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698" r:id="rId4"/>
    <p:sldMasterId id="2147483712" r:id="rId5"/>
  </p:sldMasterIdLst>
  <p:notesMasterIdLst>
    <p:notesMasterId r:id="rId32"/>
  </p:notesMasterIdLst>
  <p:handoutMasterIdLst>
    <p:handoutMasterId r:id="rId33"/>
  </p:handoutMasterIdLst>
  <p:sldIdLst>
    <p:sldId id="1583" r:id="rId6"/>
    <p:sldId id="2147471277" r:id="rId7"/>
    <p:sldId id="2147471291" r:id="rId8"/>
    <p:sldId id="1587" r:id="rId9"/>
    <p:sldId id="1589" r:id="rId10"/>
    <p:sldId id="1590" r:id="rId11"/>
    <p:sldId id="2147471281" r:id="rId12"/>
    <p:sldId id="1641" r:id="rId13"/>
    <p:sldId id="1649" r:id="rId14"/>
    <p:sldId id="2147471286" r:id="rId15"/>
    <p:sldId id="1672" r:id="rId16"/>
    <p:sldId id="1647" r:id="rId17"/>
    <p:sldId id="1694" r:id="rId18"/>
    <p:sldId id="1700" r:id="rId19"/>
    <p:sldId id="2147471294" r:id="rId20"/>
    <p:sldId id="2147471292" r:id="rId21"/>
    <p:sldId id="2147471293" r:id="rId22"/>
    <p:sldId id="2147471295" r:id="rId23"/>
    <p:sldId id="2147471296" r:id="rId24"/>
    <p:sldId id="2147471287" r:id="rId25"/>
    <p:sldId id="2147471297" r:id="rId26"/>
    <p:sldId id="1692" r:id="rId27"/>
    <p:sldId id="2147471298" r:id="rId28"/>
    <p:sldId id="2147471299" r:id="rId29"/>
    <p:sldId id="2147471300" r:id="rId30"/>
    <p:sldId id="2147471289" r:id="rId31"/>
  </p:sldIdLst>
  <p:sldSz cx="12192000" cy="6858000"/>
  <p:notesSz cx="6667500" cy="86868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736" userDrawn="1">
          <p15:clr>
            <a:srgbClr val="A4A3A4"/>
          </p15:clr>
        </p15:guide>
        <p15:guide id="2" pos="2100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088B6D8-ADBF-BCA7-442E-99C126963C35}" name="Schwartz, David M. (GSFC-542.0)[KBR]" initials="S(" userId="S::dmschwa2@ndc.nasa.gov::762a85a2-5d13-49a7-a0bd-4dc4736ee53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F0F0"/>
    <a:srgbClr val="0000FF"/>
    <a:srgbClr val="FFFFFF"/>
    <a:srgbClr val="FF0000"/>
    <a:srgbClr val="000000"/>
    <a:srgbClr val="EEECE1"/>
    <a:srgbClr val="EDEDE3"/>
    <a:srgbClr val="FFFF99"/>
    <a:srgbClr val="0020C0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63" autoAdjust="0"/>
    <p:restoredTop sz="91071" autoAdjust="0"/>
  </p:normalViewPr>
  <p:slideViewPr>
    <p:cSldViewPr>
      <p:cViewPr>
        <p:scale>
          <a:sx n="80" d="100"/>
          <a:sy n="80" d="100"/>
        </p:scale>
        <p:origin x="-1392" y="40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3104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napToObjects="1">
      <p:cViewPr varScale="1">
        <p:scale>
          <a:sx n="78" d="100"/>
          <a:sy n="78" d="100"/>
        </p:scale>
        <p:origin x="-1980" y="-102"/>
      </p:cViewPr>
      <p:guideLst>
        <p:guide orient="horz" pos="2736"/>
        <p:guide pos="210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34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handoutMaster" Target="handoutMasters/handoutMaster1.xml"/><Relationship Id="rId38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viewProps" Target="viewProps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6" y="0"/>
            <a:ext cx="2889854" cy="434637"/>
          </a:xfrm>
          <a:prstGeom prst="rect">
            <a:avLst/>
          </a:prstGeom>
        </p:spPr>
        <p:txBody>
          <a:bodyPr vert="horz" lIns="86487" tIns="43243" rIns="86487" bIns="43243" rtlCol="0"/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6143" y="0"/>
            <a:ext cx="2889854" cy="434637"/>
          </a:xfrm>
          <a:prstGeom prst="rect">
            <a:avLst/>
          </a:prstGeom>
        </p:spPr>
        <p:txBody>
          <a:bodyPr vert="horz" lIns="86487" tIns="43243" rIns="86487" bIns="43243" rtlCol="0"/>
          <a:lstStyle>
            <a:lvl1pPr algn="r">
              <a:defRPr sz="1100"/>
            </a:lvl1pPr>
          </a:lstStyle>
          <a:p>
            <a:fld id="{6438631A-BD82-4368-B7B8-F79D93750BF3}" type="datetimeFigureOut">
              <a:rPr lang="en-US" smtClean="0"/>
              <a:pPr/>
              <a:t>7/6/2026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6" y="8250680"/>
            <a:ext cx="2889854" cy="434637"/>
          </a:xfrm>
          <a:prstGeom prst="rect">
            <a:avLst/>
          </a:prstGeom>
        </p:spPr>
        <p:txBody>
          <a:bodyPr vert="horz" lIns="86487" tIns="43243" rIns="86487" bIns="43243" rtlCol="0" anchor="b"/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6143" y="8250680"/>
            <a:ext cx="2889854" cy="434637"/>
          </a:xfrm>
          <a:prstGeom prst="rect">
            <a:avLst/>
          </a:prstGeom>
        </p:spPr>
        <p:txBody>
          <a:bodyPr vert="horz" lIns="86487" tIns="43243" rIns="86487" bIns="43243" rtlCol="0" anchor="b"/>
          <a:lstStyle>
            <a:lvl1pPr algn="r">
              <a:defRPr sz="1100"/>
            </a:lvl1pPr>
          </a:lstStyle>
          <a:p>
            <a:fld id="{965B57DC-BDEA-463D-8C8D-27171086330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24810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6" y="0"/>
            <a:ext cx="2889854" cy="43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8130" tIns="44065" rIns="88130" bIns="44065" numCol="1" anchor="t" anchorCtr="0" compatLnSpc="1">
            <a:prstTxWarp prst="textNoShape">
              <a:avLst/>
            </a:prstTxWarp>
          </a:bodyPr>
          <a:lstStyle>
            <a:lvl1pPr defTabSz="881389">
              <a:defRPr sz="1100">
                <a:latin typeface="Calibri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776143" y="0"/>
            <a:ext cx="2889854" cy="43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8130" tIns="44065" rIns="88130" bIns="44065" numCol="1" anchor="t" anchorCtr="0" compatLnSpc="1">
            <a:prstTxWarp prst="textNoShape">
              <a:avLst/>
            </a:prstTxWarp>
          </a:bodyPr>
          <a:lstStyle>
            <a:lvl1pPr algn="r" defTabSz="881389">
              <a:defRPr sz="1100">
                <a:latin typeface="Calibri" pitchFamily="34" charset="0"/>
                <a:cs typeface="+mn-cs"/>
              </a:defRPr>
            </a:lvl1pPr>
          </a:lstStyle>
          <a:p>
            <a:pPr>
              <a:defRPr/>
            </a:pPr>
            <a:fld id="{40E2BC8E-D35B-40B4-8821-8A221CE1A457}" type="datetimeFigureOut">
              <a:rPr lang="en-US"/>
              <a:pPr>
                <a:defRPr/>
              </a:pPr>
              <a:t>7/6/2026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650875"/>
            <a:ext cx="5791200" cy="32575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6487" tIns="43243" rIns="86487" bIns="43243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67354" y="4126827"/>
            <a:ext cx="5332792" cy="39087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8130" tIns="44065" rIns="88130" bIns="4406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6" y="8250680"/>
            <a:ext cx="2889854" cy="43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8130" tIns="44065" rIns="88130" bIns="44065" numCol="1" anchor="b" anchorCtr="0" compatLnSpc="1">
            <a:prstTxWarp prst="textNoShape">
              <a:avLst/>
            </a:prstTxWarp>
          </a:bodyPr>
          <a:lstStyle>
            <a:lvl1pPr defTabSz="881389">
              <a:defRPr sz="1100">
                <a:latin typeface="Calibri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776143" y="8250680"/>
            <a:ext cx="2889854" cy="43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8130" tIns="44065" rIns="88130" bIns="44065" numCol="1" anchor="b" anchorCtr="0" compatLnSpc="1">
            <a:prstTxWarp prst="textNoShape">
              <a:avLst/>
            </a:prstTxWarp>
          </a:bodyPr>
          <a:lstStyle>
            <a:lvl1pPr algn="r" defTabSz="881389">
              <a:defRPr sz="1100">
                <a:latin typeface="Calibri" pitchFamily="34" charset="0"/>
                <a:cs typeface="+mn-cs"/>
              </a:defRPr>
            </a:lvl1pPr>
          </a:lstStyle>
          <a:p>
            <a:pPr>
              <a:defRPr/>
            </a:pPr>
            <a:fld id="{F4B6275C-0645-43A9-ACDA-247FEB91D8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367448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65 days, 24/7 operations,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4B6275C-0645-43A9-ACDA-247FEB91D8B8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3822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4B6275C-0645-43A9-ACDA-247FEB91D8B8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69560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066800"/>
            <a:ext cx="10363200" cy="14478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919D2CE-FF76-FF46-A63D-F84915098AD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52800" y="2743200"/>
            <a:ext cx="5486400" cy="914400"/>
          </a:xfrm>
        </p:spPr>
        <p:txBody>
          <a:bodyPr anchor="ctr"/>
          <a:lstStyle>
            <a:lvl1pPr marL="0" indent="0" algn="ctr">
              <a:buNone/>
              <a:defRPr sz="24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061278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ancy 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FD79F30-0C4E-129E-8EED-7ED629C216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9570"/>
            <a:ext cx="12139431" cy="6828430"/>
          </a:xfrm>
          <a:prstGeom prst="rect">
            <a:avLst/>
          </a:prstGeom>
        </p:spPr>
      </p:pic>
      <p:sp>
        <p:nvSpPr>
          <p:cNvPr id="28" name="Rectangle 78">
            <a:extLst>
              <a:ext uri="{FF2B5EF4-FFF2-40B4-BE49-F238E27FC236}">
                <a16:creationId xmlns:a16="http://schemas.microsoft.com/office/drawing/2014/main" id="{5375F6D1-B1E9-E9F0-6FB2-8DD38AD6FF97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88877" y="6428320"/>
            <a:ext cx="115824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45720" rIns="45720">
            <a:spAutoFit/>
          </a:bodyPr>
          <a:lstStyle/>
          <a:p>
            <a:pPr algn="ctr"/>
            <a:r>
              <a:rPr lang="en-US" sz="1000" b="1" dirty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NASA GODDARD SPACE FLIGHT CENTER • JET</a:t>
            </a:r>
            <a:r>
              <a:rPr lang="en-US" sz="1000" b="1" baseline="0" dirty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 PROPULSION LABORATORY • </a:t>
            </a:r>
            <a:r>
              <a:rPr lang="en-US" sz="1000" b="1" dirty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L3HARRIS TECHNOLOGIES •  </a:t>
            </a:r>
            <a:r>
              <a:rPr lang="en-US" sz="1000" b="1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BAE SYSTEMS 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 pitchFamily="34" charset="0"/>
              </a:rPr>
              <a:t>•</a:t>
            </a:r>
            <a:r>
              <a:rPr lang="en-US" sz="1000" b="1" dirty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 TELEDYNE • NASA KENNEDY SPACE CENTER • SPACE TELESCOPE SCIENCE INSTITUTE  • IPAC</a:t>
            </a:r>
          </a:p>
          <a:p>
            <a:pPr algn="ctr"/>
            <a:r>
              <a:rPr lang="en-US" sz="1000" b="1" dirty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EUROPEAN SPACE AGENCY • JAPAN AEROSPACE EXPLORATION AGENCY 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 pitchFamily="34" charset="0"/>
              </a:rPr>
              <a:t>•</a:t>
            </a:r>
            <a:r>
              <a:rPr lang="en-US" sz="1000" b="1" dirty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 LABORATOIRE D’ASTROPHYSIQUE DE MARSEILLE •  CENTRE NATIONAL </a:t>
            </a:r>
            <a:r>
              <a:rPr lang="en-US" sz="1000" b="1" dirty="0" err="1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d'ÉTUDES</a:t>
            </a:r>
            <a:r>
              <a:rPr lang="en-US" sz="1000" b="1" dirty="0">
                <a:solidFill>
                  <a:schemeClr val="bg1">
                    <a:lumMod val="50000"/>
                  </a:schemeClr>
                </a:solidFill>
                <a:latin typeface="Arial Narrow" pitchFamily="34" charset="0"/>
              </a:rPr>
              <a:t> SPATIALES  • MAX PLANCK INSTITUTE FOR ASTRONOMY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92B7136-81C0-9128-D722-241479472907}"/>
              </a:ext>
            </a:extLst>
          </p:cNvPr>
          <p:cNvSpPr>
            <a:spLocks/>
          </p:cNvSpPr>
          <p:nvPr userDrawn="1"/>
        </p:nvSpPr>
        <p:spPr>
          <a:xfrm>
            <a:off x="3733800" y="-1"/>
            <a:ext cx="8458200" cy="6452307"/>
          </a:xfrm>
          <a:prstGeom prst="rect">
            <a:avLst/>
          </a:prstGeom>
          <a:gradFill>
            <a:gsLst>
              <a:gs pos="1000">
                <a:schemeClr val="accent1">
                  <a:alpha val="0"/>
                  <a:lumMod val="0"/>
                </a:schemeClr>
              </a:gs>
              <a:gs pos="79000">
                <a:srgbClr val="000000">
                  <a:alpha val="70688"/>
                </a:srgbClr>
              </a:gs>
              <a:gs pos="68000">
                <a:schemeClr val="tx1">
                  <a:alpha val="88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38440DA0-A26F-C1ED-C311-4B73B767F5CF}"/>
              </a:ext>
            </a:extLst>
          </p:cNvPr>
          <p:cNvSpPr>
            <a:spLocks/>
          </p:cNvSpPr>
          <p:nvPr userDrawn="1"/>
        </p:nvSpPr>
        <p:spPr>
          <a:xfrm>
            <a:off x="894773" y="2090018"/>
            <a:ext cx="167155" cy="208695"/>
          </a:xfrm>
          <a:prstGeom prst="ellipse">
            <a:avLst/>
          </a:prstGeom>
          <a:solidFill>
            <a:srgbClr val="0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tar: 4 Points 9">
            <a:extLst>
              <a:ext uri="{FF2B5EF4-FFF2-40B4-BE49-F238E27FC236}">
                <a16:creationId xmlns:a16="http://schemas.microsoft.com/office/drawing/2014/main" id="{6CC7C68E-E710-F902-CC73-62617B994DBC}"/>
              </a:ext>
            </a:extLst>
          </p:cNvPr>
          <p:cNvSpPr>
            <a:spLocks/>
          </p:cNvSpPr>
          <p:nvPr userDrawn="1"/>
        </p:nvSpPr>
        <p:spPr>
          <a:xfrm>
            <a:off x="6096000" y="4268824"/>
            <a:ext cx="227740" cy="228600"/>
          </a:xfrm>
          <a:prstGeom prst="star4">
            <a:avLst/>
          </a:prstGeom>
          <a:solidFill>
            <a:srgbClr val="EEECE1">
              <a:alpha val="32941"/>
            </a:srgbClr>
          </a:solidFill>
          <a:ln>
            <a:solidFill>
              <a:srgbClr val="EEECE1">
                <a:alpha val="52157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tar: 4 Points 10">
            <a:extLst>
              <a:ext uri="{FF2B5EF4-FFF2-40B4-BE49-F238E27FC236}">
                <a16:creationId xmlns:a16="http://schemas.microsoft.com/office/drawing/2014/main" id="{71D20E41-E5B3-D4E0-D482-123144513E6B}"/>
              </a:ext>
            </a:extLst>
          </p:cNvPr>
          <p:cNvSpPr>
            <a:spLocks/>
          </p:cNvSpPr>
          <p:nvPr userDrawn="1"/>
        </p:nvSpPr>
        <p:spPr>
          <a:xfrm>
            <a:off x="6656993" y="955070"/>
            <a:ext cx="227740" cy="228600"/>
          </a:xfrm>
          <a:prstGeom prst="star4">
            <a:avLst/>
          </a:prstGeom>
          <a:solidFill>
            <a:srgbClr val="EEECE1">
              <a:alpha val="32941"/>
            </a:srgbClr>
          </a:solidFill>
          <a:ln>
            <a:solidFill>
              <a:srgbClr val="EEECE1">
                <a:alpha val="52157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tar: 4 Points 11">
            <a:extLst>
              <a:ext uri="{FF2B5EF4-FFF2-40B4-BE49-F238E27FC236}">
                <a16:creationId xmlns:a16="http://schemas.microsoft.com/office/drawing/2014/main" id="{A65AD254-5F15-C3F9-194A-065566B72B78}"/>
              </a:ext>
            </a:extLst>
          </p:cNvPr>
          <p:cNvSpPr>
            <a:spLocks/>
          </p:cNvSpPr>
          <p:nvPr userDrawn="1"/>
        </p:nvSpPr>
        <p:spPr>
          <a:xfrm rot="733220">
            <a:off x="11170505" y="2798624"/>
            <a:ext cx="152400" cy="140732"/>
          </a:xfrm>
          <a:prstGeom prst="star4">
            <a:avLst/>
          </a:prstGeom>
          <a:solidFill>
            <a:srgbClr val="EEECE1">
              <a:alpha val="25098"/>
            </a:srgbClr>
          </a:solidFill>
          <a:ln>
            <a:solidFill>
              <a:srgbClr val="EEECE1">
                <a:alpha val="4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Star: 4 Points 12">
            <a:extLst>
              <a:ext uri="{FF2B5EF4-FFF2-40B4-BE49-F238E27FC236}">
                <a16:creationId xmlns:a16="http://schemas.microsoft.com/office/drawing/2014/main" id="{E7BF03FB-F3E0-D994-3B88-3F2BE7FD1231}"/>
              </a:ext>
            </a:extLst>
          </p:cNvPr>
          <p:cNvSpPr>
            <a:spLocks/>
          </p:cNvSpPr>
          <p:nvPr userDrawn="1"/>
        </p:nvSpPr>
        <p:spPr>
          <a:xfrm rot="733220">
            <a:off x="8170589" y="2423802"/>
            <a:ext cx="179190" cy="181596"/>
          </a:xfrm>
          <a:prstGeom prst="star4">
            <a:avLst>
              <a:gd name="adj" fmla="val 12334"/>
            </a:avLst>
          </a:prstGeom>
          <a:solidFill>
            <a:srgbClr val="EEECE1">
              <a:alpha val="32941"/>
            </a:srgbClr>
          </a:solidFill>
          <a:ln>
            <a:solidFill>
              <a:srgbClr val="EEECE1">
                <a:alpha val="52157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tar: 4 Points 13">
            <a:extLst>
              <a:ext uri="{FF2B5EF4-FFF2-40B4-BE49-F238E27FC236}">
                <a16:creationId xmlns:a16="http://schemas.microsoft.com/office/drawing/2014/main" id="{160AF542-6D4A-C116-02A4-6D87D94DF2E7}"/>
              </a:ext>
            </a:extLst>
          </p:cNvPr>
          <p:cNvSpPr>
            <a:spLocks/>
          </p:cNvSpPr>
          <p:nvPr userDrawn="1"/>
        </p:nvSpPr>
        <p:spPr>
          <a:xfrm rot="1331020">
            <a:off x="5023607" y="1454896"/>
            <a:ext cx="307149" cy="326230"/>
          </a:xfrm>
          <a:prstGeom prst="star4">
            <a:avLst>
              <a:gd name="adj" fmla="val 8526"/>
            </a:avLst>
          </a:prstGeom>
          <a:solidFill>
            <a:srgbClr val="EEECE1">
              <a:alpha val="5686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Star: 4 Points 14">
            <a:extLst>
              <a:ext uri="{FF2B5EF4-FFF2-40B4-BE49-F238E27FC236}">
                <a16:creationId xmlns:a16="http://schemas.microsoft.com/office/drawing/2014/main" id="{5CE84FD0-3EA9-ABDF-0C64-6477442F2EB2}"/>
              </a:ext>
            </a:extLst>
          </p:cNvPr>
          <p:cNvSpPr>
            <a:spLocks/>
          </p:cNvSpPr>
          <p:nvPr userDrawn="1"/>
        </p:nvSpPr>
        <p:spPr>
          <a:xfrm rot="733220">
            <a:off x="10439226" y="2364488"/>
            <a:ext cx="92444" cy="141936"/>
          </a:xfrm>
          <a:prstGeom prst="star4">
            <a:avLst>
              <a:gd name="adj" fmla="val 12334"/>
            </a:avLst>
          </a:prstGeom>
          <a:solidFill>
            <a:srgbClr val="EEECE1">
              <a:alpha val="32941"/>
            </a:srgbClr>
          </a:solidFill>
          <a:ln>
            <a:solidFill>
              <a:srgbClr val="EEECE1">
                <a:alpha val="36863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Star: 4 Points 15">
            <a:extLst>
              <a:ext uri="{FF2B5EF4-FFF2-40B4-BE49-F238E27FC236}">
                <a16:creationId xmlns:a16="http://schemas.microsoft.com/office/drawing/2014/main" id="{E9B1C19F-6BD2-BBD9-60F9-08F11823E0D7}"/>
              </a:ext>
            </a:extLst>
          </p:cNvPr>
          <p:cNvSpPr>
            <a:spLocks/>
          </p:cNvSpPr>
          <p:nvPr userDrawn="1"/>
        </p:nvSpPr>
        <p:spPr>
          <a:xfrm rot="733220">
            <a:off x="6496270" y="2209096"/>
            <a:ext cx="233038" cy="183429"/>
          </a:xfrm>
          <a:prstGeom prst="star4">
            <a:avLst/>
          </a:prstGeom>
          <a:solidFill>
            <a:srgbClr val="EDEDE3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Star: 4 Points 16">
            <a:extLst>
              <a:ext uri="{FF2B5EF4-FFF2-40B4-BE49-F238E27FC236}">
                <a16:creationId xmlns:a16="http://schemas.microsoft.com/office/drawing/2014/main" id="{E34B174B-1AC0-8A72-3AA7-AF4B7EAA1431}"/>
              </a:ext>
            </a:extLst>
          </p:cNvPr>
          <p:cNvSpPr>
            <a:spLocks/>
          </p:cNvSpPr>
          <p:nvPr userDrawn="1"/>
        </p:nvSpPr>
        <p:spPr>
          <a:xfrm rot="20461123">
            <a:off x="5309146" y="1004694"/>
            <a:ext cx="165212" cy="129353"/>
          </a:xfrm>
          <a:prstGeom prst="star4">
            <a:avLst/>
          </a:prstGeom>
          <a:solidFill>
            <a:srgbClr val="EEECE1">
              <a:alpha val="32941"/>
            </a:srgbClr>
          </a:solidFill>
          <a:ln>
            <a:solidFill>
              <a:srgbClr val="EEECE1">
                <a:alpha val="52157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Star: 4 Points 17">
            <a:extLst>
              <a:ext uri="{FF2B5EF4-FFF2-40B4-BE49-F238E27FC236}">
                <a16:creationId xmlns:a16="http://schemas.microsoft.com/office/drawing/2014/main" id="{6D242D71-45BD-BA88-FEC0-5FFAF691A6F7}"/>
              </a:ext>
            </a:extLst>
          </p:cNvPr>
          <p:cNvSpPr>
            <a:spLocks/>
          </p:cNvSpPr>
          <p:nvPr userDrawn="1"/>
        </p:nvSpPr>
        <p:spPr>
          <a:xfrm rot="733220">
            <a:off x="11131023" y="3108247"/>
            <a:ext cx="132865" cy="75088"/>
          </a:xfrm>
          <a:prstGeom prst="star4">
            <a:avLst>
              <a:gd name="adj" fmla="val 12334"/>
            </a:avLst>
          </a:prstGeom>
          <a:solidFill>
            <a:srgbClr val="EEECE1">
              <a:alpha val="21176"/>
            </a:srgbClr>
          </a:solidFill>
          <a:ln>
            <a:solidFill>
              <a:srgbClr val="EEECE1">
                <a:alpha val="32157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Star: 4 Points 18">
            <a:extLst>
              <a:ext uri="{FF2B5EF4-FFF2-40B4-BE49-F238E27FC236}">
                <a16:creationId xmlns:a16="http://schemas.microsoft.com/office/drawing/2014/main" id="{3A510088-1D8C-5471-1BCF-9428D715627F}"/>
              </a:ext>
            </a:extLst>
          </p:cNvPr>
          <p:cNvSpPr>
            <a:spLocks/>
          </p:cNvSpPr>
          <p:nvPr userDrawn="1"/>
        </p:nvSpPr>
        <p:spPr>
          <a:xfrm rot="21188639">
            <a:off x="5584357" y="3445686"/>
            <a:ext cx="204273" cy="173144"/>
          </a:xfrm>
          <a:prstGeom prst="star4">
            <a:avLst>
              <a:gd name="adj" fmla="val 12334"/>
            </a:avLst>
          </a:prstGeom>
          <a:solidFill>
            <a:srgbClr val="EEECE1">
              <a:alpha val="40000"/>
            </a:srgbClr>
          </a:solidFill>
          <a:ln>
            <a:solidFill>
              <a:srgbClr val="EEECE1">
                <a:alpha val="54118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Star: 4 Points 19">
            <a:extLst>
              <a:ext uri="{FF2B5EF4-FFF2-40B4-BE49-F238E27FC236}">
                <a16:creationId xmlns:a16="http://schemas.microsoft.com/office/drawing/2014/main" id="{366F66CD-ABC5-213F-52CF-03004E073065}"/>
              </a:ext>
            </a:extLst>
          </p:cNvPr>
          <p:cNvSpPr>
            <a:spLocks/>
          </p:cNvSpPr>
          <p:nvPr userDrawn="1"/>
        </p:nvSpPr>
        <p:spPr>
          <a:xfrm rot="733220">
            <a:off x="10038870" y="1796187"/>
            <a:ext cx="132865" cy="75088"/>
          </a:xfrm>
          <a:prstGeom prst="star4">
            <a:avLst>
              <a:gd name="adj" fmla="val 12334"/>
            </a:avLst>
          </a:prstGeom>
          <a:solidFill>
            <a:srgbClr val="EEECE1">
              <a:alpha val="32941"/>
            </a:srgbClr>
          </a:solidFill>
          <a:ln>
            <a:solidFill>
              <a:srgbClr val="EEECE1">
                <a:alpha val="47843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Star: 4 Points 20">
            <a:extLst>
              <a:ext uri="{FF2B5EF4-FFF2-40B4-BE49-F238E27FC236}">
                <a16:creationId xmlns:a16="http://schemas.microsoft.com/office/drawing/2014/main" id="{92B9056D-0898-6749-89BE-31AD9B3706D4}"/>
              </a:ext>
            </a:extLst>
          </p:cNvPr>
          <p:cNvSpPr>
            <a:spLocks/>
          </p:cNvSpPr>
          <p:nvPr userDrawn="1"/>
        </p:nvSpPr>
        <p:spPr>
          <a:xfrm>
            <a:off x="8915400" y="1347588"/>
            <a:ext cx="227740" cy="228600"/>
          </a:xfrm>
          <a:prstGeom prst="star4">
            <a:avLst>
              <a:gd name="adj" fmla="val 17869"/>
            </a:avLst>
          </a:prstGeom>
          <a:solidFill>
            <a:srgbClr val="EEECE1">
              <a:alpha val="32941"/>
            </a:srgbClr>
          </a:solidFill>
          <a:ln>
            <a:solidFill>
              <a:srgbClr val="EEECE1">
                <a:alpha val="52157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Star: 4 Points 21">
            <a:extLst>
              <a:ext uri="{FF2B5EF4-FFF2-40B4-BE49-F238E27FC236}">
                <a16:creationId xmlns:a16="http://schemas.microsoft.com/office/drawing/2014/main" id="{6921D675-9EF0-242A-5E0F-52E87C54DD05}"/>
              </a:ext>
            </a:extLst>
          </p:cNvPr>
          <p:cNvSpPr>
            <a:spLocks/>
          </p:cNvSpPr>
          <p:nvPr userDrawn="1"/>
        </p:nvSpPr>
        <p:spPr>
          <a:xfrm rot="21417461">
            <a:off x="9944530" y="4114800"/>
            <a:ext cx="227740" cy="228600"/>
          </a:xfrm>
          <a:prstGeom prst="star4">
            <a:avLst>
              <a:gd name="adj" fmla="val 17869"/>
            </a:avLst>
          </a:prstGeom>
          <a:solidFill>
            <a:srgbClr val="EEECE1">
              <a:alpha val="32941"/>
            </a:srgbClr>
          </a:solidFill>
          <a:ln>
            <a:solidFill>
              <a:srgbClr val="EEECE1">
                <a:alpha val="3098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Star: 4 Points 22">
            <a:extLst>
              <a:ext uri="{FF2B5EF4-FFF2-40B4-BE49-F238E27FC236}">
                <a16:creationId xmlns:a16="http://schemas.microsoft.com/office/drawing/2014/main" id="{65FCD07E-FF1D-6123-AA84-509244FDDBA7}"/>
              </a:ext>
            </a:extLst>
          </p:cNvPr>
          <p:cNvSpPr>
            <a:spLocks/>
          </p:cNvSpPr>
          <p:nvPr userDrawn="1"/>
        </p:nvSpPr>
        <p:spPr>
          <a:xfrm>
            <a:off x="8653558" y="5169544"/>
            <a:ext cx="227740" cy="228600"/>
          </a:xfrm>
          <a:prstGeom prst="star4">
            <a:avLst/>
          </a:prstGeom>
          <a:solidFill>
            <a:srgbClr val="EEECE1">
              <a:alpha val="27843"/>
            </a:srgbClr>
          </a:solidFill>
          <a:ln>
            <a:solidFill>
              <a:srgbClr val="EEECE1">
                <a:alpha val="3098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Star: 4 Points 23">
            <a:extLst>
              <a:ext uri="{FF2B5EF4-FFF2-40B4-BE49-F238E27FC236}">
                <a16:creationId xmlns:a16="http://schemas.microsoft.com/office/drawing/2014/main" id="{73D40CF7-BF86-F8D0-0B9A-C71A49E5E7A2}"/>
              </a:ext>
            </a:extLst>
          </p:cNvPr>
          <p:cNvSpPr>
            <a:spLocks/>
          </p:cNvSpPr>
          <p:nvPr userDrawn="1"/>
        </p:nvSpPr>
        <p:spPr>
          <a:xfrm>
            <a:off x="6800963" y="5496985"/>
            <a:ext cx="114075" cy="131227"/>
          </a:xfrm>
          <a:prstGeom prst="star4">
            <a:avLst>
              <a:gd name="adj" fmla="val 12334"/>
            </a:avLst>
          </a:prstGeom>
          <a:solidFill>
            <a:srgbClr val="EEECE1">
              <a:alpha val="32941"/>
            </a:srgbClr>
          </a:solidFill>
          <a:ln>
            <a:solidFill>
              <a:srgbClr val="EEECE1">
                <a:alpha val="43137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Star: 4 Points 24">
            <a:extLst>
              <a:ext uri="{FF2B5EF4-FFF2-40B4-BE49-F238E27FC236}">
                <a16:creationId xmlns:a16="http://schemas.microsoft.com/office/drawing/2014/main" id="{2C2AF7FA-A7AF-7D88-8BA9-335E9AD5DE32}"/>
              </a:ext>
            </a:extLst>
          </p:cNvPr>
          <p:cNvSpPr>
            <a:spLocks/>
          </p:cNvSpPr>
          <p:nvPr userDrawn="1"/>
        </p:nvSpPr>
        <p:spPr>
          <a:xfrm rot="232091">
            <a:off x="8501158" y="4343400"/>
            <a:ext cx="152400" cy="152400"/>
          </a:xfrm>
          <a:prstGeom prst="star4">
            <a:avLst/>
          </a:prstGeom>
          <a:solidFill>
            <a:srgbClr val="EEECE1">
              <a:alpha val="32941"/>
            </a:srgbClr>
          </a:solidFill>
          <a:ln>
            <a:solidFill>
              <a:srgbClr val="EEECE1">
                <a:alpha val="52157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Star: 4 Points 25">
            <a:extLst>
              <a:ext uri="{FF2B5EF4-FFF2-40B4-BE49-F238E27FC236}">
                <a16:creationId xmlns:a16="http://schemas.microsoft.com/office/drawing/2014/main" id="{B97C836E-A12B-7E6F-E1DC-C84CC439BCA6}"/>
              </a:ext>
            </a:extLst>
          </p:cNvPr>
          <p:cNvSpPr>
            <a:spLocks/>
          </p:cNvSpPr>
          <p:nvPr userDrawn="1"/>
        </p:nvSpPr>
        <p:spPr>
          <a:xfrm rot="299240">
            <a:off x="8847807" y="2892388"/>
            <a:ext cx="142480" cy="101357"/>
          </a:xfrm>
          <a:prstGeom prst="star4">
            <a:avLst>
              <a:gd name="adj" fmla="val 12334"/>
            </a:avLst>
          </a:prstGeom>
          <a:solidFill>
            <a:srgbClr val="EEECE1">
              <a:alpha val="32941"/>
            </a:srgbClr>
          </a:solidFill>
          <a:ln>
            <a:solidFill>
              <a:srgbClr val="EEECE1">
                <a:alpha val="43137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Star: 4 Points 26">
            <a:extLst>
              <a:ext uri="{FF2B5EF4-FFF2-40B4-BE49-F238E27FC236}">
                <a16:creationId xmlns:a16="http://schemas.microsoft.com/office/drawing/2014/main" id="{ACF9E54E-BA2D-FD58-BADF-92EA4D3829DA}"/>
              </a:ext>
            </a:extLst>
          </p:cNvPr>
          <p:cNvSpPr>
            <a:spLocks/>
          </p:cNvSpPr>
          <p:nvPr userDrawn="1"/>
        </p:nvSpPr>
        <p:spPr>
          <a:xfrm rot="20448119">
            <a:off x="9607642" y="2689244"/>
            <a:ext cx="132865" cy="75088"/>
          </a:xfrm>
          <a:prstGeom prst="star4">
            <a:avLst>
              <a:gd name="adj" fmla="val 12334"/>
            </a:avLst>
          </a:prstGeom>
          <a:solidFill>
            <a:srgbClr val="EEECE1">
              <a:alpha val="32941"/>
            </a:srgbClr>
          </a:solidFill>
          <a:ln>
            <a:solidFill>
              <a:srgbClr val="EEECE1">
                <a:alpha val="36863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Star: 4 Points 28">
            <a:extLst>
              <a:ext uri="{FF2B5EF4-FFF2-40B4-BE49-F238E27FC236}">
                <a16:creationId xmlns:a16="http://schemas.microsoft.com/office/drawing/2014/main" id="{75281CD6-9754-6D7B-3D44-3DC6DDB1C631}"/>
              </a:ext>
            </a:extLst>
          </p:cNvPr>
          <p:cNvSpPr>
            <a:spLocks/>
          </p:cNvSpPr>
          <p:nvPr userDrawn="1"/>
        </p:nvSpPr>
        <p:spPr>
          <a:xfrm rot="21276238">
            <a:off x="9330768" y="2048876"/>
            <a:ext cx="111994" cy="108157"/>
          </a:xfrm>
          <a:prstGeom prst="star4">
            <a:avLst>
              <a:gd name="adj" fmla="val 12334"/>
            </a:avLst>
          </a:prstGeom>
          <a:solidFill>
            <a:srgbClr val="EEECE1">
              <a:alpha val="32941"/>
            </a:srgbClr>
          </a:solidFill>
          <a:ln>
            <a:solidFill>
              <a:srgbClr val="EEECE1">
                <a:alpha val="41961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Star: 4 Points 29">
            <a:extLst>
              <a:ext uri="{FF2B5EF4-FFF2-40B4-BE49-F238E27FC236}">
                <a16:creationId xmlns:a16="http://schemas.microsoft.com/office/drawing/2014/main" id="{DA3B57FC-40F1-4FAE-DFB2-28CD41A9ACE3}"/>
              </a:ext>
            </a:extLst>
          </p:cNvPr>
          <p:cNvSpPr>
            <a:spLocks/>
          </p:cNvSpPr>
          <p:nvPr userDrawn="1"/>
        </p:nvSpPr>
        <p:spPr>
          <a:xfrm rot="733220">
            <a:off x="550151" y="3135127"/>
            <a:ext cx="222117" cy="182050"/>
          </a:xfrm>
          <a:prstGeom prst="star4">
            <a:avLst>
              <a:gd name="adj" fmla="val 12334"/>
            </a:avLst>
          </a:prstGeom>
          <a:solidFill>
            <a:srgbClr val="EEECE1">
              <a:alpha val="32941"/>
            </a:srgbClr>
          </a:solidFill>
          <a:ln>
            <a:solidFill>
              <a:srgbClr val="EEECE1">
                <a:alpha val="36863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Star: 4 Points 30">
            <a:extLst>
              <a:ext uri="{FF2B5EF4-FFF2-40B4-BE49-F238E27FC236}">
                <a16:creationId xmlns:a16="http://schemas.microsoft.com/office/drawing/2014/main" id="{5FA1A90C-539F-1FD8-A32B-B90AE59ECA80}"/>
              </a:ext>
            </a:extLst>
          </p:cNvPr>
          <p:cNvSpPr>
            <a:spLocks/>
          </p:cNvSpPr>
          <p:nvPr userDrawn="1"/>
        </p:nvSpPr>
        <p:spPr>
          <a:xfrm rot="733220">
            <a:off x="3179725" y="4367809"/>
            <a:ext cx="186950" cy="111087"/>
          </a:xfrm>
          <a:prstGeom prst="star4">
            <a:avLst>
              <a:gd name="adj" fmla="val 12334"/>
            </a:avLst>
          </a:prstGeom>
          <a:solidFill>
            <a:srgbClr val="EEECE1">
              <a:alpha val="32941"/>
            </a:srgbClr>
          </a:solidFill>
          <a:ln>
            <a:solidFill>
              <a:srgbClr val="EEECE1">
                <a:alpha val="36863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Star: 4 Points 31">
            <a:extLst>
              <a:ext uri="{FF2B5EF4-FFF2-40B4-BE49-F238E27FC236}">
                <a16:creationId xmlns:a16="http://schemas.microsoft.com/office/drawing/2014/main" id="{E8A4AD19-7A04-27EA-3411-F1A4ED4ABD0B}"/>
              </a:ext>
            </a:extLst>
          </p:cNvPr>
          <p:cNvSpPr>
            <a:spLocks/>
          </p:cNvSpPr>
          <p:nvPr userDrawn="1"/>
        </p:nvSpPr>
        <p:spPr>
          <a:xfrm rot="733220">
            <a:off x="1384039" y="6249747"/>
            <a:ext cx="181156" cy="136919"/>
          </a:xfrm>
          <a:prstGeom prst="star4">
            <a:avLst>
              <a:gd name="adj" fmla="val 12334"/>
            </a:avLst>
          </a:prstGeom>
          <a:solidFill>
            <a:srgbClr val="EEECE1">
              <a:alpha val="32941"/>
            </a:srgbClr>
          </a:solidFill>
          <a:ln>
            <a:solidFill>
              <a:srgbClr val="EEECE1">
                <a:alpha val="36863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Star: 4 Points 32">
            <a:extLst>
              <a:ext uri="{FF2B5EF4-FFF2-40B4-BE49-F238E27FC236}">
                <a16:creationId xmlns:a16="http://schemas.microsoft.com/office/drawing/2014/main" id="{30AFED17-FE42-37E9-19B3-411EBC0F6EEE}"/>
              </a:ext>
            </a:extLst>
          </p:cNvPr>
          <p:cNvSpPr>
            <a:spLocks/>
          </p:cNvSpPr>
          <p:nvPr userDrawn="1"/>
        </p:nvSpPr>
        <p:spPr>
          <a:xfrm rot="733220">
            <a:off x="4930519" y="3200230"/>
            <a:ext cx="136822" cy="171211"/>
          </a:xfrm>
          <a:prstGeom prst="star4">
            <a:avLst>
              <a:gd name="adj" fmla="val 12334"/>
            </a:avLst>
          </a:prstGeom>
          <a:solidFill>
            <a:srgbClr val="EEECE1">
              <a:alpha val="32941"/>
            </a:srgbClr>
          </a:solidFill>
          <a:ln>
            <a:solidFill>
              <a:srgbClr val="EEECE1">
                <a:alpha val="36863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Star: 4 Points 33">
            <a:extLst>
              <a:ext uri="{FF2B5EF4-FFF2-40B4-BE49-F238E27FC236}">
                <a16:creationId xmlns:a16="http://schemas.microsoft.com/office/drawing/2014/main" id="{695428A4-7D67-947C-C134-D67888159397}"/>
              </a:ext>
            </a:extLst>
          </p:cNvPr>
          <p:cNvSpPr>
            <a:spLocks/>
          </p:cNvSpPr>
          <p:nvPr userDrawn="1"/>
        </p:nvSpPr>
        <p:spPr>
          <a:xfrm rot="733220">
            <a:off x="4923196" y="420551"/>
            <a:ext cx="151468" cy="103594"/>
          </a:xfrm>
          <a:prstGeom prst="star4">
            <a:avLst>
              <a:gd name="adj" fmla="val 12334"/>
            </a:avLst>
          </a:prstGeom>
          <a:solidFill>
            <a:srgbClr val="EEECE1">
              <a:alpha val="32941"/>
            </a:srgbClr>
          </a:solidFill>
          <a:ln>
            <a:solidFill>
              <a:srgbClr val="EEECE1">
                <a:alpha val="36863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Star: 4 Points 34">
            <a:extLst>
              <a:ext uri="{FF2B5EF4-FFF2-40B4-BE49-F238E27FC236}">
                <a16:creationId xmlns:a16="http://schemas.microsoft.com/office/drawing/2014/main" id="{564BF8C9-FC53-91EE-E25F-3AE3D8F59E5B}"/>
              </a:ext>
            </a:extLst>
          </p:cNvPr>
          <p:cNvSpPr>
            <a:spLocks/>
          </p:cNvSpPr>
          <p:nvPr userDrawn="1"/>
        </p:nvSpPr>
        <p:spPr>
          <a:xfrm rot="632656">
            <a:off x="5033746" y="5454157"/>
            <a:ext cx="128438" cy="175758"/>
          </a:xfrm>
          <a:prstGeom prst="star4">
            <a:avLst>
              <a:gd name="adj" fmla="val 12334"/>
            </a:avLst>
          </a:prstGeom>
          <a:solidFill>
            <a:srgbClr val="EEECE1">
              <a:alpha val="38039"/>
            </a:srgbClr>
          </a:solidFill>
          <a:ln>
            <a:solidFill>
              <a:srgbClr val="EEECE1">
                <a:alpha val="16078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A6CAE100-C6B8-AB85-E248-BD3F60001CEC}"/>
              </a:ext>
            </a:extLst>
          </p:cNvPr>
          <p:cNvSpPr>
            <a:spLocks/>
          </p:cNvSpPr>
          <p:nvPr userDrawn="1"/>
        </p:nvSpPr>
        <p:spPr>
          <a:xfrm>
            <a:off x="1675937" y="1367493"/>
            <a:ext cx="167155" cy="208695"/>
          </a:xfrm>
          <a:prstGeom prst="ellipse">
            <a:avLst/>
          </a:prstGeom>
          <a:solidFill>
            <a:srgbClr val="0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C5ABEFDB-F732-4DBD-BFE6-FDB955A305DF}"/>
              </a:ext>
            </a:extLst>
          </p:cNvPr>
          <p:cNvSpPr>
            <a:spLocks/>
          </p:cNvSpPr>
          <p:nvPr userDrawn="1"/>
        </p:nvSpPr>
        <p:spPr>
          <a:xfrm>
            <a:off x="989144" y="2148164"/>
            <a:ext cx="96500" cy="137836"/>
          </a:xfrm>
          <a:prstGeom prst="ellipse">
            <a:avLst/>
          </a:prstGeom>
          <a:solidFill>
            <a:srgbClr val="0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Flowchart: Connector 37">
            <a:extLst>
              <a:ext uri="{FF2B5EF4-FFF2-40B4-BE49-F238E27FC236}">
                <a16:creationId xmlns:a16="http://schemas.microsoft.com/office/drawing/2014/main" id="{02795A04-21BC-7C2A-1D00-4906062062A1}"/>
              </a:ext>
            </a:extLst>
          </p:cNvPr>
          <p:cNvSpPr>
            <a:spLocks/>
          </p:cNvSpPr>
          <p:nvPr userDrawn="1"/>
        </p:nvSpPr>
        <p:spPr>
          <a:xfrm>
            <a:off x="963331" y="2156427"/>
            <a:ext cx="110455" cy="112096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lowchart: Connector 38">
            <a:extLst>
              <a:ext uri="{FF2B5EF4-FFF2-40B4-BE49-F238E27FC236}">
                <a16:creationId xmlns:a16="http://schemas.microsoft.com/office/drawing/2014/main" id="{7734838D-EB00-3389-F9B0-30F904491BE0}"/>
              </a:ext>
            </a:extLst>
          </p:cNvPr>
          <p:cNvSpPr>
            <a:spLocks/>
          </p:cNvSpPr>
          <p:nvPr userDrawn="1"/>
        </p:nvSpPr>
        <p:spPr>
          <a:xfrm>
            <a:off x="1676400" y="1451053"/>
            <a:ext cx="76200" cy="72947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" name="Picture 39" descr="Logo, icon&#10;&#10;Description automatically generated">
            <a:extLst>
              <a:ext uri="{FF2B5EF4-FFF2-40B4-BE49-F238E27FC236}">
                <a16:creationId xmlns:a16="http://schemas.microsoft.com/office/drawing/2014/main" id="{ADFE8891-2F3D-1D06-8AFC-C5C9E2A8B17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36073" y="37978"/>
            <a:ext cx="855927" cy="715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744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50292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9175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6721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109399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8000" y="1066801"/>
            <a:ext cx="11074400" cy="5333999"/>
          </a:xfrm>
        </p:spPr>
        <p:txBody>
          <a:bodyPr vert="eaVert"/>
          <a:lstStyle>
            <a:lvl1pPr>
              <a:defRPr sz="2000" b="1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F17C322-FFB9-E443-9E32-B8076F3282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77788"/>
            <a:ext cx="10058400" cy="608012"/>
          </a:xfrm>
        </p:spPr>
        <p:txBody>
          <a:bodyPr/>
          <a:lstStyle>
            <a:lvl1pPr>
              <a:defRPr sz="2400" b="1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148002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457200"/>
            <a:ext cx="274320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457200"/>
            <a:ext cx="8026400" cy="6096000"/>
          </a:xfrm>
        </p:spPr>
        <p:txBody>
          <a:bodyPr vert="eaVert"/>
          <a:lstStyle>
            <a:lvl1pPr>
              <a:defRPr sz="2000" b="1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625127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CB7145-DAC2-E8A2-9867-A9EF98165F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441447-CF61-EFB1-9F40-F1A58D6DF6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6B94F5-4A2A-B90D-3EDB-B2F68575B2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EDED9-9771-A245-90E9-0398D27F61F8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26C958-8B1D-0577-BDA8-CC307F9CDC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781264-0CDB-7E6D-8C06-F2D48B134B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F7401-76CB-634B-A170-184A108762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5631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F6F46E-280E-5E29-F134-3CCC8E6F1C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E28A5E-1C48-0B96-0A96-7B689D387F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2F7791-36E9-BA90-2495-818F4EEDF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EDED9-9771-A245-90E9-0398D27F61F8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DD3EB8-E715-19EC-BE1A-4AC1F3E771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022FDA-6E6E-7F98-1F84-4076E0CAB7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F7401-76CB-634B-A170-184A108762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7484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6AA605-FC91-8B28-29A5-B8C046563C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30FE3E-645C-AE09-9052-424D5557FF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2E036A-6016-A012-594C-5B1F5A380A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EDED9-9771-A245-90E9-0398D27F61F8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2A06F1-7E6D-BDC3-9444-DD2C50D437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01486B-FDBA-CB16-8ECF-782C2A08E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F7401-76CB-634B-A170-184A108762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71045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AAEDE0-8EB9-42D2-9CAB-469EFEC7FA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065A1E-EA63-D05E-13F2-7FA82AA6D19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427B31-8003-6FAB-E34D-C0BB9F5D52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7E8A33-6805-311A-8EA5-96767A5F1D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EDED9-9771-A245-90E9-0398D27F61F8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198388-DCD6-379D-AF89-4149C62590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495B78-DC14-2F06-700B-C6383B79FF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F7401-76CB-634B-A170-184A108762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2368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A2CD60-C010-074E-2B3F-2A8DA3449A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87DDA0-0AEF-1A31-C320-12A4D4684B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573FC00-85ED-E463-5ECC-642FB4895B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10B9A9B-E823-5EAC-BFF2-D8AF08C205D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4468C5B-4442-34EB-437C-1BBCA7A202D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9DA9C1E-F7C6-D905-DA80-E739A08D6A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EDED9-9771-A245-90E9-0398D27F61F8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9651213-8235-A8D9-2FF3-B0A960C234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349CDE4-BFFD-3A4F-4EC9-BD7A1309C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F7401-76CB-634B-A170-184A108762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692658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09AB5D-ACC9-2AD8-3ED1-863359EC17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E430649-6A74-EA42-7EA5-34A2CF46E5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EDED9-9771-A245-90E9-0398D27F61F8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215A89-04FA-B751-5BE5-AF7BEBF94F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B6DF254-2C2F-FD38-DE27-80EFC8E817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F7401-76CB-634B-A170-184A108762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2944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990600"/>
            <a:ext cx="11430000" cy="5486400"/>
          </a:xfrm>
        </p:spPr>
        <p:txBody>
          <a:bodyPr>
            <a:normAutofit/>
          </a:bodyPr>
          <a:lstStyle>
            <a:lvl1pPr>
              <a:defRPr sz="2000" b="1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C4253B7-4313-1248-91FC-65853064E8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77788"/>
            <a:ext cx="10058400" cy="608012"/>
          </a:xfrm>
        </p:spPr>
        <p:txBody>
          <a:bodyPr/>
          <a:lstStyle>
            <a:lvl1pPr>
              <a:defRPr sz="2400" b="1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7487353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BE1EB07-9768-AC1B-2853-BC4652F0C4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EDED9-9771-A245-90E9-0398D27F61F8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1201224-1AEA-C775-3711-5ADD619F2A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7DC3E8-CC8C-31DF-2F26-9E22DC8BEB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F7401-76CB-634B-A170-184A108762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70544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49047E-41DB-3A2E-7247-C2C23E52F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DCD1A1-8B3F-7B22-7604-D685BCC80D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2FB4CFD-222D-156E-011A-097E6A8E82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5C871AD-ECA8-41E4-1316-0B55E16A3A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EDED9-9771-A245-90E9-0398D27F61F8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27F899-94CC-F258-51D7-DB7114158D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4ECBCE5-4368-92C8-C601-3C6BF1D2C5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F7401-76CB-634B-A170-184A108762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3133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18D94B-F33C-F495-9C45-3E173A0AA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5969FBE-07CF-84B0-0A7F-7A6917A2607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36D3A73-75C0-E1DC-B460-0EB7924FD7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FFEA9D-F265-D28E-EEE6-AD11D5C235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EDED9-9771-A245-90E9-0398D27F61F8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A2272D-D515-5635-2A28-A4600A36E7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3C8D13-9500-CD9B-ED49-2B725BCF8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F7401-76CB-634B-A170-184A108762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67990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EB7BA1-F109-52B7-F8A1-9A142FD018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490BD9A-9AF9-F794-07AD-A94DC63C8E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FA51E4-5EDF-A018-34E5-D01450019C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EDED9-9771-A245-90E9-0398D27F61F8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87C997-ED26-DE4D-5735-512D0FAA6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E4BBC6-18FB-8F88-C873-4D89C1E943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F7401-76CB-634B-A170-184A108762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04925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6EB5CD1-5D05-008F-3E58-A2D394610F4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F84194C-5235-3D8D-0674-8060F978D0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88DAD9-207D-20C2-9547-ADE8BC1007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EDED9-9771-A245-90E9-0398D27F61F8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8DA5AA-252A-37B0-8219-815509B523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D2FDF6-E89D-FD57-1A79-55DD04422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F7401-76CB-634B-A170-184A108762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10923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 - no IT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990600"/>
            <a:ext cx="11430000" cy="5486400"/>
          </a:xfrm>
        </p:spPr>
        <p:txBody>
          <a:bodyPr>
            <a:normAutofit/>
          </a:bodyPr>
          <a:lstStyle>
            <a:lvl1pPr>
              <a:defRPr sz="2000" b="1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C4253B7-4313-1248-91FC-65853064E8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77788"/>
            <a:ext cx="10058400" cy="608012"/>
          </a:xfrm>
        </p:spPr>
        <p:txBody>
          <a:bodyPr/>
          <a:lstStyle>
            <a:lvl1pPr>
              <a:defRPr sz="2400" b="1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33360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E05B40CB-8EF2-D441-B93D-5ABF168DC4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77788"/>
            <a:ext cx="10058400" cy="608012"/>
          </a:xfrm>
        </p:spPr>
        <p:txBody>
          <a:bodyPr/>
          <a:lstStyle>
            <a:lvl1pPr>
              <a:defRPr sz="24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5456C0AC-2493-0C42-A372-562FB6AA7784}"/>
              </a:ext>
            </a:extLst>
          </p:cNvPr>
          <p:cNvSpPr txBox="1">
            <a:spLocks/>
          </p:cNvSpPr>
          <p:nvPr userDrawn="1"/>
        </p:nvSpPr>
        <p:spPr>
          <a:xfrm>
            <a:off x="2514600" y="6462585"/>
            <a:ext cx="7162800" cy="16681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/>
            <a:r>
              <a:rPr lang="en-US" sz="900" dirty="0">
                <a:solidFill>
                  <a:srgbClr val="FF0000"/>
                </a:solidFill>
              </a:rPr>
              <a:t>Use or disclosure of data contained on this page is subject to the restriction(s) on the title page of this document.</a:t>
            </a:r>
          </a:p>
        </p:txBody>
      </p:sp>
    </p:spTree>
    <p:extLst>
      <p:ext uri="{BB962C8B-B14F-4D97-AF65-F5344CB8AC3E}">
        <p14:creationId xmlns:p14="http://schemas.microsoft.com/office/powerpoint/2010/main" val="3723462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 - no IT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E05B40CB-8EF2-D441-B93D-5ABF168DC4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77788"/>
            <a:ext cx="10058400" cy="608012"/>
          </a:xfrm>
        </p:spPr>
        <p:txBody>
          <a:bodyPr/>
          <a:lstStyle>
            <a:lvl1pPr>
              <a:defRPr sz="2400" b="1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379013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8000" y="990599"/>
            <a:ext cx="5486400" cy="5502275"/>
          </a:xfrm>
        </p:spPr>
        <p:txBody>
          <a:bodyPr/>
          <a:lstStyle>
            <a:lvl1pPr>
              <a:defRPr sz="2000" b="1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990600"/>
            <a:ext cx="5486400" cy="5502275"/>
          </a:xfrm>
        </p:spPr>
        <p:txBody>
          <a:bodyPr/>
          <a:lstStyle>
            <a:lvl1pPr>
              <a:defRPr sz="2000" b="1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28DAEBF-202F-1149-ADEE-CFC667F19C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77788"/>
            <a:ext cx="10058400" cy="608012"/>
          </a:xfrm>
        </p:spPr>
        <p:txBody>
          <a:bodyPr/>
          <a:lstStyle>
            <a:lvl1pPr>
              <a:defRPr sz="24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298CB2D4-5BFB-814C-BCA4-E535A0430937}"/>
              </a:ext>
            </a:extLst>
          </p:cNvPr>
          <p:cNvSpPr txBox="1">
            <a:spLocks/>
          </p:cNvSpPr>
          <p:nvPr userDrawn="1"/>
        </p:nvSpPr>
        <p:spPr>
          <a:xfrm>
            <a:off x="2514600" y="6462585"/>
            <a:ext cx="7162800" cy="16681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/>
            <a:r>
              <a:rPr lang="en-US" sz="900" dirty="0">
                <a:solidFill>
                  <a:srgbClr val="FF0000"/>
                </a:solidFill>
              </a:rPr>
              <a:t>Use or disclosure of data contained on this page is subject to the restriction(s) on the title page of this document.</a:t>
            </a:r>
          </a:p>
        </p:txBody>
      </p:sp>
    </p:spTree>
    <p:extLst>
      <p:ext uri="{BB962C8B-B14F-4D97-AF65-F5344CB8AC3E}">
        <p14:creationId xmlns:p14="http://schemas.microsoft.com/office/powerpoint/2010/main" val="14534490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 - no IT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8000" y="990599"/>
            <a:ext cx="5486400" cy="5502275"/>
          </a:xfrm>
        </p:spPr>
        <p:txBody>
          <a:bodyPr/>
          <a:lstStyle>
            <a:lvl1pPr>
              <a:defRPr sz="2000" b="1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990600"/>
            <a:ext cx="5486400" cy="5502275"/>
          </a:xfrm>
        </p:spPr>
        <p:txBody>
          <a:bodyPr/>
          <a:lstStyle>
            <a:lvl1pPr>
              <a:defRPr sz="2000" b="1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28DAEBF-202F-1149-ADEE-CFC667F19C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77788"/>
            <a:ext cx="10058400" cy="608012"/>
          </a:xfrm>
        </p:spPr>
        <p:txBody>
          <a:bodyPr/>
          <a:lstStyle>
            <a:lvl1pPr>
              <a:defRPr sz="2400" b="1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08192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876272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301533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1738731" y="77788"/>
            <a:ext cx="9335669" cy="6246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508000" y="1066801"/>
            <a:ext cx="11074400" cy="515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C39B15B-A022-F347-A345-C899D6879B03}"/>
              </a:ext>
            </a:extLst>
          </p:cNvPr>
          <p:cNvSpPr txBox="1"/>
          <p:nvPr userDrawn="1"/>
        </p:nvSpPr>
        <p:spPr>
          <a:xfrm>
            <a:off x="10972800" y="6637765"/>
            <a:ext cx="866842" cy="232230"/>
          </a:xfrm>
          <a:prstGeom prst="rect">
            <a:avLst/>
          </a:prstGeom>
          <a:noFill/>
        </p:spPr>
        <p:txBody>
          <a:bodyPr wrap="square" lIns="62344" tIns="31172" rIns="62344" bIns="31172">
            <a:spAutoFit/>
          </a:bodyPr>
          <a:lstStyle>
            <a:lvl1pPr>
              <a:defRPr sz="2900" b="1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1pPr>
            <a:lvl2pPr marL="742950" indent="-285750">
              <a:defRPr sz="2900" b="1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2pPr>
            <a:lvl3pPr marL="1143000" indent="-228600">
              <a:defRPr sz="2900" b="1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3pPr>
            <a:lvl4pPr marL="1600200" indent="-228600">
              <a:defRPr sz="2900" b="1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4pPr>
            <a:lvl5pPr marL="2057400" indent="-228600">
              <a:defRPr sz="2900" b="1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9pPr>
          </a:lstStyle>
          <a:p>
            <a:pPr algn="r"/>
            <a:fld id="{708D2F1E-C954-4D00-9791-3C7347B79C78}" type="slidenum">
              <a:rPr lang="en-US" sz="1100" smtClean="0">
                <a:solidFill>
                  <a:schemeClr val="bg1">
                    <a:lumMod val="75000"/>
                  </a:schemeClr>
                </a:solidFill>
              </a:rPr>
              <a:pPr algn="r"/>
              <a:t>‹#›</a:t>
            </a:fld>
            <a:endParaRPr lang="en-US" sz="11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89CC98BD-4F94-3B45-A7CD-D4689093EF2E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52" y="9144"/>
            <a:ext cx="822960" cy="822960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FE18294-11D5-4D45-9D43-48B31E35453A}"/>
              </a:ext>
            </a:extLst>
          </p:cNvPr>
          <p:cNvCxnSpPr>
            <a:cxnSpLocks/>
          </p:cNvCxnSpPr>
          <p:nvPr userDrawn="1"/>
        </p:nvCxnSpPr>
        <p:spPr>
          <a:xfrm>
            <a:off x="0" y="795528"/>
            <a:ext cx="12192000" cy="0"/>
          </a:xfrm>
          <a:prstGeom prst="line">
            <a:avLst/>
          </a:prstGeom>
          <a:ln w="25400">
            <a:gradFill flip="none" rotWithShape="1">
              <a:gsLst>
                <a:gs pos="10000">
                  <a:srgbClr val="60497C">
                    <a:lumMod val="30000"/>
                    <a:lumOff val="70000"/>
                  </a:srgbClr>
                </a:gs>
                <a:gs pos="30000">
                  <a:srgbClr val="60497C">
                    <a:lumMod val="67000"/>
                  </a:srgbClr>
                </a:gs>
                <a:gs pos="70000">
                  <a:srgbClr val="60497C">
                    <a:lumMod val="67000"/>
                  </a:srgbClr>
                </a:gs>
                <a:gs pos="50000">
                  <a:schemeClr val="tx1"/>
                </a:gs>
                <a:gs pos="90000">
                  <a:srgbClr val="60497C">
                    <a:lumMod val="40000"/>
                    <a:lumOff val="60000"/>
                  </a:srgbClr>
                </a:gs>
              </a:gsLst>
              <a:lin ang="0" scaled="1"/>
              <a:tileRect/>
            </a:gra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48D97D6-CF1A-B242-B308-7C9E717D9B14}"/>
              </a:ext>
            </a:extLst>
          </p:cNvPr>
          <p:cNvCxnSpPr>
            <a:cxnSpLocks/>
          </p:cNvCxnSpPr>
          <p:nvPr userDrawn="1"/>
        </p:nvCxnSpPr>
        <p:spPr>
          <a:xfrm>
            <a:off x="0" y="6629400"/>
            <a:ext cx="12192000" cy="0"/>
          </a:xfrm>
          <a:prstGeom prst="line">
            <a:avLst/>
          </a:prstGeom>
          <a:ln w="25400">
            <a:gradFill flip="none" rotWithShape="1">
              <a:gsLst>
                <a:gs pos="10000">
                  <a:srgbClr val="60497C">
                    <a:lumMod val="30000"/>
                    <a:lumOff val="70000"/>
                  </a:srgbClr>
                </a:gs>
                <a:gs pos="30000">
                  <a:srgbClr val="60497C">
                    <a:lumMod val="67000"/>
                  </a:srgbClr>
                </a:gs>
                <a:gs pos="70000">
                  <a:srgbClr val="60497C">
                    <a:lumMod val="67000"/>
                  </a:srgbClr>
                </a:gs>
                <a:gs pos="50000">
                  <a:schemeClr val="tx1"/>
                </a:gs>
                <a:gs pos="90000">
                  <a:srgbClr val="60497C">
                    <a:lumMod val="40000"/>
                    <a:lumOff val="60000"/>
                  </a:srgbClr>
                </a:gs>
              </a:gsLst>
              <a:lin ang="0" scaled="1"/>
              <a:tileRect/>
            </a:gra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6">
            <a:extLst>
              <a:ext uri="{FF2B5EF4-FFF2-40B4-BE49-F238E27FC236}">
                <a16:creationId xmlns:a16="http://schemas.microsoft.com/office/drawing/2014/main" id="{4BDC123B-6CC7-CB49-ABB1-86112733AB53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238500" y="6596390"/>
            <a:ext cx="571500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900" b="1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1pPr>
            <a:lvl2pPr marL="742950" indent="-285750">
              <a:defRPr sz="2900" b="1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2pPr>
            <a:lvl3pPr marL="1143000" indent="-228600">
              <a:defRPr sz="2900" b="1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3pPr>
            <a:lvl4pPr marL="1600200" indent="-228600">
              <a:defRPr sz="2900" b="1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4pPr>
            <a:lvl5pPr marL="2057400" indent="-228600">
              <a:defRPr sz="2900" b="1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9pPr>
          </a:lstStyle>
          <a:p>
            <a:pPr algn="ctr"/>
            <a:r>
              <a:rPr lang="en-US" sz="1100" b="1" dirty="0">
                <a:solidFill>
                  <a:schemeClr val="bg1">
                    <a:lumMod val="75000"/>
                  </a:schemeClr>
                </a:solidFill>
              </a:rPr>
              <a:t>SPIE AT+I 14145-27: RST Optical System Update</a:t>
            </a:r>
            <a:endParaRPr lang="en-US" sz="11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2" name="Picture 1" descr="Logo, icon&#10;&#10;Description automatically generated">
            <a:extLst>
              <a:ext uri="{FF2B5EF4-FFF2-40B4-BE49-F238E27FC236}">
                <a16:creationId xmlns:a16="http://schemas.microsoft.com/office/drawing/2014/main" id="{C0F21FC8-6CF7-4841-7095-6A0D75B8A1AB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36073" y="37978"/>
            <a:ext cx="855927" cy="71577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DF08574-0A71-E03E-2DCE-32892DB3268A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276348" y="6613464"/>
            <a:ext cx="1171642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900" b="1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1pPr>
            <a:lvl2pPr marL="742950" indent="-285750">
              <a:defRPr sz="2900" b="1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2pPr>
            <a:lvl3pPr marL="1143000" indent="-228600">
              <a:defRPr sz="2900" b="1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3pPr>
            <a:lvl4pPr marL="1600200" indent="-228600">
              <a:defRPr sz="2900" b="1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4pPr>
            <a:lvl5pPr marL="2057400" indent="-228600">
              <a:defRPr sz="2900" b="1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900" b="1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9pPr>
          </a:lstStyle>
          <a:p>
            <a:pPr>
              <a:defRPr/>
            </a:pPr>
            <a:r>
              <a:rPr lang="en-US" sz="1100" b="1" dirty="0">
                <a:solidFill>
                  <a:schemeClr val="bg1">
                    <a:lumMod val="75000"/>
                  </a:schemeClr>
                </a:solidFill>
              </a:rPr>
              <a:t>6 July 2026</a:t>
            </a:r>
          </a:p>
        </p:txBody>
      </p:sp>
    </p:spTree>
    <p:extLst>
      <p:ext uri="{BB962C8B-B14F-4D97-AF65-F5344CB8AC3E}">
        <p14:creationId xmlns:p14="http://schemas.microsoft.com/office/powerpoint/2010/main" val="6654165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9" r:id="rId3"/>
    <p:sldLayoutId id="2147483701" r:id="rId4"/>
    <p:sldLayoutId id="2147483710" r:id="rId5"/>
    <p:sldLayoutId id="2147483702" r:id="rId6"/>
    <p:sldLayoutId id="2147483711" r:id="rId7"/>
    <p:sldLayoutId id="2147483703" r:id="rId8"/>
    <p:sldLayoutId id="2147483707" r:id="rId9"/>
    <p:sldLayoutId id="2147483708" r:id="rId10"/>
    <p:sldLayoutId id="2147483704" r:id="rId11"/>
    <p:sldLayoutId id="2147483705" r:id="rId12"/>
    <p:sldLayoutId id="2147483706" r:id="rId13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74E258B-9579-DDA2-A0E1-1D8AF33965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D6D11D-18B8-F00F-214D-AAD3003A8E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2AB7DE-59CB-2C37-E446-3C3BC2D2732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9EDED9-9771-A245-90E9-0398D27F61F8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6CCD80-E59E-4181-CEC7-818AE3560F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3A8AAA-2CFB-C211-1286-78B221872E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8F7401-76CB-634B-A170-184A108762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84597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e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jpe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emf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cid:image002.png@01D516F8.BE8CB2D0" TargetMode="External"/><Relationship Id="rId3" Type="http://schemas.openxmlformats.org/officeDocument/2006/relationships/image" Target="../media/image12.png"/><Relationship Id="rId7" Type="http://schemas.openxmlformats.org/officeDocument/2006/relationships/image" Target="../media/image14.png"/><Relationship Id="rId12" Type="http://schemas.openxmlformats.org/officeDocument/2006/relationships/image" Target="../media/image18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cid:image001.png@01D516F8.BE8CB2D0" TargetMode="External"/><Relationship Id="rId11" Type="http://schemas.openxmlformats.org/officeDocument/2006/relationships/image" Target="../media/image17.png"/><Relationship Id="rId5" Type="http://schemas.openxmlformats.org/officeDocument/2006/relationships/image" Target="../media/image13.png"/><Relationship Id="rId10" Type="http://schemas.openxmlformats.org/officeDocument/2006/relationships/image" Target="cid:image003.png@01D516F8.BE8CB2D0" TargetMode="External"/><Relationship Id="rId4" Type="http://schemas.microsoft.com/office/2007/relationships/hdphoto" Target="../media/hdphoto1.wdp"/><Relationship Id="rId9" Type="http://schemas.openxmlformats.org/officeDocument/2006/relationships/image" Target="../media/image16.png"/><Relationship Id="rId1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tif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970F65FA-0BC7-2CB2-0879-55784CA0E60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2137193"/>
              </p:ext>
            </p:extLst>
          </p:nvPr>
        </p:nvGraphicFramePr>
        <p:xfrm>
          <a:off x="6172200" y="4058660"/>
          <a:ext cx="5791200" cy="17335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35352">
                  <a:extLst>
                    <a:ext uri="{9D8B030D-6E8A-4147-A177-3AD203B41FA5}">
                      <a16:colId xmlns:a16="http://schemas.microsoft.com/office/drawing/2014/main" val="2338800337"/>
                    </a:ext>
                  </a:extLst>
                </a:gridCol>
                <a:gridCol w="1418616">
                  <a:extLst>
                    <a:ext uri="{9D8B030D-6E8A-4147-A177-3AD203B41FA5}">
                      <a16:colId xmlns:a16="http://schemas.microsoft.com/office/drawing/2014/main" val="3974813018"/>
                    </a:ext>
                  </a:extLst>
                </a:gridCol>
                <a:gridCol w="1418616">
                  <a:extLst>
                    <a:ext uri="{9D8B030D-6E8A-4147-A177-3AD203B41FA5}">
                      <a16:colId xmlns:a16="http://schemas.microsoft.com/office/drawing/2014/main" val="4072177586"/>
                    </a:ext>
                  </a:extLst>
                </a:gridCol>
                <a:gridCol w="1418616">
                  <a:extLst>
                    <a:ext uri="{9D8B030D-6E8A-4147-A177-3AD203B41FA5}">
                      <a16:colId xmlns:a16="http://schemas.microsoft.com/office/drawing/2014/main" val="3117894606"/>
                    </a:ext>
                  </a:extLst>
                </a:gridCol>
              </a:tblGrid>
              <a:tr h="247650">
                <a:tc>
                  <a:txBody>
                    <a:bodyPr/>
                    <a:lstStyle/>
                    <a:p>
                      <a:pPr algn="l"/>
                      <a:r>
                        <a:rPr lang="en-US" sz="1100" b="1" i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Matthew Bolcar</a:t>
                      </a:r>
                      <a:r>
                        <a:rPr lang="en-US" sz="1100" b="1" i="1" baseline="300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solidFill>
                      <a:schemeClr val="tx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100" i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Alice Liu</a:t>
                      </a:r>
                      <a:r>
                        <a:rPr lang="en-US" sz="1100" i="1" baseline="300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solidFill>
                      <a:schemeClr val="tx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100" i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John Crooke</a:t>
                      </a:r>
                      <a:r>
                        <a:rPr lang="en-US" sz="1100" i="1" baseline="300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solidFill>
                      <a:schemeClr val="tx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100" i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Greg Wenzel</a:t>
                      </a:r>
                      <a:r>
                        <a:rPr lang="en-US" sz="1100" i="1" baseline="300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marL="0" marR="0" marT="0" marB="0" anchor="ctr">
                    <a:solidFill>
                      <a:schemeClr val="tx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3371868"/>
                  </a:ext>
                </a:extLst>
              </a:tr>
              <a:tr h="247650">
                <a:tc>
                  <a:txBody>
                    <a:bodyPr/>
                    <a:lstStyle/>
                    <a:p>
                      <a:pPr algn="l"/>
                      <a:r>
                        <a:rPr lang="en-US" sz="1100" i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John Hagopian</a:t>
                      </a:r>
                      <a:r>
                        <a:rPr lang="en-US" sz="1100" i="1" baseline="300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solidFill>
                      <a:schemeClr val="tx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100" i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Tyler Groff</a:t>
                      </a:r>
                      <a:r>
                        <a:rPr lang="en-US" sz="1100" i="1" baseline="300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solidFill>
                      <a:schemeClr val="tx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100" i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Boris Glebov</a:t>
                      </a:r>
                      <a:r>
                        <a:rPr lang="en-US" sz="1100" i="1" baseline="300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L="0" marR="0" marT="0" marB="0" anchor="ctr">
                    <a:solidFill>
                      <a:schemeClr val="tx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100" i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Brian Kern</a:t>
                      </a:r>
                      <a:r>
                        <a:rPr lang="en-US" sz="1100" i="1" baseline="300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solidFill>
                      <a:schemeClr val="tx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86046"/>
                  </a:ext>
                </a:extLst>
              </a:tr>
              <a:tr h="247650">
                <a:tc>
                  <a:txBody>
                    <a:bodyPr/>
                    <a:lstStyle/>
                    <a:p>
                      <a:pPr algn="l"/>
                      <a:r>
                        <a:rPr lang="en-US" sz="1100" i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Bente Eegholm</a:t>
                      </a:r>
                      <a:r>
                        <a:rPr lang="en-US" sz="1100" i="1" baseline="300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solidFill>
                      <a:schemeClr val="tx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100" i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Alden Jurling</a:t>
                      </a:r>
                      <a:r>
                        <a:rPr lang="en-US" sz="1100" i="1" baseline="300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solidFill>
                      <a:schemeClr val="tx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100" i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Joe Hayden</a:t>
                      </a:r>
                      <a:r>
                        <a:rPr lang="en-US" sz="1100" i="1" baseline="300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marL="0" marR="0" marT="0" marB="0" anchor="ctr">
                    <a:solidFill>
                      <a:schemeClr val="tx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100" i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Mark Colavita</a:t>
                      </a:r>
                      <a:r>
                        <a:rPr lang="en-US" sz="1100" i="1" baseline="300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solidFill>
                      <a:schemeClr val="tx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1867334"/>
                  </a:ext>
                </a:extLst>
              </a:tr>
              <a:tr h="247650">
                <a:tc>
                  <a:txBody>
                    <a:bodyPr/>
                    <a:lstStyle/>
                    <a:p>
                      <a:pPr algn="l"/>
                      <a:r>
                        <a:rPr lang="en-US" sz="1100" i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Matthew Bergkoetter</a:t>
                      </a:r>
                      <a:r>
                        <a:rPr lang="en-US" sz="1100" i="1" baseline="300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solidFill>
                      <a:schemeClr val="tx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100" i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Joe Howard</a:t>
                      </a:r>
                      <a:r>
                        <a:rPr lang="en-US" sz="1100" i="1" baseline="300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solidFill>
                      <a:schemeClr val="tx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100" i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Samantha Herath</a:t>
                      </a:r>
                      <a:r>
                        <a:rPr lang="en-US" sz="1100" i="1" baseline="300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marL="0" marR="0" marT="0" marB="0" anchor="ctr">
                    <a:solidFill>
                      <a:schemeClr val="tx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100" i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Gary Kuan</a:t>
                      </a:r>
                      <a:r>
                        <a:rPr lang="en-US" sz="1100" i="1" baseline="300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solidFill>
                      <a:schemeClr val="tx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9890442"/>
                  </a:ext>
                </a:extLst>
              </a:tr>
              <a:tr h="247650">
                <a:tc>
                  <a:txBody>
                    <a:bodyPr/>
                    <a:lstStyle/>
                    <a:p>
                      <a:pPr algn="l"/>
                      <a:r>
                        <a:rPr lang="en-US" sz="1100" i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Guangjun Gao</a:t>
                      </a:r>
                      <a:r>
                        <a:rPr lang="en-US" sz="1100" i="1" baseline="300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solidFill>
                      <a:schemeClr val="tx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100" i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Margaret Dominguez</a:t>
                      </a:r>
                      <a:r>
                        <a:rPr lang="en-US" sz="1100" i="1" baseline="300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solidFill>
                      <a:schemeClr val="tx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100" i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Mingjun Li</a:t>
                      </a:r>
                      <a:r>
                        <a:rPr lang="en-US" sz="1100" i="1" baseline="300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solidFill>
                      <a:schemeClr val="tx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100" i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Kaitlyn Summey</a:t>
                      </a:r>
                      <a:r>
                        <a:rPr lang="en-US" sz="1100" i="1" baseline="300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solidFill>
                      <a:schemeClr val="tx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2032754"/>
                  </a:ext>
                </a:extLst>
              </a:tr>
              <a:tr h="247650">
                <a:tc>
                  <a:txBody>
                    <a:bodyPr/>
                    <a:lstStyle/>
                    <a:p>
                      <a:pPr algn="l"/>
                      <a:r>
                        <a:rPr lang="en-US" sz="1100" i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Patricia Lyons</a:t>
                      </a:r>
                      <a:r>
                        <a:rPr lang="en-US" sz="1100" i="1" baseline="300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solidFill>
                      <a:schemeClr val="tx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100" i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Catherine Marx</a:t>
                      </a:r>
                      <a:r>
                        <a:rPr lang="en-US" sz="1100" i="1" baseline="300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solidFill>
                      <a:schemeClr val="tx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100" i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Tim Reichard</a:t>
                      </a:r>
                      <a:r>
                        <a:rPr lang="en-US" sz="1100" i="1" baseline="300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marL="0" marR="0" marT="0" marB="0" anchor="ctr">
                    <a:solidFill>
                      <a:schemeClr val="tx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100" i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Nick Collins</a:t>
                      </a:r>
                      <a:r>
                        <a:rPr lang="en-US" sz="1100" i="1" baseline="300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marL="0" marR="0" marT="0" marB="0" anchor="ctr">
                    <a:solidFill>
                      <a:schemeClr val="tx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0239897"/>
                  </a:ext>
                </a:extLst>
              </a:tr>
              <a:tr h="247650">
                <a:tc>
                  <a:txBody>
                    <a:bodyPr/>
                    <a:lstStyle/>
                    <a:p>
                      <a:pPr algn="l"/>
                      <a:r>
                        <a:rPr lang="en-US" sz="1100" i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Scott Rohrbach</a:t>
                      </a:r>
                      <a:r>
                        <a:rPr lang="en-US" sz="1100" i="1" baseline="300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solidFill>
                      <a:schemeClr val="tx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100" i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Olha Asmolova</a:t>
                      </a:r>
                      <a:r>
                        <a:rPr lang="en-US" sz="1100" i="1" baseline="300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solidFill>
                      <a:schemeClr val="tx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100" i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Drew Siedel</a:t>
                      </a:r>
                      <a:r>
                        <a:rPr lang="en-US" sz="1100" i="1" baseline="300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solidFill>
                      <a:schemeClr val="tx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100" i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Nick Bond</a:t>
                      </a:r>
                      <a:r>
                        <a:rPr lang="en-US" sz="1100" i="1" baseline="300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marL="0" marR="0" marT="0" marB="0" anchor="ctr">
                    <a:solidFill>
                      <a:schemeClr val="tx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0632729"/>
                  </a:ext>
                </a:extLst>
              </a:tr>
            </a:tbl>
          </a:graphicData>
        </a:graphic>
      </p:graphicFrame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DEF17B89-3EDD-46ED-E95C-A6EA7CD18EEC}"/>
              </a:ext>
            </a:extLst>
          </p:cNvPr>
          <p:cNvSpPr txBox="1">
            <a:spLocks/>
          </p:cNvSpPr>
          <p:nvPr/>
        </p:nvSpPr>
        <p:spPr bwMode="auto">
          <a:xfrm>
            <a:off x="6172200" y="762000"/>
            <a:ext cx="5791200" cy="2096331"/>
          </a:xfrm>
          <a:prstGeom prst="rect">
            <a:avLst/>
          </a:prstGeom>
          <a:solidFill>
            <a:schemeClr val="tx1">
              <a:alpha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US" b="1" dirty="0">
                <a:solidFill>
                  <a:schemeClr val="bg1"/>
                </a:solidFill>
              </a:rPr>
              <a:t>The Roman Space Telescope Optical System: </a:t>
            </a:r>
            <a:br>
              <a:rPr lang="en-US" b="1" dirty="0">
                <a:solidFill>
                  <a:schemeClr val="bg1"/>
                </a:solidFill>
              </a:rPr>
            </a:br>
            <a:r>
              <a:rPr lang="en-US" b="1" dirty="0">
                <a:solidFill>
                  <a:schemeClr val="bg1"/>
                </a:solidFill>
              </a:rPr>
              <a:t>Status, Test, and Verification Update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99218AF-8212-4D15-A614-8ED39CB1AA94}"/>
              </a:ext>
            </a:extLst>
          </p:cNvPr>
          <p:cNvSpPr txBox="1">
            <a:spLocks/>
          </p:cNvSpPr>
          <p:nvPr/>
        </p:nvSpPr>
        <p:spPr>
          <a:xfrm>
            <a:off x="6172200" y="2858331"/>
            <a:ext cx="5791200" cy="1200329"/>
          </a:xfrm>
          <a:prstGeom prst="rect">
            <a:avLst/>
          </a:prstGeom>
          <a:solidFill>
            <a:schemeClr val="tx1">
              <a:alpha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July 2026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SPIE Astronomical Telescopes and Instrumentation</a:t>
            </a:r>
            <a:br>
              <a:rPr lang="en-US" dirty="0">
                <a:solidFill>
                  <a:schemeClr val="bg1"/>
                </a:solidFill>
              </a:rPr>
            </a:br>
            <a:endParaRPr lang="en-US" dirty="0">
              <a:solidFill>
                <a:schemeClr val="bg1"/>
              </a:solidFill>
            </a:endParaRPr>
          </a:p>
          <a:p>
            <a:pPr algn="ctr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14145-27</a:t>
            </a:r>
          </a:p>
        </p:txBody>
      </p:sp>
      <p:cxnSp>
        <p:nvCxnSpPr>
          <p:cNvPr id="6" name="Straight Connector 10">
            <a:extLst>
              <a:ext uri="{FF2B5EF4-FFF2-40B4-BE49-F238E27FC236}">
                <a16:creationId xmlns:a16="http://schemas.microsoft.com/office/drawing/2014/main" id="{AA63E2DF-71DF-20C3-E0D6-433C62C581C4}"/>
              </a:ext>
            </a:extLst>
          </p:cNvPr>
          <p:cNvCxnSpPr>
            <a:cxnSpLocks/>
          </p:cNvCxnSpPr>
          <p:nvPr/>
        </p:nvCxnSpPr>
        <p:spPr bwMode="auto">
          <a:xfrm>
            <a:off x="6172200" y="4058660"/>
            <a:ext cx="5791200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B77A430C-4130-3D69-E7A2-116CEB5B823A}"/>
              </a:ext>
            </a:extLst>
          </p:cNvPr>
          <p:cNvSpPr txBox="1"/>
          <p:nvPr/>
        </p:nvSpPr>
        <p:spPr>
          <a:xfrm>
            <a:off x="381000" y="6172200"/>
            <a:ext cx="990367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aseline="30000" dirty="0">
                <a:solidFill>
                  <a:schemeClr val="bg1"/>
                </a:solidFill>
              </a:rPr>
              <a:t>1</a:t>
            </a:r>
            <a:r>
              <a:rPr lang="en-US" sz="1000" dirty="0">
                <a:solidFill>
                  <a:schemeClr val="bg1"/>
                </a:solidFill>
              </a:rPr>
              <a:t>Goddard Space Flight Center, </a:t>
            </a:r>
            <a:r>
              <a:rPr lang="en-US" sz="1000" baseline="30000" dirty="0">
                <a:solidFill>
                  <a:schemeClr val="bg1"/>
                </a:solidFill>
              </a:rPr>
              <a:t>2</a:t>
            </a:r>
            <a:r>
              <a:rPr lang="en-US" sz="1000" dirty="0">
                <a:solidFill>
                  <a:schemeClr val="bg1"/>
                </a:solidFill>
              </a:rPr>
              <a:t>Jet Propulsion Laboratory, </a:t>
            </a:r>
            <a:r>
              <a:rPr lang="en-US" sz="1000" baseline="30000" dirty="0">
                <a:solidFill>
                  <a:schemeClr val="bg1"/>
                </a:solidFill>
              </a:rPr>
              <a:t>3</a:t>
            </a:r>
            <a:r>
              <a:rPr lang="en-US" sz="1000" dirty="0">
                <a:solidFill>
                  <a:schemeClr val="bg1"/>
                </a:solidFill>
              </a:rPr>
              <a:t>Lambda Consulting, </a:t>
            </a:r>
            <a:r>
              <a:rPr lang="en-US" sz="1000" i="1" baseline="30000" dirty="0">
                <a:solidFill>
                  <a:schemeClr val="bg1"/>
                </a:solidFill>
              </a:rPr>
              <a:t>4</a:t>
            </a:r>
            <a:r>
              <a:rPr lang="en-US" sz="1000" dirty="0">
                <a:solidFill>
                  <a:schemeClr val="bg1"/>
                </a:solidFill>
              </a:rPr>
              <a:t>Peraton, </a:t>
            </a:r>
            <a:r>
              <a:rPr lang="en-US" sz="1000" baseline="30000" dirty="0">
                <a:solidFill>
                  <a:schemeClr val="bg1"/>
                </a:solidFill>
              </a:rPr>
              <a:t>5</a:t>
            </a:r>
            <a:r>
              <a:rPr lang="en-US" sz="1000" dirty="0">
                <a:solidFill>
                  <a:schemeClr val="bg1"/>
                </a:solidFill>
              </a:rPr>
              <a:t>Microtel, </a:t>
            </a:r>
            <a:r>
              <a:rPr lang="en-US" sz="1000" baseline="30000" dirty="0">
                <a:solidFill>
                  <a:schemeClr val="bg1"/>
                </a:solidFill>
              </a:rPr>
              <a:t>6</a:t>
            </a:r>
            <a:r>
              <a:rPr lang="en-US" sz="1000" dirty="0">
                <a:solidFill>
                  <a:schemeClr val="bg1"/>
                </a:solidFill>
              </a:rPr>
              <a:t>Relative Dynamics, </a:t>
            </a:r>
            <a:r>
              <a:rPr lang="en-US" sz="1000" baseline="30000" dirty="0">
                <a:solidFill>
                  <a:schemeClr val="bg1"/>
                </a:solidFill>
              </a:rPr>
              <a:t>7</a:t>
            </a:r>
            <a:r>
              <a:rPr lang="en-US" sz="1000" dirty="0">
                <a:solidFill>
                  <a:schemeClr val="bg1"/>
                </a:solidFill>
              </a:rPr>
              <a:t>Columbus Technologies, </a:t>
            </a:r>
            <a:r>
              <a:rPr lang="en-US" sz="1000" baseline="30000" dirty="0">
                <a:solidFill>
                  <a:schemeClr val="bg1"/>
                </a:solidFill>
              </a:rPr>
              <a:t>8</a:t>
            </a:r>
            <a:r>
              <a:rPr lang="en-US" sz="1000" dirty="0">
                <a:solidFill>
                  <a:schemeClr val="bg1"/>
                </a:solidFill>
              </a:rPr>
              <a:t>KBR, </a:t>
            </a:r>
            <a:r>
              <a:rPr lang="en-US" sz="1000" baseline="30000" dirty="0">
                <a:solidFill>
                  <a:schemeClr val="bg1"/>
                </a:solidFill>
              </a:rPr>
              <a:t>9</a:t>
            </a:r>
            <a:r>
              <a:rPr lang="en-US" sz="1000" dirty="0">
                <a:solidFill>
                  <a:schemeClr val="bg1"/>
                </a:solidFill>
              </a:rPr>
              <a:t>Adnet Systems, </a:t>
            </a:r>
          </a:p>
        </p:txBody>
      </p:sp>
    </p:spTree>
    <p:extLst>
      <p:ext uri="{BB962C8B-B14F-4D97-AF65-F5344CB8AC3E}">
        <p14:creationId xmlns:p14="http://schemas.microsoft.com/office/powerpoint/2010/main" val="18529471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8A6380-D977-1A07-8B4B-38F1F739B7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32D5CF2-D544-6841-EDE5-C24939DFA1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20000" y="6492875"/>
            <a:ext cx="1066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>
              <a:defRPr/>
            </a:pPr>
            <a:fld id="{267ABB56-FDDB-447E-A48A-888F26F70B5A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49208445-5907-B733-1B23-0594CF2D93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3124994"/>
            <a:ext cx="10058400" cy="608012"/>
          </a:xfrm>
        </p:spPr>
        <p:txBody>
          <a:bodyPr/>
          <a:lstStyle/>
          <a:p>
            <a:r>
              <a:rPr lang="en-US" sz="3200" dirty="0"/>
              <a:t>SCIPA TVAC Optical Test</a:t>
            </a:r>
          </a:p>
        </p:txBody>
      </p:sp>
    </p:spTree>
    <p:extLst>
      <p:ext uri="{BB962C8B-B14F-4D97-AF65-F5344CB8AC3E}">
        <p14:creationId xmlns:p14="http://schemas.microsoft.com/office/powerpoint/2010/main" val="36999360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3DBCB01-0326-9A49-F5D2-B04E0A2201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Verify CGI &amp; WFI alignment to the OTA</a:t>
            </a:r>
          </a:p>
          <a:p>
            <a:pPr lvl="1"/>
            <a:r>
              <a:rPr lang="en-US" dirty="0"/>
              <a:t>Verify instrument pupil alignment in shear and clocking degrees of freedom</a:t>
            </a:r>
          </a:p>
          <a:p>
            <a:pPr lvl="1"/>
            <a:r>
              <a:rPr lang="en-US" dirty="0"/>
              <a:t>Verify WFI focal plane placement relative to the OTA focal surface</a:t>
            </a:r>
          </a:p>
          <a:p>
            <a:r>
              <a:rPr lang="en-US" dirty="0"/>
              <a:t>Demonstrate no vignetting in the WFI channel</a:t>
            </a:r>
          </a:p>
          <a:p>
            <a:r>
              <a:rPr lang="en-US" dirty="0"/>
              <a:t>Cross-check end-to-end system wavefront error in the WFI channel</a:t>
            </a:r>
          </a:p>
          <a:p>
            <a:r>
              <a:rPr lang="en-US" dirty="0"/>
              <a:t>Demonstrate wavefront sensing &amp; control operations</a:t>
            </a:r>
          </a:p>
          <a:p>
            <a:r>
              <a:rPr lang="en-US" dirty="0"/>
              <a:t>Characterize wavefront error and alignment sensitivity to changes in Spacecraft temperature</a:t>
            </a:r>
          </a:p>
          <a:p>
            <a:r>
              <a:rPr lang="en-US" dirty="0"/>
              <a:t>Other tests of opportunity (test goals)</a:t>
            </a:r>
          </a:p>
          <a:p>
            <a:pPr lvl="1"/>
            <a:r>
              <a:rPr lang="en-US" dirty="0"/>
              <a:t>Wavefront stability model validation test using Focus Diverse Phase Retrieval (FDPR)</a:t>
            </a:r>
          </a:p>
          <a:p>
            <a:pPr lvl="1"/>
            <a:r>
              <a:rPr lang="en-US" dirty="0"/>
              <a:t>Secondary mirror kinematics calibration test</a:t>
            </a:r>
          </a:p>
          <a:p>
            <a:pPr lvl="1"/>
            <a:r>
              <a:rPr lang="en-US" dirty="0"/>
              <a:t>Compare observed thermal background to model predictions</a:t>
            </a:r>
          </a:p>
          <a:p>
            <a:pPr lvl="1"/>
            <a:r>
              <a:rPr lang="en-US" dirty="0"/>
              <a:t>Compare stray light measurements to model predictions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A08FE44-AF67-1D2A-71D9-57E7065B36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Test Objectives</a:t>
            </a:r>
          </a:p>
        </p:txBody>
      </p:sp>
    </p:spTree>
    <p:extLst>
      <p:ext uri="{BB962C8B-B14F-4D97-AF65-F5344CB8AC3E}">
        <p14:creationId xmlns:p14="http://schemas.microsoft.com/office/powerpoint/2010/main" val="26056579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FC8415B9-A0DB-D22E-2625-2B17F585065C}"/>
              </a:ext>
            </a:extLst>
          </p:cNvPr>
          <p:cNvGrpSpPr/>
          <p:nvPr/>
        </p:nvGrpSpPr>
        <p:grpSpPr>
          <a:xfrm>
            <a:off x="8211322" y="4212659"/>
            <a:ext cx="3640643" cy="1295400"/>
            <a:chOff x="8211322" y="4212659"/>
            <a:chExt cx="3640643" cy="1295400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1DF8032D-3BE4-0605-C5E9-881BBFFB4BC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211322" y="4297930"/>
              <a:ext cx="1781166" cy="1124858"/>
            </a:xfrm>
            <a:prstGeom prst="rect">
              <a:avLst/>
            </a:prstGeom>
            <a:ln w="12700">
              <a:noFill/>
            </a:ln>
          </p:spPr>
        </p:pic>
        <p:grpSp>
          <p:nvGrpSpPr>
            <p:cNvPr id="83" name="Group 82">
              <a:extLst>
                <a:ext uri="{FF2B5EF4-FFF2-40B4-BE49-F238E27FC236}">
                  <a16:creationId xmlns:a16="http://schemas.microsoft.com/office/drawing/2014/main" id="{5F5E835E-D0C9-20F0-8504-FA76D721B7A9}"/>
                </a:ext>
              </a:extLst>
            </p:cNvPr>
            <p:cNvGrpSpPr/>
            <p:nvPr/>
          </p:nvGrpSpPr>
          <p:grpSpPr>
            <a:xfrm>
              <a:off x="9891759" y="4212659"/>
              <a:ext cx="1960206" cy="1295400"/>
              <a:chOff x="9891759" y="4229099"/>
              <a:chExt cx="1960206" cy="1295400"/>
            </a:xfrm>
          </p:grpSpPr>
          <p:pic>
            <p:nvPicPr>
              <p:cNvPr id="69" name="Picture 68">
                <a:extLst>
                  <a:ext uri="{FF2B5EF4-FFF2-40B4-BE49-F238E27FC236}">
                    <a16:creationId xmlns:a16="http://schemas.microsoft.com/office/drawing/2014/main" id="{90BC93F3-A63E-BC62-5609-6B565298247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 bwMode="auto">
              <a:xfrm>
                <a:off x="9891759" y="4229099"/>
                <a:ext cx="1960206" cy="1295400"/>
              </a:xfrm>
              <a:prstGeom prst="rect">
                <a:avLst/>
              </a:prstGeom>
              <a:ln>
                <a:noFill/>
              </a:ln>
              <a:extLst>
                <a:ext uri="{53640926-AAD7-44D8-BBD7-CCE9431645EC}">
                  <a14:shadowObscured xmlns:a14="http://schemas.microsoft.com/office/drawing/2010/main"/>
                </a:ext>
              </a:extLst>
            </p:spPr>
          </p:pic>
          <p:sp>
            <p:nvSpPr>
              <p:cNvPr id="72" name="Oval 71">
                <a:extLst>
                  <a:ext uri="{FF2B5EF4-FFF2-40B4-BE49-F238E27FC236}">
                    <a16:creationId xmlns:a16="http://schemas.microsoft.com/office/drawing/2014/main" id="{276DF83D-7E46-41F7-86F1-38F3BC02798F}"/>
                  </a:ext>
                </a:extLst>
              </p:cNvPr>
              <p:cNvSpPr/>
              <p:nvPr/>
            </p:nvSpPr>
            <p:spPr>
              <a:xfrm>
                <a:off x="10287000" y="4793497"/>
                <a:ext cx="254268" cy="254268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" name="Oval 72">
                <a:extLst>
                  <a:ext uri="{FF2B5EF4-FFF2-40B4-BE49-F238E27FC236}">
                    <a16:creationId xmlns:a16="http://schemas.microsoft.com/office/drawing/2014/main" id="{74AB9EDF-4B2A-0964-152F-E60030069344}"/>
                  </a:ext>
                </a:extLst>
              </p:cNvPr>
              <p:cNvSpPr/>
              <p:nvPr/>
            </p:nvSpPr>
            <p:spPr>
              <a:xfrm>
                <a:off x="10338085" y="5045930"/>
                <a:ext cx="254268" cy="254268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" name="Oval 73">
                <a:extLst>
                  <a:ext uri="{FF2B5EF4-FFF2-40B4-BE49-F238E27FC236}">
                    <a16:creationId xmlns:a16="http://schemas.microsoft.com/office/drawing/2014/main" id="{CD1C33FE-AB30-09E4-954C-9FF8B1CAB1E2}"/>
                  </a:ext>
                </a:extLst>
              </p:cNvPr>
              <p:cNvSpPr/>
              <p:nvPr/>
            </p:nvSpPr>
            <p:spPr>
              <a:xfrm>
                <a:off x="10338085" y="4538312"/>
                <a:ext cx="254268" cy="254268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" name="Oval 74">
                <a:extLst>
                  <a:ext uri="{FF2B5EF4-FFF2-40B4-BE49-F238E27FC236}">
                    <a16:creationId xmlns:a16="http://schemas.microsoft.com/office/drawing/2014/main" id="{58E08395-ADFE-943F-CA5F-66D4EB12686D}"/>
                  </a:ext>
                </a:extLst>
              </p:cNvPr>
              <p:cNvSpPr/>
              <p:nvPr/>
            </p:nvSpPr>
            <p:spPr>
              <a:xfrm>
                <a:off x="11178149" y="4506927"/>
                <a:ext cx="254268" cy="254268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Oval 75">
                <a:extLst>
                  <a:ext uri="{FF2B5EF4-FFF2-40B4-BE49-F238E27FC236}">
                    <a16:creationId xmlns:a16="http://schemas.microsoft.com/office/drawing/2014/main" id="{C478B55B-F9DB-5F58-FF3D-3CC39C897B05}"/>
                  </a:ext>
                </a:extLst>
              </p:cNvPr>
              <p:cNvSpPr/>
              <p:nvPr/>
            </p:nvSpPr>
            <p:spPr>
              <a:xfrm>
                <a:off x="11275958" y="4861129"/>
                <a:ext cx="254268" cy="254268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Oval 76">
                <a:extLst>
                  <a:ext uri="{FF2B5EF4-FFF2-40B4-BE49-F238E27FC236}">
                    <a16:creationId xmlns:a16="http://schemas.microsoft.com/office/drawing/2014/main" id="{43A453E8-3E9F-A39D-79D6-7348E039D076}"/>
                  </a:ext>
                </a:extLst>
              </p:cNvPr>
              <p:cNvSpPr/>
              <p:nvPr/>
            </p:nvSpPr>
            <p:spPr>
              <a:xfrm>
                <a:off x="11178149" y="5133739"/>
                <a:ext cx="254268" cy="254268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58" name="Picture 57">
            <a:extLst>
              <a:ext uri="{FF2B5EF4-FFF2-40B4-BE49-F238E27FC236}">
                <a16:creationId xmlns:a16="http://schemas.microsoft.com/office/drawing/2014/main" id="{7203258E-7424-2383-113C-D628AE01B4C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7F9FA"/>
              </a:clrFrom>
              <a:clrTo>
                <a:srgbClr val="F7F9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2225" y="1388329"/>
            <a:ext cx="2813852" cy="205396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44321B73-CF57-EF7F-3162-91ECE9A1681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291" y="3890167"/>
            <a:ext cx="3833299" cy="2196193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DD7B8E5E-4881-6D8E-E7AE-54F41160B2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SCIPA TVAC – Optical Test Configuration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85298C1-5188-41CB-9B02-9DB2E5CF40A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clrChange>
              <a:clrFrom>
                <a:srgbClr val="E8EAED"/>
              </a:clrFrom>
              <a:clrTo>
                <a:srgbClr val="E8EAE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61470" y="838200"/>
            <a:ext cx="4269060" cy="5248160"/>
          </a:xfrm>
          <a:prstGeom prst="rect">
            <a:avLst/>
          </a:prstGeom>
        </p:spPr>
      </p:pic>
      <p:sp>
        <p:nvSpPr>
          <p:cNvPr id="9" name="TextBox 3">
            <a:extLst>
              <a:ext uri="{FF2B5EF4-FFF2-40B4-BE49-F238E27FC236}">
                <a16:creationId xmlns:a16="http://schemas.microsoft.com/office/drawing/2014/main" id="{55C2D5D1-E994-45C4-8C2B-052749ABAC59}"/>
              </a:ext>
            </a:extLst>
          </p:cNvPr>
          <p:cNvSpPr txBox="1"/>
          <p:nvPr/>
        </p:nvSpPr>
        <p:spPr>
          <a:xfrm>
            <a:off x="8180125" y="3097536"/>
            <a:ext cx="388619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600" dirty="0"/>
              <a:t>USF (Upper Support Frame) supporting OLAFS, </a:t>
            </a:r>
            <a:br>
              <a:rPr lang="en-US" sz="1600" dirty="0"/>
            </a:br>
            <a:r>
              <a:rPr lang="en-US" sz="1600" dirty="0"/>
              <a:t>6x Photogrammetry (PG) cameras, PG “pogo stick” targets &amp; vibration isolation system</a:t>
            </a:r>
          </a:p>
        </p:txBody>
      </p:sp>
      <p:sp>
        <p:nvSpPr>
          <p:cNvPr id="11" name="TextBox 6">
            <a:extLst>
              <a:ext uri="{FF2B5EF4-FFF2-40B4-BE49-F238E27FC236}">
                <a16:creationId xmlns:a16="http://schemas.microsoft.com/office/drawing/2014/main" id="{1F1D5BB3-074B-4C46-90B8-FC81EF505F69}"/>
              </a:ext>
            </a:extLst>
          </p:cNvPr>
          <p:cNvSpPr txBox="1"/>
          <p:nvPr/>
        </p:nvSpPr>
        <p:spPr>
          <a:xfrm>
            <a:off x="-13319" y="838200"/>
            <a:ext cx="38332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600" dirty="0"/>
              <a:t>OLAFS (Optical Large Aperture Flat System) – 1.8 m mirror with Tip/Tilt actuators.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D4DA3C2A-BC4F-4E93-8494-5147D4E2B040}"/>
              </a:ext>
            </a:extLst>
          </p:cNvPr>
          <p:cNvCxnSpPr>
            <a:cxnSpLocks/>
            <a:stCxn id="58" idx="3"/>
          </p:cNvCxnSpPr>
          <p:nvPr/>
        </p:nvCxnSpPr>
        <p:spPr>
          <a:xfrm flipV="1">
            <a:off x="3256077" y="1969432"/>
            <a:ext cx="2992323" cy="445877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  <a:effectLst>
            <a:glow rad="63500">
              <a:schemeClr val="bg1"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24">
            <a:extLst>
              <a:ext uri="{FF2B5EF4-FFF2-40B4-BE49-F238E27FC236}">
                <a16:creationId xmlns:a16="http://schemas.microsoft.com/office/drawing/2014/main" id="{01AEB2D4-3A8D-4034-A856-653DE643010F}"/>
              </a:ext>
            </a:extLst>
          </p:cNvPr>
          <p:cNvSpPr txBox="1"/>
          <p:nvPr/>
        </p:nvSpPr>
        <p:spPr>
          <a:xfrm>
            <a:off x="962239" y="6055523"/>
            <a:ext cx="20374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600" dirty="0"/>
              <a:t>Top Deck Assembly w/ LED System</a:t>
            </a:r>
          </a:p>
        </p:txBody>
      </p:sp>
      <p:sp>
        <p:nvSpPr>
          <p:cNvPr id="23" name="Right Brace 22">
            <a:extLst>
              <a:ext uri="{FF2B5EF4-FFF2-40B4-BE49-F238E27FC236}">
                <a16:creationId xmlns:a16="http://schemas.microsoft.com/office/drawing/2014/main" id="{B3E7EE7F-56EB-44A8-849C-283EF7C2C779}"/>
              </a:ext>
            </a:extLst>
          </p:cNvPr>
          <p:cNvSpPr/>
          <p:nvPr/>
        </p:nvSpPr>
        <p:spPr>
          <a:xfrm>
            <a:off x="3606574" y="3817659"/>
            <a:ext cx="338666" cy="2362200"/>
          </a:xfrm>
          <a:prstGeom prst="rightBrace">
            <a:avLst>
              <a:gd name="adj1" fmla="val 29946"/>
              <a:gd name="adj2" fmla="val 50000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90770FA1-4C11-4E14-9E9F-40CF64915A01}"/>
              </a:ext>
            </a:extLst>
          </p:cNvPr>
          <p:cNvCxnSpPr>
            <a:cxnSpLocks/>
            <a:stCxn id="23" idx="1"/>
          </p:cNvCxnSpPr>
          <p:nvPr/>
        </p:nvCxnSpPr>
        <p:spPr>
          <a:xfrm flipV="1">
            <a:off x="3945240" y="3200400"/>
            <a:ext cx="1922160" cy="1798359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  <a:effectLst>
            <a:glow rad="63500">
              <a:schemeClr val="bg1"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7" name="Picture 46">
            <a:extLst>
              <a:ext uri="{FF2B5EF4-FFF2-40B4-BE49-F238E27FC236}">
                <a16:creationId xmlns:a16="http://schemas.microsoft.com/office/drawing/2014/main" id="{7DE494B1-E67D-5FDA-D10C-5BF8B527A38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54449" y="963623"/>
            <a:ext cx="4137550" cy="2187831"/>
          </a:xfrm>
          <a:prstGeom prst="rect">
            <a:avLst/>
          </a:prstGeom>
        </p:spPr>
      </p:pic>
      <p:sp>
        <p:nvSpPr>
          <p:cNvPr id="67" name="TextBox 3">
            <a:extLst>
              <a:ext uri="{FF2B5EF4-FFF2-40B4-BE49-F238E27FC236}">
                <a16:creationId xmlns:a16="http://schemas.microsoft.com/office/drawing/2014/main" id="{A68C7535-3888-D3B7-8396-7764AD6DF6B3}"/>
              </a:ext>
            </a:extLst>
          </p:cNvPr>
          <p:cNvSpPr txBox="1"/>
          <p:nvPr/>
        </p:nvSpPr>
        <p:spPr>
          <a:xfrm>
            <a:off x="8071952" y="5686191"/>
            <a:ext cx="38861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600" dirty="0"/>
              <a:t>6x Forward Structure Assembly (FSA) “Diving Boards” hold fiber sources above the primary mirror</a:t>
            </a:r>
          </a:p>
        </p:txBody>
      </p: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58B0A173-E2AB-20F7-42D4-B7342E15EB3B}"/>
              </a:ext>
            </a:extLst>
          </p:cNvPr>
          <p:cNvCxnSpPr>
            <a:cxnSpLocks/>
          </p:cNvCxnSpPr>
          <p:nvPr/>
        </p:nvCxnSpPr>
        <p:spPr>
          <a:xfrm flipH="1" flipV="1">
            <a:off x="6629400" y="4245370"/>
            <a:ext cx="1973954" cy="522129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  <a:effectLst>
            <a:glow rad="63500">
              <a:schemeClr val="bg1"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567AD585-19E2-47CA-BFC2-22430D560F18}"/>
              </a:ext>
            </a:extLst>
          </p:cNvPr>
          <p:cNvCxnSpPr>
            <a:cxnSpLocks/>
          </p:cNvCxnSpPr>
          <p:nvPr/>
        </p:nvCxnSpPr>
        <p:spPr>
          <a:xfrm flipH="1">
            <a:off x="6629400" y="2057538"/>
            <a:ext cx="2499944" cy="380862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  <a:effectLst>
            <a:glow rad="63500">
              <a:schemeClr val="bg1"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54034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72B4544-C939-A416-002B-1E855C926C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As-Run Optical Tests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B8225B2D-E1D0-A8CE-7435-BCE63A005C8A}"/>
              </a:ext>
            </a:extLst>
          </p:cNvPr>
          <p:cNvGrpSpPr/>
          <p:nvPr/>
        </p:nvGrpSpPr>
        <p:grpSpPr>
          <a:xfrm>
            <a:off x="63029" y="812503"/>
            <a:ext cx="10968117" cy="1166429"/>
            <a:chOff x="52598" y="812503"/>
            <a:chExt cx="10968117" cy="1166429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E69A463-BFD8-357F-9EFC-809DA519EDED}"/>
                </a:ext>
              </a:extLst>
            </p:cNvPr>
            <p:cNvSpPr/>
            <p:nvPr/>
          </p:nvSpPr>
          <p:spPr>
            <a:xfrm>
              <a:off x="3358077" y="812503"/>
              <a:ext cx="7662638" cy="1166429"/>
            </a:xfrm>
            <a:prstGeom prst="rect">
              <a:avLst/>
            </a:prstGeom>
            <a:solidFill>
              <a:schemeClr val="bg1">
                <a:lumMod val="75000"/>
                <a:alpha val="25000"/>
              </a:schemeClr>
            </a:solidFill>
            <a:ln w="12700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5F3B25C-F4F4-F68C-0920-21EDB9202376}"/>
                </a:ext>
              </a:extLst>
            </p:cNvPr>
            <p:cNvSpPr/>
            <p:nvPr/>
          </p:nvSpPr>
          <p:spPr>
            <a:xfrm>
              <a:off x="52598" y="990600"/>
              <a:ext cx="3267694" cy="850338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A3AD13C0-C528-07F3-1A00-CB9B73BD3F03}"/>
                </a:ext>
              </a:extLst>
            </p:cNvPr>
            <p:cNvSpPr/>
            <p:nvPr/>
          </p:nvSpPr>
          <p:spPr>
            <a:xfrm>
              <a:off x="116009" y="1056607"/>
              <a:ext cx="914400" cy="54864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>
                  <a:solidFill>
                    <a:schemeClr val="tx1"/>
                  </a:solidFill>
                </a:rPr>
                <a:t>PG System Alignment Measurement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D3C891A6-DFC5-449B-3607-D99E61A0F745}"/>
                </a:ext>
              </a:extLst>
            </p:cNvPr>
            <p:cNvSpPr/>
            <p:nvPr/>
          </p:nvSpPr>
          <p:spPr>
            <a:xfrm>
              <a:off x="1217334" y="1056607"/>
              <a:ext cx="914400" cy="54864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>
                  <a:solidFill>
                    <a:schemeClr val="tx1"/>
                  </a:solidFill>
                </a:rPr>
                <a:t>Configure OTA at nom. alignment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652A485D-0B65-2AFE-62E9-233C8E5B9C59}"/>
                </a:ext>
              </a:extLst>
            </p:cNvPr>
            <p:cNvSpPr/>
            <p:nvPr/>
          </p:nvSpPr>
          <p:spPr>
            <a:xfrm>
              <a:off x="2318659" y="1056607"/>
              <a:ext cx="914400" cy="548640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>
                  <a:solidFill>
                    <a:schemeClr val="tx1"/>
                  </a:solidFill>
                </a:rPr>
                <a:t>CGI Pupil Alignment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91561C4-77BD-1D2B-43A4-84AA7796805F}"/>
                </a:ext>
              </a:extLst>
            </p:cNvPr>
            <p:cNvSpPr/>
            <p:nvPr/>
          </p:nvSpPr>
          <p:spPr>
            <a:xfrm>
              <a:off x="3419984" y="1056607"/>
              <a:ext cx="914400" cy="54864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>
                  <a:solidFill>
                    <a:schemeClr val="tx1"/>
                  </a:solidFill>
                </a:rPr>
                <a:t>CGI </a:t>
              </a:r>
              <a:r>
                <a:rPr lang="en-US" sz="1000" err="1">
                  <a:solidFill>
                    <a:schemeClr val="tx1"/>
                  </a:solidFill>
                </a:rPr>
                <a:t>ExCam</a:t>
              </a:r>
              <a:r>
                <a:rPr lang="en-US" sz="1000">
                  <a:solidFill>
                    <a:schemeClr val="tx1"/>
                  </a:solidFill>
                </a:rPr>
                <a:t> Gain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C279772-1A39-C57C-5D34-283D130094A7}"/>
                </a:ext>
              </a:extLst>
            </p:cNvPr>
            <p:cNvSpPr txBox="1"/>
            <p:nvPr/>
          </p:nvSpPr>
          <p:spPr>
            <a:xfrm>
              <a:off x="52763" y="1636614"/>
              <a:ext cx="14911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b="1">
                  <a:solidFill>
                    <a:srgbClr val="FF0000"/>
                  </a:solidFill>
                </a:rPr>
                <a:t>Ambient Temp/Press.</a:t>
              </a:r>
            </a:p>
          </p:txBody>
        </p: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780A0BAF-210E-D971-89D1-4425CA921560}"/>
                </a:ext>
              </a:extLst>
            </p:cNvPr>
            <p:cNvCxnSpPr>
              <a:cxnSpLocks/>
              <a:endCxn id="9" idx="1"/>
            </p:cNvCxnSpPr>
            <p:nvPr/>
          </p:nvCxnSpPr>
          <p:spPr>
            <a:xfrm>
              <a:off x="1030409" y="1330927"/>
              <a:ext cx="186925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stealth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9BEC8A7B-A01C-B8EE-F709-C0BE24117D88}"/>
                </a:ext>
              </a:extLst>
            </p:cNvPr>
            <p:cNvCxnSpPr>
              <a:cxnSpLocks/>
              <a:endCxn id="10" idx="1"/>
            </p:cNvCxnSpPr>
            <p:nvPr/>
          </p:nvCxnSpPr>
          <p:spPr>
            <a:xfrm>
              <a:off x="2131734" y="1330927"/>
              <a:ext cx="186925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stealth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825458A2-E286-5323-9563-1DF339DFE711}"/>
                </a:ext>
              </a:extLst>
            </p:cNvPr>
            <p:cNvCxnSpPr>
              <a:cxnSpLocks/>
              <a:endCxn id="11" idx="1"/>
            </p:cNvCxnSpPr>
            <p:nvPr/>
          </p:nvCxnSpPr>
          <p:spPr>
            <a:xfrm>
              <a:off x="3233059" y="1330927"/>
              <a:ext cx="186925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stealth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84DFA95-BD25-F91F-2CFC-556A42A0472B}"/>
                </a:ext>
              </a:extLst>
            </p:cNvPr>
            <p:cNvSpPr txBox="1"/>
            <p:nvPr/>
          </p:nvSpPr>
          <p:spPr>
            <a:xfrm>
              <a:off x="3361618" y="814896"/>
              <a:ext cx="19207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b="1" err="1"/>
                <a:t>Dryout</a:t>
              </a:r>
              <a:r>
                <a:rPr lang="en-US" sz="1000" b="1"/>
                <a:t>, HC1, CC1, HC2, CSB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D6846CA2-F3BE-11D4-1125-87348FE55FA8}"/>
                </a:ext>
              </a:extLst>
            </p:cNvPr>
            <p:cNvSpPr/>
            <p:nvPr/>
          </p:nvSpPr>
          <p:spPr>
            <a:xfrm>
              <a:off x="4521687" y="1056607"/>
              <a:ext cx="914400" cy="54864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>
                  <a:solidFill>
                    <a:schemeClr val="tx1"/>
                  </a:solidFill>
                </a:rPr>
                <a:t>PG System Setpoint Check</a:t>
              </a:r>
            </a:p>
          </p:txBody>
        </p:sp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2568B9CC-B135-54B6-74C2-33598E2F14A9}"/>
                </a:ext>
              </a:extLst>
            </p:cNvPr>
            <p:cNvCxnSpPr>
              <a:cxnSpLocks/>
              <a:stCxn id="11" idx="3"/>
              <a:endCxn id="17" idx="1"/>
            </p:cNvCxnSpPr>
            <p:nvPr/>
          </p:nvCxnSpPr>
          <p:spPr>
            <a:xfrm>
              <a:off x="4334384" y="1330927"/>
              <a:ext cx="187303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stealth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4835E029-D0FE-8937-4C67-3F562E4DEAD0}"/>
                </a:ext>
              </a:extLst>
            </p:cNvPr>
            <p:cNvSpPr/>
            <p:nvPr/>
          </p:nvSpPr>
          <p:spPr>
            <a:xfrm>
              <a:off x="5623285" y="1056607"/>
              <a:ext cx="914400" cy="548640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>
                  <a:solidFill>
                    <a:schemeClr val="tx1"/>
                  </a:solidFill>
                </a:rPr>
                <a:t>OLAFS Checkout / PR-049</a:t>
              </a:r>
            </a:p>
          </p:txBody>
        </p: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894226C9-C2CE-B905-BF53-06498491D55E}"/>
                </a:ext>
              </a:extLst>
            </p:cNvPr>
            <p:cNvCxnSpPr>
              <a:cxnSpLocks/>
              <a:stCxn id="17" idx="3"/>
              <a:endCxn id="19" idx="1"/>
            </p:cNvCxnSpPr>
            <p:nvPr/>
          </p:nvCxnSpPr>
          <p:spPr>
            <a:xfrm>
              <a:off x="5436087" y="1330927"/>
              <a:ext cx="187198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stealth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058D2B7E-6CFF-E35F-22E3-39B531E18FB6}"/>
                </a:ext>
              </a:extLst>
            </p:cNvPr>
            <p:cNvSpPr/>
            <p:nvPr/>
          </p:nvSpPr>
          <p:spPr>
            <a:xfrm>
              <a:off x="6723959" y="1056607"/>
              <a:ext cx="914400" cy="548640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>
                  <a:solidFill>
                    <a:schemeClr val="tx1"/>
                  </a:solidFill>
                </a:rPr>
                <a:t>TPT IFE Part 1</a:t>
              </a:r>
            </a:p>
          </p:txBody>
        </p: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94074AC0-1B89-B9A2-0219-DD1F15B35507}"/>
                </a:ext>
              </a:extLst>
            </p:cNvPr>
            <p:cNvCxnSpPr>
              <a:cxnSpLocks/>
              <a:stCxn id="19" idx="3"/>
              <a:endCxn id="21" idx="1"/>
            </p:cNvCxnSpPr>
            <p:nvPr/>
          </p:nvCxnSpPr>
          <p:spPr>
            <a:xfrm>
              <a:off x="6537685" y="1330927"/>
              <a:ext cx="186274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stealth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E3348D77-F3AB-DB0D-F5C1-C5EE31A3B56E}"/>
                </a:ext>
              </a:extLst>
            </p:cNvPr>
            <p:cNvSpPr/>
            <p:nvPr/>
          </p:nvSpPr>
          <p:spPr>
            <a:xfrm>
              <a:off x="7839174" y="1056607"/>
              <a:ext cx="914400" cy="548640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>
                  <a:solidFill>
                    <a:schemeClr val="tx1"/>
                  </a:solidFill>
                </a:rPr>
                <a:t>OLAFS Checkout / PR-049 fixed</a:t>
              </a:r>
            </a:p>
          </p:txBody>
        </p: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9FB2F8F2-0D79-9E83-A405-270EFAED00F6}"/>
                </a:ext>
              </a:extLst>
            </p:cNvPr>
            <p:cNvCxnSpPr>
              <a:cxnSpLocks/>
              <a:stCxn id="21" idx="3"/>
              <a:endCxn id="23" idx="1"/>
            </p:cNvCxnSpPr>
            <p:nvPr/>
          </p:nvCxnSpPr>
          <p:spPr>
            <a:xfrm>
              <a:off x="7638359" y="1330927"/>
              <a:ext cx="200815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stealth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2E5DE267-BDAF-BB69-FA64-9E5192090F11}"/>
                </a:ext>
              </a:extLst>
            </p:cNvPr>
            <p:cNvSpPr/>
            <p:nvPr/>
          </p:nvSpPr>
          <p:spPr>
            <a:xfrm>
              <a:off x="8936503" y="1056607"/>
              <a:ext cx="914400" cy="548640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>
                  <a:solidFill>
                    <a:schemeClr val="tx1"/>
                  </a:solidFill>
                </a:rPr>
                <a:t>TPT IFE Part 2</a:t>
              </a:r>
            </a:p>
          </p:txBody>
        </p: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6101ACE5-5A81-6729-E5E2-0C9CEC318B67}"/>
                </a:ext>
              </a:extLst>
            </p:cNvPr>
            <p:cNvCxnSpPr>
              <a:cxnSpLocks/>
              <a:stCxn id="23" idx="3"/>
              <a:endCxn id="25" idx="1"/>
            </p:cNvCxnSpPr>
            <p:nvPr/>
          </p:nvCxnSpPr>
          <p:spPr>
            <a:xfrm>
              <a:off x="8753574" y="1330927"/>
              <a:ext cx="182929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stealth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9BE47679-4A62-FE5F-669D-1A12A4F8D134}"/>
                </a:ext>
              </a:extLst>
            </p:cNvPr>
            <p:cNvSpPr/>
            <p:nvPr/>
          </p:nvSpPr>
          <p:spPr>
            <a:xfrm>
              <a:off x="10031119" y="1056607"/>
              <a:ext cx="914400" cy="54864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>
                  <a:solidFill>
                    <a:schemeClr val="tx1"/>
                  </a:solidFill>
                </a:rPr>
                <a:t>LED Ring Alignment &amp; PG Check</a:t>
              </a:r>
            </a:p>
          </p:txBody>
        </p:sp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6D832B85-C202-3855-F0AA-9754D33C40AB}"/>
                </a:ext>
              </a:extLst>
            </p:cNvPr>
            <p:cNvCxnSpPr>
              <a:cxnSpLocks/>
              <a:stCxn id="25" idx="3"/>
              <a:endCxn id="27" idx="1"/>
            </p:cNvCxnSpPr>
            <p:nvPr/>
          </p:nvCxnSpPr>
          <p:spPr>
            <a:xfrm>
              <a:off x="9850903" y="1330927"/>
              <a:ext cx="180216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stealth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1803C0B4-241E-2BC3-ECF1-AD1CED88B52E}"/>
              </a:ext>
            </a:extLst>
          </p:cNvPr>
          <p:cNvGrpSpPr/>
          <p:nvPr/>
        </p:nvGrpSpPr>
        <p:grpSpPr>
          <a:xfrm>
            <a:off x="63029" y="2162516"/>
            <a:ext cx="7643602" cy="892234"/>
            <a:chOff x="52598" y="2210007"/>
            <a:chExt cx="7643602" cy="892234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7836AD6C-9C2B-7229-FD6E-8A2359436ECC}"/>
                </a:ext>
              </a:extLst>
            </p:cNvPr>
            <p:cNvSpPr/>
            <p:nvPr/>
          </p:nvSpPr>
          <p:spPr>
            <a:xfrm>
              <a:off x="52598" y="2210007"/>
              <a:ext cx="7643602" cy="850338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2529B489-D907-2062-B32F-7FDCB79D1D7B}"/>
                </a:ext>
              </a:extLst>
            </p:cNvPr>
            <p:cNvSpPr/>
            <p:nvPr/>
          </p:nvSpPr>
          <p:spPr>
            <a:xfrm>
              <a:off x="3419984" y="2284711"/>
              <a:ext cx="914400" cy="548640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>
                  <a:solidFill>
                    <a:schemeClr val="tx1"/>
                  </a:solidFill>
                </a:rPr>
                <a:t>WFI Find Best Focus</a:t>
              </a: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3ACF7624-9010-3481-8F26-23B2712A8DF3}"/>
                </a:ext>
              </a:extLst>
            </p:cNvPr>
            <p:cNvSpPr/>
            <p:nvPr/>
          </p:nvSpPr>
          <p:spPr>
            <a:xfrm>
              <a:off x="116009" y="2284711"/>
              <a:ext cx="914400" cy="54864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>
                  <a:solidFill>
                    <a:schemeClr val="tx1"/>
                  </a:solidFill>
                </a:rPr>
                <a:t>Configure OTA at nom. alignment</a:t>
              </a: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33571708-BA65-6E64-CB79-931F470A7CFD}"/>
                </a:ext>
              </a:extLst>
            </p:cNvPr>
            <p:cNvSpPr/>
            <p:nvPr/>
          </p:nvSpPr>
          <p:spPr>
            <a:xfrm>
              <a:off x="1217334" y="2284711"/>
              <a:ext cx="914400" cy="548640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>
                  <a:solidFill>
                    <a:schemeClr val="tx1"/>
                  </a:solidFill>
                </a:rPr>
                <a:t>CGI Pupil Alignment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7FCF2F8B-396B-185C-DCE8-26232971C709}"/>
                </a:ext>
              </a:extLst>
            </p:cNvPr>
            <p:cNvSpPr txBox="1"/>
            <p:nvPr/>
          </p:nvSpPr>
          <p:spPr>
            <a:xfrm>
              <a:off x="52598" y="2856020"/>
              <a:ext cx="148309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b="1">
                  <a:solidFill>
                    <a:srgbClr val="0000FF"/>
                  </a:solidFill>
                </a:rPr>
                <a:t>Cold Thermal Cycle 2</a:t>
              </a:r>
            </a:p>
          </p:txBody>
        </p:sp>
        <p:cxnSp>
          <p:nvCxnSpPr>
            <p:cNvPr id="35" name="Straight Arrow Connector 34">
              <a:extLst>
                <a:ext uri="{FF2B5EF4-FFF2-40B4-BE49-F238E27FC236}">
                  <a16:creationId xmlns:a16="http://schemas.microsoft.com/office/drawing/2014/main" id="{D3FA5524-7927-3221-4EA3-C1849D6F1031}"/>
                </a:ext>
              </a:extLst>
            </p:cNvPr>
            <p:cNvCxnSpPr>
              <a:cxnSpLocks/>
              <a:stCxn id="32" idx="3"/>
              <a:endCxn id="33" idx="1"/>
            </p:cNvCxnSpPr>
            <p:nvPr/>
          </p:nvCxnSpPr>
          <p:spPr>
            <a:xfrm>
              <a:off x="1030409" y="2559031"/>
              <a:ext cx="186925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stealth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Arrow Connector 35">
              <a:extLst>
                <a:ext uri="{FF2B5EF4-FFF2-40B4-BE49-F238E27FC236}">
                  <a16:creationId xmlns:a16="http://schemas.microsoft.com/office/drawing/2014/main" id="{F1468D74-1387-2E00-C211-B0788309D70F}"/>
                </a:ext>
              </a:extLst>
            </p:cNvPr>
            <p:cNvCxnSpPr>
              <a:cxnSpLocks/>
              <a:stCxn id="33" idx="3"/>
              <a:endCxn id="42" idx="1"/>
            </p:cNvCxnSpPr>
            <p:nvPr/>
          </p:nvCxnSpPr>
          <p:spPr>
            <a:xfrm>
              <a:off x="2131734" y="2559031"/>
              <a:ext cx="188143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stealth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Arrow Connector 36">
              <a:extLst>
                <a:ext uri="{FF2B5EF4-FFF2-40B4-BE49-F238E27FC236}">
                  <a16:creationId xmlns:a16="http://schemas.microsoft.com/office/drawing/2014/main" id="{C30085D4-328B-1EB0-3BDD-B531225B8BA2}"/>
                </a:ext>
              </a:extLst>
            </p:cNvPr>
            <p:cNvCxnSpPr>
              <a:cxnSpLocks/>
              <a:stCxn id="43" idx="3"/>
              <a:endCxn id="38" idx="1"/>
            </p:cNvCxnSpPr>
            <p:nvPr/>
          </p:nvCxnSpPr>
          <p:spPr>
            <a:xfrm>
              <a:off x="5435909" y="2559031"/>
              <a:ext cx="179082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stealth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73624D75-4A04-658E-C2B0-E007905762D1}"/>
                </a:ext>
              </a:extLst>
            </p:cNvPr>
            <p:cNvSpPr/>
            <p:nvPr/>
          </p:nvSpPr>
          <p:spPr>
            <a:xfrm>
              <a:off x="5614991" y="2284711"/>
              <a:ext cx="914400" cy="54864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>
                  <a:solidFill>
                    <a:schemeClr val="tx1"/>
                  </a:solidFill>
                </a:rPr>
                <a:t>ACM </a:t>
              </a:r>
              <a:r>
                <a:rPr lang="en-US" sz="1000" err="1">
                  <a:solidFill>
                    <a:schemeClr val="tx1"/>
                  </a:solidFill>
                </a:rPr>
                <a:t>Compen-sation</a:t>
              </a:r>
              <a:endParaRPr lang="en-US" sz="1000">
                <a:solidFill>
                  <a:schemeClr val="tx1"/>
                </a:solidFill>
              </a:endParaRP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D4DD38E9-797C-5D0A-D2B9-F5974DA89AA6}"/>
                </a:ext>
              </a:extLst>
            </p:cNvPr>
            <p:cNvSpPr/>
            <p:nvPr/>
          </p:nvSpPr>
          <p:spPr>
            <a:xfrm>
              <a:off x="6711299" y="2284711"/>
              <a:ext cx="914400" cy="548640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>
                  <a:solidFill>
                    <a:schemeClr val="tx1"/>
                  </a:solidFill>
                </a:rPr>
                <a:t>WFI Find Best Focus / IFE Part 3</a:t>
              </a:r>
            </a:p>
          </p:txBody>
        </p:sp>
        <p:cxnSp>
          <p:nvCxnSpPr>
            <p:cNvPr id="40" name="Straight Arrow Connector 39">
              <a:extLst>
                <a:ext uri="{FF2B5EF4-FFF2-40B4-BE49-F238E27FC236}">
                  <a16:creationId xmlns:a16="http://schemas.microsoft.com/office/drawing/2014/main" id="{C6EFF426-CB3B-077C-3CAA-A3C48C069472}"/>
                </a:ext>
              </a:extLst>
            </p:cNvPr>
            <p:cNvCxnSpPr>
              <a:cxnSpLocks/>
              <a:stCxn id="31" idx="3"/>
              <a:endCxn id="43" idx="1"/>
            </p:cNvCxnSpPr>
            <p:nvPr/>
          </p:nvCxnSpPr>
          <p:spPr>
            <a:xfrm>
              <a:off x="4334384" y="2559031"/>
              <a:ext cx="187125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stealth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Arrow Connector 40">
              <a:extLst>
                <a:ext uri="{FF2B5EF4-FFF2-40B4-BE49-F238E27FC236}">
                  <a16:creationId xmlns:a16="http://schemas.microsoft.com/office/drawing/2014/main" id="{81A1DFFB-EADD-2CC7-D34B-9616C6E1501A}"/>
                </a:ext>
              </a:extLst>
            </p:cNvPr>
            <p:cNvCxnSpPr>
              <a:cxnSpLocks/>
              <a:stCxn id="38" idx="3"/>
              <a:endCxn id="39" idx="1"/>
            </p:cNvCxnSpPr>
            <p:nvPr/>
          </p:nvCxnSpPr>
          <p:spPr>
            <a:xfrm>
              <a:off x="6529391" y="2559031"/>
              <a:ext cx="181908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stealth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EE5013B1-B602-D286-C322-260FDA6D6FC5}"/>
                </a:ext>
              </a:extLst>
            </p:cNvPr>
            <p:cNvSpPr/>
            <p:nvPr/>
          </p:nvSpPr>
          <p:spPr>
            <a:xfrm>
              <a:off x="2319877" y="2284711"/>
              <a:ext cx="914400" cy="54864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>
                  <a:solidFill>
                    <a:schemeClr val="tx1"/>
                  </a:solidFill>
                </a:rPr>
                <a:t>SM Offset for Gravity Sag</a:t>
              </a: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9058F757-1716-3CBA-A7C7-8CB00C753542}"/>
                </a:ext>
              </a:extLst>
            </p:cNvPr>
            <p:cNvSpPr/>
            <p:nvPr/>
          </p:nvSpPr>
          <p:spPr>
            <a:xfrm>
              <a:off x="4521509" y="2284711"/>
              <a:ext cx="914400" cy="548640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>
                  <a:solidFill>
                    <a:schemeClr val="tx1"/>
                  </a:solidFill>
                </a:rPr>
                <a:t>CGI Pupil Alignment</a:t>
              </a:r>
            </a:p>
          </p:txBody>
        </p:sp>
        <p:cxnSp>
          <p:nvCxnSpPr>
            <p:cNvPr id="44" name="Straight Arrow Connector 43">
              <a:extLst>
                <a:ext uri="{FF2B5EF4-FFF2-40B4-BE49-F238E27FC236}">
                  <a16:creationId xmlns:a16="http://schemas.microsoft.com/office/drawing/2014/main" id="{BF7A248C-DE42-7BC3-4171-FED73F9132F0}"/>
                </a:ext>
              </a:extLst>
            </p:cNvPr>
            <p:cNvCxnSpPr>
              <a:cxnSpLocks/>
              <a:stCxn id="42" idx="3"/>
              <a:endCxn id="31" idx="1"/>
            </p:cNvCxnSpPr>
            <p:nvPr/>
          </p:nvCxnSpPr>
          <p:spPr>
            <a:xfrm>
              <a:off x="3234277" y="2559031"/>
              <a:ext cx="185707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stealth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6FEA14E5-6196-4938-FCD8-8E395FD2BFC6}"/>
              </a:ext>
            </a:extLst>
          </p:cNvPr>
          <p:cNvGrpSpPr/>
          <p:nvPr/>
        </p:nvGrpSpPr>
        <p:grpSpPr>
          <a:xfrm>
            <a:off x="63029" y="3238334"/>
            <a:ext cx="12075427" cy="1129888"/>
            <a:chOff x="46611" y="3103841"/>
            <a:chExt cx="12075427" cy="1129888"/>
          </a:xfrm>
        </p:grpSpPr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CC9A7688-1CC5-943F-A110-189A1D2F5663}"/>
                </a:ext>
              </a:extLst>
            </p:cNvPr>
            <p:cNvSpPr/>
            <p:nvPr/>
          </p:nvSpPr>
          <p:spPr>
            <a:xfrm>
              <a:off x="46611" y="3322726"/>
              <a:ext cx="12075427" cy="850338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9FC9A048-7B9D-1B46-1727-5BFDE84CA730}"/>
                </a:ext>
              </a:extLst>
            </p:cNvPr>
            <p:cNvSpPr txBox="1"/>
            <p:nvPr/>
          </p:nvSpPr>
          <p:spPr>
            <a:xfrm>
              <a:off x="46612" y="3961882"/>
              <a:ext cx="120738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b="1">
                  <a:solidFill>
                    <a:srgbClr val="0000FF"/>
                  </a:solidFill>
                </a:rPr>
                <a:t>Cold Op Balance</a:t>
              </a: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24DC0D3A-4002-86FA-21AB-FA685E0D879C}"/>
                </a:ext>
              </a:extLst>
            </p:cNvPr>
            <p:cNvSpPr/>
            <p:nvPr/>
          </p:nvSpPr>
          <p:spPr>
            <a:xfrm>
              <a:off x="105045" y="3387688"/>
              <a:ext cx="914400" cy="54864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>
                  <a:solidFill>
                    <a:schemeClr val="tx1"/>
                  </a:solidFill>
                </a:rPr>
                <a:t>PG System Alignment Measurement</a:t>
              </a: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4610A6C9-11DC-9AC8-CE8C-6E868FE7C4DA}"/>
                </a:ext>
              </a:extLst>
            </p:cNvPr>
            <p:cNvSpPr/>
            <p:nvPr/>
          </p:nvSpPr>
          <p:spPr>
            <a:xfrm>
              <a:off x="4496821" y="3387688"/>
              <a:ext cx="914400" cy="548640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>
                  <a:solidFill>
                    <a:schemeClr val="tx1"/>
                  </a:solidFill>
                </a:rPr>
                <a:t>CGI Pupil Alignment </a:t>
              </a:r>
              <a:r>
                <a:rPr lang="en-US" sz="800">
                  <a:solidFill>
                    <a:schemeClr val="tx1"/>
                  </a:solidFill>
                </a:rPr>
                <a:t>(w/OLAFS move)</a:t>
              </a:r>
              <a:endParaRPr lang="en-US" sz="1000">
                <a:solidFill>
                  <a:schemeClr val="tx1"/>
                </a:solidFill>
              </a:endParaRP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3074DCC0-66BA-D6E5-420D-5C621556A761}"/>
                </a:ext>
              </a:extLst>
            </p:cNvPr>
            <p:cNvSpPr/>
            <p:nvPr/>
          </p:nvSpPr>
          <p:spPr>
            <a:xfrm>
              <a:off x="1202989" y="3387688"/>
              <a:ext cx="914400" cy="54864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>
                  <a:solidFill>
                    <a:schemeClr val="tx1"/>
                  </a:solidFill>
                </a:rPr>
                <a:t>WFI Pupil </a:t>
              </a:r>
              <a:br>
                <a:rPr lang="en-US" sz="1000">
                  <a:solidFill>
                    <a:schemeClr val="tx1"/>
                  </a:solidFill>
                </a:rPr>
              </a:br>
              <a:r>
                <a:rPr lang="en-US" sz="1000">
                  <a:solidFill>
                    <a:schemeClr val="tx1"/>
                  </a:solidFill>
                </a:rPr>
                <a:t>LED Test (24 prime LEDs)</a:t>
              </a:r>
              <a:endParaRPr lang="en-US" sz="1000" baseline="30000">
                <a:solidFill>
                  <a:schemeClr val="tx1"/>
                </a:solidFill>
              </a:endParaRP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5245DE27-7150-12FD-35F9-9B09DC793E5C}"/>
                </a:ext>
              </a:extLst>
            </p:cNvPr>
            <p:cNvSpPr/>
            <p:nvPr/>
          </p:nvSpPr>
          <p:spPr>
            <a:xfrm>
              <a:off x="2300933" y="3387688"/>
              <a:ext cx="914400" cy="548640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>
                  <a:solidFill>
                    <a:schemeClr val="tx1"/>
                  </a:solidFill>
                </a:rPr>
                <a:t>WFI FDPR “Short”</a:t>
              </a: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A3DDF765-725E-733C-431B-29AA68DDA18B}"/>
                </a:ext>
              </a:extLst>
            </p:cNvPr>
            <p:cNvSpPr/>
            <p:nvPr/>
          </p:nvSpPr>
          <p:spPr>
            <a:xfrm>
              <a:off x="5568103" y="3126413"/>
              <a:ext cx="5452611" cy="1107316"/>
            </a:xfrm>
            <a:prstGeom prst="rect">
              <a:avLst/>
            </a:prstGeom>
            <a:solidFill>
              <a:schemeClr val="bg1">
                <a:lumMod val="75000"/>
                <a:alpha val="25000"/>
              </a:schemeClr>
            </a:solidFill>
            <a:ln w="12700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D5A22B88-3DCA-8F88-F6A3-ED4F1026BAC3}"/>
                </a:ext>
              </a:extLst>
            </p:cNvPr>
            <p:cNvSpPr txBox="1"/>
            <p:nvPr/>
          </p:nvSpPr>
          <p:spPr>
            <a:xfrm>
              <a:off x="5569629" y="3103841"/>
              <a:ext cx="102944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b="1"/>
                <a:t>Analysis Hold</a:t>
              </a:r>
            </a:p>
          </p:txBody>
        </p:sp>
        <p:cxnSp>
          <p:nvCxnSpPr>
            <p:cNvPr id="54" name="Straight Arrow Connector 53">
              <a:extLst>
                <a:ext uri="{FF2B5EF4-FFF2-40B4-BE49-F238E27FC236}">
                  <a16:creationId xmlns:a16="http://schemas.microsoft.com/office/drawing/2014/main" id="{6F873954-F976-0B9F-27DA-3DAB5637BB82}"/>
                </a:ext>
              </a:extLst>
            </p:cNvPr>
            <p:cNvCxnSpPr>
              <a:cxnSpLocks/>
              <a:stCxn id="49" idx="3"/>
              <a:endCxn id="57" idx="1"/>
            </p:cNvCxnSpPr>
            <p:nvPr/>
          </p:nvCxnSpPr>
          <p:spPr>
            <a:xfrm>
              <a:off x="5411221" y="3662008"/>
              <a:ext cx="183544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stealth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Arrow Connector 54">
              <a:extLst>
                <a:ext uri="{FF2B5EF4-FFF2-40B4-BE49-F238E27FC236}">
                  <a16:creationId xmlns:a16="http://schemas.microsoft.com/office/drawing/2014/main" id="{ABCE7F3F-29DB-5653-5B85-34D719534E56}"/>
                </a:ext>
              </a:extLst>
            </p:cNvPr>
            <p:cNvCxnSpPr>
              <a:cxnSpLocks/>
              <a:stCxn id="51" idx="3"/>
              <a:endCxn id="60" idx="1"/>
            </p:cNvCxnSpPr>
            <p:nvPr/>
          </p:nvCxnSpPr>
          <p:spPr>
            <a:xfrm>
              <a:off x="3215333" y="3662008"/>
              <a:ext cx="183544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stealth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1964D56D-9606-64F8-C55B-CB88413850D7}"/>
                </a:ext>
              </a:extLst>
            </p:cNvPr>
            <p:cNvSpPr/>
            <p:nvPr/>
          </p:nvSpPr>
          <p:spPr>
            <a:xfrm>
              <a:off x="11114176" y="3387688"/>
              <a:ext cx="914400" cy="54864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>
                  <a:solidFill>
                    <a:schemeClr val="tx1"/>
                  </a:solidFill>
                </a:rPr>
                <a:t>Set </a:t>
              </a:r>
              <a:br>
                <a:rPr lang="en-US" sz="1000">
                  <a:solidFill>
                    <a:schemeClr val="tx1"/>
                  </a:solidFill>
                </a:rPr>
              </a:br>
              <a:r>
                <a:rPr lang="en-US" sz="1000" err="1">
                  <a:solidFill>
                    <a:schemeClr val="tx1"/>
                  </a:solidFill>
                </a:rPr>
                <a:t>Compen-sators</a:t>
              </a:r>
              <a:endParaRPr lang="en-US" sz="1000">
                <a:solidFill>
                  <a:schemeClr val="tx1"/>
                </a:solidFill>
              </a:endParaRPr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184FCBA5-E672-CFB9-7C5A-BEF0BAB29AAF}"/>
                </a:ext>
              </a:extLst>
            </p:cNvPr>
            <p:cNvSpPr/>
            <p:nvPr/>
          </p:nvSpPr>
          <p:spPr>
            <a:xfrm>
              <a:off x="5594765" y="3387688"/>
              <a:ext cx="2038026" cy="54864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>
                  <a:solidFill>
                    <a:schemeClr val="tx1"/>
                  </a:solidFill>
                </a:rPr>
                <a:t>Other Tests (e.g., ACS Guide Star Phasing (SYS-40))</a:t>
              </a:r>
            </a:p>
          </p:txBody>
        </p:sp>
        <p:cxnSp>
          <p:nvCxnSpPr>
            <p:cNvPr id="58" name="Straight Arrow Connector 57">
              <a:extLst>
                <a:ext uri="{FF2B5EF4-FFF2-40B4-BE49-F238E27FC236}">
                  <a16:creationId xmlns:a16="http://schemas.microsoft.com/office/drawing/2014/main" id="{05446BF9-E501-4F2B-318C-7E762933B085}"/>
                </a:ext>
              </a:extLst>
            </p:cNvPr>
            <p:cNvCxnSpPr>
              <a:cxnSpLocks/>
              <a:stCxn id="48" idx="3"/>
              <a:endCxn id="50" idx="1"/>
            </p:cNvCxnSpPr>
            <p:nvPr/>
          </p:nvCxnSpPr>
          <p:spPr>
            <a:xfrm>
              <a:off x="1019445" y="3662008"/>
              <a:ext cx="183544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stealth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Arrow Connector 58">
              <a:extLst>
                <a:ext uri="{FF2B5EF4-FFF2-40B4-BE49-F238E27FC236}">
                  <a16:creationId xmlns:a16="http://schemas.microsoft.com/office/drawing/2014/main" id="{DFA1763E-147F-D003-84FD-3BB3B1C16314}"/>
                </a:ext>
              </a:extLst>
            </p:cNvPr>
            <p:cNvCxnSpPr>
              <a:cxnSpLocks/>
              <a:stCxn id="50" idx="3"/>
              <a:endCxn id="51" idx="1"/>
            </p:cNvCxnSpPr>
            <p:nvPr/>
          </p:nvCxnSpPr>
          <p:spPr>
            <a:xfrm>
              <a:off x="2117389" y="3662008"/>
              <a:ext cx="183544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stealth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FEF11E91-FBA2-C317-791C-0124902A0CCE}"/>
                </a:ext>
              </a:extLst>
            </p:cNvPr>
            <p:cNvSpPr/>
            <p:nvPr/>
          </p:nvSpPr>
          <p:spPr>
            <a:xfrm>
              <a:off x="3398877" y="3387688"/>
              <a:ext cx="914400" cy="54864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>
                  <a:solidFill>
                    <a:schemeClr val="tx1"/>
                  </a:solidFill>
                </a:rPr>
                <a:t>WFI Pupil </a:t>
              </a:r>
              <a:br>
                <a:rPr lang="en-US" sz="1000">
                  <a:solidFill>
                    <a:schemeClr val="tx1"/>
                  </a:solidFill>
                </a:rPr>
              </a:br>
              <a:r>
                <a:rPr lang="en-US" sz="1000">
                  <a:solidFill>
                    <a:schemeClr val="tx1"/>
                  </a:solidFill>
                </a:rPr>
                <a:t>LED Test </a:t>
              </a:r>
              <a:r>
                <a:rPr lang="en-US" sz="800">
                  <a:solidFill>
                    <a:schemeClr val="tx1"/>
                  </a:solidFill>
                </a:rPr>
                <a:t>(vignetting LEDs)</a:t>
              </a:r>
              <a:endParaRPr lang="en-US" sz="1000" baseline="30000">
                <a:solidFill>
                  <a:schemeClr val="tx1"/>
                </a:solidFill>
              </a:endParaRPr>
            </a:p>
          </p:txBody>
        </p:sp>
        <p:cxnSp>
          <p:nvCxnSpPr>
            <p:cNvPr id="61" name="Straight Arrow Connector 60">
              <a:extLst>
                <a:ext uri="{FF2B5EF4-FFF2-40B4-BE49-F238E27FC236}">
                  <a16:creationId xmlns:a16="http://schemas.microsoft.com/office/drawing/2014/main" id="{4530A1E8-1539-4E96-3961-714F23684B68}"/>
                </a:ext>
              </a:extLst>
            </p:cNvPr>
            <p:cNvCxnSpPr>
              <a:cxnSpLocks/>
              <a:stCxn id="60" idx="3"/>
              <a:endCxn id="49" idx="1"/>
            </p:cNvCxnSpPr>
            <p:nvPr/>
          </p:nvCxnSpPr>
          <p:spPr>
            <a:xfrm>
              <a:off x="4313277" y="3662008"/>
              <a:ext cx="183544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stealth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EB277CEA-35B4-E1D2-F2DC-3AB0CD476026}"/>
                </a:ext>
              </a:extLst>
            </p:cNvPr>
            <p:cNvSpPr/>
            <p:nvPr/>
          </p:nvSpPr>
          <p:spPr>
            <a:xfrm>
              <a:off x="7816335" y="3387688"/>
              <a:ext cx="914400" cy="548640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>
                  <a:solidFill>
                    <a:schemeClr val="tx1"/>
                  </a:solidFill>
                </a:rPr>
                <a:t>SM Kinematics Test</a:t>
              </a: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F6F42E34-D63B-49C2-A943-B78AF37F2AC3}"/>
                </a:ext>
              </a:extLst>
            </p:cNvPr>
            <p:cNvSpPr/>
            <p:nvPr/>
          </p:nvSpPr>
          <p:spPr>
            <a:xfrm>
              <a:off x="8914279" y="3387688"/>
              <a:ext cx="914400" cy="548640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>
                  <a:solidFill>
                    <a:schemeClr val="tx1"/>
                  </a:solidFill>
                </a:rPr>
                <a:t>WFI-OLAFS-CGI Weak Lens Imaging</a:t>
              </a:r>
            </a:p>
          </p:txBody>
        </p:sp>
        <p:cxnSp>
          <p:nvCxnSpPr>
            <p:cNvPr id="64" name="Straight Arrow Connector 63">
              <a:extLst>
                <a:ext uri="{FF2B5EF4-FFF2-40B4-BE49-F238E27FC236}">
                  <a16:creationId xmlns:a16="http://schemas.microsoft.com/office/drawing/2014/main" id="{C78E0BCD-06D2-D103-9C0C-95D01CB66E7E}"/>
                </a:ext>
              </a:extLst>
            </p:cNvPr>
            <p:cNvCxnSpPr>
              <a:cxnSpLocks/>
              <a:stCxn id="57" idx="3"/>
              <a:endCxn id="62" idx="1"/>
            </p:cNvCxnSpPr>
            <p:nvPr/>
          </p:nvCxnSpPr>
          <p:spPr>
            <a:xfrm>
              <a:off x="7632791" y="3662008"/>
              <a:ext cx="183544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stealth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Arrow Connector 64">
              <a:extLst>
                <a:ext uri="{FF2B5EF4-FFF2-40B4-BE49-F238E27FC236}">
                  <a16:creationId xmlns:a16="http://schemas.microsoft.com/office/drawing/2014/main" id="{399AE4B3-D3B2-FF73-F275-05AA20AD2810}"/>
                </a:ext>
              </a:extLst>
            </p:cNvPr>
            <p:cNvCxnSpPr>
              <a:cxnSpLocks/>
              <a:stCxn id="62" idx="3"/>
              <a:endCxn id="63" idx="1"/>
            </p:cNvCxnSpPr>
            <p:nvPr/>
          </p:nvCxnSpPr>
          <p:spPr>
            <a:xfrm>
              <a:off x="8730735" y="3662008"/>
              <a:ext cx="183544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stealth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Arrow Connector 65">
              <a:extLst>
                <a:ext uri="{FF2B5EF4-FFF2-40B4-BE49-F238E27FC236}">
                  <a16:creationId xmlns:a16="http://schemas.microsoft.com/office/drawing/2014/main" id="{F2107147-5AB0-A29B-F1DE-85B530EC9A1B}"/>
                </a:ext>
              </a:extLst>
            </p:cNvPr>
            <p:cNvCxnSpPr>
              <a:cxnSpLocks/>
              <a:stCxn id="63" idx="3"/>
              <a:endCxn id="67" idx="1"/>
            </p:cNvCxnSpPr>
            <p:nvPr/>
          </p:nvCxnSpPr>
          <p:spPr>
            <a:xfrm>
              <a:off x="9828679" y="3662008"/>
              <a:ext cx="184172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stealth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CD8ED00C-52C1-85C9-3B8A-6A7CCC8A4426}"/>
                </a:ext>
              </a:extLst>
            </p:cNvPr>
            <p:cNvSpPr/>
            <p:nvPr/>
          </p:nvSpPr>
          <p:spPr>
            <a:xfrm>
              <a:off x="10012851" y="3387688"/>
              <a:ext cx="914400" cy="54864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>
                  <a:solidFill>
                    <a:schemeClr val="tx1"/>
                  </a:solidFill>
                </a:rPr>
                <a:t>Thermal Cold Op. Tests</a:t>
              </a:r>
            </a:p>
          </p:txBody>
        </p:sp>
        <p:cxnSp>
          <p:nvCxnSpPr>
            <p:cNvPr id="68" name="Straight Arrow Connector 67">
              <a:extLst>
                <a:ext uri="{FF2B5EF4-FFF2-40B4-BE49-F238E27FC236}">
                  <a16:creationId xmlns:a16="http://schemas.microsoft.com/office/drawing/2014/main" id="{A06F4B36-EF60-FB25-ADBB-B6342B0A957D}"/>
                </a:ext>
              </a:extLst>
            </p:cNvPr>
            <p:cNvCxnSpPr>
              <a:cxnSpLocks/>
              <a:stCxn id="67" idx="3"/>
              <a:endCxn id="56" idx="1"/>
            </p:cNvCxnSpPr>
            <p:nvPr/>
          </p:nvCxnSpPr>
          <p:spPr>
            <a:xfrm>
              <a:off x="10927251" y="3662008"/>
              <a:ext cx="186925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stealth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782ACAC8-E4BC-641C-E575-EAA8D4E553B9}"/>
              </a:ext>
            </a:extLst>
          </p:cNvPr>
          <p:cNvGrpSpPr/>
          <p:nvPr/>
        </p:nvGrpSpPr>
        <p:grpSpPr>
          <a:xfrm>
            <a:off x="63029" y="4551806"/>
            <a:ext cx="12077803" cy="903412"/>
            <a:chOff x="44235" y="4584505"/>
            <a:chExt cx="12077803" cy="903412"/>
          </a:xfrm>
        </p:grpSpPr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CFA71E62-E482-6951-869F-B09D22FF52C2}"/>
                </a:ext>
              </a:extLst>
            </p:cNvPr>
            <p:cNvSpPr/>
            <p:nvPr/>
          </p:nvSpPr>
          <p:spPr>
            <a:xfrm>
              <a:off x="44235" y="4584505"/>
              <a:ext cx="7672502" cy="850338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EAB988B9-DCAF-E4C0-579D-67569F997F37}"/>
                </a:ext>
              </a:extLst>
            </p:cNvPr>
            <p:cNvSpPr/>
            <p:nvPr/>
          </p:nvSpPr>
          <p:spPr>
            <a:xfrm>
              <a:off x="105893" y="4671631"/>
              <a:ext cx="914400" cy="54864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>
                  <a:solidFill>
                    <a:schemeClr val="tx1"/>
                  </a:solidFill>
                </a:rPr>
                <a:t>PG System Alignment Measurement</a:t>
              </a:r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97E8ED31-1F96-ADB2-5B59-839EE7335D77}"/>
                </a:ext>
              </a:extLst>
            </p:cNvPr>
            <p:cNvSpPr/>
            <p:nvPr/>
          </p:nvSpPr>
          <p:spPr>
            <a:xfrm>
              <a:off x="2307549" y="4671631"/>
              <a:ext cx="914400" cy="548640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>
                  <a:solidFill>
                    <a:schemeClr val="tx1"/>
                  </a:solidFill>
                </a:rPr>
                <a:t>CGI Pupil Alignment</a:t>
              </a:r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05FF20D8-F5B6-BCFA-E2C6-67F809713D94}"/>
                </a:ext>
              </a:extLst>
            </p:cNvPr>
            <p:cNvSpPr/>
            <p:nvPr/>
          </p:nvSpPr>
          <p:spPr>
            <a:xfrm>
              <a:off x="4509205" y="4671631"/>
              <a:ext cx="914400" cy="54864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>
                  <a:solidFill>
                    <a:schemeClr val="tx1"/>
                  </a:solidFill>
                </a:rPr>
                <a:t>WFI Pupil </a:t>
              </a:r>
              <a:br>
                <a:rPr lang="en-US" sz="1000">
                  <a:solidFill>
                    <a:schemeClr val="tx1"/>
                  </a:solidFill>
                </a:rPr>
              </a:br>
              <a:r>
                <a:rPr lang="en-US" sz="1000">
                  <a:solidFill>
                    <a:schemeClr val="tx1"/>
                  </a:solidFill>
                </a:rPr>
                <a:t>LED Test</a:t>
              </a:r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E672CAB1-CFD9-3662-7AD8-C909947F9311}"/>
                </a:ext>
              </a:extLst>
            </p:cNvPr>
            <p:cNvSpPr/>
            <p:nvPr/>
          </p:nvSpPr>
          <p:spPr>
            <a:xfrm>
              <a:off x="6710861" y="4671631"/>
              <a:ext cx="914400" cy="548640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>
                  <a:solidFill>
                    <a:schemeClr val="tx1"/>
                  </a:solidFill>
                </a:rPr>
                <a:t>WFI FDPR “Long”</a:t>
              </a: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9716DDD2-33B7-9064-0539-DE2F22CFF873}"/>
                </a:ext>
              </a:extLst>
            </p:cNvPr>
            <p:cNvSpPr txBox="1"/>
            <p:nvPr/>
          </p:nvSpPr>
          <p:spPr>
            <a:xfrm>
              <a:off x="44235" y="5236468"/>
              <a:ext cx="120738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b="1">
                  <a:solidFill>
                    <a:srgbClr val="0000FF"/>
                  </a:solidFill>
                </a:rPr>
                <a:t>Cold Op Balance</a:t>
              </a:r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A3C620C5-37F9-FA6A-97F7-CD9695612274}"/>
                </a:ext>
              </a:extLst>
            </p:cNvPr>
            <p:cNvSpPr/>
            <p:nvPr/>
          </p:nvSpPr>
          <p:spPr>
            <a:xfrm>
              <a:off x="7761626" y="4584505"/>
              <a:ext cx="1042524" cy="850338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20000"/>
                    <a:lumOff val="8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  <a:lin ang="0" scaled="1"/>
              <a:tileRect/>
            </a:gra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E9EE50B9-F796-3594-C797-D641DB1AED58}"/>
                </a:ext>
              </a:extLst>
            </p:cNvPr>
            <p:cNvSpPr/>
            <p:nvPr/>
          </p:nvSpPr>
          <p:spPr>
            <a:xfrm>
              <a:off x="7811689" y="4671631"/>
              <a:ext cx="914400" cy="548640"/>
            </a:xfrm>
            <a:prstGeom prst="rect">
              <a:avLst/>
            </a:prstGeom>
            <a:gradFill flip="none" rotWithShape="1">
              <a:gsLst>
                <a:gs pos="0">
                  <a:srgbClr val="FDEADA"/>
                </a:gs>
                <a:gs pos="52000">
                  <a:srgbClr val="EBF1DE"/>
                </a:gs>
                <a:gs pos="100000">
                  <a:srgbClr val="E6E0EC"/>
                </a:gs>
              </a:gsLst>
              <a:lin ang="5400000" scaled="1"/>
              <a:tileRect/>
            </a:gra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>
                  <a:solidFill>
                    <a:schemeClr val="tx1"/>
                  </a:solidFill>
                </a:rPr>
                <a:t>Transition Monitor</a:t>
              </a: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C5999A52-BF00-8789-DC38-383F4515E793}"/>
                </a:ext>
              </a:extLst>
            </p:cNvPr>
            <p:cNvSpPr txBox="1"/>
            <p:nvPr/>
          </p:nvSpPr>
          <p:spPr>
            <a:xfrm>
              <a:off x="7749059" y="5241696"/>
              <a:ext cx="91440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b="1">
                  <a:solidFill>
                    <a:srgbClr val="0000FF"/>
                  </a:solidFill>
                </a:rPr>
                <a:t>COB</a:t>
              </a:r>
              <a:r>
                <a:rPr lang="en-US" sz="1000" b="1">
                  <a:solidFill>
                    <a:srgbClr val="0000FF"/>
                  </a:solidFill>
                  <a:sym typeface="Wingdings" panose="05000000000000000000" pitchFamily="2" charset="2"/>
                </a:rPr>
                <a:t></a:t>
              </a:r>
              <a:r>
                <a:rPr lang="en-US" sz="1000" b="1">
                  <a:solidFill>
                    <a:schemeClr val="accent5">
                      <a:lumMod val="75000"/>
                    </a:schemeClr>
                  </a:solidFill>
                </a:rPr>
                <a:t>HOB</a:t>
              </a:r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F8B6568D-94BB-37D7-D2BB-DE6559F8D438}"/>
                </a:ext>
              </a:extLst>
            </p:cNvPr>
            <p:cNvSpPr/>
            <p:nvPr/>
          </p:nvSpPr>
          <p:spPr>
            <a:xfrm>
              <a:off x="8859331" y="4584505"/>
              <a:ext cx="3262707" cy="850338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AA1B3BB2-4880-3569-E70D-396F573ED742}"/>
                </a:ext>
              </a:extLst>
            </p:cNvPr>
            <p:cNvSpPr txBox="1"/>
            <p:nvPr/>
          </p:nvSpPr>
          <p:spPr>
            <a:xfrm>
              <a:off x="8827152" y="5220271"/>
              <a:ext cx="113685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b="1">
                  <a:solidFill>
                    <a:schemeClr val="accent5">
                      <a:lumMod val="75000"/>
                    </a:schemeClr>
                  </a:solidFill>
                </a:rPr>
                <a:t>Hot Op Balance</a:t>
              </a:r>
            </a:p>
          </p:txBody>
        </p:sp>
        <p:cxnSp>
          <p:nvCxnSpPr>
            <p:cNvPr id="81" name="Straight Arrow Connector 80">
              <a:extLst>
                <a:ext uri="{FF2B5EF4-FFF2-40B4-BE49-F238E27FC236}">
                  <a16:creationId xmlns:a16="http://schemas.microsoft.com/office/drawing/2014/main" id="{61607D68-49CD-8146-4F2D-62E55E00CF57}"/>
                </a:ext>
              </a:extLst>
            </p:cNvPr>
            <p:cNvCxnSpPr>
              <a:cxnSpLocks/>
              <a:stCxn id="71" idx="3"/>
              <a:endCxn id="86" idx="1"/>
            </p:cNvCxnSpPr>
            <p:nvPr/>
          </p:nvCxnSpPr>
          <p:spPr>
            <a:xfrm>
              <a:off x="1020293" y="4945951"/>
              <a:ext cx="186428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stealth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Arrow Connector 81">
              <a:extLst>
                <a:ext uri="{FF2B5EF4-FFF2-40B4-BE49-F238E27FC236}">
                  <a16:creationId xmlns:a16="http://schemas.microsoft.com/office/drawing/2014/main" id="{4F9767A3-1A62-19E3-3245-FFCBCB1DD179}"/>
                </a:ext>
              </a:extLst>
            </p:cNvPr>
            <p:cNvCxnSpPr>
              <a:cxnSpLocks/>
              <a:stCxn id="86" idx="3"/>
              <a:endCxn id="72" idx="1"/>
            </p:cNvCxnSpPr>
            <p:nvPr/>
          </p:nvCxnSpPr>
          <p:spPr>
            <a:xfrm>
              <a:off x="2121121" y="4945951"/>
              <a:ext cx="186428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stealth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Arrow Connector 82">
              <a:extLst>
                <a:ext uri="{FF2B5EF4-FFF2-40B4-BE49-F238E27FC236}">
                  <a16:creationId xmlns:a16="http://schemas.microsoft.com/office/drawing/2014/main" id="{D9397330-36D7-C79A-6E3C-8AF1C8E878F6}"/>
                </a:ext>
              </a:extLst>
            </p:cNvPr>
            <p:cNvCxnSpPr>
              <a:cxnSpLocks/>
              <a:stCxn id="72" idx="3"/>
              <a:endCxn id="87" idx="1"/>
            </p:cNvCxnSpPr>
            <p:nvPr/>
          </p:nvCxnSpPr>
          <p:spPr>
            <a:xfrm>
              <a:off x="3221949" y="4945951"/>
              <a:ext cx="186428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stealth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Arrow Connector 83">
              <a:extLst>
                <a:ext uri="{FF2B5EF4-FFF2-40B4-BE49-F238E27FC236}">
                  <a16:creationId xmlns:a16="http://schemas.microsoft.com/office/drawing/2014/main" id="{50EFB43C-680C-FAAB-C792-5707FD753B1F}"/>
                </a:ext>
              </a:extLst>
            </p:cNvPr>
            <p:cNvCxnSpPr>
              <a:cxnSpLocks/>
              <a:stCxn id="93" idx="3"/>
              <a:endCxn id="94" idx="1"/>
            </p:cNvCxnSpPr>
            <p:nvPr/>
          </p:nvCxnSpPr>
          <p:spPr>
            <a:xfrm>
              <a:off x="9826917" y="4945951"/>
              <a:ext cx="186428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stealth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Arrow Connector 84">
              <a:extLst>
                <a:ext uri="{FF2B5EF4-FFF2-40B4-BE49-F238E27FC236}">
                  <a16:creationId xmlns:a16="http://schemas.microsoft.com/office/drawing/2014/main" id="{78496FD1-806E-3B09-A026-B15F6469BB67}"/>
                </a:ext>
              </a:extLst>
            </p:cNvPr>
            <p:cNvCxnSpPr>
              <a:cxnSpLocks/>
              <a:stCxn id="77" idx="3"/>
              <a:endCxn id="93" idx="1"/>
            </p:cNvCxnSpPr>
            <p:nvPr/>
          </p:nvCxnSpPr>
          <p:spPr>
            <a:xfrm>
              <a:off x="8726089" y="4945951"/>
              <a:ext cx="186428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stealth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BC86947B-52DB-2A26-D242-5AE0AB2D22C8}"/>
                </a:ext>
              </a:extLst>
            </p:cNvPr>
            <p:cNvSpPr/>
            <p:nvPr/>
          </p:nvSpPr>
          <p:spPr>
            <a:xfrm>
              <a:off x="1206721" y="4671631"/>
              <a:ext cx="914400" cy="548640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>
                  <a:solidFill>
                    <a:schemeClr val="tx1"/>
                  </a:solidFill>
                </a:rPr>
                <a:t>WFI FDPR “Very Short”</a:t>
              </a:r>
            </a:p>
          </p:txBody>
        </p:sp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1DAC68E6-A901-D36F-01C3-F000F15E3FDD}"/>
                </a:ext>
              </a:extLst>
            </p:cNvPr>
            <p:cNvSpPr/>
            <p:nvPr/>
          </p:nvSpPr>
          <p:spPr>
            <a:xfrm>
              <a:off x="3408377" y="4671631"/>
              <a:ext cx="914400" cy="54864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>
                  <a:solidFill>
                    <a:schemeClr val="tx1"/>
                  </a:solidFill>
                </a:rPr>
                <a:t>Set </a:t>
              </a:r>
              <a:br>
                <a:rPr lang="en-US" sz="1000">
                  <a:solidFill>
                    <a:schemeClr val="tx1"/>
                  </a:solidFill>
                </a:rPr>
              </a:br>
              <a:r>
                <a:rPr lang="en-US" sz="1000" err="1">
                  <a:solidFill>
                    <a:schemeClr val="tx1"/>
                  </a:solidFill>
                </a:rPr>
                <a:t>Compen-sators</a:t>
              </a:r>
              <a:r>
                <a:rPr lang="en-US" sz="1000">
                  <a:solidFill>
                    <a:schemeClr val="tx1"/>
                  </a:solidFill>
                </a:rPr>
                <a:t> </a:t>
              </a:r>
              <a:r>
                <a:rPr lang="en-US" sz="900">
                  <a:solidFill>
                    <a:schemeClr val="tx1"/>
                  </a:solidFill>
                </a:rPr>
                <a:t>(Take 2)</a:t>
              </a:r>
              <a:endParaRPr lang="en-US" sz="1000">
                <a:solidFill>
                  <a:schemeClr val="tx1"/>
                </a:solidFill>
              </a:endParaRPr>
            </a:p>
          </p:txBody>
        </p:sp>
        <p:cxnSp>
          <p:nvCxnSpPr>
            <p:cNvPr id="88" name="Straight Arrow Connector 87">
              <a:extLst>
                <a:ext uri="{FF2B5EF4-FFF2-40B4-BE49-F238E27FC236}">
                  <a16:creationId xmlns:a16="http://schemas.microsoft.com/office/drawing/2014/main" id="{F096D188-B5D6-7DE7-3BC8-B3FDC3F69C4F}"/>
                </a:ext>
              </a:extLst>
            </p:cNvPr>
            <p:cNvCxnSpPr>
              <a:cxnSpLocks/>
              <a:stCxn id="87" idx="3"/>
              <a:endCxn id="73" idx="1"/>
            </p:cNvCxnSpPr>
            <p:nvPr/>
          </p:nvCxnSpPr>
          <p:spPr>
            <a:xfrm>
              <a:off x="4322777" y="4945951"/>
              <a:ext cx="186428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stealth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1BE27D6F-7E4C-4ADB-80C3-A21D79B2445B}"/>
                </a:ext>
              </a:extLst>
            </p:cNvPr>
            <p:cNvSpPr/>
            <p:nvPr/>
          </p:nvSpPr>
          <p:spPr>
            <a:xfrm>
              <a:off x="5610033" y="4671631"/>
              <a:ext cx="914400" cy="548640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>
                  <a:solidFill>
                    <a:schemeClr val="tx1"/>
                  </a:solidFill>
                </a:rPr>
                <a:t>WFI FDPR “Very Short”</a:t>
              </a:r>
            </a:p>
          </p:txBody>
        </p:sp>
        <p:cxnSp>
          <p:nvCxnSpPr>
            <p:cNvPr id="90" name="Straight Arrow Connector 89">
              <a:extLst>
                <a:ext uri="{FF2B5EF4-FFF2-40B4-BE49-F238E27FC236}">
                  <a16:creationId xmlns:a16="http://schemas.microsoft.com/office/drawing/2014/main" id="{156E9196-CDA1-678F-ABA5-048BDE6F239B}"/>
                </a:ext>
              </a:extLst>
            </p:cNvPr>
            <p:cNvCxnSpPr>
              <a:cxnSpLocks/>
              <a:stCxn id="73" idx="3"/>
              <a:endCxn id="89" idx="1"/>
            </p:cNvCxnSpPr>
            <p:nvPr/>
          </p:nvCxnSpPr>
          <p:spPr>
            <a:xfrm>
              <a:off x="5423605" y="4945951"/>
              <a:ext cx="186428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stealth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Arrow Connector 90">
              <a:extLst>
                <a:ext uri="{FF2B5EF4-FFF2-40B4-BE49-F238E27FC236}">
                  <a16:creationId xmlns:a16="http://schemas.microsoft.com/office/drawing/2014/main" id="{BEABEBD1-A374-CEF7-83CB-30FB5985FB3B}"/>
                </a:ext>
              </a:extLst>
            </p:cNvPr>
            <p:cNvCxnSpPr>
              <a:cxnSpLocks/>
              <a:stCxn id="89" idx="3"/>
              <a:endCxn id="74" idx="1"/>
            </p:cNvCxnSpPr>
            <p:nvPr/>
          </p:nvCxnSpPr>
          <p:spPr>
            <a:xfrm>
              <a:off x="6524433" y="4945951"/>
              <a:ext cx="186428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stealth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Arrow Connector 91">
              <a:extLst>
                <a:ext uri="{FF2B5EF4-FFF2-40B4-BE49-F238E27FC236}">
                  <a16:creationId xmlns:a16="http://schemas.microsoft.com/office/drawing/2014/main" id="{05EB995B-7E92-40FD-E316-825444324A6E}"/>
                </a:ext>
              </a:extLst>
            </p:cNvPr>
            <p:cNvCxnSpPr>
              <a:cxnSpLocks/>
              <a:stCxn id="74" idx="3"/>
              <a:endCxn id="77" idx="1"/>
            </p:cNvCxnSpPr>
            <p:nvPr/>
          </p:nvCxnSpPr>
          <p:spPr>
            <a:xfrm>
              <a:off x="7625261" y="4945951"/>
              <a:ext cx="186428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stealth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3" name="Rectangle 92">
              <a:extLst>
                <a:ext uri="{FF2B5EF4-FFF2-40B4-BE49-F238E27FC236}">
                  <a16:creationId xmlns:a16="http://schemas.microsoft.com/office/drawing/2014/main" id="{0FB9E824-C492-F629-CF6B-3FB2E83B9420}"/>
                </a:ext>
              </a:extLst>
            </p:cNvPr>
            <p:cNvSpPr/>
            <p:nvPr/>
          </p:nvSpPr>
          <p:spPr>
            <a:xfrm>
              <a:off x="8912517" y="4671631"/>
              <a:ext cx="914400" cy="54864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>
                  <a:solidFill>
                    <a:schemeClr val="tx1"/>
                  </a:solidFill>
                </a:rPr>
                <a:t>LED Ring Alignment &amp; PG Check</a:t>
              </a:r>
            </a:p>
          </p:txBody>
        </p:sp>
        <p:sp>
          <p:nvSpPr>
            <p:cNvPr id="94" name="Rectangle 93">
              <a:extLst>
                <a:ext uri="{FF2B5EF4-FFF2-40B4-BE49-F238E27FC236}">
                  <a16:creationId xmlns:a16="http://schemas.microsoft.com/office/drawing/2014/main" id="{F2EBE48D-B3CB-3271-41F4-50464D2310B4}"/>
                </a:ext>
              </a:extLst>
            </p:cNvPr>
            <p:cNvSpPr/>
            <p:nvPr/>
          </p:nvSpPr>
          <p:spPr>
            <a:xfrm>
              <a:off x="10013345" y="4671631"/>
              <a:ext cx="914400" cy="54864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>
                  <a:solidFill>
                    <a:schemeClr val="tx1"/>
                  </a:solidFill>
                </a:rPr>
                <a:t>WFI Pupil </a:t>
              </a:r>
              <a:br>
                <a:rPr lang="en-US" sz="1000">
                  <a:solidFill>
                    <a:schemeClr val="tx1"/>
                  </a:solidFill>
                </a:rPr>
              </a:br>
              <a:r>
                <a:rPr lang="en-US" sz="1000">
                  <a:solidFill>
                    <a:schemeClr val="tx1"/>
                  </a:solidFill>
                </a:rPr>
                <a:t>LED Test</a:t>
              </a:r>
            </a:p>
          </p:txBody>
        </p:sp>
        <p:sp>
          <p:nvSpPr>
            <p:cNvPr id="95" name="Rectangle 94">
              <a:extLst>
                <a:ext uri="{FF2B5EF4-FFF2-40B4-BE49-F238E27FC236}">
                  <a16:creationId xmlns:a16="http://schemas.microsoft.com/office/drawing/2014/main" id="{DD196E51-0C25-F3C9-F056-D23764A7C666}"/>
                </a:ext>
              </a:extLst>
            </p:cNvPr>
            <p:cNvSpPr/>
            <p:nvPr/>
          </p:nvSpPr>
          <p:spPr>
            <a:xfrm>
              <a:off x="11114176" y="4671631"/>
              <a:ext cx="914400" cy="548640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>
                  <a:solidFill>
                    <a:schemeClr val="tx1"/>
                  </a:solidFill>
                </a:rPr>
                <a:t>WFI FDPR “Short”</a:t>
              </a:r>
            </a:p>
          </p:txBody>
        </p:sp>
        <p:cxnSp>
          <p:nvCxnSpPr>
            <p:cNvPr id="96" name="Straight Arrow Connector 95">
              <a:extLst>
                <a:ext uri="{FF2B5EF4-FFF2-40B4-BE49-F238E27FC236}">
                  <a16:creationId xmlns:a16="http://schemas.microsoft.com/office/drawing/2014/main" id="{2CE70118-1B68-D2F2-95FD-CFD9C28C61DA}"/>
                </a:ext>
              </a:extLst>
            </p:cNvPr>
            <p:cNvCxnSpPr>
              <a:cxnSpLocks/>
              <a:stCxn id="94" idx="3"/>
              <a:endCxn id="95" idx="1"/>
            </p:cNvCxnSpPr>
            <p:nvPr/>
          </p:nvCxnSpPr>
          <p:spPr>
            <a:xfrm>
              <a:off x="10927745" y="4945951"/>
              <a:ext cx="186431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stealth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A360837F-8AC6-931F-2EB8-41C6DBC885FC}"/>
              </a:ext>
            </a:extLst>
          </p:cNvPr>
          <p:cNvGrpSpPr/>
          <p:nvPr/>
        </p:nvGrpSpPr>
        <p:grpSpPr>
          <a:xfrm>
            <a:off x="0" y="5638800"/>
            <a:ext cx="12137192" cy="873854"/>
            <a:chOff x="-21392" y="5485197"/>
            <a:chExt cx="12137192" cy="873854"/>
          </a:xfrm>
        </p:grpSpPr>
        <p:sp>
          <p:nvSpPr>
            <p:cNvPr id="98" name="Rectangle 97">
              <a:extLst>
                <a:ext uri="{FF2B5EF4-FFF2-40B4-BE49-F238E27FC236}">
                  <a16:creationId xmlns:a16="http://schemas.microsoft.com/office/drawing/2014/main" id="{2D45E4C0-5BCF-59E5-3BC0-7375BF4BF15D}"/>
                </a:ext>
              </a:extLst>
            </p:cNvPr>
            <p:cNvSpPr/>
            <p:nvPr/>
          </p:nvSpPr>
          <p:spPr>
            <a:xfrm>
              <a:off x="39905" y="5485197"/>
              <a:ext cx="6556046" cy="850338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Rectangle 98">
              <a:extLst>
                <a:ext uri="{FF2B5EF4-FFF2-40B4-BE49-F238E27FC236}">
                  <a16:creationId xmlns:a16="http://schemas.microsoft.com/office/drawing/2014/main" id="{A9D04428-EDFC-758F-AB95-3DDABA41B229}"/>
                </a:ext>
              </a:extLst>
            </p:cNvPr>
            <p:cNvSpPr/>
            <p:nvPr/>
          </p:nvSpPr>
          <p:spPr>
            <a:xfrm>
              <a:off x="6653947" y="5485197"/>
              <a:ext cx="5461853" cy="850338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Rectangle 99">
              <a:extLst>
                <a:ext uri="{FF2B5EF4-FFF2-40B4-BE49-F238E27FC236}">
                  <a16:creationId xmlns:a16="http://schemas.microsoft.com/office/drawing/2014/main" id="{54D1FE67-93D8-C96C-5C71-95EBD2E9A357}"/>
                </a:ext>
              </a:extLst>
            </p:cNvPr>
            <p:cNvSpPr/>
            <p:nvPr/>
          </p:nvSpPr>
          <p:spPr>
            <a:xfrm>
              <a:off x="6709534" y="5549509"/>
              <a:ext cx="914400" cy="54864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>
                  <a:solidFill>
                    <a:schemeClr val="tx1"/>
                  </a:solidFill>
                </a:rPr>
                <a:t>PG System Alignment Measurement</a:t>
              </a:r>
            </a:p>
          </p:txBody>
        </p:sp>
        <p:sp>
          <p:nvSpPr>
            <p:cNvPr id="101" name="Rectangle 100">
              <a:extLst>
                <a:ext uri="{FF2B5EF4-FFF2-40B4-BE49-F238E27FC236}">
                  <a16:creationId xmlns:a16="http://schemas.microsoft.com/office/drawing/2014/main" id="{4B751A8E-9D1F-AFDB-1EE3-404794406EAC}"/>
                </a:ext>
              </a:extLst>
            </p:cNvPr>
            <p:cNvSpPr/>
            <p:nvPr/>
          </p:nvSpPr>
          <p:spPr>
            <a:xfrm>
              <a:off x="7810288" y="5549509"/>
              <a:ext cx="914400" cy="548640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>
                  <a:solidFill>
                    <a:schemeClr val="tx1"/>
                  </a:solidFill>
                </a:rPr>
                <a:t>CGI Pupil Alignment</a:t>
              </a:r>
            </a:p>
          </p:txBody>
        </p: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5EBA7895-93AE-B257-6B6E-07202FA4EA0E}"/>
                </a:ext>
              </a:extLst>
            </p:cNvPr>
            <p:cNvSpPr txBox="1"/>
            <p:nvPr/>
          </p:nvSpPr>
          <p:spPr>
            <a:xfrm>
              <a:off x="6616357" y="6112830"/>
              <a:ext cx="160653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b="1">
                  <a:solidFill>
                    <a:srgbClr val="FF0000"/>
                  </a:solidFill>
                </a:rPr>
                <a:t>Ambient Temp/Vacuum</a:t>
              </a:r>
            </a:p>
          </p:txBody>
        </p:sp>
        <p:cxnSp>
          <p:nvCxnSpPr>
            <p:cNvPr id="103" name="Straight Arrow Connector 102">
              <a:extLst>
                <a:ext uri="{FF2B5EF4-FFF2-40B4-BE49-F238E27FC236}">
                  <a16:creationId xmlns:a16="http://schemas.microsoft.com/office/drawing/2014/main" id="{35921E71-7AF6-0785-05C2-150025EC6C01}"/>
                </a:ext>
              </a:extLst>
            </p:cNvPr>
            <p:cNvCxnSpPr>
              <a:cxnSpLocks/>
              <a:stCxn id="100" idx="3"/>
              <a:endCxn id="101" idx="1"/>
            </p:cNvCxnSpPr>
            <p:nvPr/>
          </p:nvCxnSpPr>
          <p:spPr>
            <a:xfrm>
              <a:off x="7623934" y="5823829"/>
              <a:ext cx="186354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stealth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7559324F-53BF-DB87-CD9C-98F1CFDDAB7E}"/>
                </a:ext>
              </a:extLst>
            </p:cNvPr>
            <p:cNvSpPr txBox="1"/>
            <p:nvPr/>
          </p:nvSpPr>
          <p:spPr>
            <a:xfrm>
              <a:off x="-21392" y="6093046"/>
              <a:ext cx="113685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b="1">
                  <a:solidFill>
                    <a:schemeClr val="accent5">
                      <a:lumMod val="75000"/>
                    </a:schemeClr>
                  </a:solidFill>
                </a:rPr>
                <a:t>Hot Op Balance</a:t>
              </a:r>
            </a:p>
          </p:txBody>
        </p:sp>
        <p:sp>
          <p:nvSpPr>
            <p:cNvPr id="105" name="Rectangle 104">
              <a:extLst>
                <a:ext uri="{FF2B5EF4-FFF2-40B4-BE49-F238E27FC236}">
                  <a16:creationId xmlns:a16="http://schemas.microsoft.com/office/drawing/2014/main" id="{8F852AA9-A8F7-1853-9BFC-B578C8831BD4}"/>
                </a:ext>
              </a:extLst>
            </p:cNvPr>
            <p:cNvSpPr/>
            <p:nvPr/>
          </p:nvSpPr>
          <p:spPr>
            <a:xfrm>
              <a:off x="105010" y="5549509"/>
              <a:ext cx="914400" cy="548640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>
                  <a:solidFill>
                    <a:schemeClr val="tx1"/>
                  </a:solidFill>
                </a:rPr>
                <a:t>CGI Pupil Alignment (w/LOCAM)</a:t>
              </a:r>
            </a:p>
          </p:txBody>
        </p:sp>
        <p:sp>
          <p:nvSpPr>
            <p:cNvPr id="106" name="Rectangle 105">
              <a:extLst>
                <a:ext uri="{FF2B5EF4-FFF2-40B4-BE49-F238E27FC236}">
                  <a16:creationId xmlns:a16="http://schemas.microsoft.com/office/drawing/2014/main" id="{AEB7331C-DD03-77B0-43D0-5CA54B4484D1}"/>
                </a:ext>
              </a:extLst>
            </p:cNvPr>
            <p:cNvSpPr/>
            <p:nvPr/>
          </p:nvSpPr>
          <p:spPr>
            <a:xfrm>
              <a:off x="1205764" y="5549509"/>
              <a:ext cx="914400" cy="54864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>
                  <a:solidFill>
                    <a:schemeClr val="tx1"/>
                  </a:solidFill>
                </a:rPr>
                <a:t>Thermal Hot Op. Tests &amp; Functional</a:t>
              </a:r>
            </a:p>
          </p:txBody>
        </p:sp>
        <p:cxnSp>
          <p:nvCxnSpPr>
            <p:cNvPr id="107" name="Straight Arrow Connector 106">
              <a:extLst>
                <a:ext uri="{FF2B5EF4-FFF2-40B4-BE49-F238E27FC236}">
                  <a16:creationId xmlns:a16="http://schemas.microsoft.com/office/drawing/2014/main" id="{C0E9B1C4-C684-B6A8-A01F-5CBA7A7DDDB9}"/>
                </a:ext>
              </a:extLst>
            </p:cNvPr>
            <p:cNvCxnSpPr>
              <a:cxnSpLocks/>
              <a:stCxn id="105" idx="3"/>
              <a:endCxn id="106" idx="1"/>
            </p:cNvCxnSpPr>
            <p:nvPr/>
          </p:nvCxnSpPr>
          <p:spPr>
            <a:xfrm>
              <a:off x="1019410" y="5823829"/>
              <a:ext cx="186354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stealth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8" name="Rectangle 107">
              <a:extLst>
                <a:ext uri="{FF2B5EF4-FFF2-40B4-BE49-F238E27FC236}">
                  <a16:creationId xmlns:a16="http://schemas.microsoft.com/office/drawing/2014/main" id="{922D51B0-C82A-FF2A-4191-62C80E76EC04}"/>
                </a:ext>
              </a:extLst>
            </p:cNvPr>
            <p:cNvSpPr/>
            <p:nvPr/>
          </p:nvSpPr>
          <p:spPr>
            <a:xfrm>
              <a:off x="2306518" y="5549509"/>
              <a:ext cx="914400" cy="548640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>
                  <a:solidFill>
                    <a:schemeClr val="tx1"/>
                  </a:solidFill>
                </a:rPr>
                <a:t>SM Kinematics Investigation</a:t>
              </a:r>
            </a:p>
          </p:txBody>
        </p:sp>
        <p:cxnSp>
          <p:nvCxnSpPr>
            <p:cNvPr id="109" name="Straight Arrow Connector 108">
              <a:extLst>
                <a:ext uri="{FF2B5EF4-FFF2-40B4-BE49-F238E27FC236}">
                  <a16:creationId xmlns:a16="http://schemas.microsoft.com/office/drawing/2014/main" id="{A9A00A77-7E78-C682-8390-440255EFED2B}"/>
                </a:ext>
              </a:extLst>
            </p:cNvPr>
            <p:cNvCxnSpPr>
              <a:cxnSpLocks/>
              <a:stCxn id="106" idx="3"/>
              <a:endCxn id="108" idx="1"/>
            </p:cNvCxnSpPr>
            <p:nvPr/>
          </p:nvCxnSpPr>
          <p:spPr>
            <a:xfrm>
              <a:off x="2120164" y="5823829"/>
              <a:ext cx="186354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stealth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0" name="Rectangle 109">
              <a:extLst>
                <a:ext uri="{FF2B5EF4-FFF2-40B4-BE49-F238E27FC236}">
                  <a16:creationId xmlns:a16="http://schemas.microsoft.com/office/drawing/2014/main" id="{8970CC12-473B-98B2-9547-29BD631D2FB3}"/>
                </a:ext>
              </a:extLst>
            </p:cNvPr>
            <p:cNvSpPr/>
            <p:nvPr/>
          </p:nvSpPr>
          <p:spPr>
            <a:xfrm>
              <a:off x="3407272" y="5549509"/>
              <a:ext cx="914400" cy="54864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>
                  <a:solidFill>
                    <a:schemeClr val="tx1"/>
                  </a:solidFill>
                </a:rPr>
                <a:t>ACM ROM </a:t>
              </a:r>
              <a:r>
                <a:rPr lang="en-US" sz="800">
                  <a:solidFill>
                    <a:schemeClr val="tx1"/>
                  </a:solidFill>
                </a:rPr>
                <a:t>(includes CGI &amp; WFI data collects)</a:t>
              </a:r>
              <a:endParaRPr lang="en-US" sz="1000">
                <a:solidFill>
                  <a:schemeClr val="tx1"/>
                </a:solidFill>
              </a:endParaRPr>
            </a:p>
          </p:txBody>
        </p:sp>
        <p:cxnSp>
          <p:nvCxnSpPr>
            <p:cNvPr id="111" name="Straight Arrow Connector 110">
              <a:extLst>
                <a:ext uri="{FF2B5EF4-FFF2-40B4-BE49-F238E27FC236}">
                  <a16:creationId xmlns:a16="http://schemas.microsoft.com/office/drawing/2014/main" id="{B7616B71-DDC1-B5DC-D9A8-AC0DEF2F826A}"/>
                </a:ext>
              </a:extLst>
            </p:cNvPr>
            <p:cNvCxnSpPr>
              <a:cxnSpLocks/>
              <a:stCxn id="108" idx="3"/>
              <a:endCxn id="110" idx="1"/>
            </p:cNvCxnSpPr>
            <p:nvPr/>
          </p:nvCxnSpPr>
          <p:spPr>
            <a:xfrm>
              <a:off x="3220918" y="5823829"/>
              <a:ext cx="186354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stealth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2" name="Rectangle 111">
              <a:extLst>
                <a:ext uri="{FF2B5EF4-FFF2-40B4-BE49-F238E27FC236}">
                  <a16:creationId xmlns:a16="http://schemas.microsoft.com/office/drawing/2014/main" id="{8097A86F-6EED-D067-36BB-EAD4455F9334}"/>
                </a:ext>
              </a:extLst>
            </p:cNvPr>
            <p:cNvSpPr/>
            <p:nvPr/>
          </p:nvSpPr>
          <p:spPr>
            <a:xfrm>
              <a:off x="4508026" y="5549509"/>
              <a:ext cx="914400" cy="54864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>
                  <a:solidFill>
                    <a:schemeClr val="tx1"/>
                  </a:solidFill>
                </a:rPr>
                <a:t>(MRT-13d) </a:t>
              </a:r>
              <a:r>
                <a:rPr lang="en-US" sz="1000">
                  <a:solidFill>
                    <a:schemeClr val="tx1"/>
                  </a:solidFill>
                </a:rPr>
                <a:t>Set </a:t>
              </a:r>
              <a:br>
                <a:rPr lang="en-US" sz="1000">
                  <a:solidFill>
                    <a:schemeClr val="tx1"/>
                  </a:solidFill>
                </a:rPr>
              </a:br>
              <a:r>
                <a:rPr lang="en-US" sz="1000" err="1">
                  <a:solidFill>
                    <a:schemeClr val="tx1"/>
                  </a:solidFill>
                </a:rPr>
                <a:t>Compen-sators</a:t>
              </a:r>
              <a:endParaRPr lang="en-US" sz="1000">
                <a:solidFill>
                  <a:schemeClr val="tx1"/>
                </a:solidFill>
              </a:endParaRPr>
            </a:p>
          </p:txBody>
        </p:sp>
        <p:sp>
          <p:nvSpPr>
            <p:cNvPr id="113" name="Rectangle 112">
              <a:extLst>
                <a:ext uri="{FF2B5EF4-FFF2-40B4-BE49-F238E27FC236}">
                  <a16:creationId xmlns:a16="http://schemas.microsoft.com/office/drawing/2014/main" id="{65F117D7-C572-B3BE-3C83-1C32B9F9F4B4}"/>
                </a:ext>
              </a:extLst>
            </p:cNvPr>
            <p:cNvSpPr/>
            <p:nvPr/>
          </p:nvSpPr>
          <p:spPr>
            <a:xfrm>
              <a:off x="5608780" y="5549509"/>
              <a:ext cx="914400" cy="548640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>
                  <a:solidFill>
                    <a:schemeClr val="tx1"/>
                  </a:solidFill>
                </a:rPr>
                <a:t>TCS-17 (AMS Setpoint w/FD test)</a:t>
              </a:r>
            </a:p>
          </p:txBody>
        </p:sp>
        <p:cxnSp>
          <p:nvCxnSpPr>
            <p:cNvPr id="114" name="Straight Arrow Connector 113">
              <a:extLst>
                <a:ext uri="{FF2B5EF4-FFF2-40B4-BE49-F238E27FC236}">
                  <a16:creationId xmlns:a16="http://schemas.microsoft.com/office/drawing/2014/main" id="{528A6FF9-83B8-3B67-80EB-CB5AC1450131}"/>
                </a:ext>
              </a:extLst>
            </p:cNvPr>
            <p:cNvCxnSpPr>
              <a:cxnSpLocks/>
              <a:stCxn id="110" idx="3"/>
              <a:endCxn id="112" idx="1"/>
            </p:cNvCxnSpPr>
            <p:nvPr/>
          </p:nvCxnSpPr>
          <p:spPr>
            <a:xfrm>
              <a:off x="4321672" y="5823829"/>
              <a:ext cx="186354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stealth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Arrow Connector 114">
              <a:extLst>
                <a:ext uri="{FF2B5EF4-FFF2-40B4-BE49-F238E27FC236}">
                  <a16:creationId xmlns:a16="http://schemas.microsoft.com/office/drawing/2014/main" id="{1DADAACE-0EE2-5613-15A4-8295B9C95167}"/>
                </a:ext>
              </a:extLst>
            </p:cNvPr>
            <p:cNvCxnSpPr>
              <a:cxnSpLocks/>
              <a:stCxn id="112" idx="3"/>
              <a:endCxn id="113" idx="1"/>
            </p:cNvCxnSpPr>
            <p:nvPr/>
          </p:nvCxnSpPr>
          <p:spPr>
            <a:xfrm>
              <a:off x="5422426" y="5823829"/>
              <a:ext cx="186354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stealth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6" name="Rectangle 115">
              <a:extLst>
                <a:ext uri="{FF2B5EF4-FFF2-40B4-BE49-F238E27FC236}">
                  <a16:creationId xmlns:a16="http://schemas.microsoft.com/office/drawing/2014/main" id="{84F6FE60-1549-B209-8E4C-62604BEB156A}"/>
                </a:ext>
              </a:extLst>
            </p:cNvPr>
            <p:cNvSpPr/>
            <p:nvPr/>
          </p:nvSpPr>
          <p:spPr>
            <a:xfrm>
              <a:off x="8911042" y="5549509"/>
              <a:ext cx="914400" cy="54864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>
                  <a:solidFill>
                    <a:schemeClr val="tx1"/>
                  </a:solidFill>
                </a:rPr>
                <a:t>Configure OTA at nom. alignment</a:t>
              </a:r>
            </a:p>
          </p:txBody>
        </p:sp>
        <p:sp>
          <p:nvSpPr>
            <p:cNvPr id="117" name="Rectangle 116">
              <a:extLst>
                <a:ext uri="{FF2B5EF4-FFF2-40B4-BE49-F238E27FC236}">
                  <a16:creationId xmlns:a16="http://schemas.microsoft.com/office/drawing/2014/main" id="{717DDCF1-8B93-1CBB-63B0-FBAEA3555A04}"/>
                </a:ext>
              </a:extLst>
            </p:cNvPr>
            <p:cNvSpPr/>
            <p:nvPr/>
          </p:nvSpPr>
          <p:spPr>
            <a:xfrm>
              <a:off x="10011796" y="5549509"/>
              <a:ext cx="914400" cy="548640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>
                  <a:solidFill>
                    <a:schemeClr val="tx1"/>
                  </a:solidFill>
                </a:rPr>
                <a:t>CGI Pupil Alignment</a:t>
              </a:r>
            </a:p>
          </p:txBody>
        </p:sp>
        <p:sp>
          <p:nvSpPr>
            <p:cNvPr id="118" name="Rectangle 117">
              <a:extLst>
                <a:ext uri="{FF2B5EF4-FFF2-40B4-BE49-F238E27FC236}">
                  <a16:creationId xmlns:a16="http://schemas.microsoft.com/office/drawing/2014/main" id="{68A96BF4-264F-08C1-B961-8AE1FB17CDC1}"/>
                </a:ext>
              </a:extLst>
            </p:cNvPr>
            <p:cNvSpPr/>
            <p:nvPr/>
          </p:nvSpPr>
          <p:spPr>
            <a:xfrm>
              <a:off x="11112553" y="5549509"/>
              <a:ext cx="914400" cy="54864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>
                  <a:solidFill>
                    <a:schemeClr val="tx1"/>
                  </a:solidFill>
                </a:rPr>
                <a:t>Configure OTA to launch</a:t>
              </a:r>
            </a:p>
          </p:txBody>
        </p:sp>
        <p:cxnSp>
          <p:nvCxnSpPr>
            <p:cNvPr id="119" name="Straight Arrow Connector 118">
              <a:extLst>
                <a:ext uri="{FF2B5EF4-FFF2-40B4-BE49-F238E27FC236}">
                  <a16:creationId xmlns:a16="http://schemas.microsoft.com/office/drawing/2014/main" id="{2237395B-D3DD-D9FA-01EE-F67E54AD81BC}"/>
                </a:ext>
              </a:extLst>
            </p:cNvPr>
            <p:cNvCxnSpPr>
              <a:cxnSpLocks/>
              <a:stCxn id="101" idx="3"/>
              <a:endCxn id="116" idx="1"/>
            </p:cNvCxnSpPr>
            <p:nvPr/>
          </p:nvCxnSpPr>
          <p:spPr>
            <a:xfrm>
              <a:off x="8724688" y="5823829"/>
              <a:ext cx="186354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stealth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Arrow Connector 119">
              <a:extLst>
                <a:ext uri="{FF2B5EF4-FFF2-40B4-BE49-F238E27FC236}">
                  <a16:creationId xmlns:a16="http://schemas.microsoft.com/office/drawing/2014/main" id="{F4FA643F-22FF-00F0-E663-E14A62B8AC70}"/>
                </a:ext>
              </a:extLst>
            </p:cNvPr>
            <p:cNvCxnSpPr>
              <a:cxnSpLocks/>
              <a:stCxn id="116" idx="3"/>
              <a:endCxn id="117" idx="1"/>
            </p:cNvCxnSpPr>
            <p:nvPr/>
          </p:nvCxnSpPr>
          <p:spPr>
            <a:xfrm>
              <a:off x="9825442" y="5823829"/>
              <a:ext cx="186354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stealth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Arrow Connector 120">
              <a:extLst>
                <a:ext uri="{FF2B5EF4-FFF2-40B4-BE49-F238E27FC236}">
                  <a16:creationId xmlns:a16="http://schemas.microsoft.com/office/drawing/2014/main" id="{020A2029-E81B-F2EE-5C0D-70759D269394}"/>
                </a:ext>
              </a:extLst>
            </p:cNvPr>
            <p:cNvCxnSpPr>
              <a:cxnSpLocks/>
              <a:stCxn id="117" idx="3"/>
              <a:endCxn id="118" idx="1"/>
            </p:cNvCxnSpPr>
            <p:nvPr/>
          </p:nvCxnSpPr>
          <p:spPr>
            <a:xfrm>
              <a:off x="10926196" y="5823829"/>
              <a:ext cx="186357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stealth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Arrow Connector 121">
              <a:extLst>
                <a:ext uri="{FF2B5EF4-FFF2-40B4-BE49-F238E27FC236}">
                  <a16:creationId xmlns:a16="http://schemas.microsoft.com/office/drawing/2014/main" id="{31C74CC9-9799-B58E-A748-15ABF3C0A643}"/>
                </a:ext>
              </a:extLst>
            </p:cNvPr>
            <p:cNvCxnSpPr>
              <a:cxnSpLocks/>
              <a:stCxn id="113" idx="3"/>
              <a:endCxn id="100" idx="1"/>
            </p:cNvCxnSpPr>
            <p:nvPr/>
          </p:nvCxnSpPr>
          <p:spPr>
            <a:xfrm>
              <a:off x="6523180" y="5823829"/>
              <a:ext cx="186354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stealth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30" name="Straight Arrow Connector 129">
            <a:extLst>
              <a:ext uri="{FF2B5EF4-FFF2-40B4-BE49-F238E27FC236}">
                <a16:creationId xmlns:a16="http://schemas.microsoft.com/office/drawing/2014/main" id="{EB5E2D3E-D15B-B3F6-FC18-731067C2FFB6}"/>
              </a:ext>
            </a:extLst>
          </p:cNvPr>
          <p:cNvCxnSpPr>
            <a:cxnSpLocks/>
          </p:cNvCxnSpPr>
          <p:nvPr/>
        </p:nvCxnSpPr>
        <p:spPr>
          <a:xfrm>
            <a:off x="10960768" y="1331494"/>
            <a:ext cx="188143" cy="0"/>
          </a:xfrm>
          <a:prstGeom prst="straightConnector1">
            <a:avLst/>
          </a:prstGeom>
          <a:ln>
            <a:solidFill>
              <a:schemeClr val="tx1"/>
            </a:solidFill>
            <a:tailEnd type="stealth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Straight Arrow Connector 130">
            <a:extLst>
              <a:ext uri="{FF2B5EF4-FFF2-40B4-BE49-F238E27FC236}">
                <a16:creationId xmlns:a16="http://schemas.microsoft.com/office/drawing/2014/main" id="{ADE57D1A-ED2D-D367-FD17-D19A7803CD3A}"/>
              </a:ext>
            </a:extLst>
          </p:cNvPr>
          <p:cNvCxnSpPr>
            <a:cxnSpLocks/>
          </p:cNvCxnSpPr>
          <p:nvPr/>
        </p:nvCxnSpPr>
        <p:spPr>
          <a:xfrm>
            <a:off x="0" y="2514600"/>
            <a:ext cx="152400" cy="0"/>
          </a:xfrm>
          <a:prstGeom prst="straightConnector1">
            <a:avLst/>
          </a:prstGeom>
          <a:ln>
            <a:solidFill>
              <a:schemeClr val="tx1"/>
            </a:solidFill>
            <a:tailEnd type="stealth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Arrow Connector 133">
            <a:extLst>
              <a:ext uri="{FF2B5EF4-FFF2-40B4-BE49-F238E27FC236}">
                <a16:creationId xmlns:a16="http://schemas.microsoft.com/office/drawing/2014/main" id="{44940BCD-23E3-B1DB-75A0-82401BC8E4A7}"/>
              </a:ext>
            </a:extLst>
          </p:cNvPr>
          <p:cNvCxnSpPr>
            <a:cxnSpLocks/>
          </p:cNvCxnSpPr>
          <p:nvPr/>
        </p:nvCxnSpPr>
        <p:spPr>
          <a:xfrm>
            <a:off x="7644063" y="2514600"/>
            <a:ext cx="181908" cy="0"/>
          </a:xfrm>
          <a:prstGeom prst="straightConnector1">
            <a:avLst/>
          </a:prstGeom>
          <a:ln>
            <a:solidFill>
              <a:schemeClr val="tx1"/>
            </a:solidFill>
            <a:tailEnd type="stealth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Straight Arrow Connector 134">
            <a:extLst>
              <a:ext uri="{FF2B5EF4-FFF2-40B4-BE49-F238E27FC236}">
                <a16:creationId xmlns:a16="http://schemas.microsoft.com/office/drawing/2014/main" id="{BAE19E58-9C8B-243E-37C9-316A79BCC014}"/>
              </a:ext>
            </a:extLst>
          </p:cNvPr>
          <p:cNvCxnSpPr>
            <a:cxnSpLocks/>
          </p:cNvCxnSpPr>
          <p:nvPr/>
        </p:nvCxnSpPr>
        <p:spPr>
          <a:xfrm>
            <a:off x="0" y="3810000"/>
            <a:ext cx="152400" cy="0"/>
          </a:xfrm>
          <a:prstGeom prst="straightConnector1">
            <a:avLst/>
          </a:prstGeom>
          <a:ln>
            <a:solidFill>
              <a:schemeClr val="tx1"/>
            </a:solidFill>
            <a:tailEnd type="stealth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Straight Arrow Connector 135">
            <a:extLst>
              <a:ext uri="{FF2B5EF4-FFF2-40B4-BE49-F238E27FC236}">
                <a16:creationId xmlns:a16="http://schemas.microsoft.com/office/drawing/2014/main" id="{1D0C894C-4CD0-0D65-D934-AA8145E8CDF1}"/>
              </a:ext>
            </a:extLst>
          </p:cNvPr>
          <p:cNvCxnSpPr>
            <a:cxnSpLocks/>
          </p:cNvCxnSpPr>
          <p:nvPr/>
        </p:nvCxnSpPr>
        <p:spPr>
          <a:xfrm>
            <a:off x="12010092" y="3810000"/>
            <a:ext cx="181908" cy="0"/>
          </a:xfrm>
          <a:prstGeom prst="straightConnector1">
            <a:avLst/>
          </a:prstGeom>
          <a:ln>
            <a:solidFill>
              <a:schemeClr val="tx1"/>
            </a:solidFill>
            <a:tailEnd type="stealth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Straight Arrow Connector 136">
            <a:extLst>
              <a:ext uri="{FF2B5EF4-FFF2-40B4-BE49-F238E27FC236}">
                <a16:creationId xmlns:a16="http://schemas.microsoft.com/office/drawing/2014/main" id="{1F167FFD-7147-9101-CAEF-AA90C98FACB3}"/>
              </a:ext>
            </a:extLst>
          </p:cNvPr>
          <p:cNvCxnSpPr>
            <a:cxnSpLocks/>
          </p:cNvCxnSpPr>
          <p:nvPr/>
        </p:nvCxnSpPr>
        <p:spPr>
          <a:xfrm>
            <a:off x="12010092" y="4912894"/>
            <a:ext cx="181908" cy="0"/>
          </a:xfrm>
          <a:prstGeom prst="straightConnector1">
            <a:avLst/>
          </a:prstGeom>
          <a:ln>
            <a:solidFill>
              <a:schemeClr val="tx1"/>
            </a:solidFill>
            <a:tailEnd type="stealth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Straight Arrow Connector 137">
            <a:extLst>
              <a:ext uri="{FF2B5EF4-FFF2-40B4-BE49-F238E27FC236}">
                <a16:creationId xmlns:a16="http://schemas.microsoft.com/office/drawing/2014/main" id="{D562719D-47C6-A71E-B524-622D3C5FB114}"/>
              </a:ext>
            </a:extLst>
          </p:cNvPr>
          <p:cNvCxnSpPr>
            <a:cxnSpLocks/>
          </p:cNvCxnSpPr>
          <p:nvPr/>
        </p:nvCxnSpPr>
        <p:spPr>
          <a:xfrm>
            <a:off x="0" y="4920915"/>
            <a:ext cx="152400" cy="0"/>
          </a:xfrm>
          <a:prstGeom prst="straightConnector1">
            <a:avLst/>
          </a:prstGeom>
          <a:ln>
            <a:solidFill>
              <a:schemeClr val="tx1"/>
            </a:solidFill>
            <a:tailEnd type="stealth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Straight Arrow Connector 138">
            <a:extLst>
              <a:ext uri="{FF2B5EF4-FFF2-40B4-BE49-F238E27FC236}">
                <a16:creationId xmlns:a16="http://schemas.microsoft.com/office/drawing/2014/main" id="{9AF45B4F-3D83-E89D-7F77-BD69D0EB47EE}"/>
              </a:ext>
            </a:extLst>
          </p:cNvPr>
          <p:cNvCxnSpPr>
            <a:cxnSpLocks/>
          </p:cNvCxnSpPr>
          <p:nvPr/>
        </p:nvCxnSpPr>
        <p:spPr>
          <a:xfrm>
            <a:off x="0" y="5975683"/>
            <a:ext cx="152400" cy="0"/>
          </a:xfrm>
          <a:prstGeom prst="straightConnector1">
            <a:avLst/>
          </a:prstGeom>
          <a:ln>
            <a:solidFill>
              <a:schemeClr val="tx1"/>
            </a:solidFill>
            <a:tailEnd type="stealth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46862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B296629-7139-148F-C5D4-EF5A5A92C0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WFE Trending – Model-subtracted Residual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E73FB7C-6730-F06C-2DFD-5A494506D071}"/>
              </a:ext>
            </a:extLst>
          </p:cNvPr>
          <p:cNvSpPr txBox="1"/>
          <p:nvPr/>
        </p:nvSpPr>
        <p:spPr>
          <a:xfrm>
            <a:off x="9179213" y="1004229"/>
            <a:ext cx="27462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/>
              <a:t>F6SCA17CE, Fiber 6, F158, 1550 nm</a:t>
            </a:r>
          </a:p>
        </p:txBody>
      </p:sp>
      <p:sp>
        <p:nvSpPr>
          <p:cNvPr id="25" name="Content Placeholder 1">
            <a:extLst>
              <a:ext uri="{FF2B5EF4-FFF2-40B4-BE49-F238E27FC236}">
                <a16:creationId xmlns:a16="http://schemas.microsoft.com/office/drawing/2014/main" id="{A13F0B4D-597C-D438-FAB0-E2964588D3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1" y="924601"/>
            <a:ext cx="5352691" cy="5552399"/>
          </a:xfrm>
        </p:spPr>
        <p:txBody>
          <a:bodyPr>
            <a:normAutofit/>
          </a:bodyPr>
          <a:lstStyle/>
          <a:p>
            <a:r>
              <a:rPr lang="en-US" sz="1600" dirty="0">
                <a:solidFill>
                  <a:srgbClr val="FF0000"/>
                </a:solidFill>
              </a:rPr>
              <a:t>Initial compensation </a:t>
            </a:r>
            <a:r>
              <a:rPr lang="en-US" sz="1600" dirty="0"/>
              <a:t>using ACM </a:t>
            </a:r>
            <a:r>
              <a:rPr lang="en-US" sz="1600" dirty="0" err="1"/>
              <a:t>Dz</a:t>
            </a:r>
            <a:r>
              <a:rPr lang="en-US" sz="1600" dirty="0"/>
              <a:t> based on Find Best Focus sweep to reduce overall defocus ahead of main test campaign</a:t>
            </a:r>
          </a:p>
          <a:p>
            <a:pPr lvl="1"/>
            <a:r>
              <a:rPr lang="en-US" sz="1400" dirty="0"/>
              <a:t>Due to model errors at the time, our correction was wrong and system focus actually got worse</a:t>
            </a:r>
          </a:p>
          <a:p>
            <a:pPr lvl="1"/>
            <a:endParaRPr lang="en-US" sz="1400" dirty="0"/>
          </a:p>
          <a:p>
            <a:r>
              <a:rPr lang="en-US" sz="1600" dirty="0">
                <a:solidFill>
                  <a:srgbClr val="0000FF"/>
                </a:solidFill>
              </a:rPr>
              <a:t>Second compensation </a:t>
            </a:r>
            <a:r>
              <a:rPr lang="en-US" sz="1600" dirty="0"/>
              <a:t>following first </a:t>
            </a:r>
            <a:r>
              <a:rPr lang="en-US" sz="1600" dirty="0" err="1"/>
              <a:t>ColdOp</a:t>
            </a:r>
            <a:r>
              <a:rPr lang="en-US" sz="1600" dirty="0"/>
              <a:t> Balance used improved optical model and implemented with both SM &amp; ACM</a:t>
            </a:r>
          </a:p>
          <a:p>
            <a:pPr lvl="1"/>
            <a:r>
              <a:rPr lang="en-US" sz="1400" dirty="0"/>
              <a:t>System performance substantially improved</a:t>
            </a:r>
          </a:p>
          <a:p>
            <a:pPr lvl="1"/>
            <a:endParaRPr lang="en-US" sz="1400" dirty="0"/>
          </a:p>
          <a:p>
            <a:r>
              <a:rPr lang="en-US" sz="1600" dirty="0">
                <a:solidFill>
                  <a:srgbClr val="00B050"/>
                </a:solidFill>
              </a:rPr>
              <a:t>Final compensation </a:t>
            </a:r>
            <a:r>
              <a:rPr lang="en-US" sz="1600" dirty="0"/>
              <a:t>exercised all degrees of freedom and targeted a joint filter and Prism optimal wavefront to demonstrate controllability and achieve final cross-check criteria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5D818B6C-ED9E-8F87-3C5F-37140CDBAC4D}"/>
              </a:ext>
            </a:extLst>
          </p:cNvPr>
          <p:cNvGrpSpPr/>
          <p:nvPr/>
        </p:nvGrpSpPr>
        <p:grpSpPr>
          <a:xfrm>
            <a:off x="5943600" y="1295400"/>
            <a:ext cx="6191697" cy="4299512"/>
            <a:chOff x="5943600" y="1295400"/>
            <a:chExt cx="6191697" cy="4299512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87418A3D-D2CB-23C3-11FD-F4080C596178}"/>
                </a:ext>
              </a:extLst>
            </p:cNvPr>
            <p:cNvGrpSpPr/>
            <p:nvPr/>
          </p:nvGrpSpPr>
          <p:grpSpPr>
            <a:xfrm>
              <a:off x="5943600" y="1295400"/>
              <a:ext cx="6191697" cy="4299512"/>
              <a:chOff x="4452380" y="1263088"/>
              <a:chExt cx="6883603" cy="4779971"/>
            </a:xfrm>
          </p:grpSpPr>
          <p:pic>
            <p:nvPicPr>
              <p:cNvPr id="4" name="Picture 3">
                <a:extLst>
                  <a:ext uri="{FF2B5EF4-FFF2-40B4-BE49-F238E27FC236}">
                    <a16:creationId xmlns:a16="http://schemas.microsoft.com/office/drawing/2014/main" id="{15544B5E-8BF8-3EEE-ABE4-DEBBEB71DC2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r="7934"/>
              <a:stretch>
                <a:fillRect/>
              </a:stretch>
            </p:blipFill>
            <p:spPr>
              <a:xfrm>
                <a:off x="4495802" y="1263088"/>
                <a:ext cx="6840177" cy="4779971"/>
              </a:xfrm>
              <a:prstGeom prst="rect">
                <a:avLst/>
              </a:prstGeom>
            </p:spPr>
          </p:pic>
          <p:sp>
            <p:nvSpPr>
              <p:cNvPr id="15" name="Arrow: Right 14">
                <a:extLst>
                  <a:ext uri="{FF2B5EF4-FFF2-40B4-BE49-F238E27FC236}">
                    <a16:creationId xmlns:a16="http://schemas.microsoft.com/office/drawing/2014/main" id="{6C5EB8B3-7FEB-200E-B8A4-186A8AA3597F}"/>
                  </a:ext>
                </a:extLst>
              </p:cNvPr>
              <p:cNvSpPr/>
              <p:nvPr/>
            </p:nvSpPr>
            <p:spPr>
              <a:xfrm>
                <a:off x="6697335" y="2306722"/>
                <a:ext cx="116305" cy="248652"/>
              </a:xfrm>
              <a:prstGeom prst="rightArrow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Arrow: Right 15">
                <a:extLst>
                  <a:ext uri="{FF2B5EF4-FFF2-40B4-BE49-F238E27FC236}">
                    <a16:creationId xmlns:a16="http://schemas.microsoft.com/office/drawing/2014/main" id="{E0D7D32E-0024-EEFF-52DD-7691E619352D}"/>
                  </a:ext>
                </a:extLst>
              </p:cNvPr>
              <p:cNvSpPr/>
              <p:nvPr/>
            </p:nvSpPr>
            <p:spPr>
              <a:xfrm>
                <a:off x="8952586" y="2306722"/>
                <a:ext cx="116305" cy="248652"/>
              </a:xfrm>
              <a:prstGeom prst="rightArrow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Arrow: Right 16">
                <a:extLst>
                  <a:ext uri="{FF2B5EF4-FFF2-40B4-BE49-F238E27FC236}">
                    <a16:creationId xmlns:a16="http://schemas.microsoft.com/office/drawing/2014/main" id="{21A0A2FE-0292-41AA-B2A4-C67CEABB835A}"/>
                  </a:ext>
                </a:extLst>
              </p:cNvPr>
              <p:cNvSpPr/>
              <p:nvPr/>
            </p:nvSpPr>
            <p:spPr>
              <a:xfrm>
                <a:off x="6704942" y="4650875"/>
                <a:ext cx="116305" cy="248652"/>
              </a:xfrm>
              <a:prstGeom prst="rightArrow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Arrow: Right 17">
                <a:extLst>
                  <a:ext uri="{FF2B5EF4-FFF2-40B4-BE49-F238E27FC236}">
                    <a16:creationId xmlns:a16="http://schemas.microsoft.com/office/drawing/2014/main" id="{6B006416-5383-2143-D4A3-80A39CE72657}"/>
                  </a:ext>
                </a:extLst>
              </p:cNvPr>
              <p:cNvSpPr/>
              <p:nvPr/>
            </p:nvSpPr>
            <p:spPr>
              <a:xfrm>
                <a:off x="8952586" y="4650875"/>
                <a:ext cx="116305" cy="248652"/>
              </a:xfrm>
              <a:prstGeom prst="rightArrow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Arrow: Right 18">
                <a:extLst>
                  <a:ext uri="{FF2B5EF4-FFF2-40B4-BE49-F238E27FC236}">
                    <a16:creationId xmlns:a16="http://schemas.microsoft.com/office/drawing/2014/main" id="{92255225-FF42-D3D7-6E6B-92F19718425A}"/>
                  </a:ext>
                </a:extLst>
              </p:cNvPr>
              <p:cNvSpPr/>
              <p:nvPr/>
            </p:nvSpPr>
            <p:spPr>
              <a:xfrm>
                <a:off x="11219678" y="2306722"/>
                <a:ext cx="116305" cy="248652"/>
              </a:xfrm>
              <a:prstGeom prst="rightArrow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Arrow: Right 19">
                <a:extLst>
                  <a:ext uri="{FF2B5EF4-FFF2-40B4-BE49-F238E27FC236}">
                    <a16:creationId xmlns:a16="http://schemas.microsoft.com/office/drawing/2014/main" id="{0FA1BA48-6F07-58CC-AB36-44EE85F4D10D}"/>
                  </a:ext>
                </a:extLst>
              </p:cNvPr>
              <p:cNvSpPr/>
              <p:nvPr/>
            </p:nvSpPr>
            <p:spPr>
              <a:xfrm>
                <a:off x="4452380" y="4650875"/>
                <a:ext cx="116305" cy="248652"/>
              </a:xfrm>
              <a:prstGeom prst="rightArrow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1" name="Connector: Elbow 20">
                <a:extLst>
                  <a:ext uri="{FF2B5EF4-FFF2-40B4-BE49-F238E27FC236}">
                    <a16:creationId xmlns:a16="http://schemas.microsoft.com/office/drawing/2014/main" id="{670997A2-0B35-29CA-AE7A-0CD8D2D61FE7}"/>
                  </a:ext>
                </a:extLst>
              </p:cNvPr>
              <p:cNvCxnSpPr>
                <a:cxnSpLocks/>
                <a:stCxn id="19" idx="3"/>
                <a:endCxn id="20" idx="1"/>
              </p:cNvCxnSpPr>
              <p:nvPr/>
            </p:nvCxnSpPr>
            <p:spPr>
              <a:xfrm flipH="1">
                <a:off x="4452380" y="2431048"/>
                <a:ext cx="6883603" cy="2344153"/>
              </a:xfrm>
              <a:prstGeom prst="bentConnector5">
                <a:avLst>
                  <a:gd name="adj1" fmla="val -185"/>
                  <a:gd name="adj2" fmla="val 52167"/>
                  <a:gd name="adj3" fmla="val 103321"/>
                </a:avLst>
              </a:prstGeom>
              <a:ln w="127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603C8079-560A-7E2A-9F18-4E0091E26650}"/>
                </a:ext>
              </a:extLst>
            </p:cNvPr>
            <p:cNvCxnSpPr>
              <a:cxnSpLocks/>
              <a:stCxn id="9" idx="0"/>
            </p:cNvCxnSpPr>
            <p:nvPr/>
          </p:nvCxnSpPr>
          <p:spPr>
            <a:xfrm flipH="1" flipV="1">
              <a:off x="10040907" y="4776945"/>
              <a:ext cx="3" cy="746542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8B82CF8F-7734-6E75-2CC8-EC64A8707E2D}"/>
                </a:ext>
              </a:extLst>
            </p:cNvPr>
            <p:cNvCxnSpPr>
              <a:cxnSpLocks/>
              <a:stCxn id="5" idx="2"/>
            </p:cNvCxnSpPr>
            <p:nvPr/>
          </p:nvCxnSpPr>
          <p:spPr>
            <a:xfrm flipH="1">
              <a:off x="8021200" y="1360619"/>
              <a:ext cx="1" cy="746542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31AF3B51-B0B8-C28A-7E08-EDF480C5408B}"/>
                </a:ext>
              </a:extLst>
            </p:cNvPr>
            <p:cNvSpPr/>
            <p:nvPr/>
          </p:nvSpPr>
          <p:spPr>
            <a:xfrm>
              <a:off x="6537468" y="2338673"/>
              <a:ext cx="920528" cy="196649"/>
            </a:xfrm>
            <a:prstGeom prst="rect">
              <a:avLst/>
            </a:prstGeom>
            <a:solidFill>
              <a:srgbClr val="F0F0F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0DE95F2D-B45E-F753-3B71-6DDDBFBBDEC3}"/>
                </a:ext>
              </a:extLst>
            </p:cNvPr>
            <p:cNvSpPr/>
            <p:nvPr/>
          </p:nvSpPr>
          <p:spPr>
            <a:xfrm>
              <a:off x="8563903" y="2334459"/>
              <a:ext cx="920528" cy="201741"/>
            </a:xfrm>
            <a:prstGeom prst="rect">
              <a:avLst/>
            </a:prstGeom>
            <a:solidFill>
              <a:srgbClr val="F0F0F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85B43B82-D29D-0B20-9286-FDA5041B2670}"/>
                </a:ext>
              </a:extLst>
            </p:cNvPr>
            <p:cNvSpPr/>
            <p:nvPr/>
          </p:nvSpPr>
          <p:spPr>
            <a:xfrm>
              <a:off x="10591167" y="2338673"/>
              <a:ext cx="929430" cy="193979"/>
            </a:xfrm>
            <a:prstGeom prst="rect">
              <a:avLst/>
            </a:prstGeom>
            <a:solidFill>
              <a:srgbClr val="F0F0F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8EDF700A-11AA-B044-D56C-5E3279802032}"/>
                </a:ext>
              </a:extLst>
            </p:cNvPr>
            <p:cNvSpPr/>
            <p:nvPr/>
          </p:nvSpPr>
          <p:spPr>
            <a:xfrm>
              <a:off x="6546504" y="4363561"/>
              <a:ext cx="920528" cy="193835"/>
            </a:xfrm>
            <a:prstGeom prst="rect">
              <a:avLst/>
            </a:prstGeom>
            <a:solidFill>
              <a:srgbClr val="F0F0F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C4254CAB-ACA2-5B41-51F2-20A0FC4232D6}"/>
                </a:ext>
              </a:extLst>
            </p:cNvPr>
            <p:cNvSpPr/>
            <p:nvPr/>
          </p:nvSpPr>
          <p:spPr>
            <a:xfrm>
              <a:off x="8563903" y="4363561"/>
              <a:ext cx="920528" cy="193835"/>
            </a:xfrm>
            <a:prstGeom prst="rect">
              <a:avLst/>
            </a:prstGeom>
            <a:solidFill>
              <a:srgbClr val="F0F0F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56A40B10-42D6-E767-602A-6B68297A8A9C}"/>
                </a:ext>
              </a:extLst>
            </p:cNvPr>
            <p:cNvSpPr/>
            <p:nvPr/>
          </p:nvSpPr>
          <p:spPr>
            <a:xfrm>
              <a:off x="10604522" y="4368795"/>
              <a:ext cx="890317" cy="193835"/>
            </a:xfrm>
            <a:prstGeom prst="rect">
              <a:avLst/>
            </a:prstGeom>
            <a:solidFill>
              <a:srgbClr val="F0F0F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CB441EB7-14D3-A1E4-D0B1-C654B9B732E6}"/>
              </a:ext>
            </a:extLst>
          </p:cNvPr>
          <p:cNvSpPr txBox="1"/>
          <p:nvPr/>
        </p:nvSpPr>
        <p:spPr>
          <a:xfrm>
            <a:off x="3370392" y="5645869"/>
            <a:ext cx="1633781" cy="923330"/>
          </a:xfrm>
          <a:prstGeom prst="rect">
            <a:avLst/>
          </a:prstGeom>
          <a:noFill/>
          <a:ln w="12700">
            <a:solidFill>
              <a:srgbClr val="00B05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rgbClr val="00B050"/>
                </a:solidFill>
                <a:sym typeface="Symbol" panose="05050102010706020507" pitchFamily="18" charset="2"/>
              </a:rPr>
              <a:t></a:t>
            </a:r>
            <a:r>
              <a:rPr lang="en-US" b="1" dirty="0">
                <a:solidFill>
                  <a:srgbClr val="00B050"/>
                </a:solidFill>
              </a:rPr>
              <a:t> 60 nm </a:t>
            </a:r>
            <a:br>
              <a:rPr lang="en-US" b="1" dirty="0">
                <a:solidFill>
                  <a:srgbClr val="00B050"/>
                </a:solidFill>
              </a:rPr>
            </a:br>
            <a:r>
              <a:rPr lang="en-US" b="1" dirty="0">
                <a:solidFill>
                  <a:srgbClr val="00B050"/>
                </a:solidFill>
              </a:rPr>
              <a:t>Cross-check </a:t>
            </a:r>
            <a:br>
              <a:rPr lang="en-US" b="1" dirty="0">
                <a:solidFill>
                  <a:srgbClr val="00B050"/>
                </a:solidFill>
              </a:rPr>
            </a:br>
            <a:r>
              <a:rPr lang="en-US" b="1" dirty="0">
                <a:solidFill>
                  <a:srgbClr val="00B050"/>
                </a:solidFill>
              </a:rPr>
              <a:t>Requirement</a:t>
            </a: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5C305D4D-A585-A2EF-14DC-3A6680161D9E}"/>
              </a:ext>
            </a:extLst>
          </p:cNvPr>
          <p:cNvCxnSpPr>
            <a:cxnSpLocks/>
          </p:cNvCxnSpPr>
          <p:nvPr/>
        </p:nvCxnSpPr>
        <p:spPr>
          <a:xfrm flipH="1">
            <a:off x="3108409" y="5727058"/>
            <a:ext cx="254100" cy="0"/>
          </a:xfrm>
          <a:prstGeom prst="straightConnector1">
            <a:avLst/>
          </a:prstGeom>
          <a:ln w="254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CFA13408-1262-3C5B-841B-C9389D61A01C}"/>
              </a:ext>
            </a:extLst>
          </p:cNvPr>
          <p:cNvCxnSpPr>
            <a:cxnSpLocks/>
          </p:cNvCxnSpPr>
          <p:nvPr/>
        </p:nvCxnSpPr>
        <p:spPr>
          <a:xfrm flipH="1">
            <a:off x="3108409" y="6495161"/>
            <a:ext cx="254100" cy="0"/>
          </a:xfrm>
          <a:prstGeom prst="straightConnector1">
            <a:avLst/>
          </a:prstGeom>
          <a:ln w="254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7" name="Picture 36">
            <a:extLst>
              <a:ext uri="{FF2B5EF4-FFF2-40B4-BE49-F238E27FC236}">
                <a16:creationId xmlns:a16="http://schemas.microsoft.com/office/drawing/2014/main" id="{561B6173-5C1E-F855-2B67-AC447C314D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4234" y="4850758"/>
            <a:ext cx="2924175" cy="17526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E1E81A1-08FA-4A3A-9B3F-F9924FAF3A4B}"/>
              </a:ext>
            </a:extLst>
          </p:cNvPr>
          <p:cNvSpPr txBox="1"/>
          <p:nvPr/>
        </p:nvSpPr>
        <p:spPr>
          <a:xfrm>
            <a:off x="9360459" y="5523487"/>
            <a:ext cx="1360901" cy="523220"/>
          </a:xfrm>
          <a:prstGeom prst="rect">
            <a:avLst/>
          </a:prstGeom>
          <a:noFill/>
          <a:ln w="254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ACM &amp; SM Compensation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5EBFD01-ED22-BE3E-4201-3346EA28D51F}"/>
              </a:ext>
            </a:extLst>
          </p:cNvPr>
          <p:cNvSpPr txBox="1"/>
          <p:nvPr/>
        </p:nvSpPr>
        <p:spPr>
          <a:xfrm>
            <a:off x="5302205" y="5785097"/>
            <a:ext cx="1360901" cy="523220"/>
          </a:xfrm>
          <a:prstGeom prst="rect">
            <a:avLst/>
          </a:prstGeom>
          <a:noFill/>
          <a:ln w="25400">
            <a:solidFill>
              <a:srgbClr val="00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/>
              <a:t>ACM &amp; SM Compensation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2BC12F3-6A1B-D0DC-F913-EE24882F52D6}"/>
              </a:ext>
            </a:extLst>
          </p:cNvPr>
          <p:cNvSpPr txBox="1"/>
          <p:nvPr/>
        </p:nvSpPr>
        <p:spPr>
          <a:xfrm>
            <a:off x="7340750" y="837399"/>
            <a:ext cx="1360901" cy="523220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/>
              <a:t>ACM Compensation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F0EB1BF8-509D-660E-F1A5-7D0C98D07793}"/>
              </a:ext>
            </a:extLst>
          </p:cNvPr>
          <p:cNvCxnSpPr>
            <a:cxnSpLocks/>
            <a:stCxn id="7" idx="0"/>
          </p:cNvCxnSpPr>
          <p:nvPr/>
        </p:nvCxnSpPr>
        <p:spPr>
          <a:xfrm flipV="1">
            <a:off x="5982656" y="4739228"/>
            <a:ext cx="0" cy="1045869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25369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54A588E-A6DC-9ADB-99FB-A4F56B97CC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990600"/>
            <a:ext cx="4111224" cy="5486400"/>
          </a:xfrm>
        </p:spPr>
        <p:txBody>
          <a:bodyPr>
            <a:normAutofit/>
          </a:bodyPr>
          <a:lstStyle/>
          <a:p>
            <a:r>
              <a:rPr lang="en-US" dirty="0"/>
              <a:t>A ring of LEDs are position within the clear aperture:</a:t>
            </a:r>
          </a:p>
          <a:p>
            <a:pPr marL="514350" indent="-514350">
              <a:spcBef>
                <a:spcPts val="600"/>
              </a:spcBef>
              <a:buFont typeface="+mj-lt"/>
              <a:buAutoNum type="arabicPeriod"/>
            </a:pPr>
            <a:r>
              <a:rPr lang="en-US" sz="1600" b="0" dirty="0"/>
              <a:t>LEDs are turned on </a:t>
            </a:r>
            <a:r>
              <a:rPr lang="en-US" sz="1600" b="0" u="sng" dirty="0"/>
              <a:t>individually</a:t>
            </a:r>
            <a:r>
              <a:rPr lang="en-US" sz="1600" b="0" dirty="0"/>
              <a:t>. Each LED floods the WFI field. </a:t>
            </a:r>
          </a:p>
          <a:p>
            <a:pPr marL="514350" indent="-514350">
              <a:spcBef>
                <a:spcPts val="600"/>
              </a:spcBef>
              <a:buFont typeface="+mj-lt"/>
              <a:buAutoNum type="arabicPeriod"/>
            </a:pPr>
            <a:r>
              <a:rPr lang="en-US" sz="1600" b="0" dirty="0"/>
              <a:t>OTA structure blocks part of the LED ray bundle</a:t>
            </a:r>
          </a:p>
          <a:p>
            <a:pPr marL="514350" indent="-514350">
              <a:spcBef>
                <a:spcPts val="600"/>
              </a:spcBef>
              <a:buFont typeface="+mj-lt"/>
              <a:buAutoNum type="arabicPeriod"/>
            </a:pPr>
            <a:r>
              <a:rPr lang="en-US" sz="1600" b="0" dirty="0"/>
              <a:t>The entrance aperture plate further limits the field-of-view</a:t>
            </a:r>
          </a:p>
          <a:p>
            <a:pPr marL="514350" indent="-514350">
              <a:spcBef>
                <a:spcPts val="600"/>
              </a:spcBef>
              <a:buFont typeface="+mj-lt"/>
              <a:buAutoNum type="arabicPeriod"/>
            </a:pPr>
            <a:r>
              <a:rPr lang="en-US" sz="1600" b="0" dirty="0"/>
              <a:t>In the WFI pupil, the same ray bundle can also be clipped by features in the pupil mask</a:t>
            </a:r>
          </a:p>
          <a:p>
            <a:pPr marL="514350" indent="-514350">
              <a:spcBef>
                <a:spcPts val="600"/>
              </a:spcBef>
              <a:buFont typeface="+mj-lt"/>
              <a:buAutoNum type="arabicPeriod"/>
            </a:pPr>
            <a:r>
              <a:rPr lang="en-US" sz="1600" b="0" dirty="0"/>
              <a:t>The features in the OTA and the WFI pupil cast shadows that are imaged at the WFI detector</a:t>
            </a:r>
            <a:endParaRPr lang="en-US" sz="1600" dirty="0"/>
          </a:p>
          <a:p>
            <a:pPr marL="514350" indent="-514350">
              <a:spcBef>
                <a:spcPts val="600"/>
              </a:spcBef>
              <a:buFont typeface="+mj-lt"/>
              <a:buAutoNum type="arabicPeriod"/>
            </a:pPr>
            <a:r>
              <a:rPr lang="en-US" sz="1600" b="0" dirty="0"/>
              <a:t>Positions of shadows on the WFI detector are related to the as built positions of the OTA and the WFI pupil mask to determine their relative alignment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75D8EB3-83D9-81D8-0985-C7BED9F693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WFI Pupil Alignment – LED Test Description</a:t>
            </a:r>
          </a:p>
        </p:txBody>
      </p:sp>
      <p:pic>
        <p:nvPicPr>
          <p:cNvPr id="4" name="Content Placeholder 10">
            <a:extLst>
              <a:ext uri="{FF2B5EF4-FFF2-40B4-BE49-F238E27FC236}">
                <a16:creationId xmlns:a16="http://schemas.microsoft.com/office/drawing/2014/main" id="{6F534D0F-942D-4D63-6CC8-390E67E31B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8585" y="1212632"/>
            <a:ext cx="2690785" cy="491923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AFB7D97-4095-4194-B75A-473A6291730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18830" y="4659816"/>
            <a:ext cx="1334973" cy="147864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88FF3B4-D7DE-A550-20FE-F00EDF1F730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58851" y="2710850"/>
            <a:ext cx="1457862" cy="16356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6E6CECE-D40E-005A-363D-58264391478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58851" y="888957"/>
            <a:ext cx="1456968" cy="173859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8CEA0D9-5987-4A73-F008-013BF454B63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88877" y="4653222"/>
            <a:ext cx="1456537" cy="147864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47C62A9-3CAB-C3DE-B653-CE5C3E18504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00634" y="4659816"/>
            <a:ext cx="1835562" cy="147864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3B98919-40F6-D125-E4BD-4F51BAE1B30F}"/>
              </a:ext>
            </a:extLst>
          </p:cNvPr>
          <p:cNvSpPr txBox="1"/>
          <p:nvPr/>
        </p:nvSpPr>
        <p:spPr>
          <a:xfrm>
            <a:off x="7258851" y="88895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7D38783-71B8-995B-4349-F328CE8371DC}"/>
              </a:ext>
            </a:extLst>
          </p:cNvPr>
          <p:cNvSpPr txBox="1"/>
          <p:nvPr/>
        </p:nvSpPr>
        <p:spPr>
          <a:xfrm>
            <a:off x="7264695" y="3492924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7FA902C-5D34-5038-17E2-C63B71C5908B}"/>
              </a:ext>
            </a:extLst>
          </p:cNvPr>
          <p:cNvSpPr txBox="1"/>
          <p:nvPr/>
        </p:nvSpPr>
        <p:spPr>
          <a:xfrm>
            <a:off x="7294289" y="465322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3C4A271-62F2-6EAA-25E2-9DF8386793D6}"/>
              </a:ext>
            </a:extLst>
          </p:cNvPr>
          <p:cNvSpPr txBox="1"/>
          <p:nvPr/>
        </p:nvSpPr>
        <p:spPr>
          <a:xfrm>
            <a:off x="9053817" y="4659815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C32801E-9DB7-9CC4-6156-0073670207D2}"/>
              </a:ext>
            </a:extLst>
          </p:cNvPr>
          <p:cNvSpPr txBox="1"/>
          <p:nvPr/>
        </p:nvSpPr>
        <p:spPr>
          <a:xfrm>
            <a:off x="10338253" y="4659815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5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C87D196-B039-7B6F-93F9-28D7F4CAE5BE}"/>
              </a:ext>
            </a:extLst>
          </p:cNvPr>
          <p:cNvSpPr txBox="1"/>
          <p:nvPr/>
        </p:nvSpPr>
        <p:spPr>
          <a:xfrm>
            <a:off x="6171966" y="1793685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135ECB8-BCB8-C2F2-25A5-B3CD7DC0AD21}"/>
              </a:ext>
            </a:extLst>
          </p:cNvPr>
          <p:cNvSpPr txBox="1"/>
          <p:nvPr/>
        </p:nvSpPr>
        <p:spPr>
          <a:xfrm>
            <a:off x="5995722" y="4565339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B861372-093C-4735-D868-D0B645DB53E5}"/>
              </a:ext>
            </a:extLst>
          </p:cNvPr>
          <p:cNvSpPr txBox="1"/>
          <p:nvPr/>
        </p:nvSpPr>
        <p:spPr>
          <a:xfrm>
            <a:off x="5847189" y="5281150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174D52C-54DC-FC9D-4E72-6128C8CC88D2}"/>
              </a:ext>
            </a:extLst>
          </p:cNvPr>
          <p:cNvSpPr txBox="1"/>
          <p:nvPr/>
        </p:nvSpPr>
        <p:spPr>
          <a:xfrm>
            <a:off x="6456018" y="5630523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719E810-D451-9B5D-256F-CAE15E50BE8B}"/>
              </a:ext>
            </a:extLst>
          </p:cNvPr>
          <p:cNvSpPr txBox="1"/>
          <p:nvPr/>
        </p:nvSpPr>
        <p:spPr>
          <a:xfrm>
            <a:off x="6925318" y="5557686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5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F1556345-A33C-B161-873C-A6A099BA4F82}"/>
              </a:ext>
            </a:extLst>
          </p:cNvPr>
          <p:cNvCxnSpPr>
            <a:cxnSpLocks/>
          </p:cNvCxnSpPr>
          <p:nvPr/>
        </p:nvCxnSpPr>
        <p:spPr>
          <a:xfrm>
            <a:off x="7403515" y="3812836"/>
            <a:ext cx="562066" cy="4942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327B28F9-D458-8D3E-A176-C2453B235941}"/>
              </a:ext>
            </a:extLst>
          </p:cNvPr>
          <p:cNvCxnSpPr>
            <a:cxnSpLocks/>
            <a:stCxn id="11" idx="3"/>
          </p:cNvCxnSpPr>
          <p:nvPr/>
        </p:nvCxnSpPr>
        <p:spPr>
          <a:xfrm>
            <a:off x="7577601" y="3677590"/>
            <a:ext cx="290850" cy="0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2502C5A1-AC0D-67F5-226E-B6CE4E185DF4}"/>
              </a:ext>
            </a:extLst>
          </p:cNvPr>
          <p:cNvCxnSpPr>
            <a:cxnSpLocks/>
            <a:stCxn id="12" idx="3"/>
          </p:cNvCxnSpPr>
          <p:nvPr/>
        </p:nvCxnSpPr>
        <p:spPr>
          <a:xfrm>
            <a:off x="7607195" y="4837887"/>
            <a:ext cx="777524" cy="218162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333F3EB7-DFE0-F2F4-6693-2A7FDE92A66E}"/>
              </a:ext>
            </a:extLst>
          </p:cNvPr>
          <p:cNvCxnSpPr>
            <a:cxnSpLocks/>
            <a:stCxn id="12" idx="2"/>
          </p:cNvCxnSpPr>
          <p:nvPr/>
        </p:nvCxnSpPr>
        <p:spPr>
          <a:xfrm>
            <a:off x="7450742" y="5022553"/>
            <a:ext cx="717846" cy="81489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9AC92140-6076-A348-6F9D-5981A810AD2A}"/>
              </a:ext>
            </a:extLst>
          </p:cNvPr>
          <p:cNvCxnSpPr>
            <a:cxnSpLocks/>
          </p:cNvCxnSpPr>
          <p:nvPr/>
        </p:nvCxnSpPr>
        <p:spPr>
          <a:xfrm>
            <a:off x="9271856" y="5165117"/>
            <a:ext cx="1509375" cy="53319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Picture 6">
            <a:extLst>
              <a:ext uri="{FF2B5EF4-FFF2-40B4-BE49-F238E27FC236}">
                <a16:creationId xmlns:a16="http://schemas.microsoft.com/office/drawing/2014/main" id="{D034F5B8-1938-E1BB-2365-1DEB1BB54386}"/>
              </a:ext>
            </a:extLst>
          </p:cNvPr>
          <p:cNvGrpSpPr/>
          <p:nvPr/>
        </p:nvGrpSpPr>
        <p:grpSpPr>
          <a:xfrm>
            <a:off x="8836376" y="825967"/>
            <a:ext cx="3261011" cy="3011579"/>
            <a:chOff x="8635442" y="837312"/>
            <a:chExt cx="3333424" cy="3078453"/>
          </a:xfrm>
          <a:solidFill>
            <a:srgbClr val="FFFFFF"/>
          </a:solidFill>
        </p:grpSpPr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0057FBE9-8552-BF3A-27C2-A6CC67FD07F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695495" y="896903"/>
              <a:ext cx="3273371" cy="3009846"/>
            </a:xfrm>
            <a:custGeom>
              <a:avLst/>
              <a:gdLst>
                <a:gd name="connsiteX0" fmla="*/ -11 w 3273371"/>
                <a:gd name="connsiteY0" fmla="*/ -16 h 3009846"/>
                <a:gd name="connsiteX1" fmla="*/ 3273361 w 3273371"/>
                <a:gd name="connsiteY1" fmla="*/ -16 h 3009846"/>
                <a:gd name="connsiteX2" fmla="*/ 3273361 w 3273371"/>
                <a:gd name="connsiteY2" fmla="*/ 3009831 h 3009846"/>
                <a:gd name="connsiteX3" fmla="*/ -11 w 3273371"/>
                <a:gd name="connsiteY3" fmla="*/ 3009831 h 3009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73371" h="3009846">
                  <a:moveTo>
                    <a:pt x="-11" y="-16"/>
                  </a:moveTo>
                  <a:lnTo>
                    <a:pt x="3273361" y="-16"/>
                  </a:lnTo>
                  <a:lnTo>
                    <a:pt x="3273361" y="3009831"/>
                  </a:lnTo>
                  <a:lnTo>
                    <a:pt x="-11" y="3009831"/>
                  </a:lnTo>
                  <a:close/>
                </a:path>
              </a:pathLst>
            </a:custGeom>
          </p:spPr>
        </p:pic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C596676-CF46-423C-A6BA-2C9D2BB00C72}"/>
                </a:ext>
              </a:extLst>
            </p:cNvPr>
            <p:cNvSpPr txBox="1"/>
            <p:nvPr/>
          </p:nvSpPr>
          <p:spPr>
            <a:xfrm>
              <a:off x="10914839" y="837312"/>
              <a:ext cx="987354" cy="46593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2621" spc="0" baseline="0">
                  <a:solidFill>
                    <a:srgbClr val="FFFFFF"/>
                  </a:solidFill>
                  <a:latin typeface="Arial"/>
                  <a:cs typeface="Arial"/>
                  <a:sym typeface="Arial"/>
                  <a:rtl val="0"/>
                </a:rPr>
                <a:t>LEDs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299ACAC6-58B9-3C00-8FC7-FE796C161595}"/>
                </a:ext>
              </a:extLst>
            </p:cNvPr>
            <p:cNvSpPr txBox="1"/>
            <p:nvPr/>
          </p:nvSpPr>
          <p:spPr>
            <a:xfrm>
              <a:off x="8635442" y="3449829"/>
              <a:ext cx="820911" cy="46593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2621" spc="0" baseline="0" dirty="0">
                  <a:solidFill>
                    <a:srgbClr val="FFFFFF"/>
                  </a:solidFill>
                  <a:latin typeface="Arial"/>
                  <a:cs typeface="Arial"/>
                  <a:sym typeface="Arial"/>
                  <a:rtl val="0"/>
                </a:rPr>
                <a:t>OTA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789419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1BF5624-7470-78D2-A368-F86034D1C7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WFI Pupil Alignment Measurement</a:t>
            </a:r>
          </a:p>
        </p:txBody>
      </p:sp>
      <p:pic>
        <p:nvPicPr>
          <p:cNvPr id="4" name="Content Placeholder 11">
            <a:extLst>
              <a:ext uri="{FF2B5EF4-FFF2-40B4-BE49-F238E27FC236}">
                <a16:creationId xmlns:a16="http://schemas.microsoft.com/office/drawing/2014/main" id="{D7643E5F-929D-BC70-29E0-766BD9FEC4B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960" y="859623"/>
            <a:ext cx="10972800" cy="5138753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0A62B387-1E2B-B5A1-64C9-5B12DBBB78D3}"/>
              </a:ext>
            </a:extLst>
          </p:cNvPr>
          <p:cNvGrpSpPr/>
          <p:nvPr/>
        </p:nvGrpSpPr>
        <p:grpSpPr>
          <a:xfrm>
            <a:off x="140183" y="2035127"/>
            <a:ext cx="431317" cy="2922032"/>
            <a:chOff x="140183" y="1967984"/>
            <a:chExt cx="431317" cy="2922032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582E998-7EE9-DEB9-DDD0-0205FA92EFED}"/>
                </a:ext>
              </a:extLst>
            </p:cNvPr>
            <p:cNvSpPr/>
            <p:nvPr/>
          </p:nvSpPr>
          <p:spPr>
            <a:xfrm>
              <a:off x="381000" y="2152650"/>
              <a:ext cx="190500" cy="2552700"/>
            </a:xfrm>
            <a:prstGeom prst="rect">
              <a:avLst/>
            </a:prstGeom>
            <a:gradFill flip="none" rotWithShape="1">
              <a:gsLst>
                <a:gs pos="0">
                  <a:srgbClr val="EEBA2D"/>
                </a:gs>
                <a:gs pos="64500">
                  <a:srgbClr val="0CB3D3"/>
                </a:gs>
                <a:gs pos="29000">
                  <a:srgbClr val="5CCC75"/>
                </a:gs>
                <a:gs pos="100000">
                  <a:srgbClr val="3D26A8"/>
                </a:gs>
              </a:gsLst>
              <a:lin ang="5400000" scaled="1"/>
              <a:tileRect/>
            </a:gradFill>
            <a:ln w="127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D39D2CC-9B75-52D9-784E-ABEAFACE8CF7}"/>
                </a:ext>
              </a:extLst>
            </p:cNvPr>
            <p:cNvSpPr txBox="1"/>
            <p:nvPr/>
          </p:nvSpPr>
          <p:spPr>
            <a:xfrm>
              <a:off x="140183" y="4520684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0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DD77152-8F0F-A21D-81CE-85A6EDAE0C4A}"/>
                </a:ext>
              </a:extLst>
            </p:cNvPr>
            <p:cNvSpPr txBox="1"/>
            <p:nvPr/>
          </p:nvSpPr>
          <p:spPr>
            <a:xfrm>
              <a:off x="140183" y="1967984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1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13AA5E7F-DDC0-0BF2-4657-BC7CCB685DEF}"/>
              </a:ext>
            </a:extLst>
          </p:cNvPr>
          <p:cNvSpPr txBox="1"/>
          <p:nvPr/>
        </p:nvSpPr>
        <p:spPr>
          <a:xfrm>
            <a:off x="-19050" y="6131297"/>
            <a:ext cx="28384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Note: Data from SCA8 missing due to temporary readout issue.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2766A2F-B110-336F-022F-E3360A85ECE6}"/>
              </a:ext>
            </a:extLst>
          </p:cNvPr>
          <p:cNvSpPr txBox="1"/>
          <p:nvPr/>
        </p:nvSpPr>
        <p:spPr>
          <a:xfrm>
            <a:off x="3797734" y="6112247"/>
            <a:ext cx="4596533" cy="369332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Test Measurements Match Predictions</a:t>
            </a:r>
          </a:p>
        </p:txBody>
      </p:sp>
    </p:spTree>
    <p:extLst>
      <p:ext uri="{BB962C8B-B14F-4D97-AF65-F5344CB8AC3E}">
        <p14:creationId xmlns:p14="http://schemas.microsoft.com/office/powerpoint/2010/main" val="1777744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B4EAEFB-1EFD-96A5-DCFE-91BBAC0C71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WFI Pupil Alignment Prediction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15C3A5D-73A7-933B-7D4C-647A2DBCB0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960" y="858163"/>
            <a:ext cx="10972800" cy="5141674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F09A2D8C-5E83-F078-369B-2B64FBA9805A}"/>
              </a:ext>
            </a:extLst>
          </p:cNvPr>
          <p:cNvGrpSpPr/>
          <p:nvPr/>
        </p:nvGrpSpPr>
        <p:grpSpPr>
          <a:xfrm>
            <a:off x="140183" y="2033667"/>
            <a:ext cx="431317" cy="2922032"/>
            <a:chOff x="140183" y="1967984"/>
            <a:chExt cx="431317" cy="2922032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F7747E6-99D9-1B88-0872-E88E8251D885}"/>
                </a:ext>
              </a:extLst>
            </p:cNvPr>
            <p:cNvSpPr/>
            <p:nvPr/>
          </p:nvSpPr>
          <p:spPr>
            <a:xfrm>
              <a:off x="381000" y="2152650"/>
              <a:ext cx="190500" cy="2552700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tx1"/>
                </a:gs>
              </a:gsLst>
              <a:lin ang="5400000" scaled="1"/>
              <a:tileRect/>
            </a:gradFill>
            <a:ln w="127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7D032D2-F4BC-ABC7-98ED-32A4223C625A}"/>
                </a:ext>
              </a:extLst>
            </p:cNvPr>
            <p:cNvSpPr txBox="1"/>
            <p:nvPr/>
          </p:nvSpPr>
          <p:spPr>
            <a:xfrm>
              <a:off x="140183" y="4520684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0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F394AD8-577F-17AC-86B7-38630A2D422E}"/>
                </a:ext>
              </a:extLst>
            </p:cNvPr>
            <p:cNvSpPr txBox="1"/>
            <p:nvPr/>
          </p:nvSpPr>
          <p:spPr>
            <a:xfrm>
              <a:off x="140183" y="1967984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1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3D9FBF1B-48D4-C9CE-EE00-44415880F84A}"/>
              </a:ext>
            </a:extLst>
          </p:cNvPr>
          <p:cNvSpPr txBox="1"/>
          <p:nvPr/>
        </p:nvSpPr>
        <p:spPr>
          <a:xfrm>
            <a:off x="3797734" y="6112247"/>
            <a:ext cx="4596533" cy="369332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Test Measurements Match Predictions</a:t>
            </a:r>
          </a:p>
        </p:txBody>
      </p:sp>
    </p:spTree>
    <p:extLst>
      <p:ext uri="{BB962C8B-B14F-4D97-AF65-F5344CB8AC3E}">
        <p14:creationId xmlns:p14="http://schemas.microsoft.com/office/powerpoint/2010/main" val="17749891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938F031-2C7E-2FEE-833D-1617705A99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WFI Vignetting Test</a:t>
            </a:r>
          </a:p>
        </p:txBody>
      </p:sp>
      <p:pic>
        <p:nvPicPr>
          <p:cNvPr id="4" name="Content Placeholder 8">
            <a:extLst>
              <a:ext uri="{FF2B5EF4-FFF2-40B4-BE49-F238E27FC236}">
                <a16:creationId xmlns:a16="http://schemas.microsoft.com/office/drawing/2014/main" id="{B2DA748A-058E-4DC6-7AC4-D73CD19AD82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8132" y="1222528"/>
            <a:ext cx="5486400" cy="5158558"/>
          </a:xfr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6764255-D789-39AA-0AB7-B6513579D675}"/>
              </a:ext>
            </a:extLst>
          </p:cNvPr>
          <p:cNvSpPr/>
          <p:nvPr/>
        </p:nvSpPr>
        <p:spPr>
          <a:xfrm>
            <a:off x="4144132" y="2708535"/>
            <a:ext cx="286265" cy="22448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57DA529-4216-4259-BDDD-971BE6399E15}"/>
              </a:ext>
            </a:extLst>
          </p:cNvPr>
          <p:cNvSpPr/>
          <p:nvPr/>
        </p:nvSpPr>
        <p:spPr>
          <a:xfrm>
            <a:off x="4092646" y="4275784"/>
            <a:ext cx="286265" cy="22448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CA7EF11-C9DD-7F76-0048-B8FAF1604B27}"/>
              </a:ext>
            </a:extLst>
          </p:cNvPr>
          <p:cNvSpPr/>
          <p:nvPr/>
        </p:nvSpPr>
        <p:spPr>
          <a:xfrm>
            <a:off x="7686402" y="3989520"/>
            <a:ext cx="286265" cy="22448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575AC9E-DA25-5776-7F1B-6DA40DA44FB8}"/>
              </a:ext>
            </a:extLst>
          </p:cNvPr>
          <p:cNvSpPr/>
          <p:nvPr/>
        </p:nvSpPr>
        <p:spPr>
          <a:xfrm>
            <a:off x="7325996" y="2424331"/>
            <a:ext cx="286265" cy="22448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D905F6A-23B0-CC2B-8857-CBE60ED582AD}"/>
              </a:ext>
            </a:extLst>
          </p:cNvPr>
          <p:cNvGrpSpPr/>
          <p:nvPr/>
        </p:nvGrpSpPr>
        <p:grpSpPr>
          <a:xfrm>
            <a:off x="8251297" y="2445905"/>
            <a:ext cx="3751866" cy="2450088"/>
            <a:chOff x="8195896" y="4495785"/>
            <a:chExt cx="1884905" cy="1230903"/>
          </a:xfrm>
        </p:grpSpPr>
        <p:pic>
          <p:nvPicPr>
            <p:cNvPr id="9" name="Content Placeholder 27" descr="A picture containing outdoor&#10;&#10;AI-generated content may be incorrect.">
              <a:extLst>
                <a:ext uri="{FF2B5EF4-FFF2-40B4-BE49-F238E27FC236}">
                  <a16:creationId xmlns:a16="http://schemas.microsoft.com/office/drawing/2014/main" id="{BE0C99DE-A69F-28DB-A90E-68C24867735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rot="5400000">
              <a:off x="8522897" y="4168784"/>
              <a:ext cx="1230903" cy="1884905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09553CE-2B88-D516-533E-1B88540F957C}"/>
                </a:ext>
              </a:extLst>
            </p:cNvPr>
            <p:cNvSpPr/>
            <p:nvPr/>
          </p:nvSpPr>
          <p:spPr>
            <a:xfrm>
              <a:off x="8260045" y="4779821"/>
              <a:ext cx="773124" cy="679883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55A62B23-E743-A2BF-61F9-479100F1ABDE}"/>
              </a:ext>
            </a:extLst>
          </p:cNvPr>
          <p:cNvSpPr txBox="1"/>
          <p:nvPr/>
        </p:nvSpPr>
        <p:spPr>
          <a:xfrm>
            <a:off x="340398" y="1248123"/>
            <a:ext cx="3155822" cy="4845652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Obstructions caused by FSA fibers observed at 4 of 6 FMS diving boards.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Projecting LED images onto IOA entrance pupil shows locations of fibers (left)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Fibers observed in the same locations in inspection photos (right)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Following slides show details of each fiber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Remaining 2 fibers likely pass through coverage gaps between LED modules</a:t>
            </a:r>
          </a:p>
        </p:txBody>
      </p:sp>
      <p:pic>
        <p:nvPicPr>
          <p:cNvPr id="16" name="Content Placeholder 5">
            <a:extLst>
              <a:ext uri="{FF2B5EF4-FFF2-40B4-BE49-F238E27FC236}">
                <a16:creationId xmlns:a16="http://schemas.microsoft.com/office/drawing/2014/main" id="{18909B49-D57A-67DF-B39A-68AC0E811FE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28295" y="5121934"/>
            <a:ext cx="1884906" cy="1199486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080C962-5B9B-04DD-3C86-03F8AC9800BF}"/>
              </a:ext>
            </a:extLst>
          </p:cNvPr>
          <p:cNvCxnSpPr>
            <a:cxnSpLocks/>
            <a:stCxn id="6" idx="1"/>
          </p:cNvCxnSpPr>
          <p:nvPr/>
        </p:nvCxnSpPr>
        <p:spPr>
          <a:xfrm flipH="1">
            <a:off x="3528295" y="4388025"/>
            <a:ext cx="564351" cy="731736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50762FC9-B917-0567-2A8A-172C67B16E53}"/>
              </a:ext>
            </a:extLst>
          </p:cNvPr>
          <p:cNvCxnSpPr>
            <a:cxnSpLocks/>
            <a:stCxn id="6" idx="3"/>
          </p:cNvCxnSpPr>
          <p:nvPr/>
        </p:nvCxnSpPr>
        <p:spPr>
          <a:xfrm>
            <a:off x="4378911" y="4388025"/>
            <a:ext cx="1034290" cy="731736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30097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176E04A-3B18-262B-61C3-0259A3F381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CGI Pupil Alignment Trending</a:t>
            </a:r>
          </a:p>
        </p:txBody>
      </p:sp>
      <p:pic>
        <p:nvPicPr>
          <p:cNvPr id="24" name="table">
            <a:extLst>
              <a:ext uri="{FF2B5EF4-FFF2-40B4-BE49-F238E27FC236}">
                <a16:creationId xmlns:a16="http://schemas.microsoft.com/office/drawing/2014/main" id="{4DC196BF-F136-78E5-C4CC-4F9EB78C6E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2596"/>
          <a:stretch>
            <a:fillRect/>
          </a:stretch>
        </p:blipFill>
        <p:spPr>
          <a:xfrm>
            <a:off x="6331804" y="3468440"/>
            <a:ext cx="5110839" cy="2884673"/>
          </a:xfrm>
          <a:prstGeom prst="rect">
            <a:avLst/>
          </a:prstGeom>
        </p:spPr>
      </p:pic>
      <p:pic>
        <p:nvPicPr>
          <p:cNvPr id="25" name="Picture 24" descr="A picture containing light&#10;&#10;AI-generated content may be incorrect.">
            <a:extLst>
              <a:ext uri="{FF2B5EF4-FFF2-40B4-BE49-F238E27FC236}">
                <a16:creationId xmlns:a16="http://schemas.microsoft.com/office/drawing/2014/main" id="{DD6B1CE6-9F4C-15BC-3C6D-49BFCC544F4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38975" y="839135"/>
            <a:ext cx="3657600" cy="2738432"/>
          </a:xfrm>
          <a:prstGeom prst="rect">
            <a:avLst/>
          </a:prstGeom>
        </p:spPr>
      </p:pic>
      <p:pic>
        <p:nvPicPr>
          <p:cNvPr id="26" name="Picture 25" descr="Blue lights in the dark&#10;&#10;AI-generated content may be incorrect.">
            <a:extLst>
              <a:ext uri="{FF2B5EF4-FFF2-40B4-BE49-F238E27FC236}">
                <a16:creationId xmlns:a16="http://schemas.microsoft.com/office/drawing/2014/main" id="{E5029E60-47CD-34CE-4156-BFF08E3D7CF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10600" y="838200"/>
            <a:ext cx="3657600" cy="2738432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251C4112-6A68-5DD0-A23D-5F4E58BC561A}"/>
              </a:ext>
            </a:extLst>
          </p:cNvPr>
          <p:cNvSpPr txBox="1"/>
          <p:nvPr/>
        </p:nvSpPr>
        <p:spPr>
          <a:xfrm rot="16200000">
            <a:off x="4423655" y="1868073"/>
            <a:ext cx="914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/>
              <a:t>Pupil Shear</a:t>
            </a:r>
            <a:br>
              <a:rPr lang="en-US" sz="1000" b="1"/>
            </a:br>
            <a:r>
              <a:rPr lang="en-US" sz="1000" b="1"/>
              <a:t>(raw)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45A5A31A-13BF-0412-7B85-73F335C64631}"/>
              </a:ext>
            </a:extLst>
          </p:cNvPr>
          <p:cNvSpPr/>
          <p:nvPr/>
        </p:nvSpPr>
        <p:spPr>
          <a:xfrm>
            <a:off x="6705600" y="972753"/>
            <a:ext cx="1295400" cy="2190750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08B1AEB-EBAE-7652-B92D-F88368FE072E}"/>
              </a:ext>
            </a:extLst>
          </p:cNvPr>
          <p:cNvSpPr txBox="1"/>
          <p:nvPr/>
        </p:nvSpPr>
        <p:spPr>
          <a:xfrm>
            <a:off x="7061489" y="914400"/>
            <a:ext cx="5836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/>
              <a:t>TVAC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83936413-45FB-553B-031F-E4EED035413B}"/>
              </a:ext>
            </a:extLst>
          </p:cNvPr>
          <p:cNvSpPr/>
          <p:nvPr/>
        </p:nvSpPr>
        <p:spPr>
          <a:xfrm>
            <a:off x="8000999" y="972753"/>
            <a:ext cx="400051" cy="2190750"/>
          </a:xfrm>
          <a:prstGeom prst="rect">
            <a:avLst/>
          </a:prstGeom>
          <a:solidFill>
            <a:schemeClr val="accent6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C9B60788-F0CA-7334-D023-F334CE12FD9E}"/>
              </a:ext>
            </a:extLst>
          </p:cNvPr>
          <p:cNvSpPr/>
          <p:nvPr/>
        </p:nvSpPr>
        <p:spPr>
          <a:xfrm>
            <a:off x="6553200" y="972753"/>
            <a:ext cx="152401" cy="2190750"/>
          </a:xfrm>
          <a:prstGeom prst="rect">
            <a:avLst/>
          </a:prstGeom>
          <a:solidFill>
            <a:schemeClr val="accent6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571D61D-ECAF-180B-B16F-B4E4ABD78E84}"/>
              </a:ext>
            </a:extLst>
          </p:cNvPr>
          <p:cNvSpPr txBox="1"/>
          <p:nvPr/>
        </p:nvSpPr>
        <p:spPr>
          <a:xfrm>
            <a:off x="7967082" y="914400"/>
            <a:ext cx="4924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/>
              <a:t>SES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FE8EE29E-D641-A2F4-7974-F5A2758545FC}"/>
              </a:ext>
            </a:extLst>
          </p:cNvPr>
          <p:cNvSpPr/>
          <p:nvPr/>
        </p:nvSpPr>
        <p:spPr>
          <a:xfrm>
            <a:off x="5480960" y="972753"/>
            <a:ext cx="1072239" cy="2190750"/>
          </a:xfrm>
          <a:prstGeom prst="rect">
            <a:avLst/>
          </a:prstGeom>
          <a:solidFill>
            <a:srgbClr val="92D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A8B3498-88B5-CD1F-4F3C-94E40ABE4484}"/>
              </a:ext>
            </a:extLst>
          </p:cNvPr>
          <p:cNvSpPr txBox="1"/>
          <p:nvPr/>
        </p:nvSpPr>
        <p:spPr>
          <a:xfrm>
            <a:off x="5693488" y="968082"/>
            <a:ext cx="63831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/>
              <a:t>SSDIF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57DC4E78-452B-A621-8CD1-6B04CCE851E2}"/>
              </a:ext>
            </a:extLst>
          </p:cNvPr>
          <p:cNvSpPr/>
          <p:nvPr/>
        </p:nvSpPr>
        <p:spPr>
          <a:xfrm>
            <a:off x="10388310" y="968082"/>
            <a:ext cx="1295400" cy="2190750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B9E7E6B-E880-EA9E-19B9-9F4298A258E2}"/>
              </a:ext>
            </a:extLst>
          </p:cNvPr>
          <p:cNvSpPr txBox="1"/>
          <p:nvPr/>
        </p:nvSpPr>
        <p:spPr>
          <a:xfrm>
            <a:off x="11001507" y="909729"/>
            <a:ext cx="5836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/>
              <a:t>TVAC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FCD981FC-1589-9446-91DA-98119BDE3350}"/>
              </a:ext>
            </a:extLst>
          </p:cNvPr>
          <p:cNvSpPr/>
          <p:nvPr/>
        </p:nvSpPr>
        <p:spPr>
          <a:xfrm>
            <a:off x="11683709" y="968082"/>
            <a:ext cx="400051" cy="2190750"/>
          </a:xfrm>
          <a:prstGeom prst="rect">
            <a:avLst/>
          </a:prstGeom>
          <a:solidFill>
            <a:schemeClr val="accent6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3C268863-950C-9093-0673-7288939586EF}"/>
              </a:ext>
            </a:extLst>
          </p:cNvPr>
          <p:cNvSpPr/>
          <p:nvPr/>
        </p:nvSpPr>
        <p:spPr>
          <a:xfrm>
            <a:off x="10235910" y="968082"/>
            <a:ext cx="152401" cy="2190750"/>
          </a:xfrm>
          <a:prstGeom prst="rect">
            <a:avLst/>
          </a:prstGeom>
          <a:solidFill>
            <a:schemeClr val="accent6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376EEEB-BB1A-BA47-2125-D74D970EDF5D}"/>
              </a:ext>
            </a:extLst>
          </p:cNvPr>
          <p:cNvSpPr txBox="1"/>
          <p:nvPr/>
        </p:nvSpPr>
        <p:spPr>
          <a:xfrm>
            <a:off x="11649792" y="909729"/>
            <a:ext cx="4924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/>
              <a:t>SES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55D94ADD-84D4-6004-26A9-A28308F5AF30}"/>
              </a:ext>
            </a:extLst>
          </p:cNvPr>
          <p:cNvSpPr/>
          <p:nvPr/>
        </p:nvSpPr>
        <p:spPr>
          <a:xfrm>
            <a:off x="9163670" y="972753"/>
            <a:ext cx="1072239" cy="2190750"/>
          </a:xfrm>
          <a:prstGeom prst="rect">
            <a:avLst/>
          </a:prstGeom>
          <a:solidFill>
            <a:srgbClr val="92D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B7BC020D-592E-587A-84EA-63EA343BD6BA}"/>
              </a:ext>
            </a:extLst>
          </p:cNvPr>
          <p:cNvSpPr txBox="1"/>
          <p:nvPr/>
        </p:nvSpPr>
        <p:spPr>
          <a:xfrm>
            <a:off x="9376198" y="963411"/>
            <a:ext cx="63831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/>
              <a:t>SSDIF</a:t>
            </a:r>
          </a:p>
        </p:txBody>
      </p:sp>
      <p:sp>
        <p:nvSpPr>
          <p:cNvPr id="42" name="Content Placeholder 1">
            <a:extLst>
              <a:ext uri="{FF2B5EF4-FFF2-40B4-BE49-F238E27FC236}">
                <a16:creationId xmlns:a16="http://schemas.microsoft.com/office/drawing/2014/main" id="{6C400162-4E89-C60F-269C-42558C3D73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990600"/>
            <a:ext cx="4362450" cy="5486400"/>
          </a:xfrm>
        </p:spPr>
        <p:txBody>
          <a:bodyPr/>
          <a:lstStyle/>
          <a:p>
            <a:r>
              <a:rPr lang="en-US" dirty="0"/>
              <a:t>CGI pupil alignment data shows expected behavior across multiple environments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Early cleanroom measurements are consistent considering </a:t>
            </a:r>
            <a:br>
              <a:rPr lang="en-US" dirty="0"/>
            </a:br>
            <a:r>
              <a:rPr lang="en-US" dirty="0"/>
              <a:t>commanded tip/tilt fold mirror poses to test sensitivity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TVAC data all very consistent across thermal plateaus</a:t>
            </a:r>
          </a:p>
          <a:p>
            <a:pPr lvl="2"/>
            <a:r>
              <a:rPr lang="en-US" dirty="0"/>
              <a:t>Hot plateau shear outlier is because we commanded TTF to place the pupil at a specific </a:t>
            </a:r>
            <a:r>
              <a:rPr lang="en-US" dirty="0" err="1"/>
              <a:t>ExCam</a:t>
            </a:r>
            <a:r>
              <a:rPr lang="en-US" dirty="0"/>
              <a:t> location</a:t>
            </a:r>
          </a:p>
          <a:p>
            <a:pPr lvl="2"/>
            <a:r>
              <a:rPr lang="en-US" dirty="0"/>
              <a:t>Cold plateau clocking outlier due to incorrect DM setting</a:t>
            </a: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B79568D3-229A-D202-D370-16F563D523A5}"/>
              </a:ext>
            </a:extLst>
          </p:cNvPr>
          <p:cNvSpPr/>
          <p:nvPr/>
        </p:nvSpPr>
        <p:spPr>
          <a:xfrm>
            <a:off x="10985443" y="4836694"/>
            <a:ext cx="457200" cy="3048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E56AA91A-9374-4C98-5B2D-BF475CB3E323}"/>
              </a:ext>
            </a:extLst>
          </p:cNvPr>
          <p:cNvSpPr/>
          <p:nvPr/>
        </p:nvSpPr>
        <p:spPr>
          <a:xfrm>
            <a:off x="10704091" y="963411"/>
            <a:ext cx="344909" cy="25111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E4B737F0-440A-74D7-DE25-A7AD58E99883}"/>
              </a:ext>
            </a:extLst>
          </p:cNvPr>
          <p:cNvCxnSpPr>
            <a:stCxn id="43" idx="0"/>
            <a:endCxn id="44" idx="4"/>
          </p:cNvCxnSpPr>
          <p:nvPr/>
        </p:nvCxnSpPr>
        <p:spPr>
          <a:xfrm flipH="1" flipV="1">
            <a:off x="10876546" y="1214529"/>
            <a:ext cx="337497" cy="3622165"/>
          </a:xfrm>
          <a:prstGeom prst="straightConnector1">
            <a:avLst/>
          </a:prstGeom>
          <a:ln w="6350">
            <a:solidFill>
              <a:schemeClr val="tx1"/>
            </a:solidFill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ectangle 45">
            <a:extLst>
              <a:ext uri="{FF2B5EF4-FFF2-40B4-BE49-F238E27FC236}">
                <a16:creationId xmlns:a16="http://schemas.microsoft.com/office/drawing/2014/main" id="{84494775-D429-18BF-0B50-67AB2FDE3886}"/>
              </a:ext>
            </a:extLst>
          </p:cNvPr>
          <p:cNvSpPr/>
          <p:nvPr/>
        </p:nvSpPr>
        <p:spPr>
          <a:xfrm>
            <a:off x="5029200" y="909729"/>
            <a:ext cx="407598" cy="23668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D7EAD48E-37EC-535E-15CD-A41F1824E8B3}"/>
              </a:ext>
            </a:extLst>
          </p:cNvPr>
          <p:cNvSpPr txBox="1"/>
          <p:nvPr/>
        </p:nvSpPr>
        <p:spPr>
          <a:xfrm>
            <a:off x="5160873" y="1426262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X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3EE113C0-C1AA-298C-D31D-3F334D0E7796}"/>
              </a:ext>
            </a:extLst>
          </p:cNvPr>
          <p:cNvSpPr txBox="1"/>
          <p:nvPr/>
        </p:nvSpPr>
        <p:spPr>
          <a:xfrm>
            <a:off x="5162459" y="2501914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Y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CC5AD8AD-20E3-B694-E669-234307A567A2}"/>
              </a:ext>
            </a:extLst>
          </p:cNvPr>
          <p:cNvSpPr txBox="1"/>
          <p:nvPr/>
        </p:nvSpPr>
        <p:spPr>
          <a:xfrm rot="16200000">
            <a:off x="7774993" y="1872734"/>
            <a:ext cx="213359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Clocking</a:t>
            </a:r>
          </a:p>
        </p:txBody>
      </p:sp>
    </p:spTree>
    <p:extLst>
      <p:ext uri="{BB962C8B-B14F-4D97-AF65-F5344CB8AC3E}">
        <p14:creationId xmlns:p14="http://schemas.microsoft.com/office/powerpoint/2010/main" val="12658762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BC28C5-53F5-4D1A-1E13-BE78007B34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E39D174-45D3-4FD0-AA4D-AF1799C19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20000" y="6492875"/>
            <a:ext cx="1066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>
              <a:defRPr/>
            </a:pPr>
            <a:fld id="{267ABB56-FDDB-447E-A48A-888F26F70B5A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E6689E74-9EE8-3C04-F3D2-84EA7B1E08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3124994"/>
            <a:ext cx="10058400" cy="608012"/>
          </a:xfrm>
        </p:spPr>
        <p:txBody>
          <a:bodyPr/>
          <a:lstStyle/>
          <a:p>
            <a:r>
              <a:rPr lang="en-US" sz="3200" dirty="0"/>
              <a:t>Optical System Overview</a:t>
            </a:r>
          </a:p>
        </p:txBody>
      </p:sp>
    </p:spTree>
    <p:extLst>
      <p:ext uri="{BB962C8B-B14F-4D97-AF65-F5344CB8AC3E}">
        <p14:creationId xmlns:p14="http://schemas.microsoft.com/office/powerpoint/2010/main" val="16357284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CFE641-7CBB-E3C4-EB96-67A34D2194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C4CA9A4-3342-4697-69AD-6C04B79A48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20000" y="6492875"/>
            <a:ext cx="1066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>
              <a:defRPr/>
            </a:pPr>
            <a:fld id="{267ABB56-FDDB-447E-A48A-888F26F70B5A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C1F27852-667F-894E-680C-2E27409C1B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3124994"/>
            <a:ext cx="10058400" cy="1142206"/>
          </a:xfrm>
        </p:spPr>
        <p:txBody>
          <a:bodyPr/>
          <a:lstStyle/>
          <a:p>
            <a:r>
              <a:rPr lang="en-US" sz="3200" dirty="0"/>
              <a:t>System for Alignment and Vignetting Inspection (SAVI)</a:t>
            </a:r>
          </a:p>
        </p:txBody>
      </p:sp>
    </p:spTree>
    <p:extLst>
      <p:ext uri="{BB962C8B-B14F-4D97-AF65-F5344CB8AC3E}">
        <p14:creationId xmlns:p14="http://schemas.microsoft.com/office/powerpoint/2010/main" val="7724045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FCE30BA-BD3D-B409-1B81-ECA8E5961D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SAVI is a test that was developed to address the lack of optical performance testing (aside from metrology) at the Observatory level</a:t>
            </a:r>
          </a:p>
          <a:p>
            <a:endParaRPr lang="en-US" dirty="0"/>
          </a:p>
          <a:p>
            <a:r>
              <a:rPr lang="en-US" dirty="0"/>
              <a:t>It is a low-budget, ambient test to cross-check the optical alignment and verify no vignetting of the optical path following Observatory environmental testing</a:t>
            </a:r>
          </a:p>
          <a:p>
            <a:pPr lvl="1"/>
            <a:r>
              <a:rPr lang="en-US" dirty="0"/>
              <a:t>Bonus: the test could also inspect coating integrity of the PM and SM</a:t>
            </a:r>
          </a:p>
          <a:p>
            <a:pPr lvl="1"/>
            <a:endParaRPr lang="en-US" dirty="0"/>
          </a:p>
          <a:p>
            <a:r>
              <a:rPr lang="en-US" dirty="0"/>
              <a:t>The SAVI test uses a digital camera with a 300-800 mm zoom lens to “look back” through the optical path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DE1006D-A65C-222F-EAC8-1BB93D9F5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System for Alignment and Vignetting Inspection (SAVI)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20BF5C9-F45F-4C27-1F3A-999E34F17C14}"/>
              </a:ext>
            </a:extLst>
          </p:cNvPr>
          <p:cNvGrpSpPr/>
          <p:nvPr/>
        </p:nvGrpSpPr>
        <p:grpSpPr>
          <a:xfrm>
            <a:off x="1491470" y="4073982"/>
            <a:ext cx="9209060" cy="2441448"/>
            <a:chOff x="1676400" y="4073982"/>
            <a:chExt cx="9209060" cy="2441448"/>
          </a:xfrm>
        </p:grpSpPr>
        <p:pic>
          <p:nvPicPr>
            <p:cNvPr id="4" name="Picture 3" descr="A picture containing indoor, equipment&#10;&#10;AI-generated content may be incorrect.">
              <a:extLst>
                <a:ext uri="{FF2B5EF4-FFF2-40B4-BE49-F238E27FC236}">
                  <a16:creationId xmlns:a16="http://schemas.microsoft.com/office/drawing/2014/main" id="{1CF7696F-9D16-D79D-23F2-46782FA2328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39443" y="4074826"/>
              <a:ext cx="1800957" cy="2439761"/>
            </a:xfrm>
            <a:prstGeom prst="rect">
              <a:avLst/>
            </a:prstGeom>
          </p:spPr>
        </p:pic>
        <p:pic>
          <p:nvPicPr>
            <p:cNvPr id="5" name="Picture 4" descr="Map&#10;&#10;AI-generated content may be incorrect.">
              <a:extLst>
                <a:ext uri="{FF2B5EF4-FFF2-40B4-BE49-F238E27FC236}">
                  <a16:creationId xmlns:a16="http://schemas.microsoft.com/office/drawing/2014/main" id="{75C92CA7-080C-9CF4-1E00-81BBB8E84D4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76400" y="4074826"/>
              <a:ext cx="3659642" cy="2439761"/>
            </a:xfrm>
            <a:prstGeom prst="rect">
              <a:avLst/>
            </a:prstGeom>
          </p:spPr>
        </p:pic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5AC33676-C8F4-627A-0F1E-636D0709800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7543801" y="4073982"/>
              <a:ext cx="3341659" cy="2441448"/>
            </a:xfrm>
            <a:prstGeom prst="rect">
              <a:avLst/>
            </a:prstGeom>
            <a:noFill/>
            <a:ln w="25400"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6230568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194EADE-C566-F050-98E7-A8E17FF17D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Details Seen with SAVI</a:t>
            </a:r>
          </a:p>
        </p:txBody>
      </p:sp>
      <p:pic>
        <p:nvPicPr>
          <p:cNvPr id="7" name="Picture 6" descr="A close-up of a cell phone&#10;&#10;AI-generated content may be incorrect.">
            <a:extLst>
              <a:ext uri="{FF2B5EF4-FFF2-40B4-BE49-F238E27FC236}">
                <a16:creationId xmlns:a16="http://schemas.microsoft.com/office/drawing/2014/main" id="{EAB31EF3-3BE9-98D4-88AB-C35E3DB7214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0000" y="937321"/>
            <a:ext cx="5486400" cy="3657600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D3A8863-BB7C-2127-ABBA-7AEA43C546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4594092"/>
            <a:ext cx="11430000" cy="1806708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WFI channel shown to the right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Focusing on the entrance aperture plate with the blue reflection from the F062 filter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Notice the individual SCA’s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The reflection back from the fiber tips very easy to see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The CGI channel shown to the left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We did not explicitly “look into” CGI for this test due to complexity of optical path and intervening masks</a:t>
            </a:r>
          </a:p>
        </p:txBody>
      </p:sp>
    </p:spTree>
    <p:extLst>
      <p:ext uri="{BB962C8B-B14F-4D97-AF65-F5344CB8AC3E}">
        <p14:creationId xmlns:p14="http://schemas.microsoft.com/office/powerpoint/2010/main" val="10842811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717339A-932E-FE62-8B3A-DBC9CD3BF3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SAVI Vignetting Check</a:t>
            </a:r>
          </a:p>
        </p:txBody>
      </p:sp>
      <p:sp>
        <p:nvSpPr>
          <p:cNvPr id="4" name="Content Placeholder 11">
            <a:extLst>
              <a:ext uri="{FF2B5EF4-FFF2-40B4-BE49-F238E27FC236}">
                <a16:creationId xmlns:a16="http://schemas.microsoft.com/office/drawing/2014/main" id="{C210329E-064E-F22E-2C19-8DAE6C15A3EF}"/>
              </a:ext>
            </a:extLst>
          </p:cNvPr>
          <p:cNvSpPr txBox="1">
            <a:spLocks/>
          </p:cNvSpPr>
          <p:nvPr/>
        </p:nvSpPr>
        <p:spPr>
          <a:xfrm>
            <a:off x="99550" y="941342"/>
            <a:ext cx="4269247" cy="3860321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/>
              <a:t>SAVI moved along the PM perimeter </a:t>
            </a:r>
          </a:p>
          <a:p>
            <a:endParaRPr lang="en-US" sz="1800" b="1" dirty="0"/>
          </a:p>
          <a:p>
            <a:r>
              <a:rPr lang="en-US" sz="1800" b="1" dirty="0"/>
              <a:t>Photos were acquired with the PM edge visible, focusing first on the edge, then at infinity (detector) from the same physical SAVI position</a:t>
            </a:r>
          </a:p>
          <a:p>
            <a:pPr lvl="1"/>
            <a:r>
              <a:rPr lang="en-US" sz="1600" dirty="0"/>
              <a:t>Example images shown to the right.</a:t>
            </a:r>
          </a:p>
          <a:p>
            <a:endParaRPr lang="en-US" sz="1800" b="1" dirty="0">
              <a:latin typeface="Arial"/>
              <a:cs typeface="Arial"/>
            </a:endParaRPr>
          </a:p>
          <a:p>
            <a:r>
              <a:rPr lang="en-US" sz="1800" b="1" dirty="0">
                <a:latin typeface="Arial"/>
                <a:cs typeface="Arial"/>
              </a:rPr>
              <a:t>None of the images indicated any vignetting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260D9E4-5AFC-392A-7769-44F07423E20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53400" y="1054579"/>
            <a:ext cx="3314700" cy="22098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2D36016-6780-6308-B8E9-DB0D47DBDFB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7605" y="3429000"/>
            <a:ext cx="3314700" cy="22098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0E92788-0BB4-8D5F-EB1F-3B6163ED49E3}"/>
              </a:ext>
            </a:extLst>
          </p:cNvPr>
          <p:cNvSpPr txBox="1"/>
          <p:nvPr/>
        </p:nvSpPr>
        <p:spPr>
          <a:xfrm>
            <a:off x="8753409" y="5669713"/>
            <a:ext cx="211468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Right side of PM: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Focusing on edge,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then on filter/detector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3D7F5C2-D211-4436-84D0-3D1ED575B8DF}"/>
              </a:ext>
            </a:extLst>
          </p:cNvPr>
          <p:cNvSpPr txBox="1"/>
          <p:nvPr/>
        </p:nvSpPr>
        <p:spPr>
          <a:xfrm>
            <a:off x="4940148" y="5725857"/>
            <a:ext cx="211468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Top of PM: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Focusing on edge,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then on filter/detector</a:t>
            </a:r>
          </a:p>
        </p:txBody>
      </p:sp>
      <p:pic>
        <p:nvPicPr>
          <p:cNvPr id="9" name="Picture 8" descr="A picture containing control panel&#10;&#10;AI-generated content may be incorrect.">
            <a:extLst>
              <a:ext uri="{FF2B5EF4-FFF2-40B4-BE49-F238E27FC236}">
                <a16:creationId xmlns:a16="http://schemas.microsoft.com/office/drawing/2014/main" id="{560054DD-12D7-AFF5-F138-2AB6E395D12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68798" y="3461349"/>
            <a:ext cx="3343937" cy="2229291"/>
          </a:xfrm>
          <a:prstGeom prst="rect">
            <a:avLst/>
          </a:prstGeom>
        </p:spPr>
      </p:pic>
      <p:pic>
        <p:nvPicPr>
          <p:cNvPr id="10" name="Picture 9" descr="A picture containing close, light&#10;&#10;AI-generated content may be incorrect.">
            <a:extLst>
              <a:ext uri="{FF2B5EF4-FFF2-40B4-BE49-F238E27FC236}">
                <a16:creationId xmlns:a16="http://schemas.microsoft.com/office/drawing/2014/main" id="{F5B5EA6B-5588-06B6-846E-3D78D2671E9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98035" y="1054579"/>
            <a:ext cx="3314700" cy="2209800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962BC118-3FF0-93BB-8B09-423C57360367}"/>
              </a:ext>
            </a:extLst>
          </p:cNvPr>
          <p:cNvGrpSpPr/>
          <p:nvPr/>
        </p:nvGrpSpPr>
        <p:grpSpPr>
          <a:xfrm>
            <a:off x="2253264" y="4841116"/>
            <a:ext cx="1846328" cy="1699047"/>
            <a:chOff x="2743460" y="5191921"/>
            <a:chExt cx="1392903" cy="1364933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9841A922-52E7-78FF-65C9-125BEB393E5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743460" y="5191921"/>
              <a:ext cx="1392903" cy="1364933"/>
            </a:xfrm>
            <a:prstGeom prst="rect">
              <a:avLst/>
            </a:prstGeom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11028271-AFE7-B1AA-5C84-5B22787202AE}"/>
                </a:ext>
              </a:extLst>
            </p:cNvPr>
            <p:cNvSpPr/>
            <p:nvPr/>
          </p:nvSpPr>
          <p:spPr>
            <a:xfrm>
              <a:off x="3890430" y="5945029"/>
              <a:ext cx="186853" cy="140179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129DA6F1-5584-8263-19A8-51BECB6CFB99}"/>
                </a:ext>
              </a:extLst>
            </p:cNvPr>
            <p:cNvSpPr/>
            <p:nvPr/>
          </p:nvSpPr>
          <p:spPr>
            <a:xfrm>
              <a:off x="3188817" y="5260668"/>
              <a:ext cx="186853" cy="140179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6E0DAD85-CB69-31C0-E0AB-77B5B204F2C8}"/>
              </a:ext>
            </a:extLst>
          </p:cNvPr>
          <p:cNvSpPr txBox="1"/>
          <p:nvPr/>
        </p:nvSpPr>
        <p:spPr>
          <a:xfrm>
            <a:off x="534248" y="5131104"/>
            <a:ext cx="18463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Positions of the selected image  examples shown to the right</a:t>
            </a:r>
          </a:p>
        </p:txBody>
      </p:sp>
    </p:spTree>
    <p:extLst>
      <p:ext uri="{BB962C8B-B14F-4D97-AF65-F5344CB8AC3E}">
        <p14:creationId xmlns:p14="http://schemas.microsoft.com/office/powerpoint/2010/main" val="38643721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18DDC88-EDE4-1C90-0521-603A206537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SAVI Pupil Alignment Check</a:t>
            </a:r>
          </a:p>
        </p:txBody>
      </p:sp>
      <p:sp>
        <p:nvSpPr>
          <p:cNvPr id="4" name="Content Placeholder 1">
            <a:extLst>
              <a:ext uri="{FF2B5EF4-FFF2-40B4-BE49-F238E27FC236}">
                <a16:creationId xmlns:a16="http://schemas.microsoft.com/office/drawing/2014/main" id="{AA0AF2D6-8D5E-69B4-FBBA-6CF4E276EA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990600"/>
            <a:ext cx="4243951" cy="5486400"/>
          </a:xfrm>
        </p:spPr>
        <p:txBody>
          <a:bodyPr>
            <a:normAutofit lnSpcReduction="10000"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sz="1800" dirty="0"/>
              <a:t>For a given SAVI camera pose (as measured by external metrology):</a:t>
            </a:r>
          </a:p>
          <a:p>
            <a:pPr lvl="1">
              <a:spcBef>
                <a:spcPts val="300"/>
              </a:spcBef>
              <a:spcAft>
                <a:spcPts val="300"/>
              </a:spcAft>
            </a:pPr>
            <a:r>
              <a:rPr lang="en-US" sz="1600" dirty="0"/>
              <a:t>Image the SM support tube scraper</a:t>
            </a:r>
          </a:p>
          <a:p>
            <a:pPr lvl="1">
              <a:spcBef>
                <a:spcPts val="300"/>
              </a:spcBef>
              <a:spcAft>
                <a:spcPts val="300"/>
              </a:spcAft>
            </a:pPr>
            <a:r>
              <a:rPr lang="en-US" sz="1600" dirty="0"/>
              <a:t>Image the filter mask strut</a:t>
            </a:r>
          </a:p>
          <a:p>
            <a:pPr lvl="1">
              <a:spcBef>
                <a:spcPts val="300"/>
              </a:spcBef>
              <a:spcAft>
                <a:spcPts val="300"/>
              </a:spcAft>
            </a:pPr>
            <a:r>
              <a:rPr lang="en-US" sz="1600" dirty="0"/>
              <a:t>Compare the relative positions in the images to model predictions (see right)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endParaRPr lang="en-US" sz="1800" dirty="0"/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sz="1800" dirty="0"/>
              <a:t>Repeat process before and after Observatory environmental testing</a:t>
            </a:r>
          </a:p>
          <a:p>
            <a:pPr lvl="1">
              <a:spcBef>
                <a:spcPts val="300"/>
              </a:spcBef>
              <a:spcAft>
                <a:spcPts val="300"/>
              </a:spcAft>
            </a:pPr>
            <a:r>
              <a:rPr lang="en-US" sz="1600" dirty="0"/>
              <a:t>Look for changes in relative positions before and after vibe &amp; acoustic testing</a:t>
            </a:r>
            <a:endParaRPr lang="en-US" sz="1400" dirty="0"/>
          </a:p>
          <a:p>
            <a:pPr lvl="1">
              <a:spcBef>
                <a:spcPts val="300"/>
              </a:spcBef>
              <a:spcAft>
                <a:spcPts val="300"/>
              </a:spcAft>
            </a:pPr>
            <a:endParaRPr lang="en-US" sz="1400" dirty="0"/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sz="1800" dirty="0"/>
              <a:t>Measurement uncertainty on par with verification testing done during SCIPA TVAC</a:t>
            </a:r>
          </a:p>
          <a:p>
            <a:pPr lvl="1">
              <a:spcBef>
                <a:spcPts val="300"/>
              </a:spcBef>
              <a:spcAft>
                <a:spcPts val="300"/>
              </a:spcAft>
            </a:pPr>
            <a:r>
              <a:rPr lang="en-US" sz="1600" dirty="0"/>
              <a:t>Though SAVI is an ambient test and does not capture cooldown effects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261A611-7C7C-DC88-DE41-AB79CC9D3750}"/>
              </a:ext>
            </a:extLst>
          </p:cNvPr>
          <p:cNvGrpSpPr/>
          <p:nvPr/>
        </p:nvGrpSpPr>
        <p:grpSpPr>
          <a:xfrm>
            <a:off x="4644554" y="1066800"/>
            <a:ext cx="7388039" cy="5105400"/>
            <a:chOff x="4838705" y="2743200"/>
            <a:chExt cx="4745740" cy="3279476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93154F74-3459-9533-8206-D9BF35BA540F}"/>
                </a:ext>
              </a:extLst>
            </p:cNvPr>
            <p:cNvGrpSpPr/>
            <p:nvPr/>
          </p:nvGrpSpPr>
          <p:grpSpPr>
            <a:xfrm>
              <a:off x="4838705" y="2743200"/>
              <a:ext cx="4745740" cy="3279476"/>
              <a:chOff x="2738708" y="1143000"/>
              <a:chExt cx="6231326" cy="4758146"/>
            </a:xfrm>
          </p:grpSpPr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D03BE45E-2BE4-BA30-C8BD-945AC98B5E4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2738708" y="1143000"/>
                <a:ext cx="6231326" cy="4758146"/>
              </a:xfrm>
              <a:prstGeom prst="rect">
                <a:avLst/>
              </a:prstGeom>
            </p:spPr>
          </p:pic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461ADB09-F535-1CEC-4623-051EF545CFAC}"/>
                  </a:ext>
                </a:extLst>
              </p:cNvPr>
              <p:cNvSpPr/>
              <p:nvPr/>
            </p:nvSpPr>
            <p:spPr>
              <a:xfrm>
                <a:off x="5753100" y="1143000"/>
                <a:ext cx="3200400" cy="4686300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272C3761-E9D5-BB3B-A4F3-4CBE8017B16A}"/>
                </a:ext>
              </a:extLst>
            </p:cNvPr>
            <p:cNvCxnSpPr>
              <a:cxnSpLocks/>
            </p:cNvCxnSpPr>
            <p:nvPr/>
          </p:nvCxnSpPr>
          <p:spPr>
            <a:xfrm>
              <a:off x="7134447" y="2785732"/>
              <a:ext cx="0" cy="3187425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F38A1C6B-C68E-3462-AC4B-EA9A5A577CBE}"/>
                </a:ext>
              </a:extLst>
            </p:cNvPr>
            <p:cNvCxnSpPr>
              <a:cxnSpLocks/>
            </p:cNvCxnSpPr>
            <p:nvPr/>
          </p:nvCxnSpPr>
          <p:spPr>
            <a:xfrm>
              <a:off x="9571852" y="2763970"/>
              <a:ext cx="0" cy="3187425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86506875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33AE76E-53A0-6D8D-3D2D-4D91AEE59E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Roman Space Telescope optical system has completed a comprehensive test verification program</a:t>
            </a:r>
          </a:p>
          <a:p>
            <a:pPr lvl="1"/>
            <a:r>
              <a:rPr lang="en-US" dirty="0"/>
              <a:t>Ambient rigid body metrology and stray light inspections throughout integration &amp; test</a:t>
            </a:r>
          </a:p>
          <a:p>
            <a:pPr lvl="1"/>
            <a:r>
              <a:rPr lang="en-US" dirty="0"/>
              <a:t>Thermal vacuum optical alignment and wavefront error performance verification</a:t>
            </a:r>
          </a:p>
          <a:p>
            <a:pPr lvl="1"/>
            <a:r>
              <a:rPr lang="en-US" dirty="0"/>
              <a:t>Optical alignment and vignetting cross-checks through Observatory-level environmental testing</a:t>
            </a:r>
          </a:p>
          <a:p>
            <a:pPr lvl="1"/>
            <a:endParaRPr lang="en-US" dirty="0"/>
          </a:p>
          <a:p>
            <a:r>
              <a:rPr lang="en-US" dirty="0"/>
              <a:t>All optical performance requirements have been verified with significant margin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E73C80E-9A5B-4A51-9286-49FDF942A0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 and Conclusion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61BD3C0-6E24-67D8-6DC4-73BFA773703A}"/>
              </a:ext>
            </a:extLst>
          </p:cNvPr>
          <p:cNvSpPr txBox="1"/>
          <p:nvPr/>
        </p:nvSpPr>
        <p:spPr>
          <a:xfrm>
            <a:off x="1514208" y="4038600"/>
            <a:ext cx="9163584" cy="1384995"/>
          </a:xfrm>
          <a:prstGeom prst="rect">
            <a:avLst/>
          </a:prstGeom>
          <a:solidFill>
            <a:srgbClr val="00B050"/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i="1" dirty="0"/>
              <a:t>Roman is currently completing launch site processing and integration to the launch vehicle for an August 30 launch readiness date!</a:t>
            </a:r>
          </a:p>
        </p:txBody>
      </p:sp>
    </p:spTree>
    <p:extLst>
      <p:ext uri="{BB962C8B-B14F-4D97-AF65-F5344CB8AC3E}">
        <p14:creationId xmlns:p14="http://schemas.microsoft.com/office/powerpoint/2010/main" val="377111418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93800B-EED7-19D6-A845-5C9068A284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090DC42-3E1C-322B-163C-DAA1924F95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20000" y="6492875"/>
            <a:ext cx="1066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>
              <a:defRPr/>
            </a:pPr>
            <a:fld id="{267ABB56-FDDB-447E-A48A-888F26F70B5A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5A08C46A-A67B-CF4F-F363-359463E35C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3124994"/>
            <a:ext cx="10058400" cy="608012"/>
          </a:xfrm>
        </p:spPr>
        <p:txBody>
          <a:bodyPr/>
          <a:lstStyle/>
          <a:p>
            <a:r>
              <a:rPr lang="en-US" dirty="0"/>
              <a:t>Backup</a:t>
            </a:r>
          </a:p>
        </p:txBody>
      </p:sp>
    </p:spTree>
    <p:extLst>
      <p:ext uri="{BB962C8B-B14F-4D97-AF65-F5344CB8AC3E}">
        <p14:creationId xmlns:p14="http://schemas.microsoft.com/office/powerpoint/2010/main" val="13419711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3897F14-90B4-558E-FD62-BF5AA0E138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Observatory Expanded View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9CB1E59-2599-B9C2-4926-4322A4B36F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6798" y="2485016"/>
            <a:ext cx="1660106" cy="316803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CB95F25-51CB-0558-425A-9B08A815E8BB}"/>
              </a:ext>
            </a:extLst>
          </p:cNvPr>
          <p:cNvSpPr txBox="1"/>
          <p:nvPr/>
        </p:nvSpPr>
        <p:spPr>
          <a:xfrm>
            <a:off x="1940469" y="824422"/>
            <a:ext cx="62928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000FF"/>
                </a:solidFill>
              </a:rPr>
              <a:t>SCIPA</a:t>
            </a:r>
            <a:r>
              <a:rPr lang="en-US" b="1" dirty="0">
                <a:solidFill>
                  <a:prstClr val="black"/>
                </a:solidFill>
              </a:rPr>
              <a:t> = </a:t>
            </a:r>
            <a:r>
              <a:rPr lang="en-US" b="1" dirty="0">
                <a:solidFill>
                  <a:srgbClr val="953735"/>
                </a:solidFill>
              </a:rPr>
              <a:t>Spacecraft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en-US" b="1" dirty="0">
                <a:solidFill>
                  <a:srgbClr val="953735"/>
                </a:solidFill>
              </a:rPr>
              <a:t>Bus</a:t>
            </a:r>
            <a:r>
              <a:rPr lang="en-US" b="1" dirty="0">
                <a:solidFill>
                  <a:prstClr val="black"/>
                </a:solidFill>
              </a:rPr>
              <a:t> + </a:t>
            </a:r>
            <a:r>
              <a:rPr lang="en-US" b="1" dirty="0">
                <a:solidFill>
                  <a:srgbClr val="7030A0"/>
                </a:solidFill>
              </a:rPr>
              <a:t>Integrated Payload Assembly</a:t>
            </a: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C53E0A0-4172-218A-D3C1-260A8FC5C002}"/>
              </a:ext>
            </a:extLst>
          </p:cNvPr>
          <p:cNvSpPr txBox="1"/>
          <p:nvPr/>
        </p:nvSpPr>
        <p:spPr>
          <a:xfrm>
            <a:off x="4486923" y="5694483"/>
            <a:ext cx="1179856" cy="50013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400" b="1" dirty="0">
                <a:solidFill>
                  <a:srgbClr val="953735"/>
                </a:solidFill>
                <a:latin typeface="Arial"/>
                <a:cs typeface="Arial"/>
              </a:rPr>
              <a:t>Spacecraft Bus</a:t>
            </a:r>
            <a:endParaRPr lang="en-US" sz="1400" b="1" dirty="0">
              <a:solidFill>
                <a:srgbClr val="953735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62F3EB4-BAC5-765F-B1AD-794D8F9B9B4A}"/>
              </a:ext>
            </a:extLst>
          </p:cNvPr>
          <p:cNvSpPr txBox="1"/>
          <p:nvPr/>
        </p:nvSpPr>
        <p:spPr>
          <a:xfrm>
            <a:off x="4336584" y="1829536"/>
            <a:ext cx="1480534" cy="71558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400" b="1" dirty="0">
                <a:solidFill>
                  <a:srgbClr val="7030A0"/>
                </a:solidFill>
                <a:latin typeface="Arial"/>
                <a:cs typeface="Arial"/>
              </a:rPr>
              <a:t>Integrated Payload</a:t>
            </a:r>
          </a:p>
          <a:p>
            <a:pPr algn="ctr"/>
            <a:r>
              <a:rPr lang="en-US" sz="1400" b="1" dirty="0">
                <a:solidFill>
                  <a:srgbClr val="7030A0"/>
                </a:solidFill>
                <a:latin typeface="Arial"/>
                <a:cs typeface="Arial"/>
              </a:rPr>
              <a:t>Assembly (IPA)</a:t>
            </a:r>
            <a:endParaRPr lang="en-US" sz="1400" b="1" dirty="0">
              <a:solidFill>
                <a:srgbClr val="7030A0"/>
              </a:solidFill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875F2010-194A-ABC6-BEE3-95249AF05F27}"/>
              </a:ext>
            </a:extLst>
          </p:cNvPr>
          <p:cNvGrpSpPr/>
          <p:nvPr/>
        </p:nvGrpSpPr>
        <p:grpSpPr>
          <a:xfrm>
            <a:off x="114471" y="4161108"/>
            <a:ext cx="3814775" cy="2349347"/>
            <a:chOff x="387466" y="4132709"/>
            <a:chExt cx="3558167" cy="2191314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C3F78894-1408-C3A0-26AE-1ACD259A5AE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81791" y="4216121"/>
              <a:ext cx="2129375" cy="2064379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262F8CA-1678-E31D-0994-79DA634C39AA}"/>
                </a:ext>
              </a:extLst>
            </p:cNvPr>
            <p:cNvSpPr txBox="1"/>
            <p:nvPr/>
          </p:nvSpPr>
          <p:spPr>
            <a:xfrm>
              <a:off x="441068" y="5199645"/>
              <a:ext cx="1271334" cy="430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rgbClr val="953735"/>
                  </a:solidFill>
                </a:rPr>
                <a:t>Spacecraft Bus Avionics Panels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2419264-C49B-609A-1B90-4D927619BB58}"/>
                </a:ext>
              </a:extLst>
            </p:cNvPr>
            <p:cNvSpPr txBox="1"/>
            <p:nvPr/>
          </p:nvSpPr>
          <p:spPr>
            <a:xfrm>
              <a:off x="3036303" y="5542356"/>
              <a:ext cx="871309" cy="430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rgbClr val="953735"/>
                  </a:solidFill>
                </a:rPr>
                <a:t>Propulsion Module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B01289A-4FCD-9045-6710-CFC31FBD80E5}"/>
                </a:ext>
              </a:extLst>
            </p:cNvPr>
            <p:cNvSpPr txBox="1"/>
            <p:nvPr/>
          </p:nvSpPr>
          <p:spPr>
            <a:xfrm>
              <a:off x="589135" y="5854615"/>
              <a:ext cx="1236809" cy="430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solidFill>
                    <a:srgbClr val="953735"/>
                  </a:solidFill>
                </a:rPr>
                <a:t>Communications</a:t>
              </a:r>
            </a:p>
            <a:p>
              <a:pPr algn="ctr"/>
              <a:r>
                <a:rPr lang="en-US" sz="1200" dirty="0">
                  <a:solidFill>
                    <a:srgbClr val="953735"/>
                  </a:solidFill>
                </a:rPr>
                <a:t>Module</a:t>
              </a:r>
            </a:p>
          </p:txBody>
        </p: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66FFA6A8-0B9F-9E99-43D5-FBED82F6DD46}"/>
                </a:ext>
              </a:extLst>
            </p:cNvPr>
            <p:cNvCxnSpPr>
              <a:cxnSpLocks/>
            </p:cNvCxnSpPr>
            <p:nvPr/>
          </p:nvCxnSpPr>
          <p:spPr>
            <a:xfrm>
              <a:off x="1753828" y="5425543"/>
              <a:ext cx="417174" cy="0"/>
            </a:xfrm>
            <a:prstGeom prst="line">
              <a:avLst/>
            </a:prstGeom>
            <a:ln>
              <a:solidFill>
                <a:srgbClr val="953735"/>
              </a:solidFill>
              <a:tailEnd type="stealth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B9E70AD6-B394-4B13-AD53-4377C3FA1FE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760931" y="5155070"/>
              <a:ext cx="0" cy="270473"/>
            </a:xfrm>
            <a:prstGeom prst="line">
              <a:avLst/>
            </a:prstGeom>
            <a:ln>
              <a:solidFill>
                <a:srgbClr val="953735"/>
              </a:solidFill>
              <a:tailEnd type="stealth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A81826C-E66B-B506-B38A-9A42BA7EC14C}"/>
                </a:ext>
              </a:extLst>
            </p:cNvPr>
            <p:cNvSpPr/>
            <p:nvPr/>
          </p:nvSpPr>
          <p:spPr>
            <a:xfrm>
              <a:off x="387466" y="4132709"/>
              <a:ext cx="3558167" cy="2191314"/>
            </a:xfrm>
            <a:prstGeom prst="rect">
              <a:avLst/>
            </a:prstGeom>
            <a:noFill/>
            <a:ln>
              <a:solidFill>
                <a:srgbClr val="95373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A0C0FB6-E346-BD35-7A5F-BF83073C6D33}"/>
              </a:ext>
            </a:extLst>
          </p:cNvPr>
          <p:cNvGrpSpPr/>
          <p:nvPr/>
        </p:nvGrpSpPr>
        <p:grpSpPr>
          <a:xfrm>
            <a:off x="114471" y="1363164"/>
            <a:ext cx="4444834" cy="2761520"/>
            <a:chOff x="1864929" y="1349443"/>
            <a:chExt cx="4140403" cy="2572381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AC184929-C9C8-308E-CE86-7FAB176F427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21540000">
              <a:off x="2362200" y="1676400"/>
              <a:ext cx="2586765" cy="1985141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4F7A072-7858-3405-0109-449F0A2C83E3}"/>
                </a:ext>
              </a:extLst>
            </p:cNvPr>
            <p:cNvSpPr txBox="1"/>
            <p:nvPr/>
          </p:nvSpPr>
          <p:spPr>
            <a:xfrm>
              <a:off x="4191144" y="1718126"/>
              <a:ext cx="1231051" cy="774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rgbClr val="7030A0"/>
                  </a:solidFill>
                </a:rPr>
                <a:t> Wide Field</a:t>
              </a:r>
            </a:p>
            <a:p>
              <a:pPr algn="ctr"/>
              <a:r>
                <a:rPr lang="en-US" sz="1200" dirty="0">
                  <a:solidFill>
                    <a:srgbClr val="7030A0"/>
                  </a:solidFill>
                </a:rPr>
                <a:t>Instrument (WFI) Cold Sensing Module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E9926A2-81A8-FAAC-4482-3E10758E0465}"/>
                </a:ext>
              </a:extLst>
            </p:cNvPr>
            <p:cNvSpPr txBox="1"/>
            <p:nvPr/>
          </p:nvSpPr>
          <p:spPr>
            <a:xfrm>
              <a:off x="1901812" y="1917959"/>
              <a:ext cx="1231051" cy="774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rgbClr val="7030A0"/>
                  </a:solidFill>
                </a:rPr>
                <a:t>Coronagraph</a:t>
              </a:r>
            </a:p>
            <a:p>
              <a:pPr algn="ctr"/>
              <a:r>
                <a:rPr lang="en-US" sz="1200" dirty="0">
                  <a:solidFill>
                    <a:srgbClr val="7030A0"/>
                  </a:solidFill>
                </a:rPr>
                <a:t>Instrument (CGI)</a:t>
              </a:r>
            </a:p>
            <a:p>
              <a:pPr algn="ctr"/>
              <a:r>
                <a:rPr lang="en-US" sz="1200" dirty="0">
                  <a:solidFill>
                    <a:srgbClr val="7030A0"/>
                  </a:solidFill>
                </a:rPr>
                <a:t>(outer enclosure</a:t>
              </a:r>
            </a:p>
            <a:p>
              <a:pPr algn="ctr"/>
              <a:r>
                <a:rPr lang="en-US" sz="1200" dirty="0">
                  <a:solidFill>
                    <a:srgbClr val="7030A0"/>
                  </a:solidFill>
                </a:rPr>
                <a:t>not shown)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140C2D1-E3F8-84E6-E67F-B462E62A7816}"/>
                </a:ext>
              </a:extLst>
            </p:cNvPr>
            <p:cNvSpPr txBox="1"/>
            <p:nvPr/>
          </p:nvSpPr>
          <p:spPr>
            <a:xfrm>
              <a:off x="2532181" y="3622576"/>
              <a:ext cx="1676400" cy="2580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rgbClr val="7030A0"/>
                  </a:solidFill>
                </a:rPr>
                <a:t>Instrument Carrier (IC)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DF02D4A-8AB1-61E2-7E7E-E961CF050C56}"/>
                </a:ext>
              </a:extLst>
            </p:cNvPr>
            <p:cNvSpPr txBox="1"/>
            <p:nvPr/>
          </p:nvSpPr>
          <p:spPr>
            <a:xfrm>
              <a:off x="2683927" y="1349443"/>
              <a:ext cx="2366254" cy="2580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rgbClr val="7030A0"/>
                  </a:solidFill>
                </a:rPr>
                <a:t>Imaging Optics Assembly (IOA)</a:t>
              </a:r>
            </a:p>
          </p:txBody>
        </p: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579454D2-3944-2347-09A9-2DF926B98716}"/>
                </a:ext>
              </a:extLst>
            </p:cNvPr>
            <p:cNvCxnSpPr>
              <a:cxnSpLocks/>
              <a:stCxn id="19" idx="2"/>
            </p:cNvCxnSpPr>
            <p:nvPr/>
          </p:nvCxnSpPr>
          <p:spPr>
            <a:xfrm>
              <a:off x="2517337" y="2692040"/>
              <a:ext cx="92733" cy="428508"/>
            </a:xfrm>
            <a:prstGeom prst="line">
              <a:avLst/>
            </a:prstGeom>
            <a:ln>
              <a:solidFill>
                <a:srgbClr val="7030A0"/>
              </a:solidFill>
              <a:tailEnd type="stealth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632DF17C-54F7-82DF-1D17-DB31EF466B5B}"/>
                </a:ext>
              </a:extLst>
            </p:cNvPr>
            <p:cNvCxnSpPr>
              <a:cxnSpLocks/>
              <a:stCxn id="20" idx="0"/>
            </p:cNvCxnSpPr>
            <p:nvPr/>
          </p:nvCxnSpPr>
          <p:spPr>
            <a:xfrm flipV="1">
              <a:off x="3370381" y="3429000"/>
              <a:ext cx="284550" cy="193576"/>
            </a:xfrm>
            <a:prstGeom prst="line">
              <a:avLst/>
            </a:prstGeom>
            <a:ln>
              <a:solidFill>
                <a:srgbClr val="7030A0"/>
              </a:solidFill>
              <a:tailEnd type="stealth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625EF9E0-1FA9-FBE0-36B6-A963CA7DBA08}"/>
                </a:ext>
              </a:extLst>
            </p:cNvPr>
            <p:cNvCxnSpPr>
              <a:cxnSpLocks/>
              <a:stCxn id="21" idx="2"/>
            </p:cNvCxnSpPr>
            <p:nvPr/>
          </p:nvCxnSpPr>
          <p:spPr>
            <a:xfrm>
              <a:off x="3867054" y="1607470"/>
              <a:ext cx="19215" cy="335518"/>
            </a:xfrm>
            <a:prstGeom prst="line">
              <a:avLst/>
            </a:prstGeom>
            <a:ln>
              <a:solidFill>
                <a:srgbClr val="7030A0"/>
              </a:solidFill>
              <a:tailEnd type="stealth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FEADE717-5CB0-66ED-30CB-59F94C6B1F7B}"/>
                </a:ext>
              </a:extLst>
            </p:cNvPr>
            <p:cNvCxnSpPr>
              <a:cxnSpLocks/>
              <a:stCxn id="18" idx="2"/>
            </p:cNvCxnSpPr>
            <p:nvPr/>
          </p:nvCxnSpPr>
          <p:spPr>
            <a:xfrm>
              <a:off x="4806669" y="2492207"/>
              <a:ext cx="0" cy="209531"/>
            </a:xfrm>
            <a:prstGeom prst="line">
              <a:avLst/>
            </a:prstGeom>
            <a:ln>
              <a:solidFill>
                <a:srgbClr val="7030A0"/>
              </a:solidFill>
              <a:tailEnd type="stealth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FE3F182E-7740-B2D4-FD46-DB5330A74BA6}"/>
                </a:ext>
              </a:extLst>
            </p:cNvPr>
            <p:cNvSpPr/>
            <p:nvPr/>
          </p:nvSpPr>
          <p:spPr>
            <a:xfrm>
              <a:off x="1864929" y="1349443"/>
              <a:ext cx="3558167" cy="2572381"/>
            </a:xfrm>
            <a:prstGeom prst="rect">
              <a:avLst/>
            </a:prstGeom>
            <a:noFill/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34665A30-81F3-3012-651A-EB2F6E46E725}"/>
                </a:ext>
              </a:extLst>
            </p:cNvPr>
            <p:cNvCxnSpPr>
              <a:cxnSpLocks/>
              <a:stCxn id="26" idx="3"/>
            </p:cNvCxnSpPr>
            <p:nvPr/>
          </p:nvCxnSpPr>
          <p:spPr>
            <a:xfrm>
              <a:off x="5423096" y="2635634"/>
              <a:ext cx="582236" cy="208396"/>
            </a:xfrm>
            <a:prstGeom prst="line">
              <a:avLst/>
            </a:prstGeom>
            <a:ln>
              <a:solidFill>
                <a:srgbClr val="7030A0"/>
              </a:solidFill>
              <a:prstDash val="sysDash"/>
              <a:tailEnd type="stealth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13371E2E-605F-1E6F-58F5-3108B4E92D22}"/>
              </a:ext>
            </a:extLst>
          </p:cNvPr>
          <p:cNvCxnSpPr>
            <a:cxnSpLocks/>
            <a:stCxn id="15" idx="3"/>
          </p:cNvCxnSpPr>
          <p:nvPr/>
        </p:nvCxnSpPr>
        <p:spPr>
          <a:xfrm flipV="1">
            <a:off x="3929246" y="5181600"/>
            <a:ext cx="357553" cy="154182"/>
          </a:xfrm>
          <a:prstGeom prst="line">
            <a:avLst/>
          </a:prstGeom>
          <a:ln>
            <a:solidFill>
              <a:srgbClr val="953735"/>
            </a:solidFill>
            <a:prstDash val="sysDash"/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9" name="Group 28">
            <a:extLst>
              <a:ext uri="{FF2B5EF4-FFF2-40B4-BE49-F238E27FC236}">
                <a16:creationId xmlns:a16="http://schemas.microsoft.com/office/drawing/2014/main" id="{10FD9C81-1DF9-2A0C-FFDC-E1CE5C2CA82B}"/>
              </a:ext>
            </a:extLst>
          </p:cNvPr>
          <p:cNvGrpSpPr/>
          <p:nvPr/>
        </p:nvGrpSpPr>
        <p:grpSpPr>
          <a:xfrm>
            <a:off x="6031575" y="1500124"/>
            <a:ext cx="2885597" cy="4785756"/>
            <a:chOff x="7477603" y="1222644"/>
            <a:chExt cx="2885597" cy="4785756"/>
          </a:xfrm>
        </p:grpSpPr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311035A1-9A04-87EF-B8D3-284A2BE2BE9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21433130">
              <a:off x="8294695" y="3935139"/>
              <a:ext cx="1650930" cy="2073261"/>
            </a:xfrm>
            <a:prstGeom prst="rect">
              <a:avLst/>
            </a:prstGeom>
          </p:spPr>
        </p:pic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7AA16550-340A-6888-56E8-D8569075FB4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609395" y="1732909"/>
              <a:ext cx="1187045" cy="1993604"/>
            </a:xfrm>
            <a:prstGeom prst="rect">
              <a:avLst/>
            </a:prstGeom>
          </p:spPr>
        </p:pic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CBCD7F2D-BE83-8AC3-4865-C702632D4FEE}"/>
                </a:ext>
              </a:extLst>
            </p:cNvPr>
            <p:cNvCxnSpPr>
              <a:cxnSpLocks/>
            </p:cNvCxnSpPr>
            <p:nvPr/>
          </p:nvCxnSpPr>
          <p:spPr>
            <a:xfrm>
              <a:off x="9713532" y="3895827"/>
              <a:ext cx="0" cy="665298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E2AEBB74-6B5D-E28D-36F1-7B76E7BC7AAA}"/>
                </a:ext>
              </a:extLst>
            </p:cNvPr>
            <p:cNvCxnSpPr>
              <a:cxnSpLocks/>
            </p:cNvCxnSpPr>
            <p:nvPr/>
          </p:nvCxnSpPr>
          <p:spPr>
            <a:xfrm>
              <a:off x="8659542" y="3909107"/>
              <a:ext cx="0" cy="662893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CAEA5ECA-7655-B9AB-17B0-A212901A00D9}"/>
                </a:ext>
              </a:extLst>
            </p:cNvPr>
            <p:cNvSpPr txBox="1"/>
            <p:nvPr/>
          </p:nvSpPr>
          <p:spPr>
            <a:xfrm>
              <a:off x="7569705" y="1446826"/>
              <a:ext cx="1231539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solidFill>
                    <a:schemeClr val="accent6">
                      <a:lumMod val="75000"/>
                    </a:schemeClr>
                  </a:solidFill>
                </a:rPr>
                <a:t>Deployable Aperture Cover (DAC)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F6D42E58-405A-A8DB-3DB6-B0C2C7D2D9CA}"/>
                </a:ext>
              </a:extLst>
            </p:cNvPr>
            <p:cNvSpPr txBox="1"/>
            <p:nvPr/>
          </p:nvSpPr>
          <p:spPr>
            <a:xfrm>
              <a:off x="7477603" y="2782280"/>
              <a:ext cx="123153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solidFill>
                    <a:schemeClr val="accent6">
                      <a:lumMod val="75000"/>
                    </a:schemeClr>
                  </a:solidFill>
                </a:rPr>
                <a:t>Outer Barrel</a:t>
              </a:r>
            </a:p>
            <a:p>
              <a:pPr algn="ctr"/>
              <a:r>
                <a:rPr lang="en-US" sz="1400" dirty="0">
                  <a:solidFill>
                    <a:schemeClr val="accent6">
                      <a:lumMod val="75000"/>
                    </a:schemeClr>
                  </a:solidFill>
                </a:rPr>
                <a:t>Assembly (OBA)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318E7B45-62C7-BDDF-BD61-359AB9C9542E}"/>
                </a:ext>
              </a:extLst>
            </p:cNvPr>
            <p:cNvSpPr txBox="1"/>
            <p:nvPr/>
          </p:nvSpPr>
          <p:spPr>
            <a:xfrm>
              <a:off x="9572696" y="1450007"/>
              <a:ext cx="790504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solidFill>
                    <a:schemeClr val="accent6">
                      <a:lumMod val="75000"/>
                    </a:schemeClr>
                  </a:solidFill>
                </a:rPr>
                <a:t>Solar Array Sun Shield (SASS)</a:t>
              </a:r>
            </a:p>
          </p:txBody>
        </p: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C5B5825D-2359-F720-581D-5F705550AA23}"/>
                </a:ext>
              </a:extLst>
            </p:cNvPr>
            <p:cNvCxnSpPr>
              <a:cxnSpLocks/>
              <a:stCxn id="35" idx="0"/>
            </p:cNvCxnSpPr>
            <p:nvPr/>
          </p:nvCxnSpPr>
          <p:spPr>
            <a:xfrm flipV="1">
              <a:off x="8093372" y="2591223"/>
              <a:ext cx="585513" cy="191057"/>
            </a:xfrm>
            <a:prstGeom prst="line">
              <a:avLst/>
            </a:prstGeom>
            <a:ln>
              <a:solidFill>
                <a:schemeClr val="accent6">
                  <a:lumMod val="75000"/>
                </a:schemeClr>
              </a:solidFill>
              <a:tailEnd type="stealth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3FD7C9F3-58DF-F1ED-1041-A8895D796E4E}"/>
                </a:ext>
              </a:extLst>
            </p:cNvPr>
            <p:cNvCxnSpPr>
              <a:cxnSpLocks/>
              <a:stCxn id="34" idx="2"/>
            </p:cNvCxnSpPr>
            <p:nvPr/>
          </p:nvCxnSpPr>
          <p:spPr>
            <a:xfrm>
              <a:off x="8185475" y="2185490"/>
              <a:ext cx="523666" cy="76129"/>
            </a:xfrm>
            <a:prstGeom prst="line">
              <a:avLst/>
            </a:prstGeom>
            <a:ln>
              <a:solidFill>
                <a:schemeClr val="accent6">
                  <a:lumMod val="75000"/>
                </a:schemeClr>
              </a:solidFill>
              <a:tailEnd type="stealth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52577A03-760C-20DF-5987-2B51ED20217F}"/>
                </a:ext>
              </a:extLst>
            </p:cNvPr>
            <p:cNvCxnSpPr>
              <a:cxnSpLocks/>
              <a:stCxn id="36" idx="2"/>
            </p:cNvCxnSpPr>
            <p:nvPr/>
          </p:nvCxnSpPr>
          <p:spPr>
            <a:xfrm flipH="1">
              <a:off x="9677400" y="2619558"/>
              <a:ext cx="290548" cy="104245"/>
            </a:xfrm>
            <a:prstGeom prst="line">
              <a:avLst/>
            </a:prstGeom>
            <a:ln>
              <a:solidFill>
                <a:schemeClr val="accent6">
                  <a:lumMod val="75000"/>
                </a:schemeClr>
              </a:solidFill>
              <a:tailEnd type="stealth" w="lg" len="lg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986DB85A-F51F-E173-39DB-2F86734330D4}"/>
                </a:ext>
              </a:extLst>
            </p:cNvPr>
            <p:cNvSpPr/>
            <p:nvPr/>
          </p:nvSpPr>
          <p:spPr>
            <a:xfrm>
              <a:off x="7571442" y="1469525"/>
              <a:ext cx="2790017" cy="2419191"/>
            </a:xfrm>
            <a:prstGeom prst="rect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/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5B841A2A-4CCE-9680-9A2C-424884367EAA}"/>
                </a:ext>
              </a:extLst>
            </p:cNvPr>
            <p:cNvSpPr txBox="1"/>
            <p:nvPr/>
          </p:nvSpPr>
          <p:spPr>
            <a:xfrm>
              <a:off x="7587751" y="1222644"/>
              <a:ext cx="2773708" cy="284693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accent6">
                      <a:lumMod val="75000"/>
                    </a:schemeClr>
                  </a:solidFill>
                  <a:latin typeface="Arial"/>
                  <a:cs typeface="Arial"/>
                </a:rPr>
                <a:t>OSD (OBA/SASS/DAC)</a:t>
              </a:r>
              <a:endParaRPr lang="en-US" sz="1400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</p:grp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F0FA2387-8900-F28D-798B-537625EE1B49}"/>
              </a:ext>
            </a:extLst>
          </p:cNvPr>
          <p:cNvCxnSpPr>
            <a:cxnSpLocks/>
          </p:cNvCxnSpPr>
          <p:nvPr/>
        </p:nvCxnSpPr>
        <p:spPr>
          <a:xfrm>
            <a:off x="5847546" y="3969511"/>
            <a:ext cx="1231538" cy="1134117"/>
          </a:xfrm>
          <a:prstGeom prst="line">
            <a:avLst/>
          </a:prstGeom>
          <a:ln>
            <a:solidFill>
              <a:srgbClr val="002060"/>
            </a:solidFill>
            <a:prstDash val="sysDash"/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243FBEB9-6F4B-1350-FBD9-9FF2B1349CCE}"/>
              </a:ext>
            </a:extLst>
          </p:cNvPr>
          <p:cNvSpPr txBox="1"/>
          <p:nvPr/>
        </p:nvSpPr>
        <p:spPr>
          <a:xfrm>
            <a:off x="7051516" y="6218291"/>
            <a:ext cx="1179856" cy="2846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400" b="1" dirty="0">
                <a:solidFill>
                  <a:srgbClr val="0000FF"/>
                </a:solidFill>
                <a:latin typeface="Arial"/>
                <a:cs typeface="Arial"/>
              </a:rPr>
              <a:t>SCIPA</a:t>
            </a:r>
            <a:endParaRPr lang="en-US" sz="1400" b="1" dirty="0">
              <a:solidFill>
                <a:srgbClr val="0000FF"/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69B01738-FED4-62B0-5EB7-EA212FA58873}"/>
              </a:ext>
            </a:extLst>
          </p:cNvPr>
          <p:cNvSpPr txBox="1"/>
          <p:nvPr/>
        </p:nvSpPr>
        <p:spPr>
          <a:xfrm>
            <a:off x="9317996" y="824422"/>
            <a:ext cx="27595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prstClr val="black"/>
                </a:solidFill>
              </a:rPr>
              <a:t>Observatory = </a:t>
            </a:r>
            <a:r>
              <a:rPr lang="en-US" b="1" dirty="0">
                <a:solidFill>
                  <a:srgbClr val="0000FF"/>
                </a:solidFill>
              </a:rPr>
              <a:t>SCIPA</a:t>
            </a:r>
            <a:r>
              <a:rPr lang="en-US" b="1" dirty="0">
                <a:solidFill>
                  <a:srgbClr val="953735"/>
                </a:solidFill>
              </a:rPr>
              <a:t> </a:t>
            </a:r>
            <a:r>
              <a:rPr lang="en-US" b="1" dirty="0"/>
              <a:t>+ 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OBA/SASS/DAC</a:t>
            </a:r>
          </a:p>
        </p:txBody>
      </p:sp>
      <p:pic>
        <p:nvPicPr>
          <p:cNvPr id="45" name="Picture 44" descr="A colorful rocket with a red top&#10;&#10;Description automatically generated with medium confidence">
            <a:extLst>
              <a:ext uri="{FF2B5EF4-FFF2-40B4-BE49-F238E27FC236}">
                <a16:creationId xmlns:a16="http://schemas.microsoft.com/office/drawing/2014/main" id="{CFF7BB22-978E-85FD-ED44-F865B9B2DD51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86883" y="2002865"/>
            <a:ext cx="2086216" cy="4205739"/>
          </a:xfrm>
          <a:prstGeom prst="rect">
            <a:avLst/>
          </a:prstGeom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470DFB2C-D419-BDDC-6F68-3D3BD2B89CFC}"/>
              </a:ext>
            </a:extLst>
          </p:cNvPr>
          <p:cNvSpPr txBox="1"/>
          <p:nvPr/>
        </p:nvSpPr>
        <p:spPr>
          <a:xfrm>
            <a:off x="10008662" y="6253911"/>
            <a:ext cx="144265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solidFill>
                  <a:prstClr val="black"/>
                </a:solidFill>
              </a:rPr>
              <a:t>Observatory</a:t>
            </a:r>
            <a:endParaRPr lang="en-US" sz="1400" dirty="0"/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B47ED689-C429-9339-9242-AEAF68E84273}"/>
              </a:ext>
            </a:extLst>
          </p:cNvPr>
          <p:cNvCxnSpPr>
            <a:cxnSpLocks/>
            <a:stCxn id="11" idx="1"/>
          </p:cNvCxnSpPr>
          <p:nvPr/>
        </p:nvCxnSpPr>
        <p:spPr>
          <a:xfrm flipH="1">
            <a:off x="2533354" y="5903249"/>
            <a:ext cx="420983" cy="0"/>
          </a:xfrm>
          <a:prstGeom prst="line">
            <a:avLst/>
          </a:prstGeom>
          <a:ln>
            <a:solidFill>
              <a:srgbClr val="953735"/>
            </a:solidFill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6B1D0E0F-6775-89C2-43BF-A13CEE357E3C}"/>
              </a:ext>
            </a:extLst>
          </p:cNvPr>
          <p:cNvCxnSpPr>
            <a:cxnSpLocks/>
            <a:stCxn id="12" idx="3"/>
          </p:cNvCxnSpPr>
          <p:nvPr/>
        </p:nvCxnSpPr>
        <p:spPr>
          <a:xfrm>
            <a:off x="1656689" y="6238027"/>
            <a:ext cx="332439" cy="0"/>
          </a:xfrm>
          <a:prstGeom prst="line">
            <a:avLst/>
          </a:prstGeom>
          <a:ln>
            <a:solidFill>
              <a:srgbClr val="953735"/>
            </a:solidFill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3848D8FF-851C-A3DD-E70B-EED49E23334A}"/>
              </a:ext>
            </a:extLst>
          </p:cNvPr>
          <p:cNvCxnSpPr>
            <a:cxnSpLocks/>
          </p:cNvCxnSpPr>
          <p:nvPr/>
        </p:nvCxnSpPr>
        <p:spPr>
          <a:xfrm>
            <a:off x="8915431" y="4495800"/>
            <a:ext cx="687482" cy="0"/>
          </a:xfrm>
          <a:prstGeom prst="straightConnector1">
            <a:avLst/>
          </a:prstGeom>
          <a:ln>
            <a:prstDash val="sysDash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56802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F08F208-6866-4C10-A8B8-A8E908DAC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Optical Block Diagram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2FE0F72-643E-4225-8567-26C1B29F93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85560" y="897137"/>
            <a:ext cx="2743200" cy="5609971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300"/>
              </a:spcBef>
              <a:buNone/>
            </a:pPr>
            <a:r>
              <a:rPr lang="en-US" sz="1400" b="0" dirty="0"/>
              <a:t>AOM = Aft Optics Module</a:t>
            </a:r>
          </a:p>
          <a:p>
            <a:pPr marL="0" indent="0">
              <a:lnSpc>
                <a:spcPct val="100000"/>
              </a:lnSpc>
              <a:spcBef>
                <a:spcPts val="300"/>
              </a:spcBef>
              <a:buNone/>
            </a:pPr>
            <a:r>
              <a:rPr lang="en-US" sz="1400" b="0" dirty="0"/>
              <a:t>ACM = Alignment Compensation Mechanism</a:t>
            </a:r>
          </a:p>
          <a:p>
            <a:pPr marL="0" indent="0">
              <a:lnSpc>
                <a:spcPct val="100000"/>
              </a:lnSpc>
              <a:spcBef>
                <a:spcPts val="300"/>
              </a:spcBef>
              <a:buNone/>
            </a:pPr>
            <a:r>
              <a:rPr lang="en-US" sz="1400" b="0" dirty="0"/>
              <a:t>CGI = Coronagraph Instrument</a:t>
            </a:r>
          </a:p>
          <a:p>
            <a:pPr marL="0" indent="0">
              <a:lnSpc>
                <a:spcPct val="100000"/>
              </a:lnSpc>
              <a:spcBef>
                <a:spcPts val="300"/>
              </a:spcBef>
              <a:buNone/>
            </a:pPr>
            <a:r>
              <a:rPr lang="en-US" sz="1400" b="0" dirty="0"/>
              <a:t>CSM = Cold Sensing Module</a:t>
            </a:r>
          </a:p>
          <a:p>
            <a:pPr marL="0" indent="0">
              <a:lnSpc>
                <a:spcPct val="100000"/>
              </a:lnSpc>
              <a:spcBef>
                <a:spcPts val="300"/>
              </a:spcBef>
              <a:buNone/>
            </a:pPr>
            <a:r>
              <a:rPr lang="en-US" sz="1400" b="0" dirty="0"/>
              <a:t>DM = Deformable Mirror</a:t>
            </a:r>
          </a:p>
          <a:p>
            <a:pPr marL="0" indent="0">
              <a:lnSpc>
                <a:spcPct val="100000"/>
              </a:lnSpc>
              <a:spcBef>
                <a:spcPts val="300"/>
              </a:spcBef>
              <a:buNone/>
            </a:pPr>
            <a:r>
              <a:rPr lang="en-US" sz="1400" b="0" dirty="0"/>
              <a:t>DOF = Degree of Freedom</a:t>
            </a:r>
          </a:p>
          <a:p>
            <a:pPr marL="0" indent="0">
              <a:lnSpc>
                <a:spcPct val="100000"/>
              </a:lnSpc>
              <a:spcBef>
                <a:spcPts val="300"/>
              </a:spcBef>
              <a:buNone/>
            </a:pPr>
            <a:r>
              <a:rPr lang="en-US" sz="1400" b="0" dirty="0"/>
              <a:t>EWA = Element Wheel Assembly</a:t>
            </a:r>
          </a:p>
          <a:p>
            <a:pPr marL="0" indent="0">
              <a:lnSpc>
                <a:spcPct val="100000"/>
              </a:lnSpc>
              <a:spcBef>
                <a:spcPts val="300"/>
              </a:spcBef>
              <a:buNone/>
            </a:pPr>
            <a:r>
              <a:rPr lang="en-US" sz="1400" b="0" dirty="0"/>
              <a:t>EXCAM = Exoplanet Camera</a:t>
            </a:r>
          </a:p>
          <a:p>
            <a:pPr marL="0" indent="0">
              <a:lnSpc>
                <a:spcPct val="100000"/>
              </a:lnSpc>
              <a:spcBef>
                <a:spcPts val="300"/>
              </a:spcBef>
              <a:buNone/>
            </a:pPr>
            <a:r>
              <a:rPr lang="en-US" sz="1400" b="0" dirty="0"/>
              <a:t>FCM = Focus Control Mechanism</a:t>
            </a:r>
          </a:p>
          <a:p>
            <a:pPr marL="0" indent="0">
              <a:lnSpc>
                <a:spcPct val="100000"/>
              </a:lnSpc>
              <a:spcBef>
                <a:spcPts val="300"/>
              </a:spcBef>
              <a:buNone/>
            </a:pPr>
            <a:r>
              <a:rPr lang="en-US" sz="1400" b="0" dirty="0"/>
              <a:t>F1/F2 = Fold Mirror 1/2</a:t>
            </a:r>
          </a:p>
          <a:p>
            <a:pPr marL="0" indent="0">
              <a:lnSpc>
                <a:spcPct val="100000"/>
              </a:lnSpc>
              <a:spcBef>
                <a:spcPts val="300"/>
              </a:spcBef>
              <a:buNone/>
            </a:pPr>
            <a:r>
              <a:rPr lang="en-US" sz="1400" b="0" dirty="0"/>
              <a:t>FOA = Forward Optics Assembly</a:t>
            </a:r>
          </a:p>
          <a:p>
            <a:pPr marL="0" indent="0">
              <a:lnSpc>
                <a:spcPct val="100000"/>
              </a:lnSpc>
              <a:spcBef>
                <a:spcPts val="300"/>
              </a:spcBef>
              <a:buNone/>
            </a:pPr>
            <a:r>
              <a:rPr lang="en-US" sz="1400" b="0" dirty="0"/>
              <a:t>FPAM = Focal Plane Alignment Mechanism</a:t>
            </a:r>
          </a:p>
          <a:p>
            <a:pPr marL="0" indent="0">
              <a:lnSpc>
                <a:spcPct val="100000"/>
              </a:lnSpc>
              <a:spcBef>
                <a:spcPts val="300"/>
              </a:spcBef>
              <a:buNone/>
            </a:pPr>
            <a:r>
              <a:rPr lang="en-US" sz="1400" b="0" dirty="0"/>
              <a:t>FSM = Fast Steering Mirror</a:t>
            </a:r>
          </a:p>
          <a:p>
            <a:pPr marL="0" indent="0">
              <a:lnSpc>
                <a:spcPct val="100000"/>
              </a:lnSpc>
              <a:spcBef>
                <a:spcPts val="300"/>
              </a:spcBef>
              <a:buNone/>
            </a:pPr>
            <a:r>
              <a:rPr lang="en-US" sz="1400" b="0" dirty="0"/>
              <a:t>HLC = Hybrid Lyot Coronagraph</a:t>
            </a:r>
          </a:p>
          <a:p>
            <a:pPr marL="0" indent="0">
              <a:lnSpc>
                <a:spcPct val="100000"/>
              </a:lnSpc>
              <a:spcBef>
                <a:spcPts val="300"/>
              </a:spcBef>
              <a:buNone/>
            </a:pPr>
            <a:r>
              <a:rPr lang="en-US" sz="1400" b="0" dirty="0"/>
              <a:t>IWA = Inner Working Angle</a:t>
            </a:r>
          </a:p>
          <a:p>
            <a:pPr marL="0" indent="0">
              <a:lnSpc>
                <a:spcPct val="100000"/>
              </a:lnSpc>
              <a:spcBef>
                <a:spcPts val="300"/>
              </a:spcBef>
              <a:buNone/>
            </a:pPr>
            <a:r>
              <a:rPr lang="en-US" sz="1400" b="0" dirty="0"/>
              <a:t>LOCAM = Low Order Wavefront Sensing Camera </a:t>
            </a:r>
          </a:p>
          <a:p>
            <a:pPr marL="0" indent="0">
              <a:lnSpc>
                <a:spcPct val="100000"/>
              </a:lnSpc>
              <a:spcBef>
                <a:spcPts val="300"/>
              </a:spcBef>
              <a:buNone/>
            </a:pPr>
            <a:r>
              <a:rPr lang="en-US" sz="1400" b="0" dirty="0"/>
              <a:t>MPA = Mosaic Plate Assembly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8E2C8E7-5C72-4DAB-9524-CC911EEEEEF2}"/>
              </a:ext>
            </a:extLst>
          </p:cNvPr>
          <p:cNvSpPr txBox="1">
            <a:spLocks/>
          </p:cNvSpPr>
          <p:nvPr/>
        </p:nvSpPr>
        <p:spPr>
          <a:xfrm>
            <a:off x="9448800" y="897137"/>
            <a:ext cx="2743200" cy="56099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300"/>
              </a:spcBef>
              <a:buNone/>
            </a:pPr>
            <a:r>
              <a:rPr lang="en-US" sz="1400" dirty="0"/>
              <a:t>OTA = Optical Telescope Assembly</a:t>
            </a:r>
          </a:p>
          <a:p>
            <a:pPr marL="0" indent="0">
              <a:lnSpc>
                <a:spcPct val="100000"/>
              </a:lnSpc>
              <a:spcBef>
                <a:spcPts val="300"/>
              </a:spcBef>
              <a:buNone/>
            </a:pPr>
            <a:r>
              <a:rPr lang="en-US" sz="1400" dirty="0"/>
              <a:t>OWA = Outer Working Angle</a:t>
            </a:r>
          </a:p>
          <a:p>
            <a:pPr marL="0" indent="0">
              <a:lnSpc>
                <a:spcPct val="100000"/>
              </a:lnSpc>
              <a:spcBef>
                <a:spcPts val="300"/>
              </a:spcBef>
              <a:buNone/>
            </a:pPr>
            <a:r>
              <a:rPr lang="en-US" sz="1400" dirty="0"/>
              <a:t>PMA = Primary Mirror Assembly</a:t>
            </a:r>
          </a:p>
          <a:p>
            <a:pPr marL="0" indent="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</a:pPr>
            <a:r>
              <a:rPr lang="en-US" sz="1400" dirty="0"/>
              <a:t>RCS = Relative Calibration System</a:t>
            </a:r>
          </a:p>
          <a:p>
            <a:pPr marL="0" indent="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</a:pPr>
            <a:r>
              <a:rPr lang="en-US" sz="1400" dirty="0"/>
              <a:t>SMA = Secondary Mirror Assembly</a:t>
            </a:r>
          </a:p>
          <a:p>
            <a:pPr marL="0" indent="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</a:pPr>
            <a:r>
              <a:rPr lang="en-US" sz="1400" dirty="0"/>
              <a:t>SPC = Shaped Pupil Coronagraph</a:t>
            </a:r>
          </a:p>
          <a:p>
            <a:pPr marL="0" indent="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</a:pPr>
            <a:r>
              <a:rPr lang="en-US" sz="1400" dirty="0"/>
              <a:t>TCA = Tertiary Collimator Assembly</a:t>
            </a:r>
          </a:p>
          <a:p>
            <a:pPr marL="0" indent="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</a:pPr>
            <a:r>
              <a:rPr lang="en-US" sz="1400" dirty="0"/>
              <a:t>TM = Tertiary Mirror</a:t>
            </a:r>
          </a:p>
          <a:p>
            <a:pPr marL="0" indent="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</a:pPr>
            <a:r>
              <a:rPr lang="en-US" sz="1400" dirty="0"/>
              <a:t>WFI = Wide Field Instrument</a:t>
            </a:r>
          </a:p>
        </p:txBody>
      </p:sp>
      <p:pic>
        <p:nvPicPr>
          <p:cNvPr id="7" name="Picture 6" descr="Diagram, timeline&#10;&#10;AI-generated content may be incorrect.">
            <a:extLst>
              <a:ext uri="{FF2B5EF4-FFF2-40B4-BE49-F238E27FC236}">
                <a16:creationId xmlns:a16="http://schemas.microsoft.com/office/drawing/2014/main" id="{811454B1-67F4-27D6-F8F2-F9A882B31FB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0716" y="838200"/>
            <a:ext cx="6477000" cy="5690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4939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5248EF2-A34D-4F01-BE36-BF41DA8FE0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Optical Path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5AC21CE6-B129-4A06-B41B-8352BAD5A99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6200000">
            <a:off x="2755253" y="1602068"/>
            <a:ext cx="5661570" cy="4133833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sp>
        <p:nvSpPr>
          <p:cNvPr id="5" name="Freeform: Shape 4">
            <a:extLst>
              <a:ext uri="{FF2B5EF4-FFF2-40B4-BE49-F238E27FC236}">
                <a16:creationId xmlns:a16="http://schemas.microsoft.com/office/drawing/2014/main" id="{751F438E-AD88-47AA-A0FD-7C5625F9E02F}"/>
              </a:ext>
            </a:extLst>
          </p:cNvPr>
          <p:cNvSpPr/>
          <p:nvPr/>
        </p:nvSpPr>
        <p:spPr>
          <a:xfrm>
            <a:off x="3474561" y="4875170"/>
            <a:ext cx="2303115" cy="816603"/>
          </a:xfrm>
          <a:custGeom>
            <a:avLst/>
            <a:gdLst>
              <a:gd name="connsiteX0" fmla="*/ 0 w 2303115"/>
              <a:gd name="connsiteY0" fmla="*/ 166255 h 816603"/>
              <a:gd name="connsiteX1" fmla="*/ 2303115 w 2303115"/>
              <a:gd name="connsiteY1" fmla="*/ 0 h 816603"/>
              <a:gd name="connsiteX2" fmla="*/ 2303115 w 2303115"/>
              <a:gd name="connsiteY2" fmla="*/ 239602 h 816603"/>
              <a:gd name="connsiteX3" fmla="*/ 1501181 w 2303115"/>
              <a:gd name="connsiteY3" fmla="*/ 249382 h 816603"/>
              <a:gd name="connsiteX4" fmla="*/ 1276249 w 2303115"/>
              <a:gd name="connsiteY4" fmla="*/ 704137 h 816603"/>
              <a:gd name="connsiteX5" fmla="*/ 4890 w 2303115"/>
              <a:gd name="connsiteY5" fmla="*/ 816603 h 816603"/>
              <a:gd name="connsiteX6" fmla="*/ 0 w 2303115"/>
              <a:gd name="connsiteY6" fmla="*/ 166255 h 8166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03115" h="816603">
                <a:moveTo>
                  <a:pt x="0" y="166255"/>
                </a:moveTo>
                <a:lnTo>
                  <a:pt x="2303115" y="0"/>
                </a:lnTo>
                <a:lnTo>
                  <a:pt x="2303115" y="239602"/>
                </a:lnTo>
                <a:lnTo>
                  <a:pt x="1501181" y="249382"/>
                </a:lnTo>
                <a:lnTo>
                  <a:pt x="1276249" y="704137"/>
                </a:lnTo>
                <a:lnTo>
                  <a:pt x="4890" y="816603"/>
                </a:lnTo>
                <a:lnTo>
                  <a:pt x="0" y="166255"/>
                </a:lnTo>
                <a:close/>
              </a:path>
            </a:pathLst>
          </a:custGeom>
          <a:noFill/>
          <a:ln w="254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B821040B-689B-44F5-A318-6FB37A556B23}"/>
              </a:ext>
            </a:extLst>
          </p:cNvPr>
          <p:cNvSpPr/>
          <p:nvPr/>
        </p:nvSpPr>
        <p:spPr>
          <a:xfrm>
            <a:off x="5022660" y="5154386"/>
            <a:ext cx="1709058" cy="1143000"/>
          </a:xfrm>
          <a:custGeom>
            <a:avLst/>
            <a:gdLst>
              <a:gd name="connsiteX0" fmla="*/ 0 w 1709058"/>
              <a:gd name="connsiteY0" fmla="*/ 0 h 1143000"/>
              <a:gd name="connsiteX1" fmla="*/ 740229 w 1709058"/>
              <a:gd name="connsiteY1" fmla="*/ 5443 h 1143000"/>
              <a:gd name="connsiteX2" fmla="*/ 1654629 w 1709058"/>
              <a:gd name="connsiteY2" fmla="*/ 54428 h 1143000"/>
              <a:gd name="connsiteX3" fmla="*/ 1709058 w 1709058"/>
              <a:gd name="connsiteY3" fmla="*/ 451757 h 1143000"/>
              <a:gd name="connsiteX4" fmla="*/ 1480458 w 1709058"/>
              <a:gd name="connsiteY4" fmla="*/ 500743 h 1143000"/>
              <a:gd name="connsiteX5" fmla="*/ 1545772 w 1709058"/>
              <a:gd name="connsiteY5" fmla="*/ 723900 h 1143000"/>
              <a:gd name="connsiteX6" fmla="*/ 723900 w 1709058"/>
              <a:gd name="connsiteY6" fmla="*/ 1121228 h 1143000"/>
              <a:gd name="connsiteX7" fmla="*/ 168729 w 1709058"/>
              <a:gd name="connsiteY7" fmla="*/ 1143000 h 1143000"/>
              <a:gd name="connsiteX8" fmla="*/ 0 w 1709058"/>
              <a:gd name="connsiteY8" fmla="*/ 0 h 114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09058" h="1143000">
                <a:moveTo>
                  <a:pt x="0" y="0"/>
                </a:moveTo>
                <a:lnTo>
                  <a:pt x="740229" y="5443"/>
                </a:lnTo>
                <a:lnTo>
                  <a:pt x="1654629" y="54428"/>
                </a:lnTo>
                <a:lnTo>
                  <a:pt x="1709058" y="451757"/>
                </a:lnTo>
                <a:lnTo>
                  <a:pt x="1480458" y="500743"/>
                </a:lnTo>
                <a:lnTo>
                  <a:pt x="1545772" y="723900"/>
                </a:lnTo>
                <a:lnTo>
                  <a:pt x="723900" y="1121228"/>
                </a:lnTo>
                <a:lnTo>
                  <a:pt x="168729" y="1143000"/>
                </a:lnTo>
                <a:lnTo>
                  <a:pt x="0" y="0"/>
                </a:lnTo>
                <a:close/>
              </a:path>
            </a:pathLst>
          </a:custGeom>
          <a:noFill/>
          <a:ln w="254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A16A92F9-520A-43A1-A4CC-B46DCA4C42EA}"/>
              </a:ext>
            </a:extLst>
          </p:cNvPr>
          <p:cNvSpPr/>
          <p:nvPr/>
        </p:nvSpPr>
        <p:spPr>
          <a:xfrm>
            <a:off x="3086256" y="5649686"/>
            <a:ext cx="1572985" cy="576943"/>
          </a:xfrm>
          <a:custGeom>
            <a:avLst/>
            <a:gdLst>
              <a:gd name="connsiteX0" fmla="*/ 1545771 w 1572985"/>
              <a:gd name="connsiteY0" fmla="*/ 0 h 576943"/>
              <a:gd name="connsiteX1" fmla="*/ 10885 w 1572985"/>
              <a:gd name="connsiteY1" fmla="*/ 108857 h 576943"/>
              <a:gd name="connsiteX2" fmla="*/ 0 w 1572985"/>
              <a:gd name="connsiteY2" fmla="*/ 576943 h 576943"/>
              <a:gd name="connsiteX3" fmla="*/ 1572985 w 1572985"/>
              <a:gd name="connsiteY3" fmla="*/ 538843 h 576943"/>
              <a:gd name="connsiteX4" fmla="*/ 1545771 w 1572985"/>
              <a:gd name="connsiteY4" fmla="*/ 0 h 576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2985" h="576943">
                <a:moveTo>
                  <a:pt x="1545771" y="0"/>
                </a:moveTo>
                <a:lnTo>
                  <a:pt x="10885" y="108857"/>
                </a:lnTo>
                <a:lnTo>
                  <a:pt x="0" y="576943"/>
                </a:lnTo>
                <a:lnTo>
                  <a:pt x="1572985" y="538843"/>
                </a:lnTo>
                <a:lnTo>
                  <a:pt x="1545771" y="0"/>
                </a:lnTo>
                <a:close/>
              </a:path>
            </a:pathLst>
          </a:custGeom>
          <a:noFill/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D4E01666-BAB2-47BC-AD4F-3E6D6A2AF133}"/>
              </a:ext>
            </a:extLst>
          </p:cNvPr>
          <p:cNvSpPr/>
          <p:nvPr/>
        </p:nvSpPr>
        <p:spPr>
          <a:xfrm>
            <a:off x="6504513" y="5283543"/>
            <a:ext cx="1148442" cy="887186"/>
          </a:xfrm>
          <a:custGeom>
            <a:avLst/>
            <a:gdLst>
              <a:gd name="connsiteX0" fmla="*/ 0 w 1148442"/>
              <a:gd name="connsiteY0" fmla="*/ 381000 h 887186"/>
              <a:gd name="connsiteX1" fmla="*/ 125185 w 1148442"/>
              <a:gd name="connsiteY1" fmla="*/ 859971 h 887186"/>
              <a:gd name="connsiteX2" fmla="*/ 1148442 w 1148442"/>
              <a:gd name="connsiteY2" fmla="*/ 887186 h 887186"/>
              <a:gd name="connsiteX3" fmla="*/ 1132114 w 1148442"/>
              <a:gd name="connsiteY3" fmla="*/ 0 h 887186"/>
              <a:gd name="connsiteX4" fmla="*/ 212271 w 1148442"/>
              <a:gd name="connsiteY4" fmla="*/ 315686 h 887186"/>
              <a:gd name="connsiteX5" fmla="*/ 0 w 1148442"/>
              <a:gd name="connsiteY5" fmla="*/ 381000 h 8871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48442" h="887186">
                <a:moveTo>
                  <a:pt x="0" y="381000"/>
                </a:moveTo>
                <a:lnTo>
                  <a:pt x="125185" y="859971"/>
                </a:lnTo>
                <a:lnTo>
                  <a:pt x="1148442" y="887186"/>
                </a:lnTo>
                <a:lnTo>
                  <a:pt x="1132114" y="0"/>
                </a:lnTo>
                <a:lnTo>
                  <a:pt x="212271" y="315686"/>
                </a:lnTo>
                <a:lnTo>
                  <a:pt x="0" y="381000"/>
                </a:lnTo>
                <a:close/>
              </a:path>
            </a:pathLst>
          </a:cu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78F8C8A-EEE4-4E60-9425-F3C0A9ED7225}"/>
              </a:ext>
            </a:extLst>
          </p:cNvPr>
          <p:cNvSpPr txBox="1"/>
          <p:nvPr/>
        </p:nvSpPr>
        <p:spPr>
          <a:xfrm>
            <a:off x="3285971" y="4674741"/>
            <a:ext cx="5486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chemeClr val="accent6"/>
                </a:solidFill>
              </a:rPr>
              <a:t>TCA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61FDA80-2341-4F60-9A01-1E0F2C2496B4}"/>
              </a:ext>
            </a:extLst>
          </p:cNvPr>
          <p:cNvSpPr txBox="1"/>
          <p:nvPr/>
        </p:nvSpPr>
        <p:spPr>
          <a:xfrm>
            <a:off x="6018236" y="4903107"/>
            <a:ext cx="6646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chemeClr val="accent5"/>
                </a:solidFill>
              </a:rPr>
              <a:t>AOM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514C570-AAA5-4269-ADEF-B29492759918}"/>
              </a:ext>
            </a:extLst>
          </p:cNvPr>
          <p:cNvSpPr txBox="1"/>
          <p:nvPr/>
        </p:nvSpPr>
        <p:spPr>
          <a:xfrm>
            <a:off x="3142980" y="5928054"/>
            <a:ext cx="5096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chemeClr val="accent4"/>
                </a:solidFill>
              </a:rPr>
              <a:t>CGI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F313724-385B-4DC5-93AA-60714DD6AF77}"/>
              </a:ext>
            </a:extLst>
          </p:cNvPr>
          <p:cNvSpPr txBox="1"/>
          <p:nvPr/>
        </p:nvSpPr>
        <p:spPr>
          <a:xfrm>
            <a:off x="7114094" y="5857297"/>
            <a:ext cx="5533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chemeClr val="accent2"/>
                </a:solidFill>
              </a:rPr>
              <a:t>WFI</a:t>
            </a:r>
          </a:p>
        </p:txBody>
      </p:sp>
      <p:pic>
        <p:nvPicPr>
          <p:cNvPr id="13" name="Content Placeholder 3">
            <a:extLst>
              <a:ext uri="{FF2B5EF4-FFF2-40B4-BE49-F238E27FC236}">
                <a16:creationId xmlns:a16="http://schemas.microsoft.com/office/drawing/2014/main" id="{552388BD-6B1D-48F9-8A5D-222B9D7708E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042" b="97021" l="9941" r="93917">
                        <a14:foregroundMark x1="21217" y1="90680" x2="21217" y2="90680"/>
                        <a14:foregroundMark x1="90950" y1="47976" x2="90950" y2="47976"/>
                        <a14:foregroundMark x1="93917" y1="48434" x2="93917" y2="48434"/>
                        <a14:foregroundMark x1="45475" y1="5118" x2="45475" y2="5118"/>
                        <a14:foregroundMark x1="45697" y1="97021" x2="45697" y2="97021"/>
                        <a14:foregroundMark x1="86647" y1="28266" x2="86647" y2="2826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-373505" y="2667000"/>
            <a:ext cx="3778391" cy="36690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9011D434-A16A-44E7-827F-8C0FC5368A66}"/>
              </a:ext>
            </a:extLst>
          </p:cNvPr>
          <p:cNvGrpSpPr/>
          <p:nvPr/>
        </p:nvGrpSpPr>
        <p:grpSpPr>
          <a:xfrm>
            <a:off x="7856585" y="2822989"/>
            <a:ext cx="4417193" cy="3274422"/>
            <a:chOff x="381666" y="1355672"/>
            <a:chExt cx="6905729" cy="5119149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76947793-E868-4801-AF2E-05496E45E08C}"/>
                </a:ext>
              </a:extLst>
            </p:cNvPr>
            <p:cNvGrpSpPr/>
            <p:nvPr/>
          </p:nvGrpSpPr>
          <p:grpSpPr>
            <a:xfrm>
              <a:off x="381666" y="1355672"/>
              <a:ext cx="6866553" cy="1845521"/>
              <a:chOff x="549519" y="1355672"/>
              <a:chExt cx="6866553" cy="1845521"/>
            </a:xfrm>
          </p:grpSpPr>
          <p:pic>
            <p:nvPicPr>
              <p:cNvPr id="30" name="Picture 29" descr="cid:image001.png@01D516F8.BE8CB2D0">
                <a:extLst>
                  <a:ext uri="{FF2B5EF4-FFF2-40B4-BE49-F238E27FC236}">
                    <a16:creationId xmlns:a16="http://schemas.microsoft.com/office/drawing/2014/main" id="{3EE7D4A4-DEFD-46D3-8643-C1633AE3BFF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 r:link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501421" y="1654995"/>
                <a:ext cx="5486400" cy="116378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DCA21F4E-5B7A-4FB3-8F0C-155B53B9BC48}"/>
                  </a:ext>
                </a:extLst>
              </p:cNvPr>
              <p:cNvSpPr/>
              <p:nvPr/>
            </p:nvSpPr>
            <p:spPr>
              <a:xfrm>
                <a:off x="959706" y="2508505"/>
                <a:ext cx="1437503" cy="692688"/>
              </a:xfrm>
              <a:custGeom>
                <a:avLst/>
                <a:gdLst>
                  <a:gd name="connsiteX0" fmla="*/ 0 w 1437503"/>
                  <a:gd name="connsiteY0" fmla="*/ 37070 h 263611"/>
                  <a:gd name="connsiteX1" fmla="*/ 0 w 1437503"/>
                  <a:gd name="connsiteY1" fmla="*/ 263611 h 263611"/>
                  <a:gd name="connsiteX2" fmla="*/ 1437503 w 1437503"/>
                  <a:gd name="connsiteY2" fmla="*/ 263611 h 263611"/>
                  <a:gd name="connsiteX3" fmla="*/ 1437503 w 1437503"/>
                  <a:gd name="connsiteY3" fmla="*/ 0 h 2636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37503" h="263611">
                    <a:moveTo>
                      <a:pt x="0" y="37070"/>
                    </a:moveTo>
                    <a:lnTo>
                      <a:pt x="0" y="263611"/>
                    </a:lnTo>
                    <a:lnTo>
                      <a:pt x="1437503" y="263611"/>
                    </a:lnTo>
                    <a:lnTo>
                      <a:pt x="1437503" y="0"/>
                    </a:lnTo>
                  </a:path>
                </a:pathLst>
              </a:custGeom>
              <a:noFill/>
              <a:ln>
                <a:solidFill>
                  <a:schemeClr val="tx1"/>
                </a:solidFill>
                <a:tailEnd type="triangle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TextBox 12">
                <a:extLst>
                  <a:ext uri="{FF2B5EF4-FFF2-40B4-BE49-F238E27FC236}">
                    <a16:creationId xmlns:a16="http://schemas.microsoft.com/office/drawing/2014/main" id="{318F9127-6A39-4B9A-9719-F446FFD00B52}"/>
                  </a:ext>
                </a:extLst>
              </p:cNvPr>
              <p:cNvSpPr txBox="1"/>
              <p:nvPr/>
            </p:nvSpPr>
            <p:spPr>
              <a:xfrm>
                <a:off x="1383094" y="1355672"/>
                <a:ext cx="1893914" cy="3969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1050" dirty="0">
                    <a:latin typeface="Arial" panose="020B0604020202020204" pitchFamily="34" charset="0"/>
                    <a:cs typeface="Arial" panose="020B0604020202020204" pitchFamily="34" charset="0"/>
                  </a:rPr>
                  <a:t>WIM: Filter (8x)</a:t>
                </a: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2120F08C-0C12-48AB-AB07-D524A4D6F189}"/>
                  </a:ext>
                </a:extLst>
              </p:cNvPr>
              <p:cNvSpPr txBox="1"/>
              <p:nvPr/>
            </p:nvSpPr>
            <p:spPr>
              <a:xfrm>
                <a:off x="6676572" y="1591098"/>
                <a:ext cx="739500" cy="43305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FPA</a:t>
                </a:r>
              </a:p>
            </p:txBody>
          </p:sp>
          <p:pic>
            <p:nvPicPr>
              <p:cNvPr id="35" name="Picture 34">
                <a:extLst>
                  <a:ext uri="{FF2B5EF4-FFF2-40B4-BE49-F238E27FC236}">
                    <a16:creationId xmlns:a16="http://schemas.microsoft.com/office/drawing/2014/main" id="{A885CBDA-0AFA-4950-A081-BA37EE9EFF7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49519" y="1376622"/>
                <a:ext cx="839665" cy="790720"/>
              </a:xfrm>
              <a:prstGeom prst="rect">
                <a:avLst/>
              </a:prstGeom>
            </p:spPr>
          </p:pic>
          <p:pic>
            <p:nvPicPr>
              <p:cNvPr id="36" name="Picture 35">
                <a:extLst>
                  <a:ext uri="{FF2B5EF4-FFF2-40B4-BE49-F238E27FC236}">
                    <a16:creationId xmlns:a16="http://schemas.microsoft.com/office/drawing/2014/main" id="{3D92059A-1086-43AA-A87F-F4DF299E223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49519" y="2175483"/>
                <a:ext cx="839665" cy="788349"/>
              </a:xfrm>
              <a:prstGeom prst="rect">
                <a:avLst/>
              </a:prstGeom>
            </p:spPr>
          </p:pic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24ECA6CA-32E6-4B1E-9654-3A58A1D85013}"/>
                </a:ext>
              </a:extLst>
            </p:cNvPr>
            <p:cNvGrpSpPr/>
            <p:nvPr/>
          </p:nvGrpSpPr>
          <p:grpSpPr>
            <a:xfrm>
              <a:off x="381666" y="5023884"/>
              <a:ext cx="6866554" cy="1450937"/>
              <a:chOff x="584183" y="4339641"/>
              <a:chExt cx="6866554" cy="1450937"/>
            </a:xfrm>
          </p:grpSpPr>
          <p:sp>
            <p:nvSpPr>
              <p:cNvPr id="24" name="TextBox 14">
                <a:extLst>
                  <a:ext uri="{FF2B5EF4-FFF2-40B4-BE49-F238E27FC236}">
                    <a16:creationId xmlns:a16="http://schemas.microsoft.com/office/drawing/2014/main" id="{EC7C71B9-B540-47D6-8EC1-DA6F7E33BED8}"/>
                  </a:ext>
                </a:extLst>
              </p:cNvPr>
              <p:cNvSpPr txBox="1"/>
              <p:nvPr/>
            </p:nvSpPr>
            <p:spPr>
              <a:xfrm>
                <a:off x="1383093" y="4339641"/>
                <a:ext cx="1488379" cy="3969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1050" dirty="0">
                    <a:latin typeface="Arial" panose="020B0604020202020204" pitchFamily="34" charset="0"/>
                    <a:cs typeface="Arial" panose="020B0604020202020204" pitchFamily="34" charset="0"/>
                  </a:rPr>
                  <a:t>WSM: Prism</a:t>
                </a:r>
              </a:p>
            </p:txBody>
          </p:sp>
          <p:pic>
            <p:nvPicPr>
              <p:cNvPr id="25" name="Picture 24" descr="cid:image003.png@01D516F8.BE8CB2D0">
                <a:extLst>
                  <a:ext uri="{FF2B5EF4-FFF2-40B4-BE49-F238E27FC236}">
                    <a16:creationId xmlns:a16="http://schemas.microsoft.com/office/drawing/2014/main" id="{BBE2A596-306E-45C7-B939-38EDB400FCA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9" r:link="rId10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508795" y="4626795"/>
                <a:ext cx="5486400" cy="116378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F68D8682-0DBF-4BAE-9D04-83FBE0E01B46}"/>
                  </a:ext>
                </a:extLst>
              </p:cNvPr>
              <p:cNvSpPr txBox="1"/>
              <p:nvPr/>
            </p:nvSpPr>
            <p:spPr>
              <a:xfrm>
                <a:off x="6711237" y="4626796"/>
                <a:ext cx="739500" cy="43305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FPA</a:t>
                </a:r>
              </a:p>
            </p:txBody>
          </p:sp>
          <p:pic>
            <p:nvPicPr>
              <p:cNvPr id="28" name="Picture 27">
                <a:extLst>
                  <a:ext uri="{FF2B5EF4-FFF2-40B4-BE49-F238E27FC236}">
                    <a16:creationId xmlns:a16="http://schemas.microsoft.com/office/drawing/2014/main" id="{8495504A-B09C-4CEE-A972-5F18F14A228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84183" y="4712355"/>
                <a:ext cx="770337" cy="786384"/>
              </a:xfrm>
              <a:prstGeom prst="rect">
                <a:avLst/>
              </a:prstGeom>
            </p:spPr>
          </p:pic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CB4800F6-1A81-48DC-8171-A4B65A190CAD}"/>
                  </a:ext>
                </a:extLst>
              </p:cNvPr>
              <p:cNvSpPr/>
              <p:nvPr/>
            </p:nvSpPr>
            <p:spPr>
              <a:xfrm>
                <a:off x="959708" y="5474043"/>
                <a:ext cx="1437503" cy="263611"/>
              </a:xfrm>
              <a:custGeom>
                <a:avLst/>
                <a:gdLst>
                  <a:gd name="connsiteX0" fmla="*/ 0 w 1437503"/>
                  <a:gd name="connsiteY0" fmla="*/ 37070 h 263611"/>
                  <a:gd name="connsiteX1" fmla="*/ 0 w 1437503"/>
                  <a:gd name="connsiteY1" fmla="*/ 263611 h 263611"/>
                  <a:gd name="connsiteX2" fmla="*/ 1437503 w 1437503"/>
                  <a:gd name="connsiteY2" fmla="*/ 263611 h 263611"/>
                  <a:gd name="connsiteX3" fmla="*/ 1437503 w 1437503"/>
                  <a:gd name="connsiteY3" fmla="*/ 0 h 2636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37503" h="263611">
                    <a:moveTo>
                      <a:pt x="0" y="37070"/>
                    </a:moveTo>
                    <a:lnTo>
                      <a:pt x="0" y="263611"/>
                    </a:lnTo>
                    <a:lnTo>
                      <a:pt x="1437503" y="263611"/>
                    </a:lnTo>
                    <a:lnTo>
                      <a:pt x="1437503" y="0"/>
                    </a:lnTo>
                  </a:path>
                </a:pathLst>
              </a:custGeom>
              <a:noFill/>
              <a:ln>
                <a:solidFill>
                  <a:schemeClr val="tx1"/>
                </a:solidFill>
                <a:tailEnd type="triangle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5369906F-A937-4818-BC15-6DFE44026490}"/>
                </a:ext>
              </a:extLst>
            </p:cNvPr>
            <p:cNvGrpSpPr/>
            <p:nvPr/>
          </p:nvGrpSpPr>
          <p:grpSpPr>
            <a:xfrm>
              <a:off x="381666" y="3384969"/>
              <a:ext cx="6905729" cy="1455139"/>
              <a:chOff x="546438" y="2811439"/>
              <a:chExt cx="6905729" cy="1455139"/>
            </a:xfrm>
          </p:grpSpPr>
          <p:sp>
            <p:nvSpPr>
              <p:cNvPr id="18" name="TextBox 13">
                <a:extLst>
                  <a:ext uri="{FF2B5EF4-FFF2-40B4-BE49-F238E27FC236}">
                    <a16:creationId xmlns:a16="http://schemas.microsoft.com/office/drawing/2014/main" id="{C485C941-1E76-47DC-A6E5-B7CC3C448C61}"/>
                  </a:ext>
                </a:extLst>
              </p:cNvPr>
              <p:cNvSpPr txBox="1"/>
              <p:nvPr/>
            </p:nvSpPr>
            <p:spPr>
              <a:xfrm>
                <a:off x="1383092" y="2811439"/>
                <a:ext cx="1564577" cy="4089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1050" dirty="0">
                    <a:latin typeface="Arial" panose="020B0604020202020204" pitchFamily="34" charset="0"/>
                    <a:cs typeface="Arial" panose="020B0604020202020204" pitchFamily="34" charset="0"/>
                  </a:rPr>
                  <a:t>WSM</a:t>
                </a:r>
                <a:r>
                  <a:rPr lang="en-US" sz="1100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r>
                  <a:rPr lang="en-US" sz="105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Grism</a:t>
                </a:r>
                <a:endParaRPr lang="en-US" sz="11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19" name="Picture 18" descr="cid:image002.png@01D516F8.BE8CB2D0">
                <a:extLst>
                  <a:ext uri="{FF2B5EF4-FFF2-40B4-BE49-F238E27FC236}">
                    <a16:creationId xmlns:a16="http://schemas.microsoft.com/office/drawing/2014/main" id="{61D0C41A-F87F-40A4-8AB8-AFA1C3E2AFB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2" r:link="rId1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508795" y="3102795"/>
                <a:ext cx="5486400" cy="116378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0" name="TextBox 24">
                <a:extLst>
                  <a:ext uri="{FF2B5EF4-FFF2-40B4-BE49-F238E27FC236}">
                    <a16:creationId xmlns:a16="http://schemas.microsoft.com/office/drawing/2014/main" id="{FE4E9F1C-23C0-4A78-BC95-BEDAA4856091}"/>
                  </a:ext>
                </a:extLst>
              </p:cNvPr>
              <p:cNvSpPr txBox="1"/>
              <p:nvPr/>
            </p:nvSpPr>
            <p:spPr>
              <a:xfrm>
                <a:off x="6712667" y="3141424"/>
                <a:ext cx="739500" cy="43305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FPA</a:t>
                </a:r>
              </a:p>
            </p:txBody>
          </p:sp>
          <p:pic>
            <p:nvPicPr>
              <p:cNvPr id="22" name="Picture 21">
                <a:extLst>
                  <a:ext uri="{FF2B5EF4-FFF2-40B4-BE49-F238E27FC236}">
                    <a16:creationId xmlns:a16="http://schemas.microsoft.com/office/drawing/2014/main" id="{D2C85D3D-9D2E-4964-A1A1-A6A8957D684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46438" y="3208065"/>
                <a:ext cx="845827" cy="786384"/>
              </a:xfrm>
              <a:prstGeom prst="rect">
                <a:avLst/>
              </a:prstGeom>
            </p:spPr>
          </p:pic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0A439047-A787-4C34-96D5-737E473D3153}"/>
                  </a:ext>
                </a:extLst>
              </p:cNvPr>
              <p:cNvSpPr/>
              <p:nvPr/>
            </p:nvSpPr>
            <p:spPr>
              <a:xfrm>
                <a:off x="959707" y="3965188"/>
                <a:ext cx="1437503" cy="263611"/>
              </a:xfrm>
              <a:custGeom>
                <a:avLst/>
                <a:gdLst>
                  <a:gd name="connsiteX0" fmla="*/ 0 w 1437503"/>
                  <a:gd name="connsiteY0" fmla="*/ 37070 h 263611"/>
                  <a:gd name="connsiteX1" fmla="*/ 0 w 1437503"/>
                  <a:gd name="connsiteY1" fmla="*/ 263611 h 263611"/>
                  <a:gd name="connsiteX2" fmla="*/ 1437503 w 1437503"/>
                  <a:gd name="connsiteY2" fmla="*/ 263611 h 263611"/>
                  <a:gd name="connsiteX3" fmla="*/ 1437503 w 1437503"/>
                  <a:gd name="connsiteY3" fmla="*/ 0 h 2636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37503" h="263611">
                    <a:moveTo>
                      <a:pt x="0" y="37070"/>
                    </a:moveTo>
                    <a:lnTo>
                      <a:pt x="0" y="263611"/>
                    </a:lnTo>
                    <a:lnTo>
                      <a:pt x="1437503" y="263611"/>
                    </a:lnTo>
                    <a:lnTo>
                      <a:pt x="1437503" y="0"/>
                    </a:lnTo>
                  </a:path>
                </a:pathLst>
              </a:custGeom>
              <a:noFill/>
              <a:ln>
                <a:solidFill>
                  <a:schemeClr val="tx1"/>
                </a:solidFill>
                <a:tailEnd type="triangle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37" name="Oval 36">
            <a:extLst>
              <a:ext uri="{FF2B5EF4-FFF2-40B4-BE49-F238E27FC236}">
                <a16:creationId xmlns:a16="http://schemas.microsoft.com/office/drawing/2014/main" id="{6BE79F1B-01B8-4209-B234-15A395E59228}"/>
              </a:ext>
            </a:extLst>
          </p:cNvPr>
          <p:cNvSpPr/>
          <p:nvPr/>
        </p:nvSpPr>
        <p:spPr>
          <a:xfrm>
            <a:off x="1905000" y="4307376"/>
            <a:ext cx="456742" cy="45674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782D841B-2FC7-4ED2-9A01-9574A5397220}"/>
              </a:ext>
            </a:extLst>
          </p:cNvPr>
          <p:cNvSpPr/>
          <p:nvPr/>
        </p:nvSpPr>
        <p:spPr>
          <a:xfrm>
            <a:off x="4091945" y="5651527"/>
            <a:ext cx="278023" cy="27802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AD72416A-C024-4C8A-B01D-4B77561A2272}"/>
              </a:ext>
            </a:extLst>
          </p:cNvPr>
          <p:cNvCxnSpPr>
            <a:stCxn id="37" idx="5"/>
            <a:endCxn id="38" idx="1"/>
          </p:cNvCxnSpPr>
          <p:nvPr/>
        </p:nvCxnSpPr>
        <p:spPr>
          <a:xfrm>
            <a:off x="2294854" y="4697230"/>
            <a:ext cx="1837807" cy="99501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Oval 39">
            <a:extLst>
              <a:ext uri="{FF2B5EF4-FFF2-40B4-BE49-F238E27FC236}">
                <a16:creationId xmlns:a16="http://schemas.microsoft.com/office/drawing/2014/main" id="{48881BAB-0A8C-4FF3-8868-405A9087D83C}"/>
              </a:ext>
            </a:extLst>
          </p:cNvPr>
          <p:cNvSpPr/>
          <p:nvPr/>
        </p:nvSpPr>
        <p:spPr>
          <a:xfrm>
            <a:off x="6486026" y="5572247"/>
            <a:ext cx="278023" cy="27802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62DCEBAE-E7B2-4B61-85D2-7CFD21636889}"/>
              </a:ext>
            </a:extLst>
          </p:cNvPr>
          <p:cNvCxnSpPr>
            <a:cxnSpLocks/>
            <a:stCxn id="40" idx="7"/>
            <a:endCxn id="42" idx="1"/>
          </p:cNvCxnSpPr>
          <p:nvPr/>
        </p:nvCxnSpPr>
        <p:spPr>
          <a:xfrm flipV="1">
            <a:off x="6723333" y="4381025"/>
            <a:ext cx="820891" cy="123193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Left Brace 41">
            <a:extLst>
              <a:ext uri="{FF2B5EF4-FFF2-40B4-BE49-F238E27FC236}">
                <a16:creationId xmlns:a16="http://schemas.microsoft.com/office/drawing/2014/main" id="{702220B0-ACC3-4B32-9BA0-71DF5C4077E9}"/>
              </a:ext>
            </a:extLst>
          </p:cNvPr>
          <p:cNvSpPr/>
          <p:nvPr/>
        </p:nvSpPr>
        <p:spPr>
          <a:xfrm>
            <a:off x="7544224" y="2851311"/>
            <a:ext cx="291161" cy="3059427"/>
          </a:xfrm>
          <a:prstGeom prst="leftBrace">
            <a:avLst>
              <a:gd name="adj1" fmla="val 55441"/>
              <a:gd name="adj2" fmla="val 50000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53032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7EBFCDD-2841-4C2C-AA6C-43FF126B00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Flight Optical Compensators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90BB584D-F115-4D71-930B-FDC4659F765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6200000">
            <a:off x="-93608" y="1616811"/>
            <a:ext cx="5644528" cy="4121390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6389BC8-0315-464C-B80A-B14B955C35CB}"/>
              </a:ext>
            </a:extLst>
          </p:cNvPr>
          <p:cNvGraphicFramePr>
            <a:graphicFrameLocks noGrp="1"/>
          </p:cNvGraphicFramePr>
          <p:nvPr/>
        </p:nvGraphicFramePr>
        <p:xfrm>
          <a:off x="5523550" y="857699"/>
          <a:ext cx="2590800" cy="5334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47800">
                  <a:extLst>
                    <a:ext uri="{9D8B030D-6E8A-4147-A177-3AD203B41FA5}">
                      <a16:colId xmlns:a16="http://schemas.microsoft.com/office/drawing/2014/main" val="201949117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2418269252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/>
                        <a:t>Compensator</a:t>
                      </a: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/>
                        <a:t>Optical Degree of Freedom</a:t>
                      </a: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0258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SM Focus </a:t>
                      </a:r>
                      <a:br>
                        <a:rPr lang="en-US" sz="1400" dirty="0"/>
                      </a:br>
                      <a:r>
                        <a:rPr lang="en-US" sz="1400" dirty="0"/>
                        <a:t>Drives (FD)*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Defocus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35599345"/>
                  </a:ext>
                </a:extLst>
              </a:tr>
              <a:tr h="274320">
                <a:tc rowSpan="5"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SM Alignment Drives (AD)*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Decenter (x)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43408562"/>
                  </a:ext>
                </a:extLst>
              </a:tr>
              <a:tr h="274320">
                <a:tc vMerge="1"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Decenter (y)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98794403"/>
                  </a:ext>
                </a:extLst>
              </a:tr>
              <a:tr h="274320">
                <a:tc vMerge="1"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Defocus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56966717"/>
                  </a:ext>
                </a:extLst>
              </a:tr>
              <a:tr h="274320">
                <a:tc vMerge="1"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Tip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95184270"/>
                  </a:ext>
                </a:extLst>
              </a:tr>
              <a:tr h="274320">
                <a:tc vMerge="1"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Tilt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72841927"/>
                  </a:ext>
                </a:extLst>
              </a:tr>
              <a:tr h="274320">
                <a:tc rowSpan="3"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AOM Fold </a:t>
                      </a:r>
                      <a:br>
                        <a:rPr lang="en-US" sz="1400" dirty="0"/>
                      </a:br>
                      <a:r>
                        <a:rPr lang="en-US" sz="1400" dirty="0"/>
                        <a:t>Mirror 1 (FM1)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Defocus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16266958"/>
                  </a:ext>
                </a:extLst>
              </a:tr>
              <a:tr h="274320">
                <a:tc vMerge="1"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Tip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71826475"/>
                  </a:ext>
                </a:extLst>
              </a:tr>
              <a:tr h="274320">
                <a:tc vMerge="1"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Tilt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38966439"/>
                  </a:ext>
                </a:extLst>
              </a:tr>
              <a:tr h="274320">
                <a:tc rowSpan="3"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WFI Alignment Compensation Mechanism (ACM)</a:t>
                      </a:r>
                      <a:r>
                        <a:rPr lang="en-US" sz="1400" baseline="30000" dirty="0"/>
                        <a:t>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Defocus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63145373"/>
                  </a:ext>
                </a:extLst>
              </a:tr>
              <a:tr h="274320">
                <a:tc vMerge="1"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Tip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37542388"/>
                  </a:ext>
                </a:extLst>
              </a:tr>
              <a:tr h="274320">
                <a:tc vMerge="1"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Tilt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88033268"/>
                  </a:ext>
                </a:extLst>
              </a:tr>
              <a:tr h="274320">
                <a:tc rowSpan="2"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TCA Tip/Tilt </a:t>
                      </a:r>
                      <a:br>
                        <a:rPr lang="en-US" sz="1400" dirty="0"/>
                      </a:br>
                      <a:r>
                        <a:rPr lang="en-US" sz="1400" dirty="0"/>
                        <a:t>Fold (TTF)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Tip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63129392"/>
                  </a:ext>
                </a:extLst>
              </a:tr>
              <a:tr h="274320">
                <a:tc vMerge="1"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Tilt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60509643"/>
                  </a:ext>
                </a:extLst>
              </a:tr>
            </a:tbl>
          </a:graphicData>
        </a:graphic>
      </p:graphicFrame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ED15797F-967C-49B6-B21A-57D7F9BD1207}"/>
              </a:ext>
            </a:extLst>
          </p:cNvPr>
          <p:cNvCxnSpPr>
            <a:cxnSpLocks/>
          </p:cNvCxnSpPr>
          <p:nvPr/>
        </p:nvCxnSpPr>
        <p:spPr>
          <a:xfrm flipH="1" flipV="1">
            <a:off x="3043594" y="1125142"/>
            <a:ext cx="2479956" cy="82028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  <a:effectLst>
            <a:glow rad="63500">
              <a:srgbClr val="FF0000">
                <a:alpha val="4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C96115CC-8DC9-427C-BA2B-ECC7C93AD8CE}"/>
              </a:ext>
            </a:extLst>
          </p:cNvPr>
          <p:cNvCxnSpPr>
            <a:cxnSpLocks/>
          </p:cNvCxnSpPr>
          <p:nvPr/>
        </p:nvCxnSpPr>
        <p:spPr>
          <a:xfrm flipH="1" flipV="1">
            <a:off x="3043594" y="1125142"/>
            <a:ext cx="2479956" cy="1806232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  <a:effectLst>
            <a:glow rad="63500">
              <a:srgbClr val="FF0000">
                <a:alpha val="4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65AB8E87-373D-4F16-BDE2-4BD5127D032D}"/>
              </a:ext>
            </a:extLst>
          </p:cNvPr>
          <p:cNvCxnSpPr>
            <a:cxnSpLocks/>
          </p:cNvCxnSpPr>
          <p:nvPr/>
        </p:nvCxnSpPr>
        <p:spPr>
          <a:xfrm flipH="1">
            <a:off x="2590800" y="4191000"/>
            <a:ext cx="2925206" cy="986998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  <a:effectLst>
            <a:glow rad="63500">
              <a:srgbClr val="FF0000">
                <a:alpha val="4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0E6D065F-2FEA-4FD7-B364-D63CFA5CF3B1}"/>
              </a:ext>
            </a:extLst>
          </p:cNvPr>
          <p:cNvCxnSpPr>
            <a:cxnSpLocks/>
          </p:cNvCxnSpPr>
          <p:nvPr/>
        </p:nvCxnSpPr>
        <p:spPr>
          <a:xfrm flipH="1">
            <a:off x="4648200" y="5096438"/>
            <a:ext cx="875350" cy="466162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  <a:effectLst>
            <a:glow rad="63500">
              <a:srgbClr val="FF0000">
                <a:alpha val="4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C0AD694-58B2-44BE-8613-B91315969112}"/>
              </a:ext>
            </a:extLst>
          </p:cNvPr>
          <p:cNvSpPr/>
          <p:nvPr/>
        </p:nvSpPr>
        <p:spPr>
          <a:xfrm>
            <a:off x="1828801" y="5587200"/>
            <a:ext cx="3675394" cy="921600"/>
          </a:xfrm>
          <a:custGeom>
            <a:avLst/>
            <a:gdLst>
              <a:gd name="connsiteX0" fmla="*/ 3844800 w 3844800"/>
              <a:gd name="connsiteY0" fmla="*/ 439200 h 921600"/>
              <a:gd name="connsiteX1" fmla="*/ 676800 w 3844800"/>
              <a:gd name="connsiteY1" fmla="*/ 921600 h 921600"/>
              <a:gd name="connsiteX2" fmla="*/ 28800 w 3844800"/>
              <a:gd name="connsiteY2" fmla="*/ 921600 h 921600"/>
              <a:gd name="connsiteX3" fmla="*/ 0 w 3844800"/>
              <a:gd name="connsiteY3" fmla="*/ 0 h 92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44800" h="921600">
                <a:moveTo>
                  <a:pt x="3844800" y="439200"/>
                </a:moveTo>
                <a:lnTo>
                  <a:pt x="676800" y="921600"/>
                </a:lnTo>
                <a:lnTo>
                  <a:pt x="28800" y="921600"/>
                </a:lnTo>
                <a:lnTo>
                  <a:pt x="0" y="0"/>
                </a:lnTo>
              </a:path>
            </a:pathLst>
          </a:custGeom>
          <a:noFill/>
          <a:ln w="12700">
            <a:solidFill>
              <a:schemeClr val="tx1"/>
            </a:solidFill>
            <a:tailEnd type="triangle"/>
          </a:ln>
          <a:effectLst>
            <a:glow rad="63500">
              <a:srgbClr val="FF0000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ight Brace 10">
            <a:extLst>
              <a:ext uri="{FF2B5EF4-FFF2-40B4-BE49-F238E27FC236}">
                <a16:creationId xmlns:a16="http://schemas.microsoft.com/office/drawing/2014/main" id="{F6D66DD4-D52B-4C5A-BBA3-B764603BEC91}"/>
              </a:ext>
            </a:extLst>
          </p:cNvPr>
          <p:cNvSpPr/>
          <p:nvPr/>
        </p:nvSpPr>
        <p:spPr>
          <a:xfrm>
            <a:off x="8216556" y="1676400"/>
            <a:ext cx="228600" cy="2057400"/>
          </a:xfrm>
          <a:prstGeom prst="rightBrace">
            <a:avLst>
              <a:gd name="adj1" fmla="val 70365"/>
              <a:gd name="adj2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EB42CD5-9959-4F5A-A6D0-45821ED152B2}"/>
              </a:ext>
            </a:extLst>
          </p:cNvPr>
          <p:cNvSpPr txBox="1"/>
          <p:nvPr/>
        </p:nvSpPr>
        <p:spPr>
          <a:xfrm>
            <a:off x="8464511" y="2166491"/>
            <a:ext cx="229950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Compensate Wavefront Error (WFE)</a:t>
            </a:r>
          </a:p>
          <a:p>
            <a:pPr algn="ctr"/>
            <a:r>
              <a:rPr lang="en-US" sz="1600" dirty="0"/>
              <a:t>Common to Each Channel</a:t>
            </a:r>
          </a:p>
        </p:txBody>
      </p:sp>
      <p:sp>
        <p:nvSpPr>
          <p:cNvPr id="13" name="Right Brace 12">
            <a:extLst>
              <a:ext uri="{FF2B5EF4-FFF2-40B4-BE49-F238E27FC236}">
                <a16:creationId xmlns:a16="http://schemas.microsoft.com/office/drawing/2014/main" id="{85F8C31D-7951-4707-B2E7-F153CC342924}"/>
              </a:ext>
            </a:extLst>
          </p:cNvPr>
          <p:cNvSpPr/>
          <p:nvPr/>
        </p:nvSpPr>
        <p:spPr>
          <a:xfrm>
            <a:off x="8224100" y="3733800"/>
            <a:ext cx="228600" cy="1828800"/>
          </a:xfrm>
          <a:prstGeom prst="rightBrace">
            <a:avLst>
              <a:gd name="adj1" fmla="val 70365"/>
              <a:gd name="adj2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1C598C8-FC46-4345-8769-8C398097614F}"/>
              </a:ext>
            </a:extLst>
          </p:cNvPr>
          <p:cNvSpPr txBox="1"/>
          <p:nvPr/>
        </p:nvSpPr>
        <p:spPr>
          <a:xfrm>
            <a:off x="8472055" y="4347001"/>
            <a:ext cx="20633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Compensate Focus WFI Channel</a:t>
            </a:r>
          </a:p>
        </p:txBody>
      </p:sp>
      <p:sp>
        <p:nvSpPr>
          <p:cNvPr id="15" name="Right Brace 14">
            <a:extLst>
              <a:ext uri="{FF2B5EF4-FFF2-40B4-BE49-F238E27FC236}">
                <a16:creationId xmlns:a16="http://schemas.microsoft.com/office/drawing/2014/main" id="{8638E252-E57F-4CB6-8EC6-61A05F4E2C69}"/>
              </a:ext>
            </a:extLst>
          </p:cNvPr>
          <p:cNvSpPr/>
          <p:nvPr/>
        </p:nvSpPr>
        <p:spPr>
          <a:xfrm>
            <a:off x="8224100" y="5584371"/>
            <a:ext cx="228600" cy="607734"/>
          </a:xfrm>
          <a:prstGeom prst="rightBrace">
            <a:avLst>
              <a:gd name="adj1" fmla="val 70365"/>
              <a:gd name="adj2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7E8676B-8A65-4BF6-AC84-AD099977CBC1}"/>
              </a:ext>
            </a:extLst>
          </p:cNvPr>
          <p:cNvSpPr txBox="1"/>
          <p:nvPr/>
        </p:nvSpPr>
        <p:spPr>
          <a:xfrm>
            <a:off x="8472055" y="5472739"/>
            <a:ext cx="20633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Compensate Pupil Shear in CGI Channel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7FE82A4-4C8D-4F0D-9AFE-7B54F0D3A8B6}"/>
              </a:ext>
            </a:extLst>
          </p:cNvPr>
          <p:cNvSpPr txBox="1"/>
          <p:nvPr/>
        </p:nvSpPr>
        <p:spPr>
          <a:xfrm>
            <a:off x="8133706" y="1070975"/>
            <a:ext cx="33903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*Heritage actuators from previous program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091CB1C-0B05-4738-95C7-7D580DFC4B95}"/>
              </a:ext>
            </a:extLst>
          </p:cNvPr>
          <p:cNvSpPr txBox="1"/>
          <p:nvPr/>
        </p:nvSpPr>
        <p:spPr>
          <a:xfrm>
            <a:off x="8133706" y="1323201"/>
            <a:ext cx="20188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aseline="30000" dirty="0"/>
              <a:t>†</a:t>
            </a:r>
            <a:r>
              <a:rPr lang="en-US" sz="1200" dirty="0"/>
              <a:t>Heritage JWST actuators</a:t>
            </a:r>
          </a:p>
        </p:txBody>
      </p:sp>
    </p:spTree>
    <p:extLst>
      <p:ext uri="{BB962C8B-B14F-4D97-AF65-F5344CB8AC3E}">
        <p14:creationId xmlns:p14="http://schemas.microsoft.com/office/powerpoint/2010/main" val="8280880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6AA9B-5589-E1E9-1AC7-F82BA12277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B3FD7C9-2CE0-4E04-AED5-EC64CF399F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20000" y="6492875"/>
            <a:ext cx="1066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>
              <a:defRPr/>
            </a:pPr>
            <a:fld id="{267ABB56-FDDB-447E-A48A-888F26F70B5A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EDD3AB92-3EF5-A279-12DF-92FBD0969D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3124994"/>
            <a:ext cx="10058400" cy="608012"/>
          </a:xfrm>
        </p:spPr>
        <p:txBody>
          <a:bodyPr/>
          <a:lstStyle/>
          <a:p>
            <a:r>
              <a:rPr lang="en-US" sz="3200" dirty="0"/>
              <a:t>Optical Verification Overview</a:t>
            </a:r>
          </a:p>
        </p:txBody>
      </p:sp>
    </p:spTree>
    <p:extLst>
      <p:ext uri="{BB962C8B-B14F-4D97-AF65-F5344CB8AC3E}">
        <p14:creationId xmlns:p14="http://schemas.microsoft.com/office/powerpoint/2010/main" val="25800873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1" name="Elbow Connector 81">
            <a:extLst>
              <a:ext uri="{FF2B5EF4-FFF2-40B4-BE49-F238E27FC236}">
                <a16:creationId xmlns:a16="http://schemas.microsoft.com/office/drawing/2014/main" id="{FF6A4BB4-6155-A2DE-68D6-6D6E158F8611}"/>
              </a:ext>
            </a:extLst>
          </p:cNvPr>
          <p:cNvCxnSpPr>
            <a:cxnSpLocks/>
            <a:stCxn id="12" idx="2"/>
            <a:endCxn id="67" idx="0"/>
          </p:cNvCxnSpPr>
          <p:nvPr/>
        </p:nvCxnSpPr>
        <p:spPr>
          <a:xfrm rot="5400000">
            <a:off x="7756044" y="1285575"/>
            <a:ext cx="887396" cy="4472751"/>
          </a:xfrm>
          <a:prstGeom prst="bentConnector3">
            <a:avLst>
              <a:gd name="adj1" fmla="val 86733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Title 2">
            <a:extLst>
              <a:ext uri="{FF2B5EF4-FFF2-40B4-BE49-F238E27FC236}">
                <a16:creationId xmlns:a16="http://schemas.microsoft.com/office/drawing/2014/main" id="{B24F1499-966B-7B39-698B-676EBBCC54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Optical Alignment &amp; Verification Summary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C54430D0-A6F1-DE96-981A-E070975BA90B}"/>
              </a:ext>
            </a:extLst>
          </p:cNvPr>
          <p:cNvCxnSpPr>
            <a:cxnSpLocks/>
          </p:cNvCxnSpPr>
          <p:nvPr/>
        </p:nvCxnSpPr>
        <p:spPr>
          <a:xfrm>
            <a:off x="76200" y="1948066"/>
            <a:ext cx="119634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C1EF43D-13AB-E166-DD8C-F9D1631FA7E1}"/>
              </a:ext>
            </a:extLst>
          </p:cNvPr>
          <p:cNvCxnSpPr>
            <a:cxnSpLocks/>
          </p:cNvCxnSpPr>
          <p:nvPr/>
        </p:nvCxnSpPr>
        <p:spPr>
          <a:xfrm>
            <a:off x="76200" y="3770365"/>
            <a:ext cx="119634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64B8CE5-0AC8-DFE2-864B-8B916E2B2015}"/>
              </a:ext>
            </a:extLst>
          </p:cNvPr>
          <p:cNvCxnSpPr>
            <a:cxnSpLocks/>
          </p:cNvCxnSpPr>
          <p:nvPr/>
        </p:nvCxnSpPr>
        <p:spPr>
          <a:xfrm>
            <a:off x="76200" y="5634405"/>
            <a:ext cx="119634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72E1ED4E-DCF9-6C34-737D-295353BF098E}"/>
              </a:ext>
            </a:extLst>
          </p:cNvPr>
          <p:cNvSpPr txBox="1"/>
          <p:nvPr/>
        </p:nvSpPr>
        <p:spPr>
          <a:xfrm>
            <a:off x="76200" y="802634"/>
            <a:ext cx="152711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Component Level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A239777-6378-3994-7AF6-09665B71A80D}"/>
              </a:ext>
            </a:extLst>
          </p:cNvPr>
          <p:cNvSpPr txBox="1"/>
          <p:nvPr/>
        </p:nvSpPr>
        <p:spPr>
          <a:xfrm>
            <a:off x="76200" y="1948066"/>
            <a:ext cx="152711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Element Level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2B9390C-4EA1-D490-3CA8-B3B2C61FAD18}"/>
              </a:ext>
            </a:extLst>
          </p:cNvPr>
          <p:cNvSpPr txBox="1"/>
          <p:nvPr/>
        </p:nvSpPr>
        <p:spPr>
          <a:xfrm>
            <a:off x="76200" y="3790581"/>
            <a:ext cx="152711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Assembly Level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B96CA1E-CD2E-9D50-374A-75EA4BEF9475}"/>
              </a:ext>
            </a:extLst>
          </p:cNvPr>
          <p:cNvSpPr txBox="1"/>
          <p:nvPr/>
        </p:nvSpPr>
        <p:spPr>
          <a:xfrm>
            <a:off x="76200" y="5625613"/>
            <a:ext cx="152711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Observatory Level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9968560-7B22-CD86-B0FA-1EC71CC28E7B}"/>
              </a:ext>
            </a:extLst>
          </p:cNvPr>
          <p:cNvSpPr txBox="1"/>
          <p:nvPr/>
        </p:nvSpPr>
        <p:spPr>
          <a:xfrm>
            <a:off x="9327935" y="2616587"/>
            <a:ext cx="2216363" cy="461665"/>
          </a:xfrm>
          <a:prstGeom prst="rect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Instrument Carrier </a:t>
            </a:r>
            <a:b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TVAC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Photogrammetry Test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D31D0B9-6F48-8A77-8C86-0EAA78DB6070}"/>
              </a:ext>
            </a:extLst>
          </p:cNvPr>
          <p:cNvSpPr txBox="1"/>
          <p:nvPr/>
        </p:nvSpPr>
        <p:spPr>
          <a:xfrm>
            <a:off x="56807" y="2201473"/>
            <a:ext cx="2104926" cy="646331"/>
          </a:xfrm>
          <a:prstGeom prst="rect">
            <a:avLst/>
          </a:prstGeom>
          <a:gradFill flip="none" rotWithShape="1">
            <a:gsLst>
              <a:gs pos="54000">
                <a:schemeClr val="accent4">
                  <a:lumMod val="40000"/>
                  <a:lumOff val="60000"/>
                </a:schemeClr>
              </a:gs>
              <a:gs pos="0">
                <a:schemeClr val="accent3">
                  <a:tint val="50000"/>
                  <a:satMod val="300000"/>
                </a:schemeClr>
              </a:gs>
              <a:gs pos="35000">
                <a:schemeClr val="accent3">
                  <a:tint val="37000"/>
                  <a:satMod val="300000"/>
                </a:schemeClr>
              </a:gs>
              <a:gs pos="100000">
                <a:schemeClr val="accent3">
                  <a:tint val="15000"/>
                  <a:satMod val="350000"/>
                </a:schemeClr>
              </a:gs>
            </a:gsLst>
            <a:lin ang="13500000" scaled="1"/>
            <a:tileRect/>
          </a:gradFill>
          <a:ln w="19050">
            <a:solidFill>
              <a:schemeClr val="tx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prstClr val="black"/>
                </a:solidFill>
                <a:latin typeface="Calibri" panose="020F0502020204030204"/>
              </a:rPr>
              <a:t>IC Simulator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given to WFI and CGI to place latches and check alignment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84CDA93-F733-E9DA-A29D-4B7E89074C38}"/>
              </a:ext>
            </a:extLst>
          </p:cNvPr>
          <p:cNvSpPr txBox="1"/>
          <p:nvPr/>
        </p:nvSpPr>
        <p:spPr>
          <a:xfrm>
            <a:off x="1590502" y="2936431"/>
            <a:ext cx="2016590" cy="646331"/>
          </a:xfrm>
          <a:prstGeom prst="rect">
            <a:avLst/>
          </a:prstGeom>
          <a:gradFill flip="none" rotWithShape="1">
            <a:gsLst>
              <a:gs pos="54000">
                <a:schemeClr val="accent4">
                  <a:lumMod val="40000"/>
                  <a:lumOff val="60000"/>
                </a:schemeClr>
              </a:gs>
              <a:gs pos="0">
                <a:schemeClr val="accent3">
                  <a:tint val="50000"/>
                  <a:satMod val="300000"/>
                </a:schemeClr>
              </a:gs>
              <a:gs pos="35000">
                <a:schemeClr val="accent3">
                  <a:tint val="37000"/>
                  <a:satMod val="300000"/>
                </a:schemeClr>
              </a:gs>
              <a:gs pos="100000">
                <a:schemeClr val="accent3">
                  <a:tint val="15000"/>
                  <a:satMod val="350000"/>
                </a:schemeClr>
              </a:gs>
            </a:gsLst>
            <a:lin ang="13500000" scaled="1"/>
            <a:tileRect/>
          </a:gradFill>
          <a:ln w="19050">
            <a:solidFill>
              <a:schemeClr val="tx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>
            <a:defPPr>
              <a:defRPr lang="en-US"/>
            </a:defPPr>
            <a:lvl1pPr marR="0" lvl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90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Instrument WFE &amp; Alignment verification testing performed on GSE Interface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5E462C3-4366-1DA9-2B12-CC1ADAF5D631}"/>
              </a:ext>
            </a:extLst>
          </p:cNvPr>
          <p:cNvSpPr txBox="1"/>
          <p:nvPr/>
        </p:nvSpPr>
        <p:spPr>
          <a:xfrm>
            <a:off x="6237256" y="4717305"/>
            <a:ext cx="5411118" cy="847873"/>
          </a:xfrm>
          <a:prstGeom prst="rect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R="0" lvl="0" indent="0" algn="ctr" defTabSz="9144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sz="110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Spacecraft Bus + IPA (SCIPA)</a:t>
            </a:r>
            <a:endParaRPr kumimoji="0" lang="en-US" sz="1200" b="1" i="0" u="none" strike="sngStrike" kern="1200" cap="none" spc="0" normalizeH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WFI pupil shear/clocking verification &amp; vignetting check with LED system @TVAC</a:t>
            </a:r>
          </a:p>
          <a:p>
            <a:pPr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CGI pupil shear/clocking verification with FSA fibers @TVAC</a:t>
            </a:r>
          </a:p>
          <a:p>
            <a:pPr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1200" dirty="0"/>
              <a:t>WFI focal surface verification &amp; wavefront x-check with sub-ap FDPR @TVAC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3BC4CEC2-58E3-1EDB-B25E-D510D1FA199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53277" y="5818834"/>
            <a:ext cx="1086323" cy="706901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2BFB6251-564B-622D-5D67-4208F9BB20F3}"/>
              </a:ext>
            </a:extLst>
          </p:cNvPr>
          <p:cNvSpPr txBox="1"/>
          <p:nvPr/>
        </p:nvSpPr>
        <p:spPr>
          <a:xfrm>
            <a:off x="56806" y="1108358"/>
            <a:ext cx="3067393" cy="646331"/>
          </a:xfrm>
          <a:prstGeom prst="rect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Primary Mirror </a:t>
            </a:r>
            <a:b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1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Offner Null &amp; Airbag in Ambient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Multipoint Support + CGH @ Amb. &amp; 265K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D775009-4230-47F7-D72B-6F498B78A52A}"/>
              </a:ext>
            </a:extLst>
          </p:cNvPr>
          <p:cNvSpPr txBox="1"/>
          <p:nvPr/>
        </p:nvSpPr>
        <p:spPr>
          <a:xfrm>
            <a:off x="3279602" y="1016024"/>
            <a:ext cx="3772595" cy="830997"/>
          </a:xfrm>
          <a:prstGeom prst="rect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Primary Mirror Assembly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Gravity Offloaded, CGH @265K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1g CGH @ 265K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0g cross-check horizontal multi-orientation @ Ambient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DB7C839-BA9E-9164-78CA-22A13E196E6E}"/>
              </a:ext>
            </a:extLst>
          </p:cNvPr>
          <p:cNvSpPr txBox="1"/>
          <p:nvPr/>
        </p:nvSpPr>
        <p:spPr>
          <a:xfrm>
            <a:off x="3755539" y="2161591"/>
            <a:ext cx="4415655" cy="646331"/>
          </a:xfrm>
          <a:prstGeom prst="rect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IOA Pre-vibe</a:t>
            </a:r>
            <a:endParaRPr kumimoji="0" lang="en-US" sz="12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Ambient soft-vac with gravity offload; I/F both channels</a:t>
            </a:r>
            <a:b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FDPR in WFI; SHWFS in CGI w/ and w/o gravity offload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66BD0F6A-8A0F-CB82-30DA-5EC27E11F601}"/>
              </a:ext>
            </a:extLst>
          </p:cNvPr>
          <p:cNvCxnSpPr>
            <a:cxnSpLocks/>
            <a:stCxn id="18" idx="3"/>
            <a:endCxn id="19" idx="1"/>
          </p:cNvCxnSpPr>
          <p:nvPr/>
        </p:nvCxnSpPr>
        <p:spPr>
          <a:xfrm flipV="1">
            <a:off x="3124199" y="1431523"/>
            <a:ext cx="155403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Elbow Connector 9">
            <a:extLst>
              <a:ext uri="{FF2B5EF4-FFF2-40B4-BE49-F238E27FC236}">
                <a16:creationId xmlns:a16="http://schemas.microsoft.com/office/drawing/2014/main" id="{40AE4ECC-13B6-9CA8-C7C2-A054B7CC5E90}"/>
              </a:ext>
            </a:extLst>
          </p:cNvPr>
          <p:cNvCxnSpPr>
            <a:cxnSpLocks/>
            <a:stCxn id="19" idx="2"/>
            <a:endCxn id="20" idx="0"/>
          </p:cNvCxnSpPr>
          <p:nvPr/>
        </p:nvCxnSpPr>
        <p:spPr>
          <a:xfrm rot="16200000" flipH="1">
            <a:off x="5407348" y="1605572"/>
            <a:ext cx="314570" cy="797467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Elbow Connector 82">
            <a:extLst>
              <a:ext uri="{FF2B5EF4-FFF2-40B4-BE49-F238E27FC236}">
                <a16:creationId xmlns:a16="http://schemas.microsoft.com/office/drawing/2014/main" id="{08FA9CB5-0647-F156-8AA1-96B26111F7A3}"/>
              </a:ext>
            </a:extLst>
          </p:cNvPr>
          <p:cNvCxnSpPr>
            <a:cxnSpLocks/>
            <a:stCxn id="14" idx="3"/>
            <a:endCxn id="15" idx="0"/>
          </p:cNvCxnSpPr>
          <p:nvPr/>
        </p:nvCxnSpPr>
        <p:spPr>
          <a:xfrm>
            <a:off x="2161733" y="2524639"/>
            <a:ext cx="437064" cy="411792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98C853E3-3EB1-BFCD-B0C6-11DBDC9C7FDB}"/>
              </a:ext>
            </a:extLst>
          </p:cNvPr>
          <p:cNvSpPr txBox="1"/>
          <p:nvPr/>
        </p:nvSpPr>
        <p:spPr>
          <a:xfrm>
            <a:off x="7542834" y="5853388"/>
            <a:ext cx="3255668" cy="637793"/>
          </a:xfrm>
          <a:prstGeom prst="rect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R="0" lvl="0" indent="0" algn="ctr" defTabSz="9144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sz="110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Observatory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Pre-/Post-vibe ambient vignetting with SAVI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Analysis of 0g on-orbit performance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E2F7C3D-E6CF-E83A-1263-25A2B621A956}"/>
              </a:ext>
            </a:extLst>
          </p:cNvPr>
          <p:cNvSpPr/>
          <p:nvPr/>
        </p:nvSpPr>
        <p:spPr>
          <a:xfrm>
            <a:off x="76200" y="5933397"/>
            <a:ext cx="5791200" cy="58666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0CA9B2DA-2594-2856-9249-706585285DC5}"/>
              </a:ext>
            </a:extLst>
          </p:cNvPr>
          <p:cNvGrpSpPr/>
          <p:nvPr/>
        </p:nvGrpSpPr>
        <p:grpSpPr>
          <a:xfrm>
            <a:off x="146164" y="6003758"/>
            <a:ext cx="1179891" cy="461665"/>
            <a:chOff x="6446401" y="5802593"/>
            <a:chExt cx="1179891" cy="461665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94055D6C-BAD2-1D65-46AA-6078F5F6EDEB}"/>
                </a:ext>
              </a:extLst>
            </p:cNvPr>
            <p:cNvSpPr/>
            <p:nvPr/>
          </p:nvSpPr>
          <p:spPr>
            <a:xfrm>
              <a:off x="6446401" y="5876668"/>
              <a:ext cx="260738" cy="313515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2CE80551-2955-2FE6-5B91-9E752D21DBC4}"/>
                </a:ext>
              </a:extLst>
            </p:cNvPr>
            <p:cNvSpPr txBox="1"/>
            <p:nvPr/>
          </p:nvSpPr>
          <p:spPr>
            <a:xfrm>
              <a:off x="6656179" y="5802593"/>
              <a:ext cx="970113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Instrument Carrier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CE3DAA20-6893-5C95-B209-F975D6B06D18}"/>
              </a:ext>
            </a:extLst>
          </p:cNvPr>
          <p:cNvGrpSpPr/>
          <p:nvPr/>
        </p:nvGrpSpPr>
        <p:grpSpPr>
          <a:xfrm>
            <a:off x="1398130" y="6077833"/>
            <a:ext cx="699596" cy="313515"/>
            <a:chOff x="7442265" y="5872118"/>
            <a:chExt cx="699596" cy="313515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65C16D3B-7A21-08B4-655F-761F1BA47B0C}"/>
                </a:ext>
              </a:extLst>
            </p:cNvPr>
            <p:cNvSpPr/>
            <p:nvPr/>
          </p:nvSpPr>
          <p:spPr>
            <a:xfrm>
              <a:off x="7442265" y="5872118"/>
              <a:ext cx="260738" cy="313515"/>
            </a:xfrm>
            <a:prstGeom prst="rect">
              <a:avLst/>
            </a:pr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0452A9E2-B028-42C7-772F-E12A127CAC3F}"/>
                </a:ext>
              </a:extLst>
            </p:cNvPr>
            <p:cNvSpPr txBox="1"/>
            <p:nvPr/>
          </p:nvSpPr>
          <p:spPr>
            <a:xfrm>
              <a:off x="7655705" y="5890376"/>
              <a:ext cx="4861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IOA</a:t>
              </a: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80C298F1-265A-8111-7A17-948862F23329}"/>
              </a:ext>
            </a:extLst>
          </p:cNvPr>
          <p:cNvGrpSpPr/>
          <p:nvPr/>
        </p:nvGrpSpPr>
        <p:grpSpPr>
          <a:xfrm>
            <a:off x="3784658" y="6003758"/>
            <a:ext cx="838847" cy="461665"/>
            <a:chOff x="9399507" y="5806965"/>
            <a:chExt cx="838847" cy="461665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ACCD0998-EFAB-B121-4802-0390FF12CBCB}"/>
                </a:ext>
              </a:extLst>
            </p:cNvPr>
            <p:cNvSpPr/>
            <p:nvPr/>
          </p:nvSpPr>
          <p:spPr>
            <a:xfrm>
              <a:off x="9399507" y="5881039"/>
              <a:ext cx="260738" cy="313515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BF9C0F26-5179-20F4-2047-82DE2D85665C}"/>
                </a:ext>
              </a:extLst>
            </p:cNvPr>
            <p:cNvSpPr txBox="1"/>
            <p:nvPr/>
          </p:nvSpPr>
          <p:spPr>
            <a:xfrm>
              <a:off x="9568260" y="5806965"/>
              <a:ext cx="670094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IPA / SCIPA</a:t>
              </a: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D0B6A0EC-A520-0021-3BF0-BDEAC698DADB}"/>
              </a:ext>
            </a:extLst>
          </p:cNvPr>
          <p:cNvGrpSpPr/>
          <p:nvPr/>
        </p:nvGrpSpPr>
        <p:grpSpPr>
          <a:xfrm>
            <a:off x="4695580" y="6077833"/>
            <a:ext cx="1171820" cy="313515"/>
            <a:chOff x="6406715" y="6077833"/>
            <a:chExt cx="1171820" cy="313515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DFFC0516-5C51-056B-E811-77572604765A}"/>
                </a:ext>
              </a:extLst>
            </p:cNvPr>
            <p:cNvSpPr/>
            <p:nvPr/>
          </p:nvSpPr>
          <p:spPr>
            <a:xfrm>
              <a:off x="6406715" y="6077833"/>
              <a:ext cx="260738" cy="313515"/>
            </a:xfrm>
            <a:prstGeom prst="rect">
              <a:avLst/>
            </a:prstGeom>
            <a:ln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5A2175E6-6DBD-4917-8A8A-92127772541A}"/>
                </a:ext>
              </a:extLst>
            </p:cNvPr>
            <p:cNvSpPr txBox="1"/>
            <p:nvPr/>
          </p:nvSpPr>
          <p:spPr>
            <a:xfrm>
              <a:off x="6628220" y="6096091"/>
              <a:ext cx="95031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Observatory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2ADDE0D6-DF2F-A84B-28BD-46D50FF3C997}"/>
              </a:ext>
            </a:extLst>
          </p:cNvPr>
          <p:cNvGrpSpPr/>
          <p:nvPr/>
        </p:nvGrpSpPr>
        <p:grpSpPr>
          <a:xfrm>
            <a:off x="2529031" y="6003758"/>
            <a:ext cx="1183552" cy="461665"/>
            <a:chOff x="4654342" y="6003758"/>
            <a:chExt cx="1183552" cy="461665"/>
          </a:xfrm>
        </p:grpSpPr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F73C48A9-35D0-DA3E-BCFB-8417E0557CAC}"/>
                </a:ext>
              </a:extLst>
            </p:cNvPr>
            <p:cNvSpPr/>
            <p:nvPr/>
          </p:nvSpPr>
          <p:spPr>
            <a:xfrm>
              <a:off x="4654342" y="6077833"/>
              <a:ext cx="260738" cy="313515"/>
            </a:xfrm>
            <a:prstGeom prst="rect">
              <a:avLst/>
            </a:prstGeom>
            <a:gradFill flip="none" rotWithShape="1">
              <a:gsLst>
                <a:gs pos="54000">
                  <a:schemeClr val="accent4">
                    <a:lumMod val="40000"/>
                    <a:lumOff val="60000"/>
                  </a:schemeClr>
                </a:gs>
                <a:gs pos="0">
                  <a:schemeClr val="accent3">
                    <a:tint val="50000"/>
                    <a:satMod val="300000"/>
                  </a:schemeClr>
                </a:gs>
                <a:gs pos="35000">
                  <a:schemeClr val="accent3">
                    <a:tint val="37000"/>
                    <a:satMod val="300000"/>
                  </a:schemeClr>
                </a:gs>
                <a:gs pos="100000">
                  <a:schemeClr val="accent3">
                    <a:tint val="15000"/>
                    <a:satMod val="350000"/>
                  </a:schemeClr>
                </a:gs>
              </a:gsLst>
              <a:lin ang="13500000" scaled="1"/>
              <a:tileRect/>
            </a:gradFill>
            <a:ln w="9525">
              <a:solidFill>
                <a:schemeClr val="tx1"/>
              </a:solidFill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633D93B1-DBCD-258F-7DB0-F57387964A38}"/>
                </a:ext>
              </a:extLst>
            </p:cNvPr>
            <p:cNvSpPr txBox="1"/>
            <p:nvPr/>
          </p:nvSpPr>
          <p:spPr>
            <a:xfrm>
              <a:off x="4867781" y="6003758"/>
              <a:ext cx="970113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Science Instruments</a:t>
              </a:r>
            </a:p>
          </p:txBody>
        </p:sp>
      </p:grpSp>
      <p:cxnSp>
        <p:nvCxnSpPr>
          <p:cNvPr id="52" name="Elbow Connector 81">
            <a:extLst>
              <a:ext uri="{FF2B5EF4-FFF2-40B4-BE49-F238E27FC236}">
                <a16:creationId xmlns:a16="http://schemas.microsoft.com/office/drawing/2014/main" id="{84E4579A-DFD0-E079-849D-06C331270A27}"/>
              </a:ext>
            </a:extLst>
          </p:cNvPr>
          <p:cNvCxnSpPr>
            <a:cxnSpLocks/>
            <a:stCxn id="15" idx="2"/>
            <a:endCxn id="67" idx="0"/>
          </p:cNvCxnSpPr>
          <p:nvPr/>
        </p:nvCxnSpPr>
        <p:spPr>
          <a:xfrm rot="16200000" flipH="1">
            <a:off x="4089638" y="2091920"/>
            <a:ext cx="382886" cy="3364569"/>
          </a:xfrm>
          <a:prstGeom prst="bentConnector3">
            <a:avLst>
              <a:gd name="adj1" fmla="val 69528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507B7568-04B2-BE94-9074-461F95E82F0E}"/>
              </a:ext>
            </a:extLst>
          </p:cNvPr>
          <p:cNvSpPr txBox="1"/>
          <p:nvPr/>
        </p:nvSpPr>
        <p:spPr>
          <a:xfrm>
            <a:off x="3755539" y="3106881"/>
            <a:ext cx="4415655" cy="461665"/>
          </a:xfrm>
          <a:prstGeom prst="rect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IOA Post-vibe</a:t>
            </a:r>
            <a:endParaRPr kumimoji="0" lang="en-US" sz="12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schemeClr val="tx1"/>
                </a:solidFill>
                <a:latin typeface="Calibri"/>
              </a:rPr>
              <a:t>Ambient &amp; cold hard-vac, 1g. FDPR in WFI; SHWFS in CGI.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690D9506-53ED-991C-7D41-D359B107DBD3}"/>
              </a:ext>
            </a:extLst>
          </p:cNvPr>
          <p:cNvCxnSpPr>
            <a:stCxn id="20" idx="2"/>
            <a:endCxn id="60" idx="0"/>
          </p:cNvCxnSpPr>
          <p:nvPr/>
        </p:nvCxnSpPr>
        <p:spPr>
          <a:xfrm>
            <a:off x="5963367" y="2807922"/>
            <a:ext cx="0" cy="29895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Box 66">
            <a:extLst>
              <a:ext uri="{FF2B5EF4-FFF2-40B4-BE49-F238E27FC236}">
                <a16:creationId xmlns:a16="http://schemas.microsoft.com/office/drawing/2014/main" id="{FE540524-47E9-1575-5920-7A3086F3D091}"/>
              </a:ext>
            </a:extLst>
          </p:cNvPr>
          <p:cNvSpPr txBox="1"/>
          <p:nvPr/>
        </p:nvSpPr>
        <p:spPr>
          <a:xfrm>
            <a:off x="3983622" y="3965648"/>
            <a:ext cx="3959488" cy="649224"/>
          </a:xfrm>
          <a:prstGeom prst="rect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R="0" lvl="0" indent="0" algn="ctr" defTabSz="91440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sz="110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Integrated Payload Assembly (IPA)</a:t>
            </a:r>
            <a:endParaRPr kumimoji="0" lang="en-US" sz="1200" b="1" i="0" u="none" strike="sngStrike" kern="1200" cap="none" spc="0" normalizeH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Post-integration rigid-body metrology (IOA, CGI, WFI)</a:t>
            </a:r>
          </a:p>
          <a:p>
            <a:pPr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Ambient pupil alignment check with FSA fibers (CGI only)</a:t>
            </a:r>
          </a:p>
        </p:txBody>
      </p:sp>
      <p:cxnSp>
        <p:nvCxnSpPr>
          <p:cNvPr id="70" name="Straight Arrow Connector 69">
            <a:extLst>
              <a:ext uri="{FF2B5EF4-FFF2-40B4-BE49-F238E27FC236}">
                <a16:creationId xmlns:a16="http://schemas.microsoft.com/office/drawing/2014/main" id="{0A8838E4-83B7-937F-9093-6A7CA77A9DAE}"/>
              </a:ext>
            </a:extLst>
          </p:cNvPr>
          <p:cNvCxnSpPr>
            <a:cxnSpLocks/>
            <a:stCxn id="60" idx="2"/>
            <a:endCxn id="67" idx="0"/>
          </p:cNvCxnSpPr>
          <p:nvPr/>
        </p:nvCxnSpPr>
        <p:spPr>
          <a:xfrm flipH="1">
            <a:off x="5963366" y="3568546"/>
            <a:ext cx="1" cy="39710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Elbow Connector 81">
            <a:extLst>
              <a:ext uri="{FF2B5EF4-FFF2-40B4-BE49-F238E27FC236}">
                <a16:creationId xmlns:a16="http://schemas.microsoft.com/office/drawing/2014/main" id="{04B09CAC-7AF1-C634-60B6-49F68F044E74}"/>
              </a:ext>
            </a:extLst>
          </p:cNvPr>
          <p:cNvCxnSpPr>
            <a:cxnSpLocks/>
            <a:endCxn id="16" idx="1"/>
          </p:cNvCxnSpPr>
          <p:nvPr/>
        </p:nvCxnSpPr>
        <p:spPr>
          <a:xfrm rot="16200000" flipH="1">
            <a:off x="5837126" y="4741112"/>
            <a:ext cx="526370" cy="273890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5" name="Elbow Connector 81">
            <a:extLst>
              <a:ext uri="{FF2B5EF4-FFF2-40B4-BE49-F238E27FC236}">
                <a16:creationId xmlns:a16="http://schemas.microsoft.com/office/drawing/2014/main" id="{3DF146E2-6A37-8AF9-5F77-181EF1FA0562}"/>
              </a:ext>
            </a:extLst>
          </p:cNvPr>
          <p:cNvCxnSpPr>
            <a:cxnSpLocks/>
            <a:stCxn id="16" idx="2"/>
            <a:endCxn id="24" idx="1"/>
          </p:cNvCxnSpPr>
          <p:nvPr/>
        </p:nvCxnSpPr>
        <p:spPr>
          <a:xfrm rot="5400000">
            <a:off x="7939272" y="5168741"/>
            <a:ext cx="607107" cy="1399981"/>
          </a:xfrm>
          <a:prstGeom prst="bentConnector4">
            <a:avLst>
              <a:gd name="adj1" fmla="val 23736"/>
              <a:gd name="adj2" fmla="val 116329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0" name="Straight Arrow Connector 89">
            <a:extLst>
              <a:ext uri="{FF2B5EF4-FFF2-40B4-BE49-F238E27FC236}">
                <a16:creationId xmlns:a16="http://schemas.microsoft.com/office/drawing/2014/main" id="{9DEAA9C0-7D10-4ED6-69A4-555B3DBA303E}"/>
              </a:ext>
            </a:extLst>
          </p:cNvPr>
          <p:cNvCxnSpPr>
            <a:cxnSpLocks/>
            <a:stCxn id="24" idx="3"/>
            <a:endCxn id="17" idx="1"/>
          </p:cNvCxnSpPr>
          <p:nvPr/>
        </p:nvCxnSpPr>
        <p:spPr>
          <a:xfrm>
            <a:off x="10798502" y="6172285"/>
            <a:ext cx="154775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TextBox 91">
            <a:extLst>
              <a:ext uri="{FF2B5EF4-FFF2-40B4-BE49-F238E27FC236}">
                <a16:creationId xmlns:a16="http://schemas.microsoft.com/office/drawing/2014/main" id="{620D6A15-6A92-D6CC-588F-6D97A8F5227B}"/>
              </a:ext>
            </a:extLst>
          </p:cNvPr>
          <p:cNvSpPr txBox="1"/>
          <p:nvPr/>
        </p:nvSpPr>
        <p:spPr>
          <a:xfrm>
            <a:off x="8033868" y="765456"/>
            <a:ext cx="4254047" cy="12234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CGH = Computer Generated Hologram</a:t>
            </a:r>
          </a:p>
          <a:p>
            <a:r>
              <a:rPr lang="en-US" sz="1050" dirty="0"/>
              <a:t>FDPR = Focus Diverse Phase Retrieval</a:t>
            </a:r>
          </a:p>
          <a:p>
            <a:r>
              <a:rPr lang="en-US" sz="1050" dirty="0"/>
              <a:t>FSA = Forward Structure Assembly</a:t>
            </a:r>
          </a:p>
          <a:p>
            <a:r>
              <a:rPr lang="en-US" sz="1050" dirty="0"/>
              <a:t>GSE = Ground Support Equipment</a:t>
            </a:r>
          </a:p>
          <a:p>
            <a:r>
              <a:rPr lang="en-US" sz="1050" dirty="0"/>
              <a:t>I/F = Interferometry</a:t>
            </a:r>
          </a:p>
          <a:p>
            <a:r>
              <a:rPr lang="en-US" sz="1050" dirty="0"/>
              <a:t>SAVI = System for Alignment and Vignetting Inspection</a:t>
            </a:r>
          </a:p>
          <a:p>
            <a:r>
              <a:rPr lang="en-US" sz="1050" dirty="0"/>
              <a:t>SHWFS = Shack-Hartmann Wavefront Sensing</a:t>
            </a:r>
          </a:p>
        </p:txBody>
      </p:sp>
    </p:spTree>
    <p:extLst>
      <p:ext uri="{BB962C8B-B14F-4D97-AF65-F5344CB8AC3E}">
        <p14:creationId xmlns:p14="http://schemas.microsoft.com/office/powerpoint/2010/main" val="9109068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0D725F4-7C3F-87E6-6FFF-2C6D606815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95273"/>
            <a:ext cx="10058400" cy="608012"/>
          </a:xfrm>
        </p:spPr>
        <p:txBody>
          <a:bodyPr/>
          <a:lstStyle/>
          <a:p>
            <a:r>
              <a:rPr lang="en-US" dirty="0"/>
              <a:t>I&amp;T Flow with Metrology &amp; Optical Test Activities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09DBF017-DB03-D6D9-E9BD-0CFD522E2329}"/>
              </a:ext>
            </a:extLst>
          </p:cNvPr>
          <p:cNvSpPr/>
          <p:nvPr/>
        </p:nvSpPr>
        <p:spPr>
          <a:xfrm>
            <a:off x="4972914" y="2012770"/>
            <a:ext cx="1188720" cy="685800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" tIns="27432" rIns="27432" bIns="27432" rtlCol="0" anchor="ctr">
            <a:no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</a:rPr>
              <a:t>SCIPA Checkout &amp; Pre-Env Powered Tests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88AECAA7-7E26-37D0-0F54-2FAB35405E52}"/>
              </a:ext>
            </a:extLst>
          </p:cNvPr>
          <p:cNvSpPr/>
          <p:nvPr/>
        </p:nvSpPr>
        <p:spPr>
          <a:xfrm>
            <a:off x="6362395" y="2012770"/>
            <a:ext cx="1188720" cy="685800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" tIns="27432" rIns="27432" bIns="27432" rtlCol="0" anchor="ctr">
            <a:no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</a:rPr>
              <a:t>SCIPA EMI/EMC 1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72A19A4E-E3E0-23EB-AF2B-07B3152F9A49}"/>
              </a:ext>
            </a:extLst>
          </p:cNvPr>
          <p:cNvSpPr/>
          <p:nvPr/>
        </p:nvSpPr>
        <p:spPr>
          <a:xfrm>
            <a:off x="3583433" y="2012770"/>
            <a:ext cx="1188720" cy="685800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" tIns="27432" rIns="27432" bIns="27432" rtlCol="0" anchor="ctr">
            <a:no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</a:rPr>
              <a:t>Integrate IPA to SC Bus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577A4524-FCAF-84DB-5609-C4786882D45B}"/>
              </a:ext>
            </a:extLst>
          </p:cNvPr>
          <p:cNvSpPr/>
          <p:nvPr/>
        </p:nvSpPr>
        <p:spPr>
          <a:xfrm>
            <a:off x="10532809" y="3616198"/>
            <a:ext cx="1188720" cy="685800"/>
          </a:xfrm>
          <a:prstGeom prst="rect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" tIns="27432" rIns="27432" bIns="27432" rtlCol="0" anchor="ctr">
            <a:no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</a:rPr>
              <a:t>OBS Vibe, Acoustics, and Shock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D263EBFC-B359-CE34-8F19-102BDC42F351}"/>
              </a:ext>
            </a:extLst>
          </p:cNvPr>
          <p:cNvSpPr/>
          <p:nvPr/>
        </p:nvSpPr>
        <p:spPr>
          <a:xfrm>
            <a:off x="237950" y="5774050"/>
            <a:ext cx="1188720" cy="685800"/>
          </a:xfrm>
          <a:prstGeom prst="rect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" tIns="27432" rIns="27432" bIns="27432" rtlCol="0" anchor="ctr">
            <a:no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</a:rPr>
              <a:t>Post-Env. Deployment</a:t>
            </a:r>
          </a:p>
        </p:txBody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id="{72487023-D9E6-8D6A-31D1-746EA302860D}"/>
              </a:ext>
            </a:extLst>
          </p:cNvPr>
          <p:cNvSpPr/>
          <p:nvPr/>
        </p:nvSpPr>
        <p:spPr>
          <a:xfrm>
            <a:off x="1673151" y="3616198"/>
            <a:ext cx="1188720" cy="685800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" tIns="27432" rIns="27432" bIns="27432" rtlCol="0" anchor="ctr">
            <a:no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</a:rPr>
              <a:t>SCIPA TVAC</a:t>
            </a:r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CFE22F84-6862-AD77-BE62-1A732F201BEB}"/>
              </a:ext>
            </a:extLst>
          </p:cNvPr>
          <p:cNvSpPr/>
          <p:nvPr/>
        </p:nvSpPr>
        <p:spPr>
          <a:xfrm>
            <a:off x="9141357" y="3616198"/>
            <a:ext cx="1188720" cy="685800"/>
          </a:xfrm>
          <a:prstGeom prst="rect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" tIns="27432" rIns="27432" bIns="27432" rtlCol="0" anchor="ctr">
            <a:no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</a:rPr>
              <a:t>OBS Pre-Env. Powered Testing</a:t>
            </a:r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9929FF71-488C-9E83-96FD-7855D4947EDD}"/>
              </a:ext>
            </a:extLst>
          </p:cNvPr>
          <p:cNvSpPr/>
          <p:nvPr/>
        </p:nvSpPr>
        <p:spPr>
          <a:xfrm>
            <a:off x="4972914" y="5774050"/>
            <a:ext cx="1188720" cy="685800"/>
          </a:xfrm>
          <a:prstGeom prst="rect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" tIns="27432" rIns="27432" bIns="27432" rtlCol="0" anchor="ctr">
            <a:no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</a:rPr>
              <a:t>SAVI Test</a:t>
            </a:r>
          </a:p>
        </p:txBody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id="{A8AE63C9-72EB-9EA4-95B4-510E6CC38D84}"/>
              </a:ext>
            </a:extLst>
          </p:cNvPr>
          <p:cNvSpPr/>
          <p:nvPr/>
        </p:nvSpPr>
        <p:spPr>
          <a:xfrm>
            <a:off x="6356103" y="5774050"/>
            <a:ext cx="1188720" cy="685800"/>
          </a:xfrm>
          <a:prstGeom prst="rect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" tIns="27432" rIns="27432" bIns="27432" rtlCol="0" anchor="ctr">
            <a:no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</a:rPr>
              <a:t>Prep for Shipment / Ship</a:t>
            </a:r>
          </a:p>
        </p:txBody>
      </p:sp>
      <p:cxnSp>
        <p:nvCxnSpPr>
          <p:cNvPr id="102" name="Straight Arrow Connector 101">
            <a:extLst>
              <a:ext uri="{FF2B5EF4-FFF2-40B4-BE49-F238E27FC236}">
                <a16:creationId xmlns:a16="http://schemas.microsoft.com/office/drawing/2014/main" id="{A29A7A73-D8FF-4F2D-3D90-5FEDBD73B8AD}"/>
              </a:ext>
            </a:extLst>
          </p:cNvPr>
          <p:cNvCxnSpPr>
            <a:cxnSpLocks/>
            <a:stCxn id="47" idx="3"/>
            <a:endCxn id="31" idx="1"/>
          </p:cNvCxnSpPr>
          <p:nvPr/>
        </p:nvCxnSpPr>
        <p:spPr>
          <a:xfrm>
            <a:off x="4772153" y="2355670"/>
            <a:ext cx="200761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Arrow Connector 102">
            <a:extLst>
              <a:ext uri="{FF2B5EF4-FFF2-40B4-BE49-F238E27FC236}">
                <a16:creationId xmlns:a16="http://schemas.microsoft.com/office/drawing/2014/main" id="{7DB46A81-803C-9A47-BCE9-7D62B9664CF7}"/>
              </a:ext>
            </a:extLst>
          </p:cNvPr>
          <p:cNvCxnSpPr>
            <a:cxnSpLocks/>
            <a:stCxn id="100" idx="3"/>
            <a:endCxn id="101" idx="1"/>
          </p:cNvCxnSpPr>
          <p:nvPr/>
        </p:nvCxnSpPr>
        <p:spPr>
          <a:xfrm>
            <a:off x="6161634" y="6116950"/>
            <a:ext cx="194469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Arrow Connector 103">
            <a:extLst>
              <a:ext uri="{FF2B5EF4-FFF2-40B4-BE49-F238E27FC236}">
                <a16:creationId xmlns:a16="http://schemas.microsoft.com/office/drawing/2014/main" id="{1BCA7CF6-F45F-F517-065A-13EB1E21521F}"/>
              </a:ext>
            </a:extLst>
          </p:cNvPr>
          <p:cNvCxnSpPr>
            <a:cxnSpLocks/>
            <a:stCxn id="94" idx="3"/>
            <a:endCxn id="59" idx="1"/>
          </p:cNvCxnSpPr>
          <p:nvPr/>
        </p:nvCxnSpPr>
        <p:spPr>
          <a:xfrm>
            <a:off x="10330077" y="3959098"/>
            <a:ext cx="202732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Rectangle 107">
            <a:extLst>
              <a:ext uri="{FF2B5EF4-FFF2-40B4-BE49-F238E27FC236}">
                <a16:creationId xmlns:a16="http://schemas.microsoft.com/office/drawing/2014/main" id="{2FD0D152-2320-F273-0509-6F50DD6A32BC}"/>
              </a:ext>
            </a:extLst>
          </p:cNvPr>
          <p:cNvSpPr/>
          <p:nvPr/>
        </p:nvSpPr>
        <p:spPr>
          <a:xfrm>
            <a:off x="6356103" y="3616198"/>
            <a:ext cx="1188720" cy="685800"/>
          </a:xfrm>
          <a:prstGeom prst="rect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" tIns="27432" rIns="27432" bIns="27432" rtlCol="0" anchor="ctr">
            <a:no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</a:rPr>
              <a:t>OSD to SCIPA</a:t>
            </a:r>
          </a:p>
          <a:p>
            <a:pPr algn="ctr"/>
            <a:r>
              <a:rPr lang="en-US" sz="1400" b="1" dirty="0">
                <a:solidFill>
                  <a:schemeClr val="bg1"/>
                </a:solidFill>
              </a:rPr>
              <a:t>Integration</a:t>
            </a:r>
          </a:p>
        </p:txBody>
      </p:sp>
      <p:sp>
        <p:nvSpPr>
          <p:cNvPr id="109" name="Rectangle 108">
            <a:extLst>
              <a:ext uri="{FF2B5EF4-FFF2-40B4-BE49-F238E27FC236}">
                <a16:creationId xmlns:a16="http://schemas.microsoft.com/office/drawing/2014/main" id="{AD7C273A-AB33-D31C-7126-D9ECC952C632}"/>
              </a:ext>
            </a:extLst>
          </p:cNvPr>
          <p:cNvSpPr/>
          <p:nvPr/>
        </p:nvSpPr>
        <p:spPr>
          <a:xfrm>
            <a:off x="3587637" y="5774050"/>
            <a:ext cx="1188720" cy="685800"/>
          </a:xfrm>
          <a:prstGeom prst="rect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" tIns="27432" rIns="27432" bIns="27432" rtlCol="0" anchor="ctr">
            <a:no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</a:rPr>
              <a:t>Stow / Final closeouts</a:t>
            </a:r>
          </a:p>
        </p:txBody>
      </p:sp>
      <p:sp>
        <p:nvSpPr>
          <p:cNvPr id="110" name="Rectangle 109">
            <a:extLst>
              <a:ext uri="{FF2B5EF4-FFF2-40B4-BE49-F238E27FC236}">
                <a16:creationId xmlns:a16="http://schemas.microsoft.com/office/drawing/2014/main" id="{9469355D-229F-1786-E2F7-5D86703EE5CB}"/>
              </a:ext>
            </a:extLst>
          </p:cNvPr>
          <p:cNvSpPr/>
          <p:nvPr/>
        </p:nvSpPr>
        <p:spPr>
          <a:xfrm>
            <a:off x="1673151" y="5774050"/>
            <a:ext cx="1188720" cy="685800"/>
          </a:xfrm>
          <a:prstGeom prst="rect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" tIns="27432" rIns="27432" bIns="27432" rtlCol="0" anchor="ctr">
            <a:no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</a:rPr>
              <a:t>OBS Post-Env. Powered Testing</a:t>
            </a:r>
          </a:p>
        </p:txBody>
      </p:sp>
      <p:sp>
        <p:nvSpPr>
          <p:cNvPr id="111" name="Rectangle 110">
            <a:extLst>
              <a:ext uri="{FF2B5EF4-FFF2-40B4-BE49-F238E27FC236}">
                <a16:creationId xmlns:a16="http://schemas.microsoft.com/office/drawing/2014/main" id="{4538718E-FF33-8094-2E6E-21FA00416593}"/>
              </a:ext>
            </a:extLst>
          </p:cNvPr>
          <p:cNvSpPr/>
          <p:nvPr/>
        </p:nvSpPr>
        <p:spPr>
          <a:xfrm>
            <a:off x="7747555" y="3616198"/>
            <a:ext cx="1188720" cy="685800"/>
          </a:xfrm>
          <a:prstGeom prst="rect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" tIns="27432" rIns="27432" bIns="27432" rtlCol="0" anchor="ctr">
            <a:no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</a:rPr>
              <a:t>Pre-Env. Deployment Testing</a:t>
            </a:r>
          </a:p>
        </p:txBody>
      </p:sp>
      <p:cxnSp>
        <p:nvCxnSpPr>
          <p:cNvPr id="112" name="Straight Arrow Connector 111">
            <a:extLst>
              <a:ext uri="{FF2B5EF4-FFF2-40B4-BE49-F238E27FC236}">
                <a16:creationId xmlns:a16="http://schemas.microsoft.com/office/drawing/2014/main" id="{ECBE0700-A80D-B31E-833F-87808662B472}"/>
              </a:ext>
            </a:extLst>
          </p:cNvPr>
          <p:cNvCxnSpPr>
            <a:cxnSpLocks/>
            <a:stCxn id="108" idx="3"/>
            <a:endCxn id="111" idx="1"/>
          </p:cNvCxnSpPr>
          <p:nvPr/>
        </p:nvCxnSpPr>
        <p:spPr>
          <a:xfrm>
            <a:off x="7544823" y="3959098"/>
            <a:ext cx="202732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Arrow Connector 112">
            <a:extLst>
              <a:ext uri="{FF2B5EF4-FFF2-40B4-BE49-F238E27FC236}">
                <a16:creationId xmlns:a16="http://schemas.microsoft.com/office/drawing/2014/main" id="{028B1C32-52F6-370D-C8D3-FF9803B8BB4A}"/>
              </a:ext>
            </a:extLst>
          </p:cNvPr>
          <p:cNvCxnSpPr>
            <a:cxnSpLocks/>
            <a:stCxn id="111" idx="3"/>
            <a:endCxn id="94" idx="1"/>
          </p:cNvCxnSpPr>
          <p:nvPr/>
        </p:nvCxnSpPr>
        <p:spPr>
          <a:xfrm>
            <a:off x="8936275" y="3959098"/>
            <a:ext cx="205082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Arrow Connector 113">
            <a:extLst>
              <a:ext uri="{FF2B5EF4-FFF2-40B4-BE49-F238E27FC236}">
                <a16:creationId xmlns:a16="http://schemas.microsoft.com/office/drawing/2014/main" id="{1C927EC5-093D-D3A5-FF3F-5399A70BC7E3}"/>
              </a:ext>
            </a:extLst>
          </p:cNvPr>
          <p:cNvCxnSpPr>
            <a:cxnSpLocks/>
            <a:stCxn id="109" idx="3"/>
            <a:endCxn id="100" idx="1"/>
          </p:cNvCxnSpPr>
          <p:nvPr/>
        </p:nvCxnSpPr>
        <p:spPr>
          <a:xfrm>
            <a:off x="4776357" y="6116950"/>
            <a:ext cx="196557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Arrow Connector 114">
            <a:extLst>
              <a:ext uri="{FF2B5EF4-FFF2-40B4-BE49-F238E27FC236}">
                <a16:creationId xmlns:a16="http://schemas.microsoft.com/office/drawing/2014/main" id="{D45D5295-0D99-8718-864F-7DE23336D96F}"/>
              </a:ext>
            </a:extLst>
          </p:cNvPr>
          <p:cNvCxnSpPr>
            <a:cxnSpLocks/>
            <a:stCxn id="110" idx="3"/>
            <a:endCxn id="109" idx="1"/>
          </p:cNvCxnSpPr>
          <p:nvPr/>
        </p:nvCxnSpPr>
        <p:spPr>
          <a:xfrm>
            <a:off x="2861871" y="6116950"/>
            <a:ext cx="725766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Arrow Connector 117">
            <a:extLst>
              <a:ext uri="{FF2B5EF4-FFF2-40B4-BE49-F238E27FC236}">
                <a16:creationId xmlns:a16="http://schemas.microsoft.com/office/drawing/2014/main" id="{EF53B345-D56A-7B7D-83FF-1EFCBA004A5E}"/>
              </a:ext>
            </a:extLst>
          </p:cNvPr>
          <p:cNvCxnSpPr>
            <a:cxnSpLocks/>
            <a:stCxn id="61" idx="3"/>
            <a:endCxn id="110" idx="1"/>
          </p:cNvCxnSpPr>
          <p:nvPr/>
        </p:nvCxnSpPr>
        <p:spPr>
          <a:xfrm>
            <a:off x="1426670" y="6116950"/>
            <a:ext cx="246481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9" name="Rectangle 118">
            <a:extLst>
              <a:ext uri="{FF2B5EF4-FFF2-40B4-BE49-F238E27FC236}">
                <a16:creationId xmlns:a16="http://schemas.microsoft.com/office/drawing/2014/main" id="{65082A59-F95C-7510-E164-9CD82ACE01EE}"/>
              </a:ext>
            </a:extLst>
          </p:cNvPr>
          <p:cNvSpPr/>
          <p:nvPr/>
        </p:nvSpPr>
        <p:spPr>
          <a:xfrm>
            <a:off x="10530840" y="2012770"/>
            <a:ext cx="1188720" cy="685800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" tIns="27432" rIns="27432" bIns="27432" rtlCol="0" anchor="ctr">
            <a:no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</a:rPr>
              <a:t>SCIPA EMI/EMC 2</a:t>
            </a:r>
          </a:p>
        </p:txBody>
      </p:sp>
      <p:sp>
        <p:nvSpPr>
          <p:cNvPr id="120" name="Rectangle 119">
            <a:extLst>
              <a:ext uri="{FF2B5EF4-FFF2-40B4-BE49-F238E27FC236}">
                <a16:creationId xmlns:a16="http://schemas.microsoft.com/office/drawing/2014/main" id="{29BCFEE6-5AFE-A341-8BBC-C030372AF446}"/>
              </a:ext>
            </a:extLst>
          </p:cNvPr>
          <p:cNvSpPr/>
          <p:nvPr/>
        </p:nvSpPr>
        <p:spPr>
          <a:xfrm>
            <a:off x="9141357" y="2012770"/>
            <a:ext cx="1188720" cy="685800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" tIns="27432" rIns="27432" bIns="27432" rtlCol="0" anchor="ctr">
            <a:no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</a:rPr>
              <a:t>SCIPA Vibe</a:t>
            </a:r>
          </a:p>
        </p:txBody>
      </p:sp>
      <p:sp>
        <p:nvSpPr>
          <p:cNvPr id="121" name="Rectangle 120">
            <a:extLst>
              <a:ext uri="{FF2B5EF4-FFF2-40B4-BE49-F238E27FC236}">
                <a16:creationId xmlns:a16="http://schemas.microsoft.com/office/drawing/2014/main" id="{351B969D-A604-945C-DABE-F7951A18DDA1}"/>
              </a:ext>
            </a:extLst>
          </p:cNvPr>
          <p:cNvSpPr/>
          <p:nvPr/>
        </p:nvSpPr>
        <p:spPr>
          <a:xfrm>
            <a:off x="2468272" y="2127070"/>
            <a:ext cx="914400" cy="45720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" tIns="27432" rIns="27432" bIns="27432" rtlCol="0" anchor="ctr">
            <a:noAutofit/>
          </a:bodyPr>
          <a:lstStyle/>
          <a:p>
            <a:pPr algn="ctr"/>
            <a:r>
              <a:rPr lang="en-US" sz="1400" b="1">
                <a:solidFill>
                  <a:schemeClr val="tx1"/>
                </a:solidFill>
              </a:rPr>
              <a:t>Integrate IPA</a:t>
            </a:r>
          </a:p>
        </p:txBody>
      </p:sp>
      <p:sp>
        <p:nvSpPr>
          <p:cNvPr id="122" name="Rectangle 121">
            <a:extLst>
              <a:ext uri="{FF2B5EF4-FFF2-40B4-BE49-F238E27FC236}">
                <a16:creationId xmlns:a16="http://schemas.microsoft.com/office/drawing/2014/main" id="{B0A731B9-D46F-6AE7-BD5F-524879F5EAED}"/>
              </a:ext>
            </a:extLst>
          </p:cNvPr>
          <p:cNvSpPr/>
          <p:nvPr/>
        </p:nvSpPr>
        <p:spPr>
          <a:xfrm>
            <a:off x="237950" y="2666828"/>
            <a:ext cx="914400" cy="45720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" tIns="27432" rIns="27432" bIns="27432" rtlCol="0" anchor="ctr">
            <a:noAutofit/>
          </a:bodyPr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CGI Delivered</a:t>
            </a:r>
          </a:p>
        </p:txBody>
      </p:sp>
      <p:sp>
        <p:nvSpPr>
          <p:cNvPr id="123" name="Rectangle 122">
            <a:extLst>
              <a:ext uri="{FF2B5EF4-FFF2-40B4-BE49-F238E27FC236}">
                <a16:creationId xmlns:a16="http://schemas.microsoft.com/office/drawing/2014/main" id="{1CB8C707-0B1C-EC28-A4CD-09D954E1E8CC}"/>
              </a:ext>
            </a:extLst>
          </p:cNvPr>
          <p:cNvSpPr/>
          <p:nvPr/>
        </p:nvSpPr>
        <p:spPr>
          <a:xfrm>
            <a:off x="237950" y="2127070"/>
            <a:ext cx="914400" cy="45720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" tIns="27432" rIns="27432" bIns="27432" rtlCol="0" anchor="ctr">
            <a:noAutofit/>
          </a:bodyPr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WFI Delivered</a:t>
            </a:r>
          </a:p>
        </p:txBody>
      </p:sp>
      <p:cxnSp>
        <p:nvCxnSpPr>
          <p:cNvPr id="124" name="Connector: Elbow 123">
            <a:extLst>
              <a:ext uri="{FF2B5EF4-FFF2-40B4-BE49-F238E27FC236}">
                <a16:creationId xmlns:a16="http://schemas.microsoft.com/office/drawing/2014/main" id="{1B42E3C2-8254-3E44-5D8E-9B2088617157}"/>
              </a:ext>
            </a:extLst>
          </p:cNvPr>
          <p:cNvCxnSpPr>
            <a:cxnSpLocks/>
            <a:stCxn id="301" idx="3"/>
            <a:endCxn id="121" idx="1"/>
          </p:cNvCxnSpPr>
          <p:nvPr/>
        </p:nvCxnSpPr>
        <p:spPr>
          <a:xfrm flipV="1">
            <a:off x="2267511" y="2355670"/>
            <a:ext cx="200761" cy="539758"/>
          </a:xfrm>
          <a:prstGeom prst="bentConnector3">
            <a:avLst>
              <a:gd name="adj1" fmla="val 50000"/>
            </a:avLst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5" name="Rectangle 124">
            <a:extLst>
              <a:ext uri="{FF2B5EF4-FFF2-40B4-BE49-F238E27FC236}">
                <a16:creationId xmlns:a16="http://schemas.microsoft.com/office/drawing/2014/main" id="{A8B62226-8DAB-9721-F69A-0FA0C6FD634F}"/>
              </a:ext>
            </a:extLst>
          </p:cNvPr>
          <p:cNvSpPr/>
          <p:nvPr/>
        </p:nvSpPr>
        <p:spPr>
          <a:xfrm>
            <a:off x="1353111" y="1557064"/>
            <a:ext cx="914400" cy="45720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" tIns="27432" rIns="27432" bIns="27432" rtlCol="0" anchor="ctr">
            <a:noAutofit/>
          </a:bodyPr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OTA Checkout</a:t>
            </a:r>
          </a:p>
        </p:txBody>
      </p:sp>
      <p:sp>
        <p:nvSpPr>
          <p:cNvPr id="126" name="Rectangle 125">
            <a:extLst>
              <a:ext uri="{FF2B5EF4-FFF2-40B4-BE49-F238E27FC236}">
                <a16:creationId xmlns:a16="http://schemas.microsoft.com/office/drawing/2014/main" id="{29F5615A-5C61-912B-FBB1-0736B8744715}"/>
              </a:ext>
            </a:extLst>
          </p:cNvPr>
          <p:cNvSpPr/>
          <p:nvPr/>
        </p:nvSpPr>
        <p:spPr>
          <a:xfrm>
            <a:off x="237950" y="988835"/>
            <a:ext cx="914400" cy="45720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" tIns="27432" rIns="27432" bIns="27432" rtlCol="0" anchor="ctr">
            <a:normAutofit/>
          </a:bodyPr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IC Available</a:t>
            </a:r>
          </a:p>
        </p:txBody>
      </p:sp>
      <p:sp>
        <p:nvSpPr>
          <p:cNvPr id="127" name="Rectangle 126">
            <a:extLst>
              <a:ext uri="{FF2B5EF4-FFF2-40B4-BE49-F238E27FC236}">
                <a16:creationId xmlns:a16="http://schemas.microsoft.com/office/drawing/2014/main" id="{8A93FF25-FF43-3F86-31C5-032131BE2D45}"/>
              </a:ext>
            </a:extLst>
          </p:cNvPr>
          <p:cNvSpPr/>
          <p:nvPr/>
        </p:nvSpPr>
        <p:spPr>
          <a:xfrm>
            <a:off x="237950" y="1557064"/>
            <a:ext cx="914400" cy="45720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" tIns="27432" rIns="27432" bIns="27432" rtlCol="0" anchor="ctr">
            <a:noAutofit/>
          </a:bodyPr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OTA Delivered</a:t>
            </a:r>
          </a:p>
        </p:txBody>
      </p:sp>
      <p:cxnSp>
        <p:nvCxnSpPr>
          <p:cNvPr id="192" name="Connector: Elbow 191">
            <a:extLst>
              <a:ext uri="{FF2B5EF4-FFF2-40B4-BE49-F238E27FC236}">
                <a16:creationId xmlns:a16="http://schemas.microsoft.com/office/drawing/2014/main" id="{4E3A7358-CD2A-5B18-AB13-6D3117B40C87}"/>
              </a:ext>
            </a:extLst>
          </p:cNvPr>
          <p:cNvCxnSpPr>
            <a:cxnSpLocks/>
            <a:stCxn id="126" idx="3"/>
            <a:endCxn id="121" idx="1"/>
          </p:cNvCxnSpPr>
          <p:nvPr/>
        </p:nvCxnSpPr>
        <p:spPr>
          <a:xfrm>
            <a:off x="1152350" y="1217435"/>
            <a:ext cx="1315922" cy="1138235"/>
          </a:xfrm>
          <a:prstGeom prst="bentConnector3">
            <a:avLst>
              <a:gd name="adj1" fmla="val 93130"/>
            </a:avLst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4" name="Straight Arrow Connector 193">
            <a:extLst>
              <a:ext uri="{FF2B5EF4-FFF2-40B4-BE49-F238E27FC236}">
                <a16:creationId xmlns:a16="http://schemas.microsoft.com/office/drawing/2014/main" id="{2CDB0AA6-D9EF-132D-EADB-675F1E6EFA63}"/>
              </a:ext>
            </a:extLst>
          </p:cNvPr>
          <p:cNvCxnSpPr>
            <a:cxnSpLocks/>
            <a:stCxn id="31" idx="3"/>
            <a:endCxn id="38" idx="1"/>
          </p:cNvCxnSpPr>
          <p:nvPr/>
        </p:nvCxnSpPr>
        <p:spPr>
          <a:xfrm>
            <a:off x="6161634" y="2355670"/>
            <a:ext cx="200761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5" name="Straight Arrow Connector 194">
            <a:extLst>
              <a:ext uri="{FF2B5EF4-FFF2-40B4-BE49-F238E27FC236}">
                <a16:creationId xmlns:a16="http://schemas.microsoft.com/office/drawing/2014/main" id="{8ACEB16E-F0F3-8191-DDB5-C8567DBDB527}"/>
              </a:ext>
            </a:extLst>
          </p:cNvPr>
          <p:cNvCxnSpPr>
            <a:cxnSpLocks/>
            <a:stCxn id="242" idx="3"/>
            <a:endCxn id="120" idx="1"/>
          </p:cNvCxnSpPr>
          <p:nvPr/>
        </p:nvCxnSpPr>
        <p:spPr>
          <a:xfrm>
            <a:off x="8940596" y="2355670"/>
            <a:ext cx="200761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6" name="Connector: Elbow 195">
            <a:extLst>
              <a:ext uri="{FF2B5EF4-FFF2-40B4-BE49-F238E27FC236}">
                <a16:creationId xmlns:a16="http://schemas.microsoft.com/office/drawing/2014/main" id="{9ACE8A92-E256-6106-3E01-284A64BEB1FE}"/>
              </a:ext>
            </a:extLst>
          </p:cNvPr>
          <p:cNvCxnSpPr>
            <a:cxnSpLocks/>
            <a:stCxn id="125" idx="3"/>
            <a:endCxn id="121" idx="1"/>
          </p:cNvCxnSpPr>
          <p:nvPr/>
        </p:nvCxnSpPr>
        <p:spPr>
          <a:xfrm>
            <a:off x="2267511" y="1785664"/>
            <a:ext cx="200761" cy="570006"/>
          </a:xfrm>
          <a:prstGeom prst="bentConnector3">
            <a:avLst>
              <a:gd name="adj1" fmla="val 50000"/>
            </a:avLst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8" name="Straight Arrow Connector 197">
            <a:extLst>
              <a:ext uri="{FF2B5EF4-FFF2-40B4-BE49-F238E27FC236}">
                <a16:creationId xmlns:a16="http://schemas.microsoft.com/office/drawing/2014/main" id="{CFDDAE6A-8216-243F-0F94-A9AE07642025}"/>
              </a:ext>
            </a:extLst>
          </p:cNvPr>
          <p:cNvCxnSpPr>
            <a:cxnSpLocks/>
            <a:stCxn id="120" idx="3"/>
            <a:endCxn id="119" idx="1"/>
          </p:cNvCxnSpPr>
          <p:nvPr/>
        </p:nvCxnSpPr>
        <p:spPr>
          <a:xfrm>
            <a:off x="10330077" y="2355670"/>
            <a:ext cx="200763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8" name="Rectangle 217">
            <a:extLst>
              <a:ext uri="{FF2B5EF4-FFF2-40B4-BE49-F238E27FC236}">
                <a16:creationId xmlns:a16="http://schemas.microsoft.com/office/drawing/2014/main" id="{4F3400D8-864E-B384-79D1-636EB0F83249}"/>
              </a:ext>
            </a:extLst>
          </p:cNvPr>
          <p:cNvSpPr/>
          <p:nvPr/>
        </p:nvSpPr>
        <p:spPr>
          <a:xfrm>
            <a:off x="7752430" y="5774050"/>
            <a:ext cx="1188720" cy="685800"/>
          </a:xfrm>
          <a:prstGeom prst="rect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" tIns="27432" rIns="27432" bIns="27432" rtlCol="0" anchor="ctr">
            <a:no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</a:rPr>
              <a:t>Launch Site Processing</a:t>
            </a:r>
          </a:p>
        </p:txBody>
      </p:sp>
      <p:sp>
        <p:nvSpPr>
          <p:cNvPr id="219" name="Rectangle 218">
            <a:extLst>
              <a:ext uri="{FF2B5EF4-FFF2-40B4-BE49-F238E27FC236}">
                <a16:creationId xmlns:a16="http://schemas.microsoft.com/office/drawing/2014/main" id="{243282FE-CC81-B55B-707E-6B8A8D5F3249}"/>
              </a:ext>
            </a:extLst>
          </p:cNvPr>
          <p:cNvSpPr/>
          <p:nvPr/>
        </p:nvSpPr>
        <p:spPr>
          <a:xfrm>
            <a:off x="9141357" y="5774050"/>
            <a:ext cx="1188720" cy="685800"/>
          </a:xfrm>
          <a:prstGeom prst="rect">
            <a:avLst/>
          </a:prstGeom>
          <a:solidFill>
            <a:srgbClr val="7030A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" tIns="27432" rIns="27432" bIns="27432" rtlCol="0" anchor="ctr">
            <a:norm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</a:rPr>
              <a:t>Launch!!</a:t>
            </a:r>
          </a:p>
        </p:txBody>
      </p:sp>
      <p:cxnSp>
        <p:nvCxnSpPr>
          <p:cNvPr id="220" name="Straight Arrow Connector 219">
            <a:extLst>
              <a:ext uri="{FF2B5EF4-FFF2-40B4-BE49-F238E27FC236}">
                <a16:creationId xmlns:a16="http://schemas.microsoft.com/office/drawing/2014/main" id="{4A198B52-6947-6411-D6CF-D0538BF2B4D8}"/>
              </a:ext>
            </a:extLst>
          </p:cNvPr>
          <p:cNvCxnSpPr>
            <a:cxnSpLocks/>
            <a:stCxn id="101" idx="3"/>
            <a:endCxn id="218" idx="1"/>
          </p:cNvCxnSpPr>
          <p:nvPr/>
        </p:nvCxnSpPr>
        <p:spPr>
          <a:xfrm>
            <a:off x="7544823" y="6116950"/>
            <a:ext cx="207607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1" name="Straight Arrow Connector 220">
            <a:extLst>
              <a:ext uri="{FF2B5EF4-FFF2-40B4-BE49-F238E27FC236}">
                <a16:creationId xmlns:a16="http://schemas.microsoft.com/office/drawing/2014/main" id="{1576C2F0-F68F-AC7A-2BA7-0DFE7883060F}"/>
              </a:ext>
            </a:extLst>
          </p:cNvPr>
          <p:cNvCxnSpPr>
            <a:cxnSpLocks/>
            <a:stCxn id="218" idx="3"/>
            <a:endCxn id="219" idx="1"/>
          </p:cNvCxnSpPr>
          <p:nvPr/>
        </p:nvCxnSpPr>
        <p:spPr>
          <a:xfrm>
            <a:off x="8941150" y="6116950"/>
            <a:ext cx="200207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2" name="Rectangle 231">
            <a:extLst>
              <a:ext uri="{FF2B5EF4-FFF2-40B4-BE49-F238E27FC236}">
                <a16:creationId xmlns:a16="http://schemas.microsoft.com/office/drawing/2014/main" id="{6C4B2171-5277-B4AD-F41E-C8A5DC467502}"/>
              </a:ext>
            </a:extLst>
          </p:cNvPr>
          <p:cNvSpPr/>
          <p:nvPr/>
        </p:nvSpPr>
        <p:spPr>
          <a:xfrm>
            <a:off x="237950" y="4564549"/>
            <a:ext cx="1188720" cy="685800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" tIns="27432" rIns="27432" bIns="27432" rtlCol="0" anchor="ctr">
            <a:no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</a:rPr>
              <a:t>SCIPA TVAC Pathfinder Test</a:t>
            </a:r>
          </a:p>
        </p:txBody>
      </p:sp>
      <p:cxnSp>
        <p:nvCxnSpPr>
          <p:cNvPr id="237" name="Straight Arrow Connector 236">
            <a:extLst>
              <a:ext uri="{FF2B5EF4-FFF2-40B4-BE49-F238E27FC236}">
                <a16:creationId xmlns:a16="http://schemas.microsoft.com/office/drawing/2014/main" id="{8269628B-BE3C-647F-DEDE-B8B338F9153F}"/>
              </a:ext>
            </a:extLst>
          </p:cNvPr>
          <p:cNvCxnSpPr>
            <a:cxnSpLocks/>
            <a:stCxn id="127" idx="3"/>
            <a:endCxn id="125" idx="1"/>
          </p:cNvCxnSpPr>
          <p:nvPr/>
        </p:nvCxnSpPr>
        <p:spPr>
          <a:xfrm>
            <a:off x="1152350" y="1785664"/>
            <a:ext cx="200761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2" name="Rectangle 241">
            <a:extLst>
              <a:ext uri="{FF2B5EF4-FFF2-40B4-BE49-F238E27FC236}">
                <a16:creationId xmlns:a16="http://schemas.microsoft.com/office/drawing/2014/main" id="{2475BADE-138B-D5CA-1F7C-CECBAA8282F1}"/>
              </a:ext>
            </a:extLst>
          </p:cNvPr>
          <p:cNvSpPr/>
          <p:nvPr/>
        </p:nvSpPr>
        <p:spPr>
          <a:xfrm>
            <a:off x="7751876" y="2012770"/>
            <a:ext cx="1188720" cy="685800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" tIns="27432" rIns="27432" bIns="27432" rtlCol="0" anchor="ctr">
            <a:no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</a:rPr>
              <a:t>SCIPA Powered Tests</a:t>
            </a:r>
          </a:p>
        </p:txBody>
      </p:sp>
      <p:cxnSp>
        <p:nvCxnSpPr>
          <p:cNvPr id="243" name="Straight Arrow Connector 242">
            <a:extLst>
              <a:ext uri="{FF2B5EF4-FFF2-40B4-BE49-F238E27FC236}">
                <a16:creationId xmlns:a16="http://schemas.microsoft.com/office/drawing/2014/main" id="{BDB86099-F917-8FE5-B9D7-03711F7F1D43}"/>
              </a:ext>
            </a:extLst>
          </p:cNvPr>
          <p:cNvCxnSpPr>
            <a:cxnSpLocks/>
            <a:stCxn id="38" idx="3"/>
            <a:endCxn id="242" idx="1"/>
          </p:cNvCxnSpPr>
          <p:nvPr/>
        </p:nvCxnSpPr>
        <p:spPr>
          <a:xfrm>
            <a:off x="7551115" y="2355670"/>
            <a:ext cx="200761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0" name="Rectangle 299">
            <a:extLst>
              <a:ext uri="{FF2B5EF4-FFF2-40B4-BE49-F238E27FC236}">
                <a16:creationId xmlns:a16="http://schemas.microsoft.com/office/drawing/2014/main" id="{EE81ACFB-DAE8-5103-F192-754953C2EF33}"/>
              </a:ext>
            </a:extLst>
          </p:cNvPr>
          <p:cNvSpPr/>
          <p:nvPr/>
        </p:nvSpPr>
        <p:spPr>
          <a:xfrm>
            <a:off x="1353111" y="2127070"/>
            <a:ext cx="914400" cy="45720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" tIns="27432" rIns="27432" bIns="27432" rtlCol="0" anchor="ctr">
            <a:noAutofit/>
          </a:bodyPr>
          <a:lstStyle/>
          <a:p>
            <a:pPr algn="ctr"/>
            <a:r>
              <a:rPr lang="en-US" sz="1400" b="1">
                <a:solidFill>
                  <a:schemeClr val="tx1"/>
                </a:solidFill>
              </a:rPr>
              <a:t>WFI Checkout</a:t>
            </a:r>
          </a:p>
        </p:txBody>
      </p:sp>
      <p:sp>
        <p:nvSpPr>
          <p:cNvPr id="301" name="Rectangle 300">
            <a:extLst>
              <a:ext uri="{FF2B5EF4-FFF2-40B4-BE49-F238E27FC236}">
                <a16:creationId xmlns:a16="http://schemas.microsoft.com/office/drawing/2014/main" id="{67495956-4E4B-4233-315F-00BE29E0E002}"/>
              </a:ext>
            </a:extLst>
          </p:cNvPr>
          <p:cNvSpPr/>
          <p:nvPr/>
        </p:nvSpPr>
        <p:spPr>
          <a:xfrm>
            <a:off x="1353111" y="2666828"/>
            <a:ext cx="914400" cy="45720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" tIns="27432" rIns="27432" bIns="27432" rtlCol="0" anchor="ctr">
            <a:noAutofit/>
          </a:bodyPr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CGI Checkout</a:t>
            </a:r>
          </a:p>
        </p:txBody>
      </p:sp>
      <p:cxnSp>
        <p:nvCxnSpPr>
          <p:cNvPr id="304" name="Straight Arrow Connector 303">
            <a:extLst>
              <a:ext uri="{FF2B5EF4-FFF2-40B4-BE49-F238E27FC236}">
                <a16:creationId xmlns:a16="http://schemas.microsoft.com/office/drawing/2014/main" id="{181F7F40-2A48-1460-D673-1800FC506E86}"/>
              </a:ext>
            </a:extLst>
          </p:cNvPr>
          <p:cNvCxnSpPr>
            <a:cxnSpLocks/>
            <a:stCxn id="123" idx="3"/>
            <a:endCxn id="300" idx="1"/>
          </p:cNvCxnSpPr>
          <p:nvPr/>
        </p:nvCxnSpPr>
        <p:spPr>
          <a:xfrm>
            <a:off x="1152350" y="2355670"/>
            <a:ext cx="200761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5" name="Straight Arrow Connector 304">
            <a:extLst>
              <a:ext uri="{FF2B5EF4-FFF2-40B4-BE49-F238E27FC236}">
                <a16:creationId xmlns:a16="http://schemas.microsoft.com/office/drawing/2014/main" id="{98E838B2-B8F2-B93E-9AED-6365C46FDED4}"/>
              </a:ext>
            </a:extLst>
          </p:cNvPr>
          <p:cNvCxnSpPr>
            <a:cxnSpLocks/>
            <a:stCxn id="122" idx="3"/>
            <a:endCxn id="301" idx="1"/>
          </p:cNvCxnSpPr>
          <p:nvPr/>
        </p:nvCxnSpPr>
        <p:spPr>
          <a:xfrm>
            <a:off x="1152350" y="2895428"/>
            <a:ext cx="200761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6" name="Straight Arrow Connector 305">
            <a:extLst>
              <a:ext uri="{FF2B5EF4-FFF2-40B4-BE49-F238E27FC236}">
                <a16:creationId xmlns:a16="http://schemas.microsoft.com/office/drawing/2014/main" id="{56B5CE01-0C74-1166-E0E6-07DB638CADAD}"/>
              </a:ext>
            </a:extLst>
          </p:cNvPr>
          <p:cNvCxnSpPr>
            <a:cxnSpLocks/>
            <a:stCxn id="300" idx="3"/>
            <a:endCxn id="121" idx="1"/>
          </p:cNvCxnSpPr>
          <p:nvPr/>
        </p:nvCxnSpPr>
        <p:spPr>
          <a:xfrm>
            <a:off x="2267511" y="2355670"/>
            <a:ext cx="200761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5" name="Rectangle 324">
            <a:extLst>
              <a:ext uri="{FF2B5EF4-FFF2-40B4-BE49-F238E27FC236}">
                <a16:creationId xmlns:a16="http://schemas.microsoft.com/office/drawing/2014/main" id="{DC9B5080-44CE-3A05-CD80-C08B74A77C3A}"/>
              </a:ext>
            </a:extLst>
          </p:cNvPr>
          <p:cNvSpPr/>
          <p:nvPr/>
        </p:nvSpPr>
        <p:spPr>
          <a:xfrm>
            <a:off x="237950" y="3616198"/>
            <a:ext cx="1188720" cy="685800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" tIns="27432" rIns="27432" bIns="27432" rtlCol="0" anchor="ctr">
            <a:no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</a:rPr>
              <a:t>Post-Env Powered Tests</a:t>
            </a:r>
          </a:p>
        </p:txBody>
      </p:sp>
      <p:sp>
        <p:nvSpPr>
          <p:cNvPr id="327" name="Rectangle 326">
            <a:extLst>
              <a:ext uri="{FF2B5EF4-FFF2-40B4-BE49-F238E27FC236}">
                <a16:creationId xmlns:a16="http://schemas.microsoft.com/office/drawing/2014/main" id="{2429DA45-78B6-F283-7832-2FEEEECA5296}"/>
              </a:ext>
            </a:extLst>
          </p:cNvPr>
          <p:cNvSpPr/>
          <p:nvPr/>
        </p:nvSpPr>
        <p:spPr>
          <a:xfrm>
            <a:off x="4972914" y="3616198"/>
            <a:ext cx="1188720" cy="685800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" tIns="27432" rIns="27432" bIns="27432" rtlCol="0" anchor="ctr">
            <a:no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</a:rPr>
              <a:t>Configure SCIPA for </a:t>
            </a:r>
            <a:r>
              <a:rPr lang="en-US" sz="1400" b="1" dirty="0" err="1">
                <a:solidFill>
                  <a:schemeClr val="bg1"/>
                </a:solidFill>
              </a:rPr>
              <a:t>Obs</a:t>
            </a:r>
            <a:r>
              <a:rPr lang="en-US" sz="1400" b="1" dirty="0">
                <a:solidFill>
                  <a:schemeClr val="bg1"/>
                </a:solidFill>
              </a:rPr>
              <a:t> I&amp;T</a:t>
            </a:r>
          </a:p>
        </p:txBody>
      </p:sp>
      <p:cxnSp>
        <p:nvCxnSpPr>
          <p:cNvPr id="329" name="Straight Arrow Connector 328">
            <a:extLst>
              <a:ext uri="{FF2B5EF4-FFF2-40B4-BE49-F238E27FC236}">
                <a16:creationId xmlns:a16="http://schemas.microsoft.com/office/drawing/2014/main" id="{405483D9-8D5B-E623-6870-A5BCC44DC945}"/>
              </a:ext>
            </a:extLst>
          </p:cNvPr>
          <p:cNvCxnSpPr>
            <a:cxnSpLocks/>
            <a:stCxn id="93" idx="3"/>
            <a:endCxn id="334" idx="1"/>
          </p:cNvCxnSpPr>
          <p:nvPr/>
        </p:nvCxnSpPr>
        <p:spPr>
          <a:xfrm>
            <a:off x="2861871" y="3959098"/>
            <a:ext cx="256084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4" name="Rectangle 333">
            <a:extLst>
              <a:ext uri="{FF2B5EF4-FFF2-40B4-BE49-F238E27FC236}">
                <a16:creationId xmlns:a16="http://schemas.microsoft.com/office/drawing/2014/main" id="{0F23127B-19DE-C695-D5DD-3ED4257E0BFB}"/>
              </a:ext>
            </a:extLst>
          </p:cNvPr>
          <p:cNvSpPr/>
          <p:nvPr/>
        </p:nvSpPr>
        <p:spPr>
          <a:xfrm>
            <a:off x="3117955" y="3616198"/>
            <a:ext cx="1648548" cy="685800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" tIns="27432" rIns="27432" bIns="27432" rtlCol="0" anchor="ctr">
            <a:no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</a:rPr>
              <a:t>Final PM Inspection and Cleaning / SAVI Test </a:t>
            </a:r>
          </a:p>
        </p:txBody>
      </p:sp>
      <p:grpSp>
        <p:nvGrpSpPr>
          <p:cNvPr id="358" name="Group 357">
            <a:extLst>
              <a:ext uri="{FF2B5EF4-FFF2-40B4-BE49-F238E27FC236}">
                <a16:creationId xmlns:a16="http://schemas.microsoft.com/office/drawing/2014/main" id="{38A6EFF8-B527-2D3B-48B4-DAD4A9C4A6A3}"/>
              </a:ext>
            </a:extLst>
          </p:cNvPr>
          <p:cNvGrpSpPr/>
          <p:nvPr/>
        </p:nvGrpSpPr>
        <p:grpSpPr>
          <a:xfrm>
            <a:off x="10955975" y="897094"/>
            <a:ext cx="1143000" cy="845151"/>
            <a:chOff x="11170051" y="1931614"/>
            <a:chExt cx="1143000" cy="845151"/>
          </a:xfrm>
        </p:grpSpPr>
        <p:sp>
          <p:nvSpPr>
            <p:cNvPr id="360" name="Rectangle 359">
              <a:extLst>
                <a:ext uri="{FF2B5EF4-FFF2-40B4-BE49-F238E27FC236}">
                  <a16:creationId xmlns:a16="http://schemas.microsoft.com/office/drawing/2014/main" id="{D0FBEBB3-647F-8F17-53EC-6CB4AB23E433}"/>
                </a:ext>
              </a:extLst>
            </p:cNvPr>
            <p:cNvSpPr/>
            <p:nvPr/>
          </p:nvSpPr>
          <p:spPr>
            <a:xfrm>
              <a:off x="11170051" y="1931614"/>
              <a:ext cx="1143000" cy="228600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7432" tIns="27432" rIns="27432" bIns="27432" rtlCol="0" anchor="ctr">
              <a:noAutofit/>
            </a:bodyPr>
            <a:lstStyle/>
            <a:p>
              <a:pPr algn="ctr"/>
              <a:r>
                <a:rPr lang="en-US" sz="1400" b="1" dirty="0">
                  <a:solidFill>
                    <a:schemeClr val="tx1"/>
                  </a:solidFill>
                </a:rPr>
                <a:t>IPA</a:t>
              </a:r>
            </a:p>
          </p:txBody>
        </p:sp>
        <p:sp>
          <p:nvSpPr>
            <p:cNvPr id="361" name="Rectangle 360">
              <a:extLst>
                <a:ext uri="{FF2B5EF4-FFF2-40B4-BE49-F238E27FC236}">
                  <a16:creationId xmlns:a16="http://schemas.microsoft.com/office/drawing/2014/main" id="{E59E5C16-6BA6-C2EF-B703-202E0D8B91AA}"/>
                </a:ext>
              </a:extLst>
            </p:cNvPr>
            <p:cNvSpPr/>
            <p:nvPr/>
          </p:nvSpPr>
          <p:spPr>
            <a:xfrm>
              <a:off x="11170051" y="2229760"/>
              <a:ext cx="1143000" cy="228600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7432" tIns="27432" rIns="27432" bIns="27432" rtlCol="0" anchor="ctr">
              <a:noAutofit/>
            </a:bodyPr>
            <a:lstStyle/>
            <a:p>
              <a:pPr algn="ctr"/>
              <a:r>
                <a:rPr lang="en-US" sz="1400" b="1">
                  <a:solidFill>
                    <a:schemeClr val="bg1"/>
                  </a:solidFill>
                </a:rPr>
                <a:t>SC / IPA</a:t>
              </a:r>
            </a:p>
          </p:txBody>
        </p:sp>
        <p:sp>
          <p:nvSpPr>
            <p:cNvPr id="363" name="Rectangle 362">
              <a:extLst>
                <a:ext uri="{FF2B5EF4-FFF2-40B4-BE49-F238E27FC236}">
                  <a16:creationId xmlns:a16="http://schemas.microsoft.com/office/drawing/2014/main" id="{5E053A18-35E6-6735-7D18-95A47937DFC2}"/>
                </a:ext>
              </a:extLst>
            </p:cNvPr>
            <p:cNvSpPr/>
            <p:nvPr/>
          </p:nvSpPr>
          <p:spPr>
            <a:xfrm>
              <a:off x="11170051" y="2548165"/>
              <a:ext cx="1143000" cy="228600"/>
            </a:xfrm>
            <a:prstGeom prst="rect">
              <a:avLst/>
            </a:prstGeom>
            <a:solidFill>
              <a:srgbClr val="7030A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7432" tIns="27432" rIns="27432" bIns="27432" rtlCol="0" anchor="ctr">
              <a:noAutofit/>
            </a:bodyPr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</a:rPr>
                <a:t>Observatory</a:t>
              </a:r>
            </a:p>
          </p:txBody>
        </p:sp>
      </p:grpSp>
      <p:cxnSp>
        <p:nvCxnSpPr>
          <p:cNvPr id="405" name="Straight Arrow Connector 404">
            <a:extLst>
              <a:ext uri="{FF2B5EF4-FFF2-40B4-BE49-F238E27FC236}">
                <a16:creationId xmlns:a16="http://schemas.microsoft.com/office/drawing/2014/main" id="{1F4ADD86-9B90-FA9C-BBCC-7AEE1D554D50}"/>
              </a:ext>
            </a:extLst>
          </p:cNvPr>
          <p:cNvCxnSpPr>
            <a:cxnSpLocks/>
            <a:stCxn id="334" idx="3"/>
            <a:endCxn id="327" idx="1"/>
          </p:cNvCxnSpPr>
          <p:nvPr/>
        </p:nvCxnSpPr>
        <p:spPr>
          <a:xfrm>
            <a:off x="4766503" y="3959098"/>
            <a:ext cx="206411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1" name="Straight Arrow Connector 450">
            <a:extLst>
              <a:ext uri="{FF2B5EF4-FFF2-40B4-BE49-F238E27FC236}">
                <a16:creationId xmlns:a16="http://schemas.microsoft.com/office/drawing/2014/main" id="{19537536-A141-16AE-84FA-12427F81C0CD}"/>
              </a:ext>
            </a:extLst>
          </p:cNvPr>
          <p:cNvCxnSpPr>
            <a:cxnSpLocks/>
            <a:stCxn id="121" idx="3"/>
            <a:endCxn id="47" idx="1"/>
          </p:cNvCxnSpPr>
          <p:nvPr/>
        </p:nvCxnSpPr>
        <p:spPr>
          <a:xfrm>
            <a:off x="3382672" y="2355670"/>
            <a:ext cx="200761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4" name="Connector: Elbow 463">
            <a:extLst>
              <a:ext uri="{FF2B5EF4-FFF2-40B4-BE49-F238E27FC236}">
                <a16:creationId xmlns:a16="http://schemas.microsoft.com/office/drawing/2014/main" id="{37F75C81-F243-59EC-CFD8-7A36712418BF}"/>
              </a:ext>
            </a:extLst>
          </p:cNvPr>
          <p:cNvCxnSpPr>
            <a:cxnSpLocks/>
            <a:stCxn id="232" idx="3"/>
            <a:endCxn id="93" idx="2"/>
          </p:cNvCxnSpPr>
          <p:nvPr/>
        </p:nvCxnSpPr>
        <p:spPr>
          <a:xfrm flipV="1">
            <a:off x="1426670" y="4301998"/>
            <a:ext cx="840841" cy="605451"/>
          </a:xfrm>
          <a:prstGeom prst="bentConnector2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7" name="Straight Arrow Connector 466">
            <a:extLst>
              <a:ext uri="{FF2B5EF4-FFF2-40B4-BE49-F238E27FC236}">
                <a16:creationId xmlns:a16="http://schemas.microsoft.com/office/drawing/2014/main" id="{CA983D0A-BE07-FA5A-B48C-1B5DCBA1DD7B}"/>
              </a:ext>
            </a:extLst>
          </p:cNvPr>
          <p:cNvCxnSpPr>
            <a:cxnSpLocks/>
            <a:stCxn id="325" idx="3"/>
            <a:endCxn id="93" idx="1"/>
          </p:cNvCxnSpPr>
          <p:nvPr/>
        </p:nvCxnSpPr>
        <p:spPr>
          <a:xfrm>
            <a:off x="1426670" y="3959098"/>
            <a:ext cx="246481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3" name="Straight Arrow Connector 502">
            <a:extLst>
              <a:ext uri="{FF2B5EF4-FFF2-40B4-BE49-F238E27FC236}">
                <a16:creationId xmlns:a16="http://schemas.microsoft.com/office/drawing/2014/main" id="{1BF12980-B520-0662-3E98-D4C2462F5DD1}"/>
              </a:ext>
            </a:extLst>
          </p:cNvPr>
          <p:cNvCxnSpPr>
            <a:cxnSpLocks/>
            <a:stCxn id="327" idx="3"/>
            <a:endCxn id="108" idx="1"/>
          </p:cNvCxnSpPr>
          <p:nvPr/>
        </p:nvCxnSpPr>
        <p:spPr>
          <a:xfrm>
            <a:off x="6161634" y="3959098"/>
            <a:ext cx="194469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9" name="Connector: Elbow 518">
            <a:extLst>
              <a:ext uri="{FF2B5EF4-FFF2-40B4-BE49-F238E27FC236}">
                <a16:creationId xmlns:a16="http://schemas.microsoft.com/office/drawing/2014/main" id="{B80DED86-B9F6-D997-693B-F09F39FB462C}"/>
              </a:ext>
            </a:extLst>
          </p:cNvPr>
          <p:cNvCxnSpPr>
            <a:cxnSpLocks/>
            <a:stCxn id="119" idx="3"/>
            <a:endCxn id="325" idx="0"/>
          </p:cNvCxnSpPr>
          <p:nvPr/>
        </p:nvCxnSpPr>
        <p:spPr>
          <a:xfrm flipH="1">
            <a:off x="832310" y="2355670"/>
            <a:ext cx="10887250" cy="1260528"/>
          </a:xfrm>
          <a:prstGeom prst="bentConnector4">
            <a:avLst>
              <a:gd name="adj1" fmla="val -2100"/>
              <a:gd name="adj2" fmla="val 75483"/>
            </a:avLst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4" name="Connector: Elbow 523">
            <a:extLst>
              <a:ext uri="{FF2B5EF4-FFF2-40B4-BE49-F238E27FC236}">
                <a16:creationId xmlns:a16="http://schemas.microsoft.com/office/drawing/2014/main" id="{F3C673E4-74BA-F525-1F17-46C07B6EDF40}"/>
              </a:ext>
            </a:extLst>
          </p:cNvPr>
          <p:cNvCxnSpPr>
            <a:cxnSpLocks/>
            <a:stCxn id="59" idx="3"/>
            <a:endCxn id="61" idx="0"/>
          </p:cNvCxnSpPr>
          <p:nvPr/>
        </p:nvCxnSpPr>
        <p:spPr>
          <a:xfrm flipH="1">
            <a:off x="832310" y="3959098"/>
            <a:ext cx="10889219" cy="1814952"/>
          </a:xfrm>
          <a:prstGeom prst="bentConnector4">
            <a:avLst>
              <a:gd name="adj1" fmla="val -2099"/>
              <a:gd name="adj2" fmla="val 85072"/>
            </a:avLst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30" name="Group 529">
            <a:extLst>
              <a:ext uri="{FF2B5EF4-FFF2-40B4-BE49-F238E27FC236}">
                <a16:creationId xmlns:a16="http://schemas.microsoft.com/office/drawing/2014/main" id="{C099BED2-6661-1E2E-995F-AA628173D4AE}"/>
              </a:ext>
            </a:extLst>
          </p:cNvPr>
          <p:cNvGrpSpPr/>
          <p:nvPr/>
        </p:nvGrpSpPr>
        <p:grpSpPr>
          <a:xfrm>
            <a:off x="7597280" y="4965595"/>
            <a:ext cx="1544077" cy="799988"/>
            <a:chOff x="5791200" y="4648200"/>
            <a:chExt cx="1544077" cy="799988"/>
          </a:xfrm>
        </p:grpSpPr>
        <p:sp>
          <p:nvSpPr>
            <p:cNvPr id="528" name="TextBox 527">
              <a:extLst>
                <a:ext uri="{FF2B5EF4-FFF2-40B4-BE49-F238E27FC236}">
                  <a16:creationId xmlns:a16="http://schemas.microsoft.com/office/drawing/2014/main" id="{2D5D675B-7655-BA7C-A9AE-D686E0196492}"/>
                </a:ext>
              </a:extLst>
            </p:cNvPr>
            <p:cNvSpPr txBox="1"/>
            <p:nvPr/>
          </p:nvSpPr>
          <p:spPr>
            <a:xfrm>
              <a:off x="5791200" y="4648200"/>
              <a:ext cx="154407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b="1" dirty="0">
                  <a:solidFill>
                    <a:srgbClr val="0000FF"/>
                  </a:solidFill>
                </a:rPr>
                <a:t>We Are Here</a:t>
              </a:r>
            </a:p>
          </p:txBody>
        </p:sp>
        <p:sp>
          <p:nvSpPr>
            <p:cNvPr id="529" name="Arrow: Down 528">
              <a:extLst>
                <a:ext uri="{FF2B5EF4-FFF2-40B4-BE49-F238E27FC236}">
                  <a16:creationId xmlns:a16="http://schemas.microsoft.com/office/drawing/2014/main" id="{4849D0A8-6B8B-73FC-0F1F-8BB76DFCDA0E}"/>
                </a:ext>
              </a:extLst>
            </p:cNvPr>
            <p:cNvSpPr/>
            <p:nvPr/>
          </p:nvSpPr>
          <p:spPr>
            <a:xfrm>
              <a:off x="6410838" y="4991063"/>
              <a:ext cx="304800" cy="457125"/>
            </a:xfrm>
            <a:prstGeom prst="downArrow">
              <a:avLst/>
            </a:prstGeom>
            <a:solidFill>
              <a:srgbClr val="0000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8" name="Star: 5 Points 77">
            <a:extLst>
              <a:ext uri="{FF2B5EF4-FFF2-40B4-BE49-F238E27FC236}">
                <a16:creationId xmlns:a16="http://schemas.microsoft.com/office/drawing/2014/main" id="{49E9BF3C-464E-88B7-5EB9-96C0E33D8D49}"/>
              </a:ext>
            </a:extLst>
          </p:cNvPr>
          <p:cNvSpPr/>
          <p:nvPr/>
        </p:nvSpPr>
        <p:spPr>
          <a:xfrm>
            <a:off x="2184466" y="1464952"/>
            <a:ext cx="182880" cy="182880"/>
          </a:xfrm>
          <a:prstGeom prst="star5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31" name="Star: 5 Points 530">
            <a:extLst>
              <a:ext uri="{FF2B5EF4-FFF2-40B4-BE49-F238E27FC236}">
                <a16:creationId xmlns:a16="http://schemas.microsoft.com/office/drawing/2014/main" id="{5CDC0EE1-837C-2D5A-999B-55AAC765F2E3}"/>
              </a:ext>
            </a:extLst>
          </p:cNvPr>
          <p:cNvSpPr/>
          <p:nvPr/>
        </p:nvSpPr>
        <p:spPr>
          <a:xfrm>
            <a:off x="2181218" y="2042133"/>
            <a:ext cx="182880" cy="182880"/>
          </a:xfrm>
          <a:prstGeom prst="star5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32" name="Star: 5 Points 531">
            <a:extLst>
              <a:ext uri="{FF2B5EF4-FFF2-40B4-BE49-F238E27FC236}">
                <a16:creationId xmlns:a16="http://schemas.microsoft.com/office/drawing/2014/main" id="{A099D6BA-0C2F-4FAD-011E-EAD620DBB822}"/>
              </a:ext>
            </a:extLst>
          </p:cNvPr>
          <p:cNvSpPr/>
          <p:nvPr/>
        </p:nvSpPr>
        <p:spPr>
          <a:xfrm>
            <a:off x="2182497" y="2605017"/>
            <a:ext cx="182880" cy="182880"/>
          </a:xfrm>
          <a:prstGeom prst="star5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33" name="Star: 5 Points 532">
            <a:extLst>
              <a:ext uri="{FF2B5EF4-FFF2-40B4-BE49-F238E27FC236}">
                <a16:creationId xmlns:a16="http://schemas.microsoft.com/office/drawing/2014/main" id="{DD59847B-C070-C479-E104-94FAD22B9157}"/>
              </a:ext>
            </a:extLst>
          </p:cNvPr>
          <p:cNvSpPr/>
          <p:nvPr/>
        </p:nvSpPr>
        <p:spPr>
          <a:xfrm>
            <a:off x="3297811" y="2042133"/>
            <a:ext cx="182880" cy="182880"/>
          </a:xfrm>
          <a:prstGeom prst="star5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34" name="Star: 5 Points 533">
            <a:extLst>
              <a:ext uri="{FF2B5EF4-FFF2-40B4-BE49-F238E27FC236}">
                <a16:creationId xmlns:a16="http://schemas.microsoft.com/office/drawing/2014/main" id="{7C89B10C-D49E-A1C6-7A45-F9F01A86F461}"/>
              </a:ext>
            </a:extLst>
          </p:cNvPr>
          <p:cNvSpPr/>
          <p:nvPr/>
        </p:nvSpPr>
        <p:spPr>
          <a:xfrm>
            <a:off x="4683458" y="1917152"/>
            <a:ext cx="182880" cy="182880"/>
          </a:xfrm>
          <a:prstGeom prst="star5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35" name="Star: 5 Points 534">
            <a:extLst>
              <a:ext uri="{FF2B5EF4-FFF2-40B4-BE49-F238E27FC236}">
                <a16:creationId xmlns:a16="http://schemas.microsoft.com/office/drawing/2014/main" id="{9D41A7F8-C47B-2E3C-4C99-DAD118E2FC22}"/>
              </a:ext>
            </a:extLst>
          </p:cNvPr>
          <p:cNvSpPr/>
          <p:nvPr/>
        </p:nvSpPr>
        <p:spPr>
          <a:xfrm>
            <a:off x="10247033" y="1925549"/>
            <a:ext cx="166087" cy="166087"/>
          </a:xfrm>
          <a:prstGeom prst="star5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36" name="Star: 5 Points 535">
            <a:extLst>
              <a:ext uri="{FF2B5EF4-FFF2-40B4-BE49-F238E27FC236}">
                <a16:creationId xmlns:a16="http://schemas.microsoft.com/office/drawing/2014/main" id="{2DD092CB-6731-2648-A118-39196EE458B1}"/>
              </a:ext>
            </a:extLst>
          </p:cNvPr>
          <p:cNvSpPr/>
          <p:nvPr/>
        </p:nvSpPr>
        <p:spPr>
          <a:xfrm>
            <a:off x="1588137" y="3524411"/>
            <a:ext cx="182880" cy="182880"/>
          </a:xfrm>
          <a:prstGeom prst="star5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37" name="Star: 5 Points 536">
            <a:extLst>
              <a:ext uri="{FF2B5EF4-FFF2-40B4-BE49-F238E27FC236}">
                <a16:creationId xmlns:a16="http://schemas.microsoft.com/office/drawing/2014/main" id="{AE6C11D5-D6FA-CFF2-057F-5682F2218312}"/>
              </a:ext>
            </a:extLst>
          </p:cNvPr>
          <p:cNvSpPr/>
          <p:nvPr/>
        </p:nvSpPr>
        <p:spPr>
          <a:xfrm>
            <a:off x="7459428" y="3524411"/>
            <a:ext cx="182880" cy="182880"/>
          </a:xfrm>
          <a:prstGeom prst="star5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38" name="Star: 5 Points 537">
            <a:extLst>
              <a:ext uri="{FF2B5EF4-FFF2-40B4-BE49-F238E27FC236}">
                <a16:creationId xmlns:a16="http://schemas.microsoft.com/office/drawing/2014/main" id="{30E16F82-B059-0A15-4284-F2AE7DA1DDA1}"/>
              </a:ext>
            </a:extLst>
          </p:cNvPr>
          <p:cNvSpPr/>
          <p:nvPr/>
        </p:nvSpPr>
        <p:spPr>
          <a:xfrm>
            <a:off x="1326925" y="5686751"/>
            <a:ext cx="182880" cy="182880"/>
          </a:xfrm>
          <a:prstGeom prst="star5">
            <a:avLst/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39" name="Star: 5 Points 538">
            <a:extLst>
              <a:ext uri="{FF2B5EF4-FFF2-40B4-BE49-F238E27FC236}">
                <a16:creationId xmlns:a16="http://schemas.microsoft.com/office/drawing/2014/main" id="{B8A9D929-70E4-D665-E96E-FBB8A3D5EA97}"/>
              </a:ext>
            </a:extLst>
          </p:cNvPr>
          <p:cNvSpPr/>
          <p:nvPr/>
        </p:nvSpPr>
        <p:spPr>
          <a:xfrm>
            <a:off x="3117954" y="2042133"/>
            <a:ext cx="182880" cy="182880"/>
          </a:xfrm>
          <a:prstGeom prst="star5">
            <a:avLst/>
          </a:prstGeom>
          <a:solidFill>
            <a:srgbClr val="00CCFF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40" name="Star: 5 Points 539">
            <a:extLst>
              <a:ext uri="{FF2B5EF4-FFF2-40B4-BE49-F238E27FC236}">
                <a16:creationId xmlns:a16="http://schemas.microsoft.com/office/drawing/2014/main" id="{3A8EA851-6104-F147-E9AA-D73EA0386C29}"/>
              </a:ext>
            </a:extLst>
          </p:cNvPr>
          <p:cNvSpPr/>
          <p:nvPr/>
        </p:nvSpPr>
        <p:spPr>
          <a:xfrm>
            <a:off x="4508329" y="1917152"/>
            <a:ext cx="182880" cy="182880"/>
          </a:xfrm>
          <a:prstGeom prst="star5">
            <a:avLst/>
          </a:prstGeom>
          <a:solidFill>
            <a:srgbClr val="00CCFF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41" name="Star: 5 Points 540">
            <a:extLst>
              <a:ext uri="{FF2B5EF4-FFF2-40B4-BE49-F238E27FC236}">
                <a16:creationId xmlns:a16="http://schemas.microsoft.com/office/drawing/2014/main" id="{69D7E269-E23E-830B-D60A-D6BE7EBACF23}"/>
              </a:ext>
            </a:extLst>
          </p:cNvPr>
          <p:cNvSpPr/>
          <p:nvPr/>
        </p:nvSpPr>
        <p:spPr>
          <a:xfrm>
            <a:off x="1764045" y="3524411"/>
            <a:ext cx="182880" cy="182880"/>
          </a:xfrm>
          <a:prstGeom prst="star5">
            <a:avLst/>
          </a:prstGeom>
          <a:solidFill>
            <a:srgbClr val="00CCFF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42" name="Star: 5 Points 541">
            <a:extLst>
              <a:ext uri="{FF2B5EF4-FFF2-40B4-BE49-F238E27FC236}">
                <a16:creationId xmlns:a16="http://schemas.microsoft.com/office/drawing/2014/main" id="{73B6CF15-E703-82B1-1454-06521B9E16C2}"/>
              </a:ext>
            </a:extLst>
          </p:cNvPr>
          <p:cNvSpPr/>
          <p:nvPr/>
        </p:nvSpPr>
        <p:spPr>
          <a:xfrm>
            <a:off x="2779811" y="3524411"/>
            <a:ext cx="182880" cy="182880"/>
          </a:xfrm>
          <a:prstGeom prst="star5">
            <a:avLst/>
          </a:prstGeom>
          <a:solidFill>
            <a:srgbClr val="00CCFF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43" name="Star: 5 Points 542">
            <a:extLst>
              <a:ext uri="{FF2B5EF4-FFF2-40B4-BE49-F238E27FC236}">
                <a16:creationId xmlns:a16="http://schemas.microsoft.com/office/drawing/2014/main" id="{4370BBE4-6FBF-76ED-8AD9-8A1F15CB7B22}"/>
              </a:ext>
            </a:extLst>
          </p:cNvPr>
          <p:cNvSpPr/>
          <p:nvPr/>
        </p:nvSpPr>
        <p:spPr>
          <a:xfrm>
            <a:off x="1152349" y="5686751"/>
            <a:ext cx="182880" cy="182880"/>
          </a:xfrm>
          <a:prstGeom prst="star5">
            <a:avLst/>
          </a:prstGeom>
          <a:solidFill>
            <a:srgbClr val="00CCFF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44" name="Star: 5 Points 543">
            <a:extLst>
              <a:ext uri="{FF2B5EF4-FFF2-40B4-BE49-F238E27FC236}">
                <a16:creationId xmlns:a16="http://schemas.microsoft.com/office/drawing/2014/main" id="{FEDE5624-6CE2-1215-5480-FDE4D4909B51}"/>
              </a:ext>
            </a:extLst>
          </p:cNvPr>
          <p:cNvSpPr/>
          <p:nvPr/>
        </p:nvSpPr>
        <p:spPr>
          <a:xfrm>
            <a:off x="3859184" y="3524411"/>
            <a:ext cx="182880" cy="182880"/>
          </a:xfrm>
          <a:prstGeom prst="star5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45" name="Star: 5 Points 544">
            <a:extLst>
              <a:ext uri="{FF2B5EF4-FFF2-40B4-BE49-F238E27FC236}">
                <a16:creationId xmlns:a16="http://schemas.microsoft.com/office/drawing/2014/main" id="{064AEC13-D1F6-1699-8C48-E2E95479DA18}"/>
              </a:ext>
            </a:extLst>
          </p:cNvPr>
          <p:cNvSpPr/>
          <p:nvPr/>
        </p:nvSpPr>
        <p:spPr>
          <a:xfrm>
            <a:off x="5484229" y="5686751"/>
            <a:ext cx="182880" cy="182880"/>
          </a:xfrm>
          <a:prstGeom prst="star5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46" name="Star: 5 Points 545">
            <a:extLst>
              <a:ext uri="{FF2B5EF4-FFF2-40B4-BE49-F238E27FC236}">
                <a16:creationId xmlns:a16="http://schemas.microsoft.com/office/drawing/2014/main" id="{5272D427-7C7C-0789-4D7E-ABE9393AAF64}"/>
              </a:ext>
            </a:extLst>
          </p:cNvPr>
          <p:cNvSpPr/>
          <p:nvPr/>
        </p:nvSpPr>
        <p:spPr>
          <a:xfrm>
            <a:off x="2019364" y="2606937"/>
            <a:ext cx="182880" cy="182880"/>
          </a:xfrm>
          <a:prstGeom prst="star5">
            <a:avLst/>
          </a:prstGeom>
          <a:solidFill>
            <a:schemeClr val="accent6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47" name="Star: 5 Points 546">
            <a:extLst>
              <a:ext uri="{FF2B5EF4-FFF2-40B4-BE49-F238E27FC236}">
                <a16:creationId xmlns:a16="http://schemas.microsoft.com/office/drawing/2014/main" id="{68F76865-5B8C-F77B-58BD-0533B58813D8}"/>
              </a:ext>
            </a:extLst>
          </p:cNvPr>
          <p:cNvSpPr/>
          <p:nvPr/>
        </p:nvSpPr>
        <p:spPr>
          <a:xfrm>
            <a:off x="2001041" y="2042133"/>
            <a:ext cx="182880" cy="182880"/>
          </a:xfrm>
          <a:prstGeom prst="star5">
            <a:avLst/>
          </a:prstGeom>
          <a:solidFill>
            <a:schemeClr val="accent6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48" name="Star: 5 Points 547">
            <a:extLst>
              <a:ext uri="{FF2B5EF4-FFF2-40B4-BE49-F238E27FC236}">
                <a16:creationId xmlns:a16="http://schemas.microsoft.com/office/drawing/2014/main" id="{A1A25E97-A2CE-7A7A-5699-E6224C0989A0}"/>
              </a:ext>
            </a:extLst>
          </p:cNvPr>
          <p:cNvSpPr/>
          <p:nvPr/>
        </p:nvSpPr>
        <p:spPr>
          <a:xfrm>
            <a:off x="4322804" y="1917152"/>
            <a:ext cx="182880" cy="182880"/>
          </a:xfrm>
          <a:prstGeom prst="star5">
            <a:avLst/>
          </a:prstGeom>
          <a:solidFill>
            <a:schemeClr val="accent6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49" name="Star: 5 Points 548">
            <a:extLst>
              <a:ext uri="{FF2B5EF4-FFF2-40B4-BE49-F238E27FC236}">
                <a16:creationId xmlns:a16="http://schemas.microsoft.com/office/drawing/2014/main" id="{6BFBE0AD-94B3-0BA0-E27D-05875102CB29}"/>
              </a:ext>
            </a:extLst>
          </p:cNvPr>
          <p:cNvSpPr/>
          <p:nvPr/>
        </p:nvSpPr>
        <p:spPr>
          <a:xfrm>
            <a:off x="1937985" y="3524411"/>
            <a:ext cx="182880" cy="182880"/>
          </a:xfrm>
          <a:prstGeom prst="star5">
            <a:avLst/>
          </a:prstGeom>
          <a:solidFill>
            <a:schemeClr val="accent6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50" name="Star: 5 Points 549">
            <a:extLst>
              <a:ext uri="{FF2B5EF4-FFF2-40B4-BE49-F238E27FC236}">
                <a16:creationId xmlns:a16="http://schemas.microsoft.com/office/drawing/2014/main" id="{1751E1D3-17A2-AF3B-A813-959D3A6F0015}"/>
              </a:ext>
            </a:extLst>
          </p:cNvPr>
          <p:cNvSpPr/>
          <p:nvPr/>
        </p:nvSpPr>
        <p:spPr>
          <a:xfrm>
            <a:off x="4011705" y="3524411"/>
            <a:ext cx="182880" cy="182880"/>
          </a:xfrm>
          <a:prstGeom prst="star5">
            <a:avLst/>
          </a:prstGeom>
          <a:solidFill>
            <a:schemeClr val="accent6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51" name="Star: 5 Points 550">
            <a:extLst>
              <a:ext uri="{FF2B5EF4-FFF2-40B4-BE49-F238E27FC236}">
                <a16:creationId xmlns:a16="http://schemas.microsoft.com/office/drawing/2014/main" id="{7E034679-0901-EA8C-C97E-0252B4068142}"/>
              </a:ext>
            </a:extLst>
          </p:cNvPr>
          <p:cNvSpPr/>
          <p:nvPr/>
        </p:nvSpPr>
        <p:spPr>
          <a:xfrm>
            <a:off x="8853230" y="3524411"/>
            <a:ext cx="182880" cy="182880"/>
          </a:xfrm>
          <a:prstGeom prst="star5">
            <a:avLst/>
          </a:prstGeom>
          <a:solidFill>
            <a:schemeClr val="accent6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52" name="Star: 5 Points 551">
            <a:extLst>
              <a:ext uri="{FF2B5EF4-FFF2-40B4-BE49-F238E27FC236}">
                <a16:creationId xmlns:a16="http://schemas.microsoft.com/office/drawing/2014/main" id="{D510744E-1C34-7CCA-5E80-CD006EF2C05B}"/>
              </a:ext>
            </a:extLst>
          </p:cNvPr>
          <p:cNvSpPr/>
          <p:nvPr/>
        </p:nvSpPr>
        <p:spPr>
          <a:xfrm>
            <a:off x="983755" y="5686751"/>
            <a:ext cx="182880" cy="182880"/>
          </a:xfrm>
          <a:prstGeom prst="star5">
            <a:avLst/>
          </a:prstGeom>
          <a:solidFill>
            <a:schemeClr val="accent6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53" name="Star: 5 Points 552">
            <a:extLst>
              <a:ext uri="{FF2B5EF4-FFF2-40B4-BE49-F238E27FC236}">
                <a16:creationId xmlns:a16="http://schemas.microsoft.com/office/drawing/2014/main" id="{E6F6336E-31E4-9CCF-DF11-F201F64EA92A}"/>
              </a:ext>
            </a:extLst>
          </p:cNvPr>
          <p:cNvSpPr/>
          <p:nvPr/>
        </p:nvSpPr>
        <p:spPr>
          <a:xfrm>
            <a:off x="7461778" y="5686751"/>
            <a:ext cx="182880" cy="182880"/>
          </a:xfrm>
          <a:prstGeom prst="star5">
            <a:avLst/>
          </a:prstGeom>
          <a:solidFill>
            <a:schemeClr val="accent6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54" name="Star: 5 Points 553">
            <a:extLst>
              <a:ext uri="{FF2B5EF4-FFF2-40B4-BE49-F238E27FC236}">
                <a16:creationId xmlns:a16="http://schemas.microsoft.com/office/drawing/2014/main" id="{83C598C8-C67E-7A81-3C39-EA2F4480A04B}"/>
              </a:ext>
            </a:extLst>
          </p:cNvPr>
          <p:cNvSpPr/>
          <p:nvPr/>
        </p:nvSpPr>
        <p:spPr>
          <a:xfrm>
            <a:off x="6258867" y="5686751"/>
            <a:ext cx="182880" cy="182880"/>
          </a:xfrm>
          <a:prstGeom prst="star5">
            <a:avLst/>
          </a:prstGeom>
          <a:solidFill>
            <a:schemeClr val="accent6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55" name="Star: 5 Points 554">
            <a:extLst>
              <a:ext uri="{FF2B5EF4-FFF2-40B4-BE49-F238E27FC236}">
                <a16:creationId xmlns:a16="http://schemas.microsoft.com/office/drawing/2014/main" id="{6CAC6EA3-53EA-D5B3-F35E-17C4D5F4BEBC}"/>
              </a:ext>
            </a:extLst>
          </p:cNvPr>
          <p:cNvSpPr/>
          <p:nvPr/>
        </p:nvSpPr>
        <p:spPr>
          <a:xfrm>
            <a:off x="8853230" y="5686751"/>
            <a:ext cx="182880" cy="182880"/>
          </a:xfrm>
          <a:prstGeom prst="star5">
            <a:avLst/>
          </a:prstGeom>
          <a:solidFill>
            <a:schemeClr val="accent6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56" name="Star: 5 Points 555">
            <a:extLst>
              <a:ext uri="{FF2B5EF4-FFF2-40B4-BE49-F238E27FC236}">
                <a16:creationId xmlns:a16="http://schemas.microsoft.com/office/drawing/2014/main" id="{B1EA8884-0289-AC7E-DB03-0D6D7E6FE660}"/>
              </a:ext>
            </a:extLst>
          </p:cNvPr>
          <p:cNvSpPr/>
          <p:nvPr/>
        </p:nvSpPr>
        <p:spPr>
          <a:xfrm>
            <a:off x="2310060" y="3524411"/>
            <a:ext cx="182880" cy="182880"/>
          </a:xfrm>
          <a:prstGeom prst="star5">
            <a:avLst/>
          </a:prstGeom>
          <a:solidFill>
            <a:srgbClr val="00FF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grpSp>
        <p:nvGrpSpPr>
          <p:cNvPr id="557" name="Group 556">
            <a:extLst>
              <a:ext uri="{FF2B5EF4-FFF2-40B4-BE49-F238E27FC236}">
                <a16:creationId xmlns:a16="http://schemas.microsoft.com/office/drawing/2014/main" id="{C4BEF552-E1D2-5AC4-FACC-0ECF4EC537FF}"/>
              </a:ext>
            </a:extLst>
          </p:cNvPr>
          <p:cNvGrpSpPr/>
          <p:nvPr/>
        </p:nvGrpSpPr>
        <p:grpSpPr>
          <a:xfrm>
            <a:off x="5918385" y="752243"/>
            <a:ext cx="4986656" cy="1137658"/>
            <a:chOff x="1365589" y="4451124"/>
            <a:chExt cx="4986656" cy="1137658"/>
          </a:xfrm>
        </p:grpSpPr>
        <p:sp>
          <p:nvSpPr>
            <p:cNvPr id="558" name="Star: 5 Points 557">
              <a:extLst>
                <a:ext uri="{FF2B5EF4-FFF2-40B4-BE49-F238E27FC236}">
                  <a16:creationId xmlns:a16="http://schemas.microsoft.com/office/drawing/2014/main" id="{9DBC60D0-CF96-FDB3-0F50-BAD2A89E8B1E}"/>
                </a:ext>
              </a:extLst>
            </p:cNvPr>
            <p:cNvSpPr/>
            <p:nvPr/>
          </p:nvSpPr>
          <p:spPr>
            <a:xfrm>
              <a:off x="1365589" y="4719049"/>
              <a:ext cx="166087" cy="166087"/>
            </a:xfrm>
            <a:prstGeom prst="star5">
              <a:avLst/>
            </a:prstGeom>
            <a:solidFill>
              <a:srgbClr val="FF00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559" name="TextBox 193">
              <a:extLst>
                <a:ext uri="{FF2B5EF4-FFF2-40B4-BE49-F238E27FC236}">
                  <a16:creationId xmlns:a16="http://schemas.microsoft.com/office/drawing/2014/main" id="{322D6CCA-C50F-15FA-D11F-BCDD5543D358}"/>
                </a:ext>
              </a:extLst>
            </p:cNvPr>
            <p:cNvSpPr txBox="1"/>
            <p:nvPr/>
          </p:nvSpPr>
          <p:spPr>
            <a:xfrm>
              <a:off x="1518101" y="4658594"/>
              <a:ext cx="202170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r>
                <a:rPr lang="en-US" sz="1400" b="1" dirty="0"/>
                <a:t>Rigid-body Metrology</a:t>
              </a:r>
            </a:p>
          </p:txBody>
        </p:sp>
        <p:sp>
          <p:nvSpPr>
            <p:cNvPr id="560" name="TextBox 193">
              <a:extLst>
                <a:ext uri="{FF2B5EF4-FFF2-40B4-BE49-F238E27FC236}">
                  <a16:creationId xmlns:a16="http://schemas.microsoft.com/office/drawing/2014/main" id="{19B6958F-13AD-CF0C-8290-FDFEBAE2280E}"/>
                </a:ext>
              </a:extLst>
            </p:cNvPr>
            <p:cNvSpPr txBox="1"/>
            <p:nvPr/>
          </p:nvSpPr>
          <p:spPr>
            <a:xfrm>
              <a:off x="1518101" y="4866064"/>
              <a:ext cx="212724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r>
                <a:rPr lang="en-US" sz="1400" b="1"/>
                <a:t>Pupil Alignment Check</a:t>
              </a:r>
            </a:p>
          </p:txBody>
        </p:sp>
        <p:sp>
          <p:nvSpPr>
            <p:cNvPr id="561" name="Star: 5 Points 560">
              <a:extLst>
                <a:ext uri="{FF2B5EF4-FFF2-40B4-BE49-F238E27FC236}">
                  <a16:creationId xmlns:a16="http://schemas.microsoft.com/office/drawing/2014/main" id="{3BA6D258-3553-B29E-D393-1C6E99A770E2}"/>
                </a:ext>
              </a:extLst>
            </p:cNvPr>
            <p:cNvSpPr/>
            <p:nvPr/>
          </p:nvSpPr>
          <p:spPr>
            <a:xfrm>
              <a:off x="1365589" y="4923613"/>
              <a:ext cx="166087" cy="166087"/>
            </a:xfrm>
            <a:prstGeom prst="star5">
              <a:avLst/>
            </a:prstGeom>
            <a:solidFill>
              <a:srgbClr val="00CCFF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562" name="TextBox 193">
              <a:extLst>
                <a:ext uri="{FF2B5EF4-FFF2-40B4-BE49-F238E27FC236}">
                  <a16:creationId xmlns:a16="http://schemas.microsoft.com/office/drawing/2014/main" id="{240F7AF7-9B67-1CFD-81BA-4568C0EC1527}"/>
                </a:ext>
              </a:extLst>
            </p:cNvPr>
            <p:cNvSpPr txBox="1"/>
            <p:nvPr/>
          </p:nvSpPr>
          <p:spPr>
            <a:xfrm>
              <a:off x="1518101" y="5073534"/>
              <a:ext cx="483414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r>
                <a:rPr lang="en-US" sz="1400" b="1" dirty="0"/>
                <a:t>System for Alignment and Vignetting Inspection (SAVI)</a:t>
              </a:r>
            </a:p>
          </p:txBody>
        </p:sp>
        <p:sp>
          <p:nvSpPr>
            <p:cNvPr id="563" name="Star: 5 Points 562">
              <a:extLst>
                <a:ext uri="{FF2B5EF4-FFF2-40B4-BE49-F238E27FC236}">
                  <a16:creationId xmlns:a16="http://schemas.microsoft.com/office/drawing/2014/main" id="{A6A0C773-1455-23F6-BE14-EC65E82ACE96}"/>
                </a:ext>
              </a:extLst>
            </p:cNvPr>
            <p:cNvSpPr/>
            <p:nvPr/>
          </p:nvSpPr>
          <p:spPr>
            <a:xfrm>
              <a:off x="1365589" y="5128177"/>
              <a:ext cx="166087" cy="166087"/>
            </a:xfrm>
            <a:prstGeom prst="star5">
              <a:avLst/>
            </a:prstGeom>
            <a:solidFill>
              <a:srgbClr val="FFFF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564" name="TextBox 193">
              <a:extLst>
                <a:ext uri="{FF2B5EF4-FFF2-40B4-BE49-F238E27FC236}">
                  <a16:creationId xmlns:a16="http://schemas.microsoft.com/office/drawing/2014/main" id="{5D6CE95C-7692-BA2C-539E-CC9D629B6C30}"/>
                </a:ext>
              </a:extLst>
            </p:cNvPr>
            <p:cNvSpPr txBox="1"/>
            <p:nvPr/>
          </p:nvSpPr>
          <p:spPr>
            <a:xfrm>
              <a:off x="1518101" y="5281005"/>
              <a:ext cx="256461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r>
                <a:rPr lang="en-US" sz="1400" b="1" dirty="0"/>
                <a:t>Stray Light Inspection / Test</a:t>
              </a:r>
            </a:p>
          </p:txBody>
        </p:sp>
        <p:sp>
          <p:nvSpPr>
            <p:cNvPr id="565" name="Star: 5 Points 564">
              <a:extLst>
                <a:ext uri="{FF2B5EF4-FFF2-40B4-BE49-F238E27FC236}">
                  <a16:creationId xmlns:a16="http://schemas.microsoft.com/office/drawing/2014/main" id="{96EC842B-D0A2-3FC8-15E4-0DAE244D8F1A}"/>
                </a:ext>
              </a:extLst>
            </p:cNvPr>
            <p:cNvSpPr/>
            <p:nvPr/>
          </p:nvSpPr>
          <p:spPr>
            <a:xfrm>
              <a:off x="1365589" y="5332742"/>
              <a:ext cx="166087" cy="166087"/>
            </a:xfrm>
            <a:prstGeom prst="star5">
              <a:avLst/>
            </a:prstGeom>
            <a:solidFill>
              <a:schemeClr val="accent6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566" name="Star: 5 Points 565">
              <a:extLst>
                <a:ext uri="{FF2B5EF4-FFF2-40B4-BE49-F238E27FC236}">
                  <a16:creationId xmlns:a16="http://schemas.microsoft.com/office/drawing/2014/main" id="{349E8277-540B-101F-023F-D6892A42963A}"/>
                </a:ext>
              </a:extLst>
            </p:cNvPr>
            <p:cNvSpPr/>
            <p:nvPr/>
          </p:nvSpPr>
          <p:spPr>
            <a:xfrm>
              <a:off x="1365589" y="4514484"/>
              <a:ext cx="166087" cy="166087"/>
            </a:xfrm>
            <a:prstGeom prst="star5">
              <a:avLst/>
            </a:prstGeom>
            <a:solidFill>
              <a:srgbClr val="00FF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567" name="TextBox 193">
              <a:extLst>
                <a:ext uri="{FF2B5EF4-FFF2-40B4-BE49-F238E27FC236}">
                  <a16:creationId xmlns:a16="http://schemas.microsoft.com/office/drawing/2014/main" id="{54A13B3F-0B35-EFA7-CC41-A602E739C7B8}"/>
                </a:ext>
              </a:extLst>
            </p:cNvPr>
            <p:cNvSpPr txBox="1"/>
            <p:nvPr/>
          </p:nvSpPr>
          <p:spPr>
            <a:xfrm>
              <a:off x="1518101" y="4451124"/>
              <a:ext cx="247619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9pPr>
            </a:lstStyle>
            <a:p>
              <a:r>
                <a:rPr lang="en-US" sz="1400" b="1" dirty="0"/>
                <a:t>Optical Verification Testing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95495018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7030A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FE9BB44E496F74CBCAD545FAA646B19" ma:contentTypeVersion="3" ma:contentTypeDescription="Create a new document." ma:contentTypeScope="" ma:versionID="236768e001680e1084f720e4278fd270">
  <xsd:schema xmlns:xsd="http://www.w3.org/2001/XMLSchema" xmlns:xs="http://www.w3.org/2001/XMLSchema" xmlns:p="http://schemas.microsoft.com/office/2006/metadata/properties" xmlns:ns2="15a0c5e0-bf80-4b0b-adce-b0091303aed3" targetNamespace="http://schemas.microsoft.com/office/2006/metadata/properties" ma:root="true" ma:fieldsID="cbb89c1a28baf32c320075e5a61408d2" ns2:_="">
    <xsd:import namespace="15a0c5e0-bf80-4b0b-adce-b0091303aed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5a0c5e0-bf80-4b0b-adce-b0091303aed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5186387-C601-428F-BBC3-A659DC5E3C3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5a0c5e0-bf80-4b0b-adce-b0091303aed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2CD0FBB-3DFC-439B-BB37-BBB1E8930DD5}">
  <ds:schemaRefs>
    <ds:schemaRef ds:uri="http://purl.org/dc/dcmitype/"/>
    <ds:schemaRef ds:uri="15a0c5e0-bf80-4b0b-adce-b0091303aed3"/>
    <ds:schemaRef ds:uri="http://schemas.microsoft.com/office/2006/documentManagement/types"/>
    <ds:schemaRef ds:uri="http://www.w3.org/XML/1998/namespace"/>
    <ds:schemaRef ds:uri="http://purl.org/dc/elements/1.1/"/>
    <ds:schemaRef ds:uri="http://schemas.microsoft.com/office/infopath/2007/PartnerControls"/>
    <ds:schemaRef ds:uri="http://schemas.microsoft.com/office/2006/metadata/properties"/>
    <ds:schemaRef ds:uri="http://schemas.openxmlformats.org/package/2006/metadata/core-propertie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D862E2D6-4E43-4771-ADC5-C91DD482B037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7005d458-45be-48ae-8140-d43da96dd17b}" enabled="0" method="" siteId="{7005d458-45be-48ae-8140-d43da96dd17b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121015</TotalTime>
  <Words>2207</Words>
  <Application>Microsoft Office PowerPoint</Application>
  <PresentationFormat>Widescreen</PresentationFormat>
  <Paragraphs>417</Paragraphs>
  <Slides>26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26</vt:i4>
      </vt:variant>
    </vt:vector>
  </HeadingPairs>
  <TitlesOfParts>
    <vt:vector size="34" baseType="lpstr">
      <vt:lpstr>Arial</vt:lpstr>
      <vt:lpstr>Arial Narrow</vt:lpstr>
      <vt:lpstr>Calibri</vt:lpstr>
      <vt:lpstr>Calibri Light</vt:lpstr>
      <vt:lpstr>Symbol</vt:lpstr>
      <vt:lpstr>Wingdings</vt:lpstr>
      <vt:lpstr>1_Office Theme</vt:lpstr>
      <vt:lpstr>Custom Design</vt:lpstr>
      <vt:lpstr>PowerPoint Presentation</vt:lpstr>
      <vt:lpstr>Optical System Overview</vt:lpstr>
      <vt:lpstr>Observatory Expanded View</vt:lpstr>
      <vt:lpstr>Optical Block Diagram</vt:lpstr>
      <vt:lpstr>Optical Path</vt:lpstr>
      <vt:lpstr>Flight Optical Compensators</vt:lpstr>
      <vt:lpstr>Optical Verification Overview</vt:lpstr>
      <vt:lpstr>Optical Alignment &amp; Verification Summary</vt:lpstr>
      <vt:lpstr>I&amp;T Flow with Metrology &amp; Optical Test Activities</vt:lpstr>
      <vt:lpstr>SCIPA TVAC Optical Test</vt:lpstr>
      <vt:lpstr>Test Objectives</vt:lpstr>
      <vt:lpstr>SCIPA TVAC – Optical Test Configuration</vt:lpstr>
      <vt:lpstr>As-Run Optical Tests</vt:lpstr>
      <vt:lpstr>Example WFE Trending – Model-subtracted Residual</vt:lpstr>
      <vt:lpstr>WFI Pupil Alignment – LED Test Description</vt:lpstr>
      <vt:lpstr>Example WFI Pupil Alignment Measurement</vt:lpstr>
      <vt:lpstr>Example WFI Pupil Alignment Prediction</vt:lpstr>
      <vt:lpstr>WFI Vignetting Test</vt:lpstr>
      <vt:lpstr>CGI Pupil Alignment Trending</vt:lpstr>
      <vt:lpstr>System for Alignment and Vignetting Inspection (SAVI)</vt:lpstr>
      <vt:lpstr>System for Alignment and Vignetting Inspection (SAVI)</vt:lpstr>
      <vt:lpstr>Example Details Seen with SAVI</vt:lpstr>
      <vt:lpstr>SAVI Vignetting Check</vt:lpstr>
      <vt:lpstr>SAVI Pupil Alignment Check</vt:lpstr>
      <vt:lpstr>Summary and Conclusion</vt:lpstr>
      <vt:lpstr>Backup</vt:lpstr>
    </vt:vector>
  </TitlesOfParts>
  <Company>NASA/ODIN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LBARBOUR</dc:creator>
  <cp:lastModifiedBy>Bolcar, Matthew R. (GSFC-5220)</cp:lastModifiedBy>
  <cp:revision>2893</cp:revision>
  <cp:lastPrinted>2019-02-05T13:03:01Z</cp:lastPrinted>
  <dcterms:created xsi:type="dcterms:W3CDTF">2010-11-30T13:22:03Z</dcterms:created>
  <dcterms:modified xsi:type="dcterms:W3CDTF">2026-07-06T19:44:23Z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0x0101003FE9BB44E496F74CBCAD545FAA646B19</vt:lpwstr>
  </property>
</Properties>
</file>