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8" r:id="rId4"/>
    <p:sldMasterId id="2147483749" r:id="rId5"/>
  </p:sldMasterIdLst>
  <p:notesMasterIdLst>
    <p:notesMasterId r:id="rId20"/>
  </p:notesMasterIdLst>
  <p:handoutMasterIdLst>
    <p:handoutMasterId r:id="rId21"/>
  </p:handoutMasterIdLst>
  <p:sldIdLst>
    <p:sldId id="3210" r:id="rId6"/>
    <p:sldId id="3294" r:id="rId7"/>
    <p:sldId id="3312" r:id="rId8"/>
    <p:sldId id="3313" r:id="rId9"/>
    <p:sldId id="3314" r:id="rId10"/>
    <p:sldId id="3324" r:id="rId11"/>
    <p:sldId id="3316" r:id="rId12"/>
    <p:sldId id="3317" r:id="rId13"/>
    <p:sldId id="3321" r:id="rId14"/>
    <p:sldId id="3315" r:id="rId15"/>
    <p:sldId id="3322" r:id="rId16"/>
    <p:sldId id="3326" r:id="rId17"/>
    <p:sldId id="3325" r:id="rId18"/>
    <p:sldId id="3320" r:id="rId19"/>
  </p:sldIdLst>
  <p:sldSz cx="12192000" cy="6858000"/>
  <p:notesSz cx="7315200" cy="96012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24748CA-E775-1108-63B9-DB7056D7760E}" name="Kilgore, Roman A. (GSFC-4480)" initials="K(" userId="S::rkilgore@ndc.nasa.gov::ad06100b-7412-4771-93f9-f499c75da1dc" providerId="AD"/>
  <p188:author id="{F327E5D8-4C4E-8315-93F2-7C605531B732}" name="Carpenter, Adam W. (GSFC-549.0)[GENESIS ENGINEERING SOLUTIONS, INC]" initials="CAW(5ESI" userId="S::awcarpen@ndc.nasa.gov::c50c0700-28b5-40bb-a0c3-ef569cd8592c"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9900"/>
    <a:srgbClr val="00FF00"/>
    <a:srgbClr val="0020C0"/>
    <a:srgbClr val="00FFFF"/>
    <a:srgbClr val="FFFF99"/>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7" d="100"/>
          <a:sy n="147" d="100"/>
        </p:scale>
        <p:origin x="696" y="114"/>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6" y="1"/>
            <a:ext cx="3170583" cy="480388"/>
          </a:xfrm>
          <a:prstGeom prst="rect">
            <a:avLst/>
          </a:prstGeom>
        </p:spPr>
        <p:txBody>
          <a:bodyPr vert="horz" lIns="95283" tIns="47641" rIns="95283" bIns="47641" rtlCol="0"/>
          <a:lstStyle>
            <a:lvl1pPr algn="l">
              <a:defRPr sz="1200"/>
            </a:lvl1pPr>
          </a:lstStyle>
          <a:p>
            <a:endParaRPr lang="en-US"/>
          </a:p>
        </p:txBody>
      </p:sp>
      <p:sp>
        <p:nvSpPr>
          <p:cNvPr id="3" name="Date Placeholder 2"/>
          <p:cNvSpPr>
            <a:spLocks noGrp="1"/>
          </p:cNvSpPr>
          <p:nvPr>
            <p:ph type="dt" sz="quarter" idx="1"/>
          </p:nvPr>
        </p:nvSpPr>
        <p:spPr>
          <a:xfrm>
            <a:off x="4142968" y="1"/>
            <a:ext cx="3170583" cy="480388"/>
          </a:xfrm>
          <a:prstGeom prst="rect">
            <a:avLst/>
          </a:prstGeom>
        </p:spPr>
        <p:txBody>
          <a:bodyPr vert="horz" lIns="95283" tIns="47641" rIns="95283" bIns="47641" rtlCol="0"/>
          <a:lstStyle>
            <a:lvl1pPr algn="r">
              <a:defRPr sz="1200"/>
            </a:lvl1pPr>
          </a:lstStyle>
          <a:p>
            <a:fld id="{6438631A-BD82-4368-B7B8-F79D93750BF3}" type="datetimeFigureOut">
              <a:rPr lang="en-US" smtClean="0"/>
              <a:pPr/>
              <a:t>7/7/2026</a:t>
            </a:fld>
            <a:endParaRPr lang="en-US"/>
          </a:p>
        </p:txBody>
      </p:sp>
      <p:sp>
        <p:nvSpPr>
          <p:cNvPr id="4" name="Footer Placeholder 3"/>
          <p:cNvSpPr>
            <a:spLocks noGrp="1"/>
          </p:cNvSpPr>
          <p:nvPr>
            <p:ph type="ftr" sz="quarter" idx="2"/>
          </p:nvPr>
        </p:nvSpPr>
        <p:spPr>
          <a:xfrm>
            <a:off x="6" y="9119173"/>
            <a:ext cx="3170583" cy="480388"/>
          </a:xfrm>
          <a:prstGeom prst="rect">
            <a:avLst/>
          </a:prstGeom>
        </p:spPr>
        <p:txBody>
          <a:bodyPr vert="horz" lIns="95283" tIns="47641" rIns="95283" bIns="47641" rtlCol="0" anchor="b"/>
          <a:lstStyle>
            <a:lvl1pPr algn="l">
              <a:defRPr sz="1200"/>
            </a:lvl1pPr>
          </a:lstStyle>
          <a:p>
            <a:endParaRPr lang="en-US"/>
          </a:p>
        </p:txBody>
      </p:sp>
      <p:sp>
        <p:nvSpPr>
          <p:cNvPr id="5" name="Slide Number Placeholder 4"/>
          <p:cNvSpPr>
            <a:spLocks noGrp="1"/>
          </p:cNvSpPr>
          <p:nvPr>
            <p:ph type="sldNum" sz="quarter" idx="3"/>
          </p:nvPr>
        </p:nvSpPr>
        <p:spPr>
          <a:xfrm>
            <a:off x="4142968" y="9119173"/>
            <a:ext cx="3170583" cy="480388"/>
          </a:xfrm>
          <a:prstGeom prst="rect">
            <a:avLst/>
          </a:prstGeom>
        </p:spPr>
        <p:txBody>
          <a:bodyPr vert="horz" lIns="95283" tIns="47641" rIns="95283" bIns="47641" rtlCol="0" anchor="b"/>
          <a:lstStyle>
            <a:lvl1pPr algn="r">
              <a:defRPr sz="1200"/>
            </a:lvl1pPr>
          </a:lstStyle>
          <a:p>
            <a:fld id="{965B57DC-BDEA-463D-8C8D-271710863309}" type="slidenum">
              <a:rPr lang="en-US" smtClean="0"/>
              <a:pPr/>
              <a:t>‹#›</a:t>
            </a:fld>
            <a:endParaRPr lang="en-US"/>
          </a:p>
        </p:txBody>
      </p:sp>
    </p:spTree>
    <p:extLst>
      <p:ext uri="{BB962C8B-B14F-4D97-AF65-F5344CB8AC3E}">
        <p14:creationId xmlns:p14="http://schemas.microsoft.com/office/powerpoint/2010/main" val="27724810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6" y="1"/>
            <a:ext cx="3170583" cy="480388"/>
          </a:xfrm>
          <a:prstGeom prst="rect">
            <a:avLst/>
          </a:prstGeom>
          <a:noFill/>
          <a:ln w="9525">
            <a:noFill/>
            <a:miter lim="800000"/>
            <a:headEnd/>
            <a:tailEnd/>
          </a:ln>
        </p:spPr>
        <p:txBody>
          <a:bodyPr vert="horz" wrap="square" lIns="97093" tIns="48546" rIns="97093" bIns="48546" numCol="1" anchor="t" anchorCtr="0" compatLnSpc="1">
            <a:prstTxWarp prst="textNoShape">
              <a:avLst/>
            </a:prstTxWarp>
          </a:bodyPr>
          <a:lstStyle>
            <a:lvl1pPr defTabSz="971026">
              <a:defRPr sz="1200">
                <a:latin typeface="Calibri" pitchFamily="34" charset="0"/>
                <a:cs typeface="+mn-cs"/>
              </a:defRPr>
            </a:lvl1pPr>
          </a:lstStyle>
          <a:p>
            <a:pPr>
              <a:defRPr/>
            </a:pPr>
            <a:endParaRPr lang="en-US"/>
          </a:p>
        </p:txBody>
      </p:sp>
      <p:sp>
        <p:nvSpPr>
          <p:cNvPr id="3" name="Date Placeholder 2"/>
          <p:cNvSpPr>
            <a:spLocks noGrp="1"/>
          </p:cNvSpPr>
          <p:nvPr>
            <p:ph type="dt" idx="1"/>
          </p:nvPr>
        </p:nvSpPr>
        <p:spPr bwMode="auto">
          <a:xfrm>
            <a:off x="4142968" y="1"/>
            <a:ext cx="3170583" cy="480388"/>
          </a:xfrm>
          <a:prstGeom prst="rect">
            <a:avLst/>
          </a:prstGeom>
          <a:noFill/>
          <a:ln w="9525">
            <a:noFill/>
            <a:miter lim="800000"/>
            <a:headEnd/>
            <a:tailEnd/>
          </a:ln>
        </p:spPr>
        <p:txBody>
          <a:bodyPr vert="horz" wrap="square" lIns="97093" tIns="48546" rIns="97093" bIns="48546" numCol="1" anchor="t" anchorCtr="0" compatLnSpc="1">
            <a:prstTxWarp prst="textNoShape">
              <a:avLst/>
            </a:prstTxWarp>
          </a:bodyPr>
          <a:lstStyle>
            <a:lvl1pPr algn="r" defTabSz="971026">
              <a:defRPr sz="1200">
                <a:latin typeface="Calibri" pitchFamily="34" charset="0"/>
                <a:cs typeface="+mn-cs"/>
              </a:defRPr>
            </a:lvl1pPr>
          </a:lstStyle>
          <a:p>
            <a:pPr>
              <a:defRPr/>
            </a:pPr>
            <a:fld id="{40E2BC8E-D35B-40B4-8821-8A221CE1A457}" type="datetimeFigureOut">
              <a:rPr lang="en-US"/>
              <a:pPr>
                <a:defRPr/>
              </a:pPr>
              <a:t>7/7/2026</a:t>
            </a:fld>
            <a:endParaRPr lang="en-US"/>
          </a:p>
        </p:txBody>
      </p:sp>
      <p:sp>
        <p:nvSpPr>
          <p:cNvPr id="4" name="Slide Image Placeholder 3"/>
          <p:cNvSpPr>
            <a:spLocks noGrp="1" noRot="1" noChangeAspect="1"/>
          </p:cNvSpPr>
          <p:nvPr>
            <p:ph type="sldImg" idx="2"/>
          </p:nvPr>
        </p:nvSpPr>
        <p:spPr>
          <a:xfrm>
            <a:off x="457200" y="719138"/>
            <a:ext cx="6400800" cy="3600450"/>
          </a:xfrm>
          <a:prstGeom prst="rect">
            <a:avLst/>
          </a:prstGeom>
          <a:noFill/>
          <a:ln w="12700">
            <a:solidFill>
              <a:prstClr val="black"/>
            </a:solidFill>
          </a:ln>
        </p:spPr>
        <p:txBody>
          <a:bodyPr vert="horz" lIns="95283" tIns="47641" rIns="95283" bIns="47641" rtlCol="0" anchor="ctr"/>
          <a:lstStyle/>
          <a:p>
            <a:pPr lvl="0"/>
            <a:endParaRPr lang="en-US" noProof="0"/>
          </a:p>
        </p:txBody>
      </p:sp>
      <p:sp>
        <p:nvSpPr>
          <p:cNvPr id="5" name="Notes Placeholder 4"/>
          <p:cNvSpPr>
            <a:spLocks noGrp="1"/>
          </p:cNvSpPr>
          <p:nvPr>
            <p:ph type="body" sz="quarter" idx="3"/>
          </p:nvPr>
        </p:nvSpPr>
        <p:spPr bwMode="auto">
          <a:xfrm>
            <a:off x="732183" y="4561230"/>
            <a:ext cx="5850835" cy="4320213"/>
          </a:xfrm>
          <a:prstGeom prst="rect">
            <a:avLst/>
          </a:prstGeom>
          <a:noFill/>
          <a:ln w="9525">
            <a:noFill/>
            <a:miter lim="800000"/>
            <a:headEnd/>
            <a:tailEnd/>
          </a:ln>
        </p:spPr>
        <p:txBody>
          <a:bodyPr vert="horz" wrap="square" lIns="97093" tIns="48546" rIns="97093" bIns="4854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bwMode="auto">
          <a:xfrm>
            <a:off x="6" y="9119173"/>
            <a:ext cx="3170583" cy="480388"/>
          </a:xfrm>
          <a:prstGeom prst="rect">
            <a:avLst/>
          </a:prstGeom>
          <a:noFill/>
          <a:ln w="9525">
            <a:noFill/>
            <a:miter lim="800000"/>
            <a:headEnd/>
            <a:tailEnd/>
          </a:ln>
        </p:spPr>
        <p:txBody>
          <a:bodyPr vert="horz" wrap="square" lIns="97093" tIns="48546" rIns="97093" bIns="48546" numCol="1" anchor="b" anchorCtr="0" compatLnSpc="1">
            <a:prstTxWarp prst="textNoShape">
              <a:avLst/>
            </a:prstTxWarp>
          </a:bodyPr>
          <a:lstStyle>
            <a:lvl1pPr defTabSz="971026">
              <a:defRPr sz="1200">
                <a:latin typeface="Calibri" pitchFamily="34" charset="0"/>
                <a:cs typeface="+mn-cs"/>
              </a:defRPr>
            </a:lvl1pPr>
          </a:lstStyle>
          <a:p>
            <a:pPr>
              <a:defRPr/>
            </a:pPr>
            <a:endParaRPr lang="en-US"/>
          </a:p>
        </p:txBody>
      </p:sp>
      <p:sp>
        <p:nvSpPr>
          <p:cNvPr id="7" name="Slide Number Placeholder 6"/>
          <p:cNvSpPr>
            <a:spLocks noGrp="1"/>
          </p:cNvSpPr>
          <p:nvPr>
            <p:ph type="sldNum" sz="quarter" idx="5"/>
          </p:nvPr>
        </p:nvSpPr>
        <p:spPr bwMode="auto">
          <a:xfrm>
            <a:off x="4142968" y="9119173"/>
            <a:ext cx="3170583" cy="480388"/>
          </a:xfrm>
          <a:prstGeom prst="rect">
            <a:avLst/>
          </a:prstGeom>
          <a:noFill/>
          <a:ln w="9525">
            <a:noFill/>
            <a:miter lim="800000"/>
            <a:headEnd/>
            <a:tailEnd/>
          </a:ln>
        </p:spPr>
        <p:txBody>
          <a:bodyPr vert="horz" wrap="square" lIns="97093" tIns="48546" rIns="97093" bIns="48546" numCol="1" anchor="b" anchorCtr="0" compatLnSpc="1">
            <a:prstTxWarp prst="textNoShape">
              <a:avLst/>
            </a:prstTxWarp>
          </a:bodyPr>
          <a:lstStyle>
            <a:lvl1pPr algn="r" defTabSz="971026">
              <a:defRPr sz="1200">
                <a:latin typeface="Calibri" pitchFamily="34" charset="0"/>
                <a:cs typeface="+mn-cs"/>
              </a:defRPr>
            </a:lvl1pPr>
          </a:lstStyle>
          <a:p>
            <a:pPr>
              <a:defRPr/>
            </a:pPr>
            <a:fld id="{F4B6275C-0645-43A9-ACDA-247FEB91D8B8}" type="slidenum">
              <a:rPr lang="en-US"/>
              <a:pPr>
                <a:defRPr/>
              </a:pPr>
              <a:t>‹#›</a:t>
            </a:fld>
            <a:endParaRPr lang="en-US"/>
          </a:p>
        </p:txBody>
      </p:sp>
    </p:spTree>
    <p:extLst>
      <p:ext uri="{BB962C8B-B14F-4D97-AF65-F5344CB8AC3E}">
        <p14:creationId xmlns:p14="http://schemas.microsoft.com/office/powerpoint/2010/main" val="90367448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0"/>
          </p:nvPr>
        </p:nvSpPr>
        <p:spPr>
          <a:xfrm>
            <a:off x="559308" y="1063117"/>
            <a:ext cx="11073384" cy="515721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A7AF6545-8A67-4014-8CCC-A4798F99DD86}"/>
              </a:ext>
            </a:extLst>
          </p:cNvPr>
          <p:cNvSpPr>
            <a:spLocks noGrp="1"/>
          </p:cNvSpPr>
          <p:nvPr>
            <p:ph type="dt" sz="half" idx="11"/>
          </p:nvPr>
        </p:nvSpPr>
        <p:spPr/>
        <p:txBody>
          <a:bodyPr/>
          <a:lstStyle>
            <a:lvl1pPr>
              <a:defRPr/>
            </a:lvl1pPr>
          </a:lstStyle>
          <a:p>
            <a:r>
              <a:rPr lang="en-US"/>
              <a:t>12-9-2024</a:t>
            </a:r>
          </a:p>
        </p:txBody>
      </p:sp>
      <p:sp>
        <p:nvSpPr>
          <p:cNvPr id="4" name="Footer Placeholder 3">
            <a:extLst>
              <a:ext uri="{FF2B5EF4-FFF2-40B4-BE49-F238E27FC236}">
                <a16:creationId xmlns:a16="http://schemas.microsoft.com/office/drawing/2014/main" id="{9D2CD0E6-E571-44A5-8277-6F5786B6D5BD}"/>
              </a:ext>
            </a:extLst>
          </p:cNvPr>
          <p:cNvSpPr>
            <a:spLocks noGrp="1"/>
          </p:cNvSpPr>
          <p:nvPr>
            <p:ph type="ftr" sz="quarter" idx="12"/>
          </p:nvPr>
        </p:nvSpPr>
        <p:spPr/>
        <p:txBody>
          <a:bodyPr/>
          <a:lstStyle/>
          <a:p>
            <a:r>
              <a:rPr lang="en-US" dirty="0"/>
              <a:t>Roman Space Telescope Project</a:t>
            </a:r>
          </a:p>
        </p:txBody>
      </p:sp>
      <p:sp>
        <p:nvSpPr>
          <p:cNvPr id="6" name="Slide Number Placeholder 5">
            <a:extLst>
              <a:ext uri="{FF2B5EF4-FFF2-40B4-BE49-F238E27FC236}">
                <a16:creationId xmlns:a16="http://schemas.microsoft.com/office/drawing/2014/main" id="{921964F5-694A-400C-A90A-EAD83672B696}"/>
              </a:ext>
            </a:extLst>
          </p:cNvPr>
          <p:cNvSpPr>
            <a:spLocks noGrp="1"/>
          </p:cNvSpPr>
          <p:nvPr>
            <p:ph type="sldNum" sz="quarter" idx="13"/>
          </p:nvPr>
        </p:nvSpPr>
        <p:spPr/>
        <p:txBody>
          <a:bodyPr/>
          <a:lstStyle/>
          <a:p>
            <a:fld id="{16DAB63A-30D3-471A-9985-472B29AFB67F}" type="slidenum">
              <a:rPr lang="en-US" smtClean="0"/>
              <a:pPr/>
              <a:t>‹#›</a:t>
            </a:fld>
            <a:endParaRPr lang="en-US"/>
          </a:p>
        </p:txBody>
      </p:sp>
    </p:spTree>
    <p:extLst>
      <p:ext uri="{BB962C8B-B14F-4D97-AF65-F5344CB8AC3E}">
        <p14:creationId xmlns:p14="http://schemas.microsoft.com/office/powerpoint/2010/main" val="3774873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mple 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044575"/>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7" name="Title 1">
            <a:extLst>
              <a:ext uri="{FF2B5EF4-FFF2-40B4-BE49-F238E27FC236}">
                <a16:creationId xmlns:a16="http://schemas.microsoft.com/office/drawing/2014/main" id="{46BF8998-5D6D-7548-B991-23E365F78A53}"/>
              </a:ext>
            </a:extLst>
          </p:cNvPr>
          <p:cNvSpPr txBox="1">
            <a:spLocks/>
          </p:cNvSpPr>
          <p:nvPr userDrawn="1"/>
        </p:nvSpPr>
        <p:spPr bwMode="auto">
          <a:xfrm>
            <a:off x="2235200" y="77788"/>
            <a:ext cx="7721600" cy="6842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400" b="1"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3600"/>
              <a:t>Roman Space Telescope</a:t>
            </a:r>
          </a:p>
        </p:txBody>
      </p:sp>
      <p:sp>
        <p:nvSpPr>
          <p:cNvPr id="11" name="Text Placeholder 10">
            <a:extLst>
              <a:ext uri="{FF2B5EF4-FFF2-40B4-BE49-F238E27FC236}">
                <a16:creationId xmlns:a16="http://schemas.microsoft.com/office/drawing/2014/main" id="{6919D2CE-FF76-FF46-A63D-F84915098AD6}"/>
              </a:ext>
            </a:extLst>
          </p:cNvPr>
          <p:cNvSpPr>
            <a:spLocks noGrp="1"/>
          </p:cNvSpPr>
          <p:nvPr>
            <p:ph type="body" sz="quarter" idx="13"/>
          </p:nvPr>
        </p:nvSpPr>
        <p:spPr>
          <a:xfrm>
            <a:off x="3352800" y="2743200"/>
            <a:ext cx="5486400" cy="914400"/>
          </a:xfrm>
        </p:spPr>
        <p:txBody>
          <a:bodyPr anchor="ctr"/>
          <a:lstStyle>
            <a:lvl1pPr marL="0" indent="0" algn="ctr">
              <a:buNone/>
              <a:defRPr sz="2400"/>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US"/>
              <a:t>Click to edit Master text styles</a:t>
            </a:r>
          </a:p>
        </p:txBody>
      </p:sp>
      <p:sp>
        <p:nvSpPr>
          <p:cNvPr id="4" name="Date Placeholder 3">
            <a:extLst>
              <a:ext uri="{FF2B5EF4-FFF2-40B4-BE49-F238E27FC236}">
                <a16:creationId xmlns:a16="http://schemas.microsoft.com/office/drawing/2014/main" id="{452CD9BC-2CE6-455F-95B8-E51B204F7DB5}"/>
              </a:ext>
            </a:extLst>
          </p:cNvPr>
          <p:cNvSpPr>
            <a:spLocks noGrp="1"/>
          </p:cNvSpPr>
          <p:nvPr>
            <p:ph type="dt" sz="half" idx="14"/>
          </p:nvPr>
        </p:nvSpPr>
        <p:spPr/>
        <p:txBody>
          <a:bodyPr/>
          <a:lstStyle>
            <a:lvl1pPr>
              <a:defRPr/>
            </a:lvl1pPr>
          </a:lstStyle>
          <a:p>
            <a:r>
              <a:rPr lang="en-US"/>
              <a:t>12-9-2024</a:t>
            </a:r>
          </a:p>
        </p:txBody>
      </p:sp>
      <p:sp>
        <p:nvSpPr>
          <p:cNvPr id="5" name="Footer Placeholder 4">
            <a:extLst>
              <a:ext uri="{FF2B5EF4-FFF2-40B4-BE49-F238E27FC236}">
                <a16:creationId xmlns:a16="http://schemas.microsoft.com/office/drawing/2014/main" id="{39353048-5498-4581-B0CC-F4B93FEA6A71}"/>
              </a:ext>
            </a:extLst>
          </p:cNvPr>
          <p:cNvSpPr>
            <a:spLocks noGrp="1"/>
          </p:cNvSpPr>
          <p:nvPr>
            <p:ph type="ftr" sz="quarter" idx="15"/>
          </p:nvPr>
        </p:nvSpPr>
        <p:spPr/>
        <p:txBody>
          <a:bodyPr/>
          <a:lstStyle/>
          <a:p>
            <a:r>
              <a:rPr lang="en-US"/>
              <a:t>Roman Space Telescope Internal Project Use Only - DO NOT DISTRIBUTE</a:t>
            </a:r>
          </a:p>
        </p:txBody>
      </p:sp>
      <p:sp>
        <p:nvSpPr>
          <p:cNvPr id="6" name="Slide Number Placeholder 5">
            <a:extLst>
              <a:ext uri="{FF2B5EF4-FFF2-40B4-BE49-F238E27FC236}">
                <a16:creationId xmlns:a16="http://schemas.microsoft.com/office/drawing/2014/main" id="{8DA08B4B-EED7-4743-8AD9-355E762526DF}"/>
              </a:ext>
            </a:extLst>
          </p:cNvPr>
          <p:cNvSpPr>
            <a:spLocks noGrp="1"/>
          </p:cNvSpPr>
          <p:nvPr>
            <p:ph type="sldNum" sz="quarter" idx="16"/>
          </p:nvPr>
        </p:nvSpPr>
        <p:spPr/>
        <p:txBody>
          <a:bodyPr/>
          <a:lstStyle/>
          <a:p>
            <a:fld id="{16DAB63A-30D3-471A-9985-472B29AFB67F}" type="slidenum">
              <a:rPr lang="en-US" smtClean="0"/>
              <a:pPr/>
              <a:t>‹#›</a:t>
            </a:fld>
            <a:endParaRPr lang="en-US"/>
          </a:p>
        </p:txBody>
      </p:sp>
    </p:spTree>
    <p:extLst>
      <p:ext uri="{BB962C8B-B14F-4D97-AF65-F5344CB8AC3E}">
        <p14:creationId xmlns:p14="http://schemas.microsoft.com/office/powerpoint/2010/main" val="13799690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0"/>
          </p:nvPr>
        </p:nvSpPr>
        <p:spPr>
          <a:xfrm>
            <a:off x="559308" y="1063117"/>
            <a:ext cx="11073384" cy="51572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A7AF6545-8A67-4014-8CCC-A4798F99DD86}"/>
              </a:ext>
            </a:extLst>
          </p:cNvPr>
          <p:cNvSpPr>
            <a:spLocks noGrp="1"/>
          </p:cNvSpPr>
          <p:nvPr>
            <p:ph type="dt" sz="half" idx="11"/>
          </p:nvPr>
        </p:nvSpPr>
        <p:spPr/>
        <p:txBody>
          <a:bodyPr/>
          <a:lstStyle>
            <a:lvl1pPr>
              <a:defRPr/>
            </a:lvl1pPr>
          </a:lstStyle>
          <a:p>
            <a:r>
              <a:rPr lang="en-US"/>
              <a:t>12-9-2024</a:t>
            </a:r>
          </a:p>
        </p:txBody>
      </p:sp>
      <p:sp>
        <p:nvSpPr>
          <p:cNvPr id="4" name="Footer Placeholder 3">
            <a:extLst>
              <a:ext uri="{FF2B5EF4-FFF2-40B4-BE49-F238E27FC236}">
                <a16:creationId xmlns:a16="http://schemas.microsoft.com/office/drawing/2014/main" id="{9D2CD0E6-E571-44A5-8277-6F5786B6D5BD}"/>
              </a:ext>
            </a:extLst>
          </p:cNvPr>
          <p:cNvSpPr>
            <a:spLocks noGrp="1"/>
          </p:cNvSpPr>
          <p:nvPr>
            <p:ph type="ftr" sz="quarter" idx="12"/>
          </p:nvPr>
        </p:nvSpPr>
        <p:spPr/>
        <p:txBody>
          <a:bodyPr/>
          <a:lstStyle/>
          <a:p>
            <a:r>
              <a:rPr lang="en-US"/>
              <a:t>Roman Space Telescope Internal Project Use Only - DO NOT DISTRIBUTE</a:t>
            </a:r>
          </a:p>
        </p:txBody>
      </p:sp>
      <p:sp>
        <p:nvSpPr>
          <p:cNvPr id="6" name="Slide Number Placeholder 5">
            <a:extLst>
              <a:ext uri="{FF2B5EF4-FFF2-40B4-BE49-F238E27FC236}">
                <a16:creationId xmlns:a16="http://schemas.microsoft.com/office/drawing/2014/main" id="{921964F5-694A-400C-A90A-EAD83672B696}"/>
              </a:ext>
            </a:extLst>
          </p:cNvPr>
          <p:cNvSpPr>
            <a:spLocks noGrp="1"/>
          </p:cNvSpPr>
          <p:nvPr>
            <p:ph type="sldNum" sz="quarter" idx="13"/>
          </p:nvPr>
        </p:nvSpPr>
        <p:spPr/>
        <p:txBody>
          <a:bodyPr/>
          <a:lstStyle/>
          <a:p>
            <a:fld id="{16DAB63A-30D3-471A-9985-472B29AFB67F}" type="slidenum">
              <a:rPr lang="en-US" smtClean="0"/>
              <a:pPr/>
              <a:t>‹#›</a:t>
            </a:fld>
            <a:endParaRPr lang="en-US"/>
          </a:p>
        </p:txBody>
      </p:sp>
    </p:spTree>
    <p:extLst>
      <p:ext uri="{BB962C8B-B14F-4D97-AF65-F5344CB8AC3E}">
        <p14:creationId xmlns:p14="http://schemas.microsoft.com/office/powerpoint/2010/main" val="27097297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v2">
    <p:spTree>
      <p:nvGrpSpPr>
        <p:cNvPr id="1" name=""/>
        <p:cNvGrpSpPr/>
        <p:nvPr/>
      </p:nvGrpSpPr>
      <p:grpSpPr>
        <a:xfrm>
          <a:off x="0" y="0"/>
          <a:ext cx="0" cy="0"/>
          <a:chOff x="0" y="0"/>
          <a:chExt cx="0" cy="0"/>
        </a:xfrm>
      </p:grpSpPr>
      <p:sp>
        <p:nvSpPr>
          <p:cNvPr id="3" name="Title 2"/>
          <p:cNvSpPr>
            <a:spLocks noGrp="1"/>
          </p:cNvSpPr>
          <p:nvPr>
            <p:ph type="title"/>
          </p:nvPr>
        </p:nvSpPr>
        <p:spPr>
          <a:xfrm>
            <a:off x="1" y="2957513"/>
            <a:ext cx="12198272" cy="684212"/>
          </a:xfrm>
        </p:spPr>
        <p:txBody>
          <a:bodyPr/>
          <a:lstStyle/>
          <a:p>
            <a:r>
              <a:rPr lang="en-US"/>
              <a:t>Click to edit Master title style</a:t>
            </a:r>
          </a:p>
        </p:txBody>
      </p:sp>
      <p:sp>
        <p:nvSpPr>
          <p:cNvPr id="2" name="Date Placeholder 1">
            <a:extLst>
              <a:ext uri="{FF2B5EF4-FFF2-40B4-BE49-F238E27FC236}">
                <a16:creationId xmlns:a16="http://schemas.microsoft.com/office/drawing/2014/main" id="{7B082086-6452-4A36-8440-EEFF8F7D8B33}"/>
              </a:ext>
            </a:extLst>
          </p:cNvPr>
          <p:cNvSpPr>
            <a:spLocks noGrp="1"/>
          </p:cNvSpPr>
          <p:nvPr>
            <p:ph type="dt" sz="half" idx="10"/>
          </p:nvPr>
        </p:nvSpPr>
        <p:spPr/>
        <p:txBody>
          <a:bodyPr/>
          <a:lstStyle>
            <a:lvl1pPr>
              <a:defRPr/>
            </a:lvl1pPr>
          </a:lstStyle>
          <a:p>
            <a:r>
              <a:rPr lang="en-US"/>
              <a:t>12-9-2024</a:t>
            </a:r>
          </a:p>
        </p:txBody>
      </p:sp>
      <p:sp>
        <p:nvSpPr>
          <p:cNvPr id="4" name="Footer Placeholder 3">
            <a:extLst>
              <a:ext uri="{FF2B5EF4-FFF2-40B4-BE49-F238E27FC236}">
                <a16:creationId xmlns:a16="http://schemas.microsoft.com/office/drawing/2014/main" id="{5E9637E3-D49B-49D6-A9F6-7AD5AD47A0D8}"/>
              </a:ext>
            </a:extLst>
          </p:cNvPr>
          <p:cNvSpPr>
            <a:spLocks noGrp="1"/>
          </p:cNvSpPr>
          <p:nvPr>
            <p:ph type="ftr" sz="quarter" idx="11"/>
          </p:nvPr>
        </p:nvSpPr>
        <p:spPr/>
        <p:txBody>
          <a:bodyPr/>
          <a:lstStyle/>
          <a:p>
            <a:r>
              <a:rPr lang="en-US"/>
              <a:t>Roman Space Telescope Internal Project Use Only - DO NOT DISTRIBUTE</a:t>
            </a:r>
          </a:p>
        </p:txBody>
      </p:sp>
      <p:sp>
        <p:nvSpPr>
          <p:cNvPr id="5" name="Slide Number Placeholder 4">
            <a:extLst>
              <a:ext uri="{FF2B5EF4-FFF2-40B4-BE49-F238E27FC236}">
                <a16:creationId xmlns:a16="http://schemas.microsoft.com/office/drawing/2014/main" id="{CE3597A1-8C13-4502-B9AF-1D053C8EB459}"/>
              </a:ext>
            </a:extLst>
          </p:cNvPr>
          <p:cNvSpPr>
            <a:spLocks noGrp="1"/>
          </p:cNvSpPr>
          <p:nvPr>
            <p:ph type="sldNum" sz="quarter" idx="12"/>
          </p:nvPr>
        </p:nvSpPr>
        <p:spPr/>
        <p:txBody>
          <a:bodyPr/>
          <a:lstStyle/>
          <a:p>
            <a:fld id="{16DAB63A-30D3-471A-9985-472B29AFB67F}" type="slidenum">
              <a:rPr lang="en-US" smtClean="0"/>
              <a:pPr/>
              <a:t>‹#›</a:t>
            </a:fld>
            <a:endParaRPr lang="en-US"/>
          </a:p>
        </p:txBody>
      </p:sp>
    </p:spTree>
    <p:extLst>
      <p:ext uri="{BB962C8B-B14F-4D97-AF65-F5344CB8AC3E}">
        <p14:creationId xmlns:p14="http://schemas.microsoft.com/office/powerpoint/2010/main" val="17250221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9F60FB8-434C-49AF-A07A-4DC655B5A022}"/>
              </a:ext>
            </a:extLst>
          </p:cNvPr>
          <p:cNvSpPr>
            <a:spLocks noGrp="1"/>
          </p:cNvSpPr>
          <p:nvPr>
            <p:ph type="dt" sz="half" idx="10"/>
          </p:nvPr>
        </p:nvSpPr>
        <p:spPr/>
        <p:txBody>
          <a:bodyPr/>
          <a:lstStyle/>
          <a:p>
            <a:r>
              <a:rPr lang="en-US"/>
              <a:t>12-9-2024</a:t>
            </a:r>
          </a:p>
        </p:txBody>
      </p:sp>
      <p:sp>
        <p:nvSpPr>
          <p:cNvPr id="4" name="Footer Placeholder 3">
            <a:extLst>
              <a:ext uri="{FF2B5EF4-FFF2-40B4-BE49-F238E27FC236}">
                <a16:creationId xmlns:a16="http://schemas.microsoft.com/office/drawing/2014/main" id="{02FE616F-AECF-4A59-8987-5384F15E49DC}"/>
              </a:ext>
            </a:extLst>
          </p:cNvPr>
          <p:cNvSpPr>
            <a:spLocks noGrp="1"/>
          </p:cNvSpPr>
          <p:nvPr>
            <p:ph type="ftr" sz="quarter" idx="11"/>
          </p:nvPr>
        </p:nvSpPr>
        <p:spPr/>
        <p:txBody>
          <a:bodyPr/>
          <a:lstStyle/>
          <a:p>
            <a:r>
              <a:rPr lang="en-US"/>
              <a:t>Roman Space Telescope Internal Project Use Only - DO NOT DISTRIBUTE</a:t>
            </a:r>
          </a:p>
        </p:txBody>
      </p:sp>
      <p:sp>
        <p:nvSpPr>
          <p:cNvPr id="5" name="Slide Number Placeholder 4">
            <a:extLst>
              <a:ext uri="{FF2B5EF4-FFF2-40B4-BE49-F238E27FC236}">
                <a16:creationId xmlns:a16="http://schemas.microsoft.com/office/drawing/2014/main" id="{7E6D4323-DF8A-4ABF-90EC-97157344378B}"/>
              </a:ext>
            </a:extLst>
          </p:cNvPr>
          <p:cNvSpPr>
            <a:spLocks noGrp="1"/>
          </p:cNvSpPr>
          <p:nvPr>
            <p:ph type="sldNum" sz="quarter" idx="12"/>
          </p:nvPr>
        </p:nvSpPr>
        <p:spPr/>
        <p:txBody>
          <a:bodyPr/>
          <a:lstStyle/>
          <a:p>
            <a:fld id="{16DAB63A-30D3-471A-9985-472B29AFB67F}" type="slidenum">
              <a:rPr lang="en-US" smtClean="0"/>
              <a:pPr/>
              <a:t>‹#›</a:t>
            </a:fld>
            <a:endParaRPr lang="en-US"/>
          </a:p>
        </p:txBody>
      </p:sp>
    </p:spTree>
    <p:extLst>
      <p:ext uri="{BB962C8B-B14F-4D97-AF65-F5344CB8AC3E}">
        <p14:creationId xmlns:p14="http://schemas.microsoft.com/office/powerpoint/2010/main" val="3364006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04800" y="1055688"/>
            <a:ext cx="5486400" cy="51641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00800" y="1060704"/>
            <a:ext cx="5486400" cy="516636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
        <p:nvSpPr>
          <p:cNvPr id="5" name="Date Placeholder 4">
            <a:extLst>
              <a:ext uri="{FF2B5EF4-FFF2-40B4-BE49-F238E27FC236}">
                <a16:creationId xmlns:a16="http://schemas.microsoft.com/office/drawing/2014/main" id="{8D44BAC3-56A5-4379-83C0-2A9BB8A83750}"/>
              </a:ext>
            </a:extLst>
          </p:cNvPr>
          <p:cNvSpPr>
            <a:spLocks noGrp="1"/>
          </p:cNvSpPr>
          <p:nvPr>
            <p:ph type="dt" sz="half" idx="10"/>
          </p:nvPr>
        </p:nvSpPr>
        <p:spPr/>
        <p:txBody>
          <a:bodyPr/>
          <a:lstStyle>
            <a:lvl1pPr>
              <a:defRPr/>
            </a:lvl1pPr>
          </a:lstStyle>
          <a:p>
            <a:r>
              <a:rPr lang="en-US"/>
              <a:t>12-9-2024</a:t>
            </a:r>
          </a:p>
        </p:txBody>
      </p:sp>
      <p:sp>
        <p:nvSpPr>
          <p:cNvPr id="6" name="Footer Placeholder 5">
            <a:extLst>
              <a:ext uri="{FF2B5EF4-FFF2-40B4-BE49-F238E27FC236}">
                <a16:creationId xmlns:a16="http://schemas.microsoft.com/office/drawing/2014/main" id="{9F92F5BA-4701-466E-864E-60DD1A49AAA4}"/>
              </a:ext>
            </a:extLst>
          </p:cNvPr>
          <p:cNvSpPr>
            <a:spLocks noGrp="1"/>
          </p:cNvSpPr>
          <p:nvPr>
            <p:ph type="ftr" sz="quarter" idx="11"/>
          </p:nvPr>
        </p:nvSpPr>
        <p:spPr/>
        <p:txBody>
          <a:bodyPr/>
          <a:lstStyle/>
          <a:p>
            <a:r>
              <a:rPr lang="en-US"/>
              <a:t>Roman Space Telescope Internal Project Use Only - DO NOT DISTRIBUTE</a:t>
            </a:r>
          </a:p>
        </p:txBody>
      </p:sp>
      <p:sp>
        <p:nvSpPr>
          <p:cNvPr id="7" name="Slide Number Placeholder 6">
            <a:extLst>
              <a:ext uri="{FF2B5EF4-FFF2-40B4-BE49-F238E27FC236}">
                <a16:creationId xmlns:a16="http://schemas.microsoft.com/office/drawing/2014/main" id="{E4455C3E-6DC2-41B5-A48B-50B92961F3D4}"/>
              </a:ext>
            </a:extLst>
          </p:cNvPr>
          <p:cNvSpPr>
            <a:spLocks noGrp="1"/>
          </p:cNvSpPr>
          <p:nvPr>
            <p:ph type="sldNum" sz="quarter" idx="12"/>
          </p:nvPr>
        </p:nvSpPr>
        <p:spPr/>
        <p:txBody>
          <a:bodyPr/>
          <a:lstStyle/>
          <a:p>
            <a:fld id="{16DAB63A-30D3-471A-9985-472B29AFB67F}" type="slidenum">
              <a:rPr lang="en-US" smtClean="0"/>
              <a:pPr/>
              <a:t>‹#›</a:t>
            </a:fld>
            <a:endParaRPr lang="en-US"/>
          </a:p>
        </p:txBody>
      </p:sp>
    </p:spTree>
    <p:extLst>
      <p:ext uri="{BB962C8B-B14F-4D97-AF65-F5344CB8AC3E}">
        <p14:creationId xmlns:p14="http://schemas.microsoft.com/office/powerpoint/2010/main" val="8552449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04800" y="1676400"/>
            <a:ext cx="5486400" cy="454342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00800" y="1676400"/>
            <a:ext cx="5486400" cy="45506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00800" y="1055689"/>
            <a:ext cx="5483469" cy="620712"/>
          </a:xfrm>
        </p:spPr>
        <p:txBody>
          <a:bodyPr anchor="ctr">
            <a:normAutofit/>
          </a:bodyPr>
          <a:lstStyle>
            <a:lvl1pPr marL="0" indent="0" algn="ctr">
              <a:buNone/>
              <a:defRPr sz="3400" b="1"/>
            </a:lvl1pPr>
            <a:lvl2pPr marL="731520" indent="0">
              <a:buNone/>
              <a:defRPr sz="3200" b="1"/>
            </a:lvl2pPr>
            <a:lvl3pPr marL="1463040" indent="0">
              <a:buNone/>
              <a:defRPr sz="2900" b="1"/>
            </a:lvl3pPr>
            <a:lvl4pPr marL="2194560" indent="0">
              <a:buNone/>
              <a:defRPr sz="2600" b="1"/>
            </a:lvl4pPr>
            <a:lvl5pPr marL="2926080" indent="0">
              <a:buNone/>
              <a:defRPr sz="2600" b="1"/>
            </a:lvl5pPr>
            <a:lvl6pPr marL="3657600" indent="0">
              <a:buNone/>
              <a:defRPr sz="2600" b="1"/>
            </a:lvl6pPr>
            <a:lvl7pPr marL="4389120" indent="0">
              <a:buNone/>
              <a:defRPr sz="2600" b="1"/>
            </a:lvl7pPr>
            <a:lvl8pPr marL="5120640" indent="0">
              <a:buNone/>
              <a:defRPr sz="2600" b="1"/>
            </a:lvl8pPr>
            <a:lvl9pPr marL="5852160" indent="0">
              <a:buNone/>
              <a:defRPr sz="2600" b="1"/>
            </a:lvl9pPr>
          </a:lstStyle>
          <a:p>
            <a:pPr lvl="0"/>
            <a:r>
              <a:rPr lang="en-US"/>
              <a:t>Click to edit Master text styles</a:t>
            </a:r>
          </a:p>
        </p:txBody>
      </p:sp>
      <p:sp>
        <p:nvSpPr>
          <p:cNvPr id="6" name="Text Placeholder 4"/>
          <p:cNvSpPr>
            <a:spLocks noGrp="1"/>
          </p:cNvSpPr>
          <p:nvPr>
            <p:ph type="body" sz="quarter" idx="10"/>
          </p:nvPr>
        </p:nvSpPr>
        <p:spPr>
          <a:xfrm>
            <a:off x="293077" y="1055689"/>
            <a:ext cx="5498123" cy="620712"/>
          </a:xfrm>
        </p:spPr>
        <p:txBody>
          <a:bodyPr anchor="ctr">
            <a:normAutofit/>
          </a:bodyPr>
          <a:lstStyle>
            <a:lvl1pPr marL="0" indent="0" algn="ctr">
              <a:buNone/>
              <a:defRPr sz="3400" b="1"/>
            </a:lvl1pPr>
            <a:lvl2pPr marL="731520" indent="0">
              <a:buNone/>
              <a:defRPr sz="3200" b="1"/>
            </a:lvl2pPr>
            <a:lvl3pPr marL="1463040" indent="0">
              <a:buNone/>
              <a:defRPr sz="2900" b="1"/>
            </a:lvl3pPr>
            <a:lvl4pPr marL="2194560" indent="0">
              <a:buNone/>
              <a:defRPr sz="2600" b="1"/>
            </a:lvl4pPr>
            <a:lvl5pPr marL="2926080" indent="0">
              <a:buNone/>
              <a:defRPr sz="2600" b="1"/>
            </a:lvl5pPr>
            <a:lvl6pPr marL="3657600" indent="0">
              <a:buNone/>
              <a:defRPr sz="2600" b="1"/>
            </a:lvl6pPr>
            <a:lvl7pPr marL="4389120" indent="0">
              <a:buNone/>
              <a:defRPr sz="2600" b="1"/>
            </a:lvl7pPr>
            <a:lvl8pPr marL="5120640" indent="0">
              <a:buNone/>
              <a:defRPr sz="2600" b="1"/>
            </a:lvl8pPr>
            <a:lvl9pPr marL="5852160" indent="0">
              <a:buNone/>
              <a:defRPr sz="2600" b="1"/>
            </a:lvl9pPr>
          </a:lstStyle>
          <a:p>
            <a:pPr lvl="0"/>
            <a:r>
              <a:rPr lang="en-US"/>
              <a:t>Click to edit Master text styles</a:t>
            </a:r>
          </a:p>
        </p:txBody>
      </p:sp>
      <p:sp>
        <p:nvSpPr>
          <p:cNvPr id="2" name="Title 1"/>
          <p:cNvSpPr>
            <a:spLocks noGrp="1"/>
          </p:cNvSpPr>
          <p:nvPr>
            <p:ph type="title"/>
          </p:nvPr>
        </p:nvSpPr>
        <p:spPr/>
        <p:txBody>
          <a:bodyPr/>
          <a:lstStyle/>
          <a:p>
            <a:r>
              <a:rPr lang="en-US"/>
              <a:t>Click to edit Master title style</a:t>
            </a:r>
          </a:p>
        </p:txBody>
      </p:sp>
      <p:sp>
        <p:nvSpPr>
          <p:cNvPr id="7" name="Date Placeholder 6">
            <a:extLst>
              <a:ext uri="{FF2B5EF4-FFF2-40B4-BE49-F238E27FC236}">
                <a16:creationId xmlns:a16="http://schemas.microsoft.com/office/drawing/2014/main" id="{67312DA2-59AD-4E74-AB14-D17CBDE49308}"/>
              </a:ext>
            </a:extLst>
          </p:cNvPr>
          <p:cNvSpPr>
            <a:spLocks noGrp="1"/>
          </p:cNvSpPr>
          <p:nvPr>
            <p:ph type="dt" sz="half" idx="11"/>
          </p:nvPr>
        </p:nvSpPr>
        <p:spPr/>
        <p:txBody>
          <a:bodyPr/>
          <a:lstStyle/>
          <a:p>
            <a:r>
              <a:rPr lang="en-US"/>
              <a:t>12-9-2024</a:t>
            </a:r>
          </a:p>
        </p:txBody>
      </p:sp>
      <p:sp>
        <p:nvSpPr>
          <p:cNvPr id="8" name="Footer Placeholder 7">
            <a:extLst>
              <a:ext uri="{FF2B5EF4-FFF2-40B4-BE49-F238E27FC236}">
                <a16:creationId xmlns:a16="http://schemas.microsoft.com/office/drawing/2014/main" id="{B2768432-C161-45CF-9125-3B4BD2114B0E}"/>
              </a:ext>
            </a:extLst>
          </p:cNvPr>
          <p:cNvSpPr>
            <a:spLocks noGrp="1"/>
          </p:cNvSpPr>
          <p:nvPr>
            <p:ph type="ftr" sz="quarter" idx="12"/>
          </p:nvPr>
        </p:nvSpPr>
        <p:spPr/>
        <p:txBody>
          <a:bodyPr/>
          <a:lstStyle/>
          <a:p>
            <a:r>
              <a:rPr lang="en-US"/>
              <a:t>Roman Space Telescope Internal Project Use Only - DO NOT DISTRIBUTE</a:t>
            </a:r>
          </a:p>
        </p:txBody>
      </p:sp>
      <p:sp>
        <p:nvSpPr>
          <p:cNvPr id="9" name="Slide Number Placeholder 8">
            <a:extLst>
              <a:ext uri="{FF2B5EF4-FFF2-40B4-BE49-F238E27FC236}">
                <a16:creationId xmlns:a16="http://schemas.microsoft.com/office/drawing/2014/main" id="{58F7C7D6-2B02-4E80-A10F-966529A4A937}"/>
              </a:ext>
            </a:extLst>
          </p:cNvPr>
          <p:cNvSpPr>
            <a:spLocks noGrp="1"/>
          </p:cNvSpPr>
          <p:nvPr>
            <p:ph type="sldNum" sz="quarter" idx="13"/>
          </p:nvPr>
        </p:nvSpPr>
        <p:spPr/>
        <p:txBody>
          <a:bodyPr/>
          <a:lstStyle/>
          <a:p>
            <a:fld id="{16DAB63A-30D3-471A-9985-472B29AFB67F}" type="slidenum">
              <a:rPr lang="en-US" smtClean="0"/>
              <a:pPr/>
              <a:t>‹#›</a:t>
            </a:fld>
            <a:endParaRPr lang="en-US"/>
          </a:p>
        </p:txBody>
      </p:sp>
    </p:spTree>
    <p:extLst>
      <p:ext uri="{BB962C8B-B14F-4D97-AF65-F5344CB8AC3E}">
        <p14:creationId xmlns:p14="http://schemas.microsoft.com/office/powerpoint/2010/main" val="17128118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Left 2/3, Blank Right 1/3">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04800" y="1055688"/>
            <a:ext cx="7763256" cy="51641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
        <p:nvSpPr>
          <p:cNvPr id="4" name="Date Placeholder 3">
            <a:extLst>
              <a:ext uri="{FF2B5EF4-FFF2-40B4-BE49-F238E27FC236}">
                <a16:creationId xmlns:a16="http://schemas.microsoft.com/office/drawing/2014/main" id="{446C6FEB-AEFB-48FA-9227-6EAAA0F31E16}"/>
              </a:ext>
            </a:extLst>
          </p:cNvPr>
          <p:cNvSpPr>
            <a:spLocks noGrp="1"/>
          </p:cNvSpPr>
          <p:nvPr>
            <p:ph type="dt" sz="half" idx="10"/>
          </p:nvPr>
        </p:nvSpPr>
        <p:spPr/>
        <p:txBody>
          <a:bodyPr/>
          <a:lstStyle/>
          <a:p>
            <a:r>
              <a:rPr lang="en-US"/>
              <a:t>12-9-2024</a:t>
            </a:r>
          </a:p>
        </p:txBody>
      </p:sp>
      <p:sp>
        <p:nvSpPr>
          <p:cNvPr id="5" name="Footer Placeholder 4">
            <a:extLst>
              <a:ext uri="{FF2B5EF4-FFF2-40B4-BE49-F238E27FC236}">
                <a16:creationId xmlns:a16="http://schemas.microsoft.com/office/drawing/2014/main" id="{C229C0DE-B9DF-49C8-9281-1C02DEF5ABA5}"/>
              </a:ext>
            </a:extLst>
          </p:cNvPr>
          <p:cNvSpPr>
            <a:spLocks noGrp="1"/>
          </p:cNvSpPr>
          <p:nvPr>
            <p:ph type="ftr" sz="quarter" idx="11"/>
          </p:nvPr>
        </p:nvSpPr>
        <p:spPr/>
        <p:txBody>
          <a:bodyPr/>
          <a:lstStyle/>
          <a:p>
            <a:r>
              <a:rPr lang="en-US"/>
              <a:t>Roman Space Telescope Internal Project Use Only - DO NOT DISTRIBUTE</a:t>
            </a:r>
          </a:p>
        </p:txBody>
      </p:sp>
      <p:sp>
        <p:nvSpPr>
          <p:cNvPr id="6" name="Slide Number Placeholder 5">
            <a:extLst>
              <a:ext uri="{FF2B5EF4-FFF2-40B4-BE49-F238E27FC236}">
                <a16:creationId xmlns:a16="http://schemas.microsoft.com/office/drawing/2014/main" id="{0D3340CB-3DC1-4B1F-8CC4-861B62A295E1}"/>
              </a:ext>
            </a:extLst>
          </p:cNvPr>
          <p:cNvSpPr>
            <a:spLocks noGrp="1"/>
          </p:cNvSpPr>
          <p:nvPr>
            <p:ph type="sldNum" sz="quarter" idx="12"/>
          </p:nvPr>
        </p:nvSpPr>
        <p:spPr/>
        <p:txBody>
          <a:bodyPr/>
          <a:lstStyle/>
          <a:p>
            <a:fld id="{16DAB63A-30D3-471A-9985-472B29AFB67F}" type="slidenum">
              <a:rPr lang="en-US" smtClean="0"/>
              <a:pPr/>
              <a:t>‹#›</a:t>
            </a:fld>
            <a:endParaRPr lang="en-US"/>
          </a:p>
        </p:txBody>
      </p:sp>
    </p:spTree>
    <p:extLst>
      <p:ext uri="{BB962C8B-B14F-4D97-AF65-F5344CB8AC3E}">
        <p14:creationId xmlns:p14="http://schemas.microsoft.com/office/powerpoint/2010/main" val="29190814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st Slide">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265727" y="1828800"/>
            <a:ext cx="3660546" cy="3625850"/>
          </a:xfrm>
          <a:prstGeom prst="rect">
            <a:avLst/>
          </a:prstGeom>
        </p:spPr>
      </p:pic>
      <p:pic>
        <p:nvPicPr>
          <p:cNvPr id="4" name="Picture 3"/>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30273" y="3101690"/>
            <a:ext cx="2435454" cy="1080070"/>
          </a:xfrm>
          <a:prstGeom prst="rect">
            <a:avLst/>
          </a:prstGeom>
        </p:spPr>
      </p:pic>
      <p:pic>
        <p:nvPicPr>
          <p:cNvPr id="5" name="Picture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438152" y="2930976"/>
            <a:ext cx="1411696" cy="1421498"/>
          </a:xfrm>
          <a:prstGeom prst="rect">
            <a:avLst/>
          </a:prstGeom>
        </p:spPr>
      </p:pic>
      <p:sp>
        <p:nvSpPr>
          <p:cNvPr id="2" name="Date Placeholder 1">
            <a:extLst>
              <a:ext uri="{FF2B5EF4-FFF2-40B4-BE49-F238E27FC236}">
                <a16:creationId xmlns:a16="http://schemas.microsoft.com/office/drawing/2014/main" id="{4BAE9024-AD13-476F-9E2C-CE3098C36836}"/>
              </a:ext>
            </a:extLst>
          </p:cNvPr>
          <p:cNvSpPr>
            <a:spLocks noGrp="1"/>
          </p:cNvSpPr>
          <p:nvPr>
            <p:ph type="dt" sz="half" idx="10"/>
          </p:nvPr>
        </p:nvSpPr>
        <p:spPr/>
        <p:txBody>
          <a:bodyPr/>
          <a:lstStyle/>
          <a:p>
            <a:r>
              <a:rPr lang="en-US"/>
              <a:t>12-9-2024</a:t>
            </a:r>
          </a:p>
        </p:txBody>
      </p:sp>
      <p:sp>
        <p:nvSpPr>
          <p:cNvPr id="6" name="Footer Placeholder 5">
            <a:extLst>
              <a:ext uri="{FF2B5EF4-FFF2-40B4-BE49-F238E27FC236}">
                <a16:creationId xmlns:a16="http://schemas.microsoft.com/office/drawing/2014/main" id="{96F8D621-D42E-40BB-96EE-C0EAFD9396DD}"/>
              </a:ext>
            </a:extLst>
          </p:cNvPr>
          <p:cNvSpPr>
            <a:spLocks noGrp="1"/>
          </p:cNvSpPr>
          <p:nvPr>
            <p:ph type="ftr" sz="quarter" idx="11"/>
          </p:nvPr>
        </p:nvSpPr>
        <p:spPr/>
        <p:txBody>
          <a:bodyPr/>
          <a:lstStyle/>
          <a:p>
            <a:r>
              <a:rPr lang="en-US"/>
              <a:t>Roman Space Telescope Internal Project Use Only - DO NOT DISTRIBUTE</a:t>
            </a:r>
          </a:p>
        </p:txBody>
      </p:sp>
      <p:sp>
        <p:nvSpPr>
          <p:cNvPr id="7" name="Slide Number Placeholder 6">
            <a:extLst>
              <a:ext uri="{FF2B5EF4-FFF2-40B4-BE49-F238E27FC236}">
                <a16:creationId xmlns:a16="http://schemas.microsoft.com/office/drawing/2014/main" id="{2A47E3FD-7088-4DB9-A2D6-B5C11F5AE528}"/>
              </a:ext>
            </a:extLst>
          </p:cNvPr>
          <p:cNvSpPr>
            <a:spLocks noGrp="1"/>
          </p:cNvSpPr>
          <p:nvPr>
            <p:ph type="sldNum" sz="quarter" idx="12"/>
          </p:nvPr>
        </p:nvSpPr>
        <p:spPr/>
        <p:txBody>
          <a:bodyPr/>
          <a:lstStyle/>
          <a:p>
            <a:fld id="{16DAB63A-30D3-471A-9985-472B29AFB67F}" type="slidenum">
              <a:rPr lang="en-US" smtClean="0"/>
              <a:pPr/>
              <a:t>‹#›</a:t>
            </a:fld>
            <a:endParaRPr lang="en-US"/>
          </a:p>
        </p:txBody>
      </p:sp>
    </p:spTree>
    <p:extLst>
      <p:ext uri="{BB962C8B-B14F-4D97-AF65-F5344CB8AC3E}">
        <p14:creationId xmlns:p14="http://schemas.microsoft.com/office/powerpoint/2010/main" val="720585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9F60FB8-434C-49AF-A07A-4DC655B5A022}"/>
              </a:ext>
            </a:extLst>
          </p:cNvPr>
          <p:cNvSpPr>
            <a:spLocks noGrp="1"/>
          </p:cNvSpPr>
          <p:nvPr>
            <p:ph type="dt" sz="half" idx="10"/>
          </p:nvPr>
        </p:nvSpPr>
        <p:spPr/>
        <p:txBody>
          <a:bodyPr/>
          <a:lstStyle>
            <a:lvl1pPr>
              <a:defRPr/>
            </a:lvl1pPr>
          </a:lstStyle>
          <a:p>
            <a:r>
              <a:rPr lang="en-US"/>
              <a:t>12-9-2024</a:t>
            </a:r>
          </a:p>
        </p:txBody>
      </p:sp>
      <p:sp>
        <p:nvSpPr>
          <p:cNvPr id="4" name="Footer Placeholder 3">
            <a:extLst>
              <a:ext uri="{FF2B5EF4-FFF2-40B4-BE49-F238E27FC236}">
                <a16:creationId xmlns:a16="http://schemas.microsoft.com/office/drawing/2014/main" id="{02FE616F-AECF-4A59-8987-5384F15E49DC}"/>
              </a:ext>
            </a:extLst>
          </p:cNvPr>
          <p:cNvSpPr>
            <a:spLocks noGrp="1"/>
          </p:cNvSpPr>
          <p:nvPr>
            <p:ph type="ftr" sz="quarter" idx="11"/>
          </p:nvPr>
        </p:nvSpPr>
        <p:spPr/>
        <p:txBody>
          <a:bodyPr/>
          <a:lstStyle/>
          <a:p>
            <a:r>
              <a:rPr lang="en-US"/>
              <a:t>Roman Space Telescope Internal Project Use Only - DO NOT DISTRIBUTE</a:t>
            </a:r>
          </a:p>
        </p:txBody>
      </p:sp>
      <p:sp>
        <p:nvSpPr>
          <p:cNvPr id="5" name="Slide Number Placeholder 4">
            <a:extLst>
              <a:ext uri="{FF2B5EF4-FFF2-40B4-BE49-F238E27FC236}">
                <a16:creationId xmlns:a16="http://schemas.microsoft.com/office/drawing/2014/main" id="{7E6D4323-DF8A-4ABF-90EC-97157344378B}"/>
              </a:ext>
            </a:extLst>
          </p:cNvPr>
          <p:cNvSpPr>
            <a:spLocks noGrp="1"/>
          </p:cNvSpPr>
          <p:nvPr>
            <p:ph type="sldNum" sz="quarter" idx="12"/>
          </p:nvPr>
        </p:nvSpPr>
        <p:spPr/>
        <p:txBody>
          <a:bodyPr/>
          <a:lstStyle/>
          <a:p>
            <a:fld id="{16DAB63A-30D3-471A-9985-472B29AFB67F}" type="slidenum">
              <a:rPr lang="en-US" smtClean="0"/>
              <a:pPr/>
              <a:t>‹#›</a:t>
            </a:fld>
            <a:endParaRPr lang="en-US"/>
          </a:p>
        </p:txBody>
      </p:sp>
    </p:spTree>
    <p:extLst>
      <p:ext uri="{BB962C8B-B14F-4D97-AF65-F5344CB8AC3E}">
        <p14:creationId xmlns:p14="http://schemas.microsoft.com/office/powerpoint/2010/main" val="37234624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04800" y="1055688"/>
            <a:ext cx="5486400" cy="51641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00800" y="1060704"/>
            <a:ext cx="5486400" cy="516636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
        <p:nvSpPr>
          <p:cNvPr id="5" name="Date Placeholder 4">
            <a:extLst>
              <a:ext uri="{FF2B5EF4-FFF2-40B4-BE49-F238E27FC236}">
                <a16:creationId xmlns:a16="http://schemas.microsoft.com/office/drawing/2014/main" id="{8D44BAC3-56A5-4379-83C0-2A9BB8A83750}"/>
              </a:ext>
            </a:extLst>
          </p:cNvPr>
          <p:cNvSpPr>
            <a:spLocks noGrp="1"/>
          </p:cNvSpPr>
          <p:nvPr>
            <p:ph type="dt" sz="half" idx="10"/>
          </p:nvPr>
        </p:nvSpPr>
        <p:spPr/>
        <p:txBody>
          <a:bodyPr/>
          <a:lstStyle>
            <a:lvl1pPr>
              <a:defRPr/>
            </a:lvl1pPr>
          </a:lstStyle>
          <a:p>
            <a:r>
              <a:rPr lang="en-US"/>
              <a:t>12-9-2024</a:t>
            </a:r>
          </a:p>
        </p:txBody>
      </p:sp>
      <p:sp>
        <p:nvSpPr>
          <p:cNvPr id="6" name="Footer Placeholder 5">
            <a:extLst>
              <a:ext uri="{FF2B5EF4-FFF2-40B4-BE49-F238E27FC236}">
                <a16:creationId xmlns:a16="http://schemas.microsoft.com/office/drawing/2014/main" id="{9F92F5BA-4701-466E-864E-60DD1A49AAA4}"/>
              </a:ext>
            </a:extLst>
          </p:cNvPr>
          <p:cNvSpPr>
            <a:spLocks noGrp="1"/>
          </p:cNvSpPr>
          <p:nvPr>
            <p:ph type="ftr" sz="quarter" idx="11"/>
          </p:nvPr>
        </p:nvSpPr>
        <p:spPr/>
        <p:txBody>
          <a:bodyPr/>
          <a:lstStyle/>
          <a:p>
            <a:r>
              <a:rPr lang="en-US"/>
              <a:t>Roman Space Telescope Internal Project Use Only - DO NOT DISTRIBUTE</a:t>
            </a:r>
          </a:p>
        </p:txBody>
      </p:sp>
      <p:sp>
        <p:nvSpPr>
          <p:cNvPr id="7" name="Slide Number Placeholder 6">
            <a:extLst>
              <a:ext uri="{FF2B5EF4-FFF2-40B4-BE49-F238E27FC236}">
                <a16:creationId xmlns:a16="http://schemas.microsoft.com/office/drawing/2014/main" id="{E4455C3E-6DC2-41B5-A48B-50B92961F3D4}"/>
              </a:ext>
            </a:extLst>
          </p:cNvPr>
          <p:cNvSpPr>
            <a:spLocks noGrp="1"/>
          </p:cNvSpPr>
          <p:nvPr>
            <p:ph type="sldNum" sz="quarter" idx="12"/>
          </p:nvPr>
        </p:nvSpPr>
        <p:spPr/>
        <p:txBody>
          <a:bodyPr/>
          <a:lstStyle/>
          <a:p>
            <a:fld id="{16DAB63A-30D3-471A-9985-472B29AFB67F}" type="slidenum">
              <a:rPr lang="en-US" smtClean="0"/>
              <a:pPr/>
              <a:t>‹#›</a:t>
            </a:fld>
            <a:endParaRPr lang="en-US"/>
          </a:p>
        </p:txBody>
      </p:sp>
    </p:spTree>
    <p:extLst>
      <p:ext uri="{BB962C8B-B14F-4D97-AF65-F5344CB8AC3E}">
        <p14:creationId xmlns:p14="http://schemas.microsoft.com/office/powerpoint/2010/main" val="1453449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3BB1C18-6E8F-49CB-9D76-8A2DF244A821}"/>
              </a:ext>
            </a:extLst>
          </p:cNvPr>
          <p:cNvSpPr>
            <a:spLocks noGrp="1"/>
          </p:cNvSpPr>
          <p:nvPr>
            <p:ph type="dt" sz="half" idx="10"/>
          </p:nvPr>
        </p:nvSpPr>
        <p:spPr/>
        <p:txBody>
          <a:bodyPr/>
          <a:lstStyle>
            <a:lvl1pPr>
              <a:defRPr/>
            </a:lvl1pPr>
          </a:lstStyle>
          <a:p>
            <a:r>
              <a:rPr lang="en-US"/>
              <a:t>12-9-2024</a:t>
            </a:r>
          </a:p>
        </p:txBody>
      </p:sp>
      <p:sp>
        <p:nvSpPr>
          <p:cNvPr id="3" name="Footer Placeholder 2">
            <a:extLst>
              <a:ext uri="{FF2B5EF4-FFF2-40B4-BE49-F238E27FC236}">
                <a16:creationId xmlns:a16="http://schemas.microsoft.com/office/drawing/2014/main" id="{9AC683FD-6B1D-4194-B115-93C217E4B40D}"/>
              </a:ext>
            </a:extLst>
          </p:cNvPr>
          <p:cNvSpPr>
            <a:spLocks noGrp="1"/>
          </p:cNvSpPr>
          <p:nvPr>
            <p:ph type="ftr" sz="quarter" idx="11"/>
          </p:nvPr>
        </p:nvSpPr>
        <p:spPr/>
        <p:txBody>
          <a:bodyPr/>
          <a:lstStyle/>
          <a:p>
            <a:r>
              <a:rPr lang="en-US"/>
              <a:t>Roman Space Telescope Internal Project Use Only - DO NOT DISTRIBUTE</a:t>
            </a:r>
          </a:p>
        </p:txBody>
      </p:sp>
      <p:sp>
        <p:nvSpPr>
          <p:cNvPr id="4" name="Slide Number Placeholder 3">
            <a:extLst>
              <a:ext uri="{FF2B5EF4-FFF2-40B4-BE49-F238E27FC236}">
                <a16:creationId xmlns:a16="http://schemas.microsoft.com/office/drawing/2014/main" id="{3617CDFD-E052-4E58-9C63-03BE9DD63B9D}"/>
              </a:ext>
            </a:extLst>
          </p:cNvPr>
          <p:cNvSpPr>
            <a:spLocks noGrp="1"/>
          </p:cNvSpPr>
          <p:nvPr>
            <p:ph type="sldNum" sz="quarter" idx="12"/>
          </p:nvPr>
        </p:nvSpPr>
        <p:spPr/>
        <p:txBody>
          <a:bodyPr/>
          <a:lstStyle/>
          <a:p>
            <a:fld id="{16DAB63A-30D3-471A-9985-472B29AFB67F}" type="slidenum">
              <a:rPr lang="en-US" smtClean="0"/>
              <a:pPr/>
              <a:t>‹#›</a:t>
            </a:fld>
            <a:endParaRPr lang="en-US"/>
          </a:p>
        </p:txBody>
      </p:sp>
    </p:spTree>
    <p:extLst>
      <p:ext uri="{BB962C8B-B14F-4D97-AF65-F5344CB8AC3E}">
        <p14:creationId xmlns:p14="http://schemas.microsoft.com/office/powerpoint/2010/main" val="10876272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ad Char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6202" y="4237526"/>
            <a:ext cx="5943596" cy="2391874"/>
          </a:xfrm>
        </p:spPr>
        <p:txBody>
          <a:bodyPr>
            <a:normAutofit/>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2" y="4243777"/>
            <a:ext cx="5943596" cy="2392903"/>
          </a:xfrm>
        </p:spPr>
        <p:txBody>
          <a:bodyPr>
            <a:normAutofit/>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
        <p:nvSpPr>
          <p:cNvPr id="5" name="Date Placeholder 4">
            <a:extLst>
              <a:ext uri="{FF2B5EF4-FFF2-40B4-BE49-F238E27FC236}">
                <a16:creationId xmlns:a16="http://schemas.microsoft.com/office/drawing/2014/main" id="{8D44BAC3-56A5-4379-83C0-2A9BB8A83750}"/>
              </a:ext>
            </a:extLst>
          </p:cNvPr>
          <p:cNvSpPr>
            <a:spLocks noGrp="1"/>
          </p:cNvSpPr>
          <p:nvPr>
            <p:ph type="dt" sz="half" idx="10"/>
          </p:nvPr>
        </p:nvSpPr>
        <p:spPr/>
        <p:txBody>
          <a:bodyPr/>
          <a:lstStyle/>
          <a:p>
            <a:r>
              <a:rPr lang="en-US"/>
              <a:t>12-9-2024</a:t>
            </a:r>
          </a:p>
        </p:txBody>
      </p:sp>
      <p:sp>
        <p:nvSpPr>
          <p:cNvPr id="6" name="Footer Placeholder 5">
            <a:extLst>
              <a:ext uri="{FF2B5EF4-FFF2-40B4-BE49-F238E27FC236}">
                <a16:creationId xmlns:a16="http://schemas.microsoft.com/office/drawing/2014/main" id="{9F92F5BA-4701-466E-864E-60DD1A49AAA4}"/>
              </a:ext>
            </a:extLst>
          </p:cNvPr>
          <p:cNvSpPr>
            <a:spLocks noGrp="1"/>
          </p:cNvSpPr>
          <p:nvPr>
            <p:ph type="ftr" sz="quarter" idx="11"/>
          </p:nvPr>
        </p:nvSpPr>
        <p:spPr/>
        <p:txBody>
          <a:bodyPr/>
          <a:lstStyle/>
          <a:p>
            <a:r>
              <a:rPr lang="en-US"/>
              <a:t>Roman Space Telescope Internal Project Use Only - DO NOT DISTRIBUTE</a:t>
            </a:r>
          </a:p>
        </p:txBody>
      </p:sp>
      <p:sp>
        <p:nvSpPr>
          <p:cNvPr id="7" name="Slide Number Placeholder 6">
            <a:extLst>
              <a:ext uri="{FF2B5EF4-FFF2-40B4-BE49-F238E27FC236}">
                <a16:creationId xmlns:a16="http://schemas.microsoft.com/office/drawing/2014/main" id="{E4455C3E-6DC2-41B5-A48B-50B92961F3D4}"/>
              </a:ext>
            </a:extLst>
          </p:cNvPr>
          <p:cNvSpPr>
            <a:spLocks noGrp="1"/>
          </p:cNvSpPr>
          <p:nvPr>
            <p:ph type="sldNum" sz="quarter" idx="12"/>
          </p:nvPr>
        </p:nvSpPr>
        <p:spPr/>
        <p:txBody>
          <a:bodyPr/>
          <a:lstStyle/>
          <a:p>
            <a:fld id="{16DAB63A-30D3-471A-9985-472B29AFB67F}" type="slidenum">
              <a:rPr lang="en-US" smtClean="0"/>
              <a:pPr/>
              <a:t>‹#›</a:t>
            </a:fld>
            <a:endParaRPr lang="en-US"/>
          </a:p>
        </p:txBody>
      </p:sp>
      <p:cxnSp>
        <p:nvCxnSpPr>
          <p:cNvPr id="9" name="Straight Connector 8">
            <a:extLst>
              <a:ext uri="{FF2B5EF4-FFF2-40B4-BE49-F238E27FC236}">
                <a16:creationId xmlns:a16="http://schemas.microsoft.com/office/drawing/2014/main" id="{7EFC7095-D14F-4E29-AE51-A3F32E6083BD}"/>
              </a:ext>
            </a:extLst>
          </p:cNvPr>
          <p:cNvCxnSpPr>
            <a:cxnSpLocks/>
          </p:cNvCxnSpPr>
          <p:nvPr userDrawn="1"/>
        </p:nvCxnSpPr>
        <p:spPr>
          <a:xfrm>
            <a:off x="6096000" y="1191399"/>
            <a:ext cx="0" cy="543800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2420E31-8078-410D-811A-D37319121BC2}"/>
              </a:ext>
            </a:extLst>
          </p:cNvPr>
          <p:cNvCxnSpPr/>
          <p:nvPr userDrawn="1"/>
        </p:nvCxnSpPr>
        <p:spPr>
          <a:xfrm>
            <a:off x="0" y="3913632"/>
            <a:ext cx="1219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20CEC36A-4004-45EC-8350-E15867550B5B}"/>
              </a:ext>
            </a:extLst>
          </p:cNvPr>
          <p:cNvSpPr/>
          <p:nvPr userDrawn="1"/>
        </p:nvSpPr>
        <p:spPr bwMode="auto">
          <a:xfrm>
            <a:off x="5758059" y="976115"/>
            <a:ext cx="152360" cy="155448"/>
          </a:xfrm>
          <a:prstGeom prst="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eaLnBrk="0" fontAlgn="base" hangingPunct="0">
              <a:spcBef>
                <a:spcPct val="0"/>
              </a:spcBef>
              <a:spcAft>
                <a:spcPct val="0"/>
              </a:spcAft>
            </a:pPr>
            <a:endParaRPr lang="en-US" sz="2700">
              <a:latin typeface="Times New Roman" pitchFamily="18" charset="0"/>
            </a:endParaRPr>
          </a:p>
        </p:txBody>
      </p:sp>
      <p:sp>
        <p:nvSpPr>
          <p:cNvPr id="16" name="TextBox 15">
            <a:extLst>
              <a:ext uri="{FF2B5EF4-FFF2-40B4-BE49-F238E27FC236}">
                <a16:creationId xmlns:a16="http://schemas.microsoft.com/office/drawing/2014/main" id="{7ABBF970-D4E3-4791-95F7-F5DF06964B52}"/>
              </a:ext>
            </a:extLst>
          </p:cNvPr>
          <p:cNvSpPr txBox="1"/>
          <p:nvPr userDrawn="1"/>
        </p:nvSpPr>
        <p:spPr>
          <a:xfrm>
            <a:off x="5915034" y="915340"/>
            <a:ext cx="526106" cy="276999"/>
          </a:xfrm>
          <a:prstGeom prst="rect">
            <a:avLst/>
          </a:prstGeom>
          <a:noFill/>
        </p:spPr>
        <p:txBody>
          <a:bodyPr wrap="none" rtlCol="0">
            <a:spAutoFit/>
          </a:bodyPr>
          <a:lstStyle/>
          <a:p>
            <a:r>
              <a:rPr lang="en-US" sz="1200" b="1"/>
              <a:t>Cost</a:t>
            </a:r>
          </a:p>
        </p:txBody>
      </p:sp>
      <p:sp>
        <p:nvSpPr>
          <p:cNvPr id="17" name="Rectangle 16">
            <a:extLst>
              <a:ext uri="{FF2B5EF4-FFF2-40B4-BE49-F238E27FC236}">
                <a16:creationId xmlns:a16="http://schemas.microsoft.com/office/drawing/2014/main" id="{813615BF-FC54-4266-BB91-333AD948FA5B}"/>
              </a:ext>
            </a:extLst>
          </p:cNvPr>
          <p:cNvSpPr/>
          <p:nvPr userDrawn="1"/>
        </p:nvSpPr>
        <p:spPr bwMode="auto">
          <a:xfrm>
            <a:off x="8632693" y="976115"/>
            <a:ext cx="152360" cy="155448"/>
          </a:xfrm>
          <a:prstGeom prst="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eaLnBrk="0" fontAlgn="base" hangingPunct="0">
              <a:spcBef>
                <a:spcPct val="0"/>
              </a:spcBef>
              <a:spcAft>
                <a:spcPct val="0"/>
              </a:spcAft>
            </a:pPr>
            <a:endParaRPr lang="en-US" sz="2700">
              <a:solidFill>
                <a:schemeClr val="bg1"/>
              </a:solidFill>
              <a:latin typeface="Times New Roman" pitchFamily="18" charset="0"/>
            </a:endParaRPr>
          </a:p>
        </p:txBody>
      </p:sp>
      <p:sp>
        <p:nvSpPr>
          <p:cNvPr id="18" name="TextBox 17">
            <a:extLst>
              <a:ext uri="{FF2B5EF4-FFF2-40B4-BE49-F238E27FC236}">
                <a16:creationId xmlns:a16="http://schemas.microsoft.com/office/drawing/2014/main" id="{9EE2CDA9-13DA-455F-9671-D3F3774DBCA6}"/>
              </a:ext>
            </a:extLst>
          </p:cNvPr>
          <p:cNvSpPr txBox="1"/>
          <p:nvPr userDrawn="1"/>
        </p:nvSpPr>
        <p:spPr>
          <a:xfrm>
            <a:off x="8785053" y="915340"/>
            <a:ext cx="869149" cy="276999"/>
          </a:xfrm>
          <a:prstGeom prst="rect">
            <a:avLst/>
          </a:prstGeom>
          <a:noFill/>
        </p:spPr>
        <p:txBody>
          <a:bodyPr wrap="none" rtlCol="0">
            <a:spAutoFit/>
          </a:bodyPr>
          <a:lstStyle/>
          <a:p>
            <a:r>
              <a:rPr lang="en-US" sz="1200" b="1"/>
              <a:t>Schedule</a:t>
            </a:r>
          </a:p>
        </p:txBody>
      </p:sp>
      <p:sp>
        <p:nvSpPr>
          <p:cNvPr id="14" name="TextBox 13">
            <a:extLst>
              <a:ext uri="{FF2B5EF4-FFF2-40B4-BE49-F238E27FC236}">
                <a16:creationId xmlns:a16="http://schemas.microsoft.com/office/drawing/2014/main" id="{8164FB40-D4EE-4D52-90CD-98FB15E61CB4}"/>
              </a:ext>
            </a:extLst>
          </p:cNvPr>
          <p:cNvSpPr txBox="1"/>
          <p:nvPr userDrawn="1"/>
        </p:nvSpPr>
        <p:spPr>
          <a:xfrm>
            <a:off x="2675925" y="915340"/>
            <a:ext cx="883383" cy="276999"/>
          </a:xfrm>
          <a:prstGeom prst="rect">
            <a:avLst/>
          </a:prstGeom>
          <a:noFill/>
        </p:spPr>
        <p:txBody>
          <a:bodyPr wrap="none" rtlCol="0">
            <a:spAutoFit/>
          </a:bodyPr>
          <a:lstStyle/>
          <a:p>
            <a:r>
              <a:rPr lang="en-US" sz="1200" b="1"/>
              <a:t>Technical</a:t>
            </a:r>
          </a:p>
        </p:txBody>
      </p:sp>
      <p:sp>
        <p:nvSpPr>
          <p:cNvPr id="19" name="Rectangle 18">
            <a:extLst>
              <a:ext uri="{FF2B5EF4-FFF2-40B4-BE49-F238E27FC236}">
                <a16:creationId xmlns:a16="http://schemas.microsoft.com/office/drawing/2014/main" id="{4E776C38-781F-449A-B4F7-F3ADCCEB5E13}"/>
              </a:ext>
            </a:extLst>
          </p:cNvPr>
          <p:cNvSpPr/>
          <p:nvPr userDrawn="1"/>
        </p:nvSpPr>
        <p:spPr bwMode="auto">
          <a:xfrm>
            <a:off x="2523565" y="976115"/>
            <a:ext cx="152360" cy="155448"/>
          </a:xfrm>
          <a:prstGeom prst="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eaLnBrk="0" fontAlgn="base" hangingPunct="0">
              <a:spcBef>
                <a:spcPct val="0"/>
              </a:spcBef>
              <a:spcAft>
                <a:spcPct val="0"/>
              </a:spcAft>
            </a:pPr>
            <a:endParaRPr lang="en-US" sz="2700">
              <a:latin typeface="Times New Roman" pitchFamily="18" charset="0"/>
            </a:endParaRPr>
          </a:p>
        </p:txBody>
      </p:sp>
      <p:cxnSp>
        <p:nvCxnSpPr>
          <p:cNvPr id="20" name="Straight Connector 19">
            <a:extLst>
              <a:ext uri="{FF2B5EF4-FFF2-40B4-BE49-F238E27FC236}">
                <a16:creationId xmlns:a16="http://schemas.microsoft.com/office/drawing/2014/main" id="{51F06D86-DF3F-4ED0-A133-8B35BE133A91}"/>
              </a:ext>
            </a:extLst>
          </p:cNvPr>
          <p:cNvCxnSpPr/>
          <p:nvPr userDrawn="1"/>
        </p:nvCxnSpPr>
        <p:spPr>
          <a:xfrm>
            <a:off x="0" y="1191399"/>
            <a:ext cx="1219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BFE8E73-E76A-443B-A949-2745A909D9D7}"/>
              </a:ext>
            </a:extLst>
          </p:cNvPr>
          <p:cNvCxnSpPr/>
          <p:nvPr userDrawn="1"/>
        </p:nvCxnSpPr>
        <p:spPr>
          <a:xfrm>
            <a:off x="0" y="6637458"/>
            <a:ext cx="1219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5A3F11EB-064A-4981-8570-D575A66C2454}"/>
              </a:ext>
            </a:extLst>
          </p:cNvPr>
          <p:cNvSpPr txBox="1"/>
          <p:nvPr userDrawn="1"/>
        </p:nvSpPr>
        <p:spPr>
          <a:xfrm>
            <a:off x="0" y="1189328"/>
            <a:ext cx="2132763" cy="307777"/>
          </a:xfrm>
          <a:prstGeom prst="rect">
            <a:avLst/>
          </a:prstGeom>
          <a:noFill/>
          <a:ln>
            <a:noFill/>
          </a:ln>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1400" b="1">
                <a:solidFill>
                  <a:srgbClr val="0020C0"/>
                </a:solidFill>
                <a:latin typeface="+mj-lt"/>
              </a:rPr>
              <a:t>Accomplishments/Status</a:t>
            </a:r>
            <a:r>
              <a:rPr lang="en-US" sz="1400">
                <a:solidFill>
                  <a:srgbClr val="0020C0"/>
                </a:solidFill>
                <a:latin typeface="+mj-lt"/>
              </a:rPr>
              <a:t> </a:t>
            </a:r>
          </a:p>
        </p:txBody>
      </p:sp>
      <p:sp>
        <p:nvSpPr>
          <p:cNvPr id="30" name="TextBox 29">
            <a:extLst>
              <a:ext uri="{FF2B5EF4-FFF2-40B4-BE49-F238E27FC236}">
                <a16:creationId xmlns:a16="http://schemas.microsoft.com/office/drawing/2014/main" id="{437E866A-81BB-4492-856E-6A4A724D6F66}"/>
              </a:ext>
            </a:extLst>
          </p:cNvPr>
          <p:cNvSpPr txBox="1"/>
          <p:nvPr userDrawn="1"/>
        </p:nvSpPr>
        <p:spPr>
          <a:xfrm>
            <a:off x="0" y="3921691"/>
            <a:ext cx="2273058" cy="307777"/>
          </a:xfrm>
          <a:prstGeom prst="rect">
            <a:avLst/>
          </a:prstGeom>
          <a:noFill/>
          <a:ln>
            <a:noFill/>
          </a:ln>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1400" b="1">
                <a:solidFill>
                  <a:srgbClr val="C00000"/>
                </a:solidFill>
                <a:latin typeface="+mj-lt"/>
              </a:rPr>
              <a:t>Issues/Concerns/Challenges</a:t>
            </a:r>
            <a:endParaRPr lang="en-US" sz="1400">
              <a:solidFill>
                <a:srgbClr val="C00000"/>
              </a:solidFill>
              <a:latin typeface="+mj-lt"/>
            </a:endParaRPr>
          </a:p>
        </p:txBody>
      </p:sp>
      <p:sp>
        <p:nvSpPr>
          <p:cNvPr id="31" name="TextBox 30">
            <a:extLst>
              <a:ext uri="{FF2B5EF4-FFF2-40B4-BE49-F238E27FC236}">
                <a16:creationId xmlns:a16="http://schemas.microsoft.com/office/drawing/2014/main" id="{B3FD52B7-1F4D-4C29-85AB-ED7B1011CCA6}"/>
              </a:ext>
            </a:extLst>
          </p:cNvPr>
          <p:cNvSpPr txBox="1"/>
          <p:nvPr userDrawn="1"/>
        </p:nvSpPr>
        <p:spPr>
          <a:xfrm>
            <a:off x="6096000" y="1189328"/>
            <a:ext cx="1110817" cy="307777"/>
          </a:xfrm>
          <a:prstGeom prst="rect">
            <a:avLst/>
          </a:prstGeom>
          <a:noFill/>
          <a:ln>
            <a:noFill/>
          </a:ln>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1400" b="1">
                <a:solidFill>
                  <a:schemeClr val="tx1"/>
                </a:solidFill>
                <a:latin typeface="+mj-lt"/>
              </a:rPr>
              <a:t>Future Plans</a:t>
            </a:r>
            <a:endParaRPr lang="en-US" sz="1400">
              <a:solidFill>
                <a:schemeClr val="tx1"/>
              </a:solidFill>
              <a:latin typeface="+mj-lt"/>
            </a:endParaRPr>
          </a:p>
        </p:txBody>
      </p:sp>
      <p:sp>
        <p:nvSpPr>
          <p:cNvPr id="32" name="TextBox 31">
            <a:extLst>
              <a:ext uri="{FF2B5EF4-FFF2-40B4-BE49-F238E27FC236}">
                <a16:creationId xmlns:a16="http://schemas.microsoft.com/office/drawing/2014/main" id="{E8CD6A3D-BA8E-426C-8D5C-BAB268116C9C}"/>
              </a:ext>
            </a:extLst>
          </p:cNvPr>
          <p:cNvSpPr txBox="1"/>
          <p:nvPr userDrawn="1"/>
        </p:nvSpPr>
        <p:spPr>
          <a:xfrm>
            <a:off x="6096000" y="3921691"/>
            <a:ext cx="1998111" cy="307777"/>
          </a:xfrm>
          <a:prstGeom prst="rect">
            <a:avLst/>
          </a:prstGeom>
          <a:noFill/>
          <a:ln>
            <a:noFill/>
          </a:ln>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1400" b="1">
                <a:solidFill>
                  <a:schemeClr val="tx1"/>
                </a:solidFill>
                <a:latin typeface="+mj-lt"/>
              </a:rPr>
              <a:t>Major Milestones/Dates</a:t>
            </a:r>
            <a:endParaRPr lang="en-US" sz="1400">
              <a:solidFill>
                <a:schemeClr val="tx1"/>
              </a:solidFill>
              <a:latin typeface="+mj-lt"/>
            </a:endParaRPr>
          </a:p>
        </p:txBody>
      </p:sp>
      <p:sp>
        <p:nvSpPr>
          <p:cNvPr id="33" name="Content Placeholder 2">
            <a:extLst>
              <a:ext uri="{FF2B5EF4-FFF2-40B4-BE49-F238E27FC236}">
                <a16:creationId xmlns:a16="http://schemas.microsoft.com/office/drawing/2014/main" id="{2EBC4A5E-4419-47A8-9384-F7768CB2F26B}"/>
              </a:ext>
            </a:extLst>
          </p:cNvPr>
          <p:cNvSpPr>
            <a:spLocks noGrp="1"/>
          </p:cNvSpPr>
          <p:nvPr userDrawn="1">
            <p:ph sz="half" idx="13"/>
          </p:nvPr>
        </p:nvSpPr>
        <p:spPr>
          <a:xfrm>
            <a:off x="76202" y="1497389"/>
            <a:ext cx="5943596" cy="2391874"/>
          </a:xfrm>
        </p:spPr>
        <p:txBody>
          <a:bodyPr>
            <a:normAutofit/>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4" name="Content Placeholder 3">
            <a:extLst>
              <a:ext uri="{FF2B5EF4-FFF2-40B4-BE49-F238E27FC236}">
                <a16:creationId xmlns:a16="http://schemas.microsoft.com/office/drawing/2014/main" id="{60945718-1C90-4DC7-BB48-C449141DF2B1}"/>
              </a:ext>
            </a:extLst>
          </p:cNvPr>
          <p:cNvSpPr>
            <a:spLocks noGrp="1"/>
          </p:cNvSpPr>
          <p:nvPr userDrawn="1">
            <p:ph sz="half" idx="14"/>
          </p:nvPr>
        </p:nvSpPr>
        <p:spPr>
          <a:xfrm>
            <a:off x="6172202" y="1503640"/>
            <a:ext cx="5943596" cy="2392903"/>
          </a:xfrm>
        </p:spPr>
        <p:txBody>
          <a:bodyPr>
            <a:normAutofit/>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80128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1_Fancy Title Slide">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FD79F30-0C4E-129E-8EED-7ED629C2169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9570"/>
            <a:ext cx="12139431" cy="6828430"/>
          </a:xfrm>
          <a:prstGeom prst="rect">
            <a:avLst/>
          </a:prstGeom>
        </p:spPr>
      </p:pic>
      <p:sp>
        <p:nvSpPr>
          <p:cNvPr id="28" name="Rectangle 78">
            <a:extLst>
              <a:ext uri="{FF2B5EF4-FFF2-40B4-BE49-F238E27FC236}">
                <a16:creationId xmlns:a16="http://schemas.microsoft.com/office/drawing/2014/main" id="{5375F6D1-B1E9-E9F0-6FB2-8DD38AD6FF97}"/>
              </a:ext>
            </a:extLst>
          </p:cNvPr>
          <p:cNvSpPr>
            <a:spLocks noChangeArrowheads="1"/>
          </p:cNvSpPr>
          <p:nvPr userDrawn="1"/>
        </p:nvSpPr>
        <p:spPr bwMode="auto">
          <a:xfrm>
            <a:off x="288877" y="6428320"/>
            <a:ext cx="11582400"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45720" rIns="45720">
            <a:spAutoFit/>
          </a:bodyPr>
          <a:lstStyle/>
          <a:p>
            <a:pPr algn="ctr"/>
            <a:r>
              <a:rPr lang="en-US" sz="1000" b="1">
                <a:solidFill>
                  <a:schemeClr val="bg1">
                    <a:lumMod val="50000"/>
                  </a:schemeClr>
                </a:solidFill>
                <a:latin typeface="Arial Narrow" pitchFamily="34" charset="0"/>
              </a:rPr>
              <a:t>NASA GODDARD SPACE FLIGHT CENTER • JET</a:t>
            </a:r>
            <a:r>
              <a:rPr lang="en-US" sz="1000" b="1" baseline="0">
                <a:solidFill>
                  <a:schemeClr val="bg1">
                    <a:lumMod val="50000"/>
                  </a:schemeClr>
                </a:solidFill>
                <a:latin typeface="Arial Narrow" pitchFamily="34" charset="0"/>
              </a:rPr>
              <a:t> PROPULSION LABORATORY • </a:t>
            </a:r>
            <a:r>
              <a:rPr lang="en-US" sz="1000" b="1">
                <a:solidFill>
                  <a:schemeClr val="bg1">
                    <a:lumMod val="50000"/>
                  </a:schemeClr>
                </a:solidFill>
                <a:latin typeface="Arial Narrow" pitchFamily="34" charset="0"/>
              </a:rPr>
              <a:t>L3HARRIS TECHNOLOGIES •  BAE SYSTEMS </a:t>
            </a:r>
            <a:r>
              <a:rPr kumimoji="0" lang="en-US" sz="1000" b="1" i="0" u="none" strike="noStrike" kern="1200" cap="none" spc="0" normalizeH="0" baseline="0" noProof="0">
                <a:ln>
                  <a:noFill/>
                </a:ln>
                <a:solidFill>
                  <a:prstClr val="white">
                    <a:lumMod val="50000"/>
                  </a:prstClr>
                </a:solidFill>
                <a:effectLst/>
                <a:uLnTx/>
                <a:uFillTx/>
                <a:latin typeface="Arial Narrow" pitchFamily="34" charset="0"/>
                <a:ea typeface="+mn-ea"/>
                <a:cs typeface="Arial" pitchFamily="34" charset="0"/>
              </a:rPr>
              <a:t>•</a:t>
            </a:r>
            <a:r>
              <a:rPr lang="en-US" sz="1000" b="1">
                <a:solidFill>
                  <a:schemeClr val="bg1">
                    <a:lumMod val="50000"/>
                  </a:schemeClr>
                </a:solidFill>
                <a:latin typeface="Arial Narrow" pitchFamily="34" charset="0"/>
              </a:rPr>
              <a:t> TELEDYNE • NASA KENNEDY SPACE CENTER • SPACE TELESCOPE SCIENCE INSTITUTE  • IPAC</a:t>
            </a:r>
          </a:p>
          <a:p>
            <a:pPr algn="ctr"/>
            <a:r>
              <a:rPr lang="en-US" sz="1000" b="1">
                <a:solidFill>
                  <a:schemeClr val="bg1">
                    <a:lumMod val="50000"/>
                  </a:schemeClr>
                </a:solidFill>
                <a:latin typeface="Arial Narrow" pitchFamily="34" charset="0"/>
              </a:rPr>
              <a:t>EUROPEAN SPACE AGENCY • JAPAN AEROSPACE EXPLORATION AGENCY </a:t>
            </a:r>
            <a:r>
              <a:rPr kumimoji="0" lang="en-US" sz="1000" b="1" i="0" u="none" strike="noStrike" kern="1200" cap="none" spc="0" normalizeH="0" baseline="0" noProof="0">
                <a:ln>
                  <a:noFill/>
                </a:ln>
                <a:solidFill>
                  <a:prstClr val="white">
                    <a:lumMod val="50000"/>
                  </a:prstClr>
                </a:solidFill>
                <a:effectLst/>
                <a:uLnTx/>
                <a:uFillTx/>
                <a:latin typeface="Arial Narrow" pitchFamily="34" charset="0"/>
                <a:ea typeface="+mn-ea"/>
                <a:cs typeface="Arial" pitchFamily="34" charset="0"/>
              </a:rPr>
              <a:t>•</a:t>
            </a:r>
            <a:r>
              <a:rPr lang="en-US" sz="1000" b="1">
                <a:solidFill>
                  <a:schemeClr val="bg1">
                    <a:lumMod val="50000"/>
                  </a:schemeClr>
                </a:solidFill>
                <a:latin typeface="Arial Narrow" pitchFamily="34" charset="0"/>
              </a:rPr>
              <a:t> LABORATOIRE D’ASTROPHYSIQUE DE MARSEILLE •  CENTRE NATIONAL </a:t>
            </a:r>
            <a:r>
              <a:rPr lang="en-US" sz="1000" b="1" err="1">
                <a:solidFill>
                  <a:schemeClr val="bg1">
                    <a:lumMod val="50000"/>
                  </a:schemeClr>
                </a:solidFill>
                <a:latin typeface="Arial Narrow" pitchFamily="34" charset="0"/>
              </a:rPr>
              <a:t>d'ÉTUDES</a:t>
            </a:r>
            <a:r>
              <a:rPr lang="en-US" sz="1000" b="1">
                <a:solidFill>
                  <a:schemeClr val="bg1">
                    <a:lumMod val="50000"/>
                  </a:schemeClr>
                </a:solidFill>
                <a:latin typeface="Arial Narrow" pitchFamily="34" charset="0"/>
              </a:rPr>
              <a:t> SPATIALES  • MAX PLANCK INSTITUTE FOR ASTRONOMY</a:t>
            </a:r>
          </a:p>
        </p:txBody>
      </p:sp>
      <p:sp>
        <p:nvSpPr>
          <p:cNvPr id="2" name="Rectangle 1">
            <a:extLst>
              <a:ext uri="{FF2B5EF4-FFF2-40B4-BE49-F238E27FC236}">
                <a16:creationId xmlns:a16="http://schemas.microsoft.com/office/drawing/2014/main" id="{D92B7136-81C0-9128-D722-241479472907}"/>
              </a:ext>
            </a:extLst>
          </p:cNvPr>
          <p:cNvSpPr>
            <a:spLocks/>
          </p:cNvSpPr>
          <p:nvPr userDrawn="1"/>
        </p:nvSpPr>
        <p:spPr>
          <a:xfrm>
            <a:off x="3733800" y="-1"/>
            <a:ext cx="8458200" cy="6452307"/>
          </a:xfrm>
          <a:prstGeom prst="rect">
            <a:avLst/>
          </a:prstGeom>
          <a:gradFill>
            <a:gsLst>
              <a:gs pos="1000">
                <a:schemeClr val="accent1">
                  <a:alpha val="0"/>
                  <a:lumMod val="0"/>
                </a:schemeClr>
              </a:gs>
              <a:gs pos="79000">
                <a:srgbClr val="000000">
                  <a:alpha val="70688"/>
                </a:srgbClr>
              </a:gs>
              <a:gs pos="68000">
                <a:schemeClr val="tx1">
                  <a:alpha val="8800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38440DA0-A26F-C1ED-C311-4B73B767F5CF}"/>
              </a:ext>
            </a:extLst>
          </p:cNvPr>
          <p:cNvSpPr>
            <a:spLocks/>
          </p:cNvSpPr>
          <p:nvPr userDrawn="1"/>
        </p:nvSpPr>
        <p:spPr>
          <a:xfrm>
            <a:off x="894773" y="2090018"/>
            <a:ext cx="167155" cy="208695"/>
          </a:xfrm>
          <a:prstGeom prst="ellipse">
            <a:avLst/>
          </a:prstGeom>
          <a:solidFill>
            <a:srgbClr val="0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tar: 4 Points 9">
            <a:extLst>
              <a:ext uri="{FF2B5EF4-FFF2-40B4-BE49-F238E27FC236}">
                <a16:creationId xmlns:a16="http://schemas.microsoft.com/office/drawing/2014/main" id="{6CC7C68E-E710-F902-CC73-62617B994DBC}"/>
              </a:ext>
            </a:extLst>
          </p:cNvPr>
          <p:cNvSpPr>
            <a:spLocks/>
          </p:cNvSpPr>
          <p:nvPr userDrawn="1"/>
        </p:nvSpPr>
        <p:spPr>
          <a:xfrm>
            <a:off x="6096000" y="4268824"/>
            <a:ext cx="227740" cy="228600"/>
          </a:xfrm>
          <a:prstGeom prst="star4">
            <a:avLst/>
          </a:prstGeom>
          <a:solidFill>
            <a:srgbClr val="EEECE1">
              <a:alpha val="32941"/>
            </a:srgbClr>
          </a:solidFill>
          <a:ln>
            <a:solidFill>
              <a:srgbClr val="EEECE1">
                <a:alpha val="52157"/>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tar: 4 Points 10">
            <a:extLst>
              <a:ext uri="{FF2B5EF4-FFF2-40B4-BE49-F238E27FC236}">
                <a16:creationId xmlns:a16="http://schemas.microsoft.com/office/drawing/2014/main" id="{71D20E41-E5B3-D4E0-D482-123144513E6B}"/>
              </a:ext>
            </a:extLst>
          </p:cNvPr>
          <p:cNvSpPr>
            <a:spLocks/>
          </p:cNvSpPr>
          <p:nvPr userDrawn="1"/>
        </p:nvSpPr>
        <p:spPr>
          <a:xfrm>
            <a:off x="6656993" y="955070"/>
            <a:ext cx="227740" cy="228600"/>
          </a:xfrm>
          <a:prstGeom prst="star4">
            <a:avLst/>
          </a:prstGeom>
          <a:solidFill>
            <a:srgbClr val="EEECE1">
              <a:alpha val="32941"/>
            </a:srgbClr>
          </a:solidFill>
          <a:ln>
            <a:solidFill>
              <a:srgbClr val="EEECE1">
                <a:alpha val="52157"/>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tar: 4 Points 11">
            <a:extLst>
              <a:ext uri="{FF2B5EF4-FFF2-40B4-BE49-F238E27FC236}">
                <a16:creationId xmlns:a16="http://schemas.microsoft.com/office/drawing/2014/main" id="{A65AD254-5F15-C3F9-194A-065566B72B78}"/>
              </a:ext>
            </a:extLst>
          </p:cNvPr>
          <p:cNvSpPr>
            <a:spLocks/>
          </p:cNvSpPr>
          <p:nvPr userDrawn="1"/>
        </p:nvSpPr>
        <p:spPr>
          <a:xfrm rot="733220">
            <a:off x="11170505" y="2798624"/>
            <a:ext cx="152400" cy="140732"/>
          </a:xfrm>
          <a:prstGeom prst="star4">
            <a:avLst/>
          </a:prstGeom>
          <a:solidFill>
            <a:srgbClr val="EEECE1">
              <a:alpha val="25098"/>
            </a:srgbClr>
          </a:solidFill>
          <a:ln>
            <a:solidFill>
              <a:srgbClr val="EEECE1">
                <a:alpha val="4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tar: 4 Points 12">
            <a:extLst>
              <a:ext uri="{FF2B5EF4-FFF2-40B4-BE49-F238E27FC236}">
                <a16:creationId xmlns:a16="http://schemas.microsoft.com/office/drawing/2014/main" id="{E7BF03FB-F3E0-D994-3B88-3F2BE7FD1231}"/>
              </a:ext>
            </a:extLst>
          </p:cNvPr>
          <p:cNvSpPr>
            <a:spLocks/>
          </p:cNvSpPr>
          <p:nvPr userDrawn="1"/>
        </p:nvSpPr>
        <p:spPr>
          <a:xfrm rot="733220">
            <a:off x="8170589" y="2423802"/>
            <a:ext cx="179190" cy="181596"/>
          </a:xfrm>
          <a:prstGeom prst="star4">
            <a:avLst>
              <a:gd name="adj" fmla="val 12334"/>
            </a:avLst>
          </a:prstGeom>
          <a:solidFill>
            <a:srgbClr val="EEECE1">
              <a:alpha val="32941"/>
            </a:srgbClr>
          </a:solidFill>
          <a:ln>
            <a:solidFill>
              <a:srgbClr val="EEECE1">
                <a:alpha val="52157"/>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tar: 4 Points 13">
            <a:extLst>
              <a:ext uri="{FF2B5EF4-FFF2-40B4-BE49-F238E27FC236}">
                <a16:creationId xmlns:a16="http://schemas.microsoft.com/office/drawing/2014/main" id="{160AF542-6D4A-C116-02A4-6D87D94DF2E7}"/>
              </a:ext>
            </a:extLst>
          </p:cNvPr>
          <p:cNvSpPr>
            <a:spLocks/>
          </p:cNvSpPr>
          <p:nvPr userDrawn="1"/>
        </p:nvSpPr>
        <p:spPr>
          <a:xfrm rot="1331020">
            <a:off x="5023607" y="1454896"/>
            <a:ext cx="307149" cy="326230"/>
          </a:xfrm>
          <a:prstGeom prst="star4">
            <a:avLst>
              <a:gd name="adj" fmla="val 8526"/>
            </a:avLst>
          </a:prstGeom>
          <a:solidFill>
            <a:srgbClr val="EEECE1">
              <a:alpha val="5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tar: 4 Points 14">
            <a:extLst>
              <a:ext uri="{FF2B5EF4-FFF2-40B4-BE49-F238E27FC236}">
                <a16:creationId xmlns:a16="http://schemas.microsoft.com/office/drawing/2014/main" id="{5CE84FD0-3EA9-ABDF-0C64-6477442F2EB2}"/>
              </a:ext>
            </a:extLst>
          </p:cNvPr>
          <p:cNvSpPr>
            <a:spLocks/>
          </p:cNvSpPr>
          <p:nvPr userDrawn="1"/>
        </p:nvSpPr>
        <p:spPr>
          <a:xfrm rot="733220">
            <a:off x="10439226" y="2364488"/>
            <a:ext cx="92444" cy="141936"/>
          </a:xfrm>
          <a:prstGeom prst="star4">
            <a:avLst>
              <a:gd name="adj" fmla="val 12334"/>
            </a:avLst>
          </a:prstGeom>
          <a:solidFill>
            <a:srgbClr val="EEECE1">
              <a:alpha val="32941"/>
            </a:srgbClr>
          </a:solidFill>
          <a:ln>
            <a:solidFill>
              <a:srgbClr val="EEECE1">
                <a:alpha val="36863"/>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Star: 4 Points 15">
            <a:extLst>
              <a:ext uri="{FF2B5EF4-FFF2-40B4-BE49-F238E27FC236}">
                <a16:creationId xmlns:a16="http://schemas.microsoft.com/office/drawing/2014/main" id="{E9B1C19F-6BD2-BBD9-60F9-08F11823E0D7}"/>
              </a:ext>
            </a:extLst>
          </p:cNvPr>
          <p:cNvSpPr>
            <a:spLocks/>
          </p:cNvSpPr>
          <p:nvPr userDrawn="1"/>
        </p:nvSpPr>
        <p:spPr>
          <a:xfrm rot="733220">
            <a:off x="6496270" y="2209096"/>
            <a:ext cx="233038" cy="183429"/>
          </a:xfrm>
          <a:prstGeom prst="star4">
            <a:avLst/>
          </a:prstGeom>
          <a:solidFill>
            <a:srgbClr val="EDEDE3">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tar: 4 Points 16">
            <a:extLst>
              <a:ext uri="{FF2B5EF4-FFF2-40B4-BE49-F238E27FC236}">
                <a16:creationId xmlns:a16="http://schemas.microsoft.com/office/drawing/2014/main" id="{E34B174B-1AC0-8A72-3AA7-AF4B7EAA1431}"/>
              </a:ext>
            </a:extLst>
          </p:cNvPr>
          <p:cNvSpPr>
            <a:spLocks/>
          </p:cNvSpPr>
          <p:nvPr userDrawn="1"/>
        </p:nvSpPr>
        <p:spPr>
          <a:xfrm rot="20461123">
            <a:off x="5309146" y="1004694"/>
            <a:ext cx="165212" cy="129353"/>
          </a:xfrm>
          <a:prstGeom prst="star4">
            <a:avLst/>
          </a:prstGeom>
          <a:solidFill>
            <a:srgbClr val="EEECE1">
              <a:alpha val="32941"/>
            </a:srgbClr>
          </a:solidFill>
          <a:ln>
            <a:solidFill>
              <a:srgbClr val="EEECE1">
                <a:alpha val="52157"/>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tar: 4 Points 17">
            <a:extLst>
              <a:ext uri="{FF2B5EF4-FFF2-40B4-BE49-F238E27FC236}">
                <a16:creationId xmlns:a16="http://schemas.microsoft.com/office/drawing/2014/main" id="{6D242D71-45BD-BA88-FEC0-5FFAF691A6F7}"/>
              </a:ext>
            </a:extLst>
          </p:cNvPr>
          <p:cNvSpPr>
            <a:spLocks/>
          </p:cNvSpPr>
          <p:nvPr userDrawn="1"/>
        </p:nvSpPr>
        <p:spPr>
          <a:xfrm rot="733220">
            <a:off x="11131023" y="3108247"/>
            <a:ext cx="132865" cy="75088"/>
          </a:xfrm>
          <a:prstGeom prst="star4">
            <a:avLst>
              <a:gd name="adj" fmla="val 12334"/>
            </a:avLst>
          </a:prstGeom>
          <a:solidFill>
            <a:srgbClr val="EEECE1">
              <a:alpha val="21176"/>
            </a:srgbClr>
          </a:solidFill>
          <a:ln>
            <a:solidFill>
              <a:srgbClr val="EEECE1">
                <a:alpha val="32157"/>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tar: 4 Points 18">
            <a:extLst>
              <a:ext uri="{FF2B5EF4-FFF2-40B4-BE49-F238E27FC236}">
                <a16:creationId xmlns:a16="http://schemas.microsoft.com/office/drawing/2014/main" id="{3A510088-1D8C-5471-1BCF-9428D715627F}"/>
              </a:ext>
            </a:extLst>
          </p:cNvPr>
          <p:cNvSpPr>
            <a:spLocks/>
          </p:cNvSpPr>
          <p:nvPr userDrawn="1"/>
        </p:nvSpPr>
        <p:spPr>
          <a:xfrm rot="21188639">
            <a:off x="5584357" y="3445686"/>
            <a:ext cx="204273" cy="173144"/>
          </a:xfrm>
          <a:prstGeom prst="star4">
            <a:avLst>
              <a:gd name="adj" fmla="val 12334"/>
            </a:avLst>
          </a:prstGeom>
          <a:solidFill>
            <a:srgbClr val="EEECE1">
              <a:alpha val="40000"/>
            </a:srgbClr>
          </a:solidFill>
          <a:ln>
            <a:solidFill>
              <a:srgbClr val="EEECE1">
                <a:alpha val="54118"/>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tar: 4 Points 19">
            <a:extLst>
              <a:ext uri="{FF2B5EF4-FFF2-40B4-BE49-F238E27FC236}">
                <a16:creationId xmlns:a16="http://schemas.microsoft.com/office/drawing/2014/main" id="{366F66CD-ABC5-213F-52CF-03004E073065}"/>
              </a:ext>
            </a:extLst>
          </p:cNvPr>
          <p:cNvSpPr>
            <a:spLocks/>
          </p:cNvSpPr>
          <p:nvPr userDrawn="1"/>
        </p:nvSpPr>
        <p:spPr>
          <a:xfrm rot="733220">
            <a:off x="10038870" y="1796187"/>
            <a:ext cx="132865" cy="75088"/>
          </a:xfrm>
          <a:prstGeom prst="star4">
            <a:avLst>
              <a:gd name="adj" fmla="val 12334"/>
            </a:avLst>
          </a:prstGeom>
          <a:solidFill>
            <a:srgbClr val="EEECE1">
              <a:alpha val="32941"/>
            </a:srgbClr>
          </a:solidFill>
          <a:ln>
            <a:solidFill>
              <a:srgbClr val="EEECE1">
                <a:alpha val="47843"/>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tar: 4 Points 20">
            <a:extLst>
              <a:ext uri="{FF2B5EF4-FFF2-40B4-BE49-F238E27FC236}">
                <a16:creationId xmlns:a16="http://schemas.microsoft.com/office/drawing/2014/main" id="{92B9056D-0898-6749-89BE-31AD9B3706D4}"/>
              </a:ext>
            </a:extLst>
          </p:cNvPr>
          <p:cNvSpPr>
            <a:spLocks/>
          </p:cNvSpPr>
          <p:nvPr userDrawn="1"/>
        </p:nvSpPr>
        <p:spPr>
          <a:xfrm>
            <a:off x="8915400" y="1347588"/>
            <a:ext cx="227740" cy="228600"/>
          </a:xfrm>
          <a:prstGeom prst="star4">
            <a:avLst>
              <a:gd name="adj" fmla="val 17869"/>
            </a:avLst>
          </a:prstGeom>
          <a:solidFill>
            <a:srgbClr val="EEECE1">
              <a:alpha val="32941"/>
            </a:srgbClr>
          </a:solidFill>
          <a:ln>
            <a:solidFill>
              <a:srgbClr val="EEECE1">
                <a:alpha val="52157"/>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tar: 4 Points 21">
            <a:extLst>
              <a:ext uri="{FF2B5EF4-FFF2-40B4-BE49-F238E27FC236}">
                <a16:creationId xmlns:a16="http://schemas.microsoft.com/office/drawing/2014/main" id="{6921D675-9EF0-242A-5E0F-52E87C54DD05}"/>
              </a:ext>
            </a:extLst>
          </p:cNvPr>
          <p:cNvSpPr>
            <a:spLocks/>
          </p:cNvSpPr>
          <p:nvPr userDrawn="1"/>
        </p:nvSpPr>
        <p:spPr>
          <a:xfrm rot="21417461">
            <a:off x="9944530" y="4114800"/>
            <a:ext cx="227740" cy="228600"/>
          </a:xfrm>
          <a:prstGeom prst="star4">
            <a:avLst>
              <a:gd name="adj" fmla="val 17869"/>
            </a:avLst>
          </a:prstGeom>
          <a:solidFill>
            <a:srgbClr val="EEECE1">
              <a:alpha val="32941"/>
            </a:srgbClr>
          </a:solidFill>
          <a:ln>
            <a:solidFill>
              <a:srgbClr val="EEECE1">
                <a:alpha val="3098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Star: 4 Points 22">
            <a:extLst>
              <a:ext uri="{FF2B5EF4-FFF2-40B4-BE49-F238E27FC236}">
                <a16:creationId xmlns:a16="http://schemas.microsoft.com/office/drawing/2014/main" id="{65FCD07E-FF1D-6123-AA84-509244FDDBA7}"/>
              </a:ext>
            </a:extLst>
          </p:cNvPr>
          <p:cNvSpPr>
            <a:spLocks/>
          </p:cNvSpPr>
          <p:nvPr userDrawn="1"/>
        </p:nvSpPr>
        <p:spPr>
          <a:xfrm>
            <a:off x="8653558" y="5169544"/>
            <a:ext cx="227740" cy="228600"/>
          </a:xfrm>
          <a:prstGeom prst="star4">
            <a:avLst/>
          </a:prstGeom>
          <a:solidFill>
            <a:srgbClr val="EEECE1">
              <a:alpha val="27843"/>
            </a:srgbClr>
          </a:solidFill>
          <a:ln>
            <a:solidFill>
              <a:srgbClr val="EEECE1">
                <a:alpha val="3098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tar: 4 Points 23">
            <a:extLst>
              <a:ext uri="{FF2B5EF4-FFF2-40B4-BE49-F238E27FC236}">
                <a16:creationId xmlns:a16="http://schemas.microsoft.com/office/drawing/2014/main" id="{73D40CF7-BF86-F8D0-0B9A-C71A49E5E7A2}"/>
              </a:ext>
            </a:extLst>
          </p:cNvPr>
          <p:cNvSpPr>
            <a:spLocks/>
          </p:cNvSpPr>
          <p:nvPr userDrawn="1"/>
        </p:nvSpPr>
        <p:spPr>
          <a:xfrm>
            <a:off x="6800963" y="5496985"/>
            <a:ext cx="114075" cy="131227"/>
          </a:xfrm>
          <a:prstGeom prst="star4">
            <a:avLst>
              <a:gd name="adj" fmla="val 12334"/>
            </a:avLst>
          </a:prstGeom>
          <a:solidFill>
            <a:srgbClr val="EEECE1">
              <a:alpha val="32941"/>
            </a:srgbClr>
          </a:solidFill>
          <a:ln>
            <a:solidFill>
              <a:srgbClr val="EEECE1">
                <a:alpha val="43137"/>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Star: 4 Points 24">
            <a:extLst>
              <a:ext uri="{FF2B5EF4-FFF2-40B4-BE49-F238E27FC236}">
                <a16:creationId xmlns:a16="http://schemas.microsoft.com/office/drawing/2014/main" id="{2C2AF7FA-A7AF-7D88-8BA9-335E9AD5DE32}"/>
              </a:ext>
            </a:extLst>
          </p:cNvPr>
          <p:cNvSpPr>
            <a:spLocks/>
          </p:cNvSpPr>
          <p:nvPr userDrawn="1"/>
        </p:nvSpPr>
        <p:spPr>
          <a:xfrm rot="232091">
            <a:off x="8501158" y="4343400"/>
            <a:ext cx="152400" cy="152400"/>
          </a:xfrm>
          <a:prstGeom prst="star4">
            <a:avLst/>
          </a:prstGeom>
          <a:solidFill>
            <a:srgbClr val="EEECE1">
              <a:alpha val="32941"/>
            </a:srgbClr>
          </a:solidFill>
          <a:ln>
            <a:solidFill>
              <a:srgbClr val="EEECE1">
                <a:alpha val="52157"/>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Star: 4 Points 25">
            <a:extLst>
              <a:ext uri="{FF2B5EF4-FFF2-40B4-BE49-F238E27FC236}">
                <a16:creationId xmlns:a16="http://schemas.microsoft.com/office/drawing/2014/main" id="{B97C836E-A12B-7E6F-E1DC-C84CC439BCA6}"/>
              </a:ext>
            </a:extLst>
          </p:cNvPr>
          <p:cNvSpPr>
            <a:spLocks/>
          </p:cNvSpPr>
          <p:nvPr userDrawn="1"/>
        </p:nvSpPr>
        <p:spPr>
          <a:xfrm rot="299240">
            <a:off x="8847807" y="2892388"/>
            <a:ext cx="142480" cy="101357"/>
          </a:xfrm>
          <a:prstGeom prst="star4">
            <a:avLst>
              <a:gd name="adj" fmla="val 12334"/>
            </a:avLst>
          </a:prstGeom>
          <a:solidFill>
            <a:srgbClr val="EEECE1">
              <a:alpha val="32941"/>
            </a:srgbClr>
          </a:solidFill>
          <a:ln>
            <a:solidFill>
              <a:srgbClr val="EEECE1">
                <a:alpha val="43137"/>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Star: 4 Points 26">
            <a:extLst>
              <a:ext uri="{FF2B5EF4-FFF2-40B4-BE49-F238E27FC236}">
                <a16:creationId xmlns:a16="http://schemas.microsoft.com/office/drawing/2014/main" id="{ACF9E54E-BA2D-FD58-BADF-92EA4D3829DA}"/>
              </a:ext>
            </a:extLst>
          </p:cNvPr>
          <p:cNvSpPr>
            <a:spLocks/>
          </p:cNvSpPr>
          <p:nvPr userDrawn="1"/>
        </p:nvSpPr>
        <p:spPr>
          <a:xfrm rot="20448119">
            <a:off x="9607642" y="2689244"/>
            <a:ext cx="132865" cy="75088"/>
          </a:xfrm>
          <a:prstGeom prst="star4">
            <a:avLst>
              <a:gd name="adj" fmla="val 12334"/>
            </a:avLst>
          </a:prstGeom>
          <a:solidFill>
            <a:srgbClr val="EEECE1">
              <a:alpha val="32941"/>
            </a:srgbClr>
          </a:solidFill>
          <a:ln>
            <a:solidFill>
              <a:srgbClr val="EEECE1">
                <a:alpha val="36863"/>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Star: 4 Points 28">
            <a:extLst>
              <a:ext uri="{FF2B5EF4-FFF2-40B4-BE49-F238E27FC236}">
                <a16:creationId xmlns:a16="http://schemas.microsoft.com/office/drawing/2014/main" id="{75281CD6-9754-6D7B-3D44-3DC6DDB1C631}"/>
              </a:ext>
            </a:extLst>
          </p:cNvPr>
          <p:cNvSpPr>
            <a:spLocks/>
          </p:cNvSpPr>
          <p:nvPr userDrawn="1"/>
        </p:nvSpPr>
        <p:spPr>
          <a:xfrm rot="21276238">
            <a:off x="9330768" y="2048876"/>
            <a:ext cx="111994" cy="108157"/>
          </a:xfrm>
          <a:prstGeom prst="star4">
            <a:avLst>
              <a:gd name="adj" fmla="val 12334"/>
            </a:avLst>
          </a:prstGeom>
          <a:solidFill>
            <a:srgbClr val="EEECE1">
              <a:alpha val="32941"/>
            </a:srgbClr>
          </a:solidFill>
          <a:ln>
            <a:solidFill>
              <a:srgbClr val="EEECE1">
                <a:alpha val="41961"/>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4 Points 29">
            <a:extLst>
              <a:ext uri="{FF2B5EF4-FFF2-40B4-BE49-F238E27FC236}">
                <a16:creationId xmlns:a16="http://schemas.microsoft.com/office/drawing/2014/main" id="{DA3B57FC-40F1-4FAE-DFB2-28CD41A9ACE3}"/>
              </a:ext>
            </a:extLst>
          </p:cNvPr>
          <p:cNvSpPr>
            <a:spLocks/>
          </p:cNvSpPr>
          <p:nvPr userDrawn="1"/>
        </p:nvSpPr>
        <p:spPr>
          <a:xfrm rot="733220">
            <a:off x="550151" y="3135127"/>
            <a:ext cx="222117" cy="182050"/>
          </a:xfrm>
          <a:prstGeom prst="star4">
            <a:avLst>
              <a:gd name="adj" fmla="val 12334"/>
            </a:avLst>
          </a:prstGeom>
          <a:solidFill>
            <a:srgbClr val="EEECE1">
              <a:alpha val="32941"/>
            </a:srgbClr>
          </a:solidFill>
          <a:ln>
            <a:solidFill>
              <a:srgbClr val="EEECE1">
                <a:alpha val="36863"/>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Star: 4 Points 30">
            <a:extLst>
              <a:ext uri="{FF2B5EF4-FFF2-40B4-BE49-F238E27FC236}">
                <a16:creationId xmlns:a16="http://schemas.microsoft.com/office/drawing/2014/main" id="{5FA1A90C-539F-1FD8-A32B-B90AE59ECA80}"/>
              </a:ext>
            </a:extLst>
          </p:cNvPr>
          <p:cNvSpPr>
            <a:spLocks/>
          </p:cNvSpPr>
          <p:nvPr userDrawn="1"/>
        </p:nvSpPr>
        <p:spPr>
          <a:xfrm rot="733220">
            <a:off x="3179725" y="4367809"/>
            <a:ext cx="186950" cy="111087"/>
          </a:xfrm>
          <a:prstGeom prst="star4">
            <a:avLst>
              <a:gd name="adj" fmla="val 12334"/>
            </a:avLst>
          </a:prstGeom>
          <a:solidFill>
            <a:srgbClr val="EEECE1">
              <a:alpha val="32941"/>
            </a:srgbClr>
          </a:solidFill>
          <a:ln>
            <a:solidFill>
              <a:srgbClr val="EEECE1">
                <a:alpha val="36863"/>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Star: 4 Points 31">
            <a:extLst>
              <a:ext uri="{FF2B5EF4-FFF2-40B4-BE49-F238E27FC236}">
                <a16:creationId xmlns:a16="http://schemas.microsoft.com/office/drawing/2014/main" id="{E8A4AD19-7A04-27EA-3411-F1A4ED4ABD0B}"/>
              </a:ext>
            </a:extLst>
          </p:cNvPr>
          <p:cNvSpPr>
            <a:spLocks/>
          </p:cNvSpPr>
          <p:nvPr userDrawn="1"/>
        </p:nvSpPr>
        <p:spPr>
          <a:xfrm rot="733220">
            <a:off x="1384039" y="6249747"/>
            <a:ext cx="181156" cy="136919"/>
          </a:xfrm>
          <a:prstGeom prst="star4">
            <a:avLst>
              <a:gd name="adj" fmla="val 12334"/>
            </a:avLst>
          </a:prstGeom>
          <a:solidFill>
            <a:srgbClr val="EEECE1">
              <a:alpha val="32941"/>
            </a:srgbClr>
          </a:solidFill>
          <a:ln>
            <a:solidFill>
              <a:srgbClr val="EEECE1">
                <a:alpha val="36863"/>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Star: 4 Points 32">
            <a:extLst>
              <a:ext uri="{FF2B5EF4-FFF2-40B4-BE49-F238E27FC236}">
                <a16:creationId xmlns:a16="http://schemas.microsoft.com/office/drawing/2014/main" id="{30AFED17-FE42-37E9-19B3-411EBC0F6EEE}"/>
              </a:ext>
            </a:extLst>
          </p:cNvPr>
          <p:cNvSpPr>
            <a:spLocks/>
          </p:cNvSpPr>
          <p:nvPr userDrawn="1"/>
        </p:nvSpPr>
        <p:spPr>
          <a:xfrm rot="733220">
            <a:off x="4930519" y="3200230"/>
            <a:ext cx="136822" cy="171211"/>
          </a:xfrm>
          <a:prstGeom prst="star4">
            <a:avLst>
              <a:gd name="adj" fmla="val 12334"/>
            </a:avLst>
          </a:prstGeom>
          <a:solidFill>
            <a:srgbClr val="EEECE1">
              <a:alpha val="32941"/>
            </a:srgbClr>
          </a:solidFill>
          <a:ln>
            <a:solidFill>
              <a:srgbClr val="EEECE1">
                <a:alpha val="36863"/>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Star: 4 Points 33">
            <a:extLst>
              <a:ext uri="{FF2B5EF4-FFF2-40B4-BE49-F238E27FC236}">
                <a16:creationId xmlns:a16="http://schemas.microsoft.com/office/drawing/2014/main" id="{695428A4-7D67-947C-C134-D67888159397}"/>
              </a:ext>
            </a:extLst>
          </p:cNvPr>
          <p:cNvSpPr>
            <a:spLocks/>
          </p:cNvSpPr>
          <p:nvPr userDrawn="1"/>
        </p:nvSpPr>
        <p:spPr>
          <a:xfrm rot="733220">
            <a:off x="4923196" y="420551"/>
            <a:ext cx="151468" cy="103594"/>
          </a:xfrm>
          <a:prstGeom prst="star4">
            <a:avLst>
              <a:gd name="adj" fmla="val 12334"/>
            </a:avLst>
          </a:prstGeom>
          <a:solidFill>
            <a:srgbClr val="EEECE1">
              <a:alpha val="32941"/>
            </a:srgbClr>
          </a:solidFill>
          <a:ln>
            <a:solidFill>
              <a:srgbClr val="EEECE1">
                <a:alpha val="36863"/>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Star: 4 Points 34">
            <a:extLst>
              <a:ext uri="{FF2B5EF4-FFF2-40B4-BE49-F238E27FC236}">
                <a16:creationId xmlns:a16="http://schemas.microsoft.com/office/drawing/2014/main" id="{564BF8C9-FC53-91EE-E25F-3AE3D8F59E5B}"/>
              </a:ext>
            </a:extLst>
          </p:cNvPr>
          <p:cNvSpPr>
            <a:spLocks/>
          </p:cNvSpPr>
          <p:nvPr userDrawn="1"/>
        </p:nvSpPr>
        <p:spPr>
          <a:xfrm rot="632656">
            <a:off x="5033746" y="5454157"/>
            <a:ext cx="128438" cy="175758"/>
          </a:xfrm>
          <a:prstGeom prst="star4">
            <a:avLst>
              <a:gd name="adj" fmla="val 12334"/>
            </a:avLst>
          </a:prstGeom>
          <a:solidFill>
            <a:srgbClr val="EEECE1">
              <a:alpha val="38039"/>
            </a:srgbClr>
          </a:solidFill>
          <a:ln>
            <a:solidFill>
              <a:srgbClr val="EEECE1">
                <a:alpha val="16078"/>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A6CAE100-C6B8-AB85-E248-BD3F60001CEC}"/>
              </a:ext>
            </a:extLst>
          </p:cNvPr>
          <p:cNvSpPr>
            <a:spLocks/>
          </p:cNvSpPr>
          <p:nvPr userDrawn="1"/>
        </p:nvSpPr>
        <p:spPr>
          <a:xfrm>
            <a:off x="1675937" y="1367493"/>
            <a:ext cx="167155" cy="208695"/>
          </a:xfrm>
          <a:prstGeom prst="ellipse">
            <a:avLst/>
          </a:prstGeom>
          <a:solidFill>
            <a:srgbClr val="0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C5ABEFDB-F732-4DBD-BFE6-FDB955A305DF}"/>
              </a:ext>
            </a:extLst>
          </p:cNvPr>
          <p:cNvSpPr>
            <a:spLocks/>
          </p:cNvSpPr>
          <p:nvPr userDrawn="1"/>
        </p:nvSpPr>
        <p:spPr>
          <a:xfrm>
            <a:off x="989144" y="2148164"/>
            <a:ext cx="96500" cy="137836"/>
          </a:xfrm>
          <a:prstGeom prst="ellipse">
            <a:avLst/>
          </a:prstGeom>
          <a:solidFill>
            <a:srgbClr val="0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lowchart: Connector 37">
            <a:extLst>
              <a:ext uri="{FF2B5EF4-FFF2-40B4-BE49-F238E27FC236}">
                <a16:creationId xmlns:a16="http://schemas.microsoft.com/office/drawing/2014/main" id="{02795A04-21BC-7C2A-1D00-4906062062A1}"/>
              </a:ext>
            </a:extLst>
          </p:cNvPr>
          <p:cNvSpPr>
            <a:spLocks/>
          </p:cNvSpPr>
          <p:nvPr userDrawn="1"/>
        </p:nvSpPr>
        <p:spPr>
          <a:xfrm>
            <a:off x="963331" y="2156427"/>
            <a:ext cx="110455" cy="112096"/>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lowchart: Connector 38">
            <a:extLst>
              <a:ext uri="{FF2B5EF4-FFF2-40B4-BE49-F238E27FC236}">
                <a16:creationId xmlns:a16="http://schemas.microsoft.com/office/drawing/2014/main" id="{7734838D-EB00-3389-F9B0-30F904491BE0}"/>
              </a:ext>
            </a:extLst>
          </p:cNvPr>
          <p:cNvSpPr>
            <a:spLocks/>
          </p:cNvSpPr>
          <p:nvPr userDrawn="1"/>
        </p:nvSpPr>
        <p:spPr>
          <a:xfrm>
            <a:off x="1676400" y="1451053"/>
            <a:ext cx="76200" cy="72947"/>
          </a:xfrm>
          <a:prstGeom prst="flowChartConnector">
            <a:avLst/>
          </a:prstGeom>
          <a:solidFill>
            <a:schemeClr val="bg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Picture 39" descr="Logo, icon&#10;&#10;Description automatically generated">
            <a:extLst>
              <a:ext uri="{FF2B5EF4-FFF2-40B4-BE49-F238E27FC236}">
                <a16:creationId xmlns:a16="http://schemas.microsoft.com/office/drawing/2014/main" id="{ADFE8891-2F3D-1D06-8AFC-C5C9E2A8B1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36073" y="37978"/>
            <a:ext cx="855927" cy="715778"/>
          </a:xfrm>
          <a:prstGeom prst="rect">
            <a:avLst/>
          </a:prstGeom>
        </p:spPr>
      </p:pic>
    </p:spTree>
    <p:extLst>
      <p:ext uri="{BB962C8B-B14F-4D97-AF65-F5344CB8AC3E}">
        <p14:creationId xmlns:p14="http://schemas.microsoft.com/office/powerpoint/2010/main" val="314506897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C0C06-CCD8-BCE8-2A53-01AD8EFA719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9DA4439-7E43-EABC-D4F0-6867EB34F74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FF831B-14B3-98D3-3429-32E7F6ACC392}"/>
              </a:ext>
            </a:extLst>
          </p:cNvPr>
          <p:cNvSpPr>
            <a:spLocks noGrp="1"/>
          </p:cNvSpPr>
          <p:nvPr>
            <p:ph type="dt" sz="half" idx="10"/>
          </p:nvPr>
        </p:nvSpPr>
        <p:spPr/>
        <p:txBody>
          <a:bodyPr/>
          <a:lstStyle/>
          <a:p>
            <a:fld id="{784B4088-3417-4836-89EF-D8D0A7423BFF}" type="datetimeFigureOut">
              <a:rPr lang="en-US" smtClean="0"/>
              <a:t>7/7/2026</a:t>
            </a:fld>
            <a:endParaRPr lang="en-US"/>
          </a:p>
        </p:txBody>
      </p:sp>
      <p:sp>
        <p:nvSpPr>
          <p:cNvPr id="5" name="Footer Placeholder 4">
            <a:extLst>
              <a:ext uri="{FF2B5EF4-FFF2-40B4-BE49-F238E27FC236}">
                <a16:creationId xmlns:a16="http://schemas.microsoft.com/office/drawing/2014/main" id="{DA8B6FCF-CC63-C5C0-2F67-7C460CB554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882E18-1B84-E8BE-F415-C943B985EC40}"/>
              </a:ext>
            </a:extLst>
          </p:cNvPr>
          <p:cNvSpPr>
            <a:spLocks noGrp="1"/>
          </p:cNvSpPr>
          <p:nvPr>
            <p:ph type="sldNum" sz="quarter" idx="12"/>
          </p:nvPr>
        </p:nvSpPr>
        <p:spPr/>
        <p:txBody>
          <a:bodyPr/>
          <a:lstStyle/>
          <a:p>
            <a:fld id="{A762B707-E95B-47BA-BA07-4C5284995104}" type="slidenum">
              <a:rPr lang="en-US" smtClean="0"/>
              <a:t>‹#›</a:t>
            </a:fld>
            <a:endParaRPr lang="en-US"/>
          </a:p>
        </p:txBody>
      </p:sp>
    </p:spTree>
    <p:extLst>
      <p:ext uri="{BB962C8B-B14F-4D97-AF65-F5344CB8AC3E}">
        <p14:creationId xmlns:p14="http://schemas.microsoft.com/office/powerpoint/2010/main" val="2971209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 no ITAR">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05B40CB-8EF2-D441-B93D-5ABF168DC4F3}"/>
              </a:ext>
            </a:extLst>
          </p:cNvPr>
          <p:cNvSpPr>
            <a:spLocks noGrp="1"/>
          </p:cNvSpPr>
          <p:nvPr>
            <p:ph type="title"/>
          </p:nvPr>
        </p:nvSpPr>
        <p:spPr>
          <a:xfrm>
            <a:off x="1066800" y="77788"/>
            <a:ext cx="10058400" cy="608012"/>
          </a:xfrm>
        </p:spPr>
        <p:txBody>
          <a:bodyPr/>
          <a:lstStyle>
            <a:lvl1pPr>
              <a:defRPr sz="2400" b="1"/>
            </a:lvl1pPr>
          </a:lstStyle>
          <a:p>
            <a:r>
              <a:rPr lang="en-US"/>
              <a:t>Click to edit Master title style</a:t>
            </a:r>
          </a:p>
        </p:txBody>
      </p:sp>
    </p:spTree>
    <p:extLst>
      <p:ext uri="{BB962C8B-B14F-4D97-AF65-F5344CB8AC3E}">
        <p14:creationId xmlns:p14="http://schemas.microsoft.com/office/powerpoint/2010/main" val="139815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ext Left 2/3, Blank Right 1/3">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04800" y="1055688"/>
            <a:ext cx="7763256" cy="51641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
        <p:nvSpPr>
          <p:cNvPr id="4" name="Date Placeholder 3">
            <a:extLst>
              <a:ext uri="{FF2B5EF4-FFF2-40B4-BE49-F238E27FC236}">
                <a16:creationId xmlns:a16="http://schemas.microsoft.com/office/drawing/2014/main" id="{446C6FEB-AEFB-48FA-9227-6EAAA0F31E16}"/>
              </a:ext>
            </a:extLst>
          </p:cNvPr>
          <p:cNvSpPr>
            <a:spLocks noGrp="1"/>
          </p:cNvSpPr>
          <p:nvPr>
            <p:ph type="dt" sz="half" idx="10"/>
          </p:nvPr>
        </p:nvSpPr>
        <p:spPr/>
        <p:txBody>
          <a:bodyPr/>
          <a:lstStyle/>
          <a:p>
            <a:r>
              <a:rPr lang="en-US"/>
              <a:t>04-March-2026</a:t>
            </a:r>
          </a:p>
        </p:txBody>
      </p:sp>
      <p:sp>
        <p:nvSpPr>
          <p:cNvPr id="5" name="Footer Placeholder 4">
            <a:extLst>
              <a:ext uri="{FF2B5EF4-FFF2-40B4-BE49-F238E27FC236}">
                <a16:creationId xmlns:a16="http://schemas.microsoft.com/office/drawing/2014/main" id="{C229C0DE-B9DF-49C8-9281-1C02DEF5ABA5}"/>
              </a:ext>
            </a:extLst>
          </p:cNvPr>
          <p:cNvSpPr>
            <a:spLocks noGrp="1"/>
          </p:cNvSpPr>
          <p:nvPr>
            <p:ph type="ftr" sz="quarter" idx="11"/>
          </p:nvPr>
        </p:nvSpPr>
        <p:spPr/>
        <p:txBody>
          <a:bodyPr/>
          <a:lstStyle/>
          <a:p>
            <a:r>
              <a:rPr lang="en-US" dirty="0"/>
              <a:t>Roman Space Telescope</a:t>
            </a:r>
          </a:p>
        </p:txBody>
      </p:sp>
      <p:sp>
        <p:nvSpPr>
          <p:cNvPr id="6" name="Slide Number Placeholder 5">
            <a:extLst>
              <a:ext uri="{FF2B5EF4-FFF2-40B4-BE49-F238E27FC236}">
                <a16:creationId xmlns:a16="http://schemas.microsoft.com/office/drawing/2014/main" id="{0D3340CB-3DC1-4B1F-8CC4-861B62A295E1}"/>
              </a:ext>
            </a:extLst>
          </p:cNvPr>
          <p:cNvSpPr>
            <a:spLocks noGrp="1"/>
          </p:cNvSpPr>
          <p:nvPr>
            <p:ph type="sldNum" sz="quarter" idx="12"/>
          </p:nvPr>
        </p:nvSpPr>
        <p:spPr/>
        <p:txBody>
          <a:bodyPr/>
          <a:lstStyle/>
          <a:p>
            <a:fld id="{16DAB63A-30D3-471A-9985-472B29AFB67F}" type="slidenum">
              <a:rPr lang="en-US" smtClean="0"/>
              <a:pPr/>
              <a:t>‹#›</a:t>
            </a:fld>
            <a:endParaRPr lang="en-US"/>
          </a:p>
        </p:txBody>
      </p:sp>
    </p:spTree>
    <p:extLst>
      <p:ext uri="{BB962C8B-B14F-4D97-AF65-F5344CB8AC3E}">
        <p14:creationId xmlns:p14="http://schemas.microsoft.com/office/powerpoint/2010/main" val="997647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2.png"/><Relationship Id="rId5" Type="http://schemas.openxmlformats.org/officeDocument/2006/relationships/slideLayout" Target="../slideLayouts/slideLayout14.xml"/><Relationship Id="rId10" Type="http://schemas.openxmlformats.org/officeDocument/2006/relationships/image" Target="../media/image1.png"/><Relationship Id="rId4" Type="http://schemas.openxmlformats.org/officeDocument/2006/relationships/slideLayout" Target="../slideLayouts/slideLayout13.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0063" y="97630"/>
            <a:ext cx="681071" cy="685800"/>
          </a:xfrm>
          <a:prstGeom prst="rect">
            <a:avLst/>
          </a:prstGeom>
        </p:spPr>
      </p:pic>
      <p:sp>
        <p:nvSpPr>
          <p:cNvPr id="2050" name="Title Placeholder 1"/>
          <p:cNvSpPr>
            <a:spLocks noGrp="1"/>
          </p:cNvSpPr>
          <p:nvPr>
            <p:ph type="title"/>
          </p:nvPr>
        </p:nvSpPr>
        <p:spPr bwMode="auto">
          <a:xfrm>
            <a:off x="1431302" y="77788"/>
            <a:ext cx="9335669" cy="6842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a:bodyPr>
          <a:lstStyle/>
          <a:p>
            <a:pPr lvl="0"/>
            <a:r>
              <a:rPr lang="en-US"/>
              <a:t>Click to edit Master title style</a:t>
            </a:r>
          </a:p>
        </p:txBody>
      </p:sp>
      <p:sp>
        <p:nvSpPr>
          <p:cNvPr id="2051" name="Text Placeholder 2"/>
          <p:cNvSpPr>
            <a:spLocks noGrp="1"/>
          </p:cNvSpPr>
          <p:nvPr>
            <p:ph type="body" idx="1"/>
          </p:nvPr>
        </p:nvSpPr>
        <p:spPr bwMode="auto">
          <a:xfrm>
            <a:off x="557049" y="1066801"/>
            <a:ext cx="11074400" cy="51530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18" descr="meatball best"/>
          <p:cNvPicPr>
            <a:picLocks noChangeAspect="1" noChangeArrowheads="1"/>
          </p:cNvPicPr>
          <p:nvPr userDrawn="1"/>
        </p:nvPicPr>
        <p:blipFill>
          <a:blip r:embed="rId12" cstate="email">
            <a:extLst>
              <a:ext uri="{28A0092B-C50C-407E-A947-70E740481C1C}">
                <a14:useLocalDpi xmlns:a14="http://schemas.microsoft.com/office/drawing/2010/main"/>
              </a:ext>
            </a:extLst>
          </a:blip>
          <a:stretch>
            <a:fillRect/>
          </a:stretch>
        </p:blipFill>
        <p:spPr bwMode="auto">
          <a:xfrm>
            <a:off x="11201400" y="3016"/>
            <a:ext cx="958741" cy="841248"/>
          </a:xfrm>
          <a:prstGeom prst="rect">
            <a:avLst/>
          </a:prstGeom>
          <a:noFill/>
        </p:spPr>
      </p:pic>
      <p:cxnSp>
        <p:nvCxnSpPr>
          <p:cNvPr id="14" name="Straight Connector 13">
            <a:extLst>
              <a:ext uri="{FF2B5EF4-FFF2-40B4-BE49-F238E27FC236}">
                <a16:creationId xmlns:a16="http://schemas.microsoft.com/office/drawing/2014/main" id="{AC9FD4B8-8952-1A40-AB5A-1B45B62E5149}"/>
              </a:ext>
            </a:extLst>
          </p:cNvPr>
          <p:cNvCxnSpPr/>
          <p:nvPr userDrawn="1"/>
        </p:nvCxnSpPr>
        <p:spPr>
          <a:xfrm>
            <a:off x="0" y="6619875"/>
            <a:ext cx="12192000"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19D030A1-FD49-8148-99CD-1676977E01C6}"/>
              </a:ext>
            </a:extLst>
          </p:cNvPr>
          <p:cNvCxnSpPr/>
          <p:nvPr userDrawn="1"/>
        </p:nvCxnSpPr>
        <p:spPr>
          <a:xfrm>
            <a:off x="0" y="838200"/>
            <a:ext cx="12192000"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 name="Date Placeholder 1">
            <a:extLst>
              <a:ext uri="{FF2B5EF4-FFF2-40B4-BE49-F238E27FC236}">
                <a16:creationId xmlns:a16="http://schemas.microsoft.com/office/drawing/2014/main" id="{1ACEE971-A0CD-4060-8DF3-9728ABBD46FF}"/>
              </a:ext>
            </a:extLst>
          </p:cNvPr>
          <p:cNvSpPr>
            <a:spLocks noGrp="1"/>
          </p:cNvSpPr>
          <p:nvPr>
            <p:ph type="dt" sz="half" idx="2"/>
          </p:nvPr>
        </p:nvSpPr>
        <p:spPr>
          <a:xfrm>
            <a:off x="0" y="6629400"/>
            <a:ext cx="1371600" cy="228600"/>
          </a:xfrm>
          <a:prstGeom prst="rect">
            <a:avLst/>
          </a:prstGeom>
        </p:spPr>
        <p:txBody>
          <a:bodyPr vert="horz" lIns="91440" tIns="45720" rIns="91440" bIns="45720" rtlCol="0" anchor="ctr"/>
          <a:lstStyle>
            <a:lvl1pPr algn="l">
              <a:defRPr sz="1100">
                <a:solidFill>
                  <a:schemeClr val="tx1">
                    <a:tint val="75000"/>
                  </a:schemeClr>
                </a:solidFill>
              </a:defRPr>
            </a:lvl1pPr>
          </a:lstStyle>
          <a:p>
            <a:r>
              <a:rPr lang="en-US"/>
              <a:t>12-9-2024</a:t>
            </a:r>
          </a:p>
        </p:txBody>
      </p:sp>
      <p:sp>
        <p:nvSpPr>
          <p:cNvPr id="4" name="Footer Placeholder 3">
            <a:extLst>
              <a:ext uri="{FF2B5EF4-FFF2-40B4-BE49-F238E27FC236}">
                <a16:creationId xmlns:a16="http://schemas.microsoft.com/office/drawing/2014/main" id="{C3D638CF-68CA-4E53-97F5-DEA4CBD0FFCB}"/>
              </a:ext>
            </a:extLst>
          </p:cNvPr>
          <p:cNvSpPr>
            <a:spLocks noGrp="1"/>
          </p:cNvSpPr>
          <p:nvPr>
            <p:ph type="ftr" sz="quarter" idx="3"/>
          </p:nvPr>
        </p:nvSpPr>
        <p:spPr>
          <a:xfrm>
            <a:off x="2093749" y="6629400"/>
            <a:ext cx="8001000" cy="228600"/>
          </a:xfrm>
          <a:prstGeom prst="rect">
            <a:avLst/>
          </a:prstGeom>
        </p:spPr>
        <p:txBody>
          <a:bodyPr vert="horz" lIns="91440" tIns="45720" rIns="91440" bIns="45720" rtlCol="0" anchor="ctr"/>
          <a:lstStyle>
            <a:lvl1pPr algn="ctr">
              <a:defRPr sz="1100">
                <a:solidFill>
                  <a:schemeClr val="tx1">
                    <a:tint val="75000"/>
                  </a:schemeClr>
                </a:solidFill>
              </a:defRPr>
            </a:lvl1pPr>
          </a:lstStyle>
          <a:p>
            <a:r>
              <a:rPr lang="en-US" dirty="0"/>
              <a:t>Roman Space Telescope Project</a:t>
            </a:r>
          </a:p>
        </p:txBody>
      </p:sp>
      <p:sp>
        <p:nvSpPr>
          <p:cNvPr id="5" name="Slide Number Placeholder 4">
            <a:extLst>
              <a:ext uri="{FF2B5EF4-FFF2-40B4-BE49-F238E27FC236}">
                <a16:creationId xmlns:a16="http://schemas.microsoft.com/office/drawing/2014/main" id="{AA95F0DD-481A-4B80-AB77-8DCC65A95B31}"/>
              </a:ext>
            </a:extLst>
          </p:cNvPr>
          <p:cNvSpPr>
            <a:spLocks noGrp="1"/>
          </p:cNvSpPr>
          <p:nvPr>
            <p:ph type="sldNum" sz="quarter" idx="4"/>
          </p:nvPr>
        </p:nvSpPr>
        <p:spPr>
          <a:xfrm>
            <a:off x="10820400" y="6629400"/>
            <a:ext cx="1371600" cy="228600"/>
          </a:xfrm>
          <a:prstGeom prst="rect">
            <a:avLst/>
          </a:prstGeom>
        </p:spPr>
        <p:txBody>
          <a:bodyPr vert="horz" lIns="91440" tIns="45720" rIns="91440" bIns="45720" rtlCol="0" anchor="ctr"/>
          <a:lstStyle>
            <a:lvl1pPr algn="r">
              <a:defRPr sz="1100">
                <a:solidFill>
                  <a:schemeClr val="tx1">
                    <a:tint val="75000"/>
                  </a:schemeClr>
                </a:solidFill>
              </a:defRPr>
            </a:lvl1pPr>
          </a:lstStyle>
          <a:p>
            <a:fld id="{16DAB63A-30D3-471A-9985-472B29AFB67F}" type="slidenum">
              <a:rPr lang="en-US" smtClean="0"/>
              <a:pPr/>
              <a:t>‹#›</a:t>
            </a:fld>
            <a:endParaRPr lang="en-US"/>
          </a:p>
        </p:txBody>
      </p:sp>
    </p:spTree>
    <p:extLst>
      <p:ext uri="{BB962C8B-B14F-4D97-AF65-F5344CB8AC3E}">
        <p14:creationId xmlns:p14="http://schemas.microsoft.com/office/powerpoint/2010/main" val="665416585"/>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43" r:id="rId5"/>
    <p:sldLayoutId id="2147483747" r:id="rId6"/>
    <p:sldLayoutId id="2147483770" r:id="rId7"/>
    <p:sldLayoutId id="2147483772" r:id="rId8"/>
    <p:sldLayoutId id="2147483774" r:id="rId9"/>
  </p:sldLayoutIdLst>
  <p:hf sldNum="0" hdr="0"/>
  <p:txStyles>
    <p:titleStyle>
      <a:lvl1pPr algn="ctr" rtl="0" eaLnBrk="1" fontAlgn="base" hangingPunct="1">
        <a:spcBef>
          <a:spcPct val="0"/>
        </a:spcBef>
        <a:spcAft>
          <a:spcPct val="0"/>
        </a:spcAft>
        <a:defRPr sz="3600" kern="1200">
          <a:solidFill>
            <a:schemeClr val="tx1"/>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294" userDrawn="1">
          <p15:clr>
            <a:srgbClr val="F26B43"/>
          </p15:clr>
        </p15:guide>
        <p15:guide id="3" orient="horz" pos="665" userDrawn="1">
          <p15:clr>
            <a:srgbClr val="F26B43"/>
          </p15:clr>
        </p15:guide>
        <p15:guide id="4" orient="horz" pos="3918" userDrawn="1">
          <p15:clr>
            <a:srgbClr val="F26B43"/>
          </p15:clr>
        </p15:guide>
        <p15:guide id="5" pos="1920" userDrawn="1">
          <p15:clr>
            <a:srgbClr val="F26B43"/>
          </p15:clr>
        </p15:guide>
        <p15:guide id="6" pos="576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0063" y="97630"/>
            <a:ext cx="681071" cy="685800"/>
          </a:xfrm>
          <a:prstGeom prst="rect">
            <a:avLst/>
          </a:prstGeom>
        </p:spPr>
      </p:pic>
      <p:sp>
        <p:nvSpPr>
          <p:cNvPr id="2050" name="Title Placeholder 1"/>
          <p:cNvSpPr>
            <a:spLocks noGrp="1"/>
          </p:cNvSpPr>
          <p:nvPr>
            <p:ph type="title"/>
          </p:nvPr>
        </p:nvSpPr>
        <p:spPr bwMode="auto">
          <a:xfrm>
            <a:off x="1431302" y="77788"/>
            <a:ext cx="9335669" cy="6842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a:bodyPr>
          <a:lstStyle/>
          <a:p>
            <a:pPr lvl="0"/>
            <a:r>
              <a:rPr lang="en-US"/>
              <a:t>Click to edit Master title style</a:t>
            </a:r>
          </a:p>
        </p:txBody>
      </p:sp>
      <p:sp>
        <p:nvSpPr>
          <p:cNvPr id="2051" name="Text Placeholder 2"/>
          <p:cNvSpPr>
            <a:spLocks noGrp="1"/>
          </p:cNvSpPr>
          <p:nvPr>
            <p:ph type="body" idx="1"/>
          </p:nvPr>
        </p:nvSpPr>
        <p:spPr bwMode="auto">
          <a:xfrm>
            <a:off x="557049" y="1066801"/>
            <a:ext cx="11074400" cy="51530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18" descr="meatball best"/>
          <p:cNvPicPr>
            <a:picLocks noChangeAspect="1" noChangeArrowheads="1"/>
          </p:cNvPicPr>
          <p:nvPr userDrawn="1"/>
        </p:nvPicPr>
        <p:blipFill>
          <a:blip r:embed="rId11" cstate="email">
            <a:extLst>
              <a:ext uri="{28A0092B-C50C-407E-A947-70E740481C1C}">
                <a14:useLocalDpi xmlns:a14="http://schemas.microsoft.com/office/drawing/2010/main"/>
              </a:ext>
            </a:extLst>
          </a:blip>
          <a:stretch>
            <a:fillRect/>
          </a:stretch>
        </p:blipFill>
        <p:spPr bwMode="auto">
          <a:xfrm>
            <a:off x="11201400" y="3016"/>
            <a:ext cx="958741" cy="841248"/>
          </a:xfrm>
          <a:prstGeom prst="rect">
            <a:avLst/>
          </a:prstGeom>
          <a:noFill/>
        </p:spPr>
      </p:pic>
      <p:cxnSp>
        <p:nvCxnSpPr>
          <p:cNvPr id="14" name="Straight Connector 13">
            <a:extLst>
              <a:ext uri="{FF2B5EF4-FFF2-40B4-BE49-F238E27FC236}">
                <a16:creationId xmlns:a16="http://schemas.microsoft.com/office/drawing/2014/main" id="{AC9FD4B8-8952-1A40-AB5A-1B45B62E5149}"/>
              </a:ext>
            </a:extLst>
          </p:cNvPr>
          <p:cNvCxnSpPr/>
          <p:nvPr userDrawn="1"/>
        </p:nvCxnSpPr>
        <p:spPr>
          <a:xfrm>
            <a:off x="0" y="6619875"/>
            <a:ext cx="12192000"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19D030A1-FD49-8148-99CD-1676977E01C6}"/>
              </a:ext>
            </a:extLst>
          </p:cNvPr>
          <p:cNvCxnSpPr/>
          <p:nvPr userDrawn="1"/>
        </p:nvCxnSpPr>
        <p:spPr>
          <a:xfrm>
            <a:off x="0" y="838200"/>
            <a:ext cx="12192000"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 name="Date Placeholder 1">
            <a:extLst>
              <a:ext uri="{FF2B5EF4-FFF2-40B4-BE49-F238E27FC236}">
                <a16:creationId xmlns:a16="http://schemas.microsoft.com/office/drawing/2014/main" id="{1ACEE971-A0CD-4060-8DF3-9728ABBD46FF}"/>
              </a:ext>
            </a:extLst>
          </p:cNvPr>
          <p:cNvSpPr>
            <a:spLocks noGrp="1"/>
          </p:cNvSpPr>
          <p:nvPr>
            <p:ph type="dt" sz="half" idx="2"/>
          </p:nvPr>
        </p:nvSpPr>
        <p:spPr>
          <a:xfrm>
            <a:off x="0" y="6629400"/>
            <a:ext cx="1371600" cy="228600"/>
          </a:xfrm>
          <a:prstGeom prst="rect">
            <a:avLst/>
          </a:prstGeom>
        </p:spPr>
        <p:txBody>
          <a:bodyPr vert="horz" lIns="91440" tIns="45720" rIns="91440" bIns="45720" rtlCol="0" anchor="ctr"/>
          <a:lstStyle>
            <a:lvl1pPr algn="l">
              <a:defRPr sz="1100">
                <a:solidFill>
                  <a:schemeClr val="tx1">
                    <a:tint val="75000"/>
                  </a:schemeClr>
                </a:solidFill>
              </a:defRPr>
            </a:lvl1pPr>
          </a:lstStyle>
          <a:p>
            <a:r>
              <a:rPr lang="en-US"/>
              <a:t>12-9-2024</a:t>
            </a:r>
          </a:p>
        </p:txBody>
      </p:sp>
      <p:sp>
        <p:nvSpPr>
          <p:cNvPr id="4" name="Footer Placeholder 3">
            <a:extLst>
              <a:ext uri="{FF2B5EF4-FFF2-40B4-BE49-F238E27FC236}">
                <a16:creationId xmlns:a16="http://schemas.microsoft.com/office/drawing/2014/main" id="{C3D638CF-68CA-4E53-97F5-DEA4CBD0FFCB}"/>
              </a:ext>
            </a:extLst>
          </p:cNvPr>
          <p:cNvSpPr>
            <a:spLocks noGrp="1"/>
          </p:cNvSpPr>
          <p:nvPr>
            <p:ph type="ftr" sz="quarter" idx="3"/>
          </p:nvPr>
        </p:nvSpPr>
        <p:spPr>
          <a:xfrm>
            <a:off x="2093749" y="6629400"/>
            <a:ext cx="8001000" cy="228600"/>
          </a:xfrm>
          <a:prstGeom prst="rect">
            <a:avLst/>
          </a:prstGeom>
        </p:spPr>
        <p:txBody>
          <a:bodyPr vert="horz" lIns="91440" tIns="45720" rIns="91440" bIns="45720" rtlCol="0" anchor="ctr"/>
          <a:lstStyle>
            <a:lvl1pPr algn="ctr">
              <a:defRPr sz="1100">
                <a:solidFill>
                  <a:schemeClr val="tx1">
                    <a:tint val="75000"/>
                  </a:schemeClr>
                </a:solidFill>
              </a:defRPr>
            </a:lvl1pPr>
          </a:lstStyle>
          <a:p>
            <a:r>
              <a:rPr lang="en-US" dirty="0"/>
              <a:t>Roman Space Telescope Project</a:t>
            </a:r>
          </a:p>
        </p:txBody>
      </p:sp>
      <p:sp>
        <p:nvSpPr>
          <p:cNvPr id="5" name="Slide Number Placeholder 4">
            <a:extLst>
              <a:ext uri="{FF2B5EF4-FFF2-40B4-BE49-F238E27FC236}">
                <a16:creationId xmlns:a16="http://schemas.microsoft.com/office/drawing/2014/main" id="{AA95F0DD-481A-4B80-AB77-8DCC65A95B31}"/>
              </a:ext>
            </a:extLst>
          </p:cNvPr>
          <p:cNvSpPr>
            <a:spLocks noGrp="1"/>
          </p:cNvSpPr>
          <p:nvPr>
            <p:ph type="sldNum" sz="quarter" idx="4"/>
          </p:nvPr>
        </p:nvSpPr>
        <p:spPr>
          <a:xfrm>
            <a:off x="10820400" y="6629400"/>
            <a:ext cx="1371600" cy="228600"/>
          </a:xfrm>
          <a:prstGeom prst="rect">
            <a:avLst/>
          </a:prstGeom>
        </p:spPr>
        <p:txBody>
          <a:bodyPr vert="horz" lIns="91440" tIns="45720" rIns="91440" bIns="45720" rtlCol="0" anchor="ctr"/>
          <a:lstStyle>
            <a:lvl1pPr algn="r">
              <a:defRPr sz="1100">
                <a:solidFill>
                  <a:schemeClr val="tx1">
                    <a:tint val="75000"/>
                  </a:schemeClr>
                </a:solidFill>
              </a:defRPr>
            </a:lvl1pPr>
          </a:lstStyle>
          <a:p>
            <a:fld id="{16DAB63A-30D3-471A-9985-472B29AFB67F}" type="slidenum">
              <a:rPr lang="en-US" smtClean="0"/>
              <a:pPr/>
              <a:t>‹#›</a:t>
            </a:fld>
            <a:endParaRPr lang="en-US"/>
          </a:p>
        </p:txBody>
      </p:sp>
    </p:spTree>
    <p:extLst>
      <p:ext uri="{BB962C8B-B14F-4D97-AF65-F5344CB8AC3E}">
        <p14:creationId xmlns:p14="http://schemas.microsoft.com/office/powerpoint/2010/main" val="757131571"/>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9" r:id="rId7"/>
    <p:sldLayoutId id="2147483769" r:id="rId8"/>
  </p:sldLayoutIdLst>
  <p:hf sldNum="0" hdr="0"/>
  <p:txStyles>
    <p:titleStyle>
      <a:lvl1pPr algn="ctr" rtl="0" eaLnBrk="1" fontAlgn="base" hangingPunct="1">
        <a:spcBef>
          <a:spcPct val="0"/>
        </a:spcBef>
        <a:spcAft>
          <a:spcPct val="0"/>
        </a:spcAft>
        <a:defRPr sz="3600" kern="1200">
          <a:solidFill>
            <a:schemeClr val="tx1"/>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294">
          <p15:clr>
            <a:srgbClr val="F26B43"/>
          </p15:clr>
        </p15:guide>
        <p15:guide id="3" orient="horz" pos="665">
          <p15:clr>
            <a:srgbClr val="F26B43"/>
          </p15:clr>
        </p15:guide>
        <p15:guide id="4" orient="horz" pos="3918">
          <p15:clr>
            <a:srgbClr val="F26B43"/>
          </p15:clr>
        </p15:guide>
        <p15:guide id="5" pos="1920">
          <p15:clr>
            <a:srgbClr val="F26B43"/>
          </p15:clr>
        </p15:guide>
        <p15:guide id="6" pos="576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9.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9.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9B98318-70EC-3795-B753-E13AF817FD28}"/>
              </a:ext>
            </a:extLst>
          </p:cNvPr>
          <p:cNvSpPr txBox="1">
            <a:spLocks/>
          </p:cNvSpPr>
          <p:nvPr/>
        </p:nvSpPr>
        <p:spPr bwMode="auto">
          <a:xfrm>
            <a:off x="6857140" y="2243800"/>
            <a:ext cx="4876800" cy="89462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400" b="1"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endParaRPr lang="en-US" b="0">
              <a:solidFill>
                <a:schemeClr val="bg1"/>
              </a:solidFill>
            </a:endParaRPr>
          </a:p>
        </p:txBody>
      </p:sp>
      <p:sp>
        <p:nvSpPr>
          <p:cNvPr id="4" name="Text Placeholder 3">
            <a:extLst>
              <a:ext uri="{FF2B5EF4-FFF2-40B4-BE49-F238E27FC236}">
                <a16:creationId xmlns:a16="http://schemas.microsoft.com/office/drawing/2014/main" id="{8C1F60E4-0260-12E9-E3F7-2C60DB72D7B6}"/>
              </a:ext>
            </a:extLst>
          </p:cNvPr>
          <p:cNvSpPr txBox="1">
            <a:spLocks/>
          </p:cNvSpPr>
          <p:nvPr/>
        </p:nvSpPr>
        <p:spPr bwMode="auto">
          <a:xfrm>
            <a:off x="6324600" y="799265"/>
            <a:ext cx="5409339" cy="136279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2800" b="1" dirty="0">
                <a:solidFill>
                  <a:schemeClr val="bg1"/>
                </a:solidFill>
              </a:rPr>
              <a:t>Improvement in the Thermal-to-Structural Model Mapping Process for Integrated Modeling for the Roman Space Telescope</a:t>
            </a:r>
          </a:p>
        </p:txBody>
      </p:sp>
      <p:sp>
        <p:nvSpPr>
          <p:cNvPr id="5" name="TextBox 4">
            <a:extLst>
              <a:ext uri="{FF2B5EF4-FFF2-40B4-BE49-F238E27FC236}">
                <a16:creationId xmlns:a16="http://schemas.microsoft.com/office/drawing/2014/main" id="{09DE93E4-C9D4-DCCA-E70E-829993F310BB}"/>
              </a:ext>
            </a:extLst>
          </p:cNvPr>
          <p:cNvSpPr txBox="1">
            <a:spLocks/>
          </p:cNvSpPr>
          <p:nvPr/>
        </p:nvSpPr>
        <p:spPr>
          <a:xfrm>
            <a:off x="6438900" y="3212068"/>
            <a:ext cx="5714142" cy="1200329"/>
          </a:xfrm>
          <a:prstGeom prst="rect">
            <a:avLst/>
          </a:prstGeom>
          <a:noFill/>
        </p:spPr>
        <p:txBody>
          <a:bodyPr wrap="square" lIns="91440" tIns="45720" rIns="91440" bIns="45720" rtlCol="0" anchor="t">
            <a:spAutoFit/>
          </a:bodyPr>
          <a:lstStyle/>
          <a:p>
            <a:pPr algn="ctr"/>
            <a:r>
              <a:rPr lang="en-US" dirty="0">
                <a:solidFill>
                  <a:schemeClr val="bg1"/>
                </a:solidFill>
                <a:latin typeface="Arial"/>
                <a:cs typeface="Arial"/>
              </a:rPr>
              <a:t>International Conference on Environmental Systems</a:t>
            </a:r>
          </a:p>
          <a:p>
            <a:pPr algn="ctr"/>
            <a:r>
              <a:rPr lang="en-US" dirty="0">
                <a:solidFill>
                  <a:schemeClr val="bg1"/>
                </a:solidFill>
                <a:latin typeface="Arial"/>
                <a:cs typeface="Arial"/>
              </a:rPr>
              <a:t>July 12-16, 2026</a:t>
            </a:r>
          </a:p>
          <a:p>
            <a:pPr algn="ctr"/>
            <a:endParaRPr lang="en-US" dirty="0">
              <a:solidFill>
                <a:schemeClr val="bg1"/>
              </a:solidFill>
              <a:latin typeface="Arial"/>
              <a:cs typeface="Arial"/>
            </a:endParaRPr>
          </a:p>
          <a:p>
            <a:pPr algn="ctr"/>
            <a:r>
              <a:rPr lang="en-US" dirty="0">
                <a:solidFill>
                  <a:schemeClr val="bg1"/>
                </a:solidFill>
                <a:latin typeface="Arial"/>
                <a:cs typeface="Arial"/>
              </a:rPr>
              <a:t>Paper ICES-2026-588</a:t>
            </a:r>
            <a:endParaRPr lang="en-US" dirty="0">
              <a:solidFill>
                <a:schemeClr val="bg1"/>
              </a:solidFill>
              <a:latin typeface="Arial" panose="020B0604020202020204" pitchFamily="34" charset="0"/>
              <a:cs typeface="Arial" panose="020B0604020202020204" pitchFamily="34" charset="0"/>
            </a:endParaRPr>
          </a:p>
        </p:txBody>
      </p:sp>
      <p:cxnSp>
        <p:nvCxnSpPr>
          <p:cNvPr id="6" name="Straight Connector 10">
            <a:extLst>
              <a:ext uri="{FF2B5EF4-FFF2-40B4-BE49-F238E27FC236}">
                <a16:creationId xmlns:a16="http://schemas.microsoft.com/office/drawing/2014/main" id="{AA63E2DF-71DF-20C3-E0D6-433C62C581C4}"/>
              </a:ext>
            </a:extLst>
          </p:cNvPr>
          <p:cNvCxnSpPr>
            <a:cxnSpLocks/>
          </p:cNvCxnSpPr>
          <p:nvPr/>
        </p:nvCxnSpPr>
        <p:spPr bwMode="auto">
          <a:xfrm>
            <a:off x="6858860" y="4476750"/>
            <a:ext cx="4876800" cy="0"/>
          </a:xfrm>
          <a:prstGeom prst="line">
            <a:avLst/>
          </a:prstGeom>
          <a:noFill/>
          <a:ln w="12700">
            <a:solidFill>
              <a:schemeClr val="bg1"/>
            </a:solidFill>
            <a:round/>
            <a:headEnd/>
            <a:tailEnd/>
          </a:ln>
          <a:extLst>
            <a:ext uri="{909E8E84-426E-40dd-AFC4-6F175D3DCCD1}">
              <a14:hiddenFill xmlns="" xmlns:a14="http://schemas.microsoft.com/office/drawing/2010/main">
                <a:noFill/>
              </a14:hiddenFill>
            </a:ext>
          </a:extLst>
        </p:spPr>
      </p:cxnSp>
      <p:graphicFrame>
        <p:nvGraphicFramePr>
          <p:cNvPr id="7" name="Table 6">
            <a:extLst>
              <a:ext uri="{FF2B5EF4-FFF2-40B4-BE49-F238E27FC236}">
                <a16:creationId xmlns:a16="http://schemas.microsoft.com/office/drawing/2014/main" id="{5A1A2FFE-1C1A-443D-040E-856F50B5018E}"/>
              </a:ext>
            </a:extLst>
          </p:cNvPr>
          <p:cNvGraphicFramePr>
            <a:graphicFrameLocks/>
          </p:cNvGraphicFramePr>
          <p:nvPr>
            <p:extLst>
              <p:ext uri="{D42A27DB-BD31-4B8C-83A1-F6EECF244321}">
                <p14:modId xmlns:p14="http://schemas.microsoft.com/office/powerpoint/2010/main" val="1389556354"/>
              </p:ext>
            </p:extLst>
          </p:nvPr>
        </p:nvGraphicFramePr>
        <p:xfrm>
          <a:off x="7009540" y="4711345"/>
          <a:ext cx="4572000" cy="1098685"/>
        </p:xfrm>
        <a:graphic>
          <a:graphicData uri="http://schemas.openxmlformats.org/drawingml/2006/table">
            <a:tbl>
              <a:tblPr firstRow="1" bandRow="1">
                <a:tableStyleId>{2D5ABB26-0587-4C30-8999-92F81FD0307C}</a:tableStyleId>
              </a:tblPr>
              <a:tblGrid>
                <a:gridCol w="2376338">
                  <a:extLst>
                    <a:ext uri="{9D8B030D-6E8A-4147-A177-3AD203B41FA5}">
                      <a16:colId xmlns:a16="http://schemas.microsoft.com/office/drawing/2014/main" val="2338800337"/>
                    </a:ext>
                  </a:extLst>
                </a:gridCol>
                <a:gridCol w="2195662">
                  <a:extLst>
                    <a:ext uri="{9D8B030D-6E8A-4147-A177-3AD203B41FA5}">
                      <a16:colId xmlns:a16="http://schemas.microsoft.com/office/drawing/2014/main" val="3974813018"/>
                    </a:ext>
                  </a:extLst>
                </a:gridCol>
              </a:tblGrid>
              <a:tr h="27593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i="1" kern="1200" dirty="0">
                          <a:solidFill>
                            <a:schemeClr val="bg1"/>
                          </a:solidFill>
                          <a:latin typeface="Arial" panose="020B0604020202020204" pitchFamily="34" charset="0"/>
                          <a:ea typeface="+mn-ea"/>
                          <a:cs typeface="Arial" panose="020B0604020202020204" pitchFamily="34" charset="0"/>
                        </a:rPr>
                        <a:t>Hume Peabody</a:t>
                      </a:r>
                    </a:p>
                  </a:txBody>
                  <a:tcPr marL="0" marR="0" marT="0" marB="0"/>
                </a:tc>
                <a:tc>
                  <a:txBody>
                    <a:bodyPr/>
                    <a:lstStyle/>
                    <a:p>
                      <a:pPr algn="l"/>
                      <a:r>
                        <a:rPr lang="en-US" sz="1400" i="1" dirty="0">
                          <a:solidFill>
                            <a:schemeClr val="bg1"/>
                          </a:solidFill>
                          <a:latin typeface="Arial" panose="020B0604020202020204" pitchFamily="34" charset="0"/>
                          <a:cs typeface="Arial" panose="020B0604020202020204" pitchFamily="34" charset="0"/>
                        </a:rPr>
                        <a:t>NASA-GSFC</a:t>
                      </a:r>
                    </a:p>
                  </a:txBody>
                  <a:tcPr marL="0" marR="0" marT="0" marB="0"/>
                </a:tc>
                <a:extLst>
                  <a:ext uri="{0D108BD9-81ED-4DB2-BD59-A6C34878D82A}">
                    <a16:rowId xmlns:a16="http://schemas.microsoft.com/office/drawing/2014/main" val="2152032754"/>
                  </a:ext>
                </a:extLst>
              </a:tr>
              <a:tr h="27593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i="1" kern="1200" dirty="0">
                          <a:solidFill>
                            <a:schemeClr val="bg1"/>
                          </a:solidFill>
                          <a:latin typeface="Arial" panose="020B0604020202020204" pitchFamily="34" charset="0"/>
                          <a:ea typeface="+mn-ea"/>
                          <a:cs typeface="Arial" panose="020B0604020202020204" pitchFamily="34" charset="0"/>
                        </a:rPr>
                        <a:t>Carson McDonald</a:t>
                      </a:r>
                    </a:p>
                  </a:txBody>
                  <a:tcPr marL="0" marR="0" marT="0" marB="0"/>
                </a:tc>
                <a:tc>
                  <a:txBody>
                    <a:bodyPr/>
                    <a:lstStyle/>
                    <a:p>
                      <a:pPr algn="l"/>
                      <a:r>
                        <a:rPr lang="en-US" sz="1400" i="1" dirty="0">
                          <a:solidFill>
                            <a:schemeClr val="bg1"/>
                          </a:solidFill>
                          <a:latin typeface="Arial" panose="020B0604020202020204" pitchFamily="34" charset="0"/>
                          <a:cs typeface="Arial" panose="020B0604020202020204" pitchFamily="34" charset="0"/>
                        </a:rPr>
                        <a:t>Vertex Aerospace</a:t>
                      </a:r>
                    </a:p>
                  </a:txBody>
                  <a:tcPr marL="0" marR="0" marT="0" marB="0"/>
                </a:tc>
                <a:extLst>
                  <a:ext uri="{0D108BD9-81ED-4DB2-BD59-A6C34878D82A}">
                    <a16:rowId xmlns:a16="http://schemas.microsoft.com/office/drawing/2014/main" val="4070522221"/>
                  </a:ext>
                </a:extLst>
              </a:tr>
              <a:tr h="272487">
                <a:tc>
                  <a:txBody>
                    <a:bodyPr/>
                    <a:lstStyle/>
                    <a:p>
                      <a:pPr algn="l"/>
                      <a:r>
                        <a:rPr lang="en-US" sz="1400" i="1" dirty="0">
                          <a:solidFill>
                            <a:schemeClr val="bg1"/>
                          </a:solidFill>
                          <a:latin typeface="Arial" panose="020B0604020202020204" pitchFamily="34" charset="0"/>
                          <a:cs typeface="Arial" panose="020B0604020202020204" pitchFamily="34" charset="0"/>
                        </a:rPr>
                        <a:t>Kiet Vu</a:t>
                      </a:r>
                    </a:p>
                  </a:txBody>
                  <a:tcPr marL="0" marR="0" marT="0" marB="0"/>
                </a:tc>
                <a:tc>
                  <a:txBody>
                    <a:bodyPr/>
                    <a:lstStyle/>
                    <a:p>
                      <a:pPr algn="l"/>
                      <a:r>
                        <a:rPr lang="en-US" sz="1400" i="1">
                          <a:solidFill>
                            <a:schemeClr val="bg1"/>
                          </a:solidFill>
                          <a:latin typeface="Arial" panose="020B0604020202020204" pitchFamily="34" charset="0"/>
                          <a:cs typeface="Arial" panose="020B0604020202020204" pitchFamily="34" charset="0"/>
                        </a:rPr>
                        <a:t>Aerodyne Industries</a:t>
                      </a:r>
                      <a:endParaRPr lang="en-US" sz="1400" i="1" dirty="0">
                        <a:solidFill>
                          <a:schemeClr val="bg1"/>
                        </a:solidFill>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810239897"/>
                  </a:ext>
                </a:extLst>
              </a:tr>
              <a:tr h="274320">
                <a:tc>
                  <a:txBody>
                    <a:bodyPr/>
                    <a:lstStyle/>
                    <a:p>
                      <a:pPr algn="l"/>
                      <a:endParaRPr lang="en-US" sz="1400" i="1">
                        <a:solidFill>
                          <a:schemeClr val="bg1"/>
                        </a:solidFill>
                        <a:latin typeface="Arial" panose="020B0604020202020204" pitchFamily="34" charset="0"/>
                        <a:cs typeface="Arial" panose="020B0604020202020204" pitchFamily="34" charset="0"/>
                      </a:endParaRPr>
                    </a:p>
                  </a:txBody>
                  <a:tcPr marL="0" marR="0" marT="0" marB="0"/>
                </a:tc>
                <a:tc>
                  <a:txBody>
                    <a:bodyPr/>
                    <a:lstStyle/>
                    <a:p>
                      <a:pPr algn="l"/>
                      <a:endParaRPr lang="en-US" sz="1400" i="1" dirty="0">
                        <a:solidFill>
                          <a:schemeClr val="bg1"/>
                        </a:solidFill>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023796650"/>
                  </a:ext>
                </a:extLst>
              </a:tr>
            </a:tbl>
          </a:graphicData>
        </a:graphic>
      </p:graphicFrame>
      <p:sp>
        <p:nvSpPr>
          <p:cNvPr id="8" name="TextBox 7">
            <a:extLst>
              <a:ext uri="{FF2B5EF4-FFF2-40B4-BE49-F238E27FC236}">
                <a16:creationId xmlns:a16="http://schemas.microsoft.com/office/drawing/2014/main" id="{B7B52855-BA8C-BF01-E2B0-6C682367600D}"/>
              </a:ext>
            </a:extLst>
          </p:cNvPr>
          <p:cNvSpPr txBox="1"/>
          <p:nvPr/>
        </p:nvSpPr>
        <p:spPr>
          <a:xfrm>
            <a:off x="223837" y="5898642"/>
            <a:ext cx="11744325" cy="584775"/>
          </a:xfrm>
          <a:prstGeom prst="rect">
            <a:avLst/>
          </a:prstGeom>
          <a:noFill/>
        </p:spPr>
        <p:txBody>
          <a:bodyPr wrap="square">
            <a:spAutoFit/>
          </a:bodyPr>
          <a:lstStyle/>
          <a:p>
            <a:pPr marL="0" marR="0" indent="182880" algn="ctr">
              <a:spcBef>
                <a:spcPts val="600"/>
              </a:spcBef>
              <a:spcAft>
                <a:spcPts val="300"/>
              </a:spcAft>
              <a:buNone/>
            </a:pPr>
            <a:r>
              <a:rPr lang="en-US" sz="1600" b="0" i="1" kern="0" dirty="0">
                <a:solidFill>
                  <a:schemeClr val="bg1"/>
                </a:solidFill>
                <a:effectLst/>
                <a:latin typeface="Times New Roman" panose="02020603050405020304" pitchFamily="18" charset="0"/>
              </a:rPr>
              <a:t>Trade names and trademarks are used in this paper for identification only. Their usage does not constitute an official endorsement, either expressed or implied, by the National Aeronautics and Space Administration.</a:t>
            </a:r>
            <a:endParaRPr lang="en-US" sz="2000" b="1" i="1" kern="1600" dirty="0">
              <a:solidFill>
                <a:schemeClr val="bg1"/>
              </a:solidFill>
              <a:effectLst/>
              <a:latin typeface="Times New Roman" panose="02020603050405020304" pitchFamily="18" charset="0"/>
            </a:endParaRPr>
          </a:p>
        </p:txBody>
      </p:sp>
    </p:spTree>
    <p:extLst>
      <p:ext uri="{BB962C8B-B14F-4D97-AF65-F5344CB8AC3E}">
        <p14:creationId xmlns:p14="http://schemas.microsoft.com/office/powerpoint/2010/main" val="2766873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05E79-44B7-A114-7CAA-0ED91B953B6C}"/>
              </a:ext>
            </a:extLst>
          </p:cNvPr>
          <p:cNvSpPr>
            <a:spLocks noGrp="1"/>
          </p:cNvSpPr>
          <p:nvPr>
            <p:ph type="title"/>
          </p:nvPr>
        </p:nvSpPr>
        <p:spPr/>
        <p:txBody>
          <a:bodyPr>
            <a:normAutofit/>
          </a:bodyPr>
          <a:lstStyle/>
          <a:p>
            <a:r>
              <a:rPr lang="en-US" i="1" dirty="0"/>
              <a:t>ViewGenerate</a:t>
            </a:r>
            <a:r>
              <a:rPr lang="en-US" dirty="0"/>
              <a:t> Tool Output</a:t>
            </a:r>
          </a:p>
        </p:txBody>
      </p:sp>
      <p:sp>
        <p:nvSpPr>
          <p:cNvPr id="7" name="Slide Number Placeholder 6">
            <a:extLst>
              <a:ext uri="{FF2B5EF4-FFF2-40B4-BE49-F238E27FC236}">
                <a16:creationId xmlns:a16="http://schemas.microsoft.com/office/drawing/2014/main" id="{C3B246C2-336F-4B21-1076-68906AC27BB4}"/>
              </a:ext>
            </a:extLst>
          </p:cNvPr>
          <p:cNvSpPr>
            <a:spLocks noGrp="1"/>
          </p:cNvSpPr>
          <p:nvPr>
            <p:ph type="sldNum" sz="quarter" idx="12"/>
          </p:nvPr>
        </p:nvSpPr>
        <p:spPr/>
        <p:txBody>
          <a:bodyPr/>
          <a:lstStyle/>
          <a:p>
            <a:fld id="{16DAB63A-30D3-471A-9985-472B29AFB67F}" type="slidenum">
              <a:rPr lang="en-US" smtClean="0"/>
              <a:pPr/>
              <a:t>10</a:t>
            </a:fld>
            <a:endParaRPr lang="en-US"/>
          </a:p>
        </p:txBody>
      </p:sp>
      <p:sp>
        <p:nvSpPr>
          <p:cNvPr id="12" name="Footer Placeholder 5">
            <a:extLst>
              <a:ext uri="{FF2B5EF4-FFF2-40B4-BE49-F238E27FC236}">
                <a16:creationId xmlns:a16="http://schemas.microsoft.com/office/drawing/2014/main" id="{67D9F71B-3310-3A2E-812F-FAF9FDC259AF}"/>
              </a:ext>
            </a:extLst>
          </p:cNvPr>
          <p:cNvSpPr>
            <a:spLocks noGrp="1"/>
          </p:cNvSpPr>
          <p:nvPr>
            <p:ph type="ftr" sz="quarter" idx="11"/>
          </p:nvPr>
        </p:nvSpPr>
        <p:spPr>
          <a:xfrm>
            <a:off x="2093749" y="6629400"/>
            <a:ext cx="8001000" cy="228600"/>
          </a:xfrm>
        </p:spPr>
        <p:txBody>
          <a:bodyPr/>
          <a:lstStyle/>
          <a:p>
            <a:r>
              <a:rPr lang="en-US" dirty="0"/>
              <a:t>Roman Space Telescope Project</a:t>
            </a:r>
          </a:p>
        </p:txBody>
      </p:sp>
      <p:pic>
        <p:nvPicPr>
          <p:cNvPr id="13" name="Picture 12">
            <a:extLst>
              <a:ext uri="{FF2B5EF4-FFF2-40B4-BE49-F238E27FC236}">
                <a16:creationId xmlns:a16="http://schemas.microsoft.com/office/drawing/2014/main" id="{EBE72FBE-6F14-54BA-F2A3-689B297599F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6902" y="929326"/>
            <a:ext cx="11101318" cy="5618957"/>
          </a:xfrm>
          <a:prstGeom prst="rect">
            <a:avLst/>
          </a:prstGeom>
          <a:noFill/>
          <a:ln>
            <a:solidFill>
              <a:schemeClr val="tx1"/>
            </a:solidFill>
          </a:ln>
        </p:spPr>
      </p:pic>
    </p:spTree>
    <p:extLst>
      <p:ext uri="{BB962C8B-B14F-4D97-AF65-F5344CB8AC3E}">
        <p14:creationId xmlns:p14="http://schemas.microsoft.com/office/powerpoint/2010/main" val="12087103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F12C99-7193-1B79-EACE-33B79F507BAE}"/>
              </a:ext>
            </a:extLst>
          </p:cNvPr>
          <p:cNvSpPr>
            <a:spLocks noGrp="1"/>
          </p:cNvSpPr>
          <p:nvPr>
            <p:ph sz="half" idx="1"/>
          </p:nvPr>
        </p:nvSpPr>
        <p:spPr>
          <a:xfrm>
            <a:off x="304799" y="1055688"/>
            <a:ext cx="11651227" cy="5573712"/>
          </a:xfrm>
        </p:spPr>
        <p:txBody>
          <a:bodyPr>
            <a:normAutofit/>
          </a:bodyPr>
          <a:lstStyle/>
          <a:p>
            <a:r>
              <a:rPr lang="en-US" sz="2000" dirty="0"/>
              <a:t>Mapping best practices generally target two areas: accuracy and repeatability</a:t>
            </a:r>
          </a:p>
          <a:p>
            <a:r>
              <a:rPr lang="en-US" sz="2000" dirty="0"/>
              <a:t>RST did not try to enforce that </a:t>
            </a:r>
            <a:r>
              <a:rPr lang="en-US" sz="2000" u="sng" dirty="0"/>
              <a:t>all</a:t>
            </a:r>
            <a:r>
              <a:rPr lang="en-US" sz="2000" dirty="0"/>
              <a:t> </a:t>
            </a:r>
            <a:r>
              <a:rPr lang="en-US" sz="2000" dirty="0" err="1"/>
              <a:t>gridpoints</a:t>
            </a:r>
            <a:r>
              <a:rPr lang="en-US" sz="2000" dirty="0"/>
              <a:t> needed to be mapped</a:t>
            </a:r>
          </a:p>
          <a:p>
            <a:pPr lvl="1"/>
            <a:r>
              <a:rPr lang="en-US" sz="1600" dirty="0"/>
              <a:t>Differences in modeling techniques between thermal and structural analysts make this challenging</a:t>
            </a:r>
          </a:p>
          <a:p>
            <a:pPr lvl="1"/>
            <a:r>
              <a:rPr lang="en-US" sz="1600" dirty="0"/>
              <a:t>This prevented all subsystems from having to ensure every </a:t>
            </a:r>
            <a:r>
              <a:rPr lang="en-US" sz="1600" dirty="0" err="1"/>
              <a:t>gridpoint</a:t>
            </a:r>
            <a:r>
              <a:rPr lang="en-US" sz="1600" dirty="0"/>
              <a:t> got mapped</a:t>
            </a:r>
          </a:p>
          <a:p>
            <a:pPr lvl="1"/>
            <a:r>
              <a:rPr lang="en-US" sz="1600" dirty="0"/>
              <a:t>Unmapped </a:t>
            </a:r>
            <a:r>
              <a:rPr lang="en-US" sz="1600" dirty="0" err="1"/>
              <a:t>gridpoints</a:t>
            </a:r>
            <a:r>
              <a:rPr lang="en-US" sz="1600" dirty="0"/>
              <a:t> were assigned temperatures from a NASTRAN thermal solution that utilized the mapped temperatures as seed points, essentially interpolating or extrapolating to “fill in” the missing temperatures</a:t>
            </a:r>
          </a:p>
          <a:p>
            <a:r>
              <a:rPr lang="en-US" sz="2000" dirty="0"/>
              <a:t>After completion of the fill-in run, contour plots using the same scale, levels, and color indexes were generated from the thermal/structural models and placed sided by side for visual comparison</a:t>
            </a:r>
          </a:p>
          <a:p>
            <a:pPr lvl="1"/>
            <a:r>
              <a:rPr lang="en-US" sz="1600" dirty="0"/>
              <a:t>For best comparison, the temperature range and number of nodes/elements should be minimized as much as practical</a:t>
            </a:r>
          </a:p>
          <a:p>
            <a:pPr lvl="1"/>
            <a:r>
              <a:rPr lang="en-US" sz="1600" dirty="0"/>
              <a:t>Too wide a range and gradients might not be obvious</a:t>
            </a:r>
          </a:p>
          <a:p>
            <a:pPr lvl="1"/>
            <a:r>
              <a:rPr lang="en-US" sz="1600" dirty="0"/>
              <a:t>Too many nodes/elements might mean that areas of interest are obscured by geometry in front</a:t>
            </a:r>
          </a:p>
          <a:p>
            <a:pPr lvl="1"/>
            <a:r>
              <a:rPr lang="en-US" sz="1600" dirty="0"/>
              <a:t>Best to go to a piece-part level as much as possible (RST has &gt; 400 group associations)</a:t>
            </a:r>
          </a:p>
          <a:p>
            <a:pPr lvl="1"/>
            <a:r>
              <a:rPr lang="en-US" sz="1600" dirty="0"/>
              <a:t>Ensure that very lightweight components, such as MLI do not get mapped as they seldom contribute to distortion</a:t>
            </a:r>
          </a:p>
          <a:p>
            <a:r>
              <a:rPr lang="en-US" sz="2000" dirty="0"/>
              <a:t>Consider mapping temperature differences between two points in time (or two orientations).  This tends to be a much smaller magnitude than bulk temperatures and with the reduced scale, may highlight problem areas</a:t>
            </a:r>
          </a:p>
          <a:p>
            <a:pPr lvl="1"/>
            <a:r>
              <a:rPr lang="en-US" sz="1600" dirty="0"/>
              <a:t>Once Thermal Desktop has mapped temperatures, the weighting factors are saved internally.  Therefore, new data sets may be displayed by recomputing, but not remapping.  This could also apply to temperature difference user files…</a:t>
            </a:r>
          </a:p>
        </p:txBody>
      </p:sp>
      <p:sp>
        <p:nvSpPr>
          <p:cNvPr id="2" name="Title 1">
            <a:extLst>
              <a:ext uri="{FF2B5EF4-FFF2-40B4-BE49-F238E27FC236}">
                <a16:creationId xmlns:a16="http://schemas.microsoft.com/office/drawing/2014/main" id="{C5F05E79-44B7-A114-7CAA-0ED91B953B6C}"/>
              </a:ext>
            </a:extLst>
          </p:cNvPr>
          <p:cNvSpPr>
            <a:spLocks noGrp="1"/>
          </p:cNvSpPr>
          <p:nvPr>
            <p:ph type="title"/>
          </p:nvPr>
        </p:nvSpPr>
        <p:spPr/>
        <p:txBody>
          <a:bodyPr>
            <a:normAutofit/>
          </a:bodyPr>
          <a:lstStyle/>
          <a:p>
            <a:r>
              <a:rPr lang="en-US" dirty="0"/>
              <a:t>Mapping Best Practices</a:t>
            </a:r>
          </a:p>
        </p:txBody>
      </p:sp>
      <p:sp>
        <p:nvSpPr>
          <p:cNvPr id="7" name="Slide Number Placeholder 6">
            <a:extLst>
              <a:ext uri="{FF2B5EF4-FFF2-40B4-BE49-F238E27FC236}">
                <a16:creationId xmlns:a16="http://schemas.microsoft.com/office/drawing/2014/main" id="{C3B246C2-336F-4B21-1076-68906AC27BB4}"/>
              </a:ext>
            </a:extLst>
          </p:cNvPr>
          <p:cNvSpPr>
            <a:spLocks noGrp="1"/>
          </p:cNvSpPr>
          <p:nvPr>
            <p:ph type="sldNum" sz="quarter" idx="12"/>
          </p:nvPr>
        </p:nvSpPr>
        <p:spPr/>
        <p:txBody>
          <a:bodyPr/>
          <a:lstStyle/>
          <a:p>
            <a:fld id="{16DAB63A-30D3-471A-9985-472B29AFB67F}" type="slidenum">
              <a:rPr lang="en-US" smtClean="0"/>
              <a:pPr/>
              <a:t>11</a:t>
            </a:fld>
            <a:endParaRPr lang="en-US"/>
          </a:p>
        </p:txBody>
      </p:sp>
      <p:sp>
        <p:nvSpPr>
          <p:cNvPr id="16" name="Footer Placeholder 5">
            <a:extLst>
              <a:ext uri="{FF2B5EF4-FFF2-40B4-BE49-F238E27FC236}">
                <a16:creationId xmlns:a16="http://schemas.microsoft.com/office/drawing/2014/main" id="{A669034C-6933-B154-7169-0B32B4C483A9}"/>
              </a:ext>
            </a:extLst>
          </p:cNvPr>
          <p:cNvSpPr>
            <a:spLocks noGrp="1"/>
          </p:cNvSpPr>
          <p:nvPr>
            <p:ph type="ftr" sz="quarter" idx="11"/>
          </p:nvPr>
        </p:nvSpPr>
        <p:spPr>
          <a:xfrm>
            <a:off x="2093749" y="6629400"/>
            <a:ext cx="8001000" cy="228600"/>
          </a:xfrm>
        </p:spPr>
        <p:txBody>
          <a:bodyPr/>
          <a:lstStyle/>
          <a:p>
            <a:r>
              <a:rPr lang="en-US" dirty="0"/>
              <a:t>Roman Space Telescope Project</a:t>
            </a:r>
          </a:p>
        </p:txBody>
      </p:sp>
    </p:spTree>
    <p:extLst>
      <p:ext uri="{BB962C8B-B14F-4D97-AF65-F5344CB8AC3E}">
        <p14:creationId xmlns:p14="http://schemas.microsoft.com/office/powerpoint/2010/main" val="9082210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F12C99-7193-1B79-EACE-33B79F507BAE}"/>
              </a:ext>
            </a:extLst>
          </p:cNvPr>
          <p:cNvSpPr>
            <a:spLocks noGrp="1"/>
          </p:cNvSpPr>
          <p:nvPr>
            <p:ph sz="half" idx="1"/>
          </p:nvPr>
        </p:nvSpPr>
        <p:spPr>
          <a:xfrm>
            <a:off x="304799" y="1055688"/>
            <a:ext cx="11651227" cy="5164138"/>
          </a:xfrm>
        </p:spPr>
        <p:txBody>
          <a:bodyPr>
            <a:normAutofit/>
          </a:bodyPr>
          <a:lstStyle/>
          <a:p>
            <a:r>
              <a:rPr lang="en-US" sz="2000" dirty="0"/>
              <a:t>For areas where the mapping is not acceptable</a:t>
            </a:r>
          </a:p>
          <a:p>
            <a:pPr lvl="1"/>
            <a:r>
              <a:rPr lang="en-US" sz="1600" dirty="0"/>
              <a:t>More closely examine the two groups close up.  What may appear to align well from a distance may not appear to align as well zoomed in closer, especially for optics and in particular if they have a sizable gradient</a:t>
            </a:r>
          </a:p>
          <a:p>
            <a:pPr lvl="1"/>
            <a:r>
              <a:rPr lang="en-US" sz="1600" dirty="0"/>
              <a:t>Flexures are another area where thermal and structures may differ; structures often uses the midplane for the top and bottom flanges, whereas thermal often picks the closest flange surface to the blade (to not overestimate the distance).  To address this, RST maps only the flanges and not the blades and allows the fill-in to populate the blade temperatures</a:t>
            </a:r>
          </a:p>
          <a:p>
            <a:r>
              <a:rPr lang="en-US" sz="2000" dirty="0"/>
              <a:t>A progressive tolerancing is used, starting from zero and slowly incrementing in a non-linear discretization up to 11 cm.  If a point is 11 cm away from any thermal surface, it is considered too far to be mapped.  </a:t>
            </a:r>
          </a:p>
          <a:p>
            <a:pPr lvl="1"/>
            <a:r>
              <a:rPr lang="en-US" sz="1600" dirty="0"/>
              <a:t>The progressive tolerancing ensures that the </a:t>
            </a:r>
            <a:r>
              <a:rPr lang="en-US" sz="1600" dirty="0" err="1"/>
              <a:t>gridpoint</a:t>
            </a:r>
            <a:r>
              <a:rPr lang="en-US" sz="1600" dirty="0"/>
              <a:t> maps to the closest surface where it projects, since once a </a:t>
            </a:r>
            <a:r>
              <a:rPr lang="en-US" sz="1600" dirty="0" err="1"/>
              <a:t>gridpoint</a:t>
            </a:r>
            <a:r>
              <a:rPr lang="en-US" sz="1600" dirty="0"/>
              <a:t> is mapped, it is no longer considered in the mapping algorithm for higher tolerances</a:t>
            </a:r>
          </a:p>
          <a:p>
            <a:r>
              <a:rPr lang="en-US" sz="2000" dirty="0"/>
              <a:t>To improve repeatability, the exact same FEM is used for mapping, even though the thermal run may be different configurations (Stowed Arrays, HGA Dish pointing differently)</a:t>
            </a:r>
          </a:p>
          <a:p>
            <a:pPr lvl="1"/>
            <a:r>
              <a:rPr lang="en-US" sz="1600" dirty="0"/>
              <a:t>This ensures that no errors are introduced by mapping to different FEM models representing different configurations, which would require checking maps for two different sets of models</a:t>
            </a:r>
          </a:p>
          <a:p>
            <a:pPr lvl="1"/>
            <a:r>
              <a:rPr lang="en-US" sz="1600" dirty="0"/>
              <a:t>Since the mapping is just using the specified temperature set, it need not be a temperature set reflective of the mapped configuration (i.e. a stowed model could be used to map deployed temperature predictions)</a:t>
            </a:r>
          </a:p>
        </p:txBody>
      </p:sp>
      <p:sp>
        <p:nvSpPr>
          <p:cNvPr id="2" name="Title 1">
            <a:extLst>
              <a:ext uri="{FF2B5EF4-FFF2-40B4-BE49-F238E27FC236}">
                <a16:creationId xmlns:a16="http://schemas.microsoft.com/office/drawing/2014/main" id="{C5F05E79-44B7-A114-7CAA-0ED91B953B6C}"/>
              </a:ext>
            </a:extLst>
          </p:cNvPr>
          <p:cNvSpPr>
            <a:spLocks noGrp="1"/>
          </p:cNvSpPr>
          <p:nvPr>
            <p:ph type="title"/>
          </p:nvPr>
        </p:nvSpPr>
        <p:spPr/>
        <p:txBody>
          <a:bodyPr>
            <a:normAutofit/>
          </a:bodyPr>
          <a:lstStyle/>
          <a:p>
            <a:r>
              <a:rPr lang="en-US" dirty="0"/>
              <a:t>Mapping Best Practices</a:t>
            </a:r>
          </a:p>
        </p:txBody>
      </p:sp>
      <p:sp>
        <p:nvSpPr>
          <p:cNvPr id="7" name="Slide Number Placeholder 6">
            <a:extLst>
              <a:ext uri="{FF2B5EF4-FFF2-40B4-BE49-F238E27FC236}">
                <a16:creationId xmlns:a16="http://schemas.microsoft.com/office/drawing/2014/main" id="{C3B246C2-336F-4B21-1076-68906AC27BB4}"/>
              </a:ext>
            </a:extLst>
          </p:cNvPr>
          <p:cNvSpPr>
            <a:spLocks noGrp="1"/>
          </p:cNvSpPr>
          <p:nvPr>
            <p:ph type="sldNum" sz="quarter" idx="12"/>
          </p:nvPr>
        </p:nvSpPr>
        <p:spPr/>
        <p:txBody>
          <a:bodyPr/>
          <a:lstStyle/>
          <a:p>
            <a:fld id="{16DAB63A-30D3-471A-9985-472B29AFB67F}" type="slidenum">
              <a:rPr lang="en-US" smtClean="0"/>
              <a:pPr/>
              <a:t>12</a:t>
            </a:fld>
            <a:endParaRPr lang="en-US"/>
          </a:p>
        </p:txBody>
      </p:sp>
      <p:sp>
        <p:nvSpPr>
          <p:cNvPr id="16" name="Footer Placeholder 5">
            <a:extLst>
              <a:ext uri="{FF2B5EF4-FFF2-40B4-BE49-F238E27FC236}">
                <a16:creationId xmlns:a16="http://schemas.microsoft.com/office/drawing/2014/main" id="{A669034C-6933-B154-7169-0B32B4C483A9}"/>
              </a:ext>
            </a:extLst>
          </p:cNvPr>
          <p:cNvSpPr>
            <a:spLocks noGrp="1"/>
          </p:cNvSpPr>
          <p:nvPr>
            <p:ph type="ftr" sz="quarter" idx="11"/>
          </p:nvPr>
        </p:nvSpPr>
        <p:spPr>
          <a:xfrm>
            <a:off x="2093749" y="6629400"/>
            <a:ext cx="8001000" cy="228600"/>
          </a:xfrm>
        </p:spPr>
        <p:txBody>
          <a:bodyPr/>
          <a:lstStyle/>
          <a:p>
            <a:r>
              <a:rPr lang="en-US" dirty="0"/>
              <a:t>Roman Space Telescope Project</a:t>
            </a:r>
          </a:p>
        </p:txBody>
      </p:sp>
    </p:spTree>
    <p:extLst>
      <p:ext uri="{BB962C8B-B14F-4D97-AF65-F5344CB8AC3E}">
        <p14:creationId xmlns:p14="http://schemas.microsoft.com/office/powerpoint/2010/main" val="397138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F12C99-7193-1B79-EACE-33B79F507BAE}"/>
              </a:ext>
            </a:extLst>
          </p:cNvPr>
          <p:cNvSpPr>
            <a:spLocks noGrp="1"/>
          </p:cNvSpPr>
          <p:nvPr>
            <p:ph sz="half" idx="1"/>
          </p:nvPr>
        </p:nvSpPr>
        <p:spPr>
          <a:xfrm>
            <a:off x="304799" y="1055688"/>
            <a:ext cx="11651227" cy="5164138"/>
          </a:xfrm>
        </p:spPr>
        <p:txBody>
          <a:bodyPr>
            <a:normAutofit/>
          </a:bodyPr>
          <a:lstStyle/>
          <a:p>
            <a:r>
              <a:rPr lang="en-US" sz="2000" dirty="0"/>
              <a:t>RST did begin with multiple mappers (one for each subsystem)</a:t>
            </a:r>
          </a:p>
          <a:p>
            <a:r>
              <a:rPr lang="en-US" sz="2000" dirty="0"/>
              <a:t>Eventually, the project transitioned to a “One Mapper to Rule Them All” approach to minimize the number of files that had to be tracked and provided to the structures team</a:t>
            </a:r>
          </a:p>
          <a:p>
            <a:r>
              <a:rPr lang="en-US" sz="2000" dirty="0"/>
              <a:t>However, with the development of the </a:t>
            </a:r>
            <a:r>
              <a:rPr lang="en-US" sz="2000" i="1" dirty="0"/>
              <a:t>Mapping</a:t>
            </a:r>
            <a:r>
              <a:rPr lang="en-US" sz="2000" dirty="0"/>
              <a:t> Tool, the project has returned to multiple mappers and uses multiple Interpolation Factors files to assemble a single NASTRAN file for the structures team</a:t>
            </a:r>
          </a:p>
          <a:p>
            <a:pPr lvl="1"/>
            <a:r>
              <a:rPr lang="en-US" sz="1600" dirty="0"/>
              <a:t>Furthermore, this means that when a single subsystem Mapper is updated, the new Interpolation Factors file can be used along with all the previously vetted ones for the other subsystems</a:t>
            </a:r>
          </a:p>
          <a:p>
            <a:pPr lvl="1"/>
            <a:r>
              <a:rPr lang="en-US" sz="1600" dirty="0"/>
              <a:t>This also ensures that the exact same weighting factors will be used for all results sets, further ensuring consistency across analysis cases, rather than potentially introducing small differences when mapping each analysis case through Thermal Desktop</a:t>
            </a:r>
          </a:p>
          <a:p>
            <a:r>
              <a:rPr lang="en-US" sz="2000" dirty="0"/>
              <a:t>Lastly, RST has always employed a “pipe-cleaner” process before beginning the processing of many analysis cases</a:t>
            </a:r>
          </a:p>
          <a:p>
            <a:pPr lvl="1"/>
            <a:r>
              <a:rPr lang="en-US" sz="1600" dirty="0"/>
              <a:t>This pipe cleaner focuses on detailed inspection of mapping from a preliminary run, being far more concerned with accurate mapping that the actual results and performance</a:t>
            </a:r>
          </a:p>
          <a:p>
            <a:pPr lvl="1"/>
            <a:r>
              <a:rPr lang="en-US" sz="1600" dirty="0"/>
              <a:t>Once the mapping accuracy is completely vetted, then the pipeline is open and the numerous cases are processed to evaluate the system performance against requirements</a:t>
            </a:r>
          </a:p>
        </p:txBody>
      </p:sp>
      <p:sp>
        <p:nvSpPr>
          <p:cNvPr id="2" name="Title 1">
            <a:extLst>
              <a:ext uri="{FF2B5EF4-FFF2-40B4-BE49-F238E27FC236}">
                <a16:creationId xmlns:a16="http://schemas.microsoft.com/office/drawing/2014/main" id="{C5F05E79-44B7-A114-7CAA-0ED91B953B6C}"/>
              </a:ext>
            </a:extLst>
          </p:cNvPr>
          <p:cNvSpPr>
            <a:spLocks noGrp="1"/>
          </p:cNvSpPr>
          <p:nvPr>
            <p:ph type="title"/>
          </p:nvPr>
        </p:nvSpPr>
        <p:spPr/>
        <p:txBody>
          <a:bodyPr>
            <a:normAutofit/>
          </a:bodyPr>
          <a:lstStyle/>
          <a:p>
            <a:r>
              <a:rPr lang="en-US" dirty="0"/>
              <a:t>Mapping Best Practices</a:t>
            </a:r>
          </a:p>
        </p:txBody>
      </p:sp>
      <p:sp>
        <p:nvSpPr>
          <p:cNvPr id="7" name="Slide Number Placeholder 6">
            <a:extLst>
              <a:ext uri="{FF2B5EF4-FFF2-40B4-BE49-F238E27FC236}">
                <a16:creationId xmlns:a16="http://schemas.microsoft.com/office/drawing/2014/main" id="{C3B246C2-336F-4B21-1076-68906AC27BB4}"/>
              </a:ext>
            </a:extLst>
          </p:cNvPr>
          <p:cNvSpPr>
            <a:spLocks noGrp="1"/>
          </p:cNvSpPr>
          <p:nvPr>
            <p:ph type="sldNum" sz="quarter" idx="12"/>
          </p:nvPr>
        </p:nvSpPr>
        <p:spPr/>
        <p:txBody>
          <a:bodyPr/>
          <a:lstStyle/>
          <a:p>
            <a:fld id="{16DAB63A-30D3-471A-9985-472B29AFB67F}" type="slidenum">
              <a:rPr lang="en-US" smtClean="0"/>
              <a:pPr/>
              <a:t>13</a:t>
            </a:fld>
            <a:endParaRPr lang="en-US"/>
          </a:p>
        </p:txBody>
      </p:sp>
      <p:sp>
        <p:nvSpPr>
          <p:cNvPr id="16" name="Footer Placeholder 5">
            <a:extLst>
              <a:ext uri="{FF2B5EF4-FFF2-40B4-BE49-F238E27FC236}">
                <a16:creationId xmlns:a16="http://schemas.microsoft.com/office/drawing/2014/main" id="{A669034C-6933-B154-7169-0B32B4C483A9}"/>
              </a:ext>
            </a:extLst>
          </p:cNvPr>
          <p:cNvSpPr>
            <a:spLocks noGrp="1"/>
          </p:cNvSpPr>
          <p:nvPr>
            <p:ph type="ftr" sz="quarter" idx="11"/>
          </p:nvPr>
        </p:nvSpPr>
        <p:spPr>
          <a:xfrm>
            <a:off x="2093749" y="6629400"/>
            <a:ext cx="8001000" cy="228600"/>
          </a:xfrm>
        </p:spPr>
        <p:txBody>
          <a:bodyPr/>
          <a:lstStyle/>
          <a:p>
            <a:r>
              <a:rPr lang="en-US" dirty="0"/>
              <a:t>Roman Space Telescope Project</a:t>
            </a:r>
          </a:p>
        </p:txBody>
      </p:sp>
    </p:spTree>
    <p:extLst>
      <p:ext uri="{BB962C8B-B14F-4D97-AF65-F5344CB8AC3E}">
        <p14:creationId xmlns:p14="http://schemas.microsoft.com/office/powerpoint/2010/main" val="7908535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F12C99-7193-1B79-EACE-33B79F507BAE}"/>
              </a:ext>
            </a:extLst>
          </p:cNvPr>
          <p:cNvSpPr>
            <a:spLocks noGrp="1"/>
          </p:cNvSpPr>
          <p:nvPr>
            <p:ph sz="half" idx="1"/>
          </p:nvPr>
        </p:nvSpPr>
        <p:spPr>
          <a:xfrm>
            <a:off x="304799" y="1055688"/>
            <a:ext cx="11679677" cy="5164138"/>
          </a:xfrm>
        </p:spPr>
        <p:txBody>
          <a:bodyPr>
            <a:normAutofit/>
          </a:bodyPr>
          <a:lstStyle/>
          <a:p>
            <a:r>
              <a:rPr lang="en-US" sz="2200" dirty="0"/>
              <a:t>RST has been continuously working to improve the speed and accuracy of temperature mapping for Integrated Modeling</a:t>
            </a:r>
          </a:p>
          <a:p>
            <a:r>
              <a:rPr lang="en-US" sz="2200" dirty="0"/>
              <a:t>Beginning with multiple mappers, similar but not identical viewpoints, and multiple files…</a:t>
            </a:r>
          </a:p>
          <a:p>
            <a:r>
              <a:rPr lang="en-US" sz="2200" dirty="0"/>
              <a:t>…To eventually a single mapper but with repeated executions of the mapping for different analysis cases, exact view points but still needing manual image generation…</a:t>
            </a:r>
          </a:p>
          <a:p>
            <a:r>
              <a:rPr lang="en-US" sz="2200" dirty="0"/>
              <a:t>To today, where the project</a:t>
            </a:r>
          </a:p>
          <a:p>
            <a:pPr lvl="1"/>
            <a:r>
              <a:rPr lang="en-US" sz="1800" dirty="0"/>
              <a:t>Uses multiple mappers with Interpolation Factors files for each mapper</a:t>
            </a:r>
          </a:p>
          <a:p>
            <a:pPr lvl="1"/>
            <a:r>
              <a:rPr lang="en-US" sz="1800" dirty="0"/>
              <a:t>Assembles a single file for delivery to the structures team</a:t>
            </a:r>
          </a:p>
          <a:p>
            <a:pPr lvl="1"/>
            <a:r>
              <a:rPr lang="en-US" sz="1800" dirty="0"/>
              <a:t>Easily captures the desired viewpoint and scaling directly from the software</a:t>
            </a:r>
          </a:p>
          <a:p>
            <a:pPr lvl="1"/>
            <a:r>
              <a:rPr lang="en-US" sz="1800" dirty="0"/>
              <a:t>Auto generates hundreds of images overnight with the push of a button</a:t>
            </a:r>
          </a:p>
          <a:p>
            <a:r>
              <a:rPr lang="en-US" sz="2200" dirty="0"/>
              <a:t>RST </a:t>
            </a:r>
            <a:r>
              <a:rPr lang="en-US" sz="2200"/>
              <a:t>has successfully completed </a:t>
            </a:r>
            <a:r>
              <a:rPr lang="en-US" sz="2200" dirty="0"/>
              <a:t>all testing and is currently preparing for a </a:t>
            </a:r>
            <a:r>
              <a:rPr lang="en-US" sz="2200"/>
              <a:t>late August 2026 </a:t>
            </a:r>
            <a:r>
              <a:rPr lang="en-US" sz="2200" dirty="0"/>
              <a:t>launch</a:t>
            </a:r>
          </a:p>
          <a:p>
            <a:r>
              <a:rPr lang="en-US" sz="2200" dirty="0"/>
              <a:t>Once through commissioning, Roman will follow in the footsteps of Hubble and James Webb to unlock the mysteries of the cosmos</a:t>
            </a:r>
          </a:p>
          <a:p>
            <a:pPr lvl="1"/>
            <a:endParaRPr lang="en-US" sz="1800" dirty="0"/>
          </a:p>
        </p:txBody>
      </p:sp>
      <p:sp>
        <p:nvSpPr>
          <p:cNvPr id="2" name="Title 1">
            <a:extLst>
              <a:ext uri="{FF2B5EF4-FFF2-40B4-BE49-F238E27FC236}">
                <a16:creationId xmlns:a16="http://schemas.microsoft.com/office/drawing/2014/main" id="{C5F05E79-44B7-A114-7CAA-0ED91B953B6C}"/>
              </a:ext>
            </a:extLst>
          </p:cNvPr>
          <p:cNvSpPr>
            <a:spLocks noGrp="1"/>
          </p:cNvSpPr>
          <p:nvPr>
            <p:ph type="title"/>
          </p:nvPr>
        </p:nvSpPr>
        <p:spPr/>
        <p:txBody>
          <a:bodyPr>
            <a:normAutofit/>
          </a:bodyPr>
          <a:lstStyle/>
          <a:p>
            <a:r>
              <a:rPr lang="en-US" dirty="0"/>
              <a:t>Conclusions</a:t>
            </a:r>
          </a:p>
        </p:txBody>
      </p:sp>
      <p:sp>
        <p:nvSpPr>
          <p:cNvPr id="7" name="Slide Number Placeholder 6">
            <a:extLst>
              <a:ext uri="{FF2B5EF4-FFF2-40B4-BE49-F238E27FC236}">
                <a16:creationId xmlns:a16="http://schemas.microsoft.com/office/drawing/2014/main" id="{C3B246C2-336F-4B21-1076-68906AC27BB4}"/>
              </a:ext>
            </a:extLst>
          </p:cNvPr>
          <p:cNvSpPr>
            <a:spLocks noGrp="1"/>
          </p:cNvSpPr>
          <p:nvPr>
            <p:ph type="sldNum" sz="quarter" idx="12"/>
          </p:nvPr>
        </p:nvSpPr>
        <p:spPr/>
        <p:txBody>
          <a:bodyPr/>
          <a:lstStyle/>
          <a:p>
            <a:fld id="{16DAB63A-30D3-471A-9985-472B29AFB67F}" type="slidenum">
              <a:rPr lang="en-US" smtClean="0"/>
              <a:pPr/>
              <a:t>14</a:t>
            </a:fld>
            <a:endParaRPr lang="en-US"/>
          </a:p>
        </p:txBody>
      </p:sp>
      <p:sp>
        <p:nvSpPr>
          <p:cNvPr id="4" name="Footer Placeholder 5">
            <a:extLst>
              <a:ext uri="{FF2B5EF4-FFF2-40B4-BE49-F238E27FC236}">
                <a16:creationId xmlns:a16="http://schemas.microsoft.com/office/drawing/2014/main" id="{DC6C25CA-5560-96EE-A0A7-BFC86A63DF16}"/>
              </a:ext>
            </a:extLst>
          </p:cNvPr>
          <p:cNvSpPr>
            <a:spLocks noGrp="1"/>
          </p:cNvSpPr>
          <p:nvPr>
            <p:ph type="ftr" sz="quarter" idx="11"/>
          </p:nvPr>
        </p:nvSpPr>
        <p:spPr>
          <a:xfrm>
            <a:off x="2093749" y="6629400"/>
            <a:ext cx="8001000" cy="228600"/>
          </a:xfrm>
        </p:spPr>
        <p:txBody>
          <a:bodyPr/>
          <a:lstStyle/>
          <a:p>
            <a:r>
              <a:rPr lang="en-US" dirty="0"/>
              <a:t>Roman Space Telescope Project</a:t>
            </a:r>
          </a:p>
        </p:txBody>
      </p:sp>
    </p:spTree>
    <p:extLst>
      <p:ext uri="{BB962C8B-B14F-4D97-AF65-F5344CB8AC3E}">
        <p14:creationId xmlns:p14="http://schemas.microsoft.com/office/powerpoint/2010/main" val="1651438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05E79-44B7-A114-7CAA-0ED91B953B6C}"/>
              </a:ext>
            </a:extLst>
          </p:cNvPr>
          <p:cNvSpPr>
            <a:spLocks noGrp="1"/>
          </p:cNvSpPr>
          <p:nvPr>
            <p:ph type="title"/>
          </p:nvPr>
        </p:nvSpPr>
        <p:spPr/>
        <p:txBody>
          <a:bodyPr/>
          <a:lstStyle/>
          <a:p>
            <a:r>
              <a:rPr lang="en-US" dirty="0"/>
              <a:t>Agenda</a:t>
            </a:r>
          </a:p>
        </p:txBody>
      </p:sp>
      <p:sp>
        <p:nvSpPr>
          <p:cNvPr id="3" name="Text Placeholder 2">
            <a:extLst>
              <a:ext uri="{FF2B5EF4-FFF2-40B4-BE49-F238E27FC236}">
                <a16:creationId xmlns:a16="http://schemas.microsoft.com/office/drawing/2014/main" id="{10F12C99-7193-1B79-EACE-33B79F507BAE}"/>
              </a:ext>
            </a:extLst>
          </p:cNvPr>
          <p:cNvSpPr>
            <a:spLocks noGrp="1"/>
          </p:cNvSpPr>
          <p:nvPr>
            <p:ph type="body" sz="quarter" idx="10"/>
          </p:nvPr>
        </p:nvSpPr>
        <p:spPr/>
        <p:txBody>
          <a:bodyPr>
            <a:normAutofit/>
          </a:bodyPr>
          <a:lstStyle/>
          <a:p>
            <a:pPr marL="285750" indent="-285750"/>
            <a:r>
              <a:rPr lang="en-US" sz="2400" dirty="0"/>
              <a:t>Introduction</a:t>
            </a:r>
          </a:p>
          <a:p>
            <a:pPr marL="285750" indent="-285750"/>
            <a:endParaRPr lang="en-US" sz="1000" dirty="0"/>
          </a:p>
          <a:p>
            <a:pPr marL="285750" indent="-285750"/>
            <a:r>
              <a:rPr lang="en-US" sz="2400" dirty="0"/>
              <a:t>Roman Space Telescope Overview</a:t>
            </a:r>
          </a:p>
          <a:p>
            <a:pPr marL="285750" indent="-285750"/>
            <a:endParaRPr lang="en-US" sz="1000" dirty="0"/>
          </a:p>
          <a:p>
            <a:pPr marL="285750" indent="-285750"/>
            <a:r>
              <a:rPr lang="en-US" sz="2400" dirty="0"/>
              <a:t>Integrated Modeling Process</a:t>
            </a:r>
          </a:p>
          <a:p>
            <a:pPr marL="285750" indent="-285750"/>
            <a:endParaRPr lang="en-US" sz="1000" dirty="0"/>
          </a:p>
          <a:p>
            <a:pPr marL="285750" indent="-285750"/>
            <a:r>
              <a:rPr lang="en-US" sz="2400" i="1" dirty="0"/>
              <a:t>ViewSave</a:t>
            </a:r>
            <a:r>
              <a:rPr lang="en-US" sz="2400" dirty="0"/>
              <a:t> Tool</a:t>
            </a:r>
          </a:p>
          <a:p>
            <a:pPr marL="285750" indent="-285750"/>
            <a:endParaRPr lang="en-US" sz="1000" dirty="0"/>
          </a:p>
          <a:p>
            <a:pPr marL="285750" indent="-285750"/>
            <a:r>
              <a:rPr lang="en-US" sz="2400" i="1" dirty="0"/>
              <a:t>Mapping</a:t>
            </a:r>
            <a:r>
              <a:rPr lang="en-US" sz="2400" dirty="0"/>
              <a:t> Tool</a:t>
            </a:r>
          </a:p>
          <a:p>
            <a:pPr marL="285750" indent="-285750"/>
            <a:endParaRPr lang="en-US" sz="1000" dirty="0"/>
          </a:p>
          <a:p>
            <a:pPr marL="285750" indent="-285750"/>
            <a:r>
              <a:rPr lang="en-US" sz="2400" i="1" dirty="0"/>
              <a:t>ViewGenerate</a:t>
            </a:r>
            <a:r>
              <a:rPr lang="en-US" sz="2400" dirty="0"/>
              <a:t> Tool</a:t>
            </a:r>
          </a:p>
          <a:p>
            <a:pPr marL="285750" indent="-285750"/>
            <a:endParaRPr lang="en-US" sz="1000" dirty="0"/>
          </a:p>
          <a:p>
            <a:pPr marL="285750" indent="-285750"/>
            <a:r>
              <a:rPr lang="en-US" sz="2400" dirty="0"/>
              <a:t>Mapping Best Practices</a:t>
            </a:r>
          </a:p>
          <a:p>
            <a:pPr marL="285750" indent="-285750"/>
            <a:endParaRPr lang="en-US" sz="1000" dirty="0"/>
          </a:p>
          <a:p>
            <a:pPr marL="285750" indent="-285750"/>
            <a:r>
              <a:rPr lang="en-US" sz="2400" dirty="0"/>
              <a:t>Conclusions</a:t>
            </a:r>
          </a:p>
          <a:p>
            <a:endParaRPr lang="en-US" dirty="0"/>
          </a:p>
        </p:txBody>
      </p:sp>
      <p:sp>
        <p:nvSpPr>
          <p:cNvPr id="5" name="Slide Number Placeholder 6">
            <a:extLst>
              <a:ext uri="{FF2B5EF4-FFF2-40B4-BE49-F238E27FC236}">
                <a16:creationId xmlns:a16="http://schemas.microsoft.com/office/drawing/2014/main" id="{6CAA41E6-D282-551F-3769-34318FDD7C78}"/>
              </a:ext>
            </a:extLst>
          </p:cNvPr>
          <p:cNvSpPr txBox="1">
            <a:spLocks/>
          </p:cNvSpPr>
          <p:nvPr/>
        </p:nvSpPr>
        <p:spPr>
          <a:xfrm>
            <a:off x="10820400" y="6629400"/>
            <a:ext cx="1371600" cy="228600"/>
          </a:xfrm>
          <a:prstGeom prst="rect">
            <a:avLst/>
          </a:prstGeom>
        </p:spPr>
        <p:txBody>
          <a:bodyPr vert="horz" lIns="91440" tIns="45720" rIns="91440" bIns="45720" rtlCol="0" anchor="ctr"/>
          <a:lstStyle>
            <a:defPPr>
              <a:defRPr lang="en-US"/>
            </a:defPPr>
            <a:lvl1pPr algn="ctr" rtl="0" fontAlgn="base">
              <a:spcBef>
                <a:spcPct val="0"/>
              </a:spcBef>
              <a:spcAft>
                <a:spcPct val="0"/>
              </a:spcAft>
              <a:defRPr sz="1100" kern="1200">
                <a:solidFill>
                  <a:schemeClr val="tx1">
                    <a:tint val="75000"/>
                  </a:schemeClr>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algn="r"/>
            <a:fld id="{16DAB63A-30D3-471A-9985-472B29AFB67F}" type="slidenum">
              <a:rPr lang="en-US" smtClean="0"/>
              <a:pPr algn="r"/>
              <a:t>2</a:t>
            </a:fld>
            <a:endParaRPr lang="en-US" dirty="0"/>
          </a:p>
        </p:txBody>
      </p:sp>
      <p:sp>
        <p:nvSpPr>
          <p:cNvPr id="6" name="Footer Placeholder 5">
            <a:extLst>
              <a:ext uri="{FF2B5EF4-FFF2-40B4-BE49-F238E27FC236}">
                <a16:creationId xmlns:a16="http://schemas.microsoft.com/office/drawing/2014/main" id="{D070235E-1538-3303-D8AF-A2C8B27FC8AD}"/>
              </a:ext>
            </a:extLst>
          </p:cNvPr>
          <p:cNvSpPr txBox="1">
            <a:spLocks/>
          </p:cNvSpPr>
          <p:nvPr/>
        </p:nvSpPr>
        <p:spPr>
          <a:xfrm>
            <a:off x="2093749" y="6629400"/>
            <a:ext cx="8001000" cy="228600"/>
          </a:xfrm>
          <a:prstGeom prst="rect">
            <a:avLst/>
          </a:prstGeom>
        </p:spPr>
        <p:txBody>
          <a:bodyPr vert="horz" lIns="91440" tIns="45720" rIns="91440" bIns="45720" rtlCol="0" anchor="ctr"/>
          <a:lstStyle>
            <a:defPPr>
              <a:defRPr lang="en-US"/>
            </a:defPPr>
            <a:lvl1pPr algn="l" rtl="0" fontAlgn="base">
              <a:spcBef>
                <a:spcPct val="0"/>
              </a:spcBef>
              <a:spcAft>
                <a:spcPct val="0"/>
              </a:spcAft>
              <a:defRPr sz="1100" kern="1200">
                <a:solidFill>
                  <a:schemeClr val="tx1">
                    <a:tint val="75000"/>
                  </a:schemeClr>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algn="ctr"/>
            <a:r>
              <a:rPr lang="en-US"/>
              <a:t>Roman Space Telescope Project</a:t>
            </a:r>
            <a:endParaRPr lang="en-US" dirty="0"/>
          </a:p>
        </p:txBody>
      </p:sp>
    </p:spTree>
    <p:extLst>
      <p:ext uri="{BB962C8B-B14F-4D97-AF65-F5344CB8AC3E}">
        <p14:creationId xmlns:p14="http://schemas.microsoft.com/office/powerpoint/2010/main" val="15254417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F12C99-7193-1B79-EACE-33B79F507BAE}"/>
              </a:ext>
            </a:extLst>
          </p:cNvPr>
          <p:cNvSpPr>
            <a:spLocks noGrp="1"/>
          </p:cNvSpPr>
          <p:nvPr>
            <p:ph sz="half" idx="1"/>
          </p:nvPr>
        </p:nvSpPr>
        <p:spPr>
          <a:xfrm>
            <a:off x="304799" y="1055688"/>
            <a:ext cx="11710219" cy="5164138"/>
          </a:xfrm>
        </p:spPr>
        <p:txBody>
          <a:bodyPr>
            <a:normAutofit/>
          </a:bodyPr>
          <a:lstStyle/>
          <a:p>
            <a:r>
              <a:rPr lang="en-US" sz="2400" dirty="0"/>
              <a:t>Integrated Modeling (IM) has been a key aspect of the Nancy Grace Roman Space Telescope (RST) project throughout its lifetime to verify requirements that are either impractical or impossible to verify through testing</a:t>
            </a:r>
          </a:p>
          <a:p>
            <a:r>
              <a:rPr lang="en-US" sz="2400" dirty="0"/>
              <a:t>One major step in IM that requires considerable effort is the mapping of thermal model predictions onto a structural Finite Element Model (FEM) and the verification of accurate mapping</a:t>
            </a:r>
          </a:p>
          <a:p>
            <a:r>
              <a:rPr lang="en-US" sz="2400" dirty="0"/>
              <a:t>This analysis has been performed many times throughout the project life cycle and as such, tools have been developed to automate the more laborious processes, including:</a:t>
            </a:r>
          </a:p>
          <a:p>
            <a:pPr lvl="1"/>
            <a:r>
              <a:rPr lang="en-US" sz="2000" i="1" dirty="0"/>
              <a:t>ViewSave</a:t>
            </a:r>
            <a:r>
              <a:rPr lang="en-US" sz="2000" dirty="0"/>
              <a:t> Tool: stores view information directly from AutoCAD</a:t>
            </a:r>
          </a:p>
          <a:p>
            <a:pPr lvl="1"/>
            <a:r>
              <a:rPr lang="en-US" sz="2000" i="1" dirty="0"/>
              <a:t>Mapping</a:t>
            </a:r>
            <a:r>
              <a:rPr lang="en-US" sz="2000" dirty="0"/>
              <a:t> Tool: uses the Interpolation Factors file to assign temperatures for many cases</a:t>
            </a:r>
          </a:p>
          <a:p>
            <a:pPr lvl="1"/>
            <a:r>
              <a:rPr lang="en-US" sz="2000" i="1" dirty="0"/>
              <a:t>ViewGenerate</a:t>
            </a:r>
            <a:r>
              <a:rPr lang="en-US" sz="2000" dirty="0"/>
              <a:t> Tool: uses the </a:t>
            </a:r>
            <a:r>
              <a:rPr lang="en-US" sz="2000" i="1" dirty="0"/>
              <a:t>ViewSave</a:t>
            </a:r>
            <a:r>
              <a:rPr lang="en-US" sz="2000" dirty="0"/>
              <a:t> information and Group names to auto generate images</a:t>
            </a:r>
          </a:p>
          <a:p>
            <a:r>
              <a:rPr lang="en-US" sz="2400" dirty="0"/>
              <a:t>Lastly, some Mapping Best Practices are further discussed</a:t>
            </a:r>
          </a:p>
          <a:p>
            <a:pPr lvl="1"/>
            <a:endParaRPr lang="en-US" sz="2000" dirty="0"/>
          </a:p>
        </p:txBody>
      </p:sp>
      <p:sp>
        <p:nvSpPr>
          <p:cNvPr id="2" name="Title 1">
            <a:extLst>
              <a:ext uri="{FF2B5EF4-FFF2-40B4-BE49-F238E27FC236}">
                <a16:creationId xmlns:a16="http://schemas.microsoft.com/office/drawing/2014/main" id="{C5F05E79-44B7-A114-7CAA-0ED91B953B6C}"/>
              </a:ext>
            </a:extLst>
          </p:cNvPr>
          <p:cNvSpPr>
            <a:spLocks noGrp="1"/>
          </p:cNvSpPr>
          <p:nvPr>
            <p:ph type="title"/>
          </p:nvPr>
        </p:nvSpPr>
        <p:spPr/>
        <p:txBody>
          <a:bodyPr/>
          <a:lstStyle/>
          <a:p>
            <a:r>
              <a:rPr lang="en-US"/>
              <a:t>Introduction  </a:t>
            </a:r>
          </a:p>
        </p:txBody>
      </p:sp>
      <p:sp>
        <p:nvSpPr>
          <p:cNvPr id="6" name="Footer Placeholder 5">
            <a:extLst>
              <a:ext uri="{FF2B5EF4-FFF2-40B4-BE49-F238E27FC236}">
                <a16:creationId xmlns:a16="http://schemas.microsoft.com/office/drawing/2014/main" id="{5222DD1E-2E38-B749-AF17-C592EF4D8B6C}"/>
              </a:ext>
            </a:extLst>
          </p:cNvPr>
          <p:cNvSpPr>
            <a:spLocks noGrp="1"/>
          </p:cNvSpPr>
          <p:nvPr>
            <p:ph type="ftr" sz="quarter" idx="11"/>
          </p:nvPr>
        </p:nvSpPr>
        <p:spPr/>
        <p:txBody>
          <a:bodyPr/>
          <a:lstStyle/>
          <a:p>
            <a:r>
              <a:rPr lang="en-US" dirty="0"/>
              <a:t>Roman Space Telescope Project</a:t>
            </a:r>
          </a:p>
        </p:txBody>
      </p:sp>
      <p:sp>
        <p:nvSpPr>
          <p:cNvPr id="7" name="Slide Number Placeholder 6">
            <a:extLst>
              <a:ext uri="{FF2B5EF4-FFF2-40B4-BE49-F238E27FC236}">
                <a16:creationId xmlns:a16="http://schemas.microsoft.com/office/drawing/2014/main" id="{C3B246C2-336F-4B21-1076-68906AC27BB4}"/>
              </a:ext>
            </a:extLst>
          </p:cNvPr>
          <p:cNvSpPr>
            <a:spLocks noGrp="1"/>
          </p:cNvSpPr>
          <p:nvPr>
            <p:ph type="sldNum" sz="quarter" idx="12"/>
          </p:nvPr>
        </p:nvSpPr>
        <p:spPr/>
        <p:txBody>
          <a:bodyPr/>
          <a:lstStyle/>
          <a:p>
            <a:fld id="{16DAB63A-30D3-471A-9985-472B29AFB67F}" type="slidenum">
              <a:rPr lang="en-US" smtClean="0"/>
              <a:pPr/>
              <a:t>3</a:t>
            </a:fld>
            <a:endParaRPr lang="en-US"/>
          </a:p>
        </p:txBody>
      </p:sp>
    </p:spTree>
    <p:extLst>
      <p:ext uri="{BB962C8B-B14F-4D97-AF65-F5344CB8AC3E}">
        <p14:creationId xmlns:p14="http://schemas.microsoft.com/office/powerpoint/2010/main" val="17174284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F12C99-7193-1B79-EACE-33B79F507BAE}"/>
              </a:ext>
            </a:extLst>
          </p:cNvPr>
          <p:cNvSpPr>
            <a:spLocks noGrp="1"/>
          </p:cNvSpPr>
          <p:nvPr>
            <p:ph sz="half" idx="1"/>
          </p:nvPr>
        </p:nvSpPr>
        <p:spPr>
          <a:xfrm>
            <a:off x="304799" y="857582"/>
            <a:ext cx="11686163" cy="5970922"/>
          </a:xfrm>
        </p:spPr>
        <p:txBody>
          <a:bodyPr>
            <a:normAutofit lnSpcReduction="10000"/>
          </a:bodyPr>
          <a:lstStyle/>
          <a:p>
            <a:r>
              <a:rPr lang="en-US" sz="2400" dirty="0"/>
              <a:t>RST is the next great Astrophysics observatory, with a planned launch in late August 2026.</a:t>
            </a:r>
          </a:p>
          <a:p>
            <a:r>
              <a:rPr lang="en-US" sz="2400" dirty="0"/>
              <a:t>The observatory includes:</a:t>
            </a:r>
          </a:p>
          <a:p>
            <a:pPr lvl="1"/>
            <a:r>
              <a:rPr lang="en-US" sz="1800" dirty="0"/>
              <a:t>6-sided spacecraft bus that handles the usual spacecraft needs (Comm, ACS, Power, </a:t>
            </a:r>
            <a:r>
              <a:rPr lang="en-US" sz="1800" dirty="0" err="1"/>
              <a:t>etc</a:t>
            </a:r>
            <a:r>
              <a:rPr lang="en-US" sz="1800" dirty="0"/>
              <a:t>)</a:t>
            </a:r>
          </a:p>
          <a:p>
            <a:pPr lvl="1"/>
            <a:r>
              <a:rPr lang="en-US" sz="1800" dirty="0"/>
              <a:t>Lower Instrument Sun Shade: shadows the payload from the sun</a:t>
            </a:r>
          </a:p>
          <a:p>
            <a:pPr lvl="1"/>
            <a:r>
              <a:rPr lang="en-US" sz="1800" dirty="0"/>
              <a:t>Star Tracker and Inertial Refence Unit: used for attitude control</a:t>
            </a:r>
          </a:p>
          <a:p>
            <a:pPr lvl="1"/>
            <a:r>
              <a:rPr lang="en-US" sz="1800" dirty="0"/>
              <a:t>Instrument Carrier: Optical Structure that supports the Telescope,</a:t>
            </a:r>
          </a:p>
          <a:p>
            <a:pPr marL="747713" lvl="1" indent="0">
              <a:buNone/>
            </a:pPr>
            <a:r>
              <a:rPr lang="en-US" sz="1800" dirty="0"/>
              <a:t>Instruments, and STIRU</a:t>
            </a:r>
          </a:p>
          <a:p>
            <a:pPr lvl="1"/>
            <a:r>
              <a:rPr lang="en-US" sz="1800" dirty="0" err="1"/>
              <a:t>CoronaGraph</a:t>
            </a:r>
            <a:r>
              <a:rPr lang="en-US" sz="1800" dirty="0"/>
              <a:t> Instrument: technology demonstration instrument</a:t>
            </a:r>
          </a:p>
          <a:p>
            <a:pPr lvl="1"/>
            <a:r>
              <a:rPr lang="en-US" sz="1800" dirty="0"/>
              <a:t>Wide Field Instrument: main infrared imaging instrument</a:t>
            </a:r>
          </a:p>
          <a:p>
            <a:pPr lvl="1"/>
            <a:r>
              <a:rPr lang="en-US" sz="1800" dirty="0"/>
              <a:t>Optical Telescope Assembly: main telescope optics</a:t>
            </a:r>
          </a:p>
          <a:p>
            <a:pPr lvl="1"/>
            <a:r>
              <a:rPr lang="en-US" sz="1800" dirty="0"/>
              <a:t>Outer Barrel Assembly: provides stable thermal scene for OTA</a:t>
            </a:r>
          </a:p>
          <a:p>
            <a:pPr lvl="1"/>
            <a:r>
              <a:rPr lang="en-US" sz="1800" dirty="0"/>
              <a:t>Solar Array </a:t>
            </a:r>
            <a:r>
              <a:rPr lang="en-US" sz="1800" dirty="0" err="1"/>
              <a:t>SunShield</a:t>
            </a:r>
            <a:r>
              <a:rPr lang="en-US" sz="1800" dirty="0"/>
              <a:t>: generates power/shades payload from the sun</a:t>
            </a:r>
          </a:p>
          <a:p>
            <a:pPr lvl="1"/>
            <a:r>
              <a:rPr lang="en-US" sz="1800" dirty="0"/>
              <a:t>Deployable Aperture Cover: shadows inside of OBA from the sun</a:t>
            </a:r>
          </a:p>
          <a:p>
            <a:r>
              <a:rPr lang="en-US" sz="2400" dirty="0"/>
              <a:t>RST has a field of regard allowing</a:t>
            </a:r>
          </a:p>
          <a:p>
            <a:pPr lvl="1"/>
            <a:r>
              <a:rPr lang="en-US" sz="1800" dirty="0"/>
              <a:t>±15° Roll about X axis</a:t>
            </a:r>
          </a:p>
          <a:p>
            <a:pPr lvl="1"/>
            <a:r>
              <a:rPr lang="en-US" sz="1800" dirty="0"/>
              <a:t>±36° Pitch about the Y axis</a:t>
            </a:r>
          </a:p>
          <a:p>
            <a:pPr lvl="1"/>
            <a:r>
              <a:rPr lang="en-US" sz="1800" dirty="0"/>
              <a:t>Full 360° Yaw about the Z axis</a:t>
            </a:r>
          </a:p>
        </p:txBody>
      </p:sp>
      <p:sp>
        <p:nvSpPr>
          <p:cNvPr id="2" name="Title 1">
            <a:extLst>
              <a:ext uri="{FF2B5EF4-FFF2-40B4-BE49-F238E27FC236}">
                <a16:creationId xmlns:a16="http://schemas.microsoft.com/office/drawing/2014/main" id="{C5F05E79-44B7-A114-7CAA-0ED91B953B6C}"/>
              </a:ext>
            </a:extLst>
          </p:cNvPr>
          <p:cNvSpPr>
            <a:spLocks noGrp="1"/>
          </p:cNvSpPr>
          <p:nvPr>
            <p:ph type="title"/>
          </p:nvPr>
        </p:nvSpPr>
        <p:spPr/>
        <p:txBody>
          <a:bodyPr/>
          <a:lstStyle/>
          <a:p>
            <a:r>
              <a:rPr lang="en-US" dirty="0"/>
              <a:t>Roman Space Telescope Design</a:t>
            </a:r>
          </a:p>
        </p:txBody>
      </p:sp>
      <p:sp>
        <p:nvSpPr>
          <p:cNvPr id="7" name="Slide Number Placeholder 6">
            <a:extLst>
              <a:ext uri="{FF2B5EF4-FFF2-40B4-BE49-F238E27FC236}">
                <a16:creationId xmlns:a16="http://schemas.microsoft.com/office/drawing/2014/main" id="{C3B246C2-336F-4B21-1076-68906AC27BB4}"/>
              </a:ext>
            </a:extLst>
          </p:cNvPr>
          <p:cNvSpPr>
            <a:spLocks noGrp="1"/>
          </p:cNvSpPr>
          <p:nvPr>
            <p:ph type="sldNum" sz="quarter" idx="12"/>
          </p:nvPr>
        </p:nvSpPr>
        <p:spPr/>
        <p:txBody>
          <a:bodyPr/>
          <a:lstStyle/>
          <a:p>
            <a:fld id="{16DAB63A-30D3-471A-9985-472B29AFB67F}" type="slidenum">
              <a:rPr lang="en-US" smtClean="0"/>
              <a:pPr/>
              <a:t>4</a:t>
            </a:fld>
            <a:endParaRPr lang="en-US"/>
          </a:p>
        </p:txBody>
      </p:sp>
      <p:sp>
        <p:nvSpPr>
          <p:cNvPr id="9" name="Footer Placeholder 5">
            <a:extLst>
              <a:ext uri="{FF2B5EF4-FFF2-40B4-BE49-F238E27FC236}">
                <a16:creationId xmlns:a16="http://schemas.microsoft.com/office/drawing/2014/main" id="{E9972B6B-F295-9D84-D1BC-5282A5E73529}"/>
              </a:ext>
            </a:extLst>
          </p:cNvPr>
          <p:cNvSpPr>
            <a:spLocks noGrp="1"/>
          </p:cNvSpPr>
          <p:nvPr>
            <p:ph type="ftr" sz="quarter" idx="11"/>
          </p:nvPr>
        </p:nvSpPr>
        <p:spPr>
          <a:xfrm>
            <a:off x="2093749" y="6629400"/>
            <a:ext cx="8001000" cy="228600"/>
          </a:xfrm>
        </p:spPr>
        <p:txBody>
          <a:bodyPr/>
          <a:lstStyle/>
          <a:p>
            <a:r>
              <a:rPr lang="en-US" dirty="0"/>
              <a:t>Roman Space Telescope Project</a:t>
            </a:r>
          </a:p>
        </p:txBody>
      </p:sp>
      <p:pic>
        <p:nvPicPr>
          <p:cNvPr id="10" name="Picture 9">
            <a:extLst>
              <a:ext uri="{FF2B5EF4-FFF2-40B4-BE49-F238E27FC236}">
                <a16:creationId xmlns:a16="http://schemas.microsoft.com/office/drawing/2014/main" id="{0A6E00FB-42D1-6488-FDCC-26AD81D83A5D}"/>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08567" y="2300748"/>
            <a:ext cx="3883434" cy="4328652"/>
          </a:xfrm>
          <a:prstGeom prst="rect">
            <a:avLst/>
          </a:prstGeom>
          <a:noFill/>
          <a:ln>
            <a:noFill/>
          </a:ln>
        </p:spPr>
      </p:pic>
    </p:spTree>
    <p:extLst>
      <p:ext uri="{BB962C8B-B14F-4D97-AF65-F5344CB8AC3E}">
        <p14:creationId xmlns:p14="http://schemas.microsoft.com/office/powerpoint/2010/main" val="23513781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F12C99-7193-1B79-EACE-33B79F507BAE}"/>
              </a:ext>
            </a:extLst>
          </p:cNvPr>
          <p:cNvSpPr>
            <a:spLocks noGrp="1"/>
          </p:cNvSpPr>
          <p:nvPr>
            <p:ph sz="half" idx="1"/>
          </p:nvPr>
        </p:nvSpPr>
        <p:spPr>
          <a:xfrm>
            <a:off x="110821" y="977032"/>
            <a:ext cx="11815708" cy="5573712"/>
          </a:xfrm>
        </p:spPr>
        <p:txBody>
          <a:bodyPr>
            <a:normAutofit/>
          </a:bodyPr>
          <a:lstStyle/>
          <a:p>
            <a:r>
              <a:rPr lang="en-US" sz="2000" dirty="0"/>
              <a:t>The Thermal Desktop Post Processing Data Mapper has been used since the early days of RST</a:t>
            </a:r>
          </a:p>
          <a:p>
            <a:pPr lvl="1"/>
            <a:r>
              <a:rPr lang="en-US" sz="1800" dirty="0"/>
              <a:t>It began with different FEMs for the major subsystems, but eventually settled to a single FEM for handling all the mapping, reducing the number of files to generate and track</a:t>
            </a:r>
          </a:p>
          <a:p>
            <a:pPr lvl="1"/>
            <a:r>
              <a:rPr lang="en-US" sz="1800" dirty="0"/>
              <a:t>Group Associations are utilized to ensure that bleed-over from one group to another at interfaces is mapped properly</a:t>
            </a:r>
          </a:p>
          <a:p>
            <a:pPr lvl="1"/>
            <a:r>
              <a:rPr lang="en-US" sz="1800" dirty="0"/>
              <a:t>Furthermore, Progressive Tolerancing is used to ensure the closest surface is selected</a:t>
            </a:r>
          </a:p>
          <a:p>
            <a:r>
              <a:rPr lang="en-US" sz="2200" dirty="0"/>
              <a:t>Based on the models themselves, it was entirely possible that some of the FEM </a:t>
            </a:r>
            <a:r>
              <a:rPr lang="en-US" sz="2200" dirty="0" err="1"/>
              <a:t>gridpoints</a:t>
            </a:r>
            <a:r>
              <a:rPr lang="en-US" sz="2200" dirty="0"/>
              <a:t> were beyond the largest acceptable tolerance and hence were not mapped</a:t>
            </a:r>
          </a:p>
          <a:p>
            <a:pPr lvl="1"/>
            <a:r>
              <a:rPr lang="en-US" sz="1800" dirty="0"/>
              <a:t>For these cases, the FEM was conditioned to be able to execute a steady state thermal solution and unmapped </a:t>
            </a:r>
            <a:r>
              <a:rPr lang="en-US" sz="1800" dirty="0" err="1"/>
              <a:t>gridpoint</a:t>
            </a:r>
            <a:r>
              <a:rPr lang="en-US" sz="1800" dirty="0"/>
              <a:t> temperatures were assigned via that NASTRAN solution (in essence, it interpolates or extrapolates from known temperatures to “fill-in” the unmapped </a:t>
            </a:r>
            <a:r>
              <a:rPr lang="en-US" sz="1800" dirty="0" err="1"/>
              <a:t>gridpoints</a:t>
            </a:r>
            <a:r>
              <a:rPr lang="en-US" sz="1800" dirty="0"/>
              <a:t>)</a:t>
            </a:r>
          </a:p>
          <a:p>
            <a:r>
              <a:rPr lang="en-US" sz="2200" dirty="0"/>
              <a:t>Images were generated of the thermal contour and the mapped contour onto the FEM</a:t>
            </a:r>
          </a:p>
          <a:p>
            <a:pPr lvl="1"/>
            <a:r>
              <a:rPr lang="en-US" sz="1800" dirty="0"/>
              <a:t>These images were placed side by side in a PowerPoint presentation</a:t>
            </a:r>
          </a:p>
          <a:p>
            <a:pPr lvl="1"/>
            <a:r>
              <a:rPr lang="en-US" sz="1800" dirty="0"/>
              <a:t>After the “Fill-in” run was complete, a similar image was generated from the structural FEM software and replaced the mapped contour image</a:t>
            </a:r>
          </a:p>
          <a:p>
            <a:pPr lvl="1"/>
            <a:r>
              <a:rPr lang="en-US" sz="1800" dirty="0"/>
              <a:t>Earlier on, these images were from similar, but not exact view positions, but eventually the view information was manually extracted from AutoCAD to allow these two image viewpoints to match exactly</a:t>
            </a:r>
          </a:p>
          <a:p>
            <a:pPr lvl="1"/>
            <a:endParaRPr lang="en-US" sz="1800" dirty="0"/>
          </a:p>
        </p:txBody>
      </p:sp>
      <p:sp>
        <p:nvSpPr>
          <p:cNvPr id="2" name="Title 1">
            <a:extLst>
              <a:ext uri="{FF2B5EF4-FFF2-40B4-BE49-F238E27FC236}">
                <a16:creationId xmlns:a16="http://schemas.microsoft.com/office/drawing/2014/main" id="{C5F05E79-44B7-A114-7CAA-0ED91B953B6C}"/>
              </a:ext>
            </a:extLst>
          </p:cNvPr>
          <p:cNvSpPr>
            <a:spLocks noGrp="1"/>
          </p:cNvSpPr>
          <p:nvPr>
            <p:ph type="title"/>
          </p:nvPr>
        </p:nvSpPr>
        <p:spPr/>
        <p:txBody>
          <a:bodyPr/>
          <a:lstStyle/>
          <a:p>
            <a:r>
              <a:rPr lang="en-US" dirty="0"/>
              <a:t>Integrated Modeling Process</a:t>
            </a:r>
          </a:p>
        </p:txBody>
      </p:sp>
      <p:sp>
        <p:nvSpPr>
          <p:cNvPr id="7" name="Slide Number Placeholder 6">
            <a:extLst>
              <a:ext uri="{FF2B5EF4-FFF2-40B4-BE49-F238E27FC236}">
                <a16:creationId xmlns:a16="http://schemas.microsoft.com/office/drawing/2014/main" id="{C3B246C2-336F-4B21-1076-68906AC27BB4}"/>
              </a:ext>
            </a:extLst>
          </p:cNvPr>
          <p:cNvSpPr>
            <a:spLocks noGrp="1"/>
          </p:cNvSpPr>
          <p:nvPr>
            <p:ph type="sldNum" sz="quarter" idx="12"/>
          </p:nvPr>
        </p:nvSpPr>
        <p:spPr/>
        <p:txBody>
          <a:bodyPr/>
          <a:lstStyle/>
          <a:p>
            <a:fld id="{16DAB63A-30D3-471A-9985-472B29AFB67F}" type="slidenum">
              <a:rPr lang="en-US" smtClean="0"/>
              <a:pPr/>
              <a:t>5</a:t>
            </a:fld>
            <a:endParaRPr lang="en-US"/>
          </a:p>
        </p:txBody>
      </p:sp>
      <p:sp>
        <p:nvSpPr>
          <p:cNvPr id="8" name="Footer Placeholder 5">
            <a:extLst>
              <a:ext uri="{FF2B5EF4-FFF2-40B4-BE49-F238E27FC236}">
                <a16:creationId xmlns:a16="http://schemas.microsoft.com/office/drawing/2014/main" id="{61B13443-1448-1F34-64C9-4A9F302FFA43}"/>
              </a:ext>
            </a:extLst>
          </p:cNvPr>
          <p:cNvSpPr>
            <a:spLocks noGrp="1"/>
          </p:cNvSpPr>
          <p:nvPr>
            <p:ph type="ftr" sz="quarter" idx="11"/>
          </p:nvPr>
        </p:nvSpPr>
        <p:spPr>
          <a:xfrm>
            <a:off x="2093749" y="6629400"/>
            <a:ext cx="8001000" cy="228600"/>
          </a:xfrm>
        </p:spPr>
        <p:txBody>
          <a:bodyPr/>
          <a:lstStyle/>
          <a:p>
            <a:r>
              <a:rPr lang="en-US" dirty="0"/>
              <a:t>Roman Space Telescope Project</a:t>
            </a:r>
          </a:p>
        </p:txBody>
      </p:sp>
    </p:spTree>
    <p:extLst>
      <p:ext uri="{BB962C8B-B14F-4D97-AF65-F5344CB8AC3E}">
        <p14:creationId xmlns:p14="http://schemas.microsoft.com/office/powerpoint/2010/main" val="6197819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F12C99-7193-1B79-EACE-33B79F507BAE}"/>
              </a:ext>
            </a:extLst>
          </p:cNvPr>
          <p:cNvSpPr>
            <a:spLocks noGrp="1"/>
          </p:cNvSpPr>
          <p:nvPr>
            <p:ph sz="half" idx="1"/>
          </p:nvPr>
        </p:nvSpPr>
        <p:spPr>
          <a:xfrm>
            <a:off x="110821" y="1006528"/>
            <a:ext cx="7287484" cy="5573712"/>
          </a:xfrm>
        </p:spPr>
        <p:txBody>
          <a:bodyPr>
            <a:normAutofit fontScale="92500" lnSpcReduction="10000"/>
          </a:bodyPr>
          <a:lstStyle/>
          <a:p>
            <a:r>
              <a:rPr lang="en-US" sz="2000" dirty="0"/>
              <a:t>The Thermal Desktop mapping algorithm is as follows:</a:t>
            </a:r>
          </a:p>
          <a:p>
            <a:pPr lvl="1"/>
            <a:r>
              <a:rPr lang="en-US" sz="1800" dirty="0"/>
              <a:t>A FEM </a:t>
            </a:r>
            <a:r>
              <a:rPr lang="en-US" sz="1800" dirty="0" err="1"/>
              <a:t>GridPoint</a:t>
            </a:r>
            <a:r>
              <a:rPr lang="en-US" sz="1800" dirty="0"/>
              <a:t> is projected onto candidate thermal surfaces</a:t>
            </a:r>
          </a:p>
          <a:p>
            <a:pPr lvl="1"/>
            <a:r>
              <a:rPr lang="en-US" sz="1800" dirty="0"/>
              <a:t>If the projected point falls within the surface AND the distance between the </a:t>
            </a:r>
            <a:r>
              <a:rPr lang="en-US" sz="1800" dirty="0" err="1"/>
              <a:t>GridPoint</a:t>
            </a:r>
            <a:r>
              <a:rPr lang="en-US" sz="1800" dirty="0"/>
              <a:t> and the Projected point is below the tolerance…</a:t>
            </a:r>
          </a:p>
          <a:p>
            <a:pPr lvl="1"/>
            <a:r>
              <a:rPr lang="en-US" sz="1800" dirty="0"/>
              <a:t>…Then shape functions are utilized to apportion contributions from the surrounding nodes towards the mapped temperature</a:t>
            </a:r>
          </a:p>
          <a:p>
            <a:pPr lvl="1"/>
            <a:r>
              <a:rPr lang="en-US" sz="1800" dirty="0"/>
              <a:t>In the right image, Point B would be mapped first, with major contribution from node 3 and less from 13, 4, and 14</a:t>
            </a:r>
          </a:p>
          <a:p>
            <a:pPr lvl="1"/>
            <a:r>
              <a:rPr lang="en-US" sz="1800" dirty="0"/>
              <a:t>Point C would be mapped next, with contributions from 5 and 15, and possibly 4, 14, 6, and 16</a:t>
            </a:r>
          </a:p>
          <a:p>
            <a:pPr lvl="1"/>
            <a:r>
              <a:rPr lang="en-US" sz="1800" dirty="0"/>
              <a:t>Lastly, Point A would be mapped last with major contribution from 12 and less from 2, 11, and 1</a:t>
            </a:r>
          </a:p>
          <a:p>
            <a:pPr lvl="1"/>
            <a:r>
              <a:rPr lang="en-US" sz="1800" dirty="0"/>
              <a:t>The weightings for each contribution generally add to unity</a:t>
            </a:r>
          </a:p>
          <a:p>
            <a:r>
              <a:rPr lang="en-US" sz="2000" dirty="0"/>
              <a:t>The above is true when there are four nodes surrounding the projected point, but it is possible that a one-dimensional centroid node approach could result in extrapolation</a:t>
            </a:r>
          </a:p>
          <a:p>
            <a:pPr lvl="1"/>
            <a:r>
              <a:rPr lang="en-US" sz="1800" dirty="0"/>
              <a:t>In this case, the weightings would be from 1 and 2, and the weighting from 1 would be &gt; 1 and 2 would be &lt; 0, resulting in extrapolation.  This may result in a mapped temperature higher than any of the predicted temperatures…</a:t>
            </a:r>
          </a:p>
        </p:txBody>
      </p:sp>
      <p:sp>
        <p:nvSpPr>
          <p:cNvPr id="2" name="Title 1">
            <a:extLst>
              <a:ext uri="{FF2B5EF4-FFF2-40B4-BE49-F238E27FC236}">
                <a16:creationId xmlns:a16="http://schemas.microsoft.com/office/drawing/2014/main" id="{C5F05E79-44B7-A114-7CAA-0ED91B953B6C}"/>
              </a:ext>
            </a:extLst>
          </p:cNvPr>
          <p:cNvSpPr>
            <a:spLocks noGrp="1"/>
          </p:cNvSpPr>
          <p:nvPr>
            <p:ph type="title"/>
          </p:nvPr>
        </p:nvSpPr>
        <p:spPr/>
        <p:txBody>
          <a:bodyPr/>
          <a:lstStyle/>
          <a:p>
            <a:r>
              <a:rPr lang="en-US" dirty="0"/>
              <a:t>Integrated Modeling Process: Mapping</a:t>
            </a:r>
          </a:p>
        </p:txBody>
      </p:sp>
      <p:sp>
        <p:nvSpPr>
          <p:cNvPr id="7" name="Slide Number Placeholder 6">
            <a:extLst>
              <a:ext uri="{FF2B5EF4-FFF2-40B4-BE49-F238E27FC236}">
                <a16:creationId xmlns:a16="http://schemas.microsoft.com/office/drawing/2014/main" id="{C3B246C2-336F-4B21-1076-68906AC27BB4}"/>
              </a:ext>
            </a:extLst>
          </p:cNvPr>
          <p:cNvSpPr>
            <a:spLocks noGrp="1"/>
          </p:cNvSpPr>
          <p:nvPr>
            <p:ph type="sldNum" sz="quarter" idx="12"/>
          </p:nvPr>
        </p:nvSpPr>
        <p:spPr/>
        <p:txBody>
          <a:bodyPr/>
          <a:lstStyle/>
          <a:p>
            <a:fld id="{16DAB63A-30D3-471A-9985-472B29AFB67F}" type="slidenum">
              <a:rPr lang="en-US" smtClean="0"/>
              <a:pPr/>
              <a:t>6</a:t>
            </a:fld>
            <a:endParaRPr lang="en-US"/>
          </a:p>
        </p:txBody>
      </p:sp>
      <p:sp>
        <p:nvSpPr>
          <p:cNvPr id="8" name="Footer Placeholder 5">
            <a:extLst>
              <a:ext uri="{FF2B5EF4-FFF2-40B4-BE49-F238E27FC236}">
                <a16:creationId xmlns:a16="http://schemas.microsoft.com/office/drawing/2014/main" id="{61B13443-1448-1F34-64C9-4A9F302FFA43}"/>
              </a:ext>
            </a:extLst>
          </p:cNvPr>
          <p:cNvSpPr>
            <a:spLocks noGrp="1"/>
          </p:cNvSpPr>
          <p:nvPr>
            <p:ph type="ftr" sz="quarter" idx="11"/>
          </p:nvPr>
        </p:nvSpPr>
        <p:spPr>
          <a:xfrm>
            <a:off x="2093749" y="6629400"/>
            <a:ext cx="8001000" cy="228600"/>
          </a:xfrm>
        </p:spPr>
        <p:txBody>
          <a:bodyPr/>
          <a:lstStyle/>
          <a:p>
            <a:r>
              <a:rPr lang="en-US" dirty="0"/>
              <a:t>Roman Space Telescope Project</a:t>
            </a:r>
          </a:p>
        </p:txBody>
      </p:sp>
      <p:pic>
        <p:nvPicPr>
          <p:cNvPr id="9" name="Picture 8">
            <a:extLst>
              <a:ext uri="{FF2B5EF4-FFF2-40B4-BE49-F238E27FC236}">
                <a16:creationId xmlns:a16="http://schemas.microsoft.com/office/drawing/2014/main" id="{B924B47B-A505-1238-6E1B-A6C36F316D1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98304" y="1171924"/>
            <a:ext cx="4682876" cy="3325402"/>
          </a:xfrm>
          <a:prstGeom prst="rect">
            <a:avLst/>
          </a:prstGeom>
          <a:noFill/>
          <a:ln>
            <a:noFill/>
          </a:ln>
        </p:spPr>
      </p:pic>
      <p:pic>
        <p:nvPicPr>
          <p:cNvPr id="10" name="Picture 9">
            <a:extLst>
              <a:ext uri="{FF2B5EF4-FFF2-40B4-BE49-F238E27FC236}">
                <a16:creationId xmlns:a16="http://schemas.microsoft.com/office/drawing/2014/main" id="{E2B255D1-7B45-EAB2-79A2-47D5B588C60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98304" y="5273534"/>
            <a:ext cx="4682876" cy="1151079"/>
          </a:xfrm>
          <a:prstGeom prst="rect">
            <a:avLst/>
          </a:prstGeom>
          <a:noFill/>
          <a:ln>
            <a:noFill/>
          </a:ln>
        </p:spPr>
      </p:pic>
    </p:spTree>
    <p:extLst>
      <p:ext uri="{BB962C8B-B14F-4D97-AF65-F5344CB8AC3E}">
        <p14:creationId xmlns:p14="http://schemas.microsoft.com/office/powerpoint/2010/main" val="15122778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F12C99-7193-1B79-EACE-33B79F507BAE}"/>
              </a:ext>
            </a:extLst>
          </p:cNvPr>
          <p:cNvSpPr>
            <a:spLocks noGrp="1"/>
          </p:cNvSpPr>
          <p:nvPr>
            <p:ph sz="half" idx="1"/>
          </p:nvPr>
        </p:nvSpPr>
        <p:spPr>
          <a:xfrm>
            <a:off x="304799" y="1055688"/>
            <a:ext cx="11745027" cy="2331872"/>
          </a:xfrm>
        </p:spPr>
        <p:txBody>
          <a:bodyPr>
            <a:normAutofit lnSpcReduction="10000"/>
          </a:bodyPr>
          <a:lstStyle/>
          <a:p>
            <a:r>
              <a:rPr lang="en-US" sz="2000" dirty="0"/>
              <a:t>The </a:t>
            </a:r>
            <a:r>
              <a:rPr lang="en-US" sz="2000" i="1" dirty="0"/>
              <a:t>ViewSave</a:t>
            </a:r>
            <a:r>
              <a:rPr lang="en-US" sz="2000" dirty="0"/>
              <a:t> tool was developed to capture the </a:t>
            </a:r>
            <a:r>
              <a:rPr lang="en-US" sz="2000" dirty="0" err="1"/>
              <a:t>ViewFrom</a:t>
            </a:r>
            <a:r>
              <a:rPr lang="en-US" sz="2000" dirty="0"/>
              <a:t> point, The </a:t>
            </a:r>
            <a:r>
              <a:rPr lang="en-US" sz="2000" dirty="0" err="1"/>
              <a:t>ViewTo</a:t>
            </a:r>
            <a:r>
              <a:rPr lang="en-US" sz="2000" dirty="0"/>
              <a:t> Point, the Camera Roll Angle, and the scale factor for zoom from AutoCAD variables and store the associated data along with the view name to a text file</a:t>
            </a:r>
          </a:p>
          <a:p>
            <a:r>
              <a:rPr lang="en-US" sz="2000" dirty="0"/>
              <a:t>The user than manipulates the model (Rotate, Pan, Zoom) to a new desired view for a new component and saves that view</a:t>
            </a:r>
          </a:p>
          <a:p>
            <a:r>
              <a:rPr lang="en-US" sz="2000" dirty="0"/>
              <a:t>Once all component views have been generated, the data can be saved to an Excel file</a:t>
            </a:r>
          </a:p>
          <a:p>
            <a:r>
              <a:rPr lang="en-US" sz="2000" dirty="0"/>
              <a:t>This data is later utilized by the V</a:t>
            </a:r>
            <a:r>
              <a:rPr lang="en-US" sz="2000" i="1" dirty="0"/>
              <a:t>iewGenerate</a:t>
            </a:r>
            <a:r>
              <a:rPr lang="en-US" sz="2000" dirty="0"/>
              <a:t> tool</a:t>
            </a:r>
          </a:p>
        </p:txBody>
      </p:sp>
      <p:sp>
        <p:nvSpPr>
          <p:cNvPr id="2" name="Title 1">
            <a:extLst>
              <a:ext uri="{FF2B5EF4-FFF2-40B4-BE49-F238E27FC236}">
                <a16:creationId xmlns:a16="http://schemas.microsoft.com/office/drawing/2014/main" id="{C5F05E79-44B7-A114-7CAA-0ED91B953B6C}"/>
              </a:ext>
            </a:extLst>
          </p:cNvPr>
          <p:cNvSpPr>
            <a:spLocks noGrp="1"/>
          </p:cNvSpPr>
          <p:nvPr>
            <p:ph type="title"/>
          </p:nvPr>
        </p:nvSpPr>
        <p:spPr/>
        <p:txBody>
          <a:bodyPr/>
          <a:lstStyle/>
          <a:p>
            <a:r>
              <a:rPr lang="en-US" i="1" dirty="0"/>
              <a:t>ViewSave</a:t>
            </a:r>
            <a:r>
              <a:rPr lang="en-US" dirty="0"/>
              <a:t> Tool</a:t>
            </a:r>
          </a:p>
        </p:txBody>
      </p:sp>
      <p:sp>
        <p:nvSpPr>
          <p:cNvPr id="7" name="Slide Number Placeholder 6">
            <a:extLst>
              <a:ext uri="{FF2B5EF4-FFF2-40B4-BE49-F238E27FC236}">
                <a16:creationId xmlns:a16="http://schemas.microsoft.com/office/drawing/2014/main" id="{C3B246C2-336F-4B21-1076-68906AC27BB4}"/>
              </a:ext>
            </a:extLst>
          </p:cNvPr>
          <p:cNvSpPr>
            <a:spLocks noGrp="1"/>
          </p:cNvSpPr>
          <p:nvPr>
            <p:ph type="sldNum" sz="quarter" idx="12"/>
          </p:nvPr>
        </p:nvSpPr>
        <p:spPr/>
        <p:txBody>
          <a:bodyPr/>
          <a:lstStyle/>
          <a:p>
            <a:fld id="{16DAB63A-30D3-471A-9985-472B29AFB67F}" type="slidenum">
              <a:rPr lang="en-US" smtClean="0"/>
              <a:pPr/>
              <a:t>7</a:t>
            </a:fld>
            <a:endParaRPr lang="en-US"/>
          </a:p>
        </p:txBody>
      </p:sp>
      <p:sp>
        <p:nvSpPr>
          <p:cNvPr id="12" name="Footer Placeholder 5">
            <a:extLst>
              <a:ext uri="{FF2B5EF4-FFF2-40B4-BE49-F238E27FC236}">
                <a16:creationId xmlns:a16="http://schemas.microsoft.com/office/drawing/2014/main" id="{BFC461D1-0B24-A524-EAFC-309DE8CB3D52}"/>
              </a:ext>
            </a:extLst>
          </p:cNvPr>
          <p:cNvSpPr>
            <a:spLocks noGrp="1"/>
          </p:cNvSpPr>
          <p:nvPr>
            <p:ph type="ftr" sz="quarter" idx="11"/>
          </p:nvPr>
        </p:nvSpPr>
        <p:spPr>
          <a:xfrm>
            <a:off x="2093749" y="6629400"/>
            <a:ext cx="8001000" cy="228600"/>
          </a:xfrm>
        </p:spPr>
        <p:txBody>
          <a:bodyPr/>
          <a:lstStyle/>
          <a:p>
            <a:r>
              <a:rPr lang="en-US" dirty="0"/>
              <a:t>Roman Space Telescope Project</a:t>
            </a:r>
          </a:p>
        </p:txBody>
      </p:sp>
      <p:pic>
        <p:nvPicPr>
          <p:cNvPr id="13" name="Picture 12">
            <a:extLst>
              <a:ext uri="{FF2B5EF4-FFF2-40B4-BE49-F238E27FC236}">
                <a16:creationId xmlns:a16="http://schemas.microsoft.com/office/drawing/2014/main" id="{B3BD5642-B147-01D0-529B-897334CA87E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905135" y="3331676"/>
            <a:ext cx="4144691" cy="3140750"/>
          </a:xfrm>
          <a:prstGeom prst="rect">
            <a:avLst/>
          </a:prstGeom>
          <a:noFill/>
          <a:ln>
            <a:noFill/>
          </a:ln>
        </p:spPr>
      </p:pic>
      <p:pic>
        <p:nvPicPr>
          <p:cNvPr id="15" name="Picture 14">
            <a:extLst>
              <a:ext uri="{FF2B5EF4-FFF2-40B4-BE49-F238E27FC236}">
                <a16:creationId xmlns:a16="http://schemas.microsoft.com/office/drawing/2014/main" id="{B3A7ADE1-AF9C-AE93-3419-DBE3A5AA4A0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98329" y="3429241"/>
            <a:ext cx="4477036" cy="2945619"/>
          </a:xfrm>
          <a:prstGeom prst="rect">
            <a:avLst/>
          </a:prstGeom>
          <a:noFill/>
          <a:ln>
            <a:noFill/>
          </a:ln>
        </p:spPr>
      </p:pic>
      <p:pic>
        <p:nvPicPr>
          <p:cNvPr id="14" name="Picture 13">
            <a:extLst>
              <a:ext uri="{FF2B5EF4-FFF2-40B4-BE49-F238E27FC236}">
                <a16:creationId xmlns:a16="http://schemas.microsoft.com/office/drawing/2014/main" id="{CBFD338C-69A3-FC19-37E1-9E8765D6A0C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799" y="3785420"/>
            <a:ext cx="4312048" cy="2443828"/>
          </a:xfrm>
          <a:prstGeom prst="rect">
            <a:avLst/>
          </a:prstGeom>
          <a:noFill/>
          <a:ln>
            <a:noFill/>
          </a:ln>
        </p:spPr>
      </p:pic>
    </p:spTree>
    <p:extLst>
      <p:ext uri="{BB962C8B-B14F-4D97-AF65-F5344CB8AC3E}">
        <p14:creationId xmlns:p14="http://schemas.microsoft.com/office/powerpoint/2010/main" val="9094651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F12C99-7193-1B79-EACE-33B79F507BAE}"/>
              </a:ext>
            </a:extLst>
          </p:cNvPr>
          <p:cNvSpPr>
            <a:spLocks noGrp="1"/>
          </p:cNvSpPr>
          <p:nvPr>
            <p:ph sz="half" idx="1"/>
          </p:nvPr>
        </p:nvSpPr>
        <p:spPr>
          <a:xfrm>
            <a:off x="304799" y="1055688"/>
            <a:ext cx="11776953" cy="5164138"/>
          </a:xfrm>
        </p:spPr>
        <p:txBody>
          <a:bodyPr>
            <a:normAutofit/>
          </a:bodyPr>
          <a:lstStyle/>
          <a:p>
            <a:r>
              <a:rPr lang="en-US" sz="2200" dirty="0"/>
              <a:t>The </a:t>
            </a:r>
            <a:r>
              <a:rPr lang="en-US" sz="2200" i="1" dirty="0"/>
              <a:t>Mapping</a:t>
            </a:r>
            <a:r>
              <a:rPr lang="en-US" sz="2200" dirty="0"/>
              <a:t> tool is used to ensure that the exact same weighting factors are utilized with the model predicts across all cases</a:t>
            </a:r>
          </a:p>
          <a:p>
            <a:r>
              <a:rPr lang="en-US" sz="2200" dirty="0"/>
              <a:t>It was found that performing the exact same mapping multiple times could result in slightly different interpolation weighting factors being computed.  This is hypothesized to happen when a projected </a:t>
            </a:r>
            <a:r>
              <a:rPr lang="en-US" sz="2200" dirty="0" err="1"/>
              <a:t>gridpoint</a:t>
            </a:r>
            <a:r>
              <a:rPr lang="en-US" sz="2200" dirty="0"/>
              <a:t> is exactly on the boundary between two surfaces or elements</a:t>
            </a:r>
          </a:p>
          <a:p>
            <a:r>
              <a:rPr lang="en-US" sz="2200" dirty="0"/>
              <a:t>To avoid any associated errors with this, once the mapping is performed, the Interpolation</a:t>
            </a:r>
            <a:endParaRPr lang="en-US" sz="2000" dirty="0"/>
          </a:p>
        </p:txBody>
      </p:sp>
      <p:sp>
        <p:nvSpPr>
          <p:cNvPr id="2" name="Title 1">
            <a:extLst>
              <a:ext uri="{FF2B5EF4-FFF2-40B4-BE49-F238E27FC236}">
                <a16:creationId xmlns:a16="http://schemas.microsoft.com/office/drawing/2014/main" id="{C5F05E79-44B7-A114-7CAA-0ED91B953B6C}"/>
              </a:ext>
            </a:extLst>
          </p:cNvPr>
          <p:cNvSpPr>
            <a:spLocks noGrp="1"/>
          </p:cNvSpPr>
          <p:nvPr>
            <p:ph type="title"/>
          </p:nvPr>
        </p:nvSpPr>
        <p:spPr/>
        <p:txBody>
          <a:bodyPr/>
          <a:lstStyle/>
          <a:p>
            <a:r>
              <a:rPr lang="en-US" i="1" dirty="0"/>
              <a:t>Mapping</a:t>
            </a:r>
            <a:r>
              <a:rPr lang="en-US" dirty="0"/>
              <a:t> Tool</a:t>
            </a:r>
          </a:p>
        </p:txBody>
      </p:sp>
      <p:sp>
        <p:nvSpPr>
          <p:cNvPr id="7" name="Slide Number Placeholder 6">
            <a:extLst>
              <a:ext uri="{FF2B5EF4-FFF2-40B4-BE49-F238E27FC236}">
                <a16:creationId xmlns:a16="http://schemas.microsoft.com/office/drawing/2014/main" id="{C3B246C2-336F-4B21-1076-68906AC27BB4}"/>
              </a:ext>
            </a:extLst>
          </p:cNvPr>
          <p:cNvSpPr>
            <a:spLocks noGrp="1"/>
          </p:cNvSpPr>
          <p:nvPr>
            <p:ph type="sldNum" sz="quarter" idx="12"/>
          </p:nvPr>
        </p:nvSpPr>
        <p:spPr/>
        <p:txBody>
          <a:bodyPr/>
          <a:lstStyle/>
          <a:p>
            <a:fld id="{16DAB63A-30D3-471A-9985-472B29AFB67F}" type="slidenum">
              <a:rPr lang="en-US" smtClean="0"/>
              <a:pPr/>
              <a:t>8</a:t>
            </a:fld>
            <a:endParaRPr lang="en-US"/>
          </a:p>
        </p:txBody>
      </p:sp>
      <p:sp>
        <p:nvSpPr>
          <p:cNvPr id="13" name="Footer Placeholder 5">
            <a:extLst>
              <a:ext uri="{FF2B5EF4-FFF2-40B4-BE49-F238E27FC236}">
                <a16:creationId xmlns:a16="http://schemas.microsoft.com/office/drawing/2014/main" id="{8B8671CF-0283-3110-DFE0-740CECBEAC7B}"/>
              </a:ext>
            </a:extLst>
          </p:cNvPr>
          <p:cNvSpPr>
            <a:spLocks noGrp="1"/>
          </p:cNvSpPr>
          <p:nvPr>
            <p:ph type="ftr" sz="quarter" idx="11"/>
          </p:nvPr>
        </p:nvSpPr>
        <p:spPr>
          <a:xfrm>
            <a:off x="2093749" y="6629400"/>
            <a:ext cx="8001000" cy="228600"/>
          </a:xfrm>
        </p:spPr>
        <p:txBody>
          <a:bodyPr/>
          <a:lstStyle/>
          <a:p>
            <a:r>
              <a:rPr lang="en-US" dirty="0"/>
              <a:t>Roman Space Telescope Project</a:t>
            </a:r>
          </a:p>
        </p:txBody>
      </p:sp>
      <p:pic>
        <p:nvPicPr>
          <p:cNvPr id="16" name="Picture 15">
            <a:extLst>
              <a:ext uri="{FF2B5EF4-FFF2-40B4-BE49-F238E27FC236}">
                <a16:creationId xmlns:a16="http://schemas.microsoft.com/office/drawing/2014/main" id="{8A2CDBD6-7C06-39C6-9816-1602D519723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70951" y="3429000"/>
            <a:ext cx="6010801" cy="3084514"/>
          </a:xfrm>
          <a:prstGeom prst="rect">
            <a:avLst/>
          </a:prstGeom>
          <a:noFill/>
          <a:ln>
            <a:noFill/>
          </a:ln>
        </p:spPr>
      </p:pic>
      <p:sp>
        <p:nvSpPr>
          <p:cNvPr id="4" name="Text Placeholder 2">
            <a:extLst>
              <a:ext uri="{FF2B5EF4-FFF2-40B4-BE49-F238E27FC236}">
                <a16:creationId xmlns:a16="http://schemas.microsoft.com/office/drawing/2014/main" id="{7AF053BD-C87A-EF8B-790D-FC76D6E60363}"/>
              </a:ext>
            </a:extLst>
          </p:cNvPr>
          <p:cNvSpPr txBox="1">
            <a:spLocks/>
          </p:cNvSpPr>
          <p:nvPr/>
        </p:nvSpPr>
        <p:spPr bwMode="auto">
          <a:xfrm>
            <a:off x="304799" y="3238451"/>
            <a:ext cx="5624053" cy="321607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spcBef>
                <a:spcPct val="20000"/>
              </a:spcBef>
              <a:spcAft>
                <a:spcPct val="0"/>
              </a:spcAft>
              <a:buFont typeface="Arial"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1" fontAlgn="base" hangingPunct="1">
              <a:spcBef>
                <a:spcPct val="20000"/>
              </a:spcBef>
              <a:spcAft>
                <a:spcPct val="0"/>
              </a:spcAft>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1" fontAlgn="base" hangingPunct="1">
              <a:spcBef>
                <a:spcPct val="20000"/>
              </a:spcBef>
              <a:spcAft>
                <a:spcPct val="0"/>
              </a:spcAft>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1" fontAlgn="base" hangingPunct="1">
              <a:spcBef>
                <a:spcPct val="20000"/>
              </a:spcBef>
              <a:spcAft>
                <a:spcPct val="0"/>
              </a:spcAft>
              <a:buFont typeface="Arial"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rtl="0" eaLnBrk="1" fontAlgn="base" hangingPunct="1">
              <a:spcBef>
                <a:spcPct val="20000"/>
              </a:spcBef>
              <a:spcAft>
                <a:spcPct val="0"/>
              </a:spcAft>
              <a:buFont typeface="Arial"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344488" indent="0">
              <a:buNone/>
            </a:pPr>
            <a:r>
              <a:rPr lang="en-US" sz="2200" dirty="0"/>
              <a:t>Factors files are saved.  Re-use of these files allows for consistent use of exactly the same factors with different output files from analysis cases</a:t>
            </a:r>
          </a:p>
          <a:p>
            <a:pPr marL="344488"/>
            <a:r>
              <a:rPr lang="en-US" sz="2000" dirty="0"/>
              <a:t>A number of other checks are also performed and additional options given for the NASTRAN inputs</a:t>
            </a:r>
          </a:p>
          <a:p>
            <a:pPr marL="344488"/>
            <a:r>
              <a:rPr lang="en-US" sz="2000" dirty="0"/>
              <a:t>This assembles a single NASTRAN file for delivery to the structures team</a:t>
            </a:r>
          </a:p>
        </p:txBody>
      </p:sp>
    </p:spTree>
    <p:extLst>
      <p:ext uri="{BB962C8B-B14F-4D97-AF65-F5344CB8AC3E}">
        <p14:creationId xmlns:p14="http://schemas.microsoft.com/office/powerpoint/2010/main" val="18840750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F12C99-7193-1B79-EACE-33B79F507BAE}"/>
              </a:ext>
            </a:extLst>
          </p:cNvPr>
          <p:cNvSpPr>
            <a:spLocks noGrp="1"/>
          </p:cNvSpPr>
          <p:nvPr>
            <p:ph sz="half" idx="1"/>
          </p:nvPr>
        </p:nvSpPr>
        <p:spPr>
          <a:xfrm>
            <a:off x="304799" y="839378"/>
            <a:ext cx="8858865" cy="3969238"/>
          </a:xfrm>
        </p:spPr>
        <p:txBody>
          <a:bodyPr>
            <a:normAutofit lnSpcReduction="10000"/>
          </a:bodyPr>
          <a:lstStyle/>
          <a:p>
            <a:r>
              <a:rPr lang="en-US" sz="2200" dirty="0"/>
              <a:t>Lastly, the </a:t>
            </a:r>
            <a:r>
              <a:rPr lang="en-US" sz="2200" i="1" dirty="0"/>
              <a:t>ViewGenerate</a:t>
            </a:r>
            <a:r>
              <a:rPr lang="en-US" sz="2200" dirty="0"/>
              <a:t> tool takes an input Excel sheet with data for the FEM group name, the Thermal Group Name (matching those found in the Structural to Thermal Group Associations form), and the View Information saved by the </a:t>
            </a:r>
            <a:r>
              <a:rPr lang="en-US" sz="2200" i="1" dirty="0"/>
              <a:t>ViewGenerate</a:t>
            </a:r>
            <a:r>
              <a:rPr lang="en-US" sz="2200" dirty="0"/>
              <a:t> tool</a:t>
            </a:r>
          </a:p>
          <a:p>
            <a:r>
              <a:rPr lang="en-US" sz="2200" dirty="0"/>
              <a:t>This information </a:t>
            </a:r>
            <a:r>
              <a:rPr lang="en-US" sz="2200"/>
              <a:t>is then </a:t>
            </a:r>
            <a:r>
              <a:rPr lang="en-US" sz="2200" dirty="0"/>
              <a:t>used to generate and save the contour plot images</a:t>
            </a:r>
          </a:p>
          <a:p>
            <a:r>
              <a:rPr lang="en-US" sz="2200" dirty="0"/>
              <a:t>A further option exists to import all those images and arrange them on PowerPoint slides along with the View name and notes with the view direction</a:t>
            </a:r>
          </a:p>
          <a:p>
            <a:r>
              <a:rPr lang="en-US" sz="2200" dirty="0"/>
              <a:t>This same data is also used with a companion tool to do the same actions in FEMAP to generate the post fill-in mapped structural image</a:t>
            </a:r>
          </a:p>
          <a:p>
            <a:pPr marL="0" indent="0">
              <a:buNone/>
            </a:pPr>
            <a:endParaRPr lang="en-US" sz="2200" dirty="0"/>
          </a:p>
          <a:p>
            <a:endParaRPr lang="en-US" sz="3200" dirty="0"/>
          </a:p>
          <a:p>
            <a:endParaRPr lang="en-US" sz="2200" dirty="0"/>
          </a:p>
          <a:p>
            <a:endParaRPr lang="en-US" sz="2000" dirty="0"/>
          </a:p>
        </p:txBody>
      </p:sp>
      <p:sp>
        <p:nvSpPr>
          <p:cNvPr id="2" name="Title 1">
            <a:extLst>
              <a:ext uri="{FF2B5EF4-FFF2-40B4-BE49-F238E27FC236}">
                <a16:creationId xmlns:a16="http://schemas.microsoft.com/office/drawing/2014/main" id="{C5F05E79-44B7-A114-7CAA-0ED91B953B6C}"/>
              </a:ext>
            </a:extLst>
          </p:cNvPr>
          <p:cNvSpPr>
            <a:spLocks noGrp="1"/>
          </p:cNvSpPr>
          <p:nvPr>
            <p:ph type="title"/>
          </p:nvPr>
        </p:nvSpPr>
        <p:spPr/>
        <p:txBody>
          <a:bodyPr/>
          <a:lstStyle/>
          <a:p>
            <a:r>
              <a:rPr lang="en-US" i="1" dirty="0"/>
              <a:t>ViewGenerate</a:t>
            </a:r>
            <a:r>
              <a:rPr lang="en-US" dirty="0"/>
              <a:t> Tool</a:t>
            </a:r>
          </a:p>
        </p:txBody>
      </p:sp>
      <p:sp>
        <p:nvSpPr>
          <p:cNvPr id="7" name="Slide Number Placeholder 6">
            <a:extLst>
              <a:ext uri="{FF2B5EF4-FFF2-40B4-BE49-F238E27FC236}">
                <a16:creationId xmlns:a16="http://schemas.microsoft.com/office/drawing/2014/main" id="{C3B246C2-336F-4B21-1076-68906AC27BB4}"/>
              </a:ext>
            </a:extLst>
          </p:cNvPr>
          <p:cNvSpPr>
            <a:spLocks noGrp="1"/>
          </p:cNvSpPr>
          <p:nvPr>
            <p:ph type="sldNum" sz="quarter" idx="12"/>
          </p:nvPr>
        </p:nvSpPr>
        <p:spPr/>
        <p:txBody>
          <a:bodyPr/>
          <a:lstStyle/>
          <a:p>
            <a:fld id="{16DAB63A-30D3-471A-9985-472B29AFB67F}" type="slidenum">
              <a:rPr lang="en-US" smtClean="0"/>
              <a:pPr/>
              <a:t>9</a:t>
            </a:fld>
            <a:endParaRPr lang="en-US"/>
          </a:p>
        </p:txBody>
      </p:sp>
      <p:sp>
        <p:nvSpPr>
          <p:cNvPr id="11" name="Footer Placeholder 5">
            <a:extLst>
              <a:ext uri="{FF2B5EF4-FFF2-40B4-BE49-F238E27FC236}">
                <a16:creationId xmlns:a16="http://schemas.microsoft.com/office/drawing/2014/main" id="{F9CD80D3-E259-6448-6E3D-F81A1269FFEF}"/>
              </a:ext>
            </a:extLst>
          </p:cNvPr>
          <p:cNvSpPr>
            <a:spLocks noGrp="1"/>
          </p:cNvSpPr>
          <p:nvPr>
            <p:ph type="ftr" sz="quarter" idx="11"/>
          </p:nvPr>
        </p:nvSpPr>
        <p:spPr>
          <a:xfrm>
            <a:off x="2093749" y="6629400"/>
            <a:ext cx="8001000" cy="228600"/>
          </a:xfrm>
        </p:spPr>
        <p:txBody>
          <a:bodyPr/>
          <a:lstStyle/>
          <a:p>
            <a:r>
              <a:rPr lang="en-US" dirty="0"/>
              <a:t>Roman Space Telescope Project</a:t>
            </a:r>
          </a:p>
        </p:txBody>
      </p:sp>
      <p:pic>
        <p:nvPicPr>
          <p:cNvPr id="13" name="Picture 12">
            <a:extLst>
              <a:ext uri="{FF2B5EF4-FFF2-40B4-BE49-F238E27FC236}">
                <a16:creationId xmlns:a16="http://schemas.microsoft.com/office/drawing/2014/main" id="{B671D368-046E-4A72-F5D4-7133858B6D10}"/>
              </a:ext>
            </a:extLst>
          </p:cNvPr>
          <p:cNvPicPr>
            <a:picLocks noChangeAspect="1"/>
          </p:cNvPicPr>
          <p:nvPr/>
        </p:nvPicPr>
        <p:blipFill>
          <a:blip r:embed="rId2" cstate="print">
            <a:extLst>
              <a:ext uri="{28A0092B-C50C-407E-A947-70E740481C1C}">
                <a14:useLocalDpi xmlns:a14="http://schemas.microsoft.com/office/drawing/2010/main" val="0"/>
              </a:ext>
            </a:extLst>
          </a:blip>
          <a:srcRect b="71075"/>
          <a:stretch>
            <a:fillRect/>
          </a:stretch>
        </p:blipFill>
        <p:spPr bwMode="auto">
          <a:xfrm>
            <a:off x="80752" y="4808616"/>
            <a:ext cx="10255694" cy="1727909"/>
          </a:xfrm>
          <a:prstGeom prst="rect">
            <a:avLst/>
          </a:prstGeom>
          <a:noFill/>
          <a:ln>
            <a:noFill/>
          </a:ln>
        </p:spPr>
      </p:pic>
      <p:pic>
        <p:nvPicPr>
          <p:cNvPr id="14" name="Picture 13">
            <a:extLst>
              <a:ext uri="{FF2B5EF4-FFF2-40B4-BE49-F238E27FC236}">
                <a16:creationId xmlns:a16="http://schemas.microsoft.com/office/drawing/2014/main" id="{EBE12B25-4B8B-626A-CF26-A3BEDDA7256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368047" y="3080709"/>
            <a:ext cx="2631018" cy="3455816"/>
          </a:xfrm>
          <a:prstGeom prst="rect">
            <a:avLst/>
          </a:prstGeom>
          <a:noFill/>
          <a:ln>
            <a:noFill/>
          </a:ln>
        </p:spPr>
      </p:pic>
      <p:pic>
        <p:nvPicPr>
          <p:cNvPr id="4" name="Picture 3">
            <a:extLst>
              <a:ext uri="{FF2B5EF4-FFF2-40B4-BE49-F238E27FC236}">
                <a16:creationId xmlns:a16="http://schemas.microsoft.com/office/drawing/2014/main" id="{BDEA289F-6FC4-7844-E56E-14360F60B550}"/>
              </a:ext>
            </a:extLst>
          </p:cNvPr>
          <p:cNvPicPr>
            <a:picLocks noChangeAspect="1"/>
          </p:cNvPicPr>
          <p:nvPr/>
        </p:nvPicPr>
        <p:blipFill>
          <a:blip r:embed="rId4">
            <a:extLst>
              <a:ext uri="{28A0092B-C50C-407E-A947-70E740481C1C}">
                <a14:useLocalDpi xmlns:a14="http://schemas.microsoft.com/office/drawing/2010/main" val="0"/>
              </a:ext>
            </a:extLst>
          </a:blip>
          <a:srcRect r="49781" b="36744"/>
          <a:stretch>
            <a:fillRect/>
          </a:stretch>
        </p:blipFill>
        <p:spPr bwMode="auto">
          <a:xfrm>
            <a:off x="9377879" y="893099"/>
            <a:ext cx="2621186" cy="2094735"/>
          </a:xfrm>
          <a:prstGeom prst="rect">
            <a:avLst/>
          </a:prstGeom>
          <a:noFill/>
          <a:ln>
            <a:noFill/>
          </a:ln>
        </p:spPr>
      </p:pic>
    </p:spTree>
    <p:extLst>
      <p:ext uri="{BB962C8B-B14F-4D97-AF65-F5344CB8AC3E}">
        <p14:creationId xmlns:p14="http://schemas.microsoft.com/office/powerpoint/2010/main" val="983879465"/>
      </p:ext>
    </p:extLst>
  </p:cSld>
  <p:clrMapOvr>
    <a:masterClrMapping/>
  </p:clrMapOvr>
</p:sld>
</file>

<file path=ppt/theme/theme1.xml><?xml version="1.0" encoding="utf-8"?>
<a:theme xmlns:a="http://schemas.openxmlformats.org/drawingml/2006/main" name="Roman Space Telescope">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7030A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RST I&amp;T Track Monthly Template v3.potx" id="{A3545DCF-AE4E-43D3-96B8-23C9458406C4}" vid="{B52E7C7B-254F-43DB-BBF0-F56246724476}"/>
    </a:ext>
  </a:extLst>
</a:theme>
</file>

<file path=ppt/theme/theme2.xml><?xml version="1.0" encoding="utf-8"?>
<a:theme xmlns:a="http://schemas.openxmlformats.org/drawingml/2006/main" name="1_Roman Space Telescope">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7030A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RST I&amp;T Track Monthly Template v3.potx" id="{C7212BBA-135B-449C-A1C8-97201C3F0878}" vid="{9894CC0A-F9CA-4432-B631-AF525DFF7A7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1E192A8DADF6D42ADB42C38E27287F6" ma:contentTypeVersion="17" ma:contentTypeDescription="Create a new document." ma:contentTypeScope="" ma:versionID="a6cc2746a8181666ee7dd3a31cb02dc9">
  <xsd:schema xmlns:xsd="http://www.w3.org/2001/XMLSchema" xmlns:xs="http://www.w3.org/2001/XMLSchema" xmlns:p="http://schemas.microsoft.com/office/2006/metadata/properties" xmlns:ns2="2273f052-5c12-4029-ad29-572d8f622e12" xmlns:ns3="fe91482e-e9e0-46bc-9fb0-642cc9b18d87" targetNamespace="http://schemas.microsoft.com/office/2006/metadata/properties" ma:root="true" ma:fieldsID="7f6461d2362df07292ce367cfa18e379" ns2:_="" ns3:_="">
    <xsd:import namespace="2273f052-5c12-4029-ad29-572d8f622e12"/>
    <xsd:import namespace="fe91482e-e9e0-46bc-9fb0-642cc9b18d87"/>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ServiceBillingMetadata"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73f052-5c12-4029-ad29-572d8f622e1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0fb68aea-d2ee-4a6c-85e6-e4b5686e96e8"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e91482e-e9e0-46bc-9fb0-642cc9b18d8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965b34c2-71c9-4eb8-8aed-4199a36fcff5}" ma:internalName="TaxCatchAll" ma:showField="CatchAllData" ma:web="fe91482e-e9e0-46bc-9fb0-642cc9b18d8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fe91482e-e9e0-46bc-9fb0-642cc9b18d87">
      <UserInfo>
        <DisplayName>Dean, Amanda M. (GSFC-5680)</DisplayName>
        <AccountId>64</AccountId>
        <AccountType/>
      </UserInfo>
      <UserInfo>
        <DisplayName>Gygax, John D. (GSFC-4480)</DisplayName>
        <AccountId>42</AccountId>
        <AccountType/>
      </UserInfo>
      <UserInfo>
        <DisplayName>Carpenter, Adam W. (GSFC-549.0)[GENESIS ENGINEERING SOLUTIONS, INC]</DisplayName>
        <AccountId>19</AccountId>
        <AccountType/>
      </UserInfo>
      <UserInfo>
        <DisplayName>Aylward, Andrew T. (GSFC-5650)</DisplayName>
        <AccountId>65</AccountId>
        <AccountType/>
      </UserInfo>
      <UserInfo>
        <DisplayName>GRISWOLD, KETTNER J. (GSFC-448.0)[STELLAR SOLUTIONS, INC]</DisplayName>
        <AccountId>63</AccountId>
        <AccountType/>
      </UserInfo>
      <UserInfo>
        <DisplayName>Kilgore, Roman A. (GSFC-4480)</DisplayName>
        <AccountId>66</AccountId>
        <AccountType/>
      </UserInfo>
      <UserInfo>
        <DisplayName>Gaylin, Sam (GSFC-568.0)[GENESIS ENGINEERING SOLUTIONS, INC]</DisplayName>
        <AccountId>44</AccountId>
        <AccountType/>
      </UserInfo>
    </SharedWithUsers>
    <TaxCatchAll xmlns="fe91482e-e9e0-46bc-9fb0-642cc9b18d87" xsi:nil="true"/>
    <lcf76f155ced4ddcb4097134ff3c332f xmlns="2273f052-5c12-4029-ad29-572d8f622e1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1E902AF-F8F7-420A-8E83-93046D10A567}">
  <ds:schemaRefs>
    <ds:schemaRef ds:uri="http://schemas.microsoft.com/sharepoint/v3/contenttype/forms"/>
  </ds:schemaRefs>
</ds:datastoreItem>
</file>

<file path=customXml/itemProps2.xml><?xml version="1.0" encoding="utf-8"?>
<ds:datastoreItem xmlns:ds="http://schemas.openxmlformats.org/officeDocument/2006/customXml" ds:itemID="{FB58E458-F4F0-436E-BDF0-F182E1729B2F}">
  <ds:schemaRefs>
    <ds:schemaRef ds:uri="2273f052-5c12-4029-ad29-572d8f622e12"/>
    <ds:schemaRef ds:uri="fe91482e-e9e0-46bc-9fb0-642cc9b18d8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750F74E-2304-4767-8CE7-3071BD0522E6}">
  <ds:schemaRefs>
    <ds:schemaRef ds:uri="http://schemas.openxmlformats.org/package/2006/metadata/core-properties"/>
    <ds:schemaRef ds:uri="http://purl.org/dc/elements/1.1/"/>
    <ds:schemaRef ds:uri="http://purl.org/dc/terms/"/>
    <ds:schemaRef ds:uri="http://www.w3.org/XML/1998/namespace"/>
    <ds:schemaRef ds:uri="http://schemas.microsoft.com/office/2006/documentManagement/types"/>
    <ds:schemaRef ds:uri="http://schemas.microsoft.com/office/infopath/2007/PartnerControls"/>
    <ds:schemaRef ds:uri="fe91482e-e9e0-46bc-9fb0-642cc9b18d87"/>
    <ds:schemaRef ds:uri="2273f052-5c12-4029-ad29-572d8f622e12"/>
    <ds:schemaRef ds:uri="http://schemas.microsoft.com/office/2006/metadata/properties"/>
    <ds:schemaRef ds:uri="http://purl.org/dc/dcmitype/"/>
  </ds:schemaRefs>
</ds:datastoreItem>
</file>

<file path=docMetadata/LabelInfo.xml><?xml version="1.0" encoding="utf-8"?>
<clbl:labelList xmlns:clbl="http://schemas.microsoft.com/office/2020/mipLabelMetadata">
  <clbl:label id="{7005d458-45be-48ae-8140-d43da96dd17b}" enabled="0" method="" siteId="{7005d458-45be-48ae-8140-d43da96dd17b}" removed="1"/>
</clbl:labelList>
</file>

<file path=docProps/app.xml><?xml version="1.0" encoding="utf-8"?>
<Properties xmlns="http://schemas.openxmlformats.org/officeDocument/2006/extended-properties" xmlns:vt="http://schemas.openxmlformats.org/officeDocument/2006/docPropsVTypes">
  <Template>2023.11.09_SCIPA_PSR Charts</Template>
  <TotalTime>7456</TotalTime>
  <Words>2206</Words>
  <Application>Microsoft Office PowerPoint</Application>
  <PresentationFormat>Widescreen</PresentationFormat>
  <Paragraphs>165</Paragraphs>
  <Slides>14</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14</vt:i4>
      </vt:variant>
    </vt:vector>
  </HeadingPairs>
  <TitlesOfParts>
    <vt:vector size="20" baseType="lpstr">
      <vt:lpstr>Arial</vt:lpstr>
      <vt:lpstr>Arial Narrow</vt:lpstr>
      <vt:lpstr>Calibri</vt:lpstr>
      <vt:lpstr>Times New Roman</vt:lpstr>
      <vt:lpstr>Roman Space Telescope</vt:lpstr>
      <vt:lpstr>1_Roman Space Telescope</vt:lpstr>
      <vt:lpstr>PowerPoint Presentation</vt:lpstr>
      <vt:lpstr>Agenda</vt:lpstr>
      <vt:lpstr>Introduction  </vt:lpstr>
      <vt:lpstr>Roman Space Telescope Design</vt:lpstr>
      <vt:lpstr>Integrated Modeling Process</vt:lpstr>
      <vt:lpstr>Integrated Modeling Process: Mapping</vt:lpstr>
      <vt:lpstr>ViewSave Tool</vt:lpstr>
      <vt:lpstr>Mapping Tool</vt:lpstr>
      <vt:lpstr>ViewGenerate Tool</vt:lpstr>
      <vt:lpstr>ViewGenerate Tool Output</vt:lpstr>
      <vt:lpstr>Mapping Best Practices</vt:lpstr>
      <vt:lpstr>Mapping Best Practices</vt:lpstr>
      <vt:lpstr>Mapping Best Practices</vt:lpstr>
      <vt:lpstr>Conclusions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Launch Site</dc:title>
  <dc:creator>Carpenter, Adam</dc:creator>
  <cp:lastModifiedBy>Peabody, Hume L. (GSFC-5230)</cp:lastModifiedBy>
  <cp:revision>18</cp:revision>
  <cp:lastPrinted>2024-05-14T13:30:05Z</cp:lastPrinted>
  <dcterms:created xsi:type="dcterms:W3CDTF">2023-11-08T22:27:39Z</dcterms:created>
  <dcterms:modified xsi:type="dcterms:W3CDTF">2026-07-07T16:35:15Z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0x010100F1E192A8DADF6D42ADB42C38E27287F6</vt:lpwstr>
  </property>
  <property fmtid="{D5CDD505-2E9C-101B-9397-08002B2CF9AE}" pid="3" name="MediaServiceImageTags">
    <vt:lpwstr/>
  </property>
</Properties>
</file>