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4"/>
    <p:sldMasterId id="2147483749" r:id="rId5"/>
  </p:sldMasterIdLst>
  <p:notesMasterIdLst>
    <p:notesMasterId r:id="rId20"/>
  </p:notesMasterIdLst>
  <p:handoutMasterIdLst>
    <p:handoutMasterId r:id="rId21"/>
  </p:handoutMasterIdLst>
  <p:sldIdLst>
    <p:sldId id="3210" r:id="rId6"/>
    <p:sldId id="3294" r:id="rId7"/>
    <p:sldId id="3312" r:id="rId8"/>
    <p:sldId id="3313" r:id="rId9"/>
    <p:sldId id="3314" r:id="rId10"/>
    <p:sldId id="3316" r:id="rId11"/>
    <p:sldId id="3317" r:id="rId12"/>
    <p:sldId id="3321" r:id="rId13"/>
    <p:sldId id="3315" r:id="rId14"/>
    <p:sldId id="3322" r:id="rId15"/>
    <p:sldId id="3323" r:id="rId16"/>
    <p:sldId id="3324" r:id="rId17"/>
    <p:sldId id="3319" r:id="rId18"/>
    <p:sldId id="3320" r:id="rId19"/>
  </p:sldIdLst>
  <p:sldSz cx="12192000" cy="6858000"/>
  <p:notesSz cx="7315200" cy="96012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24748CA-E775-1108-63B9-DB7056D7760E}" name="Kilgore, Roman A. (GSFC-4480)" initials="K(" userId="S::rkilgore@ndc.nasa.gov::ad06100b-7412-4771-93f9-f499c75da1dc" providerId="AD"/>
  <p188:author id="{F327E5D8-4C4E-8315-93F2-7C605531B732}" name="Carpenter, Adam W. (GSFC-549.0)[GENESIS ENGINEERING SOLUTIONS, INC]" initials="CAW(5ESI" userId="S::awcarpen@ndc.nasa.gov::c50c0700-28b5-40bb-a0c3-ef569cd8592c"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9900"/>
    <a:srgbClr val="00FF00"/>
    <a:srgbClr val="0020C0"/>
    <a:srgbClr val="00FFFF"/>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1"/>
            <a:ext cx="3170583" cy="480388"/>
          </a:xfrm>
          <a:prstGeom prst="rect">
            <a:avLst/>
          </a:prstGeom>
        </p:spPr>
        <p:txBody>
          <a:bodyPr vert="horz" lIns="95283" tIns="47641" rIns="95283" bIns="47641" rtlCol="0"/>
          <a:lstStyle>
            <a:lvl1pPr algn="l">
              <a:defRPr sz="1200"/>
            </a:lvl1pPr>
          </a:lstStyle>
          <a:p>
            <a:endParaRPr lang="en-US"/>
          </a:p>
        </p:txBody>
      </p:sp>
      <p:sp>
        <p:nvSpPr>
          <p:cNvPr id="3" name="Date Placeholder 2"/>
          <p:cNvSpPr>
            <a:spLocks noGrp="1"/>
          </p:cNvSpPr>
          <p:nvPr>
            <p:ph type="dt" sz="quarter" idx="1"/>
          </p:nvPr>
        </p:nvSpPr>
        <p:spPr>
          <a:xfrm>
            <a:off x="4142968" y="1"/>
            <a:ext cx="3170583" cy="480388"/>
          </a:xfrm>
          <a:prstGeom prst="rect">
            <a:avLst/>
          </a:prstGeom>
        </p:spPr>
        <p:txBody>
          <a:bodyPr vert="horz" lIns="95283" tIns="47641" rIns="95283" bIns="47641" rtlCol="0"/>
          <a:lstStyle>
            <a:lvl1pPr algn="r">
              <a:defRPr sz="1200"/>
            </a:lvl1pPr>
          </a:lstStyle>
          <a:p>
            <a:fld id="{6438631A-BD82-4368-B7B8-F79D93750BF3}" type="datetimeFigureOut">
              <a:rPr lang="en-US" smtClean="0"/>
              <a:pPr/>
              <a:t>7/7/2026</a:t>
            </a:fld>
            <a:endParaRPr lang="en-US"/>
          </a:p>
        </p:txBody>
      </p:sp>
      <p:sp>
        <p:nvSpPr>
          <p:cNvPr id="4" name="Footer Placeholder 3"/>
          <p:cNvSpPr>
            <a:spLocks noGrp="1"/>
          </p:cNvSpPr>
          <p:nvPr>
            <p:ph type="ftr" sz="quarter" idx="2"/>
          </p:nvPr>
        </p:nvSpPr>
        <p:spPr>
          <a:xfrm>
            <a:off x="6" y="9119173"/>
            <a:ext cx="3170583" cy="480388"/>
          </a:xfrm>
          <a:prstGeom prst="rect">
            <a:avLst/>
          </a:prstGeom>
        </p:spPr>
        <p:txBody>
          <a:bodyPr vert="horz" lIns="95283" tIns="47641" rIns="95283" bIns="47641" rtlCol="0" anchor="b"/>
          <a:lstStyle>
            <a:lvl1pPr algn="l">
              <a:defRPr sz="1200"/>
            </a:lvl1pPr>
          </a:lstStyle>
          <a:p>
            <a:endParaRPr lang="en-US"/>
          </a:p>
        </p:txBody>
      </p:sp>
      <p:sp>
        <p:nvSpPr>
          <p:cNvPr id="5" name="Slide Number Placeholder 4"/>
          <p:cNvSpPr>
            <a:spLocks noGrp="1"/>
          </p:cNvSpPr>
          <p:nvPr>
            <p:ph type="sldNum" sz="quarter" idx="3"/>
          </p:nvPr>
        </p:nvSpPr>
        <p:spPr>
          <a:xfrm>
            <a:off x="4142968" y="9119173"/>
            <a:ext cx="3170583" cy="480388"/>
          </a:xfrm>
          <a:prstGeom prst="rect">
            <a:avLst/>
          </a:prstGeom>
        </p:spPr>
        <p:txBody>
          <a:bodyPr vert="horz" lIns="95283" tIns="47641" rIns="95283" bIns="47641" rtlCol="0" anchor="b"/>
          <a:lstStyle>
            <a:lvl1pPr algn="r">
              <a:defRPr sz="1200"/>
            </a:lvl1pPr>
          </a:lstStyle>
          <a:p>
            <a:fld id="{965B57DC-BDEA-463D-8C8D-271710863309}" type="slidenum">
              <a:rPr lang="en-US" smtClean="0"/>
              <a:pPr/>
              <a:t>‹#›</a:t>
            </a:fld>
            <a:endParaRPr lang="en-US"/>
          </a:p>
        </p:txBody>
      </p:sp>
    </p:spTree>
    <p:extLst>
      <p:ext uri="{BB962C8B-B14F-4D97-AF65-F5344CB8AC3E}">
        <p14:creationId xmlns:p14="http://schemas.microsoft.com/office/powerpoint/2010/main" val="2772481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6" y="1"/>
            <a:ext cx="3170583" cy="480388"/>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lvl1pPr defTabSz="971026">
              <a:defRPr sz="1200">
                <a:latin typeface="Calibri" pitchFamily="34" charset="0"/>
                <a:cs typeface="+mn-cs"/>
              </a:defRPr>
            </a:lvl1pPr>
          </a:lstStyle>
          <a:p>
            <a:pPr>
              <a:defRPr/>
            </a:pPr>
            <a:endParaRPr lang="en-US"/>
          </a:p>
        </p:txBody>
      </p:sp>
      <p:sp>
        <p:nvSpPr>
          <p:cNvPr id="3" name="Date Placeholder 2"/>
          <p:cNvSpPr>
            <a:spLocks noGrp="1"/>
          </p:cNvSpPr>
          <p:nvPr>
            <p:ph type="dt" idx="1"/>
          </p:nvPr>
        </p:nvSpPr>
        <p:spPr bwMode="auto">
          <a:xfrm>
            <a:off x="4142968" y="1"/>
            <a:ext cx="3170583" cy="480388"/>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lvl1pPr algn="r" defTabSz="971026">
              <a:defRPr sz="1200">
                <a:latin typeface="Calibri" pitchFamily="34" charset="0"/>
                <a:cs typeface="+mn-cs"/>
              </a:defRPr>
            </a:lvl1pPr>
          </a:lstStyle>
          <a:p>
            <a:pPr>
              <a:defRPr/>
            </a:pPr>
            <a:fld id="{40E2BC8E-D35B-40B4-8821-8A221CE1A457}" type="datetimeFigureOut">
              <a:rPr lang="en-US"/>
              <a:pPr>
                <a:defRPr/>
              </a:pPr>
              <a:t>7/7/2026</a:t>
            </a:fld>
            <a:endParaRPr lang="en-US"/>
          </a:p>
        </p:txBody>
      </p:sp>
      <p:sp>
        <p:nvSpPr>
          <p:cNvPr id="4" name="Slide Image Placeholder 3"/>
          <p:cNvSpPr>
            <a:spLocks noGrp="1" noRot="1" noChangeAspect="1"/>
          </p:cNvSpPr>
          <p:nvPr>
            <p:ph type="sldImg" idx="2"/>
          </p:nvPr>
        </p:nvSpPr>
        <p:spPr>
          <a:xfrm>
            <a:off x="457200" y="719138"/>
            <a:ext cx="6400800" cy="3600450"/>
          </a:xfrm>
          <a:prstGeom prst="rect">
            <a:avLst/>
          </a:prstGeom>
          <a:noFill/>
          <a:ln w="12700">
            <a:solidFill>
              <a:prstClr val="black"/>
            </a:solidFill>
          </a:ln>
        </p:spPr>
        <p:txBody>
          <a:bodyPr vert="horz" lIns="95283" tIns="47641" rIns="95283" bIns="47641" rtlCol="0" anchor="ctr"/>
          <a:lstStyle/>
          <a:p>
            <a:pPr lvl="0"/>
            <a:endParaRPr lang="en-US" noProof="0"/>
          </a:p>
        </p:txBody>
      </p:sp>
      <p:sp>
        <p:nvSpPr>
          <p:cNvPr id="5" name="Notes Placeholder 4"/>
          <p:cNvSpPr>
            <a:spLocks noGrp="1"/>
          </p:cNvSpPr>
          <p:nvPr>
            <p:ph type="body" sz="quarter" idx="3"/>
          </p:nvPr>
        </p:nvSpPr>
        <p:spPr bwMode="auto">
          <a:xfrm>
            <a:off x="732183" y="4561230"/>
            <a:ext cx="5850835" cy="4320213"/>
          </a:xfrm>
          <a:prstGeom prst="rect">
            <a:avLst/>
          </a:prstGeom>
          <a:noFill/>
          <a:ln w="9525">
            <a:noFill/>
            <a:miter lim="800000"/>
            <a:headEnd/>
            <a:tailEnd/>
          </a:ln>
        </p:spPr>
        <p:txBody>
          <a:bodyPr vert="horz" wrap="square" lIns="97093" tIns="48546" rIns="97093" bIns="4854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bwMode="auto">
          <a:xfrm>
            <a:off x="6" y="9119173"/>
            <a:ext cx="3170583" cy="480388"/>
          </a:xfrm>
          <a:prstGeom prst="rect">
            <a:avLst/>
          </a:prstGeom>
          <a:noFill/>
          <a:ln w="9525">
            <a:noFill/>
            <a:miter lim="800000"/>
            <a:headEnd/>
            <a:tailEnd/>
          </a:ln>
        </p:spPr>
        <p:txBody>
          <a:bodyPr vert="horz" wrap="square" lIns="97093" tIns="48546" rIns="97093" bIns="48546" numCol="1" anchor="b" anchorCtr="0" compatLnSpc="1">
            <a:prstTxWarp prst="textNoShape">
              <a:avLst/>
            </a:prstTxWarp>
          </a:bodyPr>
          <a:lstStyle>
            <a:lvl1pPr defTabSz="971026">
              <a:defRPr sz="1200">
                <a:latin typeface="Calibri" pitchFamily="34" charset="0"/>
                <a:cs typeface="+mn-cs"/>
              </a:defRPr>
            </a:lvl1pPr>
          </a:lstStyle>
          <a:p>
            <a:pPr>
              <a:defRPr/>
            </a:pPr>
            <a:endParaRPr lang="en-US"/>
          </a:p>
        </p:txBody>
      </p:sp>
      <p:sp>
        <p:nvSpPr>
          <p:cNvPr id="7" name="Slide Number Placeholder 6"/>
          <p:cNvSpPr>
            <a:spLocks noGrp="1"/>
          </p:cNvSpPr>
          <p:nvPr>
            <p:ph type="sldNum" sz="quarter" idx="5"/>
          </p:nvPr>
        </p:nvSpPr>
        <p:spPr bwMode="auto">
          <a:xfrm>
            <a:off x="4142968" y="9119173"/>
            <a:ext cx="3170583" cy="480388"/>
          </a:xfrm>
          <a:prstGeom prst="rect">
            <a:avLst/>
          </a:prstGeom>
          <a:noFill/>
          <a:ln w="9525">
            <a:noFill/>
            <a:miter lim="800000"/>
            <a:headEnd/>
            <a:tailEnd/>
          </a:ln>
        </p:spPr>
        <p:txBody>
          <a:bodyPr vert="horz" wrap="square" lIns="97093" tIns="48546" rIns="97093" bIns="48546" numCol="1" anchor="b" anchorCtr="0" compatLnSpc="1">
            <a:prstTxWarp prst="textNoShape">
              <a:avLst/>
            </a:prstTxWarp>
          </a:bodyPr>
          <a:lstStyle>
            <a:lvl1pPr algn="r" defTabSz="971026">
              <a:defRPr sz="1200">
                <a:latin typeface="Calibri" pitchFamily="34" charset="0"/>
                <a:cs typeface="+mn-cs"/>
              </a:defRPr>
            </a:lvl1pPr>
          </a:lstStyle>
          <a:p>
            <a:pPr>
              <a:defRPr/>
            </a:pPr>
            <a:fld id="{F4B6275C-0645-43A9-ACDA-247FEB91D8B8}" type="slidenum">
              <a:rPr lang="en-US"/>
              <a:pPr>
                <a:defRPr/>
              </a:pPr>
              <a:t>‹#›</a:t>
            </a:fld>
            <a:endParaRPr lang="en-US"/>
          </a:p>
        </p:txBody>
      </p:sp>
    </p:spTree>
    <p:extLst>
      <p:ext uri="{BB962C8B-B14F-4D97-AF65-F5344CB8AC3E}">
        <p14:creationId xmlns:p14="http://schemas.microsoft.com/office/powerpoint/2010/main" val="90367448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p:nvPr>
        </p:nvSpPr>
        <p:spPr>
          <a:xfrm>
            <a:off x="559308" y="1063117"/>
            <a:ext cx="11073384" cy="515721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A7AF6545-8A67-4014-8CCC-A4798F99DD86}"/>
              </a:ext>
            </a:extLst>
          </p:cNvPr>
          <p:cNvSpPr>
            <a:spLocks noGrp="1"/>
          </p:cNvSpPr>
          <p:nvPr>
            <p:ph type="dt" sz="half" idx="11"/>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9D2CD0E6-E571-44A5-8277-6F5786B6D5BD}"/>
              </a:ext>
            </a:extLst>
          </p:cNvPr>
          <p:cNvSpPr>
            <a:spLocks noGrp="1"/>
          </p:cNvSpPr>
          <p:nvPr>
            <p:ph type="ftr" sz="quarter" idx="12"/>
          </p:nvPr>
        </p:nvSpPr>
        <p:spPr/>
        <p:txBody>
          <a:bodyPr/>
          <a:lstStyle/>
          <a:p>
            <a:r>
              <a:rPr lang="en-US" dirty="0"/>
              <a:t>Roman Space Telescope Project</a:t>
            </a:r>
          </a:p>
        </p:txBody>
      </p:sp>
      <p:sp>
        <p:nvSpPr>
          <p:cNvPr id="6" name="Slide Number Placeholder 5">
            <a:extLst>
              <a:ext uri="{FF2B5EF4-FFF2-40B4-BE49-F238E27FC236}">
                <a16:creationId xmlns:a16="http://schemas.microsoft.com/office/drawing/2014/main" id="{921964F5-694A-400C-A90A-EAD83672B696}"/>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774873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mple 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04457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Title 1">
            <a:extLst>
              <a:ext uri="{FF2B5EF4-FFF2-40B4-BE49-F238E27FC236}">
                <a16:creationId xmlns:a16="http://schemas.microsoft.com/office/drawing/2014/main" id="{46BF8998-5D6D-7548-B991-23E365F78A53}"/>
              </a:ext>
            </a:extLst>
          </p:cNvPr>
          <p:cNvSpPr txBox="1">
            <a:spLocks/>
          </p:cNvSpPr>
          <p:nvPr userDrawn="1"/>
        </p:nvSpPr>
        <p:spPr bwMode="auto">
          <a:xfrm>
            <a:off x="2235200" y="77788"/>
            <a:ext cx="7721600"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a:t>Roman Space Telescope</a:t>
            </a:r>
          </a:p>
        </p:txBody>
      </p:sp>
      <p:sp>
        <p:nvSpPr>
          <p:cNvPr id="11" name="Text Placeholder 10">
            <a:extLst>
              <a:ext uri="{FF2B5EF4-FFF2-40B4-BE49-F238E27FC236}">
                <a16:creationId xmlns:a16="http://schemas.microsoft.com/office/drawing/2014/main" id="{6919D2CE-FF76-FF46-A63D-F84915098AD6}"/>
              </a:ext>
            </a:extLst>
          </p:cNvPr>
          <p:cNvSpPr>
            <a:spLocks noGrp="1"/>
          </p:cNvSpPr>
          <p:nvPr>
            <p:ph type="body" sz="quarter" idx="13"/>
          </p:nvPr>
        </p:nvSpPr>
        <p:spPr>
          <a:xfrm>
            <a:off x="3352800" y="2743200"/>
            <a:ext cx="5486400" cy="914400"/>
          </a:xfrm>
        </p:spPr>
        <p:txBody>
          <a:bodyPr anchor="ctr"/>
          <a:lstStyle>
            <a:lvl1pPr marL="0" indent="0" algn="ctr">
              <a:buNone/>
              <a:defRPr sz="2400"/>
            </a:lvl1pPr>
            <a:lvl2pPr marL="457200" indent="0">
              <a:buNone/>
              <a:defRPr sz="1800"/>
            </a:lvl2pPr>
            <a:lvl3pPr marL="914400" indent="0">
              <a:buNone/>
              <a:defRPr sz="1600"/>
            </a:lvl3pPr>
            <a:lvl4pPr marL="1371600" indent="0">
              <a:buNone/>
              <a:defRPr sz="1400"/>
            </a:lvl4pPr>
            <a:lvl5pPr marL="1828800" indent="0">
              <a:buNone/>
              <a:defRPr sz="1400"/>
            </a:lvl5pPr>
          </a:lstStyle>
          <a:p>
            <a:pPr lvl="0"/>
            <a:r>
              <a:rPr lang="en-US"/>
              <a:t>Click to edit Master text styles</a:t>
            </a:r>
          </a:p>
        </p:txBody>
      </p:sp>
      <p:sp>
        <p:nvSpPr>
          <p:cNvPr id="4" name="Date Placeholder 3">
            <a:extLst>
              <a:ext uri="{FF2B5EF4-FFF2-40B4-BE49-F238E27FC236}">
                <a16:creationId xmlns:a16="http://schemas.microsoft.com/office/drawing/2014/main" id="{452CD9BC-2CE6-455F-95B8-E51B204F7DB5}"/>
              </a:ext>
            </a:extLst>
          </p:cNvPr>
          <p:cNvSpPr>
            <a:spLocks noGrp="1"/>
          </p:cNvSpPr>
          <p:nvPr>
            <p:ph type="dt" sz="half" idx="14"/>
          </p:nvPr>
        </p:nvSpPr>
        <p:spPr/>
        <p:txBody>
          <a:bodyPr/>
          <a:lstStyle>
            <a:lvl1pPr>
              <a:defRPr/>
            </a:lvl1pPr>
          </a:lstStyle>
          <a:p>
            <a:r>
              <a:rPr lang="en-US"/>
              <a:t>12-9-2024</a:t>
            </a:r>
          </a:p>
        </p:txBody>
      </p:sp>
      <p:sp>
        <p:nvSpPr>
          <p:cNvPr id="5" name="Footer Placeholder 4">
            <a:extLst>
              <a:ext uri="{FF2B5EF4-FFF2-40B4-BE49-F238E27FC236}">
                <a16:creationId xmlns:a16="http://schemas.microsoft.com/office/drawing/2014/main" id="{39353048-5498-4581-B0CC-F4B93FEA6A71}"/>
              </a:ext>
            </a:extLst>
          </p:cNvPr>
          <p:cNvSpPr>
            <a:spLocks noGrp="1"/>
          </p:cNvSpPr>
          <p:nvPr>
            <p:ph type="ftr" sz="quarter" idx="15"/>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8DA08B4B-EED7-4743-8AD9-355E762526DF}"/>
              </a:ext>
            </a:extLst>
          </p:cNvPr>
          <p:cNvSpPr>
            <a:spLocks noGrp="1"/>
          </p:cNvSpPr>
          <p:nvPr>
            <p:ph type="sldNum" sz="quarter" idx="16"/>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379969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4"/>
          <p:cNvSpPr>
            <a:spLocks noGrp="1"/>
          </p:cNvSpPr>
          <p:nvPr>
            <p:ph type="body" sz="quarter" idx="10"/>
          </p:nvPr>
        </p:nvSpPr>
        <p:spPr>
          <a:xfrm>
            <a:off x="559308" y="1063117"/>
            <a:ext cx="11073384" cy="51572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a:extLst>
              <a:ext uri="{FF2B5EF4-FFF2-40B4-BE49-F238E27FC236}">
                <a16:creationId xmlns:a16="http://schemas.microsoft.com/office/drawing/2014/main" id="{A7AF6545-8A67-4014-8CCC-A4798F99DD86}"/>
              </a:ext>
            </a:extLst>
          </p:cNvPr>
          <p:cNvSpPr>
            <a:spLocks noGrp="1"/>
          </p:cNvSpPr>
          <p:nvPr>
            <p:ph type="dt" sz="half" idx="11"/>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9D2CD0E6-E571-44A5-8277-6F5786B6D5BD}"/>
              </a:ext>
            </a:extLst>
          </p:cNvPr>
          <p:cNvSpPr>
            <a:spLocks noGrp="1"/>
          </p:cNvSpPr>
          <p:nvPr>
            <p:ph type="ftr" sz="quarter" idx="12"/>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921964F5-694A-400C-A90A-EAD83672B696}"/>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2709729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v2">
    <p:spTree>
      <p:nvGrpSpPr>
        <p:cNvPr id="1" name=""/>
        <p:cNvGrpSpPr/>
        <p:nvPr/>
      </p:nvGrpSpPr>
      <p:grpSpPr>
        <a:xfrm>
          <a:off x="0" y="0"/>
          <a:ext cx="0" cy="0"/>
          <a:chOff x="0" y="0"/>
          <a:chExt cx="0" cy="0"/>
        </a:xfrm>
      </p:grpSpPr>
      <p:sp>
        <p:nvSpPr>
          <p:cNvPr id="3" name="Title 2"/>
          <p:cNvSpPr>
            <a:spLocks noGrp="1"/>
          </p:cNvSpPr>
          <p:nvPr>
            <p:ph type="title"/>
          </p:nvPr>
        </p:nvSpPr>
        <p:spPr>
          <a:xfrm>
            <a:off x="1" y="2957513"/>
            <a:ext cx="12198272" cy="684212"/>
          </a:xfrm>
        </p:spPr>
        <p:txBody>
          <a:bodyPr/>
          <a:lstStyle/>
          <a:p>
            <a:r>
              <a:rPr lang="en-US"/>
              <a:t>Click to edit Master title style</a:t>
            </a:r>
          </a:p>
        </p:txBody>
      </p:sp>
      <p:sp>
        <p:nvSpPr>
          <p:cNvPr id="2" name="Date Placeholder 1">
            <a:extLst>
              <a:ext uri="{FF2B5EF4-FFF2-40B4-BE49-F238E27FC236}">
                <a16:creationId xmlns:a16="http://schemas.microsoft.com/office/drawing/2014/main" id="{7B082086-6452-4A36-8440-EEFF8F7D8B33}"/>
              </a:ext>
            </a:extLst>
          </p:cNvPr>
          <p:cNvSpPr>
            <a:spLocks noGrp="1"/>
          </p:cNvSpPr>
          <p:nvPr>
            <p:ph type="dt" sz="half" idx="10"/>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5E9637E3-D49B-49D6-A9F6-7AD5AD47A0D8}"/>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CE3597A1-8C13-4502-B9AF-1D053C8EB459}"/>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7250221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F60FB8-434C-49AF-A07A-4DC655B5A022}"/>
              </a:ext>
            </a:extLst>
          </p:cNvPr>
          <p:cNvSpPr>
            <a:spLocks noGrp="1"/>
          </p:cNvSpPr>
          <p:nvPr>
            <p:ph type="dt" sz="half" idx="10"/>
          </p:nvPr>
        </p:nvSpPr>
        <p:spPr/>
        <p:txBody>
          <a:bodyPr/>
          <a:lstStyle/>
          <a:p>
            <a:r>
              <a:rPr lang="en-US"/>
              <a:t>12-9-2024</a:t>
            </a:r>
          </a:p>
        </p:txBody>
      </p:sp>
      <p:sp>
        <p:nvSpPr>
          <p:cNvPr id="4" name="Footer Placeholder 3">
            <a:extLst>
              <a:ext uri="{FF2B5EF4-FFF2-40B4-BE49-F238E27FC236}">
                <a16:creationId xmlns:a16="http://schemas.microsoft.com/office/drawing/2014/main" id="{02FE616F-AECF-4A59-8987-5384F15E49DC}"/>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7E6D4323-DF8A-4ABF-90EC-97157344378B}"/>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36400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5486400"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060704"/>
            <a:ext cx="5486400" cy="5166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lvl1pPr>
              <a:defRPr/>
            </a:lvl1p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855244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676400"/>
            <a:ext cx="5486400" cy="454342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676400"/>
            <a:ext cx="5486400" cy="45506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00800" y="1055689"/>
            <a:ext cx="5483469" cy="620712"/>
          </a:xfrm>
        </p:spPr>
        <p:txBody>
          <a:bodyPr anchor="ctr">
            <a:normAutofit/>
          </a:bodyPr>
          <a:lstStyle>
            <a:lvl1pPr marL="0" indent="0" algn="ctr">
              <a:buNone/>
              <a:defRPr sz="3400" b="1"/>
            </a:lvl1pPr>
            <a:lvl2pPr marL="731520" indent="0">
              <a:buNone/>
              <a:defRPr sz="3200" b="1"/>
            </a:lvl2pPr>
            <a:lvl3pPr marL="1463040" indent="0">
              <a:buNone/>
              <a:defRPr sz="2900" b="1"/>
            </a:lvl3pPr>
            <a:lvl4pPr marL="2194560" indent="0">
              <a:buNone/>
              <a:defRPr sz="2600" b="1"/>
            </a:lvl4pPr>
            <a:lvl5pPr marL="2926080" indent="0">
              <a:buNone/>
              <a:defRPr sz="2600" b="1"/>
            </a:lvl5pPr>
            <a:lvl6pPr marL="3657600" indent="0">
              <a:buNone/>
              <a:defRPr sz="2600" b="1"/>
            </a:lvl6pPr>
            <a:lvl7pPr marL="4389120" indent="0">
              <a:buNone/>
              <a:defRPr sz="2600" b="1"/>
            </a:lvl7pPr>
            <a:lvl8pPr marL="5120640" indent="0">
              <a:buNone/>
              <a:defRPr sz="2600" b="1"/>
            </a:lvl8pPr>
            <a:lvl9pPr marL="5852160" indent="0">
              <a:buNone/>
              <a:defRPr sz="2600" b="1"/>
            </a:lvl9pPr>
          </a:lstStyle>
          <a:p>
            <a:pPr lvl="0"/>
            <a:r>
              <a:rPr lang="en-US"/>
              <a:t>Click to edit Master text styles</a:t>
            </a:r>
          </a:p>
        </p:txBody>
      </p:sp>
      <p:sp>
        <p:nvSpPr>
          <p:cNvPr id="6" name="Text Placeholder 4"/>
          <p:cNvSpPr>
            <a:spLocks noGrp="1"/>
          </p:cNvSpPr>
          <p:nvPr>
            <p:ph type="body" sz="quarter" idx="10"/>
          </p:nvPr>
        </p:nvSpPr>
        <p:spPr>
          <a:xfrm>
            <a:off x="293077" y="1055689"/>
            <a:ext cx="5498123" cy="620712"/>
          </a:xfrm>
        </p:spPr>
        <p:txBody>
          <a:bodyPr anchor="ctr">
            <a:normAutofit/>
          </a:bodyPr>
          <a:lstStyle>
            <a:lvl1pPr marL="0" indent="0" algn="ctr">
              <a:buNone/>
              <a:defRPr sz="3400" b="1"/>
            </a:lvl1pPr>
            <a:lvl2pPr marL="731520" indent="0">
              <a:buNone/>
              <a:defRPr sz="3200" b="1"/>
            </a:lvl2pPr>
            <a:lvl3pPr marL="1463040" indent="0">
              <a:buNone/>
              <a:defRPr sz="2900" b="1"/>
            </a:lvl3pPr>
            <a:lvl4pPr marL="2194560" indent="0">
              <a:buNone/>
              <a:defRPr sz="2600" b="1"/>
            </a:lvl4pPr>
            <a:lvl5pPr marL="2926080" indent="0">
              <a:buNone/>
              <a:defRPr sz="2600" b="1"/>
            </a:lvl5pPr>
            <a:lvl6pPr marL="3657600" indent="0">
              <a:buNone/>
              <a:defRPr sz="2600" b="1"/>
            </a:lvl6pPr>
            <a:lvl7pPr marL="4389120" indent="0">
              <a:buNone/>
              <a:defRPr sz="2600" b="1"/>
            </a:lvl7pPr>
            <a:lvl8pPr marL="5120640" indent="0">
              <a:buNone/>
              <a:defRPr sz="2600" b="1"/>
            </a:lvl8pPr>
            <a:lvl9pPr marL="5852160" indent="0">
              <a:buNone/>
              <a:defRPr sz="2600" b="1"/>
            </a:lvl9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p>
        </p:txBody>
      </p:sp>
      <p:sp>
        <p:nvSpPr>
          <p:cNvPr id="7" name="Date Placeholder 6">
            <a:extLst>
              <a:ext uri="{FF2B5EF4-FFF2-40B4-BE49-F238E27FC236}">
                <a16:creationId xmlns:a16="http://schemas.microsoft.com/office/drawing/2014/main" id="{67312DA2-59AD-4E74-AB14-D17CBDE49308}"/>
              </a:ext>
            </a:extLst>
          </p:cNvPr>
          <p:cNvSpPr>
            <a:spLocks noGrp="1"/>
          </p:cNvSpPr>
          <p:nvPr>
            <p:ph type="dt" sz="half" idx="11"/>
          </p:nvPr>
        </p:nvSpPr>
        <p:spPr/>
        <p:txBody>
          <a:bodyPr/>
          <a:lstStyle/>
          <a:p>
            <a:r>
              <a:rPr lang="en-US"/>
              <a:t>12-9-2024</a:t>
            </a:r>
          </a:p>
        </p:txBody>
      </p:sp>
      <p:sp>
        <p:nvSpPr>
          <p:cNvPr id="8" name="Footer Placeholder 7">
            <a:extLst>
              <a:ext uri="{FF2B5EF4-FFF2-40B4-BE49-F238E27FC236}">
                <a16:creationId xmlns:a16="http://schemas.microsoft.com/office/drawing/2014/main" id="{B2768432-C161-45CF-9125-3B4BD2114B0E}"/>
              </a:ext>
            </a:extLst>
          </p:cNvPr>
          <p:cNvSpPr>
            <a:spLocks noGrp="1"/>
          </p:cNvSpPr>
          <p:nvPr>
            <p:ph type="ftr" sz="quarter" idx="12"/>
          </p:nvPr>
        </p:nvSpPr>
        <p:spPr/>
        <p:txBody>
          <a:bodyPr/>
          <a:lstStyle/>
          <a:p>
            <a:r>
              <a:rPr lang="en-US"/>
              <a:t>Roman Space Telescope Internal Project Use Only - DO NOT DISTRIBUTE</a:t>
            </a:r>
          </a:p>
        </p:txBody>
      </p:sp>
      <p:sp>
        <p:nvSpPr>
          <p:cNvPr id="9" name="Slide Number Placeholder 8">
            <a:extLst>
              <a:ext uri="{FF2B5EF4-FFF2-40B4-BE49-F238E27FC236}">
                <a16:creationId xmlns:a16="http://schemas.microsoft.com/office/drawing/2014/main" id="{58F7C7D6-2B02-4E80-A10F-966529A4A937}"/>
              </a:ext>
            </a:extLst>
          </p:cNvPr>
          <p:cNvSpPr>
            <a:spLocks noGrp="1"/>
          </p:cNvSpPr>
          <p:nvPr>
            <p:ph type="sldNum" sz="quarter" idx="13"/>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71281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Left 2/3, Blank Right 1/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7763256"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46C6FEB-AEFB-48FA-9227-6EAAA0F31E16}"/>
              </a:ext>
            </a:extLst>
          </p:cNvPr>
          <p:cNvSpPr>
            <a:spLocks noGrp="1"/>
          </p:cNvSpPr>
          <p:nvPr>
            <p:ph type="dt" sz="half" idx="10"/>
          </p:nvPr>
        </p:nvSpPr>
        <p:spPr/>
        <p:txBody>
          <a:bodyPr/>
          <a:lstStyle/>
          <a:p>
            <a:r>
              <a:rPr lang="en-US"/>
              <a:t>12-9-2024</a:t>
            </a:r>
          </a:p>
        </p:txBody>
      </p:sp>
      <p:sp>
        <p:nvSpPr>
          <p:cNvPr id="5" name="Footer Placeholder 4">
            <a:extLst>
              <a:ext uri="{FF2B5EF4-FFF2-40B4-BE49-F238E27FC236}">
                <a16:creationId xmlns:a16="http://schemas.microsoft.com/office/drawing/2014/main" id="{C229C0DE-B9DF-49C8-9281-1C02DEF5ABA5}"/>
              </a:ext>
            </a:extLst>
          </p:cNvPr>
          <p:cNvSpPr>
            <a:spLocks noGrp="1"/>
          </p:cNvSpPr>
          <p:nvPr>
            <p:ph type="ftr" sz="quarter" idx="11"/>
          </p:nvPr>
        </p:nvSpPr>
        <p:spPr/>
        <p:txBody>
          <a:bodyPr/>
          <a:lstStyle/>
          <a:p>
            <a:r>
              <a:rPr lang="en-US"/>
              <a:t>Roman Space Telescope Internal Project Use Only - DO NOT DISTRIBUTE</a:t>
            </a:r>
          </a:p>
        </p:txBody>
      </p:sp>
      <p:sp>
        <p:nvSpPr>
          <p:cNvPr id="6" name="Slide Number Placeholder 5">
            <a:extLst>
              <a:ext uri="{FF2B5EF4-FFF2-40B4-BE49-F238E27FC236}">
                <a16:creationId xmlns:a16="http://schemas.microsoft.com/office/drawing/2014/main" id="{0D3340CB-3DC1-4B1F-8CC4-861B62A295E1}"/>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29190814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265727" y="1828800"/>
            <a:ext cx="3660546" cy="3625850"/>
          </a:xfrm>
          <a:prstGeom prst="rect">
            <a:avLst/>
          </a:prstGeom>
        </p:spPr>
      </p:pic>
      <p:pic>
        <p:nvPicPr>
          <p:cNvPr id="4" name="Picture 3"/>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1830273" y="3101690"/>
            <a:ext cx="2435454" cy="1080070"/>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438152" y="2930976"/>
            <a:ext cx="1411696" cy="1421498"/>
          </a:xfrm>
          <a:prstGeom prst="rect">
            <a:avLst/>
          </a:prstGeom>
        </p:spPr>
      </p:pic>
      <p:sp>
        <p:nvSpPr>
          <p:cNvPr id="2" name="Date Placeholder 1">
            <a:extLst>
              <a:ext uri="{FF2B5EF4-FFF2-40B4-BE49-F238E27FC236}">
                <a16:creationId xmlns:a16="http://schemas.microsoft.com/office/drawing/2014/main" id="{4BAE9024-AD13-476F-9E2C-CE3098C36836}"/>
              </a:ext>
            </a:extLst>
          </p:cNvPr>
          <p:cNvSpPr>
            <a:spLocks noGrp="1"/>
          </p:cNvSpPr>
          <p:nvPr>
            <p:ph type="dt" sz="half" idx="10"/>
          </p:nvPr>
        </p:nvSpPr>
        <p:spPr/>
        <p:txBody>
          <a:bodyPr/>
          <a:lstStyle/>
          <a:p>
            <a:r>
              <a:rPr lang="en-US"/>
              <a:t>12-9-2024</a:t>
            </a:r>
          </a:p>
        </p:txBody>
      </p:sp>
      <p:sp>
        <p:nvSpPr>
          <p:cNvPr id="6" name="Footer Placeholder 5">
            <a:extLst>
              <a:ext uri="{FF2B5EF4-FFF2-40B4-BE49-F238E27FC236}">
                <a16:creationId xmlns:a16="http://schemas.microsoft.com/office/drawing/2014/main" id="{96F8D621-D42E-40BB-96EE-C0EAFD9396DD}"/>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2A47E3FD-7088-4DB9-A2D6-B5C11F5AE528}"/>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72058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F60FB8-434C-49AF-A07A-4DC655B5A022}"/>
              </a:ext>
            </a:extLst>
          </p:cNvPr>
          <p:cNvSpPr>
            <a:spLocks noGrp="1"/>
          </p:cNvSpPr>
          <p:nvPr>
            <p:ph type="dt" sz="half" idx="10"/>
          </p:nvPr>
        </p:nvSpPr>
        <p:spPr/>
        <p:txBody>
          <a:bodyPr/>
          <a:lstStyle>
            <a:lvl1pPr>
              <a:defRPr/>
            </a:lvl1pPr>
          </a:lstStyle>
          <a:p>
            <a:r>
              <a:rPr lang="en-US"/>
              <a:t>12-9-2024</a:t>
            </a:r>
          </a:p>
        </p:txBody>
      </p:sp>
      <p:sp>
        <p:nvSpPr>
          <p:cNvPr id="4" name="Footer Placeholder 3">
            <a:extLst>
              <a:ext uri="{FF2B5EF4-FFF2-40B4-BE49-F238E27FC236}">
                <a16:creationId xmlns:a16="http://schemas.microsoft.com/office/drawing/2014/main" id="{02FE616F-AECF-4A59-8987-5384F15E49DC}"/>
              </a:ext>
            </a:extLst>
          </p:cNvPr>
          <p:cNvSpPr>
            <a:spLocks noGrp="1"/>
          </p:cNvSpPr>
          <p:nvPr>
            <p:ph type="ftr" sz="quarter" idx="11"/>
          </p:nvPr>
        </p:nvSpPr>
        <p:spPr/>
        <p:txBody>
          <a:bodyPr/>
          <a:lstStyle/>
          <a:p>
            <a:r>
              <a:rPr lang="en-US"/>
              <a:t>Roman Space Telescope Internal Project Use Only - DO NOT DISTRIBUTE</a:t>
            </a:r>
          </a:p>
        </p:txBody>
      </p:sp>
      <p:sp>
        <p:nvSpPr>
          <p:cNvPr id="5" name="Slide Number Placeholder 4">
            <a:extLst>
              <a:ext uri="{FF2B5EF4-FFF2-40B4-BE49-F238E27FC236}">
                <a16:creationId xmlns:a16="http://schemas.microsoft.com/office/drawing/2014/main" id="{7E6D4323-DF8A-4ABF-90EC-97157344378B}"/>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3723462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5486400"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060704"/>
            <a:ext cx="5486400" cy="516636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lvl1pPr>
              <a:defRPr/>
            </a:lvl1p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453449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BB1C18-6E8F-49CB-9D76-8A2DF244A821}"/>
              </a:ext>
            </a:extLst>
          </p:cNvPr>
          <p:cNvSpPr>
            <a:spLocks noGrp="1"/>
          </p:cNvSpPr>
          <p:nvPr>
            <p:ph type="dt" sz="half" idx="10"/>
          </p:nvPr>
        </p:nvSpPr>
        <p:spPr/>
        <p:txBody>
          <a:bodyPr/>
          <a:lstStyle>
            <a:lvl1pPr>
              <a:defRPr/>
            </a:lvl1pPr>
          </a:lstStyle>
          <a:p>
            <a:r>
              <a:rPr lang="en-US"/>
              <a:t>12-9-2024</a:t>
            </a:r>
          </a:p>
        </p:txBody>
      </p:sp>
      <p:sp>
        <p:nvSpPr>
          <p:cNvPr id="3" name="Footer Placeholder 2">
            <a:extLst>
              <a:ext uri="{FF2B5EF4-FFF2-40B4-BE49-F238E27FC236}">
                <a16:creationId xmlns:a16="http://schemas.microsoft.com/office/drawing/2014/main" id="{9AC683FD-6B1D-4194-B115-93C217E4B40D}"/>
              </a:ext>
            </a:extLst>
          </p:cNvPr>
          <p:cNvSpPr>
            <a:spLocks noGrp="1"/>
          </p:cNvSpPr>
          <p:nvPr>
            <p:ph type="ftr" sz="quarter" idx="11"/>
          </p:nvPr>
        </p:nvSpPr>
        <p:spPr/>
        <p:txBody>
          <a:bodyPr/>
          <a:lstStyle/>
          <a:p>
            <a:r>
              <a:rPr lang="en-US"/>
              <a:t>Roman Space Telescope Internal Project Use Only - DO NOT DISTRIBUTE</a:t>
            </a:r>
          </a:p>
        </p:txBody>
      </p:sp>
      <p:sp>
        <p:nvSpPr>
          <p:cNvPr id="4" name="Slide Number Placeholder 3">
            <a:extLst>
              <a:ext uri="{FF2B5EF4-FFF2-40B4-BE49-F238E27FC236}">
                <a16:creationId xmlns:a16="http://schemas.microsoft.com/office/drawing/2014/main" id="{3617CDFD-E052-4E58-9C63-03BE9DD63B9D}"/>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1087627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d Char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202" y="4237526"/>
            <a:ext cx="5943596" cy="2391874"/>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2" y="4243777"/>
            <a:ext cx="5943596" cy="239290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8D44BAC3-56A5-4379-83C0-2A9BB8A83750}"/>
              </a:ext>
            </a:extLst>
          </p:cNvPr>
          <p:cNvSpPr>
            <a:spLocks noGrp="1"/>
          </p:cNvSpPr>
          <p:nvPr>
            <p:ph type="dt" sz="half" idx="10"/>
          </p:nvPr>
        </p:nvSpPr>
        <p:spPr/>
        <p:txBody>
          <a:bodyPr/>
          <a:lstStyle/>
          <a:p>
            <a:r>
              <a:rPr lang="en-US"/>
              <a:t>12-9-2024</a:t>
            </a:r>
          </a:p>
        </p:txBody>
      </p:sp>
      <p:sp>
        <p:nvSpPr>
          <p:cNvPr id="6" name="Footer Placeholder 5">
            <a:extLst>
              <a:ext uri="{FF2B5EF4-FFF2-40B4-BE49-F238E27FC236}">
                <a16:creationId xmlns:a16="http://schemas.microsoft.com/office/drawing/2014/main" id="{9F92F5BA-4701-466E-864E-60DD1A49AAA4}"/>
              </a:ext>
            </a:extLst>
          </p:cNvPr>
          <p:cNvSpPr>
            <a:spLocks noGrp="1"/>
          </p:cNvSpPr>
          <p:nvPr>
            <p:ph type="ftr" sz="quarter" idx="11"/>
          </p:nvPr>
        </p:nvSpPr>
        <p:spPr/>
        <p:txBody>
          <a:bodyPr/>
          <a:lstStyle/>
          <a:p>
            <a:r>
              <a:rPr lang="en-US"/>
              <a:t>Roman Space Telescope Internal Project Use Only - DO NOT DISTRIBUTE</a:t>
            </a:r>
          </a:p>
        </p:txBody>
      </p:sp>
      <p:sp>
        <p:nvSpPr>
          <p:cNvPr id="7" name="Slide Number Placeholder 6">
            <a:extLst>
              <a:ext uri="{FF2B5EF4-FFF2-40B4-BE49-F238E27FC236}">
                <a16:creationId xmlns:a16="http://schemas.microsoft.com/office/drawing/2014/main" id="{E4455C3E-6DC2-41B5-A48B-50B92961F3D4}"/>
              </a:ext>
            </a:extLst>
          </p:cNvPr>
          <p:cNvSpPr>
            <a:spLocks noGrp="1"/>
          </p:cNvSpPr>
          <p:nvPr>
            <p:ph type="sldNum" sz="quarter" idx="12"/>
          </p:nvPr>
        </p:nvSpPr>
        <p:spPr/>
        <p:txBody>
          <a:bodyPr/>
          <a:lstStyle/>
          <a:p>
            <a:fld id="{16DAB63A-30D3-471A-9985-472B29AFB67F}" type="slidenum">
              <a:rPr lang="en-US" smtClean="0"/>
              <a:pPr/>
              <a:t>‹#›</a:t>
            </a:fld>
            <a:endParaRPr lang="en-US"/>
          </a:p>
        </p:txBody>
      </p:sp>
      <p:cxnSp>
        <p:nvCxnSpPr>
          <p:cNvPr id="9" name="Straight Connector 8">
            <a:extLst>
              <a:ext uri="{FF2B5EF4-FFF2-40B4-BE49-F238E27FC236}">
                <a16:creationId xmlns:a16="http://schemas.microsoft.com/office/drawing/2014/main" id="{7EFC7095-D14F-4E29-AE51-A3F32E6083BD}"/>
              </a:ext>
            </a:extLst>
          </p:cNvPr>
          <p:cNvCxnSpPr>
            <a:cxnSpLocks/>
          </p:cNvCxnSpPr>
          <p:nvPr userDrawn="1"/>
        </p:nvCxnSpPr>
        <p:spPr>
          <a:xfrm>
            <a:off x="6096000" y="1191399"/>
            <a:ext cx="0" cy="543800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2420E31-8078-410D-811A-D37319121BC2}"/>
              </a:ext>
            </a:extLst>
          </p:cNvPr>
          <p:cNvCxnSpPr/>
          <p:nvPr userDrawn="1"/>
        </p:nvCxnSpPr>
        <p:spPr>
          <a:xfrm>
            <a:off x="0" y="3913632"/>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20CEC36A-4004-45EC-8350-E15867550B5B}"/>
              </a:ext>
            </a:extLst>
          </p:cNvPr>
          <p:cNvSpPr/>
          <p:nvPr userDrawn="1"/>
        </p:nvSpPr>
        <p:spPr bwMode="auto">
          <a:xfrm>
            <a:off x="5758059"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latin typeface="Times New Roman" pitchFamily="18" charset="0"/>
            </a:endParaRPr>
          </a:p>
        </p:txBody>
      </p:sp>
      <p:sp>
        <p:nvSpPr>
          <p:cNvPr id="16" name="TextBox 15">
            <a:extLst>
              <a:ext uri="{FF2B5EF4-FFF2-40B4-BE49-F238E27FC236}">
                <a16:creationId xmlns:a16="http://schemas.microsoft.com/office/drawing/2014/main" id="{7ABBF970-D4E3-4791-95F7-F5DF06964B52}"/>
              </a:ext>
            </a:extLst>
          </p:cNvPr>
          <p:cNvSpPr txBox="1"/>
          <p:nvPr userDrawn="1"/>
        </p:nvSpPr>
        <p:spPr>
          <a:xfrm>
            <a:off x="5915034" y="915340"/>
            <a:ext cx="526106" cy="276999"/>
          </a:xfrm>
          <a:prstGeom prst="rect">
            <a:avLst/>
          </a:prstGeom>
          <a:noFill/>
        </p:spPr>
        <p:txBody>
          <a:bodyPr wrap="none" rtlCol="0">
            <a:spAutoFit/>
          </a:bodyPr>
          <a:lstStyle/>
          <a:p>
            <a:r>
              <a:rPr lang="en-US" sz="1200" b="1"/>
              <a:t>Cost</a:t>
            </a:r>
          </a:p>
        </p:txBody>
      </p:sp>
      <p:sp>
        <p:nvSpPr>
          <p:cNvPr id="17" name="Rectangle 16">
            <a:extLst>
              <a:ext uri="{FF2B5EF4-FFF2-40B4-BE49-F238E27FC236}">
                <a16:creationId xmlns:a16="http://schemas.microsoft.com/office/drawing/2014/main" id="{813615BF-FC54-4266-BB91-333AD948FA5B}"/>
              </a:ext>
            </a:extLst>
          </p:cNvPr>
          <p:cNvSpPr/>
          <p:nvPr userDrawn="1"/>
        </p:nvSpPr>
        <p:spPr bwMode="auto">
          <a:xfrm>
            <a:off x="8632693"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solidFill>
                <a:schemeClr val="bg1"/>
              </a:solidFill>
              <a:latin typeface="Times New Roman" pitchFamily="18" charset="0"/>
            </a:endParaRPr>
          </a:p>
        </p:txBody>
      </p:sp>
      <p:sp>
        <p:nvSpPr>
          <p:cNvPr id="18" name="TextBox 17">
            <a:extLst>
              <a:ext uri="{FF2B5EF4-FFF2-40B4-BE49-F238E27FC236}">
                <a16:creationId xmlns:a16="http://schemas.microsoft.com/office/drawing/2014/main" id="{9EE2CDA9-13DA-455F-9671-D3F3774DBCA6}"/>
              </a:ext>
            </a:extLst>
          </p:cNvPr>
          <p:cNvSpPr txBox="1"/>
          <p:nvPr userDrawn="1"/>
        </p:nvSpPr>
        <p:spPr>
          <a:xfrm>
            <a:off x="8785053" y="915340"/>
            <a:ext cx="869149" cy="276999"/>
          </a:xfrm>
          <a:prstGeom prst="rect">
            <a:avLst/>
          </a:prstGeom>
          <a:noFill/>
        </p:spPr>
        <p:txBody>
          <a:bodyPr wrap="none" rtlCol="0">
            <a:spAutoFit/>
          </a:bodyPr>
          <a:lstStyle/>
          <a:p>
            <a:r>
              <a:rPr lang="en-US" sz="1200" b="1"/>
              <a:t>Schedule</a:t>
            </a:r>
          </a:p>
        </p:txBody>
      </p:sp>
      <p:sp>
        <p:nvSpPr>
          <p:cNvPr id="14" name="TextBox 13">
            <a:extLst>
              <a:ext uri="{FF2B5EF4-FFF2-40B4-BE49-F238E27FC236}">
                <a16:creationId xmlns:a16="http://schemas.microsoft.com/office/drawing/2014/main" id="{8164FB40-D4EE-4D52-90CD-98FB15E61CB4}"/>
              </a:ext>
            </a:extLst>
          </p:cNvPr>
          <p:cNvSpPr txBox="1"/>
          <p:nvPr userDrawn="1"/>
        </p:nvSpPr>
        <p:spPr>
          <a:xfrm>
            <a:off x="2675925" y="915340"/>
            <a:ext cx="883383" cy="276999"/>
          </a:xfrm>
          <a:prstGeom prst="rect">
            <a:avLst/>
          </a:prstGeom>
          <a:noFill/>
        </p:spPr>
        <p:txBody>
          <a:bodyPr wrap="none" rtlCol="0">
            <a:spAutoFit/>
          </a:bodyPr>
          <a:lstStyle/>
          <a:p>
            <a:r>
              <a:rPr lang="en-US" sz="1200" b="1"/>
              <a:t>Technical</a:t>
            </a:r>
          </a:p>
        </p:txBody>
      </p:sp>
      <p:sp>
        <p:nvSpPr>
          <p:cNvPr id="19" name="Rectangle 18">
            <a:extLst>
              <a:ext uri="{FF2B5EF4-FFF2-40B4-BE49-F238E27FC236}">
                <a16:creationId xmlns:a16="http://schemas.microsoft.com/office/drawing/2014/main" id="{4E776C38-781F-449A-B4F7-F3ADCCEB5E13}"/>
              </a:ext>
            </a:extLst>
          </p:cNvPr>
          <p:cNvSpPr/>
          <p:nvPr userDrawn="1"/>
        </p:nvSpPr>
        <p:spPr bwMode="auto">
          <a:xfrm>
            <a:off x="2523565" y="976115"/>
            <a:ext cx="152360" cy="15544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eaLnBrk="0" fontAlgn="base" hangingPunct="0">
              <a:spcBef>
                <a:spcPct val="0"/>
              </a:spcBef>
              <a:spcAft>
                <a:spcPct val="0"/>
              </a:spcAft>
            </a:pPr>
            <a:endParaRPr lang="en-US" sz="2700">
              <a:latin typeface="Times New Roman" pitchFamily="18" charset="0"/>
            </a:endParaRPr>
          </a:p>
        </p:txBody>
      </p:sp>
      <p:cxnSp>
        <p:nvCxnSpPr>
          <p:cNvPr id="20" name="Straight Connector 19">
            <a:extLst>
              <a:ext uri="{FF2B5EF4-FFF2-40B4-BE49-F238E27FC236}">
                <a16:creationId xmlns:a16="http://schemas.microsoft.com/office/drawing/2014/main" id="{51F06D86-DF3F-4ED0-A133-8B35BE133A91}"/>
              </a:ext>
            </a:extLst>
          </p:cNvPr>
          <p:cNvCxnSpPr/>
          <p:nvPr userDrawn="1"/>
        </p:nvCxnSpPr>
        <p:spPr>
          <a:xfrm>
            <a:off x="0" y="1191399"/>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BFE8E73-E76A-443B-A949-2745A909D9D7}"/>
              </a:ext>
            </a:extLst>
          </p:cNvPr>
          <p:cNvCxnSpPr/>
          <p:nvPr userDrawn="1"/>
        </p:nvCxnSpPr>
        <p:spPr>
          <a:xfrm>
            <a:off x="0" y="6637458"/>
            <a:ext cx="121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5A3F11EB-064A-4981-8570-D575A66C2454}"/>
              </a:ext>
            </a:extLst>
          </p:cNvPr>
          <p:cNvSpPr txBox="1"/>
          <p:nvPr userDrawn="1"/>
        </p:nvSpPr>
        <p:spPr>
          <a:xfrm>
            <a:off x="0" y="1189328"/>
            <a:ext cx="2132763"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rgbClr val="0020C0"/>
                </a:solidFill>
                <a:latin typeface="+mj-lt"/>
              </a:rPr>
              <a:t>Accomplishments/Status</a:t>
            </a:r>
            <a:r>
              <a:rPr lang="en-US" sz="1400">
                <a:solidFill>
                  <a:srgbClr val="0020C0"/>
                </a:solidFill>
                <a:latin typeface="+mj-lt"/>
              </a:rPr>
              <a:t> </a:t>
            </a:r>
          </a:p>
        </p:txBody>
      </p:sp>
      <p:sp>
        <p:nvSpPr>
          <p:cNvPr id="30" name="TextBox 29">
            <a:extLst>
              <a:ext uri="{FF2B5EF4-FFF2-40B4-BE49-F238E27FC236}">
                <a16:creationId xmlns:a16="http://schemas.microsoft.com/office/drawing/2014/main" id="{437E866A-81BB-4492-856E-6A4A724D6F66}"/>
              </a:ext>
            </a:extLst>
          </p:cNvPr>
          <p:cNvSpPr txBox="1"/>
          <p:nvPr userDrawn="1"/>
        </p:nvSpPr>
        <p:spPr>
          <a:xfrm>
            <a:off x="0" y="3921691"/>
            <a:ext cx="2273058"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rgbClr val="C00000"/>
                </a:solidFill>
                <a:latin typeface="+mj-lt"/>
              </a:rPr>
              <a:t>Issues/Concerns/Challenges</a:t>
            </a:r>
            <a:endParaRPr lang="en-US" sz="1400">
              <a:solidFill>
                <a:srgbClr val="C00000"/>
              </a:solidFill>
              <a:latin typeface="+mj-lt"/>
            </a:endParaRPr>
          </a:p>
        </p:txBody>
      </p:sp>
      <p:sp>
        <p:nvSpPr>
          <p:cNvPr id="31" name="TextBox 30">
            <a:extLst>
              <a:ext uri="{FF2B5EF4-FFF2-40B4-BE49-F238E27FC236}">
                <a16:creationId xmlns:a16="http://schemas.microsoft.com/office/drawing/2014/main" id="{B3FD52B7-1F4D-4C29-85AB-ED7B1011CCA6}"/>
              </a:ext>
            </a:extLst>
          </p:cNvPr>
          <p:cNvSpPr txBox="1"/>
          <p:nvPr userDrawn="1"/>
        </p:nvSpPr>
        <p:spPr>
          <a:xfrm>
            <a:off x="6096000" y="1189328"/>
            <a:ext cx="1110817"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chemeClr val="tx1"/>
                </a:solidFill>
                <a:latin typeface="+mj-lt"/>
              </a:rPr>
              <a:t>Future Plans</a:t>
            </a:r>
            <a:endParaRPr lang="en-US" sz="1400">
              <a:solidFill>
                <a:schemeClr val="tx1"/>
              </a:solidFill>
              <a:latin typeface="+mj-lt"/>
            </a:endParaRPr>
          </a:p>
        </p:txBody>
      </p:sp>
      <p:sp>
        <p:nvSpPr>
          <p:cNvPr id="32" name="TextBox 31">
            <a:extLst>
              <a:ext uri="{FF2B5EF4-FFF2-40B4-BE49-F238E27FC236}">
                <a16:creationId xmlns:a16="http://schemas.microsoft.com/office/drawing/2014/main" id="{E8CD6A3D-BA8E-426C-8D5C-BAB268116C9C}"/>
              </a:ext>
            </a:extLst>
          </p:cNvPr>
          <p:cNvSpPr txBox="1"/>
          <p:nvPr userDrawn="1"/>
        </p:nvSpPr>
        <p:spPr>
          <a:xfrm>
            <a:off x="6096000" y="3921691"/>
            <a:ext cx="1998111" cy="307777"/>
          </a:xfrm>
          <a:prstGeom prst="rect">
            <a:avLst/>
          </a:prstGeom>
          <a:noFill/>
          <a:ln>
            <a:noFill/>
          </a:ln>
        </p:spPr>
        <p:txBody>
          <a:bodyPr wrap="non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400" b="1">
                <a:solidFill>
                  <a:schemeClr val="tx1"/>
                </a:solidFill>
                <a:latin typeface="+mj-lt"/>
              </a:rPr>
              <a:t>Major Milestones/Dates</a:t>
            </a:r>
            <a:endParaRPr lang="en-US" sz="1400">
              <a:solidFill>
                <a:schemeClr val="tx1"/>
              </a:solidFill>
              <a:latin typeface="+mj-lt"/>
            </a:endParaRPr>
          </a:p>
        </p:txBody>
      </p:sp>
      <p:sp>
        <p:nvSpPr>
          <p:cNvPr id="33" name="Content Placeholder 2">
            <a:extLst>
              <a:ext uri="{FF2B5EF4-FFF2-40B4-BE49-F238E27FC236}">
                <a16:creationId xmlns:a16="http://schemas.microsoft.com/office/drawing/2014/main" id="{2EBC4A5E-4419-47A8-9384-F7768CB2F26B}"/>
              </a:ext>
            </a:extLst>
          </p:cNvPr>
          <p:cNvSpPr>
            <a:spLocks noGrp="1"/>
          </p:cNvSpPr>
          <p:nvPr userDrawn="1">
            <p:ph sz="half" idx="13"/>
          </p:nvPr>
        </p:nvSpPr>
        <p:spPr>
          <a:xfrm>
            <a:off x="76202" y="1497389"/>
            <a:ext cx="5943596" cy="2391874"/>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4" name="Content Placeholder 3">
            <a:extLst>
              <a:ext uri="{FF2B5EF4-FFF2-40B4-BE49-F238E27FC236}">
                <a16:creationId xmlns:a16="http://schemas.microsoft.com/office/drawing/2014/main" id="{60945718-1C90-4DC7-BB48-C449141DF2B1}"/>
              </a:ext>
            </a:extLst>
          </p:cNvPr>
          <p:cNvSpPr>
            <a:spLocks noGrp="1"/>
          </p:cNvSpPr>
          <p:nvPr userDrawn="1">
            <p:ph sz="half" idx="14"/>
          </p:nvPr>
        </p:nvSpPr>
        <p:spPr>
          <a:xfrm>
            <a:off x="6172202" y="1503640"/>
            <a:ext cx="5943596" cy="2392903"/>
          </a:xfrm>
        </p:spPr>
        <p:txBody>
          <a:bodyPr>
            <a:normAutofit/>
          </a:bodyPr>
          <a:lstStyle>
            <a:lvl1pPr>
              <a:defRPr sz="1800"/>
            </a:lvl1pPr>
            <a:lvl2pPr>
              <a:defRPr sz="1600"/>
            </a:lvl2pPr>
            <a:lvl3pPr>
              <a:defRPr sz="1400"/>
            </a:lvl3pPr>
            <a:lvl4pPr>
              <a:defRPr sz="1200"/>
            </a:lvl4pPr>
            <a:lvl5pPr>
              <a:defRPr sz="12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0128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Fancy Title Slide">
    <p:bg>
      <p:bgPr>
        <a:solidFill>
          <a:schemeClr val="tx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D79F30-0C4E-129E-8EED-7ED629C2169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570"/>
            <a:ext cx="12139431" cy="6828430"/>
          </a:xfrm>
          <a:prstGeom prst="rect">
            <a:avLst/>
          </a:prstGeom>
        </p:spPr>
      </p:pic>
      <p:sp>
        <p:nvSpPr>
          <p:cNvPr id="28" name="Rectangle 78">
            <a:extLst>
              <a:ext uri="{FF2B5EF4-FFF2-40B4-BE49-F238E27FC236}">
                <a16:creationId xmlns:a16="http://schemas.microsoft.com/office/drawing/2014/main" id="{5375F6D1-B1E9-E9F0-6FB2-8DD38AD6FF97}"/>
              </a:ext>
            </a:extLst>
          </p:cNvPr>
          <p:cNvSpPr>
            <a:spLocks noChangeArrowheads="1"/>
          </p:cNvSpPr>
          <p:nvPr userDrawn="1"/>
        </p:nvSpPr>
        <p:spPr bwMode="auto">
          <a:xfrm>
            <a:off x="288877" y="6428320"/>
            <a:ext cx="11582400"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45720" rIns="45720">
            <a:spAutoFit/>
          </a:bodyPr>
          <a:lstStyle/>
          <a:p>
            <a:pPr algn="ctr"/>
            <a:r>
              <a:rPr lang="en-US" sz="1000" b="1">
                <a:solidFill>
                  <a:schemeClr val="bg1">
                    <a:lumMod val="50000"/>
                  </a:schemeClr>
                </a:solidFill>
                <a:latin typeface="Arial Narrow" pitchFamily="34" charset="0"/>
              </a:rPr>
              <a:t>NASA GODDARD SPACE FLIGHT CENTER • JET</a:t>
            </a:r>
            <a:r>
              <a:rPr lang="en-US" sz="1000" b="1" baseline="0">
                <a:solidFill>
                  <a:schemeClr val="bg1">
                    <a:lumMod val="50000"/>
                  </a:schemeClr>
                </a:solidFill>
                <a:latin typeface="Arial Narrow" pitchFamily="34" charset="0"/>
              </a:rPr>
              <a:t> PROPULSION LABORATORY • </a:t>
            </a:r>
            <a:r>
              <a:rPr lang="en-US" sz="1000" b="1">
                <a:solidFill>
                  <a:schemeClr val="bg1">
                    <a:lumMod val="50000"/>
                  </a:schemeClr>
                </a:solidFill>
                <a:latin typeface="Arial Narrow" pitchFamily="34" charset="0"/>
              </a:rPr>
              <a:t>L3HARRIS TECHNOLOGIES •  BAE SYSTEMS </a:t>
            </a:r>
            <a:r>
              <a:rPr kumimoji="0" lang="en-US" sz="1000" b="1" i="0" u="none" strike="noStrike" kern="1200" cap="none" spc="0" normalizeH="0" baseline="0" noProof="0">
                <a:ln>
                  <a:noFill/>
                </a:ln>
                <a:solidFill>
                  <a:prstClr val="white">
                    <a:lumMod val="50000"/>
                  </a:prstClr>
                </a:solidFill>
                <a:effectLst/>
                <a:uLnTx/>
                <a:uFillTx/>
                <a:latin typeface="Arial Narrow" pitchFamily="34" charset="0"/>
                <a:ea typeface="+mn-ea"/>
                <a:cs typeface="Arial" pitchFamily="34" charset="0"/>
              </a:rPr>
              <a:t>•</a:t>
            </a:r>
            <a:r>
              <a:rPr lang="en-US" sz="1000" b="1">
                <a:solidFill>
                  <a:schemeClr val="bg1">
                    <a:lumMod val="50000"/>
                  </a:schemeClr>
                </a:solidFill>
                <a:latin typeface="Arial Narrow" pitchFamily="34" charset="0"/>
              </a:rPr>
              <a:t> TELEDYNE • NASA KENNEDY SPACE CENTER • SPACE TELESCOPE SCIENCE INSTITUTE  • IPAC</a:t>
            </a:r>
          </a:p>
          <a:p>
            <a:pPr algn="ctr"/>
            <a:r>
              <a:rPr lang="en-US" sz="1000" b="1">
                <a:solidFill>
                  <a:schemeClr val="bg1">
                    <a:lumMod val="50000"/>
                  </a:schemeClr>
                </a:solidFill>
                <a:latin typeface="Arial Narrow" pitchFamily="34" charset="0"/>
              </a:rPr>
              <a:t>EUROPEAN SPACE AGENCY • JAPAN AEROSPACE EXPLORATION AGENCY </a:t>
            </a:r>
            <a:r>
              <a:rPr kumimoji="0" lang="en-US" sz="1000" b="1" i="0" u="none" strike="noStrike" kern="1200" cap="none" spc="0" normalizeH="0" baseline="0" noProof="0">
                <a:ln>
                  <a:noFill/>
                </a:ln>
                <a:solidFill>
                  <a:prstClr val="white">
                    <a:lumMod val="50000"/>
                  </a:prstClr>
                </a:solidFill>
                <a:effectLst/>
                <a:uLnTx/>
                <a:uFillTx/>
                <a:latin typeface="Arial Narrow" pitchFamily="34" charset="0"/>
                <a:ea typeface="+mn-ea"/>
                <a:cs typeface="Arial" pitchFamily="34" charset="0"/>
              </a:rPr>
              <a:t>•</a:t>
            </a:r>
            <a:r>
              <a:rPr lang="en-US" sz="1000" b="1">
                <a:solidFill>
                  <a:schemeClr val="bg1">
                    <a:lumMod val="50000"/>
                  </a:schemeClr>
                </a:solidFill>
                <a:latin typeface="Arial Narrow" pitchFamily="34" charset="0"/>
              </a:rPr>
              <a:t> LABORATOIRE D’ASTROPHYSIQUE DE MARSEILLE •  CENTRE NATIONAL </a:t>
            </a:r>
            <a:r>
              <a:rPr lang="en-US" sz="1000" b="1" err="1">
                <a:solidFill>
                  <a:schemeClr val="bg1">
                    <a:lumMod val="50000"/>
                  </a:schemeClr>
                </a:solidFill>
                <a:latin typeface="Arial Narrow" pitchFamily="34" charset="0"/>
              </a:rPr>
              <a:t>d'ÉTUDES</a:t>
            </a:r>
            <a:r>
              <a:rPr lang="en-US" sz="1000" b="1">
                <a:solidFill>
                  <a:schemeClr val="bg1">
                    <a:lumMod val="50000"/>
                  </a:schemeClr>
                </a:solidFill>
                <a:latin typeface="Arial Narrow" pitchFamily="34" charset="0"/>
              </a:rPr>
              <a:t> SPATIALES  • MAX PLANCK INSTITUTE FOR ASTRONOMY</a:t>
            </a:r>
          </a:p>
        </p:txBody>
      </p:sp>
      <p:sp>
        <p:nvSpPr>
          <p:cNvPr id="2" name="Rectangle 1">
            <a:extLst>
              <a:ext uri="{FF2B5EF4-FFF2-40B4-BE49-F238E27FC236}">
                <a16:creationId xmlns:a16="http://schemas.microsoft.com/office/drawing/2014/main" id="{D92B7136-81C0-9128-D722-241479472907}"/>
              </a:ext>
            </a:extLst>
          </p:cNvPr>
          <p:cNvSpPr>
            <a:spLocks/>
          </p:cNvSpPr>
          <p:nvPr userDrawn="1"/>
        </p:nvSpPr>
        <p:spPr>
          <a:xfrm>
            <a:off x="3733800" y="-1"/>
            <a:ext cx="8458200" cy="6452307"/>
          </a:xfrm>
          <a:prstGeom prst="rect">
            <a:avLst/>
          </a:prstGeom>
          <a:gradFill>
            <a:gsLst>
              <a:gs pos="1000">
                <a:schemeClr val="accent1">
                  <a:alpha val="0"/>
                  <a:lumMod val="0"/>
                </a:schemeClr>
              </a:gs>
              <a:gs pos="79000">
                <a:srgbClr val="000000">
                  <a:alpha val="70688"/>
                </a:srgbClr>
              </a:gs>
              <a:gs pos="68000">
                <a:schemeClr val="tx1">
                  <a:alpha val="88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8440DA0-A26F-C1ED-C311-4B73B767F5CF}"/>
              </a:ext>
            </a:extLst>
          </p:cNvPr>
          <p:cNvSpPr>
            <a:spLocks/>
          </p:cNvSpPr>
          <p:nvPr userDrawn="1"/>
        </p:nvSpPr>
        <p:spPr>
          <a:xfrm>
            <a:off x="894773" y="2090018"/>
            <a:ext cx="167155" cy="20869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4 Points 9">
            <a:extLst>
              <a:ext uri="{FF2B5EF4-FFF2-40B4-BE49-F238E27FC236}">
                <a16:creationId xmlns:a16="http://schemas.microsoft.com/office/drawing/2014/main" id="{6CC7C68E-E710-F902-CC73-62617B994DBC}"/>
              </a:ext>
            </a:extLst>
          </p:cNvPr>
          <p:cNvSpPr>
            <a:spLocks/>
          </p:cNvSpPr>
          <p:nvPr userDrawn="1"/>
        </p:nvSpPr>
        <p:spPr>
          <a:xfrm>
            <a:off x="6096000" y="4268824"/>
            <a:ext cx="227740" cy="2286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4 Points 10">
            <a:extLst>
              <a:ext uri="{FF2B5EF4-FFF2-40B4-BE49-F238E27FC236}">
                <a16:creationId xmlns:a16="http://schemas.microsoft.com/office/drawing/2014/main" id="{71D20E41-E5B3-D4E0-D482-123144513E6B}"/>
              </a:ext>
            </a:extLst>
          </p:cNvPr>
          <p:cNvSpPr>
            <a:spLocks/>
          </p:cNvSpPr>
          <p:nvPr userDrawn="1"/>
        </p:nvSpPr>
        <p:spPr>
          <a:xfrm>
            <a:off x="6656993" y="955070"/>
            <a:ext cx="227740" cy="2286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tar: 4 Points 11">
            <a:extLst>
              <a:ext uri="{FF2B5EF4-FFF2-40B4-BE49-F238E27FC236}">
                <a16:creationId xmlns:a16="http://schemas.microsoft.com/office/drawing/2014/main" id="{A65AD254-5F15-C3F9-194A-065566B72B78}"/>
              </a:ext>
            </a:extLst>
          </p:cNvPr>
          <p:cNvSpPr>
            <a:spLocks/>
          </p:cNvSpPr>
          <p:nvPr userDrawn="1"/>
        </p:nvSpPr>
        <p:spPr>
          <a:xfrm rot="733220">
            <a:off x="11170505" y="2798624"/>
            <a:ext cx="152400" cy="140732"/>
          </a:xfrm>
          <a:prstGeom prst="star4">
            <a:avLst/>
          </a:prstGeom>
          <a:solidFill>
            <a:srgbClr val="EEECE1">
              <a:alpha val="25098"/>
            </a:srgbClr>
          </a:solidFill>
          <a:ln>
            <a:solidFill>
              <a:srgbClr val="EEECE1">
                <a:alpha val="4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tar: 4 Points 12">
            <a:extLst>
              <a:ext uri="{FF2B5EF4-FFF2-40B4-BE49-F238E27FC236}">
                <a16:creationId xmlns:a16="http://schemas.microsoft.com/office/drawing/2014/main" id="{E7BF03FB-F3E0-D994-3B88-3F2BE7FD1231}"/>
              </a:ext>
            </a:extLst>
          </p:cNvPr>
          <p:cNvSpPr>
            <a:spLocks/>
          </p:cNvSpPr>
          <p:nvPr userDrawn="1"/>
        </p:nvSpPr>
        <p:spPr>
          <a:xfrm rot="733220">
            <a:off x="8170589" y="2423802"/>
            <a:ext cx="179190" cy="181596"/>
          </a:xfrm>
          <a:prstGeom prst="star4">
            <a:avLst>
              <a:gd name="adj" fmla="val 1233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tar: 4 Points 13">
            <a:extLst>
              <a:ext uri="{FF2B5EF4-FFF2-40B4-BE49-F238E27FC236}">
                <a16:creationId xmlns:a16="http://schemas.microsoft.com/office/drawing/2014/main" id="{160AF542-6D4A-C116-02A4-6D87D94DF2E7}"/>
              </a:ext>
            </a:extLst>
          </p:cNvPr>
          <p:cNvSpPr>
            <a:spLocks/>
          </p:cNvSpPr>
          <p:nvPr userDrawn="1"/>
        </p:nvSpPr>
        <p:spPr>
          <a:xfrm rot="1331020">
            <a:off x="5023607" y="1454896"/>
            <a:ext cx="307149" cy="326230"/>
          </a:xfrm>
          <a:prstGeom prst="star4">
            <a:avLst>
              <a:gd name="adj" fmla="val 8526"/>
            </a:avLst>
          </a:prstGeom>
          <a:solidFill>
            <a:srgbClr val="EEECE1">
              <a:alpha val="5686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tar: 4 Points 14">
            <a:extLst>
              <a:ext uri="{FF2B5EF4-FFF2-40B4-BE49-F238E27FC236}">
                <a16:creationId xmlns:a16="http://schemas.microsoft.com/office/drawing/2014/main" id="{5CE84FD0-3EA9-ABDF-0C64-6477442F2EB2}"/>
              </a:ext>
            </a:extLst>
          </p:cNvPr>
          <p:cNvSpPr>
            <a:spLocks/>
          </p:cNvSpPr>
          <p:nvPr userDrawn="1"/>
        </p:nvSpPr>
        <p:spPr>
          <a:xfrm rot="733220">
            <a:off x="10439226" y="2364488"/>
            <a:ext cx="92444" cy="141936"/>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tar: 4 Points 15">
            <a:extLst>
              <a:ext uri="{FF2B5EF4-FFF2-40B4-BE49-F238E27FC236}">
                <a16:creationId xmlns:a16="http://schemas.microsoft.com/office/drawing/2014/main" id="{E9B1C19F-6BD2-BBD9-60F9-08F11823E0D7}"/>
              </a:ext>
            </a:extLst>
          </p:cNvPr>
          <p:cNvSpPr>
            <a:spLocks/>
          </p:cNvSpPr>
          <p:nvPr userDrawn="1"/>
        </p:nvSpPr>
        <p:spPr>
          <a:xfrm rot="733220">
            <a:off x="6496270" y="2209096"/>
            <a:ext cx="233038" cy="183429"/>
          </a:xfrm>
          <a:prstGeom prst="star4">
            <a:avLst/>
          </a:prstGeom>
          <a:solidFill>
            <a:srgbClr val="EDEDE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ar: 4 Points 16">
            <a:extLst>
              <a:ext uri="{FF2B5EF4-FFF2-40B4-BE49-F238E27FC236}">
                <a16:creationId xmlns:a16="http://schemas.microsoft.com/office/drawing/2014/main" id="{E34B174B-1AC0-8A72-3AA7-AF4B7EAA1431}"/>
              </a:ext>
            </a:extLst>
          </p:cNvPr>
          <p:cNvSpPr>
            <a:spLocks/>
          </p:cNvSpPr>
          <p:nvPr userDrawn="1"/>
        </p:nvSpPr>
        <p:spPr>
          <a:xfrm rot="20461123">
            <a:off x="5309146" y="1004694"/>
            <a:ext cx="165212" cy="129353"/>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ar: 4 Points 17">
            <a:extLst>
              <a:ext uri="{FF2B5EF4-FFF2-40B4-BE49-F238E27FC236}">
                <a16:creationId xmlns:a16="http://schemas.microsoft.com/office/drawing/2014/main" id="{6D242D71-45BD-BA88-FEC0-5FFAF691A6F7}"/>
              </a:ext>
            </a:extLst>
          </p:cNvPr>
          <p:cNvSpPr>
            <a:spLocks/>
          </p:cNvSpPr>
          <p:nvPr userDrawn="1"/>
        </p:nvSpPr>
        <p:spPr>
          <a:xfrm rot="733220">
            <a:off x="11131023" y="3108247"/>
            <a:ext cx="132865" cy="75088"/>
          </a:xfrm>
          <a:prstGeom prst="star4">
            <a:avLst>
              <a:gd name="adj" fmla="val 12334"/>
            </a:avLst>
          </a:prstGeom>
          <a:solidFill>
            <a:srgbClr val="EEECE1">
              <a:alpha val="21176"/>
            </a:srgbClr>
          </a:solidFill>
          <a:ln>
            <a:solidFill>
              <a:srgbClr val="EEECE1">
                <a:alpha val="3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ar: 4 Points 18">
            <a:extLst>
              <a:ext uri="{FF2B5EF4-FFF2-40B4-BE49-F238E27FC236}">
                <a16:creationId xmlns:a16="http://schemas.microsoft.com/office/drawing/2014/main" id="{3A510088-1D8C-5471-1BCF-9428D715627F}"/>
              </a:ext>
            </a:extLst>
          </p:cNvPr>
          <p:cNvSpPr>
            <a:spLocks/>
          </p:cNvSpPr>
          <p:nvPr userDrawn="1"/>
        </p:nvSpPr>
        <p:spPr>
          <a:xfrm rot="21188639">
            <a:off x="5584357" y="3445686"/>
            <a:ext cx="204273" cy="173144"/>
          </a:xfrm>
          <a:prstGeom prst="star4">
            <a:avLst>
              <a:gd name="adj" fmla="val 12334"/>
            </a:avLst>
          </a:prstGeom>
          <a:solidFill>
            <a:srgbClr val="EEECE1">
              <a:alpha val="40000"/>
            </a:srgbClr>
          </a:solidFill>
          <a:ln>
            <a:solidFill>
              <a:srgbClr val="EEECE1">
                <a:alpha val="5411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ar: 4 Points 19">
            <a:extLst>
              <a:ext uri="{FF2B5EF4-FFF2-40B4-BE49-F238E27FC236}">
                <a16:creationId xmlns:a16="http://schemas.microsoft.com/office/drawing/2014/main" id="{366F66CD-ABC5-213F-52CF-03004E073065}"/>
              </a:ext>
            </a:extLst>
          </p:cNvPr>
          <p:cNvSpPr>
            <a:spLocks/>
          </p:cNvSpPr>
          <p:nvPr userDrawn="1"/>
        </p:nvSpPr>
        <p:spPr>
          <a:xfrm rot="733220">
            <a:off x="10038870" y="1796187"/>
            <a:ext cx="132865" cy="75088"/>
          </a:xfrm>
          <a:prstGeom prst="star4">
            <a:avLst>
              <a:gd name="adj" fmla="val 12334"/>
            </a:avLst>
          </a:prstGeom>
          <a:solidFill>
            <a:srgbClr val="EEECE1">
              <a:alpha val="32941"/>
            </a:srgbClr>
          </a:solidFill>
          <a:ln>
            <a:solidFill>
              <a:srgbClr val="EEECE1">
                <a:alpha val="4784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tar: 4 Points 20">
            <a:extLst>
              <a:ext uri="{FF2B5EF4-FFF2-40B4-BE49-F238E27FC236}">
                <a16:creationId xmlns:a16="http://schemas.microsoft.com/office/drawing/2014/main" id="{92B9056D-0898-6749-89BE-31AD9B3706D4}"/>
              </a:ext>
            </a:extLst>
          </p:cNvPr>
          <p:cNvSpPr>
            <a:spLocks/>
          </p:cNvSpPr>
          <p:nvPr userDrawn="1"/>
        </p:nvSpPr>
        <p:spPr>
          <a:xfrm>
            <a:off x="8915400" y="1347588"/>
            <a:ext cx="227740" cy="228600"/>
          </a:xfrm>
          <a:prstGeom prst="star4">
            <a:avLst>
              <a:gd name="adj" fmla="val 17869"/>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tar: 4 Points 21">
            <a:extLst>
              <a:ext uri="{FF2B5EF4-FFF2-40B4-BE49-F238E27FC236}">
                <a16:creationId xmlns:a16="http://schemas.microsoft.com/office/drawing/2014/main" id="{6921D675-9EF0-242A-5E0F-52E87C54DD05}"/>
              </a:ext>
            </a:extLst>
          </p:cNvPr>
          <p:cNvSpPr>
            <a:spLocks/>
          </p:cNvSpPr>
          <p:nvPr userDrawn="1"/>
        </p:nvSpPr>
        <p:spPr>
          <a:xfrm rot="21417461">
            <a:off x="9944530" y="4114800"/>
            <a:ext cx="227740" cy="228600"/>
          </a:xfrm>
          <a:prstGeom prst="star4">
            <a:avLst>
              <a:gd name="adj" fmla="val 17869"/>
            </a:avLst>
          </a:prstGeom>
          <a:solidFill>
            <a:srgbClr val="EEECE1">
              <a:alpha val="32941"/>
            </a:srgbClr>
          </a:solidFill>
          <a:ln>
            <a:solidFill>
              <a:srgbClr val="EEECE1">
                <a:alpha val="3098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Star: 4 Points 22">
            <a:extLst>
              <a:ext uri="{FF2B5EF4-FFF2-40B4-BE49-F238E27FC236}">
                <a16:creationId xmlns:a16="http://schemas.microsoft.com/office/drawing/2014/main" id="{65FCD07E-FF1D-6123-AA84-509244FDDBA7}"/>
              </a:ext>
            </a:extLst>
          </p:cNvPr>
          <p:cNvSpPr>
            <a:spLocks/>
          </p:cNvSpPr>
          <p:nvPr userDrawn="1"/>
        </p:nvSpPr>
        <p:spPr>
          <a:xfrm>
            <a:off x="8653558" y="5169544"/>
            <a:ext cx="227740" cy="228600"/>
          </a:xfrm>
          <a:prstGeom prst="star4">
            <a:avLst/>
          </a:prstGeom>
          <a:solidFill>
            <a:srgbClr val="EEECE1">
              <a:alpha val="27843"/>
            </a:srgbClr>
          </a:solidFill>
          <a:ln>
            <a:solidFill>
              <a:srgbClr val="EEECE1">
                <a:alpha val="3098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tar: 4 Points 23">
            <a:extLst>
              <a:ext uri="{FF2B5EF4-FFF2-40B4-BE49-F238E27FC236}">
                <a16:creationId xmlns:a16="http://schemas.microsoft.com/office/drawing/2014/main" id="{73D40CF7-BF86-F8D0-0B9A-C71A49E5E7A2}"/>
              </a:ext>
            </a:extLst>
          </p:cNvPr>
          <p:cNvSpPr>
            <a:spLocks/>
          </p:cNvSpPr>
          <p:nvPr userDrawn="1"/>
        </p:nvSpPr>
        <p:spPr>
          <a:xfrm>
            <a:off x="6800963" y="5496985"/>
            <a:ext cx="114075" cy="131227"/>
          </a:xfrm>
          <a:prstGeom prst="star4">
            <a:avLst>
              <a:gd name="adj" fmla="val 12334"/>
            </a:avLst>
          </a:prstGeom>
          <a:solidFill>
            <a:srgbClr val="EEECE1">
              <a:alpha val="32941"/>
            </a:srgbClr>
          </a:solidFill>
          <a:ln>
            <a:solidFill>
              <a:srgbClr val="EEECE1">
                <a:alpha val="4313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tar: 4 Points 24">
            <a:extLst>
              <a:ext uri="{FF2B5EF4-FFF2-40B4-BE49-F238E27FC236}">
                <a16:creationId xmlns:a16="http://schemas.microsoft.com/office/drawing/2014/main" id="{2C2AF7FA-A7AF-7D88-8BA9-335E9AD5DE32}"/>
              </a:ext>
            </a:extLst>
          </p:cNvPr>
          <p:cNvSpPr>
            <a:spLocks/>
          </p:cNvSpPr>
          <p:nvPr userDrawn="1"/>
        </p:nvSpPr>
        <p:spPr>
          <a:xfrm rot="232091">
            <a:off x="8501158" y="4343400"/>
            <a:ext cx="152400" cy="152400"/>
          </a:xfrm>
          <a:prstGeom prst="star4">
            <a:avLst/>
          </a:prstGeom>
          <a:solidFill>
            <a:srgbClr val="EEECE1">
              <a:alpha val="32941"/>
            </a:srgbClr>
          </a:solidFill>
          <a:ln>
            <a:solidFill>
              <a:srgbClr val="EEECE1">
                <a:alpha val="5215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tar: 4 Points 25">
            <a:extLst>
              <a:ext uri="{FF2B5EF4-FFF2-40B4-BE49-F238E27FC236}">
                <a16:creationId xmlns:a16="http://schemas.microsoft.com/office/drawing/2014/main" id="{B97C836E-A12B-7E6F-E1DC-C84CC439BCA6}"/>
              </a:ext>
            </a:extLst>
          </p:cNvPr>
          <p:cNvSpPr>
            <a:spLocks/>
          </p:cNvSpPr>
          <p:nvPr userDrawn="1"/>
        </p:nvSpPr>
        <p:spPr>
          <a:xfrm rot="299240">
            <a:off x="8847807" y="2892388"/>
            <a:ext cx="142480" cy="101357"/>
          </a:xfrm>
          <a:prstGeom prst="star4">
            <a:avLst>
              <a:gd name="adj" fmla="val 12334"/>
            </a:avLst>
          </a:prstGeom>
          <a:solidFill>
            <a:srgbClr val="EEECE1">
              <a:alpha val="32941"/>
            </a:srgbClr>
          </a:solidFill>
          <a:ln>
            <a:solidFill>
              <a:srgbClr val="EEECE1">
                <a:alpha val="43137"/>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ar: 4 Points 26">
            <a:extLst>
              <a:ext uri="{FF2B5EF4-FFF2-40B4-BE49-F238E27FC236}">
                <a16:creationId xmlns:a16="http://schemas.microsoft.com/office/drawing/2014/main" id="{ACF9E54E-BA2D-FD58-BADF-92EA4D3829DA}"/>
              </a:ext>
            </a:extLst>
          </p:cNvPr>
          <p:cNvSpPr>
            <a:spLocks/>
          </p:cNvSpPr>
          <p:nvPr userDrawn="1"/>
        </p:nvSpPr>
        <p:spPr>
          <a:xfrm rot="20448119">
            <a:off x="9607642" y="2689244"/>
            <a:ext cx="132865" cy="75088"/>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ar: 4 Points 28">
            <a:extLst>
              <a:ext uri="{FF2B5EF4-FFF2-40B4-BE49-F238E27FC236}">
                <a16:creationId xmlns:a16="http://schemas.microsoft.com/office/drawing/2014/main" id="{75281CD6-9754-6D7B-3D44-3DC6DDB1C631}"/>
              </a:ext>
            </a:extLst>
          </p:cNvPr>
          <p:cNvSpPr>
            <a:spLocks/>
          </p:cNvSpPr>
          <p:nvPr userDrawn="1"/>
        </p:nvSpPr>
        <p:spPr>
          <a:xfrm rot="21276238">
            <a:off x="9330768" y="2048876"/>
            <a:ext cx="111994" cy="108157"/>
          </a:xfrm>
          <a:prstGeom prst="star4">
            <a:avLst>
              <a:gd name="adj" fmla="val 12334"/>
            </a:avLst>
          </a:prstGeom>
          <a:solidFill>
            <a:srgbClr val="EEECE1">
              <a:alpha val="32941"/>
            </a:srgbClr>
          </a:solidFill>
          <a:ln>
            <a:solidFill>
              <a:srgbClr val="EEECE1">
                <a:alpha val="41961"/>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Star: 4 Points 29">
            <a:extLst>
              <a:ext uri="{FF2B5EF4-FFF2-40B4-BE49-F238E27FC236}">
                <a16:creationId xmlns:a16="http://schemas.microsoft.com/office/drawing/2014/main" id="{DA3B57FC-40F1-4FAE-DFB2-28CD41A9ACE3}"/>
              </a:ext>
            </a:extLst>
          </p:cNvPr>
          <p:cNvSpPr>
            <a:spLocks/>
          </p:cNvSpPr>
          <p:nvPr userDrawn="1"/>
        </p:nvSpPr>
        <p:spPr>
          <a:xfrm rot="733220">
            <a:off x="550151" y="3135127"/>
            <a:ext cx="222117" cy="182050"/>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tar: 4 Points 30">
            <a:extLst>
              <a:ext uri="{FF2B5EF4-FFF2-40B4-BE49-F238E27FC236}">
                <a16:creationId xmlns:a16="http://schemas.microsoft.com/office/drawing/2014/main" id="{5FA1A90C-539F-1FD8-A32B-B90AE59ECA80}"/>
              </a:ext>
            </a:extLst>
          </p:cNvPr>
          <p:cNvSpPr>
            <a:spLocks/>
          </p:cNvSpPr>
          <p:nvPr userDrawn="1"/>
        </p:nvSpPr>
        <p:spPr>
          <a:xfrm rot="733220">
            <a:off x="3179725" y="4367809"/>
            <a:ext cx="186950" cy="111087"/>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Star: 4 Points 31">
            <a:extLst>
              <a:ext uri="{FF2B5EF4-FFF2-40B4-BE49-F238E27FC236}">
                <a16:creationId xmlns:a16="http://schemas.microsoft.com/office/drawing/2014/main" id="{E8A4AD19-7A04-27EA-3411-F1A4ED4ABD0B}"/>
              </a:ext>
            </a:extLst>
          </p:cNvPr>
          <p:cNvSpPr>
            <a:spLocks/>
          </p:cNvSpPr>
          <p:nvPr userDrawn="1"/>
        </p:nvSpPr>
        <p:spPr>
          <a:xfrm rot="733220">
            <a:off x="1384039" y="6249747"/>
            <a:ext cx="181156" cy="136919"/>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Star: 4 Points 32">
            <a:extLst>
              <a:ext uri="{FF2B5EF4-FFF2-40B4-BE49-F238E27FC236}">
                <a16:creationId xmlns:a16="http://schemas.microsoft.com/office/drawing/2014/main" id="{30AFED17-FE42-37E9-19B3-411EBC0F6EEE}"/>
              </a:ext>
            </a:extLst>
          </p:cNvPr>
          <p:cNvSpPr>
            <a:spLocks/>
          </p:cNvSpPr>
          <p:nvPr userDrawn="1"/>
        </p:nvSpPr>
        <p:spPr>
          <a:xfrm rot="733220">
            <a:off x="4930519" y="3200230"/>
            <a:ext cx="136822" cy="171211"/>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tar: 4 Points 33">
            <a:extLst>
              <a:ext uri="{FF2B5EF4-FFF2-40B4-BE49-F238E27FC236}">
                <a16:creationId xmlns:a16="http://schemas.microsoft.com/office/drawing/2014/main" id="{695428A4-7D67-947C-C134-D67888159397}"/>
              </a:ext>
            </a:extLst>
          </p:cNvPr>
          <p:cNvSpPr>
            <a:spLocks/>
          </p:cNvSpPr>
          <p:nvPr userDrawn="1"/>
        </p:nvSpPr>
        <p:spPr>
          <a:xfrm rot="733220">
            <a:off x="4923196" y="420551"/>
            <a:ext cx="151468" cy="103594"/>
          </a:xfrm>
          <a:prstGeom prst="star4">
            <a:avLst>
              <a:gd name="adj" fmla="val 12334"/>
            </a:avLst>
          </a:prstGeom>
          <a:solidFill>
            <a:srgbClr val="EEECE1">
              <a:alpha val="32941"/>
            </a:srgbClr>
          </a:solidFill>
          <a:ln>
            <a:solidFill>
              <a:srgbClr val="EEECE1">
                <a:alpha val="36863"/>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Star: 4 Points 34">
            <a:extLst>
              <a:ext uri="{FF2B5EF4-FFF2-40B4-BE49-F238E27FC236}">
                <a16:creationId xmlns:a16="http://schemas.microsoft.com/office/drawing/2014/main" id="{564BF8C9-FC53-91EE-E25F-3AE3D8F59E5B}"/>
              </a:ext>
            </a:extLst>
          </p:cNvPr>
          <p:cNvSpPr>
            <a:spLocks/>
          </p:cNvSpPr>
          <p:nvPr userDrawn="1"/>
        </p:nvSpPr>
        <p:spPr>
          <a:xfrm rot="632656">
            <a:off x="5033746" y="5454157"/>
            <a:ext cx="128438" cy="175758"/>
          </a:xfrm>
          <a:prstGeom prst="star4">
            <a:avLst>
              <a:gd name="adj" fmla="val 12334"/>
            </a:avLst>
          </a:prstGeom>
          <a:solidFill>
            <a:srgbClr val="EEECE1">
              <a:alpha val="38039"/>
            </a:srgbClr>
          </a:solidFill>
          <a:ln>
            <a:solidFill>
              <a:srgbClr val="EEECE1">
                <a:alpha val="16078"/>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A6CAE100-C6B8-AB85-E248-BD3F60001CEC}"/>
              </a:ext>
            </a:extLst>
          </p:cNvPr>
          <p:cNvSpPr>
            <a:spLocks/>
          </p:cNvSpPr>
          <p:nvPr userDrawn="1"/>
        </p:nvSpPr>
        <p:spPr>
          <a:xfrm>
            <a:off x="1675937" y="1367493"/>
            <a:ext cx="167155" cy="208695"/>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C5ABEFDB-F732-4DBD-BFE6-FDB955A305DF}"/>
              </a:ext>
            </a:extLst>
          </p:cNvPr>
          <p:cNvSpPr>
            <a:spLocks/>
          </p:cNvSpPr>
          <p:nvPr userDrawn="1"/>
        </p:nvSpPr>
        <p:spPr>
          <a:xfrm>
            <a:off x="989144" y="2148164"/>
            <a:ext cx="96500" cy="137836"/>
          </a:xfrm>
          <a:prstGeom prst="ellipse">
            <a:avLst/>
          </a:prstGeom>
          <a:solidFill>
            <a:srgbClr val="0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Connector 37">
            <a:extLst>
              <a:ext uri="{FF2B5EF4-FFF2-40B4-BE49-F238E27FC236}">
                <a16:creationId xmlns:a16="http://schemas.microsoft.com/office/drawing/2014/main" id="{02795A04-21BC-7C2A-1D00-4906062062A1}"/>
              </a:ext>
            </a:extLst>
          </p:cNvPr>
          <p:cNvSpPr>
            <a:spLocks/>
          </p:cNvSpPr>
          <p:nvPr userDrawn="1"/>
        </p:nvSpPr>
        <p:spPr>
          <a:xfrm>
            <a:off x="963331" y="2156427"/>
            <a:ext cx="110455" cy="112096"/>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lowchart: Connector 38">
            <a:extLst>
              <a:ext uri="{FF2B5EF4-FFF2-40B4-BE49-F238E27FC236}">
                <a16:creationId xmlns:a16="http://schemas.microsoft.com/office/drawing/2014/main" id="{7734838D-EB00-3389-F9B0-30F904491BE0}"/>
              </a:ext>
            </a:extLst>
          </p:cNvPr>
          <p:cNvSpPr>
            <a:spLocks/>
          </p:cNvSpPr>
          <p:nvPr userDrawn="1"/>
        </p:nvSpPr>
        <p:spPr>
          <a:xfrm>
            <a:off x="1676400" y="1451053"/>
            <a:ext cx="76200" cy="72947"/>
          </a:xfrm>
          <a:prstGeom prst="flowChartConnector">
            <a:avLst/>
          </a:prstGeom>
          <a:solidFill>
            <a:schemeClr val="bg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descr="Logo, icon&#10;&#10;Description automatically generated">
            <a:extLst>
              <a:ext uri="{FF2B5EF4-FFF2-40B4-BE49-F238E27FC236}">
                <a16:creationId xmlns:a16="http://schemas.microsoft.com/office/drawing/2014/main" id="{ADFE8891-2F3D-1D06-8AFC-C5C9E2A8B1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336073" y="37978"/>
            <a:ext cx="855927" cy="715778"/>
          </a:xfrm>
          <a:prstGeom prst="rect">
            <a:avLst/>
          </a:prstGeom>
        </p:spPr>
      </p:pic>
    </p:spTree>
    <p:extLst>
      <p:ext uri="{BB962C8B-B14F-4D97-AF65-F5344CB8AC3E}">
        <p14:creationId xmlns:p14="http://schemas.microsoft.com/office/powerpoint/2010/main" val="31450689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C0C06-CCD8-BCE8-2A53-01AD8EFA71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DA4439-7E43-EABC-D4F0-6867EB34F7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FF831B-14B3-98D3-3429-32E7F6ACC392}"/>
              </a:ext>
            </a:extLst>
          </p:cNvPr>
          <p:cNvSpPr>
            <a:spLocks noGrp="1"/>
          </p:cNvSpPr>
          <p:nvPr>
            <p:ph type="dt" sz="half" idx="10"/>
          </p:nvPr>
        </p:nvSpPr>
        <p:spPr/>
        <p:txBody>
          <a:bodyPr/>
          <a:lstStyle/>
          <a:p>
            <a:fld id="{784B4088-3417-4836-89EF-D8D0A7423BFF}" type="datetimeFigureOut">
              <a:rPr lang="en-US" smtClean="0"/>
              <a:t>7/7/2026</a:t>
            </a:fld>
            <a:endParaRPr lang="en-US"/>
          </a:p>
        </p:txBody>
      </p:sp>
      <p:sp>
        <p:nvSpPr>
          <p:cNvPr id="5" name="Footer Placeholder 4">
            <a:extLst>
              <a:ext uri="{FF2B5EF4-FFF2-40B4-BE49-F238E27FC236}">
                <a16:creationId xmlns:a16="http://schemas.microsoft.com/office/drawing/2014/main" id="{DA8B6FCF-CC63-C5C0-2F67-7C460CB554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882E18-1B84-E8BE-F415-C943B985EC40}"/>
              </a:ext>
            </a:extLst>
          </p:cNvPr>
          <p:cNvSpPr>
            <a:spLocks noGrp="1"/>
          </p:cNvSpPr>
          <p:nvPr>
            <p:ph type="sldNum" sz="quarter" idx="12"/>
          </p:nvPr>
        </p:nvSpPr>
        <p:spPr/>
        <p:txBody>
          <a:bodyPr/>
          <a:lstStyle/>
          <a:p>
            <a:fld id="{A762B707-E95B-47BA-BA07-4C5284995104}" type="slidenum">
              <a:rPr lang="en-US" smtClean="0"/>
              <a:t>‹#›</a:t>
            </a:fld>
            <a:endParaRPr lang="en-US"/>
          </a:p>
        </p:txBody>
      </p:sp>
    </p:spTree>
    <p:extLst>
      <p:ext uri="{BB962C8B-B14F-4D97-AF65-F5344CB8AC3E}">
        <p14:creationId xmlns:p14="http://schemas.microsoft.com/office/powerpoint/2010/main" val="29712095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 no ITAR">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05B40CB-8EF2-D441-B93D-5ABF168DC4F3}"/>
              </a:ext>
            </a:extLst>
          </p:cNvPr>
          <p:cNvSpPr>
            <a:spLocks noGrp="1"/>
          </p:cNvSpPr>
          <p:nvPr>
            <p:ph type="title"/>
          </p:nvPr>
        </p:nvSpPr>
        <p:spPr>
          <a:xfrm>
            <a:off x="1066800" y="77788"/>
            <a:ext cx="10058400" cy="608012"/>
          </a:xfrm>
        </p:spPr>
        <p:txBody>
          <a:bodyPr/>
          <a:lstStyle>
            <a:lvl1pPr>
              <a:defRPr sz="2400" b="1"/>
            </a:lvl1pPr>
          </a:lstStyle>
          <a:p>
            <a:r>
              <a:rPr lang="en-US"/>
              <a:t>Click to edit Master title style</a:t>
            </a:r>
          </a:p>
        </p:txBody>
      </p:sp>
    </p:spTree>
    <p:extLst>
      <p:ext uri="{BB962C8B-B14F-4D97-AF65-F5344CB8AC3E}">
        <p14:creationId xmlns:p14="http://schemas.microsoft.com/office/powerpoint/2010/main" val="139815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ext Left 2/3, Blank Right 1/3">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055688"/>
            <a:ext cx="7763256" cy="51641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46C6FEB-AEFB-48FA-9227-6EAAA0F31E16}"/>
              </a:ext>
            </a:extLst>
          </p:cNvPr>
          <p:cNvSpPr>
            <a:spLocks noGrp="1"/>
          </p:cNvSpPr>
          <p:nvPr>
            <p:ph type="dt" sz="half" idx="10"/>
          </p:nvPr>
        </p:nvSpPr>
        <p:spPr/>
        <p:txBody>
          <a:bodyPr/>
          <a:lstStyle/>
          <a:p>
            <a:r>
              <a:rPr lang="en-US"/>
              <a:t>04-March-2026</a:t>
            </a:r>
          </a:p>
        </p:txBody>
      </p:sp>
      <p:sp>
        <p:nvSpPr>
          <p:cNvPr id="5" name="Footer Placeholder 4">
            <a:extLst>
              <a:ext uri="{FF2B5EF4-FFF2-40B4-BE49-F238E27FC236}">
                <a16:creationId xmlns:a16="http://schemas.microsoft.com/office/drawing/2014/main" id="{C229C0DE-B9DF-49C8-9281-1C02DEF5ABA5}"/>
              </a:ext>
            </a:extLst>
          </p:cNvPr>
          <p:cNvSpPr>
            <a:spLocks noGrp="1"/>
          </p:cNvSpPr>
          <p:nvPr>
            <p:ph type="ftr" sz="quarter" idx="11"/>
          </p:nvPr>
        </p:nvSpPr>
        <p:spPr/>
        <p:txBody>
          <a:bodyPr/>
          <a:lstStyle/>
          <a:p>
            <a:r>
              <a:rPr lang="en-US" dirty="0"/>
              <a:t>Roman Space Telescope</a:t>
            </a:r>
          </a:p>
        </p:txBody>
      </p:sp>
      <p:sp>
        <p:nvSpPr>
          <p:cNvPr id="6" name="Slide Number Placeholder 5">
            <a:extLst>
              <a:ext uri="{FF2B5EF4-FFF2-40B4-BE49-F238E27FC236}">
                <a16:creationId xmlns:a16="http://schemas.microsoft.com/office/drawing/2014/main" id="{0D3340CB-3DC1-4B1F-8CC4-861B62A295E1}"/>
              </a:ext>
            </a:extLst>
          </p:cNvPr>
          <p:cNvSpPr>
            <a:spLocks noGrp="1"/>
          </p:cNvSpPr>
          <p:nvPr>
            <p:ph type="sldNum" sz="quarter" idx="12"/>
          </p:nvPr>
        </p:nvSpPr>
        <p:spPr/>
        <p:txBody>
          <a:bodyPr/>
          <a:lstStyle/>
          <a:p>
            <a:fld id="{16DAB63A-30D3-471A-9985-472B29AFB67F}" type="slidenum">
              <a:rPr lang="en-US" smtClean="0"/>
              <a:pPr/>
              <a:t>‹#›</a:t>
            </a:fld>
            <a:endParaRPr lang="en-US"/>
          </a:p>
        </p:txBody>
      </p:sp>
    </p:spTree>
    <p:extLst>
      <p:ext uri="{BB962C8B-B14F-4D97-AF65-F5344CB8AC3E}">
        <p14:creationId xmlns:p14="http://schemas.microsoft.com/office/powerpoint/2010/main" val="997647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png"/><Relationship Id="rId5" Type="http://schemas.openxmlformats.org/officeDocument/2006/relationships/slideLayout" Target="../slideLayouts/slideLayout14.xml"/><Relationship Id="rId10" Type="http://schemas.openxmlformats.org/officeDocument/2006/relationships/image" Target="../media/image1.png"/><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0063" y="97630"/>
            <a:ext cx="681071" cy="685800"/>
          </a:xfrm>
          <a:prstGeom prst="rect">
            <a:avLst/>
          </a:prstGeom>
        </p:spPr>
      </p:pic>
      <p:sp>
        <p:nvSpPr>
          <p:cNvPr id="2050" name="Title Placeholder 1"/>
          <p:cNvSpPr>
            <a:spLocks noGrp="1"/>
          </p:cNvSpPr>
          <p:nvPr>
            <p:ph type="title"/>
          </p:nvPr>
        </p:nvSpPr>
        <p:spPr bwMode="auto">
          <a:xfrm>
            <a:off x="1431302" y="77788"/>
            <a:ext cx="9335669"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2051" name="Text Placeholder 2"/>
          <p:cNvSpPr>
            <a:spLocks noGrp="1"/>
          </p:cNvSpPr>
          <p:nvPr>
            <p:ph type="body" idx="1"/>
          </p:nvPr>
        </p:nvSpPr>
        <p:spPr bwMode="auto">
          <a:xfrm>
            <a:off x="557049" y="1066801"/>
            <a:ext cx="11074400" cy="5153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18" descr="meatball best"/>
          <p:cNvPicPr>
            <a:picLocks noChangeAspect="1" noChangeArrowheads="1"/>
          </p:cNvPicPr>
          <p:nvPr userDrawn="1"/>
        </p:nvPicPr>
        <p:blipFill>
          <a:blip r:embed="rId12" cstate="email">
            <a:extLst>
              <a:ext uri="{28A0092B-C50C-407E-A947-70E740481C1C}">
                <a14:useLocalDpi xmlns:a14="http://schemas.microsoft.com/office/drawing/2010/main"/>
              </a:ext>
            </a:extLst>
          </a:blip>
          <a:stretch>
            <a:fillRect/>
          </a:stretch>
        </p:blipFill>
        <p:spPr bwMode="auto">
          <a:xfrm>
            <a:off x="11201400" y="3016"/>
            <a:ext cx="958741" cy="841248"/>
          </a:xfrm>
          <a:prstGeom prst="rect">
            <a:avLst/>
          </a:prstGeom>
          <a:noFill/>
        </p:spPr>
      </p:pic>
      <p:cxnSp>
        <p:nvCxnSpPr>
          <p:cNvPr id="14" name="Straight Connector 13">
            <a:extLst>
              <a:ext uri="{FF2B5EF4-FFF2-40B4-BE49-F238E27FC236}">
                <a16:creationId xmlns:a16="http://schemas.microsoft.com/office/drawing/2014/main" id="{AC9FD4B8-8952-1A40-AB5A-1B45B62E5149}"/>
              </a:ext>
            </a:extLst>
          </p:cNvPr>
          <p:cNvCxnSpPr/>
          <p:nvPr userDrawn="1"/>
        </p:nvCxnSpPr>
        <p:spPr>
          <a:xfrm>
            <a:off x="0" y="6619875"/>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9D030A1-FD49-8148-99CD-1676977E01C6}"/>
              </a:ext>
            </a:extLst>
          </p:cNvPr>
          <p:cNvCxnSpPr/>
          <p:nvPr userDrawn="1"/>
        </p:nvCxnSpPr>
        <p:spPr>
          <a:xfrm>
            <a:off x="0" y="838200"/>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a:extLst>
              <a:ext uri="{FF2B5EF4-FFF2-40B4-BE49-F238E27FC236}">
                <a16:creationId xmlns:a16="http://schemas.microsoft.com/office/drawing/2014/main" id="{1ACEE971-A0CD-4060-8DF3-9728ABBD46FF}"/>
              </a:ext>
            </a:extLst>
          </p:cNvPr>
          <p:cNvSpPr>
            <a:spLocks noGrp="1"/>
          </p:cNvSpPr>
          <p:nvPr>
            <p:ph type="dt" sz="half" idx="2"/>
          </p:nvPr>
        </p:nvSpPr>
        <p:spPr>
          <a:xfrm>
            <a:off x="0" y="6629400"/>
            <a:ext cx="1371600" cy="228600"/>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12-9-2024</a:t>
            </a:r>
          </a:p>
        </p:txBody>
      </p:sp>
      <p:sp>
        <p:nvSpPr>
          <p:cNvPr id="4" name="Footer Placeholder 3">
            <a:extLst>
              <a:ext uri="{FF2B5EF4-FFF2-40B4-BE49-F238E27FC236}">
                <a16:creationId xmlns:a16="http://schemas.microsoft.com/office/drawing/2014/main" id="{C3D638CF-68CA-4E53-97F5-DEA4CBD0FFCB}"/>
              </a:ext>
            </a:extLst>
          </p:cNvPr>
          <p:cNvSpPr>
            <a:spLocks noGrp="1"/>
          </p:cNvSpPr>
          <p:nvPr>
            <p:ph type="ftr" sz="quarter" idx="3"/>
          </p:nvPr>
        </p:nvSpPr>
        <p:spPr>
          <a:xfrm>
            <a:off x="2093749" y="6629400"/>
            <a:ext cx="8001000" cy="228600"/>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dirty="0"/>
              <a:t>Roman Space Telescope Project</a:t>
            </a:r>
          </a:p>
        </p:txBody>
      </p:sp>
      <p:sp>
        <p:nvSpPr>
          <p:cNvPr id="5" name="Slide Number Placeholder 4">
            <a:extLst>
              <a:ext uri="{FF2B5EF4-FFF2-40B4-BE49-F238E27FC236}">
                <a16:creationId xmlns:a16="http://schemas.microsoft.com/office/drawing/2014/main" id="{AA95F0DD-481A-4B80-AB77-8DCC65A95B31}"/>
              </a:ext>
            </a:extLst>
          </p:cNvPr>
          <p:cNvSpPr>
            <a:spLocks noGrp="1"/>
          </p:cNvSpPr>
          <p:nvPr>
            <p:ph type="sldNum" sz="quarter" idx="4"/>
          </p:nvPr>
        </p:nvSpPr>
        <p:spPr>
          <a:xfrm>
            <a:off x="10820400" y="6629400"/>
            <a:ext cx="1371600" cy="228600"/>
          </a:xfrm>
          <a:prstGeom prst="rect">
            <a:avLst/>
          </a:prstGeom>
        </p:spPr>
        <p:txBody>
          <a:bodyPr vert="horz" lIns="91440" tIns="45720" rIns="91440" bIns="45720" rtlCol="0" anchor="ctr"/>
          <a:lstStyle>
            <a:lvl1pPr algn="r">
              <a:defRPr sz="1100">
                <a:solidFill>
                  <a:schemeClr val="tx1">
                    <a:tint val="75000"/>
                  </a:schemeClr>
                </a:solidFill>
              </a:defRPr>
            </a:lvl1pPr>
          </a:lstStyle>
          <a:p>
            <a:fld id="{16DAB63A-30D3-471A-9985-472B29AFB67F}" type="slidenum">
              <a:rPr lang="en-US" smtClean="0"/>
              <a:pPr/>
              <a:t>‹#›</a:t>
            </a:fld>
            <a:endParaRPr lang="en-US"/>
          </a:p>
        </p:txBody>
      </p:sp>
    </p:spTree>
    <p:extLst>
      <p:ext uri="{BB962C8B-B14F-4D97-AF65-F5344CB8AC3E}">
        <p14:creationId xmlns:p14="http://schemas.microsoft.com/office/powerpoint/2010/main" val="665416585"/>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43" r:id="rId5"/>
    <p:sldLayoutId id="2147483747" r:id="rId6"/>
    <p:sldLayoutId id="2147483770" r:id="rId7"/>
    <p:sldLayoutId id="2147483772" r:id="rId8"/>
    <p:sldLayoutId id="2147483774" r:id="rId9"/>
  </p:sldLayoutIdLst>
  <p:hf sldNum="0" hdr="0"/>
  <p:txStyles>
    <p:titleStyle>
      <a:lvl1pPr algn="ctr" rtl="0" eaLnBrk="1" fontAlgn="base" hangingPunct="1">
        <a:spcBef>
          <a:spcPct val="0"/>
        </a:spcBef>
        <a:spcAft>
          <a:spcPct val="0"/>
        </a:spcAft>
        <a:defRPr sz="3600"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orient="horz" pos="2294" userDrawn="1">
          <p15:clr>
            <a:srgbClr val="F26B43"/>
          </p15:clr>
        </p15:guide>
        <p15:guide id="3" orient="horz" pos="665" userDrawn="1">
          <p15:clr>
            <a:srgbClr val="F26B43"/>
          </p15:clr>
        </p15:guide>
        <p15:guide id="4" orient="horz" pos="3918" userDrawn="1">
          <p15:clr>
            <a:srgbClr val="F26B43"/>
          </p15:clr>
        </p15:guide>
        <p15:guide id="5" pos="1920" userDrawn="1">
          <p15:clr>
            <a:srgbClr val="F26B43"/>
          </p15:clr>
        </p15:guide>
        <p15:guide id="6" pos="57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70063" y="97630"/>
            <a:ext cx="681071" cy="685800"/>
          </a:xfrm>
          <a:prstGeom prst="rect">
            <a:avLst/>
          </a:prstGeom>
        </p:spPr>
      </p:pic>
      <p:sp>
        <p:nvSpPr>
          <p:cNvPr id="2050" name="Title Placeholder 1"/>
          <p:cNvSpPr>
            <a:spLocks noGrp="1"/>
          </p:cNvSpPr>
          <p:nvPr>
            <p:ph type="title"/>
          </p:nvPr>
        </p:nvSpPr>
        <p:spPr bwMode="auto">
          <a:xfrm>
            <a:off x="1431302" y="77788"/>
            <a:ext cx="9335669" cy="6842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rmAutofit/>
          </a:bodyPr>
          <a:lstStyle/>
          <a:p>
            <a:pPr lvl="0"/>
            <a:r>
              <a:rPr lang="en-US"/>
              <a:t>Click to edit Master title style</a:t>
            </a:r>
          </a:p>
        </p:txBody>
      </p:sp>
      <p:sp>
        <p:nvSpPr>
          <p:cNvPr id="2051" name="Text Placeholder 2"/>
          <p:cNvSpPr>
            <a:spLocks noGrp="1"/>
          </p:cNvSpPr>
          <p:nvPr>
            <p:ph type="body" idx="1"/>
          </p:nvPr>
        </p:nvSpPr>
        <p:spPr bwMode="auto">
          <a:xfrm>
            <a:off x="557049" y="1066801"/>
            <a:ext cx="11074400" cy="51530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18" descr="meatball best"/>
          <p:cNvPicPr>
            <a:picLocks noChangeAspect="1" noChangeArrowheads="1"/>
          </p:cNvPicPr>
          <p:nvPr userDrawn="1"/>
        </p:nvPicPr>
        <p:blipFill>
          <a:blip r:embed="rId11" cstate="email">
            <a:extLst>
              <a:ext uri="{28A0092B-C50C-407E-A947-70E740481C1C}">
                <a14:useLocalDpi xmlns:a14="http://schemas.microsoft.com/office/drawing/2010/main"/>
              </a:ext>
            </a:extLst>
          </a:blip>
          <a:stretch>
            <a:fillRect/>
          </a:stretch>
        </p:blipFill>
        <p:spPr bwMode="auto">
          <a:xfrm>
            <a:off x="11201400" y="3016"/>
            <a:ext cx="958741" cy="841248"/>
          </a:xfrm>
          <a:prstGeom prst="rect">
            <a:avLst/>
          </a:prstGeom>
          <a:noFill/>
        </p:spPr>
      </p:pic>
      <p:cxnSp>
        <p:nvCxnSpPr>
          <p:cNvPr id="14" name="Straight Connector 13">
            <a:extLst>
              <a:ext uri="{FF2B5EF4-FFF2-40B4-BE49-F238E27FC236}">
                <a16:creationId xmlns:a16="http://schemas.microsoft.com/office/drawing/2014/main" id="{AC9FD4B8-8952-1A40-AB5A-1B45B62E5149}"/>
              </a:ext>
            </a:extLst>
          </p:cNvPr>
          <p:cNvCxnSpPr/>
          <p:nvPr userDrawn="1"/>
        </p:nvCxnSpPr>
        <p:spPr>
          <a:xfrm>
            <a:off x="0" y="6619875"/>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19D030A1-FD49-8148-99CD-1676977E01C6}"/>
              </a:ext>
            </a:extLst>
          </p:cNvPr>
          <p:cNvCxnSpPr/>
          <p:nvPr userDrawn="1"/>
        </p:nvCxnSpPr>
        <p:spPr>
          <a:xfrm>
            <a:off x="0" y="838200"/>
            <a:ext cx="12192000"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a:extLst>
              <a:ext uri="{FF2B5EF4-FFF2-40B4-BE49-F238E27FC236}">
                <a16:creationId xmlns:a16="http://schemas.microsoft.com/office/drawing/2014/main" id="{1ACEE971-A0CD-4060-8DF3-9728ABBD46FF}"/>
              </a:ext>
            </a:extLst>
          </p:cNvPr>
          <p:cNvSpPr>
            <a:spLocks noGrp="1"/>
          </p:cNvSpPr>
          <p:nvPr>
            <p:ph type="dt" sz="half" idx="2"/>
          </p:nvPr>
        </p:nvSpPr>
        <p:spPr>
          <a:xfrm>
            <a:off x="0" y="6629400"/>
            <a:ext cx="1371600" cy="228600"/>
          </a:xfrm>
          <a:prstGeom prst="rect">
            <a:avLst/>
          </a:prstGeom>
        </p:spPr>
        <p:txBody>
          <a:bodyPr vert="horz" lIns="91440" tIns="45720" rIns="91440" bIns="45720" rtlCol="0" anchor="ctr"/>
          <a:lstStyle>
            <a:lvl1pPr algn="l">
              <a:defRPr sz="1100">
                <a:solidFill>
                  <a:schemeClr val="tx1">
                    <a:tint val="75000"/>
                  </a:schemeClr>
                </a:solidFill>
              </a:defRPr>
            </a:lvl1pPr>
          </a:lstStyle>
          <a:p>
            <a:r>
              <a:rPr lang="en-US"/>
              <a:t>12-9-2024</a:t>
            </a:r>
          </a:p>
        </p:txBody>
      </p:sp>
      <p:sp>
        <p:nvSpPr>
          <p:cNvPr id="4" name="Footer Placeholder 3">
            <a:extLst>
              <a:ext uri="{FF2B5EF4-FFF2-40B4-BE49-F238E27FC236}">
                <a16:creationId xmlns:a16="http://schemas.microsoft.com/office/drawing/2014/main" id="{C3D638CF-68CA-4E53-97F5-DEA4CBD0FFCB}"/>
              </a:ext>
            </a:extLst>
          </p:cNvPr>
          <p:cNvSpPr>
            <a:spLocks noGrp="1"/>
          </p:cNvSpPr>
          <p:nvPr>
            <p:ph type="ftr" sz="quarter" idx="3"/>
          </p:nvPr>
        </p:nvSpPr>
        <p:spPr>
          <a:xfrm>
            <a:off x="2093749" y="6629400"/>
            <a:ext cx="8001000" cy="228600"/>
          </a:xfrm>
          <a:prstGeom prst="rect">
            <a:avLst/>
          </a:prstGeom>
        </p:spPr>
        <p:txBody>
          <a:bodyPr vert="horz" lIns="91440" tIns="45720" rIns="91440" bIns="45720" rtlCol="0" anchor="ctr"/>
          <a:lstStyle>
            <a:lvl1pPr algn="ctr">
              <a:defRPr sz="1100">
                <a:solidFill>
                  <a:schemeClr val="tx1">
                    <a:tint val="75000"/>
                  </a:schemeClr>
                </a:solidFill>
              </a:defRPr>
            </a:lvl1pPr>
          </a:lstStyle>
          <a:p>
            <a:r>
              <a:rPr lang="en-US" dirty="0"/>
              <a:t>Roman Space Telescope Project</a:t>
            </a:r>
          </a:p>
        </p:txBody>
      </p:sp>
      <p:sp>
        <p:nvSpPr>
          <p:cNvPr id="5" name="Slide Number Placeholder 4">
            <a:extLst>
              <a:ext uri="{FF2B5EF4-FFF2-40B4-BE49-F238E27FC236}">
                <a16:creationId xmlns:a16="http://schemas.microsoft.com/office/drawing/2014/main" id="{AA95F0DD-481A-4B80-AB77-8DCC65A95B31}"/>
              </a:ext>
            </a:extLst>
          </p:cNvPr>
          <p:cNvSpPr>
            <a:spLocks noGrp="1"/>
          </p:cNvSpPr>
          <p:nvPr>
            <p:ph type="sldNum" sz="quarter" idx="4"/>
          </p:nvPr>
        </p:nvSpPr>
        <p:spPr>
          <a:xfrm>
            <a:off x="10820400" y="6629400"/>
            <a:ext cx="1371600" cy="228600"/>
          </a:xfrm>
          <a:prstGeom prst="rect">
            <a:avLst/>
          </a:prstGeom>
        </p:spPr>
        <p:txBody>
          <a:bodyPr vert="horz" lIns="91440" tIns="45720" rIns="91440" bIns="45720" rtlCol="0" anchor="ctr"/>
          <a:lstStyle>
            <a:lvl1pPr algn="r">
              <a:defRPr sz="1100">
                <a:solidFill>
                  <a:schemeClr val="tx1">
                    <a:tint val="75000"/>
                  </a:schemeClr>
                </a:solidFill>
              </a:defRPr>
            </a:lvl1pPr>
          </a:lstStyle>
          <a:p>
            <a:fld id="{16DAB63A-30D3-471A-9985-472B29AFB67F}" type="slidenum">
              <a:rPr lang="en-US" smtClean="0"/>
              <a:pPr/>
              <a:t>‹#›</a:t>
            </a:fld>
            <a:endParaRPr lang="en-US"/>
          </a:p>
        </p:txBody>
      </p:sp>
    </p:spTree>
    <p:extLst>
      <p:ext uri="{BB962C8B-B14F-4D97-AF65-F5344CB8AC3E}">
        <p14:creationId xmlns:p14="http://schemas.microsoft.com/office/powerpoint/2010/main" val="757131571"/>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9" r:id="rId7"/>
    <p:sldLayoutId id="2147483769" r:id="rId8"/>
  </p:sldLayoutIdLst>
  <p:hf sldNum="0" hdr="0"/>
  <p:txStyles>
    <p:titleStyle>
      <a:lvl1pPr algn="ctr" rtl="0" eaLnBrk="1" fontAlgn="base" hangingPunct="1">
        <a:spcBef>
          <a:spcPct val="0"/>
        </a:spcBef>
        <a:spcAft>
          <a:spcPct val="0"/>
        </a:spcAft>
        <a:defRPr sz="3600" kern="1200">
          <a:solidFill>
            <a:schemeClr val="tx1"/>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orient="horz" pos="2294">
          <p15:clr>
            <a:srgbClr val="F26B43"/>
          </p15:clr>
        </p15:guide>
        <p15:guide id="3" orient="horz" pos="665">
          <p15:clr>
            <a:srgbClr val="F26B43"/>
          </p15:clr>
        </p15:guide>
        <p15:guide id="4" orient="horz" pos="3918">
          <p15:clr>
            <a:srgbClr val="F26B43"/>
          </p15:clr>
        </p15:guide>
        <p15:guide id="5" pos="1920">
          <p15:clr>
            <a:srgbClr val="F26B43"/>
          </p15:clr>
        </p15:guide>
        <p15:guide id="6" pos="57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9B98318-70EC-3795-B753-E13AF817FD28}"/>
              </a:ext>
            </a:extLst>
          </p:cNvPr>
          <p:cNvSpPr txBox="1">
            <a:spLocks/>
          </p:cNvSpPr>
          <p:nvPr/>
        </p:nvSpPr>
        <p:spPr bwMode="auto">
          <a:xfrm>
            <a:off x="6857140" y="2243800"/>
            <a:ext cx="4876800" cy="8946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2400" b="1"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endParaRPr lang="en-US" b="0">
              <a:solidFill>
                <a:schemeClr val="bg1"/>
              </a:solidFill>
            </a:endParaRPr>
          </a:p>
        </p:txBody>
      </p:sp>
      <p:sp>
        <p:nvSpPr>
          <p:cNvPr id="4" name="Text Placeholder 3">
            <a:extLst>
              <a:ext uri="{FF2B5EF4-FFF2-40B4-BE49-F238E27FC236}">
                <a16:creationId xmlns:a16="http://schemas.microsoft.com/office/drawing/2014/main" id="{8C1F60E4-0260-12E9-E3F7-2C60DB72D7B6}"/>
              </a:ext>
            </a:extLst>
          </p:cNvPr>
          <p:cNvSpPr txBox="1">
            <a:spLocks/>
          </p:cNvSpPr>
          <p:nvPr/>
        </p:nvSpPr>
        <p:spPr bwMode="auto">
          <a:xfrm>
            <a:off x="6324600" y="799265"/>
            <a:ext cx="5409339" cy="136279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dirty="0">
                <a:solidFill>
                  <a:schemeClr val="bg1"/>
                </a:solidFill>
              </a:rPr>
              <a:t>Use of Assistive Technology to Augment API Capabilities</a:t>
            </a:r>
            <a:endParaRPr lang="en-US" b="1" dirty="0">
              <a:solidFill>
                <a:schemeClr val="bg1"/>
              </a:solidFill>
            </a:endParaRPr>
          </a:p>
        </p:txBody>
      </p:sp>
      <p:sp>
        <p:nvSpPr>
          <p:cNvPr id="2" name="TextBox 1">
            <a:extLst>
              <a:ext uri="{FF2B5EF4-FFF2-40B4-BE49-F238E27FC236}">
                <a16:creationId xmlns:a16="http://schemas.microsoft.com/office/drawing/2014/main" id="{C7BF49FE-5FFD-84EE-9ABE-E48101390779}"/>
              </a:ext>
            </a:extLst>
          </p:cNvPr>
          <p:cNvSpPr txBox="1"/>
          <p:nvPr/>
        </p:nvSpPr>
        <p:spPr>
          <a:xfrm>
            <a:off x="223837" y="5898642"/>
            <a:ext cx="11744325" cy="584775"/>
          </a:xfrm>
          <a:prstGeom prst="rect">
            <a:avLst/>
          </a:prstGeom>
          <a:noFill/>
        </p:spPr>
        <p:txBody>
          <a:bodyPr wrap="square">
            <a:spAutoFit/>
          </a:bodyPr>
          <a:lstStyle/>
          <a:p>
            <a:pPr marL="0" marR="0" indent="182880" algn="ctr">
              <a:spcBef>
                <a:spcPts val="600"/>
              </a:spcBef>
              <a:spcAft>
                <a:spcPts val="300"/>
              </a:spcAft>
              <a:buNone/>
            </a:pPr>
            <a:r>
              <a:rPr lang="en-US" sz="1600" b="0" i="1" kern="0" dirty="0">
                <a:solidFill>
                  <a:schemeClr val="bg1"/>
                </a:solidFill>
                <a:effectLst/>
                <a:latin typeface="Times New Roman" panose="02020603050405020304" pitchFamily="18" charset="0"/>
              </a:rPr>
              <a:t>Trade names and trademarks are used in this paper for identification only. Their usage does not constitute an official endorsement, either expressed or implied, by the National Aeronautics and Space Administration.</a:t>
            </a:r>
            <a:endParaRPr lang="en-US" sz="2000" b="1" i="1" kern="1600" dirty="0">
              <a:solidFill>
                <a:schemeClr val="bg1"/>
              </a:solidFill>
              <a:effectLst/>
              <a:latin typeface="Times New Roman" panose="02020603050405020304" pitchFamily="18" charset="0"/>
            </a:endParaRPr>
          </a:p>
        </p:txBody>
      </p:sp>
      <p:sp>
        <p:nvSpPr>
          <p:cNvPr id="8" name="TextBox 7">
            <a:extLst>
              <a:ext uri="{FF2B5EF4-FFF2-40B4-BE49-F238E27FC236}">
                <a16:creationId xmlns:a16="http://schemas.microsoft.com/office/drawing/2014/main" id="{C246ADCB-C8B5-7FC1-F746-106423C4F69D}"/>
              </a:ext>
            </a:extLst>
          </p:cNvPr>
          <p:cNvSpPr txBox="1">
            <a:spLocks/>
          </p:cNvSpPr>
          <p:nvPr/>
        </p:nvSpPr>
        <p:spPr>
          <a:xfrm>
            <a:off x="6438900" y="3119407"/>
            <a:ext cx="5714142" cy="1200329"/>
          </a:xfrm>
          <a:prstGeom prst="rect">
            <a:avLst/>
          </a:prstGeom>
          <a:noFill/>
        </p:spPr>
        <p:txBody>
          <a:bodyPr wrap="square" lIns="91440" tIns="45720" rIns="91440" bIns="45720" rtlCol="0" anchor="t">
            <a:spAutoFit/>
          </a:bodyPr>
          <a:lstStyle/>
          <a:p>
            <a:pPr algn="ctr"/>
            <a:r>
              <a:rPr lang="en-US" dirty="0">
                <a:solidFill>
                  <a:schemeClr val="bg1"/>
                </a:solidFill>
                <a:latin typeface="Arial"/>
                <a:cs typeface="Arial"/>
              </a:rPr>
              <a:t>International Conference on Environmental Systems</a:t>
            </a:r>
          </a:p>
          <a:p>
            <a:pPr algn="ctr"/>
            <a:r>
              <a:rPr lang="en-US" dirty="0">
                <a:solidFill>
                  <a:schemeClr val="bg1"/>
                </a:solidFill>
                <a:latin typeface="Arial"/>
                <a:cs typeface="Arial"/>
              </a:rPr>
              <a:t>July 12-16, 2026</a:t>
            </a:r>
          </a:p>
          <a:p>
            <a:pPr algn="ctr"/>
            <a:endParaRPr lang="en-US" dirty="0">
              <a:solidFill>
                <a:schemeClr val="bg1"/>
              </a:solidFill>
              <a:latin typeface="Arial"/>
              <a:cs typeface="Arial"/>
            </a:endParaRPr>
          </a:p>
          <a:p>
            <a:pPr algn="ctr"/>
            <a:r>
              <a:rPr lang="en-US" dirty="0">
                <a:solidFill>
                  <a:schemeClr val="bg1"/>
                </a:solidFill>
                <a:latin typeface="Arial"/>
                <a:cs typeface="Arial"/>
              </a:rPr>
              <a:t>Paper ICES-2026-587</a:t>
            </a:r>
            <a:endParaRPr lang="en-US" dirty="0">
              <a:solidFill>
                <a:schemeClr val="bg1"/>
              </a:solidFill>
              <a:latin typeface="Arial" panose="020B0604020202020204" pitchFamily="34" charset="0"/>
              <a:cs typeface="Arial" panose="020B0604020202020204" pitchFamily="34" charset="0"/>
            </a:endParaRPr>
          </a:p>
        </p:txBody>
      </p:sp>
      <p:cxnSp>
        <p:nvCxnSpPr>
          <p:cNvPr id="9" name="Straight Connector 10">
            <a:extLst>
              <a:ext uri="{FF2B5EF4-FFF2-40B4-BE49-F238E27FC236}">
                <a16:creationId xmlns:a16="http://schemas.microsoft.com/office/drawing/2014/main" id="{9FFD2D69-5C18-1311-26CE-4E95CF01955E}"/>
              </a:ext>
            </a:extLst>
          </p:cNvPr>
          <p:cNvCxnSpPr>
            <a:cxnSpLocks/>
          </p:cNvCxnSpPr>
          <p:nvPr/>
        </p:nvCxnSpPr>
        <p:spPr bwMode="auto">
          <a:xfrm>
            <a:off x="6858860" y="4384089"/>
            <a:ext cx="4876800" cy="0"/>
          </a:xfrm>
          <a:prstGeom prst="line">
            <a:avLst/>
          </a:prstGeom>
          <a:noFill/>
          <a:ln w="12700">
            <a:solidFill>
              <a:schemeClr val="bg1"/>
            </a:solidFill>
            <a:round/>
            <a:headEnd/>
            <a:tailEnd/>
          </a:ln>
          <a:extLst>
            <a:ext uri="{909E8E84-426E-40dd-AFC4-6F175D3DCCD1}">
              <a14:hiddenFill xmlns:a14="http://schemas.microsoft.com/office/drawing/2010/main" xmlns="">
                <a:noFill/>
              </a14:hiddenFill>
            </a:ext>
          </a:extLst>
        </p:spPr>
      </p:cxnSp>
      <p:graphicFrame>
        <p:nvGraphicFramePr>
          <p:cNvPr id="10" name="Table 9">
            <a:extLst>
              <a:ext uri="{FF2B5EF4-FFF2-40B4-BE49-F238E27FC236}">
                <a16:creationId xmlns:a16="http://schemas.microsoft.com/office/drawing/2014/main" id="{7B2680B2-475A-15DA-7E96-B5409471B9E2}"/>
              </a:ext>
            </a:extLst>
          </p:cNvPr>
          <p:cNvGraphicFramePr>
            <a:graphicFrameLocks/>
          </p:cNvGraphicFramePr>
          <p:nvPr>
            <p:extLst>
              <p:ext uri="{D42A27DB-BD31-4B8C-83A1-F6EECF244321}">
                <p14:modId xmlns:p14="http://schemas.microsoft.com/office/powerpoint/2010/main" val="3179882880"/>
              </p:ext>
            </p:extLst>
          </p:nvPr>
        </p:nvGraphicFramePr>
        <p:xfrm>
          <a:off x="7009540" y="4618684"/>
          <a:ext cx="4572000" cy="1098685"/>
        </p:xfrm>
        <a:graphic>
          <a:graphicData uri="http://schemas.openxmlformats.org/drawingml/2006/table">
            <a:tbl>
              <a:tblPr firstRow="1" bandRow="1">
                <a:tableStyleId>{2D5ABB26-0587-4C30-8999-92F81FD0307C}</a:tableStyleId>
              </a:tblPr>
              <a:tblGrid>
                <a:gridCol w="2376338">
                  <a:extLst>
                    <a:ext uri="{9D8B030D-6E8A-4147-A177-3AD203B41FA5}">
                      <a16:colId xmlns:a16="http://schemas.microsoft.com/office/drawing/2014/main" val="2338800337"/>
                    </a:ext>
                  </a:extLst>
                </a:gridCol>
                <a:gridCol w="2195662">
                  <a:extLst>
                    <a:ext uri="{9D8B030D-6E8A-4147-A177-3AD203B41FA5}">
                      <a16:colId xmlns:a16="http://schemas.microsoft.com/office/drawing/2014/main" val="3974813018"/>
                    </a:ext>
                  </a:extLst>
                </a:gridCol>
              </a:tblGrid>
              <a:tr h="27593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kern="1200" dirty="0">
                          <a:solidFill>
                            <a:schemeClr val="bg1"/>
                          </a:solidFill>
                          <a:latin typeface="Arial" panose="020B0604020202020204" pitchFamily="34" charset="0"/>
                          <a:ea typeface="+mn-ea"/>
                          <a:cs typeface="Arial" panose="020B0604020202020204" pitchFamily="34" charset="0"/>
                        </a:rPr>
                        <a:t>Hume Peabody</a:t>
                      </a:r>
                    </a:p>
                  </a:txBody>
                  <a:tcPr marL="0" marR="0" marT="0" marB="0"/>
                </a:tc>
                <a:tc>
                  <a:txBody>
                    <a:bodyPr/>
                    <a:lstStyle/>
                    <a:p>
                      <a:pPr algn="l"/>
                      <a:r>
                        <a:rPr lang="en-US" sz="1400" i="1" dirty="0">
                          <a:solidFill>
                            <a:schemeClr val="bg1"/>
                          </a:solidFill>
                          <a:latin typeface="Arial" panose="020B0604020202020204" pitchFamily="34" charset="0"/>
                          <a:cs typeface="Arial" panose="020B0604020202020204" pitchFamily="34" charset="0"/>
                        </a:rPr>
                        <a:t>NASA-GSFC</a:t>
                      </a:r>
                    </a:p>
                  </a:txBody>
                  <a:tcPr marL="0" marR="0" marT="0" marB="0"/>
                </a:tc>
                <a:extLst>
                  <a:ext uri="{0D108BD9-81ED-4DB2-BD59-A6C34878D82A}">
                    <a16:rowId xmlns:a16="http://schemas.microsoft.com/office/drawing/2014/main" val="2152032754"/>
                  </a:ext>
                </a:extLst>
              </a:tr>
              <a:tr h="275939">
                <a:tc>
                  <a:txBody>
                    <a:bodyPr/>
                    <a:lstStyle/>
                    <a:p>
                      <a:pPr algn="l"/>
                      <a:r>
                        <a:rPr lang="en-US" sz="1400" i="1" dirty="0">
                          <a:solidFill>
                            <a:schemeClr val="bg1"/>
                          </a:solidFill>
                          <a:latin typeface="Arial" panose="020B0604020202020204" pitchFamily="34" charset="0"/>
                          <a:cs typeface="Arial" panose="020B0604020202020204" pitchFamily="34" charset="0"/>
                        </a:rPr>
                        <a:t>Kiet Vu</a:t>
                      </a:r>
                    </a:p>
                  </a:txBody>
                  <a:tcPr marL="0" marR="0" marT="0" marB="0"/>
                </a:tc>
                <a:tc>
                  <a:txBody>
                    <a:bodyPr/>
                    <a:lstStyle/>
                    <a:p>
                      <a:pPr algn="l"/>
                      <a:r>
                        <a:rPr lang="en-US" sz="1400" i="1">
                          <a:solidFill>
                            <a:schemeClr val="bg1"/>
                          </a:solidFill>
                          <a:latin typeface="Arial" panose="020B0604020202020204" pitchFamily="34" charset="0"/>
                          <a:cs typeface="Arial" panose="020B0604020202020204" pitchFamily="34" charset="0"/>
                        </a:rPr>
                        <a:t>Aerodyne Industries</a:t>
                      </a:r>
                      <a:endParaRPr lang="en-US" sz="1400" i="1" dirty="0">
                        <a:solidFill>
                          <a:schemeClr val="bg1"/>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4070522221"/>
                  </a:ext>
                </a:extLst>
              </a:tr>
              <a:tr h="272487">
                <a:tc>
                  <a:txBody>
                    <a:bodyPr/>
                    <a:lstStyle/>
                    <a:p>
                      <a:pPr algn="l"/>
                      <a:endParaRPr lang="en-US" sz="1400" i="1" dirty="0">
                        <a:solidFill>
                          <a:schemeClr val="bg1"/>
                        </a:solidFill>
                        <a:latin typeface="Arial" panose="020B0604020202020204" pitchFamily="34" charset="0"/>
                        <a:cs typeface="Arial" panose="020B0604020202020204" pitchFamily="34" charset="0"/>
                      </a:endParaRPr>
                    </a:p>
                  </a:txBody>
                  <a:tcPr marL="0" marR="0" marT="0" marB="0"/>
                </a:tc>
                <a:tc>
                  <a:txBody>
                    <a:bodyPr/>
                    <a:lstStyle/>
                    <a:p>
                      <a:pPr algn="l"/>
                      <a:endParaRPr lang="en-US" sz="1400" i="1" dirty="0">
                        <a:solidFill>
                          <a:schemeClr val="bg1"/>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3810239897"/>
                  </a:ext>
                </a:extLst>
              </a:tr>
              <a:tr h="274320">
                <a:tc>
                  <a:txBody>
                    <a:bodyPr/>
                    <a:lstStyle/>
                    <a:p>
                      <a:pPr algn="l"/>
                      <a:endParaRPr lang="en-US" sz="1400" i="1">
                        <a:solidFill>
                          <a:schemeClr val="bg1"/>
                        </a:solidFill>
                        <a:latin typeface="Arial" panose="020B0604020202020204" pitchFamily="34" charset="0"/>
                        <a:cs typeface="Arial" panose="020B0604020202020204" pitchFamily="34" charset="0"/>
                      </a:endParaRPr>
                    </a:p>
                  </a:txBody>
                  <a:tcPr marL="0" marR="0" marT="0" marB="0"/>
                </a:tc>
                <a:tc>
                  <a:txBody>
                    <a:bodyPr/>
                    <a:lstStyle/>
                    <a:p>
                      <a:pPr algn="l"/>
                      <a:endParaRPr lang="en-US" sz="1400" i="1" dirty="0">
                        <a:solidFill>
                          <a:schemeClr val="bg1"/>
                        </a:solidFill>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2023796650"/>
                  </a:ext>
                </a:extLst>
              </a:tr>
            </a:tbl>
          </a:graphicData>
        </a:graphic>
      </p:graphicFrame>
    </p:spTree>
    <p:extLst>
      <p:ext uri="{BB962C8B-B14F-4D97-AF65-F5344CB8AC3E}">
        <p14:creationId xmlns:p14="http://schemas.microsoft.com/office/powerpoint/2010/main" val="276687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9335669" cy="5164138"/>
          </a:xfrm>
        </p:spPr>
        <p:txBody>
          <a:bodyPr>
            <a:normAutofit/>
          </a:bodyPr>
          <a:lstStyle/>
          <a:p>
            <a:r>
              <a:rPr lang="en-US" sz="2000" dirty="0"/>
              <a:t>The image on the right shows the Edit Color Bars from in the Thermal Desktop GUI at three stages</a:t>
            </a:r>
          </a:p>
          <a:p>
            <a:pPr lvl="1"/>
            <a:r>
              <a:rPr lang="en-US" sz="1600" dirty="0"/>
              <a:t>Original</a:t>
            </a:r>
          </a:p>
          <a:p>
            <a:pPr lvl="1"/>
            <a:r>
              <a:rPr lang="en-US" sz="1600" dirty="0"/>
              <a:t>After Selecting Off – User Input for Min/Max</a:t>
            </a:r>
          </a:p>
          <a:p>
            <a:pPr lvl="1"/>
            <a:r>
              <a:rPr lang="en-US" sz="1600" dirty="0"/>
              <a:t>After Updating the Min Data Value text box</a:t>
            </a:r>
          </a:p>
          <a:p>
            <a:r>
              <a:rPr lang="en-US" sz="2000" dirty="0"/>
              <a:t>Following a similar approach to earlier, the AutomationElement for the Min Data Value text box (</a:t>
            </a:r>
            <a:r>
              <a:rPr lang="en-US" sz="2000" dirty="0" err="1"/>
              <a:t>AEMinValue</a:t>
            </a:r>
            <a:r>
              <a:rPr lang="en-US" sz="2000" dirty="0"/>
              <a:t>) can be found navigating the hierarchy</a:t>
            </a:r>
            <a:endParaRPr lang="en-US" sz="1800" dirty="0"/>
          </a:p>
          <a:p>
            <a:r>
              <a:rPr lang="en-US" sz="2000" dirty="0"/>
              <a:t>Using a </a:t>
            </a:r>
            <a:r>
              <a:rPr lang="en-US" sz="2000" dirty="0" err="1"/>
              <a:t>TextPattern</a:t>
            </a:r>
            <a:r>
              <a:rPr lang="en-US" sz="2000" dirty="0"/>
              <a:t> allows a programmer to access the data in the Text Box</a:t>
            </a:r>
          </a:p>
          <a:p>
            <a:r>
              <a:rPr lang="en-US" sz="2000" dirty="0"/>
              <a:t>Similarly, using a </a:t>
            </a:r>
            <a:r>
              <a:rPr lang="en-US" sz="2000" dirty="0" err="1"/>
              <a:t>ValuePattern</a:t>
            </a:r>
            <a:r>
              <a:rPr lang="en-US" sz="2000" dirty="0"/>
              <a:t> allows the programmer to set the data in the </a:t>
            </a:r>
            <a:r>
              <a:rPr lang="en-US" sz="2000" dirty="0" err="1"/>
              <a:t>TextBox</a:t>
            </a:r>
            <a:endParaRPr lang="en-US" sz="2000" dirty="0"/>
          </a:p>
          <a:p>
            <a:pPr lvl="1"/>
            <a:r>
              <a:rPr lang="en-US" sz="1600" dirty="0"/>
              <a:t>It is incumbent on the developer to ensure that controls are enabled and can accept data</a:t>
            </a:r>
          </a:p>
          <a:p>
            <a:r>
              <a:rPr lang="en-US" sz="2000" dirty="0"/>
              <a:t>The following code snippet retrieves the first 1000 characters in the text box and then sets the value to 0.0</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Accessing Data in the GUI Elements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10</a:t>
            </a:fld>
            <a:endParaRPr lang="en-US"/>
          </a:p>
        </p:txBody>
      </p:sp>
      <p:grpSp>
        <p:nvGrpSpPr>
          <p:cNvPr id="13" name="Group 12">
            <a:extLst>
              <a:ext uri="{FF2B5EF4-FFF2-40B4-BE49-F238E27FC236}">
                <a16:creationId xmlns:a16="http://schemas.microsoft.com/office/drawing/2014/main" id="{AFE9FDA5-ABB7-C716-7075-DB29E4206CBD}"/>
              </a:ext>
            </a:extLst>
          </p:cNvPr>
          <p:cNvGrpSpPr/>
          <p:nvPr/>
        </p:nvGrpSpPr>
        <p:grpSpPr>
          <a:xfrm>
            <a:off x="9732743" y="997927"/>
            <a:ext cx="2337255" cy="5543049"/>
            <a:chOff x="8476390" y="978162"/>
            <a:chExt cx="2337255" cy="5543049"/>
          </a:xfrm>
        </p:grpSpPr>
        <p:pic>
          <p:nvPicPr>
            <p:cNvPr id="4" name="Picture 3">
              <a:extLst>
                <a:ext uri="{FF2B5EF4-FFF2-40B4-BE49-F238E27FC236}">
                  <a16:creationId xmlns:a16="http://schemas.microsoft.com/office/drawing/2014/main" id="{2D8FDA98-30DB-E4EB-4783-D898B2E93C89}"/>
                </a:ext>
              </a:extLst>
            </p:cNvPr>
            <p:cNvPicPr>
              <a:picLocks noChangeAspect="1"/>
            </p:cNvPicPr>
            <p:nvPr/>
          </p:nvPicPr>
          <p:blipFill>
            <a:blip r:embed="rId2">
              <a:extLst>
                <a:ext uri="{28A0092B-C50C-407E-A947-70E740481C1C}">
                  <a14:useLocalDpi xmlns:a14="http://schemas.microsoft.com/office/drawing/2010/main" val="0"/>
                </a:ext>
              </a:extLst>
            </a:blip>
            <a:srcRect r="55305" b="43489"/>
            <a:stretch>
              <a:fillRect/>
            </a:stretch>
          </p:blipFill>
          <p:spPr bwMode="auto">
            <a:xfrm>
              <a:off x="8476390" y="978162"/>
              <a:ext cx="2324910" cy="1923487"/>
            </a:xfrm>
            <a:prstGeom prst="rect">
              <a:avLst/>
            </a:prstGeom>
            <a:noFill/>
            <a:ln>
              <a:noFill/>
            </a:ln>
          </p:spPr>
        </p:pic>
        <p:pic>
          <p:nvPicPr>
            <p:cNvPr id="10" name="Picture 9">
              <a:extLst>
                <a:ext uri="{FF2B5EF4-FFF2-40B4-BE49-F238E27FC236}">
                  <a16:creationId xmlns:a16="http://schemas.microsoft.com/office/drawing/2014/main" id="{33E00FE8-3CC0-52C6-9FB5-D3876CAD68C0}"/>
                </a:ext>
              </a:extLst>
            </p:cNvPr>
            <p:cNvPicPr>
              <a:picLocks noChangeAspect="1"/>
            </p:cNvPicPr>
            <p:nvPr/>
          </p:nvPicPr>
          <p:blipFill>
            <a:blip r:embed="rId3">
              <a:extLst>
                <a:ext uri="{28A0092B-C50C-407E-A947-70E740481C1C}">
                  <a14:useLocalDpi xmlns:a14="http://schemas.microsoft.com/office/drawing/2010/main" val="0"/>
                </a:ext>
              </a:extLst>
            </a:blip>
            <a:srcRect r="55838" b="48402"/>
            <a:stretch>
              <a:fillRect/>
            </a:stretch>
          </p:blipFill>
          <p:spPr bwMode="auto">
            <a:xfrm>
              <a:off x="8488735" y="2940415"/>
              <a:ext cx="2324910" cy="1771015"/>
            </a:xfrm>
            <a:prstGeom prst="rect">
              <a:avLst/>
            </a:prstGeom>
            <a:noFill/>
            <a:ln>
              <a:noFill/>
            </a:ln>
          </p:spPr>
        </p:pic>
        <p:pic>
          <p:nvPicPr>
            <p:cNvPr id="12" name="Picture 11">
              <a:extLst>
                <a:ext uri="{FF2B5EF4-FFF2-40B4-BE49-F238E27FC236}">
                  <a16:creationId xmlns:a16="http://schemas.microsoft.com/office/drawing/2014/main" id="{849B78AB-844E-BF6E-2DC7-9EA9E0936FF0}"/>
                </a:ext>
              </a:extLst>
            </p:cNvPr>
            <p:cNvPicPr>
              <a:picLocks noChangeAspect="1"/>
            </p:cNvPicPr>
            <p:nvPr/>
          </p:nvPicPr>
          <p:blipFill rotWithShape="1">
            <a:blip r:embed="rId4">
              <a:extLst>
                <a:ext uri="{28A0092B-C50C-407E-A947-70E740481C1C}">
                  <a14:useLocalDpi xmlns:a14="http://schemas.microsoft.com/office/drawing/2010/main" val="0"/>
                </a:ext>
              </a:extLst>
            </a:blip>
            <a:srcRect t="-986" r="55722" b="48669"/>
            <a:stretch>
              <a:fillRect/>
            </a:stretch>
          </p:blipFill>
          <p:spPr bwMode="auto">
            <a:xfrm>
              <a:off x="8483145" y="4750196"/>
              <a:ext cx="2311400" cy="1771015"/>
            </a:xfrm>
            <a:prstGeom prst="rect">
              <a:avLst/>
            </a:prstGeom>
            <a:noFill/>
            <a:ln>
              <a:noFill/>
            </a:ln>
            <a:extLst>
              <a:ext uri="{53640926-AAD7-44D8-BBD7-CCE9431645EC}">
                <a14:shadowObscured xmlns:a14="http://schemas.microsoft.com/office/drawing/2010/main"/>
              </a:ext>
            </a:extLst>
          </p:spPr>
        </p:pic>
      </p:grpSp>
      <p:sp>
        <p:nvSpPr>
          <p:cNvPr id="15" name="TextBox 14">
            <a:extLst>
              <a:ext uri="{FF2B5EF4-FFF2-40B4-BE49-F238E27FC236}">
                <a16:creationId xmlns:a16="http://schemas.microsoft.com/office/drawing/2014/main" id="{7FC72C74-7402-81EB-E779-917534883DDE}"/>
              </a:ext>
            </a:extLst>
          </p:cNvPr>
          <p:cNvSpPr txBox="1"/>
          <p:nvPr/>
        </p:nvSpPr>
        <p:spPr>
          <a:xfrm>
            <a:off x="685800" y="5140592"/>
            <a:ext cx="8605464" cy="1323439"/>
          </a:xfrm>
          <a:prstGeom prst="rect">
            <a:avLst/>
          </a:prstGeom>
          <a:noFill/>
        </p:spPr>
        <p:txBody>
          <a:bodyPr wrap="square">
            <a:spAutoFit/>
          </a:bodyPr>
          <a:lstStyle/>
          <a:p>
            <a:pPr marL="0" marR="0" indent="182880" algn="just">
              <a:buNone/>
              <a:tabLst>
                <a:tab pos="182880" algn="l"/>
              </a:tabLst>
            </a:pPr>
            <a:r>
              <a:rPr lang="en-US" sz="1600" dirty="0">
                <a:effectLst/>
                <a:latin typeface="Times New Roman" panose="02020603050405020304" pitchFamily="18" charset="0"/>
                <a:ea typeface="Times New Roman" panose="02020603050405020304" pitchFamily="18" charset="0"/>
              </a:rPr>
              <a:t> </a:t>
            </a: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Dim </a:t>
            </a:r>
            <a:r>
              <a:rPr lang="en-US" sz="1600" i="1" dirty="0" err="1">
                <a:effectLst/>
                <a:latin typeface="Times New Roman" panose="02020603050405020304" pitchFamily="18" charset="0"/>
                <a:ea typeface="Times New Roman" panose="02020603050405020304" pitchFamily="18" charset="0"/>
              </a:rPr>
              <a:t>TPMinValue</a:t>
            </a:r>
            <a:r>
              <a:rPr lang="en-US" sz="1600" i="1" dirty="0">
                <a:effectLst/>
                <a:latin typeface="Times New Roman" panose="02020603050405020304" pitchFamily="18" charset="0"/>
                <a:ea typeface="Times New Roman" panose="02020603050405020304" pitchFamily="18" charset="0"/>
              </a:rPr>
              <a:t> As </a:t>
            </a:r>
            <a:r>
              <a:rPr lang="en-US" sz="1600" i="1" dirty="0" err="1">
                <a:effectLst/>
                <a:latin typeface="Times New Roman" panose="02020603050405020304" pitchFamily="18" charset="0"/>
                <a:ea typeface="Times New Roman" panose="02020603050405020304" pitchFamily="18" charset="0"/>
              </a:rPr>
              <a:t>TextPattern</a:t>
            </a:r>
            <a:r>
              <a:rPr lang="en-US" sz="1600" i="1" dirty="0">
                <a:effectLst/>
                <a:latin typeface="Times New Roman" panose="02020603050405020304" pitchFamily="18" charset="0"/>
                <a:ea typeface="Times New Roman" panose="02020603050405020304" pitchFamily="18" charset="0"/>
              </a:rPr>
              <a:t> = </a:t>
            </a:r>
            <a:r>
              <a:rPr lang="en-US" sz="1600" b="1" i="1" dirty="0" err="1">
                <a:effectLst/>
                <a:latin typeface="Times New Roman" panose="02020603050405020304" pitchFamily="18" charset="0"/>
                <a:ea typeface="Times New Roman" panose="02020603050405020304" pitchFamily="18" charset="0"/>
              </a:rPr>
              <a:t>AEMinValue</a:t>
            </a:r>
            <a:r>
              <a:rPr lang="en-US" sz="1600" i="1" dirty="0" err="1">
                <a:effectLst/>
                <a:latin typeface="Times New Roman" panose="02020603050405020304" pitchFamily="18" charset="0"/>
                <a:ea typeface="Times New Roman" panose="02020603050405020304" pitchFamily="18" charset="0"/>
              </a:rPr>
              <a:t>.GetCurrentPattern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TextPattern.Pattern</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Dim </a:t>
            </a:r>
            <a:r>
              <a:rPr lang="en-US" sz="1600" i="1" dirty="0" err="1">
                <a:effectLst/>
                <a:latin typeface="Times New Roman" panose="02020603050405020304" pitchFamily="18" charset="0"/>
                <a:ea typeface="Times New Roman" panose="02020603050405020304" pitchFamily="18" charset="0"/>
              </a:rPr>
              <a:t>StrMinValue</a:t>
            </a:r>
            <a:r>
              <a:rPr lang="en-US" sz="1600" i="1" dirty="0">
                <a:effectLst/>
                <a:latin typeface="Times New Roman" panose="02020603050405020304" pitchFamily="18" charset="0"/>
                <a:ea typeface="Times New Roman" panose="02020603050405020304" pitchFamily="18" charset="0"/>
              </a:rPr>
              <a:t> as String = </a:t>
            </a:r>
            <a:r>
              <a:rPr lang="en-US" sz="1600" i="1" dirty="0" err="1">
                <a:effectLst/>
                <a:latin typeface="Times New Roman" panose="02020603050405020304" pitchFamily="18" charset="0"/>
                <a:ea typeface="Times New Roman" panose="02020603050405020304" pitchFamily="18" charset="0"/>
              </a:rPr>
              <a:t>TPMinValue.DocumentRange.GetText</a:t>
            </a:r>
            <a:r>
              <a:rPr lang="en-US" sz="1600" i="1" dirty="0">
                <a:effectLst/>
                <a:latin typeface="Times New Roman" panose="02020603050405020304" pitchFamily="18" charset="0"/>
                <a:ea typeface="Times New Roman" panose="02020603050405020304" pitchFamily="18" charset="0"/>
              </a:rPr>
              <a:t>(1000) </a:t>
            </a:r>
            <a:r>
              <a:rPr lang="en-US" sz="1600" i="1" dirty="0">
                <a:effectLst/>
                <a:highlight>
                  <a:srgbClr val="FFFF00"/>
                </a:highlight>
                <a:latin typeface="Times New Roman" panose="02020603050405020304" pitchFamily="18" charset="0"/>
                <a:ea typeface="Times New Roman" panose="02020603050405020304" pitchFamily="18" charset="0"/>
              </a:rPr>
              <a:t>‘// Get the Min Data Value</a:t>
            </a:r>
            <a:r>
              <a:rPr lang="en-US" sz="1600" i="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Dim </a:t>
            </a:r>
            <a:r>
              <a:rPr lang="en-US" sz="1600" i="1" dirty="0" err="1">
                <a:effectLst/>
                <a:latin typeface="Times New Roman" panose="02020603050405020304" pitchFamily="18" charset="0"/>
                <a:ea typeface="Times New Roman" panose="02020603050405020304" pitchFamily="18" charset="0"/>
              </a:rPr>
              <a:t>VPMinValue</a:t>
            </a:r>
            <a:r>
              <a:rPr lang="en-US" sz="1600" i="1" dirty="0">
                <a:effectLst/>
                <a:latin typeface="Times New Roman" panose="02020603050405020304" pitchFamily="18" charset="0"/>
                <a:ea typeface="Times New Roman" panose="02020603050405020304" pitchFamily="18" charset="0"/>
              </a:rPr>
              <a:t> As </a:t>
            </a:r>
            <a:r>
              <a:rPr lang="en-US" sz="1600" i="1" dirty="0" err="1">
                <a:effectLst/>
                <a:latin typeface="Times New Roman" panose="02020603050405020304" pitchFamily="18" charset="0"/>
                <a:ea typeface="Times New Roman" panose="02020603050405020304" pitchFamily="18" charset="0"/>
              </a:rPr>
              <a:t>ValuePattern</a:t>
            </a:r>
            <a:r>
              <a:rPr lang="en-US" sz="1600" i="1" dirty="0">
                <a:effectLst/>
                <a:latin typeface="Times New Roman" panose="02020603050405020304" pitchFamily="18" charset="0"/>
                <a:ea typeface="Times New Roman" panose="02020603050405020304" pitchFamily="18" charset="0"/>
              </a:rPr>
              <a:t> = </a:t>
            </a:r>
            <a:r>
              <a:rPr lang="en-US" sz="1600" b="1" i="1" dirty="0" err="1">
                <a:effectLst/>
                <a:latin typeface="Times New Roman" panose="02020603050405020304" pitchFamily="18" charset="0"/>
                <a:ea typeface="Times New Roman" panose="02020603050405020304" pitchFamily="18" charset="0"/>
              </a:rPr>
              <a:t>AEMinValue</a:t>
            </a:r>
            <a:r>
              <a:rPr lang="en-US" sz="1600" i="1" dirty="0" err="1">
                <a:effectLst/>
                <a:latin typeface="Times New Roman" panose="02020603050405020304" pitchFamily="18" charset="0"/>
                <a:ea typeface="Times New Roman" panose="02020603050405020304" pitchFamily="18" charset="0"/>
              </a:rPr>
              <a:t>.GetCurrentPattern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ValuePattern.Pattern</a:t>
            </a:r>
            <a:r>
              <a:rPr lang="en-US" sz="1600" i="1" dirty="0">
                <a:effectLst/>
                <a:latin typeface="Times New Roman" panose="02020603050405020304" pitchFamily="18" charset="0"/>
                <a:ea typeface="Times New Roman" panose="02020603050405020304" pitchFamily="18" charset="0"/>
              </a:rPr>
              <a:t>)</a:t>
            </a:r>
          </a:p>
          <a:p>
            <a:pPr marL="0" marR="0" indent="0" algn="just">
              <a:buNone/>
              <a:tabLst>
                <a:tab pos="182880" algn="l"/>
                <a:tab pos="457200" algn="l"/>
              </a:tabLst>
            </a:pPr>
            <a:r>
              <a:rPr lang="en-US" sz="1600" i="1" dirty="0" err="1">
                <a:effectLst/>
                <a:latin typeface="Times New Roman" panose="02020603050405020304" pitchFamily="18" charset="0"/>
                <a:ea typeface="Times New Roman" panose="02020603050405020304" pitchFamily="18" charset="0"/>
              </a:rPr>
              <a:t>VPMinValue.SetValue</a:t>
            </a:r>
            <a:r>
              <a:rPr lang="en-US" sz="1600" i="1" dirty="0">
                <a:effectLst/>
                <a:latin typeface="Times New Roman" panose="02020603050405020304" pitchFamily="18" charset="0"/>
                <a:ea typeface="Times New Roman" panose="02020603050405020304" pitchFamily="18" charset="0"/>
              </a:rPr>
              <a:t>(“0.0”) </a:t>
            </a:r>
            <a:r>
              <a:rPr lang="en-US" sz="1600" i="1" dirty="0">
                <a:effectLst/>
                <a:highlight>
                  <a:srgbClr val="FFFF00"/>
                </a:highlight>
                <a:latin typeface="Times New Roman" panose="02020603050405020304" pitchFamily="18" charset="0"/>
                <a:ea typeface="Times New Roman" panose="02020603050405020304" pitchFamily="18" charset="0"/>
              </a:rPr>
              <a:t>‘ // Set the Min Data Value</a:t>
            </a:r>
            <a:endParaRPr lang="en-US" sz="1600" dirty="0"/>
          </a:p>
        </p:txBody>
      </p:sp>
      <p:sp>
        <p:nvSpPr>
          <p:cNvPr id="16" name="Footer Placeholder 5">
            <a:extLst>
              <a:ext uri="{FF2B5EF4-FFF2-40B4-BE49-F238E27FC236}">
                <a16:creationId xmlns:a16="http://schemas.microsoft.com/office/drawing/2014/main" id="{A669034C-6933-B154-7169-0B32B4C483A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908221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800" y="1055688"/>
            <a:ext cx="11627796" cy="5724524"/>
          </a:xfrm>
        </p:spPr>
        <p:txBody>
          <a:bodyPr>
            <a:normAutofit/>
          </a:bodyPr>
          <a:lstStyle/>
          <a:p>
            <a:r>
              <a:rPr lang="en-US" sz="2000" dirty="0"/>
              <a:t>Code snippets so far have shown a methodical, step-by-step navigation of the hierarchy</a:t>
            </a:r>
          </a:p>
          <a:p>
            <a:r>
              <a:rPr lang="en-US" sz="2000" dirty="0"/>
              <a:t>But using a recursive argument (</a:t>
            </a:r>
            <a:r>
              <a:rPr lang="en-US" sz="2000" dirty="0" err="1"/>
              <a:t>SubTree</a:t>
            </a:r>
            <a:r>
              <a:rPr lang="en-US" sz="2000" dirty="0"/>
              <a:t>) instead of a next level down argument (Children) allows developers to find controls much faster by navigating the tree during the </a:t>
            </a:r>
            <a:r>
              <a:rPr lang="en-US" sz="2000" dirty="0" err="1"/>
              <a:t>FindFirst</a:t>
            </a:r>
            <a:r>
              <a:rPr lang="en-US" sz="2000" dirty="0"/>
              <a:t> method</a:t>
            </a:r>
          </a:p>
          <a:p>
            <a:endParaRPr lang="en-US" sz="2000" dirty="0"/>
          </a:p>
          <a:p>
            <a:endParaRPr lang="en-US" sz="2000" dirty="0"/>
          </a:p>
          <a:p>
            <a:endParaRPr lang="en-US" sz="2000" dirty="0"/>
          </a:p>
          <a:p>
            <a:endParaRPr lang="en-US" sz="2400" dirty="0"/>
          </a:p>
          <a:p>
            <a:r>
              <a:rPr lang="en-US" sz="2000" dirty="0"/>
              <a:t>However, this approach does assume that the </a:t>
            </a:r>
            <a:r>
              <a:rPr lang="en-US" sz="2000" i="1" dirty="0"/>
              <a:t>first</a:t>
            </a:r>
            <a:r>
              <a:rPr lang="en-US" sz="2000" dirty="0"/>
              <a:t> control with the </a:t>
            </a:r>
            <a:r>
              <a:rPr lang="en-US" sz="2000" i="1" dirty="0"/>
              <a:t>specified name</a:t>
            </a:r>
            <a:r>
              <a:rPr lang="en-US" sz="2000" dirty="0"/>
              <a:t> is the intended target.  Recall, that Names not be unique…</a:t>
            </a:r>
          </a:p>
          <a:p>
            <a:r>
              <a:rPr lang="en-US" sz="2000" dirty="0"/>
              <a:t>Returning a Collection of </a:t>
            </a:r>
            <a:r>
              <a:rPr lang="en-US" sz="2000" i="1" dirty="0"/>
              <a:t>all</a:t>
            </a:r>
            <a:r>
              <a:rPr lang="en-US" sz="2000" dirty="0"/>
              <a:t> controls that meet the specified criteria using the </a:t>
            </a:r>
            <a:r>
              <a:rPr lang="en-US" sz="2000" dirty="0" err="1"/>
              <a:t>FindAll</a:t>
            </a:r>
            <a:r>
              <a:rPr lang="en-US" sz="2000" dirty="0"/>
              <a:t> method would return two elements: a text box (edit) and a label (text):</a:t>
            </a:r>
          </a:p>
          <a:p>
            <a:endParaRPr lang="en-US" sz="2000" dirty="0"/>
          </a:p>
          <a:p>
            <a:endParaRPr lang="en-US"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Finding Elements more Efficiently</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11</a:t>
            </a:fld>
            <a:endParaRPr lang="en-US"/>
          </a:p>
        </p:txBody>
      </p:sp>
      <p:sp>
        <p:nvSpPr>
          <p:cNvPr id="8" name="TextBox 7">
            <a:extLst>
              <a:ext uri="{FF2B5EF4-FFF2-40B4-BE49-F238E27FC236}">
                <a16:creationId xmlns:a16="http://schemas.microsoft.com/office/drawing/2014/main" id="{CD9EC02F-2658-F77B-4AE2-06369E4C1EA1}"/>
              </a:ext>
            </a:extLst>
          </p:cNvPr>
          <p:cNvSpPr txBox="1"/>
          <p:nvPr/>
        </p:nvSpPr>
        <p:spPr>
          <a:xfrm>
            <a:off x="538265" y="2068936"/>
            <a:ext cx="11465668" cy="1569660"/>
          </a:xfrm>
          <a:prstGeom prst="rect">
            <a:avLst/>
          </a:prstGeom>
          <a:noFill/>
        </p:spPr>
        <p:txBody>
          <a:bodyPr wrap="square">
            <a:spAutoFit/>
          </a:bodyPr>
          <a:lstStyle/>
          <a:p>
            <a:pPr marL="0" marR="0" indent="182880" algn="just">
              <a:buNone/>
              <a:tabLst>
                <a:tab pos="182880" algn="l"/>
              </a:tabLst>
            </a:pPr>
            <a:r>
              <a:rPr lang="en-US" sz="1600" i="1" dirty="0">
                <a:latin typeface="Times New Roman" panose="02020603050405020304" pitchFamily="18" charset="0"/>
                <a:ea typeface="Times New Roman" panose="02020603050405020304" pitchFamily="18" charset="0"/>
              </a:rPr>
              <a:t>Dim </a:t>
            </a:r>
            <a:r>
              <a:rPr lang="en-US" sz="1600" i="1" dirty="0" err="1">
                <a:latin typeface="Times New Roman" panose="02020603050405020304" pitchFamily="18" charset="0"/>
                <a:ea typeface="Times New Roman" panose="02020603050405020304" pitchFamily="18" charset="0"/>
              </a:rPr>
              <a:t>AEColorBarComboListItem</a:t>
            </a:r>
            <a:r>
              <a:rPr lang="en-US" sz="1600" i="1" dirty="0">
                <a:latin typeface="Times New Roman" panose="02020603050405020304" pitchFamily="18" charset="0"/>
                <a:ea typeface="Times New Roman" panose="02020603050405020304" pitchFamily="18" charset="0"/>
              </a:rPr>
              <a:t> As AutomationElement = </a:t>
            </a:r>
            <a:r>
              <a:rPr lang="en-US" sz="1600" i="1" dirty="0" err="1">
                <a:latin typeface="Times New Roman" panose="02020603050405020304" pitchFamily="18" charset="0"/>
                <a:ea typeface="Times New Roman" panose="02020603050405020304" pitchFamily="18" charset="0"/>
              </a:rPr>
              <a:t>AEAcad.FindFirst</a:t>
            </a:r>
            <a:r>
              <a:rPr lang="en-US" sz="1600" i="1" dirty="0">
                <a:latin typeface="Times New Roman" panose="02020603050405020304" pitchFamily="18" charset="0"/>
                <a:ea typeface="Times New Roman" panose="02020603050405020304" pitchFamily="18" charset="0"/>
              </a:rPr>
              <a:t>(</a:t>
            </a:r>
            <a:r>
              <a:rPr lang="en-US" sz="1600" i="1" dirty="0" err="1">
                <a:latin typeface="Times New Roman" panose="02020603050405020304" pitchFamily="18" charset="0"/>
                <a:ea typeface="Times New Roman" panose="02020603050405020304" pitchFamily="18" charset="0"/>
              </a:rPr>
              <a:t>TreeScope.</a:t>
            </a:r>
            <a:r>
              <a:rPr lang="en-US" sz="1600" i="1" dirty="0" err="1">
                <a:solidFill>
                  <a:srgbClr val="FF0000"/>
                </a:solidFill>
                <a:latin typeface="Times New Roman" panose="02020603050405020304" pitchFamily="18" charset="0"/>
                <a:ea typeface="Times New Roman" panose="02020603050405020304" pitchFamily="18" charset="0"/>
              </a:rPr>
              <a:t>Children</a:t>
            </a:r>
            <a:r>
              <a:rPr lang="en-US" sz="1600" i="1" dirty="0">
                <a:latin typeface="Times New Roman" panose="02020603050405020304" pitchFamily="18" charset="0"/>
                <a:ea typeface="Times New Roman" panose="02020603050405020304" pitchFamily="18" charset="0"/>
              </a:rPr>
              <a:t>, </a:t>
            </a:r>
            <a:endParaRPr lang="en-US" sz="1600" dirty="0">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600" i="1" dirty="0">
                <a:latin typeface="Times New Roman" panose="02020603050405020304" pitchFamily="18" charset="0"/>
                <a:ea typeface="Times New Roman" panose="02020603050405020304" pitchFamily="18" charset="0"/>
              </a:rPr>
              <a:t>     New </a:t>
            </a:r>
            <a:r>
              <a:rPr lang="en-US" sz="1600" i="1" dirty="0" err="1">
                <a:latin typeface="Times New Roman" panose="02020603050405020304" pitchFamily="18" charset="0"/>
                <a:ea typeface="Times New Roman" panose="02020603050405020304" pitchFamily="18" charset="0"/>
              </a:rPr>
              <a:t>PropertyCondition</a:t>
            </a:r>
            <a:r>
              <a:rPr lang="en-US" sz="1600" i="1" dirty="0">
                <a:latin typeface="Times New Roman" panose="02020603050405020304" pitchFamily="18" charset="0"/>
                <a:ea typeface="Times New Roman" panose="02020603050405020304" pitchFamily="18" charset="0"/>
              </a:rPr>
              <a:t>(</a:t>
            </a:r>
            <a:r>
              <a:rPr lang="en-US" sz="1600" i="1" dirty="0" err="1">
                <a:latin typeface="Times New Roman" panose="02020603050405020304" pitchFamily="18" charset="0"/>
                <a:ea typeface="Times New Roman" panose="02020603050405020304" pitchFamily="18" charset="0"/>
              </a:rPr>
              <a:t>AutomationElement.NameProperty</a:t>
            </a:r>
            <a:r>
              <a:rPr lang="en-US" sz="1600" i="1" dirty="0">
                <a:latin typeface="Times New Roman" panose="02020603050405020304" pitchFamily="18" charset="0"/>
                <a:ea typeface="Times New Roman" panose="02020603050405020304" pitchFamily="18" charset="0"/>
              </a:rPr>
              <a:t>, "Off – User Input For Min/Max")</a:t>
            </a:r>
            <a:endParaRPr lang="en-US" sz="1600" dirty="0">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600" i="1" dirty="0">
                <a:latin typeface="Times New Roman" panose="02020603050405020304" pitchFamily="18" charset="0"/>
                <a:ea typeface="Times New Roman" panose="02020603050405020304" pitchFamily="18" charset="0"/>
              </a:rPr>
              <a:t>) </a:t>
            </a:r>
            <a:r>
              <a:rPr lang="en-US" sz="1600" dirty="0">
                <a:highlight>
                  <a:srgbClr val="FFFF00"/>
                </a:highlight>
                <a:latin typeface="Times New Roman" panose="02020603050405020304" pitchFamily="18" charset="0"/>
                <a:ea typeface="Times New Roman" panose="02020603050405020304" pitchFamily="18" charset="0"/>
              </a:rPr>
              <a:t>‘ // Search next level down for elements with a name of Off – User Input for Min/Max</a:t>
            </a:r>
            <a:endParaRPr lang="en-US" sz="1600" dirty="0">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600" i="1" dirty="0">
                <a:effectLst/>
                <a:latin typeface="Times New Roman" panose="02020603050405020304" pitchFamily="18" charset="0"/>
                <a:ea typeface="Times New Roman" panose="02020603050405020304" pitchFamily="18" charset="0"/>
              </a:rPr>
              <a:t>Dim </a:t>
            </a:r>
            <a:r>
              <a:rPr lang="en-US" sz="1600" i="1" dirty="0" err="1">
                <a:effectLst/>
                <a:latin typeface="Times New Roman" panose="02020603050405020304" pitchFamily="18" charset="0"/>
                <a:ea typeface="Times New Roman" panose="02020603050405020304" pitchFamily="18" charset="0"/>
              </a:rPr>
              <a:t>AEColorBarComboListItem</a:t>
            </a:r>
            <a:r>
              <a:rPr lang="en-US" sz="1600" i="1" dirty="0">
                <a:effectLst/>
                <a:latin typeface="Times New Roman" panose="02020603050405020304" pitchFamily="18" charset="0"/>
                <a:ea typeface="Times New Roman" panose="02020603050405020304" pitchFamily="18" charset="0"/>
              </a:rPr>
              <a:t> As AutomationElement = </a:t>
            </a:r>
            <a:r>
              <a:rPr lang="en-US" sz="1600" i="1" dirty="0" err="1">
                <a:effectLst/>
                <a:latin typeface="Times New Roman" panose="02020603050405020304" pitchFamily="18" charset="0"/>
                <a:ea typeface="Times New Roman" panose="02020603050405020304" pitchFamily="18" charset="0"/>
              </a:rPr>
              <a:t>AEAcad.FindFirst</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TreeScope.</a:t>
            </a:r>
            <a:r>
              <a:rPr lang="en-US" sz="1600" i="1" dirty="0" err="1">
                <a:solidFill>
                  <a:srgbClr val="FF0000"/>
                </a:solidFill>
                <a:effectLst/>
                <a:latin typeface="Times New Roman" panose="02020603050405020304" pitchFamily="18" charset="0"/>
                <a:ea typeface="Times New Roman" panose="02020603050405020304" pitchFamily="18" charset="0"/>
              </a:rPr>
              <a:t>Subtree</a:t>
            </a:r>
            <a:r>
              <a:rPr lang="en-US" sz="1600" i="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600" i="1" dirty="0">
                <a:effectLst/>
                <a:latin typeface="Times New Roman" panose="02020603050405020304" pitchFamily="18" charset="0"/>
                <a:ea typeface="Times New Roman" panose="02020603050405020304" pitchFamily="18" charset="0"/>
              </a:rPr>
              <a:t>     New </a:t>
            </a:r>
            <a:r>
              <a:rPr lang="en-US" sz="1600" i="1" dirty="0" err="1">
                <a:effectLst/>
                <a:latin typeface="Times New Roman" panose="02020603050405020304" pitchFamily="18" charset="0"/>
                <a:ea typeface="Times New Roman" panose="02020603050405020304" pitchFamily="18" charset="0"/>
              </a:rPr>
              <a:t>PropertyCondition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AutomationElement.NameProperty</a:t>
            </a:r>
            <a:r>
              <a:rPr lang="en-US" sz="1600" i="1" dirty="0">
                <a:effectLst/>
                <a:latin typeface="Times New Roman" panose="02020603050405020304" pitchFamily="18" charset="0"/>
                <a:ea typeface="Times New Roman" panose="02020603050405020304" pitchFamily="18" charset="0"/>
              </a:rPr>
              <a:t>, "Off – User Input For Min/Max")</a:t>
            </a:r>
            <a:endParaRPr lang="en-US" sz="16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600" i="1" dirty="0">
                <a:effectLst/>
                <a:latin typeface="Times New Roman" panose="02020603050405020304" pitchFamily="18" charset="0"/>
                <a:ea typeface="Times New Roman" panose="02020603050405020304" pitchFamily="18" charset="0"/>
              </a:rPr>
              <a:t>) </a:t>
            </a:r>
            <a:r>
              <a:rPr lang="en-US" sz="1600" dirty="0">
                <a:effectLst/>
                <a:highlight>
                  <a:srgbClr val="FFFF00"/>
                </a:highlight>
                <a:latin typeface="Times New Roman" panose="02020603050405020304" pitchFamily="18" charset="0"/>
                <a:ea typeface="Times New Roman" panose="02020603050405020304" pitchFamily="18" charset="0"/>
              </a:rPr>
              <a:t>‘ // Search hierarchy for elements with a name of Off – User Input for Min/Max</a:t>
            </a:r>
            <a:endParaRPr lang="en-US" sz="1600" dirty="0">
              <a:effectLst/>
              <a:latin typeface="Times New Roman" panose="02020603050405020304" pitchFamily="18" charset="0"/>
              <a:ea typeface="Times New Roman" panose="02020603050405020304" pitchFamily="18" charset="0"/>
            </a:endParaRPr>
          </a:p>
        </p:txBody>
      </p:sp>
      <p:sp>
        <p:nvSpPr>
          <p:cNvPr id="10" name="TextBox 9">
            <a:extLst>
              <a:ext uri="{FF2B5EF4-FFF2-40B4-BE49-F238E27FC236}">
                <a16:creationId xmlns:a16="http://schemas.microsoft.com/office/drawing/2014/main" id="{1B57D760-7ED8-B12D-496A-79DC15FECE60}"/>
              </a:ext>
            </a:extLst>
          </p:cNvPr>
          <p:cNvSpPr txBox="1"/>
          <p:nvPr/>
        </p:nvSpPr>
        <p:spPr>
          <a:xfrm>
            <a:off x="366413" y="4971526"/>
            <a:ext cx="9335310" cy="923330"/>
          </a:xfrm>
          <a:prstGeom prst="rect">
            <a:avLst/>
          </a:prstGeom>
          <a:noFill/>
        </p:spPr>
        <p:txBody>
          <a:bodyPr wrap="square">
            <a:spAutoFit/>
          </a:bodyPr>
          <a:lstStyle/>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Dim </a:t>
            </a:r>
            <a:r>
              <a:rPr lang="en-US" sz="1800" i="1" dirty="0" err="1">
                <a:effectLst/>
                <a:latin typeface="Times New Roman" panose="02020603050405020304" pitchFamily="18" charset="0"/>
                <a:ea typeface="Times New Roman" panose="02020603050405020304" pitchFamily="18" charset="0"/>
              </a:rPr>
              <a:t>MinValues</a:t>
            </a:r>
            <a:r>
              <a:rPr lang="en-US" sz="1800" i="1" dirty="0">
                <a:effectLst/>
                <a:latin typeface="Times New Roman" panose="02020603050405020304" pitchFamily="18" charset="0"/>
                <a:ea typeface="Times New Roman" panose="02020603050405020304" pitchFamily="18" charset="0"/>
              </a:rPr>
              <a:t> As </a:t>
            </a:r>
            <a:r>
              <a:rPr lang="en-US" sz="1800" b="1" i="1" dirty="0" err="1">
                <a:effectLst/>
                <a:latin typeface="Times New Roman" panose="02020603050405020304" pitchFamily="18" charset="0"/>
                <a:ea typeface="Times New Roman" panose="02020603050405020304" pitchFamily="18" charset="0"/>
              </a:rPr>
              <a:t>AutomationElementCollection</a:t>
            </a:r>
            <a:r>
              <a:rPr lang="en-US" sz="1800" i="1" dirty="0">
                <a:effectLst/>
                <a:latin typeface="Times New Roman" panose="02020603050405020304" pitchFamily="18" charset="0"/>
                <a:ea typeface="Times New Roman" panose="02020603050405020304" pitchFamily="18" charset="0"/>
              </a:rPr>
              <a:t> = </a:t>
            </a:r>
            <a:r>
              <a:rPr lang="en-US" sz="1800" i="1" dirty="0" err="1">
                <a:effectLst/>
                <a:latin typeface="Times New Roman" panose="02020603050405020304" pitchFamily="18" charset="0"/>
                <a:ea typeface="Times New Roman" panose="02020603050405020304" pitchFamily="18" charset="0"/>
              </a:rPr>
              <a:t>AEAcad.FindAll</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TreeScope.Subtree</a:t>
            </a: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New </a:t>
            </a:r>
            <a:r>
              <a:rPr lang="en-US" sz="1800" i="1" dirty="0" err="1">
                <a:effectLst/>
                <a:latin typeface="Times New Roman" panose="02020603050405020304" pitchFamily="18" charset="0"/>
                <a:ea typeface="Times New Roman" panose="02020603050405020304" pitchFamily="18" charset="0"/>
              </a:rPr>
              <a:t>PropertyCondition</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AutomationElement.NameProperty</a:t>
            </a:r>
            <a:r>
              <a:rPr lang="en-US" sz="1800" i="1" dirty="0">
                <a:effectLst/>
                <a:latin typeface="Times New Roman" panose="02020603050405020304" pitchFamily="18" charset="0"/>
                <a:ea typeface="Times New Roman" panose="02020603050405020304" pitchFamily="18" charset="0"/>
              </a:rPr>
              <a:t>, "Min Data Value:")</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 </a:t>
            </a:r>
            <a:r>
              <a:rPr lang="en-US" sz="1800" dirty="0">
                <a:effectLst/>
                <a:highlight>
                  <a:srgbClr val="FFFF00"/>
                </a:highlight>
                <a:latin typeface="Times New Roman" panose="02020603050405020304" pitchFamily="18" charset="0"/>
                <a:ea typeface="Times New Roman" panose="02020603050405020304" pitchFamily="18" charset="0"/>
              </a:rPr>
              <a:t>‘ // Search hierarchy for elements with a name of Min Data Value:</a:t>
            </a:r>
            <a:endParaRPr lang="en-US" dirty="0"/>
          </a:p>
        </p:txBody>
      </p:sp>
      <p:sp>
        <p:nvSpPr>
          <p:cNvPr id="4" name="Footer Placeholder 5">
            <a:extLst>
              <a:ext uri="{FF2B5EF4-FFF2-40B4-BE49-F238E27FC236}">
                <a16:creationId xmlns:a16="http://schemas.microsoft.com/office/drawing/2014/main" id="{B3D880F9-D7A3-060A-DB44-4CE93E7FCBD5}"/>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5546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800" y="1055688"/>
            <a:ext cx="11627796" cy="5724524"/>
          </a:xfrm>
        </p:spPr>
        <p:txBody>
          <a:bodyPr>
            <a:normAutofit/>
          </a:bodyPr>
          <a:lstStyle/>
          <a:p>
            <a:r>
              <a:rPr lang="en-US" sz="2000" dirty="0"/>
              <a:t>The specification of the desired element could also be further refined using an </a:t>
            </a:r>
            <a:r>
              <a:rPr lang="en-US" sz="2000" dirty="0" err="1"/>
              <a:t>AndCondition</a:t>
            </a:r>
            <a:endParaRPr lang="en-US" sz="2000" dirty="0"/>
          </a:p>
          <a:p>
            <a:endParaRPr lang="en-US" sz="2400" dirty="0"/>
          </a:p>
          <a:p>
            <a:endParaRPr lang="en-US" sz="2000" dirty="0"/>
          </a:p>
          <a:p>
            <a:endParaRPr lang="en-US" sz="2000" dirty="0"/>
          </a:p>
          <a:p>
            <a:endParaRPr lang="en-US" sz="2000" dirty="0"/>
          </a:p>
          <a:p>
            <a:endParaRPr lang="en-US" sz="2000" dirty="0"/>
          </a:p>
          <a:p>
            <a:r>
              <a:rPr lang="en-US" sz="2000" dirty="0"/>
              <a:t>The code snippet above would return a collection of all Text Boxes (edit) that have a name of “Min Data Value:” from any hierarchy path starting from the AutoCAD window (which </a:t>
            </a:r>
            <a:r>
              <a:rPr lang="en-US" sz="2000" i="1" dirty="0"/>
              <a:t>should</a:t>
            </a:r>
            <a:r>
              <a:rPr lang="en-US" sz="2000" dirty="0"/>
              <a:t> just be a single element)</a:t>
            </a:r>
          </a:p>
          <a:p>
            <a:r>
              <a:rPr lang="en-US" sz="2000" dirty="0"/>
              <a:t>That said, the </a:t>
            </a:r>
            <a:r>
              <a:rPr lang="en-US" sz="2000" i="1" dirty="0"/>
              <a:t>.Count</a:t>
            </a:r>
            <a:r>
              <a:rPr lang="en-US" sz="2000" dirty="0"/>
              <a:t> property should always be checked for a Collection to ensure the code is working as intended</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Finding Elements more Efficiently</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12</a:t>
            </a:fld>
            <a:endParaRPr lang="en-US"/>
          </a:p>
        </p:txBody>
      </p:sp>
      <p:sp>
        <p:nvSpPr>
          <p:cNvPr id="9" name="TextBox 8">
            <a:extLst>
              <a:ext uri="{FF2B5EF4-FFF2-40B4-BE49-F238E27FC236}">
                <a16:creationId xmlns:a16="http://schemas.microsoft.com/office/drawing/2014/main" id="{D963C326-6AC0-8DDE-11B5-592E4F0A6FA7}"/>
              </a:ext>
            </a:extLst>
          </p:cNvPr>
          <p:cNvSpPr txBox="1"/>
          <p:nvPr/>
        </p:nvSpPr>
        <p:spPr>
          <a:xfrm>
            <a:off x="428017" y="1485257"/>
            <a:ext cx="10515600" cy="1754326"/>
          </a:xfrm>
          <a:prstGeom prst="rect">
            <a:avLst/>
          </a:prstGeom>
          <a:noFill/>
        </p:spPr>
        <p:txBody>
          <a:bodyPr wrap="square">
            <a:spAutoFit/>
          </a:bodyPr>
          <a:lstStyle/>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Dim </a:t>
            </a:r>
            <a:r>
              <a:rPr lang="en-US" sz="1800" i="1" dirty="0" err="1">
                <a:effectLst/>
                <a:latin typeface="Times New Roman" panose="02020603050405020304" pitchFamily="18" charset="0"/>
                <a:ea typeface="Times New Roman" panose="02020603050405020304" pitchFamily="18" charset="0"/>
              </a:rPr>
              <a:t>MinValues</a:t>
            </a:r>
            <a:r>
              <a:rPr lang="en-US" sz="1800" i="1" dirty="0">
                <a:effectLst/>
                <a:latin typeface="Times New Roman" panose="02020603050405020304" pitchFamily="18" charset="0"/>
                <a:ea typeface="Times New Roman" panose="02020603050405020304" pitchFamily="18" charset="0"/>
              </a:rPr>
              <a:t> As </a:t>
            </a:r>
            <a:r>
              <a:rPr lang="en-US" sz="1800" b="1" i="1" dirty="0" err="1">
                <a:effectLst/>
                <a:latin typeface="Times New Roman" panose="02020603050405020304" pitchFamily="18" charset="0"/>
                <a:ea typeface="Times New Roman" panose="02020603050405020304" pitchFamily="18" charset="0"/>
              </a:rPr>
              <a:t>AutomationElementCollection</a:t>
            </a:r>
            <a:r>
              <a:rPr lang="en-US" sz="1800" i="1" dirty="0">
                <a:effectLst/>
                <a:latin typeface="Times New Roman" panose="02020603050405020304" pitchFamily="18" charset="0"/>
                <a:ea typeface="Times New Roman" panose="02020603050405020304" pitchFamily="18" charset="0"/>
              </a:rPr>
              <a:t> = </a:t>
            </a:r>
            <a:r>
              <a:rPr lang="en-US" sz="1800" i="1" dirty="0" err="1">
                <a:effectLst/>
                <a:latin typeface="Times New Roman" panose="02020603050405020304" pitchFamily="18" charset="0"/>
                <a:ea typeface="Times New Roman" panose="02020603050405020304" pitchFamily="18" charset="0"/>
              </a:rPr>
              <a:t>AEAcad.</a:t>
            </a:r>
            <a:r>
              <a:rPr lang="en-US" sz="1800" b="1" i="1" dirty="0" err="1">
                <a:effectLst/>
                <a:latin typeface="Times New Roman" panose="02020603050405020304" pitchFamily="18" charset="0"/>
                <a:ea typeface="Times New Roman" panose="02020603050405020304" pitchFamily="18" charset="0"/>
              </a:rPr>
              <a:t>FindAll</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TreeScope.Subtree</a:t>
            </a: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New </a:t>
            </a:r>
            <a:r>
              <a:rPr lang="en-US" sz="1800" i="1" dirty="0" err="1">
                <a:solidFill>
                  <a:srgbClr val="FF0000"/>
                </a:solidFill>
                <a:effectLst/>
                <a:latin typeface="Times New Roman" panose="02020603050405020304" pitchFamily="18" charset="0"/>
                <a:ea typeface="Times New Roman" panose="02020603050405020304" pitchFamily="18" charset="0"/>
              </a:rPr>
              <a:t>AndCondition</a:t>
            </a:r>
            <a:r>
              <a:rPr lang="en-US" sz="1800" i="1" dirty="0">
                <a:effectLs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New </a:t>
            </a:r>
            <a:r>
              <a:rPr lang="en-US" sz="1800" i="1" dirty="0" err="1">
                <a:effectLst/>
                <a:latin typeface="Times New Roman" panose="02020603050405020304" pitchFamily="18" charset="0"/>
                <a:ea typeface="Times New Roman" panose="02020603050405020304" pitchFamily="18" charset="0"/>
              </a:rPr>
              <a:t>PropertyCondition</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AutomationElement.NameProperty</a:t>
            </a:r>
            <a:r>
              <a:rPr lang="en-US" sz="1800" i="1" dirty="0">
                <a:effectLst/>
                <a:latin typeface="Times New Roman" panose="02020603050405020304" pitchFamily="18" charset="0"/>
                <a:ea typeface="Times New Roman" panose="02020603050405020304" pitchFamily="18" charset="0"/>
              </a:rPr>
              <a:t>, "Min Data Value:"),</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New </a:t>
            </a:r>
            <a:r>
              <a:rPr lang="en-US" sz="1800" i="1" dirty="0" err="1">
                <a:effectLst/>
                <a:latin typeface="Times New Roman" panose="02020603050405020304" pitchFamily="18" charset="0"/>
                <a:ea typeface="Times New Roman" panose="02020603050405020304" pitchFamily="18" charset="0"/>
              </a:rPr>
              <a:t>PropertyCondition</a:t>
            </a:r>
            <a:r>
              <a:rPr lang="en-US" sz="1800" i="1" dirty="0">
                <a:effectLst/>
                <a:latin typeface="Times New Roman" panose="02020603050405020304" pitchFamily="18" charset="0"/>
                <a:ea typeface="Times New Roman" panose="02020603050405020304" pitchFamily="18" charset="0"/>
              </a:rPr>
              <a:t>(</a:t>
            </a:r>
            <a:r>
              <a:rPr lang="en-US" sz="1800" i="1" dirty="0" err="1">
                <a:effectLst/>
                <a:latin typeface="Times New Roman" panose="02020603050405020304" pitchFamily="18" charset="0"/>
                <a:ea typeface="Times New Roman" panose="02020603050405020304" pitchFamily="18" charset="0"/>
              </a:rPr>
              <a:t>AutomationElement.LocalizedControlTypeProperty</a:t>
            </a:r>
            <a:r>
              <a:rPr lang="en-US" sz="1800" i="1" dirty="0">
                <a:effectLst/>
                <a:latin typeface="Times New Roman" panose="02020603050405020304" pitchFamily="18" charset="0"/>
                <a:ea typeface="Times New Roman" panose="02020603050405020304" pitchFamily="18" charset="0"/>
              </a:rPr>
              <a:t>, "edit")</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800" i="1" dirty="0">
                <a:effectLst/>
                <a:latin typeface="Times New Roman" panose="02020603050405020304" pitchFamily="18" charset="0"/>
                <a:ea typeface="Times New Roman" panose="02020603050405020304" pitchFamily="18" charset="0"/>
              </a:rPr>
              <a:t>  ) </a:t>
            </a:r>
            <a:r>
              <a:rPr lang="en-US" sz="1800" dirty="0">
                <a:effectLst/>
                <a:highlight>
                  <a:srgbClr val="FFFF00"/>
                </a:highlight>
                <a:latin typeface="Times New Roman" panose="02020603050405020304" pitchFamily="18" charset="0"/>
                <a:ea typeface="Times New Roman" panose="02020603050405020304" pitchFamily="18" charset="0"/>
              </a:rPr>
              <a:t>‘ // Search hierarchy for elements with a name of Min Data value: that are also a </a:t>
            </a:r>
            <a:r>
              <a:rPr lang="en-US" sz="1800" dirty="0" err="1">
                <a:effectLst/>
                <a:highlight>
                  <a:srgbClr val="FFFF00"/>
                </a:highlight>
                <a:latin typeface="Times New Roman" panose="02020603050405020304" pitchFamily="18" charset="0"/>
                <a:ea typeface="Times New Roman" panose="02020603050405020304" pitchFamily="18" charset="0"/>
              </a:rPr>
              <a:t>TextBox</a:t>
            </a:r>
            <a:r>
              <a:rPr lang="en-US" sz="1800" dirty="0">
                <a:effectLst/>
                <a:latin typeface="Times New Roman" panose="02020603050405020304" pitchFamily="18" charset="0"/>
                <a:ea typeface="Times New Roman" panose="02020603050405020304" pitchFamily="18" charset="0"/>
              </a:rPr>
              <a:t> </a:t>
            </a:r>
            <a:endParaRPr lang="en-US" dirty="0"/>
          </a:p>
        </p:txBody>
      </p:sp>
      <p:sp>
        <p:nvSpPr>
          <p:cNvPr id="11" name="Footer Placeholder 5">
            <a:extLst>
              <a:ext uri="{FF2B5EF4-FFF2-40B4-BE49-F238E27FC236}">
                <a16:creationId xmlns:a16="http://schemas.microsoft.com/office/drawing/2014/main" id="{171DDD23-45BA-CB17-5162-DF3DA7535C46}"/>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288271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800" y="1036638"/>
            <a:ext cx="11666706" cy="5164138"/>
          </a:xfrm>
        </p:spPr>
        <p:txBody>
          <a:bodyPr>
            <a:noAutofit/>
          </a:bodyPr>
          <a:lstStyle/>
          <a:p>
            <a:r>
              <a:rPr lang="en-US" sz="2200" dirty="0"/>
              <a:t>Now for the bad news…This approach does have its share of caveats and pitfalls</a:t>
            </a:r>
          </a:p>
          <a:p>
            <a:pPr lvl="1"/>
            <a:endParaRPr lang="en-US" sz="1100" dirty="0"/>
          </a:p>
          <a:p>
            <a:pPr lvl="1"/>
            <a:r>
              <a:rPr lang="en-US" sz="2000" dirty="0"/>
              <a:t>Since this approach is working with the GUI of external programs, a user moving focus to another application or control may cause disruption in the code execution.  This approach is best left for fire-and-forget type applications that can be running undisturbed for their duration</a:t>
            </a:r>
          </a:p>
          <a:p>
            <a:pPr lvl="1"/>
            <a:endParaRPr lang="en-US" sz="1100" dirty="0"/>
          </a:p>
          <a:p>
            <a:pPr lvl="1"/>
            <a:r>
              <a:rPr lang="en-US" sz="2000" dirty="0"/>
              <a:t>This approach does require robust error checking to ensure that control are enabled and able to be interacted with by the code.  Furthermore, it does require very precise narrowing of the intended targets.  It is quite possible to be operating on a wrong control in a second instance of an application that may also be open.</a:t>
            </a:r>
          </a:p>
          <a:p>
            <a:pPr lvl="1"/>
            <a:endParaRPr lang="en-US" sz="1100" dirty="0"/>
          </a:p>
          <a:p>
            <a:pPr lvl="1"/>
            <a:r>
              <a:rPr lang="en-US" sz="2000" dirty="0"/>
              <a:t>Developers are not in control of an external program’s GUI.  So, it is possible that forms may change, breaking the code.  That said, </a:t>
            </a:r>
            <a:r>
              <a:rPr lang="en-US" sz="2000" i="1" dirty="0"/>
              <a:t>major</a:t>
            </a:r>
            <a:r>
              <a:rPr lang="en-US" sz="2000" dirty="0"/>
              <a:t> GUI changes in legacy programs are not all that common (developers are more often interested in adding to capabilities and not removing them…)</a:t>
            </a:r>
          </a:p>
          <a:p>
            <a:pPr lvl="1"/>
            <a:endParaRPr lang="en-US" sz="1100" dirty="0"/>
          </a:p>
          <a:p>
            <a:r>
              <a:rPr lang="en-US" sz="2200" dirty="0"/>
              <a:t>That said, these limitations are manageable with careful development and use by an analyst</a:t>
            </a:r>
          </a:p>
          <a:p>
            <a:pPr lvl="1"/>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Challenges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13</a:t>
            </a:fld>
            <a:endParaRPr lang="en-US"/>
          </a:p>
        </p:txBody>
      </p:sp>
      <p:sp>
        <p:nvSpPr>
          <p:cNvPr id="4" name="Footer Placeholder 5">
            <a:extLst>
              <a:ext uri="{FF2B5EF4-FFF2-40B4-BE49-F238E27FC236}">
                <a16:creationId xmlns:a16="http://schemas.microsoft.com/office/drawing/2014/main" id="{4045F782-1E5F-C34C-EC09-44D9E0E38864}"/>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188772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679677" cy="5164138"/>
          </a:xfrm>
        </p:spPr>
        <p:txBody>
          <a:bodyPr>
            <a:normAutofit fontScale="92500"/>
          </a:bodyPr>
          <a:lstStyle/>
          <a:p>
            <a:r>
              <a:rPr lang="en-US" sz="2200" dirty="0"/>
              <a:t>APIs have expanded the abilities of analysts to further develop capabilities to interface with thermal analysis tools</a:t>
            </a:r>
          </a:p>
          <a:p>
            <a:r>
              <a:rPr lang="en-US" sz="2200" dirty="0"/>
              <a:t>However, if a particular capability is available in the GUI, but not exposed in the API, another approach must be used</a:t>
            </a:r>
          </a:p>
          <a:p>
            <a:r>
              <a:rPr lang="en-US" sz="2200" dirty="0" err="1"/>
              <a:t>AutomationElements</a:t>
            </a:r>
            <a:r>
              <a:rPr lang="en-US" sz="2200" dirty="0"/>
              <a:t> allow users to programmatically interact with the GUI, giving analysts another tool in their toolbox for utility development</a:t>
            </a:r>
          </a:p>
          <a:p>
            <a:r>
              <a:rPr lang="en-US" sz="2200" dirty="0"/>
              <a:t>The process </a:t>
            </a:r>
            <a:r>
              <a:rPr lang="en-US" sz="2200"/>
              <a:t>consists of:</a:t>
            </a:r>
            <a:endParaRPr lang="en-US" sz="2200" dirty="0"/>
          </a:p>
          <a:p>
            <a:pPr lvl="1"/>
            <a:r>
              <a:rPr lang="en-US" sz="1800" dirty="0"/>
              <a:t>Navigating the GUI hierarchy to find the control of interest</a:t>
            </a:r>
          </a:p>
          <a:p>
            <a:pPr lvl="1"/>
            <a:r>
              <a:rPr lang="en-US" sz="1800" dirty="0"/>
              <a:t>Executing some action (Click, Retrieve Text, Set Value, Select List Item, </a:t>
            </a:r>
            <a:r>
              <a:rPr lang="en-US" sz="1800" dirty="0" err="1"/>
              <a:t>etc</a:t>
            </a:r>
            <a:r>
              <a:rPr lang="en-US" sz="1800" dirty="0"/>
              <a:t>) on the control of interest</a:t>
            </a:r>
          </a:p>
          <a:p>
            <a:r>
              <a:rPr lang="en-US" sz="2200" dirty="0"/>
              <a:t>This approach was recently used on the Roman Space Telescope project to develop a utility that:</a:t>
            </a:r>
          </a:p>
          <a:p>
            <a:pPr lvl="1"/>
            <a:r>
              <a:rPr lang="en-US" sz="1800" dirty="0"/>
              <a:t>Took an input file of Thermal Domain Tag Sets, Structural FEM group names, and View information</a:t>
            </a:r>
          </a:p>
          <a:p>
            <a:pPr lvl="1"/>
            <a:r>
              <a:rPr lang="en-US" sz="1800" dirty="0"/>
              <a:t>Looped through and generated thermal model contour plots and FEM mapped contour plot images</a:t>
            </a:r>
          </a:p>
          <a:p>
            <a:pPr lvl="1"/>
            <a:r>
              <a:rPr lang="en-US" sz="1800" dirty="0"/>
              <a:t>And pasted the images into an output PowerPoint file</a:t>
            </a:r>
          </a:p>
          <a:p>
            <a:r>
              <a:rPr lang="en-US" sz="2200" dirty="0"/>
              <a:t>This utility saved many hours of manual labor and turned the process into a turn-key, overnight effort</a:t>
            </a:r>
          </a:p>
          <a:p>
            <a:pPr lvl="1"/>
            <a:endParaRPr lang="en-US" sz="18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Conclusions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14</a:t>
            </a:fld>
            <a:endParaRPr lang="en-US"/>
          </a:p>
        </p:txBody>
      </p:sp>
      <p:sp>
        <p:nvSpPr>
          <p:cNvPr id="4" name="Footer Placeholder 5">
            <a:extLst>
              <a:ext uri="{FF2B5EF4-FFF2-40B4-BE49-F238E27FC236}">
                <a16:creationId xmlns:a16="http://schemas.microsoft.com/office/drawing/2014/main" id="{DC6C25CA-5560-96EE-A0A7-BFC86A63DF16}"/>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1651438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10F12C99-7193-1B79-EACE-33B79F507BAE}"/>
              </a:ext>
            </a:extLst>
          </p:cNvPr>
          <p:cNvSpPr>
            <a:spLocks noGrp="1"/>
          </p:cNvSpPr>
          <p:nvPr>
            <p:ph type="body" sz="quarter" idx="10"/>
          </p:nvPr>
        </p:nvSpPr>
        <p:spPr/>
        <p:txBody>
          <a:bodyPr>
            <a:normAutofit/>
          </a:bodyPr>
          <a:lstStyle/>
          <a:p>
            <a:pPr marL="285750" indent="-285750"/>
            <a:r>
              <a:rPr lang="en-US" sz="2400" dirty="0"/>
              <a:t>Introduction</a:t>
            </a:r>
          </a:p>
          <a:p>
            <a:pPr marL="285750" indent="-285750"/>
            <a:endParaRPr lang="en-US" sz="1000" dirty="0"/>
          </a:p>
          <a:p>
            <a:pPr marL="285750" indent="-285750"/>
            <a:r>
              <a:rPr lang="en-US" sz="2400" dirty="0"/>
              <a:t>Motivation</a:t>
            </a:r>
          </a:p>
          <a:p>
            <a:pPr marL="285750" indent="-285750"/>
            <a:endParaRPr lang="en-US" sz="1000" dirty="0"/>
          </a:p>
          <a:p>
            <a:pPr marL="285750" indent="-285750"/>
            <a:r>
              <a:rPr lang="en-US" sz="2400" dirty="0"/>
              <a:t>Approach – Automation Elements</a:t>
            </a:r>
          </a:p>
          <a:p>
            <a:pPr lvl="1">
              <a:buFont typeface="Arial" panose="020B0604020202020204" pitchFamily="34" charset="0"/>
              <a:buChar char="•"/>
            </a:pPr>
            <a:r>
              <a:rPr lang="en-US" sz="2400" i="1" dirty="0"/>
              <a:t>Finding Elements in the GUI</a:t>
            </a:r>
          </a:p>
          <a:p>
            <a:pPr lvl="1">
              <a:buFont typeface="Arial" panose="020B0604020202020204" pitchFamily="34" charset="0"/>
              <a:buChar char="•"/>
            </a:pPr>
            <a:r>
              <a:rPr lang="en-US" sz="2400" i="1" dirty="0"/>
              <a:t>Interacting with GUI Elements</a:t>
            </a:r>
          </a:p>
          <a:p>
            <a:pPr lvl="1">
              <a:buFont typeface="Arial" panose="020B0604020202020204" pitchFamily="34" charset="0"/>
              <a:buChar char="•"/>
            </a:pPr>
            <a:r>
              <a:rPr lang="en-US" sz="2400" i="1" dirty="0"/>
              <a:t>Accessing Data in GUI Elements</a:t>
            </a:r>
          </a:p>
          <a:p>
            <a:pPr lvl="1">
              <a:buFont typeface="Arial" panose="020B0604020202020204" pitchFamily="34" charset="0"/>
              <a:buChar char="•"/>
            </a:pPr>
            <a:r>
              <a:rPr lang="en-US" sz="2400" i="1" dirty="0"/>
              <a:t>Finding Elements more Efficiently</a:t>
            </a:r>
          </a:p>
          <a:p>
            <a:pPr marL="285750" indent="-285750"/>
            <a:endParaRPr lang="en-US" sz="1000" dirty="0"/>
          </a:p>
          <a:p>
            <a:pPr marL="285750" indent="-285750"/>
            <a:r>
              <a:rPr lang="en-US" sz="2400" dirty="0"/>
              <a:t>Challenges</a:t>
            </a:r>
          </a:p>
          <a:p>
            <a:pPr marL="285750" indent="-285750"/>
            <a:endParaRPr lang="en-US" sz="1100" dirty="0"/>
          </a:p>
          <a:p>
            <a:pPr marL="285750" indent="-285750"/>
            <a:r>
              <a:rPr lang="en-US" sz="2400" dirty="0"/>
              <a:t>Conclusions</a:t>
            </a:r>
          </a:p>
          <a:p>
            <a:endParaRPr lang="en-US" dirty="0"/>
          </a:p>
        </p:txBody>
      </p:sp>
      <p:sp>
        <p:nvSpPr>
          <p:cNvPr id="5" name="Slide Number Placeholder 6">
            <a:extLst>
              <a:ext uri="{FF2B5EF4-FFF2-40B4-BE49-F238E27FC236}">
                <a16:creationId xmlns:a16="http://schemas.microsoft.com/office/drawing/2014/main" id="{8F89A888-211B-5208-8D58-1DD4C6E9780E}"/>
              </a:ext>
            </a:extLst>
          </p:cNvPr>
          <p:cNvSpPr txBox="1">
            <a:spLocks/>
          </p:cNvSpPr>
          <p:nvPr/>
        </p:nvSpPr>
        <p:spPr>
          <a:xfrm>
            <a:off x="10820400" y="6629400"/>
            <a:ext cx="1371600" cy="228600"/>
          </a:xfrm>
          <a:prstGeom prst="rect">
            <a:avLst/>
          </a:prstGeom>
        </p:spPr>
        <p:txBody>
          <a:bodyPr vert="horz" lIns="91440" tIns="45720" rIns="91440" bIns="45720" rtlCol="0" anchor="ctr"/>
          <a:lstStyle>
            <a:defPPr>
              <a:defRPr lang="en-US"/>
            </a:defPPr>
            <a:lvl1pPr algn="ctr" rtl="0" fontAlgn="base">
              <a:spcBef>
                <a:spcPct val="0"/>
              </a:spcBef>
              <a:spcAft>
                <a:spcPct val="0"/>
              </a:spcAft>
              <a:defRPr sz="1100" kern="1200">
                <a:solidFill>
                  <a:schemeClr val="tx1">
                    <a:tint val="75000"/>
                  </a:schemeClr>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r"/>
            <a:fld id="{16DAB63A-30D3-471A-9985-472B29AFB67F}" type="slidenum">
              <a:rPr lang="en-US" smtClean="0"/>
              <a:pPr algn="r"/>
              <a:t>2</a:t>
            </a:fld>
            <a:endParaRPr lang="en-US" dirty="0"/>
          </a:p>
        </p:txBody>
      </p:sp>
      <p:sp>
        <p:nvSpPr>
          <p:cNvPr id="6" name="Footer Placeholder 5">
            <a:extLst>
              <a:ext uri="{FF2B5EF4-FFF2-40B4-BE49-F238E27FC236}">
                <a16:creationId xmlns:a16="http://schemas.microsoft.com/office/drawing/2014/main" id="{C6F3DBF6-DA86-FD72-E419-BF5207376696}"/>
              </a:ext>
            </a:extLst>
          </p:cNvPr>
          <p:cNvSpPr txBox="1">
            <a:spLocks/>
          </p:cNvSpPr>
          <p:nvPr/>
        </p:nvSpPr>
        <p:spPr>
          <a:xfrm>
            <a:off x="2093749" y="6629400"/>
            <a:ext cx="8001000" cy="228600"/>
          </a:xfrm>
          <a:prstGeom prst="rect">
            <a:avLst/>
          </a:prstGeom>
        </p:spPr>
        <p:txBody>
          <a:bodyPr vert="horz" lIns="91440" tIns="45720" rIns="91440" bIns="45720" rtlCol="0" anchor="ctr"/>
          <a:lstStyle>
            <a:defPPr>
              <a:defRPr lang="en-US"/>
            </a:defPPr>
            <a:lvl1pPr algn="l" rtl="0" fontAlgn="base">
              <a:spcBef>
                <a:spcPct val="0"/>
              </a:spcBef>
              <a:spcAft>
                <a:spcPct val="0"/>
              </a:spcAft>
              <a:defRPr sz="1100" kern="1200">
                <a:solidFill>
                  <a:schemeClr val="tx1">
                    <a:tint val="75000"/>
                  </a:schemeClr>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pPr algn="ctr"/>
            <a:r>
              <a:rPr lang="en-US"/>
              <a:t>Roman Space Telescope Project</a:t>
            </a:r>
            <a:endParaRPr lang="en-US" dirty="0"/>
          </a:p>
        </p:txBody>
      </p:sp>
    </p:spTree>
    <p:extLst>
      <p:ext uri="{BB962C8B-B14F-4D97-AF65-F5344CB8AC3E}">
        <p14:creationId xmlns:p14="http://schemas.microsoft.com/office/powerpoint/2010/main" val="1525441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800" y="1055688"/>
            <a:ext cx="11582400" cy="5164138"/>
          </a:xfrm>
        </p:spPr>
        <p:txBody>
          <a:bodyPr>
            <a:normAutofit/>
          </a:bodyPr>
          <a:lstStyle/>
          <a:p>
            <a:r>
              <a:rPr lang="en-US" sz="2400" dirty="0"/>
              <a:t>Application Programming Interfaces (APIs) have in recent years been introduced and expanded to allow analysts to programmatically access capabilities and data in thermal models</a:t>
            </a:r>
          </a:p>
          <a:p>
            <a:r>
              <a:rPr lang="en-US" sz="2400" dirty="0"/>
              <a:t>But, the thermal analysis software was not developed from the start with API access in mind…</a:t>
            </a:r>
          </a:p>
          <a:p>
            <a:r>
              <a:rPr lang="en-US" sz="2400" dirty="0"/>
              <a:t>Therefore, the capabilities and data available in the API are typically a subset of those available through the software Graphical User Interface (GUI)</a:t>
            </a:r>
          </a:p>
          <a:p>
            <a:r>
              <a:rPr lang="en-US" sz="2400" dirty="0"/>
              <a:t>So, if a capability or data is not yet exposed to analysts through the API and the data is contained in a binary format, analysts are left with few options to access the needed data or capability</a:t>
            </a:r>
          </a:p>
          <a:p>
            <a:r>
              <a:rPr lang="en-US" sz="2400" dirty="0"/>
              <a:t>But, there is another way to potentially access data without the API…</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a:t>Introduction  </a:t>
            </a:r>
          </a:p>
        </p:txBody>
      </p:sp>
      <p:sp>
        <p:nvSpPr>
          <p:cNvPr id="6" name="Footer Placeholder 5">
            <a:extLst>
              <a:ext uri="{FF2B5EF4-FFF2-40B4-BE49-F238E27FC236}">
                <a16:creationId xmlns:a16="http://schemas.microsoft.com/office/drawing/2014/main" id="{5222DD1E-2E38-B749-AF17-C592EF4D8B6C}"/>
              </a:ext>
            </a:extLst>
          </p:cNvPr>
          <p:cNvSpPr>
            <a:spLocks noGrp="1"/>
          </p:cNvSpPr>
          <p:nvPr>
            <p:ph type="ftr" sz="quarter" idx="11"/>
          </p:nvPr>
        </p:nvSpPr>
        <p:spPr/>
        <p:txBody>
          <a:bodyPr/>
          <a:lstStyle/>
          <a:p>
            <a:r>
              <a:rPr lang="en-US" dirty="0"/>
              <a:t>Roman Space Telescope Project</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3</a:t>
            </a:fld>
            <a:endParaRPr lang="en-US"/>
          </a:p>
        </p:txBody>
      </p:sp>
    </p:spTree>
    <p:extLst>
      <p:ext uri="{BB962C8B-B14F-4D97-AF65-F5344CB8AC3E}">
        <p14:creationId xmlns:p14="http://schemas.microsoft.com/office/powerpoint/2010/main" val="17174284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887078"/>
            <a:ext cx="11686163" cy="5164138"/>
          </a:xfrm>
        </p:spPr>
        <p:txBody>
          <a:bodyPr>
            <a:normAutofit/>
          </a:bodyPr>
          <a:lstStyle/>
          <a:p>
            <a:r>
              <a:rPr lang="en-US" sz="2000" dirty="0"/>
              <a:t>For the Roman Space Telescope project, Integrated Modeling (in particular Structural-Thermal-Optical-Performance) has been a major analysis effort throughout the program</a:t>
            </a:r>
          </a:p>
          <a:p>
            <a:r>
              <a:rPr lang="en-US" sz="2000" dirty="0"/>
              <a:t>One of the most laborious parts of the process is verifying the accuracy of the mapping of thermal predictions to structural models for thermal distortion</a:t>
            </a:r>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Motivation</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4</a:t>
            </a:fld>
            <a:endParaRPr lang="en-US"/>
          </a:p>
        </p:txBody>
      </p:sp>
      <p:pic>
        <p:nvPicPr>
          <p:cNvPr id="4" name="Picture 3">
            <a:extLst>
              <a:ext uri="{FF2B5EF4-FFF2-40B4-BE49-F238E27FC236}">
                <a16:creationId xmlns:a16="http://schemas.microsoft.com/office/drawing/2014/main" id="{5782DCF0-56D8-C86E-E848-295100C260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49899" y="2336097"/>
            <a:ext cx="4642101" cy="4088516"/>
          </a:xfrm>
          <a:prstGeom prst="rect">
            <a:avLst/>
          </a:prstGeom>
          <a:noFill/>
          <a:ln>
            <a:noFill/>
          </a:ln>
        </p:spPr>
      </p:pic>
      <p:sp>
        <p:nvSpPr>
          <p:cNvPr id="8" name="Text Placeholder 2">
            <a:extLst>
              <a:ext uri="{FF2B5EF4-FFF2-40B4-BE49-F238E27FC236}">
                <a16:creationId xmlns:a16="http://schemas.microsoft.com/office/drawing/2014/main" id="{40AA2761-9459-DB9B-00C7-7CAB33150992}"/>
              </a:ext>
            </a:extLst>
          </p:cNvPr>
          <p:cNvSpPr txBox="1">
            <a:spLocks/>
          </p:cNvSpPr>
          <p:nvPr/>
        </p:nvSpPr>
        <p:spPr bwMode="auto">
          <a:xfrm>
            <a:off x="305948" y="2250332"/>
            <a:ext cx="7105506" cy="437906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2000" dirty="0"/>
              <a:t>A Post-Processing Data Mapper is used in Thermal Desktop</a:t>
            </a:r>
            <a:r>
              <a:rPr lang="en-US" sz="2000" baseline="30000" dirty="0"/>
              <a:t>®</a:t>
            </a:r>
            <a:r>
              <a:rPr lang="en-US" sz="2000" dirty="0"/>
              <a:t> to perform the mapping, but the verification is a tedious comparison of thermal contour plots of the thermal model compared to mapped contour plots on the FEM</a:t>
            </a:r>
          </a:p>
          <a:p>
            <a:r>
              <a:rPr lang="en-US" sz="2000" dirty="0"/>
              <a:t>This is often done by associating selected groups of thermal objects mapped to selected groups of FEM grid points to minimize incorrect mapping at interfaces and can result in hundreds of images to manually generate and compare</a:t>
            </a:r>
          </a:p>
          <a:p>
            <a:r>
              <a:rPr lang="en-US" sz="2000" dirty="0"/>
              <a:t>Display of these associations is accomplished using the Display Only button capability in the GUI</a:t>
            </a:r>
          </a:p>
          <a:p>
            <a:r>
              <a:rPr lang="en-US" sz="2000" dirty="0"/>
              <a:t>Unfortunately, this capability is not currently exposed in the API…</a:t>
            </a:r>
          </a:p>
        </p:txBody>
      </p:sp>
      <p:sp>
        <p:nvSpPr>
          <p:cNvPr id="9" name="Footer Placeholder 5">
            <a:extLst>
              <a:ext uri="{FF2B5EF4-FFF2-40B4-BE49-F238E27FC236}">
                <a16:creationId xmlns:a16="http://schemas.microsoft.com/office/drawing/2014/main" id="{E9972B6B-F295-9D84-D1BC-5282A5E73529}"/>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2351378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822349" cy="5164138"/>
          </a:xfrm>
        </p:spPr>
        <p:txBody>
          <a:bodyPr>
            <a:normAutofit/>
          </a:bodyPr>
          <a:lstStyle/>
          <a:p>
            <a:r>
              <a:rPr lang="en-US" sz="2200" dirty="0"/>
              <a:t>Fortunately, </a:t>
            </a:r>
            <a:r>
              <a:rPr lang="en-US" sz="2200" i="1" dirty="0"/>
              <a:t>Assistive Technology</a:t>
            </a:r>
            <a:r>
              <a:rPr lang="en-US" sz="2200" dirty="0"/>
              <a:t> allows programmers access to GUI elements in external programs and manipulate them or retrieve data</a:t>
            </a:r>
          </a:p>
          <a:p>
            <a:pPr lvl="1"/>
            <a:r>
              <a:rPr lang="en-US" sz="1800" dirty="0"/>
              <a:t>This is notionally used to help disabled users to access programs more easily when they were not developed with a disabled user in mind</a:t>
            </a:r>
          </a:p>
          <a:p>
            <a:pPr lvl="1"/>
            <a:r>
              <a:rPr lang="en-US" sz="1800" dirty="0"/>
              <a:t>For example, Assistive Technology could be used to extract text from a document and then process it to be read aloud for a blind user</a:t>
            </a:r>
          </a:p>
          <a:p>
            <a:r>
              <a:rPr lang="en-US" sz="2200" dirty="0"/>
              <a:t>This same technology could be used to access capabilities and data in a thermal analysis program and augment what can be accomplished programmatically via the APIs</a:t>
            </a:r>
          </a:p>
          <a:p>
            <a:r>
              <a:rPr lang="en-US" sz="2200" dirty="0"/>
              <a:t>The basis for this is called </a:t>
            </a:r>
            <a:r>
              <a:rPr lang="en-US" sz="2200" dirty="0" err="1"/>
              <a:t>AutomationElements</a:t>
            </a:r>
            <a:r>
              <a:rPr lang="en-US" sz="2200" dirty="0"/>
              <a:t> in the .NET framework and the process for utilizing it is as follows:</a:t>
            </a:r>
          </a:p>
          <a:p>
            <a:pPr lvl="1"/>
            <a:r>
              <a:rPr lang="en-US" sz="1800" dirty="0"/>
              <a:t>Navigate the Visual Elements of the Windows environment to hierarchically find the AutomationElement representing the GUI control of interest</a:t>
            </a:r>
          </a:p>
          <a:p>
            <a:pPr lvl="1"/>
            <a:r>
              <a:rPr lang="en-US" sz="1800" dirty="0"/>
              <a:t>Perform some action (Button Click, </a:t>
            </a:r>
            <a:r>
              <a:rPr lang="en-US" sz="1800" dirty="0" err="1"/>
              <a:t>ListItem</a:t>
            </a:r>
            <a:r>
              <a:rPr lang="en-US" sz="1800" dirty="0"/>
              <a:t> selection, retrieve </a:t>
            </a:r>
            <a:r>
              <a:rPr lang="en-US" sz="1800" dirty="0" err="1"/>
              <a:t>TextBox</a:t>
            </a:r>
            <a:r>
              <a:rPr lang="en-US" sz="1800" dirty="0"/>
              <a:t> text) using Control Patterns</a:t>
            </a:r>
          </a:p>
          <a:p>
            <a:r>
              <a:rPr lang="en-US" sz="2200" dirty="0"/>
              <a:t>Fortunately, tools like </a:t>
            </a:r>
            <a:r>
              <a:rPr lang="en-US" sz="2200" i="1" dirty="0"/>
              <a:t>inspect.exe</a:t>
            </a:r>
            <a:r>
              <a:rPr lang="en-US" sz="2200" dirty="0"/>
              <a:t> exist that allow users to uniquely identify the controls in the GUI for programmatic manipulation</a:t>
            </a:r>
            <a:endParaRPr lang="en-US" sz="14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Approach – </a:t>
            </a:r>
            <a:r>
              <a:rPr lang="en-US" dirty="0" err="1"/>
              <a:t>AutomationElements</a:t>
            </a:r>
            <a:endParaRPr lang="en-US" dirty="0"/>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5</a:t>
            </a:fld>
            <a:endParaRPr lang="en-US"/>
          </a:p>
        </p:txBody>
      </p:sp>
      <p:sp>
        <p:nvSpPr>
          <p:cNvPr id="8" name="Footer Placeholder 5">
            <a:extLst>
              <a:ext uri="{FF2B5EF4-FFF2-40B4-BE49-F238E27FC236}">
                <a16:creationId xmlns:a16="http://schemas.microsoft.com/office/drawing/2014/main" id="{61B13443-1448-1F34-64C9-4A9F302FFA43}"/>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61978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20785" cy="1376227"/>
          </a:xfrm>
        </p:spPr>
        <p:txBody>
          <a:bodyPr>
            <a:normAutofit/>
          </a:bodyPr>
          <a:lstStyle/>
          <a:p>
            <a:r>
              <a:rPr lang="en-US" sz="2000" dirty="0"/>
              <a:t>Tools like </a:t>
            </a:r>
            <a:r>
              <a:rPr lang="en-US" sz="2000" i="1" dirty="0"/>
              <a:t>inspect.exe </a:t>
            </a:r>
            <a:r>
              <a:rPr lang="en-US" sz="2000" dirty="0"/>
              <a:t>allow a user to select GUI elements in a program and display the relevant information, such as </a:t>
            </a:r>
            <a:r>
              <a:rPr lang="en-US" sz="2000" dirty="0" err="1"/>
              <a:t>ControlType</a:t>
            </a:r>
            <a:r>
              <a:rPr lang="en-US" sz="2000" dirty="0"/>
              <a:t>, Name, </a:t>
            </a:r>
            <a:r>
              <a:rPr lang="en-US" sz="2000" dirty="0" err="1"/>
              <a:t>IsEnabled</a:t>
            </a:r>
            <a:r>
              <a:rPr lang="en-US" sz="2000" dirty="0"/>
              <a:t>, </a:t>
            </a:r>
            <a:r>
              <a:rPr lang="en-US" sz="2000" dirty="0" err="1"/>
              <a:t>etc</a:t>
            </a:r>
            <a:endParaRPr lang="en-US" sz="2000" dirty="0"/>
          </a:p>
          <a:p>
            <a:r>
              <a:rPr lang="en-US" sz="2000" dirty="0"/>
              <a:t>Navigation is hierarchical, beginning with the Windows Desktop (Desktop 1 Pane) </a:t>
            </a:r>
            <a:endParaRPr lang="en-US" sz="2000" i="1"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Finding Elements in the GUI</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6</a:t>
            </a:fld>
            <a:endParaRPr lang="en-US"/>
          </a:p>
        </p:txBody>
      </p:sp>
      <p:grpSp>
        <p:nvGrpSpPr>
          <p:cNvPr id="10" name="Group 9">
            <a:extLst>
              <a:ext uri="{FF2B5EF4-FFF2-40B4-BE49-F238E27FC236}">
                <a16:creationId xmlns:a16="http://schemas.microsoft.com/office/drawing/2014/main" id="{B2854B07-2A8F-7939-FA45-FA4C30706E41}"/>
              </a:ext>
            </a:extLst>
          </p:cNvPr>
          <p:cNvGrpSpPr/>
          <p:nvPr/>
        </p:nvGrpSpPr>
        <p:grpSpPr>
          <a:xfrm>
            <a:off x="7211439" y="2049295"/>
            <a:ext cx="4844096" cy="4375320"/>
            <a:chOff x="5245099" y="1303506"/>
            <a:chExt cx="3987477" cy="3493601"/>
          </a:xfrm>
        </p:grpSpPr>
        <p:pic>
          <p:nvPicPr>
            <p:cNvPr id="4" name="Picture 3">
              <a:extLst>
                <a:ext uri="{FF2B5EF4-FFF2-40B4-BE49-F238E27FC236}">
                  <a16:creationId xmlns:a16="http://schemas.microsoft.com/office/drawing/2014/main" id="{9D4ED4F2-B030-DFBB-D105-E764F060A37B}"/>
                </a:ext>
              </a:extLst>
            </p:cNvPr>
            <p:cNvPicPr>
              <a:picLocks noChangeAspect="1"/>
            </p:cNvPicPr>
            <p:nvPr/>
          </p:nvPicPr>
          <p:blipFill>
            <a:blip r:embed="rId2">
              <a:extLst>
                <a:ext uri="{28A0092B-C50C-407E-A947-70E740481C1C}">
                  <a14:useLocalDpi xmlns:a14="http://schemas.microsoft.com/office/drawing/2010/main" val="0"/>
                </a:ext>
              </a:extLst>
            </a:blip>
            <a:srcRect l="63477" t="-758" r="-247" b="91232"/>
            <a:stretch>
              <a:fillRect/>
            </a:stretch>
          </p:blipFill>
          <p:spPr bwMode="auto">
            <a:xfrm rot="10800000" flipH="1" flipV="1">
              <a:off x="5245099" y="1303506"/>
              <a:ext cx="3987477" cy="738495"/>
            </a:xfrm>
            <a:prstGeom prst="rect">
              <a:avLst/>
            </a:prstGeom>
            <a:noFill/>
            <a:ln>
              <a:noFill/>
            </a:ln>
          </p:spPr>
        </p:pic>
        <p:pic>
          <p:nvPicPr>
            <p:cNvPr id="8" name="Picture 7">
              <a:extLst>
                <a:ext uri="{FF2B5EF4-FFF2-40B4-BE49-F238E27FC236}">
                  <a16:creationId xmlns:a16="http://schemas.microsoft.com/office/drawing/2014/main" id="{A7905DF7-105D-CD9C-850B-FAB8D54CC2CA}"/>
                </a:ext>
              </a:extLst>
            </p:cNvPr>
            <p:cNvPicPr>
              <a:picLocks noChangeAspect="1"/>
            </p:cNvPicPr>
            <p:nvPr/>
          </p:nvPicPr>
          <p:blipFill>
            <a:blip r:embed="rId2">
              <a:extLst>
                <a:ext uri="{28A0092B-C50C-407E-A947-70E740481C1C}">
                  <a14:useLocalDpi xmlns:a14="http://schemas.microsoft.com/office/drawing/2010/main" val="0"/>
                </a:ext>
              </a:extLst>
            </a:blip>
            <a:srcRect r="84450" b="61597"/>
            <a:stretch>
              <a:fillRect/>
            </a:stretch>
          </p:blipFill>
          <p:spPr bwMode="auto">
            <a:xfrm>
              <a:off x="5245100" y="2060892"/>
              <a:ext cx="1701800" cy="2736215"/>
            </a:xfrm>
            <a:prstGeom prst="rect">
              <a:avLst/>
            </a:prstGeom>
            <a:noFill/>
            <a:ln>
              <a:noFill/>
            </a:ln>
          </p:spPr>
        </p:pic>
        <p:pic>
          <p:nvPicPr>
            <p:cNvPr id="9" name="Picture 8">
              <a:extLst>
                <a:ext uri="{FF2B5EF4-FFF2-40B4-BE49-F238E27FC236}">
                  <a16:creationId xmlns:a16="http://schemas.microsoft.com/office/drawing/2014/main" id="{EEC382F8-C36E-53A0-B585-2DBD324F7DD6}"/>
                </a:ext>
              </a:extLst>
            </p:cNvPr>
            <p:cNvPicPr>
              <a:picLocks noChangeAspect="1"/>
            </p:cNvPicPr>
            <p:nvPr/>
          </p:nvPicPr>
          <p:blipFill>
            <a:blip r:embed="rId2">
              <a:extLst>
                <a:ext uri="{28A0092B-C50C-407E-A947-70E740481C1C}">
                  <a14:useLocalDpi xmlns:a14="http://schemas.microsoft.com/office/drawing/2010/main" val="0"/>
                </a:ext>
              </a:extLst>
            </a:blip>
            <a:srcRect l="27403" t="4854" r="53102" b="59782"/>
            <a:stretch>
              <a:fillRect/>
            </a:stretch>
          </p:blipFill>
          <p:spPr bwMode="auto">
            <a:xfrm>
              <a:off x="6946900" y="2060892"/>
              <a:ext cx="2259330" cy="2719070"/>
            </a:xfrm>
            <a:prstGeom prst="rect">
              <a:avLst/>
            </a:prstGeom>
            <a:noFill/>
            <a:ln>
              <a:noFill/>
            </a:ln>
          </p:spPr>
        </p:pic>
      </p:grpSp>
      <p:sp>
        <p:nvSpPr>
          <p:cNvPr id="11" name="Text Placeholder 2">
            <a:extLst>
              <a:ext uri="{FF2B5EF4-FFF2-40B4-BE49-F238E27FC236}">
                <a16:creationId xmlns:a16="http://schemas.microsoft.com/office/drawing/2014/main" id="{69087BFE-C5AF-E696-524D-5D90E702A4FD}"/>
              </a:ext>
            </a:extLst>
          </p:cNvPr>
          <p:cNvSpPr txBox="1">
            <a:spLocks/>
          </p:cNvSpPr>
          <p:nvPr/>
        </p:nvSpPr>
        <p:spPr bwMode="auto">
          <a:xfrm>
            <a:off x="304800" y="2143834"/>
            <a:ext cx="6906638" cy="4250482"/>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1" fontAlgn="base" hangingPunct="1">
              <a:spcBef>
                <a:spcPct val="20000"/>
              </a:spcBef>
              <a:spcAft>
                <a:spcPct val="0"/>
              </a:spcAft>
              <a:buFont typeface="Arial"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sz="2000" dirty="0"/>
              <a:t>In this instance, Windows has GUI elements for Inspect, a ToolTip on How found, the </a:t>
            </a:r>
            <a:r>
              <a:rPr lang="en-US" sz="2000" dirty="0" err="1"/>
              <a:t>TaskBar</a:t>
            </a:r>
            <a:r>
              <a:rPr lang="en-US" sz="2000" dirty="0"/>
              <a:t>, Visual Studio, </a:t>
            </a:r>
            <a:r>
              <a:rPr lang="en-US" sz="2000" dirty="0" err="1"/>
              <a:t>NotePad</a:t>
            </a:r>
            <a:r>
              <a:rPr lang="en-US" sz="2000" dirty="0"/>
              <a:t> and other applications</a:t>
            </a:r>
          </a:p>
          <a:p>
            <a:r>
              <a:rPr lang="en-US" sz="2000" dirty="0"/>
              <a:t>Under Notepad is a </a:t>
            </a:r>
            <a:r>
              <a:rPr lang="en-US" sz="2000" dirty="0" err="1"/>
              <a:t>TextEditor</a:t>
            </a:r>
            <a:r>
              <a:rPr lang="en-US" sz="2000" dirty="0"/>
              <a:t> document, a Status Bar, a Title Bar, and a Menu Bar</a:t>
            </a:r>
          </a:p>
          <a:p>
            <a:r>
              <a:rPr lang="en-US" sz="2000" dirty="0"/>
              <a:t>Further navigating the Title Bar shows a Menu Bar and Minimize, Maximize and Close Buttons</a:t>
            </a:r>
          </a:p>
          <a:p>
            <a:r>
              <a:rPr lang="en-US" sz="2000" dirty="0"/>
              <a:t>Having hovered over the Close Button shows the Name for the control as well as the </a:t>
            </a:r>
            <a:r>
              <a:rPr lang="en-US" sz="2000" dirty="0" err="1"/>
              <a:t>LocalizedControlType</a:t>
            </a:r>
            <a:endParaRPr lang="en-US" sz="2000" dirty="0"/>
          </a:p>
          <a:p>
            <a:r>
              <a:rPr lang="en-US" sz="2000" dirty="0"/>
              <a:t>This Name can be used by the </a:t>
            </a:r>
            <a:r>
              <a:rPr lang="en-US" sz="2000" dirty="0" err="1"/>
              <a:t>AutomationElements</a:t>
            </a:r>
            <a:r>
              <a:rPr lang="en-US" sz="2000" dirty="0"/>
              <a:t> to programmatically interact with this control in the Notepad application.  (Note that the Name need not be unique)</a:t>
            </a:r>
          </a:p>
        </p:txBody>
      </p:sp>
      <p:sp>
        <p:nvSpPr>
          <p:cNvPr id="12" name="Footer Placeholder 5">
            <a:extLst>
              <a:ext uri="{FF2B5EF4-FFF2-40B4-BE49-F238E27FC236}">
                <a16:creationId xmlns:a16="http://schemas.microsoft.com/office/drawing/2014/main" id="{BFC461D1-0B24-A524-EAFC-309DE8CB3D52}"/>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909465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76953" cy="5164138"/>
          </a:xfrm>
        </p:spPr>
        <p:txBody>
          <a:bodyPr>
            <a:normAutofit/>
          </a:bodyPr>
          <a:lstStyle/>
          <a:p>
            <a:r>
              <a:rPr lang="en-US" sz="2200" dirty="0"/>
              <a:t>This code snippet will navigate from the top Desktop window to find the Close button in an instance of Notepad and execute the Click to close the application</a:t>
            </a:r>
          </a:p>
          <a:p>
            <a:r>
              <a:rPr lang="en-US" sz="2200" dirty="0"/>
              <a:t>Start at the top:</a:t>
            </a:r>
          </a:p>
          <a:p>
            <a:pPr marL="0" indent="0">
              <a:buNone/>
            </a:pPr>
            <a:endParaRPr lang="en-US" sz="2000" i="1" dirty="0"/>
          </a:p>
          <a:p>
            <a:pPr marL="0" indent="0">
              <a:buNone/>
            </a:pPr>
            <a:endParaRPr lang="en-US" sz="2000" i="1" dirty="0"/>
          </a:p>
          <a:p>
            <a:r>
              <a:rPr lang="en-US" sz="2000" dirty="0"/>
              <a:t>Use the </a:t>
            </a:r>
            <a:r>
              <a:rPr lang="en-US" sz="2000" dirty="0" err="1"/>
              <a:t>TreeWalker</a:t>
            </a:r>
            <a:r>
              <a:rPr lang="en-US" sz="2000" dirty="0"/>
              <a:t> object to find the Notepad instance:</a:t>
            </a:r>
          </a:p>
          <a:p>
            <a:endParaRPr lang="en-US" sz="2000" dirty="0"/>
          </a:p>
          <a:p>
            <a:endParaRPr lang="en-US" sz="2000" dirty="0"/>
          </a:p>
          <a:p>
            <a:endParaRPr lang="en-US" sz="2000" dirty="0"/>
          </a:p>
          <a:p>
            <a:r>
              <a:rPr lang="en-US" sz="2000" dirty="0"/>
              <a:t>Find the Title Bar and then the Close Button:</a:t>
            </a:r>
          </a:p>
          <a:p>
            <a:pPr marL="0" indent="0">
              <a:buNone/>
            </a:pPr>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Interacting with Elements in the GUI</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7</a:t>
            </a:fld>
            <a:endParaRPr lang="en-US"/>
          </a:p>
        </p:txBody>
      </p:sp>
      <p:sp>
        <p:nvSpPr>
          <p:cNvPr id="8" name="TextBox 7">
            <a:extLst>
              <a:ext uri="{FF2B5EF4-FFF2-40B4-BE49-F238E27FC236}">
                <a16:creationId xmlns:a16="http://schemas.microsoft.com/office/drawing/2014/main" id="{ACBCF88E-01DF-150A-4FD4-EF25D682C708}"/>
              </a:ext>
            </a:extLst>
          </p:cNvPr>
          <p:cNvSpPr txBox="1"/>
          <p:nvPr/>
        </p:nvSpPr>
        <p:spPr>
          <a:xfrm>
            <a:off x="826851" y="2131394"/>
            <a:ext cx="11060350" cy="830997"/>
          </a:xfrm>
          <a:prstGeom prst="rect">
            <a:avLst/>
          </a:prstGeom>
          <a:noFill/>
        </p:spPr>
        <p:txBody>
          <a:bodyPr wrap="square">
            <a:spAutoFit/>
          </a:bodyPr>
          <a:lstStyle/>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Dim </a:t>
            </a:r>
            <a:r>
              <a:rPr lang="en-US" sz="1600" i="1" dirty="0" err="1">
                <a:effectLst/>
                <a:latin typeface="Times New Roman" panose="02020603050405020304" pitchFamily="18" charset="0"/>
                <a:ea typeface="Times New Roman" panose="02020603050405020304" pitchFamily="18" charset="0"/>
              </a:rPr>
              <a:t>AEWindow</a:t>
            </a:r>
            <a:r>
              <a:rPr lang="en-US" sz="1600" i="1" dirty="0">
                <a:effectLst/>
                <a:latin typeface="Times New Roman" panose="02020603050405020304" pitchFamily="18" charset="0"/>
                <a:ea typeface="Times New Roman" panose="02020603050405020304" pitchFamily="18" charset="0"/>
              </a:rPr>
              <a:t> as AutomationElement = </a:t>
            </a:r>
            <a:r>
              <a:rPr lang="en-US" sz="1600" i="1" dirty="0" err="1">
                <a:effectLst/>
                <a:latin typeface="Times New Roman" panose="02020603050405020304" pitchFamily="18" charset="0"/>
                <a:ea typeface="Times New Roman" panose="02020603050405020304" pitchFamily="18" charset="0"/>
              </a:rPr>
              <a:t>AutomationElement.RootElement.</a:t>
            </a:r>
            <a:r>
              <a:rPr lang="en-US" sz="1600" b="1" i="1" dirty="0" err="1">
                <a:effectLst/>
                <a:latin typeface="Times New Roman" panose="02020603050405020304" pitchFamily="18" charset="0"/>
                <a:ea typeface="Times New Roman" panose="02020603050405020304" pitchFamily="18" charset="0"/>
              </a:rPr>
              <a:t>FindFirst</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TreeScope.Children</a:t>
            </a:r>
            <a:r>
              <a:rPr lang="en-US" sz="1600" i="1"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New </a:t>
            </a:r>
            <a:r>
              <a:rPr lang="en-US" sz="1600" i="1" dirty="0" err="1">
                <a:effectLst/>
                <a:latin typeface="Times New Roman" panose="02020603050405020304" pitchFamily="18" charset="0"/>
                <a:ea typeface="Times New Roman" panose="02020603050405020304" pitchFamily="18" charset="0"/>
              </a:rPr>
              <a:t>PropertyCondition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AutomationElement.LocalizedControlTypeProperty</a:t>
            </a:r>
            <a:r>
              <a:rPr lang="en-US" sz="1600" i="1" dirty="0">
                <a:effectLst/>
                <a:latin typeface="Times New Roman" panose="02020603050405020304" pitchFamily="18" charset="0"/>
                <a:ea typeface="Times New Roman" panose="02020603050405020304" pitchFamily="18" charset="0"/>
              </a:rPr>
              <a:t>, "window")</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  </a:t>
            </a:r>
            <a:r>
              <a:rPr lang="en-US" sz="1600" dirty="0">
                <a:effectLst/>
                <a:highlight>
                  <a:srgbClr val="FFFF00"/>
                </a:highlight>
                <a:latin typeface="Times New Roman" panose="02020603050405020304" pitchFamily="18" charset="0"/>
                <a:ea typeface="Times New Roman" panose="02020603050405020304" pitchFamily="18" charset="0"/>
              </a:rPr>
              <a:t>‘// Find the first element in the Windows environment</a:t>
            </a:r>
            <a:endParaRPr lang="en-US" sz="1600" dirty="0"/>
          </a:p>
        </p:txBody>
      </p:sp>
      <p:sp>
        <p:nvSpPr>
          <p:cNvPr id="10" name="TextBox 9">
            <a:extLst>
              <a:ext uri="{FF2B5EF4-FFF2-40B4-BE49-F238E27FC236}">
                <a16:creationId xmlns:a16="http://schemas.microsoft.com/office/drawing/2014/main" id="{164FD6CB-E5F9-E9D3-C6E7-B7550138B517}"/>
              </a:ext>
            </a:extLst>
          </p:cNvPr>
          <p:cNvSpPr txBox="1"/>
          <p:nvPr/>
        </p:nvSpPr>
        <p:spPr>
          <a:xfrm>
            <a:off x="800911" y="3256079"/>
            <a:ext cx="11112230" cy="1077218"/>
          </a:xfrm>
          <a:prstGeom prst="rect">
            <a:avLst/>
          </a:prstGeom>
          <a:noFill/>
        </p:spPr>
        <p:txBody>
          <a:bodyPr wrap="square">
            <a:spAutoFit/>
          </a:bodyPr>
          <a:lstStyle/>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Do While Not </a:t>
            </a:r>
            <a:r>
              <a:rPr lang="en-US" sz="1600" i="1" dirty="0" err="1">
                <a:effectLst/>
                <a:latin typeface="Times New Roman" panose="02020603050405020304" pitchFamily="18" charset="0"/>
                <a:ea typeface="Times New Roman" panose="02020603050405020304" pitchFamily="18" charset="0"/>
              </a:rPr>
              <a:t>IsNothing</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AEWindow</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If </a:t>
            </a:r>
            <a:r>
              <a:rPr lang="en-US" sz="1600" i="1" dirty="0" err="1">
                <a:effectLst/>
                <a:latin typeface="Times New Roman" panose="02020603050405020304" pitchFamily="18" charset="0"/>
                <a:ea typeface="Times New Roman" panose="02020603050405020304" pitchFamily="18" charset="0"/>
              </a:rPr>
              <a:t>AEWindow.Current.Name.ToUpper.Contains</a:t>
            </a:r>
            <a:r>
              <a:rPr lang="en-US" sz="1600" i="1" dirty="0">
                <a:effectLst/>
                <a:latin typeface="Times New Roman" panose="02020603050405020304" pitchFamily="18" charset="0"/>
                <a:ea typeface="Times New Roman" panose="02020603050405020304" pitchFamily="18" charset="0"/>
              </a:rPr>
              <a:t>(“NOTEPAD”) Then Exit do</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AEWindow</a:t>
            </a:r>
            <a:r>
              <a:rPr lang="en-US" sz="1600" i="1" dirty="0">
                <a:effectLst/>
                <a:latin typeface="Times New Roman" panose="02020603050405020304" pitchFamily="18" charset="0"/>
                <a:ea typeface="Times New Roman" panose="02020603050405020304" pitchFamily="18" charset="0"/>
              </a:rPr>
              <a:t> = </a:t>
            </a:r>
            <a:r>
              <a:rPr lang="en-US" sz="1600" b="1" i="1" dirty="0" err="1">
                <a:effectLst/>
                <a:latin typeface="Times New Roman" panose="02020603050405020304" pitchFamily="18" charset="0"/>
                <a:ea typeface="Times New Roman" panose="02020603050405020304" pitchFamily="18" charset="0"/>
              </a:rPr>
              <a:t>TreeWalker</a:t>
            </a:r>
            <a:r>
              <a:rPr lang="en-US" sz="1600" i="1" dirty="0" err="1">
                <a:effectLst/>
                <a:latin typeface="Times New Roman" panose="02020603050405020304" pitchFamily="18" charset="0"/>
                <a:ea typeface="Times New Roman" panose="02020603050405020304" pitchFamily="18" charset="0"/>
              </a:rPr>
              <a:t>.ControlViewWalker.GetNextSibling</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AEWindow</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Loop  </a:t>
            </a:r>
            <a:r>
              <a:rPr lang="en-US" sz="1600" dirty="0">
                <a:effectLst/>
                <a:highlight>
                  <a:srgbClr val="FFFF00"/>
                </a:highlight>
                <a:latin typeface="Times New Roman" panose="02020603050405020304" pitchFamily="18" charset="0"/>
                <a:ea typeface="Times New Roman" panose="02020603050405020304" pitchFamily="18" charset="0"/>
              </a:rPr>
              <a:t>‘// Loop through all elements in the Windows environment until we find NOTEPAD in the name, then exit</a:t>
            </a:r>
            <a:endParaRPr lang="en-US" sz="1600" dirty="0"/>
          </a:p>
        </p:txBody>
      </p:sp>
      <p:sp>
        <p:nvSpPr>
          <p:cNvPr id="12" name="TextBox 11">
            <a:extLst>
              <a:ext uri="{FF2B5EF4-FFF2-40B4-BE49-F238E27FC236}">
                <a16:creationId xmlns:a16="http://schemas.microsoft.com/office/drawing/2014/main" id="{5EEFA967-4D01-A516-A0AD-BFB008E36F29}"/>
              </a:ext>
            </a:extLst>
          </p:cNvPr>
          <p:cNvSpPr txBox="1"/>
          <p:nvPr/>
        </p:nvSpPr>
        <p:spPr>
          <a:xfrm>
            <a:off x="800910" y="4729239"/>
            <a:ext cx="11634282" cy="1569660"/>
          </a:xfrm>
          <a:prstGeom prst="rect">
            <a:avLst/>
          </a:prstGeom>
          <a:noFill/>
        </p:spPr>
        <p:txBody>
          <a:bodyPr wrap="square">
            <a:spAutoFit/>
          </a:bodyPr>
          <a:lstStyle/>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Dim </a:t>
            </a:r>
            <a:r>
              <a:rPr lang="en-US" sz="1600" i="1" dirty="0" err="1">
                <a:effectLst/>
                <a:latin typeface="Times New Roman" panose="02020603050405020304" pitchFamily="18" charset="0"/>
                <a:ea typeface="Times New Roman" panose="02020603050405020304" pitchFamily="18" charset="0"/>
              </a:rPr>
              <a:t>AETitle</a:t>
            </a:r>
            <a:r>
              <a:rPr lang="en-US" sz="1600" i="1" dirty="0">
                <a:effectLst/>
                <a:latin typeface="Times New Roman" panose="02020603050405020304" pitchFamily="18" charset="0"/>
                <a:ea typeface="Times New Roman" panose="02020603050405020304" pitchFamily="18" charset="0"/>
              </a:rPr>
              <a:t> as AutomationElement = </a:t>
            </a:r>
            <a:r>
              <a:rPr lang="en-US" sz="1600" b="1" i="1" dirty="0" err="1">
                <a:effectLst/>
                <a:latin typeface="Times New Roman" panose="02020603050405020304" pitchFamily="18" charset="0"/>
                <a:ea typeface="Times New Roman" panose="02020603050405020304" pitchFamily="18" charset="0"/>
              </a:rPr>
              <a:t>AEWindow</a:t>
            </a:r>
            <a:r>
              <a:rPr lang="en-US" sz="1600" i="1" dirty="0" err="1">
                <a:effectLst/>
                <a:latin typeface="Times New Roman" panose="02020603050405020304" pitchFamily="18" charset="0"/>
                <a:ea typeface="Times New Roman" panose="02020603050405020304" pitchFamily="18" charset="0"/>
              </a:rPr>
              <a:t>.FindFirst</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TreeScope.Children</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New </a:t>
            </a:r>
            <a:r>
              <a:rPr lang="en-US" sz="1600" i="1" dirty="0" err="1">
                <a:effectLst/>
                <a:latin typeface="Times New Roman" panose="02020603050405020304" pitchFamily="18" charset="0"/>
                <a:ea typeface="Times New Roman" panose="02020603050405020304" pitchFamily="18" charset="0"/>
              </a:rPr>
              <a:t>PropertyCondition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AutomationElement.ControlTypeProperty</a:t>
            </a: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ControlType.TitleBar</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a:t>
            </a:r>
            <a:r>
              <a:rPr lang="en-US" sz="1600" dirty="0">
                <a:effectLst/>
                <a:highlight>
                  <a:srgbClr val="FFFF00"/>
                </a:highlight>
                <a:latin typeface="Times New Roman" panose="02020603050405020304" pitchFamily="18" charset="0"/>
                <a:ea typeface="Times New Roman" panose="02020603050405020304" pitchFamily="18" charset="0"/>
              </a:rPr>
              <a:t>‘// From the NOTEPAD window we found earlier, find the </a:t>
            </a:r>
            <a:r>
              <a:rPr lang="en-US" sz="1600" dirty="0" err="1">
                <a:effectLst/>
                <a:highlight>
                  <a:srgbClr val="FFFF00"/>
                </a:highlight>
                <a:latin typeface="Times New Roman" panose="02020603050405020304" pitchFamily="18" charset="0"/>
                <a:ea typeface="Times New Roman" panose="02020603050405020304" pitchFamily="18" charset="0"/>
              </a:rPr>
              <a:t>TitleBar</a:t>
            </a:r>
            <a:r>
              <a:rPr lang="en-US" sz="1600" dirty="0">
                <a:effectLst/>
                <a:highlight>
                  <a:srgbClr val="FFFF00"/>
                </a:highlight>
                <a:latin typeface="Times New Roman" panose="02020603050405020304" pitchFamily="18" charset="0"/>
                <a:ea typeface="Times New Roman" panose="02020603050405020304" pitchFamily="18" charset="0"/>
              </a:rPr>
              <a:t> control</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Dim </a:t>
            </a:r>
            <a:r>
              <a:rPr lang="en-US" sz="1600" i="1" dirty="0" err="1">
                <a:effectLst/>
                <a:latin typeface="Times New Roman" panose="02020603050405020304" pitchFamily="18" charset="0"/>
                <a:ea typeface="Times New Roman" panose="02020603050405020304" pitchFamily="18" charset="0"/>
              </a:rPr>
              <a:t>AEClose</a:t>
            </a:r>
            <a:r>
              <a:rPr lang="en-US" sz="1600" i="1" dirty="0">
                <a:effectLst/>
                <a:latin typeface="Times New Roman" panose="02020603050405020304" pitchFamily="18" charset="0"/>
                <a:ea typeface="Times New Roman" panose="02020603050405020304" pitchFamily="18" charset="0"/>
              </a:rPr>
              <a:t> as AutomationElement = </a:t>
            </a:r>
            <a:r>
              <a:rPr lang="en-US" sz="1600" b="1" i="1" dirty="0" err="1">
                <a:effectLst/>
                <a:latin typeface="Times New Roman" panose="02020603050405020304" pitchFamily="18" charset="0"/>
                <a:ea typeface="Times New Roman" panose="02020603050405020304" pitchFamily="18" charset="0"/>
              </a:rPr>
              <a:t>AETitle</a:t>
            </a:r>
            <a:r>
              <a:rPr lang="en-US" sz="1600" i="1" dirty="0" err="1">
                <a:effectLst/>
                <a:latin typeface="Times New Roman" panose="02020603050405020304" pitchFamily="18" charset="0"/>
                <a:ea typeface="Times New Roman" panose="02020603050405020304" pitchFamily="18" charset="0"/>
              </a:rPr>
              <a:t>.FindFirst</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TreeScope.Children</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New </a:t>
            </a:r>
            <a:r>
              <a:rPr lang="en-US" sz="1600" i="1" dirty="0" err="1">
                <a:effectLst/>
                <a:latin typeface="Times New Roman" panose="02020603050405020304" pitchFamily="18" charset="0"/>
                <a:ea typeface="Times New Roman" panose="02020603050405020304" pitchFamily="18" charset="0"/>
              </a:rPr>
              <a:t>PropertyCondition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AutomationElement.NameProperty</a:t>
            </a:r>
            <a:r>
              <a:rPr lang="en-US" sz="1600" i="1" dirty="0">
                <a:effectLst/>
                <a:latin typeface="Times New Roman" panose="02020603050405020304" pitchFamily="18" charset="0"/>
                <a:ea typeface="Times New Roman" panose="02020603050405020304" pitchFamily="18" charset="0"/>
              </a:rPr>
              <a:t>, “Close”)</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 </a:t>
            </a:r>
            <a:r>
              <a:rPr lang="en-US" sz="1600" dirty="0">
                <a:effectLst/>
                <a:highlight>
                  <a:srgbClr val="FFFF00"/>
                </a:highlight>
                <a:latin typeface="Times New Roman" panose="02020603050405020304" pitchFamily="18" charset="0"/>
                <a:ea typeface="Times New Roman" panose="02020603050405020304" pitchFamily="18" charset="0"/>
              </a:rPr>
              <a:t>‘// From the NOTEPAD </a:t>
            </a:r>
            <a:r>
              <a:rPr lang="en-US" sz="1600" dirty="0" err="1">
                <a:effectLst/>
                <a:highlight>
                  <a:srgbClr val="FFFF00"/>
                </a:highlight>
                <a:latin typeface="Times New Roman" panose="02020603050405020304" pitchFamily="18" charset="0"/>
                <a:ea typeface="Times New Roman" panose="02020603050405020304" pitchFamily="18" charset="0"/>
              </a:rPr>
              <a:t>TitleBar</a:t>
            </a:r>
            <a:r>
              <a:rPr lang="en-US" sz="1600" dirty="0">
                <a:effectLst/>
                <a:highlight>
                  <a:srgbClr val="FFFF00"/>
                </a:highlight>
                <a:latin typeface="Times New Roman" panose="02020603050405020304" pitchFamily="18" charset="0"/>
                <a:ea typeface="Times New Roman" panose="02020603050405020304" pitchFamily="18" charset="0"/>
              </a:rPr>
              <a:t> control we found earlier, find the Close Button</a:t>
            </a:r>
            <a:endParaRPr lang="en-US" sz="1600" dirty="0"/>
          </a:p>
        </p:txBody>
      </p:sp>
      <p:sp>
        <p:nvSpPr>
          <p:cNvPr id="13" name="Footer Placeholder 5">
            <a:extLst>
              <a:ext uri="{FF2B5EF4-FFF2-40B4-BE49-F238E27FC236}">
                <a16:creationId xmlns:a16="http://schemas.microsoft.com/office/drawing/2014/main" id="{8B8671CF-0283-3110-DFE0-740CECBEAC7B}"/>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1884075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11776953" cy="5487784"/>
          </a:xfrm>
        </p:spPr>
        <p:txBody>
          <a:bodyPr>
            <a:normAutofit/>
          </a:bodyPr>
          <a:lstStyle/>
          <a:p>
            <a:r>
              <a:rPr lang="en-US" sz="2200" dirty="0"/>
              <a:t>Lastly, “Click” the Close to shut down the Notepad Application:</a:t>
            </a:r>
          </a:p>
          <a:p>
            <a:endParaRPr lang="en-US" sz="3200" dirty="0"/>
          </a:p>
          <a:p>
            <a:r>
              <a:rPr lang="en-US" sz="2200" dirty="0"/>
              <a:t>Being able to close an application via a program may seem trivial and unnecessary.  But a tool was recently developed which allowed users to output the mass for selected Domain Tag Sets in Thermal Desktop</a:t>
            </a:r>
          </a:p>
          <a:p>
            <a:r>
              <a:rPr lang="en-US" sz="2200" dirty="0"/>
              <a:t>This tool called a method in the API which executed the command line function to calculate the mass for a given selection set and passed in the Domain Tag Set argument</a:t>
            </a:r>
          </a:p>
          <a:p>
            <a:r>
              <a:rPr lang="en-US" sz="2200" dirty="0"/>
              <a:t>At the conclusion of that command line function, an instance of Notepad was launched with the results</a:t>
            </a:r>
          </a:p>
          <a:p>
            <a:r>
              <a:rPr lang="en-US" sz="2200" dirty="0"/>
              <a:t>Repeating this for hundreds of Domain Tag Sets representing various constituent parts of the design would result in hundreds of Notepad instances also being opened which would be incredibly tedious to close manually</a:t>
            </a:r>
          </a:p>
          <a:p>
            <a:r>
              <a:rPr lang="en-US" sz="2200" dirty="0"/>
              <a:t>Fortunately, </a:t>
            </a:r>
            <a:r>
              <a:rPr lang="en-US" sz="2200" dirty="0" err="1"/>
              <a:t>AutomationElements</a:t>
            </a:r>
            <a:r>
              <a:rPr lang="en-US" sz="2200" dirty="0"/>
              <a:t> allowed each instance to be closed without the user needing to intervene</a:t>
            </a:r>
          </a:p>
          <a:p>
            <a:endParaRPr lang="en-US" sz="2200" dirty="0"/>
          </a:p>
          <a:p>
            <a:endParaRPr lang="en-US" sz="20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lstStyle/>
          <a:p>
            <a:r>
              <a:rPr lang="en-US" dirty="0"/>
              <a:t>Interacting with Elements in the GUI</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8</a:t>
            </a:fld>
            <a:endParaRPr lang="en-US"/>
          </a:p>
        </p:txBody>
      </p:sp>
      <p:sp>
        <p:nvSpPr>
          <p:cNvPr id="9" name="TextBox 8">
            <a:extLst>
              <a:ext uri="{FF2B5EF4-FFF2-40B4-BE49-F238E27FC236}">
                <a16:creationId xmlns:a16="http://schemas.microsoft.com/office/drawing/2014/main" id="{5CBB3456-8917-6A0E-6E54-E98532C9DAED}"/>
              </a:ext>
            </a:extLst>
          </p:cNvPr>
          <p:cNvSpPr txBox="1"/>
          <p:nvPr/>
        </p:nvSpPr>
        <p:spPr>
          <a:xfrm>
            <a:off x="733498" y="1468584"/>
            <a:ext cx="11017515" cy="584775"/>
          </a:xfrm>
          <a:prstGeom prst="rect">
            <a:avLst/>
          </a:prstGeom>
          <a:noFill/>
        </p:spPr>
        <p:txBody>
          <a:bodyPr wrap="square">
            <a:spAutoFit/>
          </a:bodyPr>
          <a:lstStyle/>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Dim </a:t>
            </a:r>
            <a:r>
              <a:rPr lang="en-US" sz="1600" i="1" dirty="0" err="1">
                <a:effectLst/>
                <a:latin typeface="Times New Roman" panose="02020603050405020304" pitchFamily="18" charset="0"/>
                <a:ea typeface="Times New Roman" panose="02020603050405020304" pitchFamily="18" charset="0"/>
              </a:rPr>
              <a:t>IPClose</a:t>
            </a:r>
            <a:r>
              <a:rPr lang="en-US" sz="1600" i="1" dirty="0">
                <a:effectLst/>
                <a:latin typeface="Times New Roman" panose="02020603050405020304" pitchFamily="18" charset="0"/>
                <a:ea typeface="Times New Roman" panose="02020603050405020304" pitchFamily="18" charset="0"/>
              </a:rPr>
              <a:t> As </a:t>
            </a:r>
            <a:r>
              <a:rPr lang="en-US" sz="1600" i="1" dirty="0" err="1">
                <a:effectLst/>
                <a:latin typeface="Times New Roman" panose="02020603050405020304" pitchFamily="18" charset="0"/>
                <a:ea typeface="Times New Roman" panose="02020603050405020304" pitchFamily="18" charset="0"/>
              </a:rPr>
              <a:t>InvokePattern</a:t>
            </a:r>
            <a:r>
              <a:rPr lang="en-US" sz="1600" i="1" dirty="0">
                <a:effectLst/>
                <a:latin typeface="Times New Roman" panose="02020603050405020304" pitchFamily="18" charset="0"/>
                <a:ea typeface="Times New Roman" panose="02020603050405020304" pitchFamily="18" charset="0"/>
              </a:rPr>
              <a:t> = </a:t>
            </a:r>
            <a:r>
              <a:rPr lang="en-US" sz="1600" b="1" i="1" dirty="0" err="1">
                <a:effectLst/>
                <a:latin typeface="Times New Roman" panose="02020603050405020304" pitchFamily="18" charset="0"/>
                <a:ea typeface="Times New Roman" panose="02020603050405020304" pitchFamily="18" charset="0"/>
              </a:rPr>
              <a:t>AEClose</a:t>
            </a:r>
            <a:r>
              <a:rPr lang="en-US" sz="1600" i="1" dirty="0" err="1">
                <a:effectLst/>
                <a:latin typeface="Times New Roman" panose="02020603050405020304" pitchFamily="18" charset="0"/>
                <a:ea typeface="Times New Roman" panose="02020603050405020304" pitchFamily="18" charset="0"/>
              </a:rPr>
              <a:t>.GetCurrentPattern</a:t>
            </a:r>
            <a:r>
              <a:rPr lang="en-US" sz="1600" i="1" dirty="0">
                <a:effectLst/>
                <a:latin typeface="Times New Roman" panose="02020603050405020304" pitchFamily="18" charset="0"/>
                <a:ea typeface="Times New Roman" panose="02020603050405020304" pitchFamily="18" charset="0"/>
              </a:rPr>
              <a:t>(</a:t>
            </a:r>
            <a:r>
              <a:rPr lang="en-US" sz="1600" i="1" dirty="0" err="1">
                <a:effectLst/>
                <a:latin typeface="Times New Roman" panose="02020603050405020304" pitchFamily="18" charset="0"/>
                <a:ea typeface="Times New Roman" panose="02020603050405020304" pitchFamily="18" charset="0"/>
              </a:rPr>
              <a:t>InvokePattern.Pattern</a:t>
            </a:r>
            <a:r>
              <a:rPr lang="en-US" sz="1600" i="1" dirty="0">
                <a:effectLst/>
                <a:latin typeface="Times New Roman" panose="02020603050405020304" pitchFamily="18" charset="0"/>
                <a:ea typeface="Times New Roman" panose="02020603050405020304" pitchFamily="18" charset="0"/>
              </a:rPr>
              <a:t>)</a:t>
            </a:r>
            <a:endParaRPr lang="en-US" sz="1600" dirty="0">
              <a:effectLst/>
              <a:latin typeface="Times New Roman" panose="02020603050405020304" pitchFamily="18" charset="0"/>
              <a:ea typeface="Times New Roman" panose="02020603050405020304" pitchFamily="18" charset="0"/>
            </a:endParaRPr>
          </a:p>
          <a:p>
            <a:pPr marL="0" marR="0" indent="0" algn="just">
              <a:buNone/>
              <a:tabLst>
                <a:tab pos="182880" algn="l"/>
                <a:tab pos="457200" algn="l"/>
              </a:tabLst>
            </a:pPr>
            <a:r>
              <a:rPr lang="en-US" sz="1600" i="1" dirty="0">
                <a:effectLst/>
                <a:latin typeface="Times New Roman" panose="02020603050405020304" pitchFamily="18" charset="0"/>
                <a:ea typeface="Times New Roman" panose="02020603050405020304" pitchFamily="18" charset="0"/>
              </a:rPr>
              <a:t> </a:t>
            </a:r>
            <a:r>
              <a:rPr lang="en-US" sz="1600" i="1" dirty="0" err="1">
                <a:effectLst/>
                <a:latin typeface="Times New Roman" panose="02020603050405020304" pitchFamily="18" charset="0"/>
                <a:ea typeface="Times New Roman" panose="02020603050405020304" pitchFamily="18" charset="0"/>
              </a:rPr>
              <a:t>IPClose.Invoke</a:t>
            </a:r>
            <a:r>
              <a:rPr lang="en-US" sz="1600" i="1" dirty="0">
                <a:effectLst/>
                <a:latin typeface="Times New Roman" panose="02020603050405020304" pitchFamily="18" charset="0"/>
                <a:ea typeface="Times New Roman" panose="02020603050405020304" pitchFamily="18" charset="0"/>
              </a:rPr>
              <a:t>() </a:t>
            </a:r>
            <a:r>
              <a:rPr lang="en-US" sz="1600" dirty="0">
                <a:effectLst/>
                <a:highlight>
                  <a:srgbClr val="FFFF00"/>
                </a:highlight>
                <a:latin typeface="Times New Roman" panose="02020603050405020304" pitchFamily="18" charset="0"/>
                <a:ea typeface="Times New Roman" panose="02020603050405020304" pitchFamily="18" charset="0"/>
              </a:rPr>
              <a:t>‘// From the Close Button of the </a:t>
            </a:r>
            <a:r>
              <a:rPr lang="en-US" sz="1600" dirty="0" err="1">
                <a:effectLst/>
                <a:highlight>
                  <a:srgbClr val="FFFF00"/>
                </a:highlight>
                <a:latin typeface="Times New Roman" panose="02020603050405020304" pitchFamily="18" charset="0"/>
                <a:ea typeface="Times New Roman" panose="02020603050405020304" pitchFamily="18" charset="0"/>
              </a:rPr>
              <a:t>TitleBar</a:t>
            </a:r>
            <a:r>
              <a:rPr lang="en-US" sz="1600" dirty="0">
                <a:effectLst/>
                <a:highlight>
                  <a:srgbClr val="FFFF00"/>
                </a:highlight>
                <a:latin typeface="Times New Roman" panose="02020603050405020304" pitchFamily="18" charset="0"/>
                <a:ea typeface="Times New Roman" panose="02020603050405020304" pitchFamily="18" charset="0"/>
              </a:rPr>
              <a:t> in NOTEPAD, execute a button click</a:t>
            </a:r>
            <a:endParaRPr lang="en-US" sz="1600" dirty="0"/>
          </a:p>
        </p:txBody>
      </p:sp>
      <p:sp>
        <p:nvSpPr>
          <p:cNvPr id="11" name="Footer Placeholder 5">
            <a:extLst>
              <a:ext uri="{FF2B5EF4-FFF2-40B4-BE49-F238E27FC236}">
                <a16:creationId xmlns:a16="http://schemas.microsoft.com/office/drawing/2014/main" id="{F9CD80D3-E259-6448-6E3D-F81A1269FFEF}"/>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983879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F12C99-7193-1B79-EACE-33B79F507BAE}"/>
              </a:ext>
            </a:extLst>
          </p:cNvPr>
          <p:cNvSpPr>
            <a:spLocks noGrp="1"/>
          </p:cNvSpPr>
          <p:nvPr>
            <p:ph sz="half" idx="1"/>
          </p:nvPr>
        </p:nvSpPr>
        <p:spPr>
          <a:xfrm>
            <a:off x="304799" y="1055688"/>
            <a:ext cx="8132323" cy="5164138"/>
          </a:xfrm>
        </p:spPr>
        <p:txBody>
          <a:bodyPr>
            <a:normAutofit/>
          </a:bodyPr>
          <a:lstStyle/>
          <a:p>
            <a:r>
              <a:rPr lang="en-US" sz="2000" dirty="0"/>
              <a:t>The image on the right shows the Edit Color Bars from in the Thermal Desktop GUI along with the results from </a:t>
            </a:r>
            <a:r>
              <a:rPr lang="en-US" sz="2000" i="1" dirty="0"/>
              <a:t>inspect.exe</a:t>
            </a:r>
          </a:p>
          <a:p>
            <a:r>
              <a:rPr lang="en-US" sz="2000" dirty="0"/>
              <a:t>Following a similar approach to earlier, the Min Data Value text can be found, but note that this control is currently disabled</a:t>
            </a:r>
          </a:p>
          <a:p>
            <a:r>
              <a:rPr lang="en-US" sz="2000" dirty="0"/>
              <a:t>To enable it, the </a:t>
            </a:r>
            <a:r>
              <a:rPr lang="en-US" sz="2000" dirty="0" err="1"/>
              <a:t>AutoScaling</a:t>
            </a:r>
            <a:r>
              <a:rPr lang="en-US" sz="2000" dirty="0"/>
              <a:t> </a:t>
            </a:r>
            <a:r>
              <a:rPr lang="en-US" sz="2000" dirty="0" err="1"/>
              <a:t>listbox</a:t>
            </a:r>
            <a:r>
              <a:rPr lang="en-US" sz="2000" dirty="0"/>
              <a:t> needs to be set to “User Input for Min/Max”</a:t>
            </a:r>
          </a:p>
          <a:p>
            <a:r>
              <a:rPr lang="en-US" sz="2000" dirty="0"/>
              <a:t>This requires navigating the hierarchy to find and invoke the Select Pattern on the list item</a:t>
            </a:r>
          </a:p>
          <a:p>
            <a:pPr lvl="1"/>
            <a:r>
              <a:rPr lang="en-US" sz="1600" dirty="0"/>
              <a:t>Desktop → </a:t>
            </a:r>
            <a:r>
              <a:rPr lang="en-US" sz="1600" dirty="0" err="1"/>
              <a:t>Autocad</a:t>
            </a:r>
            <a:r>
              <a:rPr lang="en-US" sz="1600" dirty="0"/>
              <a:t> → </a:t>
            </a:r>
            <a:r>
              <a:rPr lang="en-US" sz="1600" dirty="0" err="1"/>
              <a:t>ColorBarForm</a:t>
            </a:r>
            <a:r>
              <a:rPr lang="en-US" sz="1600" dirty="0"/>
              <a:t> → </a:t>
            </a:r>
            <a:r>
              <a:rPr lang="en-US" sz="1600" dirty="0" err="1"/>
              <a:t>ColorBarTab</a:t>
            </a:r>
            <a:r>
              <a:rPr lang="en-US" sz="1600" dirty="0"/>
              <a:t> → </a:t>
            </a:r>
            <a:r>
              <a:rPr lang="en-US" sz="1600" dirty="0" err="1"/>
              <a:t>ColorBarCombo</a:t>
            </a:r>
            <a:r>
              <a:rPr lang="en-US" sz="1600" dirty="0"/>
              <a:t> →</a:t>
            </a:r>
          </a:p>
          <a:p>
            <a:pPr marL="746125" lvl="1" indent="0">
              <a:buNone/>
            </a:pPr>
            <a:r>
              <a:rPr lang="en-US" sz="1600" dirty="0" err="1"/>
              <a:t>ColorBarComboList</a:t>
            </a:r>
            <a:r>
              <a:rPr lang="en-US" sz="1600" dirty="0"/>
              <a:t> → </a:t>
            </a:r>
            <a:r>
              <a:rPr lang="en-US" sz="1600" dirty="0" err="1"/>
              <a:t>ColorBarComboListItems</a:t>
            </a:r>
            <a:endParaRPr lang="en-US" sz="1600" dirty="0"/>
          </a:p>
          <a:p>
            <a:pPr lvl="1"/>
            <a:endParaRPr lang="en-US" sz="1800" dirty="0"/>
          </a:p>
        </p:txBody>
      </p:sp>
      <p:sp>
        <p:nvSpPr>
          <p:cNvPr id="2" name="Title 1">
            <a:extLst>
              <a:ext uri="{FF2B5EF4-FFF2-40B4-BE49-F238E27FC236}">
                <a16:creationId xmlns:a16="http://schemas.microsoft.com/office/drawing/2014/main" id="{C5F05E79-44B7-A114-7CAA-0ED91B953B6C}"/>
              </a:ext>
            </a:extLst>
          </p:cNvPr>
          <p:cNvSpPr>
            <a:spLocks noGrp="1"/>
          </p:cNvSpPr>
          <p:nvPr>
            <p:ph type="title"/>
          </p:nvPr>
        </p:nvSpPr>
        <p:spPr/>
        <p:txBody>
          <a:bodyPr>
            <a:normAutofit/>
          </a:bodyPr>
          <a:lstStyle/>
          <a:p>
            <a:r>
              <a:rPr lang="en-US" dirty="0"/>
              <a:t>Accessing Data in the GUI Elements</a:t>
            </a:r>
          </a:p>
        </p:txBody>
      </p:sp>
      <p:sp>
        <p:nvSpPr>
          <p:cNvPr id="7" name="Slide Number Placeholder 6">
            <a:extLst>
              <a:ext uri="{FF2B5EF4-FFF2-40B4-BE49-F238E27FC236}">
                <a16:creationId xmlns:a16="http://schemas.microsoft.com/office/drawing/2014/main" id="{C3B246C2-336F-4B21-1076-68906AC27BB4}"/>
              </a:ext>
            </a:extLst>
          </p:cNvPr>
          <p:cNvSpPr>
            <a:spLocks noGrp="1"/>
          </p:cNvSpPr>
          <p:nvPr>
            <p:ph type="sldNum" sz="quarter" idx="12"/>
          </p:nvPr>
        </p:nvSpPr>
        <p:spPr/>
        <p:txBody>
          <a:bodyPr/>
          <a:lstStyle/>
          <a:p>
            <a:fld id="{16DAB63A-30D3-471A-9985-472B29AFB67F}" type="slidenum">
              <a:rPr lang="en-US" smtClean="0"/>
              <a:pPr/>
              <a:t>9</a:t>
            </a:fld>
            <a:endParaRPr lang="en-US"/>
          </a:p>
        </p:txBody>
      </p:sp>
      <p:grpSp>
        <p:nvGrpSpPr>
          <p:cNvPr id="9" name="Group 8">
            <a:extLst>
              <a:ext uri="{FF2B5EF4-FFF2-40B4-BE49-F238E27FC236}">
                <a16:creationId xmlns:a16="http://schemas.microsoft.com/office/drawing/2014/main" id="{650A1578-AAA4-F862-5932-71DB5B5A958B}"/>
              </a:ext>
            </a:extLst>
          </p:cNvPr>
          <p:cNvGrpSpPr/>
          <p:nvPr/>
        </p:nvGrpSpPr>
        <p:grpSpPr>
          <a:xfrm>
            <a:off x="8495490" y="941110"/>
            <a:ext cx="3632876" cy="5543424"/>
            <a:chOff x="9162240" y="1555412"/>
            <a:chExt cx="2933700" cy="4476548"/>
          </a:xfrm>
        </p:grpSpPr>
        <p:pic>
          <p:nvPicPr>
            <p:cNvPr id="4" name="Picture 3">
              <a:extLst>
                <a:ext uri="{FF2B5EF4-FFF2-40B4-BE49-F238E27FC236}">
                  <a16:creationId xmlns:a16="http://schemas.microsoft.com/office/drawing/2014/main" id="{2D8FDA98-30DB-E4EB-4783-D898B2E93C89}"/>
                </a:ext>
              </a:extLst>
            </p:cNvPr>
            <p:cNvPicPr>
              <a:picLocks noChangeAspect="1"/>
            </p:cNvPicPr>
            <p:nvPr/>
          </p:nvPicPr>
          <p:blipFill>
            <a:blip r:embed="rId2">
              <a:extLst>
                <a:ext uri="{28A0092B-C50C-407E-A947-70E740481C1C}">
                  <a14:useLocalDpi xmlns:a14="http://schemas.microsoft.com/office/drawing/2010/main" val="0"/>
                </a:ext>
              </a:extLst>
            </a:blip>
            <a:srcRect r="55305" b="43489"/>
            <a:stretch>
              <a:fillRect/>
            </a:stretch>
          </p:blipFill>
          <p:spPr bwMode="auto">
            <a:xfrm>
              <a:off x="9162240" y="1555412"/>
              <a:ext cx="2647950" cy="2190750"/>
            </a:xfrm>
            <a:prstGeom prst="rect">
              <a:avLst/>
            </a:prstGeom>
            <a:noFill/>
            <a:ln>
              <a:noFill/>
            </a:ln>
          </p:spPr>
        </p:pic>
        <p:pic>
          <p:nvPicPr>
            <p:cNvPr id="8" name="Picture 7">
              <a:extLst>
                <a:ext uri="{FF2B5EF4-FFF2-40B4-BE49-F238E27FC236}">
                  <a16:creationId xmlns:a16="http://schemas.microsoft.com/office/drawing/2014/main" id="{E90C76B4-A99D-E4CF-B839-FCA571727D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62240" y="3822160"/>
              <a:ext cx="2933700" cy="2209800"/>
            </a:xfrm>
            <a:prstGeom prst="rect">
              <a:avLst/>
            </a:prstGeom>
            <a:noFill/>
            <a:ln>
              <a:noFill/>
            </a:ln>
          </p:spPr>
        </p:pic>
      </p:grpSp>
      <p:sp>
        <p:nvSpPr>
          <p:cNvPr id="11" name="TextBox 10">
            <a:extLst>
              <a:ext uri="{FF2B5EF4-FFF2-40B4-BE49-F238E27FC236}">
                <a16:creationId xmlns:a16="http://schemas.microsoft.com/office/drawing/2014/main" id="{14D33CFB-88E7-CAB3-90F3-F07F59918165}"/>
              </a:ext>
            </a:extLst>
          </p:cNvPr>
          <p:cNvSpPr txBox="1"/>
          <p:nvPr/>
        </p:nvSpPr>
        <p:spPr>
          <a:xfrm>
            <a:off x="459226" y="4371151"/>
            <a:ext cx="7426663" cy="2169825"/>
          </a:xfrm>
          <a:prstGeom prst="rect">
            <a:avLst/>
          </a:prstGeom>
          <a:noFill/>
        </p:spPr>
        <p:txBody>
          <a:bodyPr wrap="square">
            <a:spAutoFit/>
          </a:bodyPr>
          <a:lstStyle/>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Dim </a:t>
            </a:r>
            <a:r>
              <a:rPr lang="en-US" sz="1500" i="1" dirty="0" err="1">
                <a:effectLst/>
                <a:latin typeface="Times New Roman" panose="02020603050405020304" pitchFamily="18" charset="0"/>
                <a:ea typeface="Times New Roman" panose="02020603050405020304" pitchFamily="18" charset="0"/>
              </a:rPr>
              <a:t>AEColorBarComboListItems</a:t>
            </a:r>
            <a:r>
              <a:rPr lang="en-US" sz="1500" i="1" dirty="0">
                <a:effectLst/>
                <a:latin typeface="Times New Roman" panose="02020603050405020304" pitchFamily="18" charset="0"/>
                <a:ea typeface="Times New Roman" panose="02020603050405020304" pitchFamily="18" charset="0"/>
              </a:rPr>
              <a:t> As </a:t>
            </a:r>
            <a:r>
              <a:rPr lang="en-US" sz="1500" i="1" dirty="0" err="1">
                <a:effectLst/>
                <a:latin typeface="Times New Roman" panose="02020603050405020304" pitchFamily="18" charset="0"/>
                <a:ea typeface="Times New Roman" panose="02020603050405020304" pitchFamily="18" charset="0"/>
              </a:rPr>
              <a:t>AutomationElementCollection</a:t>
            </a:r>
            <a:r>
              <a:rPr lang="en-US" sz="1500" i="1" dirty="0">
                <a:effectLst/>
                <a:latin typeface="Times New Roman" panose="02020603050405020304" pitchFamily="18" charset="0"/>
                <a:ea typeface="Times New Roman" panose="02020603050405020304" pitchFamily="18" charset="0"/>
              </a:rPr>
              <a:t> = </a:t>
            </a:r>
          </a:p>
          <a:p>
            <a:pPr marL="0" marR="0" indent="182880" algn="just">
              <a:buNone/>
              <a:tabLst>
                <a:tab pos="182880" algn="l"/>
              </a:tabLst>
            </a:pPr>
            <a:r>
              <a:rPr lang="en-US" sz="1500" i="1" dirty="0">
                <a:latin typeface="Times New Roman" panose="02020603050405020304" pitchFamily="18" charset="0"/>
                <a:ea typeface="Times New Roman" panose="02020603050405020304" pitchFamily="18" charset="0"/>
              </a:rPr>
              <a:t>     </a:t>
            </a:r>
            <a:r>
              <a:rPr lang="en-US" sz="1500" i="1" dirty="0" err="1">
                <a:effectLst/>
                <a:latin typeface="Times New Roman" panose="02020603050405020304" pitchFamily="18" charset="0"/>
                <a:ea typeface="Times New Roman" panose="02020603050405020304" pitchFamily="18" charset="0"/>
              </a:rPr>
              <a:t>AEColorBarComboList.</a:t>
            </a:r>
            <a:r>
              <a:rPr lang="en-US" sz="1500" i="1" dirty="0" err="1">
                <a:solidFill>
                  <a:srgbClr val="FF0000"/>
                </a:solidFill>
                <a:effectLst/>
                <a:latin typeface="Times New Roman" panose="02020603050405020304" pitchFamily="18" charset="0"/>
                <a:ea typeface="Times New Roman" panose="02020603050405020304" pitchFamily="18" charset="0"/>
              </a:rPr>
              <a:t>FindAll</a:t>
            </a:r>
            <a:r>
              <a:rPr lang="en-US" sz="1500" i="1" dirty="0">
                <a:effectLst/>
                <a:latin typeface="Times New Roman" panose="02020603050405020304" pitchFamily="18" charset="0"/>
                <a:ea typeface="Times New Roman" panose="02020603050405020304" pitchFamily="18" charset="0"/>
              </a:rPr>
              <a:t>(</a:t>
            </a:r>
            <a:r>
              <a:rPr lang="en-US" sz="1500" i="1" dirty="0" err="1">
                <a:effectLst/>
                <a:latin typeface="Times New Roman" panose="02020603050405020304" pitchFamily="18" charset="0"/>
                <a:ea typeface="Times New Roman" panose="02020603050405020304" pitchFamily="18" charset="0"/>
              </a:rPr>
              <a:t>TreeScope.Children</a:t>
            </a:r>
            <a:r>
              <a:rPr lang="en-US" sz="1500" i="1" dirty="0">
                <a:effectLst/>
                <a:latin typeface="Times New Roman" panose="02020603050405020304" pitchFamily="18" charset="0"/>
                <a:ea typeface="Times New Roman" panose="02020603050405020304" pitchFamily="18" charset="0"/>
              </a:rPr>
              <a:t>, </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New </a:t>
            </a:r>
            <a:r>
              <a:rPr lang="en-US" sz="1500" i="1" dirty="0" err="1">
                <a:effectLst/>
                <a:latin typeface="Times New Roman" panose="02020603050405020304" pitchFamily="18" charset="0"/>
                <a:ea typeface="Times New Roman" panose="02020603050405020304" pitchFamily="18" charset="0"/>
              </a:rPr>
              <a:t>PropertyCondition</a:t>
            </a:r>
            <a:r>
              <a:rPr lang="en-US" sz="1500" i="1" dirty="0">
                <a:effectLst/>
                <a:latin typeface="Times New Roman" panose="02020603050405020304" pitchFamily="18" charset="0"/>
                <a:ea typeface="Times New Roman" panose="02020603050405020304" pitchFamily="18" charset="0"/>
              </a:rPr>
              <a:t>(</a:t>
            </a:r>
            <a:r>
              <a:rPr lang="en-US" sz="1500" i="1" dirty="0" err="1">
                <a:effectLst/>
                <a:latin typeface="Times New Roman" panose="02020603050405020304" pitchFamily="18" charset="0"/>
                <a:ea typeface="Times New Roman" panose="02020603050405020304" pitchFamily="18" charset="0"/>
              </a:rPr>
              <a:t>AutomationElement.LocalizedControlTypeProperty</a:t>
            </a:r>
            <a:r>
              <a:rPr lang="en-US" sz="1500" i="1" dirty="0">
                <a:effectLst/>
                <a:latin typeface="Times New Roman" panose="02020603050405020304" pitchFamily="18" charset="0"/>
                <a:ea typeface="Times New Roman" panose="02020603050405020304" pitchFamily="18" charset="0"/>
              </a:rPr>
              <a:t>, "list item", </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a:t>
            </a:r>
            <a:r>
              <a:rPr lang="en-US" sz="1500" i="1" dirty="0" err="1">
                <a:effectLst/>
                <a:latin typeface="Times New Roman" panose="02020603050405020304" pitchFamily="18" charset="0"/>
                <a:ea typeface="Times New Roman" panose="02020603050405020304" pitchFamily="18" charset="0"/>
              </a:rPr>
              <a:t>PropertyConditionFlags.IgnoreCase</a:t>
            </a:r>
            <a:r>
              <a:rPr lang="en-US" sz="1500" i="1" dirty="0">
                <a:effectLst/>
                <a:latin typeface="Times New Roman" panose="02020603050405020304" pitchFamily="18" charset="0"/>
                <a:ea typeface="Times New Roman" panose="02020603050405020304" pitchFamily="18" charset="0"/>
              </a:rPr>
              <a:t>)</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 </a:t>
            </a:r>
            <a:r>
              <a:rPr lang="en-US" sz="1500" i="1" dirty="0">
                <a:effectLst/>
                <a:highlight>
                  <a:srgbClr val="FFFF00"/>
                </a:highlight>
                <a:latin typeface="Times New Roman" panose="02020603050405020304" pitchFamily="18" charset="0"/>
                <a:ea typeface="Times New Roman" panose="02020603050405020304" pitchFamily="18" charset="0"/>
              </a:rPr>
              <a:t>‘ // Get </a:t>
            </a:r>
            <a:r>
              <a:rPr lang="en-US" sz="1500" i="1" dirty="0" err="1">
                <a:effectLst/>
                <a:highlight>
                  <a:srgbClr val="FFFF00"/>
                </a:highlight>
                <a:latin typeface="Times New Roman" panose="02020603050405020304" pitchFamily="18" charset="0"/>
                <a:ea typeface="Times New Roman" panose="02020603050405020304" pitchFamily="18" charset="0"/>
              </a:rPr>
              <a:t>ColorBarComboListItems</a:t>
            </a:r>
            <a:r>
              <a:rPr lang="en-US" sz="1500" i="1" dirty="0">
                <a:effectLst/>
                <a:highlight>
                  <a:srgbClr val="FFFF00"/>
                </a:highlight>
                <a:latin typeface="Times New Roman" panose="02020603050405020304" pitchFamily="18" charset="0"/>
                <a:ea typeface="Times New Roman" panose="02020603050405020304" pitchFamily="18" charset="0"/>
              </a:rPr>
              <a:t> </a:t>
            </a:r>
            <a:r>
              <a:rPr lang="en-US" sz="1500" i="1" dirty="0">
                <a:solidFill>
                  <a:srgbClr val="FF0000"/>
                </a:solidFill>
                <a:effectLst/>
                <a:highlight>
                  <a:srgbClr val="FFFF00"/>
                </a:highlight>
                <a:latin typeface="Times New Roman" panose="02020603050405020304" pitchFamily="18" charset="0"/>
                <a:ea typeface="Times New Roman" panose="02020603050405020304" pitchFamily="18" charset="0"/>
              </a:rPr>
              <a:t>collection</a:t>
            </a:r>
            <a:r>
              <a:rPr lang="en-US" sz="1500" i="1" dirty="0">
                <a:effectLst/>
                <a:highlight>
                  <a:srgbClr val="FFFF00"/>
                </a:highlight>
                <a:latin typeface="Times New Roman" panose="02020603050405020304" pitchFamily="18" charset="0"/>
                <a:ea typeface="Times New Roman" panose="02020603050405020304" pitchFamily="18" charset="0"/>
              </a:rPr>
              <a:t> from </a:t>
            </a:r>
            <a:r>
              <a:rPr lang="en-US" sz="1500" i="1" dirty="0" err="1">
                <a:effectLst/>
                <a:highlight>
                  <a:srgbClr val="FFFF00"/>
                </a:highlight>
                <a:latin typeface="Times New Roman" panose="02020603050405020304" pitchFamily="18" charset="0"/>
                <a:ea typeface="Times New Roman" panose="02020603050405020304" pitchFamily="18" charset="0"/>
              </a:rPr>
              <a:t>ColorBarComboListBox</a:t>
            </a:r>
            <a:r>
              <a:rPr lang="en-US" sz="1500" i="1" dirty="0">
                <a:effectLst/>
                <a:latin typeface="Times New Roman" panose="02020603050405020304" pitchFamily="18" charset="0"/>
                <a:ea typeface="Times New Roman" panose="02020603050405020304" pitchFamily="18" charset="0"/>
              </a:rPr>
              <a:t> </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Dim </a:t>
            </a:r>
            <a:r>
              <a:rPr lang="en-US" sz="1500" i="1" dirty="0" err="1">
                <a:effectLst/>
                <a:latin typeface="Times New Roman" panose="02020603050405020304" pitchFamily="18" charset="0"/>
                <a:ea typeface="Times New Roman" panose="02020603050405020304" pitchFamily="18" charset="0"/>
              </a:rPr>
              <a:t>SIPColorBarComboListItems</a:t>
            </a:r>
            <a:r>
              <a:rPr lang="en-US" sz="1500" i="1" dirty="0">
                <a:effectLst/>
                <a:latin typeface="Times New Roman" panose="02020603050405020304" pitchFamily="18" charset="0"/>
                <a:ea typeface="Times New Roman" panose="02020603050405020304" pitchFamily="18" charset="0"/>
              </a:rPr>
              <a:t> As </a:t>
            </a:r>
            <a:r>
              <a:rPr lang="en-US" sz="1500" i="1" dirty="0" err="1">
                <a:effectLst/>
                <a:latin typeface="Times New Roman" panose="02020603050405020304" pitchFamily="18" charset="0"/>
                <a:ea typeface="Times New Roman" panose="02020603050405020304" pitchFamily="18" charset="0"/>
              </a:rPr>
              <a:t>SelectionItemPattern</a:t>
            </a:r>
            <a:r>
              <a:rPr lang="en-US" sz="1500" i="1" dirty="0">
                <a:effectLst/>
                <a:latin typeface="Times New Roman" panose="02020603050405020304" pitchFamily="18" charset="0"/>
                <a:ea typeface="Times New Roman" panose="02020603050405020304" pitchFamily="18" charset="0"/>
              </a:rPr>
              <a:t> = </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a:t>
            </a:r>
            <a:r>
              <a:rPr lang="en-US" sz="1500" i="1" dirty="0" err="1">
                <a:effectLst/>
                <a:latin typeface="Times New Roman" panose="02020603050405020304" pitchFamily="18" charset="0"/>
                <a:ea typeface="Times New Roman" panose="02020603050405020304" pitchFamily="18" charset="0"/>
              </a:rPr>
              <a:t>AEColorBarComboListItems</a:t>
            </a:r>
            <a:r>
              <a:rPr lang="en-US" sz="1500" i="1" dirty="0">
                <a:solidFill>
                  <a:srgbClr val="FF0000"/>
                </a:solidFill>
                <a:effectLst/>
                <a:latin typeface="Times New Roman" panose="02020603050405020304" pitchFamily="18" charset="0"/>
                <a:ea typeface="Times New Roman" panose="02020603050405020304" pitchFamily="18" charset="0"/>
              </a:rPr>
              <a:t>(0)</a:t>
            </a:r>
            <a:r>
              <a:rPr lang="en-US" sz="1500" i="1" dirty="0">
                <a:effectLst/>
                <a:latin typeface="Times New Roman" panose="02020603050405020304" pitchFamily="18" charset="0"/>
                <a:ea typeface="Times New Roman" panose="02020603050405020304" pitchFamily="18" charset="0"/>
              </a:rPr>
              <a:t>.</a:t>
            </a:r>
            <a:r>
              <a:rPr lang="en-US" sz="1500" i="1" dirty="0" err="1">
                <a:effectLst/>
                <a:latin typeface="Times New Roman" panose="02020603050405020304" pitchFamily="18" charset="0"/>
                <a:ea typeface="Times New Roman" panose="02020603050405020304" pitchFamily="18" charset="0"/>
              </a:rPr>
              <a:t>GetCurrentPattern</a:t>
            </a:r>
            <a:r>
              <a:rPr lang="en-US" sz="1500" i="1" dirty="0">
                <a:effectLst/>
                <a:latin typeface="Times New Roman" panose="02020603050405020304" pitchFamily="18" charset="0"/>
                <a:ea typeface="Times New Roman" panose="02020603050405020304" pitchFamily="18" charset="0"/>
              </a:rPr>
              <a:t>(</a:t>
            </a:r>
            <a:r>
              <a:rPr lang="en-US" sz="1500" i="1" dirty="0" err="1">
                <a:effectLst/>
                <a:latin typeface="Times New Roman" panose="02020603050405020304" pitchFamily="18" charset="0"/>
                <a:ea typeface="Times New Roman" panose="02020603050405020304" pitchFamily="18" charset="0"/>
              </a:rPr>
              <a:t>SelectionItemPattern.Pattern</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 </a:t>
            </a:r>
            <a:r>
              <a:rPr lang="en-US" sz="1500" i="1" dirty="0">
                <a:effectLst/>
                <a:highlight>
                  <a:srgbClr val="FFFF00"/>
                </a:highlight>
                <a:latin typeface="Times New Roman" panose="02020603050405020304" pitchFamily="18" charset="0"/>
                <a:ea typeface="Times New Roman" panose="02020603050405020304" pitchFamily="18" charset="0"/>
              </a:rPr>
              <a:t>‘ // Set </a:t>
            </a:r>
            <a:r>
              <a:rPr lang="en-US" sz="1500" i="1" dirty="0" err="1">
                <a:effectLst/>
                <a:highlight>
                  <a:srgbClr val="FFFF00"/>
                </a:highlight>
                <a:latin typeface="Times New Roman" panose="02020603050405020304" pitchFamily="18" charset="0"/>
                <a:ea typeface="Times New Roman" panose="02020603050405020304" pitchFamily="18" charset="0"/>
              </a:rPr>
              <a:t>SelectedItem</a:t>
            </a:r>
            <a:r>
              <a:rPr lang="en-US" sz="1500" i="1" dirty="0">
                <a:effectLst/>
                <a:highlight>
                  <a:srgbClr val="FFFF00"/>
                </a:highlight>
                <a:latin typeface="Times New Roman" panose="02020603050405020304" pitchFamily="18" charset="0"/>
                <a:ea typeface="Times New Roman" panose="02020603050405020304" pitchFamily="18" charset="0"/>
              </a:rPr>
              <a:t> pattern for first </a:t>
            </a:r>
            <a:r>
              <a:rPr lang="en-US" sz="1500" i="1" dirty="0" err="1">
                <a:effectLst/>
                <a:highlight>
                  <a:srgbClr val="FFFF00"/>
                </a:highlight>
                <a:latin typeface="Times New Roman" panose="02020603050405020304" pitchFamily="18" charset="0"/>
                <a:ea typeface="Times New Roman" panose="02020603050405020304" pitchFamily="18" charset="0"/>
              </a:rPr>
              <a:t>ComboBox</a:t>
            </a:r>
            <a:r>
              <a:rPr lang="en-US" sz="1500" i="1" dirty="0">
                <a:effectLst/>
                <a:highlight>
                  <a:srgbClr val="FFFF00"/>
                </a:highlight>
                <a:latin typeface="Times New Roman" panose="02020603050405020304" pitchFamily="18" charset="0"/>
                <a:ea typeface="Times New Roman" panose="02020603050405020304" pitchFamily="18" charset="0"/>
              </a:rPr>
              <a:t> list item</a:t>
            </a:r>
            <a:r>
              <a:rPr lang="en-US" sz="1500" i="1" dirty="0">
                <a:effectLst/>
                <a:latin typeface="Times New Roman" panose="02020603050405020304" pitchFamily="18" charset="0"/>
                <a:ea typeface="Times New Roman" panose="02020603050405020304" pitchFamily="18" charset="0"/>
              </a:rPr>
              <a:t>  </a:t>
            </a:r>
            <a:endParaRPr lang="en-US" sz="1500" dirty="0">
              <a:effectLst/>
              <a:latin typeface="Times New Roman" panose="02020603050405020304" pitchFamily="18" charset="0"/>
              <a:ea typeface="Times New Roman" panose="02020603050405020304" pitchFamily="18" charset="0"/>
            </a:endParaRPr>
          </a:p>
          <a:p>
            <a:pPr marL="0" marR="0" indent="182880" algn="just">
              <a:buNone/>
              <a:tabLst>
                <a:tab pos="182880" algn="l"/>
              </a:tabLst>
            </a:pPr>
            <a:r>
              <a:rPr lang="en-US" sz="1500" i="1" dirty="0">
                <a:effectLst/>
                <a:latin typeface="Times New Roman" panose="02020603050405020304" pitchFamily="18" charset="0"/>
                <a:ea typeface="Times New Roman" panose="02020603050405020304" pitchFamily="18" charset="0"/>
              </a:rPr>
              <a:t>   </a:t>
            </a:r>
            <a:r>
              <a:rPr lang="en-US" sz="1500" i="1" dirty="0" err="1">
                <a:effectLst/>
                <a:latin typeface="Times New Roman" panose="02020603050405020304" pitchFamily="18" charset="0"/>
                <a:ea typeface="Times New Roman" panose="02020603050405020304" pitchFamily="18" charset="0"/>
              </a:rPr>
              <a:t>SIPColorBarComboListItems.Select</a:t>
            </a:r>
            <a:r>
              <a:rPr lang="en-US" sz="1500" i="1" dirty="0">
                <a:effectLst/>
                <a:latin typeface="Times New Roman" panose="02020603050405020304" pitchFamily="18" charset="0"/>
                <a:ea typeface="Times New Roman" panose="02020603050405020304" pitchFamily="18" charset="0"/>
              </a:rPr>
              <a:t>() </a:t>
            </a:r>
            <a:r>
              <a:rPr lang="en-US" sz="1500" i="1" dirty="0">
                <a:effectLst/>
                <a:highlight>
                  <a:srgbClr val="FFFF00"/>
                </a:highlight>
                <a:latin typeface="Times New Roman" panose="02020603050405020304" pitchFamily="18" charset="0"/>
                <a:ea typeface="Times New Roman" panose="02020603050405020304" pitchFamily="18" charset="0"/>
              </a:rPr>
              <a:t>‘ // Invoke selection</a:t>
            </a:r>
            <a:endParaRPr lang="en-US" sz="1500" dirty="0"/>
          </a:p>
        </p:txBody>
      </p:sp>
      <p:sp>
        <p:nvSpPr>
          <p:cNvPr id="12" name="Footer Placeholder 5">
            <a:extLst>
              <a:ext uri="{FF2B5EF4-FFF2-40B4-BE49-F238E27FC236}">
                <a16:creationId xmlns:a16="http://schemas.microsoft.com/office/drawing/2014/main" id="{67D9F71B-3310-3A2E-812F-FAF9FDC259AF}"/>
              </a:ext>
            </a:extLst>
          </p:cNvPr>
          <p:cNvSpPr>
            <a:spLocks noGrp="1"/>
          </p:cNvSpPr>
          <p:nvPr>
            <p:ph type="ftr" sz="quarter" idx="11"/>
          </p:nvPr>
        </p:nvSpPr>
        <p:spPr>
          <a:xfrm>
            <a:off x="2093749" y="6629400"/>
            <a:ext cx="8001000" cy="228600"/>
          </a:xfrm>
        </p:spPr>
        <p:txBody>
          <a:bodyPr/>
          <a:lstStyle/>
          <a:p>
            <a:r>
              <a:rPr lang="en-US" dirty="0"/>
              <a:t>Roman Space Telescope Project</a:t>
            </a:r>
          </a:p>
        </p:txBody>
      </p:sp>
    </p:spTree>
    <p:extLst>
      <p:ext uri="{BB962C8B-B14F-4D97-AF65-F5344CB8AC3E}">
        <p14:creationId xmlns:p14="http://schemas.microsoft.com/office/powerpoint/2010/main" val="1208710350"/>
      </p:ext>
    </p:extLst>
  </p:cSld>
  <p:clrMapOvr>
    <a:masterClrMapping/>
  </p:clrMapOvr>
</p:sld>
</file>

<file path=ppt/theme/theme1.xml><?xml version="1.0" encoding="utf-8"?>
<a:theme xmlns:a="http://schemas.openxmlformats.org/drawingml/2006/main" name="Roman Space Telescop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ST I&amp;T Track Monthly Template v3.potx" id="{A3545DCF-AE4E-43D3-96B8-23C9458406C4}" vid="{B52E7C7B-254F-43DB-BBF0-F56246724476}"/>
    </a:ext>
  </a:extLst>
</a:theme>
</file>

<file path=ppt/theme/theme2.xml><?xml version="1.0" encoding="utf-8"?>
<a:theme xmlns:a="http://schemas.openxmlformats.org/drawingml/2006/main" name="1_Roman Space Telescop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7030A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ST I&amp;T Track Monthly Template v3.potx" id="{C7212BBA-135B-449C-A1C8-97201C3F0878}" vid="{9894CC0A-F9CA-4432-B631-AF525DFF7A7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E192A8DADF6D42ADB42C38E27287F6" ma:contentTypeVersion="17" ma:contentTypeDescription="Create a new document." ma:contentTypeScope="" ma:versionID="a6cc2746a8181666ee7dd3a31cb02dc9">
  <xsd:schema xmlns:xsd="http://www.w3.org/2001/XMLSchema" xmlns:xs="http://www.w3.org/2001/XMLSchema" xmlns:p="http://schemas.microsoft.com/office/2006/metadata/properties" xmlns:ns2="2273f052-5c12-4029-ad29-572d8f622e12" xmlns:ns3="fe91482e-e9e0-46bc-9fb0-642cc9b18d87" targetNamespace="http://schemas.microsoft.com/office/2006/metadata/properties" ma:root="true" ma:fieldsID="7f6461d2362df07292ce367cfa18e379" ns2:_="" ns3:_="">
    <xsd:import namespace="2273f052-5c12-4029-ad29-572d8f622e12"/>
    <xsd:import namespace="fe91482e-e9e0-46bc-9fb0-642cc9b18d8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73f052-5c12-4029-ad29-572d8f622e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e91482e-e9e0-46bc-9fb0-642cc9b18d8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65b34c2-71c9-4eb8-8aed-4199a36fcff5}" ma:internalName="TaxCatchAll" ma:showField="CatchAllData" ma:web="fe91482e-e9e0-46bc-9fb0-642cc9b18d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fe91482e-e9e0-46bc-9fb0-642cc9b18d87">
      <UserInfo>
        <DisplayName>Dean, Amanda M. (GSFC-5680)</DisplayName>
        <AccountId>64</AccountId>
        <AccountType/>
      </UserInfo>
      <UserInfo>
        <DisplayName>Gygax, John D. (GSFC-4480)</DisplayName>
        <AccountId>42</AccountId>
        <AccountType/>
      </UserInfo>
      <UserInfo>
        <DisplayName>Carpenter, Adam W. (GSFC-549.0)[GENESIS ENGINEERING SOLUTIONS, INC]</DisplayName>
        <AccountId>19</AccountId>
        <AccountType/>
      </UserInfo>
      <UserInfo>
        <DisplayName>Aylward, Andrew T. (GSFC-5650)</DisplayName>
        <AccountId>65</AccountId>
        <AccountType/>
      </UserInfo>
      <UserInfo>
        <DisplayName>GRISWOLD, KETTNER J. (GSFC-448.0)[STELLAR SOLUTIONS, INC]</DisplayName>
        <AccountId>63</AccountId>
        <AccountType/>
      </UserInfo>
      <UserInfo>
        <DisplayName>Kilgore, Roman A. (GSFC-4480)</DisplayName>
        <AccountId>66</AccountId>
        <AccountType/>
      </UserInfo>
      <UserInfo>
        <DisplayName>Gaylin, Sam (GSFC-568.0)[GENESIS ENGINEERING SOLUTIONS, INC]</DisplayName>
        <AccountId>44</AccountId>
        <AccountType/>
      </UserInfo>
    </SharedWithUsers>
    <TaxCatchAll xmlns="fe91482e-e9e0-46bc-9fb0-642cc9b18d87" xsi:nil="true"/>
    <lcf76f155ced4ddcb4097134ff3c332f xmlns="2273f052-5c12-4029-ad29-572d8f622e1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1E902AF-F8F7-420A-8E83-93046D10A567}">
  <ds:schemaRefs>
    <ds:schemaRef ds:uri="http://schemas.microsoft.com/sharepoint/v3/contenttype/forms"/>
  </ds:schemaRefs>
</ds:datastoreItem>
</file>

<file path=customXml/itemProps2.xml><?xml version="1.0" encoding="utf-8"?>
<ds:datastoreItem xmlns:ds="http://schemas.openxmlformats.org/officeDocument/2006/customXml" ds:itemID="{FB58E458-F4F0-436E-BDF0-F182E1729B2F}">
  <ds:schemaRefs>
    <ds:schemaRef ds:uri="2273f052-5c12-4029-ad29-572d8f622e12"/>
    <ds:schemaRef ds:uri="fe91482e-e9e0-46bc-9fb0-642cc9b18d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750F74E-2304-4767-8CE7-3071BD0522E6}">
  <ds:schemaRefs>
    <ds:schemaRef ds:uri="http://schemas.openxmlformats.org/package/2006/metadata/core-properties"/>
    <ds:schemaRef ds:uri="http://purl.org/dc/elements/1.1/"/>
    <ds:schemaRef ds:uri="http://purl.org/dc/terms/"/>
    <ds:schemaRef ds:uri="http://www.w3.org/XML/1998/namespace"/>
    <ds:schemaRef ds:uri="http://schemas.microsoft.com/office/2006/documentManagement/types"/>
    <ds:schemaRef ds:uri="http://schemas.microsoft.com/office/infopath/2007/PartnerControls"/>
    <ds:schemaRef ds:uri="fe91482e-e9e0-46bc-9fb0-642cc9b18d87"/>
    <ds:schemaRef ds:uri="2273f052-5c12-4029-ad29-572d8f622e12"/>
    <ds:schemaRef ds:uri="http://schemas.microsoft.com/office/2006/metadata/properties"/>
    <ds:schemaRef ds:uri="http://purl.org/dc/dcmitype/"/>
  </ds:schemaRefs>
</ds:datastoreItem>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emplate>2023.11.09_SCIPA_PSR Charts</Template>
  <TotalTime>1539</TotalTime>
  <Words>2331</Words>
  <Application>Microsoft Office PowerPoint</Application>
  <PresentationFormat>Widescreen</PresentationFormat>
  <Paragraphs>199</Paragraphs>
  <Slides>14</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Arial</vt:lpstr>
      <vt:lpstr>Arial Narrow</vt:lpstr>
      <vt:lpstr>Calibri</vt:lpstr>
      <vt:lpstr>Times New Roman</vt:lpstr>
      <vt:lpstr>Roman Space Telescope</vt:lpstr>
      <vt:lpstr>1_Roman Space Telescope</vt:lpstr>
      <vt:lpstr>PowerPoint Presentation</vt:lpstr>
      <vt:lpstr>Agenda</vt:lpstr>
      <vt:lpstr>Introduction  </vt:lpstr>
      <vt:lpstr>Motivation</vt:lpstr>
      <vt:lpstr>Approach – AutomationElements</vt:lpstr>
      <vt:lpstr>Finding Elements in the GUI</vt:lpstr>
      <vt:lpstr>Interacting with Elements in the GUI</vt:lpstr>
      <vt:lpstr>Interacting with Elements in the GUI</vt:lpstr>
      <vt:lpstr>Accessing Data in the GUI Elements</vt:lpstr>
      <vt:lpstr>Accessing Data in the GUI Elements</vt:lpstr>
      <vt:lpstr>Finding Elements more Efficiently</vt:lpstr>
      <vt:lpstr>Finding Elements more Efficiently</vt:lpstr>
      <vt:lpstr>Challenges</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Site</dc:title>
  <dc:creator>Carpenter, Adam</dc:creator>
  <cp:lastModifiedBy>Peabody, Hume L. (GSFC-5230)</cp:lastModifiedBy>
  <cp:revision>12</cp:revision>
  <cp:lastPrinted>2024-05-14T13:30:05Z</cp:lastPrinted>
  <dcterms:created xsi:type="dcterms:W3CDTF">2023-11-08T22:27:39Z</dcterms:created>
  <dcterms:modified xsi:type="dcterms:W3CDTF">2026-07-07T16:40:09Z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0x010100F1E192A8DADF6D42ADB42C38E27287F6</vt:lpwstr>
  </property>
  <property fmtid="{D5CDD505-2E9C-101B-9397-08002B2CF9AE}" pid="3" name="MediaServiceImageTags">
    <vt:lpwstr/>
  </property>
</Properties>
</file>