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4v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75"/>
  </p:notesMasterIdLst>
  <p:sldIdLst>
    <p:sldId id="256" r:id="rId2"/>
    <p:sldId id="257" r:id="rId3"/>
    <p:sldId id="2145705367" r:id="rId4"/>
    <p:sldId id="2147474705" r:id="rId5"/>
    <p:sldId id="2145705352" r:id="rId6"/>
    <p:sldId id="2147474707" r:id="rId7"/>
    <p:sldId id="2145705401" r:id="rId8"/>
    <p:sldId id="2145705357" r:id="rId9"/>
    <p:sldId id="2145705353" r:id="rId10"/>
    <p:sldId id="2147474777" r:id="rId11"/>
    <p:sldId id="258" r:id="rId12"/>
    <p:sldId id="259" r:id="rId13"/>
    <p:sldId id="260" r:id="rId14"/>
    <p:sldId id="261" r:id="rId15"/>
    <p:sldId id="998" r:id="rId16"/>
    <p:sldId id="2147474745" r:id="rId17"/>
    <p:sldId id="273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147474778" r:id="rId40"/>
    <p:sldId id="289" r:id="rId41"/>
    <p:sldId id="290" r:id="rId42"/>
    <p:sldId id="293" r:id="rId43"/>
    <p:sldId id="291" r:id="rId44"/>
    <p:sldId id="292" r:id="rId45"/>
    <p:sldId id="263" r:id="rId46"/>
    <p:sldId id="298" r:id="rId47"/>
    <p:sldId id="299" r:id="rId48"/>
    <p:sldId id="300" r:id="rId49"/>
    <p:sldId id="301" r:id="rId50"/>
    <p:sldId id="302" r:id="rId51"/>
    <p:sldId id="2147474768" r:id="rId52"/>
    <p:sldId id="2147474779" r:id="rId53"/>
    <p:sldId id="303" r:id="rId54"/>
    <p:sldId id="304" r:id="rId55"/>
    <p:sldId id="305" r:id="rId56"/>
    <p:sldId id="307" r:id="rId57"/>
    <p:sldId id="2147474771" r:id="rId58"/>
    <p:sldId id="308" r:id="rId59"/>
    <p:sldId id="309" r:id="rId60"/>
    <p:sldId id="310" r:id="rId61"/>
    <p:sldId id="313" r:id="rId62"/>
    <p:sldId id="314" r:id="rId63"/>
    <p:sldId id="2147474780" r:id="rId64"/>
    <p:sldId id="2145705257" r:id="rId65"/>
    <p:sldId id="2147474766" r:id="rId66"/>
    <p:sldId id="2147474713" r:id="rId67"/>
    <p:sldId id="2147474767" r:id="rId68"/>
    <p:sldId id="2147474776" r:id="rId69"/>
    <p:sldId id="2147474746" r:id="rId70"/>
    <p:sldId id="318" r:id="rId71"/>
    <p:sldId id="319" r:id="rId72"/>
    <p:sldId id="320" r:id="rId73"/>
    <p:sldId id="321" r:id="rId7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41719C"/>
    <a:srgbClr val="253362"/>
    <a:srgbClr val="2131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714"/>
    <p:restoredTop sz="96181"/>
  </p:normalViewPr>
  <p:slideViewPr>
    <p:cSldViewPr snapToGrid="0">
      <p:cViewPr varScale="1">
        <p:scale>
          <a:sx n="123" d="100"/>
          <a:sy n="123" d="100"/>
        </p:scale>
        <p:origin x="10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la1069ci%201:David's%20Files:Conferences/Committees:Cocoa/Daytona%20Beach:2010%20Cocoa%20Beach:HyMETS%20paper:2009/02%20HYMETS%20data:SF-CMC-10D_08-1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5925925925926003E-2"/>
          <c:y val="0.15904139433551201"/>
          <c:w val="0.81925925925925902"/>
          <c:h val="0.76688453159041403"/>
        </c:manualLayout>
      </c:layout>
      <c:scatterChart>
        <c:scatterStyle val="lineMarker"/>
        <c:varyColors val="0"/>
        <c:ser>
          <c:idx val="1"/>
          <c:order val="0"/>
          <c:tx>
            <c:strRef>
              <c:f>'SF-CMC-10D_08-1'!$G$38</c:f>
              <c:strCache>
                <c:ptCount val="1"/>
                <c:pt idx="0">
                  <c:v>Pyrometer Temp (F)</c:v>
                </c:pt>
              </c:strCache>
            </c:strRef>
          </c:tx>
          <c:spPr>
            <a:ln w="25400">
              <a:solidFill>
                <a:srgbClr val="FF6600"/>
              </a:solidFill>
              <a:prstDash val="solid"/>
            </a:ln>
          </c:spPr>
          <c:marker>
            <c:symbol val="none"/>
          </c:marker>
          <c:xVal>
            <c:numRef>
              <c:f>'SF-CMC-10D_08-1'!$C$39:$C$398</c:f>
              <c:numCache>
                <c:formatCode>General</c:formatCode>
                <c:ptCount val="360"/>
                <c:pt idx="0">
                  <c:v>0</c:v>
                </c:pt>
                <c:pt idx="1">
                  <c:v>0.5</c:v>
                </c:pt>
                <c:pt idx="2">
                  <c:v>1.5</c:v>
                </c:pt>
                <c:pt idx="3">
                  <c:v>2.593</c:v>
                </c:pt>
                <c:pt idx="4">
                  <c:v>3.609</c:v>
                </c:pt>
                <c:pt idx="5">
                  <c:v>4.609</c:v>
                </c:pt>
                <c:pt idx="6">
                  <c:v>5.64</c:v>
                </c:pt>
                <c:pt idx="7">
                  <c:v>6.6710000000000003</c:v>
                </c:pt>
                <c:pt idx="8">
                  <c:v>7.75</c:v>
                </c:pt>
                <c:pt idx="9">
                  <c:v>8.6560000000000006</c:v>
                </c:pt>
                <c:pt idx="10">
                  <c:v>9.75</c:v>
                </c:pt>
                <c:pt idx="11">
                  <c:v>10.811999999999999</c:v>
                </c:pt>
                <c:pt idx="12">
                  <c:v>11.843</c:v>
                </c:pt>
                <c:pt idx="13">
                  <c:v>12.859</c:v>
                </c:pt>
                <c:pt idx="14">
                  <c:v>13.859</c:v>
                </c:pt>
                <c:pt idx="15">
                  <c:v>14.734</c:v>
                </c:pt>
                <c:pt idx="16">
                  <c:v>15.906000000000001</c:v>
                </c:pt>
                <c:pt idx="17">
                  <c:v>16.875</c:v>
                </c:pt>
                <c:pt idx="18">
                  <c:v>17.905999999999999</c:v>
                </c:pt>
                <c:pt idx="19">
                  <c:v>18.937000000000001</c:v>
                </c:pt>
                <c:pt idx="20">
                  <c:v>19.98399999999998</c:v>
                </c:pt>
                <c:pt idx="21">
                  <c:v>21.015000000000001</c:v>
                </c:pt>
                <c:pt idx="22">
                  <c:v>22.077999999999999</c:v>
                </c:pt>
                <c:pt idx="23">
                  <c:v>23.077999999999999</c:v>
                </c:pt>
                <c:pt idx="24">
                  <c:v>24.031000000000009</c:v>
                </c:pt>
                <c:pt idx="25">
                  <c:v>25.14</c:v>
                </c:pt>
                <c:pt idx="26">
                  <c:v>26.218</c:v>
                </c:pt>
                <c:pt idx="27">
                  <c:v>27.125</c:v>
                </c:pt>
                <c:pt idx="28">
                  <c:v>28.109000000000009</c:v>
                </c:pt>
                <c:pt idx="29">
                  <c:v>29.093</c:v>
                </c:pt>
                <c:pt idx="30">
                  <c:v>30.202999999999999</c:v>
                </c:pt>
                <c:pt idx="31">
                  <c:v>31.312000000000001</c:v>
                </c:pt>
                <c:pt idx="32">
                  <c:v>32.375</c:v>
                </c:pt>
                <c:pt idx="33">
                  <c:v>33.406000000000013</c:v>
                </c:pt>
                <c:pt idx="34">
                  <c:v>34.311999999999998</c:v>
                </c:pt>
                <c:pt idx="35">
                  <c:v>35.311999999999998</c:v>
                </c:pt>
                <c:pt idx="36">
                  <c:v>36.406000000000013</c:v>
                </c:pt>
                <c:pt idx="37">
                  <c:v>37.421000000000006</c:v>
                </c:pt>
                <c:pt idx="38">
                  <c:v>38.5</c:v>
                </c:pt>
                <c:pt idx="39">
                  <c:v>39.484000000000002</c:v>
                </c:pt>
                <c:pt idx="40">
                  <c:v>40.546000000000006</c:v>
                </c:pt>
                <c:pt idx="41">
                  <c:v>41.531000000000013</c:v>
                </c:pt>
                <c:pt idx="42">
                  <c:v>42.625000000000007</c:v>
                </c:pt>
                <c:pt idx="43">
                  <c:v>43.64</c:v>
                </c:pt>
                <c:pt idx="44">
                  <c:v>44.671000000000006</c:v>
                </c:pt>
                <c:pt idx="45">
                  <c:v>45.686999999999998</c:v>
                </c:pt>
                <c:pt idx="46">
                  <c:v>46.609000000000002</c:v>
                </c:pt>
                <c:pt idx="47">
                  <c:v>47.671000000000006</c:v>
                </c:pt>
                <c:pt idx="48">
                  <c:v>48.64</c:v>
                </c:pt>
                <c:pt idx="49">
                  <c:v>49.718000000000011</c:v>
                </c:pt>
                <c:pt idx="50">
                  <c:v>50.796000000000006</c:v>
                </c:pt>
                <c:pt idx="51">
                  <c:v>51.75</c:v>
                </c:pt>
                <c:pt idx="52">
                  <c:v>52.811999999999998</c:v>
                </c:pt>
                <c:pt idx="53">
                  <c:v>53.828000000000003</c:v>
                </c:pt>
                <c:pt idx="54">
                  <c:v>54.89</c:v>
                </c:pt>
                <c:pt idx="55">
                  <c:v>55.921000000000006</c:v>
                </c:pt>
                <c:pt idx="56">
                  <c:v>56.75</c:v>
                </c:pt>
                <c:pt idx="57">
                  <c:v>57.828000000000003</c:v>
                </c:pt>
                <c:pt idx="58">
                  <c:v>58.984000000000002</c:v>
                </c:pt>
                <c:pt idx="59">
                  <c:v>59.936999999999998</c:v>
                </c:pt>
                <c:pt idx="60">
                  <c:v>61.093000000000011</c:v>
                </c:pt>
                <c:pt idx="61">
                  <c:v>62</c:v>
                </c:pt>
                <c:pt idx="62">
                  <c:v>63.14</c:v>
                </c:pt>
                <c:pt idx="63">
                  <c:v>64.155999999999977</c:v>
                </c:pt>
                <c:pt idx="64">
                  <c:v>65.170999999999978</c:v>
                </c:pt>
                <c:pt idx="65">
                  <c:v>66.14</c:v>
                </c:pt>
                <c:pt idx="66">
                  <c:v>67.155999999999977</c:v>
                </c:pt>
                <c:pt idx="67">
                  <c:v>68.170999999999978</c:v>
                </c:pt>
                <c:pt idx="68">
                  <c:v>69.234000000000023</c:v>
                </c:pt>
                <c:pt idx="69">
                  <c:v>70.265000000000001</c:v>
                </c:pt>
                <c:pt idx="70">
                  <c:v>71.281000000000006</c:v>
                </c:pt>
                <c:pt idx="71">
                  <c:v>72.327999999999975</c:v>
                </c:pt>
                <c:pt idx="72">
                  <c:v>73.343000000000004</c:v>
                </c:pt>
                <c:pt idx="73">
                  <c:v>74.406000000000006</c:v>
                </c:pt>
                <c:pt idx="74">
                  <c:v>75.374999999999986</c:v>
                </c:pt>
                <c:pt idx="75">
                  <c:v>76.437000000000026</c:v>
                </c:pt>
                <c:pt idx="76">
                  <c:v>77.5</c:v>
                </c:pt>
                <c:pt idx="77">
                  <c:v>78.39</c:v>
                </c:pt>
                <c:pt idx="78">
                  <c:v>79.531000000000006</c:v>
                </c:pt>
                <c:pt idx="79">
                  <c:v>80.421000000000006</c:v>
                </c:pt>
                <c:pt idx="80">
                  <c:v>81.60899999999998</c:v>
                </c:pt>
                <c:pt idx="81">
                  <c:v>82.453000000000003</c:v>
                </c:pt>
                <c:pt idx="82">
                  <c:v>83.655999999999977</c:v>
                </c:pt>
                <c:pt idx="83">
                  <c:v>84.686999999999998</c:v>
                </c:pt>
                <c:pt idx="84">
                  <c:v>85.670999999999978</c:v>
                </c:pt>
                <c:pt idx="85">
                  <c:v>86.765000000000001</c:v>
                </c:pt>
                <c:pt idx="86">
                  <c:v>87.718000000000004</c:v>
                </c:pt>
                <c:pt idx="87">
                  <c:v>88.734000000000023</c:v>
                </c:pt>
                <c:pt idx="88">
                  <c:v>89.75</c:v>
                </c:pt>
                <c:pt idx="89">
                  <c:v>90.670999999999978</c:v>
                </c:pt>
                <c:pt idx="90">
                  <c:v>91.796000000000006</c:v>
                </c:pt>
                <c:pt idx="91">
                  <c:v>92.812000000000012</c:v>
                </c:pt>
                <c:pt idx="92">
                  <c:v>93.89</c:v>
                </c:pt>
                <c:pt idx="93">
                  <c:v>94.843000000000004</c:v>
                </c:pt>
                <c:pt idx="94">
                  <c:v>95.874999999999986</c:v>
                </c:pt>
                <c:pt idx="95">
                  <c:v>96.953000000000003</c:v>
                </c:pt>
                <c:pt idx="96">
                  <c:v>98</c:v>
                </c:pt>
                <c:pt idx="97">
                  <c:v>98.937000000000026</c:v>
                </c:pt>
                <c:pt idx="98">
                  <c:v>100.062</c:v>
                </c:pt>
                <c:pt idx="99">
                  <c:v>101.093</c:v>
                </c:pt>
                <c:pt idx="100">
                  <c:v>101.98399999999999</c:v>
                </c:pt>
                <c:pt idx="101">
                  <c:v>103.15600000000001</c:v>
                </c:pt>
                <c:pt idx="102">
                  <c:v>104.078</c:v>
                </c:pt>
                <c:pt idx="103">
                  <c:v>105.15600000000001</c:v>
                </c:pt>
                <c:pt idx="104">
                  <c:v>106.218</c:v>
                </c:pt>
                <c:pt idx="105">
                  <c:v>107.14</c:v>
                </c:pt>
                <c:pt idx="106">
                  <c:v>108.15600000000001</c:v>
                </c:pt>
                <c:pt idx="107">
                  <c:v>109.23399999999999</c:v>
                </c:pt>
                <c:pt idx="108">
                  <c:v>110.265</c:v>
                </c:pt>
                <c:pt idx="109">
                  <c:v>111.375</c:v>
                </c:pt>
                <c:pt idx="110">
                  <c:v>112.35899999999999</c:v>
                </c:pt>
                <c:pt idx="111">
                  <c:v>113.375</c:v>
                </c:pt>
                <c:pt idx="112">
                  <c:v>114.437</c:v>
                </c:pt>
                <c:pt idx="113">
                  <c:v>115.437</c:v>
                </c:pt>
                <c:pt idx="114">
                  <c:v>116.42100000000001</c:v>
                </c:pt>
                <c:pt idx="115">
                  <c:v>117.42100000000001</c:v>
                </c:pt>
                <c:pt idx="116">
                  <c:v>118.53100000000001</c:v>
                </c:pt>
                <c:pt idx="117">
                  <c:v>119.48399999999999</c:v>
                </c:pt>
                <c:pt idx="118">
                  <c:v>120.5</c:v>
                </c:pt>
                <c:pt idx="119">
                  <c:v>121.625</c:v>
                </c:pt>
                <c:pt idx="120">
                  <c:v>122.67100000000001</c:v>
                </c:pt>
                <c:pt idx="121">
                  <c:v>123.562</c:v>
                </c:pt>
                <c:pt idx="122">
                  <c:v>124.64</c:v>
                </c:pt>
                <c:pt idx="123">
                  <c:v>125.64</c:v>
                </c:pt>
                <c:pt idx="124">
                  <c:v>126.718</c:v>
                </c:pt>
                <c:pt idx="125">
                  <c:v>127.703</c:v>
                </c:pt>
                <c:pt idx="126">
                  <c:v>128.81200000000001</c:v>
                </c:pt>
                <c:pt idx="127">
                  <c:v>129.78100000000001</c:v>
                </c:pt>
                <c:pt idx="128">
                  <c:v>130.84299999999999</c:v>
                </c:pt>
                <c:pt idx="129">
                  <c:v>131.84299999999999</c:v>
                </c:pt>
                <c:pt idx="130">
                  <c:v>132.84299999999999</c:v>
                </c:pt>
                <c:pt idx="131">
                  <c:v>133.81200000000001</c:v>
                </c:pt>
                <c:pt idx="132">
                  <c:v>134.92099999999999</c:v>
                </c:pt>
                <c:pt idx="133">
                  <c:v>135.90600000000001</c:v>
                </c:pt>
                <c:pt idx="134">
                  <c:v>136.88999999999999</c:v>
                </c:pt>
                <c:pt idx="135">
                  <c:v>138.03100000000001</c:v>
                </c:pt>
                <c:pt idx="136">
                  <c:v>138.96799999999999</c:v>
                </c:pt>
                <c:pt idx="137">
                  <c:v>139.93700000000001</c:v>
                </c:pt>
                <c:pt idx="138">
                  <c:v>141.01499999999999</c:v>
                </c:pt>
                <c:pt idx="139">
                  <c:v>142.078</c:v>
                </c:pt>
                <c:pt idx="140">
                  <c:v>143.09299999999999</c:v>
                </c:pt>
                <c:pt idx="141">
                  <c:v>144.10900000000001</c:v>
                </c:pt>
                <c:pt idx="142">
                  <c:v>145.13999999999999</c:v>
                </c:pt>
                <c:pt idx="143">
                  <c:v>146.17099999999999</c:v>
                </c:pt>
                <c:pt idx="144">
                  <c:v>147.25</c:v>
                </c:pt>
                <c:pt idx="145">
                  <c:v>148.28100000000001</c:v>
                </c:pt>
                <c:pt idx="146">
                  <c:v>149.17099999999999</c:v>
                </c:pt>
                <c:pt idx="147">
                  <c:v>150.34299999999999</c:v>
                </c:pt>
                <c:pt idx="148">
                  <c:v>151.34299999999999</c:v>
                </c:pt>
                <c:pt idx="149">
                  <c:v>152.38999999999999</c:v>
                </c:pt>
                <c:pt idx="150">
                  <c:v>153.40600000000001</c:v>
                </c:pt>
                <c:pt idx="151">
                  <c:v>154.34299999999999</c:v>
                </c:pt>
                <c:pt idx="152">
                  <c:v>155.453</c:v>
                </c:pt>
                <c:pt idx="153">
                  <c:v>156.48400000000001</c:v>
                </c:pt>
                <c:pt idx="154">
                  <c:v>157.51499999999999</c:v>
                </c:pt>
                <c:pt idx="155">
                  <c:v>158.38999999999999</c:v>
                </c:pt>
                <c:pt idx="156">
                  <c:v>159.56200000000001</c:v>
                </c:pt>
                <c:pt idx="157">
                  <c:v>160.56200000000001</c:v>
                </c:pt>
                <c:pt idx="158">
                  <c:v>161.56200000000001</c:v>
                </c:pt>
                <c:pt idx="159">
                  <c:v>162.53100000000001</c:v>
                </c:pt>
                <c:pt idx="160">
                  <c:v>163.703</c:v>
                </c:pt>
                <c:pt idx="161">
                  <c:v>164.625</c:v>
                </c:pt>
                <c:pt idx="162">
                  <c:v>165.60900000000001</c:v>
                </c:pt>
                <c:pt idx="163">
                  <c:v>166.64</c:v>
                </c:pt>
                <c:pt idx="164">
                  <c:v>167.703</c:v>
                </c:pt>
                <c:pt idx="165">
                  <c:v>168.76499999999999</c:v>
                </c:pt>
                <c:pt idx="166">
                  <c:v>169.85900000000001</c:v>
                </c:pt>
                <c:pt idx="167">
                  <c:v>170.89</c:v>
                </c:pt>
                <c:pt idx="168">
                  <c:v>171.90600000000001</c:v>
                </c:pt>
                <c:pt idx="169">
                  <c:v>172.78100000000001</c:v>
                </c:pt>
                <c:pt idx="170">
                  <c:v>173.90600000000001</c:v>
                </c:pt>
                <c:pt idx="171">
                  <c:v>174.93700000000001</c:v>
                </c:pt>
                <c:pt idx="172">
                  <c:v>175.89</c:v>
                </c:pt>
                <c:pt idx="173">
                  <c:v>176.96799999999999</c:v>
                </c:pt>
                <c:pt idx="174">
                  <c:v>178.03100000000001</c:v>
                </c:pt>
                <c:pt idx="175">
                  <c:v>179.078</c:v>
                </c:pt>
                <c:pt idx="176">
                  <c:v>180.09299999999999</c:v>
                </c:pt>
                <c:pt idx="177">
                  <c:v>181.09299999999999</c:v>
                </c:pt>
                <c:pt idx="178">
                  <c:v>182.15600000000001</c:v>
                </c:pt>
                <c:pt idx="179">
                  <c:v>183.125</c:v>
                </c:pt>
                <c:pt idx="180">
                  <c:v>184.10900000000001</c:v>
                </c:pt>
                <c:pt idx="181">
                  <c:v>185.125</c:v>
                </c:pt>
                <c:pt idx="182">
                  <c:v>186.17099999999999</c:v>
                </c:pt>
                <c:pt idx="183">
                  <c:v>187.10900000000001</c:v>
                </c:pt>
                <c:pt idx="184">
                  <c:v>188.09299999999999</c:v>
                </c:pt>
                <c:pt idx="185">
                  <c:v>189.32800000000009</c:v>
                </c:pt>
                <c:pt idx="186">
                  <c:v>190.25</c:v>
                </c:pt>
                <c:pt idx="187">
                  <c:v>191.25</c:v>
                </c:pt>
                <c:pt idx="188">
                  <c:v>192.31200000000001</c:v>
                </c:pt>
                <c:pt idx="189">
                  <c:v>193.39</c:v>
                </c:pt>
                <c:pt idx="190">
                  <c:v>194.35900000000001</c:v>
                </c:pt>
                <c:pt idx="191">
                  <c:v>195.42099999999999</c:v>
                </c:pt>
                <c:pt idx="192">
                  <c:v>196.42099999999999</c:v>
                </c:pt>
                <c:pt idx="193">
                  <c:v>197.5</c:v>
                </c:pt>
                <c:pt idx="194">
                  <c:v>198.54599999999999</c:v>
                </c:pt>
                <c:pt idx="195">
                  <c:v>199.46799999999999</c:v>
                </c:pt>
                <c:pt idx="196">
                  <c:v>200.625</c:v>
                </c:pt>
                <c:pt idx="197">
                  <c:v>201.625</c:v>
                </c:pt>
                <c:pt idx="198">
                  <c:v>202.60900000000001</c:v>
                </c:pt>
                <c:pt idx="199">
                  <c:v>203.578</c:v>
                </c:pt>
                <c:pt idx="200">
                  <c:v>204.625</c:v>
                </c:pt>
                <c:pt idx="201">
                  <c:v>205.71799999999999</c:v>
                </c:pt>
                <c:pt idx="202">
                  <c:v>206.71799999999999</c:v>
                </c:pt>
                <c:pt idx="203">
                  <c:v>207.71799999999999</c:v>
                </c:pt>
                <c:pt idx="204">
                  <c:v>208.78100000000001</c:v>
                </c:pt>
                <c:pt idx="205">
                  <c:v>209.81200000000001</c:v>
                </c:pt>
                <c:pt idx="206">
                  <c:v>210.84299999999999</c:v>
                </c:pt>
                <c:pt idx="207">
                  <c:v>211.875</c:v>
                </c:pt>
                <c:pt idx="208">
                  <c:v>212.81200000000001</c:v>
                </c:pt>
                <c:pt idx="209">
                  <c:v>213.89</c:v>
                </c:pt>
                <c:pt idx="210">
                  <c:v>214.89</c:v>
                </c:pt>
                <c:pt idx="211">
                  <c:v>215.875</c:v>
                </c:pt>
                <c:pt idx="212">
                  <c:v>216.93700000000001</c:v>
                </c:pt>
                <c:pt idx="213">
                  <c:v>217.98400000000001</c:v>
                </c:pt>
                <c:pt idx="214">
                  <c:v>219.06200000000001</c:v>
                </c:pt>
                <c:pt idx="215">
                  <c:v>219.953</c:v>
                </c:pt>
                <c:pt idx="216">
                  <c:v>221.17099999999999</c:v>
                </c:pt>
                <c:pt idx="217">
                  <c:v>222</c:v>
                </c:pt>
                <c:pt idx="218">
                  <c:v>223.09299999999999</c:v>
                </c:pt>
                <c:pt idx="219">
                  <c:v>224.203</c:v>
                </c:pt>
                <c:pt idx="220">
                  <c:v>225.203</c:v>
                </c:pt>
                <c:pt idx="221">
                  <c:v>226.203</c:v>
                </c:pt>
                <c:pt idx="222">
                  <c:v>227.28100000000001</c:v>
                </c:pt>
                <c:pt idx="223">
                  <c:v>228.28100000000001</c:v>
                </c:pt>
                <c:pt idx="224">
                  <c:v>229.28100000000001</c:v>
                </c:pt>
                <c:pt idx="225">
                  <c:v>230.32800000000009</c:v>
                </c:pt>
                <c:pt idx="226">
                  <c:v>231.32800000000009</c:v>
                </c:pt>
                <c:pt idx="227">
                  <c:v>232.39</c:v>
                </c:pt>
                <c:pt idx="228">
                  <c:v>233.35900000000001</c:v>
                </c:pt>
                <c:pt idx="229">
                  <c:v>234.34299999999999</c:v>
                </c:pt>
                <c:pt idx="230">
                  <c:v>235.42099999999999</c:v>
                </c:pt>
                <c:pt idx="231">
                  <c:v>236.40600000000001</c:v>
                </c:pt>
                <c:pt idx="232">
                  <c:v>237.53100000000001</c:v>
                </c:pt>
                <c:pt idx="233">
                  <c:v>238.51499999999999</c:v>
                </c:pt>
                <c:pt idx="234">
                  <c:v>239.56200000000001</c:v>
                </c:pt>
                <c:pt idx="235">
                  <c:v>240.625</c:v>
                </c:pt>
                <c:pt idx="236">
                  <c:v>241.578</c:v>
                </c:pt>
                <c:pt idx="237">
                  <c:v>242.54599999999999</c:v>
                </c:pt>
                <c:pt idx="238">
                  <c:v>243.60900000000001</c:v>
                </c:pt>
                <c:pt idx="239">
                  <c:v>244.67099999999999</c:v>
                </c:pt>
                <c:pt idx="240">
                  <c:v>245.703</c:v>
                </c:pt>
                <c:pt idx="241">
                  <c:v>246.65600000000001</c:v>
                </c:pt>
                <c:pt idx="242">
                  <c:v>247.64</c:v>
                </c:pt>
                <c:pt idx="243">
                  <c:v>248.703</c:v>
                </c:pt>
                <c:pt idx="244">
                  <c:v>249.84299999999999</c:v>
                </c:pt>
                <c:pt idx="245">
                  <c:v>250.81200000000001</c:v>
                </c:pt>
                <c:pt idx="246">
                  <c:v>251.84299999999999</c:v>
                </c:pt>
                <c:pt idx="247">
                  <c:v>252.90600000000001</c:v>
                </c:pt>
                <c:pt idx="248">
                  <c:v>253.92099999999999</c:v>
                </c:pt>
                <c:pt idx="249">
                  <c:v>254.875</c:v>
                </c:pt>
                <c:pt idx="250">
                  <c:v>256.03099999999921</c:v>
                </c:pt>
                <c:pt idx="251">
                  <c:v>257.03099999999921</c:v>
                </c:pt>
                <c:pt idx="252">
                  <c:v>258.07799999999992</c:v>
                </c:pt>
                <c:pt idx="253">
                  <c:v>259.06200000000001</c:v>
                </c:pt>
                <c:pt idx="254">
                  <c:v>260.04599999999999</c:v>
                </c:pt>
                <c:pt idx="255">
                  <c:v>261.01499999999999</c:v>
                </c:pt>
                <c:pt idx="256">
                  <c:v>262.125</c:v>
                </c:pt>
                <c:pt idx="257">
                  <c:v>263.15600000000001</c:v>
                </c:pt>
                <c:pt idx="258">
                  <c:v>264.10900000000009</c:v>
                </c:pt>
                <c:pt idx="259">
                  <c:v>265.10900000000009</c:v>
                </c:pt>
                <c:pt idx="260">
                  <c:v>266.21799999999962</c:v>
                </c:pt>
                <c:pt idx="261">
                  <c:v>267.17099999999999</c:v>
                </c:pt>
                <c:pt idx="262">
                  <c:v>268.20299999999992</c:v>
                </c:pt>
                <c:pt idx="263">
                  <c:v>269.17099999999999</c:v>
                </c:pt>
                <c:pt idx="264">
                  <c:v>270.34300000000002</c:v>
                </c:pt>
                <c:pt idx="265">
                  <c:v>271.32799999999992</c:v>
                </c:pt>
                <c:pt idx="266">
                  <c:v>272.43699999999382</c:v>
                </c:pt>
                <c:pt idx="267">
                  <c:v>273.45299999999992</c:v>
                </c:pt>
                <c:pt idx="268">
                  <c:v>274.42099999999863</c:v>
                </c:pt>
                <c:pt idx="269">
                  <c:v>275.34300000000002</c:v>
                </c:pt>
                <c:pt idx="270">
                  <c:v>276.53099999999921</c:v>
                </c:pt>
                <c:pt idx="271">
                  <c:v>277.48399999999862</c:v>
                </c:pt>
                <c:pt idx="272">
                  <c:v>278.53099999999921</c:v>
                </c:pt>
                <c:pt idx="273">
                  <c:v>279.60900000000009</c:v>
                </c:pt>
                <c:pt idx="274">
                  <c:v>280.48399999999862</c:v>
                </c:pt>
                <c:pt idx="275">
                  <c:v>281.53099999999921</c:v>
                </c:pt>
                <c:pt idx="276">
                  <c:v>282.56200000000001</c:v>
                </c:pt>
                <c:pt idx="277">
                  <c:v>283.60900000000009</c:v>
                </c:pt>
                <c:pt idx="278">
                  <c:v>284.625</c:v>
                </c:pt>
                <c:pt idx="279">
                  <c:v>285.75</c:v>
                </c:pt>
                <c:pt idx="280">
                  <c:v>286.71799999999962</c:v>
                </c:pt>
                <c:pt idx="281">
                  <c:v>287.78099999999921</c:v>
                </c:pt>
                <c:pt idx="282">
                  <c:v>288.85900000000009</c:v>
                </c:pt>
                <c:pt idx="283">
                  <c:v>289.89</c:v>
                </c:pt>
                <c:pt idx="284">
                  <c:v>290.93699999999382</c:v>
                </c:pt>
                <c:pt idx="285">
                  <c:v>291.875</c:v>
                </c:pt>
                <c:pt idx="286">
                  <c:v>292.85900000000009</c:v>
                </c:pt>
                <c:pt idx="287">
                  <c:v>293.875</c:v>
                </c:pt>
                <c:pt idx="288">
                  <c:v>294.89</c:v>
                </c:pt>
                <c:pt idx="289">
                  <c:v>295.84300000000002</c:v>
                </c:pt>
                <c:pt idx="290">
                  <c:v>297.04599999999999</c:v>
                </c:pt>
                <c:pt idx="291">
                  <c:v>297.93699999999382</c:v>
                </c:pt>
                <c:pt idx="292">
                  <c:v>299.09299999999962</c:v>
                </c:pt>
                <c:pt idx="293">
                  <c:v>300.07799999999992</c:v>
                </c:pt>
                <c:pt idx="294">
                  <c:v>301.125</c:v>
                </c:pt>
                <c:pt idx="295">
                  <c:v>302.10900000000009</c:v>
                </c:pt>
                <c:pt idx="296">
                  <c:v>303.09299999999962</c:v>
                </c:pt>
                <c:pt idx="297">
                  <c:v>304.18700000000001</c:v>
                </c:pt>
                <c:pt idx="298">
                  <c:v>305.25</c:v>
                </c:pt>
                <c:pt idx="299">
                  <c:v>306.25</c:v>
                </c:pt>
                <c:pt idx="300">
                  <c:v>307.32799999999992</c:v>
                </c:pt>
                <c:pt idx="301">
                  <c:v>308.21799999999962</c:v>
                </c:pt>
                <c:pt idx="302">
                  <c:v>309.25</c:v>
                </c:pt>
                <c:pt idx="303">
                  <c:v>310.28099999999921</c:v>
                </c:pt>
                <c:pt idx="304">
                  <c:v>311.31200000000001</c:v>
                </c:pt>
                <c:pt idx="305">
                  <c:v>312.42099999999863</c:v>
                </c:pt>
                <c:pt idx="306">
                  <c:v>313.43699999999382</c:v>
                </c:pt>
                <c:pt idx="307">
                  <c:v>314.45299999999992</c:v>
                </c:pt>
                <c:pt idx="308">
                  <c:v>315.48399999999862</c:v>
                </c:pt>
                <c:pt idx="309">
                  <c:v>316.57799999999992</c:v>
                </c:pt>
                <c:pt idx="310">
                  <c:v>317.53099999999921</c:v>
                </c:pt>
                <c:pt idx="311">
                  <c:v>318.56200000000001</c:v>
                </c:pt>
                <c:pt idx="312">
                  <c:v>319.65600000000001</c:v>
                </c:pt>
                <c:pt idx="313">
                  <c:v>320.56200000000001</c:v>
                </c:pt>
                <c:pt idx="314">
                  <c:v>321.6400000000001</c:v>
                </c:pt>
                <c:pt idx="315">
                  <c:v>322.625</c:v>
                </c:pt>
                <c:pt idx="316">
                  <c:v>323.73399999999862</c:v>
                </c:pt>
                <c:pt idx="317">
                  <c:v>324.76499999999999</c:v>
                </c:pt>
                <c:pt idx="318">
                  <c:v>325.75</c:v>
                </c:pt>
                <c:pt idx="319">
                  <c:v>326.70299999999992</c:v>
                </c:pt>
                <c:pt idx="320">
                  <c:v>327.82799999999992</c:v>
                </c:pt>
                <c:pt idx="321">
                  <c:v>328.84300000000002</c:v>
                </c:pt>
                <c:pt idx="322">
                  <c:v>329.81200000000001</c:v>
                </c:pt>
                <c:pt idx="323">
                  <c:v>330.82799999999992</c:v>
                </c:pt>
                <c:pt idx="324">
                  <c:v>331.81200000000001</c:v>
                </c:pt>
                <c:pt idx="325">
                  <c:v>332.92099999999863</c:v>
                </c:pt>
                <c:pt idx="326">
                  <c:v>333.98399999999862</c:v>
                </c:pt>
                <c:pt idx="327">
                  <c:v>335.01499999999999</c:v>
                </c:pt>
                <c:pt idx="328">
                  <c:v>335.98399999999862</c:v>
                </c:pt>
                <c:pt idx="329">
                  <c:v>337.03099999999921</c:v>
                </c:pt>
                <c:pt idx="330">
                  <c:v>338.06200000000001</c:v>
                </c:pt>
                <c:pt idx="331">
                  <c:v>339.09299999999962</c:v>
                </c:pt>
                <c:pt idx="332">
                  <c:v>340.18700000000001</c:v>
                </c:pt>
                <c:pt idx="333">
                  <c:v>341.125</c:v>
                </c:pt>
                <c:pt idx="334">
                  <c:v>342.20299999999992</c:v>
                </c:pt>
                <c:pt idx="335">
                  <c:v>343.06200000000001</c:v>
                </c:pt>
                <c:pt idx="336">
                  <c:v>344.18700000000001</c:v>
                </c:pt>
                <c:pt idx="337">
                  <c:v>345.20299999999992</c:v>
                </c:pt>
                <c:pt idx="338">
                  <c:v>346.20299999999992</c:v>
                </c:pt>
                <c:pt idx="339">
                  <c:v>347.25</c:v>
                </c:pt>
                <c:pt idx="340">
                  <c:v>348.35900000000009</c:v>
                </c:pt>
                <c:pt idx="341">
                  <c:v>349.39</c:v>
                </c:pt>
                <c:pt idx="342">
                  <c:v>350.40599999999921</c:v>
                </c:pt>
                <c:pt idx="343">
                  <c:v>351.42099999999863</c:v>
                </c:pt>
                <c:pt idx="344">
                  <c:v>352.43699999999382</c:v>
                </c:pt>
                <c:pt idx="345">
                  <c:v>353.45299999999992</c:v>
                </c:pt>
                <c:pt idx="346">
                  <c:v>354.46799999999962</c:v>
                </c:pt>
                <c:pt idx="347">
                  <c:v>355.40599999999921</c:v>
                </c:pt>
                <c:pt idx="348">
                  <c:v>356.48399999999862</c:v>
                </c:pt>
                <c:pt idx="349">
                  <c:v>357.54599999999999</c:v>
                </c:pt>
                <c:pt idx="350">
                  <c:v>358.53099999999921</c:v>
                </c:pt>
                <c:pt idx="351">
                  <c:v>359.48399999999862</c:v>
                </c:pt>
                <c:pt idx="352">
                  <c:v>360.54599999999999</c:v>
                </c:pt>
                <c:pt idx="353">
                  <c:v>361.625</c:v>
                </c:pt>
                <c:pt idx="354">
                  <c:v>362.68700000000001</c:v>
                </c:pt>
                <c:pt idx="355">
                  <c:v>363.68700000000001</c:v>
                </c:pt>
                <c:pt idx="356">
                  <c:v>364.625</c:v>
                </c:pt>
                <c:pt idx="357">
                  <c:v>365.6400000000001</c:v>
                </c:pt>
                <c:pt idx="358">
                  <c:v>366.73399999999862</c:v>
                </c:pt>
                <c:pt idx="359">
                  <c:v>367.67099999999999</c:v>
                </c:pt>
              </c:numCache>
            </c:numRef>
          </c:xVal>
          <c:yVal>
            <c:numRef>
              <c:f>'SF-CMC-10D_08-1'!$G$39:$G$398</c:f>
              <c:numCache>
                <c:formatCode>General</c:formatCode>
                <c:ptCount val="360"/>
                <c:pt idx="0">
                  <c:v>1841.832764</c:v>
                </c:pt>
                <c:pt idx="1">
                  <c:v>1841.345581</c:v>
                </c:pt>
                <c:pt idx="2">
                  <c:v>1841.376953</c:v>
                </c:pt>
                <c:pt idx="3">
                  <c:v>1841.3264160000001</c:v>
                </c:pt>
                <c:pt idx="4">
                  <c:v>1841.5852050000001</c:v>
                </c:pt>
                <c:pt idx="5">
                  <c:v>1841.368164</c:v>
                </c:pt>
                <c:pt idx="6">
                  <c:v>1841.494751</c:v>
                </c:pt>
                <c:pt idx="7">
                  <c:v>1841.440552</c:v>
                </c:pt>
                <c:pt idx="8">
                  <c:v>1841.6669919999999</c:v>
                </c:pt>
                <c:pt idx="9">
                  <c:v>1841.5607910000001</c:v>
                </c:pt>
                <c:pt idx="10">
                  <c:v>1841.7231449999999</c:v>
                </c:pt>
                <c:pt idx="11">
                  <c:v>1841.198975</c:v>
                </c:pt>
                <c:pt idx="12">
                  <c:v>1841.3481449999999</c:v>
                </c:pt>
                <c:pt idx="13">
                  <c:v>1841.5419919999999</c:v>
                </c:pt>
                <c:pt idx="14">
                  <c:v>1841.367432</c:v>
                </c:pt>
                <c:pt idx="15">
                  <c:v>1841.3208010000001</c:v>
                </c:pt>
                <c:pt idx="16">
                  <c:v>1841.6663820000001</c:v>
                </c:pt>
                <c:pt idx="17">
                  <c:v>1841.401855000001</c:v>
                </c:pt>
                <c:pt idx="18">
                  <c:v>1841.4125979999999</c:v>
                </c:pt>
                <c:pt idx="19">
                  <c:v>1841.6986079999999</c:v>
                </c:pt>
                <c:pt idx="20">
                  <c:v>1841.385986</c:v>
                </c:pt>
                <c:pt idx="21">
                  <c:v>1841.3199460000001</c:v>
                </c:pt>
                <c:pt idx="22">
                  <c:v>1841.4520259999999</c:v>
                </c:pt>
                <c:pt idx="23">
                  <c:v>1841.5119629999999</c:v>
                </c:pt>
                <c:pt idx="24">
                  <c:v>1841.3298339999999</c:v>
                </c:pt>
                <c:pt idx="25">
                  <c:v>1841.179443</c:v>
                </c:pt>
                <c:pt idx="26">
                  <c:v>1841.1899410000001</c:v>
                </c:pt>
                <c:pt idx="27">
                  <c:v>1855.0322269999999</c:v>
                </c:pt>
                <c:pt idx="28">
                  <c:v>1878.865356</c:v>
                </c:pt>
                <c:pt idx="29">
                  <c:v>1904.6829829999999</c:v>
                </c:pt>
                <c:pt idx="30">
                  <c:v>1929.7734370000001</c:v>
                </c:pt>
                <c:pt idx="31">
                  <c:v>1953.948975</c:v>
                </c:pt>
                <c:pt idx="32">
                  <c:v>1978.1845699999999</c:v>
                </c:pt>
                <c:pt idx="33">
                  <c:v>1991.0454099999999</c:v>
                </c:pt>
                <c:pt idx="34">
                  <c:v>2001.022217</c:v>
                </c:pt>
                <c:pt idx="35">
                  <c:v>2008.517456</c:v>
                </c:pt>
                <c:pt idx="36">
                  <c:v>1912.508057</c:v>
                </c:pt>
                <c:pt idx="37">
                  <c:v>2009.2597659999999</c:v>
                </c:pt>
                <c:pt idx="38">
                  <c:v>2027.5616460000001</c:v>
                </c:pt>
                <c:pt idx="39">
                  <c:v>2036.5469969999999</c:v>
                </c:pt>
                <c:pt idx="40">
                  <c:v>2044.6556399999999</c:v>
                </c:pt>
                <c:pt idx="41">
                  <c:v>2055.2924799999992</c:v>
                </c:pt>
                <c:pt idx="42">
                  <c:v>2063.9360350000002</c:v>
                </c:pt>
                <c:pt idx="43">
                  <c:v>2073.0959470000012</c:v>
                </c:pt>
                <c:pt idx="44">
                  <c:v>2080.8464360000012</c:v>
                </c:pt>
                <c:pt idx="45">
                  <c:v>2089.4296869999998</c:v>
                </c:pt>
                <c:pt idx="46">
                  <c:v>2095.9216310000002</c:v>
                </c:pt>
                <c:pt idx="47">
                  <c:v>2103.465576000001</c:v>
                </c:pt>
                <c:pt idx="48">
                  <c:v>2109.2402339999999</c:v>
                </c:pt>
                <c:pt idx="49">
                  <c:v>2115.2141109999998</c:v>
                </c:pt>
                <c:pt idx="50">
                  <c:v>2121.7006839999981</c:v>
                </c:pt>
                <c:pt idx="51">
                  <c:v>2126.751221</c:v>
                </c:pt>
                <c:pt idx="52">
                  <c:v>2132.358643</c:v>
                </c:pt>
                <c:pt idx="53">
                  <c:v>2136.6508789999998</c:v>
                </c:pt>
                <c:pt idx="54">
                  <c:v>2141.0471190000012</c:v>
                </c:pt>
                <c:pt idx="55">
                  <c:v>2146.3583980000012</c:v>
                </c:pt>
                <c:pt idx="56">
                  <c:v>2150.0659179999998</c:v>
                </c:pt>
                <c:pt idx="57">
                  <c:v>2151.7944339999999</c:v>
                </c:pt>
                <c:pt idx="58">
                  <c:v>2155.8605960000009</c:v>
                </c:pt>
                <c:pt idx="59">
                  <c:v>2159.570068</c:v>
                </c:pt>
                <c:pt idx="60">
                  <c:v>2163.717529</c:v>
                </c:pt>
                <c:pt idx="61">
                  <c:v>2165.337402000001</c:v>
                </c:pt>
                <c:pt idx="62">
                  <c:v>2168.2231449999999</c:v>
                </c:pt>
                <c:pt idx="63">
                  <c:v>2169.7260740000002</c:v>
                </c:pt>
                <c:pt idx="64">
                  <c:v>2173.2141109999998</c:v>
                </c:pt>
                <c:pt idx="65">
                  <c:v>2176.8366700000001</c:v>
                </c:pt>
                <c:pt idx="66">
                  <c:v>2183.7783199999999</c:v>
                </c:pt>
                <c:pt idx="67">
                  <c:v>2188.9353030000011</c:v>
                </c:pt>
                <c:pt idx="68">
                  <c:v>2196.6120609999998</c:v>
                </c:pt>
                <c:pt idx="69">
                  <c:v>2203.905029</c:v>
                </c:pt>
                <c:pt idx="70">
                  <c:v>2210.5683589999999</c:v>
                </c:pt>
                <c:pt idx="71">
                  <c:v>2217.1101070000009</c:v>
                </c:pt>
                <c:pt idx="72">
                  <c:v>2224.4541020000011</c:v>
                </c:pt>
                <c:pt idx="73">
                  <c:v>2229.972412000001</c:v>
                </c:pt>
                <c:pt idx="74">
                  <c:v>2235.5874020000001</c:v>
                </c:pt>
                <c:pt idx="75">
                  <c:v>2241.710693</c:v>
                </c:pt>
                <c:pt idx="76">
                  <c:v>2248.8703609999998</c:v>
                </c:pt>
                <c:pt idx="77">
                  <c:v>2254.3356930000009</c:v>
                </c:pt>
                <c:pt idx="78">
                  <c:v>2259.132568</c:v>
                </c:pt>
                <c:pt idx="79">
                  <c:v>2262.3786620000001</c:v>
                </c:pt>
                <c:pt idx="80">
                  <c:v>2267.436279</c:v>
                </c:pt>
                <c:pt idx="81">
                  <c:v>2269.9462889999991</c:v>
                </c:pt>
                <c:pt idx="82">
                  <c:v>2272.5207520000008</c:v>
                </c:pt>
                <c:pt idx="83">
                  <c:v>2278.5551760000012</c:v>
                </c:pt>
                <c:pt idx="84">
                  <c:v>2284.9663089999999</c:v>
                </c:pt>
                <c:pt idx="85">
                  <c:v>2291.9038089999999</c:v>
                </c:pt>
                <c:pt idx="86">
                  <c:v>2298.2319340000008</c:v>
                </c:pt>
                <c:pt idx="87">
                  <c:v>2305.9611820000009</c:v>
                </c:pt>
                <c:pt idx="88">
                  <c:v>2311.6508789999998</c:v>
                </c:pt>
                <c:pt idx="89">
                  <c:v>2315.2907709999999</c:v>
                </c:pt>
                <c:pt idx="90">
                  <c:v>2322.7392580000001</c:v>
                </c:pt>
                <c:pt idx="91">
                  <c:v>2329.2656249999991</c:v>
                </c:pt>
                <c:pt idx="92">
                  <c:v>2334.8164060000008</c:v>
                </c:pt>
                <c:pt idx="93">
                  <c:v>2341.7480469999991</c:v>
                </c:pt>
                <c:pt idx="94">
                  <c:v>2347.2075199999999</c:v>
                </c:pt>
                <c:pt idx="95">
                  <c:v>2352.6120609999998</c:v>
                </c:pt>
                <c:pt idx="96">
                  <c:v>2356.8984370000012</c:v>
                </c:pt>
                <c:pt idx="97">
                  <c:v>2361.2629390000002</c:v>
                </c:pt>
                <c:pt idx="98">
                  <c:v>2363.4296869999998</c:v>
                </c:pt>
                <c:pt idx="99">
                  <c:v>2366.9448240000002</c:v>
                </c:pt>
                <c:pt idx="100">
                  <c:v>2368.743895999999</c:v>
                </c:pt>
                <c:pt idx="101">
                  <c:v>2370.8789060000008</c:v>
                </c:pt>
                <c:pt idx="102">
                  <c:v>2373.1591800000001</c:v>
                </c:pt>
                <c:pt idx="103">
                  <c:v>2374.3735350000011</c:v>
                </c:pt>
                <c:pt idx="104">
                  <c:v>2376.8457030000009</c:v>
                </c:pt>
                <c:pt idx="105">
                  <c:v>2378.1254880000001</c:v>
                </c:pt>
                <c:pt idx="106">
                  <c:v>2379.7934570000002</c:v>
                </c:pt>
                <c:pt idx="107">
                  <c:v>2381.3928220000012</c:v>
                </c:pt>
                <c:pt idx="108">
                  <c:v>2381.9431150000009</c:v>
                </c:pt>
                <c:pt idx="109">
                  <c:v>2383.591797000001</c:v>
                </c:pt>
                <c:pt idx="110">
                  <c:v>2383.8107910000008</c:v>
                </c:pt>
                <c:pt idx="111">
                  <c:v>2385.0610350000002</c:v>
                </c:pt>
                <c:pt idx="112">
                  <c:v>2385.2971190000012</c:v>
                </c:pt>
                <c:pt idx="113">
                  <c:v>2386.2932130000008</c:v>
                </c:pt>
                <c:pt idx="114">
                  <c:v>2387.1711430000009</c:v>
                </c:pt>
                <c:pt idx="115">
                  <c:v>2387.76001</c:v>
                </c:pt>
                <c:pt idx="116">
                  <c:v>2387.919922000001</c:v>
                </c:pt>
                <c:pt idx="117">
                  <c:v>2388.376221</c:v>
                </c:pt>
                <c:pt idx="118">
                  <c:v>2388.8325200000008</c:v>
                </c:pt>
                <c:pt idx="119">
                  <c:v>2389.260985999998</c:v>
                </c:pt>
                <c:pt idx="120">
                  <c:v>2389.5021970000012</c:v>
                </c:pt>
                <c:pt idx="121">
                  <c:v>2388.5202640000002</c:v>
                </c:pt>
                <c:pt idx="122">
                  <c:v>2391.4907230000008</c:v>
                </c:pt>
                <c:pt idx="123">
                  <c:v>2390.8435060000011</c:v>
                </c:pt>
                <c:pt idx="124">
                  <c:v>2391.3544920000008</c:v>
                </c:pt>
                <c:pt idx="125">
                  <c:v>2390.8605960000009</c:v>
                </c:pt>
                <c:pt idx="126">
                  <c:v>2390.9443360000009</c:v>
                </c:pt>
                <c:pt idx="127">
                  <c:v>2390.3740230000012</c:v>
                </c:pt>
                <c:pt idx="128">
                  <c:v>2390.8469239999999</c:v>
                </c:pt>
                <c:pt idx="129">
                  <c:v>2390.363037000001</c:v>
                </c:pt>
                <c:pt idx="130">
                  <c:v>2389.4916990000002</c:v>
                </c:pt>
                <c:pt idx="131">
                  <c:v>2389.1809079999998</c:v>
                </c:pt>
                <c:pt idx="132">
                  <c:v>2390.4396970000012</c:v>
                </c:pt>
                <c:pt idx="133">
                  <c:v>2391.0202640000002</c:v>
                </c:pt>
                <c:pt idx="134">
                  <c:v>2390.726318</c:v>
                </c:pt>
                <c:pt idx="135">
                  <c:v>2390.7094729999999</c:v>
                </c:pt>
                <c:pt idx="136">
                  <c:v>2390.4790040000012</c:v>
                </c:pt>
                <c:pt idx="137">
                  <c:v>2390.9628910000001</c:v>
                </c:pt>
                <c:pt idx="138">
                  <c:v>2391.6054689999992</c:v>
                </c:pt>
                <c:pt idx="139">
                  <c:v>2390.5336910000001</c:v>
                </c:pt>
                <c:pt idx="140">
                  <c:v>2390.8713380000008</c:v>
                </c:pt>
                <c:pt idx="141">
                  <c:v>2391.1884770000001</c:v>
                </c:pt>
                <c:pt idx="142">
                  <c:v>2390.9370120000008</c:v>
                </c:pt>
                <c:pt idx="143">
                  <c:v>2390.6560060000002</c:v>
                </c:pt>
                <c:pt idx="144">
                  <c:v>2391.023682</c:v>
                </c:pt>
                <c:pt idx="145">
                  <c:v>2391.0512700000008</c:v>
                </c:pt>
                <c:pt idx="146">
                  <c:v>2389.2626949999981</c:v>
                </c:pt>
                <c:pt idx="147">
                  <c:v>2390.9033200000008</c:v>
                </c:pt>
                <c:pt idx="148">
                  <c:v>2388.8505860000009</c:v>
                </c:pt>
                <c:pt idx="149">
                  <c:v>2391.113037000001</c:v>
                </c:pt>
                <c:pt idx="150">
                  <c:v>2389.2880859999391</c:v>
                </c:pt>
                <c:pt idx="151">
                  <c:v>2389.4575200000008</c:v>
                </c:pt>
                <c:pt idx="152">
                  <c:v>2392.3959960000011</c:v>
                </c:pt>
                <c:pt idx="153">
                  <c:v>2394.6147460000002</c:v>
                </c:pt>
                <c:pt idx="154">
                  <c:v>2396.6147460000002</c:v>
                </c:pt>
                <c:pt idx="155">
                  <c:v>2400.4645999999998</c:v>
                </c:pt>
                <c:pt idx="156">
                  <c:v>2404.4672850000002</c:v>
                </c:pt>
                <c:pt idx="157">
                  <c:v>2407.1921390000002</c:v>
                </c:pt>
                <c:pt idx="158">
                  <c:v>2409.298827999999</c:v>
                </c:pt>
                <c:pt idx="159">
                  <c:v>2411.9807130000008</c:v>
                </c:pt>
                <c:pt idx="160">
                  <c:v>2412.23999</c:v>
                </c:pt>
                <c:pt idx="161">
                  <c:v>2414.642089999998</c:v>
                </c:pt>
                <c:pt idx="162">
                  <c:v>2414.1557620000008</c:v>
                </c:pt>
                <c:pt idx="163">
                  <c:v>2416.3422850000002</c:v>
                </c:pt>
                <c:pt idx="164">
                  <c:v>2418.9284670000002</c:v>
                </c:pt>
                <c:pt idx="165">
                  <c:v>2419.684569999999</c:v>
                </c:pt>
                <c:pt idx="166">
                  <c:v>2421.1818849999991</c:v>
                </c:pt>
                <c:pt idx="167">
                  <c:v>2423.4772950000001</c:v>
                </c:pt>
                <c:pt idx="168">
                  <c:v>2423.6291500000002</c:v>
                </c:pt>
                <c:pt idx="169">
                  <c:v>2425.1547850000002</c:v>
                </c:pt>
                <c:pt idx="170">
                  <c:v>2424.7944339999999</c:v>
                </c:pt>
                <c:pt idx="171">
                  <c:v>2426.4865720000012</c:v>
                </c:pt>
                <c:pt idx="172">
                  <c:v>2430.36499</c:v>
                </c:pt>
                <c:pt idx="173">
                  <c:v>2431.5214839999999</c:v>
                </c:pt>
                <c:pt idx="174">
                  <c:v>2434.087645999999</c:v>
                </c:pt>
                <c:pt idx="175">
                  <c:v>2439.8522950000001</c:v>
                </c:pt>
                <c:pt idx="176">
                  <c:v>2442.3225100000009</c:v>
                </c:pt>
                <c:pt idx="177">
                  <c:v>2444.904297</c:v>
                </c:pt>
                <c:pt idx="178">
                  <c:v>2450.1784670000002</c:v>
                </c:pt>
                <c:pt idx="179">
                  <c:v>2454.1723630000001</c:v>
                </c:pt>
                <c:pt idx="180">
                  <c:v>2458.5554200000001</c:v>
                </c:pt>
                <c:pt idx="181">
                  <c:v>2463.5751950000008</c:v>
                </c:pt>
                <c:pt idx="182">
                  <c:v>2467.1596679999998</c:v>
                </c:pt>
                <c:pt idx="183">
                  <c:v>2471.4353030000011</c:v>
                </c:pt>
                <c:pt idx="184">
                  <c:v>2476.0549320000009</c:v>
                </c:pt>
                <c:pt idx="185">
                  <c:v>2482.8505860000009</c:v>
                </c:pt>
                <c:pt idx="186">
                  <c:v>2485.3271480000012</c:v>
                </c:pt>
                <c:pt idx="187">
                  <c:v>2486.1938479999999</c:v>
                </c:pt>
                <c:pt idx="188">
                  <c:v>2488.6601560000008</c:v>
                </c:pt>
                <c:pt idx="189">
                  <c:v>2493.891113000001</c:v>
                </c:pt>
                <c:pt idx="190">
                  <c:v>2494.2739260000012</c:v>
                </c:pt>
                <c:pt idx="191">
                  <c:v>2497.5600589999999</c:v>
                </c:pt>
                <c:pt idx="192">
                  <c:v>2501.2014160000008</c:v>
                </c:pt>
                <c:pt idx="193">
                  <c:v>2494.4365230000012</c:v>
                </c:pt>
                <c:pt idx="194">
                  <c:v>2509.0888669999981</c:v>
                </c:pt>
                <c:pt idx="195">
                  <c:v>2510.9636230000001</c:v>
                </c:pt>
                <c:pt idx="196">
                  <c:v>2516.7648929999991</c:v>
                </c:pt>
                <c:pt idx="197">
                  <c:v>2519.9716800000001</c:v>
                </c:pt>
                <c:pt idx="198">
                  <c:v>2525.465576000001</c:v>
                </c:pt>
                <c:pt idx="199">
                  <c:v>2529.9382320000009</c:v>
                </c:pt>
                <c:pt idx="200">
                  <c:v>2534.7917480000001</c:v>
                </c:pt>
                <c:pt idx="201">
                  <c:v>2542.0278320000002</c:v>
                </c:pt>
                <c:pt idx="202">
                  <c:v>2548.1921390000002</c:v>
                </c:pt>
                <c:pt idx="203">
                  <c:v>2555.3076170000008</c:v>
                </c:pt>
                <c:pt idx="204">
                  <c:v>2563.608886999998</c:v>
                </c:pt>
                <c:pt idx="205">
                  <c:v>2571.6665039999998</c:v>
                </c:pt>
                <c:pt idx="206">
                  <c:v>2578.5083009999998</c:v>
                </c:pt>
                <c:pt idx="207">
                  <c:v>2585.2009280000002</c:v>
                </c:pt>
                <c:pt idx="208">
                  <c:v>2592.0358890000002</c:v>
                </c:pt>
                <c:pt idx="209">
                  <c:v>2600.164061999998</c:v>
                </c:pt>
                <c:pt idx="210">
                  <c:v>2607.8134770000011</c:v>
                </c:pt>
                <c:pt idx="211">
                  <c:v>2618.068115</c:v>
                </c:pt>
                <c:pt idx="212">
                  <c:v>2627.139404</c:v>
                </c:pt>
                <c:pt idx="213">
                  <c:v>2637.4399410000001</c:v>
                </c:pt>
                <c:pt idx="214">
                  <c:v>2645.8090820000002</c:v>
                </c:pt>
                <c:pt idx="215">
                  <c:v>2654.3137210000009</c:v>
                </c:pt>
                <c:pt idx="216">
                  <c:v>2663.5446780000002</c:v>
                </c:pt>
                <c:pt idx="217">
                  <c:v>2671.0419920000008</c:v>
                </c:pt>
                <c:pt idx="218">
                  <c:v>2680.3483890000002</c:v>
                </c:pt>
                <c:pt idx="219">
                  <c:v>2692.7683109999998</c:v>
                </c:pt>
                <c:pt idx="220">
                  <c:v>2702.3476560000008</c:v>
                </c:pt>
                <c:pt idx="221">
                  <c:v>2712.5903320000011</c:v>
                </c:pt>
                <c:pt idx="222">
                  <c:v>2722.6840819999388</c:v>
                </c:pt>
                <c:pt idx="223">
                  <c:v>2733.5551760000012</c:v>
                </c:pt>
                <c:pt idx="224">
                  <c:v>2744.0095209999999</c:v>
                </c:pt>
                <c:pt idx="225">
                  <c:v>2758.3081050000001</c:v>
                </c:pt>
                <c:pt idx="226">
                  <c:v>2769.094482</c:v>
                </c:pt>
                <c:pt idx="227">
                  <c:v>2778.9904790000001</c:v>
                </c:pt>
                <c:pt idx="228">
                  <c:v>2789.6687009999991</c:v>
                </c:pt>
                <c:pt idx="229">
                  <c:v>2799.8186040000001</c:v>
                </c:pt>
                <c:pt idx="230">
                  <c:v>2809.6135250000002</c:v>
                </c:pt>
                <c:pt idx="231">
                  <c:v>2820.5539550000012</c:v>
                </c:pt>
                <c:pt idx="232">
                  <c:v>2831.2473140000002</c:v>
                </c:pt>
                <c:pt idx="233">
                  <c:v>2839.7971190000012</c:v>
                </c:pt>
                <c:pt idx="234">
                  <c:v>2851.1508789999998</c:v>
                </c:pt>
                <c:pt idx="235">
                  <c:v>2863.9458009999998</c:v>
                </c:pt>
                <c:pt idx="236">
                  <c:v>2871.9636230000001</c:v>
                </c:pt>
                <c:pt idx="237">
                  <c:v>2881.1066889997428</c:v>
                </c:pt>
                <c:pt idx="238">
                  <c:v>2888.5195310000008</c:v>
                </c:pt>
                <c:pt idx="239">
                  <c:v>2894.0485840000001</c:v>
                </c:pt>
                <c:pt idx="240">
                  <c:v>2900.0004880000001</c:v>
                </c:pt>
                <c:pt idx="241">
                  <c:v>2904.1579590000001</c:v>
                </c:pt>
                <c:pt idx="242">
                  <c:v>2910.3632809999999</c:v>
                </c:pt>
                <c:pt idx="243">
                  <c:v>2913.8959960000011</c:v>
                </c:pt>
                <c:pt idx="244">
                  <c:v>2918.8469239999999</c:v>
                </c:pt>
                <c:pt idx="245">
                  <c:v>2924.5991210000002</c:v>
                </c:pt>
                <c:pt idx="246">
                  <c:v>2929.6672359999998</c:v>
                </c:pt>
                <c:pt idx="247">
                  <c:v>2932.5686039999991</c:v>
                </c:pt>
                <c:pt idx="248">
                  <c:v>2937.5017090000001</c:v>
                </c:pt>
                <c:pt idx="249">
                  <c:v>2941.4697270000001</c:v>
                </c:pt>
                <c:pt idx="250">
                  <c:v>2945.9741210000002</c:v>
                </c:pt>
                <c:pt idx="251">
                  <c:v>2948.616943</c:v>
                </c:pt>
                <c:pt idx="252">
                  <c:v>2950.6062009999991</c:v>
                </c:pt>
                <c:pt idx="253">
                  <c:v>2953.4792480000001</c:v>
                </c:pt>
                <c:pt idx="254">
                  <c:v>2957.7856449999981</c:v>
                </c:pt>
                <c:pt idx="255">
                  <c:v>2957.2087399999991</c:v>
                </c:pt>
                <c:pt idx="256">
                  <c:v>2960.0327150000012</c:v>
                </c:pt>
                <c:pt idx="257">
                  <c:v>2961.6958009999998</c:v>
                </c:pt>
                <c:pt idx="258">
                  <c:v>2962.9631350000009</c:v>
                </c:pt>
                <c:pt idx="259">
                  <c:v>2964.2243649999991</c:v>
                </c:pt>
                <c:pt idx="260">
                  <c:v>2968.7170409999999</c:v>
                </c:pt>
                <c:pt idx="261">
                  <c:v>2969.7145999999998</c:v>
                </c:pt>
                <c:pt idx="262">
                  <c:v>2974.459961</c:v>
                </c:pt>
                <c:pt idx="263">
                  <c:v>2977.2238769999999</c:v>
                </c:pt>
                <c:pt idx="264">
                  <c:v>2980.244628999993</c:v>
                </c:pt>
                <c:pt idx="265">
                  <c:v>2983.826904</c:v>
                </c:pt>
                <c:pt idx="266">
                  <c:v>2991.736328</c:v>
                </c:pt>
                <c:pt idx="267">
                  <c:v>2993.8068849999991</c:v>
                </c:pt>
                <c:pt idx="268">
                  <c:v>2995.5952150000012</c:v>
                </c:pt>
                <c:pt idx="269">
                  <c:v>2997.1931150000009</c:v>
                </c:pt>
                <c:pt idx="270">
                  <c:v>2999.6298829999992</c:v>
                </c:pt>
                <c:pt idx="271">
                  <c:v>2999.729491999999</c:v>
                </c:pt>
                <c:pt idx="272">
                  <c:v>3002.6877439999998</c:v>
                </c:pt>
                <c:pt idx="273">
                  <c:v>3005.0195310000008</c:v>
                </c:pt>
                <c:pt idx="274">
                  <c:v>3006.6713870000008</c:v>
                </c:pt>
                <c:pt idx="275">
                  <c:v>3012.3491210000002</c:v>
                </c:pt>
                <c:pt idx="276">
                  <c:v>3015.6406249999991</c:v>
                </c:pt>
                <c:pt idx="277">
                  <c:v>3017.8283689999998</c:v>
                </c:pt>
                <c:pt idx="278">
                  <c:v>3025.1086429999991</c:v>
                </c:pt>
                <c:pt idx="279">
                  <c:v>3027.641113000001</c:v>
                </c:pt>
                <c:pt idx="280">
                  <c:v>3033.195068</c:v>
                </c:pt>
                <c:pt idx="281">
                  <c:v>3036.6284179999998</c:v>
                </c:pt>
                <c:pt idx="282">
                  <c:v>3040.2543949999999</c:v>
                </c:pt>
                <c:pt idx="283">
                  <c:v>3046.658203</c:v>
                </c:pt>
                <c:pt idx="284">
                  <c:v>3052.2722170000002</c:v>
                </c:pt>
                <c:pt idx="285">
                  <c:v>3055.658203</c:v>
                </c:pt>
                <c:pt idx="286">
                  <c:v>3061.0095209999999</c:v>
                </c:pt>
                <c:pt idx="287">
                  <c:v>3062.2697750000002</c:v>
                </c:pt>
                <c:pt idx="288">
                  <c:v>3063.226318</c:v>
                </c:pt>
                <c:pt idx="289">
                  <c:v>3066.1958009999998</c:v>
                </c:pt>
                <c:pt idx="290">
                  <c:v>3067.7214360000012</c:v>
                </c:pt>
                <c:pt idx="291">
                  <c:v>3072.499268</c:v>
                </c:pt>
                <c:pt idx="292">
                  <c:v>3076.2377929999998</c:v>
                </c:pt>
                <c:pt idx="293">
                  <c:v>3080.353516000001</c:v>
                </c:pt>
                <c:pt idx="294">
                  <c:v>3085.5583499999998</c:v>
                </c:pt>
                <c:pt idx="295">
                  <c:v>3092.7561040000001</c:v>
                </c:pt>
                <c:pt idx="296">
                  <c:v>3099.2595209999999</c:v>
                </c:pt>
                <c:pt idx="297">
                  <c:v>3107.4284670000002</c:v>
                </c:pt>
                <c:pt idx="298">
                  <c:v>3113.3840330000012</c:v>
                </c:pt>
                <c:pt idx="299">
                  <c:v>3118.789061999998</c:v>
                </c:pt>
                <c:pt idx="300">
                  <c:v>3125.5754390000002</c:v>
                </c:pt>
                <c:pt idx="301">
                  <c:v>3129.5986330000001</c:v>
                </c:pt>
                <c:pt idx="302">
                  <c:v>3135.17749</c:v>
                </c:pt>
                <c:pt idx="303">
                  <c:v>3139.7287599999991</c:v>
                </c:pt>
                <c:pt idx="304">
                  <c:v>3143.4221190000012</c:v>
                </c:pt>
                <c:pt idx="305">
                  <c:v>3144.5297850000002</c:v>
                </c:pt>
                <c:pt idx="306">
                  <c:v>3148.3146970000012</c:v>
                </c:pt>
                <c:pt idx="307">
                  <c:v>3150.5581050000001</c:v>
                </c:pt>
                <c:pt idx="308">
                  <c:v>3152.363037000001</c:v>
                </c:pt>
                <c:pt idx="309">
                  <c:v>3159.7687989999981</c:v>
                </c:pt>
                <c:pt idx="310">
                  <c:v>3164.1479490000002</c:v>
                </c:pt>
                <c:pt idx="311">
                  <c:v>3167.1618649999991</c:v>
                </c:pt>
                <c:pt idx="312">
                  <c:v>3172.294922</c:v>
                </c:pt>
                <c:pt idx="313">
                  <c:v>3174.9672850000002</c:v>
                </c:pt>
                <c:pt idx="314">
                  <c:v>3178.6608889997428</c:v>
                </c:pt>
                <c:pt idx="315">
                  <c:v>3179.6594239999999</c:v>
                </c:pt>
                <c:pt idx="316">
                  <c:v>3185.0581050000001</c:v>
                </c:pt>
                <c:pt idx="317">
                  <c:v>3187.8078609999998</c:v>
                </c:pt>
                <c:pt idx="318">
                  <c:v>3189.3679200000001</c:v>
                </c:pt>
                <c:pt idx="319">
                  <c:v>3193.5849609999991</c:v>
                </c:pt>
                <c:pt idx="320">
                  <c:v>3196.0393070000009</c:v>
                </c:pt>
                <c:pt idx="321">
                  <c:v>3199.2761230000001</c:v>
                </c:pt>
                <c:pt idx="322">
                  <c:v>3202.6096189999998</c:v>
                </c:pt>
                <c:pt idx="323">
                  <c:v>3207.8276370000008</c:v>
                </c:pt>
                <c:pt idx="324">
                  <c:v>3213.108886999998</c:v>
                </c:pt>
                <c:pt idx="325">
                  <c:v>3216.925537000001</c:v>
                </c:pt>
                <c:pt idx="326">
                  <c:v>3222.5134280000002</c:v>
                </c:pt>
                <c:pt idx="327">
                  <c:v>3228.4985350000002</c:v>
                </c:pt>
                <c:pt idx="328">
                  <c:v>3233.267821999998</c:v>
                </c:pt>
                <c:pt idx="329">
                  <c:v>3236.5166020000001</c:v>
                </c:pt>
                <c:pt idx="330">
                  <c:v>3243.4340820000002</c:v>
                </c:pt>
                <c:pt idx="331">
                  <c:v>3245.139404</c:v>
                </c:pt>
                <c:pt idx="332">
                  <c:v>3251.7473140000002</c:v>
                </c:pt>
                <c:pt idx="333">
                  <c:v>3253.7114260000012</c:v>
                </c:pt>
                <c:pt idx="334">
                  <c:v>3261.4096679999998</c:v>
                </c:pt>
                <c:pt idx="335">
                  <c:v>3263.560547</c:v>
                </c:pt>
                <c:pt idx="336">
                  <c:v>3272.2783199999999</c:v>
                </c:pt>
                <c:pt idx="337">
                  <c:v>3279.7297359999998</c:v>
                </c:pt>
                <c:pt idx="338">
                  <c:v>3287.4379880000001</c:v>
                </c:pt>
                <c:pt idx="339">
                  <c:v>3299.2924799999992</c:v>
                </c:pt>
                <c:pt idx="340">
                  <c:v>3315.60376</c:v>
                </c:pt>
                <c:pt idx="341">
                  <c:v>3333.4663089999999</c:v>
                </c:pt>
                <c:pt idx="342">
                  <c:v>3363.1240229999999</c:v>
                </c:pt>
                <c:pt idx="343">
                  <c:v>3391.2116700000001</c:v>
                </c:pt>
                <c:pt idx="344">
                  <c:v>3430.3791500000011</c:v>
                </c:pt>
                <c:pt idx="345">
                  <c:v>3482.9592290000001</c:v>
                </c:pt>
                <c:pt idx="346">
                  <c:v>3553.1059570000002</c:v>
                </c:pt>
                <c:pt idx="347">
                  <c:v>3634.344482</c:v>
                </c:pt>
                <c:pt idx="348">
                  <c:v>3719.8696289999998</c:v>
                </c:pt>
                <c:pt idx="349">
                  <c:v>3792.3588869999999</c:v>
                </c:pt>
                <c:pt idx="350">
                  <c:v>3841.5151370000008</c:v>
                </c:pt>
                <c:pt idx="351">
                  <c:v>3881.4252929999998</c:v>
                </c:pt>
                <c:pt idx="352">
                  <c:v>3924.9497070000002</c:v>
                </c:pt>
                <c:pt idx="353">
                  <c:v>3951.9409179999998</c:v>
                </c:pt>
                <c:pt idx="354">
                  <c:v>3974.7563479999999</c:v>
                </c:pt>
                <c:pt idx="355">
                  <c:v>4007.8647460000002</c:v>
                </c:pt>
                <c:pt idx="356">
                  <c:v>4019.6647950000001</c:v>
                </c:pt>
                <c:pt idx="357">
                  <c:v>4039.6591800000001</c:v>
                </c:pt>
                <c:pt idx="358">
                  <c:v>4059.7351070000009</c:v>
                </c:pt>
                <c:pt idx="359">
                  <c:v>4070.9462889999991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5D4-6A40-81F8-5BBE9A9D80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32842216"/>
        <c:axId val="-2032838488"/>
      </c:scatterChart>
      <c:scatterChart>
        <c:scatterStyle val="lineMarker"/>
        <c:varyColors val="0"/>
        <c:ser>
          <c:idx val="9"/>
          <c:order val="1"/>
          <c:tx>
            <c:strRef>
              <c:f>'SF-CMC-10D_08-1'!$L$38</c:f>
              <c:strCache>
                <c:ptCount val="1"/>
                <c:pt idx="0">
                  <c:v>Arc Current  (Amperes)</c:v>
                </c:pt>
              </c:strCache>
            </c:strRef>
          </c:tx>
          <c:spPr>
            <a:ln w="25400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Ref>
              <c:f>'SF-CMC-10D_08-1'!$C$39:$C$398</c:f>
              <c:numCache>
                <c:formatCode>General</c:formatCode>
                <c:ptCount val="360"/>
                <c:pt idx="0">
                  <c:v>0</c:v>
                </c:pt>
                <c:pt idx="1">
                  <c:v>0.5</c:v>
                </c:pt>
                <c:pt idx="2">
                  <c:v>1.5</c:v>
                </c:pt>
                <c:pt idx="3">
                  <c:v>2.593</c:v>
                </c:pt>
                <c:pt idx="4">
                  <c:v>3.609</c:v>
                </c:pt>
                <c:pt idx="5">
                  <c:v>4.609</c:v>
                </c:pt>
                <c:pt idx="6">
                  <c:v>5.64</c:v>
                </c:pt>
                <c:pt idx="7">
                  <c:v>6.6710000000000003</c:v>
                </c:pt>
                <c:pt idx="8">
                  <c:v>7.75</c:v>
                </c:pt>
                <c:pt idx="9">
                  <c:v>8.6560000000000006</c:v>
                </c:pt>
                <c:pt idx="10">
                  <c:v>9.75</c:v>
                </c:pt>
                <c:pt idx="11">
                  <c:v>10.811999999999999</c:v>
                </c:pt>
                <c:pt idx="12">
                  <c:v>11.843</c:v>
                </c:pt>
                <c:pt idx="13">
                  <c:v>12.859</c:v>
                </c:pt>
                <c:pt idx="14">
                  <c:v>13.859</c:v>
                </c:pt>
                <c:pt idx="15">
                  <c:v>14.734</c:v>
                </c:pt>
                <c:pt idx="16">
                  <c:v>15.906000000000001</c:v>
                </c:pt>
                <c:pt idx="17">
                  <c:v>16.875</c:v>
                </c:pt>
                <c:pt idx="18">
                  <c:v>17.905999999999999</c:v>
                </c:pt>
                <c:pt idx="19">
                  <c:v>18.937000000000001</c:v>
                </c:pt>
                <c:pt idx="20">
                  <c:v>19.98399999999998</c:v>
                </c:pt>
                <c:pt idx="21">
                  <c:v>21.015000000000001</c:v>
                </c:pt>
                <c:pt idx="22">
                  <c:v>22.077999999999999</c:v>
                </c:pt>
                <c:pt idx="23">
                  <c:v>23.077999999999999</c:v>
                </c:pt>
                <c:pt idx="24">
                  <c:v>24.031000000000009</c:v>
                </c:pt>
                <c:pt idx="25">
                  <c:v>25.14</c:v>
                </c:pt>
                <c:pt idx="26">
                  <c:v>26.218</c:v>
                </c:pt>
                <c:pt idx="27">
                  <c:v>27.125</c:v>
                </c:pt>
                <c:pt idx="28">
                  <c:v>28.109000000000009</c:v>
                </c:pt>
                <c:pt idx="29">
                  <c:v>29.093</c:v>
                </c:pt>
                <c:pt idx="30">
                  <c:v>30.202999999999999</c:v>
                </c:pt>
                <c:pt idx="31">
                  <c:v>31.312000000000001</c:v>
                </c:pt>
                <c:pt idx="32">
                  <c:v>32.375</c:v>
                </c:pt>
                <c:pt idx="33">
                  <c:v>33.406000000000013</c:v>
                </c:pt>
                <c:pt idx="34">
                  <c:v>34.311999999999998</c:v>
                </c:pt>
                <c:pt idx="35">
                  <c:v>35.311999999999998</c:v>
                </c:pt>
                <c:pt idx="36">
                  <c:v>36.406000000000013</c:v>
                </c:pt>
                <c:pt idx="37">
                  <c:v>37.421000000000006</c:v>
                </c:pt>
                <c:pt idx="38">
                  <c:v>38.5</c:v>
                </c:pt>
                <c:pt idx="39">
                  <c:v>39.484000000000002</c:v>
                </c:pt>
                <c:pt idx="40">
                  <c:v>40.546000000000006</c:v>
                </c:pt>
                <c:pt idx="41">
                  <c:v>41.531000000000013</c:v>
                </c:pt>
                <c:pt idx="42">
                  <c:v>42.625000000000007</c:v>
                </c:pt>
                <c:pt idx="43">
                  <c:v>43.64</c:v>
                </c:pt>
                <c:pt idx="44">
                  <c:v>44.671000000000006</c:v>
                </c:pt>
                <c:pt idx="45">
                  <c:v>45.686999999999998</c:v>
                </c:pt>
                <c:pt idx="46">
                  <c:v>46.609000000000002</c:v>
                </c:pt>
                <c:pt idx="47">
                  <c:v>47.671000000000006</c:v>
                </c:pt>
                <c:pt idx="48">
                  <c:v>48.64</c:v>
                </c:pt>
                <c:pt idx="49">
                  <c:v>49.718000000000011</c:v>
                </c:pt>
                <c:pt idx="50">
                  <c:v>50.796000000000006</c:v>
                </c:pt>
                <c:pt idx="51">
                  <c:v>51.75</c:v>
                </c:pt>
                <c:pt idx="52">
                  <c:v>52.811999999999998</c:v>
                </c:pt>
                <c:pt idx="53">
                  <c:v>53.828000000000003</c:v>
                </c:pt>
                <c:pt idx="54">
                  <c:v>54.89</c:v>
                </c:pt>
                <c:pt idx="55">
                  <c:v>55.921000000000006</c:v>
                </c:pt>
                <c:pt idx="56">
                  <c:v>56.75</c:v>
                </c:pt>
                <c:pt idx="57">
                  <c:v>57.828000000000003</c:v>
                </c:pt>
                <c:pt idx="58">
                  <c:v>58.984000000000002</c:v>
                </c:pt>
                <c:pt idx="59">
                  <c:v>59.936999999999998</c:v>
                </c:pt>
                <c:pt idx="60">
                  <c:v>61.093000000000011</c:v>
                </c:pt>
                <c:pt idx="61">
                  <c:v>62</c:v>
                </c:pt>
                <c:pt idx="62">
                  <c:v>63.14</c:v>
                </c:pt>
                <c:pt idx="63">
                  <c:v>64.155999999999977</c:v>
                </c:pt>
                <c:pt idx="64">
                  <c:v>65.170999999999978</c:v>
                </c:pt>
                <c:pt idx="65">
                  <c:v>66.14</c:v>
                </c:pt>
                <c:pt idx="66">
                  <c:v>67.155999999999977</c:v>
                </c:pt>
                <c:pt idx="67">
                  <c:v>68.170999999999978</c:v>
                </c:pt>
                <c:pt idx="68">
                  <c:v>69.234000000000023</c:v>
                </c:pt>
                <c:pt idx="69">
                  <c:v>70.265000000000001</c:v>
                </c:pt>
                <c:pt idx="70">
                  <c:v>71.281000000000006</c:v>
                </c:pt>
                <c:pt idx="71">
                  <c:v>72.327999999999975</c:v>
                </c:pt>
                <c:pt idx="72">
                  <c:v>73.343000000000004</c:v>
                </c:pt>
                <c:pt idx="73">
                  <c:v>74.406000000000006</c:v>
                </c:pt>
                <c:pt idx="74">
                  <c:v>75.374999999999986</c:v>
                </c:pt>
                <c:pt idx="75">
                  <c:v>76.437000000000026</c:v>
                </c:pt>
                <c:pt idx="76">
                  <c:v>77.5</c:v>
                </c:pt>
                <c:pt idx="77">
                  <c:v>78.39</c:v>
                </c:pt>
                <c:pt idx="78">
                  <c:v>79.531000000000006</c:v>
                </c:pt>
                <c:pt idx="79">
                  <c:v>80.421000000000006</c:v>
                </c:pt>
                <c:pt idx="80">
                  <c:v>81.60899999999998</c:v>
                </c:pt>
                <c:pt idx="81">
                  <c:v>82.453000000000003</c:v>
                </c:pt>
                <c:pt idx="82">
                  <c:v>83.655999999999977</c:v>
                </c:pt>
                <c:pt idx="83">
                  <c:v>84.686999999999998</c:v>
                </c:pt>
                <c:pt idx="84">
                  <c:v>85.670999999999978</c:v>
                </c:pt>
                <c:pt idx="85">
                  <c:v>86.765000000000001</c:v>
                </c:pt>
                <c:pt idx="86">
                  <c:v>87.718000000000004</c:v>
                </c:pt>
                <c:pt idx="87">
                  <c:v>88.734000000000023</c:v>
                </c:pt>
                <c:pt idx="88">
                  <c:v>89.75</c:v>
                </c:pt>
                <c:pt idx="89">
                  <c:v>90.670999999999978</c:v>
                </c:pt>
                <c:pt idx="90">
                  <c:v>91.796000000000006</c:v>
                </c:pt>
                <c:pt idx="91">
                  <c:v>92.812000000000012</c:v>
                </c:pt>
                <c:pt idx="92">
                  <c:v>93.89</c:v>
                </c:pt>
                <c:pt idx="93">
                  <c:v>94.843000000000004</c:v>
                </c:pt>
                <c:pt idx="94">
                  <c:v>95.874999999999986</c:v>
                </c:pt>
                <c:pt idx="95">
                  <c:v>96.953000000000003</c:v>
                </c:pt>
                <c:pt idx="96">
                  <c:v>98</c:v>
                </c:pt>
                <c:pt idx="97">
                  <c:v>98.937000000000026</c:v>
                </c:pt>
                <c:pt idx="98">
                  <c:v>100.062</c:v>
                </c:pt>
                <c:pt idx="99">
                  <c:v>101.093</c:v>
                </c:pt>
                <c:pt idx="100">
                  <c:v>101.98399999999999</c:v>
                </c:pt>
                <c:pt idx="101">
                  <c:v>103.15600000000001</c:v>
                </c:pt>
                <c:pt idx="102">
                  <c:v>104.078</c:v>
                </c:pt>
                <c:pt idx="103">
                  <c:v>105.15600000000001</c:v>
                </c:pt>
                <c:pt idx="104">
                  <c:v>106.218</c:v>
                </c:pt>
                <c:pt idx="105">
                  <c:v>107.14</c:v>
                </c:pt>
                <c:pt idx="106">
                  <c:v>108.15600000000001</c:v>
                </c:pt>
                <c:pt idx="107">
                  <c:v>109.23399999999999</c:v>
                </c:pt>
                <c:pt idx="108">
                  <c:v>110.265</c:v>
                </c:pt>
                <c:pt idx="109">
                  <c:v>111.375</c:v>
                </c:pt>
                <c:pt idx="110">
                  <c:v>112.35899999999999</c:v>
                </c:pt>
                <c:pt idx="111">
                  <c:v>113.375</c:v>
                </c:pt>
                <c:pt idx="112">
                  <c:v>114.437</c:v>
                </c:pt>
                <c:pt idx="113">
                  <c:v>115.437</c:v>
                </c:pt>
                <c:pt idx="114">
                  <c:v>116.42100000000001</c:v>
                </c:pt>
                <c:pt idx="115">
                  <c:v>117.42100000000001</c:v>
                </c:pt>
                <c:pt idx="116">
                  <c:v>118.53100000000001</c:v>
                </c:pt>
                <c:pt idx="117">
                  <c:v>119.48399999999999</c:v>
                </c:pt>
                <c:pt idx="118">
                  <c:v>120.5</c:v>
                </c:pt>
                <c:pt idx="119">
                  <c:v>121.625</c:v>
                </c:pt>
                <c:pt idx="120">
                  <c:v>122.67100000000001</c:v>
                </c:pt>
                <c:pt idx="121">
                  <c:v>123.562</c:v>
                </c:pt>
                <c:pt idx="122">
                  <c:v>124.64</c:v>
                </c:pt>
                <c:pt idx="123">
                  <c:v>125.64</c:v>
                </c:pt>
                <c:pt idx="124">
                  <c:v>126.718</c:v>
                </c:pt>
                <c:pt idx="125">
                  <c:v>127.703</c:v>
                </c:pt>
                <c:pt idx="126">
                  <c:v>128.81200000000001</c:v>
                </c:pt>
                <c:pt idx="127">
                  <c:v>129.78100000000001</c:v>
                </c:pt>
                <c:pt idx="128">
                  <c:v>130.84299999999999</c:v>
                </c:pt>
                <c:pt idx="129">
                  <c:v>131.84299999999999</c:v>
                </c:pt>
                <c:pt idx="130">
                  <c:v>132.84299999999999</c:v>
                </c:pt>
                <c:pt idx="131">
                  <c:v>133.81200000000001</c:v>
                </c:pt>
                <c:pt idx="132">
                  <c:v>134.92099999999999</c:v>
                </c:pt>
                <c:pt idx="133">
                  <c:v>135.90600000000001</c:v>
                </c:pt>
                <c:pt idx="134">
                  <c:v>136.88999999999999</c:v>
                </c:pt>
                <c:pt idx="135">
                  <c:v>138.03100000000001</c:v>
                </c:pt>
                <c:pt idx="136">
                  <c:v>138.96799999999999</c:v>
                </c:pt>
                <c:pt idx="137">
                  <c:v>139.93700000000001</c:v>
                </c:pt>
                <c:pt idx="138">
                  <c:v>141.01499999999999</c:v>
                </c:pt>
                <c:pt idx="139">
                  <c:v>142.078</c:v>
                </c:pt>
                <c:pt idx="140">
                  <c:v>143.09299999999999</c:v>
                </c:pt>
                <c:pt idx="141">
                  <c:v>144.10900000000001</c:v>
                </c:pt>
                <c:pt idx="142">
                  <c:v>145.13999999999999</c:v>
                </c:pt>
                <c:pt idx="143">
                  <c:v>146.17099999999999</c:v>
                </c:pt>
                <c:pt idx="144">
                  <c:v>147.25</c:v>
                </c:pt>
                <c:pt idx="145">
                  <c:v>148.28100000000001</c:v>
                </c:pt>
                <c:pt idx="146">
                  <c:v>149.17099999999999</c:v>
                </c:pt>
                <c:pt idx="147">
                  <c:v>150.34299999999999</c:v>
                </c:pt>
                <c:pt idx="148">
                  <c:v>151.34299999999999</c:v>
                </c:pt>
                <c:pt idx="149">
                  <c:v>152.38999999999999</c:v>
                </c:pt>
                <c:pt idx="150">
                  <c:v>153.40600000000001</c:v>
                </c:pt>
                <c:pt idx="151">
                  <c:v>154.34299999999999</c:v>
                </c:pt>
                <c:pt idx="152">
                  <c:v>155.453</c:v>
                </c:pt>
                <c:pt idx="153">
                  <c:v>156.48400000000001</c:v>
                </c:pt>
                <c:pt idx="154">
                  <c:v>157.51499999999999</c:v>
                </c:pt>
                <c:pt idx="155">
                  <c:v>158.38999999999999</c:v>
                </c:pt>
                <c:pt idx="156">
                  <c:v>159.56200000000001</c:v>
                </c:pt>
                <c:pt idx="157">
                  <c:v>160.56200000000001</c:v>
                </c:pt>
                <c:pt idx="158">
                  <c:v>161.56200000000001</c:v>
                </c:pt>
                <c:pt idx="159">
                  <c:v>162.53100000000001</c:v>
                </c:pt>
                <c:pt idx="160">
                  <c:v>163.703</c:v>
                </c:pt>
                <c:pt idx="161">
                  <c:v>164.625</c:v>
                </c:pt>
                <c:pt idx="162">
                  <c:v>165.60900000000001</c:v>
                </c:pt>
                <c:pt idx="163">
                  <c:v>166.64</c:v>
                </c:pt>
                <c:pt idx="164">
                  <c:v>167.703</c:v>
                </c:pt>
                <c:pt idx="165">
                  <c:v>168.76499999999999</c:v>
                </c:pt>
                <c:pt idx="166">
                  <c:v>169.85900000000001</c:v>
                </c:pt>
                <c:pt idx="167">
                  <c:v>170.89</c:v>
                </c:pt>
                <c:pt idx="168">
                  <c:v>171.90600000000001</c:v>
                </c:pt>
                <c:pt idx="169">
                  <c:v>172.78100000000001</c:v>
                </c:pt>
                <c:pt idx="170">
                  <c:v>173.90600000000001</c:v>
                </c:pt>
                <c:pt idx="171">
                  <c:v>174.93700000000001</c:v>
                </c:pt>
                <c:pt idx="172">
                  <c:v>175.89</c:v>
                </c:pt>
                <c:pt idx="173">
                  <c:v>176.96799999999999</c:v>
                </c:pt>
                <c:pt idx="174">
                  <c:v>178.03100000000001</c:v>
                </c:pt>
                <c:pt idx="175">
                  <c:v>179.078</c:v>
                </c:pt>
                <c:pt idx="176">
                  <c:v>180.09299999999999</c:v>
                </c:pt>
                <c:pt idx="177">
                  <c:v>181.09299999999999</c:v>
                </c:pt>
                <c:pt idx="178">
                  <c:v>182.15600000000001</c:v>
                </c:pt>
                <c:pt idx="179">
                  <c:v>183.125</c:v>
                </c:pt>
                <c:pt idx="180">
                  <c:v>184.10900000000001</c:v>
                </c:pt>
                <c:pt idx="181">
                  <c:v>185.125</c:v>
                </c:pt>
                <c:pt idx="182">
                  <c:v>186.17099999999999</c:v>
                </c:pt>
                <c:pt idx="183">
                  <c:v>187.10900000000001</c:v>
                </c:pt>
                <c:pt idx="184">
                  <c:v>188.09299999999999</c:v>
                </c:pt>
                <c:pt idx="185">
                  <c:v>189.32800000000009</c:v>
                </c:pt>
                <c:pt idx="186">
                  <c:v>190.25</c:v>
                </c:pt>
                <c:pt idx="187">
                  <c:v>191.25</c:v>
                </c:pt>
                <c:pt idx="188">
                  <c:v>192.31200000000001</c:v>
                </c:pt>
                <c:pt idx="189">
                  <c:v>193.39</c:v>
                </c:pt>
                <c:pt idx="190">
                  <c:v>194.35900000000001</c:v>
                </c:pt>
                <c:pt idx="191">
                  <c:v>195.42099999999999</c:v>
                </c:pt>
                <c:pt idx="192">
                  <c:v>196.42099999999999</c:v>
                </c:pt>
                <c:pt idx="193">
                  <c:v>197.5</c:v>
                </c:pt>
                <c:pt idx="194">
                  <c:v>198.54599999999999</c:v>
                </c:pt>
                <c:pt idx="195">
                  <c:v>199.46799999999999</c:v>
                </c:pt>
                <c:pt idx="196">
                  <c:v>200.625</c:v>
                </c:pt>
                <c:pt idx="197">
                  <c:v>201.625</c:v>
                </c:pt>
                <c:pt idx="198">
                  <c:v>202.60900000000001</c:v>
                </c:pt>
                <c:pt idx="199">
                  <c:v>203.578</c:v>
                </c:pt>
                <c:pt idx="200">
                  <c:v>204.625</c:v>
                </c:pt>
                <c:pt idx="201">
                  <c:v>205.71799999999999</c:v>
                </c:pt>
                <c:pt idx="202">
                  <c:v>206.71799999999999</c:v>
                </c:pt>
                <c:pt idx="203">
                  <c:v>207.71799999999999</c:v>
                </c:pt>
                <c:pt idx="204">
                  <c:v>208.78100000000001</c:v>
                </c:pt>
                <c:pt idx="205">
                  <c:v>209.81200000000001</c:v>
                </c:pt>
                <c:pt idx="206">
                  <c:v>210.84299999999999</c:v>
                </c:pt>
                <c:pt idx="207">
                  <c:v>211.875</c:v>
                </c:pt>
                <c:pt idx="208">
                  <c:v>212.81200000000001</c:v>
                </c:pt>
                <c:pt idx="209">
                  <c:v>213.89</c:v>
                </c:pt>
                <c:pt idx="210">
                  <c:v>214.89</c:v>
                </c:pt>
                <c:pt idx="211">
                  <c:v>215.875</c:v>
                </c:pt>
                <c:pt idx="212">
                  <c:v>216.93700000000001</c:v>
                </c:pt>
                <c:pt idx="213">
                  <c:v>217.98400000000001</c:v>
                </c:pt>
                <c:pt idx="214">
                  <c:v>219.06200000000001</c:v>
                </c:pt>
                <c:pt idx="215">
                  <c:v>219.953</c:v>
                </c:pt>
                <c:pt idx="216">
                  <c:v>221.17099999999999</c:v>
                </c:pt>
                <c:pt idx="217">
                  <c:v>222</c:v>
                </c:pt>
                <c:pt idx="218">
                  <c:v>223.09299999999999</c:v>
                </c:pt>
                <c:pt idx="219">
                  <c:v>224.203</c:v>
                </c:pt>
                <c:pt idx="220">
                  <c:v>225.203</c:v>
                </c:pt>
                <c:pt idx="221">
                  <c:v>226.203</c:v>
                </c:pt>
                <c:pt idx="222">
                  <c:v>227.28100000000001</c:v>
                </c:pt>
                <c:pt idx="223">
                  <c:v>228.28100000000001</c:v>
                </c:pt>
                <c:pt idx="224">
                  <c:v>229.28100000000001</c:v>
                </c:pt>
                <c:pt idx="225">
                  <c:v>230.32800000000009</c:v>
                </c:pt>
                <c:pt idx="226">
                  <c:v>231.32800000000009</c:v>
                </c:pt>
                <c:pt idx="227">
                  <c:v>232.39</c:v>
                </c:pt>
                <c:pt idx="228">
                  <c:v>233.35900000000001</c:v>
                </c:pt>
                <c:pt idx="229">
                  <c:v>234.34299999999999</c:v>
                </c:pt>
                <c:pt idx="230">
                  <c:v>235.42099999999999</c:v>
                </c:pt>
                <c:pt idx="231">
                  <c:v>236.40600000000001</c:v>
                </c:pt>
                <c:pt idx="232">
                  <c:v>237.53100000000001</c:v>
                </c:pt>
                <c:pt idx="233">
                  <c:v>238.51499999999999</c:v>
                </c:pt>
                <c:pt idx="234">
                  <c:v>239.56200000000001</c:v>
                </c:pt>
                <c:pt idx="235">
                  <c:v>240.625</c:v>
                </c:pt>
                <c:pt idx="236">
                  <c:v>241.578</c:v>
                </c:pt>
                <c:pt idx="237">
                  <c:v>242.54599999999999</c:v>
                </c:pt>
                <c:pt idx="238">
                  <c:v>243.60900000000001</c:v>
                </c:pt>
                <c:pt idx="239">
                  <c:v>244.67099999999999</c:v>
                </c:pt>
                <c:pt idx="240">
                  <c:v>245.703</c:v>
                </c:pt>
                <c:pt idx="241">
                  <c:v>246.65600000000001</c:v>
                </c:pt>
                <c:pt idx="242">
                  <c:v>247.64</c:v>
                </c:pt>
                <c:pt idx="243">
                  <c:v>248.703</c:v>
                </c:pt>
                <c:pt idx="244">
                  <c:v>249.84299999999999</c:v>
                </c:pt>
                <c:pt idx="245">
                  <c:v>250.81200000000001</c:v>
                </c:pt>
                <c:pt idx="246">
                  <c:v>251.84299999999999</c:v>
                </c:pt>
                <c:pt idx="247">
                  <c:v>252.90600000000001</c:v>
                </c:pt>
                <c:pt idx="248">
                  <c:v>253.92099999999999</c:v>
                </c:pt>
                <c:pt idx="249">
                  <c:v>254.875</c:v>
                </c:pt>
                <c:pt idx="250">
                  <c:v>256.03099999999921</c:v>
                </c:pt>
                <c:pt idx="251">
                  <c:v>257.03099999999921</c:v>
                </c:pt>
                <c:pt idx="252">
                  <c:v>258.07799999999992</c:v>
                </c:pt>
                <c:pt idx="253">
                  <c:v>259.06200000000001</c:v>
                </c:pt>
                <c:pt idx="254">
                  <c:v>260.04599999999999</c:v>
                </c:pt>
                <c:pt idx="255">
                  <c:v>261.01499999999999</c:v>
                </c:pt>
                <c:pt idx="256">
                  <c:v>262.125</c:v>
                </c:pt>
                <c:pt idx="257">
                  <c:v>263.15600000000001</c:v>
                </c:pt>
                <c:pt idx="258">
                  <c:v>264.10900000000009</c:v>
                </c:pt>
                <c:pt idx="259">
                  <c:v>265.10900000000009</c:v>
                </c:pt>
                <c:pt idx="260">
                  <c:v>266.21799999999962</c:v>
                </c:pt>
                <c:pt idx="261">
                  <c:v>267.17099999999999</c:v>
                </c:pt>
                <c:pt idx="262">
                  <c:v>268.20299999999992</c:v>
                </c:pt>
                <c:pt idx="263">
                  <c:v>269.17099999999999</c:v>
                </c:pt>
                <c:pt idx="264">
                  <c:v>270.34300000000002</c:v>
                </c:pt>
                <c:pt idx="265">
                  <c:v>271.32799999999992</c:v>
                </c:pt>
                <c:pt idx="266">
                  <c:v>272.43699999999382</c:v>
                </c:pt>
                <c:pt idx="267">
                  <c:v>273.45299999999992</c:v>
                </c:pt>
                <c:pt idx="268">
                  <c:v>274.42099999999863</c:v>
                </c:pt>
                <c:pt idx="269">
                  <c:v>275.34300000000002</c:v>
                </c:pt>
                <c:pt idx="270">
                  <c:v>276.53099999999921</c:v>
                </c:pt>
                <c:pt idx="271">
                  <c:v>277.48399999999862</c:v>
                </c:pt>
                <c:pt idx="272">
                  <c:v>278.53099999999921</c:v>
                </c:pt>
                <c:pt idx="273">
                  <c:v>279.60900000000009</c:v>
                </c:pt>
                <c:pt idx="274">
                  <c:v>280.48399999999862</c:v>
                </c:pt>
                <c:pt idx="275">
                  <c:v>281.53099999999921</c:v>
                </c:pt>
                <c:pt idx="276">
                  <c:v>282.56200000000001</c:v>
                </c:pt>
                <c:pt idx="277">
                  <c:v>283.60900000000009</c:v>
                </c:pt>
                <c:pt idx="278">
                  <c:v>284.625</c:v>
                </c:pt>
                <c:pt idx="279">
                  <c:v>285.75</c:v>
                </c:pt>
                <c:pt idx="280">
                  <c:v>286.71799999999962</c:v>
                </c:pt>
                <c:pt idx="281">
                  <c:v>287.78099999999921</c:v>
                </c:pt>
                <c:pt idx="282">
                  <c:v>288.85900000000009</c:v>
                </c:pt>
                <c:pt idx="283">
                  <c:v>289.89</c:v>
                </c:pt>
                <c:pt idx="284">
                  <c:v>290.93699999999382</c:v>
                </c:pt>
                <c:pt idx="285">
                  <c:v>291.875</c:v>
                </c:pt>
                <c:pt idx="286">
                  <c:v>292.85900000000009</c:v>
                </c:pt>
                <c:pt idx="287">
                  <c:v>293.875</c:v>
                </c:pt>
                <c:pt idx="288">
                  <c:v>294.89</c:v>
                </c:pt>
                <c:pt idx="289">
                  <c:v>295.84300000000002</c:v>
                </c:pt>
                <c:pt idx="290">
                  <c:v>297.04599999999999</c:v>
                </c:pt>
                <c:pt idx="291">
                  <c:v>297.93699999999382</c:v>
                </c:pt>
                <c:pt idx="292">
                  <c:v>299.09299999999962</c:v>
                </c:pt>
                <c:pt idx="293">
                  <c:v>300.07799999999992</c:v>
                </c:pt>
                <c:pt idx="294">
                  <c:v>301.125</c:v>
                </c:pt>
                <c:pt idx="295">
                  <c:v>302.10900000000009</c:v>
                </c:pt>
                <c:pt idx="296">
                  <c:v>303.09299999999962</c:v>
                </c:pt>
                <c:pt idx="297">
                  <c:v>304.18700000000001</c:v>
                </c:pt>
                <c:pt idx="298">
                  <c:v>305.25</c:v>
                </c:pt>
                <c:pt idx="299">
                  <c:v>306.25</c:v>
                </c:pt>
                <c:pt idx="300">
                  <c:v>307.32799999999992</c:v>
                </c:pt>
                <c:pt idx="301">
                  <c:v>308.21799999999962</c:v>
                </c:pt>
                <c:pt idx="302">
                  <c:v>309.25</c:v>
                </c:pt>
                <c:pt idx="303">
                  <c:v>310.28099999999921</c:v>
                </c:pt>
                <c:pt idx="304">
                  <c:v>311.31200000000001</c:v>
                </c:pt>
                <c:pt idx="305">
                  <c:v>312.42099999999863</c:v>
                </c:pt>
                <c:pt idx="306">
                  <c:v>313.43699999999382</c:v>
                </c:pt>
                <c:pt idx="307">
                  <c:v>314.45299999999992</c:v>
                </c:pt>
                <c:pt idx="308">
                  <c:v>315.48399999999862</c:v>
                </c:pt>
                <c:pt idx="309">
                  <c:v>316.57799999999992</c:v>
                </c:pt>
                <c:pt idx="310">
                  <c:v>317.53099999999921</c:v>
                </c:pt>
                <c:pt idx="311">
                  <c:v>318.56200000000001</c:v>
                </c:pt>
                <c:pt idx="312">
                  <c:v>319.65600000000001</c:v>
                </c:pt>
                <c:pt idx="313">
                  <c:v>320.56200000000001</c:v>
                </c:pt>
                <c:pt idx="314">
                  <c:v>321.6400000000001</c:v>
                </c:pt>
                <c:pt idx="315">
                  <c:v>322.625</c:v>
                </c:pt>
                <c:pt idx="316">
                  <c:v>323.73399999999862</c:v>
                </c:pt>
                <c:pt idx="317">
                  <c:v>324.76499999999999</c:v>
                </c:pt>
                <c:pt idx="318">
                  <c:v>325.75</c:v>
                </c:pt>
                <c:pt idx="319">
                  <c:v>326.70299999999992</c:v>
                </c:pt>
                <c:pt idx="320">
                  <c:v>327.82799999999992</c:v>
                </c:pt>
                <c:pt idx="321">
                  <c:v>328.84300000000002</c:v>
                </c:pt>
                <c:pt idx="322">
                  <c:v>329.81200000000001</c:v>
                </c:pt>
                <c:pt idx="323">
                  <c:v>330.82799999999992</c:v>
                </c:pt>
                <c:pt idx="324">
                  <c:v>331.81200000000001</c:v>
                </c:pt>
                <c:pt idx="325">
                  <c:v>332.92099999999863</c:v>
                </c:pt>
                <c:pt idx="326">
                  <c:v>333.98399999999862</c:v>
                </c:pt>
                <c:pt idx="327">
                  <c:v>335.01499999999999</c:v>
                </c:pt>
                <c:pt idx="328">
                  <c:v>335.98399999999862</c:v>
                </c:pt>
                <c:pt idx="329">
                  <c:v>337.03099999999921</c:v>
                </c:pt>
                <c:pt idx="330">
                  <c:v>338.06200000000001</c:v>
                </c:pt>
                <c:pt idx="331">
                  <c:v>339.09299999999962</c:v>
                </c:pt>
                <c:pt idx="332">
                  <c:v>340.18700000000001</c:v>
                </c:pt>
                <c:pt idx="333">
                  <c:v>341.125</c:v>
                </c:pt>
                <c:pt idx="334">
                  <c:v>342.20299999999992</c:v>
                </c:pt>
                <c:pt idx="335">
                  <c:v>343.06200000000001</c:v>
                </c:pt>
                <c:pt idx="336">
                  <c:v>344.18700000000001</c:v>
                </c:pt>
                <c:pt idx="337">
                  <c:v>345.20299999999992</c:v>
                </c:pt>
                <c:pt idx="338">
                  <c:v>346.20299999999992</c:v>
                </c:pt>
                <c:pt idx="339">
                  <c:v>347.25</c:v>
                </c:pt>
                <c:pt idx="340">
                  <c:v>348.35900000000009</c:v>
                </c:pt>
                <c:pt idx="341">
                  <c:v>349.39</c:v>
                </c:pt>
                <c:pt idx="342">
                  <c:v>350.40599999999921</c:v>
                </c:pt>
                <c:pt idx="343">
                  <c:v>351.42099999999863</c:v>
                </c:pt>
                <c:pt idx="344">
                  <c:v>352.43699999999382</c:v>
                </c:pt>
                <c:pt idx="345">
                  <c:v>353.45299999999992</c:v>
                </c:pt>
                <c:pt idx="346">
                  <c:v>354.46799999999962</c:v>
                </c:pt>
                <c:pt idx="347">
                  <c:v>355.40599999999921</c:v>
                </c:pt>
                <c:pt idx="348">
                  <c:v>356.48399999999862</c:v>
                </c:pt>
                <c:pt idx="349">
                  <c:v>357.54599999999999</c:v>
                </c:pt>
                <c:pt idx="350">
                  <c:v>358.53099999999921</c:v>
                </c:pt>
                <c:pt idx="351">
                  <c:v>359.48399999999862</c:v>
                </c:pt>
                <c:pt idx="352">
                  <c:v>360.54599999999999</c:v>
                </c:pt>
                <c:pt idx="353">
                  <c:v>361.625</c:v>
                </c:pt>
                <c:pt idx="354">
                  <c:v>362.68700000000001</c:v>
                </c:pt>
                <c:pt idx="355">
                  <c:v>363.68700000000001</c:v>
                </c:pt>
                <c:pt idx="356">
                  <c:v>364.625</c:v>
                </c:pt>
                <c:pt idx="357">
                  <c:v>365.6400000000001</c:v>
                </c:pt>
                <c:pt idx="358">
                  <c:v>366.73399999999862</c:v>
                </c:pt>
                <c:pt idx="359">
                  <c:v>367.67099999999999</c:v>
                </c:pt>
              </c:numCache>
            </c:numRef>
          </c:xVal>
          <c:yVal>
            <c:numRef>
              <c:f>'SF-CMC-10D_08-1'!$L$39:$L$398</c:f>
              <c:numCache>
                <c:formatCode>General</c:formatCode>
                <c:ptCount val="360"/>
                <c:pt idx="0">
                  <c:v>73.055633999999998</c:v>
                </c:pt>
                <c:pt idx="1">
                  <c:v>73.178756999997546</c:v>
                </c:pt>
                <c:pt idx="2">
                  <c:v>73.101883000000001</c:v>
                </c:pt>
                <c:pt idx="3">
                  <c:v>73.094673000000014</c:v>
                </c:pt>
                <c:pt idx="4">
                  <c:v>72.934212000000102</c:v>
                </c:pt>
                <c:pt idx="5">
                  <c:v>72.740028000000024</c:v>
                </c:pt>
                <c:pt idx="6">
                  <c:v>72.710875999999999</c:v>
                </c:pt>
                <c:pt idx="7">
                  <c:v>72.980698000000004</c:v>
                </c:pt>
                <c:pt idx="8">
                  <c:v>72.938057000000001</c:v>
                </c:pt>
                <c:pt idx="9">
                  <c:v>73.037773000000001</c:v>
                </c:pt>
                <c:pt idx="10">
                  <c:v>72.768310999999983</c:v>
                </c:pt>
                <c:pt idx="11">
                  <c:v>72.945984000000024</c:v>
                </c:pt>
                <c:pt idx="12">
                  <c:v>72.948547000000005</c:v>
                </c:pt>
                <c:pt idx="13">
                  <c:v>72.937035000000023</c:v>
                </c:pt>
                <c:pt idx="14">
                  <c:v>72.923346999999978</c:v>
                </c:pt>
                <c:pt idx="15">
                  <c:v>73.051567000000006</c:v>
                </c:pt>
                <c:pt idx="16">
                  <c:v>72.963005000000024</c:v>
                </c:pt>
                <c:pt idx="17">
                  <c:v>72.942825000000013</c:v>
                </c:pt>
                <c:pt idx="18">
                  <c:v>73.202240000000003</c:v>
                </c:pt>
                <c:pt idx="19">
                  <c:v>73.092711999999977</c:v>
                </c:pt>
                <c:pt idx="20">
                  <c:v>73.042641000000003</c:v>
                </c:pt>
                <c:pt idx="21">
                  <c:v>73.026786999999246</c:v>
                </c:pt>
                <c:pt idx="22">
                  <c:v>73.18409699999998</c:v>
                </c:pt>
                <c:pt idx="23">
                  <c:v>73.186477999998246</c:v>
                </c:pt>
                <c:pt idx="24">
                  <c:v>73.181090999999981</c:v>
                </c:pt>
                <c:pt idx="25">
                  <c:v>73.146843000000004</c:v>
                </c:pt>
                <c:pt idx="26">
                  <c:v>73.049507000000006</c:v>
                </c:pt>
                <c:pt idx="27">
                  <c:v>72.935860000000005</c:v>
                </c:pt>
                <c:pt idx="28">
                  <c:v>73.195014999999998</c:v>
                </c:pt>
                <c:pt idx="29">
                  <c:v>72.831314000000006</c:v>
                </c:pt>
                <c:pt idx="30">
                  <c:v>73.160820000000001</c:v>
                </c:pt>
                <c:pt idx="31">
                  <c:v>73.295425000000023</c:v>
                </c:pt>
                <c:pt idx="32">
                  <c:v>73.083739999999977</c:v>
                </c:pt>
                <c:pt idx="33">
                  <c:v>73.049667000000014</c:v>
                </c:pt>
                <c:pt idx="34">
                  <c:v>72.999138000000002</c:v>
                </c:pt>
                <c:pt idx="35">
                  <c:v>72.964790000000022</c:v>
                </c:pt>
                <c:pt idx="36">
                  <c:v>72.898621000000006</c:v>
                </c:pt>
                <c:pt idx="37">
                  <c:v>73.070746999998946</c:v>
                </c:pt>
                <c:pt idx="38">
                  <c:v>73.230346999999981</c:v>
                </c:pt>
                <c:pt idx="39">
                  <c:v>72.989914000000013</c:v>
                </c:pt>
                <c:pt idx="40">
                  <c:v>72.958816999999982</c:v>
                </c:pt>
                <c:pt idx="41">
                  <c:v>73.141418000000002</c:v>
                </c:pt>
                <c:pt idx="42">
                  <c:v>73.049369999999996</c:v>
                </c:pt>
                <c:pt idx="43">
                  <c:v>72.907753000000014</c:v>
                </c:pt>
                <c:pt idx="44">
                  <c:v>73.228476999999046</c:v>
                </c:pt>
                <c:pt idx="45">
                  <c:v>73.042136999999983</c:v>
                </c:pt>
                <c:pt idx="46">
                  <c:v>72.858115999999981</c:v>
                </c:pt>
                <c:pt idx="47">
                  <c:v>72.871314999999981</c:v>
                </c:pt>
                <c:pt idx="48">
                  <c:v>73.107406999999981</c:v>
                </c:pt>
                <c:pt idx="49">
                  <c:v>73.053771999998546</c:v>
                </c:pt>
                <c:pt idx="50">
                  <c:v>73.009354000000002</c:v>
                </c:pt>
                <c:pt idx="51">
                  <c:v>73.067688000000004</c:v>
                </c:pt>
                <c:pt idx="52">
                  <c:v>72.980965000000026</c:v>
                </c:pt>
                <c:pt idx="53">
                  <c:v>72.729820000000004</c:v>
                </c:pt>
                <c:pt idx="54">
                  <c:v>73.286582999999979</c:v>
                </c:pt>
                <c:pt idx="55">
                  <c:v>73.076796999999246</c:v>
                </c:pt>
                <c:pt idx="56">
                  <c:v>73.093849000000006</c:v>
                </c:pt>
                <c:pt idx="57">
                  <c:v>73.105941999999246</c:v>
                </c:pt>
                <c:pt idx="58">
                  <c:v>73.036934000000002</c:v>
                </c:pt>
                <c:pt idx="59">
                  <c:v>73.155089999999646</c:v>
                </c:pt>
                <c:pt idx="60">
                  <c:v>72.851112000000001</c:v>
                </c:pt>
                <c:pt idx="61">
                  <c:v>73.089668000000003</c:v>
                </c:pt>
                <c:pt idx="62">
                  <c:v>72.952911</c:v>
                </c:pt>
                <c:pt idx="63">
                  <c:v>72.977340999999981</c:v>
                </c:pt>
                <c:pt idx="64">
                  <c:v>72.931053000000105</c:v>
                </c:pt>
                <c:pt idx="65">
                  <c:v>75.381065000000007</c:v>
                </c:pt>
                <c:pt idx="66">
                  <c:v>76.794220000000095</c:v>
                </c:pt>
                <c:pt idx="67">
                  <c:v>79.553374999999846</c:v>
                </c:pt>
                <c:pt idx="68">
                  <c:v>81.761107999999993</c:v>
                </c:pt>
                <c:pt idx="69">
                  <c:v>84.053505000000001</c:v>
                </c:pt>
                <c:pt idx="70">
                  <c:v>86.697044000000005</c:v>
                </c:pt>
                <c:pt idx="71">
                  <c:v>88.446747000000002</c:v>
                </c:pt>
                <c:pt idx="72">
                  <c:v>91.33457199999998</c:v>
                </c:pt>
                <c:pt idx="73">
                  <c:v>92.632110999999981</c:v>
                </c:pt>
                <c:pt idx="74">
                  <c:v>95.049454000000026</c:v>
                </c:pt>
                <c:pt idx="75">
                  <c:v>97.309494000000001</c:v>
                </c:pt>
                <c:pt idx="76">
                  <c:v>98.95178199999998</c:v>
                </c:pt>
                <c:pt idx="77">
                  <c:v>99.528960999999981</c:v>
                </c:pt>
                <c:pt idx="78">
                  <c:v>99.820969000000005</c:v>
                </c:pt>
                <c:pt idx="79">
                  <c:v>99.633422999999979</c:v>
                </c:pt>
                <c:pt idx="80">
                  <c:v>99.581496999999999</c:v>
                </c:pt>
                <c:pt idx="81">
                  <c:v>100.00550800000001</c:v>
                </c:pt>
                <c:pt idx="82">
                  <c:v>99.972633000000002</c:v>
                </c:pt>
                <c:pt idx="83">
                  <c:v>102.937904</c:v>
                </c:pt>
                <c:pt idx="84">
                  <c:v>104.76815000000001</c:v>
                </c:pt>
                <c:pt idx="85">
                  <c:v>106.529991</c:v>
                </c:pt>
                <c:pt idx="86">
                  <c:v>108.503738</c:v>
                </c:pt>
                <c:pt idx="87">
                  <c:v>110.119347</c:v>
                </c:pt>
                <c:pt idx="88">
                  <c:v>110.39904799999999</c:v>
                </c:pt>
                <c:pt idx="89">
                  <c:v>111.443665</c:v>
                </c:pt>
                <c:pt idx="90">
                  <c:v>113.993515</c:v>
                </c:pt>
                <c:pt idx="91">
                  <c:v>116.302261</c:v>
                </c:pt>
                <c:pt idx="92">
                  <c:v>117.56680299999999</c:v>
                </c:pt>
                <c:pt idx="93">
                  <c:v>119.07358600000001</c:v>
                </c:pt>
                <c:pt idx="94">
                  <c:v>119.83046</c:v>
                </c:pt>
                <c:pt idx="95">
                  <c:v>121.070938</c:v>
                </c:pt>
                <c:pt idx="96">
                  <c:v>121.16321600000001</c:v>
                </c:pt>
                <c:pt idx="97">
                  <c:v>120.93074</c:v>
                </c:pt>
                <c:pt idx="98">
                  <c:v>121.29364</c:v>
                </c:pt>
                <c:pt idx="99">
                  <c:v>121.107437</c:v>
                </c:pt>
                <c:pt idx="100">
                  <c:v>121.233864</c:v>
                </c:pt>
                <c:pt idx="101">
                  <c:v>121.19143699999999</c:v>
                </c:pt>
                <c:pt idx="102">
                  <c:v>121.29129</c:v>
                </c:pt>
                <c:pt idx="103">
                  <c:v>121.314499</c:v>
                </c:pt>
                <c:pt idx="104">
                  <c:v>121.069</c:v>
                </c:pt>
                <c:pt idx="105">
                  <c:v>121.154701</c:v>
                </c:pt>
                <c:pt idx="106">
                  <c:v>121.251312</c:v>
                </c:pt>
                <c:pt idx="107">
                  <c:v>121.38922100000001</c:v>
                </c:pt>
                <c:pt idx="108">
                  <c:v>121.476212</c:v>
                </c:pt>
                <c:pt idx="109">
                  <c:v>121.182014</c:v>
                </c:pt>
                <c:pt idx="110">
                  <c:v>121.11151099999999</c:v>
                </c:pt>
                <c:pt idx="111">
                  <c:v>121.191704</c:v>
                </c:pt>
                <c:pt idx="112">
                  <c:v>121.086975</c:v>
                </c:pt>
                <c:pt idx="113">
                  <c:v>121.237122</c:v>
                </c:pt>
                <c:pt idx="114">
                  <c:v>121.173439</c:v>
                </c:pt>
                <c:pt idx="115">
                  <c:v>121.199562</c:v>
                </c:pt>
                <c:pt idx="116">
                  <c:v>121.09996</c:v>
                </c:pt>
                <c:pt idx="117">
                  <c:v>121.171448</c:v>
                </c:pt>
                <c:pt idx="118">
                  <c:v>121.47244999999999</c:v>
                </c:pt>
                <c:pt idx="119">
                  <c:v>121.166313</c:v>
                </c:pt>
                <c:pt idx="120">
                  <c:v>121.17506400000001</c:v>
                </c:pt>
                <c:pt idx="121">
                  <c:v>121.502762</c:v>
                </c:pt>
                <c:pt idx="122">
                  <c:v>121.344261</c:v>
                </c:pt>
                <c:pt idx="123">
                  <c:v>121.229088</c:v>
                </c:pt>
                <c:pt idx="124">
                  <c:v>121.24402600000001</c:v>
                </c:pt>
                <c:pt idx="125">
                  <c:v>121.218788</c:v>
                </c:pt>
                <c:pt idx="126">
                  <c:v>121.169777</c:v>
                </c:pt>
                <c:pt idx="127">
                  <c:v>121.189346</c:v>
                </c:pt>
                <c:pt idx="128">
                  <c:v>121.01190200000001</c:v>
                </c:pt>
                <c:pt idx="129">
                  <c:v>121.00914</c:v>
                </c:pt>
                <c:pt idx="130">
                  <c:v>121.212135</c:v>
                </c:pt>
                <c:pt idx="131">
                  <c:v>121.29315200000001</c:v>
                </c:pt>
                <c:pt idx="132">
                  <c:v>121.134438</c:v>
                </c:pt>
                <c:pt idx="133">
                  <c:v>121.12674</c:v>
                </c:pt>
                <c:pt idx="134">
                  <c:v>121.19826500000001</c:v>
                </c:pt>
                <c:pt idx="135">
                  <c:v>121.090637</c:v>
                </c:pt>
                <c:pt idx="136">
                  <c:v>121.029839</c:v>
                </c:pt>
                <c:pt idx="137">
                  <c:v>121.125023</c:v>
                </c:pt>
                <c:pt idx="138">
                  <c:v>121.023689</c:v>
                </c:pt>
                <c:pt idx="139">
                  <c:v>120.96421100000001</c:v>
                </c:pt>
                <c:pt idx="140">
                  <c:v>121.21929900000001</c:v>
                </c:pt>
                <c:pt idx="141">
                  <c:v>121.41258999999999</c:v>
                </c:pt>
                <c:pt idx="142">
                  <c:v>121.350151</c:v>
                </c:pt>
                <c:pt idx="143">
                  <c:v>121.400566</c:v>
                </c:pt>
                <c:pt idx="144">
                  <c:v>121.187836</c:v>
                </c:pt>
                <c:pt idx="145">
                  <c:v>121.01226</c:v>
                </c:pt>
                <c:pt idx="146">
                  <c:v>121.30276499999999</c:v>
                </c:pt>
                <c:pt idx="147">
                  <c:v>121.222847</c:v>
                </c:pt>
                <c:pt idx="148">
                  <c:v>121.24279799999999</c:v>
                </c:pt>
                <c:pt idx="149">
                  <c:v>121.381927</c:v>
                </c:pt>
                <c:pt idx="150">
                  <c:v>121.205612</c:v>
                </c:pt>
                <c:pt idx="151">
                  <c:v>122.07495900000001</c:v>
                </c:pt>
                <c:pt idx="152">
                  <c:v>124.46759</c:v>
                </c:pt>
                <c:pt idx="153">
                  <c:v>126.45723700000001</c:v>
                </c:pt>
                <c:pt idx="154">
                  <c:v>127.605148</c:v>
                </c:pt>
                <c:pt idx="155">
                  <c:v>130.16845699999999</c:v>
                </c:pt>
                <c:pt idx="156">
                  <c:v>132.37420700000001</c:v>
                </c:pt>
                <c:pt idx="157">
                  <c:v>132.91064499999999</c:v>
                </c:pt>
                <c:pt idx="158">
                  <c:v>132.95332300000001</c:v>
                </c:pt>
                <c:pt idx="159">
                  <c:v>133.33183299999999</c:v>
                </c:pt>
                <c:pt idx="160">
                  <c:v>133.24148600000001</c:v>
                </c:pt>
                <c:pt idx="161">
                  <c:v>133.21292099999999</c:v>
                </c:pt>
                <c:pt idx="162">
                  <c:v>133.65228300000001</c:v>
                </c:pt>
                <c:pt idx="163">
                  <c:v>135.16551200000001</c:v>
                </c:pt>
                <c:pt idx="164">
                  <c:v>135.78447</c:v>
                </c:pt>
                <c:pt idx="165">
                  <c:v>135.62892199999999</c:v>
                </c:pt>
                <c:pt idx="166">
                  <c:v>135.98078899999999</c:v>
                </c:pt>
                <c:pt idx="167">
                  <c:v>136.005707</c:v>
                </c:pt>
                <c:pt idx="168">
                  <c:v>135.90036000000001</c:v>
                </c:pt>
                <c:pt idx="169">
                  <c:v>135.7358549999999</c:v>
                </c:pt>
                <c:pt idx="170">
                  <c:v>135.929382</c:v>
                </c:pt>
                <c:pt idx="171">
                  <c:v>136.58941700000011</c:v>
                </c:pt>
                <c:pt idx="172">
                  <c:v>139.00723300000001</c:v>
                </c:pt>
                <c:pt idx="173">
                  <c:v>139.79762299999999</c:v>
                </c:pt>
                <c:pt idx="174">
                  <c:v>143.01878400000001</c:v>
                </c:pt>
                <c:pt idx="175">
                  <c:v>144.43814100000009</c:v>
                </c:pt>
                <c:pt idx="176">
                  <c:v>146.12822000000011</c:v>
                </c:pt>
                <c:pt idx="177">
                  <c:v>148.54020700000001</c:v>
                </c:pt>
                <c:pt idx="178">
                  <c:v>151.2798919999999</c:v>
                </c:pt>
                <c:pt idx="179">
                  <c:v>153.27290300000001</c:v>
                </c:pt>
                <c:pt idx="180">
                  <c:v>154.98696899999999</c:v>
                </c:pt>
                <c:pt idx="181">
                  <c:v>157.072723</c:v>
                </c:pt>
                <c:pt idx="182">
                  <c:v>159.4880070000001</c:v>
                </c:pt>
                <c:pt idx="183">
                  <c:v>160.99568199999999</c:v>
                </c:pt>
                <c:pt idx="184">
                  <c:v>163.04225199999999</c:v>
                </c:pt>
                <c:pt idx="185">
                  <c:v>164.87284900000009</c:v>
                </c:pt>
                <c:pt idx="186">
                  <c:v>165.13970900000001</c:v>
                </c:pt>
                <c:pt idx="187">
                  <c:v>165.25378399999991</c:v>
                </c:pt>
                <c:pt idx="188">
                  <c:v>165.37463399999999</c:v>
                </c:pt>
                <c:pt idx="189">
                  <c:v>166.20951799999989</c:v>
                </c:pt>
                <c:pt idx="190">
                  <c:v>166.46305799999999</c:v>
                </c:pt>
                <c:pt idx="191">
                  <c:v>166.51741000000001</c:v>
                </c:pt>
                <c:pt idx="192">
                  <c:v>166.61357099999989</c:v>
                </c:pt>
                <c:pt idx="193">
                  <c:v>168.72666899999999</c:v>
                </c:pt>
                <c:pt idx="194">
                  <c:v>170.16865499999989</c:v>
                </c:pt>
                <c:pt idx="195">
                  <c:v>172.64418000000001</c:v>
                </c:pt>
                <c:pt idx="196">
                  <c:v>175.14584400000001</c:v>
                </c:pt>
                <c:pt idx="197">
                  <c:v>176.87619000000001</c:v>
                </c:pt>
                <c:pt idx="198">
                  <c:v>178.46957399999991</c:v>
                </c:pt>
                <c:pt idx="199">
                  <c:v>180.74231</c:v>
                </c:pt>
                <c:pt idx="200">
                  <c:v>182.32324200000011</c:v>
                </c:pt>
                <c:pt idx="201">
                  <c:v>185.39112900000009</c:v>
                </c:pt>
                <c:pt idx="202">
                  <c:v>187.40095500000001</c:v>
                </c:pt>
                <c:pt idx="203">
                  <c:v>190.12657200000001</c:v>
                </c:pt>
                <c:pt idx="204">
                  <c:v>192.00962799999999</c:v>
                </c:pt>
                <c:pt idx="205">
                  <c:v>194.57154800000001</c:v>
                </c:pt>
                <c:pt idx="206">
                  <c:v>197.16389499999991</c:v>
                </c:pt>
                <c:pt idx="207">
                  <c:v>198.99243200000009</c:v>
                </c:pt>
                <c:pt idx="208">
                  <c:v>200.49899300000001</c:v>
                </c:pt>
                <c:pt idx="209">
                  <c:v>203.02108799999999</c:v>
                </c:pt>
                <c:pt idx="210">
                  <c:v>205.54324299999999</c:v>
                </c:pt>
                <c:pt idx="211">
                  <c:v>207.24838299999999</c:v>
                </c:pt>
                <c:pt idx="212">
                  <c:v>209.11631800000001</c:v>
                </c:pt>
                <c:pt idx="213">
                  <c:v>211.59489400000001</c:v>
                </c:pt>
                <c:pt idx="214">
                  <c:v>213.28329500000001</c:v>
                </c:pt>
                <c:pt idx="215">
                  <c:v>215.6996</c:v>
                </c:pt>
                <c:pt idx="216">
                  <c:v>217.27984599999999</c:v>
                </c:pt>
                <c:pt idx="217">
                  <c:v>219.34205600000001</c:v>
                </c:pt>
                <c:pt idx="218">
                  <c:v>220.992874</c:v>
                </c:pt>
                <c:pt idx="219">
                  <c:v>224.02967799999999</c:v>
                </c:pt>
                <c:pt idx="220">
                  <c:v>225.448669</c:v>
                </c:pt>
                <c:pt idx="221">
                  <c:v>227.19180299999999</c:v>
                </c:pt>
                <c:pt idx="222">
                  <c:v>228.67985499999969</c:v>
                </c:pt>
                <c:pt idx="223">
                  <c:v>230.04170199999999</c:v>
                </c:pt>
                <c:pt idx="224">
                  <c:v>232.54801900000001</c:v>
                </c:pt>
                <c:pt idx="225">
                  <c:v>233.727081</c:v>
                </c:pt>
                <c:pt idx="226">
                  <c:v>235.51828</c:v>
                </c:pt>
                <c:pt idx="227">
                  <c:v>237.625168</c:v>
                </c:pt>
                <c:pt idx="228">
                  <c:v>239.26100199999999</c:v>
                </c:pt>
                <c:pt idx="229">
                  <c:v>240.19126900000001</c:v>
                </c:pt>
                <c:pt idx="230">
                  <c:v>242.01904300000001</c:v>
                </c:pt>
                <c:pt idx="231">
                  <c:v>243.48687699999999</c:v>
                </c:pt>
                <c:pt idx="232">
                  <c:v>244.89032000000009</c:v>
                </c:pt>
                <c:pt idx="233">
                  <c:v>247.07112100000001</c:v>
                </c:pt>
                <c:pt idx="234">
                  <c:v>249.09837300000001</c:v>
                </c:pt>
                <c:pt idx="235">
                  <c:v>251.62707499999999</c:v>
                </c:pt>
                <c:pt idx="236">
                  <c:v>253.22631799999999</c:v>
                </c:pt>
                <c:pt idx="237">
                  <c:v>253.74333200000001</c:v>
                </c:pt>
                <c:pt idx="238">
                  <c:v>253.75065599999999</c:v>
                </c:pt>
                <c:pt idx="239">
                  <c:v>253.89004499999999</c:v>
                </c:pt>
                <c:pt idx="240">
                  <c:v>253.66655</c:v>
                </c:pt>
                <c:pt idx="241">
                  <c:v>255.01551799999999</c:v>
                </c:pt>
                <c:pt idx="242">
                  <c:v>255.16078200000001</c:v>
                </c:pt>
                <c:pt idx="243">
                  <c:v>255.226822</c:v>
                </c:pt>
                <c:pt idx="244">
                  <c:v>256.40164199999992</c:v>
                </c:pt>
                <c:pt idx="245">
                  <c:v>257.68133499999863</c:v>
                </c:pt>
                <c:pt idx="246">
                  <c:v>258.90841699999851</c:v>
                </c:pt>
                <c:pt idx="247">
                  <c:v>259.13296500000001</c:v>
                </c:pt>
                <c:pt idx="248">
                  <c:v>259.97103899999621</c:v>
                </c:pt>
                <c:pt idx="249">
                  <c:v>260.50753799999961</c:v>
                </c:pt>
                <c:pt idx="250">
                  <c:v>261.90258799999992</c:v>
                </c:pt>
                <c:pt idx="251">
                  <c:v>262.10745200000002</c:v>
                </c:pt>
                <c:pt idx="252">
                  <c:v>263.12204000000008</c:v>
                </c:pt>
                <c:pt idx="253">
                  <c:v>263.504211</c:v>
                </c:pt>
                <c:pt idx="254">
                  <c:v>264.01000999999991</c:v>
                </c:pt>
                <c:pt idx="255">
                  <c:v>264.16751099999999</c:v>
                </c:pt>
                <c:pt idx="256">
                  <c:v>263.79742399999992</c:v>
                </c:pt>
                <c:pt idx="257">
                  <c:v>262.86462400000011</c:v>
                </c:pt>
                <c:pt idx="258">
                  <c:v>264.59262100000001</c:v>
                </c:pt>
                <c:pt idx="259">
                  <c:v>265.76281699999993</c:v>
                </c:pt>
                <c:pt idx="260">
                  <c:v>266.21050999999858</c:v>
                </c:pt>
                <c:pt idx="261">
                  <c:v>267.444275</c:v>
                </c:pt>
                <c:pt idx="262">
                  <c:v>268.79281599999962</c:v>
                </c:pt>
                <c:pt idx="263">
                  <c:v>269.93112199999013</c:v>
                </c:pt>
                <c:pt idx="264">
                  <c:v>271.45126299999993</c:v>
                </c:pt>
                <c:pt idx="265">
                  <c:v>272.72103899999621</c:v>
                </c:pt>
                <c:pt idx="266">
                  <c:v>274.30249000000009</c:v>
                </c:pt>
                <c:pt idx="267">
                  <c:v>274.55660999999992</c:v>
                </c:pt>
                <c:pt idx="268">
                  <c:v>274.67553699999962</c:v>
                </c:pt>
                <c:pt idx="269">
                  <c:v>274.65072600000002</c:v>
                </c:pt>
                <c:pt idx="270">
                  <c:v>274.68035899999961</c:v>
                </c:pt>
                <c:pt idx="271">
                  <c:v>274.69811999999621</c:v>
                </c:pt>
                <c:pt idx="272">
                  <c:v>274.60443100000009</c:v>
                </c:pt>
                <c:pt idx="273">
                  <c:v>275.33621199999862</c:v>
                </c:pt>
                <c:pt idx="274">
                  <c:v>276.39480600000002</c:v>
                </c:pt>
                <c:pt idx="275">
                  <c:v>278.30093399999993</c:v>
                </c:pt>
                <c:pt idx="276">
                  <c:v>278.67047100000002</c:v>
                </c:pt>
                <c:pt idx="277">
                  <c:v>279.98693799997358</c:v>
                </c:pt>
                <c:pt idx="278">
                  <c:v>282.07092299999999</c:v>
                </c:pt>
                <c:pt idx="279">
                  <c:v>282.69992100000002</c:v>
                </c:pt>
                <c:pt idx="280">
                  <c:v>284.02224699999999</c:v>
                </c:pt>
                <c:pt idx="281">
                  <c:v>285.27694699999961</c:v>
                </c:pt>
                <c:pt idx="282">
                  <c:v>286.36660799999999</c:v>
                </c:pt>
                <c:pt idx="283">
                  <c:v>288.029449</c:v>
                </c:pt>
                <c:pt idx="284">
                  <c:v>289.148437</c:v>
                </c:pt>
                <c:pt idx="285">
                  <c:v>289.56768800000009</c:v>
                </c:pt>
                <c:pt idx="286">
                  <c:v>289.56451399999992</c:v>
                </c:pt>
                <c:pt idx="287">
                  <c:v>290.07962000000009</c:v>
                </c:pt>
                <c:pt idx="288">
                  <c:v>289.89593499999961</c:v>
                </c:pt>
                <c:pt idx="289">
                  <c:v>289.853973</c:v>
                </c:pt>
                <c:pt idx="290">
                  <c:v>290.30285600000002</c:v>
                </c:pt>
                <c:pt idx="291">
                  <c:v>291.84408600000012</c:v>
                </c:pt>
                <c:pt idx="292">
                  <c:v>292.557098</c:v>
                </c:pt>
                <c:pt idx="293">
                  <c:v>293.38604699999962</c:v>
                </c:pt>
                <c:pt idx="294">
                  <c:v>294.94348100000002</c:v>
                </c:pt>
                <c:pt idx="295">
                  <c:v>295.18078600000001</c:v>
                </c:pt>
                <c:pt idx="296">
                  <c:v>296.66241500000001</c:v>
                </c:pt>
                <c:pt idx="297">
                  <c:v>298.73611499996957</c:v>
                </c:pt>
                <c:pt idx="298">
                  <c:v>299.42193599999013</c:v>
                </c:pt>
                <c:pt idx="299">
                  <c:v>300.82116699999881</c:v>
                </c:pt>
                <c:pt idx="300">
                  <c:v>302.14462300000008</c:v>
                </c:pt>
                <c:pt idx="301">
                  <c:v>303.08911099999881</c:v>
                </c:pt>
                <c:pt idx="302">
                  <c:v>303.40685999999891</c:v>
                </c:pt>
                <c:pt idx="303">
                  <c:v>303.72421299999962</c:v>
                </c:pt>
                <c:pt idx="304">
                  <c:v>303.558044</c:v>
                </c:pt>
                <c:pt idx="305">
                  <c:v>303.86041299999999</c:v>
                </c:pt>
                <c:pt idx="306">
                  <c:v>303.85836799999993</c:v>
                </c:pt>
                <c:pt idx="307">
                  <c:v>303.77731299999863</c:v>
                </c:pt>
                <c:pt idx="308">
                  <c:v>303.83538799999991</c:v>
                </c:pt>
                <c:pt idx="309">
                  <c:v>305.07482900000002</c:v>
                </c:pt>
                <c:pt idx="310">
                  <c:v>306.19226100000009</c:v>
                </c:pt>
                <c:pt idx="311">
                  <c:v>306.68368500000008</c:v>
                </c:pt>
                <c:pt idx="312">
                  <c:v>306.70324699999992</c:v>
                </c:pt>
                <c:pt idx="313">
                  <c:v>306.64862100000011</c:v>
                </c:pt>
                <c:pt idx="314">
                  <c:v>306.54925500000002</c:v>
                </c:pt>
                <c:pt idx="315">
                  <c:v>306.94143699999961</c:v>
                </c:pt>
                <c:pt idx="316">
                  <c:v>306.55651899999822</c:v>
                </c:pt>
                <c:pt idx="317">
                  <c:v>306.69781499999999</c:v>
                </c:pt>
                <c:pt idx="318">
                  <c:v>306.85229500000008</c:v>
                </c:pt>
                <c:pt idx="319">
                  <c:v>306.76348899999999</c:v>
                </c:pt>
                <c:pt idx="320">
                  <c:v>306.73553499999662</c:v>
                </c:pt>
                <c:pt idx="321">
                  <c:v>307.38003499999991</c:v>
                </c:pt>
                <c:pt idx="322">
                  <c:v>307.97280899999993</c:v>
                </c:pt>
                <c:pt idx="323">
                  <c:v>308.28594999999962</c:v>
                </c:pt>
                <c:pt idx="324">
                  <c:v>309.42010499999822</c:v>
                </c:pt>
                <c:pt idx="325">
                  <c:v>310.29956099999993</c:v>
                </c:pt>
                <c:pt idx="326">
                  <c:v>310.82925399999999</c:v>
                </c:pt>
                <c:pt idx="327">
                  <c:v>310.99038699999858</c:v>
                </c:pt>
                <c:pt idx="328">
                  <c:v>310.89315799999821</c:v>
                </c:pt>
                <c:pt idx="329">
                  <c:v>311.25628699999999</c:v>
                </c:pt>
                <c:pt idx="330">
                  <c:v>311.11892699999999</c:v>
                </c:pt>
                <c:pt idx="331">
                  <c:v>311.16369600000002</c:v>
                </c:pt>
                <c:pt idx="332">
                  <c:v>310.95092799999992</c:v>
                </c:pt>
                <c:pt idx="333">
                  <c:v>310.90069599999993</c:v>
                </c:pt>
                <c:pt idx="334">
                  <c:v>310.98376499999921</c:v>
                </c:pt>
                <c:pt idx="335">
                  <c:v>310.91863999999862</c:v>
                </c:pt>
                <c:pt idx="336">
                  <c:v>310.98400899999962</c:v>
                </c:pt>
                <c:pt idx="337">
                  <c:v>310.98132299999821</c:v>
                </c:pt>
                <c:pt idx="338">
                  <c:v>310.92498799999993</c:v>
                </c:pt>
                <c:pt idx="339">
                  <c:v>311.122162</c:v>
                </c:pt>
                <c:pt idx="340">
                  <c:v>310.85867300000001</c:v>
                </c:pt>
                <c:pt idx="341">
                  <c:v>311.1074220000001</c:v>
                </c:pt>
                <c:pt idx="342">
                  <c:v>311.15564000000012</c:v>
                </c:pt>
                <c:pt idx="343">
                  <c:v>310.92285199999992</c:v>
                </c:pt>
                <c:pt idx="344">
                  <c:v>310.98022499999962</c:v>
                </c:pt>
                <c:pt idx="345">
                  <c:v>311.00479100000001</c:v>
                </c:pt>
                <c:pt idx="346">
                  <c:v>307.70150799999863</c:v>
                </c:pt>
                <c:pt idx="347">
                  <c:v>306.28070099999991</c:v>
                </c:pt>
                <c:pt idx="348">
                  <c:v>303.382812</c:v>
                </c:pt>
                <c:pt idx="349">
                  <c:v>302.67593399999993</c:v>
                </c:pt>
                <c:pt idx="350">
                  <c:v>302.61431899999991</c:v>
                </c:pt>
                <c:pt idx="351">
                  <c:v>302.4498900000001</c:v>
                </c:pt>
                <c:pt idx="352">
                  <c:v>302.317474</c:v>
                </c:pt>
                <c:pt idx="353">
                  <c:v>302.34396400000008</c:v>
                </c:pt>
                <c:pt idx="354">
                  <c:v>302.44281000000001</c:v>
                </c:pt>
                <c:pt idx="355">
                  <c:v>302.33373999999861</c:v>
                </c:pt>
                <c:pt idx="356">
                  <c:v>302.46792599999992</c:v>
                </c:pt>
                <c:pt idx="357">
                  <c:v>302.60571299999992</c:v>
                </c:pt>
                <c:pt idx="358">
                  <c:v>302.671448</c:v>
                </c:pt>
                <c:pt idx="359">
                  <c:v>302.53774999999962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65D4-6A40-81F8-5BBE9A9D8012}"/>
            </c:ext>
          </c:extLst>
        </c:ser>
        <c:ser>
          <c:idx val="10"/>
          <c:order val="2"/>
          <c:tx>
            <c:strRef>
              <c:f>'SF-CMC-10D_08-1'!$AZ$38</c:f>
              <c:strCache>
                <c:ptCount val="1"/>
                <c:pt idx="0">
                  <c:v>Current Setpoint</c:v>
                </c:pt>
              </c:strCache>
            </c:strRef>
          </c:tx>
          <c:spPr>
            <a:ln w="25400">
              <a:solidFill>
                <a:srgbClr val="969696"/>
              </a:solidFill>
              <a:prstDash val="solid"/>
            </a:ln>
          </c:spPr>
          <c:marker>
            <c:symbol val="none"/>
          </c:marker>
          <c:xVal>
            <c:numRef>
              <c:f>'SF-CMC-10D_08-1'!$C$39:$C$398</c:f>
              <c:numCache>
                <c:formatCode>General</c:formatCode>
                <c:ptCount val="360"/>
                <c:pt idx="0">
                  <c:v>0</c:v>
                </c:pt>
                <c:pt idx="1">
                  <c:v>0.5</c:v>
                </c:pt>
                <c:pt idx="2">
                  <c:v>1.5</c:v>
                </c:pt>
                <c:pt idx="3">
                  <c:v>2.593</c:v>
                </c:pt>
                <c:pt idx="4">
                  <c:v>3.609</c:v>
                </c:pt>
                <c:pt idx="5">
                  <c:v>4.609</c:v>
                </c:pt>
                <c:pt idx="6">
                  <c:v>5.64</c:v>
                </c:pt>
                <c:pt idx="7">
                  <c:v>6.6710000000000003</c:v>
                </c:pt>
                <c:pt idx="8">
                  <c:v>7.75</c:v>
                </c:pt>
                <c:pt idx="9">
                  <c:v>8.6560000000000006</c:v>
                </c:pt>
                <c:pt idx="10">
                  <c:v>9.75</c:v>
                </c:pt>
                <c:pt idx="11">
                  <c:v>10.811999999999999</c:v>
                </c:pt>
                <c:pt idx="12">
                  <c:v>11.843</c:v>
                </c:pt>
                <c:pt idx="13">
                  <c:v>12.859</c:v>
                </c:pt>
                <c:pt idx="14">
                  <c:v>13.859</c:v>
                </c:pt>
                <c:pt idx="15">
                  <c:v>14.734</c:v>
                </c:pt>
                <c:pt idx="16">
                  <c:v>15.906000000000001</c:v>
                </c:pt>
                <c:pt idx="17">
                  <c:v>16.875</c:v>
                </c:pt>
                <c:pt idx="18">
                  <c:v>17.905999999999999</c:v>
                </c:pt>
                <c:pt idx="19">
                  <c:v>18.937000000000001</c:v>
                </c:pt>
                <c:pt idx="20">
                  <c:v>19.98399999999998</c:v>
                </c:pt>
                <c:pt idx="21">
                  <c:v>21.015000000000001</c:v>
                </c:pt>
                <c:pt idx="22">
                  <c:v>22.077999999999999</c:v>
                </c:pt>
                <c:pt idx="23">
                  <c:v>23.077999999999999</c:v>
                </c:pt>
                <c:pt idx="24">
                  <c:v>24.031000000000009</c:v>
                </c:pt>
                <c:pt idx="25">
                  <c:v>25.14</c:v>
                </c:pt>
                <c:pt idx="26">
                  <c:v>26.218</c:v>
                </c:pt>
                <c:pt idx="27">
                  <c:v>27.125</c:v>
                </c:pt>
                <c:pt idx="28">
                  <c:v>28.109000000000009</c:v>
                </c:pt>
                <c:pt idx="29">
                  <c:v>29.093</c:v>
                </c:pt>
                <c:pt idx="30">
                  <c:v>30.202999999999999</c:v>
                </c:pt>
                <c:pt idx="31">
                  <c:v>31.312000000000001</c:v>
                </c:pt>
                <c:pt idx="32">
                  <c:v>32.375</c:v>
                </c:pt>
                <c:pt idx="33">
                  <c:v>33.406000000000013</c:v>
                </c:pt>
                <c:pt idx="34">
                  <c:v>34.311999999999998</c:v>
                </c:pt>
                <c:pt idx="35">
                  <c:v>35.311999999999998</c:v>
                </c:pt>
                <c:pt idx="36">
                  <c:v>36.406000000000013</c:v>
                </c:pt>
                <c:pt idx="37">
                  <c:v>37.421000000000006</c:v>
                </c:pt>
                <c:pt idx="38">
                  <c:v>38.5</c:v>
                </c:pt>
                <c:pt idx="39">
                  <c:v>39.484000000000002</c:v>
                </c:pt>
                <c:pt idx="40">
                  <c:v>40.546000000000006</c:v>
                </c:pt>
                <c:pt idx="41">
                  <c:v>41.531000000000013</c:v>
                </c:pt>
                <c:pt idx="42">
                  <c:v>42.625000000000007</c:v>
                </c:pt>
                <c:pt idx="43">
                  <c:v>43.64</c:v>
                </c:pt>
                <c:pt idx="44">
                  <c:v>44.671000000000006</c:v>
                </c:pt>
                <c:pt idx="45">
                  <c:v>45.686999999999998</c:v>
                </c:pt>
                <c:pt idx="46">
                  <c:v>46.609000000000002</c:v>
                </c:pt>
                <c:pt idx="47">
                  <c:v>47.671000000000006</c:v>
                </c:pt>
                <c:pt idx="48">
                  <c:v>48.64</c:v>
                </c:pt>
                <c:pt idx="49">
                  <c:v>49.718000000000011</c:v>
                </c:pt>
                <c:pt idx="50">
                  <c:v>50.796000000000006</c:v>
                </c:pt>
                <c:pt idx="51">
                  <c:v>51.75</c:v>
                </c:pt>
                <c:pt idx="52">
                  <c:v>52.811999999999998</c:v>
                </c:pt>
                <c:pt idx="53">
                  <c:v>53.828000000000003</c:v>
                </c:pt>
                <c:pt idx="54">
                  <c:v>54.89</c:v>
                </c:pt>
                <c:pt idx="55">
                  <c:v>55.921000000000006</c:v>
                </c:pt>
                <c:pt idx="56">
                  <c:v>56.75</c:v>
                </c:pt>
                <c:pt idx="57">
                  <c:v>57.828000000000003</c:v>
                </c:pt>
                <c:pt idx="58">
                  <c:v>58.984000000000002</c:v>
                </c:pt>
                <c:pt idx="59">
                  <c:v>59.936999999999998</c:v>
                </c:pt>
                <c:pt idx="60">
                  <c:v>61.093000000000011</c:v>
                </c:pt>
                <c:pt idx="61">
                  <c:v>62</c:v>
                </c:pt>
                <c:pt idx="62">
                  <c:v>63.14</c:v>
                </c:pt>
                <c:pt idx="63">
                  <c:v>64.155999999999977</c:v>
                </c:pt>
                <c:pt idx="64">
                  <c:v>65.170999999999978</c:v>
                </c:pt>
                <c:pt idx="65">
                  <c:v>66.14</c:v>
                </c:pt>
                <c:pt idx="66">
                  <c:v>67.155999999999977</c:v>
                </c:pt>
                <c:pt idx="67">
                  <c:v>68.170999999999978</c:v>
                </c:pt>
                <c:pt idx="68">
                  <c:v>69.234000000000023</c:v>
                </c:pt>
                <c:pt idx="69">
                  <c:v>70.265000000000001</c:v>
                </c:pt>
                <c:pt idx="70">
                  <c:v>71.281000000000006</c:v>
                </c:pt>
                <c:pt idx="71">
                  <c:v>72.327999999999975</c:v>
                </c:pt>
                <c:pt idx="72">
                  <c:v>73.343000000000004</c:v>
                </c:pt>
                <c:pt idx="73">
                  <c:v>74.406000000000006</c:v>
                </c:pt>
                <c:pt idx="74">
                  <c:v>75.374999999999986</c:v>
                </c:pt>
                <c:pt idx="75">
                  <c:v>76.437000000000026</c:v>
                </c:pt>
                <c:pt idx="76">
                  <c:v>77.5</c:v>
                </c:pt>
                <c:pt idx="77">
                  <c:v>78.39</c:v>
                </c:pt>
                <c:pt idx="78">
                  <c:v>79.531000000000006</c:v>
                </c:pt>
                <c:pt idx="79">
                  <c:v>80.421000000000006</c:v>
                </c:pt>
                <c:pt idx="80">
                  <c:v>81.60899999999998</c:v>
                </c:pt>
                <c:pt idx="81">
                  <c:v>82.453000000000003</c:v>
                </c:pt>
                <c:pt idx="82">
                  <c:v>83.655999999999977</c:v>
                </c:pt>
                <c:pt idx="83">
                  <c:v>84.686999999999998</c:v>
                </c:pt>
                <c:pt idx="84">
                  <c:v>85.670999999999978</c:v>
                </c:pt>
                <c:pt idx="85">
                  <c:v>86.765000000000001</c:v>
                </c:pt>
                <c:pt idx="86">
                  <c:v>87.718000000000004</c:v>
                </c:pt>
                <c:pt idx="87">
                  <c:v>88.734000000000023</c:v>
                </c:pt>
                <c:pt idx="88">
                  <c:v>89.75</c:v>
                </c:pt>
                <c:pt idx="89">
                  <c:v>90.670999999999978</c:v>
                </c:pt>
                <c:pt idx="90">
                  <c:v>91.796000000000006</c:v>
                </c:pt>
                <c:pt idx="91">
                  <c:v>92.812000000000012</c:v>
                </c:pt>
                <c:pt idx="92">
                  <c:v>93.89</c:v>
                </c:pt>
                <c:pt idx="93">
                  <c:v>94.843000000000004</c:v>
                </c:pt>
                <c:pt idx="94">
                  <c:v>95.874999999999986</c:v>
                </c:pt>
                <c:pt idx="95">
                  <c:v>96.953000000000003</c:v>
                </c:pt>
                <c:pt idx="96">
                  <c:v>98</c:v>
                </c:pt>
                <c:pt idx="97">
                  <c:v>98.937000000000026</c:v>
                </c:pt>
                <c:pt idx="98">
                  <c:v>100.062</c:v>
                </c:pt>
                <c:pt idx="99">
                  <c:v>101.093</c:v>
                </c:pt>
                <c:pt idx="100">
                  <c:v>101.98399999999999</c:v>
                </c:pt>
                <c:pt idx="101">
                  <c:v>103.15600000000001</c:v>
                </c:pt>
                <c:pt idx="102">
                  <c:v>104.078</c:v>
                </c:pt>
                <c:pt idx="103">
                  <c:v>105.15600000000001</c:v>
                </c:pt>
                <c:pt idx="104">
                  <c:v>106.218</c:v>
                </c:pt>
                <c:pt idx="105">
                  <c:v>107.14</c:v>
                </c:pt>
                <c:pt idx="106">
                  <c:v>108.15600000000001</c:v>
                </c:pt>
                <c:pt idx="107">
                  <c:v>109.23399999999999</c:v>
                </c:pt>
                <c:pt idx="108">
                  <c:v>110.265</c:v>
                </c:pt>
                <c:pt idx="109">
                  <c:v>111.375</c:v>
                </c:pt>
                <c:pt idx="110">
                  <c:v>112.35899999999999</c:v>
                </c:pt>
                <c:pt idx="111">
                  <c:v>113.375</c:v>
                </c:pt>
                <c:pt idx="112">
                  <c:v>114.437</c:v>
                </c:pt>
                <c:pt idx="113">
                  <c:v>115.437</c:v>
                </c:pt>
                <c:pt idx="114">
                  <c:v>116.42100000000001</c:v>
                </c:pt>
                <c:pt idx="115">
                  <c:v>117.42100000000001</c:v>
                </c:pt>
                <c:pt idx="116">
                  <c:v>118.53100000000001</c:v>
                </c:pt>
                <c:pt idx="117">
                  <c:v>119.48399999999999</c:v>
                </c:pt>
                <c:pt idx="118">
                  <c:v>120.5</c:v>
                </c:pt>
                <c:pt idx="119">
                  <c:v>121.625</c:v>
                </c:pt>
                <c:pt idx="120">
                  <c:v>122.67100000000001</c:v>
                </c:pt>
                <c:pt idx="121">
                  <c:v>123.562</c:v>
                </c:pt>
                <c:pt idx="122">
                  <c:v>124.64</c:v>
                </c:pt>
                <c:pt idx="123">
                  <c:v>125.64</c:v>
                </c:pt>
                <c:pt idx="124">
                  <c:v>126.718</c:v>
                </c:pt>
                <c:pt idx="125">
                  <c:v>127.703</c:v>
                </c:pt>
                <c:pt idx="126">
                  <c:v>128.81200000000001</c:v>
                </c:pt>
                <c:pt idx="127">
                  <c:v>129.78100000000001</c:v>
                </c:pt>
                <c:pt idx="128">
                  <c:v>130.84299999999999</c:v>
                </c:pt>
                <c:pt idx="129">
                  <c:v>131.84299999999999</c:v>
                </c:pt>
                <c:pt idx="130">
                  <c:v>132.84299999999999</c:v>
                </c:pt>
                <c:pt idx="131">
                  <c:v>133.81200000000001</c:v>
                </c:pt>
                <c:pt idx="132">
                  <c:v>134.92099999999999</c:v>
                </c:pt>
                <c:pt idx="133">
                  <c:v>135.90600000000001</c:v>
                </c:pt>
                <c:pt idx="134">
                  <c:v>136.88999999999999</c:v>
                </c:pt>
                <c:pt idx="135">
                  <c:v>138.03100000000001</c:v>
                </c:pt>
                <c:pt idx="136">
                  <c:v>138.96799999999999</c:v>
                </c:pt>
                <c:pt idx="137">
                  <c:v>139.93700000000001</c:v>
                </c:pt>
                <c:pt idx="138">
                  <c:v>141.01499999999999</c:v>
                </c:pt>
                <c:pt idx="139">
                  <c:v>142.078</c:v>
                </c:pt>
                <c:pt idx="140">
                  <c:v>143.09299999999999</c:v>
                </c:pt>
                <c:pt idx="141">
                  <c:v>144.10900000000001</c:v>
                </c:pt>
                <c:pt idx="142">
                  <c:v>145.13999999999999</c:v>
                </c:pt>
                <c:pt idx="143">
                  <c:v>146.17099999999999</c:v>
                </c:pt>
                <c:pt idx="144">
                  <c:v>147.25</c:v>
                </c:pt>
                <c:pt idx="145">
                  <c:v>148.28100000000001</c:v>
                </c:pt>
                <c:pt idx="146">
                  <c:v>149.17099999999999</c:v>
                </c:pt>
                <c:pt idx="147">
                  <c:v>150.34299999999999</c:v>
                </c:pt>
                <c:pt idx="148">
                  <c:v>151.34299999999999</c:v>
                </c:pt>
                <c:pt idx="149">
                  <c:v>152.38999999999999</c:v>
                </c:pt>
                <c:pt idx="150">
                  <c:v>153.40600000000001</c:v>
                </c:pt>
                <c:pt idx="151">
                  <c:v>154.34299999999999</c:v>
                </c:pt>
                <c:pt idx="152">
                  <c:v>155.453</c:v>
                </c:pt>
                <c:pt idx="153">
                  <c:v>156.48400000000001</c:v>
                </c:pt>
                <c:pt idx="154">
                  <c:v>157.51499999999999</c:v>
                </c:pt>
                <c:pt idx="155">
                  <c:v>158.38999999999999</c:v>
                </c:pt>
                <c:pt idx="156">
                  <c:v>159.56200000000001</c:v>
                </c:pt>
                <c:pt idx="157">
                  <c:v>160.56200000000001</c:v>
                </c:pt>
                <c:pt idx="158">
                  <c:v>161.56200000000001</c:v>
                </c:pt>
                <c:pt idx="159">
                  <c:v>162.53100000000001</c:v>
                </c:pt>
                <c:pt idx="160">
                  <c:v>163.703</c:v>
                </c:pt>
                <c:pt idx="161">
                  <c:v>164.625</c:v>
                </c:pt>
                <c:pt idx="162">
                  <c:v>165.60900000000001</c:v>
                </c:pt>
                <c:pt idx="163">
                  <c:v>166.64</c:v>
                </c:pt>
                <c:pt idx="164">
                  <c:v>167.703</c:v>
                </c:pt>
                <c:pt idx="165">
                  <c:v>168.76499999999999</c:v>
                </c:pt>
                <c:pt idx="166">
                  <c:v>169.85900000000001</c:v>
                </c:pt>
                <c:pt idx="167">
                  <c:v>170.89</c:v>
                </c:pt>
                <c:pt idx="168">
                  <c:v>171.90600000000001</c:v>
                </c:pt>
                <c:pt idx="169">
                  <c:v>172.78100000000001</c:v>
                </c:pt>
                <c:pt idx="170">
                  <c:v>173.90600000000001</c:v>
                </c:pt>
                <c:pt idx="171">
                  <c:v>174.93700000000001</c:v>
                </c:pt>
                <c:pt idx="172">
                  <c:v>175.89</c:v>
                </c:pt>
                <c:pt idx="173">
                  <c:v>176.96799999999999</c:v>
                </c:pt>
                <c:pt idx="174">
                  <c:v>178.03100000000001</c:v>
                </c:pt>
                <c:pt idx="175">
                  <c:v>179.078</c:v>
                </c:pt>
                <c:pt idx="176">
                  <c:v>180.09299999999999</c:v>
                </c:pt>
                <c:pt idx="177">
                  <c:v>181.09299999999999</c:v>
                </c:pt>
                <c:pt idx="178">
                  <c:v>182.15600000000001</c:v>
                </c:pt>
                <c:pt idx="179">
                  <c:v>183.125</c:v>
                </c:pt>
                <c:pt idx="180">
                  <c:v>184.10900000000001</c:v>
                </c:pt>
                <c:pt idx="181">
                  <c:v>185.125</c:v>
                </c:pt>
                <c:pt idx="182">
                  <c:v>186.17099999999999</c:v>
                </c:pt>
                <c:pt idx="183">
                  <c:v>187.10900000000001</c:v>
                </c:pt>
                <c:pt idx="184">
                  <c:v>188.09299999999999</c:v>
                </c:pt>
                <c:pt idx="185">
                  <c:v>189.32800000000009</c:v>
                </c:pt>
                <c:pt idx="186">
                  <c:v>190.25</c:v>
                </c:pt>
                <c:pt idx="187">
                  <c:v>191.25</c:v>
                </c:pt>
                <c:pt idx="188">
                  <c:v>192.31200000000001</c:v>
                </c:pt>
                <c:pt idx="189">
                  <c:v>193.39</c:v>
                </c:pt>
                <c:pt idx="190">
                  <c:v>194.35900000000001</c:v>
                </c:pt>
                <c:pt idx="191">
                  <c:v>195.42099999999999</c:v>
                </c:pt>
                <c:pt idx="192">
                  <c:v>196.42099999999999</c:v>
                </c:pt>
                <c:pt idx="193">
                  <c:v>197.5</c:v>
                </c:pt>
                <c:pt idx="194">
                  <c:v>198.54599999999999</c:v>
                </c:pt>
                <c:pt idx="195">
                  <c:v>199.46799999999999</c:v>
                </c:pt>
                <c:pt idx="196">
                  <c:v>200.625</c:v>
                </c:pt>
                <c:pt idx="197">
                  <c:v>201.625</c:v>
                </c:pt>
                <c:pt idx="198">
                  <c:v>202.60900000000001</c:v>
                </c:pt>
                <c:pt idx="199">
                  <c:v>203.578</c:v>
                </c:pt>
                <c:pt idx="200">
                  <c:v>204.625</c:v>
                </c:pt>
                <c:pt idx="201">
                  <c:v>205.71799999999999</c:v>
                </c:pt>
                <c:pt idx="202">
                  <c:v>206.71799999999999</c:v>
                </c:pt>
                <c:pt idx="203">
                  <c:v>207.71799999999999</c:v>
                </c:pt>
                <c:pt idx="204">
                  <c:v>208.78100000000001</c:v>
                </c:pt>
                <c:pt idx="205">
                  <c:v>209.81200000000001</c:v>
                </c:pt>
                <c:pt idx="206">
                  <c:v>210.84299999999999</c:v>
                </c:pt>
                <c:pt idx="207">
                  <c:v>211.875</c:v>
                </c:pt>
                <c:pt idx="208">
                  <c:v>212.81200000000001</c:v>
                </c:pt>
                <c:pt idx="209">
                  <c:v>213.89</c:v>
                </c:pt>
                <c:pt idx="210">
                  <c:v>214.89</c:v>
                </c:pt>
                <c:pt idx="211">
                  <c:v>215.875</c:v>
                </c:pt>
                <c:pt idx="212">
                  <c:v>216.93700000000001</c:v>
                </c:pt>
                <c:pt idx="213">
                  <c:v>217.98400000000001</c:v>
                </c:pt>
                <c:pt idx="214">
                  <c:v>219.06200000000001</c:v>
                </c:pt>
                <c:pt idx="215">
                  <c:v>219.953</c:v>
                </c:pt>
                <c:pt idx="216">
                  <c:v>221.17099999999999</c:v>
                </c:pt>
                <c:pt idx="217">
                  <c:v>222</c:v>
                </c:pt>
                <c:pt idx="218">
                  <c:v>223.09299999999999</c:v>
                </c:pt>
                <c:pt idx="219">
                  <c:v>224.203</c:v>
                </c:pt>
                <c:pt idx="220">
                  <c:v>225.203</c:v>
                </c:pt>
                <c:pt idx="221">
                  <c:v>226.203</c:v>
                </c:pt>
                <c:pt idx="222">
                  <c:v>227.28100000000001</c:v>
                </c:pt>
                <c:pt idx="223">
                  <c:v>228.28100000000001</c:v>
                </c:pt>
                <c:pt idx="224">
                  <c:v>229.28100000000001</c:v>
                </c:pt>
                <c:pt idx="225">
                  <c:v>230.32800000000009</c:v>
                </c:pt>
                <c:pt idx="226">
                  <c:v>231.32800000000009</c:v>
                </c:pt>
                <c:pt idx="227">
                  <c:v>232.39</c:v>
                </c:pt>
                <c:pt idx="228">
                  <c:v>233.35900000000001</c:v>
                </c:pt>
                <c:pt idx="229">
                  <c:v>234.34299999999999</c:v>
                </c:pt>
                <c:pt idx="230">
                  <c:v>235.42099999999999</c:v>
                </c:pt>
                <c:pt idx="231">
                  <c:v>236.40600000000001</c:v>
                </c:pt>
                <c:pt idx="232">
                  <c:v>237.53100000000001</c:v>
                </c:pt>
                <c:pt idx="233">
                  <c:v>238.51499999999999</c:v>
                </c:pt>
                <c:pt idx="234">
                  <c:v>239.56200000000001</c:v>
                </c:pt>
                <c:pt idx="235">
                  <c:v>240.625</c:v>
                </c:pt>
                <c:pt idx="236">
                  <c:v>241.578</c:v>
                </c:pt>
                <c:pt idx="237">
                  <c:v>242.54599999999999</c:v>
                </c:pt>
                <c:pt idx="238">
                  <c:v>243.60900000000001</c:v>
                </c:pt>
                <c:pt idx="239">
                  <c:v>244.67099999999999</c:v>
                </c:pt>
                <c:pt idx="240">
                  <c:v>245.703</c:v>
                </c:pt>
                <c:pt idx="241">
                  <c:v>246.65600000000001</c:v>
                </c:pt>
                <c:pt idx="242">
                  <c:v>247.64</c:v>
                </c:pt>
                <c:pt idx="243">
                  <c:v>248.703</c:v>
                </c:pt>
                <c:pt idx="244">
                  <c:v>249.84299999999999</c:v>
                </c:pt>
                <c:pt idx="245">
                  <c:v>250.81200000000001</c:v>
                </c:pt>
                <c:pt idx="246">
                  <c:v>251.84299999999999</c:v>
                </c:pt>
                <c:pt idx="247">
                  <c:v>252.90600000000001</c:v>
                </c:pt>
                <c:pt idx="248">
                  <c:v>253.92099999999999</c:v>
                </c:pt>
                <c:pt idx="249">
                  <c:v>254.875</c:v>
                </c:pt>
                <c:pt idx="250">
                  <c:v>256.03099999999921</c:v>
                </c:pt>
                <c:pt idx="251">
                  <c:v>257.03099999999921</c:v>
                </c:pt>
                <c:pt idx="252">
                  <c:v>258.07799999999992</c:v>
                </c:pt>
                <c:pt idx="253">
                  <c:v>259.06200000000001</c:v>
                </c:pt>
                <c:pt idx="254">
                  <c:v>260.04599999999999</c:v>
                </c:pt>
                <c:pt idx="255">
                  <c:v>261.01499999999999</c:v>
                </c:pt>
                <c:pt idx="256">
                  <c:v>262.125</c:v>
                </c:pt>
                <c:pt idx="257">
                  <c:v>263.15600000000001</c:v>
                </c:pt>
                <c:pt idx="258">
                  <c:v>264.10900000000009</c:v>
                </c:pt>
                <c:pt idx="259">
                  <c:v>265.10900000000009</c:v>
                </c:pt>
                <c:pt idx="260">
                  <c:v>266.21799999999962</c:v>
                </c:pt>
                <c:pt idx="261">
                  <c:v>267.17099999999999</c:v>
                </c:pt>
                <c:pt idx="262">
                  <c:v>268.20299999999992</c:v>
                </c:pt>
                <c:pt idx="263">
                  <c:v>269.17099999999999</c:v>
                </c:pt>
                <c:pt idx="264">
                  <c:v>270.34300000000002</c:v>
                </c:pt>
                <c:pt idx="265">
                  <c:v>271.32799999999992</c:v>
                </c:pt>
                <c:pt idx="266">
                  <c:v>272.43699999999382</c:v>
                </c:pt>
                <c:pt idx="267">
                  <c:v>273.45299999999992</c:v>
                </c:pt>
                <c:pt idx="268">
                  <c:v>274.42099999999863</c:v>
                </c:pt>
                <c:pt idx="269">
                  <c:v>275.34300000000002</c:v>
                </c:pt>
                <c:pt idx="270">
                  <c:v>276.53099999999921</c:v>
                </c:pt>
                <c:pt idx="271">
                  <c:v>277.48399999999862</c:v>
                </c:pt>
                <c:pt idx="272">
                  <c:v>278.53099999999921</c:v>
                </c:pt>
                <c:pt idx="273">
                  <c:v>279.60900000000009</c:v>
                </c:pt>
                <c:pt idx="274">
                  <c:v>280.48399999999862</c:v>
                </c:pt>
                <c:pt idx="275">
                  <c:v>281.53099999999921</c:v>
                </c:pt>
                <c:pt idx="276">
                  <c:v>282.56200000000001</c:v>
                </c:pt>
                <c:pt idx="277">
                  <c:v>283.60900000000009</c:v>
                </c:pt>
                <c:pt idx="278">
                  <c:v>284.625</c:v>
                </c:pt>
                <c:pt idx="279">
                  <c:v>285.75</c:v>
                </c:pt>
                <c:pt idx="280">
                  <c:v>286.71799999999962</c:v>
                </c:pt>
                <c:pt idx="281">
                  <c:v>287.78099999999921</c:v>
                </c:pt>
                <c:pt idx="282">
                  <c:v>288.85900000000009</c:v>
                </c:pt>
                <c:pt idx="283">
                  <c:v>289.89</c:v>
                </c:pt>
                <c:pt idx="284">
                  <c:v>290.93699999999382</c:v>
                </c:pt>
                <c:pt idx="285">
                  <c:v>291.875</c:v>
                </c:pt>
                <c:pt idx="286">
                  <c:v>292.85900000000009</c:v>
                </c:pt>
                <c:pt idx="287">
                  <c:v>293.875</c:v>
                </c:pt>
                <c:pt idx="288">
                  <c:v>294.89</c:v>
                </c:pt>
                <c:pt idx="289">
                  <c:v>295.84300000000002</c:v>
                </c:pt>
                <c:pt idx="290">
                  <c:v>297.04599999999999</c:v>
                </c:pt>
                <c:pt idx="291">
                  <c:v>297.93699999999382</c:v>
                </c:pt>
                <c:pt idx="292">
                  <c:v>299.09299999999962</c:v>
                </c:pt>
                <c:pt idx="293">
                  <c:v>300.07799999999992</c:v>
                </c:pt>
                <c:pt idx="294">
                  <c:v>301.125</c:v>
                </c:pt>
                <c:pt idx="295">
                  <c:v>302.10900000000009</c:v>
                </c:pt>
                <c:pt idx="296">
                  <c:v>303.09299999999962</c:v>
                </c:pt>
                <c:pt idx="297">
                  <c:v>304.18700000000001</c:v>
                </c:pt>
                <c:pt idx="298">
                  <c:v>305.25</c:v>
                </c:pt>
                <c:pt idx="299">
                  <c:v>306.25</c:v>
                </c:pt>
                <c:pt idx="300">
                  <c:v>307.32799999999992</c:v>
                </c:pt>
                <c:pt idx="301">
                  <c:v>308.21799999999962</c:v>
                </c:pt>
                <c:pt idx="302">
                  <c:v>309.25</c:v>
                </c:pt>
                <c:pt idx="303">
                  <c:v>310.28099999999921</c:v>
                </c:pt>
                <c:pt idx="304">
                  <c:v>311.31200000000001</c:v>
                </c:pt>
                <c:pt idx="305">
                  <c:v>312.42099999999863</c:v>
                </c:pt>
                <c:pt idx="306">
                  <c:v>313.43699999999382</c:v>
                </c:pt>
                <c:pt idx="307">
                  <c:v>314.45299999999992</c:v>
                </c:pt>
                <c:pt idx="308">
                  <c:v>315.48399999999862</c:v>
                </c:pt>
                <c:pt idx="309">
                  <c:v>316.57799999999992</c:v>
                </c:pt>
                <c:pt idx="310">
                  <c:v>317.53099999999921</c:v>
                </c:pt>
                <c:pt idx="311">
                  <c:v>318.56200000000001</c:v>
                </c:pt>
                <c:pt idx="312">
                  <c:v>319.65600000000001</c:v>
                </c:pt>
                <c:pt idx="313">
                  <c:v>320.56200000000001</c:v>
                </c:pt>
                <c:pt idx="314">
                  <c:v>321.6400000000001</c:v>
                </c:pt>
                <c:pt idx="315">
                  <c:v>322.625</c:v>
                </c:pt>
                <c:pt idx="316">
                  <c:v>323.73399999999862</c:v>
                </c:pt>
                <c:pt idx="317">
                  <c:v>324.76499999999999</c:v>
                </c:pt>
                <c:pt idx="318">
                  <c:v>325.75</c:v>
                </c:pt>
                <c:pt idx="319">
                  <c:v>326.70299999999992</c:v>
                </c:pt>
                <c:pt idx="320">
                  <c:v>327.82799999999992</c:v>
                </c:pt>
                <c:pt idx="321">
                  <c:v>328.84300000000002</c:v>
                </c:pt>
                <c:pt idx="322">
                  <c:v>329.81200000000001</c:v>
                </c:pt>
                <c:pt idx="323">
                  <c:v>330.82799999999992</c:v>
                </c:pt>
                <c:pt idx="324">
                  <c:v>331.81200000000001</c:v>
                </c:pt>
                <c:pt idx="325">
                  <c:v>332.92099999999863</c:v>
                </c:pt>
                <c:pt idx="326">
                  <c:v>333.98399999999862</c:v>
                </c:pt>
                <c:pt idx="327">
                  <c:v>335.01499999999999</c:v>
                </c:pt>
                <c:pt idx="328">
                  <c:v>335.98399999999862</c:v>
                </c:pt>
                <c:pt idx="329">
                  <c:v>337.03099999999921</c:v>
                </c:pt>
                <c:pt idx="330">
                  <c:v>338.06200000000001</c:v>
                </c:pt>
                <c:pt idx="331">
                  <c:v>339.09299999999962</c:v>
                </c:pt>
                <c:pt idx="332">
                  <c:v>340.18700000000001</c:v>
                </c:pt>
                <c:pt idx="333">
                  <c:v>341.125</c:v>
                </c:pt>
                <c:pt idx="334">
                  <c:v>342.20299999999992</c:v>
                </c:pt>
                <c:pt idx="335">
                  <c:v>343.06200000000001</c:v>
                </c:pt>
                <c:pt idx="336">
                  <c:v>344.18700000000001</c:v>
                </c:pt>
                <c:pt idx="337">
                  <c:v>345.20299999999992</c:v>
                </c:pt>
                <c:pt idx="338">
                  <c:v>346.20299999999992</c:v>
                </c:pt>
                <c:pt idx="339">
                  <c:v>347.25</c:v>
                </c:pt>
                <c:pt idx="340">
                  <c:v>348.35900000000009</c:v>
                </c:pt>
                <c:pt idx="341">
                  <c:v>349.39</c:v>
                </c:pt>
                <c:pt idx="342">
                  <c:v>350.40599999999921</c:v>
                </c:pt>
                <c:pt idx="343">
                  <c:v>351.42099999999863</c:v>
                </c:pt>
                <c:pt idx="344">
                  <c:v>352.43699999999382</c:v>
                </c:pt>
                <c:pt idx="345">
                  <c:v>353.45299999999992</c:v>
                </c:pt>
                <c:pt idx="346">
                  <c:v>354.46799999999962</c:v>
                </c:pt>
                <c:pt idx="347">
                  <c:v>355.40599999999921</c:v>
                </c:pt>
                <c:pt idx="348">
                  <c:v>356.48399999999862</c:v>
                </c:pt>
                <c:pt idx="349">
                  <c:v>357.54599999999999</c:v>
                </c:pt>
                <c:pt idx="350">
                  <c:v>358.53099999999921</c:v>
                </c:pt>
                <c:pt idx="351">
                  <c:v>359.48399999999862</c:v>
                </c:pt>
                <c:pt idx="352">
                  <c:v>360.54599999999999</c:v>
                </c:pt>
                <c:pt idx="353">
                  <c:v>361.625</c:v>
                </c:pt>
                <c:pt idx="354">
                  <c:v>362.68700000000001</c:v>
                </c:pt>
                <c:pt idx="355">
                  <c:v>363.68700000000001</c:v>
                </c:pt>
                <c:pt idx="356">
                  <c:v>364.625</c:v>
                </c:pt>
                <c:pt idx="357">
                  <c:v>365.6400000000001</c:v>
                </c:pt>
                <c:pt idx="358">
                  <c:v>366.73399999999862</c:v>
                </c:pt>
                <c:pt idx="359">
                  <c:v>367.67099999999999</c:v>
                </c:pt>
              </c:numCache>
            </c:numRef>
          </c:xVal>
          <c:yVal>
            <c:numRef>
              <c:f>'SF-CMC-10D_08-1'!$AZ$39:$AZ$398</c:f>
              <c:numCache>
                <c:formatCode>General</c:formatCode>
                <c:ptCount val="360"/>
                <c:pt idx="0">
                  <c:v>75</c:v>
                </c:pt>
                <c:pt idx="1">
                  <c:v>75</c:v>
                </c:pt>
                <c:pt idx="2">
                  <c:v>75</c:v>
                </c:pt>
                <c:pt idx="3">
                  <c:v>75</c:v>
                </c:pt>
                <c:pt idx="4">
                  <c:v>75</c:v>
                </c:pt>
                <c:pt idx="5">
                  <c:v>75</c:v>
                </c:pt>
                <c:pt idx="6">
                  <c:v>75</c:v>
                </c:pt>
                <c:pt idx="7">
                  <c:v>75</c:v>
                </c:pt>
                <c:pt idx="8">
                  <c:v>75</c:v>
                </c:pt>
                <c:pt idx="9">
                  <c:v>75</c:v>
                </c:pt>
                <c:pt idx="10">
                  <c:v>75</c:v>
                </c:pt>
                <c:pt idx="11">
                  <c:v>75</c:v>
                </c:pt>
                <c:pt idx="12">
                  <c:v>75</c:v>
                </c:pt>
                <c:pt idx="13">
                  <c:v>75</c:v>
                </c:pt>
                <c:pt idx="14">
                  <c:v>75</c:v>
                </c:pt>
                <c:pt idx="15">
                  <c:v>75</c:v>
                </c:pt>
                <c:pt idx="16">
                  <c:v>75</c:v>
                </c:pt>
                <c:pt idx="17">
                  <c:v>75</c:v>
                </c:pt>
                <c:pt idx="18">
                  <c:v>75</c:v>
                </c:pt>
                <c:pt idx="19">
                  <c:v>75</c:v>
                </c:pt>
                <c:pt idx="20">
                  <c:v>75</c:v>
                </c:pt>
                <c:pt idx="21">
                  <c:v>75</c:v>
                </c:pt>
                <c:pt idx="22">
                  <c:v>75</c:v>
                </c:pt>
                <c:pt idx="23">
                  <c:v>75</c:v>
                </c:pt>
                <c:pt idx="24">
                  <c:v>75</c:v>
                </c:pt>
                <c:pt idx="25">
                  <c:v>75</c:v>
                </c:pt>
                <c:pt idx="26">
                  <c:v>75</c:v>
                </c:pt>
                <c:pt idx="27">
                  <c:v>75</c:v>
                </c:pt>
                <c:pt idx="28">
                  <c:v>75</c:v>
                </c:pt>
                <c:pt idx="29">
                  <c:v>75</c:v>
                </c:pt>
                <c:pt idx="30">
                  <c:v>75</c:v>
                </c:pt>
                <c:pt idx="31">
                  <c:v>75</c:v>
                </c:pt>
                <c:pt idx="32">
                  <c:v>75</c:v>
                </c:pt>
                <c:pt idx="33">
                  <c:v>75</c:v>
                </c:pt>
                <c:pt idx="34">
                  <c:v>75</c:v>
                </c:pt>
                <c:pt idx="35">
                  <c:v>75</c:v>
                </c:pt>
                <c:pt idx="36">
                  <c:v>75</c:v>
                </c:pt>
                <c:pt idx="37">
                  <c:v>75</c:v>
                </c:pt>
                <c:pt idx="38">
                  <c:v>75</c:v>
                </c:pt>
                <c:pt idx="39">
                  <c:v>75</c:v>
                </c:pt>
                <c:pt idx="40">
                  <c:v>75</c:v>
                </c:pt>
                <c:pt idx="41">
                  <c:v>75</c:v>
                </c:pt>
                <c:pt idx="42">
                  <c:v>75</c:v>
                </c:pt>
                <c:pt idx="43">
                  <c:v>75</c:v>
                </c:pt>
                <c:pt idx="44">
                  <c:v>75</c:v>
                </c:pt>
                <c:pt idx="45">
                  <c:v>75</c:v>
                </c:pt>
                <c:pt idx="46">
                  <c:v>75</c:v>
                </c:pt>
                <c:pt idx="47">
                  <c:v>75</c:v>
                </c:pt>
                <c:pt idx="48">
                  <c:v>75</c:v>
                </c:pt>
                <c:pt idx="49">
                  <c:v>75</c:v>
                </c:pt>
                <c:pt idx="50">
                  <c:v>75</c:v>
                </c:pt>
                <c:pt idx="51">
                  <c:v>75</c:v>
                </c:pt>
                <c:pt idx="52">
                  <c:v>75</c:v>
                </c:pt>
                <c:pt idx="53">
                  <c:v>75</c:v>
                </c:pt>
                <c:pt idx="54">
                  <c:v>75</c:v>
                </c:pt>
                <c:pt idx="55">
                  <c:v>75</c:v>
                </c:pt>
                <c:pt idx="56">
                  <c:v>75</c:v>
                </c:pt>
                <c:pt idx="57">
                  <c:v>75</c:v>
                </c:pt>
                <c:pt idx="58">
                  <c:v>75</c:v>
                </c:pt>
                <c:pt idx="59">
                  <c:v>75</c:v>
                </c:pt>
                <c:pt idx="60">
                  <c:v>75</c:v>
                </c:pt>
                <c:pt idx="61">
                  <c:v>75</c:v>
                </c:pt>
                <c:pt idx="62">
                  <c:v>75</c:v>
                </c:pt>
                <c:pt idx="63">
                  <c:v>75</c:v>
                </c:pt>
                <c:pt idx="64">
                  <c:v>77</c:v>
                </c:pt>
                <c:pt idx="65">
                  <c:v>79</c:v>
                </c:pt>
                <c:pt idx="66">
                  <c:v>81</c:v>
                </c:pt>
                <c:pt idx="67">
                  <c:v>83</c:v>
                </c:pt>
                <c:pt idx="68">
                  <c:v>85</c:v>
                </c:pt>
                <c:pt idx="69">
                  <c:v>88</c:v>
                </c:pt>
                <c:pt idx="70">
                  <c:v>90</c:v>
                </c:pt>
                <c:pt idx="71">
                  <c:v>92</c:v>
                </c:pt>
                <c:pt idx="72">
                  <c:v>93</c:v>
                </c:pt>
                <c:pt idx="73">
                  <c:v>95</c:v>
                </c:pt>
                <c:pt idx="74">
                  <c:v>97</c:v>
                </c:pt>
                <c:pt idx="75">
                  <c:v>99</c:v>
                </c:pt>
                <c:pt idx="76">
                  <c:v>100</c:v>
                </c:pt>
                <c:pt idx="77">
                  <c:v>100</c:v>
                </c:pt>
                <c:pt idx="78">
                  <c:v>100</c:v>
                </c:pt>
                <c:pt idx="79">
                  <c:v>100</c:v>
                </c:pt>
                <c:pt idx="80">
                  <c:v>100</c:v>
                </c:pt>
                <c:pt idx="81">
                  <c:v>100</c:v>
                </c:pt>
                <c:pt idx="82">
                  <c:v>102</c:v>
                </c:pt>
                <c:pt idx="83">
                  <c:v>104</c:v>
                </c:pt>
                <c:pt idx="84">
                  <c:v>106</c:v>
                </c:pt>
                <c:pt idx="85">
                  <c:v>108</c:v>
                </c:pt>
                <c:pt idx="86">
                  <c:v>110</c:v>
                </c:pt>
                <c:pt idx="87">
                  <c:v>110</c:v>
                </c:pt>
                <c:pt idx="88">
                  <c:v>111</c:v>
                </c:pt>
                <c:pt idx="89">
                  <c:v>113</c:v>
                </c:pt>
                <c:pt idx="90">
                  <c:v>115</c:v>
                </c:pt>
                <c:pt idx="91">
                  <c:v>116</c:v>
                </c:pt>
                <c:pt idx="92">
                  <c:v>117</c:v>
                </c:pt>
                <c:pt idx="93">
                  <c:v>119</c:v>
                </c:pt>
                <c:pt idx="94">
                  <c:v>120</c:v>
                </c:pt>
                <c:pt idx="95">
                  <c:v>120</c:v>
                </c:pt>
                <c:pt idx="96">
                  <c:v>120</c:v>
                </c:pt>
                <c:pt idx="97">
                  <c:v>120</c:v>
                </c:pt>
                <c:pt idx="98">
                  <c:v>120</c:v>
                </c:pt>
                <c:pt idx="99">
                  <c:v>120</c:v>
                </c:pt>
                <c:pt idx="100">
                  <c:v>120</c:v>
                </c:pt>
                <c:pt idx="101">
                  <c:v>120</c:v>
                </c:pt>
                <c:pt idx="102">
                  <c:v>120</c:v>
                </c:pt>
                <c:pt idx="103">
                  <c:v>120</c:v>
                </c:pt>
                <c:pt idx="104">
                  <c:v>120</c:v>
                </c:pt>
                <c:pt idx="105">
                  <c:v>120</c:v>
                </c:pt>
                <c:pt idx="106">
                  <c:v>120</c:v>
                </c:pt>
                <c:pt idx="107">
                  <c:v>120</c:v>
                </c:pt>
                <c:pt idx="108">
                  <c:v>120</c:v>
                </c:pt>
                <c:pt idx="109">
                  <c:v>120</c:v>
                </c:pt>
                <c:pt idx="110">
                  <c:v>120</c:v>
                </c:pt>
                <c:pt idx="111">
                  <c:v>120</c:v>
                </c:pt>
                <c:pt idx="112">
                  <c:v>120</c:v>
                </c:pt>
                <c:pt idx="113">
                  <c:v>120</c:v>
                </c:pt>
                <c:pt idx="114">
                  <c:v>120</c:v>
                </c:pt>
                <c:pt idx="115">
                  <c:v>120</c:v>
                </c:pt>
                <c:pt idx="116">
                  <c:v>120</c:v>
                </c:pt>
                <c:pt idx="117">
                  <c:v>120</c:v>
                </c:pt>
                <c:pt idx="118">
                  <c:v>120</c:v>
                </c:pt>
                <c:pt idx="119">
                  <c:v>120</c:v>
                </c:pt>
                <c:pt idx="120">
                  <c:v>120</c:v>
                </c:pt>
                <c:pt idx="121">
                  <c:v>120</c:v>
                </c:pt>
                <c:pt idx="122">
                  <c:v>120</c:v>
                </c:pt>
                <c:pt idx="123">
                  <c:v>120</c:v>
                </c:pt>
                <c:pt idx="124">
                  <c:v>120</c:v>
                </c:pt>
                <c:pt idx="125">
                  <c:v>120</c:v>
                </c:pt>
                <c:pt idx="126">
                  <c:v>120</c:v>
                </c:pt>
                <c:pt idx="127">
                  <c:v>120</c:v>
                </c:pt>
                <c:pt idx="128">
                  <c:v>120</c:v>
                </c:pt>
                <c:pt idx="129">
                  <c:v>120</c:v>
                </c:pt>
                <c:pt idx="130">
                  <c:v>120</c:v>
                </c:pt>
                <c:pt idx="131">
                  <c:v>120</c:v>
                </c:pt>
                <c:pt idx="132">
                  <c:v>120</c:v>
                </c:pt>
                <c:pt idx="133">
                  <c:v>120</c:v>
                </c:pt>
                <c:pt idx="134">
                  <c:v>120</c:v>
                </c:pt>
                <c:pt idx="135">
                  <c:v>120</c:v>
                </c:pt>
                <c:pt idx="136">
                  <c:v>120</c:v>
                </c:pt>
                <c:pt idx="137">
                  <c:v>120</c:v>
                </c:pt>
                <c:pt idx="138">
                  <c:v>120</c:v>
                </c:pt>
                <c:pt idx="139">
                  <c:v>120</c:v>
                </c:pt>
                <c:pt idx="140">
                  <c:v>120</c:v>
                </c:pt>
                <c:pt idx="141">
                  <c:v>120</c:v>
                </c:pt>
                <c:pt idx="142">
                  <c:v>120</c:v>
                </c:pt>
                <c:pt idx="143">
                  <c:v>120</c:v>
                </c:pt>
                <c:pt idx="144">
                  <c:v>120</c:v>
                </c:pt>
                <c:pt idx="145">
                  <c:v>120</c:v>
                </c:pt>
                <c:pt idx="146">
                  <c:v>120</c:v>
                </c:pt>
                <c:pt idx="147">
                  <c:v>120</c:v>
                </c:pt>
                <c:pt idx="148">
                  <c:v>120</c:v>
                </c:pt>
                <c:pt idx="149">
                  <c:v>120</c:v>
                </c:pt>
                <c:pt idx="150">
                  <c:v>120</c:v>
                </c:pt>
                <c:pt idx="151">
                  <c:v>123</c:v>
                </c:pt>
                <c:pt idx="152">
                  <c:v>125</c:v>
                </c:pt>
                <c:pt idx="153">
                  <c:v>126</c:v>
                </c:pt>
                <c:pt idx="154">
                  <c:v>129</c:v>
                </c:pt>
                <c:pt idx="155">
                  <c:v>131</c:v>
                </c:pt>
                <c:pt idx="156">
                  <c:v>132</c:v>
                </c:pt>
                <c:pt idx="157">
                  <c:v>132</c:v>
                </c:pt>
                <c:pt idx="158">
                  <c:v>132</c:v>
                </c:pt>
                <c:pt idx="159">
                  <c:v>132</c:v>
                </c:pt>
                <c:pt idx="160">
                  <c:v>132</c:v>
                </c:pt>
                <c:pt idx="161">
                  <c:v>132</c:v>
                </c:pt>
                <c:pt idx="162">
                  <c:v>133</c:v>
                </c:pt>
                <c:pt idx="163">
                  <c:v>134</c:v>
                </c:pt>
                <c:pt idx="164">
                  <c:v>134</c:v>
                </c:pt>
                <c:pt idx="165">
                  <c:v>134</c:v>
                </c:pt>
                <c:pt idx="166">
                  <c:v>134</c:v>
                </c:pt>
                <c:pt idx="167">
                  <c:v>134</c:v>
                </c:pt>
                <c:pt idx="168">
                  <c:v>134</c:v>
                </c:pt>
                <c:pt idx="169">
                  <c:v>134</c:v>
                </c:pt>
                <c:pt idx="170">
                  <c:v>134</c:v>
                </c:pt>
                <c:pt idx="171">
                  <c:v>137</c:v>
                </c:pt>
                <c:pt idx="172">
                  <c:v>139</c:v>
                </c:pt>
                <c:pt idx="173">
                  <c:v>141</c:v>
                </c:pt>
                <c:pt idx="174">
                  <c:v>143</c:v>
                </c:pt>
                <c:pt idx="175">
                  <c:v>145</c:v>
                </c:pt>
                <c:pt idx="176">
                  <c:v>147</c:v>
                </c:pt>
                <c:pt idx="177">
                  <c:v>149</c:v>
                </c:pt>
                <c:pt idx="178">
                  <c:v>151</c:v>
                </c:pt>
                <c:pt idx="179">
                  <c:v>153</c:v>
                </c:pt>
                <c:pt idx="180">
                  <c:v>155</c:v>
                </c:pt>
                <c:pt idx="181">
                  <c:v>157</c:v>
                </c:pt>
                <c:pt idx="182">
                  <c:v>159</c:v>
                </c:pt>
                <c:pt idx="183">
                  <c:v>161</c:v>
                </c:pt>
                <c:pt idx="184">
                  <c:v>162</c:v>
                </c:pt>
                <c:pt idx="185">
                  <c:v>162</c:v>
                </c:pt>
                <c:pt idx="186">
                  <c:v>163</c:v>
                </c:pt>
                <c:pt idx="187">
                  <c:v>163</c:v>
                </c:pt>
                <c:pt idx="188">
                  <c:v>163</c:v>
                </c:pt>
                <c:pt idx="189">
                  <c:v>164</c:v>
                </c:pt>
                <c:pt idx="190">
                  <c:v>164</c:v>
                </c:pt>
                <c:pt idx="191">
                  <c:v>164</c:v>
                </c:pt>
                <c:pt idx="192">
                  <c:v>165</c:v>
                </c:pt>
                <c:pt idx="193">
                  <c:v>167</c:v>
                </c:pt>
                <c:pt idx="194">
                  <c:v>170</c:v>
                </c:pt>
                <c:pt idx="195">
                  <c:v>172</c:v>
                </c:pt>
                <c:pt idx="196">
                  <c:v>174</c:v>
                </c:pt>
                <c:pt idx="197">
                  <c:v>175</c:v>
                </c:pt>
                <c:pt idx="198">
                  <c:v>178</c:v>
                </c:pt>
                <c:pt idx="199">
                  <c:v>179</c:v>
                </c:pt>
                <c:pt idx="200">
                  <c:v>182</c:v>
                </c:pt>
                <c:pt idx="201">
                  <c:v>184</c:v>
                </c:pt>
                <c:pt idx="202">
                  <c:v>186</c:v>
                </c:pt>
                <c:pt idx="203">
                  <c:v>188</c:v>
                </c:pt>
                <c:pt idx="204">
                  <c:v>190</c:v>
                </c:pt>
                <c:pt idx="205">
                  <c:v>192</c:v>
                </c:pt>
                <c:pt idx="206">
                  <c:v>195</c:v>
                </c:pt>
                <c:pt idx="207">
                  <c:v>196</c:v>
                </c:pt>
                <c:pt idx="208">
                  <c:v>197</c:v>
                </c:pt>
                <c:pt idx="209">
                  <c:v>200</c:v>
                </c:pt>
                <c:pt idx="210">
                  <c:v>202</c:v>
                </c:pt>
                <c:pt idx="211">
                  <c:v>204</c:v>
                </c:pt>
                <c:pt idx="212">
                  <c:v>206</c:v>
                </c:pt>
                <c:pt idx="213">
                  <c:v>208</c:v>
                </c:pt>
                <c:pt idx="214">
                  <c:v>210</c:v>
                </c:pt>
                <c:pt idx="215">
                  <c:v>212</c:v>
                </c:pt>
                <c:pt idx="216">
                  <c:v>213</c:v>
                </c:pt>
                <c:pt idx="217">
                  <c:v>215</c:v>
                </c:pt>
                <c:pt idx="218">
                  <c:v>217</c:v>
                </c:pt>
                <c:pt idx="219">
                  <c:v>219</c:v>
                </c:pt>
                <c:pt idx="220">
                  <c:v>221</c:v>
                </c:pt>
                <c:pt idx="221">
                  <c:v>222</c:v>
                </c:pt>
                <c:pt idx="222">
                  <c:v>224</c:v>
                </c:pt>
                <c:pt idx="223">
                  <c:v>227</c:v>
                </c:pt>
                <c:pt idx="224">
                  <c:v>228</c:v>
                </c:pt>
                <c:pt idx="225">
                  <c:v>230</c:v>
                </c:pt>
                <c:pt idx="226">
                  <c:v>232</c:v>
                </c:pt>
                <c:pt idx="227">
                  <c:v>234</c:v>
                </c:pt>
                <c:pt idx="228">
                  <c:v>236</c:v>
                </c:pt>
                <c:pt idx="229">
                  <c:v>237</c:v>
                </c:pt>
                <c:pt idx="230">
                  <c:v>239</c:v>
                </c:pt>
                <c:pt idx="231">
                  <c:v>242</c:v>
                </c:pt>
                <c:pt idx="232">
                  <c:v>243</c:v>
                </c:pt>
                <c:pt idx="233">
                  <c:v>246</c:v>
                </c:pt>
                <c:pt idx="234">
                  <c:v>248</c:v>
                </c:pt>
                <c:pt idx="235">
                  <c:v>249</c:v>
                </c:pt>
                <c:pt idx="236">
                  <c:v>250</c:v>
                </c:pt>
                <c:pt idx="237">
                  <c:v>250</c:v>
                </c:pt>
                <c:pt idx="238">
                  <c:v>250</c:v>
                </c:pt>
                <c:pt idx="239">
                  <c:v>250</c:v>
                </c:pt>
                <c:pt idx="240">
                  <c:v>251</c:v>
                </c:pt>
                <c:pt idx="241">
                  <c:v>251</c:v>
                </c:pt>
                <c:pt idx="242">
                  <c:v>252</c:v>
                </c:pt>
                <c:pt idx="243">
                  <c:v>253</c:v>
                </c:pt>
                <c:pt idx="244">
                  <c:v>254</c:v>
                </c:pt>
                <c:pt idx="245">
                  <c:v>254</c:v>
                </c:pt>
                <c:pt idx="246">
                  <c:v>255</c:v>
                </c:pt>
                <c:pt idx="247">
                  <c:v>256</c:v>
                </c:pt>
                <c:pt idx="248">
                  <c:v>257</c:v>
                </c:pt>
                <c:pt idx="249">
                  <c:v>258</c:v>
                </c:pt>
                <c:pt idx="250">
                  <c:v>259</c:v>
                </c:pt>
                <c:pt idx="251">
                  <c:v>260</c:v>
                </c:pt>
                <c:pt idx="252">
                  <c:v>260</c:v>
                </c:pt>
                <c:pt idx="253">
                  <c:v>260</c:v>
                </c:pt>
                <c:pt idx="254">
                  <c:v>260</c:v>
                </c:pt>
                <c:pt idx="255">
                  <c:v>260</c:v>
                </c:pt>
                <c:pt idx="256">
                  <c:v>260</c:v>
                </c:pt>
                <c:pt idx="257">
                  <c:v>260</c:v>
                </c:pt>
                <c:pt idx="258">
                  <c:v>261</c:v>
                </c:pt>
                <c:pt idx="259">
                  <c:v>262</c:v>
                </c:pt>
                <c:pt idx="260">
                  <c:v>264</c:v>
                </c:pt>
                <c:pt idx="261">
                  <c:v>265</c:v>
                </c:pt>
                <c:pt idx="262">
                  <c:v>266</c:v>
                </c:pt>
                <c:pt idx="263">
                  <c:v>267</c:v>
                </c:pt>
                <c:pt idx="264">
                  <c:v>268</c:v>
                </c:pt>
                <c:pt idx="265">
                  <c:v>270</c:v>
                </c:pt>
                <c:pt idx="266">
                  <c:v>270</c:v>
                </c:pt>
                <c:pt idx="267">
                  <c:v>270</c:v>
                </c:pt>
                <c:pt idx="268">
                  <c:v>270</c:v>
                </c:pt>
                <c:pt idx="269">
                  <c:v>270</c:v>
                </c:pt>
                <c:pt idx="270">
                  <c:v>270</c:v>
                </c:pt>
                <c:pt idx="271">
                  <c:v>270</c:v>
                </c:pt>
                <c:pt idx="272">
                  <c:v>271</c:v>
                </c:pt>
                <c:pt idx="273">
                  <c:v>272</c:v>
                </c:pt>
                <c:pt idx="274">
                  <c:v>273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285</c:v>
                </c:pt>
                <c:pt idx="284">
                  <c:v>285</c:v>
                </c:pt>
                <c:pt idx="285">
                  <c:v>285</c:v>
                </c:pt>
                <c:pt idx="286">
                  <c:v>285</c:v>
                </c:pt>
                <c:pt idx="287">
                  <c:v>285</c:v>
                </c:pt>
                <c:pt idx="288">
                  <c:v>285</c:v>
                </c:pt>
                <c:pt idx="289">
                  <c:v>286</c:v>
                </c:pt>
                <c:pt idx="290">
                  <c:v>287</c:v>
                </c:pt>
                <c:pt idx="291">
                  <c:v>288</c:v>
                </c:pt>
                <c:pt idx="292">
                  <c:v>289</c:v>
                </c:pt>
                <c:pt idx="293">
                  <c:v>290</c:v>
                </c:pt>
                <c:pt idx="294">
                  <c:v>292</c:v>
                </c:pt>
                <c:pt idx="295">
                  <c:v>293</c:v>
                </c:pt>
                <c:pt idx="296">
                  <c:v>294</c:v>
                </c:pt>
                <c:pt idx="297">
                  <c:v>296</c:v>
                </c:pt>
                <c:pt idx="298">
                  <c:v>297</c:v>
                </c:pt>
                <c:pt idx="299">
                  <c:v>298</c:v>
                </c:pt>
                <c:pt idx="300">
                  <c:v>299</c:v>
                </c:pt>
                <c:pt idx="301">
                  <c:v>300</c:v>
                </c:pt>
                <c:pt idx="302">
                  <c:v>300</c:v>
                </c:pt>
                <c:pt idx="303">
                  <c:v>300</c:v>
                </c:pt>
                <c:pt idx="304">
                  <c:v>300</c:v>
                </c:pt>
                <c:pt idx="305">
                  <c:v>300</c:v>
                </c:pt>
                <c:pt idx="306">
                  <c:v>300</c:v>
                </c:pt>
                <c:pt idx="307">
                  <c:v>300</c:v>
                </c:pt>
                <c:pt idx="308">
                  <c:v>301</c:v>
                </c:pt>
                <c:pt idx="309">
                  <c:v>302</c:v>
                </c:pt>
                <c:pt idx="310">
                  <c:v>302</c:v>
                </c:pt>
                <c:pt idx="311">
                  <c:v>303</c:v>
                </c:pt>
                <c:pt idx="312">
                  <c:v>303</c:v>
                </c:pt>
                <c:pt idx="313">
                  <c:v>303</c:v>
                </c:pt>
                <c:pt idx="314">
                  <c:v>303</c:v>
                </c:pt>
                <c:pt idx="315">
                  <c:v>303</c:v>
                </c:pt>
                <c:pt idx="316">
                  <c:v>303</c:v>
                </c:pt>
                <c:pt idx="317">
                  <c:v>303</c:v>
                </c:pt>
                <c:pt idx="318">
                  <c:v>303</c:v>
                </c:pt>
                <c:pt idx="319">
                  <c:v>303</c:v>
                </c:pt>
                <c:pt idx="320">
                  <c:v>303</c:v>
                </c:pt>
                <c:pt idx="321">
                  <c:v>304</c:v>
                </c:pt>
                <c:pt idx="322">
                  <c:v>304</c:v>
                </c:pt>
                <c:pt idx="323">
                  <c:v>305</c:v>
                </c:pt>
                <c:pt idx="324">
                  <c:v>305</c:v>
                </c:pt>
                <c:pt idx="325">
                  <c:v>306</c:v>
                </c:pt>
                <c:pt idx="326">
                  <c:v>306</c:v>
                </c:pt>
                <c:pt idx="327">
                  <c:v>306</c:v>
                </c:pt>
                <c:pt idx="328">
                  <c:v>306</c:v>
                </c:pt>
                <c:pt idx="329">
                  <c:v>306</c:v>
                </c:pt>
                <c:pt idx="330">
                  <c:v>306</c:v>
                </c:pt>
                <c:pt idx="331">
                  <c:v>306</c:v>
                </c:pt>
                <c:pt idx="332">
                  <c:v>306</c:v>
                </c:pt>
                <c:pt idx="333">
                  <c:v>306</c:v>
                </c:pt>
                <c:pt idx="334">
                  <c:v>306</c:v>
                </c:pt>
                <c:pt idx="335">
                  <c:v>306</c:v>
                </c:pt>
                <c:pt idx="336">
                  <c:v>306</c:v>
                </c:pt>
                <c:pt idx="337">
                  <c:v>306</c:v>
                </c:pt>
                <c:pt idx="338">
                  <c:v>306</c:v>
                </c:pt>
                <c:pt idx="339">
                  <c:v>306</c:v>
                </c:pt>
                <c:pt idx="340">
                  <c:v>306</c:v>
                </c:pt>
                <c:pt idx="341">
                  <c:v>306</c:v>
                </c:pt>
                <c:pt idx="342">
                  <c:v>306</c:v>
                </c:pt>
                <c:pt idx="343">
                  <c:v>306</c:v>
                </c:pt>
                <c:pt idx="344">
                  <c:v>306</c:v>
                </c:pt>
                <c:pt idx="345">
                  <c:v>305</c:v>
                </c:pt>
                <c:pt idx="346">
                  <c:v>301</c:v>
                </c:pt>
                <c:pt idx="347">
                  <c:v>299</c:v>
                </c:pt>
                <c:pt idx="348">
                  <c:v>299</c:v>
                </c:pt>
                <c:pt idx="349">
                  <c:v>299</c:v>
                </c:pt>
                <c:pt idx="350">
                  <c:v>299</c:v>
                </c:pt>
                <c:pt idx="351">
                  <c:v>299</c:v>
                </c:pt>
                <c:pt idx="352">
                  <c:v>299</c:v>
                </c:pt>
                <c:pt idx="353">
                  <c:v>299</c:v>
                </c:pt>
                <c:pt idx="354">
                  <c:v>299</c:v>
                </c:pt>
                <c:pt idx="355">
                  <c:v>299</c:v>
                </c:pt>
                <c:pt idx="356">
                  <c:v>299</c:v>
                </c:pt>
                <c:pt idx="357">
                  <c:v>299</c:v>
                </c:pt>
                <c:pt idx="358">
                  <c:v>299</c:v>
                </c:pt>
                <c:pt idx="359">
                  <c:v>299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65D4-6A40-81F8-5BBE9A9D8012}"/>
            </c:ext>
          </c:extLst>
        </c:ser>
        <c:ser>
          <c:idx val="11"/>
          <c:order val="3"/>
          <c:tx>
            <c:strRef>
              <c:f>'SF-CMC-10D_08-1'!$M$38</c:f>
              <c:strCache>
                <c:ptCount val="1"/>
                <c:pt idx="0">
                  <c:v>Arc Voltage (Volts)</c:v>
                </c:pt>
              </c:strCache>
            </c:strRef>
          </c:tx>
          <c:spPr>
            <a:ln w="25400">
              <a:solidFill>
                <a:srgbClr val="666699"/>
              </a:solidFill>
              <a:prstDash val="solid"/>
            </a:ln>
          </c:spPr>
          <c:marker>
            <c:symbol val="none"/>
          </c:marker>
          <c:xVal>
            <c:numRef>
              <c:f>'SF-CMC-10D_08-1'!$C$39:$C$398</c:f>
              <c:numCache>
                <c:formatCode>General</c:formatCode>
                <c:ptCount val="360"/>
                <c:pt idx="0">
                  <c:v>0</c:v>
                </c:pt>
                <c:pt idx="1">
                  <c:v>0.5</c:v>
                </c:pt>
                <c:pt idx="2">
                  <c:v>1.5</c:v>
                </c:pt>
                <c:pt idx="3">
                  <c:v>2.593</c:v>
                </c:pt>
                <c:pt idx="4">
                  <c:v>3.609</c:v>
                </c:pt>
                <c:pt idx="5">
                  <c:v>4.609</c:v>
                </c:pt>
                <c:pt idx="6">
                  <c:v>5.64</c:v>
                </c:pt>
                <c:pt idx="7">
                  <c:v>6.6710000000000003</c:v>
                </c:pt>
                <c:pt idx="8">
                  <c:v>7.75</c:v>
                </c:pt>
                <c:pt idx="9">
                  <c:v>8.6560000000000006</c:v>
                </c:pt>
                <c:pt idx="10">
                  <c:v>9.75</c:v>
                </c:pt>
                <c:pt idx="11">
                  <c:v>10.811999999999999</c:v>
                </c:pt>
                <c:pt idx="12">
                  <c:v>11.843</c:v>
                </c:pt>
                <c:pt idx="13">
                  <c:v>12.859</c:v>
                </c:pt>
                <c:pt idx="14">
                  <c:v>13.859</c:v>
                </c:pt>
                <c:pt idx="15">
                  <c:v>14.734</c:v>
                </c:pt>
                <c:pt idx="16">
                  <c:v>15.906000000000001</c:v>
                </c:pt>
                <c:pt idx="17">
                  <c:v>16.875</c:v>
                </c:pt>
                <c:pt idx="18">
                  <c:v>17.905999999999999</c:v>
                </c:pt>
                <c:pt idx="19">
                  <c:v>18.937000000000001</c:v>
                </c:pt>
                <c:pt idx="20">
                  <c:v>19.98399999999998</c:v>
                </c:pt>
                <c:pt idx="21">
                  <c:v>21.015000000000001</c:v>
                </c:pt>
                <c:pt idx="22">
                  <c:v>22.077999999999999</c:v>
                </c:pt>
                <c:pt idx="23">
                  <c:v>23.077999999999999</c:v>
                </c:pt>
                <c:pt idx="24">
                  <c:v>24.031000000000009</c:v>
                </c:pt>
                <c:pt idx="25">
                  <c:v>25.14</c:v>
                </c:pt>
                <c:pt idx="26">
                  <c:v>26.218</c:v>
                </c:pt>
                <c:pt idx="27">
                  <c:v>27.125</c:v>
                </c:pt>
                <c:pt idx="28">
                  <c:v>28.109000000000009</c:v>
                </c:pt>
                <c:pt idx="29">
                  <c:v>29.093</c:v>
                </c:pt>
                <c:pt idx="30">
                  <c:v>30.202999999999999</c:v>
                </c:pt>
                <c:pt idx="31">
                  <c:v>31.312000000000001</c:v>
                </c:pt>
                <c:pt idx="32">
                  <c:v>32.375</c:v>
                </c:pt>
                <c:pt idx="33">
                  <c:v>33.406000000000013</c:v>
                </c:pt>
                <c:pt idx="34">
                  <c:v>34.311999999999998</c:v>
                </c:pt>
                <c:pt idx="35">
                  <c:v>35.311999999999998</c:v>
                </c:pt>
                <c:pt idx="36">
                  <c:v>36.406000000000013</c:v>
                </c:pt>
                <c:pt idx="37">
                  <c:v>37.421000000000006</c:v>
                </c:pt>
                <c:pt idx="38">
                  <c:v>38.5</c:v>
                </c:pt>
                <c:pt idx="39">
                  <c:v>39.484000000000002</c:v>
                </c:pt>
                <c:pt idx="40">
                  <c:v>40.546000000000006</c:v>
                </c:pt>
                <c:pt idx="41">
                  <c:v>41.531000000000013</c:v>
                </c:pt>
                <c:pt idx="42">
                  <c:v>42.625000000000007</c:v>
                </c:pt>
                <c:pt idx="43">
                  <c:v>43.64</c:v>
                </c:pt>
                <c:pt idx="44">
                  <c:v>44.671000000000006</c:v>
                </c:pt>
                <c:pt idx="45">
                  <c:v>45.686999999999998</c:v>
                </c:pt>
                <c:pt idx="46">
                  <c:v>46.609000000000002</c:v>
                </c:pt>
                <c:pt idx="47">
                  <c:v>47.671000000000006</c:v>
                </c:pt>
                <c:pt idx="48">
                  <c:v>48.64</c:v>
                </c:pt>
                <c:pt idx="49">
                  <c:v>49.718000000000011</c:v>
                </c:pt>
                <c:pt idx="50">
                  <c:v>50.796000000000006</c:v>
                </c:pt>
                <c:pt idx="51">
                  <c:v>51.75</c:v>
                </c:pt>
                <c:pt idx="52">
                  <c:v>52.811999999999998</c:v>
                </c:pt>
                <c:pt idx="53">
                  <c:v>53.828000000000003</c:v>
                </c:pt>
                <c:pt idx="54">
                  <c:v>54.89</c:v>
                </c:pt>
                <c:pt idx="55">
                  <c:v>55.921000000000006</c:v>
                </c:pt>
                <c:pt idx="56">
                  <c:v>56.75</c:v>
                </c:pt>
                <c:pt idx="57">
                  <c:v>57.828000000000003</c:v>
                </c:pt>
                <c:pt idx="58">
                  <c:v>58.984000000000002</c:v>
                </c:pt>
                <c:pt idx="59">
                  <c:v>59.936999999999998</c:v>
                </c:pt>
                <c:pt idx="60">
                  <c:v>61.093000000000011</c:v>
                </c:pt>
                <c:pt idx="61">
                  <c:v>62</c:v>
                </c:pt>
                <c:pt idx="62">
                  <c:v>63.14</c:v>
                </c:pt>
                <c:pt idx="63">
                  <c:v>64.155999999999977</c:v>
                </c:pt>
                <c:pt idx="64">
                  <c:v>65.170999999999978</c:v>
                </c:pt>
                <c:pt idx="65">
                  <c:v>66.14</c:v>
                </c:pt>
                <c:pt idx="66">
                  <c:v>67.155999999999977</c:v>
                </c:pt>
                <c:pt idx="67">
                  <c:v>68.170999999999978</c:v>
                </c:pt>
                <c:pt idx="68">
                  <c:v>69.234000000000023</c:v>
                </c:pt>
                <c:pt idx="69">
                  <c:v>70.265000000000001</c:v>
                </c:pt>
                <c:pt idx="70">
                  <c:v>71.281000000000006</c:v>
                </c:pt>
                <c:pt idx="71">
                  <c:v>72.327999999999975</c:v>
                </c:pt>
                <c:pt idx="72">
                  <c:v>73.343000000000004</c:v>
                </c:pt>
                <c:pt idx="73">
                  <c:v>74.406000000000006</c:v>
                </c:pt>
                <c:pt idx="74">
                  <c:v>75.374999999999986</c:v>
                </c:pt>
                <c:pt idx="75">
                  <c:v>76.437000000000026</c:v>
                </c:pt>
                <c:pt idx="76">
                  <c:v>77.5</c:v>
                </c:pt>
                <c:pt idx="77">
                  <c:v>78.39</c:v>
                </c:pt>
                <c:pt idx="78">
                  <c:v>79.531000000000006</c:v>
                </c:pt>
                <c:pt idx="79">
                  <c:v>80.421000000000006</c:v>
                </c:pt>
                <c:pt idx="80">
                  <c:v>81.60899999999998</c:v>
                </c:pt>
                <c:pt idx="81">
                  <c:v>82.453000000000003</c:v>
                </c:pt>
                <c:pt idx="82">
                  <c:v>83.655999999999977</c:v>
                </c:pt>
                <c:pt idx="83">
                  <c:v>84.686999999999998</c:v>
                </c:pt>
                <c:pt idx="84">
                  <c:v>85.670999999999978</c:v>
                </c:pt>
                <c:pt idx="85">
                  <c:v>86.765000000000001</c:v>
                </c:pt>
                <c:pt idx="86">
                  <c:v>87.718000000000004</c:v>
                </c:pt>
                <c:pt idx="87">
                  <c:v>88.734000000000023</c:v>
                </c:pt>
                <c:pt idx="88">
                  <c:v>89.75</c:v>
                </c:pt>
                <c:pt idx="89">
                  <c:v>90.670999999999978</c:v>
                </c:pt>
                <c:pt idx="90">
                  <c:v>91.796000000000006</c:v>
                </c:pt>
                <c:pt idx="91">
                  <c:v>92.812000000000012</c:v>
                </c:pt>
                <c:pt idx="92">
                  <c:v>93.89</c:v>
                </c:pt>
                <c:pt idx="93">
                  <c:v>94.843000000000004</c:v>
                </c:pt>
                <c:pt idx="94">
                  <c:v>95.874999999999986</c:v>
                </c:pt>
                <c:pt idx="95">
                  <c:v>96.953000000000003</c:v>
                </c:pt>
                <c:pt idx="96">
                  <c:v>98</c:v>
                </c:pt>
                <c:pt idx="97">
                  <c:v>98.937000000000026</c:v>
                </c:pt>
                <c:pt idx="98">
                  <c:v>100.062</c:v>
                </c:pt>
                <c:pt idx="99">
                  <c:v>101.093</c:v>
                </c:pt>
                <c:pt idx="100">
                  <c:v>101.98399999999999</c:v>
                </c:pt>
                <c:pt idx="101">
                  <c:v>103.15600000000001</c:v>
                </c:pt>
                <c:pt idx="102">
                  <c:v>104.078</c:v>
                </c:pt>
                <c:pt idx="103">
                  <c:v>105.15600000000001</c:v>
                </c:pt>
                <c:pt idx="104">
                  <c:v>106.218</c:v>
                </c:pt>
                <c:pt idx="105">
                  <c:v>107.14</c:v>
                </c:pt>
                <c:pt idx="106">
                  <c:v>108.15600000000001</c:v>
                </c:pt>
                <c:pt idx="107">
                  <c:v>109.23399999999999</c:v>
                </c:pt>
                <c:pt idx="108">
                  <c:v>110.265</c:v>
                </c:pt>
                <c:pt idx="109">
                  <c:v>111.375</c:v>
                </c:pt>
                <c:pt idx="110">
                  <c:v>112.35899999999999</c:v>
                </c:pt>
                <c:pt idx="111">
                  <c:v>113.375</c:v>
                </c:pt>
                <c:pt idx="112">
                  <c:v>114.437</c:v>
                </c:pt>
                <c:pt idx="113">
                  <c:v>115.437</c:v>
                </c:pt>
                <c:pt idx="114">
                  <c:v>116.42100000000001</c:v>
                </c:pt>
                <c:pt idx="115">
                  <c:v>117.42100000000001</c:v>
                </c:pt>
                <c:pt idx="116">
                  <c:v>118.53100000000001</c:v>
                </c:pt>
                <c:pt idx="117">
                  <c:v>119.48399999999999</c:v>
                </c:pt>
                <c:pt idx="118">
                  <c:v>120.5</c:v>
                </c:pt>
                <c:pt idx="119">
                  <c:v>121.625</c:v>
                </c:pt>
                <c:pt idx="120">
                  <c:v>122.67100000000001</c:v>
                </c:pt>
                <c:pt idx="121">
                  <c:v>123.562</c:v>
                </c:pt>
                <c:pt idx="122">
                  <c:v>124.64</c:v>
                </c:pt>
                <c:pt idx="123">
                  <c:v>125.64</c:v>
                </c:pt>
                <c:pt idx="124">
                  <c:v>126.718</c:v>
                </c:pt>
                <c:pt idx="125">
                  <c:v>127.703</c:v>
                </c:pt>
                <c:pt idx="126">
                  <c:v>128.81200000000001</c:v>
                </c:pt>
                <c:pt idx="127">
                  <c:v>129.78100000000001</c:v>
                </c:pt>
                <c:pt idx="128">
                  <c:v>130.84299999999999</c:v>
                </c:pt>
                <c:pt idx="129">
                  <c:v>131.84299999999999</c:v>
                </c:pt>
                <c:pt idx="130">
                  <c:v>132.84299999999999</c:v>
                </c:pt>
                <c:pt idx="131">
                  <c:v>133.81200000000001</c:v>
                </c:pt>
                <c:pt idx="132">
                  <c:v>134.92099999999999</c:v>
                </c:pt>
                <c:pt idx="133">
                  <c:v>135.90600000000001</c:v>
                </c:pt>
                <c:pt idx="134">
                  <c:v>136.88999999999999</c:v>
                </c:pt>
                <c:pt idx="135">
                  <c:v>138.03100000000001</c:v>
                </c:pt>
                <c:pt idx="136">
                  <c:v>138.96799999999999</c:v>
                </c:pt>
                <c:pt idx="137">
                  <c:v>139.93700000000001</c:v>
                </c:pt>
                <c:pt idx="138">
                  <c:v>141.01499999999999</c:v>
                </c:pt>
                <c:pt idx="139">
                  <c:v>142.078</c:v>
                </c:pt>
                <c:pt idx="140">
                  <c:v>143.09299999999999</c:v>
                </c:pt>
                <c:pt idx="141">
                  <c:v>144.10900000000001</c:v>
                </c:pt>
                <c:pt idx="142">
                  <c:v>145.13999999999999</c:v>
                </c:pt>
                <c:pt idx="143">
                  <c:v>146.17099999999999</c:v>
                </c:pt>
                <c:pt idx="144">
                  <c:v>147.25</c:v>
                </c:pt>
                <c:pt idx="145">
                  <c:v>148.28100000000001</c:v>
                </c:pt>
                <c:pt idx="146">
                  <c:v>149.17099999999999</c:v>
                </c:pt>
                <c:pt idx="147">
                  <c:v>150.34299999999999</c:v>
                </c:pt>
                <c:pt idx="148">
                  <c:v>151.34299999999999</c:v>
                </c:pt>
                <c:pt idx="149">
                  <c:v>152.38999999999999</c:v>
                </c:pt>
                <c:pt idx="150">
                  <c:v>153.40600000000001</c:v>
                </c:pt>
                <c:pt idx="151">
                  <c:v>154.34299999999999</c:v>
                </c:pt>
                <c:pt idx="152">
                  <c:v>155.453</c:v>
                </c:pt>
                <c:pt idx="153">
                  <c:v>156.48400000000001</c:v>
                </c:pt>
                <c:pt idx="154">
                  <c:v>157.51499999999999</c:v>
                </c:pt>
                <c:pt idx="155">
                  <c:v>158.38999999999999</c:v>
                </c:pt>
                <c:pt idx="156">
                  <c:v>159.56200000000001</c:v>
                </c:pt>
                <c:pt idx="157">
                  <c:v>160.56200000000001</c:v>
                </c:pt>
                <c:pt idx="158">
                  <c:v>161.56200000000001</c:v>
                </c:pt>
                <c:pt idx="159">
                  <c:v>162.53100000000001</c:v>
                </c:pt>
                <c:pt idx="160">
                  <c:v>163.703</c:v>
                </c:pt>
                <c:pt idx="161">
                  <c:v>164.625</c:v>
                </c:pt>
                <c:pt idx="162">
                  <c:v>165.60900000000001</c:v>
                </c:pt>
                <c:pt idx="163">
                  <c:v>166.64</c:v>
                </c:pt>
                <c:pt idx="164">
                  <c:v>167.703</c:v>
                </c:pt>
                <c:pt idx="165">
                  <c:v>168.76499999999999</c:v>
                </c:pt>
                <c:pt idx="166">
                  <c:v>169.85900000000001</c:v>
                </c:pt>
                <c:pt idx="167">
                  <c:v>170.89</c:v>
                </c:pt>
                <c:pt idx="168">
                  <c:v>171.90600000000001</c:v>
                </c:pt>
                <c:pt idx="169">
                  <c:v>172.78100000000001</c:v>
                </c:pt>
                <c:pt idx="170">
                  <c:v>173.90600000000001</c:v>
                </c:pt>
                <c:pt idx="171">
                  <c:v>174.93700000000001</c:v>
                </c:pt>
                <c:pt idx="172">
                  <c:v>175.89</c:v>
                </c:pt>
                <c:pt idx="173">
                  <c:v>176.96799999999999</c:v>
                </c:pt>
                <c:pt idx="174">
                  <c:v>178.03100000000001</c:v>
                </c:pt>
                <c:pt idx="175">
                  <c:v>179.078</c:v>
                </c:pt>
                <c:pt idx="176">
                  <c:v>180.09299999999999</c:v>
                </c:pt>
                <c:pt idx="177">
                  <c:v>181.09299999999999</c:v>
                </c:pt>
                <c:pt idx="178">
                  <c:v>182.15600000000001</c:v>
                </c:pt>
                <c:pt idx="179">
                  <c:v>183.125</c:v>
                </c:pt>
                <c:pt idx="180">
                  <c:v>184.10900000000001</c:v>
                </c:pt>
                <c:pt idx="181">
                  <c:v>185.125</c:v>
                </c:pt>
                <c:pt idx="182">
                  <c:v>186.17099999999999</c:v>
                </c:pt>
                <c:pt idx="183">
                  <c:v>187.10900000000001</c:v>
                </c:pt>
                <c:pt idx="184">
                  <c:v>188.09299999999999</c:v>
                </c:pt>
                <c:pt idx="185">
                  <c:v>189.32800000000009</c:v>
                </c:pt>
                <c:pt idx="186">
                  <c:v>190.25</c:v>
                </c:pt>
                <c:pt idx="187">
                  <c:v>191.25</c:v>
                </c:pt>
                <c:pt idx="188">
                  <c:v>192.31200000000001</c:v>
                </c:pt>
                <c:pt idx="189">
                  <c:v>193.39</c:v>
                </c:pt>
                <c:pt idx="190">
                  <c:v>194.35900000000001</c:v>
                </c:pt>
                <c:pt idx="191">
                  <c:v>195.42099999999999</c:v>
                </c:pt>
                <c:pt idx="192">
                  <c:v>196.42099999999999</c:v>
                </c:pt>
                <c:pt idx="193">
                  <c:v>197.5</c:v>
                </c:pt>
                <c:pt idx="194">
                  <c:v>198.54599999999999</c:v>
                </c:pt>
                <c:pt idx="195">
                  <c:v>199.46799999999999</c:v>
                </c:pt>
                <c:pt idx="196">
                  <c:v>200.625</c:v>
                </c:pt>
                <c:pt idx="197">
                  <c:v>201.625</c:v>
                </c:pt>
                <c:pt idx="198">
                  <c:v>202.60900000000001</c:v>
                </c:pt>
                <c:pt idx="199">
                  <c:v>203.578</c:v>
                </c:pt>
                <c:pt idx="200">
                  <c:v>204.625</c:v>
                </c:pt>
                <c:pt idx="201">
                  <c:v>205.71799999999999</c:v>
                </c:pt>
                <c:pt idx="202">
                  <c:v>206.71799999999999</c:v>
                </c:pt>
                <c:pt idx="203">
                  <c:v>207.71799999999999</c:v>
                </c:pt>
                <c:pt idx="204">
                  <c:v>208.78100000000001</c:v>
                </c:pt>
                <c:pt idx="205">
                  <c:v>209.81200000000001</c:v>
                </c:pt>
                <c:pt idx="206">
                  <c:v>210.84299999999999</c:v>
                </c:pt>
                <c:pt idx="207">
                  <c:v>211.875</c:v>
                </c:pt>
                <c:pt idx="208">
                  <c:v>212.81200000000001</c:v>
                </c:pt>
                <c:pt idx="209">
                  <c:v>213.89</c:v>
                </c:pt>
                <c:pt idx="210">
                  <c:v>214.89</c:v>
                </c:pt>
                <c:pt idx="211">
                  <c:v>215.875</c:v>
                </c:pt>
                <c:pt idx="212">
                  <c:v>216.93700000000001</c:v>
                </c:pt>
                <c:pt idx="213">
                  <c:v>217.98400000000001</c:v>
                </c:pt>
                <c:pt idx="214">
                  <c:v>219.06200000000001</c:v>
                </c:pt>
                <c:pt idx="215">
                  <c:v>219.953</c:v>
                </c:pt>
                <c:pt idx="216">
                  <c:v>221.17099999999999</c:v>
                </c:pt>
                <c:pt idx="217">
                  <c:v>222</c:v>
                </c:pt>
                <c:pt idx="218">
                  <c:v>223.09299999999999</c:v>
                </c:pt>
                <c:pt idx="219">
                  <c:v>224.203</c:v>
                </c:pt>
                <c:pt idx="220">
                  <c:v>225.203</c:v>
                </c:pt>
                <c:pt idx="221">
                  <c:v>226.203</c:v>
                </c:pt>
                <c:pt idx="222">
                  <c:v>227.28100000000001</c:v>
                </c:pt>
                <c:pt idx="223">
                  <c:v>228.28100000000001</c:v>
                </c:pt>
                <c:pt idx="224">
                  <c:v>229.28100000000001</c:v>
                </c:pt>
                <c:pt idx="225">
                  <c:v>230.32800000000009</c:v>
                </c:pt>
                <c:pt idx="226">
                  <c:v>231.32800000000009</c:v>
                </c:pt>
                <c:pt idx="227">
                  <c:v>232.39</c:v>
                </c:pt>
                <c:pt idx="228">
                  <c:v>233.35900000000001</c:v>
                </c:pt>
                <c:pt idx="229">
                  <c:v>234.34299999999999</c:v>
                </c:pt>
                <c:pt idx="230">
                  <c:v>235.42099999999999</c:v>
                </c:pt>
                <c:pt idx="231">
                  <c:v>236.40600000000001</c:v>
                </c:pt>
                <c:pt idx="232">
                  <c:v>237.53100000000001</c:v>
                </c:pt>
                <c:pt idx="233">
                  <c:v>238.51499999999999</c:v>
                </c:pt>
                <c:pt idx="234">
                  <c:v>239.56200000000001</c:v>
                </c:pt>
                <c:pt idx="235">
                  <c:v>240.625</c:v>
                </c:pt>
                <c:pt idx="236">
                  <c:v>241.578</c:v>
                </c:pt>
                <c:pt idx="237">
                  <c:v>242.54599999999999</c:v>
                </c:pt>
                <c:pt idx="238">
                  <c:v>243.60900000000001</c:v>
                </c:pt>
                <c:pt idx="239">
                  <c:v>244.67099999999999</c:v>
                </c:pt>
                <c:pt idx="240">
                  <c:v>245.703</c:v>
                </c:pt>
                <c:pt idx="241">
                  <c:v>246.65600000000001</c:v>
                </c:pt>
                <c:pt idx="242">
                  <c:v>247.64</c:v>
                </c:pt>
                <c:pt idx="243">
                  <c:v>248.703</c:v>
                </c:pt>
                <c:pt idx="244">
                  <c:v>249.84299999999999</c:v>
                </c:pt>
                <c:pt idx="245">
                  <c:v>250.81200000000001</c:v>
                </c:pt>
                <c:pt idx="246">
                  <c:v>251.84299999999999</c:v>
                </c:pt>
                <c:pt idx="247">
                  <c:v>252.90600000000001</c:v>
                </c:pt>
                <c:pt idx="248">
                  <c:v>253.92099999999999</c:v>
                </c:pt>
                <c:pt idx="249">
                  <c:v>254.875</c:v>
                </c:pt>
                <c:pt idx="250">
                  <c:v>256.03099999999921</c:v>
                </c:pt>
                <c:pt idx="251">
                  <c:v>257.03099999999921</c:v>
                </c:pt>
                <c:pt idx="252">
                  <c:v>258.07799999999992</c:v>
                </c:pt>
                <c:pt idx="253">
                  <c:v>259.06200000000001</c:v>
                </c:pt>
                <c:pt idx="254">
                  <c:v>260.04599999999999</c:v>
                </c:pt>
                <c:pt idx="255">
                  <c:v>261.01499999999999</c:v>
                </c:pt>
                <c:pt idx="256">
                  <c:v>262.125</c:v>
                </c:pt>
                <c:pt idx="257">
                  <c:v>263.15600000000001</c:v>
                </c:pt>
                <c:pt idx="258">
                  <c:v>264.10900000000009</c:v>
                </c:pt>
                <c:pt idx="259">
                  <c:v>265.10900000000009</c:v>
                </c:pt>
                <c:pt idx="260">
                  <c:v>266.21799999999962</c:v>
                </c:pt>
                <c:pt idx="261">
                  <c:v>267.17099999999999</c:v>
                </c:pt>
                <c:pt idx="262">
                  <c:v>268.20299999999992</c:v>
                </c:pt>
                <c:pt idx="263">
                  <c:v>269.17099999999999</c:v>
                </c:pt>
                <c:pt idx="264">
                  <c:v>270.34300000000002</c:v>
                </c:pt>
                <c:pt idx="265">
                  <c:v>271.32799999999992</c:v>
                </c:pt>
                <c:pt idx="266">
                  <c:v>272.43699999999382</c:v>
                </c:pt>
                <c:pt idx="267">
                  <c:v>273.45299999999992</c:v>
                </c:pt>
                <c:pt idx="268">
                  <c:v>274.42099999999863</c:v>
                </c:pt>
                <c:pt idx="269">
                  <c:v>275.34300000000002</c:v>
                </c:pt>
                <c:pt idx="270">
                  <c:v>276.53099999999921</c:v>
                </c:pt>
                <c:pt idx="271">
                  <c:v>277.48399999999862</c:v>
                </c:pt>
                <c:pt idx="272">
                  <c:v>278.53099999999921</c:v>
                </c:pt>
                <c:pt idx="273">
                  <c:v>279.60900000000009</c:v>
                </c:pt>
                <c:pt idx="274">
                  <c:v>280.48399999999862</c:v>
                </c:pt>
                <c:pt idx="275">
                  <c:v>281.53099999999921</c:v>
                </c:pt>
                <c:pt idx="276">
                  <c:v>282.56200000000001</c:v>
                </c:pt>
                <c:pt idx="277">
                  <c:v>283.60900000000009</c:v>
                </c:pt>
                <c:pt idx="278">
                  <c:v>284.625</c:v>
                </c:pt>
                <c:pt idx="279">
                  <c:v>285.75</c:v>
                </c:pt>
                <c:pt idx="280">
                  <c:v>286.71799999999962</c:v>
                </c:pt>
                <c:pt idx="281">
                  <c:v>287.78099999999921</c:v>
                </c:pt>
                <c:pt idx="282">
                  <c:v>288.85900000000009</c:v>
                </c:pt>
                <c:pt idx="283">
                  <c:v>289.89</c:v>
                </c:pt>
                <c:pt idx="284">
                  <c:v>290.93699999999382</c:v>
                </c:pt>
                <c:pt idx="285">
                  <c:v>291.875</c:v>
                </c:pt>
                <c:pt idx="286">
                  <c:v>292.85900000000009</c:v>
                </c:pt>
                <c:pt idx="287">
                  <c:v>293.875</c:v>
                </c:pt>
                <c:pt idx="288">
                  <c:v>294.89</c:v>
                </c:pt>
                <c:pt idx="289">
                  <c:v>295.84300000000002</c:v>
                </c:pt>
                <c:pt idx="290">
                  <c:v>297.04599999999999</c:v>
                </c:pt>
                <c:pt idx="291">
                  <c:v>297.93699999999382</c:v>
                </c:pt>
                <c:pt idx="292">
                  <c:v>299.09299999999962</c:v>
                </c:pt>
                <c:pt idx="293">
                  <c:v>300.07799999999992</c:v>
                </c:pt>
                <c:pt idx="294">
                  <c:v>301.125</c:v>
                </c:pt>
                <c:pt idx="295">
                  <c:v>302.10900000000009</c:v>
                </c:pt>
                <c:pt idx="296">
                  <c:v>303.09299999999962</c:v>
                </c:pt>
                <c:pt idx="297">
                  <c:v>304.18700000000001</c:v>
                </c:pt>
                <c:pt idx="298">
                  <c:v>305.25</c:v>
                </c:pt>
                <c:pt idx="299">
                  <c:v>306.25</c:v>
                </c:pt>
                <c:pt idx="300">
                  <c:v>307.32799999999992</c:v>
                </c:pt>
                <c:pt idx="301">
                  <c:v>308.21799999999962</c:v>
                </c:pt>
                <c:pt idx="302">
                  <c:v>309.25</c:v>
                </c:pt>
                <c:pt idx="303">
                  <c:v>310.28099999999921</c:v>
                </c:pt>
                <c:pt idx="304">
                  <c:v>311.31200000000001</c:v>
                </c:pt>
                <c:pt idx="305">
                  <c:v>312.42099999999863</c:v>
                </c:pt>
                <c:pt idx="306">
                  <c:v>313.43699999999382</c:v>
                </c:pt>
                <c:pt idx="307">
                  <c:v>314.45299999999992</c:v>
                </c:pt>
                <c:pt idx="308">
                  <c:v>315.48399999999862</c:v>
                </c:pt>
                <c:pt idx="309">
                  <c:v>316.57799999999992</c:v>
                </c:pt>
                <c:pt idx="310">
                  <c:v>317.53099999999921</c:v>
                </c:pt>
                <c:pt idx="311">
                  <c:v>318.56200000000001</c:v>
                </c:pt>
                <c:pt idx="312">
                  <c:v>319.65600000000001</c:v>
                </c:pt>
                <c:pt idx="313">
                  <c:v>320.56200000000001</c:v>
                </c:pt>
                <c:pt idx="314">
                  <c:v>321.6400000000001</c:v>
                </c:pt>
                <c:pt idx="315">
                  <c:v>322.625</c:v>
                </c:pt>
                <c:pt idx="316">
                  <c:v>323.73399999999862</c:v>
                </c:pt>
                <c:pt idx="317">
                  <c:v>324.76499999999999</c:v>
                </c:pt>
                <c:pt idx="318">
                  <c:v>325.75</c:v>
                </c:pt>
                <c:pt idx="319">
                  <c:v>326.70299999999992</c:v>
                </c:pt>
                <c:pt idx="320">
                  <c:v>327.82799999999992</c:v>
                </c:pt>
                <c:pt idx="321">
                  <c:v>328.84300000000002</c:v>
                </c:pt>
                <c:pt idx="322">
                  <c:v>329.81200000000001</c:v>
                </c:pt>
                <c:pt idx="323">
                  <c:v>330.82799999999992</c:v>
                </c:pt>
                <c:pt idx="324">
                  <c:v>331.81200000000001</c:v>
                </c:pt>
                <c:pt idx="325">
                  <c:v>332.92099999999863</c:v>
                </c:pt>
                <c:pt idx="326">
                  <c:v>333.98399999999862</c:v>
                </c:pt>
                <c:pt idx="327">
                  <c:v>335.01499999999999</c:v>
                </c:pt>
                <c:pt idx="328">
                  <c:v>335.98399999999862</c:v>
                </c:pt>
                <c:pt idx="329">
                  <c:v>337.03099999999921</c:v>
                </c:pt>
                <c:pt idx="330">
                  <c:v>338.06200000000001</c:v>
                </c:pt>
                <c:pt idx="331">
                  <c:v>339.09299999999962</c:v>
                </c:pt>
                <c:pt idx="332">
                  <c:v>340.18700000000001</c:v>
                </c:pt>
                <c:pt idx="333">
                  <c:v>341.125</c:v>
                </c:pt>
                <c:pt idx="334">
                  <c:v>342.20299999999992</c:v>
                </c:pt>
                <c:pt idx="335">
                  <c:v>343.06200000000001</c:v>
                </c:pt>
                <c:pt idx="336">
                  <c:v>344.18700000000001</c:v>
                </c:pt>
                <c:pt idx="337">
                  <c:v>345.20299999999992</c:v>
                </c:pt>
                <c:pt idx="338">
                  <c:v>346.20299999999992</c:v>
                </c:pt>
                <c:pt idx="339">
                  <c:v>347.25</c:v>
                </c:pt>
                <c:pt idx="340">
                  <c:v>348.35900000000009</c:v>
                </c:pt>
                <c:pt idx="341">
                  <c:v>349.39</c:v>
                </c:pt>
                <c:pt idx="342">
                  <c:v>350.40599999999921</c:v>
                </c:pt>
                <c:pt idx="343">
                  <c:v>351.42099999999863</c:v>
                </c:pt>
                <c:pt idx="344">
                  <c:v>352.43699999999382</c:v>
                </c:pt>
                <c:pt idx="345">
                  <c:v>353.45299999999992</c:v>
                </c:pt>
                <c:pt idx="346">
                  <c:v>354.46799999999962</c:v>
                </c:pt>
                <c:pt idx="347">
                  <c:v>355.40599999999921</c:v>
                </c:pt>
                <c:pt idx="348">
                  <c:v>356.48399999999862</c:v>
                </c:pt>
                <c:pt idx="349">
                  <c:v>357.54599999999999</c:v>
                </c:pt>
                <c:pt idx="350">
                  <c:v>358.53099999999921</c:v>
                </c:pt>
                <c:pt idx="351">
                  <c:v>359.48399999999862</c:v>
                </c:pt>
                <c:pt idx="352">
                  <c:v>360.54599999999999</c:v>
                </c:pt>
                <c:pt idx="353">
                  <c:v>361.625</c:v>
                </c:pt>
                <c:pt idx="354">
                  <c:v>362.68700000000001</c:v>
                </c:pt>
                <c:pt idx="355">
                  <c:v>363.68700000000001</c:v>
                </c:pt>
                <c:pt idx="356">
                  <c:v>364.625</c:v>
                </c:pt>
                <c:pt idx="357">
                  <c:v>365.6400000000001</c:v>
                </c:pt>
                <c:pt idx="358">
                  <c:v>366.73399999999862</c:v>
                </c:pt>
                <c:pt idx="359">
                  <c:v>367.67099999999999</c:v>
                </c:pt>
              </c:numCache>
            </c:numRef>
          </c:xVal>
          <c:yVal>
            <c:numRef>
              <c:f>'SF-CMC-10D_08-1'!$M$39:$M$398</c:f>
              <c:numCache>
                <c:formatCode>General</c:formatCode>
                <c:ptCount val="360"/>
                <c:pt idx="0">
                  <c:v>421.94470200000001</c:v>
                </c:pt>
                <c:pt idx="1">
                  <c:v>422.264343</c:v>
                </c:pt>
                <c:pt idx="2">
                  <c:v>422.35189800000001</c:v>
                </c:pt>
                <c:pt idx="3">
                  <c:v>422.30841099999992</c:v>
                </c:pt>
                <c:pt idx="4">
                  <c:v>422.41879299999857</c:v>
                </c:pt>
                <c:pt idx="5">
                  <c:v>421.91714499999921</c:v>
                </c:pt>
                <c:pt idx="6">
                  <c:v>422.7424620000001</c:v>
                </c:pt>
                <c:pt idx="7">
                  <c:v>422.18963600000001</c:v>
                </c:pt>
                <c:pt idx="8">
                  <c:v>422.58828699999992</c:v>
                </c:pt>
                <c:pt idx="9">
                  <c:v>422.335846</c:v>
                </c:pt>
                <c:pt idx="10">
                  <c:v>422.68356299999999</c:v>
                </c:pt>
                <c:pt idx="11">
                  <c:v>422.32144199999999</c:v>
                </c:pt>
                <c:pt idx="12">
                  <c:v>422.34689300000002</c:v>
                </c:pt>
                <c:pt idx="13">
                  <c:v>422.67800899999992</c:v>
                </c:pt>
                <c:pt idx="14">
                  <c:v>423.30670199999992</c:v>
                </c:pt>
                <c:pt idx="15">
                  <c:v>422.45120199999991</c:v>
                </c:pt>
                <c:pt idx="16">
                  <c:v>422.50604199999992</c:v>
                </c:pt>
                <c:pt idx="17">
                  <c:v>422.32965100000001</c:v>
                </c:pt>
                <c:pt idx="18">
                  <c:v>422.59494000000001</c:v>
                </c:pt>
                <c:pt idx="19">
                  <c:v>422.69320699999992</c:v>
                </c:pt>
                <c:pt idx="20">
                  <c:v>422.74630699999881</c:v>
                </c:pt>
                <c:pt idx="21">
                  <c:v>422.36880500000001</c:v>
                </c:pt>
                <c:pt idx="22">
                  <c:v>422.650238</c:v>
                </c:pt>
                <c:pt idx="23">
                  <c:v>422.69518999999991</c:v>
                </c:pt>
                <c:pt idx="24">
                  <c:v>423.17623899999961</c:v>
                </c:pt>
                <c:pt idx="25">
                  <c:v>422.69198599999999</c:v>
                </c:pt>
                <c:pt idx="26">
                  <c:v>422.79449499999993</c:v>
                </c:pt>
                <c:pt idx="27">
                  <c:v>422.34204100000011</c:v>
                </c:pt>
                <c:pt idx="28">
                  <c:v>422.39675899999821</c:v>
                </c:pt>
                <c:pt idx="29">
                  <c:v>422.32510399999961</c:v>
                </c:pt>
                <c:pt idx="30">
                  <c:v>422.65084800000011</c:v>
                </c:pt>
                <c:pt idx="31">
                  <c:v>422.42660499999857</c:v>
                </c:pt>
                <c:pt idx="32">
                  <c:v>422.53021199999921</c:v>
                </c:pt>
                <c:pt idx="33">
                  <c:v>422.132385</c:v>
                </c:pt>
                <c:pt idx="34">
                  <c:v>422.51550299999991</c:v>
                </c:pt>
                <c:pt idx="35">
                  <c:v>422.89779699999991</c:v>
                </c:pt>
                <c:pt idx="36">
                  <c:v>423.337402</c:v>
                </c:pt>
                <c:pt idx="37">
                  <c:v>422.49233999999382</c:v>
                </c:pt>
                <c:pt idx="38">
                  <c:v>422.26895099999962</c:v>
                </c:pt>
                <c:pt idx="39">
                  <c:v>422.83975199999992</c:v>
                </c:pt>
                <c:pt idx="40">
                  <c:v>423.15618899999993</c:v>
                </c:pt>
                <c:pt idx="41">
                  <c:v>422.95645099999962</c:v>
                </c:pt>
                <c:pt idx="42">
                  <c:v>423.02389499999992</c:v>
                </c:pt>
                <c:pt idx="43">
                  <c:v>422.78509499999961</c:v>
                </c:pt>
                <c:pt idx="44">
                  <c:v>422.92926</c:v>
                </c:pt>
                <c:pt idx="45">
                  <c:v>422.47344999999962</c:v>
                </c:pt>
                <c:pt idx="46">
                  <c:v>423.08898899999991</c:v>
                </c:pt>
                <c:pt idx="47">
                  <c:v>422.85989400000011</c:v>
                </c:pt>
                <c:pt idx="48">
                  <c:v>422.89373799999822</c:v>
                </c:pt>
                <c:pt idx="49">
                  <c:v>422.33593699999881</c:v>
                </c:pt>
                <c:pt idx="50">
                  <c:v>422.92456099999993</c:v>
                </c:pt>
                <c:pt idx="51">
                  <c:v>423.114105</c:v>
                </c:pt>
                <c:pt idx="52">
                  <c:v>422.80954000000008</c:v>
                </c:pt>
                <c:pt idx="53">
                  <c:v>422.73870799999821</c:v>
                </c:pt>
                <c:pt idx="54">
                  <c:v>422.54626500000001</c:v>
                </c:pt>
                <c:pt idx="55">
                  <c:v>422.79205299999961</c:v>
                </c:pt>
                <c:pt idx="56">
                  <c:v>422.390961</c:v>
                </c:pt>
                <c:pt idx="57">
                  <c:v>422.95159899999862</c:v>
                </c:pt>
                <c:pt idx="58">
                  <c:v>422.18734699999999</c:v>
                </c:pt>
                <c:pt idx="59">
                  <c:v>422.3578490000001</c:v>
                </c:pt>
                <c:pt idx="60">
                  <c:v>422.50118999999961</c:v>
                </c:pt>
                <c:pt idx="61">
                  <c:v>422.74075299999993</c:v>
                </c:pt>
                <c:pt idx="62">
                  <c:v>423.02654999999851</c:v>
                </c:pt>
                <c:pt idx="63">
                  <c:v>423.01034499999992</c:v>
                </c:pt>
                <c:pt idx="64">
                  <c:v>422.77465799999999</c:v>
                </c:pt>
                <c:pt idx="65">
                  <c:v>420.00024400000001</c:v>
                </c:pt>
                <c:pt idx="66">
                  <c:v>419.58444200000002</c:v>
                </c:pt>
                <c:pt idx="67">
                  <c:v>416.6124880000001</c:v>
                </c:pt>
                <c:pt idx="68">
                  <c:v>413.86215199999992</c:v>
                </c:pt>
                <c:pt idx="69">
                  <c:v>413.004211</c:v>
                </c:pt>
                <c:pt idx="70">
                  <c:v>410.75750699999992</c:v>
                </c:pt>
                <c:pt idx="71">
                  <c:v>409.20394899999991</c:v>
                </c:pt>
                <c:pt idx="72">
                  <c:v>408.49053999999381</c:v>
                </c:pt>
                <c:pt idx="73">
                  <c:v>408.26193199999881</c:v>
                </c:pt>
                <c:pt idx="74">
                  <c:v>406.53103599999821</c:v>
                </c:pt>
                <c:pt idx="75">
                  <c:v>405.86084000000011</c:v>
                </c:pt>
                <c:pt idx="76">
                  <c:v>405.71160899999961</c:v>
                </c:pt>
                <c:pt idx="77">
                  <c:v>405.49063099999961</c:v>
                </c:pt>
                <c:pt idx="78">
                  <c:v>406.03085299999992</c:v>
                </c:pt>
                <c:pt idx="79">
                  <c:v>405.91201799999862</c:v>
                </c:pt>
                <c:pt idx="80">
                  <c:v>405.45721399999991</c:v>
                </c:pt>
                <c:pt idx="81">
                  <c:v>405.20391799999862</c:v>
                </c:pt>
                <c:pt idx="82">
                  <c:v>406.02786300000002</c:v>
                </c:pt>
                <c:pt idx="83">
                  <c:v>405.187408</c:v>
                </c:pt>
                <c:pt idx="84">
                  <c:v>405.15231299999999</c:v>
                </c:pt>
                <c:pt idx="85">
                  <c:v>404.49426299999999</c:v>
                </c:pt>
                <c:pt idx="86">
                  <c:v>404.32177699999858</c:v>
                </c:pt>
                <c:pt idx="87">
                  <c:v>404.363495</c:v>
                </c:pt>
                <c:pt idx="88">
                  <c:v>404.37155199999961</c:v>
                </c:pt>
                <c:pt idx="89">
                  <c:v>403.627747</c:v>
                </c:pt>
                <c:pt idx="90">
                  <c:v>403.73837299999622</c:v>
                </c:pt>
                <c:pt idx="91">
                  <c:v>404.79132099999822</c:v>
                </c:pt>
                <c:pt idx="92">
                  <c:v>403.71054099999992</c:v>
                </c:pt>
                <c:pt idx="93">
                  <c:v>403.97573899999821</c:v>
                </c:pt>
                <c:pt idx="94">
                  <c:v>403.92098999999962</c:v>
                </c:pt>
                <c:pt idx="95">
                  <c:v>403.56478900000002</c:v>
                </c:pt>
                <c:pt idx="96">
                  <c:v>403.624908</c:v>
                </c:pt>
                <c:pt idx="97">
                  <c:v>403.89550799999921</c:v>
                </c:pt>
                <c:pt idx="98">
                  <c:v>403.44692999999961</c:v>
                </c:pt>
                <c:pt idx="99">
                  <c:v>404.22769199999999</c:v>
                </c:pt>
                <c:pt idx="100">
                  <c:v>403.02630599999821</c:v>
                </c:pt>
                <c:pt idx="101">
                  <c:v>402.65661599999999</c:v>
                </c:pt>
                <c:pt idx="102">
                  <c:v>401.97238199999993</c:v>
                </c:pt>
                <c:pt idx="103">
                  <c:v>403.20431499999961</c:v>
                </c:pt>
                <c:pt idx="104">
                  <c:v>402.59023999999891</c:v>
                </c:pt>
                <c:pt idx="105">
                  <c:v>401.91751099999863</c:v>
                </c:pt>
                <c:pt idx="106">
                  <c:v>401.74966400000011</c:v>
                </c:pt>
                <c:pt idx="107">
                  <c:v>401.89697299999881</c:v>
                </c:pt>
                <c:pt idx="108">
                  <c:v>402.03430199999991</c:v>
                </c:pt>
                <c:pt idx="109">
                  <c:v>401.30673199999961</c:v>
                </c:pt>
                <c:pt idx="110">
                  <c:v>401.71612499999821</c:v>
                </c:pt>
                <c:pt idx="111">
                  <c:v>403.889679</c:v>
                </c:pt>
                <c:pt idx="112">
                  <c:v>401.76071199999961</c:v>
                </c:pt>
                <c:pt idx="113">
                  <c:v>402.37493899999993</c:v>
                </c:pt>
                <c:pt idx="114">
                  <c:v>401.55139199999991</c:v>
                </c:pt>
                <c:pt idx="115">
                  <c:v>401.89794899999993</c:v>
                </c:pt>
                <c:pt idx="116">
                  <c:v>402.24624599999999</c:v>
                </c:pt>
                <c:pt idx="117">
                  <c:v>401.77648899999991</c:v>
                </c:pt>
                <c:pt idx="118">
                  <c:v>402.12802099999999</c:v>
                </c:pt>
                <c:pt idx="119">
                  <c:v>401.32046500000001</c:v>
                </c:pt>
                <c:pt idx="120">
                  <c:v>401.64440900000011</c:v>
                </c:pt>
                <c:pt idx="121">
                  <c:v>404.70300299999991</c:v>
                </c:pt>
                <c:pt idx="122">
                  <c:v>402.73672499999822</c:v>
                </c:pt>
                <c:pt idx="123">
                  <c:v>401.50872799999962</c:v>
                </c:pt>
                <c:pt idx="124">
                  <c:v>401.80059799999992</c:v>
                </c:pt>
                <c:pt idx="125">
                  <c:v>402.78097499999961</c:v>
                </c:pt>
                <c:pt idx="126">
                  <c:v>401.54553199999992</c:v>
                </c:pt>
                <c:pt idx="127">
                  <c:v>401.19815099999857</c:v>
                </c:pt>
                <c:pt idx="128">
                  <c:v>401.06042500000001</c:v>
                </c:pt>
                <c:pt idx="129">
                  <c:v>401.15893599999993</c:v>
                </c:pt>
                <c:pt idx="130">
                  <c:v>401.13485700000001</c:v>
                </c:pt>
                <c:pt idx="131">
                  <c:v>400.97891199999822</c:v>
                </c:pt>
                <c:pt idx="132">
                  <c:v>401.379974</c:v>
                </c:pt>
                <c:pt idx="133">
                  <c:v>401.245361</c:v>
                </c:pt>
                <c:pt idx="134">
                  <c:v>401.45117199999851</c:v>
                </c:pt>
                <c:pt idx="135">
                  <c:v>401.29513499999013</c:v>
                </c:pt>
                <c:pt idx="136">
                  <c:v>401.48028599999992</c:v>
                </c:pt>
                <c:pt idx="137">
                  <c:v>401.40667699999881</c:v>
                </c:pt>
                <c:pt idx="138">
                  <c:v>401.55566400000009</c:v>
                </c:pt>
                <c:pt idx="139">
                  <c:v>401.50888100000009</c:v>
                </c:pt>
                <c:pt idx="140">
                  <c:v>401.22427399999992</c:v>
                </c:pt>
                <c:pt idx="141">
                  <c:v>401.50173999999862</c:v>
                </c:pt>
                <c:pt idx="142">
                  <c:v>401.27194199999991</c:v>
                </c:pt>
                <c:pt idx="143">
                  <c:v>402.23699999999661</c:v>
                </c:pt>
                <c:pt idx="144">
                  <c:v>402.06701699999991</c:v>
                </c:pt>
                <c:pt idx="145">
                  <c:v>401.02468900000002</c:v>
                </c:pt>
                <c:pt idx="146">
                  <c:v>400.69311499999822</c:v>
                </c:pt>
                <c:pt idx="147">
                  <c:v>401.65267900000009</c:v>
                </c:pt>
                <c:pt idx="148">
                  <c:v>401.23913599999821</c:v>
                </c:pt>
                <c:pt idx="149">
                  <c:v>401.28518699999961</c:v>
                </c:pt>
                <c:pt idx="150">
                  <c:v>401.63970899999993</c:v>
                </c:pt>
                <c:pt idx="151">
                  <c:v>401.49383499999863</c:v>
                </c:pt>
                <c:pt idx="152">
                  <c:v>400.07501199999962</c:v>
                </c:pt>
                <c:pt idx="153">
                  <c:v>400.27102699999892</c:v>
                </c:pt>
                <c:pt idx="154">
                  <c:v>399.89562999999993</c:v>
                </c:pt>
                <c:pt idx="155">
                  <c:v>399.42715499999662</c:v>
                </c:pt>
                <c:pt idx="156">
                  <c:v>398.48825099999863</c:v>
                </c:pt>
                <c:pt idx="157">
                  <c:v>398.60931399999993</c:v>
                </c:pt>
                <c:pt idx="158">
                  <c:v>398.45361299999962</c:v>
                </c:pt>
                <c:pt idx="159">
                  <c:v>398.15896600000002</c:v>
                </c:pt>
                <c:pt idx="160">
                  <c:v>398.43197599999621</c:v>
                </c:pt>
                <c:pt idx="161">
                  <c:v>398.43862899999863</c:v>
                </c:pt>
                <c:pt idx="162">
                  <c:v>398.22170999999821</c:v>
                </c:pt>
                <c:pt idx="163">
                  <c:v>398.27542099999999</c:v>
                </c:pt>
                <c:pt idx="164">
                  <c:v>397.99835199997381</c:v>
                </c:pt>
                <c:pt idx="165">
                  <c:v>397.78851299999621</c:v>
                </c:pt>
                <c:pt idx="166">
                  <c:v>397.79476899999992</c:v>
                </c:pt>
                <c:pt idx="167">
                  <c:v>397.85534699999999</c:v>
                </c:pt>
                <c:pt idx="168">
                  <c:v>397.51702899999992</c:v>
                </c:pt>
                <c:pt idx="169">
                  <c:v>397.97308299999992</c:v>
                </c:pt>
                <c:pt idx="170">
                  <c:v>398.00247200000001</c:v>
                </c:pt>
                <c:pt idx="171">
                  <c:v>397.87179599999962</c:v>
                </c:pt>
                <c:pt idx="172">
                  <c:v>397.116241</c:v>
                </c:pt>
                <c:pt idx="173">
                  <c:v>397.24374399999999</c:v>
                </c:pt>
                <c:pt idx="174">
                  <c:v>396.6097410000001</c:v>
                </c:pt>
                <c:pt idx="175">
                  <c:v>396.32266200000009</c:v>
                </c:pt>
                <c:pt idx="176">
                  <c:v>395.91314699999822</c:v>
                </c:pt>
                <c:pt idx="177">
                  <c:v>395.65823399999999</c:v>
                </c:pt>
                <c:pt idx="178">
                  <c:v>395.515961</c:v>
                </c:pt>
                <c:pt idx="179">
                  <c:v>395.66421500000001</c:v>
                </c:pt>
                <c:pt idx="180">
                  <c:v>395.33908100000002</c:v>
                </c:pt>
                <c:pt idx="181">
                  <c:v>395.13793899999962</c:v>
                </c:pt>
                <c:pt idx="182">
                  <c:v>395.110657</c:v>
                </c:pt>
                <c:pt idx="183">
                  <c:v>395.02355999999861</c:v>
                </c:pt>
                <c:pt idx="184">
                  <c:v>394.68743899999993</c:v>
                </c:pt>
                <c:pt idx="185">
                  <c:v>394.53781099999992</c:v>
                </c:pt>
                <c:pt idx="186">
                  <c:v>394.97326699999991</c:v>
                </c:pt>
                <c:pt idx="187">
                  <c:v>394.88308699999999</c:v>
                </c:pt>
                <c:pt idx="188">
                  <c:v>394.34756500000009</c:v>
                </c:pt>
                <c:pt idx="189">
                  <c:v>394.52261399999992</c:v>
                </c:pt>
                <c:pt idx="190">
                  <c:v>394.57473799999991</c:v>
                </c:pt>
                <c:pt idx="191">
                  <c:v>394.57922400000001</c:v>
                </c:pt>
                <c:pt idx="192">
                  <c:v>394.41787699999992</c:v>
                </c:pt>
                <c:pt idx="193">
                  <c:v>394.30291699999992</c:v>
                </c:pt>
                <c:pt idx="194">
                  <c:v>394.09686299999993</c:v>
                </c:pt>
                <c:pt idx="195">
                  <c:v>393.947723</c:v>
                </c:pt>
                <c:pt idx="196">
                  <c:v>393.53842199999991</c:v>
                </c:pt>
                <c:pt idx="197">
                  <c:v>393.75991799999991</c:v>
                </c:pt>
                <c:pt idx="198">
                  <c:v>393.967804</c:v>
                </c:pt>
                <c:pt idx="199">
                  <c:v>392.99261499999881</c:v>
                </c:pt>
                <c:pt idx="200">
                  <c:v>393.13131699999622</c:v>
                </c:pt>
                <c:pt idx="201">
                  <c:v>393.77038599999992</c:v>
                </c:pt>
                <c:pt idx="202">
                  <c:v>396.42401099999961</c:v>
                </c:pt>
                <c:pt idx="203">
                  <c:v>395.47772199999991</c:v>
                </c:pt>
                <c:pt idx="204">
                  <c:v>394.8409420000001</c:v>
                </c:pt>
                <c:pt idx="205">
                  <c:v>392.28390499999892</c:v>
                </c:pt>
                <c:pt idx="206">
                  <c:v>392.058289</c:v>
                </c:pt>
                <c:pt idx="207">
                  <c:v>391.6088870000001</c:v>
                </c:pt>
                <c:pt idx="208">
                  <c:v>391.78765899999962</c:v>
                </c:pt>
                <c:pt idx="209">
                  <c:v>392.24563599999999</c:v>
                </c:pt>
                <c:pt idx="210">
                  <c:v>392.29336499999857</c:v>
                </c:pt>
                <c:pt idx="211">
                  <c:v>395.33187899999962</c:v>
                </c:pt>
                <c:pt idx="212">
                  <c:v>393.89566000000002</c:v>
                </c:pt>
                <c:pt idx="213">
                  <c:v>392.584045</c:v>
                </c:pt>
                <c:pt idx="214">
                  <c:v>392.01501499999921</c:v>
                </c:pt>
                <c:pt idx="215">
                  <c:v>391.91378799999961</c:v>
                </c:pt>
                <c:pt idx="216">
                  <c:v>391.64111299999962</c:v>
                </c:pt>
                <c:pt idx="217">
                  <c:v>392.03005999999891</c:v>
                </c:pt>
                <c:pt idx="218">
                  <c:v>392.20419299999992</c:v>
                </c:pt>
                <c:pt idx="219">
                  <c:v>392.35556000000008</c:v>
                </c:pt>
                <c:pt idx="220">
                  <c:v>392.59787</c:v>
                </c:pt>
                <c:pt idx="221">
                  <c:v>392.20849599999991</c:v>
                </c:pt>
                <c:pt idx="222">
                  <c:v>392.67617799999857</c:v>
                </c:pt>
                <c:pt idx="223">
                  <c:v>392.245789</c:v>
                </c:pt>
                <c:pt idx="224">
                  <c:v>392.17001299999993</c:v>
                </c:pt>
                <c:pt idx="225">
                  <c:v>392.46066300000001</c:v>
                </c:pt>
                <c:pt idx="226">
                  <c:v>394.13369799999992</c:v>
                </c:pt>
                <c:pt idx="227">
                  <c:v>392.69116199999962</c:v>
                </c:pt>
                <c:pt idx="228">
                  <c:v>392.14447000000013</c:v>
                </c:pt>
                <c:pt idx="229">
                  <c:v>392.21139499999822</c:v>
                </c:pt>
                <c:pt idx="230">
                  <c:v>391.58902</c:v>
                </c:pt>
                <c:pt idx="231">
                  <c:v>392.22051999999661</c:v>
                </c:pt>
                <c:pt idx="232">
                  <c:v>391.55722000000009</c:v>
                </c:pt>
                <c:pt idx="233">
                  <c:v>391.55523699999992</c:v>
                </c:pt>
                <c:pt idx="234">
                  <c:v>392.07376099999999</c:v>
                </c:pt>
                <c:pt idx="235">
                  <c:v>391.27658099999991</c:v>
                </c:pt>
                <c:pt idx="236">
                  <c:v>391.36035199999992</c:v>
                </c:pt>
                <c:pt idx="237">
                  <c:v>391.563873</c:v>
                </c:pt>
                <c:pt idx="238">
                  <c:v>391.39092999999991</c:v>
                </c:pt>
                <c:pt idx="239">
                  <c:v>391.78890999999862</c:v>
                </c:pt>
                <c:pt idx="240">
                  <c:v>391.91503899999822</c:v>
                </c:pt>
                <c:pt idx="241">
                  <c:v>391.58319099999858</c:v>
                </c:pt>
                <c:pt idx="242">
                  <c:v>391.312836</c:v>
                </c:pt>
                <c:pt idx="243">
                  <c:v>391.74560500000001</c:v>
                </c:pt>
                <c:pt idx="244">
                  <c:v>392.15451000000002</c:v>
                </c:pt>
                <c:pt idx="245">
                  <c:v>391.85613999999862</c:v>
                </c:pt>
                <c:pt idx="246">
                  <c:v>391.41476399999999</c:v>
                </c:pt>
                <c:pt idx="247">
                  <c:v>391.99517799997381</c:v>
                </c:pt>
                <c:pt idx="248">
                  <c:v>391.429687</c:v>
                </c:pt>
                <c:pt idx="249">
                  <c:v>391.59567299999992</c:v>
                </c:pt>
                <c:pt idx="250">
                  <c:v>391.56045499999999</c:v>
                </c:pt>
                <c:pt idx="251">
                  <c:v>391.73135399997381</c:v>
                </c:pt>
                <c:pt idx="252">
                  <c:v>391.70925899999992</c:v>
                </c:pt>
                <c:pt idx="253">
                  <c:v>391.92962599999993</c:v>
                </c:pt>
                <c:pt idx="254">
                  <c:v>391.34353599999992</c:v>
                </c:pt>
                <c:pt idx="255">
                  <c:v>392.03036499999962</c:v>
                </c:pt>
                <c:pt idx="256">
                  <c:v>391.77810699999822</c:v>
                </c:pt>
                <c:pt idx="257">
                  <c:v>391.97439599999962</c:v>
                </c:pt>
                <c:pt idx="258">
                  <c:v>391.68994100000009</c:v>
                </c:pt>
                <c:pt idx="259">
                  <c:v>391.91052199999962</c:v>
                </c:pt>
                <c:pt idx="260">
                  <c:v>392.00625599999961</c:v>
                </c:pt>
                <c:pt idx="261">
                  <c:v>392.479401</c:v>
                </c:pt>
                <c:pt idx="262">
                  <c:v>392.59939599999962</c:v>
                </c:pt>
                <c:pt idx="263">
                  <c:v>392.14932300000009</c:v>
                </c:pt>
                <c:pt idx="264">
                  <c:v>392.30331399999858</c:v>
                </c:pt>
                <c:pt idx="265">
                  <c:v>392.58123799999851</c:v>
                </c:pt>
                <c:pt idx="266">
                  <c:v>391.71435499999961</c:v>
                </c:pt>
                <c:pt idx="267">
                  <c:v>392.1597900000001</c:v>
                </c:pt>
                <c:pt idx="268">
                  <c:v>392.83166499999999</c:v>
                </c:pt>
                <c:pt idx="269">
                  <c:v>392.74408000000011</c:v>
                </c:pt>
                <c:pt idx="270">
                  <c:v>392.04620399999999</c:v>
                </c:pt>
                <c:pt idx="271">
                  <c:v>392.46572899999961</c:v>
                </c:pt>
                <c:pt idx="272">
                  <c:v>392.76303099999961</c:v>
                </c:pt>
                <c:pt idx="273">
                  <c:v>392.44030799999962</c:v>
                </c:pt>
                <c:pt idx="274">
                  <c:v>392.64837599999993</c:v>
                </c:pt>
                <c:pt idx="275">
                  <c:v>393.12780800000002</c:v>
                </c:pt>
                <c:pt idx="276">
                  <c:v>392.46633899997329</c:v>
                </c:pt>
                <c:pt idx="277">
                  <c:v>392.49053999999381</c:v>
                </c:pt>
                <c:pt idx="278">
                  <c:v>392.76873799999822</c:v>
                </c:pt>
                <c:pt idx="279">
                  <c:v>392.88507099999993</c:v>
                </c:pt>
                <c:pt idx="280">
                  <c:v>392.661224</c:v>
                </c:pt>
                <c:pt idx="281">
                  <c:v>391.8758850000001</c:v>
                </c:pt>
                <c:pt idx="282">
                  <c:v>392.81228600000009</c:v>
                </c:pt>
                <c:pt idx="283">
                  <c:v>393.176849</c:v>
                </c:pt>
                <c:pt idx="284">
                  <c:v>392.54980500000011</c:v>
                </c:pt>
                <c:pt idx="285">
                  <c:v>393.46023599999961</c:v>
                </c:pt>
                <c:pt idx="286">
                  <c:v>393.48324599999961</c:v>
                </c:pt>
                <c:pt idx="287">
                  <c:v>392.32421899999991</c:v>
                </c:pt>
                <c:pt idx="288">
                  <c:v>391.72131299997358</c:v>
                </c:pt>
                <c:pt idx="289">
                  <c:v>391.40704299999999</c:v>
                </c:pt>
                <c:pt idx="290">
                  <c:v>392.47848499999992</c:v>
                </c:pt>
                <c:pt idx="291">
                  <c:v>393.13754299999999</c:v>
                </c:pt>
                <c:pt idx="292">
                  <c:v>393.46624799999961</c:v>
                </c:pt>
                <c:pt idx="293">
                  <c:v>392.70547499999992</c:v>
                </c:pt>
                <c:pt idx="294">
                  <c:v>393.14953600000001</c:v>
                </c:pt>
                <c:pt idx="295">
                  <c:v>394.02856399999962</c:v>
                </c:pt>
                <c:pt idx="296">
                  <c:v>394.24993899999993</c:v>
                </c:pt>
                <c:pt idx="297">
                  <c:v>393.87692299999992</c:v>
                </c:pt>
                <c:pt idx="298">
                  <c:v>394.34545900000001</c:v>
                </c:pt>
                <c:pt idx="299">
                  <c:v>394.28387499999991</c:v>
                </c:pt>
                <c:pt idx="300">
                  <c:v>394.15390000000002</c:v>
                </c:pt>
                <c:pt idx="301">
                  <c:v>394.39813199999821</c:v>
                </c:pt>
                <c:pt idx="302">
                  <c:v>394.27218599999992</c:v>
                </c:pt>
                <c:pt idx="303">
                  <c:v>394.27123999999861</c:v>
                </c:pt>
                <c:pt idx="304">
                  <c:v>394.19888300000002</c:v>
                </c:pt>
                <c:pt idx="305">
                  <c:v>394.44278000000008</c:v>
                </c:pt>
                <c:pt idx="306">
                  <c:v>394.45590199999992</c:v>
                </c:pt>
                <c:pt idx="307">
                  <c:v>394.12631199999822</c:v>
                </c:pt>
                <c:pt idx="308">
                  <c:v>393.90564000000001</c:v>
                </c:pt>
                <c:pt idx="309">
                  <c:v>394.51614399999858</c:v>
                </c:pt>
                <c:pt idx="310">
                  <c:v>394.54583700000001</c:v>
                </c:pt>
                <c:pt idx="311">
                  <c:v>394.37814299999991</c:v>
                </c:pt>
                <c:pt idx="312">
                  <c:v>394.63680999999991</c:v>
                </c:pt>
                <c:pt idx="313">
                  <c:v>394.48318499999863</c:v>
                </c:pt>
                <c:pt idx="314">
                  <c:v>394.387451</c:v>
                </c:pt>
                <c:pt idx="315">
                  <c:v>394.46618699999863</c:v>
                </c:pt>
                <c:pt idx="316">
                  <c:v>394.57598899999999</c:v>
                </c:pt>
                <c:pt idx="317">
                  <c:v>394.848297</c:v>
                </c:pt>
                <c:pt idx="318">
                  <c:v>394.85260000000011</c:v>
                </c:pt>
                <c:pt idx="319">
                  <c:v>394.56314099999992</c:v>
                </c:pt>
                <c:pt idx="320">
                  <c:v>394.94912699999992</c:v>
                </c:pt>
                <c:pt idx="321">
                  <c:v>394.33462500000002</c:v>
                </c:pt>
                <c:pt idx="322">
                  <c:v>394.56369000000001</c:v>
                </c:pt>
                <c:pt idx="323">
                  <c:v>394.56622299999992</c:v>
                </c:pt>
                <c:pt idx="324">
                  <c:v>394.54129</c:v>
                </c:pt>
                <c:pt idx="325">
                  <c:v>394.60644500000001</c:v>
                </c:pt>
                <c:pt idx="326">
                  <c:v>394.52267499999999</c:v>
                </c:pt>
                <c:pt idx="327">
                  <c:v>394.65878300000008</c:v>
                </c:pt>
                <c:pt idx="328">
                  <c:v>395.03836099999961</c:v>
                </c:pt>
                <c:pt idx="329">
                  <c:v>394.49816899999621</c:v>
                </c:pt>
                <c:pt idx="330">
                  <c:v>395.02252199999992</c:v>
                </c:pt>
                <c:pt idx="331">
                  <c:v>394.83227499999992</c:v>
                </c:pt>
                <c:pt idx="332">
                  <c:v>394.61792000000008</c:v>
                </c:pt>
                <c:pt idx="333">
                  <c:v>394.52349899999962</c:v>
                </c:pt>
                <c:pt idx="334">
                  <c:v>394.41378799999961</c:v>
                </c:pt>
                <c:pt idx="335">
                  <c:v>394.62124599999999</c:v>
                </c:pt>
                <c:pt idx="336">
                  <c:v>394.68810999999857</c:v>
                </c:pt>
                <c:pt idx="337">
                  <c:v>394.6226200000001</c:v>
                </c:pt>
                <c:pt idx="338">
                  <c:v>394.75952100000001</c:v>
                </c:pt>
                <c:pt idx="339">
                  <c:v>395.04162600000001</c:v>
                </c:pt>
                <c:pt idx="340">
                  <c:v>394.88024899999999</c:v>
                </c:pt>
                <c:pt idx="341">
                  <c:v>395.02081299999992</c:v>
                </c:pt>
                <c:pt idx="342">
                  <c:v>394.95681799999858</c:v>
                </c:pt>
                <c:pt idx="343">
                  <c:v>394.73550399999863</c:v>
                </c:pt>
                <c:pt idx="344">
                  <c:v>394.74221799999992</c:v>
                </c:pt>
                <c:pt idx="345">
                  <c:v>394.65698200000008</c:v>
                </c:pt>
                <c:pt idx="346">
                  <c:v>394.95819099999858</c:v>
                </c:pt>
                <c:pt idx="347">
                  <c:v>394.63650499999858</c:v>
                </c:pt>
                <c:pt idx="348">
                  <c:v>394.95245399999999</c:v>
                </c:pt>
                <c:pt idx="349">
                  <c:v>394.65750100000002</c:v>
                </c:pt>
                <c:pt idx="350">
                  <c:v>394.53823899999821</c:v>
                </c:pt>
                <c:pt idx="351">
                  <c:v>394.47628799999961</c:v>
                </c:pt>
                <c:pt idx="352">
                  <c:v>394.74844400000001</c:v>
                </c:pt>
                <c:pt idx="353">
                  <c:v>394.55834999999962</c:v>
                </c:pt>
                <c:pt idx="354">
                  <c:v>394.69552599999992</c:v>
                </c:pt>
                <c:pt idx="355">
                  <c:v>394.192047</c:v>
                </c:pt>
                <c:pt idx="356">
                  <c:v>393.97457899999921</c:v>
                </c:pt>
                <c:pt idx="357">
                  <c:v>395.10418700000002</c:v>
                </c:pt>
                <c:pt idx="358">
                  <c:v>394.65231299999999</c:v>
                </c:pt>
                <c:pt idx="359">
                  <c:v>394.52557399999921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65D4-6A40-81F8-5BBE9A9D80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32835032"/>
        <c:axId val="-2032832040"/>
      </c:scatterChart>
      <c:valAx>
        <c:axId val="-2032842216"/>
        <c:scaling>
          <c:orientation val="minMax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in"/>
        <c:minorTickMark val="in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-2032838488"/>
        <c:crosses val="autoZero"/>
        <c:crossBetween val="midCat"/>
      </c:valAx>
      <c:valAx>
        <c:axId val="-203283848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in"/>
        <c:minorTickMark val="in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-2032842216"/>
        <c:crosses val="autoZero"/>
        <c:crossBetween val="midCat"/>
      </c:valAx>
      <c:valAx>
        <c:axId val="-20328350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-2032832040"/>
        <c:crosses val="autoZero"/>
        <c:crossBetween val="midCat"/>
      </c:valAx>
      <c:valAx>
        <c:axId val="-2032832040"/>
        <c:scaling>
          <c:orientation val="minMax"/>
        </c:scaling>
        <c:delete val="0"/>
        <c:axPos val="r"/>
        <c:numFmt formatCode="General" sourceLinked="1"/>
        <c:majorTickMark val="in"/>
        <c:minorTickMark val="in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-2032835032"/>
        <c:crosses val="max"/>
        <c:crossBetween val="midCat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26B03F-B816-BE49-BCB5-99579835E08A}" type="datetimeFigureOut">
              <a:rPr lang="en-US" smtClean="0"/>
              <a:t>7/2/26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38C009-2138-DE44-B364-BFE34CC4C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035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BED34E-8BC4-054F-AB39-EC9CFAD31BF6}" type="slidenum">
              <a:rPr lang="en-US">
                <a:latin typeface="Times" pitchFamily="30" charset="0"/>
              </a:rPr>
              <a:pPr/>
              <a:t>65</a:t>
            </a:fld>
            <a:endParaRPr lang="en-US">
              <a:latin typeface="Times" pitchFamily="30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381000" y="687388"/>
            <a:ext cx="6096000" cy="3429000"/>
          </a:xfrm>
          <a:solidFill>
            <a:srgbClr val="FFFFFF"/>
          </a:solidFill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32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>
              <a:latin typeface="Times" pitchFamily="30" charset="0"/>
              <a:ea typeface="ＭＳ Ｐゴシック" pitchFamily="30" charset="-128"/>
              <a:cs typeface="ＭＳ Ｐゴシック" pitchFamily="3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87818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839BA65-15E5-4321-9797-8C402891A7AE}" type="slidenum">
              <a:rPr lang="en-US" altLang="en-US" sz="1200" smtClean="0">
                <a:latin typeface="Times New Roman" panose="02020603050405020304" pitchFamily="18" charset="0"/>
              </a:rPr>
              <a:pPr/>
              <a:t>67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73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DB2E7-4F35-C21C-C8D8-7646091D71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FD02BC-396C-908B-7A3F-CA416214B5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B831F-0EA3-EEEA-B3D7-3B3EF4057C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E94F2-191C-243E-A694-094CE20C0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41D156E-EBC0-AED5-8B6C-8033E2660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CCE6093-D5C6-A842-A89A-15A51E22AB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775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E7CF5-CE27-36D5-F054-D5B24640E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A23EC4-D75F-24F1-6B4B-7B480BCD82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6F752-8016-78DD-7757-3159D95787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2C25CF-92F4-E0E1-855C-D64BDC3EB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1653F64-B686-59A5-F042-49C042652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CCE6093-D5C6-A842-A89A-15A51E22AB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286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800A78-8CA7-1791-81E3-80058939E6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95BABA-E842-5976-D426-20CA460C27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25F680-15DD-BE1F-5AB0-E0C76A49A2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AC561B-0BA7-B04E-4C22-9F46C7F18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B586D73-5278-B75C-E8EC-348B95440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CCE6093-D5C6-A842-A89A-15A51E22AB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488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8364" y="167089"/>
            <a:ext cx="8950037" cy="4789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CCE6093-D5C6-A842-A89A-15A51E22AB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350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F97D1525-014D-04CD-5912-984103085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CCE6093-D5C6-A842-A89A-15A51E22AB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28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9BED3-4D47-D2D1-A11C-656286560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F94F2C-DCA5-844C-75BC-F3543C9AA0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E1AE97-2764-5258-735A-C84D1D0A7D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6AB01A-9E85-506D-F634-349DBA7FD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A0E191-466E-65AD-D393-50921EF76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CCE6093-D5C6-A842-A89A-15A51E22AB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019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3C736-61C6-6F5E-FE00-6A497B800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DEB88-5376-C775-0B86-BC5582F50D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C2540E-CC61-0A9D-5561-E9F545F872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6452FF-7EB3-B721-1D23-10024F5229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DDA664-B5A4-F541-FBE0-E1071F125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75AE435-56CB-92F4-655A-DAA061583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CCE6093-D5C6-A842-A89A-15A51E22AB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434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A7CC7-E50E-B664-F933-BC2E94B60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9B2AE0-89F5-7D59-532B-23CCA12F24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3C0D05-D9F1-DD4E-37AD-BA88CC7F8B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FAC377-B04A-0C39-D731-599133E799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B0B6BA-EDBC-45EE-5AC6-D5B86AEB17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72BCC9-8B8D-44A8-47CB-F1F35D1E5D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5E95D3-81A1-3EF4-3D08-28E89D0E0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009464D-3133-00DF-B6D5-5C1522818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CCE6093-D5C6-A842-A89A-15A51E22AB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46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56183-B4DB-BB84-1D94-7F40A3952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E20AB3-C004-2A47-109B-995644398D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03E3B1-B5F6-012D-7EF6-E5DE81474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6BC396-AB23-93C4-60D9-AE511E362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CCE6093-D5C6-A842-A89A-15A51E22AB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781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71FDAE-2180-F472-3504-C4AEF339F7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BD6C05-DB3F-5ADC-8418-A9BA19CF8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A2F7448-2031-C744-58D4-3F70A20A7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CCE6093-D5C6-A842-A89A-15A51E22AB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215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8447D-1CEB-00CE-3344-4944BEEBE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B51ED-174C-C65E-D7BD-B3F422CD6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14BA53-3BAE-7FA6-9F07-97B90438D2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27DE5D-BEE6-E0FD-1EB6-C34681322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5DC2AF-2265-371A-F54E-67C3DA5D8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2A5E3A1-A5DC-8D4C-65CE-1EB6D54B6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CCE6093-D5C6-A842-A89A-15A51E22AB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689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36113-C284-F12A-59AE-CCC9B33EA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958F6D-EC0B-5C16-23BE-4E0A7CD214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63267A-1196-1145-30D1-6CC4A721F6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C55444-5A15-75F5-65F1-D66C2E344F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5155E6-FBF4-743E-CA9E-E2C5CB68D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A4386D8-116B-6420-B521-E9D707012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CCE6093-D5C6-A842-A89A-15A51E22AB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201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F2F4921-E700-DC46-23D9-CC2B0DA8B1F6}"/>
              </a:ext>
            </a:extLst>
          </p:cNvPr>
          <p:cNvSpPr/>
          <p:nvPr userDrawn="1"/>
        </p:nvSpPr>
        <p:spPr>
          <a:xfrm>
            <a:off x="0" y="875642"/>
            <a:ext cx="12192000" cy="79513"/>
          </a:xfrm>
          <a:prstGeom prst="rect">
            <a:avLst/>
          </a:prstGeom>
          <a:gradFill>
            <a:gsLst>
              <a:gs pos="7000">
                <a:schemeClr val="tx2">
                  <a:lumMod val="90000"/>
                  <a:lumOff val="10000"/>
                </a:schemeClr>
              </a:gs>
              <a:gs pos="46000">
                <a:schemeClr val="bg2">
                  <a:lumMod val="90000"/>
                </a:schemeClr>
              </a:gs>
              <a:gs pos="74000">
                <a:schemeClr val="tx2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A logo of a nasa&#10;&#10;Description automatically generated">
            <a:extLst>
              <a:ext uri="{FF2B5EF4-FFF2-40B4-BE49-F238E27FC236}">
                <a16:creationId xmlns:a16="http://schemas.microsoft.com/office/drawing/2014/main" id="{2D8317D8-64DF-11F1-1796-A6602EE2D97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7783" y="82292"/>
            <a:ext cx="842618" cy="69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475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Relationship Id="rId4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3.wdp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3.0/deed.en" TargetMode="External"/><Relationship Id="rId3" Type="http://schemas.openxmlformats.org/officeDocument/2006/relationships/image" Target="../media/image6.jpe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hyperlink" Target="https://creativecommons.org/licenses/by-sa/2.0/deed.en" TargetMode="External"/><Relationship Id="rId4" Type="http://schemas.openxmlformats.org/officeDocument/2006/relationships/hyperlink" Target="https://creativecommons.org/licenses/by/4.0/deed.en" TargetMode="External"/><Relationship Id="rId9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4v"/><Relationship Id="rId7" Type="http://schemas.openxmlformats.org/officeDocument/2006/relationships/image" Target="../media/image10.png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2.xml"/><Relationship Id="rId4" Type="http://schemas.openxmlformats.org/officeDocument/2006/relationships/video" Target="../media/media2.m4v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ntrs.nasa.gov/api/citations/19930085278/downloads/19930085278.pdf" TargetMode="External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cc02.safelinks.protection.outlook.com/?url=https%3A%2F%2Farchive.org%2Fdetails%2Fn.-f.-krasnov-aerodynamics-ntt-amerind-1978%2Fpage%2F665%2Fmode%2F2up&amp;data=05%7C02%7Cdavid.e.glass%40nasa.gov%7C78c33c01983845124ce308de9f1ca3c8%7C7005d45845be48ae8140d43da96dd17b%7C0%7C0%7C639123142508200799%7CUnknown%7CTWFpbGZsb3d8eyJFbXB0eU1hcGkiOnRydWUsIlYiOiIwLjAuMDAwMCIsIlAiOiJXaW4zMiIsIkFOIjoiTWFpbCIsIldUIjoyfQ%3D%3D%7C0%7C%7C%7C&amp;sdata=8N8WVIeHkAhSIIzej980YLd2axAIFFqWXDz7R9cUmqY%3D&amp;reserved=0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deed.en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9.emf"/><Relationship Id="rId4" Type="http://schemas.openxmlformats.org/officeDocument/2006/relationships/image" Target="../media/image98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6.jpeg"/><Relationship Id="rId4" Type="http://schemas.openxmlformats.org/officeDocument/2006/relationships/image" Target="../media/image105.emf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gcc02.safelinks.protection.outlook.com/?url=https%3A%2F%2Fcreativecommons.org%2Flicenses%2Fby-sa%2F3.0%2Fdeed.en&amp;data=05%7C02%7Cdavid.e.glass%40nasa.gov%7C91821510d89a4b43036508de3e673ed8%7C7005d45845be48ae8140d43da96dd17b%7C0%7C0%7C639016810308052703%7CUnknown%7CTWFpbGZsb3d8eyJFbXB0eU1hcGkiOnRydWUsIlYiOiIwLjAuMDAwMCIsIlAiOiJXaW4zMiIsIkFOIjoiTWFpbCIsIldUIjoyfQ%3D%3D%7C0%7C%7C%7C&amp;sdata=5yfBlKj0cKjocmRU0emDKjzDxtpVqwDbIv4EvynEVG4%3D&amp;reserved=0" TargetMode="External"/><Relationship Id="rId4" Type="http://schemas.openxmlformats.org/officeDocument/2006/relationships/image" Target="../media/image108.jpe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jpeg"/><Relationship Id="rId3" Type="http://schemas.openxmlformats.org/officeDocument/2006/relationships/image" Target="../media/image110.png"/><Relationship Id="rId7" Type="http://schemas.openxmlformats.org/officeDocument/2006/relationships/hyperlink" Target="https://gcc02.safelinks.protection.outlook.com/?url=https%3A%2F%2Fcreativecommons.org%2Flicenses%2Fby-sa%2F3.0%2Fdeed.en&amp;data=05%7C02%7Cdavid.e.glass%40nasa.gov%7C91821510d89a4b43036508de3e673ed8%7C7005d45845be48ae8140d43da96dd17b%7C0%7C0%7C639016810308052703%7CUnknown%7CTWFpbGZsb3d8eyJFbXB0eU1hcGkiOnRydWUsIlYiOiIwLjAuMDAwMCIsIlAiOiJXaW4zMiIsIkFOIjoiTWFpbCIsIldUIjoyfQ%3D%3D%7C0%7C%7C%7C&amp;sdata=5yfBlKj0cKjocmRU0emDKjzDxtpVqwDbIv4EvynEVG4%3D&amp;reserved=0" TargetMode="External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3.jpeg"/><Relationship Id="rId5" Type="http://schemas.openxmlformats.org/officeDocument/2006/relationships/image" Target="../media/image112.svg"/><Relationship Id="rId10" Type="http://schemas.microsoft.com/office/2007/relationships/hdphoto" Target="../media/hdphoto4.wdp"/><Relationship Id="rId4" Type="http://schemas.openxmlformats.org/officeDocument/2006/relationships/image" Target="../media/image111.jpeg"/><Relationship Id="rId9" Type="http://schemas.openxmlformats.org/officeDocument/2006/relationships/image" Target="../media/image11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15.png"/><Relationship Id="rId4" Type="http://schemas.openxmlformats.org/officeDocument/2006/relationships/hyperlink" Target="https://creativecommons.org/licenses/by-sa/3.0/deed.en" TargetMode="Externa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gcc02.safelinks.protection.outlook.com/?url=https%3A%2F%2Fwww.esa.int%2FESA_Multimedia%2FTerms_and_conditions_of_use_of_images_and_videos_available_on_the_esa_website&amp;data=05%7C02%7Cdavid.e.glass%40nasa.gov%7Cb5661d3cdb8b4740692508dcd7429643%7C7005d45845be48ae8140d43da96dd17b%7C0%7C0%7C638621928187945867%7CUnknown%7CTWFpbGZsb3d8eyJWIjoiMC4wLjAwMDAiLCJQIjoiV2luMzIiLCJBTiI6Ik1haWwiLCJXVCI6Mn0%3D%7C0%7C%7C%7C&amp;sdata=U3lvbEIgF1XU4JL7xjNh1R6IMfmpY%2Bzf98CdsgcaJ3g%3D&amp;reserved=0" TargetMode="External"/><Relationship Id="rId3" Type="http://schemas.openxmlformats.org/officeDocument/2006/relationships/image" Target="../media/image17.jpeg"/><Relationship Id="rId7" Type="http://schemas.openxmlformats.org/officeDocument/2006/relationships/image" Target="../media/image20.jpeg"/><Relationship Id="rId2" Type="http://schemas.openxmlformats.org/officeDocument/2006/relationships/hyperlink" Target="https://creativecommons.org/licenses/by-sa/3.0/deed.en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creativecommons.org/licenses/by-sa/2.0/deed.en" TargetMode="External"/><Relationship Id="rId5" Type="http://schemas.openxmlformats.org/officeDocument/2006/relationships/image" Target="../media/image19.jpeg"/><Relationship Id="rId4" Type="http://schemas.openxmlformats.org/officeDocument/2006/relationships/image" Target="../media/image18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>
            <a:extLst>
              <a:ext uri="{FF2B5EF4-FFF2-40B4-BE49-F238E27FC236}">
                <a16:creationId xmlns:a16="http://schemas.microsoft.com/office/drawing/2014/main" id="{27D48E2F-3500-B13B-C0E1-A07172503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">
            <a:extLst>
              <a:ext uri="{FF2B5EF4-FFF2-40B4-BE49-F238E27FC236}">
                <a16:creationId xmlns:a16="http://schemas.microsoft.com/office/drawing/2014/main" id="{10465805-F35E-0488-DA9A-FDF9B0E5B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777" y="268115"/>
            <a:ext cx="1161444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Ceramic Matrix Composite (CMC) Thermal Protection Systems (TPS) and Hot Structures for Hypersonic Vehicles</a:t>
            </a:r>
            <a:endParaRPr lang="en-US" altLang="en-US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C76C2501-C63B-D898-DC26-97BCAB6B2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465" y="4904475"/>
            <a:ext cx="6046940" cy="1449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en-US" alt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David E. Glass, Ph.D.</a:t>
            </a:r>
          </a:p>
          <a:p>
            <a:pPr eaLnBrk="1" hangingPunct="1">
              <a:spcBef>
                <a:spcPct val="30000"/>
              </a:spcBef>
            </a:pPr>
            <a:r>
              <a:rPr lang="en-US" alt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Technologist, 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Advanced Structural / Thermal Systems</a:t>
            </a:r>
            <a:endParaRPr lang="en-US" altLang="en-US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30000"/>
              </a:spcBef>
            </a:pPr>
            <a:r>
              <a:rPr lang="en-US" alt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Applied Materials for Space &amp; </a:t>
            </a:r>
            <a:r>
              <a:rPr lang="en-US" altLang="en-US" sz="1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Hypersonics</a:t>
            </a:r>
            <a:r>
              <a:rPr lang="en-US" alt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(AMSH) </a:t>
            </a:r>
          </a:p>
          <a:p>
            <a:pPr eaLnBrk="1" hangingPunct="1">
              <a:spcBef>
                <a:spcPct val="30000"/>
              </a:spcBef>
            </a:pPr>
            <a:r>
              <a:rPr lang="en-US" alt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NASA Langley Research Center, Hampton, VA 23681</a:t>
            </a:r>
          </a:p>
        </p:txBody>
      </p:sp>
      <p:sp>
        <p:nvSpPr>
          <p:cNvPr id="7" name="Text Box 17">
            <a:extLst>
              <a:ext uri="{FF2B5EF4-FFF2-40B4-BE49-F238E27FC236}">
                <a16:creationId xmlns:a16="http://schemas.microsoft.com/office/drawing/2014/main" id="{876A95F5-2E44-9A32-D771-F95C673FA2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94" y="6398408"/>
            <a:ext cx="288443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dirty="0">
                <a:solidFill>
                  <a:srgbClr val="CDE9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Approved for Public Release</a:t>
            </a: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3479E1F5-D21A-94CF-7329-102DE17718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5036" y="1545091"/>
            <a:ext cx="8874389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</a:rPr>
              <a:t>Thermal Protection Systems for Space Applications American </a:t>
            </a:r>
            <a:r>
              <a:rPr lang="en-US" sz="28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Ceramic Society Course</a:t>
            </a:r>
          </a:p>
          <a:p>
            <a:pPr algn="r"/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</a:rPr>
              <a:t>NASA Johnson Space Center</a:t>
            </a:r>
            <a:endParaRPr lang="en-US" sz="2800" b="0" i="0" u="none" strike="noStrike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pPr algn="r"/>
            <a:r>
              <a:rPr lang="en-US" alt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August 6, 2026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D1013D-4C24-7A5C-BB0F-2E207EBE3AAA}"/>
              </a:ext>
            </a:extLst>
          </p:cNvPr>
          <p:cNvSpPr txBox="1"/>
          <p:nvPr/>
        </p:nvSpPr>
        <p:spPr>
          <a:xfrm>
            <a:off x="7796166" y="6473611"/>
            <a:ext cx="43734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Additional details can be found in AIAA-2008-2682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2C9C62-93BC-A2F4-2092-52BDFD567E4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0916" y="5738736"/>
            <a:ext cx="1669907" cy="102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176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08FC8-FACF-0818-A993-3DBA4CAD2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Black_Hyper-X">
            <a:extLst>
              <a:ext uri="{FF2B5EF4-FFF2-40B4-BE49-F238E27FC236}">
                <a16:creationId xmlns:a16="http://schemas.microsoft.com/office/drawing/2014/main" id="{F6946466-26EE-C14B-9B88-F40A6253D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2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46"/>
            <a:ext cx="12192000" cy="7077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2">
            <a:extLst>
              <a:ext uri="{FF2B5EF4-FFF2-40B4-BE49-F238E27FC236}">
                <a16:creationId xmlns:a16="http://schemas.microsoft.com/office/drawing/2014/main" id="{E1D1A902-643B-D2CB-C5B6-5C21EE7AFBFB}"/>
              </a:ext>
            </a:extLst>
          </p:cNvPr>
          <p:cNvSpPr txBox="1">
            <a:spLocks/>
          </p:cNvSpPr>
          <p:nvPr/>
        </p:nvSpPr>
        <p:spPr bwMode="auto">
          <a:xfrm>
            <a:off x="180979" y="155271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FD72D583-0B1B-EF5E-161B-E1DF1BCC135B}"/>
              </a:ext>
            </a:extLst>
          </p:cNvPr>
          <p:cNvSpPr txBox="1">
            <a:spLocks noChangeArrowheads="1"/>
          </p:cNvSpPr>
          <p:nvPr/>
        </p:nvSpPr>
        <p:spPr>
          <a:xfrm>
            <a:off x="2747966" y="1246731"/>
            <a:ext cx="8295697" cy="5230852"/>
          </a:xfrm>
          <a:prstGeom prst="rect">
            <a:avLst/>
          </a:prstGeo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pPr marL="687388" lvl="1" indent="-285750">
              <a:buClr>
                <a:schemeClr val="tx1"/>
              </a:buClr>
              <a:buFontTx/>
              <a:buChar char="−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Ceramic matrix composites (CMCs)</a:t>
            </a:r>
          </a:p>
          <a:p>
            <a:pPr marL="687388" lvl="1" indent="-285750">
              <a:buClr>
                <a:schemeClr val="tx1"/>
              </a:buClr>
              <a:buFontTx/>
              <a:buChar char="−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Aerothermodynamic heating</a:t>
            </a:r>
          </a:p>
          <a:p>
            <a:pPr marL="687388" lvl="1" indent="-285750">
              <a:buClr>
                <a:schemeClr val="tx1"/>
              </a:buClr>
              <a:buFontTx/>
              <a:buChar char="−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Thermal management</a:t>
            </a:r>
          </a:p>
          <a:p>
            <a:pPr marL="687388" lvl="1" indent="-285750">
              <a:buClr>
                <a:schemeClr val="tx1"/>
              </a:buClr>
              <a:buFontTx/>
              <a:buChar char="−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TPS for rocket-launched vehicles</a:t>
            </a:r>
          </a:p>
          <a:p>
            <a:pPr marL="687388" lvl="1" indent="-285750">
              <a:buClr>
                <a:schemeClr val="tx1"/>
              </a:buClr>
              <a:buFontTx/>
              <a:buChar char="−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TPS and hot structures for hypersonic vehicles </a:t>
            </a:r>
          </a:p>
          <a:p>
            <a:pPr marL="1081087" lvl="2" indent="-342900">
              <a:buClr>
                <a:schemeClr val="tx1"/>
              </a:buClr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TPS and Hot Structures Components</a:t>
            </a:r>
          </a:p>
          <a:p>
            <a:pPr>
              <a:buClr>
                <a:schemeClr val="tx1"/>
              </a:buClr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Key Technical Challenges</a:t>
            </a:r>
          </a:p>
          <a:p>
            <a:pPr>
              <a:buClr>
                <a:schemeClr val="tx1"/>
              </a:buClr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Concluding Remarks</a:t>
            </a:r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83D07657-C434-F543-BDDC-1C687B0902A6}"/>
              </a:ext>
            </a:extLst>
          </p:cNvPr>
          <p:cNvSpPr/>
          <p:nvPr/>
        </p:nvSpPr>
        <p:spPr>
          <a:xfrm>
            <a:off x="2249202" y="1981179"/>
            <a:ext cx="498764" cy="540327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8F0214EB-29D3-68F3-CAE6-7BABFE969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066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2">
            <a:extLst>
              <a:ext uri="{FF2B5EF4-FFF2-40B4-BE49-F238E27FC236}">
                <a16:creationId xmlns:a16="http://schemas.microsoft.com/office/drawing/2014/main" id="{D5500BBA-67C4-B0D1-72CF-7AEE80485EDB}"/>
              </a:ext>
            </a:extLst>
          </p:cNvPr>
          <p:cNvSpPr txBox="1">
            <a:spLocks/>
          </p:cNvSpPr>
          <p:nvPr/>
        </p:nvSpPr>
        <p:spPr bwMode="auto">
          <a:xfrm>
            <a:off x="203308" y="116359"/>
            <a:ext cx="10127334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Two Stage to Orbit (TSTO) Reference Vehicle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Freeform 8" descr="first">
            <a:extLst>
              <a:ext uri="{FF2B5EF4-FFF2-40B4-BE49-F238E27FC236}">
                <a16:creationId xmlns:a16="http://schemas.microsoft.com/office/drawing/2014/main" id="{7B2A8C28-AB75-CB0E-02F5-5AA5EBBD91B1}"/>
              </a:ext>
            </a:extLst>
          </p:cNvPr>
          <p:cNvSpPr>
            <a:spLocks/>
          </p:cNvSpPr>
          <p:nvPr/>
        </p:nvSpPr>
        <p:spPr bwMode="auto">
          <a:xfrm flipH="1">
            <a:off x="4143206" y="2719517"/>
            <a:ext cx="1508024" cy="863705"/>
          </a:xfrm>
          <a:custGeom>
            <a:avLst/>
            <a:gdLst>
              <a:gd name="T0" fmla="*/ 2147483646 w 3359"/>
              <a:gd name="T1" fmla="*/ 2147483646 h 2017"/>
              <a:gd name="T2" fmla="*/ 2147483646 w 3359"/>
              <a:gd name="T3" fmla="*/ 2147483646 h 2017"/>
              <a:gd name="T4" fmla="*/ 2147483646 w 3359"/>
              <a:gd name="T5" fmla="*/ 2147483646 h 2017"/>
              <a:gd name="T6" fmla="*/ 2147483646 w 3359"/>
              <a:gd name="T7" fmla="*/ 2147483646 h 2017"/>
              <a:gd name="T8" fmla="*/ 2147483646 w 3359"/>
              <a:gd name="T9" fmla="*/ 2147483646 h 2017"/>
              <a:gd name="T10" fmla="*/ 2147483646 w 3359"/>
              <a:gd name="T11" fmla="*/ 2147483646 h 2017"/>
              <a:gd name="T12" fmla="*/ 2147483646 w 3359"/>
              <a:gd name="T13" fmla="*/ 2147483646 h 2017"/>
              <a:gd name="T14" fmla="*/ 2147483646 w 3359"/>
              <a:gd name="T15" fmla="*/ 2147483646 h 2017"/>
              <a:gd name="T16" fmla="*/ 2147483646 w 3359"/>
              <a:gd name="T17" fmla="*/ 2147483646 h 2017"/>
              <a:gd name="T18" fmla="*/ 2147483646 w 3359"/>
              <a:gd name="T19" fmla="*/ 2147483646 h 2017"/>
              <a:gd name="T20" fmla="*/ 2147483646 w 3359"/>
              <a:gd name="T21" fmla="*/ 2147483646 h 2017"/>
              <a:gd name="T22" fmla="*/ 2147483646 w 3359"/>
              <a:gd name="T23" fmla="*/ 2147483646 h 2017"/>
              <a:gd name="T24" fmla="*/ 2147483646 w 3359"/>
              <a:gd name="T25" fmla="*/ 2147483646 h 2017"/>
              <a:gd name="T26" fmla="*/ 2147483646 w 3359"/>
              <a:gd name="T27" fmla="*/ 2147483646 h 2017"/>
              <a:gd name="T28" fmla="*/ 2147483646 w 3359"/>
              <a:gd name="T29" fmla="*/ 2147483646 h 2017"/>
              <a:gd name="T30" fmla="*/ 2147483646 w 3359"/>
              <a:gd name="T31" fmla="*/ 2147483646 h 2017"/>
              <a:gd name="T32" fmla="*/ 2147483646 w 3359"/>
              <a:gd name="T33" fmla="*/ 2147483646 h 2017"/>
              <a:gd name="T34" fmla="*/ 2147483646 w 3359"/>
              <a:gd name="T35" fmla="*/ 2147483646 h 2017"/>
              <a:gd name="T36" fmla="*/ 2147483646 w 3359"/>
              <a:gd name="T37" fmla="*/ 2147483646 h 2017"/>
              <a:gd name="T38" fmla="*/ 2147483646 w 3359"/>
              <a:gd name="T39" fmla="*/ 2147483646 h 2017"/>
              <a:gd name="T40" fmla="*/ 2147483646 w 3359"/>
              <a:gd name="T41" fmla="*/ 2147483646 h 2017"/>
              <a:gd name="T42" fmla="*/ 2147483646 w 3359"/>
              <a:gd name="T43" fmla="*/ 2147483646 h 2017"/>
              <a:gd name="T44" fmla="*/ 2147483646 w 3359"/>
              <a:gd name="T45" fmla="*/ 2147483646 h 2017"/>
              <a:gd name="T46" fmla="*/ 2147483646 w 3359"/>
              <a:gd name="T47" fmla="*/ 2147483646 h 2017"/>
              <a:gd name="T48" fmla="*/ 2147483646 w 3359"/>
              <a:gd name="T49" fmla="*/ 2147483646 h 2017"/>
              <a:gd name="T50" fmla="*/ 2147483646 w 3359"/>
              <a:gd name="T51" fmla="*/ 2147483646 h 2017"/>
              <a:gd name="T52" fmla="*/ 2147483646 w 3359"/>
              <a:gd name="T53" fmla="*/ 2147483646 h 2017"/>
              <a:gd name="T54" fmla="*/ 2147483646 w 3359"/>
              <a:gd name="T55" fmla="*/ 2147483646 h 2017"/>
              <a:gd name="T56" fmla="*/ 2147483646 w 3359"/>
              <a:gd name="T57" fmla="*/ 2147483646 h 2017"/>
              <a:gd name="T58" fmla="*/ 2147483646 w 3359"/>
              <a:gd name="T59" fmla="*/ 2147483646 h 2017"/>
              <a:gd name="T60" fmla="*/ 2147483646 w 3359"/>
              <a:gd name="T61" fmla="*/ 2147483646 h 2017"/>
              <a:gd name="T62" fmla="*/ 2147483646 w 3359"/>
              <a:gd name="T63" fmla="*/ 2147483646 h 2017"/>
              <a:gd name="T64" fmla="*/ 2147483646 w 3359"/>
              <a:gd name="T65" fmla="*/ 2147483646 h 2017"/>
              <a:gd name="T66" fmla="*/ 2147483646 w 3359"/>
              <a:gd name="T67" fmla="*/ 2147483646 h 2017"/>
              <a:gd name="T68" fmla="*/ 2147483646 w 3359"/>
              <a:gd name="T69" fmla="*/ 2147483646 h 2017"/>
              <a:gd name="T70" fmla="*/ 2147483646 w 3359"/>
              <a:gd name="T71" fmla="*/ 2147483646 h 2017"/>
              <a:gd name="T72" fmla="*/ 2147483646 w 3359"/>
              <a:gd name="T73" fmla="*/ 2147483646 h 2017"/>
              <a:gd name="T74" fmla="*/ 2147483646 w 3359"/>
              <a:gd name="T75" fmla="*/ 2147483646 h 2017"/>
              <a:gd name="T76" fmla="*/ 2147483646 w 3359"/>
              <a:gd name="T77" fmla="*/ 2147483646 h 2017"/>
              <a:gd name="T78" fmla="*/ 2147483646 w 3359"/>
              <a:gd name="T79" fmla="*/ 2147483646 h 2017"/>
              <a:gd name="T80" fmla="*/ 2147483646 w 3359"/>
              <a:gd name="T81" fmla="*/ 2147483646 h 2017"/>
              <a:gd name="T82" fmla="*/ 2147483646 w 3359"/>
              <a:gd name="T83" fmla="*/ 2147483646 h 2017"/>
              <a:gd name="T84" fmla="*/ 2147483646 w 3359"/>
              <a:gd name="T85" fmla="*/ 2147483646 h 2017"/>
              <a:gd name="T86" fmla="*/ 2147483646 w 3359"/>
              <a:gd name="T87" fmla="*/ 2147483646 h 2017"/>
              <a:gd name="T88" fmla="*/ 2147483646 w 3359"/>
              <a:gd name="T89" fmla="*/ 2147483646 h 2017"/>
              <a:gd name="T90" fmla="*/ 2147483646 w 3359"/>
              <a:gd name="T91" fmla="*/ 2147483646 h 2017"/>
              <a:gd name="T92" fmla="*/ 2147483646 w 3359"/>
              <a:gd name="T93" fmla="*/ 2147483646 h 2017"/>
              <a:gd name="T94" fmla="*/ 2147483646 w 3359"/>
              <a:gd name="T95" fmla="*/ 2147483646 h 2017"/>
              <a:gd name="T96" fmla="*/ 2147483646 w 3359"/>
              <a:gd name="T97" fmla="*/ 2147483646 h 2017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3359" h="2017">
                <a:moveTo>
                  <a:pt x="1184" y="1816"/>
                </a:moveTo>
                <a:cubicBezTo>
                  <a:pt x="1230" y="1831"/>
                  <a:pt x="1225" y="1838"/>
                  <a:pt x="1263" y="1852"/>
                </a:cubicBezTo>
                <a:cubicBezTo>
                  <a:pt x="1279" y="1867"/>
                  <a:pt x="1300" y="1877"/>
                  <a:pt x="1314" y="1895"/>
                </a:cubicBezTo>
                <a:cubicBezTo>
                  <a:pt x="1332" y="1918"/>
                  <a:pt x="1335" y="1928"/>
                  <a:pt x="1364" y="1938"/>
                </a:cubicBezTo>
                <a:cubicBezTo>
                  <a:pt x="1383" y="1955"/>
                  <a:pt x="1390" y="1966"/>
                  <a:pt x="1415" y="1974"/>
                </a:cubicBezTo>
                <a:cubicBezTo>
                  <a:pt x="1440" y="1990"/>
                  <a:pt x="1455" y="1992"/>
                  <a:pt x="1472" y="2017"/>
                </a:cubicBezTo>
                <a:cubicBezTo>
                  <a:pt x="1489" y="2012"/>
                  <a:pt x="1507" y="2010"/>
                  <a:pt x="1523" y="2003"/>
                </a:cubicBezTo>
                <a:cubicBezTo>
                  <a:pt x="1529" y="2000"/>
                  <a:pt x="1532" y="1992"/>
                  <a:pt x="1537" y="1988"/>
                </a:cubicBezTo>
                <a:cubicBezTo>
                  <a:pt x="1571" y="1963"/>
                  <a:pt x="1600" y="1946"/>
                  <a:pt x="1638" y="1931"/>
                </a:cubicBezTo>
                <a:cubicBezTo>
                  <a:pt x="1647" y="1921"/>
                  <a:pt x="1659" y="1913"/>
                  <a:pt x="1667" y="1902"/>
                </a:cubicBezTo>
                <a:cubicBezTo>
                  <a:pt x="1673" y="1893"/>
                  <a:pt x="1674" y="1881"/>
                  <a:pt x="1681" y="1873"/>
                </a:cubicBezTo>
                <a:cubicBezTo>
                  <a:pt x="1702" y="1848"/>
                  <a:pt x="1740" y="1834"/>
                  <a:pt x="1767" y="1816"/>
                </a:cubicBezTo>
                <a:cubicBezTo>
                  <a:pt x="1782" y="1761"/>
                  <a:pt x="1793" y="1695"/>
                  <a:pt x="1818" y="1643"/>
                </a:cubicBezTo>
                <a:cubicBezTo>
                  <a:pt x="1834" y="1610"/>
                  <a:pt x="1889" y="1583"/>
                  <a:pt x="1919" y="1571"/>
                </a:cubicBezTo>
                <a:cubicBezTo>
                  <a:pt x="1924" y="1566"/>
                  <a:pt x="1928" y="1560"/>
                  <a:pt x="1933" y="1556"/>
                </a:cubicBezTo>
                <a:cubicBezTo>
                  <a:pt x="1940" y="1551"/>
                  <a:pt x="1949" y="1548"/>
                  <a:pt x="1955" y="1542"/>
                </a:cubicBezTo>
                <a:cubicBezTo>
                  <a:pt x="1978" y="1519"/>
                  <a:pt x="1968" y="1510"/>
                  <a:pt x="1998" y="1499"/>
                </a:cubicBezTo>
                <a:cubicBezTo>
                  <a:pt x="2037" y="1485"/>
                  <a:pt x="2079" y="1483"/>
                  <a:pt x="2113" y="1456"/>
                </a:cubicBezTo>
                <a:cubicBezTo>
                  <a:pt x="2158" y="1420"/>
                  <a:pt x="2195" y="1373"/>
                  <a:pt x="2243" y="1340"/>
                </a:cubicBezTo>
                <a:cubicBezTo>
                  <a:pt x="2272" y="1321"/>
                  <a:pt x="2307" y="1316"/>
                  <a:pt x="2336" y="1297"/>
                </a:cubicBezTo>
                <a:cubicBezTo>
                  <a:pt x="2355" y="1284"/>
                  <a:pt x="2367" y="1267"/>
                  <a:pt x="2387" y="1254"/>
                </a:cubicBezTo>
                <a:cubicBezTo>
                  <a:pt x="2413" y="1201"/>
                  <a:pt x="2468" y="1172"/>
                  <a:pt x="2523" y="1153"/>
                </a:cubicBezTo>
                <a:cubicBezTo>
                  <a:pt x="2538" y="1139"/>
                  <a:pt x="2552" y="1124"/>
                  <a:pt x="2567" y="1110"/>
                </a:cubicBezTo>
                <a:cubicBezTo>
                  <a:pt x="2577" y="1079"/>
                  <a:pt x="2578" y="1047"/>
                  <a:pt x="2603" y="1024"/>
                </a:cubicBezTo>
                <a:cubicBezTo>
                  <a:pt x="2610" y="1002"/>
                  <a:pt x="2630" y="914"/>
                  <a:pt x="2646" y="894"/>
                </a:cubicBezTo>
                <a:cubicBezTo>
                  <a:pt x="2658" y="878"/>
                  <a:pt x="2687" y="864"/>
                  <a:pt x="2703" y="851"/>
                </a:cubicBezTo>
                <a:cubicBezTo>
                  <a:pt x="2734" y="826"/>
                  <a:pt x="2766" y="804"/>
                  <a:pt x="2797" y="779"/>
                </a:cubicBezTo>
                <a:cubicBezTo>
                  <a:pt x="2815" y="765"/>
                  <a:pt x="2827" y="749"/>
                  <a:pt x="2847" y="736"/>
                </a:cubicBezTo>
                <a:cubicBezTo>
                  <a:pt x="2860" y="710"/>
                  <a:pt x="2870" y="697"/>
                  <a:pt x="2891" y="678"/>
                </a:cubicBezTo>
                <a:cubicBezTo>
                  <a:pt x="2902" y="631"/>
                  <a:pt x="2887" y="662"/>
                  <a:pt x="2927" y="635"/>
                </a:cubicBezTo>
                <a:cubicBezTo>
                  <a:pt x="2952" y="618"/>
                  <a:pt x="2975" y="596"/>
                  <a:pt x="2999" y="577"/>
                </a:cubicBezTo>
                <a:cubicBezTo>
                  <a:pt x="3021" y="560"/>
                  <a:pt x="3048" y="549"/>
                  <a:pt x="3071" y="534"/>
                </a:cubicBezTo>
                <a:cubicBezTo>
                  <a:pt x="3073" y="532"/>
                  <a:pt x="3106" y="481"/>
                  <a:pt x="3121" y="469"/>
                </a:cubicBezTo>
                <a:cubicBezTo>
                  <a:pt x="3139" y="454"/>
                  <a:pt x="3145" y="459"/>
                  <a:pt x="3157" y="440"/>
                </a:cubicBezTo>
                <a:cubicBezTo>
                  <a:pt x="3176" y="410"/>
                  <a:pt x="3162" y="416"/>
                  <a:pt x="3186" y="397"/>
                </a:cubicBezTo>
                <a:cubicBezTo>
                  <a:pt x="3210" y="378"/>
                  <a:pt x="3235" y="361"/>
                  <a:pt x="3258" y="340"/>
                </a:cubicBezTo>
                <a:cubicBezTo>
                  <a:pt x="3272" y="310"/>
                  <a:pt x="3292" y="277"/>
                  <a:pt x="3315" y="253"/>
                </a:cubicBezTo>
                <a:cubicBezTo>
                  <a:pt x="3328" y="220"/>
                  <a:pt x="3349" y="196"/>
                  <a:pt x="3359" y="160"/>
                </a:cubicBezTo>
                <a:cubicBezTo>
                  <a:pt x="3315" y="144"/>
                  <a:pt x="3293" y="88"/>
                  <a:pt x="3265" y="52"/>
                </a:cubicBezTo>
                <a:cubicBezTo>
                  <a:pt x="3248" y="30"/>
                  <a:pt x="3193" y="8"/>
                  <a:pt x="3193" y="8"/>
                </a:cubicBezTo>
                <a:cubicBezTo>
                  <a:pt x="3064" y="12"/>
                  <a:pt x="2973" y="0"/>
                  <a:pt x="2862" y="37"/>
                </a:cubicBezTo>
                <a:cubicBezTo>
                  <a:pt x="2833" y="66"/>
                  <a:pt x="2792" y="69"/>
                  <a:pt x="2754" y="80"/>
                </a:cubicBezTo>
                <a:cubicBezTo>
                  <a:pt x="2701" y="96"/>
                  <a:pt x="2648" y="114"/>
                  <a:pt x="2595" y="131"/>
                </a:cubicBezTo>
                <a:cubicBezTo>
                  <a:pt x="2570" y="148"/>
                  <a:pt x="2561" y="159"/>
                  <a:pt x="2531" y="167"/>
                </a:cubicBezTo>
                <a:cubicBezTo>
                  <a:pt x="2511" y="185"/>
                  <a:pt x="2491" y="187"/>
                  <a:pt x="2466" y="196"/>
                </a:cubicBezTo>
                <a:cubicBezTo>
                  <a:pt x="2441" y="220"/>
                  <a:pt x="2410" y="218"/>
                  <a:pt x="2379" y="232"/>
                </a:cubicBezTo>
                <a:cubicBezTo>
                  <a:pt x="2350" y="245"/>
                  <a:pt x="2338" y="259"/>
                  <a:pt x="2307" y="268"/>
                </a:cubicBezTo>
                <a:cubicBezTo>
                  <a:pt x="2279" y="310"/>
                  <a:pt x="2311" y="272"/>
                  <a:pt x="2264" y="296"/>
                </a:cubicBezTo>
                <a:cubicBezTo>
                  <a:pt x="2258" y="299"/>
                  <a:pt x="2255" y="307"/>
                  <a:pt x="2250" y="311"/>
                </a:cubicBezTo>
                <a:cubicBezTo>
                  <a:pt x="2232" y="326"/>
                  <a:pt x="2228" y="325"/>
                  <a:pt x="2207" y="332"/>
                </a:cubicBezTo>
                <a:cubicBezTo>
                  <a:pt x="2183" y="356"/>
                  <a:pt x="2201" y="343"/>
                  <a:pt x="2163" y="354"/>
                </a:cubicBezTo>
                <a:cubicBezTo>
                  <a:pt x="2149" y="358"/>
                  <a:pt x="2120" y="368"/>
                  <a:pt x="2120" y="368"/>
                </a:cubicBezTo>
                <a:cubicBezTo>
                  <a:pt x="2099" y="391"/>
                  <a:pt x="2064" y="404"/>
                  <a:pt x="2034" y="412"/>
                </a:cubicBezTo>
                <a:cubicBezTo>
                  <a:pt x="2027" y="417"/>
                  <a:pt x="2020" y="422"/>
                  <a:pt x="2012" y="426"/>
                </a:cubicBezTo>
                <a:cubicBezTo>
                  <a:pt x="2005" y="429"/>
                  <a:pt x="1997" y="429"/>
                  <a:pt x="1991" y="433"/>
                </a:cubicBezTo>
                <a:cubicBezTo>
                  <a:pt x="1976" y="442"/>
                  <a:pt x="1947" y="462"/>
                  <a:pt x="1947" y="462"/>
                </a:cubicBezTo>
                <a:cubicBezTo>
                  <a:pt x="1942" y="469"/>
                  <a:pt x="1941" y="480"/>
                  <a:pt x="1933" y="484"/>
                </a:cubicBezTo>
                <a:cubicBezTo>
                  <a:pt x="1915" y="493"/>
                  <a:pt x="1875" y="498"/>
                  <a:pt x="1875" y="498"/>
                </a:cubicBezTo>
                <a:cubicBezTo>
                  <a:pt x="1846" y="513"/>
                  <a:pt x="1835" y="526"/>
                  <a:pt x="1803" y="534"/>
                </a:cubicBezTo>
                <a:cubicBezTo>
                  <a:pt x="1781" y="568"/>
                  <a:pt x="1742" y="603"/>
                  <a:pt x="1703" y="613"/>
                </a:cubicBezTo>
                <a:cubicBezTo>
                  <a:pt x="1673" y="643"/>
                  <a:pt x="1706" y="615"/>
                  <a:pt x="1659" y="635"/>
                </a:cubicBezTo>
                <a:cubicBezTo>
                  <a:pt x="1626" y="649"/>
                  <a:pt x="1649" y="647"/>
                  <a:pt x="1623" y="664"/>
                </a:cubicBezTo>
                <a:cubicBezTo>
                  <a:pt x="1600" y="680"/>
                  <a:pt x="1578" y="693"/>
                  <a:pt x="1551" y="700"/>
                </a:cubicBezTo>
                <a:cubicBezTo>
                  <a:pt x="1523" y="742"/>
                  <a:pt x="1555" y="704"/>
                  <a:pt x="1508" y="728"/>
                </a:cubicBezTo>
                <a:cubicBezTo>
                  <a:pt x="1496" y="734"/>
                  <a:pt x="1490" y="748"/>
                  <a:pt x="1479" y="757"/>
                </a:cubicBezTo>
                <a:cubicBezTo>
                  <a:pt x="1447" y="783"/>
                  <a:pt x="1411" y="809"/>
                  <a:pt x="1371" y="822"/>
                </a:cubicBezTo>
                <a:cubicBezTo>
                  <a:pt x="1364" y="827"/>
                  <a:pt x="1358" y="833"/>
                  <a:pt x="1350" y="836"/>
                </a:cubicBezTo>
                <a:cubicBezTo>
                  <a:pt x="1336" y="842"/>
                  <a:pt x="1307" y="851"/>
                  <a:pt x="1307" y="851"/>
                </a:cubicBezTo>
                <a:cubicBezTo>
                  <a:pt x="1247" y="907"/>
                  <a:pt x="1074" y="892"/>
                  <a:pt x="1019" y="894"/>
                </a:cubicBezTo>
                <a:cubicBezTo>
                  <a:pt x="969" y="910"/>
                  <a:pt x="1020" y="895"/>
                  <a:pt x="925" y="908"/>
                </a:cubicBezTo>
                <a:cubicBezTo>
                  <a:pt x="841" y="919"/>
                  <a:pt x="758" y="935"/>
                  <a:pt x="673" y="944"/>
                </a:cubicBezTo>
                <a:cubicBezTo>
                  <a:pt x="601" y="960"/>
                  <a:pt x="525" y="954"/>
                  <a:pt x="457" y="923"/>
                </a:cubicBezTo>
                <a:cubicBezTo>
                  <a:pt x="428" y="910"/>
                  <a:pt x="398" y="898"/>
                  <a:pt x="371" y="880"/>
                </a:cubicBezTo>
                <a:cubicBezTo>
                  <a:pt x="356" y="870"/>
                  <a:pt x="327" y="851"/>
                  <a:pt x="327" y="851"/>
                </a:cubicBezTo>
                <a:cubicBezTo>
                  <a:pt x="0" y="861"/>
                  <a:pt x="168" y="807"/>
                  <a:pt x="75" y="894"/>
                </a:cubicBezTo>
                <a:cubicBezTo>
                  <a:pt x="70" y="906"/>
                  <a:pt x="63" y="917"/>
                  <a:pt x="61" y="930"/>
                </a:cubicBezTo>
                <a:cubicBezTo>
                  <a:pt x="58" y="953"/>
                  <a:pt x="118" y="993"/>
                  <a:pt x="133" y="1016"/>
                </a:cubicBezTo>
                <a:cubicBezTo>
                  <a:pt x="146" y="1058"/>
                  <a:pt x="159" y="1080"/>
                  <a:pt x="191" y="1110"/>
                </a:cubicBezTo>
                <a:cubicBezTo>
                  <a:pt x="196" y="1124"/>
                  <a:pt x="200" y="1139"/>
                  <a:pt x="205" y="1153"/>
                </a:cubicBezTo>
                <a:cubicBezTo>
                  <a:pt x="206" y="1157"/>
                  <a:pt x="273" y="1200"/>
                  <a:pt x="284" y="1204"/>
                </a:cubicBezTo>
                <a:cubicBezTo>
                  <a:pt x="300" y="1227"/>
                  <a:pt x="311" y="1239"/>
                  <a:pt x="335" y="1254"/>
                </a:cubicBezTo>
                <a:cubicBezTo>
                  <a:pt x="340" y="1261"/>
                  <a:pt x="342" y="1271"/>
                  <a:pt x="349" y="1276"/>
                </a:cubicBezTo>
                <a:cubicBezTo>
                  <a:pt x="362" y="1284"/>
                  <a:pt x="392" y="1290"/>
                  <a:pt x="392" y="1290"/>
                </a:cubicBezTo>
                <a:cubicBezTo>
                  <a:pt x="419" y="1315"/>
                  <a:pt x="444" y="1344"/>
                  <a:pt x="479" y="1355"/>
                </a:cubicBezTo>
                <a:cubicBezTo>
                  <a:pt x="486" y="1360"/>
                  <a:pt x="498" y="1361"/>
                  <a:pt x="500" y="1369"/>
                </a:cubicBezTo>
                <a:cubicBezTo>
                  <a:pt x="505" y="1390"/>
                  <a:pt x="443" y="1398"/>
                  <a:pt x="443" y="1398"/>
                </a:cubicBezTo>
                <a:cubicBezTo>
                  <a:pt x="402" y="1437"/>
                  <a:pt x="459" y="1466"/>
                  <a:pt x="493" y="1477"/>
                </a:cubicBezTo>
                <a:cubicBezTo>
                  <a:pt x="525" y="1511"/>
                  <a:pt x="571" y="1556"/>
                  <a:pt x="615" y="1571"/>
                </a:cubicBezTo>
                <a:cubicBezTo>
                  <a:pt x="634" y="1588"/>
                  <a:pt x="641" y="1599"/>
                  <a:pt x="666" y="1607"/>
                </a:cubicBezTo>
                <a:cubicBezTo>
                  <a:pt x="707" y="1648"/>
                  <a:pt x="686" y="1638"/>
                  <a:pt x="723" y="1650"/>
                </a:cubicBezTo>
                <a:cubicBezTo>
                  <a:pt x="738" y="1664"/>
                  <a:pt x="752" y="1679"/>
                  <a:pt x="767" y="1693"/>
                </a:cubicBezTo>
                <a:cubicBezTo>
                  <a:pt x="769" y="1729"/>
                  <a:pt x="760" y="1768"/>
                  <a:pt x="774" y="1801"/>
                </a:cubicBezTo>
                <a:cubicBezTo>
                  <a:pt x="780" y="1815"/>
                  <a:pt x="817" y="1816"/>
                  <a:pt x="817" y="1816"/>
                </a:cubicBezTo>
                <a:cubicBezTo>
                  <a:pt x="819" y="1797"/>
                  <a:pt x="809" y="1771"/>
                  <a:pt x="824" y="1758"/>
                </a:cubicBezTo>
                <a:cubicBezTo>
                  <a:pt x="833" y="1750"/>
                  <a:pt x="909" y="1774"/>
                  <a:pt x="918" y="1780"/>
                </a:cubicBezTo>
                <a:cubicBezTo>
                  <a:pt x="977" y="1820"/>
                  <a:pt x="1036" y="1869"/>
                  <a:pt x="1105" y="1888"/>
                </a:cubicBezTo>
                <a:cubicBezTo>
                  <a:pt x="1105" y="1888"/>
                  <a:pt x="1199" y="1868"/>
                  <a:pt x="1199" y="1844"/>
                </a:cubicBezTo>
                <a:cubicBezTo>
                  <a:pt x="1199" y="1833"/>
                  <a:pt x="1189" y="1825"/>
                  <a:pt x="1184" y="1816"/>
                </a:cubicBezTo>
                <a:close/>
              </a:path>
            </a:pathLst>
          </a:custGeom>
          <a:blipFill dpi="0" rotWithShape="0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" name="AutoShape 10">
            <a:extLst>
              <a:ext uri="{FF2B5EF4-FFF2-40B4-BE49-F238E27FC236}">
                <a16:creationId xmlns:a16="http://schemas.microsoft.com/office/drawing/2014/main" id="{F0225167-9B88-8589-4412-B34A62565783}"/>
              </a:ext>
            </a:extLst>
          </p:cNvPr>
          <p:cNvSpPr>
            <a:spLocks noChangeArrowheads="1"/>
          </p:cNvSpPr>
          <p:nvPr/>
        </p:nvSpPr>
        <p:spPr bwMode="auto">
          <a:xfrm rot="5400000" flipH="1">
            <a:off x="4665568" y="3685445"/>
            <a:ext cx="1568044" cy="1363598"/>
          </a:xfrm>
          <a:prstGeom prst="parallelogram">
            <a:avLst>
              <a:gd name="adj" fmla="val 35360"/>
            </a:avLst>
          </a:prstGeom>
          <a:solidFill>
            <a:schemeClr val="tx2">
              <a:lumMod val="25000"/>
              <a:lumOff val="75000"/>
              <a:alpha val="50000"/>
            </a:schemeClr>
          </a:solidFill>
          <a:ln w="50800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b="1" dirty="0"/>
          </a:p>
        </p:txBody>
      </p:sp>
      <p:sp>
        <p:nvSpPr>
          <p:cNvPr id="56" name="Freeform 12">
            <a:extLst>
              <a:ext uri="{FF2B5EF4-FFF2-40B4-BE49-F238E27FC236}">
                <a16:creationId xmlns:a16="http://schemas.microsoft.com/office/drawing/2014/main" id="{2F2F281F-E7C4-24FD-BAE7-643C60371571}"/>
              </a:ext>
            </a:extLst>
          </p:cNvPr>
          <p:cNvSpPr>
            <a:spLocks/>
          </p:cNvSpPr>
          <p:nvPr/>
        </p:nvSpPr>
        <p:spPr bwMode="auto">
          <a:xfrm>
            <a:off x="3676163" y="4059644"/>
            <a:ext cx="5047377" cy="1704966"/>
          </a:xfrm>
          <a:custGeom>
            <a:avLst/>
            <a:gdLst>
              <a:gd name="T0" fmla="*/ 0 w 3456"/>
              <a:gd name="T1" fmla="*/ 2147483646 h 1200"/>
              <a:gd name="T2" fmla="*/ 2147483646 w 3456"/>
              <a:gd name="T3" fmla="*/ 2147483646 h 1200"/>
              <a:gd name="T4" fmla="*/ 2147483646 w 3456"/>
              <a:gd name="T5" fmla="*/ 2147483646 h 1200"/>
              <a:gd name="T6" fmla="*/ 2147483646 w 3456"/>
              <a:gd name="T7" fmla="*/ 0 h 12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456" h="1200">
                <a:moveTo>
                  <a:pt x="0" y="1200"/>
                </a:moveTo>
                <a:cubicBezTo>
                  <a:pt x="92" y="1092"/>
                  <a:pt x="184" y="984"/>
                  <a:pt x="384" y="864"/>
                </a:cubicBezTo>
                <a:cubicBezTo>
                  <a:pt x="584" y="744"/>
                  <a:pt x="688" y="624"/>
                  <a:pt x="1200" y="480"/>
                </a:cubicBezTo>
                <a:cubicBezTo>
                  <a:pt x="1712" y="336"/>
                  <a:pt x="2584" y="168"/>
                  <a:pt x="3456" y="0"/>
                </a:cubicBezTo>
              </a:path>
            </a:pathLst>
          </a:custGeom>
          <a:noFill/>
          <a:ln w="38100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" name="Freeform 13">
            <a:extLst>
              <a:ext uri="{FF2B5EF4-FFF2-40B4-BE49-F238E27FC236}">
                <a16:creationId xmlns:a16="http://schemas.microsoft.com/office/drawing/2014/main" id="{D0438B18-A775-085B-73A4-18ED552EDCD8}"/>
              </a:ext>
            </a:extLst>
          </p:cNvPr>
          <p:cNvSpPr>
            <a:spLocks/>
          </p:cNvSpPr>
          <p:nvPr/>
        </p:nvSpPr>
        <p:spPr bwMode="auto">
          <a:xfrm>
            <a:off x="3608639" y="3446299"/>
            <a:ext cx="5047377" cy="1704967"/>
          </a:xfrm>
          <a:custGeom>
            <a:avLst/>
            <a:gdLst>
              <a:gd name="T0" fmla="*/ 0 w 3456"/>
              <a:gd name="T1" fmla="*/ 2147483646 h 1200"/>
              <a:gd name="T2" fmla="*/ 2147483646 w 3456"/>
              <a:gd name="T3" fmla="*/ 2147483646 h 1200"/>
              <a:gd name="T4" fmla="*/ 2147483646 w 3456"/>
              <a:gd name="T5" fmla="*/ 2147483646 h 1200"/>
              <a:gd name="T6" fmla="*/ 2147483646 w 3456"/>
              <a:gd name="T7" fmla="*/ 0 h 12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456" h="1200">
                <a:moveTo>
                  <a:pt x="0" y="1200"/>
                </a:moveTo>
                <a:cubicBezTo>
                  <a:pt x="92" y="1092"/>
                  <a:pt x="184" y="984"/>
                  <a:pt x="384" y="864"/>
                </a:cubicBezTo>
                <a:cubicBezTo>
                  <a:pt x="584" y="744"/>
                  <a:pt x="688" y="624"/>
                  <a:pt x="1200" y="480"/>
                </a:cubicBezTo>
                <a:cubicBezTo>
                  <a:pt x="1712" y="336"/>
                  <a:pt x="2584" y="168"/>
                  <a:pt x="3456" y="0"/>
                </a:cubicBezTo>
              </a:path>
            </a:pathLst>
          </a:custGeom>
          <a:noFill/>
          <a:ln w="38100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" name="Freeform 14">
            <a:extLst>
              <a:ext uri="{FF2B5EF4-FFF2-40B4-BE49-F238E27FC236}">
                <a16:creationId xmlns:a16="http://schemas.microsoft.com/office/drawing/2014/main" id="{1E729B17-4220-2120-C25C-94FFBB73CA9A}"/>
              </a:ext>
            </a:extLst>
          </p:cNvPr>
          <p:cNvSpPr>
            <a:spLocks/>
          </p:cNvSpPr>
          <p:nvPr/>
        </p:nvSpPr>
        <p:spPr bwMode="auto">
          <a:xfrm>
            <a:off x="3608639" y="3767043"/>
            <a:ext cx="5047377" cy="1704966"/>
          </a:xfrm>
          <a:custGeom>
            <a:avLst/>
            <a:gdLst>
              <a:gd name="T0" fmla="*/ 0 w 3456"/>
              <a:gd name="T1" fmla="*/ 2147483646 h 1200"/>
              <a:gd name="T2" fmla="*/ 2147483646 w 3456"/>
              <a:gd name="T3" fmla="*/ 2147483646 h 1200"/>
              <a:gd name="T4" fmla="*/ 2147483646 w 3456"/>
              <a:gd name="T5" fmla="*/ 2147483646 h 1200"/>
              <a:gd name="T6" fmla="*/ 2147483646 w 3456"/>
              <a:gd name="T7" fmla="*/ 0 h 12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456" h="1200">
                <a:moveTo>
                  <a:pt x="0" y="1200"/>
                </a:moveTo>
                <a:cubicBezTo>
                  <a:pt x="92" y="1092"/>
                  <a:pt x="184" y="984"/>
                  <a:pt x="384" y="864"/>
                </a:cubicBezTo>
                <a:cubicBezTo>
                  <a:pt x="584" y="744"/>
                  <a:pt x="688" y="624"/>
                  <a:pt x="1200" y="480"/>
                </a:cubicBezTo>
                <a:cubicBezTo>
                  <a:pt x="1712" y="336"/>
                  <a:pt x="2584" y="168"/>
                  <a:pt x="3456" y="0"/>
                </a:cubicBezTo>
              </a:path>
            </a:pathLst>
          </a:custGeom>
          <a:noFill/>
          <a:ln w="38100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" name="Freeform 16">
            <a:extLst>
              <a:ext uri="{FF2B5EF4-FFF2-40B4-BE49-F238E27FC236}">
                <a16:creationId xmlns:a16="http://schemas.microsoft.com/office/drawing/2014/main" id="{71782831-F6AD-A638-0784-6504E627524C}"/>
              </a:ext>
            </a:extLst>
          </p:cNvPr>
          <p:cNvSpPr>
            <a:spLocks/>
          </p:cNvSpPr>
          <p:nvPr/>
        </p:nvSpPr>
        <p:spPr bwMode="auto">
          <a:xfrm>
            <a:off x="3336669" y="1878254"/>
            <a:ext cx="5454393" cy="4158319"/>
          </a:xfrm>
          <a:custGeom>
            <a:avLst/>
            <a:gdLst>
              <a:gd name="T0" fmla="*/ 0 w 3840"/>
              <a:gd name="T1" fmla="*/ 2147483646 h 2928"/>
              <a:gd name="T2" fmla="*/ 2147483646 w 3840"/>
              <a:gd name="T3" fmla="*/ 2147483646 h 2928"/>
              <a:gd name="T4" fmla="*/ 2147483646 w 3840"/>
              <a:gd name="T5" fmla="*/ 2147483646 h 2928"/>
              <a:gd name="T6" fmla="*/ 2147483646 w 3840"/>
              <a:gd name="T7" fmla="*/ 2147483646 h 2928"/>
              <a:gd name="T8" fmla="*/ 2147483646 w 3840"/>
              <a:gd name="T9" fmla="*/ 2147483646 h 2928"/>
              <a:gd name="T10" fmla="*/ 2147483646 w 3840"/>
              <a:gd name="T11" fmla="*/ 2147483646 h 2928"/>
              <a:gd name="T12" fmla="*/ 2147483646 w 3840"/>
              <a:gd name="T13" fmla="*/ 2147483646 h 2928"/>
              <a:gd name="T14" fmla="*/ 2147483646 w 3840"/>
              <a:gd name="T15" fmla="*/ 2147483646 h 2928"/>
              <a:gd name="T16" fmla="*/ 2147483646 w 3840"/>
              <a:gd name="T17" fmla="*/ 2147483646 h 2928"/>
              <a:gd name="T18" fmla="*/ 2147483646 w 3840"/>
              <a:gd name="T19" fmla="*/ 2147483646 h 2928"/>
              <a:gd name="T20" fmla="*/ 2147483646 w 3840"/>
              <a:gd name="T21" fmla="*/ 0 h 292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840" h="2928">
                <a:moveTo>
                  <a:pt x="0" y="2928"/>
                </a:moveTo>
                <a:cubicBezTo>
                  <a:pt x="60" y="2920"/>
                  <a:pt x="120" y="2912"/>
                  <a:pt x="144" y="2880"/>
                </a:cubicBezTo>
                <a:cubicBezTo>
                  <a:pt x="168" y="2848"/>
                  <a:pt x="136" y="2768"/>
                  <a:pt x="144" y="2736"/>
                </a:cubicBezTo>
                <a:cubicBezTo>
                  <a:pt x="152" y="2704"/>
                  <a:pt x="160" y="2712"/>
                  <a:pt x="192" y="2688"/>
                </a:cubicBezTo>
                <a:cubicBezTo>
                  <a:pt x="224" y="2664"/>
                  <a:pt x="232" y="2664"/>
                  <a:pt x="336" y="2592"/>
                </a:cubicBezTo>
                <a:cubicBezTo>
                  <a:pt x="440" y="2520"/>
                  <a:pt x="648" y="2352"/>
                  <a:pt x="816" y="2256"/>
                </a:cubicBezTo>
                <a:cubicBezTo>
                  <a:pt x="984" y="2160"/>
                  <a:pt x="1248" y="2144"/>
                  <a:pt x="1344" y="2016"/>
                </a:cubicBezTo>
                <a:cubicBezTo>
                  <a:pt x="1440" y="1888"/>
                  <a:pt x="1304" y="1648"/>
                  <a:pt x="1392" y="1488"/>
                </a:cubicBezTo>
                <a:cubicBezTo>
                  <a:pt x="1480" y="1328"/>
                  <a:pt x="1664" y="1216"/>
                  <a:pt x="1872" y="1056"/>
                </a:cubicBezTo>
                <a:cubicBezTo>
                  <a:pt x="2080" y="896"/>
                  <a:pt x="2312" y="704"/>
                  <a:pt x="2640" y="528"/>
                </a:cubicBezTo>
                <a:cubicBezTo>
                  <a:pt x="2968" y="352"/>
                  <a:pt x="3404" y="176"/>
                  <a:pt x="3840" y="0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0" name="Freeform 17">
            <a:extLst>
              <a:ext uri="{FF2B5EF4-FFF2-40B4-BE49-F238E27FC236}">
                <a16:creationId xmlns:a16="http://schemas.microsoft.com/office/drawing/2014/main" id="{24C6F906-5571-EDD5-1E97-C990992598E1}"/>
              </a:ext>
            </a:extLst>
          </p:cNvPr>
          <p:cNvSpPr>
            <a:spLocks/>
          </p:cNvSpPr>
          <p:nvPr/>
        </p:nvSpPr>
        <p:spPr bwMode="auto">
          <a:xfrm>
            <a:off x="3366687" y="3558838"/>
            <a:ext cx="1909413" cy="2477736"/>
          </a:xfrm>
          <a:custGeom>
            <a:avLst/>
            <a:gdLst>
              <a:gd name="T0" fmla="*/ 2147483646 w 1344"/>
              <a:gd name="T1" fmla="*/ 2147483646 h 1744"/>
              <a:gd name="T2" fmla="*/ 2147483646 w 1344"/>
              <a:gd name="T3" fmla="*/ 2147483646 h 1744"/>
              <a:gd name="T4" fmla="*/ 2147483646 w 1344"/>
              <a:gd name="T5" fmla="*/ 2147483646 h 1744"/>
              <a:gd name="T6" fmla="*/ 2147483646 w 1344"/>
              <a:gd name="T7" fmla="*/ 2147483646 h 1744"/>
              <a:gd name="T8" fmla="*/ 2147483646 w 1344"/>
              <a:gd name="T9" fmla="*/ 2147483646 h 1744"/>
              <a:gd name="T10" fmla="*/ 2147483646 w 1344"/>
              <a:gd name="T11" fmla="*/ 2147483646 h 1744"/>
              <a:gd name="T12" fmla="*/ 2147483646 w 1344"/>
              <a:gd name="T13" fmla="*/ 2147483646 h 1744"/>
              <a:gd name="T14" fmla="*/ 2147483646 w 1344"/>
              <a:gd name="T15" fmla="*/ 2147483646 h 1744"/>
              <a:gd name="T16" fmla="*/ 0 w 1344"/>
              <a:gd name="T17" fmla="*/ 2147483646 h 174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344" h="1744">
                <a:moveTo>
                  <a:pt x="1344" y="496"/>
                </a:moveTo>
                <a:cubicBezTo>
                  <a:pt x="1336" y="392"/>
                  <a:pt x="1328" y="288"/>
                  <a:pt x="1296" y="208"/>
                </a:cubicBezTo>
                <a:cubicBezTo>
                  <a:pt x="1264" y="128"/>
                  <a:pt x="1176" y="0"/>
                  <a:pt x="1152" y="16"/>
                </a:cubicBezTo>
                <a:cubicBezTo>
                  <a:pt x="1128" y="32"/>
                  <a:pt x="1160" y="200"/>
                  <a:pt x="1152" y="304"/>
                </a:cubicBezTo>
                <a:cubicBezTo>
                  <a:pt x="1144" y="408"/>
                  <a:pt x="1192" y="536"/>
                  <a:pt x="1104" y="640"/>
                </a:cubicBezTo>
                <a:cubicBezTo>
                  <a:pt x="1016" y="744"/>
                  <a:pt x="768" y="832"/>
                  <a:pt x="624" y="928"/>
                </a:cubicBezTo>
                <a:cubicBezTo>
                  <a:pt x="480" y="1024"/>
                  <a:pt x="328" y="1120"/>
                  <a:pt x="240" y="1216"/>
                </a:cubicBezTo>
                <a:cubicBezTo>
                  <a:pt x="152" y="1312"/>
                  <a:pt x="136" y="1416"/>
                  <a:pt x="96" y="1504"/>
                </a:cubicBezTo>
                <a:cubicBezTo>
                  <a:pt x="56" y="1592"/>
                  <a:pt x="28" y="1668"/>
                  <a:pt x="0" y="1744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" name="Text Box 18">
            <a:extLst>
              <a:ext uri="{FF2B5EF4-FFF2-40B4-BE49-F238E27FC236}">
                <a16:creationId xmlns:a16="http://schemas.microsoft.com/office/drawing/2014/main" id="{94B2380D-90F7-487A-D468-FDB406D0B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6124" y="3444424"/>
            <a:ext cx="139923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 dirty="0"/>
              <a:t>Altitude, </a:t>
            </a:r>
            <a:r>
              <a:rPr lang="en-US" altLang="en-US" sz="1800" b="1" dirty="0" err="1"/>
              <a:t>kft</a:t>
            </a:r>
            <a:endParaRPr lang="en-US" altLang="en-US" sz="1800" b="1" dirty="0"/>
          </a:p>
        </p:txBody>
      </p:sp>
      <p:grpSp>
        <p:nvGrpSpPr>
          <p:cNvPr id="62" name="Group 20">
            <a:extLst>
              <a:ext uri="{FF2B5EF4-FFF2-40B4-BE49-F238E27FC236}">
                <a16:creationId xmlns:a16="http://schemas.microsoft.com/office/drawing/2014/main" id="{19EB1075-70D3-7A76-22BF-777F192C2DF9}"/>
              </a:ext>
            </a:extLst>
          </p:cNvPr>
          <p:cNvGrpSpPr>
            <a:grpSpLocks/>
          </p:cNvGrpSpPr>
          <p:nvPr/>
        </p:nvGrpSpPr>
        <p:grpSpPr bwMode="auto">
          <a:xfrm>
            <a:off x="3325415" y="1686945"/>
            <a:ext cx="5726363" cy="4362765"/>
            <a:chOff x="1200" y="768"/>
            <a:chExt cx="4032" cy="3072"/>
          </a:xfrm>
        </p:grpSpPr>
        <p:grpSp>
          <p:nvGrpSpPr>
            <p:cNvPr id="63" name="Group 21">
              <a:extLst>
                <a:ext uri="{FF2B5EF4-FFF2-40B4-BE49-F238E27FC236}">
                  <a16:creationId xmlns:a16="http://schemas.microsoft.com/office/drawing/2014/main" id="{7444DBE2-45C6-43B1-CA48-BB15028EE94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00" y="768"/>
              <a:ext cx="144" cy="3072"/>
              <a:chOff x="1200" y="768"/>
              <a:chExt cx="144" cy="3072"/>
            </a:xfrm>
          </p:grpSpPr>
          <p:sp>
            <p:nvSpPr>
              <p:cNvPr id="71" name="Line 22">
                <a:extLst>
                  <a:ext uri="{FF2B5EF4-FFF2-40B4-BE49-F238E27FC236}">
                    <a16:creationId xmlns:a16="http://schemas.microsoft.com/office/drawing/2014/main" id="{EE77C6C3-237E-17B4-85FE-D4AC1D0EE9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0" y="768"/>
                <a:ext cx="0" cy="307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Line 23">
                <a:extLst>
                  <a:ext uri="{FF2B5EF4-FFF2-40B4-BE49-F238E27FC236}">
                    <a16:creationId xmlns:a16="http://schemas.microsoft.com/office/drawing/2014/main" id="{E6AEAD1C-040A-76E1-B422-BBA7285DD8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200" y="2832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Line 24">
                <a:extLst>
                  <a:ext uri="{FF2B5EF4-FFF2-40B4-BE49-F238E27FC236}">
                    <a16:creationId xmlns:a16="http://schemas.microsoft.com/office/drawing/2014/main" id="{1A5843B8-C192-6F3B-346B-9DC69EEB4B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200" y="1824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" name="Line 25">
                <a:extLst>
                  <a:ext uri="{FF2B5EF4-FFF2-40B4-BE49-F238E27FC236}">
                    <a16:creationId xmlns:a16="http://schemas.microsoft.com/office/drawing/2014/main" id="{F9887371-5E41-8083-0119-88B5DEF909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200" y="768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4" name="Group 26">
              <a:extLst>
                <a:ext uri="{FF2B5EF4-FFF2-40B4-BE49-F238E27FC236}">
                  <a16:creationId xmlns:a16="http://schemas.microsoft.com/office/drawing/2014/main" id="{E8818146-E503-9FAC-A91A-47940B0B59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00" y="3696"/>
              <a:ext cx="4032" cy="144"/>
              <a:chOff x="1200" y="3696"/>
              <a:chExt cx="4032" cy="144"/>
            </a:xfrm>
          </p:grpSpPr>
          <p:sp>
            <p:nvSpPr>
              <p:cNvPr id="65" name="Line 27">
                <a:extLst>
                  <a:ext uri="{FF2B5EF4-FFF2-40B4-BE49-F238E27FC236}">
                    <a16:creationId xmlns:a16="http://schemas.microsoft.com/office/drawing/2014/main" id="{4FB7AB14-349B-D041-3860-AD52765852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0" y="3840"/>
                <a:ext cx="40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Line 28">
                <a:extLst>
                  <a:ext uri="{FF2B5EF4-FFF2-40B4-BE49-F238E27FC236}">
                    <a16:creationId xmlns:a16="http://schemas.microsoft.com/office/drawing/2014/main" id="{45FF8F3A-09B9-880F-C27F-090D958281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16" y="3696"/>
                <a:ext cx="0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" name="Line 29">
                <a:extLst>
                  <a:ext uri="{FF2B5EF4-FFF2-40B4-BE49-F238E27FC236}">
                    <a16:creationId xmlns:a16="http://schemas.microsoft.com/office/drawing/2014/main" id="{78449A75-E629-7BCA-6DB2-F511DFA353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8" y="3696"/>
                <a:ext cx="0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Line 30">
                <a:extLst>
                  <a:ext uri="{FF2B5EF4-FFF2-40B4-BE49-F238E27FC236}">
                    <a16:creationId xmlns:a16="http://schemas.microsoft.com/office/drawing/2014/main" id="{4E34E6EB-3E0D-BC9A-8A6D-57C65B29C9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20" y="3696"/>
                <a:ext cx="0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Line 31">
                <a:extLst>
                  <a:ext uri="{FF2B5EF4-FFF2-40B4-BE49-F238E27FC236}">
                    <a16:creationId xmlns:a16="http://schemas.microsoft.com/office/drawing/2014/main" id="{1E42213A-9C1B-C07F-A954-0594013CB3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2" y="3696"/>
                <a:ext cx="0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Line 32">
                <a:extLst>
                  <a:ext uri="{FF2B5EF4-FFF2-40B4-BE49-F238E27FC236}">
                    <a16:creationId xmlns:a16="http://schemas.microsoft.com/office/drawing/2014/main" id="{8CF1540C-8D25-A0AA-D2C5-4BB0E7138E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24" y="3696"/>
                <a:ext cx="0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75" name="Group 33">
            <a:extLst>
              <a:ext uri="{FF2B5EF4-FFF2-40B4-BE49-F238E27FC236}">
                <a16:creationId xmlns:a16="http://schemas.microsoft.com/office/drawing/2014/main" id="{395F2A28-9A85-3E8B-4176-5A4D9FBE5A9C}"/>
              </a:ext>
            </a:extLst>
          </p:cNvPr>
          <p:cNvGrpSpPr>
            <a:grpSpLocks/>
          </p:cNvGrpSpPr>
          <p:nvPr/>
        </p:nvGrpSpPr>
        <p:grpSpPr bwMode="auto">
          <a:xfrm>
            <a:off x="2652056" y="1488126"/>
            <a:ext cx="569703" cy="4681481"/>
            <a:chOff x="845" y="658"/>
            <a:chExt cx="401" cy="3296"/>
          </a:xfrm>
        </p:grpSpPr>
        <p:sp>
          <p:nvSpPr>
            <p:cNvPr id="76" name="Text Box 34">
              <a:extLst>
                <a:ext uri="{FF2B5EF4-FFF2-40B4-BE49-F238E27FC236}">
                  <a16:creationId xmlns:a16="http://schemas.microsoft.com/office/drawing/2014/main" id="{A1516942-7BD3-E6A9-90E4-5137429BC4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5" y="2697"/>
              <a:ext cx="401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800" b="1" dirty="0"/>
                <a:t>100</a:t>
              </a:r>
            </a:p>
          </p:txBody>
        </p:sp>
        <p:sp>
          <p:nvSpPr>
            <p:cNvPr id="77" name="Text Box 35">
              <a:extLst>
                <a:ext uri="{FF2B5EF4-FFF2-40B4-BE49-F238E27FC236}">
                  <a16:creationId xmlns:a16="http://schemas.microsoft.com/office/drawing/2014/main" id="{DAB4DF4C-C03C-8D84-191D-BD1092EA5C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5" y="1666"/>
              <a:ext cx="401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800" b="1" dirty="0"/>
                <a:t>200</a:t>
              </a:r>
            </a:p>
          </p:txBody>
        </p:sp>
        <p:sp>
          <p:nvSpPr>
            <p:cNvPr id="78" name="Text Box 36">
              <a:extLst>
                <a:ext uri="{FF2B5EF4-FFF2-40B4-BE49-F238E27FC236}">
                  <a16:creationId xmlns:a16="http://schemas.microsoft.com/office/drawing/2014/main" id="{480DF7BA-63A0-189F-37B8-E61433149B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5" y="658"/>
              <a:ext cx="401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800" b="1" dirty="0"/>
                <a:t>300</a:t>
              </a:r>
            </a:p>
          </p:txBody>
        </p:sp>
        <p:sp>
          <p:nvSpPr>
            <p:cNvPr id="79" name="Text Box 37">
              <a:extLst>
                <a:ext uri="{FF2B5EF4-FFF2-40B4-BE49-F238E27FC236}">
                  <a16:creationId xmlns:a16="http://schemas.microsoft.com/office/drawing/2014/main" id="{0410DFEB-D363-D9E2-AFBE-D68AFBB39F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7" y="3694"/>
              <a:ext cx="220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800" b="1" dirty="0"/>
                <a:t>0</a:t>
              </a:r>
            </a:p>
          </p:txBody>
        </p:sp>
      </p:grpSp>
      <p:grpSp>
        <p:nvGrpSpPr>
          <p:cNvPr id="80" name="Group 38">
            <a:extLst>
              <a:ext uri="{FF2B5EF4-FFF2-40B4-BE49-F238E27FC236}">
                <a16:creationId xmlns:a16="http://schemas.microsoft.com/office/drawing/2014/main" id="{AEDD18DD-B8A7-EDA4-7FD5-56CFC8BC5537}"/>
              </a:ext>
            </a:extLst>
          </p:cNvPr>
          <p:cNvGrpSpPr>
            <a:grpSpLocks/>
          </p:cNvGrpSpPr>
          <p:nvPr/>
        </p:nvGrpSpPr>
        <p:grpSpPr bwMode="auto">
          <a:xfrm>
            <a:off x="3254140" y="6025330"/>
            <a:ext cx="6099360" cy="373175"/>
            <a:chOff x="1165" y="3839"/>
            <a:chExt cx="4294" cy="263"/>
          </a:xfrm>
        </p:grpSpPr>
        <p:sp>
          <p:nvSpPr>
            <p:cNvPr id="81" name="Text Box 39">
              <a:extLst>
                <a:ext uri="{FF2B5EF4-FFF2-40B4-BE49-F238E27FC236}">
                  <a16:creationId xmlns:a16="http://schemas.microsoft.com/office/drawing/2014/main" id="{BB4D7FD5-A70D-82D5-CA7F-3E7D8715FE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65" y="3842"/>
              <a:ext cx="220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800" b="1" dirty="0"/>
                <a:t>0</a:t>
              </a:r>
            </a:p>
          </p:txBody>
        </p:sp>
        <p:sp>
          <p:nvSpPr>
            <p:cNvPr id="82" name="Text Box 40">
              <a:extLst>
                <a:ext uri="{FF2B5EF4-FFF2-40B4-BE49-F238E27FC236}">
                  <a16:creationId xmlns:a16="http://schemas.microsoft.com/office/drawing/2014/main" id="{58AC1ACB-4F7F-1BB1-5C7D-0F90911C10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83" y="3842"/>
              <a:ext cx="220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800" b="1" dirty="0"/>
                <a:t>5</a:t>
              </a:r>
            </a:p>
          </p:txBody>
        </p:sp>
        <p:sp>
          <p:nvSpPr>
            <p:cNvPr id="83" name="Text Box 41">
              <a:extLst>
                <a:ext uri="{FF2B5EF4-FFF2-40B4-BE49-F238E27FC236}">
                  <a16:creationId xmlns:a16="http://schemas.microsoft.com/office/drawing/2014/main" id="{5A877DB8-7D4D-8D51-D7AE-F05B962964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9" y="3842"/>
              <a:ext cx="311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800" b="1" dirty="0"/>
                <a:t>10</a:t>
              </a:r>
            </a:p>
          </p:txBody>
        </p:sp>
        <p:sp>
          <p:nvSpPr>
            <p:cNvPr id="84" name="Text Box 42">
              <a:extLst>
                <a:ext uri="{FF2B5EF4-FFF2-40B4-BE49-F238E27FC236}">
                  <a16:creationId xmlns:a16="http://schemas.microsoft.com/office/drawing/2014/main" id="{31FDD61C-0113-6902-D38B-FCEFC60448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5" y="3839"/>
              <a:ext cx="311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800" b="1" dirty="0"/>
                <a:t>15</a:t>
              </a:r>
            </a:p>
          </p:txBody>
        </p:sp>
        <p:sp>
          <p:nvSpPr>
            <p:cNvPr id="85" name="Text Box 43">
              <a:extLst>
                <a:ext uri="{FF2B5EF4-FFF2-40B4-BE49-F238E27FC236}">
                  <a16:creationId xmlns:a16="http://schemas.microsoft.com/office/drawing/2014/main" id="{2692AF1B-5ED6-8985-27AA-C96386F8C4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31" y="3839"/>
              <a:ext cx="311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800" b="1" dirty="0"/>
                <a:t>20</a:t>
              </a:r>
            </a:p>
          </p:txBody>
        </p:sp>
        <p:sp>
          <p:nvSpPr>
            <p:cNvPr id="86" name="Text Box 44">
              <a:extLst>
                <a:ext uri="{FF2B5EF4-FFF2-40B4-BE49-F238E27FC236}">
                  <a16:creationId xmlns:a16="http://schemas.microsoft.com/office/drawing/2014/main" id="{1E05E599-E3C6-A121-2BAC-0234D311A5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48" y="3839"/>
              <a:ext cx="311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800" b="1" dirty="0"/>
                <a:t>25</a:t>
              </a:r>
            </a:p>
          </p:txBody>
        </p:sp>
      </p:grpSp>
      <p:sp>
        <p:nvSpPr>
          <p:cNvPr id="87" name="Text Box 45">
            <a:extLst>
              <a:ext uri="{FF2B5EF4-FFF2-40B4-BE49-F238E27FC236}">
                <a16:creationId xmlns:a16="http://schemas.microsoft.com/office/drawing/2014/main" id="{1E905A1B-3534-1EB6-2545-F61B312B0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2564" y="6310419"/>
            <a:ext cx="17107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800" b="1" dirty="0"/>
              <a:t>Mach Number</a:t>
            </a:r>
          </a:p>
        </p:txBody>
      </p:sp>
      <p:sp>
        <p:nvSpPr>
          <p:cNvPr id="88" name="Text Box 46">
            <a:extLst>
              <a:ext uri="{FF2B5EF4-FFF2-40B4-BE49-F238E27FC236}">
                <a16:creationId xmlns:a16="http://schemas.microsoft.com/office/drawing/2014/main" id="{06179731-2CB5-3EEB-BB4B-8D6AA6E51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7797" y="2998702"/>
            <a:ext cx="196005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 b="1" dirty="0"/>
              <a:t>Dynamic pressure</a:t>
            </a:r>
          </a:p>
        </p:txBody>
      </p:sp>
      <p:sp>
        <p:nvSpPr>
          <p:cNvPr id="89" name="Freeform 47" descr="mated">
            <a:extLst>
              <a:ext uri="{FF2B5EF4-FFF2-40B4-BE49-F238E27FC236}">
                <a16:creationId xmlns:a16="http://schemas.microsoft.com/office/drawing/2014/main" id="{0C9FC218-FAEF-414A-D7D2-D99667038877}"/>
              </a:ext>
            </a:extLst>
          </p:cNvPr>
          <p:cNvSpPr>
            <a:spLocks/>
          </p:cNvSpPr>
          <p:nvPr/>
        </p:nvSpPr>
        <p:spPr bwMode="auto">
          <a:xfrm>
            <a:off x="3392939" y="4738630"/>
            <a:ext cx="1772491" cy="956582"/>
          </a:xfrm>
          <a:custGeom>
            <a:avLst/>
            <a:gdLst>
              <a:gd name="T0" fmla="*/ 2147483646 w 3359"/>
              <a:gd name="T1" fmla="*/ 2147483646 h 2017"/>
              <a:gd name="T2" fmla="*/ 2147483646 w 3359"/>
              <a:gd name="T3" fmla="*/ 2147483646 h 2017"/>
              <a:gd name="T4" fmla="*/ 2147483646 w 3359"/>
              <a:gd name="T5" fmla="*/ 2147483646 h 2017"/>
              <a:gd name="T6" fmla="*/ 2147483646 w 3359"/>
              <a:gd name="T7" fmla="*/ 2147483646 h 2017"/>
              <a:gd name="T8" fmla="*/ 2147483646 w 3359"/>
              <a:gd name="T9" fmla="*/ 2147483646 h 2017"/>
              <a:gd name="T10" fmla="*/ 2147483646 w 3359"/>
              <a:gd name="T11" fmla="*/ 2147483646 h 2017"/>
              <a:gd name="T12" fmla="*/ 2147483646 w 3359"/>
              <a:gd name="T13" fmla="*/ 2147483646 h 2017"/>
              <a:gd name="T14" fmla="*/ 2147483646 w 3359"/>
              <a:gd name="T15" fmla="*/ 2147483646 h 2017"/>
              <a:gd name="T16" fmla="*/ 2147483646 w 3359"/>
              <a:gd name="T17" fmla="*/ 2147483646 h 2017"/>
              <a:gd name="T18" fmla="*/ 2147483646 w 3359"/>
              <a:gd name="T19" fmla="*/ 2147483646 h 2017"/>
              <a:gd name="T20" fmla="*/ 2147483646 w 3359"/>
              <a:gd name="T21" fmla="*/ 2147483646 h 2017"/>
              <a:gd name="T22" fmla="*/ 2147483646 w 3359"/>
              <a:gd name="T23" fmla="*/ 2147483646 h 2017"/>
              <a:gd name="T24" fmla="*/ 2147483646 w 3359"/>
              <a:gd name="T25" fmla="*/ 2147483646 h 2017"/>
              <a:gd name="T26" fmla="*/ 2147483646 w 3359"/>
              <a:gd name="T27" fmla="*/ 2147483646 h 2017"/>
              <a:gd name="T28" fmla="*/ 2147483646 w 3359"/>
              <a:gd name="T29" fmla="*/ 2147483646 h 2017"/>
              <a:gd name="T30" fmla="*/ 2147483646 w 3359"/>
              <a:gd name="T31" fmla="*/ 2147483646 h 2017"/>
              <a:gd name="T32" fmla="*/ 2147483646 w 3359"/>
              <a:gd name="T33" fmla="*/ 2147483646 h 2017"/>
              <a:gd name="T34" fmla="*/ 2147483646 w 3359"/>
              <a:gd name="T35" fmla="*/ 2147483646 h 2017"/>
              <a:gd name="T36" fmla="*/ 2147483646 w 3359"/>
              <a:gd name="T37" fmla="*/ 2147483646 h 2017"/>
              <a:gd name="T38" fmla="*/ 2147483646 w 3359"/>
              <a:gd name="T39" fmla="*/ 2147483646 h 2017"/>
              <a:gd name="T40" fmla="*/ 2147483646 w 3359"/>
              <a:gd name="T41" fmla="*/ 2147483646 h 2017"/>
              <a:gd name="T42" fmla="*/ 2147483646 w 3359"/>
              <a:gd name="T43" fmla="*/ 2147483646 h 2017"/>
              <a:gd name="T44" fmla="*/ 2147483646 w 3359"/>
              <a:gd name="T45" fmla="*/ 2147483646 h 2017"/>
              <a:gd name="T46" fmla="*/ 2147483646 w 3359"/>
              <a:gd name="T47" fmla="*/ 2147483646 h 2017"/>
              <a:gd name="T48" fmla="*/ 2147483646 w 3359"/>
              <a:gd name="T49" fmla="*/ 2147483646 h 2017"/>
              <a:gd name="T50" fmla="*/ 2147483646 w 3359"/>
              <a:gd name="T51" fmla="*/ 2147483646 h 2017"/>
              <a:gd name="T52" fmla="*/ 2147483646 w 3359"/>
              <a:gd name="T53" fmla="*/ 2147483646 h 2017"/>
              <a:gd name="T54" fmla="*/ 2147483646 w 3359"/>
              <a:gd name="T55" fmla="*/ 2147483646 h 2017"/>
              <a:gd name="T56" fmla="*/ 2147483646 w 3359"/>
              <a:gd name="T57" fmla="*/ 2147483646 h 2017"/>
              <a:gd name="T58" fmla="*/ 2147483646 w 3359"/>
              <a:gd name="T59" fmla="*/ 2147483646 h 2017"/>
              <a:gd name="T60" fmla="*/ 2147483646 w 3359"/>
              <a:gd name="T61" fmla="*/ 2147483646 h 2017"/>
              <a:gd name="T62" fmla="*/ 2147483646 w 3359"/>
              <a:gd name="T63" fmla="*/ 2147483646 h 2017"/>
              <a:gd name="T64" fmla="*/ 2147483646 w 3359"/>
              <a:gd name="T65" fmla="*/ 2147483646 h 2017"/>
              <a:gd name="T66" fmla="*/ 2147483646 w 3359"/>
              <a:gd name="T67" fmla="*/ 2147483646 h 2017"/>
              <a:gd name="T68" fmla="*/ 2147483646 w 3359"/>
              <a:gd name="T69" fmla="*/ 2147483646 h 2017"/>
              <a:gd name="T70" fmla="*/ 2147483646 w 3359"/>
              <a:gd name="T71" fmla="*/ 2147483646 h 2017"/>
              <a:gd name="T72" fmla="*/ 2147483646 w 3359"/>
              <a:gd name="T73" fmla="*/ 2147483646 h 2017"/>
              <a:gd name="T74" fmla="*/ 2147483646 w 3359"/>
              <a:gd name="T75" fmla="*/ 2147483646 h 2017"/>
              <a:gd name="T76" fmla="*/ 2147483646 w 3359"/>
              <a:gd name="T77" fmla="*/ 2147483646 h 2017"/>
              <a:gd name="T78" fmla="*/ 2147483646 w 3359"/>
              <a:gd name="T79" fmla="*/ 2147483646 h 2017"/>
              <a:gd name="T80" fmla="*/ 2147483646 w 3359"/>
              <a:gd name="T81" fmla="*/ 2147483646 h 2017"/>
              <a:gd name="T82" fmla="*/ 2147483646 w 3359"/>
              <a:gd name="T83" fmla="*/ 2147483646 h 2017"/>
              <a:gd name="T84" fmla="*/ 2147483646 w 3359"/>
              <a:gd name="T85" fmla="*/ 2147483646 h 2017"/>
              <a:gd name="T86" fmla="*/ 2147483646 w 3359"/>
              <a:gd name="T87" fmla="*/ 2147483646 h 2017"/>
              <a:gd name="T88" fmla="*/ 2147483646 w 3359"/>
              <a:gd name="T89" fmla="*/ 2147483646 h 2017"/>
              <a:gd name="T90" fmla="*/ 2147483646 w 3359"/>
              <a:gd name="T91" fmla="*/ 2147483646 h 2017"/>
              <a:gd name="T92" fmla="*/ 2147483646 w 3359"/>
              <a:gd name="T93" fmla="*/ 2147483646 h 2017"/>
              <a:gd name="T94" fmla="*/ 2147483646 w 3359"/>
              <a:gd name="T95" fmla="*/ 2147483646 h 2017"/>
              <a:gd name="T96" fmla="*/ 2147483646 w 3359"/>
              <a:gd name="T97" fmla="*/ 2147483646 h 2017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3359" h="2017">
                <a:moveTo>
                  <a:pt x="1184" y="1816"/>
                </a:moveTo>
                <a:cubicBezTo>
                  <a:pt x="1230" y="1831"/>
                  <a:pt x="1225" y="1838"/>
                  <a:pt x="1263" y="1852"/>
                </a:cubicBezTo>
                <a:cubicBezTo>
                  <a:pt x="1279" y="1867"/>
                  <a:pt x="1300" y="1877"/>
                  <a:pt x="1314" y="1895"/>
                </a:cubicBezTo>
                <a:cubicBezTo>
                  <a:pt x="1332" y="1918"/>
                  <a:pt x="1335" y="1928"/>
                  <a:pt x="1364" y="1938"/>
                </a:cubicBezTo>
                <a:cubicBezTo>
                  <a:pt x="1383" y="1955"/>
                  <a:pt x="1390" y="1966"/>
                  <a:pt x="1415" y="1974"/>
                </a:cubicBezTo>
                <a:cubicBezTo>
                  <a:pt x="1440" y="1990"/>
                  <a:pt x="1455" y="1992"/>
                  <a:pt x="1472" y="2017"/>
                </a:cubicBezTo>
                <a:cubicBezTo>
                  <a:pt x="1489" y="2012"/>
                  <a:pt x="1507" y="2010"/>
                  <a:pt x="1523" y="2003"/>
                </a:cubicBezTo>
                <a:cubicBezTo>
                  <a:pt x="1529" y="2000"/>
                  <a:pt x="1532" y="1992"/>
                  <a:pt x="1537" y="1988"/>
                </a:cubicBezTo>
                <a:cubicBezTo>
                  <a:pt x="1571" y="1963"/>
                  <a:pt x="1600" y="1946"/>
                  <a:pt x="1638" y="1931"/>
                </a:cubicBezTo>
                <a:cubicBezTo>
                  <a:pt x="1647" y="1921"/>
                  <a:pt x="1659" y="1913"/>
                  <a:pt x="1667" y="1902"/>
                </a:cubicBezTo>
                <a:cubicBezTo>
                  <a:pt x="1673" y="1893"/>
                  <a:pt x="1674" y="1881"/>
                  <a:pt x="1681" y="1873"/>
                </a:cubicBezTo>
                <a:cubicBezTo>
                  <a:pt x="1702" y="1848"/>
                  <a:pt x="1740" y="1834"/>
                  <a:pt x="1767" y="1816"/>
                </a:cubicBezTo>
                <a:cubicBezTo>
                  <a:pt x="1782" y="1761"/>
                  <a:pt x="1793" y="1695"/>
                  <a:pt x="1818" y="1643"/>
                </a:cubicBezTo>
                <a:cubicBezTo>
                  <a:pt x="1834" y="1610"/>
                  <a:pt x="1889" y="1583"/>
                  <a:pt x="1919" y="1571"/>
                </a:cubicBezTo>
                <a:cubicBezTo>
                  <a:pt x="1924" y="1566"/>
                  <a:pt x="1928" y="1560"/>
                  <a:pt x="1933" y="1556"/>
                </a:cubicBezTo>
                <a:cubicBezTo>
                  <a:pt x="1940" y="1551"/>
                  <a:pt x="1949" y="1548"/>
                  <a:pt x="1955" y="1542"/>
                </a:cubicBezTo>
                <a:cubicBezTo>
                  <a:pt x="1978" y="1519"/>
                  <a:pt x="1968" y="1510"/>
                  <a:pt x="1998" y="1499"/>
                </a:cubicBezTo>
                <a:cubicBezTo>
                  <a:pt x="2037" y="1485"/>
                  <a:pt x="2079" y="1483"/>
                  <a:pt x="2113" y="1456"/>
                </a:cubicBezTo>
                <a:cubicBezTo>
                  <a:pt x="2158" y="1420"/>
                  <a:pt x="2195" y="1373"/>
                  <a:pt x="2243" y="1340"/>
                </a:cubicBezTo>
                <a:cubicBezTo>
                  <a:pt x="2272" y="1321"/>
                  <a:pt x="2307" y="1316"/>
                  <a:pt x="2336" y="1297"/>
                </a:cubicBezTo>
                <a:cubicBezTo>
                  <a:pt x="2355" y="1284"/>
                  <a:pt x="2367" y="1267"/>
                  <a:pt x="2387" y="1254"/>
                </a:cubicBezTo>
                <a:cubicBezTo>
                  <a:pt x="2413" y="1201"/>
                  <a:pt x="2468" y="1172"/>
                  <a:pt x="2523" y="1153"/>
                </a:cubicBezTo>
                <a:cubicBezTo>
                  <a:pt x="2538" y="1139"/>
                  <a:pt x="2552" y="1124"/>
                  <a:pt x="2567" y="1110"/>
                </a:cubicBezTo>
                <a:cubicBezTo>
                  <a:pt x="2577" y="1079"/>
                  <a:pt x="2578" y="1047"/>
                  <a:pt x="2603" y="1024"/>
                </a:cubicBezTo>
                <a:cubicBezTo>
                  <a:pt x="2610" y="1002"/>
                  <a:pt x="2630" y="914"/>
                  <a:pt x="2646" y="894"/>
                </a:cubicBezTo>
                <a:cubicBezTo>
                  <a:pt x="2658" y="878"/>
                  <a:pt x="2687" y="864"/>
                  <a:pt x="2703" y="851"/>
                </a:cubicBezTo>
                <a:cubicBezTo>
                  <a:pt x="2734" y="826"/>
                  <a:pt x="2766" y="804"/>
                  <a:pt x="2797" y="779"/>
                </a:cubicBezTo>
                <a:cubicBezTo>
                  <a:pt x="2815" y="765"/>
                  <a:pt x="2827" y="749"/>
                  <a:pt x="2847" y="736"/>
                </a:cubicBezTo>
                <a:cubicBezTo>
                  <a:pt x="2860" y="710"/>
                  <a:pt x="2870" y="697"/>
                  <a:pt x="2891" y="678"/>
                </a:cubicBezTo>
                <a:cubicBezTo>
                  <a:pt x="2902" y="631"/>
                  <a:pt x="2887" y="662"/>
                  <a:pt x="2927" y="635"/>
                </a:cubicBezTo>
                <a:cubicBezTo>
                  <a:pt x="2952" y="618"/>
                  <a:pt x="2975" y="596"/>
                  <a:pt x="2999" y="577"/>
                </a:cubicBezTo>
                <a:cubicBezTo>
                  <a:pt x="3021" y="560"/>
                  <a:pt x="3048" y="549"/>
                  <a:pt x="3071" y="534"/>
                </a:cubicBezTo>
                <a:cubicBezTo>
                  <a:pt x="3073" y="532"/>
                  <a:pt x="3106" y="481"/>
                  <a:pt x="3121" y="469"/>
                </a:cubicBezTo>
                <a:cubicBezTo>
                  <a:pt x="3139" y="454"/>
                  <a:pt x="3145" y="459"/>
                  <a:pt x="3157" y="440"/>
                </a:cubicBezTo>
                <a:cubicBezTo>
                  <a:pt x="3176" y="410"/>
                  <a:pt x="3162" y="416"/>
                  <a:pt x="3186" y="397"/>
                </a:cubicBezTo>
                <a:cubicBezTo>
                  <a:pt x="3210" y="378"/>
                  <a:pt x="3235" y="361"/>
                  <a:pt x="3258" y="340"/>
                </a:cubicBezTo>
                <a:cubicBezTo>
                  <a:pt x="3272" y="310"/>
                  <a:pt x="3292" y="277"/>
                  <a:pt x="3315" y="253"/>
                </a:cubicBezTo>
                <a:cubicBezTo>
                  <a:pt x="3328" y="220"/>
                  <a:pt x="3349" y="196"/>
                  <a:pt x="3359" y="160"/>
                </a:cubicBezTo>
                <a:cubicBezTo>
                  <a:pt x="3315" y="144"/>
                  <a:pt x="3293" y="88"/>
                  <a:pt x="3265" y="52"/>
                </a:cubicBezTo>
                <a:cubicBezTo>
                  <a:pt x="3248" y="30"/>
                  <a:pt x="3193" y="8"/>
                  <a:pt x="3193" y="8"/>
                </a:cubicBezTo>
                <a:cubicBezTo>
                  <a:pt x="3064" y="12"/>
                  <a:pt x="2973" y="0"/>
                  <a:pt x="2862" y="37"/>
                </a:cubicBezTo>
                <a:cubicBezTo>
                  <a:pt x="2833" y="66"/>
                  <a:pt x="2792" y="69"/>
                  <a:pt x="2754" y="80"/>
                </a:cubicBezTo>
                <a:cubicBezTo>
                  <a:pt x="2701" y="96"/>
                  <a:pt x="2648" y="114"/>
                  <a:pt x="2595" y="131"/>
                </a:cubicBezTo>
                <a:cubicBezTo>
                  <a:pt x="2570" y="148"/>
                  <a:pt x="2561" y="159"/>
                  <a:pt x="2531" y="167"/>
                </a:cubicBezTo>
                <a:cubicBezTo>
                  <a:pt x="2511" y="185"/>
                  <a:pt x="2491" y="187"/>
                  <a:pt x="2466" y="196"/>
                </a:cubicBezTo>
                <a:cubicBezTo>
                  <a:pt x="2441" y="220"/>
                  <a:pt x="2410" y="218"/>
                  <a:pt x="2379" y="232"/>
                </a:cubicBezTo>
                <a:cubicBezTo>
                  <a:pt x="2350" y="245"/>
                  <a:pt x="2338" y="259"/>
                  <a:pt x="2307" y="268"/>
                </a:cubicBezTo>
                <a:cubicBezTo>
                  <a:pt x="2279" y="310"/>
                  <a:pt x="2311" y="272"/>
                  <a:pt x="2264" y="296"/>
                </a:cubicBezTo>
                <a:cubicBezTo>
                  <a:pt x="2258" y="299"/>
                  <a:pt x="2255" y="307"/>
                  <a:pt x="2250" y="311"/>
                </a:cubicBezTo>
                <a:cubicBezTo>
                  <a:pt x="2232" y="326"/>
                  <a:pt x="2228" y="325"/>
                  <a:pt x="2207" y="332"/>
                </a:cubicBezTo>
                <a:cubicBezTo>
                  <a:pt x="2183" y="356"/>
                  <a:pt x="2201" y="343"/>
                  <a:pt x="2163" y="354"/>
                </a:cubicBezTo>
                <a:cubicBezTo>
                  <a:pt x="2149" y="358"/>
                  <a:pt x="2120" y="368"/>
                  <a:pt x="2120" y="368"/>
                </a:cubicBezTo>
                <a:cubicBezTo>
                  <a:pt x="2099" y="391"/>
                  <a:pt x="2064" y="404"/>
                  <a:pt x="2034" y="412"/>
                </a:cubicBezTo>
                <a:cubicBezTo>
                  <a:pt x="2027" y="417"/>
                  <a:pt x="2020" y="422"/>
                  <a:pt x="2012" y="426"/>
                </a:cubicBezTo>
                <a:cubicBezTo>
                  <a:pt x="2005" y="429"/>
                  <a:pt x="1997" y="429"/>
                  <a:pt x="1991" y="433"/>
                </a:cubicBezTo>
                <a:cubicBezTo>
                  <a:pt x="1976" y="442"/>
                  <a:pt x="1947" y="462"/>
                  <a:pt x="1947" y="462"/>
                </a:cubicBezTo>
                <a:cubicBezTo>
                  <a:pt x="1942" y="469"/>
                  <a:pt x="1941" y="480"/>
                  <a:pt x="1933" y="484"/>
                </a:cubicBezTo>
                <a:cubicBezTo>
                  <a:pt x="1915" y="493"/>
                  <a:pt x="1875" y="498"/>
                  <a:pt x="1875" y="498"/>
                </a:cubicBezTo>
                <a:cubicBezTo>
                  <a:pt x="1846" y="513"/>
                  <a:pt x="1835" y="526"/>
                  <a:pt x="1803" y="534"/>
                </a:cubicBezTo>
                <a:cubicBezTo>
                  <a:pt x="1781" y="568"/>
                  <a:pt x="1742" y="603"/>
                  <a:pt x="1703" y="613"/>
                </a:cubicBezTo>
                <a:cubicBezTo>
                  <a:pt x="1673" y="643"/>
                  <a:pt x="1706" y="615"/>
                  <a:pt x="1659" y="635"/>
                </a:cubicBezTo>
                <a:cubicBezTo>
                  <a:pt x="1626" y="649"/>
                  <a:pt x="1649" y="647"/>
                  <a:pt x="1623" y="664"/>
                </a:cubicBezTo>
                <a:cubicBezTo>
                  <a:pt x="1600" y="680"/>
                  <a:pt x="1578" y="693"/>
                  <a:pt x="1551" y="700"/>
                </a:cubicBezTo>
                <a:cubicBezTo>
                  <a:pt x="1523" y="742"/>
                  <a:pt x="1555" y="704"/>
                  <a:pt x="1508" y="728"/>
                </a:cubicBezTo>
                <a:cubicBezTo>
                  <a:pt x="1496" y="734"/>
                  <a:pt x="1490" y="748"/>
                  <a:pt x="1479" y="757"/>
                </a:cubicBezTo>
                <a:cubicBezTo>
                  <a:pt x="1447" y="783"/>
                  <a:pt x="1411" y="809"/>
                  <a:pt x="1371" y="822"/>
                </a:cubicBezTo>
                <a:cubicBezTo>
                  <a:pt x="1364" y="827"/>
                  <a:pt x="1358" y="833"/>
                  <a:pt x="1350" y="836"/>
                </a:cubicBezTo>
                <a:cubicBezTo>
                  <a:pt x="1336" y="842"/>
                  <a:pt x="1307" y="851"/>
                  <a:pt x="1307" y="851"/>
                </a:cubicBezTo>
                <a:cubicBezTo>
                  <a:pt x="1247" y="907"/>
                  <a:pt x="1074" y="892"/>
                  <a:pt x="1019" y="894"/>
                </a:cubicBezTo>
                <a:cubicBezTo>
                  <a:pt x="969" y="910"/>
                  <a:pt x="1020" y="895"/>
                  <a:pt x="925" y="908"/>
                </a:cubicBezTo>
                <a:cubicBezTo>
                  <a:pt x="841" y="919"/>
                  <a:pt x="758" y="935"/>
                  <a:pt x="673" y="944"/>
                </a:cubicBezTo>
                <a:cubicBezTo>
                  <a:pt x="601" y="960"/>
                  <a:pt x="525" y="954"/>
                  <a:pt x="457" y="923"/>
                </a:cubicBezTo>
                <a:cubicBezTo>
                  <a:pt x="428" y="910"/>
                  <a:pt x="398" y="898"/>
                  <a:pt x="371" y="880"/>
                </a:cubicBezTo>
                <a:cubicBezTo>
                  <a:pt x="356" y="870"/>
                  <a:pt x="327" y="851"/>
                  <a:pt x="327" y="851"/>
                </a:cubicBezTo>
                <a:cubicBezTo>
                  <a:pt x="0" y="861"/>
                  <a:pt x="168" y="807"/>
                  <a:pt x="75" y="894"/>
                </a:cubicBezTo>
                <a:cubicBezTo>
                  <a:pt x="70" y="906"/>
                  <a:pt x="63" y="917"/>
                  <a:pt x="61" y="930"/>
                </a:cubicBezTo>
                <a:cubicBezTo>
                  <a:pt x="58" y="953"/>
                  <a:pt x="118" y="993"/>
                  <a:pt x="133" y="1016"/>
                </a:cubicBezTo>
                <a:cubicBezTo>
                  <a:pt x="146" y="1058"/>
                  <a:pt x="159" y="1080"/>
                  <a:pt x="191" y="1110"/>
                </a:cubicBezTo>
                <a:cubicBezTo>
                  <a:pt x="196" y="1124"/>
                  <a:pt x="200" y="1139"/>
                  <a:pt x="205" y="1153"/>
                </a:cubicBezTo>
                <a:cubicBezTo>
                  <a:pt x="206" y="1157"/>
                  <a:pt x="273" y="1200"/>
                  <a:pt x="284" y="1204"/>
                </a:cubicBezTo>
                <a:cubicBezTo>
                  <a:pt x="300" y="1227"/>
                  <a:pt x="311" y="1239"/>
                  <a:pt x="335" y="1254"/>
                </a:cubicBezTo>
                <a:cubicBezTo>
                  <a:pt x="340" y="1261"/>
                  <a:pt x="342" y="1271"/>
                  <a:pt x="349" y="1276"/>
                </a:cubicBezTo>
                <a:cubicBezTo>
                  <a:pt x="362" y="1284"/>
                  <a:pt x="392" y="1290"/>
                  <a:pt x="392" y="1290"/>
                </a:cubicBezTo>
                <a:cubicBezTo>
                  <a:pt x="419" y="1315"/>
                  <a:pt x="444" y="1344"/>
                  <a:pt x="479" y="1355"/>
                </a:cubicBezTo>
                <a:cubicBezTo>
                  <a:pt x="486" y="1360"/>
                  <a:pt x="498" y="1361"/>
                  <a:pt x="500" y="1369"/>
                </a:cubicBezTo>
                <a:cubicBezTo>
                  <a:pt x="505" y="1390"/>
                  <a:pt x="443" y="1398"/>
                  <a:pt x="443" y="1398"/>
                </a:cubicBezTo>
                <a:cubicBezTo>
                  <a:pt x="402" y="1437"/>
                  <a:pt x="459" y="1466"/>
                  <a:pt x="493" y="1477"/>
                </a:cubicBezTo>
                <a:cubicBezTo>
                  <a:pt x="525" y="1511"/>
                  <a:pt x="571" y="1556"/>
                  <a:pt x="615" y="1571"/>
                </a:cubicBezTo>
                <a:cubicBezTo>
                  <a:pt x="634" y="1588"/>
                  <a:pt x="641" y="1599"/>
                  <a:pt x="666" y="1607"/>
                </a:cubicBezTo>
                <a:cubicBezTo>
                  <a:pt x="707" y="1648"/>
                  <a:pt x="686" y="1638"/>
                  <a:pt x="723" y="1650"/>
                </a:cubicBezTo>
                <a:cubicBezTo>
                  <a:pt x="738" y="1664"/>
                  <a:pt x="752" y="1679"/>
                  <a:pt x="767" y="1693"/>
                </a:cubicBezTo>
                <a:cubicBezTo>
                  <a:pt x="769" y="1729"/>
                  <a:pt x="760" y="1768"/>
                  <a:pt x="774" y="1801"/>
                </a:cubicBezTo>
                <a:cubicBezTo>
                  <a:pt x="780" y="1815"/>
                  <a:pt x="817" y="1816"/>
                  <a:pt x="817" y="1816"/>
                </a:cubicBezTo>
                <a:cubicBezTo>
                  <a:pt x="819" y="1797"/>
                  <a:pt x="809" y="1771"/>
                  <a:pt x="824" y="1758"/>
                </a:cubicBezTo>
                <a:cubicBezTo>
                  <a:pt x="833" y="1750"/>
                  <a:pt x="909" y="1774"/>
                  <a:pt x="918" y="1780"/>
                </a:cubicBezTo>
                <a:cubicBezTo>
                  <a:pt x="977" y="1820"/>
                  <a:pt x="1036" y="1869"/>
                  <a:pt x="1105" y="1888"/>
                </a:cubicBezTo>
                <a:cubicBezTo>
                  <a:pt x="1105" y="1888"/>
                  <a:pt x="1199" y="1868"/>
                  <a:pt x="1199" y="1844"/>
                </a:cubicBezTo>
                <a:cubicBezTo>
                  <a:pt x="1199" y="1833"/>
                  <a:pt x="1189" y="1825"/>
                  <a:pt x="1184" y="1816"/>
                </a:cubicBez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" name="Freeform 48" descr="second">
            <a:extLst>
              <a:ext uri="{FF2B5EF4-FFF2-40B4-BE49-F238E27FC236}">
                <a16:creationId xmlns:a16="http://schemas.microsoft.com/office/drawing/2014/main" id="{1CDFE04B-48AA-33DA-8BE4-CCCA434FFC9C}"/>
              </a:ext>
            </a:extLst>
          </p:cNvPr>
          <p:cNvSpPr>
            <a:spLocks/>
          </p:cNvSpPr>
          <p:nvPr/>
        </p:nvSpPr>
        <p:spPr bwMode="auto">
          <a:xfrm>
            <a:off x="6989580" y="2158272"/>
            <a:ext cx="1022590" cy="584338"/>
          </a:xfrm>
          <a:custGeom>
            <a:avLst/>
            <a:gdLst>
              <a:gd name="T0" fmla="*/ 2147483646 w 3188"/>
              <a:gd name="T1" fmla="*/ 2147483646 h 1823"/>
              <a:gd name="T2" fmla="*/ 2147483646 w 3188"/>
              <a:gd name="T3" fmla="*/ 2147483646 h 1823"/>
              <a:gd name="T4" fmla="*/ 2147483646 w 3188"/>
              <a:gd name="T5" fmla="*/ 2147483646 h 1823"/>
              <a:gd name="T6" fmla="*/ 2147483646 w 3188"/>
              <a:gd name="T7" fmla="*/ 2147483646 h 1823"/>
              <a:gd name="T8" fmla="*/ 2147483646 w 3188"/>
              <a:gd name="T9" fmla="*/ 2147483646 h 1823"/>
              <a:gd name="T10" fmla="*/ 2147483646 w 3188"/>
              <a:gd name="T11" fmla="*/ 2147483646 h 1823"/>
              <a:gd name="T12" fmla="*/ 2147483646 w 3188"/>
              <a:gd name="T13" fmla="*/ 2147483646 h 1823"/>
              <a:gd name="T14" fmla="*/ 2147483646 w 3188"/>
              <a:gd name="T15" fmla="*/ 2147483646 h 1823"/>
              <a:gd name="T16" fmla="*/ 2147483646 w 3188"/>
              <a:gd name="T17" fmla="*/ 2147483646 h 1823"/>
              <a:gd name="T18" fmla="*/ 2147483646 w 3188"/>
              <a:gd name="T19" fmla="*/ 2147483646 h 1823"/>
              <a:gd name="T20" fmla="*/ 2147483646 w 3188"/>
              <a:gd name="T21" fmla="*/ 2147483646 h 1823"/>
              <a:gd name="T22" fmla="*/ 2147483646 w 3188"/>
              <a:gd name="T23" fmla="*/ 2147483646 h 1823"/>
              <a:gd name="T24" fmla="*/ 2147483646 w 3188"/>
              <a:gd name="T25" fmla="*/ 2147483646 h 1823"/>
              <a:gd name="T26" fmla="*/ 2147483646 w 3188"/>
              <a:gd name="T27" fmla="*/ 2147483646 h 1823"/>
              <a:gd name="T28" fmla="*/ 2147483646 w 3188"/>
              <a:gd name="T29" fmla="*/ 2147483646 h 1823"/>
              <a:gd name="T30" fmla="*/ 2147483646 w 3188"/>
              <a:gd name="T31" fmla="*/ 2147483646 h 1823"/>
              <a:gd name="T32" fmla="*/ 2147483646 w 3188"/>
              <a:gd name="T33" fmla="*/ 2147483646 h 1823"/>
              <a:gd name="T34" fmla="*/ 2147483646 w 3188"/>
              <a:gd name="T35" fmla="*/ 2147483646 h 1823"/>
              <a:gd name="T36" fmla="*/ 2147483646 w 3188"/>
              <a:gd name="T37" fmla="*/ 2147483646 h 1823"/>
              <a:gd name="T38" fmla="*/ 2147483646 w 3188"/>
              <a:gd name="T39" fmla="*/ 2147483646 h 1823"/>
              <a:gd name="T40" fmla="*/ 2147483646 w 3188"/>
              <a:gd name="T41" fmla="*/ 2147483646 h 1823"/>
              <a:gd name="T42" fmla="*/ 2147483646 w 3188"/>
              <a:gd name="T43" fmla="*/ 2147483646 h 1823"/>
              <a:gd name="T44" fmla="*/ 2147483646 w 3188"/>
              <a:gd name="T45" fmla="*/ 2147483646 h 1823"/>
              <a:gd name="T46" fmla="*/ 2147483646 w 3188"/>
              <a:gd name="T47" fmla="*/ 2147483646 h 1823"/>
              <a:gd name="T48" fmla="*/ 2147483646 w 3188"/>
              <a:gd name="T49" fmla="*/ 2147483646 h 1823"/>
              <a:gd name="T50" fmla="*/ 2147483646 w 3188"/>
              <a:gd name="T51" fmla="*/ 2147483646 h 1823"/>
              <a:gd name="T52" fmla="*/ 2147483646 w 3188"/>
              <a:gd name="T53" fmla="*/ 2147483646 h 1823"/>
              <a:gd name="T54" fmla="*/ 2147483646 w 3188"/>
              <a:gd name="T55" fmla="*/ 2147483646 h 1823"/>
              <a:gd name="T56" fmla="*/ 2147483646 w 3188"/>
              <a:gd name="T57" fmla="*/ 2147483646 h 1823"/>
              <a:gd name="T58" fmla="*/ 2147483646 w 3188"/>
              <a:gd name="T59" fmla="*/ 2147483646 h 1823"/>
              <a:gd name="T60" fmla="*/ 2147483646 w 3188"/>
              <a:gd name="T61" fmla="*/ 2147483646 h 1823"/>
              <a:gd name="T62" fmla="*/ 2147483646 w 3188"/>
              <a:gd name="T63" fmla="*/ 2147483646 h 1823"/>
              <a:gd name="T64" fmla="*/ 2147483646 w 3188"/>
              <a:gd name="T65" fmla="*/ 2147483646 h 1823"/>
              <a:gd name="T66" fmla="*/ 2147483646 w 3188"/>
              <a:gd name="T67" fmla="*/ 2147483646 h 1823"/>
              <a:gd name="T68" fmla="*/ 2147483646 w 3188"/>
              <a:gd name="T69" fmla="*/ 2147483646 h 1823"/>
              <a:gd name="T70" fmla="*/ 2147483646 w 3188"/>
              <a:gd name="T71" fmla="*/ 2147483646 h 1823"/>
              <a:gd name="T72" fmla="*/ 2147483646 w 3188"/>
              <a:gd name="T73" fmla="*/ 2147483646 h 1823"/>
              <a:gd name="T74" fmla="*/ 2147483646 w 3188"/>
              <a:gd name="T75" fmla="*/ 2147483646 h 1823"/>
              <a:gd name="T76" fmla="*/ 2147483646 w 3188"/>
              <a:gd name="T77" fmla="*/ 2147483646 h 1823"/>
              <a:gd name="T78" fmla="*/ 2147483646 w 3188"/>
              <a:gd name="T79" fmla="*/ 2147483646 h 1823"/>
              <a:gd name="T80" fmla="*/ 2147483646 w 3188"/>
              <a:gd name="T81" fmla="*/ 2147483646 h 1823"/>
              <a:gd name="T82" fmla="*/ 2147483646 w 3188"/>
              <a:gd name="T83" fmla="*/ 2147483646 h 1823"/>
              <a:gd name="T84" fmla="*/ 2147483646 w 3188"/>
              <a:gd name="T85" fmla="*/ 2147483646 h 1823"/>
              <a:gd name="T86" fmla="*/ 2147483646 w 3188"/>
              <a:gd name="T87" fmla="*/ 2147483646 h 182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188" h="1823">
                <a:moveTo>
                  <a:pt x="857" y="1735"/>
                </a:moveTo>
                <a:cubicBezTo>
                  <a:pt x="888" y="1740"/>
                  <a:pt x="914" y="1751"/>
                  <a:pt x="943" y="1757"/>
                </a:cubicBezTo>
                <a:cubicBezTo>
                  <a:pt x="985" y="1765"/>
                  <a:pt x="1078" y="1769"/>
                  <a:pt x="1109" y="1771"/>
                </a:cubicBezTo>
                <a:cubicBezTo>
                  <a:pt x="1208" y="1795"/>
                  <a:pt x="1146" y="1784"/>
                  <a:pt x="1296" y="1793"/>
                </a:cubicBezTo>
                <a:cubicBezTo>
                  <a:pt x="1378" y="1813"/>
                  <a:pt x="1400" y="1803"/>
                  <a:pt x="1505" y="1793"/>
                </a:cubicBezTo>
                <a:cubicBezTo>
                  <a:pt x="1523" y="1774"/>
                  <a:pt x="1529" y="1759"/>
                  <a:pt x="1555" y="1749"/>
                </a:cubicBezTo>
                <a:cubicBezTo>
                  <a:pt x="1577" y="1728"/>
                  <a:pt x="1602" y="1709"/>
                  <a:pt x="1627" y="1692"/>
                </a:cubicBezTo>
                <a:cubicBezTo>
                  <a:pt x="1652" y="1644"/>
                  <a:pt x="1703" y="1627"/>
                  <a:pt x="1728" y="1577"/>
                </a:cubicBezTo>
                <a:cubicBezTo>
                  <a:pt x="1745" y="1509"/>
                  <a:pt x="1722" y="1578"/>
                  <a:pt x="1750" y="1533"/>
                </a:cubicBezTo>
                <a:cubicBezTo>
                  <a:pt x="1783" y="1479"/>
                  <a:pt x="1750" y="1439"/>
                  <a:pt x="1822" y="1411"/>
                </a:cubicBezTo>
                <a:cubicBezTo>
                  <a:pt x="1836" y="1406"/>
                  <a:pt x="1851" y="1402"/>
                  <a:pt x="1865" y="1397"/>
                </a:cubicBezTo>
                <a:cubicBezTo>
                  <a:pt x="1880" y="1351"/>
                  <a:pt x="1882" y="1280"/>
                  <a:pt x="1915" y="1245"/>
                </a:cubicBezTo>
                <a:cubicBezTo>
                  <a:pt x="1917" y="1238"/>
                  <a:pt x="1917" y="1229"/>
                  <a:pt x="1922" y="1224"/>
                </a:cubicBezTo>
                <a:cubicBezTo>
                  <a:pt x="1935" y="1212"/>
                  <a:pt x="1951" y="1205"/>
                  <a:pt x="1966" y="1195"/>
                </a:cubicBezTo>
                <a:cubicBezTo>
                  <a:pt x="1991" y="1178"/>
                  <a:pt x="2018" y="1146"/>
                  <a:pt x="2045" y="1137"/>
                </a:cubicBezTo>
                <a:cubicBezTo>
                  <a:pt x="2075" y="1127"/>
                  <a:pt x="2088" y="1127"/>
                  <a:pt x="2110" y="1109"/>
                </a:cubicBezTo>
                <a:cubicBezTo>
                  <a:pt x="2130" y="1093"/>
                  <a:pt x="2134" y="1069"/>
                  <a:pt x="2153" y="1051"/>
                </a:cubicBezTo>
                <a:cubicBezTo>
                  <a:pt x="2188" y="979"/>
                  <a:pt x="2271" y="963"/>
                  <a:pt x="2333" y="921"/>
                </a:cubicBezTo>
                <a:cubicBezTo>
                  <a:pt x="2421" y="862"/>
                  <a:pt x="2330" y="942"/>
                  <a:pt x="2390" y="893"/>
                </a:cubicBezTo>
                <a:cubicBezTo>
                  <a:pt x="2423" y="867"/>
                  <a:pt x="2450" y="839"/>
                  <a:pt x="2477" y="806"/>
                </a:cubicBezTo>
                <a:cubicBezTo>
                  <a:pt x="2496" y="782"/>
                  <a:pt x="2492" y="779"/>
                  <a:pt x="2513" y="763"/>
                </a:cubicBezTo>
                <a:cubicBezTo>
                  <a:pt x="2554" y="731"/>
                  <a:pt x="2578" y="709"/>
                  <a:pt x="2628" y="691"/>
                </a:cubicBezTo>
                <a:cubicBezTo>
                  <a:pt x="2640" y="687"/>
                  <a:pt x="2653" y="683"/>
                  <a:pt x="2664" y="677"/>
                </a:cubicBezTo>
                <a:cubicBezTo>
                  <a:pt x="2679" y="669"/>
                  <a:pt x="2707" y="648"/>
                  <a:pt x="2707" y="648"/>
                </a:cubicBezTo>
                <a:cubicBezTo>
                  <a:pt x="2715" y="614"/>
                  <a:pt x="2733" y="600"/>
                  <a:pt x="2758" y="576"/>
                </a:cubicBezTo>
                <a:cubicBezTo>
                  <a:pt x="2778" y="495"/>
                  <a:pt x="2748" y="590"/>
                  <a:pt x="2786" y="533"/>
                </a:cubicBezTo>
                <a:cubicBezTo>
                  <a:pt x="2792" y="525"/>
                  <a:pt x="2790" y="513"/>
                  <a:pt x="2794" y="504"/>
                </a:cubicBezTo>
                <a:cubicBezTo>
                  <a:pt x="2812" y="467"/>
                  <a:pt x="2856" y="442"/>
                  <a:pt x="2887" y="417"/>
                </a:cubicBezTo>
                <a:cubicBezTo>
                  <a:pt x="2940" y="374"/>
                  <a:pt x="2993" y="331"/>
                  <a:pt x="3046" y="288"/>
                </a:cubicBezTo>
                <a:cubicBezTo>
                  <a:pt x="3067" y="271"/>
                  <a:pt x="3057" y="271"/>
                  <a:pt x="3074" y="245"/>
                </a:cubicBezTo>
                <a:cubicBezTo>
                  <a:pt x="3086" y="228"/>
                  <a:pt x="3103" y="209"/>
                  <a:pt x="3118" y="194"/>
                </a:cubicBezTo>
                <a:cubicBezTo>
                  <a:pt x="3149" y="131"/>
                  <a:pt x="3131" y="152"/>
                  <a:pt x="3161" y="122"/>
                </a:cubicBezTo>
                <a:cubicBezTo>
                  <a:pt x="3188" y="67"/>
                  <a:pt x="3156" y="29"/>
                  <a:pt x="3110" y="0"/>
                </a:cubicBezTo>
                <a:cubicBezTo>
                  <a:pt x="3049" y="4"/>
                  <a:pt x="3024" y="2"/>
                  <a:pt x="2974" y="14"/>
                </a:cubicBezTo>
                <a:cubicBezTo>
                  <a:pt x="2962" y="17"/>
                  <a:pt x="2911" y="36"/>
                  <a:pt x="2909" y="36"/>
                </a:cubicBezTo>
                <a:cubicBezTo>
                  <a:pt x="2817" y="51"/>
                  <a:pt x="2726" y="64"/>
                  <a:pt x="2635" y="86"/>
                </a:cubicBezTo>
                <a:cubicBezTo>
                  <a:pt x="2615" y="107"/>
                  <a:pt x="2598" y="108"/>
                  <a:pt x="2570" y="115"/>
                </a:cubicBezTo>
                <a:cubicBezTo>
                  <a:pt x="2532" y="140"/>
                  <a:pt x="2492" y="147"/>
                  <a:pt x="2448" y="158"/>
                </a:cubicBezTo>
                <a:cubicBezTo>
                  <a:pt x="2408" y="168"/>
                  <a:pt x="2372" y="189"/>
                  <a:pt x="2333" y="201"/>
                </a:cubicBezTo>
                <a:cubicBezTo>
                  <a:pt x="2323" y="204"/>
                  <a:pt x="2314" y="206"/>
                  <a:pt x="2304" y="209"/>
                </a:cubicBezTo>
                <a:cubicBezTo>
                  <a:pt x="2290" y="213"/>
                  <a:pt x="2275" y="218"/>
                  <a:pt x="2261" y="223"/>
                </a:cubicBezTo>
                <a:cubicBezTo>
                  <a:pt x="2247" y="228"/>
                  <a:pt x="2218" y="237"/>
                  <a:pt x="2218" y="237"/>
                </a:cubicBezTo>
                <a:cubicBezTo>
                  <a:pt x="2194" y="261"/>
                  <a:pt x="2156" y="265"/>
                  <a:pt x="2124" y="273"/>
                </a:cubicBezTo>
                <a:cubicBezTo>
                  <a:pt x="2119" y="278"/>
                  <a:pt x="2116" y="285"/>
                  <a:pt x="2110" y="288"/>
                </a:cubicBezTo>
                <a:cubicBezTo>
                  <a:pt x="2096" y="295"/>
                  <a:pt x="2066" y="302"/>
                  <a:pt x="2066" y="302"/>
                </a:cubicBezTo>
                <a:cubicBezTo>
                  <a:pt x="2046" y="323"/>
                  <a:pt x="2020" y="325"/>
                  <a:pt x="1994" y="338"/>
                </a:cubicBezTo>
                <a:cubicBezTo>
                  <a:pt x="1967" y="367"/>
                  <a:pt x="1922" y="367"/>
                  <a:pt x="1886" y="381"/>
                </a:cubicBezTo>
                <a:cubicBezTo>
                  <a:pt x="1861" y="390"/>
                  <a:pt x="1844" y="395"/>
                  <a:pt x="1822" y="417"/>
                </a:cubicBezTo>
                <a:cubicBezTo>
                  <a:pt x="1817" y="422"/>
                  <a:pt x="1813" y="429"/>
                  <a:pt x="1807" y="432"/>
                </a:cubicBezTo>
                <a:cubicBezTo>
                  <a:pt x="1792" y="440"/>
                  <a:pt x="1773" y="441"/>
                  <a:pt x="1757" y="446"/>
                </a:cubicBezTo>
                <a:cubicBezTo>
                  <a:pt x="1706" y="481"/>
                  <a:pt x="1639" y="478"/>
                  <a:pt x="1584" y="504"/>
                </a:cubicBezTo>
                <a:cubicBezTo>
                  <a:pt x="1559" y="516"/>
                  <a:pt x="1552" y="532"/>
                  <a:pt x="1526" y="540"/>
                </a:cubicBezTo>
                <a:cubicBezTo>
                  <a:pt x="1478" y="572"/>
                  <a:pt x="1436" y="608"/>
                  <a:pt x="1390" y="641"/>
                </a:cubicBezTo>
                <a:cubicBezTo>
                  <a:pt x="1375" y="680"/>
                  <a:pt x="1394" y="649"/>
                  <a:pt x="1354" y="669"/>
                </a:cubicBezTo>
                <a:cubicBezTo>
                  <a:pt x="1348" y="672"/>
                  <a:pt x="1345" y="681"/>
                  <a:pt x="1339" y="684"/>
                </a:cubicBezTo>
                <a:cubicBezTo>
                  <a:pt x="1317" y="695"/>
                  <a:pt x="1283" y="698"/>
                  <a:pt x="1260" y="705"/>
                </a:cubicBezTo>
                <a:cubicBezTo>
                  <a:pt x="1228" y="715"/>
                  <a:pt x="1199" y="726"/>
                  <a:pt x="1166" y="734"/>
                </a:cubicBezTo>
                <a:cubicBezTo>
                  <a:pt x="1147" y="754"/>
                  <a:pt x="1094" y="777"/>
                  <a:pt x="1094" y="777"/>
                </a:cubicBezTo>
                <a:cubicBezTo>
                  <a:pt x="1072" y="800"/>
                  <a:pt x="1045" y="818"/>
                  <a:pt x="1015" y="828"/>
                </a:cubicBezTo>
                <a:cubicBezTo>
                  <a:pt x="935" y="881"/>
                  <a:pt x="759" y="881"/>
                  <a:pt x="662" y="893"/>
                </a:cubicBezTo>
                <a:cubicBezTo>
                  <a:pt x="605" y="907"/>
                  <a:pt x="644" y="898"/>
                  <a:pt x="547" y="914"/>
                </a:cubicBezTo>
                <a:cubicBezTo>
                  <a:pt x="533" y="916"/>
                  <a:pt x="504" y="921"/>
                  <a:pt x="504" y="921"/>
                </a:cubicBezTo>
                <a:cubicBezTo>
                  <a:pt x="495" y="919"/>
                  <a:pt x="427" y="910"/>
                  <a:pt x="410" y="893"/>
                </a:cubicBezTo>
                <a:cubicBezTo>
                  <a:pt x="398" y="881"/>
                  <a:pt x="394" y="862"/>
                  <a:pt x="382" y="849"/>
                </a:cubicBezTo>
                <a:cubicBezTo>
                  <a:pt x="375" y="852"/>
                  <a:pt x="360" y="849"/>
                  <a:pt x="360" y="857"/>
                </a:cubicBezTo>
                <a:cubicBezTo>
                  <a:pt x="360" y="865"/>
                  <a:pt x="382" y="856"/>
                  <a:pt x="382" y="864"/>
                </a:cubicBezTo>
                <a:cubicBezTo>
                  <a:pt x="382" y="872"/>
                  <a:pt x="367" y="869"/>
                  <a:pt x="360" y="871"/>
                </a:cubicBezTo>
                <a:cubicBezTo>
                  <a:pt x="318" y="844"/>
                  <a:pt x="279" y="813"/>
                  <a:pt x="238" y="785"/>
                </a:cubicBezTo>
                <a:cubicBezTo>
                  <a:pt x="177" y="790"/>
                  <a:pt x="153" y="794"/>
                  <a:pt x="101" y="806"/>
                </a:cubicBezTo>
                <a:cubicBezTo>
                  <a:pt x="90" y="817"/>
                  <a:pt x="85" y="834"/>
                  <a:pt x="72" y="842"/>
                </a:cubicBezTo>
                <a:cubicBezTo>
                  <a:pt x="57" y="852"/>
                  <a:pt x="18" y="858"/>
                  <a:pt x="0" y="864"/>
                </a:cubicBezTo>
                <a:cubicBezTo>
                  <a:pt x="7" y="907"/>
                  <a:pt x="15" y="929"/>
                  <a:pt x="58" y="943"/>
                </a:cubicBezTo>
                <a:cubicBezTo>
                  <a:pt x="76" y="999"/>
                  <a:pt x="47" y="920"/>
                  <a:pt x="101" y="1001"/>
                </a:cubicBezTo>
                <a:cubicBezTo>
                  <a:pt x="129" y="1043"/>
                  <a:pt x="165" y="1089"/>
                  <a:pt x="202" y="1123"/>
                </a:cubicBezTo>
                <a:cubicBezTo>
                  <a:pt x="216" y="1165"/>
                  <a:pt x="215" y="1167"/>
                  <a:pt x="245" y="1195"/>
                </a:cubicBezTo>
                <a:cubicBezTo>
                  <a:pt x="249" y="1249"/>
                  <a:pt x="273" y="1349"/>
                  <a:pt x="245" y="1404"/>
                </a:cubicBezTo>
                <a:cubicBezTo>
                  <a:pt x="242" y="1411"/>
                  <a:pt x="230" y="1409"/>
                  <a:pt x="223" y="1411"/>
                </a:cubicBezTo>
                <a:cubicBezTo>
                  <a:pt x="180" y="1422"/>
                  <a:pt x="137" y="1436"/>
                  <a:pt x="94" y="1447"/>
                </a:cubicBezTo>
                <a:cubicBezTo>
                  <a:pt x="66" y="1473"/>
                  <a:pt x="77" y="1480"/>
                  <a:pt x="108" y="1490"/>
                </a:cubicBezTo>
                <a:cubicBezTo>
                  <a:pt x="125" y="1508"/>
                  <a:pt x="134" y="1518"/>
                  <a:pt x="158" y="1526"/>
                </a:cubicBezTo>
                <a:cubicBezTo>
                  <a:pt x="179" y="1547"/>
                  <a:pt x="203" y="1567"/>
                  <a:pt x="230" y="1577"/>
                </a:cubicBezTo>
                <a:cubicBezTo>
                  <a:pt x="250" y="1596"/>
                  <a:pt x="253" y="1611"/>
                  <a:pt x="281" y="1620"/>
                </a:cubicBezTo>
                <a:cubicBezTo>
                  <a:pt x="302" y="1634"/>
                  <a:pt x="314" y="1648"/>
                  <a:pt x="338" y="1656"/>
                </a:cubicBezTo>
                <a:cubicBezTo>
                  <a:pt x="360" y="1676"/>
                  <a:pt x="374" y="1696"/>
                  <a:pt x="403" y="1706"/>
                </a:cubicBezTo>
                <a:cubicBezTo>
                  <a:pt x="417" y="1716"/>
                  <a:pt x="433" y="1723"/>
                  <a:pt x="446" y="1735"/>
                </a:cubicBezTo>
                <a:cubicBezTo>
                  <a:pt x="456" y="1744"/>
                  <a:pt x="463" y="1758"/>
                  <a:pt x="475" y="1764"/>
                </a:cubicBezTo>
                <a:cubicBezTo>
                  <a:pt x="522" y="1788"/>
                  <a:pt x="585" y="1795"/>
                  <a:pt x="634" y="1800"/>
                </a:cubicBezTo>
                <a:cubicBezTo>
                  <a:pt x="725" y="1823"/>
                  <a:pt x="769" y="1808"/>
                  <a:pt x="835" y="1764"/>
                </a:cubicBezTo>
                <a:cubicBezTo>
                  <a:pt x="844" y="1737"/>
                  <a:pt x="835" y="1745"/>
                  <a:pt x="857" y="1735"/>
                </a:cubicBezTo>
                <a:close/>
              </a:path>
            </a:pathLst>
          </a:cu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1" name="Text Box 49">
            <a:extLst>
              <a:ext uri="{FF2B5EF4-FFF2-40B4-BE49-F238E27FC236}">
                <a16:creationId xmlns:a16="http://schemas.microsoft.com/office/drawing/2014/main" id="{5F1E527B-4D15-9AD3-2773-1B09A40B4D5D}"/>
              </a:ext>
            </a:extLst>
          </p:cNvPr>
          <p:cNvSpPr txBox="1">
            <a:spLocks noChangeArrowheads="1"/>
          </p:cNvSpPr>
          <p:nvPr/>
        </p:nvSpPr>
        <p:spPr bwMode="auto">
          <a:xfrm rot="21084746">
            <a:off x="8744376" y="3858310"/>
            <a:ext cx="79861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dirty="0"/>
              <a:t>2000 </a:t>
            </a:r>
            <a:r>
              <a:rPr lang="en-US" altLang="en-US" sz="1200" b="1" dirty="0" err="1"/>
              <a:t>psf</a:t>
            </a:r>
            <a:endParaRPr lang="en-US" altLang="en-US" sz="1200" b="1" dirty="0"/>
          </a:p>
        </p:txBody>
      </p:sp>
      <p:sp>
        <p:nvSpPr>
          <p:cNvPr id="92" name="Text Box 50">
            <a:extLst>
              <a:ext uri="{FF2B5EF4-FFF2-40B4-BE49-F238E27FC236}">
                <a16:creationId xmlns:a16="http://schemas.microsoft.com/office/drawing/2014/main" id="{A0503B91-E042-037E-5A5F-6A15E28E1FC3}"/>
              </a:ext>
            </a:extLst>
          </p:cNvPr>
          <p:cNvSpPr txBox="1">
            <a:spLocks noChangeArrowheads="1"/>
          </p:cNvSpPr>
          <p:nvPr/>
        </p:nvSpPr>
        <p:spPr bwMode="auto">
          <a:xfrm rot="21084746">
            <a:off x="8673387" y="3591968"/>
            <a:ext cx="71365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dirty="0"/>
              <a:t>500 </a:t>
            </a:r>
            <a:r>
              <a:rPr lang="en-US" altLang="en-US" sz="1200" b="1" dirty="0" err="1"/>
              <a:t>psf</a:t>
            </a:r>
            <a:endParaRPr lang="en-US" altLang="en-US" sz="1200" b="1" dirty="0"/>
          </a:p>
        </p:txBody>
      </p:sp>
      <p:sp>
        <p:nvSpPr>
          <p:cNvPr id="93" name="Text Box 51">
            <a:extLst>
              <a:ext uri="{FF2B5EF4-FFF2-40B4-BE49-F238E27FC236}">
                <a16:creationId xmlns:a16="http://schemas.microsoft.com/office/drawing/2014/main" id="{5F696362-53DE-110F-5C1C-5007B0A12F47}"/>
              </a:ext>
            </a:extLst>
          </p:cNvPr>
          <p:cNvSpPr txBox="1">
            <a:spLocks noChangeArrowheads="1"/>
          </p:cNvSpPr>
          <p:nvPr/>
        </p:nvSpPr>
        <p:spPr bwMode="auto">
          <a:xfrm rot="21084746">
            <a:off x="8671504" y="3250599"/>
            <a:ext cx="71365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dirty="0"/>
              <a:t>100 </a:t>
            </a:r>
            <a:r>
              <a:rPr lang="en-US" altLang="en-US" sz="1200" b="1" dirty="0" err="1"/>
              <a:t>psf</a:t>
            </a:r>
            <a:endParaRPr lang="en-US" altLang="en-US" sz="1200" b="1" dirty="0"/>
          </a:p>
        </p:txBody>
      </p:sp>
      <p:sp>
        <p:nvSpPr>
          <p:cNvPr id="94" name="Text Box 52">
            <a:extLst>
              <a:ext uri="{FF2B5EF4-FFF2-40B4-BE49-F238E27FC236}">
                <a16:creationId xmlns:a16="http://schemas.microsoft.com/office/drawing/2014/main" id="{667E80FC-C6CE-EE99-EC26-DC426FE35170}"/>
              </a:ext>
            </a:extLst>
          </p:cNvPr>
          <p:cNvSpPr txBox="1">
            <a:spLocks noChangeArrowheads="1"/>
          </p:cNvSpPr>
          <p:nvPr/>
        </p:nvSpPr>
        <p:spPr bwMode="auto">
          <a:xfrm rot="20762321">
            <a:off x="5387997" y="4047084"/>
            <a:ext cx="108876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 b="1" dirty="0"/>
              <a:t>Stage</a:t>
            </a:r>
            <a:br>
              <a:rPr lang="en-US" altLang="en-US" sz="1400" b="1" dirty="0"/>
            </a:br>
            <a:r>
              <a:rPr lang="en-US" altLang="en-US" sz="1400" b="1" dirty="0"/>
              <a:t>separation</a:t>
            </a:r>
          </a:p>
        </p:txBody>
      </p:sp>
      <p:sp>
        <p:nvSpPr>
          <p:cNvPr id="95" name="Text Box 53">
            <a:extLst>
              <a:ext uri="{FF2B5EF4-FFF2-40B4-BE49-F238E27FC236}">
                <a16:creationId xmlns:a16="http://schemas.microsoft.com/office/drawing/2014/main" id="{496C67CC-D4F1-051E-62AA-B88BFB59A2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7338" y="2172739"/>
            <a:ext cx="147508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 b="1" dirty="0"/>
              <a:t>1</a:t>
            </a:r>
            <a:r>
              <a:rPr lang="en-US" altLang="en-US" sz="1400" b="1" baseline="30000" dirty="0"/>
              <a:t>st</a:t>
            </a:r>
            <a:r>
              <a:rPr lang="en-US" altLang="en-US" sz="1400" b="1" dirty="0"/>
              <a:t> stage return</a:t>
            </a:r>
          </a:p>
          <a:p>
            <a:pPr algn="ctr" eaLnBrk="1" hangingPunct="1"/>
            <a:r>
              <a:rPr lang="en-US" altLang="en-US" sz="1400" b="1" dirty="0"/>
              <a:t>to launch site</a:t>
            </a:r>
          </a:p>
        </p:txBody>
      </p:sp>
      <p:sp>
        <p:nvSpPr>
          <p:cNvPr id="96" name="Text Box 68">
            <a:extLst>
              <a:ext uri="{FF2B5EF4-FFF2-40B4-BE49-F238E27FC236}">
                <a16:creationId xmlns:a16="http://schemas.microsoft.com/office/drawing/2014/main" id="{8F27D2F2-3822-CA6C-6B7B-C2BC8D6711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2629" y="1786355"/>
            <a:ext cx="166933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 b="1" dirty="0"/>
              <a:t>Rocket upper stage</a:t>
            </a:r>
          </a:p>
        </p:txBody>
      </p:sp>
      <p:sp>
        <p:nvSpPr>
          <p:cNvPr id="97" name="Line 74">
            <a:extLst>
              <a:ext uri="{FF2B5EF4-FFF2-40B4-BE49-F238E27FC236}">
                <a16:creationId xmlns:a16="http://schemas.microsoft.com/office/drawing/2014/main" id="{552A79FC-8700-BAD5-71AE-5874C0AECD2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153904" y="2815910"/>
            <a:ext cx="596457" cy="412643"/>
          </a:xfrm>
          <a:prstGeom prst="line">
            <a:avLst/>
          </a:prstGeom>
          <a:noFill/>
          <a:ln w="28575">
            <a:solidFill>
              <a:schemeClr val="accent4"/>
            </a:solidFill>
            <a:round/>
            <a:headEnd type="stealth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8" name="Line 76">
            <a:extLst>
              <a:ext uri="{FF2B5EF4-FFF2-40B4-BE49-F238E27FC236}">
                <a16:creationId xmlns:a16="http://schemas.microsoft.com/office/drawing/2014/main" id="{41CD5982-0896-EE80-0993-B9C69487ECF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92661" y="4584827"/>
            <a:ext cx="380757" cy="206322"/>
          </a:xfrm>
          <a:prstGeom prst="line">
            <a:avLst/>
          </a:prstGeom>
          <a:noFill/>
          <a:ln w="28575">
            <a:solidFill>
              <a:schemeClr val="accent4"/>
            </a:solidFill>
            <a:round/>
            <a:headEnd type="stealth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9" name="Line 77">
            <a:extLst>
              <a:ext uri="{FF2B5EF4-FFF2-40B4-BE49-F238E27FC236}">
                <a16:creationId xmlns:a16="http://schemas.microsoft.com/office/drawing/2014/main" id="{0BCC7E4E-720A-A045-3DAD-6FB4B59E9A52}"/>
              </a:ext>
            </a:extLst>
          </p:cNvPr>
          <p:cNvSpPr>
            <a:spLocks noChangeShapeType="1"/>
          </p:cNvSpPr>
          <p:nvPr/>
        </p:nvSpPr>
        <p:spPr bwMode="auto">
          <a:xfrm>
            <a:off x="5266975" y="4136925"/>
            <a:ext cx="39388" cy="463286"/>
          </a:xfrm>
          <a:prstGeom prst="line">
            <a:avLst/>
          </a:prstGeom>
          <a:noFill/>
          <a:ln w="28575">
            <a:solidFill>
              <a:schemeClr val="accent4"/>
            </a:solidFill>
            <a:round/>
            <a:headEnd type="stealth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0" name="Text Box 79">
            <a:extLst>
              <a:ext uri="{FF2B5EF4-FFF2-40B4-BE49-F238E27FC236}">
                <a16:creationId xmlns:a16="http://schemas.microsoft.com/office/drawing/2014/main" id="{83226911-323D-6318-8212-1196EC2410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3471" y="4520542"/>
            <a:ext cx="273985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400" b="1" dirty="0"/>
              <a:t>Increased heating, </a:t>
            </a:r>
            <a:r>
              <a:rPr lang="en-US" altLang="en-US" sz="1400" b="1" dirty="0">
                <a:latin typeface="Lucida Handwriting" panose="03010101010101010101" pitchFamily="66" charset="77"/>
                <a:ea typeface="Libian SC" panose="02010800040101010101" pitchFamily="2" charset="-122"/>
              </a:rPr>
              <a:t>f </a:t>
            </a:r>
            <a:r>
              <a:rPr lang="en-US" altLang="en-US" sz="1400" b="1" dirty="0"/>
              <a:t>(</a:t>
            </a:r>
            <a:r>
              <a:rPr lang="en-US" altLang="en-US" sz="1400" b="1" dirty="0">
                <a:latin typeface="Symbol" panose="05050102010706020507" pitchFamily="18" charset="2"/>
                <a:sym typeface="Symbol" panose="05050102010706020507" pitchFamily="18" charset="2"/>
              </a:rPr>
              <a:t></a:t>
            </a:r>
            <a:r>
              <a:rPr lang="en-US" altLang="en-US" sz="1400" b="1" dirty="0"/>
              <a:t>V</a:t>
            </a:r>
            <a:r>
              <a:rPr lang="en-US" altLang="en-US" sz="1400" b="1" baseline="30000" dirty="0"/>
              <a:t>3</a:t>
            </a:r>
            <a:r>
              <a:rPr lang="en-US" altLang="en-US" sz="1400" b="1" dirty="0"/>
              <a:t>)</a:t>
            </a:r>
          </a:p>
        </p:txBody>
      </p: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D678116E-4234-2FF5-9B8A-F10DB3A71D56}"/>
              </a:ext>
            </a:extLst>
          </p:cNvPr>
          <p:cNvCxnSpPr/>
          <p:nvPr/>
        </p:nvCxnSpPr>
        <p:spPr>
          <a:xfrm>
            <a:off x="7655484" y="3300825"/>
            <a:ext cx="237502" cy="1231185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4D141AB-02B8-BE91-E035-0DCBF58DE240}"/>
              </a:ext>
            </a:extLst>
          </p:cNvPr>
          <p:cNvSpPr txBox="1"/>
          <p:nvPr/>
        </p:nvSpPr>
        <p:spPr>
          <a:xfrm>
            <a:off x="9588659" y="6293610"/>
            <a:ext cx="1309336" cy="3693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M ~ </a:t>
            </a:r>
            <a:r>
              <a:rPr lang="en-US" dirty="0" err="1">
                <a:solidFill>
                  <a:srgbClr val="0070C0"/>
                </a:solidFill>
              </a:rPr>
              <a:t>kft</a:t>
            </a:r>
            <a:r>
              <a:rPr lang="en-US" dirty="0">
                <a:solidFill>
                  <a:srgbClr val="0070C0"/>
                </a:solidFill>
              </a:rPr>
              <a:t>/sec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D67AFC-B525-3BD3-F862-56E83223F990}"/>
              </a:ext>
            </a:extLst>
          </p:cNvPr>
          <p:cNvSpPr txBox="1"/>
          <p:nvPr/>
        </p:nvSpPr>
        <p:spPr>
          <a:xfrm>
            <a:off x="737896" y="4912127"/>
            <a:ext cx="1761278" cy="3693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  100 </a:t>
            </a:r>
            <a:r>
              <a:rPr lang="en-US" dirty="0" err="1">
                <a:solidFill>
                  <a:srgbClr val="0070C0"/>
                </a:solidFill>
              </a:rPr>
              <a:t>kft</a:t>
            </a:r>
            <a:r>
              <a:rPr lang="en-US" dirty="0">
                <a:solidFill>
                  <a:srgbClr val="0070C0"/>
                </a:solidFill>
              </a:rPr>
              <a:t> ~ 30 km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ADAEAF-37FB-576B-01FF-349845FE4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318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82C32F-E114-2D9B-7D87-0D2101478940}"/>
              </a:ext>
            </a:extLst>
          </p:cNvPr>
          <p:cNvSpPr/>
          <p:nvPr/>
        </p:nvSpPr>
        <p:spPr>
          <a:xfrm>
            <a:off x="0" y="1228933"/>
            <a:ext cx="12192000" cy="5617779"/>
          </a:xfrm>
          <a:prstGeom prst="rect">
            <a:avLst/>
          </a:prstGeom>
          <a:solidFill>
            <a:srgbClr val="01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2A0132EB-EA27-496A-3A7D-06E69678735D}"/>
              </a:ext>
            </a:extLst>
          </p:cNvPr>
          <p:cNvSpPr txBox="1">
            <a:spLocks/>
          </p:cNvSpPr>
          <p:nvPr/>
        </p:nvSpPr>
        <p:spPr bwMode="auto">
          <a:xfrm>
            <a:off x="86101" y="87228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 defTabSz="914400" eaLnBrk="1" hangingPunct="1">
              <a:lnSpc>
                <a:spcPct val="100000"/>
              </a:lnSpc>
            </a:pPr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+mn-cs"/>
              </a:rPr>
              <a:t>Heat Flux</a:t>
            </a:r>
            <a:endParaRPr lang="en-US" altLang="en-US" sz="24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18" descr="HeatFlux">
            <a:extLst>
              <a:ext uri="{FF2B5EF4-FFF2-40B4-BE49-F238E27FC236}">
                <a16:creationId xmlns:a16="http://schemas.microsoft.com/office/drawing/2014/main" id="{2274A630-B36F-01E9-73EB-7686E6B95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8679" y="1857284"/>
            <a:ext cx="5396249" cy="4361078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</p:pic>
      <p:sp>
        <p:nvSpPr>
          <p:cNvPr id="6" name="Text Box 12">
            <a:extLst>
              <a:ext uri="{FF2B5EF4-FFF2-40B4-BE49-F238E27FC236}">
                <a16:creationId xmlns:a16="http://schemas.microsoft.com/office/drawing/2014/main" id="{8FCCB65A-1501-85DD-C29B-98A481222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3155" y="2030781"/>
            <a:ext cx="2527822" cy="531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600" b="1" dirty="0">
                <a:solidFill>
                  <a:srgbClr val="FFC000"/>
                </a:solidFill>
              </a:rPr>
              <a:t>Reference heating,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en-US" altLang="en-US" sz="1600" b="1" dirty="0">
                <a:solidFill>
                  <a:srgbClr val="FFC000"/>
                </a:solidFill>
              </a:rPr>
              <a:t>1-ft-diameter sphere</a:t>
            </a:r>
          </a:p>
        </p:txBody>
      </p:sp>
      <p:sp>
        <p:nvSpPr>
          <p:cNvPr id="7" name="Text Box 13">
            <a:extLst>
              <a:ext uri="{FF2B5EF4-FFF2-40B4-BE49-F238E27FC236}">
                <a16:creationId xmlns:a16="http://schemas.microsoft.com/office/drawing/2014/main" id="{EAAA5EAC-8B8B-E734-7A05-B9E3081FF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3870" y="3774785"/>
            <a:ext cx="1798194" cy="62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chemeClr val="bg1"/>
                </a:solidFill>
              </a:rPr>
              <a:t>Heat flux, Btu/ft</a:t>
            </a:r>
            <a:r>
              <a:rPr lang="en-US" altLang="en-US" sz="2000" b="1" baseline="30000" dirty="0">
                <a:solidFill>
                  <a:schemeClr val="bg1"/>
                </a:solidFill>
              </a:rPr>
              <a:t>2</a:t>
            </a:r>
            <a:r>
              <a:rPr lang="en-US" altLang="en-US" sz="2000" b="1" dirty="0">
                <a:solidFill>
                  <a:schemeClr val="bg1"/>
                </a:solidFill>
              </a:rPr>
              <a:t>-sec</a:t>
            </a:r>
          </a:p>
        </p:txBody>
      </p:sp>
      <p:sp>
        <p:nvSpPr>
          <p:cNvPr id="8" name="Text Box 14">
            <a:extLst>
              <a:ext uri="{FF2B5EF4-FFF2-40B4-BE49-F238E27FC236}">
                <a16:creationId xmlns:a16="http://schemas.microsoft.com/office/drawing/2014/main" id="{6C052304-A1F9-6615-8798-296FA11C54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7193" y="6107260"/>
            <a:ext cx="1654604" cy="354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chemeClr val="bg1"/>
                </a:solidFill>
              </a:rPr>
              <a:t>Time, sec</a:t>
            </a:r>
          </a:p>
        </p:txBody>
      </p:sp>
      <p:sp>
        <p:nvSpPr>
          <p:cNvPr id="9" name="Text Box 19">
            <a:extLst>
              <a:ext uri="{FF2B5EF4-FFF2-40B4-BE49-F238E27FC236}">
                <a16:creationId xmlns:a16="http://schemas.microsoft.com/office/drawing/2014/main" id="{482AE762-66F9-4AF0-4AD6-96BF9D307F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5765" y="3774792"/>
            <a:ext cx="1399151" cy="299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600" b="1" dirty="0">
                <a:solidFill>
                  <a:schemeClr val="bg1"/>
                </a:solidFill>
              </a:rPr>
              <a:t>Rocket boost</a:t>
            </a:r>
            <a:endParaRPr lang="en-US" altLang="en-US" b="1" dirty="0">
              <a:solidFill>
                <a:schemeClr val="bg1"/>
              </a:solidFill>
            </a:endParaRPr>
          </a:p>
        </p:txBody>
      </p:sp>
      <p:sp>
        <p:nvSpPr>
          <p:cNvPr id="11" name="Text Box 79">
            <a:extLst>
              <a:ext uri="{FF2B5EF4-FFF2-40B4-BE49-F238E27FC236}">
                <a16:creationId xmlns:a16="http://schemas.microsoft.com/office/drawing/2014/main" id="{0F5EF029-0116-BDAC-3E67-ED732EC96D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6591" y="2083877"/>
            <a:ext cx="1981852" cy="326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b="1" dirty="0">
                <a:solidFill>
                  <a:srgbClr val="FFC000"/>
                </a:solidFill>
              </a:rPr>
              <a:t>Heating ~ </a:t>
            </a:r>
            <a:r>
              <a:rPr lang="en-US" altLang="en-US" sz="1800" b="1" dirty="0">
                <a:solidFill>
                  <a:srgbClr val="FFC000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</a:t>
            </a:r>
            <a:r>
              <a:rPr lang="en-US" altLang="en-US" sz="1800" b="1" dirty="0">
                <a:solidFill>
                  <a:srgbClr val="FFC000"/>
                </a:solidFill>
              </a:rPr>
              <a:t>V</a:t>
            </a:r>
            <a:r>
              <a:rPr lang="en-US" altLang="en-US" sz="1800" b="1" baseline="30000" dirty="0">
                <a:solidFill>
                  <a:srgbClr val="FFC000"/>
                </a:solidFill>
              </a:rPr>
              <a:t>3</a:t>
            </a:r>
            <a:endParaRPr lang="en-US" altLang="en-US" sz="1800" b="1" dirty="0">
              <a:solidFill>
                <a:srgbClr val="FFC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4D1A88-AA2E-7503-B61D-6AE201728BA9}"/>
              </a:ext>
            </a:extLst>
          </p:cNvPr>
          <p:cNvSpPr txBox="1"/>
          <p:nvPr/>
        </p:nvSpPr>
        <p:spPr>
          <a:xfrm>
            <a:off x="162613" y="6204376"/>
            <a:ext cx="4475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Crew Exploration Vehicle (CEV) Low Earth Orbit (LEO)</a:t>
            </a:r>
          </a:p>
          <a:p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Single Stage to Orbit (SSTO) Airbreather (AB)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9C79-4363-AC64-3BDA-FCF8509B0D92}"/>
              </a:ext>
            </a:extLst>
          </p:cNvPr>
          <p:cNvSpPr txBox="1"/>
          <p:nvPr/>
        </p:nvSpPr>
        <p:spPr>
          <a:xfrm>
            <a:off x="4188210" y="1661449"/>
            <a:ext cx="2976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</a:t>
            </a:r>
            <a:r>
              <a:rPr lang="en-US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</a:t>
            </a:r>
            <a:r>
              <a:rPr lang="en-US" dirty="0">
                <a:solidFill>
                  <a:schemeClr val="bg1"/>
                </a:solidFill>
              </a:rPr>
              <a:t>at 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Load</a:t>
            </a:r>
            <a:r>
              <a:rPr lang="en-US" dirty="0">
                <a:solidFill>
                  <a:schemeClr val="bg1"/>
                </a:solidFill>
              </a:rPr>
              <a:t> =        Heat flux    dt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2BA7F9-B8CE-43FD-26A8-995AEEC701F8}"/>
              </a:ext>
            </a:extLst>
          </p:cNvPr>
          <p:cNvSpPr txBox="1"/>
          <p:nvPr/>
        </p:nvSpPr>
        <p:spPr>
          <a:xfrm flipH="1">
            <a:off x="5633355" y="1960854"/>
            <a:ext cx="5033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t=0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F46ADA7-E1E5-3465-F0EB-3B19CD252F22}"/>
              </a:ext>
            </a:extLst>
          </p:cNvPr>
          <p:cNvSpPr txBox="1"/>
          <p:nvPr/>
        </p:nvSpPr>
        <p:spPr>
          <a:xfrm>
            <a:off x="5748551" y="1411626"/>
            <a:ext cx="5068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1600" baseline="-25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final</a:t>
            </a:r>
            <a:endParaRPr lang="en-US" sz="1600" baseline="-25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7C50A43-0045-1A19-EA5C-D279D87D6E0D}"/>
              </a:ext>
            </a:extLst>
          </p:cNvPr>
          <p:cNvSpPr/>
          <p:nvPr/>
        </p:nvSpPr>
        <p:spPr>
          <a:xfrm>
            <a:off x="6717625" y="1844492"/>
            <a:ext cx="45720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3" name="Rectangle 1">
            <a:extLst>
              <a:ext uri="{FF2B5EF4-FFF2-40B4-BE49-F238E27FC236}">
                <a16:creationId xmlns:a16="http://schemas.microsoft.com/office/drawing/2014/main" id="{D5FB2A61-FB2E-F420-CABE-B309868CA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6088" y="1477888"/>
            <a:ext cx="51488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∫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82A638-9A8E-5FF0-4541-9B9ED5DD09A2}"/>
              </a:ext>
            </a:extLst>
          </p:cNvPr>
          <p:cNvSpPr txBox="1"/>
          <p:nvPr/>
        </p:nvSpPr>
        <p:spPr>
          <a:xfrm>
            <a:off x="495004" y="5044292"/>
            <a:ext cx="3113675" cy="58477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Btu/ft</a:t>
            </a:r>
            <a:r>
              <a:rPr lang="en-US" sz="16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-sec ~ 113 W/cm</a:t>
            </a:r>
            <a:r>
              <a:rPr lang="en-US" sz="16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W/cm</a:t>
            </a:r>
            <a:r>
              <a:rPr lang="en-US" sz="16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 88 Btu/ft</a:t>
            </a:r>
            <a:r>
              <a:rPr lang="en-US" sz="16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-sec </a:t>
            </a:r>
            <a:endParaRPr lang="en-US" sz="1600" baseline="30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323A7B85-E4CE-6D47-918F-1B18573F6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>
                <a:solidFill>
                  <a:schemeClr val="bg1"/>
                </a:solidFill>
              </a:rPr>
              <a:pPr/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2874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10">
            <a:extLst>
              <a:ext uri="{FF2B5EF4-FFF2-40B4-BE49-F238E27FC236}">
                <a16:creationId xmlns:a16="http://schemas.microsoft.com/office/drawing/2014/main" id="{2FD4AE8D-82FB-7F63-C5AC-813E08E81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4133" y="3294162"/>
            <a:ext cx="150692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chemeClr val="bg1"/>
                </a:solidFill>
              </a:rPr>
              <a:t>Heat load, Btu/ft</a:t>
            </a:r>
            <a:r>
              <a:rPr lang="en-US" altLang="en-US" sz="2000" b="1" baseline="30000" dirty="0">
                <a:solidFill>
                  <a:schemeClr val="bg1"/>
                </a:solidFill>
              </a:rPr>
              <a:t>2</a:t>
            </a:r>
            <a:endParaRPr lang="en-US" altLang="en-US" sz="2000" b="1" dirty="0">
              <a:solidFill>
                <a:schemeClr val="bg1"/>
              </a:solidFill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FB1B61ED-22D8-DE6F-2AFB-80FF194A0F00}"/>
              </a:ext>
            </a:extLst>
          </p:cNvPr>
          <p:cNvSpPr txBox="1">
            <a:spLocks/>
          </p:cNvSpPr>
          <p:nvPr/>
        </p:nvSpPr>
        <p:spPr bwMode="auto">
          <a:xfrm>
            <a:off x="167281" y="114383"/>
            <a:ext cx="4314764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 defTabSz="914400" eaLnBrk="1" hangingPunct="1">
              <a:lnSpc>
                <a:spcPct val="100000"/>
              </a:lnSpc>
            </a:pPr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+mn-cs"/>
              </a:rPr>
              <a:t>Heat Load</a:t>
            </a:r>
            <a:endParaRPr lang="en-US" altLang="en-US" sz="24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44E7742-BA07-55C3-CD16-4F9C5E93C49D}"/>
              </a:ext>
            </a:extLst>
          </p:cNvPr>
          <p:cNvSpPr/>
          <p:nvPr/>
        </p:nvSpPr>
        <p:spPr>
          <a:xfrm>
            <a:off x="2779067" y="2279356"/>
            <a:ext cx="6908800" cy="4373163"/>
          </a:xfrm>
          <a:prstGeom prst="rect">
            <a:avLst/>
          </a:prstGeom>
          <a:solidFill>
            <a:srgbClr val="010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29" name="Picture 17" descr="HeatLoad">
            <a:extLst>
              <a:ext uri="{FF2B5EF4-FFF2-40B4-BE49-F238E27FC236}">
                <a16:creationId xmlns:a16="http://schemas.microsoft.com/office/drawing/2014/main" id="{E8921359-C0EA-26C6-6BDB-7F33E8D3C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5867" y="1861075"/>
            <a:ext cx="5311775" cy="429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 Box 10">
            <a:extLst>
              <a:ext uri="{FF2B5EF4-FFF2-40B4-BE49-F238E27FC236}">
                <a16:creationId xmlns:a16="http://schemas.microsoft.com/office/drawing/2014/main" id="{66F55FE5-91CF-328B-4ED6-8BD075A667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7479" y="3421301"/>
            <a:ext cx="150692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chemeClr val="bg1"/>
                </a:solidFill>
              </a:rPr>
              <a:t>Heat load, Btu/ft</a:t>
            </a:r>
            <a:r>
              <a:rPr lang="en-US" altLang="en-US" sz="2000" b="1" baseline="30000" dirty="0">
                <a:solidFill>
                  <a:schemeClr val="bg1"/>
                </a:solidFill>
              </a:rPr>
              <a:t>2</a:t>
            </a:r>
            <a:endParaRPr lang="en-US" altLang="en-US" sz="2000" b="1" dirty="0">
              <a:solidFill>
                <a:schemeClr val="bg1"/>
              </a:solidFill>
            </a:endParaRPr>
          </a:p>
        </p:txBody>
      </p:sp>
      <p:sp>
        <p:nvSpPr>
          <p:cNvPr id="31" name="Text Box 11">
            <a:extLst>
              <a:ext uri="{FF2B5EF4-FFF2-40B4-BE49-F238E27FC236}">
                <a16:creationId xmlns:a16="http://schemas.microsoft.com/office/drawing/2014/main" id="{344CBF8D-99AC-6BB3-96E4-65135F7510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0242" y="5953620"/>
            <a:ext cx="15732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chemeClr val="bg1"/>
                </a:solidFill>
              </a:rPr>
              <a:t>Time, sec</a:t>
            </a:r>
          </a:p>
        </p:txBody>
      </p:sp>
      <p:sp>
        <p:nvSpPr>
          <p:cNvPr id="32" name="Text Box 15">
            <a:extLst>
              <a:ext uri="{FF2B5EF4-FFF2-40B4-BE49-F238E27FC236}">
                <a16:creationId xmlns:a16="http://schemas.microsoft.com/office/drawing/2014/main" id="{F24999C8-5054-5750-3A6F-22AC1E3E7B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0279" y="4732833"/>
            <a:ext cx="2403475" cy="600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600" b="1" dirty="0">
                <a:solidFill>
                  <a:srgbClr val="FFC000"/>
                </a:solidFill>
              </a:rPr>
              <a:t>Reference heating,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en-US" altLang="en-US" sz="1600" b="1" dirty="0">
                <a:solidFill>
                  <a:srgbClr val="FFC000"/>
                </a:solidFill>
              </a:rPr>
              <a:t>1-ft-diameter sphere</a:t>
            </a:r>
          </a:p>
        </p:txBody>
      </p:sp>
      <p:pic>
        <p:nvPicPr>
          <p:cNvPr id="42" name="Picture 41" descr="A black and white image of a musical note&#10;&#10;Description automatically generated">
            <a:extLst>
              <a:ext uri="{FF2B5EF4-FFF2-40B4-BE49-F238E27FC236}">
                <a16:creationId xmlns:a16="http://schemas.microsoft.com/office/drawing/2014/main" id="{DF778977-1921-3FD1-925D-12A7771951B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942" y="1138040"/>
            <a:ext cx="5600700" cy="11303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F886E4-E5CD-FC77-3ACA-B5C45DFF0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6995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085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E9AD0AE7-30EF-241C-2AC3-72276953D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2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551035"/>
            <a:ext cx="12559229" cy="7760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37BDEB1E-76CA-D0E6-E808-327FF5D636C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3272417" y="1530751"/>
            <a:ext cx="8131898" cy="4766140"/>
          </a:xfrm>
          <a:prstGeom prst="rect">
            <a:avLst/>
          </a:prstGeo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2500" lnSpcReduction="10000"/>
          </a:bodyPr>
          <a:lstStyle/>
          <a:p>
            <a:pPr eaLnBrk="1" hangingPunct="1"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pPr marL="687388" lvl="1" indent="-285750">
              <a:lnSpc>
                <a:spcPct val="100000"/>
              </a:lnSpc>
              <a:buClr>
                <a:schemeClr val="tx1"/>
              </a:buClr>
              <a:buFontTx/>
              <a:buChar char="−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Ceramic matrix composites (CMCs)</a:t>
            </a:r>
          </a:p>
          <a:p>
            <a:pPr marL="687388" lvl="1" indent="-285750" eaLnBrk="1" hangingPunct="1">
              <a:lnSpc>
                <a:spcPct val="100000"/>
              </a:lnSpc>
              <a:buClr>
                <a:schemeClr val="tx1"/>
              </a:buClr>
              <a:buFontTx/>
              <a:buChar char="−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Aerothermodynamic heating</a:t>
            </a:r>
          </a:p>
          <a:p>
            <a:pPr marL="687388" lvl="1" indent="-285750" eaLnBrk="1" hangingPunct="1">
              <a:lnSpc>
                <a:spcPct val="100000"/>
              </a:lnSpc>
              <a:buClr>
                <a:schemeClr val="tx1"/>
              </a:buClr>
              <a:buFontTx/>
              <a:buChar char="−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Thermal management</a:t>
            </a:r>
          </a:p>
          <a:p>
            <a:pPr marL="687388" lvl="1" indent="-285750" eaLnBrk="1" hangingPunct="1">
              <a:lnSpc>
                <a:spcPct val="100000"/>
              </a:lnSpc>
              <a:buClr>
                <a:schemeClr val="tx1"/>
              </a:buClr>
              <a:buFontTx/>
              <a:buChar char="−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TPS for rocket-launched vehicles</a:t>
            </a:r>
          </a:p>
          <a:p>
            <a:pPr marL="687388" lvl="1" indent="-285750" eaLnBrk="1" hangingPunct="1">
              <a:lnSpc>
                <a:spcPct val="100000"/>
              </a:lnSpc>
              <a:buClr>
                <a:schemeClr val="tx1"/>
              </a:buClr>
              <a:buFontTx/>
              <a:buChar char="−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TPS and hot structures for hypersonic vehicles 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TPS and Hot Structures Components</a:t>
            </a:r>
          </a:p>
          <a:p>
            <a:pPr eaLnBrk="1" hangingPunct="1">
              <a:buClr>
                <a:schemeClr val="tx1"/>
              </a:buClr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Key Technical Challenges</a:t>
            </a:r>
          </a:p>
          <a:p>
            <a:pPr eaLnBrk="1" hangingPunct="1">
              <a:buClr>
                <a:schemeClr val="tx1"/>
              </a:buClr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Concluding Remarks</a:t>
            </a:r>
            <a:endParaRPr lang="en-US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24B94942-BCCD-34A3-DB71-9B72E8AF0412}"/>
              </a:ext>
            </a:extLst>
          </p:cNvPr>
          <p:cNvSpPr txBox="1">
            <a:spLocks/>
          </p:cNvSpPr>
          <p:nvPr/>
        </p:nvSpPr>
        <p:spPr bwMode="auto">
          <a:xfrm>
            <a:off x="247585" y="97923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ight Arrow 1">
            <a:extLst>
              <a:ext uri="{FF2B5EF4-FFF2-40B4-BE49-F238E27FC236}">
                <a16:creationId xmlns:a16="http://schemas.microsoft.com/office/drawing/2014/main" id="{B3B523BA-4F8D-5DC1-CA9B-61449A9BC83E}"/>
              </a:ext>
            </a:extLst>
          </p:cNvPr>
          <p:cNvSpPr/>
          <p:nvPr/>
        </p:nvSpPr>
        <p:spPr>
          <a:xfrm>
            <a:off x="2851407" y="2521507"/>
            <a:ext cx="498764" cy="540327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B92CC0D0-9400-E91F-3DDD-8187A0AFB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817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7A71A8D-DC7C-2D81-8902-E800A5052DAA}"/>
              </a:ext>
            </a:extLst>
          </p:cNvPr>
          <p:cNvSpPr txBox="1">
            <a:spLocks/>
          </p:cNvSpPr>
          <p:nvPr/>
        </p:nvSpPr>
        <p:spPr>
          <a:xfrm>
            <a:off x="223646" y="905027"/>
            <a:ext cx="7913862" cy="504794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In the US, the term “TPS” is usually used to include</a:t>
            </a:r>
          </a:p>
          <a:p>
            <a:pPr lvl="1"/>
            <a:r>
              <a:rPr lang="en-US" sz="2000" dirty="0"/>
              <a:t>Acreage TPS such as tiles, blankets, and ablators (</a:t>
            </a:r>
            <a:r>
              <a:rPr lang="en-US" sz="2000" i="1" dirty="0"/>
              <a:t>manage the heat</a:t>
            </a:r>
            <a:r>
              <a:rPr lang="en-US" sz="2000" dirty="0"/>
              <a:t>)</a:t>
            </a:r>
          </a:p>
          <a:p>
            <a:pPr lvl="2"/>
            <a:r>
              <a:rPr lang="en-US" b="1" dirty="0">
                <a:solidFill>
                  <a:srgbClr val="0070C0"/>
                </a:solidFill>
              </a:rPr>
              <a:t>Insulation</a:t>
            </a:r>
          </a:p>
          <a:p>
            <a:pPr lvl="1"/>
            <a:r>
              <a:rPr lang="en-US" sz="2000" dirty="0"/>
              <a:t>Hot structures such as control surfaces, leading edges, and nose caps</a:t>
            </a:r>
            <a:endParaRPr lang="en-US" sz="2000" strike="sngStrike" dirty="0"/>
          </a:p>
          <a:p>
            <a:pPr lvl="2"/>
            <a:r>
              <a:rPr lang="en-US" dirty="0"/>
              <a:t>Multi-functional </a:t>
            </a:r>
            <a:r>
              <a:rPr lang="en-US" b="1" dirty="0">
                <a:solidFill>
                  <a:srgbClr val="0070C0"/>
                </a:solidFill>
              </a:rPr>
              <a:t>structures</a:t>
            </a:r>
            <a:r>
              <a:rPr lang="en-US" dirty="0"/>
              <a:t> that carry structural loads at operating temperatures (</a:t>
            </a:r>
            <a:r>
              <a:rPr lang="en-US" i="1" dirty="0"/>
              <a:t>handle the heat</a:t>
            </a:r>
            <a:r>
              <a:rPr lang="en-US" dirty="0"/>
              <a:t>)</a:t>
            </a:r>
          </a:p>
          <a:p>
            <a:pPr lvl="2"/>
            <a:endParaRPr lang="en-US" sz="2800" dirty="0"/>
          </a:p>
          <a:p>
            <a:endParaRPr lang="en-US" b="1" dirty="0"/>
          </a:p>
          <a:p>
            <a:endParaRPr lang="en-US" b="1" dirty="0"/>
          </a:p>
          <a:p>
            <a:r>
              <a:rPr lang="en-US" sz="2400" b="1" dirty="0"/>
              <a:t>Europe and most of the rest of the world use the terms TPS &amp; hot structures separately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FA16F4-78F0-1243-A0C2-0738B3E0A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782" y="232239"/>
            <a:ext cx="11175999" cy="498501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TPS &amp; Hot Structures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A2A382-D72A-7040-B88C-D7E6F13F8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E6093-D5C6-A842-A89A-15A51E22ABAA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6665AD7-E82F-6457-4060-E03764DE5D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1180" y="1048277"/>
            <a:ext cx="2376259" cy="189020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82C05CA-1657-7375-C4A7-A00512B8A212}"/>
              </a:ext>
            </a:extLst>
          </p:cNvPr>
          <p:cNvSpPr txBox="1"/>
          <p:nvPr/>
        </p:nvSpPr>
        <p:spPr>
          <a:xfrm>
            <a:off x="11060733" y="1055245"/>
            <a:ext cx="90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Tile TPS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FAE096-680E-5415-21FD-846B786E2BFA}"/>
              </a:ext>
            </a:extLst>
          </p:cNvPr>
          <p:cNvSpPr txBox="1"/>
          <p:nvPr/>
        </p:nvSpPr>
        <p:spPr>
          <a:xfrm>
            <a:off x="10495722" y="4984493"/>
            <a:ext cx="1676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Hot-structure control surface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15C423-28B7-19DA-7118-F546C6A72B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clrChange>
              <a:clrFrom>
                <a:srgbClr val="0B3EA7"/>
              </a:clrFrom>
              <a:clrTo>
                <a:srgbClr val="0B3EA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81" b="96935" l="5044" r="97149">
                        <a14:backgroundMark x1="12281" y1="54406" x2="12281" y2="54406"/>
                        <a14:backgroundMark x1="18421" y1="53257" x2="18421" y2="53257"/>
                        <a14:backgroundMark x1="19956" y1="52490" x2="19956" y2="52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07724" y="2938482"/>
            <a:ext cx="4330705" cy="2476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8E580A-DAA5-D35A-5372-01B1FF4B500E}"/>
              </a:ext>
            </a:extLst>
          </p:cNvPr>
          <p:cNvSpPr txBox="1"/>
          <p:nvPr/>
        </p:nvSpPr>
        <p:spPr>
          <a:xfrm>
            <a:off x="665105" y="5760000"/>
            <a:ext cx="10579216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TPS &amp; hot structures can perform very different functions and should be referred to separately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BAFB7D1-A158-A1CD-C207-9B5A2B56A184}"/>
              </a:ext>
            </a:extLst>
          </p:cNvPr>
          <p:cNvGrpSpPr/>
          <p:nvPr/>
        </p:nvGrpSpPr>
        <p:grpSpPr>
          <a:xfrm>
            <a:off x="293872" y="3606898"/>
            <a:ext cx="7592828" cy="658925"/>
            <a:chOff x="252486" y="4232951"/>
            <a:chExt cx="7592828" cy="658925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684D4B92-4D57-B64E-7908-7D67618441A2}"/>
                </a:ext>
              </a:extLst>
            </p:cNvPr>
            <p:cNvSpPr/>
            <p:nvPr/>
          </p:nvSpPr>
          <p:spPr>
            <a:xfrm>
              <a:off x="816271" y="4232951"/>
              <a:ext cx="5645764" cy="65660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D20585-7673-06E8-A718-626DDBB91C12}"/>
                </a:ext>
              </a:extLst>
            </p:cNvPr>
            <p:cNvSpPr txBox="1"/>
            <p:nvPr/>
          </p:nvSpPr>
          <p:spPr>
            <a:xfrm>
              <a:off x="934089" y="4232951"/>
              <a:ext cx="12187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Insulator / ablator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4346BFF-04D9-615B-5ACA-E1DBD8EBEFC2}"/>
                </a:ext>
              </a:extLst>
            </p:cNvPr>
            <p:cNvSpPr txBox="1"/>
            <p:nvPr/>
          </p:nvSpPr>
          <p:spPr>
            <a:xfrm>
              <a:off x="5347883" y="4376587"/>
              <a:ext cx="11308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Structure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40B0008-829B-3C27-EFDB-76F006C58552}"/>
                </a:ext>
              </a:extLst>
            </p:cNvPr>
            <p:cNvSpPr txBox="1"/>
            <p:nvPr/>
          </p:nvSpPr>
          <p:spPr>
            <a:xfrm>
              <a:off x="2874564" y="4266749"/>
              <a:ext cx="14234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Aeroshells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8E8685A-1B33-90FC-C3E5-084C019C15BE}"/>
                </a:ext>
              </a:extLst>
            </p:cNvPr>
            <p:cNvSpPr txBox="1"/>
            <p:nvPr/>
          </p:nvSpPr>
          <p:spPr>
            <a:xfrm>
              <a:off x="252486" y="4384044"/>
              <a:ext cx="5212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TPS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AD0FD48-A77F-1179-8E42-DD9250740A3C}"/>
                </a:ext>
              </a:extLst>
            </p:cNvPr>
            <p:cNvSpPr txBox="1"/>
            <p:nvPr/>
          </p:nvSpPr>
          <p:spPr>
            <a:xfrm>
              <a:off x="6547011" y="4245545"/>
              <a:ext cx="12983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Hot structures</a:t>
              </a:r>
            </a:p>
          </p:txBody>
        </p:sp>
      </p:grpSp>
      <p:sp>
        <p:nvSpPr>
          <p:cNvPr id="18" name="Left-Right Arrow 17">
            <a:extLst>
              <a:ext uri="{FF2B5EF4-FFF2-40B4-BE49-F238E27FC236}">
                <a16:creationId xmlns:a16="http://schemas.microsoft.com/office/drawing/2014/main" id="{9F5FFCDD-FE46-B80F-047D-342EFC58A6D9}"/>
              </a:ext>
            </a:extLst>
          </p:cNvPr>
          <p:cNvSpPr/>
          <p:nvPr/>
        </p:nvSpPr>
        <p:spPr>
          <a:xfrm>
            <a:off x="2391132" y="3976230"/>
            <a:ext cx="2578814" cy="160658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6B14BB-7769-19FC-29C6-3AD68B801E9A}"/>
              </a:ext>
            </a:extLst>
          </p:cNvPr>
          <p:cNvSpPr txBox="1"/>
          <p:nvPr/>
        </p:nvSpPr>
        <p:spPr>
          <a:xfrm>
            <a:off x="1012121" y="4345562"/>
            <a:ext cx="5231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C/C is used for the entire spectrum</a:t>
            </a:r>
          </a:p>
        </p:txBody>
      </p:sp>
    </p:spTree>
    <p:extLst>
      <p:ext uri="{BB962C8B-B14F-4D97-AF65-F5344CB8AC3E}">
        <p14:creationId xmlns:p14="http://schemas.microsoft.com/office/powerpoint/2010/main" val="2058415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9" descr="HTV_2_topside_update_Small">
            <a:extLst>
              <a:ext uri="{FF2B5EF4-FFF2-40B4-BE49-F238E27FC236}">
                <a16:creationId xmlns:a16="http://schemas.microsoft.com/office/drawing/2014/main" id="{3A29442D-0458-9ED4-C259-EA0C58E7C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3774545">
            <a:off x="4894909" y="2678059"/>
            <a:ext cx="3354664" cy="212786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803AA2-312F-E1D3-D6F4-C60BC9300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37" y="179328"/>
            <a:ext cx="8950037" cy="478913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C/C as a TPS and/or a Hot Structure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EE1BCB-A233-80C4-CB17-2D47928D7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2EBA-096F-4C2E-9E0E-DCEC4FBC950F}" type="slidenum">
              <a:rPr lang="en-US" smtClean="0"/>
              <a:t>16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DDB30B-30EE-C1C7-4C80-E59D754835C1}"/>
              </a:ext>
            </a:extLst>
          </p:cNvPr>
          <p:cNvSpPr txBox="1"/>
          <p:nvPr/>
        </p:nvSpPr>
        <p:spPr>
          <a:xfrm>
            <a:off x="168702" y="2359130"/>
            <a:ext cx="2140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Genesis ablative TPS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F834FC-79DE-890E-79E4-3968E1C3379D}"/>
              </a:ext>
            </a:extLst>
          </p:cNvPr>
          <p:cNvSpPr txBox="1"/>
          <p:nvPr/>
        </p:nvSpPr>
        <p:spPr>
          <a:xfrm>
            <a:off x="9101471" y="2110649"/>
            <a:ext cx="2314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Hot-structure</a:t>
            </a:r>
          </a:p>
          <a:p>
            <a:pPr algn="ctr"/>
            <a:r>
              <a:rPr lang="en-US" b="1" dirty="0">
                <a:solidFill>
                  <a:srgbClr val="0070C0"/>
                </a:solidFill>
              </a:rPr>
              <a:t>control surfaces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94C1E13-0C55-9420-040C-CBDA4CE4D4C6}"/>
              </a:ext>
            </a:extLst>
          </p:cNvPr>
          <p:cNvGrpSpPr/>
          <p:nvPr/>
        </p:nvGrpSpPr>
        <p:grpSpPr>
          <a:xfrm>
            <a:off x="2309609" y="1286495"/>
            <a:ext cx="7961360" cy="662026"/>
            <a:chOff x="252486" y="4227530"/>
            <a:chExt cx="7961360" cy="662026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F2E0DD20-4430-693F-82B1-12CC2102B1CB}"/>
                </a:ext>
              </a:extLst>
            </p:cNvPr>
            <p:cNvSpPr/>
            <p:nvPr/>
          </p:nvSpPr>
          <p:spPr>
            <a:xfrm>
              <a:off x="816271" y="4232951"/>
              <a:ext cx="5645764" cy="65660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402D3D6-45A2-BC46-F64A-CDFB95B170EE}"/>
                </a:ext>
              </a:extLst>
            </p:cNvPr>
            <p:cNvSpPr txBox="1"/>
            <p:nvPr/>
          </p:nvSpPr>
          <p:spPr>
            <a:xfrm>
              <a:off x="934089" y="4232951"/>
              <a:ext cx="12187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Insulator / ablator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1DDAEB4-8788-BDE8-654E-F7799FFD6422}"/>
                </a:ext>
              </a:extLst>
            </p:cNvPr>
            <p:cNvSpPr txBox="1"/>
            <p:nvPr/>
          </p:nvSpPr>
          <p:spPr>
            <a:xfrm>
              <a:off x="5347883" y="4376587"/>
              <a:ext cx="11308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Structure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5D08425-4649-D099-545C-591D0101E1F6}"/>
                </a:ext>
              </a:extLst>
            </p:cNvPr>
            <p:cNvSpPr txBox="1"/>
            <p:nvPr/>
          </p:nvSpPr>
          <p:spPr>
            <a:xfrm>
              <a:off x="2588323" y="4227530"/>
              <a:ext cx="22296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Aeroshells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7CCDAFE-E5DA-72CB-0DB3-6314B1C6EC47}"/>
                </a:ext>
              </a:extLst>
            </p:cNvPr>
            <p:cNvSpPr txBox="1"/>
            <p:nvPr/>
          </p:nvSpPr>
          <p:spPr>
            <a:xfrm>
              <a:off x="252486" y="4384044"/>
              <a:ext cx="5212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TPS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C1CE1E0-EFE3-463E-52F5-C777CFD27C87}"/>
                </a:ext>
              </a:extLst>
            </p:cNvPr>
            <p:cNvSpPr txBox="1"/>
            <p:nvPr/>
          </p:nvSpPr>
          <p:spPr>
            <a:xfrm>
              <a:off x="6526770" y="4345299"/>
              <a:ext cx="16870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Hot structures</a:t>
              </a:r>
            </a:p>
          </p:txBody>
        </p:sp>
      </p:grpSp>
      <p:sp>
        <p:nvSpPr>
          <p:cNvPr id="16" name="Left-Right Arrow 15">
            <a:extLst>
              <a:ext uri="{FF2B5EF4-FFF2-40B4-BE49-F238E27FC236}">
                <a16:creationId xmlns:a16="http://schemas.microsoft.com/office/drawing/2014/main" id="{7B335D7C-B82B-E026-42DD-C1AB71B5705A}"/>
              </a:ext>
            </a:extLst>
          </p:cNvPr>
          <p:cNvSpPr/>
          <p:nvPr/>
        </p:nvSpPr>
        <p:spPr>
          <a:xfrm>
            <a:off x="4406869" y="1693267"/>
            <a:ext cx="2578814" cy="160658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AF3FC0-6E5F-923D-CA91-C98DDB381B41}"/>
              </a:ext>
            </a:extLst>
          </p:cNvPr>
          <p:cNvSpPr txBox="1"/>
          <p:nvPr/>
        </p:nvSpPr>
        <p:spPr>
          <a:xfrm>
            <a:off x="3070989" y="867659"/>
            <a:ext cx="5532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C/C is used for the entire spectrum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430147-A767-AAFD-86AC-95A988F500C8}"/>
              </a:ext>
            </a:extLst>
          </p:cNvPr>
          <p:cNvSpPr txBox="1"/>
          <p:nvPr/>
        </p:nvSpPr>
        <p:spPr>
          <a:xfrm>
            <a:off x="914400" y="6012506"/>
            <a:ext cx="984572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66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/>
              <a:t>Building block (and often the C/C) is component dependent</a:t>
            </a:r>
            <a:endParaRPr lang="en-US" sz="28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6F0A004-1C5E-78D8-3EBA-97A095CDBB71}"/>
              </a:ext>
            </a:extLst>
          </p:cNvPr>
          <p:cNvSpPr txBox="1"/>
          <p:nvPr/>
        </p:nvSpPr>
        <p:spPr>
          <a:xfrm flipH="1">
            <a:off x="712681" y="4662799"/>
            <a:ext cx="31437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Early building block metrics</a:t>
            </a:r>
          </a:p>
          <a:p>
            <a:pPr marL="119063" indent="-119063">
              <a:buFont typeface="Arial" panose="020B0604020202020204" pitchFamily="34" charset="0"/>
              <a:buChar char="•"/>
            </a:pPr>
            <a:r>
              <a:rPr lang="en-US" dirty="0"/>
              <a:t>Arc-jet test</a:t>
            </a:r>
          </a:p>
          <a:p>
            <a:pPr marL="119063" indent="-119063">
              <a:buFont typeface="Arial" panose="020B0604020202020204" pitchFamily="34" charset="0"/>
              <a:buChar char="•"/>
            </a:pPr>
            <a:r>
              <a:rPr lang="en-US" dirty="0"/>
              <a:t>Density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97B3E32-7C9B-E409-4D78-BA5092621A84}"/>
              </a:ext>
            </a:extLst>
          </p:cNvPr>
          <p:cNvSpPr txBox="1"/>
          <p:nvPr/>
        </p:nvSpPr>
        <p:spPr>
          <a:xfrm flipH="1">
            <a:off x="8689314" y="4822689"/>
            <a:ext cx="3105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Early building block metrics</a:t>
            </a:r>
          </a:p>
          <a:p>
            <a:pPr marL="119063" indent="-109538">
              <a:buFont typeface="Arial" panose="020B0604020202020204" pitchFamily="34" charset="0"/>
              <a:buChar char="•"/>
            </a:pPr>
            <a:r>
              <a:rPr lang="en-US" dirty="0"/>
              <a:t>Mechanical properties at elevated temperature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C6FF09A-47CB-17ED-2B9A-325E4B8E0555}"/>
              </a:ext>
            </a:extLst>
          </p:cNvPr>
          <p:cNvSpPr txBox="1"/>
          <p:nvPr/>
        </p:nvSpPr>
        <p:spPr>
          <a:xfrm>
            <a:off x="5104761" y="5111467"/>
            <a:ext cx="2676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HTV-2 ablative aeroshell hot-structure </a:t>
            </a:r>
          </a:p>
        </p:txBody>
      </p:sp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A8CEBE43-A1FA-9899-6D0E-82D6D93996D9}"/>
              </a:ext>
            </a:extLst>
          </p:cNvPr>
          <p:cNvSpPr/>
          <p:nvPr/>
        </p:nvSpPr>
        <p:spPr>
          <a:xfrm>
            <a:off x="72737" y="2268733"/>
            <a:ext cx="4382431" cy="3329895"/>
          </a:xfrm>
          <a:prstGeom prst="roundRect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EEB046CE-5E7E-5E12-CF32-B90E9C230853}"/>
              </a:ext>
            </a:extLst>
          </p:cNvPr>
          <p:cNvSpPr/>
          <p:nvPr/>
        </p:nvSpPr>
        <p:spPr>
          <a:xfrm>
            <a:off x="4634542" y="2327724"/>
            <a:ext cx="3555301" cy="3433060"/>
          </a:xfrm>
          <a:prstGeom prst="roundRect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B8C65878-6664-784E-A256-5F9EFA67B5D8}"/>
              </a:ext>
            </a:extLst>
          </p:cNvPr>
          <p:cNvSpPr/>
          <p:nvPr/>
        </p:nvSpPr>
        <p:spPr>
          <a:xfrm>
            <a:off x="8441954" y="1853925"/>
            <a:ext cx="3633618" cy="4019208"/>
          </a:xfrm>
          <a:prstGeom prst="roundRect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7579B4-518A-D05D-04CF-26CF8858BBD9}"/>
              </a:ext>
            </a:extLst>
          </p:cNvPr>
          <p:cNvSpPr txBox="1"/>
          <p:nvPr/>
        </p:nvSpPr>
        <p:spPr>
          <a:xfrm>
            <a:off x="6790778" y="2351844"/>
            <a:ext cx="10618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Credit: DARPA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3F07C5-0616-CEF7-FA9A-14FCC1B5FFD0}"/>
              </a:ext>
            </a:extLst>
          </p:cNvPr>
          <p:cNvSpPr txBox="1"/>
          <p:nvPr/>
        </p:nvSpPr>
        <p:spPr>
          <a:xfrm rot="1359889">
            <a:off x="5053945" y="3091137"/>
            <a:ext cx="3047825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HTV: Hypersonic Technology Vehicle</a:t>
            </a:r>
          </a:p>
        </p:txBody>
      </p:sp>
      <p:pic>
        <p:nvPicPr>
          <p:cNvPr id="19" name="Picture 2" descr="Orion Spacecraft Re-Entering Earth's Atmosphere">
            <a:extLst>
              <a:ext uri="{FF2B5EF4-FFF2-40B4-BE49-F238E27FC236}">
                <a16:creationId xmlns:a16="http://schemas.microsoft.com/office/drawing/2014/main" id="{6E1837C4-26A9-762A-DF82-07130251A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4117" y="2739958"/>
            <a:ext cx="3459669" cy="194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Up-Down Arrow 2">
            <a:extLst>
              <a:ext uri="{FF2B5EF4-FFF2-40B4-BE49-F238E27FC236}">
                <a16:creationId xmlns:a16="http://schemas.microsoft.com/office/drawing/2014/main" id="{C31C9670-9F43-CFE5-6558-639D9A2D9E79}"/>
              </a:ext>
            </a:extLst>
          </p:cNvPr>
          <p:cNvSpPr/>
          <p:nvPr/>
        </p:nvSpPr>
        <p:spPr>
          <a:xfrm rot="1708487" flipH="1">
            <a:off x="3110477" y="1977217"/>
            <a:ext cx="264406" cy="656605"/>
          </a:xfrm>
          <a:prstGeom prst="up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Up-Down Arrow 20">
            <a:extLst>
              <a:ext uri="{FF2B5EF4-FFF2-40B4-BE49-F238E27FC236}">
                <a16:creationId xmlns:a16="http://schemas.microsoft.com/office/drawing/2014/main" id="{E9C2FB4B-04A7-B16C-076F-05184F5FAC18}"/>
              </a:ext>
            </a:extLst>
          </p:cNvPr>
          <p:cNvSpPr/>
          <p:nvPr/>
        </p:nvSpPr>
        <p:spPr>
          <a:xfrm rot="19060001" flipH="1">
            <a:off x="8452312" y="1744444"/>
            <a:ext cx="264406" cy="656605"/>
          </a:xfrm>
          <a:prstGeom prst="up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Up-Down Arrow 22">
            <a:extLst>
              <a:ext uri="{FF2B5EF4-FFF2-40B4-BE49-F238E27FC236}">
                <a16:creationId xmlns:a16="http://schemas.microsoft.com/office/drawing/2014/main" id="{84BF3534-0A54-FF46-B4E2-EABA3773CC06}"/>
              </a:ext>
            </a:extLst>
          </p:cNvPr>
          <p:cNvSpPr/>
          <p:nvPr/>
        </p:nvSpPr>
        <p:spPr>
          <a:xfrm rot="20880530" flipH="1">
            <a:off x="5893714" y="1886684"/>
            <a:ext cx="264406" cy="656605"/>
          </a:xfrm>
          <a:prstGeom prst="up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0CB35C8-3F80-B292-C680-B62CDC4A15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clrChange>
              <a:clrFrom>
                <a:srgbClr val="0B3EA7"/>
              </a:clrFrom>
              <a:clrTo>
                <a:srgbClr val="0B3EA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981" b="96935" l="5044" r="97149">
                        <a14:backgroundMark x1="12281" y1="54406" x2="12281" y2="54406"/>
                        <a14:backgroundMark x1="18421" y1="53257" x2="18421" y2="53257"/>
                        <a14:backgroundMark x1="19956" y1="52490" x2="19956" y2="52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40998" y="2740460"/>
            <a:ext cx="3555301" cy="203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7871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0">
            <a:extLst>
              <a:ext uri="{FF2B5EF4-FFF2-40B4-BE49-F238E27FC236}">
                <a16:creationId xmlns:a16="http://schemas.microsoft.com/office/drawing/2014/main" id="{9572EE3E-74D3-E09A-2A48-AF6022C20B6A}"/>
              </a:ext>
            </a:extLst>
          </p:cNvPr>
          <p:cNvSpPr>
            <a:spLocks noChangeShapeType="1"/>
          </p:cNvSpPr>
          <p:nvPr/>
        </p:nvSpPr>
        <p:spPr bwMode="auto">
          <a:xfrm>
            <a:off x="3956679" y="4961525"/>
            <a:ext cx="2417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" name="Picture 31">
            <a:extLst>
              <a:ext uri="{FF2B5EF4-FFF2-40B4-BE49-F238E27FC236}">
                <a16:creationId xmlns:a16="http://schemas.microsoft.com/office/drawing/2014/main" id="{8EB2E019-90B8-D17B-40AD-2B0C78077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0550" y="4716011"/>
            <a:ext cx="1087816" cy="543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2">
            <a:extLst>
              <a:ext uri="{FF2B5EF4-FFF2-40B4-BE49-F238E27FC236}">
                <a16:creationId xmlns:a16="http://schemas.microsoft.com/office/drawing/2014/main" id="{FCFAFE93-7E59-8343-1A97-34486E0C3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28384" y="4788859"/>
            <a:ext cx="1087816" cy="543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3">
            <a:extLst>
              <a:ext uri="{FF2B5EF4-FFF2-40B4-BE49-F238E27FC236}">
                <a16:creationId xmlns:a16="http://schemas.microsoft.com/office/drawing/2014/main" id="{DA0F2DAF-72E2-BC0B-AEC2-AA200A362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65733" y="2804787"/>
            <a:ext cx="1087816" cy="647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34">
            <a:extLst>
              <a:ext uri="{FF2B5EF4-FFF2-40B4-BE49-F238E27FC236}">
                <a16:creationId xmlns:a16="http://schemas.microsoft.com/office/drawing/2014/main" id="{4B7576D0-635A-95A9-D342-BA10AB5200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0940" y="1431798"/>
            <a:ext cx="75533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000" b="1" dirty="0"/>
              <a:t>5000</a:t>
            </a:r>
          </a:p>
        </p:txBody>
      </p:sp>
      <p:sp>
        <p:nvSpPr>
          <p:cNvPr id="9" name="Text Box 35">
            <a:extLst>
              <a:ext uri="{FF2B5EF4-FFF2-40B4-BE49-F238E27FC236}">
                <a16:creationId xmlns:a16="http://schemas.microsoft.com/office/drawing/2014/main" id="{6D7E766C-9800-C4E6-9158-E5C388CBF9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7937" y="2268433"/>
            <a:ext cx="75533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000" b="1" dirty="0"/>
              <a:t>4000</a:t>
            </a:r>
          </a:p>
        </p:txBody>
      </p:sp>
      <p:sp>
        <p:nvSpPr>
          <p:cNvPr id="10" name="Text Box 36">
            <a:extLst>
              <a:ext uri="{FF2B5EF4-FFF2-40B4-BE49-F238E27FC236}">
                <a16:creationId xmlns:a16="http://schemas.microsoft.com/office/drawing/2014/main" id="{6820C181-78DE-2EA1-62AC-8E5821606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6606" y="3072964"/>
            <a:ext cx="75533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000" b="1" dirty="0"/>
              <a:t>3000</a:t>
            </a:r>
          </a:p>
        </p:txBody>
      </p:sp>
      <p:sp>
        <p:nvSpPr>
          <p:cNvPr id="11" name="Text Box 37">
            <a:extLst>
              <a:ext uri="{FF2B5EF4-FFF2-40B4-BE49-F238E27FC236}">
                <a16:creationId xmlns:a16="http://schemas.microsoft.com/office/drawing/2014/main" id="{F85B5069-38CC-7AD1-85B8-21B1CCF105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8711" y="3905823"/>
            <a:ext cx="75533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000" b="1" dirty="0"/>
              <a:t>2000</a:t>
            </a:r>
          </a:p>
        </p:txBody>
      </p:sp>
      <p:sp>
        <p:nvSpPr>
          <p:cNvPr id="12" name="Text Box 38">
            <a:extLst>
              <a:ext uri="{FF2B5EF4-FFF2-40B4-BE49-F238E27FC236}">
                <a16:creationId xmlns:a16="http://schemas.microsoft.com/office/drawing/2014/main" id="{55EC82E4-8FA4-6B90-BE27-1236BB435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4377" y="4693356"/>
            <a:ext cx="75533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000" b="1" dirty="0"/>
              <a:t>1000</a:t>
            </a:r>
          </a:p>
        </p:txBody>
      </p:sp>
      <p:sp>
        <p:nvSpPr>
          <p:cNvPr id="13" name="Text Box 39">
            <a:extLst>
              <a:ext uri="{FF2B5EF4-FFF2-40B4-BE49-F238E27FC236}">
                <a16:creationId xmlns:a16="http://schemas.microsoft.com/office/drawing/2014/main" id="{FA84E1A6-E91D-310D-3B30-C38A62FF2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0280" y="3484672"/>
            <a:ext cx="132138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000" b="1" dirty="0"/>
              <a:t>Temp., °F</a:t>
            </a:r>
          </a:p>
        </p:txBody>
      </p:sp>
      <p:sp>
        <p:nvSpPr>
          <p:cNvPr id="14" name="Text Box 40">
            <a:extLst>
              <a:ext uri="{FF2B5EF4-FFF2-40B4-BE49-F238E27FC236}">
                <a16:creationId xmlns:a16="http://schemas.microsoft.com/office/drawing/2014/main" id="{EF45E6F2-B79B-1FD2-88A6-7EF00718B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3893" y="5835940"/>
            <a:ext cx="32733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000" b="1" dirty="0"/>
              <a:t>0</a:t>
            </a:r>
          </a:p>
        </p:txBody>
      </p:sp>
      <p:sp>
        <p:nvSpPr>
          <p:cNvPr id="15" name="Line 41">
            <a:extLst>
              <a:ext uri="{FF2B5EF4-FFF2-40B4-BE49-F238E27FC236}">
                <a16:creationId xmlns:a16="http://schemas.microsoft.com/office/drawing/2014/main" id="{304A746E-FC30-849A-D748-EE62123D2ED5}"/>
              </a:ext>
            </a:extLst>
          </p:cNvPr>
          <p:cNvSpPr>
            <a:spLocks noChangeShapeType="1"/>
          </p:cNvSpPr>
          <p:nvPr/>
        </p:nvSpPr>
        <p:spPr bwMode="auto">
          <a:xfrm rot="16200000" flipH="1">
            <a:off x="6575178" y="5702789"/>
            <a:ext cx="26628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Text Box 42">
            <a:extLst>
              <a:ext uri="{FF2B5EF4-FFF2-40B4-BE49-F238E27FC236}">
                <a16:creationId xmlns:a16="http://schemas.microsoft.com/office/drawing/2014/main" id="{3876FE06-D0AF-560E-8A51-35D808A003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7585" y="5839718"/>
            <a:ext cx="32733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000" b="1" dirty="0"/>
              <a:t>1</a:t>
            </a:r>
          </a:p>
        </p:txBody>
      </p:sp>
      <p:sp>
        <p:nvSpPr>
          <p:cNvPr id="17" name="Text Box 43">
            <a:extLst>
              <a:ext uri="{FF2B5EF4-FFF2-40B4-BE49-F238E27FC236}">
                <a16:creationId xmlns:a16="http://schemas.microsoft.com/office/drawing/2014/main" id="{70FC1398-7AD8-FFB9-7815-AFF16A4EAE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8456" y="5822720"/>
            <a:ext cx="32733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000" b="1" dirty="0"/>
              <a:t>2</a:t>
            </a:r>
          </a:p>
        </p:txBody>
      </p:sp>
      <p:sp>
        <p:nvSpPr>
          <p:cNvPr id="18" name="Freeform 44">
            <a:extLst>
              <a:ext uri="{FF2B5EF4-FFF2-40B4-BE49-F238E27FC236}">
                <a16:creationId xmlns:a16="http://schemas.microsoft.com/office/drawing/2014/main" id="{2A85D999-AD6D-0C1E-D111-BFE7080636FB}"/>
              </a:ext>
            </a:extLst>
          </p:cNvPr>
          <p:cNvSpPr>
            <a:spLocks/>
          </p:cNvSpPr>
          <p:nvPr/>
        </p:nvSpPr>
        <p:spPr bwMode="auto">
          <a:xfrm>
            <a:off x="3954790" y="1662196"/>
            <a:ext cx="5493847" cy="4177514"/>
          </a:xfrm>
          <a:custGeom>
            <a:avLst/>
            <a:gdLst>
              <a:gd name="T0" fmla="*/ 2147483646 w 2888"/>
              <a:gd name="T1" fmla="*/ 0 h 2194"/>
              <a:gd name="T2" fmla="*/ 0 w 2888"/>
              <a:gd name="T3" fmla="*/ 0 h 2194"/>
              <a:gd name="T4" fmla="*/ 0 w 2888"/>
              <a:gd name="T5" fmla="*/ 2147483646 h 2194"/>
              <a:gd name="T6" fmla="*/ 2147483646 w 2888"/>
              <a:gd name="T7" fmla="*/ 2147483646 h 2194"/>
              <a:gd name="T8" fmla="*/ 2147483646 w 2888"/>
              <a:gd name="T9" fmla="*/ 2147483646 h 219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888" h="2194">
                <a:moveTo>
                  <a:pt x="109" y="0"/>
                </a:moveTo>
                <a:lnTo>
                  <a:pt x="0" y="0"/>
                </a:lnTo>
                <a:lnTo>
                  <a:pt x="0" y="2194"/>
                </a:lnTo>
                <a:lnTo>
                  <a:pt x="2888" y="2194"/>
                </a:lnTo>
                <a:lnTo>
                  <a:pt x="2888" y="2093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45">
            <a:extLst>
              <a:ext uri="{FF2B5EF4-FFF2-40B4-BE49-F238E27FC236}">
                <a16:creationId xmlns:a16="http://schemas.microsoft.com/office/drawing/2014/main" id="{76470A06-F2E9-3E7F-51BF-D47793CE0810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6121" y="2513940"/>
            <a:ext cx="2417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Line 46">
            <a:extLst>
              <a:ext uri="{FF2B5EF4-FFF2-40B4-BE49-F238E27FC236}">
                <a16:creationId xmlns:a16="http://schemas.microsoft.com/office/drawing/2014/main" id="{08DC1839-0836-B979-9832-F2DAA80ED14E}"/>
              </a:ext>
            </a:extLst>
          </p:cNvPr>
          <p:cNvSpPr>
            <a:spLocks noChangeShapeType="1"/>
          </p:cNvSpPr>
          <p:nvPr/>
        </p:nvSpPr>
        <p:spPr bwMode="auto">
          <a:xfrm>
            <a:off x="3986896" y="3329802"/>
            <a:ext cx="2417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Line 47">
            <a:extLst>
              <a:ext uri="{FF2B5EF4-FFF2-40B4-BE49-F238E27FC236}">
                <a16:creationId xmlns:a16="http://schemas.microsoft.com/office/drawing/2014/main" id="{6BCBE947-67FA-59A8-6BF9-08A8C9B3933E}"/>
              </a:ext>
            </a:extLst>
          </p:cNvPr>
          <p:cNvSpPr>
            <a:spLocks noChangeShapeType="1"/>
          </p:cNvSpPr>
          <p:nvPr/>
        </p:nvSpPr>
        <p:spPr bwMode="auto">
          <a:xfrm>
            <a:off x="3954790" y="4145664"/>
            <a:ext cx="2417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2" name="Picture 48">
            <a:extLst>
              <a:ext uri="{FF2B5EF4-FFF2-40B4-BE49-F238E27FC236}">
                <a16:creationId xmlns:a16="http://schemas.microsoft.com/office/drawing/2014/main" id="{AB743EBE-CD89-D6C9-5C21-DE4DA180E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29951" y="3667856"/>
            <a:ext cx="1231347" cy="836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49">
            <a:extLst>
              <a:ext uri="{FF2B5EF4-FFF2-40B4-BE49-F238E27FC236}">
                <a16:creationId xmlns:a16="http://schemas.microsoft.com/office/drawing/2014/main" id="{FB874407-F67C-124C-5F70-A71304261F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4740" y="1720741"/>
            <a:ext cx="141577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600" b="1" dirty="0"/>
              <a:t>Apollo / CEV</a:t>
            </a:r>
          </a:p>
        </p:txBody>
      </p:sp>
      <p:sp>
        <p:nvSpPr>
          <p:cNvPr id="24" name="Text Box 50">
            <a:extLst>
              <a:ext uri="{FF2B5EF4-FFF2-40B4-BE49-F238E27FC236}">
                <a16:creationId xmlns:a16="http://schemas.microsoft.com/office/drawing/2014/main" id="{BF0E2B66-BA1C-62D2-0DBC-F0809C7527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3423" y="2325083"/>
            <a:ext cx="101662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600" b="1" dirty="0">
                <a:solidFill>
                  <a:srgbClr val="0000FF"/>
                </a:solidFill>
              </a:rPr>
              <a:t>Ablators</a:t>
            </a:r>
          </a:p>
        </p:txBody>
      </p:sp>
      <p:sp>
        <p:nvSpPr>
          <p:cNvPr id="25" name="Text Box 51">
            <a:extLst>
              <a:ext uri="{FF2B5EF4-FFF2-40B4-BE49-F238E27FC236}">
                <a16:creationId xmlns:a16="http://schemas.microsoft.com/office/drawing/2014/main" id="{5831F0D4-62A0-5ABA-D472-C1B76E4786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1962" y="3303362"/>
            <a:ext cx="115448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600" b="1" dirty="0">
                <a:solidFill>
                  <a:srgbClr val="0000FF"/>
                </a:solidFill>
              </a:rPr>
              <a:t>Insulation</a:t>
            </a:r>
          </a:p>
        </p:txBody>
      </p:sp>
      <p:sp>
        <p:nvSpPr>
          <p:cNvPr id="26" name="Text Box 52">
            <a:extLst>
              <a:ext uri="{FF2B5EF4-FFF2-40B4-BE49-F238E27FC236}">
                <a16:creationId xmlns:a16="http://schemas.microsoft.com/office/drawing/2014/main" id="{0911F527-ACC7-B710-67D1-525472479D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2519" y="2868991"/>
            <a:ext cx="98296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600" b="1" dirty="0"/>
              <a:t>Mercury</a:t>
            </a:r>
          </a:p>
        </p:txBody>
      </p:sp>
      <p:sp>
        <p:nvSpPr>
          <p:cNvPr id="27" name="Text Box 53">
            <a:extLst>
              <a:ext uri="{FF2B5EF4-FFF2-40B4-BE49-F238E27FC236}">
                <a16:creationId xmlns:a16="http://schemas.microsoft.com/office/drawing/2014/main" id="{EB4D5B8D-375E-717D-F88E-B0556B5369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045" y="1835945"/>
            <a:ext cx="1587294" cy="830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600" b="1" dirty="0">
                <a:solidFill>
                  <a:srgbClr val="0000FF"/>
                </a:solidFill>
              </a:rPr>
              <a:t>Hot structure</a:t>
            </a:r>
          </a:p>
          <a:p>
            <a:r>
              <a:rPr lang="en-US" altLang="en-US" sz="1600" b="1" dirty="0">
                <a:solidFill>
                  <a:srgbClr val="0000FF"/>
                </a:solidFill>
              </a:rPr>
              <a:t>Insulation</a:t>
            </a:r>
          </a:p>
          <a:p>
            <a:r>
              <a:rPr lang="en-US" altLang="en-US" sz="1600" b="1" dirty="0">
                <a:solidFill>
                  <a:srgbClr val="0000FF"/>
                </a:solidFill>
              </a:rPr>
              <a:t>Active cooling</a:t>
            </a:r>
          </a:p>
        </p:txBody>
      </p:sp>
      <p:sp>
        <p:nvSpPr>
          <p:cNvPr id="28" name="Text Box 54">
            <a:extLst>
              <a:ext uri="{FF2B5EF4-FFF2-40B4-BE49-F238E27FC236}">
                <a16:creationId xmlns:a16="http://schemas.microsoft.com/office/drawing/2014/main" id="{D0EF5B90-FBEF-B1E5-0D12-8F5D81568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8818" y="5308216"/>
            <a:ext cx="76495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600" b="1" dirty="0"/>
              <a:t>SR-71</a:t>
            </a:r>
          </a:p>
        </p:txBody>
      </p:sp>
      <p:sp>
        <p:nvSpPr>
          <p:cNvPr id="29" name="Line 55">
            <a:extLst>
              <a:ext uri="{FF2B5EF4-FFF2-40B4-BE49-F238E27FC236}">
                <a16:creationId xmlns:a16="http://schemas.microsoft.com/office/drawing/2014/main" id="{03ACF243-54F6-6653-90AF-BA09EA060EF1}"/>
              </a:ext>
            </a:extLst>
          </p:cNvPr>
          <p:cNvSpPr>
            <a:spLocks noChangeShapeType="1"/>
          </p:cNvSpPr>
          <p:nvPr/>
        </p:nvSpPr>
        <p:spPr bwMode="auto">
          <a:xfrm>
            <a:off x="4844313" y="2190996"/>
            <a:ext cx="402265" cy="3323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Freeform 56">
            <a:extLst>
              <a:ext uri="{FF2B5EF4-FFF2-40B4-BE49-F238E27FC236}">
                <a16:creationId xmlns:a16="http://schemas.microsoft.com/office/drawing/2014/main" id="{AD4DFE1F-984C-99D8-8B19-43DB669982D2}"/>
              </a:ext>
            </a:extLst>
          </p:cNvPr>
          <p:cNvSpPr>
            <a:spLocks/>
          </p:cNvSpPr>
          <p:nvPr/>
        </p:nvSpPr>
        <p:spPr bwMode="auto">
          <a:xfrm>
            <a:off x="4870753" y="2525272"/>
            <a:ext cx="676108" cy="402266"/>
          </a:xfrm>
          <a:custGeom>
            <a:avLst/>
            <a:gdLst>
              <a:gd name="T0" fmla="*/ 0 w 358"/>
              <a:gd name="T1" fmla="*/ 2147483646 h 213"/>
              <a:gd name="T2" fmla="*/ 2147483646 w 358"/>
              <a:gd name="T3" fmla="*/ 0 h 213"/>
              <a:gd name="T4" fmla="*/ 2147483646 w 358"/>
              <a:gd name="T5" fmla="*/ 0 h 21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58" h="213">
                <a:moveTo>
                  <a:pt x="0" y="213"/>
                </a:moveTo>
                <a:lnTo>
                  <a:pt x="198" y="0"/>
                </a:lnTo>
                <a:lnTo>
                  <a:pt x="358" y="0"/>
                </a:ln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1" name="Picture 57">
            <a:extLst>
              <a:ext uri="{FF2B5EF4-FFF2-40B4-BE49-F238E27FC236}">
                <a16:creationId xmlns:a16="http://schemas.microsoft.com/office/drawing/2014/main" id="{B7AFB1A7-27BC-00C4-1423-DE9568B72E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5441" y="1832167"/>
            <a:ext cx="817751" cy="694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58">
            <a:extLst>
              <a:ext uri="{FF2B5EF4-FFF2-40B4-BE49-F238E27FC236}">
                <a16:creationId xmlns:a16="http://schemas.microsoft.com/office/drawing/2014/main" id="{A4526F5C-9628-8D38-3A81-7195D52D4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0550" y="2714128"/>
            <a:ext cx="817751" cy="1021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 Box 59">
            <a:extLst>
              <a:ext uri="{FF2B5EF4-FFF2-40B4-BE49-F238E27FC236}">
                <a16:creationId xmlns:a16="http://schemas.microsoft.com/office/drawing/2014/main" id="{7252133D-7C17-8D5A-9233-DBD2696CB5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6874" y="5377011"/>
            <a:ext cx="61747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600" b="1" dirty="0"/>
              <a:t>X-15</a:t>
            </a:r>
          </a:p>
        </p:txBody>
      </p:sp>
      <p:sp>
        <p:nvSpPr>
          <p:cNvPr id="34" name="Rectangle 60">
            <a:extLst>
              <a:ext uri="{FF2B5EF4-FFF2-40B4-BE49-F238E27FC236}">
                <a16:creationId xmlns:a16="http://schemas.microsoft.com/office/drawing/2014/main" id="{A2042520-EEF0-E824-1B49-94CF279853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304" y="1818126"/>
            <a:ext cx="832442" cy="705265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b="1" dirty="0"/>
          </a:p>
        </p:txBody>
      </p:sp>
      <p:sp>
        <p:nvSpPr>
          <p:cNvPr id="35" name="Rectangle 61">
            <a:extLst>
              <a:ext uri="{FF2B5EF4-FFF2-40B4-BE49-F238E27FC236}">
                <a16:creationId xmlns:a16="http://schemas.microsoft.com/office/drawing/2014/main" id="{FF7BC344-9344-4ED0-2F98-337B7A8C3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7331" y="2704062"/>
            <a:ext cx="823540" cy="1028006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b="1" dirty="0"/>
          </a:p>
        </p:txBody>
      </p:sp>
      <p:sp>
        <p:nvSpPr>
          <p:cNvPr id="36" name="Rectangle 62">
            <a:extLst>
              <a:ext uri="{FF2B5EF4-FFF2-40B4-BE49-F238E27FC236}">
                <a16:creationId xmlns:a16="http://schemas.microsoft.com/office/drawing/2014/main" id="{A418CF21-E449-2AEA-1DEF-F6DABF8F9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7142" y="2789454"/>
            <a:ext cx="1092300" cy="661216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b="1" dirty="0"/>
          </a:p>
        </p:txBody>
      </p:sp>
      <p:sp>
        <p:nvSpPr>
          <p:cNvPr id="37" name="Rectangle 63">
            <a:extLst>
              <a:ext uri="{FF2B5EF4-FFF2-40B4-BE49-F238E27FC236}">
                <a16:creationId xmlns:a16="http://schemas.microsoft.com/office/drawing/2014/main" id="{578B3A3C-4950-AB1E-E71D-DC288451D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8045" y="3660302"/>
            <a:ext cx="1250814" cy="836635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b="1" dirty="0"/>
          </a:p>
        </p:txBody>
      </p:sp>
      <p:sp>
        <p:nvSpPr>
          <p:cNvPr id="38" name="Rectangle 64">
            <a:extLst>
              <a:ext uri="{FF2B5EF4-FFF2-40B4-BE49-F238E27FC236}">
                <a16:creationId xmlns:a16="http://schemas.microsoft.com/office/drawing/2014/main" id="{874C1348-6381-828C-3CDB-21EB466CC5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780" y="4700087"/>
            <a:ext cx="1085928" cy="563609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b="1" dirty="0"/>
          </a:p>
        </p:txBody>
      </p:sp>
      <p:sp>
        <p:nvSpPr>
          <p:cNvPr id="39" name="Rectangle 65">
            <a:extLst>
              <a:ext uri="{FF2B5EF4-FFF2-40B4-BE49-F238E27FC236}">
                <a16:creationId xmlns:a16="http://schemas.microsoft.com/office/drawing/2014/main" id="{FA68127E-B925-B9C8-6F6A-C20D9186F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4030" y="4776917"/>
            <a:ext cx="1102177" cy="567187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b="1" dirty="0"/>
          </a:p>
        </p:txBody>
      </p:sp>
      <p:sp>
        <p:nvSpPr>
          <p:cNvPr id="40" name="Text Box 68">
            <a:extLst>
              <a:ext uri="{FF2B5EF4-FFF2-40B4-BE49-F238E27FC236}">
                <a16:creationId xmlns:a16="http://schemas.microsoft.com/office/drawing/2014/main" id="{6EB83B1F-40CB-DC95-3051-9F8A7FE81F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5673" y="6196657"/>
            <a:ext cx="2193870" cy="369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1" dirty="0"/>
              <a:t>Exposure Time, </a:t>
            </a:r>
            <a:r>
              <a:rPr lang="en-US" altLang="en-US" sz="1800" b="1" dirty="0" err="1"/>
              <a:t>hr</a:t>
            </a:r>
            <a:endParaRPr lang="en-US" altLang="en-US" sz="1800" b="1" dirty="0"/>
          </a:p>
        </p:txBody>
      </p:sp>
      <p:sp>
        <p:nvSpPr>
          <p:cNvPr id="41" name="Text Box 69">
            <a:extLst>
              <a:ext uri="{FF2B5EF4-FFF2-40B4-BE49-F238E27FC236}">
                <a16:creationId xmlns:a16="http://schemas.microsoft.com/office/drawing/2014/main" id="{618201C1-3B8B-D565-A0FA-E4AA36AB9C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7800" y="4306193"/>
            <a:ext cx="109677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600" b="1" dirty="0">
                <a:solidFill>
                  <a:srgbClr val="0000FF"/>
                </a:solidFill>
              </a:rPr>
              <a:t>Heat sink</a:t>
            </a:r>
          </a:p>
        </p:txBody>
      </p:sp>
      <p:sp>
        <p:nvSpPr>
          <p:cNvPr id="42" name="Text Box 70">
            <a:extLst>
              <a:ext uri="{FF2B5EF4-FFF2-40B4-BE49-F238E27FC236}">
                <a16:creationId xmlns:a16="http://schemas.microsoft.com/office/drawing/2014/main" id="{0ADBA2C3-9E8F-B449-8CCD-EBA02B4550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8985" y="4883288"/>
            <a:ext cx="147348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600" b="1" dirty="0">
                <a:solidFill>
                  <a:srgbClr val="0000FF"/>
                </a:solidFill>
              </a:rPr>
              <a:t>Hot structure</a:t>
            </a:r>
          </a:p>
        </p:txBody>
      </p:sp>
      <p:sp>
        <p:nvSpPr>
          <p:cNvPr id="43" name="Text Box 71">
            <a:extLst>
              <a:ext uri="{FF2B5EF4-FFF2-40B4-BE49-F238E27FC236}">
                <a16:creationId xmlns:a16="http://schemas.microsoft.com/office/drawing/2014/main" id="{A68C718E-E104-D8A0-DDD5-09B5E6D708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2078" y="4047458"/>
            <a:ext cx="162416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600" b="1" dirty="0"/>
              <a:t>Shuttle Orbiter</a:t>
            </a:r>
          </a:p>
        </p:txBody>
      </p:sp>
      <p:sp>
        <p:nvSpPr>
          <p:cNvPr id="44" name="Text Box 72">
            <a:extLst>
              <a:ext uri="{FF2B5EF4-FFF2-40B4-BE49-F238E27FC236}">
                <a16:creationId xmlns:a16="http://schemas.microsoft.com/office/drawing/2014/main" id="{535F26D8-66F4-2146-C15C-6015C8280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9178" y="3490331"/>
            <a:ext cx="73879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600" b="1" dirty="0"/>
              <a:t>SSTO</a:t>
            </a:r>
          </a:p>
        </p:txBody>
      </p:sp>
      <p:sp>
        <p:nvSpPr>
          <p:cNvPr id="45" name="Title 2">
            <a:extLst>
              <a:ext uri="{FF2B5EF4-FFF2-40B4-BE49-F238E27FC236}">
                <a16:creationId xmlns:a16="http://schemas.microsoft.com/office/drawing/2014/main" id="{6AAA1D88-9FE7-8CDB-F5FA-1E8C47D386F2}"/>
              </a:ext>
            </a:extLst>
          </p:cNvPr>
          <p:cNvSpPr txBox="1">
            <a:spLocks/>
          </p:cNvSpPr>
          <p:nvPr/>
        </p:nvSpPr>
        <p:spPr bwMode="auto">
          <a:xfrm>
            <a:off x="168322" y="110547"/>
            <a:ext cx="848112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Flight Vehicle Thermal Management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223143E-7034-C753-3360-B402208CE59B}"/>
              </a:ext>
            </a:extLst>
          </p:cNvPr>
          <p:cNvSpPr txBox="1"/>
          <p:nvPr/>
        </p:nvSpPr>
        <p:spPr>
          <a:xfrm>
            <a:off x="120073" y="6492710"/>
            <a:ext cx="44871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libri" panose="020F0502020204030204" pitchFamily="34" charset="0"/>
                <a:cs typeface="Calibri" panose="020F0502020204030204" pitchFamily="34" charset="0"/>
              </a:rPr>
              <a:t> Earl Thornton, “Thermal Structures for Aerospace Applications”, AIAA Press, 1996.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37EBE6-5E40-C8FA-8191-533E582D473F}"/>
              </a:ext>
            </a:extLst>
          </p:cNvPr>
          <p:cNvSpPr txBox="1"/>
          <p:nvPr/>
        </p:nvSpPr>
        <p:spPr>
          <a:xfrm>
            <a:off x="793990" y="4961525"/>
            <a:ext cx="2029346" cy="33855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3000°F ~ 1650°C</a:t>
            </a:r>
            <a:endParaRPr lang="en-US" sz="1600" baseline="30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8FB8C459-2347-922D-C062-0972205D1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89FB9E6-34C3-EEF6-E686-AF43D04A4A88}"/>
              </a:ext>
            </a:extLst>
          </p:cNvPr>
          <p:cNvSpPr txBox="1"/>
          <p:nvPr/>
        </p:nvSpPr>
        <p:spPr>
          <a:xfrm>
            <a:off x="3954790" y="5881786"/>
            <a:ext cx="1565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limited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E662D2F-026D-EA8C-57FF-D5E66413C5AE}"/>
              </a:ext>
            </a:extLst>
          </p:cNvPr>
          <p:cNvSpPr txBox="1"/>
          <p:nvPr/>
        </p:nvSpPr>
        <p:spPr>
          <a:xfrm>
            <a:off x="7396619" y="5874288"/>
            <a:ext cx="18518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Not time limited</a:t>
            </a:r>
          </a:p>
        </p:txBody>
      </p:sp>
    </p:spTree>
    <p:extLst>
      <p:ext uri="{BB962C8B-B14F-4D97-AF65-F5344CB8AC3E}">
        <p14:creationId xmlns:p14="http://schemas.microsoft.com/office/powerpoint/2010/main" val="11263823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17">
            <a:extLst>
              <a:ext uri="{FF2B5EF4-FFF2-40B4-BE49-F238E27FC236}">
                <a16:creationId xmlns:a16="http://schemas.microsoft.com/office/drawing/2014/main" id="{475620C3-3E1F-9F2D-1898-B69A14D86C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3101" y="4723286"/>
            <a:ext cx="4250065" cy="169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30188" indent="-2301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000" b="1" dirty="0"/>
              <a:t>Heat radiated away</a:t>
            </a:r>
          </a:p>
          <a:p>
            <a:pPr lvl="1" eaLnBrk="1" hangingPunct="1">
              <a:spcBef>
                <a:spcPct val="50000"/>
              </a:spcBef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1600" dirty="0"/>
              <a:t>Maximize surface emissivity</a:t>
            </a:r>
          </a:p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000" b="1" dirty="0"/>
              <a:t>Minimal heat conducted inward</a:t>
            </a:r>
          </a:p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000" b="1" dirty="0"/>
              <a:t>Structure remains cool</a:t>
            </a:r>
          </a:p>
        </p:txBody>
      </p:sp>
      <p:sp>
        <p:nvSpPr>
          <p:cNvPr id="18" name="Text Box 21">
            <a:extLst>
              <a:ext uri="{FF2B5EF4-FFF2-40B4-BE49-F238E27FC236}">
                <a16:creationId xmlns:a16="http://schemas.microsoft.com/office/drawing/2014/main" id="{ABF8DBFD-5B02-2158-54C5-B6622E62D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2174" y="1329915"/>
            <a:ext cx="479192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286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80FF00"/>
              </a:buClr>
              <a:buFont typeface="Times" panose="02020603050405020304" pitchFamily="18" charset="0"/>
              <a:buNone/>
            </a:pPr>
            <a:r>
              <a:rPr lang="en-US" altLang="en-US" sz="2000" b="1" dirty="0"/>
              <a:t>	Use: Moderate heat flux, short times</a:t>
            </a:r>
          </a:p>
        </p:txBody>
      </p:sp>
      <p:sp>
        <p:nvSpPr>
          <p:cNvPr id="19" name="Text Box 22">
            <a:extLst>
              <a:ext uri="{FF2B5EF4-FFF2-40B4-BE49-F238E27FC236}">
                <a16:creationId xmlns:a16="http://schemas.microsoft.com/office/drawing/2014/main" id="{053DF160-9EBC-1F9E-DE9B-65DDBAE82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5120" y="3924538"/>
            <a:ext cx="95410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b="1" dirty="0">
                <a:solidFill>
                  <a:schemeClr val="bg1"/>
                </a:solidFill>
              </a:rPr>
              <a:t>Orbiter</a:t>
            </a:r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C68AEB3C-36CB-4249-4300-ABE0B3061E2B}"/>
              </a:ext>
            </a:extLst>
          </p:cNvPr>
          <p:cNvSpPr txBox="1">
            <a:spLocks/>
          </p:cNvSpPr>
          <p:nvPr/>
        </p:nvSpPr>
        <p:spPr bwMode="auto">
          <a:xfrm>
            <a:off x="114842" y="87569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Passive: Insulated Structure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13">
            <a:extLst>
              <a:ext uri="{FF2B5EF4-FFF2-40B4-BE49-F238E27FC236}">
                <a16:creationId xmlns:a16="http://schemas.microsoft.com/office/drawing/2014/main" id="{50C9DD74-5909-E0CD-18F0-B14FBB71B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2652" y="6055796"/>
            <a:ext cx="177551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600" b="1" dirty="0"/>
              <a:t>Structure</a:t>
            </a:r>
          </a:p>
        </p:txBody>
      </p:sp>
      <p:sp>
        <p:nvSpPr>
          <p:cNvPr id="15" name="Text Box 14">
            <a:extLst>
              <a:ext uri="{FF2B5EF4-FFF2-40B4-BE49-F238E27FC236}">
                <a16:creationId xmlns:a16="http://schemas.microsoft.com/office/drawing/2014/main" id="{E275FC1D-DA4A-E3C9-0F17-9D3BAAFD5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6966" y="5635301"/>
            <a:ext cx="177551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600" b="1" dirty="0"/>
              <a:t>Insulation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BD6F825-9214-120F-AD61-91316D76AC72}"/>
              </a:ext>
            </a:extLst>
          </p:cNvPr>
          <p:cNvGrpSpPr/>
          <p:nvPr/>
        </p:nvGrpSpPr>
        <p:grpSpPr>
          <a:xfrm>
            <a:off x="877768" y="4690472"/>
            <a:ext cx="4480140" cy="1870379"/>
            <a:chOff x="5383530" y="4393261"/>
            <a:chExt cx="4480140" cy="1870379"/>
          </a:xfrm>
        </p:grpSpPr>
        <p:sp>
          <p:nvSpPr>
            <p:cNvPr id="4" name="Rectangle 2">
              <a:extLst>
                <a:ext uri="{FF2B5EF4-FFF2-40B4-BE49-F238E27FC236}">
                  <a16:creationId xmlns:a16="http://schemas.microsoft.com/office/drawing/2014/main" id="{CE974FF6-CE7A-FB69-EF5F-26A17F3D1E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0623" y="5941731"/>
              <a:ext cx="1666801" cy="321909"/>
            </a:xfrm>
            <a:prstGeom prst="rect">
              <a:avLst/>
            </a:prstGeom>
            <a:gradFill rotWithShape="0">
              <a:gsLst>
                <a:gs pos="0">
                  <a:srgbClr val="C0C0C0"/>
                </a:gs>
                <a:gs pos="100000">
                  <a:srgbClr val="F3F3F3"/>
                </a:gs>
              </a:gsLst>
              <a:lin ang="5400000" scaled="1"/>
            </a:gradFill>
            <a:ln w="31750">
              <a:solidFill>
                <a:srgbClr val="96969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5" name="Rectangle 3" descr="Large confetti">
              <a:extLst>
                <a:ext uri="{FF2B5EF4-FFF2-40B4-BE49-F238E27FC236}">
                  <a16:creationId xmlns:a16="http://schemas.microsoft.com/office/drawing/2014/main" id="{30B2EC41-D0F1-234C-D7CB-622B0B4396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0623" y="5219027"/>
              <a:ext cx="1666801" cy="739245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31750">
              <a:solidFill>
                <a:srgbClr val="96969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6" name="AutoShape 4">
              <a:extLst>
                <a:ext uri="{FF2B5EF4-FFF2-40B4-BE49-F238E27FC236}">
                  <a16:creationId xmlns:a16="http://schemas.microsoft.com/office/drawing/2014/main" id="{E2680E68-E49A-CC50-B5D9-8BB265C164B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348867">
              <a:off x="6336345" y="4739345"/>
              <a:ext cx="512763" cy="342266"/>
            </a:xfrm>
            <a:prstGeom prst="rightArrow">
              <a:avLst>
                <a:gd name="adj1" fmla="val 36593"/>
                <a:gd name="adj2" fmla="val 54002"/>
              </a:avLst>
            </a:prstGeom>
            <a:solidFill>
              <a:srgbClr val="FFCC00"/>
            </a:solidFill>
            <a:ln w="19050">
              <a:solidFill>
                <a:srgbClr val="8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7" name="AutoShape 5">
              <a:extLst>
                <a:ext uri="{FF2B5EF4-FFF2-40B4-BE49-F238E27FC236}">
                  <a16:creationId xmlns:a16="http://schemas.microsoft.com/office/drawing/2014/main" id="{C7C458F0-5673-A5EE-7303-521D4933AE7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77088" flipV="1">
              <a:off x="6803303" y="4739340"/>
              <a:ext cx="512763" cy="342267"/>
            </a:xfrm>
            <a:prstGeom prst="rightArrow">
              <a:avLst>
                <a:gd name="adj1" fmla="val 36593"/>
                <a:gd name="adj2" fmla="val 54002"/>
              </a:avLst>
            </a:prstGeom>
            <a:solidFill>
              <a:srgbClr val="FFCC00"/>
            </a:solidFill>
            <a:ln w="19050">
              <a:solidFill>
                <a:srgbClr val="8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8" name="AutoShape 6">
              <a:extLst>
                <a:ext uri="{FF2B5EF4-FFF2-40B4-BE49-F238E27FC236}">
                  <a16:creationId xmlns:a16="http://schemas.microsoft.com/office/drawing/2014/main" id="{82F70B9D-A409-8D79-0E76-306E8722AEF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6525927" y="5486219"/>
              <a:ext cx="670537" cy="243022"/>
            </a:xfrm>
            <a:prstGeom prst="rightArrow">
              <a:avLst>
                <a:gd name="adj1" fmla="val 42861"/>
                <a:gd name="adj2" fmla="val 65696"/>
              </a:avLst>
            </a:prstGeom>
            <a:solidFill>
              <a:srgbClr val="FFCC00"/>
            </a:solidFill>
            <a:ln w="19050">
              <a:solidFill>
                <a:srgbClr val="8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9" name="AutoShape 7">
              <a:extLst>
                <a:ext uri="{FF2B5EF4-FFF2-40B4-BE49-F238E27FC236}">
                  <a16:creationId xmlns:a16="http://schemas.microsoft.com/office/drawing/2014/main" id="{3052C841-E6AD-D2C0-1231-C8B0EED76AA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6719331" y="5976085"/>
              <a:ext cx="307912" cy="263380"/>
            </a:xfrm>
            <a:custGeom>
              <a:avLst/>
              <a:gdLst>
                <a:gd name="T0" fmla="*/ 2147483646 w 21600"/>
                <a:gd name="T1" fmla="*/ 0 h 21600"/>
                <a:gd name="T2" fmla="*/ 0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2160 w 21600"/>
                <a:gd name="T13" fmla="*/ 12343 h 21600"/>
                <a:gd name="T14" fmla="*/ 19440 w 21600"/>
                <a:gd name="T15" fmla="*/ 1851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00" y="0"/>
                  </a:moveTo>
                  <a:lnTo>
                    <a:pt x="6480" y="6171"/>
                  </a:lnTo>
                  <a:lnTo>
                    <a:pt x="8640" y="6171"/>
                  </a:lnTo>
                  <a:lnTo>
                    <a:pt x="8640" y="12343"/>
                  </a:lnTo>
                  <a:lnTo>
                    <a:pt x="4320" y="12343"/>
                  </a:lnTo>
                  <a:lnTo>
                    <a:pt x="4320" y="9257"/>
                  </a:lnTo>
                  <a:lnTo>
                    <a:pt x="0" y="15429"/>
                  </a:lnTo>
                  <a:lnTo>
                    <a:pt x="4320" y="21600"/>
                  </a:lnTo>
                  <a:lnTo>
                    <a:pt x="4320" y="18514"/>
                  </a:lnTo>
                  <a:lnTo>
                    <a:pt x="17280" y="18514"/>
                  </a:lnTo>
                  <a:lnTo>
                    <a:pt x="17280" y="21600"/>
                  </a:lnTo>
                  <a:lnTo>
                    <a:pt x="21600" y="15429"/>
                  </a:lnTo>
                  <a:lnTo>
                    <a:pt x="17280" y="9257"/>
                  </a:lnTo>
                  <a:lnTo>
                    <a:pt x="17280" y="12343"/>
                  </a:lnTo>
                  <a:lnTo>
                    <a:pt x="12960" y="12343"/>
                  </a:lnTo>
                  <a:lnTo>
                    <a:pt x="12960" y="6171"/>
                  </a:lnTo>
                  <a:lnTo>
                    <a:pt x="15120" y="6171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FFCC00"/>
            </a:solidFill>
            <a:ln w="19050">
              <a:solidFill>
                <a:srgbClr val="8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AutoShape 8">
              <a:extLst>
                <a:ext uri="{FF2B5EF4-FFF2-40B4-BE49-F238E27FC236}">
                  <a16:creationId xmlns:a16="http://schemas.microsoft.com/office/drawing/2014/main" id="{7FC1DC51-A7C0-B606-4C66-62B33D255C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9332" y="5622367"/>
              <a:ext cx="665448" cy="109424"/>
            </a:xfrm>
            <a:prstGeom prst="leftArrow">
              <a:avLst>
                <a:gd name="adj1" fmla="val 50000"/>
                <a:gd name="adj2" fmla="val 152035"/>
              </a:avLst>
            </a:prstGeom>
            <a:solidFill>
              <a:srgbClr val="99CC00"/>
            </a:solidFill>
            <a:ln w="9525">
              <a:solidFill>
                <a:srgbClr val="8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11" name="AutoShape 9">
              <a:extLst>
                <a:ext uri="{FF2B5EF4-FFF2-40B4-BE49-F238E27FC236}">
                  <a16:creationId xmlns:a16="http://schemas.microsoft.com/office/drawing/2014/main" id="{DAE37D9E-5202-C259-36A1-1EEC1AA6FB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9332" y="6053700"/>
              <a:ext cx="665448" cy="109424"/>
            </a:xfrm>
            <a:prstGeom prst="leftArrow">
              <a:avLst>
                <a:gd name="adj1" fmla="val 50000"/>
                <a:gd name="adj2" fmla="val 152035"/>
              </a:avLst>
            </a:prstGeom>
            <a:solidFill>
              <a:srgbClr val="99CC00"/>
            </a:solidFill>
            <a:ln w="9525">
              <a:solidFill>
                <a:srgbClr val="8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12" name="Text Box 11">
              <a:extLst>
                <a:ext uri="{FF2B5EF4-FFF2-40B4-BE49-F238E27FC236}">
                  <a16:creationId xmlns:a16="http://schemas.microsoft.com/office/drawing/2014/main" id="{D587CED1-8FBE-E6FD-2F8B-A8149BBB35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31154" y="4404345"/>
              <a:ext cx="1269822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 b="1" dirty="0"/>
                <a:t>Surface heating</a:t>
              </a:r>
            </a:p>
          </p:txBody>
        </p:sp>
        <p:sp>
          <p:nvSpPr>
            <p:cNvPr id="13" name="Text Box 12">
              <a:extLst>
                <a:ext uri="{FF2B5EF4-FFF2-40B4-BE49-F238E27FC236}">
                  <a16:creationId xmlns:a16="http://schemas.microsoft.com/office/drawing/2014/main" id="{ACC5BE29-449D-C55D-653B-1C596A12D5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16787" y="4393261"/>
              <a:ext cx="1269822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 b="1" dirty="0"/>
                <a:t>Radiation</a:t>
              </a:r>
            </a:p>
          </p:txBody>
        </p:sp>
        <p:sp>
          <p:nvSpPr>
            <p:cNvPr id="17" name="Text Box 19">
              <a:extLst>
                <a:ext uri="{FF2B5EF4-FFF2-40B4-BE49-F238E27FC236}">
                  <a16:creationId xmlns:a16="http://schemas.microsoft.com/office/drawing/2014/main" id="{522715BE-6567-1CB0-6642-70A3AE2B60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83530" y="5431506"/>
              <a:ext cx="1356155" cy="3385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 b="1" dirty="0">
                  <a:solidFill>
                    <a:srgbClr val="0000CC"/>
                  </a:solidFill>
                </a:rPr>
                <a:t>Conduction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2C63626-EFF3-AA62-CCC0-23151E068F11}"/>
                </a:ext>
              </a:extLst>
            </p:cNvPr>
            <p:cNvSpPr txBox="1"/>
            <p:nvPr/>
          </p:nvSpPr>
          <p:spPr>
            <a:xfrm>
              <a:off x="8110610" y="4543375"/>
              <a:ext cx="17530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High emissivity surface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FABC8F2-B657-A56E-87BF-EB9435201B5A}"/>
              </a:ext>
            </a:extLst>
          </p:cNvPr>
          <p:cNvGrpSpPr/>
          <p:nvPr/>
        </p:nvGrpSpPr>
        <p:grpSpPr>
          <a:xfrm>
            <a:off x="101591" y="1288776"/>
            <a:ext cx="4750708" cy="3165788"/>
            <a:chOff x="354330" y="1543372"/>
            <a:chExt cx="4750708" cy="316578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B55F8A4B-800F-B53F-1B05-D6EBEE071D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330" y="1543372"/>
              <a:ext cx="4737457" cy="3165788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B7423C2-8734-4B0C-F726-48706559EAAB}"/>
                </a:ext>
              </a:extLst>
            </p:cNvPr>
            <p:cNvSpPr/>
            <p:nvPr/>
          </p:nvSpPr>
          <p:spPr>
            <a:xfrm>
              <a:off x="367581" y="1601253"/>
              <a:ext cx="1268747" cy="2716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3564E13-90A5-00D2-57C2-7D8EBFFC4097}"/>
                </a:ext>
              </a:extLst>
            </p:cNvPr>
            <p:cNvSpPr txBox="1"/>
            <p:nvPr/>
          </p:nvSpPr>
          <p:spPr>
            <a:xfrm>
              <a:off x="618251" y="2373035"/>
              <a:ext cx="9476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/>
                <a:t>Heat </a:t>
              </a:r>
              <a:r>
                <a:rPr lang="en-US" sz="1800" dirty="0">
                  <a:latin typeface="Arial" panose="020B0604020202020204" pitchFamily="34" charset="0"/>
                  <a:cs typeface="Arial" panose="020B0604020202020204" pitchFamily="34" charset="0"/>
                </a:rPr>
                <a:t>Flux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D84B28B-B59A-BD4A-C40D-53E8A69DA8C4}"/>
                </a:ext>
              </a:extLst>
            </p:cNvPr>
            <p:cNvSpPr/>
            <p:nvPr/>
          </p:nvSpPr>
          <p:spPr>
            <a:xfrm>
              <a:off x="1293677" y="4214446"/>
              <a:ext cx="3811361" cy="4540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F765558-E269-AF2F-6C8F-ECD081E903C4}"/>
                </a:ext>
              </a:extLst>
            </p:cNvPr>
            <p:cNvSpPr txBox="1"/>
            <p:nvPr/>
          </p:nvSpPr>
          <p:spPr>
            <a:xfrm>
              <a:off x="2697120" y="4214446"/>
              <a:ext cx="11604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>
                  <a:latin typeface="Arial" panose="020B0604020202020204" pitchFamily="34" charset="0"/>
                  <a:cs typeface="Arial" panose="020B0604020202020204" pitchFamily="34" charset="0"/>
                </a:rPr>
                <a:t>Time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595B175-7D00-A1ED-C1A9-AF78C0CFDF3F}"/>
                </a:ext>
              </a:extLst>
            </p:cNvPr>
            <p:cNvSpPr/>
            <p:nvPr/>
          </p:nvSpPr>
          <p:spPr>
            <a:xfrm>
              <a:off x="2377440" y="2640330"/>
              <a:ext cx="1313801" cy="971550"/>
            </a:xfrm>
            <a:prstGeom prst="ellipse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9DDC6EAB-4670-8C8E-81F0-33E3D0021999}"/>
                </a:ext>
              </a:extLst>
            </p:cNvPr>
            <p:cNvSpPr/>
            <p:nvPr/>
          </p:nvSpPr>
          <p:spPr>
            <a:xfrm>
              <a:off x="3560964" y="2141220"/>
              <a:ext cx="1277735" cy="944880"/>
            </a:xfrm>
            <a:prstGeom prst="ellipse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7606EC0-5DEF-CA69-4B4C-A3B606F6F32C}"/>
                </a:ext>
              </a:extLst>
            </p:cNvPr>
            <p:cNvSpPr txBox="1"/>
            <p:nvPr/>
          </p:nvSpPr>
          <p:spPr>
            <a:xfrm>
              <a:off x="528364" y="3427935"/>
              <a:ext cx="10261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Moderate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9C186C6-9E3E-A8AD-F64E-59BC4EC50C5C}"/>
                </a:ext>
              </a:extLst>
            </p:cNvPr>
            <p:cNvSpPr txBox="1"/>
            <p:nvPr/>
          </p:nvSpPr>
          <p:spPr>
            <a:xfrm>
              <a:off x="472645" y="1796942"/>
              <a:ext cx="10261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High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9850222-22DB-5067-30D7-CFD349BEB059}"/>
              </a:ext>
            </a:extLst>
          </p:cNvPr>
          <p:cNvSpPr txBox="1"/>
          <p:nvPr/>
        </p:nvSpPr>
        <p:spPr>
          <a:xfrm>
            <a:off x="1196101" y="4022685"/>
            <a:ext cx="1565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limited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0B570C8-CBA0-E988-4893-B4C5CF544088}"/>
              </a:ext>
            </a:extLst>
          </p:cNvPr>
          <p:cNvSpPr txBox="1"/>
          <p:nvPr/>
        </p:nvSpPr>
        <p:spPr>
          <a:xfrm>
            <a:off x="3074267" y="4024284"/>
            <a:ext cx="18518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Not time limited</a:t>
            </a:r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83D6F701-B151-32F4-89B3-E3CE5809A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D48D6B-740C-EF04-E443-1032F64803F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7203" y="1841663"/>
            <a:ext cx="3278696" cy="2608053"/>
          </a:xfrm>
          <a:prstGeom prst="rect">
            <a:avLst/>
          </a:prstGeom>
          <a:ln w="15875">
            <a:solidFill>
              <a:schemeClr val="tx2">
                <a:lumMod val="90000"/>
                <a:lumOff val="1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327287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7CFAE9F7-65F5-3402-3847-318088D22D20}"/>
              </a:ext>
            </a:extLst>
          </p:cNvPr>
          <p:cNvGrpSpPr/>
          <p:nvPr/>
        </p:nvGrpSpPr>
        <p:grpSpPr>
          <a:xfrm>
            <a:off x="101591" y="1288776"/>
            <a:ext cx="4824513" cy="3165788"/>
            <a:chOff x="101591" y="1288776"/>
            <a:chExt cx="4824513" cy="316578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6AFE64A-92F1-1F2A-F74D-BA4213C483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591" y="1288776"/>
              <a:ext cx="4737457" cy="3165788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BC69D1D-966E-EE65-6985-019B8B98E257}"/>
                </a:ext>
              </a:extLst>
            </p:cNvPr>
            <p:cNvSpPr/>
            <p:nvPr/>
          </p:nvSpPr>
          <p:spPr>
            <a:xfrm>
              <a:off x="114842" y="1346657"/>
              <a:ext cx="1268747" cy="2716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50DEE33-9C5C-BD1F-735B-88EF111B81B8}"/>
                </a:ext>
              </a:extLst>
            </p:cNvPr>
            <p:cNvSpPr txBox="1"/>
            <p:nvPr/>
          </p:nvSpPr>
          <p:spPr>
            <a:xfrm>
              <a:off x="365512" y="2118439"/>
              <a:ext cx="94765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Heat Flux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6825B78-FE81-A5BE-AF47-7BA8C1610E58}"/>
                </a:ext>
              </a:extLst>
            </p:cNvPr>
            <p:cNvSpPr/>
            <p:nvPr/>
          </p:nvSpPr>
          <p:spPr>
            <a:xfrm>
              <a:off x="1040938" y="3959850"/>
              <a:ext cx="3811361" cy="4540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AA0F6AE-821D-665C-53CE-046E4A66FA1E}"/>
                </a:ext>
              </a:extLst>
            </p:cNvPr>
            <p:cNvSpPr txBox="1"/>
            <p:nvPr/>
          </p:nvSpPr>
          <p:spPr>
            <a:xfrm>
              <a:off x="2444381" y="3959850"/>
              <a:ext cx="116046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Time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D71CBD0-7698-5C09-84BE-3A779F51351F}"/>
                </a:ext>
              </a:extLst>
            </p:cNvPr>
            <p:cNvSpPr txBox="1"/>
            <p:nvPr/>
          </p:nvSpPr>
          <p:spPr>
            <a:xfrm>
              <a:off x="275625" y="3173339"/>
              <a:ext cx="10261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Moderate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EF7B6FE-1077-0C0A-6ADF-A8790AEB39A0}"/>
                </a:ext>
              </a:extLst>
            </p:cNvPr>
            <p:cNvSpPr txBox="1"/>
            <p:nvPr/>
          </p:nvSpPr>
          <p:spPr>
            <a:xfrm>
              <a:off x="219906" y="1542346"/>
              <a:ext cx="10261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High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6A0D47A-2B22-15ED-58EF-4A446B51F1FC}"/>
                </a:ext>
              </a:extLst>
            </p:cNvPr>
            <p:cNvSpPr txBox="1"/>
            <p:nvPr/>
          </p:nvSpPr>
          <p:spPr>
            <a:xfrm>
              <a:off x="1196101" y="4022685"/>
              <a:ext cx="15652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Time limited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43E6BAC-FF6E-E232-AB6C-67D0E11FADE9}"/>
                </a:ext>
              </a:extLst>
            </p:cNvPr>
            <p:cNvSpPr txBox="1"/>
            <p:nvPr/>
          </p:nvSpPr>
          <p:spPr>
            <a:xfrm>
              <a:off x="3074267" y="4024284"/>
              <a:ext cx="185183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Not time limited</a:t>
              </a:r>
            </a:p>
          </p:txBody>
        </p:sp>
      </p:grpSp>
      <p:sp>
        <p:nvSpPr>
          <p:cNvPr id="6" name="Text Box 6">
            <a:extLst>
              <a:ext uri="{FF2B5EF4-FFF2-40B4-BE49-F238E27FC236}">
                <a16:creationId xmlns:a16="http://schemas.microsoft.com/office/drawing/2014/main" id="{59D667AD-F5DC-4AD8-1BA1-F8AC01810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323" y="5429731"/>
            <a:ext cx="3952984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286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000" b="1" dirty="0"/>
              <a:t>Heat radiated away</a:t>
            </a:r>
          </a:p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000" b="1" dirty="0"/>
              <a:t>Heat absorbed by structure</a:t>
            </a: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858836EF-030F-63CA-BF80-44776B8FA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80966" y="1337734"/>
            <a:ext cx="5938503" cy="2998860"/>
          </a:xfrm>
          <a:prstGeom prst="rect">
            <a:avLst/>
          </a:prstGeom>
          <a:noFill/>
          <a:ln w="19050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80CD6DDF-CC20-BD78-F94C-46DFB4A3AD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47976" y="4624204"/>
            <a:ext cx="199867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b="1" dirty="0"/>
              <a:t>Radiation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325F089-A229-6C86-8CFA-359F124D7013}"/>
              </a:ext>
            </a:extLst>
          </p:cNvPr>
          <p:cNvGrpSpPr/>
          <p:nvPr/>
        </p:nvGrpSpPr>
        <p:grpSpPr>
          <a:xfrm>
            <a:off x="6727634" y="4534987"/>
            <a:ext cx="4230199" cy="2140405"/>
            <a:chOff x="6550873" y="4388024"/>
            <a:chExt cx="4230199" cy="2140405"/>
          </a:xfrm>
        </p:grpSpPr>
        <p:sp>
          <p:nvSpPr>
            <p:cNvPr id="4" name="Text Box 3">
              <a:extLst>
                <a:ext uri="{FF2B5EF4-FFF2-40B4-BE49-F238E27FC236}">
                  <a16:creationId xmlns:a16="http://schemas.microsoft.com/office/drawing/2014/main" id="{E5F77F7A-305A-C607-CFDE-94A924817B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74720" y="4388024"/>
              <a:ext cx="2628997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800" b="1" dirty="0"/>
                <a:t>Surface heating</a:t>
              </a:r>
            </a:p>
          </p:txBody>
        </p:sp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0BDF036F-7B8F-0258-087A-644E97DCF8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71924" y="5264806"/>
              <a:ext cx="3509148" cy="1263623"/>
            </a:xfrm>
            <a:prstGeom prst="rect">
              <a:avLst/>
            </a:prstGeom>
            <a:gradFill rotWithShape="0">
              <a:gsLst>
                <a:gs pos="0">
                  <a:srgbClr val="C0C0C0"/>
                </a:gs>
                <a:gs pos="100000">
                  <a:srgbClr val="F3F3F3"/>
                </a:gs>
              </a:gsLst>
              <a:lin ang="5400000" scaled="1"/>
            </a:gradFill>
            <a:ln w="31750">
              <a:solidFill>
                <a:srgbClr val="96969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12" name="AutoShape 12">
              <a:extLst>
                <a:ext uri="{FF2B5EF4-FFF2-40B4-BE49-F238E27FC236}">
                  <a16:creationId xmlns:a16="http://schemas.microsoft.com/office/drawing/2014/main" id="{BD2ED88E-0E37-83B8-FFA0-3CF7530B12E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8318820" y="5317457"/>
              <a:ext cx="1187262" cy="10179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2181 w 21600"/>
                <a:gd name="T13" fmla="*/ 12352 h 21600"/>
                <a:gd name="T14" fmla="*/ 19419 w 21600"/>
                <a:gd name="T15" fmla="*/ 1849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00" y="0"/>
                  </a:moveTo>
                  <a:lnTo>
                    <a:pt x="6480" y="6171"/>
                  </a:lnTo>
                  <a:lnTo>
                    <a:pt x="8640" y="6171"/>
                  </a:lnTo>
                  <a:lnTo>
                    <a:pt x="8640" y="12343"/>
                  </a:lnTo>
                  <a:lnTo>
                    <a:pt x="4320" y="12343"/>
                  </a:lnTo>
                  <a:lnTo>
                    <a:pt x="4320" y="9257"/>
                  </a:lnTo>
                  <a:lnTo>
                    <a:pt x="0" y="15429"/>
                  </a:lnTo>
                  <a:lnTo>
                    <a:pt x="4320" y="21600"/>
                  </a:lnTo>
                  <a:lnTo>
                    <a:pt x="4320" y="18514"/>
                  </a:lnTo>
                  <a:lnTo>
                    <a:pt x="17280" y="18514"/>
                  </a:lnTo>
                  <a:lnTo>
                    <a:pt x="17280" y="21600"/>
                  </a:lnTo>
                  <a:lnTo>
                    <a:pt x="21600" y="15429"/>
                  </a:lnTo>
                  <a:lnTo>
                    <a:pt x="17280" y="9257"/>
                  </a:lnTo>
                  <a:lnTo>
                    <a:pt x="17280" y="12343"/>
                  </a:lnTo>
                  <a:lnTo>
                    <a:pt x="12960" y="12343"/>
                  </a:lnTo>
                  <a:lnTo>
                    <a:pt x="12960" y="6171"/>
                  </a:lnTo>
                  <a:lnTo>
                    <a:pt x="15120" y="6171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FFCC00"/>
            </a:solidFill>
            <a:ln w="19050">
              <a:solidFill>
                <a:srgbClr val="8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AutoShape 13">
              <a:extLst>
                <a:ext uri="{FF2B5EF4-FFF2-40B4-BE49-F238E27FC236}">
                  <a16:creationId xmlns:a16="http://schemas.microsoft.com/office/drawing/2014/main" id="{EA255CD4-EAFD-626F-4587-59BB4770B64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747748">
              <a:off x="8360927" y="4500116"/>
              <a:ext cx="855716" cy="719375"/>
            </a:xfrm>
            <a:prstGeom prst="rightArrow">
              <a:avLst>
                <a:gd name="adj1" fmla="val 36593"/>
                <a:gd name="adj2" fmla="val 54069"/>
              </a:avLst>
            </a:prstGeom>
            <a:solidFill>
              <a:srgbClr val="FFCC00"/>
            </a:solidFill>
            <a:ln w="19050">
              <a:solidFill>
                <a:srgbClr val="8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14" name="AutoShape 14">
              <a:extLst>
                <a:ext uri="{FF2B5EF4-FFF2-40B4-BE49-F238E27FC236}">
                  <a16:creationId xmlns:a16="http://schemas.microsoft.com/office/drawing/2014/main" id="{63CBDFC7-491C-F9A8-86A3-0183F86DCEE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575110">
              <a:off x="9304306" y="4609593"/>
              <a:ext cx="359688" cy="590861"/>
            </a:xfrm>
            <a:prstGeom prst="upArrow">
              <a:avLst>
                <a:gd name="adj1" fmla="val 42759"/>
                <a:gd name="adj2" fmla="val 49253"/>
              </a:avLst>
            </a:prstGeom>
            <a:solidFill>
              <a:srgbClr val="FFCC00"/>
            </a:solidFill>
            <a:ln w="12700">
              <a:solidFill>
                <a:srgbClr val="8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16" name="Text Box 5">
              <a:extLst>
                <a:ext uri="{FF2B5EF4-FFF2-40B4-BE49-F238E27FC236}">
                  <a16:creationId xmlns:a16="http://schemas.microsoft.com/office/drawing/2014/main" id="{0C37FFCC-6D1A-B474-81F9-DF80217F94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50873" y="5861351"/>
              <a:ext cx="1169710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400" b="1" dirty="0">
                  <a:solidFill>
                    <a:srgbClr val="0000CC"/>
                  </a:solidFill>
                </a:rPr>
                <a:t>Conduction</a:t>
              </a:r>
            </a:p>
          </p:txBody>
        </p:sp>
      </p:grpSp>
      <p:sp>
        <p:nvSpPr>
          <p:cNvPr id="17" name="Title 2">
            <a:extLst>
              <a:ext uri="{FF2B5EF4-FFF2-40B4-BE49-F238E27FC236}">
                <a16:creationId xmlns:a16="http://schemas.microsoft.com/office/drawing/2014/main" id="{B6607129-733A-C05F-71CD-5DC7E86575E1}"/>
              </a:ext>
            </a:extLst>
          </p:cNvPr>
          <p:cNvSpPr txBox="1">
            <a:spLocks/>
          </p:cNvSpPr>
          <p:nvPr/>
        </p:nvSpPr>
        <p:spPr bwMode="auto">
          <a:xfrm>
            <a:off x="179279" y="110361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Passive: Heat-Sink Structure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E03D6CD-B2B9-A334-88C5-F29AC9CE3A42}"/>
              </a:ext>
            </a:extLst>
          </p:cNvPr>
          <p:cNvSpPr txBox="1"/>
          <p:nvPr/>
        </p:nvSpPr>
        <p:spPr>
          <a:xfrm>
            <a:off x="10707664" y="3706815"/>
            <a:ext cx="608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X-15</a:t>
            </a:r>
          </a:p>
        </p:txBody>
      </p:sp>
      <p:sp>
        <p:nvSpPr>
          <p:cNvPr id="15" name="Text Box 15">
            <a:extLst>
              <a:ext uri="{FF2B5EF4-FFF2-40B4-BE49-F238E27FC236}">
                <a16:creationId xmlns:a16="http://schemas.microsoft.com/office/drawing/2014/main" id="{F2F330B6-6D9B-EEA9-59C2-E586EAC690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5079" y="6260562"/>
            <a:ext cx="12422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b="1" dirty="0">
                <a:solidFill>
                  <a:srgbClr val="0033CC"/>
                </a:solidFill>
              </a:rPr>
              <a:t>Structure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DC132E3-8A73-4312-1BAC-D0BFEB7EB18C}"/>
              </a:ext>
            </a:extLst>
          </p:cNvPr>
          <p:cNvSpPr/>
          <p:nvPr/>
        </p:nvSpPr>
        <p:spPr>
          <a:xfrm>
            <a:off x="1183833" y="2924059"/>
            <a:ext cx="1277735" cy="1098625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B871D14C-6747-8332-F009-E0AA5E44A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39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>
            <a:extLst>
              <a:ext uri="{FF2B5EF4-FFF2-40B4-BE49-F238E27FC236}">
                <a16:creationId xmlns:a16="http://schemas.microsoft.com/office/drawing/2014/main" id="{CB6790C0-64D2-3336-59C1-376BB988FD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2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4137" y="-20457"/>
            <a:ext cx="12420274" cy="7291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11A030D-2563-C1EA-02BA-02555ECB3BF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521208" y="1262023"/>
            <a:ext cx="10175655" cy="5230852"/>
          </a:xfrm>
          <a:prstGeom prst="rect">
            <a:avLst/>
          </a:prstGeo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eaLnBrk="1" hangingPunct="1"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pPr marL="687388" lvl="1" indent="-285750" eaLnBrk="1" hangingPunct="1">
              <a:buClr>
                <a:schemeClr val="tx1"/>
              </a:buClr>
              <a:buFontTx/>
              <a:buChar char="−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Ceramic matrix composites (CMCs)</a:t>
            </a:r>
          </a:p>
          <a:p>
            <a:pPr marL="687388" lvl="1" indent="-285750" eaLnBrk="1" hangingPunct="1">
              <a:buClr>
                <a:schemeClr val="tx1"/>
              </a:buClr>
              <a:buFontTx/>
              <a:buChar char="−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Aerothermodynamic heating</a:t>
            </a:r>
          </a:p>
          <a:p>
            <a:pPr marL="687388" lvl="1" indent="-285750" eaLnBrk="1" hangingPunct="1">
              <a:buClr>
                <a:schemeClr val="tx1"/>
              </a:buClr>
              <a:buFontTx/>
              <a:buChar char="−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Thermal management</a:t>
            </a:r>
          </a:p>
          <a:p>
            <a:pPr marL="687388" lvl="1" indent="-285750" eaLnBrk="1" hangingPunct="1">
              <a:buClr>
                <a:schemeClr val="tx1"/>
              </a:buClr>
              <a:buFontTx/>
              <a:buChar char="−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Thermal protection systems (TPS) for rocket-launched vehicles</a:t>
            </a:r>
          </a:p>
          <a:p>
            <a:pPr marL="687388" lvl="1" indent="-285750" eaLnBrk="1" hangingPunct="1">
              <a:buClr>
                <a:schemeClr val="tx1"/>
              </a:buClr>
              <a:buFontTx/>
              <a:buChar char="−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TPS and hot structures for hypersonic vehicles </a:t>
            </a:r>
          </a:p>
          <a:p>
            <a:pPr marL="1081087" lvl="2" indent="-342900" eaLnBrk="1" hangingPunct="1">
              <a:buClr>
                <a:schemeClr val="tx1"/>
              </a:buClr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TPS and Hot Structures Components</a:t>
            </a:r>
          </a:p>
          <a:p>
            <a:pPr eaLnBrk="1" hangingPunct="1">
              <a:buClr>
                <a:schemeClr val="tx1"/>
              </a:buClr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Key Technical Challenges</a:t>
            </a:r>
          </a:p>
          <a:p>
            <a:pPr eaLnBrk="1" hangingPunct="1">
              <a:buClr>
                <a:schemeClr val="tx1"/>
              </a:buClr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Concluding Remarks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D14D0C68-B9AE-563C-EE1C-68F63037900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2844" y="162633"/>
            <a:ext cx="7886700" cy="691930"/>
          </a:xfrm>
          <a:prstGeom prst="rect">
            <a:avLst/>
          </a:prstGeom>
        </p:spPr>
        <p:txBody>
          <a:bodyPr/>
          <a:lstStyle/>
          <a:p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7319898F-6D8A-8596-C92E-890AEBC4F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11000" y="6492875"/>
            <a:ext cx="3810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D6562F1-F7CB-4459-BFB4-243034FEE112}" type="slidenum"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</a:t>
            </a:fld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ight Arrow 1">
            <a:extLst>
              <a:ext uri="{FF2B5EF4-FFF2-40B4-BE49-F238E27FC236}">
                <a16:creationId xmlns:a16="http://schemas.microsoft.com/office/drawing/2014/main" id="{FD8760B0-983C-A0FC-DFBF-7806ABFC7946}"/>
              </a:ext>
            </a:extLst>
          </p:cNvPr>
          <p:cNvSpPr/>
          <p:nvPr/>
        </p:nvSpPr>
        <p:spPr>
          <a:xfrm>
            <a:off x="1157689" y="1596716"/>
            <a:ext cx="498764" cy="540327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133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ark, table, worktable&#10;&#10;Description automatically generated">
            <a:extLst>
              <a:ext uri="{FF2B5EF4-FFF2-40B4-BE49-F238E27FC236}">
                <a16:creationId xmlns:a16="http://schemas.microsoft.com/office/drawing/2014/main" id="{2AAE2C2E-3AB1-1F81-E31F-EF54DBF0B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6244" y="831696"/>
            <a:ext cx="4729655" cy="464469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A531C9A0-E0CC-664D-26AD-61389FE0FC32}"/>
              </a:ext>
            </a:extLst>
          </p:cNvPr>
          <p:cNvGrpSpPr/>
          <p:nvPr/>
        </p:nvGrpSpPr>
        <p:grpSpPr>
          <a:xfrm>
            <a:off x="101591" y="1288776"/>
            <a:ext cx="4824513" cy="3165788"/>
            <a:chOff x="101591" y="1288776"/>
            <a:chExt cx="4824513" cy="316578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5AECEBEA-3B60-2EEC-4E5F-7227C7ABAA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591" y="1288776"/>
              <a:ext cx="4737457" cy="3165788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E76BE59-2EF0-842E-AA4D-D6C04E381522}"/>
                </a:ext>
              </a:extLst>
            </p:cNvPr>
            <p:cNvSpPr/>
            <p:nvPr/>
          </p:nvSpPr>
          <p:spPr>
            <a:xfrm>
              <a:off x="114842" y="1346657"/>
              <a:ext cx="1268747" cy="2716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5D76C2D-8341-B7DA-A85E-E6BEC022B2D4}"/>
                </a:ext>
              </a:extLst>
            </p:cNvPr>
            <p:cNvSpPr txBox="1"/>
            <p:nvPr/>
          </p:nvSpPr>
          <p:spPr>
            <a:xfrm>
              <a:off x="365512" y="2118439"/>
              <a:ext cx="94765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Heat Flux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DC50418-94FE-2603-5BFA-0C688610369D}"/>
                </a:ext>
              </a:extLst>
            </p:cNvPr>
            <p:cNvSpPr/>
            <p:nvPr/>
          </p:nvSpPr>
          <p:spPr>
            <a:xfrm>
              <a:off x="1040938" y="3959850"/>
              <a:ext cx="3811361" cy="4540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A4E9780-9824-3C39-80CD-D76862C64A47}"/>
                </a:ext>
              </a:extLst>
            </p:cNvPr>
            <p:cNvSpPr txBox="1"/>
            <p:nvPr/>
          </p:nvSpPr>
          <p:spPr>
            <a:xfrm>
              <a:off x="2444381" y="3959850"/>
              <a:ext cx="116046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Time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0BA8228-5B1F-A266-783A-B631EC35C408}"/>
                </a:ext>
              </a:extLst>
            </p:cNvPr>
            <p:cNvSpPr txBox="1"/>
            <p:nvPr/>
          </p:nvSpPr>
          <p:spPr>
            <a:xfrm>
              <a:off x="275625" y="3173339"/>
              <a:ext cx="10261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Moderate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86A5ABE-1AAA-388D-E8B7-6B0D86D74FE3}"/>
                </a:ext>
              </a:extLst>
            </p:cNvPr>
            <p:cNvSpPr txBox="1"/>
            <p:nvPr/>
          </p:nvSpPr>
          <p:spPr>
            <a:xfrm>
              <a:off x="219906" y="1542346"/>
              <a:ext cx="10261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High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5F8A49F-E294-1DAF-E61E-EDF6B5D58A75}"/>
                </a:ext>
              </a:extLst>
            </p:cNvPr>
            <p:cNvSpPr txBox="1"/>
            <p:nvPr/>
          </p:nvSpPr>
          <p:spPr>
            <a:xfrm>
              <a:off x="1196101" y="4022685"/>
              <a:ext cx="15652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Time limited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87CA170-11B3-42D5-3FBC-712FFEE11237}"/>
                </a:ext>
              </a:extLst>
            </p:cNvPr>
            <p:cNvSpPr txBox="1"/>
            <p:nvPr/>
          </p:nvSpPr>
          <p:spPr>
            <a:xfrm>
              <a:off x="3074267" y="4024284"/>
              <a:ext cx="185183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Not time limited</a:t>
              </a:r>
            </a:p>
          </p:txBody>
        </p:sp>
      </p:grpSp>
      <p:sp>
        <p:nvSpPr>
          <p:cNvPr id="6" name="Text Box 7">
            <a:extLst>
              <a:ext uri="{FF2B5EF4-FFF2-40B4-BE49-F238E27FC236}">
                <a16:creationId xmlns:a16="http://schemas.microsoft.com/office/drawing/2014/main" id="{7B0E1992-A8E7-DE0B-014A-527BEB677B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767" y="4549418"/>
            <a:ext cx="3533775" cy="176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286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0000FF"/>
              </a:buClr>
              <a:buFont typeface="Times" panose="02020603050405020304" pitchFamily="18" charset="0"/>
              <a:buChar char="•"/>
            </a:pPr>
            <a:endParaRPr lang="en-US" altLang="en-US" sz="2000" b="1" dirty="0"/>
          </a:p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000" b="1" dirty="0"/>
              <a:t>Heat radiated away</a:t>
            </a:r>
          </a:p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000" b="1" dirty="0"/>
              <a:t>Heat conducted inward </a:t>
            </a:r>
          </a:p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000" b="1" dirty="0"/>
              <a:t>Structure operates hot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35BE120-6FFB-22F9-B4C6-DDF524527C44}"/>
              </a:ext>
            </a:extLst>
          </p:cNvPr>
          <p:cNvGrpSpPr/>
          <p:nvPr/>
        </p:nvGrpSpPr>
        <p:grpSpPr>
          <a:xfrm>
            <a:off x="6669441" y="5031606"/>
            <a:ext cx="4565528" cy="1663571"/>
            <a:chOff x="6729597" y="1892596"/>
            <a:chExt cx="5453684" cy="1987194"/>
          </a:xfrm>
        </p:grpSpPr>
        <p:sp>
          <p:nvSpPr>
            <p:cNvPr id="4" name="Text Box 3">
              <a:extLst>
                <a:ext uri="{FF2B5EF4-FFF2-40B4-BE49-F238E27FC236}">
                  <a16:creationId xmlns:a16="http://schemas.microsoft.com/office/drawing/2014/main" id="{948B94B7-EC8E-D70C-1697-AF44C79842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9597" y="1892596"/>
              <a:ext cx="1928122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 b="1" dirty="0"/>
                <a:t>Surface heating</a:t>
              </a:r>
            </a:p>
          </p:txBody>
        </p:sp>
        <p:sp>
          <p:nvSpPr>
            <p:cNvPr id="5" name="Text Box 4">
              <a:extLst>
                <a:ext uri="{FF2B5EF4-FFF2-40B4-BE49-F238E27FC236}">
                  <a16:creationId xmlns:a16="http://schemas.microsoft.com/office/drawing/2014/main" id="{4DFF546D-4E9A-2881-ADED-A4B9A8588F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06592" y="1903003"/>
              <a:ext cx="1928122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 b="1" dirty="0"/>
                <a:t>Radiation</a:t>
              </a:r>
            </a:p>
          </p:txBody>
        </p:sp>
        <p:grpSp>
          <p:nvGrpSpPr>
            <p:cNvPr id="7" name="Group 8">
              <a:extLst>
                <a:ext uri="{FF2B5EF4-FFF2-40B4-BE49-F238E27FC236}">
                  <a16:creationId xmlns:a16="http://schemas.microsoft.com/office/drawing/2014/main" id="{1B3018A9-A3F7-1EF4-6BC1-0B47A28A4D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83285" y="2336134"/>
              <a:ext cx="2896047" cy="1543656"/>
              <a:chOff x="816" y="3048"/>
              <a:chExt cx="1200" cy="640"/>
            </a:xfrm>
          </p:grpSpPr>
          <p:sp>
            <p:nvSpPr>
              <p:cNvPr id="8" name="Rectangle 9">
                <a:extLst>
                  <a:ext uri="{FF2B5EF4-FFF2-40B4-BE49-F238E27FC236}">
                    <a16:creationId xmlns:a16="http://schemas.microsoft.com/office/drawing/2014/main" id="{232464A0-BCBC-F194-CACF-C8253E52A1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3456"/>
                <a:ext cx="1200" cy="232"/>
              </a:xfrm>
              <a:prstGeom prst="rect">
                <a:avLst/>
              </a:prstGeom>
              <a:gradFill rotWithShape="0">
                <a:gsLst>
                  <a:gs pos="0">
                    <a:srgbClr val="C0C0C0"/>
                  </a:gs>
                  <a:gs pos="100000">
                    <a:srgbClr val="F3F3F3"/>
                  </a:gs>
                </a:gsLst>
                <a:lin ang="5400000" scaled="1"/>
              </a:gradFill>
              <a:ln w="31750">
                <a:solidFill>
                  <a:srgbClr val="969696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b="1" dirty="0"/>
              </a:p>
            </p:txBody>
          </p:sp>
          <p:sp>
            <p:nvSpPr>
              <p:cNvPr id="9" name="AutoShape 10">
                <a:extLst>
                  <a:ext uri="{FF2B5EF4-FFF2-40B4-BE49-F238E27FC236}">
                    <a16:creationId xmlns:a16="http://schemas.microsoft.com/office/drawing/2014/main" id="{A032A2CA-B5EA-8664-CD8B-34FBB8E3B0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348867">
                <a:off x="978" y="3110"/>
                <a:ext cx="369" cy="246"/>
              </a:xfrm>
              <a:prstGeom prst="rightArrow">
                <a:avLst>
                  <a:gd name="adj1" fmla="val 36593"/>
                  <a:gd name="adj2" fmla="val 54069"/>
                </a:avLst>
              </a:prstGeom>
              <a:solidFill>
                <a:srgbClr val="FFCC00"/>
              </a:solidFill>
              <a:ln w="19050">
                <a:solidFill>
                  <a:srgbClr val="8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b="1" dirty="0"/>
              </a:p>
            </p:txBody>
          </p:sp>
        </p:grpSp>
        <p:sp>
          <p:nvSpPr>
            <p:cNvPr id="12" name="Text Box 13">
              <a:extLst>
                <a:ext uri="{FF2B5EF4-FFF2-40B4-BE49-F238E27FC236}">
                  <a16:creationId xmlns:a16="http://schemas.microsoft.com/office/drawing/2014/main" id="{97246766-5D55-DC4C-E74E-52DBBD5EAB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55159" y="3326884"/>
              <a:ext cx="1928122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800" b="1" dirty="0">
                  <a:solidFill>
                    <a:srgbClr val="0070C0"/>
                  </a:solidFill>
                </a:rPr>
                <a:t>Structure</a:t>
              </a:r>
            </a:p>
          </p:txBody>
        </p:sp>
      </p:grpSp>
      <p:sp>
        <p:nvSpPr>
          <p:cNvPr id="14" name="Title 2">
            <a:extLst>
              <a:ext uri="{FF2B5EF4-FFF2-40B4-BE49-F238E27FC236}">
                <a16:creationId xmlns:a16="http://schemas.microsoft.com/office/drawing/2014/main" id="{BBB60CC5-B99C-3FFA-B277-82D4F9A630B8}"/>
              </a:ext>
            </a:extLst>
          </p:cNvPr>
          <p:cNvSpPr txBox="1">
            <a:spLocks/>
          </p:cNvSpPr>
          <p:nvPr/>
        </p:nvSpPr>
        <p:spPr bwMode="auto">
          <a:xfrm>
            <a:off x="194609" y="120484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Passive: Hot Structure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E3EDD1-45C9-5AAA-82E4-942E0B3BAC25}"/>
              </a:ext>
            </a:extLst>
          </p:cNvPr>
          <p:cNvSpPr txBox="1"/>
          <p:nvPr/>
        </p:nvSpPr>
        <p:spPr>
          <a:xfrm>
            <a:off x="8497505" y="3844904"/>
            <a:ext cx="25002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Control surface manufacturing demo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2FD19A2-118F-B175-A439-ABA6B4C287A1}"/>
              </a:ext>
            </a:extLst>
          </p:cNvPr>
          <p:cNvSpPr/>
          <p:nvPr/>
        </p:nvSpPr>
        <p:spPr>
          <a:xfrm>
            <a:off x="2010089" y="3115886"/>
            <a:ext cx="1277735" cy="1098625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B1EBDF9-79EE-DAFD-3B51-09B703E1013D}"/>
              </a:ext>
            </a:extLst>
          </p:cNvPr>
          <p:cNvSpPr/>
          <p:nvPr/>
        </p:nvSpPr>
        <p:spPr>
          <a:xfrm>
            <a:off x="3235696" y="1773045"/>
            <a:ext cx="1277735" cy="1098625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3523B1F7-6456-14A6-F8F5-FCCF3B35B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13" name="AutoShape 12">
            <a:extLst>
              <a:ext uri="{FF2B5EF4-FFF2-40B4-BE49-F238E27FC236}">
                <a16:creationId xmlns:a16="http://schemas.microsoft.com/office/drawing/2014/main" id="{119CA103-4026-5A04-1F17-62F8EBEA7D84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7797346" y="6252779"/>
            <a:ext cx="446987" cy="383232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2181 w 21600"/>
              <a:gd name="T13" fmla="*/ 12352 h 21600"/>
              <a:gd name="T14" fmla="*/ 19419 w 21600"/>
              <a:gd name="T15" fmla="*/ 1849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6171"/>
                </a:lnTo>
                <a:lnTo>
                  <a:pt x="8640" y="6171"/>
                </a:lnTo>
                <a:lnTo>
                  <a:pt x="8640" y="12343"/>
                </a:lnTo>
                <a:lnTo>
                  <a:pt x="4320" y="12343"/>
                </a:lnTo>
                <a:lnTo>
                  <a:pt x="4320" y="9257"/>
                </a:lnTo>
                <a:lnTo>
                  <a:pt x="0" y="15429"/>
                </a:lnTo>
                <a:lnTo>
                  <a:pt x="4320" y="21600"/>
                </a:lnTo>
                <a:lnTo>
                  <a:pt x="4320" y="18514"/>
                </a:lnTo>
                <a:lnTo>
                  <a:pt x="17280" y="18514"/>
                </a:lnTo>
                <a:lnTo>
                  <a:pt x="17280" y="21600"/>
                </a:lnTo>
                <a:lnTo>
                  <a:pt x="21600" y="15429"/>
                </a:lnTo>
                <a:lnTo>
                  <a:pt x="17280" y="9257"/>
                </a:lnTo>
                <a:lnTo>
                  <a:pt x="17280" y="12343"/>
                </a:lnTo>
                <a:lnTo>
                  <a:pt x="12960" y="12343"/>
                </a:lnTo>
                <a:lnTo>
                  <a:pt x="12960" y="6171"/>
                </a:lnTo>
                <a:lnTo>
                  <a:pt x="15120" y="6171"/>
                </a:lnTo>
                <a:lnTo>
                  <a:pt x="10800" y="0"/>
                </a:lnTo>
                <a:close/>
              </a:path>
            </a:pathLst>
          </a:custGeom>
          <a:solidFill>
            <a:srgbClr val="FFCC00"/>
          </a:solidFill>
          <a:ln w="19050">
            <a:solidFill>
              <a:srgbClr val="8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Text Box 5">
            <a:extLst>
              <a:ext uri="{FF2B5EF4-FFF2-40B4-BE49-F238E27FC236}">
                <a16:creationId xmlns:a16="http://schemas.microsoft.com/office/drawing/2014/main" id="{553FD8A1-B605-020B-AA9D-A706398DF9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0151" y="6347516"/>
            <a:ext cx="1169710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 b="1" dirty="0">
                <a:solidFill>
                  <a:srgbClr val="0070C0"/>
                </a:solidFill>
              </a:rPr>
              <a:t>Conduction</a:t>
            </a:r>
          </a:p>
        </p:txBody>
      </p:sp>
      <p:sp>
        <p:nvSpPr>
          <p:cNvPr id="27" name="AutoShape 13">
            <a:extLst>
              <a:ext uri="{FF2B5EF4-FFF2-40B4-BE49-F238E27FC236}">
                <a16:creationId xmlns:a16="http://schemas.microsoft.com/office/drawing/2014/main" id="{E2CCE033-313E-82B0-E0E6-7F98913247BA}"/>
              </a:ext>
            </a:extLst>
          </p:cNvPr>
          <p:cNvSpPr>
            <a:spLocks noChangeArrowheads="1"/>
          </p:cNvSpPr>
          <p:nvPr/>
        </p:nvSpPr>
        <p:spPr bwMode="auto">
          <a:xfrm rot="2575110">
            <a:off x="8306928" y="5776170"/>
            <a:ext cx="228600" cy="376238"/>
          </a:xfrm>
          <a:prstGeom prst="upArrow">
            <a:avLst>
              <a:gd name="adj1" fmla="val 42759"/>
              <a:gd name="adj2" fmla="val 49360"/>
            </a:avLst>
          </a:prstGeom>
          <a:solidFill>
            <a:srgbClr val="FFCC00"/>
          </a:solidFill>
          <a:ln w="12700">
            <a:solidFill>
              <a:srgbClr val="8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b="1" dirty="0"/>
          </a:p>
        </p:txBody>
      </p:sp>
      <p:sp>
        <p:nvSpPr>
          <p:cNvPr id="28" name="AutoShape 14">
            <a:extLst>
              <a:ext uri="{FF2B5EF4-FFF2-40B4-BE49-F238E27FC236}">
                <a16:creationId xmlns:a16="http://schemas.microsoft.com/office/drawing/2014/main" id="{EA96E030-5853-4726-9ED9-9FB5EBCA1B87}"/>
              </a:ext>
            </a:extLst>
          </p:cNvPr>
          <p:cNvSpPr>
            <a:spLocks noChangeArrowheads="1"/>
          </p:cNvSpPr>
          <p:nvPr/>
        </p:nvSpPr>
        <p:spPr bwMode="auto">
          <a:xfrm rot="2575110">
            <a:off x="8665703" y="5776170"/>
            <a:ext cx="228600" cy="376238"/>
          </a:xfrm>
          <a:prstGeom prst="upArrow">
            <a:avLst>
              <a:gd name="adj1" fmla="val 42759"/>
              <a:gd name="adj2" fmla="val 49360"/>
            </a:avLst>
          </a:prstGeom>
          <a:solidFill>
            <a:srgbClr val="FFCC00"/>
          </a:solidFill>
          <a:ln w="12700">
            <a:solidFill>
              <a:srgbClr val="8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b="1" dirty="0"/>
          </a:p>
        </p:txBody>
      </p:sp>
      <p:sp>
        <p:nvSpPr>
          <p:cNvPr id="29" name="AutoShape 15">
            <a:extLst>
              <a:ext uri="{FF2B5EF4-FFF2-40B4-BE49-F238E27FC236}">
                <a16:creationId xmlns:a16="http://schemas.microsoft.com/office/drawing/2014/main" id="{F1DE4CAC-BBC4-4F5B-6D4C-2FABE4A56847}"/>
              </a:ext>
            </a:extLst>
          </p:cNvPr>
          <p:cNvSpPr>
            <a:spLocks noChangeArrowheads="1"/>
          </p:cNvSpPr>
          <p:nvPr/>
        </p:nvSpPr>
        <p:spPr bwMode="auto">
          <a:xfrm rot="2575110">
            <a:off x="9083216" y="5738076"/>
            <a:ext cx="228600" cy="377825"/>
          </a:xfrm>
          <a:prstGeom prst="upArrow">
            <a:avLst>
              <a:gd name="adj1" fmla="val 42759"/>
              <a:gd name="adj2" fmla="val 49568"/>
            </a:avLst>
          </a:prstGeom>
          <a:solidFill>
            <a:srgbClr val="FFCC00"/>
          </a:solidFill>
          <a:ln w="12700">
            <a:solidFill>
              <a:srgbClr val="8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b="1" dirty="0"/>
          </a:p>
        </p:txBody>
      </p:sp>
      <p:sp>
        <p:nvSpPr>
          <p:cNvPr id="30" name="AutoShape 16">
            <a:extLst>
              <a:ext uri="{FF2B5EF4-FFF2-40B4-BE49-F238E27FC236}">
                <a16:creationId xmlns:a16="http://schemas.microsoft.com/office/drawing/2014/main" id="{1EE3B382-D9F4-EA65-7032-3732414680A1}"/>
              </a:ext>
            </a:extLst>
          </p:cNvPr>
          <p:cNvSpPr>
            <a:spLocks noChangeArrowheads="1"/>
          </p:cNvSpPr>
          <p:nvPr/>
        </p:nvSpPr>
        <p:spPr bwMode="auto">
          <a:xfrm rot="2575110">
            <a:off x="9434053" y="5753945"/>
            <a:ext cx="228600" cy="376238"/>
          </a:xfrm>
          <a:prstGeom prst="upArrow">
            <a:avLst>
              <a:gd name="adj1" fmla="val 42759"/>
              <a:gd name="adj2" fmla="val 49360"/>
            </a:avLst>
          </a:prstGeom>
          <a:solidFill>
            <a:srgbClr val="FFCC00"/>
          </a:solidFill>
          <a:ln w="12700">
            <a:solidFill>
              <a:srgbClr val="8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b="1" dirty="0"/>
          </a:p>
        </p:txBody>
      </p:sp>
      <p:sp>
        <p:nvSpPr>
          <p:cNvPr id="32" name="AutoShape 16">
            <a:extLst>
              <a:ext uri="{FF2B5EF4-FFF2-40B4-BE49-F238E27FC236}">
                <a16:creationId xmlns:a16="http://schemas.microsoft.com/office/drawing/2014/main" id="{5F92F58C-D8FA-7329-F5D6-6318E4A46773}"/>
              </a:ext>
            </a:extLst>
          </p:cNvPr>
          <p:cNvSpPr>
            <a:spLocks noChangeArrowheads="1"/>
          </p:cNvSpPr>
          <p:nvPr/>
        </p:nvSpPr>
        <p:spPr bwMode="auto">
          <a:xfrm rot="2575110">
            <a:off x="7277237" y="5806298"/>
            <a:ext cx="228600" cy="376238"/>
          </a:xfrm>
          <a:prstGeom prst="upArrow">
            <a:avLst>
              <a:gd name="adj1" fmla="val 42759"/>
              <a:gd name="adj2" fmla="val 49360"/>
            </a:avLst>
          </a:prstGeom>
          <a:solidFill>
            <a:srgbClr val="FFCC00"/>
          </a:solidFill>
          <a:ln w="12700">
            <a:solidFill>
              <a:srgbClr val="8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b="1" dirty="0"/>
          </a:p>
        </p:txBody>
      </p:sp>
    </p:spTree>
    <p:extLst>
      <p:ext uri="{BB962C8B-B14F-4D97-AF65-F5344CB8AC3E}">
        <p14:creationId xmlns:p14="http://schemas.microsoft.com/office/powerpoint/2010/main" val="41575182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1AEF2C2-1FE5-48CE-D6C4-BF2A74133176}"/>
              </a:ext>
            </a:extLst>
          </p:cNvPr>
          <p:cNvGrpSpPr/>
          <p:nvPr/>
        </p:nvGrpSpPr>
        <p:grpSpPr>
          <a:xfrm>
            <a:off x="101591" y="1288776"/>
            <a:ext cx="4824513" cy="3165788"/>
            <a:chOff x="101591" y="1288776"/>
            <a:chExt cx="4824513" cy="3165788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7F0810AB-A3F5-968E-13D9-55E2F4AD28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591" y="1288776"/>
              <a:ext cx="4737457" cy="3165788"/>
            </a:xfrm>
            <a:prstGeom prst="rect">
              <a:avLst/>
            </a:prstGeom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0643512-DF76-D5ED-6D33-CE497209DD32}"/>
                </a:ext>
              </a:extLst>
            </p:cNvPr>
            <p:cNvSpPr/>
            <p:nvPr/>
          </p:nvSpPr>
          <p:spPr>
            <a:xfrm>
              <a:off x="114842" y="1346657"/>
              <a:ext cx="1268747" cy="2716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CB1BA8E-715B-6667-9E7E-B5DF386BF681}"/>
                </a:ext>
              </a:extLst>
            </p:cNvPr>
            <p:cNvSpPr txBox="1"/>
            <p:nvPr/>
          </p:nvSpPr>
          <p:spPr>
            <a:xfrm>
              <a:off x="365512" y="2118439"/>
              <a:ext cx="94765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Heat Flux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B7C6BFF-09C8-428B-62AC-DCE41BF23A15}"/>
                </a:ext>
              </a:extLst>
            </p:cNvPr>
            <p:cNvSpPr/>
            <p:nvPr/>
          </p:nvSpPr>
          <p:spPr>
            <a:xfrm>
              <a:off x="1040938" y="3959850"/>
              <a:ext cx="3811361" cy="4540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DDFC178-1B5A-C76A-BEEE-4209CC129FE8}"/>
                </a:ext>
              </a:extLst>
            </p:cNvPr>
            <p:cNvSpPr txBox="1"/>
            <p:nvPr/>
          </p:nvSpPr>
          <p:spPr>
            <a:xfrm>
              <a:off x="2444381" y="3959850"/>
              <a:ext cx="116046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Time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F33A5F5-A446-A8BD-27F7-F029EC5F2A6B}"/>
                </a:ext>
              </a:extLst>
            </p:cNvPr>
            <p:cNvSpPr txBox="1"/>
            <p:nvPr/>
          </p:nvSpPr>
          <p:spPr>
            <a:xfrm>
              <a:off x="275625" y="3173339"/>
              <a:ext cx="10261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Moderate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BCBF3A0-3655-CEAE-88AF-730F5C5664AC}"/>
                </a:ext>
              </a:extLst>
            </p:cNvPr>
            <p:cNvSpPr txBox="1"/>
            <p:nvPr/>
          </p:nvSpPr>
          <p:spPr>
            <a:xfrm>
              <a:off x="219906" y="1542346"/>
              <a:ext cx="10261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High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D994DF2-1BFD-6780-3DED-CE885AF000C9}"/>
                </a:ext>
              </a:extLst>
            </p:cNvPr>
            <p:cNvSpPr txBox="1"/>
            <p:nvPr/>
          </p:nvSpPr>
          <p:spPr>
            <a:xfrm>
              <a:off x="1196101" y="4022685"/>
              <a:ext cx="15652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Time limited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45F7341-AC33-5C7C-BC97-87F9E5DC33E7}"/>
                </a:ext>
              </a:extLst>
            </p:cNvPr>
            <p:cNvSpPr txBox="1"/>
            <p:nvPr/>
          </p:nvSpPr>
          <p:spPr>
            <a:xfrm>
              <a:off x="3074267" y="4024284"/>
              <a:ext cx="185183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Not time limited</a:t>
              </a:r>
            </a:p>
          </p:txBody>
        </p:sp>
      </p:grpSp>
      <p:sp>
        <p:nvSpPr>
          <p:cNvPr id="10" name="Text Box 9">
            <a:extLst>
              <a:ext uri="{FF2B5EF4-FFF2-40B4-BE49-F238E27FC236}">
                <a16:creationId xmlns:a16="http://schemas.microsoft.com/office/drawing/2014/main" id="{81FD5A6E-0604-7078-AB43-82282EC73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618" y="5225202"/>
            <a:ext cx="460009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286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000" b="1" dirty="0"/>
              <a:t>Heat transferred by working fluid </a:t>
            </a:r>
          </a:p>
          <a:p>
            <a:pPr eaLnBrk="1" hangingPunct="1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000" b="1" dirty="0"/>
              <a:t>Heat radiated away</a:t>
            </a:r>
          </a:p>
          <a:p>
            <a:pPr eaLnBrk="1" hangingPunct="1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000" b="1" dirty="0"/>
              <a:t>Structure operates hot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99C68D2-DC02-8F91-F9E5-78F2611A1C37}"/>
              </a:ext>
            </a:extLst>
          </p:cNvPr>
          <p:cNvGrpSpPr/>
          <p:nvPr/>
        </p:nvGrpSpPr>
        <p:grpSpPr>
          <a:xfrm>
            <a:off x="6589608" y="1314032"/>
            <a:ext cx="4864456" cy="3089528"/>
            <a:chOff x="698880" y="1590755"/>
            <a:chExt cx="6200617" cy="3938155"/>
          </a:xfrm>
        </p:grpSpPr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id="{7DB18037-7004-4A3A-BD58-7FE8E0471A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013" y="1603461"/>
              <a:ext cx="6174409" cy="3917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F4542B8-0A30-8876-A2F6-FD9A9EF8C7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880" y="1590755"/>
              <a:ext cx="6200617" cy="3938155"/>
            </a:xfrm>
            <a:prstGeom prst="rect">
              <a:avLst/>
            </a:prstGeom>
            <a:noFill/>
            <a:ln w="38100">
              <a:solidFill>
                <a:schemeClr val="tx2">
                  <a:lumMod val="90000"/>
                  <a:lumOff val="1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</p:grpSp>
      <p:sp>
        <p:nvSpPr>
          <p:cNvPr id="21" name="Title 2">
            <a:extLst>
              <a:ext uri="{FF2B5EF4-FFF2-40B4-BE49-F238E27FC236}">
                <a16:creationId xmlns:a16="http://schemas.microsoft.com/office/drawing/2014/main" id="{8CC5D67A-503D-06B9-CD8A-078C39C09306}"/>
              </a:ext>
            </a:extLst>
          </p:cNvPr>
          <p:cNvSpPr txBox="1">
            <a:spLocks/>
          </p:cNvSpPr>
          <p:nvPr/>
        </p:nvSpPr>
        <p:spPr bwMode="auto">
          <a:xfrm>
            <a:off x="114842" y="108488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Semi-Passive: Heat Pipe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7D171DD-86F1-9B9B-BF2E-52562070E412}"/>
              </a:ext>
            </a:extLst>
          </p:cNvPr>
          <p:cNvSpPr txBox="1"/>
          <p:nvPr/>
        </p:nvSpPr>
        <p:spPr>
          <a:xfrm>
            <a:off x="9681741" y="1886563"/>
            <a:ext cx="1571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Notional leading edge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F1E04F3-8CBC-263A-D313-ADE375CB10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6771" y="5539793"/>
            <a:ext cx="2944813" cy="719137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50000">
                <a:schemeClr val="folHlink">
                  <a:gamma/>
                  <a:tint val="18431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rgbClr val="9696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FE39B43-B1CF-89C1-34B2-BB0CE1F8D4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2184" y="5660443"/>
            <a:ext cx="2657475" cy="477837"/>
          </a:xfrm>
          <a:prstGeom prst="rect">
            <a:avLst/>
          </a:prstGeom>
          <a:solidFill>
            <a:srgbClr val="FFFF99"/>
          </a:solidFill>
          <a:ln w="19050">
            <a:solidFill>
              <a:srgbClr val="9696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b="1" dirty="0"/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92C70298-8CB8-E9EC-91F0-846E86B9AF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0646" y="5646155"/>
            <a:ext cx="1122363" cy="520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1600" b="1" dirty="0">
                <a:solidFill>
                  <a:schemeClr val="accent2"/>
                </a:solidFill>
              </a:rPr>
              <a:t>Working</a:t>
            </a:r>
          </a:p>
          <a:p>
            <a:pPr eaLnBrk="1" hangingPunct="1">
              <a:lnSpc>
                <a:spcPct val="20000"/>
              </a:lnSpc>
              <a:spcBef>
                <a:spcPct val="50000"/>
              </a:spcBef>
            </a:pPr>
            <a:r>
              <a:rPr lang="en-US" altLang="en-US" sz="1600" b="1" dirty="0">
                <a:solidFill>
                  <a:schemeClr val="accent2"/>
                </a:solidFill>
              </a:rPr>
              <a:t>fluid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511E6683-F0BD-68E5-1444-5913A8E43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4704" y="4482846"/>
            <a:ext cx="217324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b="1" dirty="0"/>
              <a:t>Surface heating</a:t>
            </a: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C32E1AAA-A52E-16C2-D031-0D7C36FF80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5384" y="4782555"/>
            <a:ext cx="15843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b="1" dirty="0"/>
              <a:t>Radiation</a:t>
            </a:r>
          </a:p>
        </p:txBody>
      </p:sp>
      <p:sp>
        <p:nvSpPr>
          <p:cNvPr id="12" name="AutoShape 11">
            <a:extLst>
              <a:ext uri="{FF2B5EF4-FFF2-40B4-BE49-F238E27FC236}">
                <a16:creationId xmlns:a16="http://schemas.microsoft.com/office/drawing/2014/main" id="{6688EB49-BBBA-E009-4E8B-563959E4881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908378" y="4842874"/>
            <a:ext cx="901700" cy="400050"/>
          </a:xfrm>
          <a:prstGeom prst="rightArrow">
            <a:avLst>
              <a:gd name="adj1" fmla="val 42861"/>
              <a:gd name="adj2" fmla="val 53667"/>
            </a:avLst>
          </a:prstGeom>
          <a:solidFill>
            <a:srgbClr val="FFCC00"/>
          </a:solidFill>
          <a:ln w="19050">
            <a:solidFill>
              <a:srgbClr val="8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b="1" dirty="0"/>
          </a:p>
        </p:txBody>
      </p:sp>
      <p:sp>
        <p:nvSpPr>
          <p:cNvPr id="13" name="AutoShape 12">
            <a:extLst>
              <a:ext uri="{FF2B5EF4-FFF2-40B4-BE49-F238E27FC236}">
                <a16:creationId xmlns:a16="http://schemas.microsoft.com/office/drawing/2014/main" id="{CE100AB2-4598-421D-FA00-E4B3678FF1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3803" y="5795380"/>
            <a:ext cx="1117600" cy="220663"/>
          </a:xfrm>
          <a:prstGeom prst="rightArrow">
            <a:avLst>
              <a:gd name="adj1" fmla="val 36139"/>
              <a:gd name="adj2" fmla="val 168262"/>
            </a:avLst>
          </a:prstGeom>
          <a:solidFill>
            <a:srgbClr val="FFCC00"/>
          </a:solidFill>
          <a:ln w="19050">
            <a:solidFill>
              <a:srgbClr val="8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b="1" dirty="0"/>
          </a:p>
        </p:txBody>
      </p:sp>
      <p:sp>
        <p:nvSpPr>
          <p:cNvPr id="14" name="AutoShape 13">
            <a:extLst>
              <a:ext uri="{FF2B5EF4-FFF2-40B4-BE49-F238E27FC236}">
                <a16:creationId xmlns:a16="http://schemas.microsoft.com/office/drawing/2014/main" id="{161F37D7-50B7-D8EC-6D12-9EF2F4289ABE}"/>
              </a:ext>
            </a:extLst>
          </p:cNvPr>
          <p:cNvSpPr>
            <a:spLocks noChangeArrowheads="1"/>
          </p:cNvSpPr>
          <p:nvPr/>
        </p:nvSpPr>
        <p:spPr bwMode="auto">
          <a:xfrm rot="2575110">
            <a:off x="8852940" y="5166724"/>
            <a:ext cx="228600" cy="376238"/>
          </a:xfrm>
          <a:prstGeom prst="upArrow">
            <a:avLst>
              <a:gd name="adj1" fmla="val 42759"/>
              <a:gd name="adj2" fmla="val 49360"/>
            </a:avLst>
          </a:prstGeom>
          <a:solidFill>
            <a:srgbClr val="FFCC00"/>
          </a:solidFill>
          <a:ln w="12700">
            <a:solidFill>
              <a:srgbClr val="8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b="1" dirty="0"/>
          </a:p>
        </p:txBody>
      </p:sp>
      <p:sp>
        <p:nvSpPr>
          <p:cNvPr id="15" name="AutoShape 14">
            <a:extLst>
              <a:ext uri="{FF2B5EF4-FFF2-40B4-BE49-F238E27FC236}">
                <a16:creationId xmlns:a16="http://schemas.microsoft.com/office/drawing/2014/main" id="{6645074A-DDE0-3F24-FCFB-28090E12077D}"/>
              </a:ext>
            </a:extLst>
          </p:cNvPr>
          <p:cNvSpPr>
            <a:spLocks noChangeArrowheads="1"/>
          </p:cNvSpPr>
          <p:nvPr/>
        </p:nvSpPr>
        <p:spPr bwMode="auto">
          <a:xfrm rot="2575110">
            <a:off x="9211715" y="5166724"/>
            <a:ext cx="228600" cy="376238"/>
          </a:xfrm>
          <a:prstGeom prst="upArrow">
            <a:avLst>
              <a:gd name="adj1" fmla="val 42759"/>
              <a:gd name="adj2" fmla="val 49360"/>
            </a:avLst>
          </a:prstGeom>
          <a:solidFill>
            <a:srgbClr val="FFCC00"/>
          </a:solidFill>
          <a:ln w="12700">
            <a:solidFill>
              <a:srgbClr val="8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b="1" dirty="0"/>
          </a:p>
        </p:txBody>
      </p:sp>
      <p:sp>
        <p:nvSpPr>
          <p:cNvPr id="16" name="AutoShape 15">
            <a:extLst>
              <a:ext uri="{FF2B5EF4-FFF2-40B4-BE49-F238E27FC236}">
                <a16:creationId xmlns:a16="http://schemas.microsoft.com/office/drawing/2014/main" id="{4F4846FA-A0EA-089C-3DC8-4A876E4E0C79}"/>
              </a:ext>
            </a:extLst>
          </p:cNvPr>
          <p:cNvSpPr>
            <a:spLocks noChangeArrowheads="1"/>
          </p:cNvSpPr>
          <p:nvPr/>
        </p:nvSpPr>
        <p:spPr bwMode="auto">
          <a:xfrm rot="2575110">
            <a:off x="9629228" y="5128630"/>
            <a:ext cx="228600" cy="377825"/>
          </a:xfrm>
          <a:prstGeom prst="upArrow">
            <a:avLst>
              <a:gd name="adj1" fmla="val 42759"/>
              <a:gd name="adj2" fmla="val 49568"/>
            </a:avLst>
          </a:prstGeom>
          <a:solidFill>
            <a:srgbClr val="FFCC00"/>
          </a:solidFill>
          <a:ln w="12700">
            <a:solidFill>
              <a:srgbClr val="8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b="1" dirty="0"/>
          </a:p>
        </p:txBody>
      </p:sp>
      <p:sp>
        <p:nvSpPr>
          <p:cNvPr id="17" name="AutoShape 16">
            <a:extLst>
              <a:ext uri="{FF2B5EF4-FFF2-40B4-BE49-F238E27FC236}">
                <a16:creationId xmlns:a16="http://schemas.microsoft.com/office/drawing/2014/main" id="{7EF4C11D-7E8F-3B71-6681-609F022872C0}"/>
              </a:ext>
            </a:extLst>
          </p:cNvPr>
          <p:cNvSpPr>
            <a:spLocks noChangeArrowheads="1"/>
          </p:cNvSpPr>
          <p:nvPr/>
        </p:nvSpPr>
        <p:spPr bwMode="auto">
          <a:xfrm rot="2575110">
            <a:off x="9980065" y="5144499"/>
            <a:ext cx="228600" cy="376238"/>
          </a:xfrm>
          <a:prstGeom prst="upArrow">
            <a:avLst>
              <a:gd name="adj1" fmla="val 42759"/>
              <a:gd name="adj2" fmla="val 49360"/>
            </a:avLst>
          </a:prstGeom>
          <a:solidFill>
            <a:srgbClr val="FFCC00"/>
          </a:solidFill>
          <a:ln w="12700">
            <a:solidFill>
              <a:srgbClr val="8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b="1" dirty="0"/>
          </a:p>
        </p:txBody>
      </p:sp>
      <p:sp>
        <p:nvSpPr>
          <p:cNvPr id="18" name="AutoShape 17">
            <a:extLst>
              <a:ext uri="{FF2B5EF4-FFF2-40B4-BE49-F238E27FC236}">
                <a16:creationId xmlns:a16="http://schemas.microsoft.com/office/drawing/2014/main" id="{F04685DF-8AC0-AC06-37CA-63144D52E742}"/>
              </a:ext>
            </a:extLst>
          </p:cNvPr>
          <p:cNvSpPr>
            <a:spLocks noChangeArrowheads="1"/>
          </p:cNvSpPr>
          <p:nvPr/>
        </p:nvSpPr>
        <p:spPr bwMode="auto">
          <a:xfrm rot="2575110">
            <a:off x="10419809" y="5158793"/>
            <a:ext cx="230187" cy="377825"/>
          </a:xfrm>
          <a:prstGeom prst="upArrow">
            <a:avLst>
              <a:gd name="adj1" fmla="val 42759"/>
              <a:gd name="adj2" fmla="val 49226"/>
            </a:avLst>
          </a:prstGeom>
          <a:solidFill>
            <a:srgbClr val="FFCC00"/>
          </a:solidFill>
          <a:ln w="12700">
            <a:solidFill>
              <a:srgbClr val="8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b="1" dirty="0"/>
          </a:p>
        </p:txBody>
      </p:sp>
      <p:sp>
        <p:nvSpPr>
          <p:cNvPr id="20" name="Text Box 20">
            <a:extLst>
              <a:ext uri="{FF2B5EF4-FFF2-40B4-BE49-F238E27FC236}">
                <a16:creationId xmlns:a16="http://schemas.microsoft.com/office/drawing/2014/main" id="{7FF905CD-77BE-CF26-9547-C8A0CB913C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3021" y="6265860"/>
            <a:ext cx="119789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600" b="1" dirty="0">
                <a:solidFill>
                  <a:srgbClr val="0070C0"/>
                </a:solidFill>
              </a:rPr>
              <a:t>Structure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28ED87D-E52E-1C90-9FD9-821FFA551569}"/>
              </a:ext>
            </a:extLst>
          </p:cNvPr>
          <p:cNvCxnSpPr>
            <a:cxnSpLocks/>
            <a:stCxn id="20" idx="1"/>
          </p:cNvCxnSpPr>
          <p:nvPr/>
        </p:nvCxnSpPr>
        <p:spPr>
          <a:xfrm flipH="1" flipV="1">
            <a:off x="7768550" y="6138274"/>
            <a:ext cx="194471" cy="29686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val 46">
            <a:extLst>
              <a:ext uri="{FF2B5EF4-FFF2-40B4-BE49-F238E27FC236}">
                <a16:creationId xmlns:a16="http://schemas.microsoft.com/office/drawing/2014/main" id="{3FE90262-33C8-EA18-F612-427F8638E122}"/>
              </a:ext>
            </a:extLst>
          </p:cNvPr>
          <p:cNvSpPr/>
          <p:nvPr/>
        </p:nvSpPr>
        <p:spPr>
          <a:xfrm>
            <a:off x="3235696" y="1773045"/>
            <a:ext cx="1277735" cy="1098625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9B81309A-0327-ECCD-2922-D0F7C5203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4292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83459A2-540C-7307-67FA-B1FB0C375231}"/>
              </a:ext>
            </a:extLst>
          </p:cNvPr>
          <p:cNvGrpSpPr/>
          <p:nvPr/>
        </p:nvGrpSpPr>
        <p:grpSpPr>
          <a:xfrm>
            <a:off x="101591" y="1288776"/>
            <a:ext cx="4824513" cy="3165788"/>
            <a:chOff x="101591" y="1288776"/>
            <a:chExt cx="4824513" cy="316578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B8195B6-3403-33BD-3928-B621C4372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591" y="1288776"/>
              <a:ext cx="4737457" cy="3165788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F17966F-8241-847C-4969-3BFB62D20624}"/>
                </a:ext>
              </a:extLst>
            </p:cNvPr>
            <p:cNvSpPr/>
            <p:nvPr/>
          </p:nvSpPr>
          <p:spPr>
            <a:xfrm>
              <a:off x="114842" y="1346657"/>
              <a:ext cx="1268747" cy="2716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1067708-3A99-15E7-DE4A-C736D9CFF29F}"/>
                </a:ext>
              </a:extLst>
            </p:cNvPr>
            <p:cNvSpPr txBox="1"/>
            <p:nvPr/>
          </p:nvSpPr>
          <p:spPr>
            <a:xfrm>
              <a:off x="365512" y="2118439"/>
              <a:ext cx="94765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Heat Flux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AC9519D-A3D6-9E62-931A-3EC1EE21F849}"/>
                </a:ext>
              </a:extLst>
            </p:cNvPr>
            <p:cNvSpPr/>
            <p:nvPr/>
          </p:nvSpPr>
          <p:spPr>
            <a:xfrm>
              <a:off x="1040938" y="3959850"/>
              <a:ext cx="3811361" cy="4540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27E3E5A-F509-2A1C-EA33-684863867E02}"/>
                </a:ext>
              </a:extLst>
            </p:cNvPr>
            <p:cNvSpPr txBox="1"/>
            <p:nvPr/>
          </p:nvSpPr>
          <p:spPr>
            <a:xfrm>
              <a:off x="2444381" y="3959850"/>
              <a:ext cx="116046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Time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0B9AFDC-CEA9-E720-2548-2EF0D819194B}"/>
                </a:ext>
              </a:extLst>
            </p:cNvPr>
            <p:cNvSpPr txBox="1"/>
            <p:nvPr/>
          </p:nvSpPr>
          <p:spPr>
            <a:xfrm>
              <a:off x="275625" y="3173339"/>
              <a:ext cx="10261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Moderate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489C876-0063-5FB0-A9AE-FDB9013E6C73}"/>
                </a:ext>
              </a:extLst>
            </p:cNvPr>
            <p:cNvSpPr txBox="1"/>
            <p:nvPr/>
          </p:nvSpPr>
          <p:spPr>
            <a:xfrm>
              <a:off x="219906" y="1542346"/>
              <a:ext cx="10261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High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81AFA8A-515F-52B6-D90F-805D05C4D382}"/>
                </a:ext>
              </a:extLst>
            </p:cNvPr>
            <p:cNvSpPr txBox="1"/>
            <p:nvPr/>
          </p:nvSpPr>
          <p:spPr>
            <a:xfrm>
              <a:off x="1196101" y="4022685"/>
              <a:ext cx="15652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Time limited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33E3393-C082-973F-0368-3966E63E2A86}"/>
                </a:ext>
              </a:extLst>
            </p:cNvPr>
            <p:cNvSpPr txBox="1"/>
            <p:nvPr/>
          </p:nvSpPr>
          <p:spPr>
            <a:xfrm>
              <a:off x="3074267" y="4024284"/>
              <a:ext cx="185183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Not time limited</a:t>
              </a:r>
            </a:p>
          </p:txBody>
        </p:sp>
      </p:grpSp>
      <p:sp>
        <p:nvSpPr>
          <p:cNvPr id="4" name="Text Box 3">
            <a:extLst>
              <a:ext uri="{FF2B5EF4-FFF2-40B4-BE49-F238E27FC236}">
                <a16:creationId xmlns:a16="http://schemas.microsoft.com/office/drawing/2014/main" id="{4A637C1B-46AE-DBE6-96FC-FA4F95E50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316" y="4728577"/>
            <a:ext cx="3902075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286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000" b="1" dirty="0"/>
              <a:t>Heat blocked by products of ablation (ablator consumed) </a:t>
            </a:r>
          </a:p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000" b="1" dirty="0"/>
              <a:t>Heat absorbed by ablation</a:t>
            </a:r>
          </a:p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000" b="1" dirty="0"/>
              <a:t>Structure remains cool</a:t>
            </a:r>
          </a:p>
        </p:txBody>
      </p:sp>
      <p:sp>
        <p:nvSpPr>
          <p:cNvPr id="10" name="Text Box 32">
            <a:extLst>
              <a:ext uri="{FF2B5EF4-FFF2-40B4-BE49-F238E27FC236}">
                <a16:creationId xmlns:a16="http://schemas.microsoft.com/office/drawing/2014/main" id="{C3BF54B8-841A-D72D-BC70-7AB57A9C39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3013" y="4183650"/>
            <a:ext cx="21288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1" dirty="0">
                <a:ea typeface="ＭＳ Ｐゴシック" panose="020B0600070205080204" pitchFamily="34" charset="-128"/>
              </a:rPr>
              <a:t>Surface heating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9C53DB1-21B1-75A7-6E15-D709E36345A8}"/>
              </a:ext>
            </a:extLst>
          </p:cNvPr>
          <p:cNvGrpSpPr/>
          <p:nvPr/>
        </p:nvGrpSpPr>
        <p:grpSpPr>
          <a:xfrm>
            <a:off x="6771228" y="4413831"/>
            <a:ext cx="3162481" cy="2243264"/>
            <a:chOff x="7242283" y="1657543"/>
            <a:chExt cx="3825478" cy="2713552"/>
          </a:xfrm>
        </p:grpSpPr>
        <p:sp>
          <p:nvSpPr>
            <p:cNvPr id="9" name="Rectangle 31" descr="Large confetti">
              <a:extLst>
                <a:ext uri="{FF2B5EF4-FFF2-40B4-BE49-F238E27FC236}">
                  <a16:creationId xmlns:a16="http://schemas.microsoft.com/office/drawing/2014/main" id="{13EF9807-E4D6-825B-DC63-A9CB32984C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13495" y="3082708"/>
              <a:ext cx="2497424" cy="776791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38100">
              <a:solidFill>
                <a:srgbClr val="96969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11" name="Text Box 33">
              <a:extLst>
                <a:ext uri="{FF2B5EF4-FFF2-40B4-BE49-F238E27FC236}">
                  <a16:creationId xmlns:a16="http://schemas.microsoft.com/office/drawing/2014/main" id="{0FF0E559-81A7-B2B5-4D21-A102130A03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42283" y="2080405"/>
              <a:ext cx="2083971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800" b="1" dirty="0">
                  <a:ea typeface="ＭＳ Ｐゴシック" panose="020B0600070205080204" pitchFamily="34" charset="-128"/>
                </a:rPr>
                <a:t>Air flow</a:t>
              </a:r>
            </a:p>
          </p:txBody>
        </p:sp>
        <p:sp>
          <p:nvSpPr>
            <p:cNvPr id="12" name="AutoShape 34">
              <a:extLst>
                <a:ext uri="{FF2B5EF4-FFF2-40B4-BE49-F238E27FC236}">
                  <a16:creationId xmlns:a16="http://schemas.microsoft.com/office/drawing/2014/main" id="{3DBC45E0-E413-2823-4826-6E74AFA6BA7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37744" flipV="1">
              <a:off x="9674967" y="2401972"/>
              <a:ext cx="1392794" cy="292341"/>
            </a:xfrm>
            <a:custGeom>
              <a:avLst/>
              <a:gdLst>
                <a:gd name="T0" fmla="*/ 2147483646 w 21600"/>
                <a:gd name="T1" fmla="*/ 0 h 21600"/>
                <a:gd name="T2" fmla="*/ 2147483646 w 21600"/>
                <a:gd name="T3" fmla="*/ 1402175343 h 21600"/>
                <a:gd name="T4" fmla="*/ 2147483646 w 21600"/>
                <a:gd name="T5" fmla="*/ 2147483646 h 21600"/>
                <a:gd name="T6" fmla="*/ 2147483646 w 21600"/>
                <a:gd name="T7" fmla="*/ 701088253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7 w 21600"/>
                <a:gd name="T13" fmla="*/ 2912 h 21600"/>
                <a:gd name="T14" fmla="*/ 18227 w 21600"/>
                <a:gd name="T15" fmla="*/ 924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lnTo>
                    <a:pt x="21600" y="6079"/>
                  </a:lnTo>
                  <a:close/>
                </a:path>
              </a:pathLst>
            </a:custGeom>
            <a:solidFill>
              <a:srgbClr val="FFCC00"/>
            </a:solidFill>
            <a:ln w="19050">
              <a:solidFill>
                <a:srgbClr val="8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AutoShape 35">
              <a:extLst>
                <a:ext uri="{FF2B5EF4-FFF2-40B4-BE49-F238E27FC236}">
                  <a16:creationId xmlns:a16="http://schemas.microsoft.com/office/drawing/2014/main" id="{AE1B76C7-321C-8D0E-88AE-E257F49B13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601904">
              <a:off x="8772312" y="1651966"/>
              <a:ext cx="761462" cy="772615"/>
            </a:xfrm>
            <a:prstGeom prst="rightArrow">
              <a:avLst>
                <a:gd name="adj1" fmla="val 43898"/>
                <a:gd name="adj2" fmla="val 36305"/>
              </a:avLst>
            </a:prstGeom>
            <a:solidFill>
              <a:srgbClr val="FFCC00"/>
            </a:solidFill>
            <a:ln w="19050">
              <a:solidFill>
                <a:srgbClr val="8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14" name="Freeform 36">
              <a:extLst>
                <a:ext uri="{FF2B5EF4-FFF2-40B4-BE49-F238E27FC236}">
                  <a16:creationId xmlns:a16="http://schemas.microsoft.com/office/drawing/2014/main" id="{6053E5FC-F97D-351D-62B4-07832C1C6E70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1848" y="2376914"/>
              <a:ext cx="2372135" cy="735028"/>
            </a:xfrm>
            <a:custGeom>
              <a:avLst/>
              <a:gdLst>
                <a:gd name="T0" fmla="*/ 0 w 1136"/>
                <a:gd name="T1" fmla="*/ 2147483646 h 352"/>
                <a:gd name="T2" fmla="*/ 2147483646 w 1136"/>
                <a:gd name="T3" fmla="*/ 2147483646 h 352"/>
                <a:gd name="T4" fmla="*/ 2147483646 w 1136"/>
                <a:gd name="T5" fmla="*/ 0 h 35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6" h="352">
                  <a:moveTo>
                    <a:pt x="0" y="352"/>
                  </a:moveTo>
                  <a:cubicBezTo>
                    <a:pt x="37" y="307"/>
                    <a:pt x="31" y="135"/>
                    <a:pt x="220" y="76"/>
                  </a:cubicBezTo>
                  <a:cubicBezTo>
                    <a:pt x="409" y="17"/>
                    <a:pt x="945" y="16"/>
                    <a:pt x="1136" y="0"/>
                  </a:cubicBezTo>
                </a:path>
              </a:pathLst>
            </a:custGeom>
            <a:noFill/>
            <a:ln w="38100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Rectangle 37">
              <a:extLst>
                <a:ext uri="{FF2B5EF4-FFF2-40B4-BE49-F238E27FC236}">
                  <a16:creationId xmlns:a16="http://schemas.microsoft.com/office/drawing/2014/main" id="{121ED18F-98F8-94AD-BE07-0DFB297826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03062" y="3886645"/>
              <a:ext cx="2518306" cy="484450"/>
            </a:xfrm>
            <a:prstGeom prst="rect">
              <a:avLst/>
            </a:prstGeom>
            <a:gradFill rotWithShape="0">
              <a:gsLst>
                <a:gs pos="0">
                  <a:srgbClr val="C0C0C0"/>
                </a:gs>
                <a:gs pos="100000">
                  <a:srgbClr val="F3F3F3"/>
                </a:gs>
              </a:gsLst>
              <a:lin ang="5400000" scaled="1"/>
            </a:gradFill>
            <a:ln w="31750">
              <a:solidFill>
                <a:srgbClr val="96969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16" name="AutoShape 38">
              <a:extLst>
                <a:ext uri="{FF2B5EF4-FFF2-40B4-BE49-F238E27FC236}">
                  <a16:creationId xmlns:a16="http://schemas.microsoft.com/office/drawing/2014/main" id="{B39C0F1B-2BAA-A554-E42E-9BA7041B326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9418133" y="3913798"/>
              <a:ext cx="463569" cy="396748"/>
            </a:xfrm>
            <a:custGeom>
              <a:avLst/>
              <a:gdLst>
                <a:gd name="T0" fmla="*/ 2147483646 w 21600"/>
                <a:gd name="T1" fmla="*/ 0 h 21600"/>
                <a:gd name="T2" fmla="*/ 0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2160 w 21600"/>
                <a:gd name="T13" fmla="*/ 12343 h 21600"/>
                <a:gd name="T14" fmla="*/ 19440 w 21600"/>
                <a:gd name="T15" fmla="*/ 1851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00" y="0"/>
                  </a:moveTo>
                  <a:lnTo>
                    <a:pt x="6480" y="6171"/>
                  </a:lnTo>
                  <a:lnTo>
                    <a:pt x="8640" y="6171"/>
                  </a:lnTo>
                  <a:lnTo>
                    <a:pt x="8640" y="12343"/>
                  </a:lnTo>
                  <a:lnTo>
                    <a:pt x="4320" y="12343"/>
                  </a:lnTo>
                  <a:lnTo>
                    <a:pt x="4320" y="9257"/>
                  </a:lnTo>
                  <a:lnTo>
                    <a:pt x="0" y="15429"/>
                  </a:lnTo>
                  <a:lnTo>
                    <a:pt x="4320" y="21600"/>
                  </a:lnTo>
                  <a:lnTo>
                    <a:pt x="4320" y="18514"/>
                  </a:lnTo>
                  <a:lnTo>
                    <a:pt x="17280" y="18514"/>
                  </a:lnTo>
                  <a:lnTo>
                    <a:pt x="17280" y="21600"/>
                  </a:lnTo>
                  <a:lnTo>
                    <a:pt x="21600" y="15429"/>
                  </a:lnTo>
                  <a:lnTo>
                    <a:pt x="17280" y="9257"/>
                  </a:lnTo>
                  <a:lnTo>
                    <a:pt x="17280" y="12343"/>
                  </a:lnTo>
                  <a:lnTo>
                    <a:pt x="12960" y="12343"/>
                  </a:lnTo>
                  <a:lnTo>
                    <a:pt x="12960" y="6171"/>
                  </a:lnTo>
                  <a:lnTo>
                    <a:pt x="15120" y="6171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FFCC00"/>
            </a:solidFill>
            <a:ln w="19050">
              <a:solidFill>
                <a:srgbClr val="8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AutoShape 41">
              <a:extLst>
                <a:ext uri="{FF2B5EF4-FFF2-40B4-BE49-F238E27FC236}">
                  <a16:creationId xmlns:a16="http://schemas.microsoft.com/office/drawing/2014/main" id="{83F5BC58-7933-36FD-5390-9C66F543A2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7712109" y="2518916"/>
              <a:ext cx="659855" cy="265195"/>
            </a:xfrm>
            <a:prstGeom prst="leftArrow">
              <a:avLst>
                <a:gd name="adj1" fmla="val 50000"/>
                <a:gd name="adj2" fmla="val 62205"/>
              </a:avLst>
            </a:prstGeom>
            <a:solidFill>
              <a:srgbClr val="99CC00"/>
            </a:solidFill>
            <a:ln w="9525">
              <a:solidFill>
                <a:srgbClr val="8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18" name="Freeform 42">
              <a:extLst>
                <a:ext uri="{FF2B5EF4-FFF2-40B4-BE49-F238E27FC236}">
                  <a16:creationId xmlns:a16="http://schemas.microsoft.com/office/drawing/2014/main" id="{9F3E2A16-BC59-DFFD-AD60-6EC397AF53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7376" y="2878069"/>
              <a:ext cx="261018" cy="144083"/>
            </a:xfrm>
            <a:custGeom>
              <a:avLst/>
              <a:gdLst>
                <a:gd name="T0" fmla="*/ 0 w 96"/>
                <a:gd name="T1" fmla="*/ 2147483646 h 53"/>
                <a:gd name="T2" fmla="*/ 2147483646 w 96"/>
                <a:gd name="T3" fmla="*/ 2147483646 h 53"/>
                <a:gd name="T4" fmla="*/ 2147483646 w 96"/>
                <a:gd name="T5" fmla="*/ 0 h 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6" h="53">
                  <a:moveTo>
                    <a:pt x="0" y="53"/>
                  </a:moveTo>
                  <a:cubicBezTo>
                    <a:pt x="0" y="46"/>
                    <a:pt x="1" y="40"/>
                    <a:pt x="17" y="31"/>
                  </a:cubicBezTo>
                  <a:cubicBezTo>
                    <a:pt x="33" y="22"/>
                    <a:pt x="83" y="5"/>
                    <a:pt x="96" y="0"/>
                  </a:cubicBezTo>
                </a:path>
              </a:pathLst>
            </a:custGeom>
            <a:noFill/>
            <a:ln w="25400">
              <a:solidFill>
                <a:srgbClr val="FF9900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43">
              <a:extLst>
                <a:ext uri="{FF2B5EF4-FFF2-40B4-BE49-F238E27FC236}">
                  <a16:creationId xmlns:a16="http://schemas.microsoft.com/office/drawing/2014/main" id="{A7995C4F-5C5C-83E3-3DAF-12E34A07E595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0380" y="2855108"/>
              <a:ext cx="261019" cy="144081"/>
            </a:xfrm>
            <a:custGeom>
              <a:avLst/>
              <a:gdLst>
                <a:gd name="T0" fmla="*/ 0 w 96"/>
                <a:gd name="T1" fmla="*/ 2147483646 h 53"/>
                <a:gd name="T2" fmla="*/ 2147483646 w 96"/>
                <a:gd name="T3" fmla="*/ 2147483646 h 53"/>
                <a:gd name="T4" fmla="*/ 2147483646 w 96"/>
                <a:gd name="T5" fmla="*/ 0 h 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6" h="53">
                  <a:moveTo>
                    <a:pt x="0" y="53"/>
                  </a:moveTo>
                  <a:cubicBezTo>
                    <a:pt x="0" y="46"/>
                    <a:pt x="1" y="40"/>
                    <a:pt x="17" y="31"/>
                  </a:cubicBezTo>
                  <a:cubicBezTo>
                    <a:pt x="33" y="22"/>
                    <a:pt x="83" y="5"/>
                    <a:pt x="96" y="0"/>
                  </a:cubicBezTo>
                </a:path>
              </a:pathLst>
            </a:custGeom>
            <a:noFill/>
            <a:ln w="25400">
              <a:solidFill>
                <a:srgbClr val="FF9900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44">
              <a:extLst>
                <a:ext uri="{FF2B5EF4-FFF2-40B4-BE49-F238E27FC236}">
                  <a16:creationId xmlns:a16="http://schemas.microsoft.com/office/drawing/2014/main" id="{DD25F9D4-2E4D-D64F-AC95-4BAFFA9007BB}"/>
                </a:ext>
              </a:extLst>
            </p:cNvPr>
            <p:cNvSpPr>
              <a:spLocks/>
            </p:cNvSpPr>
            <p:nvPr/>
          </p:nvSpPr>
          <p:spPr bwMode="auto">
            <a:xfrm rot="20190732">
              <a:off x="9382635" y="2827954"/>
              <a:ext cx="261018" cy="144083"/>
            </a:xfrm>
            <a:custGeom>
              <a:avLst/>
              <a:gdLst>
                <a:gd name="T0" fmla="*/ 0 w 96"/>
                <a:gd name="T1" fmla="*/ 2147483646 h 53"/>
                <a:gd name="T2" fmla="*/ 2147483646 w 96"/>
                <a:gd name="T3" fmla="*/ 2147483646 h 53"/>
                <a:gd name="T4" fmla="*/ 2147483646 w 96"/>
                <a:gd name="T5" fmla="*/ 0 h 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6" h="53">
                  <a:moveTo>
                    <a:pt x="0" y="53"/>
                  </a:moveTo>
                  <a:cubicBezTo>
                    <a:pt x="0" y="46"/>
                    <a:pt x="1" y="40"/>
                    <a:pt x="17" y="31"/>
                  </a:cubicBezTo>
                  <a:cubicBezTo>
                    <a:pt x="33" y="22"/>
                    <a:pt x="83" y="5"/>
                    <a:pt x="96" y="0"/>
                  </a:cubicBezTo>
                </a:path>
              </a:pathLst>
            </a:custGeom>
            <a:noFill/>
            <a:ln w="25400">
              <a:solidFill>
                <a:srgbClr val="FF9900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45">
              <a:extLst>
                <a:ext uri="{FF2B5EF4-FFF2-40B4-BE49-F238E27FC236}">
                  <a16:creationId xmlns:a16="http://schemas.microsoft.com/office/drawing/2014/main" id="{7DA1CCDE-F05F-9530-B729-89B750A4C0A1}"/>
                </a:ext>
              </a:extLst>
            </p:cNvPr>
            <p:cNvSpPr>
              <a:spLocks/>
            </p:cNvSpPr>
            <p:nvPr/>
          </p:nvSpPr>
          <p:spPr bwMode="auto">
            <a:xfrm rot="20190732">
              <a:off x="9833674" y="2853011"/>
              <a:ext cx="261018" cy="144083"/>
            </a:xfrm>
            <a:custGeom>
              <a:avLst/>
              <a:gdLst>
                <a:gd name="T0" fmla="*/ 0 w 96"/>
                <a:gd name="T1" fmla="*/ 2147483646 h 53"/>
                <a:gd name="T2" fmla="*/ 2147483646 w 96"/>
                <a:gd name="T3" fmla="*/ 2147483646 h 53"/>
                <a:gd name="T4" fmla="*/ 2147483646 w 96"/>
                <a:gd name="T5" fmla="*/ 0 h 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6" h="53">
                  <a:moveTo>
                    <a:pt x="0" y="53"/>
                  </a:moveTo>
                  <a:cubicBezTo>
                    <a:pt x="0" y="46"/>
                    <a:pt x="1" y="40"/>
                    <a:pt x="17" y="31"/>
                  </a:cubicBezTo>
                  <a:cubicBezTo>
                    <a:pt x="33" y="22"/>
                    <a:pt x="83" y="5"/>
                    <a:pt x="96" y="0"/>
                  </a:cubicBezTo>
                </a:path>
              </a:pathLst>
            </a:custGeom>
            <a:noFill/>
            <a:ln w="25400">
              <a:solidFill>
                <a:srgbClr val="FF9900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Freeform 46">
              <a:extLst>
                <a:ext uri="{FF2B5EF4-FFF2-40B4-BE49-F238E27FC236}">
                  <a16:creationId xmlns:a16="http://schemas.microsoft.com/office/drawing/2014/main" id="{0D8DB9F0-541C-D5C2-D775-3753FB06CA85}"/>
                </a:ext>
              </a:extLst>
            </p:cNvPr>
            <p:cNvSpPr>
              <a:spLocks/>
            </p:cNvSpPr>
            <p:nvPr/>
          </p:nvSpPr>
          <p:spPr bwMode="auto">
            <a:xfrm rot="20190732">
              <a:off x="10284714" y="2853011"/>
              <a:ext cx="261018" cy="144083"/>
            </a:xfrm>
            <a:custGeom>
              <a:avLst/>
              <a:gdLst>
                <a:gd name="T0" fmla="*/ 0 w 96"/>
                <a:gd name="T1" fmla="*/ 2147483646 h 53"/>
                <a:gd name="T2" fmla="*/ 2147483646 w 96"/>
                <a:gd name="T3" fmla="*/ 2147483646 h 53"/>
                <a:gd name="T4" fmla="*/ 2147483646 w 96"/>
                <a:gd name="T5" fmla="*/ 0 h 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6" h="53">
                  <a:moveTo>
                    <a:pt x="0" y="53"/>
                  </a:moveTo>
                  <a:cubicBezTo>
                    <a:pt x="0" y="46"/>
                    <a:pt x="1" y="40"/>
                    <a:pt x="17" y="31"/>
                  </a:cubicBezTo>
                  <a:cubicBezTo>
                    <a:pt x="33" y="22"/>
                    <a:pt x="83" y="5"/>
                    <a:pt x="96" y="0"/>
                  </a:cubicBezTo>
                </a:path>
              </a:pathLst>
            </a:custGeom>
            <a:noFill/>
            <a:ln w="25400">
              <a:solidFill>
                <a:srgbClr val="FF9900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Freeform 47">
              <a:extLst>
                <a:ext uri="{FF2B5EF4-FFF2-40B4-BE49-F238E27FC236}">
                  <a16:creationId xmlns:a16="http://schemas.microsoft.com/office/drawing/2014/main" id="{687D7DDE-492D-1723-1769-B35786055391}"/>
                </a:ext>
              </a:extLst>
            </p:cNvPr>
            <p:cNvSpPr>
              <a:spLocks/>
            </p:cNvSpPr>
            <p:nvPr/>
          </p:nvSpPr>
          <p:spPr bwMode="auto">
            <a:xfrm rot="20190732">
              <a:off x="10702344" y="2836306"/>
              <a:ext cx="261018" cy="144083"/>
            </a:xfrm>
            <a:custGeom>
              <a:avLst/>
              <a:gdLst>
                <a:gd name="T0" fmla="*/ 0 w 96"/>
                <a:gd name="T1" fmla="*/ 2147483646 h 53"/>
                <a:gd name="T2" fmla="*/ 2147483646 w 96"/>
                <a:gd name="T3" fmla="*/ 2147483646 h 53"/>
                <a:gd name="T4" fmla="*/ 2147483646 w 96"/>
                <a:gd name="T5" fmla="*/ 0 h 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6" h="53">
                  <a:moveTo>
                    <a:pt x="0" y="53"/>
                  </a:moveTo>
                  <a:cubicBezTo>
                    <a:pt x="0" y="46"/>
                    <a:pt x="1" y="40"/>
                    <a:pt x="17" y="31"/>
                  </a:cubicBezTo>
                  <a:cubicBezTo>
                    <a:pt x="33" y="22"/>
                    <a:pt x="83" y="5"/>
                    <a:pt x="96" y="0"/>
                  </a:cubicBezTo>
                </a:path>
              </a:pathLst>
            </a:custGeom>
            <a:noFill/>
            <a:ln w="25400">
              <a:solidFill>
                <a:srgbClr val="FF9900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AutoShape 48">
              <a:extLst>
                <a:ext uri="{FF2B5EF4-FFF2-40B4-BE49-F238E27FC236}">
                  <a16:creationId xmlns:a16="http://schemas.microsoft.com/office/drawing/2014/main" id="{BA89CDBA-41D7-C8A9-00ED-2BC395DDC2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9428573" y="3491986"/>
              <a:ext cx="423895" cy="215079"/>
            </a:xfrm>
            <a:prstGeom prst="rightArrow">
              <a:avLst>
                <a:gd name="adj1" fmla="val 42861"/>
                <a:gd name="adj2" fmla="val 46927"/>
              </a:avLst>
            </a:prstGeom>
            <a:solidFill>
              <a:srgbClr val="FFCC00"/>
            </a:solidFill>
            <a:ln w="19050">
              <a:solidFill>
                <a:srgbClr val="8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25" name="Text Box 49">
              <a:extLst>
                <a:ext uri="{FF2B5EF4-FFF2-40B4-BE49-F238E27FC236}">
                  <a16:creationId xmlns:a16="http://schemas.microsoft.com/office/drawing/2014/main" id="{F52916D6-22BF-3144-2215-B2AD5858FB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78004" y="4043255"/>
              <a:ext cx="2083971" cy="3077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400" b="1" dirty="0">
                  <a:solidFill>
                    <a:srgbClr val="0070C0"/>
                  </a:solidFill>
                </a:rPr>
                <a:t>Structure</a:t>
              </a:r>
            </a:p>
          </p:txBody>
        </p:sp>
        <p:sp>
          <p:nvSpPr>
            <p:cNvPr id="26" name="Text Box 50">
              <a:extLst>
                <a:ext uri="{FF2B5EF4-FFF2-40B4-BE49-F238E27FC236}">
                  <a16:creationId xmlns:a16="http://schemas.microsoft.com/office/drawing/2014/main" id="{A089B23E-D6FC-94EF-A04E-15C64C5BAF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96695" y="3410549"/>
              <a:ext cx="1220667" cy="3077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400" b="1" dirty="0">
                  <a:solidFill>
                    <a:schemeClr val="accent2"/>
                  </a:solidFill>
                </a:rPr>
                <a:t>Ablator</a:t>
              </a:r>
            </a:p>
          </p:txBody>
        </p:sp>
      </p:grpSp>
      <p:sp>
        <p:nvSpPr>
          <p:cNvPr id="27" name="Title 2">
            <a:extLst>
              <a:ext uri="{FF2B5EF4-FFF2-40B4-BE49-F238E27FC236}">
                <a16:creationId xmlns:a16="http://schemas.microsoft.com/office/drawing/2014/main" id="{F636BB9F-56F4-8601-5F4E-2DF17B257EFC}"/>
              </a:ext>
            </a:extLst>
          </p:cNvPr>
          <p:cNvSpPr txBox="1">
            <a:spLocks/>
          </p:cNvSpPr>
          <p:nvPr/>
        </p:nvSpPr>
        <p:spPr bwMode="auto">
          <a:xfrm>
            <a:off x="114842" y="130347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Semi-Passive: Ablation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29" descr="A close-up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0A3992D6-CD4C-E7A5-00F7-2582F64F2B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5646" y="1289108"/>
            <a:ext cx="4310313" cy="3019655"/>
          </a:xfrm>
          <a:prstGeom prst="rect">
            <a:avLst/>
          </a:prstGeom>
        </p:spPr>
      </p:pic>
      <p:sp>
        <p:nvSpPr>
          <p:cNvPr id="43" name="Oval 42">
            <a:extLst>
              <a:ext uri="{FF2B5EF4-FFF2-40B4-BE49-F238E27FC236}">
                <a16:creationId xmlns:a16="http://schemas.microsoft.com/office/drawing/2014/main" id="{9EF2F638-1F1C-B11A-391D-47070C0C01AE}"/>
              </a:ext>
            </a:extLst>
          </p:cNvPr>
          <p:cNvSpPr/>
          <p:nvPr/>
        </p:nvSpPr>
        <p:spPr>
          <a:xfrm>
            <a:off x="1257290" y="1342979"/>
            <a:ext cx="947659" cy="1563455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4D4897CC-89EB-AE4C-5CE2-A13E7BB1D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3093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6">
            <a:extLst>
              <a:ext uri="{FF2B5EF4-FFF2-40B4-BE49-F238E27FC236}">
                <a16:creationId xmlns:a16="http://schemas.microsoft.com/office/drawing/2014/main" id="{FFF0B9F8-D944-B3F2-BBDB-ED2DCBF9B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341" y="4730810"/>
            <a:ext cx="3956050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286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000" b="1" dirty="0"/>
              <a:t>Heat transferred into coolant</a:t>
            </a:r>
          </a:p>
          <a:p>
            <a:pPr eaLnBrk="1" hangingPunct="1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000" b="1" dirty="0"/>
              <a:t>Coolant heats up and carries heat away</a:t>
            </a:r>
          </a:p>
          <a:p>
            <a:pPr eaLnBrk="1" hangingPunct="1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000" b="1" dirty="0"/>
              <a:t>Structure operates hot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277EB97-4451-D29A-D1B2-F3DDD93629CA}"/>
              </a:ext>
            </a:extLst>
          </p:cNvPr>
          <p:cNvGrpSpPr/>
          <p:nvPr/>
        </p:nvGrpSpPr>
        <p:grpSpPr>
          <a:xfrm>
            <a:off x="6844436" y="4942879"/>
            <a:ext cx="3944466" cy="1677518"/>
            <a:chOff x="7185630" y="7877147"/>
            <a:chExt cx="3944466" cy="1677518"/>
          </a:xfrm>
        </p:grpSpPr>
        <p:sp>
          <p:nvSpPr>
            <p:cNvPr id="4" name="Text Box 3">
              <a:extLst>
                <a:ext uri="{FF2B5EF4-FFF2-40B4-BE49-F238E27FC236}">
                  <a16:creationId xmlns:a16="http://schemas.microsoft.com/office/drawing/2014/main" id="{1A4243EF-B392-68EA-33F7-F2529E0CB9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81977" y="8451353"/>
              <a:ext cx="1338263" cy="641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800" b="1" dirty="0"/>
                <a:t>Coolant flow</a:t>
              </a:r>
            </a:p>
          </p:txBody>
        </p:sp>
        <p:sp>
          <p:nvSpPr>
            <p:cNvPr id="5" name="Text Box 4">
              <a:extLst>
                <a:ext uri="{FF2B5EF4-FFF2-40B4-BE49-F238E27FC236}">
                  <a16:creationId xmlns:a16="http://schemas.microsoft.com/office/drawing/2014/main" id="{B6192A74-99D2-20B8-23DE-DE5BC987AE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85630" y="7877147"/>
              <a:ext cx="2135267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800" b="1" dirty="0"/>
                <a:t>Surface heating</a:t>
              </a:r>
            </a:p>
          </p:txBody>
        </p:sp>
        <p:sp>
          <p:nvSpPr>
            <p:cNvPr id="6" name="Text Box 5">
              <a:extLst>
                <a:ext uri="{FF2B5EF4-FFF2-40B4-BE49-F238E27FC236}">
                  <a16:creationId xmlns:a16="http://schemas.microsoft.com/office/drawing/2014/main" id="{B4DEF02A-7652-1C0A-54FD-15D082C1F2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45771" y="7962403"/>
              <a:ext cx="1584325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800" b="1" dirty="0"/>
                <a:t>Radiation</a:t>
              </a:r>
            </a:p>
          </p:txBody>
        </p:sp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8F6E061A-1462-522C-B478-6CA6DB3FEE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3971" y="8775209"/>
              <a:ext cx="2178050" cy="206375"/>
            </a:xfrm>
            <a:prstGeom prst="rect">
              <a:avLst/>
            </a:prstGeom>
            <a:gradFill rotWithShape="0">
              <a:gsLst>
                <a:gs pos="0">
                  <a:srgbClr val="C0C0C0"/>
                </a:gs>
                <a:gs pos="100000">
                  <a:srgbClr val="F3F3F3"/>
                </a:gs>
              </a:gsLst>
              <a:lin ang="5400000" scaled="1"/>
            </a:gradFill>
            <a:ln w="31750">
              <a:solidFill>
                <a:srgbClr val="96969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9" name="Rectangle 10">
              <a:extLst>
                <a:ext uri="{FF2B5EF4-FFF2-40B4-BE49-F238E27FC236}">
                  <a16:creationId xmlns:a16="http://schemas.microsoft.com/office/drawing/2014/main" id="{4A1BE7E5-3F9F-2B64-FD81-D60EDFF68C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3971" y="9278446"/>
              <a:ext cx="2178050" cy="206375"/>
            </a:xfrm>
            <a:prstGeom prst="rect">
              <a:avLst/>
            </a:prstGeom>
            <a:gradFill rotWithShape="0">
              <a:gsLst>
                <a:gs pos="0">
                  <a:srgbClr val="C0C0C0"/>
                </a:gs>
                <a:gs pos="100000">
                  <a:srgbClr val="F3F3F3"/>
                </a:gs>
              </a:gsLst>
              <a:lin ang="5400000" scaled="1"/>
            </a:gradFill>
            <a:ln w="31750">
              <a:solidFill>
                <a:srgbClr val="96969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10" name="AutoShape 11">
              <a:extLst>
                <a:ext uri="{FF2B5EF4-FFF2-40B4-BE49-F238E27FC236}">
                  <a16:creationId xmlns:a16="http://schemas.microsoft.com/office/drawing/2014/main" id="{A066A9B6-B653-0A88-6F73-A3C796A14F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601904">
              <a:off x="8940617" y="8191541"/>
              <a:ext cx="637811" cy="474673"/>
            </a:xfrm>
            <a:prstGeom prst="rightArrow">
              <a:avLst>
                <a:gd name="adj1" fmla="val 42488"/>
                <a:gd name="adj2" fmla="val 49823"/>
              </a:avLst>
            </a:prstGeom>
            <a:solidFill>
              <a:srgbClr val="FFCC00"/>
            </a:solidFill>
            <a:ln w="19050">
              <a:solidFill>
                <a:srgbClr val="8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11" name="AutoShape 12">
              <a:extLst>
                <a:ext uri="{FF2B5EF4-FFF2-40B4-BE49-F238E27FC236}">
                  <a16:creationId xmlns:a16="http://schemas.microsoft.com/office/drawing/2014/main" id="{5B46FB27-A799-38A8-89CD-A3CF4A834CE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575110">
              <a:off x="9709209" y="8337053"/>
              <a:ext cx="222250" cy="366712"/>
            </a:xfrm>
            <a:prstGeom prst="upArrow">
              <a:avLst>
                <a:gd name="adj1" fmla="val 42759"/>
                <a:gd name="adj2" fmla="val 49485"/>
              </a:avLst>
            </a:prstGeom>
            <a:solidFill>
              <a:srgbClr val="FFCC00"/>
            </a:solidFill>
            <a:ln w="12700">
              <a:solidFill>
                <a:srgbClr val="8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12" name="AutoShape 13">
              <a:extLst>
                <a:ext uri="{FF2B5EF4-FFF2-40B4-BE49-F238E27FC236}">
                  <a16:creationId xmlns:a16="http://schemas.microsoft.com/office/drawing/2014/main" id="{9FFF3F00-C3C6-BCED-FBAC-AEA0ACFA7CA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8148696" y="9033965"/>
              <a:ext cx="750888" cy="165100"/>
            </a:xfrm>
            <a:prstGeom prst="leftArrow">
              <a:avLst>
                <a:gd name="adj1" fmla="val 50000"/>
                <a:gd name="adj2" fmla="val 113702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13" name="AutoShape 14">
              <a:extLst>
                <a:ext uri="{FF2B5EF4-FFF2-40B4-BE49-F238E27FC236}">
                  <a16:creationId xmlns:a16="http://schemas.microsoft.com/office/drawing/2014/main" id="{C4DBBCDA-019D-D7D5-4358-A95DD7FA999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9269477" y="8903796"/>
              <a:ext cx="1211263" cy="333375"/>
            </a:xfrm>
            <a:custGeom>
              <a:avLst/>
              <a:gdLst>
                <a:gd name="T0" fmla="*/ 2147483646 w 21600"/>
                <a:gd name="T1" fmla="*/ 0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7 w 21600"/>
                <a:gd name="T13" fmla="*/ 2912 h 21600"/>
                <a:gd name="T14" fmla="*/ 18227 w 21600"/>
                <a:gd name="T15" fmla="*/ 924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lnTo>
                    <a:pt x="21600" y="6079"/>
                  </a:lnTo>
                  <a:close/>
                </a:path>
              </a:pathLst>
            </a:custGeom>
            <a:solidFill>
              <a:srgbClr val="FFCC00"/>
            </a:solidFill>
            <a:ln w="19050">
              <a:solidFill>
                <a:srgbClr val="8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Text Box 18">
              <a:extLst>
                <a:ext uri="{FF2B5EF4-FFF2-40B4-BE49-F238E27FC236}">
                  <a16:creationId xmlns:a16="http://schemas.microsoft.com/office/drawing/2014/main" id="{4432D84A-5073-9729-7CA1-AEE4E804F7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64627" y="9249865"/>
              <a:ext cx="1584325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400" b="1" dirty="0">
                  <a:solidFill>
                    <a:srgbClr val="0070C0"/>
                  </a:solidFill>
                </a:rPr>
                <a:t>Structure</a:t>
              </a:r>
            </a:p>
          </p:txBody>
        </p:sp>
      </p:grpSp>
      <p:pic>
        <p:nvPicPr>
          <p:cNvPr id="16" name="Picture 19">
            <a:extLst>
              <a:ext uri="{FF2B5EF4-FFF2-40B4-BE49-F238E27FC236}">
                <a16:creationId xmlns:a16="http://schemas.microsoft.com/office/drawing/2014/main" id="{76797B17-D9AE-A5D1-8717-5430EEA09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56013" y="1549480"/>
            <a:ext cx="3992813" cy="3096819"/>
          </a:xfrm>
          <a:prstGeom prst="rect">
            <a:avLst/>
          </a:prstGeom>
          <a:noFill/>
          <a:ln w="38100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2">
            <a:extLst>
              <a:ext uri="{FF2B5EF4-FFF2-40B4-BE49-F238E27FC236}">
                <a16:creationId xmlns:a16="http://schemas.microsoft.com/office/drawing/2014/main" id="{65B02713-80D2-C09F-C6B3-B2AED22871B7}"/>
              </a:ext>
            </a:extLst>
          </p:cNvPr>
          <p:cNvSpPr txBox="1">
            <a:spLocks/>
          </p:cNvSpPr>
          <p:nvPr/>
        </p:nvSpPr>
        <p:spPr bwMode="auto">
          <a:xfrm>
            <a:off x="165383" y="101566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Active: Convective Cooling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3720EDA-1E05-E631-FF87-BAF1D114F063}"/>
              </a:ext>
            </a:extLst>
          </p:cNvPr>
          <p:cNvGrpSpPr/>
          <p:nvPr/>
        </p:nvGrpSpPr>
        <p:grpSpPr>
          <a:xfrm>
            <a:off x="101591" y="1288776"/>
            <a:ext cx="4750708" cy="3165788"/>
            <a:chOff x="354330" y="1543372"/>
            <a:chExt cx="4750708" cy="316578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DED0890-63CB-497B-4037-86A179A8D1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330" y="1543372"/>
              <a:ext cx="4737457" cy="3165788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54C7009-3887-78D9-EDDF-D811125FCCCF}"/>
                </a:ext>
              </a:extLst>
            </p:cNvPr>
            <p:cNvSpPr/>
            <p:nvPr/>
          </p:nvSpPr>
          <p:spPr>
            <a:xfrm>
              <a:off x="367581" y="1601253"/>
              <a:ext cx="1268747" cy="2716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C211B3C-0AC8-992B-5A3A-DFCEEF585EF0}"/>
                </a:ext>
              </a:extLst>
            </p:cNvPr>
            <p:cNvSpPr txBox="1"/>
            <p:nvPr/>
          </p:nvSpPr>
          <p:spPr>
            <a:xfrm>
              <a:off x="618251" y="2373035"/>
              <a:ext cx="9476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/>
                <a:t>Heat Flux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BA0D74E-351F-DB22-1006-81532AC18291}"/>
                </a:ext>
              </a:extLst>
            </p:cNvPr>
            <p:cNvSpPr/>
            <p:nvPr/>
          </p:nvSpPr>
          <p:spPr>
            <a:xfrm>
              <a:off x="1293677" y="4214446"/>
              <a:ext cx="3811361" cy="4540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1179DB1-B6AF-C4DE-5BA1-D1BEAF403E3E}"/>
                </a:ext>
              </a:extLst>
            </p:cNvPr>
            <p:cNvSpPr txBox="1"/>
            <p:nvPr/>
          </p:nvSpPr>
          <p:spPr>
            <a:xfrm>
              <a:off x="2697120" y="4214446"/>
              <a:ext cx="1160467" cy="428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/>
                <a:t>Time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8AEB65D-5261-1C69-145A-22E6A95757BE}"/>
                </a:ext>
              </a:extLst>
            </p:cNvPr>
            <p:cNvSpPr txBox="1"/>
            <p:nvPr/>
          </p:nvSpPr>
          <p:spPr>
            <a:xfrm>
              <a:off x="528364" y="3427935"/>
              <a:ext cx="10261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Moderate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71C8238-FBF6-0321-A110-34897F3A4ED5}"/>
                </a:ext>
              </a:extLst>
            </p:cNvPr>
            <p:cNvSpPr txBox="1"/>
            <p:nvPr/>
          </p:nvSpPr>
          <p:spPr>
            <a:xfrm>
              <a:off x="472645" y="1796942"/>
              <a:ext cx="10261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High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F5654C06-9BA3-2923-8720-1C67BDE3AA13}"/>
              </a:ext>
            </a:extLst>
          </p:cNvPr>
          <p:cNvSpPr txBox="1"/>
          <p:nvPr/>
        </p:nvSpPr>
        <p:spPr>
          <a:xfrm>
            <a:off x="1196101" y="4022685"/>
            <a:ext cx="1565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limited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D0DDA5C-7E49-49F7-A348-8E2E91CDFE3E}"/>
              </a:ext>
            </a:extLst>
          </p:cNvPr>
          <p:cNvSpPr txBox="1"/>
          <p:nvPr/>
        </p:nvSpPr>
        <p:spPr>
          <a:xfrm>
            <a:off x="3074267" y="4024284"/>
            <a:ext cx="18518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Not time limited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46AF90C-7115-C11F-54BA-35EE085597F5}"/>
              </a:ext>
            </a:extLst>
          </p:cNvPr>
          <p:cNvSpPr/>
          <p:nvPr/>
        </p:nvSpPr>
        <p:spPr>
          <a:xfrm>
            <a:off x="3235696" y="1773045"/>
            <a:ext cx="1277735" cy="1098625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6DF80528-D2BA-F162-7EA4-EF93790A7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18" name="AutoShape 16">
            <a:extLst>
              <a:ext uri="{FF2B5EF4-FFF2-40B4-BE49-F238E27FC236}">
                <a16:creationId xmlns:a16="http://schemas.microsoft.com/office/drawing/2014/main" id="{6C1E9C0E-B142-6E57-B28E-0CD336597522}"/>
              </a:ext>
            </a:extLst>
          </p:cNvPr>
          <p:cNvSpPr>
            <a:spLocks noChangeArrowheads="1"/>
          </p:cNvSpPr>
          <p:nvPr/>
        </p:nvSpPr>
        <p:spPr bwMode="auto">
          <a:xfrm rot="2575110">
            <a:off x="9693458" y="5411825"/>
            <a:ext cx="228600" cy="376238"/>
          </a:xfrm>
          <a:prstGeom prst="upArrow">
            <a:avLst>
              <a:gd name="adj1" fmla="val 42759"/>
              <a:gd name="adj2" fmla="val 49360"/>
            </a:avLst>
          </a:prstGeom>
          <a:solidFill>
            <a:srgbClr val="FFCC00"/>
          </a:solidFill>
          <a:ln w="12700">
            <a:solidFill>
              <a:srgbClr val="8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b="1" dirty="0"/>
          </a:p>
        </p:txBody>
      </p:sp>
      <p:sp>
        <p:nvSpPr>
          <p:cNvPr id="20" name="AutoShape 16">
            <a:extLst>
              <a:ext uri="{FF2B5EF4-FFF2-40B4-BE49-F238E27FC236}">
                <a16:creationId xmlns:a16="http://schemas.microsoft.com/office/drawing/2014/main" id="{BF7AFE69-5A8F-8396-6804-D817C41D6542}"/>
              </a:ext>
            </a:extLst>
          </p:cNvPr>
          <p:cNvSpPr>
            <a:spLocks noChangeArrowheads="1"/>
          </p:cNvSpPr>
          <p:nvPr/>
        </p:nvSpPr>
        <p:spPr bwMode="auto">
          <a:xfrm rot="2575110">
            <a:off x="10047995" y="5425317"/>
            <a:ext cx="228600" cy="376238"/>
          </a:xfrm>
          <a:prstGeom prst="upArrow">
            <a:avLst>
              <a:gd name="adj1" fmla="val 42759"/>
              <a:gd name="adj2" fmla="val 49360"/>
            </a:avLst>
          </a:prstGeom>
          <a:solidFill>
            <a:srgbClr val="FFCC00"/>
          </a:solidFill>
          <a:ln w="12700">
            <a:solidFill>
              <a:srgbClr val="8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b="1" dirty="0"/>
          </a:p>
        </p:txBody>
      </p:sp>
      <p:sp>
        <p:nvSpPr>
          <p:cNvPr id="21" name="AutoShape 16">
            <a:extLst>
              <a:ext uri="{FF2B5EF4-FFF2-40B4-BE49-F238E27FC236}">
                <a16:creationId xmlns:a16="http://schemas.microsoft.com/office/drawing/2014/main" id="{078C9D77-02D0-C015-75C6-0E47AA1007DF}"/>
              </a:ext>
            </a:extLst>
          </p:cNvPr>
          <p:cNvSpPr>
            <a:spLocks noChangeArrowheads="1"/>
          </p:cNvSpPr>
          <p:nvPr/>
        </p:nvSpPr>
        <p:spPr bwMode="auto">
          <a:xfrm rot="2575110">
            <a:off x="8369739" y="5397763"/>
            <a:ext cx="228600" cy="376238"/>
          </a:xfrm>
          <a:prstGeom prst="upArrow">
            <a:avLst>
              <a:gd name="adj1" fmla="val 42759"/>
              <a:gd name="adj2" fmla="val 49360"/>
            </a:avLst>
          </a:prstGeom>
          <a:solidFill>
            <a:srgbClr val="FFCC00"/>
          </a:solidFill>
          <a:ln w="12700">
            <a:solidFill>
              <a:srgbClr val="8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15C7D0B-B0B0-7836-3AEF-CA7BA2701AAB}"/>
              </a:ext>
            </a:extLst>
          </p:cNvPr>
          <p:cNvSpPr txBox="1"/>
          <p:nvPr/>
        </p:nvSpPr>
        <p:spPr>
          <a:xfrm>
            <a:off x="7796980" y="1588379"/>
            <a:ext cx="2815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Space shuttle main engine</a:t>
            </a:r>
          </a:p>
        </p:txBody>
      </p:sp>
    </p:spTree>
    <p:extLst>
      <p:ext uri="{BB962C8B-B14F-4D97-AF65-F5344CB8AC3E}">
        <p14:creationId xmlns:p14="http://schemas.microsoft.com/office/powerpoint/2010/main" val="41529806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6">
            <a:extLst>
              <a:ext uri="{FF2B5EF4-FFF2-40B4-BE49-F238E27FC236}">
                <a16:creationId xmlns:a16="http://schemas.microsoft.com/office/drawing/2014/main" id="{33A7371E-85E1-C5B7-5240-BAA99289C4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364" y="4993226"/>
            <a:ext cx="5264664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286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000" b="1" dirty="0"/>
              <a:t>Coolant injected into flow (upstream)</a:t>
            </a:r>
          </a:p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000" b="1" dirty="0"/>
              <a:t>Thin, cool, “insulating” blanket</a:t>
            </a:r>
          </a:p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000" b="1" dirty="0"/>
              <a:t>Structure operates hot</a:t>
            </a:r>
          </a:p>
        </p:txBody>
      </p:sp>
      <p:pic>
        <p:nvPicPr>
          <p:cNvPr id="15" name="Picture 15" descr="Black_Hyper-X">
            <a:extLst>
              <a:ext uri="{FF2B5EF4-FFF2-40B4-BE49-F238E27FC236}">
                <a16:creationId xmlns:a16="http://schemas.microsoft.com/office/drawing/2014/main" id="{0521F7AB-63CD-763A-3C4D-DC478C6D7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6128" y="1305549"/>
            <a:ext cx="5641785" cy="3266451"/>
          </a:xfrm>
          <a:prstGeom prst="rect">
            <a:avLst/>
          </a:prstGeom>
          <a:noFill/>
          <a:ln w="28575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BDD61DB8-0EE1-6AE1-9A2C-98FFFD387149}"/>
              </a:ext>
            </a:extLst>
          </p:cNvPr>
          <p:cNvGrpSpPr/>
          <p:nvPr/>
        </p:nvGrpSpPr>
        <p:grpSpPr>
          <a:xfrm>
            <a:off x="7336040" y="4591629"/>
            <a:ext cx="3787294" cy="2080549"/>
            <a:chOff x="7376983" y="6488668"/>
            <a:chExt cx="3787294" cy="2080549"/>
          </a:xfrm>
        </p:grpSpPr>
        <p:sp>
          <p:nvSpPr>
            <p:cNvPr id="4" name="Text Box 3">
              <a:extLst>
                <a:ext uri="{FF2B5EF4-FFF2-40B4-BE49-F238E27FC236}">
                  <a16:creationId xmlns:a16="http://schemas.microsoft.com/office/drawing/2014/main" id="{87FA6FE0-E1E0-3EF3-83FD-4A76E0B25E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81094" y="6488668"/>
              <a:ext cx="1913032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800" b="1" dirty="0"/>
                <a:t>Surface heating</a:t>
              </a:r>
            </a:p>
          </p:txBody>
        </p:sp>
        <p:sp>
          <p:nvSpPr>
            <p:cNvPr id="5" name="Text Box 4">
              <a:extLst>
                <a:ext uri="{FF2B5EF4-FFF2-40B4-BE49-F238E27FC236}">
                  <a16:creationId xmlns:a16="http://schemas.microsoft.com/office/drawing/2014/main" id="{5AB9C1DD-E8E0-572A-D82A-25606FB1BF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76983" y="7684138"/>
              <a:ext cx="1464539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800" b="1" dirty="0"/>
                <a:t>Coolant flow</a:t>
              </a:r>
            </a:p>
          </p:txBody>
        </p:sp>
        <p:sp>
          <p:nvSpPr>
            <p:cNvPr id="6" name="Text Box 5">
              <a:extLst>
                <a:ext uri="{FF2B5EF4-FFF2-40B4-BE49-F238E27FC236}">
                  <a16:creationId xmlns:a16="http://schemas.microsoft.com/office/drawing/2014/main" id="{870B0D00-336E-A63E-88F4-A35273DB40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65157" y="7082365"/>
              <a:ext cx="1464538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800" b="1" dirty="0"/>
                <a:t>Air flow</a:t>
              </a:r>
            </a:p>
          </p:txBody>
        </p:sp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9ACBAA9C-0A33-73F2-D8E3-CC92AD45E4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34014" y="8213704"/>
              <a:ext cx="2473906" cy="355513"/>
            </a:xfrm>
            <a:prstGeom prst="rect">
              <a:avLst/>
            </a:prstGeom>
            <a:gradFill rotWithShape="0">
              <a:gsLst>
                <a:gs pos="0">
                  <a:srgbClr val="C0C0C0"/>
                </a:gs>
                <a:gs pos="100000">
                  <a:srgbClr val="F3F3F3"/>
                </a:gs>
              </a:gsLst>
              <a:lin ang="5400000" scaled="1"/>
            </a:gradFill>
            <a:ln w="31750">
              <a:solidFill>
                <a:srgbClr val="96969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8419A771-2BD4-544B-73A2-EBFB7C2038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04487" y="7915591"/>
              <a:ext cx="752248" cy="96285"/>
            </a:xfrm>
            <a:prstGeom prst="rect">
              <a:avLst/>
            </a:prstGeom>
            <a:gradFill rotWithShape="0">
              <a:gsLst>
                <a:gs pos="0">
                  <a:srgbClr val="C0C0C0"/>
                </a:gs>
                <a:gs pos="100000">
                  <a:srgbClr val="F3F3F3"/>
                </a:gs>
              </a:gsLst>
              <a:lin ang="5400000" scaled="1"/>
            </a:gradFill>
            <a:ln w="31750">
              <a:solidFill>
                <a:srgbClr val="96969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10" name="AutoShape 10">
              <a:extLst>
                <a:ext uri="{FF2B5EF4-FFF2-40B4-BE49-F238E27FC236}">
                  <a16:creationId xmlns:a16="http://schemas.microsoft.com/office/drawing/2014/main" id="{F3DD6753-BC2A-A519-4F88-48E81ECE965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8499275" y="7397142"/>
              <a:ext cx="651486" cy="277744"/>
            </a:xfrm>
            <a:prstGeom prst="leftArrow">
              <a:avLst>
                <a:gd name="adj1" fmla="val 50000"/>
                <a:gd name="adj2" fmla="val 62500"/>
              </a:avLst>
            </a:prstGeom>
            <a:solidFill>
              <a:srgbClr val="99CC00"/>
            </a:solidFill>
            <a:ln w="9525">
              <a:solidFill>
                <a:srgbClr val="8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11" name="AutoShape 11">
              <a:extLst>
                <a:ext uri="{FF2B5EF4-FFF2-40B4-BE49-F238E27FC236}">
                  <a16:creationId xmlns:a16="http://schemas.microsoft.com/office/drawing/2014/main" id="{E654752E-ECCE-B0F4-9094-A7ADB5A0ABC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601904">
              <a:off x="9280750" y="6688690"/>
              <a:ext cx="913489" cy="760935"/>
            </a:xfrm>
            <a:prstGeom prst="rightArrow">
              <a:avLst>
                <a:gd name="adj1" fmla="val 43898"/>
                <a:gd name="adj2" fmla="val 36407"/>
              </a:avLst>
            </a:prstGeom>
            <a:solidFill>
              <a:srgbClr val="FFCC00"/>
            </a:solidFill>
            <a:ln w="19050">
              <a:solidFill>
                <a:srgbClr val="8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12" name="AutoShape 12">
              <a:extLst>
                <a:ext uri="{FF2B5EF4-FFF2-40B4-BE49-F238E27FC236}">
                  <a16:creationId xmlns:a16="http://schemas.microsoft.com/office/drawing/2014/main" id="{8B98D574-CCF4-9CDD-3E9D-77A07E99053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9790078" y="7634151"/>
              <a:ext cx="1374199" cy="403655"/>
            </a:xfrm>
            <a:custGeom>
              <a:avLst/>
              <a:gdLst>
                <a:gd name="T0" fmla="*/ 2147483646 w 21600"/>
                <a:gd name="T1" fmla="*/ 0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7 w 21600"/>
                <a:gd name="T13" fmla="*/ 2912 h 21600"/>
                <a:gd name="T14" fmla="*/ 18227 w 21600"/>
                <a:gd name="T15" fmla="*/ 924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lnTo>
                    <a:pt x="21600" y="6079"/>
                  </a:lnTo>
                  <a:close/>
                </a:path>
              </a:pathLst>
            </a:custGeom>
            <a:solidFill>
              <a:srgbClr val="FFCC00"/>
            </a:solidFill>
            <a:ln w="19050">
              <a:solidFill>
                <a:srgbClr val="8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AutoShape 13">
              <a:extLst>
                <a:ext uri="{FF2B5EF4-FFF2-40B4-BE49-F238E27FC236}">
                  <a16:creationId xmlns:a16="http://schemas.microsoft.com/office/drawing/2014/main" id="{64BD9E52-B28A-7E40-A704-E98B8CE941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9819" y="8045212"/>
              <a:ext cx="562883" cy="146279"/>
            </a:xfrm>
            <a:prstGeom prst="rightArrow">
              <a:avLst>
                <a:gd name="adj1" fmla="val 50000"/>
                <a:gd name="adj2" fmla="val 102531"/>
              </a:avLst>
            </a:prstGeom>
            <a:solidFill>
              <a:srgbClr val="3366FF"/>
            </a:solidFill>
            <a:ln w="1905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788CEF54-4462-AE66-D804-4D77C548BF34}"/>
                </a:ext>
              </a:extLst>
            </p:cNvPr>
            <p:cNvSpPr>
              <a:spLocks/>
            </p:cNvSpPr>
            <p:nvPr/>
          </p:nvSpPr>
          <p:spPr bwMode="auto">
            <a:xfrm>
              <a:off x="9076056" y="7424917"/>
              <a:ext cx="1838057" cy="685103"/>
            </a:xfrm>
            <a:custGeom>
              <a:avLst/>
              <a:gdLst>
                <a:gd name="T0" fmla="*/ 0 w 892"/>
                <a:gd name="T1" fmla="*/ 2147483646 h 312"/>
                <a:gd name="T2" fmla="*/ 2147483646 w 892"/>
                <a:gd name="T3" fmla="*/ 2147483646 h 312"/>
                <a:gd name="T4" fmla="*/ 2147483646 w 892"/>
                <a:gd name="T5" fmla="*/ 0 h 31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92" h="312">
                  <a:moveTo>
                    <a:pt x="0" y="312"/>
                  </a:moveTo>
                  <a:cubicBezTo>
                    <a:pt x="30" y="277"/>
                    <a:pt x="31" y="153"/>
                    <a:pt x="180" y="101"/>
                  </a:cubicBezTo>
                  <a:cubicBezTo>
                    <a:pt x="329" y="49"/>
                    <a:pt x="744" y="21"/>
                    <a:pt x="892" y="0"/>
                  </a:cubicBezTo>
                </a:path>
              </a:pathLst>
            </a:custGeom>
            <a:noFill/>
            <a:ln w="38100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Text Box 17">
              <a:extLst>
                <a:ext uri="{FF2B5EF4-FFF2-40B4-BE49-F238E27FC236}">
                  <a16:creationId xmlns:a16="http://schemas.microsoft.com/office/drawing/2014/main" id="{E2E77399-6A56-ADDB-7ED6-B93268D045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14277" y="8176671"/>
              <a:ext cx="1733819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800" b="1" dirty="0">
                  <a:solidFill>
                    <a:srgbClr val="0070C0"/>
                  </a:solidFill>
                </a:rPr>
                <a:t>Structure</a:t>
              </a:r>
            </a:p>
          </p:txBody>
        </p:sp>
      </p:grpSp>
      <p:sp>
        <p:nvSpPr>
          <p:cNvPr id="18" name="Title 2">
            <a:extLst>
              <a:ext uri="{FF2B5EF4-FFF2-40B4-BE49-F238E27FC236}">
                <a16:creationId xmlns:a16="http://schemas.microsoft.com/office/drawing/2014/main" id="{23AE2E32-23D8-507F-6BBB-0BA66B441CF2}"/>
              </a:ext>
            </a:extLst>
          </p:cNvPr>
          <p:cNvSpPr txBox="1">
            <a:spLocks/>
          </p:cNvSpPr>
          <p:nvPr/>
        </p:nvSpPr>
        <p:spPr bwMode="auto">
          <a:xfrm>
            <a:off x="115403" y="90450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Active: Film Cooling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006F92-23C3-2269-FEF6-5343722D19B6}"/>
              </a:ext>
            </a:extLst>
          </p:cNvPr>
          <p:cNvSpPr txBox="1"/>
          <p:nvPr/>
        </p:nvSpPr>
        <p:spPr>
          <a:xfrm>
            <a:off x="6208148" y="1445874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X-43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E9739DE-1F9A-8405-1848-C86CC396D2F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91" y="1288776"/>
            <a:ext cx="4737457" cy="3165788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F5E607E8-8792-597A-2116-C30A3990FB3B}"/>
              </a:ext>
            </a:extLst>
          </p:cNvPr>
          <p:cNvSpPr/>
          <p:nvPr/>
        </p:nvSpPr>
        <p:spPr>
          <a:xfrm>
            <a:off x="114842" y="1346657"/>
            <a:ext cx="1268747" cy="2716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B55430C-AB94-AF77-545F-80E7316BE3F2}"/>
              </a:ext>
            </a:extLst>
          </p:cNvPr>
          <p:cNvSpPr txBox="1"/>
          <p:nvPr/>
        </p:nvSpPr>
        <p:spPr>
          <a:xfrm>
            <a:off x="365512" y="2118439"/>
            <a:ext cx="947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Heat Flux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F25904F-74FF-F6F5-42DF-A446CCE9290B}"/>
              </a:ext>
            </a:extLst>
          </p:cNvPr>
          <p:cNvSpPr/>
          <p:nvPr/>
        </p:nvSpPr>
        <p:spPr>
          <a:xfrm>
            <a:off x="1040938" y="3959850"/>
            <a:ext cx="3811361" cy="454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70B38BE-BB96-05EE-810A-854AE7C6DA73}"/>
              </a:ext>
            </a:extLst>
          </p:cNvPr>
          <p:cNvSpPr txBox="1"/>
          <p:nvPr/>
        </p:nvSpPr>
        <p:spPr>
          <a:xfrm>
            <a:off x="2444381" y="3959850"/>
            <a:ext cx="1160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3B83DDE-023B-1112-82C1-3A7F9C692F4C}"/>
              </a:ext>
            </a:extLst>
          </p:cNvPr>
          <p:cNvSpPr txBox="1"/>
          <p:nvPr/>
        </p:nvSpPr>
        <p:spPr>
          <a:xfrm>
            <a:off x="275625" y="3173339"/>
            <a:ext cx="10261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Moderate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AF2CAE2-C3F9-D479-95E9-A24E2525143F}"/>
              </a:ext>
            </a:extLst>
          </p:cNvPr>
          <p:cNvSpPr txBox="1"/>
          <p:nvPr/>
        </p:nvSpPr>
        <p:spPr>
          <a:xfrm>
            <a:off x="219906" y="1542346"/>
            <a:ext cx="10261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921FDAC-F580-B725-0F38-5C1B26DD3D4E}"/>
              </a:ext>
            </a:extLst>
          </p:cNvPr>
          <p:cNvSpPr txBox="1"/>
          <p:nvPr/>
        </p:nvSpPr>
        <p:spPr>
          <a:xfrm>
            <a:off x="1196101" y="4022685"/>
            <a:ext cx="1565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limited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B3A6B18-93F7-5183-7E25-3CCD5062980A}"/>
              </a:ext>
            </a:extLst>
          </p:cNvPr>
          <p:cNvSpPr txBox="1"/>
          <p:nvPr/>
        </p:nvSpPr>
        <p:spPr>
          <a:xfrm>
            <a:off x="3074267" y="4024284"/>
            <a:ext cx="18518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Not time limited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6862E307-17DF-73DB-FAF2-F4087EE7DBFF}"/>
              </a:ext>
            </a:extLst>
          </p:cNvPr>
          <p:cNvSpPr/>
          <p:nvPr/>
        </p:nvSpPr>
        <p:spPr>
          <a:xfrm>
            <a:off x="3235696" y="1773045"/>
            <a:ext cx="1277735" cy="1098625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E1FE670F-E6F6-5054-50F2-6A51089EE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5810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0">
            <a:extLst>
              <a:ext uri="{FF2B5EF4-FFF2-40B4-BE49-F238E27FC236}">
                <a16:creationId xmlns:a16="http://schemas.microsoft.com/office/drawing/2014/main" id="{627B984E-9039-7BE1-5779-99A23CFB06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7025" y="2682881"/>
            <a:ext cx="2051050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168275" indent="-1682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17525" indent="-1666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4075" indent="-1682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3325" indent="-1666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39875" indent="-1682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997075" indent="-168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454275" indent="-168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11475" indent="-168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368675" indent="-168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Symbol" panose="05050102010706020507" pitchFamily="18" charset="2"/>
              <a:buChar char=""/>
            </a:pPr>
            <a:endParaRPr lang="en-US" altLang="en-US" sz="2000" b="1" dirty="0"/>
          </a:p>
        </p:txBody>
      </p:sp>
      <p:sp>
        <p:nvSpPr>
          <p:cNvPr id="8" name="Text Box 1031">
            <a:extLst>
              <a:ext uri="{FF2B5EF4-FFF2-40B4-BE49-F238E27FC236}">
                <a16:creationId xmlns:a16="http://schemas.microsoft.com/office/drawing/2014/main" id="{DD1C8EB9-EDCD-99F5-9810-FC4370A2E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836" y="4933298"/>
            <a:ext cx="580113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71450" indent="-1714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000" b="1" dirty="0"/>
              <a:t>Coolant injected into flow (porous structure)</a:t>
            </a:r>
          </a:p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000" b="1" dirty="0"/>
              <a:t>Coolant decreases heat flux to structure</a:t>
            </a:r>
          </a:p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000" b="1" dirty="0"/>
              <a:t>Structure operates hot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914777B-545E-9C9C-37C2-1DC81316BE8A}"/>
              </a:ext>
            </a:extLst>
          </p:cNvPr>
          <p:cNvGrpSpPr/>
          <p:nvPr/>
        </p:nvGrpSpPr>
        <p:grpSpPr>
          <a:xfrm>
            <a:off x="6987653" y="4685541"/>
            <a:ext cx="4140849" cy="1923310"/>
            <a:chOff x="6946710" y="7169435"/>
            <a:chExt cx="4140849" cy="1923310"/>
          </a:xfrm>
        </p:grpSpPr>
        <p:sp>
          <p:nvSpPr>
            <p:cNvPr id="4" name="Text Box 1027">
              <a:extLst>
                <a:ext uri="{FF2B5EF4-FFF2-40B4-BE49-F238E27FC236}">
                  <a16:creationId xmlns:a16="http://schemas.microsoft.com/office/drawing/2014/main" id="{C154F047-E41D-3CC4-AFF0-D29D4E99C3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45040" y="7169435"/>
              <a:ext cx="2426505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800" b="1" dirty="0"/>
                <a:t>Surface heating</a:t>
              </a:r>
            </a:p>
          </p:txBody>
        </p:sp>
        <p:sp>
          <p:nvSpPr>
            <p:cNvPr id="5" name="Text Box 1028">
              <a:extLst>
                <a:ext uri="{FF2B5EF4-FFF2-40B4-BE49-F238E27FC236}">
                  <a16:creationId xmlns:a16="http://schemas.microsoft.com/office/drawing/2014/main" id="{37195277-E6C9-3896-ABA8-7A433A121A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46710" y="8675885"/>
              <a:ext cx="1717675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800" b="1" dirty="0"/>
                <a:t>Coolant flow</a:t>
              </a:r>
            </a:p>
          </p:txBody>
        </p:sp>
        <p:sp>
          <p:nvSpPr>
            <p:cNvPr id="6" name="Text Box 1029">
              <a:extLst>
                <a:ext uri="{FF2B5EF4-FFF2-40B4-BE49-F238E27FC236}">
                  <a16:creationId xmlns:a16="http://schemas.microsoft.com/office/drawing/2014/main" id="{B6D91F6C-0096-6AEE-36E4-13BD7A4233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10399" y="7951793"/>
              <a:ext cx="1512122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800" b="1" dirty="0"/>
                <a:t>Air flow</a:t>
              </a:r>
            </a:p>
          </p:txBody>
        </p:sp>
        <p:sp>
          <p:nvSpPr>
            <p:cNvPr id="9" name="Freeform 1033">
              <a:extLst>
                <a:ext uri="{FF2B5EF4-FFF2-40B4-BE49-F238E27FC236}">
                  <a16:creationId xmlns:a16="http://schemas.microsoft.com/office/drawing/2014/main" id="{E0D7A454-78F5-1A13-56C6-4D681BDDA78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8395" y="7922687"/>
              <a:ext cx="2161454" cy="801383"/>
            </a:xfrm>
            <a:custGeom>
              <a:avLst/>
              <a:gdLst>
                <a:gd name="T0" fmla="*/ 0 w 1104"/>
                <a:gd name="T1" fmla="*/ 2147483646 h 356"/>
                <a:gd name="T2" fmla="*/ 2147483646 w 1104"/>
                <a:gd name="T3" fmla="*/ 2147483646 h 356"/>
                <a:gd name="T4" fmla="*/ 2147483646 w 1104"/>
                <a:gd name="T5" fmla="*/ 0 h 3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04" h="356">
                  <a:moveTo>
                    <a:pt x="0" y="356"/>
                  </a:moveTo>
                  <a:cubicBezTo>
                    <a:pt x="31" y="273"/>
                    <a:pt x="62" y="191"/>
                    <a:pt x="246" y="132"/>
                  </a:cubicBezTo>
                  <a:cubicBezTo>
                    <a:pt x="430" y="73"/>
                    <a:pt x="767" y="36"/>
                    <a:pt x="1104" y="0"/>
                  </a:cubicBezTo>
                </a:path>
              </a:pathLst>
            </a:custGeom>
            <a:noFill/>
            <a:ln w="38100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AutoShape 1034">
              <a:extLst>
                <a:ext uri="{FF2B5EF4-FFF2-40B4-BE49-F238E27FC236}">
                  <a16:creationId xmlns:a16="http://schemas.microsoft.com/office/drawing/2014/main" id="{2870F577-2751-4763-EE82-60DEC456C89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9772749" y="8143899"/>
              <a:ext cx="1314810" cy="391960"/>
            </a:xfrm>
            <a:custGeom>
              <a:avLst/>
              <a:gdLst>
                <a:gd name="T0" fmla="*/ 2147483646 w 21600"/>
                <a:gd name="T1" fmla="*/ 0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7 w 21600"/>
                <a:gd name="T13" fmla="*/ 2912 h 21600"/>
                <a:gd name="T14" fmla="*/ 18227 w 21600"/>
                <a:gd name="T15" fmla="*/ 924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lnTo>
                    <a:pt x="21600" y="6079"/>
                  </a:lnTo>
                  <a:close/>
                </a:path>
              </a:pathLst>
            </a:custGeom>
            <a:solidFill>
              <a:srgbClr val="FFCC00"/>
            </a:solidFill>
            <a:ln w="19050">
              <a:solidFill>
                <a:srgbClr val="8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AutoShape 1035">
              <a:extLst>
                <a:ext uri="{FF2B5EF4-FFF2-40B4-BE49-F238E27FC236}">
                  <a16:creationId xmlns:a16="http://schemas.microsoft.com/office/drawing/2014/main" id="{D01127F7-4E32-7477-190C-5B5F666ED18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8131479" y="8013886"/>
              <a:ext cx="622426" cy="271655"/>
            </a:xfrm>
            <a:prstGeom prst="leftArrow">
              <a:avLst>
                <a:gd name="adj1" fmla="val 50000"/>
                <a:gd name="adj2" fmla="val 61964"/>
              </a:avLst>
            </a:prstGeom>
            <a:solidFill>
              <a:srgbClr val="99CC00"/>
            </a:solidFill>
            <a:ln w="9525">
              <a:solidFill>
                <a:srgbClr val="8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12" name="Rectangle 1036" descr="60%">
              <a:extLst>
                <a:ext uri="{FF2B5EF4-FFF2-40B4-BE49-F238E27FC236}">
                  <a16:creationId xmlns:a16="http://schemas.microsoft.com/office/drawing/2014/main" id="{A562B5F9-7278-DADE-33FD-9ED838E875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44045" y="8724077"/>
              <a:ext cx="2364147" cy="345390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31750">
              <a:solidFill>
                <a:srgbClr val="96969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13" name="Rectangle 1037">
              <a:extLst>
                <a:ext uri="{FF2B5EF4-FFF2-40B4-BE49-F238E27FC236}">
                  <a16:creationId xmlns:a16="http://schemas.microsoft.com/office/drawing/2014/main" id="{F95ABDDC-6DC8-E1C5-102F-0D4CF5E31F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9875" y="8821090"/>
              <a:ext cx="60987" cy="271655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14" name="Rectangle 1038">
              <a:extLst>
                <a:ext uri="{FF2B5EF4-FFF2-40B4-BE49-F238E27FC236}">
                  <a16:creationId xmlns:a16="http://schemas.microsoft.com/office/drawing/2014/main" id="{E294F7A6-BDE4-B0F7-82BC-30667B44E9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15798" y="8821090"/>
              <a:ext cx="60987" cy="271655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15" name="Rectangle 1039">
              <a:extLst>
                <a:ext uri="{FF2B5EF4-FFF2-40B4-BE49-F238E27FC236}">
                  <a16:creationId xmlns:a16="http://schemas.microsoft.com/office/drawing/2014/main" id="{180D4698-2527-4A7D-4CA3-523814ABED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94277" y="8818973"/>
              <a:ext cx="60987" cy="271655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16" name="Rectangle 1040">
              <a:extLst>
                <a:ext uri="{FF2B5EF4-FFF2-40B4-BE49-F238E27FC236}">
                  <a16:creationId xmlns:a16="http://schemas.microsoft.com/office/drawing/2014/main" id="{E5F0179A-107B-C101-A0FE-998EF59C50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72755" y="8821090"/>
              <a:ext cx="60987" cy="271655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17" name="Rectangle 1041">
              <a:extLst>
                <a:ext uri="{FF2B5EF4-FFF2-40B4-BE49-F238E27FC236}">
                  <a16:creationId xmlns:a16="http://schemas.microsoft.com/office/drawing/2014/main" id="{22E9B13D-DBEC-BF27-5108-66CA88C569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99665" y="8821090"/>
              <a:ext cx="60987" cy="271655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18" name="Rectangle 1042">
              <a:extLst>
                <a:ext uri="{FF2B5EF4-FFF2-40B4-BE49-F238E27FC236}">
                  <a16:creationId xmlns:a16="http://schemas.microsoft.com/office/drawing/2014/main" id="{B45FFC4E-943E-B060-069F-4244A4EEFD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24781" y="8821090"/>
              <a:ext cx="60987" cy="271655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19" name="Freeform 1043">
              <a:extLst>
                <a:ext uri="{FF2B5EF4-FFF2-40B4-BE49-F238E27FC236}">
                  <a16:creationId xmlns:a16="http://schemas.microsoft.com/office/drawing/2014/main" id="{F22E4C1B-6071-063B-18B7-458D01061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8674988" y="8551374"/>
              <a:ext cx="247536" cy="147470"/>
            </a:xfrm>
            <a:custGeom>
              <a:avLst/>
              <a:gdLst>
                <a:gd name="T0" fmla="*/ 0 w 96"/>
                <a:gd name="T1" fmla="*/ 2147483646 h 53"/>
                <a:gd name="T2" fmla="*/ 2147483646 w 96"/>
                <a:gd name="T3" fmla="*/ 2147483646 h 53"/>
                <a:gd name="T4" fmla="*/ 2147483646 w 96"/>
                <a:gd name="T5" fmla="*/ 0 h 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6" h="53">
                  <a:moveTo>
                    <a:pt x="0" y="53"/>
                  </a:moveTo>
                  <a:cubicBezTo>
                    <a:pt x="0" y="46"/>
                    <a:pt x="1" y="40"/>
                    <a:pt x="17" y="31"/>
                  </a:cubicBezTo>
                  <a:cubicBezTo>
                    <a:pt x="33" y="22"/>
                    <a:pt x="83" y="5"/>
                    <a:pt x="96" y="0"/>
                  </a:cubicBezTo>
                </a:path>
              </a:pathLst>
            </a:custGeom>
            <a:noFill/>
            <a:ln w="25400">
              <a:solidFill>
                <a:srgbClr val="FF9900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1044">
              <a:extLst>
                <a:ext uri="{FF2B5EF4-FFF2-40B4-BE49-F238E27FC236}">
                  <a16:creationId xmlns:a16="http://schemas.microsoft.com/office/drawing/2014/main" id="{4F3F8AED-8650-F73A-9F06-E30E246E9A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0867" y="8551374"/>
              <a:ext cx="245742" cy="147470"/>
            </a:xfrm>
            <a:custGeom>
              <a:avLst/>
              <a:gdLst>
                <a:gd name="T0" fmla="*/ 0 w 96"/>
                <a:gd name="T1" fmla="*/ 2147483646 h 53"/>
                <a:gd name="T2" fmla="*/ 2147483646 w 96"/>
                <a:gd name="T3" fmla="*/ 2147483646 h 53"/>
                <a:gd name="T4" fmla="*/ 2147483646 w 96"/>
                <a:gd name="T5" fmla="*/ 0 h 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6" h="53">
                  <a:moveTo>
                    <a:pt x="0" y="53"/>
                  </a:moveTo>
                  <a:cubicBezTo>
                    <a:pt x="0" y="46"/>
                    <a:pt x="1" y="40"/>
                    <a:pt x="17" y="31"/>
                  </a:cubicBezTo>
                  <a:cubicBezTo>
                    <a:pt x="33" y="22"/>
                    <a:pt x="83" y="5"/>
                    <a:pt x="96" y="0"/>
                  </a:cubicBezTo>
                </a:path>
              </a:pathLst>
            </a:custGeom>
            <a:noFill/>
            <a:ln w="25400">
              <a:solidFill>
                <a:srgbClr val="FF9900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1045">
              <a:extLst>
                <a:ext uri="{FF2B5EF4-FFF2-40B4-BE49-F238E27FC236}">
                  <a16:creationId xmlns:a16="http://schemas.microsoft.com/office/drawing/2014/main" id="{BB459E32-F991-809D-F738-B035109C2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9338" y="8551374"/>
              <a:ext cx="245743" cy="147470"/>
            </a:xfrm>
            <a:custGeom>
              <a:avLst/>
              <a:gdLst>
                <a:gd name="T0" fmla="*/ 0 w 96"/>
                <a:gd name="T1" fmla="*/ 2147483646 h 53"/>
                <a:gd name="T2" fmla="*/ 2147483646 w 96"/>
                <a:gd name="T3" fmla="*/ 2147483646 h 53"/>
                <a:gd name="T4" fmla="*/ 2147483646 w 96"/>
                <a:gd name="T5" fmla="*/ 0 h 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6" h="53">
                  <a:moveTo>
                    <a:pt x="0" y="53"/>
                  </a:moveTo>
                  <a:cubicBezTo>
                    <a:pt x="0" y="46"/>
                    <a:pt x="1" y="40"/>
                    <a:pt x="17" y="31"/>
                  </a:cubicBezTo>
                  <a:cubicBezTo>
                    <a:pt x="33" y="22"/>
                    <a:pt x="83" y="5"/>
                    <a:pt x="96" y="0"/>
                  </a:cubicBezTo>
                </a:path>
              </a:pathLst>
            </a:custGeom>
            <a:noFill/>
            <a:ln w="25400">
              <a:solidFill>
                <a:srgbClr val="FF9900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Freeform 1046">
              <a:extLst>
                <a:ext uri="{FF2B5EF4-FFF2-40B4-BE49-F238E27FC236}">
                  <a16:creationId xmlns:a16="http://schemas.microsoft.com/office/drawing/2014/main" id="{63DCA6A1-AB04-8BAA-2524-906A0E799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7824" y="8551374"/>
              <a:ext cx="245742" cy="147470"/>
            </a:xfrm>
            <a:custGeom>
              <a:avLst/>
              <a:gdLst>
                <a:gd name="T0" fmla="*/ 0 w 96"/>
                <a:gd name="T1" fmla="*/ 2147483646 h 53"/>
                <a:gd name="T2" fmla="*/ 2147483646 w 96"/>
                <a:gd name="T3" fmla="*/ 2147483646 h 53"/>
                <a:gd name="T4" fmla="*/ 2147483646 w 96"/>
                <a:gd name="T5" fmla="*/ 0 h 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6" h="53">
                  <a:moveTo>
                    <a:pt x="0" y="53"/>
                  </a:moveTo>
                  <a:cubicBezTo>
                    <a:pt x="0" y="46"/>
                    <a:pt x="1" y="40"/>
                    <a:pt x="17" y="31"/>
                  </a:cubicBezTo>
                  <a:cubicBezTo>
                    <a:pt x="33" y="22"/>
                    <a:pt x="83" y="5"/>
                    <a:pt x="96" y="0"/>
                  </a:cubicBezTo>
                </a:path>
              </a:pathLst>
            </a:custGeom>
            <a:noFill/>
            <a:ln w="25400">
              <a:solidFill>
                <a:srgbClr val="FF9900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Freeform 1047">
              <a:extLst>
                <a:ext uri="{FF2B5EF4-FFF2-40B4-BE49-F238E27FC236}">
                  <a16:creationId xmlns:a16="http://schemas.microsoft.com/office/drawing/2014/main" id="{8F4A3EF4-59DB-F276-D535-3A4ED50A2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28358" y="8551374"/>
              <a:ext cx="245743" cy="147470"/>
            </a:xfrm>
            <a:custGeom>
              <a:avLst/>
              <a:gdLst>
                <a:gd name="T0" fmla="*/ 0 w 96"/>
                <a:gd name="T1" fmla="*/ 2147483646 h 53"/>
                <a:gd name="T2" fmla="*/ 2147483646 w 96"/>
                <a:gd name="T3" fmla="*/ 2147483646 h 53"/>
                <a:gd name="T4" fmla="*/ 2147483646 w 96"/>
                <a:gd name="T5" fmla="*/ 0 h 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6" h="53">
                  <a:moveTo>
                    <a:pt x="0" y="53"/>
                  </a:moveTo>
                  <a:cubicBezTo>
                    <a:pt x="0" y="46"/>
                    <a:pt x="1" y="40"/>
                    <a:pt x="17" y="31"/>
                  </a:cubicBezTo>
                  <a:cubicBezTo>
                    <a:pt x="33" y="22"/>
                    <a:pt x="83" y="5"/>
                    <a:pt x="96" y="0"/>
                  </a:cubicBezTo>
                </a:path>
              </a:pathLst>
            </a:custGeom>
            <a:noFill/>
            <a:ln w="25400">
              <a:solidFill>
                <a:srgbClr val="FF9900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Freeform 1048">
              <a:extLst>
                <a:ext uri="{FF2B5EF4-FFF2-40B4-BE49-F238E27FC236}">
                  <a16:creationId xmlns:a16="http://schemas.microsoft.com/office/drawing/2014/main" id="{84BA0F55-5850-FFB5-9BF7-0B042F52E7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19842" y="8551374"/>
              <a:ext cx="245743" cy="147470"/>
            </a:xfrm>
            <a:custGeom>
              <a:avLst/>
              <a:gdLst>
                <a:gd name="T0" fmla="*/ 0 w 96"/>
                <a:gd name="T1" fmla="*/ 2147483646 h 53"/>
                <a:gd name="T2" fmla="*/ 2147483646 w 96"/>
                <a:gd name="T3" fmla="*/ 2147483646 h 53"/>
                <a:gd name="T4" fmla="*/ 2147483646 w 96"/>
                <a:gd name="T5" fmla="*/ 0 h 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6" h="53">
                  <a:moveTo>
                    <a:pt x="0" y="53"/>
                  </a:moveTo>
                  <a:cubicBezTo>
                    <a:pt x="0" y="46"/>
                    <a:pt x="1" y="40"/>
                    <a:pt x="17" y="31"/>
                  </a:cubicBezTo>
                  <a:cubicBezTo>
                    <a:pt x="33" y="22"/>
                    <a:pt x="83" y="5"/>
                    <a:pt x="96" y="0"/>
                  </a:cubicBezTo>
                </a:path>
              </a:pathLst>
            </a:custGeom>
            <a:noFill/>
            <a:ln w="25400">
              <a:solidFill>
                <a:srgbClr val="FF9900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AutoShape 1049">
              <a:extLst>
                <a:ext uri="{FF2B5EF4-FFF2-40B4-BE49-F238E27FC236}">
                  <a16:creationId xmlns:a16="http://schemas.microsoft.com/office/drawing/2014/main" id="{4F4A016E-737F-3576-89E9-188ACA25DD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601904">
              <a:off x="8914307" y="7247822"/>
              <a:ext cx="869882" cy="730052"/>
            </a:xfrm>
            <a:prstGeom prst="rightArrow">
              <a:avLst>
                <a:gd name="adj1" fmla="val 43898"/>
                <a:gd name="adj2" fmla="val 36258"/>
              </a:avLst>
            </a:prstGeom>
            <a:solidFill>
              <a:srgbClr val="FFCC00"/>
            </a:solidFill>
            <a:ln w="19050">
              <a:solidFill>
                <a:srgbClr val="8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</p:grpSp>
      <p:pic>
        <p:nvPicPr>
          <p:cNvPr id="26" name="Picture 1050" descr="ML-03-12">
            <a:extLst>
              <a:ext uri="{FF2B5EF4-FFF2-40B4-BE49-F238E27FC236}">
                <a16:creationId xmlns:a16="http://schemas.microsoft.com/office/drawing/2014/main" id="{0928E340-6E70-0B77-0B51-A57811DAE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04193" y="1354335"/>
            <a:ext cx="4900870" cy="3208729"/>
          </a:xfrm>
          <a:prstGeom prst="rect">
            <a:avLst/>
          </a:prstGeom>
          <a:noFill/>
          <a:ln w="28575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 Box 1054">
            <a:extLst>
              <a:ext uri="{FF2B5EF4-FFF2-40B4-BE49-F238E27FC236}">
                <a16:creationId xmlns:a16="http://schemas.microsoft.com/office/drawing/2014/main" id="{BCB19C49-5761-1C72-CBBD-1388D9AC60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1932" y="4113020"/>
            <a:ext cx="24717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chemeClr val="accent2"/>
                </a:solidFill>
              </a:rPr>
              <a:t>Thrust chamber</a:t>
            </a: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41A7788B-70F0-EA66-E0B0-E8754C8130A7}"/>
              </a:ext>
            </a:extLst>
          </p:cNvPr>
          <p:cNvSpPr txBox="1">
            <a:spLocks/>
          </p:cNvSpPr>
          <p:nvPr/>
        </p:nvSpPr>
        <p:spPr bwMode="auto">
          <a:xfrm>
            <a:off x="101591" y="109927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Active: Transpiration Cooling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C67B5F1-F791-99CA-CD7D-3726C92C3767}"/>
              </a:ext>
            </a:extLst>
          </p:cNvPr>
          <p:cNvGrpSpPr/>
          <p:nvPr/>
        </p:nvGrpSpPr>
        <p:grpSpPr>
          <a:xfrm>
            <a:off x="101591" y="1288776"/>
            <a:ext cx="4750708" cy="3165788"/>
            <a:chOff x="354330" y="1543372"/>
            <a:chExt cx="4750708" cy="316578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67C2386-930D-A102-39D0-D4DCEDE7E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330" y="1543372"/>
              <a:ext cx="4737457" cy="3165788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4E73797-FEAD-148D-E202-72F369E2748A}"/>
                </a:ext>
              </a:extLst>
            </p:cNvPr>
            <p:cNvSpPr/>
            <p:nvPr/>
          </p:nvSpPr>
          <p:spPr>
            <a:xfrm>
              <a:off x="367581" y="1601253"/>
              <a:ext cx="1268747" cy="2716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465EE48-D251-1949-624E-8269BED06427}"/>
                </a:ext>
              </a:extLst>
            </p:cNvPr>
            <p:cNvSpPr txBox="1"/>
            <p:nvPr/>
          </p:nvSpPr>
          <p:spPr>
            <a:xfrm>
              <a:off x="618251" y="2373035"/>
              <a:ext cx="9476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>
                  <a:latin typeface="Arial" panose="020B0604020202020204" pitchFamily="34" charset="0"/>
                  <a:cs typeface="Arial" panose="020B0604020202020204" pitchFamily="34" charset="0"/>
                </a:rPr>
                <a:t>Heat Flux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64B74BE4-4B22-0B54-F8BE-001693C56F43}"/>
                </a:ext>
              </a:extLst>
            </p:cNvPr>
            <p:cNvSpPr/>
            <p:nvPr/>
          </p:nvSpPr>
          <p:spPr>
            <a:xfrm>
              <a:off x="1293677" y="4214446"/>
              <a:ext cx="3811361" cy="4540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65CA01E-94AA-CD36-5892-754C3CAFF3B3}"/>
                </a:ext>
              </a:extLst>
            </p:cNvPr>
            <p:cNvSpPr txBox="1"/>
            <p:nvPr/>
          </p:nvSpPr>
          <p:spPr>
            <a:xfrm>
              <a:off x="2697120" y="4214446"/>
              <a:ext cx="11604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>
                  <a:latin typeface="Arial" panose="020B0604020202020204" pitchFamily="34" charset="0"/>
                  <a:cs typeface="Arial" panose="020B0604020202020204" pitchFamily="34" charset="0"/>
                </a:rPr>
                <a:t>Time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A77FC9F-1B4F-5962-9DB0-00DA5BCBB5E2}"/>
                </a:ext>
              </a:extLst>
            </p:cNvPr>
            <p:cNvSpPr txBox="1"/>
            <p:nvPr/>
          </p:nvSpPr>
          <p:spPr>
            <a:xfrm>
              <a:off x="528364" y="3427935"/>
              <a:ext cx="10261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Moderate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5A69CC2-5F37-FC6C-290B-6D4E79313415}"/>
                </a:ext>
              </a:extLst>
            </p:cNvPr>
            <p:cNvSpPr txBox="1"/>
            <p:nvPr/>
          </p:nvSpPr>
          <p:spPr>
            <a:xfrm>
              <a:off x="472645" y="1796942"/>
              <a:ext cx="10261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High</a:t>
              </a: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90ED3956-E4F6-78A5-0408-F3E39BA390BD}"/>
              </a:ext>
            </a:extLst>
          </p:cNvPr>
          <p:cNvSpPr txBox="1"/>
          <p:nvPr/>
        </p:nvSpPr>
        <p:spPr>
          <a:xfrm>
            <a:off x="1196101" y="4022685"/>
            <a:ext cx="1565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limited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8871D44-FF81-1BDD-A69E-7355F19F89F8}"/>
              </a:ext>
            </a:extLst>
          </p:cNvPr>
          <p:cNvSpPr txBox="1"/>
          <p:nvPr/>
        </p:nvSpPr>
        <p:spPr>
          <a:xfrm>
            <a:off x="3074267" y="4024284"/>
            <a:ext cx="18518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Not time limited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71D52EC6-90FC-D0E8-A639-B7B1B43088FA}"/>
              </a:ext>
            </a:extLst>
          </p:cNvPr>
          <p:cNvSpPr/>
          <p:nvPr/>
        </p:nvSpPr>
        <p:spPr>
          <a:xfrm>
            <a:off x="3235696" y="1773045"/>
            <a:ext cx="1277735" cy="1098625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lide Number Placeholder 4">
            <a:extLst>
              <a:ext uri="{FF2B5EF4-FFF2-40B4-BE49-F238E27FC236}">
                <a16:creationId xmlns:a16="http://schemas.microsoft.com/office/drawing/2014/main" id="{424E7D81-C8E7-6328-A9DB-16C0C387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1382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>
            <a:extLst>
              <a:ext uri="{FF2B5EF4-FFF2-40B4-BE49-F238E27FC236}">
                <a16:creationId xmlns:a16="http://schemas.microsoft.com/office/drawing/2014/main" id="{CEBE9903-4D36-B105-8D79-668E80320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2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9522" y="-460774"/>
            <a:ext cx="12431043" cy="7392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4C51C7-95C6-79A3-B6A9-F34088B23EA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3394615" y="1090225"/>
            <a:ext cx="7886700" cy="4073525"/>
          </a:xfrm>
          <a:prstGeom prst="rect">
            <a:avLst/>
          </a:prstGeo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eaLnBrk="1" hangingPunct="1"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pPr marL="687388" lvl="1" indent="-285750">
              <a:lnSpc>
                <a:spcPct val="110000"/>
              </a:lnSpc>
              <a:buClr>
                <a:schemeClr val="tx1"/>
              </a:buClr>
              <a:buFontTx/>
              <a:buChar char="−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Ceramic matrix composites (CMCs)</a:t>
            </a:r>
          </a:p>
          <a:p>
            <a:pPr marL="687388" lvl="1" indent="-285750" eaLnBrk="1" hangingPunct="1">
              <a:lnSpc>
                <a:spcPct val="110000"/>
              </a:lnSpc>
              <a:buClr>
                <a:schemeClr val="tx1"/>
              </a:buClr>
              <a:buFontTx/>
              <a:buChar char="−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Aerothermodynamic heating</a:t>
            </a:r>
          </a:p>
          <a:p>
            <a:pPr marL="687388" lvl="1" indent="-285750" eaLnBrk="1" hangingPunct="1">
              <a:lnSpc>
                <a:spcPct val="110000"/>
              </a:lnSpc>
              <a:buClr>
                <a:schemeClr val="tx1"/>
              </a:buClr>
              <a:buFontTx/>
              <a:buChar char="−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Thermal management</a:t>
            </a:r>
          </a:p>
          <a:p>
            <a:pPr marL="687388" lvl="1" indent="-285750" eaLnBrk="1" hangingPunct="1">
              <a:lnSpc>
                <a:spcPct val="110000"/>
              </a:lnSpc>
              <a:buClr>
                <a:schemeClr val="tx1"/>
              </a:buClr>
              <a:buFontTx/>
              <a:buChar char="−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TPS for rocket-launched vehicles</a:t>
            </a:r>
          </a:p>
          <a:p>
            <a:pPr marL="687388" lvl="1" indent="-285750" eaLnBrk="1" hangingPunct="1">
              <a:lnSpc>
                <a:spcPct val="110000"/>
              </a:lnSpc>
              <a:buClr>
                <a:schemeClr val="tx1"/>
              </a:buClr>
              <a:buFontTx/>
              <a:buChar char="−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TPS and hot structures for hypersonic vehicles </a:t>
            </a:r>
          </a:p>
          <a:p>
            <a:pPr marL="1030287" lvl="2" indent="-342900" eaLnBrk="1" hangingPunct="1">
              <a:buClr>
                <a:schemeClr val="tx1"/>
              </a:buClr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TPS and Hot Structures Components</a:t>
            </a:r>
          </a:p>
          <a:p>
            <a:pPr eaLnBrk="1" hangingPunct="1">
              <a:buClr>
                <a:schemeClr val="tx1"/>
              </a:buClr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Key Technical Challenges</a:t>
            </a:r>
          </a:p>
          <a:p>
            <a:pPr eaLnBrk="1" hangingPunct="1">
              <a:buClr>
                <a:schemeClr val="tx1"/>
              </a:buClr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Concluding Remarks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C8D2DC96-6C61-26C8-5E06-3BD3EE6D3B76}"/>
              </a:ext>
            </a:extLst>
          </p:cNvPr>
          <p:cNvSpPr txBox="1">
            <a:spLocks/>
          </p:cNvSpPr>
          <p:nvPr/>
        </p:nvSpPr>
        <p:spPr bwMode="auto">
          <a:xfrm>
            <a:off x="146062" y="69234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ight Arrow 1">
            <a:extLst>
              <a:ext uri="{FF2B5EF4-FFF2-40B4-BE49-F238E27FC236}">
                <a16:creationId xmlns:a16="http://schemas.microsoft.com/office/drawing/2014/main" id="{58FCBE67-ECEA-4F37-D034-0C8BDF33D33D}"/>
              </a:ext>
            </a:extLst>
          </p:cNvPr>
          <p:cNvSpPr/>
          <p:nvPr/>
        </p:nvSpPr>
        <p:spPr>
          <a:xfrm>
            <a:off x="2895851" y="2856823"/>
            <a:ext cx="498764" cy="540327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6C643063-6F05-4148-7936-6F6B397C7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5107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3532FD-0130-E806-AE72-DACFCF082BC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708536" y="4114237"/>
            <a:ext cx="6508342" cy="2581531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288925" indent="-288925" eaLnBrk="1" hangingPunct="1">
              <a:buClr>
                <a:schemeClr val="tx1"/>
              </a:buClr>
              <a:buFont typeface="Symbol" panose="05050102010706020507" pitchFamily="18" charset="2"/>
              <a:buChar char="·"/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Conventional skin-stringer aluminum aircraft structure</a:t>
            </a:r>
          </a:p>
          <a:p>
            <a:pPr marL="288925" indent="-288925" eaLnBrk="1" hangingPunct="1">
              <a:buClr>
                <a:schemeClr val="tx1"/>
              </a:buClr>
              <a:buFont typeface="Symbol" panose="05050102010706020507" pitchFamily="18" charset="2"/>
              <a:buChar char="·"/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Structural temperatures &lt; 350°F (176°C)</a:t>
            </a:r>
          </a:p>
          <a:p>
            <a:pPr marL="288925" indent="-288925" eaLnBrk="1" hangingPunct="1">
              <a:buClr>
                <a:schemeClr val="tx1"/>
              </a:buClr>
              <a:buFont typeface="Symbol" panose="05050102010706020507" pitchFamily="18" charset="2"/>
              <a:buChar char="·"/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Reusable surface insulation (RSI) tiles</a:t>
            </a:r>
          </a:p>
          <a:p>
            <a:pPr marL="288925" indent="-288925" eaLnBrk="1" hangingPunct="1">
              <a:buClr>
                <a:schemeClr val="tx1"/>
              </a:buClr>
              <a:buFont typeface="Symbol" panose="05050102010706020507" pitchFamily="18" charset="2"/>
              <a:buChar char="·"/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Reusable blankets </a:t>
            </a:r>
          </a:p>
          <a:p>
            <a:pPr marL="288925" indent="-288925" eaLnBrk="1" hangingPunct="1">
              <a:buClr>
                <a:schemeClr val="tx1"/>
              </a:buClr>
              <a:buFont typeface="Symbol" panose="05050102010706020507" pitchFamily="18" charset="2"/>
              <a:buChar char="·"/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Reinforced carbon/carbon (RCC) used for wing</a:t>
            </a:r>
          </a:p>
          <a:p>
            <a:pPr marL="0" indent="292100" eaLnBrk="1" hangingPunct="1">
              <a:buClr>
                <a:schemeClr val="tx1"/>
              </a:buClr>
              <a:buNone/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leading edges and nose cap, T &gt; 2300°F (1260°C)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DA6C4BAB-977E-EC95-4D8E-904C67A0FF9F}"/>
              </a:ext>
            </a:extLst>
          </p:cNvPr>
          <p:cNvSpPr txBox="1">
            <a:spLocks/>
          </p:cNvSpPr>
          <p:nvPr/>
        </p:nvSpPr>
        <p:spPr bwMode="auto">
          <a:xfrm>
            <a:off x="243985" y="162232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Space Shuttle Orbiter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101418-4E55-D9D9-AC2B-B33A8AFF2B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1355" y="1404631"/>
            <a:ext cx="2238998" cy="1781021"/>
          </a:xfrm>
          <a:prstGeom prst="rect">
            <a:avLst/>
          </a:prstGeom>
          <a:ln w="15875">
            <a:solidFill>
              <a:schemeClr val="tx2">
                <a:lumMod val="90000"/>
                <a:lumOff val="10000"/>
              </a:schemeClr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EC6AFEE-CCE0-02BA-580A-EC840A5B882C}"/>
              </a:ext>
            </a:extLst>
          </p:cNvPr>
          <p:cNvSpPr txBox="1"/>
          <p:nvPr/>
        </p:nvSpPr>
        <p:spPr>
          <a:xfrm>
            <a:off x="8445536" y="1424849"/>
            <a:ext cx="659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Tile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57666F-BE22-5DF9-0201-DB68DAA8D76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071" y="3408935"/>
            <a:ext cx="2329065" cy="1656318"/>
          </a:xfrm>
          <a:prstGeom prst="rect">
            <a:avLst/>
          </a:prstGeom>
          <a:ln w="15875">
            <a:solidFill>
              <a:schemeClr val="tx2">
                <a:lumMod val="90000"/>
                <a:lumOff val="10000"/>
              </a:schemeClr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124AE0-7CB1-C2CB-5EE0-577777BFFB50}"/>
              </a:ext>
            </a:extLst>
          </p:cNvPr>
          <p:cNvSpPr txBox="1"/>
          <p:nvPr/>
        </p:nvSpPr>
        <p:spPr>
          <a:xfrm>
            <a:off x="9474318" y="3442621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Blanket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959578-A477-D8E2-27B2-A8240B8A1D94}"/>
              </a:ext>
            </a:extLst>
          </p:cNvPr>
          <p:cNvSpPr txBox="1"/>
          <p:nvPr/>
        </p:nvSpPr>
        <p:spPr>
          <a:xfrm>
            <a:off x="8378438" y="5479976"/>
            <a:ext cx="14439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RCC Leading Edge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DF4E21D-D294-FA64-C4D2-795A92BA076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5871" y="4482390"/>
            <a:ext cx="1779046" cy="2001425"/>
          </a:xfrm>
          <a:prstGeom prst="rect">
            <a:avLst/>
          </a:prstGeom>
          <a:ln w="15875">
            <a:solidFill>
              <a:schemeClr val="tx2">
                <a:lumMod val="90000"/>
                <a:lumOff val="10000"/>
              </a:schemeClr>
            </a:solidFill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E925B0C-41EA-D31F-3B0F-EE6E3AA04589}"/>
              </a:ext>
            </a:extLst>
          </p:cNvPr>
          <p:cNvGrpSpPr/>
          <p:nvPr/>
        </p:nvGrpSpPr>
        <p:grpSpPr>
          <a:xfrm>
            <a:off x="243985" y="1436418"/>
            <a:ext cx="6188378" cy="2618057"/>
            <a:chOff x="1659830" y="3874818"/>
            <a:chExt cx="6188378" cy="261805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00C6EB0-BDF3-4937-FDCA-6C1A81A733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0195" y="3874818"/>
              <a:ext cx="6098013" cy="2501618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66A6109-1D83-C122-C1FB-2064B16F09A8}"/>
                </a:ext>
              </a:extLst>
            </p:cNvPr>
            <p:cNvSpPr/>
            <p:nvPr/>
          </p:nvSpPr>
          <p:spPr>
            <a:xfrm>
              <a:off x="1659830" y="3874824"/>
              <a:ext cx="1145407" cy="26180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C7F540A7-BA08-377D-DCAC-444CA7BF1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1025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243037B8-A96F-B34B-3E04-3421D0AD54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055" y="1367108"/>
            <a:ext cx="6310023" cy="4764339"/>
          </a:xfrm>
          <a:prstGeom prst="rect">
            <a:avLst/>
          </a:prstGeom>
        </p:spPr>
      </p:pic>
      <p:sp>
        <p:nvSpPr>
          <p:cNvPr id="5" name="Text Box 5">
            <a:extLst>
              <a:ext uri="{FF2B5EF4-FFF2-40B4-BE49-F238E27FC236}">
                <a16:creationId xmlns:a16="http://schemas.microsoft.com/office/drawing/2014/main" id="{297AC03A-870D-1E7F-FD21-ACECBCB3F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2815" y="5249632"/>
            <a:ext cx="246322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800" b="1" dirty="0" err="1">
                <a:solidFill>
                  <a:schemeClr val="bg1"/>
                </a:solidFill>
              </a:rPr>
              <a:t>Elevon</a:t>
            </a:r>
            <a:r>
              <a:rPr lang="en-US" altLang="en-US" sz="1800" b="1" dirty="0">
                <a:solidFill>
                  <a:schemeClr val="bg1"/>
                </a:solidFill>
              </a:rPr>
              <a:t> - insulated with ceramic tile</a:t>
            </a: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583B7A38-C02F-23FF-20F0-CAD8CA4A0F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2668" y="3631609"/>
            <a:ext cx="389301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1" dirty="0"/>
              <a:t>C/C leading edge, fillet, and fin tip</a:t>
            </a: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6D0CDAB4-74D2-2D33-F897-1A4A404CD9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3813" y="1375581"/>
            <a:ext cx="310901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1" dirty="0"/>
              <a:t>Carbon/carbon (C/C)</a:t>
            </a:r>
          </a:p>
          <a:p>
            <a:r>
              <a:rPr lang="en-US" altLang="en-US" sz="1800" b="1" dirty="0"/>
              <a:t>nose cap, chin,</a:t>
            </a:r>
          </a:p>
          <a:p>
            <a:r>
              <a:rPr lang="en-US" altLang="en-US" sz="1800" b="1" dirty="0"/>
              <a:t>and skirt</a:t>
            </a: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A26759A7-FD44-AB92-4C79-D143D54FE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1514" y="2536954"/>
            <a:ext cx="354254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1" dirty="0"/>
              <a:t>Windward body -</a:t>
            </a:r>
          </a:p>
          <a:p>
            <a:r>
              <a:rPr lang="en-US" altLang="en-US" sz="1800" b="1" dirty="0"/>
              <a:t>Inco 617/MA754</a:t>
            </a:r>
          </a:p>
          <a:p>
            <a:r>
              <a:rPr lang="en-US" altLang="en-US" sz="1800" b="1" dirty="0"/>
              <a:t>metallic TPS (1333 panels)</a:t>
            </a: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E3F6B016-0C06-2E69-C739-34E0C3D198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944" y="1372773"/>
            <a:ext cx="51996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Leeward </a:t>
            </a:r>
            <a:r>
              <a:rPr lang="en-US" altLang="en-US" sz="1400" b="1" dirty="0" err="1">
                <a:solidFill>
                  <a:srgbClr val="0070C0"/>
                </a:solidFill>
              </a:rPr>
              <a:t>aeroshell</a:t>
            </a:r>
            <a:r>
              <a:rPr lang="en-US" altLang="en-US" sz="1400" b="1" dirty="0">
                <a:solidFill>
                  <a:srgbClr val="0070C0"/>
                </a:solidFill>
              </a:rPr>
              <a:t> composite/blanket (17 panels)</a:t>
            </a:r>
          </a:p>
        </p:txBody>
      </p:sp>
      <p:sp>
        <p:nvSpPr>
          <p:cNvPr id="10" name="Text Box 10">
            <a:extLst>
              <a:ext uri="{FF2B5EF4-FFF2-40B4-BE49-F238E27FC236}">
                <a16:creationId xmlns:a16="http://schemas.microsoft.com/office/drawing/2014/main" id="{463C7BD5-FE48-5EF8-E319-94B695D72D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4791" y="4643295"/>
            <a:ext cx="232627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1" dirty="0"/>
              <a:t>Canted fin - </a:t>
            </a:r>
          </a:p>
          <a:p>
            <a:r>
              <a:rPr lang="en-US" altLang="en-US" sz="1800" b="1" dirty="0"/>
              <a:t>metallic (windward)</a:t>
            </a:r>
          </a:p>
          <a:p>
            <a:r>
              <a:rPr lang="en-US" altLang="en-US" sz="1800" b="1" dirty="0"/>
              <a:t>blanket (leeward)</a:t>
            </a:r>
          </a:p>
        </p:txBody>
      </p:sp>
      <p:sp>
        <p:nvSpPr>
          <p:cNvPr id="12" name="Freeform 18">
            <a:extLst>
              <a:ext uri="{FF2B5EF4-FFF2-40B4-BE49-F238E27FC236}">
                <a16:creationId xmlns:a16="http://schemas.microsoft.com/office/drawing/2014/main" id="{8072B138-5115-2E66-47D0-FFAE8567266D}"/>
              </a:ext>
            </a:extLst>
          </p:cNvPr>
          <p:cNvSpPr>
            <a:spLocks/>
          </p:cNvSpPr>
          <p:nvPr/>
        </p:nvSpPr>
        <p:spPr bwMode="auto">
          <a:xfrm>
            <a:off x="6563592" y="1743469"/>
            <a:ext cx="1067597" cy="577080"/>
          </a:xfrm>
          <a:custGeom>
            <a:avLst/>
            <a:gdLst>
              <a:gd name="T0" fmla="*/ 0 w 768"/>
              <a:gd name="T1" fmla="*/ 806450000 h 320"/>
              <a:gd name="T2" fmla="*/ 0 w 768"/>
              <a:gd name="T3" fmla="*/ 0 h 320"/>
              <a:gd name="T4" fmla="*/ 1150031302 w 768"/>
              <a:gd name="T5" fmla="*/ 0 h 32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68" h="320">
                <a:moveTo>
                  <a:pt x="0" y="320"/>
                </a:moveTo>
                <a:lnTo>
                  <a:pt x="0" y="0"/>
                </a:lnTo>
                <a:lnTo>
                  <a:pt x="768" y="0"/>
                </a:lnTo>
              </a:path>
            </a:pathLst>
          </a:custGeom>
          <a:noFill/>
          <a:ln w="25400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Line 19">
            <a:extLst>
              <a:ext uri="{FF2B5EF4-FFF2-40B4-BE49-F238E27FC236}">
                <a16:creationId xmlns:a16="http://schemas.microsoft.com/office/drawing/2014/main" id="{28FF25A5-7348-E477-3D38-A09FC99385F7}"/>
              </a:ext>
            </a:extLst>
          </p:cNvPr>
          <p:cNvSpPr>
            <a:spLocks noChangeShapeType="1"/>
          </p:cNvSpPr>
          <p:nvPr/>
        </p:nvSpPr>
        <p:spPr bwMode="auto">
          <a:xfrm>
            <a:off x="6404895" y="2868775"/>
            <a:ext cx="1240721" cy="0"/>
          </a:xfrm>
          <a:prstGeom prst="line">
            <a:avLst/>
          </a:prstGeom>
          <a:noFill/>
          <a:ln w="25400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Freeform 20">
            <a:extLst>
              <a:ext uri="{FF2B5EF4-FFF2-40B4-BE49-F238E27FC236}">
                <a16:creationId xmlns:a16="http://schemas.microsoft.com/office/drawing/2014/main" id="{DA759868-01EC-CCEE-2535-A2F748251557}"/>
              </a:ext>
            </a:extLst>
          </p:cNvPr>
          <p:cNvSpPr>
            <a:spLocks/>
          </p:cNvSpPr>
          <p:nvPr/>
        </p:nvSpPr>
        <p:spPr bwMode="auto">
          <a:xfrm>
            <a:off x="5871096" y="3864237"/>
            <a:ext cx="1731239" cy="577080"/>
          </a:xfrm>
          <a:custGeom>
            <a:avLst/>
            <a:gdLst>
              <a:gd name="T0" fmla="*/ 0 w 768"/>
              <a:gd name="T1" fmla="*/ 806450000 h 320"/>
              <a:gd name="T2" fmla="*/ 0 w 768"/>
              <a:gd name="T3" fmla="*/ 0 h 320"/>
              <a:gd name="T4" fmla="*/ 2147483646 w 768"/>
              <a:gd name="T5" fmla="*/ 0 h 32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68" h="320">
                <a:moveTo>
                  <a:pt x="0" y="320"/>
                </a:moveTo>
                <a:lnTo>
                  <a:pt x="0" y="0"/>
                </a:lnTo>
                <a:lnTo>
                  <a:pt x="768" y="0"/>
                </a:lnTo>
              </a:path>
            </a:pathLst>
          </a:custGeom>
          <a:noFill/>
          <a:ln w="25400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" name="Line 21">
            <a:extLst>
              <a:ext uri="{FF2B5EF4-FFF2-40B4-BE49-F238E27FC236}">
                <a16:creationId xmlns:a16="http://schemas.microsoft.com/office/drawing/2014/main" id="{3CCEE701-74D6-1655-3731-68284B7E5829}"/>
              </a:ext>
            </a:extLst>
          </p:cNvPr>
          <p:cNvSpPr>
            <a:spLocks noChangeShapeType="1"/>
          </p:cNvSpPr>
          <p:nvPr/>
        </p:nvSpPr>
        <p:spPr bwMode="auto">
          <a:xfrm>
            <a:off x="5986512" y="4845273"/>
            <a:ext cx="1586969" cy="0"/>
          </a:xfrm>
          <a:prstGeom prst="line">
            <a:avLst/>
          </a:prstGeom>
          <a:noFill/>
          <a:ln w="25400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6" name="Freeform 24">
            <a:extLst>
              <a:ext uri="{FF2B5EF4-FFF2-40B4-BE49-F238E27FC236}">
                <a16:creationId xmlns:a16="http://schemas.microsoft.com/office/drawing/2014/main" id="{1335290C-C515-4211-278B-E9F4C5E48557}"/>
              </a:ext>
            </a:extLst>
          </p:cNvPr>
          <p:cNvSpPr>
            <a:spLocks/>
          </p:cNvSpPr>
          <p:nvPr/>
        </p:nvSpPr>
        <p:spPr bwMode="auto">
          <a:xfrm rot="1948062">
            <a:off x="4996096" y="4631665"/>
            <a:ext cx="186832" cy="790564"/>
          </a:xfrm>
          <a:custGeom>
            <a:avLst/>
            <a:gdLst>
              <a:gd name="T0" fmla="*/ 0 w 136"/>
              <a:gd name="T1" fmla="*/ 0 h 464"/>
              <a:gd name="T2" fmla="*/ 0 w 136"/>
              <a:gd name="T3" fmla="*/ 1169352500 h 464"/>
              <a:gd name="T4" fmla="*/ 342741250 w 136"/>
              <a:gd name="T5" fmla="*/ 1169352500 h 46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36" h="464">
                <a:moveTo>
                  <a:pt x="0" y="0"/>
                </a:moveTo>
                <a:lnTo>
                  <a:pt x="0" y="464"/>
                </a:lnTo>
                <a:lnTo>
                  <a:pt x="136" y="464"/>
                </a:lnTo>
              </a:path>
            </a:pathLst>
          </a:custGeom>
          <a:noFill/>
          <a:ln w="25400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" name="Freeform 27">
            <a:extLst>
              <a:ext uri="{FF2B5EF4-FFF2-40B4-BE49-F238E27FC236}">
                <a16:creationId xmlns:a16="http://schemas.microsoft.com/office/drawing/2014/main" id="{D86117CC-4248-DA5E-6D50-869A7BCE4CE1}"/>
              </a:ext>
            </a:extLst>
          </p:cNvPr>
          <p:cNvSpPr>
            <a:spLocks/>
          </p:cNvSpPr>
          <p:nvPr/>
        </p:nvSpPr>
        <p:spPr bwMode="auto">
          <a:xfrm>
            <a:off x="5135319" y="1757896"/>
            <a:ext cx="591507" cy="432810"/>
          </a:xfrm>
          <a:custGeom>
            <a:avLst/>
            <a:gdLst>
              <a:gd name="T0" fmla="*/ 826611250 w 328"/>
              <a:gd name="T1" fmla="*/ 604837500 h 240"/>
              <a:gd name="T2" fmla="*/ 826611250 w 328"/>
              <a:gd name="T3" fmla="*/ 0 h 240"/>
              <a:gd name="T4" fmla="*/ 0 w 328"/>
              <a:gd name="T5" fmla="*/ 0 h 24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28" h="240">
                <a:moveTo>
                  <a:pt x="328" y="240"/>
                </a:moveTo>
                <a:lnTo>
                  <a:pt x="328" y="0"/>
                </a:lnTo>
                <a:lnTo>
                  <a:pt x="0" y="0"/>
                </a:lnTo>
              </a:path>
            </a:pathLst>
          </a:custGeom>
          <a:noFill/>
          <a:ln w="25400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45E4F19C-89CE-0EDF-B3A1-834C0F69A3B3}"/>
              </a:ext>
            </a:extLst>
          </p:cNvPr>
          <p:cNvSpPr txBox="1">
            <a:spLocks/>
          </p:cNvSpPr>
          <p:nvPr/>
        </p:nvSpPr>
        <p:spPr bwMode="auto">
          <a:xfrm>
            <a:off x="166046" y="127732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X-33 Thermal Protection System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EB192BE-026A-E9B4-6F9B-8A6527F62238}"/>
              </a:ext>
            </a:extLst>
          </p:cNvPr>
          <p:cNvSpPr/>
          <p:nvPr/>
        </p:nvSpPr>
        <p:spPr>
          <a:xfrm>
            <a:off x="5675496" y="2149577"/>
            <a:ext cx="109209" cy="10920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38033E5-F82D-547F-CE3E-BBB99A8ED8F7}"/>
              </a:ext>
            </a:extLst>
          </p:cNvPr>
          <p:cNvSpPr/>
          <p:nvPr/>
        </p:nvSpPr>
        <p:spPr>
          <a:xfrm>
            <a:off x="6509658" y="2286000"/>
            <a:ext cx="109209" cy="10920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06F8DCF-1661-0D2B-8691-B84AB03F9C35}"/>
              </a:ext>
            </a:extLst>
          </p:cNvPr>
          <p:cNvSpPr/>
          <p:nvPr/>
        </p:nvSpPr>
        <p:spPr>
          <a:xfrm>
            <a:off x="6362699" y="2819400"/>
            <a:ext cx="109209" cy="10920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44DA2E5-CEC0-7B04-3345-37729BF5298D}"/>
              </a:ext>
            </a:extLst>
          </p:cNvPr>
          <p:cNvSpPr/>
          <p:nvPr/>
        </p:nvSpPr>
        <p:spPr>
          <a:xfrm>
            <a:off x="5823858" y="4359729"/>
            <a:ext cx="109209" cy="10920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284688-F67F-7280-F714-8BDDA0A7E4D7}"/>
              </a:ext>
            </a:extLst>
          </p:cNvPr>
          <p:cNvSpPr/>
          <p:nvPr/>
        </p:nvSpPr>
        <p:spPr>
          <a:xfrm>
            <a:off x="5943600" y="4795157"/>
            <a:ext cx="109209" cy="10920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0E6D9D5-DBA5-9CDF-EEB8-A89331B0C9E3}"/>
              </a:ext>
            </a:extLst>
          </p:cNvPr>
          <p:cNvSpPr/>
          <p:nvPr/>
        </p:nvSpPr>
        <p:spPr>
          <a:xfrm>
            <a:off x="5176157" y="4572000"/>
            <a:ext cx="109209" cy="10920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F9D7EE-607A-EFE7-5DA8-A06E6A988D2A}"/>
              </a:ext>
            </a:extLst>
          </p:cNvPr>
          <p:cNvSpPr txBox="1"/>
          <p:nvPr/>
        </p:nvSpPr>
        <p:spPr>
          <a:xfrm>
            <a:off x="1767235" y="6259617"/>
            <a:ext cx="8113245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Similar to Orbiter TPS except metallic TPS on windward surface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3798782C-79F2-B082-665F-08ABC16BA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2956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DEA9768D-467A-C736-5C0B-CFB5FFE8D7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14040"/>
            <a:ext cx="12192000" cy="7294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7A56F66-E5FC-0F19-07DE-D251E0B98CE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3202255" y="1166626"/>
            <a:ext cx="7886700" cy="4073525"/>
          </a:xfrm>
          <a:prstGeom prst="rect">
            <a:avLst/>
          </a:prstGeo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eaLnBrk="1" hangingPunct="1"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pPr marL="687388" lvl="1" indent="-285750"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Ceramic matrix composites (CMCs)</a:t>
            </a:r>
          </a:p>
          <a:p>
            <a:pPr marL="687388" lvl="1" indent="-285750" eaLnBrk="1" hangingPunct="1"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Aerothermodynamic heating</a:t>
            </a:r>
          </a:p>
          <a:p>
            <a:pPr marL="687388" lvl="1" indent="-285750" eaLnBrk="1" hangingPunct="1"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Thermal management</a:t>
            </a:r>
          </a:p>
          <a:p>
            <a:pPr marL="687388" lvl="1" indent="-285750" eaLnBrk="1" hangingPunct="1"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TPS for rocket-launched vehicles</a:t>
            </a:r>
          </a:p>
          <a:p>
            <a:pPr marL="687388" lvl="1" indent="-285750" eaLnBrk="1" hangingPunct="1"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TPS and hot structures for hypersonic vehicles </a:t>
            </a:r>
          </a:p>
          <a:p>
            <a:pPr marL="1081087" lvl="2" indent="-342900" eaLnBrk="1" hangingPunct="1">
              <a:buClr>
                <a:schemeClr val="tx1"/>
              </a:buClr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TPS and Hot Structures Components</a:t>
            </a:r>
          </a:p>
          <a:p>
            <a:pPr eaLnBrk="1" hangingPunct="1">
              <a:buClr>
                <a:schemeClr val="tx1"/>
              </a:buClr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Key Technical Challenges</a:t>
            </a:r>
          </a:p>
          <a:p>
            <a:pPr eaLnBrk="1" hangingPunct="1">
              <a:buClr>
                <a:schemeClr val="tx1"/>
              </a:buClr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Concluding Remarks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570E3E84-0151-E49D-60AB-2AA124D16CB2}"/>
              </a:ext>
            </a:extLst>
          </p:cNvPr>
          <p:cNvSpPr txBox="1">
            <a:spLocks/>
          </p:cNvSpPr>
          <p:nvPr/>
        </p:nvSpPr>
        <p:spPr bwMode="auto">
          <a:xfrm>
            <a:off x="147926" y="116344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ight Arrow 1">
            <a:extLst>
              <a:ext uri="{FF2B5EF4-FFF2-40B4-BE49-F238E27FC236}">
                <a16:creationId xmlns:a16="http://schemas.microsoft.com/office/drawing/2014/main" id="{186D9537-AAE8-A86F-A7D2-B56C077E6D3A}"/>
              </a:ext>
            </a:extLst>
          </p:cNvPr>
          <p:cNvSpPr/>
          <p:nvPr/>
        </p:nvSpPr>
        <p:spPr>
          <a:xfrm>
            <a:off x="2703491" y="3083779"/>
            <a:ext cx="498764" cy="540327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4201D5C5-5838-8954-BE14-8FCDDC484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155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B65C4-2CCB-2673-1F1B-E58535E8C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10" y="158530"/>
            <a:ext cx="6196963" cy="478913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What are Composites?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8C47DE-866E-55C0-5AF7-3CDAAE2D4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2EBA-096F-4C2E-9E0E-DCEC4FBC950F}" type="slidenum">
              <a:rPr lang="en-US" smtClean="0"/>
              <a:t>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317C9F-615E-2DA7-0463-DDC97951753A}"/>
              </a:ext>
            </a:extLst>
          </p:cNvPr>
          <p:cNvSpPr txBox="1"/>
          <p:nvPr/>
        </p:nvSpPr>
        <p:spPr>
          <a:xfrm>
            <a:off x="9551846" y="2380096"/>
            <a:ext cx="2443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Boeing Dreamliner 787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883C5B9-060A-E1AB-9783-3B235446C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792" y="917712"/>
            <a:ext cx="7379665" cy="5131529"/>
          </a:xfrm>
        </p:spPr>
        <p:txBody>
          <a:bodyPr/>
          <a:lstStyle/>
          <a:p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Two or more constituents combined on macro scale</a:t>
            </a:r>
          </a:p>
          <a:p>
            <a:pPr lvl="1">
              <a:spcBef>
                <a:spcPts val="300"/>
              </a:spcBef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Often comprises a matrix (binder) and reinforcement</a:t>
            </a:r>
          </a:p>
          <a:p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Types of reinforcement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Continuous or long fibers</a:t>
            </a:r>
          </a:p>
          <a:p>
            <a:pPr lvl="2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Unidirectional, woven, braided, or random architecture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Random or short fibers</a:t>
            </a:r>
          </a:p>
          <a:p>
            <a:pPr lvl="1">
              <a:spcBef>
                <a:spcPts val="300"/>
              </a:spcBef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Particulate, flakes, or fillers</a:t>
            </a:r>
          </a:p>
          <a:p>
            <a:pPr marL="342900" indent="-342900"/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Benefits</a:t>
            </a:r>
          </a:p>
          <a:p>
            <a:pPr marL="687388" lvl="1" indent="-279400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Lightweight</a:t>
            </a:r>
          </a:p>
          <a:p>
            <a:pPr marL="687388" lvl="1" indent="-279400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Tailorable to different applications</a:t>
            </a:r>
          </a:p>
          <a:p>
            <a:pPr marL="920750" lvl="2" indent="-231775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Strength / stiffness</a:t>
            </a:r>
          </a:p>
          <a:p>
            <a:pPr marL="920750" lvl="2" indent="-231775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Coefficient of thermal expansion (CTE)</a:t>
            </a:r>
          </a:p>
          <a:p>
            <a:pPr marL="920750" lvl="2" indent="-231775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Hardness, fatigue life, damage tolerance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D1DBA1-8ADF-00B3-CD14-37AAADA781E7}"/>
              </a:ext>
            </a:extLst>
          </p:cNvPr>
          <p:cNvSpPr txBox="1"/>
          <p:nvPr/>
        </p:nvSpPr>
        <p:spPr>
          <a:xfrm>
            <a:off x="7275193" y="953532"/>
            <a:ext cx="4423775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Common composite examples</a:t>
            </a:r>
          </a:p>
          <a:p>
            <a:pPr marL="690563" lvl="1" indent="-233363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Reinforced concrete and masonry</a:t>
            </a:r>
          </a:p>
          <a:p>
            <a:pPr marL="690563" lvl="1" indent="-233363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Composite wood such as plywood</a:t>
            </a:r>
          </a:p>
          <a:p>
            <a:pPr marL="690563" lvl="1" indent="-233363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Polymer matrix composites (PMC)</a:t>
            </a:r>
          </a:p>
          <a:p>
            <a:pPr marL="690563" lvl="1" indent="-233363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Ceramic matrix composites (CMC)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FF7E379-A940-8A64-B6AD-7073FB06B6C1}"/>
              </a:ext>
            </a:extLst>
          </p:cNvPr>
          <p:cNvGrpSpPr/>
          <p:nvPr/>
        </p:nvGrpSpPr>
        <p:grpSpPr>
          <a:xfrm>
            <a:off x="253833" y="5577697"/>
            <a:ext cx="5688606" cy="1229416"/>
            <a:chOff x="5682253" y="4342142"/>
            <a:chExt cx="5858358" cy="144459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DD02029-1217-6AC7-5F8D-AD42D7C78777}"/>
                </a:ext>
              </a:extLst>
            </p:cNvPr>
            <p:cNvSpPr txBox="1"/>
            <p:nvPr/>
          </p:nvSpPr>
          <p:spPr>
            <a:xfrm>
              <a:off x="5682253" y="4406155"/>
              <a:ext cx="143238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Calibri" panose="020F0502020204030204" pitchFamily="34" charset="0"/>
                  <a:cs typeface="Calibri" panose="020F0502020204030204" pitchFamily="34" charset="0"/>
                </a:rPr>
                <a:t>PMC versus metallic properties</a:t>
              </a:r>
            </a:p>
          </p:txBody>
        </p:sp>
        <p:pic>
          <p:nvPicPr>
            <p:cNvPr id="14" name="Picture 13" descr="A diagram of different types of strength&#10;&#10;Description automatically generated">
              <a:extLst>
                <a:ext uri="{FF2B5EF4-FFF2-40B4-BE49-F238E27FC236}">
                  <a16:creationId xmlns:a16="http://schemas.microsoft.com/office/drawing/2014/main" id="{9E3B1D58-0A03-2783-E0E8-4A43443775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63580" y="4342142"/>
              <a:ext cx="4577031" cy="1444595"/>
            </a:xfrm>
            <a:prstGeom prst="rect">
              <a:avLst/>
            </a:prstGeom>
          </p:spPr>
        </p:pic>
      </p:grp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02D9DA2F-33FD-89B5-0661-16070420FFA2}"/>
              </a:ext>
            </a:extLst>
          </p:cNvPr>
          <p:cNvSpPr txBox="1">
            <a:spLocks/>
          </p:cNvSpPr>
          <p:nvPr/>
        </p:nvSpPr>
        <p:spPr>
          <a:xfrm>
            <a:off x="187585" y="1688395"/>
            <a:ext cx="6791369" cy="561053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202DAF-964F-BD9E-DAFE-DEEADF6CD895}"/>
              </a:ext>
            </a:extLst>
          </p:cNvPr>
          <p:cNvSpPr txBox="1"/>
          <p:nvPr/>
        </p:nvSpPr>
        <p:spPr>
          <a:xfrm>
            <a:off x="6572868" y="5191702"/>
            <a:ext cx="1954125" cy="369332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B787 PMC fuselage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D33B93D-330E-5217-6545-59E2B7738D8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9960" y="2852723"/>
            <a:ext cx="3119940" cy="233897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31F5EC7-90FE-1430-BA9D-5A6301430137}"/>
              </a:ext>
            </a:extLst>
          </p:cNvPr>
          <p:cNvSpPr txBox="1"/>
          <p:nvPr/>
        </p:nvSpPr>
        <p:spPr>
          <a:xfrm>
            <a:off x="6221673" y="5483087"/>
            <a:ext cx="26565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32323"/>
                </a:solidFill>
              </a:rPr>
              <a:t>Credit: “</a:t>
            </a:r>
            <a:r>
              <a:rPr lang="en-US" sz="1200" b="0" i="0" dirty="0">
                <a:effectLst/>
                <a:cs typeface="Calibri" panose="020F0502020204030204" pitchFamily="34" charset="0"/>
              </a:rPr>
              <a:t>N1015X Air Tahiti Nui Boeing 787-9 Dreamliner 26 </a:t>
            </a:r>
            <a:r>
              <a:rPr lang="en-US" sz="1200" dirty="0">
                <a:solidFill>
                  <a:srgbClr val="232323"/>
                </a:solidFill>
              </a:rPr>
              <a:t>" by New York-air licensed </a:t>
            </a:r>
            <a:r>
              <a:rPr lang="en-US" sz="1200" b="0" i="0" dirty="0">
                <a:solidFill>
                  <a:srgbClr val="232323"/>
                </a:solidFill>
                <a:effectLst/>
              </a:rPr>
              <a:t>under </a:t>
            </a:r>
            <a:r>
              <a:rPr lang="en-US" sz="1200" b="0" i="0" dirty="0">
                <a:solidFill>
                  <a:srgbClr val="232323"/>
                </a:solidFill>
                <a:effectLst/>
                <a:hlinkClick r:id="rId4"/>
              </a:rPr>
              <a:t>CCA 4.0</a:t>
            </a:r>
            <a:r>
              <a:rPr lang="en-US" sz="1200" b="0" i="0" dirty="0">
                <a:solidFill>
                  <a:srgbClr val="232323"/>
                </a:solidFill>
                <a:effectLst/>
              </a:rPr>
              <a:t>.</a:t>
            </a:r>
            <a:endParaRPr lang="en-US" sz="1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4E86A3-BB5D-71CF-15A0-6F1FC4F4D911}"/>
              </a:ext>
            </a:extLst>
          </p:cNvPr>
          <p:cNvSpPr txBox="1"/>
          <p:nvPr/>
        </p:nvSpPr>
        <p:spPr>
          <a:xfrm>
            <a:off x="9197944" y="4680293"/>
            <a:ext cx="28425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32323"/>
                </a:solidFill>
                <a:latin typeface="+mj-lt"/>
              </a:rPr>
              <a:t>Credit: “Composite Bike (3665606309)" by Paul Hudson licensed under </a:t>
            </a:r>
            <a:r>
              <a:rPr lang="en-US" sz="1200" dirty="0">
                <a:solidFill>
                  <a:srgbClr val="232323"/>
                </a:solidFill>
                <a:latin typeface="+mj-lt"/>
                <a:hlinkClick r:id="rId5"/>
              </a:rPr>
              <a:t>CCA 2.0</a:t>
            </a:r>
            <a:r>
              <a:rPr lang="en-US" sz="1200" dirty="0">
                <a:solidFill>
                  <a:srgbClr val="232323"/>
                </a:solidFill>
                <a:latin typeface="+mj-lt"/>
              </a:rPr>
              <a:t>.</a:t>
            </a:r>
            <a:endParaRPr lang="en-US" sz="1200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7DB2ED-4568-B55B-E303-2E0B00A81652}"/>
              </a:ext>
            </a:extLst>
          </p:cNvPr>
          <p:cNvSpPr txBox="1"/>
          <p:nvPr/>
        </p:nvSpPr>
        <p:spPr>
          <a:xfrm>
            <a:off x="9412464" y="4409046"/>
            <a:ext cx="2294346" cy="369332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>
            <a:defPPr>
              <a:defRPr lang="en-US"/>
            </a:defPPr>
            <a:lvl1pPr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PMC composite bicycle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114B95F-93F8-DE04-8B36-F95FD170FA5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4817" y="2875985"/>
            <a:ext cx="2268774" cy="151724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42F40D4-ABD4-6E5F-410A-8E26943C3DAA}"/>
              </a:ext>
            </a:extLst>
          </p:cNvPr>
          <p:cNvSpPr txBox="1"/>
          <p:nvPr/>
        </p:nvSpPr>
        <p:spPr>
          <a:xfrm>
            <a:off x="10437158" y="5905001"/>
            <a:ext cx="16741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32323"/>
                </a:solidFill>
                <a:latin typeface="+mj-lt"/>
              </a:rPr>
              <a:t>Credit: “Spruce Plywood" by Bystander licensed under </a:t>
            </a:r>
            <a:r>
              <a:rPr lang="en-US" sz="1200" dirty="0">
                <a:solidFill>
                  <a:srgbClr val="232323"/>
                </a:solidFill>
                <a:latin typeface="+mj-lt"/>
                <a:hlinkClick r:id="rId8"/>
              </a:rPr>
              <a:t>CCA 3.0</a:t>
            </a:r>
            <a:r>
              <a:rPr lang="en-US" sz="1200" dirty="0">
                <a:solidFill>
                  <a:srgbClr val="232323"/>
                </a:solidFill>
                <a:latin typeface="+mj-lt"/>
              </a:rPr>
              <a:t>.</a:t>
            </a:r>
            <a:endParaRPr lang="en-US" sz="1200" dirty="0"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8F3CDC1-1ADC-7388-0CA2-B80BD14F8AE9}"/>
              </a:ext>
            </a:extLst>
          </p:cNvPr>
          <p:cNvSpPr txBox="1"/>
          <p:nvPr/>
        </p:nvSpPr>
        <p:spPr>
          <a:xfrm>
            <a:off x="10603926" y="5294405"/>
            <a:ext cx="1340625" cy="646331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>
            <a:defPPr>
              <a:defRPr lang="en-US"/>
            </a:defPPr>
            <a:lvl1pPr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en-US" dirty="0"/>
              <a:t>Composite plywood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943C83E-13C4-7607-784A-3A273E2DE7C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20382" y="5453360"/>
            <a:ext cx="1340626" cy="93901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876331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74DA399-EF6A-AD07-4FF2-B320848FC1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6" y="5638794"/>
            <a:ext cx="7708894" cy="1003306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b="1" dirty="0"/>
          </a:p>
        </p:txBody>
      </p:sp>
      <p:pic>
        <p:nvPicPr>
          <p:cNvPr id="5" name="Picture 3" descr="nasp1">
            <a:extLst>
              <a:ext uri="{FF2B5EF4-FFF2-40B4-BE49-F238E27FC236}">
                <a16:creationId xmlns:a16="http://schemas.microsoft.com/office/drawing/2014/main" id="{575FBEDB-6F27-D7DF-BA88-6C21582D7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9688" y="1346193"/>
            <a:ext cx="9453126" cy="4838707"/>
          </a:xfrm>
          <a:prstGeom prst="rect">
            <a:avLst/>
          </a:prstGeom>
          <a:noFill/>
          <a:ln w="38100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>
            <a:extLst>
              <a:ext uri="{FF2B5EF4-FFF2-40B4-BE49-F238E27FC236}">
                <a16:creationId xmlns:a16="http://schemas.microsoft.com/office/drawing/2014/main" id="{49625384-1BF6-22DC-2935-DDF6B1FEA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5907" y="4661243"/>
            <a:ext cx="243259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chemeClr val="bg1"/>
                </a:solidFill>
              </a:rPr>
              <a:t>TPS and Hot Structures</a:t>
            </a: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B31AB780-A58C-D1BE-EE46-05AAA55E2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5129" y="3761223"/>
            <a:ext cx="287186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chemeClr val="bg1"/>
                </a:solidFill>
              </a:rPr>
              <a:t>Propulsion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FE954BC6-29AC-6006-10BE-7415C7900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2820" y="1653879"/>
            <a:ext cx="443372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chemeClr val="bg1"/>
                </a:solidFill>
              </a:rPr>
              <a:t>Aerodynamics and Aerothermodynamics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85FAD6-33E3-19C9-F368-E3C5870317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9181" y="6064250"/>
            <a:ext cx="7527919" cy="79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800" b="1" dirty="0">
              <a:solidFill>
                <a:schemeClr val="bg1"/>
              </a:solidFill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92884A1C-EEF8-A898-EF40-B0E76EBDF9B5}"/>
              </a:ext>
            </a:extLst>
          </p:cNvPr>
          <p:cNvSpPr txBox="1">
            <a:spLocks/>
          </p:cNvSpPr>
          <p:nvPr/>
        </p:nvSpPr>
        <p:spPr bwMode="auto">
          <a:xfrm>
            <a:off x="91779" y="95570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Airbreathing</a:t>
            </a:r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Hypersonic Vehicles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F82325-F29A-DFE8-3CB8-D9FE9C1D31C3}"/>
              </a:ext>
            </a:extLst>
          </p:cNvPr>
          <p:cNvSpPr txBox="1"/>
          <p:nvPr/>
        </p:nvSpPr>
        <p:spPr>
          <a:xfrm>
            <a:off x="1309688" y="6354406"/>
            <a:ext cx="9453126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Vehicle propulsion, airframe, and aerothermodynamics are highly integrated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920C53E6-D7D8-53B0-B3D2-3CF6F640D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7736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840CE2-6FF1-DE21-2913-4A96AC57A2EC}"/>
              </a:ext>
            </a:extLst>
          </p:cNvPr>
          <p:cNvSpPr>
            <a:spLocks noGrp="1" noChangeArrowheads="1"/>
          </p:cNvSpPr>
          <p:nvPr>
            <p:ph sz="half" idx="4294967295"/>
          </p:nvPr>
        </p:nvSpPr>
        <p:spPr>
          <a:xfrm>
            <a:off x="1053482" y="5193479"/>
            <a:ext cx="3832554" cy="1537522"/>
          </a:xfrm>
          <a:prstGeom prst="rect">
            <a:avLst/>
          </a:prstGeom>
        </p:spPr>
        <p:txBody>
          <a:bodyPr/>
          <a:lstStyle/>
          <a:p>
            <a:pPr marL="449263" lvl="1" eaLnBrk="1" hangingPunct="1"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Accelerate only</a:t>
            </a:r>
          </a:p>
          <a:p>
            <a:pPr marL="449263" lvl="1" eaLnBrk="1" hangingPunct="1"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Usually vertical launch </a:t>
            </a:r>
          </a:p>
          <a:p>
            <a:pPr marL="449263" lvl="1" eaLnBrk="1" hangingPunct="1"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Get out quick</a:t>
            </a:r>
          </a:p>
          <a:p>
            <a:pPr marL="449263" lvl="1" eaLnBrk="1" hangingPunct="1"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Low dynamic pressure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A039D6-DB68-FA85-8475-A13AD3F2200E}"/>
              </a:ext>
            </a:extLst>
          </p:cNvPr>
          <p:cNvSpPr txBox="1">
            <a:spLocks noChangeArrowheads="1"/>
          </p:cNvSpPr>
          <p:nvPr/>
        </p:nvSpPr>
        <p:spPr>
          <a:xfrm>
            <a:off x="5219089" y="4714060"/>
            <a:ext cx="5280347" cy="16613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lvl="1" indent="-227013"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Accelerate and cruise in atmosphere</a:t>
            </a:r>
          </a:p>
          <a:p>
            <a:pPr marL="571500" lvl="1" indent="-227013"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Typically horizontal launch</a:t>
            </a:r>
          </a:p>
          <a:p>
            <a:pPr marL="571500" lvl="1" indent="-227013"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High dynamic pressure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D829D1-FD07-AAA4-D7D7-0894D6AC65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4601" y="1426347"/>
            <a:ext cx="3695700" cy="3707346"/>
          </a:xfrm>
          <a:prstGeom prst="rect">
            <a:avLst/>
          </a:prstGeom>
          <a:noFill/>
          <a:ln w="28575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6">
            <a:extLst>
              <a:ext uri="{FF2B5EF4-FFF2-40B4-BE49-F238E27FC236}">
                <a16:creationId xmlns:a16="http://schemas.microsoft.com/office/drawing/2014/main" id="{E76FD00E-6C68-EBA3-D240-713039A79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8559" y="1441393"/>
            <a:ext cx="1212191" cy="46166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chemeClr val="bg1"/>
                </a:solidFill>
              </a:rPr>
              <a:t>Rocket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B3E908-A6DC-AB97-AB67-B95DF95D7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1328" y="1427928"/>
            <a:ext cx="5362501" cy="3131371"/>
          </a:xfrm>
          <a:prstGeom prst="rect">
            <a:avLst/>
          </a:prstGeom>
          <a:noFill/>
          <a:ln w="28575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8">
            <a:extLst>
              <a:ext uri="{FF2B5EF4-FFF2-40B4-BE49-F238E27FC236}">
                <a16:creationId xmlns:a16="http://schemas.microsoft.com/office/drawing/2014/main" id="{1702874C-51D6-432F-6AF2-921D85DE85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6231" y="1440737"/>
            <a:ext cx="3442995" cy="46166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1" dirty="0" err="1">
                <a:solidFill>
                  <a:schemeClr val="bg1"/>
                </a:solidFill>
              </a:rPr>
              <a:t>Airbreather</a:t>
            </a:r>
            <a:endParaRPr lang="en-US" altLang="en-US" b="1" dirty="0">
              <a:solidFill>
                <a:schemeClr val="bg1"/>
              </a:solidFill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79BCF835-9D2A-F11D-F79B-F6548A375439}"/>
              </a:ext>
            </a:extLst>
          </p:cNvPr>
          <p:cNvSpPr txBox="1">
            <a:spLocks/>
          </p:cNvSpPr>
          <p:nvPr/>
        </p:nvSpPr>
        <p:spPr bwMode="auto">
          <a:xfrm>
            <a:off x="201812" y="126999"/>
            <a:ext cx="9889081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spc="-3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Rocket vs. </a:t>
            </a:r>
            <a:r>
              <a:rPr lang="en-US" altLang="en-US" sz="3600" b="1" spc="-3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Airbreather</a:t>
            </a:r>
            <a:r>
              <a:rPr lang="en-US" altLang="en-US" sz="3600" b="1" spc="-3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Flight in Atmosphere</a:t>
            </a:r>
            <a:endParaRPr lang="en-US" sz="3600" b="1" spc="-3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75AFF0BA-DFBE-DA3A-9116-9E80BF0B7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80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EB7C01-1ED2-3A7B-66E8-90A9EB908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540" y="1552523"/>
            <a:ext cx="4385944" cy="3311577"/>
          </a:xfrm>
          <a:prstGeom prst="rect">
            <a:avLst/>
          </a:prstGeom>
          <a:ln w="25400">
            <a:solidFill>
              <a:schemeClr val="accent1">
                <a:shade val="15000"/>
              </a:schemeClr>
            </a:solidFill>
          </a:ln>
        </p:spPr>
      </p:pic>
      <p:sp>
        <p:nvSpPr>
          <p:cNvPr id="5" name="Rectangle 8">
            <a:extLst>
              <a:ext uri="{FF2B5EF4-FFF2-40B4-BE49-F238E27FC236}">
                <a16:creationId xmlns:a16="http://schemas.microsoft.com/office/drawing/2014/main" id="{F8282C27-4E74-69BC-2CD0-DAA9778DF020}"/>
              </a:ext>
            </a:extLst>
          </p:cNvPr>
          <p:cNvSpPr>
            <a:spLocks noGrp="1" noChangeArrowheads="1"/>
          </p:cNvSpPr>
          <p:nvPr>
            <p:ph sz="half" idx="4294967295"/>
          </p:nvPr>
        </p:nvSpPr>
        <p:spPr>
          <a:xfrm>
            <a:off x="706587" y="5064124"/>
            <a:ext cx="4627413" cy="137074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1" eaLnBrk="1" hangingPunct="1"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High drag not a problem on ascent</a:t>
            </a:r>
          </a:p>
          <a:p>
            <a:pPr lvl="1" eaLnBrk="1" hangingPunct="1"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Desirable on descent for deceleration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F46C23E7-4C79-D9A4-4FD0-59A3344862CC}"/>
              </a:ext>
            </a:extLst>
          </p:cNvPr>
          <p:cNvSpPr txBox="1">
            <a:spLocks noChangeArrowheads="1"/>
          </p:cNvSpPr>
          <p:nvPr/>
        </p:nvSpPr>
        <p:spPr>
          <a:xfrm>
            <a:off x="6408492" y="5035939"/>
            <a:ext cx="3860795" cy="13989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lvl="1" indent="-227013"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Optimize for low drag</a:t>
            </a:r>
          </a:p>
          <a:p>
            <a:pPr marL="571500" lvl="1" indent="-227013"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Thin, slender body, low thickness-to-chord ratio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E82106B3-E681-6624-5706-2351C1B3B7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75324" y="1595444"/>
            <a:ext cx="5127133" cy="3268656"/>
          </a:xfrm>
          <a:prstGeom prst="rect">
            <a:avLst/>
          </a:prstGeom>
          <a:noFill/>
          <a:ln w="28575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5">
            <a:extLst>
              <a:ext uri="{FF2B5EF4-FFF2-40B4-BE49-F238E27FC236}">
                <a16:creationId xmlns:a16="http://schemas.microsoft.com/office/drawing/2014/main" id="{B88AC6EE-57E3-820B-58A4-CBB2AF04C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3981" y="4286256"/>
            <a:ext cx="1212191" cy="46166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chemeClr val="bg1"/>
                </a:solidFill>
              </a:rPr>
              <a:t>Rocket</a:t>
            </a:r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id="{BD00F536-739B-EAD1-F3CC-FA8615F390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2519" y="1670050"/>
            <a:ext cx="2262187" cy="457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1" dirty="0" err="1">
                <a:solidFill>
                  <a:schemeClr val="bg1"/>
                </a:solidFill>
              </a:rPr>
              <a:t>Airbreather</a:t>
            </a:r>
            <a:endParaRPr lang="en-US" altLang="en-US" b="1" dirty="0">
              <a:solidFill>
                <a:schemeClr val="bg1"/>
              </a:solidFill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EBFBF56F-20B5-62AB-A798-49A079E4DB02}"/>
              </a:ext>
            </a:extLst>
          </p:cNvPr>
          <p:cNvSpPr txBox="1">
            <a:spLocks/>
          </p:cNvSpPr>
          <p:nvPr/>
        </p:nvSpPr>
        <p:spPr bwMode="auto">
          <a:xfrm>
            <a:off x="146588" y="160750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Rocket vs. </a:t>
            </a:r>
            <a:r>
              <a:rPr lang="en-US" alt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Airbreather</a:t>
            </a:r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Drag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BDE0E5FB-0B8B-5D4E-B28E-3C84BD74B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E949D6-3E0F-958B-F434-E41B2ED265BC}"/>
              </a:ext>
            </a:extLst>
          </p:cNvPr>
          <p:cNvSpPr/>
          <p:nvPr/>
        </p:nvSpPr>
        <p:spPr>
          <a:xfrm>
            <a:off x="1095540" y="1552523"/>
            <a:ext cx="4385944" cy="3311577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7907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330FFC4-99B3-5286-0AAC-FCFEEE0D1D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3012" y="197025"/>
            <a:ext cx="7886700" cy="691930"/>
          </a:xfrm>
          <a:prstGeom prst="rect">
            <a:avLst/>
          </a:prstGeom>
        </p:spPr>
        <p:txBody>
          <a:bodyPr/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Key Point: Drag Reduction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A21E8A1-7319-6B6E-DEC6-F1F1C1E36E3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94012" y="1590062"/>
            <a:ext cx="6176688" cy="465833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Reentry vehicles (most of our prior experience) want drag to reduce velocity during reentry</a:t>
            </a:r>
          </a:p>
          <a:p>
            <a:pPr>
              <a:buClr>
                <a:schemeClr val="tx1"/>
              </a:buClr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Vehicles flying in the atmosphere must minimize drag during atmospheric flight</a:t>
            </a:r>
          </a:p>
          <a:p>
            <a:pPr lvl="1">
              <a:buClr>
                <a:schemeClr val="tx1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Surface and cross-section</a:t>
            </a:r>
          </a:p>
          <a:p>
            <a:pPr marL="457200" lvl="1" indent="0">
              <a:buClr>
                <a:schemeClr val="tx1"/>
              </a:buClr>
              <a:buNone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Hot structure is the preferred approach (rather than TPS over cold structure)</a:t>
            </a:r>
          </a:p>
          <a:p>
            <a:pPr lvl="1">
              <a:buClr>
                <a:schemeClr val="tx1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Thin cross sections are required – hot      structure is more volumetrically efficient</a:t>
            </a:r>
          </a:p>
        </p:txBody>
      </p:sp>
      <p:pic>
        <p:nvPicPr>
          <p:cNvPr id="6" name="Picture 5" descr="af080916_blackswift_web800.JPG">
            <a:extLst>
              <a:ext uri="{FF2B5EF4-FFF2-40B4-BE49-F238E27FC236}">
                <a16:creationId xmlns:a16="http://schemas.microsoft.com/office/drawing/2014/main" id="{278D9CAA-05D5-A0BC-7EB2-682F75DD081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6001" y="4271848"/>
            <a:ext cx="3860702" cy="2389127"/>
          </a:xfrm>
          <a:prstGeom prst="rect">
            <a:avLst/>
          </a:prstGeom>
          <a:ln w="19050">
            <a:solidFill>
              <a:schemeClr val="tx2">
                <a:lumMod val="90000"/>
                <a:lumOff val="10000"/>
              </a:schemeClr>
            </a:solidFill>
          </a:ln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817880AA-4383-84B1-CA09-1481F3048C81}"/>
              </a:ext>
            </a:extLst>
          </p:cNvPr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74071" y="1397000"/>
            <a:ext cx="3856775" cy="2652313"/>
          </a:xfrm>
          <a:prstGeom prst="rect">
            <a:avLst/>
          </a:prstGeom>
          <a:noFill/>
          <a:ln w="19050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</p:spPr>
      </p:pic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186DB379-8BB4-3CAD-6AD1-60D8538FD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912AAD-1658-5473-F033-2F13708EDB22}"/>
              </a:ext>
            </a:extLst>
          </p:cNvPr>
          <p:cNvSpPr txBox="1"/>
          <p:nvPr/>
        </p:nvSpPr>
        <p:spPr>
          <a:xfrm>
            <a:off x="7289653" y="4222688"/>
            <a:ext cx="10618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Credit: DARPA</a:t>
            </a:r>
          </a:p>
        </p:txBody>
      </p:sp>
    </p:spTree>
    <p:extLst>
      <p:ext uri="{BB962C8B-B14F-4D97-AF65-F5344CB8AC3E}">
        <p14:creationId xmlns:p14="http://schemas.microsoft.com/office/powerpoint/2010/main" val="15499735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B4CB443D-4D7A-55F4-3062-213902A82B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54100" y="1564766"/>
            <a:ext cx="4428532" cy="3299334"/>
          </a:xfrm>
          <a:prstGeom prst="rect">
            <a:avLst/>
          </a:prstGeom>
          <a:noFill/>
          <a:ln w="38100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8">
            <a:extLst>
              <a:ext uri="{FF2B5EF4-FFF2-40B4-BE49-F238E27FC236}">
                <a16:creationId xmlns:a16="http://schemas.microsoft.com/office/drawing/2014/main" id="{0E9C089E-D8E4-9C71-D09A-07E25A5E7E66}"/>
              </a:ext>
            </a:extLst>
          </p:cNvPr>
          <p:cNvSpPr>
            <a:spLocks noGrp="1" noChangeArrowheads="1"/>
          </p:cNvSpPr>
          <p:nvPr>
            <p:ph sz="half" idx="4294967295"/>
          </p:nvPr>
        </p:nvSpPr>
        <p:spPr>
          <a:xfrm>
            <a:off x="950784" y="5119178"/>
            <a:ext cx="4597610" cy="1573722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>
              <a:buClr>
                <a:schemeClr val="tx1"/>
              </a:buClr>
              <a:buFont typeface="Times" panose="02020603050405020304" pitchFamily="18" charset="0"/>
              <a:buNone/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Weight Critical</a:t>
            </a:r>
          </a:p>
          <a:p>
            <a:pPr lvl="1" eaLnBrk="1" hangingPunct="1">
              <a:buClr>
                <a:schemeClr val="tx1"/>
              </a:buClr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Structural mass fraction ~10% of gross take off weight (GTOW)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E736AC5-2C69-931E-FF64-7A5DAF50FF51}"/>
              </a:ext>
            </a:extLst>
          </p:cNvPr>
          <p:cNvSpPr txBox="1">
            <a:spLocks noChangeArrowheads="1"/>
          </p:cNvSpPr>
          <p:nvPr/>
        </p:nvSpPr>
        <p:spPr>
          <a:xfrm>
            <a:off x="5989508" y="5090775"/>
            <a:ext cx="5485849" cy="135782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indent="-230188">
              <a:buClr>
                <a:schemeClr val="tx1"/>
              </a:buClr>
              <a:buFont typeface="Arial" panose="020B0604020202020204" pitchFamily="34" charset="0"/>
              <a:buNone/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Volume Critical</a:t>
            </a:r>
          </a:p>
          <a:p>
            <a:pPr marL="571500" lvl="1" indent="-227013">
              <a:buClr>
                <a:schemeClr val="tx1"/>
              </a:buClr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Volume impacts drag </a:t>
            </a:r>
          </a:p>
          <a:p>
            <a:pPr marL="571500" lvl="1" indent="-227013">
              <a:buClr>
                <a:schemeClr val="tx1"/>
              </a:buClr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Structural mass fraction ~30% of GTOW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461115E2-E551-AF2F-93A8-1B0B0F6F2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9508" y="1548884"/>
            <a:ext cx="5098257" cy="3251715"/>
          </a:xfrm>
          <a:prstGeom prst="rect">
            <a:avLst/>
          </a:prstGeom>
          <a:noFill/>
          <a:ln w="38100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5">
            <a:extLst>
              <a:ext uri="{FF2B5EF4-FFF2-40B4-BE49-F238E27FC236}">
                <a16:creationId xmlns:a16="http://schemas.microsoft.com/office/drawing/2014/main" id="{F1C389BD-6A8E-F6ED-7D62-38EF110B5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478" y="1844166"/>
            <a:ext cx="1212191" cy="46166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chemeClr val="bg1"/>
                </a:solidFill>
              </a:rPr>
              <a:t>Rocket</a:t>
            </a:r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id="{713C0AD5-65B9-777B-EF93-9A939DC98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1610" y="4098410"/>
            <a:ext cx="2133600" cy="457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1" dirty="0" err="1">
                <a:solidFill>
                  <a:schemeClr val="bg1"/>
                </a:solidFill>
              </a:rPr>
              <a:t>Airbreather</a:t>
            </a:r>
            <a:endParaRPr lang="en-US" altLang="en-US" b="1" dirty="0">
              <a:solidFill>
                <a:schemeClr val="bg1"/>
              </a:solidFill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49C12C4F-65BE-528D-1AB7-0702B82300C2}"/>
              </a:ext>
            </a:extLst>
          </p:cNvPr>
          <p:cNvSpPr txBox="1">
            <a:spLocks/>
          </p:cNvSpPr>
          <p:nvPr/>
        </p:nvSpPr>
        <p:spPr bwMode="auto">
          <a:xfrm>
            <a:off x="135570" y="120880"/>
            <a:ext cx="966453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Rocket vs. </a:t>
            </a:r>
            <a:r>
              <a:rPr lang="en-US" alt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Airbreather</a:t>
            </a:r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Weight and Volume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C21C9690-F225-C84C-B95E-C0220531D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3945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EB19E88A-C878-F739-D318-73BC335E3356}"/>
              </a:ext>
            </a:extLst>
          </p:cNvPr>
          <p:cNvSpPr>
            <a:spLocks noGrp="1" noChangeArrowheads="1"/>
          </p:cNvSpPr>
          <p:nvPr>
            <p:ph sz="half" idx="4294967295"/>
          </p:nvPr>
        </p:nvSpPr>
        <p:spPr>
          <a:xfrm>
            <a:off x="0" y="4668838"/>
            <a:ext cx="5488301" cy="13763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71500" lvl="1" indent="-227013" eaLnBrk="1" hangingPunct="1"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Driven by descent</a:t>
            </a:r>
          </a:p>
          <a:p>
            <a:pPr marL="571500" lvl="1" indent="-227013" eaLnBrk="1" hangingPunct="1"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Low ascent heat load due to short ascent time and trajectory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4A990D8-D49D-269A-9250-9C22702665A9}"/>
              </a:ext>
            </a:extLst>
          </p:cNvPr>
          <p:cNvSpPr txBox="1">
            <a:spLocks noChangeArrowheads="1"/>
          </p:cNvSpPr>
          <p:nvPr/>
        </p:nvSpPr>
        <p:spPr>
          <a:xfrm>
            <a:off x="5391053" y="4714876"/>
            <a:ext cx="6339338" cy="15287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7387" lvl="1" indent="-342900">
              <a:buClr>
                <a:schemeClr val="tx1"/>
              </a:buClr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Driven by ascent, descent, and cruise</a:t>
            </a:r>
          </a:p>
          <a:p>
            <a:pPr marL="687387" lvl="1" indent="-342900">
              <a:buClr>
                <a:schemeClr val="tx1"/>
              </a:buClr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High heat load due to long ascent and cruise time</a:t>
            </a:r>
          </a:p>
        </p:txBody>
      </p:sp>
      <p:pic>
        <p:nvPicPr>
          <p:cNvPr id="6" name="Picture 6" descr="nasp1">
            <a:extLst>
              <a:ext uri="{FF2B5EF4-FFF2-40B4-BE49-F238E27FC236}">
                <a16:creationId xmlns:a16="http://schemas.microsoft.com/office/drawing/2014/main" id="{3DC2DA2C-9F8F-8AAB-E887-3BB0C47D8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61063" y="1504950"/>
            <a:ext cx="5769328" cy="2952750"/>
          </a:xfrm>
          <a:prstGeom prst="rect">
            <a:avLst/>
          </a:prstGeom>
          <a:noFill/>
          <a:ln w="28575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7">
            <a:extLst>
              <a:ext uri="{FF2B5EF4-FFF2-40B4-BE49-F238E27FC236}">
                <a16:creationId xmlns:a16="http://schemas.microsoft.com/office/drawing/2014/main" id="{1C7C6FA8-1026-9E8D-D9BC-A0A079ADB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2706" y="3379066"/>
            <a:ext cx="2525713" cy="457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1" dirty="0" err="1">
                <a:solidFill>
                  <a:schemeClr val="bg1"/>
                </a:solidFill>
              </a:rPr>
              <a:t>Airbreather</a:t>
            </a:r>
            <a:endParaRPr lang="en-US" alt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10" descr="shuttle_reentry_art">
            <a:extLst>
              <a:ext uri="{FF2B5EF4-FFF2-40B4-BE49-F238E27FC236}">
                <a16:creationId xmlns:a16="http://schemas.microsoft.com/office/drawing/2014/main" id="{958B71EF-B624-0A2C-7080-6CAEDE3C2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7681" y="1514481"/>
            <a:ext cx="5055837" cy="2917819"/>
          </a:xfrm>
          <a:prstGeom prst="rect">
            <a:avLst/>
          </a:prstGeom>
          <a:noFill/>
          <a:ln w="28575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4">
            <a:extLst>
              <a:ext uri="{FF2B5EF4-FFF2-40B4-BE49-F238E27FC236}">
                <a16:creationId xmlns:a16="http://schemas.microsoft.com/office/drawing/2014/main" id="{EBEC54F1-E099-A3B2-67D3-20FC53A45A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31" y="1616081"/>
            <a:ext cx="1212191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chemeClr val="bg1"/>
                </a:solidFill>
              </a:rPr>
              <a:t>Rocket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31599327-B801-C3B7-5AE0-3BCB1B51579B}"/>
              </a:ext>
            </a:extLst>
          </p:cNvPr>
          <p:cNvSpPr txBox="1">
            <a:spLocks/>
          </p:cNvSpPr>
          <p:nvPr/>
        </p:nvSpPr>
        <p:spPr bwMode="auto">
          <a:xfrm>
            <a:off x="117480" y="95470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Rocket vs. </a:t>
            </a:r>
            <a:r>
              <a:rPr lang="en-US" alt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Airbreather</a:t>
            </a:r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TPS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23A977F-E7EB-27D5-930E-E52932DEF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5670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5D7AB4-44CF-3682-2634-AE016A1E458B}"/>
              </a:ext>
            </a:extLst>
          </p:cNvPr>
          <p:cNvSpPr>
            <a:spLocks noGrp="1" noChangeArrowheads="1"/>
          </p:cNvSpPr>
          <p:nvPr>
            <p:ph sz="half" idx="4294967295"/>
          </p:nvPr>
        </p:nvSpPr>
        <p:spPr>
          <a:xfrm>
            <a:off x="744502" y="5370506"/>
            <a:ext cx="4284698" cy="108109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87387" lvl="1" indent="-342900" eaLnBrk="1" hangingPunct="1"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Blunt, due to desire for high descent drag and low heat flux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365DC7-2BB4-4002-1F9E-2850A87FA3D5}"/>
              </a:ext>
            </a:extLst>
          </p:cNvPr>
          <p:cNvSpPr txBox="1">
            <a:spLocks noChangeArrowheads="1"/>
          </p:cNvSpPr>
          <p:nvPr/>
        </p:nvSpPr>
        <p:spPr>
          <a:xfrm>
            <a:off x="6008478" y="5307009"/>
            <a:ext cx="4781442" cy="12080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lvl="1" indent="-227013">
              <a:buClr>
                <a:schemeClr val="tx1"/>
              </a:buClr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Sharp, due to low drag, low thickness-to-chord ratio</a:t>
            </a:r>
          </a:p>
          <a:p>
            <a:pPr marL="571500" lvl="1" indent="-227013">
              <a:buClr>
                <a:schemeClr val="tx1"/>
              </a:buClr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High heat flux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D1493A-96EE-B1DE-30EB-7E00DF6B3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14092" y="1430338"/>
            <a:ext cx="5356724" cy="3370262"/>
          </a:xfrm>
          <a:prstGeom prst="rect">
            <a:avLst/>
          </a:prstGeom>
          <a:noFill/>
          <a:ln w="28575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6">
            <a:extLst>
              <a:ext uri="{FF2B5EF4-FFF2-40B4-BE49-F238E27FC236}">
                <a16:creationId xmlns:a16="http://schemas.microsoft.com/office/drawing/2014/main" id="{0D2EC047-E63B-EDB9-845B-605AF4FD1C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8242" y="4268782"/>
            <a:ext cx="2125663" cy="457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1" dirty="0" err="1">
                <a:solidFill>
                  <a:schemeClr val="bg1"/>
                </a:solidFill>
              </a:rPr>
              <a:t>Airbreather</a:t>
            </a:r>
            <a:endParaRPr lang="en-US" alt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3D83DE-2240-33EB-C23C-81758C692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9417" y="1428744"/>
            <a:ext cx="3603239" cy="3702056"/>
          </a:xfrm>
          <a:prstGeom prst="rect">
            <a:avLst/>
          </a:prstGeom>
          <a:noFill/>
          <a:ln w="28575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8">
            <a:extLst>
              <a:ext uri="{FF2B5EF4-FFF2-40B4-BE49-F238E27FC236}">
                <a16:creationId xmlns:a16="http://schemas.microsoft.com/office/drawing/2014/main" id="{B2909E0E-D781-ECC3-14F9-64F48C2C3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867" y="1520825"/>
            <a:ext cx="1212191" cy="46166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chemeClr val="bg1"/>
                </a:solidFill>
              </a:rPr>
              <a:t>Rocket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A423C59E-7137-E67F-CAEF-121D14B1C273}"/>
              </a:ext>
            </a:extLst>
          </p:cNvPr>
          <p:cNvSpPr txBox="1">
            <a:spLocks/>
          </p:cNvSpPr>
          <p:nvPr/>
        </p:nvSpPr>
        <p:spPr bwMode="auto">
          <a:xfrm>
            <a:off x="125894" y="137645"/>
            <a:ext cx="9194972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Rocket vs. </a:t>
            </a:r>
            <a:r>
              <a:rPr lang="en-US" alt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Airbreather</a:t>
            </a:r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Leading Edges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21D911DF-982C-8448-F993-3DDBC3F25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17A77A-B529-61F3-1086-23488447B32F}"/>
              </a:ext>
            </a:extLst>
          </p:cNvPr>
          <p:cNvSpPr txBox="1"/>
          <p:nvPr/>
        </p:nvSpPr>
        <p:spPr>
          <a:xfrm>
            <a:off x="5614092" y="1382325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 = 0.030 in.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41F282-27F5-DBB6-8154-086CA4746A02}"/>
              </a:ext>
            </a:extLst>
          </p:cNvPr>
          <p:cNvSpPr txBox="1"/>
          <p:nvPr/>
        </p:nvSpPr>
        <p:spPr>
          <a:xfrm>
            <a:off x="3297117" y="4816612"/>
            <a:ext cx="1606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 = 6 in. - 10 in.</a:t>
            </a:r>
          </a:p>
        </p:txBody>
      </p:sp>
    </p:spTree>
    <p:extLst>
      <p:ext uri="{BB962C8B-B14F-4D97-AF65-F5344CB8AC3E}">
        <p14:creationId xmlns:p14="http://schemas.microsoft.com/office/powerpoint/2010/main" val="37622476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 22">
            <a:extLst>
              <a:ext uri="{FF2B5EF4-FFF2-40B4-BE49-F238E27FC236}">
                <a16:creationId xmlns:a16="http://schemas.microsoft.com/office/drawing/2014/main" id="{A3AE535E-3171-9FE5-A9C9-962F82914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4747" y="1525251"/>
            <a:ext cx="4410942" cy="3313449"/>
          </a:xfrm>
          <a:prstGeom prst="rect">
            <a:avLst/>
          </a:prstGeom>
          <a:noFill/>
          <a:ln w="25400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087F7625-98D1-733D-B48F-96E1DFFE434F}"/>
              </a:ext>
            </a:extLst>
          </p:cNvPr>
          <p:cNvSpPr>
            <a:spLocks noGrp="1" noChangeArrowheads="1"/>
          </p:cNvSpPr>
          <p:nvPr>
            <p:ph sz="half" idx="4294967295"/>
          </p:nvPr>
        </p:nvSpPr>
        <p:spPr>
          <a:xfrm>
            <a:off x="711378" y="4997383"/>
            <a:ext cx="4597222" cy="1022417"/>
          </a:xfrm>
          <a:prstGeom prst="rect">
            <a:avLst/>
          </a:prstGeom>
        </p:spPr>
        <p:txBody>
          <a:bodyPr>
            <a:noAutofit/>
          </a:bodyPr>
          <a:lstStyle/>
          <a:p>
            <a:pPr marL="571500" lvl="1" indent="-227013" eaLnBrk="1" hangingPunct="1">
              <a:buClr>
                <a:schemeClr val="tx1"/>
              </a:buClr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Propulsion and airframe not highly integrated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5903E139-B225-F63D-21C9-28AA9EBD699C}"/>
              </a:ext>
            </a:extLst>
          </p:cNvPr>
          <p:cNvSpPr txBox="1">
            <a:spLocks noChangeArrowheads="1"/>
          </p:cNvSpPr>
          <p:nvPr/>
        </p:nvSpPr>
        <p:spPr>
          <a:xfrm>
            <a:off x="5418481" y="4997383"/>
            <a:ext cx="6237491" cy="155581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lvl="1" indent="-227013">
              <a:buClr>
                <a:schemeClr val="tx1"/>
              </a:buClr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Propulsion and airframe highly integrated </a:t>
            </a:r>
          </a:p>
          <a:p>
            <a:pPr marL="571500" lvl="1" indent="-227013">
              <a:buClr>
                <a:schemeClr val="tx1"/>
              </a:buClr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Hot wings and control surfaces due to thin cross sections and high heat flux and heat load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A20EAA55-EFAB-BD39-A9CA-557F776AB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62822" y="1506194"/>
            <a:ext cx="5107524" cy="3345206"/>
          </a:xfrm>
          <a:prstGeom prst="rect">
            <a:avLst/>
          </a:prstGeom>
          <a:noFill/>
          <a:ln w="25400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5">
            <a:extLst>
              <a:ext uri="{FF2B5EF4-FFF2-40B4-BE49-F238E27FC236}">
                <a16:creationId xmlns:a16="http://schemas.microsoft.com/office/drawing/2014/main" id="{3ABFA64B-97C5-EE15-4705-0D82CB64A2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7153" y="4076357"/>
            <a:ext cx="2043113" cy="457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688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1" dirty="0" err="1">
                <a:solidFill>
                  <a:schemeClr val="bg1"/>
                </a:solidFill>
              </a:rPr>
              <a:t>Airbreather</a:t>
            </a:r>
            <a:endParaRPr lang="en-US" altLang="en-US" b="1" dirty="0">
              <a:solidFill>
                <a:schemeClr val="bg1"/>
              </a:solidFill>
            </a:endParaRP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37A790A2-A00B-D0CD-FDE7-C31A38B9CD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2078" y="1561763"/>
            <a:ext cx="1212191" cy="46166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chemeClr val="bg1"/>
                </a:solidFill>
              </a:rPr>
              <a:t>Rocket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2013C9C6-209E-261E-50BC-18E6BFC66622}"/>
              </a:ext>
            </a:extLst>
          </p:cNvPr>
          <p:cNvSpPr txBox="1">
            <a:spLocks/>
          </p:cNvSpPr>
          <p:nvPr/>
        </p:nvSpPr>
        <p:spPr bwMode="auto">
          <a:xfrm>
            <a:off x="128574" y="139231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Rocket vs. </a:t>
            </a:r>
            <a:r>
              <a:rPr lang="en-US" alt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Airbreather</a:t>
            </a:r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Structures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DADCD1A7-BD91-774E-DCFF-E7AA2DC7A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1138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9C26F97-EBF8-7351-6EC1-0523CBA9C9F1}"/>
              </a:ext>
            </a:extLst>
          </p:cNvPr>
          <p:cNvSpPr txBox="1">
            <a:spLocks noChangeArrowheads="1"/>
          </p:cNvSpPr>
          <p:nvPr/>
        </p:nvSpPr>
        <p:spPr>
          <a:xfrm>
            <a:off x="1527718" y="1382204"/>
            <a:ext cx="9089482" cy="5030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80000"/>
              </a:lnSpc>
              <a:spcBef>
                <a:spcPct val="60000"/>
              </a:spcBef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Large thermal gradients</a:t>
            </a:r>
          </a:p>
          <a:p>
            <a:pPr marL="744538" lvl="1" indent="-292100">
              <a:lnSpc>
                <a:spcPct val="60000"/>
              </a:lnSpc>
              <a:spcBef>
                <a:spcPct val="60000"/>
              </a:spcBef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Tank / outer surface</a:t>
            </a:r>
          </a:p>
          <a:p>
            <a:pPr marL="744538" lvl="1" indent="-292100">
              <a:lnSpc>
                <a:spcPct val="50000"/>
              </a:lnSpc>
              <a:spcBef>
                <a:spcPct val="60000"/>
              </a:spcBef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Control surfaces / actuators</a:t>
            </a:r>
          </a:p>
          <a:p>
            <a:pPr marL="342900" indent="-342900">
              <a:spcBef>
                <a:spcPct val="60000"/>
              </a:spcBef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Thin cross sections at high mechanical loads</a:t>
            </a:r>
          </a:p>
          <a:p>
            <a:pPr marL="342900" indent="-342900">
              <a:spcBef>
                <a:spcPct val="60000"/>
              </a:spcBef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High mechanical loads at elevated temperatures</a:t>
            </a:r>
          </a:p>
          <a:p>
            <a:pPr marL="342900" indent="-342900">
              <a:spcBef>
                <a:spcPct val="60000"/>
              </a:spcBef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Stability of the outer mold line (OML) shape</a:t>
            </a:r>
          </a:p>
          <a:p>
            <a:pPr marL="744538" lvl="1" indent="-292100">
              <a:lnSpc>
                <a:spcPct val="50000"/>
              </a:lnSpc>
              <a:spcBef>
                <a:spcPct val="60000"/>
              </a:spcBef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Performance</a:t>
            </a:r>
          </a:p>
          <a:p>
            <a:pPr marL="744538" lvl="1" indent="-292100">
              <a:lnSpc>
                <a:spcPct val="50000"/>
              </a:lnSpc>
              <a:spcBef>
                <a:spcPct val="60000"/>
              </a:spcBef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Non-ablative leading edge</a:t>
            </a:r>
          </a:p>
          <a:p>
            <a:pPr marL="744538" lvl="1" indent="-292100">
              <a:lnSpc>
                <a:spcPct val="50000"/>
              </a:lnSpc>
              <a:spcBef>
                <a:spcPct val="60000"/>
              </a:spcBef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Steps and gaps (sneak flow and heating)</a:t>
            </a:r>
          </a:p>
          <a:p>
            <a:pPr marL="342900" indent="-342900">
              <a:spcBef>
                <a:spcPct val="60000"/>
              </a:spcBef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Thermal expansion of the propulsion system</a:t>
            </a:r>
          </a:p>
          <a:p>
            <a:pPr marL="342900" indent="-342900">
              <a:spcBef>
                <a:spcPct val="60000"/>
              </a:spcBef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Long times, elevated temperatures, oxidizing environment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AB46DD2B-2D37-CBCC-A536-B1B6DBD6A7E8}"/>
              </a:ext>
            </a:extLst>
          </p:cNvPr>
          <p:cNvSpPr txBox="1">
            <a:spLocks/>
          </p:cNvSpPr>
          <p:nvPr/>
        </p:nvSpPr>
        <p:spPr bwMode="auto">
          <a:xfrm>
            <a:off x="147927" y="124246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Thermal-Structural Challenges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31F7433D-41AD-5030-90E4-5845E6CAB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061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1960A-7227-124B-BFCF-063B93CF4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41" y="174958"/>
            <a:ext cx="8049515" cy="478913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Why CMC Hot Structures?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73637-18EE-784B-96B8-8B725F97A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471" y="1161894"/>
            <a:ext cx="6210982" cy="4296644"/>
          </a:xfrm>
        </p:spPr>
        <p:txBody>
          <a:bodyPr/>
          <a:lstStyle/>
          <a:p>
            <a:pPr marL="228600" indent="-228600"/>
            <a:r>
              <a:rPr lang="en-US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Hot structures provide ~ 25% weight savings over insulated cold structure</a:t>
            </a:r>
          </a:p>
          <a:p>
            <a:pPr marL="228600" indent="-228600">
              <a:spcBef>
                <a:spcPts val="1200"/>
              </a:spcBef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High-performance vehicles utilize high specific strength/stiffness materials </a:t>
            </a:r>
          </a:p>
          <a:p>
            <a:pPr marL="466725" lvl="1" indent="-233363">
              <a:spcBef>
                <a:spcPts val="400"/>
              </a:spcBef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Aluminum (Al)</a:t>
            </a:r>
          </a:p>
          <a:p>
            <a:pPr marL="466725" lvl="1" indent="-233363">
              <a:spcBef>
                <a:spcPts val="400"/>
              </a:spcBef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Composites: carbon fiber reinforce polymers (CFRP)</a:t>
            </a:r>
          </a:p>
          <a:p>
            <a:pPr marL="466725" lvl="1" indent="-233363">
              <a:spcBef>
                <a:spcPts val="400"/>
              </a:spcBef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Titanium (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466725" lvl="1" indent="-233363">
              <a:spcBef>
                <a:spcPts val="400"/>
              </a:spcBef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Beyond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use temperatures (~Mach 5), often utilize superalloys, refractory metals, and active cooling – not high specific strength/stiffness</a:t>
            </a:r>
          </a:p>
          <a:p>
            <a:pPr marL="466725" lvl="1" indent="-233363">
              <a:spcBef>
                <a:spcPts val="400"/>
              </a:spcBef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Refractory-composite (C/C, C/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SiC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SiC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SiC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etc.) hot structures extend high specific strength/stiffness structures to 3000°F (1650°C) and above</a:t>
            </a: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Reduced deflections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652AEBA-EF14-C223-CC5E-1307E6DB63CC}"/>
              </a:ext>
            </a:extLst>
          </p:cNvPr>
          <p:cNvGrpSpPr>
            <a:grpSpLocks noChangeAspect="1"/>
          </p:cNvGrpSpPr>
          <p:nvPr/>
        </p:nvGrpSpPr>
        <p:grpSpPr>
          <a:xfrm>
            <a:off x="6278909" y="1161894"/>
            <a:ext cx="5852160" cy="3685173"/>
            <a:chOff x="6292763" y="1161893"/>
            <a:chExt cx="5929387" cy="3733804"/>
          </a:xfrm>
        </p:grpSpPr>
        <p:pic>
          <p:nvPicPr>
            <p:cNvPr id="24" name="Picture 23" descr="Diagram&#10;&#10;Description automatically generated">
              <a:extLst>
                <a:ext uri="{FF2B5EF4-FFF2-40B4-BE49-F238E27FC236}">
                  <a16:creationId xmlns:a16="http://schemas.microsoft.com/office/drawing/2014/main" id="{D1071204-D1D9-68FE-24DF-ABD45245A6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1510" y="1161893"/>
              <a:ext cx="5120640" cy="3511985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4E70C34-8DAA-AEB9-283E-763E73247101}"/>
                </a:ext>
              </a:extLst>
            </p:cNvPr>
            <p:cNvSpPr txBox="1"/>
            <p:nvPr/>
          </p:nvSpPr>
          <p:spPr>
            <a:xfrm>
              <a:off x="7425295" y="2256124"/>
              <a:ext cx="6751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MMC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31F679F-E0FB-26FF-D460-4839AD7ABDE0}"/>
                </a:ext>
              </a:extLst>
            </p:cNvPr>
            <p:cNvSpPr txBox="1"/>
            <p:nvPr/>
          </p:nvSpPr>
          <p:spPr>
            <a:xfrm>
              <a:off x="8659609" y="2263125"/>
              <a:ext cx="122501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Multi-Use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DEFAF68-D7E3-1F09-9487-A5AD54E1DFA7}"/>
                </a:ext>
              </a:extLst>
            </p:cNvPr>
            <p:cNvSpPr txBox="1"/>
            <p:nvPr/>
          </p:nvSpPr>
          <p:spPr>
            <a:xfrm>
              <a:off x="9661830" y="2305147"/>
              <a:ext cx="1362701" cy="5924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Single-Use /Ablator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EC14B3D-9EAD-FB5B-557E-1833134F05EF}"/>
                </a:ext>
              </a:extLst>
            </p:cNvPr>
            <p:cNvSpPr txBox="1"/>
            <p:nvPr/>
          </p:nvSpPr>
          <p:spPr>
            <a:xfrm>
              <a:off x="10698769" y="3260987"/>
              <a:ext cx="53732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C/C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BAF953E-F2E6-21CB-386C-280B55AECDF5}"/>
                </a:ext>
              </a:extLst>
            </p:cNvPr>
            <p:cNvSpPr txBox="1"/>
            <p:nvPr/>
          </p:nvSpPr>
          <p:spPr>
            <a:xfrm>
              <a:off x="9376110" y="3861236"/>
              <a:ext cx="11079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Ceramics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2BE8367-5A36-2F87-7A03-E4A7512380F3}"/>
                </a:ext>
              </a:extLst>
            </p:cNvPr>
            <p:cNvSpPr txBox="1"/>
            <p:nvPr/>
          </p:nvSpPr>
          <p:spPr>
            <a:xfrm rot="720138">
              <a:off x="7234208" y="3538442"/>
              <a:ext cx="1086858" cy="280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Superalloys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946C26B-A061-5D19-3A47-5E8AC31DDEE6}"/>
                </a:ext>
              </a:extLst>
            </p:cNvPr>
            <p:cNvSpPr txBox="1"/>
            <p:nvPr/>
          </p:nvSpPr>
          <p:spPr>
            <a:xfrm>
              <a:off x="6292763" y="2304181"/>
              <a:ext cx="1088510" cy="10914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Specific</a:t>
              </a:r>
            </a:p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strength</a:t>
              </a:r>
            </a:p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(strength</a:t>
              </a:r>
            </a:p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/density)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59E2586-1023-1D4D-33AF-19076DE6A489}"/>
                </a:ext>
              </a:extLst>
            </p:cNvPr>
            <p:cNvSpPr txBox="1"/>
            <p:nvPr/>
          </p:nvSpPr>
          <p:spPr>
            <a:xfrm>
              <a:off x="9390505" y="3523731"/>
              <a:ext cx="9252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err="1">
                  <a:solidFill>
                    <a:srgbClr val="FF93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SiC</a:t>
              </a:r>
              <a:r>
                <a:rPr lang="en-US" sz="1600" b="1" dirty="0">
                  <a:solidFill>
                    <a:srgbClr val="FF93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en-US" sz="1600" b="1" dirty="0" err="1">
                  <a:solidFill>
                    <a:srgbClr val="FF93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SiC</a:t>
              </a:r>
              <a:endParaRPr lang="en-US" sz="1600" b="1" dirty="0">
                <a:solidFill>
                  <a:srgbClr val="FF93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D652315-3FB2-51F9-FD94-B29EAF417316}"/>
                </a:ext>
              </a:extLst>
            </p:cNvPr>
            <p:cNvSpPr txBox="1"/>
            <p:nvPr/>
          </p:nvSpPr>
          <p:spPr>
            <a:xfrm>
              <a:off x="7581044" y="3191198"/>
              <a:ext cx="36368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</a:t>
              </a:r>
              <a:endPara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4599090-2996-849A-7233-8FA8055990BF}"/>
                </a:ext>
              </a:extLst>
            </p:cNvPr>
            <p:cNvSpPr txBox="1"/>
            <p:nvPr/>
          </p:nvSpPr>
          <p:spPr>
            <a:xfrm>
              <a:off x="8768022" y="2699490"/>
              <a:ext cx="73129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C/</a:t>
              </a:r>
              <a:r>
                <a:rPr lang="en-US" sz="1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SiC</a:t>
              </a:r>
              <a:endPara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28357F5-7459-3853-0C2E-A8A889CC4861}"/>
                </a:ext>
              </a:extLst>
            </p:cNvPr>
            <p:cNvSpPr txBox="1"/>
            <p:nvPr/>
          </p:nvSpPr>
          <p:spPr>
            <a:xfrm>
              <a:off x="10551646" y="1365057"/>
              <a:ext cx="15856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Goal: High specific strength &amp; high temperature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17E42B2-1A57-35C5-00C9-7036598DB22B}"/>
                </a:ext>
              </a:extLst>
            </p:cNvPr>
            <p:cNvSpPr txBox="1"/>
            <p:nvPr/>
          </p:nvSpPr>
          <p:spPr>
            <a:xfrm>
              <a:off x="8581823" y="4557144"/>
              <a:ext cx="1733936" cy="338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Temperature, °F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B8B4B4D-5F06-83E6-91C3-8DF7A93AD351}"/>
                </a:ext>
              </a:extLst>
            </p:cNvPr>
            <p:cNvSpPr txBox="1"/>
            <p:nvPr/>
          </p:nvSpPr>
          <p:spPr>
            <a:xfrm>
              <a:off x="7243522" y="1861103"/>
              <a:ext cx="74090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CFRP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DA2825B-EE40-87B9-4FE3-5F12A82660A0}"/>
                </a:ext>
              </a:extLst>
            </p:cNvPr>
            <p:cNvSpPr txBox="1"/>
            <p:nvPr/>
          </p:nvSpPr>
          <p:spPr>
            <a:xfrm>
              <a:off x="7255571" y="3298896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Al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A8AC509-2B45-3B46-0FFC-667724ED160E}"/>
                </a:ext>
              </a:extLst>
            </p:cNvPr>
            <p:cNvSpPr txBox="1"/>
            <p:nvPr/>
          </p:nvSpPr>
          <p:spPr>
            <a:xfrm>
              <a:off x="10484106" y="3834237"/>
              <a:ext cx="158569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UHT Ceramics</a:t>
              </a:r>
            </a:p>
          </p:txBody>
        </p:sp>
      </p:grpSp>
      <p:sp>
        <p:nvSpPr>
          <p:cNvPr id="6" name="Freeform 5">
            <a:extLst>
              <a:ext uri="{FF2B5EF4-FFF2-40B4-BE49-F238E27FC236}">
                <a16:creationId xmlns:a16="http://schemas.microsoft.com/office/drawing/2014/main" id="{09CE711A-F2F4-DBAF-74CD-356A5678C433}"/>
              </a:ext>
            </a:extLst>
          </p:cNvPr>
          <p:cNvSpPr/>
          <p:nvPr/>
        </p:nvSpPr>
        <p:spPr>
          <a:xfrm>
            <a:off x="7376535" y="1531620"/>
            <a:ext cx="1143000" cy="2708910"/>
          </a:xfrm>
          <a:custGeom>
            <a:avLst/>
            <a:gdLst>
              <a:gd name="connsiteX0" fmla="*/ 0 w 1143000"/>
              <a:gd name="connsiteY0" fmla="*/ 0 h 2708910"/>
              <a:gd name="connsiteX1" fmla="*/ 45720 w 1143000"/>
              <a:gd name="connsiteY1" fmla="*/ 148590 h 2708910"/>
              <a:gd name="connsiteX2" fmla="*/ 68580 w 1143000"/>
              <a:gd name="connsiteY2" fmla="*/ 217170 h 2708910"/>
              <a:gd name="connsiteX3" fmla="*/ 80010 w 1143000"/>
              <a:gd name="connsiteY3" fmla="*/ 251460 h 2708910"/>
              <a:gd name="connsiteX4" fmla="*/ 114300 w 1143000"/>
              <a:gd name="connsiteY4" fmla="*/ 434340 h 2708910"/>
              <a:gd name="connsiteX5" fmla="*/ 137160 w 1143000"/>
              <a:gd name="connsiteY5" fmla="*/ 868680 h 2708910"/>
              <a:gd name="connsiteX6" fmla="*/ 148590 w 1143000"/>
              <a:gd name="connsiteY6" fmla="*/ 948690 h 2708910"/>
              <a:gd name="connsiteX7" fmla="*/ 171450 w 1143000"/>
              <a:gd name="connsiteY7" fmla="*/ 1234440 h 2708910"/>
              <a:gd name="connsiteX8" fmla="*/ 194310 w 1143000"/>
              <a:gd name="connsiteY8" fmla="*/ 1485900 h 2708910"/>
              <a:gd name="connsiteX9" fmla="*/ 205740 w 1143000"/>
              <a:gd name="connsiteY9" fmla="*/ 1554480 h 2708910"/>
              <a:gd name="connsiteX10" fmla="*/ 228600 w 1143000"/>
              <a:gd name="connsiteY10" fmla="*/ 1748790 h 2708910"/>
              <a:gd name="connsiteX11" fmla="*/ 240030 w 1143000"/>
              <a:gd name="connsiteY11" fmla="*/ 1794510 h 2708910"/>
              <a:gd name="connsiteX12" fmla="*/ 297180 w 1143000"/>
              <a:gd name="connsiteY12" fmla="*/ 1863090 h 2708910"/>
              <a:gd name="connsiteX13" fmla="*/ 365760 w 1143000"/>
              <a:gd name="connsiteY13" fmla="*/ 1920240 h 2708910"/>
              <a:gd name="connsiteX14" fmla="*/ 445770 w 1143000"/>
              <a:gd name="connsiteY14" fmla="*/ 2011680 h 2708910"/>
              <a:gd name="connsiteX15" fmla="*/ 514350 w 1143000"/>
              <a:gd name="connsiteY15" fmla="*/ 2114550 h 2708910"/>
              <a:gd name="connsiteX16" fmla="*/ 537210 w 1143000"/>
              <a:gd name="connsiteY16" fmla="*/ 2148840 h 2708910"/>
              <a:gd name="connsiteX17" fmla="*/ 571500 w 1143000"/>
              <a:gd name="connsiteY17" fmla="*/ 2171700 h 2708910"/>
              <a:gd name="connsiteX18" fmla="*/ 628650 w 1143000"/>
              <a:gd name="connsiteY18" fmla="*/ 2228850 h 2708910"/>
              <a:gd name="connsiteX19" fmla="*/ 685800 w 1143000"/>
              <a:gd name="connsiteY19" fmla="*/ 2286000 h 2708910"/>
              <a:gd name="connsiteX20" fmla="*/ 708660 w 1143000"/>
              <a:gd name="connsiteY20" fmla="*/ 2320290 h 2708910"/>
              <a:gd name="connsiteX21" fmla="*/ 777240 w 1143000"/>
              <a:gd name="connsiteY21" fmla="*/ 2377440 h 2708910"/>
              <a:gd name="connsiteX22" fmla="*/ 834390 w 1143000"/>
              <a:gd name="connsiteY22" fmla="*/ 2434590 h 2708910"/>
              <a:gd name="connsiteX23" fmla="*/ 880110 w 1143000"/>
              <a:gd name="connsiteY23" fmla="*/ 2503170 h 2708910"/>
              <a:gd name="connsiteX24" fmla="*/ 914400 w 1143000"/>
              <a:gd name="connsiteY24" fmla="*/ 2537460 h 2708910"/>
              <a:gd name="connsiteX25" fmla="*/ 937260 w 1143000"/>
              <a:gd name="connsiteY25" fmla="*/ 2571750 h 2708910"/>
              <a:gd name="connsiteX26" fmla="*/ 971550 w 1143000"/>
              <a:gd name="connsiteY26" fmla="*/ 2583180 h 2708910"/>
              <a:gd name="connsiteX27" fmla="*/ 1074420 w 1143000"/>
              <a:gd name="connsiteY27" fmla="*/ 2663190 h 2708910"/>
              <a:gd name="connsiteX28" fmla="*/ 1108710 w 1143000"/>
              <a:gd name="connsiteY28" fmla="*/ 2686050 h 2708910"/>
              <a:gd name="connsiteX29" fmla="*/ 1143000 w 1143000"/>
              <a:gd name="connsiteY29" fmla="*/ 2708910 h 2708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143000" h="2708910">
                <a:moveTo>
                  <a:pt x="0" y="0"/>
                </a:moveTo>
                <a:cubicBezTo>
                  <a:pt x="29480" y="103179"/>
                  <a:pt x="14089" y="53696"/>
                  <a:pt x="45720" y="148590"/>
                </a:cubicBezTo>
                <a:lnTo>
                  <a:pt x="68580" y="217170"/>
                </a:lnTo>
                <a:cubicBezTo>
                  <a:pt x="72390" y="228600"/>
                  <a:pt x="77647" y="239646"/>
                  <a:pt x="80010" y="251460"/>
                </a:cubicBezTo>
                <a:cubicBezTo>
                  <a:pt x="107415" y="388485"/>
                  <a:pt x="96482" y="327434"/>
                  <a:pt x="114300" y="434340"/>
                </a:cubicBezTo>
                <a:cubicBezTo>
                  <a:pt x="118693" y="530978"/>
                  <a:pt x="127638" y="759174"/>
                  <a:pt x="137160" y="868680"/>
                </a:cubicBezTo>
                <a:cubicBezTo>
                  <a:pt x="139494" y="895519"/>
                  <a:pt x="144780" y="922020"/>
                  <a:pt x="148590" y="948690"/>
                </a:cubicBezTo>
                <a:cubicBezTo>
                  <a:pt x="173578" y="1373493"/>
                  <a:pt x="146407" y="984013"/>
                  <a:pt x="171450" y="1234440"/>
                </a:cubicBezTo>
                <a:cubicBezTo>
                  <a:pt x="179825" y="1318188"/>
                  <a:pt x="180473" y="1402880"/>
                  <a:pt x="194310" y="1485900"/>
                </a:cubicBezTo>
                <a:cubicBezTo>
                  <a:pt x="198120" y="1508760"/>
                  <a:pt x="203032" y="1531463"/>
                  <a:pt x="205740" y="1554480"/>
                </a:cubicBezTo>
                <a:cubicBezTo>
                  <a:pt x="219412" y="1670690"/>
                  <a:pt x="210173" y="1656653"/>
                  <a:pt x="228600" y="1748790"/>
                </a:cubicBezTo>
                <a:cubicBezTo>
                  <a:pt x="231681" y="1764194"/>
                  <a:pt x="233842" y="1780071"/>
                  <a:pt x="240030" y="1794510"/>
                </a:cubicBezTo>
                <a:cubicBezTo>
                  <a:pt x="250020" y="1817820"/>
                  <a:pt x="278871" y="1847833"/>
                  <a:pt x="297180" y="1863090"/>
                </a:cubicBezTo>
                <a:cubicBezTo>
                  <a:pt x="338889" y="1897848"/>
                  <a:pt x="328852" y="1872787"/>
                  <a:pt x="365760" y="1920240"/>
                </a:cubicBezTo>
                <a:cubicBezTo>
                  <a:pt x="437564" y="2012559"/>
                  <a:pt x="379388" y="1967425"/>
                  <a:pt x="445770" y="2011680"/>
                </a:cubicBezTo>
                <a:lnTo>
                  <a:pt x="514350" y="2114550"/>
                </a:lnTo>
                <a:cubicBezTo>
                  <a:pt x="521970" y="2125980"/>
                  <a:pt x="525780" y="2141220"/>
                  <a:pt x="537210" y="2148840"/>
                </a:cubicBezTo>
                <a:lnTo>
                  <a:pt x="571500" y="2171700"/>
                </a:lnTo>
                <a:cubicBezTo>
                  <a:pt x="632460" y="2263140"/>
                  <a:pt x="552450" y="2152650"/>
                  <a:pt x="628650" y="2228850"/>
                </a:cubicBezTo>
                <a:cubicBezTo>
                  <a:pt x="704850" y="2305050"/>
                  <a:pt x="594360" y="2225040"/>
                  <a:pt x="685800" y="2286000"/>
                </a:cubicBezTo>
                <a:cubicBezTo>
                  <a:pt x="693420" y="2297430"/>
                  <a:pt x="698946" y="2310576"/>
                  <a:pt x="708660" y="2320290"/>
                </a:cubicBezTo>
                <a:cubicBezTo>
                  <a:pt x="798570" y="2410200"/>
                  <a:pt x="683615" y="2265090"/>
                  <a:pt x="777240" y="2377440"/>
                </a:cubicBezTo>
                <a:cubicBezTo>
                  <a:pt x="824865" y="2434590"/>
                  <a:pt x="771525" y="2392680"/>
                  <a:pt x="834390" y="2434590"/>
                </a:cubicBezTo>
                <a:cubicBezTo>
                  <a:pt x="849630" y="2457450"/>
                  <a:pt x="860683" y="2483743"/>
                  <a:pt x="880110" y="2503170"/>
                </a:cubicBezTo>
                <a:cubicBezTo>
                  <a:pt x="891540" y="2514600"/>
                  <a:pt x="904052" y="2525042"/>
                  <a:pt x="914400" y="2537460"/>
                </a:cubicBezTo>
                <a:cubicBezTo>
                  <a:pt x="923194" y="2548013"/>
                  <a:pt x="926533" y="2563168"/>
                  <a:pt x="937260" y="2571750"/>
                </a:cubicBezTo>
                <a:cubicBezTo>
                  <a:pt x="946668" y="2579276"/>
                  <a:pt x="960120" y="2579370"/>
                  <a:pt x="971550" y="2583180"/>
                </a:cubicBezTo>
                <a:cubicBezTo>
                  <a:pt x="1025267" y="2636897"/>
                  <a:pt x="992390" y="2608504"/>
                  <a:pt x="1074420" y="2663190"/>
                </a:cubicBezTo>
                <a:lnTo>
                  <a:pt x="1108710" y="2686050"/>
                </a:lnTo>
                <a:lnTo>
                  <a:pt x="1143000" y="2708910"/>
                </a:lnTo>
              </a:path>
            </a:pathLst>
          </a:custGeom>
          <a:noFill/>
          <a:ln w="539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5054817-7F03-4100-D460-CBA03D0B4463}"/>
              </a:ext>
            </a:extLst>
          </p:cNvPr>
          <p:cNvSpPr/>
          <p:nvPr/>
        </p:nvSpPr>
        <p:spPr>
          <a:xfrm>
            <a:off x="7418231" y="1596980"/>
            <a:ext cx="3891809" cy="1959399"/>
          </a:xfrm>
          <a:custGeom>
            <a:avLst/>
            <a:gdLst>
              <a:gd name="connsiteX0" fmla="*/ 0 w 3891809"/>
              <a:gd name="connsiteY0" fmla="*/ 0 h 1959399"/>
              <a:gd name="connsiteX1" fmla="*/ 12879 w 3891809"/>
              <a:gd name="connsiteY1" fmla="*/ 90152 h 1959399"/>
              <a:gd name="connsiteX2" fmla="*/ 51515 w 3891809"/>
              <a:gd name="connsiteY2" fmla="*/ 257578 h 1959399"/>
              <a:gd name="connsiteX3" fmla="*/ 77273 w 3891809"/>
              <a:gd name="connsiteY3" fmla="*/ 489397 h 1959399"/>
              <a:gd name="connsiteX4" fmla="*/ 90152 w 3891809"/>
              <a:gd name="connsiteY4" fmla="*/ 772733 h 1959399"/>
              <a:gd name="connsiteX5" fmla="*/ 103031 w 3891809"/>
              <a:gd name="connsiteY5" fmla="*/ 953037 h 1959399"/>
              <a:gd name="connsiteX6" fmla="*/ 128789 w 3891809"/>
              <a:gd name="connsiteY6" fmla="*/ 1210614 h 1959399"/>
              <a:gd name="connsiteX7" fmla="*/ 141668 w 3891809"/>
              <a:gd name="connsiteY7" fmla="*/ 1275009 h 1959399"/>
              <a:gd name="connsiteX8" fmla="*/ 167425 w 3891809"/>
              <a:gd name="connsiteY8" fmla="*/ 1416676 h 1959399"/>
              <a:gd name="connsiteX9" fmla="*/ 180304 w 3891809"/>
              <a:gd name="connsiteY9" fmla="*/ 1468192 h 1959399"/>
              <a:gd name="connsiteX10" fmla="*/ 206062 w 3891809"/>
              <a:gd name="connsiteY10" fmla="*/ 1545465 h 1959399"/>
              <a:gd name="connsiteX11" fmla="*/ 296214 w 3891809"/>
              <a:gd name="connsiteY11" fmla="*/ 1661375 h 1959399"/>
              <a:gd name="connsiteX12" fmla="*/ 334851 w 3891809"/>
              <a:gd name="connsiteY12" fmla="*/ 1687133 h 1959399"/>
              <a:gd name="connsiteX13" fmla="*/ 360608 w 3891809"/>
              <a:gd name="connsiteY13" fmla="*/ 1725769 h 1959399"/>
              <a:gd name="connsiteX14" fmla="*/ 476518 w 3891809"/>
              <a:gd name="connsiteY14" fmla="*/ 1777285 h 1959399"/>
              <a:gd name="connsiteX15" fmla="*/ 515155 w 3891809"/>
              <a:gd name="connsiteY15" fmla="*/ 1790164 h 1959399"/>
              <a:gd name="connsiteX16" fmla="*/ 759854 w 3891809"/>
              <a:gd name="connsiteY16" fmla="*/ 1777285 h 1959399"/>
              <a:gd name="connsiteX17" fmla="*/ 850006 w 3891809"/>
              <a:gd name="connsiteY17" fmla="*/ 1764406 h 1959399"/>
              <a:gd name="connsiteX18" fmla="*/ 1236372 w 3891809"/>
              <a:gd name="connsiteY18" fmla="*/ 1738648 h 1959399"/>
              <a:gd name="connsiteX19" fmla="*/ 1326524 w 3891809"/>
              <a:gd name="connsiteY19" fmla="*/ 1725769 h 1959399"/>
              <a:gd name="connsiteX20" fmla="*/ 1442434 w 3891809"/>
              <a:gd name="connsiteY20" fmla="*/ 1712890 h 1959399"/>
              <a:gd name="connsiteX21" fmla="*/ 1571223 w 3891809"/>
              <a:gd name="connsiteY21" fmla="*/ 1700012 h 1959399"/>
              <a:gd name="connsiteX22" fmla="*/ 1674254 w 3891809"/>
              <a:gd name="connsiteY22" fmla="*/ 1687133 h 1959399"/>
              <a:gd name="connsiteX23" fmla="*/ 1918952 w 3891809"/>
              <a:gd name="connsiteY23" fmla="*/ 1661375 h 1959399"/>
              <a:gd name="connsiteX24" fmla="*/ 2034862 w 3891809"/>
              <a:gd name="connsiteY24" fmla="*/ 1635617 h 1959399"/>
              <a:gd name="connsiteX25" fmla="*/ 2176530 w 3891809"/>
              <a:gd name="connsiteY25" fmla="*/ 1609859 h 1959399"/>
              <a:gd name="connsiteX26" fmla="*/ 2794715 w 3891809"/>
              <a:gd name="connsiteY26" fmla="*/ 1622738 h 1959399"/>
              <a:gd name="connsiteX27" fmla="*/ 2949262 w 3891809"/>
              <a:gd name="connsiteY27" fmla="*/ 1661375 h 1959399"/>
              <a:gd name="connsiteX28" fmla="*/ 2987899 w 3891809"/>
              <a:gd name="connsiteY28" fmla="*/ 1674254 h 1959399"/>
              <a:gd name="connsiteX29" fmla="*/ 3026535 w 3891809"/>
              <a:gd name="connsiteY29" fmla="*/ 1687133 h 1959399"/>
              <a:gd name="connsiteX30" fmla="*/ 3065172 w 3891809"/>
              <a:gd name="connsiteY30" fmla="*/ 1700012 h 1959399"/>
              <a:gd name="connsiteX31" fmla="*/ 3103808 w 3891809"/>
              <a:gd name="connsiteY31" fmla="*/ 1725769 h 1959399"/>
              <a:gd name="connsiteX32" fmla="*/ 3181082 w 3891809"/>
              <a:gd name="connsiteY32" fmla="*/ 1751527 h 1959399"/>
              <a:gd name="connsiteX33" fmla="*/ 3258355 w 3891809"/>
              <a:gd name="connsiteY33" fmla="*/ 1777285 h 1959399"/>
              <a:gd name="connsiteX34" fmla="*/ 3335628 w 3891809"/>
              <a:gd name="connsiteY34" fmla="*/ 1803043 h 1959399"/>
              <a:gd name="connsiteX35" fmla="*/ 3374265 w 3891809"/>
              <a:gd name="connsiteY35" fmla="*/ 1828800 h 1959399"/>
              <a:gd name="connsiteX36" fmla="*/ 3490175 w 3891809"/>
              <a:gd name="connsiteY36" fmla="*/ 1867437 h 1959399"/>
              <a:gd name="connsiteX37" fmla="*/ 3567448 w 3891809"/>
              <a:gd name="connsiteY37" fmla="*/ 1893195 h 1959399"/>
              <a:gd name="connsiteX38" fmla="*/ 3618963 w 3891809"/>
              <a:gd name="connsiteY38" fmla="*/ 1906074 h 1959399"/>
              <a:gd name="connsiteX39" fmla="*/ 3721994 w 3891809"/>
              <a:gd name="connsiteY39" fmla="*/ 1931831 h 1959399"/>
              <a:gd name="connsiteX40" fmla="*/ 3889420 w 3891809"/>
              <a:gd name="connsiteY40" fmla="*/ 1957589 h 1959399"/>
              <a:gd name="connsiteX41" fmla="*/ 3850783 w 3891809"/>
              <a:gd name="connsiteY41" fmla="*/ 1957589 h 1959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3891809" h="1959399">
                <a:moveTo>
                  <a:pt x="0" y="0"/>
                </a:moveTo>
                <a:cubicBezTo>
                  <a:pt x="4293" y="30051"/>
                  <a:pt x="6926" y="60386"/>
                  <a:pt x="12879" y="90152"/>
                </a:cubicBezTo>
                <a:cubicBezTo>
                  <a:pt x="23548" y="143494"/>
                  <a:pt x="44308" y="202326"/>
                  <a:pt x="51515" y="257578"/>
                </a:cubicBezTo>
                <a:cubicBezTo>
                  <a:pt x="61571" y="334674"/>
                  <a:pt x="77273" y="489397"/>
                  <a:pt x="77273" y="489397"/>
                </a:cubicBezTo>
                <a:cubicBezTo>
                  <a:pt x="81566" y="583842"/>
                  <a:pt x="84908" y="678336"/>
                  <a:pt x="90152" y="772733"/>
                </a:cubicBezTo>
                <a:cubicBezTo>
                  <a:pt x="93494" y="832895"/>
                  <a:pt x="98226" y="892974"/>
                  <a:pt x="103031" y="953037"/>
                </a:cubicBezTo>
                <a:cubicBezTo>
                  <a:pt x="106922" y="1001679"/>
                  <a:pt x="120927" y="1155582"/>
                  <a:pt x="128789" y="1210614"/>
                </a:cubicBezTo>
                <a:cubicBezTo>
                  <a:pt x="131885" y="1232284"/>
                  <a:pt x="137752" y="1253472"/>
                  <a:pt x="141668" y="1275009"/>
                </a:cubicBezTo>
                <a:cubicBezTo>
                  <a:pt x="155651" y="1351918"/>
                  <a:pt x="151515" y="1345081"/>
                  <a:pt x="167425" y="1416676"/>
                </a:cubicBezTo>
                <a:cubicBezTo>
                  <a:pt x="171265" y="1433955"/>
                  <a:pt x="175218" y="1451238"/>
                  <a:pt x="180304" y="1468192"/>
                </a:cubicBezTo>
                <a:cubicBezTo>
                  <a:pt x="188106" y="1494198"/>
                  <a:pt x="191001" y="1522874"/>
                  <a:pt x="206062" y="1545465"/>
                </a:cubicBezTo>
                <a:cubicBezTo>
                  <a:pt x="241962" y="1599315"/>
                  <a:pt x="250819" y="1623546"/>
                  <a:pt x="296214" y="1661375"/>
                </a:cubicBezTo>
                <a:cubicBezTo>
                  <a:pt x="308105" y="1671284"/>
                  <a:pt x="321972" y="1678547"/>
                  <a:pt x="334851" y="1687133"/>
                </a:cubicBezTo>
                <a:cubicBezTo>
                  <a:pt x="343437" y="1700012"/>
                  <a:pt x="349663" y="1714824"/>
                  <a:pt x="360608" y="1725769"/>
                </a:cubicBezTo>
                <a:cubicBezTo>
                  <a:pt x="391222" y="1756383"/>
                  <a:pt x="438261" y="1764533"/>
                  <a:pt x="476518" y="1777285"/>
                </a:cubicBezTo>
                <a:lnTo>
                  <a:pt x="515155" y="1790164"/>
                </a:lnTo>
                <a:cubicBezTo>
                  <a:pt x="596721" y="1785871"/>
                  <a:pt x="678415" y="1783550"/>
                  <a:pt x="759854" y="1777285"/>
                </a:cubicBezTo>
                <a:cubicBezTo>
                  <a:pt x="790120" y="1774957"/>
                  <a:pt x="819740" y="1766734"/>
                  <a:pt x="850006" y="1764406"/>
                </a:cubicBezTo>
                <a:cubicBezTo>
                  <a:pt x="1122567" y="1743440"/>
                  <a:pt x="1024675" y="1762170"/>
                  <a:pt x="1236372" y="1738648"/>
                </a:cubicBezTo>
                <a:cubicBezTo>
                  <a:pt x="1266542" y="1735296"/>
                  <a:pt x="1296403" y="1729534"/>
                  <a:pt x="1326524" y="1725769"/>
                </a:cubicBezTo>
                <a:cubicBezTo>
                  <a:pt x="1365098" y="1720947"/>
                  <a:pt x="1403773" y="1716959"/>
                  <a:pt x="1442434" y="1712890"/>
                </a:cubicBezTo>
                <a:lnTo>
                  <a:pt x="1571223" y="1700012"/>
                </a:lnTo>
                <a:cubicBezTo>
                  <a:pt x="1605622" y="1696190"/>
                  <a:pt x="1639833" y="1690756"/>
                  <a:pt x="1674254" y="1687133"/>
                </a:cubicBezTo>
                <a:cubicBezTo>
                  <a:pt x="1780346" y="1675965"/>
                  <a:pt x="1819997" y="1676599"/>
                  <a:pt x="1918952" y="1661375"/>
                </a:cubicBezTo>
                <a:cubicBezTo>
                  <a:pt x="1982068" y="1651665"/>
                  <a:pt x="1977179" y="1648436"/>
                  <a:pt x="2034862" y="1635617"/>
                </a:cubicBezTo>
                <a:cubicBezTo>
                  <a:pt x="2088865" y="1623616"/>
                  <a:pt x="2120606" y="1619180"/>
                  <a:pt x="2176530" y="1609859"/>
                </a:cubicBezTo>
                <a:lnTo>
                  <a:pt x="2794715" y="1622738"/>
                </a:lnTo>
                <a:cubicBezTo>
                  <a:pt x="2853247" y="1624906"/>
                  <a:pt x="2894548" y="1643137"/>
                  <a:pt x="2949262" y="1661375"/>
                </a:cubicBezTo>
                <a:lnTo>
                  <a:pt x="2987899" y="1674254"/>
                </a:lnTo>
                <a:lnTo>
                  <a:pt x="3026535" y="1687133"/>
                </a:lnTo>
                <a:cubicBezTo>
                  <a:pt x="3039414" y="1691426"/>
                  <a:pt x="3053876" y="1692482"/>
                  <a:pt x="3065172" y="1700012"/>
                </a:cubicBezTo>
                <a:cubicBezTo>
                  <a:pt x="3078051" y="1708598"/>
                  <a:pt x="3089664" y="1719483"/>
                  <a:pt x="3103808" y="1725769"/>
                </a:cubicBezTo>
                <a:cubicBezTo>
                  <a:pt x="3128619" y="1736796"/>
                  <a:pt x="3155324" y="1742941"/>
                  <a:pt x="3181082" y="1751527"/>
                </a:cubicBezTo>
                <a:lnTo>
                  <a:pt x="3258355" y="1777285"/>
                </a:lnTo>
                <a:cubicBezTo>
                  <a:pt x="3258356" y="1777285"/>
                  <a:pt x="3335627" y="1803042"/>
                  <a:pt x="3335628" y="1803043"/>
                </a:cubicBezTo>
                <a:cubicBezTo>
                  <a:pt x="3348507" y="1811629"/>
                  <a:pt x="3360121" y="1822514"/>
                  <a:pt x="3374265" y="1828800"/>
                </a:cubicBezTo>
                <a:cubicBezTo>
                  <a:pt x="3374270" y="1828802"/>
                  <a:pt x="3470854" y="1860997"/>
                  <a:pt x="3490175" y="1867437"/>
                </a:cubicBezTo>
                <a:lnTo>
                  <a:pt x="3567448" y="1893195"/>
                </a:lnTo>
                <a:cubicBezTo>
                  <a:pt x="3584620" y="1897488"/>
                  <a:pt x="3601944" y="1901212"/>
                  <a:pt x="3618963" y="1906074"/>
                </a:cubicBezTo>
                <a:cubicBezTo>
                  <a:pt x="3688626" y="1925977"/>
                  <a:pt x="3627746" y="1916123"/>
                  <a:pt x="3721994" y="1931831"/>
                </a:cubicBezTo>
                <a:cubicBezTo>
                  <a:pt x="3729932" y="1933154"/>
                  <a:pt x="3875165" y="1952837"/>
                  <a:pt x="3889420" y="1957589"/>
                </a:cubicBezTo>
                <a:cubicBezTo>
                  <a:pt x="3901638" y="1961662"/>
                  <a:pt x="3863662" y="1957589"/>
                  <a:pt x="3850783" y="1957589"/>
                </a:cubicBezTo>
              </a:path>
            </a:pathLst>
          </a:custGeom>
          <a:noFill/>
          <a:ln w="539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FF922A4-8BAF-02AA-297C-E1191FCF815B}"/>
              </a:ext>
            </a:extLst>
          </p:cNvPr>
          <p:cNvGrpSpPr/>
          <p:nvPr/>
        </p:nvGrpSpPr>
        <p:grpSpPr>
          <a:xfrm>
            <a:off x="7505233" y="5037808"/>
            <a:ext cx="3523050" cy="1308592"/>
            <a:chOff x="349762" y="1744975"/>
            <a:chExt cx="3523050" cy="1308592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10A36D5-5C2E-55BC-6308-BBF27AC58F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49762" y="1790251"/>
              <a:ext cx="3523050" cy="1263316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A5C3CE7-27CB-E91A-95A5-C3D61A5ACCB0}"/>
                </a:ext>
              </a:extLst>
            </p:cNvPr>
            <p:cNvSpPr txBox="1"/>
            <p:nvPr/>
          </p:nvSpPr>
          <p:spPr>
            <a:xfrm>
              <a:off x="452373" y="1744975"/>
              <a:ext cx="331783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Steel plate after 2200°F (1200°C) exposure 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50F970F6-4C6A-C89C-A137-0976D2B422DF}"/>
              </a:ext>
            </a:extLst>
          </p:cNvPr>
          <p:cNvSpPr txBox="1"/>
          <p:nvPr/>
        </p:nvSpPr>
        <p:spPr>
          <a:xfrm>
            <a:off x="7313014" y="6391676"/>
            <a:ext cx="3885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0.5 in. (1.25 cm) residual deformation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408F76-DEDE-5E12-6318-97DE4E195BE3}"/>
              </a:ext>
            </a:extLst>
          </p:cNvPr>
          <p:cNvSpPr txBox="1"/>
          <p:nvPr/>
        </p:nvSpPr>
        <p:spPr>
          <a:xfrm>
            <a:off x="7988504" y="946475"/>
            <a:ext cx="20996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MMC: Metal matrix composite</a:t>
            </a:r>
          </a:p>
          <a:p>
            <a:r>
              <a:rPr lang="en-US" sz="1200" dirty="0"/>
              <a:t>C/</a:t>
            </a:r>
            <a:r>
              <a:rPr lang="en-US" sz="1200" dirty="0" err="1"/>
              <a:t>SiC</a:t>
            </a:r>
            <a:r>
              <a:rPr lang="en-US" sz="1200" dirty="0"/>
              <a:t>: Carbon/silicon carbide</a:t>
            </a:r>
          </a:p>
          <a:p>
            <a:r>
              <a:rPr lang="en-US" sz="1200" dirty="0"/>
              <a:t>UHT: Ultra high temperature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FE30FC-46DA-189F-03DD-9833795FF0F5}"/>
              </a:ext>
            </a:extLst>
          </p:cNvPr>
          <p:cNvSpPr txBox="1"/>
          <p:nvPr/>
        </p:nvSpPr>
        <p:spPr>
          <a:xfrm>
            <a:off x="4630855" y="6159822"/>
            <a:ext cx="2525524" cy="523220"/>
          </a:xfrm>
          <a:prstGeom prst="rect">
            <a:avLst/>
          </a:prstGeom>
          <a:noFill/>
          <a:ln w="254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Note: 2200°F is above the normal use temperature of steel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27FBC347-47ED-115F-3CAD-CCC501EEA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670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B65C4-2CCB-2673-1F1B-E58535E8C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625" y="192901"/>
            <a:ext cx="10218985" cy="478913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Ceramic Matrix Composites (CMCs)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8C47DE-866E-55C0-5AF7-3CDAAE2D4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2EBA-096F-4C2E-9E0E-DCEC4FBC950F}" type="slidenum">
              <a:rPr lang="en-US" smtClean="0"/>
              <a:t>4</a:t>
            </a:fld>
            <a:endParaRPr lang="en-US"/>
          </a:p>
        </p:txBody>
      </p:sp>
      <p:sp>
        <p:nvSpPr>
          <p:cNvPr id="7" name="Content Placeholder 35">
            <a:extLst>
              <a:ext uri="{FF2B5EF4-FFF2-40B4-BE49-F238E27FC236}">
                <a16:creationId xmlns:a16="http://schemas.microsoft.com/office/drawing/2014/main" id="{B0FC574B-3D03-2DF7-195F-49B0F95655B8}"/>
              </a:ext>
            </a:extLst>
          </p:cNvPr>
          <p:cNvSpPr txBox="1">
            <a:spLocks/>
          </p:cNvSpPr>
          <p:nvPr/>
        </p:nvSpPr>
        <p:spPr>
          <a:xfrm>
            <a:off x="88560" y="944953"/>
            <a:ext cx="7049398" cy="554792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indent="-220663"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CMC = Ceramic (or carbon) fiber in a ceramic matrix</a:t>
            </a:r>
          </a:p>
          <a:p>
            <a:pPr marL="687388" lvl="1" indent="-220663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Material nomenclature is “fiber/matrix”</a:t>
            </a:r>
          </a:p>
          <a:p>
            <a:pPr marL="0">
              <a:lnSpc>
                <a:spcPct val="100000"/>
              </a:lnSpc>
              <a:spcBef>
                <a:spcPts val="0"/>
              </a:spcBef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>
              <a:lnSpc>
                <a:spcPct val="100000"/>
              </a:lnSpc>
              <a:spcBef>
                <a:spcPts val="0"/>
              </a:spcBef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>
              <a:lnSpc>
                <a:spcPct val="100000"/>
              </a:lnSpc>
              <a:spcBef>
                <a:spcPts val="0"/>
              </a:spcBef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30188" indent="-230188">
              <a:lnSpc>
                <a:spcPct val="108000"/>
              </a:lnSpc>
              <a:spcBef>
                <a:spcPts val="0"/>
              </a:spcBef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Common examples</a:t>
            </a:r>
          </a:p>
          <a:p>
            <a:pPr marL="692150" lvl="1" indent="-234950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Oxides: Oxide/alumina-silicate, oxide/alumina-mullite</a:t>
            </a:r>
          </a:p>
          <a:p>
            <a:pPr marL="692150" lvl="1" indent="-234950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Carbides: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SiC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SiC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C/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SiC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C/C-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SiC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692150" lvl="1" indent="-234950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Carbon/carbon: C/C</a:t>
            </a:r>
          </a:p>
          <a:p>
            <a:pPr marL="230188" indent="-230188">
              <a:lnSpc>
                <a:spcPct val="108000"/>
              </a:lnSpc>
              <a:spcBef>
                <a:spcPts val="600"/>
              </a:spcBef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Characteristics</a:t>
            </a:r>
          </a:p>
          <a:p>
            <a:pPr marL="692150" lvl="3" indent="-23495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Moderate density</a:t>
            </a:r>
          </a:p>
          <a:p>
            <a:pPr marL="692150" lvl="3" indent="-23495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High use temperature</a:t>
            </a:r>
          </a:p>
          <a:p>
            <a:pPr marL="692150" lvl="3" indent="-23495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Chemical resilience</a:t>
            </a:r>
          </a:p>
          <a:p>
            <a:pPr marL="692150" lvl="3" indent="-23495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Excellent mechanical capability</a:t>
            </a:r>
          </a:p>
          <a:p>
            <a:pPr marL="230188" indent="-230188">
              <a:lnSpc>
                <a:spcPct val="108000"/>
              </a:lnSpc>
              <a:spcBef>
                <a:spcPts val="600"/>
              </a:spcBef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“Game changer” for high-temperature applications</a:t>
            </a:r>
          </a:p>
        </p:txBody>
      </p:sp>
      <p:sp>
        <p:nvSpPr>
          <p:cNvPr id="11" name="Text Box 6">
            <a:extLst>
              <a:ext uri="{FF2B5EF4-FFF2-40B4-BE49-F238E27FC236}">
                <a16:creationId xmlns:a16="http://schemas.microsoft.com/office/drawing/2014/main" id="{BC1EEC7F-73E6-1F75-2350-0301FCF5A6ED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5984426" y="2014975"/>
            <a:ext cx="2194560" cy="75713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 Inspira Sans"/>
                <a:ea typeface="+mn-ea"/>
                <a:cs typeface="Arial" charset="0"/>
              </a:rPr>
              <a:t>Monolithic ceramic</a:t>
            </a:r>
          </a:p>
        </p:txBody>
      </p:sp>
      <p:sp>
        <p:nvSpPr>
          <p:cNvPr id="16" name="Text Box 11">
            <a:extLst>
              <a:ext uri="{FF2B5EF4-FFF2-40B4-BE49-F238E27FC236}">
                <a16:creationId xmlns:a16="http://schemas.microsoft.com/office/drawing/2014/main" id="{1BDBAF23-0D7A-2077-C91F-CB0DB354E930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5983516" y="4752085"/>
            <a:ext cx="2194560" cy="758952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 Inspira Sans"/>
              <a:ea typeface="+mn-ea"/>
              <a:cs typeface="Arial" charset="0"/>
            </a:endParaRP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 Inspira Sans"/>
                <a:ea typeface="+mn-ea"/>
                <a:cs typeface="Arial" charset="0"/>
              </a:rPr>
              <a:t>CMC</a:t>
            </a:r>
          </a:p>
        </p:txBody>
      </p:sp>
      <p:pic>
        <p:nvPicPr>
          <p:cNvPr id="18" name="CMC new format.m4v">
            <a:hlinkClick r:id="" action="ppaction://media"/>
            <a:extLst>
              <a:ext uri="{FF2B5EF4-FFF2-40B4-BE49-F238E27FC236}">
                <a16:creationId xmlns:a16="http://schemas.microsoft.com/office/drawing/2014/main" id="{C38343C3-5E7A-6BC9-3960-41D48ADE87B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98840" y="4034281"/>
            <a:ext cx="4389120" cy="2194560"/>
          </a:xfrm>
          <a:prstGeom prst="rect">
            <a:avLst/>
          </a:prstGeom>
        </p:spPr>
      </p:pic>
      <p:pic>
        <p:nvPicPr>
          <p:cNvPr id="19" name="Monolithic new format.m4v">
            <a:hlinkClick r:id="" action="ppaction://media"/>
            <a:extLst>
              <a:ext uri="{FF2B5EF4-FFF2-40B4-BE49-F238E27FC236}">
                <a16:creationId xmlns:a16="http://schemas.microsoft.com/office/drawing/2014/main" id="{51FB18F1-1197-8168-008D-72C22D8960A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01784" y="1296260"/>
            <a:ext cx="4389120" cy="219456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E95F7EF-4442-9147-65B2-3F0807D6E9A1}"/>
              </a:ext>
            </a:extLst>
          </p:cNvPr>
          <p:cNvSpPr txBox="1"/>
          <p:nvPr/>
        </p:nvSpPr>
        <p:spPr>
          <a:xfrm>
            <a:off x="7501472" y="2726610"/>
            <a:ext cx="1227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Monolithic ceramic panel</a:t>
            </a:r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id="{93943EA2-85F9-9DD5-ABDC-CBDE9FD40046}"/>
              </a:ext>
            </a:extLst>
          </p:cNvPr>
          <p:cNvSpPr/>
          <p:nvPr/>
        </p:nvSpPr>
        <p:spPr>
          <a:xfrm rot="20211142">
            <a:off x="8689652" y="2794925"/>
            <a:ext cx="402251" cy="92157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FFDBEB-B3E7-4B93-97ED-63E72B4C00B5}"/>
              </a:ext>
            </a:extLst>
          </p:cNvPr>
          <p:cNvSpPr txBox="1"/>
          <p:nvPr/>
        </p:nvSpPr>
        <p:spPr>
          <a:xfrm>
            <a:off x="7973041" y="5521019"/>
            <a:ext cx="654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CMC panel</a:t>
            </a:r>
          </a:p>
        </p:txBody>
      </p:sp>
      <p:sp>
        <p:nvSpPr>
          <p:cNvPr id="23" name="Right Arrow 22">
            <a:extLst>
              <a:ext uri="{FF2B5EF4-FFF2-40B4-BE49-F238E27FC236}">
                <a16:creationId xmlns:a16="http://schemas.microsoft.com/office/drawing/2014/main" id="{DB2760FD-74D7-D270-7A97-06CD02DDB614}"/>
              </a:ext>
            </a:extLst>
          </p:cNvPr>
          <p:cNvSpPr/>
          <p:nvPr/>
        </p:nvSpPr>
        <p:spPr>
          <a:xfrm rot="20211142">
            <a:off x="8729632" y="5584341"/>
            <a:ext cx="402251" cy="92157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1601E4-8855-A0CD-2D62-7368A76FA991}"/>
              </a:ext>
            </a:extLst>
          </p:cNvPr>
          <p:cNvSpPr txBox="1"/>
          <p:nvPr/>
        </p:nvSpPr>
        <p:spPr>
          <a:xfrm>
            <a:off x="10962936" y="1298610"/>
            <a:ext cx="896079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E Inspira Sans"/>
                <a:ea typeface="+mn-ea"/>
                <a:cs typeface="+mn-cs"/>
              </a:rPr>
              <a:t>180 mph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chemeClr val="bg1"/>
                </a:solidFill>
                <a:latin typeface="GE Inspira Sans"/>
              </a:rPr>
              <a:t>(290 km/</a:t>
            </a:r>
            <a:r>
              <a:rPr lang="en-US" sz="1400" b="1" dirty="0" err="1">
                <a:solidFill>
                  <a:schemeClr val="bg1"/>
                </a:solidFill>
                <a:latin typeface="GE Inspira Sans"/>
              </a:rPr>
              <a:t>hr</a:t>
            </a:r>
            <a:r>
              <a:rPr lang="en-US" sz="1400" b="1" dirty="0">
                <a:solidFill>
                  <a:schemeClr val="bg1"/>
                </a:solidFill>
                <a:latin typeface="GE Inspira Sans"/>
              </a:rPr>
              <a:t>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E Inspira Sans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008FD71-A856-BC78-3966-F2DDCA2762CA}"/>
              </a:ext>
            </a:extLst>
          </p:cNvPr>
          <p:cNvSpPr txBox="1"/>
          <p:nvPr/>
        </p:nvSpPr>
        <p:spPr>
          <a:xfrm>
            <a:off x="10962936" y="4040608"/>
            <a:ext cx="896079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E Inspira Sans"/>
                <a:ea typeface="+mn-ea"/>
                <a:cs typeface="+mn-cs"/>
              </a:rPr>
              <a:t>180 mph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chemeClr val="bg1"/>
                </a:solidFill>
                <a:latin typeface="GE Inspira Sans"/>
              </a:rPr>
              <a:t>(290 km/</a:t>
            </a:r>
            <a:r>
              <a:rPr lang="en-US" sz="1400" b="1" dirty="0" err="1">
                <a:solidFill>
                  <a:schemeClr val="bg1"/>
                </a:solidFill>
                <a:latin typeface="GE Inspira Sans"/>
              </a:rPr>
              <a:t>hr</a:t>
            </a:r>
            <a:r>
              <a:rPr lang="en-US" sz="1400" b="1" dirty="0">
                <a:solidFill>
                  <a:schemeClr val="bg1"/>
                </a:solidFill>
                <a:latin typeface="GE Inspira Sans"/>
              </a:rPr>
              <a:t>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E Inspira Sans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0AF1D66-55EF-4820-B814-EA6C135860C2}"/>
              </a:ext>
            </a:extLst>
          </p:cNvPr>
          <p:cNvSpPr txBox="1"/>
          <p:nvPr/>
        </p:nvSpPr>
        <p:spPr>
          <a:xfrm>
            <a:off x="8965716" y="6237549"/>
            <a:ext cx="31678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32323"/>
                </a:solidFill>
              </a:rPr>
              <a:t>Credit: GE Aerospace, used with permission</a:t>
            </a:r>
            <a:endParaRPr lang="en-US" sz="120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DF9E499-CB34-3DBA-CFD4-3A39C77566B6}"/>
              </a:ext>
            </a:extLst>
          </p:cNvPr>
          <p:cNvGrpSpPr/>
          <p:nvPr/>
        </p:nvGrpSpPr>
        <p:grpSpPr>
          <a:xfrm>
            <a:off x="332683" y="1713914"/>
            <a:ext cx="6232452" cy="1599151"/>
            <a:chOff x="332683" y="1863210"/>
            <a:chExt cx="6232452" cy="159915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7537157-7DBB-F013-C079-150BAD366AA3}"/>
                </a:ext>
              </a:extLst>
            </p:cNvPr>
            <p:cNvGrpSpPr/>
            <p:nvPr/>
          </p:nvGrpSpPr>
          <p:grpSpPr>
            <a:xfrm>
              <a:off x="364850" y="1863210"/>
              <a:ext cx="1663462" cy="1535500"/>
              <a:chOff x="3622676" y="924416"/>
              <a:chExt cx="3669854" cy="3387550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1CA7A1E5-5D3A-2F39-AB75-9EA71E84908C}"/>
                  </a:ext>
                </a:extLst>
              </p:cNvPr>
              <p:cNvSpPr/>
              <p:nvPr/>
            </p:nvSpPr>
            <p:spPr>
              <a:xfrm>
                <a:off x="3622858" y="924416"/>
                <a:ext cx="3660189" cy="338755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B15A5290-F081-6600-8D15-48AB143E4BE4}"/>
                  </a:ext>
                </a:extLst>
              </p:cNvPr>
              <p:cNvSpPr/>
              <p:nvPr/>
            </p:nvSpPr>
            <p:spPr>
              <a:xfrm>
                <a:off x="4099975" y="1476512"/>
                <a:ext cx="531650" cy="531650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20BA0D01-5E25-FB55-C642-9D554ACCB4A8}"/>
                  </a:ext>
                </a:extLst>
              </p:cNvPr>
              <p:cNvSpPr/>
              <p:nvPr/>
            </p:nvSpPr>
            <p:spPr>
              <a:xfrm>
                <a:off x="4168135" y="1543581"/>
                <a:ext cx="388512" cy="388512"/>
              </a:xfrm>
              <a:prstGeom prst="ellipse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  <a:ln w="28575">
                <a:solidFill>
                  <a:srgbClr val="8EFA00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BAB0055D-2A96-BF4C-7135-F457CFCF4F48}"/>
                  </a:ext>
                </a:extLst>
              </p:cNvPr>
              <p:cNvSpPr/>
              <p:nvPr/>
            </p:nvSpPr>
            <p:spPr>
              <a:xfrm>
                <a:off x="5170089" y="1476512"/>
                <a:ext cx="531650" cy="531650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7965345C-47FF-F0CB-192D-BB9BA702EB7C}"/>
                  </a:ext>
                </a:extLst>
              </p:cNvPr>
              <p:cNvSpPr/>
              <p:nvPr/>
            </p:nvSpPr>
            <p:spPr>
              <a:xfrm>
                <a:off x="5238249" y="1543581"/>
                <a:ext cx="388512" cy="388512"/>
              </a:xfrm>
              <a:prstGeom prst="ellipse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  <a:ln w="28575">
                <a:solidFill>
                  <a:srgbClr val="8EFA00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326EE93D-3DC2-7B7F-3C11-45E803E6A10E}"/>
                  </a:ext>
                </a:extLst>
              </p:cNvPr>
              <p:cNvSpPr/>
              <p:nvPr/>
            </p:nvSpPr>
            <p:spPr>
              <a:xfrm>
                <a:off x="6240200" y="1476512"/>
                <a:ext cx="531650" cy="531650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7509108D-F68D-6289-0872-9596E2CE0133}"/>
                  </a:ext>
                </a:extLst>
              </p:cNvPr>
              <p:cNvSpPr/>
              <p:nvPr/>
            </p:nvSpPr>
            <p:spPr>
              <a:xfrm>
                <a:off x="6308360" y="1543581"/>
                <a:ext cx="388512" cy="388512"/>
              </a:xfrm>
              <a:prstGeom prst="ellipse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  <a:ln w="28575">
                <a:solidFill>
                  <a:srgbClr val="8EFA00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419282B8-0C61-AECC-8943-2EDCD96B224A}"/>
                  </a:ext>
                </a:extLst>
              </p:cNvPr>
              <p:cNvSpPr/>
              <p:nvPr/>
            </p:nvSpPr>
            <p:spPr>
              <a:xfrm>
                <a:off x="4099975" y="2335327"/>
                <a:ext cx="531650" cy="531650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83E4666E-F70F-8C8A-7442-5D9AAD8DCA8E}"/>
                  </a:ext>
                </a:extLst>
              </p:cNvPr>
              <p:cNvSpPr/>
              <p:nvPr/>
            </p:nvSpPr>
            <p:spPr>
              <a:xfrm>
                <a:off x="4168135" y="2402397"/>
                <a:ext cx="388512" cy="388512"/>
              </a:xfrm>
              <a:prstGeom prst="ellipse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  <a:ln w="28575">
                <a:solidFill>
                  <a:srgbClr val="8EFA00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407F73DD-AAEB-C0D2-C451-5BC020831837}"/>
                  </a:ext>
                </a:extLst>
              </p:cNvPr>
              <p:cNvSpPr/>
              <p:nvPr/>
            </p:nvSpPr>
            <p:spPr>
              <a:xfrm>
                <a:off x="5170089" y="2335327"/>
                <a:ext cx="531650" cy="531650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17039ED2-6B80-1D7C-B1C2-998726681D13}"/>
                  </a:ext>
                </a:extLst>
              </p:cNvPr>
              <p:cNvSpPr/>
              <p:nvPr/>
            </p:nvSpPr>
            <p:spPr>
              <a:xfrm>
                <a:off x="5238249" y="2402397"/>
                <a:ext cx="388512" cy="388512"/>
              </a:xfrm>
              <a:prstGeom prst="ellipse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  <a:ln w="28575">
                <a:solidFill>
                  <a:srgbClr val="8EFA00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8C9F89D8-9984-5F4C-443E-62AE01507A69}"/>
                  </a:ext>
                </a:extLst>
              </p:cNvPr>
              <p:cNvSpPr/>
              <p:nvPr/>
            </p:nvSpPr>
            <p:spPr>
              <a:xfrm>
                <a:off x="6240200" y="2335327"/>
                <a:ext cx="531650" cy="531650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B5FBCAA3-ABEA-9DDA-5B3E-45ADF09399AF}"/>
                  </a:ext>
                </a:extLst>
              </p:cNvPr>
              <p:cNvSpPr/>
              <p:nvPr/>
            </p:nvSpPr>
            <p:spPr>
              <a:xfrm>
                <a:off x="6308360" y="2402397"/>
                <a:ext cx="388512" cy="388512"/>
              </a:xfrm>
              <a:prstGeom prst="ellipse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  <a:ln w="28575">
                <a:solidFill>
                  <a:srgbClr val="8EFA00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6" name="Oval 4095">
                <a:extLst>
                  <a:ext uri="{FF2B5EF4-FFF2-40B4-BE49-F238E27FC236}">
                    <a16:creationId xmlns:a16="http://schemas.microsoft.com/office/drawing/2014/main" id="{07574837-F741-7E61-C457-88A61099C3FF}"/>
                  </a:ext>
                </a:extLst>
              </p:cNvPr>
              <p:cNvSpPr/>
              <p:nvPr/>
            </p:nvSpPr>
            <p:spPr>
              <a:xfrm>
                <a:off x="4099975" y="3194143"/>
                <a:ext cx="531650" cy="531650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7" name="Oval 4096">
                <a:extLst>
                  <a:ext uri="{FF2B5EF4-FFF2-40B4-BE49-F238E27FC236}">
                    <a16:creationId xmlns:a16="http://schemas.microsoft.com/office/drawing/2014/main" id="{3C88E5A2-3884-E8F5-0633-9EE56AB87D78}"/>
                  </a:ext>
                </a:extLst>
              </p:cNvPr>
              <p:cNvSpPr/>
              <p:nvPr/>
            </p:nvSpPr>
            <p:spPr>
              <a:xfrm>
                <a:off x="4168135" y="3261212"/>
                <a:ext cx="388512" cy="388512"/>
              </a:xfrm>
              <a:prstGeom prst="ellipse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  <a:ln w="28575">
                <a:solidFill>
                  <a:srgbClr val="8EFA00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9" name="Oval 4098">
                <a:extLst>
                  <a:ext uri="{FF2B5EF4-FFF2-40B4-BE49-F238E27FC236}">
                    <a16:creationId xmlns:a16="http://schemas.microsoft.com/office/drawing/2014/main" id="{B081508F-0601-47D2-3B4C-F8C008DF8CF0}"/>
                  </a:ext>
                </a:extLst>
              </p:cNvPr>
              <p:cNvSpPr/>
              <p:nvPr/>
            </p:nvSpPr>
            <p:spPr>
              <a:xfrm>
                <a:off x="5170089" y="3194143"/>
                <a:ext cx="531650" cy="531650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0" name="Oval 4099">
                <a:extLst>
                  <a:ext uri="{FF2B5EF4-FFF2-40B4-BE49-F238E27FC236}">
                    <a16:creationId xmlns:a16="http://schemas.microsoft.com/office/drawing/2014/main" id="{103A2660-2D24-6F0E-66C9-A5019C3BEE79}"/>
                  </a:ext>
                </a:extLst>
              </p:cNvPr>
              <p:cNvSpPr/>
              <p:nvPr/>
            </p:nvSpPr>
            <p:spPr>
              <a:xfrm>
                <a:off x="5238249" y="3261212"/>
                <a:ext cx="388512" cy="388512"/>
              </a:xfrm>
              <a:prstGeom prst="ellipse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  <a:ln w="28575">
                <a:solidFill>
                  <a:srgbClr val="8EFA00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1" name="Oval 4100">
                <a:extLst>
                  <a:ext uri="{FF2B5EF4-FFF2-40B4-BE49-F238E27FC236}">
                    <a16:creationId xmlns:a16="http://schemas.microsoft.com/office/drawing/2014/main" id="{AC981EDA-6010-FAE5-110F-FAC0E5A43DFE}"/>
                  </a:ext>
                </a:extLst>
              </p:cNvPr>
              <p:cNvSpPr/>
              <p:nvPr/>
            </p:nvSpPr>
            <p:spPr>
              <a:xfrm>
                <a:off x="6240200" y="3194143"/>
                <a:ext cx="531650" cy="531650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2" name="Oval 4101">
                <a:extLst>
                  <a:ext uri="{FF2B5EF4-FFF2-40B4-BE49-F238E27FC236}">
                    <a16:creationId xmlns:a16="http://schemas.microsoft.com/office/drawing/2014/main" id="{91B90528-23A2-C47C-22E4-2D363FAF63B2}"/>
                  </a:ext>
                </a:extLst>
              </p:cNvPr>
              <p:cNvSpPr/>
              <p:nvPr/>
            </p:nvSpPr>
            <p:spPr>
              <a:xfrm>
                <a:off x="6308360" y="3261212"/>
                <a:ext cx="388512" cy="388512"/>
              </a:xfrm>
              <a:prstGeom prst="ellipse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  <a:ln w="28575">
                <a:solidFill>
                  <a:srgbClr val="8EFA00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3" name="Rectangle 4102">
                <a:extLst>
                  <a:ext uri="{FF2B5EF4-FFF2-40B4-BE49-F238E27FC236}">
                    <a16:creationId xmlns:a16="http://schemas.microsoft.com/office/drawing/2014/main" id="{4EA2415A-7694-08CF-3839-979CA9EA15D3}"/>
                  </a:ext>
                </a:extLst>
              </p:cNvPr>
              <p:cNvSpPr/>
              <p:nvPr/>
            </p:nvSpPr>
            <p:spPr>
              <a:xfrm>
                <a:off x="3622676" y="924416"/>
                <a:ext cx="3669854" cy="280048"/>
              </a:xfrm>
              <a:prstGeom prst="rect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BE2CA79-D3AC-BE8D-3B9F-719C9BC8D250}"/>
                </a:ext>
              </a:extLst>
            </p:cNvPr>
            <p:cNvGrpSpPr/>
            <p:nvPr/>
          </p:nvGrpSpPr>
          <p:grpSpPr>
            <a:xfrm>
              <a:off x="1712216" y="1872271"/>
              <a:ext cx="4852919" cy="1590090"/>
              <a:chOff x="2107083" y="1003730"/>
              <a:chExt cx="4852919" cy="1590090"/>
            </a:xfrm>
          </p:grpSpPr>
          <p:sp>
            <p:nvSpPr>
              <p:cNvPr id="9" name="Text Box 5">
                <a:extLst>
                  <a:ext uri="{FF2B5EF4-FFF2-40B4-BE49-F238E27FC236}">
                    <a16:creationId xmlns:a16="http://schemas.microsoft.com/office/drawing/2014/main" id="{6615F0A4-86B8-C9C1-705B-10A5C21EE8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14573" y="1003730"/>
                <a:ext cx="4245429" cy="3385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9pPr>
              </a:lstStyle>
              <a:p>
                <a:r>
                  <a:rPr lang="en-US" alt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Environmental barrier coating (EBC) (possible)</a:t>
                </a:r>
              </a:p>
            </p:txBody>
          </p:sp>
          <p:sp>
            <p:nvSpPr>
              <p:cNvPr id="10" name="Text Box 6">
                <a:extLst>
                  <a:ext uri="{FF2B5EF4-FFF2-40B4-BE49-F238E27FC236}">
                    <a16:creationId xmlns:a16="http://schemas.microsoft.com/office/drawing/2014/main" id="{4B7AF736-71B5-707D-02C9-1CD66DE7F59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14573" y="1420909"/>
                <a:ext cx="4232452" cy="3385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9pPr>
              </a:lstStyle>
              <a:p>
                <a:r>
                  <a:rPr lang="en-US" alt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Fiber: silicon carbide (SiC), carbon (C), oxide, etc.</a:t>
                </a:r>
              </a:p>
            </p:txBody>
          </p:sp>
          <p:sp>
            <p:nvSpPr>
              <p:cNvPr id="12" name="Line 28">
                <a:extLst>
                  <a:ext uri="{FF2B5EF4-FFF2-40B4-BE49-F238E27FC236}">
                    <a16:creationId xmlns:a16="http://schemas.microsoft.com/office/drawing/2014/main" id="{0549DD60-A52A-3082-8B8C-67BFC42B4A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159620" y="1784942"/>
                <a:ext cx="606027" cy="225122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 type="none" w="sm" len="sm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" name="Line 29">
                <a:extLst>
                  <a:ext uri="{FF2B5EF4-FFF2-40B4-BE49-F238E27FC236}">
                    <a16:creationId xmlns:a16="http://schemas.microsoft.com/office/drawing/2014/main" id="{ED134FA6-4FF2-D690-36AD-A065A89B90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09597" y="2264470"/>
                <a:ext cx="425041" cy="128033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 type="none" w="sm" len="sm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Line 30">
                <a:extLst>
                  <a:ext uri="{FF2B5EF4-FFF2-40B4-BE49-F238E27FC236}">
                    <a16:creationId xmlns:a16="http://schemas.microsoft.com/office/drawing/2014/main" id="{698C99A8-F5DA-DA4C-EBD2-4EBA39ABDC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418880" y="1093012"/>
                <a:ext cx="346768" cy="64006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 type="none" w="sm" len="sm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" name="Line 31">
                <a:extLst>
                  <a:ext uri="{FF2B5EF4-FFF2-40B4-BE49-F238E27FC236}">
                    <a16:creationId xmlns:a16="http://schemas.microsoft.com/office/drawing/2014/main" id="{958BD84D-FDBB-6698-2C32-6494077337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107083" y="1381189"/>
                <a:ext cx="652122" cy="183342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 type="none" w="sm" len="sm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" name="Text Box 6">
                <a:extLst>
                  <a:ext uri="{FF2B5EF4-FFF2-40B4-BE49-F238E27FC236}">
                    <a16:creationId xmlns:a16="http://schemas.microsoft.com/office/drawing/2014/main" id="{A27FACB6-769B-9E54-89E0-70726AAE50F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14573" y="1838088"/>
                <a:ext cx="4040388" cy="3385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9pPr>
              </a:lstStyle>
              <a:p>
                <a:r>
                  <a:rPr lang="en-US" alt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Fiber-matrix interface coating (possible)</a:t>
                </a:r>
              </a:p>
            </p:txBody>
          </p:sp>
          <p:sp>
            <p:nvSpPr>
              <p:cNvPr id="6" name="Text Box 6">
                <a:extLst>
                  <a:ext uri="{FF2B5EF4-FFF2-40B4-BE49-F238E27FC236}">
                    <a16:creationId xmlns:a16="http://schemas.microsoft.com/office/drawing/2014/main" id="{BA26CCB0-DED6-6C91-110F-C112D0DB340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14573" y="2255266"/>
                <a:ext cx="4040388" cy="3385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9pPr>
              </a:lstStyle>
              <a:p>
                <a:r>
                  <a:rPr lang="en-US" alt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Matrix: 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SiC, C, oxide, etc.</a:t>
                </a: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D2FB1FC-A421-F410-7BF6-7EBF5D43D041}"/>
                </a:ext>
              </a:extLst>
            </p:cNvPr>
            <p:cNvSpPr txBox="1"/>
            <p:nvPr/>
          </p:nvSpPr>
          <p:spPr>
            <a:xfrm>
              <a:off x="332683" y="3159169"/>
              <a:ext cx="171028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Unidirectional fibers shown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8416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7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1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Black_Hyper-X">
            <a:extLst>
              <a:ext uri="{FF2B5EF4-FFF2-40B4-BE49-F238E27FC236}">
                <a16:creationId xmlns:a16="http://schemas.microsoft.com/office/drawing/2014/main" id="{F096A995-EA89-834F-B947-F27850874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2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46"/>
            <a:ext cx="12192000" cy="7077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5">
            <a:extLst>
              <a:ext uri="{FF2B5EF4-FFF2-40B4-BE49-F238E27FC236}">
                <a16:creationId xmlns:a16="http://schemas.microsoft.com/office/drawing/2014/main" id="{A767A8FE-63D7-EA6A-0B19-A2F9BC8BD2E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3137479" y="1868752"/>
            <a:ext cx="6351588" cy="4073525"/>
          </a:xfrm>
          <a:prstGeom prst="rect">
            <a:avLst/>
          </a:prstGeo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60000"/>
              </a:spcBef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pPr eaLnBrk="1" hangingPunct="1">
              <a:lnSpc>
                <a:spcPct val="100000"/>
              </a:lnSpc>
              <a:spcBef>
                <a:spcPct val="60000"/>
              </a:spcBef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TPS and Hot Structures Components</a:t>
            </a:r>
          </a:p>
          <a:p>
            <a:pPr marL="692150" lvl="1" indent="-285750" eaLnBrk="1" hangingPunct="1"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Leading edges</a:t>
            </a:r>
          </a:p>
          <a:p>
            <a:pPr marL="692150" lvl="1" indent="-285750" eaLnBrk="1" hangingPunct="1"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Acreage TPS / aeroshell </a:t>
            </a:r>
          </a:p>
          <a:p>
            <a:pPr marL="692150" lvl="1" indent="-285750" eaLnBrk="1" hangingPunct="1"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Control surfaces</a:t>
            </a:r>
          </a:p>
          <a:p>
            <a:pPr eaLnBrk="1" hangingPunct="1">
              <a:lnSpc>
                <a:spcPct val="100000"/>
              </a:lnSpc>
              <a:spcBef>
                <a:spcPct val="60000"/>
              </a:spcBef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Key Technical Challenges</a:t>
            </a:r>
          </a:p>
          <a:p>
            <a:pPr eaLnBrk="1" hangingPunct="1">
              <a:lnSpc>
                <a:spcPct val="100000"/>
              </a:lnSpc>
              <a:spcBef>
                <a:spcPct val="60000"/>
              </a:spcBef>
              <a:buClr>
                <a:schemeClr val="tx1"/>
              </a:buClr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Concluding Remarks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79B3A8BE-483B-A89E-2B1A-35E5673EB020}"/>
              </a:ext>
            </a:extLst>
          </p:cNvPr>
          <p:cNvSpPr txBox="1">
            <a:spLocks/>
          </p:cNvSpPr>
          <p:nvPr/>
        </p:nvSpPr>
        <p:spPr bwMode="auto">
          <a:xfrm>
            <a:off x="180979" y="155271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ight Arrow 1">
            <a:extLst>
              <a:ext uri="{FF2B5EF4-FFF2-40B4-BE49-F238E27FC236}">
                <a16:creationId xmlns:a16="http://schemas.microsoft.com/office/drawing/2014/main" id="{C9DE88E0-E7C5-430E-9798-62E374CC37F5}"/>
              </a:ext>
            </a:extLst>
          </p:cNvPr>
          <p:cNvSpPr/>
          <p:nvPr/>
        </p:nvSpPr>
        <p:spPr>
          <a:xfrm>
            <a:off x="2638715" y="2445043"/>
            <a:ext cx="498764" cy="540327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3A11376E-D178-721A-9F06-E42C1D0FD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8454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nasp1">
            <a:extLst>
              <a:ext uri="{FF2B5EF4-FFF2-40B4-BE49-F238E27FC236}">
                <a16:creationId xmlns:a16="http://schemas.microsoft.com/office/drawing/2014/main" id="{A92FFF3F-8DA8-68CF-0DE1-0CF704A6B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16533" y="1255269"/>
            <a:ext cx="9053921" cy="4660900"/>
          </a:xfrm>
          <a:prstGeom prst="rect">
            <a:avLst/>
          </a:prstGeom>
          <a:noFill/>
          <a:ln w="19050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19291D9A-9465-C0EF-A195-01AE02C00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8833" y="3536134"/>
            <a:ext cx="309635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solidFill>
                  <a:schemeClr val="bg1"/>
                </a:solidFill>
              </a:rPr>
              <a:t>Nose ~ 5000 Btu/ft</a:t>
            </a:r>
            <a:r>
              <a:rPr lang="en-US" altLang="en-US" sz="2000" b="1" baseline="30000" dirty="0">
                <a:solidFill>
                  <a:schemeClr val="bg1"/>
                </a:solidFill>
              </a:rPr>
              <a:t>2</a:t>
            </a:r>
            <a:r>
              <a:rPr lang="en-US" altLang="en-US" sz="2000" b="1" dirty="0">
                <a:solidFill>
                  <a:schemeClr val="bg1"/>
                </a:solidFill>
              </a:rPr>
              <a:t>-sec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605170AA-E84E-63F4-9751-6E3F963D81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8522" y="1625629"/>
            <a:ext cx="324015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solidFill>
                  <a:schemeClr val="bg1"/>
                </a:solidFill>
              </a:rPr>
              <a:t>Wing ~ 500 Btu/ft</a:t>
            </a:r>
            <a:r>
              <a:rPr lang="en-US" altLang="en-US" sz="2000" b="1" baseline="30000" dirty="0">
                <a:solidFill>
                  <a:schemeClr val="bg1"/>
                </a:solidFill>
              </a:rPr>
              <a:t>2</a:t>
            </a:r>
            <a:r>
              <a:rPr lang="en-US" altLang="en-US" sz="2000" b="1" dirty="0">
                <a:solidFill>
                  <a:schemeClr val="bg1"/>
                </a:solidFill>
              </a:rPr>
              <a:t>-sec</a:t>
            </a: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B34D4A65-F3F2-8431-F695-A15A79476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1922" y="5045435"/>
            <a:ext cx="324015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solidFill>
                  <a:schemeClr val="bg1"/>
                </a:solidFill>
              </a:rPr>
              <a:t>Cowl ~ 50,000 Btu/ft</a:t>
            </a:r>
            <a:r>
              <a:rPr lang="en-US" altLang="en-US" sz="2000" b="1" baseline="30000" dirty="0">
                <a:solidFill>
                  <a:schemeClr val="bg1"/>
                </a:solidFill>
              </a:rPr>
              <a:t>2</a:t>
            </a:r>
            <a:r>
              <a:rPr lang="en-US" altLang="en-US" sz="2000" b="1" dirty="0">
                <a:solidFill>
                  <a:schemeClr val="bg1"/>
                </a:solidFill>
              </a:rPr>
              <a:t>-sec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DC7EFE8E-93C5-5710-6DB0-0649DE0F6C23}"/>
              </a:ext>
            </a:extLst>
          </p:cNvPr>
          <p:cNvSpPr>
            <a:spLocks/>
          </p:cNvSpPr>
          <p:nvPr/>
        </p:nvSpPr>
        <p:spPr bwMode="auto">
          <a:xfrm>
            <a:off x="1897534" y="2082800"/>
            <a:ext cx="223366" cy="1663694"/>
          </a:xfrm>
          <a:custGeom>
            <a:avLst/>
            <a:gdLst>
              <a:gd name="T0" fmla="*/ 0 w 176"/>
              <a:gd name="T1" fmla="*/ 0 h 904"/>
              <a:gd name="T2" fmla="*/ 0 w 176"/>
              <a:gd name="T3" fmla="*/ 2147483646 h 904"/>
              <a:gd name="T4" fmla="*/ 2147483646 w 176"/>
              <a:gd name="T5" fmla="*/ 2147483646 h 90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76" h="904">
                <a:moveTo>
                  <a:pt x="0" y="0"/>
                </a:moveTo>
                <a:lnTo>
                  <a:pt x="0" y="904"/>
                </a:lnTo>
                <a:lnTo>
                  <a:pt x="176" y="904"/>
                </a:lnTo>
              </a:path>
            </a:pathLst>
          </a:cu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D08B7E6C-0F00-453D-0F10-AC0141940BD2}"/>
              </a:ext>
            </a:extLst>
          </p:cNvPr>
          <p:cNvSpPr>
            <a:spLocks/>
          </p:cNvSpPr>
          <p:nvPr/>
        </p:nvSpPr>
        <p:spPr bwMode="auto">
          <a:xfrm>
            <a:off x="6569548" y="3797300"/>
            <a:ext cx="169618" cy="1448190"/>
          </a:xfrm>
          <a:custGeom>
            <a:avLst/>
            <a:gdLst>
              <a:gd name="T0" fmla="*/ 0 w 176"/>
              <a:gd name="T1" fmla="*/ 0 h 904"/>
              <a:gd name="T2" fmla="*/ 0 w 176"/>
              <a:gd name="T3" fmla="*/ 2147483646 h 904"/>
              <a:gd name="T4" fmla="*/ 2147483646 w 176"/>
              <a:gd name="T5" fmla="*/ 2147483646 h 90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76" h="904">
                <a:moveTo>
                  <a:pt x="0" y="0"/>
                </a:moveTo>
                <a:lnTo>
                  <a:pt x="0" y="904"/>
                </a:lnTo>
                <a:lnTo>
                  <a:pt x="176" y="904"/>
                </a:lnTo>
              </a:path>
            </a:pathLst>
          </a:cu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F2A57A2E-115C-B991-7621-1E575710C8EE}"/>
              </a:ext>
            </a:extLst>
          </p:cNvPr>
          <p:cNvSpPr>
            <a:spLocks/>
          </p:cNvSpPr>
          <p:nvPr/>
        </p:nvSpPr>
        <p:spPr bwMode="auto">
          <a:xfrm>
            <a:off x="7869709" y="1892294"/>
            <a:ext cx="406400" cy="889000"/>
          </a:xfrm>
          <a:custGeom>
            <a:avLst/>
            <a:gdLst>
              <a:gd name="T0" fmla="*/ 2147483646 w 256"/>
              <a:gd name="T1" fmla="*/ 2147483646 h 560"/>
              <a:gd name="T2" fmla="*/ 2147483646 w 256"/>
              <a:gd name="T3" fmla="*/ 0 h 560"/>
              <a:gd name="T4" fmla="*/ 0 w 256"/>
              <a:gd name="T5" fmla="*/ 0 h 56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56" h="560">
                <a:moveTo>
                  <a:pt x="256" y="560"/>
                </a:moveTo>
                <a:lnTo>
                  <a:pt x="256" y="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94BAADAE-A2AB-7713-84FB-BFC8E577DF01}"/>
              </a:ext>
            </a:extLst>
          </p:cNvPr>
          <p:cNvSpPr txBox="1">
            <a:spLocks/>
          </p:cNvSpPr>
          <p:nvPr/>
        </p:nvSpPr>
        <p:spPr bwMode="auto">
          <a:xfrm>
            <a:off x="34064" y="99307"/>
            <a:ext cx="10905065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Typical Ascent Leading-Edge Heat Flux for SSTO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05AD74E-8CA2-AEE5-C631-783FFFA6F921}"/>
              </a:ext>
            </a:extLst>
          </p:cNvPr>
          <p:cNvSpPr/>
          <p:nvPr/>
        </p:nvSpPr>
        <p:spPr>
          <a:xfrm>
            <a:off x="1803400" y="1892300"/>
            <a:ext cx="203200" cy="20320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D2CC46D-ABCA-CC56-9AAE-DAFA87BD14AE}"/>
              </a:ext>
            </a:extLst>
          </p:cNvPr>
          <p:cNvSpPr/>
          <p:nvPr/>
        </p:nvSpPr>
        <p:spPr>
          <a:xfrm>
            <a:off x="6477000" y="3581400"/>
            <a:ext cx="203200" cy="20320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8CB2CDA-1187-CBD1-2383-8B6CC995359A}"/>
              </a:ext>
            </a:extLst>
          </p:cNvPr>
          <p:cNvSpPr/>
          <p:nvPr/>
        </p:nvSpPr>
        <p:spPr>
          <a:xfrm>
            <a:off x="8178800" y="2768600"/>
            <a:ext cx="203200" cy="20320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F1EABD9-A87B-7503-A3FC-6E1132BE94E6}"/>
              </a:ext>
            </a:extLst>
          </p:cNvPr>
          <p:cNvSpPr txBox="1"/>
          <p:nvPr/>
        </p:nvSpPr>
        <p:spPr>
          <a:xfrm>
            <a:off x="1000393" y="6152078"/>
            <a:ext cx="10086200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In comparison, Shuttle Orbiter leading edge ~ 70 Btu/ft</a:t>
            </a:r>
            <a:r>
              <a:rPr lang="en-US" altLang="en-US" sz="2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-sec, CEV ~ 700 Btu/ft</a:t>
            </a:r>
            <a:r>
              <a:rPr lang="en-US" altLang="en-US" sz="2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-sec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979C71-5D04-6701-DF5C-6CC4352AE5AE}"/>
              </a:ext>
            </a:extLst>
          </p:cNvPr>
          <p:cNvSpPr txBox="1"/>
          <p:nvPr/>
        </p:nvSpPr>
        <p:spPr>
          <a:xfrm>
            <a:off x="8829549" y="1349338"/>
            <a:ext cx="1657600" cy="58477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 Btu/ft</a:t>
            </a:r>
            <a:r>
              <a:rPr lang="en-US" sz="16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-sec ~ 567 W/cm</a:t>
            </a:r>
            <a:r>
              <a:rPr lang="en-US" sz="16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E03FBD76-D60A-8379-76D6-784CE29E9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8492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639E4B1-4806-5A8F-3579-8C59B714FC80}"/>
              </a:ext>
            </a:extLst>
          </p:cNvPr>
          <p:cNvSpPr/>
          <p:nvPr/>
        </p:nvSpPr>
        <p:spPr>
          <a:xfrm>
            <a:off x="0" y="955819"/>
            <a:ext cx="12192000" cy="6035995"/>
          </a:xfrm>
          <a:prstGeom prst="rect">
            <a:avLst/>
          </a:prstGeom>
          <a:solidFill>
            <a:srgbClr val="010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03669EA-F45F-7EC4-5CB4-A110FD077E05}"/>
              </a:ext>
            </a:extLst>
          </p:cNvPr>
          <p:cNvGrpSpPr/>
          <p:nvPr/>
        </p:nvGrpSpPr>
        <p:grpSpPr>
          <a:xfrm>
            <a:off x="1807691" y="1377006"/>
            <a:ext cx="8253007" cy="4453165"/>
            <a:chOff x="1934691" y="1377006"/>
            <a:chExt cx="7375525" cy="3979693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59544AB5-3920-6913-9372-30D7AA4C4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10218B"/>
                </a:clrFrom>
                <a:clrTo>
                  <a:srgbClr val="10218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9560" y="1377006"/>
              <a:ext cx="6535737" cy="3835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Line 4">
              <a:extLst>
                <a:ext uri="{FF2B5EF4-FFF2-40B4-BE49-F238E27FC236}">
                  <a16:creationId xmlns:a16="http://schemas.microsoft.com/office/drawing/2014/main" id="{D4F9B096-75E2-F487-1051-0011D45EF10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57054" y="2412062"/>
              <a:ext cx="5929312" cy="9525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" name="Text Box 5">
              <a:extLst>
                <a:ext uri="{FF2B5EF4-FFF2-40B4-BE49-F238E27FC236}">
                  <a16:creationId xmlns:a16="http://schemas.microsoft.com/office/drawing/2014/main" id="{D3EF05B8-733B-48C3-E755-B589B2AEA8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58885" y="4944119"/>
              <a:ext cx="1779587" cy="4125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b="1" dirty="0">
                  <a:solidFill>
                    <a:schemeClr val="bg1"/>
                  </a:solidFill>
                </a:rPr>
                <a:t>Heat  flux</a:t>
              </a:r>
            </a:p>
          </p:txBody>
        </p:sp>
        <p:sp>
          <p:nvSpPr>
            <p:cNvPr id="8" name="Text Box 6">
              <a:extLst>
                <a:ext uri="{FF2B5EF4-FFF2-40B4-BE49-F238E27FC236}">
                  <a16:creationId xmlns:a16="http://schemas.microsoft.com/office/drawing/2014/main" id="{0F8E6494-EEE8-7CA8-28AB-12C1D7F8D0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34691" y="2901006"/>
              <a:ext cx="1779588" cy="4125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b="1" dirty="0">
                  <a:solidFill>
                    <a:schemeClr val="bg1"/>
                  </a:solidFill>
                </a:rPr>
                <a:t>Temp.</a:t>
              </a:r>
            </a:p>
          </p:txBody>
        </p:sp>
        <p:sp>
          <p:nvSpPr>
            <p:cNvPr id="9" name="Text Box 7">
              <a:extLst>
                <a:ext uri="{FF2B5EF4-FFF2-40B4-BE49-F238E27FC236}">
                  <a16:creationId xmlns:a16="http://schemas.microsoft.com/office/drawing/2014/main" id="{B3CB9D20-EE57-AF66-4C36-8B5D110A78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44729" y="3586806"/>
              <a:ext cx="2398712" cy="4125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b="1" dirty="0">
                  <a:solidFill>
                    <a:schemeClr val="bg1"/>
                  </a:solidFill>
                </a:rPr>
                <a:t>Active cooling</a:t>
              </a:r>
            </a:p>
          </p:txBody>
        </p:sp>
        <p:sp>
          <p:nvSpPr>
            <p:cNvPr id="10" name="Text Box 8">
              <a:extLst>
                <a:ext uri="{FF2B5EF4-FFF2-40B4-BE49-F238E27FC236}">
                  <a16:creationId xmlns:a16="http://schemas.microsoft.com/office/drawing/2014/main" id="{B6F2FF83-B409-B628-8788-F32F5CCE20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8454" y="2702569"/>
              <a:ext cx="3941762" cy="4125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b="1" dirty="0">
                  <a:solidFill>
                    <a:schemeClr val="bg1"/>
                  </a:solidFill>
                </a:rPr>
                <a:t>Semi-passive (heat pipe)</a:t>
              </a:r>
            </a:p>
          </p:txBody>
        </p:sp>
        <p:sp>
          <p:nvSpPr>
            <p:cNvPr id="11" name="Text Box 9">
              <a:extLst>
                <a:ext uri="{FF2B5EF4-FFF2-40B4-BE49-F238E27FC236}">
                  <a16:creationId xmlns:a16="http://schemas.microsoft.com/office/drawing/2014/main" id="{B440B080-5510-457B-E17A-3F4B97AA6D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22466" y="1726256"/>
              <a:ext cx="1379538" cy="4125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b="1" dirty="0">
                  <a:solidFill>
                    <a:schemeClr val="bg1"/>
                  </a:solidFill>
                </a:rPr>
                <a:t>Passive</a:t>
              </a:r>
            </a:p>
          </p:txBody>
        </p:sp>
        <p:sp>
          <p:nvSpPr>
            <p:cNvPr id="12" name="Text Box 10">
              <a:extLst>
                <a:ext uri="{FF2B5EF4-FFF2-40B4-BE49-F238E27FC236}">
                  <a16:creationId xmlns:a16="http://schemas.microsoft.com/office/drawing/2014/main" id="{A253C23A-1E11-E6CC-5E8B-2F28378932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71872" y="2058044"/>
              <a:ext cx="1927225" cy="330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800" b="1" dirty="0">
                  <a:solidFill>
                    <a:srgbClr val="FFFF66"/>
                  </a:solidFill>
                </a:rPr>
                <a:t>Single use</a:t>
              </a:r>
            </a:p>
          </p:txBody>
        </p:sp>
        <p:sp>
          <p:nvSpPr>
            <p:cNvPr id="13" name="Text Box 11">
              <a:extLst>
                <a:ext uri="{FF2B5EF4-FFF2-40B4-BE49-F238E27FC236}">
                  <a16:creationId xmlns:a16="http://schemas.microsoft.com/office/drawing/2014/main" id="{A057AB40-9BE5-AB7A-550C-CA52F88365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90397" y="2483500"/>
              <a:ext cx="866775" cy="432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70000"/>
                </a:lnSpc>
                <a:spcBef>
                  <a:spcPct val="50000"/>
                </a:spcBef>
              </a:pPr>
              <a:r>
                <a:rPr lang="en-US" altLang="en-US" sz="1800" b="1" dirty="0">
                  <a:solidFill>
                    <a:srgbClr val="FFFF66"/>
                  </a:solidFill>
                </a:rPr>
                <a:t>Multi- use</a:t>
              </a:r>
            </a:p>
          </p:txBody>
        </p:sp>
        <p:sp>
          <p:nvSpPr>
            <p:cNvPr id="14" name="Text Box 12">
              <a:extLst>
                <a:ext uri="{FF2B5EF4-FFF2-40B4-BE49-F238E27FC236}">
                  <a16:creationId xmlns:a16="http://schemas.microsoft.com/office/drawing/2014/main" id="{EF785611-6627-2FB2-A156-FE2ED2552F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20841" y="4193231"/>
              <a:ext cx="2368550" cy="5776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800" b="1" dirty="0">
                  <a:solidFill>
                    <a:schemeClr val="bg1"/>
                  </a:solidFill>
                </a:rPr>
                <a:t>Increased cost, complexity, weight</a:t>
              </a:r>
            </a:p>
          </p:txBody>
        </p:sp>
        <p:sp>
          <p:nvSpPr>
            <p:cNvPr id="15" name="Line 13">
              <a:extLst>
                <a:ext uri="{FF2B5EF4-FFF2-40B4-BE49-F238E27FC236}">
                  <a16:creationId xmlns:a16="http://schemas.microsoft.com/office/drawing/2014/main" id="{714CB428-B568-20D3-F2BD-5FE20977EC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6522" y="2270769"/>
              <a:ext cx="1585913" cy="223520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" name="Text Box 15">
              <a:extLst>
                <a:ext uri="{FF2B5EF4-FFF2-40B4-BE49-F238E27FC236}">
                  <a16:creationId xmlns:a16="http://schemas.microsoft.com/office/drawing/2014/main" id="{D617EA11-A495-149E-9FFC-6D991FA694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5941" y="1965969"/>
              <a:ext cx="1093788" cy="330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800" b="1" dirty="0">
                  <a:solidFill>
                    <a:srgbClr val="FFFF66"/>
                  </a:solidFill>
                </a:rPr>
                <a:t>Ablator</a:t>
              </a:r>
            </a:p>
          </p:txBody>
        </p:sp>
      </p:grpSp>
      <p:sp>
        <p:nvSpPr>
          <p:cNvPr id="18" name="Title 2">
            <a:extLst>
              <a:ext uri="{FF2B5EF4-FFF2-40B4-BE49-F238E27FC236}">
                <a16:creationId xmlns:a16="http://schemas.microsoft.com/office/drawing/2014/main" id="{FFA6DB31-3AC6-5033-9BDB-3796130F1035}"/>
              </a:ext>
            </a:extLst>
          </p:cNvPr>
          <p:cNvSpPr txBox="1">
            <a:spLocks/>
          </p:cNvSpPr>
          <p:nvPr/>
        </p:nvSpPr>
        <p:spPr bwMode="auto">
          <a:xfrm>
            <a:off x="93746" y="128469"/>
            <a:ext cx="10195868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Leading-Edge Thermal Management Options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A016CE-DFED-ACA3-C12B-51D796505D22}"/>
              </a:ext>
            </a:extLst>
          </p:cNvPr>
          <p:cNvSpPr txBox="1"/>
          <p:nvPr/>
        </p:nvSpPr>
        <p:spPr>
          <a:xfrm>
            <a:off x="985221" y="6230718"/>
            <a:ext cx="10018358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There are multiple options to manage the intense heating on sharp leading edges </a:t>
            </a:r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1CB1FB6D-1E18-7961-5D04-108453A69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>
                <a:solidFill>
                  <a:schemeClr val="bg1"/>
                </a:solidFill>
              </a:rPr>
              <a:pPr/>
              <a:t>42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4702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5CAB90A-8341-50B6-43DA-00E60A2CFE2B}"/>
              </a:ext>
            </a:extLst>
          </p:cNvPr>
          <p:cNvGrpSpPr/>
          <p:nvPr/>
        </p:nvGrpSpPr>
        <p:grpSpPr>
          <a:xfrm>
            <a:off x="1270000" y="1252728"/>
            <a:ext cx="9613900" cy="5605272"/>
            <a:chOff x="1270000" y="1252728"/>
            <a:chExt cx="9613900" cy="560527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BA52DBB-A535-B394-6139-58CD74915B55}"/>
                </a:ext>
              </a:extLst>
            </p:cNvPr>
            <p:cNvSpPr/>
            <p:nvPr/>
          </p:nvSpPr>
          <p:spPr>
            <a:xfrm>
              <a:off x="1270000" y="1252728"/>
              <a:ext cx="9613900" cy="5605272"/>
            </a:xfrm>
            <a:prstGeom prst="rect">
              <a:avLst/>
            </a:prstGeom>
            <a:solidFill>
              <a:srgbClr val="01008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" name="Picture 3" descr="LEradius">
              <a:extLst>
                <a:ext uri="{FF2B5EF4-FFF2-40B4-BE49-F238E27FC236}">
                  <a16:creationId xmlns:a16="http://schemas.microsoft.com/office/drawing/2014/main" id="{0C64584E-B457-BF52-0411-3BEBF229C0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07731" y="1536700"/>
              <a:ext cx="6304351" cy="467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 Box 4">
              <a:extLst>
                <a:ext uri="{FF2B5EF4-FFF2-40B4-BE49-F238E27FC236}">
                  <a16:creationId xmlns:a16="http://schemas.microsoft.com/office/drawing/2014/main" id="{DB2C464B-CEC1-E768-F4CE-9528E53DC7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3570" y="3360239"/>
              <a:ext cx="1833418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000" b="1" dirty="0">
                  <a:solidFill>
                    <a:schemeClr val="bg1"/>
                  </a:solidFill>
                </a:rPr>
                <a:t>Heat flux, Btu/ft</a:t>
              </a:r>
              <a:r>
                <a:rPr lang="en-US" altLang="en-US" sz="2000" b="1" baseline="30000" dirty="0">
                  <a:solidFill>
                    <a:schemeClr val="bg1"/>
                  </a:solidFill>
                </a:rPr>
                <a:t>2</a:t>
              </a:r>
              <a:r>
                <a:rPr lang="en-US" altLang="en-US" sz="2000" b="1" dirty="0">
                  <a:solidFill>
                    <a:schemeClr val="bg1"/>
                  </a:solidFill>
                </a:rPr>
                <a:t>-sec</a:t>
              </a:r>
            </a:p>
          </p:txBody>
        </p:sp>
        <p:sp>
          <p:nvSpPr>
            <p:cNvPr id="7" name="Text Box 5">
              <a:extLst>
                <a:ext uri="{FF2B5EF4-FFF2-40B4-BE49-F238E27FC236}">
                  <a16:creationId xmlns:a16="http://schemas.microsoft.com/office/drawing/2014/main" id="{F9B8CBE0-ED5E-CFE4-4A2B-1FFA72D84F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80041" y="6084684"/>
              <a:ext cx="1874908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000" b="1" dirty="0">
                  <a:solidFill>
                    <a:schemeClr val="bg1"/>
                  </a:solidFill>
                </a:rPr>
                <a:t>Radius, in.</a:t>
              </a:r>
            </a:p>
          </p:txBody>
        </p:sp>
        <p:sp>
          <p:nvSpPr>
            <p:cNvPr id="8" name="Line 6">
              <a:extLst>
                <a:ext uri="{FF2B5EF4-FFF2-40B4-BE49-F238E27FC236}">
                  <a16:creationId xmlns:a16="http://schemas.microsoft.com/office/drawing/2014/main" id="{B369C732-D128-6C46-296A-B93AE4871A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10748" y="4397465"/>
              <a:ext cx="0" cy="126640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Line 7">
              <a:extLst>
                <a:ext uri="{FF2B5EF4-FFF2-40B4-BE49-F238E27FC236}">
                  <a16:creationId xmlns:a16="http://schemas.microsoft.com/office/drawing/2014/main" id="{20363EB3-9B91-6C1D-2749-8D0E8EC0D6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76559" y="4403384"/>
              <a:ext cx="61443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54FAF41D-31EB-2A9A-2C79-2F7D1B5369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0014" y="2258436"/>
              <a:ext cx="1965788" cy="5847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b="1" dirty="0">
                  <a:solidFill>
                    <a:schemeClr val="bg1"/>
                  </a:solidFill>
                </a:rPr>
                <a:t>Heat flux   </a:t>
              </a:r>
              <a:r>
                <a:rPr lang="el-GR" altLang="en-US" sz="3200" dirty="0">
                  <a:solidFill>
                    <a:schemeClr val="bg1"/>
                  </a:solidFill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∝</a:t>
              </a:r>
              <a:endParaRPr lang="en-US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Text Box 11">
              <a:extLst>
                <a:ext uri="{FF2B5EF4-FFF2-40B4-BE49-F238E27FC236}">
                  <a16:creationId xmlns:a16="http://schemas.microsoft.com/office/drawing/2014/main" id="{FA2BDB78-D698-9D7F-05FA-6E4D64F747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45825" y="1971339"/>
              <a:ext cx="355620" cy="4623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13" name="Line 12">
              <a:extLst>
                <a:ext uri="{FF2B5EF4-FFF2-40B4-BE49-F238E27FC236}">
                  <a16:creationId xmlns:a16="http://schemas.microsoft.com/office/drawing/2014/main" id="{9D48B846-45F1-4556-895F-A9006DD586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68931" y="2554161"/>
              <a:ext cx="1671413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3">
              <a:extLst>
                <a:ext uri="{FF2B5EF4-FFF2-40B4-BE49-F238E27FC236}">
                  <a16:creationId xmlns:a16="http://schemas.microsoft.com/office/drawing/2014/main" id="{38BC381C-A678-0539-7C01-8B75146EEF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03734" y="2647017"/>
              <a:ext cx="1276280" cy="4623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Char char="√"/>
              </a:pPr>
              <a:r>
                <a:rPr lang="en-US" altLang="en-US" b="1" dirty="0">
                  <a:solidFill>
                    <a:schemeClr val="bg1"/>
                  </a:solidFill>
                </a:rPr>
                <a:t>radius</a:t>
              </a:r>
            </a:p>
          </p:txBody>
        </p:sp>
        <p:sp>
          <p:nvSpPr>
            <p:cNvPr id="15" name="Line 14">
              <a:extLst>
                <a:ext uri="{FF2B5EF4-FFF2-40B4-BE49-F238E27FC236}">
                  <a16:creationId xmlns:a16="http://schemas.microsoft.com/office/drawing/2014/main" id="{34496CF3-B980-D614-E3F4-14B531D6CE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67922" y="2708263"/>
              <a:ext cx="1333575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Text Box 15">
              <a:extLst>
                <a:ext uri="{FF2B5EF4-FFF2-40B4-BE49-F238E27FC236}">
                  <a16:creationId xmlns:a16="http://schemas.microsoft.com/office/drawing/2014/main" id="{B08B526E-88E0-3B75-042F-B1DA8A274B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2245" y="3921329"/>
              <a:ext cx="3451586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000" b="1" dirty="0">
                  <a:solidFill>
                    <a:schemeClr val="bg1"/>
                  </a:solidFill>
                </a:rPr>
                <a:t>1-in. radius, 500 Btu/ft</a:t>
              </a:r>
              <a:r>
                <a:rPr lang="en-US" altLang="en-US" sz="2000" b="1" baseline="30000" dirty="0">
                  <a:solidFill>
                    <a:schemeClr val="bg1"/>
                  </a:solidFill>
                </a:rPr>
                <a:t>2</a:t>
              </a:r>
              <a:r>
                <a:rPr lang="en-US" altLang="en-US" sz="2000" b="1" dirty="0">
                  <a:solidFill>
                    <a:schemeClr val="bg1"/>
                  </a:solidFill>
                </a:rPr>
                <a:t>-sec</a:t>
              </a:r>
            </a:p>
          </p:txBody>
        </p:sp>
      </p:grpSp>
      <p:sp>
        <p:nvSpPr>
          <p:cNvPr id="17" name="Title 2">
            <a:extLst>
              <a:ext uri="{FF2B5EF4-FFF2-40B4-BE49-F238E27FC236}">
                <a16:creationId xmlns:a16="http://schemas.microsoft.com/office/drawing/2014/main" id="{9D1284BE-53DB-B6D4-43A3-6197A2C44379}"/>
              </a:ext>
            </a:extLst>
          </p:cNvPr>
          <p:cNvSpPr txBox="1">
            <a:spLocks/>
          </p:cNvSpPr>
          <p:nvPr/>
        </p:nvSpPr>
        <p:spPr bwMode="auto">
          <a:xfrm>
            <a:off x="100300" y="117411"/>
            <a:ext cx="950389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spc="-3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Leading-Edge Radius Effect on Heat Flux</a:t>
            </a:r>
            <a:endParaRPr lang="en-US" sz="2800" b="1" spc="-3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4649F1-1601-3386-C0F2-C9828E10EEE0}"/>
              </a:ext>
            </a:extLst>
          </p:cNvPr>
          <p:cNvSpPr txBox="1"/>
          <p:nvPr/>
        </p:nvSpPr>
        <p:spPr>
          <a:xfrm>
            <a:off x="8842664" y="6240402"/>
            <a:ext cx="1766316" cy="33855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in. = 25.4 cm</a:t>
            </a:r>
            <a:endParaRPr lang="en-US" sz="1600" baseline="30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98838B-1B58-C6D5-7B10-0CB1BE899966}"/>
              </a:ext>
            </a:extLst>
          </p:cNvPr>
          <p:cNvSpPr txBox="1"/>
          <p:nvPr/>
        </p:nvSpPr>
        <p:spPr>
          <a:xfrm>
            <a:off x="1493201" y="6067762"/>
            <a:ext cx="1657600" cy="58477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 Btu/ft</a:t>
            </a:r>
            <a:r>
              <a:rPr lang="en-US" sz="16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-sec ~ 567 W/cm</a:t>
            </a:r>
            <a:r>
              <a:rPr lang="en-US" sz="16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1B506A39-410E-1EAC-0AC9-FA084F66A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EE1A6C0-286E-4C93-24E9-A39F197D1AAC}"/>
              </a:ext>
            </a:extLst>
          </p:cNvPr>
          <p:cNvSpPr txBox="1"/>
          <p:nvPr/>
        </p:nvSpPr>
        <p:spPr>
          <a:xfrm>
            <a:off x="4928476" y="1383864"/>
            <a:ext cx="2857603" cy="369332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Notional flight conditions</a:t>
            </a:r>
          </a:p>
        </p:txBody>
      </p:sp>
    </p:spTree>
    <p:extLst>
      <p:ext uri="{BB962C8B-B14F-4D97-AF65-F5344CB8AC3E}">
        <p14:creationId xmlns:p14="http://schemas.microsoft.com/office/powerpoint/2010/main" val="25067147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6EB9F09-612C-C729-60C9-002CAFF09598}"/>
              </a:ext>
            </a:extLst>
          </p:cNvPr>
          <p:cNvSpPr/>
          <p:nvPr/>
        </p:nvSpPr>
        <p:spPr>
          <a:xfrm>
            <a:off x="1409700" y="1243584"/>
            <a:ext cx="9232899" cy="5614416"/>
          </a:xfrm>
          <a:prstGeom prst="rect">
            <a:avLst/>
          </a:prstGeom>
          <a:solidFill>
            <a:srgbClr val="010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EBE8660-81C3-8012-335B-B3F3876F14BC}"/>
              </a:ext>
            </a:extLst>
          </p:cNvPr>
          <p:cNvGrpSpPr/>
          <p:nvPr/>
        </p:nvGrpSpPr>
        <p:grpSpPr>
          <a:xfrm>
            <a:off x="2569434" y="1371600"/>
            <a:ext cx="7023297" cy="4851371"/>
            <a:chOff x="3509963" y="1549400"/>
            <a:chExt cx="5600706" cy="3868710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72961052-A061-0DC6-90FC-59D2B05A8F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052391"/>
                </a:clrFrom>
                <a:clrTo>
                  <a:srgbClr val="052391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7188" y="1765300"/>
              <a:ext cx="4413250" cy="3432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 Box 6">
              <a:extLst>
                <a:ext uri="{FF2B5EF4-FFF2-40B4-BE49-F238E27FC236}">
                  <a16:creationId xmlns:a16="http://schemas.microsoft.com/office/drawing/2014/main" id="{2E3684A5-7F5E-F40B-F6F5-9C3267719F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0414" y="2047869"/>
              <a:ext cx="1503356" cy="736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800" b="1" dirty="0">
                  <a:solidFill>
                    <a:schemeClr val="bg1"/>
                  </a:solidFill>
                </a:rPr>
                <a:t>Sharp LE, hypersonic </a:t>
              </a:r>
            </a:p>
            <a:p>
              <a:pPr eaLnBrk="1" hangingPunct="1"/>
              <a:r>
                <a:rPr lang="en-US" altLang="en-US" sz="1800" b="1" dirty="0">
                  <a:solidFill>
                    <a:schemeClr val="bg1"/>
                  </a:solidFill>
                </a:rPr>
                <a:t>vehicle</a:t>
              </a:r>
            </a:p>
          </p:txBody>
        </p:sp>
        <p:sp>
          <p:nvSpPr>
            <p:cNvPr id="9" name="Text Box 7">
              <a:extLst>
                <a:ext uri="{FF2B5EF4-FFF2-40B4-BE49-F238E27FC236}">
                  <a16:creationId xmlns:a16="http://schemas.microsoft.com/office/drawing/2014/main" id="{F18EF08A-33BB-E0A6-24A3-556782B794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83113" y="3881432"/>
              <a:ext cx="822208" cy="5154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800" b="1" dirty="0">
                  <a:solidFill>
                    <a:schemeClr val="bg1"/>
                  </a:solidFill>
                </a:rPr>
                <a:t>Upper</a:t>
              </a:r>
            </a:p>
            <a:p>
              <a:pPr eaLnBrk="1" hangingPunct="1"/>
              <a:r>
                <a:rPr lang="en-US" altLang="en-US" sz="1800" b="1" dirty="0">
                  <a:solidFill>
                    <a:schemeClr val="bg1"/>
                  </a:solidFill>
                </a:rPr>
                <a:t>Surface</a:t>
              </a:r>
            </a:p>
          </p:txBody>
        </p:sp>
        <p:sp>
          <p:nvSpPr>
            <p:cNvPr id="10" name="Text Box 8">
              <a:extLst>
                <a:ext uri="{FF2B5EF4-FFF2-40B4-BE49-F238E27FC236}">
                  <a16:creationId xmlns:a16="http://schemas.microsoft.com/office/drawing/2014/main" id="{145E4629-DCB8-AA40-AA6A-E730DAB664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21488" y="3776657"/>
              <a:ext cx="822208" cy="5154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800" b="1" dirty="0">
                  <a:solidFill>
                    <a:schemeClr val="bg1"/>
                  </a:solidFill>
                </a:rPr>
                <a:t>Lower</a:t>
              </a:r>
            </a:p>
            <a:p>
              <a:pPr eaLnBrk="1" hangingPunct="1"/>
              <a:r>
                <a:rPr lang="en-US" altLang="en-US" sz="1800" b="1" dirty="0">
                  <a:solidFill>
                    <a:schemeClr val="bg1"/>
                  </a:solidFill>
                </a:rPr>
                <a:t>Surface</a:t>
              </a:r>
            </a:p>
          </p:txBody>
        </p:sp>
        <p:sp>
          <p:nvSpPr>
            <p:cNvPr id="11" name="Text Box 9">
              <a:extLst>
                <a:ext uri="{FF2B5EF4-FFF2-40B4-BE49-F238E27FC236}">
                  <a16:creationId xmlns:a16="http://schemas.microsoft.com/office/drawing/2014/main" id="{11CFF348-030C-F563-A440-2521E02EB2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6013" y="2651119"/>
              <a:ext cx="771076" cy="5154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800" b="1" dirty="0">
                  <a:solidFill>
                    <a:schemeClr val="bg1"/>
                  </a:solidFill>
                </a:rPr>
                <a:t>Shuttle</a:t>
              </a:r>
            </a:p>
            <a:p>
              <a:pPr eaLnBrk="1" hangingPunct="1"/>
              <a:r>
                <a:rPr lang="en-US" altLang="en-US" sz="1800" b="1" dirty="0">
                  <a:solidFill>
                    <a:schemeClr val="bg1"/>
                  </a:solidFill>
                </a:rPr>
                <a:t>Orbiter</a:t>
              </a:r>
            </a:p>
          </p:txBody>
        </p:sp>
        <p:sp>
          <p:nvSpPr>
            <p:cNvPr id="12" name="Text Box 10">
              <a:extLst>
                <a:ext uri="{FF2B5EF4-FFF2-40B4-BE49-F238E27FC236}">
                  <a16:creationId xmlns:a16="http://schemas.microsoft.com/office/drawing/2014/main" id="{EA4027AF-786A-59CE-EAA8-D292C26E99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9963" y="3125788"/>
              <a:ext cx="590835" cy="5645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000" b="1" dirty="0">
                  <a:solidFill>
                    <a:schemeClr val="bg1"/>
                  </a:solidFill>
                </a:rPr>
                <a:t>Heat</a:t>
              </a:r>
            </a:p>
            <a:p>
              <a:pPr eaLnBrk="1" hangingPunct="1"/>
              <a:r>
                <a:rPr lang="en-US" altLang="en-US" sz="2000" b="1" dirty="0">
                  <a:solidFill>
                    <a:schemeClr val="bg1"/>
                  </a:solidFill>
                </a:rPr>
                <a:t>Flux</a:t>
              </a:r>
            </a:p>
          </p:txBody>
        </p:sp>
        <p:sp>
          <p:nvSpPr>
            <p:cNvPr id="13" name="Text Box 11">
              <a:extLst>
                <a:ext uri="{FF2B5EF4-FFF2-40B4-BE49-F238E27FC236}">
                  <a16:creationId xmlns:a16="http://schemas.microsoft.com/office/drawing/2014/main" id="{464699DA-E610-E06F-F1DD-1AA1273947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33950" y="5099044"/>
              <a:ext cx="2044273" cy="3190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000" b="1" dirty="0">
                  <a:solidFill>
                    <a:schemeClr val="bg1"/>
                  </a:solidFill>
                </a:rPr>
                <a:t>Chordwise position</a:t>
              </a:r>
            </a:p>
          </p:txBody>
        </p:sp>
        <p:pic>
          <p:nvPicPr>
            <p:cNvPr id="14" name="Picture 12">
              <a:extLst>
                <a:ext uri="{FF2B5EF4-FFF2-40B4-BE49-F238E27FC236}">
                  <a16:creationId xmlns:a16="http://schemas.microsoft.com/office/drawing/2014/main" id="{9E5CA57D-1AB8-AA0A-0F5D-42CA34D94A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130FAA"/>
                </a:clrFrom>
                <a:clrTo>
                  <a:srgbClr val="130FA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2656" y="1549400"/>
              <a:ext cx="1878013" cy="1120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Line 13">
              <a:extLst>
                <a:ext uri="{FF2B5EF4-FFF2-40B4-BE49-F238E27FC236}">
                  <a16:creationId xmlns:a16="http://schemas.microsoft.com/office/drawing/2014/main" id="{2B269A5E-1FC7-6A78-5D3F-BD05311B58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04000" y="2076444"/>
              <a:ext cx="635000" cy="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14">
              <a:extLst>
                <a:ext uri="{FF2B5EF4-FFF2-40B4-BE49-F238E27FC236}">
                  <a16:creationId xmlns:a16="http://schemas.microsoft.com/office/drawing/2014/main" id="{639AFAEF-9BA1-276F-36D0-5D63B6DD516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937375" y="2227257"/>
              <a:ext cx="374650" cy="303212"/>
            </a:xfrm>
            <a:prstGeom prst="line">
              <a:avLst/>
            </a:prstGeom>
            <a:noFill/>
            <a:ln w="50800">
              <a:solidFill>
                <a:srgbClr val="99CC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Text Box 15">
              <a:extLst>
                <a:ext uri="{FF2B5EF4-FFF2-40B4-BE49-F238E27FC236}">
                  <a16:creationId xmlns:a16="http://schemas.microsoft.com/office/drawing/2014/main" id="{5743B811-7B99-A1BF-B95A-2B2F46AD12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99331" y="1920869"/>
              <a:ext cx="1762125" cy="2699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1600" b="1" dirty="0"/>
                <a:t>Leading edge</a:t>
              </a:r>
            </a:p>
          </p:txBody>
        </p:sp>
        <p:sp>
          <p:nvSpPr>
            <p:cNvPr id="18" name="Text Box 16">
              <a:extLst>
                <a:ext uri="{FF2B5EF4-FFF2-40B4-BE49-F238E27FC236}">
                  <a16:creationId xmlns:a16="http://schemas.microsoft.com/office/drawing/2014/main" id="{831B235D-4E50-5E92-BF25-AA76FEE48D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1180000">
              <a:off x="7567747" y="1612785"/>
              <a:ext cx="1288792" cy="2208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200" b="1" dirty="0">
                  <a:solidFill>
                    <a:schemeClr val="bg1"/>
                  </a:solidFill>
                </a:rPr>
                <a:t>Chordwise position</a:t>
              </a:r>
            </a:p>
          </p:txBody>
        </p:sp>
      </p:grpSp>
      <p:sp>
        <p:nvSpPr>
          <p:cNvPr id="19" name="Title 2">
            <a:extLst>
              <a:ext uri="{FF2B5EF4-FFF2-40B4-BE49-F238E27FC236}">
                <a16:creationId xmlns:a16="http://schemas.microsoft.com/office/drawing/2014/main" id="{7F85C72E-38BC-412A-AF15-95979FB56519}"/>
              </a:ext>
            </a:extLst>
          </p:cNvPr>
          <p:cNvSpPr txBox="1">
            <a:spLocks/>
          </p:cNvSpPr>
          <p:nvPr/>
        </p:nvSpPr>
        <p:spPr bwMode="auto">
          <a:xfrm>
            <a:off x="127094" y="120334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Leading-Edge Heating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C6AF1D-A553-AFDE-87BD-7D7A7E0CBE42}"/>
              </a:ext>
            </a:extLst>
          </p:cNvPr>
          <p:cNvSpPr txBox="1"/>
          <p:nvPr/>
        </p:nvSpPr>
        <p:spPr>
          <a:xfrm>
            <a:off x="2440129" y="6313927"/>
            <a:ext cx="6921585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Sharp leading edges produce intense, localized heating 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DB94181A-AAB9-242B-A8D9-487927ECC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600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202CF14-CF2F-821D-C2C0-D1A43B673407}"/>
              </a:ext>
            </a:extLst>
          </p:cNvPr>
          <p:cNvSpPr/>
          <p:nvPr/>
        </p:nvSpPr>
        <p:spPr>
          <a:xfrm>
            <a:off x="0" y="1200839"/>
            <a:ext cx="12191999" cy="5657162"/>
          </a:xfrm>
          <a:prstGeom prst="rect">
            <a:avLst/>
          </a:prstGeom>
          <a:solidFill>
            <a:srgbClr val="01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765758A-7F5D-E45D-D771-AAC954B35B59}"/>
              </a:ext>
            </a:extLst>
          </p:cNvPr>
          <p:cNvSpPr/>
          <p:nvPr/>
        </p:nvSpPr>
        <p:spPr>
          <a:xfrm>
            <a:off x="2074916" y="1279520"/>
            <a:ext cx="7489213" cy="4783137"/>
          </a:xfrm>
          <a:prstGeom prst="rect">
            <a:avLst/>
          </a:prstGeom>
          <a:solidFill>
            <a:srgbClr val="01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06AC91D9-18CB-60AC-9DF4-C07A5B2A9B12}"/>
              </a:ext>
            </a:extLst>
          </p:cNvPr>
          <p:cNvSpPr txBox="1">
            <a:spLocks/>
          </p:cNvSpPr>
          <p:nvPr/>
        </p:nvSpPr>
        <p:spPr bwMode="auto">
          <a:xfrm>
            <a:off x="198960" y="109639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Property: Emissivity (</a:t>
            </a:r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</a:t>
            </a:r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BE2902E-5763-08F6-A885-190A0F6F9A6C}"/>
              </a:ext>
            </a:extLst>
          </p:cNvPr>
          <p:cNvGrpSpPr/>
          <p:nvPr/>
        </p:nvGrpSpPr>
        <p:grpSpPr>
          <a:xfrm>
            <a:off x="2007389" y="1421026"/>
            <a:ext cx="7990550" cy="4557847"/>
            <a:chOff x="2798222" y="1878007"/>
            <a:chExt cx="7089774" cy="4044040"/>
          </a:xfrm>
        </p:grpSpPr>
        <p:sp>
          <p:nvSpPr>
            <p:cNvPr id="5" name="Line 5">
              <a:extLst>
                <a:ext uri="{FF2B5EF4-FFF2-40B4-BE49-F238E27FC236}">
                  <a16:creationId xmlns:a16="http://schemas.microsoft.com/office/drawing/2014/main" id="{86DBA6C3-A4C8-60B6-10C5-5A42CA108A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01928" y="2298700"/>
              <a:ext cx="0" cy="285432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Text Box 3">
              <a:extLst>
                <a:ext uri="{FF2B5EF4-FFF2-40B4-BE49-F238E27FC236}">
                  <a16:creationId xmlns:a16="http://schemas.microsoft.com/office/drawing/2014/main" id="{0D6B9854-3519-C780-5C3E-EE27FE99D2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28728" y="4165594"/>
              <a:ext cx="4129088" cy="409621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b="1" dirty="0" err="1">
                  <a:solidFill>
                    <a:srgbClr val="FFFF66"/>
                  </a:solidFill>
                </a:rPr>
                <a:t>q</a:t>
              </a:r>
              <a:r>
                <a:rPr lang="en-US" altLang="en-US" b="1" baseline="-25000" dirty="0" err="1">
                  <a:solidFill>
                    <a:srgbClr val="FFFF66"/>
                  </a:solidFill>
                </a:rPr>
                <a:t>conv,surf</a:t>
              </a:r>
              <a:r>
                <a:rPr lang="en-US" altLang="en-US" b="1" dirty="0">
                  <a:solidFill>
                    <a:srgbClr val="FFFF66"/>
                  </a:solidFill>
                </a:rPr>
                <a:t> = </a:t>
              </a:r>
              <a:r>
                <a:rPr lang="en-US" altLang="en-US" b="1" dirty="0" err="1">
                  <a:solidFill>
                    <a:srgbClr val="FFFF66"/>
                  </a:solidFill>
                </a:rPr>
                <a:t>q</a:t>
              </a:r>
              <a:r>
                <a:rPr lang="en-US" altLang="en-US" b="1" baseline="-25000" dirty="0" err="1">
                  <a:solidFill>
                    <a:srgbClr val="FFFF66"/>
                  </a:solidFill>
                </a:rPr>
                <a:t>rad,out</a:t>
              </a:r>
              <a:r>
                <a:rPr lang="en-US" altLang="en-US" b="1" dirty="0">
                  <a:solidFill>
                    <a:srgbClr val="FFFF66"/>
                  </a:solidFill>
                </a:rPr>
                <a:t> = </a:t>
              </a:r>
              <a:r>
                <a:rPr lang="en-US" altLang="en-US" b="1" dirty="0">
                  <a:solidFill>
                    <a:srgbClr val="FFFF66"/>
                  </a:solidFill>
                  <a:latin typeface="Symbol" panose="05050102010706020507" pitchFamily="18" charset="2"/>
                  <a:sym typeface="Symbol" panose="05050102010706020507" pitchFamily="18" charset="2"/>
                </a:rPr>
                <a:t></a:t>
              </a:r>
              <a:r>
                <a:rPr lang="en-US" altLang="en-US" b="1" dirty="0">
                  <a:solidFill>
                    <a:srgbClr val="FFFF66"/>
                  </a:solidFill>
                </a:rPr>
                <a:t> </a:t>
              </a:r>
              <a:r>
                <a:rPr lang="en-US" altLang="en-US" b="1" dirty="0" err="1">
                  <a:solidFill>
                    <a:srgbClr val="FFFF66"/>
                  </a:solidFill>
                </a:rPr>
                <a:t>T</a:t>
              </a:r>
              <a:r>
                <a:rPr lang="en-US" altLang="en-US" b="1" baseline="-25000" dirty="0" err="1">
                  <a:solidFill>
                    <a:srgbClr val="FFFF66"/>
                  </a:solidFill>
                </a:rPr>
                <a:t>req</a:t>
              </a:r>
              <a:endParaRPr lang="en-US" altLang="en-US" b="1" baseline="-25000" dirty="0">
                <a:solidFill>
                  <a:srgbClr val="FFFF66"/>
                </a:solidFill>
              </a:endParaRPr>
            </a:p>
          </p:txBody>
        </p:sp>
        <p:sp>
          <p:nvSpPr>
            <p:cNvPr id="7" name="Text Box 4">
              <a:extLst>
                <a:ext uri="{FF2B5EF4-FFF2-40B4-BE49-F238E27FC236}">
                  <a16:creationId xmlns:a16="http://schemas.microsoft.com/office/drawing/2014/main" id="{817E708B-00B4-8BE5-CE68-7DA93CADA7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35159" y="5594350"/>
              <a:ext cx="1990725" cy="327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800" b="1" dirty="0" err="1">
                  <a:solidFill>
                    <a:schemeClr val="bg1"/>
                  </a:solidFill>
                  <a:cs typeface="Arial" panose="020B0604020202020204" pitchFamily="34" charset="0"/>
                </a:rPr>
                <a:t>q</a:t>
              </a:r>
              <a:r>
                <a:rPr lang="en-US" altLang="en-US" sz="1800" b="1" baseline="-25000" dirty="0" err="1">
                  <a:solidFill>
                    <a:schemeClr val="bg1"/>
                  </a:solidFill>
                  <a:cs typeface="Arial" panose="020B0604020202020204" pitchFamily="34" charset="0"/>
                </a:rPr>
                <a:t>rad</a:t>
              </a:r>
              <a:r>
                <a:rPr lang="en-US" altLang="en-US" sz="1800" b="1" dirty="0">
                  <a:solidFill>
                    <a:schemeClr val="bg1"/>
                  </a:solidFill>
                  <a:cs typeface="Arial" panose="020B0604020202020204" pitchFamily="34" charset="0"/>
                </a:rPr>
                <a:t>, Btu/ft</a:t>
              </a:r>
              <a:r>
                <a:rPr lang="en-US" altLang="en-US" sz="1800" b="1" baseline="30000" dirty="0">
                  <a:solidFill>
                    <a:schemeClr val="bg1"/>
                  </a:solidFill>
                  <a:cs typeface="Arial" panose="020B0604020202020204" pitchFamily="34" charset="0"/>
                </a:rPr>
                <a:t>2</a:t>
              </a:r>
              <a:r>
                <a:rPr lang="en-US" altLang="en-US" sz="1800" b="1" dirty="0">
                  <a:solidFill>
                    <a:schemeClr val="bg1"/>
                  </a:solidFill>
                  <a:cs typeface="Arial" panose="020B0604020202020204" pitchFamily="34" charset="0"/>
                </a:rPr>
                <a:t>-sec</a:t>
              </a:r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FA76E42E-23FF-241C-2990-60843327262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2784" y="2686044"/>
              <a:ext cx="4119563" cy="2495550"/>
            </a:xfrm>
            <a:custGeom>
              <a:avLst/>
              <a:gdLst>
                <a:gd name="T0" fmla="*/ 0 w 2034"/>
                <a:gd name="T1" fmla="*/ 2147483646 h 1232"/>
                <a:gd name="T2" fmla="*/ 2147483646 w 2034"/>
                <a:gd name="T3" fmla="*/ 2147483646 h 1232"/>
                <a:gd name="T4" fmla="*/ 2147483646 w 2034"/>
                <a:gd name="T5" fmla="*/ 2147483646 h 1232"/>
                <a:gd name="T6" fmla="*/ 2147483646 w 2034"/>
                <a:gd name="T7" fmla="*/ 2147483646 h 1232"/>
                <a:gd name="T8" fmla="*/ 2147483646 w 2034"/>
                <a:gd name="T9" fmla="*/ 2147483646 h 1232"/>
                <a:gd name="T10" fmla="*/ 2147483646 w 2034"/>
                <a:gd name="T11" fmla="*/ 0 h 12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34" h="1232">
                  <a:moveTo>
                    <a:pt x="0" y="1232"/>
                  </a:moveTo>
                  <a:cubicBezTo>
                    <a:pt x="6" y="1087"/>
                    <a:pt x="12" y="943"/>
                    <a:pt x="50" y="835"/>
                  </a:cubicBezTo>
                  <a:cubicBezTo>
                    <a:pt x="88" y="727"/>
                    <a:pt x="136" y="663"/>
                    <a:pt x="229" y="584"/>
                  </a:cubicBezTo>
                  <a:cubicBezTo>
                    <a:pt x="322" y="505"/>
                    <a:pt x="434" y="432"/>
                    <a:pt x="610" y="360"/>
                  </a:cubicBezTo>
                  <a:cubicBezTo>
                    <a:pt x="786" y="288"/>
                    <a:pt x="1048" y="210"/>
                    <a:pt x="1285" y="150"/>
                  </a:cubicBezTo>
                  <a:cubicBezTo>
                    <a:pt x="1522" y="90"/>
                    <a:pt x="1778" y="45"/>
                    <a:pt x="2034" y="0"/>
                  </a:cubicBezTo>
                </a:path>
              </a:pathLst>
            </a:cu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82C5CEF3-6A62-C4A4-0A95-558CD4D28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7072" y="2476494"/>
              <a:ext cx="4046537" cy="2719388"/>
            </a:xfrm>
            <a:custGeom>
              <a:avLst/>
              <a:gdLst>
                <a:gd name="T0" fmla="*/ 2147483646 w 2034"/>
                <a:gd name="T1" fmla="*/ 2147483646 h 1312"/>
                <a:gd name="T2" fmla="*/ 2147483646 w 2034"/>
                <a:gd name="T3" fmla="*/ 2147483646 h 1312"/>
                <a:gd name="T4" fmla="*/ 2147483646 w 2034"/>
                <a:gd name="T5" fmla="*/ 2147483646 h 1312"/>
                <a:gd name="T6" fmla="*/ 2147483646 w 2034"/>
                <a:gd name="T7" fmla="*/ 2147483646 h 1312"/>
                <a:gd name="T8" fmla="*/ 2147483646 w 2034"/>
                <a:gd name="T9" fmla="*/ 2147483646 h 1312"/>
                <a:gd name="T10" fmla="*/ 2147483646 w 2034"/>
                <a:gd name="T11" fmla="*/ 2147483646 h 1312"/>
                <a:gd name="T12" fmla="*/ 2147483646 w 2034"/>
                <a:gd name="T13" fmla="*/ 2147483646 h 1312"/>
                <a:gd name="T14" fmla="*/ 2147483646 w 2034"/>
                <a:gd name="T15" fmla="*/ 2147483646 h 1312"/>
                <a:gd name="T16" fmla="*/ 2147483646 w 2034"/>
                <a:gd name="T17" fmla="*/ 2147483646 h 1312"/>
                <a:gd name="T18" fmla="*/ 2147483646 w 2034"/>
                <a:gd name="T19" fmla="*/ 0 h 13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34" h="1312">
                  <a:moveTo>
                    <a:pt x="7" y="1312"/>
                  </a:moveTo>
                  <a:cubicBezTo>
                    <a:pt x="3" y="1173"/>
                    <a:pt x="0" y="1035"/>
                    <a:pt x="21" y="936"/>
                  </a:cubicBezTo>
                  <a:cubicBezTo>
                    <a:pt x="42" y="837"/>
                    <a:pt x="96" y="774"/>
                    <a:pt x="135" y="717"/>
                  </a:cubicBezTo>
                  <a:cubicBezTo>
                    <a:pt x="174" y="660"/>
                    <a:pt x="214" y="631"/>
                    <a:pt x="258" y="594"/>
                  </a:cubicBezTo>
                  <a:cubicBezTo>
                    <a:pt x="302" y="557"/>
                    <a:pt x="336" y="530"/>
                    <a:pt x="399" y="493"/>
                  </a:cubicBezTo>
                  <a:cubicBezTo>
                    <a:pt x="462" y="456"/>
                    <a:pt x="562" y="407"/>
                    <a:pt x="637" y="373"/>
                  </a:cubicBezTo>
                  <a:cubicBezTo>
                    <a:pt x="712" y="339"/>
                    <a:pt x="744" y="324"/>
                    <a:pt x="847" y="290"/>
                  </a:cubicBezTo>
                  <a:cubicBezTo>
                    <a:pt x="950" y="256"/>
                    <a:pt x="1117" y="206"/>
                    <a:pt x="1253" y="170"/>
                  </a:cubicBezTo>
                  <a:cubicBezTo>
                    <a:pt x="1389" y="134"/>
                    <a:pt x="1533" y="102"/>
                    <a:pt x="1663" y="74"/>
                  </a:cubicBezTo>
                  <a:cubicBezTo>
                    <a:pt x="1793" y="46"/>
                    <a:pt x="1913" y="23"/>
                    <a:pt x="2034" y="0"/>
                  </a:cubicBezTo>
                </a:path>
              </a:pathLst>
            </a:cu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C6FAE106-1CEF-27C9-3847-A6A2DD5BE5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6591" y="2208213"/>
              <a:ext cx="3860800" cy="2968625"/>
            </a:xfrm>
            <a:custGeom>
              <a:avLst/>
              <a:gdLst>
                <a:gd name="T0" fmla="*/ 2147483646 w 1906"/>
                <a:gd name="T1" fmla="*/ 0 h 1466"/>
                <a:gd name="T2" fmla="*/ 2147483646 w 1906"/>
                <a:gd name="T3" fmla="*/ 2147483646 h 1466"/>
                <a:gd name="T4" fmla="*/ 2147483646 w 1906"/>
                <a:gd name="T5" fmla="*/ 2147483646 h 1466"/>
                <a:gd name="T6" fmla="*/ 2147483646 w 1906"/>
                <a:gd name="T7" fmla="*/ 2147483646 h 1466"/>
                <a:gd name="T8" fmla="*/ 2147483646 w 1906"/>
                <a:gd name="T9" fmla="*/ 2147483646 h 1466"/>
                <a:gd name="T10" fmla="*/ 2147483646 w 1906"/>
                <a:gd name="T11" fmla="*/ 2147483646 h 1466"/>
                <a:gd name="T12" fmla="*/ 2147483646 w 1906"/>
                <a:gd name="T13" fmla="*/ 2147483646 h 1466"/>
                <a:gd name="T14" fmla="*/ 2147483646 w 1906"/>
                <a:gd name="T15" fmla="*/ 2147483646 h 1466"/>
                <a:gd name="T16" fmla="*/ 2147483646 w 1906"/>
                <a:gd name="T17" fmla="*/ 2147483646 h 146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06" h="1466">
                  <a:moveTo>
                    <a:pt x="1906" y="0"/>
                  </a:moveTo>
                  <a:cubicBezTo>
                    <a:pt x="1706" y="46"/>
                    <a:pt x="1506" y="92"/>
                    <a:pt x="1340" y="138"/>
                  </a:cubicBezTo>
                  <a:cubicBezTo>
                    <a:pt x="1174" y="184"/>
                    <a:pt x="1042" y="225"/>
                    <a:pt x="912" y="274"/>
                  </a:cubicBezTo>
                  <a:cubicBezTo>
                    <a:pt x="782" y="323"/>
                    <a:pt x="659" y="377"/>
                    <a:pt x="560" y="430"/>
                  </a:cubicBezTo>
                  <a:cubicBezTo>
                    <a:pt x="461" y="483"/>
                    <a:pt x="384" y="540"/>
                    <a:pt x="320" y="590"/>
                  </a:cubicBezTo>
                  <a:cubicBezTo>
                    <a:pt x="256" y="640"/>
                    <a:pt x="219" y="670"/>
                    <a:pt x="174" y="728"/>
                  </a:cubicBezTo>
                  <a:cubicBezTo>
                    <a:pt x="129" y="786"/>
                    <a:pt x="80" y="867"/>
                    <a:pt x="52" y="936"/>
                  </a:cubicBezTo>
                  <a:cubicBezTo>
                    <a:pt x="24" y="1005"/>
                    <a:pt x="16" y="1054"/>
                    <a:pt x="8" y="1142"/>
                  </a:cubicBezTo>
                  <a:cubicBezTo>
                    <a:pt x="0" y="1230"/>
                    <a:pt x="1" y="1348"/>
                    <a:pt x="2" y="1466"/>
                  </a:cubicBezTo>
                </a:path>
              </a:pathLst>
            </a:cu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A14D2D37-3861-733B-DDB3-906616ADC3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6597" y="2205032"/>
              <a:ext cx="2320925" cy="2976562"/>
            </a:xfrm>
            <a:custGeom>
              <a:avLst/>
              <a:gdLst>
                <a:gd name="T0" fmla="*/ 2147483646 w 1146"/>
                <a:gd name="T1" fmla="*/ 0 h 1470"/>
                <a:gd name="T2" fmla="*/ 2147483646 w 1146"/>
                <a:gd name="T3" fmla="*/ 2147483646 h 1470"/>
                <a:gd name="T4" fmla="*/ 2147483646 w 1146"/>
                <a:gd name="T5" fmla="*/ 2147483646 h 1470"/>
                <a:gd name="T6" fmla="*/ 2147483646 w 1146"/>
                <a:gd name="T7" fmla="*/ 2147483646 h 1470"/>
                <a:gd name="T8" fmla="*/ 2147483646 w 1146"/>
                <a:gd name="T9" fmla="*/ 2147483646 h 1470"/>
                <a:gd name="T10" fmla="*/ 0 w 1146"/>
                <a:gd name="T11" fmla="*/ 2147483646 h 147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46" h="1470">
                  <a:moveTo>
                    <a:pt x="1146" y="0"/>
                  </a:moveTo>
                  <a:cubicBezTo>
                    <a:pt x="948" y="77"/>
                    <a:pt x="750" y="155"/>
                    <a:pt x="598" y="242"/>
                  </a:cubicBezTo>
                  <a:cubicBezTo>
                    <a:pt x="446" y="329"/>
                    <a:pt x="327" y="419"/>
                    <a:pt x="236" y="524"/>
                  </a:cubicBezTo>
                  <a:cubicBezTo>
                    <a:pt x="145" y="629"/>
                    <a:pt x="89" y="770"/>
                    <a:pt x="52" y="872"/>
                  </a:cubicBezTo>
                  <a:cubicBezTo>
                    <a:pt x="15" y="974"/>
                    <a:pt x="23" y="1036"/>
                    <a:pt x="14" y="1136"/>
                  </a:cubicBezTo>
                  <a:cubicBezTo>
                    <a:pt x="5" y="1236"/>
                    <a:pt x="2" y="1413"/>
                    <a:pt x="0" y="1470"/>
                  </a:cubicBezTo>
                </a:path>
              </a:pathLst>
            </a:cu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15A39C06-E03E-38A1-DA59-D5AAEA4A6B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2466" y="2192338"/>
              <a:ext cx="762000" cy="2981325"/>
            </a:xfrm>
            <a:custGeom>
              <a:avLst/>
              <a:gdLst>
                <a:gd name="T0" fmla="*/ 2147483646 w 376"/>
                <a:gd name="T1" fmla="*/ 0 h 1472"/>
                <a:gd name="T2" fmla="*/ 2147483646 w 376"/>
                <a:gd name="T3" fmla="*/ 2147483646 h 1472"/>
                <a:gd name="T4" fmla="*/ 2147483646 w 376"/>
                <a:gd name="T5" fmla="*/ 2147483646 h 1472"/>
                <a:gd name="T6" fmla="*/ 2147483646 w 376"/>
                <a:gd name="T7" fmla="*/ 2147483646 h 1472"/>
                <a:gd name="T8" fmla="*/ 2147483646 w 376"/>
                <a:gd name="T9" fmla="*/ 2147483646 h 14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6" h="1472">
                  <a:moveTo>
                    <a:pt x="376" y="0"/>
                  </a:moveTo>
                  <a:cubicBezTo>
                    <a:pt x="284" y="116"/>
                    <a:pt x="192" y="233"/>
                    <a:pt x="134" y="356"/>
                  </a:cubicBezTo>
                  <a:cubicBezTo>
                    <a:pt x="76" y="479"/>
                    <a:pt x="48" y="619"/>
                    <a:pt x="26" y="740"/>
                  </a:cubicBezTo>
                  <a:cubicBezTo>
                    <a:pt x="4" y="861"/>
                    <a:pt x="8" y="962"/>
                    <a:pt x="4" y="1084"/>
                  </a:cubicBezTo>
                  <a:cubicBezTo>
                    <a:pt x="0" y="1206"/>
                    <a:pt x="2" y="1407"/>
                    <a:pt x="2" y="1472"/>
                  </a:cubicBezTo>
                </a:path>
              </a:pathLst>
            </a:cu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1D30237F-037A-E9EF-173E-D98A6E84C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1672" y="2197094"/>
              <a:ext cx="4116387" cy="2971800"/>
            </a:xfrm>
            <a:custGeom>
              <a:avLst/>
              <a:gdLst>
                <a:gd name="T0" fmla="*/ 2147483646 w 2593"/>
                <a:gd name="T1" fmla="*/ 2147483646 h 1872"/>
                <a:gd name="T2" fmla="*/ 0 w 2593"/>
                <a:gd name="T3" fmla="*/ 0 h 1872"/>
                <a:gd name="T4" fmla="*/ 0 w 2593"/>
                <a:gd name="T5" fmla="*/ 2147483646 h 1872"/>
                <a:gd name="T6" fmla="*/ 2147483646 w 2593"/>
                <a:gd name="T7" fmla="*/ 2147483646 h 1872"/>
                <a:gd name="T8" fmla="*/ 2147483646 w 2593"/>
                <a:gd name="T9" fmla="*/ 2147483646 h 18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93" h="1872">
                  <a:moveTo>
                    <a:pt x="151" y="2"/>
                  </a:moveTo>
                  <a:lnTo>
                    <a:pt x="0" y="0"/>
                  </a:lnTo>
                  <a:lnTo>
                    <a:pt x="0" y="1872"/>
                  </a:lnTo>
                  <a:lnTo>
                    <a:pt x="2593" y="1872"/>
                  </a:lnTo>
                  <a:lnTo>
                    <a:pt x="2588" y="1722"/>
                  </a:lnTo>
                </a:path>
              </a:pathLst>
            </a:cu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12">
              <a:extLst>
                <a:ext uri="{FF2B5EF4-FFF2-40B4-BE49-F238E27FC236}">
                  <a16:creationId xmlns:a16="http://schemas.microsoft.com/office/drawing/2014/main" id="{266151E0-56F9-2489-5D83-C6A6A3328D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17547" y="2946394"/>
              <a:ext cx="130175" cy="0"/>
            </a:xfrm>
            <a:prstGeom prst="line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13">
              <a:extLst>
                <a:ext uri="{FF2B5EF4-FFF2-40B4-BE49-F238E27FC236}">
                  <a16:creationId xmlns:a16="http://schemas.microsoft.com/office/drawing/2014/main" id="{E8F00835-731C-0C16-D010-2329E0FB76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17547" y="3684582"/>
              <a:ext cx="130175" cy="0"/>
            </a:xfrm>
            <a:prstGeom prst="line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14">
              <a:extLst>
                <a:ext uri="{FF2B5EF4-FFF2-40B4-BE49-F238E27FC236}">
                  <a16:creationId xmlns:a16="http://schemas.microsoft.com/office/drawing/2014/main" id="{7524DE68-19D9-0263-D178-76293D5C5D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17547" y="4470394"/>
              <a:ext cx="130175" cy="0"/>
            </a:xfrm>
            <a:prstGeom prst="line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15">
              <a:extLst>
                <a:ext uri="{FF2B5EF4-FFF2-40B4-BE49-F238E27FC236}">
                  <a16:creationId xmlns:a16="http://schemas.microsoft.com/office/drawing/2014/main" id="{B7D8D4E2-273C-B6D4-A8F5-A76804B7365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>
              <a:off x="5786690" y="5091901"/>
              <a:ext cx="128587" cy="0"/>
            </a:xfrm>
            <a:prstGeom prst="line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Line 16">
              <a:extLst>
                <a:ext uri="{FF2B5EF4-FFF2-40B4-BE49-F238E27FC236}">
                  <a16:creationId xmlns:a16="http://schemas.microsoft.com/office/drawing/2014/main" id="{445EE76D-431E-CDE4-06E2-B9E94ECCA96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>
              <a:off x="6612190" y="5091901"/>
              <a:ext cx="128587" cy="0"/>
            </a:xfrm>
            <a:prstGeom prst="line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17">
              <a:extLst>
                <a:ext uri="{FF2B5EF4-FFF2-40B4-BE49-F238E27FC236}">
                  <a16:creationId xmlns:a16="http://schemas.microsoft.com/office/drawing/2014/main" id="{D64EEB8D-D566-960A-ABCB-10E65958E6A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>
              <a:off x="7445628" y="5091901"/>
              <a:ext cx="128587" cy="0"/>
            </a:xfrm>
            <a:prstGeom prst="line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Line 18">
              <a:extLst>
                <a:ext uri="{FF2B5EF4-FFF2-40B4-BE49-F238E27FC236}">
                  <a16:creationId xmlns:a16="http://schemas.microsoft.com/office/drawing/2014/main" id="{78B62939-1A2E-401B-5ED7-414C73101F7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>
              <a:off x="8261603" y="5091901"/>
              <a:ext cx="128587" cy="0"/>
            </a:xfrm>
            <a:prstGeom prst="line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Text Box 19">
              <a:extLst>
                <a:ext uri="{FF2B5EF4-FFF2-40B4-BE49-F238E27FC236}">
                  <a16:creationId xmlns:a16="http://schemas.microsoft.com/office/drawing/2014/main" id="{268464DE-F61E-20D7-8A01-52F04120DE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44428" y="2009775"/>
              <a:ext cx="618983" cy="327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800" b="1" dirty="0">
                  <a:solidFill>
                    <a:schemeClr val="bg1"/>
                  </a:solidFill>
                  <a:cs typeface="Arial" panose="020B0604020202020204" pitchFamily="34" charset="0"/>
                </a:rPr>
                <a:t>4000</a:t>
              </a:r>
            </a:p>
          </p:txBody>
        </p:sp>
        <p:sp>
          <p:nvSpPr>
            <p:cNvPr id="22" name="Text Box 20">
              <a:extLst>
                <a:ext uri="{FF2B5EF4-FFF2-40B4-BE49-F238E27FC236}">
                  <a16:creationId xmlns:a16="http://schemas.microsoft.com/office/drawing/2014/main" id="{DB536923-6194-B8E7-6C3B-946D0E5EF8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44428" y="2784475"/>
              <a:ext cx="618983" cy="327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800" b="1" dirty="0">
                  <a:solidFill>
                    <a:schemeClr val="bg1"/>
                  </a:solidFill>
                  <a:cs typeface="Arial" panose="020B0604020202020204" pitchFamily="34" charset="0"/>
                </a:rPr>
                <a:t>3000</a:t>
              </a:r>
            </a:p>
          </p:txBody>
        </p:sp>
        <p:sp>
          <p:nvSpPr>
            <p:cNvPr id="23" name="Text Box 21">
              <a:extLst>
                <a:ext uri="{FF2B5EF4-FFF2-40B4-BE49-F238E27FC236}">
                  <a16:creationId xmlns:a16="http://schemas.microsoft.com/office/drawing/2014/main" id="{BAB8D0D6-6B46-C5FA-7FB7-BBD8FCE30D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44428" y="3489325"/>
              <a:ext cx="618983" cy="327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800" b="1" dirty="0">
                  <a:solidFill>
                    <a:schemeClr val="bg1"/>
                  </a:solidFill>
                  <a:cs typeface="Arial" panose="020B0604020202020204" pitchFamily="34" charset="0"/>
                </a:rPr>
                <a:t>2000</a:t>
              </a:r>
            </a:p>
          </p:txBody>
        </p:sp>
        <p:sp>
          <p:nvSpPr>
            <p:cNvPr id="24" name="Text Box 22">
              <a:extLst>
                <a:ext uri="{FF2B5EF4-FFF2-40B4-BE49-F238E27FC236}">
                  <a16:creationId xmlns:a16="http://schemas.microsoft.com/office/drawing/2014/main" id="{72CA4030-7904-B05A-BCF9-A759038F2C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44428" y="4283075"/>
              <a:ext cx="618983" cy="327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800" b="1" dirty="0">
                  <a:solidFill>
                    <a:schemeClr val="bg1"/>
                  </a:solidFill>
                  <a:cs typeface="Arial" panose="020B0604020202020204" pitchFamily="34" charset="0"/>
                </a:rPr>
                <a:t>1000</a:t>
              </a:r>
            </a:p>
          </p:txBody>
        </p:sp>
        <p:sp>
          <p:nvSpPr>
            <p:cNvPr id="25" name="Text Box 23">
              <a:extLst>
                <a:ext uri="{FF2B5EF4-FFF2-40B4-BE49-F238E27FC236}">
                  <a16:creationId xmlns:a16="http://schemas.microsoft.com/office/drawing/2014/main" id="{82B2E045-CD39-537E-8C1F-84E6C4C35D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12728" y="5172075"/>
              <a:ext cx="277632" cy="327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800" b="1" dirty="0">
                  <a:solidFill>
                    <a:schemeClr val="bg1"/>
                  </a:solidFill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26" name="Text Box 24">
              <a:extLst>
                <a:ext uri="{FF2B5EF4-FFF2-40B4-BE49-F238E27FC236}">
                  <a16:creationId xmlns:a16="http://schemas.microsoft.com/office/drawing/2014/main" id="{B50FB6D8-4EA2-4D3A-E168-8D76C0E6F8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22378" y="5235575"/>
              <a:ext cx="391416" cy="327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800" b="1" dirty="0">
                  <a:solidFill>
                    <a:schemeClr val="bg1"/>
                  </a:solidFill>
                  <a:cs typeface="Arial" panose="020B0604020202020204" pitchFamily="34" charset="0"/>
                </a:rPr>
                <a:t>20</a:t>
              </a:r>
            </a:p>
          </p:txBody>
        </p:sp>
        <p:sp>
          <p:nvSpPr>
            <p:cNvPr id="27" name="Text Box 25">
              <a:extLst>
                <a:ext uri="{FF2B5EF4-FFF2-40B4-BE49-F238E27FC236}">
                  <a16:creationId xmlns:a16="http://schemas.microsoft.com/office/drawing/2014/main" id="{EBD9A73E-FD1A-E83E-7EB4-0E95947434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66928" y="5235575"/>
              <a:ext cx="391416" cy="327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800" b="1" dirty="0">
                  <a:solidFill>
                    <a:schemeClr val="bg1"/>
                  </a:solidFill>
                  <a:cs typeface="Arial" panose="020B0604020202020204" pitchFamily="34" charset="0"/>
                </a:rPr>
                <a:t>40</a:t>
              </a:r>
            </a:p>
          </p:txBody>
        </p:sp>
        <p:sp>
          <p:nvSpPr>
            <p:cNvPr id="28" name="Text Box 26">
              <a:extLst>
                <a:ext uri="{FF2B5EF4-FFF2-40B4-BE49-F238E27FC236}">
                  <a16:creationId xmlns:a16="http://schemas.microsoft.com/office/drawing/2014/main" id="{1E67E93B-1CB2-00AA-82E9-877850D5EB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98778" y="5235575"/>
              <a:ext cx="391416" cy="327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800" b="1" dirty="0">
                  <a:solidFill>
                    <a:schemeClr val="bg1"/>
                  </a:solidFill>
                  <a:cs typeface="Arial" panose="020B0604020202020204" pitchFamily="34" charset="0"/>
                </a:rPr>
                <a:t>60</a:t>
              </a:r>
            </a:p>
          </p:txBody>
        </p:sp>
        <p:sp>
          <p:nvSpPr>
            <p:cNvPr id="29" name="Text Box 27">
              <a:extLst>
                <a:ext uri="{FF2B5EF4-FFF2-40B4-BE49-F238E27FC236}">
                  <a16:creationId xmlns:a16="http://schemas.microsoft.com/office/drawing/2014/main" id="{610363E5-7CD9-F362-355D-CB50179D3E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24278" y="5235575"/>
              <a:ext cx="391416" cy="327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800" b="1" dirty="0">
                  <a:solidFill>
                    <a:schemeClr val="bg1"/>
                  </a:solidFill>
                  <a:cs typeface="Arial" panose="020B0604020202020204" pitchFamily="34" charset="0"/>
                </a:rPr>
                <a:t>80</a:t>
              </a:r>
            </a:p>
          </p:txBody>
        </p:sp>
        <p:sp>
          <p:nvSpPr>
            <p:cNvPr id="30" name="Text Box 28">
              <a:extLst>
                <a:ext uri="{FF2B5EF4-FFF2-40B4-BE49-F238E27FC236}">
                  <a16:creationId xmlns:a16="http://schemas.microsoft.com/office/drawing/2014/main" id="{F878AB54-B4C4-3940-B033-C2976C94CC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29128" y="5235575"/>
              <a:ext cx="505200" cy="327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800" b="1" dirty="0">
                  <a:solidFill>
                    <a:schemeClr val="bg1"/>
                  </a:solidFill>
                  <a:cs typeface="Arial" panose="020B0604020202020204" pitchFamily="34" charset="0"/>
                </a:rPr>
                <a:t>100</a:t>
              </a:r>
            </a:p>
          </p:txBody>
        </p:sp>
        <p:sp>
          <p:nvSpPr>
            <p:cNvPr id="31" name="Text Box 29">
              <a:extLst>
                <a:ext uri="{FF2B5EF4-FFF2-40B4-BE49-F238E27FC236}">
                  <a16:creationId xmlns:a16="http://schemas.microsoft.com/office/drawing/2014/main" id="{6B1A26E4-FE2A-4046-FC92-B792237480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8222" y="3429000"/>
              <a:ext cx="1800225" cy="1065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800" b="1" dirty="0">
                  <a:solidFill>
                    <a:schemeClr val="bg1"/>
                  </a:solidFill>
                  <a:cs typeface="Arial" panose="020B0604020202020204" pitchFamily="34" charset="0"/>
                </a:rPr>
                <a:t>Radiation Equilibrium Temperature (</a:t>
              </a:r>
              <a:r>
                <a:rPr lang="en-US" altLang="en-US" sz="1800" b="1" dirty="0" err="1">
                  <a:solidFill>
                    <a:schemeClr val="bg1"/>
                  </a:solidFill>
                  <a:cs typeface="Arial" panose="020B0604020202020204" pitchFamily="34" charset="0"/>
                </a:rPr>
                <a:t>T</a:t>
              </a:r>
              <a:r>
                <a:rPr lang="en-US" altLang="en-US" sz="1800" b="1" baseline="-25000" dirty="0" err="1">
                  <a:solidFill>
                    <a:schemeClr val="bg1"/>
                  </a:solidFill>
                  <a:cs typeface="Arial" panose="020B0604020202020204" pitchFamily="34" charset="0"/>
                </a:rPr>
                <a:t>req</a:t>
              </a:r>
              <a:r>
                <a:rPr lang="en-US" altLang="en-US" sz="1800" b="1" dirty="0">
                  <a:solidFill>
                    <a:schemeClr val="bg1"/>
                  </a:solidFill>
                  <a:cs typeface="Arial" panose="020B0604020202020204" pitchFamily="34" charset="0"/>
                </a:rPr>
                <a:t>), °F</a:t>
              </a:r>
            </a:p>
          </p:txBody>
        </p:sp>
        <p:sp>
          <p:nvSpPr>
            <p:cNvPr id="32" name="Line 30">
              <a:extLst>
                <a:ext uri="{FF2B5EF4-FFF2-40B4-BE49-F238E27FC236}">
                  <a16:creationId xmlns:a16="http://schemas.microsoft.com/office/drawing/2014/main" id="{AC4EB781-9B18-CC4B-C643-4B9300C828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33416" y="2930525"/>
              <a:ext cx="2030412" cy="1587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Text Box 31">
              <a:extLst>
                <a:ext uri="{FF2B5EF4-FFF2-40B4-BE49-F238E27FC236}">
                  <a16:creationId xmlns:a16="http://schemas.microsoft.com/office/drawing/2014/main" id="{1C4E022D-7279-77DE-061E-A6ECA56D6E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46166" y="1901825"/>
              <a:ext cx="775436" cy="327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800" b="1" dirty="0">
                  <a:solidFill>
                    <a:schemeClr val="bg1"/>
                  </a:solidFill>
                  <a:cs typeface="Arial" panose="020B0604020202020204" pitchFamily="34" charset="0"/>
                  <a:sym typeface="Symbol" panose="05050102010706020507" pitchFamily="18" charset="2"/>
                </a:rPr>
                <a:t></a:t>
              </a:r>
              <a:r>
                <a:rPr lang="en-US" altLang="en-US" sz="1800" b="1" dirty="0">
                  <a:solidFill>
                    <a:schemeClr val="bg1"/>
                  </a:solidFill>
                  <a:cs typeface="Arial" panose="020B0604020202020204" pitchFamily="34" charset="0"/>
                </a:rPr>
                <a:t> = 0.1</a:t>
              </a:r>
            </a:p>
          </p:txBody>
        </p:sp>
        <p:sp>
          <p:nvSpPr>
            <p:cNvPr id="34" name="Text Box 32">
              <a:extLst>
                <a:ext uri="{FF2B5EF4-FFF2-40B4-BE49-F238E27FC236}">
                  <a16:creationId xmlns:a16="http://schemas.microsoft.com/office/drawing/2014/main" id="{FA0CB2CF-C6BA-4469-D808-AD3A8E3D07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97153" y="1878007"/>
              <a:ext cx="775436" cy="327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800" b="1" dirty="0">
                  <a:solidFill>
                    <a:schemeClr val="bg1"/>
                  </a:solidFill>
                  <a:cs typeface="Arial" panose="020B0604020202020204" pitchFamily="34" charset="0"/>
                  <a:sym typeface="Symbol" panose="05050102010706020507" pitchFamily="18" charset="2"/>
                </a:rPr>
                <a:t></a:t>
              </a:r>
              <a:r>
                <a:rPr lang="en-US" altLang="en-US" sz="1800" b="1" dirty="0">
                  <a:solidFill>
                    <a:schemeClr val="bg1"/>
                  </a:solidFill>
                  <a:cs typeface="Arial" panose="020B0604020202020204" pitchFamily="34" charset="0"/>
                </a:rPr>
                <a:t> = 0.3</a:t>
              </a:r>
            </a:p>
          </p:txBody>
        </p:sp>
        <p:sp>
          <p:nvSpPr>
            <p:cNvPr id="35" name="Text Box 33">
              <a:extLst>
                <a:ext uri="{FF2B5EF4-FFF2-40B4-BE49-F238E27FC236}">
                  <a16:creationId xmlns:a16="http://schemas.microsoft.com/office/drawing/2014/main" id="{705266FA-309F-8A54-DCA9-F1CC2636F8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00516" y="1890707"/>
              <a:ext cx="775436" cy="327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800" b="1" dirty="0">
                  <a:solidFill>
                    <a:schemeClr val="bg1"/>
                  </a:solidFill>
                  <a:cs typeface="Arial" panose="020B0604020202020204" pitchFamily="34" charset="0"/>
                  <a:sym typeface="Symbol" panose="05050102010706020507" pitchFamily="18" charset="2"/>
                </a:rPr>
                <a:t></a:t>
              </a:r>
              <a:r>
                <a:rPr lang="en-US" altLang="en-US" sz="1800" b="1" dirty="0">
                  <a:solidFill>
                    <a:schemeClr val="bg1"/>
                  </a:solidFill>
                  <a:cs typeface="Arial" panose="020B0604020202020204" pitchFamily="34" charset="0"/>
                </a:rPr>
                <a:t> = 0.5</a:t>
              </a:r>
            </a:p>
          </p:txBody>
        </p:sp>
        <p:sp>
          <p:nvSpPr>
            <p:cNvPr id="36" name="Text Box 34">
              <a:extLst>
                <a:ext uri="{FF2B5EF4-FFF2-40B4-BE49-F238E27FC236}">
                  <a16:creationId xmlns:a16="http://schemas.microsoft.com/office/drawing/2014/main" id="{6CE936D4-509F-5A60-A39D-0C90F8B32D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62491" y="2214557"/>
              <a:ext cx="775436" cy="327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800" b="1" dirty="0">
                  <a:solidFill>
                    <a:schemeClr val="bg1"/>
                  </a:solidFill>
                  <a:cs typeface="Arial" panose="020B0604020202020204" pitchFamily="34" charset="0"/>
                  <a:sym typeface="Symbol" panose="05050102010706020507" pitchFamily="18" charset="2"/>
                </a:rPr>
                <a:t></a:t>
              </a:r>
              <a:r>
                <a:rPr lang="en-US" altLang="en-US" sz="1800" b="1" dirty="0">
                  <a:solidFill>
                    <a:schemeClr val="bg1"/>
                  </a:solidFill>
                  <a:cs typeface="Arial" panose="020B0604020202020204" pitchFamily="34" charset="0"/>
                </a:rPr>
                <a:t> = 0.8</a:t>
              </a:r>
            </a:p>
          </p:txBody>
        </p:sp>
        <p:sp>
          <p:nvSpPr>
            <p:cNvPr id="37" name="Text Box 35">
              <a:extLst>
                <a:ext uri="{FF2B5EF4-FFF2-40B4-BE49-F238E27FC236}">
                  <a16:creationId xmlns:a16="http://schemas.microsoft.com/office/drawing/2014/main" id="{95B492A2-0656-54C2-98D6-DB7796CA65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41791" y="2778125"/>
              <a:ext cx="775436" cy="327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800" b="1" dirty="0">
                  <a:solidFill>
                    <a:schemeClr val="bg1"/>
                  </a:solidFill>
                  <a:cs typeface="Arial" panose="020B0604020202020204" pitchFamily="34" charset="0"/>
                  <a:sym typeface="Symbol" panose="05050102010706020507" pitchFamily="18" charset="2"/>
                </a:rPr>
                <a:t></a:t>
              </a:r>
              <a:r>
                <a:rPr lang="en-US" altLang="en-US" sz="1800" b="1" dirty="0">
                  <a:solidFill>
                    <a:schemeClr val="bg1"/>
                  </a:solidFill>
                  <a:cs typeface="Arial" panose="020B0604020202020204" pitchFamily="34" charset="0"/>
                </a:rPr>
                <a:t> = 1.0</a:t>
              </a:r>
            </a:p>
          </p:txBody>
        </p:sp>
        <p:sp>
          <p:nvSpPr>
            <p:cNvPr id="38" name="Line 36">
              <a:extLst>
                <a:ext uri="{FF2B5EF4-FFF2-40B4-BE49-F238E27FC236}">
                  <a16:creationId xmlns:a16="http://schemas.microsoft.com/office/drawing/2014/main" id="{265F4D86-5560-EEF5-6084-9EE0ADD98B6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55641" y="2293938"/>
              <a:ext cx="2030412" cy="1587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Text Box 37">
              <a:extLst>
                <a:ext uri="{FF2B5EF4-FFF2-40B4-BE49-F238E27FC236}">
                  <a16:creationId xmlns:a16="http://schemas.microsoft.com/office/drawing/2014/main" id="{29BA9C0A-43D8-FE3A-4BD5-57B3FB7B84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66230" y="4033832"/>
              <a:ext cx="184150" cy="327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800" b="1" dirty="0">
                  <a:solidFill>
                    <a:srgbClr val="FFFF66"/>
                  </a:solidFill>
                </a:rPr>
                <a:t>4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E3176C9-A13E-77B9-951F-4A9D87D43EB1}"/>
                </a:ext>
              </a:extLst>
            </p:cNvPr>
            <p:cNvSpPr txBox="1"/>
            <p:nvPr/>
          </p:nvSpPr>
          <p:spPr>
            <a:xfrm>
              <a:off x="7734289" y="3101324"/>
              <a:ext cx="2153707" cy="273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High emissivity coatings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288F4DE-6F03-66F2-085C-88DCE649157C}"/>
              </a:ext>
            </a:extLst>
          </p:cNvPr>
          <p:cNvSpPr txBox="1"/>
          <p:nvPr/>
        </p:nvSpPr>
        <p:spPr>
          <a:xfrm>
            <a:off x="381077" y="6290250"/>
            <a:ext cx="9123452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High emissivity coatings are very important to keep temperatures survivable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CFE0295-A6B8-768E-2C48-91235DBB55C6}"/>
              </a:ext>
            </a:extLst>
          </p:cNvPr>
          <p:cNvSpPr txBox="1"/>
          <p:nvPr/>
        </p:nvSpPr>
        <p:spPr>
          <a:xfrm>
            <a:off x="515408" y="2435507"/>
            <a:ext cx="2029346" cy="33855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3000°F ~ 1650°C</a:t>
            </a:r>
            <a:endParaRPr lang="en-US" sz="1600" baseline="30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290EBB6-5F70-CD09-BAB0-763B0D31B574}"/>
              </a:ext>
            </a:extLst>
          </p:cNvPr>
          <p:cNvSpPr txBox="1"/>
          <p:nvPr/>
        </p:nvSpPr>
        <p:spPr>
          <a:xfrm>
            <a:off x="8817059" y="5607026"/>
            <a:ext cx="3113675" cy="58477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Btu/ft</a:t>
            </a:r>
            <a:r>
              <a:rPr lang="en-US" sz="16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-sec ~ 113 W/cm</a:t>
            </a:r>
            <a:r>
              <a:rPr lang="en-US" sz="16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W/cm</a:t>
            </a:r>
            <a:r>
              <a:rPr lang="en-US" sz="16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 88 Btu/ft</a:t>
            </a:r>
            <a:r>
              <a:rPr lang="en-US" sz="16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-sec </a:t>
            </a:r>
            <a:endParaRPr lang="en-US" sz="1600" baseline="30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Slide Number Placeholder 4">
            <a:extLst>
              <a:ext uri="{FF2B5EF4-FFF2-40B4-BE49-F238E27FC236}">
                <a16:creationId xmlns:a16="http://schemas.microsoft.com/office/drawing/2014/main" id="{5DE5116E-8F94-D70B-F333-C0E017DA0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>
                <a:solidFill>
                  <a:schemeClr val="bg1"/>
                </a:solidFill>
              </a:rPr>
              <a:pPr/>
              <a:t>45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3536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E5ADF33C-A5DB-A1B1-E64D-3DE95A0A8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63229" y="1354367"/>
            <a:ext cx="8244713" cy="5347770"/>
          </a:xfrm>
          <a:prstGeom prst="rect">
            <a:avLst/>
          </a:prstGeom>
          <a:noFill/>
          <a:ln w="38100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0BAD73C-B51A-F5F7-C76F-C15DCEF10D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1558" y="2055068"/>
            <a:ext cx="6048604" cy="1166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7" tIns="44450" rIns="90487" bIns="44450">
            <a:spAutoFit/>
          </a:bodyPr>
          <a:lstStyle>
            <a:lvl1pPr marL="344488" indent="-344488">
              <a:tabLst>
                <a:tab pos="571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571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571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571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571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80FF00"/>
              </a:buClr>
              <a:buFont typeface="Times" panose="02020603050405020304" pitchFamily="18" charset="0"/>
              <a:buNone/>
            </a:pPr>
            <a:r>
              <a:rPr lang="en-US" altLang="en-US" b="1" dirty="0">
                <a:solidFill>
                  <a:schemeClr val="bg1"/>
                </a:solidFill>
              </a:rPr>
              <a:t>		</a:t>
            </a:r>
            <a:r>
              <a:rPr lang="en-US" altLang="en-US" sz="2200" b="1" dirty="0">
                <a:solidFill>
                  <a:schemeClr val="bg1"/>
                </a:solidFill>
              </a:rPr>
              <a:t>Heat pipes reduce leading-edge temperatures to reuse limits of materials</a:t>
            </a:r>
          </a:p>
          <a:p>
            <a:endParaRPr lang="en-US" altLang="en-US" b="1" dirty="0">
              <a:solidFill>
                <a:schemeClr val="bg1"/>
              </a:solidFill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E06EA468-F3D7-306E-2892-2CDA647AFB98}"/>
              </a:ext>
            </a:extLst>
          </p:cNvPr>
          <p:cNvSpPr txBox="1">
            <a:spLocks/>
          </p:cNvSpPr>
          <p:nvPr/>
        </p:nvSpPr>
        <p:spPr bwMode="auto">
          <a:xfrm>
            <a:off x="119853" y="118742"/>
            <a:ext cx="10899803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Heat-Pipe-Cooled (Semi-Passive) Leading Edge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11777F-4055-5136-6056-037399B175AA}"/>
              </a:ext>
            </a:extLst>
          </p:cNvPr>
          <p:cNvSpPr txBox="1"/>
          <p:nvPr/>
        </p:nvSpPr>
        <p:spPr>
          <a:xfrm>
            <a:off x="7757964" y="3793176"/>
            <a:ext cx="2008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Aerospace Plane (NASP)</a:t>
            </a:r>
          </a:p>
        </p:txBody>
      </p:sp>
      <p:sp>
        <p:nvSpPr>
          <p:cNvPr id="11" name="Left Arrow 10">
            <a:extLst>
              <a:ext uri="{FF2B5EF4-FFF2-40B4-BE49-F238E27FC236}">
                <a16:creationId xmlns:a16="http://schemas.microsoft.com/office/drawing/2014/main" id="{D284C1B6-ED82-3715-39CB-ACBB956FCFCC}"/>
              </a:ext>
            </a:extLst>
          </p:cNvPr>
          <p:cNvSpPr/>
          <p:nvPr/>
        </p:nvSpPr>
        <p:spPr>
          <a:xfrm>
            <a:off x="5918411" y="5080584"/>
            <a:ext cx="691116" cy="106325"/>
          </a:xfrm>
          <a:prstGeom prst="leftArrow">
            <a:avLst>
              <a:gd name="adj1" fmla="val 50000"/>
              <a:gd name="adj2" fmla="val 105366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6B6AEE-B744-5DEB-9A71-936DD7C897CC}"/>
              </a:ext>
            </a:extLst>
          </p:cNvPr>
          <p:cNvSpPr txBox="1"/>
          <p:nvPr/>
        </p:nvSpPr>
        <p:spPr>
          <a:xfrm>
            <a:off x="6622867" y="4855988"/>
            <a:ext cx="2270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Heat-pipe-cooled leading edge</a:t>
            </a:r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B569E1C7-92A5-9AC2-406B-0A9D70B5B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0131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393ADA2-8AF3-73B9-C19F-76332D175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0164" y="2872942"/>
            <a:ext cx="392682" cy="10530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b="1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205FCF4-CA66-FD23-EA0F-9CDB83E5F193}"/>
              </a:ext>
            </a:extLst>
          </p:cNvPr>
          <p:cNvGrpSpPr>
            <a:grpSpLocks/>
          </p:cNvGrpSpPr>
          <p:nvPr/>
        </p:nvGrpSpPr>
        <p:grpSpPr bwMode="auto">
          <a:xfrm>
            <a:off x="2391838" y="2550590"/>
            <a:ext cx="6689285" cy="1766096"/>
            <a:chOff x="1172" y="1364"/>
            <a:chExt cx="3424" cy="90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A40731-2727-D49F-943D-EC61AA7E23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2" y="1364"/>
              <a:ext cx="3424" cy="904"/>
            </a:xfrm>
            <a:prstGeom prst="rect">
              <a:avLst/>
            </a:prstGeom>
            <a:solidFill>
              <a:srgbClr val="C0C0C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6C1786A-DB2E-6D02-2CE9-C2B1D163E9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6" y="1415"/>
              <a:ext cx="3288" cy="792"/>
            </a:xfrm>
            <a:prstGeom prst="rect">
              <a:avLst/>
            </a:prstGeom>
            <a:solidFill>
              <a:srgbClr val="FFFF99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210A653-6599-F8B3-D97D-173556CCAF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36" y="1411"/>
              <a:ext cx="3289" cy="110"/>
              <a:chOff x="1236" y="1411"/>
              <a:chExt cx="3289" cy="110"/>
            </a:xfrm>
          </p:grpSpPr>
          <p:sp>
            <p:nvSpPr>
              <p:cNvPr id="79" name="Rectangle 8">
                <a:extLst>
                  <a:ext uri="{FF2B5EF4-FFF2-40B4-BE49-F238E27FC236}">
                    <a16:creationId xmlns:a16="http://schemas.microsoft.com/office/drawing/2014/main" id="{F4348E0E-6F86-F0EB-C6EA-40A0F0FD02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36" y="1416"/>
                <a:ext cx="3288" cy="102"/>
              </a:xfrm>
              <a:prstGeom prst="rect">
                <a:avLst/>
              </a:prstGeom>
              <a:solidFill>
                <a:srgbClr val="E6D33C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b="1" dirty="0"/>
              </a:p>
            </p:txBody>
          </p:sp>
          <p:sp>
            <p:nvSpPr>
              <p:cNvPr id="80" name="Freeform 9">
                <a:extLst>
                  <a:ext uri="{FF2B5EF4-FFF2-40B4-BE49-F238E27FC236}">
                    <a16:creationId xmlns:a16="http://schemas.microsoft.com/office/drawing/2014/main" id="{6B347674-16A9-C8BA-BD6D-95D00F5DF9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1" y="1416"/>
                <a:ext cx="89" cy="104"/>
              </a:xfrm>
              <a:custGeom>
                <a:avLst/>
                <a:gdLst>
                  <a:gd name="T0" fmla="*/ 112 w 84"/>
                  <a:gd name="T1" fmla="*/ 0 h 96"/>
                  <a:gd name="T2" fmla="*/ 0 w 84"/>
                  <a:gd name="T3" fmla="*/ 143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" name="Freeform 10">
                <a:extLst>
                  <a:ext uri="{FF2B5EF4-FFF2-40B4-BE49-F238E27FC236}">
                    <a16:creationId xmlns:a16="http://schemas.microsoft.com/office/drawing/2014/main" id="{563E9C9F-8551-2F8D-C945-2204C43BFA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92" y="1416"/>
                <a:ext cx="84" cy="96"/>
              </a:xfrm>
              <a:custGeom>
                <a:avLst/>
                <a:gdLst>
                  <a:gd name="T0" fmla="*/ 84 w 84"/>
                  <a:gd name="T1" fmla="*/ 0 h 96"/>
                  <a:gd name="T2" fmla="*/ 0 w 84"/>
                  <a:gd name="T3" fmla="*/ 96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" name="Freeform 11">
                <a:extLst>
                  <a:ext uri="{FF2B5EF4-FFF2-40B4-BE49-F238E27FC236}">
                    <a16:creationId xmlns:a16="http://schemas.microsoft.com/office/drawing/2014/main" id="{F15A416A-D74A-0518-F6F0-D7650899BE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0" y="1416"/>
                <a:ext cx="84" cy="96"/>
              </a:xfrm>
              <a:custGeom>
                <a:avLst/>
                <a:gdLst>
                  <a:gd name="T0" fmla="*/ 84 w 84"/>
                  <a:gd name="T1" fmla="*/ 0 h 96"/>
                  <a:gd name="T2" fmla="*/ 0 w 84"/>
                  <a:gd name="T3" fmla="*/ 96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" name="Freeform 12">
                <a:extLst>
                  <a:ext uri="{FF2B5EF4-FFF2-40B4-BE49-F238E27FC236}">
                    <a16:creationId xmlns:a16="http://schemas.microsoft.com/office/drawing/2014/main" id="{B2E8496A-3E6B-EE54-B049-562211CC69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04" y="1414"/>
                <a:ext cx="89" cy="106"/>
              </a:xfrm>
              <a:custGeom>
                <a:avLst/>
                <a:gdLst>
                  <a:gd name="T0" fmla="*/ 112 w 84"/>
                  <a:gd name="T1" fmla="*/ 0 h 96"/>
                  <a:gd name="T2" fmla="*/ 0 w 84"/>
                  <a:gd name="T3" fmla="*/ 157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4" name="Freeform 13">
                <a:extLst>
                  <a:ext uri="{FF2B5EF4-FFF2-40B4-BE49-F238E27FC236}">
                    <a16:creationId xmlns:a16="http://schemas.microsoft.com/office/drawing/2014/main" id="{ECF3D708-17E1-4211-0939-6DFBCDDF22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8" y="1413"/>
                <a:ext cx="89" cy="106"/>
              </a:xfrm>
              <a:custGeom>
                <a:avLst/>
                <a:gdLst>
                  <a:gd name="T0" fmla="*/ 112 w 84"/>
                  <a:gd name="T1" fmla="*/ 0 h 96"/>
                  <a:gd name="T2" fmla="*/ 0 w 84"/>
                  <a:gd name="T3" fmla="*/ 157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5" name="Freeform 14">
                <a:extLst>
                  <a:ext uri="{FF2B5EF4-FFF2-40B4-BE49-F238E27FC236}">
                    <a16:creationId xmlns:a16="http://schemas.microsoft.com/office/drawing/2014/main" id="{0CE02278-924D-EA09-4B1D-C2EE7564BE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6" y="1413"/>
                <a:ext cx="89" cy="106"/>
              </a:xfrm>
              <a:custGeom>
                <a:avLst/>
                <a:gdLst>
                  <a:gd name="T0" fmla="*/ 112 w 84"/>
                  <a:gd name="T1" fmla="*/ 0 h 96"/>
                  <a:gd name="T2" fmla="*/ 0 w 84"/>
                  <a:gd name="T3" fmla="*/ 157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" name="Freeform 15">
                <a:extLst>
                  <a:ext uri="{FF2B5EF4-FFF2-40B4-BE49-F238E27FC236}">
                    <a16:creationId xmlns:a16="http://schemas.microsoft.com/office/drawing/2014/main" id="{2CB3D6B4-03A1-BA01-05D4-D13232C9D0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9" y="1413"/>
                <a:ext cx="89" cy="106"/>
              </a:xfrm>
              <a:custGeom>
                <a:avLst/>
                <a:gdLst>
                  <a:gd name="T0" fmla="*/ 112 w 84"/>
                  <a:gd name="T1" fmla="*/ 0 h 96"/>
                  <a:gd name="T2" fmla="*/ 0 w 84"/>
                  <a:gd name="T3" fmla="*/ 157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Freeform 16">
                <a:extLst>
                  <a:ext uri="{FF2B5EF4-FFF2-40B4-BE49-F238E27FC236}">
                    <a16:creationId xmlns:a16="http://schemas.microsoft.com/office/drawing/2014/main" id="{D6E31D68-BEE6-EBC2-586A-C8760744C7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1413"/>
                <a:ext cx="89" cy="106"/>
              </a:xfrm>
              <a:custGeom>
                <a:avLst/>
                <a:gdLst>
                  <a:gd name="T0" fmla="*/ 112 w 84"/>
                  <a:gd name="T1" fmla="*/ 0 h 96"/>
                  <a:gd name="T2" fmla="*/ 0 w 84"/>
                  <a:gd name="T3" fmla="*/ 157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" name="Freeform 17">
                <a:extLst>
                  <a:ext uri="{FF2B5EF4-FFF2-40B4-BE49-F238E27FC236}">
                    <a16:creationId xmlns:a16="http://schemas.microsoft.com/office/drawing/2014/main" id="{8B0BCF1C-EA55-F35A-8F89-36706BA316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5" y="1415"/>
                <a:ext cx="89" cy="104"/>
              </a:xfrm>
              <a:custGeom>
                <a:avLst/>
                <a:gdLst>
                  <a:gd name="T0" fmla="*/ 112 w 84"/>
                  <a:gd name="T1" fmla="*/ 0 h 96"/>
                  <a:gd name="T2" fmla="*/ 0 w 84"/>
                  <a:gd name="T3" fmla="*/ 143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9" name="Freeform 18">
                <a:extLst>
                  <a:ext uri="{FF2B5EF4-FFF2-40B4-BE49-F238E27FC236}">
                    <a16:creationId xmlns:a16="http://schemas.microsoft.com/office/drawing/2014/main" id="{73EC72D6-BADA-CF3B-3306-BD4A1B5CA2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8" y="1415"/>
                <a:ext cx="89" cy="106"/>
              </a:xfrm>
              <a:custGeom>
                <a:avLst/>
                <a:gdLst>
                  <a:gd name="T0" fmla="*/ 112 w 84"/>
                  <a:gd name="T1" fmla="*/ 0 h 96"/>
                  <a:gd name="T2" fmla="*/ 0 w 84"/>
                  <a:gd name="T3" fmla="*/ 157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Freeform 19">
                <a:extLst>
                  <a:ext uri="{FF2B5EF4-FFF2-40B4-BE49-F238E27FC236}">
                    <a16:creationId xmlns:a16="http://schemas.microsoft.com/office/drawing/2014/main" id="{8D357CD9-6C9B-9D0D-A61E-D69500B477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4" y="1413"/>
                <a:ext cx="89" cy="106"/>
              </a:xfrm>
              <a:custGeom>
                <a:avLst/>
                <a:gdLst>
                  <a:gd name="T0" fmla="*/ 112 w 84"/>
                  <a:gd name="T1" fmla="*/ 0 h 96"/>
                  <a:gd name="T2" fmla="*/ 0 w 84"/>
                  <a:gd name="T3" fmla="*/ 157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" name="Freeform 20">
                <a:extLst>
                  <a:ext uri="{FF2B5EF4-FFF2-40B4-BE49-F238E27FC236}">
                    <a16:creationId xmlns:a16="http://schemas.microsoft.com/office/drawing/2014/main" id="{820E2DC5-0097-7DC1-D35A-F014CFB6DD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0" y="1416"/>
                <a:ext cx="89" cy="104"/>
              </a:xfrm>
              <a:custGeom>
                <a:avLst/>
                <a:gdLst>
                  <a:gd name="T0" fmla="*/ 112 w 84"/>
                  <a:gd name="T1" fmla="*/ 0 h 96"/>
                  <a:gd name="T2" fmla="*/ 0 w 84"/>
                  <a:gd name="T3" fmla="*/ 143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" name="Freeform 21">
                <a:extLst>
                  <a:ext uri="{FF2B5EF4-FFF2-40B4-BE49-F238E27FC236}">
                    <a16:creationId xmlns:a16="http://schemas.microsoft.com/office/drawing/2014/main" id="{1197DF0E-5765-8968-7E81-7340170498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1" y="1416"/>
                <a:ext cx="84" cy="96"/>
              </a:xfrm>
              <a:custGeom>
                <a:avLst/>
                <a:gdLst>
                  <a:gd name="T0" fmla="*/ 84 w 84"/>
                  <a:gd name="T1" fmla="*/ 0 h 96"/>
                  <a:gd name="T2" fmla="*/ 0 w 84"/>
                  <a:gd name="T3" fmla="*/ 96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" name="Freeform 22">
                <a:extLst>
                  <a:ext uri="{FF2B5EF4-FFF2-40B4-BE49-F238E27FC236}">
                    <a16:creationId xmlns:a16="http://schemas.microsoft.com/office/drawing/2014/main" id="{5D3FC9C0-B2C8-F73C-7751-3603EC37CB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9" y="1416"/>
                <a:ext cx="84" cy="96"/>
              </a:xfrm>
              <a:custGeom>
                <a:avLst/>
                <a:gdLst>
                  <a:gd name="T0" fmla="*/ 84 w 84"/>
                  <a:gd name="T1" fmla="*/ 0 h 96"/>
                  <a:gd name="T2" fmla="*/ 0 w 84"/>
                  <a:gd name="T3" fmla="*/ 96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" name="Freeform 23">
                <a:extLst>
                  <a:ext uri="{FF2B5EF4-FFF2-40B4-BE49-F238E27FC236}">
                    <a16:creationId xmlns:a16="http://schemas.microsoft.com/office/drawing/2014/main" id="{B74F894A-5B89-224B-0292-2033FC2468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3" y="1414"/>
                <a:ext cx="89" cy="106"/>
              </a:xfrm>
              <a:custGeom>
                <a:avLst/>
                <a:gdLst>
                  <a:gd name="T0" fmla="*/ 112 w 84"/>
                  <a:gd name="T1" fmla="*/ 0 h 96"/>
                  <a:gd name="T2" fmla="*/ 0 w 84"/>
                  <a:gd name="T3" fmla="*/ 157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" name="Freeform 24">
                <a:extLst>
                  <a:ext uri="{FF2B5EF4-FFF2-40B4-BE49-F238E27FC236}">
                    <a16:creationId xmlns:a16="http://schemas.microsoft.com/office/drawing/2014/main" id="{AF52F705-3418-9F5B-DF82-0E5717E1D9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7" y="1413"/>
                <a:ext cx="89" cy="106"/>
              </a:xfrm>
              <a:custGeom>
                <a:avLst/>
                <a:gdLst>
                  <a:gd name="T0" fmla="*/ 112 w 84"/>
                  <a:gd name="T1" fmla="*/ 0 h 96"/>
                  <a:gd name="T2" fmla="*/ 0 w 84"/>
                  <a:gd name="T3" fmla="*/ 157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" name="Freeform 25">
                <a:extLst>
                  <a:ext uri="{FF2B5EF4-FFF2-40B4-BE49-F238E27FC236}">
                    <a16:creationId xmlns:a16="http://schemas.microsoft.com/office/drawing/2014/main" id="{7A848BE9-9FCC-C634-8061-023DDF06E5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5" y="1413"/>
                <a:ext cx="89" cy="106"/>
              </a:xfrm>
              <a:custGeom>
                <a:avLst/>
                <a:gdLst>
                  <a:gd name="T0" fmla="*/ 112 w 84"/>
                  <a:gd name="T1" fmla="*/ 0 h 96"/>
                  <a:gd name="T2" fmla="*/ 0 w 84"/>
                  <a:gd name="T3" fmla="*/ 157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" name="Freeform 26">
                <a:extLst>
                  <a:ext uri="{FF2B5EF4-FFF2-40B4-BE49-F238E27FC236}">
                    <a16:creationId xmlns:a16="http://schemas.microsoft.com/office/drawing/2014/main" id="{4FCCE4E8-D92A-327B-D084-26645011DA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8" y="1413"/>
                <a:ext cx="89" cy="106"/>
              </a:xfrm>
              <a:custGeom>
                <a:avLst/>
                <a:gdLst>
                  <a:gd name="T0" fmla="*/ 112 w 84"/>
                  <a:gd name="T1" fmla="*/ 0 h 96"/>
                  <a:gd name="T2" fmla="*/ 0 w 84"/>
                  <a:gd name="T3" fmla="*/ 157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" name="Freeform 27">
                <a:extLst>
                  <a:ext uri="{FF2B5EF4-FFF2-40B4-BE49-F238E27FC236}">
                    <a16:creationId xmlns:a16="http://schemas.microsoft.com/office/drawing/2014/main" id="{50BCA758-D10F-8772-504F-5A8C5F3D15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3" y="1413"/>
                <a:ext cx="89" cy="106"/>
              </a:xfrm>
              <a:custGeom>
                <a:avLst/>
                <a:gdLst>
                  <a:gd name="T0" fmla="*/ 112 w 84"/>
                  <a:gd name="T1" fmla="*/ 0 h 96"/>
                  <a:gd name="T2" fmla="*/ 0 w 84"/>
                  <a:gd name="T3" fmla="*/ 157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" name="Freeform 28">
                <a:extLst>
                  <a:ext uri="{FF2B5EF4-FFF2-40B4-BE49-F238E27FC236}">
                    <a16:creationId xmlns:a16="http://schemas.microsoft.com/office/drawing/2014/main" id="{75C90684-7A30-A0B8-6B2D-D8C9FCC2E2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4" y="1415"/>
                <a:ext cx="89" cy="104"/>
              </a:xfrm>
              <a:custGeom>
                <a:avLst/>
                <a:gdLst>
                  <a:gd name="T0" fmla="*/ 112 w 84"/>
                  <a:gd name="T1" fmla="*/ 0 h 96"/>
                  <a:gd name="T2" fmla="*/ 0 w 84"/>
                  <a:gd name="T3" fmla="*/ 143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" name="Freeform 29">
                <a:extLst>
                  <a:ext uri="{FF2B5EF4-FFF2-40B4-BE49-F238E27FC236}">
                    <a16:creationId xmlns:a16="http://schemas.microsoft.com/office/drawing/2014/main" id="{534B1555-CB54-7DB4-C835-A763E586D0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7" y="1415"/>
                <a:ext cx="89" cy="106"/>
              </a:xfrm>
              <a:custGeom>
                <a:avLst/>
                <a:gdLst>
                  <a:gd name="T0" fmla="*/ 112 w 84"/>
                  <a:gd name="T1" fmla="*/ 0 h 96"/>
                  <a:gd name="T2" fmla="*/ 0 w 84"/>
                  <a:gd name="T3" fmla="*/ 157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1" name="Freeform 30">
                <a:extLst>
                  <a:ext uri="{FF2B5EF4-FFF2-40B4-BE49-F238E27FC236}">
                    <a16:creationId xmlns:a16="http://schemas.microsoft.com/office/drawing/2014/main" id="{E7CF45E7-D852-FF57-D925-F993DEE9BB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3" y="1413"/>
                <a:ext cx="89" cy="106"/>
              </a:xfrm>
              <a:custGeom>
                <a:avLst/>
                <a:gdLst>
                  <a:gd name="T0" fmla="*/ 112 w 84"/>
                  <a:gd name="T1" fmla="*/ 0 h 96"/>
                  <a:gd name="T2" fmla="*/ 0 w 84"/>
                  <a:gd name="T3" fmla="*/ 157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" name="Freeform 31">
                <a:extLst>
                  <a:ext uri="{FF2B5EF4-FFF2-40B4-BE49-F238E27FC236}">
                    <a16:creationId xmlns:a16="http://schemas.microsoft.com/office/drawing/2014/main" id="{02BDFB11-094D-D0DC-BB83-2B03A0840F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7" y="1416"/>
                <a:ext cx="89" cy="104"/>
              </a:xfrm>
              <a:custGeom>
                <a:avLst/>
                <a:gdLst>
                  <a:gd name="T0" fmla="*/ 112 w 84"/>
                  <a:gd name="T1" fmla="*/ 0 h 96"/>
                  <a:gd name="T2" fmla="*/ 0 w 84"/>
                  <a:gd name="T3" fmla="*/ 143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" name="Freeform 32">
                <a:extLst>
                  <a:ext uri="{FF2B5EF4-FFF2-40B4-BE49-F238E27FC236}">
                    <a16:creationId xmlns:a16="http://schemas.microsoft.com/office/drawing/2014/main" id="{EFC7AD18-59D1-8848-A2E8-AE75316E78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8" y="1416"/>
                <a:ext cx="84" cy="96"/>
              </a:xfrm>
              <a:custGeom>
                <a:avLst/>
                <a:gdLst>
                  <a:gd name="T0" fmla="*/ 84 w 84"/>
                  <a:gd name="T1" fmla="*/ 0 h 96"/>
                  <a:gd name="T2" fmla="*/ 0 w 84"/>
                  <a:gd name="T3" fmla="*/ 96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" name="Freeform 33">
                <a:extLst>
                  <a:ext uri="{FF2B5EF4-FFF2-40B4-BE49-F238E27FC236}">
                    <a16:creationId xmlns:a16="http://schemas.microsoft.com/office/drawing/2014/main" id="{ED517D81-2182-DF70-950E-B058B6D1EF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6" y="1416"/>
                <a:ext cx="84" cy="96"/>
              </a:xfrm>
              <a:custGeom>
                <a:avLst/>
                <a:gdLst>
                  <a:gd name="T0" fmla="*/ 84 w 84"/>
                  <a:gd name="T1" fmla="*/ 0 h 96"/>
                  <a:gd name="T2" fmla="*/ 0 w 84"/>
                  <a:gd name="T3" fmla="*/ 96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" name="Freeform 34">
                <a:extLst>
                  <a:ext uri="{FF2B5EF4-FFF2-40B4-BE49-F238E27FC236}">
                    <a16:creationId xmlns:a16="http://schemas.microsoft.com/office/drawing/2014/main" id="{D70C1853-EE5B-17B4-2173-9FB7EECF99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0" y="1414"/>
                <a:ext cx="89" cy="106"/>
              </a:xfrm>
              <a:custGeom>
                <a:avLst/>
                <a:gdLst>
                  <a:gd name="T0" fmla="*/ 112 w 84"/>
                  <a:gd name="T1" fmla="*/ 0 h 96"/>
                  <a:gd name="T2" fmla="*/ 0 w 84"/>
                  <a:gd name="T3" fmla="*/ 157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" name="Freeform 35">
                <a:extLst>
                  <a:ext uri="{FF2B5EF4-FFF2-40B4-BE49-F238E27FC236}">
                    <a16:creationId xmlns:a16="http://schemas.microsoft.com/office/drawing/2014/main" id="{7FA5B5FF-DEB5-F519-0237-208165CD7A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4" y="1413"/>
                <a:ext cx="89" cy="106"/>
              </a:xfrm>
              <a:custGeom>
                <a:avLst/>
                <a:gdLst>
                  <a:gd name="T0" fmla="*/ 112 w 84"/>
                  <a:gd name="T1" fmla="*/ 0 h 96"/>
                  <a:gd name="T2" fmla="*/ 0 w 84"/>
                  <a:gd name="T3" fmla="*/ 157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" name="Freeform 36">
                <a:extLst>
                  <a:ext uri="{FF2B5EF4-FFF2-40B4-BE49-F238E27FC236}">
                    <a16:creationId xmlns:a16="http://schemas.microsoft.com/office/drawing/2014/main" id="{3378F542-78ED-7C61-DCD7-84DD8EB49E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32" y="1413"/>
                <a:ext cx="89" cy="106"/>
              </a:xfrm>
              <a:custGeom>
                <a:avLst/>
                <a:gdLst>
                  <a:gd name="T0" fmla="*/ 112 w 84"/>
                  <a:gd name="T1" fmla="*/ 0 h 96"/>
                  <a:gd name="T2" fmla="*/ 0 w 84"/>
                  <a:gd name="T3" fmla="*/ 157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" name="Freeform 37">
                <a:extLst>
                  <a:ext uri="{FF2B5EF4-FFF2-40B4-BE49-F238E27FC236}">
                    <a16:creationId xmlns:a16="http://schemas.microsoft.com/office/drawing/2014/main" id="{FF38B20D-AC88-41B4-CA88-87283402B2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36" y="1411"/>
                <a:ext cx="89" cy="106"/>
              </a:xfrm>
              <a:custGeom>
                <a:avLst/>
                <a:gdLst>
                  <a:gd name="T0" fmla="*/ 112 w 84"/>
                  <a:gd name="T1" fmla="*/ 0 h 96"/>
                  <a:gd name="T2" fmla="*/ 0 w 84"/>
                  <a:gd name="T3" fmla="*/ 157 h 9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" h="96">
                    <a:moveTo>
                      <a:pt x="84" y="0"/>
                    </a:moveTo>
                    <a:cubicBezTo>
                      <a:pt x="48" y="40"/>
                      <a:pt x="13" y="81"/>
                      <a:pt x="0" y="9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" name="Rectangle 38">
              <a:extLst>
                <a:ext uri="{FF2B5EF4-FFF2-40B4-BE49-F238E27FC236}">
                  <a16:creationId xmlns:a16="http://schemas.microsoft.com/office/drawing/2014/main" id="{B425B565-E33B-47DA-2B8D-34D90378BB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6" y="2105"/>
              <a:ext cx="3288" cy="102"/>
            </a:xfrm>
            <a:prstGeom prst="rect">
              <a:avLst/>
            </a:prstGeom>
            <a:solidFill>
              <a:srgbClr val="E6D33C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10" name="Freeform 39">
              <a:extLst>
                <a:ext uri="{FF2B5EF4-FFF2-40B4-BE49-F238E27FC236}">
                  <a16:creationId xmlns:a16="http://schemas.microsoft.com/office/drawing/2014/main" id="{8919D20C-EB7D-BEB9-16C1-2C16F7BBDB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1" y="2105"/>
              <a:ext cx="89" cy="104"/>
            </a:xfrm>
            <a:custGeom>
              <a:avLst/>
              <a:gdLst>
                <a:gd name="T0" fmla="*/ 112 w 84"/>
                <a:gd name="T1" fmla="*/ 0 h 96"/>
                <a:gd name="T2" fmla="*/ 0 w 84"/>
                <a:gd name="T3" fmla="*/ 143 h 9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4" h="96">
                  <a:moveTo>
                    <a:pt x="84" y="0"/>
                  </a:moveTo>
                  <a:cubicBezTo>
                    <a:pt x="48" y="40"/>
                    <a:pt x="13" y="81"/>
                    <a:pt x="0" y="96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Freeform 40">
              <a:extLst>
                <a:ext uri="{FF2B5EF4-FFF2-40B4-BE49-F238E27FC236}">
                  <a16:creationId xmlns:a16="http://schemas.microsoft.com/office/drawing/2014/main" id="{4D69DF59-B623-7900-B527-2CD469C2EF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2" y="2105"/>
              <a:ext cx="84" cy="96"/>
            </a:xfrm>
            <a:custGeom>
              <a:avLst/>
              <a:gdLst>
                <a:gd name="T0" fmla="*/ 84 w 84"/>
                <a:gd name="T1" fmla="*/ 0 h 96"/>
                <a:gd name="T2" fmla="*/ 0 w 84"/>
                <a:gd name="T3" fmla="*/ 96 h 9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4" h="96">
                  <a:moveTo>
                    <a:pt x="84" y="0"/>
                  </a:moveTo>
                  <a:cubicBezTo>
                    <a:pt x="48" y="40"/>
                    <a:pt x="13" y="81"/>
                    <a:pt x="0" y="96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Freeform 41">
              <a:extLst>
                <a:ext uri="{FF2B5EF4-FFF2-40B4-BE49-F238E27FC236}">
                  <a16:creationId xmlns:a16="http://schemas.microsoft.com/office/drawing/2014/main" id="{63564295-3800-BFE4-0916-8447756D45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0" y="2105"/>
              <a:ext cx="84" cy="96"/>
            </a:xfrm>
            <a:custGeom>
              <a:avLst/>
              <a:gdLst>
                <a:gd name="T0" fmla="*/ 84 w 84"/>
                <a:gd name="T1" fmla="*/ 0 h 96"/>
                <a:gd name="T2" fmla="*/ 0 w 84"/>
                <a:gd name="T3" fmla="*/ 96 h 9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4" h="96">
                  <a:moveTo>
                    <a:pt x="84" y="0"/>
                  </a:moveTo>
                  <a:cubicBezTo>
                    <a:pt x="48" y="40"/>
                    <a:pt x="13" y="81"/>
                    <a:pt x="0" y="96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Freeform 42">
              <a:extLst>
                <a:ext uri="{FF2B5EF4-FFF2-40B4-BE49-F238E27FC236}">
                  <a16:creationId xmlns:a16="http://schemas.microsoft.com/office/drawing/2014/main" id="{69ED4265-7107-62FE-D6FF-BB9BC9E8FF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4" y="2103"/>
              <a:ext cx="89" cy="106"/>
            </a:xfrm>
            <a:custGeom>
              <a:avLst/>
              <a:gdLst>
                <a:gd name="T0" fmla="*/ 112 w 84"/>
                <a:gd name="T1" fmla="*/ 0 h 96"/>
                <a:gd name="T2" fmla="*/ 0 w 84"/>
                <a:gd name="T3" fmla="*/ 157 h 9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4" h="96">
                  <a:moveTo>
                    <a:pt x="84" y="0"/>
                  </a:moveTo>
                  <a:cubicBezTo>
                    <a:pt x="48" y="40"/>
                    <a:pt x="13" y="81"/>
                    <a:pt x="0" y="96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Freeform 43">
              <a:extLst>
                <a:ext uri="{FF2B5EF4-FFF2-40B4-BE49-F238E27FC236}">
                  <a16:creationId xmlns:a16="http://schemas.microsoft.com/office/drawing/2014/main" id="{8728CFFC-D6BB-BA6A-8C53-2D4CED6D1E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8" y="2102"/>
              <a:ext cx="89" cy="106"/>
            </a:xfrm>
            <a:custGeom>
              <a:avLst/>
              <a:gdLst>
                <a:gd name="T0" fmla="*/ 112 w 84"/>
                <a:gd name="T1" fmla="*/ 0 h 96"/>
                <a:gd name="T2" fmla="*/ 0 w 84"/>
                <a:gd name="T3" fmla="*/ 157 h 9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4" h="96">
                  <a:moveTo>
                    <a:pt x="84" y="0"/>
                  </a:moveTo>
                  <a:cubicBezTo>
                    <a:pt x="48" y="40"/>
                    <a:pt x="13" y="81"/>
                    <a:pt x="0" y="96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44">
              <a:extLst>
                <a:ext uri="{FF2B5EF4-FFF2-40B4-BE49-F238E27FC236}">
                  <a16:creationId xmlns:a16="http://schemas.microsoft.com/office/drawing/2014/main" id="{6F15E53D-6386-B189-41ED-4E7DC028C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6" y="2102"/>
              <a:ext cx="89" cy="106"/>
            </a:xfrm>
            <a:custGeom>
              <a:avLst/>
              <a:gdLst>
                <a:gd name="T0" fmla="*/ 112 w 84"/>
                <a:gd name="T1" fmla="*/ 0 h 96"/>
                <a:gd name="T2" fmla="*/ 0 w 84"/>
                <a:gd name="T3" fmla="*/ 157 h 9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4" h="96">
                  <a:moveTo>
                    <a:pt x="84" y="0"/>
                  </a:moveTo>
                  <a:cubicBezTo>
                    <a:pt x="48" y="40"/>
                    <a:pt x="13" y="81"/>
                    <a:pt x="0" y="96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45">
              <a:extLst>
                <a:ext uri="{FF2B5EF4-FFF2-40B4-BE49-F238E27FC236}">
                  <a16:creationId xmlns:a16="http://schemas.microsoft.com/office/drawing/2014/main" id="{B9D9F456-58A2-4FC0-18B3-021CEC710D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9" y="2102"/>
              <a:ext cx="89" cy="106"/>
            </a:xfrm>
            <a:custGeom>
              <a:avLst/>
              <a:gdLst>
                <a:gd name="T0" fmla="*/ 112 w 84"/>
                <a:gd name="T1" fmla="*/ 0 h 96"/>
                <a:gd name="T2" fmla="*/ 0 w 84"/>
                <a:gd name="T3" fmla="*/ 157 h 9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4" h="96">
                  <a:moveTo>
                    <a:pt x="84" y="0"/>
                  </a:moveTo>
                  <a:cubicBezTo>
                    <a:pt x="48" y="40"/>
                    <a:pt x="13" y="81"/>
                    <a:pt x="0" y="96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46">
              <a:extLst>
                <a:ext uri="{FF2B5EF4-FFF2-40B4-BE49-F238E27FC236}">
                  <a16:creationId xmlns:a16="http://schemas.microsoft.com/office/drawing/2014/main" id="{F137764C-D04A-4118-15A4-3279A2C7A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4" y="2102"/>
              <a:ext cx="89" cy="106"/>
            </a:xfrm>
            <a:custGeom>
              <a:avLst/>
              <a:gdLst>
                <a:gd name="T0" fmla="*/ 112 w 84"/>
                <a:gd name="T1" fmla="*/ 0 h 96"/>
                <a:gd name="T2" fmla="*/ 0 w 84"/>
                <a:gd name="T3" fmla="*/ 157 h 9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4" h="96">
                  <a:moveTo>
                    <a:pt x="84" y="0"/>
                  </a:moveTo>
                  <a:cubicBezTo>
                    <a:pt x="48" y="40"/>
                    <a:pt x="13" y="81"/>
                    <a:pt x="0" y="96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47">
              <a:extLst>
                <a:ext uri="{FF2B5EF4-FFF2-40B4-BE49-F238E27FC236}">
                  <a16:creationId xmlns:a16="http://schemas.microsoft.com/office/drawing/2014/main" id="{80425F42-81A3-7081-B977-7EEDCD9A6D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5" y="2104"/>
              <a:ext cx="89" cy="104"/>
            </a:xfrm>
            <a:custGeom>
              <a:avLst/>
              <a:gdLst>
                <a:gd name="T0" fmla="*/ 112 w 84"/>
                <a:gd name="T1" fmla="*/ 0 h 96"/>
                <a:gd name="T2" fmla="*/ 0 w 84"/>
                <a:gd name="T3" fmla="*/ 143 h 9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4" h="96">
                  <a:moveTo>
                    <a:pt x="84" y="0"/>
                  </a:moveTo>
                  <a:cubicBezTo>
                    <a:pt x="48" y="40"/>
                    <a:pt x="13" y="81"/>
                    <a:pt x="0" y="96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48">
              <a:extLst>
                <a:ext uri="{FF2B5EF4-FFF2-40B4-BE49-F238E27FC236}">
                  <a16:creationId xmlns:a16="http://schemas.microsoft.com/office/drawing/2014/main" id="{3E7EBD6D-B7D8-9536-2EDA-437DDF02F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8" y="2104"/>
              <a:ext cx="89" cy="106"/>
            </a:xfrm>
            <a:custGeom>
              <a:avLst/>
              <a:gdLst>
                <a:gd name="T0" fmla="*/ 112 w 84"/>
                <a:gd name="T1" fmla="*/ 0 h 96"/>
                <a:gd name="T2" fmla="*/ 0 w 84"/>
                <a:gd name="T3" fmla="*/ 157 h 9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4" h="96">
                  <a:moveTo>
                    <a:pt x="84" y="0"/>
                  </a:moveTo>
                  <a:cubicBezTo>
                    <a:pt x="48" y="40"/>
                    <a:pt x="13" y="81"/>
                    <a:pt x="0" y="96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49">
              <a:extLst>
                <a:ext uri="{FF2B5EF4-FFF2-40B4-BE49-F238E27FC236}">
                  <a16:creationId xmlns:a16="http://schemas.microsoft.com/office/drawing/2014/main" id="{052564E7-8222-9540-4238-3B88FECAF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4" y="2102"/>
              <a:ext cx="89" cy="106"/>
            </a:xfrm>
            <a:custGeom>
              <a:avLst/>
              <a:gdLst>
                <a:gd name="T0" fmla="*/ 112 w 84"/>
                <a:gd name="T1" fmla="*/ 0 h 96"/>
                <a:gd name="T2" fmla="*/ 0 w 84"/>
                <a:gd name="T3" fmla="*/ 157 h 9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4" h="96">
                  <a:moveTo>
                    <a:pt x="84" y="0"/>
                  </a:moveTo>
                  <a:cubicBezTo>
                    <a:pt x="48" y="40"/>
                    <a:pt x="13" y="81"/>
                    <a:pt x="0" y="96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50">
              <a:extLst>
                <a:ext uri="{FF2B5EF4-FFF2-40B4-BE49-F238E27FC236}">
                  <a16:creationId xmlns:a16="http://schemas.microsoft.com/office/drawing/2014/main" id="{AE1DECBB-B852-7EB0-96BD-12388E5A2B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0" y="2105"/>
              <a:ext cx="89" cy="104"/>
            </a:xfrm>
            <a:custGeom>
              <a:avLst/>
              <a:gdLst>
                <a:gd name="T0" fmla="*/ 112 w 84"/>
                <a:gd name="T1" fmla="*/ 0 h 96"/>
                <a:gd name="T2" fmla="*/ 0 w 84"/>
                <a:gd name="T3" fmla="*/ 143 h 9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4" h="96">
                  <a:moveTo>
                    <a:pt x="84" y="0"/>
                  </a:moveTo>
                  <a:cubicBezTo>
                    <a:pt x="48" y="40"/>
                    <a:pt x="13" y="81"/>
                    <a:pt x="0" y="96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Freeform 51">
              <a:extLst>
                <a:ext uri="{FF2B5EF4-FFF2-40B4-BE49-F238E27FC236}">
                  <a16:creationId xmlns:a16="http://schemas.microsoft.com/office/drawing/2014/main" id="{4141BD3B-B7F5-7309-7B5E-9ECBEF3A0F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1" y="2105"/>
              <a:ext cx="84" cy="96"/>
            </a:xfrm>
            <a:custGeom>
              <a:avLst/>
              <a:gdLst>
                <a:gd name="T0" fmla="*/ 84 w 84"/>
                <a:gd name="T1" fmla="*/ 0 h 96"/>
                <a:gd name="T2" fmla="*/ 0 w 84"/>
                <a:gd name="T3" fmla="*/ 96 h 9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4" h="96">
                  <a:moveTo>
                    <a:pt x="84" y="0"/>
                  </a:moveTo>
                  <a:cubicBezTo>
                    <a:pt x="48" y="40"/>
                    <a:pt x="13" y="81"/>
                    <a:pt x="0" y="96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Freeform 52">
              <a:extLst>
                <a:ext uri="{FF2B5EF4-FFF2-40B4-BE49-F238E27FC236}">
                  <a16:creationId xmlns:a16="http://schemas.microsoft.com/office/drawing/2014/main" id="{C5DAC380-C223-D7CA-1179-1694773A0A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9" y="2105"/>
              <a:ext cx="84" cy="96"/>
            </a:xfrm>
            <a:custGeom>
              <a:avLst/>
              <a:gdLst>
                <a:gd name="T0" fmla="*/ 84 w 84"/>
                <a:gd name="T1" fmla="*/ 0 h 96"/>
                <a:gd name="T2" fmla="*/ 0 w 84"/>
                <a:gd name="T3" fmla="*/ 96 h 9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4" h="96">
                  <a:moveTo>
                    <a:pt x="84" y="0"/>
                  </a:moveTo>
                  <a:cubicBezTo>
                    <a:pt x="48" y="40"/>
                    <a:pt x="13" y="81"/>
                    <a:pt x="0" y="96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Freeform 53">
              <a:extLst>
                <a:ext uri="{FF2B5EF4-FFF2-40B4-BE49-F238E27FC236}">
                  <a16:creationId xmlns:a16="http://schemas.microsoft.com/office/drawing/2014/main" id="{7FFFDDC8-2781-1CE6-B130-C8B20CFBA4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3" y="2103"/>
              <a:ext cx="89" cy="106"/>
            </a:xfrm>
            <a:custGeom>
              <a:avLst/>
              <a:gdLst>
                <a:gd name="T0" fmla="*/ 112 w 84"/>
                <a:gd name="T1" fmla="*/ 0 h 96"/>
                <a:gd name="T2" fmla="*/ 0 w 84"/>
                <a:gd name="T3" fmla="*/ 157 h 9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4" h="96">
                  <a:moveTo>
                    <a:pt x="84" y="0"/>
                  </a:moveTo>
                  <a:cubicBezTo>
                    <a:pt x="48" y="40"/>
                    <a:pt x="13" y="81"/>
                    <a:pt x="0" y="96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Freeform 54">
              <a:extLst>
                <a:ext uri="{FF2B5EF4-FFF2-40B4-BE49-F238E27FC236}">
                  <a16:creationId xmlns:a16="http://schemas.microsoft.com/office/drawing/2014/main" id="{7C006F41-1017-597E-68BD-C45BC9C858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7" y="2102"/>
              <a:ext cx="89" cy="106"/>
            </a:xfrm>
            <a:custGeom>
              <a:avLst/>
              <a:gdLst>
                <a:gd name="T0" fmla="*/ 112 w 84"/>
                <a:gd name="T1" fmla="*/ 0 h 96"/>
                <a:gd name="T2" fmla="*/ 0 w 84"/>
                <a:gd name="T3" fmla="*/ 157 h 9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4" h="96">
                  <a:moveTo>
                    <a:pt x="84" y="0"/>
                  </a:moveTo>
                  <a:cubicBezTo>
                    <a:pt x="48" y="40"/>
                    <a:pt x="13" y="81"/>
                    <a:pt x="0" y="96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Freeform 55">
              <a:extLst>
                <a:ext uri="{FF2B5EF4-FFF2-40B4-BE49-F238E27FC236}">
                  <a16:creationId xmlns:a16="http://schemas.microsoft.com/office/drawing/2014/main" id="{5A12E14D-E2C1-2F15-6FE8-9F560BC48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5" y="2102"/>
              <a:ext cx="89" cy="106"/>
            </a:xfrm>
            <a:custGeom>
              <a:avLst/>
              <a:gdLst>
                <a:gd name="T0" fmla="*/ 112 w 84"/>
                <a:gd name="T1" fmla="*/ 0 h 96"/>
                <a:gd name="T2" fmla="*/ 0 w 84"/>
                <a:gd name="T3" fmla="*/ 157 h 9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4" h="96">
                  <a:moveTo>
                    <a:pt x="84" y="0"/>
                  </a:moveTo>
                  <a:cubicBezTo>
                    <a:pt x="48" y="40"/>
                    <a:pt x="13" y="81"/>
                    <a:pt x="0" y="96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Freeform 56">
              <a:extLst>
                <a:ext uri="{FF2B5EF4-FFF2-40B4-BE49-F238E27FC236}">
                  <a16:creationId xmlns:a16="http://schemas.microsoft.com/office/drawing/2014/main" id="{A21C39C5-99E3-F1C3-0B87-5DAB2128C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0" y="2103"/>
              <a:ext cx="89" cy="106"/>
            </a:xfrm>
            <a:custGeom>
              <a:avLst/>
              <a:gdLst>
                <a:gd name="T0" fmla="*/ 112 w 84"/>
                <a:gd name="T1" fmla="*/ 0 h 96"/>
                <a:gd name="T2" fmla="*/ 0 w 84"/>
                <a:gd name="T3" fmla="*/ 157 h 9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4" h="96">
                  <a:moveTo>
                    <a:pt x="84" y="0"/>
                  </a:moveTo>
                  <a:cubicBezTo>
                    <a:pt x="48" y="40"/>
                    <a:pt x="13" y="81"/>
                    <a:pt x="0" y="96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Freeform 57">
              <a:extLst>
                <a:ext uri="{FF2B5EF4-FFF2-40B4-BE49-F238E27FC236}">
                  <a16:creationId xmlns:a16="http://schemas.microsoft.com/office/drawing/2014/main" id="{15AFEF5D-BACC-FA2E-790D-4B3FDF1BF4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4" y="2102"/>
              <a:ext cx="89" cy="106"/>
            </a:xfrm>
            <a:custGeom>
              <a:avLst/>
              <a:gdLst>
                <a:gd name="T0" fmla="*/ 112 w 84"/>
                <a:gd name="T1" fmla="*/ 0 h 96"/>
                <a:gd name="T2" fmla="*/ 0 w 84"/>
                <a:gd name="T3" fmla="*/ 157 h 9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4" h="96">
                  <a:moveTo>
                    <a:pt x="84" y="0"/>
                  </a:moveTo>
                  <a:cubicBezTo>
                    <a:pt x="48" y="40"/>
                    <a:pt x="13" y="81"/>
                    <a:pt x="0" y="96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Freeform 58">
              <a:extLst>
                <a:ext uri="{FF2B5EF4-FFF2-40B4-BE49-F238E27FC236}">
                  <a16:creationId xmlns:a16="http://schemas.microsoft.com/office/drawing/2014/main" id="{1F4C2931-64E0-481B-11D5-D0D0184CD6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2" y="2102"/>
              <a:ext cx="89" cy="106"/>
            </a:xfrm>
            <a:custGeom>
              <a:avLst/>
              <a:gdLst>
                <a:gd name="T0" fmla="*/ 112 w 84"/>
                <a:gd name="T1" fmla="*/ 0 h 96"/>
                <a:gd name="T2" fmla="*/ 0 w 84"/>
                <a:gd name="T3" fmla="*/ 157 h 9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4" h="96">
                  <a:moveTo>
                    <a:pt x="84" y="0"/>
                  </a:moveTo>
                  <a:cubicBezTo>
                    <a:pt x="48" y="40"/>
                    <a:pt x="13" y="81"/>
                    <a:pt x="0" y="96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Freeform 59">
              <a:extLst>
                <a:ext uri="{FF2B5EF4-FFF2-40B4-BE49-F238E27FC236}">
                  <a16:creationId xmlns:a16="http://schemas.microsoft.com/office/drawing/2014/main" id="{436585C8-3E31-FF78-3AB5-0483B6F347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6" y="2100"/>
              <a:ext cx="89" cy="106"/>
            </a:xfrm>
            <a:custGeom>
              <a:avLst/>
              <a:gdLst>
                <a:gd name="T0" fmla="*/ 112 w 84"/>
                <a:gd name="T1" fmla="*/ 0 h 96"/>
                <a:gd name="T2" fmla="*/ 0 w 84"/>
                <a:gd name="T3" fmla="*/ 157 h 9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4" h="96">
                  <a:moveTo>
                    <a:pt x="84" y="0"/>
                  </a:moveTo>
                  <a:cubicBezTo>
                    <a:pt x="48" y="40"/>
                    <a:pt x="13" y="81"/>
                    <a:pt x="0" y="96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Freeform 60">
              <a:extLst>
                <a:ext uri="{FF2B5EF4-FFF2-40B4-BE49-F238E27FC236}">
                  <a16:creationId xmlns:a16="http://schemas.microsoft.com/office/drawing/2014/main" id="{98E54C29-25FE-A97F-AF33-DB364B423C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3" y="1961"/>
              <a:ext cx="2838" cy="138"/>
            </a:xfrm>
            <a:custGeom>
              <a:avLst/>
              <a:gdLst>
                <a:gd name="T0" fmla="*/ 0 w 2838"/>
                <a:gd name="T1" fmla="*/ 130 h 138"/>
                <a:gd name="T2" fmla="*/ 400 w 2838"/>
                <a:gd name="T3" fmla="*/ 20 h 138"/>
                <a:gd name="T4" fmla="*/ 1482 w 2838"/>
                <a:gd name="T5" fmla="*/ 9 h 138"/>
                <a:gd name="T6" fmla="*/ 2515 w 2838"/>
                <a:gd name="T7" fmla="*/ 26 h 138"/>
                <a:gd name="T8" fmla="*/ 2838 w 2838"/>
                <a:gd name="T9" fmla="*/ 138 h 1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38" h="138">
                  <a:moveTo>
                    <a:pt x="0" y="130"/>
                  </a:moveTo>
                  <a:cubicBezTo>
                    <a:pt x="67" y="112"/>
                    <a:pt x="153" y="40"/>
                    <a:pt x="400" y="20"/>
                  </a:cubicBezTo>
                  <a:cubicBezTo>
                    <a:pt x="647" y="0"/>
                    <a:pt x="1130" y="8"/>
                    <a:pt x="1482" y="9"/>
                  </a:cubicBezTo>
                  <a:cubicBezTo>
                    <a:pt x="1834" y="10"/>
                    <a:pt x="2289" y="5"/>
                    <a:pt x="2515" y="26"/>
                  </a:cubicBezTo>
                  <a:cubicBezTo>
                    <a:pt x="2741" y="47"/>
                    <a:pt x="2771" y="115"/>
                    <a:pt x="2838" y="13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Freeform 61">
              <a:extLst>
                <a:ext uri="{FF2B5EF4-FFF2-40B4-BE49-F238E27FC236}">
                  <a16:creationId xmlns:a16="http://schemas.microsoft.com/office/drawing/2014/main" id="{2D086575-FA46-F127-FF21-5CD5B550D307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1459" y="1519"/>
              <a:ext cx="2838" cy="138"/>
            </a:xfrm>
            <a:custGeom>
              <a:avLst/>
              <a:gdLst>
                <a:gd name="T0" fmla="*/ 0 w 2838"/>
                <a:gd name="T1" fmla="*/ 130 h 138"/>
                <a:gd name="T2" fmla="*/ 400 w 2838"/>
                <a:gd name="T3" fmla="*/ 20 h 138"/>
                <a:gd name="T4" fmla="*/ 1482 w 2838"/>
                <a:gd name="T5" fmla="*/ 9 h 138"/>
                <a:gd name="T6" fmla="*/ 2515 w 2838"/>
                <a:gd name="T7" fmla="*/ 26 h 138"/>
                <a:gd name="T8" fmla="*/ 2838 w 2838"/>
                <a:gd name="T9" fmla="*/ 138 h 1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38" h="138">
                  <a:moveTo>
                    <a:pt x="0" y="130"/>
                  </a:moveTo>
                  <a:cubicBezTo>
                    <a:pt x="67" y="112"/>
                    <a:pt x="153" y="40"/>
                    <a:pt x="400" y="20"/>
                  </a:cubicBezTo>
                  <a:cubicBezTo>
                    <a:pt x="647" y="0"/>
                    <a:pt x="1130" y="8"/>
                    <a:pt x="1482" y="9"/>
                  </a:cubicBezTo>
                  <a:cubicBezTo>
                    <a:pt x="1834" y="10"/>
                    <a:pt x="2289" y="5"/>
                    <a:pt x="2515" y="26"/>
                  </a:cubicBezTo>
                  <a:cubicBezTo>
                    <a:pt x="2741" y="47"/>
                    <a:pt x="2771" y="115"/>
                    <a:pt x="2838" y="13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Text Box 62">
              <a:extLst>
                <a:ext uri="{FF2B5EF4-FFF2-40B4-BE49-F238E27FC236}">
                  <a16:creationId xmlns:a16="http://schemas.microsoft.com/office/drawing/2014/main" id="{775A8235-2B67-E963-7D0F-80910618AC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0" y="1698"/>
              <a:ext cx="692" cy="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800" b="1" dirty="0">
                  <a:ea typeface="ＭＳ Ｐゴシック" panose="020B0600070205080204" pitchFamily="34" charset="-128"/>
                </a:rPr>
                <a:t>Vapor flow</a:t>
              </a:r>
              <a:endParaRPr lang="en-US" altLang="en-US" b="1" dirty="0">
                <a:ea typeface="ＭＳ Ｐゴシック" panose="020B0600070205080204" pitchFamily="34" charset="-128"/>
              </a:endParaRPr>
            </a:p>
          </p:txBody>
        </p:sp>
        <p:sp>
          <p:nvSpPr>
            <p:cNvPr id="34" name="Freeform 63">
              <a:extLst>
                <a:ext uri="{FF2B5EF4-FFF2-40B4-BE49-F238E27FC236}">
                  <a16:creationId xmlns:a16="http://schemas.microsoft.com/office/drawing/2014/main" id="{8F85A6A5-0EE1-222F-8958-F295517BCD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5" y="1971"/>
              <a:ext cx="179" cy="93"/>
            </a:xfrm>
            <a:custGeom>
              <a:avLst/>
              <a:gdLst>
                <a:gd name="T0" fmla="*/ 0 w 179"/>
                <a:gd name="T1" fmla="*/ 0 h 93"/>
                <a:gd name="T2" fmla="*/ 101 w 179"/>
                <a:gd name="T3" fmla="*/ 32 h 93"/>
                <a:gd name="T4" fmla="*/ 179 w 179"/>
                <a:gd name="T5" fmla="*/ 93 h 9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9" h="93">
                  <a:moveTo>
                    <a:pt x="0" y="0"/>
                  </a:moveTo>
                  <a:cubicBezTo>
                    <a:pt x="35" y="8"/>
                    <a:pt x="71" y="17"/>
                    <a:pt x="101" y="32"/>
                  </a:cubicBezTo>
                  <a:cubicBezTo>
                    <a:pt x="131" y="47"/>
                    <a:pt x="155" y="70"/>
                    <a:pt x="179" y="93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Freeform 64">
              <a:extLst>
                <a:ext uri="{FF2B5EF4-FFF2-40B4-BE49-F238E27FC236}">
                  <a16:creationId xmlns:a16="http://schemas.microsoft.com/office/drawing/2014/main" id="{D6A834E3-8B63-7A61-8FEE-4AB2C8F4F7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0" y="1968"/>
              <a:ext cx="179" cy="93"/>
            </a:xfrm>
            <a:custGeom>
              <a:avLst/>
              <a:gdLst>
                <a:gd name="T0" fmla="*/ 0 w 179"/>
                <a:gd name="T1" fmla="*/ 0 h 93"/>
                <a:gd name="T2" fmla="*/ 101 w 179"/>
                <a:gd name="T3" fmla="*/ 32 h 93"/>
                <a:gd name="T4" fmla="*/ 179 w 179"/>
                <a:gd name="T5" fmla="*/ 93 h 9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9" h="93">
                  <a:moveTo>
                    <a:pt x="0" y="0"/>
                  </a:moveTo>
                  <a:cubicBezTo>
                    <a:pt x="35" y="8"/>
                    <a:pt x="71" y="17"/>
                    <a:pt x="101" y="32"/>
                  </a:cubicBezTo>
                  <a:cubicBezTo>
                    <a:pt x="131" y="47"/>
                    <a:pt x="155" y="70"/>
                    <a:pt x="179" y="93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Freeform 65">
              <a:extLst>
                <a:ext uri="{FF2B5EF4-FFF2-40B4-BE49-F238E27FC236}">
                  <a16:creationId xmlns:a16="http://schemas.microsoft.com/office/drawing/2014/main" id="{5EFBC496-765C-39CB-D096-B53C197181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4" y="2001"/>
              <a:ext cx="179" cy="93"/>
            </a:xfrm>
            <a:custGeom>
              <a:avLst/>
              <a:gdLst>
                <a:gd name="T0" fmla="*/ 0 w 179"/>
                <a:gd name="T1" fmla="*/ 0 h 93"/>
                <a:gd name="T2" fmla="*/ 101 w 179"/>
                <a:gd name="T3" fmla="*/ 32 h 93"/>
                <a:gd name="T4" fmla="*/ 179 w 179"/>
                <a:gd name="T5" fmla="*/ 93 h 9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9" h="93">
                  <a:moveTo>
                    <a:pt x="0" y="0"/>
                  </a:moveTo>
                  <a:cubicBezTo>
                    <a:pt x="35" y="8"/>
                    <a:pt x="71" y="17"/>
                    <a:pt x="101" y="32"/>
                  </a:cubicBezTo>
                  <a:cubicBezTo>
                    <a:pt x="131" y="47"/>
                    <a:pt x="155" y="70"/>
                    <a:pt x="179" y="93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Freeform 66">
              <a:extLst>
                <a:ext uri="{FF2B5EF4-FFF2-40B4-BE49-F238E27FC236}">
                  <a16:creationId xmlns:a16="http://schemas.microsoft.com/office/drawing/2014/main" id="{58C7C724-2148-55A5-3D68-016C6EB2867C}"/>
                </a:ext>
              </a:extLst>
            </p:cNvPr>
            <p:cNvSpPr>
              <a:spLocks/>
            </p:cNvSpPr>
            <p:nvPr/>
          </p:nvSpPr>
          <p:spPr bwMode="auto">
            <a:xfrm rot="-3873450">
              <a:off x="1795" y="1992"/>
              <a:ext cx="179" cy="93"/>
            </a:xfrm>
            <a:custGeom>
              <a:avLst/>
              <a:gdLst>
                <a:gd name="T0" fmla="*/ 0 w 179"/>
                <a:gd name="T1" fmla="*/ 0 h 93"/>
                <a:gd name="T2" fmla="*/ 101 w 179"/>
                <a:gd name="T3" fmla="*/ 32 h 93"/>
                <a:gd name="T4" fmla="*/ 179 w 179"/>
                <a:gd name="T5" fmla="*/ 93 h 9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9" h="93">
                  <a:moveTo>
                    <a:pt x="0" y="0"/>
                  </a:moveTo>
                  <a:cubicBezTo>
                    <a:pt x="35" y="8"/>
                    <a:pt x="71" y="17"/>
                    <a:pt x="101" y="32"/>
                  </a:cubicBezTo>
                  <a:cubicBezTo>
                    <a:pt x="131" y="47"/>
                    <a:pt x="155" y="70"/>
                    <a:pt x="179" y="93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Freeform 67">
              <a:extLst>
                <a:ext uri="{FF2B5EF4-FFF2-40B4-BE49-F238E27FC236}">
                  <a16:creationId xmlns:a16="http://schemas.microsoft.com/office/drawing/2014/main" id="{63D03DAC-D8C2-90CF-C597-C12F758C1C99}"/>
                </a:ext>
              </a:extLst>
            </p:cNvPr>
            <p:cNvSpPr>
              <a:spLocks/>
            </p:cNvSpPr>
            <p:nvPr/>
          </p:nvSpPr>
          <p:spPr bwMode="auto">
            <a:xfrm rot="-2784071">
              <a:off x="1461" y="2016"/>
              <a:ext cx="198" cy="94"/>
            </a:xfrm>
            <a:custGeom>
              <a:avLst/>
              <a:gdLst>
                <a:gd name="T0" fmla="*/ 0 w 179"/>
                <a:gd name="T1" fmla="*/ 0 h 93"/>
                <a:gd name="T2" fmla="*/ 168 w 179"/>
                <a:gd name="T3" fmla="*/ 32 h 93"/>
                <a:gd name="T4" fmla="*/ 296 w 179"/>
                <a:gd name="T5" fmla="*/ 98 h 9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9" h="93">
                  <a:moveTo>
                    <a:pt x="0" y="0"/>
                  </a:moveTo>
                  <a:cubicBezTo>
                    <a:pt x="35" y="8"/>
                    <a:pt x="71" y="17"/>
                    <a:pt x="101" y="32"/>
                  </a:cubicBezTo>
                  <a:cubicBezTo>
                    <a:pt x="131" y="47"/>
                    <a:pt x="155" y="70"/>
                    <a:pt x="179" y="93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Oval 68">
              <a:extLst>
                <a:ext uri="{FF2B5EF4-FFF2-40B4-BE49-F238E27FC236}">
                  <a16:creationId xmlns:a16="http://schemas.microsoft.com/office/drawing/2014/main" id="{23587ABC-855C-D28A-7814-57910DC5F1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3" y="1492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40" name="Oval 69">
              <a:extLst>
                <a:ext uri="{FF2B5EF4-FFF2-40B4-BE49-F238E27FC236}">
                  <a16:creationId xmlns:a16="http://schemas.microsoft.com/office/drawing/2014/main" id="{7FD7F366-3D11-24AB-8244-93CC52C0D6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1" y="1492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41" name="Oval 70">
              <a:extLst>
                <a:ext uri="{FF2B5EF4-FFF2-40B4-BE49-F238E27FC236}">
                  <a16:creationId xmlns:a16="http://schemas.microsoft.com/office/drawing/2014/main" id="{6BF1CBD4-BD51-7D8A-1B7E-4E5416E3FA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3" y="1494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42" name="Oval 71">
              <a:extLst>
                <a:ext uri="{FF2B5EF4-FFF2-40B4-BE49-F238E27FC236}">
                  <a16:creationId xmlns:a16="http://schemas.microsoft.com/office/drawing/2014/main" id="{D10ACECD-189E-8C98-68BC-E40396EA38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1494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43" name="Oval 72">
              <a:extLst>
                <a:ext uri="{FF2B5EF4-FFF2-40B4-BE49-F238E27FC236}">
                  <a16:creationId xmlns:a16="http://schemas.microsoft.com/office/drawing/2014/main" id="{DB6E0597-8FDA-B3DA-18A6-2922C00C29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0" y="1494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44" name="Oval 73">
              <a:extLst>
                <a:ext uri="{FF2B5EF4-FFF2-40B4-BE49-F238E27FC236}">
                  <a16:creationId xmlns:a16="http://schemas.microsoft.com/office/drawing/2014/main" id="{0EA09BDA-AA8B-3B3A-32B6-BD9257A132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" y="1494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45" name="Oval 74">
              <a:extLst>
                <a:ext uri="{FF2B5EF4-FFF2-40B4-BE49-F238E27FC236}">
                  <a16:creationId xmlns:a16="http://schemas.microsoft.com/office/drawing/2014/main" id="{789CEDCB-7987-1D64-03E6-8E7564EB65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2" y="1494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46" name="Oval 75">
              <a:extLst>
                <a:ext uri="{FF2B5EF4-FFF2-40B4-BE49-F238E27FC236}">
                  <a16:creationId xmlns:a16="http://schemas.microsoft.com/office/drawing/2014/main" id="{D699F9AA-9A9B-026C-545F-EE0A1AF7F4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6" y="1494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47" name="Oval 76">
              <a:extLst>
                <a:ext uri="{FF2B5EF4-FFF2-40B4-BE49-F238E27FC236}">
                  <a16:creationId xmlns:a16="http://schemas.microsoft.com/office/drawing/2014/main" id="{AF90EEC8-2DDE-B3E6-302E-04795C42BD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1494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48" name="Oval 77">
              <a:extLst>
                <a:ext uri="{FF2B5EF4-FFF2-40B4-BE49-F238E27FC236}">
                  <a16:creationId xmlns:a16="http://schemas.microsoft.com/office/drawing/2014/main" id="{96F307EC-2DCB-A0C8-89F5-49F8CA773E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6" y="1494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49" name="Oval 78">
              <a:extLst>
                <a:ext uri="{FF2B5EF4-FFF2-40B4-BE49-F238E27FC236}">
                  <a16:creationId xmlns:a16="http://schemas.microsoft.com/office/drawing/2014/main" id="{7E58F3ED-8210-EE5F-7BC5-A1CDE56E0A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8" y="1494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50" name="Oval 79">
              <a:extLst>
                <a:ext uri="{FF2B5EF4-FFF2-40B4-BE49-F238E27FC236}">
                  <a16:creationId xmlns:a16="http://schemas.microsoft.com/office/drawing/2014/main" id="{F15CEF31-C866-D0EC-02A7-C4D718D945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1494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51" name="Oval 80">
              <a:extLst>
                <a:ext uri="{FF2B5EF4-FFF2-40B4-BE49-F238E27FC236}">
                  <a16:creationId xmlns:a16="http://schemas.microsoft.com/office/drawing/2014/main" id="{FD42334B-1771-EEFD-5FD2-E8818F5D63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7" y="1494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52" name="Oval 81">
              <a:extLst>
                <a:ext uri="{FF2B5EF4-FFF2-40B4-BE49-F238E27FC236}">
                  <a16:creationId xmlns:a16="http://schemas.microsoft.com/office/drawing/2014/main" id="{7BAEB5B7-0D81-01D7-D312-E06C487F7C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1494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53" name="Oval 82">
              <a:extLst>
                <a:ext uri="{FF2B5EF4-FFF2-40B4-BE49-F238E27FC236}">
                  <a16:creationId xmlns:a16="http://schemas.microsoft.com/office/drawing/2014/main" id="{4B415407-CFD5-6334-C4D7-8ADDDD035A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8" y="1494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54" name="Freeform 83">
              <a:extLst>
                <a:ext uri="{FF2B5EF4-FFF2-40B4-BE49-F238E27FC236}">
                  <a16:creationId xmlns:a16="http://schemas.microsoft.com/office/drawing/2014/main" id="{1A0EC04E-E748-CFEA-9A7E-AAA9B9E353CC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987" y="1550"/>
              <a:ext cx="179" cy="93"/>
            </a:xfrm>
            <a:custGeom>
              <a:avLst/>
              <a:gdLst>
                <a:gd name="T0" fmla="*/ 0 w 179"/>
                <a:gd name="T1" fmla="*/ 0 h 93"/>
                <a:gd name="T2" fmla="*/ 101 w 179"/>
                <a:gd name="T3" fmla="*/ 32 h 93"/>
                <a:gd name="T4" fmla="*/ 179 w 179"/>
                <a:gd name="T5" fmla="*/ 93 h 9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9" h="93">
                  <a:moveTo>
                    <a:pt x="0" y="0"/>
                  </a:moveTo>
                  <a:cubicBezTo>
                    <a:pt x="35" y="8"/>
                    <a:pt x="71" y="17"/>
                    <a:pt x="101" y="32"/>
                  </a:cubicBezTo>
                  <a:cubicBezTo>
                    <a:pt x="131" y="47"/>
                    <a:pt x="155" y="70"/>
                    <a:pt x="179" y="93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84">
              <a:extLst>
                <a:ext uri="{FF2B5EF4-FFF2-40B4-BE49-F238E27FC236}">
                  <a16:creationId xmlns:a16="http://schemas.microsoft.com/office/drawing/2014/main" id="{73E15060-669A-B513-40C5-397B906713C2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3584" y="1547"/>
              <a:ext cx="179" cy="93"/>
            </a:xfrm>
            <a:custGeom>
              <a:avLst/>
              <a:gdLst>
                <a:gd name="T0" fmla="*/ 0 w 179"/>
                <a:gd name="T1" fmla="*/ 0 h 93"/>
                <a:gd name="T2" fmla="*/ 101 w 179"/>
                <a:gd name="T3" fmla="*/ 32 h 93"/>
                <a:gd name="T4" fmla="*/ 179 w 179"/>
                <a:gd name="T5" fmla="*/ 93 h 9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9" h="93">
                  <a:moveTo>
                    <a:pt x="0" y="0"/>
                  </a:moveTo>
                  <a:cubicBezTo>
                    <a:pt x="35" y="8"/>
                    <a:pt x="71" y="17"/>
                    <a:pt x="101" y="32"/>
                  </a:cubicBezTo>
                  <a:cubicBezTo>
                    <a:pt x="131" y="47"/>
                    <a:pt x="155" y="70"/>
                    <a:pt x="179" y="93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85">
              <a:extLst>
                <a:ext uri="{FF2B5EF4-FFF2-40B4-BE49-F238E27FC236}">
                  <a16:creationId xmlns:a16="http://schemas.microsoft.com/office/drawing/2014/main" id="{2EF0EFD8-500E-20B9-4BD5-05B720C5102F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098" y="1516"/>
              <a:ext cx="179" cy="93"/>
            </a:xfrm>
            <a:custGeom>
              <a:avLst/>
              <a:gdLst>
                <a:gd name="T0" fmla="*/ 0 w 179"/>
                <a:gd name="T1" fmla="*/ 0 h 93"/>
                <a:gd name="T2" fmla="*/ 101 w 179"/>
                <a:gd name="T3" fmla="*/ 32 h 93"/>
                <a:gd name="T4" fmla="*/ 179 w 179"/>
                <a:gd name="T5" fmla="*/ 93 h 9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9" h="93">
                  <a:moveTo>
                    <a:pt x="0" y="0"/>
                  </a:moveTo>
                  <a:cubicBezTo>
                    <a:pt x="35" y="8"/>
                    <a:pt x="71" y="17"/>
                    <a:pt x="101" y="32"/>
                  </a:cubicBezTo>
                  <a:cubicBezTo>
                    <a:pt x="131" y="47"/>
                    <a:pt x="155" y="70"/>
                    <a:pt x="179" y="93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86">
              <a:extLst>
                <a:ext uri="{FF2B5EF4-FFF2-40B4-BE49-F238E27FC236}">
                  <a16:creationId xmlns:a16="http://schemas.microsoft.com/office/drawing/2014/main" id="{3B96EB77-F947-FA1C-D546-236084A35A59}"/>
                </a:ext>
              </a:extLst>
            </p:cNvPr>
            <p:cNvSpPr>
              <a:spLocks/>
            </p:cNvSpPr>
            <p:nvPr/>
          </p:nvSpPr>
          <p:spPr bwMode="auto">
            <a:xfrm rot="3873450" flipV="1">
              <a:off x="1961" y="1530"/>
              <a:ext cx="179" cy="93"/>
            </a:xfrm>
            <a:custGeom>
              <a:avLst/>
              <a:gdLst>
                <a:gd name="T0" fmla="*/ 0 w 179"/>
                <a:gd name="T1" fmla="*/ 0 h 93"/>
                <a:gd name="T2" fmla="*/ 101 w 179"/>
                <a:gd name="T3" fmla="*/ 32 h 93"/>
                <a:gd name="T4" fmla="*/ 179 w 179"/>
                <a:gd name="T5" fmla="*/ 93 h 9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9" h="93">
                  <a:moveTo>
                    <a:pt x="0" y="0"/>
                  </a:moveTo>
                  <a:cubicBezTo>
                    <a:pt x="35" y="8"/>
                    <a:pt x="71" y="17"/>
                    <a:pt x="101" y="32"/>
                  </a:cubicBezTo>
                  <a:cubicBezTo>
                    <a:pt x="131" y="47"/>
                    <a:pt x="155" y="70"/>
                    <a:pt x="179" y="93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Freeform 87">
              <a:extLst>
                <a:ext uri="{FF2B5EF4-FFF2-40B4-BE49-F238E27FC236}">
                  <a16:creationId xmlns:a16="http://schemas.microsoft.com/office/drawing/2014/main" id="{9AF5026F-3D89-A12D-16BE-D2A431928F9D}"/>
                </a:ext>
              </a:extLst>
            </p:cNvPr>
            <p:cNvSpPr>
              <a:spLocks/>
            </p:cNvSpPr>
            <p:nvPr/>
          </p:nvSpPr>
          <p:spPr bwMode="auto">
            <a:xfrm rot="2784071" flipV="1">
              <a:off x="1488" y="1525"/>
              <a:ext cx="198" cy="94"/>
            </a:xfrm>
            <a:custGeom>
              <a:avLst/>
              <a:gdLst>
                <a:gd name="T0" fmla="*/ 0 w 179"/>
                <a:gd name="T1" fmla="*/ 0 h 93"/>
                <a:gd name="T2" fmla="*/ 168 w 179"/>
                <a:gd name="T3" fmla="*/ 32 h 93"/>
                <a:gd name="T4" fmla="*/ 296 w 179"/>
                <a:gd name="T5" fmla="*/ 98 h 9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9" h="93">
                  <a:moveTo>
                    <a:pt x="0" y="0"/>
                  </a:moveTo>
                  <a:cubicBezTo>
                    <a:pt x="35" y="8"/>
                    <a:pt x="71" y="17"/>
                    <a:pt x="101" y="32"/>
                  </a:cubicBezTo>
                  <a:cubicBezTo>
                    <a:pt x="131" y="47"/>
                    <a:pt x="155" y="70"/>
                    <a:pt x="179" y="93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Text Box 88">
              <a:extLst>
                <a:ext uri="{FF2B5EF4-FFF2-40B4-BE49-F238E27FC236}">
                  <a16:creationId xmlns:a16="http://schemas.microsoft.com/office/drawing/2014/main" id="{EDECC7E5-F5C6-3338-0473-A35C3462D5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2" y="2090"/>
              <a:ext cx="513" cy="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200" b="1" dirty="0">
                  <a:ea typeface="ＭＳ Ｐゴシック" panose="020B0600070205080204" pitchFamily="34" charset="-128"/>
                </a:rPr>
                <a:t>Liquid flow</a:t>
              </a:r>
            </a:p>
          </p:txBody>
        </p:sp>
        <p:sp>
          <p:nvSpPr>
            <p:cNvPr id="60" name="Freeform 89">
              <a:extLst>
                <a:ext uri="{FF2B5EF4-FFF2-40B4-BE49-F238E27FC236}">
                  <a16:creationId xmlns:a16="http://schemas.microsoft.com/office/drawing/2014/main" id="{0A1C30D1-5053-CC5A-814A-A8E88A8046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8" y="2102"/>
              <a:ext cx="89" cy="106"/>
            </a:xfrm>
            <a:custGeom>
              <a:avLst/>
              <a:gdLst>
                <a:gd name="T0" fmla="*/ 112 w 84"/>
                <a:gd name="T1" fmla="*/ 0 h 96"/>
                <a:gd name="T2" fmla="*/ 0 w 84"/>
                <a:gd name="T3" fmla="*/ 157 h 9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4" h="96">
                  <a:moveTo>
                    <a:pt x="84" y="0"/>
                  </a:moveTo>
                  <a:cubicBezTo>
                    <a:pt x="48" y="40"/>
                    <a:pt x="13" y="81"/>
                    <a:pt x="0" y="96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Freeform 90">
              <a:extLst>
                <a:ext uri="{FF2B5EF4-FFF2-40B4-BE49-F238E27FC236}">
                  <a16:creationId xmlns:a16="http://schemas.microsoft.com/office/drawing/2014/main" id="{C032243D-DCC0-E763-B259-5D6374AA4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4" y="2103"/>
              <a:ext cx="89" cy="106"/>
            </a:xfrm>
            <a:custGeom>
              <a:avLst/>
              <a:gdLst>
                <a:gd name="T0" fmla="*/ 112 w 84"/>
                <a:gd name="T1" fmla="*/ 0 h 96"/>
                <a:gd name="T2" fmla="*/ 0 w 84"/>
                <a:gd name="T3" fmla="*/ 157 h 9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4" h="96">
                  <a:moveTo>
                    <a:pt x="84" y="0"/>
                  </a:moveTo>
                  <a:cubicBezTo>
                    <a:pt x="48" y="40"/>
                    <a:pt x="13" y="81"/>
                    <a:pt x="0" y="96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Oval 91">
              <a:extLst>
                <a:ext uri="{FF2B5EF4-FFF2-40B4-BE49-F238E27FC236}">
                  <a16:creationId xmlns:a16="http://schemas.microsoft.com/office/drawing/2014/main" id="{82D509BA-4798-B5FC-21BA-967E5779E9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3" y="2044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63" name="Oval 92">
              <a:extLst>
                <a:ext uri="{FF2B5EF4-FFF2-40B4-BE49-F238E27FC236}">
                  <a16:creationId xmlns:a16="http://schemas.microsoft.com/office/drawing/2014/main" id="{04FAEAB8-837D-188D-B575-CEC759571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1" y="2044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64" name="Oval 93">
              <a:extLst>
                <a:ext uri="{FF2B5EF4-FFF2-40B4-BE49-F238E27FC236}">
                  <a16:creationId xmlns:a16="http://schemas.microsoft.com/office/drawing/2014/main" id="{1404D494-2FE9-774B-FD31-81D8899618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3" y="2046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65" name="Oval 94">
              <a:extLst>
                <a:ext uri="{FF2B5EF4-FFF2-40B4-BE49-F238E27FC236}">
                  <a16:creationId xmlns:a16="http://schemas.microsoft.com/office/drawing/2014/main" id="{4FB4AE2D-FC6B-DDC3-B2CF-F4AAE48CD9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046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66" name="Oval 95">
              <a:extLst>
                <a:ext uri="{FF2B5EF4-FFF2-40B4-BE49-F238E27FC236}">
                  <a16:creationId xmlns:a16="http://schemas.microsoft.com/office/drawing/2014/main" id="{B796083B-0FE2-6901-4A6A-8D5F323D0C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0" y="2046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67" name="Oval 96">
              <a:extLst>
                <a:ext uri="{FF2B5EF4-FFF2-40B4-BE49-F238E27FC236}">
                  <a16:creationId xmlns:a16="http://schemas.microsoft.com/office/drawing/2014/main" id="{3D2158DE-5500-4AC3-6011-D8698C3728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" y="2046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68" name="Oval 97">
              <a:extLst>
                <a:ext uri="{FF2B5EF4-FFF2-40B4-BE49-F238E27FC236}">
                  <a16:creationId xmlns:a16="http://schemas.microsoft.com/office/drawing/2014/main" id="{3CCD821F-AF87-7B99-F170-3A60AF1809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2" y="2046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69" name="Oval 98">
              <a:extLst>
                <a:ext uri="{FF2B5EF4-FFF2-40B4-BE49-F238E27FC236}">
                  <a16:creationId xmlns:a16="http://schemas.microsoft.com/office/drawing/2014/main" id="{B434AE9E-60C4-EAEE-938D-35B35FF5C2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6" y="2046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70" name="Oval 99">
              <a:extLst>
                <a:ext uri="{FF2B5EF4-FFF2-40B4-BE49-F238E27FC236}">
                  <a16:creationId xmlns:a16="http://schemas.microsoft.com/office/drawing/2014/main" id="{7AFE02C0-8A3D-67BC-EA82-D9AABA3692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2046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71" name="Oval 100">
              <a:extLst>
                <a:ext uri="{FF2B5EF4-FFF2-40B4-BE49-F238E27FC236}">
                  <a16:creationId xmlns:a16="http://schemas.microsoft.com/office/drawing/2014/main" id="{4E8BF6E7-35C8-1F85-4A61-89DAA0D2E7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6" y="2046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72" name="Oval 101">
              <a:extLst>
                <a:ext uri="{FF2B5EF4-FFF2-40B4-BE49-F238E27FC236}">
                  <a16:creationId xmlns:a16="http://schemas.microsoft.com/office/drawing/2014/main" id="{44BF12B2-5949-4AE8-1530-890EA13594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8" y="2046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73" name="Oval 102">
              <a:extLst>
                <a:ext uri="{FF2B5EF4-FFF2-40B4-BE49-F238E27FC236}">
                  <a16:creationId xmlns:a16="http://schemas.microsoft.com/office/drawing/2014/main" id="{1F6AFCBD-818F-DA82-0BD0-43FE6A822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2046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74" name="Oval 103">
              <a:extLst>
                <a:ext uri="{FF2B5EF4-FFF2-40B4-BE49-F238E27FC236}">
                  <a16:creationId xmlns:a16="http://schemas.microsoft.com/office/drawing/2014/main" id="{A33C2254-51E3-3FA8-1CA0-CFADA1DA92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7" y="2046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75" name="Oval 104">
              <a:extLst>
                <a:ext uri="{FF2B5EF4-FFF2-40B4-BE49-F238E27FC236}">
                  <a16:creationId xmlns:a16="http://schemas.microsoft.com/office/drawing/2014/main" id="{96DBE9F8-589B-203E-FB55-57867002C4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2046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76" name="Oval 105">
              <a:extLst>
                <a:ext uri="{FF2B5EF4-FFF2-40B4-BE49-F238E27FC236}">
                  <a16:creationId xmlns:a16="http://schemas.microsoft.com/office/drawing/2014/main" id="{33684EA8-D7FB-D57A-91C1-20F38BB2D3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8" y="2046"/>
              <a:ext cx="82" cy="8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b="1" dirty="0"/>
            </a:p>
          </p:txBody>
        </p:sp>
        <p:sp>
          <p:nvSpPr>
            <p:cNvPr id="77" name="Line 106">
              <a:extLst>
                <a:ext uri="{FF2B5EF4-FFF2-40B4-BE49-F238E27FC236}">
                  <a16:creationId xmlns:a16="http://schemas.microsoft.com/office/drawing/2014/main" id="{738322C7-3E71-F356-58BC-75BD2765C71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46" y="2162"/>
              <a:ext cx="50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Line 107">
              <a:extLst>
                <a:ext uri="{FF2B5EF4-FFF2-40B4-BE49-F238E27FC236}">
                  <a16:creationId xmlns:a16="http://schemas.microsoft.com/office/drawing/2014/main" id="{1D401B1F-40E8-F897-0F70-1DD8E1FB6C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46" y="1458"/>
              <a:ext cx="50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7B1D2837-F0C1-EADD-A14B-C002CEC93E72}"/>
              </a:ext>
            </a:extLst>
          </p:cNvPr>
          <p:cNvGrpSpPr>
            <a:grpSpLocks/>
          </p:cNvGrpSpPr>
          <p:nvPr/>
        </p:nvGrpSpPr>
        <p:grpSpPr bwMode="auto">
          <a:xfrm>
            <a:off x="2505157" y="2036781"/>
            <a:ext cx="1824706" cy="459106"/>
            <a:chOff x="1200" y="2096"/>
            <a:chExt cx="934" cy="235"/>
          </a:xfrm>
        </p:grpSpPr>
        <p:sp>
          <p:nvSpPr>
            <p:cNvPr id="110" name="Line 109">
              <a:extLst>
                <a:ext uri="{FF2B5EF4-FFF2-40B4-BE49-F238E27FC236}">
                  <a16:creationId xmlns:a16="http://schemas.microsoft.com/office/drawing/2014/main" id="{4633DF43-81A0-2D6B-2054-B41096110A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096"/>
              <a:ext cx="0" cy="235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" name="Line 110">
              <a:extLst>
                <a:ext uri="{FF2B5EF4-FFF2-40B4-BE49-F238E27FC236}">
                  <a16:creationId xmlns:a16="http://schemas.microsoft.com/office/drawing/2014/main" id="{CB39850B-6DBC-5CDC-50B1-198370A314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2096"/>
              <a:ext cx="0" cy="235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" name="Line 111">
              <a:extLst>
                <a:ext uri="{FF2B5EF4-FFF2-40B4-BE49-F238E27FC236}">
                  <a16:creationId xmlns:a16="http://schemas.microsoft.com/office/drawing/2014/main" id="{8DC21E4B-8E5B-0AE2-73FE-5DAAC28C01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2096"/>
              <a:ext cx="0" cy="235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" name="Line 112">
              <a:extLst>
                <a:ext uri="{FF2B5EF4-FFF2-40B4-BE49-F238E27FC236}">
                  <a16:creationId xmlns:a16="http://schemas.microsoft.com/office/drawing/2014/main" id="{57467DA6-A545-F535-5553-E3A50024A1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2096"/>
              <a:ext cx="0" cy="235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" name="Line 113">
              <a:extLst>
                <a:ext uri="{FF2B5EF4-FFF2-40B4-BE49-F238E27FC236}">
                  <a16:creationId xmlns:a16="http://schemas.microsoft.com/office/drawing/2014/main" id="{7E55C22D-F40C-C583-58BC-A63D58C906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58" y="2096"/>
              <a:ext cx="0" cy="235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" name="Line 114">
              <a:extLst>
                <a:ext uri="{FF2B5EF4-FFF2-40B4-BE49-F238E27FC236}">
                  <a16:creationId xmlns:a16="http://schemas.microsoft.com/office/drawing/2014/main" id="{A8855640-60EC-1B8B-155A-E1AFF87A88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34" y="2096"/>
              <a:ext cx="0" cy="235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9AA25A93-D42F-296C-7DBD-94B968BBFFD8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2495389" y="4373343"/>
            <a:ext cx="1824706" cy="459106"/>
            <a:chOff x="1200" y="2096"/>
            <a:chExt cx="934" cy="235"/>
          </a:xfrm>
        </p:grpSpPr>
        <p:sp>
          <p:nvSpPr>
            <p:cNvPr id="117" name="Line 116">
              <a:extLst>
                <a:ext uri="{FF2B5EF4-FFF2-40B4-BE49-F238E27FC236}">
                  <a16:creationId xmlns:a16="http://schemas.microsoft.com/office/drawing/2014/main" id="{E1DB9F83-09D9-71AD-AFAB-7D154C83AB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096"/>
              <a:ext cx="0" cy="235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8" name="Line 117">
              <a:extLst>
                <a:ext uri="{FF2B5EF4-FFF2-40B4-BE49-F238E27FC236}">
                  <a16:creationId xmlns:a16="http://schemas.microsoft.com/office/drawing/2014/main" id="{7A050900-73D5-65EB-1634-0F378EA3A6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2096"/>
              <a:ext cx="0" cy="235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9" name="Line 118">
              <a:extLst>
                <a:ext uri="{FF2B5EF4-FFF2-40B4-BE49-F238E27FC236}">
                  <a16:creationId xmlns:a16="http://schemas.microsoft.com/office/drawing/2014/main" id="{D6015040-A4DF-DECB-8F41-DAC41D1A21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2096"/>
              <a:ext cx="0" cy="235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" name="Line 119">
              <a:extLst>
                <a:ext uri="{FF2B5EF4-FFF2-40B4-BE49-F238E27FC236}">
                  <a16:creationId xmlns:a16="http://schemas.microsoft.com/office/drawing/2014/main" id="{D07644A4-DA0F-86FD-6660-22DC83EAAD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2096"/>
              <a:ext cx="0" cy="235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" name="Line 120">
              <a:extLst>
                <a:ext uri="{FF2B5EF4-FFF2-40B4-BE49-F238E27FC236}">
                  <a16:creationId xmlns:a16="http://schemas.microsoft.com/office/drawing/2014/main" id="{E6C2D61B-9891-7772-EFBA-12832555F9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58" y="2096"/>
              <a:ext cx="0" cy="235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" name="Line 121">
              <a:extLst>
                <a:ext uri="{FF2B5EF4-FFF2-40B4-BE49-F238E27FC236}">
                  <a16:creationId xmlns:a16="http://schemas.microsoft.com/office/drawing/2014/main" id="{D5522A18-F470-4669-09F0-F014846222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34" y="2096"/>
              <a:ext cx="0" cy="235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1821AB85-81C5-6C53-A0EC-B71E8C2C8D9F}"/>
              </a:ext>
            </a:extLst>
          </p:cNvPr>
          <p:cNvGrpSpPr>
            <a:grpSpLocks/>
          </p:cNvGrpSpPr>
          <p:nvPr/>
        </p:nvGrpSpPr>
        <p:grpSpPr bwMode="auto">
          <a:xfrm>
            <a:off x="5037082" y="2015298"/>
            <a:ext cx="3887756" cy="449339"/>
            <a:chOff x="2491" y="2085"/>
            <a:chExt cx="1990" cy="230"/>
          </a:xfrm>
        </p:grpSpPr>
        <p:sp>
          <p:nvSpPr>
            <p:cNvPr id="124" name="Line 123">
              <a:extLst>
                <a:ext uri="{FF2B5EF4-FFF2-40B4-BE49-F238E27FC236}">
                  <a16:creationId xmlns:a16="http://schemas.microsoft.com/office/drawing/2014/main" id="{4BD9D5AD-692D-C839-3003-45198AACCA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1" y="2085"/>
              <a:ext cx="0" cy="214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5" name="Line 124">
              <a:extLst>
                <a:ext uri="{FF2B5EF4-FFF2-40B4-BE49-F238E27FC236}">
                  <a16:creationId xmlns:a16="http://schemas.microsoft.com/office/drawing/2014/main" id="{2728699A-47A9-49DA-107F-EE59EE628F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72" y="2085"/>
              <a:ext cx="0" cy="214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6" name="Line 125">
              <a:extLst>
                <a:ext uri="{FF2B5EF4-FFF2-40B4-BE49-F238E27FC236}">
                  <a16:creationId xmlns:a16="http://schemas.microsoft.com/office/drawing/2014/main" id="{9B6772FA-4B71-D004-3695-65AF8FD43E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54" y="2085"/>
              <a:ext cx="0" cy="214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7" name="Line 126">
              <a:extLst>
                <a:ext uri="{FF2B5EF4-FFF2-40B4-BE49-F238E27FC236}">
                  <a16:creationId xmlns:a16="http://schemas.microsoft.com/office/drawing/2014/main" id="{276F07A6-710F-6F01-9A07-92A2952ADB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46" y="2085"/>
              <a:ext cx="0" cy="214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" name="Line 127">
              <a:extLst>
                <a:ext uri="{FF2B5EF4-FFF2-40B4-BE49-F238E27FC236}">
                  <a16:creationId xmlns:a16="http://schemas.microsoft.com/office/drawing/2014/main" id="{2CEFD2A2-A0F6-F365-3925-43A3611882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2085"/>
              <a:ext cx="0" cy="214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" name="Line 128">
              <a:extLst>
                <a:ext uri="{FF2B5EF4-FFF2-40B4-BE49-F238E27FC236}">
                  <a16:creationId xmlns:a16="http://schemas.microsoft.com/office/drawing/2014/main" id="{7FA9038A-99F4-C959-BD85-0BC902E213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09" y="2085"/>
              <a:ext cx="0" cy="214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" name="Line 129">
              <a:extLst>
                <a:ext uri="{FF2B5EF4-FFF2-40B4-BE49-F238E27FC236}">
                  <a16:creationId xmlns:a16="http://schemas.microsoft.com/office/drawing/2014/main" id="{49FE58E7-C6AE-1511-CC8E-F06E3BEFC2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80" y="2085"/>
              <a:ext cx="0" cy="214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1" name="Line 130">
              <a:extLst>
                <a:ext uri="{FF2B5EF4-FFF2-40B4-BE49-F238E27FC236}">
                  <a16:creationId xmlns:a16="http://schemas.microsoft.com/office/drawing/2014/main" id="{4FBA3C4A-4CB6-70C6-7D68-17508BD2295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67" y="2085"/>
              <a:ext cx="0" cy="214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2" name="Line 131">
              <a:extLst>
                <a:ext uri="{FF2B5EF4-FFF2-40B4-BE49-F238E27FC236}">
                  <a16:creationId xmlns:a16="http://schemas.microsoft.com/office/drawing/2014/main" id="{99B825F0-3400-68BE-76C3-CC77F01CC0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33" y="2101"/>
              <a:ext cx="0" cy="214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" name="Line 132">
              <a:extLst>
                <a:ext uri="{FF2B5EF4-FFF2-40B4-BE49-F238E27FC236}">
                  <a16:creationId xmlns:a16="http://schemas.microsoft.com/office/drawing/2014/main" id="{1E9F099E-16E2-712C-E410-33397B7C58F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19" y="2101"/>
              <a:ext cx="0" cy="214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" name="Line 133">
              <a:extLst>
                <a:ext uri="{FF2B5EF4-FFF2-40B4-BE49-F238E27FC236}">
                  <a16:creationId xmlns:a16="http://schemas.microsoft.com/office/drawing/2014/main" id="{E49A8915-E0B8-0292-93A1-8D737D335F0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11" y="2101"/>
              <a:ext cx="0" cy="214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" name="Line 134">
              <a:extLst>
                <a:ext uri="{FF2B5EF4-FFF2-40B4-BE49-F238E27FC236}">
                  <a16:creationId xmlns:a16="http://schemas.microsoft.com/office/drawing/2014/main" id="{BC9454DB-675B-4566-9334-2C6AD2D6F2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81" y="2101"/>
              <a:ext cx="0" cy="214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C1B8141B-B275-FF09-ED53-861B6787DBB7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5037082" y="4345999"/>
            <a:ext cx="3887756" cy="449339"/>
            <a:chOff x="2491" y="2085"/>
            <a:chExt cx="1990" cy="230"/>
          </a:xfrm>
        </p:grpSpPr>
        <p:sp>
          <p:nvSpPr>
            <p:cNvPr id="137" name="Line 136">
              <a:extLst>
                <a:ext uri="{FF2B5EF4-FFF2-40B4-BE49-F238E27FC236}">
                  <a16:creationId xmlns:a16="http://schemas.microsoft.com/office/drawing/2014/main" id="{E4F12615-F5EA-3F1F-EE62-4C60FDC43BA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1" y="2085"/>
              <a:ext cx="0" cy="214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8" name="Line 137">
              <a:extLst>
                <a:ext uri="{FF2B5EF4-FFF2-40B4-BE49-F238E27FC236}">
                  <a16:creationId xmlns:a16="http://schemas.microsoft.com/office/drawing/2014/main" id="{758A6ACE-4889-5310-1FF4-2B14843EFE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72" y="2085"/>
              <a:ext cx="0" cy="214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9" name="Line 138">
              <a:extLst>
                <a:ext uri="{FF2B5EF4-FFF2-40B4-BE49-F238E27FC236}">
                  <a16:creationId xmlns:a16="http://schemas.microsoft.com/office/drawing/2014/main" id="{02A95116-80D6-0A72-2CF1-A6A0B0A8771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54" y="2085"/>
              <a:ext cx="0" cy="214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" name="Line 139">
              <a:extLst>
                <a:ext uri="{FF2B5EF4-FFF2-40B4-BE49-F238E27FC236}">
                  <a16:creationId xmlns:a16="http://schemas.microsoft.com/office/drawing/2014/main" id="{D172D6ED-C4C7-4D4C-4F46-4493F4DBFE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46" y="2085"/>
              <a:ext cx="0" cy="214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1" name="Line 140">
              <a:extLst>
                <a:ext uri="{FF2B5EF4-FFF2-40B4-BE49-F238E27FC236}">
                  <a16:creationId xmlns:a16="http://schemas.microsoft.com/office/drawing/2014/main" id="{BDE61980-6E44-EAA4-8D39-C1FF6A788F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2085"/>
              <a:ext cx="0" cy="214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2" name="Line 141">
              <a:extLst>
                <a:ext uri="{FF2B5EF4-FFF2-40B4-BE49-F238E27FC236}">
                  <a16:creationId xmlns:a16="http://schemas.microsoft.com/office/drawing/2014/main" id="{D4FE9AA2-EFC7-3B2D-6602-D42CBEDC84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09" y="2085"/>
              <a:ext cx="0" cy="214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" name="Line 142">
              <a:extLst>
                <a:ext uri="{FF2B5EF4-FFF2-40B4-BE49-F238E27FC236}">
                  <a16:creationId xmlns:a16="http://schemas.microsoft.com/office/drawing/2014/main" id="{492C4524-20EA-94C4-58B9-43BDDE9F4BF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80" y="2085"/>
              <a:ext cx="0" cy="214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" name="Line 143">
              <a:extLst>
                <a:ext uri="{FF2B5EF4-FFF2-40B4-BE49-F238E27FC236}">
                  <a16:creationId xmlns:a16="http://schemas.microsoft.com/office/drawing/2014/main" id="{10591094-2F73-C568-88B0-99390CDBD5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67" y="2085"/>
              <a:ext cx="0" cy="214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" name="Line 144">
              <a:extLst>
                <a:ext uri="{FF2B5EF4-FFF2-40B4-BE49-F238E27FC236}">
                  <a16:creationId xmlns:a16="http://schemas.microsoft.com/office/drawing/2014/main" id="{61F95F6C-6DEB-495F-0428-1E96C246A1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33" y="2101"/>
              <a:ext cx="0" cy="214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" name="Line 145">
              <a:extLst>
                <a:ext uri="{FF2B5EF4-FFF2-40B4-BE49-F238E27FC236}">
                  <a16:creationId xmlns:a16="http://schemas.microsoft.com/office/drawing/2014/main" id="{006F666C-8011-C5E9-D594-0F82F9FB87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19" y="2101"/>
              <a:ext cx="0" cy="214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7" name="Line 146">
              <a:extLst>
                <a:ext uri="{FF2B5EF4-FFF2-40B4-BE49-F238E27FC236}">
                  <a16:creationId xmlns:a16="http://schemas.microsoft.com/office/drawing/2014/main" id="{39BC3D74-397A-F47E-B3EB-731B0D0A97B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11" y="2101"/>
              <a:ext cx="0" cy="214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8" name="Line 147">
              <a:extLst>
                <a:ext uri="{FF2B5EF4-FFF2-40B4-BE49-F238E27FC236}">
                  <a16:creationId xmlns:a16="http://schemas.microsoft.com/office/drawing/2014/main" id="{5E745CBF-52F6-0745-5CC7-5052646205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81" y="2101"/>
              <a:ext cx="0" cy="214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9" name="Line 148">
            <a:extLst>
              <a:ext uri="{FF2B5EF4-FFF2-40B4-BE49-F238E27FC236}">
                <a16:creationId xmlns:a16="http://schemas.microsoft.com/office/drawing/2014/main" id="{73A4B492-CBBC-3235-A54A-8548B03A2B25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8394" y="4402654"/>
            <a:ext cx="0" cy="1113579"/>
          </a:xfrm>
          <a:prstGeom prst="line">
            <a:avLst/>
          </a:prstGeom>
          <a:noFill/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0" name="Line 149">
            <a:extLst>
              <a:ext uri="{FF2B5EF4-FFF2-40B4-BE49-F238E27FC236}">
                <a16:creationId xmlns:a16="http://schemas.microsoft.com/office/drawing/2014/main" id="{EFAC497E-96A6-FC07-972D-A6254F39AF2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72472" y="4402654"/>
            <a:ext cx="0" cy="1113579"/>
          </a:xfrm>
          <a:prstGeom prst="line">
            <a:avLst/>
          </a:prstGeom>
          <a:noFill/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1" name="Line 150">
            <a:extLst>
              <a:ext uri="{FF2B5EF4-FFF2-40B4-BE49-F238E27FC236}">
                <a16:creationId xmlns:a16="http://schemas.microsoft.com/office/drawing/2014/main" id="{02BE9727-7C3A-DF44-5680-40A5060BE51F}"/>
              </a:ext>
            </a:extLst>
          </p:cNvPr>
          <p:cNvSpPr>
            <a:spLocks noChangeShapeType="1"/>
          </p:cNvSpPr>
          <p:nvPr/>
        </p:nvSpPr>
        <p:spPr bwMode="auto">
          <a:xfrm>
            <a:off x="9090892" y="4371396"/>
            <a:ext cx="0" cy="1113579"/>
          </a:xfrm>
          <a:prstGeom prst="line">
            <a:avLst/>
          </a:prstGeom>
          <a:noFill/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2" name="Freeform 151">
            <a:extLst>
              <a:ext uri="{FF2B5EF4-FFF2-40B4-BE49-F238E27FC236}">
                <a16:creationId xmlns:a16="http://schemas.microsoft.com/office/drawing/2014/main" id="{303715D0-80FF-8BE8-3A43-59C0183C2B40}"/>
              </a:ext>
            </a:extLst>
          </p:cNvPr>
          <p:cNvSpPr>
            <a:spLocks/>
          </p:cNvSpPr>
          <p:nvPr/>
        </p:nvSpPr>
        <p:spPr bwMode="auto">
          <a:xfrm>
            <a:off x="4294697" y="1556184"/>
            <a:ext cx="334074" cy="992452"/>
          </a:xfrm>
          <a:custGeom>
            <a:avLst/>
            <a:gdLst>
              <a:gd name="T0" fmla="*/ 2147483646 w 171"/>
              <a:gd name="T1" fmla="*/ 2147483646 h 416"/>
              <a:gd name="T2" fmla="*/ 2147483646 w 171"/>
              <a:gd name="T3" fmla="*/ 0 h 416"/>
              <a:gd name="T4" fmla="*/ 0 w 171"/>
              <a:gd name="T5" fmla="*/ 0 h 41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71" h="416">
                <a:moveTo>
                  <a:pt x="96" y="416"/>
                </a:moveTo>
                <a:lnTo>
                  <a:pt x="171" y="0"/>
                </a:lnTo>
                <a:lnTo>
                  <a:pt x="0" y="0"/>
                </a:lnTo>
              </a:path>
            </a:pathLst>
          </a:custGeom>
          <a:noFill/>
          <a:ln w="317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" name="Freeform 152">
            <a:extLst>
              <a:ext uri="{FF2B5EF4-FFF2-40B4-BE49-F238E27FC236}">
                <a16:creationId xmlns:a16="http://schemas.microsoft.com/office/drawing/2014/main" id="{CD51189A-E5C7-AA5E-0F3F-785B02640F41}"/>
              </a:ext>
            </a:extLst>
          </p:cNvPr>
          <p:cNvSpPr>
            <a:spLocks/>
          </p:cNvSpPr>
          <p:nvPr/>
        </p:nvSpPr>
        <p:spPr bwMode="auto">
          <a:xfrm>
            <a:off x="4716677" y="1620654"/>
            <a:ext cx="455200" cy="1062784"/>
          </a:xfrm>
          <a:custGeom>
            <a:avLst/>
            <a:gdLst>
              <a:gd name="T0" fmla="*/ 0 w 203"/>
              <a:gd name="T1" fmla="*/ 2147483646 h 448"/>
              <a:gd name="T2" fmla="*/ 2147483646 w 203"/>
              <a:gd name="T3" fmla="*/ 0 h 448"/>
              <a:gd name="T4" fmla="*/ 2147483646 w 203"/>
              <a:gd name="T5" fmla="*/ 0 h 44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3" h="448">
                <a:moveTo>
                  <a:pt x="0" y="448"/>
                </a:moveTo>
                <a:lnTo>
                  <a:pt x="64" y="0"/>
                </a:lnTo>
                <a:lnTo>
                  <a:pt x="203" y="0"/>
                </a:lnTo>
              </a:path>
            </a:pathLst>
          </a:custGeom>
          <a:noFill/>
          <a:ln w="317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4" name="Freeform 153">
            <a:extLst>
              <a:ext uri="{FF2B5EF4-FFF2-40B4-BE49-F238E27FC236}">
                <a16:creationId xmlns:a16="http://schemas.microsoft.com/office/drawing/2014/main" id="{EC47E811-E0C8-E858-E1AD-2040E785EF2C}"/>
              </a:ext>
            </a:extLst>
          </p:cNvPr>
          <p:cNvSpPr>
            <a:spLocks/>
          </p:cNvSpPr>
          <p:nvPr/>
        </p:nvSpPr>
        <p:spPr bwMode="auto">
          <a:xfrm>
            <a:off x="5701315" y="1599165"/>
            <a:ext cx="1086227" cy="1357784"/>
          </a:xfrm>
          <a:custGeom>
            <a:avLst/>
            <a:gdLst>
              <a:gd name="T0" fmla="*/ 0 w 454"/>
              <a:gd name="T1" fmla="*/ 2147483646 h 448"/>
              <a:gd name="T2" fmla="*/ 2147483646 w 454"/>
              <a:gd name="T3" fmla="*/ 0 h 448"/>
              <a:gd name="T4" fmla="*/ 2147483646 w 454"/>
              <a:gd name="T5" fmla="*/ 0 h 44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54" h="448">
                <a:moveTo>
                  <a:pt x="0" y="448"/>
                </a:moveTo>
                <a:lnTo>
                  <a:pt x="315" y="0"/>
                </a:lnTo>
                <a:lnTo>
                  <a:pt x="454" y="0"/>
                </a:lnTo>
              </a:path>
            </a:pathLst>
          </a:custGeom>
          <a:noFill/>
          <a:ln w="317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5" name="Line 154">
            <a:extLst>
              <a:ext uri="{FF2B5EF4-FFF2-40B4-BE49-F238E27FC236}">
                <a16:creationId xmlns:a16="http://schemas.microsoft.com/office/drawing/2014/main" id="{03717252-036B-8169-8984-84A7A4BF980E}"/>
              </a:ext>
            </a:extLst>
          </p:cNvPr>
          <p:cNvSpPr>
            <a:spLocks noChangeShapeType="1"/>
          </p:cNvSpPr>
          <p:nvPr/>
        </p:nvSpPr>
        <p:spPr bwMode="auto">
          <a:xfrm>
            <a:off x="2473891" y="5241027"/>
            <a:ext cx="1916528" cy="0"/>
          </a:xfrm>
          <a:prstGeom prst="line">
            <a:avLst/>
          </a:prstGeom>
          <a:noFill/>
          <a:ln w="19050">
            <a:solidFill>
              <a:schemeClr val="accent2">
                <a:lumMod val="75000"/>
              </a:schemeClr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6" name="Line 155">
            <a:extLst>
              <a:ext uri="{FF2B5EF4-FFF2-40B4-BE49-F238E27FC236}">
                <a16:creationId xmlns:a16="http://schemas.microsoft.com/office/drawing/2014/main" id="{5C74582C-F1FF-A191-DA08-C1F76050768A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7970" y="5241027"/>
            <a:ext cx="4420374" cy="0"/>
          </a:xfrm>
          <a:prstGeom prst="line">
            <a:avLst/>
          </a:prstGeom>
          <a:noFill/>
          <a:ln w="19050">
            <a:solidFill>
              <a:schemeClr val="accent2">
                <a:lumMod val="75000"/>
              </a:schemeClr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1E741004-4154-0D7D-9141-15BB18A88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6681" y="1370021"/>
            <a:ext cx="126188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1" dirty="0">
                <a:ea typeface="ＭＳ Ｐゴシック" panose="020B0600070205080204" pitchFamily="34" charset="-128"/>
              </a:rPr>
              <a:t>Container</a:t>
            </a: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2B501A31-5FD5-5B26-2B43-472A4DA91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5381" y="1434758"/>
            <a:ext cx="72122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1" dirty="0">
                <a:ea typeface="ＭＳ Ｐゴシック" panose="020B0600070205080204" pitchFamily="34" charset="-128"/>
              </a:rPr>
              <a:t>Wick</a:t>
            </a: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7BF48C1C-EAF4-B9C8-32AC-BA4D1FB874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4943" y="1419683"/>
            <a:ext cx="165526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1" dirty="0">
                <a:ea typeface="ＭＳ Ｐゴシック" panose="020B0600070205080204" pitchFamily="34" charset="-128"/>
              </a:rPr>
              <a:t>Working fluid</a:t>
            </a: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4A3F4614-F192-6D68-7D1C-18AAA62DD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7435" y="4857824"/>
            <a:ext cx="131318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1" dirty="0">
                <a:ea typeface="ＭＳ Ｐゴシック" panose="020B0600070205080204" pitchFamily="34" charset="-128"/>
              </a:rPr>
              <a:t>Heat input</a:t>
            </a: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92A72D1B-0464-6D83-5AED-380F1BFE12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8600" y="4865638"/>
            <a:ext cx="146706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1" dirty="0">
                <a:ea typeface="ＭＳ Ｐゴシック" panose="020B0600070205080204" pitchFamily="34" charset="-128"/>
              </a:rPr>
              <a:t>Heat output</a:t>
            </a: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7EF6B98B-51CD-0068-0EF2-8071A870F2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1573" y="5237687"/>
            <a:ext cx="14029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1" dirty="0">
                <a:ea typeface="ＭＳ Ｐゴシック" panose="020B0600070205080204" pitchFamily="34" charset="-128"/>
              </a:rPr>
              <a:t>Evaporator</a:t>
            </a: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116DB0B7-906B-2523-2DF8-CCA9F50EFF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5157" y="5245501"/>
            <a:ext cx="139012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1" dirty="0">
                <a:ea typeface="ＭＳ Ｐゴシック" panose="020B0600070205080204" pitchFamily="34" charset="-128"/>
              </a:rPr>
              <a:t>Condenser</a:t>
            </a:r>
          </a:p>
        </p:txBody>
      </p:sp>
      <p:sp>
        <p:nvSpPr>
          <p:cNvPr id="165" name="Title 2">
            <a:extLst>
              <a:ext uri="{FF2B5EF4-FFF2-40B4-BE49-F238E27FC236}">
                <a16:creationId xmlns:a16="http://schemas.microsoft.com/office/drawing/2014/main" id="{700D0B3D-0273-D78B-FA0D-5107D6D9B0B1}"/>
              </a:ext>
            </a:extLst>
          </p:cNvPr>
          <p:cNvSpPr txBox="1">
            <a:spLocks/>
          </p:cNvSpPr>
          <p:nvPr/>
        </p:nvSpPr>
        <p:spPr bwMode="auto">
          <a:xfrm>
            <a:off x="172666" y="73197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Heat-Pipe Operation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FB0AD1-6FAD-7982-F691-E91BAC3AC949}"/>
              </a:ext>
            </a:extLst>
          </p:cNvPr>
          <p:cNvSpPr txBox="1"/>
          <p:nvPr/>
        </p:nvSpPr>
        <p:spPr>
          <a:xfrm>
            <a:off x="430536" y="6024840"/>
            <a:ext cx="11424620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Heat pipes transfer heat isothermally by the evaporation and condensation of a working fluid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B66EA9B3-7CFA-9453-F522-BCFB4906A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9628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2BE8AF19-E5B4-FE48-D0A1-FCBE1652B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0154" y="1170966"/>
            <a:ext cx="7137644" cy="5551057"/>
          </a:xfrm>
          <a:prstGeom prst="rect">
            <a:avLst/>
          </a:prstGeom>
          <a:noFill/>
          <a:ln w="38100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37E706A7-1129-4ED3-1F91-0700222D9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202" y="5253757"/>
            <a:ext cx="3415572" cy="106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30238" indent="-63023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b="1" dirty="0">
                <a:cs typeface="Arial" panose="020B0604020202020204" pitchFamily="34" charset="0"/>
              </a:rPr>
              <a:t>T</a:t>
            </a:r>
            <a:r>
              <a:rPr lang="en-US" altLang="en-US" sz="1800" b="1" baseline="-25000" dirty="0">
                <a:cs typeface="Arial" panose="020B0604020202020204" pitchFamily="34" charset="0"/>
              </a:rPr>
              <a:t>s</a:t>
            </a:r>
            <a:r>
              <a:rPr lang="en-US" altLang="en-US" sz="1800" b="1" dirty="0">
                <a:cs typeface="Arial" panose="020B0604020202020204" pitchFamily="34" charset="0"/>
              </a:rPr>
              <a:t> = Surface temperature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1800" b="1" dirty="0" err="1">
                <a:cs typeface="Arial" panose="020B0604020202020204" pitchFamily="34" charset="0"/>
              </a:rPr>
              <a:t>T</a:t>
            </a:r>
            <a:r>
              <a:rPr lang="en-US" altLang="en-US" sz="1800" b="1" baseline="-25000" dirty="0" err="1">
                <a:cs typeface="Arial" panose="020B0604020202020204" pitchFamily="34" charset="0"/>
              </a:rPr>
              <a:t>req</a:t>
            </a:r>
            <a:r>
              <a:rPr lang="en-US" altLang="en-US" sz="1800" b="1" dirty="0">
                <a:cs typeface="Arial" panose="020B0604020202020204" pitchFamily="34" charset="0"/>
              </a:rPr>
              <a:t> = Radiation equilibrium temperature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C8298ACD-03D7-99B9-E695-3C020766C2F3}"/>
              </a:ext>
            </a:extLst>
          </p:cNvPr>
          <p:cNvSpPr txBox="1">
            <a:spLocks/>
          </p:cNvSpPr>
          <p:nvPr/>
        </p:nvSpPr>
        <p:spPr bwMode="auto">
          <a:xfrm>
            <a:off x="147927" y="135977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Leading-Edge Heat-Pipe Operation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9569297B-3534-DE0B-50D5-6FB3E0AF1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7523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0">
            <a:extLst>
              <a:ext uri="{FF2B5EF4-FFF2-40B4-BE49-F238E27FC236}">
                <a16:creationId xmlns:a16="http://schemas.microsoft.com/office/drawing/2014/main" id="{349E6DC7-FE1C-D25B-5FB4-73276E2996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3408" y="4769336"/>
            <a:ext cx="3918059" cy="766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>
            <a:lvl1pPr indent="2301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0000"/>
              </a:buClr>
              <a:buFont typeface="Times" panose="02020603050405020304" pitchFamily="18" charset="0"/>
              <a:buChar char="•"/>
            </a:pPr>
            <a:r>
              <a:rPr lang="en-US" altLang="en-US" sz="2200" b="1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Hastelloy</a:t>
            </a:r>
            <a:r>
              <a:rPr lang="en-US" altLang="en-US" sz="22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-X container</a:t>
            </a:r>
          </a:p>
          <a:p>
            <a:pPr>
              <a:buClr>
                <a:srgbClr val="FF0000"/>
              </a:buClr>
              <a:buFont typeface="Times" panose="02020603050405020304" pitchFamily="18" charset="0"/>
              <a:buChar char="•"/>
            </a:pPr>
            <a:r>
              <a:rPr lang="en-US" altLang="en-US" sz="2200" b="1" dirty="0">
                <a:ea typeface="ＭＳ Ｐゴシック" panose="020B0600070205080204" pitchFamily="34" charset="-128"/>
                <a:cs typeface="Arial" panose="020B0604020202020204" pitchFamily="34" charset="0"/>
              </a:rPr>
              <a:t>Sodium (Na) working fluid</a:t>
            </a:r>
          </a:p>
        </p:txBody>
      </p:sp>
      <p:pic>
        <p:nvPicPr>
          <p:cNvPr id="11" name="Picture 12">
            <a:extLst>
              <a:ext uri="{FF2B5EF4-FFF2-40B4-BE49-F238E27FC236}">
                <a16:creationId xmlns:a16="http://schemas.microsoft.com/office/drawing/2014/main" id="{DC37804C-F6CD-F3EC-FED6-54394B23C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1B1182"/>
              </a:clrFrom>
              <a:clrTo>
                <a:srgbClr val="1B118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38565" y="4748935"/>
            <a:ext cx="2779713" cy="124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13">
            <a:extLst>
              <a:ext uri="{FF2B5EF4-FFF2-40B4-BE49-F238E27FC236}">
                <a16:creationId xmlns:a16="http://schemas.microsoft.com/office/drawing/2014/main" id="{B2B81D52-DC2D-46C0-8B7D-A99B6F9527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2122" y="5159278"/>
            <a:ext cx="178201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b="1" dirty="0"/>
              <a:t>Leading edge</a:t>
            </a:r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580CFFE1-3C67-A803-0FB1-C25B62DDEE12}"/>
              </a:ext>
            </a:extLst>
          </p:cNvPr>
          <p:cNvSpPr txBox="1">
            <a:spLocks noChangeArrowheads="1"/>
          </p:cNvSpPr>
          <p:nvPr/>
        </p:nvSpPr>
        <p:spPr bwMode="auto">
          <a:xfrm rot="21240000">
            <a:off x="7160702" y="4664519"/>
            <a:ext cx="140212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b="1" dirty="0">
                <a:solidFill>
                  <a:srgbClr val="FF0000"/>
                </a:solidFill>
              </a:rPr>
              <a:t>Heat pipe</a:t>
            </a: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C68C322B-DED6-F02A-52EA-283A3658EC03}"/>
              </a:ext>
            </a:extLst>
          </p:cNvPr>
          <p:cNvSpPr txBox="1">
            <a:spLocks/>
          </p:cNvSpPr>
          <p:nvPr/>
        </p:nvSpPr>
        <p:spPr bwMode="auto">
          <a:xfrm>
            <a:off x="141721" y="115929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Leading-Edge-Shaped Heat Pipe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AA2206-2ACC-F3F5-34AC-CDD1A530B260}"/>
              </a:ext>
            </a:extLst>
          </p:cNvPr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1159" y="1423634"/>
            <a:ext cx="10563876" cy="3132183"/>
          </a:xfrm>
          <a:prstGeom prst="rect">
            <a:avLst/>
          </a:prstGeom>
          <a:noFill/>
          <a:ln w="38100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Line 6">
            <a:extLst>
              <a:ext uri="{FF2B5EF4-FFF2-40B4-BE49-F238E27FC236}">
                <a16:creationId xmlns:a16="http://schemas.microsoft.com/office/drawing/2014/main" id="{2B46C68D-69DD-A504-B40A-5E2E6B3ABF16}"/>
              </a:ext>
            </a:extLst>
          </p:cNvPr>
          <p:cNvSpPr>
            <a:spLocks noChangeShapeType="1"/>
          </p:cNvSpPr>
          <p:nvPr/>
        </p:nvSpPr>
        <p:spPr bwMode="auto">
          <a:xfrm>
            <a:off x="1620120" y="1802339"/>
            <a:ext cx="318787" cy="1929572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Line 7">
            <a:extLst>
              <a:ext uri="{FF2B5EF4-FFF2-40B4-BE49-F238E27FC236}">
                <a16:creationId xmlns:a16="http://schemas.microsoft.com/office/drawing/2014/main" id="{58C7C4C1-F848-5201-43FC-01DD988D3BB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91160" y="1786754"/>
            <a:ext cx="336387" cy="13366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8">
            <a:extLst>
              <a:ext uri="{FF2B5EF4-FFF2-40B4-BE49-F238E27FC236}">
                <a16:creationId xmlns:a16="http://schemas.microsoft.com/office/drawing/2014/main" id="{49AE8E1F-F5E4-E078-55B0-F7641BE3022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247597" y="2499618"/>
            <a:ext cx="634903" cy="6750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9">
            <a:extLst>
              <a:ext uri="{FF2B5EF4-FFF2-40B4-BE49-F238E27FC236}">
                <a16:creationId xmlns:a16="http://schemas.microsoft.com/office/drawing/2014/main" id="{5A0A6975-122B-6DA1-8C87-94227B4F3CE9}"/>
              </a:ext>
            </a:extLst>
          </p:cNvPr>
          <p:cNvSpPr>
            <a:spLocks noChangeShapeType="1"/>
          </p:cNvSpPr>
          <p:nvPr/>
        </p:nvSpPr>
        <p:spPr bwMode="auto">
          <a:xfrm>
            <a:off x="8653043" y="2515211"/>
            <a:ext cx="242823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43483E1-9C9D-2848-C82C-8A94D880BD1C}"/>
              </a:ext>
            </a:extLst>
          </p:cNvPr>
          <p:cNvCxnSpPr>
            <a:cxnSpLocks/>
          </p:cNvCxnSpPr>
          <p:nvPr/>
        </p:nvCxnSpPr>
        <p:spPr>
          <a:xfrm flipH="1">
            <a:off x="1147415" y="1951572"/>
            <a:ext cx="415592" cy="214449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9C5DA01D-F443-0971-066E-CA6828AC9BB0}"/>
              </a:ext>
            </a:extLst>
          </p:cNvPr>
          <p:cNvSpPr/>
          <p:nvPr/>
        </p:nvSpPr>
        <p:spPr>
          <a:xfrm>
            <a:off x="1911927" y="1551709"/>
            <a:ext cx="1782618" cy="59112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84C2699-933B-8230-7746-AB0A6E8F71FB}"/>
              </a:ext>
            </a:extLst>
          </p:cNvPr>
          <p:cNvSpPr txBox="1"/>
          <p:nvPr/>
        </p:nvSpPr>
        <p:spPr>
          <a:xfrm>
            <a:off x="2016928" y="1594993"/>
            <a:ext cx="1723548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Heated region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576CC5-7259-09C3-B367-564322AF8042}"/>
              </a:ext>
            </a:extLst>
          </p:cNvPr>
          <p:cNvSpPr txBox="1"/>
          <p:nvPr/>
        </p:nvSpPr>
        <p:spPr>
          <a:xfrm>
            <a:off x="2272835" y="6043517"/>
            <a:ext cx="7145443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Heat pipe results in an isothermal leading edge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8F7098-A86F-2B7E-E2FF-CBAB7433B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62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FC90C-B394-AA56-2B64-36EA9B8D7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63" y="125668"/>
            <a:ext cx="5167947" cy="478913"/>
          </a:xfrm>
        </p:spPr>
        <p:txBody>
          <a:bodyPr/>
          <a:lstStyle/>
          <a:p>
            <a:r>
              <a:rPr lang="en-US" sz="3600" b="1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Perception of CMCs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EAB9B-2A04-1320-BB98-CC41E3DC30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263" y="1095966"/>
            <a:ext cx="6915964" cy="5396909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3200" b="1" kern="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Analogous to that of </a:t>
            </a:r>
            <a:r>
              <a:rPr lang="en-US" sz="3200" b="1" kern="0" dirty="0"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PMCs </a:t>
            </a:r>
            <a:r>
              <a:rPr lang="en-US" sz="3200" b="1" kern="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 the mid-1980s</a:t>
            </a:r>
            <a:endParaRPr lang="en-US" sz="3600" b="1" kern="0" dirty="0">
              <a:effectLst/>
              <a:highlight>
                <a:srgbClr val="FFFFFF"/>
              </a:highlight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3200" b="1" kern="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Commonly viewed as promising, but…</a:t>
            </a:r>
          </a:p>
          <a:p>
            <a:pPr lvl="1">
              <a:spcBef>
                <a:spcPts val="600"/>
              </a:spcBef>
            </a:pPr>
            <a:r>
              <a:rPr lang="en-US" sz="2800" kern="0" dirty="0"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</a:t>
            </a:r>
            <a:r>
              <a:rPr lang="en-US" sz="2800" kern="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oo many problems, unknowns, and risks</a:t>
            </a:r>
          </a:p>
          <a:p>
            <a:pPr lvl="1">
              <a:spcBef>
                <a:spcPts val="600"/>
              </a:spcBef>
            </a:pPr>
            <a:r>
              <a:rPr lang="en-US" sz="2800" kern="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Immature manufacturing techniques </a:t>
            </a:r>
          </a:p>
          <a:p>
            <a:pPr lvl="1">
              <a:spcBef>
                <a:spcPts val="600"/>
              </a:spcBef>
            </a:pPr>
            <a:r>
              <a:rPr lang="en-US" sz="2800" kern="0" dirty="0"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Immature supply chain</a:t>
            </a:r>
            <a:endParaRPr lang="en-US" sz="2800" kern="0" dirty="0">
              <a:effectLst/>
              <a:highlight>
                <a:srgbClr val="FFFFFF"/>
              </a:highlight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1">
              <a:spcBef>
                <a:spcPts val="600"/>
              </a:spcBef>
            </a:pPr>
            <a:r>
              <a:rPr lang="en-US" sz="2800" kern="0" dirty="0"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Exotic</a:t>
            </a:r>
          </a:p>
          <a:p>
            <a:pPr lvl="1">
              <a:spcBef>
                <a:spcPts val="600"/>
              </a:spcBef>
            </a:pPr>
            <a:r>
              <a:rPr lang="en-US" sz="2800" kern="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Complex to analyze and implement</a:t>
            </a:r>
          </a:p>
          <a:p>
            <a:pPr lvl="1">
              <a:spcBef>
                <a:spcPts val="600"/>
              </a:spcBef>
            </a:pPr>
            <a:r>
              <a:rPr lang="en-US" sz="2800" kern="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Too expensive and therefore unrealistic for “real-world structures” 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Is this perception valid?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FCBB55-0404-A302-04CD-524262CC4E1A}"/>
              </a:ext>
            </a:extLst>
          </p:cNvPr>
          <p:cNvSpPr txBox="1"/>
          <p:nvPr/>
        </p:nvSpPr>
        <p:spPr>
          <a:xfrm>
            <a:off x="7881569" y="5248536"/>
            <a:ext cx="3655816" cy="646331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>
            <a:defPPr>
              <a:defRPr lang="en-US"/>
            </a:defPPr>
            <a:lvl1pPr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CMC brake discs, calipers, and pads are </a:t>
            </a:r>
            <a:r>
              <a:rPr lang="en-US" u="sng" dirty="0">
                <a:solidFill>
                  <a:srgbClr val="0000FF"/>
                </a:solidFill>
              </a:rPr>
              <a:t>NOT</a:t>
            </a:r>
            <a:r>
              <a:rPr lang="en-US" dirty="0"/>
              <a:t> complex, immature, or risky</a:t>
            </a:r>
          </a:p>
        </p:txBody>
      </p:sp>
      <p:pic>
        <p:nvPicPr>
          <p:cNvPr id="4" name="Picture 3" descr="A close up of a car tire&#10;&#10;Description automatically generated with medium confidence">
            <a:extLst>
              <a:ext uri="{FF2B5EF4-FFF2-40B4-BE49-F238E27FC236}">
                <a16:creationId xmlns:a16="http://schemas.microsoft.com/office/drawing/2014/main" id="{D1E5CE3C-F81A-9B65-84A5-2439F476C9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39796" y="1245990"/>
            <a:ext cx="2739362" cy="397915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E44210B-7D6D-F4FA-37D1-5FFC0A3F504A}"/>
              </a:ext>
            </a:extLst>
          </p:cNvPr>
          <p:cNvSpPr txBox="1"/>
          <p:nvPr/>
        </p:nvSpPr>
        <p:spPr>
          <a:xfrm>
            <a:off x="8212749" y="5898636"/>
            <a:ext cx="29934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32323"/>
                </a:solidFill>
              </a:rPr>
              <a:t>Credit: J. Chenenko, used with permission</a:t>
            </a:r>
            <a:endParaRPr lang="en-US" sz="1200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78EA1790-E939-A906-7FC8-F1BB39DF2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7335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>
            <a:extLst>
              <a:ext uri="{FF2B5EF4-FFF2-40B4-BE49-F238E27FC236}">
                <a16:creationId xmlns:a16="http://schemas.microsoft.com/office/drawing/2014/main" id="{CB928698-0C0B-0FFE-A20F-E4610E91D3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2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84856" y="10758"/>
            <a:ext cx="12576856" cy="7773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5">
            <a:extLst>
              <a:ext uri="{FF2B5EF4-FFF2-40B4-BE49-F238E27FC236}">
                <a16:creationId xmlns:a16="http://schemas.microsoft.com/office/drawing/2014/main" id="{54B8F7AC-E53F-46F5-4D2C-35E4C2327C12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3917265" y="1541933"/>
            <a:ext cx="5827712" cy="4089400"/>
          </a:xfrm>
          <a:prstGeom prst="rect">
            <a:avLst/>
          </a:prstGeo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eaLnBrk="1" hangingPunct="1">
              <a:buClr>
                <a:schemeClr val="tx1"/>
              </a:buClr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pPr eaLnBrk="1" hangingPunct="1">
              <a:buClr>
                <a:schemeClr val="tx1"/>
              </a:buClr>
            </a:pPr>
            <a:endParaRPr lang="en-US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Clr>
                <a:schemeClr val="tx1"/>
              </a:buClr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TPS and Hot Structures Components</a:t>
            </a:r>
          </a:p>
          <a:p>
            <a:pPr marL="744538" lvl="1" indent="-285750" eaLnBrk="1" hangingPunct="1"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Leading edges</a:t>
            </a:r>
          </a:p>
          <a:p>
            <a:pPr marL="744538" lvl="1" indent="-285750" eaLnBrk="1" hangingPunct="1"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Acreage TPS / aeroshell </a:t>
            </a:r>
          </a:p>
          <a:p>
            <a:pPr marL="744538" lvl="1" indent="-285750" eaLnBrk="1" hangingPunct="1"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Control surfaces</a:t>
            </a:r>
          </a:p>
          <a:p>
            <a:pPr eaLnBrk="1" hangingPunct="1">
              <a:buClr>
                <a:schemeClr val="tx1"/>
              </a:buClr>
            </a:pPr>
            <a:endParaRPr lang="en-US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Clr>
                <a:schemeClr val="tx1"/>
              </a:buClr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Key Technical Challenges</a:t>
            </a:r>
          </a:p>
          <a:p>
            <a:pPr eaLnBrk="1" hangingPunct="1">
              <a:buClr>
                <a:schemeClr val="tx1"/>
              </a:buClr>
            </a:pPr>
            <a:endParaRPr lang="en-US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Clr>
                <a:schemeClr val="tx1"/>
              </a:buClr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Concluding Remarks</a:t>
            </a: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463E97D9-D2B9-B9A8-1A66-CF3EEBB1FA31}"/>
              </a:ext>
            </a:extLst>
          </p:cNvPr>
          <p:cNvSpPr txBox="1">
            <a:spLocks/>
          </p:cNvSpPr>
          <p:nvPr/>
        </p:nvSpPr>
        <p:spPr bwMode="auto">
          <a:xfrm>
            <a:off x="215368" y="79037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ight Arrow 1">
            <a:extLst>
              <a:ext uri="{FF2B5EF4-FFF2-40B4-BE49-F238E27FC236}">
                <a16:creationId xmlns:a16="http://schemas.microsoft.com/office/drawing/2014/main" id="{E4F4E270-CAA1-F948-CF9F-DFE814524914}"/>
              </a:ext>
            </a:extLst>
          </p:cNvPr>
          <p:cNvSpPr/>
          <p:nvPr/>
        </p:nvSpPr>
        <p:spPr>
          <a:xfrm>
            <a:off x="3418501" y="3046306"/>
            <a:ext cx="498764" cy="540327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22E8C989-77A9-DEA2-69C4-ACB777753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03589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B0648264-1C91-F163-6414-AE2DB1A997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25464" y="1279707"/>
            <a:ext cx="52578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3C24D9-DBFF-E351-2C67-16A912064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231" y="233201"/>
            <a:ext cx="9432095" cy="478913"/>
          </a:xfrm>
        </p:spPr>
        <p:txBody>
          <a:bodyPr>
            <a:noAutofit/>
          </a:bodyPr>
          <a:lstStyle/>
          <a:p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Recombination (Catalytic) Efficiency</a:t>
            </a:r>
            <a:endParaRPr lang="en-US" sz="3600" b="1" dirty="0"/>
          </a:p>
        </p:txBody>
      </p:sp>
      <p:sp>
        <p:nvSpPr>
          <p:cNvPr id="7" name="AutoShape 4">
            <a:extLst>
              <a:ext uri="{FF2B5EF4-FFF2-40B4-BE49-F238E27FC236}">
                <a16:creationId xmlns:a16="http://schemas.microsoft.com/office/drawing/2014/main" id="{13E69CD1-B4E2-F0C0-BDCC-FCBFAB01E2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1487" y="2938940"/>
            <a:ext cx="325437" cy="109538"/>
          </a:xfrm>
          <a:prstGeom prst="leftRightArrow">
            <a:avLst>
              <a:gd name="adj1" fmla="val 50000"/>
              <a:gd name="adj2" fmla="val 5942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b="1" dirty="0"/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672E2F32-23EA-9AB6-E7AD-F305834E75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581" y="903697"/>
            <a:ext cx="6198635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30188" indent="-2301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73088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en-US" b="1" dirty="0"/>
              <a:t>Dissociated species in hypersonic flow</a:t>
            </a:r>
          </a:p>
          <a:p>
            <a:pPr marL="342900" indent="-342900" eaLnBrk="1" hangingPunct="1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altLang="en-US" b="1" dirty="0"/>
          </a:p>
          <a:p>
            <a:pPr marL="342900" indent="-342900" eaLnBrk="1" hangingPunct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en-US" b="1" dirty="0"/>
              <a:t>Recombination </a:t>
            </a:r>
          </a:p>
          <a:p>
            <a:pPr marL="687388" lvl="1" indent="-342900" eaLnBrk="1" hangingPunct="1">
              <a:buClr>
                <a:schemeClr val="tx1"/>
              </a:buClr>
              <a:buFont typeface="Arial" panose="020B0604020202020204" pitchFamily="34" charset="0"/>
              <a:buChar char="−"/>
            </a:pPr>
            <a:r>
              <a:rPr lang="en-US" altLang="en-US" dirty="0"/>
              <a:t>Includes flow and surface</a:t>
            </a:r>
          </a:p>
          <a:p>
            <a:pPr marL="687388" lvl="1" indent="-342900" eaLnBrk="1" hangingPunct="1">
              <a:buClr>
                <a:schemeClr val="tx1"/>
              </a:buClr>
              <a:buFont typeface="Arial" panose="020B0604020202020204" pitchFamily="34" charset="0"/>
              <a:buChar char="−"/>
            </a:pPr>
            <a:r>
              <a:rPr lang="en-US" altLang="en-US" dirty="0"/>
              <a:t>Can be exothermic</a:t>
            </a:r>
          </a:p>
          <a:p>
            <a:pPr marL="687388" lvl="1" indent="-342900" eaLnBrk="1" hangingPunct="1">
              <a:buClr>
                <a:schemeClr val="tx1"/>
              </a:buClr>
              <a:buFont typeface="Arial" panose="020B0604020202020204" pitchFamily="34" charset="0"/>
              <a:buChar char="−"/>
            </a:pPr>
            <a:r>
              <a:rPr lang="en-US" altLang="en-US" dirty="0"/>
              <a:t>Si</a:t>
            </a:r>
            <a:r>
              <a:rPr lang="en-US" altLang="en-US" baseline="-25000" dirty="0"/>
              <a:t>(g)</a:t>
            </a:r>
            <a:r>
              <a:rPr lang="en-US" altLang="en-US" dirty="0"/>
              <a:t> + O       </a:t>
            </a:r>
            <a:r>
              <a:rPr lang="en-US" altLang="en-US" dirty="0" err="1"/>
              <a:t>SiO</a:t>
            </a:r>
            <a:r>
              <a:rPr lang="en-US" altLang="en-US" dirty="0"/>
              <a:t>, </a:t>
            </a:r>
            <a:br>
              <a:rPr lang="en-US" altLang="en-US" dirty="0"/>
            </a:br>
            <a:r>
              <a:rPr lang="en-US" altLang="en-US" dirty="0"/>
              <a:t>∆H = -605 Btu/mol (-638 kJ/mol)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950234-1219-53C3-1913-039AAC1229D3}"/>
              </a:ext>
            </a:extLst>
          </p:cNvPr>
          <p:cNvSpPr txBox="1"/>
          <p:nvPr/>
        </p:nvSpPr>
        <p:spPr>
          <a:xfrm>
            <a:off x="9296806" y="4442322"/>
            <a:ext cx="1714315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(</a:t>
            </a:r>
            <a:r>
              <a:rPr lang="en-US" dirty="0" err="1"/>
              <a:t>kft</a:t>
            </a:r>
            <a:r>
              <a:rPr lang="en-US" dirty="0"/>
              <a:t>/sec ~ Mach)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7D88BC-8E92-F50B-40D4-67D56A60201F}"/>
              </a:ext>
            </a:extLst>
          </p:cNvPr>
          <p:cNvSpPr txBox="1"/>
          <p:nvPr/>
        </p:nvSpPr>
        <p:spPr>
          <a:xfrm>
            <a:off x="316505" y="5644058"/>
            <a:ext cx="11339467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Aerothermal heat flux calculations should assume partially-catalytic surface – higher heat flux is NOT always more conservative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F6F5D31-CE57-5CCF-4A99-40AC9F36230E}"/>
              </a:ext>
            </a:extLst>
          </p:cNvPr>
          <p:cNvGrpSpPr/>
          <p:nvPr/>
        </p:nvGrpSpPr>
        <p:grpSpPr>
          <a:xfrm>
            <a:off x="252232" y="3581353"/>
            <a:ext cx="3168703" cy="1953157"/>
            <a:chOff x="5758139" y="1964724"/>
            <a:chExt cx="5350112" cy="3297757"/>
          </a:xfrm>
        </p:grpSpPr>
        <p:sp>
          <p:nvSpPr>
            <p:cNvPr id="3" name="Text Box 6">
              <a:extLst>
                <a:ext uri="{FF2B5EF4-FFF2-40B4-BE49-F238E27FC236}">
                  <a16:creationId xmlns:a16="http://schemas.microsoft.com/office/drawing/2014/main" id="{2C3438D2-3E3E-25A0-90EA-419E58F5A6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48117" y="1964724"/>
              <a:ext cx="1551393" cy="1013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100" b="1" dirty="0">
                  <a:solidFill>
                    <a:srgbClr val="0000FF"/>
                  </a:solidFill>
                </a:rPr>
                <a:t>Arc-jet test</a:t>
              </a:r>
            </a:p>
            <a:p>
              <a:pPr eaLnBrk="1" hangingPunct="1"/>
              <a:r>
                <a:rPr lang="en-US" altLang="en-US" sz="1100" b="1" dirty="0">
                  <a:solidFill>
                    <a:srgbClr val="0000FF"/>
                  </a:solidFill>
                </a:rPr>
                <a:t>Mach 4</a:t>
              </a:r>
            </a:p>
            <a:p>
              <a:pPr eaLnBrk="1" hangingPunct="1"/>
              <a:r>
                <a:rPr lang="en-US" altLang="en-US" sz="1100" dirty="0">
                  <a:solidFill>
                    <a:srgbClr val="0000FF"/>
                  </a:solidFill>
                  <a:latin typeface="Symbol" panose="05050102010706020507" pitchFamily="18" charset="2"/>
                  <a:sym typeface="Symbol" panose="05050102010706020507" pitchFamily="18" charset="2"/>
                </a:rPr>
                <a:t></a:t>
              </a:r>
              <a:r>
                <a:rPr lang="en-US" altLang="en-US" sz="1100" b="1" dirty="0">
                  <a:solidFill>
                    <a:srgbClr val="0000FF"/>
                  </a:solidFill>
                </a:rPr>
                <a:t> = 0.84</a:t>
              </a:r>
            </a:p>
          </p:txBody>
        </p:sp>
        <p:grpSp>
          <p:nvGrpSpPr>
            <p:cNvPr id="5" name="Group 7">
              <a:extLst>
                <a:ext uri="{FF2B5EF4-FFF2-40B4-BE49-F238E27FC236}">
                  <a16:creationId xmlns:a16="http://schemas.microsoft.com/office/drawing/2014/main" id="{6C6B6BA4-190B-8088-AAD7-9AAF3B8C6D0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77923" y="2464707"/>
              <a:ext cx="3131575" cy="1999934"/>
              <a:chOff x="1728" y="1776"/>
              <a:chExt cx="2039" cy="1503"/>
            </a:xfrm>
          </p:grpSpPr>
          <p:sp>
            <p:nvSpPr>
              <p:cNvPr id="6" name="Freeform 8">
                <a:extLst>
                  <a:ext uri="{FF2B5EF4-FFF2-40B4-BE49-F238E27FC236}">
                    <a16:creationId xmlns:a16="http://schemas.microsoft.com/office/drawing/2014/main" id="{0F055F12-E070-2A89-5320-F511C46432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9" y="2237"/>
                <a:ext cx="1999" cy="655"/>
              </a:xfrm>
              <a:custGeom>
                <a:avLst/>
                <a:gdLst>
                  <a:gd name="T0" fmla="*/ 0 w 1403"/>
                  <a:gd name="T1" fmla="*/ 2126 h 488"/>
                  <a:gd name="T2" fmla="*/ 2766 w 1403"/>
                  <a:gd name="T3" fmla="*/ 1895 h 488"/>
                  <a:gd name="T4" fmla="*/ 4598 w 1403"/>
                  <a:gd name="T5" fmla="*/ 1244 h 488"/>
                  <a:gd name="T6" fmla="*/ 5936 w 1403"/>
                  <a:gd name="T7" fmla="*/ 652 h 488"/>
                  <a:gd name="T8" fmla="*/ 7101 w 1403"/>
                  <a:gd name="T9" fmla="*/ 191 h 488"/>
                  <a:gd name="T10" fmla="*/ 8238 w 1403"/>
                  <a:gd name="T11" fmla="*/ 0 h 48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03" h="488">
                    <a:moveTo>
                      <a:pt x="0" y="488"/>
                    </a:moveTo>
                    <a:cubicBezTo>
                      <a:pt x="170" y="478"/>
                      <a:pt x="341" y="469"/>
                      <a:pt x="471" y="435"/>
                    </a:cubicBezTo>
                    <a:cubicBezTo>
                      <a:pt x="601" y="401"/>
                      <a:pt x="693" y="333"/>
                      <a:pt x="783" y="286"/>
                    </a:cubicBezTo>
                    <a:cubicBezTo>
                      <a:pt x="873" y="239"/>
                      <a:pt x="940" y="190"/>
                      <a:pt x="1011" y="150"/>
                    </a:cubicBezTo>
                    <a:cubicBezTo>
                      <a:pt x="1082" y="110"/>
                      <a:pt x="1144" y="69"/>
                      <a:pt x="1209" y="44"/>
                    </a:cubicBezTo>
                    <a:cubicBezTo>
                      <a:pt x="1274" y="19"/>
                      <a:pt x="1372" y="7"/>
                      <a:pt x="1403" y="0"/>
                    </a:cubicBezTo>
                  </a:path>
                </a:pathLst>
              </a:cu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100"/>
              </a:p>
            </p:txBody>
          </p:sp>
          <p:sp>
            <p:nvSpPr>
              <p:cNvPr id="9" name="Freeform 9">
                <a:extLst>
                  <a:ext uri="{FF2B5EF4-FFF2-40B4-BE49-F238E27FC236}">
                    <a16:creationId xmlns:a16="http://schemas.microsoft.com/office/drawing/2014/main" id="{2F94777B-C94E-CCE5-E7C8-C28A570406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" y="1776"/>
                <a:ext cx="2036" cy="1503"/>
              </a:xfrm>
              <a:custGeom>
                <a:avLst/>
                <a:gdLst>
                  <a:gd name="T0" fmla="*/ 388 w 1429"/>
                  <a:gd name="T1" fmla="*/ 0 h 1055"/>
                  <a:gd name="T2" fmla="*/ 0 w 1429"/>
                  <a:gd name="T3" fmla="*/ 0 h 1055"/>
                  <a:gd name="T4" fmla="*/ 0 w 1429"/>
                  <a:gd name="T5" fmla="*/ 6190 h 1055"/>
                  <a:gd name="T6" fmla="*/ 8390 w 1429"/>
                  <a:gd name="T7" fmla="*/ 6190 h 1055"/>
                  <a:gd name="T8" fmla="*/ 8390 w 1429"/>
                  <a:gd name="T9" fmla="*/ 5830 h 10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29" h="1055">
                    <a:moveTo>
                      <a:pt x="66" y="0"/>
                    </a:moveTo>
                    <a:lnTo>
                      <a:pt x="0" y="0"/>
                    </a:lnTo>
                    <a:lnTo>
                      <a:pt x="0" y="1055"/>
                    </a:lnTo>
                    <a:lnTo>
                      <a:pt x="1429" y="1055"/>
                    </a:lnTo>
                    <a:lnTo>
                      <a:pt x="1429" y="993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100"/>
              </a:p>
            </p:txBody>
          </p:sp>
          <p:sp>
            <p:nvSpPr>
              <p:cNvPr id="11" name="Line 10">
                <a:extLst>
                  <a:ext uri="{FF2B5EF4-FFF2-40B4-BE49-F238E27FC236}">
                    <a16:creationId xmlns:a16="http://schemas.microsoft.com/office/drawing/2014/main" id="{3C96BD1F-2056-83F6-3C41-409228C611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39" y="2178"/>
                <a:ext cx="133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100"/>
              </a:p>
            </p:txBody>
          </p:sp>
          <p:sp>
            <p:nvSpPr>
              <p:cNvPr id="14" name="Line 11">
                <a:extLst>
                  <a:ext uri="{FF2B5EF4-FFF2-40B4-BE49-F238E27FC236}">
                    <a16:creationId xmlns:a16="http://schemas.microsoft.com/office/drawing/2014/main" id="{21528C9E-7EBA-2126-6BF1-B2A79369CE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28" y="2555"/>
                <a:ext cx="133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100"/>
              </a:p>
            </p:txBody>
          </p:sp>
          <p:sp>
            <p:nvSpPr>
              <p:cNvPr id="15" name="Line 12">
                <a:extLst>
                  <a:ext uri="{FF2B5EF4-FFF2-40B4-BE49-F238E27FC236}">
                    <a16:creationId xmlns:a16="http://schemas.microsoft.com/office/drawing/2014/main" id="{969909F3-9C3E-0607-6E26-420D646F8F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32" y="2923"/>
                <a:ext cx="133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100"/>
              </a:p>
            </p:txBody>
          </p:sp>
          <p:sp>
            <p:nvSpPr>
              <p:cNvPr id="16" name="Line 13">
                <a:extLst>
                  <a:ext uri="{FF2B5EF4-FFF2-40B4-BE49-F238E27FC236}">
                    <a16:creationId xmlns:a16="http://schemas.microsoft.com/office/drawing/2014/main" id="{5FE5E371-01BC-A2BA-9A74-B85611389D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6200000" flipH="1">
                <a:off x="2319" y="3206"/>
                <a:ext cx="133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100"/>
              </a:p>
            </p:txBody>
          </p:sp>
          <p:sp>
            <p:nvSpPr>
              <p:cNvPr id="17" name="Line 14">
                <a:extLst>
                  <a:ext uri="{FF2B5EF4-FFF2-40B4-BE49-F238E27FC236}">
                    <a16:creationId xmlns:a16="http://schemas.microsoft.com/office/drawing/2014/main" id="{A61359B9-7570-3B6C-0D56-1C6CEFAFB5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6200000" flipH="1">
                <a:off x="3003" y="3206"/>
                <a:ext cx="133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100"/>
              </a:p>
            </p:txBody>
          </p:sp>
        </p:grpSp>
        <p:sp>
          <p:nvSpPr>
            <p:cNvPr id="18" name="Text Box 15">
              <a:extLst>
                <a:ext uri="{FF2B5EF4-FFF2-40B4-BE49-F238E27FC236}">
                  <a16:creationId xmlns:a16="http://schemas.microsoft.com/office/drawing/2014/main" id="{84603C72-5C6E-6260-69E1-A840757C7B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77939" y="2189916"/>
              <a:ext cx="598688" cy="4676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200" b="1" dirty="0"/>
                <a:t>40</a:t>
              </a:r>
            </a:p>
          </p:txBody>
        </p:sp>
        <p:sp>
          <p:nvSpPr>
            <p:cNvPr id="19" name="Text Box 16">
              <a:extLst>
                <a:ext uri="{FF2B5EF4-FFF2-40B4-BE49-F238E27FC236}">
                  <a16:creationId xmlns:a16="http://schemas.microsoft.com/office/drawing/2014/main" id="{DDBE1F16-2446-55C5-5EC6-A46E942847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70306" y="2731881"/>
              <a:ext cx="598688" cy="4676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200" b="1" dirty="0"/>
                <a:t>30</a:t>
              </a:r>
            </a:p>
          </p:txBody>
        </p:sp>
        <p:sp>
          <p:nvSpPr>
            <p:cNvPr id="20" name="Text Box 17">
              <a:extLst>
                <a:ext uri="{FF2B5EF4-FFF2-40B4-BE49-F238E27FC236}">
                  <a16:creationId xmlns:a16="http://schemas.microsoft.com/office/drawing/2014/main" id="{14E5C854-8A65-EFEB-2837-49F3641C46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60765" y="3743298"/>
              <a:ext cx="598688" cy="4676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200" b="1" dirty="0"/>
                <a:t>10</a:t>
              </a:r>
            </a:p>
          </p:txBody>
        </p:sp>
        <p:sp>
          <p:nvSpPr>
            <p:cNvPr id="21" name="Text Box 18">
              <a:extLst>
                <a:ext uri="{FF2B5EF4-FFF2-40B4-BE49-F238E27FC236}">
                  <a16:creationId xmlns:a16="http://schemas.microsoft.com/office/drawing/2014/main" id="{653FE008-9DFC-F055-D445-9231887548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60765" y="3256674"/>
              <a:ext cx="598688" cy="4676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200" b="1" dirty="0"/>
                <a:t>20</a:t>
              </a:r>
            </a:p>
          </p:txBody>
        </p:sp>
        <p:sp>
          <p:nvSpPr>
            <p:cNvPr id="22" name="Text Box 19">
              <a:extLst>
                <a:ext uri="{FF2B5EF4-FFF2-40B4-BE49-F238E27FC236}">
                  <a16:creationId xmlns:a16="http://schemas.microsoft.com/office/drawing/2014/main" id="{9D88F9CA-12F7-F0A2-0054-1DE0FC8938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82890" y="4184125"/>
              <a:ext cx="455243" cy="4676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200" b="1" dirty="0">
                  <a:ea typeface="ＭＳ Ｐゴシック" panose="020B0600070205080204" pitchFamily="34" charset="-128"/>
                </a:rPr>
                <a:t>0</a:t>
              </a:r>
            </a:p>
          </p:txBody>
        </p:sp>
        <p:sp>
          <p:nvSpPr>
            <p:cNvPr id="23" name="Text Box 20">
              <a:extLst>
                <a:ext uri="{FF2B5EF4-FFF2-40B4-BE49-F238E27FC236}">
                  <a16:creationId xmlns:a16="http://schemas.microsoft.com/office/drawing/2014/main" id="{B5B52026-F6FA-6CB0-F246-FECEB0865B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30600" y="4441748"/>
              <a:ext cx="958660" cy="4676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200" b="1" dirty="0">
                  <a:ea typeface="ＭＳ Ｐゴシック" panose="020B0600070205080204" pitchFamily="34" charset="-128"/>
                </a:rPr>
                <a:t>0.001</a:t>
              </a:r>
            </a:p>
          </p:txBody>
        </p:sp>
        <p:sp>
          <p:nvSpPr>
            <p:cNvPr id="24" name="Text Box 21">
              <a:extLst>
                <a:ext uri="{FF2B5EF4-FFF2-40B4-BE49-F238E27FC236}">
                  <a16:creationId xmlns:a16="http://schemas.microsoft.com/office/drawing/2014/main" id="{2D0DA96D-5E09-2FFE-AB18-0C528BDD43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53008" y="4434113"/>
              <a:ext cx="455243" cy="4676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200" b="1" dirty="0">
                  <a:ea typeface="ＭＳ Ｐゴシック" panose="020B0600070205080204" pitchFamily="34" charset="-128"/>
                </a:rPr>
                <a:t>1</a:t>
              </a:r>
            </a:p>
          </p:txBody>
        </p:sp>
        <p:sp>
          <p:nvSpPr>
            <p:cNvPr id="25" name="Text Box 22">
              <a:extLst>
                <a:ext uri="{FF2B5EF4-FFF2-40B4-BE49-F238E27FC236}">
                  <a16:creationId xmlns:a16="http://schemas.microsoft.com/office/drawing/2014/main" id="{27F8A98A-7993-4D96-66DB-CC1EFE0C85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96216" y="4441748"/>
              <a:ext cx="815211" cy="4676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200" b="1" dirty="0">
                  <a:ea typeface="ＭＳ Ｐゴシック" panose="020B0600070205080204" pitchFamily="34" charset="-128"/>
                </a:rPr>
                <a:t>0.01</a:t>
              </a:r>
            </a:p>
          </p:txBody>
        </p:sp>
        <p:sp>
          <p:nvSpPr>
            <p:cNvPr id="26" name="Text Box 23">
              <a:extLst>
                <a:ext uri="{FF2B5EF4-FFF2-40B4-BE49-F238E27FC236}">
                  <a16:creationId xmlns:a16="http://schemas.microsoft.com/office/drawing/2014/main" id="{E6B9B4B9-B164-9F7A-B59F-3CDAF856F0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69849" y="4441748"/>
              <a:ext cx="671766" cy="4676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200" b="1" dirty="0">
                  <a:ea typeface="ＭＳ Ｐゴシック" panose="020B0600070205080204" pitchFamily="34" charset="-128"/>
                </a:rPr>
                <a:t>0.1</a:t>
              </a:r>
            </a:p>
          </p:txBody>
        </p:sp>
        <p:sp>
          <p:nvSpPr>
            <p:cNvPr id="27" name="Text Box 24">
              <a:extLst>
                <a:ext uri="{FF2B5EF4-FFF2-40B4-BE49-F238E27FC236}">
                  <a16:creationId xmlns:a16="http://schemas.microsoft.com/office/drawing/2014/main" id="{B7C4205B-42C4-FF1E-EE79-F26EA6A388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58139" y="2960881"/>
              <a:ext cx="1605523" cy="4676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200" b="1" dirty="0">
                  <a:ea typeface="ＭＳ Ｐゴシック" panose="020B0600070205080204" pitchFamily="34" charset="-128"/>
                </a:rPr>
                <a:t>Btu/ft</a:t>
              </a:r>
              <a:r>
                <a:rPr lang="en-US" altLang="en-US" sz="1200" b="1" baseline="30000" dirty="0">
                  <a:ea typeface="ＭＳ Ｐゴシック" panose="020B0600070205080204" pitchFamily="34" charset="-128"/>
                </a:rPr>
                <a:t>2</a:t>
              </a:r>
              <a:r>
                <a:rPr lang="en-US" altLang="en-US" sz="1200" b="1" dirty="0">
                  <a:ea typeface="ＭＳ Ｐゴシック" panose="020B0600070205080204" pitchFamily="34" charset="-128"/>
                </a:rPr>
                <a:t>-sec</a:t>
              </a:r>
            </a:p>
          </p:txBody>
        </p:sp>
        <p:sp>
          <p:nvSpPr>
            <p:cNvPr id="28" name="Text Box 25">
              <a:extLst>
                <a:ext uri="{FF2B5EF4-FFF2-40B4-BE49-F238E27FC236}">
                  <a16:creationId xmlns:a16="http://schemas.microsoft.com/office/drawing/2014/main" id="{DA55C385-862E-A97D-CA3C-700A794D1A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59599" y="4794789"/>
              <a:ext cx="3459510" cy="4676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200" b="1" dirty="0">
                  <a:ea typeface="ＭＳ Ｐゴシック" panose="020B0600070205080204" pitchFamily="34" charset="-128"/>
                </a:rPr>
                <a:t>Recombination efficiency</a:t>
              </a:r>
            </a:p>
          </p:txBody>
        </p:sp>
      </p:grpSp>
      <p:sp>
        <p:nvSpPr>
          <p:cNvPr id="30" name="Text Box 5">
            <a:extLst>
              <a:ext uri="{FF2B5EF4-FFF2-40B4-BE49-F238E27FC236}">
                <a16:creationId xmlns:a16="http://schemas.microsoft.com/office/drawing/2014/main" id="{24E93260-1A72-919B-F2A7-BA188567C7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0715" y="3919937"/>
            <a:ext cx="255586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286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Symbol" panose="05050102010706020507" pitchFamily="18" charset="2"/>
              <a:buNone/>
            </a:pPr>
            <a:r>
              <a:rPr lang="en-US" altLang="en-US" sz="1800" b="1" dirty="0"/>
              <a:t>Non-catalytic</a:t>
            </a:r>
          </a:p>
          <a:p>
            <a:pPr eaLnBrk="1" hangingPunct="1">
              <a:buFont typeface="Symbol" panose="05050102010706020507" pitchFamily="18" charset="2"/>
              <a:buNone/>
            </a:pPr>
            <a:r>
              <a:rPr lang="en-US" altLang="en-US" sz="1800" b="1" dirty="0"/>
              <a:t>	q = 10.1 Btu/ft</a:t>
            </a:r>
            <a:r>
              <a:rPr lang="en-US" altLang="en-US" sz="1800" b="1" baseline="30000" dirty="0"/>
              <a:t>2</a:t>
            </a:r>
            <a:r>
              <a:rPr lang="en-US" altLang="en-US" sz="1800" b="1" dirty="0"/>
              <a:t>-sec</a:t>
            </a:r>
          </a:p>
          <a:p>
            <a:pPr eaLnBrk="1" hangingPunct="1">
              <a:buFont typeface="Symbol" panose="05050102010706020507" pitchFamily="18" charset="2"/>
              <a:buNone/>
            </a:pPr>
            <a:r>
              <a:rPr lang="en-US" altLang="en-US" sz="1800" b="1" dirty="0"/>
              <a:t>Catalytic</a:t>
            </a:r>
          </a:p>
          <a:p>
            <a:pPr eaLnBrk="1" hangingPunct="1">
              <a:buFont typeface="Symbol" panose="05050102010706020507" pitchFamily="18" charset="2"/>
              <a:buNone/>
            </a:pPr>
            <a:r>
              <a:rPr lang="en-US" altLang="en-US" sz="1800" b="1" dirty="0"/>
              <a:t>	q = 28.3 Btu/ft</a:t>
            </a:r>
            <a:r>
              <a:rPr lang="en-US" altLang="en-US" sz="1800" b="1" baseline="30000" dirty="0"/>
              <a:t>2</a:t>
            </a:r>
            <a:r>
              <a:rPr lang="en-US" altLang="en-US" sz="1800" b="1" dirty="0"/>
              <a:t>-sec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F48FBCE-5573-6C33-A86F-F1D8776398C3}"/>
              </a:ext>
            </a:extLst>
          </p:cNvPr>
          <p:cNvSpPr txBox="1"/>
          <p:nvPr/>
        </p:nvSpPr>
        <p:spPr>
          <a:xfrm>
            <a:off x="6668489" y="929183"/>
            <a:ext cx="5212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NASA 1958 Technical Memorandum</a:t>
            </a:r>
          </a:p>
          <a:p>
            <a:r>
              <a:rPr lang="en-US" sz="1200" u="sng" dirty="0">
                <a:hlinkClick r:id="rId3"/>
              </a:rPr>
              <a:t>https://ntrs.nasa.gov/api/citations/19930085278/downloads/19930085278.pdf</a:t>
            </a:r>
            <a:r>
              <a:rPr lang="en-US" sz="1200" dirty="0"/>
              <a:t>)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046D26B-6564-2724-5E19-785E34AE65AC}"/>
              </a:ext>
            </a:extLst>
          </p:cNvPr>
          <p:cNvSpPr/>
          <p:nvPr/>
        </p:nvSpPr>
        <p:spPr>
          <a:xfrm rot="21204913">
            <a:off x="8111235" y="2179726"/>
            <a:ext cx="892127" cy="2812733"/>
          </a:xfrm>
          <a:prstGeom prst="round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Slide Number Placeholder 4">
            <a:extLst>
              <a:ext uri="{FF2B5EF4-FFF2-40B4-BE49-F238E27FC236}">
                <a16:creationId xmlns:a16="http://schemas.microsoft.com/office/drawing/2014/main" id="{F722CDFB-AC62-8E90-E93F-61AED07A3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41067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gram&#10;&#10;AI-generated content may be incorrect.">
            <a:extLst>
              <a:ext uri="{FF2B5EF4-FFF2-40B4-BE49-F238E27FC236}">
                <a16:creationId xmlns:a16="http://schemas.microsoft.com/office/drawing/2014/main" id="{1088A62F-1C88-7CEF-3EA4-24C223AE1C5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15" y="1042482"/>
            <a:ext cx="6088865" cy="5002099"/>
          </a:xfrm>
          <a:prstGeom prst="rect">
            <a:avLst/>
          </a:prstGeom>
        </p:spPr>
      </p:pic>
      <p:sp>
        <p:nvSpPr>
          <p:cNvPr id="53" name="Title 2">
            <a:extLst>
              <a:ext uri="{FF2B5EF4-FFF2-40B4-BE49-F238E27FC236}">
                <a16:creationId xmlns:a16="http://schemas.microsoft.com/office/drawing/2014/main" id="{EC1CBE79-0CC3-CF68-E91B-C57C6B4CD9B1}"/>
              </a:ext>
            </a:extLst>
          </p:cNvPr>
          <p:cNvSpPr txBox="1">
            <a:spLocks/>
          </p:cNvSpPr>
          <p:nvPr/>
        </p:nvSpPr>
        <p:spPr bwMode="auto">
          <a:xfrm>
            <a:off x="188357" y="121161"/>
            <a:ext cx="8767876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Catalytic vs. Non-Catalytic Heat Flux</a:t>
            </a:r>
          </a:p>
        </p:txBody>
      </p:sp>
      <p:pic>
        <p:nvPicPr>
          <p:cNvPr id="5" name="Picture 4" descr="Diagram&#10;&#10;AI-generated content may be incorrect.">
            <a:extLst>
              <a:ext uri="{FF2B5EF4-FFF2-40B4-BE49-F238E27FC236}">
                <a16:creationId xmlns:a16="http://schemas.microsoft.com/office/drawing/2014/main" id="{700C5920-528B-9995-341D-18D683A76F9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6125" y="701750"/>
            <a:ext cx="3699924" cy="56675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003059-2229-83D9-A8E5-181BBD29A8E1}"/>
              </a:ext>
            </a:extLst>
          </p:cNvPr>
          <p:cNvSpPr txBox="1"/>
          <p:nvPr/>
        </p:nvSpPr>
        <p:spPr>
          <a:xfrm>
            <a:off x="10326757" y="2725193"/>
            <a:ext cx="1773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~1200°F (650K)</a:t>
            </a:r>
          </a:p>
          <a:p>
            <a:pPr algn="ctr"/>
            <a:r>
              <a:rPr lang="en-US" b="1" dirty="0">
                <a:solidFill>
                  <a:srgbClr val="0070C0"/>
                </a:solidFill>
              </a:rPr>
              <a:t>difference</a:t>
            </a:r>
          </a:p>
        </p:txBody>
      </p:sp>
      <p:sp>
        <p:nvSpPr>
          <p:cNvPr id="9" name="Up Arrow 8">
            <a:extLst>
              <a:ext uri="{FF2B5EF4-FFF2-40B4-BE49-F238E27FC236}">
                <a16:creationId xmlns:a16="http://schemas.microsoft.com/office/drawing/2014/main" id="{5BA0E5AB-4A55-2D40-4E6F-B09480C46ECA}"/>
              </a:ext>
            </a:extLst>
          </p:cNvPr>
          <p:cNvSpPr/>
          <p:nvPr/>
        </p:nvSpPr>
        <p:spPr>
          <a:xfrm rot="19441752">
            <a:off x="10969946" y="1874541"/>
            <a:ext cx="132205" cy="897384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 Arrow 9">
            <a:extLst>
              <a:ext uri="{FF2B5EF4-FFF2-40B4-BE49-F238E27FC236}">
                <a16:creationId xmlns:a16="http://schemas.microsoft.com/office/drawing/2014/main" id="{91C42B2B-D54B-1285-F0D4-2711EF7D6B4D}"/>
              </a:ext>
            </a:extLst>
          </p:cNvPr>
          <p:cNvSpPr/>
          <p:nvPr/>
        </p:nvSpPr>
        <p:spPr>
          <a:xfrm rot="13009252">
            <a:off x="10913534" y="3321631"/>
            <a:ext cx="132205" cy="897384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4960B6-4A9D-E178-028F-FFF75735A9DB}"/>
              </a:ext>
            </a:extLst>
          </p:cNvPr>
          <p:cNvSpPr txBox="1"/>
          <p:nvPr/>
        </p:nvSpPr>
        <p:spPr>
          <a:xfrm>
            <a:off x="10657812" y="1062171"/>
            <a:ext cx="1229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2000K</a:t>
            </a:r>
          </a:p>
          <a:p>
            <a:pPr algn="ctr"/>
            <a:r>
              <a:rPr lang="en-US" dirty="0"/>
              <a:t>~ 3150°F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75609E-87C1-B855-181C-63DC286F439D}"/>
              </a:ext>
            </a:extLst>
          </p:cNvPr>
          <p:cNvSpPr txBox="1"/>
          <p:nvPr/>
        </p:nvSpPr>
        <p:spPr>
          <a:xfrm>
            <a:off x="10707667" y="4667992"/>
            <a:ext cx="1187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1350K </a:t>
            </a:r>
          </a:p>
          <a:p>
            <a:pPr algn="ctr"/>
            <a:r>
              <a:rPr lang="en-US" dirty="0"/>
              <a:t>~ 1970°F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5452BD-83E2-40F9-6240-92D1C06E820D}"/>
              </a:ext>
            </a:extLst>
          </p:cNvPr>
          <p:cNvSpPr txBox="1"/>
          <p:nvPr/>
        </p:nvSpPr>
        <p:spPr>
          <a:xfrm rot="19177030">
            <a:off x="6597425" y="4410535"/>
            <a:ext cx="2687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</a:t>
            </a:r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-coated surface is essentially non-catalytic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A1F0C4-5076-C901-D9D1-DE40AF95DAAF}"/>
              </a:ext>
            </a:extLst>
          </p:cNvPr>
          <p:cNvSpPr txBox="1"/>
          <p:nvPr/>
        </p:nvSpPr>
        <p:spPr>
          <a:xfrm>
            <a:off x="9236608" y="5459723"/>
            <a:ext cx="28951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Copyright and courtesy of </a:t>
            </a:r>
            <a:r>
              <a:rPr lang="en-US" sz="1200" b="1" dirty="0" err="1"/>
              <a:t>ArianeGroup</a:t>
            </a:r>
            <a:endParaRPr lang="en-US" sz="1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4C5D6A-28F9-E847-0784-006A19FB7E33}"/>
              </a:ext>
            </a:extLst>
          </p:cNvPr>
          <p:cNvSpPr txBox="1"/>
          <p:nvPr/>
        </p:nvSpPr>
        <p:spPr>
          <a:xfrm>
            <a:off x="5101820" y="3325761"/>
            <a:ext cx="1714315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(</a:t>
            </a:r>
            <a:r>
              <a:rPr lang="en-US" dirty="0" err="1"/>
              <a:t>kft</a:t>
            </a:r>
            <a:r>
              <a:rPr lang="en-US" dirty="0"/>
              <a:t>/sec ~ Mach)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A3363A-90CA-99E4-4F37-3AD3BDACDE03}"/>
              </a:ext>
            </a:extLst>
          </p:cNvPr>
          <p:cNvSpPr txBox="1"/>
          <p:nvPr/>
        </p:nvSpPr>
        <p:spPr>
          <a:xfrm>
            <a:off x="5621697" y="1177812"/>
            <a:ext cx="1535957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Uncoated C/C, </a:t>
            </a:r>
            <a:r>
              <a:rPr lang="en-US" dirty="0">
                <a:latin typeface="Symbol" pitchFamily="2" charset="2"/>
              </a:rPr>
              <a:t>g</a:t>
            </a:r>
            <a:r>
              <a:rPr lang="en-US" dirty="0"/>
              <a:t> ~ 1 (</a:t>
            </a:r>
            <a:r>
              <a:rPr lang="en-US" dirty="0">
                <a:latin typeface="Symbol" pitchFamily="2" charset="2"/>
              </a:rPr>
              <a:t>g</a:t>
            </a:r>
            <a:r>
              <a:rPr lang="en-US" dirty="0"/>
              <a:t> is </a:t>
            </a:r>
            <a:r>
              <a:rPr lang="en-US" dirty="0" err="1"/>
              <a:t>catalycity</a:t>
            </a:r>
            <a:r>
              <a:rPr lang="en-US" dirty="0"/>
              <a:t>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1D249C-F969-6C26-ADCC-23748ECA122C}"/>
              </a:ext>
            </a:extLst>
          </p:cNvPr>
          <p:cNvSpPr txBox="1"/>
          <p:nvPr/>
        </p:nvSpPr>
        <p:spPr>
          <a:xfrm rot="18181280">
            <a:off x="-20352" y="3543649"/>
            <a:ext cx="1434075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Coated C/C, </a:t>
            </a:r>
            <a:r>
              <a:rPr lang="en-US" dirty="0">
                <a:latin typeface="Symbol" pitchFamily="2" charset="2"/>
              </a:rPr>
              <a:t>g</a:t>
            </a:r>
            <a:r>
              <a:rPr lang="en-US" dirty="0"/>
              <a:t> = very low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C611BD8-6839-CDD0-814F-EDF3DAC712CA}"/>
              </a:ext>
            </a:extLst>
          </p:cNvPr>
          <p:cNvSpPr txBox="1"/>
          <p:nvPr/>
        </p:nvSpPr>
        <p:spPr>
          <a:xfrm>
            <a:off x="1594651" y="3918808"/>
            <a:ext cx="1878545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Non-catalytic wall (glass)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B63A71F-2569-10A1-948C-E2D7422051EC}"/>
              </a:ext>
            </a:extLst>
          </p:cNvPr>
          <p:cNvSpPr txBox="1"/>
          <p:nvPr/>
        </p:nvSpPr>
        <p:spPr>
          <a:xfrm>
            <a:off x="3575493" y="4016433"/>
            <a:ext cx="996802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Oxides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ADA6EA2-82C6-9434-A618-AE905C63063A}"/>
              </a:ext>
            </a:extLst>
          </p:cNvPr>
          <p:cNvSpPr txBox="1"/>
          <p:nvPr/>
        </p:nvSpPr>
        <p:spPr>
          <a:xfrm>
            <a:off x="4590837" y="3926828"/>
            <a:ext cx="98062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Catalysts (metals)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4A7720-0110-902F-501D-49CB5A3073E5}"/>
              </a:ext>
            </a:extLst>
          </p:cNvPr>
          <p:cNvSpPr txBox="1"/>
          <p:nvPr/>
        </p:nvSpPr>
        <p:spPr>
          <a:xfrm>
            <a:off x="278272" y="5439353"/>
            <a:ext cx="623904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Krasnov, N. F. </a:t>
            </a:r>
            <a:r>
              <a:rPr lang="en-US" sz="1200" i="1" dirty="0"/>
              <a:t>Aerodynamics</a:t>
            </a:r>
            <a:r>
              <a:rPr lang="en-US" sz="1200" dirty="0"/>
              <a:t>. Translated by T. S. Patel. Edited by V. S. </a:t>
            </a:r>
            <a:r>
              <a:rPr lang="en-US" sz="1200" dirty="0" err="1"/>
              <a:t>Kothekar</a:t>
            </a:r>
            <a:r>
              <a:rPr lang="en-US" sz="1200" dirty="0"/>
              <a:t>. New Delhi: Amerind Publishing Co., 1978. Originally published 1971. Translated by NASA, open source.</a:t>
            </a:r>
          </a:p>
          <a:p>
            <a:r>
              <a:rPr lang="en-US" sz="1200" u="sng" dirty="0">
                <a:hlinkClick r:id="rId4" tooltip="Original URL:&#10;https://archive.org/details/n.-f.-krasnov-aerodynamics-ntt-amerind-1978/page/665/mode/2up&#10;&#10;Click to follow link."/>
              </a:rPr>
              <a:t>https://archive.org/details/n.-f.-krasnov-aerodynamics-ntt-amerind-1978/page/665/mode/2up</a:t>
            </a:r>
            <a:endParaRPr lang="en-US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848092-E52E-F5FC-1D20-8DEDD798C76A}"/>
              </a:ext>
            </a:extLst>
          </p:cNvPr>
          <p:cNvSpPr txBox="1"/>
          <p:nvPr/>
        </p:nvSpPr>
        <p:spPr>
          <a:xfrm rot="16200000">
            <a:off x="103536" y="1757183"/>
            <a:ext cx="127923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Normalized heat flux</a:t>
            </a:r>
          </a:p>
        </p:txBody>
      </p:sp>
      <p:sp>
        <p:nvSpPr>
          <p:cNvPr id="25" name="Rectangle 4">
            <a:extLst>
              <a:ext uri="{FF2B5EF4-FFF2-40B4-BE49-F238E27FC236}">
                <a16:creationId xmlns:a16="http://schemas.microsoft.com/office/drawing/2014/main" id="{D443EE95-DB57-8240-4758-55FF9B4F01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7655" y="5790585"/>
            <a:ext cx="4974105" cy="4308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Thierry Pichon, "IXV CMC Thermal Protection System: Post Flight Preliminary Analysis”, International Astronautical Congress, Guadalajara, Mexico, Sept. 25-30, 2016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69B954-5C27-0F2F-3951-55DA84EAF328}"/>
              </a:ext>
            </a:extLst>
          </p:cNvPr>
          <p:cNvSpPr txBox="1"/>
          <p:nvPr/>
        </p:nvSpPr>
        <p:spPr>
          <a:xfrm>
            <a:off x="166061" y="6244843"/>
            <a:ext cx="11585831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Fully catalytic assumptions can </a:t>
            </a:r>
            <a:r>
              <a:rPr lang="en-US" sz="2800" b="1" u="sng" dirty="0">
                <a:latin typeface="Calibri" panose="020F0502020204030204" pitchFamily="34" charset="0"/>
                <a:cs typeface="Calibri" panose="020F0502020204030204" pitchFamily="34" charset="0"/>
              </a:rPr>
              <a:t>excessively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over-predict surface temperatures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341F373-26D1-90EB-D988-C74C0F2F0519}"/>
              </a:ext>
            </a:extLst>
          </p:cNvPr>
          <p:cNvSpPr/>
          <p:nvPr/>
        </p:nvSpPr>
        <p:spPr>
          <a:xfrm>
            <a:off x="10393584" y="2745973"/>
            <a:ext cx="1618308" cy="618327"/>
          </a:xfrm>
          <a:prstGeom prst="roundRect">
            <a:avLst/>
          </a:prstGeom>
          <a:noFill/>
          <a:ln w="508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8AF7C9D-60A9-1B28-0CD6-7A36F39FB09B}"/>
              </a:ext>
            </a:extLst>
          </p:cNvPr>
          <p:cNvSpPr/>
          <p:nvPr/>
        </p:nvSpPr>
        <p:spPr>
          <a:xfrm>
            <a:off x="0" y="875642"/>
            <a:ext cx="12192000" cy="79513"/>
          </a:xfrm>
          <a:prstGeom prst="rect">
            <a:avLst/>
          </a:prstGeom>
          <a:gradFill>
            <a:gsLst>
              <a:gs pos="7000">
                <a:schemeClr val="tx2">
                  <a:lumMod val="90000"/>
                  <a:lumOff val="10000"/>
                </a:schemeClr>
              </a:gs>
              <a:gs pos="46000">
                <a:schemeClr val="bg2">
                  <a:lumMod val="90000"/>
                </a:schemeClr>
              </a:gs>
              <a:gs pos="74000">
                <a:schemeClr val="tx2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Slide Number Placeholder 4">
            <a:extLst>
              <a:ext uri="{FF2B5EF4-FFF2-40B4-BE49-F238E27FC236}">
                <a16:creationId xmlns:a16="http://schemas.microsoft.com/office/drawing/2014/main" id="{F5354F47-1EEF-5E5A-7A4E-86D8B8381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5189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ss011e11261   STS-114">
            <a:extLst>
              <a:ext uri="{FF2B5EF4-FFF2-40B4-BE49-F238E27FC236}">
                <a16:creationId xmlns:a16="http://schemas.microsoft.com/office/drawing/2014/main" id="{0E6F340D-3417-C8E4-C712-DFDE3662E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7880" y="1073673"/>
            <a:ext cx="9143919" cy="562458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8E00D5FF-4F85-B5A2-CDD5-890EFF00C0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724" y="5700682"/>
            <a:ext cx="31522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 dirty="0"/>
              <a:t>Space Transportation System (STS) - 114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7ED9EDCE-46EB-01B2-174C-598B6C35E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4571" y="1457691"/>
            <a:ext cx="6555891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7013" indent="-22701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9775" indent="-2825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en-US" sz="2200" b="1" dirty="0"/>
              <a:t>Insulator attached directly to cold structure to form outer mold line (OML)</a:t>
            </a:r>
          </a:p>
          <a:p>
            <a:pPr marL="342900" indent="-342900" eaLnBrk="1" hangingPunct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en-US" sz="2200" b="1" dirty="0"/>
              <a:t>Transfer aerodynamic loads to structure</a:t>
            </a:r>
          </a:p>
          <a:p>
            <a:pPr marL="342900" indent="-342900" eaLnBrk="1" hangingPunct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en-US" sz="2200" b="1" dirty="0"/>
              <a:t>Strain isolation required</a:t>
            </a:r>
          </a:p>
          <a:p>
            <a:pPr marL="342900" indent="-342900" eaLnBrk="1" hangingPunct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en-US" sz="2200" b="1" dirty="0"/>
              <a:t>Segmented (~ 6 in. x 6 in. or ~ 15 cm x 15 cm)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73F06C4D-FF5F-9DB3-2938-20C6F022F82E}"/>
              </a:ext>
            </a:extLst>
          </p:cNvPr>
          <p:cNvSpPr txBox="1">
            <a:spLocks/>
          </p:cNvSpPr>
          <p:nvPr/>
        </p:nvSpPr>
        <p:spPr bwMode="auto">
          <a:xfrm>
            <a:off x="157605" y="112788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Insulated Structure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C8F5DF6-4928-5195-66EC-BAC954A5823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7921" y="4590814"/>
            <a:ext cx="2192398" cy="174395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3F058E0-D969-1AFA-EE42-874A15D5B87A}"/>
              </a:ext>
            </a:extLst>
          </p:cNvPr>
          <p:cNvSpPr txBox="1"/>
          <p:nvPr/>
        </p:nvSpPr>
        <p:spPr>
          <a:xfrm>
            <a:off x="9194091" y="3948281"/>
            <a:ext cx="2144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Tile with high emissivity coating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DF49E16-3C36-9BA7-2813-78153349C81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340" y="4718599"/>
            <a:ext cx="2624487" cy="148838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1178124-1641-1BBE-4BF3-B5CEB3841470}"/>
              </a:ext>
            </a:extLst>
          </p:cNvPr>
          <p:cNvSpPr txBox="1"/>
          <p:nvPr/>
        </p:nvSpPr>
        <p:spPr>
          <a:xfrm>
            <a:off x="964182" y="4364448"/>
            <a:ext cx="25136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Damaged tile post-flight</a:t>
            </a:r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8B714761-AA38-1934-82F9-8073626A0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5950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EE9708FA-A374-0A31-CEE2-CAEDDE9B5053}"/>
              </a:ext>
            </a:extLst>
          </p:cNvPr>
          <p:cNvSpPr txBox="1">
            <a:spLocks/>
          </p:cNvSpPr>
          <p:nvPr/>
        </p:nvSpPr>
        <p:spPr bwMode="auto">
          <a:xfrm>
            <a:off x="127900" y="-143221"/>
            <a:ext cx="11043420" cy="1232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CMC Standoff TPS on Intermediate </a:t>
            </a:r>
            <a:r>
              <a:rPr lang="en-US" alt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eXperimental</a:t>
            </a:r>
            <a:r>
              <a:rPr lang="en-US" alt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Vehicle (IXV)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BC5F5D-9CEB-2685-2296-CF39AE762D6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742" y="1316489"/>
            <a:ext cx="10393578" cy="54030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645B7F7-617F-ADAD-29C3-414871049DB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5377" y="1272426"/>
            <a:ext cx="3708400" cy="8763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48352B3-BADF-AEE4-D0DE-BAE69997F362}"/>
              </a:ext>
            </a:extLst>
          </p:cNvPr>
          <p:cNvSpPr txBox="1"/>
          <p:nvPr/>
        </p:nvSpPr>
        <p:spPr>
          <a:xfrm>
            <a:off x="56980" y="6566632"/>
            <a:ext cx="26063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Used by permission of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ArianeGroup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E1D528-AAC4-4F18-3603-DF8D04DD8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71762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F06E497C-5F67-F540-971D-F1FE8F7B26F6}"/>
              </a:ext>
            </a:extLst>
          </p:cNvPr>
          <p:cNvSpPr txBox="1">
            <a:spLocks noChangeArrowheads="1"/>
          </p:cNvSpPr>
          <p:nvPr/>
        </p:nvSpPr>
        <p:spPr>
          <a:xfrm>
            <a:off x="2696070" y="5060432"/>
            <a:ext cx="7834745" cy="165576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5612" indent="-457200">
              <a:lnSpc>
                <a:spcPct val="150000"/>
              </a:lnSpc>
              <a:spcBef>
                <a:spcPct val="0"/>
              </a:spcBef>
              <a:buClr>
                <a:schemeClr val="tx1"/>
              </a:buClr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Aeroshell carries aero and vehicle axial loads</a:t>
            </a:r>
          </a:p>
          <a:p>
            <a:pPr marL="455612" indent="-457200">
              <a:lnSpc>
                <a:spcPct val="150000"/>
              </a:lnSpc>
              <a:spcBef>
                <a:spcPct val="0"/>
              </a:spcBef>
              <a:buClr>
                <a:schemeClr val="tx1"/>
              </a:buClr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Insulation incorporated or separate </a:t>
            </a:r>
          </a:p>
          <a:p>
            <a:pPr marL="455612" indent="-457200">
              <a:lnSpc>
                <a:spcPct val="150000"/>
              </a:lnSpc>
              <a:spcBef>
                <a:spcPct val="0"/>
              </a:spcBef>
              <a:buClr>
                <a:schemeClr val="tx1"/>
              </a:buClr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Potential for reduced weight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B91176E6-6A11-7670-40BB-C2BB3E477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4937" y="1396362"/>
            <a:ext cx="6240393" cy="3716290"/>
          </a:xfrm>
          <a:prstGeom prst="rect">
            <a:avLst/>
          </a:prstGeom>
          <a:solidFill>
            <a:srgbClr val="99CCFF"/>
          </a:solidFill>
          <a:ln w="25400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b="1" dirty="0"/>
          </a:p>
        </p:txBody>
      </p:sp>
      <p:pic>
        <p:nvPicPr>
          <p:cNvPr id="8" name="Picture 9" descr="HTV_2_topside_update_Small">
            <a:extLst>
              <a:ext uri="{FF2B5EF4-FFF2-40B4-BE49-F238E27FC236}">
                <a16:creationId xmlns:a16="http://schemas.microsoft.com/office/drawing/2014/main" id="{B58EB128-C85A-4F61-17ED-CD3A230A4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11459">
            <a:off x="3597245" y="1308597"/>
            <a:ext cx="5423827" cy="3440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10">
            <a:extLst>
              <a:ext uri="{FF2B5EF4-FFF2-40B4-BE49-F238E27FC236}">
                <a16:creationId xmlns:a16="http://schemas.microsoft.com/office/drawing/2014/main" id="{6EBAC950-8D8B-9403-F5DC-84D9EE3933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0101" y="3912360"/>
            <a:ext cx="1885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en-US" sz="1800" b="1" dirty="0">
                <a:solidFill>
                  <a:srgbClr val="003399"/>
                </a:solidFill>
              </a:rPr>
              <a:t>Carbon/Carbon Aeroshell</a:t>
            </a:r>
          </a:p>
        </p:txBody>
      </p:sp>
      <p:sp>
        <p:nvSpPr>
          <p:cNvPr id="10" name="Text Box 11">
            <a:extLst>
              <a:ext uri="{FF2B5EF4-FFF2-40B4-BE49-F238E27FC236}">
                <a16:creationId xmlns:a16="http://schemas.microsoft.com/office/drawing/2014/main" id="{FF06E006-E700-E251-0293-D01C2D08DE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758" y="1761079"/>
            <a:ext cx="22304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b="1" dirty="0">
                <a:solidFill>
                  <a:srgbClr val="003399"/>
                </a:solidFill>
              </a:rPr>
              <a:t>DARPA/AF Falcon HTV-2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28F597CF-2843-7789-8745-605B6A2A02ED}"/>
              </a:ext>
            </a:extLst>
          </p:cNvPr>
          <p:cNvSpPr txBox="1">
            <a:spLocks/>
          </p:cNvSpPr>
          <p:nvPr/>
        </p:nvSpPr>
        <p:spPr bwMode="auto">
          <a:xfrm>
            <a:off x="158945" y="65768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Load-Bearing Aeroshell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BFE23B5E-5CAE-E42D-3510-E09F4F288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08433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9F1CF579-0BDB-7964-E49E-E60BBB3C6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3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508113"/>
            <a:ext cx="12388173" cy="795545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790182D7-B312-6D0D-CEAD-7BC7611A15D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3696475" y="1390145"/>
            <a:ext cx="5640388" cy="4391025"/>
          </a:xfrm>
          <a:prstGeom prst="rect">
            <a:avLst/>
          </a:prstGeo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marL="292100" indent="-292100" eaLnBrk="1" hangingPunct="1"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pPr marL="292100" indent="-292100" eaLnBrk="1" hangingPunct="1">
              <a:buClr>
                <a:schemeClr val="tx1"/>
              </a:buClr>
              <a:buFont typeface="Times" panose="02020603050405020304" pitchFamily="18" charset="0"/>
              <a:buChar char="•"/>
            </a:pPr>
            <a:endParaRPr lang="en-US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2100" indent="-292100" eaLnBrk="1" hangingPunct="1"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TPS and Hot Structures Components</a:t>
            </a:r>
          </a:p>
          <a:p>
            <a:pPr marL="687388" lvl="1" indent="-285750" eaLnBrk="1" hangingPunct="1"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Leading edges</a:t>
            </a:r>
          </a:p>
          <a:p>
            <a:pPr marL="687388" lvl="1" indent="-285750" eaLnBrk="1" hangingPunct="1"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Acreage TPS / aeroshell </a:t>
            </a:r>
          </a:p>
          <a:p>
            <a:pPr marL="687388" lvl="1" indent="-285750" eaLnBrk="1" hangingPunct="1"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Control surfaces</a:t>
            </a:r>
          </a:p>
          <a:p>
            <a:pPr marL="292100" indent="-292100" eaLnBrk="1" hangingPunct="1">
              <a:buClr>
                <a:schemeClr val="tx1"/>
              </a:buClr>
              <a:buFont typeface="Times" panose="02020603050405020304" pitchFamily="18" charset="0"/>
              <a:buChar char="•"/>
            </a:pPr>
            <a:endParaRPr lang="en-US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2100" indent="-292100" eaLnBrk="1" hangingPunct="1"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Key Technical Challenges</a:t>
            </a:r>
          </a:p>
          <a:p>
            <a:pPr marL="292100" indent="-292100" eaLnBrk="1" hangingPunct="1">
              <a:buClr>
                <a:schemeClr val="tx1"/>
              </a:buClr>
              <a:buFont typeface="Times" panose="02020603050405020304" pitchFamily="18" charset="0"/>
              <a:buChar char="•"/>
            </a:pPr>
            <a:endParaRPr lang="en-US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2100" indent="-292100" eaLnBrk="1" hangingPunct="1"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Concluding Remarks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AC1F7453-6C73-187C-A12A-152883F70F70}"/>
              </a:ext>
            </a:extLst>
          </p:cNvPr>
          <p:cNvSpPr txBox="1">
            <a:spLocks/>
          </p:cNvSpPr>
          <p:nvPr/>
        </p:nvSpPr>
        <p:spPr bwMode="auto">
          <a:xfrm>
            <a:off x="127234" y="95051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ight Arrow 1">
            <a:extLst>
              <a:ext uri="{FF2B5EF4-FFF2-40B4-BE49-F238E27FC236}">
                <a16:creationId xmlns:a16="http://schemas.microsoft.com/office/drawing/2014/main" id="{344F4690-21A3-774C-60C4-75082A988260}"/>
              </a:ext>
            </a:extLst>
          </p:cNvPr>
          <p:cNvSpPr/>
          <p:nvPr/>
        </p:nvSpPr>
        <p:spPr>
          <a:xfrm>
            <a:off x="3197711" y="3306669"/>
            <a:ext cx="498764" cy="540327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395B817A-DF53-9B8D-10C7-3665E5F95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74646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83F47-FDB7-9934-7434-A5AE6EB02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4848D-2BC6-1E6B-4C4E-CE3527EEA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99" y="85248"/>
            <a:ext cx="10662957" cy="478913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Need for a Damage-Tolerance Approach (DTA)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1C4D2F-2201-CB4D-54D3-2E38F1F2C7BE}"/>
              </a:ext>
            </a:extLst>
          </p:cNvPr>
          <p:cNvSpPr txBox="1"/>
          <p:nvPr/>
        </p:nvSpPr>
        <p:spPr>
          <a:xfrm>
            <a:off x="82698" y="926794"/>
            <a:ext cx="7393275" cy="487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sz="2400" b="1" dirty="0"/>
              <a:t>Strength-based approach (SBA)</a:t>
            </a:r>
          </a:p>
          <a:p>
            <a:pPr marL="515938" lvl="1" indent="-2794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Good for initial structural sizing</a:t>
            </a:r>
          </a:p>
          <a:p>
            <a:pPr marL="515938" lvl="1" indent="-2794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Can provide inaccurate failure predictions from stress concentrations (cannot accurately predict)</a:t>
            </a:r>
          </a:p>
          <a:p>
            <a:pPr marL="515938" lvl="1" indent="-2794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Cannot accurately predict crack advance: Manufactured parts containing cracks generally rejected</a:t>
            </a:r>
          </a:p>
          <a:p>
            <a:pPr marL="515938" lvl="1" indent="-2794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Needs to be supplemented with a</a:t>
            </a:r>
          </a:p>
          <a:p>
            <a:pPr marL="517525" lvl="1">
              <a:lnSpc>
                <a:spcPct val="110000"/>
              </a:lnSpc>
            </a:pPr>
            <a:r>
              <a:rPr lang="en-US" sz="2000" dirty="0"/>
              <a:t>damage-tolerance approach</a:t>
            </a:r>
          </a:p>
          <a:p>
            <a:endParaRPr lang="en-US" sz="900" b="1" dirty="0"/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sz="2400" b="1" dirty="0"/>
              <a:t>Damage-tolerance approach (DTA) (realistic goals)</a:t>
            </a:r>
          </a:p>
          <a:p>
            <a:pPr marL="519113" lvl="1" indent="-279400">
              <a:buFont typeface="Arial" panose="020B0604020202020204" pitchFamily="34" charset="0"/>
              <a:buChar char="•"/>
            </a:pPr>
            <a:r>
              <a:rPr lang="en-US" sz="2000" dirty="0"/>
              <a:t>Apply at stress concentrations and manufacturing defects</a:t>
            </a:r>
          </a:p>
          <a:p>
            <a:pPr marL="519113" lvl="1" indent="-279400">
              <a:buFont typeface="Arial" panose="020B0604020202020204" pitchFamily="34" charset="0"/>
              <a:buChar char="•"/>
            </a:pPr>
            <a:r>
              <a:rPr lang="en-US" sz="2000" dirty="0"/>
              <a:t>Accurately predict onset (stress concentrations) and growth (identified defects) of damage</a:t>
            </a:r>
          </a:p>
          <a:p>
            <a:pPr marL="519113" lvl="1" indent="-279400">
              <a:buFont typeface="Arial" panose="020B0604020202020204" pitchFamily="34" charset="0"/>
              <a:buChar char="•"/>
            </a:pPr>
            <a:r>
              <a:rPr lang="en-US" sz="2000" dirty="0"/>
              <a:t>Utilize a no-growth philosophy for C/C and CMCs</a:t>
            </a:r>
          </a:p>
          <a:p>
            <a:pPr marL="519113" lvl="1" indent="-279400">
              <a:buFont typeface="Arial" panose="020B0604020202020204" pitchFamily="34" charset="0"/>
              <a:buChar char="•"/>
            </a:pPr>
            <a:r>
              <a:rPr lang="en-US" sz="2000" dirty="0"/>
              <a:t>Inform part accept/repair/reject decisions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C6581C-495D-4353-096B-E9E8AAA6B29C}"/>
              </a:ext>
            </a:extLst>
          </p:cNvPr>
          <p:cNvSpPr txBox="1"/>
          <p:nvPr/>
        </p:nvSpPr>
        <p:spPr>
          <a:xfrm>
            <a:off x="91138" y="6156436"/>
            <a:ext cx="1156483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DTA can increase production yield, structural integrity, and vehicle life</a:t>
            </a:r>
            <a:endParaRPr lang="en-US" sz="48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7799AC-343A-8CFF-93D7-5BE3C6A05A1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6116" y="854057"/>
            <a:ext cx="4820022" cy="5166977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1ECDCF15-79B4-3A5D-CAE6-7C9F299E9C0A}"/>
              </a:ext>
            </a:extLst>
          </p:cNvPr>
          <p:cNvSpPr/>
          <p:nvPr/>
        </p:nvSpPr>
        <p:spPr>
          <a:xfrm>
            <a:off x="10298658" y="4944553"/>
            <a:ext cx="306151" cy="307672"/>
          </a:xfrm>
          <a:prstGeom prst="ellipse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C921EE2C-C0C1-9767-ECFC-FEC7A0B5B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30570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05A80025-6FD7-4E18-4494-399D60A5A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0046" y="4221916"/>
            <a:ext cx="4222448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25425" indent="-22542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76263" indent="-23653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39725" lvl="1" indent="0" eaLnBrk="1" hangingPunct="1">
              <a:buClr>
                <a:schemeClr val="tx1"/>
              </a:buClr>
            </a:pPr>
            <a:endParaRPr lang="en-US" altLang="en-US" sz="2000" b="1" dirty="0"/>
          </a:p>
          <a:p>
            <a:pPr marL="342900" indent="-342900" eaLnBrk="1" hangingPunct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en-US" sz="2200" b="1" dirty="0"/>
              <a:t>Disadvantages</a:t>
            </a:r>
          </a:p>
          <a:p>
            <a:pPr marL="682625" lvl="1" indent="-342900" eaLnBrk="1" hangingPunct="1">
              <a:buClr>
                <a:schemeClr val="tx1"/>
              </a:buClr>
              <a:buFont typeface="Arial" panose="020B0604020202020204" pitchFamily="34" charset="0"/>
              <a:buChar char="−"/>
            </a:pPr>
            <a:r>
              <a:rPr lang="en-US" altLang="en-US" sz="2200" dirty="0"/>
              <a:t>Heavy</a:t>
            </a:r>
          </a:p>
          <a:p>
            <a:pPr marL="682625" lvl="1" indent="-342900" eaLnBrk="1" hangingPunct="1">
              <a:buClr>
                <a:schemeClr val="tx1"/>
              </a:buClr>
              <a:buFont typeface="Arial" panose="020B0604020202020204" pitchFamily="34" charset="0"/>
              <a:buChar char="−"/>
            </a:pPr>
            <a:r>
              <a:rPr lang="en-US" altLang="en-US" sz="2200" dirty="0"/>
              <a:t>Little thermal margin</a:t>
            </a:r>
          </a:p>
          <a:p>
            <a:pPr marL="682625" lvl="1" indent="-342900" eaLnBrk="1" hangingPunct="1">
              <a:buClr>
                <a:schemeClr val="tx1"/>
              </a:buClr>
              <a:buFont typeface="Arial" panose="020B0604020202020204" pitchFamily="34" charset="0"/>
              <a:buChar char="−"/>
            </a:pPr>
            <a:r>
              <a:rPr lang="en-US" altLang="en-US" sz="2200" dirty="0"/>
              <a:t>Thick cross section</a:t>
            </a:r>
          </a:p>
        </p:txBody>
      </p:sp>
      <p:pic>
        <p:nvPicPr>
          <p:cNvPr id="5" name="Picture 4" descr="iss014e09294  STS-116 elevon">
            <a:extLst>
              <a:ext uri="{FF2B5EF4-FFF2-40B4-BE49-F238E27FC236}">
                <a16:creationId xmlns:a16="http://schemas.microsoft.com/office/drawing/2014/main" id="{05EE3FB8-D6CC-A461-58CC-DF132DCFD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1960" y="1521022"/>
            <a:ext cx="4146796" cy="2744482"/>
          </a:xfrm>
          <a:prstGeom prst="rect">
            <a:avLst/>
          </a:prstGeom>
          <a:noFill/>
          <a:ln w="38100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F8EE230-9A6B-897B-0961-54EAF50D59D6}"/>
              </a:ext>
            </a:extLst>
          </p:cNvPr>
          <p:cNvGrpSpPr/>
          <p:nvPr/>
        </p:nvGrpSpPr>
        <p:grpSpPr>
          <a:xfrm>
            <a:off x="6581167" y="1724694"/>
            <a:ext cx="4591325" cy="2489954"/>
            <a:chOff x="6263809" y="862846"/>
            <a:chExt cx="3685352" cy="1998629"/>
          </a:xfrm>
        </p:grpSpPr>
        <p:sp>
          <p:nvSpPr>
            <p:cNvPr id="6" name="Text Box 5">
              <a:extLst>
                <a:ext uri="{FF2B5EF4-FFF2-40B4-BE49-F238E27FC236}">
                  <a16:creationId xmlns:a16="http://schemas.microsoft.com/office/drawing/2014/main" id="{AC8FC280-F8B5-7D71-F880-B65D759862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63834" y="1416844"/>
              <a:ext cx="1770063" cy="2964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800" b="1" dirty="0"/>
                <a:t>Tile</a:t>
              </a:r>
            </a:p>
          </p:txBody>
        </p:sp>
        <p:sp>
          <p:nvSpPr>
            <p:cNvPr id="7" name="Text Box 6">
              <a:extLst>
                <a:ext uri="{FF2B5EF4-FFF2-40B4-BE49-F238E27FC236}">
                  <a16:creationId xmlns:a16="http://schemas.microsoft.com/office/drawing/2014/main" id="{B10B7A29-FDF8-AEE1-0261-9660ABFBCD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74838" y="862846"/>
              <a:ext cx="2274323" cy="5187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800" b="1" dirty="0"/>
                <a:t>Metal or polymer matrix composite (PMC)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A1AFFC8-FE8E-C3A7-61EB-06C429ED62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0B3EA7"/>
                </a:clrFrom>
                <a:clrTo>
                  <a:srgbClr val="0B3EA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3809" y="1751812"/>
              <a:ext cx="2938463" cy="1109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E96F3BF1-C264-BB6A-35B3-3FCC760D5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5328" y="1647031"/>
              <a:ext cx="254000" cy="431800"/>
            </a:xfrm>
            <a:custGeom>
              <a:avLst/>
              <a:gdLst>
                <a:gd name="T0" fmla="*/ 0 w 152"/>
                <a:gd name="T1" fmla="*/ 0 h 264"/>
                <a:gd name="T2" fmla="*/ 424447368 w 152"/>
                <a:gd name="T3" fmla="*/ 0 h 264"/>
                <a:gd name="T4" fmla="*/ 424447368 w 152"/>
                <a:gd name="T5" fmla="*/ 706254697 h 26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2" h="264">
                  <a:moveTo>
                    <a:pt x="0" y="0"/>
                  </a:moveTo>
                  <a:lnTo>
                    <a:pt x="152" y="0"/>
                  </a:lnTo>
                  <a:lnTo>
                    <a:pt x="152" y="264"/>
                  </a:lnTo>
                </a:path>
              </a:pathLst>
            </a:custGeom>
            <a:noFill/>
            <a:ln w="19050">
              <a:solidFill>
                <a:schemeClr val="accent2">
                  <a:lumMod val="75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AC933C6-94CA-7907-6E73-300F476C343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429028" y="1225408"/>
              <a:ext cx="254000" cy="1075679"/>
            </a:xfrm>
            <a:custGeom>
              <a:avLst/>
              <a:gdLst>
                <a:gd name="T0" fmla="*/ 0 w 152"/>
                <a:gd name="T1" fmla="*/ 0 h 264"/>
                <a:gd name="T2" fmla="*/ 424447368 w 152"/>
                <a:gd name="T3" fmla="*/ 0 h 264"/>
                <a:gd name="T4" fmla="*/ 424447368 w 152"/>
                <a:gd name="T5" fmla="*/ 1589073068 h 26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2" h="264">
                  <a:moveTo>
                    <a:pt x="0" y="0"/>
                  </a:moveTo>
                  <a:lnTo>
                    <a:pt x="152" y="0"/>
                  </a:lnTo>
                  <a:lnTo>
                    <a:pt x="152" y="264"/>
                  </a:lnTo>
                </a:path>
              </a:pathLst>
            </a:custGeom>
            <a:noFill/>
            <a:ln w="19050">
              <a:solidFill>
                <a:schemeClr val="accent2">
                  <a:lumMod val="75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1" name="Text Box 10">
            <a:extLst>
              <a:ext uri="{FF2B5EF4-FFF2-40B4-BE49-F238E27FC236}">
                <a16:creationId xmlns:a16="http://schemas.microsoft.com/office/drawing/2014/main" id="{55E46394-CF1F-A217-DE09-910488C6E6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4548" y="3157150"/>
            <a:ext cx="21335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chemeClr val="bg1"/>
                </a:solidFill>
              </a:rPr>
              <a:t>Tiles on orbiter </a:t>
            </a:r>
            <a:r>
              <a:rPr lang="en-US" altLang="en-US" sz="2000" b="1" dirty="0" err="1">
                <a:solidFill>
                  <a:schemeClr val="bg1"/>
                </a:solidFill>
              </a:rPr>
              <a:t>elevons</a:t>
            </a:r>
            <a:endParaRPr lang="en-US" altLang="en-US" sz="2000" b="1" dirty="0">
              <a:solidFill>
                <a:schemeClr val="bg1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FCFE725A-8226-18CB-E443-06D1C3243207}"/>
              </a:ext>
            </a:extLst>
          </p:cNvPr>
          <p:cNvSpPr txBox="1">
            <a:spLocks/>
          </p:cNvSpPr>
          <p:nvPr/>
        </p:nvSpPr>
        <p:spPr bwMode="auto">
          <a:xfrm>
            <a:off x="146134" y="103766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Insulated Control Surface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DA946C-E83E-5BF4-C28B-72A45C4B893A}"/>
              </a:ext>
            </a:extLst>
          </p:cNvPr>
          <p:cNvSpPr txBox="1"/>
          <p:nvPr/>
        </p:nvSpPr>
        <p:spPr>
          <a:xfrm>
            <a:off x="130454" y="6323347"/>
            <a:ext cx="58776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U.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Trabandt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T. Schmid, and E. Werth, “CMC and Metallic Hot Structure Hybrid Components for RLV,” 54</a:t>
            </a:r>
            <a:r>
              <a:rPr lang="en-US" sz="11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 International Astronautical Congress,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Breman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Germany, 2003.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1D11ED-075E-44FF-DE7F-48902C2A9C8C}"/>
              </a:ext>
            </a:extLst>
          </p:cNvPr>
          <p:cNvSpPr txBox="1"/>
          <p:nvPr/>
        </p:nvSpPr>
        <p:spPr>
          <a:xfrm>
            <a:off x="536028" y="4540469"/>
            <a:ext cx="511229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eaLnBrk="1" hangingPunct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Advantages</a:t>
            </a:r>
          </a:p>
          <a:p>
            <a:pPr marL="682625" lvl="1" indent="-342900" eaLnBrk="1" hangingPunct="1">
              <a:buClr>
                <a:schemeClr val="tx1"/>
              </a:buClr>
              <a:buFont typeface="Arial" panose="020B0604020202020204" pitchFamily="34" charset="0"/>
              <a:buChar char="−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Suitable for very large structures </a:t>
            </a:r>
          </a:p>
          <a:p>
            <a:pPr marL="682625" lvl="1" indent="-342900" eaLnBrk="1" hangingPunct="1">
              <a:buClr>
                <a:schemeClr val="tx1"/>
              </a:buClr>
              <a:buFont typeface="Arial" panose="020B0604020202020204" pitchFamily="34" charset="0"/>
              <a:buChar char="−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Minimal thermal expansion issues</a:t>
            </a:r>
          </a:p>
          <a:p>
            <a:pPr>
              <a:buClr>
                <a:schemeClr val="tx1"/>
              </a:buClr>
            </a:pPr>
            <a:endParaRPr lang="en-US" dirty="0"/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C2524F42-BC9F-C745-541B-2F62BD1B1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87366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A5D385B-FA1A-6491-A718-F1012046958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59834" y="1246420"/>
            <a:ext cx="5734841" cy="5278143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hangingPunct="1">
              <a:lnSpc>
                <a:spcPct val="120000"/>
              </a:lnSpc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Advantages</a:t>
            </a:r>
          </a:p>
          <a:p>
            <a:pPr marL="636588" lvl="1" indent="-285750">
              <a:lnSpc>
                <a:spcPct val="120000"/>
              </a:lnSpc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May not require TPS on upper surface</a:t>
            </a:r>
          </a:p>
          <a:p>
            <a:pPr marL="636588" lvl="1" indent="-285750">
              <a:lnSpc>
                <a:spcPct val="120000"/>
              </a:lnSpc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More affordable manufacturing for large structures</a:t>
            </a:r>
          </a:p>
          <a:p>
            <a:pPr marL="636588" lvl="1" indent="-285750" eaLnBrk="1" hangingPunct="1">
              <a:lnSpc>
                <a:spcPct val="120000"/>
              </a:lnSpc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Replace CMC leading and trailing edges </a:t>
            </a:r>
            <a:b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if damaged</a:t>
            </a:r>
          </a:p>
          <a:p>
            <a:pPr eaLnBrk="1" hangingPunct="1">
              <a:lnSpc>
                <a:spcPct val="120000"/>
              </a:lnSpc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Disadvantages</a:t>
            </a:r>
          </a:p>
          <a:p>
            <a:pPr marL="636588" lvl="1" indent="-285750" eaLnBrk="1" hangingPunct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Thermal growth mismatch between metal/PMC and CMC</a:t>
            </a:r>
          </a:p>
          <a:p>
            <a:pPr marL="636588" lvl="1" indent="-285750" eaLnBrk="1" hangingPunct="1">
              <a:lnSpc>
                <a:spcPct val="120000"/>
              </a:lnSpc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Weight increase 30% - 40% over all CMC</a:t>
            </a:r>
          </a:p>
          <a:p>
            <a:pPr marL="636588" lvl="1" indent="-285750" eaLnBrk="1" hangingPunct="1">
              <a:lnSpc>
                <a:spcPct val="120000"/>
              </a:lnSpc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Insulation of box structure leads to reduced thickness and small moment of inertia or a thicker cross section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73F7CA4-B434-6145-1FB3-4DBE6AA4D001}"/>
              </a:ext>
            </a:extLst>
          </p:cNvPr>
          <p:cNvGrpSpPr/>
          <p:nvPr/>
        </p:nvGrpSpPr>
        <p:grpSpPr>
          <a:xfrm>
            <a:off x="7702917" y="4053769"/>
            <a:ext cx="3979888" cy="2156499"/>
            <a:chOff x="6970755" y="1445263"/>
            <a:chExt cx="3200400" cy="1806842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FE75724C-D3B3-145A-1339-A0E8A6ED1A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1A27C3"/>
                </a:clrFrom>
                <a:clrTo>
                  <a:srgbClr val="1A27C3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70755" y="2029463"/>
              <a:ext cx="3200400" cy="1146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 Box 5">
              <a:extLst>
                <a:ext uri="{FF2B5EF4-FFF2-40B4-BE49-F238E27FC236}">
                  <a16:creationId xmlns:a16="http://schemas.microsoft.com/office/drawing/2014/main" id="{DEE306B6-B210-D9C1-21EA-A48B6526C9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04255" y="2916869"/>
              <a:ext cx="644953" cy="3352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000" b="1" dirty="0"/>
                <a:t>CMC</a:t>
              </a:r>
              <a:endParaRPr lang="en-US" altLang="en-US" b="1" dirty="0"/>
            </a:p>
          </p:txBody>
        </p:sp>
        <p:sp>
          <p:nvSpPr>
            <p:cNvPr id="7" name="Text Box 6">
              <a:extLst>
                <a:ext uri="{FF2B5EF4-FFF2-40B4-BE49-F238E27FC236}">
                  <a16:creationId xmlns:a16="http://schemas.microsoft.com/office/drawing/2014/main" id="{3DCDA01D-FC90-1C69-FBBF-D2B559AE2C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69406" y="1445263"/>
              <a:ext cx="1017910" cy="5931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000" b="1" dirty="0"/>
                <a:t>Metal</a:t>
              </a:r>
            </a:p>
            <a:p>
              <a:pPr eaLnBrk="1" hangingPunct="1"/>
              <a:r>
                <a:rPr lang="en-US" altLang="en-US" sz="2000" b="1" dirty="0"/>
                <a:t>or PMC</a:t>
              </a: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D9889F8-1EC9-7BC9-4B36-D55495D2E4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7868" y="2723194"/>
              <a:ext cx="373062" cy="401638"/>
            </a:xfrm>
            <a:custGeom>
              <a:avLst/>
              <a:gdLst>
                <a:gd name="T0" fmla="*/ 0 w 235"/>
                <a:gd name="T1" fmla="*/ 0 h 213"/>
                <a:gd name="T2" fmla="*/ 0 w 235"/>
                <a:gd name="T3" fmla="*/ 757338418 h 213"/>
                <a:gd name="T4" fmla="*/ 592235131 w 235"/>
                <a:gd name="T5" fmla="*/ 757338418 h 21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35" h="213">
                  <a:moveTo>
                    <a:pt x="0" y="0"/>
                  </a:moveTo>
                  <a:lnTo>
                    <a:pt x="0" y="213"/>
                  </a:lnTo>
                  <a:lnTo>
                    <a:pt x="235" y="213"/>
                  </a:lnTo>
                </a:path>
              </a:pathLst>
            </a:custGeom>
            <a:noFill/>
            <a:ln w="22225">
              <a:solidFill>
                <a:schemeClr val="accent2">
                  <a:lumMod val="75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B8F38789-ACA1-C446-6592-B6735B1FC27B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8321718" y="1686563"/>
              <a:ext cx="582612" cy="847725"/>
            </a:xfrm>
            <a:custGeom>
              <a:avLst/>
              <a:gdLst>
                <a:gd name="T0" fmla="*/ 0 w 235"/>
                <a:gd name="T1" fmla="*/ 0 h 213"/>
                <a:gd name="T2" fmla="*/ 0 w 235"/>
                <a:gd name="T3" fmla="*/ 2147483646 h 213"/>
                <a:gd name="T4" fmla="*/ 1444411670 w 235"/>
                <a:gd name="T5" fmla="*/ 2147483646 h 21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35" h="213">
                  <a:moveTo>
                    <a:pt x="0" y="0"/>
                  </a:moveTo>
                  <a:lnTo>
                    <a:pt x="0" y="213"/>
                  </a:lnTo>
                  <a:lnTo>
                    <a:pt x="235" y="213"/>
                  </a:lnTo>
                </a:path>
              </a:pathLst>
            </a:custGeom>
            <a:noFill/>
            <a:ln w="22225">
              <a:solidFill>
                <a:schemeClr val="accent2">
                  <a:lumMod val="75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" name="Title 2">
            <a:extLst>
              <a:ext uri="{FF2B5EF4-FFF2-40B4-BE49-F238E27FC236}">
                <a16:creationId xmlns:a16="http://schemas.microsoft.com/office/drawing/2014/main" id="{146B611E-53C1-F777-E261-68CA8E34D513}"/>
              </a:ext>
            </a:extLst>
          </p:cNvPr>
          <p:cNvSpPr txBox="1">
            <a:spLocks/>
          </p:cNvSpPr>
          <p:nvPr/>
        </p:nvSpPr>
        <p:spPr bwMode="auto">
          <a:xfrm>
            <a:off x="156850" y="123893"/>
            <a:ext cx="10122613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Hybrid (Material System) Control Surface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Black_Hyper-X">
            <a:extLst>
              <a:ext uri="{FF2B5EF4-FFF2-40B4-BE49-F238E27FC236}">
                <a16:creationId xmlns:a16="http://schemas.microsoft.com/office/drawing/2014/main" id="{CEC7F887-1AB0-AF83-1205-A5C4825E8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52775" y="1372669"/>
            <a:ext cx="3377058" cy="1955656"/>
          </a:xfrm>
          <a:prstGeom prst="rect">
            <a:avLst/>
          </a:prstGeom>
          <a:noFill/>
          <a:ln w="38100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Wing">
            <a:extLst>
              <a:ext uri="{FF2B5EF4-FFF2-40B4-BE49-F238E27FC236}">
                <a16:creationId xmlns:a16="http://schemas.microsoft.com/office/drawing/2014/main" id="{5F383045-41C3-ED0E-2028-4B7F907E4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003D77"/>
              </a:clrFrom>
              <a:clrTo>
                <a:srgbClr val="003D7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91392" y="2841992"/>
            <a:ext cx="2299738" cy="1928813"/>
          </a:xfrm>
          <a:prstGeom prst="rect">
            <a:avLst/>
          </a:prstGeom>
          <a:noFill/>
          <a:ln w="38100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Oval 6">
            <a:extLst>
              <a:ext uri="{FF2B5EF4-FFF2-40B4-BE49-F238E27FC236}">
                <a16:creationId xmlns:a16="http://schemas.microsoft.com/office/drawing/2014/main" id="{F04F1751-C288-6A3C-17EF-EE0FA4702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46208" y="2317154"/>
            <a:ext cx="1169494" cy="289205"/>
          </a:xfrm>
          <a:prstGeom prst="ellipse">
            <a:avLst/>
          </a:prstGeom>
          <a:noFill/>
          <a:ln w="63500">
            <a:solidFill>
              <a:srgbClr val="99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b="1" dirty="0"/>
          </a:p>
        </p:txBody>
      </p:sp>
      <p:sp>
        <p:nvSpPr>
          <p:cNvPr id="15" name="Line 7">
            <a:extLst>
              <a:ext uri="{FF2B5EF4-FFF2-40B4-BE49-F238E27FC236}">
                <a16:creationId xmlns:a16="http://schemas.microsoft.com/office/drawing/2014/main" id="{E2945BCF-9A5C-D42E-8F49-014B94100F2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43551" y="2611755"/>
            <a:ext cx="763264" cy="1098083"/>
          </a:xfrm>
          <a:prstGeom prst="line">
            <a:avLst/>
          </a:prstGeom>
          <a:noFill/>
          <a:ln w="38100">
            <a:solidFill>
              <a:srgbClr val="99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id="{9CC0D84B-79BD-B386-497B-DD3BA0FC5D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2363" y="2901358"/>
            <a:ext cx="7651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600" b="1" dirty="0">
                <a:solidFill>
                  <a:schemeClr val="bg1"/>
                </a:solidFill>
              </a:rPr>
              <a:t>C/C</a:t>
            </a:r>
          </a:p>
        </p:txBody>
      </p:sp>
      <p:sp>
        <p:nvSpPr>
          <p:cNvPr id="17" name="Text Box 10">
            <a:extLst>
              <a:ext uri="{FF2B5EF4-FFF2-40B4-BE49-F238E27FC236}">
                <a16:creationId xmlns:a16="http://schemas.microsoft.com/office/drawing/2014/main" id="{704428A5-75F2-106E-3963-78F3634B0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4984" y="4381690"/>
            <a:ext cx="166107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b="1" dirty="0">
                <a:solidFill>
                  <a:schemeClr val="bg1"/>
                </a:solidFill>
              </a:rPr>
              <a:t>Haynes 230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6ECBCFF7-A544-C053-AC1D-154C79AEB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5D8D0F-0FE5-2E8E-2641-A2DF105B9139}"/>
              </a:ext>
            </a:extLst>
          </p:cNvPr>
          <p:cNvSpPr txBox="1"/>
          <p:nvPr/>
        </p:nvSpPr>
        <p:spPr>
          <a:xfrm>
            <a:off x="10540721" y="1372669"/>
            <a:ext cx="633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X-43</a:t>
            </a:r>
          </a:p>
        </p:txBody>
      </p:sp>
    </p:spTree>
    <p:extLst>
      <p:ext uri="{BB962C8B-B14F-4D97-AF65-F5344CB8AC3E}">
        <p14:creationId xmlns:p14="http://schemas.microsoft.com/office/powerpoint/2010/main" val="4012786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E4F0674-90C1-C3D1-1382-6067578A2473}"/>
              </a:ext>
            </a:extLst>
          </p:cNvPr>
          <p:cNvSpPr txBox="1">
            <a:spLocks/>
          </p:cNvSpPr>
          <p:nvPr/>
        </p:nvSpPr>
        <p:spPr>
          <a:xfrm>
            <a:off x="110127" y="166245"/>
            <a:ext cx="8950037" cy="616683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kern="0" dirty="0">
                <a:solidFill>
                  <a:srgbClr val="000000"/>
                </a:solidFill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Reality of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CMCs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38477BD-1B93-B9F9-07ED-DC6E263DB10E}"/>
              </a:ext>
            </a:extLst>
          </p:cNvPr>
          <p:cNvSpPr>
            <a:spLocks noGrp="1"/>
          </p:cNvSpPr>
          <p:nvPr/>
        </p:nvSpPr>
        <p:spPr>
          <a:xfrm>
            <a:off x="344182" y="1077119"/>
            <a:ext cx="7557707" cy="8339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Offer increased efficiency and </a:t>
            </a:r>
            <a:r>
              <a:rPr lang="en-U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decreased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complexity for elevated-temperature applications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A150CAA-10D2-7F2A-B345-4E8445F727EC}"/>
              </a:ext>
            </a:extLst>
          </p:cNvPr>
          <p:cNvSpPr>
            <a:spLocks noGrp="1"/>
          </p:cNvSpPr>
          <p:nvPr/>
        </p:nvSpPr>
        <p:spPr>
          <a:xfrm>
            <a:off x="334051" y="2600608"/>
            <a:ext cx="6711343" cy="211942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Viable predictive and design capabilities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Proof of profitability in multiple industries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An actively developing supply chain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Technological advances/improvements in manufacturing</a:t>
            </a:r>
          </a:p>
          <a:p>
            <a:pPr lvl="2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Can be tailored to application</a:t>
            </a:r>
          </a:p>
          <a:p>
            <a:pPr lvl="2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Decreased costs with increased quality and throughput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00C25A4-7863-DF6E-72D9-FADE0D5201C1}"/>
              </a:ext>
            </a:extLst>
          </p:cNvPr>
          <p:cNvSpPr>
            <a:spLocks noGrp="1"/>
          </p:cNvSpPr>
          <p:nvPr/>
        </p:nvSpPr>
        <p:spPr>
          <a:xfrm>
            <a:off x="344182" y="5409547"/>
            <a:ext cx="7557707" cy="10058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>
              <a:spcBef>
                <a:spcPts val="0"/>
              </a:spcBef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Analogous to PMC composites in the mid-80s </a:t>
            </a:r>
            <a:r>
              <a:rPr lang="en-US" b="1" kern="0" dirty="0"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CMCs are poised for explosive growth…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E5194F0-1D07-F105-CC5A-453C5C09C61B}"/>
              </a:ext>
            </a:extLst>
          </p:cNvPr>
          <p:cNvSpPr>
            <a:spLocks noGrp="1"/>
          </p:cNvSpPr>
          <p:nvPr/>
        </p:nvSpPr>
        <p:spPr>
          <a:xfrm>
            <a:off x="344182" y="2192954"/>
            <a:ext cx="6831870" cy="83397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Have reached an inflection point in maturation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58E71BD9-DBF2-6829-9DBF-4C05BE1C2F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35542" y="1568742"/>
            <a:ext cx="4422407" cy="3349182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13F032F-5550-E535-CE4F-A375287C638B}"/>
              </a:ext>
            </a:extLst>
          </p:cNvPr>
          <p:cNvSpPr txBox="1"/>
          <p:nvPr/>
        </p:nvSpPr>
        <p:spPr>
          <a:xfrm>
            <a:off x="7379033" y="5233670"/>
            <a:ext cx="45354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32323"/>
                </a:solidFill>
              </a:rPr>
              <a:t>Credit: "</a:t>
            </a:r>
            <a:r>
              <a:rPr lang="fr-FR" sz="1200" dirty="0">
                <a:solidFill>
                  <a:srgbClr val="232323"/>
                </a:solidFill>
              </a:rPr>
              <a:t>EBACE 2019, Le Grand-Saconnex (EB190671)</a:t>
            </a:r>
            <a:r>
              <a:rPr lang="en-US" sz="1200" dirty="0">
                <a:solidFill>
                  <a:srgbClr val="232323"/>
                </a:solidFill>
              </a:rPr>
              <a:t>" by Matti Blume licensed </a:t>
            </a:r>
            <a:r>
              <a:rPr lang="en-US" sz="1200" b="0" i="0" dirty="0">
                <a:solidFill>
                  <a:srgbClr val="232323"/>
                </a:solidFill>
                <a:effectLst/>
              </a:rPr>
              <a:t>under </a:t>
            </a:r>
            <a:r>
              <a:rPr lang="en-US" sz="1200" b="0" i="0" dirty="0">
                <a:solidFill>
                  <a:srgbClr val="232323"/>
                </a:solidFill>
                <a:effectLst/>
                <a:hlinkClick r:id="rId3"/>
              </a:rPr>
              <a:t>CCA 4.0</a:t>
            </a:r>
            <a:r>
              <a:rPr lang="en-US" sz="1200" b="0" i="0" dirty="0">
                <a:solidFill>
                  <a:srgbClr val="232323"/>
                </a:solidFill>
                <a:effectLst/>
              </a:rPr>
              <a:t>.</a:t>
            </a:r>
            <a:endParaRPr lang="en-US" sz="1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BAFA90-933C-1FB0-4B9F-29FCAC1774DE}"/>
              </a:ext>
            </a:extLst>
          </p:cNvPr>
          <p:cNvSpPr txBox="1"/>
          <p:nvPr/>
        </p:nvSpPr>
        <p:spPr>
          <a:xfrm>
            <a:off x="7256807" y="4929773"/>
            <a:ext cx="4779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Passport engine oxide/oxide mixer and nozzle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C873EBA4-D02C-F65D-1629-193B9D79E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96833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BBC51D-B73C-B04B-A8EE-EA41F47DD63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40677" y="1056608"/>
            <a:ext cx="7298677" cy="4503737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hangingPunct="1"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Advantages</a:t>
            </a:r>
          </a:p>
          <a:p>
            <a:pPr marL="636588" lvl="1" indent="-285750" eaLnBrk="1" hangingPunct="1">
              <a:spcBef>
                <a:spcPct val="10000"/>
              </a:spcBef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Lowest weight and thin cross section</a:t>
            </a:r>
          </a:p>
          <a:p>
            <a:pPr marL="636588" lvl="1" indent="-285750" eaLnBrk="1" hangingPunct="1">
              <a:spcBef>
                <a:spcPct val="10000"/>
              </a:spcBef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Minimal thermal expansion mismatch problems</a:t>
            </a:r>
          </a:p>
          <a:p>
            <a:pPr marL="636588" lvl="1" indent="-285750" eaLnBrk="1" hangingPunct="1">
              <a:spcBef>
                <a:spcPct val="10000"/>
              </a:spcBef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Thermal margin</a:t>
            </a:r>
          </a:p>
          <a:p>
            <a:pPr marL="636588" lvl="1" indent="-285750" eaLnBrk="1" hangingPunct="1">
              <a:spcBef>
                <a:spcPct val="10000"/>
              </a:spcBef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CMC has sufficient strength, stiffness, and damage tolerance for torsional and bending loads</a:t>
            </a:r>
          </a:p>
          <a:p>
            <a:pPr marL="636588" lvl="1" indent="-285750" eaLnBrk="1" hangingPunct="1">
              <a:spcBef>
                <a:spcPct val="10000"/>
              </a:spcBef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 external insulation</a:t>
            </a:r>
          </a:p>
          <a:p>
            <a:pPr marL="350838" lvl="1" indent="0" eaLnBrk="1" hangingPunct="1">
              <a:buClr>
                <a:schemeClr val="tx1"/>
              </a:buClr>
              <a:buNone/>
            </a:pPr>
            <a:endParaRPr lang="en-US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Disadvantages</a:t>
            </a:r>
          </a:p>
          <a:p>
            <a:pPr marL="636588" lvl="1" indent="-285750" eaLnBrk="1" hangingPunct="1"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High manufacturing/tooling costs for box structure</a:t>
            </a:r>
          </a:p>
          <a:p>
            <a:pPr marL="636588" lvl="1" indent="-285750" eaLnBrk="1" hangingPunct="1"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Challenging for very large structures</a:t>
            </a:r>
          </a:p>
          <a:p>
            <a:pPr marL="636588" lvl="1" indent="-285750" eaLnBrk="1" hangingPunct="1"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Limited repair capability</a:t>
            </a:r>
          </a:p>
          <a:p>
            <a:pPr marL="636588" lvl="1" indent="-285750" eaLnBrk="1" hangingPunct="1"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Manufacturing risk in case of production damage</a:t>
            </a:r>
          </a:p>
          <a:p>
            <a:pPr marL="636588" lvl="1" indent="-285750" eaLnBrk="1" hangingPunct="1"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Access for coating, inspection, and maintenance of internal areas</a:t>
            </a:r>
          </a:p>
          <a:p>
            <a:pPr marL="636588" lvl="1" indent="-285750" eaLnBrk="1" hangingPunct="1">
              <a:buClr>
                <a:schemeClr val="tx1"/>
              </a:buClr>
              <a:buFont typeface="Calibri" panose="020F0502020204030204" pitchFamily="34" charset="0"/>
              <a:buChar char="−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Tolerance stack-up of fasteners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A2CF9BAA-B688-AAE3-6535-B6A1B731A5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9716" y="2917150"/>
            <a:ext cx="88678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chemeClr val="bg1"/>
                </a:solidFill>
              </a:rPr>
              <a:t>CMC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3647C8CF-103A-9D6D-9B1E-C7FA5FA3FB15}"/>
              </a:ext>
            </a:extLst>
          </p:cNvPr>
          <p:cNvSpPr txBox="1">
            <a:spLocks/>
          </p:cNvSpPr>
          <p:nvPr/>
        </p:nvSpPr>
        <p:spPr bwMode="auto">
          <a:xfrm>
            <a:off x="160286" y="129248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CMC Hot-Structure Control Surface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EC586B-42CA-DD26-A1FD-D5597BDE5756}"/>
              </a:ext>
            </a:extLst>
          </p:cNvPr>
          <p:cNvSpPr txBox="1"/>
          <p:nvPr/>
        </p:nvSpPr>
        <p:spPr>
          <a:xfrm>
            <a:off x="160286" y="6297865"/>
            <a:ext cx="65700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U.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Trabandt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T. Schmid, and E. Werth, “CMC and Metallic Hot Structure Hybrid Components for RLV,”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r>
              <a:rPr lang="en-US" sz="11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International Astronautical Congress,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Breman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Germany, 2003.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885B84E-83A2-E99A-C5A0-C958F5BD0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7269" y="1951622"/>
            <a:ext cx="5644054" cy="3215798"/>
          </a:xfrm>
          <a:prstGeom prst="rect">
            <a:avLst/>
          </a:prstGeom>
        </p:spPr>
      </p:pic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D56630F8-FFD9-0B11-B1F8-BA2A1F945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FBC24D-8897-108E-2162-97F85EEF223B}"/>
              </a:ext>
            </a:extLst>
          </p:cNvPr>
          <p:cNvSpPr txBox="1"/>
          <p:nvPr/>
        </p:nvSpPr>
        <p:spPr>
          <a:xfrm>
            <a:off x="7464360" y="5237179"/>
            <a:ext cx="4300694" cy="646331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Key Point: Do not design (and build and fly) a structure that we cannot model</a:t>
            </a:r>
          </a:p>
        </p:txBody>
      </p:sp>
    </p:spTree>
    <p:extLst>
      <p:ext uri="{BB962C8B-B14F-4D97-AF65-F5344CB8AC3E}">
        <p14:creationId xmlns:p14="http://schemas.microsoft.com/office/powerpoint/2010/main" val="35267406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ED232581-37A9-0F2C-2AA1-477DCA124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7117" y="-711747"/>
            <a:ext cx="13249174" cy="773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E5DA2438-29C6-0276-510B-9D0F88C3D63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966243" y="1732845"/>
            <a:ext cx="7886699" cy="3666478"/>
          </a:xfrm>
          <a:prstGeom prst="rect">
            <a:avLst/>
          </a:prstGeo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92100" indent="-292100" eaLnBrk="1" hangingPunct="1"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pPr marL="292100" indent="-292100" eaLnBrk="1" hangingPunct="1">
              <a:buClr>
                <a:schemeClr val="tx1"/>
              </a:buClr>
              <a:buFont typeface="Times" panose="02020603050405020304" pitchFamily="18" charset="0"/>
              <a:buChar char="•"/>
            </a:pPr>
            <a:endParaRPr lang="en-US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2100" indent="-292100" eaLnBrk="1" hangingPunct="1"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TPS and Hot Structures Components</a:t>
            </a:r>
          </a:p>
          <a:p>
            <a:pPr marL="292100" indent="-292100" eaLnBrk="1" hangingPunct="1">
              <a:buClr>
                <a:schemeClr val="tx1"/>
              </a:buClr>
              <a:buFont typeface="Times" panose="02020603050405020304" pitchFamily="18" charset="0"/>
              <a:buChar char="•"/>
            </a:pPr>
            <a:endParaRPr lang="en-US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2100" indent="-292100" eaLnBrk="1" hangingPunct="1"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Key Technical Challenges</a:t>
            </a:r>
          </a:p>
          <a:p>
            <a:pPr marL="292100" indent="-292100" eaLnBrk="1" hangingPunct="1">
              <a:buClr>
                <a:schemeClr val="tx1"/>
              </a:buClr>
              <a:buFont typeface="Times" panose="02020603050405020304" pitchFamily="18" charset="0"/>
              <a:buChar char="•"/>
            </a:pPr>
            <a:endParaRPr lang="en-US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2100" indent="-292100" eaLnBrk="1" hangingPunct="1"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Concluding Remarks</a:t>
            </a:r>
          </a:p>
          <a:p>
            <a:pPr marL="292100" indent="-292100" eaLnBrk="1" hangingPunct="1">
              <a:buClr>
                <a:srgbClr val="0000FF"/>
              </a:buClr>
              <a:buFont typeface="Times" panose="02020603050405020304" pitchFamily="18" charset="0"/>
              <a:buChar char="•"/>
            </a:pPr>
            <a:endParaRPr lang="en-US" altLang="en-US" sz="3200" dirty="0">
              <a:solidFill>
                <a:schemeClr val="bg1"/>
              </a:solidFill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B779190F-97D0-F562-9A1A-9AF37A1F73A9}"/>
              </a:ext>
            </a:extLst>
          </p:cNvPr>
          <p:cNvSpPr txBox="1">
            <a:spLocks/>
          </p:cNvSpPr>
          <p:nvPr/>
        </p:nvSpPr>
        <p:spPr bwMode="auto">
          <a:xfrm>
            <a:off x="127234" y="80947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74A78C7B-5A70-9A4F-0CE2-B3E514E90076}"/>
              </a:ext>
            </a:extLst>
          </p:cNvPr>
          <p:cNvSpPr/>
          <p:nvPr/>
        </p:nvSpPr>
        <p:spPr>
          <a:xfrm>
            <a:off x="2324874" y="3763869"/>
            <a:ext cx="498764" cy="540327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19DD9339-A1D3-F349-D347-CC450DA4B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5194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sp1">
            <a:extLst>
              <a:ext uri="{FF2B5EF4-FFF2-40B4-BE49-F238E27FC236}">
                <a16:creationId xmlns:a16="http://schemas.microsoft.com/office/drawing/2014/main" id="{A1017968-E173-6946-DCC5-CDD89C02B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80" y="1913024"/>
            <a:ext cx="8054538" cy="4121302"/>
          </a:xfrm>
          <a:prstGeom prst="rect">
            <a:avLst/>
          </a:prstGeom>
          <a:noFill/>
          <a:ln w="38100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5FDB33DE-D789-640C-87ED-46AFF86FB1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8524" y="2110104"/>
            <a:ext cx="3033724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30188" indent="-2301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en-US" sz="2000" b="1" dirty="0"/>
              <a:t>CMCs are the family of materials that will enable hypersonic vehicles</a:t>
            </a:r>
          </a:p>
          <a:p>
            <a:pPr marL="342900" indent="-342900" eaLnBrk="1" hangingPunct="1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altLang="en-US" sz="2000" b="1" dirty="0"/>
          </a:p>
          <a:p>
            <a:pPr marL="342900" indent="-342900" eaLnBrk="1" hangingPunct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en-US" sz="2000" b="1" dirty="0"/>
              <a:t>For most hypersonic vehicles, there are two key materials and structures technical challenges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E6FC223E-D0FF-4019-EC83-19BDD5743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0804" y="4180353"/>
            <a:ext cx="2827338" cy="975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en-US" altLang="en-US" sz="1800" b="1" dirty="0">
                <a:solidFill>
                  <a:schemeClr val="bg1"/>
                </a:solidFill>
              </a:rPr>
              <a:t>Leading edges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en-US" altLang="en-US" sz="1800" b="1" dirty="0">
                <a:solidFill>
                  <a:schemeClr val="bg1"/>
                </a:solidFill>
              </a:rPr>
              <a:t>Acreage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en-US" altLang="en-US" sz="1800" b="1" dirty="0">
                <a:solidFill>
                  <a:schemeClr val="bg1"/>
                </a:solidFill>
              </a:rPr>
              <a:t>Hot structures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en-US" altLang="en-US" sz="1800" b="1" dirty="0">
                <a:solidFill>
                  <a:schemeClr val="bg1"/>
                </a:solidFill>
              </a:rPr>
              <a:t>Propulsion system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A65FCD83-47B8-A0B2-49BA-EE0E7EA46151}"/>
              </a:ext>
            </a:extLst>
          </p:cNvPr>
          <p:cNvSpPr txBox="1">
            <a:spLocks/>
          </p:cNvSpPr>
          <p:nvPr/>
        </p:nvSpPr>
        <p:spPr bwMode="auto">
          <a:xfrm>
            <a:off x="35120" y="87430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Hypersonic Vehicles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AB37433D-C20F-56D4-AC2A-34B7A1ADC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25639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EB894B8-276B-FAD5-72F6-A8A2B4D86A6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32185" y="976305"/>
            <a:ext cx="11793560" cy="5384803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50838" lvl="1" indent="-341313" eaLnBrk="1" hangingPunct="1">
              <a:buClr>
                <a:schemeClr val="tx1"/>
              </a:buClr>
            </a:pP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Oxidation resistance (CMCs containing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SiC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692150" lvl="2" indent="-341313">
              <a:buClr>
                <a:schemeClr val="tx1"/>
              </a:buClr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SiC works very well up to ~ 3000°F (1650°C), depending on </a:t>
            </a:r>
            <a:r>
              <a:rPr lang="en-US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temperature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pressure</a:t>
            </a:r>
          </a:p>
          <a:p>
            <a:pPr marL="1035050" lvl="2" indent="-342900">
              <a:buClr>
                <a:schemeClr val="tx1"/>
              </a:buClr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Is reusable, but number of cycles limited and must be verified</a:t>
            </a:r>
          </a:p>
          <a:p>
            <a:pPr marL="1035050" indent="-342900">
              <a:spcBef>
                <a:spcPct val="20000"/>
              </a:spcBef>
              <a:buClr>
                <a:schemeClr val="tx1"/>
              </a:buClr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Passive oxidation (low temperature or high pressure)</a:t>
            </a:r>
          </a:p>
          <a:p>
            <a:pPr marL="1376363" lvl="2" indent="-341313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−"/>
            </a:pPr>
            <a:r>
              <a:rPr lang="en-US" alt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SiC</a:t>
            </a:r>
            <a:r>
              <a:rPr lang="en-US" altLang="en-US" sz="18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(s)</a:t>
            </a: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+ 2 O</a:t>
            </a:r>
            <a:r>
              <a:rPr lang="en-US" altLang="en-US" sz="18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2(g)</a:t>
            </a: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       SiO</a:t>
            </a:r>
            <a:r>
              <a:rPr lang="en-US" altLang="en-US" sz="18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2(s)</a:t>
            </a: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+ CO</a:t>
            </a:r>
            <a:r>
              <a:rPr lang="en-US" altLang="en-US" sz="18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2(g)</a:t>
            </a:r>
            <a:endParaRPr lang="en-US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35050" indent="-342900">
              <a:spcBef>
                <a:spcPct val="20000"/>
              </a:spcBef>
              <a:buClr>
                <a:schemeClr val="tx1"/>
              </a:buClr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Active oxidation (high temperature or low pressure)</a:t>
            </a:r>
          </a:p>
          <a:p>
            <a:pPr marL="1376363" lvl="2" indent="-341313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−"/>
            </a:pPr>
            <a:r>
              <a:rPr lang="en-US" alt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SiC</a:t>
            </a:r>
            <a:r>
              <a:rPr lang="en-US" altLang="en-US" sz="18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(s)</a:t>
            </a: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+ 1.5 O</a:t>
            </a:r>
            <a:r>
              <a:rPr lang="en-US" altLang="en-US" sz="18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2(g)</a:t>
            </a: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en-US" alt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SiO</a:t>
            </a:r>
            <a:r>
              <a:rPr lang="en-US" altLang="en-US" sz="18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(g)</a:t>
            </a: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+ CO</a:t>
            </a:r>
            <a:r>
              <a:rPr lang="en-US" altLang="en-US" sz="18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2(g)</a:t>
            </a:r>
            <a:endParaRPr lang="en-US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92150" lvl="1" indent="-350838">
              <a:buClr>
                <a:schemeClr val="tx1"/>
              </a:buClr>
            </a:pP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Above ~ 3000°F (1650°C), but also function of pressure, no reusable solutions exist</a:t>
            </a:r>
          </a:p>
          <a:p>
            <a:pPr marL="800100" lvl="1" indent="-458788">
              <a:buClr>
                <a:schemeClr val="tx1"/>
              </a:buClr>
            </a:pPr>
            <a:endParaRPr lang="en-US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0838" lvl="1" indent="-341313" eaLnBrk="1" hangingPunct="1">
              <a:buClr>
                <a:schemeClr val="tx1"/>
              </a:buClr>
            </a:pP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Challenges</a:t>
            </a:r>
          </a:p>
          <a:p>
            <a:pPr marL="581025" indent="-220663">
              <a:spcBef>
                <a:spcPts val="600"/>
              </a:spcBef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Testing in relevant environments</a:t>
            </a:r>
          </a:p>
          <a:p>
            <a:pPr marL="581025" indent="-220663">
              <a:spcBef>
                <a:spcPts val="600"/>
              </a:spcBef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Cycles under combined load</a:t>
            </a:r>
          </a:p>
          <a:p>
            <a:pPr marL="581025" indent="-220663">
              <a:spcBef>
                <a:spcPts val="600"/>
              </a:spcBef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Multi-mechanism-driven failure</a:t>
            </a:r>
          </a:p>
          <a:p>
            <a:pPr marL="581025" indent="-220663">
              <a:spcBef>
                <a:spcPts val="600"/>
              </a:spcBef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Accurate life prediction</a:t>
            </a:r>
          </a:p>
          <a:p>
            <a:pPr marL="581025" indent="-220663">
              <a:spcBef>
                <a:spcPts val="600"/>
              </a:spcBef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Physics-based material limitations</a:t>
            </a:r>
          </a:p>
        </p:txBody>
      </p:sp>
      <p:pic>
        <p:nvPicPr>
          <p:cNvPr id="5" name="Picture 4" descr="Castle 7b post test">
            <a:extLst>
              <a:ext uri="{FF2B5EF4-FFF2-40B4-BE49-F238E27FC236}">
                <a16:creationId xmlns:a16="http://schemas.microsoft.com/office/drawing/2014/main" id="{6B209753-0CA7-80D1-BBDB-82499AEF1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3017" y="3974478"/>
            <a:ext cx="4604711" cy="2020164"/>
          </a:xfrm>
          <a:prstGeom prst="rect">
            <a:avLst/>
          </a:prstGeom>
          <a:noFill/>
          <a:ln w="25400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B9E42075-6690-F2AB-0714-2C43C5E33A87}"/>
              </a:ext>
            </a:extLst>
          </p:cNvPr>
          <p:cNvSpPr txBox="1">
            <a:spLocks/>
          </p:cNvSpPr>
          <p:nvPr/>
        </p:nvSpPr>
        <p:spPr bwMode="auto">
          <a:xfrm>
            <a:off x="157018" y="106283"/>
            <a:ext cx="983488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 defTabSz="914400" eaLnBrk="1" hangingPunct="1">
              <a:lnSpc>
                <a:spcPts val="4000"/>
              </a:lnSpc>
              <a:spcBef>
                <a:spcPts val="0"/>
              </a:spcBef>
            </a:pPr>
            <a:r>
              <a:rPr lang="en-US" altLang="en-US" sz="3600" b="1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Key Technical Challenge: Environmental Durability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3E5F01-3006-83DA-2597-7CDFB58EC01C}"/>
              </a:ext>
            </a:extLst>
          </p:cNvPr>
          <p:cNvSpPr txBox="1"/>
          <p:nvPr/>
        </p:nvSpPr>
        <p:spPr>
          <a:xfrm>
            <a:off x="391086" y="6247443"/>
            <a:ext cx="11166642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Multiple cycles and increased duration increase environmental durability challenges</a:t>
            </a:r>
            <a:endParaRPr lang="en-US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Line 5">
            <a:extLst>
              <a:ext uri="{FF2B5EF4-FFF2-40B4-BE49-F238E27FC236}">
                <a16:creationId xmlns:a16="http://schemas.microsoft.com/office/drawing/2014/main" id="{E3651EC4-E725-6B40-C728-AB0810B9708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26700" y="2496947"/>
            <a:ext cx="25642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5">
            <a:extLst>
              <a:ext uri="{FF2B5EF4-FFF2-40B4-BE49-F238E27FC236}">
                <a16:creationId xmlns:a16="http://schemas.microsoft.com/office/drawing/2014/main" id="{E30ECF0A-4E9B-8082-D776-82B5D983FEE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54910" y="3104457"/>
            <a:ext cx="25642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B10B4CFA-746B-343C-6147-CD9FC3261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63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F56E0F-5771-6168-B330-0C612F135C5B}"/>
              </a:ext>
            </a:extLst>
          </p:cNvPr>
          <p:cNvSpPr txBox="1"/>
          <p:nvPr/>
        </p:nvSpPr>
        <p:spPr>
          <a:xfrm>
            <a:off x="7264958" y="3605146"/>
            <a:ext cx="4180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Failed test article due to active oxidation</a:t>
            </a:r>
          </a:p>
        </p:txBody>
      </p:sp>
    </p:spTree>
    <p:extLst>
      <p:ext uri="{BB962C8B-B14F-4D97-AF65-F5344CB8AC3E}">
        <p14:creationId xmlns:p14="http://schemas.microsoft.com/office/powerpoint/2010/main" val="285939310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" name="Chart 60">
            <a:extLst>
              <a:ext uri="{FF2B5EF4-FFF2-40B4-BE49-F238E27FC236}">
                <a16:creationId xmlns:a16="http://schemas.microsoft.com/office/drawing/2014/main" id="{0E0A1EBC-D6A8-FA69-564F-AC585DFD301B}"/>
              </a:ext>
            </a:extLst>
          </p:cNvPr>
          <p:cNvGraphicFramePr>
            <a:graphicFrameLocks noGrp="1"/>
          </p:cNvGraphicFramePr>
          <p:nvPr/>
        </p:nvGraphicFramePr>
        <p:xfrm>
          <a:off x="958622" y="1689985"/>
          <a:ext cx="3716967" cy="2800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2" name="Rectangle 3">
            <a:extLst>
              <a:ext uri="{FF2B5EF4-FFF2-40B4-BE49-F238E27FC236}">
                <a16:creationId xmlns:a16="http://schemas.microsoft.com/office/drawing/2014/main" id="{B6D05CE6-0157-D371-C7BF-13CEDE11D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4738" y="1443358"/>
            <a:ext cx="3151188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endParaRPr lang="en-US">
              <a:latin typeface="Arial" charset="0"/>
            </a:endParaRPr>
          </a:p>
        </p:txBody>
      </p:sp>
      <p:sp>
        <p:nvSpPr>
          <p:cNvPr id="63" name="Rectangle 3">
            <a:extLst>
              <a:ext uri="{FF2B5EF4-FFF2-40B4-BE49-F238E27FC236}">
                <a16:creationId xmlns:a16="http://schemas.microsoft.com/office/drawing/2014/main" id="{6ECA1448-50A0-4BA0-CD33-EFEBFDEEAC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4738" y="1443358"/>
            <a:ext cx="3151188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FontTx/>
              <a:buChar char="•"/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744" name="Content Placeholder 2">
            <a:extLst>
              <a:ext uri="{FF2B5EF4-FFF2-40B4-BE49-F238E27FC236}">
                <a16:creationId xmlns:a16="http://schemas.microsoft.com/office/drawing/2014/main" id="{1CD93858-35AD-DE02-D84D-E5B8331B125F}"/>
              </a:ext>
            </a:extLst>
          </p:cNvPr>
          <p:cNvSpPr txBox="1">
            <a:spLocks/>
          </p:cNvSpPr>
          <p:nvPr/>
        </p:nvSpPr>
        <p:spPr bwMode="auto">
          <a:xfrm>
            <a:off x="584453" y="1115849"/>
            <a:ext cx="4640693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Clr>
                <a:srgbClr val="FF0000"/>
              </a:buClr>
            </a:pP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Starfire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SMP-10 (PCP) based CMC with boride and carbide fillers tested in NASA Langley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HyMETS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arc-jet</a:t>
            </a:r>
          </a:p>
        </p:txBody>
      </p:sp>
      <p:grpSp>
        <p:nvGrpSpPr>
          <p:cNvPr id="31745" name="Group 19">
            <a:extLst>
              <a:ext uri="{FF2B5EF4-FFF2-40B4-BE49-F238E27FC236}">
                <a16:creationId xmlns:a16="http://schemas.microsoft.com/office/drawing/2014/main" id="{A826D58B-86EC-DEC2-FC04-254A5DAC1151}"/>
              </a:ext>
            </a:extLst>
          </p:cNvPr>
          <p:cNvGrpSpPr>
            <a:grpSpLocks/>
          </p:cNvGrpSpPr>
          <p:nvPr/>
        </p:nvGrpSpPr>
        <p:grpSpPr bwMode="auto">
          <a:xfrm>
            <a:off x="5050948" y="4589850"/>
            <a:ext cx="5019099" cy="1990656"/>
            <a:chOff x="3247229" y="5050429"/>
            <a:chExt cx="5018785" cy="1990005"/>
          </a:xfrm>
        </p:grpSpPr>
        <p:pic>
          <p:nvPicPr>
            <p:cNvPr id="31746" name="Picture 8" descr="PAT German PWK.jpg">
              <a:extLst>
                <a:ext uri="{FF2B5EF4-FFF2-40B4-BE49-F238E27FC236}">
                  <a16:creationId xmlns:a16="http://schemas.microsoft.com/office/drawing/2014/main" id="{F5EA47A4-0EE2-2C89-3FE0-D8AD1CE08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7229" y="5050429"/>
              <a:ext cx="4836738" cy="16725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748" name="TextBox 9">
              <a:extLst>
                <a:ext uri="{FF2B5EF4-FFF2-40B4-BE49-F238E27FC236}">
                  <a16:creationId xmlns:a16="http://schemas.microsoft.com/office/drawing/2014/main" id="{C13472C9-643C-62DD-CDCB-2CE009E6E5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4316015" y="6611779"/>
              <a:ext cx="451865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000">
                  <a:latin typeface="Arial" charset="0"/>
                  <a:cs typeface="Arial" charset="0"/>
                </a:rPr>
                <a:t>250</a:t>
              </a:r>
            </a:p>
          </p:txBody>
        </p:sp>
        <p:sp>
          <p:nvSpPr>
            <p:cNvPr id="31749" name="TextBox 10">
              <a:extLst>
                <a:ext uri="{FF2B5EF4-FFF2-40B4-BE49-F238E27FC236}">
                  <a16:creationId xmlns:a16="http://schemas.microsoft.com/office/drawing/2014/main" id="{498B04CE-E351-C493-4749-CDDE7D9212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4743200" y="6611779"/>
              <a:ext cx="451865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000">
                  <a:latin typeface="Arial" charset="0"/>
                  <a:cs typeface="Arial" charset="0"/>
                </a:rPr>
                <a:t>500</a:t>
              </a:r>
            </a:p>
          </p:txBody>
        </p:sp>
        <p:sp>
          <p:nvSpPr>
            <p:cNvPr id="31758" name="TextBox 11">
              <a:extLst>
                <a:ext uri="{FF2B5EF4-FFF2-40B4-BE49-F238E27FC236}">
                  <a16:creationId xmlns:a16="http://schemas.microsoft.com/office/drawing/2014/main" id="{0E606EE6-EA7F-7B7F-8400-3B08AF985B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222371" y="6611779"/>
              <a:ext cx="451865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000">
                  <a:latin typeface="Arial" charset="0"/>
                  <a:cs typeface="Arial" charset="0"/>
                </a:rPr>
                <a:t>750</a:t>
              </a:r>
            </a:p>
          </p:txBody>
        </p:sp>
        <p:sp>
          <p:nvSpPr>
            <p:cNvPr id="31768" name="TextBox 12">
              <a:extLst>
                <a:ext uri="{FF2B5EF4-FFF2-40B4-BE49-F238E27FC236}">
                  <a16:creationId xmlns:a16="http://schemas.microsoft.com/office/drawing/2014/main" id="{2637E1A1-DE23-B6B3-DEE6-860C56F7E9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5749658" y="6611779"/>
              <a:ext cx="622363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000">
                  <a:latin typeface="Arial" charset="0"/>
                  <a:cs typeface="Arial" charset="0"/>
                </a:rPr>
                <a:t>1000</a:t>
              </a:r>
            </a:p>
          </p:txBody>
        </p:sp>
        <p:sp>
          <p:nvSpPr>
            <p:cNvPr id="31769" name="TextBox 13">
              <a:extLst>
                <a:ext uri="{FF2B5EF4-FFF2-40B4-BE49-F238E27FC236}">
                  <a16:creationId xmlns:a16="http://schemas.microsoft.com/office/drawing/2014/main" id="{99511172-7FC0-AB77-50AB-DAE8539C2A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6232383" y="6611779"/>
              <a:ext cx="622362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000">
                  <a:latin typeface="Arial" charset="0"/>
                  <a:cs typeface="Arial" charset="0"/>
                </a:rPr>
                <a:t>1250</a:t>
              </a:r>
            </a:p>
          </p:txBody>
        </p:sp>
        <p:sp>
          <p:nvSpPr>
            <p:cNvPr id="31770" name="TextBox 14">
              <a:extLst>
                <a:ext uri="{FF2B5EF4-FFF2-40B4-BE49-F238E27FC236}">
                  <a16:creationId xmlns:a16="http://schemas.microsoft.com/office/drawing/2014/main" id="{3AD94296-CD36-9F0D-B772-306638BAC7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6744820" y="6611779"/>
              <a:ext cx="540670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000">
                  <a:latin typeface="Arial" charset="0"/>
                  <a:cs typeface="Arial" charset="0"/>
                </a:rPr>
                <a:t>1500</a:t>
              </a:r>
            </a:p>
          </p:txBody>
        </p:sp>
        <p:sp>
          <p:nvSpPr>
            <p:cNvPr id="31771" name="TextBox 15">
              <a:extLst>
                <a:ext uri="{FF2B5EF4-FFF2-40B4-BE49-F238E27FC236}">
                  <a16:creationId xmlns:a16="http://schemas.microsoft.com/office/drawing/2014/main" id="{BA36F852-BB4D-217D-6A06-DA796531AB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7264685" y="6611779"/>
              <a:ext cx="614937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000">
                  <a:latin typeface="Arial" charset="0"/>
                  <a:cs typeface="Arial" charset="0"/>
                </a:rPr>
                <a:t>1750</a:t>
              </a:r>
            </a:p>
          </p:txBody>
        </p:sp>
        <p:sp>
          <p:nvSpPr>
            <p:cNvPr id="31772" name="TextBox 16">
              <a:extLst>
                <a:ext uri="{FF2B5EF4-FFF2-40B4-BE49-F238E27FC236}">
                  <a16:creationId xmlns:a16="http://schemas.microsoft.com/office/drawing/2014/main" id="{F161F8BC-B370-A80D-414D-EF0A828009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7428279" y="6794213"/>
              <a:ext cx="837735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000" dirty="0">
                  <a:latin typeface="Arial" charset="0"/>
                  <a:cs typeface="Arial" charset="0"/>
                </a:rPr>
                <a:t>Time, sec</a:t>
              </a:r>
            </a:p>
          </p:txBody>
        </p:sp>
      </p:grpSp>
      <p:sp>
        <p:nvSpPr>
          <p:cNvPr id="31773" name="Content Placeholder 2">
            <a:extLst>
              <a:ext uri="{FF2B5EF4-FFF2-40B4-BE49-F238E27FC236}">
                <a16:creationId xmlns:a16="http://schemas.microsoft.com/office/drawing/2014/main" id="{0D53130B-0AA4-A321-F60F-B6D6582C6D51}"/>
              </a:ext>
            </a:extLst>
          </p:cNvPr>
          <p:cNvSpPr txBox="1">
            <a:spLocks/>
          </p:cNvSpPr>
          <p:nvPr/>
        </p:nvSpPr>
        <p:spPr bwMode="auto">
          <a:xfrm>
            <a:off x="9932917" y="5299456"/>
            <a:ext cx="2112874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rgbClr val="FF0000"/>
              </a:buClr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Arc-jet testing of MT Aerospace C/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SiC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in the German PWK2 facility</a:t>
            </a:r>
          </a:p>
          <a:p>
            <a:pPr lvl="1" eaLnBrk="0" hangingPunct="0">
              <a:spcBef>
                <a:spcPct val="20000"/>
              </a:spcBef>
              <a:buClr>
                <a:schemeClr val="accent2"/>
              </a:buClr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0" hangingPunct="0">
              <a:spcBef>
                <a:spcPct val="20000"/>
              </a:spcBef>
              <a:buClr>
                <a:srgbClr val="FF0000"/>
              </a:buClr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774" name="Content Placeholder 2">
            <a:extLst>
              <a:ext uri="{FF2B5EF4-FFF2-40B4-BE49-F238E27FC236}">
                <a16:creationId xmlns:a16="http://schemas.microsoft.com/office/drawing/2014/main" id="{3AC9C804-DF05-962D-6C6C-10E85CBE7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88498" y="1694543"/>
            <a:ext cx="1782765" cy="1780032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>
                <a:latin typeface="Calibri" panose="020F0502020204030204" pitchFamily="34" charset="0"/>
                <a:ea typeface="ＭＳ Ｐゴシック" pitchFamily="-109" charset="-128"/>
                <a:cs typeface="Calibri" panose="020F0502020204030204" pitchFamily="34" charset="0"/>
              </a:rPr>
              <a:t>Arc-jet testing of UHTC for the SHARP-B1 flight test at NASA Ames</a:t>
            </a:r>
          </a:p>
          <a:p>
            <a:pPr marL="457200" lvl="1" indent="0">
              <a:buNone/>
            </a:pPr>
            <a:endParaRPr lang="en-US" sz="1600" dirty="0">
              <a:latin typeface="Calibri" panose="020F0502020204030204" pitchFamily="34" charset="0"/>
              <a:ea typeface="ＭＳ Ｐゴシック" pitchFamily="-109" charset="-128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1600" dirty="0">
              <a:latin typeface="Calibri" panose="020F0502020204030204" pitchFamily="34" charset="0"/>
              <a:ea typeface="ＭＳ Ｐゴシック" pitchFamily="-109" charset="-128"/>
              <a:cs typeface="Calibri" panose="020F0502020204030204" pitchFamily="34" charset="0"/>
            </a:endParaRPr>
          </a:p>
        </p:txBody>
      </p:sp>
      <p:pic>
        <p:nvPicPr>
          <p:cNvPr id="31775" name="Picture 4">
            <a:extLst>
              <a:ext uri="{FF2B5EF4-FFF2-40B4-BE49-F238E27FC236}">
                <a16:creationId xmlns:a16="http://schemas.microsoft.com/office/drawing/2014/main" id="{8A287828-2F54-4080-2126-0CBF6CBBC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97415" y="1237527"/>
            <a:ext cx="3748517" cy="2967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76" name="Oval 23">
            <a:extLst>
              <a:ext uri="{FF2B5EF4-FFF2-40B4-BE49-F238E27FC236}">
                <a16:creationId xmlns:a16="http://schemas.microsoft.com/office/drawing/2014/main" id="{EF15BB1A-C547-3D85-AC7A-25B040AA4B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2459" y="1444768"/>
            <a:ext cx="361950" cy="874713"/>
          </a:xfrm>
          <a:prstGeom prst="ellips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sp>
        <p:nvSpPr>
          <p:cNvPr id="31777" name="Oval 24">
            <a:extLst>
              <a:ext uri="{FF2B5EF4-FFF2-40B4-BE49-F238E27FC236}">
                <a16:creationId xmlns:a16="http://schemas.microsoft.com/office/drawing/2014/main" id="{CC50E2D1-9336-D348-DC67-665DE60C59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2322" y="1952995"/>
            <a:ext cx="679450" cy="952500"/>
          </a:xfrm>
          <a:prstGeom prst="ellips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sp>
        <p:nvSpPr>
          <p:cNvPr id="31778" name="Oval 25">
            <a:extLst>
              <a:ext uri="{FF2B5EF4-FFF2-40B4-BE49-F238E27FC236}">
                <a16:creationId xmlns:a16="http://schemas.microsoft.com/office/drawing/2014/main" id="{2EDE9F06-754A-19C0-18A1-B041C1F5E5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4109" y="4803588"/>
            <a:ext cx="285750" cy="604837"/>
          </a:xfrm>
          <a:prstGeom prst="ellips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sp>
        <p:nvSpPr>
          <p:cNvPr id="31779" name="TextBox 46">
            <a:extLst>
              <a:ext uri="{FF2B5EF4-FFF2-40B4-BE49-F238E27FC236}">
                <a16:creationId xmlns:a16="http://schemas.microsoft.com/office/drawing/2014/main" id="{D3D2F644-3419-ABF6-6963-C08604FF9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4314" y="1731671"/>
            <a:ext cx="1572666" cy="338554"/>
          </a:xfrm>
          <a:prstGeom prst="rect">
            <a:avLst/>
          </a:prstGeom>
          <a:solidFill>
            <a:schemeClr val="bg1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Arial" charset="0"/>
                <a:cs typeface="Arial" charset="0"/>
              </a:rPr>
              <a:t>~700°F / 4 sec.</a:t>
            </a:r>
          </a:p>
        </p:txBody>
      </p:sp>
      <p:sp>
        <p:nvSpPr>
          <p:cNvPr id="31780" name="TextBox 9">
            <a:extLst>
              <a:ext uri="{FF2B5EF4-FFF2-40B4-BE49-F238E27FC236}">
                <a16:creationId xmlns:a16="http://schemas.microsoft.com/office/drawing/2014/main" id="{ADEF241F-BD29-F3D1-82D5-718063371716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20886" y="2810081"/>
            <a:ext cx="1608138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400" dirty="0">
                <a:latin typeface="Arial"/>
                <a:cs typeface="Arial"/>
              </a:rPr>
              <a:t>Temperature, °F</a:t>
            </a:r>
          </a:p>
        </p:txBody>
      </p:sp>
      <p:sp>
        <p:nvSpPr>
          <p:cNvPr id="31781" name="TextBox 12">
            <a:extLst>
              <a:ext uri="{FF2B5EF4-FFF2-40B4-BE49-F238E27FC236}">
                <a16:creationId xmlns:a16="http://schemas.microsoft.com/office/drawing/2014/main" id="{0ABCFDF3-D662-A842-E504-85AEE149F2DD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3420257" y="2892905"/>
            <a:ext cx="27987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400" dirty="0">
                <a:latin typeface="Arial"/>
                <a:cs typeface="Arial"/>
              </a:rPr>
              <a:t>Current (Amps), Voltage (Volts)</a:t>
            </a:r>
          </a:p>
        </p:txBody>
      </p:sp>
      <p:sp>
        <p:nvSpPr>
          <p:cNvPr id="31782" name="TextBox 13">
            <a:extLst>
              <a:ext uri="{FF2B5EF4-FFF2-40B4-BE49-F238E27FC236}">
                <a16:creationId xmlns:a16="http://schemas.microsoft.com/office/drawing/2014/main" id="{86E68527-25E6-8057-6D20-64E2C4E820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7703" y="2013862"/>
            <a:ext cx="7175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000" dirty="0"/>
              <a:t>Voltage</a:t>
            </a:r>
          </a:p>
        </p:txBody>
      </p:sp>
      <p:sp>
        <p:nvSpPr>
          <p:cNvPr id="31783" name="TextBox 17">
            <a:extLst>
              <a:ext uri="{FF2B5EF4-FFF2-40B4-BE49-F238E27FC236}">
                <a16:creationId xmlns:a16="http://schemas.microsoft.com/office/drawing/2014/main" id="{7517E023-E3AF-2667-BD36-3065EFBC51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2578" y="3194038"/>
            <a:ext cx="78263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000" dirty="0"/>
              <a:t>Current</a:t>
            </a:r>
          </a:p>
        </p:txBody>
      </p:sp>
      <p:sp>
        <p:nvSpPr>
          <p:cNvPr id="31784" name="TextBox 15">
            <a:extLst>
              <a:ext uri="{FF2B5EF4-FFF2-40B4-BE49-F238E27FC236}">
                <a16:creationId xmlns:a16="http://schemas.microsoft.com/office/drawing/2014/main" id="{28147A40-7B13-096F-2219-88F133CF51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2081" y="2964951"/>
            <a:ext cx="103981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000" dirty="0"/>
              <a:t>Temperature</a:t>
            </a:r>
          </a:p>
        </p:txBody>
      </p:sp>
      <p:pic>
        <p:nvPicPr>
          <p:cNvPr id="31785" name="Picture 31784">
            <a:extLst>
              <a:ext uri="{FF2B5EF4-FFF2-40B4-BE49-F238E27FC236}">
                <a16:creationId xmlns:a16="http://schemas.microsoft.com/office/drawing/2014/main" id="{11EEF384-7456-D0FD-A2F2-3DAAEFC6F7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018" y="4641540"/>
            <a:ext cx="2985730" cy="1549556"/>
          </a:xfrm>
          <a:prstGeom prst="rect">
            <a:avLst/>
          </a:prstGeom>
        </p:spPr>
      </p:pic>
      <p:sp>
        <p:nvSpPr>
          <p:cNvPr id="31786" name="TextBox 31785">
            <a:extLst>
              <a:ext uri="{FF2B5EF4-FFF2-40B4-BE49-F238E27FC236}">
                <a16:creationId xmlns:a16="http://schemas.microsoft.com/office/drawing/2014/main" id="{97F62F05-AFFC-5B07-98C8-E81FBFBAE8C8}"/>
              </a:ext>
            </a:extLst>
          </p:cNvPr>
          <p:cNvSpPr txBox="1"/>
          <p:nvPr/>
        </p:nvSpPr>
        <p:spPr>
          <a:xfrm>
            <a:off x="1086533" y="6155243"/>
            <a:ext cx="2927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Comparison of active and passive oxidation of sintered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SiC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1787" name="TextBox 31786">
            <a:extLst>
              <a:ext uri="{FF2B5EF4-FFF2-40B4-BE49-F238E27FC236}">
                <a16:creationId xmlns:a16="http://schemas.microsoft.com/office/drawing/2014/main" id="{75477B2D-F181-0B6C-4FE3-6959E1D1F477}"/>
              </a:ext>
            </a:extLst>
          </p:cNvPr>
          <p:cNvSpPr txBox="1"/>
          <p:nvPr/>
        </p:nvSpPr>
        <p:spPr>
          <a:xfrm>
            <a:off x="1040351" y="5905267"/>
            <a:ext cx="6735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</a:t>
            </a:r>
          </a:p>
        </p:txBody>
      </p:sp>
      <p:sp>
        <p:nvSpPr>
          <p:cNvPr id="31788" name="TextBox 31787">
            <a:extLst>
              <a:ext uri="{FF2B5EF4-FFF2-40B4-BE49-F238E27FC236}">
                <a16:creationId xmlns:a16="http://schemas.microsoft.com/office/drawing/2014/main" id="{36A2D6BE-0D99-9FFF-79A2-93FF4A482B60}"/>
              </a:ext>
            </a:extLst>
          </p:cNvPr>
          <p:cNvSpPr txBox="1"/>
          <p:nvPr/>
        </p:nvSpPr>
        <p:spPr>
          <a:xfrm>
            <a:off x="2462755" y="5896031"/>
            <a:ext cx="8130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Passive</a:t>
            </a:r>
          </a:p>
        </p:txBody>
      </p:sp>
      <p:sp>
        <p:nvSpPr>
          <p:cNvPr id="31789" name="TextBox 31788">
            <a:extLst>
              <a:ext uri="{FF2B5EF4-FFF2-40B4-BE49-F238E27FC236}">
                <a16:creationId xmlns:a16="http://schemas.microsoft.com/office/drawing/2014/main" id="{B9BF8DD3-E12F-8283-329B-DAAB5F0D7592}"/>
              </a:ext>
            </a:extLst>
          </p:cNvPr>
          <p:cNvSpPr txBox="1"/>
          <p:nvPr/>
        </p:nvSpPr>
        <p:spPr>
          <a:xfrm>
            <a:off x="2904800" y="3662275"/>
            <a:ext cx="107433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Glass, Ref. 6</a:t>
            </a:r>
          </a:p>
        </p:txBody>
      </p:sp>
      <p:sp>
        <p:nvSpPr>
          <p:cNvPr id="31790" name="TextBox 31789">
            <a:extLst>
              <a:ext uri="{FF2B5EF4-FFF2-40B4-BE49-F238E27FC236}">
                <a16:creationId xmlns:a16="http://schemas.microsoft.com/office/drawing/2014/main" id="{1379BB18-7AD8-64BF-4832-0BD8CDD67267}"/>
              </a:ext>
            </a:extLst>
          </p:cNvPr>
          <p:cNvSpPr txBox="1"/>
          <p:nvPr/>
        </p:nvSpPr>
        <p:spPr>
          <a:xfrm>
            <a:off x="6967143" y="4846454"/>
            <a:ext cx="1023037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Infed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Ref. 1</a:t>
            </a:r>
          </a:p>
        </p:txBody>
      </p:sp>
      <p:sp>
        <p:nvSpPr>
          <p:cNvPr id="31791" name="TextBox 31790">
            <a:extLst>
              <a:ext uri="{FF2B5EF4-FFF2-40B4-BE49-F238E27FC236}">
                <a16:creationId xmlns:a16="http://schemas.microsoft.com/office/drawing/2014/main" id="{313ADA01-FB1F-9F4A-FE7E-D72E7623D078}"/>
              </a:ext>
            </a:extLst>
          </p:cNvPr>
          <p:cNvSpPr txBox="1"/>
          <p:nvPr/>
        </p:nvSpPr>
        <p:spPr>
          <a:xfrm>
            <a:off x="8985464" y="3546341"/>
            <a:ext cx="1293969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 err="1">
                <a:latin typeface="Arial" charset="0"/>
                <a:ea typeface="ＭＳ Ｐゴシック" charset="0"/>
                <a:cs typeface="Arial" charset="0"/>
              </a:rPr>
              <a:t>Kolodziej</a:t>
            </a:r>
            <a:r>
              <a:rPr lang="en-US" sz="1200" dirty="0"/>
              <a:t>, Ref. 7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873EEEC-46A4-C213-3974-CDBB69E53DD4}"/>
              </a:ext>
            </a:extLst>
          </p:cNvPr>
          <p:cNvSpPr txBox="1">
            <a:spLocks/>
          </p:cNvSpPr>
          <p:nvPr/>
        </p:nvSpPr>
        <p:spPr bwMode="auto">
          <a:xfrm>
            <a:off x="167277" y="147832"/>
            <a:ext cx="10816539" cy="5683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itchFamily="-109" charset="-128"/>
                <a:cs typeface="Arial" panose="020B0604020202020204" pitchFamily="34" charset="0"/>
              </a:rPr>
              <a:t>Temperature Jump Observed in Multiple Arc Jets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5131CF2D-55B2-4B92-5A1D-F02682D30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4738" y="1776847"/>
            <a:ext cx="3151188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endParaRPr lang="en-US">
              <a:latin typeface="Arial" charset="0"/>
            </a:endParaRP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59A4756E-1031-9F92-DFCF-9877FCA39B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4738" y="1776847"/>
            <a:ext cx="3151188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FontTx/>
              <a:buChar char="•"/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BFFC72ED-A15C-4A4E-A195-CECC8A80932D}"/>
              </a:ext>
            </a:extLst>
          </p:cNvPr>
          <p:cNvGrpSpPr>
            <a:grpSpLocks/>
          </p:cNvGrpSpPr>
          <p:nvPr/>
        </p:nvGrpSpPr>
        <p:grpSpPr bwMode="auto">
          <a:xfrm>
            <a:off x="3461070" y="1772016"/>
            <a:ext cx="4448175" cy="4187825"/>
            <a:chOff x="2429932" y="1527910"/>
            <a:chExt cx="4449233" cy="4187089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3BB6BF7F-A85C-03D3-8D65-B949606A19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9932" y="1527910"/>
              <a:ext cx="4449233" cy="4187089"/>
            </a:xfrm>
            <a:prstGeom prst="ellipse">
              <a:avLst/>
            </a:prstGeom>
            <a:noFill/>
            <a:ln w="254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57A774B-3E00-F79D-0748-E9459FE964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43251" y="1619250"/>
              <a:ext cx="2909890" cy="377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3900" dirty="0">
                  <a:solidFill>
                    <a:srgbClr val="0000CC"/>
                  </a:solidFill>
                  <a:latin typeface="Arial" charset="0"/>
                  <a:cs typeface="Arial" charset="0"/>
                </a:rPr>
                <a:t>Si</a:t>
              </a:r>
            </a:p>
          </p:txBody>
        </p:sp>
        <p:cxnSp>
          <p:nvCxnSpPr>
            <p:cNvPr id="6" name="Straight Connector 6">
              <a:extLst>
                <a:ext uri="{FF2B5EF4-FFF2-40B4-BE49-F238E27FC236}">
                  <a16:creationId xmlns:a16="http://schemas.microsoft.com/office/drawing/2014/main" id="{D41FA45E-11C2-9AA1-CAB5-E7989E159CED}"/>
                </a:ext>
              </a:extLst>
            </p:cNvPr>
            <p:cNvCxnSpPr>
              <a:cxnSpLocks noChangeShapeType="1"/>
              <a:endCxn id="4" idx="7"/>
            </p:cNvCxnSpPr>
            <p:nvPr/>
          </p:nvCxnSpPr>
          <p:spPr bwMode="auto">
            <a:xfrm flipV="1">
              <a:off x="2963333" y="2141095"/>
              <a:ext cx="3264257" cy="2854238"/>
            </a:xfrm>
            <a:prstGeom prst="line">
              <a:avLst/>
            </a:prstGeom>
            <a:noFill/>
            <a:ln w="254000">
              <a:solidFill>
                <a:srgbClr val="FF0000"/>
              </a:solidFill>
              <a:round/>
              <a:headEnd/>
              <a:tailEnd/>
            </a:ln>
          </p:spPr>
        </p:cxnSp>
      </p:grp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030ADDCF-A0B3-9301-23DE-6F7ED05B4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793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signature_241637524">
            <a:extLst>
              <a:ext uri="{FF2B5EF4-FFF2-40B4-BE49-F238E27FC236}">
                <a16:creationId xmlns:a16="http://schemas.microsoft.com/office/drawing/2014/main" id="{6A75F6CE-1947-8277-589E-B4A87D8A0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06433" y="5884753"/>
            <a:ext cx="1519105" cy="939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092B43BF-B19F-3A98-A148-0019784D9980}"/>
              </a:ext>
            </a:extLst>
          </p:cNvPr>
          <p:cNvGrpSpPr/>
          <p:nvPr/>
        </p:nvGrpSpPr>
        <p:grpSpPr>
          <a:xfrm>
            <a:off x="1223867" y="1005521"/>
            <a:ext cx="5234609" cy="1270599"/>
            <a:chOff x="3485321" y="747743"/>
            <a:chExt cx="5234609" cy="127059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DA5BA29-48E4-147E-DDEF-9CEC9ACF9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67985" y="747743"/>
              <a:ext cx="4656030" cy="1117447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3FDA321-9445-418B-57BE-4325F78F11B3}"/>
                </a:ext>
              </a:extLst>
            </p:cNvPr>
            <p:cNvSpPr txBox="1"/>
            <p:nvPr/>
          </p:nvSpPr>
          <p:spPr>
            <a:xfrm>
              <a:off x="3485321" y="1649010"/>
              <a:ext cx="523460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/>
                <a:t>  </a:t>
              </a:r>
            </a:p>
          </p:txBody>
        </p:sp>
      </p:grp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7756" y="2029972"/>
            <a:ext cx="7422082" cy="753861"/>
          </a:xfrm>
          <a:noFill/>
        </p:spPr>
        <p:txBody>
          <a:bodyPr/>
          <a:lstStyle/>
          <a:p>
            <a:pPr marL="168275" indent="-168275" algn="ctr">
              <a:lnSpc>
                <a:spcPct val="90000"/>
              </a:lnSpc>
              <a:buClr>
                <a:srgbClr val="80FF00"/>
              </a:buClr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ＭＳ Ｐゴシック" pitchFamily="30" charset="-128"/>
                <a:cs typeface="Arial" panose="020B0604020202020204" pitchFamily="34" charset="0"/>
              </a:rPr>
              <a:t>A state-of-the-art material is not the same thing as a state-of-the-art structure – big difference</a:t>
            </a:r>
          </a:p>
          <a:p>
            <a:pPr marL="168275" indent="-168275" algn="ctr">
              <a:lnSpc>
                <a:spcPct val="90000"/>
              </a:lnSpc>
              <a:buClr>
                <a:srgbClr val="80FF00"/>
              </a:buClr>
              <a:buNone/>
            </a:pP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ea typeface="ＭＳ Ｐゴシック" pitchFamily="30" charset="-128"/>
              <a:cs typeface="Arial" panose="020B0604020202020204" pitchFamily="34" charset="0"/>
            </a:endParaRPr>
          </a:p>
          <a:p>
            <a:pPr marL="168275" indent="-168275" algn="ctr">
              <a:lnSpc>
                <a:spcPct val="90000"/>
              </a:lnSpc>
              <a:buClr>
                <a:srgbClr val="80FF00"/>
              </a:buClr>
              <a:buNone/>
            </a:pP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ea typeface="ＭＳ Ｐゴシック" pitchFamily="30" charset="-128"/>
              <a:cs typeface="Arial" panose="020B0604020202020204" pitchFamily="34" charset="0"/>
            </a:endParaRPr>
          </a:p>
          <a:p>
            <a:pPr marL="168275" indent="-168275" algn="ctr">
              <a:lnSpc>
                <a:spcPct val="90000"/>
              </a:lnSpc>
              <a:buClr>
                <a:srgbClr val="80FF00"/>
              </a:buClr>
              <a:buNone/>
            </a:pPr>
            <a:endParaRPr lang="en-US" sz="1800" b="1" dirty="0">
              <a:solidFill>
                <a:srgbClr val="0070C0"/>
              </a:solidFill>
              <a:latin typeface="Arial" panose="020B0604020202020204" pitchFamily="34" charset="0"/>
              <a:ea typeface="ＭＳ Ｐゴシック" pitchFamily="30" charset="-128"/>
              <a:cs typeface="Arial" panose="020B0604020202020204" pitchFamily="34" charset="0"/>
            </a:endParaRPr>
          </a:p>
          <a:p>
            <a:pPr marL="168275" indent="-168275" algn="ctr">
              <a:lnSpc>
                <a:spcPct val="90000"/>
              </a:lnSpc>
              <a:buClr>
                <a:srgbClr val="80FF00"/>
              </a:buClr>
              <a:buNone/>
            </a:pPr>
            <a:endParaRPr lang="en-US" sz="1800" b="1" dirty="0">
              <a:solidFill>
                <a:srgbClr val="0070C0"/>
              </a:solidFill>
              <a:latin typeface="Arial" panose="020B0604020202020204" pitchFamily="34" charset="0"/>
              <a:ea typeface="ＭＳ Ｐゴシック" pitchFamily="30" charset="-128"/>
              <a:cs typeface="Arial" panose="020B0604020202020204" pitchFamily="34" charset="0"/>
            </a:endParaRPr>
          </a:p>
          <a:p>
            <a:pPr marL="168275" indent="-168275" algn="ctr">
              <a:lnSpc>
                <a:spcPct val="90000"/>
              </a:lnSpc>
              <a:buClr>
                <a:srgbClr val="80FF00"/>
              </a:buClr>
              <a:buNone/>
            </a:pPr>
            <a:endParaRPr lang="en-US" sz="1800" b="1" dirty="0">
              <a:solidFill>
                <a:srgbClr val="0070C0"/>
              </a:solidFill>
              <a:latin typeface="Arial" panose="020B0604020202020204" pitchFamily="34" charset="0"/>
              <a:ea typeface="ＭＳ Ｐゴシック" pitchFamily="30" charset="-128"/>
              <a:cs typeface="Arial" panose="020B0604020202020204" pitchFamily="34" charset="0"/>
            </a:endParaRPr>
          </a:p>
          <a:p>
            <a:pPr marL="168275" indent="-168275" algn="ctr">
              <a:lnSpc>
                <a:spcPct val="90000"/>
              </a:lnSpc>
              <a:buClr>
                <a:srgbClr val="80FF00"/>
              </a:buClr>
              <a:buNone/>
            </a:pPr>
            <a:endParaRPr lang="en-US" sz="1800" b="1" dirty="0">
              <a:solidFill>
                <a:srgbClr val="0070C0"/>
              </a:solidFill>
              <a:latin typeface="Arial" panose="020B0604020202020204" pitchFamily="34" charset="0"/>
              <a:ea typeface="ＭＳ Ｐゴシック" pitchFamily="30" charset="-128"/>
              <a:cs typeface="Arial" panose="020B0604020202020204" pitchFamily="34" charset="0"/>
            </a:endParaRPr>
          </a:p>
          <a:p>
            <a:pPr marL="168275" indent="-168275" algn="ctr">
              <a:lnSpc>
                <a:spcPct val="90000"/>
              </a:lnSpc>
              <a:buClr>
                <a:srgbClr val="80FF00"/>
              </a:buClr>
              <a:buNone/>
            </a:pP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ea typeface="ＭＳ Ｐゴシック" pitchFamily="30" charset="-128"/>
              <a:cs typeface="Arial" panose="020B0604020202020204" pitchFamily="34" charset="0"/>
            </a:endParaRPr>
          </a:p>
          <a:p>
            <a:pPr marL="168275" indent="-168275" algn="ctr">
              <a:lnSpc>
                <a:spcPct val="90000"/>
              </a:lnSpc>
              <a:buClr>
                <a:srgbClr val="80FF00"/>
              </a:buClr>
              <a:buNone/>
            </a:pP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ea typeface="ＭＳ Ｐゴシック" pitchFamily="30" charset="-128"/>
              <a:cs typeface="Arial" panose="020B0604020202020204" pitchFamily="34" charset="0"/>
            </a:endParaRPr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75752" y="187110"/>
            <a:ext cx="11984137" cy="514350"/>
          </a:xfrm>
          <a:noFill/>
        </p:spPr>
        <p:txBody>
          <a:bodyPr>
            <a:noAutofit/>
          </a:bodyPr>
          <a:lstStyle/>
          <a:p>
            <a:r>
              <a:rPr lang="en-US" alt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Technical Challenge: </a:t>
            </a:r>
            <a:r>
              <a:rPr lang="en-US" sz="3200" b="1" dirty="0">
                <a:latin typeface="Arial" panose="020B0604020202020204" pitchFamily="34" charset="0"/>
                <a:ea typeface="ＭＳ Ｐゴシック" pitchFamily="30" charset="-128"/>
                <a:cs typeface="Arial" panose="020B0604020202020204" pitchFamily="34" charset="0"/>
              </a:rPr>
              <a:t>Hot-Structure Manufacturing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809FE8-DAB9-6344-8616-FDA330DEFC53}"/>
              </a:ext>
            </a:extLst>
          </p:cNvPr>
          <p:cNvSpPr txBox="1"/>
          <p:nvPr/>
        </p:nvSpPr>
        <p:spPr>
          <a:xfrm>
            <a:off x="299943" y="6120245"/>
            <a:ext cx="10170461" cy="43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If we can manufacture it (well) and analyze it (accurately), it will perform as expected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285887-535E-315A-B731-756D8018D858}"/>
              </a:ext>
            </a:extLst>
          </p:cNvPr>
          <p:cNvSpPr txBox="1"/>
          <p:nvPr/>
        </p:nvSpPr>
        <p:spPr>
          <a:xfrm>
            <a:off x="299943" y="2936985"/>
            <a:ext cx="1110927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 almost every program in which I've been involved,</a:t>
            </a:r>
          </a:p>
          <a:p>
            <a:pPr marL="236538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it is manufacturing that comes up and bites us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2400" b="1" dirty="0">
                <a:latin typeface="Calibri" panose="020F0502020204030204" pitchFamily="34" charset="0"/>
                <a:ea typeface="ＭＳ Ｐゴシック" pitchFamily="30" charset="-128"/>
                <a:cs typeface="Calibri" panose="020F0502020204030204" pitchFamily="34" charset="0"/>
              </a:rPr>
              <a:t>The manufacturing challenges (MRL) are often under-estimated due to a focus on demonstrating performance (TRL)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endParaRPr lang="en-US" sz="2400" b="1" dirty="0">
              <a:latin typeface="Calibri" panose="020F0502020204030204" pitchFamily="34" charset="0"/>
              <a:ea typeface="ＭＳ Ｐゴシック" pitchFamily="30" charset="-128"/>
              <a:cs typeface="Calibri" panose="020F0502020204030204" pitchFamily="34" charset="0"/>
            </a:endParaRP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Adopting the suggested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AMSH Gates for Transitioning CMCs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(next chart) will significantly improve cost and schedule for transition to flight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1F0E28E-7CD4-5C96-205E-C2D25838430B}"/>
              </a:ext>
            </a:extLst>
          </p:cNvPr>
          <p:cNvGrpSpPr/>
          <p:nvPr/>
        </p:nvGrpSpPr>
        <p:grpSpPr>
          <a:xfrm>
            <a:off x="8516698" y="1005521"/>
            <a:ext cx="3545171" cy="2703179"/>
            <a:chOff x="7389802" y="860447"/>
            <a:chExt cx="4386729" cy="3344863"/>
          </a:xfrm>
        </p:grpSpPr>
        <p:pic>
          <p:nvPicPr>
            <p:cNvPr id="3" name="Picture 2" descr="A picture containing text&#10;&#10;AI-generated content may be incorrect.">
              <a:extLst>
                <a:ext uri="{FF2B5EF4-FFF2-40B4-BE49-F238E27FC236}">
                  <a16:creationId xmlns:a16="http://schemas.microsoft.com/office/drawing/2014/main" id="{0ADECA7B-5E64-A2D1-E4AB-BB4E1DBC1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396627" y="860447"/>
              <a:ext cx="4377454" cy="3338542"/>
            </a:xfrm>
            <a:prstGeom prst="rect">
              <a:avLst/>
            </a:prstGeom>
          </p:spPr>
        </p:pic>
        <p:sp>
          <p:nvSpPr>
            <p:cNvPr id="11" name="Freeform: Shape 5">
              <a:extLst>
                <a:ext uri="{FF2B5EF4-FFF2-40B4-BE49-F238E27FC236}">
                  <a16:creationId xmlns:a16="http://schemas.microsoft.com/office/drawing/2014/main" id="{7A070245-6C2D-EA9D-3330-1B5A222D43F0}"/>
                </a:ext>
              </a:extLst>
            </p:cNvPr>
            <p:cNvSpPr/>
            <p:nvPr/>
          </p:nvSpPr>
          <p:spPr>
            <a:xfrm>
              <a:off x="7389802" y="862342"/>
              <a:ext cx="4386729" cy="3342968"/>
            </a:xfrm>
            <a:custGeom>
              <a:avLst/>
              <a:gdLst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92166 w 9165702"/>
                <a:gd name="connsiteY4" fmla="*/ 5122718 h 6930737"/>
                <a:gd name="connsiteX5" fmla="*/ 8698112 w 9165702"/>
                <a:gd name="connsiteY5" fmla="*/ 5756564 h 6930737"/>
                <a:gd name="connsiteX6" fmla="*/ 8698112 w 9165702"/>
                <a:gd name="connsiteY6" fmla="*/ 5579918 h 6930737"/>
                <a:gd name="connsiteX7" fmla="*/ 8614984 w 9165702"/>
                <a:gd name="connsiteY7" fmla="*/ 5372100 h 6930737"/>
                <a:gd name="connsiteX8" fmla="*/ 8646157 w 9165702"/>
                <a:gd name="connsiteY8" fmla="*/ 5309755 h 6930737"/>
                <a:gd name="connsiteX9" fmla="*/ 8646157 w 9165702"/>
                <a:gd name="connsiteY9" fmla="*/ 5237018 h 6930737"/>
                <a:gd name="connsiteX10" fmla="*/ 7773321 w 9165702"/>
                <a:gd name="connsiteY10" fmla="*/ 2150918 h 6930737"/>
                <a:gd name="connsiteX11" fmla="*/ 7721366 w 9165702"/>
                <a:gd name="connsiteY11" fmla="*/ 1984664 h 6930737"/>
                <a:gd name="connsiteX12" fmla="*/ 7586284 w 9165702"/>
                <a:gd name="connsiteY12" fmla="*/ 1963882 h 6930737"/>
                <a:gd name="connsiteX13" fmla="*/ 7471984 w 9165702"/>
                <a:gd name="connsiteY13" fmla="*/ 2098964 h 6930737"/>
                <a:gd name="connsiteX14" fmla="*/ 7129084 w 9165702"/>
                <a:gd name="connsiteY14" fmla="*/ 2026227 h 6930737"/>
                <a:gd name="connsiteX15" fmla="*/ 7118693 w 9165702"/>
                <a:gd name="connsiteY15" fmla="*/ 2015837 h 6930737"/>
                <a:gd name="connsiteX16" fmla="*/ 7118693 w 9165702"/>
                <a:gd name="connsiteY16" fmla="*/ 1880755 h 6930737"/>
                <a:gd name="connsiteX17" fmla="*/ 7004393 w 9165702"/>
                <a:gd name="connsiteY17" fmla="*/ 1880755 h 6930737"/>
                <a:gd name="connsiteX18" fmla="*/ 6890093 w 9165702"/>
                <a:gd name="connsiteY18" fmla="*/ 1995055 h 6930737"/>
                <a:gd name="connsiteX19" fmla="*/ 6609539 w 9165702"/>
                <a:gd name="connsiteY19" fmla="*/ 1943100 h 6930737"/>
                <a:gd name="connsiteX20" fmla="*/ 6630321 w 9165702"/>
                <a:gd name="connsiteY20" fmla="*/ 1828800 h 6930737"/>
                <a:gd name="connsiteX21" fmla="*/ 6526412 w 9165702"/>
                <a:gd name="connsiteY21" fmla="*/ 1797627 h 6930737"/>
                <a:gd name="connsiteX22" fmla="*/ 6412112 w 9165702"/>
                <a:gd name="connsiteY22" fmla="*/ 1901537 h 6930737"/>
                <a:gd name="connsiteX23" fmla="*/ 5778266 w 9165702"/>
                <a:gd name="connsiteY23" fmla="*/ 1797627 h 6930737"/>
                <a:gd name="connsiteX24" fmla="*/ 5809439 w 9165702"/>
                <a:gd name="connsiteY24" fmla="*/ 1558637 h 6930737"/>
                <a:gd name="connsiteX25" fmla="*/ 5767875 w 9165702"/>
                <a:gd name="connsiteY25" fmla="*/ 1485900 h 6930737"/>
                <a:gd name="connsiteX26" fmla="*/ 5726312 w 9165702"/>
                <a:gd name="connsiteY26" fmla="*/ 1454727 h 6930737"/>
                <a:gd name="connsiteX27" fmla="*/ 5279502 w 9165702"/>
                <a:gd name="connsiteY27" fmla="*/ 1381991 h 6930737"/>
                <a:gd name="connsiteX28" fmla="*/ 5217157 w 9165702"/>
                <a:gd name="connsiteY28" fmla="*/ 1392382 h 6930737"/>
                <a:gd name="connsiteX29" fmla="*/ 5154812 w 9165702"/>
                <a:gd name="connsiteY29" fmla="*/ 1413164 h 6930737"/>
                <a:gd name="connsiteX30" fmla="*/ 5102857 w 9165702"/>
                <a:gd name="connsiteY30" fmla="*/ 1506682 h 6930737"/>
                <a:gd name="connsiteX31" fmla="*/ 5092466 w 9165702"/>
                <a:gd name="connsiteY31" fmla="*/ 1600200 h 6930737"/>
                <a:gd name="connsiteX32" fmla="*/ 5050902 w 9165702"/>
                <a:gd name="connsiteY32" fmla="*/ 1652155 h 6930737"/>
                <a:gd name="connsiteX33" fmla="*/ 4895039 w 9165702"/>
                <a:gd name="connsiteY33" fmla="*/ 1631373 h 6930737"/>
                <a:gd name="connsiteX34" fmla="*/ 4863866 w 9165702"/>
                <a:gd name="connsiteY34" fmla="*/ 1558637 h 6930737"/>
                <a:gd name="connsiteX35" fmla="*/ 4811912 w 9165702"/>
                <a:gd name="connsiteY35" fmla="*/ 1485900 h 6930737"/>
                <a:gd name="connsiteX36" fmla="*/ 4739175 w 9165702"/>
                <a:gd name="connsiteY36" fmla="*/ 1496291 h 6930737"/>
                <a:gd name="connsiteX37" fmla="*/ 4635266 w 9165702"/>
                <a:gd name="connsiteY37" fmla="*/ 1569027 h 6930737"/>
                <a:gd name="connsiteX38" fmla="*/ 4406666 w 9165702"/>
                <a:gd name="connsiteY38" fmla="*/ 1537855 h 6930737"/>
                <a:gd name="connsiteX39" fmla="*/ 4323539 w 9165702"/>
                <a:gd name="connsiteY39" fmla="*/ 1517073 h 6930737"/>
                <a:gd name="connsiteX40" fmla="*/ 4281975 w 9165702"/>
                <a:gd name="connsiteY40" fmla="*/ 1465118 h 6930737"/>
                <a:gd name="connsiteX41" fmla="*/ 4240412 w 9165702"/>
                <a:gd name="connsiteY41" fmla="*/ 1381991 h 6930737"/>
                <a:gd name="connsiteX42" fmla="*/ 4136502 w 9165702"/>
                <a:gd name="connsiteY42" fmla="*/ 1381991 h 6930737"/>
                <a:gd name="connsiteX43" fmla="*/ 2744121 w 9165702"/>
                <a:gd name="connsiteY43" fmla="*/ 5029200 h 6930737"/>
                <a:gd name="connsiteX44" fmla="*/ 2629821 w 9165702"/>
                <a:gd name="connsiteY44" fmla="*/ 4998027 h 6930737"/>
                <a:gd name="connsiteX45" fmla="*/ 2557084 w 9165702"/>
                <a:gd name="connsiteY45" fmla="*/ 2119746 h 6930737"/>
                <a:gd name="connsiteX46" fmla="*/ 582812 w 9165702"/>
                <a:gd name="connsiteY46" fmla="*/ 2202873 h 6930737"/>
                <a:gd name="connsiteX47" fmla="*/ 624375 w 9165702"/>
                <a:gd name="connsiteY47" fmla="*/ 4686300 h 6930737"/>
                <a:gd name="connsiteX48" fmla="*/ 1642684 w 9165702"/>
                <a:gd name="connsiteY48" fmla="*/ 6930737 h 6930737"/>
                <a:gd name="connsiteX49" fmla="*/ 11312 w 9165702"/>
                <a:gd name="connsiteY49" fmla="*/ 6878782 h 6930737"/>
                <a:gd name="connsiteX50" fmla="*/ 921 w 9165702"/>
                <a:gd name="connsiteY50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92166 w 9165702"/>
                <a:gd name="connsiteY4" fmla="*/ 5122718 h 6930737"/>
                <a:gd name="connsiteX5" fmla="*/ 8698112 w 9165702"/>
                <a:gd name="connsiteY5" fmla="*/ 5756564 h 6930737"/>
                <a:gd name="connsiteX6" fmla="*/ 8698112 w 9165702"/>
                <a:gd name="connsiteY6" fmla="*/ 5579918 h 6930737"/>
                <a:gd name="connsiteX7" fmla="*/ 8614984 w 9165702"/>
                <a:gd name="connsiteY7" fmla="*/ 5372100 h 6930737"/>
                <a:gd name="connsiteX8" fmla="*/ 8646157 w 9165702"/>
                <a:gd name="connsiteY8" fmla="*/ 5309755 h 6930737"/>
                <a:gd name="connsiteX9" fmla="*/ 8646157 w 9165702"/>
                <a:gd name="connsiteY9" fmla="*/ 5237018 h 6930737"/>
                <a:gd name="connsiteX10" fmla="*/ 7773321 w 9165702"/>
                <a:gd name="connsiteY10" fmla="*/ 2150918 h 6930737"/>
                <a:gd name="connsiteX11" fmla="*/ 7721366 w 9165702"/>
                <a:gd name="connsiteY11" fmla="*/ 1984664 h 6930737"/>
                <a:gd name="connsiteX12" fmla="*/ 7586284 w 9165702"/>
                <a:gd name="connsiteY12" fmla="*/ 1963882 h 6930737"/>
                <a:gd name="connsiteX13" fmla="*/ 7471984 w 9165702"/>
                <a:gd name="connsiteY13" fmla="*/ 2098964 h 6930737"/>
                <a:gd name="connsiteX14" fmla="*/ 7129084 w 9165702"/>
                <a:gd name="connsiteY14" fmla="*/ 2026227 h 6930737"/>
                <a:gd name="connsiteX15" fmla="*/ 7118693 w 9165702"/>
                <a:gd name="connsiteY15" fmla="*/ 2015837 h 6930737"/>
                <a:gd name="connsiteX16" fmla="*/ 7118693 w 9165702"/>
                <a:gd name="connsiteY16" fmla="*/ 1880755 h 6930737"/>
                <a:gd name="connsiteX17" fmla="*/ 7004393 w 9165702"/>
                <a:gd name="connsiteY17" fmla="*/ 1880755 h 6930737"/>
                <a:gd name="connsiteX18" fmla="*/ 6890093 w 9165702"/>
                <a:gd name="connsiteY18" fmla="*/ 1995055 h 6930737"/>
                <a:gd name="connsiteX19" fmla="*/ 6609539 w 9165702"/>
                <a:gd name="connsiteY19" fmla="*/ 1943100 h 6930737"/>
                <a:gd name="connsiteX20" fmla="*/ 6630321 w 9165702"/>
                <a:gd name="connsiteY20" fmla="*/ 1828800 h 6930737"/>
                <a:gd name="connsiteX21" fmla="*/ 6526412 w 9165702"/>
                <a:gd name="connsiteY21" fmla="*/ 1797627 h 6930737"/>
                <a:gd name="connsiteX22" fmla="*/ 6412112 w 9165702"/>
                <a:gd name="connsiteY22" fmla="*/ 1901537 h 6930737"/>
                <a:gd name="connsiteX23" fmla="*/ 5778266 w 9165702"/>
                <a:gd name="connsiteY23" fmla="*/ 1797627 h 6930737"/>
                <a:gd name="connsiteX24" fmla="*/ 5809439 w 9165702"/>
                <a:gd name="connsiteY24" fmla="*/ 1558637 h 6930737"/>
                <a:gd name="connsiteX25" fmla="*/ 5767875 w 9165702"/>
                <a:gd name="connsiteY25" fmla="*/ 1485900 h 6930737"/>
                <a:gd name="connsiteX26" fmla="*/ 5726312 w 9165702"/>
                <a:gd name="connsiteY26" fmla="*/ 1454727 h 6930737"/>
                <a:gd name="connsiteX27" fmla="*/ 5279502 w 9165702"/>
                <a:gd name="connsiteY27" fmla="*/ 1381991 h 6930737"/>
                <a:gd name="connsiteX28" fmla="*/ 5217157 w 9165702"/>
                <a:gd name="connsiteY28" fmla="*/ 1392382 h 6930737"/>
                <a:gd name="connsiteX29" fmla="*/ 5154812 w 9165702"/>
                <a:gd name="connsiteY29" fmla="*/ 1413164 h 6930737"/>
                <a:gd name="connsiteX30" fmla="*/ 5102857 w 9165702"/>
                <a:gd name="connsiteY30" fmla="*/ 1506682 h 6930737"/>
                <a:gd name="connsiteX31" fmla="*/ 5092466 w 9165702"/>
                <a:gd name="connsiteY31" fmla="*/ 1600200 h 6930737"/>
                <a:gd name="connsiteX32" fmla="*/ 5050902 w 9165702"/>
                <a:gd name="connsiteY32" fmla="*/ 1652155 h 6930737"/>
                <a:gd name="connsiteX33" fmla="*/ 4895039 w 9165702"/>
                <a:gd name="connsiteY33" fmla="*/ 1631373 h 6930737"/>
                <a:gd name="connsiteX34" fmla="*/ 4863866 w 9165702"/>
                <a:gd name="connsiteY34" fmla="*/ 1558637 h 6930737"/>
                <a:gd name="connsiteX35" fmla="*/ 4811912 w 9165702"/>
                <a:gd name="connsiteY35" fmla="*/ 1485900 h 6930737"/>
                <a:gd name="connsiteX36" fmla="*/ 4739175 w 9165702"/>
                <a:gd name="connsiteY36" fmla="*/ 1496291 h 6930737"/>
                <a:gd name="connsiteX37" fmla="*/ 4635266 w 9165702"/>
                <a:gd name="connsiteY37" fmla="*/ 1569027 h 6930737"/>
                <a:gd name="connsiteX38" fmla="*/ 4406666 w 9165702"/>
                <a:gd name="connsiteY38" fmla="*/ 1537855 h 6930737"/>
                <a:gd name="connsiteX39" fmla="*/ 4323539 w 9165702"/>
                <a:gd name="connsiteY39" fmla="*/ 1517073 h 6930737"/>
                <a:gd name="connsiteX40" fmla="*/ 4281975 w 9165702"/>
                <a:gd name="connsiteY40" fmla="*/ 1465118 h 6930737"/>
                <a:gd name="connsiteX41" fmla="*/ 4240412 w 9165702"/>
                <a:gd name="connsiteY41" fmla="*/ 1381991 h 6930737"/>
                <a:gd name="connsiteX42" fmla="*/ 4136502 w 9165702"/>
                <a:gd name="connsiteY42" fmla="*/ 1381991 h 6930737"/>
                <a:gd name="connsiteX43" fmla="*/ 2744121 w 9165702"/>
                <a:gd name="connsiteY43" fmla="*/ 5029200 h 6930737"/>
                <a:gd name="connsiteX44" fmla="*/ 2629821 w 9165702"/>
                <a:gd name="connsiteY44" fmla="*/ 4998027 h 6930737"/>
                <a:gd name="connsiteX45" fmla="*/ 2557084 w 9165702"/>
                <a:gd name="connsiteY45" fmla="*/ 2119746 h 6930737"/>
                <a:gd name="connsiteX46" fmla="*/ 582812 w 9165702"/>
                <a:gd name="connsiteY46" fmla="*/ 2202873 h 6930737"/>
                <a:gd name="connsiteX47" fmla="*/ 710735 w 9165702"/>
                <a:gd name="connsiteY47" fmla="*/ 4785360 h 6930737"/>
                <a:gd name="connsiteX48" fmla="*/ 1642684 w 9165702"/>
                <a:gd name="connsiteY48" fmla="*/ 6930737 h 6930737"/>
                <a:gd name="connsiteX49" fmla="*/ 11312 w 9165702"/>
                <a:gd name="connsiteY49" fmla="*/ 6878782 h 6930737"/>
                <a:gd name="connsiteX50" fmla="*/ 921 w 9165702"/>
                <a:gd name="connsiteY50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92166 w 9165702"/>
                <a:gd name="connsiteY4" fmla="*/ 5122718 h 6930737"/>
                <a:gd name="connsiteX5" fmla="*/ 8698112 w 9165702"/>
                <a:gd name="connsiteY5" fmla="*/ 5756564 h 6930737"/>
                <a:gd name="connsiteX6" fmla="*/ 8698112 w 9165702"/>
                <a:gd name="connsiteY6" fmla="*/ 5579918 h 6930737"/>
                <a:gd name="connsiteX7" fmla="*/ 8614984 w 9165702"/>
                <a:gd name="connsiteY7" fmla="*/ 5372100 h 6930737"/>
                <a:gd name="connsiteX8" fmla="*/ 8646157 w 9165702"/>
                <a:gd name="connsiteY8" fmla="*/ 5309755 h 6930737"/>
                <a:gd name="connsiteX9" fmla="*/ 8646157 w 9165702"/>
                <a:gd name="connsiteY9" fmla="*/ 5237018 h 6930737"/>
                <a:gd name="connsiteX10" fmla="*/ 7773321 w 9165702"/>
                <a:gd name="connsiteY10" fmla="*/ 2150918 h 6930737"/>
                <a:gd name="connsiteX11" fmla="*/ 7721366 w 9165702"/>
                <a:gd name="connsiteY11" fmla="*/ 1984664 h 6930737"/>
                <a:gd name="connsiteX12" fmla="*/ 7586284 w 9165702"/>
                <a:gd name="connsiteY12" fmla="*/ 1963882 h 6930737"/>
                <a:gd name="connsiteX13" fmla="*/ 7471984 w 9165702"/>
                <a:gd name="connsiteY13" fmla="*/ 2098964 h 6930737"/>
                <a:gd name="connsiteX14" fmla="*/ 7129084 w 9165702"/>
                <a:gd name="connsiteY14" fmla="*/ 2026227 h 6930737"/>
                <a:gd name="connsiteX15" fmla="*/ 7118693 w 9165702"/>
                <a:gd name="connsiteY15" fmla="*/ 2015837 h 6930737"/>
                <a:gd name="connsiteX16" fmla="*/ 7118693 w 9165702"/>
                <a:gd name="connsiteY16" fmla="*/ 1880755 h 6930737"/>
                <a:gd name="connsiteX17" fmla="*/ 7004393 w 9165702"/>
                <a:gd name="connsiteY17" fmla="*/ 1880755 h 6930737"/>
                <a:gd name="connsiteX18" fmla="*/ 6890093 w 9165702"/>
                <a:gd name="connsiteY18" fmla="*/ 1995055 h 6930737"/>
                <a:gd name="connsiteX19" fmla="*/ 6609539 w 9165702"/>
                <a:gd name="connsiteY19" fmla="*/ 1943100 h 6930737"/>
                <a:gd name="connsiteX20" fmla="*/ 6630321 w 9165702"/>
                <a:gd name="connsiteY20" fmla="*/ 1828800 h 6930737"/>
                <a:gd name="connsiteX21" fmla="*/ 6526412 w 9165702"/>
                <a:gd name="connsiteY21" fmla="*/ 1797627 h 6930737"/>
                <a:gd name="connsiteX22" fmla="*/ 6412112 w 9165702"/>
                <a:gd name="connsiteY22" fmla="*/ 1901537 h 6930737"/>
                <a:gd name="connsiteX23" fmla="*/ 5778266 w 9165702"/>
                <a:gd name="connsiteY23" fmla="*/ 1797627 h 6930737"/>
                <a:gd name="connsiteX24" fmla="*/ 5809439 w 9165702"/>
                <a:gd name="connsiteY24" fmla="*/ 1558637 h 6930737"/>
                <a:gd name="connsiteX25" fmla="*/ 5767875 w 9165702"/>
                <a:gd name="connsiteY25" fmla="*/ 1485900 h 6930737"/>
                <a:gd name="connsiteX26" fmla="*/ 5726312 w 9165702"/>
                <a:gd name="connsiteY26" fmla="*/ 1454727 h 6930737"/>
                <a:gd name="connsiteX27" fmla="*/ 5279502 w 9165702"/>
                <a:gd name="connsiteY27" fmla="*/ 1381991 h 6930737"/>
                <a:gd name="connsiteX28" fmla="*/ 5217157 w 9165702"/>
                <a:gd name="connsiteY28" fmla="*/ 1392382 h 6930737"/>
                <a:gd name="connsiteX29" fmla="*/ 5154812 w 9165702"/>
                <a:gd name="connsiteY29" fmla="*/ 1413164 h 6930737"/>
                <a:gd name="connsiteX30" fmla="*/ 5102857 w 9165702"/>
                <a:gd name="connsiteY30" fmla="*/ 1506682 h 6930737"/>
                <a:gd name="connsiteX31" fmla="*/ 5092466 w 9165702"/>
                <a:gd name="connsiteY31" fmla="*/ 1600200 h 6930737"/>
                <a:gd name="connsiteX32" fmla="*/ 5050902 w 9165702"/>
                <a:gd name="connsiteY32" fmla="*/ 1652155 h 6930737"/>
                <a:gd name="connsiteX33" fmla="*/ 4895039 w 9165702"/>
                <a:gd name="connsiteY33" fmla="*/ 1631373 h 6930737"/>
                <a:gd name="connsiteX34" fmla="*/ 4863866 w 9165702"/>
                <a:gd name="connsiteY34" fmla="*/ 1558637 h 6930737"/>
                <a:gd name="connsiteX35" fmla="*/ 4811912 w 9165702"/>
                <a:gd name="connsiteY35" fmla="*/ 1485900 h 6930737"/>
                <a:gd name="connsiteX36" fmla="*/ 4739175 w 9165702"/>
                <a:gd name="connsiteY36" fmla="*/ 1496291 h 6930737"/>
                <a:gd name="connsiteX37" fmla="*/ 4635266 w 9165702"/>
                <a:gd name="connsiteY37" fmla="*/ 1569027 h 6930737"/>
                <a:gd name="connsiteX38" fmla="*/ 4406666 w 9165702"/>
                <a:gd name="connsiteY38" fmla="*/ 1537855 h 6930737"/>
                <a:gd name="connsiteX39" fmla="*/ 4323539 w 9165702"/>
                <a:gd name="connsiteY39" fmla="*/ 1517073 h 6930737"/>
                <a:gd name="connsiteX40" fmla="*/ 4281975 w 9165702"/>
                <a:gd name="connsiteY40" fmla="*/ 1465118 h 6930737"/>
                <a:gd name="connsiteX41" fmla="*/ 4240412 w 9165702"/>
                <a:gd name="connsiteY41" fmla="*/ 1381991 h 6930737"/>
                <a:gd name="connsiteX42" fmla="*/ 4136502 w 9165702"/>
                <a:gd name="connsiteY42" fmla="*/ 1381991 h 6930737"/>
                <a:gd name="connsiteX43" fmla="*/ 2744121 w 9165702"/>
                <a:gd name="connsiteY43" fmla="*/ 5029200 h 6930737"/>
                <a:gd name="connsiteX44" fmla="*/ 2540921 w 9165702"/>
                <a:gd name="connsiteY44" fmla="*/ 4990407 h 6930737"/>
                <a:gd name="connsiteX45" fmla="*/ 2557084 w 9165702"/>
                <a:gd name="connsiteY45" fmla="*/ 2119746 h 6930737"/>
                <a:gd name="connsiteX46" fmla="*/ 582812 w 9165702"/>
                <a:gd name="connsiteY46" fmla="*/ 2202873 h 6930737"/>
                <a:gd name="connsiteX47" fmla="*/ 710735 w 9165702"/>
                <a:gd name="connsiteY47" fmla="*/ 4785360 h 6930737"/>
                <a:gd name="connsiteX48" fmla="*/ 1642684 w 9165702"/>
                <a:gd name="connsiteY48" fmla="*/ 6930737 h 6930737"/>
                <a:gd name="connsiteX49" fmla="*/ 11312 w 9165702"/>
                <a:gd name="connsiteY49" fmla="*/ 6878782 h 6930737"/>
                <a:gd name="connsiteX50" fmla="*/ 921 w 9165702"/>
                <a:gd name="connsiteY50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92166 w 9165702"/>
                <a:gd name="connsiteY4" fmla="*/ 5122718 h 6930737"/>
                <a:gd name="connsiteX5" fmla="*/ 8698112 w 9165702"/>
                <a:gd name="connsiteY5" fmla="*/ 5756564 h 6930737"/>
                <a:gd name="connsiteX6" fmla="*/ 8698112 w 9165702"/>
                <a:gd name="connsiteY6" fmla="*/ 5579918 h 6930737"/>
                <a:gd name="connsiteX7" fmla="*/ 8614984 w 9165702"/>
                <a:gd name="connsiteY7" fmla="*/ 5372100 h 6930737"/>
                <a:gd name="connsiteX8" fmla="*/ 8646157 w 9165702"/>
                <a:gd name="connsiteY8" fmla="*/ 5309755 h 6930737"/>
                <a:gd name="connsiteX9" fmla="*/ 8646157 w 9165702"/>
                <a:gd name="connsiteY9" fmla="*/ 5237018 h 6930737"/>
                <a:gd name="connsiteX10" fmla="*/ 7773321 w 9165702"/>
                <a:gd name="connsiteY10" fmla="*/ 2150918 h 6930737"/>
                <a:gd name="connsiteX11" fmla="*/ 7721366 w 9165702"/>
                <a:gd name="connsiteY11" fmla="*/ 1984664 h 6930737"/>
                <a:gd name="connsiteX12" fmla="*/ 7586284 w 9165702"/>
                <a:gd name="connsiteY12" fmla="*/ 1963882 h 6930737"/>
                <a:gd name="connsiteX13" fmla="*/ 7471984 w 9165702"/>
                <a:gd name="connsiteY13" fmla="*/ 2098964 h 6930737"/>
                <a:gd name="connsiteX14" fmla="*/ 7129084 w 9165702"/>
                <a:gd name="connsiteY14" fmla="*/ 2026227 h 6930737"/>
                <a:gd name="connsiteX15" fmla="*/ 7118693 w 9165702"/>
                <a:gd name="connsiteY15" fmla="*/ 2015837 h 6930737"/>
                <a:gd name="connsiteX16" fmla="*/ 7118693 w 9165702"/>
                <a:gd name="connsiteY16" fmla="*/ 1880755 h 6930737"/>
                <a:gd name="connsiteX17" fmla="*/ 7004393 w 9165702"/>
                <a:gd name="connsiteY17" fmla="*/ 1880755 h 6930737"/>
                <a:gd name="connsiteX18" fmla="*/ 6890093 w 9165702"/>
                <a:gd name="connsiteY18" fmla="*/ 1995055 h 6930737"/>
                <a:gd name="connsiteX19" fmla="*/ 6609539 w 9165702"/>
                <a:gd name="connsiteY19" fmla="*/ 1943100 h 6930737"/>
                <a:gd name="connsiteX20" fmla="*/ 6630321 w 9165702"/>
                <a:gd name="connsiteY20" fmla="*/ 1828800 h 6930737"/>
                <a:gd name="connsiteX21" fmla="*/ 6526412 w 9165702"/>
                <a:gd name="connsiteY21" fmla="*/ 1797627 h 6930737"/>
                <a:gd name="connsiteX22" fmla="*/ 6412112 w 9165702"/>
                <a:gd name="connsiteY22" fmla="*/ 1901537 h 6930737"/>
                <a:gd name="connsiteX23" fmla="*/ 5778266 w 9165702"/>
                <a:gd name="connsiteY23" fmla="*/ 1797627 h 6930737"/>
                <a:gd name="connsiteX24" fmla="*/ 5809439 w 9165702"/>
                <a:gd name="connsiteY24" fmla="*/ 1558637 h 6930737"/>
                <a:gd name="connsiteX25" fmla="*/ 5767875 w 9165702"/>
                <a:gd name="connsiteY25" fmla="*/ 1485900 h 6930737"/>
                <a:gd name="connsiteX26" fmla="*/ 5726312 w 9165702"/>
                <a:gd name="connsiteY26" fmla="*/ 1454727 h 6930737"/>
                <a:gd name="connsiteX27" fmla="*/ 5279502 w 9165702"/>
                <a:gd name="connsiteY27" fmla="*/ 1381991 h 6930737"/>
                <a:gd name="connsiteX28" fmla="*/ 5217157 w 9165702"/>
                <a:gd name="connsiteY28" fmla="*/ 1392382 h 6930737"/>
                <a:gd name="connsiteX29" fmla="*/ 5154812 w 9165702"/>
                <a:gd name="connsiteY29" fmla="*/ 1413164 h 6930737"/>
                <a:gd name="connsiteX30" fmla="*/ 5102857 w 9165702"/>
                <a:gd name="connsiteY30" fmla="*/ 1506682 h 6930737"/>
                <a:gd name="connsiteX31" fmla="*/ 5092466 w 9165702"/>
                <a:gd name="connsiteY31" fmla="*/ 1600200 h 6930737"/>
                <a:gd name="connsiteX32" fmla="*/ 5050902 w 9165702"/>
                <a:gd name="connsiteY32" fmla="*/ 1652155 h 6930737"/>
                <a:gd name="connsiteX33" fmla="*/ 4895039 w 9165702"/>
                <a:gd name="connsiteY33" fmla="*/ 1631373 h 6930737"/>
                <a:gd name="connsiteX34" fmla="*/ 4863866 w 9165702"/>
                <a:gd name="connsiteY34" fmla="*/ 1558637 h 6930737"/>
                <a:gd name="connsiteX35" fmla="*/ 4811912 w 9165702"/>
                <a:gd name="connsiteY35" fmla="*/ 1485900 h 6930737"/>
                <a:gd name="connsiteX36" fmla="*/ 4739175 w 9165702"/>
                <a:gd name="connsiteY36" fmla="*/ 1496291 h 6930737"/>
                <a:gd name="connsiteX37" fmla="*/ 4635266 w 9165702"/>
                <a:gd name="connsiteY37" fmla="*/ 1569027 h 6930737"/>
                <a:gd name="connsiteX38" fmla="*/ 4406666 w 9165702"/>
                <a:gd name="connsiteY38" fmla="*/ 1537855 h 6930737"/>
                <a:gd name="connsiteX39" fmla="*/ 4323539 w 9165702"/>
                <a:gd name="connsiteY39" fmla="*/ 1517073 h 6930737"/>
                <a:gd name="connsiteX40" fmla="*/ 4281975 w 9165702"/>
                <a:gd name="connsiteY40" fmla="*/ 1465118 h 6930737"/>
                <a:gd name="connsiteX41" fmla="*/ 4240412 w 9165702"/>
                <a:gd name="connsiteY41" fmla="*/ 1381991 h 6930737"/>
                <a:gd name="connsiteX42" fmla="*/ 4136502 w 9165702"/>
                <a:gd name="connsiteY42" fmla="*/ 1381991 h 6930737"/>
                <a:gd name="connsiteX43" fmla="*/ 2744121 w 9165702"/>
                <a:gd name="connsiteY43" fmla="*/ 5029200 h 6930737"/>
                <a:gd name="connsiteX44" fmla="*/ 2540921 w 9165702"/>
                <a:gd name="connsiteY44" fmla="*/ 4990407 h 6930737"/>
                <a:gd name="connsiteX45" fmla="*/ 2419924 w 9165702"/>
                <a:gd name="connsiteY45" fmla="*/ 2254366 h 6930737"/>
                <a:gd name="connsiteX46" fmla="*/ 582812 w 9165702"/>
                <a:gd name="connsiteY46" fmla="*/ 2202873 h 6930737"/>
                <a:gd name="connsiteX47" fmla="*/ 710735 w 9165702"/>
                <a:gd name="connsiteY47" fmla="*/ 4785360 h 6930737"/>
                <a:gd name="connsiteX48" fmla="*/ 1642684 w 9165702"/>
                <a:gd name="connsiteY48" fmla="*/ 6930737 h 6930737"/>
                <a:gd name="connsiteX49" fmla="*/ 11312 w 9165702"/>
                <a:gd name="connsiteY49" fmla="*/ 6878782 h 6930737"/>
                <a:gd name="connsiteX50" fmla="*/ 921 w 9165702"/>
                <a:gd name="connsiteY50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92166 w 9165702"/>
                <a:gd name="connsiteY4" fmla="*/ 5122718 h 6930737"/>
                <a:gd name="connsiteX5" fmla="*/ 8698112 w 9165702"/>
                <a:gd name="connsiteY5" fmla="*/ 5756564 h 6930737"/>
                <a:gd name="connsiteX6" fmla="*/ 8698112 w 9165702"/>
                <a:gd name="connsiteY6" fmla="*/ 5579918 h 6930737"/>
                <a:gd name="connsiteX7" fmla="*/ 8614984 w 9165702"/>
                <a:gd name="connsiteY7" fmla="*/ 5372100 h 6930737"/>
                <a:gd name="connsiteX8" fmla="*/ 8646157 w 9165702"/>
                <a:gd name="connsiteY8" fmla="*/ 5309755 h 6930737"/>
                <a:gd name="connsiteX9" fmla="*/ 8646157 w 9165702"/>
                <a:gd name="connsiteY9" fmla="*/ 5237018 h 6930737"/>
                <a:gd name="connsiteX10" fmla="*/ 7773321 w 9165702"/>
                <a:gd name="connsiteY10" fmla="*/ 2150918 h 6930737"/>
                <a:gd name="connsiteX11" fmla="*/ 7721366 w 9165702"/>
                <a:gd name="connsiteY11" fmla="*/ 1984664 h 6930737"/>
                <a:gd name="connsiteX12" fmla="*/ 7586284 w 9165702"/>
                <a:gd name="connsiteY12" fmla="*/ 1963882 h 6930737"/>
                <a:gd name="connsiteX13" fmla="*/ 7471984 w 9165702"/>
                <a:gd name="connsiteY13" fmla="*/ 2098964 h 6930737"/>
                <a:gd name="connsiteX14" fmla="*/ 7129084 w 9165702"/>
                <a:gd name="connsiteY14" fmla="*/ 2026227 h 6930737"/>
                <a:gd name="connsiteX15" fmla="*/ 7118693 w 9165702"/>
                <a:gd name="connsiteY15" fmla="*/ 2015837 h 6930737"/>
                <a:gd name="connsiteX16" fmla="*/ 7118693 w 9165702"/>
                <a:gd name="connsiteY16" fmla="*/ 1880755 h 6930737"/>
                <a:gd name="connsiteX17" fmla="*/ 7004393 w 9165702"/>
                <a:gd name="connsiteY17" fmla="*/ 1880755 h 6930737"/>
                <a:gd name="connsiteX18" fmla="*/ 6890093 w 9165702"/>
                <a:gd name="connsiteY18" fmla="*/ 1995055 h 6930737"/>
                <a:gd name="connsiteX19" fmla="*/ 6609539 w 9165702"/>
                <a:gd name="connsiteY19" fmla="*/ 1943100 h 6930737"/>
                <a:gd name="connsiteX20" fmla="*/ 6630321 w 9165702"/>
                <a:gd name="connsiteY20" fmla="*/ 1828800 h 6930737"/>
                <a:gd name="connsiteX21" fmla="*/ 6526412 w 9165702"/>
                <a:gd name="connsiteY21" fmla="*/ 1797627 h 6930737"/>
                <a:gd name="connsiteX22" fmla="*/ 6412112 w 9165702"/>
                <a:gd name="connsiteY22" fmla="*/ 1901537 h 6930737"/>
                <a:gd name="connsiteX23" fmla="*/ 5778266 w 9165702"/>
                <a:gd name="connsiteY23" fmla="*/ 1797627 h 6930737"/>
                <a:gd name="connsiteX24" fmla="*/ 5809439 w 9165702"/>
                <a:gd name="connsiteY24" fmla="*/ 1558637 h 6930737"/>
                <a:gd name="connsiteX25" fmla="*/ 5767875 w 9165702"/>
                <a:gd name="connsiteY25" fmla="*/ 1485900 h 6930737"/>
                <a:gd name="connsiteX26" fmla="*/ 5726312 w 9165702"/>
                <a:gd name="connsiteY26" fmla="*/ 1454727 h 6930737"/>
                <a:gd name="connsiteX27" fmla="*/ 5279502 w 9165702"/>
                <a:gd name="connsiteY27" fmla="*/ 1381991 h 6930737"/>
                <a:gd name="connsiteX28" fmla="*/ 5217157 w 9165702"/>
                <a:gd name="connsiteY28" fmla="*/ 1392382 h 6930737"/>
                <a:gd name="connsiteX29" fmla="*/ 5154812 w 9165702"/>
                <a:gd name="connsiteY29" fmla="*/ 1413164 h 6930737"/>
                <a:gd name="connsiteX30" fmla="*/ 5102857 w 9165702"/>
                <a:gd name="connsiteY30" fmla="*/ 1506682 h 6930737"/>
                <a:gd name="connsiteX31" fmla="*/ 5092466 w 9165702"/>
                <a:gd name="connsiteY31" fmla="*/ 1600200 h 6930737"/>
                <a:gd name="connsiteX32" fmla="*/ 5050902 w 9165702"/>
                <a:gd name="connsiteY32" fmla="*/ 1652155 h 6930737"/>
                <a:gd name="connsiteX33" fmla="*/ 4895039 w 9165702"/>
                <a:gd name="connsiteY33" fmla="*/ 1631373 h 6930737"/>
                <a:gd name="connsiteX34" fmla="*/ 4863866 w 9165702"/>
                <a:gd name="connsiteY34" fmla="*/ 1558637 h 6930737"/>
                <a:gd name="connsiteX35" fmla="*/ 4811912 w 9165702"/>
                <a:gd name="connsiteY35" fmla="*/ 1485900 h 6930737"/>
                <a:gd name="connsiteX36" fmla="*/ 4739175 w 9165702"/>
                <a:gd name="connsiteY36" fmla="*/ 1496291 h 6930737"/>
                <a:gd name="connsiteX37" fmla="*/ 4635266 w 9165702"/>
                <a:gd name="connsiteY37" fmla="*/ 1569027 h 6930737"/>
                <a:gd name="connsiteX38" fmla="*/ 4406666 w 9165702"/>
                <a:gd name="connsiteY38" fmla="*/ 1537855 h 6930737"/>
                <a:gd name="connsiteX39" fmla="*/ 4323539 w 9165702"/>
                <a:gd name="connsiteY39" fmla="*/ 1517073 h 6930737"/>
                <a:gd name="connsiteX40" fmla="*/ 4281975 w 9165702"/>
                <a:gd name="connsiteY40" fmla="*/ 1465118 h 6930737"/>
                <a:gd name="connsiteX41" fmla="*/ 4240412 w 9165702"/>
                <a:gd name="connsiteY41" fmla="*/ 1381991 h 6930737"/>
                <a:gd name="connsiteX42" fmla="*/ 4136502 w 9165702"/>
                <a:gd name="connsiteY42" fmla="*/ 1381991 h 6930737"/>
                <a:gd name="connsiteX43" fmla="*/ 2744121 w 9165702"/>
                <a:gd name="connsiteY43" fmla="*/ 5029200 h 6930737"/>
                <a:gd name="connsiteX44" fmla="*/ 2540921 w 9165702"/>
                <a:gd name="connsiteY44" fmla="*/ 4990407 h 6930737"/>
                <a:gd name="connsiteX45" fmla="*/ 2419924 w 9165702"/>
                <a:gd name="connsiteY45" fmla="*/ 2254366 h 6930737"/>
                <a:gd name="connsiteX46" fmla="*/ 582812 w 9165702"/>
                <a:gd name="connsiteY46" fmla="*/ 2202873 h 6930737"/>
                <a:gd name="connsiteX47" fmla="*/ 710735 w 9165702"/>
                <a:gd name="connsiteY47" fmla="*/ 4785360 h 6930737"/>
                <a:gd name="connsiteX48" fmla="*/ 1642684 w 9165702"/>
                <a:gd name="connsiteY48" fmla="*/ 6930737 h 6930737"/>
                <a:gd name="connsiteX49" fmla="*/ 11312 w 9165702"/>
                <a:gd name="connsiteY49" fmla="*/ 6878782 h 6930737"/>
                <a:gd name="connsiteX50" fmla="*/ 921 w 9165702"/>
                <a:gd name="connsiteY50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92166 w 9165702"/>
                <a:gd name="connsiteY4" fmla="*/ 5122718 h 6930737"/>
                <a:gd name="connsiteX5" fmla="*/ 8698112 w 9165702"/>
                <a:gd name="connsiteY5" fmla="*/ 5756564 h 6930737"/>
                <a:gd name="connsiteX6" fmla="*/ 8698112 w 9165702"/>
                <a:gd name="connsiteY6" fmla="*/ 5579918 h 6930737"/>
                <a:gd name="connsiteX7" fmla="*/ 8614984 w 9165702"/>
                <a:gd name="connsiteY7" fmla="*/ 5372100 h 6930737"/>
                <a:gd name="connsiteX8" fmla="*/ 8646157 w 9165702"/>
                <a:gd name="connsiteY8" fmla="*/ 5309755 h 6930737"/>
                <a:gd name="connsiteX9" fmla="*/ 8646157 w 9165702"/>
                <a:gd name="connsiteY9" fmla="*/ 5237018 h 6930737"/>
                <a:gd name="connsiteX10" fmla="*/ 7773321 w 9165702"/>
                <a:gd name="connsiteY10" fmla="*/ 2150918 h 6930737"/>
                <a:gd name="connsiteX11" fmla="*/ 7721366 w 9165702"/>
                <a:gd name="connsiteY11" fmla="*/ 1984664 h 6930737"/>
                <a:gd name="connsiteX12" fmla="*/ 7586284 w 9165702"/>
                <a:gd name="connsiteY12" fmla="*/ 1963882 h 6930737"/>
                <a:gd name="connsiteX13" fmla="*/ 7471984 w 9165702"/>
                <a:gd name="connsiteY13" fmla="*/ 2098964 h 6930737"/>
                <a:gd name="connsiteX14" fmla="*/ 7129084 w 9165702"/>
                <a:gd name="connsiteY14" fmla="*/ 2026227 h 6930737"/>
                <a:gd name="connsiteX15" fmla="*/ 7118693 w 9165702"/>
                <a:gd name="connsiteY15" fmla="*/ 2015837 h 6930737"/>
                <a:gd name="connsiteX16" fmla="*/ 7118693 w 9165702"/>
                <a:gd name="connsiteY16" fmla="*/ 1880755 h 6930737"/>
                <a:gd name="connsiteX17" fmla="*/ 7004393 w 9165702"/>
                <a:gd name="connsiteY17" fmla="*/ 1880755 h 6930737"/>
                <a:gd name="connsiteX18" fmla="*/ 6890093 w 9165702"/>
                <a:gd name="connsiteY18" fmla="*/ 1995055 h 6930737"/>
                <a:gd name="connsiteX19" fmla="*/ 6609539 w 9165702"/>
                <a:gd name="connsiteY19" fmla="*/ 1943100 h 6930737"/>
                <a:gd name="connsiteX20" fmla="*/ 6630321 w 9165702"/>
                <a:gd name="connsiteY20" fmla="*/ 1828800 h 6930737"/>
                <a:gd name="connsiteX21" fmla="*/ 6526412 w 9165702"/>
                <a:gd name="connsiteY21" fmla="*/ 1797627 h 6930737"/>
                <a:gd name="connsiteX22" fmla="*/ 6412112 w 9165702"/>
                <a:gd name="connsiteY22" fmla="*/ 1901537 h 6930737"/>
                <a:gd name="connsiteX23" fmla="*/ 5778266 w 9165702"/>
                <a:gd name="connsiteY23" fmla="*/ 1797627 h 6930737"/>
                <a:gd name="connsiteX24" fmla="*/ 5809439 w 9165702"/>
                <a:gd name="connsiteY24" fmla="*/ 1558637 h 6930737"/>
                <a:gd name="connsiteX25" fmla="*/ 5767875 w 9165702"/>
                <a:gd name="connsiteY25" fmla="*/ 1485900 h 6930737"/>
                <a:gd name="connsiteX26" fmla="*/ 5726312 w 9165702"/>
                <a:gd name="connsiteY26" fmla="*/ 1454727 h 6930737"/>
                <a:gd name="connsiteX27" fmla="*/ 5279502 w 9165702"/>
                <a:gd name="connsiteY27" fmla="*/ 1381991 h 6930737"/>
                <a:gd name="connsiteX28" fmla="*/ 5217157 w 9165702"/>
                <a:gd name="connsiteY28" fmla="*/ 1392382 h 6930737"/>
                <a:gd name="connsiteX29" fmla="*/ 5154812 w 9165702"/>
                <a:gd name="connsiteY29" fmla="*/ 1413164 h 6930737"/>
                <a:gd name="connsiteX30" fmla="*/ 5102857 w 9165702"/>
                <a:gd name="connsiteY30" fmla="*/ 1506682 h 6930737"/>
                <a:gd name="connsiteX31" fmla="*/ 5092466 w 9165702"/>
                <a:gd name="connsiteY31" fmla="*/ 1600200 h 6930737"/>
                <a:gd name="connsiteX32" fmla="*/ 5050902 w 9165702"/>
                <a:gd name="connsiteY32" fmla="*/ 1652155 h 6930737"/>
                <a:gd name="connsiteX33" fmla="*/ 4895039 w 9165702"/>
                <a:gd name="connsiteY33" fmla="*/ 1631373 h 6930737"/>
                <a:gd name="connsiteX34" fmla="*/ 4863866 w 9165702"/>
                <a:gd name="connsiteY34" fmla="*/ 1558637 h 6930737"/>
                <a:gd name="connsiteX35" fmla="*/ 4811912 w 9165702"/>
                <a:gd name="connsiteY35" fmla="*/ 1485900 h 6930737"/>
                <a:gd name="connsiteX36" fmla="*/ 4739175 w 9165702"/>
                <a:gd name="connsiteY36" fmla="*/ 1496291 h 6930737"/>
                <a:gd name="connsiteX37" fmla="*/ 4635266 w 9165702"/>
                <a:gd name="connsiteY37" fmla="*/ 1569027 h 6930737"/>
                <a:gd name="connsiteX38" fmla="*/ 4406666 w 9165702"/>
                <a:gd name="connsiteY38" fmla="*/ 1537855 h 6930737"/>
                <a:gd name="connsiteX39" fmla="*/ 4323539 w 9165702"/>
                <a:gd name="connsiteY39" fmla="*/ 1517073 h 6930737"/>
                <a:gd name="connsiteX40" fmla="*/ 4281975 w 9165702"/>
                <a:gd name="connsiteY40" fmla="*/ 1465118 h 6930737"/>
                <a:gd name="connsiteX41" fmla="*/ 4240412 w 9165702"/>
                <a:gd name="connsiteY41" fmla="*/ 1381991 h 6930737"/>
                <a:gd name="connsiteX42" fmla="*/ 4136502 w 9165702"/>
                <a:gd name="connsiteY42" fmla="*/ 1381991 h 6930737"/>
                <a:gd name="connsiteX43" fmla="*/ 2744121 w 9165702"/>
                <a:gd name="connsiteY43" fmla="*/ 5029200 h 6930737"/>
                <a:gd name="connsiteX44" fmla="*/ 2540921 w 9165702"/>
                <a:gd name="connsiteY44" fmla="*/ 4990407 h 6930737"/>
                <a:gd name="connsiteX45" fmla="*/ 2419924 w 9165702"/>
                <a:gd name="connsiteY45" fmla="*/ 2254366 h 6930737"/>
                <a:gd name="connsiteX46" fmla="*/ 686952 w 9165702"/>
                <a:gd name="connsiteY46" fmla="*/ 2365433 h 6930737"/>
                <a:gd name="connsiteX47" fmla="*/ 710735 w 9165702"/>
                <a:gd name="connsiteY47" fmla="*/ 4785360 h 6930737"/>
                <a:gd name="connsiteX48" fmla="*/ 1642684 w 9165702"/>
                <a:gd name="connsiteY48" fmla="*/ 6930737 h 6930737"/>
                <a:gd name="connsiteX49" fmla="*/ 11312 w 9165702"/>
                <a:gd name="connsiteY49" fmla="*/ 6878782 h 6930737"/>
                <a:gd name="connsiteX50" fmla="*/ 921 w 9165702"/>
                <a:gd name="connsiteY50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92166 w 9165702"/>
                <a:gd name="connsiteY4" fmla="*/ 5122718 h 6930737"/>
                <a:gd name="connsiteX5" fmla="*/ 8698112 w 9165702"/>
                <a:gd name="connsiteY5" fmla="*/ 5756564 h 6930737"/>
                <a:gd name="connsiteX6" fmla="*/ 8698112 w 9165702"/>
                <a:gd name="connsiteY6" fmla="*/ 5579918 h 6930737"/>
                <a:gd name="connsiteX7" fmla="*/ 8614984 w 9165702"/>
                <a:gd name="connsiteY7" fmla="*/ 5372100 h 6930737"/>
                <a:gd name="connsiteX8" fmla="*/ 8646157 w 9165702"/>
                <a:gd name="connsiteY8" fmla="*/ 5309755 h 6930737"/>
                <a:gd name="connsiteX9" fmla="*/ 8646157 w 9165702"/>
                <a:gd name="connsiteY9" fmla="*/ 5237018 h 6930737"/>
                <a:gd name="connsiteX10" fmla="*/ 7773321 w 9165702"/>
                <a:gd name="connsiteY10" fmla="*/ 2150918 h 6930737"/>
                <a:gd name="connsiteX11" fmla="*/ 7721366 w 9165702"/>
                <a:gd name="connsiteY11" fmla="*/ 1984664 h 6930737"/>
                <a:gd name="connsiteX12" fmla="*/ 7586284 w 9165702"/>
                <a:gd name="connsiteY12" fmla="*/ 1963882 h 6930737"/>
                <a:gd name="connsiteX13" fmla="*/ 7471984 w 9165702"/>
                <a:gd name="connsiteY13" fmla="*/ 2098964 h 6930737"/>
                <a:gd name="connsiteX14" fmla="*/ 7129084 w 9165702"/>
                <a:gd name="connsiteY14" fmla="*/ 2026227 h 6930737"/>
                <a:gd name="connsiteX15" fmla="*/ 7118693 w 9165702"/>
                <a:gd name="connsiteY15" fmla="*/ 2015837 h 6930737"/>
                <a:gd name="connsiteX16" fmla="*/ 7118693 w 9165702"/>
                <a:gd name="connsiteY16" fmla="*/ 1880755 h 6930737"/>
                <a:gd name="connsiteX17" fmla="*/ 7004393 w 9165702"/>
                <a:gd name="connsiteY17" fmla="*/ 1880755 h 6930737"/>
                <a:gd name="connsiteX18" fmla="*/ 6890093 w 9165702"/>
                <a:gd name="connsiteY18" fmla="*/ 1995055 h 6930737"/>
                <a:gd name="connsiteX19" fmla="*/ 6609539 w 9165702"/>
                <a:gd name="connsiteY19" fmla="*/ 1943100 h 6930737"/>
                <a:gd name="connsiteX20" fmla="*/ 6630321 w 9165702"/>
                <a:gd name="connsiteY20" fmla="*/ 1828800 h 6930737"/>
                <a:gd name="connsiteX21" fmla="*/ 6526412 w 9165702"/>
                <a:gd name="connsiteY21" fmla="*/ 1797627 h 6930737"/>
                <a:gd name="connsiteX22" fmla="*/ 6412112 w 9165702"/>
                <a:gd name="connsiteY22" fmla="*/ 1901537 h 6930737"/>
                <a:gd name="connsiteX23" fmla="*/ 5778266 w 9165702"/>
                <a:gd name="connsiteY23" fmla="*/ 1797627 h 6930737"/>
                <a:gd name="connsiteX24" fmla="*/ 5809439 w 9165702"/>
                <a:gd name="connsiteY24" fmla="*/ 1558637 h 6930737"/>
                <a:gd name="connsiteX25" fmla="*/ 5767875 w 9165702"/>
                <a:gd name="connsiteY25" fmla="*/ 1485900 h 6930737"/>
                <a:gd name="connsiteX26" fmla="*/ 5726312 w 9165702"/>
                <a:gd name="connsiteY26" fmla="*/ 1454727 h 6930737"/>
                <a:gd name="connsiteX27" fmla="*/ 5279502 w 9165702"/>
                <a:gd name="connsiteY27" fmla="*/ 1381991 h 6930737"/>
                <a:gd name="connsiteX28" fmla="*/ 5217157 w 9165702"/>
                <a:gd name="connsiteY28" fmla="*/ 1392382 h 6930737"/>
                <a:gd name="connsiteX29" fmla="*/ 5154812 w 9165702"/>
                <a:gd name="connsiteY29" fmla="*/ 1413164 h 6930737"/>
                <a:gd name="connsiteX30" fmla="*/ 5102857 w 9165702"/>
                <a:gd name="connsiteY30" fmla="*/ 1506682 h 6930737"/>
                <a:gd name="connsiteX31" fmla="*/ 5092466 w 9165702"/>
                <a:gd name="connsiteY31" fmla="*/ 1600200 h 6930737"/>
                <a:gd name="connsiteX32" fmla="*/ 5050902 w 9165702"/>
                <a:gd name="connsiteY32" fmla="*/ 1652155 h 6930737"/>
                <a:gd name="connsiteX33" fmla="*/ 4895039 w 9165702"/>
                <a:gd name="connsiteY33" fmla="*/ 1631373 h 6930737"/>
                <a:gd name="connsiteX34" fmla="*/ 4863866 w 9165702"/>
                <a:gd name="connsiteY34" fmla="*/ 1558637 h 6930737"/>
                <a:gd name="connsiteX35" fmla="*/ 4811912 w 9165702"/>
                <a:gd name="connsiteY35" fmla="*/ 1485900 h 6930737"/>
                <a:gd name="connsiteX36" fmla="*/ 4739175 w 9165702"/>
                <a:gd name="connsiteY36" fmla="*/ 1496291 h 6930737"/>
                <a:gd name="connsiteX37" fmla="*/ 4635266 w 9165702"/>
                <a:gd name="connsiteY37" fmla="*/ 1569027 h 6930737"/>
                <a:gd name="connsiteX38" fmla="*/ 4406666 w 9165702"/>
                <a:gd name="connsiteY38" fmla="*/ 1537855 h 6930737"/>
                <a:gd name="connsiteX39" fmla="*/ 4323539 w 9165702"/>
                <a:gd name="connsiteY39" fmla="*/ 1517073 h 6930737"/>
                <a:gd name="connsiteX40" fmla="*/ 4281975 w 9165702"/>
                <a:gd name="connsiteY40" fmla="*/ 1465118 h 6930737"/>
                <a:gd name="connsiteX41" fmla="*/ 4240412 w 9165702"/>
                <a:gd name="connsiteY41" fmla="*/ 1381991 h 6930737"/>
                <a:gd name="connsiteX42" fmla="*/ 4136502 w 9165702"/>
                <a:gd name="connsiteY42" fmla="*/ 1381991 h 6930737"/>
                <a:gd name="connsiteX43" fmla="*/ 2744121 w 9165702"/>
                <a:gd name="connsiteY43" fmla="*/ 5029200 h 6930737"/>
                <a:gd name="connsiteX44" fmla="*/ 2540921 w 9165702"/>
                <a:gd name="connsiteY44" fmla="*/ 4990407 h 6930737"/>
                <a:gd name="connsiteX45" fmla="*/ 2412304 w 9165702"/>
                <a:gd name="connsiteY45" fmla="*/ 2289926 h 6930737"/>
                <a:gd name="connsiteX46" fmla="*/ 686952 w 9165702"/>
                <a:gd name="connsiteY46" fmla="*/ 2365433 h 6930737"/>
                <a:gd name="connsiteX47" fmla="*/ 710735 w 9165702"/>
                <a:gd name="connsiteY47" fmla="*/ 4785360 h 6930737"/>
                <a:gd name="connsiteX48" fmla="*/ 1642684 w 9165702"/>
                <a:gd name="connsiteY48" fmla="*/ 6930737 h 6930737"/>
                <a:gd name="connsiteX49" fmla="*/ 11312 w 9165702"/>
                <a:gd name="connsiteY49" fmla="*/ 6878782 h 6930737"/>
                <a:gd name="connsiteX50" fmla="*/ 921 w 9165702"/>
                <a:gd name="connsiteY50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92166 w 9165702"/>
                <a:gd name="connsiteY4" fmla="*/ 5122718 h 6930737"/>
                <a:gd name="connsiteX5" fmla="*/ 8698112 w 9165702"/>
                <a:gd name="connsiteY5" fmla="*/ 5756564 h 6930737"/>
                <a:gd name="connsiteX6" fmla="*/ 8698112 w 9165702"/>
                <a:gd name="connsiteY6" fmla="*/ 5579918 h 6930737"/>
                <a:gd name="connsiteX7" fmla="*/ 8614984 w 9165702"/>
                <a:gd name="connsiteY7" fmla="*/ 5372100 h 6930737"/>
                <a:gd name="connsiteX8" fmla="*/ 8646157 w 9165702"/>
                <a:gd name="connsiteY8" fmla="*/ 5309755 h 6930737"/>
                <a:gd name="connsiteX9" fmla="*/ 8646157 w 9165702"/>
                <a:gd name="connsiteY9" fmla="*/ 5237018 h 6930737"/>
                <a:gd name="connsiteX10" fmla="*/ 7773321 w 9165702"/>
                <a:gd name="connsiteY10" fmla="*/ 2150918 h 6930737"/>
                <a:gd name="connsiteX11" fmla="*/ 7721366 w 9165702"/>
                <a:gd name="connsiteY11" fmla="*/ 1984664 h 6930737"/>
                <a:gd name="connsiteX12" fmla="*/ 7586284 w 9165702"/>
                <a:gd name="connsiteY12" fmla="*/ 1963882 h 6930737"/>
                <a:gd name="connsiteX13" fmla="*/ 7471984 w 9165702"/>
                <a:gd name="connsiteY13" fmla="*/ 2098964 h 6930737"/>
                <a:gd name="connsiteX14" fmla="*/ 7129084 w 9165702"/>
                <a:gd name="connsiteY14" fmla="*/ 2026227 h 6930737"/>
                <a:gd name="connsiteX15" fmla="*/ 7118693 w 9165702"/>
                <a:gd name="connsiteY15" fmla="*/ 2015837 h 6930737"/>
                <a:gd name="connsiteX16" fmla="*/ 7118693 w 9165702"/>
                <a:gd name="connsiteY16" fmla="*/ 1880755 h 6930737"/>
                <a:gd name="connsiteX17" fmla="*/ 7004393 w 9165702"/>
                <a:gd name="connsiteY17" fmla="*/ 1880755 h 6930737"/>
                <a:gd name="connsiteX18" fmla="*/ 6890093 w 9165702"/>
                <a:gd name="connsiteY18" fmla="*/ 1995055 h 6930737"/>
                <a:gd name="connsiteX19" fmla="*/ 6609539 w 9165702"/>
                <a:gd name="connsiteY19" fmla="*/ 1943100 h 6930737"/>
                <a:gd name="connsiteX20" fmla="*/ 6630321 w 9165702"/>
                <a:gd name="connsiteY20" fmla="*/ 1828800 h 6930737"/>
                <a:gd name="connsiteX21" fmla="*/ 6526412 w 9165702"/>
                <a:gd name="connsiteY21" fmla="*/ 1797627 h 6930737"/>
                <a:gd name="connsiteX22" fmla="*/ 6412112 w 9165702"/>
                <a:gd name="connsiteY22" fmla="*/ 1901537 h 6930737"/>
                <a:gd name="connsiteX23" fmla="*/ 5778266 w 9165702"/>
                <a:gd name="connsiteY23" fmla="*/ 1797627 h 6930737"/>
                <a:gd name="connsiteX24" fmla="*/ 5809439 w 9165702"/>
                <a:gd name="connsiteY24" fmla="*/ 1558637 h 6930737"/>
                <a:gd name="connsiteX25" fmla="*/ 5767875 w 9165702"/>
                <a:gd name="connsiteY25" fmla="*/ 1485900 h 6930737"/>
                <a:gd name="connsiteX26" fmla="*/ 5726312 w 9165702"/>
                <a:gd name="connsiteY26" fmla="*/ 1454727 h 6930737"/>
                <a:gd name="connsiteX27" fmla="*/ 5279502 w 9165702"/>
                <a:gd name="connsiteY27" fmla="*/ 1381991 h 6930737"/>
                <a:gd name="connsiteX28" fmla="*/ 5217157 w 9165702"/>
                <a:gd name="connsiteY28" fmla="*/ 1392382 h 6930737"/>
                <a:gd name="connsiteX29" fmla="*/ 5154812 w 9165702"/>
                <a:gd name="connsiteY29" fmla="*/ 1413164 h 6930737"/>
                <a:gd name="connsiteX30" fmla="*/ 5102857 w 9165702"/>
                <a:gd name="connsiteY30" fmla="*/ 1506682 h 6930737"/>
                <a:gd name="connsiteX31" fmla="*/ 5092466 w 9165702"/>
                <a:gd name="connsiteY31" fmla="*/ 1600200 h 6930737"/>
                <a:gd name="connsiteX32" fmla="*/ 5050902 w 9165702"/>
                <a:gd name="connsiteY32" fmla="*/ 1652155 h 6930737"/>
                <a:gd name="connsiteX33" fmla="*/ 4895039 w 9165702"/>
                <a:gd name="connsiteY33" fmla="*/ 1631373 h 6930737"/>
                <a:gd name="connsiteX34" fmla="*/ 4863866 w 9165702"/>
                <a:gd name="connsiteY34" fmla="*/ 1558637 h 6930737"/>
                <a:gd name="connsiteX35" fmla="*/ 4811912 w 9165702"/>
                <a:gd name="connsiteY35" fmla="*/ 1485900 h 6930737"/>
                <a:gd name="connsiteX36" fmla="*/ 4739175 w 9165702"/>
                <a:gd name="connsiteY36" fmla="*/ 1496291 h 6930737"/>
                <a:gd name="connsiteX37" fmla="*/ 4635266 w 9165702"/>
                <a:gd name="connsiteY37" fmla="*/ 1569027 h 6930737"/>
                <a:gd name="connsiteX38" fmla="*/ 4406666 w 9165702"/>
                <a:gd name="connsiteY38" fmla="*/ 1537855 h 6930737"/>
                <a:gd name="connsiteX39" fmla="*/ 4323539 w 9165702"/>
                <a:gd name="connsiteY39" fmla="*/ 1517073 h 6930737"/>
                <a:gd name="connsiteX40" fmla="*/ 4281975 w 9165702"/>
                <a:gd name="connsiteY40" fmla="*/ 1465118 h 6930737"/>
                <a:gd name="connsiteX41" fmla="*/ 4240412 w 9165702"/>
                <a:gd name="connsiteY41" fmla="*/ 1381991 h 6930737"/>
                <a:gd name="connsiteX42" fmla="*/ 4136502 w 9165702"/>
                <a:gd name="connsiteY42" fmla="*/ 1381991 h 6930737"/>
                <a:gd name="connsiteX43" fmla="*/ 2744121 w 9165702"/>
                <a:gd name="connsiteY43" fmla="*/ 5029200 h 6930737"/>
                <a:gd name="connsiteX44" fmla="*/ 2540921 w 9165702"/>
                <a:gd name="connsiteY44" fmla="*/ 4990407 h 6930737"/>
                <a:gd name="connsiteX45" fmla="*/ 2412304 w 9165702"/>
                <a:gd name="connsiteY45" fmla="*/ 2289926 h 6930737"/>
                <a:gd name="connsiteX46" fmla="*/ 686952 w 9165702"/>
                <a:gd name="connsiteY46" fmla="*/ 2365433 h 6930737"/>
                <a:gd name="connsiteX47" fmla="*/ 710735 w 9165702"/>
                <a:gd name="connsiteY47" fmla="*/ 4785360 h 6930737"/>
                <a:gd name="connsiteX48" fmla="*/ 1642684 w 9165702"/>
                <a:gd name="connsiteY48" fmla="*/ 6930737 h 6930737"/>
                <a:gd name="connsiteX49" fmla="*/ 11312 w 9165702"/>
                <a:gd name="connsiteY49" fmla="*/ 6878782 h 6930737"/>
                <a:gd name="connsiteX50" fmla="*/ 921 w 9165702"/>
                <a:gd name="connsiteY50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92166 w 9165702"/>
                <a:gd name="connsiteY4" fmla="*/ 5122718 h 6930737"/>
                <a:gd name="connsiteX5" fmla="*/ 8698112 w 9165702"/>
                <a:gd name="connsiteY5" fmla="*/ 5756564 h 6930737"/>
                <a:gd name="connsiteX6" fmla="*/ 8698112 w 9165702"/>
                <a:gd name="connsiteY6" fmla="*/ 5579918 h 6930737"/>
                <a:gd name="connsiteX7" fmla="*/ 8614984 w 9165702"/>
                <a:gd name="connsiteY7" fmla="*/ 5372100 h 6930737"/>
                <a:gd name="connsiteX8" fmla="*/ 8646157 w 9165702"/>
                <a:gd name="connsiteY8" fmla="*/ 5309755 h 6930737"/>
                <a:gd name="connsiteX9" fmla="*/ 8646157 w 9165702"/>
                <a:gd name="connsiteY9" fmla="*/ 5237018 h 6930737"/>
                <a:gd name="connsiteX10" fmla="*/ 7773321 w 9165702"/>
                <a:gd name="connsiteY10" fmla="*/ 2150918 h 6930737"/>
                <a:gd name="connsiteX11" fmla="*/ 7721366 w 9165702"/>
                <a:gd name="connsiteY11" fmla="*/ 1984664 h 6930737"/>
                <a:gd name="connsiteX12" fmla="*/ 7586284 w 9165702"/>
                <a:gd name="connsiteY12" fmla="*/ 1963882 h 6930737"/>
                <a:gd name="connsiteX13" fmla="*/ 7471984 w 9165702"/>
                <a:gd name="connsiteY13" fmla="*/ 2098964 h 6930737"/>
                <a:gd name="connsiteX14" fmla="*/ 7129084 w 9165702"/>
                <a:gd name="connsiteY14" fmla="*/ 2026227 h 6930737"/>
                <a:gd name="connsiteX15" fmla="*/ 7118693 w 9165702"/>
                <a:gd name="connsiteY15" fmla="*/ 2015837 h 6930737"/>
                <a:gd name="connsiteX16" fmla="*/ 7118693 w 9165702"/>
                <a:gd name="connsiteY16" fmla="*/ 1880755 h 6930737"/>
                <a:gd name="connsiteX17" fmla="*/ 7004393 w 9165702"/>
                <a:gd name="connsiteY17" fmla="*/ 1880755 h 6930737"/>
                <a:gd name="connsiteX18" fmla="*/ 6890093 w 9165702"/>
                <a:gd name="connsiteY18" fmla="*/ 1995055 h 6930737"/>
                <a:gd name="connsiteX19" fmla="*/ 6609539 w 9165702"/>
                <a:gd name="connsiteY19" fmla="*/ 1943100 h 6930737"/>
                <a:gd name="connsiteX20" fmla="*/ 6630321 w 9165702"/>
                <a:gd name="connsiteY20" fmla="*/ 1828800 h 6930737"/>
                <a:gd name="connsiteX21" fmla="*/ 6526412 w 9165702"/>
                <a:gd name="connsiteY21" fmla="*/ 1797627 h 6930737"/>
                <a:gd name="connsiteX22" fmla="*/ 6412112 w 9165702"/>
                <a:gd name="connsiteY22" fmla="*/ 1901537 h 6930737"/>
                <a:gd name="connsiteX23" fmla="*/ 5778266 w 9165702"/>
                <a:gd name="connsiteY23" fmla="*/ 1797627 h 6930737"/>
                <a:gd name="connsiteX24" fmla="*/ 5809439 w 9165702"/>
                <a:gd name="connsiteY24" fmla="*/ 1558637 h 6930737"/>
                <a:gd name="connsiteX25" fmla="*/ 5767875 w 9165702"/>
                <a:gd name="connsiteY25" fmla="*/ 1485900 h 6930737"/>
                <a:gd name="connsiteX26" fmla="*/ 5726312 w 9165702"/>
                <a:gd name="connsiteY26" fmla="*/ 1454727 h 6930737"/>
                <a:gd name="connsiteX27" fmla="*/ 5279502 w 9165702"/>
                <a:gd name="connsiteY27" fmla="*/ 1381991 h 6930737"/>
                <a:gd name="connsiteX28" fmla="*/ 5217157 w 9165702"/>
                <a:gd name="connsiteY28" fmla="*/ 1392382 h 6930737"/>
                <a:gd name="connsiteX29" fmla="*/ 5154812 w 9165702"/>
                <a:gd name="connsiteY29" fmla="*/ 1413164 h 6930737"/>
                <a:gd name="connsiteX30" fmla="*/ 5102857 w 9165702"/>
                <a:gd name="connsiteY30" fmla="*/ 1506682 h 6930737"/>
                <a:gd name="connsiteX31" fmla="*/ 5092466 w 9165702"/>
                <a:gd name="connsiteY31" fmla="*/ 1600200 h 6930737"/>
                <a:gd name="connsiteX32" fmla="*/ 5050902 w 9165702"/>
                <a:gd name="connsiteY32" fmla="*/ 1652155 h 6930737"/>
                <a:gd name="connsiteX33" fmla="*/ 4895039 w 9165702"/>
                <a:gd name="connsiteY33" fmla="*/ 1631373 h 6930737"/>
                <a:gd name="connsiteX34" fmla="*/ 4863866 w 9165702"/>
                <a:gd name="connsiteY34" fmla="*/ 1558637 h 6930737"/>
                <a:gd name="connsiteX35" fmla="*/ 4811912 w 9165702"/>
                <a:gd name="connsiteY35" fmla="*/ 1485900 h 6930737"/>
                <a:gd name="connsiteX36" fmla="*/ 4739175 w 9165702"/>
                <a:gd name="connsiteY36" fmla="*/ 1496291 h 6930737"/>
                <a:gd name="connsiteX37" fmla="*/ 4635266 w 9165702"/>
                <a:gd name="connsiteY37" fmla="*/ 1569027 h 6930737"/>
                <a:gd name="connsiteX38" fmla="*/ 4406666 w 9165702"/>
                <a:gd name="connsiteY38" fmla="*/ 1537855 h 6930737"/>
                <a:gd name="connsiteX39" fmla="*/ 4323539 w 9165702"/>
                <a:gd name="connsiteY39" fmla="*/ 1517073 h 6930737"/>
                <a:gd name="connsiteX40" fmla="*/ 4281975 w 9165702"/>
                <a:gd name="connsiteY40" fmla="*/ 1465118 h 6930737"/>
                <a:gd name="connsiteX41" fmla="*/ 4240412 w 9165702"/>
                <a:gd name="connsiteY41" fmla="*/ 1381991 h 6930737"/>
                <a:gd name="connsiteX42" fmla="*/ 4136502 w 9165702"/>
                <a:gd name="connsiteY42" fmla="*/ 1381991 h 6930737"/>
                <a:gd name="connsiteX43" fmla="*/ 2744121 w 9165702"/>
                <a:gd name="connsiteY43" fmla="*/ 5029200 h 6930737"/>
                <a:gd name="connsiteX44" fmla="*/ 2525681 w 9165702"/>
                <a:gd name="connsiteY44" fmla="*/ 4987867 h 6930737"/>
                <a:gd name="connsiteX45" fmla="*/ 2412304 w 9165702"/>
                <a:gd name="connsiteY45" fmla="*/ 2289926 h 6930737"/>
                <a:gd name="connsiteX46" fmla="*/ 686952 w 9165702"/>
                <a:gd name="connsiteY46" fmla="*/ 2365433 h 6930737"/>
                <a:gd name="connsiteX47" fmla="*/ 710735 w 9165702"/>
                <a:gd name="connsiteY47" fmla="*/ 4785360 h 6930737"/>
                <a:gd name="connsiteX48" fmla="*/ 1642684 w 9165702"/>
                <a:gd name="connsiteY48" fmla="*/ 6930737 h 6930737"/>
                <a:gd name="connsiteX49" fmla="*/ 11312 w 9165702"/>
                <a:gd name="connsiteY49" fmla="*/ 6878782 h 6930737"/>
                <a:gd name="connsiteX50" fmla="*/ 921 w 9165702"/>
                <a:gd name="connsiteY50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8698112 w 9165702"/>
                <a:gd name="connsiteY5" fmla="*/ 5756564 h 6930737"/>
                <a:gd name="connsiteX6" fmla="*/ 8698112 w 9165702"/>
                <a:gd name="connsiteY6" fmla="*/ 5579918 h 6930737"/>
                <a:gd name="connsiteX7" fmla="*/ 8614984 w 9165702"/>
                <a:gd name="connsiteY7" fmla="*/ 5372100 h 6930737"/>
                <a:gd name="connsiteX8" fmla="*/ 8646157 w 9165702"/>
                <a:gd name="connsiteY8" fmla="*/ 5309755 h 6930737"/>
                <a:gd name="connsiteX9" fmla="*/ 8646157 w 9165702"/>
                <a:gd name="connsiteY9" fmla="*/ 5237018 h 6930737"/>
                <a:gd name="connsiteX10" fmla="*/ 7773321 w 9165702"/>
                <a:gd name="connsiteY10" fmla="*/ 2150918 h 6930737"/>
                <a:gd name="connsiteX11" fmla="*/ 7721366 w 9165702"/>
                <a:gd name="connsiteY11" fmla="*/ 1984664 h 6930737"/>
                <a:gd name="connsiteX12" fmla="*/ 7586284 w 9165702"/>
                <a:gd name="connsiteY12" fmla="*/ 1963882 h 6930737"/>
                <a:gd name="connsiteX13" fmla="*/ 7471984 w 9165702"/>
                <a:gd name="connsiteY13" fmla="*/ 2098964 h 6930737"/>
                <a:gd name="connsiteX14" fmla="*/ 7129084 w 9165702"/>
                <a:gd name="connsiteY14" fmla="*/ 2026227 h 6930737"/>
                <a:gd name="connsiteX15" fmla="*/ 7118693 w 9165702"/>
                <a:gd name="connsiteY15" fmla="*/ 2015837 h 6930737"/>
                <a:gd name="connsiteX16" fmla="*/ 7118693 w 9165702"/>
                <a:gd name="connsiteY16" fmla="*/ 1880755 h 6930737"/>
                <a:gd name="connsiteX17" fmla="*/ 7004393 w 9165702"/>
                <a:gd name="connsiteY17" fmla="*/ 1880755 h 6930737"/>
                <a:gd name="connsiteX18" fmla="*/ 6890093 w 9165702"/>
                <a:gd name="connsiteY18" fmla="*/ 1995055 h 6930737"/>
                <a:gd name="connsiteX19" fmla="*/ 6609539 w 9165702"/>
                <a:gd name="connsiteY19" fmla="*/ 1943100 h 6930737"/>
                <a:gd name="connsiteX20" fmla="*/ 6630321 w 9165702"/>
                <a:gd name="connsiteY20" fmla="*/ 1828800 h 6930737"/>
                <a:gd name="connsiteX21" fmla="*/ 6526412 w 9165702"/>
                <a:gd name="connsiteY21" fmla="*/ 1797627 h 6930737"/>
                <a:gd name="connsiteX22" fmla="*/ 6412112 w 9165702"/>
                <a:gd name="connsiteY22" fmla="*/ 1901537 h 6930737"/>
                <a:gd name="connsiteX23" fmla="*/ 5778266 w 9165702"/>
                <a:gd name="connsiteY23" fmla="*/ 1797627 h 6930737"/>
                <a:gd name="connsiteX24" fmla="*/ 5809439 w 9165702"/>
                <a:gd name="connsiteY24" fmla="*/ 1558637 h 6930737"/>
                <a:gd name="connsiteX25" fmla="*/ 5767875 w 9165702"/>
                <a:gd name="connsiteY25" fmla="*/ 1485900 h 6930737"/>
                <a:gd name="connsiteX26" fmla="*/ 5726312 w 9165702"/>
                <a:gd name="connsiteY26" fmla="*/ 1454727 h 6930737"/>
                <a:gd name="connsiteX27" fmla="*/ 5279502 w 9165702"/>
                <a:gd name="connsiteY27" fmla="*/ 1381991 h 6930737"/>
                <a:gd name="connsiteX28" fmla="*/ 5217157 w 9165702"/>
                <a:gd name="connsiteY28" fmla="*/ 1392382 h 6930737"/>
                <a:gd name="connsiteX29" fmla="*/ 5154812 w 9165702"/>
                <a:gd name="connsiteY29" fmla="*/ 1413164 h 6930737"/>
                <a:gd name="connsiteX30" fmla="*/ 5102857 w 9165702"/>
                <a:gd name="connsiteY30" fmla="*/ 1506682 h 6930737"/>
                <a:gd name="connsiteX31" fmla="*/ 5092466 w 9165702"/>
                <a:gd name="connsiteY31" fmla="*/ 1600200 h 6930737"/>
                <a:gd name="connsiteX32" fmla="*/ 5050902 w 9165702"/>
                <a:gd name="connsiteY32" fmla="*/ 1652155 h 6930737"/>
                <a:gd name="connsiteX33" fmla="*/ 4895039 w 9165702"/>
                <a:gd name="connsiteY33" fmla="*/ 1631373 h 6930737"/>
                <a:gd name="connsiteX34" fmla="*/ 4863866 w 9165702"/>
                <a:gd name="connsiteY34" fmla="*/ 1558637 h 6930737"/>
                <a:gd name="connsiteX35" fmla="*/ 4811912 w 9165702"/>
                <a:gd name="connsiteY35" fmla="*/ 1485900 h 6930737"/>
                <a:gd name="connsiteX36" fmla="*/ 4739175 w 9165702"/>
                <a:gd name="connsiteY36" fmla="*/ 1496291 h 6930737"/>
                <a:gd name="connsiteX37" fmla="*/ 4635266 w 9165702"/>
                <a:gd name="connsiteY37" fmla="*/ 1569027 h 6930737"/>
                <a:gd name="connsiteX38" fmla="*/ 4406666 w 9165702"/>
                <a:gd name="connsiteY38" fmla="*/ 1537855 h 6930737"/>
                <a:gd name="connsiteX39" fmla="*/ 4323539 w 9165702"/>
                <a:gd name="connsiteY39" fmla="*/ 1517073 h 6930737"/>
                <a:gd name="connsiteX40" fmla="*/ 4281975 w 9165702"/>
                <a:gd name="connsiteY40" fmla="*/ 1465118 h 6930737"/>
                <a:gd name="connsiteX41" fmla="*/ 4240412 w 9165702"/>
                <a:gd name="connsiteY41" fmla="*/ 1381991 h 6930737"/>
                <a:gd name="connsiteX42" fmla="*/ 4136502 w 9165702"/>
                <a:gd name="connsiteY42" fmla="*/ 1381991 h 6930737"/>
                <a:gd name="connsiteX43" fmla="*/ 2744121 w 9165702"/>
                <a:gd name="connsiteY43" fmla="*/ 5029200 h 6930737"/>
                <a:gd name="connsiteX44" fmla="*/ 2525681 w 9165702"/>
                <a:gd name="connsiteY44" fmla="*/ 4987867 h 6930737"/>
                <a:gd name="connsiteX45" fmla="*/ 2412304 w 9165702"/>
                <a:gd name="connsiteY45" fmla="*/ 2289926 h 6930737"/>
                <a:gd name="connsiteX46" fmla="*/ 686952 w 9165702"/>
                <a:gd name="connsiteY46" fmla="*/ 2365433 h 6930737"/>
                <a:gd name="connsiteX47" fmla="*/ 710735 w 9165702"/>
                <a:gd name="connsiteY47" fmla="*/ 4785360 h 6930737"/>
                <a:gd name="connsiteX48" fmla="*/ 1642684 w 9165702"/>
                <a:gd name="connsiteY48" fmla="*/ 6930737 h 6930737"/>
                <a:gd name="connsiteX49" fmla="*/ 11312 w 9165702"/>
                <a:gd name="connsiteY49" fmla="*/ 6878782 h 6930737"/>
                <a:gd name="connsiteX50" fmla="*/ 921 w 9165702"/>
                <a:gd name="connsiteY50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847337 w 9165702"/>
                <a:gd name="connsiteY5" fmla="*/ 5044902 h 6930737"/>
                <a:gd name="connsiteX6" fmla="*/ 8698112 w 9165702"/>
                <a:gd name="connsiteY6" fmla="*/ 5756564 h 6930737"/>
                <a:gd name="connsiteX7" fmla="*/ 8698112 w 9165702"/>
                <a:gd name="connsiteY7" fmla="*/ 5579918 h 6930737"/>
                <a:gd name="connsiteX8" fmla="*/ 8614984 w 9165702"/>
                <a:gd name="connsiteY8" fmla="*/ 5372100 h 6930737"/>
                <a:gd name="connsiteX9" fmla="*/ 8646157 w 9165702"/>
                <a:gd name="connsiteY9" fmla="*/ 5309755 h 6930737"/>
                <a:gd name="connsiteX10" fmla="*/ 8646157 w 9165702"/>
                <a:gd name="connsiteY10" fmla="*/ 5237018 h 6930737"/>
                <a:gd name="connsiteX11" fmla="*/ 7773321 w 9165702"/>
                <a:gd name="connsiteY11" fmla="*/ 2150918 h 6930737"/>
                <a:gd name="connsiteX12" fmla="*/ 7721366 w 9165702"/>
                <a:gd name="connsiteY12" fmla="*/ 1984664 h 6930737"/>
                <a:gd name="connsiteX13" fmla="*/ 7586284 w 9165702"/>
                <a:gd name="connsiteY13" fmla="*/ 1963882 h 6930737"/>
                <a:gd name="connsiteX14" fmla="*/ 7471984 w 9165702"/>
                <a:gd name="connsiteY14" fmla="*/ 2098964 h 6930737"/>
                <a:gd name="connsiteX15" fmla="*/ 7129084 w 9165702"/>
                <a:gd name="connsiteY15" fmla="*/ 2026227 h 6930737"/>
                <a:gd name="connsiteX16" fmla="*/ 7118693 w 9165702"/>
                <a:gd name="connsiteY16" fmla="*/ 2015837 h 6930737"/>
                <a:gd name="connsiteX17" fmla="*/ 7118693 w 9165702"/>
                <a:gd name="connsiteY17" fmla="*/ 1880755 h 6930737"/>
                <a:gd name="connsiteX18" fmla="*/ 7004393 w 9165702"/>
                <a:gd name="connsiteY18" fmla="*/ 1880755 h 6930737"/>
                <a:gd name="connsiteX19" fmla="*/ 6890093 w 9165702"/>
                <a:gd name="connsiteY19" fmla="*/ 1995055 h 6930737"/>
                <a:gd name="connsiteX20" fmla="*/ 6609539 w 9165702"/>
                <a:gd name="connsiteY20" fmla="*/ 1943100 h 6930737"/>
                <a:gd name="connsiteX21" fmla="*/ 6630321 w 9165702"/>
                <a:gd name="connsiteY21" fmla="*/ 1828800 h 6930737"/>
                <a:gd name="connsiteX22" fmla="*/ 6526412 w 9165702"/>
                <a:gd name="connsiteY22" fmla="*/ 1797627 h 6930737"/>
                <a:gd name="connsiteX23" fmla="*/ 6412112 w 9165702"/>
                <a:gd name="connsiteY23" fmla="*/ 1901537 h 6930737"/>
                <a:gd name="connsiteX24" fmla="*/ 5778266 w 9165702"/>
                <a:gd name="connsiteY24" fmla="*/ 1797627 h 6930737"/>
                <a:gd name="connsiteX25" fmla="*/ 5809439 w 9165702"/>
                <a:gd name="connsiteY25" fmla="*/ 1558637 h 6930737"/>
                <a:gd name="connsiteX26" fmla="*/ 5767875 w 9165702"/>
                <a:gd name="connsiteY26" fmla="*/ 1485900 h 6930737"/>
                <a:gd name="connsiteX27" fmla="*/ 5726312 w 9165702"/>
                <a:gd name="connsiteY27" fmla="*/ 1454727 h 6930737"/>
                <a:gd name="connsiteX28" fmla="*/ 5279502 w 9165702"/>
                <a:gd name="connsiteY28" fmla="*/ 1381991 h 6930737"/>
                <a:gd name="connsiteX29" fmla="*/ 5217157 w 9165702"/>
                <a:gd name="connsiteY29" fmla="*/ 1392382 h 6930737"/>
                <a:gd name="connsiteX30" fmla="*/ 5154812 w 9165702"/>
                <a:gd name="connsiteY30" fmla="*/ 1413164 h 6930737"/>
                <a:gd name="connsiteX31" fmla="*/ 5102857 w 9165702"/>
                <a:gd name="connsiteY31" fmla="*/ 1506682 h 6930737"/>
                <a:gd name="connsiteX32" fmla="*/ 5092466 w 9165702"/>
                <a:gd name="connsiteY32" fmla="*/ 1600200 h 6930737"/>
                <a:gd name="connsiteX33" fmla="*/ 5050902 w 9165702"/>
                <a:gd name="connsiteY33" fmla="*/ 1652155 h 6930737"/>
                <a:gd name="connsiteX34" fmla="*/ 4895039 w 9165702"/>
                <a:gd name="connsiteY34" fmla="*/ 1631373 h 6930737"/>
                <a:gd name="connsiteX35" fmla="*/ 4863866 w 9165702"/>
                <a:gd name="connsiteY35" fmla="*/ 1558637 h 6930737"/>
                <a:gd name="connsiteX36" fmla="*/ 4811912 w 9165702"/>
                <a:gd name="connsiteY36" fmla="*/ 1485900 h 6930737"/>
                <a:gd name="connsiteX37" fmla="*/ 4739175 w 9165702"/>
                <a:gd name="connsiteY37" fmla="*/ 1496291 h 6930737"/>
                <a:gd name="connsiteX38" fmla="*/ 4635266 w 9165702"/>
                <a:gd name="connsiteY38" fmla="*/ 1569027 h 6930737"/>
                <a:gd name="connsiteX39" fmla="*/ 4406666 w 9165702"/>
                <a:gd name="connsiteY39" fmla="*/ 1537855 h 6930737"/>
                <a:gd name="connsiteX40" fmla="*/ 4323539 w 9165702"/>
                <a:gd name="connsiteY40" fmla="*/ 1517073 h 6930737"/>
                <a:gd name="connsiteX41" fmla="*/ 4281975 w 9165702"/>
                <a:gd name="connsiteY41" fmla="*/ 1465118 h 6930737"/>
                <a:gd name="connsiteX42" fmla="*/ 4240412 w 9165702"/>
                <a:gd name="connsiteY42" fmla="*/ 1381991 h 6930737"/>
                <a:gd name="connsiteX43" fmla="*/ 4136502 w 9165702"/>
                <a:gd name="connsiteY43" fmla="*/ 1381991 h 6930737"/>
                <a:gd name="connsiteX44" fmla="*/ 2744121 w 9165702"/>
                <a:gd name="connsiteY44" fmla="*/ 5029200 h 6930737"/>
                <a:gd name="connsiteX45" fmla="*/ 2525681 w 9165702"/>
                <a:gd name="connsiteY45" fmla="*/ 4987867 h 6930737"/>
                <a:gd name="connsiteX46" fmla="*/ 2412304 w 9165702"/>
                <a:gd name="connsiteY46" fmla="*/ 2289926 h 6930737"/>
                <a:gd name="connsiteX47" fmla="*/ 686952 w 9165702"/>
                <a:gd name="connsiteY47" fmla="*/ 2365433 h 6930737"/>
                <a:gd name="connsiteX48" fmla="*/ 710735 w 9165702"/>
                <a:gd name="connsiteY48" fmla="*/ 4785360 h 6930737"/>
                <a:gd name="connsiteX49" fmla="*/ 1642684 w 9165702"/>
                <a:gd name="connsiteY49" fmla="*/ 6930737 h 6930737"/>
                <a:gd name="connsiteX50" fmla="*/ 11312 w 9165702"/>
                <a:gd name="connsiteY50" fmla="*/ 6878782 h 6930737"/>
                <a:gd name="connsiteX51" fmla="*/ 921 w 9165702"/>
                <a:gd name="connsiteY51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847337 w 9165702"/>
                <a:gd name="connsiteY5" fmla="*/ 5044902 h 6930737"/>
                <a:gd name="connsiteX6" fmla="*/ 2976877 w 9165702"/>
                <a:gd name="connsiteY6" fmla="*/ 5060142 h 6930737"/>
                <a:gd name="connsiteX7" fmla="*/ 8698112 w 9165702"/>
                <a:gd name="connsiteY7" fmla="*/ 5756564 h 6930737"/>
                <a:gd name="connsiteX8" fmla="*/ 869811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46157 w 9165702"/>
                <a:gd name="connsiteY11" fmla="*/ 5237018 h 6930737"/>
                <a:gd name="connsiteX12" fmla="*/ 7773321 w 9165702"/>
                <a:gd name="connsiteY12" fmla="*/ 2150918 h 6930737"/>
                <a:gd name="connsiteX13" fmla="*/ 7721366 w 9165702"/>
                <a:gd name="connsiteY13" fmla="*/ 1984664 h 6930737"/>
                <a:gd name="connsiteX14" fmla="*/ 7586284 w 9165702"/>
                <a:gd name="connsiteY14" fmla="*/ 19638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118693 w 9165702"/>
                <a:gd name="connsiteY17" fmla="*/ 2015837 h 6930737"/>
                <a:gd name="connsiteX18" fmla="*/ 7118693 w 9165702"/>
                <a:gd name="connsiteY18" fmla="*/ 1880755 h 6930737"/>
                <a:gd name="connsiteX19" fmla="*/ 7004393 w 9165702"/>
                <a:gd name="connsiteY19" fmla="*/ 1880755 h 6930737"/>
                <a:gd name="connsiteX20" fmla="*/ 6890093 w 9165702"/>
                <a:gd name="connsiteY20" fmla="*/ 1995055 h 6930737"/>
                <a:gd name="connsiteX21" fmla="*/ 6609539 w 9165702"/>
                <a:gd name="connsiteY21" fmla="*/ 1943100 h 6930737"/>
                <a:gd name="connsiteX22" fmla="*/ 6630321 w 9165702"/>
                <a:gd name="connsiteY22" fmla="*/ 182880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847337 w 9165702"/>
                <a:gd name="connsiteY5" fmla="*/ 5044902 h 6930737"/>
                <a:gd name="connsiteX6" fmla="*/ 2811777 w 9165702"/>
                <a:gd name="connsiteY6" fmla="*/ 4930602 h 6930737"/>
                <a:gd name="connsiteX7" fmla="*/ 8698112 w 9165702"/>
                <a:gd name="connsiteY7" fmla="*/ 5756564 h 6930737"/>
                <a:gd name="connsiteX8" fmla="*/ 869811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46157 w 9165702"/>
                <a:gd name="connsiteY11" fmla="*/ 5237018 h 6930737"/>
                <a:gd name="connsiteX12" fmla="*/ 7773321 w 9165702"/>
                <a:gd name="connsiteY12" fmla="*/ 2150918 h 6930737"/>
                <a:gd name="connsiteX13" fmla="*/ 7721366 w 9165702"/>
                <a:gd name="connsiteY13" fmla="*/ 1984664 h 6930737"/>
                <a:gd name="connsiteX14" fmla="*/ 7586284 w 9165702"/>
                <a:gd name="connsiteY14" fmla="*/ 19638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118693 w 9165702"/>
                <a:gd name="connsiteY17" fmla="*/ 2015837 h 6930737"/>
                <a:gd name="connsiteX18" fmla="*/ 7118693 w 9165702"/>
                <a:gd name="connsiteY18" fmla="*/ 1880755 h 6930737"/>
                <a:gd name="connsiteX19" fmla="*/ 7004393 w 9165702"/>
                <a:gd name="connsiteY19" fmla="*/ 1880755 h 6930737"/>
                <a:gd name="connsiteX20" fmla="*/ 6890093 w 9165702"/>
                <a:gd name="connsiteY20" fmla="*/ 1995055 h 6930737"/>
                <a:gd name="connsiteX21" fmla="*/ 6609539 w 9165702"/>
                <a:gd name="connsiteY21" fmla="*/ 1943100 h 6930737"/>
                <a:gd name="connsiteX22" fmla="*/ 6630321 w 9165702"/>
                <a:gd name="connsiteY22" fmla="*/ 182880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811777 w 9165702"/>
                <a:gd name="connsiteY6" fmla="*/ 4930602 h 6930737"/>
                <a:gd name="connsiteX7" fmla="*/ 8698112 w 9165702"/>
                <a:gd name="connsiteY7" fmla="*/ 5756564 h 6930737"/>
                <a:gd name="connsiteX8" fmla="*/ 869811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46157 w 9165702"/>
                <a:gd name="connsiteY11" fmla="*/ 5237018 h 6930737"/>
                <a:gd name="connsiteX12" fmla="*/ 7773321 w 9165702"/>
                <a:gd name="connsiteY12" fmla="*/ 2150918 h 6930737"/>
                <a:gd name="connsiteX13" fmla="*/ 7721366 w 9165702"/>
                <a:gd name="connsiteY13" fmla="*/ 1984664 h 6930737"/>
                <a:gd name="connsiteX14" fmla="*/ 7586284 w 9165702"/>
                <a:gd name="connsiteY14" fmla="*/ 19638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118693 w 9165702"/>
                <a:gd name="connsiteY17" fmla="*/ 2015837 h 6930737"/>
                <a:gd name="connsiteX18" fmla="*/ 7118693 w 9165702"/>
                <a:gd name="connsiteY18" fmla="*/ 1880755 h 6930737"/>
                <a:gd name="connsiteX19" fmla="*/ 7004393 w 9165702"/>
                <a:gd name="connsiteY19" fmla="*/ 1880755 h 6930737"/>
                <a:gd name="connsiteX20" fmla="*/ 6890093 w 9165702"/>
                <a:gd name="connsiteY20" fmla="*/ 1995055 h 6930737"/>
                <a:gd name="connsiteX21" fmla="*/ 6609539 w 9165702"/>
                <a:gd name="connsiteY21" fmla="*/ 1943100 h 6930737"/>
                <a:gd name="connsiteX22" fmla="*/ 6630321 w 9165702"/>
                <a:gd name="connsiteY22" fmla="*/ 182880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698112 w 9165702"/>
                <a:gd name="connsiteY7" fmla="*/ 5756564 h 6930737"/>
                <a:gd name="connsiteX8" fmla="*/ 869811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46157 w 9165702"/>
                <a:gd name="connsiteY11" fmla="*/ 5237018 h 6930737"/>
                <a:gd name="connsiteX12" fmla="*/ 7773321 w 9165702"/>
                <a:gd name="connsiteY12" fmla="*/ 2150918 h 6930737"/>
                <a:gd name="connsiteX13" fmla="*/ 7721366 w 9165702"/>
                <a:gd name="connsiteY13" fmla="*/ 1984664 h 6930737"/>
                <a:gd name="connsiteX14" fmla="*/ 7586284 w 9165702"/>
                <a:gd name="connsiteY14" fmla="*/ 19638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118693 w 9165702"/>
                <a:gd name="connsiteY17" fmla="*/ 2015837 h 6930737"/>
                <a:gd name="connsiteX18" fmla="*/ 7118693 w 9165702"/>
                <a:gd name="connsiteY18" fmla="*/ 1880755 h 6930737"/>
                <a:gd name="connsiteX19" fmla="*/ 7004393 w 9165702"/>
                <a:gd name="connsiteY19" fmla="*/ 1880755 h 6930737"/>
                <a:gd name="connsiteX20" fmla="*/ 6890093 w 9165702"/>
                <a:gd name="connsiteY20" fmla="*/ 1995055 h 6930737"/>
                <a:gd name="connsiteX21" fmla="*/ 6609539 w 9165702"/>
                <a:gd name="connsiteY21" fmla="*/ 1943100 h 6930737"/>
                <a:gd name="connsiteX22" fmla="*/ 6630321 w 9165702"/>
                <a:gd name="connsiteY22" fmla="*/ 182880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69811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46157 w 9165702"/>
                <a:gd name="connsiteY11" fmla="*/ 5237018 h 6930737"/>
                <a:gd name="connsiteX12" fmla="*/ 7773321 w 9165702"/>
                <a:gd name="connsiteY12" fmla="*/ 2150918 h 6930737"/>
                <a:gd name="connsiteX13" fmla="*/ 7721366 w 9165702"/>
                <a:gd name="connsiteY13" fmla="*/ 1984664 h 6930737"/>
                <a:gd name="connsiteX14" fmla="*/ 7586284 w 9165702"/>
                <a:gd name="connsiteY14" fmla="*/ 19638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118693 w 9165702"/>
                <a:gd name="connsiteY17" fmla="*/ 2015837 h 6930737"/>
                <a:gd name="connsiteX18" fmla="*/ 7118693 w 9165702"/>
                <a:gd name="connsiteY18" fmla="*/ 1880755 h 6930737"/>
                <a:gd name="connsiteX19" fmla="*/ 7004393 w 9165702"/>
                <a:gd name="connsiteY19" fmla="*/ 1880755 h 6930737"/>
                <a:gd name="connsiteX20" fmla="*/ 6890093 w 9165702"/>
                <a:gd name="connsiteY20" fmla="*/ 1995055 h 6930737"/>
                <a:gd name="connsiteX21" fmla="*/ 6609539 w 9165702"/>
                <a:gd name="connsiteY21" fmla="*/ 1943100 h 6930737"/>
                <a:gd name="connsiteX22" fmla="*/ 6630321 w 9165702"/>
                <a:gd name="connsiteY22" fmla="*/ 182880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46157 w 9165702"/>
                <a:gd name="connsiteY11" fmla="*/ 5237018 h 6930737"/>
                <a:gd name="connsiteX12" fmla="*/ 7773321 w 9165702"/>
                <a:gd name="connsiteY12" fmla="*/ 2150918 h 6930737"/>
                <a:gd name="connsiteX13" fmla="*/ 7721366 w 9165702"/>
                <a:gd name="connsiteY13" fmla="*/ 1984664 h 6930737"/>
                <a:gd name="connsiteX14" fmla="*/ 7586284 w 9165702"/>
                <a:gd name="connsiteY14" fmla="*/ 19638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118693 w 9165702"/>
                <a:gd name="connsiteY17" fmla="*/ 2015837 h 6930737"/>
                <a:gd name="connsiteX18" fmla="*/ 7118693 w 9165702"/>
                <a:gd name="connsiteY18" fmla="*/ 1880755 h 6930737"/>
                <a:gd name="connsiteX19" fmla="*/ 7004393 w 9165702"/>
                <a:gd name="connsiteY19" fmla="*/ 1880755 h 6930737"/>
                <a:gd name="connsiteX20" fmla="*/ 6890093 w 9165702"/>
                <a:gd name="connsiteY20" fmla="*/ 1995055 h 6930737"/>
                <a:gd name="connsiteX21" fmla="*/ 6609539 w 9165702"/>
                <a:gd name="connsiteY21" fmla="*/ 1943100 h 6930737"/>
                <a:gd name="connsiteX22" fmla="*/ 6630321 w 9165702"/>
                <a:gd name="connsiteY22" fmla="*/ 182880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73321 w 9165702"/>
                <a:gd name="connsiteY12" fmla="*/ 2150918 h 6930737"/>
                <a:gd name="connsiteX13" fmla="*/ 7721366 w 9165702"/>
                <a:gd name="connsiteY13" fmla="*/ 1984664 h 6930737"/>
                <a:gd name="connsiteX14" fmla="*/ 7586284 w 9165702"/>
                <a:gd name="connsiteY14" fmla="*/ 19638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118693 w 9165702"/>
                <a:gd name="connsiteY17" fmla="*/ 2015837 h 6930737"/>
                <a:gd name="connsiteX18" fmla="*/ 7118693 w 9165702"/>
                <a:gd name="connsiteY18" fmla="*/ 1880755 h 6930737"/>
                <a:gd name="connsiteX19" fmla="*/ 7004393 w 9165702"/>
                <a:gd name="connsiteY19" fmla="*/ 1880755 h 6930737"/>
                <a:gd name="connsiteX20" fmla="*/ 6890093 w 9165702"/>
                <a:gd name="connsiteY20" fmla="*/ 1995055 h 6930737"/>
                <a:gd name="connsiteX21" fmla="*/ 6609539 w 9165702"/>
                <a:gd name="connsiteY21" fmla="*/ 1943100 h 6930737"/>
                <a:gd name="connsiteX22" fmla="*/ 6630321 w 9165702"/>
                <a:gd name="connsiteY22" fmla="*/ 182880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721366 w 9165702"/>
                <a:gd name="connsiteY13" fmla="*/ 1984664 h 6930737"/>
                <a:gd name="connsiteX14" fmla="*/ 7586284 w 9165702"/>
                <a:gd name="connsiteY14" fmla="*/ 19638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118693 w 9165702"/>
                <a:gd name="connsiteY17" fmla="*/ 2015837 h 6930737"/>
                <a:gd name="connsiteX18" fmla="*/ 7118693 w 9165702"/>
                <a:gd name="connsiteY18" fmla="*/ 1880755 h 6930737"/>
                <a:gd name="connsiteX19" fmla="*/ 7004393 w 9165702"/>
                <a:gd name="connsiteY19" fmla="*/ 1880755 h 6930737"/>
                <a:gd name="connsiteX20" fmla="*/ 6890093 w 9165702"/>
                <a:gd name="connsiteY20" fmla="*/ 1995055 h 6930737"/>
                <a:gd name="connsiteX21" fmla="*/ 6609539 w 9165702"/>
                <a:gd name="connsiteY21" fmla="*/ 1943100 h 6930737"/>
                <a:gd name="connsiteX22" fmla="*/ 6630321 w 9165702"/>
                <a:gd name="connsiteY22" fmla="*/ 182880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86284 w 9165702"/>
                <a:gd name="connsiteY14" fmla="*/ 19638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118693 w 9165702"/>
                <a:gd name="connsiteY17" fmla="*/ 2015837 h 6930737"/>
                <a:gd name="connsiteX18" fmla="*/ 7118693 w 9165702"/>
                <a:gd name="connsiteY18" fmla="*/ 1880755 h 6930737"/>
                <a:gd name="connsiteX19" fmla="*/ 7004393 w 9165702"/>
                <a:gd name="connsiteY19" fmla="*/ 1880755 h 6930737"/>
                <a:gd name="connsiteX20" fmla="*/ 6890093 w 9165702"/>
                <a:gd name="connsiteY20" fmla="*/ 1995055 h 6930737"/>
                <a:gd name="connsiteX21" fmla="*/ 6609539 w 9165702"/>
                <a:gd name="connsiteY21" fmla="*/ 1943100 h 6930737"/>
                <a:gd name="connsiteX22" fmla="*/ 6630321 w 9165702"/>
                <a:gd name="connsiteY22" fmla="*/ 182880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118693 w 9165702"/>
                <a:gd name="connsiteY17" fmla="*/ 2015837 h 6930737"/>
                <a:gd name="connsiteX18" fmla="*/ 7118693 w 9165702"/>
                <a:gd name="connsiteY18" fmla="*/ 1880755 h 6930737"/>
                <a:gd name="connsiteX19" fmla="*/ 7004393 w 9165702"/>
                <a:gd name="connsiteY19" fmla="*/ 1880755 h 6930737"/>
                <a:gd name="connsiteX20" fmla="*/ 6890093 w 9165702"/>
                <a:gd name="connsiteY20" fmla="*/ 1995055 h 6930737"/>
                <a:gd name="connsiteX21" fmla="*/ 6609539 w 9165702"/>
                <a:gd name="connsiteY21" fmla="*/ 1943100 h 6930737"/>
                <a:gd name="connsiteX22" fmla="*/ 6630321 w 9165702"/>
                <a:gd name="connsiteY22" fmla="*/ 182880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118693 w 9165702"/>
                <a:gd name="connsiteY17" fmla="*/ 2015837 h 6930737"/>
                <a:gd name="connsiteX18" fmla="*/ 7093293 w 9165702"/>
                <a:gd name="connsiteY18" fmla="*/ 1906155 h 6930737"/>
                <a:gd name="connsiteX19" fmla="*/ 7004393 w 9165702"/>
                <a:gd name="connsiteY19" fmla="*/ 1880755 h 6930737"/>
                <a:gd name="connsiteX20" fmla="*/ 6890093 w 9165702"/>
                <a:gd name="connsiteY20" fmla="*/ 1995055 h 6930737"/>
                <a:gd name="connsiteX21" fmla="*/ 6609539 w 9165702"/>
                <a:gd name="connsiteY21" fmla="*/ 1943100 h 6930737"/>
                <a:gd name="connsiteX22" fmla="*/ 6630321 w 9165702"/>
                <a:gd name="connsiteY22" fmla="*/ 182880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7004393 w 9165702"/>
                <a:gd name="connsiteY19" fmla="*/ 1880755 h 6930737"/>
                <a:gd name="connsiteX20" fmla="*/ 6890093 w 9165702"/>
                <a:gd name="connsiteY20" fmla="*/ 1995055 h 6930737"/>
                <a:gd name="connsiteX21" fmla="*/ 6609539 w 9165702"/>
                <a:gd name="connsiteY21" fmla="*/ 1943100 h 6930737"/>
                <a:gd name="connsiteX22" fmla="*/ 6630321 w 9165702"/>
                <a:gd name="connsiteY22" fmla="*/ 182880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890093 w 9165702"/>
                <a:gd name="connsiteY20" fmla="*/ 1995055 h 6930737"/>
                <a:gd name="connsiteX21" fmla="*/ 6609539 w 9165702"/>
                <a:gd name="connsiteY21" fmla="*/ 1943100 h 6930737"/>
                <a:gd name="connsiteX22" fmla="*/ 6630321 w 9165702"/>
                <a:gd name="connsiteY22" fmla="*/ 182880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630321 w 9165702"/>
                <a:gd name="connsiteY22" fmla="*/ 182880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526412 w 9165702"/>
                <a:gd name="connsiteY23" fmla="*/ 179762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831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65452 w 9165702"/>
                <a:gd name="connsiteY23" fmla="*/ 177730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7157 w 9165702"/>
                <a:gd name="connsiteY30" fmla="*/ 1392382 h 6930737"/>
                <a:gd name="connsiteX31" fmla="*/ 5170052 w 9165702"/>
                <a:gd name="connsiteY31" fmla="*/ 143094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7157 w 9165702"/>
                <a:gd name="connsiteY30" fmla="*/ 1392382 h 6930737"/>
                <a:gd name="connsiteX31" fmla="*/ 5170052 w 9165702"/>
                <a:gd name="connsiteY31" fmla="*/ 143094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3094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3094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3094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3094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3094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76697 w 9165702"/>
                <a:gd name="connsiteY45" fmla="*/ 1590502 h 6930737"/>
                <a:gd name="connsiteX46" fmla="*/ 2744121 w 9165702"/>
                <a:gd name="connsiteY46" fmla="*/ 5029200 h 6930737"/>
                <a:gd name="connsiteX47" fmla="*/ 2525681 w 9165702"/>
                <a:gd name="connsiteY47" fmla="*/ 4987867 h 6930737"/>
                <a:gd name="connsiteX48" fmla="*/ 2412304 w 9165702"/>
                <a:gd name="connsiteY48" fmla="*/ 2289926 h 6930737"/>
                <a:gd name="connsiteX49" fmla="*/ 686952 w 9165702"/>
                <a:gd name="connsiteY49" fmla="*/ 2365433 h 6930737"/>
                <a:gd name="connsiteX50" fmla="*/ 710735 w 9165702"/>
                <a:gd name="connsiteY50" fmla="*/ 4785360 h 6930737"/>
                <a:gd name="connsiteX51" fmla="*/ 1642684 w 9165702"/>
                <a:gd name="connsiteY51" fmla="*/ 6930737 h 6930737"/>
                <a:gd name="connsiteX52" fmla="*/ 11312 w 9165702"/>
                <a:gd name="connsiteY52" fmla="*/ 6878782 h 6930737"/>
                <a:gd name="connsiteX53" fmla="*/ 921 w 9165702"/>
                <a:gd name="connsiteY53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744121 w 9165702"/>
                <a:gd name="connsiteY46" fmla="*/ 5029200 h 6930737"/>
                <a:gd name="connsiteX47" fmla="*/ 2525681 w 9165702"/>
                <a:gd name="connsiteY47" fmla="*/ 4987867 h 6930737"/>
                <a:gd name="connsiteX48" fmla="*/ 2412304 w 9165702"/>
                <a:gd name="connsiteY48" fmla="*/ 2289926 h 6930737"/>
                <a:gd name="connsiteX49" fmla="*/ 686952 w 9165702"/>
                <a:gd name="connsiteY49" fmla="*/ 2365433 h 6930737"/>
                <a:gd name="connsiteX50" fmla="*/ 710735 w 9165702"/>
                <a:gd name="connsiteY50" fmla="*/ 4785360 h 6930737"/>
                <a:gd name="connsiteX51" fmla="*/ 1642684 w 9165702"/>
                <a:gd name="connsiteY51" fmla="*/ 6930737 h 6930737"/>
                <a:gd name="connsiteX52" fmla="*/ 11312 w 9165702"/>
                <a:gd name="connsiteY52" fmla="*/ 6878782 h 6930737"/>
                <a:gd name="connsiteX53" fmla="*/ 921 w 9165702"/>
                <a:gd name="connsiteY53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744121 w 9165702"/>
                <a:gd name="connsiteY46" fmla="*/ 5029200 h 6930737"/>
                <a:gd name="connsiteX47" fmla="*/ 2525681 w 9165702"/>
                <a:gd name="connsiteY47" fmla="*/ 4987867 h 6930737"/>
                <a:gd name="connsiteX48" fmla="*/ 2412304 w 9165702"/>
                <a:gd name="connsiteY48" fmla="*/ 2289926 h 6930737"/>
                <a:gd name="connsiteX49" fmla="*/ 686952 w 9165702"/>
                <a:gd name="connsiteY49" fmla="*/ 2365433 h 6930737"/>
                <a:gd name="connsiteX50" fmla="*/ 710735 w 9165702"/>
                <a:gd name="connsiteY50" fmla="*/ 4785360 h 6930737"/>
                <a:gd name="connsiteX51" fmla="*/ 1642684 w 9165702"/>
                <a:gd name="connsiteY51" fmla="*/ 6930737 h 6930737"/>
                <a:gd name="connsiteX52" fmla="*/ 11312 w 9165702"/>
                <a:gd name="connsiteY52" fmla="*/ 6878782 h 6930737"/>
                <a:gd name="connsiteX53" fmla="*/ 921 w 9165702"/>
                <a:gd name="connsiteY53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22566 w 9165702"/>
                <a:gd name="connsiteY39" fmla="*/ 157918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744121 w 9165702"/>
                <a:gd name="connsiteY46" fmla="*/ 5029200 h 6930737"/>
                <a:gd name="connsiteX47" fmla="*/ 2525681 w 9165702"/>
                <a:gd name="connsiteY47" fmla="*/ 4987867 h 6930737"/>
                <a:gd name="connsiteX48" fmla="*/ 2412304 w 9165702"/>
                <a:gd name="connsiteY48" fmla="*/ 2289926 h 6930737"/>
                <a:gd name="connsiteX49" fmla="*/ 686952 w 9165702"/>
                <a:gd name="connsiteY49" fmla="*/ 2365433 h 6930737"/>
                <a:gd name="connsiteX50" fmla="*/ 710735 w 9165702"/>
                <a:gd name="connsiteY50" fmla="*/ 4785360 h 6930737"/>
                <a:gd name="connsiteX51" fmla="*/ 1642684 w 9165702"/>
                <a:gd name="connsiteY51" fmla="*/ 6930737 h 6930737"/>
                <a:gd name="connsiteX52" fmla="*/ 11312 w 9165702"/>
                <a:gd name="connsiteY52" fmla="*/ 6878782 h 6930737"/>
                <a:gd name="connsiteX53" fmla="*/ 921 w 9165702"/>
                <a:gd name="connsiteY53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8522 w 9165702"/>
                <a:gd name="connsiteY34" fmla="*/ 165723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22566 w 9165702"/>
                <a:gd name="connsiteY39" fmla="*/ 157918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744121 w 9165702"/>
                <a:gd name="connsiteY46" fmla="*/ 5029200 h 6930737"/>
                <a:gd name="connsiteX47" fmla="*/ 2525681 w 9165702"/>
                <a:gd name="connsiteY47" fmla="*/ 4987867 h 6930737"/>
                <a:gd name="connsiteX48" fmla="*/ 2412304 w 9165702"/>
                <a:gd name="connsiteY48" fmla="*/ 2289926 h 6930737"/>
                <a:gd name="connsiteX49" fmla="*/ 686952 w 9165702"/>
                <a:gd name="connsiteY49" fmla="*/ 2365433 h 6930737"/>
                <a:gd name="connsiteX50" fmla="*/ 710735 w 9165702"/>
                <a:gd name="connsiteY50" fmla="*/ 4785360 h 6930737"/>
                <a:gd name="connsiteX51" fmla="*/ 1642684 w 9165702"/>
                <a:gd name="connsiteY51" fmla="*/ 6930737 h 6930737"/>
                <a:gd name="connsiteX52" fmla="*/ 11312 w 9165702"/>
                <a:gd name="connsiteY52" fmla="*/ 6878782 h 6930737"/>
                <a:gd name="connsiteX53" fmla="*/ 921 w 9165702"/>
                <a:gd name="connsiteY53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8522 w 9165702"/>
                <a:gd name="connsiteY34" fmla="*/ 165723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22566 w 9165702"/>
                <a:gd name="connsiteY39" fmla="*/ 157918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744121 w 9165702"/>
                <a:gd name="connsiteY46" fmla="*/ 5029200 h 6930737"/>
                <a:gd name="connsiteX47" fmla="*/ 2525681 w 9165702"/>
                <a:gd name="connsiteY47" fmla="*/ 4987867 h 6930737"/>
                <a:gd name="connsiteX48" fmla="*/ 2412304 w 9165702"/>
                <a:gd name="connsiteY48" fmla="*/ 2289926 h 6930737"/>
                <a:gd name="connsiteX49" fmla="*/ 686952 w 9165702"/>
                <a:gd name="connsiteY49" fmla="*/ 2365433 h 6930737"/>
                <a:gd name="connsiteX50" fmla="*/ 710735 w 9165702"/>
                <a:gd name="connsiteY50" fmla="*/ 4785360 h 6930737"/>
                <a:gd name="connsiteX51" fmla="*/ 1642684 w 9165702"/>
                <a:gd name="connsiteY51" fmla="*/ 6930737 h 6930737"/>
                <a:gd name="connsiteX52" fmla="*/ 11312 w 9165702"/>
                <a:gd name="connsiteY52" fmla="*/ 6878782 h 6930737"/>
                <a:gd name="connsiteX53" fmla="*/ 921 w 9165702"/>
                <a:gd name="connsiteY53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8522 w 9165702"/>
                <a:gd name="connsiteY34" fmla="*/ 165723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22566 w 9165702"/>
                <a:gd name="connsiteY39" fmla="*/ 157918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830481 w 9165702"/>
                <a:gd name="connsiteY46" fmla="*/ 4635500 h 6930737"/>
                <a:gd name="connsiteX47" fmla="*/ 2525681 w 9165702"/>
                <a:gd name="connsiteY47" fmla="*/ 4987867 h 6930737"/>
                <a:gd name="connsiteX48" fmla="*/ 2412304 w 9165702"/>
                <a:gd name="connsiteY48" fmla="*/ 2289926 h 6930737"/>
                <a:gd name="connsiteX49" fmla="*/ 686952 w 9165702"/>
                <a:gd name="connsiteY49" fmla="*/ 2365433 h 6930737"/>
                <a:gd name="connsiteX50" fmla="*/ 710735 w 9165702"/>
                <a:gd name="connsiteY50" fmla="*/ 4785360 h 6930737"/>
                <a:gd name="connsiteX51" fmla="*/ 1642684 w 9165702"/>
                <a:gd name="connsiteY51" fmla="*/ 6930737 h 6930737"/>
                <a:gd name="connsiteX52" fmla="*/ 11312 w 9165702"/>
                <a:gd name="connsiteY52" fmla="*/ 6878782 h 6930737"/>
                <a:gd name="connsiteX53" fmla="*/ 921 w 9165702"/>
                <a:gd name="connsiteY53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8522 w 9165702"/>
                <a:gd name="connsiteY34" fmla="*/ 165723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22566 w 9165702"/>
                <a:gd name="connsiteY39" fmla="*/ 157918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835561 w 9165702"/>
                <a:gd name="connsiteY46" fmla="*/ 4643120 h 6930737"/>
                <a:gd name="connsiteX47" fmla="*/ 2525681 w 9165702"/>
                <a:gd name="connsiteY47" fmla="*/ 4987867 h 6930737"/>
                <a:gd name="connsiteX48" fmla="*/ 2412304 w 9165702"/>
                <a:gd name="connsiteY48" fmla="*/ 2289926 h 6930737"/>
                <a:gd name="connsiteX49" fmla="*/ 686952 w 9165702"/>
                <a:gd name="connsiteY49" fmla="*/ 2365433 h 6930737"/>
                <a:gd name="connsiteX50" fmla="*/ 710735 w 9165702"/>
                <a:gd name="connsiteY50" fmla="*/ 4785360 h 6930737"/>
                <a:gd name="connsiteX51" fmla="*/ 1642684 w 9165702"/>
                <a:gd name="connsiteY51" fmla="*/ 6930737 h 6930737"/>
                <a:gd name="connsiteX52" fmla="*/ 11312 w 9165702"/>
                <a:gd name="connsiteY52" fmla="*/ 6878782 h 6930737"/>
                <a:gd name="connsiteX53" fmla="*/ 921 w 9165702"/>
                <a:gd name="connsiteY53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8522 w 9165702"/>
                <a:gd name="connsiteY34" fmla="*/ 165723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22566 w 9165702"/>
                <a:gd name="connsiteY39" fmla="*/ 157918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835561 w 9165702"/>
                <a:gd name="connsiteY46" fmla="*/ 4643120 h 6930737"/>
                <a:gd name="connsiteX47" fmla="*/ 2760977 w 9165702"/>
                <a:gd name="connsiteY47" fmla="*/ 4719782 h 6930737"/>
                <a:gd name="connsiteX48" fmla="*/ 2525681 w 9165702"/>
                <a:gd name="connsiteY48" fmla="*/ 4987867 h 6930737"/>
                <a:gd name="connsiteX49" fmla="*/ 2412304 w 9165702"/>
                <a:gd name="connsiteY49" fmla="*/ 2289926 h 6930737"/>
                <a:gd name="connsiteX50" fmla="*/ 686952 w 9165702"/>
                <a:gd name="connsiteY50" fmla="*/ 2365433 h 6930737"/>
                <a:gd name="connsiteX51" fmla="*/ 710735 w 9165702"/>
                <a:gd name="connsiteY51" fmla="*/ 4785360 h 6930737"/>
                <a:gd name="connsiteX52" fmla="*/ 1642684 w 9165702"/>
                <a:gd name="connsiteY52" fmla="*/ 6930737 h 6930737"/>
                <a:gd name="connsiteX53" fmla="*/ 11312 w 9165702"/>
                <a:gd name="connsiteY53" fmla="*/ 6878782 h 6930737"/>
                <a:gd name="connsiteX54" fmla="*/ 921 w 9165702"/>
                <a:gd name="connsiteY54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8522 w 9165702"/>
                <a:gd name="connsiteY34" fmla="*/ 165723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22566 w 9165702"/>
                <a:gd name="connsiteY39" fmla="*/ 157918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835561 w 9165702"/>
                <a:gd name="connsiteY46" fmla="*/ 4643120 h 6930737"/>
                <a:gd name="connsiteX47" fmla="*/ 2875277 w 9165702"/>
                <a:gd name="connsiteY47" fmla="*/ 4902662 h 6930737"/>
                <a:gd name="connsiteX48" fmla="*/ 2525681 w 9165702"/>
                <a:gd name="connsiteY48" fmla="*/ 4987867 h 6930737"/>
                <a:gd name="connsiteX49" fmla="*/ 2412304 w 9165702"/>
                <a:gd name="connsiteY49" fmla="*/ 2289926 h 6930737"/>
                <a:gd name="connsiteX50" fmla="*/ 686952 w 9165702"/>
                <a:gd name="connsiteY50" fmla="*/ 2365433 h 6930737"/>
                <a:gd name="connsiteX51" fmla="*/ 710735 w 9165702"/>
                <a:gd name="connsiteY51" fmla="*/ 4785360 h 6930737"/>
                <a:gd name="connsiteX52" fmla="*/ 1642684 w 9165702"/>
                <a:gd name="connsiteY52" fmla="*/ 6930737 h 6930737"/>
                <a:gd name="connsiteX53" fmla="*/ 11312 w 9165702"/>
                <a:gd name="connsiteY53" fmla="*/ 6878782 h 6930737"/>
                <a:gd name="connsiteX54" fmla="*/ 921 w 9165702"/>
                <a:gd name="connsiteY54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875277 w 9165702"/>
                <a:gd name="connsiteY6" fmla="*/ 493568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8522 w 9165702"/>
                <a:gd name="connsiteY34" fmla="*/ 165723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22566 w 9165702"/>
                <a:gd name="connsiteY39" fmla="*/ 157918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835561 w 9165702"/>
                <a:gd name="connsiteY46" fmla="*/ 4643120 h 6930737"/>
                <a:gd name="connsiteX47" fmla="*/ 2875277 w 9165702"/>
                <a:gd name="connsiteY47" fmla="*/ 4902662 h 6930737"/>
                <a:gd name="connsiteX48" fmla="*/ 2525681 w 9165702"/>
                <a:gd name="connsiteY48" fmla="*/ 4987867 h 6930737"/>
                <a:gd name="connsiteX49" fmla="*/ 2412304 w 9165702"/>
                <a:gd name="connsiteY49" fmla="*/ 2289926 h 6930737"/>
                <a:gd name="connsiteX50" fmla="*/ 686952 w 9165702"/>
                <a:gd name="connsiteY50" fmla="*/ 2365433 h 6930737"/>
                <a:gd name="connsiteX51" fmla="*/ 710735 w 9165702"/>
                <a:gd name="connsiteY51" fmla="*/ 4785360 h 6930737"/>
                <a:gd name="connsiteX52" fmla="*/ 1642684 w 9165702"/>
                <a:gd name="connsiteY52" fmla="*/ 6930737 h 6930737"/>
                <a:gd name="connsiteX53" fmla="*/ 11312 w 9165702"/>
                <a:gd name="connsiteY53" fmla="*/ 6878782 h 6930737"/>
                <a:gd name="connsiteX54" fmla="*/ 921 w 9165702"/>
                <a:gd name="connsiteY54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00017 w 9165702"/>
                <a:gd name="connsiteY5" fmla="*/ 4958542 h 6930737"/>
                <a:gd name="connsiteX6" fmla="*/ 2875277 w 9165702"/>
                <a:gd name="connsiteY6" fmla="*/ 493568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8522 w 9165702"/>
                <a:gd name="connsiteY34" fmla="*/ 165723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22566 w 9165702"/>
                <a:gd name="connsiteY39" fmla="*/ 157918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835561 w 9165702"/>
                <a:gd name="connsiteY46" fmla="*/ 4643120 h 6930737"/>
                <a:gd name="connsiteX47" fmla="*/ 2875277 w 9165702"/>
                <a:gd name="connsiteY47" fmla="*/ 4902662 h 6930737"/>
                <a:gd name="connsiteX48" fmla="*/ 2525681 w 9165702"/>
                <a:gd name="connsiteY48" fmla="*/ 4987867 h 6930737"/>
                <a:gd name="connsiteX49" fmla="*/ 2412304 w 9165702"/>
                <a:gd name="connsiteY49" fmla="*/ 2289926 h 6930737"/>
                <a:gd name="connsiteX50" fmla="*/ 686952 w 9165702"/>
                <a:gd name="connsiteY50" fmla="*/ 2365433 h 6930737"/>
                <a:gd name="connsiteX51" fmla="*/ 710735 w 9165702"/>
                <a:gd name="connsiteY51" fmla="*/ 4785360 h 6930737"/>
                <a:gd name="connsiteX52" fmla="*/ 1642684 w 9165702"/>
                <a:gd name="connsiteY52" fmla="*/ 6930737 h 6930737"/>
                <a:gd name="connsiteX53" fmla="*/ 11312 w 9165702"/>
                <a:gd name="connsiteY53" fmla="*/ 6878782 h 6930737"/>
                <a:gd name="connsiteX54" fmla="*/ 921 w 9165702"/>
                <a:gd name="connsiteY54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00017 w 9165702"/>
                <a:gd name="connsiteY5" fmla="*/ 4958542 h 6930737"/>
                <a:gd name="connsiteX6" fmla="*/ 2875277 w 9165702"/>
                <a:gd name="connsiteY6" fmla="*/ 493568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8522 w 9165702"/>
                <a:gd name="connsiteY34" fmla="*/ 165723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22566 w 9165702"/>
                <a:gd name="connsiteY39" fmla="*/ 157918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835561 w 9165702"/>
                <a:gd name="connsiteY46" fmla="*/ 4643120 h 6930737"/>
                <a:gd name="connsiteX47" fmla="*/ 2875277 w 9165702"/>
                <a:gd name="connsiteY47" fmla="*/ 4902662 h 6930737"/>
                <a:gd name="connsiteX48" fmla="*/ 2500281 w 9165702"/>
                <a:gd name="connsiteY48" fmla="*/ 4693227 h 6930737"/>
                <a:gd name="connsiteX49" fmla="*/ 2412304 w 9165702"/>
                <a:gd name="connsiteY49" fmla="*/ 2289926 h 6930737"/>
                <a:gd name="connsiteX50" fmla="*/ 686952 w 9165702"/>
                <a:gd name="connsiteY50" fmla="*/ 2365433 h 6930737"/>
                <a:gd name="connsiteX51" fmla="*/ 710735 w 9165702"/>
                <a:gd name="connsiteY51" fmla="*/ 4785360 h 6930737"/>
                <a:gd name="connsiteX52" fmla="*/ 1642684 w 9165702"/>
                <a:gd name="connsiteY52" fmla="*/ 6930737 h 6930737"/>
                <a:gd name="connsiteX53" fmla="*/ 11312 w 9165702"/>
                <a:gd name="connsiteY53" fmla="*/ 6878782 h 6930737"/>
                <a:gd name="connsiteX54" fmla="*/ 921 w 9165702"/>
                <a:gd name="connsiteY54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479037 w 9165702"/>
                <a:gd name="connsiteY5" fmla="*/ 4694382 h 6930737"/>
                <a:gd name="connsiteX6" fmla="*/ 2875277 w 9165702"/>
                <a:gd name="connsiteY6" fmla="*/ 493568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8522 w 9165702"/>
                <a:gd name="connsiteY34" fmla="*/ 165723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22566 w 9165702"/>
                <a:gd name="connsiteY39" fmla="*/ 157918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835561 w 9165702"/>
                <a:gd name="connsiteY46" fmla="*/ 4643120 h 6930737"/>
                <a:gd name="connsiteX47" fmla="*/ 2875277 w 9165702"/>
                <a:gd name="connsiteY47" fmla="*/ 4902662 h 6930737"/>
                <a:gd name="connsiteX48" fmla="*/ 2500281 w 9165702"/>
                <a:gd name="connsiteY48" fmla="*/ 4693227 h 6930737"/>
                <a:gd name="connsiteX49" fmla="*/ 2412304 w 9165702"/>
                <a:gd name="connsiteY49" fmla="*/ 2289926 h 6930737"/>
                <a:gd name="connsiteX50" fmla="*/ 686952 w 9165702"/>
                <a:gd name="connsiteY50" fmla="*/ 2365433 h 6930737"/>
                <a:gd name="connsiteX51" fmla="*/ 710735 w 9165702"/>
                <a:gd name="connsiteY51" fmla="*/ 4785360 h 6930737"/>
                <a:gd name="connsiteX52" fmla="*/ 1642684 w 9165702"/>
                <a:gd name="connsiteY52" fmla="*/ 6930737 h 6930737"/>
                <a:gd name="connsiteX53" fmla="*/ 11312 w 9165702"/>
                <a:gd name="connsiteY53" fmla="*/ 6878782 h 6930737"/>
                <a:gd name="connsiteX54" fmla="*/ 921 w 9165702"/>
                <a:gd name="connsiteY54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479037 w 9165702"/>
                <a:gd name="connsiteY5" fmla="*/ 4694382 h 6930737"/>
                <a:gd name="connsiteX6" fmla="*/ 2875277 w 9165702"/>
                <a:gd name="connsiteY6" fmla="*/ 493568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8522 w 9165702"/>
                <a:gd name="connsiteY34" fmla="*/ 165723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22566 w 9165702"/>
                <a:gd name="connsiteY39" fmla="*/ 157918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835561 w 9165702"/>
                <a:gd name="connsiteY46" fmla="*/ 4643120 h 6930737"/>
                <a:gd name="connsiteX47" fmla="*/ 2877817 w 9165702"/>
                <a:gd name="connsiteY47" fmla="*/ 4925522 h 6930737"/>
                <a:gd name="connsiteX48" fmla="*/ 2500281 w 9165702"/>
                <a:gd name="connsiteY48" fmla="*/ 4693227 h 6930737"/>
                <a:gd name="connsiteX49" fmla="*/ 2412304 w 9165702"/>
                <a:gd name="connsiteY49" fmla="*/ 2289926 h 6930737"/>
                <a:gd name="connsiteX50" fmla="*/ 686952 w 9165702"/>
                <a:gd name="connsiteY50" fmla="*/ 2365433 h 6930737"/>
                <a:gd name="connsiteX51" fmla="*/ 710735 w 9165702"/>
                <a:gd name="connsiteY51" fmla="*/ 4785360 h 6930737"/>
                <a:gd name="connsiteX52" fmla="*/ 1642684 w 9165702"/>
                <a:gd name="connsiteY52" fmla="*/ 6930737 h 6930737"/>
                <a:gd name="connsiteX53" fmla="*/ 11312 w 9165702"/>
                <a:gd name="connsiteY53" fmla="*/ 6878782 h 6930737"/>
                <a:gd name="connsiteX54" fmla="*/ 921 w 9165702"/>
                <a:gd name="connsiteY54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743986 w 9165702"/>
                <a:gd name="connsiteY4" fmla="*/ 4807758 h 6930737"/>
                <a:gd name="connsiteX5" fmla="*/ 2479037 w 9165702"/>
                <a:gd name="connsiteY5" fmla="*/ 4694382 h 6930737"/>
                <a:gd name="connsiteX6" fmla="*/ 2875277 w 9165702"/>
                <a:gd name="connsiteY6" fmla="*/ 493568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8522 w 9165702"/>
                <a:gd name="connsiteY34" fmla="*/ 165723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22566 w 9165702"/>
                <a:gd name="connsiteY39" fmla="*/ 157918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835561 w 9165702"/>
                <a:gd name="connsiteY46" fmla="*/ 4643120 h 6930737"/>
                <a:gd name="connsiteX47" fmla="*/ 2877817 w 9165702"/>
                <a:gd name="connsiteY47" fmla="*/ 4925522 h 6930737"/>
                <a:gd name="connsiteX48" fmla="*/ 2500281 w 9165702"/>
                <a:gd name="connsiteY48" fmla="*/ 4693227 h 6930737"/>
                <a:gd name="connsiteX49" fmla="*/ 2412304 w 9165702"/>
                <a:gd name="connsiteY49" fmla="*/ 2289926 h 6930737"/>
                <a:gd name="connsiteX50" fmla="*/ 686952 w 9165702"/>
                <a:gd name="connsiteY50" fmla="*/ 2365433 h 6930737"/>
                <a:gd name="connsiteX51" fmla="*/ 710735 w 9165702"/>
                <a:gd name="connsiteY51" fmla="*/ 4785360 h 6930737"/>
                <a:gd name="connsiteX52" fmla="*/ 1642684 w 9165702"/>
                <a:gd name="connsiteY52" fmla="*/ 6930737 h 6930737"/>
                <a:gd name="connsiteX53" fmla="*/ 11312 w 9165702"/>
                <a:gd name="connsiteY53" fmla="*/ 6878782 h 6930737"/>
                <a:gd name="connsiteX54" fmla="*/ 921 w 9165702"/>
                <a:gd name="connsiteY54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1632062 w 9165702"/>
                <a:gd name="connsiteY3" fmla="*/ 6889635 h 6930737"/>
                <a:gd name="connsiteX4" fmla="*/ 743986 w 9165702"/>
                <a:gd name="connsiteY4" fmla="*/ 4807758 h 6930737"/>
                <a:gd name="connsiteX5" fmla="*/ 2479037 w 9165702"/>
                <a:gd name="connsiteY5" fmla="*/ 4694382 h 6930737"/>
                <a:gd name="connsiteX6" fmla="*/ 2875277 w 9165702"/>
                <a:gd name="connsiteY6" fmla="*/ 493568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8522 w 9165702"/>
                <a:gd name="connsiteY34" fmla="*/ 165723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22566 w 9165702"/>
                <a:gd name="connsiteY39" fmla="*/ 157918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835561 w 9165702"/>
                <a:gd name="connsiteY46" fmla="*/ 4643120 h 6930737"/>
                <a:gd name="connsiteX47" fmla="*/ 2877817 w 9165702"/>
                <a:gd name="connsiteY47" fmla="*/ 4925522 h 6930737"/>
                <a:gd name="connsiteX48" fmla="*/ 2500281 w 9165702"/>
                <a:gd name="connsiteY48" fmla="*/ 4693227 h 6930737"/>
                <a:gd name="connsiteX49" fmla="*/ 2412304 w 9165702"/>
                <a:gd name="connsiteY49" fmla="*/ 2289926 h 6930737"/>
                <a:gd name="connsiteX50" fmla="*/ 686952 w 9165702"/>
                <a:gd name="connsiteY50" fmla="*/ 2365433 h 6930737"/>
                <a:gd name="connsiteX51" fmla="*/ 710735 w 9165702"/>
                <a:gd name="connsiteY51" fmla="*/ 4785360 h 6930737"/>
                <a:gd name="connsiteX52" fmla="*/ 1642684 w 9165702"/>
                <a:gd name="connsiteY52" fmla="*/ 6930737 h 6930737"/>
                <a:gd name="connsiteX53" fmla="*/ 11312 w 9165702"/>
                <a:gd name="connsiteY53" fmla="*/ 6878782 h 6930737"/>
                <a:gd name="connsiteX54" fmla="*/ 921 w 9165702"/>
                <a:gd name="connsiteY54" fmla="*/ 0 h 6930737"/>
                <a:gd name="connsiteX0" fmla="*/ 921 w 9165702"/>
                <a:gd name="connsiteY0" fmla="*/ 0 h 6905337"/>
                <a:gd name="connsiteX1" fmla="*/ 9134530 w 9165702"/>
                <a:gd name="connsiteY1" fmla="*/ 31173 h 6905337"/>
                <a:gd name="connsiteX2" fmla="*/ 9165702 w 9165702"/>
                <a:gd name="connsiteY2" fmla="*/ 6878782 h 6905337"/>
                <a:gd name="connsiteX3" fmla="*/ 1632062 w 9165702"/>
                <a:gd name="connsiteY3" fmla="*/ 6889635 h 6905337"/>
                <a:gd name="connsiteX4" fmla="*/ 743986 w 9165702"/>
                <a:gd name="connsiteY4" fmla="*/ 4807758 h 6905337"/>
                <a:gd name="connsiteX5" fmla="*/ 2479037 w 9165702"/>
                <a:gd name="connsiteY5" fmla="*/ 4694382 h 6905337"/>
                <a:gd name="connsiteX6" fmla="*/ 2875277 w 9165702"/>
                <a:gd name="connsiteY6" fmla="*/ 4935682 h 6905337"/>
                <a:gd name="connsiteX7" fmla="*/ 8416172 w 9165702"/>
                <a:gd name="connsiteY7" fmla="*/ 5599084 h 6905337"/>
                <a:gd name="connsiteX8" fmla="*/ 8502532 w 9165702"/>
                <a:gd name="connsiteY8" fmla="*/ 5579918 h 6905337"/>
                <a:gd name="connsiteX9" fmla="*/ 8614984 w 9165702"/>
                <a:gd name="connsiteY9" fmla="*/ 5372100 h 6905337"/>
                <a:gd name="connsiteX10" fmla="*/ 8646157 w 9165702"/>
                <a:gd name="connsiteY10" fmla="*/ 5309755 h 6905337"/>
                <a:gd name="connsiteX11" fmla="*/ 8638537 w 9165702"/>
                <a:gd name="connsiteY11" fmla="*/ 5239558 h 6905337"/>
                <a:gd name="connsiteX12" fmla="*/ 7750461 w 9165702"/>
                <a:gd name="connsiteY12" fmla="*/ 2183938 h 6905337"/>
                <a:gd name="connsiteX13" fmla="*/ 7670566 w 9165702"/>
                <a:gd name="connsiteY13" fmla="*/ 2002444 h 6905337"/>
                <a:gd name="connsiteX14" fmla="*/ 7573584 w 9165702"/>
                <a:gd name="connsiteY14" fmla="*/ 1989282 h 6905337"/>
                <a:gd name="connsiteX15" fmla="*/ 7471984 w 9165702"/>
                <a:gd name="connsiteY15" fmla="*/ 2098964 h 6905337"/>
                <a:gd name="connsiteX16" fmla="*/ 7129084 w 9165702"/>
                <a:gd name="connsiteY16" fmla="*/ 2026227 h 6905337"/>
                <a:gd name="connsiteX17" fmla="*/ 7098373 w 9165702"/>
                <a:gd name="connsiteY17" fmla="*/ 2003137 h 6905337"/>
                <a:gd name="connsiteX18" fmla="*/ 7093293 w 9165702"/>
                <a:gd name="connsiteY18" fmla="*/ 1906155 h 6905337"/>
                <a:gd name="connsiteX19" fmla="*/ 6984073 w 9165702"/>
                <a:gd name="connsiteY19" fmla="*/ 1878215 h 6905337"/>
                <a:gd name="connsiteX20" fmla="*/ 6915493 w 9165702"/>
                <a:gd name="connsiteY20" fmla="*/ 2002675 h 6905337"/>
                <a:gd name="connsiteX21" fmla="*/ 6609539 w 9165702"/>
                <a:gd name="connsiteY21" fmla="*/ 1943100 h 6905337"/>
                <a:gd name="connsiteX22" fmla="*/ 6597301 w 9165702"/>
                <a:gd name="connsiteY22" fmla="*/ 1846580 h 6905337"/>
                <a:gd name="connsiteX23" fmla="*/ 6483232 w 9165702"/>
                <a:gd name="connsiteY23" fmla="*/ 1800167 h 6905337"/>
                <a:gd name="connsiteX24" fmla="*/ 6409572 w 9165702"/>
                <a:gd name="connsiteY24" fmla="*/ 1909157 h 6905337"/>
                <a:gd name="connsiteX25" fmla="*/ 5778266 w 9165702"/>
                <a:gd name="connsiteY25" fmla="*/ 1797627 h 6905337"/>
                <a:gd name="connsiteX26" fmla="*/ 5773879 w 9165702"/>
                <a:gd name="connsiteY26" fmla="*/ 1561177 h 6905337"/>
                <a:gd name="connsiteX27" fmla="*/ 5750095 w 9165702"/>
                <a:gd name="connsiteY27" fmla="*/ 1501140 h 6905337"/>
                <a:gd name="connsiteX28" fmla="*/ 5700912 w 9165702"/>
                <a:gd name="connsiteY28" fmla="*/ 1472507 h 6905337"/>
                <a:gd name="connsiteX29" fmla="*/ 5261722 w 9165702"/>
                <a:gd name="connsiteY29" fmla="*/ 1394691 h 6905337"/>
                <a:gd name="connsiteX30" fmla="*/ 5212077 w 9165702"/>
                <a:gd name="connsiteY30" fmla="*/ 1410162 h 6905337"/>
                <a:gd name="connsiteX31" fmla="*/ 5170052 w 9165702"/>
                <a:gd name="connsiteY31" fmla="*/ 1441104 h 6905337"/>
                <a:gd name="connsiteX32" fmla="*/ 5125717 w 9165702"/>
                <a:gd name="connsiteY32" fmla="*/ 1516842 h 6905337"/>
                <a:gd name="connsiteX33" fmla="*/ 5092466 w 9165702"/>
                <a:gd name="connsiteY33" fmla="*/ 1600200 h 6905337"/>
                <a:gd name="connsiteX34" fmla="*/ 5058522 w 9165702"/>
                <a:gd name="connsiteY34" fmla="*/ 1657235 h 6905337"/>
                <a:gd name="connsiteX35" fmla="*/ 4902659 w 9165702"/>
                <a:gd name="connsiteY35" fmla="*/ 1641533 h 6905337"/>
                <a:gd name="connsiteX36" fmla="*/ 4863866 w 9165702"/>
                <a:gd name="connsiteY36" fmla="*/ 1558637 h 6905337"/>
                <a:gd name="connsiteX37" fmla="*/ 4811912 w 9165702"/>
                <a:gd name="connsiteY37" fmla="*/ 1503680 h 6905337"/>
                <a:gd name="connsiteX38" fmla="*/ 4718855 w 9165702"/>
                <a:gd name="connsiteY38" fmla="*/ 1491211 h 6905337"/>
                <a:gd name="connsiteX39" fmla="*/ 4622566 w 9165702"/>
                <a:gd name="connsiteY39" fmla="*/ 1579187 h 6905337"/>
                <a:gd name="connsiteX40" fmla="*/ 4406666 w 9165702"/>
                <a:gd name="connsiteY40" fmla="*/ 1537855 h 6905337"/>
                <a:gd name="connsiteX41" fmla="*/ 4323539 w 9165702"/>
                <a:gd name="connsiteY41" fmla="*/ 1517073 h 6905337"/>
                <a:gd name="connsiteX42" fmla="*/ 4281975 w 9165702"/>
                <a:gd name="connsiteY42" fmla="*/ 1465118 h 6905337"/>
                <a:gd name="connsiteX43" fmla="*/ 4240412 w 9165702"/>
                <a:gd name="connsiteY43" fmla="*/ 1381991 h 6905337"/>
                <a:gd name="connsiteX44" fmla="*/ 4154282 w 9165702"/>
                <a:gd name="connsiteY44" fmla="*/ 1389611 h 6905337"/>
                <a:gd name="connsiteX45" fmla="*/ 4046217 w 9165702"/>
                <a:gd name="connsiteY45" fmla="*/ 1628602 h 6905337"/>
                <a:gd name="connsiteX46" fmla="*/ 2835561 w 9165702"/>
                <a:gd name="connsiteY46" fmla="*/ 4643120 h 6905337"/>
                <a:gd name="connsiteX47" fmla="*/ 2877817 w 9165702"/>
                <a:gd name="connsiteY47" fmla="*/ 4925522 h 6905337"/>
                <a:gd name="connsiteX48" fmla="*/ 2500281 w 9165702"/>
                <a:gd name="connsiteY48" fmla="*/ 4693227 h 6905337"/>
                <a:gd name="connsiteX49" fmla="*/ 2412304 w 9165702"/>
                <a:gd name="connsiteY49" fmla="*/ 2289926 h 6905337"/>
                <a:gd name="connsiteX50" fmla="*/ 686952 w 9165702"/>
                <a:gd name="connsiteY50" fmla="*/ 2365433 h 6905337"/>
                <a:gd name="connsiteX51" fmla="*/ 710735 w 9165702"/>
                <a:gd name="connsiteY51" fmla="*/ 4785360 h 6905337"/>
                <a:gd name="connsiteX52" fmla="*/ 1612204 w 9165702"/>
                <a:gd name="connsiteY52" fmla="*/ 6905337 h 6905337"/>
                <a:gd name="connsiteX53" fmla="*/ 11312 w 9165702"/>
                <a:gd name="connsiteY53" fmla="*/ 6878782 h 6905337"/>
                <a:gd name="connsiteX54" fmla="*/ 921 w 9165702"/>
                <a:gd name="connsiteY54" fmla="*/ 0 h 6905337"/>
                <a:gd name="connsiteX0" fmla="*/ 921 w 9165702"/>
                <a:gd name="connsiteY0" fmla="*/ 0 h 6905337"/>
                <a:gd name="connsiteX1" fmla="*/ 9134530 w 9165702"/>
                <a:gd name="connsiteY1" fmla="*/ 31173 h 6905337"/>
                <a:gd name="connsiteX2" fmla="*/ 9165702 w 9165702"/>
                <a:gd name="connsiteY2" fmla="*/ 6878782 h 6905337"/>
                <a:gd name="connsiteX3" fmla="*/ 1632062 w 9165702"/>
                <a:gd name="connsiteY3" fmla="*/ 6889635 h 6905337"/>
                <a:gd name="connsiteX4" fmla="*/ 743986 w 9165702"/>
                <a:gd name="connsiteY4" fmla="*/ 4807758 h 6905337"/>
                <a:gd name="connsiteX5" fmla="*/ 2479037 w 9165702"/>
                <a:gd name="connsiteY5" fmla="*/ 4694382 h 6905337"/>
                <a:gd name="connsiteX6" fmla="*/ 2875277 w 9165702"/>
                <a:gd name="connsiteY6" fmla="*/ 4935682 h 6905337"/>
                <a:gd name="connsiteX7" fmla="*/ 8416172 w 9165702"/>
                <a:gd name="connsiteY7" fmla="*/ 5599084 h 6905337"/>
                <a:gd name="connsiteX8" fmla="*/ 8502532 w 9165702"/>
                <a:gd name="connsiteY8" fmla="*/ 5579918 h 6905337"/>
                <a:gd name="connsiteX9" fmla="*/ 8614984 w 9165702"/>
                <a:gd name="connsiteY9" fmla="*/ 5372100 h 6905337"/>
                <a:gd name="connsiteX10" fmla="*/ 8646157 w 9165702"/>
                <a:gd name="connsiteY10" fmla="*/ 5309755 h 6905337"/>
                <a:gd name="connsiteX11" fmla="*/ 8638537 w 9165702"/>
                <a:gd name="connsiteY11" fmla="*/ 5239558 h 6905337"/>
                <a:gd name="connsiteX12" fmla="*/ 7750461 w 9165702"/>
                <a:gd name="connsiteY12" fmla="*/ 2183938 h 6905337"/>
                <a:gd name="connsiteX13" fmla="*/ 7670566 w 9165702"/>
                <a:gd name="connsiteY13" fmla="*/ 2002444 h 6905337"/>
                <a:gd name="connsiteX14" fmla="*/ 7573584 w 9165702"/>
                <a:gd name="connsiteY14" fmla="*/ 1989282 h 6905337"/>
                <a:gd name="connsiteX15" fmla="*/ 7471984 w 9165702"/>
                <a:gd name="connsiteY15" fmla="*/ 2098964 h 6905337"/>
                <a:gd name="connsiteX16" fmla="*/ 7129084 w 9165702"/>
                <a:gd name="connsiteY16" fmla="*/ 2026227 h 6905337"/>
                <a:gd name="connsiteX17" fmla="*/ 7098373 w 9165702"/>
                <a:gd name="connsiteY17" fmla="*/ 2003137 h 6905337"/>
                <a:gd name="connsiteX18" fmla="*/ 7093293 w 9165702"/>
                <a:gd name="connsiteY18" fmla="*/ 1906155 h 6905337"/>
                <a:gd name="connsiteX19" fmla="*/ 6984073 w 9165702"/>
                <a:gd name="connsiteY19" fmla="*/ 1878215 h 6905337"/>
                <a:gd name="connsiteX20" fmla="*/ 6915493 w 9165702"/>
                <a:gd name="connsiteY20" fmla="*/ 2002675 h 6905337"/>
                <a:gd name="connsiteX21" fmla="*/ 6609539 w 9165702"/>
                <a:gd name="connsiteY21" fmla="*/ 1943100 h 6905337"/>
                <a:gd name="connsiteX22" fmla="*/ 6597301 w 9165702"/>
                <a:gd name="connsiteY22" fmla="*/ 1846580 h 6905337"/>
                <a:gd name="connsiteX23" fmla="*/ 6483232 w 9165702"/>
                <a:gd name="connsiteY23" fmla="*/ 1800167 h 6905337"/>
                <a:gd name="connsiteX24" fmla="*/ 6409572 w 9165702"/>
                <a:gd name="connsiteY24" fmla="*/ 1909157 h 6905337"/>
                <a:gd name="connsiteX25" fmla="*/ 5778266 w 9165702"/>
                <a:gd name="connsiteY25" fmla="*/ 1797627 h 6905337"/>
                <a:gd name="connsiteX26" fmla="*/ 5773879 w 9165702"/>
                <a:gd name="connsiteY26" fmla="*/ 1561177 h 6905337"/>
                <a:gd name="connsiteX27" fmla="*/ 5750095 w 9165702"/>
                <a:gd name="connsiteY27" fmla="*/ 1501140 h 6905337"/>
                <a:gd name="connsiteX28" fmla="*/ 5700912 w 9165702"/>
                <a:gd name="connsiteY28" fmla="*/ 1472507 h 6905337"/>
                <a:gd name="connsiteX29" fmla="*/ 5261722 w 9165702"/>
                <a:gd name="connsiteY29" fmla="*/ 1394691 h 6905337"/>
                <a:gd name="connsiteX30" fmla="*/ 5212077 w 9165702"/>
                <a:gd name="connsiteY30" fmla="*/ 1410162 h 6905337"/>
                <a:gd name="connsiteX31" fmla="*/ 5170052 w 9165702"/>
                <a:gd name="connsiteY31" fmla="*/ 1441104 h 6905337"/>
                <a:gd name="connsiteX32" fmla="*/ 5125717 w 9165702"/>
                <a:gd name="connsiteY32" fmla="*/ 1516842 h 6905337"/>
                <a:gd name="connsiteX33" fmla="*/ 5092466 w 9165702"/>
                <a:gd name="connsiteY33" fmla="*/ 1600200 h 6905337"/>
                <a:gd name="connsiteX34" fmla="*/ 5058522 w 9165702"/>
                <a:gd name="connsiteY34" fmla="*/ 1657235 h 6905337"/>
                <a:gd name="connsiteX35" fmla="*/ 4902659 w 9165702"/>
                <a:gd name="connsiteY35" fmla="*/ 1641533 h 6905337"/>
                <a:gd name="connsiteX36" fmla="*/ 4863866 w 9165702"/>
                <a:gd name="connsiteY36" fmla="*/ 1558637 h 6905337"/>
                <a:gd name="connsiteX37" fmla="*/ 4811912 w 9165702"/>
                <a:gd name="connsiteY37" fmla="*/ 1503680 h 6905337"/>
                <a:gd name="connsiteX38" fmla="*/ 4718855 w 9165702"/>
                <a:gd name="connsiteY38" fmla="*/ 1491211 h 6905337"/>
                <a:gd name="connsiteX39" fmla="*/ 4622566 w 9165702"/>
                <a:gd name="connsiteY39" fmla="*/ 1579187 h 6905337"/>
                <a:gd name="connsiteX40" fmla="*/ 4406666 w 9165702"/>
                <a:gd name="connsiteY40" fmla="*/ 1537855 h 6905337"/>
                <a:gd name="connsiteX41" fmla="*/ 4323539 w 9165702"/>
                <a:gd name="connsiteY41" fmla="*/ 1517073 h 6905337"/>
                <a:gd name="connsiteX42" fmla="*/ 4281975 w 9165702"/>
                <a:gd name="connsiteY42" fmla="*/ 1465118 h 6905337"/>
                <a:gd name="connsiteX43" fmla="*/ 4240412 w 9165702"/>
                <a:gd name="connsiteY43" fmla="*/ 1381991 h 6905337"/>
                <a:gd name="connsiteX44" fmla="*/ 4154282 w 9165702"/>
                <a:gd name="connsiteY44" fmla="*/ 1389611 h 6905337"/>
                <a:gd name="connsiteX45" fmla="*/ 4046217 w 9165702"/>
                <a:gd name="connsiteY45" fmla="*/ 1628602 h 6905337"/>
                <a:gd name="connsiteX46" fmla="*/ 2835561 w 9165702"/>
                <a:gd name="connsiteY46" fmla="*/ 4643120 h 6905337"/>
                <a:gd name="connsiteX47" fmla="*/ 2877817 w 9165702"/>
                <a:gd name="connsiteY47" fmla="*/ 4925522 h 6905337"/>
                <a:gd name="connsiteX48" fmla="*/ 2507901 w 9165702"/>
                <a:gd name="connsiteY48" fmla="*/ 4685607 h 6905337"/>
                <a:gd name="connsiteX49" fmla="*/ 2412304 w 9165702"/>
                <a:gd name="connsiteY49" fmla="*/ 2289926 h 6905337"/>
                <a:gd name="connsiteX50" fmla="*/ 686952 w 9165702"/>
                <a:gd name="connsiteY50" fmla="*/ 2365433 h 6905337"/>
                <a:gd name="connsiteX51" fmla="*/ 710735 w 9165702"/>
                <a:gd name="connsiteY51" fmla="*/ 4785360 h 6905337"/>
                <a:gd name="connsiteX52" fmla="*/ 1612204 w 9165702"/>
                <a:gd name="connsiteY52" fmla="*/ 6905337 h 6905337"/>
                <a:gd name="connsiteX53" fmla="*/ 11312 w 9165702"/>
                <a:gd name="connsiteY53" fmla="*/ 6878782 h 6905337"/>
                <a:gd name="connsiteX54" fmla="*/ 921 w 9165702"/>
                <a:gd name="connsiteY54" fmla="*/ 0 h 6905337"/>
                <a:gd name="connsiteX0" fmla="*/ 921 w 9165702"/>
                <a:gd name="connsiteY0" fmla="*/ 0 h 6905337"/>
                <a:gd name="connsiteX1" fmla="*/ 9134530 w 9165702"/>
                <a:gd name="connsiteY1" fmla="*/ 31173 h 6905337"/>
                <a:gd name="connsiteX2" fmla="*/ 9165702 w 9165702"/>
                <a:gd name="connsiteY2" fmla="*/ 6878782 h 6905337"/>
                <a:gd name="connsiteX3" fmla="*/ 1632062 w 9165702"/>
                <a:gd name="connsiteY3" fmla="*/ 6889635 h 6905337"/>
                <a:gd name="connsiteX4" fmla="*/ 743986 w 9165702"/>
                <a:gd name="connsiteY4" fmla="*/ 4807758 h 6905337"/>
                <a:gd name="connsiteX5" fmla="*/ 2479037 w 9165702"/>
                <a:gd name="connsiteY5" fmla="*/ 4694382 h 6905337"/>
                <a:gd name="connsiteX6" fmla="*/ 2875277 w 9165702"/>
                <a:gd name="connsiteY6" fmla="*/ 4935682 h 6905337"/>
                <a:gd name="connsiteX7" fmla="*/ 8416172 w 9165702"/>
                <a:gd name="connsiteY7" fmla="*/ 5599084 h 6905337"/>
                <a:gd name="connsiteX8" fmla="*/ 8502532 w 9165702"/>
                <a:gd name="connsiteY8" fmla="*/ 5579918 h 6905337"/>
                <a:gd name="connsiteX9" fmla="*/ 8614984 w 9165702"/>
                <a:gd name="connsiteY9" fmla="*/ 5372100 h 6905337"/>
                <a:gd name="connsiteX10" fmla="*/ 8646157 w 9165702"/>
                <a:gd name="connsiteY10" fmla="*/ 5309755 h 6905337"/>
                <a:gd name="connsiteX11" fmla="*/ 8638537 w 9165702"/>
                <a:gd name="connsiteY11" fmla="*/ 5239558 h 6905337"/>
                <a:gd name="connsiteX12" fmla="*/ 7750461 w 9165702"/>
                <a:gd name="connsiteY12" fmla="*/ 2183938 h 6905337"/>
                <a:gd name="connsiteX13" fmla="*/ 7670566 w 9165702"/>
                <a:gd name="connsiteY13" fmla="*/ 2002444 h 6905337"/>
                <a:gd name="connsiteX14" fmla="*/ 7573584 w 9165702"/>
                <a:gd name="connsiteY14" fmla="*/ 1989282 h 6905337"/>
                <a:gd name="connsiteX15" fmla="*/ 7471984 w 9165702"/>
                <a:gd name="connsiteY15" fmla="*/ 2098964 h 6905337"/>
                <a:gd name="connsiteX16" fmla="*/ 7129084 w 9165702"/>
                <a:gd name="connsiteY16" fmla="*/ 2026227 h 6905337"/>
                <a:gd name="connsiteX17" fmla="*/ 7098373 w 9165702"/>
                <a:gd name="connsiteY17" fmla="*/ 2003137 h 6905337"/>
                <a:gd name="connsiteX18" fmla="*/ 7093293 w 9165702"/>
                <a:gd name="connsiteY18" fmla="*/ 1906155 h 6905337"/>
                <a:gd name="connsiteX19" fmla="*/ 6984073 w 9165702"/>
                <a:gd name="connsiteY19" fmla="*/ 1878215 h 6905337"/>
                <a:gd name="connsiteX20" fmla="*/ 6915493 w 9165702"/>
                <a:gd name="connsiteY20" fmla="*/ 2002675 h 6905337"/>
                <a:gd name="connsiteX21" fmla="*/ 6609539 w 9165702"/>
                <a:gd name="connsiteY21" fmla="*/ 1943100 h 6905337"/>
                <a:gd name="connsiteX22" fmla="*/ 6597301 w 9165702"/>
                <a:gd name="connsiteY22" fmla="*/ 1846580 h 6905337"/>
                <a:gd name="connsiteX23" fmla="*/ 6483232 w 9165702"/>
                <a:gd name="connsiteY23" fmla="*/ 1800167 h 6905337"/>
                <a:gd name="connsiteX24" fmla="*/ 6409572 w 9165702"/>
                <a:gd name="connsiteY24" fmla="*/ 1909157 h 6905337"/>
                <a:gd name="connsiteX25" fmla="*/ 5778266 w 9165702"/>
                <a:gd name="connsiteY25" fmla="*/ 1797627 h 6905337"/>
                <a:gd name="connsiteX26" fmla="*/ 5773879 w 9165702"/>
                <a:gd name="connsiteY26" fmla="*/ 1561177 h 6905337"/>
                <a:gd name="connsiteX27" fmla="*/ 5750095 w 9165702"/>
                <a:gd name="connsiteY27" fmla="*/ 1501140 h 6905337"/>
                <a:gd name="connsiteX28" fmla="*/ 5700912 w 9165702"/>
                <a:gd name="connsiteY28" fmla="*/ 1472507 h 6905337"/>
                <a:gd name="connsiteX29" fmla="*/ 5261722 w 9165702"/>
                <a:gd name="connsiteY29" fmla="*/ 1394691 h 6905337"/>
                <a:gd name="connsiteX30" fmla="*/ 5212077 w 9165702"/>
                <a:gd name="connsiteY30" fmla="*/ 1410162 h 6905337"/>
                <a:gd name="connsiteX31" fmla="*/ 5170052 w 9165702"/>
                <a:gd name="connsiteY31" fmla="*/ 1441104 h 6905337"/>
                <a:gd name="connsiteX32" fmla="*/ 5125717 w 9165702"/>
                <a:gd name="connsiteY32" fmla="*/ 1516842 h 6905337"/>
                <a:gd name="connsiteX33" fmla="*/ 5092466 w 9165702"/>
                <a:gd name="connsiteY33" fmla="*/ 1600200 h 6905337"/>
                <a:gd name="connsiteX34" fmla="*/ 5058522 w 9165702"/>
                <a:gd name="connsiteY34" fmla="*/ 1657235 h 6905337"/>
                <a:gd name="connsiteX35" fmla="*/ 4902659 w 9165702"/>
                <a:gd name="connsiteY35" fmla="*/ 1641533 h 6905337"/>
                <a:gd name="connsiteX36" fmla="*/ 4863866 w 9165702"/>
                <a:gd name="connsiteY36" fmla="*/ 1558637 h 6905337"/>
                <a:gd name="connsiteX37" fmla="*/ 4811912 w 9165702"/>
                <a:gd name="connsiteY37" fmla="*/ 1503680 h 6905337"/>
                <a:gd name="connsiteX38" fmla="*/ 4718855 w 9165702"/>
                <a:gd name="connsiteY38" fmla="*/ 1491211 h 6905337"/>
                <a:gd name="connsiteX39" fmla="*/ 4622566 w 9165702"/>
                <a:gd name="connsiteY39" fmla="*/ 1579187 h 6905337"/>
                <a:gd name="connsiteX40" fmla="*/ 4406666 w 9165702"/>
                <a:gd name="connsiteY40" fmla="*/ 1537855 h 6905337"/>
                <a:gd name="connsiteX41" fmla="*/ 4323539 w 9165702"/>
                <a:gd name="connsiteY41" fmla="*/ 1517073 h 6905337"/>
                <a:gd name="connsiteX42" fmla="*/ 4281975 w 9165702"/>
                <a:gd name="connsiteY42" fmla="*/ 1465118 h 6905337"/>
                <a:gd name="connsiteX43" fmla="*/ 4240412 w 9165702"/>
                <a:gd name="connsiteY43" fmla="*/ 1381991 h 6905337"/>
                <a:gd name="connsiteX44" fmla="*/ 4154282 w 9165702"/>
                <a:gd name="connsiteY44" fmla="*/ 1389611 h 6905337"/>
                <a:gd name="connsiteX45" fmla="*/ 4046217 w 9165702"/>
                <a:gd name="connsiteY45" fmla="*/ 1628602 h 6905337"/>
                <a:gd name="connsiteX46" fmla="*/ 2835561 w 9165702"/>
                <a:gd name="connsiteY46" fmla="*/ 4643120 h 6905337"/>
                <a:gd name="connsiteX47" fmla="*/ 2877817 w 9165702"/>
                <a:gd name="connsiteY47" fmla="*/ 4925522 h 6905337"/>
                <a:gd name="connsiteX48" fmla="*/ 2500281 w 9165702"/>
                <a:gd name="connsiteY48" fmla="*/ 4690687 h 6905337"/>
                <a:gd name="connsiteX49" fmla="*/ 2412304 w 9165702"/>
                <a:gd name="connsiteY49" fmla="*/ 2289926 h 6905337"/>
                <a:gd name="connsiteX50" fmla="*/ 686952 w 9165702"/>
                <a:gd name="connsiteY50" fmla="*/ 2365433 h 6905337"/>
                <a:gd name="connsiteX51" fmla="*/ 710735 w 9165702"/>
                <a:gd name="connsiteY51" fmla="*/ 4785360 h 6905337"/>
                <a:gd name="connsiteX52" fmla="*/ 1612204 w 9165702"/>
                <a:gd name="connsiteY52" fmla="*/ 6905337 h 6905337"/>
                <a:gd name="connsiteX53" fmla="*/ 11312 w 9165702"/>
                <a:gd name="connsiteY53" fmla="*/ 6878782 h 6905337"/>
                <a:gd name="connsiteX54" fmla="*/ 921 w 9165702"/>
                <a:gd name="connsiteY54" fmla="*/ 0 h 6905337"/>
                <a:gd name="connsiteX0" fmla="*/ 921 w 9165702"/>
                <a:gd name="connsiteY0" fmla="*/ 0 h 6905337"/>
                <a:gd name="connsiteX1" fmla="*/ 9134530 w 9165702"/>
                <a:gd name="connsiteY1" fmla="*/ 31173 h 6905337"/>
                <a:gd name="connsiteX2" fmla="*/ 9165702 w 9165702"/>
                <a:gd name="connsiteY2" fmla="*/ 6878782 h 6905337"/>
                <a:gd name="connsiteX3" fmla="*/ 1632062 w 9165702"/>
                <a:gd name="connsiteY3" fmla="*/ 6889635 h 6905337"/>
                <a:gd name="connsiteX4" fmla="*/ 743986 w 9165702"/>
                <a:gd name="connsiteY4" fmla="*/ 4807758 h 6905337"/>
                <a:gd name="connsiteX5" fmla="*/ 2496817 w 9165702"/>
                <a:gd name="connsiteY5" fmla="*/ 4689302 h 6905337"/>
                <a:gd name="connsiteX6" fmla="*/ 2875277 w 9165702"/>
                <a:gd name="connsiteY6" fmla="*/ 4935682 h 6905337"/>
                <a:gd name="connsiteX7" fmla="*/ 8416172 w 9165702"/>
                <a:gd name="connsiteY7" fmla="*/ 5599084 h 6905337"/>
                <a:gd name="connsiteX8" fmla="*/ 8502532 w 9165702"/>
                <a:gd name="connsiteY8" fmla="*/ 5579918 h 6905337"/>
                <a:gd name="connsiteX9" fmla="*/ 8614984 w 9165702"/>
                <a:gd name="connsiteY9" fmla="*/ 5372100 h 6905337"/>
                <a:gd name="connsiteX10" fmla="*/ 8646157 w 9165702"/>
                <a:gd name="connsiteY10" fmla="*/ 5309755 h 6905337"/>
                <a:gd name="connsiteX11" fmla="*/ 8638537 w 9165702"/>
                <a:gd name="connsiteY11" fmla="*/ 5239558 h 6905337"/>
                <a:gd name="connsiteX12" fmla="*/ 7750461 w 9165702"/>
                <a:gd name="connsiteY12" fmla="*/ 2183938 h 6905337"/>
                <a:gd name="connsiteX13" fmla="*/ 7670566 w 9165702"/>
                <a:gd name="connsiteY13" fmla="*/ 2002444 h 6905337"/>
                <a:gd name="connsiteX14" fmla="*/ 7573584 w 9165702"/>
                <a:gd name="connsiteY14" fmla="*/ 1989282 h 6905337"/>
                <a:gd name="connsiteX15" fmla="*/ 7471984 w 9165702"/>
                <a:gd name="connsiteY15" fmla="*/ 2098964 h 6905337"/>
                <a:gd name="connsiteX16" fmla="*/ 7129084 w 9165702"/>
                <a:gd name="connsiteY16" fmla="*/ 2026227 h 6905337"/>
                <a:gd name="connsiteX17" fmla="*/ 7098373 w 9165702"/>
                <a:gd name="connsiteY17" fmla="*/ 2003137 h 6905337"/>
                <a:gd name="connsiteX18" fmla="*/ 7093293 w 9165702"/>
                <a:gd name="connsiteY18" fmla="*/ 1906155 h 6905337"/>
                <a:gd name="connsiteX19" fmla="*/ 6984073 w 9165702"/>
                <a:gd name="connsiteY19" fmla="*/ 1878215 h 6905337"/>
                <a:gd name="connsiteX20" fmla="*/ 6915493 w 9165702"/>
                <a:gd name="connsiteY20" fmla="*/ 2002675 h 6905337"/>
                <a:gd name="connsiteX21" fmla="*/ 6609539 w 9165702"/>
                <a:gd name="connsiteY21" fmla="*/ 1943100 h 6905337"/>
                <a:gd name="connsiteX22" fmla="*/ 6597301 w 9165702"/>
                <a:gd name="connsiteY22" fmla="*/ 1846580 h 6905337"/>
                <a:gd name="connsiteX23" fmla="*/ 6483232 w 9165702"/>
                <a:gd name="connsiteY23" fmla="*/ 1800167 h 6905337"/>
                <a:gd name="connsiteX24" fmla="*/ 6409572 w 9165702"/>
                <a:gd name="connsiteY24" fmla="*/ 1909157 h 6905337"/>
                <a:gd name="connsiteX25" fmla="*/ 5778266 w 9165702"/>
                <a:gd name="connsiteY25" fmla="*/ 1797627 h 6905337"/>
                <a:gd name="connsiteX26" fmla="*/ 5773879 w 9165702"/>
                <a:gd name="connsiteY26" fmla="*/ 1561177 h 6905337"/>
                <a:gd name="connsiteX27" fmla="*/ 5750095 w 9165702"/>
                <a:gd name="connsiteY27" fmla="*/ 1501140 h 6905337"/>
                <a:gd name="connsiteX28" fmla="*/ 5700912 w 9165702"/>
                <a:gd name="connsiteY28" fmla="*/ 1472507 h 6905337"/>
                <a:gd name="connsiteX29" fmla="*/ 5261722 w 9165702"/>
                <a:gd name="connsiteY29" fmla="*/ 1394691 h 6905337"/>
                <a:gd name="connsiteX30" fmla="*/ 5212077 w 9165702"/>
                <a:gd name="connsiteY30" fmla="*/ 1410162 h 6905337"/>
                <a:gd name="connsiteX31" fmla="*/ 5170052 w 9165702"/>
                <a:gd name="connsiteY31" fmla="*/ 1441104 h 6905337"/>
                <a:gd name="connsiteX32" fmla="*/ 5125717 w 9165702"/>
                <a:gd name="connsiteY32" fmla="*/ 1516842 h 6905337"/>
                <a:gd name="connsiteX33" fmla="*/ 5092466 w 9165702"/>
                <a:gd name="connsiteY33" fmla="*/ 1600200 h 6905337"/>
                <a:gd name="connsiteX34" fmla="*/ 5058522 w 9165702"/>
                <a:gd name="connsiteY34" fmla="*/ 1657235 h 6905337"/>
                <a:gd name="connsiteX35" fmla="*/ 4902659 w 9165702"/>
                <a:gd name="connsiteY35" fmla="*/ 1641533 h 6905337"/>
                <a:gd name="connsiteX36" fmla="*/ 4863866 w 9165702"/>
                <a:gd name="connsiteY36" fmla="*/ 1558637 h 6905337"/>
                <a:gd name="connsiteX37" fmla="*/ 4811912 w 9165702"/>
                <a:gd name="connsiteY37" fmla="*/ 1503680 h 6905337"/>
                <a:gd name="connsiteX38" fmla="*/ 4718855 w 9165702"/>
                <a:gd name="connsiteY38" fmla="*/ 1491211 h 6905337"/>
                <a:gd name="connsiteX39" fmla="*/ 4622566 w 9165702"/>
                <a:gd name="connsiteY39" fmla="*/ 1579187 h 6905337"/>
                <a:gd name="connsiteX40" fmla="*/ 4406666 w 9165702"/>
                <a:gd name="connsiteY40" fmla="*/ 1537855 h 6905337"/>
                <a:gd name="connsiteX41" fmla="*/ 4323539 w 9165702"/>
                <a:gd name="connsiteY41" fmla="*/ 1517073 h 6905337"/>
                <a:gd name="connsiteX42" fmla="*/ 4281975 w 9165702"/>
                <a:gd name="connsiteY42" fmla="*/ 1465118 h 6905337"/>
                <a:gd name="connsiteX43" fmla="*/ 4240412 w 9165702"/>
                <a:gd name="connsiteY43" fmla="*/ 1381991 h 6905337"/>
                <a:gd name="connsiteX44" fmla="*/ 4154282 w 9165702"/>
                <a:gd name="connsiteY44" fmla="*/ 1389611 h 6905337"/>
                <a:gd name="connsiteX45" fmla="*/ 4046217 w 9165702"/>
                <a:gd name="connsiteY45" fmla="*/ 1628602 h 6905337"/>
                <a:gd name="connsiteX46" fmla="*/ 2835561 w 9165702"/>
                <a:gd name="connsiteY46" fmla="*/ 4643120 h 6905337"/>
                <a:gd name="connsiteX47" fmla="*/ 2877817 w 9165702"/>
                <a:gd name="connsiteY47" fmla="*/ 4925522 h 6905337"/>
                <a:gd name="connsiteX48" fmla="*/ 2500281 w 9165702"/>
                <a:gd name="connsiteY48" fmla="*/ 4690687 h 6905337"/>
                <a:gd name="connsiteX49" fmla="*/ 2412304 w 9165702"/>
                <a:gd name="connsiteY49" fmla="*/ 2289926 h 6905337"/>
                <a:gd name="connsiteX50" fmla="*/ 686952 w 9165702"/>
                <a:gd name="connsiteY50" fmla="*/ 2365433 h 6905337"/>
                <a:gd name="connsiteX51" fmla="*/ 710735 w 9165702"/>
                <a:gd name="connsiteY51" fmla="*/ 4785360 h 6905337"/>
                <a:gd name="connsiteX52" fmla="*/ 1612204 w 9165702"/>
                <a:gd name="connsiteY52" fmla="*/ 6905337 h 6905337"/>
                <a:gd name="connsiteX53" fmla="*/ 11312 w 9165702"/>
                <a:gd name="connsiteY53" fmla="*/ 6878782 h 6905337"/>
                <a:gd name="connsiteX54" fmla="*/ 921 w 9165702"/>
                <a:gd name="connsiteY54" fmla="*/ 0 h 6905337"/>
                <a:gd name="connsiteX0" fmla="*/ 921 w 9165702"/>
                <a:gd name="connsiteY0" fmla="*/ 0 h 6905337"/>
                <a:gd name="connsiteX1" fmla="*/ 9134530 w 9165702"/>
                <a:gd name="connsiteY1" fmla="*/ 31173 h 6905337"/>
                <a:gd name="connsiteX2" fmla="*/ 9165702 w 9165702"/>
                <a:gd name="connsiteY2" fmla="*/ 6878782 h 6905337"/>
                <a:gd name="connsiteX3" fmla="*/ 1632062 w 9165702"/>
                <a:gd name="connsiteY3" fmla="*/ 6889635 h 6905337"/>
                <a:gd name="connsiteX4" fmla="*/ 743986 w 9165702"/>
                <a:gd name="connsiteY4" fmla="*/ 4807758 h 6905337"/>
                <a:gd name="connsiteX5" fmla="*/ 2496817 w 9165702"/>
                <a:gd name="connsiteY5" fmla="*/ 4689302 h 6905337"/>
                <a:gd name="connsiteX6" fmla="*/ 2875277 w 9165702"/>
                <a:gd name="connsiteY6" fmla="*/ 4935682 h 6905337"/>
                <a:gd name="connsiteX7" fmla="*/ 8416172 w 9165702"/>
                <a:gd name="connsiteY7" fmla="*/ 5599084 h 6905337"/>
                <a:gd name="connsiteX8" fmla="*/ 8502532 w 9165702"/>
                <a:gd name="connsiteY8" fmla="*/ 5579918 h 6905337"/>
                <a:gd name="connsiteX9" fmla="*/ 8614984 w 9165702"/>
                <a:gd name="connsiteY9" fmla="*/ 5372100 h 6905337"/>
                <a:gd name="connsiteX10" fmla="*/ 8646157 w 9165702"/>
                <a:gd name="connsiteY10" fmla="*/ 5309755 h 6905337"/>
                <a:gd name="connsiteX11" fmla="*/ 8638537 w 9165702"/>
                <a:gd name="connsiteY11" fmla="*/ 5239558 h 6905337"/>
                <a:gd name="connsiteX12" fmla="*/ 7750461 w 9165702"/>
                <a:gd name="connsiteY12" fmla="*/ 2183938 h 6905337"/>
                <a:gd name="connsiteX13" fmla="*/ 7670566 w 9165702"/>
                <a:gd name="connsiteY13" fmla="*/ 2002444 h 6905337"/>
                <a:gd name="connsiteX14" fmla="*/ 7573584 w 9165702"/>
                <a:gd name="connsiteY14" fmla="*/ 1989282 h 6905337"/>
                <a:gd name="connsiteX15" fmla="*/ 7471984 w 9165702"/>
                <a:gd name="connsiteY15" fmla="*/ 2098964 h 6905337"/>
                <a:gd name="connsiteX16" fmla="*/ 7129084 w 9165702"/>
                <a:gd name="connsiteY16" fmla="*/ 2026227 h 6905337"/>
                <a:gd name="connsiteX17" fmla="*/ 7098373 w 9165702"/>
                <a:gd name="connsiteY17" fmla="*/ 2003137 h 6905337"/>
                <a:gd name="connsiteX18" fmla="*/ 7093293 w 9165702"/>
                <a:gd name="connsiteY18" fmla="*/ 1906155 h 6905337"/>
                <a:gd name="connsiteX19" fmla="*/ 6984073 w 9165702"/>
                <a:gd name="connsiteY19" fmla="*/ 1878215 h 6905337"/>
                <a:gd name="connsiteX20" fmla="*/ 6915493 w 9165702"/>
                <a:gd name="connsiteY20" fmla="*/ 2002675 h 6905337"/>
                <a:gd name="connsiteX21" fmla="*/ 6609539 w 9165702"/>
                <a:gd name="connsiteY21" fmla="*/ 1943100 h 6905337"/>
                <a:gd name="connsiteX22" fmla="*/ 6597301 w 9165702"/>
                <a:gd name="connsiteY22" fmla="*/ 1846580 h 6905337"/>
                <a:gd name="connsiteX23" fmla="*/ 6483232 w 9165702"/>
                <a:gd name="connsiteY23" fmla="*/ 1800167 h 6905337"/>
                <a:gd name="connsiteX24" fmla="*/ 6409572 w 9165702"/>
                <a:gd name="connsiteY24" fmla="*/ 1909157 h 6905337"/>
                <a:gd name="connsiteX25" fmla="*/ 5778266 w 9165702"/>
                <a:gd name="connsiteY25" fmla="*/ 1797627 h 6905337"/>
                <a:gd name="connsiteX26" fmla="*/ 5773879 w 9165702"/>
                <a:gd name="connsiteY26" fmla="*/ 1561177 h 6905337"/>
                <a:gd name="connsiteX27" fmla="*/ 5750095 w 9165702"/>
                <a:gd name="connsiteY27" fmla="*/ 1501140 h 6905337"/>
                <a:gd name="connsiteX28" fmla="*/ 5700912 w 9165702"/>
                <a:gd name="connsiteY28" fmla="*/ 1472507 h 6905337"/>
                <a:gd name="connsiteX29" fmla="*/ 5261722 w 9165702"/>
                <a:gd name="connsiteY29" fmla="*/ 1394691 h 6905337"/>
                <a:gd name="connsiteX30" fmla="*/ 5212077 w 9165702"/>
                <a:gd name="connsiteY30" fmla="*/ 1410162 h 6905337"/>
                <a:gd name="connsiteX31" fmla="*/ 5170052 w 9165702"/>
                <a:gd name="connsiteY31" fmla="*/ 1441104 h 6905337"/>
                <a:gd name="connsiteX32" fmla="*/ 5125717 w 9165702"/>
                <a:gd name="connsiteY32" fmla="*/ 1516842 h 6905337"/>
                <a:gd name="connsiteX33" fmla="*/ 5092466 w 9165702"/>
                <a:gd name="connsiteY33" fmla="*/ 1600200 h 6905337"/>
                <a:gd name="connsiteX34" fmla="*/ 5058522 w 9165702"/>
                <a:gd name="connsiteY34" fmla="*/ 1657235 h 6905337"/>
                <a:gd name="connsiteX35" fmla="*/ 4902659 w 9165702"/>
                <a:gd name="connsiteY35" fmla="*/ 1641533 h 6905337"/>
                <a:gd name="connsiteX36" fmla="*/ 4863866 w 9165702"/>
                <a:gd name="connsiteY36" fmla="*/ 1558637 h 6905337"/>
                <a:gd name="connsiteX37" fmla="*/ 4811912 w 9165702"/>
                <a:gd name="connsiteY37" fmla="*/ 1503680 h 6905337"/>
                <a:gd name="connsiteX38" fmla="*/ 4718855 w 9165702"/>
                <a:gd name="connsiteY38" fmla="*/ 1491211 h 6905337"/>
                <a:gd name="connsiteX39" fmla="*/ 4622566 w 9165702"/>
                <a:gd name="connsiteY39" fmla="*/ 1579187 h 6905337"/>
                <a:gd name="connsiteX40" fmla="*/ 4406666 w 9165702"/>
                <a:gd name="connsiteY40" fmla="*/ 1537855 h 6905337"/>
                <a:gd name="connsiteX41" fmla="*/ 4323539 w 9165702"/>
                <a:gd name="connsiteY41" fmla="*/ 1517073 h 6905337"/>
                <a:gd name="connsiteX42" fmla="*/ 4281975 w 9165702"/>
                <a:gd name="connsiteY42" fmla="*/ 1465118 h 6905337"/>
                <a:gd name="connsiteX43" fmla="*/ 4240412 w 9165702"/>
                <a:gd name="connsiteY43" fmla="*/ 1381991 h 6905337"/>
                <a:gd name="connsiteX44" fmla="*/ 4154282 w 9165702"/>
                <a:gd name="connsiteY44" fmla="*/ 1389611 h 6905337"/>
                <a:gd name="connsiteX45" fmla="*/ 4046217 w 9165702"/>
                <a:gd name="connsiteY45" fmla="*/ 1628602 h 6905337"/>
                <a:gd name="connsiteX46" fmla="*/ 2835561 w 9165702"/>
                <a:gd name="connsiteY46" fmla="*/ 4643120 h 6905337"/>
                <a:gd name="connsiteX47" fmla="*/ 2877817 w 9165702"/>
                <a:gd name="connsiteY47" fmla="*/ 4930602 h 6905337"/>
                <a:gd name="connsiteX48" fmla="*/ 2500281 w 9165702"/>
                <a:gd name="connsiteY48" fmla="*/ 4690687 h 6905337"/>
                <a:gd name="connsiteX49" fmla="*/ 2412304 w 9165702"/>
                <a:gd name="connsiteY49" fmla="*/ 2289926 h 6905337"/>
                <a:gd name="connsiteX50" fmla="*/ 686952 w 9165702"/>
                <a:gd name="connsiteY50" fmla="*/ 2365433 h 6905337"/>
                <a:gd name="connsiteX51" fmla="*/ 710735 w 9165702"/>
                <a:gd name="connsiteY51" fmla="*/ 4785360 h 6905337"/>
                <a:gd name="connsiteX52" fmla="*/ 1612204 w 9165702"/>
                <a:gd name="connsiteY52" fmla="*/ 6905337 h 6905337"/>
                <a:gd name="connsiteX53" fmla="*/ 11312 w 9165702"/>
                <a:gd name="connsiteY53" fmla="*/ 6878782 h 6905337"/>
                <a:gd name="connsiteX54" fmla="*/ 921 w 9165702"/>
                <a:gd name="connsiteY54" fmla="*/ 0 h 6905337"/>
                <a:gd name="connsiteX0" fmla="*/ 921 w 9165702"/>
                <a:gd name="connsiteY0" fmla="*/ 0 h 6905337"/>
                <a:gd name="connsiteX1" fmla="*/ 9134530 w 9165702"/>
                <a:gd name="connsiteY1" fmla="*/ 31173 h 6905337"/>
                <a:gd name="connsiteX2" fmla="*/ 9165702 w 9165702"/>
                <a:gd name="connsiteY2" fmla="*/ 6878782 h 6905337"/>
                <a:gd name="connsiteX3" fmla="*/ 1632062 w 9165702"/>
                <a:gd name="connsiteY3" fmla="*/ 6889635 h 6905337"/>
                <a:gd name="connsiteX4" fmla="*/ 728746 w 9165702"/>
                <a:gd name="connsiteY4" fmla="*/ 4805218 h 6905337"/>
                <a:gd name="connsiteX5" fmla="*/ 2496817 w 9165702"/>
                <a:gd name="connsiteY5" fmla="*/ 4689302 h 6905337"/>
                <a:gd name="connsiteX6" fmla="*/ 2875277 w 9165702"/>
                <a:gd name="connsiteY6" fmla="*/ 4935682 h 6905337"/>
                <a:gd name="connsiteX7" fmla="*/ 8416172 w 9165702"/>
                <a:gd name="connsiteY7" fmla="*/ 5599084 h 6905337"/>
                <a:gd name="connsiteX8" fmla="*/ 8502532 w 9165702"/>
                <a:gd name="connsiteY8" fmla="*/ 5579918 h 6905337"/>
                <a:gd name="connsiteX9" fmla="*/ 8614984 w 9165702"/>
                <a:gd name="connsiteY9" fmla="*/ 5372100 h 6905337"/>
                <a:gd name="connsiteX10" fmla="*/ 8646157 w 9165702"/>
                <a:gd name="connsiteY10" fmla="*/ 5309755 h 6905337"/>
                <a:gd name="connsiteX11" fmla="*/ 8638537 w 9165702"/>
                <a:gd name="connsiteY11" fmla="*/ 5239558 h 6905337"/>
                <a:gd name="connsiteX12" fmla="*/ 7750461 w 9165702"/>
                <a:gd name="connsiteY12" fmla="*/ 2183938 h 6905337"/>
                <a:gd name="connsiteX13" fmla="*/ 7670566 w 9165702"/>
                <a:gd name="connsiteY13" fmla="*/ 2002444 h 6905337"/>
                <a:gd name="connsiteX14" fmla="*/ 7573584 w 9165702"/>
                <a:gd name="connsiteY14" fmla="*/ 1989282 h 6905337"/>
                <a:gd name="connsiteX15" fmla="*/ 7471984 w 9165702"/>
                <a:gd name="connsiteY15" fmla="*/ 2098964 h 6905337"/>
                <a:gd name="connsiteX16" fmla="*/ 7129084 w 9165702"/>
                <a:gd name="connsiteY16" fmla="*/ 2026227 h 6905337"/>
                <a:gd name="connsiteX17" fmla="*/ 7098373 w 9165702"/>
                <a:gd name="connsiteY17" fmla="*/ 2003137 h 6905337"/>
                <a:gd name="connsiteX18" fmla="*/ 7093293 w 9165702"/>
                <a:gd name="connsiteY18" fmla="*/ 1906155 h 6905337"/>
                <a:gd name="connsiteX19" fmla="*/ 6984073 w 9165702"/>
                <a:gd name="connsiteY19" fmla="*/ 1878215 h 6905337"/>
                <a:gd name="connsiteX20" fmla="*/ 6915493 w 9165702"/>
                <a:gd name="connsiteY20" fmla="*/ 2002675 h 6905337"/>
                <a:gd name="connsiteX21" fmla="*/ 6609539 w 9165702"/>
                <a:gd name="connsiteY21" fmla="*/ 1943100 h 6905337"/>
                <a:gd name="connsiteX22" fmla="*/ 6597301 w 9165702"/>
                <a:gd name="connsiteY22" fmla="*/ 1846580 h 6905337"/>
                <a:gd name="connsiteX23" fmla="*/ 6483232 w 9165702"/>
                <a:gd name="connsiteY23" fmla="*/ 1800167 h 6905337"/>
                <a:gd name="connsiteX24" fmla="*/ 6409572 w 9165702"/>
                <a:gd name="connsiteY24" fmla="*/ 1909157 h 6905337"/>
                <a:gd name="connsiteX25" fmla="*/ 5778266 w 9165702"/>
                <a:gd name="connsiteY25" fmla="*/ 1797627 h 6905337"/>
                <a:gd name="connsiteX26" fmla="*/ 5773879 w 9165702"/>
                <a:gd name="connsiteY26" fmla="*/ 1561177 h 6905337"/>
                <a:gd name="connsiteX27" fmla="*/ 5750095 w 9165702"/>
                <a:gd name="connsiteY27" fmla="*/ 1501140 h 6905337"/>
                <a:gd name="connsiteX28" fmla="*/ 5700912 w 9165702"/>
                <a:gd name="connsiteY28" fmla="*/ 1472507 h 6905337"/>
                <a:gd name="connsiteX29" fmla="*/ 5261722 w 9165702"/>
                <a:gd name="connsiteY29" fmla="*/ 1394691 h 6905337"/>
                <a:gd name="connsiteX30" fmla="*/ 5212077 w 9165702"/>
                <a:gd name="connsiteY30" fmla="*/ 1410162 h 6905337"/>
                <a:gd name="connsiteX31" fmla="*/ 5170052 w 9165702"/>
                <a:gd name="connsiteY31" fmla="*/ 1441104 h 6905337"/>
                <a:gd name="connsiteX32" fmla="*/ 5125717 w 9165702"/>
                <a:gd name="connsiteY32" fmla="*/ 1516842 h 6905337"/>
                <a:gd name="connsiteX33" fmla="*/ 5092466 w 9165702"/>
                <a:gd name="connsiteY33" fmla="*/ 1600200 h 6905337"/>
                <a:gd name="connsiteX34" fmla="*/ 5058522 w 9165702"/>
                <a:gd name="connsiteY34" fmla="*/ 1657235 h 6905337"/>
                <a:gd name="connsiteX35" fmla="*/ 4902659 w 9165702"/>
                <a:gd name="connsiteY35" fmla="*/ 1641533 h 6905337"/>
                <a:gd name="connsiteX36" fmla="*/ 4863866 w 9165702"/>
                <a:gd name="connsiteY36" fmla="*/ 1558637 h 6905337"/>
                <a:gd name="connsiteX37" fmla="*/ 4811912 w 9165702"/>
                <a:gd name="connsiteY37" fmla="*/ 1503680 h 6905337"/>
                <a:gd name="connsiteX38" fmla="*/ 4718855 w 9165702"/>
                <a:gd name="connsiteY38" fmla="*/ 1491211 h 6905337"/>
                <a:gd name="connsiteX39" fmla="*/ 4622566 w 9165702"/>
                <a:gd name="connsiteY39" fmla="*/ 1579187 h 6905337"/>
                <a:gd name="connsiteX40" fmla="*/ 4406666 w 9165702"/>
                <a:gd name="connsiteY40" fmla="*/ 1537855 h 6905337"/>
                <a:gd name="connsiteX41" fmla="*/ 4323539 w 9165702"/>
                <a:gd name="connsiteY41" fmla="*/ 1517073 h 6905337"/>
                <a:gd name="connsiteX42" fmla="*/ 4281975 w 9165702"/>
                <a:gd name="connsiteY42" fmla="*/ 1465118 h 6905337"/>
                <a:gd name="connsiteX43" fmla="*/ 4240412 w 9165702"/>
                <a:gd name="connsiteY43" fmla="*/ 1381991 h 6905337"/>
                <a:gd name="connsiteX44" fmla="*/ 4154282 w 9165702"/>
                <a:gd name="connsiteY44" fmla="*/ 1389611 h 6905337"/>
                <a:gd name="connsiteX45" fmla="*/ 4046217 w 9165702"/>
                <a:gd name="connsiteY45" fmla="*/ 1628602 h 6905337"/>
                <a:gd name="connsiteX46" fmla="*/ 2835561 w 9165702"/>
                <a:gd name="connsiteY46" fmla="*/ 4643120 h 6905337"/>
                <a:gd name="connsiteX47" fmla="*/ 2877817 w 9165702"/>
                <a:gd name="connsiteY47" fmla="*/ 4930602 h 6905337"/>
                <a:gd name="connsiteX48" fmla="*/ 2500281 w 9165702"/>
                <a:gd name="connsiteY48" fmla="*/ 4690687 h 6905337"/>
                <a:gd name="connsiteX49" fmla="*/ 2412304 w 9165702"/>
                <a:gd name="connsiteY49" fmla="*/ 2289926 h 6905337"/>
                <a:gd name="connsiteX50" fmla="*/ 686952 w 9165702"/>
                <a:gd name="connsiteY50" fmla="*/ 2365433 h 6905337"/>
                <a:gd name="connsiteX51" fmla="*/ 710735 w 9165702"/>
                <a:gd name="connsiteY51" fmla="*/ 4785360 h 6905337"/>
                <a:gd name="connsiteX52" fmla="*/ 1612204 w 9165702"/>
                <a:gd name="connsiteY52" fmla="*/ 6905337 h 6905337"/>
                <a:gd name="connsiteX53" fmla="*/ 11312 w 9165702"/>
                <a:gd name="connsiteY53" fmla="*/ 6878782 h 6905337"/>
                <a:gd name="connsiteX54" fmla="*/ 921 w 9165702"/>
                <a:gd name="connsiteY54" fmla="*/ 0 h 6905337"/>
                <a:gd name="connsiteX0" fmla="*/ 921 w 9165702"/>
                <a:gd name="connsiteY0" fmla="*/ 0 h 6897717"/>
                <a:gd name="connsiteX1" fmla="*/ 9134530 w 9165702"/>
                <a:gd name="connsiteY1" fmla="*/ 31173 h 6897717"/>
                <a:gd name="connsiteX2" fmla="*/ 9165702 w 9165702"/>
                <a:gd name="connsiteY2" fmla="*/ 6878782 h 6897717"/>
                <a:gd name="connsiteX3" fmla="*/ 1632062 w 9165702"/>
                <a:gd name="connsiteY3" fmla="*/ 6889635 h 6897717"/>
                <a:gd name="connsiteX4" fmla="*/ 728746 w 9165702"/>
                <a:gd name="connsiteY4" fmla="*/ 4805218 h 6897717"/>
                <a:gd name="connsiteX5" fmla="*/ 2496817 w 9165702"/>
                <a:gd name="connsiteY5" fmla="*/ 4689302 h 6897717"/>
                <a:gd name="connsiteX6" fmla="*/ 2875277 w 9165702"/>
                <a:gd name="connsiteY6" fmla="*/ 4935682 h 6897717"/>
                <a:gd name="connsiteX7" fmla="*/ 8416172 w 9165702"/>
                <a:gd name="connsiteY7" fmla="*/ 5599084 h 6897717"/>
                <a:gd name="connsiteX8" fmla="*/ 8502532 w 9165702"/>
                <a:gd name="connsiteY8" fmla="*/ 5579918 h 6897717"/>
                <a:gd name="connsiteX9" fmla="*/ 8614984 w 9165702"/>
                <a:gd name="connsiteY9" fmla="*/ 5372100 h 6897717"/>
                <a:gd name="connsiteX10" fmla="*/ 8646157 w 9165702"/>
                <a:gd name="connsiteY10" fmla="*/ 5309755 h 6897717"/>
                <a:gd name="connsiteX11" fmla="*/ 8638537 w 9165702"/>
                <a:gd name="connsiteY11" fmla="*/ 5239558 h 6897717"/>
                <a:gd name="connsiteX12" fmla="*/ 7750461 w 9165702"/>
                <a:gd name="connsiteY12" fmla="*/ 2183938 h 6897717"/>
                <a:gd name="connsiteX13" fmla="*/ 7670566 w 9165702"/>
                <a:gd name="connsiteY13" fmla="*/ 2002444 h 6897717"/>
                <a:gd name="connsiteX14" fmla="*/ 7573584 w 9165702"/>
                <a:gd name="connsiteY14" fmla="*/ 1989282 h 6897717"/>
                <a:gd name="connsiteX15" fmla="*/ 7471984 w 9165702"/>
                <a:gd name="connsiteY15" fmla="*/ 2098964 h 6897717"/>
                <a:gd name="connsiteX16" fmla="*/ 7129084 w 9165702"/>
                <a:gd name="connsiteY16" fmla="*/ 2026227 h 6897717"/>
                <a:gd name="connsiteX17" fmla="*/ 7098373 w 9165702"/>
                <a:gd name="connsiteY17" fmla="*/ 2003137 h 6897717"/>
                <a:gd name="connsiteX18" fmla="*/ 7093293 w 9165702"/>
                <a:gd name="connsiteY18" fmla="*/ 1906155 h 6897717"/>
                <a:gd name="connsiteX19" fmla="*/ 6984073 w 9165702"/>
                <a:gd name="connsiteY19" fmla="*/ 1878215 h 6897717"/>
                <a:gd name="connsiteX20" fmla="*/ 6915493 w 9165702"/>
                <a:gd name="connsiteY20" fmla="*/ 2002675 h 6897717"/>
                <a:gd name="connsiteX21" fmla="*/ 6609539 w 9165702"/>
                <a:gd name="connsiteY21" fmla="*/ 1943100 h 6897717"/>
                <a:gd name="connsiteX22" fmla="*/ 6597301 w 9165702"/>
                <a:gd name="connsiteY22" fmla="*/ 1846580 h 6897717"/>
                <a:gd name="connsiteX23" fmla="*/ 6483232 w 9165702"/>
                <a:gd name="connsiteY23" fmla="*/ 1800167 h 6897717"/>
                <a:gd name="connsiteX24" fmla="*/ 6409572 w 9165702"/>
                <a:gd name="connsiteY24" fmla="*/ 1909157 h 6897717"/>
                <a:gd name="connsiteX25" fmla="*/ 5778266 w 9165702"/>
                <a:gd name="connsiteY25" fmla="*/ 1797627 h 6897717"/>
                <a:gd name="connsiteX26" fmla="*/ 5773879 w 9165702"/>
                <a:gd name="connsiteY26" fmla="*/ 1561177 h 6897717"/>
                <a:gd name="connsiteX27" fmla="*/ 5750095 w 9165702"/>
                <a:gd name="connsiteY27" fmla="*/ 1501140 h 6897717"/>
                <a:gd name="connsiteX28" fmla="*/ 5700912 w 9165702"/>
                <a:gd name="connsiteY28" fmla="*/ 1472507 h 6897717"/>
                <a:gd name="connsiteX29" fmla="*/ 5261722 w 9165702"/>
                <a:gd name="connsiteY29" fmla="*/ 1394691 h 6897717"/>
                <a:gd name="connsiteX30" fmla="*/ 5212077 w 9165702"/>
                <a:gd name="connsiteY30" fmla="*/ 1410162 h 6897717"/>
                <a:gd name="connsiteX31" fmla="*/ 5170052 w 9165702"/>
                <a:gd name="connsiteY31" fmla="*/ 1441104 h 6897717"/>
                <a:gd name="connsiteX32" fmla="*/ 5125717 w 9165702"/>
                <a:gd name="connsiteY32" fmla="*/ 1516842 h 6897717"/>
                <a:gd name="connsiteX33" fmla="*/ 5092466 w 9165702"/>
                <a:gd name="connsiteY33" fmla="*/ 1600200 h 6897717"/>
                <a:gd name="connsiteX34" fmla="*/ 5058522 w 9165702"/>
                <a:gd name="connsiteY34" fmla="*/ 1657235 h 6897717"/>
                <a:gd name="connsiteX35" fmla="*/ 4902659 w 9165702"/>
                <a:gd name="connsiteY35" fmla="*/ 1641533 h 6897717"/>
                <a:gd name="connsiteX36" fmla="*/ 4863866 w 9165702"/>
                <a:gd name="connsiteY36" fmla="*/ 1558637 h 6897717"/>
                <a:gd name="connsiteX37" fmla="*/ 4811912 w 9165702"/>
                <a:gd name="connsiteY37" fmla="*/ 1503680 h 6897717"/>
                <a:gd name="connsiteX38" fmla="*/ 4718855 w 9165702"/>
                <a:gd name="connsiteY38" fmla="*/ 1491211 h 6897717"/>
                <a:gd name="connsiteX39" fmla="*/ 4622566 w 9165702"/>
                <a:gd name="connsiteY39" fmla="*/ 1579187 h 6897717"/>
                <a:gd name="connsiteX40" fmla="*/ 4406666 w 9165702"/>
                <a:gd name="connsiteY40" fmla="*/ 1537855 h 6897717"/>
                <a:gd name="connsiteX41" fmla="*/ 4323539 w 9165702"/>
                <a:gd name="connsiteY41" fmla="*/ 1517073 h 6897717"/>
                <a:gd name="connsiteX42" fmla="*/ 4281975 w 9165702"/>
                <a:gd name="connsiteY42" fmla="*/ 1465118 h 6897717"/>
                <a:gd name="connsiteX43" fmla="*/ 4240412 w 9165702"/>
                <a:gd name="connsiteY43" fmla="*/ 1381991 h 6897717"/>
                <a:gd name="connsiteX44" fmla="*/ 4154282 w 9165702"/>
                <a:gd name="connsiteY44" fmla="*/ 1389611 h 6897717"/>
                <a:gd name="connsiteX45" fmla="*/ 4046217 w 9165702"/>
                <a:gd name="connsiteY45" fmla="*/ 1628602 h 6897717"/>
                <a:gd name="connsiteX46" fmla="*/ 2835561 w 9165702"/>
                <a:gd name="connsiteY46" fmla="*/ 4643120 h 6897717"/>
                <a:gd name="connsiteX47" fmla="*/ 2877817 w 9165702"/>
                <a:gd name="connsiteY47" fmla="*/ 4930602 h 6897717"/>
                <a:gd name="connsiteX48" fmla="*/ 2500281 w 9165702"/>
                <a:gd name="connsiteY48" fmla="*/ 4690687 h 6897717"/>
                <a:gd name="connsiteX49" fmla="*/ 2412304 w 9165702"/>
                <a:gd name="connsiteY49" fmla="*/ 2289926 h 6897717"/>
                <a:gd name="connsiteX50" fmla="*/ 686952 w 9165702"/>
                <a:gd name="connsiteY50" fmla="*/ 2365433 h 6897717"/>
                <a:gd name="connsiteX51" fmla="*/ 710735 w 9165702"/>
                <a:gd name="connsiteY51" fmla="*/ 4785360 h 6897717"/>
                <a:gd name="connsiteX52" fmla="*/ 1632524 w 9165702"/>
                <a:gd name="connsiteY52" fmla="*/ 6897717 h 6897717"/>
                <a:gd name="connsiteX53" fmla="*/ 11312 w 9165702"/>
                <a:gd name="connsiteY53" fmla="*/ 6878782 h 6897717"/>
                <a:gd name="connsiteX54" fmla="*/ 921 w 9165702"/>
                <a:gd name="connsiteY54" fmla="*/ 0 h 6897717"/>
                <a:gd name="connsiteX0" fmla="*/ 3858 w 9168639"/>
                <a:gd name="connsiteY0" fmla="*/ 0 h 6897717"/>
                <a:gd name="connsiteX1" fmla="*/ 9137467 w 9168639"/>
                <a:gd name="connsiteY1" fmla="*/ 31173 h 6897717"/>
                <a:gd name="connsiteX2" fmla="*/ 9168639 w 9168639"/>
                <a:gd name="connsiteY2" fmla="*/ 6878782 h 6897717"/>
                <a:gd name="connsiteX3" fmla="*/ 1634999 w 9168639"/>
                <a:gd name="connsiteY3" fmla="*/ 6889635 h 6897717"/>
                <a:gd name="connsiteX4" fmla="*/ 731683 w 9168639"/>
                <a:gd name="connsiteY4" fmla="*/ 4805218 h 6897717"/>
                <a:gd name="connsiteX5" fmla="*/ 2499754 w 9168639"/>
                <a:gd name="connsiteY5" fmla="*/ 4689302 h 6897717"/>
                <a:gd name="connsiteX6" fmla="*/ 2878214 w 9168639"/>
                <a:gd name="connsiteY6" fmla="*/ 4935682 h 6897717"/>
                <a:gd name="connsiteX7" fmla="*/ 8419109 w 9168639"/>
                <a:gd name="connsiteY7" fmla="*/ 5599084 h 6897717"/>
                <a:gd name="connsiteX8" fmla="*/ 8505469 w 9168639"/>
                <a:gd name="connsiteY8" fmla="*/ 5579918 h 6897717"/>
                <a:gd name="connsiteX9" fmla="*/ 8617921 w 9168639"/>
                <a:gd name="connsiteY9" fmla="*/ 5372100 h 6897717"/>
                <a:gd name="connsiteX10" fmla="*/ 8649094 w 9168639"/>
                <a:gd name="connsiteY10" fmla="*/ 5309755 h 6897717"/>
                <a:gd name="connsiteX11" fmla="*/ 8641474 w 9168639"/>
                <a:gd name="connsiteY11" fmla="*/ 5239558 h 6897717"/>
                <a:gd name="connsiteX12" fmla="*/ 7753398 w 9168639"/>
                <a:gd name="connsiteY12" fmla="*/ 2183938 h 6897717"/>
                <a:gd name="connsiteX13" fmla="*/ 7673503 w 9168639"/>
                <a:gd name="connsiteY13" fmla="*/ 2002444 h 6897717"/>
                <a:gd name="connsiteX14" fmla="*/ 7576521 w 9168639"/>
                <a:gd name="connsiteY14" fmla="*/ 1989282 h 6897717"/>
                <a:gd name="connsiteX15" fmla="*/ 7474921 w 9168639"/>
                <a:gd name="connsiteY15" fmla="*/ 2098964 h 6897717"/>
                <a:gd name="connsiteX16" fmla="*/ 7132021 w 9168639"/>
                <a:gd name="connsiteY16" fmla="*/ 2026227 h 6897717"/>
                <a:gd name="connsiteX17" fmla="*/ 7101310 w 9168639"/>
                <a:gd name="connsiteY17" fmla="*/ 2003137 h 6897717"/>
                <a:gd name="connsiteX18" fmla="*/ 7096230 w 9168639"/>
                <a:gd name="connsiteY18" fmla="*/ 1906155 h 6897717"/>
                <a:gd name="connsiteX19" fmla="*/ 6987010 w 9168639"/>
                <a:gd name="connsiteY19" fmla="*/ 1878215 h 6897717"/>
                <a:gd name="connsiteX20" fmla="*/ 6918430 w 9168639"/>
                <a:gd name="connsiteY20" fmla="*/ 2002675 h 6897717"/>
                <a:gd name="connsiteX21" fmla="*/ 6612476 w 9168639"/>
                <a:gd name="connsiteY21" fmla="*/ 1943100 h 6897717"/>
                <a:gd name="connsiteX22" fmla="*/ 6600238 w 9168639"/>
                <a:gd name="connsiteY22" fmla="*/ 1846580 h 6897717"/>
                <a:gd name="connsiteX23" fmla="*/ 6486169 w 9168639"/>
                <a:gd name="connsiteY23" fmla="*/ 1800167 h 6897717"/>
                <a:gd name="connsiteX24" fmla="*/ 6412509 w 9168639"/>
                <a:gd name="connsiteY24" fmla="*/ 1909157 h 6897717"/>
                <a:gd name="connsiteX25" fmla="*/ 5781203 w 9168639"/>
                <a:gd name="connsiteY25" fmla="*/ 1797627 h 6897717"/>
                <a:gd name="connsiteX26" fmla="*/ 5776816 w 9168639"/>
                <a:gd name="connsiteY26" fmla="*/ 1561177 h 6897717"/>
                <a:gd name="connsiteX27" fmla="*/ 5753032 w 9168639"/>
                <a:gd name="connsiteY27" fmla="*/ 1501140 h 6897717"/>
                <a:gd name="connsiteX28" fmla="*/ 5703849 w 9168639"/>
                <a:gd name="connsiteY28" fmla="*/ 1472507 h 6897717"/>
                <a:gd name="connsiteX29" fmla="*/ 5264659 w 9168639"/>
                <a:gd name="connsiteY29" fmla="*/ 1394691 h 6897717"/>
                <a:gd name="connsiteX30" fmla="*/ 5215014 w 9168639"/>
                <a:gd name="connsiteY30" fmla="*/ 1410162 h 6897717"/>
                <a:gd name="connsiteX31" fmla="*/ 5172989 w 9168639"/>
                <a:gd name="connsiteY31" fmla="*/ 1441104 h 6897717"/>
                <a:gd name="connsiteX32" fmla="*/ 5128654 w 9168639"/>
                <a:gd name="connsiteY32" fmla="*/ 1516842 h 6897717"/>
                <a:gd name="connsiteX33" fmla="*/ 5095403 w 9168639"/>
                <a:gd name="connsiteY33" fmla="*/ 1600200 h 6897717"/>
                <a:gd name="connsiteX34" fmla="*/ 5061459 w 9168639"/>
                <a:gd name="connsiteY34" fmla="*/ 1657235 h 6897717"/>
                <a:gd name="connsiteX35" fmla="*/ 4905596 w 9168639"/>
                <a:gd name="connsiteY35" fmla="*/ 1641533 h 6897717"/>
                <a:gd name="connsiteX36" fmla="*/ 4866803 w 9168639"/>
                <a:gd name="connsiteY36" fmla="*/ 1558637 h 6897717"/>
                <a:gd name="connsiteX37" fmla="*/ 4814849 w 9168639"/>
                <a:gd name="connsiteY37" fmla="*/ 1503680 h 6897717"/>
                <a:gd name="connsiteX38" fmla="*/ 4721792 w 9168639"/>
                <a:gd name="connsiteY38" fmla="*/ 1491211 h 6897717"/>
                <a:gd name="connsiteX39" fmla="*/ 4625503 w 9168639"/>
                <a:gd name="connsiteY39" fmla="*/ 1579187 h 6897717"/>
                <a:gd name="connsiteX40" fmla="*/ 4409603 w 9168639"/>
                <a:gd name="connsiteY40" fmla="*/ 1537855 h 6897717"/>
                <a:gd name="connsiteX41" fmla="*/ 4326476 w 9168639"/>
                <a:gd name="connsiteY41" fmla="*/ 1517073 h 6897717"/>
                <a:gd name="connsiteX42" fmla="*/ 4284912 w 9168639"/>
                <a:gd name="connsiteY42" fmla="*/ 1465118 h 6897717"/>
                <a:gd name="connsiteX43" fmla="*/ 4243349 w 9168639"/>
                <a:gd name="connsiteY43" fmla="*/ 1381991 h 6897717"/>
                <a:gd name="connsiteX44" fmla="*/ 4157219 w 9168639"/>
                <a:gd name="connsiteY44" fmla="*/ 1389611 h 6897717"/>
                <a:gd name="connsiteX45" fmla="*/ 4049154 w 9168639"/>
                <a:gd name="connsiteY45" fmla="*/ 1628602 h 6897717"/>
                <a:gd name="connsiteX46" fmla="*/ 2838498 w 9168639"/>
                <a:gd name="connsiteY46" fmla="*/ 4643120 h 6897717"/>
                <a:gd name="connsiteX47" fmla="*/ 2880754 w 9168639"/>
                <a:gd name="connsiteY47" fmla="*/ 4930602 h 6897717"/>
                <a:gd name="connsiteX48" fmla="*/ 2503218 w 9168639"/>
                <a:gd name="connsiteY48" fmla="*/ 4690687 h 6897717"/>
                <a:gd name="connsiteX49" fmla="*/ 2415241 w 9168639"/>
                <a:gd name="connsiteY49" fmla="*/ 2289926 h 6897717"/>
                <a:gd name="connsiteX50" fmla="*/ 689889 w 9168639"/>
                <a:gd name="connsiteY50" fmla="*/ 2365433 h 6897717"/>
                <a:gd name="connsiteX51" fmla="*/ 713672 w 9168639"/>
                <a:gd name="connsiteY51" fmla="*/ 4785360 h 6897717"/>
                <a:gd name="connsiteX52" fmla="*/ 1635461 w 9168639"/>
                <a:gd name="connsiteY52" fmla="*/ 6897717 h 6897717"/>
                <a:gd name="connsiteX53" fmla="*/ 4089 w 9168639"/>
                <a:gd name="connsiteY53" fmla="*/ 6883862 h 6897717"/>
                <a:gd name="connsiteX54" fmla="*/ 3858 w 9168639"/>
                <a:gd name="connsiteY54" fmla="*/ 0 h 6897717"/>
                <a:gd name="connsiteX0" fmla="*/ 3858 w 9168639"/>
                <a:gd name="connsiteY0" fmla="*/ 0 h 6897717"/>
                <a:gd name="connsiteX1" fmla="*/ 9137467 w 9168639"/>
                <a:gd name="connsiteY1" fmla="*/ 31173 h 6897717"/>
                <a:gd name="connsiteX2" fmla="*/ 9168639 w 9168639"/>
                <a:gd name="connsiteY2" fmla="*/ 6878782 h 6897717"/>
                <a:gd name="connsiteX3" fmla="*/ 1634999 w 9168639"/>
                <a:gd name="connsiteY3" fmla="*/ 6889635 h 6897717"/>
                <a:gd name="connsiteX4" fmla="*/ 731683 w 9168639"/>
                <a:gd name="connsiteY4" fmla="*/ 4805218 h 6897717"/>
                <a:gd name="connsiteX5" fmla="*/ 2499754 w 9168639"/>
                <a:gd name="connsiteY5" fmla="*/ 4689302 h 6897717"/>
                <a:gd name="connsiteX6" fmla="*/ 2878214 w 9168639"/>
                <a:gd name="connsiteY6" fmla="*/ 4935682 h 6897717"/>
                <a:gd name="connsiteX7" fmla="*/ 8419109 w 9168639"/>
                <a:gd name="connsiteY7" fmla="*/ 5599084 h 6897717"/>
                <a:gd name="connsiteX8" fmla="*/ 8505469 w 9168639"/>
                <a:gd name="connsiteY8" fmla="*/ 5579918 h 6897717"/>
                <a:gd name="connsiteX9" fmla="*/ 8617921 w 9168639"/>
                <a:gd name="connsiteY9" fmla="*/ 5372100 h 6897717"/>
                <a:gd name="connsiteX10" fmla="*/ 8649094 w 9168639"/>
                <a:gd name="connsiteY10" fmla="*/ 5309755 h 6897717"/>
                <a:gd name="connsiteX11" fmla="*/ 8641474 w 9168639"/>
                <a:gd name="connsiteY11" fmla="*/ 5239558 h 6897717"/>
                <a:gd name="connsiteX12" fmla="*/ 7753398 w 9168639"/>
                <a:gd name="connsiteY12" fmla="*/ 2183938 h 6897717"/>
                <a:gd name="connsiteX13" fmla="*/ 7673503 w 9168639"/>
                <a:gd name="connsiteY13" fmla="*/ 2002444 h 6897717"/>
                <a:gd name="connsiteX14" fmla="*/ 7576521 w 9168639"/>
                <a:gd name="connsiteY14" fmla="*/ 1989282 h 6897717"/>
                <a:gd name="connsiteX15" fmla="*/ 7474921 w 9168639"/>
                <a:gd name="connsiteY15" fmla="*/ 2098964 h 6897717"/>
                <a:gd name="connsiteX16" fmla="*/ 7132021 w 9168639"/>
                <a:gd name="connsiteY16" fmla="*/ 2026227 h 6897717"/>
                <a:gd name="connsiteX17" fmla="*/ 7101310 w 9168639"/>
                <a:gd name="connsiteY17" fmla="*/ 2003137 h 6897717"/>
                <a:gd name="connsiteX18" fmla="*/ 7096230 w 9168639"/>
                <a:gd name="connsiteY18" fmla="*/ 1906155 h 6897717"/>
                <a:gd name="connsiteX19" fmla="*/ 6987010 w 9168639"/>
                <a:gd name="connsiteY19" fmla="*/ 1878215 h 6897717"/>
                <a:gd name="connsiteX20" fmla="*/ 6918430 w 9168639"/>
                <a:gd name="connsiteY20" fmla="*/ 2002675 h 6897717"/>
                <a:gd name="connsiteX21" fmla="*/ 6612476 w 9168639"/>
                <a:gd name="connsiteY21" fmla="*/ 1943100 h 6897717"/>
                <a:gd name="connsiteX22" fmla="*/ 6600238 w 9168639"/>
                <a:gd name="connsiteY22" fmla="*/ 1846580 h 6897717"/>
                <a:gd name="connsiteX23" fmla="*/ 6486169 w 9168639"/>
                <a:gd name="connsiteY23" fmla="*/ 1800167 h 6897717"/>
                <a:gd name="connsiteX24" fmla="*/ 6412509 w 9168639"/>
                <a:gd name="connsiteY24" fmla="*/ 1909157 h 6897717"/>
                <a:gd name="connsiteX25" fmla="*/ 5781203 w 9168639"/>
                <a:gd name="connsiteY25" fmla="*/ 1797627 h 6897717"/>
                <a:gd name="connsiteX26" fmla="*/ 5776816 w 9168639"/>
                <a:gd name="connsiteY26" fmla="*/ 1561177 h 6897717"/>
                <a:gd name="connsiteX27" fmla="*/ 5753032 w 9168639"/>
                <a:gd name="connsiteY27" fmla="*/ 1501140 h 6897717"/>
                <a:gd name="connsiteX28" fmla="*/ 5703849 w 9168639"/>
                <a:gd name="connsiteY28" fmla="*/ 1472507 h 6897717"/>
                <a:gd name="connsiteX29" fmla="*/ 5264659 w 9168639"/>
                <a:gd name="connsiteY29" fmla="*/ 1394691 h 6897717"/>
                <a:gd name="connsiteX30" fmla="*/ 5215014 w 9168639"/>
                <a:gd name="connsiteY30" fmla="*/ 1410162 h 6897717"/>
                <a:gd name="connsiteX31" fmla="*/ 5172989 w 9168639"/>
                <a:gd name="connsiteY31" fmla="*/ 1441104 h 6897717"/>
                <a:gd name="connsiteX32" fmla="*/ 5128654 w 9168639"/>
                <a:gd name="connsiteY32" fmla="*/ 1516842 h 6897717"/>
                <a:gd name="connsiteX33" fmla="*/ 5095403 w 9168639"/>
                <a:gd name="connsiteY33" fmla="*/ 1600200 h 6897717"/>
                <a:gd name="connsiteX34" fmla="*/ 5061459 w 9168639"/>
                <a:gd name="connsiteY34" fmla="*/ 1657235 h 6897717"/>
                <a:gd name="connsiteX35" fmla="*/ 4905596 w 9168639"/>
                <a:gd name="connsiteY35" fmla="*/ 1641533 h 6897717"/>
                <a:gd name="connsiteX36" fmla="*/ 4866803 w 9168639"/>
                <a:gd name="connsiteY36" fmla="*/ 1558637 h 6897717"/>
                <a:gd name="connsiteX37" fmla="*/ 4814849 w 9168639"/>
                <a:gd name="connsiteY37" fmla="*/ 1503680 h 6897717"/>
                <a:gd name="connsiteX38" fmla="*/ 4721792 w 9168639"/>
                <a:gd name="connsiteY38" fmla="*/ 1491211 h 6897717"/>
                <a:gd name="connsiteX39" fmla="*/ 4625503 w 9168639"/>
                <a:gd name="connsiteY39" fmla="*/ 1579187 h 6897717"/>
                <a:gd name="connsiteX40" fmla="*/ 4409603 w 9168639"/>
                <a:gd name="connsiteY40" fmla="*/ 1537855 h 6897717"/>
                <a:gd name="connsiteX41" fmla="*/ 4326476 w 9168639"/>
                <a:gd name="connsiteY41" fmla="*/ 1517073 h 6897717"/>
                <a:gd name="connsiteX42" fmla="*/ 4284912 w 9168639"/>
                <a:gd name="connsiteY42" fmla="*/ 1465118 h 6897717"/>
                <a:gd name="connsiteX43" fmla="*/ 4243349 w 9168639"/>
                <a:gd name="connsiteY43" fmla="*/ 1381991 h 6897717"/>
                <a:gd name="connsiteX44" fmla="*/ 4157219 w 9168639"/>
                <a:gd name="connsiteY44" fmla="*/ 1389611 h 6897717"/>
                <a:gd name="connsiteX45" fmla="*/ 4049154 w 9168639"/>
                <a:gd name="connsiteY45" fmla="*/ 1628602 h 6897717"/>
                <a:gd name="connsiteX46" fmla="*/ 2838498 w 9168639"/>
                <a:gd name="connsiteY46" fmla="*/ 4643120 h 6897717"/>
                <a:gd name="connsiteX47" fmla="*/ 2880754 w 9168639"/>
                <a:gd name="connsiteY47" fmla="*/ 4930602 h 6897717"/>
                <a:gd name="connsiteX48" fmla="*/ 2503218 w 9168639"/>
                <a:gd name="connsiteY48" fmla="*/ 4690687 h 6897717"/>
                <a:gd name="connsiteX49" fmla="*/ 2415241 w 9168639"/>
                <a:gd name="connsiteY49" fmla="*/ 2289926 h 6897717"/>
                <a:gd name="connsiteX50" fmla="*/ 689889 w 9168639"/>
                <a:gd name="connsiteY50" fmla="*/ 2365433 h 6897717"/>
                <a:gd name="connsiteX51" fmla="*/ 721292 w 9168639"/>
                <a:gd name="connsiteY51" fmla="*/ 4787900 h 6897717"/>
                <a:gd name="connsiteX52" fmla="*/ 1635461 w 9168639"/>
                <a:gd name="connsiteY52" fmla="*/ 6897717 h 6897717"/>
                <a:gd name="connsiteX53" fmla="*/ 4089 w 9168639"/>
                <a:gd name="connsiteY53" fmla="*/ 6883862 h 6897717"/>
                <a:gd name="connsiteX54" fmla="*/ 3858 w 9168639"/>
                <a:gd name="connsiteY54" fmla="*/ 0 h 6897717"/>
                <a:gd name="connsiteX0" fmla="*/ 3858 w 9168639"/>
                <a:gd name="connsiteY0" fmla="*/ 0 h 6897717"/>
                <a:gd name="connsiteX1" fmla="*/ 9137467 w 9168639"/>
                <a:gd name="connsiteY1" fmla="*/ 31173 h 6897717"/>
                <a:gd name="connsiteX2" fmla="*/ 9168639 w 9168639"/>
                <a:gd name="connsiteY2" fmla="*/ 6878782 h 6897717"/>
                <a:gd name="connsiteX3" fmla="*/ 1634999 w 9168639"/>
                <a:gd name="connsiteY3" fmla="*/ 6889635 h 6897717"/>
                <a:gd name="connsiteX4" fmla="*/ 731683 w 9168639"/>
                <a:gd name="connsiteY4" fmla="*/ 4805218 h 6897717"/>
                <a:gd name="connsiteX5" fmla="*/ 2499754 w 9168639"/>
                <a:gd name="connsiteY5" fmla="*/ 4689302 h 6897717"/>
                <a:gd name="connsiteX6" fmla="*/ 2878214 w 9168639"/>
                <a:gd name="connsiteY6" fmla="*/ 4935682 h 6897717"/>
                <a:gd name="connsiteX7" fmla="*/ 8419109 w 9168639"/>
                <a:gd name="connsiteY7" fmla="*/ 5599084 h 6897717"/>
                <a:gd name="connsiteX8" fmla="*/ 8505469 w 9168639"/>
                <a:gd name="connsiteY8" fmla="*/ 5579918 h 6897717"/>
                <a:gd name="connsiteX9" fmla="*/ 8617921 w 9168639"/>
                <a:gd name="connsiteY9" fmla="*/ 5372100 h 6897717"/>
                <a:gd name="connsiteX10" fmla="*/ 8649094 w 9168639"/>
                <a:gd name="connsiteY10" fmla="*/ 5309755 h 6897717"/>
                <a:gd name="connsiteX11" fmla="*/ 8641474 w 9168639"/>
                <a:gd name="connsiteY11" fmla="*/ 5239558 h 6897717"/>
                <a:gd name="connsiteX12" fmla="*/ 7753398 w 9168639"/>
                <a:gd name="connsiteY12" fmla="*/ 2183938 h 6897717"/>
                <a:gd name="connsiteX13" fmla="*/ 7673503 w 9168639"/>
                <a:gd name="connsiteY13" fmla="*/ 2002444 h 6897717"/>
                <a:gd name="connsiteX14" fmla="*/ 7576521 w 9168639"/>
                <a:gd name="connsiteY14" fmla="*/ 1989282 h 6897717"/>
                <a:gd name="connsiteX15" fmla="*/ 7474921 w 9168639"/>
                <a:gd name="connsiteY15" fmla="*/ 2098964 h 6897717"/>
                <a:gd name="connsiteX16" fmla="*/ 7132021 w 9168639"/>
                <a:gd name="connsiteY16" fmla="*/ 2026227 h 6897717"/>
                <a:gd name="connsiteX17" fmla="*/ 7101310 w 9168639"/>
                <a:gd name="connsiteY17" fmla="*/ 2003137 h 6897717"/>
                <a:gd name="connsiteX18" fmla="*/ 7096230 w 9168639"/>
                <a:gd name="connsiteY18" fmla="*/ 1906155 h 6897717"/>
                <a:gd name="connsiteX19" fmla="*/ 6987010 w 9168639"/>
                <a:gd name="connsiteY19" fmla="*/ 1878215 h 6897717"/>
                <a:gd name="connsiteX20" fmla="*/ 6918430 w 9168639"/>
                <a:gd name="connsiteY20" fmla="*/ 2002675 h 6897717"/>
                <a:gd name="connsiteX21" fmla="*/ 6612476 w 9168639"/>
                <a:gd name="connsiteY21" fmla="*/ 1943100 h 6897717"/>
                <a:gd name="connsiteX22" fmla="*/ 6600238 w 9168639"/>
                <a:gd name="connsiteY22" fmla="*/ 1846580 h 6897717"/>
                <a:gd name="connsiteX23" fmla="*/ 6486169 w 9168639"/>
                <a:gd name="connsiteY23" fmla="*/ 1800167 h 6897717"/>
                <a:gd name="connsiteX24" fmla="*/ 6412509 w 9168639"/>
                <a:gd name="connsiteY24" fmla="*/ 1909157 h 6897717"/>
                <a:gd name="connsiteX25" fmla="*/ 5781203 w 9168639"/>
                <a:gd name="connsiteY25" fmla="*/ 1797627 h 6897717"/>
                <a:gd name="connsiteX26" fmla="*/ 5776816 w 9168639"/>
                <a:gd name="connsiteY26" fmla="*/ 1561177 h 6897717"/>
                <a:gd name="connsiteX27" fmla="*/ 5753032 w 9168639"/>
                <a:gd name="connsiteY27" fmla="*/ 1501140 h 6897717"/>
                <a:gd name="connsiteX28" fmla="*/ 5703849 w 9168639"/>
                <a:gd name="connsiteY28" fmla="*/ 1472507 h 6897717"/>
                <a:gd name="connsiteX29" fmla="*/ 5264659 w 9168639"/>
                <a:gd name="connsiteY29" fmla="*/ 1394691 h 6897717"/>
                <a:gd name="connsiteX30" fmla="*/ 5215014 w 9168639"/>
                <a:gd name="connsiteY30" fmla="*/ 1410162 h 6897717"/>
                <a:gd name="connsiteX31" fmla="*/ 5172989 w 9168639"/>
                <a:gd name="connsiteY31" fmla="*/ 1441104 h 6897717"/>
                <a:gd name="connsiteX32" fmla="*/ 5128654 w 9168639"/>
                <a:gd name="connsiteY32" fmla="*/ 1516842 h 6897717"/>
                <a:gd name="connsiteX33" fmla="*/ 5095403 w 9168639"/>
                <a:gd name="connsiteY33" fmla="*/ 1600200 h 6897717"/>
                <a:gd name="connsiteX34" fmla="*/ 5061459 w 9168639"/>
                <a:gd name="connsiteY34" fmla="*/ 1657235 h 6897717"/>
                <a:gd name="connsiteX35" fmla="*/ 4905596 w 9168639"/>
                <a:gd name="connsiteY35" fmla="*/ 1641533 h 6897717"/>
                <a:gd name="connsiteX36" fmla="*/ 4866803 w 9168639"/>
                <a:gd name="connsiteY36" fmla="*/ 1558637 h 6897717"/>
                <a:gd name="connsiteX37" fmla="*/ 4814849 w 9168639"/>
                <a:gd name="connsiteY37" fmla="*/ 1503680 h 6897717"/>
                <a:gd name="connsiteX38" fmla="*/ 4721792 w 9168639"/>
                <a:gd name="connsiteY38" fmla="*/ 1491211 h 6897717"/>
                <a:gd name="connsiteX39" fmla="*/ 4625503 w 9168639"/>
                <a:gd name="connsiteY39" fmla="*/ 1579187 h 6897717"/>
                <a:gd name="connsiteX40" fmla="*/ 4409603 w 9168639"/>
                <a:gd name="connsiteY40" fmla="*/ 1537855 h 6897717"/>
                <a:gd name="connsiteX41" fmla="*/ 4326476 w 9168639"/>
                <a:gd name="connsiteY41" fmla="*/ 1517073 h 6897717"/>
                <a:gd name="connsiteX42" fmla="*/ 4284912 w 9168639"/>
                <a:gd name="connsiteY42" fmla="*/ 1465118 h 6897717"/>
                <a:gd name="connsiteX43" fmla="*/ 4243349 w 9168639"/>
                <a:gd name="connsiteY43" fmla="*/ 1381991 h 6897717"/>
                <a:gd name="connsiteX44" fmla="*/ 4157219 w 9168639"/>
                <a:gd name="connsiteY44" fmla="*/ 1389611 h 6897717"/>
                <a:gd name="connsiteX45" fmla="*/ 4049154 w 9168639"/>
                <a:gd name="connsiteY45" fmla="*/ 1628602 h 6897717"/>
                <a:gd name="connsiteX46" fmla="*/ 2838498 w 9168639"/>
                <a:gd name="connsiteY46" fmla="*/ 4643120 h 6897717"/>
                <a:gd name="connsiteX47" fmla="*/ 2880754 w 9168639"/>
                <a:gd name="connsiteY47" fmla="*/ 4930602 h 6897717"/>
                <a:gd name="connsiteX48" fmla="*/ 2503218 w 9168639"/>
                <a:gd name="connsiteY48" fmla="*/ 4690687 h 6897717"/>
                <a:gd name="connsiteX49" fmla="*/ 2415241 w 9168639"/>
                <a:gd name="connsiteY49" fmla="*/ 2289926 h 6897717"/>
                <a:gd name="connsiteX50" fmla="*/ 689889 w 9168639"/>
                <a:gd name="connsiteY50" fmla="*/ 2365433 h 6897717"/>
                <a:gd name="connsiteX51" fmla="*/ 721292 w 9168639"/>
                <a:gd name="connsiteY51" fmla="*/ 4787900 h 6897717"/>
                <a:gd name="connsiteX52" fmla="*/ 1635461 w 9168639"/>
                <a:gd name="connsiteY52" fmla="*/ 6897717 h 6897717"/>
                <a:gd name="connsiteX53" fmla="*/ 4089 w 9168639"/>
                <a:gd name="connsiteY53" fmla="*/ 6883862 h 6897717"/>
                <a:gd name="connsiteX54" fmla="*/ 3858 w 9168639"/>
                <a:gd name="connsiteY54" fmla="*/ 0 h 6897717"/>
                <a:gd name="connsiteX0" fmla="*/ 3858 w 9168639"/>
                <a:gd name="connsiteY0" fmla="*/ 0 h 6897717"/>
                <a:gd name="connsiteX1" fmla="*/ 9137467 w 9168639"/>
                <a:gd name="connsiteY1" fmla="*/ 31173 h 6897717"/>
                <a:gd name="connsiteX2" fmla="*/ 9168639 w 9168639"/>
                <a:gd name="connsiteY2" fmla="*/ 6878782 h 6897717"/>
                <a:gd name="connsiteX3" fmla="*/ 1634999 w 9168639"/>
                <a:gd name="connsiteY3" fmla="*/ 6889635 h 6897717"/>
                <a:gd name="connsiteX4" fmla="*/ 731683 w 9168639"/>
                <a:gd name="connsiteY4" fmla="*/ 4805218 h 6897717"/>
                <a:gd name="connsiteX5" fmla="*/ 2499754 w 9168639"/>
                <a:gd name="connsiteY5" fmla="*/ 4689302 h 6897717"/>
                <a:gd name="connsiteX6" fmla="*/ 2878214 w 9168639"/>
                <a:gd name="connsiteY6" fmla="*/ 4935682 h 6897717"/>
                <a:gd name="connsiteX7" fmla="*/ 8419109 w 9168639"/>
                <a:gd name="connsiteY7" fmla="*/ 5599084 h 6897717"/>
                <a:gd name="connsiteX8" fmla="*/ 8505469 w 9168639"/>
                <a:gd name="connsiteY8" fmla="*/ 5579918 h 6897717"/>
                <a:gd name="connsiteX9" fmla="*/ 8617921 w 9168639"/>
                <a:gd name="connsiteY9" fmla="*/ 5372100 h 6897717"/>
                <a:gd name="connsiteX10" fmla="*/ 8649094 w 9168639"/>
                <a:gd name="connsiteY10" fmla="*/ 5309755 h 6897717"/>
                <a:gd name="connsiteX11" fmla="*/ 8641474 w 9168639"/>
                <a:gd name="connsiteY11" fmla="*/ 5239558 h 6897717"/>
                <a:gd name="connsiteX12" fmla="*/ 7753398 w 9168639"/>
                <a:gd name="connsiteY12" fmla="*/ 2183938 h 6897717"/>
                <a:gd name="connsiteX13" fmla="*/ 7673503 w 9168639"/>
                <a:gd name="connsiteY13" fmla="*/ 2002444 h 6897717"/>
                <a:gd name="connsiteX14" fmla="*/ 7576521 w 9168639"/>
                <a:gd name="connsiteY14" fmla="*/ 1989282 h 6897717"/>
                <a:gd name="connsiteX15" fmla="*/ 7474921 w 9168639"/>
                <a:gd name="connsiteY15" fmla="*/ 2098964 h 6897717"/>
                <a:gd name="connsiteX16" fmla="*/ 7132021 w 9168639"/>
                <a:gd name="connsiteY16" fmla="*/ 2026227 h 6897717"/>
                <a:gd name="connsiteX17" fmla="*/ 7101310 w 9168639"/>
                <a:gd name="connsiteY17" fmla="*/ 2003137 h 6897717"/>
                <a:gd name="connsiteX18" fmla="*/ 7096230 w 9168639"/>
                <a:gd name="connsiteY18" fmla="*/ 1906155 h 6897717"/>
                <a:gd name="connsiteX19" fmla="*/ 6987010 w 9168639"/>
                <a:gd name="connsiteY19" fmla="*/ 1878215 h 6897717"/>
                <a:gd name="connsiteX20" fmla="*/ 6918430 w 9168639"/>
                <a:gd name="connsiteY20" fmla="*/ 2002675 h 6897717"/>
                <a:gd name="connsiteX21" fmla="*/ 6612476 w 9168639"/>
                <a:gd name="connsiteY21" fmla="*/ 1943100 h 6897717"/>
                <a:gd name="connsiteX22" fmla="*/ 6600238 w 9168639"/>
                <a:gd name="connsiteY22" fmla="*/ 1846580 h 6897717"/>
                <a:gd name="connsiteX23" fmla="*/ 6486169 w 9168639"/>
                <a:gd name="connsiteY23" fmla="*/ 1800167 h 6897717"/>
                <a:gd name="connsiteX24" fmla="*/ 6412509 w 9168639"/>
                <a:gd name="connsiteY24" fmla="*/ 1909157 h 6897717"/>
                <a:gd name="connsiteX25" fmla="*/ 5781203 w 9168639"/>
                <a:gd name="connsiteY25" fmla="*/ 1797627 h 6897717"/>
                <a:gd name="connsiteX26" fmla="*/ 5776816 w 9168639"/>
                <a:gd name="connsiteY26" fmla="*/ 1561177 h 6897717"/>
                <a:gd name="connsiteX27" fmla="*/ 5753032 w 9168639"/>
                <a:gd name="connsiteY27" fmla="*/ 1501140 h 6897717"/>
                <a:gd name="connsiteX28" fmla="*/ 5703849 w 9168639"/>
                <a:gd name="connsiteY28" fmla="*/ 1472507 h 6897717"/>
                <a:gd name="connsiteX29" fmla="*/ 5264659 w 9168639"/>
                <a:gd name="connsiteY29" fmla="*/ 1394691 h 6897717"/>
                <a:gd name="connsiteX30" fmla="*/ 5215014 w 9168639"/>
                <a:gd name="connsiteY30" fmla="*/ 1410162 h 6897717"/>
                <a:gd name="connsiteX31" fmla="*/ 5172989 w 9168639"/>
                <a:gd name="connsiteY31" fmla="*/ 1441104 h 6897717"/>
                <a:gd name="connsiteX32" fmla="*/ 5128654 w 9168639"/>
                <a:gd name="connsiteY32" fmla="*/ 1516842 h 6897717"/>
                <a:gd name="connsiteX33" fmla="*/ 5095403 w 9168639"/>
                <a:gd name="connsiteY33" fmla="*/ 1600200 h 6897717"/>
                <a:gd name="connsiteX34" fmla="*/ 5061459 w 9168639"/>
                <a:gd name="connsiteY34" fmla="*/ 1657235 h 6897717"/>
                <a:gd name="connsiteX35" fmla="*/ 4905596 w 9168639"/>
                <a:gd name="connsiteY35" fmla="*/ 1641533 h 6897717"/>
                <a:gd name="connsiteX36" fmla="*/ 4866803 w 9168639"/>
                <a:gd name="connsiteY36" fmla="*/ 1558637 h 6897717"/>
                <a:gd name="connsiteX37" fmla="*/ 4814849 w 9168639"/>
                <a:gd name="connsiteY37" fmla="*/ 1503680 h 6897717"/>
                <a:gd name="connsiteX38" fmla="*/ 4721792 w 9168639"/>
                <a:gd name="connsiteY38" fmla="*/ 1491211 h 6897717"/>
                <a:gd name="connsiteX39" fmla="*/ 4625503 w 9168639"/>
                <a:gd name="connsiteY39" fmla="*/ 1579187 h 6897717"/>
                <a:gd name="connsiteX40" fmla="*/ 4409603 w 9168639"/>
                <a:gd name="connsiteY40" fmla="*/ 1537855 h 6897717"/>
                <a:gd name="connsiteX41" fmla="*/ 4326476 w 9168639"/>
                <a:gd name="connsiteY41" fmla="*/ 1517073 h 6897717"/>
                <a:gd name="connsiteX42" fmla="*/ 4284912 w 9168639"/>
                <a:gd name="connsiteY42" fmla="*/ 1465118 h 6897717"/>
                <a:gd name="connsiteX43" fmla="*/ 4243349 w 9168639"/>
                <a:gd name="connsiteY43" fmla="*/ 1381991 h 6897717"/>
                <a:gd name="connsiteX44" fmla="*/ 4157219 w 9168639"/>
                <a:gd name="connsiteY44" fmla="*/ 1389611 h 6897717"/>
                <a:gd name="connsiteX45" fmla="*/ 4049154 w 9168639"/>
                <a:gd name="connsiteY45" fmla="*/ 1628602 h 6897717"/>
                <a:gd name="connsiteX46" fmla="*/ 2838498 w 9168639"/>
                <a:gd name="connsiteY46" fmla="*/ 4643120 h 6897717"/>
                <a:gd name="connsiteX47" fmla="*/ 2885834 w 9168639"/>
                <a:gd name="connsiteY47" fmla="*/ 4938222 h 6897717"/>
                <a:gd name="connsiteX48" fmla="*/ 2503218 w 9168639"/>
                <a:gd name="connsiteY48" fmla="*/ 4690687 h 6897717"/>
                <a:gd name="connsiteX49" fmla="*/ 2415241 w 9168639"/>
                <a:gd name="connsiteY49" fmla="*/ 2289926 h 6897717"/>
                <a:gd name="connsiteX50" fmla="*/ 689889 w 9168639"/>
                <a:gd name="connsiteY50" fmla="*/ 2365433 h 6897717"/>
                <a:gd name="connsiteX51" fmla="*/ 721292 w 9168639"/>
                <a:gd name="connsiteY51" fmla="*/ 4787900 h 6897717"/>
                <a:gd name="connsiteX52" fmla="*/ 1635461 w 9168639"/>
                <a:gd name="connsiteY52" fmla="*/ 6897717 h 6897717"/>
                <a:gd name="connsiteX53" fmla="*/ 4089 w 9168639"/>
                <a:gd name="connsiteY53" fmla="*/ 6883862 h 6897717"/>
                <a:gd name="connsiteX54" fmla="*/ 3858 w 9168639"/>
                <a:gd name="connsiteY54" fmla="*/ 0 h 6897717"/>
                <a:gd name="connsiteX0" fmla="*/ 3858 w 9168639"/>
                <a:gd name="connsiteY0" fmla="*/ 0 h 6897717"/>
                <a:gd name="connsiteX1" fmla="*/ 8732353 w 9168639"/>
                <a:gd name="connsiteY1" fmla="*/ 1153918 h 6897717"/>
                <a:gd name="connsiteX2" fmla="*/ 9168639 w 9168639"/>
                <a:gd name="connsiteY2" fmla="*/ 6878782 h 6897717"/>
                <a:gd name="connsiteX3" fmla="*/ 1634999 w 9168639"/>
                <a:gd name="connsiteY3" fmla="*/ 6889635 h 6897717"/>
                <a:gd name="connsiteX4" fmla="*/ 731683 w 9168639"/>
                <a:gd name="connsiteY4" fmla="*/ 4805218 h 6897717"/>
                <a:gd name="connsiteX5" fmla="*/ 2499754 w 9168639"/>
                <a:gd name="connsiteY5" fmla="*/ 4689302 h 6897717"/>
                <a:gd name="connsiteX6" fmla="*/ 2878214 w 9168639"/>
                <a:gd name="connsiteY6" fmla="*/ 4935682 h 6897717"/>
                <a:gd name="connsiteX7" fmla="*/ 8419109 w 9168639"/>
                <a:gd name="connsiteY7" fmla="*/ 5599084 h 6897717"/>
                <a:gd name="connsiteX8" fmla="*/ 8505469 w 9168639"/>
                <a:gd name="connsiteY8" fmla="*/ 5579918 h 6897717"/>
                <a:gd name="connsiteX9" fmla="*/ 8617921 w 9168639"/>
                <a:gd name="connsiteY9" fmla="*/ 5372100 h 6897717"/>
                <a:gd name="connsiteX10" fmla="*/ 8649094 w 9168639"/>
                <a:gd name="connsiteY10" fmla="*/ 5309755 h 6897717"/>
                <a:gd name="connsiteX11" fmla="*/ 8641474 w 9168639"/>
                <a:gd name="connsiteY11" fmla="*/ 5239558 h 6897717"/>
                <a:gd name="connsiteX12" fmla="*/ 7753398 w 9168639"/>
                <a:gd name="connsiteY12" fmla="*/ 2183938 h 6897717"/>
                <a:gd name="connsiteX13" fmla="*/ 7673503 w 9168639"/>
                <a:gd name="connsiteY13" fmla="*/ 2002444 h 6897717"/>
                <a:gd name="connsiteX14" fmla="*/ 7576521 w 9168639"/>
                <a:gd name="connsiteY14" fmla="*/ 1989282 h 6897717"/>
                <a:gd name="connsiteX15" fmla="*/ 7474921 w 9168639"/>
                <a:gd name="connsiteY15" fmla="*/ 2098964 h 6897717"/>
                <a:gd name="connsiteX16" fmla="*/ 7132021 w 9168639"/>
                <a:gd name="connsiteY16" fmla="*/ 2026227 h 6897717"/>
                <a:gd name="connsiteX17" fmla="*/ 7101310 w 9168639"/>
                <a:gd name="connsiteY17" fmla="*/ 2003137 h 6897717"/>
                <a:gd name="connsiteX18" fmla="*/ 7096230 w 9168639"/>
                <a:gd name="connsiteY18" fmla="*/ 1906155 h 6897717"/>
                <a:gd name="connsiteX19" fmla="*/ 6987010 w 9168639"/>
                <a:gd name="connsiteY19" fmla="*/ 1878215 h 6897717"/>
                <a:gd name="connsiteX20" fmla="*/ 6918430 w 9168639"/>
                <a:gd name="connsiteY20" fmla="*/ 2002675 h 6897717"/>
                <a:gd name="connsiteX21" fmla="*/ 6612476 w 9168639"/>
                <a:gd name="connsiteY21" fmla="*/ 1943100 h 6897717"/>
                <a:gd name="connsiteX22" fmla="*/ 6600238 w 9168639"/>
                <a:gd name="connsiteY22" fmla="*/ 1846580 h 6897717"/>
                <a:gd name="connsiteX23" fmla="*/ 6486169 w 9168639"/>
                <a:gd name="connsiteY23" fmla="*/ 1800167 h 6897717"/>
                <a:gd name="connsiteX24" fmla="*/ 6412509 w 9168639"/>
                <a:gd name="connsiteY24" fmla="*/ 1909157 h 6897717"/>
                <a:gd name="connsiteX25" fmla="*/ 5781203 w 9168639"/>
                <a:gd name="connsiteY25" fmla="*/ 1797627 h 6897717"/>
                <a:gd name="connsiteX26" fmla="*/ 5776816 w 9168639"/>
                <a:gd name="connsiteY26" fmla="*/ 1561177 h 6897717"/>
                <a:gd name="connsiteX27" fmla="*/ 5753032 w 9168639"/>
                <a:gd name="connsiteY27" fmla="*/ 1501140 h 6897717"/>
                <a:gd name="connsiteX28" fmla="*/ 5703849 w 9168639"/>
                <a:gd name="connsiteY28" fmla="*/ 1472507 h 6897717"/>
                <a:gd name="connsiteX29" fmla="*/ 5264659 w 9168639"/>
                <a:gd name="connsiteY29" fmla="*/ 1394691 h 6897717"/>
                <a:gd name="connsiteX30" fmla="*/ 5215014 w 9168639"/>
                <a:gd name="connsiteY30" fmla="*/ 1410162 h 6897717"/>
                <a:gd name="connsiteX31" fmla="*/ 5172989 w 9168639"/>
                <a:gd name="connsiteY31" fmla="*/ 1441104 h 6897717"/>
                <a:gd name="connsiteX32" fmla="*/ 5128654 w 9168639"/>
                <a:gd name="connsiteY32" fmla="*/ 1516842 h 6897717"/>
                <a:gd name="connsiteX33" fmla="*/ 5095403 w 9168639"/>
                <a:gd name="connsiteY33" fmla="*/ 1600200 h 6897717"/>
                <a:gd name="connsiteX34" fmla="*/ 5061459 w 9168639"/>
                <a:gd name="connsiteY34" fmla="*/ 1657235 h 6897717"/>
                <a:gd name="connsiteX35" fmla="*/ 4905596 w 9168639"/>
                <a:gd name="connsiteY35" fmla="*/ 1641533 h 6897717"/>
                <a:gd name="connsiteX36" fmla="*/ 4866803 w 9168639"/>
                <a:gd name="connsiteY36" fmla="*/ 1558637 h 6897717"/>
                <a:gd name="connsiteX37" fmla="*/ 4814849 w 9168639"/>
                <a:gd name="connsiteY37" fmla="*/ 1503680 h 6897717"/>
                <a:gd name="connsiteX38" fmla="*/ 4721792 w 9168639"/>
                <a:gd name="connsiteY38" fmla="*/ 1491211 h 6897717"/>
                <a:gd name="connsiteX39" fmla="*/ 4625503 w 9168639"/>
                <a:gd name="connsiteY39" fmla="*/ 1579187 h 6897717"/>
                <a:gd name="connsiteX40" fmla="*/ 4409603 w 9168639"/>
                <a:gd name="connsiteY40" fmla="*/ 1537855 h 6897717"/>
                <a:gd name="connsiteX41" fmla="*/ 4326476 w 9168639"/>
                <a:gd name="connsiteY41" fmla="*/ 1517073 h 6897717"/>
                <a:gd name="connsiteX42" fmla="*/ 4284912 w 9168639"/>
                <a:gd name="connsiteY42" fmla="*/ 1465118 h 6897717"/>
                <a:gd name="connsiteX43" fmla="*/ 4243349 w 9168639"/>
                <a:gd name="connsiteY43" fmla="*/ 1381991 h 6897717"/>
                <a:gd name="connsiteX44" fmla="*/ 4157219 w 9168639"/>
                <a:gd name="connsiteY44" fmla="*/ 1389611 h 6897717"/>
                <a:gd name="connsiteX45" fmla="*/ 4049154 w 9168639"/>
                <a:gd name="connsiteY45" fmla="*/ 1628602 h 6897717"/>
                <a:gd name="connsiteX46" fmla="*/ 2838498 w 9168639"/>
                <a:gd name="connsiteY46" fmla="*/ 4643120 h 6897717"/>
                <a:gd name="connsiteX47" fmla="*/ 2885834 w 9168639"/>
                <a:gd name="connsiteY47" fmla="*/ 4938222 h 6897717"/>
                <a:gd name="connsiteX48" fmla="*/ 2503218 w 9168639"/>
                <a:gd name="connsiteY48" fmla="*/ 4690687 h 6897717"/>
                <a:gd name="connsiteX49" fmla="*/ 2415241 w 9168639"/>
                <a:gd name="connsiteY49" fmla="*/ 2289926 h 6897717"/>
                <a:gd name="connsiteX50" fmla="*/ 689889 w 9168639"/>
                <a:gd name="connsiteY50" fmla="*/ 2365433 h 6897717"/>
                <a:gd name="connsiteX51" fmla="*/ 721292 w 9168639"/>
                <a:gd name="connsiteY51" fmla="*/ 4787900 h 6897717"/>
                <a:gd name="connsiteX52" fmla="*/ 1635461 w 9168639"/>
                <a:gd name="connsiteY52" fmla="*/ 6897717 h 6897717"/>
                <a:gd name="connsiteX53" fmla="*/ 4089 w 9168639"/>
                <a:gd name="connsiteY53" fmla="*/ 6883862 h 6897717"/>
                <a:gd name="connsiteX54" fmla="*/ 3858 w 9168639"/>
                <a:gd name="connsiteY54" fmla="*/ 0 h 6897717"/>
                <a:gd name="connsiteX0" fmla="*/ 497552 w 9164622"/>
                <a:gd name="connsiteY0" fmla="*/ 0 h 5751823"/>
                <a:gd name="connsiteX1" fmla="*/ 8728336 w 9164622"/>
                <a:gd name="connsiteY1" fmla="*/ 8024 h 5751823"/>
                <a:gd name="connsiteX2" fmla="*/ 9164622 w 9164622"/>
                <a:gd name="connsiteY2" fmla="*/ 5732888 h 5751823"/>
                <a:gd name="connsiteX3" fmla="*/ 1630982 w 9164622"/>
                <a:gd name="connsiteY3" fmla="*/ 5743741 h 5751823"/>
                <a:gd name="connsiteX4" fmla="*/ 727666 w 9164622"/>
                <a:gd name="connsiteY4" fmla="*/ 3659324 h 5751823"/>
                <a:gd name="connsiteX5" fmla="*/ 2495737 w 9164622"/>
                <a:gd name="connsiteY5" fmla="*/ 3543408 h 5751823"/>
                <a:gd name="connsiteX6" fmla="*/ 2874197 w 9164622"/>
                <a:gd name="connsiteY6" fmla="*/ 3789788 h 5751823"/>
                <a:gd name="connsiteX7" fmla="*/ 8415092 w 9164622"/>
                <a:gd name="connsiteY7" fmla="*/ 4453190 h 5751823"/>
                <a:gd name="connsiteX8" fmla="*/ 8501452 w 9164622"/>
                <a:gd name="connsiteY8" fmla="*/ 4434024 h 5751823"/>
                <a:gd name="connsiteX9" fmla="*/ 8613904 w 9164622"/>
                <a:gd name="connsiteY9" fmla="*/ 4226206 h 5751823"/>
                <a:gd name="connsiteX10" fmla="*/ 8645077 w 9164622"/>
                <a:gd name="connsiteY10" fmla="*/ 4163861 h 5751823"/>
                <a:gd name="connsiteX11" fmla="*/ 8637457 w 9164622"/>
                <a:gd name="connsiteY11" fmla="*/ 4093664 h 5751823"/>
                <a:gd name="connsiteX12" fmla="*/ 7749381 w 9164622"/>
                <a:gd name="connsiteY12" fmla="*/ 1038044 h 5751823"/>
                <a:gd name="connsiteX13" fmla="*/ 7669486 w 9164622"/>
                <a:gd name="connsiteY13" fmla="*/ 856550 h 5751823"/>
                <a:gd name="connsiteX14" fmla="*/ 7572504 w 9164622"/>
                <a:gd name="connsiteY14" fmla="*/ 843388 h 5751823"/>
                <a:gd name="connsiteX15" fmla="*/ 7470904 w 9164622"/>
                <a:gd name="connsiteY15" fmla="*/ 953070 h 5751823"/>
                <a:gd name="connsiteX16" fmla="*/ 7128004 w 9164622"/>
                <a:gd name="connsiteY16" fmla="*/ 880333 h 5751823"/>
                <a:gd name="connsiteX17" fmla="*/ 7097293 w 9164622"/>
                <a:gd name="connsiteY17" fmla="*/ 857243 h 5751823"/>
                <a:gd name="connsiteX18" fmla="*/ 7092213 w 9164622"/>
                <a:gd name="connsiteY18" fmla="*/ 760261 h 5751823"/>
                <a:gd name="connsiteX19" fmla="*/ 6982993 w 9164622"/>
                <a:gd name="connsiteY19" fmla="*/ 732321 h 5751823"/>
                <a:gd name="connsiteX20" fmla="*/ 6914413 w 9164622"/>
                <a:gd name="connsiteY20" fmla="*/ 856781 h 5751823"/>
                <a:gd name="connsiteX21" fmla="*/ 6608459 w 9164622"/>
                <a:gd name="connsiteY21" fmla="*/ 797206 h 5751823"/>
                <a:gd name="connsiteX22" fmla="*/ 6596221 w 9164622"/>
                <a:gd name="connsiteY22" fmla="*/ 700686 h 5751823"/>
                <a:gd name="connsiteX23" fmla="*/ 6482152 w 9164622"/>
                <a:gd name="connsiteY23" fmla="*/ 654273 h 5751823"/>
                <a:gd name="connsiteX24" fmla="*/ 6408492 w 9164622"/>
                <a:gd name="connsiteY24" fmla="*/ 763263 h 5751823"/>
                <a:gd name="connsiteX25" fmla="*/ 5777186 w 9164622"/>
                <a:gd name="connsiteY25" fmla="*/ 651733 h 5751823"/>
                <a:gd name="connsiteX26" fmla="*/ 5772799 w 9164622"/>
                <a:gd name="connsiteY26" fmla="*/ 415283 h 5751823"/>
                <a:gd name="connsiteX27" fmla="*/ 5749015 w 9164622"/>
                <a:gd name="connsiteY27" fmla="*/ 355246 h 5751823"/>
                <a:gd name="connsiteX28" fmla="*/ 5699832 w 9164622"/>
                <a:gd name="connsiteY28" fmla="*/ 326613 h 5751823"/>
                <a:gd name="connsiteX29" fmla="*/ 5260642 w 9164622"/>
                <a:gd name="connsiteY29" fmla="*/ 248797 h 5751823"/>
                <a:gd name="connsiteX30" fmla="*/ 5210997 w 9164622"/>
                <a:gd name="connsiteY30" fmla="*/ 264268 h 5751823"/>
                <a:gd name="connsiteX31" fmla="*/ 5168972 w 9164622"/>
                <a:gd name="connsiteY31" fmla="*/ 295210 h 5751823"/>
                <a:gd name="connsiteX32" fmla="*/ 5124637 w 9164622"/>
                <a:gd name="connsiteY32" fmla="*/ 370948 h 5751823"/>
                <a:gd name="connsiteX33" fmla="*/ 5091386 w 9164622"/>
                <a:gd name="connsiteY33" fmla="*/ 454306 h 5751823"/>
                <a:gd name="connsiteX34" fmla="*/ 5057442 w 9164622"/>
                <a:gd name="connsiteY34" fmla="*/ 511341 h 5751823"/>
                <a:gd name="connsiteX35" fmla="*/ 4901579 w 9164622"/>
                <a:gd name="connsiteY35" fmla="*/ 495639 h 5751823"/>
                <a:gd name="connsiteX36" fmla="*/ 4862786 w 9164622"/>
                <a:gd name="connsiteY36" fmla="*/ 412743 h 5751823"/>
                <a:gd name="connsiteX37" fmla="*/ 4810832 w 9164622"/>
                <a:gd name="connsiteY37" fmla="*/ 357786 h 5751823"/>
                <a:gd name="connsiteX38" fmla="*/ 4717775 w 9164622"/>
                <a:gd name="connsiteY38" fmla="*/ 345317 h 5751823"/>
                <a:gd name="connsiteX39" fmla="*/ 4621486 w 9164622"/>
                <a:gd name="connsiteY39" fmla="*/ 433293 h 5751823"/>
                <a:gd name="connsiteX40" fmla="*/ 4405586 w 9164622"/>
                <a:gd name="connsiteY40" fmla="*/ 391961 h 5751823"/>
                <a:gd name="connsiteX41" fmla="*/ 4322459 w 9164622"/>
                <a:gd name="connsiteY41" fmla="*/ 371179 h 5751823"/>
                <a:gd name="connsiteX42" fmla="*/ 4280895 w 9164622"/>
                <a:gd name="connsiteY42" fmla="*/ 319224 h 5751823"/>
                <a:gd name="connsiteX43" fmla="*/ 4239332 w 9164622"/>
                <a:gd name="connsiteY43" fmla="*/ 236097 h 5751823"/>
                <a:gd name="connsiteX44" fmla="*/ 4153202 w 9164622"/>
                <a:gd name="connsiteY44" fmla="*/ 243717 h 5751823"/>
                <a:gd name="connsiteX45" fmla="*/ 4045137 w 9164622"/>
                <a:gd name="connsiteY45" fmla="*/ 482708 h 5751823"/>
                <a:gd name="connsiteX46" fmla="*/ 2834481 w 9164622"/>
                <a:gd name="connsiteY46" fmla="*/ 3497226 h 5751823"/>
                <a:gd name="connsiteX47" fmla="*/ 2881817 w 9164622"/>
                <a:gd name="connsiteY47" fmla="*/ 3792328 h 5751823"/>
                <a:gd name="connsiteX48" fmla="*/ 2499201 w 9164622"/>
                <a:gd name="connsiteY48" fmla="*/ 3544793 h 5751823"/>
                <a:gd name="connsiteX49" fmla="*/ 2411224 w 9164622"/>
                <a:gd name="connsiteY49" fmla="*/ 1144032 h 5751823"/>
                <a:gd name="connsiteX50" fmla="*/ 685872 w 9164622"/>
                <a:gd name="connsiteY50" fmla="*/ 1219539 h 5751823"/>
                <a:gd name="connsiteX51" fmla="*/ 717275 w 9164622"/>
                <a:gd name="connsiteY51" fmla="*/ 3642006 h 5751823"/>
                <a:gd name="connsiteX52" fmla="*/ 1631444 w 9164622"/>
                <a:gd name="connsiteY52" fmla="*/ 5751823 h 5751823"/>
                <a:gd name="connsiteX53" fmla="*/ 72 w 9164622"/>
                <a:gd name="connsiteY53" fmla="*/ 5737968 h 5751823"/>
                <a:gd name="connsiteX54" fmla="*/ 497552 w 9164622"/>
                <a:gd name="connsiteY54" fmla="*/ 0 h 5751823"/>
                <a:gd name="connsiteX0" fmla="*/ 402 w 8667472"/>
                <a:gd name="connsiteY0" fmla="*/ 0 h 5751823"/>
                <a:gd name="connsiteX1" fmla="*/ 8231186 w 8667472"/>
                <a:gd name="connsiteY1" fmla="*/ 8024 h 5751823"/>
                <a:gd name="connsiteX2" fmla="*/ 8667472 w 8667472"/>
                <a:gd name="connsiteY2" fmla="*/ 5732888 h 5751823"/>
                <a:gd name="connsiteX3" fmla="*/ 1133832 w 8667472"/>
                <a:gd name="connsiteY3" fmla="*/ 5743741 h 5751823"/>
                <a:gd name="connsiteX4" fmla="*/ 230516 w 8667472"/>
                <a:gd name="connsiteY4" fmla="*/ 3659324 h 5751823"/>
                <a:gd name="connsiteX5" fmla="*/ 1998587 w 8667472"/>
                <a:gd name="connsiteY5" fmla="*/ 3543408 h 5751823"/>
                <a:gd name="connsiteX6" fmla="*/ 2377047 w 8667472"/>
                <a:gd name="connsiteY6" fmla="*/ 3789788 h 5751823"/>
                <a:gd name="connsiteX7" fmla="*/ 7917942 w 8667472"/>
                <a:gd name="connsiteY7" fmla="*/ 4453190 h 5751823"/>
                <a:gd name="connsiteX8" fmla="*/ 8004302 w 8667472"/>
                <a:gd name="connsiteY8" fmla="*/ 4434024 h 5751823"/>
                <a:gd name="connsiteX9" fmla="*/ 8116754 w 8667472"/>
                <a:gd name="connsiteY9" fmla="*/ 4226206 h 5751823"/>
                <a:gd name="connsiteX10" fmla="*/ 8147927 w 8667472"/>
                <a:gd name="connsiteY10" fmla="*/ 4163861 h 5751823"/>
                <a:gd name="connsiteX11" fmla="*/ 8140307 w 8667472"/>
                <a:gd name="connsiteY11" fmla="*/ 4093664 h 5751823"/>
                <a:gd name="connsiteX12" fmla="*/ 7252231 w 8667472"/>
                <a:gd name="connsiteY12" fmla="*/ 1038044 h 5751823"/>
                <a:gd name="connsiteX13" fmla="*/ 7172336 w 8667472"/>
                <a:gd name="connsiteY13" fmla="*/ 856550 h 5751823"/>
                <a:gd name="connsiteX14" fmla="*/ 7075354 w 8667472"/>
                <a:gd name="connsiteY14" fmla="*/ 843388 h 5751823"/>
                <a:gd name="connsiteX15" fmla="*/ 6973754 w 8667472"/>
                <a:gd name="connsiteY15" fmla="*/ 953070 h 5751823"/>
                <a:gd name="connsiteX16" fmla="*/ 6630854 w 8667472"/>
                <a:gd name="connsiteY16" fmla="*/ 880333 h 5751823"/>
                <a:gd name="connsiteX17" fmla="*/ 6600143 w 8667472"/>
                <a:gd name="connsiteY17" fmla="*/ 857243 h 5751823"/>
                <a:gd name="connsiteX18" fmla="*/ 6595063 w 8667472"/>
                <a:gd name="connsiteY18" fmla="*/ 760261 h 5751823"/>
                <a:gd name="connsiteX19" fmla="*/ 6485843 w 8667472"/>
                <a:gd name="connsiteY19" fmla="*/ 732321 h 5751823"/>
                <a:gd name="connsiteX20" fmla="*/ 6417263 w 8667472"/>
                <a:gd name="connsiteY20" fmla="*/ 856781 h 5751823"/>
                <a:gd name="connsiteX21" fmla="*/ 6111309 w 8667472"/>
                <a:gd name="connsiteY21" fmla="*/ 797206 h 5751823"/>
                <a:gd name="connsiteX22" fmla="*/ 6099071 w 8667472"/>
                <a:gd name="connsiteY22" fmla="*/ 700686 h 5751823"/>
                <a:gd name="connsiteX23" fmla="*/ 5985002 w 8667472"/>
                <a:gd name="connsiteY23" fmla="*/ 654273 h 5751823"/>
                <a:gd name="connsiteX24" fmla="*/ 5911342 w 8667472"/>
                <a:gd name="connsiteY24" fmla="*/ 763263 h 5751823"/>
                <a:gd name="connsiteX25" fmla="*/ 5280036 w 8667472"/>
                <a:gd name="connsiteY25" fmla="*/ 651733 h 5751823"/>
                <a:gd name="connsiteX26" fmla="*/ 5275649 w 8667472"/>
                <a:gd name="connsiteY26" fmla="*/ 415283 h 5751823"/>
                <a:gd name="connsiteX27" fmla="*/ 5251865 w 8667472"/>
                <a:gd name="connsiteY27" fmla="*/ 355246 h 5751823"/>
                <a:gd name="connsiteX28" fmla="*/ 5202682 w 8667472"/>
                <a:gd name="connsiteY28" fmla="*/ 326613 h 5751823"/>
                <a:gd name="connsiteX29" fmla="*/ 4763492 w 8667472"/>
                <a:gd name="connsiteY29" fmla="*/ 248797 h 5751823"/>
                <a:gd name="connsiteX30" fmla="*/ 4713847 w 8667472"/>
                <a:gd name="connsiteY30" fmla="*/ 264268 h 5751823"/>
                <a:gd name="connsiteX31" fmla="*/ 4671822 w 8667472"/>
                <a:gd name="connsiteY31" fmla="*/ 295210 h 5751823"/>
                <a:gd name="connsiteX32" fmla="*/ 4627487 w 8667472"/>
                <a:gd name="connsiteY32" fmla="*/ 370948 h 5751823"/>
                <a:gd name="connsiteX33" fmla="*/ 4594236 w 8667472"/>
                <a:gd name="connsiteY33" fmla="*/ 454306 h 5751823"/>
                <a:gd name="connsiteX34" fmla="*/ 4560292 w 8667472"/>
                <a:gd name="connsiteY34" fmla="*/ 511341 h 5751823"/>
                <a:gd name="connsiteX35" fmla="*/ 4404429 w 8667472"/>
                <a:gd name="connsiteY35" fmla="*/ 495639 h 5751823"/>
                <a:gd name="connsiteX36" fmla="*/ 4365636 w 8667472"/>
                <a:gd name="connsiteY36" fmla="*/ 412743 h 5751823"/>
                <a:gd name="connsiteX37" fmla="*/ 4313682 w 8667472"/>
                <a:gd name="connsiteY37" fmla="*/ 357786 h 5751823"/>
                <a:gd name="connsiteX38" fmla="*/ 4220625 w 8667472"/>
                <a:gd name="connsiteY38" fmla="*/ 345317 h 5751823"/>
                <a:gd name="connsiteX39" fmla="*/ 4124336 w 8667472"/>
                <a:gd name="connsiteY39" fmla="*/ 433293 h 5751823"/>
                <a:gd name="connsiteX40" fmla="*/ 3908436 w 8667472"/>
                <a:gd name="connsiteY40" fmla="*/ 391961 h 5751823"/>
                <a:gd name="connsiteX41" fmla="*/ 3825309 w 8667472"/>
                <a:gd name="connsiteY41" fmla="*/ 371179 h 5751823"/>
                <a:gd name="connsiteX42" fmla="*/ 3783745 w 8667472"/>
                <a:gd name="connsiteY42" fmla="*/ 319224 h 5751823"/>
                <a:gd name="connsiteX43" fmla="*/ 3742182 w 8667472"/>
                <a:gd name="connsiteY43" fmla="*/ 236097 h 5751823"/>
                <a:gd name="connsiteX44" fmla="*/ 3656052 w 8667472"/>
                <a:gd name="connsiteY44" fmla="*/ 243717 h 5751823"/>
                <a:gd name="connsiteX45" fmla="*/ 3547987 w 8667472"/>
                <a:gd name="connsiteY45" fmla="*/ 482708 h 5751823"/>
                <a:gd name="connsiteX46" fmla="*/ 2337331 w 8667472"/>
                <a:gd name="connsiteY46" fmla="*/ 3497226 h 5751823"/>
                <a:gd name="connsiteX47" fmla="*/ 2384667 w 8667472"/>
                <a:gd name="connsiteY47" fmla="*/ 3792328 h 5751823"/>
                <a:gd name="connsiteX48" fmla="*/ 2002051 w 8667472"/>
                <a:gd name="connsiteY48" fmla="*/ 3544793 h 5751823"/>
                <a:gd name="connsiteX49" fmla="*/ 1914074 w 8667472"/>
                <a:gd name="connsiteY49" fmla="*/ 1144032 h 5751823"/>
                <a:gd name="connsiteX50" fmla="*/ 188722 w 8667472"/>
                <a:gd name="connsiteY50" fmla="*/ 1219539 h 5751823"/>
                <a:gd name="connsiteX51" fmla="*/ 220125 w 8667472"/>
                <a:gd name="connsiteY51" fmla="*/ 3642006 h 5751823"/>
                <a:gd name="connsiteX52" fmla="*/ 1134294 w 8667472"/>
                <a:gd name="connsiteY52" fmla="*/ 5751823 h 5751823"/>
                <a:gd name="connsiteX53" fmla="*/ 23782 w 8667472"/>
                <a:gd name="connsiteY53" fmla="*/ 4661522 h 5751823"/>
                <a:gd name="connsiteX54" fmla="*/ 402 w 8667472"/>
                <a:gd name="connsiteY54" fmla="*/ 0 h 5751823"/>
                <a:gd name="connsiteX0" fmla="*/ 402 w 8667472"/>
                <a:gd name="connsiteY0" fmla="*/ 0 h 5743741"/>
                <a:gd name="connsiteX1" fmla="*/ 8231186 w 8667472"/>
                <a:gd name="connsiteY1" fmla="*/ 8024 h 5743741"/>
                <a:gd name="connsiteX2" fmla="*/ 8667472 w 8667472"/>
                <a:gd name="connsiteY2" fmla="*/ 5732888 h 5743741"/>
                <a:gd name="connsiteX3" fmla="*/ 1133832 w 8667472"/>
                <a:gd name="connsiteY3" fmla="*/ 5743741 h 5743741"/>
                <a:gd name="connsiteX4" fmla="*/ 230516 w 8667472"/>
                <a:gd name="connsiteY4" fmla="*/ 3659324 h 5743741"/>
                <a:gd name="connsiteX5" fmla="*/ 1998587 w 8667472"/>
                <a:gd name="connsiteY5" fmla="*/ 3543408 h 5743741"/>
                <a:gd name="connsiteX6" fmla="*/ 2377047 w 8667472"/>
                <a:gd name="connsiteY6" fmla="*/ 3789788 h 5743741"/>
                <a:gd name="connsiteX7" fmla="*/ 7917942 w 8667472"/>
                <a:gd name="connsiteY7" fmla="*/ 4453190 h 5743741"/>
                <a:gd name="connsiteX8" fmla="*/ 8004302 w 8667472"/>
                <a:gd name="connsiteY8" fmla="*/ 4434024 h 5743741"/>
                <a:gd name="connsiteX9" fmla="*/ 8116754 w 8667472"/>
                <a:gd name="connsiteY9" fmla="*/ 4226206 h 5743741"/>
                <a:gd name="connsiteX10" fmla="*/ 8147927 w 8667472"/>
                <a:gd name="connsiteY10" fmla="*/ 4163861 h 5743741"/>
                <a:gd name="connsiteX11" fmla="*/ 8140307 w 8667472"/>
                <a:gd name="connsiteY11" fmla="*/ 4093664 h 5743741"/>
                <a:gd name="connsiteX12" fmla="*/ 7252231 w 8667472"/>
                <a:gd name="connsiteY12" fmla="*/ 1038044 h 5743741"/>
                <a:gd name="connsiteX13" fmla="*/ 7172336 w 8667472"/>
                <a:gd name="connsiteY13" fmla="*/ 856550 h 5743741"/>
                <a:gd name="connsiteX14" fmla="*/ 7075354 w 8667472"/>
                <a:gd name="connsiteY14" fmla="*/ 843388 h 5743741"/>
                <a:gd name="connsiteX15" fmla="*/ 6973754 w 8667472"/>
                <a:gd name="connsiteY15" fmla="*/ 953070 h 5743741"/>
                <a:gd name="connsiteX16" fmla="*/ 6630854 w 8667472"/>
                <a:gd name="connsiteY16" fmla="*/ 880333 h 5743741"/>
                <a:gd name="connsiteX17" fmla="*/ 6600143 w 8667472"/>
                <a:gd name="connsiteY17" fmla="*/ 857243 h 5743741"/>
                <a:gd name="connsiteX18" fmla="*/ 6595063 w 8667472"/>
                <a:gd name="connsiteY18" fmla="*/ 760261 h 5743741"/>
                <a:gd name="connsiteX19" fmla="*/ 6485843 w 8667472"/>
                <a:gd name="connsiteY19" fmla="*/ 732321 h 5743741"/>
                <a:gd name="connsiteX20" fmla="*/ 6417263 w 8667472"/>
                <a:gd name="connsiteY20" fmla="*/ 856781 h 5743741"/>
                <a:gd name="connsiteX21" fmla="*/ 6111309 w 8667472"/>
                <a:gd name="connsiteY21" fmla="*/ 797206 h 5743741"/>
                <a:gd name="connsiteX22" fmla="*/ 6099071 w 8667472"/>
                <a:gd name="connsiteY22" fmla="*/ 700686 h 5743741"/>
                <a:gd name="connsiteX23" fmla="*/ 5985002 w 8667472"/>
                <a:gd name="connsiteY23" fmla="*/ 654273 h 5743741"/>
                <a:gd name="connsiteX24" fmla="*/ 5911342 w 8667472"/>
                <a:gd name="connsiteY24" fmla="*/ 763263 h 5743741"/>
                <a:gd name="connsiteX25" fmla="*/ 5280036 w 8667472"/>
                <a:gd name="connsiteY25" fmla="*/ 651733 h 5743741"/>
                <a:gd name="connsiteX26" fmla="*/ 5275649 w 8667472"/>
                <a:gd name="connsiteY26" fmla="*/ 415283 h 5743741"/>
                <a:gd name="connsiteX27" fmla="*/ 5251865 w 8667472"/>
                <a:gd name="connsiteY27" fmla="*/ 355246 h 5743741"/>
                <a:gd name="connsiteX28" fmla="*/ 5202682 w 8667472"/>
                <a:gd name="connsiteY28" fmla="*/ 326613 h 5743741"/>
                <a:gd name="connsiteX29" fmla="*/ 4763492 w 8667472"/>
                <a:gd name="connsiteY29" fmla="*/ 248797 h 5743741"/>
                <a:gd name="connsiteX30" fmla="*/ 4713847 w 8667472"/>
                <a:gd name="connsiteY30" fmla="*/ 264268 h 5743741"/>
                <a:gd name="connsiteX31" fmla="*/ 4671822 w 8667472"/>
                <a:gd name="connsiteY31" fmla="*/ 295210 h 5743741"/>
                <a:gd name="connsiteX32" fmla="*/ 4627487 w 8667472"/>
                <a:gd name="connsiteY32" fmla="*/ 370948 h 5743741"/>
                <a:gd name="connsiteX33" fmla="*/ 4594236 w 8667472"/>
                <a:gd name="connsiteY33" fmla="*/ 454306 h 5743741"/>
                <a:gd name="connsiteX34" fmla="*/ 4560292 w 8667472"/>
                <a:gd name="connsiteY34" fmla="*/ 511341 h 5743741"/>
                <a:gd name="connsiteX35" fmla="*/ 4404429 w 8667472"/>
                <a:gd name="connsiteY35" fmla="*/ 495639 h 5743741"/>
                <a:gd name="connsiteX36" fmla="*/ 4365636 w 8667472"/>
                <a:gd name="connsiteY36" fmla="*/ 412743 h 5743741"/>
                <a:gd name="connsiteX37" fmla="*/ 4313682 w 8667472"/>
                <a:gd name="connsiteY37" fmla="*/ 357786 h 5743741"/>
                <a:gd name="connsiteX38" fmla="*/ 4220625 w 8667472"/>
                <a:gd name="connsiteY38" fmla="*/ 345317 h 5743741"/>
                <a:gd name="connsiteX39" fmla="*/ 4124336 w 8667472"/>
                <a:gd name="connsiteY39" fmla="*/ 433293 h 5743741"/>
                <a:gd name="connsiteX40" fmla="*/ 3908436 w 8667472"/>
                <a:gd name="connsiteY40" fmla="*/ 391961 h 5743741"/>
                <a:gd name="connsiteX41" fmla="*/ 3825309 w 8667472"/>
                <a:gd name="connsiteY41" fmla="*/ 371179 h 5743741"/>
                <a:gd name="connsiteX42" fmla="*/ 3783745 w 8667472"/>
                <a:gd name="connsiteY42" fmla="*/ 319224 h 5743741"/>
                <a:gd name="connsiteX43" fmla="*/ 3742182 w 8667472"/>
                <a:gd name="connsiteY43" fmla="*/ 236097 h 5743741"/>
                <a:gd name="connsiteX44" fmla="*/ 3656052 w 8667472"/>
                <a:gd name="connsiteY44" fmla="*/ 243717 h 5743741"/>
                <a:gd name="connsiteX45" fmla="*/ 3547987 w 8667472"/>
                <a:gd name="connsiteY45" fmla="*/ 482708 h 5743741"/>
                <a:gd name="connsiteX46" fmla="*/ 2337331 w 8667472"/>
                <a:gd name="connsiteY46" fmla="*/ 3497226 h 5743741"/>
                <a:gd name="connsiteX47" fmla="*/ 2384667 w 8667472"/>
                <a:gd name="connsiteY47" fmla="*/ 3792328 h 5743741"/>
                <a:gd name="connsiteX48" fmla="*/ 2002051 w 8667472"/>
                <a:gd name="connsiteY48" fmla="*/ 3544793 h 5743741"/>
                <a:gd name="connsiteX49" fmla="*/ 1914074 w 8667472"/>
                <a:gd name="connsiteY49" fmla="*/ 1144032 h 5743741"/>
                <a:gd name="connsiteX50" fmla="*/ 188722 w 8667472"/>
                <a:gd name="connsiteY50" fmla="*/ 1219539 h 5743741"/>
                <a:gd name="connsiteX51" fmla="*/ 220125 w 8667472"/>
                <a:gd name="connsiteY51" fmla="*/ 3642006 h 5743741"/>
                <a:gd name="connsiteX52" fmla="*/ 497686 w 8667472"/>
                <a:gd name="connsiteY52" fmla="*/ 4629078 h 5743741"/>
                <a:gd name="connsiteX53" fmla="*/ 23782 w 8667472"/>
                <a:gd name="connsiteY53" fmla="*/ 4661522 h 5743741"/>
                <a:gd name="connsiteX54" fmla="*/ 402 w 8667472"/>
                <a:gd name="connsiteY54" fmla="*/ 0 h 5743741"/>
                <a:gd name="connsiteX0" fmla="*/ 402 w 8667472"/>
                <a:gd name="connsiteY0" fmla="*/ 0 h 5732888"/>
                <a:gd name="connsiteX1" fmla="*/ 8231186 w 8667472"/>
                <a:gd name="connsiteY1" fmla="*/ 8024 h 5732888"/>
                <a:gd name="connsiteX2" fmla="*/ 8667472 w 8667472"/>
                <a:gd name="connsiteY2" fmla="*/ 5732888 h 5732888"/>
                <a:gd name="connsiteX3" fmla="*/ 555098 w 8667472"/>
                <a:gd name="connsiteY3" fmla="*/ 4644146 h 5732888"/>
                <a:gd name="connsiteX4" fmla="*/ 230516 w 8667472"/>
                <a:gd name="connsiteY4" fmla="*/ 3659324 h 5732888"/>
                <a:gd name="connsiteX5" fmla="*/ 1998587 w 8667472"/>
                <a:gd name="connsiteY5" fmla="*/ 3543408 h 5732888"/>
                <a:gd name="connsiteX6" fmla="*/ 2377047 w 8667472"/>
                <a:gd name="connsiteY6" fmla="*/ 3789788 h 5732888"/>
                <a:gd name="connsiteX7" fmla="*/ 7917942 w 8667472"/>
                <a:gd name="connsiteY7" fmla="*/ 4453190 h 5732888"/>
                <a:gd name="connsiteX8" fmla="*/ 8004302 w 8667472"/>
                <a:gd name="connsiteY8" fmla="*/ 4434024 h 5732888"/>
                <a:gd name="connsiteX9" fmla="*/ 8116754 w 8667472"/>
                <a:gd name="connsiteY9" fmla="*/ 4226206 h 5732888"/>
                <a:gd name="connsiteX10" fmla="*/ 8147927 w 8667472"/>
                <a:gd name="connsiteY10" fmla="*/ 4163861 h 5732888"/>
                <a:gd name="connsiteX11" fmla="*/ 8140307 w 8667472"/>
                <a:gd name="connsiteY11" fmla="*/ 4093664 h 5732888"/>
                <a:gd name="connsiteX12" fmla="*/ 7252231 w 8667472"/>
                <a:gd name="connsiteY12" fmla="*/ 1038044 h 5732888"/>
                <a:gd name="connsiteX13" fmla="*/ 7172336 w 8667472"/>
                <a:gd name="connsiteY13" fmla="*/ 856550 h 5732888"/>
                <a:gd name="connsiteX14" fmla="*/ 7075354 w 8667472"/>
                <a:gd name="connsiteY14" fmla="*/ 843388 h 5732888"/>
                <a:gd name="connsiteX15" fmla="*/ 6973754 w 8667472"/>
                <a:gd name="connsiteY15" fmla="*/ 953070 h 5732888"/>
                <a:gd name="connsiteX16" fmla="*/ 6630854 w 8667472"/>
                <a:gd name="connsiteY16" fmla="*/ 880333 h 5732888"/>
                <a:gd name="connsiteX17" fmla="*/ 6600143 w 8667472"/>
                <a:gd name="connsiteY17" fmla="*/ 857243 h 5732888"/>
                <a:gd name="connsiteX18" fmla="*/ 6595063 w 8667472"/>
                <a:gd name="connsiteY18" fmla="*/ 760261 h 5732888"/>
                <a:gd name="connsiteX19" fmla="*/ 6485843 w 8667472"/>
                <a:gd name="connsiteY19" fmla="*/ 732321 h 5732888"/>
                <a:gd name="connsiteX20" fmla="*/ 6417263 w 8667472"/>
                <a:gd name="connsiteY20" fmla="*/ 856781 h 5732888"/>
                <a:gd name="connsiteX21" fmla="*/ 6111309 w 8667472"/>
                <a:gd name="connsiteY21" fmla="*/ 797206 h 5732888"/>
                <a:gd name="connsiteX22" fmla="*/ 6099071 w 8667472"/>
                <a:gd name="connsiteY22" fmla="*/ 700686 h 5732888"/>
                <a:gd name="connsiteX23" fmla="*/ 5985002 w 8667472"/>
                <a:gd name="connsiteY23" fmla="*/ 654273 h 5732888"/>
                <a:gd name="connsiteX24" fmla="*/ 5911342 w 8667472"/>
                <a:gd name="connsiteY24" fmla="*/ 763263 h 5732888"/>
                <a:gd name="connsiteX25" fmla="*/ 5280036 w 8667472"/>
                <a:gd name="connsiteY25" fmla="*/ 651733 h 5732888"/>
                <a:gd name="connsiteX26" fmla="*/ 5275649 w 8667472"/>
                <a:gd name="connsiteY26" fmla="*/ 415283 h 5732888"/>
                <a:gd name="connsiteX27" fmla="*/ 5251865 w 8667472"/>
                <a:gd name="connsiteY27" fmla="*/ 355246 h 5732888"/>
                <a:gd name="connsiteX28" fmla="*/ 5202682 w 8667472"/>
                <a:gd name="connsiteY28" fmla="*/ 326613 h 5732888"/>
                <a:gd name="connsiteX29" fmla="*/ 4763492 w 8667472"/>
                <a:gd name="connsiteY29" fmla="*/ 248797 h 5732888"/>
                <a:gd name="connsiteX30" fmla="*/ 4713847 w 8667472"/>
                <a:gd name="connsiteY30" fmla="*/ 264268 h 5732888"/>
                <a:gd name="connsiteX31" fmla="*/ 4671822 w 8667472"/>
                <a:gd name="connsiteY31" fmla="*/ 295210 h 5732888"/>
                <a:gd name="connsiteX32" fmla="*/ 4627487 w 8667472"/>
                <a:gd name="connsiteY32" fmla="*/ 370948 h 5732888"/>
                <a:gd name="connsiteX33" fmla="*/ 4594236 w 8667472"/>
                <a:gd name="connsiteY33" fmla="*/ 454306 h 5732888"/>
                <a:gd name="connsiteX34" fmla="*/ 4560292 w 8667472"/>
                <a:gd name="connsiteY34" fmla="*/ 511341 h 5732888"/>
                <a:gd name="connsiteX35" fmla="*/ 4404429 w 8667472"/>
                <a:gd name="connsiteY35" fmla="*/ 495639 h 5732888"/>
                <a:gd name="connsiteX36" fmla="*/ 4365636 w 8667472"/>
                <a:gd name="connsiteY36" fmla="*/ 412743 h 5732888"/>
                <a:gd name="connsiteX37" fmla="*/ 4313682 w 8667472"/>
                <a:gd name="connsiteY37" fmla="*/ 357786 h 5732888"/>
                <a:gd name="connsiteX38" fmla="*/ 4220625 w 8667472"/>
                <a:gd name="connsiteY38" fmla="*/ 345317 h 5732888"/>
                <a:gd name="connsiteX39" fmla="*/ 4124336 w 8667472"/>
                <a:gd name="connsiteY39" fmla="*/ 433293 h 5732888"/>
                <a:gd name="connsiteX40" fmla="*/ 3908436 w 8667472"/>
                <a:gd name="connsiteY40" fmla="*/ 391961 h 5732888"/>
                <a:gd name="connsiteX41" fmla="*/ 3825309 w 8667472"/>
                <a:gd name="connsiteY41" fmla="*/ 371179 h 5732888"/>
                <a:gd name="connsiteX42" fmla="*/ 3783745 w 8667472"/>
                <a:gd name="connsiteY42" fmla="*/ 319224 h 5732888"/>
                <a:gd name="connsiteX43" fmla="*/ 3742182 w 8667472"/>
                <a:gd name="connsiteY43" fmla="*/ 236097 h 5732888"/>
                <a:gd name="connsiteX44" fmla="*/ 3656052 w 8667472"/>
                <a:gd name="connsiteY44" fmla="*/ 243717 h 5732888"/>
                <a:gd name="connsiteX45" fmla="*/ 3547987 w 8667472"/>
                <a:gd name="connsiteY45" fmla="*/ 482708 h 5732888"/>
                <a:gd name="connsiteX46" fmla="*/ 2337331 w 8667472"/>
                <a:gd name="connsiteY46" fmla="*/ 3497226 h 5732888"/>
                <a:gd name="connsiteX47" fmla="*/ 2384667 w 8667472"/>
                <a:gd name="connsiteY47" fmla="*/ 3792328 h 5732888"/>
                <a:gd name="connsiteX48" fmla="*/ 2002051 w 8667472"/>
                <a:gd name="connsiteY48" fmla="*/ 3544793 h 5732888"/>
                <a:gd name="connsiteX49" fmla="*/ 1914074 w 8667472"/>
                <a:gd name="connsiteY49" fmla="*/ 1144032 h 5732888"/>
                <a:gd name="connsiteX50" fmla="*/ 188722 w 8667472"/>
                <a:gd name="connsiteY50" fmla="*/ 1219539 h 5732888"/>
                <a:gd name="connsiteX51" fmla="*/ 220125 w 8667472"/>
                <a:gd name="connsiteY51" fmla="*/ 3642006 h 5732888"/>
                <a:gd name="connsiteX52" fmla="*/ 497686 w 8667472"/>
                <a:gd name="connsiteY52" fmla="*/ 4629078 h 5732888"/>
                <a:gd name="connsiteX53" fmla="*/ 23782 w 8667472"/>
                <a:gd name="connsiteY53" fmla="*/ 4661522 h 5732888"/>
                <a:gd name="connsiteX54" fmla="*/ 402 w 8667472"/>
                <a:gd name="connsiteY54" fmla="*/ 0 h 5732888"/>
                <a:gd name="connsiteX0" fmla="*/ 402 w 8231186"/>
                <a:gd name="connsiteY0" fmla="*/ 0 h 4661522"/>
                <a:gd name="connsiteX1" fmla="*/ 8231186 w 8231186"/>
                <a:gd name="connsiteY1" fmla="*/ 8024 h 4661522"/>
                <a:gd name="connsiteX2" fmla="*/ 8227634 w 8231186"/>
                <a:gd name="connsiteY2" fmla="*/ 4621718 h 4661522"/>
                <a:gd name="connsiteX3" fmla="*/ 555098 w 8231186"/>
                <a:gd name="connsiteY3" fmla="*/ 4644146 h 4661522"/>
                <a:gd name="connsiteX4" fmla="*/ 230516 w 8231186"/>
                <a:gd name="connsiteY4" fmla="*/ 3659324 h 4661522"/>
                <a:gd name="connsiteX5" fmla="*/ 1998587 w 8231186"/>
                <a:gd name="connsiteY5" fmla="*/ 3543408 h 4661522"/>
                <a:gd name="connsiteX6" fmla="*/ 2377047 w 8231186"/>
                <a:gd name="connsiteY6" fmla="*/ 3789788 h 4661522"/>
                <a:gd name="connsiteX7" fmla="*/ 7917942 w 8231186"/>
                <a:gd name="connsiteY7" fmla="*/ 4453190 h 4661522"/>
                <a:gd name="connsiteX8" fmla="*/ 8004302 w 8231186"/>
                <a:gd name="connsiteY8" fmla="*/ 4434024 h 4661522"/>
                <a:gd name="connsiteX9" fmla="*/ 8116754 w 8231186"/>
                <a:gd name="connsiteY9" fmla="*/ 4226206 h 4661522"/>
                <a:gd name="connsiteX10" fmla="*/ 8147927 w 8231186"/>
                <a:gd name="connsiteY10" fmla="*/ 4163861 h 4661522"/>
                <a:gd name="connsiteX11" fmla="*/ 8140307 w 8231186"/>
                <a:gd name="connsiteY11" fmla="*/ 4093664 h 4661522"/>
                <a:gd name="connsiteX12" fmla="*/ 7252231 w 8231186"/>
                <a:gd name="connsiteY12" fmla="*/ 1038044 h 4661522"/>
                <a:gd name="connsiteX13" fmla="*/ 7172336 w 8231186"/>
                <a:gd name="connsiteY13" fmla="*/ 856550 h 4661522"/>
                <a:gd name="connsiteX14" fmla="*/ 7075354 w 8231186"/>
                <a:gd name="connsiteY14" fmla="*/ 843388 h 4661522"/>
                <a:gd name="connsiteX15" fmla="*/ 6973754 w 8231186"/>
                <a:gd name="connsiteY15" fmla="*/ 953070 h 4661522"/>
                <a:gd name="connsiteX16" fmla="*/ 6630854 w 8231186"/>
                <a:gd name="connsiteY16" fmla="*/ 880333 h 4661522"/>
                <a:gd name="connsiteX17" fmla="*/ 6600143 w 8231186"/>
                <a:gd name="connsiteY17" fmla="*/ 857243 h 4661522"/>
                <a:gd name="connsiteX18" fmla="*/ 6595063 w 8231186"/>
                <a:gd name="connsiteY18" fmla="*/ 760261 h 4661522"/>
                <a:gd name="connsiteX19" fmla="*/ 6485843 w 8231186"/>
                <a:gd name="connsiteY19" fmla="*/ 732321 h 4661522"/>
                <a:gd name="connsiteX20" fmla="*/ 6417263 w 8231186"/>
                <a:gd name="connsiteY20" fmla="*/ 856781 h 4661522"/>
                <a:gd name="connsiteX21" fmla="*/ 6111309 w 8231186"/>
                <a:gd name="connsiteY21" fmla="*/ 797206 h 4661522"/>
                <a:gd name="connsiteX22" fmla="*/ 6099071 w 8231186"/>
                <a:gd name="connsiteY22" fmla="*/ 700686 h 4661522"/>
                <a:gd name="connsiteX23" fmla="*/ 5985002 w 8231186"/>
                <a:gd name="connsiteY23" fmla="*/ 654273 h 4661522"/>
                <a:gd name="connsiteX24" fmla="*/ 5911342 w 8231186"/>
                <a:gd name="connsiteY24" fmla="*/ 763263 h 4661522"/>
                <a:gd name="connsiteX25" fmla="*/ 5280036 w 8231186"/>
                <a:gd name="connsiteY25" fmla="*/ 651733 h 4661522"/>
                <a:gd name="connsiteX26" fmla="*/ 5275649 w 8231186"/>
                <a:gd name="connsiteY26" fmla="*/ 415283 h 4661522"/>
                <a:gd name="connsiteX27" fmla="*/ 5251865 w 8231186"/>
                <a:gd name="connsiteY27" fmla="*/ 355246 h 4661522"/>
                <a:gd name="connsiteX28" fmla="*/ 5202682 w 8231186"/>
                <a:gd name="connsiteY28" fmla="*/ 326613 h 4661522"/>
                <a:gd name="connsiteX29" fmla="*/ 4763492 w 8231186"/>
                <a:gd name="connsiteY29" fmla="*/ 248797 h 4661522"/>
                <a:gd name="connsiteX30" fmla="*/ 4713847 w 8231186"/>
                <a:gd name="connsiteY30" fmla="*/ 264268 h 4661522"/>
                <a:gd name="connsiteX31" fmla="*/ 4671822 w 8231186"/>
                <a:gd name="connsiteY31" fmla="*/ 295210 h 4661522"/>
                <a:gd name="connsiteX32" fmla="*/ 4627487 w 8231186"/>
                <a:gd name="connsiteY32" fmla="*/ 370948 h 4661522"/>
                <a:gd name="connsiteX33" fmla="*/ 4594236 w 8231186"/>
                <a:gd name="connsiteY33" fmla="*/ 454306 h 4661522"/>
                <a:gd name="connsiteX34" fmla="*/ 4560292 w 8231186"/>
                <a:gd name="connsiteY34" fmla="*/ 511341 h 4661522"/>
                <a:gd name="connsiteX35" fmla="*/ 4404429 w 8231186"/>
                <a:gd name="connsiteY35" fmla="*/ 495639 h 4661522"/>
                <a:gd name="connsiteX36" fmla="*/ 4365636 w 8231186"/>
                <a:gd name="connsiteY36" fmla="*/ 412743 h 4661522"/>
                <a:gd name="connsiteX37" fmla="*/ 4313682 w 8231186"/>
                <a:gd name="connsiteY37" fmla="*/ 357786 h 4661522"/>
                <a:gd name="connsiteX38" fmla="*/ 4220625 w 8231186"/>
                <a:gd name="connsiteY38" fmla="*/ 345317 h 4661522"/>
                <a:gd name="connsiteX39" fmla="*/ 4124336 w 8231186"/>
                <a:gd name="connsiteY39" fmla="*/ 433293 h 4661522"/>
                <a:gd name="connsiteX40" fmla="*/ 3908436 w 8231186"/>
                <a:gd name="connsiteY40" fmla="*/ 391961 h 4661522"/>
                <a:gd name="connsiteX41" fmla="*/ 3825309 w 8231186"/>
                <a:gd name="connsiteY41" fmla="*/ 371179 h 4661522"/>
                <a:gd name="connsiteX42" fmla="*/ 3783745 w 8231186"/>
                <a:gd name="connsiteY42" fmla="*/ 319224 h 4661522"/>
                <a:gd name="connsiteX43" fmla="*/ 3742182 w 8231186"/>
                <a:gd name="connsiteY43" fmla="*/ 236097 h 4661522"/>
                <a:gd name="connsiteX44" fmla="*/ 3656052 w 8231186"/>
                <a:gd name="connsiteY44" fmla="*/ 243717 h 4661522"/>
                <a:gd name="connsiteX45" fmla="*/ 3547987 w 8231186"/>
                <a:gd name="connsiteY45" fmla="*/ 482708 h 4661522"/>
                <a:gd name="connsiteX46" fmla="*/ 2337331 w 8231186"/>
                <a:gd name="connsiteY46" fmla="*/ 3497226 h 4661522"/>
                <a:gd name="connsiteX47" fmla="*/ 2384667 w 8231186"/>
                <a:gd name="connsiteY47" fmla="*/ 3792328 h 4661522"/>
                <a:gd name="connsiteX48" fmla="*/ 2002051 w 8231186"/>
                <a:gd name="connsiteY48" fmla="*/ 3544793 h 4661522"/>
                <a:gd name="connsiteX49" fmla="*/ 1914074 w 8231186"/>
                <a:gd name="connsiteY49" fmla="*/ 1144032 h 4661522"/>
                <a:gd name="connsiteX50" fmla="*/ 188722 w 8231186"/>
                <a:gd name="connsiteY50" fmla="*/ 1219539 h 4661522"/>
                <a:gd name="connsiteX51" fmla="*/ 220125 w 8231186"/>
                <a:gd name="connsiteY51" fmla="*/ 3642006 h 4661522"/>
                <a:gd name="connsiteX52" fmla="*/ 497686 w 8231186"/>
                <a:gd name="connsiteY52" fmla="*/ 4629078 h 4661522"/>
                <a:gd name="connsiteX53" fmla="*/ 23782 w 8231186"/>
                <a:gd name="connsiteY53" fmla="*/ 4661522 h 4661522"/>
                <a:gd name="connsiteX54" fmla="*/ 402 w 8231186"/>
                <a:gd name="connsiteY54" fmla="*/ 0 h 4661522"/>
                <a:gd name="connsiteX0" fmla="*/ 402 w 8357174"/>
                <a:gd name="connsiteY0" fmla="*/ 0 h 4682678"/>
                <a:gd name="connsiteX1" fmla="*/ 8231186 w 8357174"/>
                <a:gd name="connsiteY1" fmla="*/ 8024 h 4682678"/>
                <a:gd name="connsiteX2" fmla="*/ 8357174 w 8357174"/>
                <a:gd name="connsiteY2" fmla="*/ 4682678 h 4682678"/>
                <a:gd name="connsiteX3" fmla="*/ 555098 w 8357174"/>
                <a:gd name="connsiteY3" fmla="*/ 4644146 h 4682678"/>
                <a:gd name="connsiteX4" fmla="*/ 230516 w 8357174"/>
                <a:gd name="connsiteY4" fmla="*/ 3659324 h 4682678"/>
                <a:gd name="connsiteX5" fmla="*/ 1998587 w 8357174"/>
                <a:gd name="connsiteY5" fmla="*/ 3543408 h 4682678"/>
                <a:gd name="connsiteX6" fmla="*/ 2377047 w 8357174"/>
                <a:gd name="connsiteY6" fmla="*/ 3789788 h 4682678"/>
                <a:gd name="connsiteX7" fmla="*/ 7917942 w 8357174"/>
                <a:gd name="connsiteY7" fmla="*/ 4453190 h 4682678"/>
                <a:gd name="connsiteX8" fmla="*/ 8004302 w 8357174"/>
                <a:gd name="connsiteY8" fmla="*/ 4434024 h 4682678"/>
                <a:gd name="connsiteX9" fmla="*/ 8116754 w 8357174"/>
                <a:gd name="connsiteY9" fmla="*/ 4226206 h 4682678"/>
                <a:gd name="connsiteX10" fmla="*/ 8147927 w 8357174"/>
                <a:gd name="connsiteY10" fmla="*/ 4163861 h 4682678"/>
                <a:gd name="connsiteX11" fmla="*/ 8140307 w 8357174"/>
                <a:gd name="connsiteY11" fmla="*/ 4093664 h 4682678"/>
                <a:gd name="connsiteX12" fmla="*/ 7252231 w 8357174"/>
                <a:gd name="connsiteY12" fmla="*/ 1038044 h 4682678"/>
                <a:gd name="connsiteX13" fmla="*/ 7172336 w 8357174"/>
                <a:gd name="connsiteY13" fmla="*/ 856550 h 4682678"/>
                <a:gd name="connsiteX14" fmla="*/ 7075354 w 8357174"/>
                <a:gd name="connsiteY14" fmla="*/ 843388 h 4682678"/>
                <a:gd name="connsiteX15" fmla="*/ 6973754 w 8357174"/>
                <a:gd name="connsiteY15" fmla="*/ 953070 h 4682678"/>
                <a:gd name="connsiteX16" fmla="*/ 6630854 w 8357174"/>
                <a:gd name="connsiteY16" fmla="*/ 880333 h 4682678"/>
                <a:gd name="connsiteX17" fmla="*/ 6600143 w 8357174"/>
                <a:gd name="connsiteY17" fmla="*/ 857243 h 4682678"/>
                <a:gd name="connsiteX18" fmla="*/ 6595063 w 8357174"/>
                <a:gd name="connsiteY18" fmla="*/ 760261 h 4682678"/>
                <a:gd name="connsiteX19" fmla="*/ 6485843 w 8357174"/>
                <a:gd name="connsiteY19" fmla="*/ 732321 h 4682678"/>
                <a:gd name="connsiteX20" fmla="*/ 6417263 w 8357174"/>
                <a:gd name="connsiteY20" fmla="*/ 856781 h 4682678"/>
                <a:gd name="connsiteX21" fmla="*/ 6111309 w 8357174"/>
                <a:gd name="connsiteY21" fmla="*/ 797206 h 4682678"/>
                <a:gd name="connsiteX22" fmla="*/ 6099071 w 8357174"/>
                <a:gd name="connsiteY22" fmla="*/ 700686 h 4682678"/>
                <a:gd name="connsiteX23" fmla="*/ 5985002 w 8357174"/>
                <a:gd name="connsiteY23" fmla="*/ 654273 h 4682678"/>
                <a:gd name="connsiteX24" fmla="*/ 5911342 w 8357174"/>
                <a:gd name="connsiteY24" fmla="*/ 763263 h 4682678"/>
                <a:gd name="connsiteX25" fmla="*/ 5280036 w 8357174"/>
                <a:gd name="connsiteY25" fmla="*/ 651733 h 4682678"/>
                <a:gd name="connsiteX26" fmla="*/ 5275649 w 8357174"/>
                <a:gd name="connsiteY26" fmla="*/ 415283 h 4682678"/>
                <a:gd name="connsiteX27" fmla="*/ 5251865 w 8357174"/>
                <a:gd name="connsiteY27" fmla="*/ 355246 h 4682678"/>
                <a:gd name="connsiteX28" fmla="*/ 5202682 w 8357174"/>
                <a:gd name="connsiteY28" fmla="*/ 326613 h 4682678"/>
                <a:gd name="connsiteX29" fmla="*/ 4763492 w 8357174"/>
                <a:gd name="connsiteY29" fmla="*/ 248797 h 4682678"/>
                <a:gd name="connsiteX30" fmla="*/ 4713847 w 8357174"/>
                <a:gd name="connsiteY30" fmla="*/ 264268 h 4682678"/>
                <a:gd name="connsiteX31" fmla="*/ 4671822 w 8357174"/>
                <a:gd name="connsiteY31" fmla="*/ 295210 h 4682678"/>
                <a:gd name="connsiteX32" fmla="*/ 4627487 w 8357174"/>
                <a:gd name="connsiteY32" fmla="*/ 370948 h 4682678"/>
                <a:gd name="connsiteX33" fmla="*/ 4594236 w 8357174"/>
                <a:gd name="connsiteY33" fmla="*/ 454306 h 4682678"/>
                <a:gd name="connsiteX34" fmla="*/ 4560292 w 8357174"/>
                <a:gd name="connsiteY34" fmla="*/ 511341 h 4682678"/>
                <a:gd name="connsiteX35" fmla="*/ 4404429 w 8357174"/>
                <a:gd name="connsiteY35" fmla="*/ 495639 h 4682678"/>
                <a:gd name="connsiteX36" fmla="*/ 4365636 w 8357174"/>
                <a:gd name="connsiteY36" fmla="*/ 412743 h 4682678"/>
                <a:gd name="connsiteX37" fmla="*/ 4313682 w 8357174"/>
                <a:gd name="connsiteY37" fmla="*/ 357786 h 4682678"/>
                <a:gd name="connsiteX38" fmla="*/ 4220625 w 8357174"/>
                <a:gd name="connsiteY38" fmla="*/ 345317 h 4682678"/>
                <a:gd name="connsiteX39" fmla="*/ 4124336 w 8357174"/>
                <a:gd name="connsiteY39" fmla="*/ 433293 h 4682678"/>
                <a:gd name="connsiteX40" fmla="*/ 3908436 w 8357174"/>
                <a:gd name="connsiteY40" fmla="*/ 391961 h 4682678"/>
                <a:gd name="connsiteX41" fmla="*/ 3825309 w 8357174"/>
                <a:gd name="connsiteY41" fmla="*/ 371179 h 4682678"/>
                <a:gd name="connsiteX42" fmla="*/ 3783745 w 8357174"/>
                <a:gd name="connsiteY42" fmla="*/ 319224 h 4682678"/>
                <a:gd name="connsiteX43" fmla="*/ 3742182 w 8357174"/>
                <a:gd name="connsiteY43" fmla="*/ 236097 h 4682678"/>
                <a:gd name="connsiteX44" fmla="*/ 3656052 w 8357174"/>
                <a:gd name="connsiteY44" fmla="*/ 243717 h 4682678"/>
                <a:gd name="connsiteX45" fmla="*/ 3547987 w 8357174"/>
                <a:gd name="connsiteY45" fmla="*/ 482708 h 4682678"/>
                <a:gd name="connsiteX46" fmla="*/ 2337331 w 8357174"/>
                <a:gd name="connsiteY46" fmla="*/ 3497226 h 4682678"/>
                <a:gd name="connsiteX47" fmla="*/ 2384667 w 8357174"/>
                <a:gd name="connsiteY47" fmla="*/ 3792328 h 4682678"/>
                <a:gd name="connsiteX48" fmla="*/ 2002051 w 8357174"/>
                <a:gd name="connsiteY48" fmla="*/ 3544793 h 4682678"/>
                <a:gd name="connsiteX49" fmla="*/ 1914074 w 8357174"/>
                <a:gd name="connsiteY49" fmla="*/ 1144032 h 4682678"/>
                <a:gd name="connsiteX50" fmla="*/ 188722 w 8357174"/>
                <a:gd name="connsiteY50" fmla="*/ 1219539 h 4682678"/>
                <a:gd name="connsiteX51" fmla="*/ 220125 w 8357174"/>
                <a:gd name="connsiteY51" fmla="*/ 3642006 h 4682678"/>
                <a:gd name="connsiteX52" fmla="*/ 497686 w 8357174"/>
                <a:gd name="connsiteY52" fmla="*/ 4629078 h 4682678"/>
                <a:gd name="connsiteX53" fmla="*/ 23782 w 8357174"/>
                <a:gd name="connsiteY53" fmla="*/ 4661522 h 4682678"/>
                <a:gd name="connsiteX54" fmla="*/ 402 w 8357174"/>
                <a:gd name="connsiteY54" fmla="*/ 0 h 4682678"/>
                <a:gd name="connsiteX0" fmla="*/ 402 w 8250494"/>
                <a:gd name="connsiteY0" fmla="*/ 0 h 4661522"/>
                <a:gd name="connsiteX1" fmla="*/ 8231186 w 8250494"/>
                <a:gd name="connsiteY1" fmla="*/ 8024 h 4661522"/>
                <a:gd name="connsiteX2" fmla="*/ 8250494 w 8250494"/>
                <a:gd name="connsiteY2" fmla="*/ 4644578 h 4661522"/>
                <a:gd name="connsiteX3" fmla="*/ 555098 w 8250494"/>
                <a:gd name="connsiteY3" fmla="*/ 4644146 h 4661522"/>
                <a:gd name="connsiteX4" fmla="*/ 230516 w 8250494"/>
                <a:gd name="connsiteY4" fmla="*/ 3659324 h 4661522"/>
                <a:gd name="connsiteX5" fmla="*/ 1998587 w 8250494"/>
                <a:gd name="connsiteY5" fmla="*/ 3543408 h 4661522"/>
                <a:gd name="connsiteX6" fmla="*/ 2377047 w 8250494"/>
                <a:gd name="connsiteY6" fmla="*/ 3789788 h 4661522"/>
                <a:gd name="connsiteX7" fmla="*/ 7917942 w 8250494"/>
                <a:gd name="connsiteY7" fmla="*/ 4453190 h 4661522"/>
                <a:gd name="connsiteX8" fmla="*/ 8004302 w 8250494"/>
                <a:gd name="connsiteY8" fmla="*/ 4434024 h 4661522"/>
                <a:gd name="connsiteX9" fmla="*/ 8116754 w 8250494"/>
                <a:gd name="connsiteY9" fmla="*/ 4226206 h 4661522"/>
                <a:gd name="connsiteX10" fmla="*/ 8147927 w 8250494"/>
                <a:gd name="connsiteY10" fmla="*/ 4163861 h 4661522"/>
                <a:gd name="connsiteX11" fmla="*/ 8140307 w 8250494"/>
                <a:gd name="connsiteY11" fmla="*/ 4093664 h 4661522"/>
                <a:gd name="connsiteX12" fmla="*/ 7252231 w 8250494"/>
                <a:gd name="connsiteY12" fmla="*/ 1038044 h 4661522"/>
                <a:gd name="connsiteX13" fmla="*/ 7172336 w 8250494"/>
                <a:gd name="connsiteY13" fmla="*/ 856550 h 4661522"/>
                <a:gd name="connsiteX14" fmla="*/ 7075354 w 8250494"/>
                <a:gd name="connsiteY14" fmla="*/ 843388 h 4661522"/>
                <a:gd name="connsiteX15" fmla="*/ 6973754 w 8250494"/>
                <a:gd name="connsiteY15" fmla="*/ 953070 h 4661522"/>
                <a:gd name="connsiteX16" fmla="*/ 6630854 w 8250494"/>
                <a:gd name="connsiteY16" fmla="*/ 880333 h 4661522"/>
                <a:gd name="connsiteX17" fmla="*/ 6600143 w 8250494"/>
                <a:gd name="connsiteY17" fmla="*/ 857243 h 4661522"/>
                <a:gd name="connsiteX18" fmla="*/ 6595063 w 8250494"/>
                <a:gd name="connsiteY18" fmla="*/ 760261 h 4661522"/>
                <a:gd name="connsiteX19" fmla="*/ 6485843 w 8250494"/>
                <a:gd name="connsiteY19" fmla="*/ 732321 h 4661522"/>
                <a:gd name="connsiteX20" fmla="*/ 6417263 w 8250494"/>
                <a:gd name="connsiteY20" fmla="*/ 856781 h 4661522"/>
                <a:gd name="connsiteX21" fmla="*/ 6111309 w 8250494"/>
                <a:gd name="connsiteY21" fmla="*/ 797206 h 4661522"/>
                <a:gd name="connsiteX22" fmla="*/ 6099071 w 8250494"/>
                <a:gd name="connsiteY22" fmla="*/ 700686 h 4661522"/>
                <a:gd name="connsiteX23" fmla="*/ 5985002 w 8250494"/>
                <a:gd name="connsiteY23" fmla="*/ 654273 h 4661522"/>
                <a:gd name="connsiteX24" fmla="*/ 5911342 w 8250494"/>
                <a:gd name="connsiteY24" fmla="*/ 763263 h 4661522"/>
                <a:gd name="connsiteX25" fmla="*/ 5280036 w 8250494"/>
                <a:gd name="connsiteY25" fmla="*/ 651733 h 4661522"/>
                <a:gd name="connsiteX26" fmla="*/ 5275649 w 8250494"/>
                <a:gd name="connsiteY26" fmla="*/ 415283 h 4661522"/>
                <a:gd name="connsiteX27" fmla="*/ 5251865 w 8250494"/>
                <a:gd name="connsiteY27" fmla="*/ 355246 h 4661522"/>
                <a:gd name="connsiteX28" fmla="*/ 5202682 w 8250494"/>
                <a:gd name="connsiteY28" fmla="*/ 326613 h 4661522"/>
                <a:gd name="connsiteX29" fmla="*/ 4763492 w 8250494"/>
                <a:gd name="connsiteY29" fmla="*/ 248797 h 4661522"/>
                <a:gd name="connsiteX30" fmla="*/ 4713847 w 8250494"/>
                <a:gd name="connsiteY30" fmla="*/ 264268 h 4661522"/>
                <a:gd name="connsiteX31" fmla="*/ 4671822 w 8250494"/>
                <a:gd name="connsiteY31" fmla="*/ 295210 h 4661522"/>
                <a:gd name="connsiteX32" fmla="*/ 4627487 w 8250494"/>
                <a:gd name="connsiteY32" fmla="*/ 370948 h 4661522"/>
                <a:gd name="connsiteX33" fmla="*/ 4594236 w 8250494"/>
                <a:gd name="connsiteY33" fmla="*/ 454306 h 4661522"/>
                <a:gd name="connsiteX34" fmla="*/ 4560292 w 8250494"/>
                <a:gd name="connsiteY34" fmla="*/ 511341 h 4661522"/>
                <a:gd name="connsiteX35" fmla="*/ 4404429 w 8250494"/>
                <a:gd name="connsiteY35" fmla="*/ 495639 h 4661522"/>
                <a:gd name="connsiteX36" fmla="*/ 4365636 w 8250494"/>
                <a:gd name="connsiteY36" fmla="*/ 412743 h 4661522"/>
                <a:gd name="connsiteX37" fmla="*/ 4313682 w 8250494"/>
                <a:gd name="connsiteY37" fmla="*/ 357786 h 4661522"/>
                <a:gd name="connsiteX38" fmla="*/ 4220625 w 8250494"/>
                <a:gd name="connsiteY38" fmla="*/ 345317 h 4661522"/>
                <a:gd name="connsiteX39" fmla="*/ 4124336 w 8250494"/>
                <a:gd name="connsiteY39" fmla="*/ 433293 h 4661522"/>
                <a:gd name="connsiteX40" fmla="*/ 3908436 w 8250494"/>
                <a:gd name="connsiteY40" fmla="*/ 391961 h 4661522"/>
                <a:gd name="connsiteX41" fmla="*/ 3825309 w 8250494"/>
                <a:gd name="connsiteY41" fmla="*/ 371179 h 4661522"/>
                <a:gd name="connsiteX42" fmla="*/ 3783745 w 8250494"/>
                <a:gd name="connsiteY42" fmla="*/ 319224 h 4661522"/>
                <a:gd name="connsiteX43" fmla="*/ 3742182 w 8250494"/>
                <a:gd name="connsiteY43" fmla="*/ 236097 h 4661522"/>
                <a:gd name="connsiteX44" fmla="*/ 3656052 w 8250494"/>
                <a:gd name="connsiteY44" fmla="*/ 243717 h 4661522"/>
                <a:gd name="connsiteX45" fmla="*/ 3547987 w 8250494"/>
                <a:gd name="connsiteY45" fmla="*/ 482708 h 4661522"/>
                <a:gd name="connsiteX46" fmla="*/ 2337331 w 8250494"/>
                <a:gd name="connsiteY46" fmla="*/ 3497226 h 4661522"/>
                <a:gd name="connsiteX47" fmla="*/ 2384667 w 8250494"/>
                <a:gd name="connsiteY47" fmla="*/ 3792328 h 4661522"/>
                <a:gd name="connsiteX48" fmla="*/ 2002051 w 8250494"/>
                <a:gd name="connsiteY48" fmla="*/ 3544793 h 4661522"/>
                <a:gd name="connsiteX49" fmla="*/ 1914074 w 8250494"/>
                <a:gd name="connsiteY49" fmla="*/ 1144032 h 4661522"/>
                <a:gd name="connsiteX50" fmla="*/ 188722 w 8250494"/>
                <a:gd name="connsiteY50" fmla="*/ 1219539 h 4661522"/>
                <a:gd name="connsiteX51" fmla="*/ 220125 w 8250494"/>
                <a:gd name="connsiteY51" fmla="*/ 3642006 h 4661522"/>
                <a:gd name="connsiteX52" fmla="*/ 497686 w 8250494"/>
                <a:gd name="connsiteY52" fmla="*/ 4629078 h 4661522"/>
                <a:gd name="connsiteX53" fmla="*/ 23782 w 8250494"/>
                <a:gd name="connsiteY53" fmla="*/ 4661522 h 4661522"/>
                <a:gd name="connsiteX54" fmla="*/ 402 w 8250494"/>
                <a:gd name="connsiteY54" fmla="*/ 0 h 4661522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555098 w 8250494"/>
                <a:gd name="connsiteY3" fmla="*/ 4644146 h 4644578"/>
                <a:gd name="connsiteX4" fmla="*/ 230516 w 8250494"/>
                <a:gd name="connsiteY4" fmla="*/ 365932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2002051 w 8250494"/>
                <a:gd name="connsiteY48" fmla="*/ 3544793 h 4644578"/>
                <a:gd name="connsiteX49" fmla="*/ 1914074 w 8250494"/>
                <a:gd name="connsiteY49" fmla="*/ 1144032 h 4644578"/>
                <a:gd name="connsiteX50" fmla="*/ 188722 w 8250494"/>
                <a:gd name="connsiteY50" fmla="*/ 1219539 h 4644578"/>
                <a:gd name="connsiteX51" fmla="*/ 220125 w 8250494"/>
                <a:gd name="connsiteY51" fmla="*/ 3642006 h 4644578"/>
                <a:gd name="connsiteX52" fmla="*/ 497686 w 8250494"/>
                <a:gd name="connsiteY52" fmla="*/ 4629078 h 4644578"/>
                <a:gd name="connsiteX53" fmla="*/ 23782 w 8250494"/>
                <a:gd name="connsiteY53" fmla="*/ 4631042 h 4644578"/>
                <a:gd name="connsiteX54" fmla="*/ 402 w 8250494"/>
                <a:gd name="connsiteY54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555098 w 8250494"/>
                <a:gd name="connsiteY3" fmla="*/ 4644146 h 4644578"/>
                <a:gd name="connsiteX4" fmla="*/ 230516 w 8250494"/>
                <a:gd name="connsiteY4" fmla="*/ 365932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2002051 w 8250494"/>
                <a:gd name="connsiteY48" fmla="*/ 3544793 h 4644578"/>
                <a:gd name="connsiteX49" fmla="*/ 1914074 w 8250494"/>
                <a:gd name="connsiteY49" fmla="*/ 1144032 h 4644578"/>
                <a:gd name="connsiteX50" fmla="*/ 188722 w 8250494"/>
                <a:gd name="connsiteY50" fmla="*/ 1219539 h 4644578"/>
                <a:gd name="connsiteX51" fmla="*/ 220125 w 8250494"/>
                <a:gd name="connsiteY51" fmla="*/ 3642006 h 4644578"/>
                <a:gd name="connsiteX52" fmla="*/ 490066 w 8250494"/>
                <a:gd name="connsiteY52" fmla="*/ 4629078 h 4644578"/>
                <a:gd name="connsiteX53" fmla="*/ 23782 w 8250494"/>
                <a:gd name="connsiteY53" fmla="*/ 4631042 h 4644578"/>
                <a:gd name="connsiteX54" fmla="*/ 402 w 8250494"/>
                <a:gd name="connsiteY54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516998 w 8250494"/>
                <a:gd name="connsiteY3" fmla="*/ 4628906 h 4644578"/>
                <a:gd name="connsiteX4" fmla="*/ 230516 w 8250494"/>
                <a:gd name="connsiteY4" fmla="*/ 365932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2002051 w 8250494"/>
                <a:gd name="connsiteY48" fmla="*/ 3544793 h 4644578"/>
                <a:gd name="connsiteX49" fmla="*/ 1914074 w 8250494"/>
                <a:gd name="connsiteY49" fmla="*/ 1144032 h 4644578"/>
                <a:gd name="connsiteX50" fmla="*/ 188722 w 8250494"/>
                <a:gd name="connsiteY50" fmla="*/ 1219539 h 4644578"/>
                <a:gd name="connsiteX51" fmla="*/ 220125 w 8250494"/>
                <a:gd name="connsiteY51" fmla="*/ 3642006 h 4644578"/>
                <a:gd name="connsiteX52" fmla="*/ 490066 w 8250494"/>
                <a:gd name="connsiteY52" fmla="*/ 4629078 h 4644578"/>
                <a:gd name="connsiteX53" fmla="*/ 23782 w 8250494"/>
                <a:gd name="connsiteY53" fmla="*/ 4631042 h 4644578"/>
                <a:gd name="connsiteX54" fmla="*/ 402 w 8250494"/>
                <a:gd name="connsiteY54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516998 w 8250494"/>
                <a:gd name="connsiteY3" fmla="*/ 4628906 h 4644578"/>
                <a:gd name="connsiteX4" fmla="*/ 230516 w 8250494"/>
                <a:gd name="connsiteY4" fmla="*/ 365932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2002051 w 8250494"/>
                <a:gd name="connsiteY48" fmla="*/ 3544793 h 4644578"/>
                <a:gd name="connsiteX49" fmla="*/ 1914074 w 8250494"/>
                <a:gd name="connsiteY49" fmla="*/ 1144032 h 4644578"/>
                <a:gd name="connsiteX50" fmla="*/ 188722 w 8250494"/>
                <a:gd name="connsiteY50" fmla="*/ 1219539 h 4644578"/>
                <a:gd name="connsiteX51" fmla="*/ 220125 w 8250494"/>
                <a:gd name="connsiteY51" fmla="*/ 3642006 h 4644578"/>
                <a:gd name="connsiteX52" fmla="*/ 490066 w 8250494"/>
                <a:gd name="connsiteY52" fmla="*/ 4629078 h 4644578"/>
                <a:gd name="connsiteX53" fmla="*/ 23782 w 8250494"/>
                <a:gd name="connsiteY53" fmla="*/ 4631042 h 4644578"/>
                <a:gd name="connsiteX54" fmla="*/ 402 w 8250494"/>
                <a:gd name="connsiteY54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516998 w 8250494"/>
                <a:gd name="connsiteY3" fmla="*/ 4628906 h 4644578"/>
                <a:gd name="connsiteX4" fmla="*/ 230516 w 8250494"/>
                <a:gd name="connsiteY4" fmla="*/ 365932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2002051 w 8250494"/>
                <a:gd name="connsiteY48" fmla="*/ 3544793 h 4644578"/>
                <a:gd name="connsiteX49" fmla="*/ 1914074 w 8250494"/>
                <a:gd name="connsiteY49" fmla="*/ 1144032 h 4644578"/>
                <a:gd name="connsiteX50" fmla="*/ 188722 w 8250494"/>
                <a:gd name="connsiteY50" fmla="*/ 1219539 h 4644578"/>
                <a:gd name="connsiteX51" fmla="*/ 220125 w 8250494"/>
                <a:gd name="connsiteY51" fmla="*/ 3642006 h 4644578"/>
                <a:gd name="connsiteX52" fmla="*/ 490066 w 8250494"/>
                <a:gd name="connsiteY52" fmla="*/ 4629078 h 4644578"/>
                <a:gd name="connsiteX53" fmla="*/ 23782 w 8250494"/>
                <a:gd name="connsiteY53" fmla="*/ 4631042 h 4644578"/>
                <a:gd name="connsiteX54" fmla="*/ 402 w 8250494"/>
                <a:gd name="connsiteY54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516998 w 8250494"/>
                <a:gd name="connsiteY3" fmla="*/ 4628906 h 4644578"/>
                <a:gd name="connsiteX4" fmla="*/ 230516 w 8250494"/>
                <a:gd name="connsiteY4" fmla="*/ 365932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1914074 w 8250494"/>
                <a:gd name="connsiteY48" fmla="*/ 1144032 h 4644578"/>
                <a:gd name="connsiteX49" fmla="*/ 188722 w 8250494"/>
                <a:gd name="connsiteY49" fmla="*/ 1219539 h 4644578"/>
                <a:gd name="connsiteX50" fmla="*/ 220125 w 8250494"/>
                <a:gd name="connsiteY50" fmla="*/ 3642006 h 4644578"/>
                <a:gd name="connsiteX51" fmla="*/ 490066 w 8250494"/>
                <a:gd name="connsiteY51" fmla="*/ 4629078 h 4644578"/>
                <a:gd name="connsiteX52" fmla="*/ 23782 w 8250494"/>
                <a:gd name="connsiteY52" fmla="*/ 4631042 h 4644578"/>
                <a:gd name="connsiteX53" fmla="*/ 402 w 8250494"/>
                <a:gd name="connsiteY53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516998 w 8250494"/>
                <a:gd name="connsiteY3" fmla="*/ 4628906 h 4644578"/>
                <a:gd name="connsiteX4" fmla="*/ 230516 w 8250494"/>
                <a:gd name="connsiteY4" fmla="*/ 365932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188722 w 8250494"/>
                <a:gd name="connsiteY48" fmla="*/ 1219539 h 4644578"/>
                <a:gd name="connsiteX49" fmla="*/ 220125 w 8250494"/>
                <a:gd name="connsiteY49" fmla="*/ 3642006 h 4644578"/>
                <a:gd name="connsiteX50" fmla="*/ 490066 w 8250494"/>
                <a:gd name="connsiteY50" fmla="*/ 4629078 h 4644578"/>
                <a:gd name="connsiteX51" fmla="*/ 23782 w 8250494"/>
                <a:gd name="connsiteY51" fmla="*/ 4631042 h 4644578"/>
                <a:gd name="connsiteX52" fmla="*/ 402 w 8250494"/>
                <a:gd name="connsiteY52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516998 w 8250494"/>
                <a:gd name="connsiteY3" fmla="*/ 4628906 h 4644578"/>
                <a:gd name="connsiteX4" fmla="*/ 230516 w 8250494"/>
                <a:gd name="connsiteY4" fmla="*/ 365932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220125 w 8250494"/>
                <a:gd name="connsiteY48" fmla="*/ 3642006 h 4644578"/>
                <a:gd name="connsiteX49" fmla="*/ 490066 w 8250494"/>
                <a:gd name="connsiteY49" fmla="*/ 4629078 h 4644578"/>
                <a:gd name="connsiteX50" fmla="*/ 23782 w 8250494"/>
                <a:gd name="connsiteY50" fmla="*/ 4631042 h 4644578"/>
                <a:gd name="connsiteX51" fmla="*/ 402 w 8250494"/>
                <a:gd name="connsiteY51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516998 w 8250494"/>
                <a:gd name="connsiteY3" fmla="*/ 4628906 h 4644578"/>
                <a:gd name="connsiteX4" fmla="*/ 230516 w 8250494"/>
                <a:gd name="connsiteY4" fmla="*/ 365932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220125 w 8250494"/>
                <a:gd name="connsiteY48" fmla="*/ 3642006 h 4644578"/>
                <a:gd name="connsiteX49" fmla="*/ 1686167 w 8250494"/>
                <a:gd name="connsiteY49" fmla="*/ 4452728 h 4644578"/>
                <a:gd name="connsiteX50" fmla="*/ 490066 w 8250494"/>
                <a:gd name="connsiteY50" fmla="*/ 4629078 h 4644578"/>
                <a:gd name="connsiteX51" fmla="*/ 23782 w 8250494"/>
                <a:gd name="connsiteY51" fmla="*/ 4631042 h 4644578"/>
                <a:gd name="connsiteX52" fmla="*/ 402 w 8250494"/>
                <a:gd name="connsiteY52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516998 w 8250494"/>
                <a:gd name="connsiteY3" fmla="*/ 4628906 h 4644578"/>
                <a:gd name="connsiteX4" fmla="*/ 230516 w 8250494"/>
                <a:gd name="connsiteY4" fmla="*/ 365932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2749965 w 8250494"/>
                <a:gd name="connsiteY48" fmla="*/ 4373526 h 4644578"/>
                <a:gd name="connsiteX49" fmla="*/ 1686167 w 8250494"/>
                <a:gd name="connsiteY49" fmla="*/ 4452728 h 4644578"/>
                <a:gd name="connsiteX50" fmla="*/ 490066 w 8250494"/>
                <a:gd name="connsiteY50" fmla="*/ 4629078 h 4644578"/>
                <a:gd name="connsiteX51" fmla="*/ 23782 w 8250494"/>
                <a:gd name="connsiteY51" fmla="*/ 4631042 h 4644578"/>
                <a:gd name="connsiteX52" fmla="*/ 402 w 8250494"/>
                <a:gd name="connsiteY52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516998 w 8250494"/>
                <a:gd name="connsiteY3" fmla="*/ 4628906 h 4644578"/>
                <a:gd name="connsiteX4" fmla="*/ 230516 w 8250494"/>
                <a:gd name="connsiteY4" fmla="*/ 365932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2749965 w 8250494"/>
                <a:gd name="connsiteY48" fmla="*/ 4373526 h 4644578"/>
                <a:gd name="connsiteX49" fmla="*/ 490066 w 8250494"/>
                <a:gd name="connsiteY49" fmla="*/ 4629078 h 4644578"/>
                <a:gd name="connsiteX50" fmla="*/ 23782 w 8250494"/>
                <a:gd name="connsiteY50" fmla="*/ 4631042 h 4644578"/>
                <a:gd name="connsiteX51" fmla="*/ 402 w 8250494"/>
                <a:gd name="connsiteY51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516998 w 8250494"/>
                <a:gd name="connsiteY3" fmla="*/ 4628906 h 4644578"/>
                <a:gd name="connsiteX4" fmla="*/ 230516 w 8250494"/>
                <a:gd name="connsiteY4" fmla="*/ 365932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490066 w 8250494"/>
                <a:gd name="connsiteY48" fmla="*/ 4629078 h 4644578"/>
                <a:gd name="connsiteX49" fmla="*/ 23782 w 8250494"/>
                <a:gd name="connsiteY49" fmla="*/ 4631042 h 4644578"/>
                <a:gd name="connsiteX50" fmla="*/ 402 w 8250494"/>
                <a:gd name="connsiteY50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516998 w 8250494"/>
                <a:gd name="connsiteY3" fmla="*/ 4628906 h 4644578"/>
                <a:gd name="connsiteX4" fmla="*/ 230516 w 8250494"/>
                <a:gd name="connsiteY4" fmla="*/ 365932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566266 w 8250494"/>
                <a:gd name="connsiteY48" fmla="*/ 4171878 h 4644578"/>
                <a:gd name="connsiteX49" fmla="*/ 23782 w 8250494"/>
                <a:gd name="connsiteY49" fmla="*/ 4631042 h 4644578"/>
                <a:gd name="connsiteX50" fmla="*/ 402 w 8250494"/>
                <a:gd name="connsiteY50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1858118 w 8250494"/>
                <a:gd name="connsiteY3" fmla="*/ 4514606 h 4644578"/>
                <a:gd name="connsiteX4" fmla="*/ 230516 w 8250494"/>
                <a:gd name="connsiteY4" fmla="*/ 365932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566266 w 8250494"/>
                <a:gd name="connsiteY48" fmla="*/ 4171878 h 4644578"/>
                <a:gd name="connsiteX49" fmla="*/ 23782 w 8250494"/>
                <a:gd name="connsiteY49" fmla="*/ 4631042 h 4644578"/>
                <a:gd name="connsiteX50" fmla="*/ 402 w 8250494"/>
                <a:gd name="connsiteY50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1858118 w 8250494"/>
                <a:gd name="connsiteY3" fmla="*/ 4514606 h 4644578"/>
                <a:gd name="connsiteX4" fmla="*/ 1312556 w 8250494"/>
                <a:gd name="connsiteY4" fmla="*/ 446704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566266 w 8250494"/>
                <a:gd name="connsiteY48" fmla="*/ 4171878 h 4644578"/>
                <a:gd name="connsiteX49" fmla="*/ 23782 w 8250494"/>
                <a:gd name="connsiteY49" fmla="*/ 4631042 h 4644578"/>
                <a:gd name="connsiteX50" fmla="*/ 402 w 8250494"/>
                <a:gd name="connsiteY50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1858118 w 8250494"/>
                <a:gd name="connsiteY3" fmla="*/ 4514606 h 4644578"/>
                <a:gd name="connsiteX4" fmla="*/ 1312556 w 8250494"/>
                <a:gd name="connsiteY4" fmla="*/ 446704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1218807 w 8250494"/>
                <a:gd name="connsiteY47" fmla="*/ 3258928 h 4644578"/>
                <a:gd name="connsiteX48" fmla="*/ 566266 w 8250494"/>
                <a:gd name="connsiteY48" fmla="*/ 4171878 h 4644578"/>
                <a:gd name="connsiteX49" fmla="*/ 23782 w 8250494"/>
                <a:gd name="connsiteY49" fmla="*/ 4631042 h 4644578"/>
                <a:gd name="connsiteX50" fmla="*/ 402 w 8250494"/>
                <a:gd name="connsiteY50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1858118 w 8250494"/>
                <a:gd name="connsiteY3" fmla="*/ 4514606 h 4644578"/>
                <a:gd name="connsiteX4" fmla="*/ 1312556 w 8250494"/>
                <a:gd name="connsiteY4" fmla="*/ 4467044 h 4644578"/>
                <a:gd name="connsiteX5" fmla="*/ 2128127 w 8250494"/>
                <a:gd name="connsiteY5" fmla="*/ 409966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1218807 w 8250494"/>
                <a:gd name="connsiteY47" fmla="*/ 3258928 h 4644578"/>
                <a:gd name="connsiteX48" fmla="*/ 566266 w 8250494"/>
                <a:gd name="connsiteY48" fmla="*/ 4171878 h 4644578"/>
                <a:gd name="connsiteX49" fmla="*/ 23782 w 8250494"/>
                <a:gd name="connsiteY49" fmla="*/ 4631042 h 4644578"/>
                <a:gd name="connsiteX50" fmla="*/ 402 w 8250494"/>
                <a:gd name="connsiteY50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1858118 w 8250494"/>
                <a:gd name="connsiteY3" fmla="*/ 4514606 h 4644578"/>
                <a:gd name="connsiteX4" fmla="*/ 2128127 w 8250494"/>
                <a:gd name="connsiteY4" fmla="*/ 4099668 h 4644578"/>
                <a:gd name="connsiteX5" fmla="*/ 2377047 w 8250494"/>
                <a:gd name="connsiteY5" fmla="*/ 3789788 h 4644578"/>
                <a:gd name="connsiteX6" fmla="*/ 7917942 w 8250494"/>
                <a:gd name="connsiteY6" fmla="*/ 4453190 h 4644578"/>
                <a:gd name="connsiteX7" fmla="*/ 8004302 w 8250494"/>
                <a:gd name="connsiteY7" fmla="*/ 4434024 h 4644578"/>
                <a:gd name="connsiteX8" fmla="*/ 8116754 w 8250494"/>
                <a:gd name="connsiteY8" fmla="*/ 4226206 h 4644578"/>
                <a:gd name="connsiteX9" fmla="*/ 8147927 w 8250494"/>
                <a:gd name="connsiteY9" fmla="*/ 4163861 h 4644578"/>
                <a:gd name="connsiteX10" fmla="*/ 8140307 w 8250494"/>
                <a:gd name="connsiteY10" fmla="*/ 4093664 h 4644578"/>
                <a:gd name="connsiteX11" fmla="*/ 7252231 w 8250494"/>
                <a:gd name="connsiteY11" fmla="*/ 1038044 h 4644578"/>
                <a:gd name="connsiteX12" fmla="*/ 7172336 w 8250494"/>
                <a:gd name="connsiteY12" fmla="*/ 856550 h 4644578"/>
                <a:gd name="connsiteX13" fmla="*/ 7075354 w 8250494"/>
                <a:gd name="connsiteY13" fmla="*/ 843388 h 4644578"/>
                <a:gd name="connsiteX14" fmla="*/ 6973754 w 8250494"/>
                <a:gd name="connsiteY14" fmla="*/ 953070 h 4644578"/>
                <a:gd name="connsiteX15" fmla="*/ 6630854 w 8250494"/>
                <a:gd name="connsiteY15" fmla="*/ 880333 h 4644578"/>
                <a:gd name="connsiteX16" fmla="*/ 6600143 w 8250494"/>
                <a:gd name="connsiteY16" fmla="*/ 857243 h 4644578"/>
                <a:gd name="connsiteX17" fmla="*/ 6595063 w 8250494"/>
                <a:gd name="connsiteY17" fmla="*/ 760261 h 4644578"/>
                <a:gd name="connsiteX18" fmla="*/ 6485843 w 8250494"/>
                <a:gd name="connsiteY18" fmla="*/ 732321 h 4644578"/>
                <a:gd name="connsiteX19" fmla="*/ 6417263 w 8250494"/>
                <a:gd name="connsiteY19" fmla="*/ 856781 h 4644578"/>
                <a:gd name="connsiteX20" fmla="*/ 6111309 w 8250494"/>
                <a:gd name="connsiteY20" fmla="*/ 797206 h 4644578"/>
                <a:gd name="connsiteX21" fmla="*/ 6099071 w 8250494"/>
                <a:gd name="connsiteY21" fmla="*/ 700686 h 4644578"/>
                <a:gd name="connsiteX22" fmla="*/ 5985002 w 8250494"/>
                <a:gd name="connsiteY22" fmla="*/ 654273 h 4644578"/>
                <a:gd name="connsiteX23" fmla="*/ 5911342 w 8250494"/>
                <a:gd name="connsiteY23" fmla="*/ 763263 h 4644578"/>
                <a:gd name="connsiteX24" fmla="*/ 5280036 w 8250494"/>
                <a:gd name="connsiteY24" fmla="*/ 651733 h 4644578"/>
                <a:gd name="connsiteX25" fmla="*/ 5275649 w 8250494"/>
                <a:gd name="connsiteY25" fmla="*/ 415283 h 4644578"/>
                <a:gd name="connsiteX26" fmla="*/ 5251865 w 8250494"/>
                <a:gd name="connsiteY26" fmla="*/ 355246 h 4644578"/>
                <a:gd name="connsiteX27" fmla="*/ 5202682 w 8250494"/>
                <a:gd name="connsiteY27" fmla="*/ 326613 h 4644578"/>
                <a:gd name="connsiteX28" fmla="*/ 4763492 w 8250494"/>
                <a:gd name="connsiteY28" fmla="*/ 248797 h 4644578"/>
                <a:gd name="connsiteX29" fmla="*/ 4713847 w 8250494"/>
                <a:gd name="connsiteY29" fmla="*/ 264268 h 4644578"/>
                <a:gd name="connsiteX30" fmla="*/ 4671822 w 8250494"/>
                <a:gd name="connsiteY30" fmla="*/ 295210 h 4644578"/>
                <a:gd name="connsiteX31" fmla="*/ 4627487 w 8250494"/>
                <a:gd name="connsiteY31" fmla="*/ 370948 h 4644578"/>
                <a:gd name="connsiteX32" fmla="*/ 4594236 w 8250494"/>
                <a:gd name="connsiteY32" fmla="*/ 454306 h 4644578"/>
                <a:gd name="connsiteX33" fmla="*/ 4560292 w 8250494"/>
                <a:gd name="connsiteY33" fmla="*/ 511341 h 4644578"/>
                <a:gd name="connsiteX34" fmla="*/ 4404429 w 8250494"/>
                <a:gd name="connsiteY34" fmla="*/ 495639 h 4644578"/>
                <a:gd name="connsiteX35" fmla="*/ 4365636 w 8250494"/>
                <a:gd name="connsiteY35" fmla="*/ 412743 h 4644578"/>
                <a:gd name="connsiteX36" fmla="*/ 4313682 w 8250494"/>
                <a:gd name="connsiteY36" fmla="*/ 357786 h 4644578"/>
                <a:gd name="connsiteX37" fmla="*/ 4220625 w 8250494"/>
                <a:gd name="connsiteY37" fmla="*/ 345317 h 4644578"/>
                <a:gd name="connsiteX38" fmla="*/ 4124336 w 8250494"/>
                <a:gd name="connsiteY38" fmla="*/ 433293 h 4644578"/>
                <a:gd name="connsiteX39" fmla="*/ 3908436 w 8250494"/>
                <a:gd name="connsiteY39" fmla="*/ 391961 h 4644578"/>
                <a:gd name="connsiteX40" fmla="*/ 3825309 w 8250494"/>
                <a:gd name="connsiteY40" fmla="*/ 371179 h 4644578"/>
                <a:gd name="connsiteX41" fmla="*/ 3783745 w 8250494"/>
                <a:gd name="connsiteY41" fmla="*/ 319224 h 4644578"/>
                <a:gd name="connsiteX42" fmla="*/ 3742182 w 8250494"/>
                <a:gd name="connsiteY42" fmla="*/ 236097 h 4644578"/>
                <a:gd name="connsiteX43" fmla="*/ 3656052 w 8250494"/>
                <a:gd name="connsiteY43" fmla="*/ 243717 h 4644578"/>
                <a:gd name="connsiteX44" fmla="*/ 3547987 w 8250494"/>
                <a:gd name="connsiteY44" fmla="*/ 482708 h 4644578"/>
                <a:gd name="connsiteX45" fmla="*/ 2337331 w 8250494"/>
                <a:gd name="connsiteY45" fmla="*/ 3497226 h 4644578"/>
                <a:gd name="connsiteX46" fmla="*/ 1218807 w 8250494"/>
                <a:gd name="connsiteY46" fmla="*/ 3258928 h 4644578"/>
                <a:gd name="connsiteX47" fmla="*/ 566266 w 8250494"/>
                <a:gd name="connsiteY47" fmla="*/ 4171878 h 4644578"/>
                <a:gd name="connsiteX48" fmla="*/ 23782 w 8250494"/>
                <a:gd name="connsiteY48" fmla="*/ 4631042 h 4644578"/>
                <a:gd name="connsiteX49" fmla="*/ 402 w 8250494"/>
                <a:gd name="connsiteY49" fmla="*/ 0 h 4644578"/>
                <a:gd name="connsiteX0" fmla="*/ 0 w 8250092"/>
                <a:gd name="connsiteY0" fmla="*/ 0 h 4644578"/>
                <a:gd name="connsiteX1" fmla="*/ 8230784 w 8250092"/>
                <a:gd name="connsiteY1" fmla="*/ 8024 h 4644578"/>
                <a:gd name="connsiteX2" fmla="*/ 8250092 w 8250092"/>
                <a:gd name="connsiteY2" fmla="*/ 4644578 h 4644578"/>
                <a:gd name="connsiteX3" fmla="*/ 1857716 w 8250092"/>
                <a:gd name="connsiteY3" fmla="*/ 4514606 h 4644578"/>
                <a:gd name="connsiteX4" fmla="*/ 2127725 w 8250092"/>
                <a:gd name="connsiteY4" fmla="*/ 4099668 h 4644578"/>
                <a:gd name="connsiteX5" fmla="*/ 2376645 w 8250092"/>
                <a:gd name="connsiteY5" fmla="*/ 3789788 h 4644578"/>
                <a:gd name="connsiteX6" fmla="*/ 7917540 w 8250092"/>
                <a:gd name="connsiteY6" fmla="*/ 4453190 h 4644578"/>
                <a:gd name="connsiteX7" fmla="*/ 8003900 w 8250092"/>
                <a:gd name="connsiteY7" fmla="*/ 4434024 h 4644578"/>
                <a:gd name="connsiteX8" fmla="*/ 8116352 w 8250092"/>
                <a:gd name="connsiteY8" fmla="*/ 4226206 h 4644578"/>
                <a:gd name="connsiteX9" fmla="*/ 8147525 w 8250092"/>
                <a:gd name="connsiteY9" fmla="*/ 4163861 h 4644578"/>
                <a:gd name="connsiteX10" fmla="*/ 8139905 w 8250092"/>
                <a:gd name="connsiteY10" fmla="*/ 4093664 h 4644578"/>
                <a:gd name="connsiteX11" fmla="*/ 7251829 w 8250092"/>
                <a:gd name="connsiteY11" fmla="*/ 1038044 h 4644578"/>
                <a:gd name="connsiteX12" fmla="*/ 7171934 w 8250092"/>
                <a:gd name="connsiteY12" fmla="*/ 856550 h 4644578"/>
                <a:gd name="connsiteX13" fmla="*/ 7074952 w 8250092"/>
                <a:gd name="connsiteY13" fmla="*/ 843388 h 4644578"/>
                <a:gd name="connsiteX14" fmla="*/ 6973352 w 8250092"/>
                <a:gd name="connsiteY14" fmla="*/ 953070 h 4644578"/>
                <a:gd name="connsiteX15" fmla="*/ 6630452 w 8250092"/>
                <a:gd name="connsiteY15" fmla="*/ 880333 h 4644578"/>
                <a:gd name="connsiteX16" fmla="*/ 6599741 w 8250092"/>
                <a:gd name="connsiteY16" fmla="*/ 857243 h 4644578"/>
                <a:gd name="connsiteX17" fmla="*/ 6594661 w 8250092"/>
                <a:gd name="connsiteY17" fmla="*/ 760261 h 4644578"/>
                <a:gd name="connsiteX18" fmla="*/ 6485441 w 8250092"/>
                <a:gd name="connsiteY18" fmla="*/ 732321 h 4644578"/>
                <a:gd name="connsiteX19" fmla="*/ 6416861 w 8250092"/>
                <a:gd name="connsiteY19" fmla="*/ 856781 h 4644578"/>
                <a:gd name="connsiteX20" fmla="*/ 6110907 w 8250092"/>
                <a:gd name="connsiteY20" fmla="*/ 797206 h 4644578"/>
                <a:gd name="connsiteX21" fmla="*/ 6098669 w 8250092"/>
                <a:gd name="connsiteY21" fmla="*/ 700686 h 4644578"/>
                <a:gd name="connsiteX22" fmla="*/ 5984600 w 8250092"/>
                <a:gd name="connsiteY22" fmla="*/ 654273 h 4644578"/>
                <a:gd name="connsiteX23" fmla="*/ 5910940 w 8250092"/>
                <a:gd name="connsiteY23" fmla="*/ 763263 h 4644578"/>
                <a:gd name="connsiteX24" fmla="*/ 5279634 w 8250092"/>
                <a:gd name="connsiteY24" fmla="*/ 651733 h 4644578"/>
                <a:gd name="connsiteX25" fmla="*/ 5275247 w 8250092"/>
                <a:gd name="connsiteY25" fmla="*/ 415283 h 4644578"/>
                <a:gd name="connsiteX26" fmla="*/ 5251463 w 8250092"/>
                <a:gd name="connsiteY26" fmla="*/ 355246 h 4644578"/>
                <a:gd name="connsiteX27" fmla="*/ 5202280 w 8250092"/>
                <a:gd name="connsiteY27" fmla="*/ 326613 h 4644578"/>
                <a:gd name="connsiteX28" fmla="*/ 4763090 w 8250092"/>
                <a:gd name="connsiteY28" fmla="*/ 248797 h 4644578"/>
                <a:gd name="connsiteX29" fmla="*/ 4713445 w 8250092"/>
                <a:gd name="connsiteY29" fmla="*/ 264268 h 4644578"/>
                <a:gd name="connsiteX30" fmla="*/ 4671420 w 8250092"/>
                <a:gd name="connsiteY30" fmla="*/ 295210 h 4644578"/>
                <a:gd name="connsiteX31" fmla="*/ 4627085 w 8250092"/>
                <a:gd name="connsiteY31" fmla="*/ 370948 h 4644578"/>
                <a:gd name="connsiteX32" fmla="*/ 4593834 w 8250092"/>
                <a:gd name="connsiteY32" fmla="*/ 454306 h 4644578"/>
                <a:gd name="connsiteX33" fmla="*/ 4559890 w 8250092"/>
                <a:gd name="connsiteY33" fmla="*/ 511341 h 4644578"/>
                <a:gd name="connsiteX34" fmla="*/ 4404027 w 8250092"/>
                <a:gd name="connsiteY34" fmla="*/ 495639 h 4644578"/>
                <a:gd name="connsiteX35" fmla="*/ 4365234 w 8250092"/>
                <a:gd name="connsiteY35" fmla="*/ 412743 h 4644578"/>
                <a:gd name="connsiteX36" fmla="*/ 4313280 w 8250092"/>
                <a:gd name="connsiteY36" fmla="*/ 357786 h 4644578"/>
                <a:gd name="connsiteX37" fmla="*/ 4220223 w 8250092"/>
                <a:gd name="connsiteY37" fmla="*/ 345317 h 4644578"/>
                <a:gd name="connsiteX38" fmla="*/ 4123934 w 8250092"/>
                <a:gd name="connsiteY38" fmla="*/ 433293 h 4644578"/>
                <a:gd name="connsiteX39" fmla="*/ 3908034 w 8250092"/>
                <a:gd name="connsiteY39" fmla="*/ 391961 h 4644578"/>
                <a:gd name="connsiteX40" fmla="*/ 3824907 w 8250092"/>
                <a:gd name="connsiteY40" fmla="*/ 371179 h 4644578"/>
                <a:gd name="connsiteX41" fmla="*/ 3783343 w 8250092"/>
                <a:gd name="connsiteY41" fmla="*/ 319224 h 4644578"/>
                <a:gd name="connsiteX42" fmla="*/ 3741780 w 8250092"/>
                <a:gd name="connsiteY42" fmla="*/ 236097 h 4644578"/>
                <a:gd name="connsiteX43" fmla="*/ 3655650 w 8250092"/>
                <a:gd name="connsiteY43" fmla="*/ 243717 h 4644578"/>
                <a:gd name="connsiteX44" fmla="*/ 3547585 w 8250092"/>
                <a:gd name="connsiteY44" fmla="*/ 482708 h 4644578"/>
                <a:gd name="connsiteX45" fmla="*/ 2336929 w 8250092"/>
                <a:gd name="connsiteY45" fmla="*/ 3497226 h 4644578"/>
                <a:gd name="connsiteX46" fmla="*/ 1218405 w 8250092"/>
                <a:gd name="connsiteY46" fmla="*/ 3258928 h 4644578"/>
                <a:gd name="connsiteX47" fmla="*/ 565864 w 8250092"/>
                <a:gd name="connsiteY47" fmla="*/ 4171878 h 4644578"/>
                <a:gd name="connsiteX48" fmla="*/ 0 w 8250092"/>
                <a:gd name="connsiteY48" fmla="*/ 0 h 4644578"/>
                <a:gd name="connsiteX0" fmla="*/ 0 w 8250092"/>
                <a:gd name="connsiteY0" fmla="*/ 0 h 4644578"/>
                <a:gd name="connsiteX1" fmla="*/ 8230784 w 8250092"/>
                <a:gd name="connsiteY1" fmla="*/ 8024 h 4644578"/>
                <a:gd name="connsiteX2" fmla="*/ 8250092 w 8250092"/>
                <a:gd name="connsiteY2" fmla="*/ 4644578 h 4644578"/>
                <a:gd name="connsiteX3" fmla="*/ 1857716 w 8250092"/>
                <a:gd name="connsiteY3" fmla="*/ 4514606 h 4644578"/>
                <a:gd name="connsiteX4" fmla="*/ 2127725 w 8250092"/>
                <a:gd name="connsiteY4" fmla="*/ 4099668 h 4644578"/>
                <a:gd name="connsiteX5" fmla="*/ 2376645 w 8250092"/>
                <a:gd name="connsiteY5" fmla="*/ 3789788 h 4644578"/>
                <a:gd name="connsiteX6" fmla="*/ 7917540 w 8250092"/>
                <a:gd name="connsiteY6" fmla="*/ 4453190 h 4644578"/>
                <a:gd name="connsiteX7" fmla="*/ 8003900 w 8250092"/>
                <a:gd name="connsiteY7" fmla="*/ 4434024 h 4644578"/>
                <a:gd name="connsiteX8" fmla="*/ 8116352 w 8250092"/>
                <a:gd name="connsiteY8" fmla="*/ 4226206 h 4644578"/>
                <a:gd name="connsiteX9" fmla="*/ 8147525 w 8250092"/>
                <a:gd name="connsiteY9" fmla="*/ 4163861 h 4644578"/>
                <a:gd name="connsiteX10" fmla="*/ 8139905 w 8250092"/>
                <a:gd name="connsiteY10" fmla="*/ 4093664 h 4644578"/>
                <a:gd name="connsiteX11" fmla="*/ 7251829 w 8250092"/>
                <a:gd name="connsiteY11" fmla="*/ 1038044 h 4644578"/>
                <a:gd name="connsiteX12" fmla="*/ 7171934 w 8250092"/>
                <a:gd name="connsiteY12" fmla="*/ 856550 h 4644578"/>
                <a:gd name="connsiteX13" fmla="*/ 7074952 w 8250092"/>
                <a:gd name="connsiteY13" fmla="*/ 843388 h 4644578"/>
                <a:gd name="connsiteX14" fmla="*/ 6973352 w 8250092"/>
                <a:gd name="connsiteY14" fmla="*/ 953070 h 4644578"/>
                <a:gd name="connsiteX15" fmla="*/ 6630452 w 8250092"/>
                <a:gd name="connsiteY15" fmla="*/ 880333 h 4644578"/>
                <a:gd name="connsiteX16" fmla="*/ 6599741 w 8250092"/>
                <a:gd name="connsiteY16" fmla="*/ 857243 h 4644578"/>
                <a:gd name="connsiteX17" fmla="*/ 6594661 w 8250092"/>
                <a:gd name="connsiteY17" fmla="*/ 760261 h 4644578"/>
                <a:gd name="connsiteX18" fmla="*/ 6485441 w 8250092"/>
                <a:gd name="connsiteY18" fmla="*/ 732321 h 4644578"/>
                <a:gd name="connsiteX19" fmla="*/ 6416861 w 8250092"/>
                <a:gd name="connsiteY19" fmla="*/ 856781 h 4644578"/>
                <a:gd name="connsiteX20" fmla="*/ 6110907 w 8250092"/>
                <a:gd name="connsiteY20" fmla="*/ 797206 h 4644578"/>
                <a:gd name="connsiteX21" fmla="*/ 6098669 w 8250092"/>
                <a:gd name="connsiteY21" fmla="*/ 700686 h 4644578"/>
                <a:gd name="connsiteX22" fmla="*/ 5984600 w 8250092"/>
                <a:gd name="connsiteY22" fmla="*/ 654273 h 4644578"/>
                <a:gd name="connsiteX23" fmla="*/ 5910940 w 8250092"/>
                <a:gd name="connsiteY23" fmla="*/ 763263 h 4644578"/>
                <a:gd name="connsiteX24" fmla="*/ 5279634 w 8250092"/>
                <a:gd name="connsiteY24" fmla="*/ 651733 h 4644578"/>
                <a:gd name="connsiteX25" fmla="*/ 5275247 w 8250092"/>
                <a:gd name="connsiteY25" fmla="*/ 415283 h 4644578"/>
                <a:gd name="connsiteX26" fmla="*/ 5251463 w 8250092"/>
                <a:gd name="connsiteY26" fmla="*/ 355246 h 4644578"/>
                <a:gd name="connsiteX27" fmla="*/ 5202280 w 8250092"/>
                <a:gd name="connsiteY27" fmla="*/ 326613 h 4644578"/>
                <a:gd name="connsiteX28" fmla="*/ 4763090 w 8250092"/>
                <a:gd name="connsiteY28" fmla="*/ 248797 h 4644578"/>
                <a:gd name="connsiteX29" fmla="*/ 4713445 w 8250092"/>
                <a:gd name="connsiteY29" fmla="*/ 264268 h 4644578"/>
                <a:gd name="connsiteX30" fmla="*/ 4671420 w 8250092"/>
                <a:gd name="connsiteY30" fmla="*/ 295210 h 4644578"/>
                <a:gd name="connsiteX31" fmla="*/ 4627085 w 8250092"/>
                <a:gd name="connsiteY31" fmla="*/ 370948 h 4644578"/>
                <a:gd name="connsiteX32" fmla="*/ 4593834 w 8250092"/>
                <a:gd name="connsiteY32" fmla="*/ 454306 h 4644578"/>
                <a:gd name="connsiteX33" fmla="*/ 4559890 w 8250092"/>
                <a:gd name="connsiteY33" fmla="*/ 511341 h 4644578"/>
                <a:gd name="connsiteX34" fmla="*/ 4404027 w 8250092"/>
                <a:gd name="connsiteY34" fmla="*/ 495639 h 4644578"/>
                <a:gd name="connsiteX35" fmla="*/ 4365234 w 8250092"/>
                <a:gd name="connsiteY35" fmla="*/ 412743 h 4644578"/>
                <a:gd name="connsiteX36" fmla="*/ 4313280 w 8250092"/>
                <a:gd name="connsiteY36" fmla="*/ 357786 h 4644578"/>
                <a:gd name="connsiteX37" fmla="*/ 4220223 w 8250092"/>
                <a:gd name="connsiteY37" fmla="*/ 345317 h 4644578"/>
                <a:gd name="connsiteX38" fmla="*/ 4123934 w 8250092"/>
                <a:gd name="connsiteY38" fmla="*/ 433293 h 4644578"/>
                <a:gd name="connsiteX39" fmla="*/ 3908034 w 8250092"/>
                <a:gd name="connsiteY39" fmla="*/ 391961 h 4644578"/>
                <a:gd name="connsiteX40" fmla="*/ 3824907 w 8250092"/>
                <a:gd name="connsiteY40" fmla="*/ 371179 h 4644578"/>
                <a:gd name="connsiteX41" fmla="*/ 3783343 w 8250092"/>
                <a:gd name="connsiteY41" fmla="*/ 319224 h 4644578"/>
                <a:gd name="connsiteX42" fmla="*/ 3741780 w 8250092"/>
                <a:gd name="connsiteY42" fmla="*/ 236097 h 4644578"/>
                <a:gd name="connsiteX43" fmla="*/ 3655650 w 8250092"/>
                <a:gd name="connsiteY43" fmla="*/ 243717 h 4644578"/>
                <a:gd name="connsiteX44" fmla="*/ 3547585 w 8250092"/>
                <a:gd name="connsiteY44" fmla="*/ 482708 h 4644578"/>
                <a:gd name="connsiteX45" fmla="*/ 2336929 w 8250092"/>
                <a:gd name="connsiteY45" fmla="*/ 3497226 h 4644578"/>
                <a:gd name="connsiteX46" fmla="*/ 1218405 w 8250092"/>
                <a:gd name="connsiteY46" fmla="*/ 3258928 h 4644578"/>
                <a:gd name="connsiteX47" fmla="*/ 0 w 8250092"/>
                <a:gd name="connsiteY47" fmla="*/ 0 h 4644578"/>
                <a:gd name="connsiteX0" fmla="*/ 938055 w 7031687"/>
                <a:gd name="connsiteY0" fmla="*/ 0 h 4644578"/>
                <a:gd name="connsiteX1" fmla="*/ 7012379 w 7031687"/>
                <a:gd name="connsiteY1" fmla="*/ 8024 h 4644578"/>
                <a:gd name="connsiteX2" fmla="*/ 7031687 w 7031687"/>
                <a:gd name="connsiteY2" fmla="*/ 4644578 h 4644578"/>
                <a:gd name="connsiteX3" fmla="*/ 639311 w 7031687"/>
                <a:gd name="connsiteY3" fmla="*/ 4514606 h 4644578"/>
                <a:gd name="connsiteX4" fmla="*/ 909320 w 7031687"/>
                <a:gd name="connsiteY4" fmla="*/ 4099668 h 4644578"/>
                <a:gd name="connsiteX5" fmla="*/ 1158240 w 7031687"/>
                <a:gd name="connsiteY5" fmla="*/ 3789788 h 4644578"/>
                <a:gd name="connsiteX6" fmla="*/ 6699135 w 7031687"/>
                <a:gd name="connsiteY6" fmla="*/ 4453190 h 4644578"/>
                <a:gd name="connsiteX7" fmla="*/ 6785495 w 7031687"/>
                <a:gd name="connsiteY7" fmla="*/ 4434024 h 4644578"/>
                <a:gd name="connsiteX8" fmla="*/ 6897947 w 7031687"/>
                <a:gd name="connsiteY8" fmla="*/ 4226206 h 4644578"/>
                <a:gd name="connsiteX9" fmla="*/ 6929120 w 7031687"/>
                <a:gd name="connsiteY9" fmla="*/ 4163861 h 4644578"/>
                <a:gd name="connsiteX10" fmla="*/ 6921500 w 7031687"/>
                <a:gd name="connsiteY10" fmla="*/ 4093664 h 4644578"/>
                <a:gd name="connsiteX11" fmla="*/ 6033424 w 7031687"/>
                <a:gd name="connsiteY11" fmla="*/ 1038044 h 4644578"/>
                <a:gd name="connsiteX12" fmla="*/ 5953529 w 7031687"/>
                <a:gd name="connsiteY12" fmla="*/ 856550 h 4644578"/>
                <a:gd name="connsiteX13" fmla="*/ 5856547 w 7031687"/>
                <a:gd name="connsiteY13" fmla="*/ 843388 h 4644578"/>
                <a:gd name="connsiteX14" fmla="*/ 5754947 w 7031687"/>
                <a:gd name="connsiteY14" fmla="*/ 953070 h 4644578"/>
                <a:gd name="connsiteX15" fmla="*/ 5412047 w 7031687"/>
                <a:gd name="connsiteY15" fmla="*/ 880333 h 4644578"/>
                <a:gd name="connsiteX16" fmla="*/ 5381336 w 7031687"/>
                <a:gd name="connsiteY16" fmla="*/ 857243 h 4644578"/>
                <a:gd name="connsiteX17" fmla="*/ 5376256 w 7031687"/>
                <a:gd name="connsiteY17" fmla="*/ 760261 h 4644578"/>
                <a:gd name="connsiteX18" fmla="*/ 5267036 w 7031687"/>
                <a:gd name="connsiteY18" fmla="*/ 732321 h 4644578"/>
                <a:gd name="connsiteX19" fmla="*/ 5198456 w 7031687"/>
                <a:gd name="connsiteY19" fmla="*/ 856781 h 4644578"/>
                <a:gd name="connsiteX20" fmla="*/ 4892502 w 7031687"/>
                <a:gd name="connsiteY20" fmla="*/ 797206 h 4644578"/>
                <a:gd name="connsiteX21" fmla="*/ 4880264 w 7031687"/>
                <a:gd name="connsiteY21" fmla="*/ 700686 h 4644578"/>
                <a:gd name="connsiteX22" fmla="*/ 4766195 w 7031687"/>
                <a:gd name="connsiteY22" fmla="*/ 654273 h 4644578"/>
                <a:gd name="connsiteX23" fmla="*/ 4692535 w 7031687"/>
                <a:gd name="connsiteY23" fmla="*/ 763263 h 4644578"/>
                <a:gd name="connsiteX24" fmla="*/ 4061229 w 7031687"/>
                <a:gd name="connsiteY24" fmla="*/ 651733 h 4644578"/>
                <a:gd name="connsiteX25" fmla="*/ 4056842 w 7031687"/>
                <a:gd name="connsiteY25" fmla="*/ 415283 h 4644578"/>
                <a:gd name="connsiteX26" fmla="*/ 4033058 w 7031687"/>
                <a:gd name="connsiteY26" fmla="*/ 355246 h 4644578"/>
                <a:gd name="connsiteX27" fmla="*/ 3983875 w 7031687"/>
                <a:gd name="connsiteY27" fmla="*/ 326613 h 4644578"/>
                <a:gd name="connsiteX28" fmla="*/ 3544685 w 7031687"/>
                <a:gd name="connsiteY28" fmla="*/ 248797 h 4644578"/>
                <a:gd name="connsiteX29" fmla="*/ 3495040 w 7031687"/>
                <a:gd name="connsiteY29" fmla="*/ 264268 h 4644578"/>
                <a:gd name="connsiteX30" fmla="*/ 3453015 w 7031687"/>
                <a:gd name="connsiteY30" fmla="*/ 295210 h 4644578"/>
                <a:gd name="connsiteX31" fmla="*/ 3408680 w 7031687"/>
                <a:gd name="connsiteY31" fmla="*/ 370948 h 4644578"/>
                <a:gd name="connsiteX32" fmla="*/ 3375429 w 7031687"/>
                <a:gd name="connsiteY32" fmla="*/ 454306 h 4644578"/>
                <a:gd name="connsiteX33" fmla="*/ 3341485 w 7031687"/>
                <a:gd name="connsiteY33" fmla="*/ 511341 h 4644578"/>
                <a:gd name="connsiteX34" fmla="*/ 3185622 w 7031687"/>
                <a:gd name="connsiteY34" fmla="*/ 495639 h 4644578"/>
                <a:gd name="connsiteX35" fmla="*/ 3146829 w 7031687"/>
                <a:gd name="connsiteY35" fmla="*/ 412743 h 4644578"/>
                <a:gd name="connsiteX36" fmla="*/ 3094875 w 7031687"/>
                <a:gd name="connsiteY36" fmla="*/ 357786 h 4644578"/>
                <a:gd name="connsiteX37" fmla="*/ 3001818 w 7031687"/>
                <a:gd name="connsiteY37" fmla="*/ 345317 h 4644578"/>
                <a:gd name="connsiteX38" fmla="*/ 2905529 w 7031687"/>
                <a:gd name="connsiteY38" fmla="*/ 433293 h 4644578"/>
                <a:gd name="connsiteX39" fmla="*/ 2689629 w 7031687"/>
                <a:gd name="connsiteY39" fmla="*/ 391961 h 4644578"/>
                <a:gd name="connsiteX40" fmla="*/ 2606502 w 7031687"/>
                <a:gd name="connsiteY40" fmla="*/ 371179 h 4644578"/>
                <a:gd name="connsiteX41" fmla="*/ 2564938 w 7031687"/>
                <a:gd name="connsiteY41" fmla="*/ 319224 h 4644578"/>
                <a:gd name="connsiteX42" fmla="*/ 2523375 w 7031687"/>
                <a:gd name="connsiteY42" fmla="*/ 236097 h 4644578"/>
                <a:gd name="connsiteX43" fmla="*/ 2437245 w 7031687"/>
                <a:gd name="connsiteY43" fmla="*/ 243717 h 4644578"/>
                <a:gd name="connsiteX44" fmla="*/ 2329180 w 7031687"/>
                <a:gd name="connsiteY44" fmla="*/ 482708 h 4644578"/>
                <a:gd name="connsiteX45" fmla="*/ 1118524 w 7031687"/>
                <a:gd name="connsiteY45" fmla="*/ 3497226 h 4644578"/>
                <a:gd name="connsiteX46" fmla="*/ 0 w 7031687"/>
                <a:gd name="connsiteY46" fmla="*/ 3258928 h 4644578"/>
                <a:gd name="connsiteX47" fmla="*/ 938055 w 7031687"/>
                <a:gd name="connsiteY47" fmla="*/ 0 h 4644578"/>
                <a:gd name="connsiteX0" fmla="*/ 938055 w 7031687"/>
                <a:gd name="connsiteY0" fmla="*/ 0 h 4644578"/>
                <a:gd name="connsiteX1" fmla="*/ 7012379 w 7031687"/>
                <a:gd name="connsiteY1" fmla="*/ 8024 h 4644578"/>
                <a:gd name="connsiteX2" fmla="*/ 7031687 w 7031687"/>
                <a:gd name="connsiteY2" fmla="*/ 4644578 h 4644578"/>
                <a:gd name="connsiteX3" fmla="*/ 959351 w 7031687"/>
                <a:gd name="connsiteY3" fmla="*/ 4613666 h 4644578"/>
                <a:gd name="connsiteX4" fmla="*/ 909320 w 7031687"/>
                <a:gd name="connsiteY4" fmla="*/ 4099668 h 4644578"/>
                <a:gd name="connsiteX5" fmla="*/ 1158240 w 7031687"/>
                <a:gd name="connsiteY5" fmla="*/ 3789788 h 4644578"/>
                <a:gd name="connsiteX6" fmla="*/ 6699135 w 7031687"/>
                <a:gd name="connsiteY6" fmla="*/ 4453190 h 4644578"/>
                <a:gd name="connsiteX7" fmla="*/ 6785495 w 7031687"/>
                <a:gd name="connsiteY7" fmla="*/ 4434024 h 4644578"/>
                <a:gd name="connsiteX8" fmla="*/ 6897947 w 7031687"/>
                <a:gd name="connsiteY8" fmla="*/ 4226206 h 4644578"/>
                <a:gd name="connsiteX9" fmla="*/ 6929120 w 7031687"/>
                <a:gd name="connsiteY9" fmla="*/ 4163861 h 4644578"/>
                <a:gd name="connsiteX10" fmla="*/ 6921500 w 7031687"/>
                <a:gd name="connsiteY10" fmla="*/ 4093664 h 4644578"/>
                <a:gd name="connsiteX11" fmla="*/ 6033424 w 7031687"/>
                <a:gd name="connsiteY11" fmla="*/ 1038044 h 4644578"/>
                <a:gd name="connsiteX12" fmla="*/ 5953529 w 7031687"/>
                <a:gd name="connsiteY12" fmla="*/ 856550 h 4644578"/>
                <a:gd name="connsiteX13" fmla="*/ 5856547 w 7031687"/>
                <a:gd name="connsiteY13" fmla="*/ 843388 h 4644578"/>
                <a:gd name="connsiteX14" fmla="*/ 5754947 w 7031687"/>
                <a:gd name="connsiteY14" fmla="*/ 953070 h 4644578"/>
                <a:gd name="connsiteX15" fmla="*/ 5412047 w 7031687"/>
                <a:gd name="connsiteY15" fmla="*/ 880333 h 4644578"/>
                <a:gd name="connsiteX16" fmla="*/ 5381336 w 7031687"/>
                <a:gd name="connsiteY16" fmla="*/ 857243 h 4644578"/>
                <a:gd name="connsiteX17" fmla="*/ 5376256 w 7031687"/>
                <a:gd name="connsiteY17" fmla="*/ 760261 h 4644578"/>
                <a:gd name="connsiteX18" fmla="*/ 5267036 w 7031687"/>
                <a:gd name="connsiteY18" fmla="*/ 732321 h 4644578"/>
                <a:gd name="connsiteX19" fmla="*/ 5198456 w 7031687"/>
                <a:gd name="connsiteY19" fmla="*/ 856781 h 4644578"/>
                <a:gd name="connsiteX20" fmla="*/ 4892502 w 7031687"/>
                <a:gd name="connsiteY20" fmla="*/ 797206 h 4644578"/>
                <a:gd name="connsiteX21" fmla="*/ 4880264 w 7031687"/>
                <a:gd name="connsiteY21" fmla="*/ 700686 h 4644578"/>
                <a:gd name="connsiteX22" fmla="*/ 4766195 w 7031687"/>
                <a:gd name="connsiteY22" fmla="*/ 654273 h 4644578"/>
                <a:gd name="connsiteX23" fmla="*/ 4692535 w 7031687"/>
                <a:gd name="connsiteY23" fmla="*/ 763263 h 4644578"/>
                <a:gd name="connsiteX24" fmla="*/ 4061229 w 7031687"/>
                <a:gd name="connsiteY24" fmla="*/ 651733 h 4644578"/>
                <a:gd name="connsiteX25" fmla="*/ 4056842 w 7031687"/>
                <a:gd name="connsiteY25" fmla="*/ 415283 h 4644578"/>
                <a:gd name="connsiteX26" fmla="*/ 4033058 w 7031687"/>
                <a:gd name="connsiteY26" fmla="*/ 355246 h 4644578"/>
                <a:gd name="connsiteX27" fmla="*/ 3983875 w 7031687"/>
                <a:gd name="connsiteY27" fmla="*/ 326613 h 4644578"/>
                <a:gd name="connsiteX28" fmla="*/ 3544685 w 7031687"/>
                <a:gd name="connsiteY28" fmla="*/ 248797 h 4644578"/>
                <a:gd name="connsiteX29" fmla="*/ 3495040 w 7031687"/>
                <a:gd name="connsiteY29" fmla="*/ 264268 h 4644578"/>
                <a:gd name="connsiteX30" fmla="*/ 3453015 w 7031687"/>
                <a:gd name="connsiteY30" fmla="*/ 295210 h 4644578"/>
                <a:gd name="connsiteX31" fmla="*/ 3408680 w 7031687"/>
                <a:gd name="connsiteY31" fmla="*/ 370948 h 4644578"/>
                <a:gd name="connsiteX32" fmla="*/ 3375429 w 7031687"/>
                <a:gd name="connsiteY32" fmla="*/ 454306 h 4644578"/>
                <a:gd name="connsiteX33" fmla="*/ 3341485 w 7031687"/>
                <a:gd name="connsiteY33" fmla="*/ 511341 h 4644578"/>
                <a:gd name="connsiteX34" fmla="*/ 3185622 w 7031687"/>
                <a:gd name="connsiteY34" fmla="*/ 495639 h 4644578"/>
                <a:gd name="connsiteX35" fmla="*/ 3146829 w 7031687"/>
                <a:gd name="connsiteY35" fmla="*/ 412743 h 4644578"/>
                <a:gd name="connsiteX36" fmla="*/ 3094875 w 7031687"/>
                <a:gd name="connsiteY36" fmla="*/ 357786 h 4644578"/>
                <a:gd name="connsiteX37" fmla="*/ 3001818 w 7031687"/>
                <a:gd name="connsiteY37" fmla="*/ 345317 h 4644578"/>
                <a:gd name="connsiteX38" fmla="*/ 2905529 w 7031687"/>
                <a:gd name="connsiteY38" fmla="*/ 433293 h 4644578"/>
                <a:gd name="connsiteX39" fmla="*/ 2689629 w 7031687"/>
                <a:gd name="connsiteY39" fmla="*/ 391961 h 4644578"/>
                <a:gd name="connsiteX40" fmla="*/ 2606502 w 7031687"/>
                <a:gd name="connsiteY40" fmla="*/ 371179 h 4644578"/>
                <a:gd name="connsiteX41" fmla="*/ 2564938 w 7031687"/>
                <a:gd name="connsiteY41" fmla="*/ 319224 h 4644578"/>
                <a:gd name="connsiteX42" fmla="*/ 2523375 w 7031687"/>
                <a:gd name="connsiteY42" fmla="*/ 236097 h 4644578"/>
                <a:gd name="connsiteX43" fmla="*/ 2437245 w 7031687"/>
                <a:gd name="connsiteY43" fmla="*/ 243717 h 4644578"/>
                <a:gd name="connsiteX44" fmla="*/ 2329180 w 7031687"/>
                <a:gd name="connsiteY44" fmla="*/ 482708 h 4644578"/>
                <a:gd name="connsiteX45" fmla="*/ 1118524 w 7031687"/>
                <a:gd name="connsiteY45" fmla="*/ 3497226 h 4644578"/>
                <a:gd name="connsiteX46" fmla="*/ 0 w 7031687"/>
                <a:gd name="connsiteY46" fmla="*/ 3258928 h 4644578"/>
                <a:gd name="connsiteX47" fmla="*/ 938055 w 7031687"/>
                <a:gd name="connsiteY47" fmla="*/ 0 h 4644578"/>
                <a:gd name="connsiteX0" fmla="*/ 28735 w 6122367"/>
                <a:gd name="connsiteY0" fmla="*/ 0 h 4644578"/>
                <a:gd name="connsiteX1" fmla="*/ 6103059 w 6122367"/>
                <a:gd name="connsiteY1" fmla="*/ 8024 h 4644578"/>
                <a:gd name="connsiteX2" fmla="*/ 6122367 w 6122367"/>
                <a:gd name="connsiteY2" fmla="*/ 4644578 h 4644578"/>
                <a:gd name="connsiteX3" fmla="*/ 50031 w 6122367"/>
                <a:gd name="connsiteY3" fmla="*/ 4613666 h 4644578"/>
                <a:gd name="connsiteX4" fmla="*/ 0 w 6122367"/>
                <a:gd name="connsiteY4" fmla="*/ 4099668 h 4644578"/>
                <a:gd name="connsiteX5" fmla="*/ 248920 w 6122367"/>
                <a:gd name="connsiteY5" fmla="*/ 3789788 h 4644578"/>
                <a:gd name="connsiteX6" fmla="*/ 5789815 w 6122367"/>
                <a:gd name="connsiteY6" fmla="*/ 4453190 h 4644578"/>
                <a:gd name="connsiteX7" fmla="*/ 5876175 w 6122367"/>
                <a:gd name="connsiteY7" fmla="*/ 4434024 h 4644578"/>
                <a:gd name="connsiteX8" fmla="*/ 5988627 w 6122367"/>
                <a:gd name="connsiteY8" fmla="*/ 4226206 h 4644578"/>
                <a:gd name="connsiteX9" fmla="*/ 6019800 w 6122367"/>
                <a:gd name="connsiteY9" fmla="*/ 4163861 h 4644578"/>
                <a:gd name="connsiteX10" fmla="*/ 6012180 w 6122367"/>
                <a:gd name="connsiteY10" fmla="*/ 4093664 h 4644578"/>
                <a:gd name="connsiteX11" fmla="*/ 5124104 w 6122367"/>
                <a:gd name="connsiteY11" fmla="*/ 1038044 h 4644578"/>
                <a:gd name="connsiteX12" fmla="*/ 5044209 w 6122367"/>
                <a:gd name="connsiteY12" fmla="*/ 856550 h 4644578"/>
                <a:gd name="connsiteX13" fmla="*/ 4947227 w 6122367"/>
                <a:gd name="connsiteY13" fmla="*/ 843388 h 4644578"/>
                <a:gd name="connsiteX14" fmla="*/ 4845627 w 6122367"/>
                <a:gd name="connsiteY14" fmla="*/ 953070 h 4644578"/>
                <a:gd name="connsiteX15" fmla="*/ 4502727 w 6122367"/>
                <a:gd name="connsiteY15" fmla="*/ 880333 h 4644578"/>
                <a:gd name="connsiteX16" fmla="*/ 4472016 w 6122367"/>
                <a:gd name="connsiteY16" fmla="*/ 857243 h 4644578"/>
                <a:gd name="connsiteX17" fmla="*/ 4466936 w 6122367"/>
                <a:gd name="connsiteY17" fmla="*/ 760261 h 4644578"/>
                <a:gd name="connsiteX18" fmla="*/ 4357716 w 6122367"/>
                <a:gd name="connsiteY18" fmla="*/ 732321 h 4644578"/>
                <a:gd name="connsiteX19" fmla="*/ 4289136 w 6122367"/>
                <a:gd name="connsiteY19" fmla="*/ 856781 h 4644578"/>
                <a:gd name="connsiteX20" fmla="*/ 3983182 w 6122367"/>
                <a:gd name="connsiteY20" fmla="*/ 797206 h 4644578"/>
                <a:gd name="connsiteX21" fmla="*/ 3970944 w 6122367"/>
                <a:gd name="connsiteY21" fmla="*/ 700686 h 4644578"/>
                <a:gd name="connsiteX22" fmla="*/ 3856875 w 6122367"/>
                <a:gd name="connsiteY22" fmla="*/ 654273 h 4644578"/>
                <a:gd name="connsiteX23" fmla="*/ 3783215 w 6122367"/>
                <a:gd name="connsiteY23" fmla="*/ 763263 h 4644578"/>
                <a:gd name="connsiteX24" fmla="*/ 3151909 w 6122367"/>
                <a:gd name="connsiteY24" fmla="*/ 651733 h 4644578"/>
                <a:gd name="connsiteX25" fmla="*/ 3147522 w 6122367"/>
                <a:gd name="connsiteY25" fmla="*/ 415283 h 4644578"/>
                <a:gd name="connsiteX26" fmla="*/ 3123738 w 6122367"/>
                <a:gd name="connsiteY26" fmla="*/ 355246 h 4644578"/>
                <a:gd name="connsiteX27" fmla="*/ 3074555 w 6122367"/>
                <a:gd name="connsiteY27" fmla="*/ 326613 h 4644578"/>
                <a:gd name="connsiteX28" fmla="*/ 2635365 w 6122367"/>
                <a:gd name="connsiteY28" fmla="*/ 248797 h 4644578"/>
                <a:gd name="connsiteX29" fmla="*/ 2585720 w 6122367"/>
                <a:gd name="connsiteY29" fmla="*/ 264268 h 4644578"/>
                <a:gd name="connsiteX30" fmla="*/ 2543695 w 6122367"/>
                <a:gd name="connsiteY30" fmla="*/ 295210 h 4644578"/>
                <a:gd name="connsiteX31" fmla="*/ 2499360 w 6122367"/>
                <a:gd name="connsiteY31" fmla="*/ 370948 h 4644578"/>
                <a:gd name="connsiteX32" fmla="*/ 2466109 w 6122367"/>
                <a:gd name="connsiteY32" fmla="*/ 454306 h 4644578"/>
                <a:gd name="connsiteX33" fmla="*/ 2432165 w 6122367"/>
                <a:gd name="connsiteY33" fmla="*/ 511341 h 4644578"/>
                <a:gd name="connsiteX34" fmla="*/ 2276302 w 6122367"/>
                <a:gd name="connsiteY34" fmla="*/ 495639 h 4644578"/>
                <a:gd name="connsiteX35" fmla="*/ 2237509 w 6122367"/>
                <a:gd name="connsiteY35" fmla="*/ 412743 h 4644578"/>
                <a:gd name="connsiteX36" fmla="*/ 2185555 w 6122367"/>
                <a:gd name="connsiteY36" fmla="*/ 357786 h 4644578"/>
                <a:gd name="connsiteX37" fmla="*/ 2092498 w 6122367"/>
                <a:gd name="connsiteY37" fmla="*/ 345317 h 4644578"/>
                <a:gd name="connsiteX38" fmla="*/ 1996209 w 6122367"/>
                <a:gd name="connsiteY38" fmla="*/ 433293 h 4644578"/>
                <a:gd name="connsiteX39" fmla="*/ 1780309 w 6122367"/>
                <a:gd name="connsiteY39" fmla="*/ 391961 h 4644578"/>
                <a:gd name="connsiteX40" fmla="*/ 1697182 w 6122367"/>
                <a:gd name="connsiteY40" fmla="*/ 371179 h 4644578"/>
                <a:gd name="connsiteX41" fmla="*/ 1655618 w 6122367"/>
                <a:gd name="connsiteY41" fmla="*/ 319224 h 4644578"/>
                <a:gd name="connsiteX42" fmla="*/ 1614055 w 6122367"/>
                <a:gd name="connsiteY42" fmla="*/ 236097 h 4644578"/>
                <a:gd name="connsiteX43" fmla="*/ 1527925 w 6122367"/>
                <a:gd name="connsiteY43" fmla="*/ 243717 h 4644578"/>
                <a:gd name="connsiteX44" fmla="*/ 1419860 w 6122367"/>
                <a:gd name="connsiteY44" fmla="*/ 482708 h 4644578"/>
                <a:gd name="connsiteX45" fmla="*/ 209204 w 6122367"/>
                <a:gd name="connsiteY45" fmla="*/ 3497226 h 4644578"/>
                <a:gd name="connsiteX46" fmla="*/ 73660 w 6122367"/>
                <a:gd name="connsiteY46" fmla="*/ 3944728 h 4644578"/>
                <a:gd name="connsiteX47" fmla="*/ 28735 w 6122367"/>
                <a:gd name="connsiteY47" fmla="*/ 0 h 4644578"/>
                <a:gd name="connsiteX0" fmla="*/ 0 w 6093632"/>
                <a:gd name="connsiteY0" fmla="*/ 0 h 4644578"/>
                <a:gd name="connsiteX1" fmla="*/ 6074324 w 6093632"/>
                <a:gd name="connsiteY1" fmla="*/ 8024 h 4644578"/>
                <a:gd name="connsiteX2" fmla="*/ 6093632 w 6093632"/>
                <a:gd name="connsiteY2" fmla="*/ 4644578 h 4644578"/>
                <a:gd name="connsiteX3" fmla="*/ 21296 w 6093632"/>
                <a:gd name="connsiteY3" fmla="*/ 4613666 h 4644578"/>
                <a:gd name="connsiteX4" fmla="*/ 24605 w 6093632"/>
                <a:gd name="connsiteY4" fmla="*/ 3977748 h 4644578"/>
                <a:gd name="connsiteX5" fmla="*/ 220185 w 6093632"/>
                <a:gd name="connsiteY5" fmla="*/ 3789788 h 4644578"/>
                <a:gd name="connsiteX6" fmla="*/ 5761080 w 6093632"/>
                <a:gd name="connsiteY6" fmla="*/ 4453190 h 4644578"/>
                <a:gd name="connsiteX7" fmla="*/ 5847440 w 6093632"/>
                <a:gd name="connsiteY7" fmla="*/ 4434024 h 4644578"/>
                <a:gd name="connsiteX8" fmla="*/ 5959892 w 6093632"/>
                <a:gd name="connsiteY8" fmla="*/ 4226206 h 4644578"/>
                <a:gd name="connsiteX9" fmla="*/ 5991065 w 6093632"/>
                <a:gd name="connsiteY9" fmla="*/ 4163861 h 4644578"/>
                <a:gd name="connsiteX10" fmla="*/ 5983445 w 6093632"/>
                <a:gd name="connsiteY10" fmla="*/ 4093664 h 4644578"/>
                <a:gd name="connsiteX11" fmla="*/ 5095369 w 6093632"/>
                <a:gd name="connsiteY11" fmla="*/ 1038044 h 4644578"/>
                <a:gd name="connsiteX12" fmla="*/ 5015474 w 6093632"/>
                <a:gd name="connsiteY12" fmla="*/ 856550 h 4644578"/>
                <a:gd name="connsiteX13" fmla="*/ 4918492 w 6093632"/>
                <a:gd name="connsiteY13" fmla="*/ 843388 h 4644578"/>
                <a:gd name="connsiteX14" fmla="*/ 4816892 w 6093632"/>
                <a:gd name="connsiteY14" fmla="*/ 953070 h 4644578"/>
                <a:gd name="connsiteX15" fmla="*/ 4473992 w 6093632"/>
                <a:gd name="connsiteY15" fmla="*/ 880333 h 4644578"/>
                <a:gd name="connsiteX16" fmla="*/ 4443281 w 6093632"/>
                <a:gd name="connsiteY16" fmla="*/ 857243 h 4644578"/>
                <a:gd name="connsiteX17" fmla="*/ 4438201 w 6093632"/>
                <a:gd name="connsiteY17" fmla="*/ 760261 h 4644578"/>
                <a:gd name="connsiteX18" fmla="*/ 4328981 w 6093632"/>
                <a:gd name="connsiteY18" fmla="*/ 732321 h 4644578"/>
                <a:gd name="connsiteX19" fmla="*/ 4260401 w 6093632"/>
                <a:gd name="connsiteY19" fmla="*/ 856781 h 4644578"/>
                <a:gd name="connsiteX20" fmla="*/ 3954447 w 6093632"/>
                <a:gd name="connsiteY20" fmla="*/ 797206 h 4644578"/>
                <a:gd name="connsiteX21" fmla="*/ 3942209 w 6093632"/>
                <a:gd name="connsiteY21" fmla="*/ 700686 h 4644578"/>
                <a:gd name="connsiteX22" fmla="*/ 3828140 w 6093632"/>
                <a:gd name="connsiteY22" fmla="*/ 654273 h 4644578"/>
                <a:gd name="connsiteX23" fmla="*/ 3754480 w 6093632"/>
                <a:gd name="connsiteY23" fmla="*/ 763263 h 4644578"/>
                <a:gd name="connsiteX24" fmla="*/ 3123174 w 6093632"/>
                <a:gd name="connsiteY24" fmla="*/ 651733 h 4644578"/>
                <a:gd name="connsiteX25" fmla="*/ 3118787 w 6093632"/>
                <a:gd name="connsiteY25" fmla="*/ 415283 h 4644578"/>
                <a:gd name="connsiteX26" fmla="*/ 3095003 w 6093632"/>
                <a:gd name="connsiteY26" fmla="*/ 355246 h 4644578"/>
                <a:gd name="connsiteX27" fmla="*/ 3045820 w 6093632"/>
                <a:gd name="connsiteY27" fmla="*/ 326613 h 4644578"/>
                <a:gd name="connsiteX28" fmla="*/ 2606630 w 6093632"/>
                <a:gd name="connsiteY28" fmla="*/ 248797 h 4644578"/>
                <a:gd name="connsiteX29" fmla="*/ 2556985 w 6093632"/>
                <a:gd name="connsiteY29" fmla="*/ 264268 h 4644578"/>
                <a:gd name="connsiteX30" fmla="*/ 2514960 w 6093632"/>
                <a:gd name="connsiteY30" fmla="*/ 295210 h 4644578"/>
                <a:gd name="connsiteX31" fmla="*/ 2470625 w 6093632"/>
                <a:gd name="connsiteY31" fmla="*/ 370948 h 4644578"/>
                <a:gd name="connsiteX32" fmla="*/ 2437374 w 6093632"/>
                <a:gd name="connsiteY32" fmla="*/ 454306 h 4644578"/>
                <a:gd name="connsiteX33" fmla="*/ 2403430 w 6093632"/>
                <a:gd name="connsiteY33" fmla="*/ 511341 h 4644578"/>
                <a:gd name="connsiteX34" fmla="*/ 2247567 w 6093632"/>
                <a:gd name="connsiteY34" fmla="*/ 495639 h 4644578"/>
                <a:gd name="connsiteX35" fmla="*/ 2208774 w 6093632"/>
                <a:gd name="connsiteY35" fmla="*/ 412743 h 4644578"/>
                <a:gd name="connsiteX36" fmla="*/ 2156820 w 6093632"/>
                <a:gd name="connsiteY36" fmla="*/ 357786 h 4644578"/>
                <a:gd name="connsiteX37" fmla="*/ 2063763 w 6093632"/>
                <a:gd name="connsiteY37" fmla="*/ 345317 h 4644578"/>
                <a:gd name="connsiteX38" fmla="*/ 1967474 w 6093632"/>
                <a:gd name="connsiteY38" fmla="*/ 433293 h 4644578"/>
                <a:gd name="connsiteX39" fmla="*/ 1751574 w 6093632"/>
                <a:gd name="connsiteY39" fmla="*/ 391961 h 4644578"/>
                <a:gd name="connsiteX40" fmla="*/ 1668447 w 6093632"/>
                <a:gd name="connsiteY40" fmla="*/ 371179 h 4644578"/>
                <a:gd name="connsiteX41" fmla="*/ 1626883 w 6093632"/>
                <a:gd name="connsiteY41" fmla="*/ 319224 h 4644578"/>
                <a:gd name="connsiteX42" fmla="*/ 1585320 w 6093632"/>
                <a:gd name="connsiteY42" fmla="*/ 236097 h 4644578"/>
                <a:gd name="connsiteX43" fmla="*/ 1499190 w 6093632"/>
                <a:gd name="connsiteY43" fmla="*/ 243717 h 4644578"/>
                <a:gd name="connsiteX44" fmla="*/ 1391125 w 6093632"/>
                <a:gd name="connsiteY44" fmla="*/ 482708 h 4644578"/>
                <a:gd name="connsiteX45" fmla="*/ 180469 w 6093632"/>
                <a:gd name="connsiteY45" fmla="*/ 3497226 h 4644578"/>
                <a:gd name="connsiteX46" fmla="*/ 44925 w 6093632"/>
                <a:gd name="connsiteY46" fmla="*/ 3944728 h 4644578"/>
                <a:gd name="connsiteX47" fmla="*/ 0 w 6093632"/>
                <a:gd name="connsiteY47" fmla="*/ 0 h 4644578"/>
                <a:gd name="connsiteX0" fmla="*/ 52230 w 6145862"/>
                <a:gd name="connsiteY0" fmla="*/ 0 h 4644578"/>
                <a:gd name="connsiteX1" fmla="*/ 6126554 w 6145862"/>
                <a:gd name="connsiteY1" fmla="*/ 8024 h 4644578"/>
                <a:gd name="connsiteX2" fmla="*/ 6145862 w 6145862"/>
                <a:gd name="connsiteY2" fmla="*/ 4644578 h 4644578"/>
                <a:gd name="connsiteX3" fmla="*/ 73526 w 6145862"/>
                <a:gd name="connsiteY3" fmla="*/ 4613666 h 4644578"/>
                <a:gd name="connsiteX4" fmla="*/ 76835 w 6145862"/>
                <a:gd name="connsiteY4" fmla="*/ 3977748 h 4644578"/>
                <a:gd name="connsiteX5" fmla="*/ 272415 w 6145862"/>
                <a:gd name="connsiteY5" fmla="*/ 3789788 h 4644578"/>
                <a:gd name="connsiteX6" fmla="*/ 5813310 w 6145862"/>
                <a:gd name="connsiteY6" fmla="*/ 4453190 h 4644578"/>
                <a:gd name="connsiteX7" fmla="*/ 5899670 w 6145862"/>
                <a:gd name="connsiteY7" fmla="*/ 4434024 h 4644578"/>
                <a:gd name="connsiteX8" fmla="*/ 6012122 w 6145862"/>
                <a:gd name="connsiteY8" fmla="*/ 4226206 h 4644578"/>
                <a:gd name="connsiteX9" fmla="*/ 6043295 w 6145862"/>
                <a:gd name="connsiteY9" fmla="*/ 4163861 h 4644578"/>
                <a:gd name="connsiteX10" fmla="*/ 6035675 w 6145862"/>
                <a:gd name="connsiteY10" fmla="*/ 4093664 h 4644578"/>
                <a:gd name="connsiteX11" fmla="*/ 5147599 w 6145862"/>
                <a:gd name="connsiteY11" fmla="*/ 1038044 h 4644578"/>
                <a:gd name="connsiteX12" fmla="*/ 5067704 w 6145862"/>
                <a:gd name="connsiteY12" fmla="*/ 856550 h 4644578"/>
                <a:gd name="connsiteX13" fmla="*/ 4970722 w 6145862"/>
                <a:gd name="connsiteY13" fmla="*/ 843388 h 4644578"/>
                <a:gd name="connsiteX14" fmla="*/ 4869122 w 6145862"/>
                <a:gd name="connsiteY14" fmla="*/ 953070 h 4644578"/>
                <a:gd name="connsiteX15" fmla="*/ 4526222 w 6145862"/>
                <a:gd name="connsiteY15" fmla="*/ 880333 h 4644578"/>
                <a:gd name="connsiteX16" fmla="*/ 4495511 w 6145862"/>
                <a:gd name="connsiteY16" fmla="*/ 857243 h 4644578"/>
                <a:gd name="connsiteX17" fmla="*/ 4490431 w 6145862"/>
                <a:gd name="connsiteY17" fmla="*/ 760261 h 4644578"/>
                <a:gd name="connsiteX18" fmla="*/ 4381211 w 6145862"/>
                <a:gd name="connsiteY18" fmla="*/ 732321 h 4644578"/>
                <a:gd name="connsiteX19" fmla="*/ 4312631 w 6145862"/>
                <a:gd name="connsiteY19" fmla="*/ 856781 h 4644578"/>
                <a:gd name="connsiteX20" fmla="*/ 4006677 w 6145862"/>
                <a:gd name="connsiteY20" fmla="*/ 797206 h 4644578"/>
                <a:gd name="connsiteX21" fmla="*/ 3994439 w 6145862"/>
                <a:gd name="connsiteY21" fmla="*/ 700686 h 4644578"/>
                <a:gd name="connsiteX22" fmla="*/ 3880370 w 6145862"/>
                <a:gd name="connsiteY22" fmla="*/ 654273 h 4644578"/>
                <a:gd name="connsiteX23" fmla="*/ 3806710 w 6145862"/>
                <a:gd name="connsiteY23" fmla="*/ 763263 h 4644578"/>
                <a:gd name="connsiteX24" fmla="*/ 3175404 w 6145862"/>
                <a:gd name="connsiteY24" fmla="*/ 651733 h 4644578"/>
                <a:gd name="connsiteX25" fmla="*/ 3171017 w 6145862"/>
                <a:gd name="connsiteY25" fmla="*/ 415283 h 4644578"/>
                <a:gd name="connsiteX26" fmla="*/ 3147233 w 6145862"/>
                <a:gd name="connsiteY26" fmla="*/ 355246 h 4644578"/>
                <a:gd name="connsiteX27" fmla="*/ 3098050 w 6145862"/>
                <a:gd name="connsiteY27" fmla="*/ 326613 h 4644578"/>
                <a:gd name="connsiteX28" fmla="*/ 2658860 w 6145862"/>
                <a:gd name="connsiteY28" fmla="*/ 248797 h 4644578"/>
                <a:gd name="connsiteX29" fmla="*/ 2609215 w 6145862"/>
                <a:gd name="connsiteY29" fmla="*/ 264268 h 4644578"/>
                <a:gd name="connsiteX30" fmla="*/ 2567190 w 6145862"/>
                <a:gd name="connsiteY30" fmla="*/ 295210 h 4644578"/>
                <a:gd name="connsiteX31" fmla="*/ 2522855 w 6145862"/>
                <a:gd name="connsiteY31" fmla="*/ 370948 h 4644578"/>
                <a:gd name="connsiteX32" fmla="*/ 2489604 w 6145862"/>
                <a:gd name="connsiteY32" fmla="*/ 454306 h 4644578"/>
                <a:gd name="connsiteX33" fmla="*/ 2455660 w 6145862"/>
                <a:gd name="connsiteY33" fmla="*/ 511341 h 4644578"/>
                <a:gd name="connsiteX34" fmla="*/ 2299797 w 6145862"/>
                <a:gd name="connsiteY34" fmla="*/ 495639 h 4644578"/>
                <a:gd name="connsiteX35" fmla="*/ 2261004 w 6145862"/>
                <a:gd name="connsiteY35" fmla="*/ 412743 h 4644578"/>
                <a:gd name="connsiteX36" fmla="*/ 2209050 w 6145862"/>
                <a:gd name="connsiteY36" fmla="*/ 357786 h 4644578"/>
                <a:gd name="connsiteX37" fmla="*/ 2115993 w 6145862"/>
                <a:gd name="connsiteY37" fmla="*/ 345317 h 4644578"/>
                <a:gd name="connsiteX38" fmla="*/ 2019704 w 6145862"/>
                <a:gd name="connsiteY38" fmla="*/ 433293 h 4644578"/>
                <a:gd name="connsiteX39" fmla="*/ 1803804 w 6145862"/>
                <a:gd name="connsiteY39" fmla="*/ 391961 h 4644578"/>
                <a:gd name="connsiteX40" fmla="*/ 1720677 w 6145862"/>
                <a:gd name="connsiteY40" fmla="*/ 371179 h 4644578"/>
                <a:gd name="connsiteX41" fmla="*/ 1679113 w 6145862"/>
                <a:gd name="connsiteY41" fmla="*/ 319224 h 4644578"/>
                <a:gd name="connsiteX42" fmla="*/ 1637550 w 6145862"/>
                <a:gd name="connsiteY42" fmla="*/ 236097 h 4644578"/>
                <a:gd name="connsiteX43" fmla="*/ 1551420 w 6145862"/>
                <a:gd name="connsiteY43" fmla="*/ 243717 h 4644578"/>
                <a:gd name="connsiteX44" fmla="*/ 1443355 w 6145862"/>
                <a:gd name="connsiteY44" fmla="*/ 482708 h 4644578"/>
                <a:gd name="connsiteX45" fmla="*/ 232699 w 6145862"/>
                <a:gd name="connsiteY45" fmla="*/ 3497226 h 4644578"/>
                <a:gd name="connsiteX46" fmla="*/ 0 w 6145862"/>
                <a:gd name="connsiteY46" fmla="*/ 3889483 h 4644578"/>
                <a:gd name="connsiteX47" fmla="*/ 52230 w 6145862"/>
                <a:gd name="connsiteY47" fmla="*/ 0 h 4644578"/>
                <a:gd name="connsiteX0" fmla="*/ 52230 w 6145862"/>
                <a:gd name="connsiteY0" fmla="*/ 0 h 4644578"/>
                <a:gd name="connsiteX1" fmla="*/ 6126554 w 6145862"/>
                <a:gd name="connsiteY1" fmla="*/ 8024 h 4644578"/>
                <a:gd name="connsiteX2" fmla="*/ 6145862 w 6145862"/>
                <a:gd name="connsiteY2" fmla="*/ 4644578 h 4644578"/>
                <a:gd name="connsiteX3" fmla="*/ 73526 w 6145862"/>
                <a:gd name="connsiteY3" fmla="*/ 4613666 h 4644578"/>
                <a:gd name="connsiteX4" fmla="*/ 149225 w 6145862"/>
                <a:gd name="connsiteY4" fmla="*/ 3992988 h 4644578"/>
                <a:gd name="connsiteX5" fmla="*/ 272415 w 6145862"/>
                <a:gd name="connsiteY5" fmla="*/ 3789788 h 4644578"/>
                <a:gd name="connsiteX6" fmla="*/ 5813310 w 6145862"/>
                <a:gd name="connsiteY6" fmla="*/ 4453190 h 4644578"/>
                <a:gd name="connsiteX7" fmla="*/ 5899670 w 6145862"/>
                <a:gd name="connsiteY7" fmla="*/ 4434024 h 4644578"/>
                <a:gd name="connsiteX8" fmla="*/ 6012122 w 6145862"/>
                <a:gd name="connsiteY8" fmla="*/ 4226206 h 4644578"/>
                <a:gd name="connsiteX9" fmla="*/ 6043295 w 6145862"/>
                <a:gd name="connsiteY9" fmla="*/ 4163861 h 4644578"/>
                <a:gd name="connsiteX10" fmla="*/ 6035675 w 6145862"/>
                <a:gd name="connsiteY10" fmla="*/ 4093664 h 4644578"/>
                <a:gd name="connsiteX11" fmla="*/ 5147599 w 6145862"/>
                <a:gd name="connsiteY11" fmla="*/ 1038044 h 4644578"/>
                <a:gd name="connsiteX12" fmla="*/ 5067704 w 6145862"/>
                <a:gd name="connsiteY12" fmla="*/ 856550 h 4644578"/>
                <a:gd name="connsiteX13" fmla="*/ 4970722 w 6145862"/>
                <a:gd name="connsiteY13" fmla="*/ 843388 h 4644578"/>
                <a:gd name="connsiteX14" fmla="*/ 4869122 w 6145862"/>
                <a:gd name="connsiteY14" fmla="*/ 953070 h 4644578"/>
                <a:gd name="connsiteX15" fmla="*/ 4526222 w 6145862"/>
                <a:gd name="connsiteY15" fmla="*/ 880333 h 4644578"/>
                <a:gd name="connsiteX16" fmla="*/ 4495511 w 6145862"/>
                <a:gd name="connsiteY16" fmla="*/ 857243 h 4644578"/>
                <a:gd name="connsiteX17" fmla="*/ 4490431 w 6145862"/>
                <a:gd name="connsiteY17" fmla="*/ 760261 h 4644578"/>
                <a:gd name="connsiteX18" fmla="*/ 4381211 w 6145862"/>
                <a:gd name="connsiteY18" fmla="*/ 732321 h 4644578"/>
                <a:gd name="connsiteX19" fmla="*/ 4312631 w 6145862"/>
                <a:gd name="connsiteY19" fmla="*/ 856781 h 4644578"/>
                <a:gd name="connsiteX20" fmla="*/ 4006677 w 6145862"/>
                <a:gd name="connsiteY20" fmla="*/ 797206 h 4644578"/>
                <a:gd name="connsiteX21" fmla="*/ 3994439 w 6145862"/>
                <a:gd name="connsiteY21" fmla="*/ 700686 h 4644578"/>
                <a:gd name="connsiteX22" fmla="*/ 3880370 w 6145862"/>
                <a:gd name="connsiteY22" fmla="*/ 654273 h 4644578"/>
                <a:gd name="connsiteX23" fmla="*/ 3806710 w 6145862"/>
                <a:gd name="connsiteY23" fmla="*/ 763263 h 4644578"/>
                <a:gd name="connsiteX24" fmla="*/ 3175404 w 6145862"/>
                <a:gd name="connsiteY24" fmla="*/ 651733 h 4644578"/>
                <a:gd name="connsiteX25" fmla="*/ 3171017 w 6145862"/>
                <a:gd name="connsiteY25" fmla="*/ 415283 h 4644578"/>
                <a:gd name="connsiteX26" fmla="*/ 3147233 w 6145862"/>
                <a:gd name="connsiteY26" fmla="*/ 355246 h 4644578"/>
                <a:gd name="connsiteX27" fmla="*/ 3098050 w 6145862"/>
                <a:gd name="connsiteY27" fmla="*/ 326613 h 4644578"/>
                <a:gd name="connsiteX28" fmla="*/ 2658860 w 6145862"/>
                <a:gd name="connsiteY28" fmla="*/ 248797 h 4644578"/>
                <a:gd name="connsiteX29" fmla="*/ 2609215 w 6145862"/>
                <a:gd name="connsiteY29" fmla="*/ 264268 h 4644578"/>
                <a:gd name="connsiteX30" fmla="*/ 2567190 w 6145862"/>
                <a:gd name="connsiteY30" fmla="*/ 295210 h 4644578"/>
                <a:gd name="connsiteX31" fmla="*/ 2522855 w 6145862"/>
                <a:gd name="connsiteY31" fmla="*/ 370948 h 4644578"/>
                <a:gd name="connsiteX32" fmla="*/ 2489604 w 6145862"/>
                <a:gd name="connsiteY32" fmla="*/ 454306 h 4644578"/>
                <a:gd name="connsiteX33" fmla="*/ 2455660 w 6145862"/>
                <a:gd name="connsiteY33" fmla="*/ 511341 h 4644578"/>
                <a:gd name="connsiteX34" fmla="*/ 2299797 w 6145862"/>
                <a:gd name="connsiteY34" fmla="*/ 495639 h 4644578"/>
                <a:gd name="connsiteX35" fmla="*/ 2261004 w 6145862"/>
                <a:gd name="connsiteY35" fmla="*/ 412743 h 4644578"/>
                <a:gd name="connsiteX36" fmla="*/ 2209050 w 6145862"/>
                <a:gd name="connsiteY36" fmla="*/ 357786 h 4644578"/>
                <a:gd name="connsiteX37" fmla="*/ 2115993 w 6145862"/>
                <a:gd name="connsiteY37" fmla="*/ 345317 h 4644578"/>
                <a:gd name="connsiteX38" fmla="*/ 2019704 w 6145862"/>
                <a:gd name="connsiteY38" fmla="*/ 433293 h 4644578"/>
                <a:gd name="connsiteX39" fmla="*/ 1803804 w 6145862"/>
                <a:gd name="connsiteY39" fmla="*/ 391961 h 4644578"/>
                <a:gd name="connsiteX40" fmla="*/ 1720677 w 6145862"/>
                <a:gd name="connsiteY40" fmla="*/ 371179 h 4644578"/>
                <a:gd name="connsiteX41" fmla="*/ 1679113 w 6145862"/>
                <a:gd name="connsiteY41" fmla="*/ 319224 h 4644578"/>
                <a:gd name="connsiteX42" fmla="*/ 1637550 w 6145862"/>
                <a:gd name="connsiteY42" fmla="*/ 236097 h 4644578"/>
                <a:gd name="connsiteX43" fmla="*/ 1551420 w 6145862"/>
                <a:gd name="connsiteY43" fmla="*/ 243717 h 4644578"/>
                <a:gd name="connsiteX44" fmla="*/ 1443355 w 6145862"/>
                <a:gd name="connsiteY44" fmla="*/ 482708 h 4644578"/>
                <a:gd name="connsiteX45" fmla="*/ 232699 w 6145862"/>
                <a:gd name="connsiteY45" fmla="*/ 3497226 h 4644578"/>
                <a:gd name="connsiteX46" fmla="*/ 0 w 6145862"/>
                <a:gd name="connsiteY46" fmla="*/ 3889483 h 4644578"/>
                <a:gd name="connsiteX47" fmla="*/ 52230 w 6145862"/>
                <a:gd name="connsiteY47" fmla="*/ 0 h 4644578"/>
                <a:gd name="connsiteX0" fmla="*/ 52230 w 6145862"/>
                <a:gd name="connsiteY0" fmla="*/ 0 h 4644578"/>
                <a:gd name="connsiteX1" fmla="*/ 6126554 w 6145862"/>
                <a:gd name="connsiteY1" fmla="*/ 8024 h 4644578"/>
                <a:gd name="connsiteX2" fmla="*/ 6145862 w 6145862"/>
                <a:gd name="connsiteY2" fmla="*/ 4644578 h 4644578"/>
                <a:gd name="connsiteX3" fmla="*/ 73526 w 6145862"/>
                <a:gd name="connsiteY3" fmla="*/ 4613666 h 4644578"/>
                <a:gd name="connsiteX4" fmla="*/ 95885 w 6145862"/>
                <a:gd name="connsiteY4" fmla="*/ 3813918 h 4644578"/>
                <a:gd name="connsiteX5" fmla="*/ 272415 w 6145862"/>
                <a:gd name="connsiteY5" fmla="*/ 3789788 h 4644578"/>
                <a:gd name="connsiteX6" fmla="*/ 5813310 w 6145862"/>
                <a:gd name="connsiteY6" fmla="*/ 4453190 h 4644578"/>
                <a:gd name="connsiteX7" fmla="*/ 5899670 w 6145862"/>
                <a:gd name="connsiteY7" fmla="*/ 4434024 h 4644578"/>
                <a:gd name="connsiteX8" fmla="*/ 6012122 w 6145862"/>
                <a:gd name="connsiteY8" fmla="*/ 4226206 h 4644578"/>
                <a:gd name="connsiteX9" fmla="*/ 6043295 w 6145862"/>
                <a:gd name="connsiteY9" fmla="*/ 4163861 h 4644578"/>
                <a:gd name="connsiteX10" fmla="*/ 6035675 w 6145862"/>
                <a:gd name="connsiteY10" fmla="*/ 4093664 h 4644578"/>
                <a:gd name="connsiteX11" fmla="*/ 5147599 w 6145862"/>
                <a:gd name="connsiteY11" fmla="*/ 1038044 h 4644578"/>
                <a:gd name="connsiteX12" fmla="*/ 5067704 w 6145862"/>
                <a:gd name="connsiteY12" fmla="*/ 856550 h 4644578"/>
                <a:gd name="connsiteX13" fmla="*/ 4970722 w 6145862"/>
                <a:gd name="connsiteY13" fmla="*/ 843388 h 4644578"/>
                <a:gd name="connsiteX14" fmla="*/ 4869122 w 6145862"/>
                <a:gd name="connsiteY14" fmla="*/ 953070 h 4644578"/>
                <a:gd name="connsiteX15" fmla="*/ 4526222 w 6145862"/>
                <a:gd name="connsiteY15" fmla="*/ 880333 h 4644578"/>
                <a:gd name="connsiteX16" fmla="*/ 4495511 w 6145862"/>
                <a:gd name="connsiteY16" fmla="*/ 857243 h 4644578"/>
                <a:gd name="connsiteX17" fmla="*/ 4490431 w 6145862"/>
                <a:gd name="connsiteY17" fmla="*/ 760261 h 4644578"/>
                <a:gd name="connsiteX18" fmla="*/ 4381211 w 6145862"/>
                <a:gd name="connsiteY18" fmla="*/ 732321 h 4644578"/>
                <a:gd name="connsiteX19" fmla="*/ 4312631 w 6145862"/>
                <a:gd name="connsiteY19" fmla="*/ 856781 h 4644578"/>
                <a:gd name="connsiteX20" fmla="*/ 4006677 w 6145862"/>
                <a:gd name="connsiteY20" fmla="*/ 797206 h 4644578"/>
                <a:gd name="connsiteX21" fmla="*/ 3994439 w 6145862"/>
                <a:gd name="connsiteY21" fmla="*/ 700686 h 4644578"/>
                <a:gd name="connsiteX22" fmla="*/ 3880370 w 6145862"/>
                <a:gd name="connsiteY22" fmla="*/ 654273 h 4644578"/>
                <a:gd name="connsiteX23" fmla="*/ 3806710 w 6145862"/>
                <a:gd name="connsiteY23" fmla="*/ 763263 h 4644578"/>
                <a:gd name="connsiteX24" fmla="*/ 3175404 w 6145862"/>
                <a:gd name="connsiteY24" fmla="*/ 651733 h 4644578"/>
                <a:gd name="connsiteX25" fmla="*/ 3171017 w 6145862"/>
                <a:gd name="connsiteY25" fmla="*/ 415283 h 4644578"/>
                <a:gd name="connsiteX26" fmla="*/ 3147233 w 6145862"/>
                <a:gd name="connsiteY26" fmla="*/ 355246 h 4644578"/>
                <a:gd name="connsiteX27" fmla="*/ 3098050 w 6145862"/>
                <a:gd name="connsiteY27" fmla="*/ 326613 h 4644578"/>
                <a:gd name="connsiteX28" fmla="*/ 2658860 w 6145862"/>
                <a:gd name="connsiteY28" fmla="*/ 248797 h 4644578"/>
                <a:gd name="connsiteX29" fmla="*/ 2609215 w 6145862"/>
                <a:gd name="connsiteY29" fmla="*/ 264268 h 4644578"/>
                <a:gd name="connsiteX30" fmla="*/ 2567190 w 6145862"/>
                <a:gd name="connsiteY30" fmla="*/ 295210 h 4644578"/>
                <a:gd name="connsiteX31" fmla="*/ 2522855 w 6145862"/>
                <a:gd name="connsiteY31" fmla="*/ 370948 h 4644578"/>
                <a:gd name="connsiteX32" fmla="*/ 2489604 w 6145862"/>
                <a:gd name="connsiteY32" fmla="*/ 454306 h 4644578"/>
                <a:gd name="connsiteX33" fmla="*/ 2455660 w 6145862"/>
                <a:gd name="connsiteY33" fmla="*/ 511341 h 4644578"/>
                <a:gd name="connsiteX34" fmla="*/ 2299797 w 6145862"/>
                <a:gd name="connsiteY34" fmla="*/ 495639 h 4644578"/>
                <a:gd name="connsiteX35" fmla="*/ 2261004 w 6145862"/>
                <a:gd name="connsiteY35" fmla="*/ 412743 h 4644578"/>
                <a:gd name="connsiteX36" fmla="*/ 2209050 w 6145862"/>
                <a:gd name="connsiteY36" fmla="*/ 357786 h 4644578"/>
                <a:gd name="connsiteX37" fmla="*/ 2115993 w 6145862"/>
                <a:gd name="connsiteY37" fmla="*/ 345317 h 4644578"/>
                <a:gd name="connsiteX38" fmla="*/ 2019704 w 6145862"/>
                <a:gd name="connsiteY38" fmla="*/ 433293 h 4644578"/>
                <a:gd name="connsiteX39" fmla="*/ 1803804 w 6145862"/>
                <a:gd name="connsiteY39" fmla="*/ 391961 h 4644578"/>
                <a:gd name="connsiteX40" fmla="*/ 1720677 w 6145862"/>
                <a:gd name="connsiteY40" fmla="*/ 371179 h 4644578"/>
                <a:gd name="connsiteX41" fmla="*/ 1679113 w 6145862"/>
                <a:gd name="connsiteY41" fmla="*/ 319224 h 4644578"/>
                <a:gd name="connsiteX42" fmla="*/ 1637550 w 6145862"/>
                <a:gd name="connsiteY42" fmla="*/ 236097 h 4644578"/>
                <a:gd name="connsiteX43" fmla="*/ 1551420 w 6145862"/>
                <a:gd name="connsiteY43" fmla="*/ 243717 h 4644578"/>
                <a:gd name="connsiteX44" fmla="*/ 1443355 w 6145862"/>
                <a:gd name="connsiteY44" fmla="*/ 482708 h 4644578"/>
                <a:gd name="connsiteX45" fmla="*/ 232699 w 6145862"/>
                <a:gd name="connsiteY45" fmla="*/ 3497226 h 4644578"/>
                <a:gd name="connsiteX46" fmla="*/ 0 w 6145862"/>
                <a:gd name="connsiteY46" fmla="*/ 3889483 h 4644578"/>
                <a:gd name="connsiteX47" fmla="*/ 52230 w 6145862"/>
                <a:gd name="connsiteY47" fmla="*/ 0 h 4644578"/>
                <a:gd name="connsiteX0" fmla="*/ 0 w 6093632"/>
                <a:gd name="connsiteY0" fmla="*/ 0 h 4644578"/>
                <a:gd name="connsiteX1" fmla="*/ 6074324 w 6093632"/>
                <a:gd name="connsiteY1" fmla="*/ 8024 h 4644578"/>
                <a:gd name="connsiteX2" fmla="*/ 6093632 w 6093632"/>
                <a:gd name="connsiteY2" fmla="*/ 4644578 h 4644578"/>
                <a:gd name="connsiteX3" fmla="*/ 21296 w 6093632"/>
                <a:gd name="connsiteY3" fmla="*/ 4613666 h 4644578"/>
                <a:gd name="connsiteX4" fmla="*/ 43655 w 6093632"/>
                <a:gd name="connsiteY4" fmla="*/ 3813918 h 4644578"/>
                <a:gd name="connsiteX5" fmla="*/ 220185 w 6093632"/>
                <a:gd name="connsiteY5" fmla="*/ 3789788 h 4644578"/>
                <a:gd name="connsiteX6" fmla="*/ 5761080 w 6093632"/>
                <a:gd name="connsiteY6" fmla="*/ 4453190 h 4644578"/>
                <a:gd name="connsiteX7" fmla="*/ 5847440 w 6093632"/>
                <a:gd name="connsiteY7" fmla="*/ 4434024 h 4644578"/>
                <a:gd name="connsiteX8" fmla="*/ 5959892 w 6093632"/>
                <a:gd name="connsiteY8" fmla="*/ 4226206 h 4644578"/>
                <a:gd name="connsiteX9" fmla="*/ 5991065 w 6093632"/>
                <a:gd name="connsiteY9" fmla="*/ 4163861 h 4644578"/>
                <a:gd name="connsiteX10" fmla="*/ 5983445 w 6093632"/>
                <a:gd name="connsiteY10" fmla="*/ 4093664 h 4644578"/>
                <a:gd name="connsiteX11" fmla="*/ 5095369 w 6093632"/>
                <a:gd name="connsiteY11" fmla="*/ 1038044 h 4644578"/>
                <a:gd name="connsiteX12" fmla="*/ 5015474 w 6093632"/>
                <a:gd name="connsiteY12" fmla="*/ 856550 h 4644578"/>
                <a:gd name="connsiteX13" fmla="*/ 4918492 w 6093632"/>
                <a:gd name="connsiteY13" fmla="*/ 843388 h 4644578"/>
                <a:gd name="connsiteX14" fmla="*/ 4816892 w 6093632"/>
                <a:gd name="connsiteY14" fmla="*/ 953070 h 4644578"/>
                <a:gd name="connsiteX15" fmla="*/ 4473992 w 6093632"/>
                <a:gd name="connsiteY15" fmla="*/ 880333 h 4644578"/>
                <a:gd name="connsiteX16" fmla="*/ 4443281 w 6093632"/>
                <a:gd name="connsiteY16" fmla="*/ 857243 h 4644578"/>
                <a:gd name="connsiteX17" fmla="*/ 4438201 w 6093632"/>
                <a:gd name="connsiteY17" fmla="*/ 760261 h 4644578"/>
                <a:gd name="connsiteX18" fmla="*/ 4328981 w 6093632"/>
                <a:gd name="connsiteY18" fmla="*/ 732321 h 4644578"/>
                <a:gd name="connsiteX19" fmla="*/ 4260401 w 6093632"/>
                <a:gd name="connsiteY19" fmla="*/ 856781 h 4644578"/>
                <a:gd name="connsiteX20" fmla="*/ 3954447 w 6093632"/>
                <a:gd name="connsiteY20" fmla="*/ 797206 h 4644578"/>
                <a:gd name="connsiteX21" fmla="*/ 3942209 w 6093632"/>
                <a:gd name="connsiteY21" fmla="*/ 700686 h 4644578"/>
                <a:gd name="connsiteX22" fmla="*/ 3828140 w 6093632"/>
                <a:gd name="connsiteY22" fmla="*/ 654273 h 4644578"/>
                <a:gd name="connsiteX23" fmla="*/ 3754480 w 6093632"/>
                <a:gd name="connsiteY23" fmla="*/ 763263 h 4644578"/>
                <a:gd name="connsiteX24" fmla="*/ 3123174 w 6093632"/>
                <a:gd name="connsiteY24" fmla="*/ 651733 h 4644578"/>
                <a:gd name="connsiteX25" fmla="*/ 3118787 w 6093632"/>
                <a:gd name="connsiteY25" fmla="*/ 415283 h 4644578"/>
                <a:gd name="connsiteX26" fmla="*/ 3095003 w 6093632"/>
                <a:gd name="connsiteY26" fmla="*/ 355246 h 4644578"/>
                <a:gd name="connsiteX27" fmla="*/ 3045820 w 6093632"/>
                <a:gd name="connsiteY27" fmla="*/ 326613 h 4644578"/>
                <a:gd name="connsiteX28" fmla="*/ 2606630 w 6093632"/>
                <a:gd name="connsiteY28" fmla="*/ 248797 h 4644578"/>
                <a:gd name="connsiteX29" fmla="*/ 2556985 w 6093632"/>
                <a:gd name="connsiteY29" fmla="*/ 264268 h 4644578"/>
                <a:gd name="connsiteX30" fmla="*/ 2514960 w 6093632"/>
                <a:gd name="connsiteY30" fmla="*/ 295210 h 4644578"/>
                <a:gd name="connsiteX31" fmla="*/ 2470625 w 6093632"/>
                <a:gd name="connsiteY31" fmla="*/ 370948 h 4644578"/>
                <a:gd name="connsiteX32" fmla="*/ 2437374 w 6093632"/>
                <a:gd name="connsiteY32" fmla="*/ 454306 h 4644578"/>
                <a:gd name="connsiteX33" fmla="*/ 2403430 w 6093632"/>
                <a:gd name="connsiteY33" fmla="*/ 511341 h 4644578"/>
                <a:gd name="connsiteX34" fmla="*/ 2247567 w 6093632"/>
                <a:gd name="connsiteY34" fmla="*/ 495639 h 4644578"/>
                <a:gd name="connsiteX35" fmla="*/ 2208774 w 6093632"/>
                <a:gd name="connsiteY35" fmla="*/ 412743 h 4644578"/>
                <a:gd name="connsiteX36" fmla="*/ 2156820 w 6093632"/>
                <a:gd name="connsiteY36" fmla="*/ 357786 h 4644578"/>
                <a:gd name="connsiteX37" fmla="*/ 2063763 w 6093632"/>
                <a:gd name="connsiteY37" fmla="*/ 345317 h 4644578"/>
                <a:gd name="connsiteX38" fmla="*/ 1967474 w 6093632"/>
                <a:gd name="connsiteY38" fmla="*/ 433293 h 4644578"/>
                <a:gd name="connsiteX39" fmla="*/ 1751574 w 6093632"/>
                <a:gd name="connsiteY39" fmla="*/ 391961 h 4644578"/>
                <a:gd name="connsiteX40" fmla="*/ 1668447 w 6093632"/>
                <a:gd name="connsiteY40" fmla="*/ 371179 h 4644578"/>
                <a:gd name="connsiteX41" fmla="*/ 1626883 w 6093632"/>
                <a:gd name="connsiteY41" fmla="*/ 319224 h 4644578"/>
                <a:gd name="connsiteX42" fmla="*/ 1585320 w 6093632"/>
                <a:gd name="connsiteY42" fmla="*/ 236097 h 4644578"/>
                <a:gd name="connsiteX43" fmla="*/ 1499190 w 6093632"/>
                <a:gd name="connsiteY43" fmla="*/ 243717 h 4644578"/>
                <a:gd name="connsiteX44" fmla="*/ 1391125 w 6093632"/>
                <a:gd name="connsiteY44" fmla="*/ 482708 h 4644578"/>
                <a:gd name="connsiteX45" fmla="*/ 180469 w 6093632"/>
                <a:gd name="connsiteY45" fmla="*/ 3497226 h 4644578"/>
                <a:gd name="connsiteX46" fmla="*/ 39210 w 6093632"/>
                <a:gd name="connsiteY46" fmla="*/ 3811378 h 4644578"/>
                <a:gd name="connsiteX47" fmla="*/ 0 w 6093632"/>
                <a:gd name="connsiteY47" fmla="*/ 0 h 4644578"/>
                <a:gd name="connsiteX0" fmla="*/ 0 w 6093632"/>
                <a:gd name="connsiteY0" fmla="*/ 0 h 4644578"/>
                <a:gd name="connsiteX1" fmla="*/ 6074324 w 6093632"/>
                <a:gd name="connsiteY1" fmla="*/ 8024 h 4644578"/>
                <a:gd name="connsiteX2" fmla="*/ 6093632 w 6093632"/>
                <a:gd name="connsiteY2" fmla="*/ 4644578 h 4644578"/>
                <a:gd name="connsiteX3" fmla="*/ 21296 w 6093632"/>
                <a:gd name="connsiteY3" fmla="*/ 4613666 h 4644578"/>
                <a:gd name="connsiteX4" fmla="*/ 43655 w 6093632"/>
                <a:gd name="connsiteY4" fmla="*/ 3813918 h 4644578"/>
                <a:gd name="connsiteX5" fmla="*/ 220185 w 6093632"/>
                <a:gd name="connsiteY5" fmla="*/ 3789788 h 4644578"/>
                <a:gd name="connsiteX6" fmla="*/ 5761080 w 6093632"/>
                <a:gd name="connsiteY6" fmla="*/ 4453190 h 4644578"/>
                <a:gd name="connsiteX7" fmla="*/ 5847440 w 6093632"/>
                <a:gd name="connsiteY7" fmla="*/ 4434024 h 4644578"/>
                <a:gd name="connsiteX8" fmla="*/ 5959892 w 6093632"/>
                <a:gd name="connsiteY8" fmla="*/ 4226206 h 4644578"/>
                <a:gd name="connsiteX9" fmla="*/ 5991065 w 6093632"/>
                <a:gd name="connsiteY9" fmla="*/ 4163861 h 4644578"/>
                <a:gd name="connsiteX10" fmla="*/ 5983445 w 6093632"/>
                <a:gd name="connsiteY10" fmla="*/ 4093664 h 4644578"/>
                <a:gd name="connsiteX11" fmla="*/ 5095369 w 6093632"/>
                <a:gd name="connsiteY11" fmla="*/ 1038044 h 4644578"/>
                <a:gd name="connsiteX12" fmla="*/ 5015474 w 6093632"/>
                <a:gd name="connsiteY12" fmla="*/ 856550 h 4644578"/>
                <a:gd name="connsiteX13" fmla="*/ 4918492 w 6093632"/>
                <a:gd name="connsiteY13" fmla="*/ 843388 h 4644578"/>
                <a:gd name="connsiteX14" fmla="*/ 4816892 w 6093632"/>
                <a:gd name="connsiteY14" fmla="*/ 953070 h 4644578"/>
                <a:gd name="connsiteX15" fmla="*/ 4473992 w 6093632"/>
                <a:gd name="connsiteY15" fmla="*/ 880333 h 4644578"/>
                <a:gd name="connsiteX16" fmla="*/ 4443281 w 6093632"/>
                <a:gd name="connsiteY16" fmla="*/ 857243 h 4644578"/>
                <a:gd name="connsiteX17" fmla="*/ 4438201 w 6093632"/>
                <a:gd name="connsiteY17" fmla="*/ 760261 h 4644578"/>
                <a:gd name="connsiteX18" fmla="*/ 4328981 w 6093632"/>
                <a:gd name="connsiteY18" fmla="*/ 732321 h 4644578"/>
                <a:gd name="connsiteX19" fmla="*/ 4260401 w 6093632"/>
                <a:gd name="connsiteY19" fmla="*/ 856781 h 4644578"/>
                <a:gd name="connsiteX20" fmla="*/ 3954447 w 6093632"/>
                <a:gd name="connsiteY20" fmla="*/ 797206 h 4644578"/>
                <a:gd name="connsiteX21" fmla="*/ 3942209 w 6093632"/>
                <a:gd name="connsiteY21" fmla="*/ 700686 h 4644578"/>
                <a:gd name="connsiteX22" fmla="*/ 3828140 w 6093632"/>
                <a:gd name="connsiteY22" fmla="*/ 654273 h 4644578"/>
                <a:gd name="connsiteX23" fmla="*/ 3754480 w 6093632"/>
                <a:gd name="connsiteY23" fmla="*/ 763263 h 4644578"/>
                <a:gd name="connsiteX24" fmla="*/ 3123174 w 6093632"/>
                <a:gd name="connsiteY24" fmla="*/ 651733 h 4644578"/>
                <a:gd name="connsiteX25" fmla="*/ 3118787 w 6093632"/>
                <a:gd name="connsiteY25" fmla="*/ 415283 h 4644578"/>
                <a:gd name="connsiteX26" fmla="*/ 3095003 w 6093632"/>
                <a:gd name="connsiteY26" fmla="*/ 355246 h 4644578"/>
                <a:gd name="connsiteX27" fmla="*/ 3045820 w 6093632"/>
                <a:gd name="connsiteY27" fmla="*/ 326613 h 4644578"/>
                <a:gd name="connsiteX28" fmla="*/ 2606630 w 6093632"/>
                <a:gd name="connsiteY28" fmla="*/ 248797 h 4644578"/>
                <a:gd name="connsiteX29" fmla="*/ 2556985 w 6093632"/>
                <a:gd name="connsiteY29" fmla="*/ 264268 h 4644578"/>
                <a:gd name="connsiteX30" fmla="*/ 2514960 w 6093632"/>
                <a:gd name="connsiteY30" fmla="*/ 295210 h 4644578"/>
                <a:gd name="connsiteX31" fmla="*/ 2470625 w 6093632"/>
                <a:gd name="connsiteY31" fmla="*/ 370948 h 4644578"/>
                <a:gd name="connsiteX32" fmla="*/ 2437374 w 6093632"/>
                <a:gd name="connsiteY32" fmla="*/ 454306 h 4644578"/>
                <a:gd name="connsiteX33" fmla="*/ 2403430 w 6093632"/>
                <a:gd name="connsiteY33" fmla="*/ 511341 h 4644578"/>
                <a:gd name="connsiteX34" fmla="*/ 2247567 w 6093632"/>
                <a:gd name="connsiteY34" fmla="*/ 495639 h 4644578"/>
                <a:gd name="connsiteX35" fmla="*/ 2208774 w 6093632"/>
                <a:gd name="connsiteY35" fmla="*/ 412743 h 4644578"/>
                <a:gd name="connsiteX36" fmla="*/ 2156820 w 6093632"/>
                <a:gd name="connsiteY36" fmla="*/ 357786 h 4644578"/>
                <a:gd name="connsiteX37" fmla="*/ 2063763 w 6093632"/>
                <a:gd name="connsiteY37" fmla="*/ 345317 h 4644578"/>
                <a:gd name="connsiteX38" fmla="*/ 1967474 w 6093632"/>
                <a:gd name="connsiteY38" fmla="*/ 433293 h 4644578"/>
                <a:gd name="connsiteX39" fmla="*/ 1751574 w 6093632"/>
                <a:gd name="connsiteY39" fmla="*/ 391961 h 4644578"/>
                <a:gd name="connsiteX40" fmla="*/ 1668447 w 6093632"/>
                <a:gd name="connsiteY40" fmla="*/ 371179 h 4644578"/>
                <a:gd name="connsiteX41" fmla="*/ 1626883 w 6093632"/>
                <a:gd name="connsiteY41" fmla="*/ 319224 h 4644578"/>
                <a:gd name="connsiteX42" fmla="*/ 1585320 w 6093632"/>
                <a:gd name="connsiteY42" fmla="*/ 236097 h 4644578"/>
                <a:gd name="connsiteX43" fmla="*/ 1499190 w 6093632"/>
                <a:gd name="connsiteY43" fmla="*/ 243717 h 4644578"/>
                <a:gd name="connsiteX44" fmla="*/ 1391125 w 6093632"/>
                <a:gd name="connsiteY44" fmla="*/ 482708 h 4644578"/>
                <a:gd name="connsiteX45" fmla="*/ 180469 w 6093632"/>
                <a:gd name="connsiteY45" fmla="*/ 3497226 h 4644578"/>
                <a:gd name="connsiteX46" fmla="*/ 62704 w 6093632"/>
                <a:gd name="connsiteY46" fmla="*/ 3744068 h 4644578"/>
                <a:gd name="connsiteX47" fmla="*/ 39210 w 6093632"/>
                <a:gd name="connsiteY47" fmla="*/ 3811378 h 4644578"/>
                <a:gd name="connsiteX48" fmla="*/ 0 w 6093632"/>
                <a:gd name="connsiteY48" fmla="*/ 0 h 4644578"/>
                <a:gd name="connsiteX0" fmla="*/ 0 w 6093632"/>
                <a:gd name="connsiteY0" fmla="*/ 0 h 4644578"/>
                <a:gd name="connsiteX1" fmla="*/ 6074324 w 6093632"/>
                <a:gd name="connsiteY1" fmla="*/ 8024 h 4644578"/>
                <a:gd name="connsiteX2" fmla="*/ 6093632 w 6093632"/>
                <a:gd name="connsiteY2" fmla="*/ 4644578 h 4644578"/>
                <a:gd name="connsiteX3" fmla="*/ 21296 w 6093632"/>
                <a:gd name="connsiteY3" fmla="*/ 4613666 h 4644578"/>
                <a:gd name="connsiteX4" fmla="*/ 43655 w 6093632"/>
                <a:gd name="connsiteY4" fmla="*/ 3813918 h 4644578"/>
                <a:gd name="connsiteX5" fmla="*/ 220185 w 6093632"/>
                <a:gd name="connsiteY5" fmla="*/ 3789788 h 4644578"/>
                <a:gd name="connsiteX6" fmla="*/ 5761080 w 6093632"/>
                <a:gd name="connsiteY6" fmla="*/ 4453190 h 4644578"/>
                <a:gd name="connsiteX7" fmla="*/ 5847440 w 6093632"/>
                <a:gd name="connsiteY7" fmla="*/ 4434024 h 4644578"/>
                <a:gd name="connsiteX8" fmla="*/ 5959892 w 6093632"/>
                <a:gd name="connsiteY8" fmla="*/ 4226206 h 4644578"/>
                <a:gd name="connsiteX9" fmla="*/ 5991065 w 6093632"/>
                <a:gd name="connsiteY9" fmla="*/ 4163861 h 4644578"/>
                <a:gd name="connsiteX10" fmla="*/ 5983445 w 6093632"/>
                <a:gd name="connsiteY10" fmla="*/ 4093664 h 4644578"/>
                <a:gd name="connsiteX11" fmla="*/ 5095369 w 6093632"/>
                <a:gd name="connsiteY11" fmla="*/ 1038044 h 4644578"/>
                <a:gd name="connsiteX12" fmla="*/ 5015474 w 6093632"/>
                <a:gd name="connsiteY12" fmla="*/ 856550 h 4644578"/>
                <a:gd name="connsiteX13" fmla="*/ 4918492 w 6093632"/>
                <a:gd name="connsiteY13" fmla="*/ 843388 h 4644578"/>
                <a:gd name="connsiteX14" fmla="*/ 4816892 w 6093632"/>
                <a:gd name="connsiteY14" fmla="*/ 953070 h 4644578"/>
                <a:gd name="connsiteX15" fmla="*/ 4473992 w 6093632"/>
                <a:gd name="connsiteY15" fmla="*/ 880333 h 4644578"/>
                <a:gd name="connsiteX16" fmla="*/ 4443281 w 6093632"/>
                <a:gd name="connsiteY16" fmla="*/ 857243 h 4644578"/>
                <a:gd name="connsiteX17" fmla="*/ 4438201 w 6093632"/>
                <a:gd name="connsiteY17" fmla="*/ 760261 h 4644578"/>
                <a:gd name="connsiteX18" fmla="*/ 4328981 w 6093632"/>
                <a:gd name="connsiteY18" fmla="*/ 732321 h 4644578"/>
                <a:gd name="connsiteX19" fmla="*/ 4260401 w 6093632"/>
                <a:gd name="connsiteY19" fmla="*/ 856781 h 4644578"/>
                <a:gd name="connsiteX20" fmla="*/ 3954447 w 6093632"/>
                <a:gd name="connsiteY20" fmla="*/ 797206 h 4644578"/>
                <a:gd name="connsiteX21" fmla="*/ 3942209 w 6093632"/>
                <a:gd name="connsiteY21" fmla="*/ 700686 h 4644578"/>
                <a:gd name="connsiteX22" fmla="*/ 3828140 w 6093632"/>
                <a:gd name="connsiteY22" fmla="*/ 654273 h 4644578"/>
                <a:gd name="connsiteX23" fmla="*/ 3754480 w 6093632"/>
                <a:gd name="connsiteY23" fmla="*/ 763263 h 4644578"/>
                <a:gd name="connsiteX24" fmla="*/ 3123174 w 6093632"/>
                <a:gd name="connsiteY24" fmla="*/ 651733 h 4644578"/>
                <a:gd name="connsiteX25" fmla="*/ 3118787 w 6093632"/>
                <a:gd name="connsiteY25" fmla="*/ 415283 h 4644578"/>
                <a:gd name="connsiteX26" fmla="*/ 3095003 w 6093632"/>
                <a:gd name="connsiteY26" fmla="*/ 355246 h 4644578"/>
                <a:gd name="connsiteX27" fmla="*/ 3045820 w 6093632"/>
                <a:gd name="connsiteY27" fmla="*/ 326613 h 4644578"/>
                <a:gd name="connsiteX28" fmla="*/ 2606630 w 6093632"/>
                <a:gd name="connsiteY28" fmla="*/ 248797 h 4644578"/>
                <a:gd name="connsiteX29" fmla="*/ 2556985 w 6093632"/>
                <a:gd name="connsiteY29" fmla="*/ 264268 h 4644578"/>
                <a:gd name="connsiteX30" fmla="*/ 2514960 w 6093632"/>
                <a:gd name="connsiteY30" fmla="*/ 295210 h 4644578"/>
                <a:gd name="connsiteX31" fmla="*/ 2470625 w 6093632"/>
                <a:gd name="connsiteY31" fmla="*/ 370948 h 4644578"/>
                <a:gd name="connsiteX32" fmla="*/ 2437374 w 6093632"/>
                <a:gd name="connsiteY32" fmla="*/ 454306 h 4644578"/>
                <a:gd name="connsiteX33" fmla="*/ 2403430 w 6093632"/>
                <a:gd name="connsiteY33" fmla="*/ 511341 h 4644578"/>
                <a:gd name="connsiteX34" fmla="*/ 2247567 w 6093632"/>
                <a:gd name="connsiteY34" fmla="*/ 495639 h 4644578"/>
                <a:gd name="connsiteX35" fmla="*/ 2208774 w 6093632"/>
                <a:gd name="connsiteY35" fmla="*/ 412743 h 4644578"/>
                <a:gd name="connsiteX36" fmla="*/ 2156820 w 6093632"/>
                <a:gd name="connsiteY36" fmla="*/ 357786 h 4644578"/>
                <a:gd name="connsiteX37" fmla="*/ 2063763 w 6093632"/>
                <a:gd name="connsiteY37" fmla="*/ 345317 h 4644578"/>
                <a:gd name="connsiteX38" fmla="*/ 1967474 w 6093632"/>
                <a:gd name="connsiteY38" fmla="*/ 433293 h 4644578"/>
                <a:gd name="connsiteX39" fmla="*/ 1751574 w 6093632"/>
                <a:gd name="connsiteY39" fmla="*/ 391961 h 4644578"/>
                <a:gd name="connsiteX40" fmla="*/ 1668447 w 6093632"/>
                <a:gd name="connsiteY40" fmla="*/ 371179 h 4644578"/>
                <a:gd name="connsiteX41" fmla="*/ 1626883 w 6093632"/>
                <a:gd name="connsiteY41" fmla="*/ 319224 h 4644578"/>
                <a:gd name="connsiteX42" fmla="*/ 1585320 w 6093632"/>
                <a:gd name="connsiteY42" fmla="*/ 236097 h 4644578"/>
                <a:gd name="connsiteX43" fmla="*/ 1499190 w 6093632"/>
                <a:gd name="connsiteY43" fmla="*/ 243717 h 4644578"/>
                <a:gd name="connsiteX44" fmla="*/ 1391125 w 6093632"/>
                <a:gd name="connsiteY44" fmla="*/ 482708 h 4644578"/>
                <a:gd name="connsiteX45" fmla="*/ 180469 w 6093632"/>
                <a:gd name="connsiteY45" fmla="*/ 3497226 h 4644578"/>
                <a:gd name="connsiteX46" fmla="*/ 234154 w 6093632"/>
                <a:gd name="connsiteY46" fmla="*/ 3778358 h 4644578"/>
                <a:gd name="connsiteX47" fmla="*/ 39210 w 6093632"/>
                <a:gd name="connsiteY47" fmla="*/ 3811378 h 4644578"/>
                <a:gd name="connsiteX48" fmla="*/ 0 w 6093632"/>
                <a:gd name="connsiteY48" fmla="*/ 0 h 4644578"/>
                <a:gd name="connsiteX0" fmla="*/ 0 w 6093632"/>
                <a:gd name="connsiteY0" fmla="*/ 2136 h 4646714"/>
                <a:gd name="connsiteX1" fmla="*/ 6081944 w 6093632"/>
                <a:gd name="connsiteY1" fmla="*/ 0 h 4646714"/>
                <a:gd name="connsiteX2" fmla="*/ 6093632 w 6093632"/>
                <a:gd name="connsiteY2" fmla="*/ 4646714 h 4646714"/>
                <a:gd name="connsiteX3" fmla="*/ 21296 w 6093632"/>
                <a:gd name="connsiteY3" fmla="*/ 4615802 h 4646714"/>
                <a:gd name="connsiteX4" fmla="*/ 43655 w 6093632"/>
                <a:gd name="connsiteY4" fmla="*/ 3816054 h 4646714"/>
                <a:gd name="connsiteX5" fmla="*/ 220185 w 6093632"/>
                <a:gd name="connsiteY5" fmla="*/ 3791924 h 4646714"/>
                <a:gd name="connsiteX6" fmla="*/ 5761080 w 6093632"/>
                <a:gd name="connsiteY6" fmla="*/ 4455326 h 4646714"/>
                <a:gd name="connsiteX7" fmla="*/ 5847440 w 6093632"/>
                <a:gd name="connsiteY7" fmla="*/ 4436160 h 4646714"/>
                <a:gd name="connsiteX8" fmla="*/ 5959892 w 6093632"/>
                <a:gd name="connsiteY8" fmla="*/ 4228342 h 4646714"/>
                <a:gd name="connsiteX9" fmla="*/ 5991065 w 6093632"/>
                <a:gd name="connsiteY9" fmla="*/ 4165997 h 4646714"/>
                <a:gd name="connsiteX10" fmla="*/ 5983445 w 6093632"/>
                <a:gd name="connsiteY10" fmla="*/ 4095800 h 4646714"/>
                <a:gd name="connsiteX11" fmla="*/ 5095369 w 6093632"/>
                <a:gd name="connsiteY11" fmla="*/ 1040180 h 4646714"/>
                <a:gd name="connsiteX12" fmla="*/ 5015474 w 6093632"/>
                <a:gd name="connsiteY12" fmla="*/ 858686 h 4646714"/>
                <a:gd name="connsiteX13" fmla="*/ 4918492 w 6093632"/>
                <a:gd name="connsiteY13" fmla="*/ 845524 h 4646714"/>
                <a:gd name="connsiteX14" fmla="*/ 4816892 w 6093632"/>
                <a:gd name="connsiteY14" fmla="*/ 955206 h 4646714"/>
                <a:gd name="connsiteX15" fmla="*/ 4473992 w 6093632"/>
                <a:gd name="connsiteY15" fmla="*/ 882469 h 4646714"/>
                <a:gd name="connsiteX16" fmla="*/ 4443281 w 6093632"/>
                <a:gd name="connsiteY16" fmla="*/ 859379 h 4646714"/>
                <a:gd name="connsiteX17" fmla="*/ 4438201 w 6093632"/>
                <a:gd name="connsiteY17" fmla="*/ 762397 h 4646714"/>
                <a:gd name="connsiteX18" fmla="*/ 4328981 w 6093632"/>
                <a:gd name="connsiteY18" fmla="*/ 734457 h 4646714"/>
                <a:gd name="connsiteX19" fmla="*/ 4260401 w 6093632"/>
                <a:gd name="connsiteY19" fmla="*/ 858917 h 4646714"/>
                <a:gd name="connsiteX20" fmla="*/ 3954447 w 6093632"/>
                <a:gd name="connsiteY20" fmla="*/ 799342 h 4646714"/>
                <a:gd name="connsiteX21" fmla="*/ 3942209 w 6093632"/>
                <a:gd name="connsiteY21" fmla="*/ 702822 h 4646714"/>
                <a:gd name="connsiteX22" fmla="*/ 3828140 w 6093632"/>
                <a:gd name="connsiteY22" fmla="*/ 656409 h 4646714"/>
                <a:gd name="connsiteX23" fmla="*/ 3754480 w 6093632"/>
                <a:gd name="connsiteY23" fmla="*/ 765399 h 4646714"/>
                <a:gd name="connsiteX24" fmla="*/ 3123174 w 6093632"/>
                <a:gd name="connsiteY24" fmla="*/ 653869 h 4646714"/>
                <a:gd name="connsiteX25" fmla="*/ 3118787 w 6093632"/>
                <a:gd name="connsiteY25" fmla="*/ 417419 h 4646714"/>
                <a:gd name="connsiteX26" fmla="*/ 3095003 w 6093632"/>
                <a:gd name="connsiteY26" fmla="*/ 357382 h 4646714"/>
                <a:gd name="connsiteX27" fmla="*/ 3045820 w 6093632"/>
                <a:gd name="connsiteY27" fmla="*/ 328749 h 4646714"/>
                <a:gd name="connsiteX28" fmla="*/ 2606630 w 6093632"/>
                <a:gd name="connsiteY28" fmla="*/ 250933 h 4646714"/>
                <a:gd name="connsiteX29" fmla="*/ 2556985 w 6093632"/>
                <a:gd name="connsiteY29" fmla="*/ 266404 h 4646714"/>
                <a:gd name="connsiteX30" fmla="*/ 2514960 w 6093632"/>
                <a:gd name="connsiteY30" fmla="*/ 297346 h 4646714"/>
                <a:gd name="connsiteX31" fmla="*/ 2470625 w 6093632"/>
                <a:gd name="connsiteY31" fmla="*/ 373084 h 4646714"/>
                <a:gd name="connsiteX32" fmla="*/ 2437374 w 6093632"/>
                <a:gd name="connsiteY32" fmla="*/ 456442 h 4646714"/>
                <a:gd name="connsiteX33" fmla="*/ 2403430 w 6093632"/>
                <a:gd name="connsiteY33" fmla="*/ 513477 h 4646714"/>
                <a:gd name="connsiteX34" fmla="*/ 2247567 w 6093632"/>
                <a:gd name="connsiteY34" fmla="*/ 497775 h 4646714"/>
                <a:gd name="connsiteX35" fmla="*/ 2208774 w 6093632"/>
                <a:gd name="connsiteY35" fmla="*/ 414879 h 4646714"/>
                <a:gd name="connsiteX36" fmla="*/ 2156820 w 6093632"/>
                <a:gd name="connsiteY36" fmla="*/ 359922 h 4646714"/>
                <a:gd name="connsiteX37" fmla="*/ 2063763 w 6093632"/>
                <a:gd name="connsiteY37" fmla="*/ 347453 h 4646714"/>
                <a:gd name="connsiteX38" fmla="*/ 1967474 w 6093632"/>
                <a:gd name="connsiteY38" fmla="*/ 435429 h 4646714"/>
                <a:gd name="connsiteX39" fmla="*/ 1751574 w 6093632"/>
                <a:gd name="connsiteY39" fmla="*/ 394097 h 4646714"/>
                <a:gd name="connsiteX40" fmla="*/ 1668447 w 6093632"/>
                <a:gd name="connsiteY40" fmla="*/ 373315 h 4646714"/>
                <a:gd name="connsiteX41" fmla="*/ 1626883 w 6093632"/>
                <a:gd name="connsiteY41" fmla="*/ 321360 h 4646714"/>
                <a:gd name="connsiteX42" fmla="*/ 1585320 w 6093632"/>
                <a:gd name="connsiteY42" fmla="*/ 238233 h 4646714"/>
                <a:gd name="connsiteX43" fmla="*/ 1499190 w 6093632"/>
                <a:gd name="connsiteY43" fmla="*/ 245853 h 4646714"/>
                <a:gd name="connsiteX44" fmla="*/ 1391125 w 6093632"/>
                <a:gd name="connsiteY44" fmla="*/ 484844 h 4646714"/>
                <a:gd name="connsiteX45" fmla="*/ 180469 w 6093632"/>
                <a:gd name="connsiteY45" fmla="*/ 3499362 h 4646714"/>
                <a:gd name="connsiteX46" fmla="*/ 234154 w 6093632"/>
                <a:gd name="connsiteY46" fmla="*/ 3780494 h 4646714"/>
                <a:gd name="connsiteX47" fmla="*/ 39210 w 6093632"/>
                <a:gd name="connsiteY47" fmla="*/ 3813514 h 4646714"/>
                <a:gd name="connsiteX48" fmla="*/ 0 w 6093632"/>
                <a:gd name="connsiteY48" fmla="*/ 2136 h 4646714"/>
                <a:gd name="connsiteX0" fmla="*/ 11724 w 6072336"/>
                <a:gd name="connsiteY0" fmla="*/ 0 h 4647118"/>
                <a:gd name="connsiteX1" fmla="*/ 6060648 w 6072336"/>
                <a:gd name="connsiteY1" fmla="*/ 404 h 4647118"/>
                <a:gd name="connsiteX2" fmla="*/ 6072336 w 6072336"/>
                <a:gd name="connsiteY2" fmla="*/ 4647118 h 4647118"/>
                <a:gd name="connsiteX3" fmla="*/ 0 w 6072336"/>
                <a:gd name="connsiteY3" fmla="*/ 4616206 h 4647118"/>
                <a:gd name="connsiteX4" fmla="*/ 22359 w 6072336"/>
                <a:gd name="connsiteY4" fmla="*/ 3816458 h 4647118"/>
                <a:gd name="connsiteX5" fmla="*/ 198889 w 6072336"/>
                <a:gd name="connsiteY5" fmla="*/ 3792328 h 4647118"/>
                <a:gd name="connsiteX6" fmla="*/ 5739784 w 6072336"/>
                <a:gd name="connsiteY6" fmla="*/ 4455730 h 4647118"/>
                <a:gd name="connsiteX7" fmla="*/ 5826144 w 6072336"/>
                <a:gd name="connsiteY7" fmla="*/ 4436564 h 4647118"/>
                <a:gd name="connsiteX8" fmla="*/ 5938596 w 6072336"/>
                <a:gd name="connsiteY8" fmla="*/ 4228746 h 4647118"/>
                <a:gd name="connsiteX9" fmla="*/ 5969769 w 6072336"/>
                <a:gd name="connsiteY9" fmla="*/ 4166401 h 4647118"/>
                <a:gd name="connsiteX10" fmla="*/ 5962149 w 6072336"/>
                <a:gd name="connsiteY10" fmla="*/ 4096204 h 4647118"/>
                <a:gd name="connsiteX11" fmla="*/ 5074073 w 6072336"/>
                <a:gd name="connsiteY11" fmla="*/ 1040584 h 4647118"/>
                <a:gd name="connsiteX12" fmla="*/ 4994178 w 6072336"/>
                <a:gd name="connsiteY12" fmla="*/ 859090 h 4647118"/>
                <a:gd name="connsiteX13" fmla="*/ 4897196 w 6072336"/>
                <a:gd name="connsiteY13" fmla="*/ 845928 h 4647118"/>
                <a:gd name="connsiteX14" fmla="*/ 4795596 w 6072336"/>
                <a:gd name="connsiteY14" fmla="*/ 955610 h 4647118"/>
                <a:gd name="connsiteX15" fmla="*/ 4452696 w 6072336"/>
                <a:gd name="connsiteY15" fmla="*/ 882873 h 4647118"/>
                <a:gd name="connsiteX16" fmla="*/ 4421985 w 6072336"/>
                <a:gd name="connsiteY16" fmla="*/ 859783 h 4647118"/>
                <a:gd name="connsiteX17" fmla="*/ 4416905 w 6072336"/>
                <a:gd name="connsiteY17" fmla="*/ 762801 h 4647118"/>
                <a:gd name="connsiteX18" fmla="*/ 4307685 w 6072336"/>
                <a:gd name="connsiteY18" fmla="*/ 734861 h 4647118"/>
                <a:gd name="connsiteX19" fmla="*/ 4239105 w 6072336"/>
                <a:gd name="connsiteY19" fmla="*/ 859321 h 4647118"/>
                <a:gd name="connsiteX20" fmla="*/ 3933151 w 6072336"/>
                <a:gd name="connsiteY20" fmla="*/ 799746 h 4647118"/>
                <a:gd name="connsiteX21" fmla="*/ 3920913 w 6072336"/>
                <a:gd name="connsiteY21" fmla="*/ 703226 h 4647118"/>
                <a:gd name="connsiteX22" fmla="*/ 3806844 w 6072336"/>
                <a:gd name="connsiteY22" fmla="*/ 656813 h 4647118"/>
                <a:gd name="connsiteX23" fmla="*/ 3733184 w 6072336"/>
                <a:gd name="connsiteY23" fmla="*/ 765803 h 4647118"/>
                <a:gd name="connsiteX24" fmla="*/ 3101878 w 6072336"/>
                <a:gd name="connsiteY24" fmla="*/ 654273 h 4647118"/>
                <a:gd name="connsiteX25" fmla="*/ 3097491 w 6072336"/>
                <a:gd name="connsiteY25" fmla="*/ 417823 h 4647118"/>
                <a:gd name="connsiteX26" fmla="*/ 3073707 w 6072336"/>
                <a:gd name="connsiteY26" fmla="*/ 357786 h 4647118"/>
                <a:gd name="connsiteX27" fmla="*/ 3024524 w 6072336"/>
                <a:gd name="connsiteY27" fmla="*/ 329153 h 4647118"/>
                <a:gd name="connsiteX28" fmla="*/ 2585334 w 6072336"/>
                <a:gd name="connsiteY28" fmla="*/ 251337 h 4647118"/>
                <a:gd name="connsiteX29" fmla="*/ 2535689 w 6072336"/>
                <a:gd name="connsiteY29" fmla="*/ 266808 h 4647118"/>
                <a:gd name="connsiteX30" fmla="*/ 2493664 w 6072336"/>
                <a:gd name="connsiteY30" fmla="*/ 297750 h 4647118"/>
                <a:gd name="connsiteX31" fmla="*/ 2449329 w 6072336"/>
                <a:gd name="connsiteY31" fmla="*/ 373488 h 4647118"/>
                <a:gd name="connsiteX32" fmla="*/ 2416078 w 6072336"/>
                <a:gd name="connsiteY32" fmla="*/ 456846 h 4647118"/>
                <a:gd name="connsiteX33" fmla="*/ 2382134 w 6072336"/>
                <a:gd name="connsiteY33" fmla="*/ 513881 h 4647118"/>
                <a:gd name="connsiteX34" fmla="*/ 2226271 w 6072336"/>
                <a:gd name="connsiteY34" fmla="*/ 498179 h 4647118"/>
                <a:gd name="connsiteX35" fmla="*/ 2187478 w 6072336"/>
                <a:gd name="connsiteY35" fmla="*/ 415283 h 4647118"/>
                <a:gd name="connsiteX36" fmla="*/ 2135524 w 6072336"/>
                <a:gd name="connsiteY36" fmla="*/ 360326 h 4647118"/>
                <a:gd name="connsiteX37" fmla="*/ 2042467 w 6072336"/>
                <a:gd name="connsiteY37" fmla="*/ 347857 h 4647118"/>
                <a:gd name="connsiteX38" fmla="*/ 1946178 w 6072336"/>
                <a:gd name="connsiteY38" fmla="*/ 435833 h 4647118"/>
                <a:gd name="connsiteX39" fmla="*/ 1730278 w 6072336"/>
                <a:gd name="connsiteY39" fmla="*/ 394501 h 4647118"/>
                <a:gd name="connsiteX40" fmla="*/ 1647151 w 6072336"/>
                <a:gd name="connsiteY40" fmla="*/ 373719 h 4647118"/>
                <a:gd name="connsiteX41" fmla="*/ 1605587 w 6072336"/>
                <a:gd name="connsiteY41" fmla="*/ 321764 h 4647118"/>
                <a:gd name="connsiteX42" fmla="*/ 1564024 w 6072336"/>
                <a:gd name="connsiteY42" fmla="*/ 238637 h 4647118"/>
                <a:gd name="connsiteX43" fmla="*/ 1477894 w 6072336"/>
                <a:gd name="connsiteY43" fmla="*/ 246257 h 4647118"/>
                <a:gd name="connsiteX44" fmla="*/ 1369829 w 6072336"/>
                <a:gd name="connsiteY44" fmla="*/ 485248 h 4647118"/>
                <a:gd name="connsiteX45" fmla="*/ 159173 w 6072336"/>
                <a:gd name="connsiteY45" fmla="*/ 3499766 h 4647118"/>
                <a:gd name="connsiteX46" fmla="*/ 212858 w 6072336"/>
                <a:gd name="connsiteY46" fmla="*/ 3780898 h 4647118"/>
                <a:gd name="connsiteX47" fmla="*/ 17914 w 6072336"/>
                <a:gd name="connsiteY47" fmla="*/ 3813918 h 4647118"/>
                <a:gd name="connsiteX48" fmla="*/ 11724 w 6072336"/>
                <a:gd name="connsiteY48" fmla="*/ 0 h 4647118"/>
                <a:gd name="connsiteX0" fmla="*/ 0 w 6060612"/>
                <a:gd name="connsiteY0" fmla="*/ 0 h 4647118"/>
                <a:gd name="connsiteX1" fmla="*/ 6048924 w 6060612"/>
                <a:gd name="connsiteY1" fmla="*/ 404 h 4647118"/>
                <a:gd name="connsiteX2" fmla="*/ 6060612 w 6060612"/>
                <a:gd name="connsiteY2" fmla="*/ 4647118 h 4647118"/>
                <a:gd name="connsiteX3" fmla="*/ 976 w 6060612"/>
                <a:gd name="connsiteY3" fmla="*/ 4611126 h 4647118"/>
                <a:gd name="connsiteX4" fmla="*/ 10635 w 6060612"/>
                <a:gd name="connsiteY4" fmla="*/ 3816458 h 4647118"/>
                <a:gd name="connsiteX5" fmla="*/ 187165 w 6060612"/>
                <a:gd name="connsiteY5" fmla="*/ 3792328 h 4647118"/>
                <a:gd name="connsiteX6" fmla="*/ 5728060 w 6060612"/>
                <a:gd name="connsiteY6" fmla="*/ 4455730 h 4647118"/>
                <a:gd name="connsiteX7" fmla="*/ 5814420 w 6060612"/>
                <a:gd name="connsiteY7" fmla="*/ 4436564 h 4647118"/>
                <a:gd name="connsiteX8" fmla="*/ 5926872 w 6060612"/>
                <a:gd name="connsiteY8" fmla="*/ 4228746 h 4647118"/>
                <a:gd name="connsiteX9" fmla="*/ 5958045 w 6060612"/>
                <a:gd name="connsiteY9" fmla="*/ 4166401 h 4647118"/>
                <a:gd name="connsiteX10" fmla="*/ 5950425 w 6060612"/>
                <a:gd name="connsiteY10" fmla="*/ 4096204 h 4647118"/>
                <a:gd name="connsiteX11" fmla="*/ 5062349 w 6060612"/>
                <a:gd name="connsiteY11" fmla="*/ 1040584 h 4647118"/>
                <a:gd name="connsiteX12" fmla="*/ 4982454 w 6060612"/>
                <a:gd name="connsiteY12" fmla="*/ 859090 h 4647118"/>
                <a:gd name="connsiteX13" fmla="*/ 4885472 w 6060612"/>
                <a:gd name="connsiteY13" fmla="*/ 845928 h 4647118"/>
                <a:gd name="connsiteX14" fmla="*/ 4783872 w 6060612"/>
                <a:gd name="connsiteY14" fmla="*/ 955610 h 4647118"/>
                <a:gd name="connsiteX15" fmla="*/ 4440972 w 6060612"/>
                <a:gd name="connsiteY15" fmla="*/ 882873 h 4647118"/>
                <a:gd name="connsiteX16" fmla="*/ 4410261 w 6060612"/>
                <a:gd name="connsiteY16" fmla="*/ 859783 h 4647118"/>
                <a:gd name="connsiteX17" fmla="*/ 4405181 w 6060612"/>
                <a:gd name="connsiteY17" fmla="*/ 762801 h 4647118"/>
                <a:gd name="connsiteX18" fmla="*/ 4295961 w 6060612"/>
                <a:gd name="connsiteY18" fmla="*/ 734861 h 4647118"/>
                <a:gd name="connsiteX19" fmla="*/ 4227381 w 6060612"/>
                <a:gd name="connsiteY19" fmla="*/ 859321 h 4647118"/>
                <a:gd name="connsiteX20" fmla="*/ 3921427 w 6060612"/>
                <a:gd name="connsiteY20" fmla="*/ 799746 h 4647118"/>
                <a:gd name="connsiteX21" fmla="*/ 3909189 w 6060612"/>
                <a:gd name="connsiteY21" fmla="*/ 703226 h 4647118"/>
                <a:gd name="connsiteX22" fmla="*/ 3795120 w 6060612"/>
                <a:gd name="connsiteY22" fmla="*/ 656813 h 4647118"/>
                <a:gd name="connsiteX23" fmla="*/ 3721460 w 6060612"/>
                <a:gd name="connsiteY23" fmla="*/ 765803 h 4647118"/>
                <a:gd name="connsiteX24" fmla="*/ 3090154 w 6060612"/>
                <a:gd name="connsiteY24" fmla="*/ 654273 h 4647118"/>
                <a:gd name="connsiteX25" fmla="*/ 3085767 w 6060612"/>
                <a:gd name="connsiteY25" fmla="*/ 417823 h 4647118"/>
                <a:gd name="connsiteX26" fmla="*/ 3061983 w 6060612"/>
                <a:gd name="connsiteY26" fmla="*/ 357786 h 4647118"/>
                <a:gd name="connsiteX27" fmla="*/ 3012800 w 6060612"/>
                <a:gd name="connsiteY27" fmla="*/ 329153 h 4647118"/>
                <a:gd name="connsiteX28" fmla="*/ 2573610 w 6060612"/>
                <a:gd name="connsiteY28" fmla="*/ 251337 h 4647118"/>
                <a:gd name="connsiteX29" fmla="*/ 2523965 w 6060612"/>
                <a:gd name="connsiteY29" fmla="*/ 266808 h 4647118"/>
                <a:gd name="connsiteX30" fmla="*/ 2481940 w 6060612"/>
                <a:gd name="connsiteY30" fmla="*/ 297750 h 4647118"/>
                <a:gd name="connsiteX31" fmla="*/ 2437605 w 6060612"/>
                <a:gd name="connsiteY31" fmla="*/ 373488 h 4647118"/>
                <a:gd name="connsiteX32" fmla="*/ 2404354 w 6060612"/>
                <a:gd name="connsiteY32" fmla="*/ 456846 h 4647118"/>
                <a:gd name="connsiteX33" fmla="*/ 2370410 w 6060612"/>
                <a:gd name="connsiteY33" fmla="*/ 513881 h 4647118"/>
                <a:gd name="connsiteX34" fmla="*/ 2214547 w 6060612"/>
                <a:gd name="connsiteY34" fmla="*/ 498179 h 4647118"/>
                <a:gd name="connsiteX35" fmla="*/ 2175754 w 6060612"/>
                <a:gd name="connsiteY35" fmla="*/ 415283 h 4647118"/>
                <a:gd name="connsiteX36" fmla="*/ 2123800 w 6060612"/>
                <a:gd name="connsiteY36" fmla="*/ 360326 h 4647118"/>
                <a:gd name="connsiteX37" fmla="*/ 2030743 w 6060612"/>
                <a:gd name="connsiteY37" fmla="*/ 347857 h 4647118"/>
                <a:gd name="connsiteX38" fmla="*/ 1934454 w 6060612"/>
                <a:gd name="connsiteY38" fmla="*/ 435833 h 4647118"/>
                <a:gd name="connsiteX39" fmla="*/ 1718554 w 6060612"/>
                <a:gd name="connsiteY39" fmla="*/ 394501 h 4647118"/>
                <a:gd name="connsiteX40" fmla="*/ 1635427 w 6060612"/>
                <a:gd name="connsiteY40" fmla="*/ 373719 h 4647118"/>
                <a:gd name="connsiteX41" fmla="*/ 1593863 w 6060612"/>
                <a:gd name="connsiteY41" fmla="*/ 321764 h 4647118"/>
                <a:gd name="connsiteX42" fmla="*/ 1552300 w 6060612"/>
                <a:gd name="connsiteY42" fmla="*/ 238637 h 4647118"/>
                <a:gd name="connsiteX43" fmla="*/ 1466170 w 6060612"/>
                <a:gd name="connsiteY43" fmla="*/ 246257 h 4647118"/>
                <a:gd name="connsiteX44" fmla="*/ 1358105 w 6060612"/>
                <a:gd name="connsiteY44" fmla="*/ 485248 h 4647118"/>
                <a:gd name="connsiteX45" fmla="*/ 147449 w 6060612"/>
                <a:gd name="connsiteY45" fmla="*/ 3499766 h 4647118"/>
                <a:gd name="connsiteX46" fmla="*/ 201134 w 6060612"/>
                <a:gd name="connsiteY46" fmla="*/ 3780898 h 4647118"/>
                <a:gd name="connsiteX47" fmla="*/ 6190 w 6060612"/>
                <a:gd name="connsiteY47" fmla="*/ 3813918 h 4647118"/>
                <a:gd name="connsiteX48" fmla="*/ 0 w 6060612"/>
                <a:gd name="connsiteY48" fmla="*/ 0 h 4647118"/>
                <a:gd name="connsiteX0" fmla="*/ 0 w 6058072"/>
                <a:gd name="connsiteY0" fmla="*/ 0 h 4616638"/>
                <a:gd name="connsiteX1" fmla="*/ 6048924 w 6058072"/>
                <a:gd name="connsiteY1" fmla="*/ 404 h 4616638"/>
                <a:gd name="connsiteX2" fmla="*/ 6058072 w 6058072"/>
                <a:gd name="connsiteY2" fmla="*/ 4616638 h 4616638"/>
                <a:gd name="connsiteX3" fmla="*/ 976 w 6058072"/>
                <a:gd name="connsiteY3" fmla="*/ 4611126 h 4616638"/>
                <a:gd name="connsiteX4" fmla="*/ 10635 w 6058072"/>
                <a:gd name="connsiteY4" fmla="*/ 3816458 h 4616638"/>
                <a:gd name="connsiteX5" fmla="*/ 187165 w 6058072"/>
                <a:gd name="connsiteY5" fmla="*/ 3792328 h 4616638"/>
                <a:gd name="connsiteX6" fmla="*/ 5728060 w 6058072"/>
                <a:gd name="connsiteY6" fmla="*/ 4455730 h 4616638"/>
                <a:gd name="connsiteX7" fmla="*/ 5814420 w 6058072"/>
                <a:gd name="connsiteY7" fmla="*/ 4436564 h 4616638"/>
                <a:gd name="connsiteX8" fmla="*/ 5926872 w 6058072"/>
                <a:gd name="connsiteY8" fmla="*/ 4228746 h 4616638"/>
                <a:gd name="connsiteX9" fmla="*/ 5958045 w 6058072"/>
                <a:gd name="connsiteY9" fmla="*/ 4166401 h 4616638"/>
                <a:gd name="connsiteX10" fmla="*/ 5950425 w 6058072"/>
                <a:gd name="connsiteY10" fmla="*/ 4096204 h 4616638"/>
                <a:gd name="connsiteX11" fmla="*/ 5062349 w 6058072"/>
                <a:gd name="connsiteY11" fmla="*/ 1040584 h 4616638"/>
                <a:gd name="connsiteX12" fmla="*/ 4982454 w 6058072"/>
                <a:gd name="connsiteY12" fmla="*/ 859090 h 4616638"/>
                <a:gd name="connsiteX13" fmla="*/ 4885472 w 6058072"/>
                <a:gd name="connsiteY13" fmla="*/ 845928 h 4616638"/>
                <a:gd name="connsiteX14" fmla="*/ 4783872 w 6058072"/>
                <a:gd name="connsiteY14" fmla="*/ 955610 h 4616638"/>
                <a:gd name="connsiteX15" fmla="*/ 4440972 w 6058072"/>
                <a:gd name="connsiteY15" fmla="*/ 882873 h 4616638"/>
                <a:gd name="connsiteX16" fmla="*/ 4410261 w 6058072"/>
                <a:gd name="connsiteY16" fmla="*/ 859783 h 4616638"/>
                <a:gd name="connsiteX17" fmla="*/ 4405181 w 6058072"/>
                <a:gd name="connsiteY17" fmla="*/ 762801 h 4616638"/>
                <a:gd name="connsiteX18" fmla="*/ 4295961 w 6058072"/>
                <a:gd name="connsiteY18" fmla="*/ 734861 h 4616638"/>
                <a:gd name="connsiteX19" fmla="*/ 4227381 w 6058072"/>
                <a:gd name="connsiteY19" fmla="*/ 859321 h 4616638"/>
                <a:gd name="connsiteX20" fmla="*/ 3921427 w 6058072"/>
                <a:gd name="connsiteY20" fmla="*/ 799746 h 4616638"/>
                <a:gd name="connsiteX21" fmla="*/ 3909189 w 6058072"/>
                <a:gd name="connsiteY21" fmla="*/ 703226 h 4616638"/>
                <a:gd name="connsiteX22" fmla="*/ 3795120 w 6058072"/>
                <a:gd name="connsiteY22" fmla="*/ 656813 h 4616638"/>
                <a:gd name="connsiteX23" fmla="*/ 3721460 w 6058072"/>
                <a:gd name="connsiteY23" fmla="*/ 765803 h 4616638"/>
                <a:gd name="connsiteX24" fmla="*/ 3090154 w 6058072"/>
                <a:gd name="connsiteY24" fmla="*/ 654273 h 4616638"/>
                <a:gd name="connsiteX25" fmla="*/ 3085767 w 6058072"/>
                <a:gd name="connsiteY25" fmla="*/ 417823 h 4616638"/>
                <a:gd name="connsiteX26" fmla="*/ 3061983 w 6058072"/>
                <a:gd name="connsiteY26" fmla="*/ 357786 h 4616638"/>
                <a:gd name="connsiteX27" fmla="*/ 3012800 w 6058072"/>
                <a:gd name="connsiteY27" fmla="*/ 329153 h 4616638"/>
                <a:gd name="connsiteX28" fmla="*/ 2573610 w 6058072"/>
                <a:gd name="connsiteY28" fmla="*/ 251337 h 4616638"/>
                <a:gd name="connsiteX29" fmla="*/ 2523965 w 6058072"/>
                <a:gd name="connsiteY29" fmla="*/ 266808 h 4616638"/>
                <a:gd name="connsiteX30" fmla="*/ 2481940 w 6058072"/>
                <a:gd name="connsiteY30" fmla="*/ 297750 h 4616638"/>
                <a:gd name="connsiteX31" fmla="*/ 2437605 w 6058072"/>
                <a:gd name="connsiteY31" fmla="*/ 373488 h 4616638"/>
                <a:gd name="connsiteX32" fmla="*/ 2404354 w 6058072"/>
                <a:gd name="connsiteY32" fmla="*/ 456846 h 4616638"/>
                <a:gd name="connsiteX33" fmla="*/ 2370410 w 6058072"/>
                <a:gd name="connsiteY33" fmla="*/ 513881 h 4616638"/>
                <a:gd name="connsiteX34" fmla="*/ 2214547 w 6058072"/>
                <a:gd name="connsiteY34" fmla="*/ 498179 h 4616638"/>
                <a:gd name="connsiteX35" fmla="*/ 2175754 w 6058072"/>
                <a:gd name="connsiteY35" fmla="*/ 415283 h 4616638"/>
                <a:gd name="connsiteX36" fmla="*/ 2123800 w 6058072"/>
                <a:gd name="connsiteY36" fmla="*/ 360326 h 4616638"/>
                <a:gd name="connsiteX37" fmla="*/ 2030743 w 6058072"/>
                <a:gd name="connsiteY37" fmla="*/ 347857 h 4616638"/>
                <a:gd name="connsiteX38" fmla="*/ 1934454 w 6058072"/>
                <a:gd name="connsiteY38" fmla="*/ 435833 h 4616638"/>
                <a:gd name="connsiteX39" fmla="*/ 1718554 w 6058072"/>
                <a:gd name="connsiteY39" fmla="*/ 394501 h 4616638"/>
                <a:gd name="connsiteX40" fmla="*/ 1635427 w 6058072"/>
                <a:gd name="connsiteY40" fmla="*/ 373719 h 4616638"/>
                <a:gd name="connsiteX41" fmla="*/ 1593863 w 6058072"/>
                <a:gd name="connsiteY41" fmla="*/ 321764 h 4616638"/>
                <a:gd name="connsiteX42" fmla="*/ 1552300 w 6058072"/>
                <a:gd name="connsiteY42" fmla="*/ 238637 h 4616638"/>
                <a:gd name="connsiteX43" fmla="*/ 1466170 w 6058072"/>
                <a:gd name="connsiteY43" fmla="*/ 246257 h 4616638"/>
                <a:gd name="connsiteX44" fmla="*/ 1358105 w 6058072"/>
                <a:gd name="connsiteY44" fmla="*/ 485248 h 4616638"/>
                <a:gd name="connsiteX45" fmla="*/ 147449 w 6058072"/>
                <a:gd name="connsiteY45" fmla="*/ 3499766 h 4616638"/>
                <a:gd name="connsiteX46" fmla="*/ 201134 w 6058072"/>
                <a:gd name="connsiteY46" fmla="*/ 3780898 h 4616638"/>
                <a:gd name="connsiteX47" fmla="*/ 6190 w 6058072"/>
                <a:gd name="connsiteY47" fmla="*/ 3813918 h 4616638"/>
                <a:gd name="connsiteX48" fmla="*/ 0 w 6058072"/>
                <a:gd name="connsiteY48" fmla="*/ 0 h 4616638"/>
                <a:gd name="connsiteX0" fmla="*/ 0 w 6058072"/>
                <a:gd name="connsiteY0" fmla="*/ 0 h 4616638"/>
                <a:gd name="connsiteX1" fmla="*/ 6048924 w 6058072"/>
                <a:gd name="connsiteY1" fmla="*/ 404 h 4616638"/>
                <a:gd name="connsiteX2" fmla="*/ 6058072 w 6058072"/>
                <a:gd name="connsiteY2" fmla="*/ 4616638 h 4616638"/>
                <a:gd name="connsiteX3" fmla="*/ 976 w 6058072"/>
                <a:gd name="connsiteY3" fmla="*/ 4611126 h 4616638"/>
                <a:gd name="connsiteX4" fmla="*/ 10635 w 6058072"/>
                <a:gd name="connsiteY4" fmla="*/ 3816458 h 4616638"/>
                <a:gd name="connsiteX5" fmla="*/ 187165 w 6058072"/>
                <a:gd name="connsiteY5" fmla="*/ 3792328 h 4616638"/>
                <a:gd name="connsiteX6" fmla="*/ 5728060 w 6058072"/>
                <a:gd name="connsiteY6" fmla="*/ 4455730 h 4616638"/>
                <a:gd name="connsiteX7" fmla="*/ 5814420 w 6058072"/>
                <a:gd name="connsiteY7" fmla="*/ 4436564 h 4616638"/>
                <a:gd name="connsiteX8" fmla="*/ 5926872 w 6058072"/>
                <a:gd name="connsiteY8" fmla="*/ 4228746 h 4616638"/>
                <a:gd name="connsiteX9" fmla="*/ 5958045 w 6058072"/>
                <a:gd name="connsiteY9" fmla="*/ 4166401 h 4616638"/>
                <a:gd name="connsiteX10" fmla="*/ 5950425 w 6058072"/>
                <a:gd name="connsiteY10" fmla="*/ 4096204 h 4616638"/>
                <a:gd name="connsiteX11" fmla="*/ 5062349 w 6058072"/>
                <a:gd name="connsiteY11" fmla="*/ 1040584 h 4616638"/>
                <a:gd name="connsiteX12" fmla="*/ 4982454 w 6058072"/>
                <a:gd name="connsiteY12" fmla="*/ 859090 h 4616638"/>
                <a:gd name="connsiteX13" fmla="*/ 4885472 w 6058072"/>
                <a:gd name="connsiteY13" fmla="*/ 845928 h 4616638"/>
                <a:gd name="connsiteX14" fmla="*/ 4783872 w 6058072"/>
                <a:gd name="connsiteY14" fmla="*/ 955610 h 4616638"/>
                <a:gd name="connsiteX15" fmla="*/ 4440972 w 6058072"/>
                <a:gd name="connsiteY15" fmla="*/ 882873 h 4616638"/>
                <a:gd name="connsiteX16" fmla="*/ 4410261 w 6058072"/>
                <a:gd name="connsiteY16" fmla="*/ 859783 h 4616638"/>
                <a:gd name="connsiteX17" fmla="*/ 4405181 w 6058072"/>
                <a:gd name="connsiteY17" fmla="*/ 762801 h 4616638"/>
                <a:gd name="connsiteX18" fmla="*/ 4295961 w 6058072"/>
                <a:gd name="connsiteY18" fmla="*/ 734861 h 4616638"/>
                <a:gd name="connsiteX19" fmla="*/ 4227381 w 6058072"/>
                <a:gd name="connsiteY19" fmla="*/ 859321 h 4616638"/>
                <a:gd name="connsiteX20" fmla="*/ 3921427 w 6058072"/>
                <a:gd name="connsiteY20" fmla="*/ 799746 h 4616638"/>
                <a:gd name="connsiteX21" fmla="*/ 3909189 w 6058072"/>
                <a:gd name="connsiteY21" fmla="*/ 703226 h 4616638"/>
                <a:gd name="connsiteX22" fmla="*/ 3795120 w 6058072"/>
                <a:gd name="connsiteY22" fmla="*/ 656813 h 4616638"/>
                <a:gd name="connsiteX23" fmla="*/ 3721460 w 6058072"/>
                <a:gd name="connsiteY23" fmla="*/ 765803 h 4616638"/>
                <a:gd name="connsiteX24" fmla="*/ 3090154 w 6058072"/>
                <a:gd name="connsiteY24" fmla="*/ 654273 h 4616638"/>
                <a:gd name="connsiteX25" fmla="*/ 3085767 w 6058072"/>
                <a:gd name="connsiteY25" fmla="*/ 417823 h 4616638"/>
                <a:gd name="connsiteX26" fmla="*/ 3061983 w 6058072"/>
                <a:gd name="connsiteY26" fmla="*/ 357786 h 4616638"/>
                <a:gd name="connsiteX27" fmla="*/ 3012800 w 6058072"/>
                <a:gd name="connsiteY27" fmla="*/ 329153 h 4616638"/>
                <a:gd name="connsiteX28" fmla="*/ 2573610 w 6058072"/>
                <a:gd name="connsiteY28" fmla="*/ 251337 h 4616638"/>
                <a:gd name="connsiteX29" fmla="*/ 2523965 w 6058072"/>
                <a:gd name="connsiteY29" fmla="*/ 266808 h 4616638"/>
                <a:gd name="connsiteX30" fmla="*/ 2481940 w 6058072"/>
                <a:gd name="connsiteY30" fmla="*/ 297750 h 4616638"/>
                <a:gd name="connsiteX31" fmla="*/ 2437605 w 6058072"/>
                <a:gd name="connsiteY31" fmla="*/ 373488 h 4616638"/>
                <a:gd name="connsiteX32" fmla="*/ 2404354 w 6058072"/>
                <a:gd name="connsiteY32" fmla="*/ 456846 h 4616638"/>
                <a:gd name="connsiteX33" fmla="*/ 2370410 w 6058072"/>
                <a:gd name="connsiteY33" fmla="*/ 513881 h 4616638"/>
                <a:gd name="connsiteX34" fmla="*/ 2214547 w 6058072"/>
                <a:gd name="connsiteY34" fmla="*/ 498179 h 4616638"/>
                <a:gd name="connsiteX35" fmla="*/ 2175754 w 6058072"/>
                <a:gd name="connsiteY35" fmla="*/ 415283 h 4616638"/>
                <a:gd name="connsiteX36" fmla="*/ 2123800 w 6058072"/>
                <a:gd name="connsiteY36" fmla="*/ 360326 h 4616638"/>
                <a:gd name="connsiteX37" fmla="*/ 2030743 w 6058072"/>
                <a:gd name="connsiteY37" fmla="*/ 347857 h 4616638"/>
                <a:gd name="connsiteX38" fmla="*/ 1934454 w 6058072"/>
                <a:gd name="connsiteY38" fmla="*/ 435833 h 4616638"/>
                <a:gd name="connsiteX39" fmla="*/ 1718554 w 6058072"/>
                <a:gd name="connsiteY39" fmla="*/ 394501 h 4616638"/>
                <a:gd name="connsiteX40" fmla="*/ 1635427 w 6058072"/>
                <a:gd name="connsiteY40" fmla="*/ 373719 h 4616638"/>
                <a:gd name="connsiteX41" fmla="*/ 1593863 w 6058072"/>
                <a:gd name="connsiteY41" fmla="*/ 321764 h 4616638"/>
                <a:gd name="connsiteX42" fmla="*/ 1552300 w 6058072"/>
                <a:gd name="connsiteY42" fmla="*/ 238637 h 4616638"/>
                <a:gd name="connsiteX43" fmla="*/ 1466170 w 6058072"/>
                <a:gd name="connsiteY43" fmla="*/ 246257 h 4616638"/>
                <a:gd name="connsiteX44" fmla="*/ 1358105 w 6058072"/>
                <a:gd name="connsiteY44" fmla="*/ 485248 h 4616638"/>
                <a:gd name="connsiteX45" fmla="*/ 147449 w 6058072"/>
                <a:gd name="connsiteY45" fmla="*/ 3499766 h 4616638"/>
                <a:gd name="connsiteX46" fmla="*/ 201134 w 6058072"/>
                <a:gd name="connsiteY46" fmla="*/ 3780898 h 4616638"/>
                <a:gd name="connsiteX47" fmla="*/ 6190 w 6058072"/>
                <a:gd name="connsiteY47" fmla="*/ 3813918 h 4616638"/>
                <a:gd name="connsiteX48" fmla="*/ 0 w 6058072"/>
                <a:gd name="connsiteY48" fmla="*/ 0 h 4616638"/>
                <a:gd name="connsiteX0" fmla="*/ 0 w 6058072"/>
                <a:gd name="connsiteY0" fmla="*/ 0 h 4616638"/>
                <a:gd name="connsiteX1" fmla="*/ 6048924 w 6058072"/>
                <a:gd name="connsiteY1" fmla="*/ 404 h 4616638"/>
                <a:gd name="connsiteX2" fmla="*/ 6058072 w 6058072"/>
                <a:gd name="connsiteY2" fmla="*/ 4616638 h 4616638"/>
                <a:gd name="connsiteX3" fmla="*/ 976 w 6058072"/>
                <a:gd name="connsiteY3" fmla="*/ 4611126 h 4616638"/>
                <a:gd name="connsiteX4" fmla="*/ 10635 w 6058072"/>
                <a:gd name="connsiteY4" fmla="*/ 3816458 h 4616638"/>
                <a:gd name="connsiteX5" fmla="*/ 200500 w 6058072"/>
                <a:gd name="connsiteY5" fmla="*/ 3786613 h 4616638"/>
                <a:gd name="connsiteX6" fmla="*/ 5728060 w 6058072"/>
                <a:gd name="connsiteY6" fmla="*/ 4455730 h 4616638"/>
                <a:gd name="connsiteX7" fmla="*/ 5814420 w 6058072"/>
                <a:gd name="connsiteY7" fmla="*/ 4436564 h 4616638"/>
                <a:gd name="connsiteX8" fmla="*/ 5926872 w 6058072"/>
                <a:gd name="connsiteY8" fmla="*/ 4228746 h 4616638"/>
                <a:gd name="connsiteX9" fmla="*/ 5958045 w 6058072"/>
                <a:gd name="connsiteY9" fmla="*/ 4166401 h 4616638"/>
                <a:gd name="connsiteX10" fmla="*/ 5950425 w 6058072"/>
                <a:gd name="connsiteY10" fmla="*/ 4096204 h 4616638"/>
                <a:gd name="connsiteX11" fmla="*/ 5062349 w 6058072"/>
                <a:gd name="connsiteY11" fmla="*/ 1040584 h 4616638"/>
                <a:gd name="connsiteX12" fmla="*/ 4982454 w 6058072"/>
                <a:gd name="connsiteY12" fmla="*/ 859090 h 4616638"/>
                <a:gd name="connsiteX13" fmla="*/ 4885472 w 6058072"/>
                <a:gd name="connsiteY13" fmla="*/ 845928 h 4616638"/>
                <a:gd name="connsiteX14" fmla="*/ 4783872 w 6058072"/>
                <a:gd name="connsiteY14" fmla="*/ 955610 h 4616638"/>
                <a:gd name="connsiteX15" fmla="*/ 4440972 w 6058072"/>
                <a:gd name="connsiteY15" fmla="*/ 882873 h 4616638"/>
                <a:gd name="connsiteX16" fmla="*/ 4410261 w 6058072"/>
                <a:gd name="connsiteY16" fmla="*/ 859783 h 4616638"/>
                <a:gd name="connsiteX17" fmla="*/ 4405181 w 6058072"/>
                <a:gd name="connsiteY17" fmla="*/ 762801 h 4616638"/>
                <a:gd name="connsiteX18" fmla="*/ 4295961 w 6058072"/>
                <a:gd name="connsiteY18" fmla="*/ 734861 h 4616638"/>
                <a:gd name="connsiteX19" fmla="*/ 4227381 w 6058072"/>
                <a:gd name="connsiteY19" fmla="*/ 859321 h 4616638"/>
                <a:gd name="connsiteX20" fmla="*/ 3921427 w 6058072"/>
                <a:gd name="connsiteY20" fmla="*/ 799746 h 4616638"/>
                <a:gd name="connsiteX21" fmla="*/ 3909189 w 6058072"/>
                <a:gd name="connsiteY21" fmla="*/ 703226 h 4616638"/>
                <a:gd name="connsiteX22" fmla="*/ 3795120 w 6058072"/>
                <a:gd name="connsiteY22" fmla="*/ 656813 h 4616638"/>
                <a:gd name="connsiteX23" fmla="*/ 3721460 w 6058072"/>
                <a:gd name="connsiteY23" fmla="*/ 765803 h 4616638"/>
                <a:gd name="connsiteX24" fmla="*/ 3090154 w 6058072"/>
                <a:gd name="connsiteY24" fmla="*/ 654273 h 4616638"/>
                <a:gd name="connsiteX25" fmla="*/ 3085767 w 6058072"/>
                <a:gd name="connsiteY25" fmla="*/ 417823 h 4616638"/>
                <a:gd name="connsiteX26" fmla="*/ 3061983 w 6058072"/>
                <a:gd name="connsiteY26" fmla="*/ 357786 h 4616638"/>
                <a:gd name="connsiteX27" fmla="*/ 3012800 w 6058072"/>
                <a:gd name="connsiteY27" fmla="*/ 329153 h 4616638"/>
                <a:gd name="connsiteX28" fmla="*/ 2573610 w 6058072"/>
                <a:gd name="connsiteY28" fmla="*/ 251337 h 4616638"/>
                <a:gd name="connsiteX29" fmla="*/ 2523965 w 6058072"/>
                <a:gd name="connsiteY29" fmla="*/ 266808 h 4616638"/>
                <a:gd name="connsiteX30" fmla="*/ 2481940 w 6058072"/>
                <a:gd name="connsiteY30" fmla="*/ 297750 h 4616638"/>
                <a:gd name="connsiteX31" fmla="*/ 2437605 w 6058072"/>
                <a:gd name="connsiteY31" fmla="*/ 373488 h 4616638"/>
                <a:gd name="connsiteX32" fmla="*/ 2404354 w 6058072"/>
                <a:gd name="connsiteY32" fmla="*/ 456846 h 4616638"/>
                <a:gd name="connsiteX33" fmla="*/ 2370410 w 6058072"/>
                <a:gd name="connsiteY33" fmla="*/ 513881 h 4616638"/>
                <a:gd name="connsiteX34" fmla="*/ 2214547 w 6058072"/>
                <a:gd name="connsiteY34" fmla="*/ 498179 h 4616638"/>
                <a:gd name="connsiteX35" fmla="*/ 2175754 w 6058072"/>
                <a:gd name="connsiteY35" fmla="*/ 415283 h 4616638"/>
                <a:gd name="connsiteX36" fmla="*/ 2123800 w 6058072"/>
                <a:gd name="connsiteY36" fmla="*/ 360326 h 4616638"/>
                <a:gd name="connsiteX37" fmla="*/ 2030743 w 6058072"/>
                <a:gd name="connsiteY37" fmla="*/ 347857 h 4616638"/>
                <a:gd name="connsiteX38" fmla="*/ 1934454 w 6058072"/>
                <a:gd name="connsiteY38" fmla="*/ 435833 h 4616638"/>
                <a:gd name="connsiteX39" fmla="*/ 1718554 w 6058072"/>
                <a:gd name="connsiteY39" fmla="*/ 394501 h 4616638"/>
                <a:gd name="connsiteX40" fmla="*/ 1635427 w 6058072"/>
                <a:gd name="connsiteY40" fmla="*/ 373719 h 4616638"/>
                <a:gd name="connsiteX41" fmla="*/ 1593863 w 6058072"/>
                <a:gd name="connsiteY41" fmla="*/ 321764 h 4616638"/>
                <a:gd name="connsiteX42" fmla="*/ 1552300 w 6058072"/>
                <a:gd name="connsiteY42" fmla="*/ 238637 h 4616638"/>
                <a:gd name="connsiteX43" fmla="*/ 1466170 w 6058072"/>
                <a:gd name="connsiteY43" fmla="*/ 246257 h 4616638"/>
                <a:gd name="connsiteX44" fmla="*/ 1358105 w 6058072"/>
                <a:gd name="connsiteY44" fmla="*/ 485248 h 4616638"/>
                <a:gd name="connsiteX45" fmla="*/ 147449 w 6058072"/>
                <a:gd name="connsiteY45" fmla="*/ 3499766 h 4616638"/>
                <a:gd name="connsiteX46" fmla="*/ 201134 w 6058072"/>
                <a:gd name="connsiteY46" fmla="*/ 3780898 h 4616638"/>
                <a:gd name="connsiteX47" fmla="*/ 6190 w 6058072"/>
                <a:gd name="connsiteY47" fmla="*/ 3813918 h 4616638"/>
                <a:gd name="connsiteX48" fmla="*/ 0 w 6058072"/>
                <a:gd name="connsiteY48" fmla="*/ 0 h 4616638"/>
                <a:gd name="connsiteX0" fmla="*/ 0 w 6058072"/>
                <a:gd name="connsiteY0" fmla="*/ 0 h 4616638"/>
                <a:gd name="connsiteX1" fmla="*/ 6048924 w 6058072"/>
                <a:gd name="connsiteY1" fmla="*/ 404 h 4616638"/>
                <a:gd name="connsiteX2" fmla="*/ 6058072 w 6058072"/>
                <a:gd name="connsiteY2" fmla="*/ 4616638 h 4616638"/>
                <a:gd name="connsiteX3" fmla="*/ 976 w 6058072"/>
                <a:gd name="connsiteY3" fmla="*/ 4611126 h 4616638"/>
                <a:gd name="connsiteX4" fmla="*/ 10635 w 6058072"/>
                <a:gd name="connsiteY4" fmla="*/ 3816458 h 4616638"/>
                <a:gd name="connsiteX5" fmla="*/ 200500 w 6058072"/>
                <a:gd name="connsiteY5" fmla="*/ 3786613 h 4616638"/>
                <a:gd name="connsiteX6" fmla="*/ 5728060 w 6058072"/>
                <a:gd name="connsiteY6" fmla="*/ 4455730 h 4616638"/>
                <a:gd name="connsiteX7" fmla="*/ 5814420 w 6058072"/>
                <a:gd name="connsiteY7" fmla="*/ 4436564 h 4616638"/>
                <a:gd name="connsiteX8" fmla="*/ 5926872 w 6058072"/>
                <a:gd name="connsiteY8" fmla="*/ 4228746 h 4616638"/>
                <a:gd name="connsiteX9" fmla="*/ 5958045 w 6058072"/>
                <a:gd name="connsiteY9" fmla="*/ 4166401 h 4616638"/>
                <a:gd name="connsiteX10" fmla="*/ 5950425 w 6058072"/>
                <a:gd name="connsiteY10" fmla="*/ 4096204 h 4616638"/>
                <a:gd name="connsiteX11" fmla="*/ 5062349 w 6058072"/>
                <a:gd name="connsiteY11" fmla="*/ 1040584 h 4616638"/>
                <a:gd name="connsiteX12" fmla="*/ 4982454 w 6058072"/>
                <a:gd name="connsiteY12" fmla="*/ 859090 h 4616638"/>
                <a:gd name="connsiteX13" fmla="*/ 4885472 w 6058072"/>
                <a:gd name="connsiteY13" fmla="*/ 845928 h 4616638"/>
                <a:gd name="connsiteX14" fmla="*/ 4783872 w 6058072"/>
                <a:gd name="connsiteY14" fmla="*/ 955610 h 4616638"/>
                <a:gd name="connsiteX15" fmla="*/ 4440972 w 6058072"/>
                <a:gd name="connsiteY15" fmla="*/ 882873 h 4616638"/>
                <a:gd name="connsiteX16" fmla="*/ 4410261 w 6058072"/>
                <a:gd name="connsiteY16" fmla="*/ 859783 h 4616638"/>
                <a:gd name="connsiteX17" fmla="*/ 4405181 w 6058072"/>
                <a:gd name="connsiteY17" fmla="*/ 762801 h 4616638"/>
                <a:gd name="connsiteX18" fmla="*/ 4295961 w 6058072"/>
                <a:gd name="connsiteY18" fmla="*/ 734861 h 4616638"/>
                <a:gd name="connsiteX19" fmla="*/ 4227381 w 6058072"/>
                <a:gd name="connsiteY19" fmla="*/ 859321 h 4616638"/>
                <a:gd name="connsiteX20" fmla="*/ 3921427 w 6058072"/>
                <a:gd name="connsiteY20" fmla="*/ 799746 h 4616638"/>
                <a:gd name="connsiteX21" fmla="*/ 3909189 w 6058072"/>
                <a:gd name="connsiteY21" fmla="*/ 703226 h 4616638"/>
                <a:gd name="connsiteX22" fmla="*/ 3795120 w 6058072"/>
                <a:gd name="connsiteY22" fmla="*/ 656813 h 4616638"/>
                <a:gd name="connsiteX23" fmla="*/ 3721460 w 6058072"/>
                <a:gd name="connsiteY23" fmla="*/ 765803 h 4616638"/>
                <a:gd name="connsiteX24" fmla="*/ 3090154 w 6058072"/>
                <a:gd name="connsiteY24" fmla="*/ 654273 h 4616638"/>
                <a:gd name="connsiteX25" fmla="*/ 3085767 w 6058072"/>
                <a:gd name="connsiteY25" fmla="*/ 417823 h 4616638"/>
                <a:gd name="connsiteX26" fmla="*/ 3061983 w 6058072"/>
                <a:gd name="connsiteY26" fmla="*/ 357786 h 4616638"/>
                <a:gd name="connsiteX27" fmla="*/ 3012800 w 6058072"/>
                <a:gd name="connsiteY27" fmla="*/ 329153 h 4616638"/>
                <a:gd name="connsiteX28" fmla="*/ 2573610 w 6058072"/>
                <a:gd name="connsiteY28" fmla="*/ 251337 h 4616638"/>
                <a:gd name="connsiteX29" fmla="*/ 2523965 w 6058072"/>
                <a:gd name="connsiteY29" fmla="*/ 266808 h 4616638"/>
                <a:gd name="connsiteX30" fmla="*/ 2481940 w 6058072"/>
                <a:gd name="connsiteY30" fmla="*/ 297750 h 4616638"/>
                <a:gd name="connsiteX31" fmla="*/ 2437605 w 6058072"/>
                <a:gd name="connsiteY31" fmla="*/ 373488 h 4616638"/>
                <a:gd name="connsiteX32" fmla="*/ 2404354 w 6058072"/>
                <a:gd name="connsiteY32" fmla="*/ 456846 h 4616638"/>
                <a:gd name="connsiteX33" fmla="*/ 2370410 w 6058072"/>
                <a:gd name="connsiteY33" fmla="*/ 513881 h 4616638"/>
                <a:gd name="connsiteX34" fmla="*/ 2214547 w 6058072"/>
                <a:gd name="connsiteY34" fmla="*/ 498179 h 4616638"/>
                <a:gd name="connsiteX35" fmla="*/ 2175754 w 6058072"/>
                <a:gd name="connsiteY35" fmla="*/ 415283 h 4616638"/>
                <a:gd name="connsiteX36" fmla="*/ 2123800 w 6058072"/>
                <a:gd name="connsiteY36" fmla="*/ 360326 h 4616638"/>
                <a:gd name="connsiteX37" fmla="*/ 2030743 w 6058072"/>
                <a:gd name="connsiteY37" fmla="*/ 347857 h 4616638"/>
                <a:gd name="connsiteX38" fmla="*/ 1934454 w 6058072"/>
                <a:gd name="connsiteY38" fmla="*/ 435833 h 4616638"/>
                <a:gd name="connsiteX39" fmla="*/ 1718554 w 6058072"/>
                <a:gd name="connsiteY39" fmla="*/ 394501 h 4616638"/>
                <a:gd name="connsiteX40" fmla="*/ 1635427 w 6058072"/>
                <a:gd name="connsiteY40" fmla="*/ 373719 h 4616638"/>
                <a:gd name="connsiteX41" fmla="*/ 1593863 w 6058072"/>
                <a:gd name="connsiteY41" fmla="*/ 321764 h 4616638"/>
                <a:gd name="connsiteX42" fmla="*/ 1552300 w 6058072"/>
                <a:gd name="connsiteY42" fmla="*/ 238637 h 4616638"/>
                <a:gd name="connsiteX43" fmla="*/ 1466170 w 6058072"/>
                <a:gd name="connsiteY43" fmla="*/ 246257 h 4616638"/>
                <a:gd name="connsiteX44" fmla="*/ 1358105 w 6058072"/>
                <a:gd name="connsiteY44" fmla="*/ 485248 h 4616638"/>
                <a:gd name="connsiteX45" fmla="*/ 147449 w 6058072"/>
                <a:gd name="connsiteY45" fmla="*/ 3499766 h 4616638"/>
                <a:gd name="connsiteX46" fmla="*/ 201134 w 6058072"/>
                <a:gd name="connsiteY46" fmla="*/ 3780898 h 4616638"/>
                <a:gd name="connsiteX47" fmla="*/ 6190 w 6058072"/>
                <a:gd name="connsiteY47" fmla="*/ 3791058 h 4616638"/>
                <a:gd name="connsiteX48" fmla="*/ 0 w 6058072"/>
                <a:gd name="connsiteY48" fmla="*/ 0 h 4616638"/>
                <a:gd name="connsiteX0" fmla="*/ 0 w 6058072"/>
                <a:gd name="connsiteY0" fmla="*/ 0 h 4616638"/>
                <a:gd name="connsiteX1" fmla="*/ 6048924 w 6058072"/>
                <a:gd name="connsiteY1" fmla="*/ 404 h 4616638"/>
                <a:gd name="connsiteX2" fmla="*/ 6058072 w 6058072"/>
                <a:gd name="connsiteY2" fmla="*/ 4616638 h 4616638"/>
                <a:gd name="connsiteX3" fmla="*/ 976 w 6058072"/>
                <a:gd name="connsiteY3" fmla="*/ 4611126 h 4616638"/>
                <a:gd name="connsiteX4" fmla="*/ 6825 w 6058072"/>
                <a:gd name="connsiteY4" fmla="*/ 3831698 h 4616638"/>
                <a:gd name="connsiteX5" fmla="*/ 200500 w 6058072"/>
                <a:gd name="connsiteY5" fmla="*/ 3786613 h 4616638"/>
                <a:gd name="connsiteX6" fmla="*/ 5728060 w 6058072"/>
                <a:gd name="connsiteY6" fmla="*/ 4455730 h 4616638"/>
                <a:gd name="connsiteX7" fmla="*/ 5814420 w 6058072"/>
                <a:gd name="connsiteY7" fmla="*/ 4436564 h 4616638"/>
                <a:gd name="connsiteX8" fmla="*/ 5926872 w 6058072"/>
                <a:gd name="connsiteY8" fmla="*/ 4228746 h 4616638"/>
                <a:gd name="connsiteX9" fmla="*/ 5958045 w 6058072"/>
                <a:gd name="connsiteY9" fmla="*/ 4166401 h 4616638"/>
                <a:gd name="connsiteX10" fmla="*/ 5950425 w 6058072"/>
                <a:gd name="connsiteY10" fmla="*/ 4096204 h 4616638"/>
                <a:gd name="connsiteX11" fmla="*/ 5062349 w 6058072"/>
                <a:gd name="connsiteY11" fmla="*/ 1040584 h 4616638"/>
                <a:gd name="connsiteX12" fmla="*/ 4982454 w 6058072"/>
                <a:gd name="connsiteY12" fmla="*/ 859090 h 4616638"/>
                <a:gd name="connsiteX13" fmla="*/ 4885472 w 6058072"/>
                <a:gd name="connsiteY13" fmla="*/ 845928 h 4616638"/>
                <a:gd name="connsiteX14" fmla="*/ 4783872 w 6058072"/>
                <a:gd name="connsiteY14" fmla="*/ 955610 h 4616638"/>
                <a:gd name="connsiteX15" fmla="*/ 4440972 w 6058072"/>
                <a:gd name="connsiteY15" fmla="*/ 882873 h 4616638"/>
                <a:gd name="connsiteX16" fmla="*/ 4410261 w 6058072"/>
                <a:gd name="connsiteY16" fmla="*/ 859783 h 4616638"/>
                <a:gd name="connsiteX17" fmla="*/ 4405181 w 6058072"/>
                <a:gd name="connsiteY17" fmla="*/ 762801 h 4616638"/>
                <a:gd name="connsiteX18" fmla="*/ 4295961 w 6058072"/>
                <a:gd name="connsiteY18" fmla="*/ 734861 h 4616638"/>
                <a:gd name="connsiteX19" fmla="*/ 4227381 w 6058072"/>
                <a:gd name="connsiteY19" fmla="*/ 859321 h 4616638"/>
                <a:gd name="connsiteX20" fmla="*/ 3921427 w 6058072"/>
                <a:gd name="connsiteY20" fmla="*/ 799746 h 4616638"/>
                <a:gd name="connsiteX21" fmla="*/ 3909189 w 6058072"/>
                <a:gd name="connsiteY21" fmla="*/ 703226 h 4616638"/>
                <a:gd name="connsiteX22" fmla="*/ 3795120 w 6058072"/>
                <a:gd name="connsiteY22" fmla="*/ 656813 h 4616638"/>
                <a:gd name="connsiteX23" fmla="*/ 3721460 w 6058072"/>
                <a:gd name="connsiteY23" fmla="*/ 765803 h 4616638"/>
                <a:gd name="connsiteX24" fmla="*/ 3090154 w 6058072"/>
                <a:gd name="connsiteY24" fmla="*/ 654273 h 4616638"/>
                <a:gd name="connsiteX25" fmla="*/ 3085767 w 6058072"/>
                <a:gd name="connsiteY25" fmla="*/ 417823 h 4616638"/>
                <a:gd name="connsiteX26" fmla="*/ 3061983 w 6058072"/>
                <a:gd name="connsiteY26" fmla="*/ 357786 h 4616638"/>
                <a:gd name="connsiteX27" fmla="*/ 3012800 w 6058072"/>
                <a:gd name="connsiteY27" fmla="*/ 329153 h 4616638"/>
                <a:gd name="connsiteX28" fmla="*/ 2573610 w 6058072"/>
                <a:gd name="connsiteY28" fmla="*/ 251337 h 4616638"/>
                <a:gd name="connsiteX29" fmla="*/ 2523965 w 6058072"/>
                <a:gd name="connsiteY29" fmla="*/ 266808 h 4616638"/>
                <a:gd name="connsiteX30" fmla="*/ 2481940 w 6058072"/>
                <a:gd name="connsiteY30" fmla="*/ 297750 h 4616638"/>
                <a:gd name="connsiteX31" fmla="*/ 2437605 w 6058072"/>
                <a:gd name="connsiteY31" fmla="*/ 373488 h 4616638"/>
                <a:gd name="connsiteX32" fmla="*/ 2404354 w 6058072"/>
                <a:gd name="connsiteY32" fmla="*/ 456846 h 4616638"/>
                <a:gd name="connsiteX33" fmla="*/ 2370410 w 6058072"/>
                <a:gd name="connsiteY33" fmla="*/ 513881 h 4616638"/>
                <a:gd name="connsiteX34" fmla="*/ 2214547 w 6058072"/>
                <a:gd name="connsiteY34" fmla="*/ 498179 h 4616638"/>
                <a:gd name="connsiteX35" fmla="*/ 2175754 w 6058072"/>
                <a:gd name="connsiteY35" fmla="*/ 415283 h 4616638"/>
                <a:gd name="connsiteX36" fmla="*/ 2123800 w 6058072"/>
                <a:gd name="connsiteY36" fmla="*/ 360326 h 4616638"/>
                <a:gd name="connsiteX37" fmla="*/ 2030743 w 6058072"/>
                <a:gd name="connsiteY37" fmla="*/ 347857 h 4616638"/>
                <a:gd name="connsiteX38" fmla="*/ 1934454 w 6058072"/>
                <a:gd name="connsiteY38" fmla="*/ 435833 h 4616638"/>
                <a:gd name="connsiteX39" fmla="*/ 1718554 w 6058072"/>
                <a:gd name="connsiteY39" fmla="*/ 394501 h 4616638"/>
                <a:gd name="connsiteX40" fmla="*/ 1635427 w 6058072"/>
                <a:gd name="connsiteY40" fmla="*/ 373719 h 4616638"/>
                <a:gd name="connsiteX41" fmla="*/ 1593863 w 6058072"/>
                <a:gd name="connsiteY41" fmla="*/ 321764 h 4616638"/>
                <a:gd name="connsiteX42" fmla="*/ 1552300 w 6058072"/>
                <a:gd name="connsiteY42" fmla="*/ 238637 h 4616638"/>
                <a:gd name="connsiteX43" fmla="*/ 1466170 w 6058072"/>
                <a:gd name="connsiteY43" fmla="*/ 246257 h 4616638"/>
                <a:gd name="connsiteX44" fmla="*/ 1358105 w 6058072"/>
                <a:gd name="connsiteY44" fmla="*/ 485248 h 4616638"/>
                <a:gd name="connsiteX45" fmla="*/ 147449 w 6058072"/>
                <a:gd name="connsiteY45" fmla="*/ 3499766 h 4616638"/>
                <a:gd name="connsiteX46" fmla="*/ 201134 w 6058072"/>
                <a:gd name="connsiteY46" fmla="*/ 3780898 h 4616638"/>
                <a:gd name="connsiteX47" fmla="*/ 6190 w 6058072"/>
                <a:gd name="connsiteY47" fmla="*/ 3791058 h 4616638"/>
                <a:gd name="connsiteX48" fmla="*/ 0 w 6058072"/>
                <a:gd name="connsiteY48" fmla="*/ 0 h 4616638"/>
                <a:gd name="connsiteX0" fmla="*/ 0 w 6058072"/>
                <a:gd name="connsiteY0" fmla="*/ 0 h 4616638"/>
                <a:gd name="connsiteX1" fmla="*/ 6048924 w 6058072"/>
                <a:gd name="connsiteY1" fmla="*/ 404 h 4616638"/>
                <a:gd name="connsiteX2" fmla="*/ 6058072 w 6058072"/>
                <a:gd name="connsiteY2" fmla="*/ 4616638 h 4616638"/>
                <a:gd name="connsiteX3" fmla="*/ 976 w 6058072"/>
                <a:gd name="connsiteY3" fmla="*/ 4611126 h 4616638"/>
                <a:gd name="connsiteX4" fmla="*/ 6825 w 6058072"/>
                <a:gd name="connsiteY4" fmla="*/ 3831698 h 4616638"/>
                <a:gd name="connsiteX5" fmla="*/ 200500 w 6058072"/>
                <a:gd name="connsiteY5" fmla="*/ 3786613 h 4616638"/>
                <a:gd name="connsiteX6" fmla="*/ 5728060 w 6058072"/>
                <a:gd name="connsiteY6" fmla="*/ 4455730 h 4616638"/>
                <a:gd name="connsiteX7" fmla="*/ 5814420 w 6058072"/>
                <a:gd name="connsiteY7" fmla="*/ 4436564 h 4616638"/>
                <a:gd name="connsiteX8" fmla="*/ 5926872 w 6058072"/>
                <a:gd name="connsiteY8" fmla="*/ 4228746 h 4616638"/>
                <a:gd name="connsiteX9" fmla="*/ 5958045 w 6058072"/>
                <a:gd name="connsiteY9" fmla="*/ 4166401 h 4616638"/>
                <a:gd name="connsiteX10" fmla="*/ 5950425 w 6058072"/>
                <a:gd name="connsiteY10" fmla="*/ 4096204 h 4616638"/>
                <a:gd name="connsiteX11" fmla="*/ 5062349 w 6058072"/>
                <a:gd name="connsiteY11" fmla="*/ 1040584 h 4616638"/>
                <a:gd name="connsiteX12" fmla="*/ 4982454 w 6058072"/>
                <a:gd name="connsiteY12" fmla="*/ 859090 h 4616638"/>
                <a:gd name="connsiteX13" fmla="*/ 4885472 w 6058072"/>
                <a:gd name="connsiteY13" fmla="*/ 845928 h 4616638"/>
                <a:gd name="connsiteX14" fmla="*/ 4783872 w 6058072"/>
                <a:gd name="connsiteY14" fmla="*/ 955610 h 4616638"/>
                <a:gd name="connsiteX15" fmla="*/ 4440972 w 6058072"/>
                <a:gd name="connsiteY15" fmla="*/ 882873 h 4616638"/>
                <a:gd name="connsiteX16" fmla="*/ 4410261 w 6058072"/>
                <a:gd name="connsiteY16" fmla="*/ 859783 h 4616638"/>
                <a:gd name="connsiteX17" fmla="*/ 4405181 w 6058072"/>
                <a:gd name="connsiteY17" fmla="*/ 762801 h 4616638"/>
                <a:gd name="connsiteX18" fmla="*/ 4295961 w 6058072"/>
                <a:gd name="connsiteY18" fmla="*/ 734861 h 4616638"/>
                <a:gd name="connsiteX19" fmla="*/ 4227381 w 6058072"/>
                <a:gd name="connsiteY19" fmla="*/ 859321 h 4616638"/>
                <a:gd name="connsiteX20" fmla="*/ 3921427 w 6058072"/>
                <a:gd name="connsiteY20" fmla="*/ 799746 h 4616638"/>
                <a:gd name="connsiteX21" fmla="*/ 3909189 w 6058072"/>
                <a:gd name="connsiteY21" fmla="*/ 703226 h 4616638"/>
                <a:gd name="connsiteX22" fmla="*/ 3795120 w 6058072"/>
                <a:gd name="connsiteY22" fmla="*/ 656813 h 4616638"/>
                <a:gd name="connsiteX23" fmla="*/ 3721460 w 6058072"/>
                <a:gd name="connsiteY23" fmla="*/ 765803 h 4616638"/>
                <a:gd name="connsiteX24" fmla="*/ 3090154 w 6058072"/>
                <a:gd name="connsiteY24" fmla="*/ 654273 h 4616638"/>
                <a:gd name="connsiteX25" fmla="*/ 3085767 w 6058072"/>
                <a:gd name="connsiteY25" fmla="*/ 417823 h 4616638"/>
                <a:gd name="connsiteX26" fmla="*/ 3061983 w 6058072"/>
                <a:gd name="connsiteY26" fmla="*/ 357786 h 4616638"/>
                <a:gd name="connsiteX27" fmla="*/ 3012800 w 6058072"/>
                <a:gd name="connsiteY27" fmla="*/ 329153 h 4616638"/>
                <a:gd name="connsiteX28" fmla="*/ 2573610 w 6058072"/>
                <a:gd name="connsiteY28" fmla="*/ 251337 h 4616638"/>
                <a:gd name="connsiteX29" fmla="*/ 2523965 w 6058072"/>
                <a:gd name="connsiteY29" fmla="*/ 266808 h 4616638"/>
                <a:gd name="connsiteX30" fmla="*/ 2481940 w 6058072"/>
                <a:gd name="connsiteY30" fmla="*/ 297750 h 4616638"/>
                <a:gd name="connsiteX31" fmla="*/ 2437605 w 6058072"/>
                <a:gd name="connsiteY31" fmla="*/ 373488 h 4616638"/>
                <a:gd name="connsiteX32" fmla="*/ 2404354 w 6058072"/>
                <a:gd name="connsiteY32" fmla="*/ 456846 h 4616638"/>
                <a:gd name="connsiteX33" fmla="*/ 2370410 w 6058072"/>
                <a:gd name="connsiteY33" fmla="*/ 513881 h 4616638"/>
                <a:gd name="connsiteX34" fmla="*/ 2214547 w 6058072"/>
                <a:gd name="connsiteY34" fmla="*/ 498179 h 4616638"/>
                <a:gd name="connsiteX35" fmla="*/ 2175754 w 6058072"/>
                <a:gd name="connsiteY35" fmla="*/ 415283 h 4616638"/>
                <a:gd name="connsiteX36" fmla="*/ 2123800 w 6058072"/>
                <a:gd name="connsiteY36" fmla="*/ 360326 h 4616638"/>
                <a:gd name="connsiteX37" fmla="*/ 2030743 w 6058072"/>
                <a:gd name="connsiteY37" fmla="*/ 347857 h 4616638"/>
                <a:gd name="connsiteX38" fmla="*/ 1934454 w 6058072"/>
                <a:gd name="connsiteY38" fmla="*/ 435833 h 4616638"/>
                <a:gd name="connsiteX39" fmla="*/ 1718554 w 6058072"/>
                <a:gd name="connsiteY39" fmla="*/ 394501 h 4616638"/>
                <a:gd name="connsiteX40" fmla="*/ 1635427 w 6058072"/>
                <a:gd name="connsiteY40" fmla="*/ 373719 h 4616638"/>
                <a:gd name="connsiteX41" fmla="*/ 1593863 w 6058072"/>
                <a:gd name="connsiteY41" fmla="*/ 321764 h 4616638"/>
                <a:gd name="connsiteX42" fmla="*/ 1552300 w 6058072"/>
                <a:gd name="connsiteY42" fmla="*/ 238637 h 4616638"/>
                <a:gd name="connsiteX43" fmla="*/ 1466170 w 6058072"/>
                <a:gd name="connsiteY43" fmla="*/ 246257 h 4616638"/>
                <a:gd name="connsiteX44" fmla="*/ 1358105 w 6058072"/>
                <a:gd name="connsiteY44" fmla="*/ 485248 h 4616638"/>
                <a:gd name="connsiteX45" fmla="*/ 147449 w 6058072"/>
                <a:gd name="connsiteY45" fmla="*/ 3499766 h 4616638"/>
                <a:gd name="connsiteX46" fmla="*/ 201134 w 6058072"/>
                <a:gd name="connsiteY46" fmla="*/ 3763753 h 4616638"/>
                <a:gd name="connsiteX47" fmla="*/ 6190 w 6058072"/>
                <a:gd name="connsiteY47" fmla="*/ 3791058 h 4616638"/>
                <a:gd name="connsiteX48" fmla="*/ 0 w 6058072"/>
                <a:gd name="connsiteY48" fmla="*/ 0 h 4616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058072" h="4616638">
                  <a:moveTo>
                    <a:pt x="0" y="0"/>
                  </a:moveTo>
                  <a:lnTo>
                    <a:pt x="6048924" y="404"/>
                  </a:lnTo>
                  <a:cubicBezTo>
                    <a:pt x="6051973" y="1539149"/>
                    <a:pt x="6055023" y="3077893"/>
                    <a:pt x="6058072" y="4616638"/>
                  </a:cubicBezTo>
                  <a:lnTo>
                    <a:pt x="976" y="4611126"/>
                  </a:lnTo>
                  <a:cubicBezTo>
                    <a:pt x="2926" y="4351317"/>
                    <a:pt x="4875" y="4091507"/>
                    <a:pt x="6825" y="3831698"/>
                  </a:cubicBezTo>
                  <a:lnTo>
                    <a:pt x="200500" y="3786613"/>
                  </a:lnTo>
                  <a:lnTo>
                    <a:pt x="5728060" y="4455730"/>
                  </a:lnTo>
                  <a:lnTo>
                    <a:pt x="5814420" y="4436564"/>
                  </a:lnTo>
                  <a:lnTo>
                    <a:pt x="5926872" y="4228746"/>
                  </a:lnTo>
                  <a:lnTo>
                    <a:pt x="5958045" y="4166401"/>
                  </a:lnTo>
                  <a:lnTo>
                    <a:pt x="5950425" y="4096204"/>
                  </a:lnTo>
                  <a:cubicBezTo>
                    <a:pt x="5641700" y="3082744"/>
                    <a:pt x="5358374" y="2059124"/>
                    <a:pt x="5062349" y="1040584"/>
                  </a:cubicBezTo>
                  <a:lnTo>
                    <a:pt x="4982454" y="859090"/>
                  </a:lnTo>
                  <a:lnTo>
                    <a:pt x="4885472" y="845928"/>
                  </a:lnTo>
                  <a:lnTo>
                    <a:pt x="4783872" y="955610"/>
                  </a:lnTo>
                  <a:cubicBezTo>
                    <a:pt x="4661952" y="946604"/>
                    <a:pt x="4552732" y="940139"/>
                    <a:pt x="4440972" y="882873"/>
                  </a:cubicBezTo>
                  <a:lnTo>
                    <a:pt x="4410261" y="859783"/>
                  </a:lnTo>
                  <a:lnTo>
                    <a:pt x="4405181" y="762801"/>
                  </a:lnTo>
                  <a:lnTo>
                    <a:pt x="4295961" y="734861"/>
                  </a:lnTo>
                  <a:lnTo>
                    <a:pt x="4227381" y="859321"/>
                  </a:lnTo>
                  <a:cubicBezTo>
                    <a:pt x="4122856" y="867403"/>
                    <a:pt x="3998012" y="839924"/>
                    <a:pt x="3921427" y="799746"/>
                  </a:cubicBezTo>
                  <a:lnTo>
                    <a:pt x="3909189" y="703226"/>
                  </a:lnTo>
                  <a:lnTo>
                    <a:pt x="3795120" y="656813"/>
                  </a:lnTo>
                  <a:lnTo>
                    <a:pt x="3721460" y="765803"/>
                  </a:lnTo>
                  <a:lnTo>
                    <a:pt x="3090154" y="654273"/>
                  </a:lnTo>
                  <a:cubicBezTo>
                    <a:pt x="3088692" y="575456"/>
                    <a:pt x="3087229" y="496640"/>
                    <a:pt x="3085767" y="417823"/>
                  </a:cubicBezTo>
                  <a:lnTo>
                    <a:pt x="3061983" y="357786"/>
                  </a:lnTo>
                  <a:lnTo>
                    <a:pt x="3012800" y="329153"/>
                  </a:lnTo>
                  <a:lnTo>
                    <a:pt x="2573610" y="251337"/>
                  </a:lnTo>
                  <a:lnTo>
                    <a:pt x="2523965" y="266808"/>
                  </a:lnTo>
                  <a:lnTo>
                    <a:pt x="2481940" y="297750"/>
                  </a:lnTo>
                  <a:lnTo>
                    <a:pt x="2437605" y="373488"/>
                  </a:lnTo>
                  <a:lnTo>
                    <a:pt x="2404354" y="456846"/>
                  </a:lnTo>
                  <a:lnTo>
                    <a:pt x="2370410" y="513881"/>
                  </a:lnTo>
                  <a:cubicBezTo>
                    <a:pt x="2323536" y="535740"/>
                    <a:pt x="2266501" y="544900"/>
                    <a:pt x="2214547" y="498179"/>
                  </a:cubicBezTo>
                  <a:lnTo>
                    <a:pt x="2175754" y="415283"/>
                  </a:lnTo>
                  <a:lnTo>
                    <a:pt x="2123800" y="360326"/>
                  </a:lnTo>
                  <a:lnTo>
                    <a:pt x="2030743" y="347857"/>
                  </a:lnTo>
                  <a:lnTo>
                    <a:pt x="1934454" y="435833"/>
                  </a:lnTo>
                  <a:lnTo>
                    <a:pt x="1718554" y="394501"/>
                  </a:lnTo>
                  <a:lnTo>
                    <a:pt x="1635427" y="373719"/>
                  </a:lnTo>
                  <a:lnTo>
                    <a:pt x="1593863" y="321764"/>
                  </a:lnTo>
                  <a:lnTo>
                    <a:pt x="1552300" y="238637"/>
                  </a:lnTo>
                  <a:lnTo>
                    <a:pt x="1466170" y="246257"/>
                  </a:lnTo>
                  <a:lnTo>
                    <a:pt x="1358105" y="485248"/>
                  </a:lnTo>
                  <a:lnTo>
                    <a:pt x="147449" y="3499766"/>
                  </a:lnTo>
                  <a:lnTo>
                    <a:pt x="201134" y="3763753"/>
                  </a:lnTo>
                  <a:lnTo>
                    <a:pt x="6190" y="3791058"/>
                  </a:lnTo>
                  <a:cubicBezTo>
                    <a:pt x="4127" y="2519752"/>
                    <a:pt x="2063" y="1271306"/>
                    <a:pt x="0" y="0"/>
                  </a:cubicBezTo>
                  <a:close/>
                </a:path>
              </a:pathLst>
            </a:custGeom>
            <a:solidFill>
              <a:srgbClr val="7F7F7F">
                <a:alpha val="8784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6">
              <a:extLst>
                <a:ext uri="{FF2B5EF4-FFF2-40B4-BE49-F238E27FC236}">
                  <a16:creationId xmlns:a16="http://schemas.microsoft.com/office/drawing/2014/main" id="{A8BD5066-9C24-22D6-ECAE-95202D9158BA}"/>
                </a:ext>
              </a:extLst>
            </p:cNvPr>
            <p:cNvSpPr/>
            <p:nvPr/>
          </p:nvSpPr>
          <p:spPr>
            <a:xfrm>
              <a:off x="7395903" y="3371542"/>
              <a:ext cx="148979" cy="55177"/>
            </a:xfrm>
            <a:custGeom>
              <a:avLst/>
              <a:gdLst>
                <a:gd name="connsiteX0" fmla="*/ 0 w 205740"/>
                <a:gd name="connsiteY0" fmla="*/ 0 h 53340"/>
                <a:gd name="connsiteX1" fmla="*/ 205740 w 205740"/>
                <a:gd name="connsiteY1" fmla="*/ 0 h 53340"/>
                <a:gd name="connsiteX2" fmla="*/ 205740 w 205740"/>
                <a:gd name="connsiteY2" fmla="*/ 53340 h 53340"/>
                <a:gd name="connsiteX3" fmla="*/ 0 w 205740"/>
                <a:gd name="connsiteY3" fmla="*/ 53340 h 53340"/>
                <a:gd name="connsiteX4" fmla="*/ 0 w 205740"/>
                <a:gd name="connsiteY4" fmla="*/ 0 h 53340"/>
                <a:gd name="connsiteX0" fmla="*/ 0 w 205740"/>
                <a:gd name="connsiteY0" fmla="*/ 0 h 83820"/>
                <a:gd name="connsiteX1" fmla="*/ 205740 w 205740"/>
                <a:gd name="connsiteY1" fmla="*/ 0 h 83820"/>
                <a:gd name="connsiteX2" fmla="*/ 205740 w 205740"/>
                <a:gd name="connsiteY2" fmla="*/ 53340 h 83820"/>
                <a:gd name="connsiteX3" fmla="*/ 15240 w 205740"/>
                <a:gd name="connsiteY3" fmla="*/ 83820 h 83820"/>
                <a:gd name="connsiteX4" fmla="*/ 0 w 205740"/>
                <a:gd name="connsiteY4" fmla="*/ 0 h 83820"/>
                <a:gd name="connsiteX0" fmla="*/ 0 w 194310"/>
                <a:gd name="connsiteY0" fmla="*/ 66675 h 83820"/>
                <a:gd name="connsiteX1" fmla="*/ 194310 w 194310"/>
                <a:gd name="connsiteY1" fmla="*/ 0 h 83820"/>
                <a:gd name="connsiteX2" fmla="*/ 194310 w 194310"/>
                <a:gd name="connsiteY2" fmla="*/ 53340 h 83820"/>
                <a:gd name="connsiteX3" fmla="*/ 3810 w 194310"/>
                <a:gd name="connsiteY3" fmla="*/ 83820 h 83820"/>
                <a:gd name="connsiteX4" fmla="*/ 0 w 194310"/>
                <a:gd name="connsiteY4" fmla="*/ 66675 h 83820"/>
                <a:gd name="connsiteX0" fmla="*/ 0 w 194310"/>
                <a:gd name="connsiteY0" fmla="*/ 49530 h 66675"/>
                <a:gd name="connsiteX1" fmla="*/ 194310 w 194310"/>
                <a:gd name="connsiteY1" fmla="*/ 0 h 66675"/>
                <a:gd name="connsiteX2" fmla="*/ 194310 w 194310"/>
                <a:gd name="connsiteY2" fmla="*/ 36195 h 66675"/>
                <a:gd name="connsiteX3" fmla="*/ 3810 w 194310"/>
                <a:gd name="connsiteY3" fmla="*/ 66675 h 66675"/>
                <a:gd name="connsiteX4" fmla="*/ 0 w 194310"/>
                <a:gd name="connsiteY4" fmla="*/ 49530 h 66675"/>
                <a:gd name="connsiteX0" fmla="*/ 0 w 205740"/>
                <a:gd name="connsiteY0" fmla="*/ 49530 h 66675"/>
                <a:gd name="connsiteX1" fmla="*/ 194310 w 205740"/>
                <a:gd name="connsiteY1" fmla="*/ 0 h 66675"/>
                <a:gd name="connsiteX2" fmla="*/ 205740 w 205740"/>
                <a:gd name="connsiteY2" fmla="*/ 26670 h 66675"/>
                <a:gd name="connsiteX3" fmla="*/ 3810 w 205740"/>
                <a:gd name="connsiteY3" fmla="*/ 66675 h 66675"/>
                <a:gd name="connsiteX4" fmla="*/ 0 w 205740"/>
                <a:gd name="connsiteY4" fmla="*/ 49530 h 66675"/>
                <a:gd name="connsiteX0" fmla="*/ 0 w 205740"/>
                <a:gd name="connsiteY0" fmla="*/ 28575 h 66675"/>
                <a:gd name="connsiteX1" fmla="*/ 194310 w 205740"/>
                <a:gd name="connsiteY1" fmla="*/ 0 h 66675"/>
                <a:gd name="connsiteX2" fmla="*/ 205740 w 205740"/>
                <a:gd name="connsiteY2" fmla="*/ 26670 h 66675"/>
                <a:gd name="connsiteX3" fmla="*/ 3810 w 205740"/>
                <a:gd name="connsiteY3" fmla="*/ 66675 h 66675"/>
                <a:gd name="connsiteX4" fmla="*/ 0 w 205740"/>
                <a:gd name="connsiteY4" fmla="*/ 28575 h 66675"/>
                <a:gd name="connsiteX0" fmla="*/ 5715 w 211455"/>
                <a:gd name="connsiteY0" fmla="*/ 28575 h 57150"/>
                <a:gd name="connsiteX1" fmla="*/ 200025 w 211455"/>
                <a:gd name="connsiteY1" fmla="*/ 0 h 57150"/>
                <a:gd name="connsiteX2" fmla="*/ 211455 w 211455"/>
                <a:gd name="connsiteY2" fmla="*/ 26670 h 57150"/>
                <a:gd name="connsiteX3" fmla="*/ 0 w 211455"/>
                <a:gd name="connsiteY3" fmla="*/ 57150 h 57150"/>
                <a:gd name="connsiteX4" fmla="*/ 5715 w 211455"/>
                <a:gd name="connsiteY4" fmla="*/ 28575 h 57150"/>
                <a:gd name="connsiteX0" fmla="*/ 0 w 205740"/>
                <a:gd name="connsiteY0" fmla="*/ 28575 h 76200"/>
                <a:gd name="connsiteX1" fmla="*/ 194310 w 205740"/>
                <a:gd name="connsiteY1" fmla="*/ 0 h 76200"/>
                <a:gd name="connsiteX2" fmla="*/ 205740 w 205740"/>
                <a:gd name="connsiteY2" fmla="*/ 26670 h 76200"/>
                <a:gd name="connsiteX3" fmla="*/ 5715 w 205740"/>
                <a:gd name="connsiteY3" fmla="*/ 76200 h 76200"/>
                <a:gd name="connsiteX4" fmla="*/ 0 w 205740"/>
                <a:gd name="connsiteY4" fmla="*/ 2857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740" h="76200">
                  <a:moveTo>
                    <a:pt x="0" y="28575"/>
                  </a:moveTo>
                  <a:lnTo>
                    <a:pt x="194310" y="0"/>
                  </a:lnTo>
                  <a:lnTo>
                    <a:pt x="205740" y="26670"/>
                  </a:lnTo>
                  <a:lnTo>
                    <a:pt x="5715" y="76200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7F7F7F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9F0A946-0612-0BBF-9050-827C3013170A}"/>
              </a:ext>
            </a:extLst>
          </p:cNvPr>
          <p:cNvSpPr txBox="1"/>
          <p:nvPr/>
        </p:nvSpPr>
        <p:spPr>
          <a:xfrm>
            <a:off x="8516698" y="3386742"/>
            <a:ext cx="14630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Credit: David Glass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6A78B9-BD8A-07A6-8227-ACF04D2CB534}"/>
              </a:ext>
            </a:extLst>
          </p:cNvPr>
          <p:cNvSpPr txBox="1"/>
          <p:nvPr/>
        </p:nvSpPr>
        <p:spPr>
          <a:xfrm>
            <a:off x="7939143" y="4471899"/>
            <a:ext cx="42528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7663" indent="-347663"/>
            <a:r>
              <a:rPr lang="en-US" sz="1400" dirty="0"/>
              <a:t>MRL = manufacturing readiness level</a:t>
            </a:r>
          </a:p>
          <a:p>
            <a:pPr marL="347663" indent="-347663"/>
            <a:r>
              <a:rPr lang="en-US" sz="1400" dirty="0"/>
              <a:t>TRL = technology readiness level</a:t>
            </a:r>
          </a:p>
          <a:p>
            <a:pPr marL="347663" indent="-347663"/>
            <a:r>
              <a:rPr lang="en-US" sz="1400" dirty="0"/>
              <a:t>AMSH = Applied Materials for Space and </a:t>
            </a:r>
            <a:r>
              <a:rPr lang="en-US" sz="1400" dirty="0" err="1"/>
              <a:t>Hypersonics</a:t>
            </a:r>
            <a:endParaRPr lang="en-US" sz="1400" dirty="0"/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067030C6-D1D2-2EDF-32F9-1A187D9AF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34711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9B918-6B95-30F5-4520-0FD784E84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signature_241637524">
            <a:extLst>
              <a:ext uri="{FF2B5EF4-FFF2-40B4-BE49-F238E27FC236}">
                <a16:creationId xmlns:a16="http://schemas.microsoft.com/office/drawing/2014/main" id="{094ACB57-C7A2-4AA1-F602-980456960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90993" y="989344"/>
            <a:ext cx="1723914" cy="1066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11D85ED-B45A-3109-FEF3-FB8D798F3FC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2571" y="3215630"/>
            <a:ext cx="3657600" cy="1850521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5B073B7-CBD8-7E00-57CE-00351DC104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29" y="932763"/>
            <a:ext cx="12107537" cy="5048270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/>
              <a:t>Gate1 (G1):   Locked-down manufacturing process </a:t>
            </a:r>
            <a:r>
              <a:rPr lang="en-US" sz="1600" dirty="0"/>
              <a:t>– requires iterative process with manufacturing and testing</a:t>
            </a:r>
          </a:p>
          <a:p>
            <a:pPr marL="0" indent="0">
              <a:buNone/>
              <a:tabLst>
                <a:tab pos="454025" algn="l"/>
              </a:tabLst>
            </a:pPr>
            <a:r>
              <a:rPr lang="en-US" sz="2000" b="1" dirty="0"/>
              <a:t>G2:	Material property database utilizing a locked-down manufacturing process</a:t>
            </a:r>
          </a:p>
          <a:p>
            <a:pPr marL="971550" lvl="1">
              <a:buFont typeface="Arial" panose="020B0604020202020204" pitchFamily="34" charset="0"/>
              <a:buChar char="•"/>
            </a:pPr>
            <a:r>
              <a:rPr lang="en-US" sz="1600" dirty="0"/>
              <a:t>After database is generated, equivalency testing can be used to gradually transition improved processes </a:t>
            </a:r>
          </a:p>
          <a:p>
            <a:pPr marL="460375" indent="-449263">
              <a:buNone/>
            </a:pPr>
            <a:r>
              <a:rPr lang="en-US" sz="2000" b="1" dirty="0"/>
              <a:t>G3:	Complex-shaped structure, at appropriate scale, manufactured utilizing the locked-down manufacturing process</a:t>
            </a:r>
          </a:p>
          <a:p>
            <a:pPr marL="971550" lvl="1">
              <a:buFont typeface="Arial" panose="020B0604020202020204" pitchFamily="34" charset="0"/>
              <a:buChar char="•"/>
            </a:pPr>
            <a:r>
              <a:rPr lang="en-US" sz="1600" dirty="0"/>
              <a:t>Example manufacturing demonstration: C-channel, saddle, and I-beam</a:t>
            </a:r>
          </a:p>
          <a:p>
            <a:pPr marL="228600" indent="-228600"/>
            <a:endParaRPr lang="en-US" sz="1800" b="1" dirty="0"/>
          </a:p>
          <a:p>
            <a:pPr marL="228600" indent="-228600"/>
            <a:endParaRPr lang="en-US" sz="1800" b="1" dirty="0"/>
          </a:p>
          <a:p>
            <a:pPr marL="228600" indent="-228600"/>
            <a:endParaRPr lang="en-US" sz="1800" b="1" dirty="0"/>
          </a:p>
          <a:p>
            <a:pPr marL="228600" indent="-228600"/>
            <a:endParaRPr lang="en-US" sz="1800" b="1" dirty="0"/>
          </a:p>
          <a:p>
            <a:pPr marL="228600" indent="-228600"/>
            <a:endParaRPr lang="en-US" sz="1800" b="1" dirty="0"/>
          </a:p>
          <a:p>
            <a:pPr marL="0" indent="0">
              <a:buNone/>
            </a:pPr>
            <a:endParaRPr lang="en-US" sz="1800" b="1" dirty="0"/>
          </a:p>
          <a:p>
            <a:pPr marL="460375" indent="-460375">
              <a:buNone/>
            </a:pPr>
            <a:r>
              <a:rPr lang="en-US" sz="2000" b="1" dirty="0"/>
              <a:t>G4:	Thermal-structural tests and corresponding analyses of complex structures validating manufacturing and material properties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A1EB58-32A6-609E-39FC-DA23E6F1D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29" y="128719"/>
            <a:ext cx="10448250" cy="478913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AMSH Gates for Transitioning CMCs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18028B-1BC0-3999-CE4B-9FB6C68EDE11}"/>
              </a:ext>
            </a:extLst>
          </p:cNvPr>
          <p:cNvSpPr txBox="1"/>
          <p:nvPr/>
        </p:nvSpPr>
        <p:spPr>
          <a:xfrm>
            <a:off x="430694" y="5981033"/>
            <a:ext cx="11330609" cy="7037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9525" indent="-9525" algn="ctr">
              <a:lnSpc>
                <a:spcPct val="90000"/>
              </a:lnSpc>
              <a:buClr>
                <a:srgbClr val="80FF00"/>
              </a:buClr>
            </a:pPr>
            <a:r>
              <a:rPr lang="en-US" sz="2200" b="1" dirty="0">
                <a:ea typeface="ＭＳ Ｐゴシック" pitchFamily="30" charset="-128"/>
                <a:cs typeface="ＭＳ Ｐゴシック" pitchFamily="30" charset="-128"/>
              </a:rPr>
              <a:t>Demonstrated manufacturing capability (validated via test and analyses) at desired scale and complexity should be a required gate before consideration in a flight program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C4E42E-7163-2412-AAF7-0DB2ED02575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6547" y="3035882"/>
            <a:ext cx="1938430" cy="208634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40AF21-4C20-23AC-794C-979B4CC4EF9E}"/>
              </a:ext>
            </a:extLst>
          </p:cNvPr>
          <p:cNvSpPr txBox="1"/>
          <p:nvPr/>
        </p:nvSpPr>
        <p:spPr>
          <a:xfrm>
            <a:off x="4192570" y="3199681"/>
            <a:ext cx="983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</a:t>
            </a:r>
            <a:r>
              <a:rPr lang="en-US" sz="1800" b="1" dirty="0">
                <a:solidFill>
                  <a:schemeClr val="bg1"/>
                </a:solidFill>
              </a:rPr>
              <a:t>addle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CB535A-D880-C6BC-D546-E85CBB5D8B56}"/>
              </a:ext>
            </a:extLst>
          </p:cNvPr>
          <p:cNvSpPr txBox="1"/>
          <p:nvPr/>
        </p:nvSpPr>
        <p:spPr>
          <a:xfrm>
            <a:off x="1569242" y="4855624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C-channel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0BFBB2-25CA-3C18-6965-5C8D64411C93}"/>
              </a:ext>
            </a:extLst>
          </p:cNvPr>
          <p:cNvSpPr txBox="1"/>
          <p:nvPr/>
        </p:nvSpPr>
        <p:spPr>
          <a:xfrm>
            <a:off x="10730579" y="3657209"/>
            <a:ext cx="8767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I-beam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086480-E1B7-4822-E03C-F46C76FA6336}"/>
              </a:ext>
            </a:extLst>
          </p:cNvPr>
          <p:cNvSpPr txBox="1"/>
          <p:nvPr/>
        </p:nvSpPr>
        <p:spPr>
          <a:xfrm>
            <a:off x="8730351" y="2589881"/>
            <a:ext cx="2717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Can extract sub-elements from these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57706419-1E7A-BA15-8495-8860C3E0E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2885" y="3357262"/>
            <a:ext cx="3099674" cy="1739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4A40AB2-066A-11E3-0314-3A784CDE6F51}"/>
              </a:ext>
            </a:extLst>
          </p:cNvPr>
          <p:cNvSpPr txBox="1"/>
          <p:nvPr/>
        </p:nvSpPr>
        <p:spPr>
          <a:xfrm>
            <a:off x="8492237" y="3294272"/>
            <a:ext cx="3193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Chemical vapor infiltration (CVI) C/</a:t>
            </a:r>
            <a:r>
              <a:rPr lang="en-US" dirty="0" err="1"/>
              <a:t>SiC</a:t>
            </a:r>
            <a:r>
              <a:rPr lang="en-US" dirty="0"/>
              <a:t> I-Beam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62DFA7-DB4D-A0C4-5560-7EBBC3F9E6D0}"/>
              </a:ext>
            </a:extLst>
          </p:cNvPr>
          <p:cNvSpPr txBox="1"/>
          <p:nvPr/>
        </p:nvSpPr>
        <p:spPr>
          <a:xfrm>
            <a:off x="5898030" y="3189428"/>
            <a:ext cx="19271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 in.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 16 in. x 10 in.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C4406B-0739-2D17-C926-3F83A3C9B8F1}"/>
              </a:ext>
            </a:extLst>
          </p:cNvPr>
          <p:cNvSpPr txBox="1"/>
          <p:nvPr/>
        </p:nvSpPr>
        <p:spPr>
          <a:xfrm rot="17100789">
            <a:off x="-236025" y="3696159"/>
            <a:ext cx="2167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70C0"/>
                </a:solidFill>
              </a:rPr>
              <a:t>May do some gates in parallel or different order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D5487A-EAC6-D749-CDEB-4979C972236D}"/>
              </a:ext>
            </a:extLst>
          </p:cNvPr>
          <p:cNvSpPr txBox="1"/>
          <p:nvPr/>
        </p:nvSpPr>
        <p:spPr>
          <a:xfrm>
            <a:off x="9554720" y="4808059"/>
            <a:ext cx="19575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30 cm x 30 cm x 5 cm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C9464E-3D7C-5FF7-FAFB-95C94355CD5C}"/>
              </a:ext>
            </a:extLst>
          </p:cNvPr>
          <p:cNvSpPr txBox="1"/>
          <p:nvPr/>
        </p:nvSpPr>
        <p:spPr>
          <a:xfrm>
            <a:off x="9689544" y="4617845"/>
            <a:ext cx="18726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12 in. x 12 in. x 2 in.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DCBAE0B-4009-77F0-34C6-D9537CC74326}"/>
              </a:ext>
            </a:extLst>
          </p:cNvPr>
          <p:cNvSpPr txBox="1"/>
          <p:nvPr/>
        </p:nvSpPr>
        <p:spPr>
          <a:xfrm rot="2645532">
            <a:off x="1957383" y="3514390"/>
            <a:ext cx="16225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24 in. x 16 in. x 8 in.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E8053A4-7120-6FE9-8DBC-EAA6D2223FD7}"/>
              </a:ext>
            </a:extLst>
          </p:cNvPr>
          <p:cNvSpPr txBox="1"/>
          <p:nvPr/>
        </p:nvSpPr>
        <p:spPr>
          <a:xfrm>
            <a:off x="5803716" y="4758392"/>
            <a:ext cx="20617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 cm x 41 cm x 25 cm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F60894A-4EE3-4821-D0FD-9BC4BDBDC17C}"/>
              </a:ext>
            </a:extLst>
          </p:cNvPr>
          <p:cNvSpPr txBox="1"/>
          <p:nvPr/>
        </p:nvSpPr>
        <p:spPr>
          <a:xfrm rot="2542549">
            <a:off x="1680610" y="3610538"/>
            <a:ext cx="18245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61 cm x 41 cm x 20 cm</a:t>
            </a:r>
          </a:p>
        </p:txBody>
      </p:sp>
      <p:sp>
        <p:nvSpPr>
          <p:cNvPr id="18" name="Slide Number Placeholder 4">
            <a:extLst>
              <a:ext uri="{FF2B5EF4-FFF2-40B4-BE49-F238E27FC236}">
                <a16:creationId xmlns:a16="http://schemas.microsoft.com/office/drawing/2014/main" id="{AAA82DA2-DD97-F3D8-E18B-1F34371EB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88667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5019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3">
            <a:extLst>
              <a:ext uri="{FF2B5EF4-FFF2-40B4-BE49-F238E27FC236}">
                <a16:creationId xmlns:a16="http://schemas.microsoft.com/office/drawing/2014/main" id="{A63D48C5-59AD-DD4D-9641-BA07DDF97C3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2943" y="1041389"/>
            <a:ext cx="8775589" cy="4884841"/>
          </a:xfrm>
        </p:spPr>
        <p:txBody>
          <a:bodyPr rtlCol="0">
            <a:normAutofit lnSpcReduction="10000"/>
          </a:bodyPr>
          <a:lstStyle/>
          <a:p>
            <a:pPr marL="282575" indent="-282575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Densification of thick parts: properties function of thickness</a:t>
            </a:r>
          </a:p>
          <a:p>
            <a:pPr marL="282575" indent="-282575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Complex curvature and closure</a:t>
            </a:r>
          </a:p>
          <a:p>
            <a:pPr marL="282575" indent="-282575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Large scale (equipment, power, uniformity, etc.)</a:t>
            </a:r>
          </a:p>
          <a:p>
            <a:pPr marL="282575" indent="-282575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Delamination, </a:t>
            </a:r>
            <a:r>
              <a:rPr lang="en-US" sz="20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poor bonds, voids, and defects</a:t>
            </a:r>
            <a:r>
              <a:rPr lang="en-US" sz="2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alt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2575" indent="-282575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Tooling</a:t>
            </a:r>
          </a:p>
          <a:p>
            <a:pPr marL="282575" indent="-282575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Machining</a:t>
            </a:r>
          </a:p>
          <a:p>
            <a:pPr marL="282575" indent="-282575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Assembly methods, joints, and attachments</a:t>
            </a:r>
          </a:p>
          <a:p>
            <a:pPr marL="282575" indent="-282575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Tolerances</a:t>
            </a:r>
          </a:p>
          <a:p>
            <a:pPr marL="282575" indent="-282575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Reproducibility / consistency</a:t>
            </a:r>
          </a:p>
          <a:p>
            <a:pPr marL="282575" indent="-282575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Fabrication modeling</a:t>
            </a:r>
          </a:p>
          <a:p>
            <a:pPr marL="282575" indent="-282575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Design of manufacturable structures</a:t>
            </a:r>
          </a:p>
          <a:p>
            <a:pPr marL="282575" indent="-282575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Nondestructive inspection</a:t>
            </a:r>
          </a:p>
          <a:p>
            <a:pPr marL="282575" indent="-282575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Repair</a:t>
            </a:r>
          </a:p>
          <a:p>
            <a:pPr marL="282575" indent="-282575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Affordable (cost and schedule) manufacturing techniques (</a:t>
            </a:r>
            <a:r>
              <a:rPr lang="en-US" sz="2000" b="1" spc="-10" dirty="0">
                <a:latin typeface="Calibri"/>
                <a:cs typeface="Calibri"/>
              </a:rPr>
              <a:t>often-overlooked and typically addressed late in the development cycle)</a:t>
            </a:r>
            <a:endParaRPr lang="en-US" alt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 bwMode="auto">
          <a:xfrm>
            <a:off x="182943" y="118844"/>
            <a:ext cx="9021436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4000" b="1" dirty="0">
                <a:latin typeface="Calibri" panose="020F0502020204030204"/>
              </a:rPr>
              <a:t>Manufacturing</a:t>
            </a:r>
            <a:r>
              <a:rPr lang="en-US" altLang="en-US" sz="4000" b="1" dirty="0">
                <a:solidFill>
                  <a:prstClr val="black"/>
                </a:solidFill>
                <a:latin typeface="Calibri" panose="020F0502020204030204"/>
              </a:rPr>
              <a:t> Challenges</a:t>
            </a:r>
            <a:endParaRPr lang="en-US" sz="4000" b="1" dirty="0"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6F4FF5-7687-AE60-5237-FB584C5CCE4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4388" y="4651129"/>
            <a:ext cx="2355852" cy="15705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1691D6-3E26-626B-B073-165D547D79E6}"/>
              </a:ext>
            </a:extLst>
          </p:cNvPr>
          <p:cNvSpPr txBox="1"/>
          <p:nvPr/>
        </p:nvSpPr>
        <p:spPr>
          <a:xfrm>
            <a:off x="431140" y="5926231"/>
            <a:ext cx="8910320" cy="5909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9525" indent="-9525" algn="ctr">
              <a:lnSpc>
                <a:spcPct val="90000"/>
              </a:lnSpc>
              <a:buClr>
                <a:srgbClr val="80FF00"/>
              </a:buClr>
            </a:pPr>
            <a:r>
              <a:rPr lang="en-US" b="1" dirty="0">
                <a:latin typeface="Arial" panose="020B0604020202020204" pitchFamily="34" charset="0"/>
                <a:ea typeface="ＭＳ Ｐゴシック" pitchFamily="30" charset="-128"/>
                <a:cs typeface="Arial" panose="020B0604020202020204" pitchFamily="34" charset="0"/>
              </a:rPr>
              <a:t>Years of manufacturing experience and building-block testing are required before complex structures can be successfully manufactured at scale and flown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2E6B47-AE64-2C69-D46F-8A6DBE149DEC}"/>
              </a:ext>
            </a:extLst>
          </p:cNvPr>
          <p:cNvSpPr txBox="1"/>
          <p:nvPr/>
        </p:nvSpPr>
        <p:spPr>
          <a:xfrm>
            <a:off x="10046152" y="5823490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C/C closure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635519A-520F-8E74-331C-54EF90BDEBE3}"/>
              </a:ext>
            </a:extLst>
          </p:cNvPr>
          <p:cNvSpPr/>
          <p:nvPr/>
        </p:nvSpPr>
        <p:spPr>
          <a:xfrm rot="1298950">
            <a:off x="10625958" y="4894148"/>
            <a:ext cx="1347202" cy="596024"/>
          </a:xfrm>
          <a:prstGeom prst="ellipse">
            <a:avLst/>
          </a:prstGeom>
          <a:noFill/>
          <a:ln w="762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D3BC2F-AA70-BBC0-F179-4BBB0A2E96D1}"/>
              </a:ext>
            </a:extLst>
          </p:cNvPr>
          <p:cNvSpPr txBox="1"/>
          <p:nvPr/>
        </p:nvSpPr>
        <p:spPr>
          <a:xfrm>
            <a:off x="9560676" y="4610707"/>
            <a:ext cx="1239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Credit: C-CAT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E6C29D-0F5C-41D3-F30E-1BEE5E993A75}"/>
              </a:ext>
            </a:extLst>
          </p:cNvPr>
          <p:cNvSpPr txBox="1"/>
          <p:nvPr/>
        </p:nvSpPr>
        <p:spPr>
          <a:xfrm>
            <a:off x="9635568" y="972223"/>
            <a:ext cx="2043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rial"/>
                <a:cs typeface="Arial"/>
              </a:rPr>
              <a:t>X-38 C/</a:t>
            </a:r>
            <a:r>
              <a:rPr lang="en-US" sz="1400" b="1" dirty="0" err="1">
                <a:latin typeface="Arial"/>
                <a:cs typeface="Arial"/>
              </a:rPr>
              <a:t>SiC</a:t>
            </a:r>
            <a:r>
              <a:rPr lang="en-US" sz="1400" b="1" dirty="0">
                <a:latin typeface="Arial"/>
                <a:cs typeface="Arial"/>
              </a:rPr>
              <a:t> body flaps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6E124E5-B539-652E-934A-00681A83583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2898" y="1355213"/>
            <a:ext cx="5116168" cy="229204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263EE83-7F77-AEB7-8628-4C76273F425E}"/>
              </a:ext>
            </a:extLst>
          </p:cNvPr>
          <p:cNvSpPr txBox="1"/>
          <p:nvPr/>
        </p:nvSpPr>
        <p:spPr>
          <a:xfrm>
            <a:off x="8179498" y="3602962"/>
            <a:ext cx="3733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Credit: “CMC-X38-Bodyflaps” by MT Aerospace AG, Augsburg, Germany licensed under </a:t>
            </a:r>
            <a:r>
              <a:rPr lang="en-US" sz="1400" u="sng" dirty="0">
                <a:hlinkClick r:id="rId5" tooltip="Original URL:&#10;https://creativecommons.org/licenses/by-sa/3.0/deed.en&#10;&#10;Click to follow link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CCA 3.0</a:t>
            </a:r>
            <a:r>
              <a:rPr lang="en-US" sz="1400" dirty="0"/>
              <a:t>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F655EA5-5BF2-DED1-F84F-E8D016EFE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92875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172036" name="Text Box 5"/>
          <p:cNvSpPr txBox="1">
            <a:spLocks noChangeArrowheads="1"/>
          </p:cNvSpPr>
          <p:nvPr/>
        </p:nvSpPr>
        <p:spPr bwMode="auto">
          <a:xfrm>
            <a:off x="4498693" y="3483809"/>
            <a:ext cx="344706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rgbClr val="0070C0"/>
                </a:solidFill>
              </a:rPr>
              <a:t>Manufacturing challenges are process-dependent</a:t>
            </a:r>
            <a:endParaRPr lang="en-US" altLang="en-US" sz="2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11E83-E0E3-AA86-56E9-FE66F3964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8D8915E-F04E-A22D-DBF2-9E2CA0254471}"/>
              </a:ext>
            </a:extLst>
          </p:cNvPr>
          <p:cNvGrpSpPr/>
          <p:nvPr/>
        </p:nvGrpSpPr>
        <p:grpSpPr>
          <a:xfrm>
            <a:off x="3847501" y="3160068"/>
            <a:ext cx="2333726" cy="1425756"/>
            <a:chOff x="895355" y="1054612"/>
            <a:chExt cx="8471302" cy="517541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A76C64C-A727-4209-7D50-A6185DDBDE3A}"/>
                </a:ext>
              </a:extLst>
            </p:cNvPr>
            <p:cNvSpPr txBox="1"/>
            <p:nvPr/>
          </p:nvSpPr>
          <p:spPr>
            <a:xfrm>
              <a:off x="895355" y="1141553"/>
              <a:ext cx="3985747" cy="10054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Components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B076583-4B34-735C-DAC7-F6EC041615D9}"/>
                </a:ext>
              </a:extLst>
            </p:cNvPr>
            <p:cNvSpPr/>
            <p:nvPr/>
          </p:nvSpPr>
          <p:spPr>
            <a:xfrm>
              <a:off x="4514370" y="1626497"/>
              <a:ext cx="1669580" cy="7067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8C9AE93E-57BB-F48D-F5AC-40841A958FAA}"/>
                </a:ext>
              </a:extLst>
            </p:cNvPr>
            <p:cNvSpPr/>
            <p:nvPr/>
          </p:nvSpPr>
          <p:spPr>
            <a:xfrm>
              <a:off x="2069590" y="3641119"/>
              <a:ext cx="2186653" cy="129445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3F75D54-4A87-EF60-76C7-2EE6F4C1091C}"/>
                </a:ext>
              </a:extLst>
            </p:cNvPr>
            <p:cNvSpPr/>
            <p:nvPr/>
          </p:nvSpPr>
          <p:spPr>
            <a:xfrm>
              <a:off x="4257820" y="3641119"/>
              <a:ext cx="2186653" cy="129445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E648946-8C07-633D-E867-0C8341E3E83A}"/>
                </a:ext>
              </a:extLst>
            </p:cNvPr>
            <p:cNvSpPr/>
            <p:nvPr/>
          </p:nvSpPr>
          <p:spPr>
            <a:xfrm>
              <a:off x="6448470" y="3641119"/>
              <a:ext cx="2186653" cy="129445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501C428-4154-7E9B-7251-86A9CCD1DD21}"/>
                </a:ext>
              </a:extLst>
            </p:cNvPr>
            <p:cNvSpPr/>
            <p:nvPr/>
          </p:nvSpPr>
          <p:spPr>
            <a:xfrm>
              <a:off x="2830383" y="2338076"/>
              <a:ext cx="1678237" cy="129445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6BF39621-2534-0D8B-9218-0C5AD370F092}"/>
                </a:ext>
              </a:extLst>
            </p:cNvPr>
            <p:cNvSpPr/>
            <p:nvPr/>
          </p:nvSpPr>
          <p:spPr>
            <a:xfrm>
              <a:off x="4512309" y="2338908"/>
              <a:ext cx="1678237" cy="129445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79ED651-16F2-C470-3E96-6DECCE6E5C60}"/>
                </a:ext>
              </a:extLst>
            </p:cNvPr>
            <p:cNvSpPr/>
            <p:nvPr/>
          </p:nvSpPr>
          <p:spPr>
            <a:xfrm>
              <a:off x="6185703" y="2339549"/>
              <a:ext cx="1678237" cy="129445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EFF8884B-C53B-D70C-7758-DA5DD5468668}"/>
                </a:ext>
              </a:extLst>
            </p:cNvPr>
            <p:cNvSpPr/>
            <p:nvPr/>
          </p:nvSpPr>
          <p:spPr>
            <a:xfrm>
              <a:off x="4513238" y="1054612"/>
              <a:ext cx="1678237" cy="129445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C3EA6FF-291F-A791-80FC-44FEE0FEA845}"/>
                </a:ext>
              </a:extLst>
            </p:cNvPr>
            <p:cNvSpPr/>
            <p:nvPr/>
          </p:nvSpPr>
          <p:spPr>
            <a:xfrm>
              <a:off x="3340403" y="4935575"/>
              <a:ext cx="2007046" cy="129445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0F284FD3-201F-21C1-6CE8-1C29A2136F54}"/>
                </a:ext>
              </a:extLst>
            </p:cNvPr>
            <p:cNvSpPr/>
            <p:nvPr/>
          </p:nvSpPr>
          <p:spPr>
            <a:xfrm>
              <a:off x="5348897" y="4935575"/>
              <a:ext cx="2007046" cy="129445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F98ADA69-C07A-005E-89C2-961804A4F063}"/>
                </a:ext>
              </a:extLst>
            </p:cNvPr>
            <p:cNvSpPr/>
            <p:nvPr/>
          </p:nvSpPr>
          <p:spPr>
            <a:xfrm>
              <a:off x="7359611" y="4935575"/>
              <a:ext cx="2007046" cy="129445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DD9B3DA-0CE6-E272-07F6-3E55AFD719A9}"/>
                </a:ext>
              </a:extLst>
            </p:cNvPr>
            <p:cNvSpPr txBox="1"/>
            <p:nvPr/>
          </p:nvSpPr>
          <p:spPr>
            <a:xfrm>
              <a:off x="3114080" y="2673409"/>
              <a:ext cx="4384842" cy="6703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tIns="0" bIns="0" rtlCol="0" anchor="ctr" anchorCtr="0">
              <a:spAutoFit/>
            </a:bodyPr>
            <a:lstStyle/>
            <a:p>
              <a:pPr algn="ctr"/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Subcomponents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7C8C252-1BC3-05B5-7969-9C8B7E2A28B3}"/>
                </a:ext>
              </a:extLst>
            </p:cNvPr>
            <p:cNvSpPr txBox="1"/>
            <p:nvPr/>
          </p:nvSpPr>
          <p:spPr>
            <a:xfrm>
              <a:off x="3751797" y="5298612"/>
              <a:ext cx="3186858" cy="6703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tIns="0" bIns="0" rtlCol="0">
              <a:spAutoFit/>
            </a:bodyPr>
            <a:lstStyle/>
            <a:p>
              <a:pPr algn="ctr"/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Coupons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B6F761F-6B87-291C-8033-F5D6971F7542}"/>
                </a:ext>
              </a:extLst>
            </p:cNvPr>
            <p:cNvSpPr txBox="1"/>
            <p:nvPr/>
          </p:nvSpPr>
          <p:spPr>
            <a:xfrm>
              <a:off x="3916938" y="3950932"/>
              <a:ext cx="2991095" cy="6703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tIns="0" bIns="0" rtlCol="0" anchor="ctr" anchorCtr="0">
              <a:spAutoFit/>
            </a:bodyPr>
            <a:lstStyle/>
            <a:p>
              <a:pPr algn="ctr"/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Elements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AC2FB76A-FB7B-87AD-70B0-8D7903DB3E23}"/>
                </a:ext>
              </a:extLst>
            </p:cNvPr>
            <p:cNvSpPr/>
            <p:nvPr/>
          </p:nvSpPr>
          <p:spPr>
            <a:xfrm>
              <a:off x="1328578" y="4935149"/>
              <a:ext cx="2007045" cy="129445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076" name="Picture 4" descr="Red Toolbox - Open&#10;remix">
            <a:extLst>
              <a:ext uri="{FF2B5EF4-FFF2-40B4-BE49-F238E27FC236}">
                <a16:creationId xmlns:a16="http://schemas.microsoft.com/office/drawing/2014/main" id="{CE7CBB43-7560-02BC-FA81-66FB837A5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7746" y="5114297"/>
            <a:ext cx="1897754" cy="169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 descr="A logo for a company&#10;&#10;Description automatically generated">
            <a:extLst>
              <a:ext uri="{FF2B5EF4-FFF2-40B4-BE49-F238E27FC236}">
                <a16:creationId xmlns:a16="http://schemas.microsoft.com/office/drawing/2014/main" id="{36EC4474-8C89-233A-334C-16E490BBF2C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56" y="5522728"/>
            <a:ext cx="2079899" cy="12816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C886B2-E5ED-8D26-D201-BE099BFCD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454" y="121760"/>
            <a:ext cx="11807763" cy="478913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Successfully Transitioning Hot Structures to Flight Vehicles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9A3375-ED9A-D642-470D-DEC2AD5ACB3F}"/>
              </a:ext>
            </a:extLst>
          </p:cNvPr>
          <p:cNvSpPr txBox="1"/>
          <p:nvPr/>
        </p:nvSpPr>
        <p:spPr>
          <a:xfrm>
            <a:off x="-35965" y="1003651"/>
            <a:ext cx="76173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G1: Locked-down process </a:t>
            </a:r>
          </a:p>
          <a:p>
            <a:pPr>
              <a:tabLst>
                <a:tab pos="461963" algn="l"/>
              </a:tabLst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	G2: Material databases</a:t>
            </a:r>
          </a:p>
          <a:p>
            <a:pPr>
              <a:tabLst>
                <a:tab pos="914400" algn="l"/>
              </a:tabLst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	G3: Fabrication of complex parts at scale</a:t>
            </a:r>
          </a:p>
          <a:p>
            <a:pPr marL="1376363" indent="-917575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	G4: Thermal-structural tests with model correlation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AC9F7A-61D7-8BA1-EAB8-91F693D35676}"/>
              </a:ext>
            </a:extLst>
          </p:cNvPr>
          <p:cNvSpPr txBox="1"/>
          <p:nvPr/>
        </p:nvSpPr>
        <p:spPr>
          <a:xfrm>
            <a:off x="2789696" y="5887449"/>
            <a:ext cx="2977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Science &amp; technology (S&amp;T) “fill” the toolbox (</a:t>
            </a:r>
            <a:r>
              <a:rPr lang="en-US" sz="16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independent of </a:t>
            </a:r>
            <a:r>
              <a:rPr lang="en-US" sz="1600" b="1" kern="100" dirty="0">
                <a:solidFill>
                  <a:srgbClr val="0070C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flight/vehicle </a:t>
            </a:r>
            <a:r>
              <a:rPr lang="en-US" sz="16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requirements)</a:t>
            </a:r>
            <a:endParaRPr lang="en-US" sz="16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422A57A-8B84-88D8-4990-AD930470C843}"/>
              </a:ext>
            </a:extLst>
          </p:cNvPr>
          <p:cNvGrpSpPr/>
          <p:nvPr/>
        </p:nvGrpSpPr>
        <p:grpSpPr>
          <a:xfrm>
            <a:off x="9288657" y="1116402"/>
            <a:ext cx="2806060" cy="1672466"/>
            <a:chOff x="9202931" y="804929"/>
            <a:chExt cx="2806060" cy="1672466"/>
          </a:xfrm>
        </p:grpSpPr>
        <p:pic>
          <p:nvPicPr>
            <p:cNvPr id="20" name="Picture 7">
              <a:extLst>
                <a:ext uri="{FF2B5EF4-FFF2-40B4-BE49-F238E27FC236}">
                  <a16:creationId xmlns:a16="http://schemas.microsoft.com/office/drawing/2014/main" id="{281B9CC6-37EA-F1E8-EF50-AFEED56B21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02931" y="804929"/>
              <a:ext cx="2806060" cy="1672466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8C38AF7C-F451-779D-22ED-68CA30ADF7F8}"/>
                </a:ext>
              </a:extLst>
            </p:cNvPr>
            <p:cNvSpPr/>
            <p:nvPr/>
          </p:nvSpPr>
          <p:spPr>
            <a:xfrm>
              <a:off x="10857408" y="1935459"/>
              <a:ext cx="639582" cy="433868"/>
            </a:xfrm>
            <a:prstGeom prst="ellipse">
              <a:avLst/>
            </a:prstGeom>
            <a:noFill/>
            <a:ln w="508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5A90B36-E0A3-B5DB-4F2F-A8A7C0BB6BA6}"/>
              </a:ext>
            </a:extLst>
          </p:cNvPr>
          <p:cNvSpPr txBox="1"/>
          <p:nvPr/>
        </p:nvSpPr>
        <p:spPr>
          <a:xfrm>
            <a:off x="8297108" y="5615572"/>
            <a:ext cx="36912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Transitioning hot structures to flight: Vehicle &amp; flight requirements inform TRL/MRL advancements to fill gaps</a:t>
            </a:r>
            <a:endParaRPr lang="en-US" b="1" kern="100" dirty="0">
              <a:solidFill>
                <a:srgbClr val="0070C0"/>
              </a:solidFill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Up Arrow 12">
            <a:extLst>
              <a:ext uri="{FF2B5EF4-FFF2-40B4-BE49-F238E27FC236}">
                <a16:creationId xmlns:a16="http://schemas.microsoft.com/office/drawing/2014/main" id="{332AFB7B-98AD-D1B0-D49A-61B7D717B6B8}"/>
              </a:ext>
            </a:extLst>
          </p:cNvPr>
          <p:cNvSpPr/>
          <p:nvPr/>
        </p:nvSpPr>
        <p:spPr>
          <a:xfrm rot="1986152">
            <a:off x="10280170" y="2754042"/>
            <a:ext cx="396854" cy="896887"/>
          </a:xfrm>
          <a:prstGeom prst="upArrow">
            <a:avLst>
              <a:gd name="adj1" fmla="val 50000"/>
              <a:gd name="adj2" fmla="val 4892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840BB3E-C769-EF3B-9BFB-2A04E286D9E8}"/>
              </a:ext>
            </a:extLst>
          </p:cNvPr>
          <p:cNvSpPr/>
          <p:nvPr/>
        </p:nvSpPr>
        <p:spPr>
          <a:xfrm>
            <a:off x="3750656" y="2934180"/>
            <a:ext cx="2528233" cy="1240695"/>
          </a:xfrm>
          <a:prstGeom prst="ellipse">
            <a:avLst/>
          </a:prstGeom>
          <a:noFill/>
          <a:ln w="34925"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CA8D0E6-FB91-1606-8136-BDD29AE79EE6}"/>
              </a:ext>
            </a:extLst>
          </p:cNvPr>
          <p:cNvCxnSpPr>
            <a:cxnSpLocks/>
          </p:cNvCxnSpPr>
          <p:nvPr/>
        </p:nvCxnSpPr>
        <p:spPr>
          <a:xfrm flipH="1">
            <a:off x="30221" y="2215519"/>
            <a:ext cx="648788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25CF99C-B18A-8FA6-F83E-B3CEE452E06E}"/>
              </a:ext>
            </a:extLst>
          </p:cNvPr>
          <p:cNvCxnSpPr>
            <a:cxnSpLocks/>
          </p:cNvCxnSpPr>
          <p:nvPr/>
        </p:nvCxnSpPr>
        <p:spPr>
          <a:xfrm flipV="1">
            <a:off x="6501440" y="1043407"/>
            <a:ext cx="0" cy="11721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1920F0B9-5097-3D3A-6C0E-E3D4CAFB91C6}"/>
              </a:ext>
            </a:extLst>
          </p:cNvPr>
          <p:cNvSpPr txBox="1"/>
          <p:nvPr/>
        </p:nvSpPr>
        <p:spPr>
          <a:xfrm>
            <a:off x="6799516" y="1249873"/>
            <a:ext cx="2155136" cy="954107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algn="ctr"/>
            <a:r>
              <a:rPr lang="en-US" sz="14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Caution: Jumping straight from a material to flight test can lead to over-estimation of MRL &amp; TRL</a:t>
            </a:r>
          </a:p>
        </p:txBody>
      </p:sp>
      <p:sp>
        <p:nvSpPr>
          <p:cNvPr id="22" name="Bent Arrow 39">
            <a:extLst>
              <a:ext uri="{FF2B5EF4-FFF2-40B4-BE49-F238E27FC236}">
                <a16:creationId xmlns:a16="http://schemas.microsoft.com/office/drawing/2014/main" id="{1BD39934-76D0-3E86-86C7-5587B36EA467}"/>
              </a:ext>
            </a:extLst>
          </p:cNvPr>
          <p:cNvSpPr/>
          <p:nvPr/>
        </p:nvSpPr>
        <p:spPr>
          <a:xfrm rot="10800000" flipH="1">
            <a:off x="1092958" y="1868723"/>
            <a:ext cx="2627881" cy="1871773"/>
          </a:xfrm>
          <a:prstGeom prst="bentArrow">
            <a:avLst>
              <a:gd name="adj1" fmla="val 2722"/>
              <a:gd name="adj2" fmla="val 2990"/>
              <a:gd name="adj3" fmla="val 4617"/>
              <a:gd name="adj4" fmla="val 17480"/>
            </a:avLst>
          </a:prstGeom>
          <a:solidFill>
            <a:schemeClr val="accent5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Bent Arrow 39">
            <a:extLst>
              <a:ext uri="{FF2B5EF4-FFF2-40B4-BE49-F238E27FC236}">
                <a16:creationId xmlns:a16="http://schemas.microsoft.com/office/drawing/2014/main" id="{F7819C36-D29F-6559-44D4-98B242CD852C}"/>
              </a:ext>
            </a:extLst>
          </p:cNvPr>
          <p:cNvSpPr/>
          <p:nvPr/>
        </p:nvSpPr>
        <p:spPr>
          <a:xfrm rot="10800000" flipH="1">
            <a:off x="1543915" y="2114412"/>
            <a:ext cx="2251946" cy="1274797"/>
          </a:xfrm>
          <a:prstGeom prst="bentArrow">
            <a:avLst>
              <a:gd name="adj1" fmla="val 3693"/>
              <a:gd name="adj2" fmla="val 4566"/>
              <a:gd name="adj3" fmla="val 7459"/>
              <a:gd name="adj4" fmla="val 17348"/>
            </a:avLst>
          </a:prstGeom>
          <a:solidFill>
            <a:schemeClr val="accent5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Graphic 15" descr="Lock with solid fill">
            <a:extLst>
              <a:ext uri="{FF2B5EF4-FFF2-40B4-BE49-F238E27FC236}">
                <a16:creationId xmlns:a16="http://schemas.microsoft.com/office/drawing/2014/main" id="{C0FD3BFD-0BF1-0447-E7D4-1A8461CB77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733" y="4306986"/>
            <a:ext cx="914400" cy="914400"/>
          </a:xfrm>
          <a:prstGeom prst="rect">
            <a:avLst/>
          </a:prstGeom>
        </p:spPr>
      </p:pic>
      <p:sp>
        <p:nvSpPr>
          <p:cNvPr id="21" name="Bent Arrow 39">
            <a:extLst>
              <a:ext uri="{FF2B5EF4-FFF2-40B4-BE49-F238E27FC236}">
                <a16:creationId xmlns:a16="http://schemas.microsoft.com/office/drawing/2014/main" id="{B4224811-02F4-F475-7423-47FA0412E259}"/>
              </a:ext>
            </a:extLst>
          </p:cNvPr>
          <p:cNvSpPr/>
          <p:nvPr/>
        </p:nvSpPr>
        <p:spPr>
          <a:xfrm rot="10800000" flipH="1">
            <a:off x="130670" y="1311624"/>
            <a:ext cx="311229" cy="3702012"/>
          </a:xfrm>
          <a:prstGeom prst="bentArrow">
            <a:avLst>
              <a:gd name="adj1" fmla="val 14977"/>
              <a:gd name="adj2" fmla="val 17356"/>
              <a:gd name="adj3" fmla="val 27600"/>
              <a:gd name="adj4" fmla="val 34766"/>
            </a:avLst>
          </a:prstGeom>
          <a:solidFill>
            <a:srgbClr val="FFC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Up Arrow 32">
            <a:extLst>
              <a:ext uri="{FF2B5EF4-FFF2-40B4-BE49-F238E27FC236}">
                <a16:creationId xmlns:a16="http://schemas.microsoft.com/office/drawing/2014/main" id="{8AECF396-3029-A302-D4C5-C205FB8EAB26}"/>
              </a:ext>
            </a:extLst>
          </p:cNvPr>
          <p:cNvSpPr/>
          <p:nvPr/>
        </p:nvSpPr>
        <p:spPr>
          <a:xfrm rot="7994768">
            <a:off x="5149237" y="4562169"/>
            <a:ext cx="358152" cy="1418092"/>
          </a:xfrm>
          <a:prstGeom prst="upArrow">
            <a:avLst>
              <a:gd name="adj1" fmla="val 50000"/>
              <a:gd name="adj2" fmla="val 4892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Bent Arrow 39">
            <a:extLst>
              <a:ext uri="{FF2B5EF4-FFF2-40B4-BE49-F238E27FC236}">
                <a16:creationId xmlns:a16="http://schemas.microsoft.com/office/drawing/2014/main" id="{8950FE80-9914-B2E6-A490-688FBEF85433}"/>
              </a:ext>
            </a:extLst>
          </p:cNvPr>
          <p:cNvSpPr/>
          <p:nvPr/>
        </p:nvSpPr>
        <p:spPr>
          <a:xfrm rot="10800000" flipH="1">
            <a:off x="668105" y="1587845"/>
            <a:ext cx="3266322" cy="2944003"/>
          </a:xfrm>
          <a:prstGeom prst="bentArrow">
            <a:avLst>
              <a:gd name="adj1" fmla="val 1576"/>
              <a:gd name="adj2" fmla="val 1901"/>
              <a:gd name="adj3" fmla="val 3012"/>
              <a:gd name="adj4" fmla="val 16681"/>
            </a:avLst>
          </a:prstGeom>
          <a:solidFill>
            <a:schemeClr val="accent3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69C4DAA2-7D23-4033-A846-43467FD7C6A4}"/>
              </a:ext>
            </a:extLst>
          </p:cNvPr>
          <p:cNvSpPr/>
          <p:nvPr/>
        </p:nvSpPr>
        <p:spPr>
          <a:xfrm>
            <a:off x="7959109" y="3016273"/>
            <a:ext cx="286359" cy="3725669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52CAEC-BD35-359C-1534-355A0BC87D09}"/>
              </a:ext>
            </a:extLst>
          </p:cNvPr>
          <p:cNvSpPr txBox="1"/>
          <p:nvPr/>
        </p:nvSpPr>
        <p:spPr>
          <a:xfrm rot="2215196">
            <a:off x="5241662" y="2967788"/>
            <a:ext cx="2350580" cy="36933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flight requirements</a:t>
            </a:r>
          </a:p>
        </p:txBody>
      </p:sp>
      <p:sp>
        <p:nvSpPr>
          <p:cNvPr id="32" name="Up Arrow 31">
            <a:extLst>
              <a:ext uri="{FF2B5EF4-FFF2-40B4-BE49-F238E27FC236}">
                <a16:creationId xmlns:a16="http://schemas.microsoft.com/office/drawing/2014/main" id="{924250D5-AB81-6A15-D528-E0280B361F6B}"/>
              </a:ext>
            </a:extLst>
          </p:cNvPr>
          <p:cNvSpPr/>
          <p:nvPr/>
        </p:nvSpPr>
        <p:spPr>
          <a:xfrm rot="2992234">
            <a:off x="7464504" y="4898959"/>
            <a:ext cx="396854" cy="731205"/>
          </a:xfrm>
          <a:prstGeom prst="upArrow">
            <a:avLst>
              <a:gd name="adj1" fmla="val 50000"/>
              <a:gd name="adj2" fmla="val 4892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5C2E59-0906-E57D-6325-2F6A61E0FDA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3961" y="3749662"/>
            <a:ext cx="3156257" cy="14140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B078973-6F2A-EEF7-580A-B11261C92058}"/>
              </a:ext>
            </a:extLst>
          </p:cNvPr>
          <p:cNvSpPr txBox="1"/>
          <p:nvPr/>
        </p:nvSpPr>
        <p:spPr>
          <a:xfrm>
            <a:off x="8952140" y="5013637"/>
            <a:ext cx="279989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Credit: “CMC-X38-Bodyflaps” by MT Aerospace AG, Augsburg, Germany licensed under </a:t>
            </a:r>
            <a:r>
              <a:rPr lang="en-US" sz="1050" u="sng" dirty="0">
                <a:latin typeface="Calibri" panose="020F0502020204030204" pitchFamily="34" charset="0"/>
                <a:cs typeface="Calibri" panose="020F0502020204030204" pitchFamily="34" charset="0"/>
                <a:hlinkClick r:id="rId7" tooltip="Original URL:&#10;https://creativecommons.org/licenses/by-sa/3.0/deed.en&#10;&#10;Click to follow link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CCA 3.0</a:t>
            </a:r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0E05E0C-6943-D610-B90F-65DDD3D96796}"/>
              </a:ext>
            </a:extLst>
          </p:cNvPr>
          <p:cNvSpPr txBox="1"/>
          <p:nvPr/>
        </p:nvSpPr>
        <p:spPr>
          <a:xfrm>
            <a:off x="5947912" y="6110585"/>
            <a:ext cx="1295939" cy="461665"/>
          </a:xfrm>
          <a:prstGeom prst="rect">
            <a:avLst/>
          </a:prstGeom>
          <a:solidFill>
            <a:srgbClr val="D0181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Toolbox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FA50F45-34CA-25C3-7016-EA6647FBA52F}"/>
              </a:ext>
            </a:extLst>
          </p:cNvPr>
          <p:cNvSpPr/>
          <p:nvPr/>
        </p:nvSpPr>
        <p:spPr>
          <a:xfrm>
            <a:off x="4050741" y="4207352"/>
            <a:ext cx="2045274" cy="460675"/>
          </a:xfrm>
          <a:prstGeom prst="ellipse">
            <a:avLst/>
          </a:prstGeom>
          <a:noFill/>
          <a:ln w="34925"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4A3293-126D-EBAA-2046-EA101047100F}"/>
              </a:ext>
            </a:extLst>
          </p:cNvPr>
          <p:cNvSpPr txBox="1"/>
          <p:nvPr/>
        </p:nvSpPr>
        <p:spPr>
          <a:xfrm>
            <a:off x="1092957" y="4827752"/>
            <a:ext cx="2316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 execute some gates in parallel or different order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6C24B69-D148-3775-BD80-B2760222C62C}"/>
              </a:ext>
            </a:extLst>
          </p:cNvPr>
          <p:cNvSpPr txBox="1"/>
          <p:nvPr/>
        </p:nvSpPr>
        <p:spPr>
          <a:xfrm rot="18248200">
            <a:off x="7892865" y="3839716"/>
            <a:ext cx="2100785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Flight requirements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F842F45-489F-A5D1-BB07-243317ED545E}"/>
              </a:ext>
            </a:extLst>
          </p:cNvPr>
          <p:cNvSpPr txBox="1"/>
          <p:nvPr/>
        </p:nvSpPr>
        <p:spPr>
          <a:xfrm>
            <a:off x="10591666" y="2813530"/>
            <a:ext cx="112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Flight hardware</a:t>
            </a: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61FB8383-566E-4789-FAB2-ECE4316A1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8" name="U-Turn Arrow 7">
            <a:extLst>
              <a:ext uri="{FF2B5EF4-FFF2-40B4-BE49-F238E27FC236}">
                <a16:creationId xmlns:a16="http://schemas.microsoft.com/office/drawing/2014/main" id="{9E7DA898-770D-E8E2-DC9E-706D20EF959B}"/>
              </a:ext>
            </a:extLst>
          </p:cNvPr>
          <p:cNvSpPr/>
          <p:nvPr/>
        </p:nvSpPr>
        <p:spPr>
          <a:xfrm rot="5400000">
            <a:off x="3257972" y="1127328"/>
            <a:ext cx="362257" cy="419962"/>
          </a:xfrm>
          <a:prstGeom prst="utur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Left Arrow 22">
            <a:extLst>
              <a:ext uri="{FF2B5EF4-FFF2-40B4-BE49-F238E27FC236}">
                <a16:creationId xmlns:a16="http://schemas.microsoft.com/office/drawing/2014/main" id="{7857EE0C-17FD-5E6D-6EDF-E3C027395437}"/>
              </a:ext>
            </a:extLst>
          </p:cNvPr>
          <p:cNvSpPr/>
          <p:nvPr/>
        </p:nvSpPr>
        <p:spPr>
          <a:xfrm>
            <a:off x="3113149" y="1113819"/>
            <a:ext cx="287743" cy="18112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1753B68-F41D-78A7-966B-663263AF95AC}"/>
              </a:ext>
            </a:extLst>
          </p:cNvPr>
          <p:cNvSpPr txBox="1"/>
          <p:nvPr/>
        </p:nvSpPr>
        <p:spPr>
          <a:xfrm>
            <a:off x="3704118" y="1171848"/>
            <a:ext cx="1517934" cy="307777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Iterative process</a:t>
            </a:r>
          </a:p>
        </p:txBody>
      </p:sp>
      <p:pic>
        <p:nvPicPr>
          <p:cNvPr id="9" name="Picture 8" descr="Test of NASP">
            <a:extLst>
              <a:ext uri="{FF2B5EF4-FFF2-40B4-BE49-F238E27FC236}">
                <a16:creationId xmlns:a16="http://schemas.microsoft.com/office/drawing/2014/main" id="{05FC2067-5D04-F10B-16C6-BB0E404285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9703" y="2791030"/>
            <a:ext cx="1659109" cy="1196359"/>
          </a:xfrm>
          <a:prstGeom prst="rect">
            <a:avLst/>
          </a:prstGeom>
          <a:noFill/>
          <a:ln w="25400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Up Arrow 32">
            <a:extLst>
              <a:ext uri="{FF2B5EF4-FFF2-40B4-BE49-F238E27FC236}">
                <a16:creationId xmlns:a16="http://schemas.microsoft.com/office/drawing/2014/main" id="{3E3AAFBC-7824-28B4-ACF3-040F664993E5}"/>
              </a:ext>
            </a:extLst>
          </p:cNvPr>
          <p:cNvSpPr/>
          <p:nvPr/>
        </p:nvSpPr>
        <p:spPr>
          <a:xfrm rot="9351196">
            <a:off x="6380703" y="3825601"/>
            <a:ext cx="358152" cy="1568414"/>
          </a:xfrm>
          <a:prstGeom prst="upArrow">
            <a:avLst>
              <a:gd name="adj1" fmla="val 50000"/>
              <a:gd name="adj2" fmla="val 4892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5" name="Picture 54" descr="A picture containing text&#10;&#10;Description automatically generated">
            <a:extLst>
              <a:ext uri="{FF2B5EF4-FFF2-40B4-BE49-F238E27FC236}">
                <a16:creationId xmlns:a16="http://schemas.microsoft.com/office/drawing/2014/main" id="{5998A6D3-B09B-F42D-6F15-510B0E75E8B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966" b="88276" l="1919" r="94883">
                        <a14:foregroundMark x1="3198" y1="41379" x2="3625" y2="54483"/>
                        <a14:foregroundMark x1="2559" y1="27586" x2="2559" y2="28966"/>
                        <a14:foregroundMark x1="2345" y1="24138" x2="2559" y2="27586"/>
                        <a14:foregroundMark x1="3625" y1="54483" x2="8529" y2="81379"/>
                        <a14:foregroundMark x1="8529" y1="81379" x2="12154" y2="46897"/>
                        <a14:foregroundMark x1="12154" y1="46897" x2="10235" y2="28276"/>
                        <a14:foregroundMark x1="76759" y1="22759" x2="87207" y2="21379"/>
                        <a14:foregroundMark x1="87207" y1="21379" x2="93390" y2="21379"/>
                        <a14:foregroundMark x1="95096" y1="61379" x2="94456" y2="77931"/>
                        <a14:foregroundMark x1="3412" y1="41379" x2="2985" y2="42759"/>
                        <a14:foregroundMark x1="7463" y1="28276" x2="5117" y2="35862"/>
                        <a14:backgroundMark x1="9595" y1="20000" x2="1706" y2="20000"/>
                        <a14:backgroundMark x1="1919" y1="27586" x2="1919" y2="27586"/>
                        <a14:backgroundMark x1="2345" y1="28966" x2="1919" y2="41379"/>
                        <a14:backgroundMark x1="2132" y1="28966" x2="2132" y2="28966"/>
                        <a14:backgroundMark x1="2132" y1="30345" x2="1706" y2="213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5043" y="4156543"/>
            <a:ext cx="1950178" cy="601213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52037031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F08D5-5C8E-6855-67D1-5D52E2C02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91388"/>
            <a:ext cx="11539443" cy="478913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Manufacturing is the Biggest Challenge, Not Performance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781399-AD02-AA3A-5B5A-C541B4179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E6093-D5C6-A842-A89A-15A51E22ABAA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7CB0E1-E5A1-4503-8543-D42AAC601652}"/>
              </a:ext>
            </a:extLst>
          </p:cNvPr>
          <p:cNvSpPr txBox="1"/>
          <p:nvPr/>
        </p:nvSpPr>
        <p:spPr>
          <a:xfrm>
            <a:off x="576533" y="6188456"/>
            <a:ext cx="1096291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If we can manufacture it (well) and model it (accurately), it will perform as expected</a:t>
            </a:r>
          </a:p>
        </p:txBody>
      </p:sp>
      <p:pic>
        <p:nvPicPr>
          <p:cNvPr id="10" name="Picture 8" descr="HTV_3X_Demonstrator_FlightF">
            <a:extLst>
              <a:ext uri="{FF2B5EF4-FFF2-40B4-BE49-F238E27FC236}">
                <a16:creationId xmlns:a16="http://schemas.microsoft.com/office/drawing/2014/main" id="{7F93C40E-4224-ADCF-E1F3-732CADBFEB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6689" y="2166333"/>
            <a:ext cx="3581400" cy="21478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577998C-C42A-06F1-A406-6EB10A54D933}"/>
              </a:ext>
            </a:extLst>
          </p:cNvPr>
          <p:cNvSpPr txBox="1"/>
          <p:nvPr/>
        </p:nvSpPr>
        <p:spPr>
          <a:xfrm>
            <a:off x="8204186" y="3944889"/>
            <a:ext cx="1021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HTV-3X</a:t>
            </a:r>
          </a:p>
        </p:txBody>
      </p:sp>
      <p:pic>
        <p:nvPicPr>
          <p:cNvPr id="14" name="Picture 13" descr="A picture containing indoor&#10;&#10;AI-generated content may be incorrect.">
            <a:extLst>
              <a:ext uri="{FF2B5EF4-FFF2-40B4-BE49-F238E27FC236}">
                <a16:creationId xmlns:a16="http://schemas.microsoft.com/office/drawing/2014/main" id="{F66479B7-BAE3-32D8-9035-16845AF8779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384" y="2371547"/>
            <a:ext cx="2983534" cy="2237651"/>
          </a:xfrm>
          <a:prstGeom prst="rect">
            <a:avLst/>
          </a:prstGeom>
        </p:spPr>
      </p:pic>
      <p:pic>
        <p:nvPicPr>
          <p:cNvPr id="16" name="Picture 15" descr="A picture containing indoor&#10;&#10;AI-generated content may be incorrect.">
            <a:extLst>
              <a:ext uri="{FF2B5EF4-FFF2-40B4-BE49-F238E27FC236}">
                <a16:creationId xmlns:a16="http://schemas.microsoft.com/office/drawing/2014/main" id="{AB046D93-C7B8-363F-2C5E-9AA5F5C272D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3751" y="2475409"/>
            <a:ext cx="2763598" cy="207269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DCD2C8F-C569-BABA-01FC-8F550AAE4CBA}"/>
              </a:ext>
            </a:extLst>
          </p:cNvPr>
          <p:cNvSpPr txBox="1"/>
          <p:nvPr/>
        </p:nvSpPr>
        <p:spPr>
          <a:xfrm>
            <a:off x="4513235" y="1981667"/>
            <a:ext cx="2644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IXV body flap post-flight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47E62CF-462F-C6F1-5627-5B7ECEC16DA5}"/>
              </a:ext>
            </a:extLst>
          </p:cNvPr>
          <p:cNvSpPr txBox="1"/>
          <p:nvPr/>
        </p:nvSpPr>
        <p:spPr>
          <a:xfrm>
            <a:off x="1122957" y="1998798"/>
            <a:ext cx="1739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IXV post-flight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1AFB840C-6CDB-CFF6-6E53-7F4011431B35}"/>
              </a:ext>
            </a:extLst>
          </p:cNvPr>
          <p:cNvSpPr/>
          <p:nvPr/>
        </p:nvSpPr>
        <p:spPr>
          <a:xfrm>
            <a:off x="8011455" y="1624391"/>
            <a:ext cx="4037922" cy="2936775"/>
          </a:xfrm>
          <a:prstGeom prst="roundRect">
            <a:avLst/>
          </a:prstGeom>
          <a:noFill/>
          <a:ln w="508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0DD7DD-8F44-D3C7-D871-63C95451A10F}"/>
              </a:ext>
            </a:extLst>
          </p:cNvPr>
          <p:cNvSpPr txBox="1"/>
          <p:nvPr/>
        </p:nvSpPr>
        <p:spPr>
          <a:xfrm flipH="1">
            <a:off x="8714880" y="1698913"/>
            <a:ext cx="2830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Atmospheric flight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E23B90-8B67-F2BF-8EEA-BB9E181EDCE2}"/>
              </a:ext>
            </a:extLst>
          </p:cNvPr>
          <p:cNvSpPr txBox="1"/>
          <p:nvPr/>
        </p:nvSpPr>
        <p:spPr>
          <a:xfrm>
            <a:off x="10674064" y="4289922"/>
            <a:ext cx="10618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Credit: DARPA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0CDD9C-65D7-E7E7-6ADE-FE780B4546E4}"/>
              </a:ext>
            </a:extLst>
          </p:cNvPr>
          <p:cNvSpPr txBox="1"/>
          <p:nvPr/>
        </p:nvSpPr>
        <p:spPr>
          <a:xfrm>
            <a:off x="618384" y="2313761"/>
            <a:ext cx="13518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Credit: David Glass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02DA3F83-7720-1073-1E07-3E37F7802F3D}"/>
              </a:ext>
            </a:extLst>
          </p:cNvPr>
          <p:cNvSpPr/>
          <p:nvPr/>
        </p:nvSpPr>
        <p:spPr>
          <a:xfrm>
            <a:off x="168703" y="1302017"/>
            <a:ext cx="7529333" cy="3922382"/>
          </a:xfrm>
          <a:prstGeom prst="roundRect">
            <a:avLst/>
          </a:prstGeom>
          <a:noFill/>
          <a:ln w="508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79D1DAA-7BB3-ABF6-D1FA-5903C783A9B0}"/>
              </a:ext>
            </a:extLst>
          </p:cNvPr>
          <p:cNvSpPr txBox="1"/>
          <p:nvPr/>
        </p:nvSpPr>
        <p:spPr>
          <a:xfrm flipH="1">
            <a:off x="1992731" y="1360247"/>
            <a:ext cx="3338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Atmospheric reentry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5A12CF-C3CD-67DC-9632-5C8921CCEAE5}"/>
              </a:ext>
            </a:extLst>
          </p:cNvPr>
          <p:cNvSpPr txBox="1"/>
          <p:nvPr/>
        </p:nvSpPr>
        <p:spPr>
          <a:xfrm>
            <a:off x="1684000" y="4666984"/>
            <a:ext cx="4205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Intermediate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eXperimental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Vehicle (IXV)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6F350D-757A-16DF-3318-075E776548B8}"/>
              </a:ext>
            </a:extLst>
          </p:cNvPr>
          <p:cNvSpPr txBox="1"/>
          <p:nvPr/>
        </p:nvSpPr>
        <p:spPr>
          <a:xfrm rot="994840">
            <a:off x="4567235" y="3768476"/>
            <a:ext cx="13518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Credit: David Glass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63A2BC-86C2-9576-F9B2-92427AC2CA4B}"/>
              </a:ext>
            </a:extLst>
          </p:cNvPr>
          <p:cNvSpPr txBox="1"/>
          <p:nvPr/>
        </p:nvSpPr>
        <p:spPr>
          <a:xfrm>
            <a:off x="7835383" y="4910443"/>
            <a:ext cx="3820589" cy="923330"/>
          </a:xfrm>
          <a:prstGeom prst="rect">
            <a:avLst/>
          </a:prstGeom>
          <a:noFill/>
          <a:ln w="38100"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Body flaps for different applications are very relevant because manufacturing is the biggest challenge</a:t>
            </a:r>
          </a:p>
        </p:txBody>
      </p:sp>
      <p:sp>
        <p:nvSpPr>
          <p:cNvPr id="9" name="Up Arrow 8">
            <a:extLst>
              <a:ext uri="{FF2B5EF4-FFF2-40B4-BE49-F238E27FC236}">
                <a16:creationId xmlns:a16="http://schemas.microsoft.com/office/drawing/2014/main" id="{8FA44A6E-2E65-29EA-4686-4A5B1D0CFFB1}"/>
              </a:ext>
            </a:extLst>
          </p:cNvPr>
          <p:cNvSpPr/>
          <p:nvPr/>
        </p:nvSpPr>
        <p:spPr>
          <a:xfrm rot="973713">
            <a:off x="10361297" y="3514374"/>
            <a:ext cx="200994" cy="1230363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Up Arrow 10">
            <a:extLst>
              <a:ext uri="{FF2B5EF4-FFF2-40B4-BE49-F238E27FC236}">
                <a16:creationId xmlns:a16="http://schemas.microsoft.com/office/drawing/2014/main" id="{676FE43A-814D-E51D-6F74-0C947C7A37A7}"/>
              </a:ext>
            </a:extLst>
          </p:cNvPr>
          <p:cNvSpPr/>
          <p:nvPr/>
        </p:nvSpPr>
        <p:spPr>
          <a:xfrm rot="18982898">
            <a:off x="7381904" y="3417201"/>
            <a:ext cx="185250" cy="1482745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835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08E2F-9BF5-622E-CC91-C7F12BB94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22" y="136825"/>
            <a:ext cx="10515600" cy="615704"/>
          </a:xfrm>
        </p:spPr>
        <p:txBody>
          <a:bodyPr/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Cost Perceptions and Cost Realities of CMCs</a:t>
            </a:r>
          </a:p>
        </p:txBody>
      </p:sp>
      <p:pic>
        <p:nvPicPr>
          <p:cNvPr id="10" name="Picture 9" descr="A graph showing a graph of data&#10;&#10;Description automatically generated with medium confidence">
            <a:extLst>
              <a:ext uri="{FF2B5EF4-FFF2-40B4-BE49-F238E27FC236}">
                <a16:creationId xmlns:a16="http://schemas.microsoft.com/office/drawing/2014/main" id="{6ED0F36B-C14C-C711-8923-1CDCA032134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4738" y="4063095"/>
            <a:ext cx="4820415" cy="246225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FB3E81D-5863-A600-94CF-769499DEA20F}"/>
              </a:ext>
            </a:extLst>
          </p:cNvPr>
          <p:cNvSpPr txBox="1"/>
          <p:nvPr/>
        </p:nvSpPr>
        <p:spPr>
          <a:xfrm>
            <a:off x="133080" y="1022133"/>
            <a:ext cx="57403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sz="2400" b="1" kern="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CMCs have a reputation as too expensive</a:t>
            </a:r>
            <a:endParaRPr lang="en-US" sz="2400" b="1" kern="0" dirty="0">
              <a:highlight>
                <a:srgbClr val="FFFFFF"/>
              </a:highlight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690563" lvl="1" indent="-225425">
              <a:buFont typeface="Arial" panose="020B0604020202020204" pitchFamily="34" charset="0"/>
              <a:buChar char="•"/>
            </a:pPr>
            <a:r>
              <a:rPr lang="en-US" sz="2000" kern="0" dirty="0"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Acquisition </a:t>
            </a:r>
            <a:r>
              <a:rPr lang="en-US" sz="2000" kern="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costs can cause hesitation in adoption of CMCs, even if life-cycle costs are reasonable</a:t>
            </a:r>
          </a:p>
          <a:p>
            <a:pPr marL="690563" lvl="1" indent="-225425">
              <a:buFont typeface="Arial" panose="020B0604020202020204" pitchFamily="34" charset="0"/>
              <a:buChar char="•"/>
            </a:pPr>
            <a:r>
              <a:rPr lang="en-US" sz="2000" kern="0" dirty="0"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Costs must be balanced against the drivers for CMCs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256775-2590-6C97-4FEF-7722B58DBF8E}"/>
              </a:ext>
            </a:extLst>
          </p:cNvPr>
          <p:cNvSpPr txBox="1"/>
          <p:nvPr/>
        </p:nvSpPr>
        <p:spPr>
          <a:xfrm>
            <a:off x="6382673" y="3783677"/>
            <a:ext cx="562454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b="1" i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Business case for CMCs in aviation drove GE investment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5C0946-F50E-197F-7E01-7FE79F5F266D}"/>
              </a:ext>
            </a:extLst>
          </p:cNvPr>
          <p:cNvSpPr txBox="1"/>
          <p:nvPr/>
        </p:nvSpPr>
        <p:spPr>
          <a:xfrm>
            <a:off x="6897592" y="4113686"/>
            <a:ext cx="243509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/>
              <a:t>Used by permission of GE Aerospace: Approved for external publication (July 2024)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BD84F1B-6CC8-633B-8852-8606706C0CE2}"/>
              </a:ext>
            </a:extLst>
          </p:cNvPr>
          <p:cNvSpPr txBox="1"/>
          <p:nvPr/>
        </p:nvSpPr>
        <p:spPr>
          <a:xfrm>
            <a:off x="5910857" y="978100"/>
            <a:ext cx="6316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sz="2400" b="1" kern="0" dirty="0"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Investment in industrialization for high-pull business cases improves future business cases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2ED31488-A848-9138-8FEA-F409A4857F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6642" y="1868048"/>
            <a:ext cx="2293098" cy="128016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F3F54B60-D3C4-1FB3-DBFB-F738F40C8D50}"/>
              </a:ext>
            </a:extLst>
          </p:cNvPr>
          <p:cNvSpPr txBox="1"/>
          <p:nvPr/>
        </p:nvSpPr>
        <p:spPr>
          <a:xfrm>
            <a:off x="983046" y="6334780"/>
            <a:ext cx="4514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4763"/>
            <a:r>
              <a:rPr lang="en-US" sz="1400" dirty="0">
                <a:latin typeface="Arial Narrow"/>
                <a:cs typeface="Arial Narrow"/>
              </a:rPr>
              <a:t>S.J. Lewis, “The use of carbon </a:t>
            </a:r>
            <a:r>
              <a:rPr lang="en-US" sz="1400" dirty="0" err="1">
                <a:latin typeface="Arial Narrow"/>
                <a:cs typeface="Arial Narrow"/>
              </a:rPr>
              <a:t>fibre</a:t>
            </a:r>
            <a:r>
              <a:rPr lang="en-US" sz="1400" dirty="0">
                <a:latin typeface="Arial Narrow"/>
                <a:cs typeface="Arial Narrow"/>
              </a:rPr>
              <a:t> composites on military aircraft,” Composites Manufacturing, Vol. 5 No. 2, 1994.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1D660B5-B59E-1073-5948-099F2B710692}"/>
              </a:ext>
            </a:extLst>
          </p:cNvPr>
          <p:cNvSpPr txBox="1"/>
          <p:nvPr/>
        </p:nvSpPr>
        <p:spPr>
          <a:xfrm>
            <a:off x="6022620" y="3159010"/>
            <a:ext cx="27211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32323"/>
                </a:solidFill>
                <a:latin typeface="+mj-lt"/>
              </a:rPr>
              <a:t>Credit: “British Aerospace EAP at the Farnborough Air Show, 1986" by Mean as custard licensed under </a:t>
            </a:r>
            <a:r>
              <a:rPr lang="en-US" sz="1200" dirty="0">
                <a:solidFill>
                  <a:srgbClr val="232323"/>
                </a:solidFill>
                <a:latin typeface="+mj-lt"/>
                <a:hlinkClick r:id="rId4"/>
              </a:rPr>
              <a:t>CCA 3.0</a:t>
            </a:r>
            <a:r>
              <a:rPr lang="en-US" sz="1200" dirty="0">
                <a:solidFill>
                  <a:srgbClr val="232323"/>
                </a:solidFill>
                <a:latin typeface="+mj-lt"/>
              </a:rPr>
              <a:t>.</a:t>
            </a:r>
            <a:endParaRPr lang="en-US" sz="1200" dirty="0">
              <a:latin typeface="+mj-lt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82F0B2D-EBE3-F728-5CB5-A55E6640D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77728" y="1868048"/>
            <a:ext cx="1706880" cy="1280160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539DB8E9-B2F4-A198-7BBA-5409B8EBB83E}"/>
              </a:ext>
            </a:extLst>
          </p:cNvPr>
          <p:cNvSpPr txBox="1"/>
          <p:nvPr/>
        </p:nvSpPr>
        <p:spPr>
          <a:xfrm>
            <a:off x="9670597" y="3168089"/>
            <a:ext cx="27211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32323"/>
                </a:solidFill>
                <a:latin typeface="+mj-lt"/>
              </a:rPr>
              <a:t>Credit: “Tennis Racket and Balls" by </a:t>
            </a:r>
            <a:r>
              <a:rPr lang="en-US" sz="1200" dirty="0" err="1">
                <a:solidFill>
                  <a:srgbClr val="232323"/>
                </a:solidFill>
                <a:latin typeface="+mj-lt"/>
              </a:rPr>
              <a:t>Vladsinger</a:t>
            </a:r>
            <a:r>
              <a:rPr lang="en-US" sz="1200" dirty="0">
                <a:solidFill>
                  <a:srgbClr val="232323"/>
                </a:solidFill>
                <a:latin typeface="+mj-lt"/>
              </a:rPr>
              <a:t> licensed under </a:t>
            </a:r>
            <a:r>
              <a:rPr lang="en-US" sz="1200" dirty="0">
                <a:solidFill>
                  <a:srgbClr val="232323"/>
                </a:solidFill>
                <a:latin typeface="+mj-lt"/>
                <a:hlinkClick r:id="rId4"/>
              </a:rPr>
              <a:t>CCA 3.0</a:t>
            </a:r>
            <a:r>
              <a:rPr lang="en-US" sz="1200" dirty="0">
                <a:solidFill>
                  <a:srgbClr val="232323"/>
                </a:solidFill>
                <a:latin typeface="+mj-lt"/>
              </a:rPr>
              <a:t>.</a:t>
            </a:r>
            <a:endParaRPr lang="en-US" sz="1200" dirty="0">
              <a:latin typeface="+mj-lt"/>
            </a:endParaRPr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BA407F43-96EA-297E-4867-2E5920F34B32}"/>
              </a:ext>
            </a:extLst>
          </p:cNvPr>
          <p:cNvSpPr/>
          <p:nvPr/>
        </p:nvSpPr>
        <p:spPr>
          <a:xfrm>
            <a:off x="8581837" y="1854246"/>
            <a:ext cx="1558474" cy="130776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dirty="0"/>
              <a:t>PMC Business Case Evolution</a:t>
            </a:r>
          </a:p>
          <a:p>
            <a:pPr algn="ctr"/>
            <a:r>
              <a:rPr lang="en-US" sz="1200" dirty="0"/>
              <a:t>1980’s to present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293895E8-C674-74E1-1172-B5371F32D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7</a:t>
            </a:fld>
            <a:endParaRPr lang="en-US" dirty="0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3B22B33-1BC7-62CC-AC62-329BA7746549}"/>
              </a:ext>
            </a:extLst>
          </p:cNvPr>
          <p:cNvGrpSpPr/>
          <p:nvPr/>
        </p:nvGrpSpPr>
        <p:grpSpPr>
          <a:xfrm>
            <a:off x="271437" y="2930438"/>
            <a:ext cx="5570715" cy="3236154"/>
            <a:chOff x="971685" y="1064377"/>
            <a:chExt cx="5570715" cy="3236154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CA3C869-1632-D9F3-BCDF-2A4A69A587FC}"/>
                </a:ext>
              </a:extLst>
            </p:cNvPr>
            <p:cNvSpPr txBox="1"/>
            <p:nvPr/>
          </p:nvSpPr>
          <p:spPr>
            <a:xfrm>
              <a:off x="2573882" y="2433341"/>
              <a:ext cx="10429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High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AA63DFC-8335-BB87-7C99-532FD9872E06}"/>
                </a:ext>
              </a:extLst>
            </p:cNvPr>
            <p:cNvSpPr txBox="1"/>
            <p:nvPr/>
          </p:nvSpPr>
          <p:spPr>
            <a:xfrm>
              <a:off x="3261820" y="1064377"/>
              <a:ext cx="32805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Sector Level of</a:t>
              </a:r>
            </a:p>
            <a:p>
              <a:pPr algn="ctr"/>
              <a:r>
                <a:rPr lang="en-US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Industrialization / Capitalization</a:t>
              </a:r>
            </a:p>
          </p:txBody>
        </p: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1BF04FB6-D628-F067-EACB-4BF0F7C548F4}"/>
                </a:ext>
              </a:extLst>
            </p:cNvPr>
            <p:cNvCxnSpPr>
              <a:cxnSpLocks/>
            </p:cNvCxnSpPr>
            <p:nvPr/>
          </p:nvCxnSpPr>
          <p:spPr>
            <a:xfrm>
              <a:off x="3486150" y="1802637"/>
              <a:ext cx="0" cy="2497894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08FE168B-4211-43A5-EE95-BA9FECD52562}"/>
                </a:ext>
              </a:extLst>
            </p:cNvPr>
            <p:cNvCxnSpPr>
              <a:cxnSpLocks/>
            </p:cNvCxnSpPr>
            <p:nvPr/>
          </p:nvCxnSpPr>
          <p:spPr>
            <a:xfrm>
              <a:off x="5048250" y="1802637"/>
              <a:ext cx="0" cy="2497894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A46AFDCF-B2E4-6691-4197-76EA22CB23B5}"/>
                </a:ext>
              </a:extLst>
            </p:cNvPr>
            <p:cNvCxnSpPr>
              <a:cxnSpLocks/>
            </p:cNvCxnSpPr>
            <p:nvPr/>
          </p:nvCxnSpPr>
          <p:spPr>
            <a:xfrm>
              <a:off x="6304346" y="1886350"/>
              <a:ext cx="0" cy="241418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E81E260-0ADC-35B3-DDF6-E2DC3FD56CD8}"/>
                </a:ext>
              </a:extLst>
            </p:cNvPr>
            <p:cNvSpPr txBox="1"/>
            <p:nvPr/>
          </p:nvSpPr>
          <p:spPr>
            <a:xfrm>
              <a:off x="2537770" y="3491814"/>
              <a:ext cx="10429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Low</a:t>
              </a: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BC174174-2987-8763-A011-CA18ADEBE2A5}"/>
                </a:ext>
              </a:extLst>
            </p:cNvPr>
            <p:cNvCxnSpPr>
              <a:cxnSpLocks/>
            </p:cNvCxnSpPr>
            <p:nvPr/>
          </p:nvCxnSpPr>
          <p:spPr>
            <a:xfrm>
              <a:off x="3307563" y="1987303"/>
              <a:ext cx="3006308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6F192D92-F98A-A7E5-6469-41B723089A34}"/>
                </a:ext>
              </a:extLst>
            </p:cNvPr>
            <p:cNvCxnSpPr>
              <a:cxnSpLocks/>
            </p:cNvCxnSpPr>
            <p:nvPr/>
          </p:nvCxnSpPr>
          <p:spPr>
            <a:xfrm>
              <a:off x="3307563" y="3128956"/>
              <a:ext cx="3006308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911CDE9B-FC27-7255-F7AE-4D0BCD730615}"/>
                </a:ext>
              </a:extLst>
            </p:cNvPr>
            <p:cNvCxnSpPr>
              <a:cxnSpLocks/>
            </p:cNvCxnSpPr>
            <p:nvPr/>
          </p:nvCxnSpPr>
          <p:spPr>
            <a:xfrm>
              <a:off x="3307563" y="4300531"/>
              <a:ext cx="3006308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917416E-6E75-3DA6-6926-16C454AC70CE}"/>
                </a:ext>
              </a:extLst>
            </p:cNvPr>
            <p:cNvSpPr txBox="1"/>
            <p:nvPr/>
          </p:nvSpPr>
          <p:spPr>
            <a:xfrm>
              <a:off x="3447446" y="3331583"/>
              <a:ext cx="16216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Cost may not be competitive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EEEE582-ACEE-E990-CF0C-AE399ECD9315}"/>
                </a:ext>
              </a:extLst>
            </p:cNvPr>
            <p:cNvSpPr txBox="1"/>
            <p:nvPr/>
          </p:nvSpPr>
          <p:spPr>
            <a:xfrm>
              <a:off x="3425731" y="2081970"/>
              <a:ext cx="169073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C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Business case for industrialization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9D87476-F712-93DC-5904-952E8586078E}"/>
                </a:ext>
              </a:extLst>
            </p:cNvPr>
            <p:cNvSpPr txBox="1"/>
            <p:nvPr/>
          </p:nvSpPr>
          <p:spPr>
            <a:xfrm>
              <a:off x="4864651" y="2209584"/>
              <a:ext cx="16216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00B05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Cost </a:t>
              </a:r>
              <a:r>
                <a:rPr lang="en-US" b="1" dirty="0">
                  <a:solidFill>
                    <a:srgbClr val="00B05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often</a:t>
              </a:r>
              <a:r>
                <a:rPr lang="en-US" dirty="0">
                  <a:solidFill>
                    <a:srgbClr val="00B05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competitive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816A0A23-F6D3-3D51-98D4-72FB98797A31}"/>
                </a:ext>
              </a:extLst>
            </p:cNvPr>
            <p:cNvSpPr txBox="1"/>
            <p:nvPr/>
          </p:nvSpPr>
          <p:spPr>
            <a:xfrm>
              <a:off x="4853470" y="3327917"/>
              <a:ext cx="16216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C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Cost </a:t>
              </a:r>
              <a:r>
                <a:rPr lang="en-US" b="1" dirty="0">
                  <a:solidFill>
                    <a:srgbClr val="FFC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can be </a:t>
              </a:r>
              <a:r>
                <a:rPr lang="en-US" dirty="0">
                  <a:solidFill>
                    <a:srgbClr val="FFC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competitive </a:t>
              </a:r>
            </a:p>
          </p:txBody>
        </p:sp>
        <p:sp>
          <p:nvSpPr>
            <p:cNvPr id="1024" name="TextBox 1023">
              <a:extLst>
                <a:ext uri="{FF2B5EF4-FFF2-40B4-BE49-F238E27FC236}">
                  <a16:creationId xmlns:a16="http://schemas.microsoft.com/office/drawing/2014/main" id="{387C0AF5-F26D-D520-13F3-85348773443C}"/>
                </a:ext>
              </a:extLst>
            </p:cNvPr>
            <p:cNvSpPr txBox="1"/>
            <p:nvPr/>
          </p:nvSpPr>
          <p:spPr>
            <a:xfrm>
              <a:off x="971685" y="2055392"/>
              <a:ext cx="1904731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Demand / Pull for CMC Technology</a:t>
              </a:r>
            </a:p>
            <a:p>
              <a:pPr marL="285750" indent="-173038">
                <a:buFont typeface="Arial" panose="020B0604020202020204" pitchFamily="34" charset="0"/>
                <a:buChar char="•"/>
              </a:pP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Performance</a:t>
              </a:r>
            </a:p>
            <a:p>
              <a:pPr marL="285750" indent="-173038">
                <a:buFont typeface="Arial" panose="020B0604020202020204" pitchFamily="34" charset="0"/>
                <a:buChar char="•"/>
              </a:pP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Efficiency</a:t>
              </a:r>
            </a:p>
            <a:p>
              <a:pPr marL="285750" indent="-173038">
                <a:buFont typeface="Arial" panose="020B0604020202020204" pitchFamily="34" charset="0"/>
                <a:buChar char="•"/>
              </a:pP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Emissions</a:t>
              </a:r>
            </a:p>
            <a:p>
              <a:pPr marL="285750" indent="-173038">
                <a:buFont typeface="Arial" panose="020B0604020202020204" pitchFamily="34" charset="0"/>
                <a:buChar char="•"/>
              </a:pP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Environmental</a:t>
              </a:r>
            </a:p>
            <a:p>
              <a:pPr marL="285750" indent="-173038">
                <a:buFont typeface="Arial" panose="020B0604020202020204" pitchFamily="34" charset="0"/>
                <a:buChar char="•"/>
              </a:pP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Safety</a:t>
              </a:r>
            </a:p>
          </p:txBody>
        </p:sp>
        <p:sp>
          <p:nvSpPr>
            <p:cNvPr id="1025" name="TextBox 1024">
              <a:extLst>
                <a:ext uri="{FF2B5EF4-FFF2-40B4-BE49-F238E27FC236}">
                  <a16:creationId xmlns:a16="http://schemas.microsoft.com/office/drawing/2014/main" id="{29D9D899-F743-C034-8C35-A47FD2974B89}"/>
                </a:ext>
              </a:extLst>
            </p:cNvPr>
            <p:cNvSpPr txBox="1"/>
            <p:nvPr/>
          </p:nvSpPr>
          <p:spPr>
            <a:xfrm>
              <a:off x="3754955" y="1632302"/>
              <a:ext cx="10429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Low</a:t>
              </a:r>
            </a:p>
          </p:txBody>
        </p:sp>
        <p:sp>
          <p:nvSpPr>
            <p:cNvPr id="1026" name="TextBox 1025">
              <a:extLst>
                <a:ext uri="{FF2B5EF4-FFF2-40B4-BE49-F238E27FC236}">
                  <a16:creationId xmlns:a16="http://schemas.microsoft.com/office/drawing/2014/main" id="{F420801F-7875-3230-292D-275BBCE545E0}"/>
                </a:ext>
              </a:extLst>
            </p:cNvPr>
            <p:cNvSpPr txBox="1"/>
            <p:nvPr/>
          </p:nvSpPr>
          <p:spPr>
            <a:xfrm>
              <a:off x="5137545" y="1649580"/>
              <a:ext cx="10429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High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C3BD9BC-A6F4-F0EB-FA7C-0EED505A4767}"/>
              </a:ext>
            </a:extLst>
          </p:cNvPr>
          <p:cNvSpPr txBox="1"/>
          <p:nvPr/>
        </p:nvSpPr>
        <p:spPr>
          <a:xfrm rot="16200000">
            <a:off x="6107880" y="4817283"/>
            <a:ext cx="983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Funding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34AF84-85BF-3460-DCE7-1A04263C3EAA}"/>
              </a:ext>
            </a:extLst>
          </p:cNvPr>
          <p:cNvSpPr txBox="1"/>
          <p:nvPr/>
        </p:nvSpPr>
        <p:spPr>
          <a:xfrm>
            <a:off x="6784252" y="6459565"/>
            <a:ext cx="19078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$40M US government funding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4B35C5-B45C-4171-757E-8B001FE07DAC}"/>
              </a:ext>
            </a:extLst>
          </p:cNvPr>
          <p:cNvSpPr txBox="1"/>
          <p:nvPr/>
        </p:nvSpPr>
        <p:spPr>
          <a:xfrm>
            <a:off x="10102838" y="4958856"/>
            <a:ext cx="986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 funding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3EFBB3-7A12-AE6D-A47B-9578A20B14DE}"/>
              </a:ext>
            </a:extLst>
          </p:cNvPr>
          <p:cNvSpPr txBox="1"/>
          <p:nvPr/>
        </p:nvSpPr>
        <p:spPr>
          <a:xfrm>
            <a:off x="11270383" y="6277030"/>
            <a:ext cx="49885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2022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2BD514-CB57-20B2-0F9F-C565947B4C14}"/>
              </a:ext>
            </a:extLst>
          </p:cNvPr>
          <p:cNvSpPr txBox="1"/>
          <p:nvPr/>
        </p:nvSpPr>
        <p:spPr>
          <a:xfrm>
            <a:off x="10327746" y="6269292"/>
            <a:ext cx="49885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2016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4F89A8-9443-DD04-F0DC-3ACBE2A150CF}"/>
              </a:ext>
            </a:extLst>
          </p:cNvPr>
          <p:cNvSpPr txBox="1"/>
          <p:nvPr/>
        </p:nvSpPr>
        <p:spPr>
          <a:xfrm>
            <a:off x="9064414" y="6453847"/>
            <a:ext cx="11673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&gt; $1B GE funding</a:t>
            </a:r>
          </a:p>
        </p:txBody>
      </p:sp>
    </p:spTree>
    <p:extLst>
      <p:ext uri="{BB962C8B-B14F-4D97-AF65-F5344CB8AC3E}">
        <p14:creationId xmlns:p14="http://schemas.microsoft.com/office/powerpoint/2010/main" val="5887318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5B7603-5F4A-97A2-BD8A-27D34B81A081}"/>
              </a:ext>
            </a:extLst>
          </p:cNvPr>
          <p:cNvSpPr>
            <a:spLocks noGrp="1" noChangeArrowheads="1"/>
          </p:cNvSpPr>
          <p:nvPr>
            <p:ph sz="half" idx="4294967295"/>
          </p:nvPr>
        </p:nvSpPr>
        <p:spPr>
          <a:xfrm>
            <a:off x="7756636" y="1528400"/>
            <a:ext cx="3943278" cy="41452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eaLnBrk="1" hangingPunct="1">
              <a:lnSpc>
                <a:spcPct val="150000"/>
              </a:lnSpc>
              <a:buClr>
                <a:srgbClr val="0000FF"/>
              </a:buClr>
              <a:buNone/>
            </a:pPr>
            <a:endParaRPr lang="en-US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-285750" eaLnBrk="1" hangingPunct="1">
              <a:lnSpc>
                <a:spcPct val="150000"/>
              </a:lnSpc>
              <a:spcBef>
                <a:spcPct val="0"/>
              </a:spcBef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Thermal loads </a:t>
            </a:r>
          </a:p>
          <a:p>
            <a:pPr marL="0" lvl="1" indent="-285750" eaLnBrk="1" hangingPunct="1">
              <a:lnSpc>
                <a:spcPct val="150000"/>
              </a:lnSpc>
              <a:spcBef>
                <a:spcPct val="0"/>
              </a:spcBef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Thermal gradients</a:t>
            </a:r>
          </a:p>
          <a:p>
            <a:pPr marL="0" lvl="1" indent="-285750" eaLnBrk="1" hangingPunct="1">
              <a:lnSpc>
                <a:spcPct val="150000"/>
              </a:lnSpc>
              <a:spcBef>
                <a:spcPct val="0"/>
              </a:spcBef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Mechanical loads</a:t>
            </a:r>
          </a:p>
          <a:p>
            <a:pPr marL="0" lvl="1" indent="-285750" eaLnBrk="1" hangingPunct="1">
              <a:lnSpc>
                <a:spcPct val="150000"/>
              </a:lnSpc>
              <a:spcBef>
                <a:spcPct val="0"/>
              </a:spcBef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Acoustic and vibration loads</a:t>
            </a:r>
          </a:p>
          <a:p>
            <a:pPr marL="0" lvl="1" indent="-285750" eaLnBrk="1" hangingPunct="1">
              <a:lnSpc>
                <a:spcPct val="150000"/>
              </a:lnSpc>
              <a:spcBef>
                <a:spcPct val="0"/>
              </a:spcBef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Pressure (oxidation)</a:t>
            </a:r>
          </a:p>
          <a:p>
            <a:pPr marL="0" lvl="1" indent="-285750" eaLnBrk="1" hangingPunct="1">
              <a:lnSpc>
                <a:spcPct val="150000"/>
              </a:lnSpc>
              <a:spcBef>
                <a:spcPct val="0"/>
              </a:spcBef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Combined loads</a:t>
            </a:r>
          </a:p>
          <a:p>
            <a:pPr marL="0" lvl="1" indent="-285750" eaLnBrk="1" hangingPunct="1">
              <a:lnSpc>
                <a:spcPct val="150000"/>
              </a:lnSpc>
              <a:spcBef>
                <a:spcPct val="0"/>
              </a:spcBef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Number of cycles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B26A5045-14E7-C8F6-DA06-BE2D6D73B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6065" y="1322937"/>
            <a:ext cx="657057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80FF00"/>
              </a:buClr>
              <a:buFont typeface="Times" panose="02020603050405020304" pitchFamily="18" charset="0"/>
              <a:buNone/>
            </a:pPr>
            <a:r>
              <a:rPr lang="en-US" altLang="en-US" sz="2000" b="1" dirty="0"/>
              <a:t>Operation has a significant impact on our ability to use these materials as structures on flight vehicles</a:t>
            </a:r>
          </a:p>
        </p:txBody>
      </p:sp>
      <p:pic>
        <p:nvPicPr>
          <p:cNvPr id="6" name="Picture 5" descr="Test of NASP">
            <a:extLst>
              <a:ext uri="{FF2B5EF4-FFF2-40B4-BE49-F238E27FC236}">
                <a16:creationId xmlns:a16="http://schemas.microsoft.com/office/drawing/2014/main" id="{4A60BDCE-3EC8-14ED-8879-69A6F3AF7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7827" y="2156104"/>
            <a:ext cx="6133497" cy="4422776"/>
          </a:xfrm>
          <a:prstGeom prst="rect">
            <a:avLst/>
          </a:prstGeom>
          <a:noFill/>
          <a:ln w="25400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6E43DE46-486E-26B4-2E55-D84024228500}"/>
              </a:ext>
            </a:extLst>
          </p:cNvPr>
          <p:cNvSpPr txBox="1">
            <a:spLocks/>
          </p:cNvSpPr>
          <p:nvPr/>
        </p:nvSpPr>
        <p:spPr bwMode="auto">
          <a:xfrm>
            <a:off x="181119" y="37382"/>
            <a:ext cx="10439142" cy="952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Hot Structures Meet Flight Requirements?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F3574E-E0AC-88F1-2AFE-953F6D089953}"/>
              </a:ext>
            </a:extLst>
          </p:cNvPr>
          <p:cNvSpPr txBox="1"/>
          <p:nvPr/>
        </p:nvSpPr>
        <p:spPr>
          <a:xfrm>
            <a:off x="7441324" y="6055660"/>
            <a:ext cx="2719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Testing at NASA Armstrong Flight Research Center (AFRC)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D65096F2-9B34-12EC-3E89-095AF8AEA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32460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nasp1">
            <a:extLst>
              <a:ext uri="{FF2B5EF4-FFF2-40B4-BE49-F238E27FC236}">
                <a16:creationId xmlns:a16="http://schemas.microsoft.com/office/drawing/2014/main" id="{F3001C48-B556-301A-C027-C5AAFF12B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39101" y="1116823"/>
            <a:ext cx="4167381" cy="2133649"/>
          </a:xfrm>
          <a:prstGeom prst="rect">
            <a:avLst/>
          </a:prstGeom>
          <a:noFill/>
          <a:ln w="19050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3B254E1-2DCA-ABF0-3F77-546ED8B28A2D}"/>
              </a:ext>
            </a:extLst>
          </p:cNvPr>
          <p:cNvSpPr txBox="1">
            <a:spLocks/>
          </p:cNvSpPr>
          <p:nvPr/>
        </p:nvSpPr>
        <p:spPr>
          <a:xfrm>
            <a:off x="298506" y="1202313"/>
            <a:ext cx="7160532" cy="48297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00"/>
              </a:spcBef>
              <a:buClr>
                <a:schemeClr val="tx1"/>
              </a:buClr>
              <a:buSzPct val="120000"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How do we qualify the vehicle for flight?</a:t>
            </a:r>
          </a:p>
          <a:p>
            <a:pPr>
              <a:lnSpc>
                <a:spcPct val="100000"/>
              </a:lnSpc>
              <a:spcBef>
                <a:spcPts val="100"/>
              </a:spcBef>
              <a:buClr>
                <a:schemeClr val="tx1"/>
              </a:buClr>
              <a:buSzPct val="120000"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We are unable to test many components in relevant, combined loads, environments (even small scale)</a:t>
            </a:r>
          </a:p>
          <a:p>
            <a:pPr marL="747712" lvl="1" indent="-285750">
              <a:lnSpc>
                <a:spcPct val="100000"/>
              </a:lnSpc>
              <a:spcBef>
                <a:spcPts val="100"/>
              </a:spcBef>
              <a:buClr>
                <a:schemeClr val="tx1"/>
              </a:buClr>
              <a:buSzPct val="130000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Thermal, mechanical, plasma, shear, oxygen  partial pressure, vibration and acoustic, etc.</a:t>
            </a:r>
          </a:p>
          <a:p>
            <a:pPr marL="747712" lvl="1" indent="-285750">
              <a:lnSpc>
                <a:spcPct val="100000"/>
              </a:lnSpc>
              <a:spcBef>
                <a:spcPts val="100"/>
              </a:spcBef>
              <a:buClr>
                <a:schemeClr val="tx1"/>
              </a:buClr>
              <a:buSzPct val="130000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Apply appropriate boundary conditions over entire structure</a:t>
            </a:r>
          </a:p>
          <a:p>
            <a:pPr marL="747712" lvl="1" indent="-285750">
              <a:lnSpc>
                <a:spcPct val="100000"/>
              </a:lnSpc>
              <a:spcBef>
                <a:spcPts val="100"/>
              </a:spcBef>
              <a:buClr>
                <a:schemeClr val="tx1"/>
              </a:buClr>
              <a:buSzPct val="130000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Thermal gradients (spatial and temporal) from boundary layer transition </a:t>
            </a:r>
          </a:p>
          <a:p>
            <a:pPr>
              <a:lnSpc>
                <a:spcPct val="100000"/>
              </a:lnSpc>
              <a:spcBef>
                <a:spcPts val="100"/>
              </a:spcBef>
              <a:buClr>
                <a:schemeClr val="tx1"/>
              </a:buClr>
              <a:buSzPct val="120000"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Extensive testing is required</a:t>
            </a:r>
          </a:p>
          <a:p>
            <a:pPr marL="744537" indent="-285750">
              <a:lnSpc>
                <a:spcPct val="100000"/>
              </a:lnSpc>
              <a:spcBef>
                <a:spcPts val="100"/>
              </a:spcBef>
              <a:buClr>
                <a:schemeClr val="tx1"/>
              </a:buClr>
              <a:buSzPct val="120000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Performance testing and benchmarking for analyses</a:t>
            </a:r>
          </a:p>
          <a:p>
            <a:pPr>
              <a:lnSpc>
                <a:spcPct val="100000"/>
              </a:lnSpc>
              <a:spcBef>
                <a:spcPts val="100"/>
              </a:spcBef>
              <a:buClr>
                <a:schemeClr val="tx1"/>
              </a:buClr>
              <a:buSzPct val="120000"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Building block approach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US" sz="2400" b="1" dirty="0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BA46DE28-07EE-E5C5-C400-7C989A2CAB3F}"/>
              </a:ext>
            </a:extLst>
          </p:cNvPr>
          <p:cNvSpPr txBox="1">
            <a:spLocks/>
          </p:cNvSpPr>
          <p:nvPr/>
        </p:nvSpPr>
        <p:spPr>
          <a:xfrm>
            <a:off x="159996" y="204505"/>
            <a:ext cx="1819915" cy="4930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</a:p>
        </p:txBody>
      </p:sp>
      <p:pic>
        <p:nvPicPr>
          <p:cNvPr id="7" name="Picture 6" descr="nozzleoveralltest.tif">
            <a:extLst>
              <a:ext uri="{FF2B5EF4-FFF2-40B4-BE49-F238E27FC236}">
                <a16:creationId xmlns:a16="http://schemas.microsoft.com/office/drawing/2014/main" id="{1E71A4F2-31BE-49B6-1DFF-585D823D806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384" y="4371523"/>
            <a:ext cx="2621088" cy="1536994"/>
          </a:xfrm>
          <a:prstGeom prst="rect">
            <a:avLst/>
          </a:prstGeom>
          <a:ln w="19050">
            <a:solidFill>
              <a:schemeClr val="tx2">
                <a:lumMod val="90000"/>
                <a:lumOff val="1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Screen Shot 2014-03-20 at 1.02.47 AM.png">
            <a:extLst>
              <a:ext uri="{FF2B5EF4-FFF2-40B4-BE49-F238E27FC236}">
                <a16:creationId xmlns:a16="http://schemas.microsoft.com/office/drawing/2014/main" id="{E5C9EA25-E921-745B-2E45-499E6B0F65C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1230" y="3551561"/>
            <a:ext cx="3604901" cy="2671043"/>
          </a:xfrm>
          <a:prstGeom prst="rect">
            <a:avLst/>
          </a:prstGeom>
          <a:ln w="19050">
            <a:solidFill>
              <a:schemeClr val="tx2">
                <a:lumMod val="90000"/>
                <a:lumOff val="1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837A4E3-5976-83D9-0A95-94E20797FDF5}"/>
              </a:ext>
            </a:extLst>
          </p:cNvPr>
          <p:cNvSpPr txBox="1"/>
          <p:nvPr/>
        </p:nvSpPr>
        <p:spPr>
          <a:xfrm>
            <a:off x="7876617" y="2316874"/>
            <a:ext cx="21279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cannot simulate this in ground tests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B7AE76-E5A7-DC76-9CD2-889CB04077FE}"/>
              </a:ext>
            </a:extLst>
          </p:cNvPr>
          <p:cNvSpPr txBox="1"/>
          <p:nvPr/>
        </p:nvSpPr>
        <p:spPr>
          <a:xfrm>
            <a:off x="985264" y="5461553"/>
            <a:ext cx="14859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Arc-jet test of sharp leading edge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DB9B98-7454-861B-CB4C-279E22737462}"/>
              </a:ext>
            </a:extLst>
          </p:cNvPr>
          <p:cNvSpPr txBox="1"/>
          <p:nvPr/>
        </p:nvSpPr>
        <p:spPr>
          <a:xfrm>
            <a:off x="553835" y="5923243"/>
            <a:ext cx="25071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Material / coupon test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BED072-3298-42B7-9569-91CD01D6F095}"/>
              </a:ext>
            </a:extLst>
          </p:cNvPr>
          <p:cNvSpPr txBox="1"/>
          <p:nvPr/>
        </p:nvSpPr>
        <p:spPr>
          <a:xfrm>
            <a:off x="6535545" y="3798644"/>
            <a:ext cx="1635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Component </a:t>
            </a:r>
          </a:p>
          <a:p>
            <a:pPr algn="r"/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0380052-17F7-3F51-CA92-572C0BD1C2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1348" y="4319928"/>
            <a:ext cx="2748707" cy="169120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D7896E1-A971-25D0-233A-851C4DA0CCBD}"/>
              </a:ext>
            </a:extLst>
          </p:cNvPr>
          <p:cNvSpPr txBox="1"/>
          <p:nvPr/>
        </p:nvSpPr>
        <p:spPr>
          <a:xfrm>
            <a:off x="5173476" y="4931591"/>
            <a:ext cx="1794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Sub-element test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692ED3-006B-84FD-ACE0-00AE20BE35A8}"/>
              </a:ext>
            </a:extLst>
          </p:cNvPr>
          <p:cNvSpPr txBox="1"/>
          <p:nvPr/>
        </p:nvSpPr>
        <p:spPr>
          <a:xfrm>
            <a:off x="1195935" y="6350270"/>
            <a:ext cx="9571382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Test as much as you can, and still include adequate margins for uncertainties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139BD6-9F95-EADB-3AC7-96C7E4E0E331}"/>
              </a:ext>
            </a:extLst>
          </p:cNvPr>
          <p:cNvSpPr txBox="1"/>
          <p:nvPr/>
        </p:nvSpPr>
        <p:spPr>
          <a:xfrm>
            <a:off x="9817965" y="5676996"/>
            <a:ext cx="1594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Testing at NASA AFRC</a:t>
            </a:r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065E079A-E8CC-4A20-D3F7-33C7278DF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22479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NASP_Sky_LowRes">
            <a:extLst>
              <a:ext uri="{FF2B5EF4-FFF2-40B4-BE49-F238E27FC236}">
                <a16:creationId xmlns:a16="http://schemas.microsoft.com/office/drawing/2014/main" id="{BA98E650-A69B-894D-8B6B-FC6BD89B7E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alphaModFix amt="3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 bwMode="auto">
          <a:xfrm>
            <a:off x="-84873" y="-1230179"/>
            <a:ext cx="12276874" cy="8258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888DFF2C-989B-98D6-3962-D2D9B2648F0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3879507" y="2009230"/>
            <a:ext cx="6625702" cy="3653685"/>
          </a:xfrm>
          <a:prstGeom prst="rect">
            <a:avLst/>
          </a:prstGeo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92100" indent="-292100" eaLnBrk="1" hangingPunct="1"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pPr marL="292100" indent="-292100" eaLnBrk="1" hangingPunct="1">
              <a:buClr>
                <a:schemeClr val="tx1"/>
              </a:buClr>
              <a:buFont typeface="Times" panose="02020603050405020304" pitchFamily="18" charset="0"/>
              <a:buChar char="•"/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2100" indent="-292100" eaLnBrk="1" hangingPunct="1"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TPS and Hot Structures Components</a:t>
            </a:r>
          </a:p>
          <a:p>
            <a:pPr marL="292100" indent="-292100" eaLnBrk="1" hangingPunct="1">
              <a:buClr>
                <a:schemeClr val="tx1"/>
              </a:buClr>
              <a:buFont typeface="Times" panose="02020603050405020304" pitchFamily="18" charset="0"/>
              <a:buChar char="•"/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2100" indent="-292100" eaLnBrk="1" hangingPunct="1"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Key Technical Challenges</a:t>
            </a:r>
          </a:p>
          <a:p>
            <a:pPr marL="292100" indent="-292100" eaLnBrk="1" hangingPunct="1">
              <a:buClr>
                <a:schemeClr val="tx1"/>
              </a:buClr>
              <a:buFont typeface="Times" panose="02020603050405020304" pitchFamily="18" charset="0"/>
              <a:buChar char="•"/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2100" indent="-292100" eaLnBrk="1" hangingPunct="1"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Concluding Remarks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4CA101C3-93ED-F921-0894-A1207A964AC8}"/>
              </a:ext>
            </a:extLst>
          </p:cNvPr>
          <p:cNvSpPr txBox="1">
            <a:spLocks/>
          </p:cNvSpPr>
          <p:nvPr/>
        </p:nvSpPr>
        <p:spPr bwMode="auto">
          <a:xfrm>
            <a:off x="226385" y="43561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ight Arrow 1">
            <a:extLst>
              <a:ext uri="{FF2B5EF4-FFF2-40B4-BE49-F238E27FC236}">
                <a16:creationId xmlns:a16="http://schemas.microsoft.com/office/drawing/2014/main" id="{22AF99AF-AD55-8EA3-FD9B-7181210FF22E}"/>
              </a:ext>
            </a:extLst>
          </p:cNvPr>
          <p:cNvSpPr/>
          <p:nvPr/>
        </p:nvSpPr>
        <p:spPr>
          <a:xfrm>
            <a:off x="3260056" y="4699051"/>
            <a:ext cx="498764" cy="540327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5044EB61-B7CE-7C2B-925B-DE5D944CF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78276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898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03E48B4-089F-3CF6-3244-09464BA3F62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3609" y="4985953"/>
            <a:ext cx="3038029" cy="1872047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391A2A-DBCC-347C-3360-F4E2105078F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678624" y="1572580"/>
            <a:ext cx="8419116" cy="37857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4488" indent="-344488" eaLnBrk="1" hangingPunct="1">
              <a:lnSpc>
                <a:spcPct val="110000"/>
              </a:lnSpc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Hypersonic vehicles will require us to move beyond an insulated aluminum “airplane” to a vehicle with multiple TPS and hot-structure approaches</a:t>
            </a:r>
          </a:p>
          <a:p>
            <a:pPr marL="344488" indent="-344488" eaLnBrk="1" hangingPunct="1">
              <a:lnSpc>
                <a:spcPct val="110000"/>
              </a:lnSpc>
              <a:buClr>
                <a:schemeClr val="tx1"/>
              </a:buClr>
              <a:buFont typeface="Times" panose="02020603050405020304" pitchFamily="18" charset="0"/>
              <a:buChar char="•"/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4488" indent="-344488" eaLnBrk="1" hangingPunct="1">
              <a:lnSpc>
                <a:spcPct val="110000"/>
              </a:lnSpc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Our ability to build and fly these vehicles successfully will depend on our ability to utilize multiple types of CMC structures, first having solved the environmental durability and manufacturing challenges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1584CB44-7424-8331-F8AC-602FFA1597F9}"/>
              </a:ext>
            </a:extLst>
          </p:cNvPr>
          <p:cNvSpPr txBox="1">
            <a:spLocks/>
          </p:cNvSpPr>
          <p:nvPr/>
        </p:nvSpPr>
        <p:spPr bwMode="auto">
          <a:xfrm>
            <a:off x="120072" y="107945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Concluding Remarks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922711-6931-E824-A63C-DB00942687E5}"/>
              </a:ext>
            </a:extLst>
          </p:cNvPr>
          <p:cNvSpPr txBox="1"/>
          <p:nvPr/>
        </p:nvSpPr>
        <p:spPr>
          <a:xfrm>
            <a:off x="120072" y="6411501"/>
            <a:ext cx="47530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details can be found in AIAA-2008-2682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5366B21F-FC64-9F07-14D5-6A2AEAB0D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0107" y="6405539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47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358BB-CDD3-3A3C-EDDA-939CC74C8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14" y="178748"/>
            <a:ext cx="10971810" cy="595900"/>
          </a:xfrm>
        </p:spPr>
        <p:txBody>
          <a:bodyPr/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CMCs Are Both Enablers and Benefit-Multipliers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423D5-A254-B3A7-B6BA-3B58B3BE9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14" y="1444494"/>
            <a:ext cx="4810431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CMCs enable new technologies and products</a:t>
            </a:r>
          </a:p>
          <a:p>
            <a:pPr marL="522288" lvl="1" indent="-317500"/>
            <a:r>
              <a:rPr lang="en-US" altLang="en-US" sz="2000" dirty="0">
                <a:latin typeface="Calibri" panose="020F0502020204030204" pitchFamily="34" charset="0"/>
              </a:rPr>
              <a:t>Spacecraft, aircraft, defense, nuclear, and other power generation components are some currently identified examples</a:t>
            </a:r>
          </a:p>
          <a:p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CMC implementation results in system benefits  </a:t>
            </a:r>
          </a:p>
          <a:p>
            <a:pPr marL="460375" lvl="1" indent="-225425"/>
            <a:r>
              <a:rPr lang="en-US" sz="2000" dirty="0">
                <a:latin typeface="Calibri" panose="020F0502020204030204" pitchFamily="34" charset="0"/>
              </a:rPr>
              <a:t>CMC components enable a system with lower weight, higher performance, higher efficiency and improved safety while decreasing overall complexity – a benefit-multiplier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A677D2-864A-B470-306D-E5F294F85B7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5149" y="1444494"/>
            <a:ext cx="6896926" cy="40470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3E28733-779E-5134-2111-8382063B4422}"/>
              </a:ext>
            </a:extLst>
          </p:cNvPr>
          <p:cNvSpPr txBox="1"/>
          <p:nvPr/>
        </p:nvSpPr>
        <p:spPr>
          <a:xfrm>
            <a:off x="8439806" y="4466661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Aerospace: new materials enable new vehicles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311166-5B07-08EF-FDF8-C71E4875EE96}"/>
              </a:ext>
            </a:extLst>
          </p:cNvPr>
          <p:cNvSpPr txBox="1"/>
          <p:nvPr/>
        </p:nvSpPr>
        <p:spPr>
          <a:xfrm>
            <a:off x="11063472" y="5136507"/>
            <a:ext cx="11285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32323"/>
                </a:solidFill>
                <a:latin typeface="+mj-lt"/>
              </a:rPr>
              <a:t>Credit: NASA</a:t>
            </a:r>
            <a:endParaRPr lang="en-US" sz="12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36F980-0DA3-AD16-DB51-20247B09BD6B}"/>
              </a:ext>
            </a:extLst>
          </p:cNvPr>
          <p:cNvSpPr txBox="1"/>
          <p:nvPr/>
        </p:nvSpPr>
        <p:spPr>
          <a:xfrm>
            <a:off x="11063472" y="5532560"/>
            <a:ext cx="1063435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50" b="0" i="0" dirty="0">
                <a:effectLst/>
                <a:cs typeface="Calibri" panose="020F0502020204030204" pitchFamily="34" charset="0"/>
              </a:rPr>
              <a:t>Credit: NASA</a:t>
            </a:r>
            <a:endParaRPr lang="en-US" sz="1050" dirty="0">
              <a:cs typeface="Calibri" panose="020F0502020204030204" pitchFamily="34" charset="0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7DD63293-BEB7-8993-83F5-DC5A2EE20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582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D8A05-D498-70AA-B90B-6A98CD11E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440" y="131530"/>
            <a:ext cx="8950037" cy="616683"/>
          </a:xfrm>
        </p:spPr>
        <p:txBody>
          <a:bodyPr/>
          <a:lstStyle/>
          <a:p>
            <a:r>
              <a:rPr lang="en-US" sz="36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CMC Sectors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509008-1FDA-372B-2E28-1C4C5BB00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856" y="1396484"/>
            <a:ext cx="10594644" cy="568643"/>
          </a:xfrm>
        </p:spPr>
        <p:txBody>
          <a:bodyPr/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kern="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CMCs </a:t>
            </a:r>
            <a:r>
              <a:rPr lang="en-US" b="1" kern="0" dirty="0"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are currently making in-roads</a:t>
            </a:r>
            <a:r>
              <a:rPr lang="en-US" b="1" kern="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in multiple key industrial sectors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D211D6-5859-C72D-C1EA-564F4352A7E9}"/>
              </a:ext>
            </a:extLst>
          </p:cNvPr>
          <p:cNvSpPr txBox="1"/>
          <p:nvPr/>
        </p:nvSpPr>
        <p:spPr>
          <a:xfrm>
            <a:off x="4320242" y="5240852"/>
            <a:ext cx="19090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32323"/>
                </a:solidFill>
                <a:latin typeface="+mj-lt"/>
              </a:rPr>
              <a:t>Credit: "</a:t>
            </a:r>
            <a:r>
              <a:rPr lang="en-US" sz="1200" b="0" i="0" dirty="0">
                <a:effectLst/>
                <a:latin typeface="+mj-lt"/>
              </a:rPr>
              <a:t>IRIS-T air-to-air-missile</a:t>
            </a:r>
            <a:r>
              <a:rPr lang="en-US" sz="1200" dirty="0">
                <a:solidFill>
                  <a:srgbClr val="232323"/>
                </a:solidFill>
                <a:latin typeface="+mj-lt"/>
              </a:rPr>
              <a:t>" by </a:t>
            </a:r>
            <a:r>
              <a:rPr lang="en-US" sz="1200" dirty="0" err="1">
                <a:solidFill>
                  <a:srgbClr val="232323"/>
                </a:solidFill>
                <a:latin typeface="+mj-lt"/>
              </a:rPr>
              <a:t>Owly</a:t>
            </a:r>
            <a:r>
              <a:rPr lang="en-US" sz="1200" dirty="0">
                <a:solidFill>
                  <a:srgbClr val="232323"/>
                </a:solidFill>
                <a:latin typeface="+mj-lt"/>
              </a:rPr>
              <a:t> K licensed under </a:t>
            </a:r>
            <a:r>
              <a:rPr lang="en-US" sz="1200" dirty="0">
                <a:solidFill>
                  <a:srgbClr val="232323"/>
                </a:solidFill>
                <a:latin typeface="+mj-lt"/>
                <a:hlinkClick r:id="rId2"/>
              </a:rPr>
              <a:t>CCA 3.0</a:t>
            </a:r>
            <a:r>
              <a:rPr lang="en-US" sz="1200" dirty="0">
                <a:solidFill>
                  <a:srgbClr val="232323"/>
                </a:solidFill>
                <a:latin typeface="+mj-lt"/>
              </a:rPr>
              <a:t>.</a:t>
            </a:r>
            <a:endParaRPr lang="en-US" sz="1200" dirty="0">
              <a:latin typeface="+mj-lt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7DD0F401-84D0-6E49-7355-942273D83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1786" y="3362639"/>
            <a:ext cx="1705950" cy="1279463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B288CE-12FF-4AE7-81DB-88ECABA2910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4892" y="2919499"/>
            <a:ext cx="1230535" cy="216574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267D39C-26A2-0532-B04D-0B9CB113A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3902" y="3362639"/>
            <a:ext cx="1919195" cy="1279463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BC39696-43C9-D088-79AC-91B119DB8B40}"/>
              </a:ext>
            </a:extLst>
          </p:cNvPr>
          <p:cNvSpPr txBox="1"/>
          <p:nvPr/>
        </p:nvSpPr>
        <p:spPr>
          <a:xfrm>
            <a:off x="6409722" y="5236865"/>
            <a:ext cx="24275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32323"/>
                </a:solidFill>
                <a:latin typeface="+mj-lt"/>
              </a:rPr>
              <a:t>Credit: “ORNL History (44684257470)" by ORNL History licensed under </a:t>
            </a:r>
            <a:r>
              <a:rPr lang="en-US" sz="1200" dirty="0">
                <a:solidFill>
                  <a:srgbClr val="232323"/>
                </a:solidFill>
                <a:latin typeface="+mj-lt"/>
                <a:hlinkClick r:id="rId6"/>
              </a:rPr>
              <a:t>CCA 2.0</a:t>
            </a:r>
            <a:r>
              <a:rPr lang="en-US" sz="1200" dirty="0">
                <a:solidFill>
                  <a:srgbClr val="232323"/>
                </a:solidFill>
                <a:latin typeface="+mj-lt"/>
              </a:rPr>
              <a:t>.</a:t>
            </a:r>
            <a:endParaRPr lang="en-US" sz="1200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BB1D74-2827-4081-6F90-36D9F064F9F9}"/>
              </a:ext>
            </a:extLst>
          </p:cNvPr>
          <p:cNvSpPr txBox="1"/>
          <p:nvPr/>
        </p:nvSpPr>
        <p:spPr>
          <a:xfrm>
            <a:off x="2245640" y="5054977"/>
            <a:ext cx="1829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Nuclear fuel rods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A9F6E60-7C90-7A72-4EF3-1A7A0BB88D03}"/>
              </a:ext>
            </a:extLst>
          </p:cNvPr>
          <p:cNvSpPr txBox="1"/>
          <p:nvPr/>
        </p:nvSpPr>
        <p:spPr>
          <a:xfrm>
            <a:off x="4255423" y="4651632"/>
            <a:ext cx="2038677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90000"/>
              </a:lnSpc>
            </a:pPr>
            <a:r>
              <a:rPr lang="en-US" dirty="0"/>
              <a:t>Rocket control vanes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BEC6BA01-051E-B694-EB85-720C918E5BC7}"/>
              </a:ext>
            </a:extLst>
          </p:cNvPr>
          <p:cNvSpPr txBox="1">
            <a:spLocks/>
          </p:cNvSpPr>
          <p:nvPr/>
        </p:nvSpPr>
        <p:spPr>
          <a:xfrm>
            <a:off x="212440" y="2517605"/>
            <a:ext cx="2111311" cy="4996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kern="0" dirty="0"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Automotive</a:t>
            </a:r>
            <a:endParaRPr lang="en-US" sz="2400" b="1" kern="100" dirty="0"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70F57C20-3BF3-6106-7F11-2B3DDBA1920A}"/>
              </a:ext>
            </a:extLst>
          </p:cNvPr>
          <p:cNvSpPr txBox="1">
            <a:spLocks/>
          </p:cNvSpPr>
          <p:nvPr/>
        </p:nvSpPr>
        <p:spPr>
          <a:xfrm>
            <a:off x="2144504" y="2517605"/>
            <a:ext cx="2111311" cy="4996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kern="0" dirty="0"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Energy</a:t>
            </a:r>
            <a:endParaRPr lang="en-US" sz="2400" b="1" kern="100" dirty="0"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93F1C4F2-67D9-2AED-DC71-3C5BEBD3720B}"/>
              </a:ext>
            </a:extLst>
          </p:cNvPr>
          <p:cNvSpPr txBox="1">
            <a:spLocks/>
          </p:cNvSpPr>
          <p:nvPr/>
        </p:nvSpPr>
        <p:spPr>
          <a:xfrm>
            <a:off x="4219106" y="2517605"/>
            <a:ext cx="2111311" cy="4996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kern="0" dirty="0"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Defense</a:t>
            </a:r>
            <a:endParaRPr lang="en-US" sz="2400" b="1" kern="100" dirty="0"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F47CE418-EBE1-196C-FD61-0A7D7B567143}"/>
              </a:ext>
            </a:extLst>
          </p:cNvPr>
          <p:cNvSpPr txBox="1">
            <a:spLocks/>
          </p:cNvSpPr>
          <p:nvPr/>
        </p:nvSpPr>
        <p:spPr>
          <a:xfrm>
            <a:off x="6567844" y="2517605"/>
            <a:ext cx="2111311" cy="4996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kern="0" dirty="0"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Aviation</a:t>
            </a:r>
            <a:endParaRPr lang="en-US" sz="2400" b="1" kern="100" dirty="0"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2AB6DA0-924F-A00E-FC24-72C383BB0BD6}"/>
              </a:ext>
            </a:extLst>
          </p:cNvPr>
          <p:cNvSpPr txBox="1"/>
          <p:nvPr/>
        </p:nvSpPr>
        <p:spPr>
          <a:xfrm>
            <a:off x="6604161" y="4653864"/>
            <a:ext cx="2038677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Aircraft engine shrouds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D6CAC04-874C-DDA1-5EEB-E8888C21CF35}"/>
              </a:ext>
            </a:extLst>
          </p:cNvPr>
          <p:cNvSpPr txBox="1"/>
          <p:nvPr/>
        </p:nvSpPr>
        <p:spPr>
          <a:xfrm>
            <a:off x="354738" y="4871880"/>
            <a:ext cx="18267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32323"/>
                </a:solidFill>
              </a:rPr>
              <a:t>Credit: "PCCB Brake Carrera GT" by </a:t>
            </a:r>
            <a:r>
              <a:rPr lang="en-US" sz="1200" dirty="0" err="1">
                <a:solidFill>
                  <a:srgbClr val="232323"/>
                </a:solidFill>
              </a:rPr>
              <a:t>Nrbelex</a:t>
            </a:r>
            <a:r>
              <a:rPr lang="en-US" sz="1200" dirty="0">
                <a:solidFill>
                  <a:srgbClr val="232323"/>
                </a:solidFill>
              </a:rPr>
              <a:t> licensed under </a:t>
            </a:r>
            <a:r>
              <a:rPr lang="en-US" sz="1200" dirty="0">
                <a:solidFill>
                  <a:srgbClr val="232323"/>
                </a:solidFill>
                <a:hlinkClick r:id="rId2"/>
              </a:rPr>
              <a:t>CCA 3.0</a:t>
            </a:r>
            <a:r>
              <a:rPr lang="en-US" sz="1200" dirty="0">
                <a:solidFill>
                  <a:srgbClr val="232323"/>
                </a:solidFill>
              </a:rPr>
              <a:t>.</a:t>
            </a:r>
            <a:endParaRPr lang="en-US" sz="1200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5A87BDA-49DB-EAC6-9E4A-82DC8ACAF238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949" y="3422511"/>
            <a:ext cx="1546291" cy="115971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AC00BCF-0973-0C83-10C8-A021B1E0B352}"/>
              </a:ext>
            </a:extLst>
          </p:cNvPr>
          <p:cNvSpPr txBox="1"/>
          <p:nvPr/>
        </p:nvSpPr>
        <p:spPr>
          <a:xfrm>
            <a:off x="494949" y="4590919"/>
            <a:ext cx="1546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Brakes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CB1A43-FD2F-A434-10FC-0C621F99689C}"/>
              </a:ext>
            </a:extLst>
          </p:cNvPr>
          <p:cNvSpPr txBox="1"/>
          <p:nvPr/>
        </p:nvSpPr>
        <p:spPr>
          <a:xfrm>
            <a:off x="2053597" y="5347389"/>
            <a:ext cx="22141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32323"/>
                </a:solidFill>
                <a:latin typeface="+mj-lt"/>
              </a:rPr>
              <a:t>Credit: 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General Atomics Electromagnetic Systems (GA-EMS)</a:t>
            </a:r>
            <a:r>
              <a:rPr lang="en-US" sz="1200" dirty="0">
                <a:solidFill>
                  <a:srgbClr val="232323"/>
                </a:solidFill>
                <a:latin typeface="+mj-lt"/>
              </a:rPr>
              <a:t>, used with permission</a:t>
            </a:r>
            <a:endParaRPr lang="en-US" sz="1200" dirty="0">
              <a:latin typeface="+mj-lt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9CE297F1-B93A-A9C9-702D-ABAC80536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5E8E11-7B64-593E-78B8-90325E41F196}"/>
              </a:ext>
            </a:extLst>
          </p:cNvPr>
          <p:cNvSpPr txBox="1"/>
          <p:nvPr/>
        </p:nvSpPr>
        <p:spPr>
          <a:xfrm>
            <a:off x="9207077" y="5159603"/>
            <a:ext cx="25024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Credit: “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Space Rider mission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” by 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ESA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©ESA, </a:t>
            </a:r>
            <a:r>
              <a:rPr lang="en-US" sz="1200" b="0" i="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hlinkClick r:id="rId8" tooltip="Original URL:&#10;https://www.esa.int/ESA_Multimedia/Terms_and_conditions_of_use_of_images_and_videos_available_on_the_esa_website&#10;&#10;Click to follow link."/>
              </a:rPr>
              <a:t>ESA Standard License</a:t>
            </a:r>
            <a:r>
              <a:rPr lang="en-US" sz="1200" b="0" i="0" u="sng" dirty="0">
                <a:solidFill>
                  <a:srgbClr val="467886"/>
                </a:solidFill>
                <a:effectLst/>
                <a:latin typeface="Aptos" panose="020B0004020202020204" pitchFamily="34" charset="0"/>
              </a:rPr>
              <a:t>  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C2DCBAC-A5F3-7B2D-74E2-A0C206B43C8B}"/>
              </a:ext>
            </a:extLst>
          </p:cNvPr>
          <p:cNvSpPr txBox="1">
            <a:spLocks/>
          </p:cNvSpPr>
          <p:nvPr/>
        </p:nvSpPr>
        <p:spPr>
          <a:xfrm>
            <a:off x="8837276" y="2509628"/>
            <a:ext cx="3236194" cy="5029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kern="0" dirty="0"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Space and </a:t>
            </a:r>
            <a:r>
              <a:rPr lang="en-US" sz="2400" b="1" kern="0" dirty="0" err="1"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Hypersonics</a:t>
            </a:r>
            <a:endParaRPr lang="en-US" sz="2400" b="1" kern="100" dirty="0"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E239C2-1722-0DAB-5969-08CE052AA067}"/>
              </a:ext>
            </a:extLst>
          </p:cNvPr>
          <p:cNvSpPr txBox="1"/>
          <p:nvPr/>
        </p:nvSpPr>
        <p:spPr>
          <a:xfrm>
            <a:off x="9527039" y="4895214"/>
            <a:ext cx="1799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ESA Space Rider</a:t>
            </a:r>
          </a:p>
        </p:txBody>
      </p:sp>
      <p:pic>
        <p:nvPicPr>
          <p:cNvPr id="25" name="Picture 24" descr="A close-up of a jet&#10;&#10;Description automatically generated">
            <a:extLst>
              <a:ext uri="{FF2B5EF4-FFF2-40B4-BE49-F238E27FC236}">
                <a16:creationId xmlns:a16="http://schemas.microsoft.com/office/drawing/2014/main" id="{0D637D9F-ECDB-8AB5-D433-406467F82AF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4838" y="3201664"/>
            <a:ext cx="2523946" cy="166546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89611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4067</TotalTime>
  <Words>5029</Words>
  <Application>Microsoft Macintosh PowerPoint</Application>
  <PresentationFormat>Widescreen</PresentationFormat>
  <Paragraphs>1104</Paragraphs>
  <Slides>73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86" baseType="lpstr">
      <vt:lpstr>Arial Unicode MS</vt:lpstr>
      <vt:lpstr>ＭＳ Ｐゴシック</vt:lpstr>
      <vt:lpstr>Aptos</vt:lpstr>
      <vt:lpstr>Arial</vt:lpstr>
      <vt:lpstr>Arial Narrow</vt:lpstr>
      <vt:lpstr>Calibri</vt:lpstr>
      <vt:lpstr>Cambria Math</vt:lpstr>
      <vt:lpstr>GE Inspira Sans</vt:lpstr>
      <vt:lpstr>Lucida Handwriting</vt:lpstr>
      <vt:lpstr>Symbol</vt:lpstr>
      <vt:lpstr>Times</vt:lpstr>
      <vt:lpstr>Times New Roman</vt:lpstr>
      <vt:lpstr>Office Theme</vt:lpstr>
      <vt:lpstr>PowerPoint Presentation</vt:lpstr>
      <vt:lpstr>Outline</vt:lpstr>
      <vt:lpstr>What are Composites?</vt:lpstr>
      <vt:lpstr>Ceramic Matrix Composites (CMCs)</vt:lpstr>
      <vt:lpstr>Perception of CMCs</vt:lpstr>
      <vt:lpstr>PowerPoint Presentation</vt:lpstr>
      <vt:lpstr>Cost Perceptions and Cost Realities of CMCs</vt:lpstr>
      <vt:lpstr>CMCs Are Both Enablers and Benefit-Multipliers</vt:lpstr>
      <vt:lpstr>CMC Sectors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TPS &amp; Hot Structures</vt:lpstr>
      <vt:lpstr>C/C as a TPS and/or a Hot Structure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Key Point: Drag Reduction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CMC Hot Structures?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Recombination (Catalytic) Efficiency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Need for a Damage-Tolerance Approach (DTA)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Key Technical Challenge: Hot-Structure Manufacturing</vt:lpstr>
      <vt:lpstr>AMSH Gates for Transitioning CMCs</vt:lpstr>
      <vt:lpstr>PowerPoint Presentation</vt:lpstr>
      <vt:lpstr>Successfully Transitioning Hot Structures to Flight Vehicles</vt:lpstr>
      <vt:lpstr>Manufacturing is the Biggest Challenge, Not Performance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Waltz, Susanne (LARC-D309)[eMITS]</dc:creator>
  <cp:lastModifiedBy>Glass, David E. (LARC-D312)</cp:lastModifiedBy>
  <cp:revision>151</cp:revision>
  <dcterms:created xsi:type="dcterms:W3CDTF">2024-04-22T17:04:27Z</dcterms:created>
  <dcterms:modified xsi:type="dcterms:W3CDTF">2026-07-03T01:57:30Z</dcterms:modified>
</cp:coreProperties>
</file>