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Lst>
  <p:notesMasterIdLst>
    <p:notesMasterId r:id="rId22"/>
  </p:notesMasterIdLst>
  <p:sldIdLst>
    <p:sldId id="500" r:id="rId5"/>
    <p:sldId id="502" r:id="rId6"/>
    <p:sldId id="1073" r:id="rId7"/>
    <p:sldId id="1071" r:id="rId8"/>
    <p:sldId id="505" r:id="rId9"/>
    <p:sldId id="506" r:id="rId10"/>
    <p:sldId id="507" r:id="rId11"/>
    <p:sldId id="508" r:id="rId12"/>
    <p:sldId id="510" r:id="rId13"/>
    <p:sldId id="509" r:id="rId14"/>
    <p:sldId id="1075" r:id="rId15"/>
    <p:sldId id="1074" r:id="rId16"/>
    <p:sldId id="501" r:id="rId17"/>
    <p:sldId id="1077" r:id="rId18"/>
    <p:sldId id="1078" r:id="rId19"/>
    <p:sldId id="504" r:id="rId20"/>
    <p:sldId id="49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4" clrIdx="0">
    <p:extLst>
      <p:ext uri="{19B8F6BF-5375-455C-9EA6-DF929625EA0E}">
        <p15:presenceInfo xmlns:p15="http://schemas.microsoft.com/office/powerpoint/2012/main" userId="Microsoft Office User" providerId="None"/>
      </p:ext>
    </p:extLst>
  </p:cmAuthor>
  <p:cmAuthor id="2" name="Benna, Mehdi (GSFC-699.0)[UNIVERSITY OF MARYLAND BALTIMORE CO]" initials="BM(6OMBC" lastIdx="1" clrIdx="1">
    <p:extLst>
      <p:ext uri="{19B8F6BF-5375-455C-9EA6-DF929625EA0E}">
        <p15:presenceInfo xmlns:p15="http://schemas.microsoft.com/office/powerpoint/2012/main" userId="S::mbenna@ndc.nasa.gov::2e8a4e68-124b-441e-8af4-fb998126868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AC8300"/>
    <a:srgbClr val="FF99FF"/>
    <a:srgbClr val="66FF66"/>
    <a:srgbClr val="4472C4"/>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84A80B-F75C-4A9D-ACD5-21D07EA80167}" v="256" dt="2026-07-03T13:52:51.4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86" autoAdjust="0"/>
    <p:restoredTop sz="87100" autoAdjust="0"/>
  </p:normalViewPr>
  <p:slideViewPr>
    <p:cSldViewPr snapToGrid="0">
      <p:cViewPr varScale="1">
        <p:scale>
          <a:sx n="83" d="100"/>
          <a:sy n="83" d="100"/>
        </p:scale>
        <p:origin x="1056" y="64"/>
      </p:cViewPr>
      <p:guideLst>
        <p:guide orient="horz" pos="2160"/>
        <p:guide pos="3840"/>
      </p:guideLst>
    </p:cSldViewPr>
  </p:slideViewPr>
  <p:notesTextViewPr>
    <p:cViewPr>
      <p:scale>
        <a:sx n="100" d="100"/>
        <a:sy n="100" d="100"/>
      </p:scale>
      <p:origin x="0" y="0"/>
    </p:cViewPr>
  </p:notesTextViewPr>
  <p:sorterViewPr>
    <p:cViewPr>
      <p:scale>
        <a:sx n="60" d="100"/>
        <a:sy n="60" d="100"/>
      </p:scale>
      <p:origin x="0" y="0"/>
    </p:cViewPr>
  </p:sorterViewPr>
  <p:notesViewPr>
    <p:cSldViewPr snapToGrid="0" snapToObjects="1">
      <p:cViewPr varScale="1">
        <p:scale>
          <a:sx n="122" d="100"/>
          <a:sy n="122" d="100"/>
        </p:scale>
        <p:origin x="-3816"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driguez-ruiz, Juan E. (GSFC-5230)" userId="743fa669-b814-4931-8511-75dba9f571af" providerId="ADAL" clId="{5BDC508A-F4CA-4C2C-9441-7947D99E4FC1}"/>
    <pc:docChg chg="undo redo custSel addSld delSld modSld sldOrd modMainMaster">
      <pc:chgData name="Rodriguez-ruiz, Juan E. (GSFC-5230)" userId="743fa669-b814-4931-8511-75dba9f571af" providerId="ADAL" clId="{5BDC508A-F4CA-4C2C-9441-7947D99E4FC1}" dt="2026-07-06T17:37:27.884" v="3104" actId="20577"/>
      <pc:docMkLst>
        <pc:docMk/>
      </pc:docMkLst>
      <pc:sldChg chg="addSp modSp del mod modClrScheme chgLayout">
        <pc:chgData name="Rodriguez-ruiz, Juan E. (GSFC-5230)" userId="743fa669-b814-4931-8511-75dba9f571af" providerId="ADAL" clId="{5BDC508A-F4CA-4C2C-9441-7947D99E4FC1}" dt="2026-07-01T23:11:12.297" v="416" actId="47"/>
        <pc:sldMkLst>
          <pc:docMk/>
          <pc:sldMk cId="3648037456" sldId="496"/>
        </pc:sldMkLst>
      </pc:sldChg>
      <pc:sldChg chg="del">
        <pc:chgData name="Rodriguez-ruiz, Juan E. (GSFC-5230)" userId="743fa669-b814-4931-8511-75dba9f571af" providerId="ADAL" clId="{5BDC508A-F4CA-4C2C-9441-7947D99E4FC1}" dt="2026-06-30T20:12:37.393" v="1" actId="47"/>
        <pc:sldMkLst>
          <pc:docMk/>
          <pc:sldMk cId="272415588" sldId="499"/>
        </pc:sldMkLst>
      </pc:sldChg>
      <pc:sldChg chg="addSp modSp mod modClrScheme chgLayout modNotesTx">
        <pc:chgData name="Rodriguez-ruiz, Juan E. (GSFC-5230)" userId="743fa669-b814-4931-8511-75dba9f571af" providerId="ADAL" clId="{5BDC508A-F4CA-4C2C-9441-7947D99E4FC1}" dt="2026-07-06T17:37:27.884" v="3104" actId="20577"/>
        <pc:sldMkLst>
          <pc:docMk/>
          <pc:sldMk cId="867967587" sldId="500"/>
        </pc:sldMkLst>
        <pc:spChg chg="mod ord">
          <ac:chgData name="Rodriguez-ruiz, Juan E. (GSFC-5230)" userId="743fa669-b814-4931-8511-75dba9f571af" providerId="ADAL" clId="{5BDC508A-F4CA-4C2C-9441-7947D99E4FC1}" dt="2026-07-02T00:19:52.111" v="1104" actId="20577"/>
          <ac:spMkLst>
            <pc:docMk/>
            <pc:sldMk cId="867967587" sldId="500"/>
            <ac:spMk id="6" creationId="{701AE419-33CF-419A-E2FD-1B5A233F5862}"/>
          </ac:spMkLst>
        </pc:spChg>
        <pc:spChg chg="mod ord">
          <ac:chgData name="Rodriguez-ruiz, Juan E. (GSFC-5230)" userId="743fa669-b814-4931-8511-75dba9f571af" providerId="ADAL" clId="{5BDC508A-F4CA-4C2C-9441-7947D99E4FC1}" dt="2026-07-06T17:37:27.884" v="3104" actId="20577"/>
          <ac:spMkLst>
            <pc:docMk/>
            <pc:sldMk cId="867967587" sldId="500"/>
            <ac:spMk id="7" creationId="{702C4EF5-DFFD-55AC-1FC3-226816B5837A}"/>
          </ac:spMkLst>
        </pc:spChg>
        <pc:spChg chg="mod ord">
          <ac:chgData name="Rodriguez-ruiz, Juan E. (GSFC-5230)" userId="743fa669-b814-4931-8511-75dba9f571af" providerId="ADAL" clId="{5BDC508A-F4CA-4C2C-9441-7947D99E4FC1}" dt="2026-07-02T00:17:48.882" v="1086" actId="700"/>
          <ac:spMkLst>
            <pc:docMk/>
            <pc:sldMk cId="867967587" sldId="500"/>
            <ac:spMk id="8" creationId="{CCCE5099-8BA7-802F-AD64-4773122E3234}"/>
          </ac:spMkLst>
        </pc:spChg>
        <pc:spChg chg="mod ord">
          <ac:chgData name="Rodriguez-ruiz, Juan E. (GSFC-5230)" userId="743fa669-b814-4931-8511-75dba9f571af" providerId="ADAL" clId="{5BDC508A-F4CA-4C2C-9441-7947D99E4FC1}" dt="2026-07-02T00:17:48.882" v="1086" actId="700"/>
          <ac:spMkLst>
            <pc:docMk/>
            <pc:sldMk cId="867967587" sldId="500"/>
            <ac:spMk id="9" creationId="{57729D86-8E8B-697B-FF09-DFDBA3A51C05}"/>
          </ac:spMkLst>
        </pc:spChg>
        <pc:picChg chg="add mod">
          <ac:chgData name="Rodriguez-ruiz, Juan E. (GSFC-5230)" userId="743fa669-b814-4931-8511-75dba9f571af" providerId="ADAL" clId="{5BDC508A-F4CA-4C2C-9441-7947D99E4FC1}" dt="2026-07-02T00:19:17.292" v="1094" actId="1076"/>
          <ac:picMkLst>
            <pc:docMk/>
            <pc:sldMk cId="867967587" sldId="500"/>
            <ac:picMk id="2" creationId="{290C3D80-5B00-711D-6B8B-11D4580EAA83}"/>
          </ac:picMkLst>
        </pc:picChg>
      </pc:sldChg>
      <pc:sldChg chg="addSp modSp new mod modNotesTx">
        <pc:chgData name="Rodriguez-ruiz, Juan E. (GSFC-5230)" userId="743fa669-b814-4931-8511-75dba9f571af" providerId="ADAL" clId="{5BDC508A-F4CA-4C2C-9441-7947D99E4FC1}" dt="2026-07-03T13:53:07.341" v="3043" actId="1076"/>
        <pc:sldMkLst>
          <pc:docMk/>
          <pc:sldMk cId="730624916" sldId="502"/>
        </pc:sldMkLst>
        <pc:spChg chg="mod">
          <ac:chgData name="Rodriguez-ruiz, Juan E. (GSFC-5230)" userId="743fa669-b814-4931-8511-75dba9f571af" providerId="ADAL" clId="{5BDC508A-F4CA-4C2C-9441-7947D99E4FC1}" dt="2026-07-03T13:48:55.485" v="3034" actId="20577"/>
          <ac:spMkLst>
            <pc:docMk/>
            <pc:sldMk cId="730624916" sldId="502"/>
            <ac:spMk id="2" creationId="{BBB21DF0-295D-F718-827E-B5F8AE4216C8}"/>
          </ac:spMkLst>
        </pc:spChg>
        <pc:spChg chg="mod">
          <ac:chgData name="Rodriguez-ruiz, Juan E. (GSFC-5230)" userId="743fa669-b814-4931-8511-75dba9f571af" providerId="ADAL" clId="{5BDC508A-F4CA-4C2C-9441-7947D99E4FC1}" dt="2026-07-01T23:12:03.578" v="421" actId="14100"/>
          <ac:spMkLst>
            <pc:docMk/>
            <pc:sldMk cId="730624916" sldId="502"/>
            <ac:spMk id="4" creationId="{7E5FC00F-9EFF-8C04-5F3F-1E8F49A46DE8}"/>
          </ac:spMkLst>
        </pc:spChg>
        <pc:spChg chg="add mod">
          <ac:chgData name="Rodriguez-ruiz, Juan E. (GSFC-5230)" userId="743fa669-b814-4931-8511-75dba9f571af" providerId="ADAL" clId="{5BDC508A-F4CA-4C2C-9441-7947D99E4FC1}" dt="2026-07-03T13:53:07.341" v="3043" actId="1076"/>
          <ac:spMkLst>
            <pc:docMk/>
            <pc:sldMk cId="730624916" sldId="502"/>
            <ac:spMk id="8" creationId="{36A28DF4-7785-E43F-A1D4-36EE19B7EA90}"/>
          </ac:spMkLst>
        </pc:spChg>
        <pc:picChg chg="add mod">
          <ac:chgData name="Rodriguez-ruiz, Juan E. (GSFC-5230)" userId="743fa669-b814-4931-8511-75dba9f571af" providerId="ADAL" clId="{5BDC508A-F4CA-4C2C-9441-7947D99E4FC1}" dt="2026-07-01T23:14:01.438" v="464" actId="1076"/>
          <ac:picMkLst>
            <pc:docMk/>
            <pc:sldMk cId="730624916" sldId="502"/>
            <ac:picMk id="5" creationId="{68DE6DEA-4F3A-1834-8255-B2DF64112207}"/>
          </ac:picMkLst>
        </pc:picChg>
        <pc:picChg chg="add mod">
          <ac:chgData name="Rodriguez-ruiz, Juan E. (GSFC-5230)" userId="743fa669-b814-4931-8511-75dba9f571af" providerId="ADAL" clId="{5BDC508A-F4CA-4C2C-9441-7947D99E4FC1}" dt="2026-07-01T23:14:27.084" v="470" actId="1076"/>
          <ac:picMkLst>
            <pc:docMk/>
            <pc:sldMk cId="730624916" sldId="502"/>
            <ac:picMk id="7" creationId="{C8646A26-FDAE-CB27-00B2-30E10EE662A7}"/>
          </ac:picMkLst>
        </pc:picChg>
      </pc:sldChg>
      <pc:sldChg chg="addSp modSp new del mod">
        <pc:chgData name="Rodriguez-ruiz, Juan E. (GSFC-5230)" userId="743fa669-b814-4931-8511-75dba9f571af" providerId="ADAL" clId="{5BDC508A-F4CA-4C2C-9441-7947D99E4FC1}" dt="2026-07-02T00:07:33.194" v="1028" actId="47"/>
        <pc:sldMkLst>
          <pc:docMk/>
          <pc:sldMk cId="4114479361" sldId="503"/>
        </pc:sldMkLst>
      </pc:sldChg>
      <pc:sldChg chg="addSp delSp modSp new mod ord">
        <pc:chgData name="Rodriguez-ruiz, Juan E. (GSFC-5230)" userId="743fa669-b814-4931-8511-75dba9f571af" providerId="ADAL" clId="{5BDC508A-F4CA-4C2C-9441-7947D99E4FC1}" dt="2026-07-02T16:14:47.395" v="2547"/>
        <pc:sldMkLst>
          <pc:docMk/>
          <pc:sldMk cId="3649017345" sldId="504"/>
        </pc:sldMkLst>
        <pc:spChg chg="mod">
          <ac:chgData name="Rodriguez-ruiz, Juan E. (GSFC-5230)" userId="743fa669-b814-4931-8511-75dba9f571af" providerId="ADAL" clId="{5BDC508A-F4CA-4C2C-9441-7947D99E4FC1}" dt="2026-07-02T00:11:45.712" v="1057" actId="20577"/>
          <ac:spMkLst>
            <pc:docMk/>
            <pc:sldMk cId="3649017345" sldId="504"/>
            <ac:spMk id="4" creationId="{07EFE350-3A5C-0D36-B206-A2C593ECA026}"/>
          </ac:spMkLst>
        </pc:spChg>
        <pc:picChg chg="add del mod modCrop">
          <ac:chgData name="Rodriguez-ruiz, Juan E. (GSFC-5230)" userId="743fa669-b814-4931-8511-75dba9f571af" providerId="ADAL" clId="{5BDC508A-F4CA-4C2C-9441-7947D99E4FC1}" dt="2026-07-01T23:44:59.123" v="978" actId="1076"/>
          <ac:picMkLst>
            <pc:docMk/>
            <pc:sldMk cId="3649017345" sldId="504"/>
            <ac:picMk id="5" creationId="{BF947D1C-2B29-EF50-DE79-642D130ABA34}"/>
          </ac:picMkLst>
        </pc:picChg>
        <pc:picChg chg="add mod ord">
          <ac:chgData name="Rodriguez-ruiz, Juan E. (GSFC-5230)" userId="743fa669-b814-4931-8511-75dba9f571af" providerId="ADAL" clId="{5BDC508A-F4CA-4C2C-9441-7947D99E4FC1}" dt="2026-07-01T23:45:08.916" v="982" actId="208"/>
          <ac:picMkLst>
            <pc:docMk/>
            <pc:sldMk cId="3649017345" sldId="504"/>
            <ac:picMk id="8" creationId="{A90B19BA-F837-F7EC-C519-8F648F387539}"/>
          </ac:picMkLst>
        </pc:picChg>
        <pc:picChg chg="add mod">
          <ac:chgData name="Rodriguez-ruiz, Juan E. (GSFC-5230)" userId="743fa669-b814-4931-8511-75dba9f571af" providerId="ADAL" clId="{5BDC508A-F4CA-4C2C-9441-7947D99E4FC1}" dt="2026-07-01T23:45:08.341" v="981" actId="208"/>
          <ac:picMkLst>
            <pc:docMk/>
            <pc:sldMk cId="3649017345" sldId="504"/>
            <ac:picMk id="10" creationId="{800C6F1F-BA60-5E4E-A7A6-F9A1FB21C8CC}"/>
          </ac:picMkLst>
        </pc:picChg>
      </pc:sldChg>
      <pc:sldChg chg="addSp modSp new mod modNotesTx">
        <pc:chgData name="Rodriguez-ruiz, Juan E. (GSFC-5230)" userId="743fa669-b814-4931-8511-75dba9f571af" providerId="ADAL" clId="{5BDC508A-F4CA-4C2C-9441-7947D99E4FC1}" dt="2026-07-03T13:46:20.074" v="2972" actId="1076"/>
        <pc:sldMkLst>
          <pc:docMk/>
          <pc:sldMk cId="3832457798" sldId="505"/>
        </pc:sldMkLst>
        <pc:spChg chg="mod">
          <ac:chgData name="Rodriguez-ruiz, Juan E. (GSFC-5230)" userId="743fa669-b814-4931-8511-75dba9f571af" providerId="ADAL" clId="{5BDC508A-F4CA-4C2C-9441-7947D99E4FC1}" dt="2026-07-03T13:46:00.605" v="2969" actId="6549"/>
          <ac:spMkLst>
            <pc:docMk/>
            <pc:sldMk cId="3832457798" sldId="505"/>
            <ac:spMk id="2" creationId="{F0BE303C-2BAC-2781-F5C5-13F33D0097A0}"/>
          </ac:spMkLst>
        </pc:spChg>
        <pc:spChg chg="mod">
          <ac:chgData name="Rodriguez-ruiz, Juan E. (GSFC-5230)" userId="743fa669-b814-4931-8511-75dba9f571af" providerId="ADAL" clId="{5BDC508A-F4CA-4C2C-9441-7947D99E4FC1}" dt="2026-06-30T20:22:51.698" v="188" actId="20577"/>
          <ac:spMkLst>
            <pc:docMk/>
            <pc:sldMk cId="3832457798" sldId="505"/>
            <ac:spMk id="4" creationId="{61745C5C-08DE-1913-C0E0-E20B8FC3BACC}"/>
          </ac:spMkLst>
        </pc:spChg>
        <pc:picChg chg="add mod">
          <ac:chgData name="Rodriguez-ruiz, Juan E. (GSFC-5230)" userId="743fa669-b814-4931-8511-75dba9f571af" providerId="ADAL" clId="{5BDC508A-F4CA-4C2C-9441-7947D99E4FC1}" dt="2026-07-02T16:30:57.904" v="2581" actId="1076"/>
          <ac:picMkLst>
            <pc:docMk/>
            <pc:sldMk cId="3832457798" sldId="505"/>
            <ac:picMk id="5" creationId="{D4F608A0-406F-3971-BC4E-C4F8884E2CB9}"/>
          </ac:picMkLst>
        </pc:picChg>
        <pc:picChg chg="add mod">
          <ac:chgData name="Rodriguez-ruiz, Juan E. (GSFC-5230)" userId="743fa669-b814-4931-8511-75dba9f571af" providerId="ADAL" clId="{5BDC508A-F4CA-4C2C-9441-7947D99E4FC1}" dt="2026-07-02T00:23:04.396" v="1116" actId="14100"/>
          <ac:picMkLst>
            <pc:docMk/>
            <pc:sldMk cId="3832457798" sldId="505"/>
            <ac:picMk id="6" creationId="{7153CEDC-F66A-800F-B807-42EDC5A3547B}"/>
          </ac:picMkLst>
        </pc:picChg>
        <pc:picChg chg="add mod">
          <ac:chgData name="Rodriguez-ruiz, Juan E. (GSFC-5230)" userId="743fa669-b814-4931-8511-75dba9f571af" providerId="ADAL" clId="{5BDC508A-F4CA-4C2C-9441-7947D99E4FC1}" dt="2026-07-03T13:46:20.074" v="2972" actId="1076"/>
          <ac:picMkLst>
            <pc:docMk/>
            <pc:sldMk cId="3832457798" sldId="505"/>
            <ac:picMk id="9" creationId="{CA23B7A8-8A72-1AE4-EDF0-AD21C66E09D9}"/>
          </ac:picMkLst>
        </pc:picChg>
      </pc:sldChg>
      <pc:sldChg chg="addSp modSp new mod">
        <pc:chgData name="Rodriguez-ruiz, Juan E. (GSFC-5230)" userId="743fa669-b814-4931-8511-75dba9f571af" providerId="ADAL" clId="{5BDC508A-F4CA-4C2C-9441-7947D99E4FC1}" dt="2026-07-03T12:46:52.992" v="2678" actId="20577"/>
        <pc:sldMkLst>
          <pc:docMk/>
          <pc:sldMk cId="24431987" sldId="506"/>
        </pc:sldMkLst>
        <pc:spChg chg="mod">
          <ac:chgData name="Rodriguez-ruiz, Juan E. (GSFC-5230)" userId="743fa669-b814-4931-8511-75dba9f571af" providerId="ADAL" clId="{5BDC508A-F4CA-4C2C-9441-7947D99E4FC1}" dt="2026-07-03T12:46:52.992" v="2678" actId="20577"/>
          <ac:spMkLst>
            <pc:docMk/>
            <pc:sldMk cId="24431987" sldId="506"/>
            <ac:spMk id="2" creationId="{D63E2BAD-A50B-3CC5-1AB6-0D4DF61758D8}"/>
          </ac:spMkLst>
        </pc:spChg>
        <pc:spChg chg="mod">
          <ac:chgData name="Rodriguez-ruiz, Juan E. (GSFC-5230)" userId="743fa669-b814-4931-8511-75dba9f571af" providerId="ADAL" clId="{5BDC508A-F4CA-4C2C-9441-7947D99E4FC1}" dt="2026-06-30T20:23:08.961" v="222" actId="20577"/>
          <ac:spMkLst>
            <pc:docMk/>
            <pc:sldMk cId="24431987" sldId="506"/>
            <ac:spMk id="4" creationId="{528902B4-2080-CA3A-7BA3-07F23D2668FA}"/>
          </ac:spMkLst>
        </pc:spChg>
        <pc:picChg chg="add mod">
          <ac:chgData name="Rodriguez-ruiz, Juan E. (GSFC-5230)" userId="743fa669-b814-4931-8511-75dba9f571af" providerId="ADAL" clId="{5BDC508A-F4CA-4C2C-9441-7947D99E4FC1}" dt="2026-07-02T16:32:58.801" v="2672" actId="14100"/>
          <ac:picMkLst>
            <pc:docMk/>
            <pc:sldMk cId="24431987" sldId="506"/>
            <ac:picMk id="5" creationId="{A7459AB5-A55B-3C48-7E28-2AF806FA2B15}"/>
          </ac:picMkLst>
        </pc:picChg>
      </pc:sldChg>
      <pc:sldChg chg="addSp modSp new mod modClrScheme chgLayout modNotesTx">
        <pc:chgData name="Rodriguez-ruiz, Juan E. (GSFC-5230)" userId="743fa669-b814-4931-8511-75dba9f571af" providerId="ADAL" clId="{5BDC508A-F4CA-4C2C-9441-7947D99E4FC1}" dt="2026-07-03T12:51:22.492" v="2717" actId="20577"/>
        <pc:sldMkLst>
          <pc:docMk/>
          <pc:sldMk cId="8424247" sldId="507"/>
        </pc:sldMkLst>
        <pc:spChg chg="mod ord">
          <ac:chgData name="Rodriguez-ruiz, Juan E. (GSFC-5230)" userId="743fa669-b814-4931-8511-75dba9f571af" providerId="ADAL" clId="{5BDC508A-F4CA-4C2C-9441-7947D99E4FC1}" dt="2026-07-03T12:51:22.492" v="2717" actId="20577"/>
          <ac:spMkLst>
            <pc:docMk/>
            <pc:sldMk cId="8424247" sldId="507"/>
            <ac:spMk id="2" creationId="{26C90253-D25C-1C63-6A60-708A924F4595}"/>
          </ac:spMkLst>
        </pc:spChg>
        <pc:spChg chg="mod ord">
          <ac:chgData name="Rodriguez-ruiz, Juan E. (GSFC-5230)" userId="743fa669-b814-4931-8511-75dba9f571af" providerId="ADAL" clId="{5BDC508A-F4CA-4C2C-9441-7947D99E4FC1}" dt="2026-07-02T13:42:58.705" v="1469" actId="700"/>
          <ac:spMkLst>
            <pc:docMk/>
            <pc:sldMk cId="8424247" sldId="507"/>
            <ac:spMk id="3" creationId="{EADFD49B-D9D8-85CF-6065-4D24BAC03795}"/>
          </ac:spMkLst>
        </pc:spChg>
        <pc:spChg chg="mod ord">
          <ac:chgData name="Rodriguez-ruiz, Juan E. (GSFC-5230)" userId="743fa669-b814-4931-8511-75dba9f571af" providerId="ADAL" clId="{5BDC508A-F4CA-4C2C-9441-7947D99E4FC1}" dt="2026-07-02T13:42:58.705" v="1469" actId="700"/>
          <ac:spMkLst>
            <pc:docMk/>
            <pc:sldMk cId="8424247" sldId="507"/>
            <ac:spMk id="4" creationId="{F6CFF6E6-9783-DD81-5208-32458F1A21A1}"/>
          </ac:spMkLst>
        </pc:spChg>
        <pc:spChg chg="add mod ord">
          <ac:chgData name="Rodriguez-ruiz, Juan E. (GSFC-5230)" userId="743fa669-b814-4931-8511-75dba9f571af" providerId="ADAL" clId="{5BDC508A-F4CA-4C2C-9441-7947D99E4FC1}" dt="2026-07-03T12:49:44.143" v="2694" actId="20577"/>
          <ac:spMkLst>
            <pc:docMk/>
            <pc:sldMk cId="8424247" sldId="507"/>
            <ac:spMk id="6" creationId="{A7A47087-3C94-C1B9-EE21-8F1C19CCEB4F}"/>
          </ac:spMkLst>
        </pc:spChg>
        <pc:graphicFrameChg chg="add mod ord">
          <ac:chgData name="Rodriguez-ruiz, Juan E. (GSFC-5230)" userId="743fa669-b814-4931-8511-75dba9f571af" providerId="ADAL" clId="{5BDC508A-F4CA-4C2C-9441-7947D99E4FC1}" dt="2026-07-03T12:50:10.998" v="2697" actId="1076"/>
          <ac:graphicFrameMkLst>
            <pc:docMk/>
            <pc:sldMk cId="8424247" sldId="507"/>
            <ac:graphicFrameMk id="5" creationId="{FBB70658-DB9C-DCA7-F7FE-DA5C5ACEDA82}"/>
          </ac:graphicFrameMkLst>
        </pc:graphicFrameChg>
      </pc:sldChg>
      <pc:sldChg chg="addSp modSp new mod">
        <pc:chgData name="Rodriguez-ruiz, Juan E. (GSFC-5230)" userId="743fa669-b814-4931-8511-75dba9f571af" providerId="ADAL" clId="{5BDC508A-F4CA-4C2C-9441-7947D99E4FC1}" dt="2026-07-03T12:55:45.517" v="2734" actId="20577"/>
        <pc:sldMkLst>
          <pc:docMk/>
          <pc:sldMk cId="2716033740" sldId="508"/>
        </pc:sldMkLst>
        <pc:spChg chg="mod">
          <ac:chgData name="Rodriguez-ruiz, Juan E. (GSFC-5230)" userId="743fa669-b814-4931-8511-75dba9f571af" providerId="ADAL" clId="{5BDC508A-F4CA-4C2C-9441-7947D99E4FC1}" dt="2026-07-03T12:55:45.517" v="2734" actId="20577"/>
          <ac:spMkLst>
            <pc:docMk/>
            <pc:sldMk cId="2716033740" sldId="508"/>
            <ac:spMk id="2" creationId="{5ADAC5A9-153C-65E4-7B85-691C62A39A54}"/>
          </ac:spMkLst>
        </pc:spChg>
        <pc:spChg chg="mod">
          <ac:chgData name="Rodriguez-ruiz, Juan E. (GSFC-5230)" userId="743fa669-b814-4931-8511-75dba9f571af" providerId="ADAL" clId="{5BDC508A-F4CA-4C2C-9441-7947D99E4FC1}" dt="2026-07-02T13:46:40.994" v="1508" actId="14100"/>
          <ac:spMkLst>
            <pc:docMk/>
            <pc:sldMk cId="2716033740" sldId="508"/>
            <ac:spMk id="4" creationId="{BA724EE6-9225-EA76-6366-FE3945A55F33}"/>
          </ac:spMkLst>
        </pc:spChg>
        <pc:picChg chg="add mod">
          <ac:chgData name="Rodriguez-ruiz, Juan E. (GSFC-5230)" userId="743fa669-b814-4931-8511-75dba9f571af" providerId="ADAL" clId="{5BDC508A-F4CA-4C2C-9441-7947D99E4FC1}" dt="2026-07-03T12:53:22.180" v="2728" actId="14100"/>
          <ac:picMkLst>
            <pc:docMk/>
            <pc:sldMk cId="2716033740" sldId="508"/>
            <ac:picMk id="5" creationId="{3EB1A7C1-E7E3-E099-3EEA-E980238F91AD}"/>
          </ac:picMkLst>
        </pc:picChg>
        <pc:picChg chg="add mod modCrop">
          <ac:chgData name="Rodriguez-ruiz, Juan E. (GSFC-5230)" userId="743fa669-b814-4931-8511-75dba9f571af" providerId="ADAL" clId="{5BDC508A-F4CA-4C2C-9441-7947D99E4FC1}" dt="2026-07-03T12:53:53.405" v="2730" actId="1076"/>
          <ac:picMkLst>
            <pc:docMk/>
            <pc:sldMk cId="2716033740" sldId="508"/>
            <ac:picMk id="6" creationId="{9F6E0DC9-EECC-63D4-023F-22B3943C5F10}"/>
          </ac:picMkLst>
        </pc:picChg>
      </pc:sldChg>
      <pc:sldChg chg="addSp modSp new mod ord">
        <pc:chgData name="Rodriguez-ruiz, Juan E. (GSFC-5230)" userId="743fa669-b814-4931-8511-75dba9f571af" providerId="ADAL" clId="{5BDC508A-F4CA-4C2C-9441-7947D99E4FC1}" dt="2026-07-03T13:17:56.189" v="2904" actId="20577"/>
        <pc:sldMkLst>
          <pc:docMk/>
          <pc:sldMk cId="3307911080" sldId="509"/>
        </pc:sldMkLst>
        <pc:spChg chg="mod">
          <ac:chgData name="Rodriguez-ruiz, Juan E. (GSFC-5230)" userId="743fa669-b814-4931-8511-75dba9f571af" providerId="ADAL" clId="{5BDC508A-F4CA-4C2C-9441-7947D99E4FC1}" dt="2026-07-03T13:17:56.189" v="2904" actId="20577"/>
          <ac:spMkLst>
            <pc:docMk/>
            <pc:sldMk cId="3307911080" sldId="509"/>
            <ac:spMk id="2" creationId="{4D0551ED-043D-56D5-AEA7-65A8EABD7573}"/>
          </ac:spMkLst>
        </pc:spChg>
        <pc:spChg chg="mod">
          <ac:chgData name="Rodriguez-ruiz, Juan E. (GSFC-5230)" userId="743fa669-b814-4931-8511-75dba9f571af" providerId="ADAL" clId="{5BDC508A-F4CA-4C2C-9441-7947D99E4FC1}" dt="2026-06-30T20:25:16.758" v="341" actId="20577"/>
          <ac:spMkLst>
            <pc:docMk/>
            <pc:sldMk cId="3307911080" sldId="509"/>
            <ac:spMk id="4" creationId="{5ED36C5E-BEF7-5088-A4FF-283EFAF1FA61}"/>
          </ac:spMkLst>
        </pc:spChg>
      </pc:sldChg>
      <pc:sldChg chg="addSp delSp modSp new mod">
        <pc:chgData name="Rodriguez-ruiz, Juan E. (GSFC-5230)" userId="743fa669-b814-4931-8511-75dba9f571af" providerId="ADAL" clId="{5BDC508A-F4CA-4C2C-9441-7947D99E4FC1}" dt="2026-07-03T13:04:49.077" v="2811" actId="1076"/>
        <pc:sldMkLst>
          <pc:docMk/>
          <pc:sldMk cId="1653108293" sldId="510"/>
        </pc:sldMkLst>
        <pc:spChg chg="add del mod">
          <ac:chgData name="Rodriguez-ruiz, Juan E. (GSFC-5230)" userId="743fa669-b814-4931-8511-75dba9f571af" providerId="ADAL" clId="{5BDC508A-F4CA-4C2C-9441-7947D99E4FC1}" dt="2026-07-03T13:04:21.139" v="2807" actId="14100"/>
          <ac:spMkLst>
            <pc:docMk/>
            <pc:sldMk cId="1653108293" sldId="510"/>
            <ac:spMk id="2" creationId="{3AB586B1-D26D-5DB5-BA20-172CAB730103}"/>
          </ac:spMkLst>
        </pc:spChg>
        <pc:spChg chg="mod">
          <ac:chgData name="Rodriguez-ruiz, Juan E. (GSFC-5230)" userId="743fa669-b814-4931-8511-75dba9f571af" providerId="ADAL" clId="{5BDC508A-F4CA-4C2C-9441-7947D99E4FC1}" dt="2026-07-02T15:52:54.285" v="2191" actId="20577"/>
          <ac:spMkLst>
            <pc:docMk/>
            <pc:sldMk cId="1653108293" sldId="510"/>
            <ac:spMk id="4" creationId="{EA411FC0-1F1D-9C21-F1CD-097F8BFDD393}"/>
          </ac:spMkLst>
        </pc:spChg>
        <pc:picChg chg="add mod">
          <ac:chgData name="Rodriguez-ruiz, Juan E. (GSFC-5230)" userId="743fa669-b814-4931-8511-75dba9f571af" providerId="ADAL" clId="{5BDC508A-F4CA-4C2C-9441-7947D99E4FC1}" dt="2026-07-03T13:04:49.077" v="2811" actId="1076"/>
          <ac:picMkLst>
            <pc:docMk/>
            <pc:sldMk cId="1653108293" sldId="510"/>
            <ac:picMk id="8" creationId="{BBC432B3-E7C0-2658-3435-8514E2A9DBA4}"/>
          </ac:picMkLst>
        </pc:picChg>
        <pc:picChg chg="add mod">
          <ac:chgData name="Rodriguez-ruiz, Juan E. (GSFC-5230)" userId="743fa669-b814-4931-8511-75dba9f571af" providerId="ADAL" clId="{5BDC508A-F4CA-4C2C-9441-7947D99E4FC1}" dt="2026-07-03T13:04:47.044" v="2810" actId="1076"/>
          <ac:picMkLst>
            <pc:docMk/>
            <pc:sldMk cId="1653108293" sldId="510"/>
            <ac:picMk id="9" creationId="{28216A3A-7892-341E-C710-F5EB8BE4CED5}"/>
          </ac:picMkLst>
        </pc:picChg>
      </pc:sldChg>
      <pc:sldChg chg="modSp new del mod">
        <pc:chgData name="Rodriguez-ruiz, Juan E. (GSFC-5230)" userId="743fa669-b814-4931-8511-75dba9f571af" providerId="ADAL" clId="{5BDC508A-F4CA-4C2C-9441-7947D99E4FC1}" dt="2026-07-02T16:04:39.550" v="2385" actId="47"/>
        <pc:sldMkLst>
          <pc:docMk/>
          <pc:sldMk cId="1601920762" sldId="511"/>
        </pc:sldMkLst>
      </pc:sldChg>
      <pc:sldChg chg="new del">
        <pc:chgData name="Rodriguez-ruiz, Juan E. (GSFC-5230)" userId="743fa669-b814-4931-8511-75dba9f571af" providerId="ADAL" clId="{5BDC508A-F4CA-4C2C-9441-7947D99E4FC1}" dt="2026-07-01T23:27:38.638" v="742" actId="47"/>
        <pc:sldMkLst>
          <pc:docMk/>
          <pc:sldMk cId="147847397" sldId="512"/>
        </pc:sldMkLst>
      </pc:sldChg>
      <pc:sldChg chg="addSp delSp modSp add mod ord setBg modNotesTx">
        <pc:chgData name="Rodriguez-ruiz, Juan E. (GSFC-5230)" userId="743fa669-b814-4931-8511-75dba9f571af" providerId="ADAL" clId="{5BDC508A-F4CA-4C2C-9441-7947D99E4FC1}" dt="2026-07-02T16:28:52.513" v="2579" actId="478"/>
        <pc:sldMkLst>
          <pc:docMk/>
          <pc:sldMk cId="2838253961" sldId="1071"/>
        </pc:sldMkLst>
      </pc:sldChg>
      <pc:sldChg chg="addSp delSp modSp add del mod">
        <pc:chgData name="Rodriguez-ruiz, Juan E. (GSFC-5230)" userId="743fa669-b814-4931-8511-75dba9f571af" providerId="ADAL" clId="{5BDC508A-F4CA-4C2C-9441-7947D99E4FC1}" dt="2026-07-01T23:26:43.077" v="741" actId="47"/>
        <pc:sldMkLst>
          <pc:docMk/>
          <pc:sldMk cId="4289830834" sldId="1072"/>
        </pc:sldMkLst>
      </pc:sldChg>
      <pc:sldChg chg="delSp modSp add mod modNotesTx">
        <pc:chgData name="Rodriguez-ruiz, Juan E. (GSFC-5230)" userId="743fa669-b814-4931-8511-75dba9f571af" providerId="ADAL" clId="{5BDC508A-F4CA-4C2C-9441-7947D99E4FC1}" dt="2026-07-03T13:48:25.339" v="3025" actId="20577"/>
        <pc:sldMkLst>
          <pc:docMk/>
          <pc:sldMk cId="251703607" sldId="1073"/>
        </pc:sldMkLst>
        <pc:spChg chg="mod">
          <ac:chgData name="Rodriguez-ruiz, Juan E. (GSFC-5230)" userId="743fa669-b814-4931-8511-75dba9f571af" providerId="ADAL" clId="{5BDC508A-F4CA-4C2C-9441-7947D99E4FC1}" dt="2026-07-03T13:48:25.339" v="3025" actId="20577"/>
          <ac:spMkLst>
            <pc:docMk/>
            <pc:sldMk cId="251703607" sldId="1073"/>
            <ac:spMk id="2" creationId="{AD3F977C-B157-0BB9-B915-F3DCC72F404A}"/>
          </ac:spMkLst>
        </pc:spChg>
        <pc:picChg chg="mod">
          <ac:chgData name="Rodriguez-ruiz, Juan E. (GSFC-5230)" userId="743fa669-b814-4931-8511-75dba9f571af" providerId="ADAL" clId="{5BDC508A-F4CA-4C2C-9441-7947D99E4FC1}" dt="2026-07-02T16:27:15.236" v="2571"/>
          <ac:picMkLst>
            <pc:docMk/>
            <pc:sldMk cId="251703607" sldId="1073"/>
            <ac:picMk id="5" creationId="{E6E67FCA-24DB-258C-0A1D-841EC877EC43}"/>
          </ac:picMkLst>
        </pc:picChg>
      </pc:sldChg>
      <pc:sldChg chg="add del setBg">
        <pc:chgData name="Rodriguez-ruiz, Juan E. (GSFC-5230)" userId="743fa669-b814-4931-8511-75dba9f571af" providerId="ADAL" clId="{5BDC508A-F4CA-4C2C-9441-7947D99E4FC1}" dt="2026-07-01T23:24:16.353" v="699"/>
        <pc:sldMkLst>
          <pc:docMk/>
          <pc:sldMk cId="1611210561" sldId="1073"/>
        </pc:sldMkLst>
      </pc:sldChg>
      <pc:sldChg chg="addSp delSp modSp new mod modClrScheme chgLayout">
        <pc:chgData name="Rodriguez-ruiz, Juan E. (GSFC-5230)" userId="743fa669-b814-4931-8511-75dba9f571af" providerId="ADAL" clId="{5BDC508A-F4CA-4C2C-9441-7947D99E4FC1}" dt="2026-07-02T00:15:07.604" v="1082" actId="1076"/>
        <pc:sldMkLst>
          <pc:docMk/>
          <pc:sldMk cId="2283045993" sldId="1074"/>
        </pc:sldMkLst>
        <pc:spChg chg="mod ord">
          <ac:chgData name="Rodriguez-ruiz, Juan E. (GSFC-5230)" userId="743fa669-b814-4931-8511-75dba9f571af" providerId="ADAL" clId="{5BDC508A-F4CA-4C2C-9441-7947D99E4FC1}" dt="2026-07-02T00:14:24.948" v="1059" actId="700"/>
          <ac:spMkLst>
            <pc:docMk/>
            <pc:sldMk cId="2283045993" sldId="1074"/>
            <ac:spMk id="3" creationId="{877C7516-0DB0-75BF-48B5-9BCF03C1BEA2}"/>
          </ac:spMkLst>
        </pc:spChg>
        <pc:spChg chg="add mod ord">
          <ac:chgData name="Rodriguez-ruiz, Juan E. (GSFC-5230)" userId="743fa669-b814-4931-8511-75dba9f571af" providerId="ADAL" clId="{5BDC508A-F4CA-4C2C-9441-7947D99E4FC1}" dt="2026-07-02T00:14:32.091" v="1073" actId="20577"/>
          <ac:spMkLst>
            <pc:docMk/>
            <pc:sldMk cId="2283045993" sldId="1074"/>
            <ac:spMk id="5" creationId="{BCF3D309-4B12-7E90-FD10-0E4B514BEDBB}"/>
          </ac:spMkLst>
        </pc:spChg>
        <pc:picChg chg="add mod">
          <ac:chgData name="Rodriguez-ruiz, Juan E. (GSFC-5230)" userId="743fa669-b814-4931-8511-75dba9f571af" providerId="ADAL" clId="{5BDC508A-F4CA-4C2C-9441-7947D99E4FC1}" dt="2026-07-02T00:15:07.604" v="1082" actId="1076"/>
          <ac:picMkLst>
            <pc:docMk/>
            <pc:sldMk cId="2283045993" sldId="1074"/>
            <ac:picMk id="7" creationId="{D71E5AEE-6D54-A347-8117-F3F77C47B9FF}"/>
          </ac:picMkLst>
        </pc:picChg>
      </pc:sldChg>
      <pc:sldChg chg="modSp new mod">
        <pc:chgData name="Rodriguez-ruiz, Juan E. (GSFC-5230)" userId="743fa669-b814-4931-8511-75dba9f571af" providerId="ADAL" clId="{5BDC508A-F4CA-4C2C-9441-7947D99E4FC1}" dt="2026-07-03T13:20:31.865" v="2943" actId="113"/>
        <pc:sldMkLst>
          <pc:docMk/>
          <pc:sldMk cId="1435670089" sldId="1075"/>
        </pc:sldMkLst>
        <pc:spChg chg="mod">
          <ac:chgData name="Rodriguez-ruiz, Juan E. (GSFC-5230)" userId="743fa669-b814-4931-8511-75dba9f571af" providerId="ADAL" clId="{5BDC508A-F4CA-4C2C-9441-7947D99E4FC1}" dt="2026-07-03T13:20:31.865" v="2943" actId="113"/>
          <ac:spMkLst>
            <pc:docMk/>
            <pc:sldMk cId="1435670089" sldId="1075"/>
            <ac:spMk id="2" creationId="{69D27258-2268-637C-32F8-A0F239E00B63}"/>
          </ac:spMkLst>
        </pc:spChg>
        <pc:spChg chg="mod">
          <ac:chgData name="Rodriguez-ruiz, Juan E. (GSFC-5230)" userId="743fa669-b814-4931-8511-75dba9f571af" providerId="ADAL" clId="{5BDC508A-F4CA-4C2C-9441-7947D99E4FC1}" dt="2026-07-02T14:42:04.215" v="1813" actId="20577"/>
          <ac:spMkLst>
            <pc:docMk/>
            <pc:sldMk cId="1435670089" sldId="1075"/>
            <ac:spMk id="4" creationId="{99C24873-20AA-BF15-C764-DD539360E591}"/>
          </ac:spMkLst>
        </pc:spChg>
      </pc:sldChg>
      <pc:sldChg chg="addSp delSp modSp new del mod modClrScheme chgLayout">
        <pc:chgData name="Rodriguez-ruiz, Juan E. (GSFC-5230)" userId="743fa669-b814-4931-8511-75dba9f571af" providerId="ADAL" clId="{5BDC508A-F4CA-4C2C-9441-7947D99E4FC1}" dt="2026-07-03T13:01:31.267" v="2800" actId="47"/>
        <pc:sldMkLst>
          <pc:docMk/>
          <pc:sldMk cId="3667717616" sldId="1076"/>
        </pc:sldMkLst>
      </pc:sldChg>
      <pc:sldChg chg="modSp new mod">
        <pc:chgData name="Rodriguez-ruiz, Juan E. (GSFC-5230)" userId="743fa669-b814-4931-8511-75dba9f571af" providerId="ADAL" clId="{5BDC508A-F4CA-4C2C-9441-7947D99E4FC1}" dt="2026-07-03T13:01:26.913" v="2799" actId="20577"/>
        <pc:sldMkLst>
          <pc:docMk/>
          <pc:sldMk cId="4095513494" sldId="1077"/>
        </pc:sldMkLst>
        <pc:spChg chg="mod">
          <ac:chgData name="Rodriguez-ruiz, Juan E. (GSFC-5230)" userId="743fa669-b814-4931-8511-75dba9f571af" providerId="ADAL" clId="{5BDC508A-F4CA-4C2C-9441-7947D99E4FC1}" dt="2026-07-03T13:01:26.913" v="2799" actId="20577"/>
          <ac:spMkLst>
            <pc:docMk/>
            <pc:sldMk cId="4095513494" sldId="1077"/>
            <ac:spMk id="2" creationId="{63A902FB-A180-62A1-B663-4E62BA7D1235}"/>
          </ac:spMkLst>
        </pc:spChg>
        <pc:spChg chg="mod">
          <ac:chgData name="Rodriguez-ruiz, Juan E. (GSFC-5230)" userId="743fa669-b814-4931-8511-75dba9f571af" providerId="ADAL" clId="{5BDC508A-F4CA-4C2C-9441-7947D99E4FC1}" dt="2026-07-03T13:00:51.998" v="2782" actId="20577"/>
          <ac:spMkLst>
            <pc:docMk/>
            <pc:sldMk cId="4095513494" sldId="1077"/>
            <ac:spMk id="4" creationId="{B38502F2-6B0E-547E-DD48-CF653797C149}"/>
          </ac:spMkLst>
        </pc:spChg>
      </pc:sldChg>
      <pc:sldChg chg="modSp new mod">
        <pc:chgData name="Rodriguez-ruiz, Juan E. (GSFC-5230)" userId="743fa669-b814-4931-8511-75dba9f571af" providerId="ADAL" clId="{5BDC508A-F4CA-4C2C-9441-7947D99E4FC1}" dt="2026-07-03T13:01:17.729" v="2798" actId="6549"/>
        <pc:sldMkLst>
          <pc:docMk/>
          <pc:sldMk cId="1963611697" sldId="1078"/>
        </pc:sldMkLst>
        <pc:spChg chg="mod">
          <ac:chgData name="Rodriguez-ruiz, Juan E. (GSFC-5230)" userId="743fa669-b814-4931-8511-75dba9f571af" providerId="ADAL" clId="{5BDC508A-F4CA-4C2C-9441-7947D99E4FC1}" dt="2026-07-03T13:01:17.729" v="2798" actId="6549"/>
          <ac:spMkLst>
            <pc:docMk/>
            <pc:sldMk cId="1963611697" sldId="1078"/>
            <ac:spMk id="2" creationId="{95AA8AE2-1189-F0EB-3AB4-8413D65032BC}"/>
          </ac:spMkLst>
        </pc:spChg>
        <pc:spChg chg="mod">
          <ac:chgData name="Rodriguez-ruiz, Juan E. (GSFC-5230)" userId="743fa669-b814-4931-8511-75dba9f571af" providerId="ADAL" clId="{5BDC508A-F4CA-4C2C-9441-7947D99E4FC1}" dt="2026-07-03T13:00:56.086" v="2783"/>
          <ac:spMkLst>
            <pc:docMk/>
            <pc:sldMk cId="1963611697" sldId="1078"/>
            <ac:spMk id="4" creationId="{FE77DA34-8527-B3A8-91BC-C41EB922505D}"/>
          </ac:spMkLst>
        </pc:spChg>
      </pc:sldChg>
      <pc:sldMasterChg chg="modSp mod modSldLayout">
        <pc:chgData name="Rodriguez-ruiz, Juan E. (GSFC-5230)" userId="743fa669-b814-4931-8511-75dba9f571af" providerId="ADAL" clId="{5BDC508A-F4CA-4C2C-9441-7947D99E4FC1}" dt="2026-07-02T00:18:33.658" v="1091" actId="478"/>
        <pc:sldMasterMkLst>
          <pc:docMk/>
          <pc:sldMasterMk cId="2005591808" sldId="2147483681"/>
        </pc:sldMasterMkLst>
        <pc:spChg chg="mod">
          <ac:chgData name="Rodriguez-ruiz, Juan E. (GSFC-5230)" userId="743fa669-b814-4931-8511-75dba9f571af" providerId="ADAL" clId="{5BDC508A-F4CA-4C2C-9441-7947D99E4FC1}" dt="2026-07-01T21:46:07.737" v="408" actId="20577"/>
          <ac:spMkLst>
            <pc:docMk/>
            <pc:sldMasterMk cId="2005591808" sldId="2147483681"/>
            <ac:spMk id="5" creationId="{742F4E96-F5CC-DD4A-D3F8-BAA037AE292F}"/>
          </ac:spMkLst>
        </pc:spChg>
        <pc:spChg chg="mod">
          <ac:chgData name="Rodriguez-ruiz, Juan E. (GSFC-5230)" userId="743fa669-b814-4931-8511-75dba9f571af" providerId="ADAL" clId="{5BDC508A-F4CA-4C2C-9441-7947D99E4FC1}" dt="2026-06-30T20:26:20.423" v="351" actId="20577"/>
          <ac:spMkLst>
            <pc:docMk/>
            <pc:sldMasterMk cId="2005591808" sldId="2147483681"/>
            <ac:spMk id="6" creationId="{7E4CD615-0F46-7B0C-7F8C-3707EF155FDA}"/>
          </ac:spMkLst>
        </pc:spChg>
        <pc:sldLayoutChg chg="delSp mod">
          <pc:chgData name="Rodriguez-ruiz, Juan E. (GSFC-5230)" userId="743fa669-b814-4931-8511-75dba9f571af" providerId="ADAL" clId="{5BDC508A-F4CA-4C2C-9441-7947D99E4FC1}" dt="2026-06-30T20:11:53.249" v="0" actId="478"/>
          <pc:sldLayoutMkLst>
            <pc:docMk/>
            <pc:sldMasterMk cId="2005591808" sldId="2147483681"/>
            <pc:sldLayoutMk cId="2679697646" sldId="2147483682"/>
          </pc:sldLayoutMkLst>
        </pc:sldLayoutChg>
        <pc:sldLayoutChg chg="delSp mod">
          <pc:chgData name="Rodriguez-ruiz, Juan E. (GSFC-5230)" userId="743fa669-b814-4931-8511-75dba9f571af" providerId="ADAL" clId="{5BDC508A-F4CA-4C2C-9441-7947D99E4FC1}" dt="2026-07-02T00:18:33.658" v="1091" actId="478"/>
          <pc:sldLayoutMkLst>
            <pc:docMk/>
            <pc:sldMasterMk cId="2005591808" sldId="2147483681"/>
            <pc:sldLayoutMk cId="3240295403" sldId="2147483690"/>
          </pc:sldLayoutMkLst>
        </pc:sldLayoutChg>
      </pc:sldMasterChg>
    </pc:docChg>
  </pc:docChgLst>
</pc:chgInfo>
</file>

<file path=ppt/charts/_rels/chart1.xml.rels><?xml version="1.0" encoding="UTF-8" standalone="yes"?>
<Relationships xmlns="http://schemas.openxmlformats.org/package/2006/relationships"><Relationship Id="rId2" Type="http://schemas.openxmlformats.org/officeDocument/2006/relationships/oleObject" Target="https://nasa.sharepoint.com/teams/LEMSTVAC/Shared%20Documents/Pre-Cert%20Chamber%20Checkout%20TVAC/LEMSA3%20TV%20Pre-Cert%20Test%20Log.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smoothMarker"/>
        <c:varyColors val="0"/>
        <c:ser>
          <c:idx val="2"/>
          <c:order val="2"/>
          <c:marker>
            <c:symbol val="none"/>
          </c:marker>
          <c:xVal>
            <c:numRef>
              <c:f>'GN2 Backfill Test'!$A$3:$A$7</c:f>
              <c:numCache>
                <c:formatCode>0.0</c:formatCode>
                <c:ptCount val="5"/>
                <c:pt idx="0">
                  <c:v>0</c:v>
                </c:pt>
                <c:pt idx="1">
                  <c:v>6.6661184210526319</c:v>
                </c:pt>
                <c:pt idx="2">
                  <c:v>13.332236842105264</c:v>
                </c:pt>
                <c:pt idx="3">
                  <c:v>66.661184210526315</c:v>
                </c:pt>
                <c:pt idx="4">
                  <c:v>133.32236842105263</c:v>
                </c:pt>
              </c:numCache>
            </c:numRef>
          </c:xVal>
          <c:yVal>
            <c:numRef>
              <c:f>'GN2 Backfill Test'!$C$3:$C$7</c:f>
              <c:numCache>
                <c:formatCode>General</c:formatCode>
                <c:ptCount val="5"/>
                <c:pt idx="0">
                  <c:v>1.46</c:v>
                </c:pt>
                <c:pt idx="1">
                  <c:v>13.603</c:v>
                </c:pt>
                <c:pt idx="2">
                  <c:v>16.147000000000002</c:v>
                </c:pt>
                <c:pt idx="3">
                  <c:v>18.72</c:v>
                </c:pt>
                <c:pt idx="4">
                  <c:v>18.72</c:v>
                </c:pt>
              </c:numCache>
            </c:numRef>
          </c:yVal>
          <c:smooth val="1"/>
          <c:extLst>
            <c:ext xmlns:c16="http://schemas.microsoft.com/office/drawing/2014/chart" uri="{C3380CC4-5D6E-409C-BE32-E72D297353CC}">
              <c16:uniqueId val="{00000000-4148-4083-B81B-8373B396C911}"/>
            </c:ext>
          </c:extLst>
        </c:ser>
        <c:dLbls>
          <c:showLegendKey val="0"/>
          <c:showVal val="0"/>
          <c:showCatName val="0"/>
          <c:showSerName val="0"/>
          <c:showPercent val="0"/>
          <c:showBubbleSize val="0"/>
        </c:dLbls>
        <c:axId val="487228111"/>
        <c:axId val="487228943"/>
        <c:extLst>
          <c:ext xmlns:c15="http://schemas.microsoft.com/office/drawing/2012/chart" uri="{02D57815-91ED-43cb-92C2-25804820EDAC}">
            <c15:filteredScatterSeries>
              <c15:ser>
                <c:idx val="1"/>
                <c:order val="1"/>
                <c:tx>
                  <c:v>TVDS Power</c:v>
                </c:tx>
                <c:spPr>
                  <a:ln w="19050"/>
                </c:spPr>
                <c:xVal>
                  <c:numRef>
                    <c:extLst>
                      <c:ext uri="{02D57815-91ED-43cb-92C2-25804820EDAC}">
                        <c15:formulaRef>
                          <c15:sqref>'GN2 Backfill Test'!$B$3:$B$10</c15:sqref>
                        </c15:formulaRef>
                      </c:ext>
                    </c:extLst>
                    <c:numCache>
                      <c:formatCode>General</c:formatCode>
                      <c:ptCount val="8"/>
                      <c:pt idx="0">
                        <c:v>0</c:v>
                      </c:pt>
                      <c:pt idx="1">
                        <c:v>0.05</c:v>
                      </c:pt>
                      <c:pt idx="2">
                        <c:v>0.1</c:v>
                      </c:pt>
                      <c:pt idx="3">
                        <c:v>0.5</c:v>
                      </c:pt>
                      <c:pt idx="4">
                        <c:v>1</c:v>
                      </c:pt>
                    </c:numCache>
                  </c:numRef>
                </c:xVal>
                <c:yVal>
                  <c:numRef>
                    <c:extLst>
                      <c:ext uri="{02D57815-91ED-43cb-92C2-25804820EDAC}">
                        <c15:formulaRef>
                          <c15:sqref>'GN2 Backfill Test'!$D$3:$D$10</c15:sqref>
                        </c15:formulaRef>
                      </c:ext>
                    </c:extLst>
                    <c:numCache>
                      <c:formatCode>General</c:formatCode>
                      <c:ptCount val="8"/>
                      <c:pt idx="0">
                        <c:v>1.39</c:v>
                      </c:pt>
                      <c:pt idx="1">
                        <c:v>12</c:v>
                      </c:pt>
                      <c:pt idx="2">
                        <c:v>14.21</c:v>
                      </c:pt>
                      <c:pt idx="3" formatCode="0.00">
                        <c:v>16.6035</c:v>
                      </c:pt>
                      <c:pt idx="4" formatCode="0.00">
                        <c:v>16.5945</c:v>
                      </c:pt>
                    </c:numCache>
                  </c:numRef>
                </c:yVal>
                <c:smooth val="1"/>
                <c:extLst>
                  <c:ext xmlns:c16="http://schemas.microsoft.com/office/drawing/2014/chart" uri="{C3380CC4-5D6E-409C-BE32-E72D297353CC}">
                    <c16:uniqueId val="{00000002-4148-4083-B81B-8373B396C911}"/>
                  </c:ext>
                </c:extLst>
              </c15:ser>
            </c15:filteredScatterSeries>
          </c:ext>
        </c:extLst>
      </c:scatterChart>
      <c:scatterChart>
        <c:scatterStyle val="smoothMarker"/>
        <c:varyColors val="0"/>
        <c:ser>
          <c:idx val="0"/>
          <c:order val="0"/>
          <c:tx>
            <c:v>Power</c:v>
          </c:tx>
          <c:spPr>
            <a:ln w="19050" cap="rnd">
              <a:solidFill>
                <a:srgbClr val="4472C4"/>
              </a:solidFill>
              <a:round/>
            </a:ln>
            <a:effectLst/>
          </c:spPr>
          <c:xVal>
            <c:numRef>
              <c:f>'GN2 Backfill Test'!$B$3:$B$10</c:f>
              <c:numCache>
                <c:formatCode>General</c:formatCode>
                <c:ptCount val="8"/>
                <c:pt idx="0">
                  <c:v>0</c:v>
                </c:pt>
                <c:pt idx="1">
                  <c:v>0.05</c:v>
                </c:pt>
                <c:pt idx="2">
                  <c:v>0.1</c:v>
                </c:pt>
                <c:pt idx="3">
                  <c:v>0.5</c:v>
                </c:pt>
                <c:pt idx="4">
                  <c:v>1</c:v>
                </c:pt>
              </c:numCache>
            </c:numRef>
          </c:xVal>
          <c:yVal>
            <c:numRef>
              <c:f>'GN2 Backfill Test'!$C$3:$C$10</c:f>
              <c:numCache>
                <c:formatCode>General</c:formatCode>
                <c:ptCount val="8"/>
                <c:pt idx="0">
                  <c:v>1.46</c:v>
                </c:pt>
                <c:pt idx="1">
                  <c:v>13.603</c:v>
                </c:pt>
                <c:pt idx="2">
                  <c:v>16.147000000000002</c:v>
                </c:pt>
                <c:pt idx="3">
                  <c:v>18.72</c:v>
                </c:pt>
                <c:pt idx="4">
                  <c:v>18.72</c:v>
                </c:pt>
              </c:numCache>
            </c:numRef>
          </c:yVal>
          <c:smooth val="1"/>
          <c:extLst>
            <c:ext xmlns:c16="http://schemas.microsoft.com/office/drawing/2014/chart" uri="{C3380CC4-5D6E-409C-BE32-E72D297353CC}">
              <c16:uniqueId val="{00000001-4148-4083-B81B-8373B396C911}"/>
            </c:ext>
          </c:extLst>
        </c:ser>
        <c:dLbls>
          <c:showLegendKey val="0"/>
          <c:showVal val="0"/>
          <c:showCatName val="0"/>
          <c:showSerName val="0"/>
          <c:showPercent val="0"/>
          <c:showBubbleSize val="0"/>
        </c:dLbls>
        <c:axId val="853070415"/>
        <c:axId val="674480783"/>
      </c:scatterChart>
      <c:valAx>
        <c:axId val="487228111"/>
        <c:scaling>
          <c:orientation val="minMax"/>
          <c:max val="133.30000000000001"/>
          <c:min val="0"/>
        </c:scaling>
        <c:delete val="0"/>
        <c:axPos val="b"/>
        <c:majorGridlines>
          <c:spPr>
            <a:ln w="9525" cap="flat" cmpd="sng" algn="ctr">
              <a:solidFill>
                <a:schemeClr val="tx1">
                  <a:lumMod val="15000"/>
                  <a:lumOff val="85000"/>
                </a:schemeClr>
              </a:solidFill>
              <a:round/>
            </a:ln>
            <a:effectLst/>
          </c:spPr>
        </c:majorGridlines>
        <c:title>
          <c:tx>
            <c:rich>
              <a:bodyPr/>
              <a:lstStyle/>
              <a:p>
                <a:pPr>
                  <a:defRPr/>
                </a:pPr>
                <a:r>
                  <a:rPr lang="en-US"/>
                  <a:t>Pressure [pa]</a:t>
                </a:r>
              </a:p>
            </c:rich>
          </c:tx>
          <c:overlay val="0"/>
        </c:title>
        <c:numFmt formatCode="#,##0" sourceLinked="0"/>
        <c:majorTickMark val="cross"/>
        <c:minorTickMark val="none"/>
        <c:tickLblPos val="nextTo"/>
        <c:spPr>
          <a:noFill/>
          <a:ln w="9525" cap="flat" cmpd="sng" algn="ctr">
            <a:solidFill>
              <a:schemeClr val="tx1">
                <a:lumMod val="25000"/>
                <a:lumOff val="75000"/>
              </a:schemeClr>
            </a:solidFill>
            <a:round/>
          </a:ln>
          <a:effectLst/>
        </c:spPr>
        <c:txPr>
          <a:bodyPr rot="-2700000"/>
          <a:lstStyle/>
          <a:p>
            <a:pPr>
              <a:defRPr/>
            </a:pPr>
            <a:endParaRPr lang="en-US"/>
          </a:p>
        </c:txPr>
        <c:crossAx val="487228943"/>
        <c:crossesAt val="-1000"/>
        <c:crossBetween val="midCat"/>
        <c:majorUnit val="20"/>
      </c:valAx>
      <c:valAx>
        <c:axId val="4872289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vert="horz"/>
              <a:lstStyle/>
              <a:p>
                <a:pPr algn="ctr" rtl="0">
                  <a:defRPr/>
                </a:pPr>
                <a:r>
                  <a:rPr lang="en-US"/>
                  <a:t>Heater Power [W]</a:t>
                </a:r>
              </a:p>
            </c:rich>
          </c:tx>
          <c:overlay val="0"/>
          <c:spPr>
            <a:noFill/>
            <a:ln>
              <a:noFill/>
            </a:ln>
            <a:effectLst/>
          </c:spPr>
        </c:title>
        <c:numFmt formatCode="#,##0" sourceLinked="0"/>
        <c:majorTickMark val="cross"/>
        <c:minorTickMark val="none"/>
        <c:tickLblPos val="nextTo"/>
        <c:spPr>
          <a:noFill/>
          <a:ln w="9525" cap="flat" cmpd="sng" algn="ctr">
            <a:solidFill>
              <a:schemeClr val="tx1">
                <a:lumMod val="25000"/>
                <a:lumOff val="75000"/>
              </a:schemeClr>
            </a:solidFill>
            <a:round/>
          </a:ln>
          <a:effectLst/>
        </c:spPr>
        <c:txPr>
          <a:bodyPr rot="-60000000" vert="horz"/>
          <a:lstStyle/>
          <a:p>
            <a:pPr>
              <a:defRPr/>
            </a:pPr>
            <a:endParaRPr lang="en-US"/>
          </a:p>
        </c:txPr>
        <c:crossAx val="487228111"/>
        <c:crosses val="autoZero"/>
        <c:crossBetween val="midCat"/>
        <c:majorUnit val="4"/>
      </c:valAx>
      <c:valAx>
        <c:axId val="674480783"/>
        <c:scaling>
          <c:orientation val="minMax"/>
        </c:scaling>
        <c:delete val="1"/>
        <c:axPos val="r"/>
        <c:numFmt formatCode="General" sourceLinked="1"/>
        <c:majorTickMark val="out"/>
        <c:minorTickMark val="none"/>
        <c:tickLblPos val="nextTo"/>
        <c:crossAx val="853070415"/>
        <c:crosses val="max"/>
        <c:crossBetween val="midCat"/>
      </c:valAx>
      <c:valAx>
        <c:axId val="853070415"/>
        <c:scaling>
          <c:orientation val="minMax"/>
          <c:max val="1"/>
          <c:min val="0"/>
        </c:scaling>
        <c:delete val="0"/>
        <c:axPos val="t"/>
        <c:title>
          <c:tx>
            <c:rich>
              <a:bodyPr/>
              <a:lstStyle/>
              <a:p>
                <a:pPr>
                  <a:defRPr/>
                </a:pPr>
                <a:r>
                  <a:rPr lang="en-US"/>
                  <a:t>Pressure [torr]</a:t>
                </a:r>
              </a:p>
            </c:rich>
          </c:tx>
          <c:overlay val="0"/>
        </c:title>
        <c:numFmt formatCode="#,##0.0" sourceLinked="0"/>
        <c:majorTickMark val="out"/>
        <c:minorTickMark val="none"/>
        <c:tickLblPos val="nextTo"/>
        <c:txPr>
          <a:bodyPr rot="-2700000"/>
          <a:lstStyle/>
          <a:p>
            <a:pPr>
              <a:defRPr/>
            </a:pPr>
            <a:endParaRPr lang="en-US"/>
          </a:p>
        </c:txPr>
        <c:crossAx val="674480783"/>
        <c:crosses val="max"/>
        <c:crossBetween val="midCat"/>
        <c:majorUnit val="0.15001240000000005"/>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1000" b="0">
          <a:latin typeface="Courier New" panose="02070309020205020404" pitchFamily="49" charset="0"/>
          <a:cs typeface="Courier New" panose="02070309020205020404" pitchFamily="49" charset="0"/>
        </a:defRPr>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2EDBE9-7BDA-3843-BDBC-F80A53ED7EF4}" type="datetimeFigureOut">
              <a:rPr lang="en-US" smtClean="0"/>
              <a:pPr/>
              <a:t>7/6/2026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E71631-0A93-FD41-8123-55F8FBC03666}" type="slidenum">
              <a:rPr lang="en-US" smtClean="0"/>
              <a:pPr/>
              <a:t>‹#›</a:t>
            </a:fld>
            <a:endParaRPr lang="en-US" dirty="0"/>
          </a:p>
        </p:txBody>
      </p:sp>
    </p:spTree>
    <p:extLst>
      <p:ext uri="{BB962C8B-B14F-4D97-AF65-F5344CB8AC3E}">
        <p14:creationId xmlns:p14="http://schemas.microsoft.com/office/powerpoint/2010/main" val="25815832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today we'll cover the thermal vacuum (TVAC) test plan and configuration developed to validate that the thermal control system can survive and operate through the lunar night.</a:t>
            </a:r>
          </a:p>
          <a:p>
            <a:endParaRPr lang="en-US" dirty="0"/>
          </a:p>
        </p:txBody>
      </p:sp>
      <p:sp>
        <p:nvSpPr>
          <p:cNvPr id="4" name="Slide Number Placeholder 3"/>
          <p:cNvSpPr>
            <a:spLocks noGrp="1"/>
          </p:cNvSpPr>
          <p:nvPr>
            <p:ph type="sldNum" sz="quarter" idx="5"/>
          </p:nvPr>
        </p:nvSpPr>
        <p:spPr/>
        <p:txBody>
          <a:bodyPr/>
          <a:lstStyle/>
          <a:p>
            <a:fld id="{7BE71631-0A93-FD41-8123-55F8FBC03666}" type="slidenum">
              <a:rPr lang="en-US" smtClean="0"/>
              <a:pPr/>
              <a:t>1</a:t>
            </a:fld>
            <a:endParaRPr lang="en-US" dirty="0"/>
          </a:p>
        </p:txBody>
      </p:sp>
    </p:spTree>
    <p:extLst>
      <p:ext uri="{BB962C8B-B14F-4D97-AF65-F5344CB8AC3E}">
        <p14:creationId xmlns:p14="http://schemas.microsoft.com/office/powerpoint/2010/main" val="3818252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slide is the analytical heart of the talk. Equation (1) states our criterion plainly: add up every source of nighttime energy loss — the LEMS power supply, the GSE heater, the 0Q heater, the two seismometer flight-vs-RRU corrections, and the TVAC-to-flight environment delta — and require that the total stay below the battery's capacity at –30°C. Because we only have 48 hours of chamber time but the night lasts over 360 hours, we measure power for each term and extrapolate to energy. Terms that stabilize quickly use linear regression; the bus GSE heater term needs a non-linear fit because of the bus's long thermal time constant, and we validate it against our Thermal Desktop model. Every term carries an error budget — systematic errors summed conservatively, random noise propagated statistically, combined in quadrature — so the final prediction carries at least three-sigma confidence.</a:t>
            </a:r>
            <a:endParaRPr lang="en-US" dirty="0"/>
          </a:p>
        </p:txBody>
      </p:sp>
      <p:sp>
        <p:nvSpPr>
          <p:cNvPr id="4" name="Slide Number Placeholder 3"/>
          <p:cNvSpPr>
            <a:spLocks noGrp="1"/>
          </p:cNvSpPr>
          <p:nvPr>
            <p:ph type="sldNum" sz="quarter" idx="5"/>
          </p:nvPr>
        </p:nvSpPr>
        <p:spPr/>
        <p:txBody>
          <a:bodyPr/>
          <a:lstStyle/>
          <a:p>
            <a:fld id="{7BE71631-0A93-FD41-8123-55F8FBC03666}" type="slidenum">
              <a:rPr lang="en-US" smtClean="0"/>
              <a:pPr/>
              <a:t>10</a:t>
            </a:fld>
            <a:endParaRPr lang="en-US" dirty="0"/>
          </a:p>
        </p:txBody>
      </p:sp>
    </p:spTree>
    <p:extLst>
      <p:ext uri="{BB962C8B-B14F-4D97-AF65-F5344CB8AC3E}">
        <p14:creationId xmlns:p14="http://schemas.microsoft.com/office/powerpoint/2010/main" val="3250403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1" kern="1200" dirty="0">
                <a:solidFill>
                  <a:schemeClr val="tx1"/>
                </a:solidFill>
                <a:effectLst/>
                <a:latin typeface="+mn-lt"/>
                <a:ea typeface="+mn-ea"/>
                <a:cs typeface="+mn-cs"/>
              </a:rPr>
              <a:t>LEMS is an autonomous seismometer package. Because it goes to the lunar south pole, it faces a brutal thermal environment. The defining challenge of this mission is surviving a 15-day lunar night with no sun, plummeting to minus 200 degrees Celsius. The fact that it must operate continuously for two years—especially during the lunar night—is the driving force behind all the engineering challenges we will discuss today. </a:t>
            </a:r>
            <a:r>
              <a:rPr lang="en-US" sz="1200" b="0" i="0" kern="1200" dirty="0">
                <a:solidFill>
                  <a:schemeClr val="tx1"/>
                </a:solidFill>
                <a:effectLst/>
                <a:latin typeface="+mn-lt"/>
                <a:ea typeface="+mn-ea"/>
                <a:cs typeface="+mn-cs"/>
              </a:rPr>
              <a:t>With no way to generate power at night, LEMS must ride out ~15 Earth days on battery. The 2.5 W heat budget during the night is the driving constraint — every fraction of a watt of heat leak matters for survival.</a:t>
            </a:r>
            <a:endParaRPr lang="en-US" dirty="0"/>
          </a:p>
          <a:p>
            <a:endParaRPr lang="en-US" dirty="0"/>
          </a:p>
        </p:txBody>
      </p:sp>
      <p:sp>
        <p:nvSpPr>
          <p:cNvPr id="4" name="Slide Number Placeholder 3"/>
          <p:cNvSpPr>
            <a:spLocks noGrp="1"/>
          </p:cNvSpPr>
          <p:nvPr>
            <p:ph type="sldNum" sz="quarter" idx="5"/>
          </p:nvPr>
        </p:nvSpPr>
        <p:spPr/>
        <p:txBody>
          <a:bodyPr/>
          <a:lstStyle/>
          <a:p>
            <a:fld id="{7BE71631-0A93-FD41-8123-55F8FBC03666}" type="slidenum">
              <a:rPr lang="en-US" smtClean="0"/>
              <a:pPr/>
              <a:t>2</a:t>
            </a:fld>
            <a:endParaRPr lang="en-US" dirty="0"/>
          </a:p>
        </p:txBody>
      </p:sp>
    </p:spTree>
    <p:extLst>
      <p:ext uri="{BB962C8B-B14F-4D97-AF65-F5344CB8AC3E}">
        <p14:creationId xmlns:p14="http://schemas.microsoft.com/office/powerpoint/2010/main" val="467636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EB9B2-8731-61E0-C4C9-024F01D42B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4428CB-DB36-4FD0-FD55-E095592627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2CF50D-D554-E6E6-AE02-9078435E031E}"/>
              </a:ext>
            </a:extLst>
          </p:cNvPr>
          <p:cNvSpPr>
            <a:spLocks noGrp="1"/>
          </p:cNvSpPr>
          <p:nvPr>
            <p:ph type="body" idx="1"/>
          </p:nvPr>
        </p:nvSpPr>
        <p:spPr/>
        <p:txBody>
          <a:bodyPr/>
          <a:lstStyle/>
          <a:p>
            <a:r>
              <a:rPr lang="en-US" sz="1200" b="0" i="1" kern="1200" dirty="0">
                <a:solidFill>
                  <a:schemeClr val="tx1"/>
                </a:solidFill>
                <a:effectLst/>
                <a:latin typeface="+mn-lt"/>
                <a:ea typeface="+mn-ea"/>
                <a:cs typeface="+mn-cs"/>
              </a:rPr>
              <a:t>We have no nuclear heaters and no sun during the night, meaning we rely entirely on battery power. Generating heat drains the battery, so we are restricted to a tiny 2.5W heat budget. To survive this, the internal electronics bus is heavily isolated from the external structure using advanced IMLI and enters a deep Hibernation Mode. Because there is no solar power during the 15-day night, power conservation is everything. The system essentially sleeps to save energy, only waking up briefly to check health and occasionally phone home via the Deep Space Network.</a:t>
            </a:r>
            <a:endParaRPr lang="en-US" dirty="0"/>
          </a:p>
        </p:txBody>
      </p:sp>
      <p:sp>
        <p:nvSpPr>
          <p:cNvPr id="4" name="Slide Number Placeholder 3">
            <a:extLst>
              <a:ext uri="{FF2B5EF4-FFF2-40B4-BE49-F238E27FC236}">
                <a16:creationId xmlns:a16="http://schemas.microsoft.com/office/drawing/2014/main" id="{31827120-65EC-72A6-C757-FB4246FF683E}"/>
              </a:ext>
            </a:extLst>
          </p:cNvPr>
          <p:cNvSpPr>
            <a:spLocks noGrp="1"/>
          </p:cNvSpPr>
          <p:nvPr>
            <p:ph type="sldNum" sz="quarter" idx="5"/>
          </p:nvPr>
        </p:nvSpPr>
        <p:spPr/>
        <p:txBody>
          <a:bodyPr/>
          <a:lstStyle/>
          <a:p>
            <a:fld id="{7BE71631-0A93-FD41-8123-55F8FBC03666}" type="slidenum">
              <a:rPr lang="en-US" smtClean="0"/>
              <a:pPr/>
              <a:t>3</a:t>
            </a:fld>
            <a:endParaRPr lang="en-US" dirty="0"/>
          </a:p>
        </p:txBody>
      </p:sp>
    </p:spTree>
    <p:extLst>
      <p:ext uri="{BB962C8B-B14F-4D97-AF65-F5344CB8AC3E}">
        <p14:creationId xmlns:p14="http://schemas.microsoft.com/office/powerpoint/2010/main" val="3500424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With no RTGs (nuclear) and no sun, we are strictly on battery power. Generating heat costs precious battery life. We are restricted to just 2.5 Watts of heating, requiring an incredibly efficient insulation scheme.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These four key thermal design/technology areas help LEMS survive the lunar night </a:t>
            </a:r>
          </a:p>
          <a:p>
            <a:r>
              <a:rPr lang="en-US" sz="1200" b="0" i="0" kern="1200" dirty="0">
                <a:solidFill>
                  <a:schemeClr val="tx1"/>
                </a:solidFill>
                <a:effectLst/>
                <a:latin typeface="+mn-lt"/>
                <a:ea typeface="+mn-ea"/>
                <a:cs typeface="+mn-cs"/>
              </a:rPr>
              <a:t>This isolation gives an extremely low heat-transfer-to-mass ratio — which is good for survival, but as we'll see, creates a challenge for testing. Note that the seismometers operate buried in the regolith.</a:t>
            </a:r>
          </a:p>
          <a:p>
            <a:endParaRPr lang="en-US" dirty="0"/>
          </a:p>
        </p:txBody>
      </p:sp>
      <p:sp>
        <p:nvSpPr>
          <p:cNvPr id="4" name="Slide Number Placeholder 3"/>
          <p:cNvSpPr>
            <a:spLocks noGrp="1"/>
          </p:cNvSpPr>
          <p:nvPr>
            <p:ph type="sldNum" sz="quarter" idx="5"/>
          </p:nvPr>
        </p:nvSpPr>
        <p:spPr/>
        <p:txBody>
          <a:bodyPr/>
          <a:lstStyle/>
          <a:p>
            <a:fld id="{7BE71631-0A93-FD41-8123-55F8FBC03666}" type="slidenum">
              <a:rPr lang="en-US" smtClean="0"/>
              <a:pPr/>
              <a:t>4</a:t>
            </a:fld>
            <a:endParaRPr lang="en-US"/>
          </a:p>
        </p:txBody>
      </p:sp>
    </p:spTree>
    <p:extLst>
      <p:ext uri="{BB962C8B-B14F-4D97-AF65-F5344CB8AC3E}">
        <p14:creationId xmlns:p14="http://schemas.microsoft.com/office/powerpoint/2010/main" val="3752928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Walk through the physical test setup. The goal is to recreate both the hot lunar day and cold lunar night radiative environments inside the chamber. Cooled high-emissivity honeycomb panels act as cold sinks, while heaters recreate warm conditions. Point to the CAD and photo to orient the audience, and use the block diagram to show how the simulated environment interfaces with each flight component.</a:t>
            </a:r>
            <a:endParaRPr lang="en-US" dirty="0"/>
          </a:p>
        </p:txBody>
      </p:sp>
      <p:sp>
        <p:nvSpPr>
          <p:cNvPr id="4" name="Slide Number Placeholder 3"/>
          <p:cNvSpPr>
            <a:spLocks noGrp="1"/>
          </p:cNvSpPr>
          <p:nvPr>
            <p:ph type="sldNum" sz="quarter" idx="5"/>
          </p:nvPr>
        </p:nvSpPr>
        <p:spPr/>
        <p:txBody>
          <a:bodyPr/>
          <a:lstStyle/>
          <a:p>
            <a:fld id="{7BE71631-0A93-FD41-8123-55F8FBC03666}" type="slidenum">
              <a:rPr lang="en-US" smtClean="0"/>
              <a:pPr/>
              <a:t>5</a:t>
            </a:fld>
            <a:endParaRPr lang="en-US" dirty="0"/>
          </a:p>
        </p:txBody>
      </p:sp>
    </p:spTree>
    <p:extLst>
      <p:ext uri="{BB962C8B-B14F-4D97-AF65-F5344CB8AC3E}">
        <p14:creationId xmlns:p14="http://schemas.microsoft.com/office/powerpoint/2010/main" val="4276182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Summarize what the test must accomplish. Beyond the hot and cold balances, the profile verifies that thermal mass can absorb the transient heat spike during the 3-hour monthly communications session without overheating. Each plateau exercises components toward </a:t>
            </a:r>
            <a:r>
              <a:rPr lang="en-US" sz="1200" b="0" i="0" kern="1200" dirty="0" err="1">
                <a:solidFill>
                  <a:schemeClr val="tx1"/>
                </a:solidFill>
                <a:effectLst/>
                <a:latin typeface="+mn-lt"/>
                <a:ea typeface="+mn-ea"/>
                <a:cs typeface="+mn-cs"/>
              </a:rPr>
              <a:t>protoflight</a:t>
            </a:r>
            <a:r>
              <a:rPr lang="en-US" sz="1200" b="0" i="0" kern="1200" dirty="0">
                <a:solidFill>
                  <a:schemeClr val="tx1"/>
                </a:solidFill>
                <a:effectLst/>
                <a:latin typeface="+mn-lt"/>
                <a:ea typeface="+mn-ea"/>
                <a:cs typeface="+mn-cs"/>
              </a:rPr>
              <a:t> limits. The cold balance is the make-or-break objective for lunar-night survival.</a:t>
            </a:r>
            <a:endParaRPr lang="en-US" dirty="0"/>
          </a:p>
        </p:txBody>
      </p:sp>
      <p:sp>
        <p:nvSpPr>
          <p:cNvPr id="4" name="Slide Number Placeholder 3"/>
          <p:cNvSpPr>
            <a:spLocks noGrp="1"/>
          </p:cNvSpPr>
          <p:nvPr>
            <p:ph type="sldNum" sz="quarter" idx="5"/>
          </p:nvPr>
        </p:nvSpPr>
        <p:spPr/>
        <p:txBody>
          <a:bodyPr/>
          <a:lstStyle/>
          <a:p>
            <a:fld id="{7BE71631-0A93-FD41-8123-55F8FBC03666}" type="slidenum">
              <a:rPr lang="en-US" smtClean="0"/>
              <a:pPr/>
              <a:t>6</a:t>
            </a:fld>
            <a:endParaRPr lang="en-US" dirty="0"/>
          </a:p>
        </p:txBody>
      </p:sp>
    </p:spTree>
    <p:extLst>
      <p:ext uri="{BB962C8B-B14F-4D97-AF65-F5344CB8AC3E}">
        <p14:creationId xmlns:p14="http://schemas.microsoft.com/office/powerpoint/2010/main" val="1775154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Bus GSE heater over-drives transitions and catches hardware at low temp to shorten the balance asymptote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Here's the central testing challenge. The same isolation that lets LEMS survive the night makes it painfully slow to cool in vacuum — over a week for a single hot-to-cold transition. That's too expensive and slow given limited chamber time. This motivates the innovative technique on the next slide.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By introducing a controlled amount of cold nitrogen gas, we create conduction paths that bypass the insulation, dramatically speeding cooling. We power off the flight hardware to both accelerate cooling and avoid electrical arcing when passing through the corona pressure region. Protective heaters prevent overshooting cold limits. Then LEMS powers back up and PI-controlled heaters bring it to the balance setpoint. Bottom line: a week-long transition collapses to about a day.</a:t>
            </a:r>
            <a:endParaRPr lang="en-US" dirty="0"/>
          </a:p>
          <a:p>
            <a:endParaRPr lang="en-US" dirty="0"/>
          </a:p>
        </p:txBody>
      </p:sp>
      <p:sp>
        <p:nvSpPr>
          <p:cNvPr id="4" name="Slide Number Placeholder 3"/>
          <p:cNvSpPr>
            <a:spLocks noGrp="1"/>
          </p:cNvSpPr>
          <p:nvPr>
            <p:ph type="sldNum" sz="quarter" idx="5"/>
          </p:nvPr>
        </p:nvSpPr>
        <p:spPr/>
        <p:txBody>
          <a:bodyPr/>
          <a:lstStyle/>
          <a:p>
            <a:fld id="{7BE71631-0A93-FD41-8123-55F8FBC03666}" type="slidenum">
              <a:rPr lang="en-US" smtClean="0"/>
              <a:pPr/>
              <a:t>7</a:t>
            </a:fld>
            <a:endParaRPr lang="en-US" dirty="0"/>
          </a:p>
        </p:txBody>
      </p:sp>
    </p:spTree>
    <p:extLst>
      <p:ext uri="{BB962C8B-B14F-4D97-AF65-F5344CB8AC3E}">
        <p14:creationId xmlns:p14="http://schemas.microsoft.com/office/powerpoint/2010/main" val="30846180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Detail how heat flows are measured. Because we're extrapolating from a short test to a 15-day night, measurement accuracy is paramount. The PI-controlled GSE heater minimizes noise; the 0Q heater zeroes out parasitic conduction through the ground interface. We deliberately use the well-instrumented GSE heater instead of the flight heater during cold balance so we can precisely determine the power needed to hold temperature.</a:t>
            </a:r>
            <a:endParaRPr lang="en-US" dirty="0"/>
          </a:p>
        </p:txBody>
      </p:sp>
      <p:sp>
        <p:nvSpPr>
          <p:cNvPr id="4" name="Slide Number Placeholder 3"/>
          <p:cNvSpPr>
            <a:spLocks noGrp="1"/>
          </p:cNvSpPr>
          <p:nvPr>
            <p:ph type="sldNum" sz="quarter" idx="5"/>
          </p:nvPr>
        </p:nvSpPr>
        <p:spPr/>
        <p:txBody>
          <a:bodyPr/>
          <a:lstStyle/>
          <a:p>
            <a:fld id="{7BE71631-0A93-FD41-8123-55F8FBC03666}" type="slidenum">
              <a:rPr lang="en-US" smtClean="0"/>
              <a:pPr/>
              <a:t>8</a:t>
            </a:fld>
            <a:endParaRPr lang="en-US" dirty="0"/>
          </a:p>
        </p:txBody>
      </p:sp>
    </p:spTree>
    <p:extLst>
      <p:ext uri="{BB962C8B-B14F-4D97-AF65-F5344CB8AC3E}">
        <p14:creationId xmlns:p14="http://schemas.microsoft.com/office/powerpoint/2010/main" val="3676541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Walk through how we drive the system into cold balance efficiently and accurately. The key trick: overshoot the cold setpoint, then gently warm back up with the GSE heater, so the thermal mass is soaking up heat during the measurement — this prevents the mass from bleeding stored heat and biasing the heat-loss reading. A PI controller regulates GSE heater power against the silicon diode temperature. Early iterations suffered from integral windup, which we solved with setpoint ramping at 5°C/</a:t>
            </a:r>
            <a:r>
              <a:rPr lang="en-US" sz="1200" b="0" i="0" kern="1200" dirty="0" err="1">
                <a:solidFill>
                  <a:schemeClr val="tx1"/>
                </a:solidFill>
                <a:effectLst/>
                <a:latin typeface="+mn-lt"/>
                <a:ea typeface="+mn-ea"/>
                <a:cs typeface="+mn-cs"/>
              </a:rPr>
              <a:t>hr</a:t>
            </a:r>
            <a:r>
              <a:rPr lang="en-US" sz="1200" b="0" i="0" kern="1200" dirty="0">
                <a:solidFill>
                  <a:schemeClr val="tx1"/>
                </a:solidFill>
                <a:effectLst/>
                <a:latin typeface="+mn-lt"/>
                <a:ea typeface="+mn-ea"/>
                <a:cs typeface="+mn-cs"/>
              </a:rPr>
              <a:t> and by capping the integral term. Figures 17 and 18 show the modeled power and temperature behavior; we'll also use early test time to fine-tune these gains against reality.</a:t>
            </a:r>
            <a:endParaRPr lang="en-US" dirty="0"/>
          </a:p>
        </p:txBody>
      </p:sp>
      <p:sp>
        <p:nvSpPr>
          <p:cNvPr id="4" name="Slide Number Placeholder 3"/>
          <p:cNvSpPr>
            <a:spLocks noGrp="1"/>
          </p:cNvSpPr>
          <p:nvPr>
            <p:ph type="sldNum" sz="quarter" idx="5"/>
          </p:nvPr>
        </p:nvSpPr>
        <p:spPr/>
        <p:txBody>
          <a:bodyPr/>
          <a:lstStyle/>
          <a:p>
            <a:fld id="{7BE71631-0A93-FD41-8123-55F8FBC03666}" type="slidenum">
              <a:rPr lang="en-US" smtClean="0"/>
              <a:pPr/>
              <a:t>9</a:t>
            </a:fld>
            <a:endParaRPr lang="en-US" dirty="0"/>
          </a:p>
        </p:txBody>
      </p:sp>
    </p:spTree>
    <p:extLst>
      <p:ext uri="{BB962C8B-B14F-4D97-AF65-F5344CB8AC3E}">
        <p14:creationId xmlns:p14="http://schemas.microsoft.com/office/powerpoint/2010/main" val="233520428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5.png"/><Relationship Id="rId10" Type="http://schemas.openxmlformats.org/officeDocument/2006/relationships/image" Target="/Macintosh%20HD/Users/kagammage/Documents/Customer%20work/JOBS%20ON%20REVIEW/B1999-simms/Diversity_templates/PowerPoint/Meatball_CMYK_1inch.gif" TargetMode="External"/><Relationship Id="rId4" Type="http://schemas.openxmlformats.org/officeDocument/2006/relationships/image" Target="../media/image4.png"/><Relationship Id="rId9"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3.png"/><Relationship Id="rId3" Type="http://schemas.openxmlformats.org/officeDocument/2006/relationships/image" Target="../media/image12.png"/><Relationship Id="rId7" Type="http://schemas.openxmlformats.org/officeDocument/2006/relationships/image" Target="../media/image7.png"/><Relationship Id="rId12"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5.png"/><Relationship Id="rId10" Type="http://schemas.openxmlformats.org/officeDocument/2006/relationships/image" Target="/Macintosh%20HD/Users/kagammage/Documents/Customer%20work/JOBS%20ON%20REVIEW/B1999-simms/Diversity_templates/PowerPoint/Meatball_CMYK_1inch.gif" TargetMode="External"/><Relationship Id="rId4" Type="http://schemas.openxmlformats.org/officeDocument/2006/relationships/image" Target="../media/image4.png"/><Relationship Id="rId9"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acintosh%20HD/Users/kagammage/Documents/Customer%20work/JOBS%20ON%20REVIEW/B1999-simms/Diversity_templates/PowerPoint/Meatball_CMYK_1inch.gif" TargetMode="External"/><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acintosh%20HD/Users/kagammage/Documents/Customer%20work/JOBS%20ON%20REVIEW/B1999-simms/Diversity_templates/PowerPoint/Meatball_CMYK_1inch.gif" TargetMode="Externa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acintosh%20HD/Users/kagammage/Documents/Customer%20work/JOBS%20ON%20REVIEW/B1999-simms/Diversity_templates/PowerPoint/Meatball_CMYK_1inch.gif" TargetMode="External"/><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acintosh%20HD/Users/kagammage/Documents/Customer%20work/JOBS%20ON%20REVIEW/B1999-simms/Diversity_templates/PowerPoint/Meatball_CMYK_1inch.gif" TargetMode="External"/><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Users/kacomber/Documents/CustomerWork/TO%20DO/LEMS%20PPT%20template/Regular%20size%20PowerPoint%20Template/10x7.5_guts_light.jpg" TargetMode="External"/><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No E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A8E32BE-6D0B-866B-643D-65DC2CDDD095}"/>
              </a:ext>
            </a:extLst>
          </p:cNvPr>
          <p:cNvPicPr>
            <a:picLocks noChangeAspect="1"/>
          </p:cNvPicPr>
          <p:nvPr userDrawn="1"/>
        </p:nvPicPr>
        <p:blipFill>
          <a:blip r:embed="rId3"/>
          <a:stretch>
            <a:fillRect/>
          </a:stretch>
        </p:blipFill>
        <p:spPr>
          <a:xfrm>
            <a:off x="2398219" y="376615"/>
            <a:ext cx="7419475" cy="2182557"/>
          </a:xfrm>
          <a:prstGeom prst="rect">
            <a:avLst/>
          </a:prstGeom>
        </p:spPr>
      </p:pic>
      <p:pic>
        <p:nvPicPr>
          <p:cNvPr id="1066" name="Picture 1065">
            <a:extLst>
              <a:ext uri="{FF2B5EF4-FFF2-40B4-BE49-F238E27FC236}">
                <a16:creationId xmlns:a16="http://schemas.microsoft.com/office/drawing/2014/main" id="{31C4C8DC-22ED-1FEA-00A5-9EAD6B94FC56}"/>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0" y="5611906"/>
            <a:ext cx="12192000" cy="1246094"/>
          </a:xfrm>
          <a:prstGeom prst="rect">
            <a:avLst/>
          </a:prstGeom>
        </p:spPr>
      </p:pic>
      <p:pic>
        <p:nvPicPr>
          <p:cNvPr id="5" name="Picture 4">
            <a:extLst>
              <a:ext uri="{FF2B5EF4-FFF2-40B4-BE49-F238E27FC236}">
                <a16:creationId xmlns:a16="http://schemas.microsoft.com/office/drawing/2014/main" id="{5D45184A-F800-4DA1-FCBB-28E9ECCFE2B3}"/>
              </a:ext>
            </a:extLst>
          </p:cNvPr>
          <p:cNvPicPr>
            <a:picLocks noChangeAspect="1"/>
          </p:cNvPicPr>
          <p:nvPr userDrawn="1"/>
        </p:nvPicPr>
        <p:blipFill>
          <a:blip r:embed="rId5" cstate="screen">
            <a:extLst>
              <a:ext uri="{28A0092B-C50C-407E-A947-70E740481C1C}">
                <a14:useLocalDpi xmlns:a14="http://schemas.microsoft.com/office/drawing/2010/main" val="0"/>
              </a:ext>
            </a:extLst>
          </a:blip>
          <a:srcRect/>
          <a:stretch/>
        </p:blipFill>
        <p:spPr>
          <a:xfrm>
            <a:off x="437503" y="165898"/>
            <a:ext cx="2660707" cy="2664691"/>
          </a:xfrm>
          <a:prstGeom prst="rect">
            <a:avLst/>
          </a:prstGeom>
        </p:spPr>
      </p:pic>
      <p:grpSp>
        <p:nvGrpSpPr>
          <p:cNvPr id="1037" name="Group 1036">
            <a:extLst>
              <a:ext uri="{FF2B5EF4-FFF2-40B4-BE49-F238E27FC236}">
                <a16:creationId xmlns:a16="http://schemas.microsoft.com/office/drawing/2014/main" id="{81584CA9-EAD7-D0A0-382C-FC4696D43980}"/>
              </a:ext>
            </a:extLst>
          </p:cNvPr>
          <p:cNvGrpSpPr/>
          <p:nvPr userDrawn="1"/>
        </p:nvGrpSpPr>
        <p:grpSpPr>
          <a:xfrm>
            <a:off x="363685" y="6083566"/>
            <a:ext cx="4134424" cy="563688"/>
            <a:chOff x="1084121" y="1769120"/>
            <a:chExt cx="6641482" cy="905500"/>
          </a:xfrm>
        </p:grpSpPr>
        <p:grpSp>
          <p:nvGrpSpPr>
            <p:cNvPr id="1038" name="Group 1037">
              <a:extLst>
                <a:ext uri="{FF2B5EF4-FFF2-40B4-BE49-F238E27FC236}">
                  <a16:creationId xmlns:a16="http://schemas.microsoft.com/office/drawing/2014/main" id="{22AA97FA-37FF-D0C2-44AA-51067882E548}"/>
                </a:ext>
              </a:extLst>
            </p:cNvPr>
            <p:cNvGrpSpPr/>
            <p:nvPr userDrawn="1"/>
          </p:nvGrpSpPr>
          <p:grpSpPr>
            <a:xfrm>
              <a:off x="4081449" y="1796143"/>
              <a:ext cx="1012371" cy="878477"/>
              <a:chOff x="3680460" y="1796143"/>
              <a:chExt cx="1012371" cy="878477"/>
            </a:xfrm>
          </p:grpSpPr>
          <p:sp>
            <p:nvSpPr>
              <p:cNvPr id="1048" name="Rectangle 1047">
                <a:extLst>
                  <a:ext uri="{FF2B5EF4-FFF2-40B4-BE49-F238E27FC236}">
                    <a16:creationId xmlns:a16="http://schemas.microsoft.com/office/drawing/2014/main" id="{04C03A3F-557D-18A2-5D45-7E86E4150AC6}"/>
                  </a:ext>
                </a:extLst>
              </p:cNvPr>
              <p:cNvSpPr/>
              <p:nvPr userDrawn="1"/>
            </p:nvSpPr>
            <p:spPr bwMode="auto">
              <a:xfrm>
                <a:off x="3680460" y="1796143"/>
                <a:ext cx="1012371" cy="878477"/>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ＭＳ Ｐゴシック" charset="0"/>
                  <a:cs typeface="ＭＳ Ｐゴシック" charset="0"/>
                </a:endParaRPr>
              </a:p>
            </p:txBody>
          </p:sp>
          <p:pic>
            <p:nvPicPr>
              <p:cNvPr id="1049" name="Picture 1048">
                <a:extLst>
                  <a:ext uri="{FF2B5EF4-FFF2-40B4-BE49-F238E27FC236}">
                    <a16:creationId xmlns:a16="http://schemas.microsoft.com/office/drawing/2014/main" id="{DB9F8319-D320-BCF0-DD72-EFFAF38198D7}"/>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3687137" y="1809723"/>
                <a:ext cx="1001659" cy="864357"/>
              </a:xfrm>
              <a:prstGeom prst="rect">
                <a:avLst/>
              </a:prstGeom>
              <a:ln>
                <a:solidFill>
                  <a:schemeClr val="bg1"/>
                </a:solidFill>
              </a:ln>
            </p:spPr>
          </p:pic>
        </p:grpSp>
        <p:pic>
          <p:nvPicPr>
            <p:cNvPr id="1039" name="Picture 1038" descr="A picture containing text, sign, pole&#10;&#10;Description automatically generated">
              <a:extLst>
                <a:ext uri="{FF2B5EF4-FFF2-40B4-BE49-F238E27FC236}">
                  <a16:creationId xmlns:a16="http://schemas.microsoft.com/office/drawing/2014/main" id="{8D52B724-3584-B651-2D67-FEFAAEC6C695}"/>
                </a:ext>
              </a:extLst>
            </p:cNvPr>
            <p:cNvPicPr>
              <a:picLocks noChangeAspect="1"/>
            </p:cNvPicPr>
            <p:nvPr userDrawn="1"/>
          </p:nvPicPr>
          <p:blipFill>
            <a:blip r:embed="rId7"/>
            <a:stretch>
              <a:fillRect/>
            </a:stretch>
          </p:blipFill>
          <p:spPr>
            <a:xfrm>
              <a:off x="5236351" y="1792039"/>
              <a:ext cx="877825" cy="877824"/>
            </a:xfrm>
            <a:prstGeom prst="rect">
              <a:avLst/>
            </a:prstGeom>
          </p:spPr>
        </p:pic>
        <p:grpSp>
          <p:nvGrpSpPr>
            <p:cNvPr id="1040" name="Group 1039">
              <a:extLst>
                <a:ext uri="{FF2B5EF4-FFF2-40B4-BE49-F238E27FC236}">
                  <a16:creationId xmlns:a16="http://schemas.microsoft.com/office/drawing/2014/main" id="{0C3745AD-AEC6-AFA2-1FE8-B2AB5DCC43F9}"/>
                </a:ext>
              </a:extLst>
            </p:cNvPr>
            <p:cNvGrpSpPr/>
            <p:nvPr userDrawn="1"/>
          </p:nvGrpSpPr>
          <p:grpSpPr>
            <a:xfrm>
              <a:off x="1771711" y="1769120"/>
              <a:ext cx="896381" cy="896381"/>
              <a:chOff x="1690954" y="1795248"/>
              <a:chExt cx="896381" cy="896381"/>
            </a:xfrm>
          </p:grpSpPr>
          <p:sp>
            <p:nvSpPr>
              <p:cNvPr id="1046" name="Oval 1045">
                <a:extLst>
                  <a:ext uri="{FF2B5EF4-FFF2-40B4-BE49-F238E27FC236}">
                    <a16:creationId xmlns:a16="http://schemas.microsoft.com/office/drawing/2014/main" id="{084D89FC-54F1-84A5-2C3E-D679C9FB26DC}"/>
                  </a:ext>
                </a:extLst>
              </p:cNvPr>
              <p:cNvSpPr/>
              <p:nvPr userDrawn="1"/>
            </p:nvSpPr>
            <p:spPr bwMode="auto">
              <a:xfrm>
                <a:off x="1700232" y="1804526"/>
                <a:ext cx="877824" cy="877824"/>
              </a:xfrm>
              <a:prstGeom prst="ellipse">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ＭＳ Ｐゴシック" charset="0"/>
                  <a:cs typeface="ＭＳ Ｐゴシック" charset="0"/>
                </a:endParaRPr>
              </a:p>
            </p:txBody>
          </p:sp>
          <p:pic>
            <p:nvPicPr>
              <p:cNvPr id="1047" name="Picture 1046" descr="Logo&#10;&#10;Description automatically generated">
                <a:extLst>
                  <a:ext uri="{FF2B5EF4-FFF2-40B4-BE49-F238E27FC236}">
                    <a16:creationId xmlns:a16="http://schemas.microsoft.com/office/drawing/2014/main" id="{17389337-A07D-8660-0776-4CC059EDF301}"/>
                  </a:ext>
                </a:extLst>
              </p:cNvPr>
              <p:cNvPicPr>
                <a:picLocks noChangeAspect="1"/>
              </p:cNvPicPr>
              <p:nvPr userDrawn="1"/>
            </p:nvPicPr>
            <p:blipFill>
              <a:blip r:embed="rId8"/>
              <a:stretch>
                <a:fillRect/>
              </a:stretch>
            </p:blipFill>
            <p:spPr>
              <a:xfrm>
                <a:off x="1690954" y="1795248"/>
                <a:ext cx="896381" cy="896381"/>
              </a:xfrm>
              <a:prstGeom prst="rect">
                <a:avLst/>
              </a:prstGeom>
            </p:spPr>
          </p:pic>
        </p:grpSp>
        <p:pic>
          <p:nvPicPr>
            <p:cNvPr id="1041" name="Picture 64" descr="Macintosh HD:Users:kagammage:Documents:Customer work:JOBS ON REVIEW:B1999-simms:Diversity_templates:PowerPoint:Meatball_CMYK_1inch.gif">
              <a:extLst>
                <a:ext uri="{FF2B5EF4-FFF2-40B4-BE49-F238E27FC236}">
                  <a16:creationId xmlns:a16="http://schemas.microsoft.com/office/drawing/2014/main" id="{128BA202-8960-723D-9A5E-4EA80ED36BB9}"/>
                </a:ext>
              </a:extLst>
            </p:cNvPr>
            <p:cNvPicPr>
              <a:picLocks noChangeAspect="1" noChangeArrowheads="1"/>
            </p:cNvPicPr>
            <p:nvPr userDrawn="1"/>
          </p:nvPicPr>
          <p:blipFill rotWithShape="1">
            <a:blip r:embed="rId9" r:link="rId10" cstate="screen">
              <a:extLst>
                <a:ext uri="{28A0092B-C50C-407E-A947-70E740481C1C}">
                  <a14:useLocalDpi xmlns:a14="http://schemas.microsoft.com/office/drawing/2010/main" val="0"/>
                </a:ext>
              </a:extLst>
            </a:blip>
            <a:srcRect t="1851" b="2465"/>
            <a:stretch>
              <a:fillRect/>
            </a:stretch>
          </p:blipFill>
          <p:spPr bwMode="auto">
            <a:xfrm>
              <a:off x="2810623" y="1796143"/>
              <a:ext cx="1128295" cy="877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2" name="Group 1041">
              <a:extLst>
                <a:ext uri="{FF2B5EF4-FFF2-40B4-BE49-F238E27FC236}">
                  <a16:creationId xmlns:a16="http://schemas.microsoft.com/office/drawing/2014/main" id="{F807ABC1-0E8A-11B8-848B-DAE8A12DFA19}"/>
                </a:ext>
              </a:extLst>
            </p:cNvPr>
            <p:cNvGrpSpPr/>
            <p:nvPr userDrawn="1"/>
          </p:nvGrpSpPr>
          <p:grpSpPr>
            <a:xfrm>
              <a:off x="6256708" y="1796143"/>
              <a:ext cx="1468895" cy="878477"/>
              <a:chOff x="5567564" y="1796143"/>
              <a:chExt cx="1468895" cy="878477"/>
            </a:xfrm>
          </p:grpSpPr>
          <p:sp>
            <p:nvSpPr>
              <p:cNvPr id="1044" name="Rectangle 1043">
                <a:extLst>
                  <a:ext uri="{FF2B5EF4-FFF2-40B4-BE49-F238E27FC236}">
                    <a16:creationId xmlns:a16="http://schemas.microsoft.com/office/drawing/2014/main" id="{7EFB51C0-E7FD-1EB5-5582-D1E0CAC4E77F}"/>
                  </a:ext>
                </a:extLst>
              </p:cNvPr>
              <p:cNvSpPr/>
              <p:nvPr userDrawn="1"/>
            </p:nvSpPr>
            <p:spPr bwMode="auto">
              <a:xfrm>
                <a:off x="5567564" y="1796143"/>
                <a:ext cx="1468895" cy="878477"/>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ＭＳ Ｐゴシック" charset="0"/>
                  <a:cs typeface="ＭＳ Ｐゴシック" charset="0"/>
                </a:endParaRPr>
              </a:p>
            </p:txBody>
          </p:sp>
          <p:pic>
            <p:nvPicPr>
              <p:cNvPr id="1045" name="Picture 1044" descr="Logo&#10;&#10;Description automatically generated">
                <a:extLst>
                  <a:ext uri="{FF2B5EF4-FFF2-40B4-BE49-F238E27FC236}">
                    <a16:creationId xmlns:a16="http://schemas.microsoft.com/office/drawing/2014/main" id="{EFB4E4C3-0023-28F1-B4EA-49C61DA1C7F8}"/>
                  </a:ext>
                </a:extLst>
              </p:cNvPr>
              <p:cNvPicPr>
                <a:picLocks noChangeAspect="1"/>
              </p:cNvPicPr>
              <p:nvPr userDrawn="1"/>
            </p:nvPicPr>
            <p:blipFill>
              <a:blip r:embed="rId11"/>
              <a:stretch>
                <a:fillRect/>
              </a:stretch>
            </p:blipFill>
            <p:spPr>
              <a:xfrm>
                <a:off x="5581959" y="1810869"/>
                <a:ext cx="1454500" cy="846649"/>
              </a:xfrm>
              <a:prstGeom prst="rect">
                <a:avLst/>
              </a:prstGeom>
            </p:spPr>
          </p:pic>
        </p:grpSp>
        <p:pic>
          <p:nvPicPr>
            <p:cNvPr id="1043" name="Picture 1042">
              <a:extLst>
                <a:ext uri="{FF2B5EF4-FFF2-40B4-BE49-F238E27FC236}">
                  <a16:creationId xmlns:a16="http://schemas.microsoft.com/office/drawing/2014/main" id="{CEB1715A-B79A-C548-C3EF-A0F7504C20E1}"/>
                </a:ext>
              </a:extLst>
            </p:cNvPr>
            <p:cNvPicPr>
              <a:picLocks noChangeAspect="1"/>
            </p:cNvPicPr>
            <p:nvPr userDrawn="1"/>
          </p:nvPicPr>
          <p:blipFill>
            <a:blip r:embed="rId12" cstate="screen">
              <a:extLst>
                <a:ext uri="{28A0092B-C50C-407E-A947-70E740481C1C}">
                  <a14:useLocalDpi xmlns:a14="http://schemas.microsoft.com/office/drawing/2010/main" val="0"/>
                </a:ext>
              </a:extLst>
            </a:blip>
            <a:srcRect/>
            <a:stretch/>
          </p:blipFill>
          <p:spPr>
            <a:xfrm>
              <a:off x="1084121" y="1798457"/>
              <a:ext cx="545059" cy="839390"/>
            </a:xfrm>
            <a:prstGeom prst="rect">
              <a:avLst/>
            </a:prstGeom>
          </p:spPr>
        </p:pic>
      </p:grpSp>
      <p:sp>
        <p:nvSpPr>
          <p:cNvPr id="1056" name="Text Placeholder 1052">
            <a:extLst>
              <a:ext uri="{FF2B5EF4-FFF2-40B4-BE49-F238E27FC236}">
                <a16:creationId xmlns:a16="http://schemas.microsoft.com/office/drawing/2014/main" id="{433271D3-EF3A-BA0B-759F-2FF6451DA76E}"/>
              </a:ext>
            </a:extLst>
          </p:cNvPr>
          <p:cNvSpPr>
            <a:spLocks noGrp="1"/>
          </p:cNvSpPr>
          <p:nvPr>
            <p:ph type="body" sz="quarter" idx="12" hasCustomPrompt="1"/>
          </p:nvPr>
        </p:nvSpPr>
        <p:spPr>
          <a:xfrm>
            <a:off x="1765605" y="3208827"/>
            <a:ext cx="8660790" cy="584200"/>
          </a:xfrm>
          <a:prstGeom prst="rect">
            <a:avLst/>
          </a:prstGeom>
        </p:spPr>
        <p:txBody>
          <a:bodyPr/>
          <a:lstStyle>
            <a:lvl1pPr marL="0" indent="0" algn="ctr" defTabSz="457200" rtl="0" eaLnBrk="1" latinLnBrk="0" hangingPunct="1">
              <a:buNone/>
              <a:defRPr lang="en-US" sz="3200" b="1" kern="1200" dirty="0">
                <a:solidFill>
                  <a:schemeClr val="bg1"/>
                </a:solidFill>
                <a:latin typeface="Arial (Headings)"/>
                <a:ea typeface="+mn-ea"/>
                <a:cs typeface="+mn-cs"/>
              </a:defRPr>
            </a:lvl1pPr>
          </a:lstStyle>
          <a:p>
            <a:pPr lvl="0"/>
            <a:r>
              <a:rPr lang="en-US" dirty="0"/>
              <a:t>[Title Here]</a:t>
            </a:r>
          </a:p>
        </p:txBody>
      </p:sp>
      <p:sp>
        <p:nvSpPr>
          <p:cNvPr id="1057" name="Text Placeholder 1054">
            <a:extLst>
              <a:ext uri="{FF2B5EF4-FFF2-40B4-BE49-F238E27FC236}">
                <a16:creationId xmlns:a16="http://schemas.microsoft.com/office/drawing/2014/main" id="{0A4DDE8A-1AFA-8D69-BC71-08E0A3DF2545}"/>
              </a:ext>
            </a:extLst>
          </p:cNvPr>
          <p:cNvSpPr>
            <a:spLocks noGrp="1"/>
          </p:cNvSpPr>
          <p:nvPr>
            <p:ph type="body" sz="quarter" idx="13" hasCustomPrompt="1"/>
          </p:nvPr>
        </p:nvSpPr>
        <p:spPr>
          <a:xfrm>
            <a:off x="2518199" y="4097283"/>
            <a:ext cx="7155603" cy="1133856"/>
          </a:xfrm>
          <a:prstGeom prst="rect">
            <a:avLst/>
          </a:prstGeom>
        </p:spPr>
        <p:txBody>
          <a:bodyPr/>
          <a:lstStyle>
            <a:lvl1pPr marL="0" indent="0" algn="ctr" rtl="0" eaLnBrk="0" fontAlgn="base" hangingPunct="0">
              <a:spcBef>
                <a:spcPct val="20000"/>
              </a:spcBef>
              <a:spcAft>
                <a:spcPct val="0"/>
              </a:spcAft>
              <a:buClr>
                <a:srgbClr val="E92831"/>
              </a:buClr>
              <a:buNone/>
              <a:defRPr lang="en-US" sz="1800" dirty="0">
                <a:solidFill>
                  <a:schemeClr val="bg1"/>
                </a:solidFill>
                <a:latin typeface="+mn-lt"/>
                <a:ea typeface="+mn-ea"/>
                <a:cs typeface="+mn-cs"/>
              </a:defRPr>
            </a:lvl1pPr>
          </a:lstStyle>
          <a:p>
            <a:pPr marL="0" indent="0">
              <a:buNone/>
            </a:pPr>
            <a:r>
              <a:rPr lang="en-US" sz="1600" dirty="0">
                <a:solidFill>
                  <a:schemeClr val="bg1"/>
                </a:solidFill>
              </a:rPr>
              <a:t>[Author Names Here]</a:t>
            </a:r>
          </a:p>
        </p:txBody>
      </p:sp>
      <p:sp>
        <p:nvSpPr>
          <p:cNvPr id="1059" name="Text Placeholder 1058">
            <a:extLst>
              <a:ext uri="{FF2B5EF4-FFF2-40B4-BE49-F238E27FC236}">
                <a16:creationId xmlns:a16="http://schemas.microsoft.com/office/drawing/2014/main" id="{B5C176F4-8E53-625C-2218-7E9772A47A61}"/>
              </a:ext>
            </a:extLst>
          </p:cNvPr>
          <p:cNvSpPr>
            <a:spLocks noGrp="1"/>
          </p:cNvSpPr>
          <p:nvPr>
            <p:ph type="body" sz="quarter" idx="14" hasCustomPrompt="1"/>
          </p:nvPr>
        </p:nvSpPr>
        <p:spPr>
          <a:xfrm>
            <a:off x="7926440" y="6030785"/>
            <a:ext cx="3782508" cy="338554"/>
          </a:xfrm>
          <a:prstGeom prst="rect">
            <a:avLst/>
          </a:prstGeom>
        </p:spPr>
        <p:txBody>
          <a:bodyPr/>
          <a:lstStyle>
            <a:lvl1pPr marL="0" indent="0" algn="ctr">
              <a:buNone/>
              <a:defRPr>
                <a:solidFill>
                  <a:schemeClr val="bg1"/>
                </a:solidFill>
              </a:defRPr>
            </a:lvl1pPr>
            <a:lvl5pPr marL="1025525" indent="0">
              <a:buNone/>
              <a:defRPr/>
            </a:lvl5pPr>
          </a:lstStyle>
          <a:p>
            <a:pPr algn="ctr">
              <a:defRPr/>
            </a:pPr>
            <a:r>
              <a:rPr lang="en-US" sz="1600" b="1" kern="0" spc="0" baseline="0" dirty="0">
                <a:solidFill>
                  <a:schemeClr val="bg1"/>
                </a:solidFill>
              </a:rPr>
              <a:t>[Meeting Name Here]</a:t>
            </a:r>
          </a:p>
        </p:txBody>
      </p:sp>
      <p:sp>
        <p:nvSpPr>
          <p:cNvPr id="1065" name="Text Placeholder 1064">
            <a:extLst>
              <a:ext uri="{FF2B5EF4-FFF2-40B4-BE49-F238E27FC236}">
                <a16:creationId xmlns:a16="http://schemas.microsoft.com/office/drawing/2014/main" id="{C8B41DC1-1DCC-CEAD-FD8E-D60CE5894209}"/>
              </a:ext>
            </a:extLst>
          </p:cNvPr>
          <p:cNvSpPr>
            <a:spLocks noGrp="1"/>
          </p:cNvSpPr>
          <p:nvPr>
            <p:ph type="body" sz="quarter" idx="15" hasCustomPrompt="1"/>
          </p:nvPr>
        </p:nvSpPr>
        <p:spPr>
          <a:xfrm>
            <a:off x="7924886" y="6390669"/>
            <a:ext cx="3785616" cy="338328"/>
          </a:xfrm>
          <a:prstGeom prst="rect">
            <a:avLst/>
          </a:prstGeom>
        </p:spPr>
        <p:txBody>
          <a:bodyPr/>
          <a:lstStyle>
            <a:lvl1pPr marL="0" indent="0" algn="ctr">
              <a:buNone/>
              <a:defRPr>
                <a:solidFill>
                  <a:schemeClr val="bg1"/>
                </a:solidFill>
              </a:defRPr>
            </a:lvl1pPr>
          </a:lstStyle>
          <a:p>
            <a:pPr marL="0" marR="0" lvl="0" indent="0" algn="ctr" defTabSz="914400" rtl="0" eaLnBrk="0" fontAlgn="base" latinLnBrk="0" hangingPunct="0">
              <a:lnSpc>
                <a:spcPct val="100000"/>
              </a:lnSpc>
              <a:spcBef>
                <a:spcPct val="20000"/>
              </a:spcBef>
              <a:spcAft>
                <a:spcPct val="0"/>
              </a:spcAft>
              <a:buClr>
                <a:srgbClr val="E92831"/>
              </a:buClr>
              <a:buSzTx/>
              <a:buFontTx/>
              <a:buNone/>
              <a:tabLst/>
              <a:defRPr/>
            </a:pPr>
            <a:r>
              <a:rPr lang="en-US" sz="1600" b="1" kern="0" dirty="0">
                <a:solidFill>
                  <a:schemeClr val="bg1"/>
                </a:solidFill>
              </a:rPr>
              <a:t>[Date Here]</a:t>
            </a:r>
            <a:endParaRPr lang="en-US" sz="1600" b="1" kern="0" spc="0" baseline="0" dirty="0">
              <a:solidFill>
                <a:schemeClr val="bg1"/>
              </a:solidFill>
            </a:endParaRPr>
          </a:p>
        </p:txBody>
      </p:sp>
      <p:sp>
        <p:nvSpPr>
          <p:cNvPr id="9" name="TextBox 8">
            <a:extLst>
              <a:ext uri="{FF2B5EF4-FFF2-40B4-BE49-F238E27FC236}">
                <a16:creationId xmlns:a16="http://schemas.microsoft.com/office/drawing/2014/main" id="{8AD4DB8E-3E4A-5F7D-A3B1-D37CEA861073}"/>
              </a:ext>
            </a:extLst>
          </p:cNvPr>
          <p:cNvSpPr txBox="1"/>
          <p:nvPr userDrawn="1"/>
        </p:nvSpPr>
        <p:spPr>
          <a:xfrm>
            <a:off x="8686793" y="5501672"/>
            <a:ext cx="2228865" cy="400110"/>
          </a:xfrm>
          <a:prstGeom prst="rect">
            <a:avLst/>
          </a:prstGeom>
          <a:noFill/>
          <a:ln>
            <a:noFill/>
          </a:ln>
        </p:spPr>
        <p:txBody>
          <a:bodyPr wrap="square">
            <a:spAutoFit/>
          </a:bodyPr>
          <a:lstStyle/>
          <a:p>
            <a:pPr marL="0" marR="0" algn="ctr" fontAlgn="base">
              <a:spcBef>
                <a:spcPts val="0"/>
              </a:spcBef>
              <a:spcAft>
                <a:spcPts val="0"/>
              </a:spcAft>
            </a:pPr>
            <a:r>
              <a:rPr lang="en-US" sz="1000" b="1" kern="120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000" b="1" kern="1200" dirty="0">
                <a:solidFill>
                  <a:schemeClr val="accent2">
                    <a:lumMod val="60000"/>
                    <a:lumOff val="40000"/>
                  </a:schemeClr>
                </a:solidFill>
                <a:effectLst/>
                <a:latin typeface="Times New Roman" panose="02020603050405020304" pitchFamily="18" charset="0"/>
                <a:ea typeface="Times New Roman" panose="02020603050405020304" pitchFamily="18" charset="0"/>
                <a:cs typeface="Arial" panose="020B0604020202020204" pitchFamily="34" charset="0"/>
              </a:rPr>
              <a:t>LEMS Reviewed – Not Subject to Export Control</a:t>
            </a:r>
            <a:endParaRPr lang="en-US" sz="1200" dirty="0">
              <a:solidFill>
                <a:schemeClr val="accent2">
                  <a:lumMod val="60000"/>
                  <a:lumOff val="40000"/>
                </a:schemeClr>
              </a:solidFill>
              <a:effectLst/>
              <a:latin typeface="Times New Roman" panose="02020603050405020304" pitchFamily="18" charset="0"/>
              <a:ea typeface="Times New Roman" panose="02020603050405020304" pitchFamily="18" charset="0"/>
            </a:endParaRPr>
          </a:p>
        </p:txBody>
      </p:sp>
      <p:pic>
        <p:nvPicPr>
          <p:cNvPr id="3" name="Picture 2" descr="Logo&#10;&#10;Description automatically generated">
            <a:extLst>
              <a:ext uri="{FF2B5EF4-FFF2-40B4-BE49-F238E27FC236}">
                <a16:creationId xmlns:a16="http://schemas.microsoft.com/office/drawing/2014/main" id="{0652C50B-BB53-662D-4473-58E80D3F53B4}"/>
              </a:ext>
            </a:extLst>
          </p:cNvPr>
          <p:cNvPicPr>
            <a:picLocks noChangeAspect="1"/>
          </p:cNvPicPr>
          <p:nvPr userDrawn="1"/>
        </p:nvPicPr>
        <p:blipFill>
          <a:blip r:embed="rId13" cstate="screen">
            <a:extLst>
              <a:ext uri="{28A0092B-C50C-407E-A947-70E740481C1C}">
                <a14:useLocalDpi xmlns:a14="http://schemas.microsoft.com/office/drawing/2010/main" val="0"/>
              </a:ext>
            </a:extLst>
          </a:blip>
          <a:srcRect/>
          <a:stretch/>
        </p:blipFill>
        <p:spPr>
          <a:xfrm>
            <a:off x="9726705" y="829284"/>
            <a:ext cx="1448671" cy="1344795"/>
          </a:xfrm>
          <a:prstGeom prst="rect">
            <a:avLst/>
          </a:prstGeom>
        </p:spPr>
      </p:pic>
    </p:spTree>
    <p:extLst>
      <p:ext uri="{BB962C8B-B14F-4D97-AF65-F5344CB8AC3E}">
        <p14:creationId xmlns:p14="http://schemas.microsoft.com/office/powerpoint/2010/main" val="2679697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E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68" name="Picture 1067" descr="Logo&#10;&#10;Description automatically generated">
            <a:extLst>
              <a:ext uri="{FF2B5EF4-FFF2-40B4-BE49-F238E27FC236}">
                <a16:creationId xmlns:a16="http://schemas.microsoft.com/office/drawing/2014/main" id="{3D0E59D8-F610-0F55-090A-BA8D6FDD4E5B}"/>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9726705" y="829284"/>
            <a:ext cx="1448671" cy="1344795"/>
          </a:xfrm>
          <a:prstGeom prst="rect">
            <a:avLst/>
          </a:prstGeom>
        </p:spPr>
      </p:pic>
      <p:pic>
        <p:nvPicPr>
          <p:cNvPr id="1066" name="Picture 1065">
            <a:extLst>
              <a:ext uri="{FF2B5EF4-FFF2-40B4-BE49-F238E27FC236}">
                <a16:creationId xmlns:a16="http://schemas.microsoft.com/office/drawing/2014/main" id="{31C4C8DC-22ED-1FEA-00A5-9EAD6B94FC56}"/>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0" y="5611906"/>
            <a:ext cx="12192000" cy="1246094"/>
          </a:xfrm>
          <a:prstGeom prst="rect">
            <a:avLst/>
          </a:prstGeom>
        </p:spPr>
      </p:pic>
      <p:pic>
        <p:nvPicPr>
          <p:cNvPr id="5" name="Picture 4">
            <a:extLst>
              <a:ext uri="{FF2B5EF4-FFF2-40B4-BE49-F238E27FC236}">
                <a16:creationId xmlns:a16="http://schemas.microsoft.com/office/drawing/2014/main" id="{5D45184A-F800-4DA1-FCBB-28E9ECCFE2B3}"/>
              </a:ext>
            </a:extLst>
          </p:cNvPr>
          <p:cNvPicPr>
            <a:picLocks noChangeAspect="1"/>
          </p:cNvPicPr>
          <p:nvPr userDrawn="1"/>
        </p:nvPicPr>
        <p:blipFill>
          <a:blip r:embed="rId5" cstate="screen">
            <a:extLst>
              <a:ext uri="{28A0092B-C50C-407E-A947-70E740481C1C}">
                <a14:useLocalDpi xmlns:a14="http://schemas.microsoft.com/office/drawing/2010/main" val="0"/>
              </a:ext>
            </a:extLst>
          </a:blip>
          <a:srcRect/>
          <a:stretch/>
        </p:blipFill>
        <p:spPr>
          <a:xfrm>
            <a:off x="437503" y="165898"/>
            <a:ext cx="2660707" cy="2664690"/>
          </a:xfrm>
          <a:prstGeom prst="rect">
            <a:avLst/>
          </a:prstGeom>
        </p:spPr>
      </p:pic>
      <p:grpSp>
        <p:nvGrpSpPr>
          <p:cNvPr id="1037" name="Group 1036">
            <a:extLst>
              <a:ext uri="{FF2B5EF4-FFF2-40B4-BE49-F238E27FC236}">
                <a16:creationId xmlns:a16="http://schemas.microsoft.com/office/drawing/2014/main" id="{81584CA9-EAD7-D0A0-382C-FC4696D43980}"/>
              </a:ext>
            </a:extLst>
          </p:cNvPr>
          <p:cNvGrpSpPr/>
          <p:nvPr userDrawn="1"/>
        </p:nvGrpSpPr>
        <p:grpSpPr>
          <a:xfrm>
            <a:off x="363685" y="6083566"/>
            <a:ext cx="4134424" cy="563688"/>
            <a:chOff x="1084121" y="1769120"/>
            <a:chExt cx="6641482" cy="905500"/>
          </a:xfrm>
        </p:grpSpPr>
        <p:grpSp>
          <p:nvGrpSpPr>
            <p:cNvPr id="1038" name="Group 1037">
              <a:extLst>
                <a:ext uri="{FF2B5EF4-FFF2-40B4-BE49-F238E27FC236}">
                  <a16:creationId xmlns:a16="http://schemas.microsoft.com/office/drawing/2014/main" id="{22AA97FA-37FF-D0C2-44AA-51067882E548}"/>
                </a:ext>
              </a:extLst>
            </p:cNvPr>
            <p:cNvGrpSpPr/>
            <p:nvPr userDrawn="1"/>
          </p:nvGrpSpPr>
          <p:grpSpPr>
            <a:xfrm>
              <a:off x="4081449" y="1796143"/>
              <a:ext cx="1012371" cy="878477"/>
              <a:chOff x="3680460" y="1796143"/>
              <a:chExt cx="1012371" cy="878477"/>
            </a:xfrm>
          </p:grpSpPr>
          <p:sp>
            <p:nvSpPr>
              <p:cNvPr id="1048" name="Rectangle 1047">
                <a:extLst>
                  <a:ext uri="{FF2B5EF4-FFF2-40B4-BE49-F238E27FC236}">
                    <a16:creationId xmlns:a16="http://schemas.microsoft.com/office/drawing/2014/main" id="{04C03A3F-557D-18A2-5D45-7E86E4150AC6}"/>
                  </a:ext>
                </a:extLst>
              </p:cNvPr>
              <p:cNvSpPr/>
              <p:nvPr userDrawn="1"/>
            </p:nvSpPr>
            <p:spPr bwMode="auto">
              <a:xfrm>
                <a:off x="3680460" y="1796143"/>
                <a:ext cx="1012371" cy="878477"/>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ＭＳ Ｐゴシック" charset="0"/>
                  <a:cs typeface="ＭＳ Ｐゴシック" charset="0"/>
                </a:endParaRPr>
              </a:p>
            </p:txBody>
          </p:sp>
          <p:pic>
            <p:nvPicPr>
              <p:cNvPr id="1049" name="Picture 1048">
                <a:extLst>
                  <a:ext uri="{FF2B5EF4-FFF2-40B4-BE49-F238E27FC236}">
                    <a16:creationId xmlns:a16="http://schemas.microsoft.com/office/drawing/2014/main" id="{DB9F8319-D320-BCF0-DD72-EFFAF38198D7}"/>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3687137" y="1809723"/>
                <a:ext cx="1001659" cy="864357"/>
              </a:xfrm>
              <a:prstGeom prst="rect">
                <a:avLst/>
              </a:prstGeom>
              <a:ln>
                <a:solidFill>
                  <a:schemeClr val="bg1"/>
                </a:solidFill>
              </a:ln>
            </p:spPr>
          </p:pic>
        </p:grpSp>
        <p:pic>
          <p:nvPicPr>
            <p:cNvPr id="1039" name="Picture 1038" descr="A picture containing text, sign, pole&#10;&#10;Description automatically generated">
              <a:extLst>
                <a:ext uri="{FF2B5EF4-FFF2-40B4-BE49-F238E27FC236}">
                  <a16:creationId xmlns:a16="http://schemas.microsoft.com/office/drawing/2014/main" id="{8D52B724-3584-B651-2D67-FEFAAEC6C695}"/>
                </a:ext>
              </a:extLst>
            </p:cNvPr>
            <p:cNvPicPr>
              <a:picLocks noChangeAspect="1"/>
            </p:cNvPicPr>
            <p:nvPr userDrawn="1"/>
          </p:nvPicPr>
          <p:blipFill>
            <a:blip r:embed="rId7"/>
            <a:stretch>
              <a:fillRect/>
            </a:stretch>
          </p:blipFill>
          <p:spPr>
            <a:xfrm>
              <a:off x="5236351" y="1792039"/>
              <a:ext cx="877825" cy="877824"/>
            </a:xfrm>
            <a:prstGeom prst="rect">
              <a:avLst/>
            </a:prstGeom>
          </p:spPr>
        </p:pic>
        <p:grpSp>
          <p:nvGrpSpPr>
            <p:cNvPr id="1040" name="Group 1039">
              <a:extLst>
                <a:ext uri="{FF2B5EF4-FFF2-40B4-BE49-F238E27FC236}">
                  <a16:creationId xmlns:a16="http://schemas.microsoft.com/office/drawing/2014/main" id="{0C3745AD-AEC6-AFA2-1FE8-B2AB5DCC43F9}"/>
                </a:ext>
              </a:extLst>
            </p:cNvPr>
            <p:cNvGrpSpPr/>
            <p:nvPr userDrawn="1"/>
          </p:nvGrpSpPr>
          <p:grpSpPr>
            <a:xfrm>
              <a:off x="1771711" y="1769120"/>
              <a:ext cx="896381" cy="896381"/>
              <a:chOff x="1690954" y="1795248"/>
              <a:chExt cx="896381" cy="896381"/>
            </a:xfrm>
          </p:grpSpPr>
          <p:sp>
            <p:nvSpPr>
              <p:cNvPr id="1046" name="Oval 1045">
                <a:extLst>
                  <a:ext uri="{FF2B5EF4-FFF2-40B4-BE49-F238E27FC236}">
                    <a16:creationId xmlns:a16="http://schemas.microsoft.com/office/drawing/2014/main" id="{084D89FC-54F1-84A5-2C3E-D679C9FB26DC}"/>
                  </a:ext>
                </a:extLst>
              </p:cNvPr>
              <p:cNvSpPr/>
              <p:nvPr userDrawn="1"/>
            </p:nvSpPr>
            <p:spPr bwMode="auto">
              <a:xfrm>
                <a:off x="1700232" y="1804526"/>
                <a:ext cx="877824" cy="877824"/>
              </a:xfrm>
              <a:prstGeom prst="ellipse">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ＭＳ Ｐゴシック" charset="0"/>
                  <a:cs typeface="ＭＳ Ｐゴシック" charset="0"/>
                </a:endParaRPr>
              </a:p>
            </p:txBody>
          </p:sp>
          <p:pic>
            <p:nvPicPr>
              <p:cNvPr id="1047" name="Picture 1046" descr="Logo&#10;&#10;Description automatically generated">
                <a:extLst>
                  <a:ext uri="{FF2B5EF4-FFF2-40B4-BE49-F238E27FC236}">
                    <a16:creationId xmlns:a16="http://schemas.microsoft.com/office/drawing/2014/main" id="{17389337-A07D-8660-0776-4CC059EDF301}"/>
                  </a:ext>
                </a:extLst>
              </p:cNvPr>
              <p:cNvPicPr>
                <a:picLocks noChangeAspect="1"/>
              </p:cNvPicPr>
              <p:nvPr userDrawn="1"/>
            </p:nvPicPr>
            <p:blipFill>
              <a:blip r:embed="rId8"/>
              <a:stretch>
                <a:fillRect/>
              </a:stretch>
            </p:blipFill>
            <p:spPr>
              <a:xfrm>
                <a:off x="1690954" y="1795248"/>
                <a:ext cx="896381" cy="896381"/>
              </a:xfrm>
              <a:prstGeom prst="rect">
                <a:avLst/>
              </a:prstGeom>
            </p:spPr>
          </p:pic>
        </p:grpSp>
        <p:pic>
          <p:nvPicPr>
            <p:cNvPr id="1041" name="Picture 64" descr="Macintosh HD:Users:kagammage:Documents:Customer work:JOBS ON REVIEW:B1999-simms:Diversity_templates:PowerPoint:Meatball_CMYK_1inch.gif">
              <a:extLst>
                <a:ext uri="{FF2B5EF4-FFF2-40B4-BE49-F238E27FC236}">
                  <a16:creationId xmlns:a16="http://schemas.microsoft.com/office/drawing/2014/main" id="{128BA202-8960-723D-9A5E-4EA80ED36BB9}"/>
                </a:ext>
              </a:extLst>
            </p:cNvPr>
            <p:cNvPicPr>
              <a:picLocks noChangeAspect="1" noChangeArrowheads="1"/>
            </p:cNvPicPr>
            <p:nvPr userDrawn="1"/>
          </p:nvPicPr>
          <p:blipFill rotWithShape="1">
            <a:blip r:embed="rId9" r:link="rId10" cstate="screen">
              <a:extLst>
                <a:ext uri="{28A0092B-C50C-407E-A947-70E740481C1C}">
                  <a14:useLocalDpi xmlns:a14="http://schemas.microsoft.com/office/drawing/2010/main" val="0"/>
                </a:ext>
              </a:extLst>
            </a:blip>
            <a:srcRect t="1851" b="2465"/>
            <a:stretch>
              <a:fillRect/>
            </a:stretch>
          </p:blipFill>
          <p:spPr bwMode="auto">
            <a:xfrm>
              <a:off x="2810623" y="1796143"/>
              <a:ext cx="1128295" cy="877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42" name="Group 1041">
              <a:extLst>
                <a:ext uri="{FF2B5EF4-FFF2-40B4-BE49-F238E27FC236}">
                  <a16:creationId xmlns:a16="http://schemas.microsoft.com/office/drawing/2014/main" id="{F807ABC1-0E8A-11B8-848B-DAE8A12DFA19}"/>
                </a:ext>
              </a:extLst>
            </p:cNvPr>
            <p:cNvGrpSpPr/>
            <p:nvPr userDrawn="1"/>
          </p:nvGrpSpPr>
          <p:grpSpPr>
            <a:xfrm>
              <a:off x="6256708" y="1796143"/>
              <a:ext cx="1468895" cy="878477"/>
              <a:chOff x="5567564" y="1796143"/>
              <a:chExt cx="1468895" cy="878477"/>
            </a:xfrm>
          </p:grpSpPr>
          <p:sp>
            <p:nvSpPr>
              <p:cNvPr id="1044" name="Rectangle 1043">
                <a:extLst>
                  <a:ext uri="{FF2B5EF4-FFF2-40B4-BE49-F238E27FC236}">
                    <a16:creationId xmlns:a16="http://schemas.microsoft.com/office/drawing/2014/main" id="{7EFB51C0-E7FD-1EB5-5582-D1E0CAC4E77F}"/>
                  </a:ext>
                </a:extLst>
              </p:cNvPr>
              <p:cNvSpPr/>
              <p:nvPr userDrawn="1"/>
            </p:nvSpPr>
            <p:spPr bwMode="auto">
              <a:xfrm>
                <a:off x="5567564" y="1796143"/>
                <a:ext cx="1468895" cy="878477"/>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ＭＳ Ｐゴシック" charset="0"/>
                  <a:cs typeface="ＭＳ Ｐゴシック" charset="0"/>
                </a:endParaRPr>
              </a:p>
            </p:txBody>
          </p:sp>
          <p:pic>
            <p:nvPicPr>
              <p:cNvPr id="1045" name="Picture 1044" descr="Logo&#10;&#10;Description automatically generated">
                <a:extLst>
                  <a:ext uri="{FF2B5EF4-FFF2-40B4-BE49-F238E27FC236}">
                    <a16:creationId xmlns:a16="http://schemas.microsoft.com/office/drawing/2014/main" id="{EFB4E4C3-0023-28F1-B4EA-49C61DA1C7F8}"/>
                  </a:ext>
                </a:extLst>
              </p:cNvPr>
              <p:cNvPicPr>
                <a:picLocks noChangeAspect="1"/>
              </p:cNvPicPr>
              <p:nvPr userDrawn="1"/>
            </p:nvPicPr>
            <p:blipFill>
              <a:blip r:embed="rId11"/>
              <a:stretch>
                <a:fillRect/>
              </a:stretch>
            </p:blipFill>
            <p:spPr>
              <a:xfrm>
                <a:off x="5581959" y="1810869"/>
                <a:ext cx="1454500" cy="846649"/>
              </a:xfrm>
              <a:prstGeom prst="rect">
                <a:avLst/>
              </a:prstGeom>
            </p:spPr>
          </p:pic>
        </p:grpSp>
        <p:pic>
          <p:nvPicPr>
            <p:cNvPr id="1043" name="Picture 1042">
              <a:extLst>
                <a:ext uri="{FF2B5EF4-FFF2-40B4-BE49-F238E27FC236}">
                  <a16:creationId xmlns:a16="http://schemas.microsoft.com/office/drawing/2014/main" id="{CEB1715A-B79A-C548-C3EF-A0F7504C20E1}"/>
                </a:ext>
              </a:extLst>
            </p:cNvPr>
            <p:cNvPicPr>
              <a:picLocks noChangeAspect="1"/>
            </p:cNvPicPr>
            <p:nvPr userDrawn="1"/>
          </p:nvPicPr>
          <p:blipFill>
            <a:blip r:embed="rId12" cstate="screen">
              <a:extLst>
                <a:ext uri="{28A0092B-C50C-407E-A947-70E740481C1C}">
                  <a14:useLocalDpi xmlns:a14="http://schemas.microsoft.com/office/drawing/2010/main" val="0"/>
                </a:ext>
              </a:extLst>
            </a:blip>
            <a:srcRect/>
            <a:stretch/>
          </p:blipFill>
          <p:spPr>
            <a:xfrm>
              <a:off x="1084121" y="1798457"/>
              <a:ext cx="545059" cy="839390"/>
            </a:xfrm>
            <a:prstGeom prst="rect">
              <a:avLst/>
            </a:prstGeom>
          </p:spPr>
        </p:pic>
      </p:grpSp>
      <p:sp>
        <p:nvSpPr>
          <p:cNvPr id="1056" name="Text Placeholder 1052">
            <a:extLst>
              <a:ext uri="{FF2B5EF4-FFF2-40B4-BE49-F238E27FC236}">
                <a16:creationId xmlns:a16="http://schemas.microsoft.com/office/drawing/2014/main" id="{433271D3-EF3A-BA0B-759F-2FF6451DA76E}"/>
              </a:ext>
            </a:extLst>
          </p:cNvPr>
          <p:cNvSpPr>
            <a:spLocks noGrp="1"/>
          </p:cNvSpPr>
          <p:nvPr>
            <p:ph type="body" sz="quarter" idx="12" hasCustomPrompt="1"/>
          </p:nvPr>
        </p:nvSpPr>
        <p:spPr>
          <a:xfrm>
            <a:off x="437503" y="3208827"/>
            <a:ext cx="7155603" cy="584200"/>
          </a:xfrm>
          <a:prstGeom prst="rect">
            <a:avLst/>
          </a:prstGeom>
        </p:spPr>
        <p:txBody>
          <a:bodyPr/>
          <a:lstStyle>
            <a:lvl1pPr marL="0" indent="0" algn="l" defTabSz="457200" rtl="0" eaLnBrk="1" latinLnBrk="0" hangingPunct="1">
              <a:buNone/>
              <a:defRPr lang="en-US" sz="3200" b="1" kern="1200" dirty="0">
                <a:solidFill>
                  <a:schemeClr val="bg1"/>
                </a:solidFill>
                <a:latin typeface="Arial (Headings)"/>
                <a:ea typeface="+mn-ea"/>
                <a:cs typeface="+mn-cs"/>
              </a:defRPr>
            </a:lvl1pPr>
          </a:lstStyle>
          <a:p>
            <a:pPr lvl="0"/>
            <a:r>
              <a:rPr lang="en-US" dirty="0"/>
              <a:t>[Title Here]</a:t>
            </a:r>
          </a:p>
        </p:txBody>
      </p:sp>
      <p:sp>
        <p:nvSpPr>
          <p:cNvPr id="1057" name="Text Placeholder 1054">
            <a:extLst>
              <a:ext uri="{FF2B5EF4-FFF2-40B4-BE49-F238E27FC236}">
                <a16:creationId xmlns:a16="http://schemas.microsoft.com/office/drawing/2014/main" id="{0A4DDE8A-1AFA-8D69-BC71-08E0A3DF2545}"/>
              </a:ext>
            </a:extLst>
          </p:cNvPr>
          <p:cNvSpPr>
            <a:spLocks noGrp="1"/>
          </p:cNvSpPr>
          <p:nvPr>
            <p:ph type="body" sz="quarter" idx="13" hasCustomPrompt="1"/>
          </p:nvPr>
        </p:nvSpPr>
        <p:spPr>
          <a:xfrm>
            <a:off x="437503" y="4097283"/>
            <a:ext cx="7155603" cy="1133856"/>
          </a:xfrm>
          <a:prstGeom prst="rect">
            <a:avLst/>
          </a:prstGeom>
        </p:spPr>
        <p:txBody>
          <a:bodyPr/>
          <a:lstStyle>
            <a:lvl1pPr marL="0" indent="0" algn="l" rtl="0" eaLnBrk="0" fontAlgn="base" hangingPunct="0">
              <a:spcBef>
                <a:spcPct val="20000"/>
              </a:spcBef>
              <a:spcAft>
                <a:spcPct val="0"/>
              </a:spcAft>
              <a:buClr>
                <a:srgbClr val="E92831"/>
              </a:buClr>
              <a:buNone/>
              <a:defRPr lang="en-US" sz="1800" dirty="0">
                <a:solidFill>
                  <a:schemeClr val="bg1"/>
                </a:solidFill>
                <a:latin typeface="+mn-lt"/>
                <a:ea typeface="+mn-ea"/>
                <a:cs typeface="+mn-cs"/>
              </a:defRPr>
            </a:lvl1pPr>
          </a:lstStyle>
          <a:p>
            <a:pPr marL="0" indent="0">
              <a:buNone/>
            </a:pPr>
            <a:r>
              <a:rPr lang="en-US" sz="1600" dirty="0">
                <a:solidFill>
                  <a:schemeClr val="bg1"/>
                </a:solidFill>
              </a:rPr>
              <a:t>[Author Names Here]</a:t>
            </a:r>
          </a:p>
        </p:txBody>
      </p:sp>
      <p:sp>
        <p:nvSpPr>
          <p:cNvPr id="1059" name="Text Placeholder 1058">
            <a:extLst>
              <a:ext uri="{FF2B5EF4-FFF2-40B4-BE49-F238E27FC236}">
                <a16:creationId xmlns:a16="http://schemas.microsoft.com/office/drawing/2014/main" id="{B5C176F4-8E53-625C-2218-7E9772A47A61}"/>
              </a:ext>
            </a:extLst>
          </p:cNvPr>
          <p:cNvSpPr>
            <a:spLocks noGrp="1"/>
          </p:cNvSpPr>
          <p:nvPr>
            <p:ph type="body" sz="quarter" idx="14" hasCustomPrompt="1"/>
          </p:nvPr>
        </p:nvSpPr>
        <p:spPr>
          <a:xfrm>
            <a:off x="7926440" y="6030785"/>
            <a:ext cx="3782508" cy="338554"/>
          </a:xfrm>
          <a:prstGeom prst="rect">
            <a:avLst/>
          </a:prstGeom>
        </p:spPr>
        <p:txBody>
          <a:bodyPr/>
          <a:lstStyle>
            <a:lvl1pPr marL="0" indent="0" algn="ctr">
              <a:buNone/>
              <a:defRPr>
                <a:solidFill>
                  <a:schemeClr val="bg1"/>
                </a:solidFill>
              </a:defRPr>
            </a:lvl1pPr>
            <a:lvl5pPr marL="1025525" indent="0">
              <a:buNone/>
              <a:defRPr/>
            </a:lvl5pPr>
          </a:lstStyle>
          <a:p>
            <a:pPr algn="ctr">
              <a:defRPr/>
            </a:pPr>
            <a:r>
              <a:rPr lang="en-US" sz="1600" b="1" kern="0" spc="0" baseline="0" dirty="0">
                <a:solidFill>
                  <a:schemeClr val="bg1"/>
                </a:solidFill>
              </a:rPr>
              <a:t>[Meeting Name Here</a:t>
            </a:r>
          </a:p>
        </p:txBody>
      </p:sp>
      <p:sp>
        <p:nvSpPr>
          <p:cNvPr id="1065" name="Text Placeholder 1064">
            <a:extLst>
              <a:ext uri="{FF2B5EF4-FFF2-40B4-BE49-F238E27FC236}">
                <a16:creationId xmlns:a16="http://schemas.microsoft.com/office/drawing/2014/main" id="{C8B41DC1-1DCC-CEAD-FD8E-D60CE5894209}"/>
              </a:ext>
            </a:extLst>
          </p:cNvPr>
          <p:cNvSpPr>
            <a:spLocks noGrp="1"/>
          </p:cNvSpPr>
          <p:nvPr>
            <p:ph type="body" sz="quarter" idx="15" hasCustomPrompt="1"/>
          </p:nvPr>
        </p:nvSpPr>
        <p:spPr>
          <a:xfrm>
            <a:off x="7924886" y="6390669"/>
            <a:ext cx="3785616" cy="338328"/>
          </a:xfrm>
          <a:prstGeom prst="rect">
            <a:avLst/>
          </a:prstGeom>
        </p:spPr>
        <p:txBody>
          <a:bodyPr/>
          <a:lstStyle>
            <a:lvl1pPr marL="0" indent="0" algn="ctr">
              <a:buNone/>
              <a:defRPr>
                <a:solidFill>
                  <a:schemeClr val="bg1"/>
                </a:solidFill>
              </a:defRPr>
            </a:lvl1pPr>
          </a:lstStyle>
          <a:p>
            <a:pPr marL="0" marR="0" lvl="0" indent="0" algn="ctr" defTabSz="914400" rtl="0" eaLnBrk="0" fontAlgn="base" latinLnBrk="0" hangingPunct="0">
              <a:lnSpc>
                <a:spcPct val="100000"/>
              </a:lnSpc>
              <a:spcBef>
                <a:spcPct val="20000"/>
              </a:spcBef>
              <a:spcAft>
                <a:spcPct val="0"/>
              </a:spcAft>
              <a:buClr>
                <a:srgbClr val="E92831"/>
              </a:buClr>
              <a:buSzTx/>
              <a:buFontTx/>
              <a:buNone/>
              <a:tabLst/>
              <a:defRPr/>
            </a:pPr>
            <a:r>
              <a:rPr lang="en-US" sz="1600" b="1" kern="0" dirty="0">
                <a:solidFill>
                  <a:schemeClr val="bg1"/>
                </a:solidFill>
              </a:rPr>
              <a:t>[Date Here]</a:t>
            </a:r>
            <a:endParaRPr lang="en-US" sz="1600" b="1" kern="0" spc="0" baseline="0" dirty="0">
              <a:solidFill>
                <a:schemeClr val="bg1"/>
              </a:solidFill>
            </a:endParaRPr>
          </a:p>
        </p:txBody>
      </p:sp>
      <p:pic>
        <p:nvPicPr>
          <p:cNvPr id="7" name="Picture 6">
            <a:extLst>
              <a:ext uri="{FF2B5EF4-FFF2-40B4-BE49-F238E27FC236}">
                <a16:creationId xmlns:a16="http://schemas.microsoft.com/office/drawing/2014/main" id="{DDBEC46D-B2BD-2F85-DCB4-BFB380F77A80}"/>
              </a:ext>
            </a:extLst>
          </p:cNvPr>
          <p:cNvPicPr>
            <a:picLocks noChangeAspect="1"/>
          </p:cNvPicPr>
          <p:nvPr userDrawn="1"/>
        </p:nvPicPr>
        <p:blipFill>
          <a:blip r:embed="rId13"/>
          <a:stretch>
            <a:fillRect/>
          </a:stretch>
        </p:blipFill>
        <p:spPr>
          <a:xfrm>
            <a:off x="2398219" y="376615"/>
            <a:ext cx="7419475" cy="2182557"/>
          </a:xfrm>
          <a:prstGeom prst="rect">
            <a:avLst/>
          </a:prstGeom>
        </p:spPr>
      </p:pic>
    </p:spTree>
    <p:extLst>
      <p:ext uri="{BB962C8B-B14F-4D97-AF65-F5344CB8AC3E}">
        <p14:creationId xmlns:p14="http://schemas.microsoft.com/office/powerpoint/2010/main" val="3240295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p:cNvSpPr>
            <a:spLocks noGrp="1" noChangeArrowheads="1"/>
          </p:cNvSpPr>
          <p:nvPr>
            <p:ph type="title"/>
          </p:nvPr>
        </p:nvSpPr>
        <p:spPr bwMode="auto">
          <a:xfrm>
            <a:off x="2878842" y="269915"/>
            <a:ext cx="6434316" cy="53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a:solidFill>
                  <a:schemeClr val="tx1"/>
                </a:solidFill>
              </a:defRPr>
            </a:lvl1pPr>
          </a:lstStyle>
          <a:p>
            <a:pPr lvl="0"/>
            <a:r>
              <a:rPr lang="en-US" altLang="en-US" dirty="0"/>
              <a:t>Click to edit Master title style</a:t>
            </a:r>
          </a:p>
        </p:txBody>
      </p:sp>
      <p:sp>
        <p:nvSpPr>
          <p:cNvPr id="7" name="Rectangle 13">
            <a:extLst>
              <a:ext uri="{FF2B5EF4-FFF2-40B4-BE49-F238E27FC236}">
                <a16:creationId xmlns:a16="http://schemas.microsoft.com/office/drawing/2014/main" id="{4FF6704F-96AF-0D4C-8D0E-0FFCCF3848E1}"/>
              </a:ext>
            </a:extLst>
          </p:cNvPr>
          <p:cNvSpPr>
            <a:spLocks noGrp="1" noChangeArrowheads="1"/>
          </p:cNvSpPr>
          <p:nvPr>
            <p:ph type="sldNum" sz="quarter" idx="10"/>
          </p:nvPr>
        </p:nvSpPr>
        <p:spPr>
          <a:xfrm>
            <a:off x="11324167" y="6448425"/>
            <a:ext cx="478367" cy="228600"/>
          </a:xfrm>
          <a:prstGeom prst="rect">
            <a:avLst/>
          </a:prstGeom>
        </p:spPr>
        <p:txBody>
          <a:bodyPr/>
          <a:lstStyle>
            <a:lvl1pPr algn="r">
              <a:defRPr sz="1000" b="1">
                <a:solidFill>
                  <a:schemeClr val="bg1"/>
                </a:solidFill>
                <a:effectLst>
                  <a:outerShdw blurRad="38100" dist="38100" dir="2700000" algn="tl">
                    <a:srgbClr val="000000">
                      <a:alpha val="43137"/>
                    </a:srgbClr>
                  </a:outerShdw>
                </a:effectLst>
              </a:defRPr>
            </a:lvl1pPr>
          </a:lstStyle>
          <a:p>
            <a:pPr>
              <a:defRPr/>
            </a:pPr>
            <a:fld id="{5E249F5E-BD16-4F68-BCA4-33369FC9D61D}" type="slidenum">
              <a:rPr lang="en-US" altLang="en-US"/>
              <a:pPr>
                <a:defRPr/>
              </a:pPr>
              <a:t>‹#›</a:t>
            </a:fld>
            <a:endParaRPr lang="en-US" altLang="en-US" dirty="0"/>
          </a:p>
        </p:txBody>
      </p:sp>
      <p:pic>
        <p:nvPicPr>
          <p:cNvPr id="3" name="Picture 4" descr="NASA Artemis">
            <a:extLst>
              <a:ext uri="{FF2B5EF4-FFF2-40B4-BE49-F238E27FC236}">
                <a16:creationId xmlns:a16="http://schemas.microsoft.com/office/drawing/2014/main" id="{0A845C37-467C-1666-767D-60578C2D57EF}"/>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9868758" y="137332"/>
            <a:ext cx="1008072" cy="8023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FDB6410-7D7A-7070-C0F4-38B7A1EDE0FD}"/>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341551" y="94780"/>
            <a:ext cx="2410986" cy="845923"/>
          </a:xfrm>
          <a:prstGeom prst="rect">
            <a:avLst/>
          </a:prstGeom>
        </p:spPr>
      </p:pic>
      <p:pic>
        <p:nvPicPr>
          <p:cNvPr id="22" name="Picture 64" descr="Macintosh HD:Users:kagammage:Documents:Customer work:JOBS ON REVIEW:B1999-simms:Diversity_templates:PowerPoint:Meatball_CMYK_1inch.gif">
            <a:extLst>
              <a:ext uri="{FF2B5EF4-FFF2-40B4-BE49-F238E27FC236}">
                <a16:creationId xmlns:a16="http://schemas.microsoft.com/office/drawing/2014/main" id="{463C512A-51D4-95B6-874F-A8E3B77F0012}"/>
              </a:ext>
            </a:extLst>
          </p:cNvPr>
          <p:cNvPicPr>
            <a:picLocks noChangeAspect="1" noChangeArrowheads="1"/>
          </p:cNvPicPr>
          <p:nvPr userDrawn="1"/>
        </p:nvPicPr>
        <p:blipFill>
          <a:blip r:embed="rId4" r:link="rId5" cstate="screen">
            <a:extLst>
              <a:ext uri="{28A0092B-C50C-407E-A947-70E740481C1C}">
                <a14:useLocalDpi xmlns:a14="http://schemas.microsoft.com/office/drawing/2010/main" val="0"/>
              </a:ext>
            </a:extLst>
          </a:blip>
          <a:srcRect/>
          <a:stretch>
            <a:fillRect/>
          </a:stretch>
        </p:blipFill>
        <p:spPr bwMode="auto">
          <a:xfrm>
            <a:off x="10834983" y="133269"/>
            <a:ext cx="989623" cy="80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9157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23333" y="1088891"/>
            <a:ext cx="11378523" cy="4532262"/>
          </a:xfrm>
          <a:prstGeom prst="rect">
            <a:avLst/>
          </a:prstGeom>
        </p:spPr>
        <p:txBody>
          <a:bodyPr/>
          <a:lstStyle>
            <a:lvl1pPr marL="115888" indent="-115888">
              <a:buFont typeface="Wingdings" panose="05000000000000000000" pitchFamily="2" charset="2"/>
              <a:buChar char="v"/>
              <a:defRPr sz="1800"/>
            </a:lvl1pPr>
            <a:lvl2pPr>
              <a:defRPr sz="1800"/>
            </a:lvl2pPr>
            <a:lvl3pPr marL="801687" indent="-285750">
              <a:buFont typeface="Wingdings" panose="05000000000000000000" pitchFamily="2" charset="2"/>
              <a:buChar char="§"/>
              <a:defRPr sz="1800"/>
            </a:lvl3pPr>
            <a:lvl4pPr marL="911225" indent="-168275">
              <a:buFont typeface="Arial" panose="020B0604020202020204" pitchFamily="34" charset="0"/>
              <a:buChar cha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13">
            <a:extLst>
              <a:ext uri="{FF2B5EF4-FFF2-40B4-BE49-F238E27FC236}">
                <a16:creationId xmlns:a16="http://schemas.microsoft.com/office/drawing/2014/main" id="{4FF6704F-96AF-0D4C-8D0E-0FFCCF3848E1}"/>
              </a:ext>
            </a:extLst>
          </p:cNvPr>
          <p:cNvSpPr>
            <a:spLocks noGrp="1" noChangeArrowheads="1"/>
          </p:cNvSpPr>
          <p:nvPr>
            <p:ph type="sldNum" sz="quarter" idx="10"/>
          </p:nvPr>
        </p:nvSpPr>
        <p:spPr>
          <a:xfrm>
            <a:off x="11324167" y="6448425"/>
            <a:ext cx="478367" cy="228600"/>
          </a:xfrm>
          <a:prstGeom prst="rect">
            <a:avLst/>
          </a:prstGeom>
        </p:spPr>
        <p:txBody>
          <a:bodyPr/>
          <a:lstStyle>
            <a:lvl1pPr algn="r">
              <a:defRPr sz="1000" b="1">
                <a:solidFill>
                  <a:schemeClr val="bg1"/>
                </a:solidFill>
                <a:effectLst>
                  <a:outerShdw blurRad="38100" dist="38100" dir="2700000" algn="tl">
                    <a:srgbClr val="000000">
                      <a:alpha val="43137"/>
                    </a:srgbClr>
                  </a:outerShdw>
                </a:effectLst>
              </a:defRPr>
            </a:lvl1pPr>
          </a:lstStyle>
          <a:p>
            <a:pPr>
              <a:defRPr/>
            </a:pPr>
            <a:fld id="{5E249F5E-BD16-4F68-BCA4-33369FC9D61D}" type="slidenum">
              <a:rPr lang="en-US" altLang="en-US"/>
              <a:pPr>
                <a:defRPr/>
              </a:pPr>
              <a:t>‹#›</a:t>
            </a:fld>
            <a:endParaRPr lang="en-US" altLang="en-US" dirty="0"/>
          </a:p>
        </p:txBody>
      </p:sp>
      <p:pic>
        <p:nvPicPr>
          <p:cNvPr id="4" name="Picture 4" descr="NASA Artemis">
            <a:extLst>
              <a:ext uri="{FF2B5EF4-FFF2-40B4-BE49-F238E27FC236}">
                <a16:creationId xmlns:a16="http://schemas.microsoft.com/office/drawing/2014/main" id="{9264618C-6D04-365E-112C-F6DAFD8CCA44}"/>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9868758" y="137332"/>
            <a:ext cx="1008072" cy="8023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659D500-042E-AB75-4B4C-60206D12EA0A}"/>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341551" y="94780"/>
            <a:ext cx="2410986" cy="845923"/>
          </a:xfrm>
          <a:prstGeom prst="rect">
            <a:avLst/>
          </a:prstGeom>
        </p:spPr>
      </p:pic>
      <p:pic>
        <p:nvPicPr>
          <p:cNvPr id="8" name="Picture 64" descr="Macintosh HD:Users:kagammage:Documents:Customer work:JOBS ON REVIEW:B1999-simms:Diversity_templates:PowerPoint:Meatball_CMYK_1inch.gif">
            <a:extLst>
              <a:ext uri="{FF2B5EF4-FFF2-40B4-BE49-F238E27FC236}">
                <a16:creationId xmlns:a16="http://schemas.microsoft.com/office/drawing/2014/main" id="{CD94235F-E6BA-17EB-9533-227868A51D40}"/>
              </a:ext>
            </a:extLst>
          </p:cNvPr>
          <p:cNvPicPr>
            <a:picLocks noChangeAspect="1" noChangeArrowheads="1"/>
          </p:cNvPicPr>
          <p:nvPr userDrawn="1"/>
        </p:nvPicPr>
        <p:blipFill>
          <a:blip r:embed="rId4" r:link="rId5" cstate="screen">
            <a:extLst>
              <a:ext uri="{28A0092B-C50C-407E-A947-70E740481C1C}">
                <a14:useLocalDpi xmlns:a14="http://schemas.microsoft.com/office/drawing/2010/main" val="0"/>
              </a:ext>
            </a:extLst>
          </a:blip>
          <a:srcRect/>
          <a:stretch>
            <a:fillRect/>
          </a:stretch>
        </p:blipFill>
        <p:spPr bwMode="auto">
          <a:xfrm>
            <a:off x="10834983" y="133269"/>
            <a:ext cx="989623" cy="80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Placeholder 1">
            <a:extLst>
              <a:ext uri="{FF2B5EF4-FFF2-40B4-BE49-F238E27FC236}">
                <a16:creationId xmlns:a16="http://schemas.microsoft.com/office/drawing/2014/main" id="{E94FA9AC-3DA9-B56E-CC61-D9D0EF3E1EDB}"/>
              </a:ext>
            </a:extLst>
          </p:cNvPr>
          <p:cNvSpPr>
            <a:spLocks noGrp="1" noChangeArrowheads="1"/>
          </p:cNvSpPr>
          <p:nvPr>
            <p:ph type="title"/>
          </p:nvPr>
        </p:nvSpPr>
        <p:spPr bwMode="auto">
          <a:xfrm>
            <a:off x="2878842" y="269915"/>
            <a:ext cx="6434316" cy="53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a:solidFill>
                  <a:schemeClr val="tx1"/>
                </a:solidFill>
              </a:defRPr>
            </a:lvl1pPr>
          </a:lstStyle>
          <a:p>
            <a:pPr lvl="0"/>
            <a:r>
              <a:rPr lang="en-US" altLang="en-US" dirty="0"/>
              <a:t>Click to edit Master title style</a:t>
            </a:r>
          </a:p>
        </p:txBody>
      </p:sp>
    </p:spTree>
    <p:extLst>
      <p:ext uri="{BB962C8B-B14F-4D97-AF65-F5344CB8AC3E}">
        <p14:creationId xmlns:p14="http://schemas.microsoft.com/office/powerpoint/2010/main" val="2048665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3334" y="1088895"/>
            <a:ext cx="5503333" cy="4883150"/>
          </a:xfrm>
          <a:prstGeom prst="rect">
            <a:avLst/>
          </a:prstGeom>
        </p:spPr>
        <p:txBody>
          <a:bodyPr/>
          <a:lstStyle>
            <a:lvl1pPr marL="115888" indent="-115888">
              <a:buFont typeface="Wingdings" panose="05000000000000000000" pitchFamily="2" charset="2"/>
              <a:buChar char="v"/>
              <a:defRPr sz="1800"/>
            </a:lvl1pPr>
            <a:lvl2pPr>
              <a:defRPr sz="1800"/>
            </a:lvl2pPr>
            <a:lvl3pPr marL="625475" indent="-109538">
              <a:buFont typeface="Wingdings" panose="05000000000000000000" pitchFamily="2" charset="2"/>
              <a:buChar char="§"/>
              <a:defRPr sz="1800"/>
            </a:lvl3pPr>
            <a:lvl4pPr marL="911225" indent="-168275">
              <a:buFont typeface="Arial" panose="020B0604020202020204" pitchFamily="34" charset="0"/>
              <a:buChar char="•"/>
              <a:defRPr sz="1800"/>
            </a:lvl4pPr>
            <a:lvl5pPr>
              <a:defRPr sz="1800"/>
            </a:lvl5pPr>
            <a:lvl6pPr>
              <a:defRPr sz="1800"/>
            </a:lvl6pPr>
            <a:lvl7pPr>
              <a:defRPr sz="1800"/>
            </a:lvl7pPr>
            <a:lvl8pPr>
              <a:defRPr sz="1800"/>
            </a:lvl8pPr>
            <a:lvl9pPr>
              <a:defRPr sz="1800"/>
            </a:lvl9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9867" y="1088895"/>
            <a:ext cx="5503333" cy="4883150"/>
          </a:xfrm>
          <a:prstGeom prst="rect">
            <a:avLst/>
          </a:prstGeom>
        </p:spPr>
        <p:txBody>
          <a:bodyPr/>
          <a:lstStyle>
            <a:lvl1pPr marL="115888" indent="-115888">
              <a:buFont typeface="Wingdings" panose="05000000000000000000" pitchFamily="2" charset="2"/>
              <a:buChar char="v"/>
              <a:defRPr sz="1800"/>
            </a:lvl1pPr>
            <a:lvl2pPr>
              <a:defRPr sz="1800"/>
            </a:lvl2pPr>
            <a:lvl3pPr marL="625475" indent="-109538">
              <a:buFont typeface="Wingdings" panose="05000000000000000000" pitchFamily="2" charset="2"/>
              <a:buChar char="§"/>
              <a:defRPr sz="1800"/>
            </a:lvl3pPr>
            <a:lvl4pPr marL="911225" indent="-168275">
              <a:buFont typeface="Arial" panose="020B0604020202020204" pitchFamily="34" charset="0"/>
              <a:buChar cha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3">
            <a:extLst>
              <a:ext uri="{FF2B5EF4-FFF2-40B4-BE49-F238E27FC236}">
                <a16:creationId xmlns:a16="http://schemas.microsoft.com/office/drawing/2014/main" id="{31C7E6EC-F665-F845-AC49-9D4A9639AE9E}"/>
              </a:ext>
            </a:extLst>
          </p:cNvPr>
          <p:cNvSpPr>
            <a:spLocks noGrp="1" noChangeArrowheads="1"/>
          </p:cNvSpPr>
          <p:nvPr>
            <p:ph type="sldNum" sz="quarter" idx="10"/>
          </p:nvPr>
        </p:nvSpPr>
        <p:spPr>
          <a:xfrm>
            <a:off x="11324167" y="6448425"/>
            <a:ext cx="478367" cy="228600"/>
          </a:xfrm>
          <a:prstGeom prst="rect">
            <a:avLst/>
          </a:prstGeom>
        </p:spPr>
        <p:txBody>
          <a:bodyPr/>
          <a:lstStyle>
            <a:lvl1pPr algn="r">
              <a:defRPr sz="1000" b="1">
                <a:solidFill>
                  <a:schemeClr val="bg1"/>
                </a:solidFill>
                <a:effectLst>
                  <a:outerShdw blurRad="38100" dist="38100" dir="2700000" algn="tl">
                    <a:srgbClr val="000000">
                      <a:alpha val="43137"/>
                    </a:srgbClr>
                  </a:outerShdw>
                </a:effectLst>
              </a:defRPr>
            </a:lvl1pPr>
          </a:lstStyle>
          <a:p>
            <a:pPr>
              <a:defRPr/>
            </a:pPr>
            <a:fld id="{B8A31238-0C30-4247-B969-C293ABE7CC65}" type="slidenum">
              <a:rPr lang="en-US" altLang="en-US"/>
              <a:pPr>
                <a:defRPr/>
              </a:pPr>
              <a:t>‹#›</a:t>
            </a:fld>
            <a:endParaRPr lang="en-US" altLang="en-US" dirty="0"/>
          </a:p>
        </p:txBody>
      </p:sp>
      <p:pic>
        <p:nvPicPr>
          <p:cNvPr id="5" name="Picture 4" descr="NASA Artemis">
            <a:extLst>
              <a:ext uri="{FF2B5EF4-FFF2-40B4-BE49-F238E27FC236}">
                <a16:creationId xmlns:a16="http://schemas.microsoft.com/office/drawing/2014/main" id="{26037194-82BF-B7FE-D994-EEE318271B3A}"/>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9868758" y="137332"/>
            <a:ext cx="1008072" cy="80239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20696F8-45C7-EDCC-2932-E573392155D5}"/>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341551" y="94780"/>
            <a:ext cx="2410986" cy="845923"/>
          </a:xfrm>
          <a:prstGeom prst="rect">
            <a:avLst/>
          </a:prstGeom>
        </p:spPr>
      </p:pic>
      <p:pic>
        <p:nvPicPr>
          <p:cNvPr id="13" name="Picture 64" descr="Macintosh HD:Users:kagammage:Documents:Customer work:JOBS ON REVIEW:B1999-simms:Diversity_templates:PowerPoint:Meatball_CMYK_1inch.gif">
            <a:extLst>
              <a:ext uri="{FF2B5EF4-FFF2-40B4-BE49-F238E27FC236}">
                <a16:creationId xmlns:a16="http://schemas.microsoft.com/office/drawing/2014/main" id="{0DB2A1D0-2855-DEF5-D96C-E72FF9E5587F}"/>
              </a:ext>
            </a:extLst>
          </p:cNvPr>
          <p:cNvPicPr>
            <a:picLocks noChangeAspect="1" noChangeArrowheads="1"/>
          </p:cNvPicPr>
          <p:nvPr userDrawn="1"/>
        </p:nvPicPr>
        <p:blipFill>
          <a:blip r:embed="rId4" r:link="rId5" cstate="screen">
            <a:extLst>
              <a:ext uri="{28A0092B-C50C-407E-A947-70E740481C1C}">
                <a14:useLocalDpi xmlns:a14="http://schemas.microsoft.com/office/drawing/2010/main" val="0"/>
              </a:ext>
            </a:extLst>
          </a:blip>
          <a:srcRect/>
          <a:stretch>
            <a:fillRect/>
          </a:stretch>
        </p:blipFill>
        <p:spPr bwMode="auto">
          <a:xfrm>
            <a:off x="10834983" y="133269"/>
            <a:ext cx="989623" cy="80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Placeholder 1">
            <a:extLst>
              <a:ext uri="{FF2B5EF4-FFF2-40B4-BE49-F238E27FC236}">
                <a16:creationId xmlns:a16="http://schemas.microsoft.com/office/drawing/2014/main" id="{319062F9-3D6C-8731-8CE9-D45343315A68}"/>
              </a:ext>
            </a:extLst>
          </p:cNvPr>
          <p:cNvSpPr>
            <a:spLocks noGrp="1" noChangeArrowheads="1"/>
          </p:cNvSpPr>
          <p:nvPr>
            <p:ph type="title"/>
          </p:nvPr>
        </p:nvSpPr>
        <p:spPr bwMode="auto">
          <a:xfrm>
            <a:off x="2878842" y="269915"/>
            <a:ext cx="6434316" cy="53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defRPr>
                <a:solidFill>
                  <a:schemeClr val="tx1"/>
                </a:solidFill>
              </a:defRPr>
            </a:lvl1pPr>
          </a:lstStyle>
          <a:p>
            <a:pPr lvl="0"/>
            <a:r>
              <a:rPr lang="en-US" altLang="en-US" dirty="0"/>
              <a:t>Click to edit Master title style</a:t>
            </a:r>
          </a:p>
        </p:txBody>
      </p:sp>
    </p:spTree>
    <p:extLst>
      <p:ext uri="{BB962C8B-B14F-4D97-AF65-F5344CB8AC3E}">
        <p14:creationId xmlns:p14="http://schemas.microsoft.com/office/powerpoint/2010/main" val="4040495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up Page">
    <p:spTree>
      <p:nvGrpSpPr>
        <p:cNvPr id="1" name=""/>
        <p:cNvGrpSpPr/>
        <p:nvPr/>
      </p:nvGrpSpPr>
      <p:grpSpPr>
        <a:xfrm>
          <a:off x="0" y="0"/>
          <a:ext cx="0" cy="0"/>
          <a:chOff x="0" y="0"/>
          <a:chExt cx="0" cy="0"/>
        </a:xfrm>
      </p:grpSpPr>
      <p:sp>
        <p:nvSpPr>
          <p:cNvPr id="6" name="Rectangle 13">
            <a:extLst>
              <a:ext uri="{FF2B5EF4-FFF2-40B4-BE49-F238E27FC236}">
                <a16:creationId xmlns:a16="http://schemas.microsoft.com/office/drawing/2014/main" id="{31C7E6EC-F665-F845-AC49-9D4A9639AE9E}"/>
              </a:ext>
            </a:extLst>
          </p:cNvPr>
          <p:cNvSpPr>
            <a:spLocks noGrp="1" noChangeArrowheads="1"/>
          </p:cNvSpPr>
          <p:nvPr>
            <p:ph type="sldNum" sz="quarter" idx="10"/>
          </p:nvPr>
        </p:nvSpPr>
        <p:spPr>
          <a:xfrm>
            <a:off x="11324167" y="6448425"/>
            <a:ext cx="478367" cy="228600"/>
          </a:xfrm>
          <a:prstGeom prst="rect">
            <a:avLst/>
          </a:prstGeom>
        </p:spPr>
        <p:txBody>
          <a:bodyPr/>
          <a:lstStyle>
            <a:lvl1pPr algn="r">
              <a:defRPr sz="1000" b="1">
                <a:solidFill>
                  <a:schemeClr val="bg1"/>
                </a:solidFill>
                <a:effectLst>
                  <a:outerShdw blurRad="38100" dist="38100" dir="2700000" algn="tl">
                    <a:srgbClr val="000000">
                      <a:alpha val="43137"/>
                    </a:srgbClr>
                  </a:outerShdw>
                </a:effectLst>
              </a:defRPr>
            </a:lvl1pPr>
          </a:lstStyle>
          <a:p>
            <a:pPr>
              <a:defRPr/>
            </a:pPr>
            <a:fld id="{B8A31238-0C30-4247-B969-C293ABE7CC65}" type="slidenum">
              <a:rPr lang="en-US" altLang="en-US"/>
              <a:pPr>
                <a:defRPr/>
              </a:pPr>
              <a:t>‹#›</a:t>
            </a:fld>
            <a:endParaRPr lang="en-US" altLang="en-US" dirty="0"/>
          </a:p>
        </p:txBody>
      </p:sp>
      <p:sp>
        <p:nvSpPr>
          <p:cNvPr id="14" name="Title Placeholder 1"/>
          <p:cNvSpPr txBox="1">
            <a:spLocks noChangeArrowheads="1"/>
          </p:cNvSpPr>
          <p:nvPr userDrawn="1"/>
        </p:nvSpPr>
        <p:spPr bwMode="auto">
          <a:xfrm>
            <a:off x="2224617" y="2596583"/>
            <a:ext cx="8227483" cy="53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lnSpc>
                <a:spcPct val="90000"/>
              </a:lnSpc>
              <a:spcBef>
                <a:spcPct val="0"/>
              </a:spcBef>
              <a:spcAft>
                <a:spcPct val="0"/>
              </a:spcAft>
              <a:defRPr sz="2800" b="1">
                <a:solidFill>
                  <a:srgbClr val="E92831"/>
                </a:solidFill>
                <a:latin typeface="+mj-lt"/>
                <a:ea typeface="+mj-ea"/>
                <a:cs typeface="+mj-cs"/>
              </a:defRPr>
            </a:lvl1pPr>
            <a:lvl2pPr algn="ctr" rtl="0" eaLnBrk="0" fontAlgn="base" hangingPunct="0">
              <a:lnSpc>
                <a:spcPct val="90000"/>
              </a:lnSpc>
              <a:spcBef>
                <a:spcPct val="0"/>
              </a:spcBef>
              <a:spcAft>
                <a:spcPct val="0"/>
              </a:spcAft>
              <a:defRPr sz="3400" b="1">
                <a:solidFill>
                  <a:srgbClr val="E92831"/>
                </a:solidFill>
                <a:latin typeface="Arial" charset="0"/>
                <a:ea typeface="ＭＳ Ｐゴシック" charset="0"/>
                <a:cs typeface="ＭＳ Ｐゴシック" charset="0"/>
              </a:defRPr>
            </a:lvl2pPr>
            <a:lvl3pPr algn="ctr" rtl="0" eaLnBrk="0" fontAlgn="base" hangingPunct="0">
              <a:lnSpc>
                <a:spcPct val="90000"/>
              </a:lnSpc>
              <a:spcBef>
                <a:spcPct val="0"/>
              </a:spcBef>
              <a:spcAft>
                <a:spcPct val="0"/>
              </a:spcAft>
              <a:defRPr sz="3400" b="1">
                <a:solidFill>
                  <a:srgbClr val="E92831"/>
                </a:solidFill>
                <a:latin typeface="Arial" charset="0"/>
                <a:ea typeface="ＭＳ Ｐゴシック" charset="0"/>
                <a:cs typeface="ＭＳ Ｐゴシック" charset="0"/>
              </a:defRPr>
            </a:lvl3pPr>
            <a:lvl4pPr algn="ctr" rtl="0" eaLnBrk="0" fontAlgn="base" hangingPunct="0">
              <a:lnSpc>
                <a:spcPct val="90000"/>
              </a:lnSpc>
              <a:spcBef>
                <a:spcPct val="0"/>
              </a:spcBef>
              <a:spcAft>
                <a:spcPct val="0"/>
              </a:spcAft>
              <a:defRPr sz="3400" b="1">
                <a:solidFill>
                  <a:srgbClr val="E92831"/>
                </a:solidFill>
                <a:latin typeface="Arial" charset="0"/>
                <a:ea typeface="ＭＳ Ｐゴシック" charset="0"/>
                <a:cs typeface="ＭＳ Ｐゴシック" charset="0"/>
              </a:defRPr>
            </a:lvl4pPr>
            <a:lvl5pPr algn="ctr" rtl="0" eaLnBrk="0" fontAlgn="base" hangingPunct="0">
              <a:lnSpc>
                <a:spcPct val="90000"/>
              </a:lnSpc>
              <a:spcBef>
                <a:spcPct val="0"/>
              </a:spcBef>
              <a:spcAft>
                <a:spcPct val="0"/>
              </a:spcAft>
              <a:defRPr sz="3400" b="1">
                <a:solidFill>
                  <a:srgbClr val="E92831"/>
                </a:solidFill>
                <a:latin typeface="Arial" charset="0"/>
                <a:ea typeface="ＭＳ Ｐゴシック" charset="0"/>
                <a:cs typeface="ＭＳ Ｐゴシック" charset="0"/>
              </a:defRPr>
            </a:lvl5pPr>
            <a:lvl6pPr marL="457200" algn="l" rtl="0" fontAlgn="base">
              <a:lnSpc>
                <a:spcPct val="90000"/>
              </a:lnSpc>
              <a:spcBef>
                <a:spcPct val="0"/>
              </a:spcBef>
              <a:spcAft>
                <a:spcPct val="0"/>
              </a:spcAft>
              <a:defRPr sz="3000" b="1">
                <a:solidFill>
                  <a:srgbClr val="0F75BC"/>
                </a:solidFill>
                <a:latin typeface="Arial" charset="0"/>
                <a:ea typeface="ＭＳ Ｐゴシック" charset="0"/>
                <a:cs typeface="ＭＳ Ｐゴシック" charset="0"/>
              </a:defRPr>
            </a:lvl6pPr>
            <a:lvl7pPr marL="914400" algn="l" rtl="0" fontAlgn="base">
              <a:lnSpc>
                <a:spcPct val="90000"/>
              </a:lnSpc>
              <a:spcBef>
                <a:spcPct val="0"/>
              </a:spcBef>
              <a:spcAft>
                <a:spcPct val="0"/>
              </a:spcAft>
              <a:defRPr sz="3000" b="1">
                <a:solidFill>
                  <a:srgbClr val="0F75BC"/>
                </a:solidFill>
                <a:latin typeface="Arial" charset="0"/>
                <a:ea typeface="ＭＳ Ｐゴシック" charset="0"/>
                <a:cs typeface="ＭＳ Ｐゴシック" charset="0"/>
              </a:defRPr>
            </a:lvl7pPr>
            <a:lvl8pPr marL="1371600" algn="l" rtl="0" fontAlgn="base">
              <a:lnSpc>
                <a:spcPct val="90000"/>
              </a:lnSpc>
              <a:spcBef>
                <a:spcPct val="0"/>
              </a:spcBef>
              <a:spcAft>
                <a:spcPct val="0"/>
              </a:spcAft>
              <a:defRPr sz="3000" b="1">
                <a:solidFill>
                  <a:srgbClr val="0F75BC"/>
                </a:solidFill>
                <a:latin typeface="Arial" charset="0"/>
                <a:ea typeface="ＭＳ Ｐゴシック" charset="0"/>
                <a:cs typeface="ＭＳ Ｐゴシック" charset="0"/>
              </a:defRPr>
            </a:lvl8pPr>
            <a:lvl9pPr marL="1828800" algn="l" rtl="0" fontAlgn="base">
              <a:lnSpc>
                <a:spcPct val="90000"/>
              </a:lnSpc>
              <a:spcBef>
                <a:spcPct val="0"/>
              </a:spcBef>
              <a:spcAft>
                <a:spcPct val="0"/>
              </a:spcAft>
              <a:defRPr sz="3000" b="1">
                <a:solidFill>
                  <a:srgbClr val="0F75BC"/>
                </a:solidFill>
                <a:latin typeface="Arial" charset="0"/>
                <a:ea typeface="ＭＳ Ｐゴシック" charset="0"/>
                <a:cs typeface="ＭＳ Ｐゴシック" charset="0"/>
              </a:defRPr>
            </a:lvl9pPr>
          </a:lstStyle>
          <a:p>
            <a:pPr defTabSz="914400"/>
            <a:r>
              <a:rPr lang="en-US" altLang="en-US" sz="2800" kern="0" dirty="0">
                <a:solidFill>
                  <a:schemeClr val="tx1"/>
                </a:solidFill>
              </a:rPr>
              <a:t>Backup Slides</a:t>
            </a:r>
          </a:p>
        </p:txBody>
      </p:sp>
      <p:pic>
        <p:nvPicPr>
          <p:cNvPr id="7" name="Picture 6" descr="NASA Artemis">
            <a:extLst>
              <a:ext uri="{FF2B5EF4-FFF2-40B4-BE49-F238E27FC236}">
                <a16:creationId xmlns:a16="http://schemas.microsoft.com/office/drawing/2014/main" id="{5F023495-2275-AB0C-2983-7BBB2C4E577C}"/>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9868758" y="137332"/>
            <a:ext cx="1008072" cy="8023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7FE44B1A-62BE-D055-7554-2B729D371648}"/>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341551" y="94780"/>
            <a:ext cx="2410986" cy="845923"/>
          </a:xfrm>
          <a:prstGeom prst="rect">
            <a:avLst/>
          </a:prstGeom>
        </p:spPr>
      </p:pic>
      <p:pic>
        <p:nvPicPr>
          <p:cNvPr id="15" name="Picture 64" descr="Macintosh HD:Users:kagammage:Documents:Customer work:JOBS ON REVIEW:B1999-simms:Diversity_templates:PowerPoint:Meatball_CMYK_1inch.gif">
            <a:extLst>
              <a:ext uri="{FF2B5EF4-FFF2-40B4-BE49-F238E27FC236}">
                <a16:creationId xmlns:a16="http://schemas.microsoft.com/office/drawing/2014/main" id="{67ABC2B5-7A47-31DC-F8AD-987F7B3EE9D6}"/>
              </a:ext>
            </a:extLst>
          </p:cNvPr>
          <p:cNvPicPr>
            <a:picLocks noChangeAspect="1" noChangeArrowheads="1"/>
          </p:cNvPicPr>
          <p:nvPr userDrawn="1"/>
        </p:nvPicPr>
        <p:blipFill>
          <a:blip r:embed="rId4" r:link="rId5" cstate="screen">
            <a:extLst>
              <a:ext uri="{28A0092B-C50C-407E-A947-70E740481C1C}">
                <a14:useLocalDpi xmlns:a14="http://schemas.microsoft.com/office/drawing/2010/main" val="0"/>
              </a:ext>
            </a:extLst>
          </a:blip>
          <a:srcRect/>
          <a:stretch>
            <a:fillRect/>
          </a:stretch>
        </p:blipFill>
        <p:spPr bwMode="auto">
          <a:xfrm>
            <a:off x="10834983" y="133269"/>
            <a:ext cx="989623" cy="80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5497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d Slide">
    <p:bg>
      <p:bgPr>
        <a:blipFill dpi="0" rotWithShape="0">
          <a:blip r:embed="rId2" r:link="rId3"/>
          <a:srcRect/>
          <a:stretch>
            <a:fillRect/>
          </a:stretch>
        </a:blipFill>
        <a:effectLst/>
      </p:bgPr>
    </p:bg>
    <p:spTree>
      <p:nvGrpSpPr>
        <p:cNvPr id="1" name=""/>
        <p:cNvGrpSpPr/>
        <p:nvPr/>
      </p:nvGrpSpPr>
      <p:grpSpPr>
        <a:xfrm>
          <a:off x="0" y="0"/>
          <a:ext cx="0" cy="0"/>
          <a:chOff x="0" y="0"/>
          <a:chExt cx="0" cy="0"/>
        </a:xfrm>
      </p:grpSpPr>
      <p:sp>
        <p:nvSpPr>
          <p:cNvPr id="3" name="Rectangle 13">
            <a:extLst>
              <a:ext uri="{FF2B5EF4-FFF2-40B4-BE49-F238E27FC236}">
                <a16:creationId xmlns:a16="http://schemas.microsoft.com/office/drawing/2014/main" id="{B5373892-5E94-494A-9C40-4616769A238B}"/>
              </a:ext>
            </a:extLst>
          </p:cNvPr>
          <p:cNvSpPr>
            <a:spLocks noGrp="1" noChangeArrowheads="1"/>
          </p:cNvSpPr>
          <p:nvPr>
            <p:ph type="sldNum" sz="quarter" idx="10"/>
          </p:nvPr>
        </p:nvSpPr>
        <p:spPr>
          <a:xfrm>
            <a:off x="11324167" y="6448425"/>
            <a:ext cx="478367" cy="228600"/>
          </a:xfrm>
          <a:prstGeom prst="rect">
            <a:avLst/>
          </a:prstGeom>
        </p:spPr>
        <p:txBody>
          <a:bodyPr/>
          <a:lstStyle>
            <a:lvl1pPr algn="r">
              <a:defRPr sz="1000" b="1">
                <a:solidFill>
                  <a:schemeClr val="bg1"/>
                </a:solidFill>
                <a:effectLst>
                  <a:outerShdw blurRad="38100" dist="38100" dir="2700000" algn="tl">
                    <a:srgbClr val="000000">
                      <a:alpha val="43137"/>
                    </a:srgbClr>
                  </a:outerShdw>
                </a:effectLst>
              </a:defRPr>
            </a:lvl1pPr>
          </a:lstStyle>
          <a:p>
            <a:pPr>
              <a:defRPr/>
            </a:pPr>
            <a:fld id="{36C1E674-D9C0-4452-9AE2-D4960058BB5D}" type="slidenum">
              <a:rPr lang="en-US" altLang="en-US"/>
              <a:pPr>
                <a:defRPr/>
              </a:pPr>
              <a:t>‹#›</a:t>
            </a:fld>
            <a:endParaRPr lang="en-US" altLang="en-US" dirty="0"/>
          </a:p>
        </p:txBody>
      </p:sp>
      <p:pic>
        <p:nvPicPr>
          <p:cNvPr id="6" name="Picture 5">
            <a:extLst>
              <a:ext uri="{FF2B5EF4-FFF2-40B4-BE49-F238E27FC236}">
                <a16:creationId xmlns:a16="http://schemas.microsoft.com/office/drawing/2014/main" id="{47D48272-854F-3017-7274-870C7CD48AD8}"/>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a:xfrm>
            <a:off x="4298511" y="1628820"/>
            <a:ext cx="3594978" cy="3600360"/>
          </a:xfrm>
          <a:prstGeom prst="rect">
            <a:avLst/>
          </a:prstGeom>
        </p:spPr>
      </p:pic>
      <p:sp>
        <p:nvSpPr>
          <p:cNvPr id="4" name="Rectangle 3">
            <a:extLst>
              <a:ext uri="{FF2B5EF4-FFF2-40B4-BE49-F238E27FC236}">
                <a16:creationId xmlns:a16="http://schemas.microsoft.com/office/drawing/2014/main" id="{61C76786-249B-C88D-4775-2B44AD8002C9}"/>
              </a:ext>
            </a:extLst>
          </p:cNvPr>
          <p:cNvSpPr/>
          <p:nvPr userDrawn="1"/>
        </p:nvSpPr>
        <p:spPr bwMode="auto">
          <a:xfrm>
            <a:off x="0" y="6015317"/>
            <a:ext cx="12192000" cy="224117"/>
          </a:xfrm>
          <a:prstGeom prst="rect">
            <a:avLst/>
          </a:prstGeom>
          <a:solidFill>
            <a:schemeClr val="bg1"/>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ＭＳ Ｐゴシック" charset="0"/>
              <a:cs typeface="ＭＳ Ｐゴシック" charset="0"/>
            </a:endParaRPr>
          </a:p>
        </p:txBody>
      </p:sp>
    </p:spTree>
    <p:extLst>
      <p:ext uri="{BB962C8B-B14F-4D97-AF65-F5344CB8AC3E}">
        <p14:creationId xmlns:p14="http://schemas.microsoft.com/office/powerpoint/2010/main" val="1038474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Users/kacomber/Documents/CustomerWork/TO%20DO/LEMS%20PPT%20template/Regular%20size%20PowerPoint%20Template/10x7.5_guts.jpg" TargetMode="Externa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r:link="rId10"/>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2F4E96-F5CC-DD4A-D3F8-BAA037AE292F}"/>
              </a:ext>
            </a:extLst>
          </p:cNvPr>
          <p:cNvSpPr txBox="1"/>
          <p:nvPr userDrawn="1"/>
        </p:nvSpPr>
        <p:spPr>
          <a:xfrm>
            <a:off x="332318" y="6437314"/>
            <a:ext cx="4156555" cy="276999"/>
          </a:xfrm>
          <a:prstGeom prst="rect">
            <a:avLst/>
          </a:prstGeom>
          <a:noFill/>
          <a:effectLst>
            <a:outerShdw blurRad="50800" dist="50800" dir="2700000" algn="tl" rotWithShape="0">
              <a:prstClr val="black"/>
            </a:outerShdw>
          </a:effectLst>
        </p:spPr>
        <p:txBody>
          <a:bodyPr wrap="square">
            <a:spAutoFit/>
          </a:bodyPr>
          <a:lstStyle/>
          <a:p>
            <a:pPr>
              <a:defRPr/>
            </a:pPr>
            <a:r>
              <a:rPr lang="en-US" sz="1200" b="1" kern="0" spc="0" baseline="0" dirty="0">
                <a:solidFill>
                  <a:schemeClr val="bg1"/>
                </a:solidFill>
                <a:effectLst>
                  <a:outerShdw blurRad="38100" dist="38100" dir="2700000" algn="tl">
                    <a:srgbClr val="000000">
                      <a:alpha val="43137"/>
                    </a:srgbClr>
                  </a:outerShdw>
                </a:effectLst>
              </a:rPr>
              <a:t>ICES-2026-490</a:t>
            </a:r>
          </a:p>
        </p:txBody>
      </p:sp>
      <p:sp>
        <p:nvSpPr>
          <p:cNvPr id="6" name="Rectangle 5">
            <a:extLst>
              <a:ext uri="{FF2B5EF4-FFF2-40B4-BE49-F238E27FC236}">
                <a16:creationId xmlns:a16="http://schemas.microsoft.com/office/drawing/2014/main" id="{7E4CD615-0F46-7B0C-7F8C-3707EF155FDA}"/>
              </a:ext>
            </a:extLst>
          </p:cNvPr>
          <p:cNvSpPr/>
          <p:nvPr userDrawn="1"/>
        </p:nvSpPr>
        <p:spPr>
          <a:xfrm>
            <a:off x="5015754" y="6437314"/>
            <a:ext cx="2160493" cy="276999"/>
          </a:xfrm>
          <a:prstGeom prst="rect">
            <a:avLst/>
          </a:prstGeom>
        </p:spPr>
        <p:txBody>
          <a:bodyPr wrap="square">
            <a:spAutoFit/>
          </a:bodyPr>
          <a:lstStyle/>
          <a:p>
            <a:pPr algn="ctr">
              <a:defRPr/>
            </a:pPr>
            <a:r>
              <a:rPr lang="en-US" sz="1200" b="1" spc="0" baseline="0" dirty="0">
                <a:solidFill>
                  <a:schemeClr val="bg1"/>
                </a:solidFill>
                <a:effectLst>
                  <a:outerShdw blurRad="38100" dist="38100" dir="2700000" algn="tl">
                    <a:srgbClr val="000000">
                      <a:alpha val="43137"/>
                    </a:srgbClr>
                  </a:outerShdw>
                </a:effectLst>
              </a:rPr>
              <a:t>07/13/2026</a:t>
            </a:r>
          </a:p>
        </p:txBody>
      </p:sp>
      <p:sp>
        <p:nvSpPr>
          <p:cNvPr id="3" name="TextBox 2">
            <a:extLst>
              <a:ext uri="{FF2B5EF4-FFF2-40B4-BE49-F238E27FC236}">
                <a16:creationId xmlns:a16="http://schemas.microsoft.com/office/drawing/2014/main" id="{CFE8DE09-2749-D281-8DDB-989469F7DB11}"/>
              </a:ext>
            </a:extLst>
          </p:cNvPr>
          <p:cNvSpPr txBox="1"/>
          <p:nvPr userDrawn="1"/>
        </p:nvSpPr>
        <p:spPr>
          <a:xfrm>
            <a:off x="2451516" y="6010127"/>
            <a:ext cx="7288967" cy="276999"/>
          </a:xfrm>
          <a:prstGeom prst="rect">
            <a:avLst/>
          </a:prstGeom>
          <a:noFill/>
        </p:spPr>
        <p:txBody>
          <a:bodyPr wrap="square" rtlCol="0">
            <a:spAutoFit/>
          </a:bodyPr>
          <a:lstStyle/>
          <a:p>
            <a:pPr algn="ctr"/>
            <a:r>
              <a:rPr lang="en-US" sz="1200" b="1" dirty="0">
                <a:solidFill>
                  <a:schemeClr val="accent2">
                    <a:lumMod val="60000"/>
                    <a:lumOff val="40000"/>
                  </a:schemeClr>
                </a:solidFill>
                <a:latin typeface="Arial Nova Cond Light" panose="020B0306020202020204" pitchFamily="34" charset="0"/>
              </a:rPr>
              <a:t>Use or disclosure of data contained on this page is subject to the restriction(s) on the title page of this document.</a:t>
            </a:r>
          </a:p>
        </p:txBody>
      </p:sp>
    </p:spTree>
    <p:extLst>
      <p:ext uri="{BB962C8B-B14F-4D97-AF65-F5344CB8AC3E}">
        <p14:creationId xmlns:p14="http://schemas.microsoft.com/office/powerpoint/2010/main" val="2005591808"/>
      </p:ext>
    </p:extLst>
  </p:cSld>
  <p:clrMap bg1="lt1" tx1="dk1" bg2="lt2" tx2="dk2" accent1="accent1" accent2="accent2" accent3="accent3" accent4="accent4" accent5="accent5" accent6="accent6" hlink="hlink" folHlink="folHlink"/>
  <p:sldLayoutIdLst>
    <p:sldLayoutId id="2147483682" r:id="rId1"/>
    <p:sldLayoutId id="2147483690" r:id="rId2"/>
    <p:sldLayoutId id="2147483683" r:id="rId3"/>
    <p:sldLayoutId id="2147483684" r:id="rId4"/>
    <p:sldLayoutId id="2147483686" r:id="rId5"/>
    <p:sldLayoutId id="2147483688" r:id="rId6"/>
    <p:sldLayoutId id="2147483687" r:id="rId7"/>
  </p:sldLayoutIdLst>
  <p:hf hdr="0" dt="0"/>
  <p:txStyles>
    <p:titleStyle>
      <a:lvl1pPr algn="ctr" rtl="0" eaLnBrk="0" fontAlgn="base" hangingPunct="0">
        <a:lnSpc>
          <a:spcPct val="90000"/>
        </a:lnSpc>
        <a:spcBef>
          <a:spcPct val="0"/>
        </a:spcBef>
        <a:spcAft>
          <a:spcPct val="0"/>
        </a:spcAft>
        <a:defRPr sz="2800" b="1">
          <a:solidFill>
            <a:srgbClr val="E92831"/>
          </a:solidFill>
          <a:latin typeface="+mj-lt"/>
          <a:ea typeface="+mj-ea"/>
          <a:cs typeface="+mj-cs"/>
        </a:defRPr>
      </a:lvl1pPr>
      <a:lvl2pPr algn="ctr" rtl="0" eaLnBrk="0" fontAlgn="base" hangingPunct="0">
        <a:lnSpc>
          <a:spcPct val="90000"/>
        </a:lnSpc>
        <a:spcBef>
          <a:spcPct val="0"/>
        </a:spcBef>
        <a:spcAft>
          <a:spcPct val="0"/>
        </a:spcAft>
        <a:defRPr sz="3400" b="1">
          <a:solidFill>
            <a:srgbClr val="E92831"/>
          </a:solidFill>
          <a:latin typeface="Arial" charset="0"/>
          <a:ea typeface="ＭＳ Ｐゴシック" charset="0"/>
          <a:cs typeface="ＭＳ Ｐゴシック" charset="0"/>
        </a:defRPr>
      </a:lvl2pPr>
      <a:lvl3pPr algn="ctr" rtl="0" eaLnBrk="0" fontAlgn="base" hangingPunct="0">
        <a:lnSpc>
          <a:spcPct val="90000"/>
        </a:lnSpc>
        <a:spcBef>
          <a:spcPct val="0"/>
        </a:spcBef>
        <a:spcAft>
          <a:spcPct val="0"/>
        </a:spcAft>
        <a:defRPr sz="3400" b="1">
          <a:solidFill>
            <a:srgbClr val="E92831"/>
          </a:solidFill>
          <a:latin typeface="Arial" charset="0"/>
          <a:ea typeface="ＭＳ Ｐゴシック" charset="0"/>
          <a:cs typeface="ＭＳ Ｐゴシック" charset="0"/>
        </a:defRPr>
      </a:lvl3pPr>
      <a:lvl4pPr algn="ctr" rtl="0" eaLnBrk="0" fontAlgn="base" hangingPunct="0">
        <a:lnSpc>
          <a:spcPct val="90000"/>
        </a:lnSpc>
        <a:spcBef>
          <a:spcPct val="0"/>
        </a:spcBef>
        <a:spcAft>
          <a:spcPct val="0"/>
        </a:spcAft>
        <a:defRPr sz="3400" b="1">
          <a:solidFill>
            <a:srgbClr val="E92831"/>
          </a:solidFill>
          <a:latin typeface="Arial" charset="0"/>
          <a:ea typeface="ＭＳ Ｐゴシック" charset="0"/>
          <a:cs typeface="ＭＳ Ｐゴシック" charset="0"/>
        </a:defRPr>
      </a:lvl4pPr>
      <a:lvl5pPr algn="ctr" rtl="0" eaLnBrk="0" fontAlgn="base" hangingPunct="0">
        <a:lnSpc>
          <a:spcPct val="90000"/>
        </a:lnSpc>
        <a:spcBef>
          <a:spcPct val="0"/>
        </a:spcBef>
        <a:spcAft>
          <a:spcPct val="0"/>
        </a:spcAft>
        <a:defRPr sz="3400" b="1">
          <a:solidFill>
            <a:srgbClr val="E92831"/>
          </a:solidFill>
          <a:latin typeface="Arial" charset="0"/>
          <a:ea typeface="ＭＳ Ｐゴシック" charset="0"/>
          <a:cs typeface="ＭＳ Ｐゴシック" charset="0"/>
        </a:defRPr>
      </a:lvl5pPr>
      <a:lvl6pPr marL="457200" algn="l" rtl="0" fontAlgn="base">
        <a:lnSpc>
          <a:spcPct val="90000"/>
        </a:lnSpc>
        <a:spcBef>
          <a:spcPct val="0"/>
        </a:spcBef>
        <a:spcAft>
          <a:spcPct val="0"/>
        </a:spcAft>
        <a:defRPr sz="3000" b="1">
          <a:solidFill>
            <a:srgbClr val="0F75BC"/>
          </a:solidFill>
          <a:latin typeface="Arial" charset="0"/>
          <a:ea typeface="ＭＳ Ｐゴシック" charset="0"/>
          <a:cs typeface="ＭＳ Ｐゴシック" charset="0"/>
        </a:defRPr>
      </a:lvl6pPr>
      <a:lvl7pPr marL="914400" algn="l" rtl="0" fontAlgn="base">
        <a:lnSpc>
          <a:spcPct val="90000"/>
        </a:lnSpc>
        <a:spcBef>
          <a:spcPct val="0"/>
        </a:spcBef>
        <a:spcAft>
          <a:spcPct val="0"/>
        </a:spcAft>
        <a:defRPr sz="3000" b="1">
          <a:solidFill>
            <a:srgbClr val="0F75BC"/>
          </a:solidFill>
          <a:latin typeface="Arial" charset="0"/>
          <a:ea typeface="ＭＳ Ｐゴシック" charset="0"/>
          <a:cs typeface="ＭＳ Ｐゴシック" charset="0"/>
        </a:defRPr>
      </a:lvl7pPr>
      <a:lvl8pPr marL="1371600" algn="l" rtl="0" fontAlgn="base">
        <a:lnSpc>
          <a:spcPct val="90000"/>
        </a:lnSpc>
        <a:spcBef>
          <a:spcPct val="0"/>
        </a:spcBef>
        <a:spcAft>
          <a:spcPct val="0"/>
        </a:spcAft>
        <a:defRPr sz="3000" b="1">
          <a:solidFill>
            <a:srgbClr val="0F75BC"/>
          </a:solidFill>
          <a:latin typeface="Arial" charset="0"/>
          <a:ea typeface="ＭＳ Ｐゴシック" charset="0"/>
          <a:cs typeface="ＭＳ Ｐゴシック" charset="0"/>
        </a:defRPr>
      </a:lvl8pPr>
      <a:lvl9pPr marL="1828800" algn="l" rtl="0" fontAlgn="base">
        <a:lnSpc>
          <a:spcPct val="90000"/>
        </a:lnSpc>
        <a:spcBef>
          <a:spcPct val="0"/>
        </a:spcBef>
        <a:spcAft>
          <a:spcPct val="0"/>
        </a:spcAft>
        <a:defRPr sz="3000" b="1">
          <a:solidFill>
            <a:srgbClr val="0F75BC"/>
          </a:solidFill>
          <a:latin typeface="Arial" charset="0"/>
          <a:ea typeface="ＭＳ Ｐゴシック" charset="0"/>
          <a:cs typeface="ＭＳ Ｐゴシック" charset="0"/>
        </a:defRPr>
      </a:lvl9pPr>
    </p:titleStyle>
    <p:bodyStyle>
      <a:lvl1pPr marL="115888" indent="-115888" algn="l" rtl="0" eaLnBrk="0" fontAlgn="base" hangingPunct="0">
        <a:spcBef>
          <a:spcPct val="20000"/>
        </a:spcBef>
        <a:spcAft>
          <a:spcPct val="0"/>
        </a:spcAft>
        <a:buClr>
          <a:srgbClr val="E92831"/>
        </a:buClr>
        <a:buChar char="•"/>
        <a:defRPr sz="1600">
          <a:solidFill>
            <a:schemeClr val="tx1"/>
          </a:solidFill>
          <a:latin typeface="+mn-lt"/>
          <a:ea typeface="+mn-ea"/>
          <a:cs typeface="+mn-cs"/>
        </a:defRPr>
      </a:lvl1pPr>
      <a:lvl2pPr marL="401638" indent="-171450" algn="l" rtl="0" eaLnBrk="0" fontAlgn="base" hangingPunct="0">
        <a:spcBef>
          <a:spcPct val="20000"/>
        </a:spcBef>
        <a:spcAft>
          <a:spcPct val="0"/>
        </a:spcAft>
        <a:buClr>
          <a:srgbClr val="E92831"/>
        </a:buClr>
        <a:buChar char="–"/>
        <a:defRPr sz="1600">
          <a:solidFill>
            <a:schemeClr val="tx1"/>
          </a:solidFill>
          <a:latin typeface="+mn-lt"/>
          <a:ea typeface="+mn-ea"/>
        </a:defRPr>
      </a:lvl2pPr>
      <a:lvl3pPr marL="625475" indent="-109538" algn="l" rtl="0" eaLnBrk="0" fontAlgn="base" hangingPunct="0">
        <a:spcBef>
          <a:spcPct val="20000"/>
        </a:spcBef>
        <a:spcAft>
          <a:spcPct val="0"/>
        </a:spcAft>
        <a:buClr>
          <a:srgbClr val="E92831"/>
        </a:buClr>
        <a:buChar char="•"/>
        <a:defRPr sz="1600">
          <a:solidFill>
            <a:schemeClr val="tx1"/>
          </a:solidFill>
          <a:latin typeface="+mn-lt"/>
          <a:ea typeface="+mn-ea"/>
        </a:defRPr>
      </a:lvl3pPr>
      <a:lvl4pPr marL="911225" indent="-168275" algn="l" rtl="0" eaLnBrk="0" fontAlgn="base" hangingPunct="0">
        <a:spcBef>
          <a:spcPct val="20000"/>
        </a:spcBef>
        <a:spcAft>
          <a:spcPct val="0"/>
        </a:spcAft>
        <a:buClr>
          <a:srgbClr val="E92831"/>
        </a:buClr>
        <a:buChar char="–"/>
        <a:defRPr sz="1600">
          <a:solidFill>
            <a:schemeClr val="tx1"/>
          </a:solidFill>
          <a:latin typeface="+mn-lt"/>
          <a:ea typeface="+mn-ea"/>
        </a:defRPr>
      </a:lvl4pPr>
      <a:lvl5pPr marL="1201738" indent="-176213" algn="l" rtl="0" eaLnBrk="0" fontAlgn="base" hangingPunct="0">
        <a:spcBef>
          <a:spcPct val="20000"/>
        </a:spcBef>
        <a:spcAft>
          <a:spcPct val="0"/>
        </a:spcAft>
        <a:buClr>
          <a:srgbClr val="E92831"/>
        </a:buClr>
        <a:buChar char="»"/>
        <a:defRPr sz="1600">
          <a:solidFill>
            <a:schemeClr val="tx1"/>
          </a:solidFill>
          <a:latin typeface="+mn-lt"/>
          <a:ea typeface="+mn-ea"/>
        </a:defRPr>
      </a:lvl5pPr>
      <a:lvl6pPr marL="1658938" indent="-176213" algn="l" rtl="0" fontAlgn="base">
        <a:spcBef>
          <a:spcPct val="20000"/>
        </a:spcBef>
        <a:spcAft>
          <a:spcPct val="0"/>
        </a:spcAft>
        <a:buClr>
          <a:srgbClr val="0075BD"/>
        </a:buClr>
        <a:buChar char="»"/>
        <a:defRPr sz="1600">
          <a:solidFill>
            <a:schemeClr val="tx1"/>
          </a:solidFill>
          <a:latin typeface="+mn-lt"/>
          <a:ea typeface="+mn-ea"/>
        </a:defRPr>
      </a:lvl6pPr>
      <a:lvl7pPr marL="2116138" indent="-176213" algn="l" rtl="0" fontAlgn="base">
        <a:spcBef>
          <a:spcPct val="20000"/>
        </a:spcBef>
        <a:spcAft>
          <a:spcPct val="0"/>
        </a:spcAft>
        <a:buClr>
          <a:srgbClr val="0075BD"/>
        </a:buClr>
        <a:buChar char="»"/>
        <a:defRPr sz="1600">
          <a:solidFill>
            <a:schemeClr val="tx1"/>
          </a:solidFill>
          <a:latin typeface="+mn-lt"/>
          <a:ea typeface="+mn-ea"/>
        </a:defRPr>
      </a:lvl7pPr>
      <a:lvl8pPr marL="2573338" indent="-176213" algn="l" rtl="0" fontAlgn="base">
        <a:spcBef>
          <a:spcPct val="20000"/>
        </a:spcBef>
        <a:spcAft>
          <a:spcPct val="0"/>
        </a:spcAft>
        <a:buClr>
          <a:srgbClr val="0075BD"/>
        </a:buClr>
        <a:buChar char="»"/>
        <a:defRPr sz="1600">
          <a:solidFill>
            <a:schemeClr val="tx1"/>
          </a:solidFill>
          <a:latin typeface="+mn-lt"/>
          <a:ea typeface="+mn-ea"/>
        </a:defRPr>
      </a:lvl8pPr>
      <a:lvl9pPr marL="3030538" indent="-176213" algn="l" rtl="0" fontAlgn="base">
        <a:spcBef>
          <a:spcPct val="20000"/>
        </a:spcBef>
        <a:spcAft>
          <a:spcPct val="0"/>
        </a:spcAft>
        <a:buClr>
          <a:srgbClr val="0075BD"/>
        </a:buClr>
        <a:buChar char="»"/>
        <a:defRPr sz="16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01AE419-33CF-419A-E2FD-1B5A233F5862}"/>
              </a:ext>
            </a:extLst>
          </p:cNvPr>
          <p:cNvSpPr>
            <a:spLocks noGrp="1"/>
          </p:cNvSpPr>
          <p:nvPr>
            <p:ph type="body" sz="quarter" idx="12"/>
          </p:nvPr>
        </p:nvSpPr>
        <p:spPr>
          <a:xfrm>
            <a:off x="437504" y="3208827"/>
            <a:ext cx="6585703" cy="584200"/>
          </a:xfrm>
        </p:spPr>
        <p:txBody>
          <a:bodyPr/>
          <a:lstStyle/>
          <a:p>
            <a:r>
              <a:rPr lang="en-US" sz="2800" dirty="0"/>
              <a:t>Simulating the Lunar Thermal Environment for the Surface Deployed LEMS Artemis III TVAC Test</a:t>
            </a:r>
          </a:p>
        </p:txBody>
      </p:sp>
      <p:sp>
        <p:nvSpPr>
          <p:cNvPr id="7" name="Text Placeholder 6">
            <a:extLst>
              <a:ext uri="{FF2B5EF4-FFF2-40B4-BE49-F238E27FC236}">
                <a16:creationId xmlns:a16="http://schemas.microsoft.com/office/drawing/2014/main" id="{702C4EF5-DFFD-55AC-1FC3-226816B5837A}"/>
              </a:ext>
            </a:extLst>
          </p:cNvPr>
          <p:cNvSpPr>
            <a:spLocks noGrp="1"/>
          </p:cNvSpPr>
          <p:nvPr>
            <p:ph type="body" sz="quarter" idx="13"/>
          </p:nvPr>
        </p:nvSpPr>
        <p:spPr>
          <a:xfrm>
            <a:off x="437503" y="4728787"/>
            <a:ext cx="7155603" cy="1133856"/>
          </a:xfrm>
        </p:spPr>
        <p:txBody>
          <a:bodyPr/>
          <a:lstStyle/>
          <a:p>
            <a:pPr algn="l"/>
            <a:r>
              <a:rPr lang="en-US" dirty="0"/>
              <a:t>55th International Conference on Environmental Systems </a:t>
            </a:r>
          </a:p>
          <a:p>
            <a:pPr algn="l"/>
            <a:r>
              <a:rPr lang="en-US" dirty="0"/>
              <a:t>Juan Rodriguez-Ruiz, NASA GSFC</a:t>
            </a:r>
          </a:p>
          <a:p>
            <a:pPr algn="l"/>
            <a:r>
              <a:rPr lang="en-US" dirty="0"/>
              <a:t>Ethan Burbridge, Vertex Aerospace</a:t>
            </a:r>
          </a:p>
          <a:p>
            <a:pPr algn="l"/>
            <a:r>
              <a:rPr lang="en-US" dirty="0"/>
              <a:t>Dan Powers, NASA GSFC</a:t>
            </a:r>
          </a:p>
        </p:txBody>
      </p:sp>
      <p:sp>
        <p:nvSpPr>
          <p:cNvPr id="8" name="Text Placeholder 7">
            <a:extLst>
              <a:ext uri="{FF2B5EF4-FFF2-40B4-BE49-F238E27FC236}">
                <a16:creationId xmlns:a16="http://schemas.microsoft.com/office/drawing/2014/main" id="{CCCE5099-8BA7-802F-AD64-4773122E3234}"/>
              </a:ext>
            </a:extLst>
          </p:cNvPr>
          <p:cNvSpPr>
            <a:spLocks noGrp="1"/>
          </p:cNvSpPr>
          <p:nvPr>
            <p:ph type="body" sz="quarter" idx="14"/>
          </p:nvPr>
        </p:nvSpPr>
        <p:spPr/>
        <p:txBody>
          <a:bodyPr/>
          <a:lstStyle/>
          <a:p>
            <a:r>
              <a:rPr lang="en-US" dirty="0"/>
              <a:t>ICES-2026-490</a:t>
            </a:r>
          </a:p>
        </p:txBody>
      </p:sp>
      <p:sp>
        <p:nvSpPr>
          <p:cNvPr id="9" name="Text Placeholder 8">
            <a:extLst>
              <a:ext uri="{FF2B5EF4-FFF2-40B4-BE49-F238E27FC236}">
                <a16:creationId xmlns:a16="http://schemas.microsoft.com/office/drawing/2014/main" id="{57729D86-8E8B-697B-FF09-DFDBA3A51C05}"/>
              </a:ext>
            </a:extLst>
          </p:cNvPr>
          <p:cNvSpPr>
            <a:spLocks noGrp="1"/>
          </p:cNvSpPr>
          <p:nvPr>
            <p:ph type="body" sz="quarter" idx="15"/>
          </p:nvPr>
        </p:nvSpPr>
        <p:spPr/>
        <p:txBody>
          <a:bodyPr/>
          <a:lstStyle/>
          <a:p>
            <a:r>
              <a:rPr lang="en-US" dirty="0"/>
              <a:t>07/13/2026</a:t>
            </a:r>
          </a:p>
        </p:txBody>
      </p:sp>
      <p:pic>
        <p:nvPicPr>
          <p:cNvPr id="2" name="Picture 1">
            <a:extLst>
              <a:ext uri="{FF2B5EF4-FFF2-40B4-BE49-F238E27FC236}">
                <a16:creationId xmlns:a16="http://schemas.microsoft.com/office/drawing/2014/main" id="{290C3D80-5B00-711D-6B8B-11D4580EAA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3207" y="2358201"/>
            <a:ext cx="4984697" cy="3323131"/>
          </a:xfrm>
          <a:prstGeom prst="rect">
            <a:avLst/>
          </a:prstGeom>
        </p:spPr>
      </p:pic>
    </p:spTree>
    <p:extLst>
      <p:ext uri="{BB962C8B-B14F-4D97-AF65-F5344CB8AC3E}">
        <p14:creationId xmlns:p14="http://schemas.microsoft.com/office/powerpoint/2010/main" val="867967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4D0551ED-043D-56D5-AEA7-65A8EABD7573}"/>
                  </a:ext>
                </a:extLst>
              </p:cNvPr>
              <p:cNvSpPr>
                <a:spLocks noGrp="1"/>
              </p:cNvSpPr>
              <p:nvPr>
                <p:ph idx="1"/>
              </p:nvPr>
            </p:nvSpPr>
            <p:spPr/>
            <p:txBody>
              <a:bodyPr/>
              <a:lstStyle/>
              <a:p>
                <a:r>
                  <a:rPr lang="en-US" dirty="0"/>
                  <a:t>Cold Balance demonstrates lunar night survivability when the total predicted nighttime energy loss over 360hr is less than the battery capacity at -30°C</a:t>
                </a:r>
              </a:p>
              <a:p>
                <a:pPr marL="230188" lvl="1" indent="0" algn="ctr">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𝑏𝑎𝑡𝑡</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𝐿𝐸𝑀𝑆</m:t>
                          </m:r>
                          <m:r>
                            <a:rPr lang="en-US" b="0" i="1" smtClean="0">
                              <a:latin typeface="Cambria Math" panose="02040503050406030204" pitchFamily="18" charset="0"/>
                            </a:rPr>
                            <m:t>_</m:t>
                          </m:r>
                          <m:r>
                            <a:rPr lang="en-US" b="0" i="1" smtClean="0">
                              <a:latin typeface="Cambria Math" panose="02040503050406030204" pitchFamily="18" charset="0"/>
                            </a:rPr>
                            <m:t>𝑃𝑆</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h𝑡𝑟</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0</m:t>
                          </m:r>
                          <m:r>
                            <a:rPr lang="en-US" i="1">
                              <a:latin typeface="Cambria Math" panose="02040503050406030204" pitchFamily="18" charset="0"/>
                            </a:rPr>
                            <m:t>𝑄</m:t>
                          </m:r>
                        </m:sub>
                      </m:sSub>
                      <m:r>
                        <a:rPr lang="en-US" i="1">
                          <a:latin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Δ</m:t>
                          </m:r>
                          <m:r>
                            <a:rPr lang="en-US" i="1">
                              <a:latin typeface="Cambria Math" panose="02040503050406030204" pitchFamily="18" charset="0"/>
                            </a:rPr>
                            <m:t>𝐸</m:t>
                          </m:r>
                        </m:e>
                        <m:sub>
                          <m:r>
                            <a:rPr lang="en-US" i="1">
                              <a:latin typeface="Cambria Math" panose="02040503050406030204" pitchFamily="18" charset="0"/>
                            </a:rPr>
                            <m:t>𝑆𝑃</m:t>
                          </m:r>
                        </m:sub>
                      </m:sSub>
                      <m:r>
                        <a:rPr lang="en-US" i="1">
                          <a:latin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Δ</m:t>
                          </m:r>
                          <m:r>
                            <a:rPr lang="en-US" i="1">
                              <a:latin typeface="Cambria Math" panose="02040503050406030204" pitchFamily="18" charset="0"/>
                            </a:rPr>
                            <m:t>𝐸</m:t>
                          </m:r>
                        </m:e>
                        <m:sub>
                          <m:r>
                            <a:rPr lang="en-US" i="1">
                              <a:latin typeface="Cambria Math" panose="02040503050406030204" pitchFamily="18" charset="0"/>
                            </a:rPr>
                            <m:t>𝐵𝐵</m:t>
                          </m:r>
                        </m:sub>
                      </m:sSub>
                      <m:r>
                        <a:rPr lang="en-US" i="1">
                          <a:latin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Δ</m:t>
                          </m:r>
                          <m:r>
                            <a:rPr lang="en-US" i="1">
                              <a:latin typeface="Cambria Math" panose="02040503050406030204" pitchFamily="18" charset="0"/>
                            </a:rPr>
                            <m:t>𝐸</m:t>
                          </m:r>
                        </m:e>
                        <m:sub>
                          <m:r>
                            <a:rPr lang="en-US" i="1">
                              <a:latin typeface="Cambria Math" panose="02040503050406030204" pitchFamily="18" charset="0"/>
                            </a:rPr>
                            <m:t>𝑒𝑛𝑣</m:t>
                          </m:r>
                        </m:sub>
                      </m:sSub>
                      <m:r>
                        <a:rPr lang="en-US" i="1">
                          <a:latin typeface="Cambria Math" panose="02040503050406030204" pitchFamily="18" charset="0"/>
                        </a:rPr>
                        <m:t>+ </m:t>
                      </m:r>
                      <m:nary>
                        <m:naryPr>
                          <m:chr m:val="∑"/>
                          <m:limLoc m:val="undOvr"/>
                          <m:subHide m:val="on"/>
                          <m:supHide m:val="on"/>
                          <m:ctrlPr>
                            <a:rPr lang="en-US" i="1">
                              <a:latin typeface="Cambria Math" panose="02040503050406030204" pitchFamily="18" charset="0"/>
                            </a:rPr>
                          </m:ctrlPr>
                        </m:naryPr>
                        <m:sub/>
                        <m:sup/>
                        <m:e>
                          <m:r>
                            <a:rPr lang="en-US" i="1">
                              <a:latin typeface="Cambria Math" panose="02040503050406030204" pitchFamily="18" charset="0"/>
                            </a:rPr>
                            <m:t>3</m:t>
                          </m:r>
                          <m:rad>
                            <m:radPr>
                              <m:degHide m:val="on"/>
                              <m:ctrlPr>
                                <a:rPr lang="en-US" i="1">
                                  <a:latin typeface="Cambria Math" panose="02040503050406030204" pitchFamily="18" charset="0"/>
                                </a:rPr>
                              </m:ctrlPr>
                            </m:radPr>
                            <m:deg/>
                            <m:e>
                              <m:sSup>
                                <m:sSupPr>
                                  <m:ctrlPr>
                                    <a:rPr lang="en-US" i="1">
                                      <a:latin typeface="Cambria Math" panose="02040503050406030204" pitchFamily="18" charset="0"/>
                                    </a:rPr>
                                  </m:ctrlPr>
                                </m:sSupPr>
                                <m:e>
                                  <m:r>
                                    <a:rPr lang="en-US" i="1">
                                      <a:latin typeface="Cambria Math" panose="02040503050406030204" pitchFamily="18" charset="0"/>
                                    </a:rPr>
                                    <m:t>𝜎</m:t>
                                  </m:r>
                                </m:e>
                                <m:sup>
                                  <m:r>
                                    <a:rPr lang="en-US" i="1">
                                      <a:latin typeface="Cambria Math" panose="02040503050406030204" pitchFamily="18" charset="0"/>
                                    </a:rPr>
                                    <m:t>2</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𝜖</m:t>
                                  </m:r>
                                </m:e>
                                <m:sup>
                                  <m:r>
                                    <a:rPr lang="en-US" i="1">
                                      <a:latin typeface="Cambria Math" panose="02040503050406030204" pitchFamily="18" charset="0"/>
                                    </a:rPr>
                                    <m:t>2</m:t>
                                  </m:r>
                                </m:sup>
                              </m:sSup>
                            </m:e>
                          </m:rad>
                        </m:e>
                      </m:nary>
                    </m:oMath>
                  </m:oMathPara>
                </a14:m>
                <a:endParaRPr lang="en-US" dirty="0"/>
              </a:p>
              <a:p>
                <a:r>
                  <a:rPr lang="en-US" dirty="0"/>
                  <a:t>Terms and Errors</a:t>
                </a:r>
              </a:p>
              <a:p>
                <a:pPr lvl="1"/>
                <a:r>
                  <a:rPr lang="en-US" dirty="0"/>
                  <a:t>Fast-stabilizing terms (power supply, seismometer deltas): simple linear regression</a:t>
                </a:r>
              </a:p>
              <a:p>
                <a:pPr lvl="1"/>
                <a:r>
                  <a:rPr lang="en-US" dirty="0"/>
                  <a:t>Bus GSE heater term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𝐸</m:t>
                        </m:r>
                      </m:e>
                      <m:sub>
                        <m:r>
                          <a:rPr lang="en-US" b="0" i="1" smtClean="0">
                            <a:latin typeface="Cambria Math" panose="02040503050406030204" pitchFamily="18" charset="0"/>
                          </a:rPr>
                          <m:t>h</m:t>
                        </m:r>
                        <m:r>
                          <a:rPr lang="en-US" b="0" i="1" smtClean="0">
                            <a:latin typeface="Cambria Math" panose="02040503050406030204" pitchFamily="18" charset="0"/>
                          </a:rPr>
                          <m:t>𝑡𝑟</m:t>
                        </m:r>
                      </m:sub>
                    </m:sSub>
                  </m:oMath>
                </a14:m>
                <a:r>
                  <a:rPr lang="en-US" dirty="0"/>
                  <a:t>): non-linear regression due to long bus time constant; cross-checked vs. Thermal Desktop model</a:t>
                </a:r>
              </a:p>
              <a:p>
                <a:pPr lvl="1"/>
                <a:r>
                  <a:rPr lang="en-US" dirty="0"/>
                  <a:t>0Q heater term ideally = 0; residual from temperature gradient uncertainty via harness conduction</a:t>
                </a:r>
              </a:p>
              <a:p>
                <a:pPr lvl="1"/>
                <a:r>
                  <a:rPr lang="en-US" dirty="0"/>
                  <a:t>Rigorous error budget: systematic errors summed over time (conservative), random noise via regression stats, combined in quadrature at 3</a:t>
                </a:r>
                <a:r>
                  <a:rPr lang="el-GR" dirty="0"/>
                  <a:t>σ </a:t>
                </a:r>
                <a:r>
                  <a:rPr lang="en-US" dirty="0"/>
                  <a:t>confidence</a:t>
                </a:r>
              </a:p>
              <a:p>
                <a:r>
                  <a:rPr lang="en-US" dirty="0"/>
                  <a:t>Cold Balance predictions and estimated systematic error</a:t>
                </a:r>
              </a:p>
              <a:p>
                <a:pPr lvl="1"/>
                <a:r>
                  <a:rPr lang="en-US" dirty="0"/>
                  <a:t>Max predicted nighttime energy consumption: </a:t>
                </a:r>
                <a:r>
                  <a:rPr lang="en-US" b="1" dirty="0"/>
                  <a:t>849.5 </a:t>
                </a:r>
                <a:r>
                  <a:rPr lang="en-US" b="1" dirty="0" err="1"/>
                  <a:t>Wh</a:t>
                </a:r>
                <a:endParaRPr lang="en-US" dirty="0"/>
              </a:p>
              <a:p>
                <a:pPr lvl="1"/>
                <a:r>
                  <a:rPr lang="en-US" dirty="0"/>
                  <a:t>Flight battery capacity at -30°C: </a:t>
                </a:r>
                <a:r>
                  <a:rPr lang="en-US" b="1" dirty="0"/>
                  <a:t>940.8 </a:t>
                </a:r>
                <a:r>
                  <a:rPr lang="en-US" b="1" dirty="0" err="1"/>
                  <a:t>Wh</a:t>
                </a:r>
                <a:r>
                  <a:rPr lang="en-US" dirty="0"/>
                  <a:t> → Leaves </a:t>
                </a:r>
                <a:r>
                  <a:rPr lang="en-US" b="1" dirty="0"/>
                  <a:t>121.3 </a:t>
                </a:r>
                <a:r>
                  <a:rPr lang="en-US" b="1" dirty="0" err="1"/>
                  <a:t>Wh</a:t>
                </a:r>
                <a:r>
                  <a:rPr lang="en-US" b="1" dirty="0"/>
                  <a:t> margin</a:t>
                </a:r>
                <a:r>
                  <a:rPr lang="en-US" dirty="0"/>
                  <a:t> for parameter correlation and random errors to absorb</a:t>
                </a:r>
              </a:p>
              <a:p>
                <a:endParaRPr lang="en-US" dirty="0"/>
              </a:p>
            </p:txBody>
          </p:sp>
        </mc:Choice>
        <mc:Fallback xmlns="">
          <p:sp>
            <p:nvSpPr>
              <p:cNvPr id="2" name="Content Placeholder 1">
                <a:extLst>
                  <a:ext uri="{FF2B5EF4-FFF2-40B4-BE49-F238E27FC236}">
                    <a16:creationId xmlns:a16="http://schemas.microsoft.com/office/drawing/2014/main" id="{4D0551ED-043D-56D5-AEA7-65A8EABD7573}"/>
                  </a:ext>
                </a:extLst>
              </p:cNvPr>
              <p:cNvSpPr>
                <a:spLocks noGrp="1" noRot="1" noChangeAspect="1" noMove="1" noResize="1" noEditPoints="1" noAdjustHandles="1" noChangeArrowheads="1" noChangeShapeType="1" noTextEdit="1"/>
              </p:cNvSpPr>
              <p:nvPr>
                <p:ph idx="1"/>
              </p:nvPr>
            </p:nvSpPr>
            <p:spPr>
              <a:blipFill>
                <a:blip r:embed="rId3"/>
                <a:stretch>
                  <a:fillRect l="-321" t="-808" b="-7268"/>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69A21376-5FB6-C8AF-2082-6B85347DAD2E}"/>
              </a:ext>
            </a:extLst>
          </p:cNvPr>
          <p:cNvSpPr>
            <a:spLocks noGrp="1"/>
          </p:cNvSpPr>
          <p:nvPr>
            <p:ph type="sldNum" sz="quarter" idx="10"/>
          </p:nvPr>
        </p:nvSpPr>
        <p:spPr/>
        <p:txBody>
          <a:bodyPr/>
          <a:lstStyle/>
          <a:p>
            <a:pPr>
              <a:defRPr/>
            </a:pPr>
            <a:fld id="{5E249F5E-BD16-4F68-BCA4-33369FC9D61D}" type="slidenum">
              <a:rPr lang="en-US" altLang="en-US" smtClean="0"/>
              <a:pPr>
                <a:defRPr/>
              </a:pPr>
              <a:t>10</a:t>
            </a:fld>
            <a:endParaRPr lang="en-US" altLang="en-US" dirty="0"/>
          </a:p>
        </p:txBody>
      </p:sp>
      <p:sp>
        <p:nvSpPr>
          <p:cNvPr id="4" name="Title 3">
            <a:extLst>
              <a:ext uri="{FF2B5EF4-FFF2-40B4-BE49-F238E27FC236}">
                <a16:creationId xmlns:a16="http://schemas.microsoft.com/office/drawing/2014/main" id="{5ED36C5E-BEF7-5088-A4FF-283EFAF1FA61}"/>
              </a:ext>
            </a:extLst>
          </p:cNvPr>
          <p:cNvSpPr>
            <a:spLocks noGrp="1"/>
          </p:cNvSpPr>
          <p:nvPr>
            <p:ph type="title"/>
          </p:nvPr>
        </p:nvSpPr>
        <p:spPr/>
        <p:txBody>
          <a:bodyPr/>
          <a:lstStyle/>
          <a:p>
            <a:r>
              <a:rPr lang="en-US" dirty="0"/>
              <a:t>Thermal Balance Stability Criteria Methodology</a:t>
            </a:r>
          </a:p>
        </p:txBody>
      </p:sp>
    </p:spTree>
    <p:extLst>
      <p:ext uri="{BB962C8B-B14F-4D97-AF65-F5344CB8AC3E}">
        <p14:creationId xmlns:p14="http://schemas.microsoft.com/office/powerpoint/2010/main" val="3307911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9D27258-2268-637C-32F8-A0F239E00B63}"/>
              </a:ext>
            </a:extLst>
          </p:cNvPr>
          <p:cNvSpPr>
            <a:spLocks noGrp="1"/>
          </p:cNvSpPr>
          <p:nvPr>
            <p:ph idx="1"/>
          </p:nvPr>
        </p:nvSpPr>
        <p:spPr/>
        <p:txBody>
          <a:bodyPr/>
          <a:lstStyle/>
          <a:p>
            <a:r>
              <a:rPr lang="en-US" dirty="0"/>
              <a:t>Presented the </a:t>
            </a:r>
            <a:r>
              <a:rPr lang="en-US" b="1" dirty="0"/>
              <a:t>TVAC test profile and configuration</a:t>
            </a:r>
            <a:r>
              <a:rPr lang="en-US" dirty="0"/>
              <a:t> to qualify LEMS for spaceflight</a:t>
            </a:r>
          </a:p>
          <a:p>
            <a:r>
              <a:rPr lang="en-US" dirty="0"/>
              <a:t>Test setup simulates both a </a:t>
            </a:r>
            <a:r>
              <a:rPr lang="en-US" b="1" dirty="0"/>
              <a:t>hot solar noon</a:t>
            </a:r>
            <a:r>
              <a:rPr lang="en-US" dirty="0"/>
              <a:t> case and a </a:t>
            </a:r>
            <a:r>
              <a:rPr lang="en-US" b="1" dirty="0"/>
              <a:t>cold lunar night</a:t>
            </a:r>
            <a:r>
              <a:rPr lang="en-US" dirty="0"/>
              <a:t> case</a:t>
            </a:r>
          </a:p>
          <a:p>
            <a:pPr lvl="1"/>
            <a:r>
              <a:rPr lang="en-US" b="1" dirty="0"/>
              <a:t>Cold lunar night case is critical</a:t>
            </a:r>
            <a:r>
              <a:rPr lang="en-US" dirty="0"/>
              <a:t> - verifies LEMS can survive the lunar night for at least </a:t>
            </a:r>
            <a:r>
              <a:rPr lang="en-US" b="1" dirty="0"/>
              <a:t>15 Earth days</a:t>
            </a:r>
            <a:endParaRPr lang="en-US" dirty="0"/>
          </a:p>
          <a:p>
            <a:r>
              <a:rPr lang="en-US" dirty="0"/>
              <a:t>Demonstrated a </a:t>
            </a:r>
            <a:r>
              <a:rPr lang="en-US" b="1" dirty="0"/>
              <a:t>partial cold GN2 backfill technique</a:t>
            </a:r>
            <a:r>
              <a:rPr lang="en-US" dirty="0"/>
              <a:t> to accelerate hot-to-cold transitions and enable achievement of cold balance</a:t>
            </a:r>
          </a:p>
          <a:p>
            <a:pPr lvl="1"/>
            <a:r>
              <a:rPr lang="en-US" dirty="0"/>
              <a:t>Technique expected to reduce cooldown transitions from </a:t>
            </a:r>
            <a:r>
              <a:rPr lang="en-US" b="1" dirty="0"/>
              <a:t>1 week to 1 day</a:t>
            </a:r>
            <a:endParaRPr lang="en-US" dirty="0"/>
          </a:p>
          <a:p>
            <a:r>
              <a:rPr lang="en-US" dirty="0"/>
              <a:t>Developed a thermal </a:t>
            </a:r>
            <a:r>
              <a:rPr lang="en-US" b="1" dirty="0"/>
              <a:t>stability methodology and criteria </a:t>
            </a:r>
            <a:r>
              <a:rPr lang="en-US" dirty="0"/>
              <a:t>for cold thermal balance</a:t>
            </a:r>
          </a:p>
          <a:p>
            <a:pPr lvl="1"/>
            <a:r>
              <a:rPr lang="en-US" dirty="0"/>
              <a:t>LEMS validated to survive &amp; operate in the lunar night when extrapolated energy (systematic + random) stays below battery capacity of 940.8 </a:t>
            </a:r>
            <a:r>
              <a:rPr lang="en-US" dirty="0" err="1"/>
              <a:t>Wh</a:t>
            </a:r>
            <a:r>
              <a:rPr lang="en-US" dirty="0"/>
              <a:t> at -30°C </a:t>
            </a:r>
          </a:p>
          <a:p>
            <a:pPr lvl="1"/>
            <a:r>
              <a:rPr lang="en-US" dirty="0"/>
              <a:t>Approach expected to retain </a:t>
            </a:r>
            <a:r>
              <a:rPr lang="en-US" b="1" dirty="0"/>
              <a:t>adequate margin for lunar night survival</a:t>
            </a:r>
            <a:endParaRPr lang="en-US" dirty="0"/>
          </a:p>
        </p:txBody>
      </p:sp>
      <p:sp>
        <p:nvSpPr>
          <p:cNvPr id="3" name="Slide Number Placeholder 2">
            <a:extLst>
              <a:ext uri="{FF2B5EF4-FFF2-40B4-BE49-F238E27FC236}">
                <a16:creationId xmlns:a16="http://schemas.microsoft.com/office/drawing/2014/main" id="{9608B74C-97C1-F3A2-E043-04260CF32DBE}"/>
              </a:ext>
            </a:extLst>
          </p:cNvPr>
          <p:cNvSpPr>
            <a:spLocks noGrp="1"/>
          </p:cNvSpPr>
          <p:nvPr>
            <p:ph type="sldNum" sz="quarter" idx="10"/>
          </p:nvPr>
        </p:nvSpPr>
        <p:spPr/>
        <p:txBody>
          <a:bodyPr/>
          <a:lstStyle/>
          <a:p>
            <a:pPr>
              <a:defRPr/>
            </a:pPr>
            <a:fld id="{5E249F5E-BD16-4F68-BCA4-33369FC9D61D}" type="slidenum">
              <a:rPr lang="en-US" altLang="en-US" smtClean="0"/>
              <a:pPr>
                <a:defRPr/>
              </a:pPr>
              <a:t>11</a:t>
            </a:fld>
            <a:endParaRPr lang="en-US" altLang="en-US" dirty="0"/>
          </a:p>
        </p:txBody>
      </p:sp>
      <p:sp>
        <p:nvSpPr>
          <p:cNvPr id="4" name="Title 3">
            <a:extLst>
              <a:ext uri="{FF2B5EF4-FFF2-40B4-BE49-F238E27FC236}">
                <a16:creationId xmlns:a16="http://schemas.microsoft.com/office/drawing/2014/main" id="{99C24873-20AA-BF15-C764-DD539360E591}"/>
              </a:ext>
            </a:extLst>
          </p:cNvPr>
          <p:cNvSpPr>
            <a:spLocks noGrp="1"/>
          </p:cNvSpPr>
          <p:nvPr>
            <p:ph type="title"/>
          </p:nvPr>
        </p:nvSpPr>
        <p:spPr/>
        <p:txBody>
          <a:bodyPr/>
          <a:lstStyle/>
          <a:p>
            <a:r>
              <a:rPr lang="en-US" dirty="0"/>
              <a:t>Conclusions</a:t>
            </a:r>
          </a:p>
        </p:txBody>
      </p:sp>
    </p:spTree>
    <p:extLst>
      <p:ext uri="{BB962C8B-B14F-4D97-AF65-F5344CB8AC3E}">
        <p14:creationId xmlns:p14="http://schemas.microsoft.com/office/powerpoint/2010/main" val="1435670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CF3D309-4B12-7E90-FD10-0E4B514BEDBB}"/>
              </a:ext>
            </a:extLst>
          </p:cNvPr>
          <p:cNvSpPr>
            <a:spLocks noGrp="1"/>
          </p:cNvSpPr>
          <p:nvPr>
            <p:ph type="title"/>
          </p:nvPr>
        </p:nvSpPr>
        <p:spPr/>
        <p:txBody>
          <a:bodyPr/>
          <a:lstStyle/>
          <a:p>
            <a:r>
              <a:rPr lang="en-US" dirty="0"/>
              <a:t>Questions?</a:t>
            </a:r>
          </a:p>
        </p:txBody>
      </p:sp>
      <p:sp>
        <p:nvSpPr>
          <p:cNvPr id="3" name="Slide Number Placeholder 2">
            <a:extLst>
              <a:ext uri="{FF2B5EF4-FFF2-40B4-BE49-F238E27FC236}">
                <a16:creationId xmlns:a16="http://schemas.microsoft.com/office/drawing/2014/main" id="{877C7516-0DB0-75BF-48B5-9BCF03C1BEA2}"/>
              </a:ext>
            </a:extLst>
          </p:cNvPr>
          <p:cNvSpPr>
            <a:spLocks noGrp="1"/>
          </p:cNvSpPr>
          <p:nvPr>
            <p:ph type="sldNum" sz="quarter" idx="10"/>
          </p:nvPr>
        </p:nvSpPr>
        <p:spPr/>
        <p:txBody>
          <a:bodyPr/>
          <a:lstStyle/>
          <a:p>
            <a:pPr>
              <a:defRPr/>
            </a:pPr>
            <a:fld id="{5E249F5E-BD16-4F68-BCA4-33369FC9D61D}" type="slidenum">
              <a:rPr lang="en-US" altLang="en-US" smtClean="0"/>
              <a:pPr>
                <a:defRPr/>
              </a:pPr>
              <a:t>12</a:t>
            </a:fld>
            <a:endParaRPr lang="en-US" altLang="en-US" dirty="0"/>
          </a:p>
        </p:txBody>
      </p:sp>
      <p:pic>
        <p:nvPicPr>
          <p:cNvPr id="7" name="Picture 6" descr="A picture containing person, indoor&#10;&#10;AI-generated content may be incorrect.">
            <a:extLst>
              <a:ext uri="{FF2B5EF4-FFF2-40B4-BE49-F238E27FC236}">
                <a16:creationId xmlns:a16="http://schemas.microsoft.com/office/drawing/2014/main" id="{D71E5AEE-6D54-A347-8117-F3F77C47B9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1366" y="988820"/>
            <a:ext cx="7169267" cy="5736230"/>
          </a:xfrm>
          <a:prstGeom prst="rect">
            <a:avLst/>
          </a:prstGeom>
        </p:spPr>
      </p:pic>
    </p:spTree>
    <p:extLst>
      <p:ext uri="{BB962C8B-B14F-4D97-AF65-F5344CB8AC3E}">
        <p14:creationId xmlns:p14="http://schemas.microsoft.com/office/powerpoint/2010/main" val="2283045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6A73EE2-111F-7DCB-A033-EF4C07808570}"/>
              </a:ext>
            </a:extLst>
          </p:cNvPr>
          <p:cNvSpPr>
            <a:spLocks noGrp="1"/>
          </p:cNvSpPr>
          <p:nvPr>
            <p:ph type="sldNum" sz="quarter" idx="10"/>
          </p:nvPr>
        </p:nvSpPr>
        <p:spPr/>
        <p:txBody>
          <a:bodyPr/>
          <a:lstStyle/>
          <a:p>
            <a:pPr>
              <a:defRPr/>
            </a:pPr>
            <a:fld id="{5E249F5E-BD16-4F68-BCA4-33369FC9D61D}" type="slidenum">
              <a:rPr lang="en-US" altLang="en-US" smtClean="0"/>
              <a:pPr>
                <a:defRPr/>
              </a:pPr>
              <a:t>13</a:t>
            </a:fld>
            <a:endParaRPr lang="en-US" altLang="en-US" dirty="0"/>
          </a:p>
        </p:txBody>
      </p:sp>
    </p:spTree>
    <p:extLst>
      <p:ext uri="{BB962C8B-B14F-4D97-AF65-F5344CB8AC3E}">
        <p14:creationId xmlns:p14="http://schemas.microsoft.com/office/powerpoint/2010/main" val="2146140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63A902FB-A180-62A1-B663-4E62BA7D1235}"/>
                  </a:ext>
                </a:extLst>
              </p:cNvPr>
              <p:cNvSpPr>
                <a:spLocks noGrp="1"/>
              </p:cNvSpPr>
              <p:nvPr>
                <p:ph idx="1"/>
              </p:nvPr>
            </p:nvSpPr>
            <p:spPr/>
            <p:txBody>
              <a:bodyPr/>
              <a:lstStyle/>
              <a:p>
                <a:r>
                  <a:rPr lang="en-US" sz="1400" dirty="0"/>
                  <a:t>BB	=	Broad Band</a:t>
                </a:r>
              </a:p>
              <a:p>
                <a:r>
                  <a:rPr lang="en-US" sz="1400" dirty="0"/>
                  <a:t>C&amp;DH	=	Command and Data Handling</a:t>
                </a:r>
              </a:p>
              <a:p>
                <a:r>
                  <a:rPr lang="en-US" sz="1400" dirty="0"/>
                  <a:t>DSN	=	Deep Space Network</a:t>
                </a:r>
              </a:p>
              <a:p>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𝐸</m:t>
                        </m:r>
                      </m:e>
                      <m:sub>
                        <m:r>
                          <a:rPr lang="en-US" sz="1400" i="1">
                            <a:latin typeface="Cambria Math" panose="02040503050406030204" pitchFamily="18" charset="0"/>
                          </a:rPr>
                          <m:t>𝑏</m:t>
                        </m:r>
                      </m:sub>
                    </m:sSub>
                  </m:oMath>
                </a14:m>
                <a:r>
                  <a:rPr lang="en-US" sz="1400" dirty="0"/>
                  <a:t>	=	battery capacity of the LEMS-A3 bus at -30°C or 940.8 </a:t>
                </a:r>
                <a:r>
                  <a:rPr lang="en-US" sz="1400" dirty="0" err="1"/>
                  <a:t>Wh</a:t>
                </a:r>
                <a:endParaRPr lang="en-US" sz="1400" dirty="0"/>
              </a:p>
              <a:p>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𝐸</m:t>
                        </m:r>
                      </m:e>
                      <m:sub>
                        <m:r>
                          <a:rPr lang="en-US" sz="1400" i="1">
                            <a:latin typeface="Cambria Math" panose="02040503050406030204" pitchFamily="18" charset="0"/>
                          </a:rPr>
                          <m:t>𝐿𝐸𝑀𝑆</m:t>
                        </m:r>
                      </m:sub>
                    </m:sSub>
                  </m:oMath>
                </a14:m>
                <a:r>
                  <a:rPr lang="en-US" sz="1400" dirty="0"/>
                  <a:t>	=	Energy measurement based on the LEMS flight unit power supply</a:t>
                </a:r>
              </a:p>
              <a:p>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𝐸</m:t>
                        </m:r>
                      </m:e>
                      <m:sub>
                        <m:r>
                          <a:rPr lang="en-US" sz="1400" i="1">
                            <a:latin typeface="Cambria Math" panose="02040503050406030204" pitchFamily="18" charset="0"/>
                          </a:rPr>
                          <m:t>h𝑡𝑟</m:t>
                        </m:r>
                      </m:sub>
                    </m:sSub>
                  </m:oMath>
                </a14:m>
                <a:r>
                  <a:rPr lang="en-US" sz="1400" dirty="0"/>
                  <a:t>	=	measured heater power of the GSE bus heater over a nominal lunar night</a:t>
                </a:r>
              </a:p>
              <a:p>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𝐸</m:t>
                        </m:r>
                      </m:e>
                      <m:sub>
                        <m:r>
                          <a:rPr lang="en-US" sz="1400" i="1">
                            <a:latin typeface="Cambria Math" panose="02040503050406030204" pitchFamily="18" charset="0"/>
                          </a:rPr>
                          <m:t>0</m:t>
                        </m:r>
                        <m:r>
                          <a:rPr lang="en-US" sz="1400" i="1">
                            <a:latin typeface="Cambria Math" panose="02040503050406030204" pitchFamily="18" charset="0"/>
                          </a:rPr>
                          <m:t>𝑄</m:t>
                        </m:r>
                      </m:sub>
                    </m:sSub>
                  </m:oMath>
                </a14:m>
                <a:r>
                  <a:rPr lang="en-US" sz="1400" dirty="0"/>
                  <a:t> 	=	thermal energy flow through the GSE bus harnessing</a:t>
                </a:r>
              </a:p>
              <a:p>
                <a14:m>
                  <m:oMath xmlns:m="http://schemas.openxmlformats.org/officeDocument/2006/math">
                    <m:sSub>
                      <m:sSubPr>
                        <m:ctrlPr>
                          <a:rPr lang="en-US" sz="1400" i="1">
                            <a:latin typeface="Cambria Math" panose="02040503050406030204" pitchFamily="18" charset="0"/>
                          </a:rPr>
                        </m:ctrlPr>
                      </m:sSubPr>
                      <m:e>
                        <m:r>
                          <m:rPr>
                            <m:sty m:val="p"/>
                          </m:rPr>
                          <a:rPr lang="en-US" sz="1400">
                            <a:latin typeface="Cambria Math" panose="02040503050406030204" pitchFamily="18" charset="0"/>
                          </a:rPr>
                          <m:t>Δ</m:t>
                        </m:r>
                        <m:r>
                          <a:rPr lang="en-US" sz="1400" i="1">
                            <a:latin typeface="Cambria Math" panose="02040503050406030204" pitchFamily="18" charset="0"/>
                          </a:rPr>
                          <m:t>𝐸</m:t>
                        </m:r>
                      </m:e>
                      <m:sub>
                        <m:r>
                          <a:rPr lang="en-US" sz="1400" i="1">
                            <a:latin typeface="Cambria Math" panose="02040503050406030204" pitchFamily="18" charset="0"/>
                          </a:rPr>
                          <m:t>𝑆𝑃</m:t>
                        </m:r>
                      </m:sub>
                    </m:sSub>
                  </m:oMath>
                </a14:m>
                <a:r>
                  <a:rPr lang="en-US" sz="1400" dirty="0"/>
                  <a:t> 	=	delta of energy consumed by the SP seismometer RRU compared to the flight unit</a:t>
                </a:r>
              </a:p>
              <a:p>
                <a14:m>
                  <m:oMath xmlns:m="http://schemas.openxmlformats.org/officeDocument/2006/math">
                    <m:r>
                      <m:rPr>
                        <m:sty m:val="p"/>
                      </m:rPr>
                      <a:rPr lang="en-US" sz="1400">
                        <a:latin typeface="Cambria Math" panose="02040503050406030204" pitchFamily="18" charset="0"/>
                      </a:rPr>
                      <m:t>Δ</m:t>
                    </m:r>
                    <m:sSub>
                      <m:sSubPr>
                        <m:ctrlPr>
                          <a:rPr lang="en-US" sz="1400" i="1">
                            <a:latin typeface="Cambria Math" panose="02040503050406030204" pitchFamily="18" charset="0"/>
                          </a:rPr>
                        </m:ctrlPr>
                      </m:sSubPr>
                      <m:e>
                        <m:r>
                          <a:rPr lang="en-US" sz="1400" i="1">
                            <a:latin typeface="Cambria Math" panose="02040503050406030204" pitchFamily="18" charset="0"/>
                          </a:rPr>
                          <m:t>𝐸</m:t>
                        </m:r>
                      </m:e>
                      <m:sub>
                        <m:r>
                          <a:rPr lang="en-US" sz="1400" i="1">
                            <a:latin typeface="Cambria Math" panose="02040503050406030204" pitchFamily="18" charset="0"/>
                          </a:rPr>
                          <m:t>𝐵𝐵</m:t>
                        </m:r>
                      </m:sub>
                    </m:sSub>
                  </m:oMath>
                </a14:m>
                <a:r>
                  <a:rPr lang="en-US" sz="1400" dirty="0"/>
                  <a:t> 	=	delta of energy consumed by the BB seismometer RRU compared to the flight unit</a:t>
                </a:r>
              </a:p>
              <a:p>
                <a14:m>
                  <m:oMath xmlns:m="http://schemas.openxmlformats.org/officeDocument/2006/math">
                    <m:sSub>
                      <m:sSubPr>
                        <m:ctrlPr>
                          <a:rPr lang="en-US" sz="1400" i="1">
                            <a:latin typeface="Cambria Math" panose="02040503050406030204" pitchFamily="18" charset="0"/>
                          </a:rPr>
                        </m:ctrlPr>
                      </m:sSubPr>
                      <m:e>
                        <m:r>
                          <m:rPr>
                            <m:sty m:val="p"/>
                          </m:rPr>
                          <a:rPr lang="en-US" sz="1400">
                            <a:latin typeface="Cambria Math" panose="02040503050406030204" pitchFamily="18" charset="0"/>
                          </a:rPr>
                          <m:t>Δ</m:t>
                        </m:r>
                        <m:r>
                          <a:rPr lang="en-US" sz="1400" i="1">
                            <a:latin typeface="Cambria Math" panose="02040503050406030204" pitchFamily="18" charset="0"/>
                          </a:rPr>
                          <m:t>𝐸</m:t>
                        </m:r>
                      </m:e>
                      <m:sub>
                        <m:r>
                          <a:rPr lang="en-US" sz="1400" i="1">
                            <a:latin typeface="Cambria Math" panose="02040503050406030204" pitchFamily="18" charset="0"/>
                          </a:rPr>
                          <m:t>𝑒𝑛𝑣</m:t>
                        </m:r>
                      </m:sub>
                    </m:sSub>
                  </m:oMath>
                </a14:m>
                <a:r>
                  <a:rPr lang="en-US" sz="1400" dirty="0"/>
                  <a:t>	=	additional heat loss expected due to the difference in environment from TVAC to flight</a:t>
                </a:r>
              </a:p>
              <a:p>
                <a:r>
                  <a:rPr lang="en-US" sz="1400" dirty="0"/>
                  <a:t>EPS	=	Electrical Power System</a:t>
                </a:r>
              </a:p>
              <a:p>
                <a:r>
                  <a:rPr lang="en-US" sz="1400" dirty="0"/>
                  <a:t>GN2	=	Gaseous Nitrogen</a:t>
                </a:r>
              </a:p>
              <a:p>
                <a:r>
                  <a:rPr lang="en-US" sz="1400" dirty="0"/>
                  <a:t>GSE	=	Ground Support Equipment</a:t>
                </a:r>
              </a:p>
              <a:p>
                <a:r>
                  <a:rPr lang="en-US" sz="1400" dirty="0"/>
                  <a:t>GTP	=	Ground Test Panel</a:t>
                </a:r>
              </a:p>
              <a:p>
                <a:r>
                  <a:rPr lang="en-US" sz="1400" dirty="0"/>
                  <a:t>HMS	=	Hibernation Management System</a:t>
                </a:r>
              </a:p>
              <a:p>
                <a:r>
                  <a:rPr lang="en-US" sz="1400" dirty="0"/>
                  <a:t>IMLI	=	Integrated Multi-Layer Insulation</a:t>
                </a:r>
              </a:p>
              <a:p>
                <a:endParaRPr lang="en-US" sz="1400" dirty="0"/>
              </a:p>
            </p:txBody>
          </p:sp>
        </mc:Choice>
        <mc:Fallback xmlns="">
          <p:sp>
            <p:nvSpPr>
              <p:cNvPr id="2" name="Content Placeholder 1">
                <a:extLst>
                  <a:ext uri="{FF2B5EF4-FFF2-40B4-BE49-F238E27FC236}">
                    <a16:creationId xmlns:a16="http://schemas.microsoft.com/office/drawing/2014/main" id="{63A902FB-A180-62A1-B663-4E62BA7D1235}"/>
                  </a:ext>
                </a:extLst>
              </p:cNvPr>
              <p:cNvSpPr>
                <a:spLocks noGrp="1" noRot="1" noChangeAspect="1" noMove="1" noResize="1" noEditPoints="1" noAdjustHandles="1" noChangeArrowheads="1" noChangeShapeType="1" noTextEdit="1"/>
              </p:cNvSpPr>
              <p:nvPr>
                <p:ph idx="1"/>
              </p:nvPr>
            </p:nvSpPr>
            <p:spPr>
              <a:blipFill>
                <a:blip r:embed="rId2"/>
                <a:stretch>
                  <a:fillRect l="-54" t="-269"/>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781F4B45-C304-30ED-CDD4-78554A99C785}"/>
              </a:ext>
            </a:extLst>
          </p:cNvPr>
          <p:cNvSpPr>
            <a:spLocks noGrp="1"/>
          </p:cNvSpPr>
          <p:nvPr>
            <p:ph type="sldNum" sz="quarter" idx="10"/>
          </p:nvPr>
        </p:nvSpPr>
        <p:spPr/>
        <p:txBody>
          <a:bodyPr/>
          <a:lstStyle/>
          <a:p>
            <a:pPr>
              <a:defRPr/>
            </a:pPr>
            <a:fld id="{5E249F5E-BD16-4F68-BCA4-33369FC9D61D}" type="slidenum">
              <a:rPr lang="en-US" altLang="en-US" smtClean="0"/>
              <a:pPr>
                <a:defRPr/>
              </a:pPr>
              <a:t>14</a:t>
            </a:fld>
            <a:endParaRPr lang="en-US" altLang="en-US" dirty="0"/>
          </a:p>
        </p:txBody>
      </p:sp>
      <p:sp>
        <p:nvSpPr>
          <p:cNvPr id="4" name="Title 3">
            <a:extLst>
              <a:ext uri="{FF2B5EF4-FFF2-40B4-BE49-F238E27FC236}">
                <a16:creationId xmlns:a16="http://schemas.microsoft.com/office/drawing/2014/main" id="{B38502F2-6B0E-547E-DD48-CF653797C149}"/>
              </a:ext>
            </a:extLst>
          </p:cNvPr>
          <p:cNvSpPr>
            <a:spLocks noGrp="1"/>
          </p:cNvSpPr>
          <p:nvPr>
            <p:ph type="title"/>
          </p:nvPr>
        </p:nvSpPr>
        <p:spPr/>
        <p:txBody>
          <a:bodyPr/>
          <a:lstStyle/>
          <a:p>
            <a:r>
              <a:rPr lang="en-US" dirty="0"/>
              <a:t>Acronyms and Nomenclature</a:t>
            </a:r>
          </a:p>
        </p:txBody>
      </p:sp>
    </p:spTree>
    <p:extLst>
      <p:ext uri="{BB962C8B-B14F-4D97-AF65-F5344CB8AC3E}">
        <p14:creationId xmlns:p14="http://schemas.microsoft.com/office/powerpoint/2010/main" val="4095513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95AA8AE2-1189-F0EB-3AB4-8413D65032BC}"/>
                  </a:ext>
                </a:extLst>
              </p:cNvPr>
              <p:cNvSpPr>
                <a:spLocks noGrp="1"/>
              </p:cNvSpPr>
              <p:nvPr>
                <p:ph idx="1"/>
              </p:nvPr>
            </p:nvSpPr>
            <p:spPr/>
            <p:txBody>
              <a:bodyPr/>
              <a:lstStyle/>
              <a:p>
                <a:r>
                  <a:rPr lang="en-US" sz="1400" dirty="0"/>
                  <a:t>LEMS-A3=	Lunar Environment Monitoring Station – Artemis 3	</a:t>
                </a:r>
              </a:p>
              <a:p>
                <a:r>
                  <a:rPr lang="en-US" sz="1400" dirty="0"/>
                  <a:t>LN2	=	Liquid Nitrogen</a:t>
                </a:r>
              </a:p>
              <a:p>
                <a:r>
                  <a:rPr lang="en-US" sz="1400" dirty="0"/>
                  <a:t>LPT	=	Limited Performance Test</a:t>
                </a:r>
              </a:p>
              <a:p>
                <a14:m>
                  <m:oMath xmlns:m="http://schemas.openxmlformats.org/officeDocument/2006/math">
                    <m:r>
                      <a:rPr lang="en-US" sz="1400" i="1">
                        <a:latin typeface="Cambria Math" panose="02040503050406030204" pitchFamily="18" charset="0"/>
                      </a:rPr>
                      <m:t>𝑛</m:t>
                    </m:r>
                  </m:oMath>
                </a14:m>
                <a:r>
                  <a:rPr lang="en-US" sz="1400" dirty="0"/>
                  <a:t>	=	number of measurement samples with substantially equal time periods</a:t>
                </a:r>
              </a:p>
              <a:p>
                <a:r>
                  <a:rPr lang="en-US" sz="1400" dirty="0"/>
                  <a:t>PF	=	</a:t>
                </a:r>
                <a:r>
                  <a:rPr lang="en-US" sz="1400" dirty="0" err="1"/>
                  <a:t>Protoflight</a:t>
                </a:r>
                <a:endParaRPr lang="en-US" sz="1400" dirty="0"/>
              </a:p>
              <a:p>
                <a:r>
                  <a:rPr lang="en-US" sz="1400" dirty="0"/>
                  <a:t>PI	=	Proportional, Integral</a:t>
                </a:r>
              </a:p>
              <a:p>
                <a:r>
                  <a:rPr lang="en-US" sz="1400" dirty="0"/>
                  <a:t>PRT	=	Platinum Resistance Thermometer</a:t>
                </a:r>
              </a:p>
              <a:p>
                <a:r>
                  <a:rPr lang="en-US" sz="1400" dirty="0"/>
                  <a:t>RRU	=	Risk Reduction Unit</a:t>
                </a:r>
              </a:p>
              <a:p>
                <a:r>
                  <a:rPr lang="en-US" sz="1400" dirty="0"/>
                  <a:t>SAPP	=	Signal and Power Passthrough</a:t>
                </a:r>
              </a:p>
              <a:p>
                <a:r>
                  <a:rPr lang="en-US" sz="1400" dirty="0"/>
                  <a:t>SLI	=	Single Layer Insulation</a:t>
                </a:r>
              </a:p>
              <a:p>
                <a:r>
                  <a:rPr lang="en-US" sz="1400" dirty="0"/>
                  <a:t>SP	=	Short Period</a:t>
                </a:r>
              </a:p>
              <a:p>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𝑇</m:t>
                        </m:r>
                      </m:e>
                      <m:sub>
                        <m:r>
                          <a:rPr lang="en-US" sz="1400" i="1">
                            <a:latin typeface="Cambria Math" panose="02040503050406030204" pitchFamily="18" charset="0"/>
                          </a:rPr>
                          <m:t>1</m:t>
                        </m:r>
                      </m:sub>
                    </m:sSub>
                  </m:oMath>
                </a14:m>
                <a:r>
                  <a:rPr lang="en-US" sz="1400" dirty="0"/>
                  <a:t>	=	temperature at the 0Q heater</a:t>
                </a:r>
              </a:p>
              <a:p>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𝑇</m:t>
                        </m:r>
                      </m:e>
                      <m:sub>
                        <m:r>
                          <a:rPr lang="en-US" sz="1400" i="1">
                            <a:latin typeface="Cambria Math" panose="02040503050406030204" pitchFamily="18" charset="0"/>
                          </a:rPr>
                          <m:t>2</m:t>
                        </m:r>
                      </m:sub>
                    </m:sSub>
                  </m:oMath>
                </a14:m>
                <a:r>
                  <a:rPr lang="en-US" sz="1400" dirty="0"/>
                  <a:t>	=	temperature at the GTP</a:t>
                </a:r>
              </a:p>
              <a:p>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𝑡</m:t>
                        </m:r>
                      </m:e>
                      <m:sub>
                        <m:r>
                          <a:rPr lang="en-US" sz="1400" i="1">
                            <a:latin typeface="Cambria Math" panose="02040503050406030204" pitchFamily="18" charset="0"/>
                          </a:rPr>
                          <m:t>𝑛𝑖𝑔h𝑡</m:t>
                        </m:r>
                      </m:sub>
                    </m:sSub>
                  </m:oMath>
                </a14:m>
                <a:r>
                  <a:rPr lang="en-US" sz="1400" dirty="0"/>
                  <a:t>	=	nominal length of lunar night per LEMS-A3 requirements at 360 hours</a:t>
                </a:r>
              </a:p>
              <a:p>
                <a:r>
                  <a:rPr lang="en-US" sz="1400" dirty="0"/>
                  <a:t>VDA	=	Vapor Deposited Aluminum</a:t>
                </a:r>
              </a:p>
              <a:p>
                <a14:m>
                  <m:oMath xmlns:m="http://schemas.openxmlformats.org/officeDocument/2006/math">
                    <m:r>
                      <a:rPr lang="en-US" sz="1400" i="1">
                        <a:latin typeface="Cambria Math" panose="02040503050406030204" pitchFamily="18" charset="0"/>
                      </a:rPr>
                      <m:t>𝜎</m:t>
                    </m:r>
                  </m:oMath>
                </a14:m>
                <a:r>
                  <a:rPr lang="en-US" sz="1400" dirty="0"/>
                  <a:t> 	= 	systematic error of the measurements</a:t>
                </a:r>
              </a:p>
              <a:p>
                <a14:m>
                  <m:oMath xmlns:m="http://schemas.openxmlformats.org/officeDocument/2006/math">
                    <m:r>
                      <a:rPr lang="en-US" sz="1400" i="1">
                        <a:latin typeface="Cambria Math" panose="02040503050406030204" pitchFamily="18" charset="0"/>
                      </a:rPr>
                      <m:t>𝜖</m:t>
                    </m:r>
                  </m:oMath>
                </a14:m>
                <a:r>
                  <a:rPr lang="en-US" sz="1400" dirty="0"/>
                  <a:t> 	=	random error of the measurements</a:t>
                </a:r>
              </a:p>
              <a:p>
                <a14:m>
                  <m:oMath xmlns:m="http://schemas.openxmlformats.org/officeDocument/2006/math">
                    <m:r>
                      <a:rPr lang="en-US" sz="1400" i="1">
                        <a:latin typeface="Cambria Math" panose="02040503050406030204" pitchFamily="18" charset="0"/>
                      </a:rPr>
                      <m:t>0</m:t>
                    </m:r>
                    <m:r>
                      <a:rPr lang="en-US" sz="1400" i="1">
                        <a:latin typeface="Cambria Math" panose="02040503050406030204" pitchFamily="18" charset="0"/>
                      </a:rPr>
                      <m:t>𝑄</m:t>
                    </m:r>
                  </m:oMath>
                </a14:m>
                <a:r>
                  <a:rPr lang="en-US" sz="1400" dirty="0"/>
                  <a:t>	=	zero heat flow</a:t>
                </a:r>
              </a:p>
              <a:p>
                <a:endParaRPr lang="en-US" sz="1400" dirty="0"/>
              </a:p>
            </p:txBody>
          </p:sp>
        </mc:Choice>
        <mc:Fallback xmlns="">
          <p:sp>
            <p:nvSpPr>
              <p:cNvPr id="2" name="Content Placeholder 1">
                <a:extLst>
                  <a:ext uri="{FF2B5EF4-FFF2-40B4-BE49-F238E27FC236}">
                    <a16:creationId xmlns:a16="http://schemas.microsoft.com/office/drawing/2014/main" id="{95AA8AE2-1189-F0EB-3AB4-8413D65032BC}"/>
                  </a:ext>
                </a:extLst>
              </p:cNvPr>
              <p:cNvSpPr>
                <a:spLocks noGrp="1" noRot="1" noChangeAspect="1" noMove="1" noResize="1" noEditPoints="1" noAdjustHandles="1" noChangeArrowheads="1" noChangeShapeType="1" noTextEdit="1"/>
              </p:cNvSpPr>
              <p:nvPr>
                <p:ph idx="1"/>
              </p:nvPr>
            </p:nvSpPr>
            <p:spPr>
              <a:blipFill>
                <a:blip r:embed="rId2"/>
                <a:stretch>
                  <a:fillRect l="-54" t="-269" b="-4711"/>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0E80089F-E5D0-4066-2EDC-7C9DC71323F6}"/>
              </a:ext>
            </a:extLst>
          </p:cNvPr>
          <p:cNvSpPr>
            <a:spLocks noGrp="1"/>
          </p:cNvSpPr>
          <p:nvPr>
            <p:ph type="sldNum" sz="quarter" idx="10"/>
          </p:nvPr>
        </p:nvSpPr>
        <p:spPr/>
        <p:txBody>
          <a:bodyPr/>
          <a:lstStyle/>
          <a:p>
            <a:pPr>
              <a:defRPr/>
            </a:pPr>
            <a:fld id="{5E249F5E-BD16-4F68-BCA4-33369FC9D61D}" type="slidenum">
              <a:rPr lang="en-US" altLang="en-US" smtClean="0"/>
              <a:pPr>
                <a:defRPr/>
              </a:pPr>
              <a:t>15</a:t>
            </a:fld>
            <a:endParaRPr lang="en-US" altLang="en-US" dirty="0"/>
          </a:p>
        </p:txBody>
      </p:sp>
      <p:sp>
        <p:nvSpPr>
          <p:cNvPr id="4" name="Title 3">
            <a:extLst>
              <a:ext uri="{FF2B5EF4-FFF2-40B4-BE49-F238E27FC236}">
                <a16:creationId xmlns:a16="http://schemas.microsoft.com/office/drawing/2014/main" id="{FE77DA34-8527-B3A8-91BC-C41EB922505D}"/>
              </a:ext>
            </a:extLst>
          </p:cNvPr>
          <p:cNvSpPr>
            <a:spLocks noGrp="1"/>
          </p:cNvSpPr>
          <p:nvPr>
            <p:ph type="title"/>
          </p:nvPr>
        </p:nvSpPr>
        <p:spPr/>
        <p:txBody>
          <a:bodyPr/>
          <a:lstStyle/>
          <a:p>
            <a:r>
              <a:rPr lang="en-US" dirty="0"/>
              <a:t>Acronyms and Nomenclature</a:t>
            </a:r>
          </a:p>
        </p:txBody>
      </p:sp>
    </p:spTree>
    <p:extLst>
      <p:ext uri="{BB962C8B-B14F-4D97-AF65-F5344CB8AC3E}">
        <p14:creationId xmlns:p14="http://schemas.microsoft.com/office/powerpoint/2010/main" val="1963611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90B19BA-F837-F7EC-C519-8F648F387539}"/>
              </a:ext>
            </a:extLst>
          </p:cNvPr>
          <p:cNvPicPr>
            <a:picLocks noChangeAspect="1"/>
          </p:cNvPicPr>
          <p:nvPr/>
        </p:nvPicPr>
        <p:blipFill>
          <a:blip r:embed="rId2"/>
          <a:stretch>
            <a:fillRect/>
          </a:stretch>
        </p:blipFill>
        <p:spPr>
          <a:xfrm>
            <a:off x="789861" y="930060"/>
            <a:ext cx="4643008" cy="3950778"/>
          </a:xfrm>
          <a:prstGeom prst="rect">
            <a:avLst/>
          </a:prstGeom>
        </p:spPr>
      </p:pic>
      <p:sp>
        <p:nvSpPr>
          <p:cNvPr id="3" name="Slide Number Placeholder 2">
            <a:extLst>
              <a:ext uri="{FF2B5EF4-FFF2-40B4-BE49-F238E27FC236}">
                <a16:creationId xmlns:a16="http://schemas.microsoft.com/office/drawing/2014/main" id="{A214CB32-9C90-B3F0-2027-A519B504BD00}"/>
              </a:ext>
            </a:extLst>
          </p:cNvPr>
          <p:cNvSpPr>
            <a:spLocks noGrp="1"/>
          </p:cNvSpPr>
          <p:nvPr>
            <p:ph type="sldNum" sz="quarter" idx="10"/>
          </p:nvPr>
        </p:nvSpPr>
        <p:spPr/>
        <p:txBody>
          <a:bodyPr/>
          <a:lstStyle/>
          <a:p>
            <a:pPr>
              <a:defRPr/>
            </a:pPr>
            <a:fld id="{5E249F5E-BD16-4F68-BCA4-33369FC9D61D}" type="slidenum">
              <a:rPr lang="en-US" altLang="en-US" smtClean="0"/>
              <a:pPr>
                <a:defRPr/>
              </a:pPr>
              <a:t>16</a:t>
            </a:fld>
            <a:endParaRPr lang="en-US" altLang="en-US" dirty="0"/>
          </a:p>
        </p:txBody>
      </p:sp>
      <p:sp>
        <p:nvSpPr>
          <p:cNvPr id="4" name="Title 3">
            <a:extLst>
              <a:ext uri="{FF2B5EF4-FFF2-40B4-BE49-F238E27FC236}">
                <a16:creationId xmlns:a16="http://schemas.microsoft.com/office/drawing/2014/main" id="{07EFE350-3A5C-0D36-B206-A2C593ECA026}"/>
              </a:ext>
            </a:extLst>
          </p:cNvPr>
          <p:cNvSpPr>
            <a:spLocks noGrp="1"/>
          </p:cNvSpPr>
          <p:nvPr>
            <p:ph type="title"/>
          </p:nvPr>
        </p:nvSpPr>
        <p:spPr/>
        <p:txBody>
          <a:bodyPr/>
          <a:lstStyle/>
          <a:p>
            <a:r>
              <a:rPr lang="en-US" sz="2400" dirty="0"/>
              <a:t>Hot and Cold Cases</a:t>
            </a:r>
          </a:p>
        </p:txBody>
      </p:sp>
      <p:pic>
        <p:nvPicPr>
          <p:cNvPr id="5" name="Picture 4" descr="Graphical user interface, application&#10;&#10;AI-generated content may be incorrect.">
            <a:extLst>
              <a:ext uri="{FF2B5EF4-FFF2-40B4-BE49-F238E27FC236}">
                <a16:creationId xmlns:a16="http://schemas.microsoft.com/office/drawing/2014/main" id="{BF947D1C-2B29-EF50-DE79-642D130ABA34}"/>
              </a:ext>
            </a:extLst>
          </p:cNvPr>
          <p:cNvPicPr>
            <a:picLocks noChangeAspect="1"/>
          </p:cNvPicPr>
          <p:nvPr/>
        </p:nvPicPr>
        <p:blipFill>
          <a:blip r:embed="rId3"/>
          <a:srcRect b="6624"/>
          <a:stretch>
            <a:fillRect/>
          </a:stretch>
        </p:blipFill>
        <p:spPr>
          <a:xfrm>
            <a:off x="2878842" y="4932951"/>
            <a:ext cx="6182424" cy="1860783"/>
          </a:xfrm>
          <a:prstGeom prst="rect">
            <a:avLst/>
          </a:prstGeom>
          <a:ln>
            <a:solidFill>
              <a:schemeClr val="tx1"/>
            </a:solidFill>
          </a:ln>
        </p:spPr>
      </p:pic>
      <p:pic>
        <p:nvPicPr>
          <p:cNvPr id="10" name="Picture 9">
            <a:extLst>
              <a:ext uri="{FF2B5EF4-FFF2-40B4-BE49-F238E27FC236}">
                <a16:creationId xmlns:a16="http://schemas.microsoft.com/office/drawing/2014/main" id="{800C6F1F-BA60-5E4E-A7A6-F9A1FB21C8CC}"/>
              </a:ext>
            </a:extLst>
          </p:cNvPr>
          <p:cNvPicPr>
            <a:picLocks noChangeAspect="1"/>
          </p:cNvPicPr>
          <p:nvPr/>
        </p:nvPicPr>
        <p:blipFill>
          <a:blip r:embed="rId4"/>
          <a:stretch>
            <a:fillRect/>
          </a:stretch>
        </p:blipFill>
        <p:spPr>
          <a:xfrm>
            <a:off x="6401770" y="994657"/>
            <a:ext cx="4524844" cy="3821585"/>
          </a:xfrm>
          <a:prstGeom prst="rect">
            <a:avLst/>
          </a:prstGeom>
        </p:spPr>
      </p:pic>
    </p:spTree>
    <p:extLst>
      <p:ext uri="{BB962C8B-B14F-4D97-AF65-F5344CB8AC3E}">
        <p14:creationId xmlns:p14="http://schemas.microsoft.com/office/powerpoint/2010/main" val="3649017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E694F65-01F8-C5FF-B44A-0DB0EEB265E7}"/>
              </a:ext>
            </a:extLst>
          </p:cNvPr>
          <p:cNvSpPr>
            <a:spLocks noGrp="1"/>
          </p:cNvSpPr>
          <p:nvPr>
            <p:ph type="sldNum" sz="quarter" idx="10"/>
          </p:nvPr>
        </p:nvSpPr>
        <p:spPr/>
        <p:txBody>
          <a:bodyPr/>
          <a:lstStyle/>
          <a:p>
            <a:pPr>
              <a:defRPr/>
            </a:pPr>
            <a:fld id="{5E249F5E-BD16-4F68-BCA4-33369FC9D61D}" type="slidenum">
              <a:rPr lang="en-US" altLang="en-US" smtClean="0"/>
              <a:pPr>
                <a:defRPr/>
              </a:pPr>
              <a:t>17</a:t>
            </a:fld>
            <a:endParaRPr lang="en-US" altLang="en-US" dirty="0"/>
          </a:p>
        </p:txBody>
      </p:sp>
    </p:spTree>
    <p:extLst>
      <p:ext uri="{BB962C8B-B14F-4D97-AF65-F5344CB8AC3E}">
        <p14:creationId xmlns:p14="http://schemas.microsoft.com/office/powerpoint/2010/main" val="2470983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B21DF0-295D-F718-827E-B5F8AE4216C8}"/>
              </a:ext>
            </a:extLst>
          </p:cNvPr>
          <p:cNvSpPr>
            <a:spLocks noGrp="1"/>
          </p:cNvSpPr>
          <p:nvPr>
            <p:ph idx="1"/>
          </p:nvPr>
        </p:nvSpPr>
        <p:spPr/>
        <p:txBody>
          <a:bodyPr/>
          <a:lstStyle/>
          <a:p>
            <a:r>
              <a:rPr lang="en-US" b="1" dirty="0"/>
              <a:t>LEMS:</a:t>
            </a:r>
            <a:r>
              <a:rPr lang="en-US" dirty="0"/>
              <a:t> Autonomous seismic suite, surface-deployed by Artemis crew for a 2-year continuous mission.</a:t>
            </a:r>
          </a:p>
          <a:p>
            <a:r>
              <a:rPr lang="en-US" b="1" dirty="0"/>
              <a:t>Location:</a:t>
            </a:r>
            <a:r>
              <a:rPr lang="en-US" dirty="0"/>
              <a:t> Lunar south pole (-83.6°to -88.2°latitude).</a:t>
            </a:r>
          </a:p>
          <a:p>
            <a:r>
              <a:rPr lang="en-US" b="1" dirty="0"/>
              <a:t>Extreme Thermal Environment:</a:t>
            </a:r>
            <a:r>
              <a:rPr lang="en-US" dirty="0"/>
              <a:t> Surface temps range from +20°C (day) to -200°C (night).</a:t>
            </a:r>
          </a:p>
          <a:p>
            <a:r>
              <a:rPr lang="en-US" b="1" dirty="0"/>
              <a:t>Thermal and Power Constraint:</a:t>
            </a:r>
            <a:r>
              <a:rPr lang="en-US" dirty="0"/>
              <a:t> Nighttime lasts ~15 Earth days. Must survive on battery power alone.</a:t>
            </a:r>
          </a:p>
          <a:p>
            <a:endParaRPr lang="en-US" dirty="0"/>
          </a:p>
          <a:p>
            <a:endParaRPr lang="en-US" dirty="0"/>
          </a:p>
        </p:txBody>
      </p:sp>
      <p:sp>
        <p:nvSpPr>
          <p:cNvPr id="3" name="Slide Number Placeholder 2">
            <a:extLst>
              <a:ext uri="{FF2B5EF4-FFF2-40B4-BE49-F238E27FC236}">
                <a16:creationId xmlns:a16="http://schemas.microsoft.com/office/drawing/2014/main" id="{E3750B41-BE49-9E6C-1EDD-8E4C7914CFC5}"/>
              </a:ext>
            </a:extLst>
          </p:cNvPr>
          <p:cNvSpPr>
            <a:spLocks noGrp="1"/>
          </p:cNvSpPr>
          <p:nvPr>
            <p:ph type="sldNum" sz="quarter" idx="10"/>
          </p:nvPr>
        </p:nvSpPr>
        <p:spPr/>
        <p:txBody>
          <a:bodyPr/>
          <a:lstStyle/>
          <a:p>
            <a:pPr>
              <a:defRPr/>
            </a:pPr>
            <a:fld id="{5E249F5E-BD16-4F68-BCA4-33369FC9D61D}" type="slidenum">
              <a:rPr lang="en-US" altLang="en-US" smtClean="0"/>
              <a:pPr>
                <a:defRPr/>
              </a:pPr>
              <a:t>2</a:t>
            </a:fld>
            <a:endParaRPr lang="en-US" altLang="en-US" dirty="0"/>
          </a:p>
        </p:txBody>
      </p:sp>
      <p:sp>
        <p:nvSpPr>
          <p:cNvPr id="4" name="Title 3">
            <a:extLst>
              <a:ext uri="{FF2B5EF4-FFF2-40B4-BE49-F238E27FC236}">
                <a16:creationId xmlns:a16="http://schemas.microsoft.com/office/drawing/2014/main" id="{7E5FC00F-9EFF-8C04-5F3F-1E8F49A46DE8}"/>
              </a:ext>
            </a:extLst>
          </p:cNvPr>
          <p:cNvSpPr>
            <a:spLocks noGrp="1"/>
          </p:cNvSpPr>
          <p:nvPr>
            <p:ph type="title"/>
          </p:nvPr>
        </p:nvSpPr>
        <p:spPr>
          <a:xfrm>
            <a:off x="2878842" y="269915"/>
            <a:ext cx="7059056" cy="532700"/>
          </a:xfrm>
        </p:spPr>
        <p:txBody>
          <a:bodyPr/>
          <a:lstStyle/>
          <a:p>
            <a:r>
              <a:rPr lang="en-US" sz="2400" dirty="0"/>
              <a:t>Mission Overview &amp; The Lunar Night Challenge</a:t>
            </a:r>
          </a:p>
        </p:txBody>
      </p:sp>
      <p:pic>
        <p:nvPicPr>
          <p:cNvPr id="5" name="Picture 4">
            <a:extLst>
              <a:ext uri="{FF2B5EF4-FFF2-40B4-BE49-F238E27FC236}">
                <a16:creationId xmlns:a16="http://schemas.microsoft.com/office/drawing/2014/main" id="{68DE6DEA-4F3A-1834-8255-B2DF64112207}"/>
              </a:ext>
            </a:extLst>
          </p:cNvPr>
          <p:cNvPicPr>
            <a:picLocks noChangeAspect="1"/>
          </p:cNvPicPr>
          <p:nvPr/>
        </p:nvPicPr>
        <p:blipFill rotWithShape="1">
          <a:blip r:embed="rId3">
            <a:extLst>
              <a:ext uri="{28A0092B-C50C-407E-A947-70E740481C1C}">
                <a14:useLocalDpi xmlns:a14="http://schemas.microsoft.com/office/drawing/2010/main" val="0"/>
              </a:ext>
            </a:extLst>
          </a:blip>
          <a:srcRect l="1612" r="1515"/>
          <a:stretch/>
        </p:blipFill>
        <p:spPr bwMode="auto">
          <a:xfrm>
            <a:off x="168994" y="2699223"/>
            <a:ext cx="5943600" cy="3004820"/>
          </a:xfrm>
          <a:prstGeom prst="rect">
            <a:avLst/>
          </a:prstGeom>
          <a:noFill/>
          <a:ln>
            <a:noFill/>
          </a:ln>
          <a:extLst>
            <a:ext uri="{53640926-AAD7-44D8-BBD7-CCE9431645EC}">
              <a14:shadowObscured xmlns:a14="http://schemas.microsoft.com/office/drawing/2010/main"/>
            </a:ext>
          </a:extLst>
        </p:spPr>
      </p:pic>
      <p:pic>
        <p:nvPicPr>
          <p:cNvPr id="7" name="Picture 6" descr="Graphical user interface, application&#10;&#10;AI-generated content may be incorrect.">
            <a:extLst>
              <a:ext uri="{FF2B5EF4-FFF2-40B4-BE49-F238E27FC236}">
                <a16:creationId xmlns:a16="http://schemas.microsoft.com/office/drawing/2014/main" id="{C8646A26-FDAE-CB27-00B2-30E10EE662A7}"/>
              </a:ext>
            </a:extLst>
          </p:cNvPr>
          <p:cNvPicPr>
            <a:picLocks noChangeAspect="1"/>
          </p:cNvPicPr>
          <p:nvPr/>
        </p:nvPicPr>
        <p:blipFill>
          <a:blip r:embed="rId4"/>
          <a:stretch>
            <a:fillRect/>
          </a:stretch>
        </p:blipFill>
        <p:spPr>
          <a:xfrm>
            <a:off x="6162214" y="3492795"/>
            <a:ext cx="5943600" cy="1915795"/>
          </a:xfrm>
          <a:prstGeom prst="rect">
            <a:avLst/>
          </a:prstGeom>
          <a:ln>
            <a:solidFill>
              <a:schemeClr val="accent1"/>
            </a:solidFill>
          </a:ln>
        </p:spPr>
      </p:pic>
      <p:sp>
        <p:nvSpPr>
          <p:cNvPr id="8" name="TextBox 7">
            <a:extLst>
              <a:ext uri="{FF2B5EF4-FFF2-40B4-BE49-F238E27FC236}">
                <a16:creationId xmlns:a16="http://schemas.microsoft.com/office/drawing/2014/main" id="{36A28DF4-7785-E43F-A1D4-36EE19B7EA90}"/>
              </a:ext>
            </a:extLst>
          </p:cNvPr>
          <p:cNvSpPr txBox="1"/>
          <p:nvPr/>
        </p:nvSpPr>
        <p:spPr>
          <a:xfrm>
            <a:off x="906716" y="5662598"/>
            <a:ext cx="4787153" cy="338554"/>
          </a:xfrm>
          <a:prstGeom prst="rect">
            <a:avLst/>
          </a:prstGeom>
          <a:noFill/>
        </p:spPr>
        <p:txBody>
          <a:bodyPr wrap="square" rtlCol="0">
            <a:spAutoFit/>
          </a:bodyPr>
          <a:lstStyle/>
          <a:p>
            <a:r>
              <a:rPr lang="en-US" sz="1600" dirty="0"/>
              <a:t>The seismometers operate buried in the regolith</a:t>
            </a:r>
          </a:p>
        </p:txBody>
      </p:sp>
    </p:spTree>
    <p:extLst>
      <p:ext uri="{BB962C8B-B14F-4D97-AF65-F5344CB8AC3E}">
        <p14:creationId xmlns:p14="http://schemas.microsoft.com/office/powerpoint/2010/main" val="730624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E4B21-8A69-AF08-22BF-03E5366D135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D3F977C-B157-0BB9-B915-F3DCC72F404A}"/>
              </a:ext>
            </a:extLst>
          </p:cNvPr>
          <p:cNvSpPr>
            <a:spLocks noGrp="1"/>
          </p:cNvSpPr>
          <p:nvPr>
            <p:ph idx="1"/>
          </p:nvPr>
        </p:nvSpPr>
        <p:spPr>
          <a:xfrm>
            <a:off x="423334" y="1088891"/>
            <a:ext cx="11379200" cy="4532262"/>
          </a:xfrm>
        </p:spPr>
        <p:txBody>
          <a:bodyPr/>
          <a:lstStyle/>
          <a:p>
            <a:r>
              <a:rPr lang="en-US" b="1" dirty="0"/>
              <a:t>Strict Energy Budget:</a:t>
            </a:r>
            <a:r>
              <a:rPr lang="en-US" dirty="0"/>
              <a:t> The 1400 W-h battery accommodates an average 2.5 W power consumption between avionics, comms, seismometers, and heaters during the lunar night.</a:t>
            </a:r>
          </a:p>
          <a:p>
            <a:r>
              <a:rPr lang="en-US" b="1" dirty="0"/>
              <a:t>Novel Hibernation Mode:</a:t>
            </a:r>
            <a:r>
              <a:rPr lang="en-US" dirty="0"/>
              <a:t> High-level functions are off &gt;98% of the mission, while science runs continuously.</a:t>
            </a:r>
          </a:p>
          <a:p>
            <a:pPr lvl="1"/>
            <a:r>
              <a:rPr lang="en-US" dirty="0"/>
              <a:t>C&amp;DH processor wakes up for 20 mins daily for health checks; has a monthly 3-hr communications event.</a:t>
            </a:r>
          </a:p>
          <a:p>
            <a:r>
              <a:rPr lang="en-US" b="1" dirty="0"/>
              <a:t>Thermal Isolation:</a:t>
            </a:r>
            <a:r>
              <a:rPr lang="en-US" dirty="0"/>
              <a:t> Bus structure (internal electronics &amp; battery) is kept &gt; -30C and is thermally isolated from the external superstructure (solar arrays, antennas) which is exposed to the extreme thermal environment.</a:t>
            </a:r>
          </a:p>
          <a:p>
            <a:endParaRPr lang="en-US" dirty="0"/>
          </a:p>
        </p:txBody>
      </p:sp>
      <p:sp>
        <p:nvSpPr>
          <p:cNvPr id="3" name="Slide Number Placeholder 2">
            <a:extLst>
              <a:ext uri="{FF2B5EF4-FFF2-40B4-BE49-F238E27FC236}">
                <a16:creationId xmlns:a16="http://schemas.microsoft.com/office/drawing/2014/main" id="{C5443607-DE71-C4DC-13BA-EE946990211A}"/>
              </a:ext>
            </a:extLst>
          </p:cNvPr>
          <p:cNvSpPr>
            <a:spLocks noGrp="1"/>
          </p:cNvSpPr>
          <p:nvPr>
            <p:ph type="sldNum" sz="quarter" idx="10"/>
          </p:nvPr>
        </p:nvSpPr>
        <p:spPr/>
        <p:txBody>
          <a:bodyPr/>
          <a:lstStyle/>
          <a:p>
            <a:pPr>
              <a:defRPr/>
            </a:pPr>
            <a:fld id="{5E249F5E-BD16-4F68-BCA4-33369FC9D61D}" type="slidenum">
              <a:rPr lang="en-US" altLang="en-US" smtClean="0"/>
              <a:pPr>
                <a:defRPr/>
              </a:pPr>
              <a:t>3</a:t>
            </a:fld>
            <a:endParaRPr lang="en-US" altLang="en-US" dirty="0"/>
          </a:p>
        </p:txBody>
      </p:sp>
      <p:sp>
        <p:nvSpPr>
          <p:cNvPr id="4" name="Title 3">
            <a:extLst>
              <a:ext uri="{FF2B5EF4-FFF2-40B4-BE49-F238E27FC236}">
                <a16:creationId xmlns:a16="http://schemas.microsoft.com/office/drawing/2014/main" id="{ADA3730F-869C-C507-75A8-A46213C74847}"/>
              </a:ext>
            </a:extLst>
          </p:cNvPr>
          <p:cNvSpPr>
            <a:spLocks noGrp="1"/>
          </p:cNvSpPr>
          <p:nvPr>
            <p:ph type="title"/>
          </p:nvPr>
        </p:nvSpPr>
        <p:spPr/>
        <p:txBody>
          <a:bodyPr/>
          <a:lstStyle/>
          <a:p>
            <a:r>
              <a:rPr lang="en-US" dirty="0"/>
              <a:t>LEMS Thermal Architecture</a:t>
            </a:r>
          </a:p>
        </p:txBody>
      </p:sp>
      <p:pic>
        <p:nvPicPr>
          <p:cNvPr id="5" name="Picture 4">
            <a:extLst>
              <a:ext uri="{FF2B5EF4-FFF2-40B4-BE49-F238E27FC236}">
                <a16:creationId xmlns:a16="http://schemas.microsoft.com/office/drawing/2014/main" id="{E6E67FCA-24DB-258C-0A1D-841EC877EC43}"/>
              </a:ext>
            </a:extLst>
          </p:cNvPr>
          <p:cNvPicPr>
            <a:picLocks noChangeAspect="1"/>
          </p:cNvPicPr>
          <p:nvPr/>
        </p:nvPicPr>
        <p:blipFill rotWithShape="1">
          <a:blip r:embed="rId3"/>
          <a:srcRect l="1635" r="3287"/>
          <a:stretch>
            <a:fillRect/>
          </a:stretch>
        </p:blipFill>
        <p:spPr bwMode="auto">
          <a:xfrm>
            <a:off x="1047460" y="2996610"/>
            <a:ext cx="10097079" cy="34518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1703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dark&#10;&#10;Description automatically generated">
            <a:extLst>
              <a:ext uri="{FF2B5EF4-FFF2-40B4-BE49-F238E27FC236}">
                <a16:creationId xmlns:a16="http://schemas.microsoft.com/office/drawing/2014/main" id="{36F256D8-4407-BE7D-33D3-5B97DAD8EB4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043745" y="1271318"/>
            <a:ext cx="4088638" cy="1379705"/>
          </a:xfrm>
          <a:prstGeom prst="rect">
            <a:avLst/>
          </a:prstGeom>
        </p:spPr>
      </p:pic>
      <p:cxnSp>
        <p:nvCxnSpPr>
          <p:cNvPr id="5" name="Straight Connector 4">
            <a:extLst>
              <a:ext uri="{FF2B5EF4-FFF2-40B4-BE49-F238E27FC236}">
                <a16:creationId xmlns:a16="http://schemas.microsoft.com/office/drawing/2014/main" id="{D078AE3C-9DDA-3343-82FF-C3428DC3EB6F}"/>
              </a:ext>
            </a:extLst>
          </p:cNvPr>
          <p:cNvCxnSpPr>
            <a:cxnSpLocks/>
          </p:cNvCxnSpPr>
          <p:nvPr/>
        </p:nvCxnSpPr>
        <p:spPr bwMode="auto">
          <a:xfrm>
            <a:off x="6084410" y="1088891"/>
            <a:ext cx="30919" cy="4925829"/>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6" name="Straight Connector 5">
            <a:extLst>
              <a:ext uri="{FF2B5EF4-FFF2-40B4-BE49-F238E27FC236}">
                <a16:creationId xmlns:a16="http://schemas.microsoft.com/office/drawing/2014/main" id="{643C16AF-B312-3344-8092-EB5626E09B12}"/>
              </a:ext>
            </a:extLst>
          </p:cNvPr>
          <p:cNvCxnSpPr>
            <a:cxnSpLocks/>
          </p:cNvCxnSpPr>
          <p:nvPr/>
        </p:nvCxnSpPr>
        <p:spPr bwMode="auto">
          <a:xfrm>
            <a:off x="145877" y="3424563"/>
            <a:ext cx="11897110" cy="38306"/>
          </a:xfrm>
          <a:prstGeom prst="line">
            <a:avLst/>
          </a:prstGeom>
          <a:solidFill>
            <a:schemeClr val="accent1"/>
          </a:solidFill>
          <a:ln w="12700" cap="flat" cmpd="sng" algn="ctr">
            <a:solidFill>
              <a:schemeClr val="tx1"/>
            </a:solidFill>
            <a:prstDash val="solid"/>
            <a:round/>
            <a:headEnd type="none" w="med" len="med"/>
            <a:tailEnd type="none" w="med" len="med"/>
          </a:ln>
          <a:effectLst/>
        </p:spPr>
      </p:cxnSp>
      <p:pic>
        <p:nvPicPr>
          <p:cNvPr id="2" name="Picture 1">
            <a:extLst>
              <a:ext uri="{FF2B5EF4-FFF2-40B4-BE49-F238E27FC236}">
                <a16:creationId xmlns:a16="http://schemas.microsoft.com/office/drawing/2014/main" id="{665079A6-ADD1-F3CD-F444-4B791B434BD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819225" y="1761657"/>
            <a:ext cx="6493933" cy="3591592"/>
          </a:xfrm>
          <a:prstGeom prst="rect">
            <a:avLst/>
          </a:prstGeom>
        </p:spPr>
      </p:pic>
      <p:sp>
        <p:nvSpPr>
          <p:cNvPr id="3" name="Slide Number Placeholder 2">
            <a:extLst>
              <a:ext uri="{FF2B5EF4-FFF2-40B4-BE49-F238E27FC236}">
                <a16:creationId xmlns:a16="http://schemas.microsoft.com/office/drawing/2014/main" id="{3D67F4D0-F4D4-8978-F366-5CADB5980860}"/>
              </a:ext>
            </a:extLst>
          </p:cNvPr>
          <p:cNvSpPr>
            <a:spLocks noGrp="1"/>
          </p:cNvSpPr>
          <p:nvPr>
            <p:ph type="sldNum" sz="quarter" idx="10"/>
          </p:nvPr>
        </p:nvSpPr>
        <p:spPr/>
        <p:txBody>
          <a:bodyPr/>
          <a:lstStyle/>
          <a:p>
            <a:pPr>
              <a:defRPr/>
            </a:pPr>
            <a:fld id="{5E249F5E-BD16-4F68-BCA4-33369FC9D61D}" type="slidenum">
              <a:rPr lang="en-US" altLang="en-US" smtClean="0"/>
              <a:pPr>
                <a:defRPr/>
              </a:pPr>
              <a:t>4</a:t>
            </a:fld>
            <a:endParaRPr lang="en-US" altLang="en-US"/>
          </a:p>
        </p:txBody>
      </p:sp>
      <p:sp>
        <p:nvSpPr>
          <p:cNvPr id="4" name="Title 3">
            <a:extLst>
              <a:ext uri="{FF2B5EF4-FFF2-40B4-BE49-F238E27FC236}">
                <a16:creationId xmlns:a16="http://schemas.microsoft.com/office/drawing/2014/main" id="{6BDFC863-01FD-4C8D-ACC7-5FCB2832A5B4}"/>
              </a:ext>
            </a:extLst>
          </p:cNvPr>
          <p:cNvSpPr>
            <a:spLocks noGrp="1"/>
          </p:cNvSpPr>
          <p:nvPr>
            <p:ph type="title"/>
          </p:nvPr>
        </p:nvSpPr>
        <p:spPr/>
        <p:txBody>
          <a:bodyPr/>
          <a:lstStyle/>
          <a:p>
            <a:r>
              <a:rPr lang="en-US"/>
              <a:t>Surviving the Lunar Night</a:t>
            </a:r>
            <a:br>
              <a:rPr lang="en-US"/>
            </a:br>
            <a:r>
              <a:rPr lang="en-US" sz="2400" b="0"/>
              <a:t>Minimizing heat leaks to the environment</a:t>
            </a:r>
            <a:endParaRPr lang="en-US" b="0"/>
          </a:p>
        </p:txBody>
      </p:sp>
      <p:sp>
        <p:nvSpPr>
          <p:cNvPr id="10" name="TextBox 9">
            <a:extLst>
              <a:ext uri="{FF2B5EF4-FFF2-40B4-BE49-F238E27FC236}">
                <a16:creationId xmlns:a16="http://schemas.microsoft.com/office/drawing/2014/main" id="{78C4DC89-CA1C-CBEE-0FFF-3A13743EFDDE}"/>
              </a:ext>
            </a:extLst>
          </p:cNvPr>
          <p:cNvSpPr txBox="1"/>
          <p:nvPr/>
        </p:nvSpPr>
        <p:spPr>
          <a:xfrm>
            <a:off x="8250432" y="2524984"/>
            <a:ext cx="1920795" cy="461665"/>
          </a:xfrm>
          <a:prstGeom prst="rect">
            <a:avLst/>
          </a:prstGeom>
          <a:noFill/>
        </p:spPr>
        <p:txBody>
          <a:bodyPr wrap="square">
            <a:spAutoFit/>
          </a:bodyPr>
          <a:lstStyle/>
          <a:p>
            <a:pPr algn="ctr"/>
            <a:r>
              <a:rPr lang="en-US" sz="1200"/>
              <a:t>LL Mechanical Post qty. 2</a:t>
            </a:r>
          </a:p>
          <a:p>
            <a:pPr algn="ctr"/>
            <a:r>
              <a:rPr lang="en-US" sz="1200"/>
              <a:t>(Ti6Al4V / Gold plated)</a:t>
            </a:r>
          </a:p>
        </p:txBody>
      </p:sp>
      <p:sp>
        <p:nvSpPr>
          <p:cNvPr id="11" name="TextBox 10">
            <a:extLst>
              <a:ext uri="{FF2B5EF4-FFF2-40B4-BE49-F238E27FC236}">
                <a16:creationId xmlns:a16="http://schemas.microsoft.com/office/drawing/2014/main" id="{21A86886-D677-40C4-7CDA-0B426B654EB3}"/>
              </a:ext>
            </a:extLst>
          </p:cNvPr>
          <p:cNvSpPr txBox="1"/>
          <p:nvPr/>
        </p:nvSpPr>
        <p:spPr>
          <a:xfrm>
            <a:off x="10060189" y="2880044"/>
            <a:ext cx="1850022" cy="461665"/>
          </a:xfrm>
          <a:prstGeom prst="rect">
            <a:avLst/>
          </a:prstGeom>
          <a:noFill/>
        </p:spPr>
        <p:txBody>
          <a:bodyPr wrap="square">
            <a:spAutoFit/>
          </a:bodyPr>
          <a:lstStyle/>
          <a:p>
            <a:pPr algn="ctr"/>
            <a:r>
              <a:rPr lang="en-US" sz="1200"/>
              <a:t>LL Thermal Leg qty. 4 </a:t>
            </a:r>
          </a:p>
          <a:p>
            <a:pPr algn="ctr"/>
            <a:r>
              <a:rPr lang="en-US" sz="1200"/>
              <a:t>(</a:t>
            </a:r>
            <a:r>
              <a:rPr lang="en-US" sz="1200" err="1"/>
              <a:t>Ultem</a:t>
            </a:r>
            <a:r>
              <a:rPr lang="en-US" sz="1200"/>
              <a:t> 1000 / VDA tape)</a:t>
            </a:r>
          </a:p>
        </p:txBody>
      </p:sp>
      <p:cxnSp>
        <p:nvCxnSpPr>
          <p:cNvPr id="12" name="Straight Arrow Connector 11">
            <a:extLst>
              <a:ext uri="{FF2B5EF4-FFF2-40B4-BE49-F238E27FC236}">
                <a16:creationId xmlns:a16="http://schemas.microsoft.com/office/drawing/2014/main" id="{3C5BD5B4-62DE-8928-6248-D1FB5BA31CCB}"/>
              </a:ext>
            </a:extLst>
          </p:cNvPr>
          <p:cNvCxnSpPr>
            <a:cxnSpLocks/>
            <a:stCxn id="10" idx="0"/>
          </p:cNvCxnSpPr>
          <p:nvPr/>
        </p:nvCxnSpPr>
        <p:spPr bwMode="auto">
          <a:xfrm flipH="1" flipV="1">
            <a:off x="8934554" y="2063319"/>
            <a:ext cx="276276" cy="461665"/>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3" name="Straight Arrow Connector 12">
            <a:extLst>
              <a:ext uri="{FF2B5EF4-FFF2-40B4-BE49-F238E27FC236}">
                <a16:creationId xmlns:a16="http://schemas.microsoft.com/office/drawing/2014/main" id="{0205188B-908C-08C1-E273-5185C45D34D8}"/>
              </a:ext>
            </a:extLst>
          </p:cNvPr>
          <p:cNvCxnSpPr>
            <a:cxnSpLocks/>
            <a:stCxn id="11" idx="0"/>
          </p:cNvCxnSpPr>
          <p:nvPr/>
        </p:nvCxnSpPr>
        <p:spPr bwMode="auto">
          <a:xfrm flipV="1">
            <a:off x="10985200" y="2250638"/>
            <a:ext cx="425688" cy="629406"/>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20" name="Picture 19">
            <a:extLst>
              <a:ext uri="{FF2B5EF4-FFF2-40B4-BE49-F238E27FC236}">
                <a16:creationId xmlns:a16="http://schemas.microsoft.com/office/drawing/2014/main" id="{A836F632-8107-8B16-E586-777E4AD16B9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839334" y="4026612"/>
            <a:ext cx="2571554" cy="1320622"/>
          </a:xfrm>
          <a:prstGeom prst="rect">
            <a:avLst/>
          </a:prstGeom>
        </p:spPr>
      </p:pic>
      <p:sp>
        <p:nvSpPr>
          <p:cNvPr id="30" name="TextBox 29">
            <a:extLst>
              <a:ext uri="{FF2B5EF4-FFF2-40B4-BE49-F238E27FC236}">
                <a16:creationId xmlns:a16="http://schemas.microsoft.com/office/drawing/2014/main" id="{34EB30B5-9DA4-D181-D4EC-B3D37F276A49}"/>
              </a:ext>
            </a:extLst>
          </p:cNvPr>
          <p:cNvSpPr txBox="1"/>
          <p:nvPr/>
        </p:nvSpPr>
        <p:spPr>
          <a:xfrm>
            <a:off x="1015334" y="3646380"/>
            <a:ext cx="1920795" cy="276999"/>
          </a:xfrm>
          <a:prstGeom prst="rect">
            <a:avLst/>
          </a:prstGeom>
          <a:noFill/>
        </p:spPr>
        <p:txBody>
          <a:bodyPr wrap="square">
            <a:spAutoFit/>
          </a:bodyPr>
          <a:lstStyle/>
          <a:p>
            <a:pPr algn="ctr"/>
            <a:r>
              <a:rPr lang="en-US" sz="1200"/>
              <a:t>SAPP</a:t>
            </a:r>
          </a:p>
        </p:txBody>
      </p:sp>
      <p:sp>
        <p:nvSpPr>
          <p:cNvPr id="31" name="TextBox 30">
            <a:extLst>
              <a:ext uri="{FF2B5EF4-FFF2-40B4-BE49-F238E27FC236}">
                <a16:creationId xmlns:a16="http://schemas.microsoft.com/office/drawing/2014/main" id="{89FDF6DA-4247-FDF1-6906-EFBE78843C57}"/>
              </a:ext>
            </a:extLst>
          </p:cNvPr>
          <p:cNvSpPr txBox="1"/>
          <p:nvPr/>
        </p:nvSpPr>
        <p:spPr>
          <a:xfrm>
            <a:off x="293327" y="5386537"/>
            <a:ext cx="3689457" cy="461665"/>
          </a:xfrm>
          <a:prstGeom prst="rect">
            <a:avLst/>
          </a:prstGeom>
          <a:noFill/>
        </p:spPr>
        <p:txBody>
          <a:bodyPr wrap="square">
            <a:spAutoFit/>
          </a:bodyPr>
          <a:lstStyle/>
          <a:p>
            <a:r>
              <a:rPr lang="en-US" sz="1200"/>
              <a:t>Minimizing wire heat leaks with use of low-k wire materials, </a:t>
            </a:r>
            <a:r>
              <a:rPr lang="en-US" sz="1200" err="1"/>
              <a:t>Ultem</a:t>
            </a:r>
            <a:r>
              <a:rPr lang="en-US" sz="1200"/>
              <a:t> </a:t>
            </a:r>
            <a:r>
              <a:rPr lang="en-US" sz="1200" err="1"/>
              <a:t>clickbond</a:t>
            </a:r>
            <a:r>
              <a:rPr lang="en-US" sz="1200"/>
              <a:t> standoffs, and SLI/MLI</a:t>
            </a:r>
          </a:p>
        </p:txBody>
      </p:sp>
      <p:sp>
        <p:nvSpPr>
          <p:cNvPr id="32" name="TextBox 31">
            <a:extLst>
              <a:ext uri="{FF2B5EF4-FFF2-40B4-BE49-F238E27FC236}">
                <a16:creationId xmlns:a16="http://schemas.microsoft.com/office/drawing/2014/main" id="{0C095E15-AE32-4D71-67B2-8CE38DA97B84}"/>
              </a:ext>
            </a:extLst>
          </p:cNvPr>
          <p:cNvSpPr txBox="1"/>
          <p:nvPr/>
        </p:nvSpPr>
        <p:spPr>
          <a:xfrm>
            <a:off x="6282036" y="1208879"/>
            <a:ext cx="1722730" cy="646331"/>
          </a:xfrm>
          <a:prstGeom prst="rect">
            <a:avLst/>
          </a:prstGeom>
          <a:noFill/>
        </p:spPr>
        <p:txBody>
          <a:bodyPr wrap="square">
            <a:spAutoFit/>
          </a:bodyPr>
          <a:lstStyle/>
          <a:p>
            <a:r>
              <a:rPr lang="en-US" sz="1200"/>
              <a:t>Minimizing conductive and radiative coupling to the lunar surface</a:t>
            </a:r>
          </a:p>
        </p:txBody>
      </p:sp>
      <p:cxnSp>
        <p:nvCxnSpPr>
          <p:cNvPr id="33" name="Straight Arrow Connector 32">
            <a:extLst>
              <a:ext uri="{FF2B5EF4-FFF2-40B4-BE49-F238E27FC236}">
                <a16:creationId xmlns:a16="http://schemas.microsoft.com/office/drawing/2014/main" id="{C6D789A4-7359-C629-D155-E4671ACD1384}"/>
              </a:ext>
            </a:extLst>
          </p:cNvPr>
          <p:cNvCxnSpPr>
            <a:cxnSpLocks/>
          </p:cNvCxnSpPr>
          <p:nvPr/>
        </p:nvCxnSpPr>
        <p:spPr bwMode="auto">
          <a:xfrm flipV="1">
            <a:off x="3028436" y="3286801"/>
            <a:ext cx="1166537" cy="983859"/>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36" name="TextBox 35">
            <a:extLst>
              <a:ext uri="{FF2B5EF4-FFF2-40B4-BE49-F238E27FC236}">
                <a16:creationId xmlns:a16="http://schemas.microsoft.com/office/drawing/2014/main" id="{B01441B2-67A9-2195-7DCB-C95824D13670}"/>
              </a:ext>
            </a:extLst>
          </p:cNvPr>
          <p:cNvSpPr txBox="1"/>
          <p:nvPr/>
        </p:nvSpPr>
        <p:spPr>
          <a:xfrm>
            <a:off x="8608058" y="5415688"/>
            <a:ext cx="3322320" cy="461665"/>
          </a:xfrm>
          <a:prstGeom prst="rect">
            <a:avLst/>
          </a:prstGeom>
          <a:noFill/>
        </p:spPr>
        <p:txBody>
          <a:bodyPr wrap="square">
            <a:spAutoFit/>
          </a:bodyPr>
          <a:lstStyle/>
          <a:p>
            <a:r>
              <a:rPr lang="en-US" sz="1200" dirty="0"/>
              <a:t>Wrapped around the bus structure to minimize radiative heat leaks (e* &lt; 0.003)</a:t>
            </a:r>
          </a:p>
        </p:txBody>
      </p:sp>
      <p:sp>
        <p:nvSpPr>
          <p:cNvPr id="37" name="TextBox 36">
            <a:extLst>
              <a:ext uri="{FF2B5EF4-FFF2-40B4-BE49-F238E27FC236}">
                <a16:creationId xmlns:a16="http://schemas.microsoft.com/office/drawing/2014/main" id="{CF095BFE-551C-577D-B199-EAAC8305411B}"/>
              </a:ext>
            </a:extLst>
          </p:cNvPr>
          <p:cNvSpPr txBox="1"/>
          <p:nvPr/>
        </p:nvSpPr>
        <p:spPr>
          <a:xfrm>
            <a:off x="9164713" y="3646380"/>
            <a:ext cx="1920795" cy="276999"/>
          </a:xfrm>
          <a:prstGeom prst="rect">
            <a:avLst/>
          </a:prstGeom>
          <a:noFill/>
        </p:spPr>
        <p:txBody>
          <a:bodyPr wrap="square">
            <a:spAutoFit/>
          </a:bodyPr>
          <a:lstStyle/>
          <a:p>
            <a:pPr algn="ctr"/>
            <a:r>
              <a:rPr lang="en-US" sz="1200"/>
              <a:t>IMLI</a:t>
            </a:r>
          </a:p>
        </p:txBody>
      </p:sp>
      <p:cxnSp>
        <p:nvCxnSpPr>
          <p:cNvPr id="38" name="Straight Arrow Connector 37">
            <a:extLst>
              <a:ext uri="{FF2B5EF4-FFF2-40B4-BE49-F238E27FC236}">
                <a16:creationId xmlns:a16="http://schemas.microsoft.com/office/drawing/2014/main" id="{11ED25F8-970B-F37F-E866-C9CFB1587C41}"/>
              </a:ext>
            </a:extLst>
          </p:cNvPr>
          <p:cNvCxnSpPr>
            <a:cxnSpLocks/>
          </p:cNvCxnSpPr>
          <p:nvPr/>
        </p:nvCxnSpPr>
        <p:spPr bwMode="auto">
          <a:xfrm flipH="1" flipV="1">
            <a:off x="6424856" y="3603628"/>
            <a:ext cx="2686445" cy="976081"/>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23" name="Picture 22" descr="A picture containing text, electronics&#10;&#10;Description automatically generated">
            <a:extLst>
              <a:ext uri="{FF2B5EF4-FFF2-40B4-BE49-F238E27FC236}">
                <a16:creationId xmlns:a16="http://schemas.microsoft.com/office/drawing/2014/main" id="{EE9731AB-679B-2277-77ED-C265FA1514E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0" y="3753704"/>
            <a:ext cx="3774624" cy="1866263"/>
          </a:xfrm>
          <a:prstGeom prst="rect">
            <a:avLst/>
          </a:prstGeom>
        </p:spPr>
      </p:pic>
      <p:pic>
        <p:nvPicPr>
          <p:cNvPr id="9" name="Picture 8">
            <a:extLst>
              <a:ext uri="{FF2B5EF4-FFF2-40B4-BE49-F238E27FC236}">
                <a16:creationId xmlns:a16="http://schemas.microsoft.com/office/drawing/2014/main" id="{A5F21AAF-0BA0-6327-3459-EB58A3815A71}"/>
              </a:ext>
            </a:extLst>
          </p:cNvPr>
          <p:cNvPicPr>
            <a:picLocks noChangeAspect="1"/>
          </p:cNvPicPr>
          <p:nvPr/>
        </p:nvPicPr>
        <p:blipFill>
          <a:blip r:embed="rId7"/>
          <a:stretch>
            <a:fillRect/>
          </a:stretch>
        </p:blipFill>
        <p:spPr>
          <a:xfrm>
            <a:off x="2032381" y="1631435"/>
            <a:ext cx="1625684" cy="1543129"/>
          </a:xfrm>
          <a:prstGeom prst="rect">
            <a:avLst/>
          </a:prstGeom>
        </p:spPr>
      </p:pic>
      <p:pic>
        <p:nvPicPr>
          <p:cNvPr id="14" name="Picture 13">
            <a:extLst>
              <a:ext uri="{FF2B5EF4-FFF2-40B4-BE49-F238E27FC236}">
                <a16:creationId xmlns:a16="http://schemas.microsoft.com/office/drawing/2014/main" id="{55F524C2-8ECE-2384-FC13-7566B729BF79}"/>
              </a:ext>
            </a:extLst>
          </p:cNvPr>
          <p:cNvPicPr>
            <a:picLocks noChangeAspect="1"/>
          </p:cNvPicPr>
          <p:nvPr/>
        </p:nvPicPr>
        <p:blipFill>
          <a:blip r:embed="rId8"/>
          <a:stretch>
            <a:fillRect/>
          </a:stretch>
        </p:blipFill>
        <p:spPr>
          <a:xfrm>
            <a:off x="215305" y="1378730"/>
            <a:ext cx="1752690" cy="1879697"/>
          </a:xfrm>
          <a:prstGeom prst="rect">
            <a:avLst/>
          </a:prstGeom>
        </p:spPr>
      </p:pic>
      <p:cxnSp>
        <p:nvCxnSpPr>
          <p:cNvPr id="15" name="Straight Arrow Connector 14">
            <a:extLst>
              <a:ext uri="{FF2B5EF4-FFF2-40B4-BE49-F238E27FC236}">
                <a16:creationId xmlns:a16="http://schemas.microsoft.com/office/drawing/2014/main" id="{9D7921B6-DA30-472A-6937-A850530C4EBB}"/>
              </a:ext>
            </a:extLst>
          </p:cNvPr>
          <p:cNvCxnSpPr>
            <a:cxnSpLocks/>
            <a:stCxn id="9" idx="3"/>
          </p:cNvCxnSpPr>
          <p:nvPr/>
        </p:nvCxnSpPr>
        <p:spPr bwMode="auto">
          <a:xfrm>
            <a:off x="3658065" y="2403000"/>
            <a:ext cx="1501334" cy="681648"/>
          </a:xfrm>
          <a:prstGeom prst="straightConnector1">
            <a:avLst/>
          </a:prstGeom>
          <a:solidFill>
            <a:schemeClr val="accent1"/>
          </a:solidFill>
          <a:ln w="28575" cap="flat" cmpd="sng" algn="ctr">
            <a:solidFill>
              <a:srgbClr val="FF000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6" name="TextBox 15">
            <a:extLst>
              <a:ext uri="{FF2B5EF4-FFF2-40B4-BE49-F238E27FC236}">
                <a16:creationId xmlns:a16="http://schemas.microsoft.com/office/drawing/2014/main" id="{6B90DEAB-0692-1BC9-FB6C-FDD691A96F98}"/>
              </a:ext>
            </a:extLst>
          </p:cNvPr>
          <p:cNvSpPr txBox="1"/>
          <p:nvPr/>
        </p:nvSpPr>
        <p:spPr>
          <a:xfrm>
            <a:off x="3896411" y="1142530"/>
            <a:ext cx="1948920" cy="830997"/>
          </a:xfrm>
          <a:prstGeom prst="rect">
            <a:avLst/>
          </a:prstGeom>
          <a:noFill/>
        </p:spPr>
        <p:txBody>
          <a:bodyPr wrap="square">
            <a:spAutoFit/>
          </a:bodyPr>
          <a:lstStyle/>
          <a:p>
            <a:r>
              <a:rPr lang="en-US" sz="1200" dirty="0"/>
              <a:t>Heat switch to de-couple from the radiator</a:t>
            </a:r>
          </a:p>
          <a:p>
            <a:r>
              <a:rPr lang="en-US" sz="1200" dirty="0" err="1"/>
              <a:t>G_on</a:t>
            </a:r>
            <a:r>
              <a:rPr lang="en-US" sz="1200" dirty="0"/>
              <a:t> = 3.0 W/K</a:t>
            </a:r>
          </a:p>
          <a:p>
            <a:r>
              <a:rPr lang="en-US" sz="1200" dirty="0" err="1"/>
              <a:t>G_off</a:t>
            </a:r>
            <a:r>
              <a:rPr lang="en-US" sz="1200" dirty="0"/>
              <a:t> = 0.002 W/K</a:t>
            </a:r>
          </a:p>
        </p:txBody>
      </p:sp>
    </p:spTree>
    <p:extLst>
      <p:ext uri="{BB962C8B-B14F-4D97-AF65-F5344CB8AC3E}">
        <p14:creationId xmlns:p14="http://schemas.microsoft.com/office/powerpoint/2010/main" val="2838253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BE303C-2BAC-2781-F5C5-13F33D0097A0}"/>
              </a:ext>
            </a:extLst>
          </p:cNvPr>
          <p:cNvSpPr>
            <a:spLocks noGrp="1"/>
          </p:cNvSpPr>
          <p:nvPr>
            <p:ph idx="1"/>
          </p:nvPr>
        </p:nvSpPr>
        <p:spPr>
          <a:xfrm>
            <a:off x="423334" y="1088891"/>
            <a:ext cx="4947805" cy="4532262"/>
          </a:xfrm>
        </p:spPr>
        <p:txBody>
          <a:bodyPr/>
          <a:lstStyle/>
          <a:p>
            <a:r>
              <a:rPr lang="en-US" dirty="0"/>
              <a:t>System-level thermal vacuum test at NASA Goddard Space Flight Center to qualify for spaceflight</a:t>
            </a:r>
          </a:p>
          <a:p>
            <a:endParaRPr lang="en-US" dirty="0"/>
          </a:p>
          <a:p>
            <a:r>
              <a:rPr lang="en-US" dirty="0"/>
              <a:t>Lunar environment simulated with high emissivity panels cooled by GN2/LN2 flow, plus heaters for warm cases</a:t>
            </a:r>
          </a:p>
          <a:p>
            <a:endParaRPr lang="en-US" dirty="0"/>
          </a:p>
          <a:p>
            <a:r>
              <a:rPr lang="en-US" dirty="0"/>
              <a:t>Radiator/solar-array </a:t>
            </a:r>
            <a:r>
              <a:rPr lang="en-US" dirty="0" err="1"/>
              <a:t>cryopanels</a:t>
            </a:r>
            <a:r>
              <a:rPr lang="en-US" dirty="0"/>
              <a:t> use Z307 black-coated open-cell honeycomb (</a:t>
            </a:r>
            <a:r>
              <a:rPr lang="el-GR" dirty="0"/>
              <a:t>ε ≈ 0.98)</a:t>
            </a:r>
          </a:p>
        </p:txBody>
      </p:sp>
      <p:sp>
        <p:nvSpPr>
          <p:cNvPr id="3" name="Slide Number Placeholder 2">
            <a:extLst>
              <a:ext uri="{FF2B5EF4-FFF2-40B4-BE49-F238E27FC236}">
                <a16:creationId xmlns:a16="http://schemas.microsoft.com/office/drawing/2014/main" id="{E7D1C502-72B5-10CA-1A87-B21DA6D00C50}"/>
              </a:ext>
            </a:extLst>
          </p:cNvPr>
          <p:cNvSpPr>
            <a:spLocks noGrp="1"/>
          </p:cNvSpPr>
          <p:nvPr>
            <p:ph type="sldNum" sz="quarter" idx="10"/>
          </p:nvPr>
        </p:nvSpPr>
        <p:spPr/>
        <p:txBody>
          <a:bodyPr/>
          <a:lstStyle/>
          <a:p>
            <a:pPr>
              <a:defRPr/>
            </a:pPr>
            <a:fld id="{5E249F5E-BD16-4F68-BCA4-33369FC9D61D}" type="slidenum">
              <a:rPr lang="en-US" altLang="en-US" smtClean="0"/>
              <a:pPr>
                <a:defRPr/>
              </a:pPr>
              <a:t>5</a:t>
            </a:fld>
            <a:endParaRPr lang="en-US" altLang="en-US" dirty="0"/>
          </a:p>
        </p:txBody>
      </p:sp>
      <p:sp>
        <p:nvSpPr>
          <p:cNvPr id="4" name="Title 3">
            <a:extLst>
              <a:ext uri="{FF2B5EF4-FFF2-40B4-BE49-F238E27FC236}">
                <a16:creationId xmlns:a16="http://schemas.microsoft.com/office/drawing/2014/main" id="{61745C5C-08DE-1913-C0E0-E20B8FC3BACC}"/>
              </a:ext>
            </a:extLst>
          </p:cNvPr>
          <p:cNvSpPr>
            <a:spLocks noGrp="1"/>
          </p:cNvSpPr>
          <p:nvPr>
            <p:ph type="title"/>
          </p:nvPr>
        </p:nvSpPr>
        <p:spPr/>
        <p:txBody>
          <a:bodyPr/>
          <a:lstStyle/>
          <a:p>
            <a:r>
              <a:rPr lang="en-US" dirty="0"/>
              <a:t>TVAC Test Configuration</a:t>
            </a:r>
          </a:p>
        </p:txBody>
      </p:sp>
      <p:pic>
        <p:nvPicPr>
          <p:cNvPr id="5" name="Picture 4" descr="Diagram&#10;&#10;AI-generated content may be incorrect.">
            <a:extLst>
              <a:ext uri="{FF2B5EF4-FFF2-40B4-BE49-F238E27FC236}">
                <a16:creationId xmlns:a16="http://schemas.microsoft.com/office/drawing/2014/main" id="{D4F608A0-406F-3971-BC4E-C4F8884E2CB9}"/>
              </a:ext>
            </a:extLst>
          </p:cNvPr>
          <p:cNvPicPr>
            <a:picLocks noChangeAspect="1"/>
          </p:cNvPicPr>
          <p:nvPr/>
        </p:nvPicPr>
        <p:blipFill>
          <a:blip r:embed="rId3"/>
          <a:stretch>
            <a:fillRect/>
          </a:stretch>
        </p:blipFill>
        <p:spPr>
          <a:xfrm>
            <a:off x="5464235" y="898399"/>
            <a:ext cx="6575365" cy="2991252"/>
          </a:xfrm>
          <a:prstGeom prst="rect">
            <a:avLst/>
          </a:prstGeom>
        </p:spPr>
      </p:pic>
      <p:pic>
        <p:nvPicPr>
          <p:cNvPr id="6" name="Picture 5" descr="Diagram, schematic&#10;&#10;AI-generated content may be incorrect.">
            <a:extLst>
              <a:ext uri="{FF2B5EF4-FFF2-40B4-BE49-F238E27FC236}">
                <a16:creationId xmlns:a16="http://schemas.microsoft.com/office/drawing/2014/main" id="{7153CEDC-F66A-800F-B807-42EDC5A3547B}"/>
              </a:ext>
            </a:extLst>
          </p:cNvPr>
          <p:cNvPicPr>
            <a:picLocks noChangeAspect="1"/>
          </p:cNvPicPr>
          <p:nvPr/>
        </p:nvPicPr>
        <p:blipFill>
          <a:blip r:embed="rId4"/>
          <a:stretch>
            <a:fillRect/>
          </a:stretch>
        </p:blipFill>
        <p:spPr>
          <a:xfrm>
            <a:off x="5464235" y="3968412"/>
            <a:ext cx="6575365" cy="2764323"/>
          </a:xfrm>
          <a:prstGeom prst="rect">
            <a:avLst/>
          </a:prstGeom>
        </p:spPr>
      </p:pic>
      <p:pic>
        <p:nvPicPr>
          <p:cNvPr id="9" name="Picture 8">
            <a:extLst>
              <a:ext uri="{FF2B5EF4-FFF2-40B4-BE49-F238E27FC236}">
                <a16:creationId xmlns:a16="http://schemas.microsoft.com/office/drawing/2014/main" id="{CA23B7A8-8A72-1AE4-EDF0-AD21C66E09D9}"/>
              </a:ext>
            </a:extLst>
          </p:cNvPr>
          <p:cNvPicPr>
            <a:picLocks noChangeAspect="1"/>
          </p:cNvPicPr>
          <p:nvPr/>
        </p:nvPicPr>
        <p:blipFill>
          <a:blip r:embed="rId5"/>
          <a:stretch>
            <a:fillRect/>
          </a:stretch>
        </p:blipFill>
        <p:spPr>
          <a:xfrm>
            <a:off x="1006608" y="4273045"/>
            <a:ext cx="3378210" cy="1496064"/>
          </a:xfrm>
          <a:prstGeom prst="rect">
            <a:avLst/>
          </a:prstGeom>
        </p:spPr>
      </p:pic>
    </p:spTree>
    <p:extLst>
      <p:ext uri="{BB962C8B-B14F-4D97-AF65-F5344CB8AC3E}">
        <p14:creationId xmlns:p14="http://schemas.microsoft.com/office/powerpoint/2010/main" val="3832457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3E2BAD-A50B-3CC5-1AB6-0D4DF61758D8}"/>
              </a:ext>
            </a:extLst>
          </p:cNvPr>
          <p:cNvSpPr>
            <a:spLocks noGrp="1"/>
          </p:cNvSpPr>
          <p:nvPr>
            <p:ph idx="1"/>
          </p:nvPr>
        </p:nvSpPr>
        <p:spPr>
          <a:xfrm>
            <a:off x="423333" y="1088891"/>
            <a:ext cx="4525185" cy="4532262"/>
          </a:xfrm>
        </p:spPr>
        <p:txBody>
          <a:bodyPr/>
          <a:lstStyle/>
          <a:p>
            <a:r>
              <a:rPr lang="en-US" dirty="0"/>
              <a:t>Simulate flight-like hot balance and cold balance cases</a:t>
            </a:r>
          </a:p>
          <a:p>
            <a:pPr lvl="1"/>
            <a:r>
              <a:rPr lang="en-US" dirty="0"/>
              <a:t>Cold balance is critical: verify survival for ≥15 Earth days of lunar night</a:t>
            </a:r>
          </a:p>
          <a:p>
            <a:endParaRPr lang="en-US" dirty="0"/>
          </a:p>
          <a:p>
            <a:r>
              <a:rPr lang="en-US" dirty="0"/>
              <a:t>Demonstrate hardware thermal capacitance absorbs the 3-hr comms power spike</a:t>
            </a:r>
          </a:p>
          <a:p>
            <a:endParaRPr lang="en-US" dirty="0"/>
          </a:p>
          <a:p>
            <a:r>
              <a:rPr lang="en-US" dirty="0"/>
              <a:t>Achieve </a:t>
            </a:r>
            <a:r>
              <a:rPr lang="en-US" dirty="0" err="1"/>
              <a:t>protoflight</a:t>
            </a:r>
            <a:r>
              <a:rPr lang="en-US" dirty="0"/>
              <a:t> temperatures for four cycles</a:t>
            </a:r>
          </a:p>
          <a:p>
            <a:endParaRPr lang="en-US" dirty="0"/>
          </a:p>
          <a:p>
            <a:r>
              <a:rPr lang="en-US" dirty="0"/>
              <a:t>Demonstrate bus survives cold non-op temperatures expected during HLS transit</a:t>
            </a:r>
          </a:p>
        </p:txBody>
      </p:sp>
      <p:sp>
        <p:nvSpPr>
          <p:cNvPr id="3" name="Slide Number Placeholder 2">
            <a:extLst>
              <a:ext uri="{FF2B5EF4-FFF2-40B4-BE49-F238E27FC236}">
                <a16:creationId xmlns:a16="http://schemas.microsoft.com/office/drawing/2014/main" id="{42D848D6-40D7-736B-5126-C5AD5230CEE1}"/>
              </a:ext>
            </a:extLst>
          </p:cNvPr>
          <p:cNvSpPr>
            <a:spLocks noGrp="1"/>
          </p:cNvSpPr>
          <p:nvPr>
            <p:ph type="sldNum" sz="quarter" idx="10"/>
          </p:nvPr>
        </p:nvSpPr>
        <p:spPr/>
        <p:txBody>
          <a:bodyPr/>
          <a:lstStyle/>
          <a:p>
            <a:pPr>
              <a:defRPr/>
            </a:pPr>
            <a:fld id="{5E249F5E-BD16-4F68-BCA4-33369FC9D61D}" type="slidenum">
              <a:rPr lang="en-US" altLang="en-US" smtClean="0"/>
              <a:pPr>
                <a:defRPr/>
              </a:pPr>
              <a:t>6</a:t>
            </a:fld>
            <a:endParaRPr lang="en-US" altLang="en-US" dirty="0"/>
          </a:p>
        </p:txBody>
      </p:sp>
      <p:sp>
        <p:nvSpPr>
          <p:cNvPr id="4" name="Title 3">
            <a:extLst>
              <a:ext uri="{FF2B5EF4-FFF2-40B4-BE49-F238E27FC236}">
                <a16:creationId xmlns:a16="http://schemas.microsoft.com/office/drawing/2014/main" id="{528902B4-2080-CA3A-7BA3-07F23D2668FA}"/>
              </a:ext>
            </a:extLst>
          </p:cNvPr>
          <p:cNvSpPr>
            <a:spLocks noGrp="1"/>
          </p:cNvSpPr>
          <p:nvPr>
            <p:ph type="title"/>
          </p:nvPr>
        </p:nvSpPr>
        <p:spPr/>
        <p:txBody>
          <a:bodyPr/>
          <a:lstStyle/>
          <a:p>
            <a:r>
              <a:rPr lang="en-US" dirty="0"/>
              <a:t>Test Profile and Objectives</a:t>
            </a:r>
          </a:p>
        </p:txBody>
      </p:sp>
      <p:pic>
        <p:nvPicPr>
          <p:cNvPr id="5" name="Picture 4" descr="Graphical user interface&#10;&#10;AI-generated content may be incorrect.">
            <a:extLst>
              <a:ext uri="{FF2B5EF4-FFF2-40B4-BE49-F238E27FC236}">
                <a16:creationId xmlns:a16="http://schemas.microsoft.com/office/drawing/2014/main" id="{A7459AB5-A55B-3C48-7E28-2AF806FA2B15}"/>
              </a:ext>
            </a:extLst>
          </p:cNvPr>
          <p:cNvPicPr>
            <a:picLocks noChangeAspect="1"/>
          </p:cNvPicPr>
          <p:nvPr/>
        </p:nvPicPr>
        <p:blipFill>
          <a:blip r:embed="rId3"/>
          <a:stretch>
            <a:fillRect/>
          </a:stretch>
        </p:blipFill>
        <p:spPr>
          <a:xfrm>
            <a:off x="4948518" y="937910"/>
            <a:ext cx="7178614" cy="5094055"/>
          </a:xfrm>
          <a:prstGeom prst="rect">
            <a:avLst/>
          </a:prstGeom>
        </p:spPr>
      </p:pic>
    </p:spTree>
    <p:extLst>
      <p:ext uri="{BB962C8B-B14F-4D97-AF65-F5344CB8AC3E}">
        <p14:creationId xmlns:p14="http://schemas.microsoft.com/office/powerpoint/2010/main" val="24431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FBB70658-DB9C-DCA7-F7FE-DA5C5ACEDA82}"/>
              </a:ext>
            </a:extLst>
          </p:cNvPr>
          <p:cNvGraphicFramePr/>
          <p:nvPr>
            <p:extLst>
              <p:ext uri="{D42A27DB-BD31-4B8C-83A1-F6EECF244321}">
                <p14:modId xmlns:p14="http://schemas.microsoft.com/office/powerpoint/2010/main" val="1136326148"/>
              </p:ext>
            </p:extLst>
          </p:nvPr>
        </p:nvGraphicFramePr>
        <p:xfrm>
          <a:off x="6523743" y="2935301"/>
          <a:ext cx="4303060" cy="3104350"/>
        </p:xfrm>
        <a:graphic>
          <a:graphicData uri="http://schemas.openxmlformats.org/drawingml/2006/chart">
            <c:chart xmlns:c="http://schemas.openxmlformats.org/drawingml/2006/chart" xmlns:r="http://schemas.openxmlformats.org/officeDocument/2006/relationships" r:id="rId3"/>
          </a:graphicData>
        </a:graphic>
      </p:graphicFrame>
      <p:sp>
        <p:nvSpPr>
          <p:cNvPr id="2" name="Content Placeholder 1">
            <a:extLst>
              <a:ext uri="{FF2B5EF4-FFF2-40B4-BE49-F238E27FC236}">
                <a16:creationId xmlns:a16="http://schemas.microsoft.com/office/drawing/2014/main" id="{26C90253-D25C-1C63-6A60-708A924F4595}"/>
              </a:ext>
            </a:extLst>
          </p:cNvPr>
          <p:cNvSpPr>
            <a:spLocks noGrp="1"/>
          </p:cNvSpPr>
          <p:nvPr>
            <p:ph sz="half" idx="1"/>
          </p:nvPr>
        </p:nvSpPr>
        <p:spPr>
          <a:xfrm>
            <a:off x="423334" y="1088895"/>
            <a:ext cx="5503333" cy="4883150"/>
          </a:xfrm>
        </p:spPr>
        <p:txBody>
          <a:bodyPr/>
          <a:lstStyle/>
          <a:p>
            <a:r>
              <a:rPr lang="en-US" b="1" dirty="0"/>
              <a:t>The Problem: Slow Cooldown in High Vacuum</a:t>
            </a:r>
          </a:p>
          <a:p>
            <a:pPr lvl="1"/>
            <a:r>
              <a:rPr lang="en-US" dirty="0"/>
              <a:t>Bus is intentionally well-isolated</a:t>
            </a:r>
          </a:p>
          <a:p>
            <a:pPr lvl="2"/>
            <a:r>
              <a:rPr lang="en-US" dirty="0"/>
              <a:t>Heat leak only ~1.5 W</a:t>
            </a:r>
          </a:p>
          <a:p>
            <a:pPr lvl="1"/>
            <a:r>
              <a:rPr lang="en-US" dirty="0"/>
              <a:t>Very low heat-transfer-to-mass ratio</a:t>
            </a:r>
          </a:p>
          <a:p>
            <a:pPr lvl="2"/>
            <a:r>
              <a:rPr lang="en-US" dirty="0"/>
              <a:t>Extremely slow cooling</a:t>
            </a:r>
          </a:p>
          <a:p>
            <a:pPr lvl="1"/>
            <a:r>
              <a:rPr lang="en-US" dirty="0"/>
              <a:t>Cooling from +50°C to -30°C takes over a week in high vacuum</a:t>
            </a:r>
          </a:p>
          <a:p>
            <a:endParaRPr lang="en-US" b="1" dirty="0"/>
          </a:p>
          <a:p>
            <a:r>
              <a:rPr lang="en-US" b="1" dirty="0"/>
              <a:t>The Solution: Partial Cold GN2 Backfill</a:t>
            </a:r>
          </a:p>
          <a:p>
            <a:pPr lvl="1"/>
            <a:r>
              <a:rPr lang="en-US" dirty="0"/>
              <a:t>Partially backfill chamber with cold GN2 to "short" the IMLI and add gas conduction</a:t>
            </a:r>
          </a:p>
          <a:p>
            <a:pPr lvl="1"/>
            <a:r>
              <a:rPr lang="en-US" dirty="0"/>
              <a:t>Flight hardware powered off during transition to accelerate cooling and avoid corona/arcing risk</a:t>
            </a:r>
          </a:p>
        </p:txBody>
      </p:sp>
      <p:sp>
        <p:nvSpPr>
          <p:cNvPr id="6" name="Content Placeholder 5">
            <a:extLst>
              <a:ext uri="{FF2B5EF4-FFF2-40B4-BE49-F238E27FC236}">
                <a16:creationId xmlns:a16="http://schemas.microsoft.com/office/drawing/2014/main" id="{A7A47087-3C94-C1B9-EE21-8F1C19CCEB4F}"/>
              </a:ext>
            </a:extLst>
          </p:cNvPr>
          <p:cNvSpPr>
            <a:spLocks noGrp="1"/>
          </p:cNvSpPr>
          <p:nvPr>
            <p:ph sz="half" idx="2"/>
          </p:nvPr>
        </p:nvSpPr>
        <p:spPr/>
        <p:txBody>
          <a:bodyPr/>
          <a:lstStyle/>
          <a:p>
            <a:r>
              <a:rPr lang="en-US" b="1" dirty="0"/>
              <a:t>The Proof: Checkout Test with GSE and LEMS Test Unit</a:t>
            </a:r>
          </a:p>
          <a:p>
            <a:pPr lvl="1"/>
            <a:r>
              <a:rPr lang="en-US" dirty="0"/>
              <a:t>Measured both heater power to hold temp and cooldown rate at various pressures</a:t>
            </a:r>
          </a:p>
          <a:p>
            <a:pPr lvl="1"/>
            <a:r>
              <a:rPr lang="en-US" dirty="0"/>
              <a:t>Diminishing returns above 13 Pa (0.1 torr)</a:t>
            </a:r>
          </a:p>
          <a:p>
            <a:pPr lvl="1"/>
            <a:r>
              <a:rPr lang="en-US" dirty="0"/>
              <a:t>Reduces cooldown from 1 week to 1 day</a:t>
            </a:r>
          </a:p>
          <a:p>
            <a:endParaRPr lang="en-US" dirty="0"/>
          </a:p>
        </p:txBody>
      </p:sp>
      <p:sp>
        <p:nvSpPr>
          <p:cNvPr id="3" name="Slide Number Placeholder 2">
            <a:extLst>
              <a:ext uri="{FF2B5EF4-FFF2-40B4-BE49-F238E27FC236}">
                <a16:creationId xmlns:a16="http://schemas.microsoft.com/office/drawing/2014/main" id="{EADFD49B-D9D8-85CF-6065-4D24BAC03795}"/>
              </a:ext>
            </a:extLst>
          </p:cNvPr>
          <p:cNvSpPr>
            <a:spLocks noGrp="1"/>
          </p:cNvSpPr>
          <p:nvPr>
            <p:ph type="sldNum" sz="quarter" idx="10"/>
          </p:nvPr>
        </p:nvSpPr>
        <p:spPr/>
        <p:txBody>
          <a:bodyPr/>
          <a:lstStyle/>
          <a:p>
            <a:pPr>
              <a:defRPr/>
            </a:pPr>
            <a:fld id="{5E249F5E-BD16-4F68-BCA4-33369FC9D61D}" type="slidenum">
              <a:rPr lang="en-US" altLang="en-US" smtClean="0"/>
              <a:pPr>
                <a:defRPr/>
              </a:pPr>
              <a:t>7</a:t>
            </a:fld>
            <a:endParaRPr lang="en-US" altLang="en-US" dirty="0"/>
          </a:p>
        </p:txBody>
      </p:sp>
      <p:sp>
        <p:nvSpPr>
          <p:cNvPr id="4" name="Title 3">
            <a:extLst>
              <a:ext uri="{FF2B5EF4-FFF2-40B4-BE49-F238E27FC236}">
                <a16:creationId xmlns:a16="http://schemas.microsoft.com/office/drawing/2014/main" id="{F6CFF6E6-9783-DD81-5208-32458F1A21A1}"/>
              </a:ext>
            </a:extLst>
          </p:cNvPr>
          <p:cNvSpPr>
            <a:spLocks noGrp="1"/>
          </p:cNvSpPr>
          <p:nvPr>
            <p:ph type="title"/>
          </p:nvPr>
        </p:nvSpPr>
        <p:spPr/>
        <p:txBody>
          <a:bodyPr/>
          <a:lstStyle/>
          <a:p>
            <a:r>
              <a:rPr lang="en-US" sz="2400" dirty="0"/>
              <a:t>GN2 Backfill to Accelerate Cooldowns</a:t>
            </a:r>
          </a:p>
        </p:txBody>
      </p:sp>
    </p:spTree>
    <p:extLst>
      <p:ext uri="{BB962C8B-B14F-4D97-AF65-F5344CB8AC3E}">
        <p14:creationId xmlns:p14="http://schemas.microsoft.com/office/powerpoint/2010/main" val="8424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DAC5A9-153C-65E4-7B85-691C62A39A54}"/>
              </a:ext>
            </a:extLst>
          </p:cNvPr>
          <p:cNvSpPr>
            <a:spLocks noGrp="1"/>
          </p:cNvSpPr>
          <p:nvPr>
            <p:ph idx="1"/>
          </p:nvPr>
        </p:nvSpPr>
        <p:spPr/>
        <p:txBody>
          <a:bodyPr/>
          <a:lstStyle/>
          <a:p>
            <a:r>
              <a:rPr lang="en-US" dirty="0"/>
              <a:t>GSE designed to minimize heat losses and measure heater power for accurate nighttime energy prediction</a:t>
            </a:r>
          </a:p>
          <a:p>
            <a:r>
              <a:rPr lang="en-US" dirty="0"/>
              <a:t>Bus GSE heater: </a:t>
            </a:r>
          </a:p>
          <a:p>
            <a:pPr lvl="1"/>
            <a:r>
              <a:rPr lang="en-US" dirty="0"/>
              <a:t>PI-controlled by Lakeshore 336 reading a calibrated DT-670 Silicon diode sensor to reduce signal noise. </a:t>
            </a:r>
          </a:p>
          <a:p>
            <a:pPr lvl="1"/>
            <a:r>
              <a:rPr lang="en-US" dirty="0"/>
              <a:t>Power supplied by Keysight N6761A and monitored by Keithley DMM7510 for high accuracy capabilities.</a:t>
            </a:r>
          </a:p>
          <a:p>
            <a:pPr lvl="1"/>
            <a:r>
              <a:rPr lang="en-US" dirty="0"/>
              <a:t>Flight Bus Op heater turned off during cold balance (lacks PI control) to rely on Bus GSE heater for accurate power determination</a:t>
            </a:r>
          </a:p>
          <a:p>
            <a:r>
              <a:rPr lang="en-US" dirty="0"/>
              <a:t>Ground Test Panel (GTP) Zero-Q (0Q) heater drives net heat flow from GSE harness to zero</a:t>
            </a:r>
          </a:p>
          <a:p>
            <a:endParaRPr lang="en-US" dirty="0"/>
          </a:p>
        </p:txBody>
      </p:sp>
      <p:sp>
        <p:nvSpPr>
          <p:cNvPr id="3" name="Slide Number Placeholder 2">
            <a:extLst>
              <a:ext uri="{FF2B5EF4-FFF2-40B4-BE49-F238E27FC236}">
                <a16:creationId xmlns:a16="http://schemas.microsoft.com/office/drawing/2014/main" id="{E5FB9578-81F2-7F19-530A-253B73A86285}"/>
              </a:ext>
            </a:extLst>
          </p:cNvPr>
          <p:cNvSpPr>
            <a:spLocks noGrp="1"/>
          </p:cNvSpPr>
          <p:nvPr>
            <p:ph type="sldNum" sz="quarter" idx="10"/>
          </p:nvPr>
        </p:nvSpPr>
        <p:spPr/>
        <p:txBody>
          <a:bodyPr/>
          <a:lstStyle/>
          <a:p>
            <a:pPr>
              <a:defRPr/>
            </a:pPr>
            <a:fld id="{5E249F5E-BD16-4F68-BCA4-33369FC9D61D}" type="slidenum">
              <a:rPr lang="en-US" altLang="en-US" smtClean="0"/>
              <a:pPr>
                <a:defRPr/>
              </a:pPr>
              <a:t>8</a:t>
            </a:fld>
            <a:endParaRPr lang="en-US" altLang="en-US" dirty="0"/>
          </a:p>
        </p:txBody>
      </p:sp>
      <p:sp>
        <p:nvSpPr>
          <p:cNvPr id="4" name="Title 3">
            <a:extLst>
              <a:ext uri="{FF2B5EF4-FFF2-40B4-BE49-F238E27FC236}">
                <a16:creationId xmlns:a16="http://schemas.microsoft.com/office/drawing/2014/main" id="{BA724EE6-9225-EA76-6366-FE3945A55F33}"/>
              </a:ext>
            </a:extLst>
          </p:cNvPr>
          <p:cNvSpPr>
            <a:spLocks noGrp="1"/>
          </p:cNvSpPr>
          <p:nvPr>
            <p:ph type="title"/>
          </p:nvPr>
        </p:nvSpPr>
        <p:spPr>
          <a:xfrm>
            <a:off x="2878841" y="269915"/>
            <a:ext cx="6879881" cy="532700"/>
          </a:xfrm>
        </p:spPr>
        <p:txBody>
          <a:bodyPr/>
          <a:lstStyle/>
          <a:p>
            <a:r>
              <a:rPr lang="en-US" dirty="0"/>
              <a:t>GSE for Thermal Stability Measurement</a:t>
            </a:r>
          </a:p>
        </p:txBody>
      </p:sp>
      <p:pic>
        <p:nvPicPr>
          <p:cNvPr id="5" name="Picture 4">
            <a:extLst>
              <a:ext uri="{FF2B5EF4-FFF2-40B4-BE49-F238E27FC236}">
                <a16:creationId xmlns:a16="http://schemas.microsoft.com/office/drawing/2014/main" id="{3EB1A7C1-E7E3-E099-3EEA-E980238F91A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03812" y="3597289"/>
            <a:ext cx="8472926" cy="2310139"/>
          </a:xfrm>
          <a:prstGeom prst="rect">
            <a:avLst/>
          </a:prstGeom>
          <a:noFill/>
        </p:spPr>
      </p:pic>
      <p:pic>
        <p:nvPicPr>
          <p:cNvPr id="6" name="Picture 5">
            <a:extLst>
              <a:ext uri="{FF2B5EF4-FFF2-40B4-BE49-F238E27FC236}">
                <a16:creationId xmlns:a16="http://schemas.microsoft.com/office/drawing/2014/main" id="{9F6E0DC9-EECC-63D4-023F-22B3943C5F10}"/>
              </a:ext>
            </a:extLst>
          </p:cNvPr>
          <p:cNvPicPr>
            <a:picLocks noChangeAspect="1"/>
          </p:cNvPicPr>
          <p:nvPr/>
        </p:nvPicPr>
        <p:blipFill rotWithShape="1">
          <a:blip r:embed="rId4"/>
          <a:srcRect l="53129" t="1670" r="4253" b="8619"/>
          <a:stretch>
            <a:fillRect/>
          </a:stretch>
        </p:blipFill>
        <p:spPr bwMode="auto">
          <a:xfrm>
            <a:off x="61472" y="3540746"/>
            <a:ext cx="3458995" cy="236668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16033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B586B1-D26D-5DB5-BA20-172CAB730103}"/>
              </a:ext>
            </a:extLst>
          </p:cNvPr>
          <p:cNvSpPr>
            <a:spLocks noGrp="1"/>
          </p:cNvSpPr>
          <p:nvPr>
            <p:ph idx="1"/>
          </p:nvPr>
        </p:nvSpPr>
        <p:spPr>
          <a:xfrm>
            <a:off x="423333" y="1088891"/>
            <a:ext cx="11378523" cy="1792622"/>
          </a:xfrm>
        </p:spPr>
        <p:txBody>
          <a:bodyPr/>
          <a:lstStyle/>
          <a:p>
            <a:r>
              <a:rPr lang="en-US" dirty="0"/>
              <a:t>While LEMS is off, the Bus is cooled </a:t>
            </a:r>
            <a:r>
              <a:rPr lang="en-US" i="1" dirty="0"/>
              <a:t>past</a:t>
            </a:r>
            <a:r>
              <a:rPr lang="en-US" dirty="0"/>
              <a:t> the cold heater set point, then warmed with the Bus GSE heater</a:t>
            </a:r>
          </a:p>
          <a:p>
            <a:pPr lvl="1"/>
            <a:r>
              <a:rPr lang="en-US" dirty="0"/>
              <a:t>Ensures bus thermal mass </a:t>
            </a:r>
            <a:r>
              <a:rPr lang="en-US" b="1" dirty="0"/>
              <a:t>absorbs</a:t>
            </a:r>
            <a:r>
              <a:rPr lang="en-US" dirty="0"/>
              <a:t> heat rather than releasing it as it approaches stability</a:t>
            </a:r>
          </a:p>
          <a:p>
            <a:r>
              <a:rPr lang="en-US" dirty="0"/>
              <a:t>Bus starts at -33°C; PI-controlled Bus GSE heater setpoint ramps to -28°C</a:t>
            </a:r>
          </a:p>
          <a:p>
            <a:r>
              <a:rPr lang="en-US" dirty="0"/>
              <a:t>Avionics enabled to processor awake mode for 5 min once temp sensor &gt; -30°C, then switches to low-power hibernation mode</a:t>
            </a:r>
          </a:p>
        </p:txBody>
      </p:sp>
      <p:sp>
        <p:nvSpPr>
          <p:cNvPr id="3" name="Slide Number Placeholder 2">
            <a:extLst>
              <a:ext uri="{FF2B5EF4-FFF2-40B4-BE49-F238E27FC236}">
                <a16:creationId xmlns:a16="http://schemas.microsoft.com/office/drawing/2014/main" id="{17CFC2B5-1791-2DC1-7C21-81DD39EA81A1}"/>
              </a:ext>
            </a:extLst>
          </p:cNvPr>
          <p:cNvSpPr>
            <a:spLocks noGrp="1"/>
          </p:cNvSpPr>
          <p:nvPr>
            <p:ph type="sldNum" sz="quarter" idx="10"/>
          </p:nvPr>
        </p:nvSpPr>
        <p:spPr/>
        <p:txBody>
          <a:bodyPr/>
          <a:lstStyle/>
          <a:p>
            <a:pPr>
              <a:defRPr/>
            </a:pPr>
            <a:fld id="{5E249F5E-BD16-4F68-BCA4-33369FC9D61D}" type="slidenum">
              <a:rPr lang="en-US" altLang="en-US" smtClean="0"/>
              <a:pPr>
                <a:defRPr/>
              </a:pPr>
              <a:t>9</a:t>
            </a:fld>
            <a:endParaRPr lang="en-US" altLang="en-US" dirty="0"/>
          </a:p>
        </p:txBody>
      </p:sp>
      <p:sp>
        <p:nvSpPr>
          <p:cNvPr id="4" name="Title 3">
            <a:extLst>
              <a:ext uri="{FF2B5EF4-FFF2-40B4-BE49-F238E27FC236}">
                <a16:creationId xmlns:a16="http://schemas.microsoft.com/office/drawing/2014/main" id="{EA411FC0-1F1D-9C21-F1CD-097F8BFDD393}"/>
              </a:ext>
            </a:extLst>
          </p:cNvPr>
          <p:cNvSpPr>
            <a:spLocks noGrp="1"/>
          </p:cNvSpPr>
          <p:nvPr>
            <p:ph type="title"/>
          </p:nvPr>
        </p:nvSpPr>
        <p:spPr/>
        <p:txBody>
          <a:bodyPr/>
          <a:lstStyle/>
          <a:p>
            <a:r>
              <a:rPr lang="en-US" dirty="0"/>
              <a:t>Entering Cold Thermal Balance</a:t>
            </a:r>
          </a:p>
        </p:txBody>
      </p:sp>
      <p:pic>
        <p:nvPicPr>
          <p:cNvPr id="8" name="Picture 7" descr="Chart, line chart&#10;&#10;AI-generated content may be incorrect.">
            <a:extLst>
              <a:ext uri="{FF2B5EF4-FFF2-40B4-BE49-F238E27FC236}">
                <a16:creationId xmlns:a16="http://schemas.microsoft.com/office/drawing/2014/main" id="{BBC432B3-E7C0-2658-3435-8514E2A9DBA4}"/>
              </a:ext>
            </a:extLst>
          </p:cNvPr>
          <p:cNvPicPr>
            <a:picLocks noChangeAspect="1"/>
          </p:cNvPicPr>
          <p:nvPr/>
        </p:nvPicPr>
        <p:blipFill>
          <a:blip r:embed="rId3"/>
          <a:stretch>
            <a:fillRect/>
          </a:stretch>
        </p:blipFill>
        <p:spPr>
          <a:xfrm>
            <a:off x="6150917" y="3021731"/>
            <a:ext cx="5941190" cy="2745629"/>
          </a:xfrm>
          <a:prstGeom prst="rect">
            <a:avLst/>
          </a:prstGeom>
        </p:spPr>
      </p:pic>
      <p:pic>
        <p:nvPicPr>
          <p:cNvPr id="9" name="Picture 8">
            <a:extLst>
              <a:ext uri="{FF2B5EF4-FFF2-40B4-BE49-F238E27FC236}">
                <a16:creationId xmlns:a16="http://schemas.microsoft.com/office/drawing/2014/main" id="{28216A3A-7892-341E-C710-F5EB8BE4CED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893" y="3021731"/>
            <a:ext cx="5939310" cy="2746497"/>
          </a:xfrm>
          <a:prstGeom prst="rect">
            <a:avLst/>
          </a:prstGeom>
          <a:noFill/>
        </p:spPr>
      </p:pic>
    </p:spTree>
    <p:extLst>
      <p:ext uri="{BB962C8B-B14F-4D97-AF65-F5344CB8AC3E}">
        <p14:creationId xmlns:p14="http://schemas.microsoft.com/office/powerpoint/2010/main" val="1653108293"/>
      </p:ext>
    </p:extLst>
  </p:cSld>
  <p:clrMapOvr>
    <a:masterClrMapping/>
  </p:clrMapOvr>
</p:sld>
</file>

<file path=ppt/theme/theme1.xml><?xml version="1.0" encoding="utf-8"?>
<a:theme xmlns:a="http://schemas.openxmlformats.org/drawingml/2006/main" name="1_Blank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Thermal Lab">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3142f6b-454a-43da-9d92-e62c459f4489" xsi:nil="true"/>
    <lcf76f155ced4ddcb4097134ff3c332f xmlns="d552ae1d-bdbe-4e17-87e1-c00ef870e024">
      <Terms xmlns="http://schemas.microsoft.com/office/infopath/2007/PartnerControls"/>
    </lcf76f155ced4ddcb4097134ff3c332f>
    <Qtyprinted xmlns="d552ae1d-bdbe-4e17-87e1-c00ef870e024" xsi:nil="true"/>
    <Finishedprinting xmlns="d552ae1d-bdbe-4e17-87e1-c00ef870e024">false</Finishedprinting>
    <Qtyneeded xmlns="d552ae1d-bdbe-4e17-87e1-c00ef870e02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0B630C61668F74FB536775A93EDC46E" ma:contentTypeVersion="19" ma:contentTypeDescription="Create a new document." ma:contentTypeScope="" ma:versionID="5983c58dab51c932e6c1558432baa68d">
  <xsd:schema xmlns:xsd="http://www.w3.org/2001/XMLSchema" xmlns:xs="http://www.w3.org/2001/XMLSchema" xmlns:p="http://schemas.microsoft.com/office/2006/metadata/properties" xmlns:ns2="d552ae1d-bdbe-4e17-87e1-c00ef870e024" xmlns:ns3="a3142f6b-454a-43da-9d92-e62c459f4489" targetNamespace="http://schemas.microsoft.com/office/2006/metadata/properties" ma:root="true" ma:fieldsID="a4aee4a5cff003d73b1a35115c952689" ns2:_="" ns3:_="">
    <xsd:import namespace="d552ae1d-bdbe-4e17-87e1-c00ef870e024"/>
    <xsd:import namespace="a3142f6b-454a-43da-9d92-e62c459f44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BillingMetadata" minOccurs="0"/>
                <xsd:element ref="ns2:Qtyneeded" minOccurs="0"/>
                <xsd:element ref="ns2:Qtyprinted" minOccurs="0"/>
                <xsd:element ref="ns2:Finishedprinti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52ae1d-bdbe-4e17-87e1-c00ef870e0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Qtyneeded" ma:index="24" nillable="true" ma:displayName="Qty needed" ma:format="Dropdown" ma:internalName="Qtyneeded">
      <xsd:simpleType>
        <xsd:restriction base="dms:Text">
          <xsd:maxLength value="255"/>
        </xsd:restriction>
      </xsd:simpleType>
    </xsd:element>
    <xsd:element name="Qtyprinted" ma:index="25" nillable="true" ma:displayName="Qty printed" ma:format="Dropdown" ma:internalName="Qtyprinted">
      <xsd:simpleType>
        <xsd:restriction base="dms:Text">
          <xsd:maxLength value="255"/>
        </xsd:restriction>
      </xsd:simpleType>
    </xsd:element>
    <xsd:element name="Finishedprinting" ma:index="26" nillable="true" ma:displayName="Finished printing" ma:default="0" ma:format="Dropdown" ma:internalName="Finishedprinting">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a3142f6b-454a-43da-9d92-e62c459f448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2ee8d44-ff5f-489d-b78f-3a9b8e9cd595}" ma:internalName="TaxCatchAll" ma:showField="CatchAllData" ma:web="a3142f6b-454a-43da-9d92-e62c459f4489">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8AF5545-AADC-4193-BE4B-8326B31DC0D8}">
  <ds:schemaRefs>
    <ds:schemaRef ds:uri="http://schemas.microsoft.com/office/2006/metadata/properties"/>
    <ds:schemaRef ds:uri="http://schemas.microsoft.com/office/infopath/2007/PartnerControls"/>
    <ds:schemaRef ds:uri="a3142f6b-454a-43da-9d92-e62c459f4489"/>
    <ds:schemaRef ds:uri="d552ae1d-bdbe-4e17-87e1-c00ef870e024"/>
  </ds:schemaRefs>
</ds:datastoreItem>
</file>

<file path=customXml/itemProps2.xml><?xml version="1.0" encoding="utf-8"?>
<ds:datastoreItem xmlns:ds="http://schemas.openxmlformats.org/officeDocument/2006/customXml" ds:itemID="{FD206E18-E06E-4238-AF87-8290B9E4F0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52ae1d-bdbe-4e17-87e1-c00ef870e024"/>
    <ds:schemaRef ds:uri="a3142f6b-454a-43da-9d92-e62c459f44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997F66D-2196-423E-9AC6-ADFFAECA1767}">
  <ds:schemaRefs>
    <ds:schemaRef ds:uri="http://schemas.microsoft.com/sharepoint/v3/contenttype/forms"/>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
  <TotalTime>65329</TotalTime>
  <Words>2398</Words>
  <Application>Microsoft Office PowerPoint</Application>
  <PresentationFormat>Widescreen</PresentationFormat>
  <Paragraphs>174</Paragraphs>
  <Slides>17</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Arial (Headings)</vt:lpstr>
      <vt:lpstr>Arial Nova Cond Light</vt:lpstr>
      <vt:lpstr>Calibri</vt:lpstr>
      <vt:lpstr>Cambria Math</vt:lpstr>
      <vt:lpstr>Times New Roman</vt:lpstr>
      <vt:lpstr>Wingdings</vt:lpstr>
      <vt:lpstr>1_Blank Presentation</vt:lpstr>
      <vt:lpstr>PowerPoint Presentation</vt:lpstr>
      <vt:lpstr>Mission Overview &amp; The Lunar Night Challenge</vt:lpstr>
      <vt:lpstr>LEMS Thermal Architecture</vt:lpstr>
      <vt:lpstr>Surviving the Lunar Night Minimizing heat leaks to the environment</vt:lpstr>
      <vt:lpstr>TVAC Test Configuration</vt:lpstr>
      <vt:lpstr>Test Profile and Objectives</vt:lpstr>
      <vt:lpstr>GN2 Backfill to Accelerate Cooldowns</vt:lpstr>
      <vt:lpstr>GSE for Thermal Stability Measurement</vt:lpstr>
      <vt:lpstr>Entering Cold Thermal Balance</vt:lpstr>
      <vt:lpstr>Thermal Balance Stability Criteria Methodology</vt:lpstr>
      <vt:lpstr>Conclusions</vt:lpstr>
      <vt:lpstr>Questions?</vt:lpstr>
      <vt:lpstr>PowerPoint Presentation</vt:lpstr>
      <vt:lpstr>Acronyms and Nomenclature</vt:lpstr>
      <vt:lpstr>Acronyms and Nomenclature</vt:lpstr>
      <vt:lpstr>Hot and Cold Cases</vt:lpstr>
      <vt:lpstr>PowerPoint Presentation</vt:lpstr>
    </vt:vector>
  </TitlesOfParts>
  <Company>LMIT IS&amp;GS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Maryland Space Business Roundtable</dc:title>
  <dc:creator>NASA ODIN</dc:creator>
  <cp:lastModifiedBy>Rodriguez-ruiz, Juan E. (GSFC-5230)</cp:lastModifiedBy>
  <cp:revision>615</cp:revision>
  <dcterms:created xsi:type="dcterms:W3CDTF">2014-02-12T20:15:05Z</dcterms:created>
  <dcterms:modified xsi:type="dcterms:W3CDTF">2026-07-06T17:37:30Z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0x01010080B630C61668F74FB536775A93EDC46E</vt:lpwstr>
  </property>
  <property fmtid="{D5CDD505-2E9C-101B-9397-08002B2CF9AE}" pid="3" name="MediaServiceImageTags">
    <vt:lpwstr/>
  </property>
</Properties>
</file>