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IBM Plex Sans" panose="020B0503050203000203" pitchFamily="34" charset="0"/>
      <p:regular r:id="rId23"/>
    </p:embeddedFont>
    <p:embeddedFont>
      <p:font typeface="IBM Plex Sans SemiBold" panose="020B0703050203000203" pitchFamily="34" charset="0"/>
      <p:regular r:id="rId24"/>
      <p:bold r:id="rId25"/>
      <p:italic r:id="rId26"/>
      <p:boldItalic r:id="rId27"/>
    </p:embeddedFont>
    <p:embeddedFont>
      <p:font typeface="Montserrat" panose="00000500000000000000" pitchFamily="2" charset="0"/>
      <p:regular r:id="rId28"/>
      <p:bold r:id="rId29"/>
      <p:italic r:id="rId30"/>
      <p:boldItalic r:id="rId31"/>
    </p:embeddedFont>
    <p:embeddedFont>
      <p:font typeface="Open Sans" panose="020B0606030504020204" pitchFamily="34" charset="0"/>
      <p:regular r:id="rId32"/>
      <p:bold r:id="rId33"/>
      <p:italic r:id="rId34"/>
      <p:boldItalic r:id="rId35"/>
    </p:embeddedFont>
    <p:embeddedFont>
      <p:font typeface="Sora" panose="020B0604020202020204" charset="0"/>
      <p:regular r:id="rId36"/>
      <p:bold r:id="rId37"/>
    </p:embeddedFont>
    <p:embeddedFont>
      <p:font typeface="Sora Light" panose="020B0604020202020204" charset="0"/>
      <p:regular r:id="rId38"/>
      <p:bold r:id="rId39"/>
    </p:embeddedFont>
    <p:embeddedFont>
      <p:font typeface="Sora Medium" panose="020B0604020202020204" charset="0"/>
      <p:regular r:id="rId40"/>
      <p:bold r:id="rId41"/>
    </p:embeddedFont>
    <p:embeddedFont>
      <p:font typeface="Sora SemiBold" panose="020B0604020202020204" charset="0"/>
      <p:regular r:id="rId42"/>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7" roundtripDataSignature="AMtx7mg46Dn76XT89hyQn/ZiY0ZTEIq1a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634AE0-5CE2-4567-9AE8-137CD9504EEC}" v="1" dt="2026-07-09T13:42:22.026"/>
  </p1510:revLst>
</p1510:revInfo>
</file>

<file path=ppt/tableStyles.xml><?xml version="1.0" encoding="utf-8"?>
<a:tblStyleLst xmlns:a="http://schemas.openxmlformats.org/drawingml/2006/main" def="{6083CE4E-CF7F-4399-AD36-417CDBE47DA6}">
  <a:tblStyle styleId="{6083CE4E-CF7F-4399-AD36-417CDBE47DA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9" d="100"/>
          <a:sy n="119" d="100"/>
        </p:scale>
        <p:origin x="418"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font" Target="fonts/font20.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7.fntdata"/><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s, John M. (KSC-OSTEM-INTERN)[Intern]" userId="7c4d4275-4892-42d2-91c5-7525cd29c3c3" providerId="ADAL" clId="{C52662BC-A044-4458-A281-06EB5D309F37}"/>
    <pc:docChg chg="custSel modSld">
      <pc:chgData name="Peters, John M. (KSC-OSTEM-INTERN)[Intern]" userId="7c4d4275-4892-42d2-91c5-7525cd29c3c3" providerId="ADAL" clId="{C52662BC-A044-4458-A281-06EB5D309F37}" dt="2026-07-09T13:45:45.348" v="112" actId="14100"/>
      <pc:docMkLst>
        <pc:docMk/>
      </pc:docMkLst>
      <pc:sldChg chg="addSp modSp mod">
        <pc:chgData name="Peters, John M. (KSC-OSTEM-INTERN)[Intern]" userId="7c4d4275-4892-42d2-91c5-7525cd29c3c3" providerId="ADAL" clId="{C52662BC-A044-4458-A281-06EB5D309F37}" dt="2026-07-09T13:45:45.348" v="112" actId="14100"/>
        <pc:sldMkLst>
          <pc:docMk/>
          <pc:sldMk cId="0" sldId="256"/>
        </pc:sldMkLst>
        <pc:graphicFrameChg chg="add mod modGraphic">
          <ac:chgData name="Peters, John M. (KSC-OSTEM-INTERN)[Intern]" userId="7c4d4275-4892-42d2-91c5-7525cd29c3c3" providerId="ADAL" clId="{C52662BC-A044-4458-A281-06EB5D309F37}" dt="2026-07-09T13:45:45.348" v="112" actId="14100"/>
          <ac:graphicFrameMkLst>
            <pc:docMk/>
            <pc:sldMk cId="0" sldId="256"/>
            <ac:graphicFrameMk id="2" creationId="{8CE33927-8CCD-6567-DEEA-6BEC2DFDED77}"/>
          </ac:graphicFrameMkLst>
        </pc:graphicFrameChg>
      </pc:sldChg>
      <pc:sldChg chg="modSp mod">
        <pc:chgData name="Peters, John M. (KSC-OSTEM-INTERN)[Intern]" userId="7c4d4275-4892-42d2-91c5-7525cd29c3c3" providerId="ADAL" clId="{C52662BC-A044-4458-A281-06EB5D309F37}" dt="2026-07-07T19:38:02.867" v="1" actId="20577"/>
        <pc:sldMkLst>
          <pc:docMk/>
          <pc:sldMk cId="0" sldId="275"/>
        </pc:sldMkLst>
        <pc:spChg chg="mod">
          <ac:chgData name="Peters, John M. (KSC-OSTEM-INTERN)[Intern]" userId="7c4d4275-4892-42d2-91c5-7525cd29c3c3" providerId="ADAL" clId="{C52662BC-A044-4458-A281-06EB5D309F37}" dt="2026-07-07T19:38:02.867" v="1" actId="20577"/>
          <ac:spMkLst>
            <pc:docMk/>
            <pc:sldMk cId="0" sldId="275"/>
            <ac:spMk id="30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8" name="Google Shape;22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1" name="Google Shape;29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g3ef8d25a10f_0_14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g3ef8d25a10f_0_14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g3ef8d25a10f_0_1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g3ef8d25a10f_0_14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g3ef8d25a10f_0_14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23850" algn="l">
              <a:lnSpc>
                <a:spcPct val="115000"/>
              </a:lnSpc>
              <a:spcBef>
                <a:spcPts val="0"/>
              </a:spcBef>
              <a:spcAft>
                <a:spcPts val="0"/>
              </a:spcAft>
              <a:buSzPts val="15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16" name="Google Shape;16;g3ef8d25a10f_0_1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g3ef8d25a10f_0_14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g3ef8d25a10f_0_1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Alt 2">
  <p:cSld name="BLANK_1_1_1_1_1_1_1_2">
    <p:spTree>
      <p:nvGrpSpPr>
        <p:cNvPr id="1" name="Shape 20"/>
        <p:cNvGrpSpPr/>
        <p:nvPr/>
      </p:nvGrpSpPr>
      <p:grpSpPr>
        <a:xfrm>
          <a:off x="0" y="0"/>
          <a:ext cx="0" cy="0"/>
          <a:chOff x="0" y="0"/>
          <a:chExt cx="0" cy="0"/>
        </a:xfrm>
      </p:grpSpPr>
      <p:sp>
        <p:nvSpPr>
          <p:cNvPr id="21" name="Google Shape;21;g3ef8d25a10f_0_151"/>
          <p:cNvSpPr/>
          <p:nvPr/>
        </p:nvSpPr>
        <p:spPr>
          <a:xfrm>
            <a:off x="5861425" y="3065475"/>
            <a:ext cx="3282600" cy="2078950"/>
          </a:xfrm>
          <a:custGeom>
            <a:avLst/>
            <a:gdLst/>
            <a:ahLst/>
            <a:cxnLst/>
            <a:rect l="l" t="t" r="r" b="b"/>
            <a:pathLst>
              <a:path w="131304" h="83158" extrusionOk="0">
                <a:moveTo>
                  <a:pt x="131286" y="0"/>
                </a:moveTo>
                <a:lnTo>
                  <a:pt x="131304" y="83132"/>
                </a:lnTo>
                <a:lnTo>
                  <a:pt x="0" y="83158"/>
                </a:lnTo>
                <a:lnTo>
                  <a:pt x="55816" y="4343"/>
                </a:lnTo>
                <a:close/>
              </a:path>
            </a:pathLst>
          </a:custGeom>
          <a:solidFill>
            <a:schemeClr val="accent5"/>
          </a:solidFill>
          <a:ln>
            <a:noFill/>
          </a:ln>
        </p:spPr>
      </p:sp>
      <p:sp>
        <p:nvSpPr>
          <p:cNvPr id="22" name="Google Shape;22;g3ef8d25a10f_0_151"/>
          <p:cNvSpPr/>
          <p:nvPr/>
        </p:nvSpPr>
        <p:spPr>
          <a:xfrm>
            <a:off x="6818025" y="1675"/>
            <a:ext cx="2326300" cy="3183925"/>
          </a:xfrm>
          <a:custGeom>
            <a:avLst/>
            <a:gdLst/>
            <a:ahLst/>
            <a:cxnLst/>
            <a:rect l="l" t="t" r="r" b="b"/>
            <a:pathLst>
              <a:path w="93052" h="127357" extrusionOk="0">
                <a:moveTo>
                  <a:pt x="17353" y="127357"/>
                </a:moveTo>
                <a:lnTo>
                  <a:pt x="0" y="18662"/>
                </a:lnTo>
                <a:lnTo>
                  <a:pt x="93052" y="0"/>
                </a:lnTo>
                <a:lnTo>
                  <a:pt x="93019" y="122556"/>
                </a:lnTo>
                <a:close/>
              </a:path>
            </a:pathLst>
          </a:custGeom>
          <a:gradFill>
            <a:gsLst>
              <a:gs pos="0">
                <a:schemeClr val="accent2"/>
              </a:gs>
              <a:gs pos="37000">
                <a:schemeClr val="lt2"/>
              </a:gs>
              <a:gs pos="92000">
                <a:schemeClr val="accent1"/>
              </a:gs>
              <a:gs pos="100000">
                <a:schemeClr val="accent1"/>
              </a:gs>
            </a:gsLst>
            <a:lin ang="13500032" scaled="0"/>
          </a:gradFill>
          <a:ln>
            <a:noFill/>
          </a:ln>
        </p:spPr>
      </p:sp>
      <p:grpSp>
        <p:nvGrpSpPr>
          <p:cNvPr id="23" name="Google Shape;23;g3ef8d25a10f_0_151"/>
          <p:cNvGrpSpPr/>
          <p:nvPr/>
        </p:nvGrpSpPr>
        <p:grpSpPr>
          <a:xfrm>
            <a:off x="25" y="4617"/>
            <a:ext cx="2329792" cy="795421"/>
            <a:chOff x="21" y="-519"/>
            <a:chExt cx="2329792" cy="800625"/>
          </a:xfrm>
        </p:grpSpPr>
        <p:grpSp>
          <p:nvGrpSpPr>
            <p:cNvPr id="24" name="Google Shape;24;g3ef8d25a10f_0_151"/>
            <p:cNvGrpSpPr/>
            <p:nvPr/>
          </p:nvGrpSpPr>
          <p:grpSpPr>
            <a:xfrm rot="10800000" flipH="1">
              <a:off x="25" y="392512"/>
              <a:ext cx="1927788" cy="407590"/>
              <a:chOff x="537425" y="3249175"/>
              <a:chExt cx="1774800" cy="370200"/>
            </a:xfrm>
          </p:grpSpPr>
          <p:sp>
            <p:nvSpPr>
              <p:cNvPr id="25" name="Google Shape;25;g3ef8d25a10f_0_151"/>
              <p:cNvSpPr/>
              <p:nvPr/>
            </p:nvSpPr>
            <p:spPr>
              <a:xfrm>
                <a:off x="537425" y="3249175"/>
                <a:ext cx="2940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26" name="Google Shape;26;g3ef8d25a10f_0_151"/>
              <p:cNvSpPr/>
              <p:nvPr/>
            </p:nvSpPr>
            <p:spPr>
              <a:xfrm>
                <a:off x="8314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27" name="Google Shape;27;g3ef8d25a10f_0_151"/>
              <p:cNvSpPr/>
              <p:nvPr/>
            </p:nvSpPr>
            <p:spPr>
              <a:xfrm>
                <a:off x="12016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28" name="Google Shape;28;g3ef8d25a10f_0_151"/>
              <p:cNvSpPr/>
              <p:nvPr/>
            </p:nvSpPr>
            <p:spPr>
              <a:xfrm>
                <a:off x="15718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29" name="Google Shape;29;g3ef8d25a10f_0_151"/>
              <p:cNvSpPr/>
              <p:nvPr/>
            </p:nvSpPr>
            <p:spPr>
              <a:xfrm>
                <a:off x="19420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nvGrpSpPr>
            <p:cNvPr id="30" name="Google Shape;30;g3ef8d25a10f_0_151"/>
            <p:cNvGrpSpPr/>
            <p:nvPr/>
          </p:nvGrpSpPr>
          <p:grpSpPr>
            <a:xfrm rot="10800000" flipH="1">
              <a:off x="21" y="-519"/>
              <a:ext cx="1927788" cy="393115"/>
              <a:chOff x="537425" y="3249175"/>
              <a:chExt cx="1774800" cy="370200"/>
            </a:xfrm>
          </p:grpSpPr>
          <p:sp>
            <p:nvSpPr>
              <p:cNvPr id="31" name="Google Shape;31;g3ef8d25a10f_0_151"/>
              <p:cNvSpPr/>
              <p:nvPr/>
            </p:nvSpPr>
            <p:spPr>
              <a:xfrm>
                <a:off x="537425" y="3249175"/>
                <a:ext cx="2940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32" name="Google Shape;32;g3ef8d25a10f_0_151"/>
              <p:cNvSpPr/>
              <p:nvPr/>
            </p:nvSpPr>
            <p:spPr>
              <a:xfrm>
                <a:off x="8314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33" name="Google Shape;33;g3ef8d25a10f_0_151"/>
              <p:cNvSpPr/>
              <p:nvPr/>
            </p:nvSpPr>
            <p:spPr>
              <a:xfrm>
                <a:off x="12016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34" name="Google Shape;34;g3ef8d25a10f_0_151"/>
              <p:cNvSpPr/>
              <p:nvPr/>
            </p:nvSpPr>
            <p:spPr>
              <a:xfrm>
                <a:off x="15718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35" name="Google Shape;35;g3ef8d25a10f_0_151"/>
              <p:cNvSpPr/>
              <p:nvPr/>
            </p:nvSpPr>
            <p:spPr>
              <a:xfrm>
                <a:off x="19420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sp>
          <p:nvSpPr>
            <p:cNvPr id="36" name="Google Shape;36;g3ef8d25a10f_0_151"/>
            <p:cNvSpPr/>
            <p:nvPr/>
          </p:nvSpPr>
          <p:spPr>
            <a:xfrm rot="10800000" flipH="1">
              <a:off x="1927813" y="392406"/>
              <a:ext cx="402000" cy="407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sp>
        <p:nvSpPr>
          <p:cNvPr id="37" name="Google Shape;37;g3ef8d25a10f_0_151"/>
          <p:cNvSpPr txBox="1">
            <a:spLocks noGrp="1"/>
          </p:cNvSpPr>
          <p:nvPr>
            <p:ph type="title"/>
          </p:nvPr>
        </p:nvSpPr>
        <p:spPr>
          <a:xfrm>
            <a:off x="96025" y="1206300"/>
            <a:ext cx="6507000" cy="187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lvl1pPr>
            <a:lvl2pPr lvl="1" algn="l">
              <a:lnSpc>
                <a:spcPct val="100000"/>
              </a:lnSpc>
              <a:spcBef>
                <a:spcPts val="0"/>
              </a:spcBef>
              <a:spcAft>
                <a:spcPts val="0"/>
              </a:spcAft>
              <a:buClr>
                <a:schemeClr val="lt1"/>
              </a:buClr>
              <a:buSzPts val="3600"/>
              <a:buFont typeface="IBM Plex Sans"/>
              <a:buNone/>
              <a:defRPr sz="3600">
                <a:solidFill>
                  <a:schemeClr val="lt1"/>
                </a:solidFill>
              </a:defRPr>
            </a:lvl2pPr>
            <a:lvl3pPr lvl="2" algn="l">
              <a:lnSpc>
                <a:spcPct val="100000"/>
              </a:lnSpc>
              <a:spcBef>
                <a:spcPts val="0"/>
              </a:spcBef>
              <a:spcAft>
                <a:spcPts val="0"/>
              </a:spcAft>
              <a:buClr>
                <a:schemeClr val="lt1"/>
              </a:buClr>
              <a:buSzPts val="3600"/>
              <a:buFont typeface="IBM Plex Sans"/>
              <a:buNone/>
              <a:defRPr sz="3600">
                <a:solidFill>
                  <a:schemeClr val="lt1"/>
                </a:solidFill>
              </a:defRPr>
            </a:lvl3pPr>
            <a:lvl4pPr lvl="3" algn="l">
              <a:lnSpc>
                <a:spcPct val="100000"/>
              </a:lnSpc>
              <a:spcBef>
                <a:spcPts val="0"/>
              </a:spcBef>
              <a:spcAft>
                <a:spcPts val="0"/>
              </a:spcAft>
              <a:buClr>
                <a:schemeClr val="lt1"/>
              </a:buClr>
              <a:buSzPts val="3600"/>
              <a:buFont typeface="IBM Plex Sans"/>
              <a:buNone/>
              <a:defRPr sz="3600">
                <a:solidFill>
                  <a:schemeClr val="lt1"/>
                </a:solidFill>
              </a:defRPr>
            </a:lvl4pPr>
            <a:lvl5pPr lvl="4" algn="l">
              <a:lnSpc>
                <a:spcPct val="100000"/>
              </a:lnSpc>
              <a:spcBef>
                <a:spcPts val="0"/>
              </a:spcBef>
              <a:spcAft>
                <a:spcPts val="0"/>
              </a:spcAft>
              <a:buClr>
                <a:schemeClr val="lt1"/>
              </a:buClr>
              <a:buSzPts val="3600"/>
              <a:buFont typeface="IBM Plex Sans"/>
              <a:buNone/>
              <a:defRPr sz="3600">
                <a:solidFill>
                  <a:schemeClr val="lt1"/>
                </a:solidFill>
              </a:defRPr>
            </a:lvl5pPr>
            <a:lvl6pPr lvl="5" algn="l">
              <a:lnSpc>
                <a:spcPct val="100000"/>
              </a:lnSpc>
              <a:spcBef>
                <a:spcPts val="0"/>
              </a:spcBef>
              <a:spcAft>
                <a:spcPts val="0"/>
              </a:spcAft>
              <a:buClr>
                <a:schemeClr val="lt1"/>
              </a:buClr>
              <a:buSzPts val="3600"/>
              <a:buFont typeface="IBM Plex Sans"/>
              <a:buNone/>
              <a:defRPr sz="3600">
                <a:solidFill>
                  <a:schemeClr val="lt1"/>
                </a:solidFill>
              </a:defRPr>
            </a:lvl6pPr>
            <a:lvl7pPr lvl="6" algn="l">
              <a:lnSpc>
                <a:spcPct val="100000"/>
              </a:lnSpc>
              <a:spcBef>
                <a:spcPts val="0"/>
              </a:spcBef>
              <a:spcAft>
                <a:spcPts val="0"/>
              </a:spcAft>
              <a:buClr>
                <a:schemeClr val="lt1"/>
              </a:buClr>
              <a:buSzPts val="3600"/>
              <a:buFont typeface="IBM Plex Sans"/>
              <a:buNone/>
              <a:defRPr sz="3600">
                <a:solidFill>
                  <a:schemeClr val="lt1"/>
                </a:solidFill>
              </a:defRPr>
            </a:lvl7pPr>
            <a:lvl8pPr lvl="7" algn="l">
              <a:lnSpc>
                <a:spcPct val="100000"/>
              </a:lnSpc>
              <a:spcBef>
                <a:spcPts val="0"/>
              </a:spcBef>
              <a:spcAft>
                <a:spcPts val="0"/>
              </a:spcAft>
              <a:buClr>
                <a:schemeClr val="lt1"/>
              </a:buClr>
              <a:buSzPts val="3600"/>
              <a:buFont typeface="IBM Plex Sans"/>
              <a:buNone/>
              <a:defRPr sz="3600">
                <a:solidFill>
                  <a:schemeClr val="lt1"/>
                </a:solidFill>
              </a:defRPr>
            </a:lvl8pPr>
            <a:lvl9pPr lvl="8" algn="l">
              <a:lnSpc>
                <a:spcPct val="100000"/>
              </a:lnSpc>
              <a:spcBef>
                <a:spcPts val="0"/>
              </a:spcBef>
              <a:spcAft>
                <a:spcPts val="0"/>
              </a:spcAft>
              <a:buClr>
                <a:schemeClr val="lt1"/>
              </a:buClr>
              <a:buSzPts val="3600"/>
              <a:buFont typeface="IBM Plex Sans"/>
              <a:buNone/>
              <a:defRPr sz="3600">
                <a:solidFill>
                  <a:schemeClr val="lt1"/>
                </a:solidFill>
              </a:defRPr>
            </a:lvl9pPr>
          </a:lstStyle>
          <a:p>
            <a:endParaRPr/>
          </a:p>
        </p:txBody>
      </p:sp>
      <p:sp>
        <p:nvSpPr>
          <p:cNvPr id="38" name="Google Shape;38;g3ef8d25a10f_0_151"/>
          <p:cNvSpPr/>
          <p:nvPr/>
        </p:nvSpPr>
        <p:spPr>
          <a:xfrm rot="386111">
            <a:off x="5422436" y="2861800"/>
            <a:ext cx="5875319" cy="1732905"/>
          </a:xfrm>
          <a:prstGeom prst="chord">
            <a:avLst>
              <a:gd name="adj1" fmla="val 2600939"/>
              <a:gd name="adj2" fmla="val 18561181"/>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39" name="Google Shape;39;g3ef8d25a10f_0_151"/>
          <p:cNvSpPr/>
          <p:nvPr/>
        </p:nvSpPr>
        <p:spPr>
          <a:xfrm rot="1800094">
            <a:off x="5534558" y="2649966"/>
            <a:ext cx="4427191" cy="1750358"/>
          </a:xfrm>
          <a:prstGeom prst="chord">
            <a:avLst>
              <a:gd name="adj1" fmla="val 837048"/>
              <a:gd name="adj2" fmla="val 19665286"/>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40" name="Google Shape;40;g3ef8d25a10f_0_151"/>
          <p:cNvSpPr txBox="1">
            <a:spLocks noGrp="1"/>
          </p:cNvSpPr>
          <p:nvPr>
            <p:ph type="title" idx="2"/>
          </p:nvPr>
        </p:nvSpPr>
        <p:spPr>
          <a:xfrm>
            <a:off x="38100" y="93150"/>
            <a:ext cx="1583400" cy="189300"/>
          </a:xfrm>
          <a:prstGeom prst="rect">
            <a:avLst/>
          </a:prstGeom>
          <a:noFill/>
          <a:ln>
            <a:noFill/>
          </a:ln>
        </p:spPr>
        <p:txBody>
          <a:bodyPr spcFirstLastPara="1" wrap="square" lIns="182875" tIns="91425" rIns="91425" bIns="91425" anchor="t" anchorCtr="0">
            <a:noAutofit/>
          </a:bodyPr>
          <a:lstStyle>
            <a:lvl1pPr lvl="0" algn="l">
              <a:lnSpc>
                <a:spcPct val="100000"/>
              </a:lnSpc>
              <a:spcBef>
                <a:spcPts val="0"/>
              </a:spcBef>
              <a:spcAft>
                <a:spcPts val="0"/>
              </a:spcAft>
              <a:buSzPts val="3000"/>
              <a:buNone/>
              <a:defRPr sz="900">
                <a:solidFill>
                  <a:schemeClr val="accent5"/>
                </a:solidFill>
                <a:latin typeface="Sora"/>
                <a:ea typeface="Sora"/>
                <a:cs typeface="Sora"/>
                <a:sym typeface="Sora"/>
              </a:defRPr>
            </a:lvl1pPr>
            <a:lvl2pPr lvl="1"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a:endParaRPr/>
          </a:p>
        </p:txBody>
      </p:sp>
      <p:sp>
        <p:nvSpPr>
          <p:cNvPr id="41" name="Google Shape;41;g3ef8d25a10f_0_151"/>
          <p:cNvSpPr txBox="1">
            <a:spLocks noGrp="1"/>
          </p:cNvSpPr>
          <p:nvPr>
            <p:ph type="subTitle" idx="1"/>
          </p:nvPr>
        </p:nvSpPr>
        <p:spPr>
          <a:xfrm>
            <a:off x="115025" y="3062925"/>
            <a:ext cx="3759600" cy="1659900"/>
          </a:xfrm>
          <a:prstGeom prst="rect">
            <a:avLst/>
          </a:prstGeom>
          <a:noFill/>
          <a:ln>
            <a:noFill/>
          </a:ln>
        </p:spPr>
        <p:txBody>
          <a:bodyPr spcFirstLastPara="1" wrap="square" lIns="91425" tIns="91425" rIns="91425" bIns="91425" anchor="b" anchorCtr="0">
            <a:noAutofit/>
          </a:bodyPr>
          <a:lstStyle>
            <a:lvl1pPr lvl="0" algn="l">
              <a:lnSpc>
                <a:spcPct val="115000"/>
              </a:lnSpc>
              <a:spcBef>
                <a:spcPts val="0"/>
              </a:spcBef>
              <a:spcAft>
                <a:spcPts val="0"/>
              </a:spcAft>
              <a:buClr>
                <a:schemeClr val="lt1"/>
              </a:buClr>
              <a:buSzPts val="1000"/>
              <a:buFont typeface="Sora"/>
              <a:buNone/>
              <a:defRPr sz="1000"/>
            </a:lvl1pPr>
            <a:lvl2pPr lvl="1" algn="l">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2pPr>
            <a:lvl3pPr lvl="2" algn="l">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3pPr>
            <a:lvl4pPr lvl="3" algn="l">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4pPr>
            <a:lvl5pPr lvl="4" algn="l">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5pPr>
            <a:lvl6pPr lvl="5" algn="l">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6pPr>
            <a:lvl7pPr lvl="6" algn="l">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7pPr>
            <a:lvl8pPr lvl="7" algn="l">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8pPr>
            <a:lvl9pPr lvl="8" algn="l">
              <a:lnSpc>
                <a:spcPct val="115000"/>
              </a:lnSpc>
              <a:spcBef>
                <a:spcPts val="1000"/>
              </a:spcBef>
              <a:spcAft>
                <a:spcPts val="1000"/>
              </a:spcAft>
              <a:buClr>
                <a:schemeClr val="lt1"/>
              </a:buClr>
              <a:buSzPts val="1000"/>
              <a:buFont typeface="Sora"/>
              <a:buNone/>
              <a:defRPr sz="1000">
                <a:solidFill>
                  <a:schemeClr val="lt1"/>
                </a:solidFill>
                <a:latin typeface="Sora"/>
                <a:ea typeface="Sora"/>
                <a:cs typeface="Sora"/>
                <a:sym typeface="Sora"/>
              </a:defRPr>
            </a:lvl9pPr>
          </a:lstStyle>
          <a:p>
            <a:endParaRPr/>
          </a:p>
        </p:txBody>
      </p:sp>
      <p:sp>
        <p:nvSpPr>
          <p:cNvPr id="42" name="Google Shape;42;g3ef8d25a10f_0_151"/>
          <p:cNvSpPr txBox="1">
            <a:spLocks noGrp="1"/>
          </p:cNvSpPr>
          <p:nvPr>
            <p:ph type="title" idx="3"/>
          </p:nvPr>
        </p:nvSpPr>
        <p:spPr>
          <a:xfrm>
            <a:off x="228600" y="4774929"/>
            <a:ext cx="1939200" cy="189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3000"/>
              <a:buNone/>
              <a:defRPr sz="900">
                <a:solidFill>
                  <a:schemeClr val="accent5"/>
                </a:solidFill>
                <a:latin typeface="Sora"/>
                <a:ea typeface="Sora"/>
                <a:cs typeface="Sora"/>
                <a:sym typeface="Sora"/>
              </a:defRPr>
            </a:lvl1pPr>
            <a:lvl2pPr lvl="1"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2pPr>
            <a:lvl3pPr lvl="2"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3pPr>
            <a:lvl4pPr lvl="3"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4pPr>
            <a:lvl5pPr lvl="4"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5pPr>
            <a:lvl6pPr lvl="5"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6pPr>
            <a:lvl7pPr lvl="6"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7pPr>
            <a:lvl8pPr lvl="7"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8pPr>
            <a:lvl9pPr lvl="8"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hart">
  <p:cSld name="BLANK_1_1_1_1_1_1_1_1_1_1_7_1">
    <p:spTree>
      <p:nvGrpSpPr>
        <p:cNvPr id="1" name="Shape 43"/>
        <p:cNvGrpSpPr/>
        <p:nvPr/>
      </p:nvGrpSpPr>
      <p:grpSpPr>
        <a:xfrm>
          <a:off x="0" y="0"/>
          <a:ext cx="0" cy="0"/>
          <a:chOff x="0" y="0"/>
          <a:chExt cx="0" cy="0"/>
        </a:xfrm>
      </p:grpSpPr>
      <p:sp>
        <p:nvSpPr>
          <p:cNvPr id="44" name="Google Shape;44;g3ef8d25a10f_0_174"/>
          <p:cNvSpPr/>
          <p:nvPr/>
        </p:nvSpPr>
        <p:spPr>
          <a:xfrm rot="-1079220" flipH="1">
            <a:off x="-2010101" y="4250122"/>
            <a:ext cx="4477637" cy="804981"/>
          </a:xfrm>
          <a:prstGeom prst="chord">
            <a:avLst>
              <a:gd name="adj1" fmla="val 2752926"/>
              <a:gd name="adj2" fmla="val 1719354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nvGrpSpPr>
          <p:cNvPr id="45" name="Google Shape;45;g3ef8d25a10f_0_174"/>
          <p:cNvGrpSpPr/>
          <p:nvPr/>
        </p:nvGrpSpPr>
        <p:grpSpPr>
          <a:xfrm rot="-5400000">
            <a:off x="4030013" y="41713"/>
            <a:ext cx="1026300" cy="9201675"/>
            <a:chOff x="670045" y="-5692564"/>
            <a:chExt cx="1026300" cy="9201675"/>
          </a:xfrm>
        </p:grpSpPr>
        <p:sp>
          <p:nvSpPr>
            <p:cNvPr id="46" name="Google Shape;46;g3ef8d25a10f_0_174"/>
            <p:cNvSpPr/>
            <p:nvPr/>
          </p:nvSpPr>
          <p:spPr>
            <a:xfrm>
              <a:off x="675320" y="-5692564"/>
              <a:ext cx="1010925" cy="7239975"/>
            </a:xfrm>
            <a:custGeom>
              <a:avLst/>
              <a:gdLst/>
              <a:ahLst/>
              <a:cxnLst/>
              <a:rect l="l" t="t" r="r" b="b"/>
              <a:pathLst>
                <a:path w="40437" h="289599" extrusionOk="0">
                  <a:moveTo>
                    <a:pt x="40437" y="287489"/>
                  </a:moveTo>
                  <a:lnTo>
                    <a:pt x="0" y="0"/>
                  </a:lnTo>
                  <a:lnTo>
                    <a:pt x="242" y="276278"/>
                  </a:lnTo>
                  <a:lnTo>
                    <a:pt x="238" y="289599"/>
                  </a:lnTo>
                  <a:close/>
                </a:path>
              </a:pathLst>
            </a:custGeom>
            <a:solidFill>
              <a:schemeClr val="lt1"/>
            </a:solidFill>
            <a:ln>
              <a:noFill/>
            </a:ln>
          </p:spPr>
        </p:sp>
        <p:sp>
          <p:nvSpPr>
            <p:cNvPr id="47" name="Google Shape;47;g3ef8d25a10f_0_174"/>
            <p:cNvSpPr/>
            <p:nvPr/>
          </p:nvSpPr>
          <p:spPr>
            <a:xfrm>
              <a:off x="670045" y="1494661"/>
              <a:ext cx="1026300" cy="2014450"/>
            </a:xfrm>
            <a:custGeom>
              <a:avLst/>
              <a:gdLst/>
              <a:ahLst/>
              <a:cxnLst/>
              <a:rect l="l" t="t" r="r" b="b"/>
              <a:pathLst>
                <a:path w="41052" h="80578" extrusionOk="0">
                  <a:moveTo>
                    <a:pt x="499" y="80578"/>
                  </a:moveTo>
                  <a:lnTo>
                    <a:pt x="15982" y="73724"/>
                  </a:lnTo>
                  <a:lnTo>
                    <a:pt x="41052" y="0"/>
                  </a:lnTo>
                  <a:lnTo>
                    <a:pt x="472" y="1824"/>
                  </a:lnTo>
                  <a:lnTo>
                    <a:pt x="0" y="39674"/>
                  </a:lnTo>
                  <a:close/>
                </a:path>
              </a:pathLst>
            </a:custGeom>
            <a:gradFill>
              <a:gsLst>
                <a:gs pos="0">
                  <a:schemeClr val="accent2"/>
                </a:gs>
                <a:gs pos="37000">
                  <a:schemeClr val="lt2"/>
                </a:gs>
                <a:gs pos="92000">
                  <a:schemeClr val="accent1"/>
                </a:gs>
                <a:gs pos="100000">
                  <a:schemeClr val="accent1"/>
                </a:gs>
              </a:gsLst>
              <a:lin ang="13500032" scaled="0"/>
            </a:gradFill>
            <a:ln>
              <a:noFill/>
            </a:ln>
          </p:spPr>
        </p:sp>
      </p:grpSp>
      <p:sp>
        <p:nvSpPr>
          <p:cNvPr id="48" name="Google Shape;48;g3ef8d25a10f_0_174"/>
          <p:cNvSpPr txBox="1">
            <a:spLocks noGrp="1"/>
          </p:cNvSpPr>
          <p:nvPr>
            <p:ph type="title"/>
          </p:nvPr>
        </p:nvSpPr>
        <p:spPr>
          <a:xfrm>
            <a:off x="3720025" y="1709075"/>
            <a:ext cx="1665300" cy="1938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1000">
                <a:latin typeface="Sora"/>
                <a:ea typeface="Sora"/>
                <a:cs typeface="Sora"/>
                <a:sym typeface="Sora"/>
              </a:defRPr>
            </a:lvl1pPr>
            <a:lvl2pPr lvl="1" algn="l">
              <a:lnSpc>
                <a:spcPct val="100000"/>
              </a:lnSpc>
              <a:spcBef>
                <a:spcPts val="0"/>
              </a:spcBef>
              <a:spcAft>
                <a:spcPts val="0"/>
              </a:spcAft>
              <a:buClr>
                <a:schemeClr val="lt1"/>
              </a:buClr>
              <a:buSzPts val="1000"/>
              <a:buFont typeface="Sora"/>
              <a:buNone/>
              <a:defRPr sz="1000">
                <a:latin typeface="Sora"/>
                <a:ea typeface="Sora"/>
                <a:cs typeface="Sora"/>
                <a:sym typeface="Sora"/>
              </a:defRPr>
            </a:lvl2pPr>
            <a:lvl3pPr lvl="2" algn="l">
              <a:lnSpc>
                <a:spcPct val="100000"/>
              </a:lnSpc>
              <a:spcBef>
                <a:spcPts val="0"/>
              </a:spcBef>
              <a:spcAft>
                <a:spcPts val="0"/>
              </a:spcAft>
              <a:buClr>
                <a:schemeClr val="lt1"/>
              </a:buClr>
              <a:buSzPts val="1000"/>
              <a:buFont typeface="Sora"/>
              <a:buNone/>
              <a:defRPr sz="1000">
                <a:latin typeface="Sora"/>
                <a:ea typeface="Sora"/>
                <a:cs typeface="Sora"/>
                <a:sym typeface="Sora"/>
              </a:defRPr>
            </a:lvl3pPr>
            <a:lvl4pPr lvl="3" algn="l">
              <a:lnSpc>
                <a:spcPct val="100000"/>
              </a:lnSpc>
              <a:spcBef>
                <a:spcPts val="0"/>
              </a:spcBef>
              <a:spcAft>
                <a:spcPts val="0"/>
              </a:spcAft>
              <a:buClr>
                <a:schemeClr val="lt1"/>
              </a:buClr>
              <a:buSzPts val="1000"/>
              <a:buFont typeface="Sora"/>
              <a:buNone/>
              <a:defRPr sz="1000">
                <a:latin typeface="Sora"/>
                <a:ea typeface="Sora"/>
                <a:cs typeface="Sora"/>
                <a:sym typeface="Sora"/>
              </a:defRPr>
            </a:lvl4pPr>
            <a:lvl5pPr lvl="4" algn="l">
              <a:lnSpc>
                <a:spcPct val="100000"/>
              </a:lnSpc>
              <a:spcBef>
                <a:spcPts val="0"/>
              </a:spcBef>
              <a:spcAft>
                <a:spcPts val="0"/>
              </a:spcAft>
              <a:buClr>
                <a:schemeClr val="lt1"/>
              </a:buClr>
              <a:buSzPts val="1000"/>
              <a:buFont typeface="Sora"/>
              <a:buNone/>
              <a:defRPr sz="1000">
                <a:latin typeface="Sora"/>
                <a:ea typeface="Sora"/>
                <a:cs typeface="Sora"/>
                <a:sym typeface="Sora"/>
              </a:defRPr>
            </a:lvl5pPr>
            <a:lvl6pPr lvl="5" algn="l">
              <a:lnSpc>
                <a:spcPct val="100000"/>
              </a:lnSpc>
              <a:spcBef>
                <a:spcPts val="0"/>
              </a:spcBef>
              <a:spcAft>
                <a:spcPts val="0"/>
              </a:spcAft>
              <a:buClr>
                <a:schemeClr val="lt1"/>
              </a:buClr>
              <a:buSzPts val="1000"/>
              <a:buFont typeface="Sora"/>
              <a:buNone/>
              <a:defRPr sz="1000">
                <a:latin typeface="Sora"/>
                <a:ea typeface="Sora"/>
                <a:cs typeface="Sora"/>
                <a:sym typeface="Sora"/>
              </a:defRPr>
            </a:lvl6pPr>
            <a:lvl7pPr lvl="6" algn="l">
              <a:lnSpc>
                <a:spcPct val="100000"/>
              </a:lnSpc>
              <a:spcBef>
                <a:spcPts val="0"/>
              </a:spcBef>
              <a:spcAft>
                <a:spcPts val="0"/>
              </a:spcAft>
              <a:buClr>
                <a:schemeClr val="lt1"/>
              </a:buClr>
              <a:buSzPts val="1000"/>
              <a:buFont typeface="Sora"/>
              <a:buNone/>
              <a:defRPr sz="1000">
                <a:latin typeface="Sora"/>
                <a:ea typeface="Sora"/>
                <a:cs typeface="Sora"/>
                <a:sym typeface="Sora"/>
              </a:defRPr>
            </a:lvl7pPr>
            <a:lvl8pPr lvl="7" algn="l">
              <a:lnSpc>
                <a:spcPct val="100000"/>
              </a:lnSpc>
              <a:spcBef>
                <a:spcPts val="0"/>
              </a:spcBef>
              <a:spcAft>
                <a:spcPts val="0"/>
              </a:spcAft>
              <a:buClr>
                <a:schemeClr val="lt1"/>
              </a:buClr>
              <a:buSzPts val="1000"/>
              <a:buFont typeface="Sora"/>
              <a:buNone/>
              <a:defRPr sz="1000">
                <a:latin typeface="Sora"/>
                <a:ea typeface="Sora"/>
                <a:cs typeface="Sora"/>
                <a:sym typeface="Sora"/>
              </a:defRPr>
            </a:lvl8pPr>
            <a:lvl9pPr lvl="8" algn="l">
              <a:lnSpc>
                <a:spcPct val="100000"/>
              </a:lnSpc>
              <a:spcBef>
                <a:spcPts val="0"/>
              </a:spcBef>
              <a:spcAft>
                <a:spcPts val="0"/>
              </a:spcAft>
              <a:buClr>
                <a:schemeClr val="lt1"/>
              </a:buClr>
              <a:buSzPts val="1000"/>
              <a:buFont typeface="Sora"/>
              <a:buNone/>
              <a:defRPr sz="1000">
                <a:latin typeface="Sora"/>
                <a:ea typeface="Sora"/>
                <a:cs typeface="Sora"/>
                <a:sym typeface="Sora"/>
              </a:defRPr>
            </a:lvl9pPr>
          </a:lstStyle>
          <a:p>
            <a:endParaRPr/>
          </a:p>
        </p:txBody>
      </p:sp>
      <p:sp>
        <p:nvSpPr>
          <p:cNvPr id="49" name="Google Shape;49;g3ef8d25a10f_0_174"/>
          <p:cNvSpPr txBox="1">
            <a:spLocks noGrp="1"/>
          </p:cNvSpPr>
          <p:nvPr>
            <p:ph type="title" idx="2"/>
          </p:nvPr>
        </p:nvSpPr>
        <p:spPr>
          <a:xfrm>
            <a:off x="7148925" y="1709075"/>
            <a:ext cx="1665300" cy="1938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1000">
                <a:latin typeface="Sora"/>
                <a:ea typeface="Sora"/>
                <a:cs typeface="Sora"/>
                <a:sym typeface="Sora"/>
              </a:defRPr>
            </a:lvl1pPr>
            <a:lvl2pPr lvl="1"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a:endParaRPr/>
          </a:p>
        </p:txBody>
      </p:sp>
      <p:sp>
        <p:nvSpPr>
          <p:cNvPr id="50" name="Google Shape;50;g3ef8d25a10f_0_174"/>
          <p:cNvSpPr txBox="1">
            <a:spLocks noGrp="1"/>
          </p:cNvSpPr>
          <p:nvPr>
            <p:ph type="title" idx="3"/>
          </p:nvPr>
        </p:nvSpPr>
        <p:spPr>
          <a:xfrm>
            <a:off x="5434475" y="1709075"/>
            <a:ext cx="1665300" cy="1938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1000">
                <a:latin typeface="Sora"/>
                <a:ea typeface="Sora"/>
                <a:cs typeface="Sora"/>
                <a:sym typeface="Sora"/>
              </a:defRPr>
            </a:lvl1pPr>
            <a:lvl2pPr lvl="1"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lgn="l">
              <a:lnSpc>
                <a:spcPct val="100000"/>
              </a:lnSpc>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a:endParaRPr/>
          </a:p>
        </p:txBody>
      </p:sp>
      <p:sp>
        <p:nvSpPr>
          <p:cNvPr id="51" name="Google Shape;51;g3ef8d25a10f_0_174"/>
          <p:cNvSpPr txBox="1">
            <a:spLocks noGrp="1"/>
          </p:cNvSpPr>
          <p:nvPr>
            <p:ph type="title" idx="4"/>
          </p:nvPr>
        </p:nvSpPr>
        <p:spPr>
          <a:xfrm>
            <a:off x="38100" y="93150"/>
            <a:ext cx="1583400" cy="189300"/>
          </a:xfrm>
          <a:prstGeom prst="rect">
            <a:avLst/>
          </a:prstGeom>
          <a:noFill/>
          <a:ln>
            <a:noFill/>
          </a:ln>
        </p:spPr>
        <p:txBody>
          <a:bodyPr spcFirstLastPara="1" wrap="square" lIns="182875" tIns="91425" rIns="91425" bIns="91425" anchor="t" anchorCtr="0">
            <a:noAutofit/>
          </a:bodyPr>
          <a:lstStyle>
            <a:lvl1pPr lvl="0" algn="l">
              <a:lnSpc>
                <a:spcPct val="100000"/>
              </a:lnSpc>
              <a:spcBef>
                <a:spcPts val="0"/>
              </a:spcBef>
              <a:spcAft>
                <a:spcPts val="0"/>
              </a:spcAft>
              <a:buSzPts val="3000"/>
              <a:buNone/>
              <a:defRPr sz="900">
                <a:solidFill>
                  <a:schemeClr val="accent5"/>
                </a:solidFill>
                <a:latin typeface="Sora"/>
                <a:ea typeface="Sora"/>
                <a:cs typeface="Sora"/>
                <a:sym typeface="Sora"/>
              </a:defRPr>
            </a:lvl1pPr>
            <a:lvl2pPr lvl="1"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a:endParaRPr/>
          </a:p>
        </p:txBody>
      </p:sp>
      <p:sp>
        <p:nvSpPr>
          <p:cNvPr id="52" name="Google Shape;52;g3ef8d25a10f_0_174"/>
          <p:cNvSpPr txBox="1">
            <a:spLocks noGrp="1"/>
          </p:cNvSpPr>
          <p:nvPr>
            <p:ph type="title" idx="5"/>
          </p:nvPr>
        </p:nvSpPr>
        <p:spPr>
          <a:xfrm>
            <a:off x="108300" y="1168075"/>
            <a:ext cx="3544500" cy="2275200"/>
          </a:xfrm>
          <a:prstGeom prst="rect">
            <a:avLst/>
          </a:prstGeom>
          <a:noFill/>
          <a:ln>
            <a:noFill/>
          </a:ln>
        </p:spPr>
        <p:txBody>
          <a:bodyPr spcFirstLastPara="1" wrap="square" lIns="91425" tIns="0" rIns="91425" bIns="91425" anchor="t" anchorCtr="0">
            <a:normAutofit/>
          </a:bodyPr>
          <a:lstStyle>
            <a:lvl1pPr lvl="0" algn="l">
              <a:lnSpc>
                <a:spcPct val="90000"/>
              </a:lnSpc>
              <a:spcBef>
                <a:spcPts val="0"/>
              </a:spcBef>
              <a:spcAft>
                <a:spcPts val="0"/>
              </a:spcAft>
              <a:buSzPts val="3000"/>
              <a:buNone/>
              <a:defRPr sz="3600"/>
            </a:lvl1pPr>
            <a:lvl2pPr lvl="1"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2pPr>
            <a:lvl3pPr lvl="2"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3pPr>
            <a:lvl4pPr lvl="3"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4pPr>
            <a:lvl5pPr lvl="4"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5pPr>
            <a:lvl6pPr lvl="5"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6pPr>
            <a:lvl7pPr lvl="6"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7pPr>
            <a:lvl8pPr lvl="7"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8pPr>
            <a:lvl9pPr lvl="8" algn="l">
              <a:lnSpc>
                <a:spcPct val="115000"/>
              </a:lnSpc>
              <a:spcBef>
                <a:spcPts val="0"/>
              </a:spcBef>
              <a:spcAft>
                <a:spcPts val="0"/>
              </a:spcAft>
              <a:buSzPts val="3000"/>
              <a:buNone/>
              <a:defRPr>
                <a:latin typeface="IBM Plex Sans SemiBold"/>
                <a:ea typeface="IBM Plex Sans SemiBold"/>
                <a:cs typeface="IBM Plex Sans SemiBold"/>
                <a:sym typeface="IBM Plex Sans SemiBold"/>
              </a:defRPr>
            </a:lvl9pPr>
          </a:lstStyle>
          <a:p>
            <a:endParaRPr/>
          </a:p>
        </p:txBody>
      </p:sp>
      <p:sp>
        <p:nvSpPr>
          <p:cNvPr id="53" name="Google Shape;53;g3ef8d25a10f_0_174"/>
          <p:cNvSpPr txBox="1">
            <a:spLocks noGrp="1"/>
          </p:cNvSpPr>
          <p:nvPr>
            <p:ph type="title" idx="6"/>
          </p:nvPr>
        </p:nvSpPr>
        <p:spPr>
          <a:xfrm>
            <a:off x="3720025" y="1287875"/>
            <a:ext cx="4295400" cy="277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2pPr>
            <a:lvl3pPr lvl="2"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3pPr>
            <a:lvl4pPr lvl="3"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4pPr>
            <a:lvl5pPr lvl="4"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5pPr>
            <a:lvl6pPr lvl="5"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6pPr>
            <a:lvl7pPr lvl="6"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7pPr>
            <a:lvl8pPr lvl="7"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8pPr>
            <a:lvl9pPr lvl="8" algn="l">
              <a:lnSpc>
                <a:spcPct val="100000"/>
              </a:lnSpc>
              <a:spcBef>
                <a:spcPts val="0"/>
              </a:spcBef>
              <a:spcAft>
                <a:spcPts val="0"/>
              </a:spcAft>
              <a:buClr>
                <a:schemeClr val="lt1"/>
              </a:buClr>
              <a:buSzPts val="1200"/>
              <a:buFont typeface="Sora"/>
              <a:buNone/>
              <a:defRPr sz="1200">
                <a:solidFill>
                  <a:schemeClr val="lt1"/>
                </a:solidFill>
                <a:latin typeface="Sora"/>
                <a:ea typeface="Sora"/>
                <a:cs typeface="Sora"/>
                <a:sym typeface="Sora"/>
              </a:defRPr>
            </a:lvl9pPr>
          </a:lstStyle>
          <a:p>
            <a:endParaRPr/>
          </a:p>
        </p:txBody>
      </p:sp>
      <p:sp>
        <p:nvSpPr>
          <p:cNvPr id="54" name="Google Shape;54;g3ef8d25a10f_0_174"/>
          <p:cNvSpPr txBox="1">
            <a:spLocks noGrp="1"/>
          </p:cNvSpPr>
          <p:nvPr>
            <p:ph type="title" idx="7"/>
          </p:nvPr>
        </p:nvSpPr>
        <p:spPr>
          <a:xfrm>
            <a:off x="228600" y="4774929"/>
            <a:ext cx="1939200" cy="1893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3000"/>
              <a:buNone/>
              <a:defRPr sz="900">
                <a:solidFill>
                  <a:schemeClr val="accent5"/>
                </a:solidFill>
                <a:latin typeface="Sora"/>
                <a:ea typeface="Sora"/>
                <a:cs typeface="Sora"/>
                <a:sym typeface="Sora"/>
              </a:defRPr>
            </a:lvl1pPr>
            <a:lvl2pPr lvl="1"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2pPr>
            <a:lvl3pPr lvl="2"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3pPr>
            <a:lvl4pPr lvl="3"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4pPr>
            <a:lvl5pPr lvl="4"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5pPr>
            <a:lvl6pPr lvl="5"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6pPr>
            <a:lvl7pPr lvl="6"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7pPr>
            <a:lvl8pPr lvl="7"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8pPr>
            <a:lvl9pPr lvl="8"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 Alt 4">
  <p:cSld name="BLANK_1_1_1_1_1_1_1_1_1_1_2_1">
    <p:spTree>
      <p:nvGrpSpPr>
        <p:cNvPr id="1" name="Shape 55"/>
        <p:cNvGrpSpPr/>
        <p:nvPr/>
      </p:nvGrpSpPr>
      <p:grpSpPr>
        <a:xfrm>
          <a:off x="0" y="0"/>
          <a:ext cx="0" cy="0"/>
          <a:chOff x="0" y="0"/>
          <a:chExt cx="0" cy="0"/>
        </a:xfrm>
      </p:grpSpPr>
      <p:grpSp>
        <p:nvGrpSpPr>
          <p:cNvPr id="56" name="Google Shape;56;g3ef8d25a10f_0_186"/>
          <p:cNvGrpSpPr/>
          <p:nvPr/>
        </p:nvGrpSpPr>
        <p:grpSpPr>
          <a:xfrm flipH="1">
            <a:off x="3199575" y="156175"/>
            <a:ext cx="1851000" cy="1225325"/>
            <a:chOff x="461225" y="3875100"/>
            <a:chExt cx="1851000" cy="1225325"/>
          </a:xfrm>
        </p:grpSpPr>
        <p:grpSp>
          <p:nvGrpSpPr>
            <p:cNvPr id="57" name="Google Shape;57;g3ef8d25a10f_0_186"/>
            <p:cNvGrpSpPr/>
            <p:nvPr/>
          </p:nvGrpSpPr>
          <p:grpSpPr>
            <a:xfrm>
              <a:off x="461225" y="3875100"/>
              <a:ext cx="1851000" cy="114600"/>
              <a:chOff x="461225" y="3504775"/>
              <a:chExt cx="1851000" cy="114600"/>
            </a:xfrm>
          </p:grpSpPr>
          <p:sp>
            <p:nvSpPr>
              <p:cNvPr id="58" name="Google Shape;58;g3ef8d25a10f_0_186"/>
              <p:cNvSpPr/>
              <p:nvPr/>
            </p:nvSpPr>
            <p:spPr>
              <a:xfrm>
                <a:off x="461225" y="3504775"/>
                <a:ext cx="370200" cy="114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59" name="Google Shape;59;g3ef8d25a10f_0_186"/>
              <p:cNvSpPr/>
              <p:nvPr/>
            </p:nvSpPr>
            <p:spPr>
              <a:xfrm>
                <a:off x="831425" y="3504775"/>
                <a:ext cx="370200" cy="114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60" name="Google Shape;60;g3ef8d25a10f_0_186"/>
              <p:cNvSpPr/>
              <p:nvPr/>
            </p:nvSpPr>
            <p:spPr>
              <a:xfrm>
                <a:off x="1201625" y="3504775"/>
                <a:ext cx="370200" cy="114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61" name="Google Shape;61;g3ef8d25a10f_0_186"/>
              <p:cNvSpPr/>
              <p:nvPr/>
            </p:nvSpPr>
            <p:spPr>
              <a:xfrm>
                <a:off x="1571825" y="3504775"/>
                <a:ext cx="370200" cy="114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62" name="Google Shape;62;g3ef8d25a10f_0_186"/>
              <p:cNvSpPr/>
              <p:nvPr/>
            </p:nvSpPr>
            <p:spPr>
              <a:xfrm>
                <a:off x="1942025" y="3504775"/>
                <a:ext cx="370200" cy="114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nvGrpSpPr>
            <p:cNvPr id="63" name="Google Shape;63;g3ef8d25a10f_0_186"/>
            <p:cNvGrpSpPr/>
            <p:nvPr/>
          </p:nvGrpSpPr>
          <p:grpSpPr>
            <a:xfrm>
              <a:off x="461225" y="3989700"/>
              <a:ext cx="1480800" cy="1110725"/>
              <a:chOff x="461225" y="3249175"/>
              <a:chExt cx="1480800" cy="1110725"/>
            </a:xfrm>
          </p:grpSpPr>
          <p:sp>
            <p:nvSpPr>
              <p:cNvPr id="64" name="Google Shape;64;g3ef8d25a10f_0_186"/>
              <p:cNvSpPr/>
              <p:nvPr/>
            </p:nvSpPr>
            <p:spPr>
              <a:xfrm>
                <a:off x="4612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65" name="Google Shape;65;g3ef8d25a10f_0_186"/>
              <p:cNvSpPr/>
              <p:nvPr/>
            </p:nvSpPr>
            <p:spPr>
              <a:xfrm>
                <a:off x="12016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66" name="Google Shape;66;g3ef8d25a10f_0_186"/>
              <p:cNvSpPr/>
              <p:nvPr/>
            </p:nvSpPr>
            <p:spPr>
              <a:xfrm>
                <a:off x="15718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67" name="Google Shape;67;g3ef8d25a10f_0_186"/>
              <p:cNvSpPr/>
              <p:nvPr/>
            </p:nvSpPr>
            <p:spPr>
              <a:xfrm>
                <a:off x="1201625" y="3989700"/>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nvGrpSpPr>
            <p:cNvPr id="68" name="Google Shape;68;g3ef8d25a10f_0_186"/>
            <p:cNvGrpSpPr/>
            <p:nvPr/>
          </p:nvGrpSpPr>
          <p:grpSpPr>
            <a:xfrm>
              <a:off x="831425" y="4360025"/>
              <a:ext cx="1480800" cy="370200"/>
              <a:chOff x="831425" y="3249175"/>
              <a:chExt cx="1480800" cy="370200"/>
            </a:xfrm>
          </p:grpSpPr>
          <p:sp>
            <p:nvSpPr>
              <p:cNvPr id="69" name="Google Shape;69;g3ef8d25a10f_0_186"/>
              <p:cNvSpPr/>
              <p:nvPr/>
            </p:nvSpPr>
            <p:spPr>
              <a:xfrm>
                <a:off x="8314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70" name="Google Shape;70;g3ef8d25a10f_0_186"/>
              <p:cNvSpPr/>
              <p:nvPr/>
            </p:nvSpPr>
            <p:spPr>
              <a:xfrm>
                <a:off x="12016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71" name="Google Shape;71;g3ef8d25a10f_0_186"/>
              <p:cNvSpPr/>
              <p:nvPr/>
            </p:nvSpPr>
            <p:spPr>
              <a:xfrm>
                <a:off x="15718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72" name="Google Shape;72;g3ef8d25a10f_0_186"/>
              <p:cNvSpPr/>
              <p:nvPr/>
            </p:nvSpPr>
            <p:spPr>
              <a:xfrm>
                <a:off x="1942025" y="3249175"/>
                <a:ext cx="370200" cy="37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sp>
        <p:nvSpPr>
          <p:cNvPr id="73" name="Google Shape;73;g3ef8d25a10f_0_186"/>
          <p:cNvSpPr txBox="1">
            <a:spLocks noGrp="1"/>
          </p:cNvSpPr>
          <p:nvPr>
            <p:ph type="title"/>
          </p:nvPr>
        </p:nvSpPr>
        <p:spPr>
          <a:xfrm>
            <a:off x="38100" y="93150"/>
            <a:ext cx="1583400" cy="189300"/>
          </a:xfrm>
          <a:prstGeom prst="rect">
            <a:avLst/>
          </a:prstGeom>
          <a:noFill/>
          <a:ln>
            <a:noFill/>
          </a:ln>
        </p:spPr>
        <p:txBody>
          <a:bodyPr spcFirstLastPara="1" wrap="square" lIns="182875" tIns="91425" rIns="91425" bIns="91425" anchor="t" anchorCtr="0">
            <a:noAutofit/>
          </a:bodyPr>
          <a:lstStyle>
            <a:lvl1pPr lvl="0" algn="l">
              <a:lnSpc>
                <a:spcPct val="100000"/>
              </a:lnSpc>
              <a:spcBef>
                <a:spcPts val="0"/>
              </a:spcBef>
              <a:spcAft>
                <a:spcPts val="0"/>
              </a:spcAft>
              <a:buSzPts val="3000"/>
              <a:buNone/>
              <a:defRPr sz="900">
                <a:solidFill>
                  <a:schemeClr val="accent5"/>
                </a:solidFill>
                <a:latin typeface="Sora"/>
                <a:ea typeface="Sora"/>
                <a:cs typeface="Sora"/>
                <a:sym typeface="Sora"/>
              </a:defRPr>
            </a:lvl1pPr>
            <a:lvl2pPr lvl="1"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lgn="l">
              <a:lnSpc>
                <a:spcPct val="100000"/>
              </a:lnSpc>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a:endParaRPr/>
          </a:p>
        </p:txBody>
      </p:sp>
      <p:sp>
        <p:nvSpPr>
          <p:cNvPr id="74" name="Google Shape;74;g3ef8d25a10f_0_186"/>
          <p:cNvSpPr/>
          <p:nvPr/>
        </p:nvSpPr>
        <p:spPr>
          <a:xfrm>
            <a:off x="5023375" y="3994875"/>
            <a:ext cx="3941541" cy="1148616"/>
          </a:xfrm>
          <a:custGeom>
            <a:avLst/>
            <a:gdLst/>
            <a:ahLst/>
            <a:cxnLst/>
            <a:rect l="l" t="t" r="r" b="b"/>
            <a:pathLst>
              <a:path w="109754" h="47273" extrusionOk="0">
                <a:moveTo>
                  <a:pt x="93188" y="0"/>
                </a:moveTo>
                <a:lnTo>
                  <a:pt x="91918" y="29"/>
                </a:lnTo>
                <a:lnTo>
                  <a:pt x="90619" y="87"/>
                </a:lnTo>
                <a:lnTo>
                  <a:pt x="89292" y="144"/>
                </a:lnTo>
                <a:lnTo>
                  <a:pt x="87906" y="260"/>
                </a:lnTo>
                <a:lnTo>
                  <a:pt x="86521" y="404"/>
                </a:lnTo>
                <a:lnTo>
                  <a:pt x="85107" y="606"/>
                </a:lnTo>
                <a:lnTo>
                  <a:pt x="83664" y="808"/>
                </a:lnTo>
                <a:lnTo>
                  <a:pt x="82163" y="1039"/>
                </a:lnTo>
                <a:lnTo>
                  <a:pt x="80663" y="1328"/>
                </a:lnTo>
                <a:lnTo>
                  <a:pt x="79162" y="1616"/>
                </a:lnTo>
                <a:lnTo>
                  <a:pt x="77604" y="1963"/>
                </a:lnTo>
                <a:lnTo>
                  <a:pt x="76045" y="2309"/>
                </a:lnTo>
                <a:lnTo>
                  <a:pt x="74458" y="2713"/>
                </a:lnTo>
                <a:lnTo>
                  <a:pt x="72842" y="3146"/>
                </a:lnTo>
                <a:lnTo>
                  <a:pt x="71226" y="3579"/>
                </a:lnTo>
                <a:lnTo>
                  <a:pt x="69581" y="4069"/>
                </a:lnTo>
                <a:lnTo>
                  <a:pt x="67907" y="4560"/>
                </a:lnTo>
                <a:lnTo>
                  <a:pt x="66233" y="5108"/>
                </a:lnTo>
                <a:lnTo>
                  <a:pt x="64559" y="5657"/>
                </a:lnTo>
                <a:lnTo>
                  <a:pt x="62856" y="6263"/>
                </a:lnTo>
                <a:lnTo>
                  <a:pt x="61154" y="6869"/>
                </a:lnTo>
                <a:lnTo>
                  <a:pt x="59422" y="7504"/>
                </a:lnTo>
                <a:lnTo>
                  <a:pt x="57690" y="8167"/>
                </a:lnTo>
                <a:lnTo>
                  <a:pt x="55959" y="8860"/>
                </a:lnTo>
                <a:lnTo>
                  <a:pt x="54227" y="9582"/>
                </a:lnTo>
                <a:lnTo>
                  <a:pt x="52467" y="10332"/>
                </a:lnTo>
                <a:lnTo>
                  <a:pt x="50735" y="11082"/>
                </a:lnTo>
                <a:lnTo>
                  <a:pt x="48975" y="11890"/>
                </a:lnTo>
                <a:lnTo>
                  <a:pt x="47214" y="12698"/>
                </a:lnTo>
                <a:lnTo>
                  <a:pt x="45454" y="13535"/>
                </a:lnTo>
                <a:lnTo>
                  <a:pt x="43694" y="14401"/>
                </a:lnTo>
                <a:lnTo>
                  <a:pt x="41933" y="15296"/>
                </a:lnTo>
                <a:lnTo>
                  <a:pt x="40230" y="16190"/>
                </a:lnTo>
                <a:lnTo>
                  <a:pt x="38528" y="17085"/>
                </a:lnTo>
                <a:lnTo>
                  <a:pt x="36825" y="18009"/>
                </a:lnTo>
                <a:lnTo>
                  <a:pt x="35122" y="18961"/>
                </a:lnTo>
                <a:lnTo>
                  <a:pt x="33477" y="19913"/>
                </a:lnTo>
                <a:lnTo>
                  <a:pt x="31832" y="20895"/>
                </a:lnTo>
                <a:lnTo>
                  <a:pt x="30187" y="21876"/>
                </a:lnTo>
                <a:lnTo>
                  <a:pt x="28600" y="22857"/>
                </a:lnTo>
                <a:lnTo>
                  <a:pt x="27013" y="23867"/>
                </a:lnTo>
                <a:lnTo>
                  <a:pt x="25454" y="24877"/>
                </a:lnTo>
                <a:lnTo>
                  <a:pt x="23925" y="25887"/>
                </a:lnTo>
                <a:lnTo>
                  <a:pt x="22395" y="26926"/>
                </a:lnTo>
                <a:lnTo>
                  <a:pt x="20923" y="27965"/>
                </a:lnTo>
                <a:lnTo>
                  <a:pt x="19480" y="29004"/>
                </a:lnTo>
                <a:lnTo>
                  <a:pt x="18037" y="30072"/>
                </a:lnTo>
                <a:lnTo>
                  <a:pt x="16652" y="31111"/>
                </a:lnTo>
                <a:lnTo>
                  <a:pt x="15354" y="32150"/>
                </a:lnTo>
                <a:lnTo>
                  <a:pt x="14084" y="33160"/>
                </a:lnTo>
                <a:lnTo>
                  <a:pt x="12843" y="34199"/>
                </a:lnTo>
                <a:lnTo>
                  <a:pt x="11631" y="35209"/>
                </a:lnTo>
                <a:lnTo>
                  <a:pt x="10447" y="36248"/>
                </a:lnTo>
                <a:lnTo>
                  <a:pt x="9293" y="37258"/>
                </a:lnTo>
                <a:lnTo>
                  <a:pt x="8196" y="38297"/>
                </a:lnTo>
                <a:lnTo>
                  <a:pt x="7129" y="39307"/>
                </a:lnTo>
                <a:lnTo>
                  <a:pt x="6090" y="40317"/>
                </a:lnTo>
                <a:lnTo>
                  <a:pt x="5108" y="41327"/>
                </a:lnTo>
                <a:lnTo>
                  <a:pt x="4156" y="42337"/>
                </a:lnTo>
                <a:lnTo>
                  <a:pt x="3233" y="43347"/>
                </a:lnTo>
                <a:lnTo>
                  <a:pt x="2367" y="44357"/>
                </a:lnTo>
                <a:lnTo>
                  <a:pt x="1530" y="45339"/>
                </a:lnTo>
                <a:lnTo>
                  <a:pt x="751" y="46320"/>
                </a:lnTo>
                <a:lnTo>
                  <a:pt x="0" y="47272"/>
                </a:lnTo>
                <a:lnTo>
                  <a:pt x="76016" y="47272"/>
                </a:lnTo>
                <a:lnTo>
                  <a:pt x="78152" y="45916"/>
                </a:lnTo>
                <a:lnTo>
                  <a:pt x="80230" y="44531"/>
                </a:lnTo>
                <a:lnTo>
                  <a:pt x="82250" y="43145"/>
                </a:lnTo>
                <a:lnTo>
                  <a:pt x="84241" y="41731"/>
                </a:lnTo>
                <a:lnTo>
                  <a:pt x="86146" y="40317"/>
                </a:lnTo>
                <a:lnTo>
                  <a:pt x="88022" y="38903"/>
                </a:lnTo>
                <a:lnTo>
                  <a:pt x="89840" y="37460"/>
                </a:lnTo>
                <a:lnTo>
                  <a:pt x="91572" y="36046"/>
                </a:lnTo>
                <a:lnTo>
                  <a:pt x="93245" y="34603"/>
                </a:lnTo>
                <a:lnTo>
                  <a:pt x="94862" y="33160"/>
                </a:lnTo>
                <a:lnTo>
                  <a:pt x="96420" y="31717"/>
                </a:lnTo>
                <a:lnTo>
                  <a:pt x="97892" y="30303"/>
                </a:lnTo>
                <a:lnTo>
                  <a:pt x="99277" y="28860"/>
                </a:lnTo>
                <a:lnTo>
                  <a:pt x="100605" y="27446"/>
                </a:lnTo>
                <a:lnTo>
                  <a:pt x="101846" y="26060"/>
                </a:lnTo>
                <a:lnTo>
                  <a:pt x="103000" y="24646"/>
                </a:lnTo>
                <a:lnTo>
                  <a:pt x="104068" y="23290"/>
                </a:lnTo>
                <a:lnTo>
                  <a:pt x="105049" y="21934"/>
                </a:lnTo>
                <a:lnTo>
                  <a:pt x="105944" y="20606"/>
                </a:lnTo>
                <a:lnTo>
                  <a:pt x="106752" y="19307"/>
                </a:lnTo>
                <a:lnTo>
                  <a:pt x="107444" y="18037"/>
                </a:lnTo>
                <a:lnTo>
                  <a:pt x="107791" y="17431"/>
                </a:lnTo>
                <a:lnTo>
                  <a:pt x="108079" y="16796"/>
                </a:lnTo>
                <a:lnTo>
                  <a:pt x="108339" y="16190"/>
                </a:lnTo>
                <a:lnTo>
                  <a:pt x="108599" y="15584"/>
                </a:lnTo>
                <a:lnTo>
                  <a:pt x="108830" y="15007"/>
                </a:lnTo>
                <a:lnTo>
                  <a:pt x="109032" y="14401"/>
                </a:lnTo>
                <a:lnTo>
                  <a:pt x="109205" y="13824"/>
                </a:lnTo>
                <a:lnTo>
                  <a:pt x="109349" y="13218"/>
                </a:lnTo>
                <a:lnTo>
                  <a:pt x="109493" y="12670"/>
                </a:lnTo>
                <a:lnTo>
                  <a:pt x="109609" y="12092"/>
                </a:lnTo>
                <a:lnTo>
                  <a:pt x="109667" y="11544"/>
                </a:lnTo>
                <a:lnTo>
                  <a:pt x="109724" y="10996"/>
                </a:lnTo>
                <a:lnTo>
                  <a:pt x="109753" y="10447"/>
                </a:lnTo>
                <a:lnTo>
                  <a:pt x="109753" y="9928"/>
                </a:lnTo>
                <a:lnTo>
                  <a:pt x="109753" y="9437"/>
                </a:lnTo>
                <a:lnTo>
                  <a:pt x="109695" y="8918"/>
                </a:lnTo>
                <a:lnTo>
                  <a:pt x="109609" y="8427"/>
                </a:lnTo>
                <a:lnTo>
                  <a:pt x="109522" y="7965"/>
                </a:lnTo>
                <a:lnTo>
                  <a:pt x="109378" y="7504"/>
                </a:lnTo>
                <a:lnTo>
                  <a:pt x="109234" y="7042"/>
                </a:lnTo>
                <a:lnTo>
                  <a:pt x="109060" y="6609"/>
                </a:lnTo>
                <a:lnTo>
                  <a:pt x="108858" y="6176"/>
                </a:lnTo>
                <a:lnTo>
                  <a:pt x="108656" y="5801"/>
                </a:lnTo>
                <a:lnTo>
                  <a:pt x="108426" y="5426"/>
                </a:lnTo>
                <a:lnTo>
                  <a:pt x="108195" y="5079"/>
                </a:lnTo>
                <a:lnTo>
                  <a:pt x="107935" y="4733"/>
                </a:lnTo>
                <a:lnTo>
                  <a:pt x="107646" y="4416"/>
                </a:lnTo>
                <a:lnTo>
                  <a:pt x="107358" y="4098"/>
                </a:lnTo>
                <a:lnTo>
                  <a:pt x="107011" y="3810"/>
                </a:lnTo>
                <a:lnTo>
                  <a:pt x="106694" y="3492"/>
                </a:lnTo>
                <a:lnTo>
                  <a:pt x="106319" y="3232"/>
                </a:lnTo>
                <a:lnTo>
                  <a:pt x="105944" y="2944"/>
                </a:lnTo>
                <a:lnTo>
                  <a:pt x="105568" y="2684"/>
                </a:lnTo>
                <a:lnTo>
                  <a:pt x="105164" y="2453"/>
                </a:lnTo>
                <a:lnTo>
                  <a:pt x="104732" y="2222"/>
                </a:lnTo>
                <a:lnTo>
                  <a:pt x="104270" y="1991"/>
                </a:lnTo>
                <a:lnTo>
                  <a:pt x="103808" y="1789"/>
                </a:lnTo>
                <a:lnTo>
                  <a:pt x="103317" y="1587"/>
                </a:lnTo>
                <a:lnTo>
                  <a:pt x="102307" y="1212"/>
                </a:lnTo>
                <a:lnTo>
                  <a:pt x="101211" y="895"/>
                </a:lnTo>
                <a:lnTo>
                  <a:pt x="100027" y="635"/>
                </a:lnTo>
                <a:lnTo>
                  <a:pt x="98815" y="404"/>
                </a:lnTo>
                <a:lnTo>
                  <a:pt x="97517" y="231"/>
                </a:lnTo>
                <a:lnTo>
                  <a:pt x="96131" y="116"/>
                </a:lnTo>
                <a:lnTo>
                  <a:pt x="94688" y="29"/>
                </a:lnTo>
                <a:lnTo>
                  <a:pt x="93188"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sng" strike="noStrike" cap="none">
              <a:solidFill>
                <a:schemeClr val="lt1"/>
              </a:solidFill>
              <a:latin typeface="Sora"/>
              <a:ea typeface="Sora"/>
              <a:cs typeface="Sora"/>
              <a:sym typeface="Sora"/>
            </a:endParaRPr>
          </a:p>
        </p:txBody>
      </p:sp>
      <p:sp>
        <p:nvSpPr>
          <p:cNvPr id="75" name="Google Shape;75;g3ef8d25a10f_0_186"/>
          <p:cNvSpPr/>
          <p:nvPr/>
        </p:nvSpPr>
        <p:spPr>
          <a:xfrm rot="5400000">
            <a:off x="6364434" y="2363929"/>
            <a:ext cx="912991" cy="4646142"/>
          </a:xfrm>
          <a:custGeom>
            <a:avLst/>
            <a:gdLst/>
            <a:ahLst/>
            <a:cxnLst/>
            <a:rect l="l" t="t" r="r" b="b"/>
            <a:pathLst>
              <a:path w="39886" h="93762" fill="none" extrusionOk="0">
                <a:moveTo>
                  <a:pt x="39886" y="0"/>
                </a:moveTo>
                <a:lnTo>
                  <a:pt x="7330" y="0"/>
                </a:lnTo>
                <a:lnTo>
                  <a:pt x="7330" y="0"/>
                </a:lnTo>
                <a:lnTo>
                  <a:pt x="6362" y="3051"/>
                </a:lnTo>
                <a:lnTo>
                  <a:pt x="5470" y="6176"/>
                </a:lnTo>
                <a:lnTo>
                  <a:pt x="4614" y="9413"/>
                </a:lnTo>
                <a:lnTo>
                  <a:pt x="3832" y="12725"/>
                </a:lnTo>
                <a:lnTo>
                  <a:pt x="3088" y="16148"/>
                </a:lnTo>
                <a:lnTo>
                  <a:pt x="2456" y="19608"/>
                </a:lnTo>
                <a:lnTo>
                  <a:pt x="1860" y="23143"/>
                </a:lnTo>
                <a:lnTo>
                  <a:pt x="1340" y="26715"/>
                </a:lnTo>
                <a:lnTo>
                  <a:pt x="1340" y="26715"/>
                </a:lnTo>
                <a:lnTo>
                  <a:pt x="930" y="29989"/>
                </a:lnTo>
                <a:lnTo>
                  <a:pt x="633" y="33263"/>
                </a:lnTo>
                <a:lnTo>
                  <a:pt x="372" y="36463"/>
                </a:lnTo>
                <a:lnTo>
                  <a:pt x="186" y="39625"/>
                </a:lnTo>
                <a:lnTo>
                  <a:pt x="37" y="42714"/>
                </a:lnTo>
                <a:lnTo>
                  <a:pt x="0" y="45802"/>
                </a:lnTo>
                <a:lnTo>
                  <a:pt x="0" y="48778"/>
                </a:lnTo>
                <a:lnTo>
                  <a:pt x="112" y="51755"/>
                </a:lnTo>
                <a:lnTo>
                  <a:pt x="223" y="54620"/>
                </a:lnTo>
                <a:lnTo>
                  <a:pt x="447" y="57448"/>
                </a:lnTo>
                <a:lnTo>
                  <a:pt x="707" y="60201"/>
                </a:lnTo>
                <a:lnTo>
                  <a:pt x="1042" y="62843"/>
                </a:lnTo>
                <a:lnTo>
                  <a:pt x="1414" y="65447"/>
                </a:lnTo>
                <a:lnTo>
                  <a:pt x="1860" y="67940"/>
                </a:lnTo>
                <a:lnTo>
                  <a:pt x="2381" y="70358"/>
                </a:lnTo>
                <a:lnTo>
                  <a:pt x="2939" y="72665"/>
                </a:lnTo>
                <a:lnTo>
                  <a:pt x="3535" y="74898"/>
                </a:lnTo>
                <a:lnTo>
                  <a:pt x="4204" y="77018"/>
                </a:lnTo>
                <a:lnTo>
                  <a:pt x="4949" y="79028"/>
                </a:lnTo>
                <a:lnTo>
                  <a:pt x="5321" y="79995"/>
                </a:lnTo>
                <a:lnTo>
                  <a:pt x="5693" y="80925"/>
                </a:lnTo>
                <a:lnTo>
                  <a:pt x="6102" y="81855"/>
                </a:lnTo>
                <a:lnTo>
                  <a:pt x="6549" y="82748"/>
                </a:lnTo>
                <a:lnTo>
                  <a:pt x="6958" y="83567"/>
                </a:lnTo>
                <a:lnTo>
                  <a:pt x="7404" y="84385"/>
                </a:lnTo>
                <a:lnTo>
                  <a:pt x="7851" y="85204"/>
                </a:lnTo>
                <a:lnTo>
                  <a:pt x="8334" y="85948"/>
                </a:lnTo>
                <a:lnTo>
                  <a:pt x="8818" y="86692"/>
                </a:lnTo>
                <a:lnTo>
                  <a:pt x="9302" y="87362"/>
                </a:lnTo>
                <a:lnTo>
                  <a:pt x="9786" y="88032"/>
                </a:lnTo>
                <a:lnTo>
                  <a:pt x="10306" y="88664"/>
                </a:lnTo>
                <a:lnTo>
                  <a:pt x="10827" y="89259"/>
                </a:lnTo>
                <a:lnTo>
                  <a:pt x="11385" y="89818"/>
                </a:lnTo>
                <a:lnTo>
                  <a:pt x="11906" y="90338"/>
                </a:lnTo>
                <a:lnTo>
                  <a:pt x="12464" y="90822"/>
                </a:lnTo>
                <a:lnTo>
                  <a:pt x="13060" y="91306"/>
                </a:lnTo>
                <a:lnTo>
                  <a:pt x="13618" y="91715"/>
                </a:lnTo>
                <a:lnTo>
                  <a:pt x="14213" y="92087"/>
                </a:lnTo>
                <a:lnTo>
                  <a:pt x="14808" y="92422"/>
                </a:lnTo>
                <a:lnTo>
                  <a:pt x="15404" y="92757"/>
                </a:lnTo>
                <a:lnTo>
                  <a:pt x="16036" y="93017"/>
                </a:lnTo>
                <a:lnTo>
                  <a:pt x="16669" y="93241"/>
                </a:lnTo>
                <a:lnTo>
                  <a:pt x="17301" y="93427"/>
                </a:lnTo>
                <a:lnTo>
                  <a:pt x="17971" y="93575"/>
                </a:lnTo>
                <a:lnTo>
                  <a:pt x="18604" y="93687"/>
                </a:lnTo>
                <a:lnTo>
                  <a:pt x="18604" y="93687"/>
                </a:lnTo>
                <a:lnTo>
                  <a:pt x="19311" y="93762"/>
                </a:lnTo>
                <a:lnTo>
                  <a:pt x="20017" y="93762"/>
                </a:lnTo>
                <a:lnTo>
                  <a:pt x="20017" y="93762"/>
                </a:lnTo>
                <a:lnTo>
                  <a:pt x="20650" y="93762"/>
                </a:lnTo>
                <a:lnTo>
                  <a:pt x="21320" y="93687"/>
                </a:lnTo>
                <a:lnTo>
                  <a:pt x="21952" y="93613"/>
                </a:lnTo>
                <a:lnTo>
                  <a:pt x="22622" y="93464"/>
                </a:lnTo>
                <a:lnTo>
                  <a:pt x="23254" y="93315"/>
                </a:lnTo>
                <a:lnTo>
                  <a:pt x="23924" y="93092"/>
                </a:lnTo>
                <a:lnTo>
                  <a:pt x="24557" y="92831"/>
                </a:lnTo>
                <a:lnTo>
                  <a:pt x="25189" y="92571"/>
                </a:lnTo>
                <a:lnTo>
                  <a:pt x="25859" y="92236"/>
                </a:lnTo>
                <a:lnTo>
                  <a:pt x="26491" y="91901"/>
                </a:lnTo>
                <a:lnTo>
                  <a:pt x="27124" y="91529"/>
                </a:lnTo>
                <a:lnTo>
                  <a:pt x="27794" y="91083"/>
                </a:lnTo>
                <a:lnTo>
                  <a:pt x="28426" y="90636"/>
                </a:lnTo>
                <a:lnTo>
                  <a:pt x="29059" y="90152"/>
                </a:lnTo>
                <a:lnTo>
                  <a:pt x="29691" y="89632"/>
                </a:lnTo>
                <a:lnTo>
                  <a:pt x="30324" y="89073"/>
                </a:lnTo>
                <a:lnTo>
                  <a:pt x="30956" y="88515"/>
                </a:lnTo>
                <a:lnTo>
                  <a:pt x="31589" y="87883"/>
                </a:lnTo>
                <a:lnTo>
                  <a:pt x="32221" y="87250"/>
                </a:lnTo>
                <a:lnTo>
                  <a:pt x="32817" y="86581"/>
                </a:lnTo>
                <a:lnTo>
                  <a:pt x="33449" y="85874"/>
                </a:lnTo>
                <a:lnTo>
                  <a:pt x="34045" y="85129"/>
                </a:lnTo>
                <a:lnTo>
                  <a:pt x="35272" y="83567"/>
                </a:lnTo>
                <a:lnTo>
                  <a:pt x="36463" y="81892"/>
                </a:lnTo>
                <a:lnTo>
                  <a:pt x="37616" y="80107"/>
                </a:lnTo>
                <a:lnTo>
                  <a:pt x="38770" y="78209"/>
                </a:lnTo>
                <a:lnTo>
                  <a:pt x="39886" y="76200"/>
                </a:lnTo>
                <a:lnTo>
                  <a:pt x="39886" y="0"/>
                </a:lnTo>
                <a:lnTo>
                  <a:pt x="39886"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76" name="Google Shape;76;g3ef8d25a10f_0_186"/>
          <p:cNvSpPr txBox="1">
            <a:spLocks noGrp="1"/>
          </p:cNvSpPr>
          <p:nvPr>
            <p:ph type="title" idx="2"/>
          </p:nvPr>
        </p:nvSpPr>
        <p:spPr>
          <a:xfrm>
            <a:off x="115025" y="502775"/>
            <a:ext cx="3941700" cy="1200600"/>
          </a:xfrm>
          <a:prstGeom prst="rect">
            <a:avLst/>
          </a:prstGeom>
          <a:noFill/>
          <a:ln>
            <a:noFill/>
          </a:ln>
        </p:spPr>
        <p:txBody>
          <a:bodyPr spcFirstLastPara="1" wrap="square" lIns="91425" tIns="91425" rIns="91425" bIns="91425" anchor="t" anchorCtr="0">
            <a:spAutoFit/>
          </a:bodyPr>
          <a:lstStyle>
            <a:lvl1pPr lvl="0" algn="l">
              <a:lnSpc>
                <a:spcPct val="90000"/>
              </a:lnSpc>
              <a:spcBef>
                <a:spcPts val="0"/>
              </a:spcBef>
              <a:spcAft>
                <a:spcPts val="0"/>
              </a:spcAft>
              <a:buSzPts val="3000"/>
              <a:buNone/>
              <a:defRPr sz="3600"/>
            </a:lvl1pPr>
            <a:lvl2pPr lvl="1" algn="l">
              <a:lnSpc>
                <a:spcPct val="115000"/>
              </a:lnSpc>
              <a:spcBef>
                <a:spcPts val="0"/>
              </a:spcBef>
              <a:spcAft>
                <a:spcPts val="0"/>
              </a:spcAft>
              <a:buSzPts val="3000"/>
              <a:buNone/>
              <a:defRPr sz="3600"/>
            </a:lvl2pPr>
            <a:lvl3pPr lvl="2" algn="l">
              <a:lnSpc>
                <a:spcPct val="115000"/>
              </a:lnSpc>
              <a:spcBef>
                <a:spcPts val="0"/>
              </a:spcBef>
              <a:spcAft>
                <a:spcPts val="0"/>
              </a:spcAft>
              <a:buSzPts val="3000"/>
              <a:buNone/>
              <a:defRPr sz="3600"/>
            </a:lvl3pPr>
            <a:lvl4pPr lvl="3" algn="l">
              <a:lnSpc>
                <a:spcPct val="115000"/>
              </a:lnSpc>
              <a:spcBef>
                <a:spcPts val="0"/>
              </a:spcBef>
              <a:spcAft>
                <a:spcPts val="0"/>
              </a:spcAft>
              <a:buSzPts val="3000"/>
              <a:buNone/>
              <a:defRPr sz="3600"/>
            </a:lvl4pPr>
            <a:lvl5pPr lvl="4" algn="l">
              <a:lnSpc>
                <a:spcPct val="115000"/>
              </a:lnSpc>
              <a:spcBef>
                <a:spcPts val="0"/>
              </a:spcBef>
              <a:spcAft>
                <a:spcPts val="0"/>
              </a:spcAft>
              <a:buSzPts val="3000"/>
              <a:buNone/>
              <a:defRPr sz="3600"/>
            </a:lvl5pPr>
            <a:lvl6pPr lvl="5" algn="l">
              <a:lnSpc>
                <a:spcPct val="115000"/>
              </a:lnSpc>
              <a:spcBef>
                <a:spcPts val="0"/>
              </a:spcBef>
              <a:spcAft>
                <a:spcPts val="0"/>
              </a:spcAft>
              <a:buSzPts val="3000"/>
              <a:buNone/>
              <a:defRPr sz="3600"/>
            </a:lvl6pPr>
            <a:lvl7pPr lvl="6" algn="l">
              <a:lnSpc>
                <a:spcPct val="115000"/>
              </a:lnSpc>
              <a:spcBef>
                <a:spcPts val="0"/>
              </a:spcBef>
              <a:spcAft>
                <a:spcPts val="0"/>
              </a:spcAft>
              <a:buSzPts val="3000"/>
              <a:buNone/>
              <a:defRPr sz="3600"/>
            </a:lvl7pPr>
            <a:lvl8pPr lvl="7" algn="l">
              <a:lnSpc>
                <a:spcPct val="115000"/>
              </a:lnSpc>
              <a:spcBef>
                <a:spcPts val="0"/>
              </a:spcBef>
              <a:spcAft>
                <a:spcPts val="0"/>
              </a:spcAft>
              <a:buSzPts val="3000"/>
              <a:buNone/>
              <a:defRPr sz="3600"/>
            </a:lvl8pPr>
            <a:lvl9pPr lvl="8" algn="l">
              <a:lnSpc>
                <a:spcPct val="115000"/>
              </a:lnSpc>
              <a:spcBef>
                <a:spcPts val="0"/>
              </a:spcBef>
              <a:spcAft>
                <a:spcPts val="0"/>
              </a:spcAft>
              <a:buSzPts val="3000"/>
              <a:buNone/>
              <a:defRPr sz="3600"/>
            </a:lvl9pPr>
          </a:lstStyle>
          <a:p>
            <a:endParaRPr/>
          </a:p>
        </p:txBody>
      </p:sp>
      <p:sp>
        <p:nvSpPr>
          <p:cNvPr id="77" name="Google Shape;77;g3ef8d25a10f_0_186"/>
          <p:cNvSpPr/>
          <p:nvPr/>
        </p:nvSpPr>
        <p:spPr>
          <a:xfrm>
            <a:off x="1643225" y="-725"/>
            <a:ext cx="5761425" cy="711800"/>
          </a:xfrm>
          <a:custGeom>
            <a:avLst/>
            <a:gdLst/>
            <a:ahLst/>
            <a:cxnLst/>
            <a:rect l="l" t="t" r="r" b="b"/>
            <a:pathLst>
              <a:path w="230457" h="28472" extrusionOk="0">
                <a:moveTo>
                  <a:pt x="0" y="0"/>
                </a:moveTo>
                <a:lnTo>
                  <a:pt x="230457" y="28472"/>
                </a:lnTo>
                <a:lnTo>
                  <a:pt x="220381" y="20"/>
                </a:lnTo>
                <a:close/>
              </a:path>
            </a:pathLst>
          </a:custGeom>
          <a:solidFill>
            <a:schemeClr val="lt1"/>
          </a:solidFill>
          <a:ln>
            <a:noFill/>
          </a:ln>
        </p:spPr>
      </p:sp>
      <p:sp>
        <p:nvSpPr>
          <p:cNvPr id="78" name="Google Shape;78;g3ef8d25a10f_0_186"/>
          <p:cNvSpPr/>
          <p:nvPr/>
        </p:nvSpPr>
        <p:spPr>
          <a:xfrm>
            <a:off x="7140700" y="-1350"/>
            <a:ext cx="2003375" cy="714225"/>
          </a:xfrm>
          <a:custGeom>
            <a:avLst/>
            <a:gdLst/>
            <a:ahLst/>
            <a:cxnLst/>
            <a:rect l="l" t="t" r="r" b="b"/>
            <a:pathLst>
              <a:path w="80135" h="28569" extrusionOk="0">
                <a:moveTo>
                  <a:pt x="10558" y="28569"/>
                </a:moveTo>
                <a:lnTo>
                  <a:pt x="67491" y="18220"/>
                </a:lnTo>
                <a:lnTo>
                  <a:pt x="80135" y="0"/>
                </a:lnTo>
                <a:lnTo>
                  <a:pt x="0" y="45"/>
                </a:lnTo>
                <a:close/>
              </a:path>
            </a:pathLst>
          </a:custGeom>
          <a:gradFill>
            <a:gsLst>
              <a:gs pos="0">
                <a:schemeClr val="accent2"/>
              </a:gs>
              <a:gs pos="21000">
                <a:schemeClr val="lt2"/>
              </a:gs>
              <a:gs pos="49000">
                <a:schemeClr val="accent1"/>
              </a:gs>
              <a:gs pos="75000">
                <a:schemeClr val="accent3"/>
              </a:gs>
              <a:gs pos="100000">
                <a:schemeClr val="accent4"/>
              </a:gs>
            </a:gsLst>
            <a:lin ang="0" scaled="0"/>
          </a:gradFill>
          <a:ln>
            <a:noFill/>
          </a:ln>
          <a:effectLst>
            <a:outerShdw blurRad="314325" dist="28575" dir="5400000" algn="bl" rotWithShape="0">
              <a:schemeClr val="accent4">
                <a:alpha val="21960"/>
              </a:schemeClr>
            </a:outerShdw>
          </a:effectLst>
        </p:spPr>
      </p:sp>
      <p:sp>
        <p:nvSpPr>
          <p:cNvPr id="79" name="Google Shape;79;g3ef8d25a10f_0_186"/>
          <p:cNvSpPr txBox="1">
            <a:spLocks noGrp="1"/>
          </p:cNvSpPr>
          <p:nvPr>
            <p:ph type="title" idx="3"/>
          </p:nvPr>
        </p:nvSpPr>
        <p:spPr>
          <a:xfrm>
            <a:off x="228600" y="4774929"/>
            <a:ext cx="1939200" cy="189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3000"/>
              <a:buNone/>
              <a:defRPr sz="900">
                <a:solidFill>
                  <a:schemeClr val="accent5"/>
                </a:solidFill>
                <a:latin typeface="Sora"/>
                <a:ea typeface="Sora"/>
                <a:cs typeface="Sora"/>
                <a:sym typeface="Sora"/>
              </a:defRPr>
            </a:lvl1pPr>
            <a:lvl2pPr lvl="1"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2pPr>
            <a:lvl3pPr lvl="2"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3pPr>
            <a:lvl4pPr lvl="3"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4pPr>
            <a:lvl5pPr lvl="4"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5pPr>
            <a:lvl6pPr lvl="5"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6pPr>
            <a:lvl7pPr lvl="6"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7pPr>
            <a:lvl8pPr lvl="7"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8pPr>
            <a:lvl9pPr lvl="8" algn="l">
              <a:lnSpc>
                <a:spcPct val="100000"/>
              </a:lnSpc>
              <a:spcBef>
                <a:spcPts val="0"/>
              </a:spcBef>
              <a:spcAft>
                <a:spcPts val="0"/>
              </a:spcAft>
              <a:buClr>
                <a:schemeClr val="accent5"/>
              </a:buClr>
              <a:buSzPts val="900"/>
              <a:buFont typeface="Sora"/>
              <a:buNone/>
              <a:defRPr sz="900" b="1">
                <a:solidFill>
                  <a:schemeClr val="accent5"/>
                </a:solidFill>
                <a:latin typeface="Sora SemiBold"/>
                <a:ea typeface="Sora SemiBold"/>
                <a:cs typeface="Sora SemiBold"/>
                <a:sym typeface="Sora SemiBold"/>
              </a:defRPr>
            </a:lvl9pPr>
          </a:lstStyle>
          <a:p>
            <a:endParaRPr/>
          </a:p>
        </p:txBody>
      </p:sp>
    </p:spTree>
  </p:cSld>
  <p:clrMapOvr>
    <a:masterClrMapping/>
  </p:clrMapOvr>
  <p:extLst>
    <p:ext uri="{DCECCB84-F9BA-43D5-87BE-67443E8EF086}">
      <p15:sldGuideLst xmlns:p15="http://schemas.microsoft.com/office/powerpoint/2012/main">
        <p15:guide id="1" orient="horz" pos="317">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0"/>
        <p:cNvGrpSpPr/>
        <p:nvPr/>
      </p:nvGrpSpPr>
      <p:grpSpPr>
        <a:xfrm>
          <a:off x="0" y="0"/>
          <a:ext cx="0" cy="0"/>
          <a:chOff x="0" y="0"/>
          <a:chExt cx="0" cy="0"/>
        </a:xfrm>
      </p:grpSpPr>
      <p:sp>
        <p:nvSpPr>
          <p:cNvPr id="81" name="Google Shape;81;g3ef8d25a10f_0_2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2" name="Google Shape;82;g3ef8d25a10f_0_21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83" name="Google Shape;83;g3ef8d25a10f_0_21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84" name="Google Shape;84;g3ef8d25a10f_0_2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5"/>
        <p:cNvGrpSpPr/>
        <p:nvPr/>
      </p:nvGrpSpPr>
      <p:grpSpPr>
        <a:xfrm>
          <a:off x="0" y="0"/>
          <a:ext cx="0" cy="0"/>
          <a:chOff x="0" y="0"/>
          <a:chExt cx="0" cy="0"/>
        </a:xfrm>
      </p:grpSpPr>
      <p:sp>
        <p:nvSpPr>
          <p:cNvPr id="86" name="Google Shape;86;g3ef8d25a10f_0_2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7" name="Google Shape;87;g3ef8d25a10f_0_2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
        <p:cNvGrpSpPr/>
        <p:nvPr/>
      </p:nvGrpSpPr>
      <p:grpSpPr>
        <a:xfrm>
          <a:off x="0" y="0"/>
          <a:ext cx="0" cy="0"/>
          <a:chOff x="0" y="0"/>
          <a:chExt cx="0" cy="0"/>
        </a:xfrm>
      </p:grpSpPr>
      <p:sp>
        <p:nvSpPr>
          <p:cNvPr id="89" name="Google Shape;89;g3ef8d25a10f_0_21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90" name="Google Shape;90;g3ef8d25a10f_0_21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1" name="Google Shape;91;g3ef8d25a10f_0_2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2"/>
        <p:cNvGrpSpPr/>
        <p:nvPr/>
      </p:nvGrpSpPr>
      <p:grpSpPr>
        <a:xfrm>
          <a:off x="0" y="0"/>
          <a:ext cx="0" cy="0"/>
          <a:chOff x="0" y="0"/>
          <a:chExt cx="0" cy="0"/>
        </a:xfrm>
      </p:grpSpPr>
      <p:sp>
        <p:nvSpPr>
          <p:cNvPr id="93" name="Google Shape;93;g3ef8d25a10f_0_22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94" name="Google Shape;94;g3ef8d25a10f_0_2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5"/>
        <p:cNvGrpSpPr/>
        <p:nvPr/>
      </p:nvGrpSpPr>
      <p:grpSpPr>
        <a:xfrm>
          <a:off x="0" y="0"/>
          <a:ext cx="0" cy="0"/>
          <a:chOff x="0" y="0"/>
          <a:chExt cx="0" cy="0"/>
        </a:xfrm>
      </p:grpSpPr>
      <p:sp>
        <p:nvSpPr>
          <p:cNvPr id="96" name="Google Shape;96;g3ef8d25a10f_0_22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g3ef8d25a10f_0_22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98" name="Google Shape;98;g3ef8d25a10f_0_22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9" name="Google Shape;99;g3ef8d25a10f_0_226"/>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23850" algn="l">
              <a:lnSpc>
                <a:spcPct val="115000"/>
              </a:lnSpc>
              <a:spcBef>
                <a:spcPts val="0"/>
              </a:spcBef>
              <a:spcAft>
                <a:spcPts val="0"/>
              </a:spcAft>
              <a:buSzPts val="15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100" name="Google Shape;100;g3ef8d25a10f_0_2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1"/>
        <p:cNvGrpSpPr/>
        <p:nvPr/>
      </p:nvGrpSpPr>
      <p:grpSpPr>
        <a:xfrm>
          <a:off x="0" y="0"/>
          <a:ext cx="0" cy="0"/>
          <a:chOff x="0" y="0"/>
          <a:chExt cx="0" cy="0"/>
        </a:xfrm>
      </p:grpSpPr>
      <p:sp>
        <p:nvSpPr>
          <p:cNvPr id="102" name="Google Shape;102;g3ef8d25a10f_0_23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500"/>
              <a:buNone/>
              <a:defRPr/>
            </a:lvl1pPr>
          </a:lstStyle>
          <a:p>
            <a:endParaRPr/>
          </a:p>
        </p:txBody>
      </p:sp>
      <p:sp>
        <p:nvSpPr>
          <p:cNvPr id="103" name="Google Shape;103;g3ef8d25a10f_0_2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4"/>
        <p:cNvGrpSpPr/>
        <p:nvPr/>
      </p:nvGrpSpPr>
      <p:grpSpPr>
        <a:xfrm>
          <a:off x="0" y="0"/>
          <a:ext cx="0" cy="0"/>
          <a:chOff x="0" y="0"/>
          <a:chExt cx="0" cy="0"/>
        </a:xfrm>
      </p:grpSpPr>
      <p:sp>
        <p:nvSpPr>
          <p:cNvPr id="105" name="Google Shape;105;g3ef8d25a10f_0_235"/>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6" name="Google Shape;106;g3ef8d25a10f_0_235"/>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23850" algn="ctr">
              <a:lnSpc>
                <a:spcPct val="115000"/>
              </a:lnSpc>
              <a:spcBef>
                <a:spcPts val="0"/>
              </a:spcBef>
              <a:spcAft>
                <a:spcPts val="0"/>
              </a:spcAft>
              <a:buSzPts val="1500"/>
              <a:buChar char="●"/>
              <a:defRPr/>
            </a:lvl1pPr>
            <a:lvl2pPr marL="914400" lvl="1" indent="-323850" algn="ctr">
              <a:lnSpc>
                <a:spcPct val="115000"/>
              </a:lnSpc>
              <a:spcBef>
                <a:spcPts val="0"/>
              </a:spcBef>
              <a:spcAft>
                <a:spcPts val="0"/>
              </a:spcAft>
              <a:buSzPts val="1500"/>
              <a:buChar char="○"/>
              <a:defRPr/>
            </a:lvl2pPr>
            <a:lvl3pPr marL="1371600" lvl="2" indent="-323850" algn="ctr">
              <a:lnSpc>
                <a:spcPct val="115000"/>
              </a:lnSpc>
              <a:spcBef>
                <a:spcPts val="0"/>
              </a:spcBef>
              <a:spcAft>
                <a:spcPts val="0"/>
              </a:spcAft>
              <a:buSzPts val="1500"/>
              <a:buChar char="■"/>
              <a:defRPr/>
            </a:lvl3pPr>
            <a:lvl4pPr marL="1828800" lvl="3" indent="-323850" algn="ctr">
              <a:lnSpc>
                <a:spcPct val="115000"/>
              </a:lnSpc>
              <a:spcBef>
                <a:spcPts val="0"/>
              </a:spcBef>
              <a:spcAft>
                <a:spcPts val="0"/>
              </a:spcAft>
              <a:buSzPts val="1500"/>
              <a:buChar char="●"/>
              <a:defRPr/>
            </a:lvl4pPr>
            <a:lvl5pPr marL="2286000" lvl="4" indent="-323850" algn="ctr">
              <a:lnSpc>
                <a:spcPct val="115000"/>
              </a:lnSpc>
              <a:spcBef>
                <a:spcPts val="0"/>
              </a:spcBef>
              <a:spcAft>
                <a:spcPts val="0"/>
              </a:spcAft>
              <a:buSzPts val="1500"/>
              <a:buChar char="○"/>
              <a:defRPr/>
            </a:lvl5pPr>
            <a:lvl6pPr marL="2743200" lvl="5" indent="-323850" algn="ctr">
              <a:lnSpc>
                <a:spcPct val="115000"/>
              </a:lnSpc>
              <a:spcBef>
                <a:spcPts val="0"/>
              </a:spcBef>
              <a:spcAft>
                <a:spcPts val="0"/>
              </a:spcAft>
              <a:buSzPts val="1500"/>
              <a:buChar char="■"/>
              <a:defRPr/>
            </a:lvl6pPr>
            <a:lvl7pPr marL="3200400" lvl="6" indent="-323850" algn="ctr">
              <a:lnSpc>
                <a:spcPct val="115000"/>
              </a:lnSpc>
              <a:spcBef>
                <a:spcPts val="0"/>
              </a:spcBef>
              <a:spcAft>
                <a:spcPts val="0"/>
              </a:spcAft>
              <a:buSzPts val="1500"/>
              <a:buChar char="●"/>
              <a:defRPr/>
            </a:lvl7pPr>
            <a:lvl8pPr marL="3657600" lvl="7" indent="-323850" algn="ctr">
              <a:lnSpc>
                <a:spcPct val="115000"/>
              </a:lnSpc>
              <a:spcBef>
                <a:spcPts val="0"/>
              </a:spcBef>
              <a:spcAft>
                <a:spcPts val="0"/>
              </a:spcAft>
              <a:buSzPts val="1500"/>
              <a:buChar char="○"/>
              <a:defRPr/>
            </a:lvl8pPr>
            <a:lvl9pPr marL="4114800" lvl="8" indent="-323850" algn="ctr">
              <a:lnSpc>
                <a:spcPct val="115000"/>
              </a:lnSpc>
              <a:spcBef>
                <a:spcPts val="0"/>
              </a:spcBef>
              <a:spcAft>
                <a:spcPts val="0"/>
              </a:spcAft>
              <a:buSzPts val="1500"/>
              <a:buChar char="■"/>
              <a:defRPr/>
            </a:lvl9pPr>
          </a:lstStyle>
          <a:p>
            <a:endParaRPr/>
          </a:p>
        </p:txBody>
      </p:sp>
      <p:sp>
        <p:nvSpPr>
          <p:cNvPr id="107" name="Google Shape;107;g3ef8d25a10f_0_2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8"/>
        <p:cNvGrpSpPr/>
        <p:nvPr/>
      </p:nvGrpSpPr>
      <p:grpSpPr>
        <a:xfrm>
          <a:off x="0" y="0"/>
          <a:ext cx="0" cy="0"/>
          <a:chOff x="0" y="0"/>
          <a:chExt cx="0" cy="0"/>
        </a:xfrm>
      </p:grpSpPr>
      <p:sp>
        <p:nvSpPr>
          <p:cNvPr id="109" name="Google Shape;109;g3ef8d25a10f_0_2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 Alt 2">
  <p:cSld name="BLANK_2">
    <p:bg>
      <p:bgPr>
        <a:solidFill>
          <a:schemeClr val="lt1"/>
        </a:solidFill>
        <a:effectLst/>
      </p:bgPr>
    </p:bg>
    <p:spTree>
      <p:nvGrpSpPr>
        <p:cNvPr id="1" name="Shape 110"/>
        <p:cNvGrpSpPr/>
        <p:nvPr/>
      </p:nvGrpSpPr>
      <p:grpSpPr>
        <a:xfrm>
          <a:off x="0" y="0"/>
          <a:ext cx="0" cy="0"/>
          <a:chOff x="0" y="0"/>
          <a:chExt cx="0" cy="0"/>
        </a:xfrm>
      </p:grpSpPr>
      <p:sp>
        <p:nvSpPr>
          <p:cNvPr id="111" name="Google Shape;111;g3ef8d25a10f_0_241"/>
          <p:cNvSpPr txBox="1">
            <a:spLocks noGrp="1"/>
          </p:cNvSpPr>
          <p:nvPr>
            <p:ph type="subTitle" idx="1"/>
          </p:nvPr>
        </p:nvSpPr>
        <p:spPr>
          <a:xfrm>
            <a:off x="130200" y="4291350"/>
            <a:ext cx="4922100" cy="739200"/>
          </a:xfrm>
          <a:prstGeom prst="rect">
            <a:avLst/>
          </a:prstGeom>
          <a:noFill/>
          <a:ln>
            <a:noFill/>
          </a:ln>
        </p:spPr>
        <p:txBody>
          <a:bodyPr spcFirstLastPara="1" wrap="square" lIns="91425" tIns="91425" rIns="91425" bIns="91425" anchor="b" anchorCtr="0">
            <a:noAutofit/>
          </a:bodyPr>
          <a:lstStyle>
            <a:lvl1pPr lvl="0"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1pPr>
            <a:lvl2pPr lvl="1"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a:endParaRPr/>
          </a:p>
        </p:txBody>
      </p:sp>
      <p:sp>
        <p:nvSpPr>
          <p:cNvPr id="112" name="Google Shape;112;g3ef8d25a10f_0_241"/>
          <p:cNvSpPr/>
          <p:nvPr/>
        </p:nvSpPr>
        <p:spPr>
          <a:xfrm rot="-900003">
            <a:off x="2618319" y="-723212"/>
            <a:ext cx="4001240" cy="1687704"/>
          </a:xfrm>
          <a:prstGeom prst="chord">
            <a:avLst>
              <a:gd name="adj1" fmla="val 694140"/>
              <a:gd name="adj2" fmla="val 11948531"/>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13" name="Google Shape;113;g3ef8d25a10f_0_241"/>
          <p:cNvSpPr txBox="1">
            <a:spLocks noGrp="1"/>
          </p:cNvSpPr>
          <p:nvPr>
            <p:ph type="subTitle" idx="2"/>
          </p:nvPr>
        </p:nvSpPr>
        <p:spPr>
          <a:xfrm>
            <a:off x="138475" y="228600"/>
            <a:ext cx="21645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000">
                <a:solidFill>
                  <a:schemeClr val="dk2"/>
                </a:solidFill>
                <a:latin typeface="Sora Light"/>
                <a:ea typeface="Sora Light"/>
                <a:cs typeface="Sora Light"/>
                <a:sym typeface="Sora Light"/>
              </a:defRPr>
            </a:lvl1pPr>
            <a:lvl2pPr lvl="1"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lgn="l">
              <a:lnSpc>
                <a:spcPct val="115000"/>
              </a:lnSpc>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a:endParaRPr/>
          </a:p>
        </p:txBody>
      </p:sp>
      <p:sp>
        <p:nvSpPr>
          <p:cNvPr id="114" name="Google Shape;114;g3ef8d25a10f_0_241"/>
          <p:cNvSpPr/>
          <p:nvPr/>
        </p:nvSpPr>
        <p:spPr>
          <a:xfrm>
            <a:off x="228600" y="4445350"/>
            <a:ext cx="4823700" cy="21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nvGrpSpPr>
          <p:cNvPr id="115" name="Google Shape;115;g3ef8d25a10f_0_241"/>
          <p:cNvGrpSpPr/>
          <p:nvPr/>
        </p:nvGrpSpPr>
        <p:grpSpPr>
          <a:xfrm rot="10800000" flipH="1">
            <a:off x="4395238" y="-11"/>
            <a:ext cx="4748757" cy="2797859"/>
            <a:chOff x="3200875" y="1642950"/>
            <a:chExt cx="5970275" cy="3517550"/>
          </a:xfrm>
        </p:grpSpPr>
        <p:sp>
          <p:nvSpPr>
            <p:cNvPr id="116" name="Google Shape;116;g3ef8d25a10f_0_241"/>
            <p:cNvSpPr/>
            <p:nvPr/>
          </p:nvSpPr>
          <p:spPr>
            <a:xfrm>
              <a:off x="4208325" y="1644500"/>
              <a:ext cx="4962825" cy="3516000"/>
            </a:xfrm>
            <a:custGeom>
              <a:avLst/>
              <a:gdLst/>
              <a:ahLst/>
              <a:cxnLst/>
              <a:rect l="l" t="t" r="r" b="b"/>
              <a:pathLst>
                <a:path w="198513" h="140640" extrusionOk="0">
                  <a:moveTo>
                    <a:pt x="31387" y="0"/>
                  </a:moveTo>
                  <a:lnTo>
                    <a:pt x="0" y="140640"/>
                  </a:lnTo>
                  <a:lnTo>
                    <a:pt x="198513" y="140640"/>
                  </a:lnTo>
                  <a:lnTo>
                    <a:pt x="198513" y="63700"/>
                  </a:lnTo>
                  <a:close/>
                </a:path>
              </a:pathLst>
            </a:custGeom>
            <a:gradFill>
              <a:gsLst>
                <a:gs pos="0">
                  <a:schemeClr val="accent2"/>
                </a:gs>
                <a:gs pos="21000">
                  <a:schemeClr val="lt2"/>
                </a:gs>
                <a:gs pos="51000">
                  <a:schemeClr val="accent1"/>
                </a:gs>
                <a:gs pos="79000">
                  <a:schemeClr val="accent1"/>
                </a:gs>
                <a:gs pos="91000">
                  <a:schemeClr val="accent3"/>
                </a:gs>
                <a:gs pos="100000">
                  <a:schemeClr val="accent4"/>
                </a:gs>
              </a:gsLst>
              <a:lin ang="5400012" scaled="0"/>
            </a:gradFill>
            <a:ln>
              <a:noFill/>
            </a:ln>
          </p:spPr>
        </p:sp>
        <p:sp>
          <p:nvSpPr>
            <p:cNvPr id="117" name="Google Shape;117;g3ef8d25a10f_0_241"/>
            <p:cNvSpPr/>
            <p:nvPr/>
          </p:nvSpPr>
          <p:spPr>
            <a:xfrm>
              <a:off x="3200875" y="1642950"/>
              <a:ext cx="1795975" cy="3517550"/>
            </a:xfrm>
            <a:custGeom>
              <a:avLst/>
              <a:gdLst/>
              <a:ahLst/>
              <a:cxnLst/>
              <a:rect l="l" t="t" r="r" b="b"/>
              <a:pathLst>
                <a:path w="71839" h="140702" extrusionOk="0">
                  <a:moveTo>
                    <a:pt x="71839" y="0"/>
                  </a:moveTo>
                  <a:lnTo>
                    <a:pt x="40808" y="140702"/>
                  </a:lnTo>
                  <a:lnTo>
                    <a:pt x="0" y="140702"/>
                  </a:lnTo>
                  <a:close/>
                </a:path>
              </a:pathLst>
            </a:custGeom>
            <a:solidFill>
              <a:schemeClr val="accent5"/>
            </a:solidFill>
            <a:ln>
              <a:noFill/>
            </a:ln>
          </p:spPr>
        </p:sp>
      </p:grpSp>
      <p:grpSp>
        <p:nvGrpSpPr>
          <p:cNvPr id="118" name="Google Shape;118;g3ef8d25a10f_0_241"/>
          <p:cNvGrpSpPr/>
          <p:nvPr/>
        </p:nvGrpSpPr>
        <p:grpSpPr>
          <a:xfrm flipH="1">
            <a:off x="6309309" y="2793726"/>
            <a:ext cx="2834695" cy="1890116"/>
            <a:chOff x="312900" y="2793625"/>
            <a:chExt cx="2221200" cy="1481050"/>
          </a:xfrm>
        </p:grpSpPr>
        <p:grpSp>
          <p:nvGrpSpPr>
            <p:cNvPr id="119" name="Google Shape;119;g3ef8d25a10f_0_241"/>
            <p:cNvGrpSpPr/>
            <p:nvPr/>
          </p:nvGrpSpPr>
          <p:grpSpPr>
            <a:xfrm>
              <a:off x="312900" y="2793625"/>
              <a:ext cx="1851000" cy="1481050"/>
              <a:chOff x="461225" y="3249175"/>
              <a:chExt cx="1851000" cy="1481050"/>
            </a:xfrm>
          </p:grpSpPr>
          <p:grpSp>
            <p:nvGrpSpPr>
              <p:cNvPr id="120" name="Google Shape;120;g3ef8d25a10f_0_241"/>
              <p:cNvGrpSpPr/>
              <p:nvPr/>
            </p:nvGrpSpPr>
            <p:grpSpPr>
              <a:xfrm>
                <a:off x="461225" y="3249175"/>
                <a:ext cx="1851000" cy="370200"/>
                <a:chOff x="461225" y="3249175"/>
                <a:chExt cx="1851000" cy="370200"/>
              </a:xfrm>
            </p:grpSpPr>
            <p:sp>
              <p:nvSpPr>
                <p:cNvPr id="121" name="Google Shape;121;g3ef8d25a10f_0_241"/>
                <p:cNvSpPr/>
                <p:nvPr/>
              </p:nvSpPr>
              <p:spPr>
                <a:xfrm>
                  <a:off x="4612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22" name="Google Shape;122;g3ef8d25a10f_0_241"/>
                <p:cNvSpPr/>
                <p:nvPr/>
              </p:nvSpPr>
              <p:spPr>
                <a:xfrm>
                  <a:off x="8314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23" name="Google Shape;123;g3ef8d25a10f_0_241"/>
                <p:cNvSpPr/>
                <p:nvPr/>
              </p:nvSpPr>
              <p:spPr>
                <a:xfrm>
                  <a:off x="19420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nvGrpSpPr>
              <p:cNvPr id="124" name="Google Shape;124;g3ef8d25a10f_0_241"/>
              <p:cNvGrpSpPr/>
              <p:nvPr/>
            </p:nvGrpSpPr>
            <p:grpSpPr>
              <a:xfrm>
                <a:off x="461225" y="3619500"/>
                <a:ext cx="1480800" cy="370200"/>
                <a:chOff x="461225" y="3249175"/>
                <a:chExt cx="1480800" cy="370200"/>
              </a:xfrm>
            </p:grpSpPr>
            <p:sp>
              <p:nvSpPr>
                <p:cNvPr id="125" name="Google Shape;125;g3ef8d25a10f_0_241"/>
                <p:cNvSpPr/>
                <p:nvPr/>
              </p:nvSpPr>
              <p:spPr>
                <a:xfrm>
                  <a:off x="4612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26" name="Google Shape;126;g3ef8d25a10f_0_241"/>
                <p:cNvSpPr/>
                <p:nvPr/>
              </p:nvSpPr>
              <p:spPr>
                <a:xfrm>
                  <a:off x="8314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27" name="Google Shape;127;g3ef8d25a10f_0_241"/>
                <p:cNvSpPr/>
                <p:nvPr/>
              </p:nvSpPr>
              <p:spPr>
                <a:xfrm>
                  <a:off x="12016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28" name="Google Shape;128;g3ef8d25a10f_0_241"/>
                <p:cNvSpPr/>
                <p:nvPr/>
              </p:nvSpPr>
              <p:spPr>
                <a:xfrm>
                  <a:off x="15718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nvGrpSpPr>
              <p:cNvPr id="129" name="Google Shape;129;g3ef8d25a10f_0_241"/>
              <p:cNvGrpSpPr/>
              <p:nvPr/>
            </p:nvGrpSpPr>
            <p:grpSpPr>
              <a:xfrm>
                <a:off x="461225" y="3989700"/>
                <a:ext cx="1851000" cy="370200"/>
                <a:chOff x="461225" y="3249175"/>
                <a:chExt cx="1851000" cy="370200"/>
              </a:xfrm>
            </p:grpSpPr>
            <p:sp>
              <p:nvSpPr>
                <p:cNvPr id="130" name="Google Shape;130;g3ef8d25a10f_0_241"/>
                <p:cNvSpPr/>
                <p:nvPr/>
              </p:nvSpPr>
              <p:spPr>
                <a:xfrm>
                  <a:off x="4612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31" name="Google Shape;131;g3ef8d25a10f_0_241"/>
                <p:cNvSpPr/>
                <p:nvPr/>
              </p:nvSpPr>
              <p:spPr>
                <a:xfrm>
                  <a:off x="12016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32" name="Google Shape;132;g3ef8d25a10f_0_241"/>
                <p:cNvSpPr/>
                <p:nvPr/>
              </p:nvSpPr>
              <p:spPr>
                <a:xfrm>
                  <a:off x="15718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33" name="Google Shape;133;g3ef8d25a10f_0_241"/>
                <p:cNvSpPr/>
                <p:nvPr/>
              </p:nvSpPr>
              <p:spPr>
                <a:xfrm>
                  <a:off x="19420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nvGrpSpPr>
              <p:cNvPr id="134" name="Google Shape;134;g3ef8d25a10f_0_241"/>
              <p:cNvGrpSpPr/>
              <p:nvPr/>
            </p:nvGrpSpPr>
            <p:grpSpPr>
              <a:xfrm>
                <a:off x="461225" y="4360025"/>
                <a:ext cx="1480800" cy="370200"/>
                <a:chOff x="461225" y="3249175"/>
                <a:chExt cx="1480800" cy="370200"/>
              </a:xfrm>
            </p:grpSpPr>
            <p:sp>
              <p:nvSpPr>
                <p:cNvPr id="135" name="Google Shape;135;g3ef8d25a10f_0_241"/>
                <p:cNvSpPr/>
                <p:nvPr/>
              </p:nvSpPr>
              <p:spPr>
                <a:xfrm>
                  <a:off x="4612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sp>
              <p:nvSpPr>
                <p:cNvPr id="136" name="Google Shape;136;g3ef8d25a10f_0_241"/>
                <p:cNvSpPr/>
                <p:nvPr/>
              </p:nvSpPr>
              <p:spPr>
                <a:xfrm>
                  <a:off x="1571825" y="3249175"/>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grpSp>
        <p:sp>
          <p:nvSpPr>
            <p:cNvPr id="137" name="Google Shape;137;g3ef8d25a10f_0_241"/>
            <p:cNvSpPr/>
            <p:nvPr/>
          </p:nvSpPr>
          <p:spPr>
            <a:xfrm>
              <a:off x="2163900" y="3903580"/>
              <a:ext cx="370200" cy="3702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Sora"/>
                <a:ea typeface="Sora"/>
                <a:cs typeface="Sora"/>
                <a:sym typeface="Sora"/>
              </a:endParaRPr>
            </a:p>
          </p:txBody>
        </p:sp>
      </p:grpSp>
      <p:sp>
        <p:nvSpPr>
          <p:cNvPr id="138" name="Google Shape;138;g3ef8d25a10f_0_241"/>
          <p:cNvSpPr txBox="1">
            <a:spLocks noGrp="1"/>
          </p:cNvSpPr>
          <p:nvPr>
            <p:ph type="title"/>
          </p:nvPr>
        </p:nvSpPr>
        <p:spPr>
          <a:xfrm>
            <a:off x="74600" y="2891050"/>
            <a:ext cx="5876700" cy="1440000"/>
          </a:xfrm>
          <a:prstGeom prst="rect">
            <a:avLst/>
          </a:prstGeom>
          <a:noFill/>
          <a:ln>
            <a:noFill/>
          </a:ln>
        </p:spPr>
        <p:txBody>
          <a:bodyPr spcFirstLastPara="1" wrap="square" lIns="91425" tIns="91425" rIns="91425" bIns="91425" anchor="b" anchorCtr="0">
            <a:noAutofit/>
          </a:bodyPr>
          <a:lstStyle>
            <a:lvl1pPr lvl="0" algn="l">
              <a:lnSpc>
                <a:spcPct val="70000"/>
              </a:lnSpc>
              <a:spcBef>
                <a:spcPts val="0"/>
              </a:spcBef>
              <a:spcAft>
                <a:spcPts val="0"/>
              </a:spcAft>
              <a:buSzPts val="3000"/>
              <a:buNone/>
              <a:defRPr sz="5500">
                <a:solidFill>
                  <a:schemeClr val="dk1"/>
                </a:solidFill>
              </a:defRPr>
            </a:lvl1pPr>
            <a:lvl2pPr lvl="1" algn="l">
              <a:lnSpc>
                <a:spcPct val="100000"/>
              </a:lnSpc>
              <a:spcBef>
                <a:spcPts val="0"/>
              </a:spcBef>
              <a:spcAft>
                <a:spcPts val="0"/>
              </a:spcAft>
              <a:buClr>
                <a:schemeClr val="dk1"/>
              </a:buClr>
              <a:buSzPts val="5500"/>
              <a:buFont typeface="IBM Plex Sans"/>
              <a:buNone/>
              <a:defRPr sz="5500">
                <a:solidFill>
                  <a:schemeClr val="dk1"/>
                </a:solidFill>
              </a:defRPr>
            </a:lvl2pPr>
            <a:lvl3pPr lvl="2" algn="l">
              <a:lnSpc>
                <a:spcPct val="100000"/>
              </a:lnSpc>
              <a:spcBef>
                <a:spcPts val="0"/>
              </a:spcBef>
              <a:spcAft>
                <a:spcPts val="0"/>
              </a:spcAft>
              <a:buClr>
                <a:schemeClr val="dk1"/>
              </a:buClr>
              <a:buSzPts val="5500"/>
              <a:buFont typeface="IBM Plex Sans"/>
              <a:buNone/>
              <a:defRPr sz="5500">
                <a:solidFill>
                  <a:schemeClr val="dk1"/>
                </a:solidFill>
              </a:defRPr>
            </a:lvl3pPr>
            <a:lvl4pPr lvl="3" algn="l">
              <a:lnSpc>
                <a:spcPct val="100000"/>
              </a:lnSpc>
              <a:spcBef>
                <a:spcPts val="0"/>
              </a:spcBef>
              <a:spcAft>
                <a:spcPts val="0"/>
              </a:spcAft>
              <a:buClr>
                <a:schemeClr val="dk1"/>
              </a:buClr>
              <a:buSzPts val="5500"/>
              <a:buFont typeface="IBM Plex Sans"/>
              <a:buNone/>
              <a:defRPr sz="5500">
                <a:solidFill>
                  <a:schemeClr val="dk1"/>
                </a:solidFill>
              </a:defRPr>
            </a:lvl4pPr>
            <a:lvl5pPr lvl="4" algn="l">
              <a:lnSpc>
                <a:spcPct val="100000"/>
              </a:lnSpc>
              <a:spcBef>
                <a:spcPts val="0"/>
              </a:spcBef>
              <a:spcAft>
                <a:spcPts val="0"/>
              </a:spcAft>
              <a:buClr>
                <a:schemeClr val="dk1"/>
              </a:buClr>
              <a:buSzPts val="5500"/>
              <a:buFont typeface="IBM Plex Sans"/>
              <a:buNone/>
              <a:defRPr sz="5500">
                <a:solidFill>
                  <a:schemeClr val="dk1"/>
                </a:solidFill>
              </a:defRPr>
            </a:lvl5pPr>
            <a:lvl6pPr lvl="5" algn="l">
              <a:lnSpc>
                <a:spcPct val="100000"/>
              </a:lnSpc>
              <a:spcBef>
                <a:spcPts val="0"/>
              </a:spcBef>
              <a:spcAft>
                <a:spcPts val="0"/>
              </a:spcAft>
              <a:buClr>
                <a:schemeClr val="dk1"/>
              </a:buClr>
              <a:buSzPts val="5500"/>
              <a:buFont typeface="IBM Plex Sans"/>
              <a:buNone/>
              <a:defRPr sz="5500">
                <a:solidFill>
                  <a:schemeClr val="dk1"/>
                </a:solidFill>
              </a:defRPr>
            </a:lvl6pPr>
            <a:lvl7pPr lvl="6" algn="l">
              <a:lnSpc>
                <a:spcPct val="100000"/>
              </a:lnSpc>
              <a:spcBef>
                <a:spcPts val="0"/>
              </a:spcBef>
              <a:spcAft>
                <a:spcPts val="0"/>
              </a:spcAft>
              <a:buClr>
                <a:schemeClr val="dk1"/>
              </a:buClr>
              <a:buSzPts val="5500"/>
              <a:buFont typeface="IBM Plex Sans"/>
              <a:buNone/>
              <a:defRPr sz="5500">
                <a:solidFill>
                  <a:schemeClr val="dk1"/>
                </a:solidFill>
              </a:defRPr>
            </a:lvl7pPr>
            <a:lvl8pPr lvl="7" algn="l">
              <a:lnSpc>
                <a:spcPct val="100000"/>
              </a:lnSpc>
              <a:spcBef>
                <a:spcPts val="0"/>
              </a:spcBef>
              <a:spcAft>
                <a:spcPts val="0"/>
              </a:spcAft>
              <a:buClr>
                <a:schemeClr val="dk1"/>
              </a:buClr>
              <a:buSzPts val="5500"/>
              <a:buFont typeface="IBM Plex Sans"/>
              <a:buNone/>
              <a:defRPr sz="5500">
                <a:solidFill>
                  <a:schemeClr val="dk1"/>
                </a:solidFill>
              </a:defRPr>
            </a:lvl8pPr>
            <a:lvl9pPr lvl="8" algn="l">
              <a:lnSpc>
                <a:spcPct val="100000"/>
              </a:lnSpc>
              <a:spcBef>
                <a:spcPts val="0"/>
              </a:spcBef>
              <a:spcAft>
                <a:spcPts val="0"/>
              </a:spcAft>
              <a:buClr>
                <a:schemeClr val="dk1"/>
              </a:buClr>
              <a:buSzPts val="5500"/>
              <a:buFont typeface="IBM Plex Sans"/>
              <a:buNone/>
              <a:defRPr sz="5500">
                <a:solidFill>
                  <a:schemeClr val="dk1"/>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g3ef8d25a10f_0_1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2800"/>
              <a:buFont typeface="Montserrat"/>
              <a:buNone/>
              <a:defRPr sz="2800" b="0" i="0" u="none" strike="noStrike" cap="none">
                <a:solidFill>
                  <a:schemeClr val="lt1"/>
                </a:solidFill>
                <a:latin typeface="Montserrat"/>
                <a:ea typeface="Montserrat"/>
                <a:cs typeface="Montserrat"/>
                <a:sym typeface="Montserrat"/>
              </a:defRPr>
            </a:lvl9pPr>
          </a:lstStyle>
          <a:p>
            <a:endParaRPr/>
          </a:p>
        </p:txBody>
      </p:sp>
      <p:sp>
        <p:nvSpPr>
          <p:cNvPr id="7" name="Google Shape;7;g3ef8d25a10f_0_13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1pPr>
            <a:lvl2pPr marL="914400" marR="0" lvl="1"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2pPr>
            <a:lvl3pPr marL="1371600" marR="0" lvl="2"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3pPr>
            <a:lvl4pPr marL="1828800" marR="0" lvl="3"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4pPr>
            <a:lvl5pPr marL="2286000" marR="0" lvl="4"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5pPr>
            <a:lvl6pPr marL="2743200" marR="0" lvl="5"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6pPr>
            <a:lvl7pPr marL="3200400" marR="0" lvl="6"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7pPr>
            <a:lvl8pPr marL="3657600" marR="0" lvl="7"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8pPr>
            <a:lvl9pPr marL="4114800" marR="0" lvl="8" indent="-323850" algn="l" rtl="0">
              <a:lnSpc>
                <a:spcPct val="115000"/>
              </a:lnSpc>
              <a:spcBef>
                <a:spcPts val="0"/>
              </a:spcBef>
              <a:spcAft>
                <a:spcPts val="0"/>
              </a:spcAft>
              <a:buClr>
                <a:schemeClr val="lt1"/>
              </a:buClr>
              <a:buSzPts val="1500"/>
              <a:buFont typeface="Montserrat"/>
              <a:buChar char="■"/>
              <a:defRPr sz="1500" b="0" i="0" u="none" strike="noStrike" cap="none">
                <a:solidFill>
                  <a:schemeClr val="lt1"/>
                </a:solidFill>
                <a:latin typeface="Montserrat"/>
                <a:ea typeface="Montserrat"/>
                <a:cs typeface="Montserrat"/>
                <a:sym typeface="Montserrat"/>
              </a:defRPr>
            </a:lvl9pPr>
          </a:lstStyle>
          <a:p>
            <a:endParaRPr/>
          </a:p>
        </p:txBody>
      </p:sp>
      <p:sp>
        <p:nvSpPr>
          <p:cNvPr id="8" name="Google Shape;8;g3ef8d25a10f_0_1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
          <p:cNvSpPr txBox="1">
            <a:spLocks noGrp="1"/>
          </p:cNvSpPr>
          <p:nvPr>
            <p:ph type="ctrTitle"/>
          </p:nvPr>
        </p:nvSpPr>
        <p:spPr>
          <a:xfrm>
            <a:off x="311700" y="99597"/>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US" sz="3000" dirty="0">
                <a:latin typeface="Open Sans"/>
                <a:ea typeface="Open Sans"/>
                <a:cs typeface="Open Sans"/>
                <a:sym typeface="Open Sans"/>
              </a:rPr>
              <a:t>Analog Simulation Training and Research Outpost Utilizing Self-sustaining Architecture: A Testbed for Moon and Mars Technology at Purdue University</a:t>
            </a:r>
            <a:endParaRPr sz="3000" dirty="0">
              <a:latin typeface="Open Sans"/>
              <a:ea typeface="Open Sans"/>
              <a:cs typeface="Open Sans"/>
              <a:sym typeface="Open Sans"/>
            </a:endParaRPr>
          </a:p>
        </p:txBody>
      </p:sp>
      <p:sp>
        <p:nvSpPr>
          <p:cNvPr id="144" name="Google Shape;144;p1"/>
          <p:cNvSpPr txBox="1">
            <a:spLocks noGrp="1"/>
          </p:cNvSpPr>
          <p:nvPr>
            <p:ph type="subTitle" idx="1"/>
          </p:nvPr>
        </p:nvSpPr>
        <p:spPr>
          <a:xfrm>
            <a:off x="246600" y="2027675"/>
            <a:ext cx="8650800" cy="17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2000"/>
              <a:buNone/>
            </a:pPr>
            <a:r>
              <a:rPr lang="en-US" sz="2000" b="1" dirty="0">
                <a:latin typeface="Open Sans"/>
                <a:ea typeface="Open Sans"/>
                <a:cs typeface="Open Sans"/>
                <a:sym typeface="Open Sans"/>
              </a:rPr>
              <a:t>55th International Conference on Environmental Systems</a:t>
            </a:r>
            <a:br>
              <a:rPr lang="en-US" sz="2000" b="1" dirty="0">
                <a:latin typeface="Open Sans"/>
                <a:ea typeface="Open Sans"/>
                <a:cs typeface="Open Sans"/>
                <a:sym typeface="Open Sans"/>
              </a:rPr>
            </a:br>
            <a:r>
              <a:rPr lang="en-US" sz="2000" b="1" dirty="0">
                <a:latin typeface="Open Sans"/>
                <a:ea typeface="Open Sans"/>
                <a:cs typeface="Open Sans"/>
                <a:sym typeface="Open Sans"/>
              </a:rPr>
              <a:t>ICES-2026-251</a:t>
            </a:r>
            <a:br>
              <a:rPr lang="en-US" sz="2000" b="1" dirty="0">
                <a:latin typeface="Open Sans"/>
                <a:ea typeface="Open Sans"/>
                <a:cs typeface="Open Sans"/>
                <a:sym typeface="Open Sans"/>
              </a:rPr>
            </a:br>
            <a:r>
              <a:rPr lang="en-US" sz="2000" b="1" dirty="0">
                <a:latin typeface="Open Sans"/>
                <a:ea typeface="Open Sans"/>
                <a:cs typeface="Open Sans"/>
                <a:sym typeface="Open Sans"/>
              </a:rPr>
              <a:t>12–16 July 2026</a:t>
            </a:r>
            <a:br>
              <a:rPr lang="en-US" sz="2000" b="1" dirty="0">
                <a:latin typeface="Open Sans"/>
                <a:ea typeface="Open Sans"/>
                <a:cs typeface="Open Sans"/>
                <a:sym typeface="Open Sans"/>
              </a:rPr>
            </a:br>
            <a:r>
              <a:rPr lang="en-US" sz="2000" b="1" dirty="0">
                <a:latin typeface="Open Sans"/>
                <a:ea typeface="Open Sans"/>
                <a:cs typeface="Open Sans"/>
                <a:sym typeface="Open Sans"/>
              </a:rPr>
              <a:t>Rio Grande, Puerto Rico</a:t>
            </a:r>
            <a:endParaRPr sz="1800" b="1" dirty="0">
              <a:solidFill>
                <a:srgbClr val="FFFFFF"/>
              </a:solidFill>
              <a:latin typeface="Open Sans"/>
              <a:ea typeface="Open Sans"/>
              <a:cs typeface="Open Sans"/>
              <a:sym typeface="Open Sans"/>
            </a:endParaRPr>
          </a:p>
          <a:p>
            <a:pPr marL="0" lvl="0" indent="0" algn="l" rtl="0">
              <a:spcBef>
                <a:spcPts val="0"/>
              </a:spcBef>
              <a:spcAft>
                <a:spcPts val="0"/>
              </a:spcAft>
              <a:buSzPts val="2000"/>
              <a:buNone/>
            </a:pPr>
            <a:endParaRPr sz="1800" b="1" dirty="0">
              <a:solidFill>
                <a:srgbClr val="FFFFFF"/>
              </a:solidFill>
              <a:latin typeface="Open Sans"/>
              <a:ea typeface="Open Sans"/>
              <a:cs typeface="Open Sans"/>
              <a:sym typeface="Open Sans"/>
            </a:endParaRPr>
          </a:p>
          <a:p>
            <a:pPr marL="0" lvl="0" indent="0" algn="just" rtl="0">
              <a:lnSpc>
                <a:spcPct val="115000"/>
              </a:lnSpc>
              <a:spcBef>
                <a:spcPts val="0"/>
              </a:spcBef>
              <a:spcAft>
                <a:spcPts val="0"/>
              </a:spcAft>
              <a:buSzPts val="1100"/>
              <a:buNone/>
            </a:pPr>
            <a:r>
              <a:rPr lang="en-US" sz="1400" b="1" dirty="0">
                <a:solidFill>
                  <a:srgbClr val="FFFFFF"/>
                </a:solidFill>
                <a:latin typeface="Open Sans"/>
                <a:ea typeface="Open Sans"/>
                <a:cs typeface="Open Sans"/>
                <a:sym typeface="Open Sans"/>
              </a:rPr>
              <a:t>Purdue University:</a:t>
            </a:r>
            <a:r>
              <a:rPr lang="en-US" sz="1400" dirty="0">
                <a:solidFill>
                  <a:srgbClr val="FFFFFF"/>
                </a:solidFill>
                <a:latin typeface="Open Sans"/>
                <a:ea typeface="Open Sans"/>
                <a:cs typeface="Open Sans"/>
                <a:sym typeface="Open Sans"/>
              </a:rPr>
              <a:t> John M. Peters, Tayla C. Koenig, Ethan Williamson, Vijay Muthukumar, Adriana K. Sanchez, Chelsea Garcia, Quincy Bourell, Alexis Greenfield, Leesa Takara, Jason White, Keegan Breese, Melissa Cook, Swastik Patel, Sam Waymire, Shruti Subramaniyan, Henry Ewald, Myles Bryan, Brayden Quale, Heer Mehta, D. Marshall Porterfield, Robert M. Stwalley III, Dawn Whitaker, and Richard Barker</a:t>
            </a:r>
            <a:endParaRPr sz="1400" dirty="0">
              <a:solidFill>
                <a:srgbClr val="FFFFFF"/>
              </a:solidFill>
              <a:latin typeface="Open Sans"/>
              <a:ea typeface="Open Sans"/>
              <a:cs typeface="Open Sans"/>
              <a:sym typeface="Open Sans"/>
            </a:endParaRPr>
          </a:p>
          <a:p>
            <a:pPr marL="0" lvl="0" indent="0" algn="just" rtl="0">
              <a:lnSpc>
                <a:spcPct val="115000"/>
              </a:lnSpc>
              <a:spcBef>
                <a:spcPts val="0"/>
              </a:spcBef>
              <a:spcAft>
                <a:spcPts val="0"/>
              </a:spcAft>
              <a:buSzPts val="1100"/>
              <a:buNone/>
            </a:pPr>
            <a:endParaRPr sz="1400" dirty="0">
              <a:solidFill>
                <a:srgbClr val="FFFFFF"/>
              </a:solidFill>
              <a:latin typeface="Open Sans"/>
              <a:ea typeface="Open Sans"/>
              <a:cs typeface="Open Sans"/>
              <a:sym typeface="Open Sans"/>
            </a:endParaRPr>
          </a:p>
          <a:p>
            <a:pPr marL="0" lvl="0" indent="0" algn="l" rtl="0">
              <a:lnSpc>
                <a:spcPct val="115000"/>
              </a:lnSpc>
              <a:spcBef>
                <a:spcPts val="0"/>
              </a:spcBef>
              <a:spcAft>
                <a:spcPts val="0"/>
              </a:spcAft>
              <a:buSzPts val="1100"/>
              <a:buNone/>
            </a:pPr>
            <a:r>
              <a:rPr lang="en-US" sz="1400" b="1" dirty="0">
                <a:solidFill>
                  <a:srgbClr val="FFFFFF"/>
                </a:solidFill>
                <a:latin typeface="Open Sans"/>
                <a:ea typeface="Open Sans"/>
                <a:cs typeface="Open Sans"/>
                <a:sym typeface="Open Sans"/>
              </a:rPr>
              <a:t>NASA: </a:t>
            </a:r>
            <a:r>
              <a:rPr lang="en-US" sz="1400" dirty="0">
                <a:solidFill>
                  <a:srgbClr val="FFFFFF"/>
                </a:solidFill>
                <a:latin typeface="Open Sans"/>
                <a:ea typeface="Open Sans"/>
                <a:cs typeface="Open Sans"/>
                <a:sym typeface="Open Sans"/>
              </a:rPr>
              <a:t>Luke Roberson</a:t>
            </a:r>
            <a:endParaRPr sz="1400" dirty="0">
              <a:latin typeface="Open Sans"/>
              <a:ea typeface="Open Sans"/>
              <a:cs typeface="Open Sans"/>
              <a:sym typeface="Open Sans"/>
            </a:endParaRPr>
          </a:p>
        </p:txBody>
      </p:sp>
      <p:graphicFrame>
        <p:nvGraphicFramePr>
          <p:cNvPr id="2" name="Table 1">
            <a:extLst>
              <a:ext uri="{FF2B5EF4-FFF2-40B4-BE49-F238E27FC236}">
                <a16:creationId xmlns:a16="http://schemas.microsoft.com/office/drawing/2014/main" id="{8CE33927-8CCD-6567-DEEA-6BEC2DFDED77}"/>
              </a:ext>
            </a:extLst>
          </p:cNvPr>
          <p:cNvGraphicFramePr>
            <a:graphicFrameLocks noGrp="1"/>
          </p:cNvGraphicFramePr>
          <p:nvPr>
            <p:extLst>
              <p:ext uri="{D42A27DB-BD31-4B8C-83A1-F6EECF244321}">
                <p14:modId xmlns:p14="http://schemas.microsoft.com/office/powerpoint/2010/main" val="3350481531"/>
              </p:ext>
            </p:extLst>
          </p:nvPr>
        </p:nvGraphicFramePr>
        <p:xfrm>
          <a:off x="2511380" y="4732020"/>
          <a:ext cx="6632621" cy="411480"/>
        </p:xfrm>
        <a:graphic>
          <a:graphicData uri="http://schemas.openxmlformats.org/drawingml/2006/table">
            <a:tbl>
              <a:tblPr firstRow="1" bandRow="1">
                <a:tableStyleId>{6083CE4E-CF7F-4399-AD36-417CDBE47DA6}</a:tableStyleId>
              </a:tblPr>
              <a:tblGrid>
                <a:gridCol w="6632621">
                  <a:extLst>
                    <a:ext uri="{9D8B030D-6E8A-4147-A177-3AD203B41FA5}">
                      <a16:colId xmlns:a16="http://schemas.microsoft.com/office/drawing/2014/main" val="2627897598"/>
                    </a:ext>
                  </a:extLst>
                </a:gridCol>
              </a:tblGrid>
              <a:tr h="370840">
                <a:tc>
                  <a:txBody>
                    <a:bodyPr/>
                    <a:lstStyle/>
                    <a:p>
                      <a:pPr algn="ctr"/>
                      <a:r>
                        <a:rPr lang="en-US" sz="700" b="1" i="0" u="none" strike="noStrike" cap="non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Arial"/>
                        </a:rPr>
                        <a:t>Artificial Intelligence (AI) Usage Disclosure</a:t>
                      </a:r>
                      <a:endParaRPr lang="en-US" sz="700" b="0" i="0" u="none" strike="noStrike" cap="non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Arial"/>
                      </a:endParaRPr>
                    </a:p>
                    <a:p>
                      <a:pPr algn="ctr"/>
                      <a:r>
                        <a:rPr lang="en-US" sz="700" b="0" i="0" u="none" strike="noStrike" cap="none" dirty="0">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Arial"/>
                        </a:rPr>
                        <a:t>This document was created with assistance from OpenAI’s ChatGPT for basic grammar and editorial assistance. The content has been reviewed and edited by John M. Peters. More information on the extent and nature of AI usage is included in the Methods or Acknowledgements sections of the document.</a:t>
                      </a:r>
                    </a:p>
                  </a:txBody>
                  <a:tcPr>
                    <a:noFill/>
                  </a:tcPr>
                </a:tc>
                <a:extLst>
                  <a:ext uri="{0D108BD9-81ED-4DB2-BD59-A6C34878D82A}">
                    <a16:rowId xmlns:a16="http://schemas.microsoft.com/office/drawing/2014/main" val="2540489641"/>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311700" y="445025"/>
            <a:ext cx="85854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A proposed Earth-based analog habitat is intended to test future Moon base and Mars habitation technologies</a:t>
            </a:r>
            <a:endParaRPr>
              <a:latin typeface="Open Sans"/>
              <a:ea typeface="Open Sans"/>
              <a:cs typeface="Open Sans"/>
              <a:sym typeface="Open Sans"/>
            </a:endParaRPr>
          </a:p>
        </p:txBody>
      </p:sp>
      <p:sp>
        <p:nvSpPr>
          <p:cNvPr id="150" name="Google Shape;150;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2</a:t>
            </a:fld>
            <a:endParaRPr>
              <a:solidFill>
                <a:schemeClr val="lt1"/>
              </a:solidFill>
              <a:latin typeface="Open Sans"/>
              <a:ea typeface="Open Sans"/>
              <a:cs typeface="Open Sans"/>
              <a:sym typeface="Open Sans"/>
            </a:endParaRPr>
          </a:p>
        </p:txBody>
      </p:sp>
      <p:graphicFrame>
        <p:nvGraphicFramePr>
          <p:cNvPr id="151" name="Google Shape;151;p22"/>
          <p:cNvGraphicFramePr/>
          <p:nvPr/>
        </p:nvGraphicFramePr>
        <p:xfrm>
          <a:off x="1524000" y="2406853"/>
          <a:ext cx="6096000" cy="1554510"/>
        </p:xfrm>
        <a:graphic>
          <a:graphicData uri="http://schemas.openxmlformats.org/drawingml/2006/table">
            <a:tbl>
              <a:tblPr firstRow="1" bandRow="1">
                <a:noFill/>
                <a:tableStyleId>{6083CE4E-CF7F-4399-AD36-417CDBE47DA6}</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262750">
                <a:tc>
                  <a:txBody>
                    <a:bodyPr/>
                    <a:lstStyle/>
                    <a:p>
                      <a:pPr marL="0" marR="0" lvl="0" indent="0" algn="l" rtl="0">
                        <a:lnSpc>
                          <a:spcPct val="100000"/>
                        </a:lnSpc>
                        <a:spcBef>
                          <a:spcPts val="0"/>
                        </a:spcBef>
                        <a:spcAft>
                          <a:spcPts val="0"/>
                        </a:spcAft>
                        <a:buClr>
                          <a:srgbClr val="000000"/>
                        </a:buClr>
                        <a:buSzPts val="1200"/>
                        <a:buFont typeface="Arial"/>
                        <a:buNone/>
                      </a:pPr>
                      <a:r>
                        <a:rPr lang="en-US" sz="1200">
                          <a:solidFill>
                            <a:schemeClr val="dk1"/>
                          </a:solidFill>
                          <a:latin typeface="Open Sans"/>
                          <a:ea typeface="Open Sans"/>
                          <a:cs typeface="Open Sans"/>
                          <a:sym typeface="Open Sans"/>
                        </a:rPr>
                        <a:t>Development Phase</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solidFill>
                            <a:schemeClr val="dk1"/>
                          </a:solidFill>
                          <a:latin typeface="Open Sans"/>
                          <a:ea typeface="Open Sans"/>
                          <a:cs typeface="Open Sans"/>
                          <a:sym typeface="Open Sans"/>
                        </a:rPr>
                        <a:t>Purpose</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453475">
                <a:tc>
                  <a:txBody>
                    <a:bodyPr/>
                    <a:lstStyle/>
                    <a:p>
                      <a:pPr marL="0" marR="0" lvl="0" indent="0" algn="l" rtl="0">
                        <a:lnSpc>
                          <a:spcPct val="100000"/>
                        </a:lnSpc>
                        <a:spcBef>
                          <a:spcPts val="0"/>
                        </a:spcBef>
                        <a:spcAft>
                          <a:spcPts val="0"/>
                        </a:spcAft>
                        <a:buClr>
                          <a:srgbClr val="000000"/>
                        </a:buClr>
                        <a:buSzPts val="1200"/>
                        <a:buFont typeface="Arial"/>
                        <a:buNone/>
                      </a:pPr>
                      <a:r>
                        <a:rPr lang="en-US" sz="1200">
                          <a:solidFill>
                            <a:schemeClr val="dk1"/>
                          </a:solidFill>
                          <a:latin typeface="Open Sans"/>
                          <a:ea typeface="Open Sans"/>
                          <a:cs typeface="Open Sans"/>
                          <a:sym typeface="Open Sans"/>
                        </a:rPr>
                        <a:t>Secondary Mini-Hab</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solidFill>
                            <a:schemeClr val="dk1"/>
                          </a:solidFill>
                          <a:latin typeface="Open Sans"/>
                          <a:ea typeface="Open Sans"/>
                          <a:cs typeface="Open Sans"/>
                          <a:sym typeface="Open Sans"/>
                        </a:rPr>
                        <a:t>Near-term subsystem testing for food production, sensors, controls, and biological water-processing research</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53475">
                <a:tc>
                  <a:txBody>
                    <a:bodyPr/>
                    <a:lstStyle/>
                    <a:p>
                      <a:pPr marL="0" marR="0" lvl="0" indent="0" algn="l" rtl="0">
                        <a:lnSpc>
                          <a:spcPct val="100000"/>
                        </a:lnSpc>
                        <a:spcBef>
                          <a:spcPts val="0"/>
                        </a:spcBef>
                        <a:spcAft>
                          <a:spcPts val="0"/>
                        </a:spcAft>
                        <a:buClr>
                          <a:srgbClr val="000000"/>
                        </a:buClr>
                        <a:buSzPts val="1200"/>
                        <a:buFont typeface="Arial"/>
                        <a:buNone/>
                      </a:pPr>
                      <a:r>
                        <a:rPr lang="en-US" sz="1200">
                          <a:solidFill>
                            <a:schemeClr val="dk1"/>
                          </a:solidFill>
                          <a:latin typeface="Open Sans"/>
                          <a:ea typeface="Open Sans"/>
                          <a:cs typeface="Open Sans"/>
                          <a:sym typeface="Open Sans"/>
                        </a:rPr>
                        <a:t>Primary Habitat</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solidFill>
                            <a:schemeClr val="dk1"/>
                          </a:solidFill>
                          <a:latin typeface="Open Sans"/>
                          <a:ea typeface="Open Sans"/>
                          <a:cs typeface="Open Sans"/>
                          <a:sym typeface="Open Sans"/>
                        </a:rPr>
                        <a:t>Long-term high-fidelity analog target for closed-loop systems, controlled human factors, and Moon/Mars habitat design</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152" name="Google Shape;152;p22"/>
          <p:cNvSpPr txBox="1"/>
          <p:nvPr/>
        </p:nvSpPr>
        <p:spPr>
          <a:xfrm>
            <a:off x="1434975" y="4140017"/>
            <a:ext cx="627405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dirty="0">
                <a:solidFill>
                  <a:schemeClr val="lt1"/>
                </a:solidFill>
                <a:latin typeface="Open Sans"/>
                <a:ea typeface="Open Sans"/>
                <a:cs typeface="Open Sans"/>
                <a:sym typeface="Open Sans"/>
              </a:rPr>
              <a:t>ASTRO-USA may provide an Earth-based testbed for proving technologies needed for future Moon base and Mars habitat operations.</a:t>
            </a:r>
            <a:endParaRPr sz="1400" b="0" i="0" u="none" strike="noStrike" cap="none" dirty="0">
              <a:solidFill>
                <a:schemeClr val="lt1"/>
              </a:solidFill>
              <a:latin typeface="Open Sans"/>
              <a:ea typeface="Open Sans"/>
              <a:cs typeface="Open Sans"/>
              <a:sym typeface="Open Sans"/>
            </a:endParaRPr>
          </a:p>
        </p:txBody>
      </p:sp>
      <p:sp>
        <p:nvSpPr>
          <p:cNvPr id="153" name="Google Shape;153;p22"/>
          <p:cNvSpPr txBox="1"/>
          <p:nvPr/>
        </p:nvSpPr>
        <p:spPr>
          <a:xfrm>
            <a:off x="1353765" y="1363459"/>
            <a:ext cx="6436470"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dirty="0">
                <a:solidFill>
                  <a:schemeClr val="lt1"/>
                </a:solidFill>
                <a:latin typeface="Open Sans"/>
                <a:ea typeface="Open Sans"/>
                <a:cs typeface="Open Sans"/>
                <a:sym typeface="Open Sans"/>
              </a:rPr>
              <a:t>The Analog Simulation Training and Research Outpost Utilizing Self-sustaining Architecture (ASTRO-USA) is a proposed Purdue-led Moon and Mars analog habitat concept project intended to test sustainable habitation technologies on Earth before future use in long-duration surface missions.</a:t>
            </a:r>
            <a:endParaRPr sz="1400" b="0" i="0" u="none" strike="noStrike" cap="none" dirty="0">
              <a:solidFill>
                <a:schemeClr val="lt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latin typeface="Open Sans"/>
                <a:ea typeface="Open Sans"/>
                <a:cs typeface="Open Sans"/>
                <a:sym typeface="Open Sans"/>
              </a:rPr>
              <a:t>ASTRO-USA is proposed to address the need for an integrated closed-loop Moon and Mars analog habitat</a:t>
            </a:r>
            <a:endParaRPr dirty="0">
              <a:latin typeface="Open Sans"/>
              <a:ea typeface="Open Sans"/>
              <a:cs typeface="Open Sans"/>
              <a:sym typeface="Open Sans"/>
            </a:endParaRPr>
          </a:p>
        </p:txBody>
      </p:sp>
      <p:graphicFrame>
        <p:nvGraphicFramePr>
          <p:cNvPr id="159" name="Google Shape;159;p3"/>
          <p:cNvGraphicFramePr/>
          <p:nvPr>
            <p:extLst>
              <p:ext uri="{D42A27DB-BD31-4B8C-83A1-F6EECF244321}">
                <p14:modId xmlns:p14="http://schemas.microsoft.com/office/powerpoint/2010/main" val="2098185637"/>
              </p:ext>
            </p:extLst>
          </p:nvPr>
        </p:nvGraphicFramePr>
        <p:xfrm>
          <a:off x="1524000" y="1609090"/>
          <a:ext cx="6096000" cy="1651030"/>
        </p:xfrm>
        <a:graphic>
          <a:graphicData uri="http://schemas.openxmlformats.org/drawingml/2006/table">
            <a:tbl>
              <a:tblPr firstRow="1" bandRow="1">
                <a:noFill/>
                <a:tableStyleId>{6083CE4E-CF7F-4399-AD36-417CDBE47DA6}</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Need</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ASTRO-USA Response</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Current analogs rarely integrate all major life-support systems</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solidFill>
                            <a:schemeClr val="dk1"/>
                          </a:solidFill>
                          <a:latin typeface="Open Sans"/>
                          <a:ea typeface="Open Sans"/>
                          <a:cs typeface="Open Sans"/>
                          <a:sym typeface="Open Sans"/>
                        </a:rPr>
                        <a:t>ASTRO-USA will combine waste, water, air, food, power, and human factors research</a:t>
                      </a:r>
                      <a:endParaRPr sz="1400" u="none" strike="noStrike" cap="none" dirty="0">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Closed-loop systems must be tested before deployment</a:t>
                      </a:r>
                      <a:endParaRPr sz="14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solidFill>
                            <a:schemeClr val="dk1"/>
                          </a:solidFill>
                          <a:latin typeface="Open Sans"/>
                          <a:ea typeface="Open Sans"/>
                          <a:cs typeface="Open Sans"/>
                          <a:sym typeface="Open Sans"/>
                        </a:rPr>
                        <a:t>The phased Secondary Mini-Hab and Primary Habitat will allow technologies to mature before full integration</a:t>
                      </a:r>
                      <a:endParaRPr sz="1400" u="none" strike="noStrike" cap="none" dirty="0">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160" name="Google Shape;160;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3</a:t>
            </a:fld>
            <a:endParaRPr>
              <a:solidFill>
                <a:schemeClr val="lt1"/>
              </a:solidFill>
              <a:latin typeface="Open Sans"/>
              <a:ea typeface="Open Sans"/>
              <a:cs typeface="Open Sans"/>
              <a:sym typeface="Open Sans"/>
            </a:endParaRPr>
          </a:p>
        </p:txBody>
      </p:sp>
      <p:sp>
        <p:nvSpPr>
          <p:cNvPr id="161" name="Google Shape;161;p3"/>
          <p:cNvSpPr txBox="1"/>
          <p:nvPr/>
        </p:nvSpPr>
        <p:spPr>
          <a:xfrm>
            <a:off x="1042950" y="3493525"/>
            <a:ext cx="70581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dirty="0">
                <a:solidFill>
                  <a:schemeClr val="lt1"/>
                </a:solidFill>
                <a:latin typeface="Open Sans"/>
                <a:ea typeface="Open Sans"/>
                <a:cs typeface="Open Sans"/>
                <a:sym typeface="Open Sans"/>
              </a:rPr>
              <a:t>The Moon base and future Mars habitats require sustainable long-term habitation systems. These technologies must be tested on Earth before future deployment.</a:t>
            </a:r>
            <a:endParaRPr dirty="0">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None/>
            </a:pPr>
            <a:endParaRPr dirty="0">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1400" b="0" i="0" u="none" strike="noStrike" cap="none" dirty="0">
                <a:solidFill>
                  <a:schemeClr val="lt1"/>
                </a:solidFill>
                <a:latin typeface="Open Sans"/>
                <a:ea typeface="Open Sans"/>
                <a:cs typeface="Open Sans"/>
                <a:sym typeface="Open Sans"/>
              </a:rPr>
              <a:t>ASTRO-USA is being designed as an analog habitat testbed to bridge the gap between current analog limitations and the integrated closed-loop systems needed for sustainable long-term Moon and Mars habitation.</a:t>
            </a:r>
            <a:endParaRPr sz="1400" b="0" i="0" u="none" strike="noStrike" cap="none" dirty="0">
              <a:solidFill>
                <a:schemeClr val="lt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4"/>
          <p:cNvSpPr txBox="1">
            <a:spLocks noGrp="1"/>
          </p:cNvSpPr>
          <p:nvPr>
            <p:ph type="title"/>
          </p:nvPr>
        </p:nvSpPr>
        <p:spPr>
          <a:xfrm>
            <a:off x="311700" y="265411"/>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Analog fidelity criteria were evaluated using enabling systems, habitat design, and human factors</a:t>
            </a:r>
            <a:endParaRPr>
              <a:latin typeface="Open Sans"/>
              <a:ea typeface="Open Sans"/>
              <a:cs typeface="Open Sans"/>
              <a:sym typeface="Open Sans"/>
            </a:endParaRPr>
          </a:p>
        </p:txBody>
      </p:sp>
      <p:graphicFrame>
        <p:nvGraphicFramePr>
          <p:cNvPr id="167" name="Google Shape;167;p4"/>
          <p:cNvGraphicFramePr/>
          <p:nvPr/>
        </p:nvGraphicFramePr>
        <p:xfrm>
          <a:off x="952500" y="1147499"/>
          <a:ext cx="7481050" cy="3840360"/>
        </p:xfrm>
        <a:graphic>
          <a:graphicData uri="http://schemas.openxmlformats.org/drawingml/2006/table">
            <a:tbl>
              <a:tblPr>
                <a:noFill/>
                <a:tableStyleId>{6083CE4E-CF7F-4399-AD36-417CDBE47DA6}</a:tableStyleId>
              </a:tblPr>
              <a:tblGrid>
                <a:gridCol w="1441750">
                  <a:extLst>
                    <a:ext uri="{9D8B030D-6E8A-4147-A177-3AD203B41FA5}">
                      <a16:colId xmlns:a16="http://schemas.microsoft.com/office/drawing/2014/main" val="20000"/>
                    </a:ext>
                  </a:extLst>
                </a:gridCol>
                <a:gridCol w="2137150">
                  <a:extLst>
                    <a:ext uri="{9D8B030D-6E8A-4147-A177-3AD203B41FA5}">
                      <a16:colId xmlns:a16="http://schemas.microsoft.com/office/drawing/2014/main" val="20001"/>
                    </a:ext>
                  </a:extLst>
                </a:gridCol>
                <a:gridCol w="2142450">
                  <a:extLst>
                    <a:ext uri="{9D8B030D-6E8A-4147-A177-3AD203B41FA5}">
                      <a16:colId xmlns:a16="http://schemas.microsoft.com/office/drawing/2014/main" val="20002"/>
                    </a:ext>
                  </a:extLst>
                </a:gridCol>
                <a:gridCol w="1759700">
                  <a:extLst>
                    <a:ext uri="{9D8B030D-6E8A-4147-A177-3AD203B41FA5}">
                      <a16:colId xmlns:a16="http://schemas.microsoft.com/office/drawing/2014/main" val="20003"/>
                    </a:ext>
                  </a:extLst>
                </a:gridCol>
              </a:tblGrid>
              <a:tr h="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                 Fidelity</a:t>
                      </a:r>
                      <a:endParaRPr sz="1400" u="none" strike="noStrike" cap="none">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Category</a:t>
                      </a:r>
                      <a:endParaRPr sz="14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High</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Medium</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Low</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3057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Enabling Systems</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Supports TRL 6+ Technologies</a:t>
                      </a:r>
                      <a:endParaRPr sz="1400" u="none" strike="noStrike" cap="none">
                        <a:latin typeface="Open Sans"/>
                        <a:ea typeface="Open Sans"/>
                        <a:cs typeface="Open Sans"/>
                        <a:sym typeface="Open Sans"/>
                      </a:endParaRPr>
                    </a:p>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Food Production</a:t>
                      </a:r>
                      <a:endParaRPr sz="1400" u="none" strike="noStrike" cap="none">
                        <a:latin typeface="Open Sans"/>
                        <a:ea typeface="Open Sans"/>
                        <a:cs typeface="Open Sans"/>
                        <a:sym typeface="Open Sans"/>
                      </a:endParaRPr>
                    </a:p>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Closed-Loop Life Support Systems</a:t>
                      </a:r>
                      <a:endParaRPr sz="1400" u="none" strike="noStrike" cap="none">
                        <a:latin typeface="Open Sans"/>
                        <a:ea typeface="Open Sans"/>
                        <a:cs typeface="Open Sans"/>
                        <a:sym typeface="Open Sans"/>
                      </a:endParaRPr>
                    </a:p>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Pressurization</a:t>
                      </a:r>
                      <a:endParaRPr sz="14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Supports TRL 5 Technologies</a:t>
                      </a:r>
                      <a:endParaRPr sz="1400" u="none" strike="noStrike" cap="none">
                        <a:latin typeface="Open Sans"/>
                        <a:ea typeface="Open Sans"/>
                        <a:cs typeface="Open Sans"/>
                        <a:sym typeface="Open Sans"/>
                      </a:endParaRPr>
                    </a:p>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Food Production</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Supports TRL 4 and below Technologies</a:t>
                      </a:r>
                      <a:endParaRPr sz="1400" u="none" strike="noStrike" cap="none">
                        <a:latin typeface="Open Sans"/>
                        <a:ea typeface="Open Sans"/>
                        <a:cs typeface="Open Sans"/>
                        <a:sym typeface="Open Sans"/>
                      </a:endParaRPr>
                    </a:p>
                    <a:p>
                      <a:pPr marL="285750" marR="0" lvl="0" indent="-209550" algn="l" rtl="0">
                        <a:lnSpc>
                          <a:spcPct val="100000"/>
                        </a:lnSpc>
                        <a:spcBef>
                          <a:spcPts val="0"/>
                        </a:spcBef>
                        <a:spcAft>
                          <a:spcPts val="0"/>
                        </a:spcAft>
                        <a:buClr>
                          <a:srgbClr val="000000"/>
                        </a:buClr>
                        <a:buSzPts val="1200"/>
                        <a:buFont typeface="Arial"/>
                        <a:buNone/>
                      </a:pP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Habitat Design</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Constructed using space-grade materials</a:t>
                      </a:r>
                      <a:endParaRPr sz="1400" u="none" strike="noStrike" cap="none">
                        <a:latin typeface="Open Sans"/>
                        <a:ea typeface="Open Sans"/>
                        <a:cs typeface="Open Sans"/>
                        <a:sym typeface="Open Sans"/>
                      </a:endParaRPr>
                    </a:p>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Structural design and layout is realistic for extraterrestrial habitation</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Meets one of the two high-fidelity prerequisites</a:t>
                      </a:r>
                      <a:endParaRPr sz="14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Meets none of the high-fidelity prerequisites</a:t>
                      </a:r>
                      <a:endParaRPr sz="1400" u="none" strike="noStrike" cap="none">
                        <a:latin typeface="Open Sans"/>
                        <a:ea typeface="Open Sans"/>
                        <a:cs typeface="Open Sans"/>
                        <a:sym typeface="Open Sans"/>
                      </a:endParaRPr>
                    </a:p>
                    <a:p>
                      <a:pPr marL="285750" marR="0" lvl="0" indent="-209550" algn="l" rtl="0">
                        <a:lnSpc>
                          <a:spcPct val="100000"/>
                        </a:lnSpc>
                        <a:spcBef>
                          <a:spcPts val="0"/>
                        </a:spcBef>
                        <a:spcAft>
                          <a:spcPts val="0"/>
                        </a:spcAft>
                        <a:buClr>
                          <a:srgbClr val="000000"/>
                        </a:buClr>
                        <a:buSzPts val="1200"/>
                        <a:buFont typeface="Arial"/>
                        <a:buNone/>
                      </a:pP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37100">
                <a:tc>
                  <a:txBody>
                    <a:bodyPr/>
                    <a:lstStyle/>
                    <a:p>
                      <a:pPr marL="0" marR="0" lvl="0" indent="0" algn="l" rtl="0">
                        <a:lnSpc>
                          <a:spcPct val="100000"/>
                        </a:lnSpc>
                        <a:spcBef>
                          <a:spcPts val="0"/>
                        </a:spcBef>
                        <a:spcAft>
                          <a:spcPts val="0"/>
                        </a:spcAft>
                        <a:buClr>
                          <a:schemeClr val="dk1"/>
                        </a:buClr>
                        <a:buSzPts val="1100"/>
                        <a:buFont typeface="Arial"/>
                        <a:buNone/>
                      </a:pPr>
                      <a:r>
                        <a:rPr lang="en-US" sz="1200" u="none" strike="noStrike" cap="none">
                          <a:solidFill>
                            <a:schemeClr val="dk1"/>
                          </a:solidFill>
                          <a:latin typeface="Open Sans"/>
                          <a:ea typeface="Open Sans"/>
                          <a:cs typeface="Open Sans"/>
                          <a:sym typeface="Open Sans"/>
                        </a:rPr>
                        <a:t>Human Factors</a:t>
                      </a:r>
                      <a:endParaRPr sz="1200" u="none" strike="noStrike" cap="none">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Full control of environmental conditions</a:t>
                      </a:r>
                      <a:endParaRPr sz="12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Partial control of environmental conditions</a:t>
                      </a:r>
                      <a:endParaRPr sz="14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285750" marR="0" lvl="0" indent="-285750" algn="l" rtl="0">
                        <a:lnSpc>
                          <a:spcPct val="100000"/>
                        </a:lnSpc>
                        <a:spcBef>
                          <a:spcPts val="0"/>
                        </a:spcBef>
                        <a:spcAft>
                          <a:spcPts val="0"/>
                        </a:spcAft>
                        <a:buClr>
                          <a:srgbClr val="000000"/>
                        </a:buClr>
                        <a:buSzPts val="1200"/>
                        <a:buFont typeface="Open Sans"/>
                        <a:buChar char="•"/>
                      </a:pPr>
                      <a:r>
                        <a:rPr lang="en-US" sz="1200" u="none" strike="noStrike" cap="none">
                          <a:latin typeface="Open Sans"/>
                          <a:ea typeface="Open Sans"/>
                          <a:cs typeface="Open Sans"/>
                          <a:sym typeface="Open Sans"/>
                        </a:rPr>
                        <a:t>No control of environmental conditions</a:t>
                      </a:r>
                      <a:endParaRPr sz="1400" u="none" strike="noStrike" cap="none">
                        <a:latin typeface="Open Sans"/>
                        <a:ea typeface="Open Sans"/>
                        <a:cs typeface="Open Sans"/>
                        <a:sym typeface="Open Sans"/>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cxnSp>
        <p:nvCxnSpPr>
          <p:cNvPr id="168" name="Google Shape;168;p4"/>
          <p:cNvCxnSpPr/>
          <p:nvPr/>
        </p:nvCxnSpPr>
        <p:spPr>
          <a:xfrm>
            <a:off x="952500" y="1147499"/>
            <a:ext cx="1427058" cy="542757"/>
          </a:xfrm>
          <a:prstGeom prst="straightConnector1">
            <a:avLst/>
          </a:prstGeom>
          <a:noFill/>
          <a:ln w="9525" cap="flat" cmpd="sng">
            <a:solidFill>
              <a:schemeClr val="dk1"/>
            </a:solidFill>
            <a:prstDash val="solid"/>
            <a:round/>
            <a:headEnd type="none" w="sm" len="sm"/>
            <a:tailEnd type="none" w="sm" len="sm"/>
          </a:ln>
        </p:spPr>
      </p:cxnSp>
      <p:sp>
        <p:nvSpPr>
          <p:cNvPr id="169" name="Google Shape;16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4</a:t>
            </a:fld>
            <a:endParaRPr>
              <a:solidFill>
                <a:schemeClr val="lt1"/>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title"/>
          </p:nvPr>
        </p:nvSpPr>
        <p:spPr>
          <a:xfrm>
            <a:off x="131850" y="445025"/>
            <a:ext cx="88893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No reviewed analog fully combines closed-loop systems, realistic habitat design, and controlled human factors</a:t>
            </a:r>
            <a:endParaRPr>
              <a:latin typeface="Open Sans"/>
              <a:ea typeface="Open Sans"/>
              <a:cs typeface="Open Sans"/>
              <a:sym typeface="Open Sans"/>
            </a:endParaRPr>
          </a:p>
        </p:txBody>
      </p:sp>
      <p:graphicFrame>
        <p:nvGraphicFramePr>
          <p:cNvPr id="175" name="Google Shape;175;p5"/>
          <p:cNvGraphicFramePr/>
          <p:nvPr/>
        </p:nvGraphicFramePr>
        <p:xfrm>
          <a:off x="1193678" y="1479278"/>
          <a:ext cx="6587525" cy="2677895"/>
        </p:xfrm>
        <a:graphic>
          <a:graphicData uri="http://schemas.openxmlformats.org/drawingml/2006/table">
            <a:tbl>
              <a:tblPr firstRow="1" bandRow="1">
                <a:noFill/>
                <a:tableStyleId>{6083CE4E-CF7F-4399-AD36-417CDBE47DA6}</a:tableStyleId>
              </a:tblPr>
              <a:tblGrid>
                <a:gridCol w="1575125">
                  <a:extLst>
                    <a:ext uri="{9D8B030D-6E8A-4147-A177-3AD203B41FA5}">
                      <a16:colId xmlns:a16="http://schemas.microsoft.com/office/drawing/2014/main" val="20000"/>
                    </a:ext>
                  </a:extLst>
                </a:gridCol>
                <a:gridCol w="1670800">
                  <a:extLst>
                    <a:ext uri="{9D8B030D-6E8A-4147-A177-3AD203B41FA5}">
                      <a16:colId xmlns:a16="http://schemas.microsoft.com/office/drawing/2014/main" val="20001"/>
                    </a:ext>
                  </a:extLst>
                </a:gridCol>
                <a:gridCol w="1670800">
                  <a:extLst>
                    <a:ext uri="{9D8B030D-6E8A-4147-A177-3AD203B41FA5}">
                      <a16:colId xmlns:a16="http://schemas.microsoft.com/office/drawing/2014/main" val="20002"/>
                    </a:ext>
                  </a:extLst>
                </a:gridCol>
                <a:gridCol w="1670800">
                  <a:extLst>
                    <a:ext uri="{9D8B030D-6E8A-4147-A177-3AD203B41FA5}">
                      <a16:colId xmlns:a16="http://schemas.microsoft.com/office/drawing/2014/main" val="20003"/>
                    </a:ext>
                  </a:extLst>
                </a:gridCol>
              </a:tblGrid>
              <a:tr h="1524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                  Category</a:t>
                      </a:r>
                      <a:endParaRPr sz="1400" u="none" strike="noStrike" cap="none">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Analog</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Enabling Systems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Habitat Design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Human Factors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30037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CHAPEA</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Low</a:t>
                      </a:r>
                      <a:endParaRPr sz="12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High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extLst>
                  <a:ext uri="{0D108BD9-81ED-4DB2-BD59-A6C34878D82A}">
                    <a16:rowId xmlns:a16="http://schemas.microsoft.com/office/drawing/2014/main" val="10001"/>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HERA</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Low</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extLst>
                  <a:ext uri="{0D108BD9-81ED-4DB2-BD59-A6C34878D82A}">
                    <a16:rowId xmlns:a16="http://schemas.microsoft.com/office/drawing/2014/main" val="10002"/>
                  </a:ext>
                </a:extLst>
              </a:tr>
              <a:tr h="12597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Aquarius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Low</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200" u="none" strike="noStrike" cap="none">
                        <a:solidFill>
                          <a:schemeClr val="dk1"/>
                        </a:solidFill>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extLst>
                  <a:ext uri="{0D108BD9-81ED-4DB2-BD59-A6C34878D82A}">
                    <a16:rowId xmlns:a16="http://schemas.microsoft.com/office/drawing/2014/main" val="10003"/>
                  </a:ext>
                </a:extLst>
              </a:tr>
              <a:tr h="26987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NEK</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Low</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extLst>
                  <a:ext uri="{0D108BD9-81ED-4DB2-BD59-A6C34878D82A}">
                    <a16:rowId xmlns:a16="http://schemas.microsoft.com/office/drawing/2014/main" val="10004"/>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HI-SEAS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Low</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High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extLst>
                  <a:ext uri="{0D108BD9-81ED-4DB2-BD59-A6C34878D82A}">
                    <a16:rowId xmlns:a16="http://schemas.microsoft.com/office/drawing/2014/main" val="10005"/>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ILMAH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extLst>
                  <a:ext uri="{0D108BD9-81ED-4DB2-BD59-A6C34878D82A}">
                    <a16:rowId xmlns:a16="http://schemas.microsoft.com/office/drawing/2014/main" val="10006"/>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Biosphere 2*</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Low</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extLst>
                  <a:ext uri="{0D108BD9-81ED-4DB2-BD59-A6C34878D82A}">
                    <a16:rowId xmlns:a16="http://schemas.microsoft.com/office/drawing/2014/main" val="10007"/>
                  </a:ext>
                </a:extLst>
              </a:tr>
              <a:tr h="1524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SAM†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High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extLst>
                  <a:ext uri="{0D108BD9-81ED-4DB2-BD59-A6C34878D82A}">
                    <a16:rowId xmlns:a16="http://schemas.microsoft.com/office/drawing/2014/main" val="10008"/>
                  </a:ext>
                </a:extLst>
              </a:tr>
            </a:tbl>
          </a:graphicData>
        </a:graphic>
      </p:graphicFrame>
      <p:cxnSp>
        <p:nvCxnSpPr>
          <p:cNvPr id="176" name="Google Shape;176;p5"/>
          <p:cNvCxnSpPr/>
          <p:nvPr/>
        </p:nvCxnSpPr>
        <p:spPr>
          <a:xfrm>
            <a:off x="1193678" y="1491474"/>
            <a:ext cx="1572382" cy="454707"/>
          </a:xfrm>
          <a:prstGeom prst="straightConnector1">
            <a:avLst/>
          </a:prstGeom>
          <a:noFill/>
          <a:ln w="9525" cap="flat" cmpd="sng">
            <a:solidFill>
              <a:schemeClr val="dk1"/>
            </a:solidFill>
            <a:prstDash val="solid"/>
            <a:round/>
            <a:headEnd type="none" w="sm" len="sm"/>
            <a:tailEnd type="none" w="sm" len="sm"/>
          </a:ln>
        </p:spPr>
      </p:cxnSp>
      <p:sp>
        <p:nvSpPr>
          <p:cNvPr id="177" name="Google Shape;177;p5"/>
          <p:cNvSpPr txBox="1"/>
          <p:nvPr/>
        </p:nvSpPr>
        <p:spPr>
          <a:xfrm>
            <a:off x="521850" y="4225825"/>
            <a:ext cx="81003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200" b="0" i="0" u="none" strike="noStrike" cap="none">
                <a:solidFill>
                  <a:schemeClr val="lt1"/>
                </a:solidFill>
                <a:latin typeface="Open Sans"/>
                <a:ea typeface="Open Sans"/>
                <a:cs typeface="Open Sans"/>
                <a:sym typeface="Open Sans"/>
              </a:rPr>
              <a:t>*Biosphere 2’s enabling system capability was high-fidelity in concept but medium in demonstrated operation because closure was not maintained</a:t>
            </a:r>
            <a:r>
              <a:rPr lang="en-US" sz="1200">
                <a:solidFill>
                  <a:schemeClr val="lt1"/>
                </a:solidFill>
                <a:latin typeface="Open Sans"/>
                <a:ea typeface="Open Sans"/>
                <a:cs typeface="Open Sans"/>
                <a:sym typeface="Open Sans"/>
              </a:rPr>
              <a:t>. I</a:t>
            </a:r>
            <a:r>
              <a:rPr lang="en-US" sz="1200" b="0" i="0" u="none" strike="noStrike" cap="none">
                <a:solidFill>
                  <a:schemeClr val="lt1"/>
                </a:solidFill>
                <a:latin typeface="Open Sans"/>
                <a:ea typeface="Open Sans"/>
                <a:cs typeface="Open Sans"/>
                <a:sym typeface="Open Sans"/>
              </a:rPr>
              <a:t>ts design flaws and failures bring the Habitat Design fidelity to low</a:t>
            </a:r>
            <a:endParaRPr sz="1200" b="0" i="0" u="none" strike="noStrike" cap="none">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000"/>
              <a:buFont typeface="Arial"/>
              <a:buNone/>
            </a:pPr>
            <a:endParaRPr sz="1200" b="0" i="0" u="none" strike="noStrike" cap="none">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000"/>
              <a:buFont typeface="Arial"/>
              <a:buNone/>
            </a:pPr>
            <a:r>
              <a:rPr lang="en-US" sz="1200" b="0" i="0" u="none" strike="noStrike" cap="none">
                <a:solidFill>
                  <a:schemeClr val="lt1"/>
                </a:solidFill>
                <a:latin typeface="Open Sans"/>
                <a:ea typeface="Open Sans"/>
                <a:cs typeface="Open Sans"/>
                <a:sym typeface="Open Sans"/>
              </a:rPr>
              <a:t>† SAM is high in enabling system capability but remains limited by incomplete closure of waste, power, and air.</a:t>
            </a:r>
            <a:endParaRPr sz="1200" b="0" i="0" u="none" strike="noStrike" cap="none">
              <a:solidFill>
                <a:schemeClr val="lt1"/>
              </a:solidFill>
              <a:latin typeface="Open Sans"/>
              <a:ea typeface="Open Sans"/>
              <a:cs typeface="Open Sans"/>
              <a:sym typeface="Open Sans"/>
            </a:endParaRPr>
          </a:p>
        </p:txBody>
      </p:sp>
      <p:sp>
        <p:nvSpPr>
          <p:cNvPr id="178" name="Google Shape;178;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Current analog gaps define ASTRO-USA’s design targets</a:t>
            </a:r>
            <a:endParaRPr>
              <a:latin typeface="Open Sans"/>
              <a:ea typeface="Open Sans"/>
              <a:cs typeface="Open Sans"/>
              <a:sym typeface="Open Sans"/>
            </a:endParaRPr>
          </a:p>
        </p:txBody>
      </p:sp>
      <p:sp>
        <p:nvSpPr>
          <p:cNvPr id="184" name="Google Shape;184;p6"/>
          <p:cNvSpPr txBox="1"/>
          <p:nvPr/>
        </p:nvSpPr>
        <p:spPr>
          <a:xfrm>
            <a:off x="849565" y="4238829"/>
            <a:ext cx="7444850"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dirty="0">
                <a:solidFill>
                  <a:schemeClr val="lt1"/>
                </a:solidFill>
                <a:latin typeface="Open Sans"/>
                <a:ea typeface="Open Sans"/>
                <a:cs typeface="Open Sans"/>
                <a:sym typeface="Open Sans"/>
              </a:rPr>
              <a:t>SAM was the strongest analog identified, but it still lacks a flight-ready structure and full closure of waste, power, and air constraints. ASTRO-USA is intended to address these gaps through phased Secondary Mini-Hab and Primary Habitat development.</a:t>
            </a:r>
            <a:endParaRPr sz="1400" b="0" i="0" u="none" strike="noStrike" cap="none" dirty="0">
              <a:solidFill>
                <a:schemeClr val="lt1"/>
              </a:solidFill>
              <a:latin typeface="Open Sans"/>
              <a:ea typeface="Open Sans"/>
              <a:cs typeface="Open Sans"/>
              <a:sym typeface="Open Sans"/>
            </a:endParaRPr>
          </a:p>
        </p:txBody>
      </p:sp>
      <p:sp>
        <p:nvSpPr>
          <p:cNvPr id="185" name="Google Shape;185;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6</a:t>
            </a:fld>
            <a:endParaRPr>
              <a:solidFill>
                <a:schemeClr val="lt1"/>
              </a:solidFill>
              <a:latin typeface="Open Sans"/>
              <a:ea typeface="Open Sans"/>
              <a:cs typeface="Open Sans"/>
              <a:sym typeface="Open Sans"/>
            </a:endParaRPr>
          </a:p>
        </p:txBody>
      </p:sp>
      <p:graphicFrame>
        <p:nvGraphicFramePr>
          <p:cNvPr id="186" name="Google Shape;186;p6"/>
          <p:cNvGraphicFramePr/>
          <p:nvPr/>
        </p:nvGraphicFramePr>
        <p:xfrm>
          <a:off x="849565" y="1154435"/>
          <a:ext cx="7444850" cy="3017570"/>
        </p:xfrm>
        <a:graphic>
          <a:graphicData uri="http://schemas.openxmlformats.org/drawingml/2006/table">
            <a:tbl>
              <a:tblPr firstRow="1" bandRow="1">
                <a:noFill/>
                <a:tableStyleId>{6083CE4E-CF7F-4399-AD36-417CDBE47DA6}</a:tableStyleId>
              </a:tblPr>
              <a:tblGrid>
                <a:gridCol w="1658900">
                  <a:extLst>
                    <a:ext uri="{9D8B030D-6E8A-4147-A177-3AD203B41FA5}">
                      <a16:colId xmlns:a16="http://schemas.microsoft.com/office/drawing/2014/main" val="20000"/>
                    </a:ext>
                  </a:extLst>
                </a:gridCol>
                <a:gridCol w="3177275">
                  <a:extLst>
                    <a:ext uri="{9D8B030D-6E8A-4147-A177-3AD203B41FA5}">
                      <a16:colId xmlns:a16="http://schemas.microsoft.com/office/drawing/2014/main" val="20001"/>
                    </a:ext>
                  </a:extLst>
                </a:gridCol>
                <a:gridCol w="2608675">
                  <a:extLst>
                    <a:ext uri="{9D8B030D-6E8A-4147-A177-3AD203B41FA5}">
                      <a16:colId xmlns:a16="http://schemas.microsoft.com/office/drawing/2014/main" val="20002"/>
                    </a:ext>
                  </a:extLst>
                </a:gridCol>
              </a:tblGrid>
              <a:tr h="238925">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Current Analog Gaps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What This Means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ASTRO-USA Design Response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557500">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Non-flight-ready habitat structures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Many analogs use fixed buildings or layouts that do not reflect future Moon base or Mars habitat architecture.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Develop a modular habitat concept with off-world relevant design targets.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57500">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Incomplete closed-loop systems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Waste, water, food, air, and power systems are rarely integrated into one sustained habitat loop.</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Connect waste, water, food, air, power, and controls into one phased testbed.</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57500">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Limited food-production integration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Food production is often separate from life support and waste recovery.</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Tie hydroponics and Mycoponics™ into future nutrient and waste recovery research.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57500">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Limited environmental and operational control</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Many analogs simulate isolation but do not fully control habitat conditions or mission operations.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Support controlled human factors testing, mission timelines, EVA procedures, and fault response.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8"/>
          <p:cNvSpPr txBox="1">
            <a:spLocks noGrp="1"/>
          </p:cNvSpPr>
          <p:nvPr>
            <p:ph type="title"/>
          </p:nvPr>
        </p:nvSpPr>
        <p:spPr>
          <a:xfrm>
            <a:off x="240700" y="300500"/>
            <a:ext cx="85725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ASTRO-USA is designed to integrate closed-loop habitat systems</a:t>
            </a:r>
            <a:endParaRPr>
              <a:latin typeface="Open Sans"/>
              <a:ea typeface="Open Sans"/>
              <a:cs typeface="Open Sans"/>
              <a:sym typeface="Open Sans"/>
            </a:endParaRPr>
          </a:p>
        </p:txBody>
      </p:sp>
      <p:sp>
        <p:nvSpPr>
          <p:cNvPr id="192" name="Google Shape;192;p8"/>
          <p:cNvSpPr txBox="1">
            <a:spLocks noGrp="1"/>
          </p:cNvSpPr>
          <p:nvPr>
            <p:ph type="body" idx="1"/>
          </p:nvPr>
        </p:nvSpPr>
        <p:spPr>
          <a:xfrm>
            <a:off x="311700" y="1459312"/>
            <a:ext cx="4260300" cy="20118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800"/>
              <a:buNone/>
            </a:pPr>
            <a:r>
              <a:rPr lang="en-US" sz="1400" dirty="0">
                <a:latin typeface="Open Sans"/>
                <a:ea typeface="Open Sans"/>
                <a:cs typeface="Open Sans"/>
                <a:sym typeface="Open Sans"/>
              </a:rPr>
              <a:t>This flowchart shows the full ASTRO-USA concept as one integrated habitat system rather than separate standalone subsystems.</a:t>
            </a:r>
            <a:endParaRPr sz="1400" dirty="0">
              <a:latin typeface="Open Sans"/>
              <a:ea typeface="Open Sans"/>
              <a:cs typeface="Open Sans"/>
              <a:sym typeface="Open Sans"/>
            </a:endParaRPr>
          </a:p>
          <a:p>
            <a:pPr marL="171450" lvl="0" indent="-107950" algn="l" rtl="0">
              <a:lnSpc>
                <a:spcPct val="95000"/>
              </a:lnSpc>
              <a:spcBef>
                <a:spcPts val="1200"/>
              </a:spcBef>
              <a:spcAft>
                <a:spcPts val="0"/>
              </a:spcAft>
              <a:buClr>
                <a:schemeClr val="lt1"/>
              </a:buClr>
              <a:buSzPts val="800"/>
              <a:buFont typeface="Open Sans"/>
              <a:buChar char="●"/>
            </a:pPr>
            <a:r>
              <a:rPr lang="en-US" sz="1400" dirty="0">
                <a:latin typeface="Open Sans"/>
                <a:ea typeface="Open Sans"/>
                <a:cs typeface="Open Sans"/>
                <a:sym typeface="Open Sans"/>
              </a:rPr>
              <a:t>Connects waste, water, food, air, power, crew systems, and controls.</a:t>
            </a:r>
            <a:endParaRPr sz="1400" dirty="0">
              <a:latin typeface="Open Sans"/>
              <a:ea typeface="Open Sans"/>
              <a:cs typeface="Open Sans"/>
              <a:sym typeface="Open Sans"/>
            </a:endParaRPr>
          </a:p>
          <a:p>
            <a:pPr marL="171450" lvl="0" indent="-107950" algn="l" rtl="0">
              <a:lnSpc>
                <a:spcPct val="95000"/>
              </a:lnSpc>
              <a:spcBef>
                <a:spcPts val="1200"/>
              </a:spcBef>
              <a:spcAft>
                <a:spcPts val="0"/>
              </a:spcAft>
              <a:buClr>
                <a:schemeClr val="lt1"/>
              </a:buClr>
              <a:buSzPts val="800"/>
              <a:buFont typeface="Open Sans"/>
              <a:buChar char="●"/>
            </a:pPr>
            <a:r>
              <a:rPr lang="en-US" sz="1400" dirty="0">
                <a:latin typeface="Open Sans"/>
                <a:ea typeface="Open Sans"/>
                <a:cs typeface="Open Sans"/>
                <a:sym typeface="Open Sans"/>
              </a:rPr>
              <a:t>Routes human waste and graywater through bioreactors and reverse osmosis.</a:t>
            </a:r>
            <a:endParaRPr sz="1400" dirty="0">
              <a:latin typeface="Open Sans"/>
              <a:ea typeface="Open Sans"/>
              <a:cs typeface="Open Sans"/>
              <a:sym typeface="Open Sans"/>
            </a:endParaRPr>
          </a:p>
          <a:p>
            <a:pPr marL="171450" lvl="0" indent="-107950" algn="l" rtl="0">
              <a:lnSpc>
                <a:spcPct val="95000"/>
              </a:lnSpc>
              <a:spcBef>
                <a:spcPts val="1200"/>
              </a:spcBef>
              <a:spcAft>
                <a:spcPts val="0"/>
              </a:spcAft>
              <a:buClr>
                <a:schemeClr val="lt1"/>
              </a:buClr>
              <a:buSzPts val="800"/>
              <a:buFont typeface="Open Sans"/>
              <a:buChar char="●"/>
            </a:pPr>
            <a:r>
              <a:rPr lang="en-US" sz="1400" dirty="0">
                <a:latin typeface="Open Sans"/>
                <a:ea typeface="Open Sans"/>
                <a:cs typeface="Open Sans"/>
                <a:sym typeface="Open Sans"/>
              </a:rPr>
              <a:t>Produces potable water, fertilizer, biogas, and food-production inputs.</a:t>
            </a:r>
            <a:endParaRPr sz="1400" dirty="0">
              <a:latin typeface="Open Sans"/>
              <a:ea typeface="Open Sans"/>
              <a:cs typeface="Open Sans"/>
              <a:sym typeface="Open Sans"/>
            </a:endParaRPr>
          </a:p>
          <a:p>
            <a:pPr marL="171450" lvl="0" indent="-107950" algn="l" rtl="0">
              <a:lnSpc>
                <a:spcPct val="95000"/>
              </a:lnSpc>
              <a:spcBef>
                <a:spcPts val="1200"/>
              </a:spcBef>
              <a:spcAft>
                <a:spcPts val="1200"/>
              </a:spcAft>
              <a:buClr>
                <a:schemeClr val="lt1"/>
              </a:buClr>
              <a:buSzPts val="800"/>
              <a:buFont typeface="Open Sans"/>
              <a:buChar char="●"/>
            </a:pPr>
            <a:r>
              <a:rPr lang="en-US" sz="1400" dirty="0">
                <a:latin typeface="Open Sans"/>
                <a:ea typeface="Open Sans"/>
                <a:cs typeface="Open Sans"/>
                <a:sym typeface="Open Sans"/>
              </a:rPr>
              <a:t>Uses Scalable, Interactive Model of an Off-World Community (SIMOC) Live and </a:t>
            </a:r>
            <a:r>
              <a:rPr lang="en-US" sz="1400" dirty="0" err="1">
                <a:latin typeface="Open Sans"/>
                <a:ea typeface="Open Sans"/>
                <a:cs typeface="Open Sans"/>
                <a:sym typeface="Open Sans"/>
              </a:rPr>
              <a:t>Opto</a:t>
            </a:r>
            <a:r>
              <a:rPr lang="en-US" sz="1400" dirty="0">
                <a:latin typeface="Open Sans"/>
                <a:ea typeface="Open Sans"/>
                <a:cs typeface="Open Sans"/>
                <a:sym typeface="Open Sans"/>
              </a:rPr>
              <a:t> 22 for monitoring, automation, and fault response.</a:t>
            </a:r>
            <a:endParaRPr sz="1400" dirty="0">
              <a:latin typeface="Open Sans"/>
              <a:ea typeface="Open Sans"/>
              <a:cs typeface="Open Sans"/>
              <a:sym typeface="Open Sans"/>
            </a:endParaRPr>
          </a:p>
        </p:txBody>
      </p:sp>
      <p:pic>
        <p:nvPicPr>
          <p:cNvPr id="193" name="Google Shape;193;p8" title="ASTRO-USA Flow Chart Version 1.9.png"/>
          <p:cNvPicPr preferRelativeResize="0"/>
          <p:nvPr/>
        </p:nvPicPr>
        <p:blipFill rotWithShape="1">
          <a:blip r:embed="rId3">
            <a:alphaModFix/>
          </a:blip>
          <a:srcRect/>
          <a:stretch/>
        </p:blipFill>
        <p:spPr>
          <a:xfrm>
            <a:off x="4894773" y="1027495"/>
            <a:ext cx="3200315" cy="4029322"/>
          </a:xfrm>
          <a:prstGeom prst="rect">
            <a:avLst/>
          </a:prstGeom>
          <a:noFill/>
          <a:ln>
            <a:noFill/>
          </a:ln>
        </p:spPr>
      </p:pic>
      <p:sp>
        <p:nvSpPr>
          <p:cNvPr id="194" name="Google Shape;19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7</a:t>
            </a:fld>
            <a:endParaRPr>
              <a:solidFill>
                <a:schemeClr val="lt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9"/>
          <p:cNvSpPr txBox="1">
            <a:spLocks noGrp="1"/>
          </p:cNvSpPr>
          <p:nvPr>
            <p:ph type="title"/>
          </p:nvPr>
        </p:nvSpPr>
        <p:spPr>
          <a:xfrm>
            <a:off x="311700" y="232754"/>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Solar and biogas power support habitat energy needs</a:t>
            </a:r>
            <a:endParaRPr>
              <a:latin typeface="Open Sans"/>
              <a:ea typeface="Open Sans"/>
              <a:cs typeface="Open Sans"/>
              <a:sym typeface="Open Sans"/>
            </a:endParaRPr>
          </a:p>
        </p:txBody>
      </p:sp>
      <p:pic>
        <p:nvPicPr>
          <p:cNvPr id="200" name="Google Shape;200;p9" title="ASTRO-USA Flow Chart Version 1.9.png"/>
          <p:cNvPicPr preferRelativeResize="0"/>
          <p:nvPr/>
        </p:nvPicPr>
        <p:blipFill rotWithShape="1">
          <a:blip r:embed="rId3">
            <a:alphaModFix/>
          </a:blip>
          <a:srcRect l="2486" t="5676" r="78393" b="67111"/>
          <a:stretch/>
        </p:blipFill>
        <p:spPr>
          <a:xfrm>
            <a:off x="419503" y="1025097"/>
            <a:ext cx="2251348" cy="4033977"/>
          </a:xfrm>
          <a:prstGeom prst="rect">
            <a:avLst/>
          </a:prstGeom>
          <a:noFill/>
          <a:ln>
            <a:noFill/>
          </a:ln>
        </p:spPr>
      </p:pic>
      <p:pic>
        <p:nvPicPr>
          <p:cNvPr id="201" name="Google Shape;201;p9" title="ASTRO-USA Flow Chart Version 1.9.png"/>
          <p:cNvPicPr preferRelativeResize="0"/>
          <p:nvPr/>
        </p:nvPicPr>
        <p:blipFill rotWithShape="1">
          <a:blip r:embed="rId3">
            <a:alphaModFix/>
          </a:blip>
          <a:srcRect l="28072" t="7092" r="12966" b="66073"/>
          <a:stretch/>
        </p:blipFill>
        <p:spPr>
          <a:xfrm>
            <a:off x="2678225" y="1304463"/>
            <a:ext cx="6038900" cy="3460499"/>
          </a:xfrm>
          <a:prstGeom prst="rect">
            <a:avLst/>
          </a:prstGeom>
          <a:noFill/>
          <a:ln>
            <a:noFill/>
          </a:ln>
        </p:spPr>
      </p:pic>
      <p:sp>
        <p:nvSpPr>
          <p:cNvPr id="202" name="Google Shape;202;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8</a:t>
            </a:fld>
            <a:endParaRPr>
              <a:solidFill>
                <a:schemeClr val="lt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0"/>
          <p:cNvSpPr txBox="1">
            <a:spLocks noGrp="1"/>
          </p:cNvSpPr>
          <p:nvPr>
            <p:ph type="title"/>
          </p:nvPr>
        </p:nvSpPr>
        <p:spPr>
          <a:xfrm>
            <a:off x="311700" y="159726"/>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Waste, water, food, air, and control loops connect the full habitat system</a:t>
            </a:r>
            <a:endParaRPr>
              <a:latin typeface="Open Sans"/>
              <a:ea typeface="Open Sans"/>
              <a:cs typeface="Open Sans"/>
              <a:sym typeface="Open Sans"/>
            </a:endParaRPr>
          </a:p>
        </p:txBody>
      </p:sp>
      <p:pic>
        <p:nvPicPr>
          <p:cNvPr id="208" name="Google Shape;208;p10" title="ASTRO-USA Flow Chart Version 1.9.png"/>
          <p:cNvPicPr preferRelativeResize="0"/>
          <p:nvPr/>
        </p:nvPicPr>
        <p:blipFill rotWithShape="1">
          <a:blip r:embed="rId3">
            <a:alphaModFix/>
          </a:blip>
          <a:srcRect l="2486" t="5676" r="78393" b="67111"/>
          <a:stretch/>
        </p:blipFill>
        <p:spPr>
          <a:xfrm>
            <a:off x="426887" y="1017713"/>
            <a:ext cx="2251348" cy="4033977"/>
          </a:xfrm>
          <a:prstGeom prst="rect">
            <a:avLst/>
          </a:prstGeom>
          <a:noFill/>
          <a:ln>
            <a:noFill/>
          </a:ln>
        </p:spPr>
      </p:pic>
      <p:pic>
        <p:nvPicPr>
          <p:cNvPr id="209" name="Google Shape;209;p10" title="ASTRO-USA Flow Chart Version 1.9.png"/>
          <p:cNvPicPr preferRelativeResize="0"/>
          <p:nvPr/>
        </p:nvPicPr>
        <p:blipFill rotWithShape="1">
          <a:blip r:embed="rId3">
            <a:alphaModFix/>
          </a:blip>
          <a:srcRect l="2826" t="32496" r="2674" b="542"/>
          <a:stretch/>
        </p:blipFill>
        <p:spPr>
          <a:xfrm>
            <a:off x="3499400" y="692975"/>
            <a:ext cx="4891824" cy="4363849"/>
          </a:xfrm>
          <a:prstGeom prst="rect">
            <a:avLst/>
          </a:prstGeom>
          <a:noFill/>
          <a:ln>
            <a:noFill/>
          </a:ln>
        </p:spPr>
      </p:pic>
      <p:sp>
        <p:nvSpPr>
          <p:cNvPr id="210" name="Google Shape;210;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9</a:t>
            </a:fld>
            <a:endParaRPr>
              <a:solidFill>
                <a:schemeClr val="lt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1"/>
          <p:cNvSpPr txBox="1">
            <a:spLocks noGrp="1"/>
          </p:cNvSpPr>
          <p:nvPr>
            <p:ph type="title"/>
          </p:nvPr>
        </p:nvSpPr>
        <p:spPr>
          <a:xfrm>
            <a:off x="0" y="445025"/>
            <a:ext cx="91440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latin typeface="Open Sans"/>
                <a:ea typeface="Open Sans"/>
                <a:cs typeface="Open Sans"/>
                <a:sym typeface="Open Sans"/>
              </a:rPr>
              <a:t>The Secondary Mini-Hab provides near-term subsystem testing while the primary habitat is the high-fidelity target</a:t>
            </a:r>
            <a:endParaRPr dirty="0">
              <a:latin typeface="Open Sans"/>
              <a:ea typeface="Open Sans"/>
              <a:cs typeface="Open Sans"/>
              <a:sym typeface="Open Sans"/>
            </a:endParaRPr>
          </a:p>
        </p:txBody>
      </p:sp>
      <p:graphicFrame>
        <p:nvGraphicFramePr>
          <p:cNvPr id="216" name="Google Shape;216;p11"/>
          <p:cNvGraphicFramePr/>
          <p:nvPr/>
        </p:nvGraphicFramePr>
        <p:xfrm>
          <a:off x="1298733" y="1364977"/>
          <a:ext cx="6546525" cy="3495120"/>
        </p:xfrm>
        <a:graphic>
          <a:graphicData uri="http://schemas.openxmlformats.org/drawingml/2006/table">
            <a:tbl>
              <a:tblPr firstRow="1" bandRow="1">
                <a:noFill/>
                <a:tableStyleId>{6083CE4E-CF7F-4399-AD36-417CDBE47DA6}</a:tableStyleId>
              </a:tblPr>
              <a:tblGrid>
                <a:gridCol w="2264100">
                  <a:extLst>
                    <a:ext uri="{9D8B030D-6E8A-4147-A177-3AD203B41FA5}">
                      <a16:colId xmlns:a16="http://schemas.microsoft.com/office/drawing/2014/main" val="20000"/>
                    </a:ext>
                  </a:extLst>
                </a:gridCol>
                <a:gridCol w="2125975">
                  <a:extLst>
                    <a:ext uri="{9D8B030D-6E8A-4147-A177-3AD203B41FA5}">
                      <a16:colId xmlns:a16="http://schemas.microsoft.com/office/drawing/2014/main" val="20001"/>
                    </a:ext>
                  </a:extLst>
                </a:gridCol>
                <a:gridCol w="2156450">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Category</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Secondary Mini-Hab</a:t>
                      </a:r>
                      <a:endParaRPr sz="12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Primary Habitat</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Purpose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Near-term prototype for phased system testing</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Long-term high-fidelity Moon/Mars analog</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Enabling Systems Fidelity</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High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Habitat Design Fidelity</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Low</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High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Human Factors Fidelity</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Medium</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High</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B050"/>
                    </a:solidFill>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Focus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Food production, sensors, solar power, early human factors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Closed-loop waste, water, air, food, power, and crew systems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Mission Scale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Crew of 6 for two weeks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Sustained long-duration analog missions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Role in ASTRO-USA</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Tests systems before full integration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Final integrated habitat testbed</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bl>
          </a:graphicData>
        </a:graphic>
      </p:graphicFrame>
      <p:sp>
        <p:nvSpPr>
          <p:cNvPr id="217" name="Google Shape;21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10</a:t>
            </a:fld>
            <a:endParaRPr>
              <a:solidFill>
                <a:schemeClr val="lt1"/>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2"/>
          <p:cNvSpPr txBox="1">
            <a:spLocks noGrp="1"/>
          </p:cNvSpPr>
          <p:nvPr>
            <p:ph type="title"/>
          </p:nvPr>
        </p:nvSpPr>
        <p:spPr>
          <a:xfrm>
            <a:off x="0" y="228059"/>
            <a:ext cx="91440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Secondary Mini-Hab starts ASTRO-USA development with food production, sensors, power, and early human factors</a:t>
            </a:r>
            <a:endParaRPr>
              <a:latin typeface="Open Sans"/>
              <a:ea typeface="Open Sans"/>
              <a:cs typeface="Open Sans"/>
              <a:sym typeface="Open Sans"/>
            </a:endParaRPr>
          </a:p>
        </p:txBody>
      </p:sp>
      <p:graphicFrame>
        <p:nvGraphicFramePr>
          <p:cNvPr id="223" name="Google Shape;223;p12"/>
          <p:cNvGraphicFramePr/>
          <p:nvPr>
            <p:extLst>
              <p:ext uri="{D42A27DB-BD31-4B8C-83A1-F6EECF244321}">
                <p14:modId xmlns:p14="http://schemas.microsoft.com/office/powerpoint/2010/main" val="1714925454"/>
              </p:ext>
            </p:extLst>
          </p:nvPr>
        </p:nvGraphicFramePr>
        <p:xfrm>
          <a:off x="1684020" y="1190670"/>
          <a:ext cx="5775975" cy="2941390"/>
        </p:xfrm>
        <a:graphic>
          <a:graphicData uri="http://schemas.openxmlformats.org/drawingml/2006/table">
            <a:tbl>
              <a:tblPr firstRow="1" bandRow="1">
                <a:noFill/>
                <a:tableStyleId>{6083CE4E-CF7F-4399-AD36-417CDBE47DA6}</a:tableStyleId>
              </a:tblPr>
              <a:tblGrid>
                <a:gridCol w="1939300">
                  <a:extLst>
                    <a:ext uri="{9D8B030D-6E8A-4147-A177-3AD203B41FA5}">
                      <a16:colId xmlns:a16="http://schemas.microsoft.com/office/drawing/2014/main" val="20000"/>
                    </a:ext>
                  </a:extLst>
                </a:gridCol>
                <a:gridCol w="383667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Category</a:t>
                      </a:r>
                      <a:endParaRPr sz="1400" u="none" strike="noStrike" cap="none" dirty="0">
                        <a:latin typeface="Open Sans"/>
                        <a:ea typeface="Open Sans"/>
                        <a:cs typeface="Open Sans"/>
                        <a:sym typeface="Open Sans"/>
                      </a:endParaRPr>
                    </a:p>
                  </a:txBody>
                  <a:tcPr marL="91450" marR="91450" marT="45725" marB="45725">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Mini-Hab Implementation</a:t>
                      </a:r>
                      <a:endParaRPr sz="1400" u="none" strike="noStrike" cap="none">
                        <a:latin typeface="Open Sans"/>
                        <a:ea typeface="Open Sans"/>
                        <a:cs typeface="Open Sans"/>
                        <a:sym typeface="Open Sans"/>
                      </a:endParaRPr>
                    </a:p>
                  </a:txBody>
                  <a:tcPr marL="91450" marR="91450" marT="45725" marB="45725">
                    <a:solidFill>
                      <a:schemeClr val="accent3"/>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Main Purpose</a:t>
                      </a:r>
                      <a:endParaRPr sz="1400" u="none" strike="noStrike" cap="none">
                        <a:latin typeface="Open Sans"/>
                        <a:ea typeface="Open Sans"/>
                        <a:cs typeface="Open Sans"/>
                        <a:sym typeface="Open Sans"/>
                      </a:endParaRPr>
                    </a:p>
                  </a:txBody>
                  <a:tcPr marL="91450" marR="91450" marT="45725" marB="45725">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Medium-fidelity prototype for testing ASTRO-USA subsystems before full habitat integration</a:t>
                      </a:r>
                      <a:endParaRPr sz="1400" u="none" strike="noStrike" cap="none">
                        <a:latin typeface="Open Sans"/>
                        <a:ea typeface="Open Sans"/>
                        <a:cs typeface="Open Sans"/>
                        <a:sym typeface="Open Sans"/>
                      </a:endParaRPr>
                    </a:p>
                  </a:txBody>
                  <a:tcPr marL="91450" marR="91450" marT="45725" marB="45725">
                    <a:solidFill>
                      <a:schemeClr val="lt1"/>
                    </a:solidFill>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First Module</a:t>
                      </a:r>
                      <a:endParaRPr sz="1400" u="none" strike="noStrike" cap="none">
                        <a:latin typeface="Open Sans"/>
                        <a:ea typeface="Open Sans"/>
                        <a:cs typeface="Open Sans"/>
                        <a:sym typeface="Open Sans"/>
                      </a:endParaRPr>
                    </a:p>
                  </a:txBody>
                  <a:tcPr marL="91450" marR="91450" marT="45725" marB="45725">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Food Production Module</a:t>
                      </a:r>
                      <a:endParaRPr sz="1400" u="none" strike="noStrike" cap="none">
                        <a:latin typeface="Open Sans"/>
                        <a:ea typeface="Open Sans"/>
                        <a:cs typeface="Open Sans"/>
                        <a:sym typeface="Open Sans"/>
                      </a:endParaRPr>
                    </a:p>
                  </a:txBody>
                  <a:tcPr marL="91450" marR="91450" marT="45725" marB="45725">
                    <a:solidFill>
                      <a:schemeClr val="lt1"/>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Mission Support Goal</a:t>
                      </a:r>
                      <a:endParaRPr sz="1400" u="none" strike="noStrike" cap="none">
                        <a:latin typeface="Open Sans"/>
                        <a:ea typeface="Open Sans"/>
                        <a:cs typeface="Open Sans"/>
                        <a:sym typeface="Open Sans"/>
                      </a:endParaRPr>
                    </a:p>
                  </a:txBody>
                  <a:tcPr marL="91450" marR="91450" marT="45725" marB="45725">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Support a crew of 6 for a two-week mission</a:t>
                      </a:r>
                      <a:endParaRPr sz="1400" u="none" strike="noStrike" cap="none">
                        <a:latin typeface="Open Sans"/>
                        <a:ea typeface="Open Sans"/>
                        <a:cs typeface="Open Sans"/>
                        <a:sym typeface="Open Sans"/>
                      </a:endParaRPr>
                    </a:p>
                  </a:txBody>
                  <a:tcPr marL="91450" marR="91450" marT="45725" marB="45725">
                    <a:solidFill>
                      <a:schemeClr val="lt1"/>
                    </a:solidFill>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Core Systems</a:t>
                      </a:r>
                      <a:endParaRPr sz="1400" u="none" strike="noStrike" cap="none">
                        <a:latin typeface="Open Sans"/>
                        <a:ea typeface="Open Sans"/>
                        <a:cs typeface="Open Sans"/>
                        <a:sym typeface="Open Sans"/>
                      </a:endParaRPr>
                    </a:p>
                  </a:txBody>
                  <a:tcPr marL="91450" marR="91450" marT="45725" marB="45725">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Hydroponics, Mycoponics™, sensors, solar power, and environmental monitoring</a:t>
                      </a:r>
                      <a:endParaRPr sz="1400" u="none" strike="noStrike" cap="none">
                        <a:latin typeface="Open Sans"/>
                        <a:ea typeface="Open Sans"/>
                        <a:cs typeface="Open Sans"/>
                        <a:sym typeface="Open Sans"/>
                      </a:endParaRPr>
                    </a:p>
                  </a:txBody>
                  <a:tcPr marL="91450" marR="91450" marT="45725" marB="45725">
                    <a:solidFill>
                      <a:schemeClr val="lt1"/>
                    </a:solidFill>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Research Focus</a:t>
                      </a:r>
                      <a:endParaRPr sz="1400" u="none" strike="noStrike" cap="none">
                        <a:latin typeface="Open Sans"/>
                        <a:ea typeface="Open Sans"/>
                        <a:cs typeface="Open Sans"/>
                        <a:sym typeface="Open Sans"/>
                      </a:endParaRPr>
                    </a:p>
                  </a:txBody>
                  <a:tcPr marL="91450" marR="91450" marT="45725" marB="45725">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Plant growth, crop selection, food production, and early human factors research</a:t>
                      </a:r>
                      <a:endParaRPr sz="1400" u="none" strike="noStrike" cap="none">
                        <a:latin typeface="Open Sans"/>
                        <a:ea typeface="Open Sans"/>
                        <a:cs typeface="Open Sans"/>
                        <a:sym typeface="Open Sans"/>
                      </a:endParaRPr>
                    </a:p>
                  </a:txBody>
                  <a:tcPr marL="91450" marR="91450" marT="45725" marB="45725">
                    <a:solidFill>
                      <a:schemeClr val="lt1"/>
                    </a:solidFill>
                  </a:tcPr>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Future Integration</a:t>
                      </a:r>
                      <a:endParaRPr sz="1400" u="none" strike="noStrike" cap="none">
                        <a:latin typeface="Open Sans"/>
                        <a:ea typeface="Open Sans"/>
                        <a:cs typeface="Open Sans"/>
                        <a:sym typeface="Open Sans"/>
                      </a:endParaRPr>
                    </a:p>
                  </a:txBody>
                  <a:tcPr marL="91450" marR="91450" marT="45725" marB="45725">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Waste and nutrient recovery systems will connect into the food production loop</a:t>
                      </a:r>
                      <a:endParaRPr sz="1400" u="none" strike="noStrike" cap="none" dirty="0">
                        <a:latin typeface="Open Sans"/>
                        <a:ea typeface="Open Sans"/>
                        <a:cs typeface="Open Sans"/>
                        <a:sym typeface="Open Sans"/>
                      </a:endParaRPr>
                    </a:p>
                  </a:txBody>
                  <a:tcPr marL="91450" marR="91450" marT="45725" marB="45725">
                    <a:solidFill>
                      <a:schemeClr val="lt1"/>
                    </a:solidFill>
                  </a:tcPr>
                </a:tc>
                <a:extLst>
                  <a:ext uri="{0D108BD9-81ED-4DB2-BD59-A6C34878D82A}">
                    <a16:rowId xmlns:a16="http://schemas.microsoft.com/office/drawing/2014/main" val="10006"/>
                  </a:ext>
                </a:extLst>
              </a:tr>
            </a:tbl>
          </a:graphicData>
        </a:graphic>
      </p:graphicFrame>
      <p:sp>
        <p:nvSpPr>
          <p:cNvPr id="224" name="Google Shape;224;p12"/>
          <p:cNvSpPr txBox="1"/>
          <p:nvPr/>
        </p:nvSpPr>
        <p:spPr>
          <a:xfrm>
            <a:off x="934813" y="4214150"/>
            <a:ext cx="72744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Open Sans"/>
                <a:ea typeface="Open Sans"/>
                <a:cs typeface="Open Sans"/>
                <a:sym typeface="Open Sans"/>
              </a:rPr>
              <a:t>The Mini-Hab is the lower-cost first step toward ASTRO-USA. It does not replicate the final habitat structure, but it allows food production, sensors, power, and closed-loop subsystems to be tested before they are scaled into the primary habitat.</a:t>
            </a:r>
            <a:endParaRPr sz="1400" b="0" i="0" u="none" strike="noStrike" cap="none">
              <a:solidFill>
                <a:schemeClr val="lt1"/>
              </a:solidFill>
              <a:latin typeface="Open Sans"/>
              <a:ea typeface="Open Sans"/>
              <a:cs typeface="Open Sans"/>
              <a:sym typeface="Open Sans"/>
            </a:endParaRPr>
          </a:p>
        </p:txBody>
      </p:sp>
      <p:sp>
        <p:nvSpPr>
          <p:cNvPr id="225" name="Google Shape;225;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11</a:t>
            </a:fld>
            <a:endParaRPr>
              <a:solidFill>
                <a:schemeClr val="lt1"/>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4"/>
          <p:cNvSpPr/>
          <p:nvPr/>
        </p:nvSpPr>
        <p:spPr>
          <a:xfrm>
            <a:off x="1479550" y="2402150"/>
            <a:ext cx="6087900" cy="1806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241" name="Google Shape;241;p14"/>
          <p:cNvSpPr txBox="1">
            <a:spLocks noGrp="1"/>
          </p:cNvSpPr>
          <p:nvPr>
            <p:ph type="title"/>
          </p:nvPr>
        </p:nvSpPr>
        <p:spPr>
          <a:xfrm>
            <a:off x="0" y="222525"/>
            <a:ext cx="91440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The Food Production Module organizes support systems, hydroponics, propagation, Mycoponics™, and workspaces</a:t>
            </a:r>
            <a:endParaRPr>
              <a:latin typeface="Open Sans"/>
              <a:ea typeface="Open Sans"/>
              <a:cs typeface="Open Sans"/>
              <a:sym typeface="Open Sans"/>
            </a:endParaRPr>
          </a:p>
        </p:txBody>
      </p:sp>
      <p:pic>
        <p:nvPicPr>
          <p:cNvPr id="242" name="Google Shape;242;p14"/>
          <p:cNvPicPr preferRelativeResize="0"/>
          <p:nvPr/>
        </p:nvPicPr>
        <p:blipFill rotWithShape="1">
          <a:blip r:embed="rId3">
            <a:alphaModFix/>
          </a:blip>
          <a:srcRect/>
          <a:stretch/>
        </p:blipFill>
        <p:spPr>
          <a:xfrm>
            <a:off x="1576661" y="2402088"/>
            <a:ext cx="5990675" cy="1806125"/>
          </a:xfrm>
          <a:prstGeom prst="rect">
            <a:avLst/>
          </a:prstGeom>
          <a:noFill/>
          <a:ln>
            <a:noFill/>
          </a:ln>
        </p:spPr>
      </p:pic>
      <p:sp>
        <p:nvSpPr>
          <p:cNvPr id="243" name="Google Shape;243;p14"/>
          <p:cNvSpPr txBox="1"/>
          <p:nvPr/>
        </p:nvSpPr>
        <p:spPr>
          <a:xfrm>
            <a:off x="1424238" y="4208200"/>
            <a:ext cx="62955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Open Sans"/>
                <a:ea typeface="Open Sans"/>
                <a:cs typeface="Open Sans"/>
                <a:sym typeface="Open Sans"/>
              </a:rPr>
              <a:t>This layout shows the functional organization of the Food Production Module, including hydroponics, Mycoponics™, propagation, Kratky-DWC, Dutch buckets, workspace, battery storage, and attic space.</a:t>
            </a:r>
            <a:endParaRPr sz="1400" b="0" i="0" u="none" strike="noStrike" cap="none">
              <a:solidFill>
                <a:schemeClr val="lt1"/>
              </a:solidFill>
              <a:latin typeface="Open Sans"/>
              <a:ea typeface="Open Sans"/>
              <a:cs typeface="Open Sans"/>
              <a:sym typeface="Open Sans"/>
            </a:endParaRPr>
          </a:p>
        </p:txBody>
      </p:sp>
      <p:sp>
        <p:nvSpPr>
          <p:cNvPr id="244" name="Google Shape;244;p14"/>
          <p:cNvSpPr txBox="1"/>
          <p:nvPr/>
        </p:nvSpPr>
        <p:spPr>
          <a:xfrm>
            <a:off x="319864" y="1152535"/>
            <a:ext cx="6112500" cy="11697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Hydroponics: primary crop-production area</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Propagation: seedling growth and early plant development</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Mycoponics™: fungal growth and biological research</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Battery Cabinet: power storage and support infrastructure</a:t>
            </a:r>
            <a:endParaRPr sz="1400" b="0" i="0" u="none" strike="noStrike" cap="none">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Open Sans"/>
              <a:ea typeface="Open Sans"/>
              <a:cs typeface="Open Sans"/>
              <a:sym typeface="Open Sans"/>
            </a:endParaRPr>
          </a:p>
        </p:txBody>
      </p:sp>
      <p:sp>
        <p:nvSpPr>
          <p:cNvPr id="245" name="Google Shape;245;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12</a:t>
            </a:fld>
            <a:endParaRPr>
              <a:solidFill>
                <a:schemeClr val="lt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3"/>
          <p:cNvSpPr/>
          <p:nvPr/>
        </p:nvSpPr>
        <p:spPr>
          <a:xfrm>
            <a:off x="994875" y="2173888"/>
            <a:ext cx="7154100" cy="2028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231" name="Google Shape;231;p13"/>
          <p:cNvSpPr txBox="1">
            <a:spLocks noGrp="1"/>
          </p:cNvSpPr>
          <p:nvPr>
            <p:ph type="title"/>
          </p:nvPr>
        </p:nvSpPr>
        <p:spPr>
          <a:xfrm>
            <a:off x="311700" y="20211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The Food Production Module layout defines the first physical Mini-Hab test space</a:t>
            </a:r>
            <a:endParaRPr>
              <a:latin typeface="Open Sans"/>
              <a:ea typeface="Open Sans"/>
              <a:cs typeface="Open Sans"/>
              <a:sym typeface="Open Sans"/>
            </a:endParaRPr>
          </a:p>
        </p:txBody>
      </p:sp>
      <p:pic>
        <p:nvPicPr>
          <p:cNvPr id="232" name="Google Shape;232;p13"/>
          <p:cNvPicPr preferRelativeResize="0"/>
          <p:nvPr/>
        </p:nvPicPr>
        <p:blipFill rotWithShape="1">
          <a:blip r:embed="rId3">
            <a:alphaModFix/>
          </a:blip>
          <a:srcRect/>
          <a:stretch/>
        </p:blipFill>
        <p:spPr>
          <a:xfrm>
            <a:off x="994950" y="2173946"/>
            <a:ext cx="7154100" cy="2028775"/>
          </a:xfrm>
          <a:prstGeom prst="rect">
            <a:avLst/>
          </a:prstGeom>
          <a:noFill/>
          <a:ln>
            <a:noFill/>
          </a:ln>
        </p:spPr>
      </p:pic>
      <p:sp>
        <p:nvSpPr>
          <p:cNvPr id="233" name="Google Shape;233;p13"/>
          <p:cNvSpPr txBox="1"/>
          <p:nvPr/>
        </p:nvSpPr>
        <p:spPr>
          <a:xfrm>
            <a:off x="1527600" y="4202800"/>
            <a:ext cx="60888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Open Sans"/>
                <a:ea typeface="Open Sans"/>
                <a:cs typeface="Open Sans"/>
                <a:sym typeface="Open Sans"/>
              </a:rPr>
              <a:t>The Food Production Module is the first physical Mini-Hab module. This dimensioned layout defines the usable footprint and shows how major food-production and support systems fit inside the container.</a:t>
            </a:r>
            <a:endParaRPr sz="1400" b="0" i="0" u="none" strike="noStrike" cap="none">
              <a:solidFill>
                <a:schemeClr val="lt1"/>
              </a:solidFill>
              <a:latin typeface="Open Sans"/>
              <a:ea typeface="Open Sans"/>
              <a:cs typeface="Open Sans"/>
              <a:sym typeface="Open Sans"/>
            </a:endParaRPr>
          </a:p>
        </p:txBody>
      </p:sp>
      <p:sp>
        <p:nvSpPr>
          <p:cNvPr id="234" name="Google Shape;234;p13"/>
          <p:cNvSpPr txBox="1"/>
          <p:nvPr/>
        </p:nvSpPr>
        <p:spPr>
          <a:xfrm>
            <a:off x="311700" y="1107532"/>
            <a:ext cx="4983900" cy="9543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464 in × 92 in module footprint</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Hydroponics and Mycoponics™ zones</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Workspace and support equipment</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Battery and utility areas</a:t>
            </a:r>
            <a:endParaRPr sz="1400" b="0" i="0" u="none" strike="noStrike" cap="none">
              <a:solidFill>
                <a:schemeClr val="lt1"/>
              </a:solidFill>
              <a:latin typeface="Open Sans"/>
              <a:ea typeface="Open Sans"/>
              <a:cs typeface="Open Sans"/>
              <a:sym typeface="Open Sans"/>
            </a:endParaRPr>
          </a:p>
        </p:txBody>
      </p:sp>
      <p:sp>
        <p:nvSpPr>
          <p:cNvPr id="235" name="Google Shape;235;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13</a:t>
            </a:fld>
            <a:endParaRPr>
              <a:solidFill>
                <a:schemeClr val="lt1"/>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5"/>
          <p:cNvSpPr txBox="1">
            <a:spLocks noGrp="1"/>
          </p:cNvSpPr>
          <p:nvPr>
            <p:ph type="title"/>
          </p:nvPr>
        </p:nvSpPr>
        <p:spPr>
          <a:xfrm>
            <a:off x="311699" y="301406"/>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The container setup provides a practical testbed for early Mini-Hab subsystem development</a:t>
            </a:r>
            <a:endParaRPr>
              <a:latin typeface="Open Sans"/>
              <a:ea typeface="Open Sans"/>
              <a:cs typeface="Open Sans"/>
              <a:sym typeface="Open Sans"/>
            </a:endParaRPr>
          </a:p>
        </p:txBody>
      </p:sp>
      <p:pic>
        <p:nvPicPr>
          <p:cNvPr id="251" name="Google Shape;251;p15"/>
          <p:cNvPicPr preferRelativeResize="0"/>
          <p:nvPr/>
        </p:nvPicPr>
        <p:blipFill rotWithShape="1">
          <a:blip r:embed="rId3">
            <a:alphaModFix/>
          </a:blip>
          <a:srcRect/>
          <a:stretch/>
        </p:blipFill>
        <p:spPr>
          <a:xfrm>
            <a:off x="455737" y="2088355"/>
            <a:ext cx="3789776" cy="1745397"/>
          </a:xfrm>
          <a:prstGeom prst="rect">
            <a:avLst/>
          </a:prstGeom>
          <a:noFill/>
          <a:ln>
            <a:noFill/>
          </a:ln>
        </p:spPr>
      </p:pic>
      <p:pic>
        <p:nvPicPr>
          <p:cNvPr id="252" name="Google Shape;252;p15"/>
          <p:cNvPicPr preferRelativeResize="0"/>
          <p:nvPr/>
        </p:nvPicPr>
        <p:blipFill rotWithShape="1">
          <a:blip r:embed="rId4">
            <a:alphaModFix/>
          </a:blip>
          <a:srcRect/>
          <a:stretch/>
        </p:blipFill>
        <p:spPr>
          <a:xfrm>
            <a:off x="4919834" y="1969615"/>
            <a:ext cx="3768429" cy="1864137"/>
          </a:xfrm>
          <a:prstGeom prst="rect">
            <a:avLst/>
          </a:prstGeom>
          <a:noFill/>
          <a:ln>
            <a:noFill/>
          </a:ln>
        </p:spPr>
      </p:pic>
      <p:sp>
        <p:nvSpPr>
          <p:cNvPr id="253" name="Google Shape;253;p15"/>
          <p:cNvSpPr txBox="1"/>
          <p:nvPr/>
        </p:nvSpPr>
        <p:spPr>
          <a:xfrm>
            <a:off x="455737" y="3952492"/>
            <a:ext cx="82326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Open Sans"/>
                <a:ea typeface="Open Sans"/>
                <a:cs typeface="Open Sans"/>
                <a:sym typeface="Open Sans"/>
              </a:rPr>
              <a:t>The container setup represents the first implementation step for the Mini-Hab. Its purpose is not high-fidelity habitat structure, but practical subsystem testing for food production, sensors, power, and early closed-loop operations.</a:t>
            </a:r>
            <a:endParaRPr sz="1400" b="0" i="0" u="none" strike="noStrike" cap="none">
              <a:solidFill>
                <a:schemeClr val="lt1"/>
              </a:solidFill>
              <a:latin typeface="Open Sans"/>
              <a:ea typeface="Open Sans"/>
              <a:cs typeface="Open Sans"/>
              <a:sym typeface="Open Sans"/>
            </a:endParaRPr>
          </a:p>
        </p:txBody>
      </p:sp>
      <p:sp>
        <p:nvSpPr>
          <p:cNvPr id="254" name="Google Shape;254;p15"/>
          <p:cNvSpPr txBox="1"/>
          <p:nvPr/>
        </p:nvSpPr>
        <p:spPr>
          <a:xfrm>
            <a:off x="311699" y="1134248"/>
            <a:ext cx="3745200" cy="11697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Low-cost test environment</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Builds early operational experience</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Supports food-production research</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Provides data for primary habitat design</a:t>
            </a:r>
            <a:endParaRPr sz="1400" b="0" i="0" u="none" strike="noStrike" cap="none">
              <a:solidFill>
                <a:schemeClr val="lt1"/>
              </a:solidFill>
              <a:latin typeface="Open Sans"/>
              <a:ea typeface="Open Sans"/>
              <a:cs typeface="Open Sans"/>
              <a:sym typeface="Open Sans"/>
            </a:endParaRPr>
          </a:p>
        </p:txBody>
      </p:sp>
      <p:sp>
        <p:nvSpPr>
          <p:cNvPr id="255" name="Google Shape;255;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14</a:t>
            </a:fld>
            <a:endParaRPr>
              <a:solidFill>
                <a:schemeClr val="lt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6"/>
          <p:cNvSpPr txBox="1">
            <a:spLocks noGrp="1"/>
          </p:cNvSpPr>
          <p:nvPr>
            <p:ph type="title"/>
          </p:nvPr>
        </p:nvSpPr>
        <p:spPr>
          <a:xfrm>
            <a:off x="311700" y="279061"/>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Future Mini-Hab development will expand toward laboratory, BioWaTERR, crew quarters, and missions</a:t>
            </a:r>
            <a:endParaRPr>
              <a:latin typeface="Open Sans"/>
              <a:ea typeface="Open Sans"/>
              <a:cs typeface="Open Sans"/>
              <a:sym typeface="Open Sans"/>
            </a:endParaRPr>
          </a:p>
        </p:txBody>
      </p:sp>
      <p:pic>
        <p:nvPicPr>
          <p:cNvPr id="261" name="Google Shape;261;p16" title="Screenshot 2026-06-29 at 10.23.17 AM.png"/>
          <p:cNvPicPr preferRelativeResize="0"/>
          <p:nvPr/>
        </p:nvPicPr>
        <p:blipFill rotWithShape="1">
          <a:blip r:embed="rId3">
            <a:alphaModFix/>
          </a:blip>
          <a:srcRect l="1220" r="1220"/>
          <a:stretch/>
        </p:blipFill>
        <p:spPr>
          <a:xfrm>
            <a:off x="378675" y="2135087"/>
            <a:ext cx="8386648" cy="1819675"/>
          </a:xfrm>
          <a:prstGeom prst="rect">
            <a:avLst/>
          </a:prstGeom>
          <a:noFill/>
          <a:ln>
            <a:noFill/>
          </a:ln>
        </p:spPr>
      </p:pic>
      <p:sp>
        <p:nvSpPr>
          <p:cNvPr id="262" name="Google Shape;262;p16"/>
          <p:cNvSpPr txBox="1"/>
          <p:nvPr/>
        </p:nvSpPr>
        <p:spPr>
          <a:xfrm>
            <a:off x="803100" y="3920075"/>
            <a:ext cx="7537800" cy="116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Open Sans"/>
                <a:ea typeface="Open Sans"/>
                <a:cs typeface="Open Sans"/>
                <a:sym typeface="Open Sans"/>
              </a:rPr>
              <a:t>Future Mini-Hab development will expand from the Food Production Module into a testbed with crew quarters, laboratory space, and the </a:t>
            </a:r>
            <a:r>
              <a:rPr lang="en-US" sz="1400" b="0" i="0" u="none" strike="noStrike" cap="none" dirty="0" err="1">
                <a:solidFill>
                  <a:schemeClr val="lt1"/>
                </a:solidFill>
                <a:latin typeface="Open Sans"/>
                <a:ea typeface="Open Sans"/>
                <a:cs typeface="Open Sans"/>
                <a:sym typeface="Open Sans"/>
              </a:rPr>
              <a:t>BioWaTERR</a:t>
            </a:r>
            <a:r>
              <a:rPr lang="en-US" sz="1400" b="0" i="0" u="none" strike="noStrike" cap="none" dirty="0">
                <a:solidFill>
                  <a:schemeClr val="lt1"/>
                </a:solidFill>
                <a:latin typeface="Open Sans"/>
                <a:ea typeface="Open Sans"/>
                <a:cs typeface="Open Sans"/>
                <a:sym typeface="Open Sans"/>
              </a:rPr>
              <a:t> trailer for waste, water, and nutrient-loop research</a:t>
            </a:r>
            <a:r>
              <a:rPr lang="en-US" dirty="0">
                <a:solidFill>
                  <a:schemeClr val="lt1"/>
                </a:solidFill>
                <a:latin typeface="Open Sans"/>
                <a:ea typeface="Open Sans"/>
                <a:cs typeface="Open Sans"/>
                <a:sym typeface="Open Sans"/>
              </a:rPr>
              <a:t>.</a:t>
            </a:r>
            <a:endParaRPr dirty="0">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400"/>
              <a:buFont typeface="Arial"/>
              <a:buNone/>
            </a:pPr>
            <a:endParaRPr dirty="0">
              <a:solidFill>
                <a:schemeClr val="lt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400"/>
              <a:buFont typeface="Arial"/>
              <a:buNone/>
            </a:pPr>
            <a:r>
              <a:rPr lang="en-US" dirty="0" err="1">
                <a:solidFill>
                  <a:schemeClr val="lt1"/>
                </a:solidFill>
                <a:latin typeface="Open Sans"/>
                <a:ea typeface="Open Sans"/>
                <a:cs typeface="Open Sans"/>
                <a:sym typeface="Open Sans"/>
              </a:rPr>
              <a:t>BioWaTERR</a:t>
            </a:r>
            <a:r>
              <a:rPr lang="en-US" dirty="0">
                <a:solidFill>
                  <a:schemeClr val="lt1"/>
                </a:solidFill>
                <a:latin typeface="Open Sans"/>
                <a:ea typeface="Open Sans"/>
                <a:cs typeface="Open Sans"/>
                <a:sym typeface="Open Sans"/>
              </a:rPr>
              <a:t> Reference: ICES-2026-290</a:t>
            </a:r>
            <a:endParaRPr sz="1400" i="0" u="none" strike="noStrike" cap="none" dirty="0">
              <a:solidFill>
                <a:schemeClr val="lt1"/>
              </a:solidFill>
              <a:latin typeface="Open Sans"/>
              <a:ea typeface="Open Sans"/>
              <a:cs typeface="Open Sans"/>
              <a:sym typeface="Open Sans"/>
            </a:endParaRPr>
          </a:p>
        </p:txBody>
      </p:sp>
      <p:sp>
        <p:nvSpPr>
          <p:cNvPr id="263" name="Google Shape;263;p16"/>
          <p:cNvSpPr txBox="1"/>
          <p:nvPr/>
        </p:nvSpPr>
        <p:spPr>
          <a:xfrm>
            <a:off x="453225" y="1180775"/>
            <a:ext cx="7280400" cy="9543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Food Production Module: hydroponics and Mycoponics™</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Laboratory Module: bioreactor testing and BSL-2 research</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BioWaTERR Trailer: potential wastewater and nutrient recovery integration</a:t>
            </a:r>
            <a:endParaRPr sz="1400" b="0" i="0" u="none" strike="noStrike" cap="none">
              <a:solidFill>
                <a:schemeClr val="lt1"/>
              </a:solidFill>
              <a:latin typeface="Open Sans"/>
              <a:ea typeface="Open Sans"/>
              <a:cs typeface="Open Sans"/>
              <a:sym typeface="Open Sans"/>
            </a:endParaRPr>
          </a:p>
          <a:p>
            <a:pPr marL="285750" marR="0" lvl="0" indent="-285750" algn="l" rtl="0">
              <a:lnSpc>
                <a:spcPct val="100000"/>
              </a:lnSpc>
              <a:spcBef>
                <a:spcPts val="0"/>
              </a:spcBef>
              <a:spcAft>
                <a:spcPts val="0"/>
              </a:spcAft>
              <a:buClr>
                <a:schemeClr val="lt1"/>
              </a:buClr>
              <a:buSzPts val="1400"/>
              <a:buFont typeface="Open Sans"/>
              <a:buChar char="•"/>
            </a:pPr>
            <a:r>
              <a:rPr lang="en-US" sz="1400" b="0" i="0" u="none" strike="noStrike" cap="none">
                <a:solidFill>
                  <a:schemeClr val="lt1"/>
                </a:solidFill>
                <a:latin typeface="Open Sans"/>
                <a:ea typeface="Open Sans"/>
                <a:cs typeface="Open Sans"/>
                <a:sym typeface="Open Sans"/>
              </a:rPr>
              <a:t>Crew Quarters Module: habitation required for first full Mini-Hab analog mission</a:t>
            </a:r>
            <a:endParaRPr sz="1400" b="0" i="0" u="none" strike="noStrike" cap="none">
              <a:solidFill>
                <a:schemeClr val="lt1"/>
              </a:solidFill>
              <a:latin typeface="Open Sans"/>
              <a:ea typeface="Open Sans"/>
              <a:cs typeface="Open Sans"/>
              <a:sym typeface="Open Sans"/>
            </a:endParaRPr>
          </a:p>
        </p:txBody>
      </p:sp>
      <p:sp>
        <p:nvSpPr>
          <p:cNvPr id="264" name="Google Shape;264;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15</a:t>
            </a:fld>
            <a:endParaRPr>
              <a:solidFill>
                <a:schemeClr val="lt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7"/>
          <p:cNvSpPr txBox="1">
            <a:spLocks noGrp="1"/>
          </p:cNvSpPr>
          <p:nvPr>
            <p:ph type="title"/>
          </p:nvPr>
        </p:nvSpPr>
        <p:spPr>
          <a:xfrm>
            <a:off x="311700" y="279061"/>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The primary ASTRO-USA habitat is the long-term high-fidelity closed-loop analog target</a:t>
            </a:r>
            <a:endParaRPr>
              <a:latin typeface="Open Sans"/>
              <a:ea typeface="Open Sans"/>
              <a:cs typeface="Open Sans"/>
              <a:sym typeface="Open Sans"/>
            </a:endParaRPr>
          </a:p>
        </p:txBody>
      </p:sp>
      <p:graphicFrame>
        <p:nvGraphicFramePr>
          <p:cNvPr id="270" name="Google Shape;270;p17"/>
          <p:cNvGraphicFramePr/>
          <p:nvPr>
            <p:extLst>
              <p:ext uri="{D42A27DB-BD31-4B8C-83A1-F6EECF244321}">
                <p14:modId xmlns:p14="http://schemas.microsoft.com/office/powerpoint/2010/main" val="2454233929"/>
              </p:ext>
            </p:extLst>
          </p:nvPr>
        </p:nvGraphicFramePr>
        <p:xfrm>
          <a:off x="1524000" y="1290005"/>
          <a:ext cx="6096000" cy="2656900"/>
        </p:xfrm>
        <a:graphic>
          <a:graphicData uri="http://schemas.openxmlformats.org/drawingml/2006/table">
            <a:tbl>
              <a:tblPr firstRow="1" bandRow="1">
                <a:noFill/>
                <a:tableStyleId>{6083CE4E-CF7F-4399-AD36-417CDBE47DA6}</a:tableStyleId>
              </a:tblPr>
              <a:tblGrid>
                <a:gridCol w="1242050">
                  <a:extLst>
                    <a:ext uri="{9D8B030D-6E8A-4147-A177-3AD203B41FA5}">
                      <a16:colId xmlns:a16="http://schemas.microsoft.com/office/drawing/2014/main" val="20000"/>
                    </a:ext>
                  </a:extLst>
                </a:gridCol>
                <a:gridCol w="4853950">
                  <a:extLst>
                    <a:ext uri="{9D8B030D-6E8A-4147-A177-3AD203B41FA5}">
                      <a16:colId xmlns:a16="http://schemas.microsoft.com/office/drawing/2014/main" val="20001"/>
                    </a:ext>
                  </a:extLst>
                </a:gridCol>
              </a:tblGrid>
              <a:tr h="370850">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Design Area</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Primary Habitat Design Target</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Enabling Systems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Integrated closed-loop waste, water, air, food, power, and crew-support systems</a:t>
                      </a:r>
                      <a:endParaRPr sz="12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Habitat Design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latin typeface="Open Sans"/>
                          <a:ea typeface="Open Sans"/>
                          <a:cs typeface="Open Sans"/>
                          <a:sym typeface="Open Sans"/>
                        </a:rPr>
                        <a:t>Modular cylindrical and spherical habitat sections using off-world relevant structural materials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Human Factors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chemeClr val="dk1"/>
                        </a:buClr>
                        <a:buSzPts val="1200"/>
                        <a:buFont typeface="Arial"/>
                        <a:buNone/>
                      </a:pPr>
                      <a:r>
                        <a:rPr lang="en-US" sz="1200" u="none" strike="noStrike" cap="none">
                          <a:solidFill>
                            <a:schemeClr val="dk1"/>
                          </a:solidFill>
                          <a:latin typeface="Open Sans"/>
                          <a:ea typeface="Open Sans"/>
                          <a:cs typeface="Open Sans"/>
                          <a:sym typeface="Open Sans"/>
                        </a:rPr>
                        <a:t>Fully controlled internal environment for lighting, atmosphere, temperature, noise, circadian studies, and mission scenarios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Controls and Monitoring</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SIMOC Live and Opto 22 for real-time data, automation, alarms, and fault response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End Goal</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High-fidelity Moon/Mars habitat analog for Moon base relevant technology maturation</a:t>
                      </a:r>
                      <a:endParaRPr sz="1400" u="none" strike="noStrike" cap="none" dirty="0">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271" name="Google Shape;271;p17"/>
          <p:cNvSpPr txBox="1"/>
          <p:nvPr/>
        </p:nvSpPr>
        <p:spPr>
          <a:xfrm>
            <a:off x="1524000" y="4125775"/>
            <a:ext cx="61035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Open Sans"/>
                <a:ea typeface="Open Sans"/>
                <a:cs typeface="Open Sans"/>
                <a:sym typeface="Open Sans"/>
              </a:rPr>
              <a:t>The primary habitat is the long-term ASTRO-USA goal: a high-fidelity analog that </a:t>
            </a:r>
            <a:r>
              <a:rPr lang="en-US" dirty="0">
                <a:solidFill>
                  <a:schemeClr val="lt1"/>
                </a:solidFill>
                <a:latin typeface="Open Sans"/>
                <a:ea typeface="Open Sans"/>
                <a:cs typeface="Open Sans"/>
                <a:sym typeface="Open Sans"/>
              </a:rPr>
              <a:t>is intended to integrate </a:t>
            </a:r>
            <a:r>
              <a:rPr lang="en-US" sz="1400" b="0" i="0" u="none" strike="noStrike" cap="none" dirty="0">
                <a:solidFill>
                  <a:schemeClr val="lt1"/>
                </a:solidFill>
                <a:latin typeface="Open Sans"/>
                <a:ea typeface="Open Sans"/>
                <a:cs typeface="Open Sans"/>
                <a:sym typeface="Open Sans"/>
              </a:rPr>
              <a:t>habitat design, human factors, and enabling systems into one closed-loop testbed.</a:t>
            </a:r>
            <a:endParaRPr sz="1400" b="0" i="0" u="none" strike="noStrike" cap="none" dirty="0">
              <a:solidFill>
                <a:schemeClr val="lt1"/>
              </a:solidFill>
              <a:latin typeface="Open Sans"/>
              <a:ea typeface="Open Sans"/>
              <a:cs typeface="Open Sans"/>
              <a:sym typeface="Open Sans"/>
            </a:endParaRPr>
          </a:p>
        </p:txBody>
      </p:sp>
      <p:sp>
        <p:nvSpPr>
          <p:cNvPr id="272" name="Google Shape;27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16</a:t>
            </a:fld>
            <a:endParaRPr>
              <a:solidFill>
                <a:schemeClr val="lt1"/>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xfrm>
            <a:off x="275275" y="445025"/>
            <a:ext cx="83649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2500" dirty="0">
                <a:latin typeface="Open Sans"/>
                <a:ea typeface="Open Sans"/>
                <a:cs typeface="Open Sans"/>
                <a:sym typeface="Open Sans"/>
              </a:rPr>
              <a:t>ASTRO-USA may support Moon and Mars habitation objectives</a:t>
            </a:r>
            <a:endParaRPr sz="2500" dirty="0">
              <a:latin typeface="Open Sans"/>
              <a:ea typeface="Open Sans"/>
              <a:cs typeface="Open Sans"/>
              <a:sym typeface="Open Sans"/>
            </a:endParaRPr>
          </a:p>
          <a:p>
            <a:pPr marL="0" lvl="0" indent="0" algn="l" rtl="0">
              <a:lnSpc>
                <a:spcPct val="100000"/>
              </a:lnSpc>
              <a:spcBef>
                <a:spcPts val="1200"/>
              </a:spcBef>
              <a:spcAft>
                <a:spcPts val="0"/>
              </a:spcAft>
              <a:buSzPts val="3111"/>
              <a:buNone/>
            </a:pPr>
            <a:endParaRPr dirty="0">
              <a:latin typeface="Open Sans"/>
              <a:ea typeface="Open Sans"/>
              <a:cs typeface="Open Sans"/>
              <a:sym typeface="Open Sans"/>
            </a:endParaRPr>
          </a:p>
        </p:txBody>
      </p:sp>
      <p:graphicFrame>
        <p:nvGraphicFramePr>
          <p:cNvPr id="278" name="Google Shape;278;p18"/>
          <p:cNvGraphicFramePr/>
          <p:nvPr/>
        </p:nvGraphicFramePr>
        <p:xfrm>
          <a:off x="386701" y="1544017"/>
          <a:ext cx="8142050" cy="2592950"/>
        </p:xfrm>
        <a:graphic>
          <a:graphicData uri="http://schemas.openxmlformats.org/drawingml/2006/table">
            <a:tbl>
              <a:tblPr firstRow="1" bandRow="1">
                <a:noFill/>
                <a:tableStyleId>{6083CE4E-CF7F-4399-AD36-417CDBE47DA6}</a:tableStyleId>
              </a:tblPr>
              <a:tblGrid>
                <a:gridCol w="1496225">
                  <a:extLst>
                    <a:ext uri="{9D8B030D-6E8A-4147-A177-3AD203B41FA5}">
                      <a16:colId xmlns:a16="http://schemas.microsoft.com/office/drawing/2014/main" val="20000"/>
                    </a:ext>
                  </a:extLst>
                </a:gridCol>
                <a:gridCol w="3904025">
                  <a:extLst>
                    <a:ext uri="{9D8B030D-6E8A-4147-A177-3AD203B41FA5}">
                      <a16:colId xmlns:a16="http://schemas.microsoft.com/office/drawing/2014/main" val="20001"/>
                    </a:ext>
                  </a:extLst>
                </a:gridCol>
                <a:gridCol w="2741800">
                  <a:extLst>
                    <a:ext uri="{9D8B030D-6E8A-4147-A177-3AD203B41FA5}">
                      <a16:colId xmlns:a16="http://schemas.microsoft.com/office/drawing/2014/main" val="20002"/>
                    </a:ext>
                  </a:extLst>
                </a:gridCol>
              </a:tblGrid>
              <a:tr h="3069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Exploration Need</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ASTRO-USA Contribution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Why It Matters</a:t>
                      </a:r>
                      <a:endParaRPr sz="1400" u="none" strike="noStrike" cap="none">
                        <a:latin typeface="Open Sans"/>
                        <a:ea typeface="Open Sans"/>
                        <a:cs typeface="Open Sans"/>
                        <a:sym typeface="Open Sans"/>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4368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Sustainable lunar habitation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Intended to</a:t>
                      </a:r>
                      <a:r>
                        <a:rPr lang="en-US" sz="1200" u="none" strike="noStrike" cap="none">
                          <a:latin typeface="Open Sans"/>
                          <a:ea typeface="Open Sans"/>
                          <a:cs typeface="Open Sans"/>
                          <a:sym typeface="Open Sans"/>
                        </a:rPr>
                        <a:t> test closed-loop waste, water, food, air, and power systems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Reduces dependence on resupply for long-duration missions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368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Technology maturation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May</a:t>
                      </a:r>
                      <a:r>
                        <a:rPr lang="en-US" sz="1200" u="none" strike="noStrike" cap="none">
                          <a:latin typeface="Open Sans"/>
                          <a:ea typeface="Open Sans"/>
                          <a:cs typeface="Open Sans"/>
                          <a:sym typeface="Open Sans"/>
                        </a:rPr>
                        <a:t> provide an Earth-based testbed for integrated habitat subsystems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Allows systems to be tested before deployment to the Moon or Mars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368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Crew health and performance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Intended to</a:t>
                      </a:r>
                      <a:r>
                        <a:rPr lang="en-US" sz="1200" u="none" strike="noStrike" cap="none">
                          <a:latin typeface="Open Sans"/>
                          <a:ea typeface="Open Sans"/>
                          <a:cs typeface="Open Sans"/>
                          <a:sym typeface="Open Sans"/>
                        </a:rPr>
                        <a:t> enable controlled lighting, atmosphere, temperature, noise, and mission scenarios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Supports human factors research for future surface habitats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368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Modular habitat architecture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a:latin typeface="Open Sans"/>
                          <a:ea typeface="Open Sans"/>
                          <a:cs typeface="Open Sans"/>
                          <a:sym typeface="Open Sans"/>
                        </a:rPr>
                        <a:t>Intended to</a:t>
                      </a:r>
                      <a:r>
                        <a:rPr lang="en-US" sz="1200" u="none" strike="noStrike" cap="none">
                          <a:latin typeface="Open Sans"/>
                          <a:ea typeface="Open Sans"/>
                          <a:cs typeface="Open Sans"/>
                          <a:sym typeface="Open Sans"/>
                        </a:rPr>
                        <a:t> develop a scalable habitat concept with off-world relevant design targets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Supports future expansion of lunar and Martian base infrastructure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4368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Phased development</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Will use the Mini-Hab to test subsystems before primary habitat integration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Lowers risk before building the full high-fidelity analog</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279" name="Google Shape;279;p18"/>
          <p:cNvSpPr txBox="1"/>
          <p:nvPr/>
        </p:nvSpPr>
        <p:spPr>
          <a:xfrm>
            <a:off x="386701" y="4140025"/>
            <a:ext cx="816194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Open Sans"/>
                <a:ea typeface="Open Sans"/>
                <a:cs typeface="Open Sans"/>
                <a:sym typeface="Open Sans"/>
              </a:rPr>
              <a:t>ASTRO-USA </a:t>
            </a:r>
            <a:r>
              <a:rPr lang="en-US" dirty="0">
                <a:solidFill>
                  <a:schemeClr val="lt1"/>
                </a:solidFill>
                <a:latin typeface="Open Sans"/>
                <a:ea typeface="Open Sans"/>
                <a:cs typeface="Open Sans"/>
                <a:sym typeface="Open Sans"/>
              </a:rPr>
              <a:t>may</a:t>
            </a:r>
            <a:r>
              <a:rPr lang="en-US" sz="1400" b="0" i="0" u="none" strike="noStrike" cap="none" dirty="0">
                <a:solidFill>
                  <a:schemeClr val="lt1"/>
                </a:solidFill>
                <a:latin typeface="Open Sans"/>
                <a:ea typeface="Open Sans"/>
                <a:cs typeface="Open Sans"/>
                <a:sym typeface="Open Sans"/>
              </a:rPr>
              <a:t> support the Moon base </a:t>
            </a:r>
            <a:r>
              <a:rPr lang="en-US" dirty="0">
                <a:solidFill>
                  <a:schemeClr val="lt1"/>
                </a:solidFill>
                <a:latin typeface="Open Sans"/>
                <a:ea typeface="Open Sans"/>
                <a:cs typeface="Open Sans"/>
                <a:sym typeface="Open Sans"/>
              </a:rPr>
              <a:t>and</a:t>
            </a:r>
            <a:r>
              <a:rPr lang="en-US" sz="1400" b="0" i="0" u="none" strike="noStrike" cap="none" dirty="0">
                <a:solidFill>
                  <a:schemeClr val="lt1"/>
                </a:solidFill>
                <a:latin typeface="Open Sans"/>
                <a:ea typeface="Open Sans"/>
                <a:cs typeface="Open Sans"/>
                <a:sym typeface="Open Sans"/>
              </a:rPr>
              <a:t> Mars habitat architecture by maturing sustainable habitation systems needed for long-term crewed operations on the Moon and Mars.</a:t>
            </a:r>
            <a:endParaRPr sz="1400" b="0" i="0" u="none" strike="noStrike" cap="none" dirty="0">
              <a:solidFill>
                <a:schemeClr val="lt1"/>
              </a:solidFill>
              <a:latin typeface="Open Sans"/>
              <a:ea typeface="Open Sans"/>
              <a:cs typeface="Open Sans"/>
              <a:sym typeface="Open Sans"/>
            </a:endParaRPr>
          </a:p>
        </p:txBody>
      </p:sp>
      <p:sp>
        <p:nvSpPr>
          <p:cNvPr id="280" name="Google Shape;280;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17</a:t>
            </a:fld>
            <a:endParaRPr>
              <a:solidFill>
                <a:schemeClr val="lt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Future work moves from Mini-Hab operations to full primary habitat integration</a:t>
            </a:r>
            <a:endParaRPr>
              <a:latin typeface="Open Sans"/>
              <a:ea typeface="Open Sans"/>
              <a:cs typeface="Open Sans"/>
              <a:sym typeface="Open Sans"/>
            </a:endParaRPr>
          </a:p>
        </p:txBody>
      </p:sp>
      <p:graphicFrame>
        <p:nvGraphicFramePr>
          <p:cNvPr id="286" name="Google Shape;286;p19"/>
          <p:cNvGraphicFramePr/>
          <p:nvPr>
            <p:extLst>
              <p:ext uri="{D42A27DB-BD31-4B8C-83A1-F6EECF244321}">
                <p14:modId xmlns:p14="http://schemas.microsoft.com/office/powerpoint/2010/main" val="373591616"/>
              </p:ext>
            </p:extLst>
          </p:nvPr>
        </p:nvGraphicFramePr>
        <p:xfrm>
          <a:off x="521016" y="1335535"/>
          <a:ext cx="8101975" cy="2839780"/>
        </p:xfrm>
        <a:graphic>
          <a:graphicData uri="http://schemas.openxmlformats.org/drawingml/2006/table">
            <a:tbl>
              <a:tblPr firstRow="1" bandRow="1">
                <a:noFill/>
                <a:tableStyleId>{6083CE4E-CF7F-4399-AD36-417CDBE47DA6}</a:tableStyleId>
              </a:tblPr>
              <a:tblGrid>
                <a:gridCol w="1301350">
                  <a:extLst>
                    <a:ext uri="{9D8B030D-6E8A-4147-A177-3AD203B41FA5}">
                      <a16:colId xmlns:a16="http://schemas.microsoft.com/office/drawing/2014/main" val="20000"/>
                    </a:ext>
                  </a:extLst>
                </a:gridCol>
                <a:gridCol w="3213275">
                  <a:extLst>
                    <a:ext uri="{9D8B030D-6E8A-4147-A177-3AD203B41FA5}">
                      <a16:colId xmlns:a16="http://schemas.microsoft.com/office/drawing/2014/main" val="20001"/>
                    </a:ext>
                  </a:extLst>
                </a:gridCol>
                <a:gridCol w="3587350">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Phase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Development Focus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Target Outcome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Year 1</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Complete Food Production Module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Hydroponics, sensors, solar power, and early environmental monitoring operations</a:t>
                      </a:r>
                      <a:endParaRPr sz="1400" u="none" strike="noStrike" cap="none" dirty="0">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Year 2</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Develop Laboratory Module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Begin bioreactor testing, waste processing, nutrient recovery, and Mycoponics™ integration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Year 3</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Develop Crew Quarters Module, fully integrate BioWaTERR, or a similar module, and operate full Mini-Hab</a:t>
                      </a:r>
                      <a:endParaRPr sz="12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Conduct first full Mini-Hab analog mission and collect system performance data</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Primary Habitat Phase 1</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Complete primary habitat structure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Build modular high-fidelity habitat shell for long-duration mission simulation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Primary Habitat Phase 2</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Integrate closed-loop systems and controls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Prepare primary ASTRO-USA for its first high-fidelity analog mission</a:t>
                      </a:r>
                      <a:endParaRPr sz="1400" u="none" strike="noStrike" cap="none" dirty="0">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287" name="Google Shape;287;p19"/>
          <p:cNvSpPr txBox="1"/>
          <p:nvPr/>
        </p:nvSpPr>
        <p:spPr>
          <a:xfrm>
            <a:off x="521015" y="4231455"/>
            <a:ext cx="810196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Open Sans"/>
                <a:ea typeface="Open Sans"/>
                <a:cs typeface="Open Sans"/>
                <a:sym typeface="Open Sans"/>
              </a:rPr>
              <a:t>Future work will use Mini-Hab mission data to improve closed-loop performance, human factors studies, EVA procedures, and the final primary ASTRO-USA habitat design.</a:t>
            </a:r>
            <a:endParaRPr sz="1400" b="0" i="0" u="none" strike="noStrike" cap="none">
              <a:solidFill>
                <a:schemeClr val="lt1"/>
              </a:solidFill>
              <a:latin typeface="Open Sans"/>
              <a:ea typeface="Open Sans"/>
              <a:cs typeface="Open Sans"/>
              <a:sym typeface="Open Sans"/>
            </a:endParaRPr>
          </a:p>
        </p:txBody>
      </p:sp>
      <p:sp>
        <p:nvSpPr>
          <p:cNvPr id="288" name="Google Shape;288;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18</a:t>
            </a:fld>
            <a:endParaRPr>
              <a:solidFill>
                <a:schemeClr val="lt1"/>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ASTRO-USA is intended to provide a phased path toward a high-fidelity closed-loop habitat analog</a:t>
            </a:r>
            <a:endParaRPr>
              <a:latin typeface="Open Sans"/>
              <a:ea typeface="Open Sans"/>
              <a:cs typeface="Open Sans"/>
              <a:sym typeface="Open Sans"/>
            </a:endParaRPr>
          </a:p>
        </p:txBody>
      </p:sp>
      <p:graphicFrame>
        <p:nvGraphicFramePr>
          <p:cNvPr id="294" name="Google Shape;294;p20"/>
          <p:cNvGraphicFramePr/>
          <p:nvPr>
            <p:extLst>
              <p:ext uri="{D42A27DB-BD31-4B8C-83A1-F6EECF244321}">
                <p14:modId xmlns:p14="http://schemas.microsoft.com/office/powerpoint/2010/main" val="1332174482"/>
              </p:ext>
            </p:extLst>
          </p:nvPr>
        </p:nvGraphicFramePr>
        <p:xfrm>
          <a:off x="1188720" y="1364608"/>
          <a:ext cx="6766550" cy="2565450"/>
        </p:xfrm>
        <a:graphic>
          <a:graphicData uri="http://schemas.openxmlformats.org/drawingml/2006/table">
            <a:tbl>
              <a:tblPr firstRow="1" bandRow="1">
                <a:noFill/>
                <a:tableStyleId>{6083CE4E-CF7F-4399-AD36-417CDBE47DA6}</a:tableStyleId>
              </a:tblPr>
              <a:tblGrid>
                <a:gridCol w="1773050">
                  <a:extLst>
                    <a:ext uri="{9D8B030D-6E8A-4147-A177-3AD203B41FA5}">
                      <a16:colId xmlns:a16="http://schemas.microsoft.com/office/drawing/2014/main" val="20000"/>
                    </a:ext>
                  </a:extLst>
                </a:gridCol>
                <a:gridCol w="499350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Key Takeaways</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Summary</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3"/>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Current analogs have full integrated capabilities limitations</a:t>
                      </a:r>
                      <a:endParaRPr sz="1400" u="none" strike="noStrike" cap="none" dirty="0">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Existing facilities provide useful research value, but none fully integrate high-fidelity habitat design, human factors, and enabling systems in one closed-loop architecture.</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ASTRO-USA addresses this gap</a:t>
                      </a:r>
                      <a:endParaRPr sz="1400" u="none" strike="noStrike" cap="none" dirty="0">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ASTRO-USA is being designed as a modular, controlled, closed-loop habitat testbed for Moon and Mars technology development.</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The Mini-Hab enables phased testing</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The secondary Mini-Hab will allow food production, bioreactors, sensors, power, and crew operations to be tested before full primary habitat integration.</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pen Sans"/>
                          <a:ea typeface="Open Sans"/>
                          <a:cs typeface="Open Sans"/>
                          <a:sym typeface="Open Sans"/>
                        </a:rPr>
                        <a:t>The primary habitat is the long-term target</a:t>
                      </a:r>
                      <a:endParaRPr sz="1400" u="none" strike="noStrike" cap="none">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Open Sans"/>
                          <a:ea typeface="Open Sans"/>
                          <a:cs typeface="Open Sans"/>
                          <a:sym typeface="Open Sans"/>
                        </a:rPr>
                        <a:t>The final ASTRO-USA habitat will provide a high-fidelity analog for long-duration mission research and technology maturation.</a:t>
                      </a:r>
                      <a:endParaRPr sz="1400" u="none" strike="noStrike" cap="none" dirty="0">
                        <a:latin typeface="Open Sans"/>
                        <a:ea typeface="Open Sans"/>
                        <a:cs typeface="Open Sans"/>
                        <a:sym typeface="Open Sans"/>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295" name="Google Shape;295;p20"/>
          <p:cNvSpPr txBox="1"/>
          <p:nvPr/>
        </p:nvSpPr>
        <p:spPr>
          <a:xfrm>
            <a:off x="996300" y="4216750"/>
            <a:ext cx="71514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Open Sans"/>
                <a:ea typeface="Open Sans"/>
                <a:cs typeface="Open Sans"/>
                <a:sym typeface="Open Sans"/>
              </a:rPr>
              <a:t>ASTRO-USA </a:t>
            </a:r>
            <a:r>
              <a:rPr lang="en-US">
                <a:solidFill>
                  <a:schemeClr val="lt1"/>
                </a:solidFill>
                <a:latin typeface="Open Sans"/>
                <a:ea typeface="Open Sans"/>
                <a:cs typeface="Open Sans"/>
                <a:sym typeface="Open Sans"/>
              </a:rPr>
              <a:t>is intended to</a:t>
            </a:r>
            <a:r>
              <a:rPr lang="en-US" sz="1400" b="0" i="0" u="none" strike="noStrike" cap="none">
                <a:solidFill>
                  <a:schemeClr val="lt1"/>
                </a:solidFill>
                <a:latin typeface="Open Sans"/>
                <a:ea typeface="Open Sans"/>
                <a:cs typeface="Open Sans"/>
                <a:sym typeface="Open Sans"/>
              </a:rPr>
              <a:t> provide a phased path from near-term subsystem testing to a high-fidelity closed-loop analog habitat for future Moon and Mars missions.</a:t>
            </a:r>
            <a:endParaRPr sz="1400" b="0" i="0" u="none" strike="noStrike" cap="none">
              <a:solidFill>
                <a:schemeClr val="lt1"/>
              </a:solidFill>
              <a:latin typeface="Open Sans"/>
              <a:ea typeface="Open Sans"/>
              <a:cs typeface="Open Sans"/>
              <a:sym typeface="Open Sans"/>
            </a:endParaRPr>
          </a:p>
        </p:txBody>
      </p:sp>
      <p:sp>
        <p:nvSpPr>
          <p:cNvPr id="296" name="Google Shape;296;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19</a:t>
            </a:fld>
            <a:endParaRPr>
              <a:solidFill>
                <a:schemeClr val="lt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atin typeface="Open Sans"/>
                <a:ea typeface="Open Sans"/>
                <a:cs typeface="Open Sans"/>
                <a:sym typeface="Open Sans"/>
              </a:rPr>
              <a:t>Acknowledgements</a:t>
            </a:r>
            <a:endParaRPr>
              <a:latin typeface="Open Sans"/>
              <a:ea typeface="Open Sans"/>
              <a:cs typeface="Open Sans"/>
              <a:sym typeface="Open Sans"/>
            </a:endParaRPr>
          </a:p>
        </p:txBody>
      </p:sp>
      <p:sp>
        <p:nvSpPr>
          <p:cNvPr id="302" name="Google Shape;302;p21"/>
          <p:cNvSpPr txBox="1">
            <a:spLocks noGrp="1"/>
          </p:cNvSpPr>
          <p:nvPr>
            <p:ph type="body" idx="1"/>
          </p:nvPr>
        </p:nvSpPr>
        <p:spPr>
          <a:xfrm>
            <a:off x="311700" y="1017725"/>
            <a:ext cx="8520600" cy="3416400"/>
          </a:xfrm>
          <a:prstGeom prst="rect">
            <a:avLst/>
          </a:prstGeom>
          <a:noFill/>
          <a:ln>
            <a:noFill/>
          </a:ln>
        </p:spPr>
        <p:txBody>
          <a:bodyPr spcFirstLastPara="1" wrap="square" lIns="91425" tIns="91425" rIns="91425" bIns="91425" anchor="t" anchorCtr="0">
            <a:noAutofit/>
          </a:bodyPr>
          <a:lstStyle/>
          <a:p>
            <a:pPr marL="114300" lvl="0" indent="0" algn="l" rtl="0">
              <a:lnSpc>
                <a:spcPct val="115000"/>
              </a:lnSpc>
              <a:spcBef>
                <a:spcPts val="0"/>
              </a:spcBef>
              <a:spcAft>
                <a:spcPts val="0"/>
              </a:spcAft>
              <a:buSzPts val="1946"/>
              <a:buNone/>
            </a:pPr>
            <a:r>
              <a:rPr lang="en-US" sz="1400" dirty="0">
                <a:latin typeface="Open Sans"/>
                <a:ea typeface="Open Sans"/>
                <a:cs typeface="Open Sans"/>
                <a:sym typeface="Open Sans"/>
              </a:rPr>
              <a:t>The authors gratefully acknowledge funding support from Purdue University and the Indiana Space </a:t>
            </a:r>
            <a:endParaRPr sz="1400" dirty="0">
              <a:latin typeface="Open Sans"/>
              <a:ea typeface="Open Sans"/>
              <a:cs typeface="Open Sans"/>
              <a:sym typeface="Open Sans"/>
            </a:endParaRPr>
          </a:p>
          <a:p>
            <a:pPr marL="114300" lvl="0" indent="0" algn="l" rtl="0">
              <a:lnSpc>
                <a:spcPct val="115000"/>
              </a:lnSpc>
              <a:spcBef>
                <a:spcPts val="0"/>
              </a:spcBef>
              <a:spcAft>
                <a:spcPts val="0"/>
              </a:spcAft>
              <a:buSzPts val="1946"/>
              <a:buNone/>
            </a:pPr>
            <a:r>
              <a:rPr lang="en-US" sz="1400" dirty="0">
                <a:latin typeface="Open Sans"/>
                <a:ea typeface="Open Sans"/>
                <a:cs typeface="Open Sans"/>
                <a:sym typeface="Open Sans"/>
              </a:rPr>
              <a:t>Grant Consortium (INSGC), which is administered through Purdue University as part of NASA’s National Space Grant College and Fellowship Program.</a:t>
            </a:r>
            <a:endParaRPr sz="1400" dirty="0">
              <a:latin typeface="Open Sans"/>
              <a:ea typeface="Open Sans"/>
              <a:cs typeface="Open Sans"/>
              <a:sym typeface="Open Sans"/>
            </a:endParaRPr>
          </a:p>
          <a:p>
            <a:pPr marL="114300" lvl="0" indent="0" algn="l" rtl="0">
              <a:lnSpc>
                <a:spcPct val="115000"/>
              </a:lnSpc>
              <a:spcBef>
                <a:spcPts val="0"/>
              </a:spcBef>
              <a:spcAft>
                <a:spcPts val="0"/>
              </a:spcAft>
              <a:buSzPts val="1946"/>
              <a:buNone/>
            </a:pPr>
            <a:endParaRPr sz="1400" dirty="0">
              <a:latin typeface="Open Sans"/>
              <a:ea typeface="Open Sans"/>
              <a:cs typeface="Open Sans"/>
              <a:sym typeface="Open Sans"/>
            </a:endParaRPr>
          </a:p>
          <a:p>
            <a:pPr marL="114300" lvl="0" indent="0" algn="l" rtl="0">
              <a:lnSpc>
                <a:spcPct val="115000"/>
              </a:lnSpc>
              <a:spcBef>
                <a:spcPts val="0"/>
              </a:spcBef>
              <a:spcAft>
                <a:spcPts val="0"/>
              </a:spcAft>
              <a:buSzPts val="1946"/>
              <a:buNone/>
            </a:pPr>
            <a:r>
              <a:rPr lang="en-US" sz="1400" dirty="0">
                <a:latin typeface="Open Sans"/>
                <a:ea typeface="Open Sans"/>
                <a:cs typeface="Open Sans"/>
                <a:sym typeface="Open Sans"/>
              </a:rPr>
              <a:t>The authors acknowledge the use of OpenAI’s ChatGPT for editorial assistance, including grammar, readability, and identification of minor writing issues. No NASA data was used through ChatGPT except NSA publicly available data (published papers and webpages). All technical content, analysis, interpretations, and final manuscript revisions were completed and approved by the authors.</a:t>
            </a:r>
            <a:endParaRPr sz="1400" dirty="0">
              <a:latin typeface="Open Sans"/>
              <a:ea typeface="Open Sans"/>
              <a:cs typeface="Open Sans"/>
              <a:sym typeface="Open Sans"/>
            </a:endParaRPr>
          </a:p>
          <a:p>
            <a:pPr marL="114300" lvl="0" indent="0" algn="l" rtl="0">
              <a:lnSpc>
                <a:spcPct val="115000"/>
              </a:lnSpc>
              <a:spcBef>
                <a:spcPts val="0"/>
              </a:spcBef>
              <a:spcAft>
                <a:spcPts val="0"/>
              </a:spcAft>
              <a:buSzPts val="1946"/>
              <a:buNone/>
            </a:pPr>
            <a:endParaRPr sz="1400" dirty="0">
              <a:latin typeface="Open Sans"/>
              <a:ea typeface="Open Sans"/>
              <a:cs typeface="Open Sans"/>
              <a:sym typeface="Open Sans"/>
            </a:endParaRPr>
          </a:p>
          <a:p>
            <a:pPr marL="114300" lvl="0" indent="0" algn="l" rtl="0">
              <a:lnSpc>
                <a:spcPct val="115000"/>
              </a:lnSpc>
              <a:spcBef>
                <a:spcPts val="0"/>
              </a:spcBef>
              <a:spcAft>
                <a:spcPts val="0"/>
              </a:spcAft>
              <a:buSzPts val="1946"/>
              <a:buNone/>
            </a:pPr>
            <a:r>
              <a:rPr lang="en-US" sz="1400" dirty="0">
                <a:latin typeface="Open Sans"/>
                <a:ea typeface="Open Sans"/>
                <a:cs typeface="Open Sans"/>
                <a:sym typeface="Open Sans"/>
              </a:rPr>
              <a:t>The ASTRO-USA team would also like to acknowledge the student researchers and faculty advisors at Purdue University who have contributed to the design, development, and documentation of this project.</a:t>
            </a:r>
            <a:endParaRPr sz="1400" dirty="0">
              <a:latin typeface="Open Sans"/>
              <a:ea typeface="Open Sans"/>
              <a:cs typeface="Open Sans"/>
              <a:sym typeface="Open Sans"/>
            </a:endParaRPr>
          </a:p>
          <a:p>
            <a:pPr marL="114300" lvl="0" indent="0" algn="l" rtl="0">
              <a:lnSpc>
                <a:spcPct val="115000"/>
              </a:lnSpc>
              <a:spcBef>
                <a:spcPts val="0"/>
              </a:spcBef>
              <a:spcAft>
                <a:spcPts val="0"/>
              </a:spcAft>
              <a:buSzPts val="1946"/>
              <a:buNone/>
            </a:pPr>
            <a:endParaRPr sz="1400" dirty="0">
              <a:latin typeface="Open Sans"/>
              <a:ea typeface="Open Sans"/>
              <a:cs typeface="Open Sans"/>
              <a:sym typeface="Open Sans"/>
            </a:endParaRPr>
          </a:p>
          <a:p>
            <a:pPr marL="114300" lvl="0" indent="0" algn="l" rtl="0">
              <a:lnSpc>
                <a:spcPct val="115000"/>
              </a:lnSpc>
              <a:spcBef>
                <a:spcPts val="0"/>
              </a:spcBef>
              <a:spcAft>
                <a:spcPts val="0"/>
              </a:spcAft>
              <a:buSzPts val="1946"/>
              <a:buNone/>
            </a:pPr>
            <a:r>
              <a:rPr lang="en-US" sz="1400" dirty="0">
                <a:latin typeface="Open Sans"/>
                <a:ea typeface="Open Sans"/>
                <a:cs typeface="Open Sans"/>
                <a:sym typeface="Open Sans"/>
              </a:rPr>
              <a:t>We would also like to thank our collaborators at NASA Kennedy Space Center and the University of Arizona for their guidance, technical input, and continued support in developing ASTRO-USA as a Moon and Mars analog habitat testbed.</a:t>
            </a:r>
            <a:endParaRPr sz="1400" dirty="0">
              <a:latin typeface="Open Sans"/>
              <a:ea typeface="Open Sans"/>
              <a:cs typeface="Open Sans"/>
              <a:sym typeface="Open Sans"/>
            </a:endParaRPr>
          </a:p>
        </p:txBody>
      </p:sp>
      <p:sp>
        <p:nvSpPr>
          <p:cNvPr id="303" name="Google Shape;303;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solidFill>
                  <a:schemeClr val="lt1"/>
                </a:solidFill>
                <a:latin typeface="Open Sans"/>
                <a:ea typeface="Open Sans"/>
                <a:cs typeface="Open Sans"/>
                <a:sym typeface="Open Sans"/>
              </a:rPr>
              <a:t>20</a:t>
            </a:fld>
            <a:endParaRPr>
              <a:solidFill>
                <a:schemeClr val="lt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SEARCH Them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1796</TotalTime>
  <Words>2253</Words>
  <Application>Microsoft Office PowerPoint</Application>
  <PresentationFormat>On-screen Show (16:9)</PresentationFormat>
  <Paragraphs>277</Paragraphs>
  <Slides>20</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Sora</vt:lpstr>
      <vt:lpstr>IBM Plex Sans SemiBold</vt:lpstr>
      <vt:lpstr>Sora Medium</vt:lpstr>
      <vt:lpstr>Sora Light</vt:lpstr>
      <vt:lpstr>Arial</vt:lpstr>
      <vt:lpstr>IBM Plex Sans</vt:lpstr>
      <vt:lpstr>Sora SemiBold</vt:lpstr>
      <vt:lpstr>Open Sans</vt:lpstr>
      <vt:lpstr>Montserrat</vt:lpstr>
      <vt:lpstr>SEARCH Theme</vt:lpstr>
      <vt:lpstr>Analog Simulation Training and Research Outpost Utilizing Self-sustaining Architecture: A Testbed for Moon and Mars Technology at Purdue University</vt:lpstr>
      <vt:lpstr>A proposed Earth-based analog habitat is intended to test future Moon base and Mars habitation technologies</vt:lpstr>
      <vt:lpstr>ASTRO-USA is proposed to address the need for an integrated closed-loop Moon and Mars analog habitat</vt:lpstr>
      <vt:lpstr>Analog fidelity criteria were evaluated using enabling systems, habitat design, and human factors</vt:lpstr>
      <vt:lpstr>No reviewed analog fully combines closed-loop systems, realistic habitat design, and controlled human factors</vt:lpstr>
      <vt:lpstr>Current analog gaps define ASTRO-USA’s design targets</vt:lpstr>
      <vt:lpstr>ASTRO-USA is designed to integrate closed-loop habitat systems</vt:lpstr>
      <vt:lpstr>Solar and biogas power support habitat energy needs</vt:lpstr>
      <vt:lpstr>Waste, water, food, air, and control loops connect the full habitat system</vt:lpstr>
      <vt:lpstr>The Secondary Mini-Hab provides near-term subsystem testing while the primary habitat is the high-fidelity target</vt:lpstr>
      <vt:lpstr>Secondary Mini-Hab starts ASTRO-USA development with food production, sensors, power, and early human factors</vt:lpstr>
      <vt:lpstr>The Food Production Module organizes support systems, hydroponics, propagation, Mycoponics™, and workspaces</vt:lpstr>
      <vt:lpstr>The Food Production Module layout defines the first physical Mini-Hab test space</vt:lpstr>
      <vt:lpstr>The container setup provides a practical testbed for early Mini-Hab subsystem development</vt:lpstr>
      <vt:lpstr>Future Mini-Hab development will expand toward laboratory, BioWaTERR, crew quarters, and missions</vt:lpstr>
      <vt:lpstr>The primary ASTRO-USA habitat is the long-term high-fidelity closed-loop analog target</vt:lpstr>
      <vt:lpstr>ASTRO-USA may support Moon and Mars habitation objectives </vt:lpstr>
      <vt:lpstr>Future work moves from Mini-Hab operations to full primary habitat integration</vt:lpstr>
      <vt:lpstr>ASTRO-USA is intended to provide a phased path toward a high-fidelity closed-loop habitat analog</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Peters, John M. (KSC-OSTEM-INTERN)[Intern]</dc:creator>
  <cp:lastModifiedBy>Peters, John M. (KSC-OSTEM-INTERN)[Intern]</cp:lastModifiedBy>
  <cp:revision>6</cp:revision>
  <dcterms:modified xsi:type="dcterms:W3CDTF">2026-07-09T13:45:52Z</dcterms:modified>
</cp:coreProperties>
</file>