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Lst>
  <p:notesMasterIdLst>
    <p:notesMasterId r:id="rId23"/>
  </p:notesMasterIdLst>
  <p:handoutMasterIdLst>
    <p:handoutMasterId r:id="rId24"/>
  </p:handoutMasterIdLst>
  <p:sldIdLst>
    <p:sldId id="273"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Lst>
  <p:sldSz cx="12192000" cy="6858000"/>
  <p:notesSz cx="7302500" cy="9588500"/>
  <p:defaultTextStyle>
    <a:defPPr>
      <a:defRPr lang="en-US"/>
    </a:defPPr>
    <a:lvl1pPr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1pPr>
    <a:lvl2pPr marL="4572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2pPr>
    <a:lvl3pPr marL="9144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3pPr>
    <a:lvl4pPr marL="13716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4pPr>
    <a:lvl5pPr marL="1828800" algn="ctr" rtl="0" eaLnBrk="0" fontAlgn="base" hangingPunct="0">
      <a:spcBef>
        <a:spcPct val="0"/>
      </a:spcBef>
      <a:spcAft>
        <a:spcPct val="0"/>
      </a:spcAft>
      <a:defRPr sz="2000" b="1" kern="1200">
        <a:solidFill>
          <a:schemeClr val="tx1"/>
        </a:solidFill>
        <a:latin typeface="Times" charset="0"/>
        <a:ea typeface="ＭＳ Ｐゴシック" charset="-128"/>
        <a:cs typeface="+mn-cs"/>
      </a:defRPr>
    </a:lvl5pPr>
    <a:lvl6pPr marL="2286000" algn="l" defTabSz="914400" rtl="0" eaLnBrk="1" latinLnBrk="0" hangingPunct="1">
      <a:defRPr sz="2000" b="1" kern="1200">
        <a:solidFill>
          <a:schemeClr val="tx1"/>
        </a:solidFill>
        <a:latin typeface="Times" charset="0"/>
        <a:ea typeface="ＭＳ Ｐゴシック" charset="-128"/>
        <a:cs typeface="+mn-cs"/>
      </a:defRPr>
    </a:lvl6pPr>
    <a:lvl7pPr marL="2743200" algn="l" defTabSz="914400" rtl="0" eaLnBrk="1" latinLnBrk="0" hangingPunct="1">
      <a:defRPr sz="2000" b="1" kern="1200">
        <a:solidFill>
          <a:schemeClr val="tx1"/>
        </a:solidFill>
        <a:latin typeface="Times" charset="0"/>
        <a:ea typeface="ＭＳ Ｐゴシック" charset="-128"/>
        <a:cs typeface="+mn-cs"/>
      </a:defRPr>
    </a:lvl7pPr>
    <a:lvl8pPr marL="3200400" algn="l" defTabSz="914400" rtl="0" eaLnBrk="1" latinLnBrk="0" hangingPunct="1">
      <a:defRPr sz="2000" b="1" kern="1200">
        <a:solidFill>
          <a:schemeClr val="tx1"/>
        </a:solidFill>
        <a:latin typeface="Times" charset="0"/>
        <a:ea typeface="ＭＳ Ｐゴシック" charset="-128"/>
        <a:cs typeface="+mn-cs"/>
      </a:defRPr>
    </a:lvl8pPr>
    <a:lvl9pPr marL="3657600" algn="l" defTabSz="914400" rtl="0" eaLnBrk="1" latinLnBrk="0" hangingPunct="1">
      <a:defRPr sz="2000" b="1"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8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0">
          <p15:clr>
            <a:srgbClr val="A4A3A4"/>
          </p15:clr>
        </p15:guide>
        <p15:guide id="2" pos="230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442B4-804C-ADFD-F768-582B66B435CD}" name="Gilligan, Ryan P. (GRC-LTF0)" initials="G(" userId="S::rgilliga@ndc.nasa.gov::fa511eb3-9f8d-4fa1-b2cd-89a5c1c047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2B2B82"/>
    <a:srgbClr val="B0B3F6"/>
    <a:srgbClr val="5F5F5F"/>
    <a:srgbClr val="DDDDDD"/>
    <a:srgbClr val="777777"/>
    <a:srgbClr val="CCFFCC"/>
    <a:srgbClr val="FFFF99"/>
    <a:srgbClr val="FFCC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28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0"/>
        <p:guide pos="23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1" name="Rectangle 3"/>
          <p:cNvSpPr>
            <a:spLocks noGrp="1" noChangeArrowheads="1"/>
          </p:cNvSpPr>
          <p:nvPr>
            <p:ph type="dt" sz="quarter"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73732" name="Rectangle 4"/>
          <p:cNvSpPr>
            <a:spLocks noGrp="1" noChangeArrowheads="1"/>
          </p:cNvSpPr>
          <p:nvPr>
            <p:ph type="ftr" sz="quarter" idx="2"/>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73733" name="Rectangle 5"/>
          <p:cNvSpPr>
            <a:spLocks noGrp="1" noChangeArrowheads="1"/>
          </p:cNvSpPr>
          <p:nvPr>
            <p:ph type="sldNum" sz="quarter" idx="3"/>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3C251C5B-2413-49AF-878E-346224ED81B7}" type="slidenum">
              <a:rPr lang="en-US"/>
              <a:pPr/>
              <a:t>‹#›</a:t>
            </a:fld>
            <a:endParaRPr lang="en-US"/>
          </a:p>
        </p:txBody>
      </p:sp>
    </p:spTree>
    <p:extLst>
      <p:ext uri="{BB962C8B-B14F-4D97-AF65-F5344CB8AC3E}">
        <p14:creationId xmlns:p14="http://schemas.microsoft.com/office/powerpoint/2010/main" val="1404876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163888"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47" name="Rectangle 3"/>
          <p:cNvSpPr>
            <a:spLocks noGrp="1" noChangeArrowheads="1"/>
          </p:cNvSpPr>
          <p:nvPr>
            <p:ph type="dt" idx="1"/>
          </p:nvPr>
        </p:nvSpPr>
        <p:spPr bwMode="auto">
          <a:xfrm>
            <a:off x="4138613" y="0"/>
            <a:ext cx="3163887" cy="4794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lvl1pPr algn="r" defTabSz="955675">
              <a:defRPr sz="1300">
                <a:latin typeface="Times" pitchFamily="18" charset="0"/>
                <a:ea typeface="+mn-ea"/>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455613" y="719138"/>
            <a:ext cx="6391275" cy="3595687"/>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973138" y="4554538"/>
            <a:ext cx="5356225" cy="4314825"/>
          </a:xfrm>
          <a:prstGeom prst="rect">
            <a:avLst/>
          </a:prstGeom>
          <a:noFill/>
          <a:ln w="9525">
            <a:noFill/>
            <a:miter lim="800000"/>
            <a:headEnd/>
            <a:tailEnd/>
          </a:ln>
          <a:effectLst/>
        </p:spPr>
        <p:txBody>
          <a:bodyPr vert="horz" wrap="square" lIns="95601" tIns="47800" rIns="95601" bIns="4780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p:cNvSpPr>
            <a:spLocks noGrp="1" noChangeArrowheads="1"/>
          </p:cNvSpPr>
          <p:nvPr>
            <p:ph type="ftr" sz="quarter" idx="4"/>
          </p:nvPr>
        </p:nvSpPr>
        <p:spPr bwMode="auto">
          <a:xfrm>
            <a:off x="0" y="9109075"/>
            <a:ext cx="3163888"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l" defTabSz="955675">
              <a:defRPr sz="1300">
                <a:latin typeface="Times" pitchFamily="18" charset="0"/>
                <a:ea typeface="+mn-ea"/>
              </a:defRPr>
            </a:lvl1pPr>
          </a:lstStyle>
          <a:p>
            <a:pPr>
              <a:defRPr/>
            </a:pPr>
            <a:endParaRPr lang="en-US"/>
          </a:p>
        </p:txBody>
      </p:sp>
      <p:sp>
        <p:nvSpPr>
          <p:cNvPr id="57351" name="Rectangle 7"/>
          <p:cNvSpPr>
            <a:spLocks noGrp="1" noChangeArrowheads="1"/>
          </p:cNvSpPr>
          <p:nvPr>
            <p:ph type="sldNum" sz="quarter" idx="5"/>
          </p:nvPr>
        </p:nvSpPr>
        <p:spPr bwMode="auto">
          <a:xfrm>
            <a:off x="4138613" y="9109075"/>
            <a:ext cx="3163887" cy="479425"/>
          </a:xfrm>
          <a:prstGeom prst="rect">
            <a:avLst/>
          </a:prstGeom>
          <a:noFill/>
          <a:ln w="9525">
            <a:noFill/>
            <a:miter lim="800000"/>
            <a:headEnd/>
            <a:tailEnd/>
          </a:ln>
          <a:effectLst/>
        </p:spPr>
        <p:txBody>
          <a:bodyPr vert="horz" wrap="square" lIns="95601" tIns="47800" rIns="95601" bIns="47800" numCol="1" anchor="b" anchorCtr="0" compatLnSpc="1">
            <a:prstTxWarp prst="textNoShape">
              <a:avLst/>
            </a:prstTxWarp>
          </a:bodyPr>
          <a:lstStyle>
            <a:lvl1pPr algn="r" defTabSz="955675">
              <a:defRPr sz="1300"/>
            </a:lvl1pPr>
          </a:lstStyle>
          <a:p>
            <a:fld id="{6653CE95-F5CB-483A-9B02-1D2576EA1684}" type="slidenum">
              <a:rPr lang="en-US"/>
              <a:pPr/>
              <a:t>‹#›</a:t>
            </a:fld>
            <a:endParaRPr lang="en-US"/>
          </a:p>
        </p:txBody>
      </p:sp>
    </p:spTree>
    <p:extLst>
      <p:ext uri="{BB962C8B-B14F-4D97-AF65-F5344CB8AC3E}">
        <p14:creationId xmlns:p14="http://schemas.microsoft.com/office/powerpoint/2010/main" val="38940371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3113401D-7A41-4710-97B0-05C9D2CF1C69}" type="slidenum">
              <a:rPr lang="en-US"/>
              <a:pPr/>
              <a:t>1</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p:spPr>
        <p:txBody>
          <a:bodyPr/>
          <a:lstStyle/>
          <a:p>
            <a:pPr eaLnBrk="1" hangingPunct="1"/>
            <a:endParaRPr lang="en-US">
              <a:latin typeface="Times" charset="0"/>
              <a:ea typeface="ＭＳ Ｐゴシック" charset="-128"/>
            </a:endParaRPr>
          </a:p>
        </p:txBody>
      </p:sp>
    </p:spTree>
    <p:extLst>
      <p:ext uri="{BB962C8B-B14F-4D97-AF65-F5344CB8AC3E}">
        <p14:creationId xmlns:p14="http://schemas.microsoft.com/office/powerpoint/2010/main" val="970035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10" name="Title 9">
            <a:extLst>
              <a:ext uri="{FF2B5EF4-FFF2-40B4-BE49-F238E27FC236}">
                <a16:creationId xmlns:a16="http://schemas.microsoft.com/office/drawing/2014/main" id="{B764CC28-7C81-4F68-BC75-A20671960421}"/>
              </a:ext>
            </a:extLst>
          </p:cNvPr>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11" name="Footer Placeholder 10">
            <a:extLst>
              <a:ext uri="{FF2B5EF4-FFF2-40B4-BE49-F238E27FC236}">
                <a16:creationId xmlns:a16="http://schemas.microsoft.com/office/drawing/2014/main" id="{40658E1A-83A6-4D43-8BAC-8CC650DFB1FF}"/>
              </a:ext>
            </a:extLst>
          </p:cNvPr>
          <p:cNvSpPr>
            <a:spLocks noGrp="1"/>
          </p:cNvSpPr>
          <p:nvPr>
            <p:ph type="ftr" sz="quarter" idx="13"/>
          </p:nvPr>
        </p:nvSpPr>
        <p:spPr/>
        <p:txBody>
          <a:bodyPr/>
          <a:lstStyle/>
          <a:p>
            <a:r>
              <a:rPr lang="en-US">
                <a:latin typeface="Arial"/>
                <a:ea typeface="ＭＳ Ｐゴシック"/>
                <a:cs typeface="Arial"/>
              </a:rPr>
              <a:t>TFAWS 2024 – August 26-30, 2024</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33F42015-0FC7-4B0E-8D2B-76EADF48D95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5"/>
          <p:cNvSpPr>
            <a:spLocks noGrp="1" noChangeArrowheads="1"/>
          </p:cNvSpPr>
          <p:nvPr>
            <p:ph type="ftr" sz="quarter" idx="11"/>
          </p:nvPr>
        </p:nvSpPr>
        <p:spPr/>
        <p:txBody>
          <a:bodyPr/>
          <a:lstStyle>
            <a:lvl1pPr>
              <a:defRPr/>
            </a:lvl1pPr>
          </a:lstStyle>
          <a:p>
            <a:r>
              <a:rPr lang="en-US" dirty="0">
                <a:latin typeface="Arial"/>
                <a:ea typeface="ＭＳ Ｐゴシック"/>
                <a:cs typeface="Arial"/>
              </a:rPr>
              <a:t>TFAWS 2026 – August 31 – September 4, 2026</a:t>
            </a:r>
          </a:p>
        </p:txBody>
      </p:sp>
      <p:sp>
        <p:nvSpPr>
          <p:cNvPr id="6" name="Rectangle 6"/>
          <p:cNvSpPr>
            <a:spLocks noGrp="1" noChangeArrowheads="1"/>
          </p:cNvSpPr>
          <p:nvPr>
            <p:ph type="sldNum" sz="quarter" idx="12"/>
          </p:nvPr>
        </p:nvSpPr>
        <p:spPr/>
        <p:txBody>
          <a:bodyPr/>
          <a:lstStyle>
            <a:lvl1pPr>
              <a:defRPr/>
            </a:lvl1pPr>
          </a:lstStyle>
          <a:p>
            <a:fld id="{EE9E8C48-CEA1-40D7-918C-CBF5F81BA8C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3848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2"/>
          </p:nvPr>
        </p:nvSpPr>
        <p:spPr/>
        <p:txBody>
          <a:bodyPr/>
          <a:lstStyle>
            <a:lvl1pPr>
              <a:defRPr/>
            </a:lvl1pPr>
          </a:lstStyle>
          <a:p>
            <a:fld id="{89199CED-6919-4E7D-A690-AD3E6D16DAA7}" type="slidenum">
              <a:rPr lang="en-US"/>
              <a:pPr/>
              <a:t>‹#›</a:t>
            </a:fld>
            <a:endParaRPr lang="en-US"/>
          </a:p>
        </p:txBody>
      </p:sp>
      <p:sp>
        <p:nvSpPr>
          <p:cNvPr id="6" name="Footer Placeholder 5">
            <a:extLst>
              <a:ext uri="{FF2B5EF4-FFF2-40B4-BE49-F238E27FC236}">
                <a16:creationId xmlns:a16="http://schemas.microsoft.com/office/drawing/2014/main" id="{1D956BF8-FFF3-4911-B918-FF080B8BD184}"/>
              </a:ext>
            </a:extLst>
          </p:cNvPr>
          <p:cNvSpPr>
            <a:spLocks noGrp="1"/>
          </p:cNvSpPr>
          <p:nvPr>
            <p:ph type="ftr" sz="quarter" idx="13"/>
          </p:nvPr>
        </p:nvSpPr>
        <p:spPr/>
        <p:txBody>
          <a:body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4111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21920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858962"/>
            <a:ext cx="5386917"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21920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1858962"/>
            <a:ext cx="5389033" cy="4160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6"/>
          <p:cNvSpPr>
            <a:spLocks noGrp="1" noChangeArrowheads="1"/>
          </p:cNvSpPr>
          <p:nvPr>
            <p:ph type="sldNum" sz="quarter" idx="12"/>
          </p:nvPr>
        </p:nvSpPr>
        <p:spPr/>
        <p:txBody>
          <a:bodyPr/>
          <a:lstStyle>
            <a:lvl1pPr>
              <a:defRPr/>
            </a:lvl1pPr>
          </a:lstStyle>
          <a:p>
            <a:fld id="{7FABF8B5-A29F-4527-8EF2-13DD397BE681}" type="slidenum">
              <a:rPr lang="en-US"/>
              <a:pPr/>
              <a:t>‹#›</a:t>
            </a:fld>
            <a:endParaRPr lang="en-US"/>
          </a:p>
        </p:txBody>
      </p:sp>
      <p:sp>
        <p:nvSpPr>
          <p:cNvPr id="10" name="Rectangle 5">
            <a:extLst>
              <a:ext uri="{FF2B5EF4-FFF2-40B4-BE49-F238E27FC236}">
                <a16:creationId xmlns:a16="http://schemas.microsoft.com/office/drawing/2014/main" id="{92D923EA-ABD6-D9E1-0232-9D3269B7E94A}"/>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
            <a:ext cx="10972800" cy="533400"/>
          </a:xfrm>
          <a:prstGeom prst="rect">
            <a:avLst/>
          </a:prstGeom>
        </p:spPr>
        <p:txBody>
          <a:bodyPr/>
          <a:lstStyle/>
          <a:p>
            <a:r>
              <a:rPr lang="en-US"/>
              <a:t>Click to edit Master title style</a:t>
            </a:r>
          </a:p>
        </p:txBody>
      </p:sp>
      <p:sp>
        <p:nvSpPr>
          <p:cNvPr id="5" name="Rectangle 6"/>
          <p:cNvSpPr>
            <a:spLocks noGrp="1" noChangeArrowheads="1"/>
          </p:cNvSpPr>
          <p:nvPr>
            <p:ph type="sldNum" sz="quarter" idx="12"/>
          </p:nvPr>
        </p:nvSpPr>
        <p:spPr/>
        <p:txBody>
          <a:bodyPr/>
          <a:lstStyle>
            <a:lvl1pPr>
              <a:defRPr/>
            </a:lvl1pPr>
          </a:lstStyle>
          <a:p>
            <a:fld id="{640FA3E2-4CB8-43B1-9AF4-23FEB8A0CB92}" type="slidenum">
              <a:rPr lang="en-US"/>
              <a:pPr/>
              <a:t>‹#›</a:t>
            </a:fld>
            <a:endParaRPr lang="en-US"/>
          </a:p>
        </p:txBody>
      </p:sp>
      <p:sp>
        <p:nvSpPr>
          <p:cNvPr id="6" name="Rectangle 5">
            <a:extLst>
              <a:ext uri="{FF2B5EF4-FFF2-40B4-BE49-F238E27FC236}">
                <a16:creationId xmlns:a16="http://schemas.microsoft.com/office/drawing/2014/main" id="{B421A504-53A7-23C9-529A-B3C0862B2F0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a:defRPr/>
            </a:lvl1pPr>
          </a:lstStyle>
          <a:p>
            <a:fld id="{2624FCD2-9C05-4241-882C-3D134303B4EB}" type="slidenum">
              <a:rPr lang="en-US"/>
              <a:pPr/>
              <a:t>‹#›</a:t>
            </a:fld>
            <a:endParaRPr lang="en-US"/>
          </a:p>
        </p:txBody>
      </p:sp>
      <p:sp>
        <p:nvSpPr>
          <p:cNvPr id="5" name="Rectangle 5">
            <a:extLst>
              <a:ext uri="{FF2B5EF4-FFF2-40B4-BE49-F238E27FC236}">
                <a16:creationId xmlns:a16="http://schemas.microsoft.com/office/drawing/2014/main" id="{F80190D3-EFDF-0F6E-3929-98722B9A9A3D}"/>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14400"/>
            <a:ext cx="4011084" cy="52070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914400"/>
            <a:ext cx="6815667" cy="52117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8340803C-64EA-4536-A101-47E17B86F670}" type="slidenum">
              <a:rPr lang="en-US"/>
              <a:pPr/>
              <a:t>‹#›</a:t>
            </a:fld>
            <a:endParaRPr lang="en-US"/>
          </a:p>
        </p:txBody>
      </p:sp>
      <p:sp>
        <p:nvSpPr>
          <p:cNvPr id="8" name="Rectangle 5">
            <a:extLst>
              <a:ext uri="{FF2B5EF4-FFF2-40B4-BE49-F238E27FC236}">
                <a16:creationId xmlns:a16="http://schemas.microsoft.com/office/drawing/2014/main" id="{1FB25FD5-3767-7224-BCE7-AD65822549A2}"/>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914399"/>
            <a:ext cx="7315200" cy="38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6"/>
          <p:cNvSpPr>
            <a:spLocks noGrp="1" noChangeArrowheads="1"/>
          </p:cNvSpPr>
          <p:nvPr>
            <p:ph type="sldNum" sz="quarter" idx="12"/>
          </p:nvPr>
        </p:nvSpPr>
        <p:spPr/>
        <p:txBody>
          <a:bodyPr/>
          <a:lstStyle>
            <a:lvl1pPr>
              <a:defRPr/>
            </a:lvl1pPr>
          </a:lstStyle>
          <a:p>
            <a:fld id="{BACCA9B2-5165-4ADC-9763-7293ADD3F29A}" type="slidenum">
              <a:rPr lang="en-US"/>
              <a:pPr/>
              <a:t>‹#›</a:t>
            </a:fld>
            <a:endParaRPr lang="en-US"/>
          </a:p>
        </p:txBody>
      </p:sp>
      <p:sp>
        <p:nvSpPr>
          <p:cNvPr id="8" name="Rectangle 5">
            <a:extLst>
              <a:ext uri="{FF2B5EF4-FFF2-40B4-BE49-F238E27FC236}">
                <a16:creationId xmlns:a16="http://schemas.microsoft.com/office/drawing/2014/main" id="{51DE3015-D9A1-BD07-2F15-45C69819794C}"/>
              </a:ext>
            </a:extLst>
          </p:cNvPr>
          <p:cNvSpPr>
            <a:spLocks noGrp="1" noChangeArrowheads="1"/>
          </p:cNvSpPr>
          <p:nvPr>
            <p:ph type="ftr" sz="quarter" idx="11"/>
          </p:nvPr>
        </p:nvSpPr>
        <p:spPr>
          <a:xfrm>
            <a:off x="3657600" y="6400800"/>
            <a:ext cx="4876800" cy="304800"/>
          </a:xfrm>
        </p:spPr>
        <p:txBody>
          <a:bodyPr/>
          <a:lstStyle>
            <a:lvl1pPr>
              <a:defRPr/>
            </a:lvl1pPr>
          </a:lstStyle>
          <a:p>
            <a:r>
              <a:rPr lang="en-US" dirty="0">
                <a:latin typeface="Arial"/>
                <a:ea typeface="ＭＳ Ｐゴシック"/>
                <a:cs typeface="Arial"/>
              </a:rPr>
              <a:t>TFAWS 2026 – August 31 – September 4, 2026</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609600" y="190500"/>
            <a:ext cx="10972800" cy="533400"/>
          </a:xfrm>
          <a:prstGeom prst="rect">
            <a:avLst/>
          </a:prstGeom>
          <a:noFill/>
          <a:ln w="9525">
            <a:noFill/>
            <a:miter lim="800000"/>
            <a:headEnd/>
            <a:tailEnd/>
          </a:ln>
        </p:spPr>
        <p:txBody>
          <a:bodyPr vert="horz" wrap="square" lIns="91440" tIns="0" rIns="91440" bIns="0" numCol="1" anchor="ctr" anchorCtr="0" compatLnSpc="1">
            <a:prstTxWarp prst="textNoShape">
              <a:avLst/>
            </a:prstTxWarp>
          </a:bodyPr>
          <a:lstStyle/>
          <a:p>
            <a:pPr lvl="0"/>
            <a:r>
              <a:rPr lang="en-US"/>
              <a:t>Click to edit Master title style</a:t>
            </a:r>
          </a:p>
        </p:txBody>
      </p:sp>
      <p:sp>
        <p:nvSpPr>
          <p:cNvPr id="1052" name="Text Box 28"/>
          <p:cNvSpPr txBox="1">
            <a:spLocks noChangeArrowheads="1"/>
          </p:cNvSpPr>
          <p:nvPr userDrawn="1"/>
        </p:nvSpPr>
        <p:spPr bwMode="auto">
          <a:xfrm>
            <a:off x="838200" y="685800"/>
            <a:ext cx="10393680" cy="76200"/>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lgn="l">
              <a:spcBef>
                <a:spcPct val="50000"/>
              </a:spcBef>
              <a:tabLst>
                <a:tab pos="4459288" algn="ctr"/>
              </a:tabLst>
              <a:defRPr/>
            </a:pPr>
            <a:r>
              <a:rPr lang="en-US" sz="2800">
                <a:solidFill>
                  <a:schemeClr val="bg1"/>
                </a:solidFill>
                <a:latin typeface="Arial" charset="0"/>
                <a:ea typeface="+mn-ea"/>
              </a:rPr>
              <a:t>	</a:t>
            </a:r>
          </a:p>
        </p:txBody>
      </p:sp>
      <p:sp>
        <p:nvSpPr>
          <p:cNvPr id="1029" name="Rectangle 3"/>
          <p:cNvSpPr>
            <a:spLocks noGrp="1" noChangeArrowheads="1"/>
          </p:cNvSpPr>
          <p:nvPr>
            <p:ph type="body" idx="1"/>
          </p:nvPr>
        </p:nvSpPr>
        <p:spPr bwMode="auto">
          <a:xfrm>
            <a:off x="609600" y="914400"/>
            <a:ext cx="10972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ftr" sz="quarter" idx="3"/>
          </p:nvPr>
        </p:nvSpPr>
        <p:spPr bwMode="auto">
          <a:xfrm>
            <a:off x="3657600" y="6400800"/>
            <a:ext cx="48768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200" b="0">
                <a:solidFill>
                  <a:srgbClr val="333399"/>
                </a:solidFill>
                <a:latin typeface="Arial" pitchFamily="34" charset="0"/>
              </a:defRPr>
            </a:lvl1pPr>
          </a:lstStyle>
          <a:p>
            <a:r>
              <a:rPr lang="en-US">
                <a:latin typeface="Arial"/>
                <a:ea typeface="ＭＳ Ｐゴシック"/>
                <a:cs typeface="Arial"/>
              </a:rPr>
              <a:t>TFAWS 2024 – August 26-30, 2024</a:t>
            </a:r>
          </a:p>
        </p:txBody>
      </p:sp>
      <p:sp>
        <p:nvSpPr>
          <p:cNvPr id="1030" name="Rectangle 6"/>
          <p:cNvSpPr>
            <a:spLocks noGrp="1" noChangeArrowheads="1"/>
          </p:cNvSpPr>
          <p:nvPr>
            <p:ph type="sldNum" sz="quarter" idx="4"/>
          </p:nvPr>
        </p:nvSpPr>
        <p:spPr bwMode="auto">
          <a:xfrm>
            <a:off x="9042400" y="6400800"/>
            <a:ext cx="2540000" cy="3048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1000" b="0">
                <a:solidFill>
                  <a:srgbClr val="333399"/>
                </a:solidFill>
                <a:latin typeface="Arial" pitchFamily="34" charset="0"/>
              </a:defRPr>
            </a:lvl1pPr>
          </a:lstStyle>
          <a:p>
            <a:fld id="{A937B6BC-EA0C-470E-B991-7E852790E29C}" type="slidenum">
              <a:rPr lang="en-US"/>
              <a:pPr/>
              <a:t>‹#›</a:t>
            </a:fld>
            <a:endParaRPr lang="en-US"/>
          </a:p>
        </p:txBody>
      </p:sp>
      <p:pic>
        <p:nvPicPr>
          <p:cNvPr id="4" name="Picture 3"/>
          <p:cNvPicPr>
            <a:picLocks noChangeAspect="1"/>
          </p:cNvPicPr>
          <p:nvPr userDrawn="1"/>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5720" y="45720"/>
            <a:ext cx="868680" cy="810267"/>
          </a:xfrm>
          <a:prstGeom prst="rect">
            <a:avLst/>
          </a:prstGeom>
        </p:spPr>
      </p:pic>
      <p:pic>
        <p:nvPicPr>
          <p:cNvPr id="7" name="Graphic 6">
            <a:extLst>
              <a:ext uri="{FF2B5EF4-FFF2-40B4-BE49-F238E27FC236}">
                <a16:creationId xmlns:a16="http://schemas.microsoft.com/office/drawing/2014/main" id="{BB6B5A49-D4D6-2B87-693D-2F74F7E52D6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250930" y="0"/>
            <a:ext cx="914400" cy="914400"/>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hf hdr="0" dt="0"/>
  <p:txStyles>
    <p:titleStyle>
      <a:lvl1pPr algn="ctr" rtl="0" eaLnBrk="0" fontAlgn="base" hangingPunct="0">
        <a:spcBef>
          <a:spcPct val="0"/>
        </a:spcBef>
        <a:spcAft>
          <a:spcPct val="0"/>
        </a:spcAft>
        <a:defRPr sz="2800" b="1">
          <a:solidFill>
            <a:schemeClr val="accent2"/>
          </a:solidFill>
          <a:latin typeface="+mj-lt"/>
          <a:ea typeface="ＭＳ Ｐゴシック" charset="0"/>
          <a:cs typeface="+mj-cs"/>
        </a:defRPr>
      </a:lvl1pPr>
      <a:lvl2pPr algn="ctr" rtl="0" eaLnBrk="0" fontAlgn="base" hangingPunct="0">
        <a:spcBef>
          <a:spcPct val="0"/>
        </a:spcBef>
        <a:spcAft>
          <a:spcPct val="0"/>
        </a:spcAft>
        <a:defRPr sz="2800" b="1">
          <a:solidFill>
            <a:schemeClr val="accent2"/>
          </a:solidFill>
          <a:latin typeface="Arial" charset="0"/>
          <a:ea typeface="ＭＳ Ｐゴシック" charset="0"/>
        </a:defRPr>
      </a:lvl2pPr>
      <a:lvl3pPr algn="ctr" rtl="0" eaLnBrk="0" fontAlgn="base" hangingPunct="0">
        <a:spcBef>
          <a:spcPct val="0"/>
        </a:spcBef>
        <a:spcAft>
          <a:spcPct val="0"/>
        </a:spcAft>
        <a:defRPr sz="2800" b="1">
          <a:solidFill>
            <a:schemeClr val="accent2"/>
          </a:solidFill>
          <a:latin typeface="Arial" charset="0"/>
          <a:ea typeface="ＭＳ Ｐゴシック" charset="0"/>
        </a:defRPr>
      </a:lvl3pPr>
      <a:lvl4pPr algn="ctr" rtl="0" eaLnBrk="0" fontAlgn="base" hangingPunct="0">
        <a:spcBef>
          <a:spcPct val="0"/>
        </a:spcBef>
        <a:spcAft>
          <a:spcPct val="0"/>
        </a:spcAft>
        <a:defRPr sz="2800" b="1">
          <a:solidFill>
            <a:schemeClr val="accent2"/>
          </a:solidFill>
          <a:latin typeface="Arial" charset="0"/>
          <a:ea typeface="ＭＳ Ｐゴシック" charset="0"/>
        </a:defRPr>
      </a:lvl4pPr>
      <a:lvl5pPr algn="ctr" rtl="0" eaLnBrk="0" fontAlgn="base" hangingPunct="0">
        <a:spcBef>
          <a:spcPct val="0"/>
        </a:spcBef>
        <a:spcAft>
          <a:spcPct val="0"/>
        </a:spcAft>
        <a:defRPr sz="2800" b="1">
          <a:solidFill>
            <a:schemeClr val="accent2"/>
          </a:solidFill>
          <a:latin typeface="Arial" charset="0"/>
          <a:ea typeface="ＭＳ Ｐゴシック" charset="0"/>
        </a:defRPr>
      </a:lvl5pPr>
      <a:lvl6pPr marL="457200" algn="ctr" rtl="0" fontAlgn="base">
        <a:spcBef>
          <a:spcPct val="0"/>
        </a:spcBef>
        <a:spcAft>
          <a:spcPct val="0"/>
        </a:spcAft>
        <a:defRPr sz="2800" b="1">
          <a:solidFill>
            <a:schemeClr val="accent2"/>
          </a:solidFill>
          <a:latin typeface="Arial" charset="0"/>
        </a:defRPr>
      </a:lvl6pPr>
      <a:lvl7pPr marL="914400" algn="ctr" rtl="0" fontAlgn="base">
        <a:spcBef>
          <a:spcPct val="0"/>
        </a:spcBef>
        <a:spcAft>
          <a:spcPct val="0"/>
        </a:spcAft>
        <a:defRPr sz="2800" b="1">
          <a:solidFill>
            <a:schemeClr val="accent2"/>
          </a:solidFill>
          <a:latin typeface="Arial" charset="0"/>
        </a:defRPr>
      </a:lvl7pPr>
      <a:lvl8pPr marL="1371600" algn="ctr" rtl="0" fontAlgn="base">
        <a:spcBef>
          <a:spcPct val="0"/>
        </a:spcBef>
        <a:spcAft>
          <a:spcPct val="0"/>
        </a:spcAft>
        <a:defRPr sz="2800" b="1">
          <a:solidFill>
            <a:schemeClr val="accent2"/>
          </a:solidFill>
          <a:latin typeface="Arial" charset="0"/>
        </a:defRPr>
      </a:lvl8pPr>
      <a:lvl9pPr marL="1828800" algn="ctr" rtl="0" fontAlgn="base">
        <a:spcBef>
          <a:spcPct val="0"/>
        </a:spcBef>
        <a:spcAft>
          <a:spcPct val="0"/>
        </a:spcAft>
        <a:defRPr sz="28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noah.l.andersen@nasa.gov" TargetMode="External"/><Relationship Id="rId2" Type="http://schemas.openxmlformats.org/officeDocument/2006/relationships/hyperlink" Target="mailto:emma.j.quick@nas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5"/>
          <p:cNvSpPr>
            <a:spLocks noGrp="1" noChangeArrowheads="1"/>
          </p:cNvSpPr>
          <p:nvPr>
            <p:ph type="subTitle" idx="1"/>
          </p:nvPr>
        </p:nvSpPr>
        <p:spPr>
          <a:xfrm>
            <a:off x="5029200" y="3729768"/>
            <a:ext cx="6096000" cy="914400"/>
          </a:xfrm>
        </p:spPr>
        <p:txBody>
          <a:bodyPr/>
          <a:lstStyle/>
          <a:p>
            <a:pPr eaLnBrk="1" hangingPunct="1"/>
            <a:r>
              <a:rPr lang="en-US" sz="1800" dirty="0">
                <a:solidFill>
                  <a:schemeClr val="tx1"/>
                </a:solidFill>
                <a:ea typeface="ＭＳ Ｐゴシック" charset="-128"/>
              </a:rPr>
              <a:t>Presented By</a:t>
            </a:r>
          </a:p>
          <a:p>
            <a:pPr eaLnBrk="1" hangingPunct="1"/>
            <a:r>
              <a:rPr lang="en-US" sz="1800" dirty="0">
                <a:solidFill>
                  <a:schemeClr val="tx1"/>
                </a:solidFill>
                <a:ea typeface="ＭＳ Ｐゴシック" charset="-128"/>
              </a:rPr>
              <a:t>Emma Quick</a:t>
            </a:r>
            <a:endParaRPr lang="en-US" dirty="0">
              <a:solidFill>
                <a:schemeClr val="tx1"/>
              </a:solidFill>
              <a:ea typeface="ＭＳ Ｐゴシック" charset="-128"/>
            </a:endParaRPr>
          </a:p>
        </p:txBody>
      </p:sp>
      <p:sp>
        <p:nvSpPr>
          <p:cNvPr id="13314" name="Rectangle 10"/>
          <p:cNvSpPr>
            <a:spLocks noGrp="1" noChangeArrowheads="1"/>
          </p:cNvSpPr>
          <p:nvPr>
            <p:ph type="ctrTitle"/>
          </p:nvPr>
        </p:nvSpPr>
        <p:spPr>
          <a:xfrm>
            <a:off x="4394688" y="1521983"/>
            <a:ext cx="7365023" cy="1600200"/>
          </a:xfrm>
        </p:spPr>
        <p:txBody>
          <a:bodyPr/>
          <a:lstStyle/>
          <a:p>
            <a:br>
              <a:rPr lang="en-US" b="0" dirty="0"/>
            </a:br>
            <a:r>
              <a:rPr lang="en-US" b="0" dirty="0"/>
              <a:t> </a:t>
            </a:r>
            <a:r>
              <a:rPr lang="en-US" dirty="0"/>
              <a:t>Predicting Operational Performance of </a:t>
            </a:r>
            <a:r>
              <a:rPr lang="en-US" dirty="0" err="1"/>
              <a:t>xEMU</a:t>
            </a:r>
            <a:r>
              <a:rPr lang="en-US" dirty="0"/>
              <a:t> Boot at Lunar South Pole Temperatures using Thermal Desktop® </a:t>
            </a:r>
            <a:br>
              <a:rPr lang="en-US" dirty="0">
                <a:ea typeface="ＭＳ Ｐゴシック" charset="-128"/>
              </a:rPr>
            </a:br>
            <a:r>
              <a:rPr lang="en-US" b="0" dirty="0">
                <a:ea typeface="ＭＳ Ｐゴシック" charset="-128"/>
              </a:rPr>
              <a:t>Emma Quick, </a:t>
            </a:r>
            <a:r>
              <a:rPr lang="en-US" b="0" i="1" dirty="0">
                <a:ea typeface="ＭＳ Ｐゴシック" charset="-128"/>
              </a:rPr>
              <a:t>Amentum/JSC</a:t>
            </a:r>
            <a:br>
              <a:rPr lang="en-US" b="0" i="1" dirty="0">
                <a:ea typeface="ＭＳ Ｐゴシック" charset="-128"/>
              </a:rPr>
            </a:br>
            <a:r>
              <a:rPr lang="en-US" b="0" dirty="0">
                <a:ea typeface="ＭＳ Ｐゴシック" charset="-128"/>
              </a:rPr>
              <a:t>Noah Andersen, </a:t>
            </a:r>
            <a:r>
              <a:rPr lang="en-US" b="0" i="1" dirty="0">
                <a:ea typeface="ＭＳ Ｐゴシック" charset="-128"/>
              </a:rPr>
              <a:t>HX5/JSC</a:t>
            </a:r>
            <a:endParaRPr lang="en-US" sz="2400" b="0" i="1" dirty="0">
              <a:ea typeface="ＭＳ Ｐゴシック" charset="-128"/>
            </a:endParaRPr>
          </a:p>
        </p:txBody>
      </p:sp>
      <p:sp>
        <p:nvSpPr>
          <p:cNvPr id="13315" name="Rectangle 11"/>
          <p:cNvSpPr>
            <a:spLocks noChangeArrowheads="1"/>
          </p:cNvSpPr>
          <p:nvPr/>
        </p:nvSpPr>
        <p:spPr bwMode="auto">
          <a:xfrm>
            <a:off x="6477000" y="4800600"/>
            <a:ext cx="4038600" cy="1477962"/>
          </a:xfrm>
          <a:prstGeom prst="rect">
            <a:avLst/>
          </a:prstGeom>
          <a:noFill/>
          <a:ln w="9525">
            <a:noFill/>
            <a:miter lim="800000"/>
            <a:headEnd/>
            <a:tailEnd/>
          </a:ln>
        </p:spPr>
        <p:txBody>
          <a:bodyPr wrap="square" lIns="91440" tIns="45720" rIns="91440" bIns="45720" anchor="t">
            <a:spAutoFit/>
          </a:bodyPr>
          <a:lstStyle/>
          <a:p>
            <a:pPr algn="l" eaLnBrk="1" hangingPunct="1"/>
            <a:r>
              <a:rPr lang="en-US" sz="1800" b="0" dirty="0">
                <a:solidFill>
                  <a:schemeClr val="accent2"/>
                </a:solidFill>
                <a:latin typeface="Arial"/>
                <a:ea typeface="ＭＳ Ｐゴシック"/>
                <a:cs typeface="Arial"/>
              </a:rPr>
              <a:t>Thermal &amp; Fluids Analysis Workshop</a:t>
            </a:r>
            <a:br>
              <a:rPr lang="en-US" sz="1800" b="0" dirty="0">
                <a:latin typeface="Arial" pitchFamily="34" charset="0"/>
              </a:rPr>
            </a:br>
            <a:r>
              <a:rPr lang="en-US" sz="1800" b="0" dirty="0">
                <a:solidFill>
                  <a:schemeClr val="accent2"/>
                </a:solidFill>
                <a:latin typeface="Arial"/>
                <a:ea typeface="ＭＳ Ｐゴシック"/>
                <a:cs typeface="Arial"/>
              </a:rPr>
              <a:t>TFAWS 2026</a:t>
            </a:r>
            <a:br>
              <a:rPr lang="en-US" sz="1800" b="0" dirty="0">
                <a:latin typeface="Arial" pitchFamily="34" charset="0"/>
              </a:rPr>
            </a:br>
            <a:r>
              <a:rPr lang="en-US" sz="1800" b="0" dirty="0">
                <a:solidFill>
                  <a:schemeClr val="accent2"/>
                </a:solidFill>
                <a:latin typeface="Arial"/>
                <a:ea typeface="ＭＳ Ｐゴシック"/>
                <a:cs typeface="Arial"/>
              </a:rPr>
              <a:t>August 31 – September 4, 2026</a:t>
            </a:r>
          </a:p>
          <a:p>
            <a:pPr algn="l" eaLnBrk="1" hangingPunct="1"/>
            <a:r>
              <a:rPr lang="en-US" sz="1800" b="0" dirty="0">
                <a:solidFill>
                  <a:schemeClr val="accent2"/>
                </a:solidFill>
                <a:latin typeface="Arial"/>
                <a:ea typeface="ＭＳ Ｐゴシック"/>
                <a:cs typeface="Arial"/>
              </a:rPr>
              <a:t>NASA Marshall Space Flight Center</a:t>
            </a:r>
          </a:p>
          <a:p>
            <a:pPr algn="l" eaLnBrk="1" hangingPunct="1"/>
            <a:r>
              <a:rPr lang="en-US" sz="1800" b="0" dirty="0">
                <a:solidFill>
                  <a:schemeClr val="accent2"/>
                </a:solidFill>
                <a:latin typeface="Arial"/>
                <a:ea typeface="ＭＳ Ｐゴシック"/>
                <a:cs typeface="Arial"/>
              </a:rPr>
              <a:t>Huntsville, AL</a:t>
            </a:r>
          </a:p>
        </p:txBody>
      </p:sp>
      <p:sp>
        <p:nvSpPr>
          <p:cNvPr id="6" name="Text Box 36">
            <a:extLst>
              <a:ext uri="{FF2B5EF4-FFF2-40B4-BE49-F238E27FC236}">
                <a16:creationId xmlns:a16="http://schemas.microsoft.com/office/drawing/2014/main" id="{F917E5F1-6E57-4C5E-B693-B8880278A8DD}"/>
              </a:ext>
            </a:extLst>
          </p:cNvPr>
          <p:cNvSpPr txBox="1">
            <a:spLocks noChangeArrowheads="1"/>
          </p:cNvSpPr>
          <p:nvPr/>
        </p:nvSpPr>
        <p:spPr bwMode="auto">
          <a:xfrm>
            <a:off x="0" y="-1"/>
            <a:ext cx="12192000" cy="914399"/>
          </a:xfrm>
          <a:prstGeom prst="rect">
            <a:avLst/>
          </a:prstGeom>
          <a:gradFill rotWithShape="0">
            <a:gsLst>
              <a:gs pos="0">
                <a:schemeClr val="accent2"/>
              </a:gs>
              <a:gs pos="100000">
                <a:schemeClr val="accent2">
                  <a:gamma/>
                  <a:shade val="48627"/>
                  <a:invGamma/>
                </a:schemeClr>
              </a:gs>
            </a:gsLst>
            <a:lin ang="0" scaled="1"/>
          </a:gradFill>
          <a:ln w="9525">
            <a:noFill/>
            <a:miter lim="800000"/>
            <a:headEnd/>
            <a:tailEnd/>
          </a:ln>
          <a:effectLst/>
        </p:spPr>
        <p:txBody>
          <a:bodyPr anchor="ctr"/>
          <a:lstStyle/>
          <a:p>
            <a:pPr>
              <a:spcBef>
                <a:spcPct val="50000"/>
              </a:spcBef>
              <a:tabLst>
                <a:tab pos="4459288" algn="ctr"/>
              </a:tabLst>
              <a:defRPr/>
            </a:pPr>
            <a:r>
              <a:rPr lang="en-US" sz="2800" dirty="0">
                <a:solidFill>
                  <a:schemeClr val="bg1"/>
                </a:solidFill>
                <a:latin typeface="Arial" charset="0"/>
                <a:ea typeface="+mn-ea"/>
              </a:rPr>
              <a:t>TFAWS Interdisciplinary Paper Session</a:t>
            </a:r>
          </a:p>
        </p:txBody>
      </p:sp>
      <p:pic>
        <p:nvPicPr>
          <p:cNvPr id="2" name="Graphic 1">
            <a:extLst>
              <a:ext uri="{FF2B5EF4-FFF2-40B4-BE49-F238E27FC236}">
                <a16:creationId xmlns:a16="http://schemas.microsoft.com/office/drawing/2014/main" id="{A5900BD7-A98A-53B4-DB32-EDBE31DE33B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20272" y="109728"/>
            <a:ext cx="838200" cy="698700"/>
          </a:xfrm>
          <a:prstGeom prst="rect">
            <a:avLst/>
          </a:prstGeom>
        </p:spPr>
      </p:pic>
      <p:pic>
        <p:nvPicPr>
          <p:cNvPr id="3" name="Picture 2">
            <a:extLst>
              <a:ext uri="{FF2B5EF4-FFF2-40B4-BE49-F238E27FC236}">
                <a16:creationId xmlns:a16="http://schemas.microsoft.com/office/drawing/2014/main" id="{354CD07E-EF3A-FA8E-FE4B-714BF38E71DE}"/>
              </a:ext>
            </a:extLst>
          </p:cNvPr>
          <p:cNvPicPr>
            <a:picLocks noChangeAspect="1"/>
          </p:cNvPicPr>
          <p:nvPr/>
        </p:nvPicPr>
        <p:blipFill>
          <a:blip r:embed="rId4"/>
          <a:stretch>
            <a:fillRect/>
          </a:stretch>
        </p:blipFill>
        <p:spPr>
          <a:xfrm>
            <a:off x="864578" y="1770677"/>
            <a:ext cx="4048095" cy="4871126"/>
          </a:xfrm>
          <a:prstGeom prst="rect">
            <a:avLst/>
          </a:prstGeom>
        </p:spPr>
      </p:pic>
      <p:sp>
        <p:nvSpPr>
          <p:cNvPr id="4" name="TextBox 3">
            <a:extLst>
              <a:ext uri="{FF2B5EF4-FFF2-40B4-BE49-F238E27FC236}">
                <a16:creationId xmlns:a16="http://schemas.microsoft.com/office/drawing/2014/main" id="{24F089C4-5A5F-18D5-7BBD-A95B3DC9239A}"/>
              </a:ext>
            </a:extLst>
          </p:cNvPr>
          <p:cNvSpPr txBox="1"/>
          <p:nvPr/>
        </p:nvSpPr>
        <p:spPr>
          <a:xfrm>
            <a:off x="495300" y="6367348"/>
            <a:ext cx="10629900" cy="430887"/>
          </a:xfrm>
          <a:prstGeom prst="rect">
            <a:avLst/>
          </a:prstGeom>
          <a:noFill/>
        </p:spPr>
        <p:txBody>
          <a:bodyPr wrap="square" rtlCol="0">
            <a:spAutoFit/>
          </a:bodyPr>
          <a:lstStyle/>
          <a:p>
            <a:pPr algn="l"/>
            <a:r>
              <a:rPr lang="en-US" sz="1100" dirty="0"/>
              <a:t>Trade names and trademarks are used in this report for identification only. Their usage does not constitute an official endorsement, either expressed or implied, by the National Aeronautics and Space Administration.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D5D96-23E5-69BA-4B74-094415CAE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B1DE38-0EBC-E275-25CC-12AC2441D378}"/>
              </a:ext>
            </a:extLst>
          </p:cNvPr>
          <p:cNvSpPr>
            <a:spLocks noGrp="1"/>
          </p:cNvSpPr>
          <p:nvPr>
            <p:ph type="title"/>
          </p:nvPr>
        </p:nvSpPr>
        <p:spPr/>
        <p:txBody>
          <a:bodyPr/>
          <a:lstStyle/>
          <a:p>
            <a:r>
              <a:rPr lang="en-US" dirty="0"/>
              <a:t>Boot Model Correlation Results</a:t>
            </a:r>
          </a:p>
        </p:txBody>
      </p:sp>
      <p:sp>
        <p:nvSpPr>
          <p:cNvPr id="4" name="Footer Placeholder 3">
            <a:extLst>
              <a:ext uri="{FF2B5EF4-FFF2-40B4-BE49-F238E27FC236}">
                <a16:creationId xmlns:a16="http://schemas.microsoft.com/office/drawing/2014/main" id="{DBC4E5E5-EAE1-3208-2A6A-4D5074DAF11C}"/>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C8C74068-D628-21BE-CF86-53B5F711A2AE}"/>
              </a:ext>
            </a:extLst>
          </p:cNvPr>
          <p:cNvSpPr>
            <a:spLocks noGrp="1"/>
          </p:cNvSpPr>
          <p:nvPr>
            <p:ph type="sldNum" sz="quarter" idx="12"/>
          </p:nvPr>
        </p:nvSpPr>
        <p:spPr/>
        <p:txBody>
          <a:bodyPr/>
          <a:lstStyle/>
          <a:p>
            <a:fld id="{33F42015-0FC7-4B0E-8D2B-76EADF48D957}" type="slidenum">
              <a:rPr lang="en-US" smtClean="0"/>
              <a:pPr/>
              <a:t>10</a:t>
            </a:fld>
            <a:endParaRPr lang="en-US"/>
          </a:p>
        </p:txBody>
      </p:sp>
      <p:pic>
        <p:nvPicPr>
          <p:cNvPr id="6" name="Picture 5" descr="Chart, scatter chart&#10;&#10;AI-generated content may be incorrect.">
            <a:extLst>
              <a:ext uri="{FF2B5EF4-FFF2-40B4-BE49-F238E27FC236}">
                <a16:creationId xmlns:a16="http://schemas.microsoft.com/office/drawing/2014/main" id="{7F48DB50-89E6-E1F3-6080-9D696C0F58AB}"/>
              </a:ext>
            </a:extLst>
          </p:cNvPr>
          <p:cNvPicPr>
            <a:picLocks noChangeAspect="1"/>
          </p:cNvPicPr>
          <p:nvPr/>
        </p:nvPicPr>
        <p:blipFill>
          <a:blip r:embed="rId2"/>
          <a:stretch>
            <a:fillRect/>
          </a:stretch>
        </p:blipFill>
        <p:spPr>
          <a:xfrm>
            <a:off x="111744" y="907308"/>
            <a:ext cx="5884825" cy="5106141"/>
          </a:xfrm>
          <a:prstGeom prst="rect">
            <a:avLst/>
          </a:prstGeom>
        </p:spPr>
      </p:pic>
      <p:pic>
        <p:nvPicPr>
          <p:cNvPr id="8" name="Picture 7" descr="Chart, waterfall chart&#10;&#10;AI-generated content may be incorrect.">
            <a:extLst>
              <a:ext uri="{FF2B5EF4-FFF2-40B4-BE49-F238E27FC236}">
                <a16:creationId xmlns:a16="http://schemas.microsoft.com/office/drawing/2014/main" id="{55856FB5-EEC4-5391-868C-BC87A2E95CF7}"/>
              </a:ext>
            </a:extLst>
          </p:cNvPr>
          <p:cNvPicPr>
            <a:picLocks noChangeAspect="1"/>
          </p:cNvPicPr>
          <p:nvPr/>
        </p:nvPicPr>
        <p:blipFill>
          <a:blip r:embed="rId3"/>
          <a:stretch>
            <a:fillRect/>
          </a:stretch>
        </p:blipFill>
        <p:spPr>
          <a:xfrm>
            <a:off x="6003161" y="2075681"/>
            <a:ext cx="6078478" cy="3691467"/>
          </a:xfrm>
          <a:prstGeom prst="rect">
            <a:avLst/>
          </a:prstGeom>
        </p:spPr>
      </p:pic>
      <p:sp>
        <p:nvSpPr>
          <p:cNvPr id="11" name="TextBox 10">
            <a:extLst>
              <a:ext uri="{FF2B5EF4-FFF2-40B4-BE49-F238E27FC236}">
                <a16:creationId xmlns:a16="http://schemas.microsoft.com/office/drawing/2014/main" id="{E1569DDB-E335-83FB-1867-998DDD634521}"/>
              </a:ext>
            </a:extLst>
          </p:cNvPr>
          <p:cNvSpPr txBox="1"/>
          <p:nvPr/>
        </p:nvSpPr>
        <p:spPr>
          <a:xfrm>
            <a:off x="6096000" y="1152351"/>
            <a:ext cx="6096000" cy="923330"/>
          </a:xfrm>
          <a:prstGeom prst="rect">
            <a:avLst/>
          </a:prstGeom>
          <a:noFill/>
        </p:spPr>
        <p:txBody>
          <a:bodyPr wrap="square">
            <a:spAutoFit/>
          </a:bodyPr>
          <a:lstStyle/>
          <a:p>
            <a:pPr algn="ctr"/>
            <a:r>
              <a:rPr lang="en-US" sz="1800" b="0" dirty="0">
                <a:solidFill>
                  <a:schemeClr val="accent2"/>
                </a:solidFill>
                <a:effectLst/>
                <a:latin typeface="Aptos" panose="020B0004020202020204" pitchFamily="34" charset="0"/>
                <a:ea typeface="Times New Roman" panose="02020603050405020304" pitchFamily="18" charset="0"/>
              </a:rPr>
              <a:t>In general, the model is slightly conservative for contact cases (overpredicting heat leak) and slightly non-conservative for radiation-only test points.</a:t>
            </a:r>
            <a:endParaRPr lang="en-US" b="0" dirty="0">
              <a:solidFill>
                <a:schemeClr val="accent2"/>
              </a:solidFill>
              <a:latin typeface="Aptos" panose="020B0004020202020204" pitchFamily="34" charset="0"/>
            </a:endParaRPr>
          </a:p>
        </p:txBody>
      </p:sp>
      <p:sp>
        <p:nvSpPr>
          <p:cNvPr id="14" name="TextBox 13">
            <a:extLst>
              <a:ext uri="{FF2B5EF4-FFF2-40B4-BE49-F238E27FC236}">
                <a16:creationId xmlns:a16="http://schemas.microsoft.com/office/drawing/2014/main" id="{C5C21431-EF29-56A2-B4DF-16FEE6C75E90}"/>
              </a:ext>
            </a:extLst>
          </p:cNvPr>
          <p:cNvSpPr txBox="1"/>
          <p:nvPr/>
        </p:nvSpPr>
        <p:spPr>
          <a:xfrm>
            <a:off x="216115" y="6012191"/>
            <a:ext cx="6096000" cy="646331"/>
          </a:xfrm>
          <a:prstGeom prst="rect">
            <a:avLst/>
          </a:prstGeom>
          <a:noFill/>
        </p:spPr>
        <p:txBody>
          <a:bodyPr wrap="square">
            <a:spAutoFit/>
          </a:bodyPr>
          <a:lstStyle/>
          <a:p>
            <a:pPr algn="ctr"/>
            <a:r>
              <a:rPr lang="en-US" sz="1800" b="0" dirty="0">
                <a:solidFill>
                  <a:schemeClr val="accent2"/>
                </a:solidFill>
                <a:latin typeface="Aptos" panose="020B0004020202020204" pitchFamily="34" charset="0"/>
              </a:rPr>
              <a:t>Above line means model is warmer; inner layers are more well correlated</a:t>
            </a:r>
            <a:endParaRPr lang="en-US" b="0" dirty="0">
              <a:solidFill>
                <a:schemeClr val="accent2"/>
              </a:solidFill>
              <a:latin typeface="Aptos" panose="020B0004020202020204" pitchFamily="34" charset="0"/>
            </a:endParaRPr>
          </a:p>
        </p:txBody>
      </p:sp>
    </p:spTree>
    <p:extLst>
      <p:ext uri="{BB962C8B-B14F-4D97-AF65-F5344CB8AC3E}">
        <p14:creationId xmlns:p14="http://schemas.microsoft.com/office/powerpoint/2010/main" val="52824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59BF1-2705-CCF6-F583-62DA05925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01C7B-AE38-B210-AEF0-3290A4E7A639}"/>
              </a:ext>
            </a:extLst>
          </p:cNvPr>
          <p:cNvSpPr>
            <a:spLocks noGrp="1"/>
          </p:cNvSpPr>
          <p:nvPr>
            <p:ph type="title"/>
          </p:nvPr>
        </p:nvSpPr>
        <p:spPr/>
        <p:txBody>
          <a:bodyPr/>
          <a:lstStyle/>
          <a:p>
            <a:r>
              <a:rPr lang="en-US" dirty="0"/>
              <a:t>Boot Model Thermal Performance</a:t>
            </a:r>
          </a:p>
        </p:txBody>
      </p:sp>
      <p:sp>
        <p:nvSpPr>
          <p:cNvPr id="4" name="Footer Placeholder 3">
            <a:extLst>
              <a:ext uri="{FF2B5EF4-FFF2-40B4-BE49-F238E27FC236}">
                <a16:creationId xmlns:a16="http://schemas.microsoft.com/office/drawing/2014/main" id="{B6D71E99-BC33-690F-F166-442A61726A45}"/>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6A270043-9B0B-E340-4238-ECB0C2B016D4}"/>
              </a:ext>
            </a:extLst>
          </p:cNvPr>
          <p:cNvSpPr>
            <a:spLocks noGrp="1"/>
          </p:cNvSpPr>
          <p:nvPr>
            <p:ph type="sldNum" sz="quarter" idx="12"/>
          </p:nvPr>
        </p:nvSpPr>
        <p:spPr/>
        <p:txBody>
          <a:bodyPr/>
          <a:lstStyle/>
          <a:p>
            <a:fld id="{33F42015-0FC7-4B0E-8D2B-76EADF48D957}" type="slidenum">
              <a:rPr lang="en-US" smtClean="0"/>
              <a:pPr/>
              <a:t>11</a:t>
            </a:fld>
            <a:endParaRPr lang="en-US"/>
          </a:p>
        </p:txBody>
      </p:sp>
      <p:pic>
        <p:nvPicPr>
          <p:cNvPr id="7" name="Picture 6" descr="Chart&#10;&#10;AI-generated content may be incorrect.">
            <a:extLst>
              <a:ext uri="{FF2B5EF4-FFF2-40B4-BE49-F238E27FC236}">
                <a16:creationId xmlns:a16="http://schemas.microsoft.com/office/drawing/2014/main" id="{209209E4-FE5A-5E5B-3CBC-5952F05F4296}"/>
              </a:ext>
            </a:extLst>
          </p:cNvPr>
          <p:cNvPicPr>
            <a:picLocks noChangeAspect="1"/>
          </p:cNvPicPr>
          <p:nvPr/>
        </p:nvPicPr>
        <p:blipFill>
          <a:blip r:embed="rId2"/>
          <a:stretch>
            <a:fillRect/>
          </a:stretch>
        </p:blipFill>
        <p:spPr>
          <a:xfrm>
            <a:off x="245533" y="888472"/>
            <a:ext cx="4877329" cy="4877329"/>
          </a:xfrm>
          <a:prstGeom prst="rect">
            <a:avLst/>
          </a:prstGeom>
        </p:spPr>
      </p:pic>
      <p:pic>
        <p:nvPicPr>
          <p:cNvPr id="10" name="Picture 9" descr="A picture containing indoor, cloth&#10;&#10;AI-generated content may be incorrect.">
            <a:extLst>
              <a:ext uri="{FF2B5EF4-FFF2-40B4-BE49-F238E27FC236}">
                <a16:creationId xmlns:a16="http://schemas.microsoft.com/office/drawing/2014/main" id="{C9BA9533-EF32-96F6-080E-C4E61B465708}"/>
              </a:ext>
            </a:extLst>
          </p:cNvPr>
          <p:cNvPicPr>
            <a:picLocks noChangeAspect="1"/>
          </p:cNvPicPr>
          <p:nvPr/>
        </p:nvPicPr>
        <p:blipFill>
          <a:blip r:embed="rId3"/>
          <a:stretch>
            <a:fillRect/>
          </a:stretch>
        </p:blipFill>
        <p:spPr>
          <a:xfrm>
            <a:off x="5701772" y="974724"/>
            <a:ext cx="6490228" cy="4428067"/>
          </a:xfrm>
          <a:prstGeom prst="rect">
            <a:avLst/>
          </a:prstGeom>
        </p:spPr>
      </p:pic>
      <p:sp>
        <p:nvSpPr>
          <p:cNvPr id="13" name="TextBox 12">
            <a:extLst>
              <a:ext uri="{FF2B5EF4-FFF2-40B4-BE49-F238E27FC236}">
                <a16:creationId xmlns:a16="http://schemas.microsoft.com/office/drawing/2014/main" id="{4AE4275E-8CC6-1E75-C727-C01D412017B1}"/>
              </a:ext>
            </a:extLst>
          </p:cNvPr>
          <p:cNvSpPr txBox="1"/>
          <p:nvPr/>
        </p:nvSpPr>
        <p:spPr>
          <a:xfrm>
            <a:off x="0" y="5780782"/>
            <a:ext cx="5618285" cy="738664"/>
          </a:xfrm>
          <a:prstGeom prst="rect">
            <a:avLst/>
          </a:prstGeom>
          <a:noFill/>
        </p:spPr>
        <p:txBody>
          <a:bodyPr wrap="square">
            <a:spAutoFit/>
          </a:bodyPr>
          <a:lstStyle/>
          <a:p>
            <a:pPr algn="ctr"/>
            <a:r>
              <a:rPr lang="en-US" sz="1400" b="0" dirty="0">
                <a:solidFill>
                  <a:schemeClr val="accent2"/>
                </a:solidFill>
                <a:latin typeface="Aptos" panose="020B0004020202020204" pitchFamily="34" charset="0"/>
              </a:rPr>
              <a:t>Radiation case temperature gradients between layers of the boot. (a) restraint, frame, and thermal insert; (b) outsole. Temperatures in Celsius are provided in parentheses.</a:t>
            </a:r>
          </a:p>
        </p:txBody>
      </p:sp>
      <p:sp>
        <p:nvSpPr>
          <p:cNvPr id="16" name="TextBox 15">
            <a:extLst>
              <a:ext uri="{FF2B5EF4-FFF2-40B4-BE49-F238E27FC236}">
                <a16:creationId xmlns:a16="http://schemas.microsoft.com/office/drawing/2014/main" id="{1A4E2519-BBB4-F4EE-FF69-B9D6077B0FF2}"/>
              </a:ext>
            </a:extLst>
          </p:cNvPr>
          <p:cNvSpPr txBox="1"/>
          <p:nvPr/>
        </p:nvSpPr>
        <p:spPr>
          <a:xfrm>
            <a:off x="5784586" y="5402791"/>
            <a:ext cx="6324600" cy="830997"/>
          </a:xfrm>
          <a:prstGeom prst="rect">
            <a:avLst/>
          </a:prstGeom>
          <a:noFill/>
        </p:spPr>
        <p:txBody>
          <a:bodyPr wrap="square">
            <a:spAutoFit/>
          </a:bodyPr>
          <a:lstStyle/>
          <a:p>
            <a:pPr algn="ctr"/>
            <a:r>
              <a:rPr lang="en-US" sz="1600" b="0" dirty="0">
                <a:solidFill>
                  <a:schemeClr val="accent2"/>
                </a:solidFill>
                <a:latin typeface="Aptos" panose="020B0004020202020204" pitchFamily="34" charset="0"/>
              </a:rPr>
              <a:t>Radiation case temperature gradients throughout individual layers of the boot. (a) sock, (b) pressure bladder, (c) restraint, (d) frame. Temperature in Celsius are provided in parentheses.</a:t>
            </a:r>
          </a:p>
        </p:txBody>
      </p:sp>
    </p:spTree>
    <p:extLst>
      <p:ext uri="{BB962C8B-B14F-4D97-AF65-F5344CB8AC3E}">
        <p14:creationId xmlns:p14="http://schemas.microsoft.com/office/powerpoint/2010/main" val="330701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13CFD-7762-0678-DB00-FE65A461E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A6CAB-6E7F-C62B-4DB0-92892B275A9D}"/>
              </a:ext>
            </a:extLst>
          </p:cNvPr>
          <p:cNvSpPr>
            <a:spLocks noGrp="1"/>
          </p:cNvSpPr>
          <p:nvPr>
            <p:ph type="title"/>
          </p:nvPr>
        </p:nvSpPr>
        <p:spPr/>
        <p:txBody>
          <a:bodyPr/>
          <a:lstStyle/>
          <a:p>
            <a:r>
              <a:rPr lang="en-US" dirty="0"/>
              <a:t>Boot Model Predictions (RMSE)</a:t>
            </a:r>
          </a:p>
        </p:txBody>
      </p:sp>
      <p:sp>
        <p:nvSpPr>
          <p:cNvPr id="4" name="Footer Placeholder 3">
            <a:extLst>
              <a:ext uri="{FF2B5EF4-FFF2-40B4-BE49-F238E27FC236}">
                <a16:creationId xmlns:a16="http://schemas.microsoft.com/office/drawing/2014/main" id="{60D7C9A6-7A64-1337-5DF9-563BA401952E}"/>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61BC3DBC-EAC4-1680-D76F-7BA359DB5003}"/>
              </a:ext>
            </a:extLst>
          </p:cNvPr>
          <p:cNvSpPr>
            <a:spLocks noGrp="1"/>
          </p:cNvSpPr>
          <p:nvPr>
            <p:ph type="sldNum" sz="quarter" idx="12"/>
          </p:nvPr>
        </p:nvSpPr>
        <p:spPr/>
        <p:txBody>
          <a:bodyPr/>
          <a:lstStyle/>
          <a:p>
            <a:fld id="{33F42015-0FC7-4B0E-8D2B-76EADF48D957}" type="slidenum">
              <a:rPr lang="en-US" smtClean="0"/>
              <a:pPr/>
              <a:t>12</a:t>
            </a:fld>
            <a:endParaRPr lang="en-US"/>
          </a:p>
        </p:txBody>
      </p:sp>
      <p:pic>
        <p:nvPicPr>
          <p:cNvPr id="6" name="Picture 5" descr="Chart, bar chart&#10;&#10;AI-generated content may be incorrect.">
            <a:extLst>
              <a:ext uri="{FF2B5EF4-FFF2-40B4-BE49-F238E27FC236}">
                <a16:creationId xmlns:a16="http://schemas.microsoft.com/office/drawing/2014/main" id="{6CF96E18-E582-A134-B26A-779073B2AD24}"/>
              </a:ext>
            </a:extLst>
          </p:cNvPr>
          <p:cNvPicPr>
            <a:picLocks noChangeAspect="1"/>
          </p:cNvPicPr>
          <p:nvPr/>
        </p:nvPicPr>
        <p:blipFill>
          <a:blip r:embed="rId2"/>
          <a:stretch>
            <a:fillRect/>
          </a:stretch>
        </p:blipFill>
        <p:spPr>
          <a:xfrm>
            <a:off x="5141191" y="910309"/>
            <a:ext cx="6440914" cy="4118397"/>
          </a:xfrm>
          <a:prstGeom prst="rect">
            <a:avLst/>
          </a:prstGeom>
        </p:spPr>
      </p:pic>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C0F5FB48-ABA7-62E9-844C-50AD6DE43DFB}"/>
                  </a:ext>
                </a:extLst>
              </p:cNvPr>
              <p:cNvGraphicFramePr>
                <a:graphicFrameLocks noGrp="1"/>
              </p:cNvGraphicFramePr>
              <p:nvPr>
                <p:extLst>
                  <p:ext uri="{D42A27DB-BD31-4B8C-83A1-F6EECF244321}">
                    <p14:modId xmlns:p14="http://schemas.microsoft.com/office/powerpoint/2010/main" val="694638198"/>
                  </p:ext>
                </p:extLst>
              </p:nvPr>
            </p:nvGraphicFramePr>
            <p:xfrm>
              <a:off x="5324709" y="5326855"/>
              <a:ext cx="6596357" cy="822960"/>
            </p:xfrm>
            <a:graphic>
              <a:graphicData uri="http://schemas.openxmlformats.org/drawingml/2006/table">
                <a:tbl>
                  <a:tblPr firstRow="1" firstCol="1" bandRow="1">
                    <a:tableStyleId>{5940675A-B579-460E-94D1-54222C63F5DA}</a:tableStyleId>
                  </a:tblPr>
                  <a:tblGrid>
                    <a:gridCol w="1660290">
                      <a:extLst>
                        <a:ext uri="{9D8B030D-6E8A-4147-A177-3AD203B41FA5}">
                          <a16:colId xmlns:a16="http://schemas.microsoft.com/office/drawing/2014/main" val="3199952258"/>
                        </a:ext>
                      </a:extLst>
                    </a:gridCol>
                    <a:gridCol w="2175933">
                      <a:extLst>
                        <a:ext uri="{9D8B030D-6E8A-4147-A177-3AD203B41FA5}">
                          <a16:colId xmlns:a16="http://schemas.microsoft.com/office/drawing/2014/main" val="444691638"/>
                        </a:ext>
                      </a:extLst>
                    </a:gridCol>
                    <a:gridCol w="2760134">
                      <a:extLst>
                        <a:ext uri="{9D8B030D-6E8A-4147-A177-3AD203B41FA5}">
                          <a16:colId xmlns:a16="http://schemas.microsoft.com/office/drawing/2014/main" val="99050860"/>
                        </a:ext>
                      </a:extLst>
                    </a:gridCol>
                  </a:tblGrid>
                  <a:tr h="34290">
                    <a:tc>
                      <a:txBody>
                        <a:bodyPr/>
                        <a:lstStyle/>
                        <a:p>
                          <a:pPr marL="0" marR="0" algn="ctr">
                            <a:spcAft>
                              <a:spcPts val="600"/>
                            </a:spcAft>
                            <a:buNone/>
                          </a:pPr>
                          <a:r>
                            <a:rPr lang="en-US" sz="1800" b="1" dirty="0">
                              <a:effectLst/>
                              <a:latin typeface="Aptos" panose="020B0004020202020204" pitchFamily="34" charset="0"/>
                            </a:rPr>
                            <a:t>Location</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b="1" dirty="0">
                              <a:effectLst/>
                              <a:latin typeface="Aptos" panose="020B0004020202020204" pitchFamily="34" charset="0"/>
                            </a:rPr>
                            <a:t>Expected </a:t>
                          </a:r>
                          <a14:m>
                            <m:oMath xmlns:m="http://schemas.openxmlformats.org/officeDocument/2006/math">
                              <m:r>
                                <m:rPr>
                                  <m:nor/>
                                </m:rPr>
                                <a:rPr lang="en-US" sz="1800" b="0" i="0">
                                  <a:effectLst/>
                                  <a:latin typeface="Aptos" panose="020B0004020202020204" pitchFamily="34" charset="0"/>
                                </a:rPr>
                                <m:t>RMSE</m:t>
                              </m:r>
                            </m:oMath>
                          </a14:m>
                          <a:r>
                            <a:rPr lang="en-US" sz="1800" b="1" dirty="0">
                              <a:effectLst/>
                              <a:latin typeface="Aptos" panose="020B0004020202020204" pitchFamily="34" charset="0"/>
                            </a:rPr>
                            <a:t> (W)</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b="1" dirty="0">
                              <a:effectLst/>
                              <a:latin typeface="Aptos" panose="020B0004020202020204" pitchFamily="34" charset="0"/>
                            </a:rPr>
                            <a:t>Uncertainty on </a:t>
                          </a:r>
                          <a14:m>
                            <m:oMath xmlns:m="http://schemas.openxmlformats.org/officeDocument/2006/math">
                              <m:r>
                                <m:rPr>
                                  <m:nor/>
                                </m:rPr>
                                <a:rPr lang="en-US" sz="1800" b="0" i="0">
                                  <a:effectLst/>
                                  <a:latin typeface="Aptos" panose="020B0004020202020204" pitchFamily="34" charset="0"/>
                                </a:rPr>
                                <m:t>RMSE</m:t>
                              </m:r>
                            </m:oMath>
                          </a14:m>
                          <a:r>
                            <a:rPr lang="en-US" sz="1800" b="1" dirty="0">
                              <a:effectLst/>
                              <a:latin typeface="Aptos" panose="020B0004020202020204" pitchFamily="34" charset="0"/>
                            </a:rPr>
                            <a:t> (W)</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879222"/>
                      </a:ext>
                    </a:extLst>
                  </a:tr>
                  <a:tr h="62230">
                    <a:tc>
                      <a:txBody>
                        <a:bodyPr/>
                        <a:lstStyle/>
                        <a:p>
                          <a:pPr marL="0" marR="0" algn="ctr">
                            <a:spcAft>
                              <a:spcPts val="600"/>
                            </a:spcAft>
                            <a:buNone/>
                          </a:pPr>
                          <a:r>
                            <a:rPr lang="en-US" sz="1800" dirty="0">
                              <a:effectLst/>
                              <a:latin typeface="Aptos" panose="020B0004020202020204" pitchFamily="34" charset="0"/>
                            </a:rPr>
                            <a:t>Bottom of Foot</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0.101</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+0.042 / -0.033</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8990146"/>
                      </a:ext>
                    </a:extLst>
                  </a:tr>
                  <a:tr h="79375">
                    <a:tc>
                      <a:txBody>
                        <a:bodyPr/>
                        <a:lstStyle/>
                        <a:p>
                          <a:pPr marL="0" marR="0" algn="ctr">
                            <a:spcAft>
                              <a:spcPts val="600"/>
                            </a:spcAft>
                            <a:buNone/>
                          </a:pPr>
                          <a:r>
                            <a:rPr lang="en-US" sz="1800" dirty="0">
                              <a:effectLst/>
                              <a:latin typeface="Aptos" panose="020B0004020202020204" pitchFamily="34" charset="0"/>
                            </a:rPr>
                            <a:t>Top of Foot</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0.076</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+0.021 / -0.018</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604000"/>
                      </a:ext>
                    </a:extLst>
                  </a:tr>
                </a:tbl>
              </a:graphicData>
            </a:graphic>
          </p:graphicFrame>
        </mc:Choice>
        <mc:Fallback xmlns="">
          <p:graphicFrame>
            <p:nvGraphicFramePr>
              <p:cNvPr id="9" name="Table 8">
                <a:extLst>
                  <a:ext uri="{FF2B5EF4-FFF2-40B4-BE49-F238E27FC236}">
                    <a16:creationId xmlns:a16="http://schemas.microsoft.com/office/drawing/2014/main" id="{C0F5FB48-ABA7-62E9-844C-50AD6DE43DFB}"/>
                  </a:ext>
                </a:extLst>
              </p:cNvPr>
              <p:cNvGraphicFramePr>
                <a:graphicFrameLocks noGrp="1"/>
              </p:cNvGraphicFramePr>
              <p:nvPr>
                <p:extLst>
                  <p:ext uri="{D42A27DB-BD31-4B8C-83A1-F6EECF244321}">
                    <p14:modId xmlns:p14="http://schemas.microsoft.com/office/powerpoint/2010/main" val="694638198"/>
                  </p:ext>
                </p:extLst>
              </p:nvPr>
            </p:nvGraphicFramePr>
            <p:xfrm>
              <a:off x="5324709" y="5326855"/>
              <a:ext cx="6596357" cy="822960"/>
            </p:xfrm>
            <a:graphic>
              <a:graphicData uri="http://schemas.openxmlformats.org/drawingml/2006/table">
                <a:tbl>
                  <a:tblPr firstRow="1" firstCol="1" bandRow="1">
                    <a:tableStyleId>{5940675A-B579-460E-94D1-54222C63F5DA}</a:tableStyleId>
                  </a:tblPr>
                  <a:tblGrid>
                    <a:gridCol w="1660290">
                      <a:extLst>
                        <a:ext uri="{9D8B030D-6E8A-4147-A177-3AD203B41FA5}">
                          <a16:colId xmlns:a16="http://schemas.microsoft.com/office/drawing/2014/main" val="3199952258"/>
                        </a:ext>
                      </a:extLst>
                    </a:gridCol>
                    <a:gridCol w="2175933">
                      <a:extLst>
                        <a:ext uri="{9D8B030D-6E8A-4147-A177-3AD203B41FA5}">
                          <a16:colId xmlns:a16="http://schemas.microsoft.com/office/drawing/2014/main" val="444691638"/>
                        </a:ext>
                      </a:extLst>
                    </a:gridCol>
                    <a:gridCol w="2760134">
                      <a:extLst>
                        <a:ext uri="{9D8B030D-6E8A-4147-A177-3AD203B41FA5}">
                          <a16:colId xmlns:a16="http://schemas.microsoft.com/office/drawing/2014/main" val="99050860"/>
                        </a:ext>
                      </a:extLst>
                    </a:gridCol>
                  </a:tblGrid>
                  <a:tr h="274320">
                    <a:tc>
                      <a:txBody>
                        <a:bodyPr/>
                        <a:lstStyle/>
                        <a:p>
                          <a:pPr marL="0" marR="0" algn="ctr">
                            <a:spcAft>
                              <a:spcPts val="600"/>
                            </a:spcAft>
                            <a:buNone/>
                          </a:pPr>
                          <a:r>
                            <a:rPr lang="en-US" sz="1800" b="1" dirty="0">
                              <a:effectLst/>
                              <a:latin typeface="Aptos" panose="020B0004020202020204" pitchFamily="34" charset="0"/>
                            </a:rPr>
                            <a:t>Location</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3"/>
                          <a:stretch>
                            <a:fillRect l="-76751" t="-24444" r="-127451" b="-255556"/>
                          </a:stretch>
                        </a:blipFill>
                      </a:tcPr>
                    </a:tc>
                    <a:tc>
                      <a:txBody>
                        <a:bodyPr/>
                        <a:lstStyle/>
                        <a:p>
                          <a:endParaRPr lang="en-US"/>
                        </a:p>
                      </a:txBody>
                      <a:tcPr marL="68580" marR="68580" marT="0" marB="0" anchor="ctr">
                        <a:blipFill>
                          <a:blip r:embed="rId3"/>
                          <a:stretch>
                            <a:fillRect l="-139294" t="-24444" r="-442" b="-255556"/>
                          </a:stretch>
                        </a:blipFill>
                      </a:tcPr>
                    </a:tc>
                    <a:extLst>
                      <a:ext uri="{0D108BD9-81ED-4DB2-BD59-A6C34878D82A}">
                        <a16:rowId xmlns:a16="http://schemas.microsoft.com/office/drawing/2014/main" val="246879222"/>
                      </a:ext>
                    </a:extLst>
                  </a:tr>
                  <a:tr h="274320">
                    <a:tc>
                      <a:txBody>
                        <a:bodyPr/>
                        <a:lstStyle/>
                        <a:p>
                          <a:pPr marL="0" marR="0" algn="ctr">
                            <a:spcAft>
                              <a:spcPts val="600"/>
                            </a:spcAft>
                            <a:buNone/>
                          </a:pPr>
                          <a:r>
                            <a:rPr lang="en-US" sz="1800" dirty="0">
                              <a:effectLst/>
                              <a:latin typeface="Aptos" panose="020B0004020202020204" pitchFamily="34" charset="0"/>
                            </a:rPr>
                            <a:t>Bottom of Foot</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0.101</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+0.042 / -0.033</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8990146"/>
                      </a:ext>
                    </a:extLst>
                  </a:tr>
                  <a:tr h="274320">
                    <a:tc>
                      <a:txBody>
                        <a:bodyPr/>
                        <a:lstStyle/>
                        <a:p>
                          <a:pPr marL="0" marR="0" algn="ctr">
                            <a:spcAft>
                              <a:spcPts val="600"/>
                            </a:spcAft>
                            <a:buNone/>
                          </a:pPr>
                          <a:r>
                            <a:rPr lang="en-US" sz="1800" dirty="0">
                              <a:effectLst/>
                              <a:latin typeface="Aptos" panose="020B0004020202020204" pitchFamily="34" charset="0"/>
                            </a:rPr>
                            <a:t>Top of Foot</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0.076</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+0.021 / -0.018</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8604000"/>
                      </a:ext>
                    </a:extLst>
                  </a:tr>
                </a:tbl>
              </a:graphicData>
            </a:graphic>
          </p:graphicFrame>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DC068C1-1C21-1797-A3AF-9C2656B37AD5}"/>
                  </a:ext>
                </a:extLst>
              </p:cNvPr>
              <p:cNvSpPr txBox="1"/>
              <p:nvPr/>
            </p:nvSpPr>
            <p:spPr>
              <a:xfrm>
                <a:off x="359683" y="1317999"/>
                <a:ext cx="4758561" cy="1001684"/>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i="1" smtClean="0">
                          <a:solidFill>
                            <a:schemeClr val="accent2"/>
                          </a:solidFill>
                          <a:latin typeface="Cambria Math" panose="02040503050406030204" pitchFamily="18" charset="0"/>
                        </a:rPr>
                        <m:t>𝑅𝑀𝑆</m:t>
                      </m:r>
                      <m:sSub>
                        <m:sSubPr>
                          <m:ctrlPr>
                            <a:rPr lang="en-US" i="1">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𝐸</m:t>
                          </m:r>
                        </m:e>
                        <m:sub>
                          <m:r>
                            <a:rPr lang="en-US" i="1">
                              <a:solidFill>
                                <a:schemeClr val="accent2"/>
                              </a:solidFill>
                              <a:latin typeface="Cambria Math" panose="02040503050406030204" pitchFamily="18" charset="0"/>
                            </a:rPr>
                            <m:t>𝑖</m:t>
                          </m:r>
                        </m:sub>
                      </m:sSub>
                      <m:r>
                        <a:rPr lang="en-US" i="1">
                          <a:solidFill>
                            <a:schemeClr val="accent2"/>
                          </a:solidFill>
                          <a:latin typeface="Cambria Math" panose="02040503050406030204" pitchFamily="18" charset="0"/>
                        </a:rPr>
                        <m:t>=</m:t>
                      </m:r>
                      <m:rad>
                        <m:radPr>
                          <m:degHide m:val="on"/>
                          <m:ctrlPr>
                            <a:rPr lang="en-US" i="1">
                              <a:solidFill>
                                <a:schemeClr val="accent2"/>
                              </a:solidFill>
                              <a:latin typeface="Cambria Math" panose="02040503050406030204" pitchFamily="18" charset="0"/>
                            </a:rPr>
                          </m:ctrlPr>
                        </m:radPr>
                        <m:deg/>
                        <m:e>
                          <m:f>
                            <m:fPr>
                              <m:ctrlPr>
                                <a:rPr lang="en-US" i="1">
                                  <a:solidFill>
                                    <a:schemeClr val="accent2"/>
                                  </a:solidFill>
                                  <a:latin typeface="Cambria Math" panose="02040503050406030204" pitchFamily="18" charset="0"/>
                                </a:rPr>
                              </m:ctrlPr>
                            </m:fPr>
                            <m:num>
                              <m:nary>
                                <m:naryPr>
                                  <m:chr m:val="∑"/>
                                  <m:limLoc m:val="subSup"/>
                                  <m:ctrlPr>
                                    <a:rPr lang="en-US" i="1">
                                      <a:solidFill>
                                        <a:schemeClr val="accent2"/>
                                      </a:solidFill>
                                      <a:latin typeface="Cambria Math" panose="02040503050406030204" pitchFamily="18" charset="0"/>
                                    </a:rPr>
                                  </m:ctrlPr>
                                </m:naryPr>
                                <m:sub>
                                  <m:r>
                                    <a:rPr lang="en-US" i="1">
                                      <a:solidFill>
                                        <a:schemeClr val="accent2"/>
                                      </a:solidFill>
                                      <a:latin typeface="Cambria Math" panose="02040503050406030204" pitchFamily="18" charset="0"/>
                                    </a:rPr>
                                    <m:t>𝑖</m:t>
                                  </m:r>
                                  <m:r>
                                    <a:rPr lang="en-US" i="1">
                                      <a:solidFill>
                                        <a:schemeClr val="accent2"/>
                                      </a:solidFill>
                                      <a:latin typeface="Cambria Math" panose="02040503050406030204" pitchFamily="18" charset="0"/>
                                    </a:rPr>
                                    <m:t>=1</m:t>
                                  </m:r>
                                </m:sub>
                                <m:sup>
                                  <m:r>
                                    <a:rPr lang="en-US" i="1">
                                      <a:solidFill>
                                        <a:schemeClr val="accent2"/>
                                      </a:solidFill>
                                      <a:latin typeface="Cambria Math" panose="02040503050406030204" pitchFamily="18" charset="0"/>
                                    </a:rPr>
                                    <m:t>𝑁</m:t>
                                  </m:r>
                                </m:sup>
                                <m:e>
                                  <m:sSup>
                                    <m:sSupPr>
                                      <m:ctrlPr>
                                        <a:rPr lang="en-US" i="1">
                                          <a:solidFill>
                                            <a:schemeClr val="accent2"/>
                                          </a:solidFill>
                                          <a:latin typeface="Cambria Math" panose="02040503050406030204" pitchFamily="18" charset="0"/>
                                        </a:rPr>
                                      </m:ctrlPr>
                                    </m:sSupPr>
                                    <m:e>
                                      <m:d>
                                        <m:dPr>
                                          <m:ctrlPr>
                                            <a:rPr lang="en-US" i="1">
                                              <a:solidFill>
                                                <a:schemeClr val="accent2"/>
                                              </a:solidFill>
                                              <a:latin typeface="Cambria Math" panose="02040503050406030204" pitchFamily="18" charset="0"/>
                                            </a:rPr>
                                          </m:ctrlPr>
                                        </m:dPr>
                                        <m:e>
                                          <m:sSub>
                                            <m:sSubPr>
                                              <m:ctrlPr>
                                                <a:rPr lang="en-US" i="1">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𝑇</m:t>
                                              </m:r>
                                            </m:e>
                                            <m:sub>
                                              <m:r>
                                                <a:rPr lang="en-US" i="1">
                                                  <a:solidFill>
                                                    <a:schemeClr val="accent2"/>
                                                  </a:solidFill>
                                                  <a:latin typeface="Cambria Math" panose="02040503050406030204" pitchFamily="18" charset="0"/>
                                                </a:rPr>
                                                <m:t>𝑚𝑜𝑑𝑒𝑙</m:t>
                                              </m:r>
                                              <m:r>
                                                <a:rPr lang="en-US" i="1">
                                                  <a:solidFill>
                                                    <a:schemeClr val="accent2"/>
                                                  </a:solidFill>
                                                  <a:latin typeface="Cambria Math" panose="02040503050406030204" pitchFamily="18" charset="0"/>
                                                </a:rPr>
                                                <m:t>,</m:t>
                                              </m:r>
                                              <m:r>
                                                <a:rPr lang="en-US" i="1">
                                                  <a:solidFill>
                                                    <a:schemeClr val="accent2"/>
                                                  </a:solidFill>
                                                  <a:latin typeface="Cambria Math" panose="02040503050406030204" pitchFamily="18" charset="0"/>
                                                </a:rPr>
                                                <m:t>𝑖</m:t>
                                              </m:r>
                                            </m:sub>
                                          </m:sSub>
                                          <m:r>
                                            <a:rPr lang="en-US" i="1">
                                              <a:solidFill>
                                                <a:schemeClr val="accent2"/>
                                              </a:solidFill>
                                              <a:latin typeface="Cambria Math" panose="02040503050406030204" pitchFamily="18" charset="0"/>
                                            </a:rPr>
                                            <m:t>−</m:t>
                                          </m:r>
                                          <m:sSub>
                                            <m:sSubPr>
                                              <m:ctrlPr>
                                                <a:rPr lang="en-US" i="1">
                                                  <a:solidFill>
                                                    <a:schemeClr val="accent2"/>
                                                  </a:solidFill>
                                                  <a:latin typeface="Cambria Math" panose="02040503050406030204" pitchFamily="18" charset="0"/>
                                                </a:rPr>
                                              </m:ctrlPr>
                                            </m:sSubPr>
                                            <m:e>
                                              <m:r>
                                                <a:rPr lang="en-US" i="1">
                                                  <a:solidFill>
                                                    <a:schemeClr val="accent2"/>
                                                  </a:solidFill>
                                                  <a:latin typeface="Cambria Math" panose="02040503050406030204" pitchFamily="18" charset="0"/>
                                                </a:rPr>
                                                <m:t>𝑇</m:t>
                                              </m:r>
                                            </m:e>
                                            <m:sub>
                                              <m:r>
                                                <a:rPr lang="en-US" i="1">
                                                  <a:solidFill>
                                                    <a:schemeClr val="accent2"/>
                                                  </a:solidFill>
                                                  <a:latin typeface="Cambria Math" panose="02040503050406030204" pitchFamily="18" charset="0"/>
                                                </a:rPr>
                                                <m:t>𝑡𝑒𝑠𝑡</m:t>
                                              </m:r>
                                              <m:r>
                                                <a:rPr lang="en-US" i="1">
                                                  <a:solidFill>
                                                    <a:schemeClr val="accent2"/>
                                                  </a:solidFill>
                                                  <a:latin typeface="Cambria Math" panose="02040503050406030204" pitchFamily="18" charset="0"/>
                                                </a:rPr>
                                                <m:t>,</m:t>
                                              </m:r>
                                              <m:r>
                                                <a:rPr lang="en-US" i="1">
                                                  <a:solidFill>
                                                    <a:schemeClr val="accent2"/>
                                                  </a:solidFill>
                                                  <a:latin typeface="Cambria Math" panose="02040503050406030204" pitchFamily="18" charset="0"/>
                                                </a:rPr>
                                                <m:t>𝑖</m:t>
                                              </m:r>
                                            </m:sub>
                                          </m:sSub>
                                        </m:e>
                                      </m:d>
                                    </m:e>
                                    <m:sup>
                                      <m:r>
                                        <a:rPr lang="en-US" i="1">
                                          <a:solidFill>
                                            <a:schemeClr val="accent2"/>
                                          </a:solidFill>
                                          <a:latin typeface="Cambria Math" panose="02040503050406030204" pitchFamily="18" charset="0"/>
                                        </a:rPr>
                                        <m:t>2</m:t>
                                      </m:r>
                                    </m:sup>
                                  </m:sSup>
                                  <m:r>
                                    <a:rPr lang="en-US" i="1">
                                      <a:solidFill>
                                        <a:schemeClr val="accent2"/>
                                      </a:solidFill>
                                      <a:latin typeface="Cambria Math" panose="02040503050406030204" pitchFamily="18" charset="0"/>
                                    </a:rPr>
                                    <m:t> </m:t>
                                  </m:r>
                                </m:e>
                              </m:nary>
                            </m:num>
                            <m:den>
                              <m:r>
                                <a:rPr lang="en-US" i="1">
                                  <a:solidFill>
                                    <a:schemeClr val="accent2"/>
                                  </a:solidFill>
                                  <a:latin typeface="Cambria Math" panose="02040503050406030204" pitchFamily="18" charset="0"/>
                                </a:rPr>
                                <m:t>𝑁</m:t>
                              </m:r>
                            </m:den>
                          </m:f>
                        </m:e>
                      </m:rad>
                    </m:oMath>
                  </m:oMathPara>
                </a14:m>
                <a:endParaRPr lang="en-US" b="1" dirty="0">
                  <a:solidFill>
                    <a:schemeClr val="accent2"/>
                  </a:solidFill>
                  <a:latin typeface="Aptos" panose="020B0004020202020204" pitchFamily="34" charset="0"/>
                </a:endParaRPr>
              </a:p>
            </p:txBody>
          </p:sp>
        </mc:Choice>
        <mc:Fallback xmlns="">
          <p:sp>
            <p:nvSpPr>
              <p:cNvPr id="12" name="TextBox 11">
                <a:extLst>
                  <a:ext uri="{FF2B5EF4-FFF2-40B4-BE49-F238E27FC236}">
                    <a16:creationId xmlns:a16="http://schemas.microsoft.com/office/drawing/2014/main" id="{BDC068C1-1C21-1797-A3AF-9C2656B37AD5}"/>
                  </a:ext>
                </a:extLst>
              </p:cNvPr>
              <p:cNvSpPr txBox="1">
                <a:spLocks noRot="1" noChangeAspect="1" noMove="1" noResize="1" noEditPoints="1" noAdjustHandles="1" noChangeArrowheads="1" noChangeShapeType="1" noTextEdit="1"/>
              </p:cNvSpPr>
              <p:nvPr/>
            </p:nvSpPr>
            <p:spPr>
              <a:xfrm>
                <a:off x="359683" y="1317999"/>
                <a:ext cx="4758561" cy="1001684"/>
              </a:xfrm>
              <a:prstGeom prst="rect">
                <a:avLst/>
              </a:prstGeom>
              <a:blipFill>
                <a:blip r:embed="rId4"/>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718EDB86-E33E-4F45-9A09-E2D14416C828}"/>
              </a:ext>
            </a:extLst>
          </p:cNvPr>
          <p:cNvSpPr txBox="1"/>
          <p:nvPr/>
        </p:nvSpPr>
        <p:spPr>
          <a:xfrm>
            <a:off x="664631" y="2570668"/>
            <a:ext cx="4148666" cy="1938992"/>
          </a:xfrm>
          <a:prstGeom prst="rect">
            <a:avLst/>
          </a:prstGeom>
          <a:noFill/>
        </p:spPr>
        <p:txBody>
          <a:bodyPr wrap="square">
            <a:spAutoFit/>
          </a:bodyPr>
          <a:lstStyle/>
          <a:p>
            <a:pPr algn="ctr"/>
            <a:r>
              <a:rPr lang="en-US" b="0" dirty="0">
                <a:solidFill>
                  <a:schemeClr val="accent2"/>
                </a:solidFill>
                <a:latin typeface="Aptos" panose="020B0004020202020204" pitchFamily="34" charset="0"/>
                <a:ea typeface="Times New Roman" panose="02020603050405020304" pitchFamily="18" charset="0"/>
              </a:rPr>
              <a:t>S</a:t>
            </a:r>
            <a:r>
              <a:rPr lang="en-US" b="0" dirty="0">
                <a:solidFill>
                  <a:schemeClr val="accent2"/>
                </a:solidFill>
                <a:effectLst/>
                <a:latin typeface="Aptos" panose="020B0004020202020204" pitchFamily="34" charset="0"/>
                <a:ea typeface="Times New Roman" panose="02020603050405020304" pitchFamily="18" charset="0"/>
              </a:rPr>
              <a:t>ensors closest to the foot exhibit the lowest error, while sensors near the outsole and EPG have higher variability due to large thermal gradients and positional uncertainty.</a:t>
            </a:r>
            <a:endParaRPr lang="en-US" sz="2400" b="0" dirty="0">
              <a:solidFill>
                <a:schemeClr val="accent2"/>
              </a:solidFill>
              <a:latin typeface="Aptos" panose="020B0004020202020204" pitchFamily="34" charset="0"/>
            </a:endParaRPr>
          </a:p>
        </p:txBody>
      </p:sp>
      <p:sp>
        <p:nvSpPr>
          <p:cNvPr id="18" name="TextBox 17">
            <a:extLst>
              <a:ext uri="{FF2B5EF4-FFF2-40B4-BE49-F238E27FC236}">
                <a16:creationId xmlns:a16="http://schemas.microsoft.com/office/drawing/2014/main" id="{0246D7A0-AF13-19FB-B1F3-7386854627E1}"/>
              </a:ext>
            </a:extLst>
          </p:cNvPr>
          <p:cNvSpPr txBox="1"/>
          <p:nvPr/>
        </p:nvSpPr>
        <p:spPr>
          <a:xfrm>
            <a:off x="228262" y="5527811"/>
            <a:ext cx="5021401" cy="707886"/>
          </a:xfrm>
          <a:prstGeom prst="rect">
            <a:avLst/>
          </a:prstGeom>
          <a:noFill/>
        </p:spPr>
        <p:txBody>
          <a:bodyPr wrap="square">
            <a:spAutoFit/>
          </a:bodyPr>
          <a:lstStyle/>
          <a:p>
            <a:pPr algn="ctr"/>
            <a:r>
              <a:rPr lang="en-US" b="0" dirty="0">
                <a:solidFill>
                  <a:schemeClr val="accent2"/>
                </a:solidFill>
                <a:latin typeface="Aptos" panose="020B0004020202020204" pitchFamily="34" charset="0"/>
                <a:ea typeface="Times New Roman" panose="02020603050405020304" pitchFamily="18" charset="0"/>
              </a:rPr>
              <a:t>H</a:t>
            </a:r>
            <a:r>
              <a:rPr lang="en-US" b="0" dirty="0">
                <a:solidFill>
                  <a:schemeClr val="accent2"/>
                </a:solidFill>
                <a:effectLst/>
                <a:latin typeface="Aptos" panose="020B0004020202020204" pitchFamily="34" charset="0"/>
                <a:ea typeface="Times New Roman" panose="02020603050405020304" pitchFamily="18" charset="0"/>
              </a:rPr>
              <a:t>eat leak predictions were highly accurate</a:t>
            </a:r>
          </a:p>
          <a:p>
            <a:pPr algn="ctr"/>
            <a:r>
              <a:rPr lang="en-US" b="0" dirty="0">
                <a:solidFill>
                  <a:schemeClr val="accent2"/>
                </a:solidFill>
                <a:latin typeface="Aptos" panose="020B0004020202020204" pitchFamily="34" charset="0"/>
                <a:ea typeface="Times New Roman" panose="02020603050405020304" pitchFamily="18" charset="0"/>
              </a:rPr>
              <a:t>(low RMSE)</a:t>
            </a:r>
            <a:endParaRPr lang="en-US" b="0" dirty="0">
              <a:solidFill>
                <a:schemeClr val="accent2"/>
              </a:solidFill>
              <a:latin typeface="Aptos" panose="020B0004020202020204" pitchFamily="34" charset="0"/>
            </a:endParaRPr>
          </a:p>
        </p:txBody>
      </p:sp>
    </p:spTree>
    <p:extLst>
      <p:ext uri="{BB962C8B-B14F-4D97-AF65-F5344CB8AC3E}">
        <p14:creationId xmlns:p14="http://schemas.microsoft.com/office/powerpoint/2010/main" val="3821113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6CCD-8D60-BA05-B842-A67B3DBB0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6BBED-118E-719A-B035-6C4F80D0919F}"/>
              </a:ext>
            </a:extLst>
          </p:cNvPr>
          <p:cNvSpPr>
            <a:spLocks noGrp="1"/>
          </p:cNvSpPr>
          <p:nvPr>
            <p:ph type="title"/>
          </p:nvPr>
        </p:nvSpPr>
        <p:spPr/>
        <p:txBody>
          <a:bodyPr/>
          <a:lstStyle/>
          <a:p>
            <a:r>
              <a:rPr lang="en-US" dirty="0"/>
              <a:t>Lunar Operation Modeling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9628AB-FE22-3E35-FB23-082DD55CA0DF}"/>
                  </a:ext>
                </a:extLst>
              </p:cNvPr>
              <p:cNvSpPr>
                <a:spLocks noGrp="1"/>
              </p:cNvSpPr>
              <p:nvPr>
                <p:ph idx="1"/>
              </p:nvPr>
            </p:nvSpPr>
            <p:spPr>
              <a:xfrm>
                <a:off x="609600" y="914400"/>
                <a:ext cx="10972800" cy="5486400"/>
              </a:xfrm>
            </p:spPr>
            <p:txBody>
              <a:bodyPr/>
              <a:lstStyle/>
              <a:p>
                <a:r>
                  <a:rPr lang="en-US" sz="2000" dirty="0">
                    <a:latin typeface="Aptos" panose="020B0004020202020204" pitchFamily="34" charset="0"/>
                  </a:rPr>
                  <a:t>Gaps identified for accurate representation of lunar operation</a:t>
                </a:r>
              </a:p>
              <a:p>
                <a:pPr lvl="1"/>
                <a:r>
                  <a:rPr lang="en-US" sz="1800" dirty="0">
                    <a:latin typeface="Aptos" panose="020B0004020202020204" pitchFamily="34" charset="0"/>
                  </a:rPr>
                  <a:t>Unknown outsole-to-regolith thermal conductance</a:t>
                </a:r>
              </a:p>
              <a:p>
                <a:pPr lvl="1"/>
                <a:r>
                  <a:rPr lang="en-US" sz="1800" dirty="0">
                    <a:latin typeface="Aptos" panose="020B0004020202020204" pitchFamily="34" charset="0"/>
                  </a:rPr>
                  <a:t>Lack of high-fidelity metabolic foot model</a:t>
                </a:r>
              </a:p>
              <a:p>
                <a:pPr lvl="1"/>
                <a:r>
                  <a:rPr lang="en-US" sz="1800" dirty="0">
                    <a:latin typeface="Aptos" panose="020B0004020202020204" pitchFamily="34" charset="0"/>
                  </a:rPr>
                  <a:t>No dynamic gait modeling such as flexion and compression</a:t>
                </a:r>
              </a:p>
              <a:p>
                <a:r>
                  <a:rPr lang="en-US" sz="2000" dirty="0">
                    <a:latin typeface="Aptos" panose="020B0004020202020204" pitchFamily="34" charset="0"/>
                  </a:rPr>
                  <a:t>Updates to model:</a:t>
                </a:r>
              </a:p>
              <a:p>
                <a:pPr lvl="1"/>
                <a:r>
                  <a:rPr lang="en-US" sz="1800" dirty="0">
                    <a:latin typeface="Aptos" panose="020B0004020202020204" pitchFamily="34" charset="0"/>
                  </a:rPr>
                  <a:t>Outsole contact increased to include tread valleys that would be filled by granular regolith</a:t>
                </a:r>
              </a:p>
              <a:p>
                <a:pPr lvl="1"/>
                <a:r>
                  <a:rPr lang="en-US" sz="1800" dirty="0">
                    <a:latin typeface="Aptos" panose="020B0004020202020204" pitchFamily="34" charset="0"/>
                  </a:rPr>
                  <a:t>Initial conductance came from test-derived outsole-to-stomp pad value of 0.476 Btu/hr/ft</a:t>
                </a:r>
                <a:r>
                  <a:rPr lang="en-US" sz="1800" baseline="30000" dirty="0">
                    <a:latin typeface="Aptos" panose="020B0004020202020204" pitchFamily="34" charset="0"/>
                  </a:rPr>
                  <a:t>2</a:t>
                </a:r>
                <a:r>
                  <a:rPr lang="en-US" sz="1800" dirty="0">
                    <a:latin typeface="Aptos" panose="020B0004020202020204" pitchFamily="34" charset="0"/>
                  </a:rPr>
                  <a:t>/</a:t>
                </a:r>
                <a14:m>
                  <m:oMath xmlns:m="http://schemas.openxmlformats.org/officeDocument/2006/math">
                    <m:r>
                      <a:rPr lang="en-US" sz="1800" b="0" i="1" smtClean="0">
                        <a:latin typeface="Cambria Math" panose="02040503050406030204" pitchFamily="18" charset="0"/>
                      </a:rPr>
                      <m:t>°</m:t>
                    </m:r>
                  </m:oMath>
                </a14:m>
                <a:r>
                  <a:rPr lang="en-US" sz="1800" dirty="0">
                    <a:latin typeface="Aptos" panose="020B0004020202020204" pitchFamily="34" charset="0"/>
                  </a:rPr>
                  <a:t>F</a:t>
                </a:r>
              </a:p>
              <a:p>
                <a:pPr lvl="1"/>
                <a:r>
                  <a:rPr lang="en-US" sz="1800" dirty="0">
                    <a:latin typeface="Aptos" panose="020B0004020202020204" pitchFamily="34" charset="0"/>
                  </a:rPr>
                  <a:t>Foot represented with the upper and lower nodes as well as a new third node representing the toes, since this area was colder throughout testing</a:t>
                </a:r>
              </a:p>
              <a:p>
                <a:r>
                  <a:rPr lang="en-US" sz="2000" dirty="0">
                    <a:latin typeface="Aptos" panose="020B0004020202020204" pitchFamily="34" charset="0"/>
                  </a:rPr>
                  <a:t>Permissible Heat Flux Criteria:</a:t>
                </a:r>
              </a:p>
              <a:p>
                <a:pPr lvl="1"/>
                <a:r>
                  <a:rPr lang="en-US" sz="1800" dirty="0">
                    <a:latin typeface="Aptos" panose="020B0004020202020204" pitchFamily="34" charset="0"/>
                  </a:rPr>
                  <a:t>Used to assess safety since model does not resolve detailed foot anatomy</a:t>
                </a:r>
              </a:p>
              <a:p>
                <a:pPr lvl="1"/>
                <a:r>
                  <a:rPr lang="en-US" sz="1800" dirty="0">
                    <a:latin typeface="Aptos" panose="020B0004020202020204" pitchFamily="34" charset="0"/>
                  </a:rPr>
                  <a:t>Limits derived from EMU glove testing which used high-fidelity metabolic hand model</a:t>
                </a:r>
              </a:p>
              <a:p>
                <a:pPr lvl="2"/>
                <a:r>
                  <a:rPr lang="en-US" sz="1600" dirty="0">
                    <a:latin typeface="Aptos" panose="020B0004020202020204" pitchFamily="34" charset="0"/>
                  </a:rPr>
                  <a:t>Thumb tip used as analog for toe heat flux requirement</a:t>
                </a:r>
              </a:p>
              <a:p>
                <a:pPr lvl="1"/>
                <a:r>
                  <a:rPr lang="en-US" sz="1800" dirty="0">
                    <a:latin typeface="Aptos" panose="020B0004020202020204" pitchFamily="34" charset="0"/>
                  </a:rPr>
                  <a:t>Skin temperature thresholds were identified and the heat flux leaving the test article that resulted in the skin temperature hitting that threshold was calculated</a:t>
                </a:r>
              </a:p>
              <a:p>
                <a:pPr lvl="2"/>
                <a:r>
                  <a:rPr lang="en-US" sz="1600" dirty="0">
                    <a:latin typeface="Aptos" panose="020B0004020202020204" pitchFamily="34" charset="0"/>
                  </a:rPr>
                  <a:t>10</a:t>
                </a:r>
                <a14:m>
                  <m:oMath xmlns:m="http://schemas.openxmlformats.org/officeDocument/2006/math">
                    <m:r>
                      <a:rPr lang="en-US" sz="1600" i="1">
                        <a:latin typeface="Cambria Math" panose="02040503050406030204" pitchFamily="18" charset="0"/>
                      </a:rPr>
                      <m:t>°</m:t>
                    </m:r>
                  </m:oMath>
                </a14:m>
                <a:r>
                  <a:rPr lang="en-US" sz="1600" dirty="0">
                    <a:latin typeface="Aptos" panose="020B0004020202020204" pitchFamily="34" charset="0"/>
                  </a:rPr>
                  <a:t>C (50</a:t>
                </a:r>
                <a14:m>
                  <m:oMath xmlns:m="http://schemas.openxmlformats.org/officeDocument/2006/math">
                    <m:r>
                      <a:rPr lang="en-US" sz="1600" i="1">
                        <a:latin typeface="Cambria Math" panose="02040503050406030204" pitchFamily="18" charset="0"/>
                      </a:rPr>
                      <m:t>°</m:t>
                    </m:r>
                  </m:oMath>
                </a14:m>
                <a:r>
                  <a:rPr lang="en-US" sz="1600" dirty="0">
                    <a:latin typeface="Aptos" panose="020B0004020202020204" pitchFamily="34" charset="0"/>
                  </a:rPr>
                  <a:t>F) threshold →120.8 W/m</a:t>
                </a:r>
                <a:r>
                  <a:rPr lang="en-US" sz="1600" baseline="30000" dirty="0">
                    <a:latin typeface="Aptos" panose="020B0004020202020204" pitchFamily="34" charset="0"/>
                  </a:rPr>
                  <a:t>2</a:t>
                </a:r>
                <a:r>
                  <a:rPr lang="en-US" sz="1600" dirty="0">
                    <a:latin typeface="Aptos" panose="020B0004020202020204" pitchFamily="34" charset="0"/>
                  </a:rPr>
                  <a:t> heat flux</a:t>
                </a:r>
              </a:p>
              <a:p>
                <a:pPr lvl="2"/>
                <a:r>
                  <a:rPr lang="en-US" sz="1600" dirty="0">
                    <a:latin typeface="Aptos" panose="020B0004020202020204" pitchFamily="34" charset="0"/>
                  </a:rPr>
                  <a:t>15</a:t>
                </a:r>
                <a14:m>
                  <m:oMath xmlns:m="http://schemas.openxmlformats.org/officeDocument/2006/math">
                    <m:r>
                      <a:rPr lang="en-US" sz="1600" i="1">
                        <a:latin typeface="Cambria Math" panose="02040503050406030204" pitchFamily="18" charset="0"/>
                      </a:rPr>
                      <m:t>°</m:t>
                    </m:r>
                  </m:oMath>
                </a14:m>
                <a:r>
                  <a:rPr lang="en-US" sz="1600" dirty="0">
                    <a:latin typeface="Aptos" panose="020B0004020202020204" pitchFamily="34" charset="0"/>
                  </a:rPr>
                  <a:t>C (59</a:t>
                </a:r>
                <a14:m>
                  <m:oMath xmlns:m="http://schemas.openxmlformats.org/officeDocument/2006/math">
                    <m:r>
                      <a:rPr lang="en-US" sz="1600" i="1">
                        <a:latin typeface="Cambria Math" panose="02040503050406030204" pitchFamily="18" charset="0"/>
                      </a:rPr>
                      <m:t>°</m:t>
                    </m:r>
                  </m:oMath>
                </a14:m>
                <a:r>
                  <a:rPr lang="en-US" sz="1600" dirty="0">
                    <a:latin typeface="Aptos" panose="020B0004020202020204" pitchFamily="34" charset="0"/>
                  </a:rPr>
                  <a:t>F) threshold →  111.4 W/m</a:t>
                </a:r>
                <a:r>
                  <a:rPr lang="en-US" sz="1600" baseline="30000" dirty="0">
                    <a:latin typeface="Aptos" panose="020B0004020202020204" pitchFamily="34" charset="0"/>
                  </a:rPr>
                  <a:t>2</a:t>
                </a:r>
                <a:r>
                  <a:rPr lang="en-US" sz="1600" dirty="0">
                    <a:latin typeface="Aptos" panose="020B0004020202020204" pitchFamily="34" charset="0"/>
                  </a:rPr>
                  <a:t> heat flux</a:t>
                </a:r>
              </a:p>
            </p:txBody>
          </p:sp>
        </mc:Choice>
        <mc:Fallback xmlns="">
          <p:sp>
            <p:nvSpPr>
              <p:cNvPr id="3" name="Content Placeholder 2">
                <a:extLst>
                  <a:ext uri="{FF2B5EF4-FFF2-40B4-BE49-F238E27FC236}">
                    <a16:creationId xmlns:a16="http://schemas.microsoft.com/office/drawing/2014/main" id="{D69628AB-FE22-3E35-FB23-082DD55CA0DF}"/>
                  </a:ext>
                </a:extLst>
              </p:cNvPr>
              <p:cNvSpPr>
                <a:spLocks noGrp="1" noRot="1" noChangeAspect="1" noMove="1" noResize="1" noEditPoints="1" noAdjustHandles="1" noChangeArrowheads="1" noChangeShapeType="1" noTextEdit="1"/>
              </p:cNvSpPr>
              <p:nvPr>
                <p:ph idx="1"/>
              </p:nvPr>
            </p:nvSpPr>
            <p:spPr>
              <a:xfrm>
                <a:off x="609600" y="914400"/>
                <a:ext cx="10972800" cy="5486400"/>
              </a:xfrm>
              <a:blipFill>
                <a:blip r:embed="rId2"/>
                <a:stretch>
                  <a:fillRect l="-611" t="-778" b="-2000"/>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9A504960-A22D-2932-1CB1-B60A504EB5CB}"/>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904CC7C8-5CB1-6345-0029-AAB7D65F0CE0}"/>
              </a:ext>
            </a:extLst>
          </p:cNvPr>
          <p:cNvSpPr>
            <a:spLocks noGrp="1"/>
          </p:cNvSpPr>
          <p:nvPr>
            <p:ph type="sldNum" sz="quarter" idx="12"/>
          </p:nvPr>
        </p:nvSpPr>
        <p:spPr/>
        <p:txBody>
          <a:bodyPr/>
          <a:lstStyle/>
          <a:p>
            <a:fld id="{33F42015-0FC7-4B0E-8D2B-76EADF48D957}" type="slidenum">
              <a:rPr lang="en-US" smtClean="0"/>
              <a:pPr/>
              <a:t>13</a:t>
            </a:fld>
            <a:endParaRPr lang="en-US" dirty="0"/>
          </a:p>
        </p:txBody>
      </p:sp>
    </p:spTree>
    <p:extLst>
      <p:ext uri="{BB962C8B-B14F-4D97-AF65-F5344CB8AC3E}">
        <p14:creationId xmlns:p14="http://schemas.microsoft.com/office/powerpoint/2010/main" val="29790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54568-135C-7F5F-A9A1-36E5DCF4B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87E07-41D1-D0F8-B25B-308517D754B4}"/>
              </a:ext>
            </a:extLst>
          </p:cNvPr>
          <p:cNvSpPr>
            <a:spLocks noGrp="1"/>
          </p:cNvSpPr>
          <p:nvPr>
            <p:ph type="title"/>
          </p:nvPr>
        </p:nvSpPr>
        <p:spPr/>
        <p:txBody>
          <a:bodyPr/>
          <a:lstStyle/>
          <a:p>
            <a:r>
              <a:rPr lang="en-US" dirty="0"/>
              <a:t>Lunar Operation Heat Flux Predictions</a:t>
            </a:r>
          </a:p>
        </p:txBody>
      </p:sp>
      <p:sp>
        <p:nvSpPr>
          <p:cNvPr id="4" name="Footer Placeholder 3">
            <a:extLst>
              <a:ext uri="{FF2B5EF4-FFF2-40B4-BE49-F238E27FC236}">
                <a16:creationId xmlns:a16="http://schemas.microsoft.com/office/drawing/2014/main" id="{03349C64-4677-F8D3-7E75-574534C442A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D25658E9-A648-9492-5CE7-BD482C019218}"/>
              </a:ext>
            </a:extLst>
          </p:cNvPr>
          <p:cNvSpPr>
            <a:spLocks noGrp="1"/>
          </p:cNvSpPr>
          <p:nvPr>
            <p:ph type="sldNum" sz="quarter" idx="12"/>
          </p:nvPr>
        </p:nvSpPr>
        <p:spPr/>
        <p:txBody>
          <a:bodyPr/>
          <a:lstStyle/>
          <a:p>
            <a:fld id="{33F42015-0FC7-4B0E-8D2B-76EADF48D957}" type="slidenum">
              <a:rPr lang="en-US" smtClean="0"/>
              <a:pPr/>
              <a:t>14</a:t>
            </a:fld>
            <a:endParaRPr lang="en-US" dirty="0"/>
          </a:p>
        </p:txBody>
      </p:sp>
      <p:pic>
        <p:nvPicPr>
          <p:cNvPr id="9" name="Picture 8" descr="Chart, line chart&#10;&#10;AI-generated content may be incorrect.">
            <a:extLst>
              <a:ext uri="{FF2B5EF4-FFF2-40B4-BE49-F238E27FC236}">
                <a16:creationId xmlns:a16="http://schemas.microsoft.com/office/drawing/2014/main" id="{0669C528-1E15-D589-CCB5-CAB74BA1A44A}"/>
              </a:ext>
            </a:extLst>
          </p:cNvPr>
          <p:cNvPicPr>
            <a:picLocks noChangeAspect="1"/>
          </p:cNvPicPr>
          <p:nvPr/>
        </p:nvPicPr>
        <p:blipFill>
          <a:blip r:embed="rId2"/>
          <a:stretch>
            <a:fillRect/>
          </a:stretch>
        </p:blipFill>
        <p:spPr>
          <a:xfrm>
            <a:off x="1849235" y="886575"/>
            <a:ext cx="8493530" cy="5084850"/>
          </a:xfrm>
          <a:prstGeom prst="rect">
            <a:avLst/>
          </a:prstGeom>
        </p:spPr>
      </p:pic>
      <p:sp>
        <p:nvSpPr>
          <p:cNvPr id="11" name="TextBox 10">
            <a:extLst>
              <a:ext uri="{FF2B5EF4-FFF2-40B4-BE49-F238E27FC236}">
                <a16:creationId xmlns:a16="http://schemas.microsoft.com/office/drawing/2014/main" id="{0A1061DD-1160-9DFD-697F-5E3E8D35755B}"/>
              </a:ext>
            </a:extLst>
          </p:cNvPr>
          <p:cNvSpPr txBox="1"/>
          <p:nvPr/>
        </p:nvSpPr>
        <p:spPr>
          <a:xfrm>
            <a:off x="310173" y="5946499"/>
            <a:ext cx="11571653" cy="369332"/>
          </a:xfrm>
          <a:prstGeom prst="rect">
            <a:avLst/>
          </a:prstGeom>
          <a:noFill/>
        </p:spPr>
        <p:txBody>
          <a:bodyPr wrap="square">
            <a:spAutoFit/>
          </a:bodyPr>
          <a:lstStyle/>
          <a:p>
            <a:pPr algn="ctr"/>
            <a:r>
              <a:rPr lang="en-US" sz="1800" b="0" i="1" dirty="0">
                <a:solidFill>
                  <a:schemeClr val="accent2"/>
                </a:solidFill>
                <a:latin typeface="Aptos" panose="020B0004020202020204" pitchFamily="34" charset="0"/>
              </a:rPr>
              <a:t>Error bars represent the standard error for the model, as computer using a Monte Carlo Simulation.</a:t>
            </a:r>
          </a:p>
        </p:txBody>
      </p:sp>
    </p:spTree>
    <p:extLst>
      <p:ext uri="{BB962C8B-B14F-4D97-AF65-F5344CB8AC3E}">
        <p14:creationId xmlns:p14="http://schemas.microsoft.com/office/powerpoint/2010/main" val="162408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A4749-E1E2-D6AF-58C7-F9400F199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58F0A-5B24-E089-6003-0E8363947135}"/>
              </a:ext>
            </a:extLst>
          </p:cNvPr>
          <p:cNvSpPr>
            <a:spLocks noGrp="1"/>
          </p:cNvSpPr>
          <p:nvPr>
            <p:ph type="title"/>
          </p:nvPr>
        </p:nvSpPr>
        <p:spPr/>
        <p:txBody>
          <a:bodyPr/>
          <a:lstStyle/>
          <a:p>
            <a:r>
              <a:rPr lang="en-US" dirty="0"/>
              <a:t>Lunar Operation Temperature Predictions</a:t>
            </a:r>
          </a:p>
        </p:txBody>
      </p:sp>
      <p:sp>
        <p:nvSpPr>
          <p:cNvPr id="4" name="Footer Placeholder 3">
            <a:extLst>
              <a:ext uri="{FF2B5EF4-FFF2-40B4-BE49-F238E27FC236}">
                <a16:creationId xmlns:a16="http://schemas.microsoft.com/office/drawing/2014/main" id="{D6A38955-13D2-6A20-1F23-D25F2D883EFA}"/>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66B906FB-1D9C-CB1A-6FF5-DE369559E028}"/>
              </a:ext>
            </a:extLst>
          </p:cNvPr>
          <p:cNvSpPr>
            <a:spLocks noGrp="1"/>
          </p:cNvSpPr>
          <p:nvPr>
            <p:ph type="sldNum" sz="quarter" idx="12"/>
          </p:nvPr>
        </p:nvSpPr>
        <p:spPr/>
        <p:txBody>
          <a:bodyPr/>
          <a:lstStyle/>
          <a:p>
            <a:fld id="{33F42015-0FC7-4B0E-8D2B-76EADF48D957}" type="slidenum">
              <a:rPr lang="en-US" smtClean="0"/>
              <a:pPr/>
              <a:t>15</a:t>
            </a:fld>
            <a:endParaRPr lang="en-US" dirty="0"/>
          </a:p>
        </p:txBody>
      </p:sp>
      <p:graphicFrame>
        <p:nvGraphicFramePr>
          <p:cNvPr id="6" name="Table 5">
            <a:extLst>
              <a:ext uri="{FF2B5EF4-FFF2-40B4-BE49-F238E27FC236}">
                <a16:creationId xmlns:a16="http://schemas.microsoft.com/office/drawing/2014/main" id="{116E7F91-F01F-AFF9-FD22-337F9A61CC8E}"/>
              </a:ext>
            </a:extLst>
          </p:cNvPr>
          <p:cNvGraphicFramePr>
            <a:graphicFrameLocks noGrp="1"/>
          </p:cNvGraphicFramePr>
          <p:nvPr>
            <p:extLst>
              <p:ext uri="{D42A27DB-BD31-4B8C-83A1-F6EECF244321}">
                <p14:modId xmlns:p14="http://schemas.microsoft.com/office/powerpoint/2010/main" val="2282731103"/>
              </p:ext>
            </p:extLst>
          </p:nvPr>
        </p:nvGraphicFramePr>
        <p:xfrm>
          <a:off x="4096113" y="1068849"/>
          <a:ext cx="7873998" cy="1920240"/>
        </p:xfrm>
        <a:graphic>
          <a:graphicData uri="http://schemas.openxmlformats.org/drawingml/2006/table">
            <a:tbl>
              <a:tblPr firstRow="1" firstCol="1" bandRow="1">
                <a:tableStyleId>{5940675A-B579-460E-94D1-54222C63F5DA}</a:tableStyleId>
              </a:tblPr>
              <a:tblGrid>
                <a:gridCol w="1044808">
                  <a:extLst>
                    <a:ext uri="{9D8B030D-6E8A-4147-A177-3AD203B41FA5}">
                      <a16:colId xmlns:a16="http://schemas.microsoft.com/office/drawing/2014/main" val="3384386428"/>
                    </a:ext>
                  </a:extLst>
                </a:gridCol>
                <a:gridCol w="1575968">
                  <a:extLst>
                    <a:ext uri="{9D8B030D-6E8A-4147-A177-3AD203B41FA5}">
                      <a16:colId xmlns:a16="http://schemas.microsoft.com/office/drawing/2014/main" val="2720820745"/>
                    </a:ext>
                  </a:extLst>
                </a:gridCol>
                <a:gridCol w="2626611">
                  <a:extLst>
                    <a:ext uri="{9D8B030D-6E8A-4147-A177-3AD203B41FA5}">
                      <a16:colId xmlns:a16="http://schemas.microsoft.com/office/drawing/2014/main" val="2398760236"/>
                    </a:ext>
                  </a:extLst>
                </a:gridCol>
                <a:gridCol w="2626611">
                  <a:extLst>
                    <a:ext uri="{9D8B030D-6E8A-4147-A177-3AD203B41FA5}">
                      <a16:colId xmlns:a16="http://schemas.microsoft.com/office/drawing/2014/main" val="1898716190"/>
                    </a:ext>
                  </a:extLst>
                </a:gridCol>
              </a:tblGrid>
              <a:tr h="573405">
                <a:tc>
                  <a:txBody>
                    <a:bodyPr/>
                    <a:lstStyle/>
                    <a:p>
                      <a:pPr marL="0" marR="0" algn="ctr">
                        <a:spcAft>
                          <a:spcPts val="600"/>
                        </a:spcAft>
                        <a:buNone/>
                      </a:pPr>
                      <a:r>
                        <a:rPr lang="en-US" sz="1800" b="1" dirty="0">
                          <a:effectLst/>
                          <a:latin typeface="Aptos" panose="020B0004020202020204" pitchFamily="34" charset="0"/>
                        </a:rPr>
                        <a:t>Layer</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b="1" dirty="0">
                          <a:effectLst/>
                          <a:latin typeface="Aptos" panose="020B0004020202020204" pitchFamily="34" charset="0"/>
                        </a:rPr>
                        <a:t>Minimum Permissible Temperature</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b="1" dirty="0">
                          <a:effectLst/>
                          <a:latin typeface="Aptos" panose="020B0004020202020204" pitchFamily="34" charset="0"/>
                        </a:rPr>
                        <a:t>Minimum Expected Temperature at 48 K (with 95% confidence)</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b="1" dirty="0">
                          <a:effectLst/>
                          <a:latin typeface="Aptos" panose="020B0004020202020204" pitchFamily="34" charset="0"/>
                        </a:rPr>
                        <a:t>Minimum Expected Temperature at 100 K (with 95% confidence)</a:t>
                      </a:r>
                      <a:endParaRPr lang="en-US" sz="1800" b="1"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05986"/>
                  </a:ext>
                </a:extLst>
              </a:tr>
              <a:tr h="186690">
                <a:tc>
                  <a:txBody>
                    <a:bodyPr/>
                    <a:lstStyle/>
                    <a:p>
                      <a:pPr marL="0" marR="0" algn="ctr">
                        <a:spcAft>
                          <a:spcPts val="600"/>
                        </a:spcAft>
                        <a:buNone/>
                      </a:pPr>
                      <a:r>
                        <a:rPr lang="en-US" sz="1800" dirty="0">
                          <a:effectLst/>
                          <a:latin typeface="Aptos" panose="020B0004020202020204" pitchFamily="34" charset="0"/>
                        </a:rPr>
                        <a:t>Bladder</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-34.4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-37.2 to -5.0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-34.0 to -3.3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3229781"/>
                  </a:ext>
                </a:extLst>
              </a:tr>
              <a:tr h="186690">
                <a:tc>
                  <a:txBody>
                    <a:bodyPr/>
                    <a:lstStyle/>
                    <a:p>
                      <a:pPr marL="0" marR="0" algn="ctr">
                        <a:spcAft>
                          <a:spcPts val="600"/>
                        </a:spcAft>
                        <a:buNone/>
                      </a:pPr>
                      <a:r>
                        <a:rPr lang="en-US" sz="1800" dirty="0">
                          <a:effectLst/>
                          <a:latin typeface="Aptos" panose="020B0004020202020204" pitchFamily="34" charset="0"/>
                        </a:rPr>
                        <a:t>Upper Frame</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N/A</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-109.0 to -37.0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-96.6 to -30.2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63930301"/>
                  </a:ext>
                </a:extLst>
              </a:tr>
              <a:tr h="186690">
                <a:tc>
                  <a:txBody>
                    <a:bodyPr/>
                    <a:lstStyle/>
                    <a:p>
                      <a:pPr marL="0" marR="0" algn="ctr">
                        <a:spcAft>
                          <a:spcPts val="600"/>
                        </a:spcAft>
                        <a:buNone/>
                      </a:pPr>
                      <a:r>
                        <a:rPr lang="en-US" sz="1800" dirty="0">
                          <a:effectLst/>
                          <a:latin typeface="Aptos" panose="020B0004020202020204" pitchFamily="34" charset="0"/>
                        </a:rPr>
                        <a:t>Outsole</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N/A</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-225.2 to -157.7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800" dirty="0">
                          <a:effectLst/>
                          <a:latin typeface="Aptos" panose="020B0004020202020204" pitchFamily="34" charset="0"/>
                        </a:rPr>
                        <a:t>-173.2 to -126.4 °C</a:t>
                      </a: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0469252"/>
                  </a:ext>
                </a:extLst>
              </a:tr>
            </a:tbl>
          </a:graphicData>
        </a:graphic>
      </p:graphicFrame>
      <p:sp>
        <p:nvSpPr>
          <p:cNvPr id="13" name="Content Placeholder 2">
            <a:extLst>
              <a:ext uri="{FF2B5EF4-FFF2-40B4-BE49-F238E27FC236}">
                <a16:creationId xmlns:a16="http://schemas.microsoft.com/office/drawing/2014/main" id="{823A726D-0DF4-DA47-9CE5-5C04AE8AA945}"/>
              </a:ext>
            </a:extLst>
          </p:cNvPr>
          <p:cNvSpPr>
            <a:spLocks noGrp="1"/>
          </p:cNvSpPr>
          <p:nvPr>
            <p:ph idx="1"/>
          </p:nvPr>
        </p:nvSpPr>
        <p:spPr>
          <a:xfrm>
            <a:off x="609600" y="914400"/>
            <a:ext cx="3486513" cy="2268415"/>
          </a:xfrm>
        </p:spPr>
        <p:txBody>
          <a:bodyPr/>
          <a:lstStyle/>
          <a:p>
            <a:r>
              <a:rPr lang="en-US" sz="2000" dirty="0">
                <a:latin typeface="Aptos" panose="020B0004020202020204" pitchFamily="34" charset="0"/>
                <a:ea typeface="Times New Roman" panose="02020603050405020304" pitchFamily="18" charset="0"/>
              </a:rPr>
              <a:t>Assumes a constant foot temperature of 10 °C</a:t>
            </a:r>
          </a:p>
          <a:p>
            <a:r>
              <a:rPr lang="en-US" sz="2000" dirty="0">
                <a:latin typeface="Aptos" panose="020B0004020202020204" pitchFamily="34" charset="0"/>
                <a:ea typeface="Times New Roman" panose="02020603050405020304" pitchFamily="18" charset="0"/>
              </a:rPr>
              <a:t>Addresses outsole-to-regolith contact conductance uncertainty and inherent model uncertainty</a:t>
            </a:r>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368172E1-0E80-48D0-1EC5-59B99E5374AF}"/>
                  </a:ext>
                </a:extLst>
              </p:cNvPr>
              <p:cNvSpPr txBox="1">
                <a:spLocks/>
              </p:cNvSpPr>
              <p:nvPr/>
            </p:nvSpPr>
            <p:spPr bwMode="auto">
              <a:xfrm>
                <a:off x="609599" y="3182815"/>
                <a:ext cx="10972800" cy="30242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b="0" kern="0" dirty="0">
                    <a:latin typeface="Aptos" panose="020B0004020202020204" pitchFamily="34" charset="0"/>
                    <a:ea typeface="Times New Roman" panose="02020603050405020304" pitchFamily="18" charset="0"/>
                  </a:rPr>
                  <a:t>Derived from contact conductance range of </a:t>
                </a:r>
                <a:r>
                  <a:rPr lang="en-US" sz="2000" b="0" dirty="0">
                    <a:latin typeface="Aptos" panose="020B0004020202020204" pitchFamily="34" charset="0"/>
                    <a:ea typeface="Times New Roman" panose="02020603050405020304" pitchFamily="18" charset="0"/>
                  </a:rPr>
                  <a:t>0.24 Btu/hr/ft</a:t>
                </a:r>
                <a:r>
                  <a:rPr lang="en-US" sz="2000" b="0" baseline="30000" dirty="0">
                    <a:latin typeface="Aptos" panose="020B0004020202020204" pitchFamily="34" charset="0"/>
                    <a:ea typeface="Times New Roman" panose="02020603050405020304" pitchFamily="18" charset="0"/>
                  </a:rPr>
                  <a:t>2</a:t>
                </a:r>
                <a:r>
                  <a:rPr lang="en-US" sz="2000" b="0" dirty="0">
                    <a:latin typeface="Aptos" panose="020B0004020202020204" pitchFamily="34" charset="0"/>
                    <a:ea typeface="Times New Roman" panose="02020603050405020304" pitchFamily="18" charset="0"/>
                  </a:rPr>
                  <a:t>/</a:t>
                </a:r>
                <a14:m>
                  <m:oMath xmlns:m="http://schemas.openxmlformats.org/officeDocument/2006/math">
                    <m:r>
                      <a:rPr lang="en-US" sz="2000" b="0" i="1">
                        <a:latin typeface="Cambria Math" panose="02040503050406030204" pitchFamily="18" charset="0"/>
                        <a:ea typeface="Times New Roman" panose="02020603050405020304" pitchFamily="18" charset="0"/>
                      </a:rPr>
                      <m:t>°</m:t>
                    </m:r>
                  </m:oMath>
                </a14:m>
                <a:r>
                  <a:rPr lang="en-US" sz="2000" b="0" dirty="0">
                    <a:latin typeface="Aptos" panose="020B0004020202020204" pitchFamily="34" charset="0"/>
                    <a:ea typeface="Times New Roman" panose="02020603050405020304" pitchFamily="18" charset="0"/>
                  </a:rPr>
                  <a:t>F to 159.2 Btu/hr/ft</a:t>
                </a:r>
                <a:r>
                  <a:rPr lang="en-US" sz="2000" b="0" baseline="30000" dirty="0">
                    <a:latin typeface="Aptos" panose="020B0004020202020204" pitchFamily="34" charset="0"/>
                    <a:ea typeface="Times New Roman" panose="02020603050405020304" pitchFamily="18" charset="0"/>
                  </a:rPr>
                  <a:t>2</a:t>
                </a:r>
                <a:r>
                  <a:rPr lang="en-US" sz="2000" b="0" dirty="0">
                    <a:latin typeface="Aptos" panose="020B0004020202020204" pitchFamily="34" charset="0"/>
                    <a:ea typeface="Times New Roman" panose="02020603050405020304" pitchFamily="18" charset="0"/>
                  </a:rPr>
                  <a:t>/</a:t>
                </a:r>
                <a14:m>
                  <m:oMath xmlns:m="http://schemas.openxmlformats.org/officeDocument/2006/math">
                    <m:r>
                      <a:rPr lang="en-US" sz="2000" b="0" i="1">
                        <a:latin typeface="Cambria Math" panose="02040503050406030204" pitchFamily="18" charset="0"/>
                        <a:ea typeface="Times New Roman" panose="02020603050405020304" pitchFamily="18" charset="0"/>
                      </a:rPr>
                      <m:t>°</m:t>
                    </m:r>
                  </m:oMath>
                </a14:m>
                <a:r>
                  <a:rPr lang="en-US" sz="2000" b="0" dirty="0">
                    <a:latin typeface="Aptos" panose="020B0004020202020204" pitchFamily="34" charset="0"/>
                    <a:ea typeface="Times New Roman" panose="02020603050405020304" pitchFamily="18" charset="0"/>
                  </a:rPr>
                  <a:t>F</a:t>
                </a:r>
              </a:p>
              <a:p>
                <a:r>
                  <a:rPr lang="en-US" sz="2000" b="0" kern="0" dirty="0">
                    <a:latin typeface="Aptos" panose="020B0004020202020204" pitchFamily="34" charset="0"/>
                    <a:ea typeface="Times New Roman" panose="02020603050405020304" pitchFamily="18" charset="0"/>
                  </a:rPr>
                  <a:t> Model uncertainty incorporated by adding RMSE error to this range, 2 times RMSE yields a 95% confidence interval</a:t>
                </a:r>
              </a:p>
              <a:p>
                <a:r>
                  <a:rPr lang="en-US" sz="2000" b="0" kern="0" dirty="0">
                    <a:latin typeface="Aptos" panose="020B0004020202020204" pitchFamily="34" charset="0"/>
                    <a:ea typeface="Times New Roman" panose="02020603050405020304" pitchFamily="18" charset="0"/>
                  </a:rPr>
                  <a:t>Temperature ranges for all layers large</a:t>
                </a:r>
              </a:p>
              <a:p>
                <a:pPr lvl="1"/>
                <a:r>
                  <a:rPr lang="en-US" sz="1800" b="0" kern="0" dirty="0">
                    <a:latin typeface="Aptos" panose="020B0004020202020204" pitchFamily="34" charset="0"/>
                    <a:ea typeface="Times New Roman" panose="02020603050405020304" pitchFamily="18" charset="0"/>
                  </a:rPr>
                  <a:t>Due to uncertainty in contact conductance</a:t>
                </a:r>
              </a:p>
              <a:p>
                <a:pPr lvl="1"/>
                <a:r>
                  <a:rPr lang="en-US" sz="1800" b="0" kern="0" dirty="0">
                    <a:latin typeface="Aptos" panose="020B0004020202020204" pitchFamily="34" charset="0"/>
                    <a:ea typeface="Times New Roman" panose="02020603050405020304" pitchFamily="18" charset="0"/>
                  </a:rPr>
                  <a:t>Methods for reducing range:</a:t>
                </a:r>
              </a:p>
              <a:p>
                <a:pPr lvl="2"/>
                <a:r>
                  <a:rPr lang="en-US" sz="1600" b="0" kern="0" dirty="0">
                    <a:latin typeface="Aptos" panose="020B0004020202020204" pitchFamily="34" charset="0"/>
                    <a:ea typeface="Times New Roman" panose="02020603050405020304" pitchFamily="18" charset="0"/>
                  </a:rPr>
                  <a:t>Additional testing to better characterize outsole-to-regolith conductance</a:t>
                </a:r>
              </a:p>
              <a:p>
                <a:pPr lvl="2"/>
                <a:r>
                  <a:rPr lang="en-US" sz="1600" b="0" kern="0" dirty="0">
                    <a:latin typeface="Aptos" panose="020B0004020202020204" pitchFamily="34" charset="0"/>
                    <a:ea typeface="Times New Roman" panose="02020603050405020304" pitchFamily="18" charset="0"/>
                  </a:rPr>
                  <a:t>Refinement of model correlation with emphasis on specific temperatures</a:t>
                </a:r>
              </a:p>
              <a:p>
                <a:pPr lvl="2"/>
                <a:r>
                  <a:rPr lang="en-US" sz="1600" b="0" kern="0" dirty="0">
                    <a:latin typeface="Aptos" panose="020B0004020202020204" pitchFamily="34" charset="0"/>
                    <a:ea typeface="Times New Roman" panose="02020603050405020304" pitchFamily="18" charset="0"/>
                  </a:rPr>
                  <a:t>Narrowing confidence interval</a:t>
                </a:r>
              </a:p>
            </p:txBody>
          </p:sp>
        </mc:Choice>
        <mc:Fallback xmlns="">
          <p:sp>
            <p:nvSpPr>
              <p:cNvPr id="14" name="Content Placeholder 2">
                <a:extLst>
                  <a:ext uri="{FF2B5EF4-FFF2-40B4-BE49-F238E27FC236}">
                    <a16:creationId xmlns:a16="http://schemas.microsoft.com/office/drawing/2014/main" id="{368172E1-0E80-48D0-1EC5-59B99E5374AF}"/>
                  </a:ext>
                </a:extLst>
              </p:cNvPr>
              <p:cNvSpPr txBox="1">
                <a:spLocks noRot="1" noChangeAspect="1" noMove="1" noResize="1" noEditPoints="1" noAdjustHandles="1" noChangeArrowheads="1" noChangeShapeType="1" noTextEdit="1"/>
              </p:cNvSpPr>
              <p:nvPr/>
            </p:nvSpPr>
            <p:spPr bwMode="auto">
              <a:xfrm>
                <a:off x="609599" y="3182815"/>
                <a:ext cx="10972800" cy="3024259"/>
              </a:xfrm>
              <a:prstGeom prst="rect">
                <a:avLst/>
              </a:prstGeom>
              <a:blipFill>
                <a:blip r:embed="rId2"/>
                <a:stretch>
                  <a:fillRect l="-611" t="-1210" b="-806"/>
                </a:stretch>
              </a:blipFill>
              <a:ln w="9525">
                <a:noFill/>
                <a:miter lim="800000"/>
                <a:headEnd/>
                <a:tailEnd/>
              </a:ln>
            </p:spPr>
            <p:txBody>
              <a:bodyPr/>
              <a:lstStyle/>
              <a:p>
                <a:r>
                  <a:rPr lang="en-US">
                    <a:noFill/>
                  </a:rPr>
                  <a:t> </a:t>
                </a:r>
              </a:p>
            </p:txBody>
          </p:sp>
        </mc:Fallback>
      </mc:AlternateContent>
      <p:pic>
        <p:nvPicPr>
          <p:cNvPr id="16" name="Graphic 15" descr="Full Moon outline">
            <a:extLst>
              <a:ext uri="{FF2B5EF4-FFF2-40B4-BE49-F238E27FC236}">
                <a16:creationId xmlns:a16="http://schemas.microsoft.com/office/drawing/2014/main" id="{BD1C3C1C-A1A1-0E6D-C65B-0E7E879483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6754" y="4410659"/>
            <a:ext cx="1538654" cy="1538654"/>
          </a:xfrm>
          <a:prstGeom prst="rect">
            <a:avLst/>
          </a:prstGeom>
        </p:spPr>
      </p:pic>
    </p:spTree>
    <p:extLst>
      <p:ext uri="{BB962C8B-B14F-4D97-AF65-F5344CB8AC3E}">
        <p14:creationId xmlns:p14="http://schemas.microsoft.com/office/powerpoint/2010/main" val="304287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7D267-091F-95AF-9433-39B4CFF85FDD}"/>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E80BECA8-5BE9-580B-C58B-1DD833B739DB}"/>
              </a:ext>
            </a:extLst>
          </p:cNvPr>
          <p:cNvSpPr>
            <a:spLocks noGrp="1"/>
          </p:cNvSpPr>
          <p:nvPr>
            <p:ph idx="1"/>
          </p:nvPr>
        </p:nvSpPr>
        <p:spPr>
          <a:xfrm>
            <a:off x="609600" y="914400"/>
            <a:ext cx="6740769" cy="5410200"/>
          </a:xfrm>
        </p:spPr>
        <p:txBody>
          <a:bodyPr/>
          <a:lstStyle/>
          <a:p>
            <a:r>
              <a:rPr lang="en-US" sz="2000" dirty="0">
                <a:latin typeface="Aptos" panose="020B0004020202020204" pitchFamily="34" charset="0"/>
              </a:rPr>
              <a:t>Successfully correlated lunar boot thermal model using extensive, repeatable steady-state data obtained across 10 test points including contact and radiation cases</a:t>
            </a:r>
          </a:p>
          <a:p>
            <a:pPr lvl="1"/>
            <a:r>
              <a:rPr lang="en-US" sz="1800" dirty="0">
                <a:latin typeface="Aptos" panose="020B0004020202020204" pitchFamily="34" charset="0"/>
              </a:rPr>
              <a:t>Achieved heat leak accuracy within 0.1 W</a:t>
            </a:r>
          </a:p>
          <a:p>
            <a:r>
              <a:rPr lang="en-US" sz="2000" dirty="0">
                <a:latin typeface="Aptos" panose="020B0004020202020204" pitchFamily="34" charset="0"/>
              </a:rPr>
              <a:t>Used bootstrapping and Monte Carlo methods to quantify model uncertainty for both test and operational conditions </a:t>
            </a:r>
          </a:p>
          <a:p>
            <a:r>
              <a:rPr lang="en-US" sz="2000" dirty="0">
                <a:latin typeface="Aptos" panose="020B0004020202020204" pitchFamily="34" charset="0"/>
              </a:rPr>
              <a:t>Outsole-to-regolith contact conductance identified as the dominant driver of heat flux and temperature variability</a:t>
            </a:r>
          </a:p>
          <a:p>
            <a:pPr lvl="1"/>
            <a:r>
              <a:rPr lang="en-US" sz="1800" dirty="0">
                <a:latin typeface="Aptos" panose="020B0004020202020204" pitchFamily="34" charset="0"/>
              </a:rPr>
              <a:t>Bounded its impact and defined permissible environmental temperatures with parametric studies</a:t>
            </a:r>
          </a:p>
          <a:p>
            <a:r>
              <a:rPr lang="en-US" sz="2000" dirty="0">
                <a:latin typeface="Aptos" panose="020B0004020202020204" pitchFamily="34" charset="0"/>
              </a:rPr>
              <a:t>Future improvements needed in regolith contact fidelity, colder/more uniform radiation environments, and human in the loop testing to validate a high-fidelity metabolic, transient, foot model</a:t>
            </a:r>
          </a:p>
          <a:p>
            <a:endParaRPr lang="en-US" sz="2000" dirty="0"/>
          </a:p>
        </p:txBody>
      </p:sp>
      <p:sp>
        <p:nvSpPr>
          <p:cNvPr id="4" name="Footer Placeholder 3">
            <a:extLst>
              <a:ext uri="{FF2B5EF4-FFF2-40B4-BE49-F238E27FC236}">
                <a16:creationId xmlns:a16="http://schemas.microsoft.com/office/drawing/2014/main" id="{DF79B3B0-38DF-CBAF-1DF8-EC68D24EB0B4}"/>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7BA4F36B-1D1F-E5EF-5E20-5BB01BDBB410}"/>
              </a:ext>
            </a:extLst>
          </p:cNvPr>
          <p:cNvSpPr>
            <a:spLocks noGrp="1"/>
          </p:cNvSpPr>
          <p:nvPr>
            <p:ph type="sldNum" sz="quarter" idx="12"/>
          </p:nvPr>
        </p:nvSpPr>
        <p:spPr/>
        <p:txBody>
          <a:bodyPr/>
          <a:lstStyle/>
          <a:p>
            <a:fld id="{33F42015-0FC7-4B0E-8D2B-76EADF48D957}" type="slidenum">
              <a:rPr lang="en-US" smtClean="0"/>
              <a:pPr/>
              <a:t>16</a:t>
            </a:fld>
            <a:endParaRPr lang="en-US"/>
          </a:p>
        </p:txBody>
      </p:sp>
      <p:pic>
        <p:nvPicPr>
          <p:cNvPr id="7" name="Picture 6">
            <a:extLst>
              <a:ext uri="{FF2B5EF4-FFF2-40B4-BE49-F238E27FC236}">
                <a16:creationId xmlns:a16="http://schemas.microsoft.com/office/drawing/2014/main" id="{E4A70EC8-8CA7-FDE6-471D-A33B8FF5A6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7180" y="2105872"/>
            <a:ext cx="4543722" cy="3027255"/>
          </a:xfrm>
          <a:prstGeom prst="roundRect">
            <a:avLst/>
          </a:prstGeom>
        </p:spPr>
      </p:pic>
    </p:spTree>
    <p:extLst>
      <p:ext uri="{BB962C8B-B14F-4D97-AF65-F5344CB8AC3E}">
        <p14:creationId xmlns:p14="http://schemas.microsoft.com/office/powerpoint/2010/main" val="3716871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766D7-0EB0-AD4C-AAB2-ECE5585DFBCC}"/>
              </a:ext>
            </a:extLst>
          </p:cNvPr>
          <p:cNvSpPr>
            <a:spLocks noGrp="1"/>
          </p:cNvSpPr>
          <p:nvPr>
            <p:ph type="title"/>
          </p:nvPr>
        </p:nvSpPr>
        <p:spPr/>
        <p:txBody>
          <a:bodyPr/>
          <a:lstStyle/>
          <a:p>
            <a:r>
              <a:rPr lang="en-US" dirty="0"/>
              <a:t>References</a:t>
            </a:r>
          </a:p>
        </p:txBody>
      </p:sp>
      <p:sp>
        <p:nvSpPr>
          <p:cNvPr id="4" name="Footer Placeholder 3">
            <a:extLst>
              <a:ext uri="{FF2B5EF4-FFF2-40B4-BE49-F238E27FC236}">
                <a16:creationId xmlns:a16="http://schemas.microsoft.com/office/drawing/2014/main" id="{C9E69F95-DF7E-4AE4-9B81-F551AB1A38BA}"/>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87FB248E-2FFC-99C0-2F84-F74F72B5434E}"/>
              </a:ext>
            </a:extLst>
          </p:cNvPr>
          <p:cNvSpPr>
            <a:spLocks noGrp="1"/>
          </p:cNvSpPr>
          <p:nvPr>
            <p:ph type="sldNum" sz="quarter" idx="12"/>
          </p:nvPr>
        </p:nvSpPr>
        <p:spPr/>
        <p:txBody>
          <a:bodyPr/>
          <a:lstStyle/>
          <a:p>
            <a:fld id="{33F42015-0FC7-4B0E-8D2B-76EADF48D957}" type="slidenum">
              <a:rPr lang="en-US" smtClean="0"/>
              <a:pPr/>
              <a:t>17</a:t>
            </a:fld>
            <a:endParaRPr lang="en-US"/>
          </a:p>
        </p:txBody>
      </p:sp>
      <p:graphicFrame>
        <p:nvGraphicFramePr>
          <p:cNvPr id="9" name="Table 8">
            <a:extLst>
              <a:ext uri="{FF2B5EF4-FFF2-40B4-BE49-F238E27FC236}">
                <a16:creationId xmlns:a16="http://schemas.microsoft.com/office/drawing/2014/main" id="{4150FA80-054B-3F48-66BC-CB10F1D99BD8}"/>
              </a:ext>
            </a:extLst>
          </p:cNvPr>
          <p:cNvGraphicFramePr>
            <a:graphicFrameLocks noGrp="1"/>
          </p:cNvGraphicFramePr>
          <p:nvPr>
            <p:extLst>
              <p:ext uri="{D42A27DB-BD31-4B8C-83A1-F6EECF244321}">
                <p14:modId xmlns:p14="http://schemas.microsoft.com/office/powerpoint/2010/main" val="1165574061"/>
              </p:ext>
            </p:extLst>
          </p:nvPr>
        </p:nvGraphicFramePr>
        <p:xfrm>
          <a:off x="455083" y="901642"/>
          <a:ext cx="11281834" cy="5570503"/>
        </p:xfrm>
        <a:graphic>
          <a:graphicData uri="http://schemas.openxmlformats.org/drawingml/2006/table">
            <a:tbl>
              <a:tblPr firstRow="1" firstCol="1" bandRow="1"/>
              <a:tblGrid>
                <a:gridCol w="446806">
                  <a:extLst>
                    <a:ext uri="{9D8B030D-6E8A-4147-A177-3AD203B41FA5}">
                      <a16:colId xmlns:a16="http://schemas.microsoft.com/office/drawing/2014/main" val="1129553021"/>
                    </a:ext>
                  </a:extLst>
                </a:gridCol>
                <a:gridCol w="10835028">
                  <a:extLst>
                    <a:ext uri="{9D8B030D-6E8A-4147-A177-3AD203B41FA5}">
                      <a16:colId xmlns:a16="http://schemas.microsoft.com/office/drawing/2014/main" val="475322663"/>
                    </a:ext>
                  </a:extLst>
                </a:gridCol>
              </a:tblGrid>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[1]</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E. Quick, “Model Correlation and Thermal Analysis of </a:t>
                      </a:r>
                      <a:r>
                        <a:rPr lang="en-US" sz="1400" dirty="0" err="1">
                          <a:effectLst/>
                          <a:latin typeface="Aptos" panose="020B0004020202020204" pitchFamily="34" charset="0"/>
                          <a:ea typeface="Times New Roman" panose="02020603050405020304" pitchFamily="18" charset="0"/>
                        </a:rPr>
                        <a:t>xEMU</a:t>
                      </a:r>
                      <a:r>
                        <a:rPr lang="en-US" sz="1400" dirty="0">
                          <a:effectLst/>
                          <a:latin typeface="Aptos" panose="020B0004020202020204" pitchFamily="34" charset="0"/>
                          <a:ea typeface="Times New Roman" panose="02020603050405020304" pitchFamily="18" charset="0"/>
                        </a:rPr>
                        <a:t> Boot at Lunar South Pole Temperatures,” in </a:t>
                      </a:r>
                      <a:r>
                        <a:rPr lang="en-US" sz="1400" i="1" dirty="0">
                          <a:effectLst/>
                          <a:latin typeface="Aptos" panose="020B0004020202020204" pitchFamily="34" charset="0"/>
                          <a:ea typeface="Times New Roman" panose="02020603050405020304" pitchFamily="18" charset="0"/>
                        </a:rPr>
                        <a:t>International Conference of Environmental Systems,</a:t>
                      </a:r>
                      <a:r>
                        <a:rPr lang="en-US" sz="1400" i="0" dirty="0">
                          <a:effectLst/>
                          <a:latin typeface="Aptos" panose="020B0004020202020204" pitchFamily="34" charset="0"/>
                          <a:ea typeface="Times New Roman" panose="02020603050405020304" pitchFamily="18" charset="0"/>
                        </a:rPr>
                        <a:t> Rio Grande, Puerto Rico, 2026.</a:t>
                      </a:r>
                      <a:endParaRPr lang="en-US" sz="1400" dirty="0">
                        <a:effectLst/>
                        <a:latin typeface="Aptos" panose="020B0004020202020204" pitchFamily="34" charset="0"/>
                        <a:ea typeface="Times New Roman" panose="02020603050405020304" pitchFamily="18" charset="0"/>
                      </a:endParaRPr>
                    </a:p>
                  </a:txBody>
                  <a:tcPr marL="4771" marR="4771" marT="4771" marB="4771">
                    <a:lnL>
                      <a:noFill/>
                    </a:lnL>
                    <a:lnR>
                      <a:noFill/>
                    </a:lnR>
                    <a:lnT>
                      <a:noFill/>
                    </a:lnT>
                    <a:lnB>
                      <a:noFill/>
                    </a:lnB>
                    <a:noFill/>
                  </a:tcPr>
                </a:tc>
                <a:extLst>
                  <a:ext uri="{0D108BD9-81ED-4DB2-BD59-A6C34878D82A}">
                    <a16:rowId xmlns:a16="http://schemas.microsoft.com/office/drawing/2014/main" val="354882466"/>
                  </a:ext>
                </a:extLst>
              </a:tr>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[2]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B. Swartout, "xEMU Spacesuit Boot Lunar South Pole Thermal Vacuum Testing," in </a:t>
                      </a:r>
                      <a:r>
                        <a:rPr lang="en-US" sz="1400" i="1" dirty="0">
                          <a:effectLst/>
                          <a:latin typeface="Aptos" panose="020B0004020202020204" pitchFamily="34" charset="0"/>
                          <a:ea typeface="Times New Roman" panose="02020603050405020304" pitchFamily="18" charset="0"/>
                        </a:rPr>
                        <a:t>International Conference of Environmental Systems</a:t>
                      </a:r>
                      <a:r>
                        <a:rPr lang="en-US" sz="1400" dirty="0">
                          <a:effectLst/>
                          <a:latin typeface="Aptos" panose="020B0004020202020204" pitchFamily="34" charset="0"/>
                          <a:ea typeface="Times New Roman" panose="02020603050405020304" pitchFamily="18" charset="0"/>
                        </a:rPr>
                        <a:t>, Rio Grande, Puerto Rico, 2026. </a:t>
                      </a:r>
                    </a:p>
                  </a:txBody>
                  <a:tcPr marL="4771" marR="4771" marT="4771" marB="4771">
                    <a:lnL>
                      <a:noFill/>
                    </a:lnL>
                    <a:lnR>
                      <a:noFill/>
                    </a:lnR>
                    <a:lnT>
                      <a:noFill/>
                    </a:lnT>
                    <a:lnB>
                      <a:noFill/>
                    </a:lnB>
                    <a:noFill/>
                  </a:tcPr>
                </a:tc>
                <a:extLst>
                  <a:ext uri="{0D108BD9-81ED-4DB2-BD59-A6C34878D82A}">
                    <a16:rowId xmlns:a16="http://schemas.microsoft.com/office/drawing/2014/main" val="1829247653"/>
                  </a:ext>
                </a:extLst>
              </a:tr>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[3]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B. Swartout, "Exploration Extravehicular Mobility Unit (xEMU) Lunar Boot Chamber B Thermal Vacuum Testing Results," in </a:t>
                      </a:r>
                      <a:r>
                        <a:rPr lang="en-US" sz="1400" i="1" dirty="0">
                          <a:effectLst/>
                          <a:latin typeface="Aptos" panose="020B0004020202020204" pitchFamily="34" charset="0"/>
                          <a:ea typeface="Times New Roman" panose="02020603050405020304" pitchFamily="18" charset="0"/>
                        </a:rPr>
                        <a:t>International Conference on Environmental Systems</a:t>
                      </a:r>
                      <a:r>
                        <a:rPr lang="en-US" sz="1400" dirty="0">
                          <a:effectLst/>
                          <a:latin typeface="Aptos" panose="020B0004020202020204" pitchFamily="34" charset="0"/>
                          <a:ea typeface="Times New Roman" panose="02020603050405020304" pitchFamily="18" charset="0"/>
                        </a:rPr>
                        <a:t>, Louisville, 2024. </a:t>
                      </a:r>
                    </a:p>
                  </a:txBody>
                  <a:tcPr marL="4771" marR="4771" marT="4771" marB="4771">
                    <a:lnL>
                      <a:noFill/>
                    </a:lnL>
                    <a:lnR>
                      <a:noFill/>
                    </a:lnR>
                    <a:lnT>
                      <a:noFill/>
                    </a:lnT>
                    <a:lnB>
                      <a:noFill/>
                    </a:lnB>
                    <a:noFill/>
                  </a:tcPr>
                </a:tc>
                <a:extLst>
                  <a:ext uri="{0D108BD9-81ED-4DB2-BD59-A6C34878D82A}">
                    <a16:rowId xmlns:a16="http://schemas.microsoft.com/office/drawing/2014/main" val="3729821393"/>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[4]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B. C. Conger, "Thermal Analysis of the EMU Boot with Foam Insert Removed," CTSD 1404, 1992.</a:t>
                      </a:r>
                    </a:p>
                  </a:txBody>
                  <a:tcPr marL="4771" marR="4771" marT="4771" marB="4771">
                    <a:lnL>
                      <a:noFill/>
                    </a:lnL>
                    <a:lnR>
                      <a:noFill/>
                    </a:lnR>
                    <a:lnT>
                      <a:noFill/>
                    </a:lnT>
                    <a:lnB>
                      <a:noFill/>
                    </a:lnB>
                    <a:noFill/>
                  </a:tcPr>
                </a:tc>
                <a:extLst>
                  <a:ext uri="{0D108BD9-81ED-4DB2-BD59-A6C34878D82A}">
                    <a16:rowId xmlns:a16="http://schemas.microsoft.com/office/drawing/2014/main" val="95007762"/>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[5]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T. Durrant, "Orlan Spacesuit Boot Thermal Model," HDID-2G41-1132, 1999.</a:t>
                      </a:r>
                    </a:p>
                  </a:txBody>
                  <a:tcPr marL="4771" marR="4771" marT="4771" marB="4771">
                    <a:lnL>
                      <a:noFill/>
                    </a:lnL>
                    <a:lnR>
                      <a:noFill/>
                    </a:lnR>
                    <a:lnT>
                      <a:noFill/>
                    </a:lnT>
                    <a:lnB>
                      <a:noFill/>
                    </a:lnB>
                    <a:noFill/>
                  </a:tcPr>
                </a:tc>
                <a:extLst>
                  <a:ext uri="{0D108BD9-81ED-4DB2-BD59-A6C34878D82A}">
                    <a16:rowId xmlns:a16="http://schemas.microsoft.com/office/drawing/2014/main" val="3585201015"/>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[6]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J. V. Iovine, "EMU Boot Thermal Analysis for ISS EVA," HDID-2G41-954, 1998.</a:t>
                      </a:r>
                    </a:p>
                  </a:txBody>
                  <a:tcPr marL="4771" marR="4771" marT="4771" marB="4771">
                    <a:lnL>
                      <a:noFill/>
                    </a:lnL>
                    <a:lnR>
                      <a:noFill/>
                    </a:lnR>
                    <a:lnT>
                      <a:noFill/>
                    </a:lnT>
                    <a:lnB>
                      <a:noFill/>
                    </a:lnB>
                    <a:noFill/>
                  </a:tcPr>
                </a:tc>
                <a:extLst>
                  <a:ext uri="{0D108BD9-81ED-4DB2-BD59-A6C34878D82A}">
                    <a16:rowId xmlns:a16="http://schemas.microsoft.com/office/drawing/2014/main" val="2095828203"/>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[7]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J. V. Iovine, "Thermal Analysis of the EMU Boot Pressure Bladder," CTSD862, 1990.</a:t>
                      </a:r>
                    </a:p>
                  </a:txBody>
                  <a:tcPr marL="4771" marR="4771" marT="4771" marB="4771">
                    <a:lnL>
                      <a:noFill/>
                    </a:lnL>
                    <a:lnR>
                      <a:noFill/>
                    </a:lnR>
                    <a:lnT>
                      <a:noFill/>
                    </a:lnT>
                    <a:lnB>
                      <a:noFill/>
                    </a:lnB>
                    <a:noFill/>
                  </a:tcPr>
                </a:tc>
                <a:extLst>
                  <a:ext uri="{0D108BD9-81ED-4DB2-BD59-A6C34878D82A}">
                    <a16:rowId xmlns:a16="http://schemas.microsoft.com/office/drawing/2014/main" val="751705048"/>
                  </a:ext>
                </a:extLst>
              </a:tr>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[8]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W. Lee, "Thermal Analysis Results of Stand-Alone Shuttle Boot Model for the Thermal Vacuum Chamber B Test for STS-37 Mission Hardware," CTSD454, 1989.</a:t>
                      </a:r>
                    </a:p>
                  </a:txBody>
                  <a:tcPr marL="4771" marR="4771" marT="4771" marB="4771">
                    <a:lnL>
                      <a:noFill/>
                    </a:lnL>
                    <a:lnR>
                      <a:noFill/>
                    </a:lnR>
                    <a:lnT>
                      <a:noFill/>
                    </a:lnT>
                    <a:lnB>
                      <a:noFill/>
                    </a:lnB>
                    <a:noFill/>
                  </a:tcPr>
                </a:tc>
                <a:extLst>
                  <a:ext uri="{0D108BD9-81ED-4DB2-BD59-A6C34878D82A}">
                    <a16:rowId xmlns:a16="http://schemas.microsoft.com/office/drawing/2014/main" val="327337066"/>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[9]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T. Nguyen, "The Thermal Effect of a Newly Designed Aluminum Piece Attached to the Heel of the EMU Boot," 20977, 1984.</a:t>
                      </a:r>
                    </a:p>
                  </a:txBody>
                  <a:tcPr marL="4771" marR="4771" marT="4771" marB="4771">
                    <a:lnL>
                      <a:noFill/>
                    </a:lnL>
                    <a:lnR>
                      <a:noFill/>
                    </a:lnR>
                    <a:lnT>
                      <a:noFill/>
                    </a:lnT>
                    <a:lnB>
                      <a:noFill/>
                    </a:lnB>
                    <a:noFill/>
                  </a:tcPr>
                </a:tc>
                <a:extLst>
                  <a:ext uri="{0D108BD9-81ED-4DB2-BD59-A6C34878D82A}">
                    <a16:rowId xmlns:a16="http://schemas.microsoft.com/office/drawing/2014/main" val="2417237452"/>
                  </a:ext>
                </a:extLst>
              </a:tr>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[10]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D. Ochoa, "Thermal Design and Analysis of Constellation Space Suit System Boot Options for Lunar Missions," ESCG-4470-09-TEAN-DOC-0110, 2009.</a:t>
                      </a:r>
                    </a:p>
                  </a:txBody>
                  <a:tcPr marL="4771" marR="4771" marT="4771" marB="4771">
                    <a:lnL>
                      <a:noFill/>
                    </a:lnL>
                    <a:lnR>
                      <a:noFill/>
                    </a:lnR>
                    <a:lnT>
                      <a:noFill/>
                    </a:lnT>
                    <a:lnB>
                      <a:noFill/>
                    </a:lnB>
                    <a:noFill/>
                  </a:tcPr>
                </a:tc>
                <a:extLst>
                  <a:ext uri="{0D108BD9-81ED-4DB2-BD59-A6C34878D82A}">
                    <a16:rowId xmlns:a16="http://schemas.microsoft.com/office/drawing/2014/main" val="91267991"/>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[11]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D. G. Gilmore, Spacecraft Thermal Control Handbook: Volume 1: Fundamental Technologies, The Aerospace Press, 2002. </a:t>
                      </a:r>
                    </a:p>
                  </a:txBody>
                  <a:tcPr marL="4771" marR="4771" marT="4771" marB="4771">
                    <a:lnL>
                      <a:noFill/>
                    </a:lnL>
                    <a:lnR>
                      <a:noFill/>
                    </a:lnR>
                    <a:lnT>
                      <a:noFill/>
                    </a:lnT>
                    <a:lnB>
                      <a:noFill/>
                    </a:lnB>
                    <a:noFill/>
                  </a:tcPr>
                </a:tc>
                <a:extLst>
                  <a:ext uri="{0D108BD9-81ED-4DB2-BD59-A6C34878D82A}">
                    <a16:rowId xmlns:a16="http://schemas.microsoft.com/office/drawing/2014/main" val="2794532542"/>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[12]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"fitgeotrans," Mathworks, [Online]. Available: https://www.mathworks.com/help/images/ref/fitgeotrans.html.</a:t>
                      </a:r>
                    </a:p>
                  </a:txBody>
                  <a:tcPr marL="4771" marR="4771" marT="4771" marB="4771">
                    <a:lnL>
                      <a:noFill/>
                    </a:lnL>
                    <a:lnR>
                      <a:noFill/>
                    </a:lnR>
                    <a:lnT>
                      <a:noFill/>
                    </a:lnT>
                    <a:lnB>
                      <a:noFill/>
                    </a:lnB>
                    <a:noFill/>
                  </a:tcPr>
                </a:tc>
                <a:extLst>
                  <a:ext uri="{0D108BD9-81ED-4DB2-BD59-A6C34878D82A}">
                    <a16:rowId xmlns:a16="http://schemas.microsoft.com/office/drawing/2014/main" val="3022969553"/>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[13]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"imwarp," Mathworks, [Online]. Available: https://www.mathworks.com/help/images/ref/imwarp.html.</a:t>
                      </a:r>
                    </a:p>
                  </a:txBody>
                  <a:tcPr marL="4771" marR="4771" marT="4771" marB="4771">
                    <a:lnL>
                      <a:noFill/>
                    </a:lnL>
                    <a:lnR>
                      <a:noFill/>
                    </a:lnR>
                    <a:lnT>
                      <a:noFill/>
                    </a:lnT>
                    <a:lnB>
                      <a:noFill/>
                    </a:lnB>
                    <a:noFill/>
                  </a:tcPr>
                </a:tc>
                <a:extLst>
                  <a:ext uri="{0D108BD9-81ED-4DB2-BD59-A6C34878D82A}">
                    <a16:rowId xmlns:a16="http://schemas.microsoft.com/office/drawing/2014/main" val="1566418105"/>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[14]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Z. Fester, S. McFarland, N. Andersen, E. Quick, D. Green, T. Jaimes and D. Morris, "xEMU Boot TVAC Final Report," NASA, CTSD-ADV-2272.</a:t>
                      </a:r>
                    </a:p>
                  </a:txBody>
                  <a:tcPr marL="4771" marR="4771" marT="4771" marB="4771">
                    <a:lnL>
                      <a:noFill/>
                    </a:lnL>
                    <a:lnR>
                      <a:noFill/>
                    </a:lnR>
                    <a:lnT>
                      <a:noFill/>
                    </a:lnT>
                    <a:lnB>
                      <a:noFill/>
                    </a:lnB>
                    <a:noFill/>
                  </a:tcPr>
                </a:tc>
                <a:extLst>
                  <a:ext uri="{0D108BD9-81ED-4DB2-BD59-A6C34878D82A}">
                    <a16:rowId xmlns:a16="http://schemas.microsoft.com/office/drawing/2014/main" val="1680314803"/>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[15]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N. L. Langston and V. Margiott, "EMU Phase VI Glove Thermal Vacuum Test and Analysis Final Report," CTSD-SS-1621, 1998.</a:t>
                      </a:r>
                    </a:p>
                  </a:txBody>
                  <a:tcPr marL="4771" marR="4771" marT="4771" marB="4771">
                    <a:lnL>
                      <a:noFill/>
                    </a:lnL>
                    <a:lnR>
                      <a:noFill/>
                    </a:lnR>
                    <a:lnT>
                      <a:noFill/>
                    </a:lnT>
                    <a:lnB>
                      <a:noFill/>
                    </a:lnB>
                    <a:noFill/>
                  </a:tcPr>
                </a:tc>
                <a:extLst>
                  <a:ext uri="{0D108BD9-81ED-4DB2-BD59-A6C34878D82A}">
                    <a16:rowId xmlns:a16="http://schemas.microsoft.com/office/drawing/2014/main" val="2707990399"/>
                  </a:ext>
                </a:extLst>
              </a:tr>
              <a:tr h="479377">
                <a:tc>
                  <a:txBody>
                    <a:bodyPr/>
                    <a:lstStyle/>
                    <a:p>
                      <a:pPr marL="0" marR="0" algn="just">
                        <a:buNone/>
                      </a:pPr>
                      <a:r>
                        <a:rPr lang="en-US" sz="1400" dirty="0">
                          <a:effectLst/>
                          <a:latin typeface="Aptos" panose="020B0004020202020204" pitchFamily="34" charset="0"/>
                          <a:ea typeface="Times New Roman" panose="02020603050405020304" pitchFamily="18" charset="0"/>
                        </a:rPr>
                        <a:t>[16]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M. B. Abney, R. J. Jones, S. R. Wilson, T. K. Brady and N. L. Andersen, "Lunar Glove Thermal and Durability Analysis, Test, and Failure Mitigation," NESC-RP-21-01722, 2024.</a:t>
                      </a:r>
                    </a:p>
                  </a:txBody>
                  <a:tcPr marL="4771" marR="4771" marT="4771" marB="4771">
                    <a:lnL>
                      <a:noFill/>
                    </a:lnL>
                    <a:lnR>
                      <a:noFill/>
                    </a:lnR>
                    <a:lnT>
                      <a:noFill/>
                    </a:lnT>
                    <a:lnB>
                      <a:noFill/>
                    </a:lnB>
                    <a:noFill/>
                  </a:tcPr>
                </a:tc>
                <a:extLst>
                  <a:ext uri="{0D108BD9-81ED-4DB2-BD59-A6C34878D82A}">
                    <a16:rowId xmlns:a16="http://schemas.microsoft.com/office/drawing/2014/main" val="3771264596"/>
                  </a:ext>
                </a:extLst>
              </a:tr>
              <a:tr h="244931">
                <a:tc>
                  <a:txBody>
                    <a:bodyPr/>
                    <a:lstStyle/>
                    <a:p>
                      <a:pPr marL="0" marR="0" algn="just">
                        <a:buNone/>
                      </a:pPr>
                      <a:r>
                        <a:rPr lang="en-US" sz="1400" dirty="0">
                          <a:effectLst/>
                          <a:latin typeface="Aptos" panose="020B0004020202020204" pitchFamily="34" charset="0"/>
                          <a:ea typeface="Times New Roman" panose="02020603050405020304" pitchFamily="18" charset="0"/>
                        </a:rPr>
                        <a:t>[17] </a:t>
                      </a:r>
                    </a:p>
                  </a:txBody>
                  <a:tcPr marL="4771" marR="4771" marT="4771" marB="4771">
                    <a:lnL>
                      <a:noFill/>
                    </a:lnL>
                    <a:lnR>
                      <a:noFill/>
                    </a:lnR>
                    <a:lnT>
                      <a:noFill/>
                    </a:lnT>
                    <a:lnB>
                      <a:noFill/>
                    </a:lnB>
                    <a:noFill/>
                  </a:tcPr>
                </a:tc>
                <a:tc>
                  <a:txBody>
                    <a:bodyPr/>
                    <a:lstStyle/>
                    <a:p>
                      <a:pPr marL="0" marR="0" algn="just">
                        <a:buNone/>
                      </a:pPr>
                      <a:r>
                        <a:rPr lang="en-US" sz="1400" dirty="0">
                          <a:effectLst/>
                          <a:latin typeface="Aptos" panose="020B0004020202020204" pitchFamily="34" charset="0"/>
                          <a:ea typeface="Times New Roman" panose="02020603050405020304" pitchFamily="18" charset="0"/>
                        </a:rPr>
                        <a:t>NASA, "NASA Spaceflight Human-System Standard Volume 1, Crew Health," 2023.</a:t>
                      </a:r>
                    </a:p>
                  </a:txBody>
                  <a:tcPr marL="4771" marR="4771" marT="4771" marB="4771">
                    <a:lnL>
                      <a:noFill/>
                    </a:lnL>
                    <a:lnR>
                      <a:noFill/>
                    </a:lnR>
                    <a:lnT>
                      <a:noFill/>
                    </a:lnT>
                    <a:lnB>
                      <a:noFill/>
                    </a:lnB>
                    <a:noFill/>
                  </a:tcPr>
                </a:tc>
                <a:extLst>
                  <a:ext uri="{0D108BD9-81ED-4DB2-BD59-A6C34878D82A}">
                    <a16:rowId xmlns:a16="http://schemas.microsoft.com/office/drawing/2014/main" val="3177094560"/>
                  </a:ext>
                </a:extLst>
              </a:tr>
            </a:tbl>
          </a:graphicData>
        </a:graphic>
      </p:graphicFrame>
    </p:spTree>
    <p:extLst>
      <p:ext uri="{BB962C8B-B14F-4D97-AF65-F5344CB8AC3E}">
        <p14:creationId xmlns:p14="http://schemas.microsoft.com/office/powerpoint/2010/main" val="116597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DE00-351C-F780-7A9D-2EDFDF7E470E}"/>
              </a:ext>
            </a:extLst>
          </p:cNvPr>
          <p:cNvSpPr>
            <a:spLocks noGrp="1"/>
          </p:cNvSpPr>
          <p:nvPr>
            <p:ph type="title"/>
          </p:nvPr>
        </p:nvSpPr>
        <p:spPr/>
        <p:txBody>
          <a:bodyPr/>
          <a:lstStyle/>
          <a:p>
            <a:r>
              <a:rPr lang="en-US" dirty="0"/>
              <a:t>Acknowledgements / Questions</a:t>
            </a:r>
          </a:p>
        </p:txBody>
      </p:sp>
      <p:sp>
        <p:nvSpPr>
          <p:cNvPr id="4" name="Footer Placeholder 3">
            <a:extLst>
              <a:ext uri="{FF2B5EF4-FFF2-40B4-BE49-F238E27FC236}">
                <a16:creationId xmlns:a16="http://schemas.microsoft.com/office/drawing/2014/main" id="{8D3F483E-C14A-2995-79C8-8B2B8FBA6B46}"/>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FB904128-839B-9FCB-6DED-426AA1FC5B7B}"/>
              </a:ext>
            </a:extLst>
          </p:cNvPr>
          <p:cNvSpPr>
            <a:spLocks noGrp="1"/>
          </p:cNvSpPr>
          <p:nvPr>
            <p:ph type="sldNum" sz="quarter" idx="12"/>
          </p:nvPr>
        </p:nvSpPr>
        <p:spPr/>
        <p:txBody>
          <a:bodyPr/>
          <a:lstStyle/>
          <a:p>
            <a:fld id="{33F42015-0FC7-4B0E-8D2B-76EADF48D957}" type="slidenum">
              <a:rPr lang="en-US" smtClean="0"/>
              <a:pPr/>
              <a:t>18</a:t>
            </a:fld>
            <a:endParaRPr lang="en-US"/>
          </a:p>
        </p:txBody>
      </p:sp>
      <p:sp>
        <p:nvSpPr>
          <p:cNvPr id="7" name="TextBox 6">
            <a:extLst>
              <a:ext uri="{FF2B5EF4-FFF2-40B4-BE49-F238E27FC236}">
                <a16:creationId xmlns:a16="http://schemas.microsoft.com/office/drawing/2014/main" id="{57BB682E-C128-CAB4-8B47-5FB930CB7EF3}"/>
              </a:ext>
            </a:extLst>
          </p:cNvPr>
          <p:cNvSpPr txBox="1"/>
          <p:nvPr/>
        </p:nvSpPr>
        <p:spPr>
          <a:xfrm>
            <a:off x="867834" y="1176635"/>
            <a:ext cx="10456332" cy="707886"/>
          </a:xfrm>
          <a:prstGeom prst="rect">
            <a:avLst/>
          </a:prstGeom>
          <a:noFill/>
        </p:spPr>
        <p:txBody>
          <a:bodyPr wrap="square">
            <a:spAutoFit/>
          </a:bodyPr>
          <a:lstStyle/>
          <a:p>
            <a:pPr algn="ctr"/>
            <a:r>
              <a:rPr lang="en-US" sz="2000" b="1" dirty="0">
                <a:solidFill>
                  <a:srgbClr val="000000"/>
                </a:solidFill>
                <a:effectLst/>
                <a:latin typeface="Aptos" panose="020B0004020202020204" pitchFamily="34" charset="0"/>
                <a:ea typeface="Times New Roman" panose="02020603050405020304" pitchFamily="18" charset="0"/>
              </a:rPr>
              <a:t>The authors would like to acknowledge the CITADEL test team at JPL for their hard work conducting test points and compiling data files.</a:t>
            </a:r>
            <a:endParaRPr lang="en-US" sz="2000" b="1" dirty="0">
              <a:latin typeface="Aptos" panose="020B0004020202020204" pitchFamily="34" charset="0"/>
            </a:endParaRPr>
          </a:p>
        </p:txBody>
      </p:sp>
      <p:sp>
        <p:nvSpPr>
          <p:cNvPr id="9" name="TextBox 8">
            <a:extLst>
              <a:ext uri="{FF2B5EF4-FFF2-40B4-BE49-F238E27FC236}">
                <a16:creationId xmlns:a16="http://schemas.microsoft.com/office/drawing/2014/main" id="{BC58CA60-B6FB-BD6B-04E4-D6FE6DAAFDC7}"/>
              </a:ext>
            </a:extLst>
          </p:cNvPr>
          <p:cNvSpPr txBox="1"/>
          <p:nvPr/>
        </p:nvSpPr>
        <p:spPr>
          <a:xfrm>
            <a:off x="867834" y="2397948"/>
            <a:ext cx="10456332" cy="1754326"/>
          </a:xfrm>
          <a:prstGeom prst="rect">
            <a:avLst/>
          </a:prstGeom>
          <a:noFill/>
        </p:spPr>
        <p:txBody>
          <a:bodyPr wrap="square">
            <a:spAutoFit/>
          </a:bodyPr>
          <a:lstStyle/>
          <a:p>
            <a:pPr algn="ctr"/>
            <a:r>
              <a:rPr lang="en-US" sz="3600" b="1" dirty="0">
                <a:solidFill>
                  <a:srgbClr val="000000"/>
                </a:solidFill>
                <a:effectLst/>
                <a:latin typeface="Aptos" panose="020B0004020202020204" pitchFamily="34" charset="0"/>
                <a:ea typeface="Times New Roman" panose="02020603050405020304" pitchFamily="18" charset="0"/>
              </a:rPr>
              <a:t>Thank you!</a:t>
            </a:r>
          </a:p>
          <a:p>
            <a:pPr algn="ctr"/>
            <a:endParaRPr lang="en-US" sz="3600" b="1" dirty="0">
              <a:solidFill>
                <a:srgbClr val="000000"/>
              </a:solidFill>
              <a:latin typeface="Aptos" panose="020B0004020202020204" pitchFamily="34" charset="0"/>
            </a:endParaRPr>
          </a:p>
          <a:p>
            <a:pPr algn="ctr"/>
            <a:r>
              <a:rPr lang="en-US" sz="3600" b="1" dirty="0">
                <a:solidFill>
                  <a:srgbClr val="000000"/>
                </a:solidFill>
                <a:latin typeface="Aptos" panose="020B0004020202020204" pitchFamily="34" charset="0"/>
              </a:rPr>
              <a:t>Questions?</a:t>
            </a:r>
          </a:p>
        </p:txBody>
      </p:sp>
      <p:sp>
        <p:nvSpPr>
          <p:cNvPr id="11" name="TextBox 10">
            <a:extLst>
              <a:ext uri="{FF2B5EF4-FFF2-40B4-BE49-F238E27FC236}">
                <a16:creationId xmlns:a16="http://schemas.microsoft.com/office/drawing/2014/main" id="{E4F0BC30-94E8-E8D5-6F75-45CACCDC6E7C}"/>
              </a:ext>
            </a:extLst>
          </p:cNvPr>
          <p:cNvSpPr txBox="1"/>
          <p:nvPr/>
        </p:nvSpPr>
        <p:spPr>
          <a:xfrm>
            <a:off x="867834" y="4665702"/>
            <a:ext cx="10456332" cy="1015663"/>
          </a:xfrm>
          <a:prstGeom prst="rect">
            <a:avLst/>
          </a:prstGeom>
          <a:noFill/>
        </p:spPr>
        <p:txBody>
          <a:bodyPr wrap="square">
            <a:spAutoFit/>
          </a:bodyPr>
          <a:lstStyle/>
          <a:p>
            <a:pPr algn="ctr"/>
            <a:r>
              <a:rPr lang="en-US" sz="2000" dirty="0">
                <a:solidFill>
                  <a:srgbClr val="000000"/>
                </a:solidFill>
                <a:latin typeface="Aptos" panose="020B0004020202020204" pitchFamily="34" charset="0"/>
              </a:rPr>
              <a:t>Further inquiries may be sent to the following:</a:t>
            </a:r>
          </a:p>
          <a:p>
            <a:pPr algn="ctr"/>
            <a:r>
              <a:rPr lang="en-US" sz="2000" dirty="0">
                <a:solidFill>
                  <a:srgbClr val="000000"/>
                </a:solidFill>
                <a:latin typeface="Aptos" panose="020B0004020202020204" pitchFamily="34" charset="0"/>
              </a:rPr>
              <a:t>Emma Quick: </a:t>
            </a:r>
            <a:r>
              <a:rPr lang="en-US" sz="2000" dirty="0">
                <a:solidFill>
                  <a:srgbClr val="000000"/>
                </a:solidFill>
                <a:latin typeface="Aptos" panose="020B0004020202020204" pitchFamily="34" charset="0"/>
                <a:hlinkClick r:id="rId2"/>
              </a:rPr>
              <a:t>emma.j.quick@nasa.gov</a:t>
            </a:r>
            <a:r>
              <a:rPr lang="en-US" sz="2000" dirty="0">
                <a:solidFill>
                  <a:srgbClr val="000000"/>
                </a:solidFill>
                <a:latin typeface="Aptos" panose="020B0004020202020204" pitchFamily="34" charset="0"/>
              </a:rPr>
              <a:t> </a:t>
            </a:r>
          </a:p>
          <a:p>
            <a:pPr algn="ctr"/>
            <a:r>
              <a:rPr lang="en-US" sz="2000" dirty="0">
                <a:solidFill>
                  <a:srgbClr val="000000"/>
                </a:solidFill>
                <a:latin typeface="Aptos" panose="020B0004020202020204" pitchFamily="34" charset="0"/>
              </a:rPr>
              <a:t>Noah Andersen: </a:t>
            </a:r>
            <a:r>
              <a:rPr lang="en-US" sz="2000" dirty="0">
                <a:solidFill>
                  <a:srgbClr val="000000"/>
                </a:solidFill>
                <a:latin typeface="Aptos" panose="020B0004020202020204" pitchFamily="34" charset="0"/>
                <a:hlinkClick r:id="rId3"/>
              </a:rPr>
              <a:t>noah.l.andersen@nasa.gov</a:t>
            </a:r>
            <a:r>
              <a:rPr lang="en-US" sz="2000" dirty="0">
                <a:solidFill>
                  <a:srgbClr val="000000"/>
                </a:solidFill>
                <a:latin typeface="Aptos" panose="020B0004020202020204" pitchFamily="34" charset="0"/>
              </a:rPr>
              <a:t> </a:t>
            </a:r>
            <a:endParaRPr lang="en-US" sz="2000" dirty="0">
              <a:latin typeface="Aptos" panose="020B0004020202020204" pitchFamily="34" charset="0"/>
            </a:endParaRPr>
          </a:p>
        </p:txBody>
      </p:sp>
    </p:spTree>
    <p:extLst>
      <p:ext uri="{BB962C8B-B14F-4D97-AF65-F5344CB8AC3E}">
        <p14:creationId xmlns:p14="http://schemas.microsoft.com/office/powerpoint/2010/main" val="2983660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AC26-7B5F-D6D5-D12A-B50489E0A071}"/>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B89A862-0479-1B89-B8F7-7B182F803255}"/>
              </a:ext>
            </a:extLst>
          </p:cNvPr>
          <p:cNvSpPr>
            <a:spLocks noGrp="1"/>
          </p:cNvSpPr>
          <p:nvPr>
            <p:ph idx="1"/>
          </p:nvPr>
        </p:nvSpPr>
        <p:spPr/>
        <p:txBody>
          <a:bodyPr/>
          <a:lstStyle/>
          <a:p>
            <a:r>
              <a:rPr lang="en-US" dirty="0"/>
              <a:t>Background and Objectives</a:t>
            </a:r>
          </a:p>
          <a:p>
            <a:r>
              <a:rPr lang="en-US" dirty="0"/>
              <a:t>Test Setup/Conditions/Instrumentation</a:t>
            </a:r>
          </a:p>
          <a:p>
            <a:r>
              <a:rPr lang="en-US" dirty="0"/>
              <a:t>MiniShroud Model Overview</a:t>
            </a:r>
          </a:p>
          <a:p>
            <a:r>
              <a:rPr lang="en-US" dirty="0"/>
              <a:t>MiniShroud Model Correlation</a:t>
            </a:r>
          </a:p>
          <a:p>
            <a:pPr lvl="1"/>
            <a:r>
              <a:rPr lang="en-US" dirty="0"/>
              <a:t>Results, performance</a:t>
            </a:r>
          </a:p>
          <a:p>
            <a:r>
              <a:rPr lang="en-US" dirty="0"/>
              <a:t>Boot Model Overview</a:t>
            </a:r>
          </a:p>
          <a:p>
            <a:r>
              <a:rPr lang="en-US" dirty="0"/>
              <a:t>Boot Model Correlation</a:t>
            </a:r>
          </a:p>
          <a:p>
            <a:pPr lvl="1"/>
            <a:r>
              <a:rPr lang="en-US" dirty="0"/>
              <a:t>Results, performance, RMSE</a:t>
            </a:r>
          </a:p>
          <a:p>
            <a:r>
              <a:rPr lang="en-US" dirty="0"/>
              <a:t>Lunar Operation </a:t>
            </a:r>
          </a:p>
          <a:p>
            <a:pPr lvl="1"/>
            <a:r>
              <a:rPr lang="en-US" dirty="0"/>
              <a:t>Modeling, heat flux and temperature predictions</a:t>
            </a:r>
          </a:p>
          <a:p>
            <a:r>
              <a:rPr lang="en-US" dirty="0"/>
              <a:t>Conclusions</a:t>
            </a:r>
          </a:p>
        </p:txBody>
      </p:sp>
      <p:sp>
        <p:nvSpPr>
          <p:cNvPr id="4" name="Footer Placeholder 3">
            <a:extLst>
              <a:ext uri="{FF2B5EF4-FFF2-40B4-BE49-F238E27FC236}">
                <a16:creationId xmlns:a16="http://schemas.microsoft.com/office/drawing/2014/main" id="{509A38F0-58F5-0CD1-C103-E785CAFCE84F}"/>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99A2C3F-695F-1130-3FA2-8D89E297136A}"/>
              </a:ext>
            </a:extLst>
          </p:cNvPr>
          <p:cNvSpPr>
            <a:spLocks noGrp="1"/>
          </p:cNvSpPr>
          <p:nvPr>
            <p:ph type="sldNum" sz="quarter" idx="12"/>
          </p:nvPr>
        </p:nvSpPr>
        <p:spPr/>
        <p:txBody>
          <a:bodyPr/>
          <a:lstStyle/>
          <a:p>
            <a:fld id="{33F42015-0FC7-4B0E-8D2B-76EADF48D957}" type="slidenum">
              <a:rPr lang="en-US" smtClean="0"/>
              <a:pPr/>
              <a:t>2</a:t>
            </a:fld>
            <a:endParaRPr lang="en-US"/>
          </a:p>
        </p:txBody>
      </p:sp>
    </p:spTree>
    <p:extLst>
      <p:ext uri="{BB962C8B-B14F-4D97-AF65-F5344CB8AC3E}">
        <p14:creationId xmlns:p14="http://schemas.microsoft.com/office/powerpoint/2010/main" val="3869581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2DBCB-B29B-0DDE-9E70-236D4CE8B1A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914F05A-1D63-67F3-1AA9-569B10AD14F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4" b="95310" l="1438" r="97500">
                        <a14:foregroundMark x1="11750" y1="31614" x2="5250" y2="45122"/>
                        <a14:foregroundMark x1="5250" y1="45122" x2="3875" y2="63227"/>
                        <a14:foregroundMark x1="3875" y1="63227" x2="12500" y2="80206"/>
                        <a14:foregroundMark x1="12500" y1="80206" x2="61313" y2="90994"/>
                        <a14:foregroundMark x1="61313" y1="90994" x2="82188" y2="75704"/>
                        <a14:foregroundMark x1="82188" y1="75704" x2="91750" y2="55159"/>
                        <a14:foregroundMark x1="91750" y1="55159" x2="93625" y2="28799"/>
                        <a14:foregroundMark x1="93625" y1="28799" x2="70688" y2="19231"/>
                        <a14:foregroundMark x1="70688" y1="19231" x2="31063" y2="36210"/>
                        <a14:foregroundMark x1="31063" y1="36210" x2="16188" y2="56660"/>
                        <a14:foregroundMark x1="16188" y1="56660" x2="32688" y2="78799"/>
                        <a14:foregroundMark x1="32688" y1="78799" x2="64813" y2="75422"/>
                        <a14:foregroundMark x1="64813" y1="75422" x2="89625" y2="54409"/>
                        <a14:foregroundMark x1="89625" y1="54409" x2="91813" y2="42495"/>
                        <a14:foregroundMark x1="91813" y1="42495" x2="91625" y2="42120"/>
                        <a14:foregroundMark x1="3313" y1="45216" x2="5063" y2="85272"/>
                        <a14:foregroundMark x1="5063" y1="85272" x2="43500" y2="95497"/>
                        <a14:foregroundMark x1="43500" y1="95497" x2="44125" y2="95403"/>
                        <a14:foregroundMark x1="7000" y1="91557" x2="4563" y2="51313"/>
                        <a14:foregroundMark x1="4563" y1="51313" x2="5438" y2="43996"/>
                        <a14:foregroundMark x1="75313" y1="90338" x2="81750" y2="90807"/>
                        <a14:foregroundMark x1="81750" y1="90807" x2="88688" y2="79925"/>
                        <a14:foregroundMark x1="88688" y1="79925" x2="95625" y2="48780"/>
                        <a14:foregroundMark x1="95625" y1="48780" x2="96813" y2="13227"/>
                        <a14:foregroundMark x1="89125" y1="92120" x2="92750" y2="87242"/>
                        <a14:foregroundMark x1="92750" y1="87242" x2="96625" y2="73171"/>
                        <a14:foregroundMark x1="96625" y1="73171" x2="96500" y2="69418"/>
                        <a14:foregroundMark x1="92625" y1="93527" x2="97375" y2="86398"/>
                        <a14:foregroundMark x1="97375" y1="86398" x2="97500" y2="84615"/>
                        <a14:foregroundMark x1="1938" y1="40150" x2="1438" y2="92777"/>
                        <a14:foregroundMark x1="19125" y1="26923" x2="23125" y2="25797"/>
                        <a14:foregroundMark x1="21438" y1="25141" x2="21438" y2="25141"/>
                        <a14:foregroundMark x1="24438" y1="23546" x2="24438" y2="23546"/>
                        <a14:foregroundMark x1="21813" y1="24672" x2="22875" y2="24109"/>
                        <a14:foregroundMark x1="23875" y1="23640" x2="24188" y2="23640"/>
                        <a14:foregroundMark x1="21375" y1="24578" x2="20375" y2="25516"/>
                        <a14:foregroundMark x1="20375" y1="25047" x2="20125" y2="25235"/>
                        <a14:foregroundMark x1="19625" y1="25516" x2="16625" y2="27298"/>
                        <a14:foregroundMark x1="34875" y1="18293" x2="35188" y2="18293"/>
                        <a14:foregroundMark x1="44728" y1="15032" x2="54625" y2="12852"/>
                        <a14:backgroundMark x1="23563" y1="23077" x2="23196" y2="23187"/>
                        <a14:backgroundMark x1="42125" y1="13884" x2="43875" y2="13415"/>
                        <a14:backgroundMark x1="40875" y1="15760" x2="42563" y2="14728"/>
                        <a14:backgroundMark x1="42438" y1="15009" x2="44313" y2="14447"/>
                        <a14:backgroundMark x1="43875" y1="14822" x2="45000" y2="14259"/>
                      </a14:backgroundRemoval>
                    </a14:imgEffect>
                  </a14:imgLayer>
                </a14:imgProps>
              </a:ext>
              <a:ext uri="{28A0092B-C50C-407E-A947-70E740481C1C}">
                <a14:useLocalDpi xmlns:a14="http://schemas.microsoft.com/office/drawing/2010/main" val="0"/>
              </a:ext>
            </a:extLst>
          </a:blip>
          <a:srcRect l="5808" t="8054" r="1658" b="66418"/>
          <a:stretch>
            <a:fillRect/>
          </a:stretch>
        </p:blipFill>
        <p:spPr>
          <a:xfrm>
            <a:off x="-209125" y="4585779"/>
            <a:ext cx="12409917" cy="2281013"/>
          </a:xfrm>
          <a:custGeom>
            <a:avLst/>
            <a:gdLst>
              <a:gd name="csX0" fmla="*/ 11607211 w 12143788"/>
              <a:gd name="csY0" fmla="*/ 144 h 2232097"/>
              <a:gd name="csX1" fmla="*/ 12114341 w 12143788"/>
              <a:gd name="csY1" fmla="*/ 3672 h 2232097"/>
              <a:gd name="csX2" fmla="*/ 12143788 w 12143788"/>
              <a:gd name="csY2" fmla="*/ 4918 h 2232097"/>
              <a:gd name="csX3" fmla="*/ 12143788 w 12143788"/>
              <a:gd name="csY3" fmla="*/ 2232097 h 2232097"/>
              <a:gd name="csX4" fmla="*/ 0 w 12143788"/>
              <a:gd name="csY4" fmla="*/ 2232097 h 2232097"/>
              <a:gd name="csX5" fmla="*/ 128238 w 12143788"/>
              <a:gd name="csY5" fmla="*/ 2191808 h 2232097"/>
              <a:gd name="csX6" fmla="*/ 1160102 w 12143788"/>
              <a:gd name="csY6" fmla="*/ 1834322 h 2232097"/>
              <a:gd name="csX7" fmla="*/ 4197219 w 12143788"/>
              <a:gd name="csY7" fmla="*/ 909032 h 2232097"/>
              <a:gd name="csX8" fmla="*/ 6641646 w 12143788"/>
              <a:gd name="csY8" fmla="*/ 426090 h 2232097"/>
              <a:gd name="csX9" fmla="*/ 7974563 w 12143788"/>
              <a:gd name="csY9" fmla="*/ 212346 h 2232097"/>
              <a:gd name="csX10" fmla="*/ 10587131 w 12143788"/>
              <a:gd name="csY10" fmla="*/ 5521 h 2232097"/>
              <a:gd name="csX11" fmla="*/ 11607211 w 12143788"/>
              <a:gd name="csY11" fmla="*/ 144 h 22320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2143788" h="2232097">
                <a:moveTo>
                  <a:pt x="11607211" y="144"/>
                </a:moveTo>
                <a:cubicBezTo>
                  <a:pt x="11780433" y="-350"/>
                  <a:pt x="11951403" y="336"/>
                  <a:pt x="12114341" y="3672"/>
                </a:cubicBezTo>
                <a:lnTo>
                  <a:pt x="12143788" y="4918"/>
                </a:lnTo>
                <a:lnTo>
                  <a:pt x="12143788" y="2232097"/>
                </a:lnTo>
                <a:lnTo>
                  <a:pt x="0" y="2232097"/>
                </a:lnTo>
                <a:lnTo>
                  <a:pt x="128238" y="2191808"/>
                </a:lnTo>
                <a:cubicBezTo>
                  <a:pt x="480486" y="2081653"/>
                  <a:pt x="849335" y="1963092"/>
                  <a:pt x="1160102" y="1834322"/>
                </a:cubicBezTo>
                <a:cubicBezTo>
                  <a:pt x="2171750" y="1461418"/>
                  <a:pt x="3434214" y="1094751"/>
                  <a:pt x="4197219" y="909032"/>
                </a:cubicBezTo>
                <a:cubicBezTo>
                  <a:pt x="4960224" y="723312"/>
                  <a:pt x="6012088" y="542204"/>
                  <a:pt x="6641646" y="426090"/>
                </a:cubicBezTo>
                <a:cubicBezTo>
                  <a:pt x="7271203" y="309975"/>
                  <a:pt x="7316982" y="282440"/>
                  <a:pt x="7974563" y="212346"/>
                </a:cubicBezTo>
                <a:cubicBezTo>
                  <a:pt x="9034915" y="66051"/>
                  <a:pt x="9449423" y="62584"/>
                  <a:pt x="10587131" y="5521"/>
                </a:cubicBezTo>
                <a:cubicBezTo>
                  <a:pt x="10905325" y="6841"/>
                  <a:pt x="11260769" y="1132"/>
                  <a:pt x="11607211" y="144"/>
                </a:cubicBezTo>
                <a:close/>
              </a:path>
            </a:pathLst>
          </a:custGeom>
        </p:spPr>
      </p:pic>
      <p:sp>
        <p:nvSpPr>
          <p:cNvPr id="2" name="Title 1">
            <a:extLst>
              <a:ext uri="{FF2B5EF4-FFF2-40B4-BE49-F238E27FC236}">
                <a16:creationId xmlns:a16="http://schemas.microsoft.com/office/drawing/2014/main" id="{54829D29-F44C-A165-92F5-607E78903378}"/>
              </a:ext>
            </a:extLst>
          </p:cNvPr>
          <p:cNvSpPr>
            <a:spLocks noGrp="1"/>
          </p:cNvSpPr>
          <p:nvPr>
            <p:ph type="title"/>
          </p:nvPr>
        </p:nvSpPr>
        <p:spPr/>
        <p:txBody>
          <a:bodyPr/>
          <a:lstStyle/>
          <a:p>
            <a:r>
              <a:rPr lang="en-US" dirty="0"/>
              <a:t>Background &amp; Objectives</a:t>
            </a:r>
          </a:p>
        </p:txBody>
      </p:sp>
      <p:sp>
        <p:nvSpPr>
          <p:cNvPr id="3" name="Content Placeholder 2">
            <a:extLst>
              <a:ext uri="{FF2B5EF4-FFF2-40B4-BE49-F238E27FC236}">
                <a16:creationId xmlns:a16="http://schemas.microsoft.com/office/drawing/2014/main" id="{758A702F-02DB-7169-1F3E-D6D9EAC681E1}"/>
              </a:ext>
            </a:extLst>
          </p:cNvPr>
          <p:cNvSpPr>
            <a:spLocks noGrp="1"/>
          </p:cNvSpPr>
          <p:nvPr>
            <p:ph idx="1"/>
          </p:nvPr>
        </p:nvSpPr>
        <p:spPr>
          <a:xfrm>
            <a:off x="609600" y="914400"/>
            <a:ext cx="10972800" cy="5410200"/>
          </a:xfrm>
        </p:spPr>
        <p:txBody>
          <a:bodyPr/>
          <a:lstStyle/>
          <a:p>
            <a:r>
              <a:rPr lang="en-US" dirty="0">
                <a:latin typeface="Aptos" panose="020B0004020202020204" pitchFamily="34" charset="0"/>
              </a:rPr>
              <a:t>Upcoming Artemis missions will land astronauts on the moon at the south pole</a:t>
            </a:r>
          </a:p>
          <a:p>
            <a:pPr lvl="1"/>
            <a:r>
              <a:rPr lang="en-US" dirty="0">
                <a:latin typeface="Aptos" panose="020B0004020202020204" pitchFamily="34" charset="0"/>
              </a:rPr>
              <a:t>Temperatures here can be as low as ~50 K</a:t>
            </a:r>
          </a:p>
          <a:p>
            <a:r>
              <a:rPr lang="en-US" dirty="0">
                <a:latin typeface="Aptos" panose="020B0004020202020204" pitchFamily="34" charset="0"/>
              </a:rPr>
              <a:t>Exploration Extravehicular Mobility Unit (</a:t>
            </a:r>
            <a:r>
              <a:rPr lang="en-US" dirty="0" err="1">
                <a:latin typeface="Aptos" panose="020B0004020202020204" pitchFamily="34" charset="0"/>
              </a:rPr>
              <a:t>xEMU</a:t>
            </a:r>
            <a:r>
              <a:rPr lang="en-US" dirty="0">
                <a:latin typeface="Aptos" panose="020B0004020202020204" pitchFamily="34" charset="0"/>
              </a:rPr>
              <a:t>) boots will need to withstand these temperatures throughout extravehicular activity (EVA)</a:t>
            </a:r>
          </a:p>
          <a:p>
            <a:pPr lvl="1"/>
            <a:r>
              <a:rPr lang="en-US" dirty="0">
                <a:latin typeface="Aptos" panose="020B0004020202020204" pitchFamily="34" charset="0"/>
              </a:rPr>
              <a:t>Comprehensive TVAC testing and thermal model correlation of the </a:t>
            </a:r>
            <a:r>
              <a:rPr lang="en-US" dirty="0" err="1">
                <a:latin typeface="Aptos" panose="020B0004020202020204" pitchFamily="34" charset="0"/>
              </a:rPr>
              <a:t>xEMU</a:t>
            </a:r>
            <a:r>
              <a:rPr lang="en-US" dirty="0">
                <a:latin typeface="Aptos" panose="020B0004020202020204" pitchFamily="34" charset="0"/>
              </a:rPr>
              <a:t> boot are essential to ensure crew safety </a:t>
            </a:r>
          </a:p>
          <a:p>
            <a:r>
              <a:rPr lang="en-US" dirty="0">
                <a:latin typeface="Aptos" panose="020B0004020202020204" pitchFamily="34" charset="0"/>
              </a:rPr>
              <a:t>Test data was used to correlate the thermal model and subsequently predict lunar boot performance in permanently shadowed regions on the moon</a:t>
            </a:r>
          </a:p>
        </p:txBody>
      </p:sp>
      <p:sp>
        <p:nvSpPr>
          <p:cNvPr id="4" name="Footer Placeholder 3">
            <a:extLst>
              <a:ext uri="{FF2B5EF4-FFF2-40B4-BE49-F238E27FC236}">
                <a16:creationId xmlns:a16="http://schemas.microsoft.com/office/drawing/2014/main" id="{FDD90216-E516-D43D-9809-2C03C6622E38}"/>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E9DE1728-EABF-936D-593D-087461BC0657}"/>
              </a:ext>
            </a:extLst>
          </p:cNvPr>
          <p:cNvSpPr>
            <a:spLocks noGrp="1"/>
          </p:cNvSpPr>
          <p:nvPr>
            <p:ph type="sldNum" sz="quarter" idx="12"/>
          </p:nvPr>
        </p:nvSpPr>
        <p:spPr/>
        <p:txBody>
          <a:bodyPr/>
          <a:lstStyle/>
          <a:p>
            <a:fld id="{33F42015-0FC7-4B0E-8D2B-76EADF48D957}" type="slidenum">
              <a:rPr lang="en-US" smtClean="0"/>
              <a:pPr/>
              <a:t>3</a:t>
            </a:fld>
            <a:endParaRPr lang="en-US"/>
          </a:p>
        </p:txBody>
      </p:sp>
      <p:pic>
        <p:nvPicPr>
          <p:cNvPr id="9" name="Graphic 8" descr="Astronaut female outline">
            <a:extLst>
              <a:ext uri="{FF2B5EF4-FFF2-40B4-BE49-F238E27FC236}">
                <a16:creationId xmlns:a16="http://schemas.microsoft.com/office/drawing/2014/main" id="{CAB01240-2213-B61E-BAE7-3BB99D4BFE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600" y="4148504"/>
            <a:ext cx="1783373" cy="1783373"/>
          </a:xfrm>
          <a:prstGeom prst="rect">
            <a:avLst/>
          </a:prstGeom>
        </p:spPr>
      </p:pic>
    </p:spTree>
    <p:extLst>
      <p:ext uri="{BB962C8B-B14F-4D97-AF65-F5344CB8AC3E}">
        <p14:creationId xmlns:p14="http://schemas.microsoft.com/office/powerpoint/2010/main" val="341711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E4CE-31C5-6A85-C5F0-A8484002176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E5B8ABD-2D96-5E32-3610-091953944F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90135" y="812604"/>
            <a:ext cx="5855327" cy="3490800"/>
          </a:xfrm>
          <a:prstGeom prst="rect">
            <a:avLst/>
          </a:prstGeom>
          <a:noFill/>
          <a:ln>
            <a:noFill/>
          </a:ln>
        </p:spPr>
      </p:pic>
      <p:sp>
        <p:nvSpPr>
          <p:cNvPr id="2" name="Title 1">
            <a:extLst>
              <a:ext uri="{FF2B5EF4-FFF2-40B4-BE49-F238E27FC236}">
                <a16:creationId xmlns:a16="http://schemas.microsoft.com/office/drawing/2014/main" id="{63F79FF6-84B8-8017-C469-054902012D76}"/>
              </a:ext>
            </a:extLst>
          </p:cNvPr>
          <p:cNvSpPr>
            <a:spLocks noGrp="1"/>
          </p:cNvSpPr>
          <p:nvPr>
            <p:ph type="title"/>
          </p:nvPr>
        </p:nvSpPr>
        <p:spPr/>
        <p:txBody>
          <a:bodyPr/>
          <a:lstStyle/>
          <a:p>
            <a:r>
              <a:rPr lang="en-US" dirty="0"/>
              <a:t>Test Setup, Instrumentation, and Conditions</a:t>
            </a:r>
          </a:p>
        </p:txBody>
      </p:sp>
      <p:sp>
        <p:nvSpPr>
          <p:cNvPr id="3" name="Content Placeholder 2">
            <a:extLst>
              <a:ext uri="{FF2B5EF4-FFF2-40B4-BE49-F238E27FC236}">
                <a16:creationId xmlns:a16="http://schemas.microsoft.com/office/drawing/2014/main" id="{DEC6D23D-109D-19A8-D8CE-8F010823C191}"/>
              </a:ext>
            </a:extLst>
          </p:cNvPr>
          <p:cNvSpPr>
            <a:spLocks noGrp="1"/>
          </p:cNvSpPr>
          <p:nvPr>
            <p:ph idx="1"/>
          </p:nvPr>
        </p:nvSpPr>
        <p:spPr>
          <a:xfrm>
            <a:off x="609600" y="914400"/>
            <a:ext cx="5763518" cy="5410200"/>
          </a:xfrm>
        </p:spPr>
        <p:txBody>
          <a:bodyPr/>
          <a:lstStyle/>
          <a:p>
            <a:r>
              <a:rPr lang="en-US" sz="2000" dirty="0">
                <a:latin typeface="Aptos" panose="020B0004020202020204" pitchFamily="34" charset="0"/>
              </a:rPr>
              <a:t>CITADEL TVAC chamber at NASA JPL</a:t>
            </a:r>
          </a:p>
          <a:p>
            <a:r>
              <a:rPr lang="en-US" sz="2000" dirty="0">
                <a:latin typeface="Aptos" panose="020B0004020202020204" pitchFamily="34" charset="0"/>
              </a:rPr>
              <a:t>Thermal manikin foot outfitted with </a:t>
            </a:r>
            <a:r>
              <a:rPr lang="en-US" sz="2000" dirty="0" err="1">
                <a:latin typeface="Aptos" panose="020B0004020202020204" pitchFamily="34" charset="0"/>
              </a:rPr>
              <a:t>xEMU</a:t>
            </a:r>
            <a:r>
              <a:rPr lang="en-US" sz="2000" dirty="0">
                <a:latin typeface="Aptos" panose="020B0004020202020204" pitchFamily="34" charset="0"/>
              </a:rPr>
              <a:t> boot</a:t>
            </a:r>
          </a:p>
          <a:p>
            <a:pPr lvl="1"/>
            <a:r>
              <a:rPr lang="en-US" sz="1800" dirty="0">
                <a:latin typeface="Aptos" panose="020B0004020202020204" pitchFamily="34" charset="0"/>
              </a:rPr>
              <a:t>Water lines running through the foot maintain a skin boundary temperature</a:t>
            </a:r>
          </a:p>
          <a:p>
            <a:pPr lvl="1"/>
            <a:r>
              <a:rPr lang="en-US" sz="1800" dirty="0">
                <a:latin typeface="Aptos" panose="020B0004020202020204" pitchFamily="34" charset="0"/>
              </a:rPr>
              <a:t>Thermocouples/RTDs on various layers of the </a:t>
            </a:r>
            <a:r>
              <a:rPr lang="en-US" sz="1800" dirty="0" err="1">
                <a:latin typeface="Aptos" panose="020B0004020202020204" pitchFamily="34" charset="0"/>
              </a:rPr>
              <a:t>foot+boot</a:t>
            </a:r>
            <a:r>
              <a:rPr lang="en-US" sz="1800" dirty="0">
                <a:latin typeface="Aptos" panose="020B0004020202020204" pitchFamily="34" charset="0"/>
              </a:rPr>
              <a:t> stack-up</a:t>
            </a:r>
          </a:p>
          <a:p>
            <a:pPr lvl="2"/>
            <a:r>
              <a:rPr lang="en-US" sz="1600" dirty="0">
                <a:latin typeface="Aptos" panose="020B0004020202020204" pitchFamily="34" charset="0"/>
              </a:rPr>
              <a:t>56 external and 16 internal TCs</a:t>
            </a:r>
          </a:p>
          <a:p>
            <a:pPr lvl="1"/>
            <a:r>
              <a:rPr lang="en-US" sz="1800" dirty="0">
                <a:latin typeface="Aptos" panose="020B0004020202020204" pitchFamily="34" charset="0"/>
              </a:rPr>
              <a:t>Ventilation flow of 12.4 SLPM (1.5 ACFM) between the sock and bladder layers</a:t>
            </a:r>
          </a:p>
          <a:p>
            <a:pPr lvl="1"/>
            <a:r>
              <a:rPr lang="en-US" sz="1800" dirty="0">
                <a:latin typeface="Aptos" panose="020B0004020202020204" pitchFamily="34" charset="0"/>
              </a:rPr>
              <a:t>Pressurization of boot to 4.3 psia</a:t>
            </a:r>
          </a:p>
          <a:p>
            <a:r>
              <a:rPr lang="en-US" sz="2000" dirty="0">
                <a:latin typeface="Aptos" panose="020B0004020202020204" pitchFamily="34" charset="0"/>
              </a:rPr>
              <a:t>“MiniShroud” for environmental temperature control</a:t>
            </a:r>
          </a:p>
          <a:p>
            <a:pPr lvl="1"/>
            <a:r>
              <a:rPr lang="en-US" sz="1800" dirty="0">
                <a:latin typeface="Aptos" panose="020B0004020202020204" pitchFamily="34" charset="0"/>
              </a:rPr>
              <a:t>Aluminum stomp pad for boot to contact</a:t>
            </a:r>
          </a:p>
          <a:p>
            <a:pPr lvl="1"/>
            <a:r>
              <a:rPr lang="en-US" sz="1800" dirty="0">
                <a:latin typeface="Aptos" panose="020B0004020202020204" pitchFamily="34" charset="0"/>
              </a:rPr>
              <a:t>Six environment TC coupons</a:t>
            </a:r>
          </a:p>
          <a:p>
            <a:r>
              <a:rPr lang="en-US" sz="2000" dirty="0">
                <a:latin typeface="Aptos" panose="020B0004020202020204" pitchFamily="34" charset="0"/>
              </a:rPr>
              <a:t>Boot mounted on actuated push-rod system to simulate IVA to EVA transition</a:t>
            </a:r>
          </a:p>
        </p:txBody>
      </p:sp>
      <p:sp>
        <p:nvSpPr>
          <p:cNvPr id="4" name="Footer Placeholder 3">
            <a:extLst>
              <a:ext uri="{FF2B5EF4-FFF2-40B4-BE49-F238E27FC236}">
                <a16:creationId xmlns:a16="http://schemas.microsoft.com/office/drawing/2014/main" id="{782A51D5-A495-BADE-A4C8-C4078A86ED0E}"/>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564BB6E-5F82-46C4-C710-8C7FB490127A}"/>
              </a:ext>
            </a:extLst>
          </p:cNvPr>
          <p:cNvSpPr>
            <a:spLocks noGrp="1"/>
          </p:cNvSpPr>
          <p:nvPr>
            <p:ph type="sldNum" sz="quarter" idx="12"/>
          </p:nvPr>
        </p:nvSpPr>
        <p:spPr/>
        <p:txBody>
          <a:bodyPr/>
          <a:lstStyle/>
          <a:p>
            <a:fld id="{33F42015-0FC7-4B0E-8D2B-76EADF48D957}" type="slidenum">
              <a:rPr lang="en-US" smtClean="0"/>
              <a:pPr/>
              <a:t>4</a:t>
            </a:fld>
            <a:endParaRPr lang="en-US"/>
          </a:p>
        </p:txBody>
      </p:sp>
      <p:sp>
        <p:nvSpPr>
          <p:cNvPr id="11" name="TextBox 10">
            <a:extLst>
              <a:ext uri="{FF2B5EF4-FFF2-40B4-BE49-F238E27FC236}">
                <a16:creationId xmlns:a16="http://schemas.microsoft.com/office/drawing/2014/main" id="{1057E2F2-6867-A632-B860-654ACE93A9EF}"/>
              </a:ext>
            </a:extLst>
          </p:cNvPr>
          <p:cNvSpPr txBox="1"/>
          <p:nvPr/>
        </p:nvSpPr>
        <p:spPr>
          <a:xfrm>
            <a:off x="6477000" y="4249455"/>
            <a:ext cx="5105400" cy="1200329"/>
          </a:xfrm>
          <a:prstGeom prst="rect">
            <a:avLst/>
          </a:prstGeom>
          <a:noFill/>
        </p:spPr>
        <p:txBody>
          <a:bodyPr wrap="square" rtlCol="0">
            <a:spAutoFit/>
          </a:bodyPr>
          <a:lstStyle/>
          <a:p>
            <a:pPr algn="l"/>
            <a:r>
              <a:rPr lang="en-US" sz="1800" b="0" dirty="0">
                <a:latin typeface="Aptos" panose="020B0004020202020204" pitchFamily="34" charset="0"/>
              </a:rPr>
              <a:t>Test Parameters:</a:t>
            </a:r>
          </a:p>
          <a:p>
            <a:pPr algn="l"/>
            <a:endParaRPr lang="en-US" sz="1800" b="0" dirty="0">
              <a:latin typeface="Aptos" panose="020B0004020202020204" pitchFamily="34" charset="0"/>
            </a:endParaRPr>
          </a:p>
          <a:p>
            <a:pPr marL="285750" indent="-285750" algn="l">
              <a:buFont typeface="Arial" panose="020B0604020202020204" pitchFamily="34" charset="0"/>
              <a:buChar char="•"/>
            </a:pPr>
            <a:endParaRPr lang="en-US" sz="1800" b="0" dirty="0">
              <a:latin typeface="Aptos" panose="020B0004020202020204" pitchFamily="34" charset="0"/>
            </a:endParaRPr>
          </a:p>
          <a:p>
            <a:pPr algn="l"/>
            <a:endParaRPr lang="en-US" sz="1800" b="0" dirty="0">
              <a:latin typeface="Aptos" panose="020B0004020202020204" pitchFamily="34" charset="0"/>
            </a:endParaRPr>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24B0A1D7-2BBC-3401-A6AC-25D673616FE5}"/>
                  </a:ext>
                </a:extLst>
              </p:cNvPr>
              <p:cNvGraphicFramePr>
                <a:graphicFrameLocks noGrp="1"/>
              </p:cNvGraphicFramePr>
              <p:nvPr>
                <p:extLst>
                  <p:ext uri="{D42A27DB-BD31-4B8C-83A1-F6EECF244321}">
                    <p14:modId xmlns:p14="http://schemas.microsoft.com/office/powerpoint/2010/main" val="3219359224"/>
                  </p:ext>
                </p:extLst>
              </p:nvPr>
            </p:nvGraphicFramePr>
            <p:xfrm>
              <a:off x="6503376" y="4596425"/>
              <a:ext cx="5317068" cy="1854200"/>
            </p:xfrm>
            <a:graphic>
              <a:graphicData uri="http://schemas.openxmlformats.org/drawingml/2006/table">
                <a:tbl>
                  <a:tblPr firstRow="1" bandRow="1">
                    <a:tableStyleId>{5940675A-B579-460E-94D1-54222C63F5DA}</a:tableStyleId>
                  </a:tblPr>
                  <a:tblGrid>
                    <a:gridCol w="2548468">
                      <a:extLst>
                        <a:ext uri="{9D8B030D-6E8A-4147-A177-3AD203B41FA5}">
                          <a16:colId xmlns:a16="http://schemas.microsoft.com/office/drawing/2014/main" val="661559425"/>
                        </a:ext>
                      </a:extLst>
                    </a:gridCol>
                    <a:gridCol w="1667934">
                      <a:extLst>
                        <a:ext uri="{9D8B030D-6E8A-4147-A177-3AD203B41FA5}">
                          <a16:colId xmlns:a16="http://schemas.microsoft.com/office/drawing/2014/main" val="3207128849"/>
                        </a:ext>
                      </a:extLst>
                    </a:gridCol>
                    <a:gridCol w="1100666">
                      <a:extLst>
                        <a:ext uri="{9D8B030D-6E8A-4147-A177-3AD203B41FA5}">
                          <a16:colId xmlns:a16="http://schemas.microsoft.com/office/drawing/2014/main" val="1953548770"/>
                        </a:ext>
                      </a:extLst>
                    </a:gridCol>
                  </a:tblGrid>
                  <a:tr h="370840">
                    <a:tc>
                      <a:txBody>
                        <a:bodyPr/>
                        <a:lstStyle/>
                        <a:p>
                          <a:r>
                            <a:rPr lang="en-US" b="1" dirty="0">
                              <a:latin typeface="Aptos" panose="020B0004020202020204" pitchFamily="34" charset="0"/>
                            </a:rPr>
                            <a:t>Variable Name</a:t>
                          </a:r>
                        </a:p>
                      </a:txBody>
                      <a:tcPr/>
                    </a:tc>
                    <a:tc>
                      <a:txBody>
                        <a:bodyPr/>
                        <a:lstStyle/>
                        <a:p>
                          <a:r>
                            <a:rPr lang="en-US" b="1" dirty="0">
                              <a:latin typeface="Aptos" panose="020B0004020202020204" pitchFamily="34" charset="0"/>
                            </a:rPr>
                            <a:t>Levels</a:t>
                          </a:r>
                        </a:p>
                      </a:txBody>
                      <a:tcPr/>
                    </a:tc>
                    <a:tc>
                      <a:txBody>
                        <a:bodyPr/>
                        <a:lstStyle/>
                        <a:p>
                          <a:r>
                            <a:rPr lang="en-US" b="1" dirty="0">
                              <a:latin typeface="Aptos" panose="020B0004020202020204" pitchFamily="34" charset="0"/>
                            </a:rPr>
                            <a:t>Units</a:t>
                          </a:r>
                        </a:p>
                      </a:txBody>
                      <a:tcPr/>
                    </a:tc>
                    <a:extLst>
                      <a:ext uri="{0D108BD9-81ED-4DB2-BD59-A6C34878D82A}">
                        <a16:rowId xmlns:a16="http://schemas.microsoft.com/office/drawing/2014/main" val="2034578987"/>
                      </a:ext>
                    </a:extLst>
                  </a:tr>
                  <a:tr h="370840">
                    <a:tc>
                      <a:txBody>
                        <a:bodyPr/>
                        <a:lstStyle/>
                        <a:p>
                          <a:r>
                            <a:rPr lang="en-US" dirty="0">
                              <a:latin typeface="Aptos" panose="020B0004020202020204" pitchFamily="34" charset="0"/>
                            </a:rPr>
                            <a:t>Contact Pressure</a:t>
                          </a:r>
                        </a:p>
                      </a:txBody>
                      <a:tcPr/>
                    </a:tc>
                    <a:tc>
                      <a:txBody>
                        <a:bodyPr/>
                        <a:lstStyle/>
                        <a:p>
                          <a:r>
                            <a:rPr lang="en-US" dirty="0">
                              <a:latin typeface="Aptos" panose="020B0004020202020204" pitchFamily="34" charset="0"/>
                            </a:rPr>
                            <a:t>0, 40, 100</a:t>
                          </a:r>
                        </a:p>
                      </a:txBody>
                      <a:tcPr/>
                    </a:tc>
                    <a:tc>
                      <a:txBody>
                        <a:bodyPr/>
                        <a:lstStyle/>
                        <a:p>
                          <a:r>
                            <a:rPr lang="en-US" dirty="0">
                              <a:latin typeface="Aptos" panose="020B0004020202020204" pitchFamily="34" charset="0"/>
                            </a:rPr>
                            <a:t>lbf</a:t>
                          </a:r>
                        </a:p>
                      </a:txBody>
                      <a:tcPr/>
                    </a:tc>
                    <a:extLst>
                      <a:ext uri="{0D108BD9-81ED-4DB2-BD59-A6C34878D82A}">
                        <a16:rowId xmlns:a16="http://schemas.microsoft.com/office/drawing/2014/main" val="3311232296"/>
                      </a:ext>
                    </a:extLst>
                  </a:tr>
                  <a:tr h="370840">
                    <a:tc>
                      <a:txBody>
                        <a:bodyPr/>
                        <a:lstStyle/>
                        <a:p>
                          <a:r>
                            <a:rPr lang="en-US" dirty="0">
                              <a:latin typeface="Aptos" panose="020B0004020202020204" pitchFamily="34" charset="0"/>
                            </a:rPr>
                            <a:t>Ventilation Flow</a:t>
                          </a:r>
                        </a:p>
                      </a:txBody>
                      <a:tcPr/>
                    </a:tc>
                    <a:tc>
                      <a:txBody>
                        <a:bodyPr/>
                        <a:lstStyle/>
                        <a:p>
                          <a:r>
                            <a:rPr lang="en-US" dirty="0">
                              <a:latin typeface="Aptos" panose="020B0004020202020204" pitchFamily="34" charset="0"/>
                            </a:rPr>
                            <a:t>0, 1.5</a:t>
                          </a:r>
                        </a:p>
                      </a:txBody>
                      <a:tcPr/>
                    </a:tc>
                    <a:tc>
                      <a:txBody>
                        <a:bodyPr/>
                        <a:lstStyle/>
                        <a:p>
                          <a:r>
                            <a:rPr lang="en-US" dirty="0">
                              <a:latin typeface="Aptos" panose="020B0004020202020204" pitchFamily="34" charset="0"/>
                            </a:rPr>
                            <a:t>ACFM</a:t>
                          </a:r>
                        </a:p>
                      </a:txBody>
                      <a:tcPr/>
                    </a:tc>
                    <a:extLst>
                      <a:ext uri="{0D108BD9-81ED-4DB2-BD59-A6C34878D82A}">
                        <a16:rowId xmlns:a16="http://schemas.microsoft.com/office/drawing/2014/main" val="1237523082"/>
                      </a:ext>
                    </a:extLst>
                  </a:tr>
                  <a:tr h="370840">
                    <a:tc>
                      <a:txBody>
                        <a:bodyPr/>
                        <a:lstStyle/>
                        <a:p>
                          <a:r>
                            <a:rPr lang="en-US" dirty="0">
                              <a:latin typeface="Aptos" panose="020B0004020202020204" pitchFamily="34" charset="0"/>
                            </a:rPr>
                            <a:t>Foot Temperature</a:t>
                          </a:r>
                        </a:p>
                      </a:txBody>
                      <a:tcPr/>
                    </a:tc>
                    <a:tc>
                      <a:txBody>
                        <a:bodyPr/>
                        <a:lstStyle/>
                        <a:p>
                          <a:r>
                            <a:rPr lang="en-US" dirty="0">
                              <a:latin typeface="Aptos" panose="020B0004020202020204" pitchFamily="34" charset="0"/>
                            </a:rPr>
                            <a:t>28, 33</a:t>
                          </a:r>
                        </a:p>
                      </a:txBody>
                      <a:tcPr/>
                    </a:tc>
                    <a:tc>
                      <a:txBody>
                        <a:bodyPr/>
                        <a:lstStyle/>
                        <a:p>
                          <a14:m>
                            <m:oMath xmlns:m="http://schemas.openxmlformats.org/officeDocument/2006/math">
                              <m:r>
                                <a:rPr lang="en-US" b="0" i="1" smtClean="0">
                                  <a:latin typeface="Cambria Math" panose="02040503050406030204" pitchFamily="18" charset="0"/>
                                </a:rPr>
                                <m:t>°</m:t>
                              </m:r>
                            </m:oMath>
                          </a14:m>
                          <a:r>
                            <a:rPr lang="en-US" dirty="0">
                              <a:latin typeface="Aptos" panose="020B0004020202020204" pitchFamily="34" charset="0"/>
                            </a:rPr>
                            <a:t>C</a:t>
                          </a:r>
                        </a:p>
                      </a:txBody>
                      <a:tcPr/>
                    </a:tc>
                    <a:extLst>
                      <a:ext uri="{0D108BD9-81ED-4DB2-BD59-A6C34878D82A}">
                        <a16:rowId xmlns:a16="http://schemas.microsoft.com/office/drawing/2014/main" val="2674243499"/>
                      </a:ext>
                    </a:extLst>
                  </a:tr>
                  <a:tr h="370840">
                    <a:tc>
                      <a:txBody>
                        <a:bodyPr/>
                        <a:lstStyle/>
                        <a:p>
                          <a:r>
                            <a:rPr lang="en-US" dirty="0">
                              <a:latin typeface="Aptos" panose="020B0004020202020204" pitchFamily="34" charset="0"/>
                            </a:rPr>
                            <a:t>Environment Temp</a:t>
                          </a:r>
                        </a:p>
                      </a:txBody>
                      <a:tcPr/>
                    </a:tc>
                    <a:tc>
                      <a:txBody>
                        <a:bodyPr/>
                        <a:lstStyle/>
                        <a:p>
                          <a:r>
                            <a:rPr lang="en-US" dirty="0">
                              <a:latin typeface="Aptos" panose="020B0004020202020204" pitchFamily="34" charset="0"/>
                            </a:rPr>
                            <a:t>48, 100</a:t>
                          </a:r>
                        </a:p>
                      </a:txBody>
                      <a:tcPr/>
                    </a:tc>
                    <a:tc>
                      <a:txBody>
                        <a:bodyPr/>
                        <a:lstStyle/>
                        <a:p>
                          <a:r>
                            <a:rPr lang="en-US" dirty="0">
                              <a:latin typeface="Aptos" panose="020B0004020202020204" pitchFamily="34" charset="0"/>
                            </a:rPr>
                            <a:t>K</a:t>
                          </a:r>
                        </a:p>
                      </a:txBody>
                      <a:tcPr/>
                    </a:tc>
                    <a:extLst>
                      <a:ext uri="{0D108BD9-81ED-4DB2-BD59-A6C34878D82A}">
                        <a16:rowId xmlns:a16="http://schemas.microsoft.com/office/drawing/2014/main" val="904290015"/>
                      </a:ext>
                    </a:extLst>
                  </a:tr>
                </a:tbl>
              </a:graphicData>
            </a:graphic>
          </p:graphicFrame>
        </mc:Choice>
        <mc:Fallback xmlns="">
          <p:graphicFrame>
            <p:nvGraphicFramePr>
              <p:cNvPr id="13" name="Table 12">
                <a:extLst>
                  <a:ext uri="{FF2B5EF4-FFF2-40B4-BE49-F238E27FC236}">
                    <a16:creationId xmlns:a16="http://schemas.microsoft.com/office/drawing/2014/main" id="{24B0A1D7-2BBC-3401-A6AC-25D673616FE5}"/>
                  </a:ext>
                </a:extLst>
              </p:cNvPr>
              <p:cNvGraphicFramePr>
                <a:graphicFrameLocks noGrp="1"/>
              </p:cNvGraphicFramePr>
              <p:nvPr>
                <p:extLst>
                  <p:ext uri="{D42A27DB-BD31-4B8C-83A1-F6EECF244321}">
                    <p14:modId xmlns:p14="http://schemas.microsoft.com/office/powerpoint/2010/main" val="3219359224"/>
                  </p:ext>
                </p:extLst>
              </p:nvPr>
            </p:nvGraphicFramePr>
            <p:xfrm>
              <a:off x="6503376" y="4596425"/>
              <a:ext cx="5317068" cy="1854200"/>
            </p:xfrm>
            <a:graphic>
              <a:graphicData uri="http://schemas.openxmlformats.org/drawingml/2006/table">
                <a:tbl>
                  <a:tblPr firstRow="1" bandRow="1">
                    <a:tableStyleId>{5940675A-B579-460E-94D1-54222C63F5DA}</a:tableStyleId>
                  </a:tblPr>
                  <a:tblGrid>
                    <a:gridCol w="2548468">
                      <a:extLst>
                        <a:ext uri="{9D8B030D-6E8A-4147-A177-3AD203B41FA5}">
                          <a16:colId xmlns:a16="http://schemas.microsoft.com/office/drawing/2014/main" val="661559425"/>
                        </a:ext>
                      </a:extLst>
                    </a:gridCol>
                    <a:gridCol w="1667934">
                      <a:extLst>
                        <a:ext uri="{9D8B030D-6E8A-4147-A177-3AD203B41FA5}">
                          <a16:colId xmlns:a16="http://schemas.microsoft.com/office/drawing/2014/main" val="3207128849"/>
                        </a:ext>
                      </a:extLst>
                    </a:gridCol>
                    <a:gridCol w="1100666">
                      <a:extLst>
                        <a:ext uri="{9D8B030D-6E8A-4147-A177-3AD203B41FA5}">
                          <a16:colId xmlns:a16="http://schemas.microsoft.com/office/drawing/2014/main" val="1953548770"/>
                        </a:ext>
                      </a:extLst>
                    </a:gridCol>
                  </a:tblGrid>
                  <a:tr h="370840">
                    <a:tc>
                      <a:txBody>
                        <a:bodyPr/>
                        <a:lstStyle/>
                        <a:p>
                          <a:r>
                            <a:rPr lang="en-US" b="1" dirty="0">
                              <a:latin typeface="Aptos" panose="020B0004020202020204" pitchFamily="34" charset="0"/>
                            </a:rPr>
                            <a:t>Variable Name</a:t>
                          </a:r>
                        </a:p>
                      </a:txBody>
                      <a:tcPr/>
                    </a:tc>
                    <a:tc>
                      <a:txBody>
                        <a:bodyPr/>
                        <a:lstStyle/>
                        <a:p>
                          <a:r>
                            <a:rPr lang="en-US" b="1" dirty="0">
                              <a:latin typeface="Aptos" panose="020B0004020202020204" pitchFamily="34" charset="0"/>
                            </a:rPr>
                            <a:t>Levels</a:t>
                          </a:r>
                        </a:p>
                      </a:txBody>
                      <a:tcPr/>
                    </a:tc>
                    <a:tc>
                      <a:txBody>
                        <a:bodyPr/>
                        <a:lstStyle/>
                        <a:p>
                          <a:r>
                            <a:rPr lang="en-US" b="1" dirty="0">
                              <a:latin typeface="Aptos" panose="020B0004020202020204" pitchFamily="34" charset="0"/>
                            </a:rPr>
                            <a:t>Units</a:t>
                          </a:r>
                        </a:p>
                      </a:txBody>
                      <a:tcPr/>
                    </a:tc>
                    <a:extLst>
                      <a:ext uri="{0D108BD9-81ED-4DB2-BD59-A6C34878D82A}">
                        <a16:rowId xmlns:a16="http://schemas.microsoft.com/office/drawing/2014/main" val="2034578987"/>
                      </a:ext>
                    </a:extLst>
                  </a:tr>
                  <a:tr h="370840">
                    <a:tc>
                      <a:txBody>
                        <a:bodyPr/>
                        <a:lstStyle/>
                        <a:p>
                          <a:r>
                            <a:rPr lang="en-US" dirty="0">
                              <a:latin typeface="Aptos" panose="020B0004020202020204" pitchFamily="34" charset="0"/>
                            </a:rPr>
                            <a:t>Contact Pressure</a:t>
                          </a:r>
                        </a:p>
                      </a:txBody>
                      <a:tcPr/>
                    </a:tc>
                    <a:tc>
                      <a:txBody>
                        <a:bodyPr/>
                        <a:lstStyle/>
                        <a:p>
                          <a:r>
                            <a:rPr lang="en-US" dirty="0">
                              <a:latin typeface="Aptos" panose="020B0004020202020204" pitchFamily="34" charset="0"/>
                            </a:rPr>
                            <a:t>0, 40, 100</a:t>
                          </a:r>
                        </a:p>
                      </a:txBody>
                      <a:tcPr/>
                    </a:tc>
                    <a:tc>
                      <a:txBody>
                        <a:bodyPr/>
                        <a:lstStyle/>
                        <a:p>
                          <a:r>
                            <a:rPr lang="en-US" dirty="0">
                              <a:latin typeface="Aptos" panose="020B0004020202020204" pitchFamily="34" charset="0"/>
                            </a:rPr>
                            <a:t>lbf</a:t>
                          </a:r>
                        </a:p>
                      </a:txBody>
                      <a:tcPr/>
                    </a:tc>
                    <a:extLst>
                      <a:ext uri="{0D108BD9-81ED-4DB2-BD59-A6C34878D82A}">
                        <a16:rowId xmlns:a16="http://schemas.microsoft.com/office/drawing/2014/main" val="3311232296"/>
                      </a:ext>
                    </a:extLst>
                  </a:tr>
                  <a:tr h="370840">
                    <a:tc>
                      <a:txBody>
                        <a:bodyPr/>
                        <a:lstStyle/>
                        <a:p>
                          <a:r>
                            <a:rPr lang="en-US" dirty="0">
                              <a:latin typeface="Aptos" panose="020B0004020202020204" pitchFamily="34" charset="0"/>
                            </a:rPr>
                            <a:t>Ventilation Flow</a:t>
                          </a:r>
                        </a:p>
                      </a:txBody>
                      <a:tcPr/>
                    </a:tc>
                    <a:tc>
                      <a:txBody>
                        <a:bodyPr/>
                        <a:lstStyle/>
                        <a:p>
                          <a:r>
                            <a:rPr lang="en-US" dirty="0">
                              <a:latin typeface="Aptos" panose="020B0004020202020204" pitchFamily="34" charset="0"/>
                            </a:rPr>
                            <a:t>0, 1.5</a:t>
                          </a:r>
                        </a:p>
                      </a:txBody>
                      <a:tcPr/>
                    </a:tc>
                    <a:tc>
                      <a:txBody>
                        <a:bodyPr/>
                        <a:lstStyle/>
                        <a:p>
                          <a:r>
                            <a:rPr lang="en-US" dirty="0">
                              <a:latin typeface="Aptos" panose="020B0004020202020204" pitchFamily="34" charset="0"/>
                            </a:rPr>
                            <a:t>ACFM</a:t>
                          </a:r>
                        </a:p>
                      </a:txBody>
                      <a:tcPr/>
                    </a:tc>
                    <a:extLst>
                      <a:ext uri="{0D108BD9-81ED-4DB2-BD59-A6C34878D82A}">
                        <a16:rowId xmlns:a16="http://schemas.microsoft.com/office/drawing/2014/main" val="1237523082"/>
                      </a:ext>
                    </a:extLst>
                  </a:tr>
                  <a:tr h="370840">
                    <a:tc>
                      <a:txBody>
                        <a:bodyPr/>
                        <a:lstStyle/>
                        <a:p>
                          <a:r>
                            <a:rPr lang="en-US" dirty="0">
                              <a:latin typeface="Aptos" panose="020B0004020202020204" pitchFamily="34" charset="0"/>
                            </a:rPr>
                            <a:t>Foot Temperature</a:t>
                          </a:r>
                        </a:p>
                      </a:txBody>
                      <a:tcPr/>
                    </a:tc>
                    <a:tc>
                      <a:txBody>
                        <a:bodyPr/>
                        <a:lstStyle/>
                        <a:p>
                          <a:r>
                            <a:rPr lang="en-US" dirty="0">
                              <a:latin typeface="Aptos" panose="020B0004020202020204" pitchFamily="34" charset="0"/>
                            </a:rPr>
                            <a:t>28, 33</a:t>
                          </a:r>
                        </a:p>
                      </a:txBody>
                      <a:tcPr/>
                    </a:tc>
                    <a:tc>
                      <a:txBody>
                        <a:bodyPr/>
                        <a:lstStyle/>
                        <a:p>
                          <a:endParaRPr lang="en-US"/>
                        </a:p>
                      </a:txBody>
                      <a:tcPr>
                        <a:blipFill>
                          <a:blip r:embed="rId3"/>
                          <a:stretch>
                            <a:fillRect l="-383425" t="-306557" r="-1105" b="-124590"/>
                          </a:stretch>
                        </a:blipFill>
                      </a:tcPr>
                    </a:tc>
                    <a:extLst>
                      <a:ext uri="{0D108BD9-81ED-4DB2-BD59-A6C34878D82A}">
                        <a16:rowId xmlns:a16="http://schemas.microsoft.com/office/drawing/2014/main" val="2674243499"/>
                      </a:ext>
                    </a:extLst>
                  </a:tr>
                  <a:tr h="370840">
                    <a:tc>
                      <a:txBody>
                        <a:bodyPr/>
                        <a:lstStyle/>
                        <a:p>
                          <a:r>
                            <a:rPr lang="en-US" dirty="0">
                              <a:latin typeface="Aptos" panose="020B0004020202020204" pitchFamily="34" charset="0"/>
                            </a:rPr>
                            <a:t>Environment Temp</a:t>
                          </a:r>
                        </a:p>
                      </a:txBody>
                      <a:tcPr/>
                    </a:tc>
                    <a:tc>
                      <a:txBody>
                        <a:bodyPr/>
                        <a:lstStyle/>
                        <a:p>
                          <a:r>
                            <a:rPr lang="en-US" dirty="0">
                              <a:latin typeface="Aptos" panose="020B0004020202020204" pitchFamily="34" charset="0"/>
                            </a:rPr>
                            <a:t>48, 100</a:t>
                          </a:r>
                        </a:p>
                      </a:txBody>
                      <a:tcPr/>
                    </a:tc>
                    <a:tc>
                      <a:txBody>
                        <a:bodyPr/>
                        <a:lstStyle/>
                        <a:p>
                          <a:r>
                            <a:rPr lang="en-US" dirty="0">
                              <a:latin typeface="Aptos" panose="020B0004020202020204" pitchFamily="34" charset="0"/>
                            </a:rPr>
                            <a:t>K</a:t>
                          </a:r>
                        </a:p>
                      </a:txBody>
                      <a:tcPr/>
                    </a:tc>
                    <a:extLst>
                      <a:ext uri="{0D108BD9-81ED-4DB2-BD59-A6C34878D82A}">
                        <a16:rowId xmlns:a16="http://schemas.microsoft.com/office/drawing/2014/main" val="904290015"/>
                      </a:ext>
                    </a:extLst>
                  </a:tr>
                </a:tbl>
              </a:graphicData>
            </a:graphic>
          </p:graphicFrame>
        </mc:Fallback>
      </mc:AlternateContent>
    </p:spTree>
    <p:extLst>
      <p:ext uri="{BB962C8B-B14F-4D97-AF65-F5344CB8AC3E}">
        <p14:creationId xmlns:p14="http://schemas.microsoft.com/office/powerpoint/2010/main" val="2433861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54D18-4B09-A4E0-057C-4C7DAC251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2FC14-57DF-CBA3-31D8-734069B67AB4}"/>
              </a:ext>
            </a:extLst>
          </p:cNvPr>
          <p:cNvSpPr>
            <a:spLocks noGrp="1"/>
          </p:cNvSpPr>
          <p:nvPr>
            <p:ph type="title"/>
          </p:nvPr>
        </p:nvSpPr>
        <p:spPr/>
        <p:txBody>
          <a:bodyPr/>
          <a:lstStyle/>
          <a:p>
            <a:r>
              <a:rPr lang="en-US" dirty="0"/>
              <a:t>MiniShroud Model</a:t>
            </a:r>
          </a:p>
        </p:txBody>
      </p:sp>
      <p:sp>
        <p:nvSpPr>
          <p:cNvPr id="3" name="Content Placeholder 2">
            <a:extLst>
              <a:ext uri="{FF2B5EF4-FFF2-40B4-BE49-F238E27FC236}">
                <a16:creationId xmlns:a16="http://schemas.microsoft.com/office/drawing/2014/main" id="{67DFA906-6710-49C0-23FC-990C9A08E0D6}"/>
              </a:ext>
            </a:extLst>
          </p:cNvPr>
          <p:cNvSpPr>
            <a:spLocks noGrp="1"/>
          </p:cNvSpPr>
          <p:nvPr>
            <p:ph idx="1"/>
          </p:nvPr>
        </p:nvSpPr>
        <p:spPr>
          <a:xfrm>
            <a:off x="609601" y="914400"/>
            <a:ext cx="6248400" cy="5410200"/>
          </a:xfrm>
        </p:spPr>
        <p:txBody>
          <a:bodyPr/>
          <a:lstStyle/>
          <a:p>
            <a:r>
              <a:rPr lang="en-US" sz="2000" dirty="0">
                <a:latin typeface="Aptos" panose="020B0004020202020204" pitchFamily="34" charset="0"/>
              </a:rPr>
              <a:t>It was necessary to build the MiniShroud model instead of using single external sink node for the boot</a:t>
            </a:r>
          </a:p>
          <a:p>
            <a:pPr lvl="1"/>
            <a:r>
              <a:rPr lang="en-US" sz="1800" dirty="0">
                <a:latin typeface="Aptos" panose="020B0004020202020204" pitchFamily="34" charset="0"/>
              </a:rPr>
              <a:t> In test, the MiniShroud did not provide a cold, isothermal environment</a:t>
            </a:r>
          </a:p>
          <a:p>
            <a:r>
              <a:rPr lang="en-US" sz="2000" dirty="0">
                <a:latin typeface="Aptos" panose="020B0004020202020204" pitchFamily="34" charset="0"/>
              </a:rPr>
              <a:t>Model built from JPL CAD and includes stomp pad, top/side/bottom panels, copper bars, Teflon stomp pad coverings, and SLI curtain</a:t>
            </a:r>
          </a:p>
          <a:p>
            <a:r>
              <a:rPr lang="en-US" sz="2000" dirty="0">
                <a:latin typeface="Aptos" panose="020B0004020202020204" pitchFamily="34" charset="0"/>
              </a:rPr>
              <a:t>External MiniShroud environment simulated with sink temperature nodes on each face</a:t>
            </a:r>
          </a:p>
          <a:p>
            <a:r>
              <a:rPr lang="en-US" sz="2000" dirty="0">
                <a:latin typeface="Aptos" panose="020B0004020202020204" pitchFamily="34" charset="0"/>
              </a:rPr>
              <a:t>G10 spacers on bottom of MiniShroud were not explicitly modeled, but represented with a gap and low-conductance contactor</a:t>
            </a:r>
          </a:p>
          <a:p>
            <a:r>
              <a:rPr lang="en-US" sz="2000" dirty="0">
                <a:latin typeface="Aptos" panose="020B0004020202020204" pitchFamily="34" charset="0"/>
              </a:rPr>
              <a:t>Mechanical joints (screws, panel overlaps, interfaces) were modeled with face/edge contactors</a:t>
            </a:r>
          </a:p>
          <a:p>
            <a:pPr lvl="1"/>
            <a:r>
              <a:rPr lang="en-US" sz="1800" dirty="0">
                <a:latin typeface="Aptos" panose="020B0004020202020204" pitchFamily="34" charset="0"/>
              </a:rPr>
              <a:t>Conduction coefficients calculated based on screw count, conductivity, and contact area</a:t>
            </a:r>
          </a:p>
        </p:txBody>
      </p:sp>
      <p:sp>
        <p:nvSpPr>
          <p:cNvPr id="4" name="Footer Placeholder 3">
            <a:extLst>
              <a:ext uri="{FF2B5EF4-FFF2-40B4-BE49-F238E27FC236}">
                <a16:creationId xmlns:a16="http://schemas.microsoft.com/office/drawing/2014/main" id="{71BB1A1F-0D07-C9B4-2949-B676D6028099}"/>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B87ACB93-93E5-085A-3F74-135ABD01AE96}"/>
              </a:ext>
            </a:extLst>
          </p:cNvPr>
          <p:cNvSpPr>
            <a:spLocks noGrp="1"/>
          </p:cNvSpPr>
          <p:nvPr>
            <p:ph type="sldNum" sz="quarter" idx="12"/>
          </p:nvPr>
        </p:nvSpPr>
        <p:spPr/>
        <p:txBody>
          <a:bodyPr/>
          <a:lstStyle/>
          <a:p>
            <a:fld id="{33F42015-0FC7-4B0E-8D2B-76EADF48D957}" type="slidenum">
              <a:rPr lang="en-US" smtClean="0"/>
              <a:pPr/>
              <a:t>5</a:t>
            </a:fld>
            <a:endParaRPr lang="en-US"/>
          </a:p>
        </p:txBody>
      </p:sp>
      <p:pic>
        <p:nvPicPr>
          <p:cNvPr id="7" name="Picture 6" descr="Shape, square&#10;&#10;AI-generated content may be incorrect.">
            <a:extLst>
              <a:ext uri="{FF2B5EF4-FFF2-40B4-BE49-F238E27FC236}">
                <a16:creationId xmlns:a16="http://schemas.microsoft.com/office/drawing/2014/main" id="{6C35E279-A013-A342-8EDC-3A48C9A17DB1}"/>
              </a:ext>
            </a:extLst>
          </p:cNvPr>
          <p:cNvPicPr>
            <a:picLocks noChangeAspect="1"/>
          </p:cNvPicPr>
          <p:nvPr/>
        </p:nvPicPr>
        <p:blipFill>
          <a:blip r:embed="rId2"/>
          <a:stretch>
            <a:fillRect/>
          </a:stretch>
        </p:blipFill>
        <p:spPr>
          <a:xfrm>
            <a:off x="6858001" y="1007476"/>
            <a:ext cx="4903212" cy="4500986"/>
          </a:xfrm>
          <a:prstGeom prst="rect">
            <a:avLst/>
          </a:prstGeom>
        </p:spPr>
      </p:pic>
      <p:sp>
        <p:nvSpPr>
          <p:cNvPr id="9" name="TextBox 8">
            <a:extLst>
              <a:ext uri="{FF2B5EF4-FFF2-40B4-BE49-F238E27FC236}">
                <a16:creationId xmlns:a16="http://schemas.microsoft.com/office/drawing/2014/main" id="{86E91567-6F2D-1F42-4C9B-11E828D45470}"/>
              </a:ext>
            </a:extLst>
          </p:cNvPr>
          <p:cNvSpPr txBox="1"/>
          <p:nvPr/>
        </p:nvSpPr>
        <p:spPr>
          <a:xfrm>
            <a:off x="6871207" y="5437281"/>
            <a:ext cx="4876800" cy="923330"/>
          </a:xfrm>
          <a:prstGeom prst="rect">
            <a:avLst/>
          </a:prstGeom>
          <a:noFill/>
        </p:spPr>
        <p:txBody>
          <a:bodyPr wrap="square">
            <a:spAutoFit/>
          </a:bodyPr>
          <a:lstStyle/>
          <a:p>
            <a:r>
              <a:rPr lang="en-US" sz="1800" b="0" dirty="0">
                <a:effectLst/>
                <a:latin typeface="Aptos" panose="020B0004020202020204" pitchFamily="34" charset="0"/>
                <a:ea typeface="Times New Roman" panose="02020603050405020304" pitchFamily="18" charset="0"/>
              </a:rPr>
              <a:t>Comparison of CAD file (.stp) and Thermal Desktop (TD) geometry. (a) CAD interior, (b) TD interior, (c) back of CAD, (d) back of TD.</a:t>
            </a:r>
            <a:endParaRPr lang="en-US" b="0" dirty="0">
              <a:latin typeface="Aptos" panose="020B0004020202020204" pitchFamily="34" charset="0"/>
            </a:endParaRPr>
          </a:p>
        </p:txBody>
      </p:sp>
    </p:spTree>
    <p:extLst>
      <p:ext uri="{BB962C8B-B14F-4D97-AF65-F5344CB8AC3E}">
        <p14:creationId xmlns:p14="http://schemas.microsoft.com/office/powerpoint/2010/main" val="464434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2CB7-BBBB-CDAB-8DAD-F081077DC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D4558D-AAE1-11D1-2F58-6975DB316B58}"/>
              </a:ext>
            </a:extLst>
          </p:cNvPr>
          <p:cNvSpPr>
            <a:spLocks noGrp="1"/>
          </p:cNvSpPr>
          <p:nvPr>
            <p:ph type="title"/>
          </p:nvPr>
        </p:nvSpPr>
        <p:spPr/>
        <p:txBody>
          <a:bodyPr/>
          <a:lstStyle/>
          <a:p>
            <a:r>
              <a:rPr lang="en-US" dirty="0"/>
              <a:t>MiniShroud Model Correlation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8092F11-EF12-65E8-05D6-61E090265DCA}"/>
                  </a:ext>
                </a:extLst>
              </p:cNvPr>
              <p:cNvSpPr>
                <a:spLocks noGrp="1"/>
              </p:cNvSpPr>
              <p:nvPr>
                <p:ph idx="1"/>
              </p:nvPr>
            </p:nvSpPr>
            <p:spPr>
              <a:xfrm>
                <a:off x="609600" y="914400"/>
                <a:ext cx="10972800" cy="3087231"/>
              </a:xfrm>
            </p:spPr>
            <p:txBody>
              <a:bodyPr/>
              <a:lstStyle/>
              <a:p>
                <a:r>
                  <a:rPr lang="en-US" sz="2000" dirty="0">
                    <a:latin typeface="Aptos" panose="020B0004020202020204" pitchFamily="34" charset="0"/>
                  </a:rPr>
                  <a:t>The variables with highest uncertainty in the MiniShroud model were fed into Thermal Desktop SOLVER as design variables</a:t>
                </a:r>
              </a:p>
              <a:p>
                <a:pPr lvl="1"/>
                <a:r>
                  <a:rPr lang="en-US" sz="1800" dirty="0">
                    <a:latin typeface="Aptos" panose="020B0004020202020204" pitchFamily="34" charset="0"/>
                  </a:rPr>
                  <a:t>External environment sink temperatures, conductance from stomp pad to MiniShroud floor, conductance from bottom panels to the sides </a:t>
                </a:r>
              </a:p>
              <a:p>
                <a:r>
                  <a:rPr lang="en-US" sz="2000" dirty="0">
                    <a:latin typeface="Aptos" panose="020B0004020202020204" pitchFamily="34" charset="0"/>
                  </a:rPr>
                  <a:t>Data from the test or from material specifications used as initial guesses in the model</a:t>
                </a:r>
              </a:p>
              <a:p>
                <a:r>
                  <a:rPr lang="en-US" sz="2000" dirty="0">
                    <a:latin typeface="Aptos" panose="020B0004020202020204" pitchFamily="34" charset="0"/>
                  </a:rPr>
                  <a:t>SOLVER iterates until objective function is minimized. The object is defined as follows:</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𝑂𝐵𝐽𝐸𝐶𝑇</m:t>
                      </m:r>
                      <m:r>
                        <a:rPr lang="en-U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n-US" sz="2000" i="1">
                              <a:latin typeface="Cambria Math" panose="02040503050406030204" pitchFamily="18" charset="0"/>
                            </a:rPr>
                            <m:t>∑</m:t>
                          </m:r>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𝑚𝑜𝑑𝑒𝑙</m:t>
                                      </m:r>
                                      <m:r>
                                        <a:rPr lang="en-US" sz="2000" i="1">
                                          <a:latin typeface="Cambria Math" panose="02040503050406030204" pitchFamily="18" charset="0"/>
                                        </a:rPr>
                                        <m:t>,</m:t>
                                      </m:r>
                                      <m:r>
                                        <a:rPr lang="en-US" sz="2000" i="1">
                                          <a:latin typeface="Cambria Math" panose="02040503050406030204" pitchFamily="18" charset="0"/>
                                        </a:rPr>
                                        <m:t>𝑖</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𝑡𝑒𝑠𝑡</m:t>
                                      </m:r>
                                      <m:r>
                                        <a:rPr lang="en-US" sz="2000" i="1">
                                          <a:latin typeface="Cambria Math" panose="02040503050406030204" pitchFamily="18" charset="0"/>
                                        </a:rPr>
                                        <m:t>,</m:t>
                                      </m:r>
                                      <m:r>
                                        <a:rPr lang="en-US" sz="2000" i="1">
                                          <a:latin typeface="Cambria Math" panose="02040503050406030204" pitchFamily="18" charset="0"/>
                                        </a:rPr>
                                        <m:t>𝑖</m:t>
                                      </m:r>
                                    </m:sub>
                                  </m:sSub>
                                </m:e>
                              </m:d>
                            </m:e>
                            <m:sup>
                              <m:r>
                                <a:rPr lang="en-US" sz="2000" i="1">
                                  <a:latin typeface="Cambria Math" panose="02040503050406030204" pitchFamily="18" charset="0"/>
                                </a:rPr>
                                <m:t>2</m:t>
                              </m:r>
                            </m:sup>
                          </m:sSup>
                        </m:e>
                      </m:rad>
                    </m:oMath>
                  </m:oMathPara>
                </a14:m>
                <a:endParaRPr lang="en-US" sz="2000" dirty="0">
                  <a:latin typeface="Aptos" panose="020B0004020202020204" pitchFamily="34" charset="0"/>
                </a:endParaRPr>
              </a:p>
              <a:p>
                <a:pPr marL="0" indent="0" algn="ctr">
                  <a:buNone/>
                </a:pPr>
                <a:r>
                  <a:rPr lang="en-US" sz="1600" dirty="0">
                    <a:latin typeface="Aptos" panose="020B0004020202020204" pitchFamily="34" charset="0"/>
                  </a:rPr>
                  <a:t>Where T represents temperatures at known TC locations on the walls of the MiniShroud</a:t>
                </a:r>
              </a:p>
            </p:txBody>
          </p:sp>
        </mc:Choice>
        <mc:Fallback xmlns="">
          <p:sp>
            <p:nvSpPr>
              <p:cNvPr id="3" name="Content Placeholder 2">
                <a:extLst>
                  <a:ext uri="{FF2B5EF4-FFF2-40B4-BE49-F238E27FC236}">
                    <a16:creationId xmlns:a16="http://schemas.microsoft.com/office/drawing/2014/main" id="{48092F11-EF12-65E8-05D6-61E090265DCA}"/>
                  </a:ext>
                </a:extLst>
              </p:cNvPr>
              <p:cNvSpPr>
                <a:spLocks noGrp="1" noRot="1" noChangeAspect="1" noMove="1" noResize="1" noEditPoints="1" noAdjustHandles="1" noChangeArrowheads="1" noChangeShapeType="1" noTextEdit="1"/>
              </p:cNvSpPr>
              <p:nvPr>
                <p:ph idx="1"/>
              </p:nvPr>
            </p:nvSpPr>
            <p:spPr>
              <a:xfrm>
                <a:off x="609600" y="914400"/>
                <a:ext cx="10972800" cy="3087231"/>
              </a:xfrm>
              <a:blipFill>
                <a:blip r:embed="rId2"/>
                <a:stretch>
                  <a:fillRect l="-611" t="-1383"/>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BECA6B2E-C959-AD6C-AFF5-D949DC263248}"/>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306AAA14-4850-AB1A-8A4F-27E0147D95B5}"/>
              </a:ext>
            </a:extLst>
          </p:cNvPr>
          <p:cNvSpPr>
            <a:spLocks noGrp="1"/>
          </p:cNvSpPr>
          <p:nvPr>
            <p:ph type="sldNum" sz="quarter" idx="12"/>
          </p:nvPr>
        </p:nvSpPr>
        <p:spPr/>
        <p:txBody>
          <a:bodyPr/>
          <a:lstStyle/>
          <a:p>
            <a:fld id="{33F42015-0FC7-4B0E-8D2B-76EADF48D957}" type="slidenum">
              <a:rPr lang="en-US" smtClean="0"/>
              <a:pPr/>
              <a:t>6</a:t>
            </a:fld>
            <a:endParaRPr lang="en-US"/>
          </a:p>
        </p:txBody>
      </p:sp>
      <p:sp>
        <p:nvSpPr>
          <p:cNvPr id="10" name="Content Placeholder 2">
            <a:extLst>
              <a:ext uri="{FF2B5EF4-FFF2-40B4-BE49-F238E27FC236}">
                <a16:creationId xmlns:a16="http://schemas.microsoft.com/office/drawing/2014/main" id="{F8CC2340-43FE-8D51-AC03-8A60DD8C7B4C}"/>
              </a:ext>
            </a:extLst>
          </p:cNvPr>
          <p:cNvSpPr txBox="1">
            <a:spLocks/>
          </p:cNvSpPr>
          <p:nvPr/>
        </p:nvSpPr>
        <p:spPr bwMode="auto">
          <a:xfrm>
            <a:off x="609601" y="3914397"/>
            <a:ext cx="4349262" cy="30872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b="0" kern="0" dirty="0">
                <a:latin typeface="Aptos" panose="020B0004020202020204" pitchFamily="34" charset="0"/>
              </a:rPr>
              <a:t>Opti</a:t>
            </a:r>
            <a:r>
              <a:rPr lang="en-US" sz="2000" b="0" dirty="0">
                <a:latin typeface="Aptos" panose="020B0004020202020204" pitchFamily="34" charset="0"/>
              </a:rPr>
              <a:t>cal and thermal properties were adjusted manually between iterations</a:t>
            </a:r>
          </a:p>
          <a:p>
            <a:r>
              <a:rPr lang="en-US" sz="2000" b="0" dirty="0">
                <a:latin typeface="Aptos" panose="020B0004020202020204" pitchFamily="34" charset="0"/>
              </a:rPr>
              <a:t>Model was correlated to 4 steady state radiation and contact test points separately since the temperature of the stomp pad affects the wall temperatures</a:t>
            </a:r>
          </a:p>
          <a:p>
            <a:endParaRPr lang="en-US" sz="1600" b="0" kern="0" dirty="0">
              <a:latin typeface="Aptos" panose="020B0004020202020204" pitchFamily="34" charset="0"/>
            </a:endParaRPr>
          </a:p>
        </p:txBody>
      </p:sp>
      <p:pic>
        <p:nvPicPr>
          <p:cNvPr id="12" name="Picture 11" descr="Diagram&#10;&#10;AI-generated content may be incorrect.">
            <a:extLst>
              <a:ext uri="{FF2B5EF4-FFF2-40B4-BE49-F238E27FC236}">
                <a16:creationId xmlns:a16="http://schemas.microsoft.com/office/drawing/2014/main" id="{13DE2599-FE32-1A7B-0405-DA1AFA2B0E2D}"/>
              </a:ext>
            </a:extLst>
          </p:cNvPr>
          <p:cNvPicPr>
            <a:picLocks noChangeAspect="1"/>
          </p:cNvPicPr>
          <p:nvPr/>
        </p:nvPicPr>
        <p:blipFill>
          <a:blip r:embed="rId3"/>
          <a:stretch>
            <a:fillRect/>
          </a:stretch>
        </p:blipFill>
        <p:spPr>
          <a:xfrm>
            <a:off x="4733702" y="3968115"/>
            <a:ext cx="7458298" cy="2432685"/>
          </a:xfrm>
          <a:prstGeom prst="rect">
            <a:avLst/>
          </a:prstGeom>
        </p:spPr>
      </p:pic>
    </p:spTree>
    <p:extLst>
      <p:ext uri="{BB962C8B-B14F-4D97-AF65-F5344CB8AC3E}">
        <p14:creationId xmlns:p14="http://schemas.microsoft.com/office/powerpoint/2010/main" val="1523897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0BD8B-4266-16C4-D092-443206605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5E289-897E-D9C5-A404-47F7E1A73738}"/>
              </a:ext>
            </a:extLst>
          </p:cNvPr>
          <p:cNvSpPr>
            <a:spLocks noGrp="1"/>
          </p:cNvSpPr>
          <p:nvPr>
            <p:ph type="title"/>
          </p:nvPr>
        </p:nvSpPr>
        <p:spPr/>
        <p:txBody>
          <a:bodyPr/>
          <a:lstStyle/>
          <a:p>
            <a:r>
              <a:rPr lang="en-US" dirty="0"/>
              <a:t>MiniShroud Model Correlation Results</a:t>
            </a:r>
          </a:p>
        </p:txBody>
      </p:sp>
      <p:sp>
        <p:nvSpPr>
          <p:cNvPr id="4" name="Footer Placeholder 3">
            <a:extLst>
              <a:ext uri="{FF2B5EF4-FFF2-40B4-BE49-F238E27FC236}">
                <a16:creationId xmlns:a16="http://schemas.microsoft.com/office/drawing/2014/main" id="{C3FC5CCB-FAD5-D26E-7C89-E47B6793AABA}"/>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35490347-4A9F-691D-1A0C-E3193932F7E5}"/>
              </a:ext>
            </a:extLst>
          </p:cNvPr>
          <p:cNvSpPr>
            <a:spLocks noGrp="1"/>
          </p:cNvSpPr>
          <p:nvPr>
            <p:ph type="sldNum" sz="quarter" idx="12"/>
          </p:nvPr>
        </p:nvSpPr>
        <p:spPr/>
        <p:txBody>
          <a:bodyPr/>
          <a:lstStyle/>
          <a:p>
            <a:fld id="{33F42015-0FC7-4B0E-8D2B-76EADF48D957}" type="slidenum">
              <a:rPr lang="en-US" smtClean="0"/>
              <a:pPr/>
              <a:t>7</a:t>
            </a:fld>
            <a:endParaRPr lang="en-US"/>
          </a:p>
        </p:txBody>
      </p:sp>
      <p:pic>
        <p:nvPicPr>
          <p:cNvPr id="9" name="Picture 8" descr="Surface chart&#10;&#10;AI-generated content may be incorrect.">
            <a:extLst>
              <a:ext uri="{FF2B5EF4-FFF2-40B4-BE49-F238E27FC236}">
                <a16:creationId xmlns:a16="http://schemas.microsoft.com/office/drawing/2014/main" id="{741183E6-42FB-C7C6-707D-EFAF4173ADF6}"/>
              </a:ext>
            </a:extLst>
          </p:cNvPr>
          <p:cNvPicPr>
            <a:picLocks noChangeAspect="1"/>
          </p:cNvPicPr>
          <p:nvPr/>
        </p:nvPicPr>
        <p:blipFill>
          <a:blip r:embed="rId2"/>
          <a:stretch>
            <a:fillRect/>
          </a:stretch>
        </p:blipFill>
        <p:spPr>
          <a:xfrm>
            <a:off x="6968821" y="1032934"/>
            <a:ext cx="5044401" cy="4792132"/>
          </a:xfrm>
          <a:prstGeom prst="rect">
            <a:avLst/>
          </a:prstGeom>
        </p:spPr>
      </p:pic>
      <p:pic>
        <p:nvPicPr>
          <p:cNvPr id="13" name="Picture 12" descr="Chart, waterfall chart&#10;&#10;AI-generated content may be incorrect.">
            <a:extLst>
              <a:ext uri="{FF2B5EF4-FFF2-40B4-BE49-F238E27FC236}">
                <a16:creationId xmlns:a16="http://schemas.microsoft.com/office/drawing/2014/main" id="{0DE79C72-9D86-AFD0-AE12-57D5B6F27A01}"/>
              </a:ext>
            </a:extLst>
          </p:cNvPr>
          <p:cNvPicPr>
            <a:picLocks noChangeAspect="1"/>
          </p:cNvPicPr>
          <p:nvPr/>
        </p:nvPicPr>
        <p:blipFill>
          <a:blip r:embed="rId3"/>
          <a:stretch>
            <a:fillRect/>
          </a:stretch>
        </p:blipFill>
        <p:spPr>
          <a:xfrm>
            <a:off x="178778" y="3202923"/>
            <a:ext cx="6610695" cy="3294592"/>
          </a:xfrm>
          <a:prstGeom prst="rect">
            <a:avLst/>
          </a:prstGeom>
        </p:spPr>
      </p:pic>
      <p:graphicFrame>
        <p:nvGraphicFramePr>
          <p:cNvPr id="15" name="Table 14">
            <a:extLst>
              <a:ext uri="{FF2B5EF4-FFF2-40B4-BE49-F238E27FC236}">
                <a16:creationId xmlns:a16="http://schemas.microsoft.com/office/drawing/2014/main" id="{3168675B-5B47-380C-50F9-6A36CEC7E1CD}"/>
              </a:ext>
            </a:extLst>
          </p:cNvPr>
          <p:cNvGraphicFramePr>
            <a:graphicFrameLocks noGrp="1"/>
          </p:cNvGraphicFramePr>
          <p:nvPr>
            <p:extLst>
              <p:ext uri="{D42A27DB-BD31-4B8C-83A1-F6EECF244321}">
                <p14:modId xmlns:p14="http://schemas.microsoft.com/office/powerpoint/2010/main" val="1685615968"/>
              </p:ext>
            </p:extLst>
          </p:nvPr>
        </p:nvGraphicFramePr>
        <p:xfrm>
          <a:off x="110067" y="993988"/>
          <a:ext cx="6747933" cy="2194560"/>
        </p:xfrm>
        <a:graphic>
          <a:graphicData uri="http://schemas.openxmlformats.org/drawingml/2006/table">
            <a:tbl>
              <a:tblPr firstRow="1" firstCol="1" bandRow="1">
                <a:tableStyleId>{5940675A-B579-460E-94D1-54222C63F5DA}</a:tableStyleId>
              </a:tblPr>
              <a:tblGrid>
                <a:gridCol w="1871133">
                  <a:extLst>
                    <a:ext uri="{9D8B030D-6E8A-4147-A177-3AD203B41FA5}">
                      <a16:colId xmlns:a16="http://schemas.microsoft.com/office/drawing/2014/main" val="1023721051"/>
                    </a:ext>
                  </a:extLst>
                </a:gridCol>
                <a:gridCol w="1278467">
                  <a:extLst>
                    <a:ext uri="{9D8B030D-6E8A-4147-A177-3AD203B41FA5}">
                      <a16:colId xmlns:a16="http://schemas.microsoft.com/office/drawing/2014/main" val="1402473518"/>
                    </a:ext>
                  </a:extLst>
                </a:gridCol>
                <a:gridCol w="1295400">
                  <a:extLst>
                    <a:ext uri="{9D8B030D-6E8A-4147-A177-3AD203B41FA5}">
                      <a16:colId xmlns:a16="http://schemas.microsoft.com/office/drawing/2014/main" val="395860682"/>
                    </a:ext>
                  </a:extLst>
                </a:gridCol>
                <a:gridCol w="1456267">
                  <a:extLst>
                    <a:ext uri="{9D8B030D-6E8A-4147-A177-3AD203B41FA5}">
                      <a16:colId xmlns:a16="http://schemas.microsoft.com/office/drawing/2014/main" val="3800204303"/>
                    </a:ext>
                  </a:extLst>
                </a:gridCol>
                <a:gridCol w="846666">
                  <a:extLst>
                    <a:ext uri="{9D8B030D-6E8A-4147-A177-3AD203B41FA5}">
                      <a16:colId xmlns:a16="http://schemas.microsoft.com/office/drawing/2014/main" val="2592407067"/>
                    </a:ext>
                  </a:extLst>
                </a:gridCol>
              </a:tblGrid>
              <a:tr h="201295">
                <a:tc>
                  <a:txBody>
                    <a:bodyPr/>
                    <a:lstStyle/>
                    <a:p>
                      <a:pPr marL="0" marR="0" algn="ctr">
                        <a:spcAft>
                          <a:spcPts val="600"/>
                        </a:spcAft>
                        <a:buNone/>
                      </a:pPr>
                      <a:r>
                        <a:rPr lang="en-US" sz="1600" dirty="0">
                          <a:effectLst/>
                          <a:latin typeface="Aptos" panose="020B0004020202020204" pitchFamily="34" charset="0"/>
                        </a:rPr>
                        <a:t>Design Variable</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All Radiation Test Points</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Contact, 48-60 K setpoint</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Contact, 100 K setpoint</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Units</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4705945"/>
                  </a:ext>
                </a:extLst>
              </a:tr>
              <a:tr h="201295">
                <a:tc>
                  <a:txBody>
                    <a:bodyPr/>
                    <a:lstStyle/>
                    <a:p>
                      <a:pPr marL="0" marR="0" algn="ctr">
                        <a:spcAft>
                          <a:spcPts val="600"/>
                        </a:spcAft>
                        <a:buNone/>
                      </a:pPr>
                      <a:r>
                        <a:rPr lang="en-US" sz="1600" dirty="0">
                          <a:effectLst/>
                          <a:latin typeface="Aptos" panose="020B0004020202020204" pitchFamily="34" charset="0"/>
                        </a:rPr>
                        <a:t>Tchambersink_floor</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255.8</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272.0</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264.2</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6846013"/>
                  </a:ext>
                </a:extLst>
              </a:tr>
              <a:tr h="201295">
                <a:tc>
                  <a:txBody>
                    <a:bodyPr/>
                    <a:lstStyle/>
                    <a:p>
                      <a:pPr marL="0" marR="0" algn="ctr">
                        <a:spcAft>
                          <a:spcPts val="600"/>
                        </a:spcAft>
                        <a:buNone/>
                      </a:pPr>
                      <a:r>
                        <a:rPr lang="en-US" sz="1600" dirty="0">
                          <a:effectLst/>
                          <a:latin typeface="Aptos" panose="020B0004020202020204" pitchFamily="34" charset="0"/>
                        </a:rPr>
                        <a:t>Tchambersink_left</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284.9</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279.8</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282.9</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603198"/>
                  </a:ext>
                </a:extLst>
              </a:tr>
              <a:tr h="201295">
                <a:tc>
                  <a:txBody>
                    <a:bodyPr/>
                    <a:lstStyle/>
                    <a:p>
                      <a:pPr marL="0" marR="0" algn="ctr">
                        <a:spcAft>
                          <a:spcPts val="600"/>
                        </a:spcAft>
                        <a:buNone/>
                      </a:pPr>
                      <a:r>
                        <a:rPr lang="en-US" sz="1600" dirty="0">
                          <a:effectLst/>
                          <a:latin typeface="Aptos" panose="020B0004020202020204" pitchFamily="34" charset="0"/>
                        </a:rPr>
                        <a:t>Tchambersink_right</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255.4</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255.4</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255.4</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2364067"/>
                  </a:ext>
                </a:extLst>
              </a:tr>
              <a:tr h="201295">
                <a:tc>
                  <a:txBody>
                    <a:bodyPr/>
                    <a:lstStyle/>
                    <a:p>
                      <a:pPr marL="0" marR="0" algn="ctr">
                        <a:spcAft>
                          <a:spcPts val="600"/>
                        </a:spcAft>
                        <a:buNone/>
                      </a:pPr>
                      <a:r>
                        <a:rPr lang="en-US" sz="1600" dirty="0">
                          <a:effectLst/>
                          <a:latin typeface="Aptos" panose="020B0004020202020204" pitchFamily="34" charset="0"/>
                        </a:rPr>
                        <a:t>Tchambersink_top</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309.1</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289.2</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299.2</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285622"/>
                  </a:ext>
                </a:extLst>
              </a:tr>
              <a:tr h="201295">
                <a:tc>
                  <a:txBody>
                    <a:bodyPr/>
                    <a:lstStyle/>
                    <a:p>
                      <a:pPr marL="0" marR="0" algn="ctr">
                        <a:spcAft>
                          <a:spcPts val="600"/>
                        </a:spcAft>
                        <a:buNone/>
                      </a:pPr>
                      <a:r>
                        <a:rPr lang="en-US" sz="1600" dirty="0">
                          <a:effectLst/>
                          <a:latin typeface="Aptos" panose="020B0004020202020204" pitchFamily="34" charset="0"/>
                        </a:rPr>
                        <a:t>Tload</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292.0</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294.8</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294.7</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4641945"/>
                  </a:ext>
                </a:extLst>
              </a:tr>
              <a:tr h="201295">
                <a:tc>
                  <a:txBody>
                    <a:bodyPr/>
                    <a:lstStyle/>
                    <a:p>
                      <a:pPr marL="0" marR="0" indent="0" algn="ctr">
                        <a:buNone/>
                        <a:tabLst>
                          <a:tab pos="182880" algn="l"/>
                        </a:tabLst>
                      </a:pPr>
                      <a:r>
                        <a:rPr lang="en-US" sz="1600" dirty="0">
                          <a:effectLst/>
                          <a:latin typeface="Aptos" panose="020B0004020202020204" pitchFamily="34" charset="0"/>
                        </a:rPr>
                        <a:t>StompPad2Bottom</a:t>
                      </a:r>
                      <a:endParaRPr lang="en-US" sz="1600" dirty="0">
                        <a:effectLst/>
                        <a:latin typeface="Aptos" panose="020B0004020202020204" pitchFamily="34" charset="0"/>
                        <a:ea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16.139</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21.276</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25.297</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W/K/m</a:t>
                      </a:r>
                      <a:r>
                        <a:rPr lang="en-US" sz="1600" baseline="30000" dirty="0">
                          <a:effectLst/>
                          <a:latin typeface="Aptos" panose="020B0004020202020204" pitchFamily="34" charset="0"/>
                        </a:rPr>
                        <a:t>2</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5774628"/>
                  </a:ext>
                </a:extLst>
              </a:tr>
              <a:tr h="201295">
                <a:tc>
                  <a:txBody>
                    <a:bodyPr/>
                    <a:lstStyle/>
                    <a:p>
                      <a:pPr marL="0" marR="0" algn="ctr">
                        <a:buNone/>
                      </a:pPr>
                      <a:r>
                        <a:rPr lang="en-US" sz="1600" dirty="0">
                          <a:effectLst/>
                          <a:latin typeface="Aptos" panose="020B0004020202020204" pitchFamily="34" charset="0"/>
                        </a:rPr>
                        <a:t>Flap2SideScrew</a:t>
                      </a:r>
                      <a:endParaRPr lang="en-US" sz="1600" dirty="0">
                        <a:effectLst/>
                        <a:latin typeface="Aptos" panose="020B0004020202020204" pitchFamily="34" charset="0"/>
                        <a:ea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0.100</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Aft>
                          <a:spcPts val="600"/>
                        </a:spcAft>
                        <a:buNone/>
                      </a:pPr>
                      <a:r>
                        <a:rPr lang="en-US" sz="1600" dirty="0">
                          <a:effectLst/>
                          <a:latin typeface="Aptos" panose="020B0004020202020204" pitchFamily="34" charset="0"/>
                        </a:rPr>
                        <a:t>0.129</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0.100</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Aft>
                          <a:spcPts val="600"/>
                        </a:spcAft>
                        <a:buNone/>
                      </a:pPr>
                      <a:r>
                        <a:rPr lang="en-US" sz="1600" dirty="0">
                          <a:effectLst/>
                          <a:latin typeface="Aptos" panose="020B0004020202020204" pitchFamily="34" charset="0"/>
                        </a:rPr>
                        <a:t>W/K</a:t>
                      </a:r>
                      <a:endParaRPr lang="en-US" sz="1600" dirty="0">
                        <a:effectLst/>
                        <a:latin typeface="Aptos" panose="020B00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5320990"/>
                  </a:ext>
                </a:extLst>
              </a:tr>
            </a:tbl>
          </a:graphicData>
        </a:graphic>
      </p:graphicFrame>
    </p:spTree>
    <p:extLst>
      <p:ext uri="{BB962C8B-B14F-4D97-AF65-F5344CB8AC3E}">
        <p14:creationId xmlns:p14="http://schemas.microsoft.com/office/powerpoint/2010/main" val="3437324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CAB6-65AA-69D0-E61F-229C04087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61717C-D260-D99D-6BAE-BF6E87395AF1}"/>
              </a:ext>
            </a:extLst>
          </p:cNvPr>
          <p:cNvSpPr>
            <a:spLocks noGrp="1"/>
          </p:cNvSpPr>
          <p:nvPr>
            <p:ph type="title"/>
          </p:nvPr>
        </p:nvSpPr>
        <p:spPr/>
        <p:txBody>
          <a:bodyPr/>
          <a:lstStyle/>
          <a:p>
            <a:r>
              <a:rPr lang="en-US" dirty="0"/>
              <a:t>Boot Model</a:t>
            </a:r>
          </a:p>
        </p:txBody>
      </p:sp>
      <p:sp>
        <p:nvSpPr>
          <p:cNvPr id="3" name="Content Placeholder 2">
            <a:extLst>
              <a:ext uri="{FF2B5EF4-FFF2-40B4-BE49-F238E27FC236}">
                <a16:creationId xmlns:a16="http://schemas.microsoft.com/office/drawing/2014/main" id="{407BA96E-ECD3-AF2E-48E5-C574239B0F33}"/>
              </a:ext>
            </a:extLst>
          </p:cNvPr>
          <p:cNvSpPr>
            <a:spLocks noGrp="1"/>
          </p:cNvSpPr>
          <p:nvPr>
            <p:ph idx="1"/>
          </p:nvPr>
        </p:nvSpPr>
        <p:spPr>
          <a:xfrm>
            <a:off x="343911" y="990600"/>
            <a:ext cx="4509445" cy="5410200"/>
          </a:xfrm>
        </p:spPr>
        <p:txBody>
          <a:bodyPr/>
          <a:lstStyle/>
          <a:p>
            <a:r>
              <a:rPr lang="en-US" sz="2000" dirty="0">
                <a:latin typeface="Aptos" panose="020B0004020202020204" pitchFamily="34" charset="0"/>
              </a:rPr>
              <a:t>Built from CAD of </a:t>
            </a:r>
            <a:r>
              <a:rPr lang="en-US" sz="2000" dirty="0" err="1">
                <a:latin typeface="Aptos" panose="020B0004020202020204" pitchFamily="34" charset="0"/>
              </a:rPr>
              <a:t>xEMU</a:t>
            </a:r>
            <a:r>
              <a:rPr lang="en-US" sz="2000" dirty="0">
                <a:latin typeface="Aptos" panose="020B0004020202020204" pitchFamily="34" charset="0"/>
              </a:rPr>
              <a:t> boot model</a:t>
            </a:r>
          </a:p>
          <a:p>
            <a:r>
              <a:rPr lang="en-US" sz="2000" dirty="0">
                <a:latin typeface="Aptos" panose="020B0004020202020204" pitchFamily="34" charset="0"/>
              </a:rPr>
              <a:t>Layer material properties such as conductivity, specific heat, and optical characteristics match actual hardware</a:t>
            </a:r>
          </a:p>
          <a:p>
            <a:r>
              <a:rPr lang="en-US" sz="2000" dirty="0">
                <a:latin typeface="Aptos" panose="020B0004020202020204" pitchFamily="34" charset="0"/>
              </a:rPr>
              <a:t>Foot is represented with boundary nodes to match manikin’s isothermal behavior</a:t>
            </a:r>
          </a:p>
          <a:p>
            <a:pPr lvl="1"/>
            <a:r>
              <a:rPr lang="en-US" sz="1800" dirty="0">
                <a:latin typeface="Aptos" panose="020B0004020202020204" pitchFamily="34" charset="0"/>
              </a:rPr>
              <a:t>Full human foot model not available</a:t>
            </a:r>
          </a:p>
          <a:p>
            <a:r>
              <a:rPr lang="en-US" sz="2000" dirty="0">
                <a:latin typeface="Aptos" panose="020B0004020202020204" pitchFamily="34" charset="0"/>
              </a:rPr>
              <a:t>Linear conductors and contacts capture internal heat transfer paths</a:t>
            </a:r>
          </a:p>
          <a:p>
            <a:r>
              <a:rPr lang="en-US" sz="2000" dirty="0">
                <a:latin typeface="Aptos" panose="020B0004020202020204" pitchFamily="34" charset="0"/>
              </a:rPr>
              <a:t>External heat transfer paths include radiation and outsole conduction</a:t>
            </a:r>
          </a:p>
          <a:p>
            <a:r>
              <a:rPr lang="en-US" sz="2000" dirty="0">
                <a:latin typeface="Aptos" panose="020B0004020202020204" pitchFamily="34" charset="0"/>
              </a:rPr>
              <a:t>EPG regions had adjustable effective emissivity for tuning purposes</a:t>
            </a:r>
          </a:p>
        </p:txBody>
      </p:sp>
      <p:sp>
        <p:nvSpPr>
          <p:cNvPr id="4" name="Footer Placeholder 3">
            <a:extLst>
              <a:ext uri="{FF2B5EF4-FFF2-40B4-BE49-F238E27FC236}">
                <a16:creationId xmlns:a16="http://schemas.microsoft.com/office/drawing/2014/main" id="{E000ED04-E7DA-8D24-2B0C-8FEA185B4C68}"/>
              </a:ext>
            </a:extLst>
          </p:cNvPr>
          <p:cNvSpPr>
            <a:spLocks noGrp="1"/>
          </p:cNvSpPr>
          <p:nvPr>
            <p:ph type="ftr" sz="quarter" idx="11"/>
          </p:nvPr>
        </p:nvSpPr>
        <p:spPr/>
        <p:txBody>
          <a:bodyPr/>
          <a:lstStyle/>
          <a:p>
            <a:r>
              <a:rPr lang="en-US">
                <a:latin typeface="Arial"/>
                <a:ea typeface="ＭＳ Ｐゴシック"/>
                <a:cs typeface="Arial"/>
              </a:rPr>
              <a:t>TFAWS 2026 – August 31 – September 4, 2026</a:t>
            </a:r>
            <a:endParaRPr lang="en-US" dirty="0">
              <a:latin typeface="Arial"/>
              <a:ea typeface="ＭＳ Ｐゴシック"/>
              <a:cs typeface="Arial"/>
            </a:endParaRPr>
          </a:p>
        </p:txBody>
      </p:sp>
      <p:sp>
        <p:nvSpPr>
          <p:cNvPr id="5" name="Slide Number Placeholder 4">
            <a:extLst>
              <a:ext uri="{FF2B5EF4-FFF2-40B4-BE49-F238E27FC236}">
                <a16:creationId xmlns:a16="http://schemas.microsoft.com/office/drawing/2014/main" id="{EFB18153-8D3C-070C-8AC9-3CDCA4C653BA}"/>
              </a:ext>
            </a:extLst>
          </p:cNvPr>
          <p:cNvSpPr>
            <a:spLocks noGrp="1"/>
          </p:cNvSpPr>
          <p:nvPr>
            <p:ph type="sldNum" sz="quarter" idx="12"/>
          </p:nvPr>
        </p:nvSpPr>
        <p:spPr/>
        <p:txBody>
          <a:bodyPr/>
          <a:lstStyle/>
          <a:p>
            <a:fld id="{33F42015-0FC7-4B0E-8D2B-76EADF48D957}" type="slidenum">
              <a:rPr lang="en-US" smtClean="0"/>
              <a:pPr/>
              <a:t>8</a:t>
            </a:fld>
            <a:endParaRPr lang="en-US"/>
          </a:p>
        </p:txBody>
      </p:sp>
      <p:sp>
        <p:nvSpPr>
          <p:cNvPr id="9" name="TextBox 8">
            <a:extLst>
              <a:ext uri="{FF2B5EF4-FFF2-40B4-BE49-F238E27FC236}">
                <a16:creationId xmlns:a16="http://schemas.microsoft.com/office/drawing/2014/main" id="{41740660-D3DE-3B3A-4737-36ED78A9DC29}"/>
              </a:ext>
            </a:extLst>
          </p:cNvPr>
          <p:cNvSpPr txBox="1"/>
          <p:nvPr/>
        </p:nvSpPr>
        <p:spPr>
          <a:xfrm>
            <a:off x="4953436" y="4481991"/>
            <a:ext cx="6894653" cy="923330"/>
          </a:xfrm>
          <a:prstGeom prst="rect">
            <a:avLst/>
          </a:prstGeom>
          <a:noFill/>
        </p:spPr>
        <p:txBody>
          <a:bodyPr wrap="square">
            <a:spAutoFit/>
          </a:bodyPr>
          <a:lstStyle/>
          <a:p>
            <a:pPr algn="l"/>
            <a:r>
              <a:rPr lang="en-US" sz="1800" b="0" dirty="0">
                <a:latin typeface="Aptos" panose="020B0004020202020204" pitchFamily="34" charset="0"/>
              </a:rPr>
              <a:t>Thermal Desktop Boot Model: (a) sock, (b) pressure bladder, (c) restraint layer, (d) frame, (e) thermal insert, (f) outsole, and (g) full assembly. Magenta regions represent TC locations.</a:t>
            </a:r>
          </a:p>
        </p:txBody>
      </p:sp>
      <p:pic>
        <p:nvPicPr>
          <p:cNvPr id="8" name="Picture 7" descr="A picture containing graphical user interface&#10;&#10;AI-generated content may be incorrect.">
            <a:extLst>
              <a:ext uri="{FF2B5EF4-FFF2-40B4-BE49-F238E27FC236}">
                <a16:creationId xmlns:a16="http://schemas.microsoft.com/office/drawing/2014/main" id="{60DE3EE9-F229-3ED0-1EC5-58CF9D137183}"/>
              </a:ext>
            </a:extLst>
          </p:cNvPr>
          <p:cNvPicPr>
            <a:picLocks noChangeAspect="1"/>
          </p:cNvPicPr>
          <p:nvPr/>
        </p:nvPicPr>
        <p:blipFill>
          <a:blip r:embed="rId2"/>
          <a:stretch>
            <a:fillRect/>
          </a:stretch>
        </p:blipFill>
        <p:spPr>
          <a:xfrm>
            <a:off x="4953438" y="990600"/>
            <a:ext cx="7161923" cy="3378201"/>
          </a:xfrm>
          <a:prstGeom prst="rect">
            <a:avLst/>
          </a:prstGeom>
        </p:spPr>
      </p:pic>
      <p:sp>
        <p:nvSpPr>
          <p:cNvPr id="10" name="TextBox 9">
            <a:extLst>
              <a:ext uri="{FF2B5EF4-FFF2-40B4-BE49-F238E27FC236}">
                <a16:creationId xmlns:a16="http://schemas.microsoft.com/office/drawing/2014/main" id="{ED82E6CF-EAEF-DA4B-ABC3-F1FFB4EDC6A4}"/>
              </a:ext>
            </a:extLst>
          </p:cNvPr>
          <p:cNvSpPr txBox="1"/>
          <p:nvPr/>
        </p:nvSpPr>
        <p:spPr>
          <a:xfrm>
            <a:off x="4853356" y="5491371"/>
            <a:ext cx="6783720" cy="707886"/>
          </a:xfrm>
          <a:prstGeom prst="rect">
            <a:avLst/>
          </a:prstGeom>
          <a:noFill/>
        </p:spPr>
        <p:txBody>
          <a:bodyPr wrap="square" rtlCol="0">
            <a:spAutoFit/>
          </a:bodyPr>
          <a:lstStyle/>
          <a:p>
            <a:pPr marL="342900" indent="-342900" algn="l">
              <a:buFont typeface="Arial" panose="020B0604020202020204" pitchFamily="34" charset="0"/>
              <a:buChar char="•"/>
            </a:pPr>
            <a:r>
              <a:rPr lang="en-US" b="0" dirty="0">
                <a:solidFill>
                  <a:schemeClr val="accent2"/>
                </a:solidFill>
                <a:latin typeface="Aptos" panose="020B0004020202020204" pitchFamily="34" charset="0"/>
              </a:rPr>
              <a:t>Stomp contact could be modeled with just the tread tops (hard flat surface) or the entire outsole (granular regolith)</a:t>
            </a:r>
          </a:p>
        </p:txBody>
      </p:sp>
    </p:spTree>
    <p:extLst>
      <p:ext uri="{BB962C8B-B14F-4D97-AF65-F5344CB8AC3E}">
        <p14:creationId xmlns:p14="http://schemas.microsoft.com/office/powerpoint/2010/main" val="376436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C94A2-B0CE-1BC8-F89E-A68D56076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50C8D-CE2E-2EE8-B768-6F6BBA70FFC4}"/>
              </a:ext>
            </a:extLst>
          </p:cNvPr>
          <p:cNvSpPr>
            <a:spLocks noGrp="1"/>
          </p:cNvSpPr>
          <p:nvPr>
            <p:ph type="title"/>
          </p:nvPr>
        </p:nvSpPr>
        <p:spPr/>
        <p:txBody>
          <a:bodyPr/>
          <a:lstStyle/>
          <a:p>
            <a:r>
              <a:rPr lang="en-US" dirty="0"/>
              <a:t>Boot Model Correlation</a:t>
            </a:r>
          </a:p>
        </p:txBody>
      </p:sp>
      <p:pic>
        <p:nvPicPr>
          <p:cNvPr id="7" name="Picture 6" descr="Diagram&#10;&#10;AI-generated content may be incorrect.">
            <a:extLst>
              <a:ext uri="{FF2B5EF4-FFF2-40B4-BE49-F238E27FC236}">
                <a16:creationId xmlns:a16="http://schemas.microsoft.com/office/drawing/2014/main" id="{0A31044B-8A8C-19FB-CED4-3FB9590B4B1D}"/>
              </a:ext>
            </a:extLst>
          </p:cNvPr>
          <p:cNvPicPr>
            <a:picLocks noChangeAspect="1"/>
          </p:cNvPicPr>
          <p:nvPr/>
        </p:nvPicPr>
        <p:blipFill>
          <a:blip r:embed="rId2"/>
          <a:stretch>
            <a:fillRect/>
          </a:stretch>
        </p:blipFill>
        <p:spPr>
          <a:xfrm>
            <a:off x="3547589" y="3687125"/>
            <a:ext cx="8644411" cy="2857283"/>
          </a:xfrm>
          <a:prstGeom prst="rect">
            <a:avLst/>
          </a:prstGeom>
        </p:spPr>
      </p:pic>
      <p:sp>
        <p:nvSpPr>
          <p:cNvPr id="10" name="Content Placeholder 2">
            <a:extLst>
              <a:ext uri="{FF2B5EF4-FFF2-40B4-BE49-F238E27FC236}">
                <a16:creationId xmlns:a16="http://schemas.microsoft.com/office/drawing/2014/main" id="{722B162D-DB00-B8EE-572B-0D146ED2FEB8}"/>
              </a:ext>
            </a:extLst>
          </p:cNvPr>
          <p:cNvSpPr txBox="1">
            <a:spLocks/>
          </p:cNvSpPr>
          <p:nvPr/>
        </p:nvSpPr>
        <p:spPr bwMode="auto">
          <a:xfrm>
            <a:off x="609599" y="4164057"/>
            <a:ext cx="5659315" cy="21094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accent2"/>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z="2000" b="0" kern="0" dirty="0">
                <a:latin typeface="Aptos" panose="020B0004020202020204" pitchFamily="34" charset="0"/>
              </a:rPr>
              <a:t>Opti</a:t>
            </a:r>
            <a:r>
              <a:rPr lang="en-US" sz="2000" b="0" dirty="0">
                <a:latin typeface="Aptos" panose="020B0004020202020204" pitchFamily="34" charset="0"/>
              </a:rPr>
              <a:t>cal and thermal properties were adjusted manually between iterations</a:t>
            </a:r>
          </a:p>
          <a:p>
            <a:r>
              <a:rPr lang="en-US" sz="2000" b="0" dirty="0">
                <a:latin typeface="Aptos" panose="020B0004020202020204" pitchFamily="34" charset="0"/>
              </a:rPr>
              <a:t>Model was correlated to radiation and contact test points separately</a:t>
            </a:r>
          </a:p>
          <a:p>
            <a:endParaRPr lang="en-US" sz="1600" b="0" kern="0" dirty="0">
              <a:latin typeface="Aptos" panose="020B0004020202020204" pitchFamily="34" charset="0"/>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D42F3C1-E693-3E8B-A246-BC812B5A42B0}"/>
                  </a:ext>
                </a:extLst>
              </p:cNvPr>
              <p:cNvSpPr>
                <a:spLocks noGrp="1"/>
              </p:cNvSpPr>
              <p:nvPr>
                <p:ph idx="1"/>
              </p:nvPr>
            </p:nvSpPr>
            <p:spPr>
              <a:xfrm>
                <a:off x="609600" y="914400"/>
                <a:ext cx="10972800" cy="3087231"/>
              </a:xfrm>
            </p:spPr>
            <p:txBody>
              <a:bodyPr/>
              <a:lstStyle/>
              <a:p>
                <a:r>
                  <a:rPr lang="en-US" sz="2000" dirty="0">
                    <a:latin typeface="Aptos" panose="020B0004020202020204" pitchFamily="34" charset="0"/>
                  </a:rPr>
                  <a:t>The variables with highest uncertainty in the boot model were fed into Thermal Desktop SOLVER as design variables</a:t>
                </a:r>
              </a:p>
              <a:p>
                <a:pPr lvl="1"/>
                <a:r>
                  <a:rPr lang="en-US" sz="1800" dirty="0">
                    <a:latin typeface="Aptos" panose="020B0004020202020204" pitchFamily="34" charset="0"/>
                  </a:rPr>
                  <a:t>Thermal contactors/conductors between boot layers, thermal and optical properties, and insulation performance </a:t>
                </a:r>
              </a:p>
              <a:p>
                <a:r>
                  <a:rPr lang="en-US" sz="2000" dirty="0">
                    <a:latin typeface="Aptos" panose="020B0004020202020204" pitchFamily="34" charset="0"/>
                  </a:rPr>
                  <a:t>Data from the test (calculation </a:t>
                </a:r>
                <a:r>
                  <a:rPr lang="en-US" sz="2000" dirty="0" err="1">
                    <a:latin typeface="Aptos" panose="020B0004020202020204" pitchFamily="34" charset="0"/>
                  </a:rPr>
                  <a:t>conductances</a:t>
                </a:r>
                <a:r>
                  <a:rPr lang="en-US" sz="2000" dirty="0">
                    <a:latin typeface="Aptos" panose="020B0004020202020204" pitchFamily="34" charset="0"/>
                  </a:rPr>
                  <a:t>) used as initial guesses in the model</a:t>
                </a:r>
              </a:p>
              <a:p>
                <a:r>
                  <a:rPr lang="en-US" sz="2000" dirty="0">
                    <a:latin typeface="Aptos" panose="020B0004020202020204" pitchFamily="34" charset="0"/>
                  </a:rPr>
                  <a:t>SOLVER iterates until objective function is minimized. The object is defined as follows:</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𝑂𝐵𝐽𝐸𝐶𝑇</m:t>
                      </m:r>
                      <m:r>
                        <a:rPr lang="en-US" sz="2000" i="1">
                          <a:latin typeface="Cambria Math" panose="02040503050406030204" pitchFamily="18" charset="0"/>
                        </a:rPr>
                        <m:t>=</m:t>
                      </m:r>
                      <m:rad>
                        <m:radPr>
                          <m:degHide m:val="on"/>
                          <m:ctrlPr>
                            <a:rPr lang="en-US" sz="2000" i="1">
                              <a:latin typeface="Cambria Math" panose="02040503050406030204" pitchFamily="18" charset="0"/>
                            </a:rPr>
                          </m:ctrlPr>
                        </m:radPr>
                        <m:deg/>
                        <m:e>
                          <m:r>
                            <a:rPr lang="en-US" sz="2000" i="1">
                              <a:latin typeface="Cambria Math" panose="02040503050406030204" pitchFamily="18" charset="0"/>
                            </a:rPr>
                            <m:t>∑</m:t>
                          </m:r>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𝑚𝑜𝑑𝑒𝑙</m:t>
                                      </m:r>
                                      <m:r>
                                        <a:rPr lang="en-US" sz="2000" i="1">
                                          <a:latin typeface="Cambria Math" panose="02040503050406030204" pitchFamily="18" charset="0"/>
                                        </a:rPr>
                                        <m:t>,</m:t>
                                      </m:r>
                                      <m:r>
                                        <a:rPr lang="en-US" sz="2000" i="1">
                                          <a:latin typeface="Cambria Math" panose="02040503050406030204" pitchFamily="18" charset="0"/>
                                        </a:rPr>
                                        <m:t>𝑖</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𝑡𝑒𝑠𝑡</m:t>
                                      </m:r>
                                      <m:r>
                                        <a:rPr lang="en-US" sz="2000" i="1">
                                          <a:latin typeface="Cambria Math" panose="02040503050406030204" pitchFamily="18" charset="0"/>
                                        </a:rPr>
                                        <m:t>,</m:t>
                                      </m:r>
                                      <m:r>
                                        <a:rPr lang="en-US" sz="2000" i="1">
                                          <a:latin typeface="Cambria Math" panose="02040503050406030204" pitchFamily="18" charset="0"/>
                                        </a:rPr>
                                        <m:t>𝑖</m:t>
                                      </m:r>
                                    </m:sub>
                                  </m:sSub>
                                </m:e>
                              </m:d>
                            </m:e>
                            <m:sup>
                              <m:r>
                                <a:rPr lang="en-US" sz="2000" i="1">
                                  <a:latin typeface="Cambria Math" panose="02040503050406030204" pitchFamily="18" charset="0"/>
                                </a:rPr>
                                <m:t>2</m:t>
                              </m:r>
                            </m:sup>
                          </m:sSup>
                          <m:r>
                            <a:rPr lang="en-US" sz="2000" i="1">
                              <a:latin typeface="Cambria Math" panose="02040503050406030204" pitchFamily="18" charset="0"/>
                            </a:rPr>
                            <m:t>+</m:t>
                          </m:r>
                          <m:r>
                            <a:rPr lang="en-US" sz="2000" i="1">
                              <a:latin typeface="Cambria Math" panose="02040503050406030204" pitchFamily="18" charset="0"/>
                            </a:rPr>
                            <m:t>𝐾</m:t>
                          </m:r>
                          <m:r>
                            <a:rPr lang="en-US" sz="2000" i="1">
                              <a:latin typeface="Cambria Math" panose="02040503050406030204" pitchFamily="18" charset="0"/>
                            </a:rPr>
                            <m:t>⋅∑</m:t>
                          </m:r>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𝑞</m:t>
                                      </m:r>
                                    </m:e>
                                    <m:sub>
                                      <m:r>
                                        <a:rPr lang="en-US" sz="2000" i="1">
                                          <a:latin typeface="Cambria Math" panose="02040503050406030204" pitchFamily="18" charset="0"/>
                                        </a:rPr>
                                        <m:t>𝑚𝑜𝑑𝑒𝑙</m:t>
                                      </m:r>
                                      <m:r>
                                        <a:rPr lang="en-US" sz="2000" i="1">
                                          <a:latin typeface="Cambria Math" panose="02040503050406030204" pitchFamily="18" charset="0"/>
                                        </a:rPr>
                                        <m:t>,</m:t>
                                      </m:r>
                                      <m:r>
                                        <a:rPr lang="en-US" sz="2000" i="1">
                                          <a:latin typeface="Cambria Math" panose="02040503050406030204" pitchFamily="18" charset="0"/>
                                        </a:rPr>
                                        <m:t>𝑖</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𝑞</m:t>
                                      </m:r>
                                    </m:e>
                                    <m:sub>
                                      <m:r>
                                        <a:rPr lang="en-US" sz="2000" i="1">
                                          <a:latin typeface="Cambria Math" panose="02040503050406030204" pitchFamily="18" charset="0"/>
                                        </a:rPr>
                                        <m:t>𝑡𝑒𝑠𝑡</m:t>
                                      </m:r>
                                      <m:r>
                                        <a:rPr lang="en-US" sz="2000" i="1">
                                          <a:latin typeface="Cambria Math" panose="02040503050406030204" pitchFamily="18" charset="0"/>
                                        </a:rPr>
                                        <m:t>,</m:t>
                                      </m:r>
                                      <m:r>
                                        <a:rPr lang="en-US" sz="2000" i="1">
                                          <a:latin typeface="Cambria Math" panose="02040503050406030204" pitchFamily="18" charset="0"/>
                                        </a:rPr>
                                        <m:t>𝑖</m:t>
                                      </m:r>
                                    </m:sub>
                                  </m:sSub>
                                </m:e>
                              </m:d>
                            </m:e>
                            <m:sup>
                              <m:r>
                                <a:rPr lang="en-US" sz="2000" i="1">
                                  <a:latin typeface="Cambria Math" panose="02040503050406030204" pitchFamily="18" charset="0"/>
                                </a:rPr>
                                <m:t>2</m:t>
                              </m:r>
                            </m:sup>
                          </m:sSup>
                        </m:e>
                      </m:rad>
                    </m:oMath>
                  </m:oMathPara>
                </a14:m>
                <a:endParaRPr lang="en-US" sz="2000" dirty="0">
                  <a:latin typeface="Aptos" panose="020B0004020202020204" pitchFamily="34" charset="0"/>
                </a:endParaRPr>
              </a:p>
              <a:p>
                <a:pPr marL="0" indent="0" algn="ctr">
                  <a:buNone/>
                </a:pPr>
                <a:r>
                  <a:rPr lang="en-US" sz="1600" dirty="0">
                    <a:solidFill>
                      <a:schemeClr val="tx1"/>
                    </a:solidFill>
                    <a:latin typeface="Aptos" panose="020B0004020202020204" pitchFamily="34" charset="0"/>
                  </a:rPr>
                  <a:t>Where T represents temperatures at known TC locations on the boot, q represents the heat leak out of the book, and K is a weighting factor</a:t>
                </a:r>
              </a:p>
            </p:txBody>
          </p:sp>
        </mc:Choice>
        <mc:Fallback xmlns="">
          <p:sp>
            <p:nvSpPr>
              <p:cNvPr id="3" name="Content Placeholder 2">
                <a:extLst>
                  <a:ext uri="{FF2B5EF4-FFF2-40B4-BE49-F238E27FC236}">
                    <a16:creationId xmlns:a16="http://schemas.microsoft.com/office/drawing/2014/main" id="{CD42F3C1-E693-3E8B-A246-BC812B5A42B0}"/>
                  </a:ext>
                </a:extLst>
              </p:cNvPr>
              <p:cNvSpPr>
                <a:spLocks noGrp="1" noRot="1" noChangeAspect="1" noMove="1" noResize="1" noEditPoints="1" noAdjustHandles="1" noChangeArrowheads="1" noChangeShapeType="1" noTextEdit="1"/>
              </p:cNvSpPr>
              <p:nvPr>
                <p:ph idx="1"/>
              </p:nvPr>
            </p:nvSpPr>
            <p:spPr>
              <a:xfrm>
                <a:off x="609600" y="914400"/>
                <a:ext cx="10972800" cy="3087231"/>
              </a:xfrm>
              <a:blipFill>
                <a:blip r:embed="rId3"/>
                <a:stretch>
                  <a:fillRect l="-611" t="-1383" r="-889" b="-612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4238E272-5724-5079-A5B1-58C3AC9876A6}"/>
              </a:ext>
            </a:extLst>
          </p:cNvPr>
          <p:cNvSpPr>
            <a:spLocks noGrp="1"/>
          </p:cNvSpPr>
          <p:nvPr>
            <p:ph type="ftr" sz="quarter" idx="11"/>
          </p:nvPr>
        </p:nvSpPr>
        <p:spPr/>
        <p:txBody>
          <a:bodyPr/>
          <a:lstStyle/>
          <a:p>
            <a:r>
              <a:rPr lang="en-US" dirty="0">
                <a:latin typeface="Arial"/>
                <a:ea typeface="ＭＳ Ｐゴシック"/>
                <a:cs typeface="Arial"/>
              </a:rPr>
              <a:t>TFAWS 2026 – August 31 – September 4, 2026</a:t>
            </a:r>
          </a:p>
        </p:txBody>
      </p:sp>
      <p:sp>
        <p:nvSpPr>
          <p:cNvPr id="5" name="Slide Number Placeholder 4">
            <a:extLst>
              <a:ext uri="{FF2B5EF4-FFF2-40B4-BE49-F238E27FC236}">
                <a16:creationId xmlns:a16="http://schemas.microsoft.com/office/drawing/2014/main" id="{96F5E175-FC7B-D1C9-0875-D07E5E1417AE}"/>
              </a:ext>
            </a:extLst>
          </p:cNvPr>
          <p:cNvSpPr>
            <a:spLocks noGrp="1"/>
          </p:cNvSpPr>
          <p:nvPr>
            <p:ph type="sldNum" sz="quarter" idx="12"/>
          </p:nvPr>
        </p:nvSpPr>
        <p:spPr/>
        <p:txBody>
          <a:bodyPr/>
          <a:lstStyle/>
          <a:p>
            <a:fld id="{33F42015-0FC7-4B0E-8D2B-76EADF48D957}" type="slidenum">
              <a:rPr lang="en-US" smtClean="0"/>
              <a:pPr/>
              <a:t>9</a:t>
            </a:fld>
            <a:endParaRPr lang="en-US"/>
          </a:p>
        </p:txBody>
      </p:sp>
    </p:spTree>
    <p:extLst>
      <p:ext uri="{BB962C8B-B14F-4D97-AF65-F5344CB8AC3E}">
        <p14:creationId xmlns:p14="http://schemas.microsoft.com/office/powerpoint/2010/main" val="3231332716"/>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97cbdb-3a7a-4cfb-87eb-7542cd24da7e">
      <Terms xmlns="http://schemas.microsoft.com/office/infopath/2007/PartnerControls"/>
    </lcf76f155ced4ddcb4097134ff3c332f>
    <TaxCatchAll xmlns="7b530968-5265-4916-9d1c-18b5bfa4dd4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92E100D0229440820E8A7DC866FBEE" ma:contentTypeVersion="10" ma:contentTypeDescription="Create a new document." ma:contentTypeScope="" ma:versionID="f0673692744d741a58be3a3f21315d44">
  <xsd:schema xmlns:xsd="http://www.w3.org/2001/XMLSchema" xmlns:xs="http://www.w3.org/2001/XMLSchema" xmlns:p="http://schemas.microsoft.com/office/2006/metadata/properties" xmlns:ns2="5f97cbdb-3a7a-4cfb-87eb-7542cd24da7e" xmlns:ns3="7b530968-5265-4916-9d1c-18b5bfa4dd42" targetNamespace="http://schemas.microsoft.com/office/2006/metadata/properties" ma:root="true" ma:fieldsID="3b9ef52b6126c84a003300d5b97b75f0" ns2:_="" ns3:_="">
    <xsd:import namespace="5f97cbdb-3a7a-4cfb-87eb-7542cd24da7e"/>
    <xsd:import namespace="7b530968-5265-4916-9d1c-18b5bfa4dd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7cbdb-3a7a-4cfb-87eb-7542cd24da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30968-5265-4916-9d1c-18b5bfa4dd4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8123470-34d1-4ae7-b848-1678c5288ee6}" ma:internalName="TaxCatchAll" ma:showField="CatchAllData" ma:web="7b530968-5265-4916-9d1c-18b5bfa4dd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631D46-A88B-44F9-B011-0891D5ECFBAB}">
  <ds:schemaRefs>
    <ds:schemaRef ds:uri="http://schemas.microsoft.com/sharepoint/v3/contenttype/forms"/>
  </ds:schemaRefs>
</ds:datastoreItem>
</file>

<file path=customXml/itemProps2.xml><?xml version="1.0" encoding="utf-8"?>
<ds:datastoreItem xmlns:ds="http://schemas.openxmlformats.org/officeDocument/2006/customXml" ds:itemID="{A475F7E1-25EC-49AD-AD10-E5DBBDD78C4A}">
  <ds:schemaRefs>
    <ds:schemaRef ds:uri="http://schemas.microsoft.com/office/2006/documentManagement/types"/>
    <ds:schemaRef ds:uri="http://purl.org/dc/dcmitype/"/>
    <ds:schemaRef ds:uri="7b530968-5265-4916-9d1c-18b5bfa4dd42"/>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f97cbdb-3a7a-4cfb-87eb-7542cd24da7e"/>
    <ds:schemaRef ds:uri="http://www.w3.org/XML/1998/namespace"/>
  </ds:schemaRefs>
</ds:datastoreItem>
</file>

<file path=customXml/itemProps3.xml><?xml version="1.0" encoding="utf-8"?>
<ds:datastoreItem xmlns:ds="http://schemas.openxmlformats.org/officeDocument/2006/customXml" ds:itemID="{96ED0443-A8B4-4FD0-B92A-DFF4CC62CD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97cbdb-3a7a-4cfb-87eb-7542cd24da7e"/>
    <ds:schemaRef ds:uri="7b530968-5265-4916-9d1c-18b5bfa4d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1647</TotalTime>
  <Words>2432</Words>
  <Application>Microsoft Office PowerPoint</Application>
  <PresentationFormat>Widescreen</PresentationFormat>
  <Paragraphs>283</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ＭＳ Ｐゴシック</vt:lpstr>
      <vt:lpstr>Aptos</vt:lpstr>
      <vt:lpstr>Arial</vt:lpstr>
      <vt:lpstr>Cambria Math</vt:lpstr>
      <vt:lpstr>Times</vt:lpstr>
      <vt:lpstr>Blank</vt:lpstr>
      <vt:lpstr>  Predicting Operational Performance of xEMU Boot at Lunar South Pole Temperatures using Thermal Desktop®  Emma Quick, Amentum/JSC Noah Andersen, HX5/JSC</vt:lpstr>
      <vt:lpstr>Agenda</vt:lpstr>
      <vt:lpstr>Background &amp; Objectives</vt:lpstr>
      <vt:lpstr>Test Setup, Instrumentation, and Conditions</vt:lpstr>
      <vt:lpstr>MiniShroud Model</vt:lpstr>
      <vt:lpstr>MiniShroud Model Correlation</vt:lpstr>
      <vt:lpstr>MiniShroud Model Correlation Results</vt:lpstr>
      <vt:lpstr>Boot Model</vt:lpstr>
      <vt:lpstr>Boot Model Correlation</vt:lpstr>
      <vt:lpstr>Boot Model Correlation Results</vt:lpstr>
      <vt:lpstr>Boot Model Thermal Performance</vt:lpstr>
      <vt:lpstr>Boot Model Predictions (RMSE)</vt:lpstr>
      <vt:lpstr>Lunar Operation Modeling</vt:lpstr>
      <vt:lpstr>Lunar Operation Heat Flux Predictions</vt:lpstr>
      <vt:lpstr>Lunar Operation Temperature Predictions</vt:lpstr>
      <vt:lpstr>Conclusions</vt:lpstr>
      <vt:lpstr>References</vt:lpstr>
      <vt:lpstr>Acknowledgements / Questions</vt:lpstr>
    </vt:vector>
  </TitlesOfParts>
  <Company>NASA/Ames Research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TFAWS 2010 Center Presentation</dc:title>
  <dc:creator>Tom Squire</dc:creator>
  <cp:lastModifiedBy>Quick, Emma J (JSC-EA131)[AMENTUM TECHNOLOGY, INC]</cp:lastModifiedBy>
  <cp:revision>16</cp:revision>
  <cp:lastPrinted>2001-11-30T21:59:45Z</cp:lastPrinted>
  <dcterms:created xsi:type="dcterms:W3CDTF">2001-11-21T21:59:03Z</dcterms:created>
  <dcterms:modified xsi:type="dcterms:W3CDTF">2026-07-28T15:50:47Z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0x0101009A92E100D0229440820E8A7DC866FBEE</vt:lpwstr>
  </property>
  <property fmtid="{D5CDD505-2E9C-101B-9397-08002B2CF9AE}" pid="3" name="MediaServiceImageTags">
    <vt:lpwstr/>
  </property>
</Properties>
</file>