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5"/>
  </p:notesMasterIdLst>
  <p:sldIdLst>
    <p:sldId id="256" r:id="rId2"/>
    <p:sldId id="272" r:id="rId3"/>
    <p:sldId id="275" r:id="rId4"/>
    <p:sldId id="274" r:id="rId5"/>
    <p:sldId id="277" r:id="rId6"/>
    <p:sldId id="284" r:id="rId7"/>
    <p:sldId id="285" r:id="rId8"/>
    <p:sldId id="287" r:id="rId9"/>
    <p:sldId id="286" r:id="rId10"/>
    <p:sldId id="297" r:id="rId11"/>
    <p:sldId id="295" r:id="rId12"/>
    <p:sldId id="296" r:id="rId13"/>
    <p:sldId id="298" r:id="rId14"/>
    <p:sldId id="1832" r:id="rId15"/>
    <p:sldId id="1833" r:id="rId16"/>
    <p:sldId id="1835" r:id="rId17"/>
    <p:sldId id="299" r:id="rId18"/>
    <p:sldId id="300" r:id="rId19"/>
    <p:sldId id="1826" r:id="rId20"/>
    <p:sldId id="1828" r:id="rId21"/>
    <p:sldId id="1829" r:id="rId22"/>
    <p:sldId id="1837" r:id="rId23"/>
    <p:sldId id="1831" r:id="rId24"/>
    <p:sldId id="288" r:id="rId25"/>
    <p:sldId id="271" r:id="rId26"/>
    <p:sldId id="270" r:id="rId27"/>
    <p:sldId id="1830" r:id="rId28"/>
    <p:sldId id="276" r:id="rId29"/>
    <p:sldId id="294" r:id="rId30"/>
    <p:sldId id="290" r:id="rId31"/>
    <p:sldId id="289" r:id="rId32"/>
    <p:sldId id="291" r:id="rId33"/>
    <p:sldId id="292"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p:scale>
          <a:sx n="74" d="100"/>
          <a:sy n="74" d="100"/>
        </p:scale>
        <p:origin x="300" y="4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7B6D3-B892-DD4E-8929-BF74676BE291}" type="datetimeFigureOut">
              <a:rPr lang="en-US" smtClean="0"/>
              <a:t>8/4/2026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736391-AA69-CF45-A54E-2E4C5B679CA4}" type="slidenum">
              <a:rPr lang="en-US" smtClean="0"/>
              <a:t>‹#›</a:t>
            </a:fld>
            <a:endParaRPr lang="en-US"/>
          </a:p>
        </p:txBody>
      </p:sp>
    </p:spTree>
    <p:extLst>
      <p:ext uri="{BB962C8B-B14F-4D97-AF65-F5344CB8AC3E}">
        <p14:creationId xmlns:p14="http://schemas.microsoft.com/office/powerpoint/2010/main" val="402340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736391-AA69-CF45-A54E-2E4C5B679CA4}" type="slidenum">
              <a:rPr lang="en-US" smtClean="0"/>
              <a:t>1</a:t>
            </a:fld>
            <a:endParaRPr lang="en-US"/>
          </a:p>
        </p:txBody>
      </p:sp>
    </p:spTree>
    <p:extLst>
      <p:ext uri="{BB962C8B-B14F-4D97-AF65-F5344CB8AC3E}">
        <p14:creationId xmlns:p14="http://schemas.microsoft.com/office/powerpoint/2010/main" val="1593597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736391-AA69-CF45-A54E-2E4C5B679CA4}" type="slidenum">
              <a:rPr lang="en-US" smtClean="0"/>
              <a:t>2</a:t>
            </a:fld>
            <a:endParaRPr lang="en-US"/>
          </a:p>
        </p:txBody>
      </p:sp>
    </p:spTree>
    <p:extLst>
      <p:ext uri="{BB962C8B-B14F-4D97-AF65-F5344CB8AC3E}">
        <p14:creationId xmlns:p14="http://schemas.microsoft.com/office/powerpoint/2010/main" val="2407159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736391-AA69-CF45-A54E-2E4C5B679CA4}" type="slidenum">
              <a:rPr lang="en-US" smtClean="0"/>
              <a:t>9</a:t>
            </a:fld>
            <a:endParaRPr lang="en-US"/>
          </a:p>
        </p:txBody>
      </p:sp>
    </p:spTree>
    <p:extLst>
      <p:ext uri="{BB962C8B-B14F-4D97-AF65-F5344CB8AC3E}">
        <p14:creationId xmlns:p14="http://schemas.microsoft.com/office/powerpoint/2010/main" val="3656546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91AC8B-28FB-144E-AB6E-5A2D92909FFF}"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1896023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91AC8B-28FB-144E-AB6E-5A2D92909FFF}"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4203609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91AC8B-28FB-144E-AB6E-5A2D92909FFF}"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107858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91AC8B-28FB-144E-AB6E-5A2D92909FFF}" type="datetimeFigureOut">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3307324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91AC8B-28FB-144E-AB6E-5A2D92909FFF}" type="datetimeFigureOut">
              <a:rPr lang="en-US" smtClean="0"/>
              <a:t>8/4/2026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2250707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91AC8B-28FB-144E-AB6E-5A2D92909FFF}" type="datetimeFigureOut">
              <a:rPr lang="en-US" smtClean="0"/>
              <a:t>8/4/2026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3510154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91AC8B-28FB-144E-AB6E-5A2D92909FFF}" type="datetimeFigureOut">
              <a:rPr lang="en-US" smtClean="0"/>
              <a:t>8/4/2026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180300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91AC8B-28FB-144E-AB6E-5A2D92909FFF}" type="datetimeFigureOut">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125358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91AC8B-28FB-144E-AB6E-5A2D92909FFF}" type="datetimeFigureOut">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2593007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91AC8B-28FB-144E-AB6E-5A2D92909FFF}"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325020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91AC8B-28FB-144E-AB6E-5A2D92909FFF}"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AEB42-0738-454A-A132-CB4284B14FFB}" type="slidenum">
              <a:rPr lang="en-US" smtClean="0"/>
              <a:t>‹#›</a:t>
            </a:fld>
            <a:endParaRPr lang="en-US"/>
          </a:p>
        </p:txBody>
      </p:sp>
    </p:spTree>
    <p:extLst>
      <p:ext uri="{BB962C8B-B14F-4D97-AF65-F5344CB8AC3E}">
        <p14:creationId xmlns:p14="http://schemas.microsoft.com/office/powerpoint/2010/main" val="2232104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D491AC8B-28FB-144E-AB6E-5A2D92909FFF}" type="datetimeFigureOut">
              <a:rPr lang="en-US" smtClean="0"/>
              <a:t>8/4/2026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11CAEB42-0738-454A-A132-CB4284B14FFB}" type="slidenum">
              <a:rPr lang="en-US" smtClean="0"/>
              <a:t>‹#›</a:t>
            </a:fld>
            <a:endParaRPr lang="en-US"/>
          </a:p>
        </p:txBody>
      </p:sp>
    </p:spTree>
    <p:extLst>
      <p:ext uri="{BB962C8B-B14F-4D97-AF65-F5344CB8AC3E}">
        <p14:creationId xmlns:p14="http://schemas.microsoft.com/office/powerpoint/2010/main" val="24432135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https://zenodo.org/records/15555244"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 Id="rId4" Type="http://schemas.openxmlformats.org/officeDocument/2006/relationships/hyperlink" Target="https://ntrs.nasa.gov/citations/20260000463"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hyperlink" Target="https://ccmc.gsfc.nasa.gov/swxcoe/clear/benchmark.php"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hyperlink" Target="https://ccmc.gsfc.nasa.gov/assessment/topics/SEP/campaign2020.php" TargetMode="External"/><Relationship Id="rId7" Type="http://schemas.openxmlformats.org/officeDocument/2006/relationships/hyperlink" Target="https://ntrs.nasa.gov/citations/20260000463" TargetMode="External"/><Relationship Id="rId2" Type="http://schemas.openxmlformats.org/officeDocument/2006/relationships/hyperlink" Target="https://helioshine.org/sep-model-validation-challenge/" TargetMode="External"/><Relationship Id="rId1" Type="http://schemas.openxmlformats.org/officeDocument/2006/relationships/slideLayout" Target="../slideLayouts/slideLayout2.xml"/><Relationship Id="rId6" Type="http://schemas.openxmlformats.org/officeDocument/2006/relationships/hyperlink" Target="https://ccmc.gsfc.nasa.gov/vivid/" TargetMode="External"/><Relationship Id="rId5" Type="http://schemas.openxmlformats.org/officeDocument/2006/relationships/hyperlink" Target="https://github.com/ktindiana/sphinxval" TargetMode="External"/><Relationship Id="rId10" Type="http://schemas.openxmlformats.org/officeDocument/2006/relationships/image" Target="../media/image38.png"/><Relationship Id="rId4" Type="http://schemas.openxmlformats.org/officeDocument/2006/relationships/hyperlink" Target="https://zenodo.org/records/15555244" TargetMode="External"/><Relationship Id="rId9" Type="http://schemas.openxmlformats.org/officeDocument/2006/relationships/image" Target="../media/image48.jp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5C79C-B9CD-9A8E-9C2C-D15B3249CE37}"/>
              </a:ext>
            </a:extLst>
          </p:cNvPr>
          <p:cNvSpPr>
            <a:spLocks noGrp="1"/>
          </p:cNvSpPr>
          <p:nvPr>
            <p:ph type="ctrTitle"/>
          </p:nvPr>
        </p:nvSpPr>
        <p:spPr/>
        <p:txBody>
          <a:bodyPr>
            <a:normAutofit fontScale="90000"/>
          </a:bodyPr>
          <a:lstStyle/>
          <a:p>
            <a:r>
              <a:rPr lang="en-US" dirty="0"/>
              <a:t>Validation of Solar Energetic Particle Prediction Models for Space Radiation Operations</a:t>
            </a:r>
          </a:p>
        </p:txBody>
      </p:sp>
      <p:sp>
        <p:nvSpPr>
          <p:cNvPr id="3" name="Subtitle 2">
            <a:extLst>
              <a:ext uri="{FF2B5EF4-FFF2-40B4-BE49-F238E27FC236}">
                <a16:creationId xmlns:a16="http://schemas.microsoft.com/office/drawing/2014/main" id="{E78D05C6-2E10-4C65-1DAB-DAC9E0DD53ED}"/>
              </a:ext>
            </a:extLst>
          </p:cNvPr>
          <p:cNvSpPr>
            <a:spLocks noGrp="1"/>
          </p:cNvSpPr>
          <p:nvPr>
            <p:ph type="subTitle" idx="1"/>
          </p:nvPr>
        </p:nvSpPr>
        <p:spPr>
          <a:xfrm>
            <a:off x="1524000" y="3602038"/>
            <a:ext cx="9144000" cy="1856892"/>
          </a:xfrm>
        </p:spPr>
        <p:txBody>
          <a:bodyPr>
            <a:normAutofit fontScale="85000" lnSpcReduction="10000"/>
          </a:bodyPr>
          <a:lstStyle/>
          <a:p>
            <a:r>
              <a:rPr lang="en-US" b="1" dirty="0"/>
              <a:t>Kathryn Whitman (KBR)</a:t>
            </a:r>
            <a:r>
              <a:rPr lang="en-US" dirty="0"/>
              <a:t>, Ricky Egeland (NASA JSC), Clayton Allison (Leidos), </a:t>
            </a:r>
          </a:p>
          <a:p>
            <a:r>
              <a:rPr lang="en-US" dirty="0"/>
              <a:t>Phil Quinn (Leidos), and Luke Stegeman (Leidos)</a:t>
            </a:r>
          </a:p>
          <a:p>
            <a:r>
              <a:rPr lang="en-US" dirty="0"/>
              <a:t>NASA JSC Space Radiation Analysis Group</a:t>
            </a:r>
          </a:p>
          <a:p>
            <a:r>
              <a:rPr lang="en-US" dirty="0"/>
              <a:t>COSPAR Workshop 2026-08-07</a:t>
            </a:r>
          </a:p>
          <a:p>
            <a:r>
              <a:rPr lang="en-US" dirty="0"/>
              <a:t>Florence, Italy</a:t>
            </a:r>
          </a:p>
        </p:txBody>
      </p:sp>
      <p:pic>
        <p:nvPicPr>
          <p:cNvPr id="5" name="Graphic 4">
            <a:extLst>
              <a:ext uri="{FF2B5EF4-FFF2-40B4-BE49-F238E27FC236}">
                <a16:creationId xmlns:a16="http://schemas.microsoft.com/office/drawing/2014/main" id="{A0E3A5EF-F8AC-63EB-BFBA-FF32C8BE22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4140" y="4934186"/>
            <a:ext cx="1996112" cy="1655762"/>
          </a:xfrm>
          <a:prstGeom prst="rect">
            <a:avLst/>
          </a:prstGeom>
        </p:spPr>
      </p:pic>
      <p:pic>
        <p:nvPicPr>
          <p:cNvPr id="7" name="Picture 6" descr="Diagram&#10;&#10;AI-generated content may be incorrect.">
            <a:extLst>
              <a:ext uri="{FF2B5EF4-FFF2-40B4-BE49-F238E27FC236}">
                <a16:creationId xmlns:a16="http://schemas.microsoft.com/office/drawing/2014/main" id="{CC18F377-23B2-269C-BCAB-07B8921DD0C5}"/>
              </a:ext>
            </a:extLst>
          </p:cNvPr>
          <p:cNvPicPr>
            <a:picLocks noChangeAspect="1"/>
          </p:cNvPicPr>
          <p:nvPr/>
        </p:nvPicPr>
        <p:blipFill>
          <a:blip r:embed="rId4"/>
          <a:stretch>
            <a:fillRect/>
          </a:stretch>
        </p:blipFill>
        <p:spPr>
          <a:xfrm>
            <a:off x="2250252" y="4833621"/>
            <a:ext cx="1905289" cy="1856892"/>
          </a:xfrm>
          <a:prstGeom prst="rect">
            <a:avLst/>
          </a:prstGeom>
        </p:spPr>
      </p:pic>
      <p:pic>
        <p:nvPicPr>
          <p:cNvPr id="9" name="Picture 8" descr="Logo, company name&#10;&#10;AI-generated content may be incorrect.">
            <a:extLst>
              <a:ext uri="{FF2B5EF4-FFF2-40B4-BE49-F238E27FC236}">
                <a16:creationId xmlns:a16="http://schemas.microsoft.com/office/drawing/2014/main" id="{AE9CE959-7CAB-5504-D9F6-11F51A5FAC50}"/>
              </a:ext>
            </a:extLst>
          </p:cNvPr>
          <p:cNvPicPr>
            <a:picLocks noChangeAspect="1"/>
          </p:cNvPicPr>
          <p:nvPr/>
        </p:nvPicPr>
        <p:blipFill>
          <a:blip r:embed="rId5"/>
          <a:stretch>
            <a:fillRect/>
          </a:stretch>
        </p:blipFill>
        <p:spPr>
          <a:xfrm>
            <a:off x="8949738" y="5160944"/>
            <a:ext cx="1301044" cy="1403373"/>
          </a:xfrm>
          <a:prstGeom prst="rect">
            <a:avLst/>
          </a:prstGeom>
        </p:spPr>
      </p:pic>
      <p:pic>
        <p:nvPicPr>
          <p:cNvPr id="11" name="Picture 10" descr="Icon&#10;&#10;AI-generated content may be incorrect.">
            <a:extLst>
              <a:ext uri="{FF2B5EF4-FFF2-40B4-BE49-F238E27FC236}">
                <a16:creationId xmlns:a16="http://schemas.microsoft.com/office/drawing/2014/main" id="{9B586DB4-4117-AEC3-DF5C-BD1C991DEB59}"/>
              </a:ext>
            </a:extLst>
          </p:cNvPr>
          <p:cNvPicPr>
            <a:picLocks noChangeAspect="1"/>
          </p:cNvPicPr>
          <p:nvPr/>
        </p:nvPicPr>
        <p:blipFill>
          <a:blip r:embed="rId6"/>
          <a:stretch>
            <a:fillRect/>
          </a:stretch>
        </p:blipFill>
        <p:spPr>
          <a:xfrm>
            <a:off x="10461537" y="5160945"/>
            <a:ext cx="1403373" cy="1403373"/>
          </a:xfrm>
          <a:prstGeom prst="rect">
            <a:avLst/>
          </a:prstGeom>
        </p:spPr>
      </p:pic>
    </p:spTree>
    <p:extLst>
      <p:ext uri="{BB962C8B-B14F-4D97-AF65-F5344CB8AC3E}">
        <p14:creationId xmlns:p14="http://schemas.microsoft.com/office/powerpoint/2010/main" val="426560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AI-generated content may be incorrect.">
            <a:extLst>
              <a:ext uri="{FF2B5EF4-FFF2-40B4-BE49-F238E27FC236}">
                <a16:creationId xmlns:a16="http://schemas.microsoft.com/office/drawing/2014/main" id="{FC54BAF6-2A1A-7222-A5EE-A72E6EE65FC2}"/>
              </a:ext>
            </a:extLst>
          </p:cNvPr>
          <p:cNvPicPr>
            <a:picLocks noChangeAspect="1"/>
          </p:cNvPicPr>
          <p:nvPr/>
        </p:nvPicPr>
        <p:blipFill>
          <a:blip r:embed="rId3">
            <a:alphaModFix/>
          </a:blip>
          <a:srcRect l="4832" r="52301"/>
          <a:stretch>
            <a:fillRect/>
          </a:stretch>
        </p:blipFill>
        <p:spPr>
          <a:xfrm>
            <a:off x="6248400" y="0"/>
            <a:ext cx="5943600" cy="6858000"/>
          </a:xfrm>
          <a:prstGeom prst="rect">
            <a:avLst/>
          </a:prstGeom>
        </p:spPr>
      </p:pic>
      <p:sp>
        <p:nvSpPr>
          <p:cNvPr id="6" name="Rectangle 5">
            <a:extLst>
              <a:ext uri="{FF2B5EF4-FFF2-40B4-BE49-F238E27FC236}">
                <a16:creationId xmlns:a16="http://schemas.microsoft.com/office/drawing/2014/main" id="{3F954A9B-61A5-3448-A691-D5E4C1B5D5C1}"/>
              </a:ext>
            </a:extLst>
          </p:cNvPr>
          <p:cNvSpPr/>
          <p:nvPr/>
        </p:nvSpPr>
        <p:spPr>
          <a:xfrm>
            <a:off x="0" y="0"/>
            <a:ext cx="9696893" cy="7123814"/>
          </a:xfrm>
          <a:prstGeom prst="rect">
            <a:avLst/>
          </a:prstGeom>
          <a:gradFill flip="none" rotWithShape="1">
            <a:gsLst>
              <a:gs pos="70000">
                <a:schemeClr val="bg1">
                  <a:alpha val="91000"/>
                </a:schemeClr>
              </a:gs>
              <a:gs pos="86000">
                <a:schemeClr val="bg1">
                  <a:alpha val="57000"/>
                </a:schemeClr>
              </a:gs>
              <a:gs pos="97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BE2FF7-67FB-D746-D42A-B50AB32D5161}"/>
              </a:ext>
            </a:extLst>
          </p:cNvPr>
          <p:cNvSpPr>
            <a:spLocks noGrp="1"/>
          </p:cNvSpPr>
          <p:nvPr>
            <p:ph type="title"/>
          </p:nvPr>
        </p:nvSpPr>
        <p:spPr/>
        <p:txBody>
          <a:bodyPr/>
          <a:lstStyle/>
          <a:p>
            <a:r>
              <a:rPr lang="en-US" dirty="0"/>
              <a:t>Why do we do validation?</a:t>
            </a:r>
          </a:p>
        </p:txBody>
      </p:sp>
      <p:sp>
        <p:nvSpPr>
          <p:cNvPr id="3" name="Content Placeholder 2">
            <a:extLst>
              <a:ext uri="{FF2B5EF4-FFF2-40B4-BE49-F238E27FC236}">
                <a16:creationId xmlns:a16="http://schemas.microsoft.com/office/drawing/2014/main" id="{D6E3220A-07A2-8925-489F-2BE94A79FD04}"/>
              </a:ext>
            </a:extLst>
          </p:cNvPr>
          <p:cNvSpPr>
            <a:spLocks noGrp="1"/>
          </p:cNvSpPr>
          <p:nvPr>
            <p:ph idx="1"/>
          </p:nvPr>
        </p:nvSpPr>
        <p:spPr>
          <a:xfrm>
            <a:off x="838200" y="1644863"/>
            <a:ext cx="7582786" cy="4957947"/>
          </a:xfrm>
        </p:spPr>
        <p:txBody>
          <a:bodyPr>
            <a:normAutofit lnSpcReduction="10000"/>
          </a:bodyPr>
          <a:lstStyle/>
          <a:p>
            <a:r>
              <a:rPr lang="en-US" sz="2400" dirty="0">
                <a:solidFill>
                  <a:schemeClr val="accent2">
                    <a:lumMod val="60000"/>
                    <a:lumOff val="40000"/>
                  </a:schemeClr>
                </a:solidFill>
              </a:rPr>
              <a:t>I use the term “validation” to mean evaluating a model’s performance by comparing predictions to observations</a:t>
            </a:r>
          </a:p>
          <a:p>
            <a:r>
              <a:rPr lang="en-US" sz="2400" dirty="0">
                <a:solidFill>
                  <a:schemeClr val="accent2">
                    <a:lumMod val="60000"/>
                    <a:lumOff val="40000"/>
                  </a:schemeClr>
                </a:solidFill>
              </a:rPr>
              <a:t>Also called “forecast verification” when comparing real-time forecasts to observations</a:t>
            </a:r>
          </a:p>
          <a:p>
            <a:r>
              <a:rPr lang="en-US" sz="2400" dirty="0">
                <a:solidFill>
                  <a:schemeClr val="accent4">
                    <a:lumMod val="60000"/>
                    <a:lumOff val="40000"/>
                  </a:schemeClr>
                </a:solidFill>
              </a:rPr>
              <a:t>Understand how a model performs across the full range of observed possibilities</a:t>
            </a:r>
          </a:p>
          <a:p>
            <a:pPr lvl="1"/>
            <a:r>
              <a:rPr lang="en-US" sz="2000" dirty="0"/>
              <a:t>No event or typical state of the environment</a:t>
            </a:r>
          </a:p>
          <a:p>
            <a:pPr lvl="1"/>
            <a:r>
              <a:rPr lang="en-US" sz="2000" dirty="0"/>
              <a:t>Small events with little or no impact</a:t>
            </a:r>
          </a:p>
          <a:p>
            <a:pPr lvl="1"/>
            <a:r>
              <a:rPr lang="en-US" sz="2000" dirty="0"/>
              <a:t>Typical events that require increased situational awareness</a:t>
            </a:r>
          </a:p>
          <a:p>
            <a:pPr lvl="1"/>
            <a:r>
              <a:rPr lang="en-US" sz="2000" dirty="0"/>
              <a:t>Large/extreme events with strong or severe impacts that require a response</a:t>
            </a:r>
          </a:p>
          <a:p>
            <a:r>
              <a:rPr lang="en-US" sz="2400" dirty="0">
                <a:solidFill>
                  <a:schemeClr val="accent4">
                    <a:lumMod val="60000"/>
                    <a:lumOff val="40000"/>
                  </a:schemeClr>
                </a:solidFill>
              </a:rPr>
              <a:t>Develop intuition to interpret model output</a:t>
            </a:r>
          </a:p>
          <a:p>
            <a:pPr lvl="1"/>
            <a:r>
              <a:rPr lang="en-US" sz="2000" dirty="0"/>
              <a:t>Informed use in making operational decisions</a:t>
            </a:r>
          </a:p>
          <a:p>
            <a:pPr lvl="1"/>
            <a:r>
              <a:rPr lang="en-US" sz="2000" dirty="0"/>
              <a:t>Informed use for scientific interpretation</a:t>
            </a:r>
          </a:p>
        </p:txBody>
      </p:sp>
    </p:spTree>
    <p:extLst>
      <p:ext uri="{BB962C8B-B14F-4D97-AF65-F5344CB8AC3E}">
        <p14:creationId xmlns:p14="http://schemas.microsoft.com/office/powerpoint/2010/main" val="3163661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4248B-DADF-9269-764B-BF6B755E6103}"/>
              </a:ext>
            </a:extLst>
          </p:cNvPr>
          <p:cNvSpPr>
            <a:spLocks noGrp="1"/>
          </p:cNvSpPr>
          <p:nvPr>
            <p:ph type="title"/>
          </p:nvPr>
        </p:nvSpPr>
        <p:spPr/>
        <p:txBody>
          <a:bodyPr/>
          <a:lstStyle/>
          <a:p>
            <a:r>
              <a:rPr lang="en-US" dirty="0"/>
              <a:t>SEPVAL Community Validation Effort</a:t>
            </a:r>
          </a:p>
        </p:txBody>
      </p:sp>
      <p:sp>
        <p:nvSpPr>
          <p:cNvPr id="3" name="Content Placeholder 2">
            <a:extLst>
              <a:ext uri="{FF2B5EF4-FFF2-40B4-BE49-F238E27FC236}">
                <a16:creationId xmlns:a16="http://schemas.microsoft.com/office/drawing/2014/main" id="{B6B6C8E9-29FD-5F6C-F3A9-FD226D90A7CE}"/>
              </a:ext>
            </a:extLst>
          </p:cNvPr>
          <p:cNvSpPr>
            <a:spLocks noGrp="1"/>
          </p:cNvSpPr>
          <p:nvPr>
            <p:ph idx="1"/>
          </p:nvPr>
        </p:nvSpPr>
        <p:spPr>
          <a:xfrm>
            <a:off x="838200" y="1453225"/>
            <a:ext cx="4311462" cy="4937065"/>
          </a:xfrm>
        </p:spPr>
        <p:txBody>
          <a:bodyPr>
            <a:normAutofit/>
          </a:bodyPr>
          <a:lstStyle/>
          <a:p>
            <a:r>
              <a:rPr lang="en-US" sz="2000" dirty="0">
                <a:solidFill>
                  <a:schemeClr val="accent2">
                    <a:lumMod val="60000"/>
                    <a:lumOff val="40000"/>
                  </a:schemeClr>
                </a:solidFill>
              </a:rPr>
              <a:t>Ongoing effort since 2019 through SHINE, ISWAT, ESWW</a:t>
            </a:r>
          </a:p>
          <a:p>
            <a:r>
              <a:rPr lang="en-US" sz="2000" dirty="0"/>
              <a:t>Historical validation for 63 time periods</a:t>
            </a:r>
          </a:p>
          <a:p>
            <a:pPr lvl="1"/>
            <a:r>
              <a:rPr lang="en-US" sz="1800" dirty="0">
                <a:solidFill>
                  <a:schemeClr val="accent4">
                    <a:lumMod val="60000"/>
                    <a:lumOff val="40000"/>
                  </a:schemeClr>
                </a:solidFill>
              </a:rPr>
              <a:t>33 &gt;10 MeV, 10 pfu SEP events</a:t>
            </a:r>
          </a:p>
          <a:p>
            <a:pPr lvl="1"/>
            <a:r>
              <a:rPr lang="en-US" sz="1800" dirty="0">
                <a:solidFill>
                  <a:schemeClr val="accent4">
                    <a:lumMod val="60000"/>
                    <a:lumOff val="40000"/>
                  </a:schemeClr>
                </a:solidFill>
              </a:rPr>
              <a:t>30 non-event periods</a:t>
            </a:r>
          </a:p>
          <a:p>
            <a:r>
              <a:rPr lang="en-US" sz="2000" dirty="0"/>
              <a:t>High-quality historical inputs </a:t>
            </a:r>
          </a:p>
          <a:p>
            <a:pPr lvl="1"/>
            <a:r>
              <a:rPr lang="en-US" sz="1800" dirty="0">
                <a:solidFill>
                  <a:schemeClr val="accent4">
                    <a:lumMod val="60000"/>
                    <a:lumOff val="40000"/>
                  </a:schemeClr>
                </a:solidFill>
              </a:rPr>
              <a:t>M2M SWAO remeasured CMEs</a:t>
            </a:r>
          </a:p>
          <a:p>
            <a:r>
              <a:rPr lang="en-US" sz="2000" dirty="0"/>
              <a:t>Stronger events that are relevant to space radiation operations</a:t>
            </a:r>
          </a:p>
          <a:p>
            <a:r>
              <a:rPr lang="en-US" sz="2000" dirty="0"/>
              <a:t>Balanced dataset (not representative of climatology)</a:t>
            </a:r>
          </a:p>
          <a:p>
            <a:r>
              <a:rPr lang="en-US" sz="2000" dirty="0">
                <a:solidFill>
                  <a:schemeClr val="accent4">
                    <a:lumMod val="60000"/>
                    <a:lumOff val="40000"/>
                  </a:schemeClr>
                </a:solidFill>
              </a:rPr>
              <a:t>Same for all models, enabling cross-model comparisons</a:t>
            </a:r>
          </a:p>
        </p:txBody>
      </p:sp>
      <p:pic>
        <p:nvPicPr>
          <p:cNvPr id="8" name="Picture 7" descr="Graphical user interface, text, application, email&#10;&#10;AI-generated content may be incorrect.">
            <a:extLst>
              <a:ext uri="{FF2B5EF4-FFF2-40B4-BE49-F238E27FC236}">
                <a16:creationId xmlns:a16="http://schemas.microsoft.com/office/drawing/2014/main" id="{E17D0D0D-3A7D-E544-61A6-A2DAA45AE9CB}"/>
              </a:ext>
            </a:extLst>
          </p:cNvPr>
          <p:cNvPicPr>
            <a:picLocks noChangeAspect="1"/>
          </p:cNvPicPr>
          <p:nvPr/>
        </p:nvPicPr>
        <p:blipFill>
          <a:blip r:embed="rId2"/>
          <a:srcRect b="68140"/>
          <a:stretch>
            <a:fillRect/>
          </a:stretch>
        </p:blipFill>
        <p:spPr>
          <a:xfrm>
            <a:off x="5219194" y="1453225"/>
            <a:ext cx="6858000" cy="1699430"/>
          </a:xfrm>
          <a:prstGeom prst="rect">
            <a:avLst/>
          </a:prstGeom>
        </p:spPr>
      </p:pic>
      <p:pic>
        <p:nvPicPr>
          <p:cNvPr id="10" name="Picture 9" descr="Timeline&#10;&#10;AI-generated content may be incorrect.">
            <a:extLst>
              <a:ext uri="{FF2B5EF4-FFF2-40B4-BE49-F238E27FC236}">
                <a16:creationId xmlns:a16="http://schemas.microsoft.com/office/drawing/2014/main" id="{005046A6-ECC9-1243-4786-220D3EA27622}"/>
              </a:ext>
            </a:extLst>
          </p:cNvPr>
          <p:cNvPicPr>
            <a:picLocks noChangeAspect="1"/>
          </p:cNvPicPr>
          <p:nvPr/>
        </p:nvPicPr>
        <p:blipFill>
          <a:blip r:embed="rId3"/>
          <a:srcRect b="67966"/>
          <a:stretch>
            <a:fillRect/>
          </a:stretch>
        </p:blipFill>
        <p:spPr>
          <a:xfrm>
            <a:off x="5219194" y="3251414"/>
            <a:ext cx="6858000" cy="1708703"/>
          </a:xfrm>
          <a:prstGeom prst="rect">
            <a:avLst/>
          </a:prstGeom>
        </p:spPr>
      </p:pic>
      <p:pic>
        <p:nvPicPr>
          <p:cNvPr id="12" name="Picture 11" descr="A picture containing chart&#10;&#10;AI-generated content may be incorrect.">
            <a:extLst>
              <a:ext uri="{FF2B5EF4-FFF2-40B4-BE49-F238E27FC236}">
                <a16:creationId xmlns:a16="http://schemas.microsoft.com/office/drawing/2014/main" id="{3BCEDE6D-6858-A555-89DA-AAD758FB50C9}"/>
              </a:ext>
            </a:extLst>
          </p:cNvPr>
          <p:cNvPicPr>
            <a:picLocks noChangeAspect="1"/>
          </p:cNvPicPr>
          <p:nvPr/>
        </p:nvPicPr>
        <p:blipFill>
          <a:blip r:embed="rId4"/>
          <a:srcRect b="67966"/>
          <a:stretch>
            <a:fillRect/>
          </a:stretch>
        </p:blipFill>
        <p:spPr>
          <a:xfrm>
            <a:off x="5219194" y="5058876"/>
            <a:ext cx="6858000" cy="1708703"/>
          </a:xfrm>
          <a:prstGeom prst="rect">
            <a:avLst/>
          </a:prstGeom>
        </p:spPr>
      </p:pic>
      <p:sp>
        <p:nvSpPr>
          <p:cNvPr id="13" name="TextBox 12">
            <a:extLst>
              <a:ext uri="{FF2B5EF4-FFF2-40B4-BE49-F238E27FC236}">
                <a16:creationId xmlns:a16="http://schemas.microsoft.com/office/drawing/2014/main" id="{6EFD0A64-6E12-4257-0403-D6FD1D04A766}"/>
              </a:ext>
            </a:extLst>
          </p:cNvPr>
          <p:cNvSpPr txBox="1"/>
          <p:nvPr/>
        </p:nvSpPr>
        <p:spPr>
          <a:xfrm>
            <a:off x="5319042" y="1478730"/>
            <a:ext cx="1513490" cy="369332"/>
          </a:xfrm>
          <a:prstGeom prst="rect">
            <a:avLst/>
          </a:prstGeom>
          <a:noFill/>
        </p:spPr>
        <p:txBody>
          <a:bodyPr wrap="square" rtlCol="0">
            <a:spAutoFit/>
          </a:bodyPr>
          <a:lstStyle/>
          <a:p>
            <a:r>
              <a:rPr lang="en-US" dirty="0">
                <a:solidFill>
                  <a:srgbClr val="FF0000"/>
                </a:solidFill>
              </a:rPr>
              <a:t>Non-event</a:t>
            </a:r>
          </a:p>
        </p:txBody>
      </p:sp>
      <p:sp>
        <p:nvSpPr>
          <p:cNvPr id="14" name="TextBox 13">
            <a:extLst>
              <a:ext uri="{FF2B5EF4-FFF2-40B4-BE49-F238E27FC236}">
                <a16:creationId xmlns:a16="http://schemas.microsoft.com/office/drawing/2014/main" id="{CCC21AA8-78AE-E735-8EE5-6789D15EEDDE}"/>
              </a:ext>
            </a:extLst>
          </p:cNvPr>
          <p:cNvSpPr txBox="1"/>
          <p:nvPr/>
        </p:nvSpPr>
        <p:spPr>
          <a:xfrm>
            <a:off x="5319042" y="3327153"/>
            <a:ext cx="1513490" cy="369332"/>
          </a:xfrm>
          <a:prstGeom prst="rect">
            <a:avLst/>
          </a:prstGeom>
          <a:noFill/>
        </p:spPr>
        <p:txBody>
          <a:bodyPr wrap="square" rtlCol="0">
            <a:spAutoFit/>
          </a:bodyPr>
          <a:lstStyle/>
          <a:p>
            <a:r>
              <a:rPr lang="en-US" dirty="0">
                <a:solidFill>
                  <a:srgbClr val="FF0000"/>
                </a:solidFill>
              </a:rPr>
              <a:t>Small event</a:t>
            </a:r>
          </a:p>
        </p:txBody>
      </p:sp>
      <p:sp>
        <p:nvSpPr>
          <p:cNvPr id="15" name="TextBox 14">
            <a:extLst>
              <a:ext uri="{FF2B5EF4-FFF2-40B4-BE49-F238E27FC236}">
                <a16:creationId xmlns:a16="http://schemas.microsoft.com/office/drawing/2014/main" id="{A8B0B2DE-B01D-9EC8-E43C-E6C429451881}"/>
              </a:ext>
            </a:extLst>
          </p:cNvPr>
          <p:cNvSpPr txBox="1"/>
          <p:nvPr/>
        </p:nvSpPr>
        <p:spPr>
          <a:xfrm>
            <a:off x="5319042" y="5127168"/>
            <a:ext cx="1513490" cy="369332"/>
          </a:xfrm>
          <a:prstGeom prst="rect">
            <a:avLst/>
          </a:prstGeom>
          <a:noFill/>
        </p:spPr>
        <p:txBody>
          <a:bodyPr wrap="square" rtlCol="0">
            <a:spAutoFit/>
          </a:bodyPr>
          <a:lstStyle/>
          <a:p>
            <a:r>
              <a:rPr lang="en-US" dirty="0">
                <a:solidFill>
                  <a:srgbClr val="FF0000"/>
                </a:solidFill>
              </a:rPr>
              <a:t>Large event</a:t>
            </a:r>
          </a:p>
        </p:txBody>
      </p:sp>
      <p:sp>
        <p:nvSpPr>
          <p:cNvPr id="16" name="TextBox 15">
            <a:extLst>
              <a:ext uri="{FF2B5EF4-FFF2-40B4-BE49-F238E27FC236}">
                <a16:creationId xmlns:a16="http://schemas.microsoft.com/office/drawing/2014/main" id="{6EC92784-CEFB-7ADA-B4B0-8F96394F93A2}"/>
              </a:ext>
            </a:extLst>
          </p:cNvPr>
          <p:cNvSpPr txBox="1"/>
          <p:nvPr/>
        </p:nvSpPr>
        <p:spPr>
          <a:xfrm>
            <a:off x="561897" y="6204232"/>
            <a:ext cx="4587765" cy="830997"/>
          </a:xfrm>
          <a:prstGeom prst="rect">
            <a:avLst/>
          </a:prstGeom>
          <a:noFill/>
        </p:spPr>
        <p:txBody>
          <a:bodyPr wrap="square" rtlCol="0">
            <a:spAutoFit/>
          </a:bodyPr>
          <a:lstStyle/>
          <a:p>
            <a:r>
              <a:rPr lang="en-US" sz="1600" dirty="0">
                <a:solidFill>
                  <a:schemeClr val="accent4">
                    <a:lumMod val="40000"/>
                    <a:lumOff val="60000"/>
                  </a:schemeClr>
                </a:solidFill>
                <a:latin typeface="Courier New" panose="02070309020205020404" pitchFamily="49" charset="0"/>
                <a:cs typeface="Courier New" panose="02070309020205020404" pitchFamily="49" charset="0"/>
                <a:hlinkClick r:id="rId5">
                  <a:extLst>
                    <a:ext uri="{A12FA001-AC4F-418D-AE19-62706E023703}">
                      <ahyp:hlinkClr xmlns:ahyp="http://schemas.microsoft.com/office/drawing/2018/hyperlinkcolor" val="tx"/>
                    </a:ext>
                  </a:extLst>
                </a:hlinkClick>
              </a:rPr>
              <a:t>SEPVAL Dataset</a:t>
            </a:r>
          </a:p>
          <a:p>
            <a:r>
              <a:rPr lang="en-US" sz="1600" dirty="0">
                <a:solidFill>
                  <a:schemeClr val="accent4">
                    <a:lumMod val="40000"/>
                    <a:lumOff val="60000"/>
                  </a:schemeClr>
                </a:solidFill>
                <a:latin typeface="Courier New" panose="02070309020205020404" pitchFamily="49" charset="0"/>
                <a:cs typeface="Courier New" panose="02070309020205020404" pitchFamily="49" charset="0"/>
                <a:hlinkClick r:id="rId5">
                  <a:extLst>
                    <a:ext uri="{A12FA001-AC4F-418D-AE19-62706E023703}">
                      <ahyp:hlinkClr xmlns:ahyp="http://schemas.microsoft.com/office/drawing/2018/hyperlinkcolor" val="tx"/>
                    </a:ext>
                  </a:extLst>
                </a:hlinkClick>
              </a:rPr>
              <a:t>https://zenodo.org/records/15555244</a:t>
            </a:r>
            <a:r>
              <a:rPr lang="en-US" sz="1600" dirty="0">
                <a:solidFill>
                  <a:schemeClr val="accent4">
                    <a:lumMod val="40000"/>
                    <a:lumOff val="60000"/>
                  </a:schemeClr>
                </a:solidFill>
                <a:latin typeface="Courier New" panose="02070309020205020404" pitchFamily="49" charset="0"/>
                <a:cs typeface="Courier New" panose="02070309020205020404" pitchFamily="49" charset="0"/>
              </a:rPr>
              <a:t> </a:t>
            </a:r>
          </a:p>
          <a:p>
            <a:endParaRPr lang="en-US" sz="1600" dirty="0">
              <a:solidFill>
                <a:schemeClr val="accent4">
                  <a:lumMod val="40000"/>
                  <a:lumOff val="60000"/>
                </a:schemeClr>
              </a:solidFill>
            </a:endParaRPr>
          </a:p>
        </p:txBody>
      </p:sp>
    </p:spTree>
    <p:extLst>
      <p:ext uri="{BB962C8B-B14F-4D97-AF65-F5344CB8AC3E}">
        <p14:creationId xmlns:p14="http://schemas.microsoft.com/office/powerpoint/2010/main" val="2404312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116D73-3FFB-7617-6CFD-7E42849F1C25}"/>
              </a:ext>
            </a:extLst>
          </p:cNvPr>
          <p:cNvSpPr/>
          <p:nvPr/>
        </p:nvSpPr>
        <p:spPr>
          <a:xfrm>
            <a:off x="1" y="5812972"/>
            <a:ext cx="12192000" cy="1045028"/>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agram&#10;&#10;AI-generated content may be incorrect.">
            <a:extLst>
              <a:ext uri="{FF2B5EF4-FFF2-40B4-BE49-F238E27FC236}">
                <a16:creationId xmlns:a16="http://schemas.microsoft.com/office/drawing/2014/main" id="{CCC8B51D-8AA7-6109-E614-2735D4A4B348}"/>
              </a:ext>
            </a:extLst>
          </p:cNvPr>
          <p:cNvPicPr>
            <a:picLocks noChangeAspect="1"/>
          </p:cNvPicPr>
          <p:nvPr/>
        </p:nvPicPr>
        <p:blipFill>
          <a:blip r:embed="rId2"/>
          <a:stretch>
            <a:fillRect/>
          </a:stretch>
        </p:blipFill>
        <p:spPr>
          <a:xfrm>
            <a:off x="1395695" y="344710"/>
            <a:ext cx="9400610" cy="5290300"/>
          </a:xfrm>
          <a:prstGeom prst="rect">
            <a:avLst/>
          </a:prstGeom>
        </p:spPr>
      </p:pic>
      <p:sp>
        <p:nvSpPr>
          <p:cNvPr id="10" name="TextBox 9">
            <a:extLst>
              <a:ext uri="{FF2B5EF4-FFF2-40B4-BE49-F238E27FC236}">
                <a16:creationId xmlns:a16="http://schemas.microsoft.com/office/drawing/2014/main" id="{E52B0247-AB8A-EC4F-0D05-AFF53B2C2CEB}"/>
              </a:ext>
            </a:extLst>
          </p:cNvPr>
          <p:cNvSpPr txBox="1"/>
          <p:nvPr/>
        </p:nvSpPr>
        <p:spPr>
          <a:xfrm>
            <a:off x="87484" y="6033707"/>
            <a:ext cx="3110397" cy="646331"/>
          </a:xfrm>
          <a:prstGeom prst="rect">
            <a:avLst/>
          </a:prstGeom>
          <a:noFill/>
        </p:spPr>
        <p:txBody>
          <a:bodyPr wrap="square" rtlCol="0">
            <a:spAutoFit/>
          </a:bodyPr>
          <a:lstStyle/>
          <a:p>
            <a:r>
              <a:rPr lang="en-US" dirty="0">
                <a:solidFill>
                  <a:schemeClr val="bg1"/>
                </a:solidFill>
              </a:rPr>
              <a:t>SPHINX is developed at SRAG in collaboration with:</a:t>
            </a:r>
          </a:p>
        </p:txBody>
      </p:sp>
      <p:pic>
        <p:nvPicPr>
          <p:cNvPr id="11" name="Picture 10" descr="A logo with text and a circle&#10;&#10;Description automatically generated">
            <a:extLst>
              <a:ext uri="{FF2B5EF4-FFF2-40B4-BE49-F238E27FC236}">
                <a16:creationId xmlns:a16="http://schemas.microsoft.com/office/drawing/2014/main" id="{0B474E1B-82B4-A924-B269-B3460D28A7E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58767" y="5991595"/>
            <a:ext cx="1070564" cy="709830"/>
          </a:xfrm>
          <a:prstGeom prst="rect">
            <a:avLst/>
          </a:prstGeom>
        </p:spPr>
      </p:pic>
      <p:pic>
        <p:nvPicPr>
          <p:cNvPr id="12" name="Picture 11" descr="A logo with planets in the background&#10;&#10;Description automatically generated">
            <a:extLst>
              <a:ext uri="{FF2B5EF4-FFF2-40B4-BE49-F238E27FC236}">
                <a16:creationId xmlns:a16="http://schemas.microsoft.com/office/drawing/2014/main" id="{AC1DA907-6F8D-900B-9E0D-C8D054396AF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00560" y="5916473"/>
            <a:ext cx="939358" cy="919372"/>
          </a:xfrm>
          <a:prstGeom prst="rect">
            <a:avLst/>
          </a:prstGeom>
        </p:spPr>
      </p:pic>
      <p:pic>
        <p:nvPicPr>
          <p:cNvPr id="13" name="Picture 12" descr="A blue and orange logo&#10;&#10;Description automatically generated">
            <a:extLst>
              <a:ext uri="{FF2B5EF4-FFF2-40B4-BE49-F238E27FC236}">
                <a16:creationId xmlns:a16="http://schemas.microsoft.com/office/drawing/2014/main" id="{29847661-C024-736B-7D4D-09E122CD96B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335753" y="5991595"/>
            <a:ext cx="585860" cy="769129"/>
          </a:xfrm>
          <a:prstGeom prst="rect">
            <a:avLst/>
          </a:prstGeom>
        </p:spPr>
      </p:pic>
      <p:pic>
        <p:nvPicPr>
          <p:cNvPr id="14" name="Picture 13" descr="A blue circle with black text&#10;&#10;Description automatically generated">
            <a:extLst>
              <a:ext uri="{FF2B5EF4-FFF2-40B4-BE49-F238E27FC236}">
                <a16:creationId xmlns:a16="http://schemas.microsoft.com/office/drawing/2014/main" id="{90CB8606-1CC1-3FBF-A2B2-88C57346316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439918" y="5982570"/>
            <a:ext cx="787179" cy="787179"/>
          </a:xfrm>
          <a:prstGeom prst="rect">
            <a:avLst/>
          </a:prstGeom>
        </p:spPr>
      </p:pic>
      <p:pic>
        <p:nvPicPr>
          <p:cNvPr id="15" name="Picture 14" descr="A logo of a company&#10;&#10;Description automatically generated">
            <a:extLst>
              <a:ext uri="{FF2B5EF4-FFF2-40B4-BE49-F238E27FC236}">
                <a16:creationId xmlns:a16="http://schemas.microsoft.com/office/drawing/2014/main" id="{C60C024C-FB51-0BB3-628C-7E98487CA6B6}"/>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343730" y="6052700"/>
            <a:ext cx="843717" cy="646918"/>
          </a:xfrm>
          <a:prstGeom prst="rect">
            <a:avLst/>
          </a:prstGeom>
        </p:spPr>
      </p:pic>
      <p:pic>
        <p:nvPicPr>
          <p:cNvPr id="18" name="Picture 17" descr="Logo, company name&#10;&#10;AI-generated content may be incorrect.">
            <a:extLst>
              <a:ext uri="{FF2B5EF4-FFF2-40B4-BE49-F238E27FC236}">
                <a16:creationId xmlns:a16="http://schemas.microsoft.com/office/drawing/2014/main" id="{44B01882-EA77-6A09-F973-996ED64C3583}"/>
              </a:ext>
            </a:extLst>
          </p:cNvPr>
          <p:cNvPicPr>
            <a:picLocks noChangeAspect="1"/>
          </p:cNvPicPr>
          <p:nvPr/>
        </p:nvPicPr>
        <p:blipFill>
          <a:blip r:embed="rId8"/>
          <a:stretch>
            <a:fillRect/>
          </a:stretch>
        </p:blipFill>
        <p:spPr>
          <a:xfrm>
            <a:off x="9512690" y="5846885"/>
            <a:ext cx="855573" cy="922864"/>
          </a:xfrm>
          <a:prstGeom prst="rect">
            <a:avLst/>
          </a:prstGeom>
        </p:spPr>
      </p:pic>
      <p:pic>
        <p:nvPicPr>
          <p:cNvPr id="19" name="Picture 18" descr="A picture containing text, clock&#10;&#10;AI-generated content may be incorrect.">
            <a:extLst>
              <a:ext uri="{FF2B5EF4-FFF2-40B4-BE49-F238E27FC236}">
                <a16:creationId xmlns:a16="http://schemas.microsoft.com/office/drawing/2014/main" id="{64A92A6F-AE26-13F8-FF3A-882E83570FD4}"/>
              </a:ext>
            </a:extLst>
          </p:cNvPr>
          <p:cNvPicPr>
            <a:picLocks noChangeAspect="1"/>
          </p:cNvPicPr>
          <p:nvPr/>
        </p:nvPicPr>
        <p:blipFill>
          <a:blip r:embed="rId9"/>
          <a:stretch>
            <a:fillRect/>
          </a:stretch>
        </p:blipFill>
        <p:spPr>
          <a:xfrm>
            <a:off x="10493218" y="5939465"/>
            <a:ext cx="1466122" cy="792042"/>
          </a:xfrm>
          <a:prstGeom prst="rect">
            <a:avLst/>
          </a:prstGeom>
        </p:spPr>
      </p:pic>
    </p:spTree>
    <p:extLst>
      <p:ext uri="{BB962C8B-B14F-4D97-AF65-F5344CB8AC3E}">
        <p14:creationId xmlns:p14="http://schemas.microsoft.com/office/powerpoint/2010/main" val="77751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B8B9-96AA-3120-6CEE-EACA33AF1052}"/>
              </a:ext>
            </a:extLst>
          </p:cNvPr>
          <p:cNvSpPr>
            <a:spLocks noGrp="1"/>
          </p:cNvSpPr>
          <p:nvPr>
            <p:ph type="title"/>
          </p:nvPr>
        </p:nvSpPr>
        <p:spPr/>
        <p:txBody>
          <a:bodyPr/>
          <a:lstStyle/>
          <a:p>
            <a:r>
              <a:rPr lang="en-US" dirty="0"/>
              <a:t>SEPVAL Participants</a:t>
            </a:r>
          </a:p>
        </p:txBody>
      </p:sp>
      <p:pic>
        <p:nvPicPr>
          <p:cNvPr id="5" name="Picture 4" descr="Table&#10;&#10;AI-generated content may be incorrect.">
            <a:extLst>
              <a:ext uri="{FF2B5EF4-FFF2-40B4-BE49-F238E27FC236}">
                <a16:creationId xmlns:a16="http://schemas.microsoft.com/office/drawing/2014/main" id="{1E08F8EB-DA3B-0DD0-7794-503FE1603321}"/>
              </a:ext>
            </a:extLst>
          </p:cNvPr>
          <p:cNvPicPr>
            <a:picLocks noChangeAspect="1"/>
          </p:cNvPicPr>
          <p:nvPr/>
        </p:nvPicPr>
        <p:blipFill>
          <a:blip r:embed="rId2"/>
          <a:stretch>
            <a:fillRect/>
          </a:stretch>
        </p:blipFill>
        <p:spPr>
          <a:xfrm>
            <a:off x="318598" y="1554128"/>
            <a:ext cx="8485033" cy="5133000"/>
          </a:xfrm>
          <a:prstGeom prst="rect">
            <a:avLst/>
          </a:prstGeom>
        </p:spPr>
      </p:pic>
      <p:sp>
        <p:nvSpPr>
          <p:cNvPr id="6" name="Content Placeholder 2">
            <a:extLst>
              <a:ext uri="{FF2B5EF4-FFF2-40B4-BE49-F238E27FC236}">
                <a16:creationId xmlns:a16="http://schemas.microsoft.com/office/drawing/2014/main" id="{A6B42EAE-A297-E511-B0B3-4F813F5F069E}"/>
              </a:ext>
            </a:extLst>
          </p:cNvPr>
          <p:cNvSpPr>
            <a:spLocks noGrp="1"/>
          </p:cNvSpPr>
          <p:nvPr>
            <p:ph idx="1"/>
          </p:nvPr>
        </p:nvSpPr>
        <p:spPr>
          <a:xfrm>
            <a:off x="8958944" y="1554128"/>
            <a:ext cx="3066860" cy="5133000"/>
          </a:xfrm>
        </p:spPr>
        <p:txBody>
          <a:bodyPr>
            <a:normAutofit/>
          </a:bodyPr>
          <a:lstStyle/>
          <a:p>
            <a:pPr marL="0" indent="0">
              <a:buNone/>
            </a:pPr>
            <a:r>
              <a:rPr lang="en-US" sz="2000" dirty="0"/>
              <a:t>Sorted into two groups according to inputs:</a:t>
            </a:r>
          </a:p>
          <a:p>
            <a:pPr lvl="1"/>
            <a:r>
              <a:rPr lang="en-US" sz="1800" dirty="0"/>
              <a:t>Pre-eruptive (magnetograms)</a:t>
            </a:r>
          </a:p>
          <a:p>
            <a:pPr lvl="1"/>
            <a:r>
              <a:rPr lang="en-US" sz="1800" dirty="0"/>
              <a:t>Post-eruptive (flares, CME, particles)</a:t>
            </a:r>
          </a:p>
          <a:p>
            <a:endParaRPr lang="en-US" sz="2000" dirty="0"/>
          </a:p>
          <a:p>
            <a:r>
              <a:rPr lang="en-US" sz="2000" dirty="0">
                <a:solidFill>
                  <a:schemeClr val="accent2">
                    <a:lumMod val="60000"/>
                    <a:lumOff val="40000"/>
                  </a:schemeClr>
                </a:solidFill>
              </a:rPr>
              <a:t>23 participating models</a:t>
            </a:r>
          </a:p>
          <a:p>
            <a:r>
              <a:rPr lang="en-US" sz="2000" dirty="0"/>
              <a:t>Note that only half the models predict for &gt;100 MeV, a critical energy range for SRAG</a:t>
            </a:r>
          </a:p>
          <a:p>
            <a:r>
              <a:rPr lang="en-US" sz="2000" dirty="0"/>
              <a:t>STAT, SPREADFAST, and MFLAMPA were not included in the group metrics that follow</a:t>
            </a:r>
          </a:p>
        </p:txBody>
      </p:sp>
      <p:sp>
        <p:nvSpPr>
          <p:cNvPr id="7" name="Sun 6">
            <a:extLst>
              <a:ext uri="{FF2B5EF4-FFF2-40B4-BE49-F238E27FC236}">
                <a16:creationId xmlns:a16="http://schemas.microsoft.com/office/drawing/2014/main" id="{EC7BD11C-3D68-9550-13CC-7D3F914628A8}"/>
              </a:ext>
            </a:extLst>
          </p:cNvPr>
          <p:cNvSpPr/>
          <p:nvPr/>
        </p:nvSpPr>
        <p:spPr>
          <a:xfrm>
            <a:off x="718630" y="3137006"/>
            <a:ext cx="283029" cy="283029"/>
          </a:xfrm>
          <a:prstGeom prst="sun">
            <a:avLst/>
          </a:prstGeom>
          <a:solidFill>
            <a:schemeClr val="accent2"/>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n 7">
            <a:extLst>
              <a:ext uri="{FF2B5EF4-FFF2-40B4-BE49-F238E27FC236}">
                <a16:creationId xmlns:a16="http://schemas.microsoft.com/office/drawing/2014/main" id="{6F628B0F-2555-0CEF-2A52-F0F3B79796A9}"/>
              </a:ext>
            </a:extLst>
          </p:cNvPr>
          <p:cNvSpPr/>
          <p:nvPr/>
        </p:nvSpPr>
        <p:spPr>
          <a:xfrm>
            <a:off x="718631" y="2958519"/>
            <a:ext cx="283029" cy="283029"/>
          </a:xfrm>
          <a:prstGeom prst="sun">
            <a:avLst/>
          </a:prstGeom>
          <a:solidFill>
            <a:schemeClr val="accent2"/>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n 8">
            <a:extLst>
              <a:ext uri="{FF2B5EF4-FFF2-40B4-BE49-F238E27FC236}">
                <a16:creationId xmlns:a16="http://schemas.microsoft.com/office/drawing/2014/main" id="{1EC77DF0-5C68-387B-9AD4-9BD3AB368ADB}"/>
              </a:ext>
            </a:extLst>
          </p:cNvPr>
          <p:cNvSpPr/>
          <p:nvPr/>
        </p:nvSpPr>
        <p:spPr>
          <a:xfrm>
            <a:off x="11023559" y="2187571"/>
            <a:ext cx="283029" cy="283029"/>
          </a:xfrm>
          <a:prstGeom prst="sun">
            <a:avLst/>
          </a:prstGeom>
          <a:solidFill>
            <a:schemeClr val="accent2"/>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111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19190-297D-F934-BE3E-58A960ED14C5}"/>
              </a:ext>
            </a:extLst>
          </p:cNvPr>
          <p:cNvSpPr>
            <a:spLocks noGrp="1"/>
          </p:cNvSpPr>
          <p:nvPr>
            <p:ph type="title"/>
          </p:nvPr>
        </p:nvSpPr>
        <p:spPr>
          <a:xfrm>
            <a:off x="838200" y="-37648"/>
            <a:ext cx="10515600" cy="1325563"/>
          </a:xfrm>
        </p:spPr>
        <p:txBody>
          <a:bodyPr>
            <a:normAutofit/>
          </a:bodyPr>
          <a:lstStyle/>
          <a:p>
            <a:r>
              <a:rPr lang="en-US" sz="4000" dirty="0"/>
              <a:t>SEPVAL Binary All Clear Results</a:t>
            </a:r>
            <a:br>
              <a:rPr lang="en-US" sz="4000" dirty="0"/>
            </a:br>
            <a:r>
              <a:rPr lang="en-US" sz="3200" dirty="0"/>
              <a:t>Post-eruptive Models</a:t>
            </a:r>
            <a:endParaRPr lang="en-US" sz="4000" dirty="0"/>
          </a:p>
        </p:txBody>
      </p:sp>
      <p:pic>
        <p:nvPicPr>
          <p:cNvPr id="5" name="Picture 4" descr="Chart&#10;&#10;AI-generated content may be incorrect.">
            <a:extLst>
              <a:ext uri="{FF2B5EF4-FFF2-40B4-BE49-F238E27FC236}">
                <a16:creationId xmlns:a16="http://schemas.microsoft.com/office/drawing/2014/main" id="{1D38449A-9938-104D-8079-0D31F60B434B}"/>
              </a:ext>
            </a:extLst>
          </p:cNvPr>
          <p:cNvPicPr>
            <a:picLocks noChangeAspect="1"/>
          </p:cNvPicPr>
          <p:nvPr/>
        </p:nvPicPr>
        <p:blipFill>
          <a:blip r:embed="rId2"/>
          <a:stretch>
            <a:fillRect/>
          </a:stretch>
        </p:blipFill>
        <p:spPr>
          <a:xfrm>
            <a:off x="682725" y="1238036"/>
            <a:ext cx="10826549" cy="5456679"/>
          </a:xfrm>
          <a:prstGeom prst="rect">
            <a:avLst/>
          </a:prstGeom>
        </p:spPr>
      </p:pic>
      <p:sp>
        <p:nvSpPr>
          <p:cNvPr id="8" name="TextBox 7">
            <a:extLst>
              <a:ext uri="{FF2B5EF4-FFF2-40B4-BE49-F238E27FC236}">
                <a16:creationId xmlns:a16="http://schemas.microsoft.com/office/drawing/2014/main" id="{217A2483-C491-4D7D-B263-460CBDF0D124}"/>
              </a:ext>
            </a:extLst>
          </p:cNvPr>
          <p:cNvSpPr txBox="1"/>
          <p:nvPr/>
        </p:nvSpPr>
        <p:spPr>
          <a:xfrm>
            <a:off x="8444909" y="4888572"/>
            <a:ext cx="2347137" cy="646331"/>
          </a:xfrm>
          <a:prstGeom prst="rect">
            <a:avLst/>
          </a:prstGeom>
          <a:noFill/>
        </p:spPr>
        <p:txBody>
          <a:bodyPr wrap="square" rtlCol="0">
            <a:spAutoFit/>
          </a:bodyPr>
          <a:lstStyle/>
          <a:p>
            <a:r>
              <a:rPr lang="en-US" dirty="0">
                <a:solidFill>
                  <a:schemeClr val="bg1"/>
                </a:solidFill>
              </a:rPr>
              <a:t>Wide range of metrics across models</a:t>
            </a:r>
          </a:p>
        </p:txBody>
      </p:sp>
    </p:spTree>
    <p:extLst>
      <p:ext uri="{BB962C8B-B14F-4D97-AF65-F5344CB8AC3E}">
        <p14:creationId xmlns:p14="http://schemas.microsoft.com/office/powerpoint/2010/main" val="1817907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773B83-68CC-D67C-9418-4ED5C07C6585}"/>
              </a:ext>
            </a:extLst>
          </p:cNvPr>
          <p:cNvSpPr/>
          <p:nvPr/>
        </p:nvSpPr>
        <p:spPr>
          <a:xfrm>
            <a:off x="6368145" y="4784401"/>
            <a:ext cx="5388426" cy="1832759"/>
          </a:xfrm>
          <a:prstGeom prst="rect">
            <a:avLst/>
          </a:prstGeom>
          <a:solidFill>
            <a:schemeClr val="bg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975F3BD-9909-E98B-CB24-FC4A5279B7C2}"/>
              </a:ext>
            </a:extLst>
          </p:cNvPr>
          <p:cNvSpPr/>
          <p:nvPr/>
        </p:nvSpPr>
        <p:spPr>
          <a:xfrm>
            <a:off x="435429" y="4784401"/>
            <a:ext cx="5388426" cy="1832759"/>
          </a:xfrm>
          <a:prstGeom prst="rect">
            <a:avLst/>
          </a:prstGeom>
          <a:solidFill>
            <a:schemeClr val="bg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EBFFC0-81B5-2D19-572F-EDFFDE2898D3}"/>
              </a:ext>
            </a:extLst>
          </p:cNvPr>
          <p:cNvSpPr>
            <a:spLocks noGrp="1"/>
          </p:cNvSpPr>
          <p:nvPr>
            <p:ph type="title"/>
          </p:nvPr>
        </p:nvSpPr>
        <p:spPr>
          <a:xfrm>
            <a:off x="838200" y="114754"/>
            <a:ext cx="10515600" cy="1325563"/>
          </a:xfrm>
        </p:spPr>
        <p:txBody>
          <a:bodyPr>
            <a:normAutofit/>
          </a:bodyPr>
          <a:lstStyle/>
          <a:p>
            <a:r>
              <a:rPr lang="en-US" dirty="0"/>
              <a:t>SEPVAL All Clear Results </a:t>
            </a:r>
            <a:br>
              <a:rPr lang="en-US" dirty="0"/>
            </a:br>
            <a:r>
              <a:rPr lang="en-US" dirty="0"/>
              <a:t>&gt;10 MeV, 10 pfu for Post-Eruptive Models</a:t>
            </a:r>
          </a:p>
        </p:txBody>
      </p:sp>
      <p:graphicFrame>
        <p:nvGraphicFramePr>
          <p:cNvPr id="4" name="Content Placeholder 3">
            <a:extLst>
              <a:ext uri="{FF2B5EF4-FFF2-40B4-BE49-F238E27FC236}">
                <a16:creationId xmlns:a16="http://schemas.microsoft.com/office/drawing/2014/main" id="{218C9D0F-9E65-2682-DF99-FC587C16DAD0}"/>
              </a:ext>
            </a:extLst>
          </p:cNvPr>
          <p:cNvGraphicFramePr>
            <a:graphicFrameLocks noGrp="1"/>
          </p:cNvGraphicFramePr>
          <p:nvPr>
            <p:ph idx="1"/>
            <p:extLst>
              <p:ext uri="{D42A27DB-BD31-4B8C-83A1-F6EECF244321}">
                <p14:modId xmlns:p14="http://schemas.microsoft.com/office/powerpoint/2010/main" val="3046675129"/>
              </p:ext>
            </p:extLst>
          </p:nvPr>
        </p:nvGraphicFramePr>
        <p:xfrm>
          <a:off x="424542" y="2288394"/>
          <a:ext cx="5399314" cy="4328766"/>
        </p:xfrm>
        <a:graphic>
          <a:graphicData uri="http://schemas.openxmlformats.org/drawingml/2006/table">
            <a:tbl>
              <a:tblPr>
                <a:tableStyleId>{BC89EF96-8CEA-46FF-86C4-4CE0E7609802}</a:tableStyleId>
              </a:tblPr>
              <a:tblGrid>
                <a:gridCol w="3483429">
                  <a:extLst>
                    <a:ext uri="{9D8B030D-6E8A-4147-A177-3AD203B41FA5}">
                      <a16:colId xmlns:a16="http://schemas.microsoft.com/office/drawing/2014/main" val="285375155"/>
                    </a:ext>
                  </a:extLst>
                </a:gridCol>
                <a:gridCol w="1915885">
                  <a:extLst>
                    <a:ext uri="{9D8B030D-6E8A-4147-A177-3AD203B41FA5}">
                      <a16:colId xmlns:a16="http://schemas.microsoft.com/office/drawing/2014/main" val="1630072229"/>
                    </a:ext>
                  </a:extLst>
                </a:gridCol>
              </a:tblGrid>
              <a:tr h="762606">
                <a:tc>
                  <a:txBody>
                    <a:bodyPr/>
                    <a:lstStyle/>
                    <a:p>
                      <a:pPr algn="l" fontAlgn="b">
                        <a:buNone/>
                      </a:pPr>
                      <a:r>
                        <a:rPr lang="en-US" sz="1400" b="1" u="none" strike="noStrike" dirty="0">
                          <a:effectLst/>
                        </a:rPr>
                        <a:t>Model</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1" u="none" strike="noStrike" dirty="0">
                          <a:solidFill>
                            <a:schemeClr val="accent2">
                              <a:lumMod val="60000"/>
                              <a:lumOff val="40000"/>
                            </a:schemeClr>
                          </a:solidFill>
                          <a:effectLst/>
                        </a:rPr>
                        <a:t>Ranked by </a:t>
                      </a:r>
                      <a:br>
                        <a:rPr lang="en-US" sz="1400" b="1" u="none" strike="noStrike" dirty="0">
                          <a:solidFill>
                            <a:schemeClr val="accent2">
                              <a:lumMod val="60000"/>
                              <a:lumOff val="40000"/>
                            </a:schemeClr>
                          </a:solidFill>
                          <a:effectLst/>
                        </a:rPr>
                      </a:br>
                      <a:r>
                        <a:rPr lang="en-US" sz="1400" b="1" u="none" strike="noStrike" dirty="0">
                          <a:solidFill>
                            <a:schemeClr val="accent2">
                              <a:lumMod val="60000"/>
                              <a:lumOff val="40000"/>
                            </a:schemeClr>
                          </a:solidFill>
                          <a:effectLst/>
                        </a:rPr>
                        <a:t>Heidke Skill Score</a:t>
                      </a:r>
                      <a:endParaRPr lang="en-US" sz="1400" b="1" i="0" u="none" strike="noStrike" dirty="0">
                        <a:solidFill>
                          <a:schemeClr val="accent2">
                            <a:lumMod val="60000"/>
                            <a:lumOff val="40000"/>
                          </a:schemeClr>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739878114"/>
                  </a:ext>
                </a:extLst>
              </a:tr>
              <a:tr h="179437">
                <a:tc>
                  <a:txBody>
                    <a:bodyPr/>
                    <a:lstStyle/>
                    <a:p>
                      <a:pPr algn="l" fontAlgn="b">
                        <a:buNone/>
                      </a:pPr>
                      <a:r>
                        <a:rPr lang="en-US" sz="1400" u="none" strike="noStrike" dirty="0">
                          <a:effectLst/>
                        </a:rPr>
                        <a:t>UMASEP-10</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0.90</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977249117"/>
                  </a:ext>
                </a:extLst>
              </a:tr>
              <a:tr h="179437">
                <a:tc>
                  <a:txBody>
                    <a:bodyPr/>
                    <a:lstStyle/>
                    <a:p>
                      <a:pPr algn="l" fontAlgn="b">
                        <a:buNone/>
                      </a:pPr>
                      <a:r>
                        <a:rPr lang="en-US" sz="1400" u="none" strike="noStrike" dirty="0">
                          <a:effectLst/>
                        </a:rPr>
                        <a:t>SAWS-ASPECS CME (SOHO) electrons</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0.80</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103709553"/>
                  </a:ext>
                </a:extLst>
              </a:tr>
              <a:tr h="179437">
                <a:tc>
                  <a:txBody>
                    <a:bodyPr/>
                    <a:lstStyle/>
                    <a:p>
                      <a:pPr algn="l" fontAlgn="b">
                        <a:buNone/>
                      </a:pPr>
                      <a:r>
                        <a:rPr lang="en-US" sz="1400" u="none" strike="noStrike" dirty="0">
                          <a:solidFill>
                            <a:schemeClr val="tx1"/>
                          </a:solidFill>
                          <a:effectLst/>
                        </a:rPr>
                        <a:t>SAWS-ASPECS flare + CME (SOHO) electrons</a:t>
                      </a:r>
                      <a:endParaRPr lang="en-US" sz="1400" b="1" i="0" u="none" strike="noStrike" dirty="0">
                        <a:solidFill>
                          <a:schemeClr val="tx1"/>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0.66</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94942945"/>
                  </a:ext>
                </a:extLst>
              </a:tr>
              <a:tr h="179437">
                <a:tc>
                  <a:txBody>
                    <a:bodyPr/>
                    <a:lstStyle/>
                    <a:p>
                      <a:pPr algn="l" fontAlgn="b">
                        <a:buNone/>
                      </a:pPr>
                      <a:r>
                        <a:rPr lang="en-US" sz="1400" u="none" strike="noStrike" dirty="0">
                          <a:effectLst/>
                        </a:rPr>
                        <a:t>SAWS-ASPECS flare electrons</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0.58</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15340784"/>
                  </a:ext>
                </a:extLst>
              </a:tr>
              <a:tr h="179437">
                <a:tc>
                  <a:txBody>
                    <a:bodyPr/>
                    <a:lstStyle/>
                    <a:p>
                      <a:pPr algn="l" fontAlgn="b">
                        <a:buNone/>
                      </a:pPr>
                      <a:r>
                        <a:rPr lang="en-US" sz="1400" u="none" strike="noStrike" dirty="0">
                          <a:solidFill>
                            <a:schemeClr val="accent6">
                              <a:lumMod val="60000"/>
                              <a:lumOff val="40000"/>
                            </a:schemeClr>
                          </a:solidFill>
                          <a:effectLst/>
                        </a:rPr>
                        <a:t>Lavasa</a:t>
                      </a:r>
                      <a:endParaRPr lang="en-US" sz="1400" b="1" i="0" u="none" strike="noStrike" dirty="0">
                        <a:solidFill>
                          <a:schemeClr val="accent6">
                            <a:lumMod val="60000"/>
                            <a:lumOff val="40000"/>
                          </a:schemeClr>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0.58</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816565050"/>
                  </a:ext>
                </a:extLst>
              </a:tr>
              <a:tr h="179437">
                <a:tc>
                  <a:txBody>
                    <a:bodyPr/>
                    <a:lstStyle/>
                    <a:p>
                      <a:pPr algn="l" fontAlgn="b">
                        <a:buNone/>
                      </a:pPr>
                      <a:r>
                        <a:rPr lang="en-US" sz="1400" u="none" strike="noStrike" dirty="0" err="1">
                          <a:solidFill>
                            <a:schemeClr val="accent4">
                              <a:lumMod val="60000"/>
                              <a:lumOff val="40000"/>
                            </a:schemeClr>
                          </a:solidFill>
                          <a:effectLst/>
                        </a:rPr>
                        <a:t>ZEUS+iPATH_CME</a:t>
                      </a:r>
                      <a:endParaRPr lang="en-US" sz="1400" b="1" i="0" u="none" strike="noStrike" dirty="0">
                        <a:solidFill>
                          <a:schemeClr val="accent4">
                            <a:lumMod val="60000"/>
                            <a:lumOff val="40000"/>
                          </a:schemeClr>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0.50</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6916938"/>
                  </a:ext>
                </a:extLst>
              </a:tr>
              <a:tr h="179437">
                <a:tc>
                  <a:txBody>
                    <a:bodyPr/>
                    <a:lstStyle/>
                    <a:p>
                      <a:pPr algn="l" fontAlgn="b">
                        <a:buNone/>
                      </a:pPr>
                      <a:r>
                        <a:rPr lang="en-US" sz="1400" u="none" strike="noStrike" dirty="0">
                          <a:solidFill>
                            <a:schemeClr val="accent5">
                              <a:lumMod val="60000"/>
                              <a:lumOff val="40000"/>
                            </a:schemeClr>
                          </a:solidFill>
                          <a:effectLst/>
                        </a:rPr>
                        <a:t>SAWS-ASPECS CME (SOHO)</a:t>
                      </a:r>
                      <a:endParaRPr lang="en-US" sz="1400" b="1" i="0" u="none" strike="noStrike" dirty="0">
                        <a:solidFill>
                          <a:schemeClr val="accent5">
                            <a:lumMod val="60000"/>
                            <a:lumOff val="40000"/>
                          </a:schemeClr>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0.48</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154758660"/>
                  </a:ext>
                </a:extLst>
              </a:tr>
              <a:tr h="179437">
                <a:tc>
                  <a:txBody>
                    <a:bodyPr/>
                    <a:lstStyle/>
                    <a:p>
                      <a:pPr algn="l" fontAlgn="b">
                        <a:buNone/>
                      </a:pPr>
                      <a:r>
                        <a:rPr lang="en-US" sz="1400" u="none" strike="noStrike" dirty="0">
                          <a:effectLst/>
                        </a:rPr>
                        <a:t>SEPSTER (Parker Spiral)</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0.48</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44312761"/>
                  </a:ext>
                </a:extLst>
              </a:tr>
              <a:tr h="179437">
                <a:tc>
                  <a:txBody>
                    <a:bodyPr/>
                    <a:lstStyle/>
                    <a:p>
                      <a:pPr algn="l" fontAlgn="b">
                        <a:buNone/>
                      </a:pPr>
                      <a:r>
                        <a:rPr lang="en-US" sz="1400" u="none" strike="noStrike" dirty="0">
                          <a:solidFill>
                            <a:schemeClr val="accent2">
                              <a:lumMod val="60000"/>
                              <a:lumOff val="40000"/>
                            </a:schemeClr>
                          </a:solidFill>
                          <a:effectLst/>
                        </a:rPr>
                        <a:t>ENLIL+SEPMOD</a:t>
                      </a:r>
                      <a:endParaRPr lang="en-US" sz="1400" b="1" i="0" u="none" strike="noStrike" dirty="0">
                        <a:solidFill>
                          <a:schemeClr val="accent2">
                            <a:lumMod val="60000"/>
                            <a:lumOff val="40000"/>
                          </a:schemeClr>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0.46</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122015016"/>
                  </a:ext>
                </a:extLst>
              </a:tr>
              <a:tr h="179437">
                <a:tc>
                  <a:txBody>
                    <a:bodyPr/>
                    <a:lstStyle/>
                    <a:p>
                      <a:pPr algn="l" fontAlgn="b">
                        <a:buNone/>
                      </a:pPr>
                      <a:r>
                        <a:rPr lang="en-US" sz="1400" u="none" strike="noStrike" dirty="0">
                          <a:effectLst/>
                        </a:rPr>
                        <a:t>SEPSTER2D CME</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0.42</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322338579"/>
                  </a:ext>
                </a:extLst>
              </a:tr>
              <a:tr h="179437">
                <a:tc>
                  <a:txBody>
                    <a:bodyPr/>
                    <a:lstStyle/>
                    <a:p>
                      <a:pPr algn="l" fontAlgn="b">
                        <a:buNone/>
                      </a:pPr>
                      <a:r>
                        <a:rPr lang="en-US" sz="1400" u="none" strike="noStrike" dirty="0">
                          <a:effectLst/>
                        </a:rPr>
                        <a:t>SPRINTS Post Eruptive 0-24 </a:t>
                      </a:r>
                      <a:r>
                        <a:rPr lang="en-US" sz="1400" u="none" strike="noStrike" dirty="0" err="1">
                          <a:effectLst/>
                        </a:rPr>
                        <a:t>hrs</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0.40</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965694930"/>
                  </a:ext>
                </a:extLst>
              </a:tr>
              <a:tr h="179437">
                <a:tc>
                  <a:txBody>
                    <a:bodyPr/>
                    <a:lstStyle/>
                    <a:p>
                      <a:pPr algn="l" fontAlgn="b">
                        <a:buNone/>
                      </a:pPr>
                      <a:r>
                        <a:rPr lang="en-US" sz="1400" u="none" strike="noStrike" dirty="0">
                          <a:effectLst/>
                        </a:rPr>
                        <a:t>UNSPELL flare</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0.39</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517179520"/>
                  </a:ext>
                </a:extLst>
              </a:tr>
              <a:tr h="179437">
                <a:tc>
                  <a:txBody>
                    <a:bodyPr/>
                    <a:lstStyle/>
                    <a:p>
                      <a:pPr algn="l" fontAlgn="b">
                        <a:buNone/>
                      </a:pPr>
                      <a:r>
                        <a:rPr lang="en-US" sz="1400" u="none" strike="noStrike" dirty="0">
                          <a:effectLst/>
                        </a:rPr>
                        <a:t>SAWS-ASPECS flare</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0.32</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252034925"/>
                  </a:ext>
                </a:extLst>
              </a:tr>
              <a:tr h="179437">
                <a:tc>
                  <a:txBody>
                    <a:bodyPr/>
                    <a:lstStyle/>
                    <a:p>
                      <a:pPr algn="l" fontAlgn="b">
                        <a:buNone/>
                      </a:pPr>
                      <a:r>
                        <a:rPr lang="en-US" sz="1400" u="none" strike="noStrike" dirty="0">
                          <a:effectLst/>
                        </a:rPr>
                        <a:t>SEPSAT</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0.28</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005285000"/>
                  </a:ext>
                </a:extLst>
              </a:tr>
              <a:tr h="179437">
                <a:tc>
                  <a:txBody>
                    <a:bodyPr/>
                    <a:lstStyle/>
                    <a:p>
                      <a:pPr algn="l" fontAlgn="b">
                        <a:buNone/>
                      </a:pPr>
                      <a:r>
                        <a:rPr lang="en-US" sz="1400" u="none" strike="noStrike" dirty="0">
                          <a:effectLst/>
                        </a:rPr>
                        <a:t>SAWS-ASPECS flare + CME (SOHO)</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0.19</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720519410"/>
                  </a:ext>
                </a:extLst>
              </a:tr>
              <a:tr h="179437">
                <a:tc>
                  <a:txBody>
                    <a:bodyPr/>
                    <a:lstStyle/>
                    <a:p>
                      <a:pPr algn="l" fontAlgn="b">
                        <a:buNone/>
                      </a:pPr>
                      <a:r>
                        <a:rPr lang="en-US" sz="1400" u="none" strike="noStrike" dirty="0">
                          <a:effectLst/>
                        </a:rPr>
                        <a:t>SFS-Update (PPS Model)</a:t>
                      </a:r>
                      <a:endParaRPr lang="en-US" sz="1400" b="1" i="0" u="none" strike="noStrike" dirty="0">
                        <a:solidFill>
                          <a:srgbClr val="000000"/>
                        </a:solidFill>
                        <a:effectLst/>
                        <a:latin typeface="Aptos Narrow" panose="020B0004020202020204" pitchFamily="34" charset="0"/>
                      </a:endParaRPr>
                    </a:p>
                  </a:txBody>
                  <a:tcPr marL="8411" marR="8411" marT="8411" marB="0" anchor="b"/>
                </a:tc>
                <a:tc>
                  <a:txBody>
                    <a:bodyPr/>
                    <a:lstStyle/>
                    <a:p>
                      <a:pPr algn="ctr" fontAlgn="b">
                        <a:buNone/>
                      </a:pPr>
                      <a:r>
                        <a:rPr lang="en-US" sz="1400" b="0" u="none" strike="noStrike" dirty="0">
                          <a:solidFill>
                            <a:schemeClr val="tx1"/>
                          </a:solidFill>
                          <a:effectLst/>
                        </a:rPr>
                        <a:t>0.16</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649208439"/>
                  </a:ext>
                </a:extLst>
              </a:tr>
            </a:tbl>
          </a:graphicData>
        </a:graphic>
      </p:graphicFrame>
      <p:graphicFrame>
        <p:nvGraphicFramePr>
          <p:cNvPr id="5" name="Content Placeholder 3">
            <a:extLst>
              <a:ext uri="{FF2B5EF4-FFF2-40B4-BE49-F238E27FC236}">
                <a16:creationId xmlns:a16="http://schemas.microsoft.com/office/drawing/2014/main" id="{AC80D8AC-3E22-6A46-B6D5-D7492B1F107A}"/>
              </a:ext>
            </a:extLst>
          </p:cNvPr>
          <p:cNvGraphicFramePr>
            <a:graphicFrameLocks/>
          </p:cNvGraphicFramePr>
          <p:nvPr>
            <p:extLst>
              <p:ext uri="{D42A27DB-BD31-4B8C-83A1-F6EECF244321}">
                <p14:modId xmlns:p14="http://schemas.microsoft.com/office/powerpoint/2010/main" val="2973108134"/>
              </p:ext>
            </p:extLst>
          </p:nvPr>
        </p:nvGraphicFramePr>
        <p:xfrm>
          <a:off x="6368146" y="2288394"/>
          <a:ext cx="5399314" cy="4328766"/>
        </p:xfrm>
        <a:graphic>
          <a:graphicData uri="http://schemas.openxmlformats.org/drawingml/2006/table">
            <a:tbl>
              <a:tblPr>
                <a:tableStyleId>{BC89EF96-8CEA-46FF-86C4-4CE0E7609802}</a:tableStyleId>
              </a:tblPr>
              <a:tblGrid>
                <a:gridCol w="3483429">
                  <a:extLst>
                    <a:ext uri="{9D8B030D-6E8A-4147-A177-3AD203B41FA5}">
                      <a16:colId xmlns:a16="http://schemas.microsoft.com/office/drawing/2014/main" val="285375155"/>
                    </a:ext>
                  </a:extLst>
                </a:gridCol>
                <a:gridCol w="1915885">
                  <a:extLst>
                    <a:ext uri="{9D8B030D-6E8A-4147-A177-3AD203B41FA5}">
                      <a16:colId xmlns:a16="http://schemas.microsoft.com/office/drawing/2014/main" val="1630072229"/>
                    </a:ext>
                  </a:extLst>
                </a:gridCol>
              </a:tblGrid>
              <a:tr h="762606">
                <a:tc>
                  <a:txBody>
                    <a:bodyPr/>
                    <a:lstStyle/>
                    <a:p>
                      <a:pPr algn="l" fontAlgn="b">
                        <a:buNone/>
                      </a:pPr>
                      <a:r>
                        <a:rPr lang="en-US" sz="1400" b="1" u="none" strike="noStrike" dirty="0">
                          <a:solidFill>
                            <a:schemeClr val="tx1"/>
                          </a:solidFill>
                          <a:effectLst/>
                        </a:rPr>
                        <a:t>Model</a:t>
                      </a:r>
                      <a:endParaRPr lang="en-US" sz="1400" b="1" i="0" u="none" strike="noStrike" dirty="0">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1" u="none" strike="noStrike" dirty="0">
                          <a:solidFill>
                            <a:schemeClr val="accent2">
                              <a:lumMod val="60000"/>
                              <a:lumOff val="40000"/>
                            </a:schemeClr>
                          </a:solidFill>
                          <a:effectLst/>
                        </a:rPr>
                        <a:t>Ranked by</a:t>
                      </a:r>
                      <a:br>
                        <a:rPr lang="en-US" sz="1400" b="1" u="none" strike="noStrike" dirty="0">
                          <a:solidFill>
                            <a:schemeClr val="accent2">
                              <a:lumMod val="60000"/>
                              <a:lumOff val="40000"/>
                            </a:schemeClr>
                          </a:solidFill>
                          <a:effectLst/>
                        </a:rPr>
                      </a:br>
                      <a:r>
                        <a:rPr lang="en-US" sz="1400" b="1" u="none" strike="noStrike" dirty="0">
                          <a:solidFill>
                            <a:schemeClr val="accent2">
                              <a:lumMod val="60000"/>
                              <a:lumOff val="40000"/>
                            </a:schemeClr>
                          </a:solidFill>
                          <a:effectLst/>
                        </a:rPr>
                        <a:t>False Alarm Ratio</a:t>
                      </a:r>
                    </a:p>
                    <a:p>
                      <a:pPr algn="ctr" fontAlgn="b">
                        <a:buNone/>
                      </a:pPr>
                      <a:r>
                        <a:rPr lang="en-US" sz="1400" b="1" i="1" u="none" strike="noStrike" dirty="0">
                          <a:solidFill>
                            <a:schemeClr val="tx1"/>
                          </a:solidFill>
                          <a:effectLst/>
                          <a:latin typeface="Aptos Narrow" panose="020B0004020202020204" pitchFamily="34" charset="0"/>
                        </a:rPr>
                        <a:t>f/(</a:t>
                      </a:r>
                      <a:r>
                        <a:rPr lang="en-US" sz="1400" b="1" i="1" u="none" strike="noStrike" dirty="0" err="1">
                          <a:solidFill>
                            <a:schemeClr val="tx1"/>
                          </a:solidFill>
                          <a:effectLst/>
                          <a:latin typeface="Aptos Narrow" panose="020B0004020202020204" pitchFamily="34" charset="0"/>
                        </a:rPr>
                        <a:t>h+f</a:t>
                      </a:r>
                      <a:r>
                        <a:rPr lang="en-US" sz="1400" b="1" i="1" u="none" strike="noStrike" dirty="0">
                          <a:solidFill>
                            <a:schemeClr val="tx1"/>
                          </a:solidFill>
                          <a:effectLst/>
                          <a:latin typeface="Aptos Narrow" panose="020B0004020202020204" pitchFamily="34" charset="0"/>
                        </a:rPr>
                        <a:t>)</a:t>
                      </a:r>
                    </a:p>
                  </a:txBody>
                  <a:tcPr marL="9525" marR="9525" marT="9525" marB="0" anchor="b"/>
                </a:tc>
                <a:extLst>
                  <a:ext uri="{0D108BD9-81ED-4DB2-BD59-A6C34878D82A}">
                    <a16:rowId xmlns:a16="http://schemas.microsoft.com/office/drawing/2014/main" val="2739878114"/>
                  </a:ext>
                </a:extLst>
              </a:tr>
              <a:tr h="179437">
                <a:tc>
                  <a:txBody>
                    <a:bodyPr/>
                    <a:lstStyle/>
                    <a:p>
                      <a:pPr algn="l" fontAlgn="b">
                        <a:buNone/>
                      </a:pPr>
                      <a:r>
                        <a:rPr lang="en-US" sz="1400" b="0" u="none" strike="noStrike" dirty="0">
                          <a:solidFill>
                            <a:schemeClr val="tx1"/>
                          </a:solidFill>
                          <a:effectLst/>
                        </a:rPr>
                        <a:t>UMASEP-10</a:t>
                      </a:r>
                      <a:endParaRPr lang="en-US" sz="1400" b="0" i="0" u="none" strike="noStrike" dirty="0">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0.03</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977249117"/>
                  </a:ext>
                </a:extLst>
              </a:tr>
              <a:tr h="179437">
                <a:tc>
                  <a:txBody>
                    <a:bodyPr/>
                    <a:lstStyle/>
                    <a:p>
                      <a:pPr algn="l" fontAlgn="b">
                        <a:buNone/>
                      </a:pPr>
                      <a:r>
                        <a:rPr lang="en-US" sz="1400" b="0" u="none" strike="noStrike" dirty="0">
                          <a:solidFill>
                            <a:schemeClr val="tx1"/>
                          </a:solidFill>
                          <a:effectLst/>
                        </a:rPr>
                        <a:t>SAWS-ASPECS CME (SOHO) electrons</a:t>
                      </a:r>
                      <a:endParaRPr lang="en-US" sz="1400" b="0" i="0" u="none" strike="noStrike" dirty="0">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0.07</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103709553"/>
                  </a:ext>
                </a:extLst>
              </a:tr>
              <a:tr h="179437">
                <a:tc>
                  <a:txBody>
                    <a:bodyPr/>
                    <a:lstStyle/>
                    <a:p>
                      <a:pPr algn="l" fontAlgn="b">
                        <a:buNone/>
                      </a:pPr>
                      <a:r>
                        <a:rPr lang="en-US" sz="1400" b="0" u="none" strike="noStrike" dirty="0">
                          <a:solidFill>
                            <a:schemeClr val="tx1"/>
                          </a:solidFill>
                          <a:effectLst/>
                        </a:rPr>
                        <a:t>SAWS-ASPECS flare electrons</a:t>
                      </a:r>
                      <a:endParaRPr lang="en-US" sz="1400" b="0" i="0" u="none" strike="noStrike" dirty="0">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0.14</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94942945"/>
                  </a:ext>
                </a:extLst>
              </a:tr>
              <a:tr h="179437">
                <a:tc>
                  <a:txBody>
                    <a:bodyPr/>
                    <a:lstStyle/>
                    <a:p>
                      <a:pPr algn="l" fontAlgn="b">
                        <a:buNone/>
                      </a:pPr>
                      <a:r>
                        <a:rPr lang="en-US" sz="1400" b="0" u="none" strike="noStrike" dirty="0" err="1">
                          <a:solidFill>
                            <a:schemeClr val="accent4">
                              <a:lumMod val="60000"/>
                              <a:lumOff val="40000"/>
                            </a:schemeClr>
                          </a:solidFill>
                          <a:effectLst/>
                        </a:rPr>
                        <a:t>ZEUS+iPATH_CME</a:t>
                      </a:r>
                      <a:endParaRPr lang="en-US" sz="1400" b="0" i="0" u="none" strike="noStrike" dirty="0">
                        <a:solidFill>
                          <a:schemeClr val="accent4">
                            <a:lumMod val="60000"/>
                            <a:lumOff val="40000"/>
                          </a:schemeClr>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0.17</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15340784"/>
                  </a:ext>
                </a:extLst>
              </a:tr>
              <a:tr h="179437">
                <a:tc>
                  <a:txBody>
                    <a:bodyPr/>
                    <a:lstStyle/>
                    <a:p>
                      <a:pPr algn="l" fontAlgn="b">
                        <a:buNone/>
                      </a:pPr>
                      <a:r>
                        <a:rPr lang="en-US" sz="1400" b="0" u="none" strike="noStrike" dirty="0">
                          <a:solidFill>
                            <a:schemeClr val="accent2">
                              <a:lumMod val="60000"/>
                              <a:lumOff val="40000"/>
                            </a:schemeClr>
                          </a:solidFill>
                          <a:effectLst/>
                        </a:rPr>
                        <a:t>ENLIL+SEPMOD</a:t>
                      </a:r>
                      <a:endParaRPr lang="en-US" sz="1400" b="0" i="0" u="none" strike="noStrike" dirty="0">
                        <a:solidFill>
                          <a:schemeClr val="accent2">
                            <a:lumMod val="60000"/>
                            <a:lumOff val="40000"/>
                          </a:schemeClr>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0.17</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816565050"/>
                  </a:ext>
                </a:extLst>
              </a:tr>
              <a:tr h="179437">
                <a:tc>
                  <a:txBody>
                    <a:bodyPr/>
                    <a:lstStyle/>
                    <a:p>
                      <a:pPr algn="l" fontAlgn="b">
                        <a:buNone/>
                      </a:pPr>
                      <a:r>
                        <a:rPr lang="en-US" sz="1400" b="0" u="none" strike="noStrike" dirty="0">
                          <a:solidFill>
                            <a:schemeClr val="tx1"/>
                          </a:solidFill>
                          <a:effectLst/>
                        </a:rPr>
                        <a:t>SAWS-ASPECS flare + CME (SOHO) electrons</a:t>
                      </a:r>
                      <a:endParaRPr lang="en-US" sz="1400" b="0" i="0" u="none" strike="noStrike" dirty="0">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0.20</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6916938"/>
                  </a:ext>
                </a:extLst>
              </a:tr>
              <a:tr h="179437">
                <a:tc>
                  <a:txBody>
                    <a:bodyPr/>
                    <a:lstStyle/>
                    <a:p>
                      <a:pPr algn="l" fontAlgn="b">
                        <a:buNone/>
                      </a:pPr>
                      <a:r>
                        <a:rPr lang="en-US" sz="1400" b="0" u="none" strike="noStrike" dirty="0">
                          <a:solidFill>
                            <a:schemeClr val="tx1"/>
                          </a:solidFill>
                          <a:effectLst/>
                        </a:rPr>
                        <a:t>SEPSTER (Parker Spiral)</a:t>
                      </a:r>
                      <a:endParaRPr lang="en-US" sz="1400" b="0" i="0" u="none" strike="noStrike" dirty="0">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0.20</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154758660"/>
                  </a:ext>
                </a:extLst>
              </a:tr>
              <a:tr h="179437">
                <a:tc>
                  <a:txBody>
                    <a:bodyPr/>
                    <a:lstStyle/>
                    <a:p>
                      <a:pPr algn="l" fontAlgn="b">
                        <a:buNone/>
                      </a:pPr>
                      <a:r>
                        <a:rPr lang="en-US" sz="1400" b="0" u="none" strike="noStrike" dirty="0">
                          <a:solidFill>
                            <a:schemeClr val="accent6">
                              <a:lumMod val="60000"/>
                              <a:lumOff val="40000"/>
                            </a:schemeClr>
                          </a:solidFill>
                          <a:effectLst/>
                        </a:rPr>
                        <a:t>Lavasa</a:t>
                      </a:r>
                      <a:endParaRPr lang="en-US" sz="1400" b="0" i="0" u="none" strike="noStrike" dirty="0">
                        <a:solidFill>
                          <a:schemeClr val="accent6">
                            <a:lumMod val="60000"/>
                            <a:lumOff val="40000"/>
                          </a:schemeClr>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0.22</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44312761"/>
                  </a:ext>
                </a:extLst>
              </a:tr>
              <a:tr h="179437">
                <a:tc>
                  <a:txBody>
                    <a:bodyPr/>
                    <a:lstStyle/>
                    <a:p>
                      <a:pPr algn="l" fontAlgn="b">
                        <a:buNone/>
                      </a:pPr>
                      <a:r>
                        <a:rPr lang="en-US" sz="1400" b="0" u="none" strike="noStrike" dirty="0">
                          <a:solidFill>
                            <a:schemeClr val="tx1"/>
                          </a:solidFill>
                          <a:effectLst/>
                        </a:rPr>
                        <a:t>SPRINTS Post Eruptive 0-24 </a:t>
                      </a:r>
                      <a:r>
                        <a:rPr lang="en-US" sz="1400" b="0" u="none" strike="noStrike" dirty="0" err="1">
                          <a:solidFill>
                            <a:schemeClr val="tx1"/>
                          </a:solidFill>
                          <a:effectLst/>
                        </a:rPr>
                        <a:t>hrs</a:t>
                      </a:r>
                      <a:endParaRPr lang="en-US" sz="1400" b="0" i="0" u="none" strike="noStrike" dirty="0">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0.29</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122015016"/>
                  </a:ext>
                </a:extLst>
              </a:tr>
              <a:tr h="179437">
                <a:tc>
                  <a:txBody>
                    <a:bodyPr/>
                    <a:lstStyle/>
                    <a:p>
                      <a:pPr algn="l" fontAlgn="b">
                        <a:buNone/>
                      </a:pPr>
                      <a:r>
                        <a:rPr lang="en-US" sz="1400" b="0" u="none" strike="noStrike" dirty="0">
                          <a:solidFill>
                            <a:schemeClr val="accent5">
                              <a:lumMod val="60000"/>
                              <a:lumOff val="40000"/>
                            </a:schemeClr>
                          </a:solidFill>
                          <a:effectLst/>
                        </a:rPr>
                        <a:t>SAWS-ASPECS CME (SOHO)</a:t>
                      </a:r>
                      <a:endParaRPr lang="en-US" sz="1400" b="0" i="0" u="none" strike="noStrike" dirty="0">
                        <a:solidFill>
                          <a:schemeClr val="accent5">
                            <a:lumMod val="60000"/>
                            <a:lumOff val="40000"/>
                          </a:schemeClr>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0.31</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322338579"/>
                  </a:ext>
                </a:extLst>
              </a:tr>
              <a:tr h="179437">
                <a:tc>
                  <a:txBody>
                    <a:bodyPr/>
                    <a:lstStyle/>
                    <a:p>
                      <a:pPr algn="l" fontAlgn="b">
                        <a:buNone/>
                      </a:pPr>
                      <a:r>
                        <a:rPr lang="en-US" sz="1400" b="0" u="none" strike="noStrike">
                          <a:solidFill>
                            <a:schemeClr val="tx1"/>
                          </a:solidFill>
                          <a:effectLst/>
                        </a:rPr>
                        <a:t>SEPSTER2D CME</a:t>
                      </a:r>
                      <a:endParaRPr lang="en-US" sz="1400" b="0" i="0" u="none" strike="noStrike">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0.34</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517179520"/>
                  </a:ext>
                </a:extLst>
              </a:tr>
              <a:tr h="179437">
                <a:tc>
                  <a:txBody>
                    <a:bodyPr/>
                    <a:lstStyle/>
                    <a:p>
                      <a:pPr algn="l" fontAlgn="b">
                        <a:buNone/>
                      </a:pPr>
                      <a:r>
                        <a:rPr lang="en-US" sz="1400" b="0" u="none" strike="noStrike" dirty="0">
                          <a:solidFill>
                            <a:schemeClr val="tx1"/>
                          </a:solidFill>
                          <a:effectLst/>
                        </a:rPr>
                        <a:t>SAWS-ASPECS flare</a:t>
                      </a:r>
                      <a:endParaRPr lang="en-US" sz="1400" b="0" i="0" u="none" strike="noStrike" dirty="0">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0.36</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252034925"/>
                  </a:ext>
                </a:extLst>
              </a:tr>
              <a:tr h="179437">
                <a:tc>
                  <a:txBody>
                    <a:bodyPr/>
                    <a:lstStyle/>
                    <a:p>
                      <a:pPr algn="l" fontAlgn="b">
                        <a:buNone/>
                      </a:pPr>
                      <a:r>
                        <a:rPr lang="en-US" sz="1400" b="0" u="none" strike="noStrike">
                          <a:solidFill>
                            <a:schemeClr val="tx1"/>
                          </a:solidFill>
                          <a:effectLst/>
                        </a:rPr>
                        <a:t>UNSPELL flare</a:t>
                      </a:r>
                      <a:endParaRPr lang="en-US" sz="1400" b="0" i="0" u="none" strike="noStrike">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0.38</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005285000"/>
                  </a:ext>
                </a:extLst>
              </a:tr>
              <a:tr h="179437">
                <a:tc>
                  <a:txBody>
                    <a:bodyPr/>
                    <a:lstStyle/>
                    <a:p>
                      <a:pPr algn="l" fontAlgn="b">
                        <a:buNone/>
                      </a:pPr>
                      <a:r>
                        <a:rPr lang="en-US" sz="1400" b="0" u="none" strike="noStrike">
                          <a:solidFill>
                            <a:schemeClr val="tx1"/>
                          </a:solidFill>
                          <a:effectLst/>
                        </a:rPr>
                        <a:t>SEPSAT</a:t>
                      </a:r>
                      <a:endParaRPr lang="en-US" sz="1400" b="0" i="0" u="none" strike="noStrike">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0.39</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720519410"/>
                  </a:ext>
                </a:extLst>
              </a:tr>
              <a:tr h="179437">
                <a:tc>
                  <a:txBody>
                    <a:bodyPr/>
                    <a:lstStyle/>
                    <a:p>
                      <a:pPr algn="l" fontAlgn="b">
                        <a:buNone/>
                      </a:pPr>
                      <a:r>
                        <a:rPr lang="en-US" sz="1400" b="0" u="none" strike="noStrike" dirty="0">
                          <a:solidFill>
                            <a:schemeClr val="tx1"/>
                          </a:solidFill>
                          <a:effectLst/>
                        </a:rPr>
                        <a:t>SAWS-ASPECS flare + CME (SOHO)</a:t>
                      </a:r>
                      <a:endParaRPr lang="en-US" sz="1400" b="0" i="0" u="none" strike="noStrike" dirty="0">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0.45</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520346247"/>
                  </a:ext>
                </a:extLst>
              </a:tr>
              <a:tr h="179437">
                <a:tc>
                  <a:txBody>
                    <a:bodyPr/>
                    <a:lstStyle/>
                    <a:p>
                      <a:pPr algn="l" fontAlgn="b">
                        <a:buNone/>
                      </a:pPr>
                      <a:r>
                        <a:rPr lang="en-US" sz="1400" b="0" u="none" strike="noStrike" dirty="0">
                          <a:solidFill>
                            <a:schemeClr val="tx1"/>
                          </a:solidFill>
                          <a:effectLst/>
                        </a:rPr>
                        <a:t>SFS-Update (PPS Model)</a:t>
                      </a:r>
                      <a:endParaRPr lang="en-US" sz="1400" b="0" i="0" u="none" strike="noStrike" dirty="0">
                        <a:solidFill>
                          <a:schemeClr val="tx1"/>
                        </a:solidFill>
                        <a:effectLst/>
                        <a:latin typeface="Aptos Narrow" panose="020B0004020202020204" pitchFamily="34" charset="0"/>
                      </a:endParaRPr>
                    </a:p>
                  </a:txBody>
                  <a:tcPr marL="9525" marR="9525" marT="9525" marB="0" anchor="b"/>
                </a:tc>
                <a:tc>
                  <a:txBody>
                    <a:bodyPr/>
                    <a:lstStyle/>
                    <a:p>
                      <a:pPr algn="ctr" fontAlgn="b">
                        <a:buNone/>
                      </a:pPr>
                      <a:r>
                        <a:rPr lang="en-US" sz="1400" b="0" u="none" strike="noStrike" dirty="0">
                          <a:solidFill>
                            <a:schemeClr val="tx1"/>
                          </a:solidFill>
                          <a:effectLst/>
                        </a:rPr>
                        <a:t>0.46</a:t>
                      </a:r>
                      <a:endParaRPr lang="en-US" sz="1400" b="0" i="0" u="none" strike="noStrike" dirty="0">
                        <a:solidFill>
                          <a:schemeClr val="tx1"/>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28825670"/>
                  </a:ext>
                </a:extLst>
              </a:tr>
            </a:tbl>
          </a:graphicData>
        </a:graphic>
      </p:graphicFrame>
      <p:sp>
        <p:nvSpPr>
          <p:cNvPr id="9" name="TextBox 8">
            <a:extLst>
              <a:ext uri="{FF2B5EF4-FFF2-40B4-BE49-F238E27FC236}">
                <a16:creationId xmlns:a16="http://schemas.microsoft.com/office/drawing/2014/main" id="{497E9D75-B910-477C-5FF0-778029D3D1A6}"/>
              </a:ext>
            </a:extLst>
          </p:cNvPr>
          <p:cNvSpPr txBox="1"/>
          <p:nvPr/>
        </p:nvSpPr>
        <p:spPr>
          <a:xfrm>
            <a:off x="838199" y="1527405"/>
            <a:ext cx="10918371" cy="646331"/>
          </a:xfrm>
          <a:prstGeom prst="rect">
            <a:avLst/>
          </a:prstGeom>
          <a:noFill/>
        </p:spPr>
        <p:txBody>
          <a:bodyPr wrap="square" rtlCol="0">
            <a:spAutoFit/>
          </a:bodyPr>
          <a:lstStyle/>
          <a:p>
            <a:r>
              <a:rPr lang="en-US" dirty="0"/>
              <a:t>“Best” depends on choice of metric</a:t>
            </a:r>
          </a:p>
          <a:p>
            <a:r>
              <a:rPr lang="en-US" dirty="0"/>
              <a:t>Chose to focus on the median value of the group to define state-of-the-art.</a:t>
            </a:r>
          </a:p>
        </p:txBody>
      </p:sp>
    </p:spTree>
    <p:extLst>
      <p:ext uri="{BB962C8B-B14F-4D97-AF65-F5344CB8AC3E}">
        <p14:creationId xmlns:p14="http://schemas.microsoft.com/office/powerpoint/2010/main" val="44149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C9EE748-7B7F-B476-5ADD-10A3C261CD4B}"/>
              </a:ext>
            </a:extLst>
          </p:cNvPr>
          <p:cNvSpPr/>
          <p:nvPr/>
        </p:nvSpPr>
        <p:spPr>
          <a:xfrm>
            <a:off x="266701" y="4419600"/>
            <a:ext cx="7391400" cy="1812381"/>
          </a:xfrm>
          <a:prstGeom prst="rect">
            <a:avLst/>
          </a:prstGeom>
          <a:solidFill>
            <a:schemeClr val="bg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6FA3FD-207B-2EF8-E91A-E43BA1478D62}"/>
              </a:ext>
            </a:extLst>
          </p:cNvPr>
          <p:cNvSpPr>
            <a:spLocks noGrp="1"/>
          </p:cNvSpPr>
          <p:nvPr>
            <p:ph type="title"/>
          </p:nvPr>
        </p:nvSpPr>
        <p:spPr/>
        <p:txBody>
          <a:bodyPr/>
          <a:lstStyle/>
          <a:p>
            <a:r>
              <a:rPr lang="en-US" dirty="0"/>
              <a:t>SEPVAL Probability of Occurrence </a:t>
            </a:r>
            <a:br>
              <a:rPr lang="en-US" dirty="0"/>
            </a:br>
            <a:r>
              <a:rPr lang="en-US" dirty="0"/>
              <a:t> &gt;10 MeV, 10 pfu for Post-Eruptive Models</a:t>
            </a:r>
          </a:p>
        </p:txBody>
      </p:sp>
      <p:graphicFrame>
        <p:nvGraphicFramePr>
          <p:cNvPr id="4" name="Table 3">
            <a:extLst>
              <a:ext uri="{FF2B5EF4-FFF2-40B4-BE49-F238E27FC236}">
                <a16:creationId xmlns:a16="http://schemas.microsoft.com/office/drawing/2014/main" id="{78E320B7-85D7-9C4C-3075-F5AAD13B2B22}"/>
              </a:ext>
            </a:extLst>
          </p:cNvPr>
          <p:cNvGraphicFramePr>
            <a:graphicFrameLocks noGrp="1"/>
          </p:cNvGraphicFramePr>
          <p:nvPr>
            <p:extLst>
              <p:ext uri="{D42A27DB-BD31-4B8C-83A1-F6EECF244321}">
                <p14:modId xmlns:p14="http://schemas.microsoft.com/office/powerpoint/2010/main" val="1308304250"/>
              </p:ext>
            </p:extLst>
          </p:nvPr>
        </p:nvGraphicFramePr>
        <p:xfrm>
          <a:off x="266701" y="2239736"/>
          <a:ext cx="7391400" cy="3992245"/>
        </p:xfrm>
        <a:graphic>
          <a:graphicData uri="http://schemas.openxmlformats.org/drawingml/2006/table">
            <a:tbl>
              <a:tblPr>
                <a:tableStyleId>{BC89EF96-8CEA-46FF-86C4-4CE0E7609802}</a:tableStyleId>
              </a:tblPr>
              <a:tblGrid>
                <a:gridCol w="3529227">
                  <a:extLst>
                    <a:ext uri="{9D8B030D-6E8A-4147-A177-3AD203B41FA5}">
                      <a16:colId xmlns:a16="http://schemas.microsoft.com/office/drawing/2014/main" val="3075144584"/>
                    </a:ext>
                  </a:extLst>
                </a:gridCol>
                <a:gridCol w="951274">
                  <a:extLst>
                    <a:ext uri="{9D8B030D-6E8A-4147-A177-3AD203B41FA5}">
                      <a16:colId xmlns:a16="http://schemas.microsoft.com/office/drawing/2014/main" val="1818316605"/>
                    </a:ext>
                  </a:extLst>
                </a:gridCol>
                <a:gridCol w="989570">
                  <a:extLst>
                    <a:ext uri="{9D8B030D-6E8A-4147-A177-3AD203B41FA5}">
                      <a16:colId xmlns:a16="http://schemas.microsoft.com/office/drawing/2014/main" val="687707252"/>
                    </a:ext>
                  </a:extLst>
                </a:gridCol>
                <a:gridCol w="1921329">
                  <a:extLst>
                    <a:ext uri="{9D8B030D-6E8A-4147-A177-3AD203B41FA5}">
                      <a16:colId xmlns:a16="http://schemas.microsoft.com/office/drawing/2014/main" val="1092873764"/>
                    </a:ext>
                  </a:extLst>
                </a:gridCol>
              </a:tblGrid>
              <a:tr h="215900">
                <a:tc>
                  <a:txBody>
                    <a:bodyPr/>
                    <a:lstStyle/>
                    <a:p>
                      <a:pPr algn="l" fontAlgn="b">
                        <a:buNone/>
                      </a:pPr>
                      <a:r>
                        <a:rPr lang="en-US" sz="1400" u="none" strike="noStrike" dirty="0">
                          <a:effectLst/>
                        </a:rPr>
                        <a:t>Model</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Brier Score</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Brier Skill Score</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b="1" u="none" strike="noStrike" dirty="0">
                          <a:solidFill>
                            <a:schemeClr val="accent2">
                              <a:lumMod val="60000"/>
                              <a:lumOff val="40000"/>
                            </a:schemeClr>
                          </a:solidFill>
                          <a:effectLst/>
                        </a:rPr>
                        <a:t>Ranked by</a:t>
                      </a:r>
                    </a:p>
                    <a:p>
                      <a:pPr algn="ctr" fontAlgn="b">
                        <a:buNone/>
                      </a:pPr>
                      <a:r>
                        <a:rPr lang="en-US" sz="1400" b="1" u="none" strike="noStrike" dirty="0">
                          <a:solidFill>
                            <a:schemeClr val="accent2">
                              <a:lumMod val="60000"/>
                              <a:lumOff val="40000"/>
                            </a:schemeClr>
                          </a:solidFill>
                          <a:effectLst/>
                        </a:rPr>
                        <a:t>Area Under ROC Curve</a:t>
                      </a:r>
                      <a:endParaRPr lang="en-US" sz="1400" b="1" i="0" u="none" strike="noStrike" dirty="0">
                        <a:solidFill>
                          <a:schemeClr val="accent2">
                            <a:lumMod val="60000"/>
                            <a:lumOff val="40000"/>
                          </a:schemeClr>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98459862"/>
                  </a:ext>
                </a:extLst>
              </a:tr>
              <a:tr h="254000">
                <a:tc>
                  <a:txBody>
                    <a:bodyPr/>
                    <a:lstStyle/>
                    <a:p>
                      <a:pPr algn="l" fontAlgn="b">
                        <a:buNone/>
                      </a:pPr>
                      <a:r>
                        <a:rPr lang="en-US" sz="1400" u="none" strike="noStrike" dirty="0">
                          <a:effectLst/>
                        </a:rPr>
                        <a:t>SAWS-ASPECS CME (SOHO) electrons</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0.15</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0.69</a:t>
                      </a: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0.95</a:t>
                      </a:r>
                      <a:endParaRPr lang="en-US" sz="14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108525412"/>
                  </a:ext>
                </a:extLst>
              </a:tr>
              <a:tr h="254000">
                <a:tc>
                  <a:txBody>
                    <a:bodyPr/>
                    <a:lstStyle/>
                    <a:p>
                      <a:pPr algn="l" fontAlgn="b">
                        <a:buNone/>
                      </a:pPr>
                      <a:r>
                        <a:rPr lang="en-US" sz="1400" u="none" strike="noStrike">
                          <a:effectLst/>
                        </a:rPr>
                        <a:t>SAWS-ASPECS flare + CME (SOHO) electrons</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0.11</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0.75</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0.93</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256223764"/>
                  </a:ext>
                </a:extLst>
              </a:tr>
              <a:tr h="254000">
                <a:tc>
                  <a:txBody>
                    <a:bodyPr/>
                    <a:lstStyle/>
                    <a:p>
                      <a:pPr algn="l" fontAlgn="b">
                        <a:buNone/>
                      </a:pPr>
                      <a:r>
                        <a:rPr lang="en-US" sz="1400" u="none" strike="noStrike" dirty="0">
                          <a:effectLst/>
                        </a:rPr>
                        <a:t>SAWS-ASPECS flare electrons</a:t>
                      </a:r>
                      <a:endParaRPr lang="en-US" sz="14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0.20</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0.56</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0.90</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023094989"/>
                  </a:ext>
                </a:extLst>
              </a:tr>
              <a:tr h="254000">
                <a:tc>
                  <a:txBody>
                    <a:bodyPr/>
                    <a:lstStyle/>
                    <a:p>
                      <a:pPr algn="l" fontAlgn="b">
                        <a:buNone/>
                      </a:pPr>
                      <a:r>
                        <a:rPr lang="en-US" sz="1400" u="none" strike="noStrike">
                          <a:effectLst/>
                        </a:rPr>
                        <a:t>cRT+AE10</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0.16</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0.67</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0.86</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082813325"/>
                  </a:ext>
                </a:extLst>
              </a:tr>
              <a:tr h="254000">
                <a:tc>
                  <a:txBody>
                    <a:bodyPr/>
                    <a:lstStyle/>
                    <a:p>
                      <a:pPr algn="l" fontAlgn="b">
                        <a:buNone/>
                      </a:pPr>
                      <a:r>
                        <a:rPr lang="en-US" sz="1400" u="none" strike="noStrike">
                          <a:effectLst/>
                        </a:rPr>
                        <a:t>SAWS-ASPECS CME (SOHO)</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0.18</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0.63</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0.84</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229074398"/>
                  </a:ext>
                </a:extLst>
              </a:tr>
              <a:tr h="254000">
                <a:tc>
                  <a:txBody>
                    <a:bodyPr/>
                    <a:lstStyle/>
                    <a:p>
                      <a:pPr algn="l" fontAlgn="b">
                        <a:buNone/>
                      </a:pPr>
                      <a:r>
                        <a:rPr lang="en-US" sz="1400" u="none" strike="noStrike">
                          <a:effectLst/>
                        </a:rPr>
                        <a:t>SAWS-ASPECS flare + CME (SOHO)</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0.28</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0.40</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0.83</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22322560"/>
                  </a:ext>
                </a:extLst>
              </a:tr>
              <a:tr h="254000">
                <a:tc>
                  <a:txBody>
                    <a:bodyPr/>
                    <a:lstStyle/>
                    <a:p>
                      <a:pPr algn="l" fontAlgn="b">
                        <a:buNone/>
                      </a:pPr>
                      <a:r>
                        <a:rPr lang="en-US" sz="1400" u="none" strike="noStrike">
                          <a:effectLst/>
                        </a:rPr>
                        <a:t>COMESEP flare only</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0.46</a:t>
                      </a:r>
                      <a:endParaRPr lang="en-US" sz="14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0.77</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660708087"/>
                  </a:ext>
                </a:extLst>
              </a:tr>
              <a:tr h="254000">
                <a:tc>
                  <a:txBody>
                    <a:bodyPr/>
                    <a:lstStyle/>
                    <a:p>
                      <a:pPr algn="l" fontAlgn="b">
                        <a:buNone/>
                      </a:pPr>
                      <a:r>
                        <a:rPr lang="en-US" sz="1400" u="none" strike="noStrike">
                          <a:effectLst/>
                        </a:rPr>
                        <a:t>UNSPELL flare</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0.42</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0.75</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43865559"/>
                  </a:ext>
                </a:extLst>
              </a:tr>
              <a:tr h="254000">
                <a:tc>
                  <a:txBody>
                    <a:bodyPr/>
                    <a:lstStyle/>
                    <a:p>
                      <a:pPr algn="l" fontAlgn="b">
                        <a:buNone/>
                      </a:pPr>
                      <a:r>
                        <a:rPr lang="en-US" sz="1400" u="none" strike="noStrike">
                          <a:effectLst/>
                        </a:rPr>
                        <a:t>SFS-Update (PPS Model)</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0.26</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0.43</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0.74</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610761300"/>
                  </a:ext>
                </a:extLst>
              </a:tr>
              <a:tr h="254000">
                <a:tc>
                  <a:txBody>
                    <a:bodyPr/>
                    <a:lstStyle/>
                    <a:p>
                      <a:pPr algn="l" fontAlgn="b">
                        <a:buNone/>
                      </a:pPr>
                      <a:r>
                        <a:rPr lang="en-US" sz="1400" u="none" strike="noStrike">
                          <a:effectLst/>
                        </a:rPr>
                        <a:t>MEMPSEP_Mean</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0.20</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0.49</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0.74</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171136022"/>
                  </a:ext>
                </a:extLst>
              </a:tr>
              <a:tr h="254000">
                <a:tc>
                  <a:txBody>
                    <a:bodyPr/>
                    <a:lstStyle/>
                    <a:p>
                      <a:pPr algn="l" fontAlgn="b">
                        <a:buNone/>
                      </a:pPr>
                      <a:r>
                        <a:rPr lang="en-US" sz="1400" u="none" strike="noStrike">
                          <a:effectLst/>
                        </a:rPr>
                        <a:t>MEMPSEP_Median</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0.23</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0.40</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0.72</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012226978"/>
                  </a:ext>
                </a:extLst>
              </a:tr>
              <a:tr h="254000">
                <a:tc>
                  <a:txBody>
                    <a:bodyPr/>
                    <a:lstStyle/>
                    <a:p>
                      <a:pPr algn="l" fontAlgn="b">
                        <a:buNone/>
                      </a:pPr>
                      <a:r>
                        <a:rPr lang="en-US" sz="1400" u="none" strike="noStrike">
                          <a:effectLst/>
                        </a:rPr>
                        <a:t>COMESEP flare+CME </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0.23</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0.51</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0.72</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420864726"/>
                  </a:ext>
                </a:extLst>
              </a:tr>
              <a:tr h="254000">
                <a:tc>
                  <a:txBody>
                    <a:bodyPr/>
                    <a:lstStyle/>
                    <a:p>
                      <a:pPr algn="l" fontAlgn="b">
                        <a:buNone/>
                      </a:pPr>
                      <a:r>
                        <a:rPr lang="en-US" sz="1400" u="none" strike="noStrike">
                          <a:effectLst/>
                        </a:rPr>
                        <a:t>SAWS-ASPECS flare</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0.27</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0.41</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0.69</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97638729"/>
                  </a:ext>
                </a:extLst>
              </a:tr>
              <a:tr h="254000">
                <a:tc>
                  <a:txBody>
                    <a:bodyPr/>
                    <a:lstStyle/>
                    <a:p>
                      <a:pPr algn="l" fontAlgn="b">
                        <a:buNone/>
                      </a:pPr>
                      <a:r>
                        <a:rPr lang="en-US" sz="1400" u="none" strike="noStrike">
                          <a:effectLst/>
                        </a:rPr>
                        <a:t>SPRINTS Post Eruptive 0-24 hrs</a:t>
                      </a:r>
                      <a:endParaRPr lang="en-US" sz="1400" b="1"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0.30</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a:effectLst/>
                        </a:rPr>
                        <a:t>0.34</a:t>
                      </a:r>
                      <a:endParaRPr lang="en-US" sz="14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0.62</a:t>
                      </a:r>
                      <a:endParaRPr lang="en-US" sz="14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128623765"/>
                  </a:ext>
                </a:extLst>
              </a:tr>
            </a:tbl>
          </a:graphicData>
        </a:graphic>
      </p:graphicFrame>
      <p:pic>
        <p:nvPicPr>
          <p:cNvPr id="6" name="Picture 5" descr="Chart, line chart&#10;&#10;AI-generated content may be incorrect.">
            <a:extLst>
              <a:ext uri="{FF2B5EF4-FFF2-40B4-BE49-F238E27FC236}">
                <a16:creationId xmlns:a16="http://schemas.microsoft.com/office/drawing/2014/main" id="{CCB4AA76-AF6D-C349-8D84-CA0AFFBC9BA6}"/>
              </a:ext>
            </a:extLst>
          </p:cNvPr>
          <p:cNvPicPr>
            <a:picLocks noChangeAspect="1"/>
          </p:cNvPicPr>
          <p:nvPr/>
        </p:nvPicPr>
        <p:blipFill>
          <a:blip r:embed="rId2"/>
          <a:srcRect r="59202"/>
          <a:stretch>
            <a:fillRect/>
          </a:stretch>
        </p:blipFill>
        <p:spPr>
          <a:xfrm>
            <a:off x="8030591" y="1690688"/>
            <a:ext cx="3323209" cy="2976789"/>
          </a:xfrm>
          <a:prstGeom prst="rect">
            <a:avLst/>
          </a:prstGeom>
        </p:spPr>
      </p:pic>
      <p:pic>
        <p:nvPicPr>
          <p:cNvPr id="7" name="Picture 6" descr="Chart, line chart&#10;&#10;AI-generated content may be incorrect.">
            <a:extLst>
              <a:ext uri="{FF2B5EF4-FFF2-40B4-BE49-F238E27FC236}">
                <a16:creationId xmlns:a16="http://schemas.microsoft.com/office/drawing/2014/main" id="{0BF02232-26E4-F9D8-00EC-EF78BFC2FA27}"/>
              </a:ext>
            </a:extLst>
          </p:cNvPr>
          <p:cNvPicPr>
            <a:picLocks noChangeAspect="1"/>
          </p:cNvPicPr>
          <p:nvPr/>
        </p:nvPicPr>
        <p:blipFill>
          <a:blip r:embed="rId2"/>
          <a:srcRect l="78350" b="55470"/>
          <a:stretch>
            <a:fillRect/>
          </a:stretch>
        </p:blipFill>
        <p:spPr>
          <a:xfrm>
            <a:off x="10150927" y="2910294"/>
            <a:ext cx="1763486" cy="1325564"/>
          </a:xfrm>
          <a:prstGeom prst="rect">
            <a:avLst/>
          </a:prstGeom>
        </p:spPr>
      </p:pic>
      <p:pic>
        <p:nvPicPr>
          <p:cNvPr id="9" name="Picture 8" descr="Chart, timeline&#10;&#10;AI-generated content may be incorrect.">
            <a:extLst>
              <a:ext uri="{FF2B5EF4-FFF2-40B4-BE49-F238E27FC236}">
                <a16:creationId xmlns:a16="http://schemas.microsoft.com/office/drawing/2014/main" id="{055C685C-6C88-357C-D020-5F9AF6EFE961}"/>
              </a:ext>
            </a:extLst>
          </p:cNvPr>
          <p:cNvPicPr>
            <a:picLocks noChangeAspect="1"/>
          </p:cNvPicPr>
          <p:nvPr/>
        </p:nvPicPr>
        <p:blipFill>
          <a:blip r:embed="rId3"/>
          <a:stretch>
            <a:fillRect/>
          </a:stretch>
        </p:blipFill>
        <p:spPr>
          <a:xfrm>
            <a:off x="8480442" y="4756902"/>
            <a:ext cx="2423505" cy="1984641"/>
          </a:xfrm>
          <a:prstGeom prst="rect">
            <a:avLst/>
          </a:prstGeom>
        </p:spPr>
      </p:pic>
      <p:sp>
        <p:nvSpPr>
          <p:cNvPr id="11" name="TextBox 10">
            <a:extLst>
              <a:ext uri="{FF2B5EF4-FFF2-40B4-BE49-F238E27FC236}">
                <a16:creationId xmlns:a16="http://schemas.microsoft.com/office/drawing/2014/main" id="{EEC70EC8-BFDC-57CE-222B-39CE5A954E86}"/>
              </a:ext>
            </a:extLst>
          </p:cNvPr>
          <p:cNvSpPr txBox="1"/>
          <p:nvPr/>
        </p:nvSpPr>
        <p:spPr>
          <a:xfrm>
            <a:off x="11032670" y="5579306"/>
            <a:ext cx="979714" cy="307777"/>
          </a:xfrm>
          <a:prstGeom prst="rect">
            <a:avLst/>
          </a:prstGeom>
          <a:noFill/>
        </p:spPr>
        <p:txBody>
          <a:bodyPr wrap="square" rtlCol="0">
            <a:spAutoFit/>
          </a:bodyPr>
          <a:lstStyle/>
          <a:p>
            <a:r>
              <a:rPr lang="en-US" sz="1400" dirty="0"/>
              <a:t>cRT_AE10</a:t>
            </a:r>
          </a:p>
        </p:txBody>
      </p:sp>
    </p:spTree>
    <p:extLst>
      <p:ext uri="{BB962C8B-B14F-4D97-AF65-F5344CB8AC3E}">
        <p14:creationId xmlns:p14="http://schemas.microsoft.com/office/powerpoint/2010/main" val="551462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Chart, scatter chart&#10;&#10;AI-generated content may be incorrect.">
            <a:extLst>
              <a:ext uri="{FF2B5EF4-FFF2-40B4-BE49-F238E27FC236}">
                <a16:creationId xmlns:a16="http://schemas.microsoft.com/office/drawing/2014/main" id="{C43B66F5-08A0-5948-5F0B-C9686BB7389E}"/>
              </a:ext>
            </a:extLst>
          </p:cNvPr>
          <p:cNvPicPr>
            <a:picLocks noChangeAspect="1"/>
          </p:cNvPicPr>
          <p:nvPr/>
        </p:nvPicPr>
        <p:blipFill>
          <a:blip r:embed="rId3"/>
          <a:stretch>
            <a:fillRect/>
          </a:stretch>
        </p:blipFill>
        <p:spPr>
          <a:xfrm>
            <a:off x="8744795" y="1748875"/>
            <a:ext cx="3355341" cy="2090687"/>
          </a:xfrm>
          <a:prstGeom prst="rect">
            <a:avLst/>
          </a:prstGeom>
        </p:spPr>
      </p:pic>
      <p:pic>
        <p:nvPicPr>
          <p:cNvPr id="20" name="Picture 19" descr="Chart, scatter chart&#10;&#10;AI-generated content may be incorrect.">
            <a:extLst>
              <a:ext uri="{FF2B5EF4-FFF2-40B4-BE49-F238E27FC236}">
                <a16:creationId xmlns:a16="http://schemas.microsoft.com/office/drawing/2014/main" id="{38878A0A-ABE7-22BD-37B9-EBFE02AB55F2}"/>
              </a:ext>
            </a:extLst>
          </p:cNvPr>
          <p:cNvPicPr>
            <a:picLocks noChangeAspect="1"/>
          </p:cNvPicPr>
          <p:nvPr/>
        </p:nvPicPr>
        <p:blipFill>
          <a:blip r:embed="rId4"/>
          <a:stretch>
            <a:fillRect/>
          </a:stretch>
        </p:blipFill>
        <p:spPr>
          <a:xfrm>
            <a:off x="8730902" y="3971062"/>
            <a:ext cx="3393192" cy="2090687"/>
          </a:xfrm>
          <a:prstGeom prst="rect">
            <a:avLst/>
          </a:prstGeom>
        </p:spPr>
      </p:pic>
      <p:sp>
        <p:nvSpPr>
          <p:cNvPr id="2" name="Title 1">
            <a:extLst>
              <a:ext uri="{FF2B5EF4-FFF2-40B4-BE49-F238E27FC236}">
                <a16:creationId xmlns:a16="http://schemas.microsoft.com/office/drawing/2014/main" id="{92FBAED3-8370-225B-9B2E-3E3B8D4AFD9F}"/>
              </a:ext>
            </a:extLst>
          </p:cNvPr>
          <p:cNvSpPr>
            <a:spLocks noGrp="1"/>
          </p:cNvSpPr>
          <p:nvPr>
            <p:ph type="title"/>
          </p:nvPr>
        </p:nvSpPr>
        <p:spPr/>
        <p:txBody>
          <a:bodyPr/>
          <a:lstStyle/>
          <a:p>
            <a:r>
              <a:rPr lang="en-US" dirty="0"/>
              <a:t>SEPVAL Maximum Flux Results</a:t>
            </a:r>
            <a:br>
              <a:rPr lang="en-US" dirty="0"/>
            </a:br>
            <a:r>
              <a:rPr lang="en-US" dirty="0"/>
              <a:t>&gt;10 MeV, 10 pfu for Post-Eruptive Models</a:t>
            </a:r>
          </a:p>
        </p:txBody>
      </p:sp>
      <p:pic>
        <p:nvPicPr>
          <p:cNvPr id="5" name="Picture 4" descr="Chart&#10;&#10;AI-generated content may be incorrect.">
            <a:extLst>
              <a:ext uri="{FF2B5EF4-FFF2-40B4-BE49-F238E27FC236}">
                <a16:creationId xmlns:a16="http://schemas.microsoft.com/office/drawing/2014/main" id="{CD913C2D-E413-54CE-D6F5-692831C17695}"/>
              </a:ext>
            </a:extLst>
          </p:cNvPr>
          <p:cNvPicPr>
            <a:picLocks noChangeAspect="1"/>
          </p:cNvPicPr>
          <p:nvPr/>
        </p:nvPicPr>
        <p:blipFill>
          <a:blip r:embed="rId5"/>
          <a:stretch>
            <a:fillRect/>
          </a:stretch>
        </p:blipFill>
        <p:spPr>
          <a:xfrm>
            <a:off x="386203" y="1690688"/>
            <a:ext cx="8253259" cy="4378362"/>
          </a:xfrm>
          <a:prstGeom prst="rect">
            <a:avLst/>
          </a:prstGeom>
        </p:spPr>
      </p:pic>
      <p:cxnSp>
        <p:nvCxnSpPr>
          <p:cNvPr id="7" name="Straight Connector 6">
            <a:extLst>
              <a:ext uri="{FF2B5EF4-FFF2-40B4-BE49-F238E27FC236}">
                <a16:creationId xmlns:a16="http://schemas.microsoft.com/office/drawing/2014/main" id="{2A0FA9BB-07D5-1E27-6B25-8F2C591A68D5}"/>
              </a:ext>
            </a:extLst>
          </p:cNvPr>
          <p:cNvCxnSpPr>
            <a:cxnSpLocks/>
          </p:cNvCxnSpPr>
          <p:nvPr/>
        </p:nvCxnSpPr>
        <p:spPr>
          <a:xfrm>
            <a:off x="773652" y="3880263"/>
            <a:ext cx="5023821" cy="0"/>
          </a:xfrm>
          <a:prstGeom prst="line">
            <a:avLst/>
          </a:prstGeom>
          <a:ln w="38100">
            <a:solidFill>
              <a:schemeClr val="bg1"/>
            </a:solidFill>
            <a:prstDash val="sysDash"/>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E973872C-477A-0FF9-0DC2-106A1262C66C}"/>
              </a:ext>
            </a:extLst>
          </p:cNvPr>
          <p:cNvSpPr txBox="1"/>
          <p:nvPr/>
        </p:nvSpPr>
        <p:spPr>
          <a:xfrm>
            <a:off x="386203" y="6172430"/>
            <a:ext cx="11565543" cy="646331"/>
          </a:xfrm>
          <a:prstGeom prst="rect">
            <a:avLst/>
          </a:prstGeom>
          <a:noFill/>
        </p:spPr>
        <p:txBody>
          <a:bodyPr wrap="square" rtlCol="0">
            <a:spAutoFit/>
          </a:bodyPr>
          <a:lstStyle/>
          <a:p>
            <a:r>
              <a:rPr lang="en-US" dirty="0"/>
              <a:t>Typical for peak flux to differ by more than an order of magnitude from observations. The large spread in performance from event to event makes it very challenging to use model predictions for decision-making.  </a:t>
            </a:r>
          </a:p>
        </p:txBody>
      </p:sp>
      <p:sp>
        <p:nvSpPr>
          <p:cNvPr id="15" name="TextBox 14">
            <a:extLst>
              <a:ext uri="{FF2B5EF4-FFF2-40B4-BE49-F238E27FC236}">
                <a16:creationId xmlns:a16="http://schemas.microsoft.com/office/drawing/2014/main" id="{50734F77-9FC2-2156-8758-594C83418883}"/>
              </a:ext>
            </a:extLst>
          </p:cNvPr>
          <p:cNvSpPr txBox="1"/>
          <p:nvPr/>
        </p:nvSpPr>
        <p:spPr>
          <a:xfrm>
            <a:off x="11070790" y="2938182"/>
            <a:ext cx="1076164" cy="276999"/>
          </a:xfrm>
          <a:prstGeom prst="rect">
            <a:avLst/>
          </a:prstGeom>
          <a:noFill/>
        </p:spPr>
        <p:txBody>
          <a:bodyPr wrap="square" rtlCol="0">
            <a:spAutoFit/>
          </a:bodyPr>
          <a:lstStyle/>
          <a:p>
            <a:r>
              <a:rPr lang="en-US" sz="1200" dirty="0">
                <a:solidFill>
                  <a:schemeClr val="bg1"/>
                </a:solidFill>
              </a:rPr>
              <a:t>SEPSTER (PS)</a:t>
            </a:r>
          </a:p>
        </p:txBody>
      </p:sp>
      <p:sp>
        <p:nvSpPr>
          <p:cNvPr id="16" name="TextBox 15">
            <a:extLst>
              <a:ext uri="{FF2B5EF4-FFF2-40B4-BE49-F238E27FC236}">
                <a16:creationId xmlns:a16="http://schemas.microsoft.com/office/drawing/2014/main" id="{6DD09775-0F78-0B32-AE65-9B043A93F84A}"/>
              </a:ext>
            </a:extLst>
          </p:cNvPr>
          <p:cNvSpPr txBox="1"/>
          <p:nvPr/>
        </p:nvSpPr>
        <p:spPr>
          <a:xfrm>
            <a:off x="11184729" y="4890369"/>
            <a:ext cx="802565" cy="276999"/>
          </a:xfrm>
          <a:prstGeom prst="rect">
            <a:avLst/>
          </a:prstGeom>
          <a:noFill/>
        </p:spPr>
        <p:txBody>
          <a:bodyPr wrap="square" rtlCol="0">
            <a:spAutoFit/>
          </a:bodyPr>
          <a:lstStyle/>
          <a:p>
            <a:r>
              <a:rPr lang="en-US" sz="1200" dirty="0">
                <a:solidFill>
                  <a:schemeClr val="bg1"/>
                </a:solidFill>
              </a:rPr>
              <a:t>SEPMOD</a:t>
            </a:r>
          </a:p>
        </p:txBody>
      </p:sp>
      <p:sp>
        <p:nvSpPr>
          <p:cNvPr id="23" name="Down Arrow 22">
            <a:extLst>
              <a:ext uri="{FF2B5EF4-FFF2-40B4-BE49-F238E27FC236}">
                <a16:creationId xmlns:a16="http://schemas.microsoft.com/office/drawing/2014/main" id="{B2885DA3-EC08-7242-EF2B-6D33BA79C12C}"/>
              </a:ext>
            </a:extLst>
          </p:cNvPr>
          <p:cNvSpPr/>
          <p:nvPr/>
        </p:nvSpPr>
        <p:spPr>
          <a:xfrm>
            <a:off x="4279075" y="2243081"/>
            <a:ext cx="160020" cy="80345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a:extLst>
              <a:ext uri="{FF2B5EF4-FFF2-40B4-BE49-F238E27FC236}">
                <a16:creationId xmlns:a16="http://schemas.microsoft.com/office/drawing/2014/main" id="{7E5CF70D-88A4-120B-20B3-FAADA68813BD}"/>
              </a:ext>
            </a:extLst>
          </p:cNvPr>
          <p:cNvSpPr/>
          <p:nvPr/>
        </p:nvSpPr>
        <p:spPr>
          <a:xfrm>
            <a:off x="3899422" y="2411730"/>
            <a:ext cx="160020" cy="80345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7E22684F-E7BD-401F-ACB6-89047B69136D}"/>
              </a:ext>
            </a:extLst>
          </p:cNvPr>
          <p:cNvSpPr txBox="1"/>
          <p:nvPr/>
        </p:nvSpPr>
        <p:spPr>
          <a:xfrm>
            <a:off x="4182310" y="1981289"/>
            <a:ext cx="1076164" cy="276999"/>
          </a:xfrm>
          <a:prstGeom prst="rect">
            <a:avLst/>
          </a:prstGeom>
          <a:noFill/>
        </p:spPr>
        <p:txBody>
          <a:bodyPr wrap="square" rtlCol="0">
            <a:spAutoFit/>
          </a:bodyPr>
          <a:lstStyle/>
          <a:p>
            <a:r>
              <a:rPr lang="en-US" sz="1200" dirty="0">
                <a:solidFill>
                  <a:schemeClr val="bg1"/>
                </a:solidFill>
              </a:rPr>
              <a:t>SEPSTER (PS)</a:t>
            </a:r>
          </a:p>
        </p:txBody>
      </p:sp>
      <p:sp>
        <p:nvSpPr>
          <p:cNvPr id="27" name="TextBox 26">
            <a:extLst>
              <a:ext uri="{FF2B5EF4-FFF2-40B4-BE49-F238E27FC236}">
                <a16:creationId xmlns:a16="http://schemas.microsoft.com/office/drawing/2014/main" id="{ADC4AD83-7AED-A287-73A1-B5F1C5D90FE3}"/>
              </a:ext>
            </a:extLst>
          </p:cNvPr>
          <p:cNvSpPr txBox="1"/>
          <p:nvPr/>
        </p:nvSpPr>
        <p:spPr>
          <a:xfrm>
            <a:off x="3408903" y="2086177"/>
            <a:ext cx="802565" cy="276999"/>
          </a:xfrm>
          <a:prstGeom prst="rect">
            <a:avLst/>
          </a:prstGeom>
          <a:noFill/>
        </p:spPr>
        <p:txBody>
          <a:bodyPr wrap="square" rtlCol="0">
            <a:spAutoFit/>
          </a:bodyPr>
          <a:lstStyle/>
          <a:p>
            <a:r>
              <a:rPr lang="en-US" sz="1200" dirty="0">
                <a:solidFill>
                  <a:schemeClr val="bg1"/>
                </a:solidFill>
              </a:rPr>
              <a:t>SEPMOD</a:t>
            </a:r>
          </a:p>
        </p:txBody>
      </p:sp>
    </p:spTree>
    <p:extLst>
      <p:ext uri="{BB962C8B-B14F-4D97-AF65-F5344CB8AC3E}">
        <p14:creationId xmlns:p14="http://schemas.microsoft.com/office/powerpoint/2010/main" val="2639332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AF251-09F6-EB99-3A44-2D11FDD66309}"/>
              </a:ext>
            </a:extLst>
          </p:cNvPr>
          <p:cNvSpPr>
            <a:spLocks noGrp="1"/>
          </p:cNvSpPr>
          <p:nvPr>
            <p:ph type="title"/>
          </p:nvPr>
        </p:nvSpPr>
        <p:spPr>
          <a:xfrm>
            <a:off x="838200" y="109939"/>
            <a:ext cx="10515600" cy="1325563"/>
          </a:xfrm>
        </p:spPr>
        <p:txBody>
          <a:bodyPr/>
          <a:lstStyle/>
          <a:p>
            <a:r>
              <a:rPr lang="en-US" dirty="0"/>
              <a:t>SEPVAL Definition of State-of-the-Art</a:t>
            </a:r>
            <a:br>
              <a:rPr lang="en-US" dirty="0"/>
            </a:br>
            <a:r>
              <a:rPr lang="en-US" sz="3600" dirty="0">
                <a:solidFill>
                  <a:schemeClr val="accent2">
                    <a:lumMod val="60000"/>
                    <a:lumOff val="40000"/>
                  </a:schemeClr>
                </a:solidFill>
              </a:rPr>
              <a:t>Historical, Balanced Dataset</a:t>
            </a:r>
            <a:endParaRPr lang="en-US" dirty="0">
              <a:solidFill>
                <a:schemeClr val="accent2">
                  <a:lumMod val="60000"/>
                  <a:lumOff val="40000"/>
                </a:schemeClr>
              </a:solidFill>
            </a:endParaRPr>
          </a:p>
        </p:txBody>
      </p:sp>
      <p:pic>
        <p:nvPicPr>
          <p:cNvPr id="5" name="Picture 4" descr="A picture containing text, receipt, screenshot&#10;&#10;AI-generated content may be incorrect.">
            <a:extLst>
              <a:ext uri="{FF2B5EF4-FFF2-40B4-BE49-F238E27FC236}">
                <a16:creationId xmlns:a16="http://schemas.microsoft.com/office/drawing/2014/main" id="{4C931B44-33D1-9EF8-BC93-E9D4F799FCF5}"/>
              </a:ext>
            </a:extLst>
          </p:cNvPr>
          <p:cNvPicPr>
            <a:picLocks noChangeAspect="1"/>
          </p:cNvPicPr>
          <p:nvPr/>
        </p:nvPicPr>
        <p:blipFill>
          <a:blip r:embed="rId2"/>
          <a:stretch>
            <a:fillRect/>
          </a:stretch>
        </p:blipFill>
        <p:spPr>
          <a:xfrm>
            <a:off x="6136501" y="1412378"/>
            <a:ext cx="4656405" cy="5297031"/>
          </a:xfrm>
          <a:prstGeom prst="rect">
            <a:avLst/>
          </a:prstGeom>
        </p:spPr>
      </p:pic>
      <p:pic>
        <p:nvPicPr>
          <p:cNvPr id="7" name="Picture 6" descr="Table&#10;&#10;AI-generated content may be incorrect.">
            <a:extLst>
              <a:ext uri="{FF2B5EF4-FFF2-40B4-BE49-F238E27FC236}">
                <a16:creationId xmlns:a16="http://schemas.microsoft.com/office/drawing/2014/main" id="{C72D535A-D598-EBB9-1839-C447EC1735AB}"/>
              </a:ext>
            </a:extLst>
          </p:cNvPr>
          <p:cNvPicPr>
            <a:picLocks noChangeAspect="1"/>
          </p:cNvPicPr>
          <p:nvPr/>
        </p:nvPicPr>
        <p:blipFill>
          <a:blip r:embed="rId3"/>
          <a:stretch>
            <a:fillRect/>
          </a:stretch>
        </p:blipFill>
        <p:spPr>
          <a:xfrm>
            <a:off x="984957" y="1412378"/>
            <a:ext cx="4855024" cy="3822562"/>
          </a:xfrm>
          <a:prstGeom prst="rect">
            <a:avLst/>
          </a:prstGeom>
        </p:spPr>
      </p:pic>
      <p:sp>
        <p:nvSpPr>
          <p:cNvPr id="8" name="TextBox 7">
            <a:extLst>
              <a:ext uri="{FF2B5EF4-FFF2-40B4-BE49-F238E27FC236}">
                <a16:creationId xmlns:a16="http://schemas.microsoft.com/office/drawing/2014/main" id="{0EADD7E3-5B97-5C1D-A4E2-7F0B4B5448D1}"/>
              </a:ext>
            </a:extLst>
          </p:cNvPr>
          <p:cNvSpPr txBox="1"/>
          <p:nvPr/>
        </p:nvSpPr>
        <p:spPr>
          <a:xfrm>
            <a:off x="984957" y="5429250"/>
            <a:ext cx="496824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First broad assessment of SEP model skill</a:t>
            </a:r>
          </a:p>
          <a:p>
            <a:pPr marL="285750" indent="-285750">
              <a:buFont typeface="Arial" panose="020B0604020202020204" pitchFamily="34" charset="0"/>
              <a:buChar char="•"/>
            </a:pPr>
            <a:r>
              <a:rPr lang="en-US" dirty="0"/>
              <a:t>Benchmark to quickly check if a new model preforms better than the SEPVAL median</a:t>
            </a:r>
          </a:p>
          <a:p>
            <a:pPr marL="285750" indent="-285750">
              <a:buFont typeface="Arial" panose="020B0604020202020204" pitchFamily="34" charset="0"/>
              <a:buChar char="•"/>
            </a:pPr>
            <a:r>
              <a:rPr lang="en-US" dirty="0"/>
              <a:t>Provided in Chapter 8 of the technical paper</a:t>
            </a:r>
          </a:p>
        </p:txBody>
      </p:sp>
    </p:spTree>
    <p:extLst>
      <p:ext uri="{BB962C8B-B14F-4D97-AF65-F5344CB8AC3E}">
        <p14:creationId xmlns:p14="http://schemas.microsoft.com/office/powerpoint/2010/main" val="1985360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85CF6-4888-157B-792E-BD857783ECDF}"/>
              </a:ext>
            </a:extLst>
          </p:cNvPr>
          <p:cNvSpPr>
            <a:spLocks noGrp="1"/>
          </p:cNvSpPr>
          <p:nvPr>
            <p:ph type="title"/>
          </p:nvPr>
        </p:nvSpPr>
        <p:spPr/>
        <p:txBody>
          <a:bodyPr/>
          <a:lstStyle/>
          <a:p>
            <a:r>
              <a:rPr lang="en-US" dirty="0"/>
              <a:t>SEPVAL Takeaways</a:t>
            </a:r>
          </a:p>
        </p:txBody>
      </p:sp>
      <p:sp>
        <p:nvSpPr>
          <p:cNvPr id="3" name="Content Placeholder 2">
            <a:extLst>
              <a:ext uri="{FF2B5EF4-FFF2-40B4-BE49-F238E27FC236}">
                <a16:creationId xmlns:a16="http://schemas.microsoft.com/office/drawing/2014/main" id="{A2244EA4-DD01-FE8D-C079-BEEA74D194FF}"/>
              </a:ext>
            </a:extLst>
          </p:cNvPr>
          <p:cNvSpPr>
            <a:spLocks noGrp="1"/>
          </p:cNvSpPr>
          <p:nvPr>
            <p:ph idx="1"/>
          </p:nvPr>
        </p:nvSpPr>
        <p:spPr/>
        <p:txBody>
          <a:bodyPr>
            <a:normAutofit lnSpcReduction="10000"/>
          </a:bodyPr>
          <a:lstStyle/>
          <a:p>
            <a:r>
              <a:rPr lang="en-US" sz="2400" dirty="0"/>
              <a:t>SEP models have some skill and can generally discriminate between conditions that do and do not lead to SEP events </a:t>
            </a:r>
          </a:p>
          <a:p>
            <a:r>
              <a:rPr lang="en-US" sz="2400" dirty="0"/>
              <a:t>“Best” model depends on the choice of metric</a:t>
            </a:r>
          </a:p>
          <a:p>
            <a:r>
              <a:rPr lang="en-US" sz="2400" dirty="0"/>
              <a:t>Post-eruptive models have much higher skill than pre-eruptive models</a:t>
            </a:r>
          </a:p>
          <a:p>
            <a:r>
              <a:rPr lang="en-US" sz="2400" dirty="0"/>
              <a:t>The median False Alarm Ratio for SEPVAL ranges from 0.03 – 0.46</a:t>
            </a:r>
          </a:p>
          <a:p>
            <a:pPr lvl="1"/>
            <a:r>
              <a:rPr lang="en-US" sz="2000" dirty="0"/>
              <a:t>3% - 46% of “yes” forecasts are false alarms for a balanced dataset</a:t>
            </a:r>
          </a:p>
          <a:p>
            <a:pPr lvl="1"/>
            <a:r>
              <a:rPr lang="en-US" sz="2000" dirty="0"/>
              <a:t>This feels like reasonable performance if these rates were to translate to real-time forecasting…</a:t>
            </a:r>
          </a:p>
          <a:p>
            <a:r>
              <a:rPr lang="en-US" sz="2400" dirty="0"/>
              <a:t>The poor correlation and large spread in peak flux predictions indicate that models do not reproduce event-to-event variability</a:t>
            </a:r>
          </a:p>
          <a:p>
            <a:r>
              <a:rPr lang="en-US" sz="2400" dirty="0"/>
              <a:t>SEP models as a whole are lacking &gt;100 MeV predictions and demonstrate lower skill at this energy range that is important to SRAG</a:t>
            </a:r>
          </a:p>
          <a:p>
            <a:endParaRPr lang="en-US" sz="2400" dirty="0"/>
          </a:p>
        </p:txBody>
      </p:sp>
    </p:spTree>
    <p:extLst>
      <p:ext uri="{BB962C8B-B14F-4D97-AF65-F5344CB8AC3E}">
        <p14:creationId xmlns:p14="http://schemas.microsoft.com/office/powerpoint/2010/main" val="2312490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5E48F-513F-CA97-8E49-5A7AF9321768}"/>
              </a:ext>
            </a:extLst>
          </p:cNvPr>
          <p:cNvSpPr>
            <a:spLocks noGrp="1"/>
          </p:cNvSpPr>
          <p:nvPr>
            <p:ph type="title"/>
          </p:nvPr>
        </p:nvSpPr>
        <p:spPr/>
        <p:txBody>
          <a:bodyPr/>
          <a:lstStyle/>
          <a:p>
            <a:r>
              <a:rPr lang="en-US" dirty="0"/>
              <a:t>Are SEPVAL Results Representative of Real-time Forecasting Skill?</a:t>
            </a:r>
          </a:p>
        </p:txBody>
      </p:sp>
      <p:pic>
        <p:nvPicPr>
          <p:cNvPr id="5" name="Picture 4" descr="Chart, scatter chart&#10;&#10;AI-generated content may be incorrect.">
            <a:extLst>
              <a:ext uri="{FF2B5EF4-FFF2-40B4-BE49-F238E27FC236}">
                <a16:creationId xmlns:a16="http://schemas.microsoft.com/office/drawing/2014/main" id="{8CFBCAF8-6BDB-8A46-3D44-F408ED45FD2F}"/>
              </a:ext>
            </a:extLst>
          </p:cNvPr>
          <p:cNvPicPr>
            <a:picLocks noChangeAspect="1"/>
          </p:cNvPicPr>
          <p:nvPr/>
        </p:nvPicPr>
        <p:blipFill>
          <a:blip r:embed="rId2"/>
          <a:stretch>
            <a:fillRect/>
          </a:stretch>
        </p:blipFill>
        <p:spPr>
          <a:xfrm>
            <a:off x="580678" y="3153365"/>
            <a:ext cx="5394960" cy="3361558"/>
          </a:xfrm>
          <a:prstGeom prst="rect">
            <a:avLst/>
          </a:prstGeom>
        </p:spPr>
      </p:pic>
      <p:pic>
        <p:nvPicPr>
          <p:cNvPr id="7" name="Picture 6" descr="Chart, scatter chart&#10;&#10;AI-generated content may be incorrect.">
            <a:extLst>
              <a:ext uri="{FF2B5EF4-FFF2-40B4-BE49-F238E27FC236}">
                <a16:creationId xmlns:a16="http://schemas.microsoft.com/office/drawing/2014/main" id="{0070501E-1E36-45F1-E0C3-85D3E3566368}"/>
              </a:ext>
            </a:extLst>
          </p:cNvPr>
          <p:cNvPicPr>
            <a:picLocks noChangeAspect="1"/>
          </p:cNvPicPr>
          <p:nvPr/>
        </p:nvPicPr>
        <p:blipFill>
          <a:blip r:embed="rId3"/>
          <a:stretch>
            <a:fillRect/>
          </a:stretch>
        </p:blipFill>
        <p:spPr>
          <a:xfrm>
            <a:off x="6216362" y="3153365"/>
            <a:ext cx="5394960" cy="3361558"/>
          </a:xfrm>
          <a:prstGeom prst="rect">
            <a:avLst/>
          </a:prstGeom>
        </p:spPr>
      </p:pic>
      <p:sp>
        <p:nvSpPr>
          <p:cNvPr id="8" name="TextBox 7">
            <a:extLst>
              <a:ext uri="{FF2B5EF4-FFF2-40B4-BE49-F238E27FC236}">
                <a16:creationId xmlns:a16="http://schemas.microsoft.com/office/drawing/2014/main" id="{5E03D202-CEEF-C20A-F2E6-0A792577D77A}"/>
              </a:ext>
            </a:extLst>
          </p:cNvPr>
          <p:cNvSpPr txBox="1"/>
          <p:nvPr/>
        </p:nvSpPr>
        <p:spPr>
          <a:xfrm>
            <a:off x="838200" y="2537998"/>
            <a:ext cx="4396740" cy="369332"/>
          </a:xfrm>
          <a:prstGeom prst="rect">
            <a:avLst/>
          </a:prstGeom>
          <a:noFill/>
        </p:spPr>
        <p:txBody>
          <a:bodyPr wrap="square" rtlCol="0">
            <a:spAutoFit/>
          </a:bodyPr>
          <a:lstStyle/>
          <a:p>
            <a:pPr algn="ctr"/>
            <a:r>
              <a:rPr lang="en-US" dirty="0"/>
              <a:t>UMASEP-10 SEPVAL</a:t>
            </a:r>
          </a:p>
        </p:txBody>
      </p:sp>
      <p:sp>
        <p:nvSpPr>
          <p:cNvPr id="9" name="TextBox 8">
            <a:extLst>
              <a:ext uri="{FF2B5EF4-FFF2-40B4-BE49-F238E27FC236}">
                <a16:creationId xmlns:a16="http://schemas.microsoft.com/office/drawing/2014/main" id="{FFC5E26B-045F-1A7D-B759-22F2A53F21A7}"/>
              </a:ext>
            </a:extLst>
          </p:cNvPr>
          <p:cNvSpPr txBox="1"/>
          <p:nvPr/>
        </p:nvSpPr>
        <p:spPr>
          <a:xfrm>
            <a:off x="6216362" y="2537998"/>
            <a:ext cx="4396740" cy="369332"/>
          </a:xfrm>
          <a:prstGeom prst="rect">
            <a:avLst/>
          </a:prstGeom>
          <a:noFill/>
        </p:spPr>
        <p:txBody>
          <a:bodyPr wrap="square" rtlCol="0">
            <a:spAutoFit/>
          </a:bodyPr>
          <a:lstStyle/>
          <a:p>
            <a:pPr algn="ctr"/>
            <a:r>
              <a:rPr lang="en-US" dirty="0"/>
              <a:t>UMASEP-10 SEP Scoreboard</a:t>
            </a:r>
          </a:p>
        </p:txBody>
      </p:sp>
      <p:sp>
        <p:nvSpPr>
          <p:cNvPr id="4" name="TextBox 3">
            <a:extLst>
              <a:ext uri="{FF2B5EF4-FFF2-40B4-BE49-F238E27FC236}">
                <a16:creationId xmlns:a16="http://schemas.microsoft.com/office/drawing/2014/main" id="{B00C563D-B48A-EA34-6EB2-2C059FB47AD2}"/>
              </a:ext>
            </a:extLst>
          </p:cNvPr>
          <p:cNvSpPr txBox="1"/>
          <p:nvPr/>
        </p:nvSpPr>
        <p:spPr>
          <a:xfrm>
            <a:off x="838200" y="1868028"/>
            <a:ext cx="10515600" cy="369332"/>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algn="ctr"/>
            <a:r>
              <a:rPr lang="en-US" dirty="0"/>
              <a:t>It is important to validate models in a real-time forecasting environment.</a:t>
            </a:r>
          </a:p>
        </p:txBody>
      </p:sp>
    </p:spTree>
    <p:extLst>
      <p:ext uri="{BB962C8B-B14F-4D97-AF65-F5344CB8AC3E}">
        <p14:creationId xmlns:p14="http://schemas.microsoft.com/office/powerpoint/2010/main" val="885607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BC8C1-71B2-E91D-39DD-8746F951CFBE}"/>
              </a:ext>
            </a:extLst>
          </p:cNvPr>
          <p:cNvSpPr>
            <a:spLocks noGrp="1"/>
          </p:cNvSpPr>
          <p:nvPr>
            <p:ph type="title"/>
          </p:nvPr>
        </p:nvSpPr>
        <p:spPr/>
        <p:txBody>
          <a:bodyPr/>
          <a:lstStyle/>
          <a:p>
            <a:r>
              <a:rPr lang="en-US" dirty="0"/>
              <a:t>SEP Scoreboards Timeline</a:t>
            </a:r>
          </a:p>
        </p:txBody>
      </p:sp>
      <p:sp>
        <p:nvSpPr>
          <p:cNvPr id="3" name="Content Placeholder 2">
            <a:extLst>
              <a:ext uri="{FF2B5EF4-FFF2-40B4-BE49-F238E27FC236}">
                <a16:creationId xmlns:a16="http://schemas.microsoft.com/office/drawing/2014/main" id="{3725C136-78A6-78FF-A2CE-91BBF9C17133}"/>
              </a:ext>
            </a:extLst>
          </p:cNvPr>
          <p:cNvSpPr>
            <a:spLocks noGrp="1"/>
          </p:cNvSpPr>
          <p:nvPr>
            <p:ph idx="1"/>
          </p:nvPr>
        </p:nvSpPr>
        <p:spPr>
          <a:xfrm>
            <a:off x="838201" y="1531088"/>
            <a:ext cx="7348870" cy="5135525"/>
          </a:xfrm>
        </p:spPr>
        <p:txBody>
          <a:bodyPr>
            <a:normAutofit/>
          </a:bodyPr>
          <a:lstStyle/>
          <a:p>
            <a:r>
              <a:rPr lang="en-US" sz="2000" dirty="0">
                <a:solidFill>
                  <a:schemeClr val="accent4">
                    <a:lumMod val="60000"/>
                    <a:lumOff val="40000"/>
                  </a:schemeClr>
                </a:solidFill>
              </a:rPr>
              <a:t>2018</a:t>
            </a:r>
          </a:p>
          <a:p>
            <a:pPr lvl="1"/>
            <a:r>
              <a:rPr lang="en-US" sz="1800" dirty="0"/>
              <a:t>Integrated Solar Energetic Particle Alert/Warning System (ISEP) collaboration established between SRAG and CCMC</a:t>
            </a:r>
          </a:p>
          <a:p>
            <a:pPr lvl="1"/>
            <a:r>
              <a:rPr lang="en-US" sz="1800" dirty="0"/>
              <a:t>SEP Scoreboard planning and development begins</a:t>
            </a:r>
          </a:p>
          <a:p>
            <a:pPr lvl="1"/>
            <a:r>
              <a:rPr lang="en-US" sz="1800" dirty="0"/>
              <a:t>”Mature” SEP models identified for first round of R2O2R development and onboarding to SEP Scoreboards</a:t>
            </a:r>
          </a:p>
          <a:p>
            <a:r>
              <a:rPr lang="en-US" sz="2000" dirty="0">
                <a:solidFill>
                  <a:schemeClr val="accent4">
                    <a:lumMod val="60000"/>
                    <a:lumOff val="40000"/>
                  </a:schemeClr>
                </a:solidFill>
              </a:rPr>
              <a:t>2020</a:t>
            </a:r>
          </a:p>
          <a:p>
            <a:pPr lvl="1"/>
            <a:r>
              <a:rPr lang="en-US" sz="1800" dirty="0"/>
              <a:t>M2M SWAO established, joins ISEP, provides human-in-the-loop support for the SEP Scoreboards</a:t>
            </a:r>
          </a:p>
          <a:p>
            <a:pPr lvl="1"/>
            <a:r>
              <a:rPr lang="en-US" sz="1800" dirty="0">
                <a:solidFill>
                  <a:schemeClr val="accent2">
                    <a:lumMod val="60000"/>
                    <a:lumOff val="40000"/>
                  </a:schemeClr>
                </a:solidFill>
              </a:rPr>
              <a:t>March 2020 first models onboarded to the SEP Scoreboards and begin forecasting in real time</a:t>
            </a:r>
          </a:p>
          <a:p>
            <a:r>
              <a:rPr lang="en-US" sz="2000" dirty="0">
                <a:solidFill>
                  <a:schemeClr val="accent4">
                    <a:lumMod val="60000"/>
                    <a:lumOff val="40000"/>
                  </a:schemeClr>
                </a:solidFill>
              </a:rPr>
              <a:t>2026:</a:t>
            </a:r>
          </a:p>
          <a:p>
            <a:pPr lvl="1"/>
            <a:r>
              <a:rPr lang="en-US" sz="1800" dirty="0"/>
              <a:t>NASA Technical Paper with </a:t>
            </a:r>
            <a:r>
              <a:rPr lang="en-US" sz="1800" dirty="0">
                <a:solidFill>
                  <a:schemeClr val="accent2">
                    <a:lumMod val="60000"/>
                    <a:lumOff val="40000"/>
                  </a:schemeClr>
                </a:solidFill>
              </a:rPr>
              <a:t>first validation results for 10 models</a:t>
            </a:r>
            <a:r>
              <a:rPr lang="en-US" sz="1800" dirty="0"/>
              <a:t>:</a:t>
            </a:r>
            <a:br>
              <a:rPr lang="en-US" sz="1800" dirty="0"/>
            </a:br>
            <a:r>
              <a:rPr lang="en-US" sz="1800" dirty="0"/>
              <a:t>Whitman, K., et al., </a:t>
            </a:r>
            <a:r>
              <a:rPr lang="en-US" sz="1800" i="1" dirty="0"/>
              <a:t>Validation of Solar Energetic Particle Forecasting Models for Space Radiation Operations with SPHINX and VIVID</a:t>
            </a:r>
            <a:r>
              <a:rPr lang="en-US" sz="1800" dirty="0"/>
              <a:t>. NASA/TP-20260000463 (2026)</a:t>
            </a:r>
          </a:p>
          <a:p>
            <a:pPr lvl="1"/>
            <a:endParaRPr lang="en-US" sz="1800" dirty="0"/>
          </a:p>
        </p:txBody>
      </p:sp>
      <p:pic>
        <p:nvPicPr>
          <p:cNvPr id="7" name="Picture 6" descr="Graphical user interface, application, table&#10;&#10;AI-generated content may be incorrect.">
            <a:extLst>
              <a:ext uri="{FF2B5EF4-FFF2-40B4-BE49-F238E27FC236}">
                <a16:creationId xmlns:a16="http://schemas.microsoft.com/office/drawing/2014/main" id="{405E9516-D8A0-82C3-E8E4-BB6C771AAE02}"/>
              </a:ext>
            </a:extLst>
          </p:cNvPr>
          <p:cNvPicPr>
            <a:picLocks noChangeAspect="1"/>
          </p:cNvPicPr>
          <p:nvPr/>
        </p:nvPicPr>
        <p:blipFill>
          <a:blip r:embed="rId2"/>
          <a:stretch>
            <a:fillRect/>
          </a:stretch>
        </p:blipFill>
        <p:spPr>
          <a:xfrm>
            <a:off x="8378456" y="1901684"/>
            <a:ext cx="3700130" cy="2041606"/>
          </a:xfrm>
          <a:prstGeom prst="rect">
            <a:avLst/>
          </a:prstGeom>
        </p:spPr>
      </p:pic>
      <p:pic>
        <p:nvPicPr>
          <p:cNvPr id="9" name="Picture 8" descr="Graphical user interface, application, table&#10;&#10;AI-generated content may be incorrect.">
            <a:extLst>
              <a:ext uri="{FF2B5EF4-FFF2-40B4-BE49-F238E27FC236}">
                <a16:creationId xmlns:a16="http://schemas.microsoft.com/office/drawing/2014/main" id="{70B7B3F8-FB75-5970-BF3C-8267E82795B9}"/>
              </a:ext>
            </a:extLst>
          </p:cNvPr>
          <p:cNvPicPr>
            <a:picLocks noChangeAspect="1"/>
          </p:cNvPicPr>
          <p:nvPr/>
        </p:nvPicPr>
        <p:blipFill>
          <a:blip r:embed="rId3"/>
          <a:stretch>
            <a:fillRect/>
          </a:stretch>
        </p:blipFill>
        <p:spPr>
          <a:xfrm>
            <a:off x="8378456" y="61380"/>
            <a:ext cx="3700130" cy="1789073"/>
          </a:xfrm>
          <a:prstGeom prst="rect">
            <a:avLst/>
          </a:prstGeom>
        </p:spPr>
      </p:pic>
      <p:grpSp>
        <p:nvGrpSpPr>
          <p:cNvPr id="12" name="Group 11">
            <a:extLst>
              <a:ext uri="{FF2B5EF4-FFF2-40B4-BE49-F238E27FC236}">
                <a16:creationId xmlns:a16="http://schemas.microsoft.com/office/drawing/2014/main" id="{B5DF215F-960D-EB5B-0EFB-433A46520323}"/>
              </a:ext>
            </a:extLst>
          </p:cNvPr>
          <p:cNvGrpSpPr/>
          <p:nvPr/>
        </p:nvGrpSpPr>
        <p:grpSpPr>
          <a:xfrm>
            <a:off x="8378456" y="4007562"/>
            <a:ext cx="3700130" cy="3559877"/>
            <a:chOff x="8378456" y="4007562"/>
            <a:chExt cx="3700130" cy="3559877"/>
          </a:xfrm>
        </p:grpSpPr>
        <p:pic>
          <p:nvPicPr>
            <p:cNvPr id="5" name="Picture 4" descr="Graphical user interface, application, table&#10;&#10;AI-generated content may be incorrect.">
              <a:extLst>
                <a:ext uri="{FF2B5EF4-FFF2-40B4-BE49-F238E27FC236}">
                  <a16:creationId xmlns:a16="http://schemas.microsoft.com/office/drawing/2014/main" id="{AFE803B0-6CC0-D5A4-EDAB-4E1E16AC8623}"/>
                </a:ext>
              </a:extLst>
            </p:cNvPr>
            <p:cNvPicPr>
              <a:picLocks noChangeAspect="1"/>
            </p:cNvPicPr>
            <p:nvPr/>
          </p:nvPicPr>
          <p:blipFill>
            <a:blip r:embed="rId4"/>
            <a:stretch>
              <a:fillRect/>
            </a:stretch>
          </p:blipFill>
          <p:spPr>
            <a:xfrm>
              <a:off x="8378456" y="4007562"/>
              <a:ext cx="3700130" cy="2014565"/>
            </a:xfrm>
            <a:prstGeom prst="rect">
              <a:avLst/>
            </a:prstGeom>
          </p:spPr>
        </p:pic>
        <p:pic>
          <p:nvPicPr>
            <p:cNvPr id="11" name="Picture 10" descr="Graphical user interface, application&#10;&#10;AI-generated content may be incorrect.">
              <a:extLst>
                <a:ext uri="{FF2B5EF4-FFF2-40B4-BE49-F238E27FC236}">
                  <a16:creationId xmlns:a16="http://schemas.microsoft.com/office/drawing/2014/main" id="{AE42183D-666C-45B0-F95B-91844CB5B573}"/>
                </a:ext>
              </a:extLst>
            </p:cNvPr>
            <p:cNvPicPr>
              <a:picLocks noChangeAspect="1"/>
            </p:cNvPicPr>
            <p:nvPr/>
          </p:nvPicPr>
          <p:blipFill>
            <a:blip r:embed="rId5"/>
            <a:stretch>
              <a:fillRect/>
            </a:stretch>
          </p:blipFill>
          <p:spPr>
            <a:xfrm>
              <a:off x="8378456" y="5519113"/>
              <a:ext cx="3700130" cy="2048326"/>
            </a:xfrm>
            <a:prstGeom prst="rect">
              <a:avLst/>
            </a:prstGeom>
          </p:spPr>
        </p:pic>
      </p:grpSp>
    </p:spTree>
    <p:extLst>
      <p:ext uri="{BB962C8B-B14F-4D97-AF65-F5344CB8AC3E}">
        <p14:creationId xmlns:p14="http://schemas.microsoft.com/office/powerpoint/2010/main" val="2814444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390691DE-A825-A0A5-D7BD-4383451F6EE3}"/>
              </a:ext>
            </a:extLst>
          </p:cNvPr>
          <p:cNvSpPr/>
          <p:nvPr/>
        </p:nvSpPr>
        <p:spPr>
          <a:xfrm>
            <a:off x="343609" y="2429625"/>
            <a:ext cx="3059728" cy="2240113"/>
          </a:xfrm>
          <a:prstGeom prst="round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solidFill>
                  <a:schemeClr val="bg1"/>
                </a:solidFill>
              </a:rPr>
              <a:t>SEP Scoreboards</a:t>
            </a:r>
          </a:p>
        </p:txBody>
      </p:sp>
      <p:sp>
        <p:nvSpPr>
          <p:cNvPr id="8" name="Rounded Rectangle 7">
            <a:extLst>
              <a:ext uri="{FF2B5EF4-FFF2-40B4-BE49-F238E27FC236}">
                <a16:creationId xmlns:a16="http://schemas.microsoft.com/office/drawing/2014/main" id="{03580414-EC84-974A-A55E-E62226F3D8A6}"/>
              </a:ext>
            </a:extLst>
          </p:cNvPr>
          <p:cNvSpPr/>
          <p:nvPr/>
        </p:nvSpPr>
        <p:spPr>
          <a:xfrm>
            <a:off x="3815264" y="2429624"/>
            <a:ext cx="2724203" cy="2240113"/>
          </a:xfrm>
          <a:prstGeom prst="round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accent5"/>
              </a:solidFill>
            </a:endParaRPr>
          </a:p>
        </p:txBody>
      </p:sp>
      <p:sp>
        <p:nvSpPr>
          <p:cNvPr id="9" name="Rounded Rectangle 8">
            <a:extLst>
              <a:ext uri="{FF2B5EF4-FFF2-40B4-BE49-F238E27FC236}">
                <a16:creationId xmlns:a16="http://schemas.microsoft.com/office/drawing/2014/main" id="{F2B16C68-84C5-8F00-5E37-89097ED73FE1}"/>
              </a:ext>
            </a:extLst>
          </p:cNvPr>
          <p:cNvSpPr/>
          <p:nvPr/>
        </p:nvSpPr>
        <p:spPr>
          <a:xfrm>
            <a:off x="6705599" y="4674394"/>
            <a:ext cx="2403231" cy="1918385"/>
          </a:xfrm>
          <a:prstGeom prst="roundRect">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solidFill>
                  <a:schemeClr val="bg1"/>
                </a:solidFill>
              </a:rPr>
              <a:t>Validation Reports</a:t>
            </a:r>
          </a:p>
          <a:p>
            <a:pPr algn="ctr"/>
            <a:endParaRPr lang="en-US" sz="3600">
              <a:solidFill>
                <a:schemeClr val="bg1"/>
              </a:solidFill>
            </a:endParaRPr>
          </a:p>
        </p:txBody>
      </p:sp>
      <p:sp>
        <p:nvSpPr>
          <p:cNvPr id="10" name="Rounded Rectangle 9">
            <a:extLst>
              <a:ext uri="{FF2B5EF4-FFF2-40B4-BE49-F238E27FC236}">
                <a16:creationId xmlns:a16="http://schemas.microsoft.com/office/drawing/2014/main" id="{1D602211-A57C-D75B-0A80-FE1F98EDABC2}"/>
              </a:ext>
            </a:extLst>
          </p:cNvPr>
          <p:cNvSpPr/>
          <p:nvPr/>
        </p:nvSpPr>
        <p:spPr>
          <a:xfrm>
            <a:off x="9255572" y="4683706"/>
            <a:ext cx="2751691" cy="1909073"/>
          </a:xfrm>
          <a:prstGeom prst="roundRect">
            <a:avLst/>
          </a:prstGeom>
          <a:blipFill>
            <a:blip r:embed="rId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solidFill>
                  <a:schemeClr val="bg1"/>
                </a:solidFill>
              </a:rPr>
              <a:t>MailSPHINX</a:t>
            </a:r>
          </a:p>
        </p:txBody>
      </p:sp>
      <p:sp>
        <p:nvSpPr>
          <p:cNvPr id="11" name="Rounded Rectangle 10">
            <a:extLst>
              <a:ext uri="{FF2B5EF4-FFF2-40B4-BE49-F238E27FC236}">
                <a16:creationId xmlns:a16="http://schemas.microsoft.com/office/drawing/2014/main" id="{D940DB3B-ED81-F7DB-5CDF-4A47B6AE2D83}"/>
              </a:ext>
            </a:extLst>
          </p:cNvPr>
          <p:cNvSpPr/>
          <p:nvPr/>
        </p:nvSpPr>
        <p:spPr>
          <a:xfrm>
            <a:off x="9127317" y="855801"/>
            <a:ext cx="2724203" cy="1625292"/>
          </a:xfrm>
          <a:prstGeom prst="roundRect">
            <a:avLst/>
          </a:prstGeom>
          <a:blipFill>
            <a:blip r:embed="rId6"/>
            <a:stretch>
              <a:fillRect/>
            </a:stretch>
          </a:bli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t>Web App</a:t>
            </a:r>
          </a:p>
        </p:txBody>
      </p:sp>
      <p:sp>
        <p:nvSpPr>
          <p:cNvPr id="30" name="Rounded Rectangle 29">
            <a:extLst>
              <a:ext uri="{FF2B5EF4-FFF2-40B4-BE49-F238E27FC236}">
                <a16:creationId xmlns:a16="http://schemas.microsoft.com/office/drawing/2014/main" id="{5F610E89-A13A-38F9-6D39-64DB98A72123}"/>
              </a:ext>
            </a:extLst>
          </p:cNvPr>
          <p:cNvSpPr/>
          <p:nvPr/>
        </p:nvSpPr>
        <p:spPr>
          <a:xfrm>
            <a:off x="7542689" y="1783292"/>
            <a:ext cx="1162812" cy="646332"/>
          </a:xfrm>
          <a:prstGeom prst="roundRect">
            <a:avLst/>
          </a:prstGeom>
          <a:blipFill>
            <a:blip r:embed="rId6"/>
            <a:stretch>
              <a:fillRect/>
            </a:stretch>
          </a:bli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t>API</a:t>
            </a:r>
          </a:p>
        </p:txBody>
      </p:sp>
      <p:sp>
        <p:nvSpPr>
          <p:cNvPr id="31" name="Rounded Rectangle 30">
            <a:extLst>
              <a:ext uri="{FF2B5EF4-FFF2-40B4-BE49-F238E27FC236}">
                <a16:creationId xmlns:a16="http://schemas.microsoft.com/office/drawing/2014/main" id="{3CB5F96B-C41C-2E48-588B-CC29BD87E574}"/>
              </a:ext>
            </a:extLst>
          </p:cNvPr>
          <p:cNvSpPr/>
          <p:nvPr/>
        </p:nvSpPr>
        <p:spPr>
          <a:xfrm>
            <a:off x="7542689" y="855801"/>
            <a:ext cx="1162812" cy="646331"/>
          </a:xfrm>
          <a:prstGeom prst="roundRect">
            <a:avLst/>
          </a:prstGeom>
          <a:blipFill>
            <a:blip r:embed="rId6"/>
            <a:stretch>
              <a:fillRect/>
            </a:stretch>
          </a:bli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t>DB</a:t>
            </a:r>
          </a:p>
        </p:txBody>
      </p:sp>
      <p:sp>
        <p:nvSpPr>
          <p:cNvPr id="34" name="TextBox 33">
            <a:extLst>
              <a:ext uri="{FF2B5EF4-FFF2-40B4-BE49-F238E27FC236}">
                <a16:creationId xmlns:a16="http://schemas.microsoft.com/office/drawing/2014/main" id="{6980D871-FFFC-601E-D4F5-314A9BFAE4BE}"/>
              </a:ext>
            </a:extLst>
          </p:cNvPr>
          <p:cNvSpPr txBox="1"/>
          <p:nvPr/>
        </p:nvSpPr>
        <p:spPr>
          <a:xfrm>
            <a:off x="1" y="0"/>
            <a:ext cx="12192000" cy="646331"/>
          </a:xfrm>
          <a:prstGeom prst="rect">
            <a:avLst/>
          </a:prstGeom>
          <a:noFill/>
        </p:spPr>
        <p:txBody>
          <a:bodyPr wrap="square" rtlCol="0">
            <a:spAutoFit/>
          </a:bodyPr>
          <a:lstStyle/>
          <a:p>
            <a:pPr algn="ctr"/>
            <a:r>
              <a:rPr lang="en-US" sz="3600"/>
              <a:t>Automated Validation Pipeline</a:t>
            </a:r>
          </a:p>
        </p:txBody>
      </p:sp>
      <p:cxnSp>
        <p:nvCxnSpPr>
          <p:cNvPr id="37" name="Straight Arrow Connector 36">
            <a:extLst>
              <a:ext uri="{FF2B5EF4-FFF2-40B4-BE49-F238E27FC236}">
                <a16:creationId xmlns:a16="http://schemas.microsoft.com/office/drawing/2014/main" id="{A985741B-8828-5C85-D48D-88F3D4163C87}"/>
              </a:ext>
            </a:extLst>
          </p:cNvPr>
          <p:cNvCxnSpPr>
            <a:cxnSpLocks/>
            <a:stCxn id="7" idx="3"/>
            <a:endCxn id="8" idx="1"/>
          </p:cNvCxnSpPr>
          <p:nvPr/>
        </p:nvCxnSpPr>
        <p:spPr>
          <a:xfrm flipV="1">
            <a:off x="3403337" y="3549681"/>
            <a:ext cx="411927" cy="1"/>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4" name="Elbow Connector 43">
            <a:extLst>
              <a:ext uri="{FF2B5EF4-FFF2-40B4-BE49-F238E27FC236}">
                <a16:creationId xmlns:a16="http://schemas.microsoft.com/office/drawing/2014/main" id="{1E04C612-32ED-2B17-69E9-EAD74EC502A0}"/>
              </a:ext>
            </a:extLst>
          </p:cNvPr>
          <p:cNvCxnSpPr>
            <a:cxnSpLocks/>
            <a:stCxn id="8" idx="3"/>
            <a:endCxn id="10" idx="0"/>
          </p:cNvCxnSpPr>
          <p:nvPr/>
        </p:nvCxnSpPr>
        <p:spPr>
          <a:xfrm>
            <a:off x="6539467" y="3549681"/>
            <a:ext cx="4091951" cy="1134025"/>
          </a:xfrm>
          <a:prstGeom prst="bentConnector2">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8" name="Elbow Connector 47">
            <a:extLst>
              <a:ext uri="{FF2B5EF4-FFF2-40B4-BE49-F238E27FC236}">
                <a16:creationId xmlns:a16="http://schemas.microsoft.com/office/drawing/2014/main" id="{244D1FB3-E66E-22D3-49BF-E9C7DC243BEA}"/>
              </a:ext>
            </a:extLst>
          </p:cNvPr>
          <p:cNvCxnSpPr>
            <a:cxnSpLocks/>
            <a:endCxn id="9" idx="0"/>
          </p:cNvCxnSpPr>
          <p:nvPr/>
        </p:nvCxnSpPr>
        <p:spPr>
          <a:xfrm>
            <a:off x="6539467" y="3962400"/>
            <a:ext cx="1367748" cy="711994"/>
          </a:xfrm>
          <a:prstGeom prst="bentConnector2">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3" name="Elbow Connector 52">
            <a:extLst>
              <a:ext uri="{FF2B5EF4-FFF2-40B4-BE49-F238E27FC236}">
                <a16:creationId xmlns:a16="http://schemas.microsoft.com/office/drawing/2014/main" id="{8CB8AB38-B6AC-2D3B-23E7-F2E6893F8881}"/>
              </a:ext>
            </a:extLst>
          </p:cNvPr>
          <p:cNvCxnSpPr>
            <a:cxnSpLocks/>
            <a:endCxn id="30" idx="2"/>
          </p:cNvCxnSpPr>
          <p:nvPr/>
        </p:nvCxnSpPr>
        <p:spPr>
          <a:xfrm flipV="1">
            <a:off x="6539467" y="2429624"/>
            <a:ext cx="1584628" cy="694116"/>
          </a:xfrm>
          <a:prstGeom prst="bentConnector2">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F1DDC266-2F95-6AA3-3774-A8DEE5693990}"/>
              </a:ext>
            </a:extLst>
          </p:cNvPr>
          <p:cNvCxnSpPr>
            <a:cxnSpLocks/>
            <a:stCxn id="30" idx="0"/>
            <a:endCxn id="31" idx="2"/>
          </p:cNvCxnSpPr>
          <p:nvPr/>
        </p:nvCxnSpPr>
        <p:spPr>
          <a:xfrm flipV="1">
            <a:off x="8124095" y="1502132"/>
            <a:ext cx="0" cy="281160"/>
          </a:xfrm>
          <a:prstGeom prst="straightConnector1">
            <a:avLst/>
          </a:prstGeom>
          <a:ln w="3810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61" name="Elbow Connector 60">
            <a:extLst>
              <a:ext uri="{FF2B5EF4-FFF2-40B4-BE49-F238E27FC236}">
                <a16:creationId xmlns:a16="http://schemas.microsoft.com/office/drawing/2014/main" id="{239C8FF2-6244-CD3F-D962-A972332630DE}"/>
              </a:ext>
            </a:extLst>
          </p:cNvPr>
          <p:cNvCxnSpPr>
            <a:cxnSpLocks/>
            <a:stCxn id="30" idx="3"/>
            <a:endCxn id="11" idx="1"/>
          </p:cNvCxnSpPr>
          <p:nvPr/>
        </p:nvCxnSpPr>
        <p:spPr>
          <a:xfrm flipV="1">
            <a:off x="8705501" y="1668447"/>
            <a:ext cx="421816" cy="438011"/>
          </a:xfrm>
          <a:prstGeom prst="bentConnector3">
            <a:avLst>
              <a:gd name="adj1" fmla="val 50000"/>
            </a:avLst>
          </a:prstGeom>
          <a:ln w="3810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64" name="Rounded Rectangle 63">
            <a:extLst>
              <a:ext uri="{FF2B5EF4-FFF2-40B4-BE49-F238E27FC236}">
                <a16:creationId xmlns:a16="http://schemas.microsoft.com/office/drawing/2014/main" id="{0EDA2C0B-B298-6249-C7B6-A051457BAB7E}"/>
              </a:ext>
            </a:extLst>
          </p:cNvPr>
          <p:cNvSpPr/>
          <p:nvPr/>
        </p:nvSpPr>
        <p:spPr>
          <a:xfrm>
            <a:off x="416980" y="6094614"/>
            <a:ext cx="2203943" cy="498165"/>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Updates all metrics</a:t>
            </a:r>
          </a:p>
        </p:txBody>
      </p:sp>
      <p:sp>
        <p:nvSpPr>
          <p:cNvPr id="65" name="Rounded Rectangle 64">
            <a:extLst>
              <a:ext uri="{FF2B5EF4-FFF2-40B4-BE49-F238E27FC236}">
                <a16:creationId xmlns:a16="http://schemas.microsoft.com/office/drawing/2014/main" id="{57F62DC2-EF2F-C175-A779-CA29D3848126}"/>
              </a:ext>
            </a:extLst>
          </p:cNvPr>
          <p:cNvSpPr/>
          <p:nvPr/>
        </p:nvSpPr>
        <p:spPr>
          <a:xfrm>
            <a:off x="416980" y="5556067"/>
            <a:ext cx="2203943" cy="498165"/>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Weekly cadence</a:t>
            </a:r>
          </a:p>
        </p:txBody>
      </p:sp>
      <p:sp>
        <p:nvSpPr>
          <p:cNvPr id="70" name="Rounded Rectangle 69">
            <a:extLst>
              <a:ext uri="{FF2B5EF4-FFF2-40B4-BE49-F238E27FC236}">
                <a16:creationId xmlns:a16="http://schemas.microsoft.com/office/drawing/2014/main" id="{4FBE33B2-EB25-BE18-20F5-5F1E6C6B1838}"/>
              </a:ext>
            </a:extLst>
          </p:cNvPr>
          <p:cNvSpPr/>
          <p:nvPr/>
        </p:nvSpPr>
        <p:spPr>
          <a:xfrm>
            <a:off x="2694294" y="5540710"/>
            <a:ext cx="2203943" cy="498165"/>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Generates reports</a:t>
            </a:r>
          </a:p>
        </p:txBody>
      </p:sp>
      <p:sp>
        <p:nvSpPr>
          <p:cNvPr id="73" name="Rounded Rectangle 72">
            <a:extLst>
              <a:ext uri="{FF2B5EF4-FFF2-40B4-BE49-F238E27FC236}">
                <a16:creationId xmlns:a16="http://schemas.microsoft.com/office/drawing/2014/main" id="{7B0D9299-165B-45BB-38E7-BC0516EBF466}"/>
              </a:ext>
            </a:extLst>
          </p:cNvPr>
          <p:cNvSpPr/>
          <p:nvPr/>
        </p:nvSpPr>
        <p:spPr>
          <a:xfrm>
            <a:off x="2694293" y="6094614"/>
            <a:ext cx="2203943" cy="498165"/>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Populates database</a:t>
            </a:r>
          </a:p>
        </p:txBody>
      </p:sp>
    </p:spTree>
    <p:extLst>
      <p:ext uri="{BB962C8B-B14F-4D97-AF65-F5344CB8AC3E}">
        <p14:creationId xmlns:p14="http://schemas.microsoft.com/office/powerpoint/2010/main" val="1955808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6779E-2B84-2220-2FF5-0CAC4A63434F}"/>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7F309269-EFAB-600D-D40F-AA3971277334}"/>
              </a:ext>
            </a:extLst>
          </p:cNvPr>
          <p:cNvSpPr/>
          <p:nvPr/>
        </p:nvSpPr>
        <p:spPr>
          <a:xfrm>
            <a:off x="828660" y="1985442"/>
            <a:ext cx="4215945" cy="4729057"/>
          </a:xfrm>
          <a:prstGeom prst="roundRect">
            <a:avLst>
              <a:gd name="adj" fmla="val 2047"/>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solidFill>
            </a:endParaRPr>
          </a:p>
        </p:txBody>
      </p:sp>
      <p:sp>
        <p:nvSpPr>
          <p:cNvPr id="34" name="TextBox 33">
            <a:extLst>
              <a:ext uri="{FF2B5EF4-FFF2-40B4-BE49-F238E27FC236}">
                <a16:creationId xmlns:a16="http://schemas.microsoft.com/office/drawing/2014/main" id="{14331793-1804-7915-3EA5-5A220388A7F0}"/>
              </a:ext>
            </a:extLst>
          </p:cNvPr>
          <p:cNvSpPr txBox="1"/>
          <p:nvPr/>
        </p:nvSpPr>
        <p:spPr>
          <a:xfrm>
            <a:off x="1" y="0"/>
            <a:ext cx="12192000" cy="646331"/>
          </a:xfrm>
          <a:prstGeom prst="rect">
            <a:avLst/>
          </a:prstGeom>
          <a:noFill/>
        </p:spPr>
        <p:txBody>
          <a:bodyPr wrap="square" rtlCol="0">
            <a:spAutoFit/>
          </a:bodyPr>
          <a:lstStyle/>
          <a:p>
            <a:pPr algn="ctr"/>
            <a:r>
              <a:rPr lang="en-US" sz="3600"/>
              <a:t>Validation Reports</a:t>
            </a:r>
          </a:p>
        </p:txBody>
      </p:sp>
      <p:sp>
        <p:nvSpPr>
          <p:cNvPr id="2" name="Rounded Rectangle 1">
            <a:extLst>
              <a:ext uri="{FF2B5EF4-FFF2-40B4-BE49-F238E27FC236}">
                <a16:creationId xmlns:a16="http://schemas.microsoft.com/office/drawing/2014/main" id="{CD53DB46-6536-1360-2E31-32B73CBAE937}"/>
              </a:ext>
            </a:extLst>
          </p:cNvPr>
          <p:cNvSpPr/>
          <p:nvPr/>
        </p:nvSpPr>
        <p:spPr>
          <a:xfrm>
            <a:off x="0" y="906693"/>
            <a:ext cx="5873266" cy="818385"/>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HTML </a:t>
            </a:r>
            <a:r>
              <a:rPr lang="en-US" dirty="0">
                <a:solidFill>
                  <a:srgbClr val="FFC000"/>
                </a:solidFill>
              </a:rPr>
              <a:t>reports</a:t>
            </a:r>
            <a:r>
              <a:rPr lang="en-US" dirty="0"/>
              <a:t> generated for each model every time SPHINX runs</a:t>
            </a:r>
          </a:p>
        </p:txBody>
      </p:sp>
      <p:sp>
        <p:nvSpPr>
          <p:cNvPr id="4" name="Rounded Rectangle 3">
            <a:extLst>
              <a:ext uri="{FF2B5EF4-FFF2-40B4-BE49-F238E27FC236}">
                <a16:creationId xmlns:a16="http://schemas.microsoft.com/office/drawing/2014/main" id="{034BABD4-D61B-8A19-12A4-657451B5C11D}"/>
              </a:ext>
            </a:extLst>
          </p:cNvPr>
          <p:cNvSpPr/>
          <p:nvPr/>
        </p:nvSpPr>
        <p:spPr>
          <a:xfrm>
            <a:off x="7089600" y="1985442"/>
            <a:ext cx="4215945" cy="4729057"/>
          </a:xfrm>
          <a:prstGeom prst="roundRect">
            <a:avLst>
              <a:gd name="adj" fmla="val 1861"/>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solidFill>
            </a:endParaRPr>
          </a:p>
        </p:txBody>
      </p:sp>
      <p:sp>
        <p:nvSpPr>
          <p:cNvPr id="6" name="Rounded Rectangle 5">
            <a:extLst>
              <a:ext uri="{FF2B5EF4-FFF2-40B4-BE49-F238E27FC236}">
                <a16:creationId xmlns:a16="http://schemas.microsoft.com/office/drawing/2014/main" id="{B0D6D525-35A3-302E-780D-96C44A3FB601}"/>
              </a:ext>
            </a:extLst>
          </p:cNvPr>
          <p:cNvSpPr/>
          <p:nvPr/>
        </p:nvSpPr>
        <p:spPr>
          <a:xfrm>
            <a:off x="6202325" y="906693"/>
            <a:ext cx="5990496" cy="818385"/>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HTML </a:t>
            </a:r>
            <a:r>
              <a:rPr lang="en-US" dirty="0">
                <a:solidFill>
                  <a:srgbClr val="FFC000"/>
                </a:solidFill>
              </a:rPr>
              <a:t>reports</a:t>
            </a:r>
            <a:r>
              <a:rPr lang="en-US" dirty="0"/>
              <a:t> generated and emailed monthly for the summary period, years-to-date, and all time</a:t>
            </a:r>
          </a:p>
        </p:txBody>
      </p:sp>
    </p:spTree>
    <p:extLst>
      <p:ext uri="{BB962C8B-B14F-4D97-AF65-F5344CB8AC3E}">
        <p14:creationId xmlns:p14="http://schemas.microsoft.com/office/powerpoint/2010/main" val="3126906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880BA-FCD7-45A9-64E3-53D4693D2889}"/>
            </a:ext>
          </a:extLst>
        </p:cNvPr>
        <p:cNvGrpSpPr/>
        <p:nvPr/>
      </p:nvGrpSpPr>
      <p:grpSpPr>
        <a:xfrm>
          <a:off x="0" y="0"/>
          <a:ext cx="0" cy="0"/>
          <a:chOff x="0" y="0"/>
          <a:chExt cx="0" cy="0"/>
        </a:xfrm>
      </p:grpSpPr>
      <p:sp>
        <p:nvSpPr>
          <p:cNvPr id="12" name="Freeform 11">
            <a:extLst>
              <a:ext uri="{FF2B5EF4-FFF2-40B4-BE49-F238E27FC236}">
                <a16:creationId xmlns:a16="http://schemas.microsoft.com/office/drawing/2014/main" id="{285E72CF-5C85-D172-9C80-BD1BC64563CA}"/>
              </a:ext>
            </a:extLst>
          </p:cNvPr>
          <p:cNvSpPr/>
          <p:nvPr/>
        </p:nvSpPr>
        <p:spPr>
          <a:xfrm>
            <a:off x="4985527" y="329956"/>
            <a:ext cx="2220945" cy="610873"/>
          </a:xfrm>
          <a:custGeom>
            <a:avLst/>
            <a:gdLst/>
            <a:ahLst/>
            <a:cxnLst/>
            <a:rect l="l" t="t" r="r" b="b"/>
            <a:pathLst>
              <a:path w="1839367" h="457088">
                <a:moveTo>
                  <a:pt x="1557412" y="99119"/>
                </a:moveTo>
                <a:lnTo>
                  <a:pt x="1557412" y="357968"/>
                </a:lnTo>
                <a:lnTo>
                  <a:pt x="1584593" y="357968"/>
                </a:lnTo>
                <a:cubicBezTo>
                  <a:pt x="1631348" y="357968"/>
                  <a:pt x="1666359" y="342413"/>
                  <a:pt x="1689625" y="311302"/>
                </a:cubicBezTo>
                <a:cubicBezTo>
                  <a:pt x="1707300" y="287576"/>
                  <a:pt x="1716137" y="259934"/>
                  <a:pt x="1716137" y="228376"/>
                </a:cubicBezTo>
                <a:cubicBezTo>
                  <a:pt x="1716137" y="196819"/>
                  <a:pt x="1707300" y="169289"/>
                  <a:pt x="1689625" y="145786"/>
                </a:cubicBezTo>
                <a:cubicBezTo>
                  <a:pt x="1666136" y="114675"/>
                  <a:pt x="1631125" y="99119"/>
                  <a:pt x="1584593" y="99119"/>
                </a:cubicBezTo>
                <a:close/>
                <a:moveTo>
                  <a:pt x="1438535" y="0"/>
                </a:moveTo>
                <a:lnTo>
                  <a:pt x="1614004" y="0"/>
                </a:lnTo>
                <a:cubicBezTo>
                  <a:pt x="1656866" y="0"/>
                  <a:pt x="1696603" y="11943"/>
                  <a:pt x="1733215" y="35830"/>
                </a:cubicBezTo>
                <a:cubicBezTo>
                  <a:pt x="1769157" y="59047"/>
                  <a:pt x="1796727" y="90078"/>
                  <a:pt x="1815926" y="128922"/>
                </a:cubicBezTo>
                <a:cubicBezTo>
                  <a:pt x="1831553" y="161069"/>
                  <a:pt x="1839367" y="194220"/>
                  <a:pt x="1839367" y="228376"/>
                </a:cubicBezTo>
                <a:cubicBezTo>
                  <a:pt x="1839367" y="275927"/>
                  <a:pt x="1825023" y="319961"/>
                  <a:pt x="1796337" y="360480"/>
                </a:cubicBezTo>
                <a:cubicBezTo>
                  <a:pt x="1767650" y="400998"/>
                  <a:pt x="1730982" y="429071"/>
                  <a:pt x="1686334" y="444698"/>
                </a:cubicBezTo>
                <a:cubicBezTo>
                  <a:pt x="1662670" y="452958"/>
                  <a:pt x="1638560" y="457088"/>
                  <a:pt x="1614004" y="457088"/>
                </a:cubicBezTo>
                <a:lnTo>
                  <a:pt x="1438535" y="457088"/>
                </a:lnTo>
                <a:close/>
                <a:moveTo>
                  <a:pt x="1219460" y="0"/>
                </a:moveTo>
                <a:lnTo>
                  <a:pt x="1338337" y="0"/>
                </a:lnTo>
                <a:lnTo>
                  <a:pt x="1338337" y="457088"/>
                </a:lnTo>
                <a:lnTo>
                  <a:pt x="1219460" y="457088"/>
                </a:lnTo>
                <a:close/>
                <a:moveTo>
                  <a:pt x="695325" y="0"/>
                </a:moveTo>
                <a:lnTo>
                  <a:pt x="824582" y="0"/>
                </a:lnTo>
                <a:lnTo>
                  <a:pt x="934752" y="277936"/>
                </a:lnTo>
                <a:lnTo>
                  <a:pt x="1045927" y="0"/>
                </a:lnTo>
                <a:lnTo>
                  <a:pt x="1174849" y="0"/>
                </a:lnTo>
                <a:lnTo>
                  <a:pt x="979959" y="457088"/>
                </a:lnTo>
                <a:lnTo>
                  <a:pt x="887536" y="457088"/>
                </a:lnTo>
                <a:close/>
                <a:moveTo>
                  <a:pt x="524135" y="0"/>
                </a:moveTo>
                <a:lnTo>
                  <a:pt x="643012" y="0"/>
                </a:lnTo>
                <a:lnTo>
                  <a:pt x="643012" y="457088"/>
                </a:lnTo>
                <a:lnTo>
                  <a:pt x="524135" y="457088"/>
                </a:lnTo>
                <a:close/>
                <a:moveTo>
                  <a:pt x="0" y="0"/>
                </a:moveTo>
                <a:lnTo>
                  <a:pt x="129257" y="0"/>
                </a:lnTo>
                <a:lnTo>
                  <a:pt x="239427" y="277936"/>
                </a:lnTo>
                <a:lnTo>
                  <a:pt x="350602" y="0"/>
                </a:lnTo>
                <a:lnTo>
                  <a:pt x="479524" y="0"/>
                </a:lnTo>
                <a:lnTo>
                  <a:pt x="284633" y="457088"/>
                </a:lnTo>
                <a:lnTo>
                  <a:pt x="192211" y="457088"/>
                </a:lnTo>
                <a:close/>
              </a:path>
            </a:pathLst>
          </a:custGeom>
          <a:gradFill flip="none" rotWithShape="1">
            <a:gsLst>
              <a:gs pos="7000">
                <a:srgbClr val="409FFA"/>
              </a:gs>
              <a:gs pos="31000">
                <a:srgbClr val="C443FA"/>
              </a:gs>
              <a:gs pos="40000">
                <a:srgbClr val="F403F7"/>
              </a:gs>
              <a:gs pos="100000">
                <a:srgbClr val="FD40EB"/>
              </a:gs>
            </a:gsLst>
            <a:lin ang="0" scaled="1"/>
            <a:tileRect/>
          </a:gradFill>
        </p:spPr>
        <p:style>
          <a:lnRef idx="2">
            <a:schemeClr val="dk1">
              <a:shade val="15000"/>
            </a:schemeClr>
          </a:lnRef>
          <a:fillRef idx="1">
            <a:schemeClr val="dk1"/>
          </a:fillRef>
          <a:effectRef idx="0">
            <a:schemeClr val="dk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58170CEA-6D97-8FC9-AFBC-C55272D916FD}"/>
              </a:ext>
            </a:extLst>
          </p:cNvPr>
          <p:cNvPicPr>
            <a:picLocks noChangeAspect="1"/>
          </p:cNvPicPr>
          <p:nvPr/>
        </p:nvPicPr>
        <p:blipFill>
          <a:blip r:embed="rId2"/>
          <a:stretch>
            <a:fillRect/>
          </a:stretch>
        </p:blipFill>
        <p:spPr>
          <a:xfrm>
            <a:off x="4069082" y="1808560"/>
            <a:ext cx="7812255" cy="4719484"/>
          </a:xfrm>
          <a:prstGeom prst="rect">
            <a:avLst/>
          </a:prstGeom>
        </p:spPr>
      </p:pic>
      <p:sp>
        <p:nvSpPr>
          <p:cNvPr id="4" name="Rounded Rectangle 3">
            <a:extLst>
              <a:ext uri="{FF2B5EF4-FFF2-40B4-BE49-F238E27FC236}">
                <a16:creationId xmlns:a16="http://schemas.microsoft.com/office/drawing/2014/main" id="{AB180096-A9AF-02BF-8CAF-A5ED7A71FE4B}"/>
              </a:ext>
            </a:extLst>
          </p:cNvPr>
          <p:cNvSpPr/>
          <p:nvPr/>
        </p:nvSpPr>
        <p:spPr>
          <a:xfrm>
            <a:off x="515810" y="4168302"/>
            <a:ext cx="3247293" cy="1104983"/>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Allows </a:t>
            </a:r>
            <a:r>
              <a:rPr lang="en-US" dirty="0">
                <a:solidFill>
                  <a:srgbClr val="FD40EB"/>
                </a:solidFill>
              </a:rPr>
              <a:t>cross-model comparison</a:t>
            </a:r>
            <a:r>
              <a:rPr lang="en-US" dirty="0"/>
              <a:t> for the same set of SEP events</a:t>
            </a:r>
          </a:p>
        </p:txBody>
      </p:sp>
      <p:sp>
        <p:nvSpPr>
          <p:cNvPr id="5" name="Rounded Rectangle 4">
            <a:extLst>
              <a:ext uri="{FF2B5EF4-FFF2-40B4-BE49-F238E27FC236}">
                <a16:creationId xmlns:a16="http://schemas.microsoft.com/office/drawing/2014/main" id="{FB3F412F-FE6F-2D48-5546-4C24ACE5CDAA}"/>
              </a:ext>
            </a:extLst>
          </p:cNvPr>
          <p:cNvSpPr/>
          <p:nvPr/>
        </p:nvSpPr>
        <p:spPr>
          <a:xfrm>
            <a:off x="515809" y="2913543"/>
            <a:ext cx="3247293" cy="1104983"/>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Users can </a:t>
            </a:r>
            <a:r>
              <a:rPr lang="en-US">
                <a:solidFill>
                  <a:srgbClr val="00F07D"/>
                </a:solidFill>
              </a:rPr>
              <a:t>filter</a:t>
            </a:r>
            <a:r>
              <a:rPr lang="en-US"/>
              <a:t> by any quantity or trigger</a:t>
            </a:r>
          </a:p>
        </p:txBody>
      </p:sp>
      <p:sp>
        <p:nvSpPr>
          <p:cNvPr id="6" name="Rounded Rectangle 5">
            <a:extLst>
              <a:ext uri="{FF2B5EF4-FFF2-40B4-BE49-F238E27FC236}">
                <a16:creationId xmlns:a16="http://schemas.microsoft.com/office/drawing/2014/main" id="{86D5FAA6-3678-22F5-B345-DFAF4E930F4E}"/>
              </a:ext>
            </a:extLst>
          </p:cNvPr>
          <p:cNvSpPr/>
          <p:nvPr/>
        </p:nvSpPr>
        <p:spPr>
          <a:xfrm>
            <a:off x="515811" y="5423061"/>
            <a:ext cx="3247293" cy="1104983"/>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409FFA"/>
                </a:solidFill>
              </a:rPr>
              <a:t>Metrics are recalculated </a:t>
            </a:r>
            <a:r>
              <a:rPr lang="en-US"/>
              <a:t>based on the filtered subset of predictions and events</a:t>
            </a:r>
          </a:p>
        </p:txBody>
      </p:sp>
      <p:sp>
        <p:nvSpPr>
          <p:cNvPr id="8" name="Rounded Rectangle 7">
            <a:extLst>
              <a:ext uri="{FF2B5EF4-FFF2-40B4-BE49-F238E27FC236}">
                <a16:creationId xmlns:a16="http://schemas.microsoft.com/office/drawing/2014/main" id="{E369D07E-1687-8CB2-0974-E0CCFD52E149}"/>
              </a:ext>
            </a:extLst>
          </p:cNvPr>
          <p:cNvSpPr/>
          <p:nvPr/>
        </p:nvSpPr>
        <p:spPr>
          <a:xfrm>
            <a:off x="3937714" y="1098449"/>
            <a:ext cx="4316569" cy="552491"/>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0B0F0"/>
                </a:solidFill>
              </a:rPr>
              <a:t>https://ccmc.gsfc.nasa.gov/vivid/</a:t>
            </a:r>
          </a:p>
        </p:txBody>
      </p:sp>
      <p:sp>
        <p:nvSpPr>
          <p:cNvPr id="2" name="Rounded Rectangle 1">
            <a:extLst>
              <a:ext uri="{FF2B5EF4-FFF2-40B4-BE49-F238E27FC236}">
                <a16:creationId xmlns:a16="http://schemas.microsoft.com/office/drawing/2014/main" id="{0F340541-6D79-34E6-119E-BD2258471251}"/>
              </a:ext>
            </a:extLst>
          </p:cNvPr>
          <p:cNvSpPr/>
          <p:nvPr/>
        </p:nvSpPr>
        <p:spPr>
          <a:xfrm>
            <a:off x="515809" y="1658784"/>
            <a:ext cx="3247293" cy="1104983"/>
          </a:xfrm>
          <a:prstGeom prst="roundRect">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Displays SEP Scoreboard </a:t>
            </a:r>
            <a:r>
              <a:rPr lang="en-US" dirty="0">
                <a:solidFill>
                  <a:srgbClr val="FFFF00"/>
                </a:solidFill>
              </a:rPr>
              <a:t>validation results </a:t>
            </a:r>
            <a:r>
              <a:rPr lang="en-US" dirty="0"/>
              <a:t>produced by SPHINX</a:t>
            </a:r>
          </a:p>
        </p:txBody>
      </p:sp>
    </p:spTree>
    <p:extLst>
      <p:ext uri="{BB962C8B-B14F-4D97-AF65-F5344CB8AC3E}">
        <p14:creationId xmlns:p14="http://schemas.microsoft.com/office/powerpoint/2010/main" val="4205351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FDE3-5F1E-7BB2-017A-345AB499ACD7}"/>
              </a:ext>
            </a:extLst>
          </p:cNvPr>
          <p:cNvSpPr>
            <a:spLocks noGrp="1"/>
          </p:cNvSpPr>
          <p:nvPr>
            <p:ph type="title"/>
          </p:nvPr>
        </p:nvSpPr>
        <p:spPr/>
        <p:txBody>
          <a:bodyPr/>
          <a:lstStyle/>
          <a:p>
            <a:r>
              <a:rPr lang="en-US" dirty="0"/>
              <a:t>SEP Scoreboards Dataset and Models</a:t>
            </a:r>
            <a:br>
              <a:rPr lang="en-US" dirty="0"/>
            </a:br>
            <a:r>
              <a:rPr lang="en-US" sz="3600" dirty="0">
                <a:solidFill>
                  <a:schemeClr val="accent2">
                    <a:lumMod val="60000"/>
                    <a:lumOff val="40000"/>
                  </a:schemeClr>
                </a:solidFill>
              </a:rPr>
              <a:t>Climatological, Imbalanced Dataset</a:t>
            </a:r>
            <a:endParaRPr lang="en-US" dirty="0">
              <a:solidFill>
                <a:schemeClr val="accent2">
                  <a:lumMod val="60000"/>
                  <a:lumOff val="40000"/>
                </a:schemeClr>
              </a:solidFill>
            </a:endParaRPr>
          </a:p>
        </p:txBody>
      </p:sp>
      <p:sp>
        <p:nvSpPr>
          <p:cNvPr id="3" name="Content Placeholder 2">
            <a:extLst>
              <a:ext uri="{FF2B5EF4-FFF2-40B4-BE49-F238E27FC236}">
                <a16:creationId xmlns:a16="http://schemas.microsoft.com/office/drawing/2014/main" id="{AD05C444-EC14-BBA2-4D79-DE3D1C8FD931}"/>
              </a:ext>
            </a:extLst>
          </p:cNvPr>
          <p:cNvSpPr>
            <a:spLocks noGrp="1"/>
          </p:cNvSpPr>
          <p:nvPr>
            <p:ph sz="half" idx="1"/>
          </p:nvPr>
        </p:nvSpPr>
        <p:spPr>
          <a:xfrm>
            <a:off x="838200" y="1788546"/>
            <a:ext cx="5181600" cy="1603375"/>
          </a:xfrm>
        </p:spPr>
        <p:txBody>
          <a:bodyPr>
            <a:normAutofit fontScale="70000" lnSpcReduction="20000"/>
          </a:bodyPr>
          <a:lstStyle/>
          <a:p>
            <a:r>
              <a:rPr lang="en-US" dirty="0"/>
              <a:t>March 2020 to December 2024</a:t>
            </a:r>
          </a:p>
          <a:p>
            <a:pPr lvl="1"/>
            <a:r>
              <a:rPr lang="en-US" dirty="0"/>
              <a:t>37 SEP events, &gt;10 MeV, 10 pfu</a:t>
            </a:r>
          </a:p>
          <a:p>
            <a:pPr lvl="1"/>
            <a:r>
              <a:rPr lang="en-US" dirty="0"/>
              <a:t>9 energetic SEP events, &gt;100 MeV, 1 pfu</a:t>
            </a:r>
          </a:p>
          <a:p>
            <a:r>
              <a:rPr lang="en-US" dirty="0"/>
              <a:t>True climatology, highly imbalanced</a:t>
            </a:r>
          </a:p>
        </p:txBody>
      </p:sp>
      <p:sp>
        <p:nvSpPr>
          <p:cNvPr id="8" name="Content Placeholder 7">
            <a:extLst>
              <a:ext uri="{FF2B5EF4-FFF2-40B4-BE49-F238E27FC236}">
                <a16:creationId xmlns:a16="http://schemas.microsoft.com/office/drawing/2014/main" id="{D09617FD-FAAB-254C-374F-D043F31CAC84}"/>
              </a:ext>
            </a:extLst>
          </p:cNvPr>
          <p:cNvSpPr>
            <a:spLocks noGrp="1"/>
          </p:cNvSpPr>
          <p:nvPr>
            <p:ph sz="half" idx="2"/>
          </p:nvPr>
        </p:nvSpPr>
        <p:spPr>
          <a:xfrm>
            <a:off x="6172200" y="1788546"/>
            <a:ext cx="5181600" cy="1204654"/>
          </a:xfrm>
        </p:spPr>
        <p:txBody>
          <a:bodyPr>
            <a:normAutofit fontScale="70000" lnSpcReduction="20000"/>
          </a:bodyPr>
          <a:lstStyle/>
          <a:p>
            <a:r>
              <a:rPr lang="en-US" dirty="0"/>
              <a:t>11 models</a:t>
            </a:r>
          </a:p>
          <a:p>
            <a:r>
              <a:rPr lang="en-US" dirty="0"/>
              <a:t>SWPC as a model:</a:t>
            </a:r>
          </a:p>
          <a:p>
            <a:pPr lvl="1"/>
            <a:r>
              <a:rPr lang="en-US" dirty="0"/>
              <a:t>1 Day (pre-eruptive)</a:t>
            </a:r>
          </a:p>
          <a:p>
            <a:pPr lvl="1"/>
            <a:r>
              <a:rPr lang="en-US" dirty="0"/>
              <a:t>Warnings (post-eruptive)</a:t>
            </a:r>
          </a:p>
          <a:p>
            <a:endParaRPr lang="en-US" dirty="0"/>
          </a:p>
        </p:txBody>
      </p:sp>
      <p:pic>
        <p:nvPicPr>
          <p:cNvPr id="5" name="Picture 4" descr="Table&#10;&#10;AI-generated content may be incorrect.">
            <a:extLst>
              <a:ext uri="{FF2B5EF4-FFF2-40B4-BE49-F238E27FC236}">
                <a16:creationId xmlns:a16="http://schemas.microsoft.com/office/drawing/2014/main" id="{4736C366-917C-A9D5-4249-98581BAEA57E}"/>
              </a:ext>
            </a:extLst>
          </p:cNvPr>
          <p:cNvPicPr>
            <a:picLocks noChangeAspect="1"/>
          </p:cNvPicPr>
          <p:nvPr/>
        </p:nvPicPr>
        <p:blipFill>
          <a:blip r:embed="rId2"/>
          <a:stretch>
            <a:fillRect/>
          </a:stretch>
        </p:blipFill>
        <p:spPr>
          <a:xfrm>
            <a:off x="726690" y="3108336"/>
            <a:ext cx="7380767" cy="3638319"/>
          </a:xfrm>
          <a:prstGeom prst="rect">
            <a:avLst/>
          </a:prstGeom>
        </p:spPr>
      </p:pic>
      <p:pic>
        <p:nvPicPr>
          <p:cNvPr id="10" name="Picture 9" descr="Text, letter&#10;&#10;AI-generated content may be incorrect.">
            <a:extLst>
              <a:ext uri="{FF2B5EF4-FFF2-40B4-BE49-F238E27FC236}">
                <a16:creationId xmlns:a16="http://schemas.microsoft.com/office/drawing/2014/main" id="{A9654877-1AA0-3F58-6994-2BB4D5AD499C}"/>
              </a:ext>
            </a:extLst>
          </p:cNvPr>
          <p:cNvPicPr>
            <a:picLocks noChangeAspect="1"/>
          </p:cNvPicPr>
          <p:nvPr/>
        </p:nvPicPr>
        <p:blipFill>
          <a:blip r:embed="rId3"/>
          <a:stretch>
            <a:fillRect/>
          </a:stretch>
        </p:blipFill>
        <p:spPr>
          <a:xfrm>
            <a:off x="8505679" y="3108336"/>
            <a:ext cx="3058137" cy="3177926"/>
          </a:xfrm>
          <a:prstGeom prst="rect">
            <a:avLst/>
          </a:prstGeom>
        </p:spPr>
      </p:pic>
      <p:sp>
        <p:nvSpPr>
          <p:cNvPr id="11" name="TextBox 10">
            <a:extLst>
              <a:ext uri="{FF2B5EF4-FFF2-40B4-BE49-F238E27FC236}">
                <a16:creationId xmlns:a16="http://schemas.microsoft.com/office/drawing/2014/main" id="{2083EE93-6466-FB38-8092-D97B0147A464}"/>
              </a:ext>
            </a:extLst>
          </p:cNvPr>
          <p:cNvSpPr txBox="1"/>
          <p:nvPr/>
        </p:nvSpPr>
        <p:spPr>
          <a:xfrm>
            <a:off x="8188715" y="6378271"/>
            <a:ext cx="3869473" cy="446276"/>
          </a:xfrm>
          <a:prstGeom prst="rect">
            <a:avLst/>
          </a:prstGeom>
          <a:noFill/>
        </p:spPr>
        <p:txBody>
          <a:bodyPr wrap="square" rtlCol="0">
            <a:spAutoFit/>
          </a:bodyPr>
          <a:lstStyle/>
          <a:p>
            <a:r>
              <a:rPr lang="en-US" sz="1100" dirty="0">
                <a:solidFill>
                  <a:schemeClr val="accent2">
                    <a:lumMod val="60000"/>
                    <a:lumOff val="40000"/>
                  </a:schemeClr>
                </a:solidFill>
                <a:latin typeface="Courier New" panose="02070309020205020404" pitchFamily="49" charset="0"/>
                <a:cs typeface="Courier New" panose="02070309020205020404" pitchFamily="49" charset="0"/>
                <a:hlinkClick r:id="rId4">
                  <a:extLst>
                    <a:ext uri="{A12FA001-AC4F-418D-AE19-62706E023703}">
                      <ahyp:hlinkClr xmlns:ahyp="http://schemas.microsoft.com/office/drawing/2018/hyperlinkcolor" val="tx"/>
                    </a:ext>
                  </a:extLst>
                </a:hlinkClick>
              </a:rPr>
              <a:t>https://ntrs.nasa.gov/citations/20260000463</a:t>
            </a:r>
            <a:r>
              <a:rPr lang="en-US" sz="1100" dirty="0">
                <a:solidFill>
                  <a:schemeClr val="accent2">
                    <a:lumMod val="60000"/>
                    <a:lumOff val="40000"/>
                  </a:schemeClr>
                </a:solidFill>
                <a:latin typeface="Courier New" panose="02070309020205020404" pitchFamily="49" charset="0"/>
                <a:cs typeface="Courier New" panose="02070309020205020404" pitchFamily="49" charset="0"/>
              </a:rPr>
              <a:t> </a:t>
            </a:r>
          </a:p>
          <a:p>
            <a:endParaRPr lang="en-US" sz="1200" dirty="0"/>
          </a:p>
        </p:txBody>
      </p:sp>
    </p:spTree>
    <p:extLst>
      <p:ext uri="{BB962C8B-B14F-4D97-AF65-F5344CB8AC3E}">
        <p14:creationId xmlns:p14="http://schemas.microsoft.com/office/powerpoint/2010/main" val="814250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479A37-641F-0541-9408-95101564E599}"/>
              </a:ext>
            </a:extLst>
          </p:cNvPr>
          <p:cNvSpPr>
            <a:spLocks noGrp="1"/>
          </p:cNvSpPr>
          <p:nvPr>
            <p:ph type="title"/>
          </p:nvPr>
        </p:nvSpPr>
        <p:spPr/>
        <p:txBody>
          <a:bodyPr/>
          <a:lstStyle/>
          <a:p>
            <a:r>
              <a:rPr lang="en-US" dirty="0"/>
              <a:t>SEP Scoreboards Model Coverage</a:t>
            </a:r>
          </a:p>
        </p:txBody>
      </p:sp>
      <p:sp>
        <p:nvSpPr>
          <p:cNvPr id="6" name="Content Placeholder 5">
            <a:extLst>
              <a:ext uri="{FF2B5EF4-FFF2-40B4-BE49-F238E27FC236}">
                <a16:creationId xmlns:a16="http://schemas.microsoft.com/office/drawing/2014/main" id="{A4BA8E6B-B78B-815E-3DD1-46CC7E858DB2}"/>
              </a:ext>
            </a:extLst>
          </p:cNvPr>
          <p:cNvSpPr>
            <a:spLocks noGrp="1"/>
          </p:cNvSpPr>
          <p:nvPr>
            <p:ph idx="1"/>
          </p:nvPr>
        </p:nvSpPr>
        <p:spPr>
          <a:xfrm>
            <a:off x="838200" y="1825625"/>
            <a:ext cx="10515600" cy="1438570"/>
          </a:xfrm>
        </p:spPr>
        <p:txBody>
          <a:bodyPr>
            <a:normAutofit fontScale="70000" lnSpcReduction="20000"/>
          </a:bodyPr>
          <a:lstStyle/>
          <a:p>
            <a:r>
              <a:rPr lang="en-US" dirty="0"/>
              <a:t>Each model has a different evaluation time period and climatology</a:t>
            </a:r>
          </a:p>
          <a:p>
            <a:r>
              <a:rPr lang="en-US" dirty="0"/>
              <a:t>Each model has a different cadence: pre-eruptive and post-eruptive</a:t>
            </a:r>
          </a:p>
          <a:p>
            <a:r>
              <a:rPr lang="en-US" dirty="0"/>
              <a:t>Millions of forecasts have been submitted to the SEP Scoreboards (~150,000/month)</a:t>
            </a:r>
          </a:p>
          <a:p>
            <a:pPr lvl="1"/>
            <a:r>
              <a:rPr lang="en-US" dirty="0"/>
              <a:t>SPHINX manages forecast revisions, duplicates, and corrupt or incomplete forecasts</a:t>
            </a:r>
          </a:p>
        </p:txBody>
      </p:sp>
      <p:pic>
        <p:nvPicPr>
          <p:cNvPr id="8" name="Picture 7" descr="Chart, bar chart&#10;&#10;AI-generated content may be incorrect.">
            <a:extLst>
              <a:ext uri="{FF2B5EF4-FFF2-40B4-BE49-F238E27FC236}">
                <a16:creationId xmlns:a16="http://schemas.microsoft.com/office/drawing/2014/main" id="{A95A0DCC-71D3-DEB5-75D4-D6E45433626F}"/>
              </a:ext>
            </a:extLst>
          </p:cNvPr>
          <p:cNvPicPr>
            <a:picLocks noChangeAspect="1"/>
          </p:cNvPicPr>
          <p:nvPr/>
        </p:nvPicPr>
        <p:blipFill>
          <a:blip r:embed="rId2"/>
          <a:stretch>
            <a:fillRect/>
          </a:stretch>
        </p:blipFill>
        <p:spPr>
          <a:xfrm>
            <a:off x="2209800" y="3399132"/>
            <a:ext cx="7772400" cy="3108960"/>
          </a:xfrm>
          <a:prstGeom prst="rect">
            <a:avLst/>
          </a:prstGeom>
        </p:spPr>
      </p:pic>
    </p:spTree>
    <p:extLst>
      <p:ext uri="{BB962C8B-B14F-4D97-AF65-F5344CB8AC3E}">
        <p14:creationId xmlns:p14="http://schemas.microsoft.com/office/powerpoint/2010/main" val="2643548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52E93-44C4-F47C-70FD-7111D96F22A8}"/>
              </a:ext>
            </a:extLst>
          </p:cNvPr>
          <p:cNvSpPr>
            <a:spLocks noGrp="1"/>
          </p:cNvSpPr>
          <p:nvPr>
            <p:ph type="title"/>
          </p:nvPr>
        </p:nvSpPr>
        <p:spPr/>
        <p:txBody>
          <a:bodyPr/>
          <a:lstStyle/>
          <a:p>
            <a:r>
              <a:rPr lang="en-US" dirty="0"/>
              <a:t>Validation of the Real-time System</a:t>
            </a:r>
          </a:p>
        </p:txBody>
      </p:sp>
      <p:sp>
        <p:nvSpPr>
          <p:cNvPr id="3" name="Content Placeholder 2">
            <a:extLst>
              <a:ext uri="{FF2B5EF4-FFF2-40B4-BE49-F238E27FC236}">
                <a16:creationId xmlns:a16="http://schemas.microsoft.com/office/drawing/2014/main" id="{543DC680-F5CE-6D6D-78C3-F3481CE27EC1}"/>
              </a:ext>
            </a:extLst>
          </p:cNvPr>
          <p:cNvSpPr>
            <a:spLocks noGrp="1"/>
          </p:cNvSpPr>
          <p:nvPr>
            <p:ph idx="1"/>
          </p:nvPr>
        </p:nvSpPr>
        <p:spPr>
          <a:xfrm>
            <a:off x="838200" y="1581076"/>
            <a:ext cx="10515600" cy="1325563"/>
          </a:xfrm>
        </p:spPr>
        <p:txBody>
          <a:bodyPr>
            <a:normAutofit fontScale="92500" lnSpcReduction="10000"/>
          </a:bodyPr>
          <a:lstStyle/>
          <a:p>
            <a:r>
              <a:rPr lang="en-US" sz="2400" dirty="0"/>
              <a:t>SEP Scoreboard validation metrics reflect:</a:t>
            </a:r>
          </a:p>
          <a:p>
            <a:pPr lvl="1"/>
            <a:r>
              <a:rPr lang="en-US" sz="2000" dirty="0"/>
              <a:t>Availability and quality of real-time measurements (data gaps, data latency)</a:t>
            </a:r>
          </a:p>
          <a:p>
            <a:pPr lvl="1"/>
            <a:r>
              <a:rPr lang="en-US" sz="2000" dirty="0"/>
              <a:t>Underlying model approach</a:t>
            </a:r>
          </a:p>
          <a:p>
            <a:pPr lvl="1"/>
            <a:r>
              <a:rPr lang="en-US" sz="2000" dirty="0"/>
              <a:t>SEP Scoreboard system as a whole</a:t>
            </a:r>
          </a:p>
        </p:txBody>
      </p:sp>
      <p:pic>
        <p:nvPicPr>
          <p:cNvPr id="5" name="Picture 4" descr="Graphical user interface, application&#10;&#10;AI-generated content may be incorrect.">
            <a:extLst>
              <a:ext uri="{FF2B5EF4-FFF2-40B4-BE49-F238E27FC236}">
                <a16:creationId xmlns:a16="http://schemas.microsoft.com/office/drawing/2014/main" id="{274C4DDA-E2B3-3C30-7E80-273A64A1EDAB}"/>
              </a:ext>
            </a:extLst>
          </p:cNvPr>
          <p:cNvPicPr>
            <a:picLocks noChangeAspect="1"/>
          </p:cNvPicPr>
          <p:nvPr/>
        </p:nvPicPr>
        <p:blipFill>
          <a:blip r:embed="rId2"/>
          <a:stretch>
            <a:fillRect/>
          </a:stretch>
        </p:blipFill>
        <p:spPr>
          <a:xfrm>
            <a:off x="2209800" y="2962394"/>
            <a:ext cx="7772400" cy="3706585"/>
          </a:xfrm>
          <a:prstGeom prst="rect">
            <a:avLst/>
          </a:prstGeom>
        </p:spPr>
      </p:pic>
    </p:spTree>
    <p:extLst>
      <p:ext uri="{BB962C8B-B14F-4D97-AF65-F5344CB8AC3E}">
        <p14:creationId xmlns:p14="http://schemas.microsoft.com/office/powerpoint/2010/main" val="359821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0DA1-1490-17AC-596F-55863C618E66}"/>
              </a:ext>
            </a:extLst>
          </p:cNvPr>
          <p:cNvSpPr>
            <a:spLocks noGrp="1"/>
          </p:cNvSpPr>
          <p:nvPr>
            <p:ph type="title"/>
          </p:nvPr>
        </p:nvSpPr>
        <p:spPr/>
        <p:txBody>
          <a:bodyPr/>
          <a:lstStyle/>
          <a:p>
            <a:r>
              <a:rPr lang="en-US" dirty="0"/>
              <a:t>SEPSTER Results</a:t>
            </a:r>
            <a:br>
              <a:rPr lang="en-US" dirty="0"/>
            </a:br>
            <a:r>
              <a:rPr lang="en-US" sz="3600" dirty="0"/>
              <a:t>SEP Scoreboard vs SEPVAL</a:t>
            </a:r>
            <a:endParaRPr lang="en-US" dirty="0"/>
          </a:p>
        </p:txBody>
      </p:sp>
      <p:sp>
        <p:nvSpPr>
          <p:cNvPr id="20" name="Content Placeholder 19">
            <a:extLst>
              <a:ext uri="{FF2B5EF4-FFF2-40B4-BE49-F238E27FC236}">
                <a16:creationId xmlns:a16="http://schemas.microsoft.com/office/drawing/2014/main" id="{9D89D6AC-CCFA-44BC-D7CA-84D3E9C40574}"/>
              </a:ext>
            </a:extLst>
          </p:cNvPr>
          <p:cNvSpPr>
            <a:spLocks noGrp="1"/>
          </p:cNvSpPr>
          <p:nvPr>
            <p:ph idx="1"/>
          </p:nvPr>
        </p:nvSpPr>
        <p:spPr>
          <a:xfrm>
            <a:off x="7102555" y="1860690"/>
            <a:ext cx="4400107" cy="4536488"/>
          </a:xfrm>
        </p:spPr>
        <p:txBody>
          <a:bodyPr>
            <a:normAutofit/>
          </a:bodyPr>
          <a:lstStyle/>
          <a:p>
            <a:r>
              <a:rPr lang="en-US" sz="2000" dirty="0"/>
              <a:t>Numerical values of skill Scores for SEPVAL (balanced) and SEP Scoreboards (highly imbalanced) cannot be compared</a:t>
            </a:r>
          </a:p>
          <a:p>
            <a:r>
              <a:rPr lang="en-US" sz="2000" dirty="0"/>
              <a:t>Some scores are overwhelmed by correct negatives (Percent Correct,  False Alarm Rate, TSS)</a:t>
            </a:r>
          </a:p>
          <a:p>
            <a:r>
              <a:rPr lang="en-US" sz="2000" dirty="0"/>
              <a:t>Some scores are more sensitive to hits and false alarms (Hit Rate, False Alarm Ratio, Threat Score, HSS)</a:t>
            </a:r>
          </a:p>
          <a:p>
            <a:r>
              <a:rPr lang="en-US" sz="2000" dirty="0"/>
              <a:t> </a:t>
            </a:r>
            <a:r>
              <a:rPr lang="en-US" sz="2000" dirty="0">
                <a:solidFill>
                  <a:schemeClr val="accent2">
                    <a:lumMod val="60000"/>
                    <a:lumOff val="40000"/>
                  </a:schemeClr>
                </a:solidFill>
              </a:rPr>
              <a:t>SRAG needs false alarms to be minimized while retaining hits, so important to use scores sensitive to false alarms</a:t>
            </a:r>
          </a:p>
          <a:p>
            <a:endParaRPr lang="en-US" sz="2000" dirty="0"/>
          </a:p>
        </p:txBody>
      </p:sp>
      <p:pic>
        <p:nvPicPr>
          <p:cNvPr id="5" name="Picture 4" descr="A screenshot of a computer&#10;&#10;AI-generated content may be incorrect.">
            <a:extLst>
              <a:ext uri="{FF2B5EF4-FFF2-40B4-BE49-F238E27FC236}">
                <a16:creationId xmlns:a16="http://schemas.microsoft.com/office/drawing/2014/main" id="{675C99ED-9CD9-9515-37FB-54F05C80644C}"/>
              </a:ext>
            </a:extLst>
          </p:cNvPr>
          <p:cNvPicPr>
            <a:picLocks noChangeAspect="1"/>
          </p:cNvPicPr>
          <p:nvPr/>
        </p:nvPicPr>
        <p:blipFill>
          <a:blip r:embed="rId2"/>
          <a:stretch>
            <a:fillRect/>
          </a:stretch>
        </p:blipFill>
        <p:spPr>
          <a:xfrm>
            <a:off x="534227" y="1860690"/>
            <a:ext cx="6383068" cy="3280462"/>
          </a:xfrm>
          <a:prstGeom prst="rect">
            <a:avLst/>
          </a:prstGeom>
        </p:spPr>
      </p:pic>
      <p:sp>
        <p:nvSpPr>
          <p:cNvPr id="12" name="TextBox 11">
            <a:extLst>
              <a:ext uri="{FF2B5EF4-FFF2-40B4-BE49-F238E27FC236}">
                <a16:creationId xmlns:a16="http://schemas.microsoft.com/office/drawing/2014/main" id="{8BB6F11E-5194-77CF-B690-5F77B5BA5530}"/>
              </a:ext>
            </a:extLst>
          </p:cNvPr>
          <p:cNvSpPr txBox="1"/>
          <p:nvPr/>
        </p:nvSpPr>
        <p:spPr>
          <a:xfrm>
            <a:off x="534226" y="5188681"/>
            <a:ext cx="6624083" cy="1477328"/>
          </a:xfrm>
          <a:prstGeom prst="rect">
            <a:avLst/>
          </a:prstGeom>
          <a:noFill/>
        </p:spPr>
        <p:txBody>
          <a:bodyPr wrap="square" rtlCol="0">
            <a:spAutoFit/>
          </a:bodyPr>
          <a:lstStyle/>
          <a:p>
            <a:pPr marL="285750" indent="-285750">
              <a:buFont typeface="Arial" panose="020B0604020202020204" pitchFamily="34" charset="0"/>
              <a:buChar char="•"/>
            </a:pPr>
            <a:r>
              <a:rPr lang="en-US" dirty="0"/>
              <a:t>Percent Correct is very high due to correct negatives, </a:t>
            </a:r>
            <a:r>
              <a:rPr lang="en-US" i="1" dirty="0"/>
              <a:t>(</a:t>
            </a:r>
            <a:r>
              <a:rPr lang="en-US" i="1" dirty="0" err="1"/>
              <a:t>h+c</a:t>
            </a:r>
            <a:r>
              <a:rPr lang="en-US" i="1" dirty="0"/>
              <a:t>)/N</a:t>
            </a:r>
          </a:p>
          <a:p>
            <a:pPr marL="285750" indent="-285750">
              <a:buFont typeface="Arial" panose="020B0604020202020204" pitchFamily="34" charset="0"/>
              <a:buChar char="•"/>
            </a:pPr>
            <a:r>
              <a:rPr lang="en-US" dirty="0"/>
              <a:t>Hit Rate remains consistent for &gt;10 MeV, </a:t>
            </a:r>
            <a:r>
              <a:rPr lang="en-US" i="1" dirty="0"/>
              <a:t>h/(</a:t>
            </a:r>
            <a:r>
              <a:rPr lang="en-US" i="1" dirty="0" err="1"/>
              <a:t>h+m</a:t>
            </a:r>
            <a:r>
              <a:rPr lang="en-US" i="1" dirty="0"/>
              <a:t>)</a:t>
            </a:r>
          </a:p>
          <a:p>
            <a:pPr marL="285750" indent="-285750">
              <a:buFont typeface="Arial" panose="020B0604020202020204" pitchFamily="34" charset="0"/>
              <a:buChar char="•"/>
            </a:pPr>
            <a:r>
              <a:rPr lang="en-US" dirty="0"/>
              <a:t>Hit Rate significantly lower for &gt;100 MeV</a:t>
            </a:r>
          </a:p>
          <a:p>
            <a:pPr marL="285750" indent="-285750">
              <a:buFont typeface="Arial" panose="020B0604020202020204" pitchFamily="34" charset="0"/>
              <a:buChar char="•"/>
            </a:pPr>
            <a:r>
              <a:rPr lang="en-US" dirty="0"/>
              <a:t>False Alarm Rate goes down significantly, </a:t>
            </a:r>
            <a:r>
              <a:rPr lang="en-US" i="1" dirty="0"/>
              <a:t>f/(</a:t>
            </a:r>
            <a:r>
              <a:rPr lang="en-US" i="1" dirty="0" err="1"/>
              <a:t>f+c</a:t>
            </a:r>
            <a:r>
              <a:rPr lang="en-US" i="1" dirty="0"/>
              <a:t>)</a:t>
            </a:r>
          </a:p>
          <a:p>
            <a:pPr marL="285750" indent="-285750">
              <a:buFont typeface="Arial" panose="020B0604020202020204" pitchFamily="34" charset="0"/>
              <a:buChar char="•"/>
            </a:pPr>
            <a:r>
              <a:rPr lang="en-US" dirty="0"/>
              <a:t>False Alarm Ratio increases significantly, </a:t>
            </a:r>
            <a:r>
              <a:rPr lang="en-US" i="1" dirty="0"/>
              <a:t>f/(</a:t>
            </a:r>
            <a:r>
              <a:rPr lang="en-US" i="1" dirty="0" err="1"/>
              <a:t>f+h</a:t>
            </a:r>
            <a:r>
              <a:rPr lang="en-US" i="1" dirty="0"/>
              <a:t>)</a:t>
            </a:r>
          </a:p>
        </p:txBody>
      </p:sp>
      <p:sp>
        <p:nvSpPr>
          <p:cNvPr id="22" name="Rectangle 21">
            <a:extLst>
              <a:ext uri="{FF2B5EF4-FFF2-40B4-BE49-F238E27FC236}">
                <a16:creationId xmlns:a16="http://schemas.microsoft.com/office/drawing/2014/main" id="{5D16FABA-B0DF-A42B-3475-DC558FE71DC7}"/>
              </a:ext>
            </a:extLst>
          </p:cNvPr>
          <p:cNvSpPr/>
          <p:nvPr/>
        </p:nvSpPr>
        <p:spPr>
          <a:xfrm>
            <a:off x="2798961" y="2705978"/>
            <a:ext cx="606056" cy="1897916"/>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C7B57C4-1783-C220-675C-AFCCED727CF0}"/>
              </a:ext>
            </a:extLst>
          </p:cNvPr>
          <p:cNvSpPr/>
          <p:nvPr/>
        </p:nvSpPr>
        <p:spPr>
          <a:xfrm>
            <a:off x="5084961" y="2700662"/>
            <a:ext cx="606056" cy="1897916"/>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2857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44B57-1971-04B9-CBE7-4B6B9C8FB0A1}"/>
              </a:ext>
            </a:extLst>
          </p:cNvPr>
          <p:cNvSpPr>
            <a:spLocks noGrp="1"/>
          </p:cNvSpPr>
          <p:nvPr>
            <p:ph type="title"/>
          </p:nvPr>
        </p:nvSpPr>
        <p:spPr/>
        <p:txBody>
          <a:bodyPr/>
          <a:lstStyle/>
          <a:p>
            <a:r>
              <a:rPr lang="en-US" dirty="0"/>
              <a:t>SEPSTER Results</a:t>
            </a:r>
            <a:br>
              <a:rPr lang="en-US" dirty="0"/>
            </a:br>
            <a:r>
              <a:rPr lang="en-US" sz="3600" dirty="0"/>
              <a:t>Systematic Performance</a:t>
            </a:r>
            <a:endParaRPr lang="en-US" dirty="0"/>
          </a:p>
        </p:txBody>
      </p:sp>
      <p:pic>
        <p:nvPicPr>
          <p:cNvPr id="4" name="Picture 3" descr="Chart, scatter chart&#10;&#10;AI-generated content may be incorrect.">
            <a:extLst>
              <a:ext uri="{FF2B5EF4-FFF2-40B4-BE49-F238E27FC236}">
                <a16:creationId xmlns:a16="http://schemas.microsoft.com/office/drawing/2014/main" id="{947F318C-976A-DC9C-F808-91099599013B}"/>
              </a:ext>
            </a:extLst>
          </p:cNvPr>
          <p:cNvPicPr>
            <a:picLocks noChangeAspect="1"/>
          </p:cNvPicPr>
          <p:nvPr/>
        </p:nvPicPr>
        <p:blipFill>
          <a:blip r:embed="rId2"/>
          <a:stretch>
            <a:fillRect/>
          </a:stretch>
        </p:blipFill>
        <p:spPr>
          <a:xfrm>
            <a:off x="478187" y="1999559"/>
            <a:ext cx="5485550" cy="4114162"/>
          </a:xfrm>
          <a:prstGeom prst="rect">
            <a:avLst/>
          </a:prstGeom>
        </p:spPr>
      </p:pic>
      <p:pic>
        <p:nvPicPr>
          <p:cNvPr id="5" name="Picture 4" descr="Chart&#10;&#10;AI-generated content may be incorrect.">
            <a:extLst>
              <a:ext uri="{FF2B5EF4-FFF2-40B4-BE49-F238E27FC236}">
                <a16:creationId xmlns:a16="http://schemas.microsoft.com/office/drawing/2014/main" id="{86EB5551-DB17-4B0E-EDBE-417D1FFE7C9B}"/>
              </a:ext>
            </a:extLst>
          </p:cNvPr>
          <p:cNvPicPr>
            <a:picLocks noChangeAspect="1"/>
          </p:cNvPicPr>
          <p:nvPr/>
        </p:nvPicPr>
        <p:blipFill>
          <a:blip r:embed="rId3"/>
          <a:stretch>
            <a:fillRect/>
          </a:stretch>
        </p:blipFill>
        <p:spPr>
          <a:xfrm>
            <a:off x="6227413" y="1999559"/>
            <a:ext cx="5486400" cy="4114800"/>
          </a:xfrm>
          <a:prstGeom prst="rect">
            <a:avLst/>
          </a:prstGeom>
        </p:spPr>
      </p:pic>
      <p:sp>
        <p:nvSpPr>
          <p:cNvPr id="6" name="TextBox 5">
            <a:extLst>
              <a:ext uri="{FF2B5EF4-FFF2-40B4-BE49-F238E27FC236}">
                <a16:creationId xmlns:a16="http://schemas.microsoft.com/office/drawing/2014/main" id="{4062C9CC-CCF6-0995-5908-18D152BC19E6}"/>
              </a:ext>
            </a:extLst>
          </p:cNvPr>
          <p:cNvSpPr txBox="1"/>
          <p:nvPr/>
        </p:nvSpPr>
        <p:spPr>
          <a:xfrm>
            <a:off x="7492686" y="2445170"/>
            <a:ext cx="2955851" cy="338554"/>
          </a:xfrm>
          <a:prstGeom prst="rect">
            <a:avLst/>
          </a:prstGeom>
          <a:noFill/>
        </p:spPr>
        <p:txBody>
          <a:bodyPr wrap="square" rtlCol="0">
            <a:spAutoFit/>
          </a:bodyPr>
          <a:lstStyle/>
          <a:p>
            <a:pPr algn="ctr"/>
            <a:r>
              <a:rPr lang="en-US" sz="1600" dirty="0">
                <a:solidFill>
                  <a:schemeClr val="bg1"/>
                </a:solidFill>
              </a:rPr>
              <a:t>Systematic underprediction</a:t>
            </a:r>
          </a:p>
        </p:txBody>
      </p:sp>
      <p:sp>
        <p:nvSpPr>
          <p:cNvPr id="7" name="TextBox 6">
            <a:extLst>
              <a:ext uri="{FF2B5EF4-FFF2-40B4-BE49-F238E27FC236}">
                <a16:creationId xmlns:a16="http://schemas.microsoft.com/office/drawing/2014/main" id="{0887DE23-1341-7367-7AA9-837D624B3A3E}"/>
              </a:ext>
            </a:extLst>
          </p:cNvPr>
          <p:cNvSpPr txBox="1"/>
          <p:nvPr/>
        </p:nvSpPr>
        <p:spPr>
          <a:xfrm>
            <a:off x="1520178" y="2037699"/>
            <a:ext cx="3402419" cy="369332"/>
          </a:xfrm>
          <a:prstGeom prst="rect">
            <a:avLst/>
          </a:prstGeom>
          <a:noFill/>
        </p:spPr>
        <p:txBody>
          <a:bodyPr wrap="square" rtlCol="0">
            <a:spAutoFit/>
          </a:bodyPr>
          <a:lstStyle/>
          <a:p>
            <a:pPr algn="ctr"/>
            <a:r>
              <a:rPr lang="en-US" dirty="0">
                <a:solidFill>
                  <a:schemeClr val="bg1"/>
                </a:solidFill>
              </a:rPr>
              <a:t>SEPSTER (PS) &gt;10 MeV</a:t>
            </a:r>
          </a:p>
        </p:txBody>
      </p:sp>
      <p:sp>
        <p:nvSpPr>
          <p:cNvPr id="8" name="TextBox 7">
            <a:extLst>
              <a:ext uri="{FF2B5EF4-FFF2-40B4-BE49-F238E27FC236}">
                <a16:creationId xmlns:a16="http://schemas.microsoft.com/office/drawing/2014/main" id="{414625AC-80D6-F7E5-440F-F9CC957B7435}"/>
              </a:ext>
            </a:extLst>
          </p:cNvPr>
          <p:cNvSpPr txBox="1"/>
          <p:nvPr/>
        </p:nvSpPr>
        <p:spPr>
          <a:xfrm>
            <a:off x="7269403" y="2042091"/>
            <a:ext cx="3402419" cy="369332"/>
          </a:xfrm>
          <a:prstGeom prst="rect">
            <a:avLst/>
          </a:prstGeom>
          <a:noFill/>
        </p:spPr>
        <p:txBody>
          <a:bodyPr wrap="square" rtlCol="0">
            <a:spAutoFit/>
          </a:bodyPr>
          <a:lstStyle/>
          <a:p>
            <a:pPr algn="ctr"/>
            <a:r>
              <a:rPr lang="en-US" dirty="0">
                <a:solidFill>
                  <a:schemeClr val="bg1"/>
                </a:solidFill>
              </a:rPr>
              <a:t>SEPSTER (PS) &gt;100 MeV</a:t>
            </a:r>
          </a:p>
        </p:txBody>
      </p:sp>
      <p:sp>
        <p:nvSpPr>
          <p:cNvPr id="9" name="TextBox 8">
            <a:extLst>
              <a:ext uri="{FF2B5EF4-FFF2-40B4-BE49-F238E27FC236}">
                <a16:creationId xmlns:a16="http://schemas.microsoft.com/office/drawing/2014/main" id="{8F987366-DAC9-97AD-475B-4C4CD24543B0}"/>
              </a:ext>
            </a:extLst>
          </p:cNvPr>
          <p:cNvSpPr txBox="1"/>
          <p:nvPr/>
        </p:nvSpPr>
        <p:spPr>
          <a:xfrm>
            <a:off x="1878914" y="2445170"/>
            <a:ext cx="893135" cy="338554"/>
          </a:xfrm>
          <a:prstGeom prst="rect">
            <a:avLst/>
          </a:prstGeom>
          <a:noFill/>
        </p:spPr>
        <p:txBody>
          <a:bodyPr wrap="square" rtlCol="0">
            <a:spAutoFit/>
          </a:bodyPr>
          <a:lstStyle/>
          <a:p>
            <a:pPr algn="ctr"/>
            <a:r>
              <a:rPr lang="en-US" sz="1600" dirty="0">
                <a:solidFill>
                  <a:schemeClr val="bg1"/>
                </a:solidFill>
              </a:rPr>
              <a:t>under</a:t>
            </a:r>
          </a:p>
        </p:txBody>
      </p:sp>
      <p:sp>
        <p:nvSpPr>
          <p:cNvPr id="10" name="TextBox 9">
            <a:extLst>
              <a:ext uri="{FF2B5EF4-FFF2-40B4-BE49-F238E27FC236}">
                <a16:creationId xmlns:a16="http://schemas.microsoft.com/office/drawing/2014/main" id="{75AE6900-1CB6-7E7A-AF1C-C836D18F64CD}"/>
              </a:ext>
            </a:extLst>
          </p:cNvPr>
          <p:cNvSpPr txBox="1"/>
          <p:nvPr/>
        </p:nvSpPr>
        <p:spPr>
          <a:xfrm>
            <a:off x="2919450" y="2445170"/>
            <a:ext cx="893135" cy="338554"/>
          </a:xfrm>
          <a:prstGeom prst="rect">
            <a:avLst/>
          </a:prstGeom>
          <a:noFill/>
        </p:spPr>
        <p:txBody>
          <a:bodyPr wrap="square" rtlCol="0">
            <a:spAutoFit/>
          </a:bodyPr>
          <a:lstStyle/>
          <a:p>
            <a:pPr algn="ctr"/>
            <a:r>
              <a:rPr lang="en-US" sz="1600" dirty="0">
                <a:solidFill>
                  <a:schemeClr val="bg1"/>
                </a:solidFill>
              </a:rPr>
              <a:t>good</a:t>
            </a:r>
          </a:p>
        </p:txBody>
      </p:sp>
      <p:sp>
        <p:nvSpPr>
          <p:cNvPr id="11" name="TextBox 10">
            <a:extLst>
              <a:ext uri="{FF2B5EF4-FFF2-40B4-BE49-F238E27FC236}">
                <a16:creationId xmlns:a16="http://schemas.microsoft.com/office/drawing/2014/main" id="{5D84DFA0-C72E-1719-6036-33DF58E2AD54}"/>
              </a:ext>
            </a:extLst>
          </p:cNvPr>
          <p:cNvSpPr txBox="1"/>
          <p:nvPr/>
        </p:nvSpPr>
        <p:spPr>
          <a:xfrm>
            <a:off x="4020026" y="2445170"/>
            <a:ext cx="893135" cy="338554"/>
          </a:xfrm>
          <a:prstGeom prst="rect">
            <a:avLst/>
          </a:prstGeom>
          <a:noFill/>
        </p:spPr>
        <p:txBody>
          <a:bodyPr wrap="square" rtlCol="0">
            <a:spAutoFit/>
          </a:bodyPr>
          <a:lstStyle/>
          <a:p>
            <a:pPr algn="ctr"/>
            <a:r>
              <a:rPr lang="en-US" sz="1600" dirty="0">
                <a:solidFill>
                  <a:schemeClr val="bg1"/>
                </a:solidFill>
              </a:rPr>
              <a:t>over</a:t>
            </a:r>
          </a:p>
        </p:txBody>
      </p:sp>
    </p:spTree>
    <p:extLst>
      <p:ext uri="{BB962C8B-B14F-4D97-AF65-F5344CB8AC3E}">
        <p14:creationId xmlns:p14="http://schemas.microsoft.com/office/powerpoint/2010/main" val="849307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CF282C-B927-512B-81B5-7394A61FBE2F}"/>
              </a:ext>
            </a:extLst>
          </p:cNvPr>
          <p:cNvSpPr>
            <a:spLocks noGrp="1"/>
          </p:cNvSpPr>
          <p:nvPr>
            <p:ph type="title"/>
          </p:nvPr>
        </p:nvSpPr>
        <p:spPr/>
        <p:txBody>
          <a:bodyPr/>
          <a:lstStyle/>
          <a:p>
            <a:r>
              <a:rPr lang="en-US" dirty="0"/>
              <a:t>SEP Scoreboard Validation Caveat</a:t>
            </a:r>
          </a:p>
        </p:txBody>
      </p:sp>
      <p:sp>
        <p:nvSpPr>
          <p:cNvPr id="6" name="Content Placeholder 5">
            <a:extLst>
              <a:ext uri="{FF2B5EF4-FFF2-40B4-BE49-F238E27FC236}">
                <a16:creationId xmlns:a16="http://schemas.microsoft.com/office/drawing/2014/main" id="{B5462897-BA66-CAC2-2194-45C314D593AB}"/>
              </a:ext>
            </a:extLst>
          </p:cNvPr>
          <p:cNvSpPr>
            <a:spLocks noGrp="1"/>
          </p:cNvSpPr>
          <p:nvPr>
            <p:ph idx="1"/>
          </p:nvPr>
        </p:nvSpPr>
        <p:spPr>
          <a:xfrm>
            <a:off x="838200" y="1825625"/>
            <a:ext cx="5073502" cy="4351338"/>
          </a:xfrm>
        </p:spPr>
        <p:txBody>
          <a:bodyPr>
            <a:normAutofit/>
          </a:bodyPr>
          <a:lstStyle/>
          <a:p>
            <a:r>
              <a:rPr lang="en-US" sz="2400" b="1" dirty="0">
                <a:solidFill>
                  <a:schemeClr val="accent2">
                    <a:lumMod val="60000"/>
                    <a:lumOff val="40000"/>
                  </a:schemeClr>
                </a:solidFill>
              </a:rPr>
              <a:t>SEP Scoreboard metrics will change compared to the NASA Technical Report</a:t>
            </a:r>
          </a:p>
          <a:p>
            <a:r>
              <a:rPr lang="en-US" sz="2400" dirty="0"/>
              <a:t>SPHINX has been upgraded to provide </a:t>
            </a:r>
            <a:r>
              <a:rPr lang="en-US" sz="2400" dirty="0">
                <a:solidFill>
                  <a:schemeClr val="accent2">
                    <a:lumMod val="60000"/>
                    <a:lumOff val="40000"/>
                  </a:schemeClr>
                </a:solidFill>
              </a:rPr>
              <a:t>error bars </a:t>
            </a:r>
            <a:r>
              <a:rPr lang="en-US" sz="2400" dirty="0"/>
              <a:t>on the metrics</a:t>
            </a:r>
          </a:p>
          <a:p>
            <a:r>
              <a:rPr lang="en-US" sz="2400" dirty="0"/>
              <a:t>SPHINX has been updated to u</a:t>
            </a:r>
            <a:r>
              <a:rPr lang="en-US" dirty="0"/>
              <a:t>se </a:t>
            </a:r>
            <a:r>
              <a:rPr lang="en-US" dirty="0">
                <a:solidFill>
                  <a:schemeClr val="accent2">
                    <a:lumMod val="60000"/>
                    <a:lumOff val="40000"/>
                  </a:schemeClr>
                </a:solidFill>
              </a:rPr>
              <a:t>known SEP, CME, and flare </a:t>
            </a:r>
            <a:r>
              <a:rPr lang="en-US" dirty="0"/>
              <a:t>associations</a:t>
            </a:r>
          </a:p>
          <a:p>
            <a:pPr lvl="1"/>
            <a:r>
              <a:rPr lang="en-US" sz="2000" dirty="0"/>
              <a:t>Upgrades to </a:t>
            </a:r>
            <a:r>
              <a:rPr lang="en-US" sz="2000" dirty="0" err="1"/>
              <a:t>FetchSEP</a:t>
            </a:r>
            <a:r>
              <a:rPr lang="en-US" sz="2000" dirty="0"/>
              <a:t> to generate the CLEAR SEP Dataset enabled this capability in SPHINX</a:t>
            </a:r>
          </a:p>
        </p:txBody>
      </p:sp>
      <p:pic>
        <p:nvPicPr>
          <p:cNvPr id="8" name="Picture 7">
            <a:extLst>
              <a:ext uri="{FF2B5EF4-FFF2-40B4-BE49-F238E27FC236}">
                <a16:creationId xmlns:a16="http://schemas.microsoft.com/office/drawing/2014/main" id="{EE0E189C-1FA4-CC3F-1003-AD3D1D0C7B68}"/>
              </a:ext>
            </a:extLst>
          </p:cNvPr>
          <p:cNvPicPr>
            <a:picLocks noChangeAspect="1"/>
          </p:cNvPicPr>
          <p:nvPr/>
        </p:nvPicPr>
        <p:blipFill>
          <a:blip r:embed="rId2"/>
          <a:stretch>
            <a:fillRect/>
          </a:stretch>
        </p:blipFill>
        <p:spPr>
          <a:xfrm>
            <a:off x="6304292" y="1442137"/>
            <a:ext cx="5784927" cy="3348665"/>
          </a:xfrm>
          <a:prstGeom prst="rect">
            <a:avLst/>
          </a:prstGeom>
        </p:spPr>
      </p:pic>
      <p:pic>
        <p:nvPicPr>
          <p:cNvPr id="14" name="Picture 13">
            <a:extLst>
              <a:ext uri="{FF2B5EF4-FFF2-40B4-BE49-F238E27FC236}">
                <a16:creationId xmlns:a16="http://schemas.microsoft.com/office/drawing/2014/main" id="{E79036FD-E8A3-E577-2272-9B3D313D0929}"/>
              </a:ext>
            </a:extLst>
          </p:cNvPr>
          <p:cNvPicPr>
            <a:picLocks noChangeAspect="1"/>
          </p:cNvPicPr>
          <p:nvPr/>
        </p:nvPicPr>
        <p:blipFill>
          <a:blip r:embed="rId3"/>
          <a:stretch>
            <a:fillRect/>
          </a:stretch>
        </p:blipFill>
        <p:spPr>
          <a:xfrm>
            <a:off x="6304292" y="4906852"/>
            <a:ext cx="5784927" cy="1815593"/>
          </a:xfrm>
          <a:prstGeom prst="rect">
            <a:avLst/>
          </a:prstGeom>
        </p:spPr>
      </p:pic>
      <p:sp>
        <p:nvSpPr>
          <p:cNvPr id="15" name="TextBox 14">
            <a:extLst>
              <a:ext uri="{FF2B5EF4-FFF2-40B4-BE49-F238E27FC236}">
                <a16:creationId xmlns:a16="http://schemas.microsoft.com/office/drawing/2014/main" id="{5E596B2F-27B8-B086-547D-2CFDA133E0DB}"/>
              </a:ext>
            </a:extLst>
          </p:cNvPr>
          <p:cNvSpPr txBox="1"/>
          <p:nvPr/>
        </p:nvSpPr>
        <p:spPr>
          <a:xfrm>
            <a:off x="392592" y="6414668"/>
            <a:ext cx="5887708" cy="307777"/>
          </a:xfrm>
          <a:prstGeom prst="rect">
            <a:avLst/>
          </a:prstGeom>
          <a:noFill/>
        </p:spPr>
        <p:txBody>
          <a:bodyPr wrap="square" rtlCol="0">
            <a:spAutoFit/>
          </a:bodyPr>
          <a:lstStyle/>
          <a:p>
            <a:r>
              <a:rPr lang="en-US" sz="1400" dirty="0">
                <a:solidFill>
                  <a:schemeClr val="accent4">
                    <a:lumMod val="40000"/>
                    <a:lumOff val="60000"/>
                  </a:schemeClr>
                </a:solidFill>
                <a:latin typeface="Courier New" panose="02070309020205020404" pitchFamily="49" charset="0"/>
                <a:cs typeface="Courier New" panose="02070309020205020404" pitchFamily="49" charset="0"/>
                <a:hlinkClick r:id="rId4">
                  <a:extLst>
                    <a:ext uri="{A12FA001-AC4F-418D-AE19-62706E023703}">
                      <ahyp:hlinkClr xmlns:ahyp="http://schemas.microsoft.com/office/drawing/2018/hyperlinkcolor" val="tx"/>
                    </a:ext>
                  </a:extLst>
                </a:hlinkClick>
              </a:rPr>
              <a:t>https://ccmc.gsfc.nasa.gov/swxcoe/clear/benchmark.php</a:t>
            </a:r>
            <a:r>
              <a:rPr lang="en-US" sz="1400" dirty="0">
                <a:solidFill>
                  <a:schemeClr val="accent4">
                    <a:lumMod val="40000"/>
                    <a:lumOff val="60000"/>
                  </a:schemeClr>
                </a:solidFill>
                <a:latin typeface="Courier New" panose="02070309020205020404" pitchFamily="49" charset="0"/>
                <a:cs typeface="Courier New" panose="02070309020205020404" pitchFamily="49" charset="0"/>
              </a:rPr>
              <a:t> </a:t>
            </a:r>
          </a:p>
        </p:txBody>
      </p:sp>
      <p:pic>
        <p:nvPicPr>
          <p:cNvPr id="17" name="Picture 16">
            <a:extLst>
              <a:ext uri="{FF2B5EF4-FFF2-40B4-BE49-F238E27FC236}">
                <a16:creationId xmlns:a16="http://schemas.microsoft.com/office/drawing/2014/main" id="{1ECE0014-16A2-2094-9845-F7AB7055D933}"/>
              </a:ext>
            </a:extLst>
          </p:cNvPr>
          <p:cNvPicPr>
            <a:picLocks noChangeAspect="1"/>
          </p:cNvPicPr>
          <p:nvPr/>
        </p:nvPicPr>
        <p:blipFill>
          <a:blip r:embed="rId5"/>
          <a:stretch>
            <a:fillRect/>
          </a:stretch>
        </p:blipFill>
        <p:spPr>
          <a:xfrm>
            <a:off x="11096876" y="2214821"/>
            <a:ext cx="839751" cy="552879"/>
          </a:xfrm>
          <a:prstGeom prst="rect">
            <a:avLst/>
          </a:prstGeom>
        </p:spPr>
      </p:pic>
    </p:spTree>
    <p:extLst>
      <p:ext uri="{BB962C8B-B14F-4D97-AF65-F5344CB8AC3E}">
        <p14:creationId xmlns:p14="http://schemas.microsoft.com/office/powerpoint/2010/main" val="2853346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1B8DE-E559-EFB1-1BF9-3DDC3A6207C3}"/>
              </a:ext>
            </a:extLst>
          </p:cNvPr>
          <p:cNvSpPr>
            <a:spLocks noGrp="1"/>
          </p:cNvSpPr>
          <p:nvPr>
            <p:ph type="title"/>
          </p:nvPr>
        </p:nvSpPr>
        <p:spPr/>
        <p:txBody>
          <a:bodyPr/>
          <a:lstStyle/>
          <a:p>
            <a:r>
              <a:rPr lang="en-US" dirty="0"/>
              <a:t>SEP Scoreboard Takeaways</a:t>
            </a:r>
          </a:p>
        </p:txBody>
      </p:sp>
      <p:sp>
        <p:nvSpPr>
          <p:cNvPr id="3" name="Content Placeholder 2">
            <a:extLst>
              <a:ext uri="{FF2B5EF4-FFF2-40B4-BE49-F238E27FC236}">
                <a16:creationId xmlns:a16="http://schemas.microsoft.com/office/drawing/2014/main" id="{3BD56073-A8A4-C3A1-4042-E8B2750D15F9}"/>
              </a:ext>
            </a:extLst>
          </p:cNvPr>
          <p:cNvSpPr>
            <a:spLocks noGrp="1"/>
          </p:cNvSpPr>
          <p:nvPr>
            <p:ph idx="1"/>
          </p:nvPr>
        </p:nvSpPr>
        <p:spPr>
          <a:xfrm>
            <a:off x="838200" y="1550020"/>
            <a:ext cx="10515600" cy="2509023"/>
          </a:xfrm>
        </p:spPr>
        <p:txBody>
          <a:bodyPr>
            <a:normAutofit fontScale="92500" lnSpcReduction="10000"/>
          </a:bodyPr>
          <a:lstStyle/>
          <a:p>
            <a:r>
              <a:rPr lang="en-US" sz="2400" dirty="0"/>
              <a:t>Best All Clear</a:t>
            </a:r>
          </a:p>
          <a:p>
            <a:pPr lvl="1"/>
            <a:r>
              <a:rPr lang="en-US" sz="1900" dirty="0"/>
              <a:t>UMASEP-10: Hit Rate = 69%, False Alarm Ratio = 63%, HSS = 0.46 </a:t>
            </a:r>
          </a:p>
          <a:p>
            <a:pPr lvl="1"/>
            <a:r>
              <a:rPr lang="en-US" sz="1900" dirty="0"/>
              <a:t>SEPSTER: Hit Rate = 62%, False Alarm Ratio = 64%, HSS = 0.44</a:t>
            </a:r>
          </a:p>
          <a:p>
            <a:pPr lvl="1"/>
            <a:r>
              <a:rPr lang="en-US" sz="1900" dirty="0"/>
              <a:t>HESPERIA </a:t>
            </a:r>
            <a:r>
              <a:rPr lang="en-US" sz="1900" dirty="0" err="1"/>
              <a:t>REleASE</a:t>
            </a:r>
            <a:r>
              <a:rPr lang="en-US" sz="1900" dirty="0"/>
              <a:t> SOHO-60 min (15.8–39.8 MeV) to GOES &gt;10 MeV, 10 pfu: </a:t>
            </a:r>
            <a:br>
              <a:rPr lang="en-US" sz="1900" dirty="0"/>
            </a:br>
            <a:r>
              <a:rPr lang="en-US" sz="1900" dirty="0"/>
              <a:t>Hit Rate = 88%, False Alarm Ratio = 42%, and HSS = 0.70.</a:t>
            </a:r>
          </a:p>
          <a:p>
            <a:r>
              <a:rPr lang="en-US" sz="2400" dirty="0"/>
              <a:t>Model skill and availability (AWT) not yet sufficient for operational use</a:t>
            </a:r>
          </a:p>
          <a:p>
            <a:r>
              <a:rPr lang="en-US" sz="2400" dirty="0"/>
              <a:t>State-of the-art performance for real-time forecasting is provided in the NASA TP and attached as an Appendix to this presentation</a:t>
            </a:r>
          </a:p>
          <a:p>
            <a:endParaRPr lang="en-US" dirty="0"/>
          </a:p>
          <a:p>
            <a:endParaRPr lang="en-US" dirty="0"/>
          </a:p>
          <a:p>
            <a:endParaRPr lang="en-US" dirty="0"/>
          </a:p>
        </p:txBody>
      </p:sp>
      <p:sp>
        <p:nvSpPr>
          <p:cNvPr id="7" name="TextBox 6">
            <a:extLst>
              <a:ext uri="{FF2B5EF4-FFF2-40B4-BE49-F238E27FC236}">
                <a16:creationId xmlns:a16="http://schemas.microsoft.com/office/drawing/2014/main" id="{C6BA97BE-8344-5667-27E0-B1C7D2132D34}"/>
              </a:ext>
            </a:extLst>
          </p:cNvPr>
          <p:cNvSpPr txBox="1"/>
          <p:nvPr/>
        </p:nvSpPr>
        <p:spPr>
          <a:xfrm>
            <a:off x="1529575" y="4171621"/>
            <a:ext cx="9132849" cy="203132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SRAG proposes a new skill score called </a:t>
            </a:r>
            <a:r>
              <a:rPr lang="en-US" b="1" dirty="0"/>
              <a:t>False Alarm Event Ratio (FAER)</a:t>
            </a:r>
            <a:r>
              <a:rPr lang="en-US" dirty="0"/>
              <a:t>, pronounced “fear”, defined as: </a:t>
            </a:r>
          </a:p>
          <a:p>
            <a:pPr algn="ctr"/>
            <a:r>
              <a:rPr lang="en-US" dirty="0"/>
              <a:t>FAER= false alarms/(hits + misses)</a:t>
            </a:r>
          </a:p>
          <a:p>
            <a:endParaRPr lang="en-US" dirty="0"/>
          </a:p>
          <a:p>
            <a:r>
              <a:rPr lang="en-US" dirty="0"/>
              <a:t>This ratio represents the number of false alarms compared to the number of observed SEP events and has a simple intuitive utility as models with high FAER are impossible to trust. A goal of FAER &lt;= 1 provides a constraint on the False Alarm Rate and Ratio.</a:t>
            </a:r>
          </a:p>
        </p:txBody>
      </p:sp>
      <p:sp>
        <p:nvSpPr>
          <p:cNvPr id="8" name="TextBox 7">
            <a:extLst>
              <a:ext uri="{FF2B5EF4-FFF2-40B4-BE49-F238E27FC236}">
                <a16:creationId xmlns:a16="http://schemas.microsoft.com/office/drawing/2014/main" id="{B2A2E7B3-331B-E1C4-5C06-378C7BB96731}"/>
              </a:ext>
            </a:extLst>
          </p:cNvPr>
          <p:cNvSpPr txBox="1"/>
          <p:nvPr/>
        </p:nvSpPr>
        <p:spPr>
          <a:xfrm>
            <a:off x="1529575" y="6389649"/>
            <a:ext cx="9132850" cy="369332"/>
          </a:xfrm>
          <a:prstGeom prst="rect">
            <a:avLst/>
          </a:prstGeom>
          <a:noFill/>
        </p:spPr>
        <p:txBody>
          <a:bodyPr wrap="square" rtlCol="0">
            <a:spAutoFit/>
          </a:bodyPr>
          <a:lstStyle/>
          <a:p>
            <a:pPr algn="ctr"/>
            <a:r>
              <a:rPr lang="en-US" dirty="0"/>
              <a:t>UMASEP FAER = 1.17 (3.84 raw), SEPSTER FAER = 1.11, </a:t>
            </a:r>
            <a:r>
              <a:rPr lang="en-US" dirty="0" err="1"/>
              <a:t>REleASE</a:t>
            </a:r>
            <a:r>
              <a:rPr lang="en-US" dirty="0"/>
              <a:t> FAER = 0.62  </a:t>
            </a:r>
          </a:p>
        </p:txBody>
      </p:sp>
    </p:spTree>
    <p:extLst>
      <p:ext uri="{BB962C8B-B14F-4D97-AF65-F5344CB8AC3E}">
        <p14:creationId xmlns:p14="http://schemas.microsoft.com/office/powerpoint/2010/main" val="2434022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776E02-BA04-BA97-FF56-2794C5FBFAC6}"/>
              </a:ext>
            </a:extLst>
          </p:cNvPr>
          <p:cNvSpPr>
            <a:spLocks noGrp="1"/>
          </p:cNvSpPr>
          <p:nvPr>
            <p:ph type="title"/>
          </p:nvPr>
        </p:nvSpPr>
        <p:spPr/>
        <p:txBody>
          <a:bodyPr/>
          <a:lstStyle/>
          <a:p>
            <a:r>
              <a:rPr lang="en-US" dirty="0"/>
              <a:t>Back Ups</a:t>
            </a:r>
          </a:p>
        </p:txBody>
      </p:sp>
      <p:sp>
        <p:nvSpPr>
          <p:cNvPr id="5" name="Text Placeholder 4">
            <a:extLst>
              <a:ext uri="{FF2B5EF4-FFF2-40B4-BE49-F238E27FC236}">
                <a16:creationId xmlns:a16="http://schemas.microsoft.com/office/drawing/2014/main" id="{1EDB811D-06B7-9291-CF69-D07333E6307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08233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67743-FF58-EBC4-F850-0977E29A3F7A}"/>
              </a:ext>
            </a:extLst>
          </p:cNvPr>
          <p:cNvSpPr>
            <a:spLocks noGrp="1"/>
          </p:cNvSpPr>
          <p:nvPr>
            <p:ph type="title"/>
          </p:nvPr>
        </p:nvSpPr>
        <p:spPr/>
        <p:txBody>
          <a:bodyPr/>
          <a:lstStyle/>
          <a:p>
            <a:r>
              <a:rPr lang="en-US" dirty="0"/>
              <a:t>Commonly Confused or Abused Words</a:t>
            </a:r>
          </a:p>
        </p:txBody>
      </p:sp>
      <p:sp>
        <p:nvSpPr>
          <p:cNvPr id="3" name="Content Placeholder 2">
            <a:extLst>
              <a:ext uri="{FF2B5EF4-FFF2-40B4-BE49-F238E27FC236}">
                <a16:creationId xmlns:a16="http://schemas.microsoft.com/office/drawing/2014/main" id="{CAAB2CF6-B8D0-ACB4-1684-A9870C59302A}"/>
              </a:ext>
            </a:extLst>
          </p:cNvPr>
          <p:cNvSpPr>
            <a:spLocks noGrp="1"/>
          </p:cNvSpPr>
          <p:nvPr>
            <p:ph idx="1"/>
          </p:nvPr>
        </p:nvSpPr>
        <p:spPr>
          <a:xfrm>
            <a:off x="838200" y="1594884"/>
            <a:ext cx="10515600" cy="4997301"/>
          </a:xfrm>
        </p:spPr>
        <p:txBody>
          <a:bodyPr>
            <a:normAutofit/>
          </a:bodyPr>
          <a:lstStyle/>
          <a:p>
            <a:r>
              <a:rPr lang="en-US" sz="2000" dirty="0">
                <a:solidFill>
                  <a:schemeClr val="accent4">
                    <a:lumMod val="60000"/>
                    <a:lumOff val="40000"/>
                  </a:schemeClr>
                </a:solidFill>
              </a:rPr>
              <a:t>Validation versus Verification </a:t>
            </a:r>
            <a:r>
              <a:rPr lang="en-US" sz="2000" dirty="0"/>
              <a:t>- </a:t>
            </a:r>
            <a:r>
              <a:rPr lang="en-US" sz="1800" dirty="0"/>
              <a:t>used in opposite senses in different communities</a:t>
            </a:r>
          </a:p>
          <a:p>
            <a:pPr lvl="1"/>
            <a:r>
              <a:rPr lang="en-US" sz="1800" dirty="0">
                <a:latin typeface="Avenir" panose="02000503020000020003" pitchFamily="2" charset="0"/>
              </a:rPr>
              <a:t>Is the </a:t>
            </a:r>
            <a:r>
              <a:rPr lang="en-US" sz="1800" dirty="0"/>
              <a:t>software or system is working as expected?</a:t>
            </a:r>
          </a:p>
          <a:p>
            <a:pPr lvl="1"/>
            <a:r>
              <a:rPr lang="en-US" sz="1800" dirty="0"/>
              <a:t>Does the output represent reality (observations)?</a:t>
            </a:r>
          </a:p>
          <a:p>
            <a:pPr lvl="1"/>
            <a:r>
              <a:rPr lang="en-US" sz="1800" dirty="0">
                <a:solidFill>
                  <a:schemeClr val="accent2">
                    <a:lumMod val="60000"/>
                    <a:lumOff val="40000"/>
                  </a:schemeClr>
                </a:solidFill>
              </a:rPr>
              <a:t>I use the term “validation” to mean evaluating a model’s performance by comparing predictions to observations</a:t>
            </a:r>
          </a:p>
          <a:p>
            <a:pPr lvl="1"/>
            <a:r>
              <a:rPr lang="en-US" sz="1800" dirty="0"/>
              <a:t>For the SEP Scoreboards, which collect forecasts in real time, the term “forecast verification” is used in the meteorological community (I will still say validation)</a:t>
            </a:r>
          </a:p>
          <a:p>
            <a:r>
              <a:rPr lang="en-US" sz="2000" dirty="0">
                <a:solidFill>
                  <a:schemeClr val="accent4">
                    <a:lumMod val="60000"/>
                    <a:lumOff val="40000"/>
                  </a:schemeClr>
                </a:solidFill>
              </a:rPr>
              <a:t>Operational</a:t>
            </a:r>
          </a:p>
          <a:p>
            <a:pPr lvl="1"/>
            <a:r>
              <a:rPr lang="en-US" sz="1800" dirty="0"/>
              <a:t>Operations requires rigorous methodologies, workflows, and systems which depend on safety margins, fallbacks, and redundancy and is supported 24/7</a:t>
            </a:r>
          </a:p>
          <a:p>
            <a:pPr lvl="1"/>
            <a:r>
              <a:rPr lang="en-US" sz="1800" dirty="0"/>
              <a:t>A model is operational if it achieves RL 9 - fully validated, tested, demonstrated to be robust, and running in an operational environment using operational inputs (or inputs that have been deemed by the user to have an acceptable level of reliability)</a:t>
            </a:r>
          </a:p>
          <a:p>
            <a:r>
              <a:rPr lang="en-US" sz="2000" dirty="0">
                <a:solidFill>
                  <a:schemeClr val="accent4">
                    <a:lumMod val="60000"/>
                    <a:lumOff val="40000"/>
                  </a:schemeClr>
                </a:solidFill>
              </a:rPr>
              <a:t>Real time</a:t>
            </a:r>
          </a:p>
          <a:p>
            <a:pPr lvl="1"/>
            <a:r>
              <a:rPr lang="en-US" sz="1800" dirty="0"/>
              <a:t>A model runs in real time if it is a fully automated system that uses inputs that are available in real time</a:t>
            </a:r>
          </a:p>
        </p:txBody>
      </p:sp>
    </p:spTree>
    <p:extLst>
      <p:ext uri="{BB962C8B-B14F-4D97-AF65-F5344CB8AC3E}">
        <p14:creationId xmlns:p14="http://schemas.microsoft.com/office/powerpoint/2010/main" val="1659473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EDC4-D8DD-0336-066D-7D1DB6AA55DD}"/>
              </a:ext>
            </a:extLst>
          </p:cNvPr>
          <p:cNvSpPr>
            <a:spLocks noGrp="1"/>
          </p:cNvSpPr>
          <p:nvPr>
            <p:ph type="title"/>
          </p:nvPr>
        </p:nvSpPr>
        <p:spPr>
          <a:xfrm>
            <a:off x="838200" y="365125"/>
            <a:ext cx="5812971" cy="1325563"/>
          </a:xfrm>
        </p:spPr>
        <p:txBody>
          <a:bodyPr/>
          <a:lstStyle/>
          <a:p>
            <a:r>
              <a:rPr lang="en-US" dirty="0"/>
              <a:t>SEPVAL Timeline</a:t>
            </a:r>
          </a:p>
        </p:txBody>
      </p:sp>
      <p:sp>
        <p:nvSpPr>
          <p:cNvPr id="3" name="Content Placeholder 2">
            <a:extLst>
              <a:ext uri="{FF2B5EF4-FFF2-40B4-BE49-F238E27FC236}">
                <a16:creationId xmlns:a16="http://schemas.microsoft.com/office/drawing/2014/main" id="{CB864DA1-8209-84A0-49A2-48A3D7356AB3}"/>
              </a:ext>
            </a:extLst>
          </p:cNvPr>
          <p:cNvSpPr>
            <a:spLocks noGrp="1"/>
          </p:cNvSpPr>
          <p:nvPr>
            <p:ph idx="1"/>
          </p:nvPr>
        </p:nvSpPr>
        <p:spPr>
          <a:xfrm>
            <a:off x="838200" y="1524000"/>
            <a:ext cx="8082831" cy="5222847"/>
          </a:xfrm>
        </p:spPr>
        <p:txBody>
          <a:bodyPr>
            <a:normAutofit fontScale="70000" lnSpcReduction="20000"/>
          </a:bodyPr>
          <a:lstStyle/>
          <a:p>
            <a:r>
              <a:rPr lang="en-US" dirty="0">
                <a:solidFill>
                  <a:schemeClr val="accent4">
                    <a:lumMod val="60000"/>
                    <a:lumOff val="40000"/>
                  </a:schemeClr>
                </a:solidFill>
              </a:rPr>
              <a:t>SHINE 2018 </a:t>
            </a:r>
          </a:p>
          <a:p>
            <a:pPr lvl="1"/>
            <a:r>
              <a:rPr lang="en-US" dirty="0"/>
              <a:t>CCMC and SWPC SEP validation challenge at SHINE</a:t>
            </a:r>
          </a:p>
          <a:p>
            <a:r>
              <a:rPr lang="en-US" dirty="0">
                <a:solidFill>
                  <a:schemeClr val="accent4">
                    <a:lumMod val="60000"/>
                    <a:lumOff val="40000"/>
                  </a:schemeClr>
                </a:solidFill>
              </a:rPr>
              <a:t>SHINE 2019  and ISWAT 2020</a:t>
            </a:r>
          </a:p>
          <a:p>
            <a:pPr lvl="1"/>
            <a:r>
              <a:rPr lang="en-US" dirty="0"/>
              <a:t>SHINE challenge expanded to 9 SEP events</a:t>
            </a:r>
          </a:p>
          <a:p>
            <a:pPr lvl="1"/>
            <a:r>
              <a:rPr lang="en-US" dirty="0"/>
              <a:t>First prototype of </a:t>
            </a:r>
            <a:r>
              <a:rPr lang="en-US" dirty="0" err="1"/>
              <a:t>FetchSEP</a:t>
            </a:r>
            <a:r>
              <a:rPr lang="en-US" dirty="0"/>
              <a:t> to prepare observed SEP values</a:t>
            </a:r>
          </a:p>
          <a:p>
            <a:r>
              <a:rPr lang="en-US" dirty="0">
                <a:solidFill>
                  <a:schemeClr val="accent4">
                    <a:lumMod val="60000"/>
                    <a:lumOff val="40000"/>
                  </a:schemeClr>
                </a:solidFill>
              </a:rPr>
              <a:t>2021</a:t>
            </a:r>
          </a:p>
          <a:p>
            <a:pPr lvl="1"/>
            <a:r>
              <a:rPr lang="en-US" dirty="0"/>
              <a:t>Begin development on SEP validation prototype</a:t>
            </a:r>
          </a:p>
          <a:p>
            <a:r>
              <a:rPr lang="en-US" dirty="0"/>
              <a:t> </a:t>
            </a:r>
            <a:r>
              <a:rPr lang="en-US" dirty="0">
                <a:solidFill>
                  <a:schemeClr val="accent4">
                    <a:lumMod val="60000"/>
                    <a:lumOff val="40000"/>
                  </a:schemeClr>
                </a:solidFill>
              </a:rPr>
              <a:t>SHINE 2022 and ISWAT 2022</a:t>
            </a:r>
          </a:p>
          <a:p>
            <a:pPr lvl="1"/>
            <a:r>
              <a:rPr lang="en-US" dirty="0"/>
              <a:t>Add 14 non-event periods to test for false alarms</a:t>
            </a:r>
            <a:br>
              <a:rPr lang="en-US" dirty="0"/>
            </a:br>
            <a:r>
              <a:rPr lang="en-US" sz="2000" dirty="0">
                <a:solidFill>
                  <a:schemeClr val="accent2">
                    <a:lumMod val="60000"/>
                    <a:lumOff val="40000"/>
                  </a:schemeClr>
                </a:solidFill>
                <a:latin typeface="Courier New" panose="02070309020205020404" pitchFamily="49" charset="0"/>
                <a:cs typeface="Courier New" panose="02070309020205020404" pitchFamily="49" charset="0"/>
                <a:hlinkClick r:id="rId2">
                  <a:extLst>
                    <a:ext uri="{A12FA001-AC4F-418D-AE19-62706E023703}">
                      <ahyp:hlinkClr xmlns:ahyp="http://schemas.microsoft.com/office/drawing/2018/hyperlinkcolor" val="tx"/>
                    </a:ext>
                  </a:extLst>
                </a:hlinkClick>
              </a:rPr>
              <a:t>https://helioshine.org/sep-model-validation-challenge/</a:t>
            </a:r>
            <a:r>
              <a:rPr lang="en-US" sz="2000" dirty="0">
                <a:solidFill>
                  <a:schemeClr val="accent2">
                    <a:lumMod val="60000"/>
                    <a:lumOff val="40000"/>
                  </a:schemeClr>
                </a:solidFill>
                <a:latin typeface="Courier New" panose="02070309020205020404" pitchFamily="49" charset="0"/>
                <a:cs typeface="Courier New" panose="02070309020205020404" pitchFamily="49" charset="0"/>
              </a:rPr>
              <a:t> </a:t>
            </a:r>
            <a:br>
              <a:rPr lang="en-US" sz="2000" dirty="0">
                <a:solidFill>
                  <a:schemeClr val="accent2">
                    <a:lumMod val="60000"/>
                    <a:lumOff val="40000"/>
                  </a:schemeClr>
                </a:solidFill>
                <a:latin typeface="Courier New" panose="02070309020205020404" pitchFamily="49" charset="0"/>
                <a:cs typeface="Courier New" panose="02070309020205020404" pitchFamily="49" charset="0"/>
              </a:rPr>
            </a:br>
            <a:r>
              <a:rPr lang="en-US" sz="2000" dirty="0">
                <a:solidFill>
                  <a:schemeClr val="accent2">
                    <a:lumMod val="60000"/>
                    <a:lumOff val="40000"/>
                  </a:schemeClr>
                </a:solidFill>
                <a:latin typeface="Courier New" panose="02070309020205020404" pitchFamily="49" charset="0"/>
                <a:cs typeface="Courier New" panose="02070309020205020404" pitchFamily="49" charset="0"/>
                <a:hlinkClick r:id="rId3">
                  <a:extLst>
                    <a:ext uri="{A12FA001-AC4F-418D-AE19-62706E023703}">
                      <ahyp:hlinkClr xmlns:ahyp="http://schemas.microsoft.com/office/drawing/2018/hyperlinkcolor" val="tx"/>
                    </a:ext>
                  </a:extLst>
                </a:hlinkClick>
              </a:rPr>
              <a:t>https://ccmc.gsfc.nasa.gov/assessment/topics/SEP/campaign2020.php</a:t>
            </a:r>
            <a:r>
              <a:rPr lang="en-US" sz="2000" dirty="0">
                <a:solidFill>
                  <a:schemeClr val="accent2">
                    <a:lumMod val="60000"/>
                    <a:lumOff val="40000"/>
                  </a:schemeClr>
                </a:solidFill>
                <a:latin typeface="Courier New" panose="02070309020205020404" pitchFamily="49" charset="0"/>
                <a:cs typeface="Courier New" panose="02070309020205020404" pitchFamily="49" charset="0"/>
              </a:rPr>
              <a:t> </a:t>
            </a:r>
          </a:p>
          <a:p>
            <a:r>
              <a:rPr lang="en-US" dirty="0">
                <a:solidFill>
                  <a:schemeClr val="accent4">
                    <a:lumMod val="60000"/>
                    <a:lumOff val="40000"/>
                  </a:schemeClr>
                </a:solidFill>
              </a:rPr>
              <a:t>SEPVAL 2023, mini-ISWAT, ESWW 2023</a:t>
            </a:r>
          </a:p>
          <a:p>
            <a:pPr lvl="1"/>
            <a:r>
              <a:rPr lang="en-US" dirty="0"/>
              <a:t>Extend challenge to 33 SEP events and 30 non-events (SEPVAL Dataset)</a:t>
            </a:r>
            <a:br>
              <a:rPr lang="en-US" dirty="0"/>
            </a:br>
            <a:r>
              <a:rPr lang="en-US" sz="2000" dirty="0">
                <a:solidFill>
                  <a:schemeClr val="accent2">
                    <a:lumMod val="60000"/>
                    <a:lumOff val="40000"/>
                  </a:schemeClr>
                </a:solidFill>
                <a:latin typeface="Courier New" panose="02070309020205020404" pitchFamily="49" charset="0"/>
                <a:cs typeface="Courier New" panose="02070309020205020404" pitchFamily="49" charset="0"/>
                <a:hlinkClick r:id="rId4">
                  <a:extLst>
                    <a:ext uri="{A12FA001-AC4F-418D-AE19-62706E023703}">
                      <ahyp:hlinkClr xmlns:ahyp="http://schemas.microsoft.com/office/drawing/2018/hyperlinkcolor" val="tx"/>
                    </a:ext>
                  </a:extLst>
                </a:hlinkClick>
              </a:rPr>
              <a:t>https://zenodo.org/records/15555244</a:t>
            </a:r>
            <a:r>
              <a:rPr lang="en-US" sz="2000" dirty="0">
                <a:solidFill>
                  <a:schemeClr val="accent2">
                    <a:lumMod val="60000"/>
                    <a:lumOff val="40000"/>
                  </a:schemeClr>
                </a:solidFill>
                <a:latin typeface="Courier New" panose="02070309020205020404" pitchFamily="49" charset="0"/>
                <a:cs typeface="Courier New" panose="02070309020205020404" pitchFamily="49" charset="0"/>
              </a:rPr>
              <a:t> </a:t>
            </a:r>
          </a:p>
          <a:p>
            <a:pPr lvl="1"/>
            <a:r>
              <a:rPr lang="en-US" dirty="0"/>
              <a:t>Begin development of SPHINX </a:t>
            </a:r>
            <a:r>
              <a:rPr lang="en-US" sz="2000" dirty="0">
                <a:solidFill>
                  <a:schemeClr val="accent2">
                    <a:lumMod val="60000"/>
                    <a:lumOff val="40000"/>
                  </a:schemeClr>
                </a:solidFill>
                <a:latin typeface="Courier New" panose="02070309020205020404" pitchFamily="49" charset="0"/>
                <a:cs typeface="Courier New" panose="02070309020205020404" pitchFamily="49" charset="0"/>
                <a:hlinkClick r:id="rId5">
                  <a:extLst>
                    <a:ext uri="{A12FA001-AC4F-418D-AE19-62706E023703}">
                      <ahyp:hlinkClr xmlns:ahyp="http://schemas.microsoft.com/office/drawing/2018/hyperlinkcolor" val="tx"/>
                    </a:ext>
                  </a:extLst>
                </a:hlinkClick>
              </a:rPr>
              <a:t>https://github.com/ktindiana/sphinxval</a:t>
            </a:r>
            <a:endParaRPr lang="en-US" sz="2000" dirty="0">
              <a:solidFill>
                <a:schemeClr val="accent2">
                  <a:lumMod val="60000"/>
                  <a:lumOff val="40000"/>
                </a:schemeClr>
              </a:solidFill>
              <a:latin typeface="Courier New" panose="02070309020205020404" pitchFamily="49" charset="0"/>
              <a:cs typeface="Courier New" panose="02070309020205020404" pitchFamily="49" charset="0"/>
            </a:endParaRPr>
          </a:p>
          <a:p>
            <a:pPr lvl="1"/>
            <a:r>
              <a:rPr lang="en-US" dirty="0">
                <a:cs typeface="Courier New" panose="02070309020205020404" pitchFamily="49" charset="0"/>
              </a:rPr>
              <a:t>Begin development of VIVID </a:t>
            </a:r>
            <a:r>
              <a:rPr lang="en-US" sz="1900" dirty="0">
                <a:solidFill>
                  <a:schemeClr val="accent2">
                    <a:lumMod val="60000"/>
                    <a:lumOff val="40000"/>
                  </a:schemeClr>
                </a:solidFill>
                <a:latin typeface="Courier New" panose="02070309020205020404" pitchFamily="49" charset="0"/>
                <a:cs typeface="Courier New" panose="02070309020205020404" pitchFamily="49" charset="0"/>
                <a:hlinkClick r:id="rId6">
                  <a:extLst>
                    <a:ext uri="{A12FA001-AC4F-418D-AE19-62706E023703}">
                      <ahyp:hlinkClr xmlns:ahyp="http://schemas.microsoft.com/office/drawing/2018/hyperlinkcolor" val="tx"/>
                    </a:ext>
                  </a:extLst>
                </a:hlinkClick>
              </a:rPr>
              <a:t>https://ccmc.gsfc.nasa.gov/vivid/</a:t>
            </a:r>
            <a:r>
              <a:rPr lang="en-US" sz="1900" dirty="0">
                <a:solidFill>
                  <a:schemeClr val="accent2">
                    <a:lumMod val="60000"/>
                    <a:lumOff val="40000"/>
                  </a:schemeClr>
                </a:solidFill>
                <a:latin typeface="Courier New" panose="02070309020205020404" pitchFamily="49" charset="0"/>
                <a:cs typeface="Courier New" panose="02070309020205020404" pitchFamily="49" charset="0"/>
              </a:rPr>
              <a:t> </a:t>
            </a:r>
          </a:p>
          <a:p>
            <a:r>
              <a:rPr lang="en-US" dirty="0">
                <a:solidFill>
                  <a:schemeClr val="accent4">
                    <a:lumMod val="60000"/>
                    <a:lumOff val="40000"/>
                  </a:schemeClr>
                </a:solidFill>
              </a:rPr>
              <a:t>2026</a:t>
            </a:r>
          </a:p>
          <a:p>
            <a:pPr lvl="1"/>
            <a:r>
              <a:rPr lang="en-US" dirty="0"/>
              <a:t>Whitman et al. (2026). </a:t>
            </a:r>
            <a:r>
              <a:rPr lang="en-US" i="1" dirty="0"/>
              <a:t>Validation of Solar Energetic Particle Forecasting Models for Space Radiation Operations with SPHINX and VIVID</a:t>
            </a:r>
            <a:r>
              <a:rPr lang="en-US" dirty="0"/>
              <a:t>. NASA NTRS. </a:t>
            </a:r>
            <a:r>
              <a:rPr lang="en-US" sz="2000" dirty="0">
                <a:solidFill>
                  <a:schemeClr val="accent2">
                    <a:lumMod val="60000"/>
                    <a:lumOff val="40000"/>
                  </a:schemeClr>
                </a:solidFill>
                <a:latin typeface="Courier New" panose="02070309020205020404" pitchFamily="49" charset="0"/>
                <a:cs typeface="Courier New" panose="02070309020205020404" pitchFamily="49" charset="0"/>
                <a:hlinkClick r:id="rId7">
                  <a:extLst>
                    <a:ext uri="{A12FA001-AC4F-418D-AE19-62706E023703}">
                      <ahyp:hlinkClr xmlns:ahyp="http://schemas.microsoft.com/office/drawing/2018/hyperlinkcolor" val="tx"/>
                    </a:ext>
                  </a:extLst>
                </a:hlinkClick>
              </a:rPr>
              <a:t>https://ntrs.nasa.gov/citations/20260000463</a:t>
            </a:r>
            <a:r>
              <a:rPr lang="en-US" sz="2000" dirty="0">
                <a:solidFill>
                  <a:schemeClr val="accent2">
                    <a:lumMod val="60000"/>
                    <a:lumOff val="40000"/>
                  </a:schemeClr>
                </a:solidFill>
                <a:latin typeface="Courier New" panose="02070309020205020404" pitchFamily="49" charset="0"/>
                <a:cs typeface="Courier New" panose="02070309020205020404" pitchFamily="49" charset="0"/>
              </a:rPr>
              <a:t> </a:t>
            </a:r>
          </a:p>
          <a:p>
            <a:endParaRPr lang="en-US" dirty="0"/>
          </a:p>
        </p:txBody>
      </p:sp>
      <p:pic>
        <p:nvPicPr>
          <p:cNvPr id="4" name="Google Shape;152;p23" descr="A group of people standing together&#10;&#10;Description automatically generated">
            <a:extLst>
              <a:ext uri="{FF2B5EF4-FFF2-40B4-BE49-F238E27FC236}">
                <a16:creationId xmlns:a16="http://schemas.microsoft.com/office/drawing/2014/main" id="{0EF52F1D-A4DB-5E7D-50E8-B4A7C1B94A34}"/>
              </a:ext>
            </a:extLst>
          </p:cNvPr>
          <p:cNvPicPr preferRelativeResize="0">
            <a:picLocks noChangeAspect="1"/>
          </p:cNvPicPr>
          <p:nvPr/>
        </p:nvPicPr>
        <p:blipFill rotWithShape="1">
          <a:blip r:embed="rId8" cstate="print">
            <a:alphaModFix/>
            <a:extLst>
              <a:ext uri="{28A0092B-C50C-407E-A947-70E740481C1C}">
                <a14:useLocalDpi xmlns:a14="http://schemas.microsoft.com/office/drawing/2010/main"/>
              </a:ext>
            </a:extLst>
          </a:blip>
          <a:srcRect t="18840" b="8835"/>
          <a:stretch/>
        </p:blipFill>
        <p:spPr>
          <a:xfrm>
            <a:off x="6834539" y="157237"/>
            <a:ext cx="3657600" cy="1763110"/>
          </a:xfrm>
          <a:prstGeom prst="rect">
            <a:avLst/>
          </a:prstGeom>
          <a:noFill/>
          <a:ln>
            <a:noFill/>
          </a:ln>
        </p:spPr>
      </p:pic>
      <p:grpSp>
        <p:nvGrpSpPr>
          <p:cNvPr id="5" name="Group 4">
            <a:extLst>
              <a:ext uri="{FF2B5EF4-FFF2-40B4-BE49-F238E27FC236}">
                <a16:creationId xmlns:a16="http://schemas.microsoft.com/office/drawing/2014/main" id="{47B7A4F4-A340-BB8E-1CEA-5099A81C0B15}"/>
              </a:ext>
            </a:extLst>
          </p:cNvPr>
          <p:cNvGrpSpPr/>
          <p:nvPr/>
        </p:nvGrpSpPr>
        <p:grpSpPr>
          <a:xfrm>
            <a:off x="7981103" y="1781901"/>
            <a:ext cx="3657600" cy="1647005"/>
            <a:chOff x="1600200" y="5221505"/>
            <a:chExt cx="3657600" cy="1647005"/>
          </a:xfrm>
        </p:grpSpPr>
        <p:pic>
          <p:nvPicPr>
            <p:cNvPr id="6" name="Picture 5" descr="A group of people posing for a photo&#10;&#10;Description automatically generated">
              <a:extLst>
                <a:ext uri="{FF2B5EF4-FFF2-40B4-BE49-F238E27FC236}">
                  <a16:creationId xmlns:a16="http://schemas.microsoft.com/office/drawing/2014/main" id="{0E8C990B-0504-5428-D1A6-3E63C1569A29}"/>
                </a:ext>
              </a:extLst>
            </p:cNvPr>
            <p:cNvPicPr>
              <a:picLocks noChangeAspect="1"/>
            </p:cNvPicPr>
            <p:nvPr/>
          </p:nvPicPr>
          <p:blipFill rotWithShape="1">
            <a:blip r:embed="rId9"/>
            <a:srcRect t="28241" b="13635"/>
            <a:stretch/>
          </p:blipFill>
          <p:spPr>
            <a:xfrm>
              <a:off x="1600200" y="5221505"/>
              <a:ext cx="3657600" cy="1594455"/>
            </a:xfrm>
            <a:prstGeom prst="rect">
              <a:avLst/>
            </a:prstGeom>
          </p:spPr>
        </p:pic>
        <p:sp>
          <p:nvSpPr>
            <p:cNvPr id="7" name="TextBox 6">
              <a:extLst>
                <a:ext uri="{FF2B5EF4-FFF2-40B4-BE49-F238E27FC236}">
                  <a16:creationId xmlns:a16="http://schemas.microsoft.com/office/drawing/2014/main" id="{63510E62-33E4-2FEE-A1B7-903425B37BD2}"/>
                </a:ext>
              </a:extLst>
            </p:cNvPr>
            <p:cNvSpPr txBox="1"/>
            <p:nvPr/>
          </p:nvSpPr>
          <p:spPr>
            <a:xfrm>
              <a:off x="1914196" y="6429928"/>
              <a:ext cx="3029607" cy="438582"/>
            </a:xfrm>
            <a:prstGeom prst="rect">
              <a:avLst/>
            </a:prstGeom>
            <a:noFill/>
          </p:spPr>
          <p:txBody>
            <a:bodyPr wrap="square" rtlCol="0">
              <a:spAutoFit/>
            </a:bodyPr>
            <a:lstStyle/>
            <a:p>
              <a:pPr algn="ctr"/>
              <a:r>
                <a:rPr lang="en-US" sz="1200" b="1" dirty="0"/>
                <a:t>SEPVAL 2023 (Europe)</a:t>
              </a:r>
            </a:p>
            <a:p>
              <a:pPr algn="ctr"/>
              <a:r>
                <a:rPr lang="en-US" sz="1000" dirty="0"/>
                <a:t>ESWW, Toulouse, France</a:t>
              </a:r>
            </a:p>
          </p:txBody>
        </p:sp>
      </p:grpSp>
      <p:pic>
        <p:nvPicPr>
          <p:cNvPr id="11" name="Picture 10" descr="Text, letter&#10;&#10;AI-generated content may be incorrect.">
            <a:extLst>
              <a:ext uri="{FF2B5EF4-FFF2-40B4-BE49-F238E27FC236}">
                <a16:creationId xmlns:a16="http://schemas.microsoft.com/office/drawing/2014/main" id="{9D385A88-03B6-C478-77D0-F4ED289C0DF8}"/>
              </a:ext>
            </a:extLst>
          </p:cNvPr>
          <p:cNvPicPr>
            <a:picLocks noChangeAspect="1"/>
          </p:cNvPicPr>
          <p:nvPr/>
        </p:nvPicPr>
        <p:blipFill>
          <a:blip r:embed="rId10"/>
          <a:stretch>
            <a:fillRect/>
          </a:stretch>
        </p:blipFill>
        <p:spPr>
          <a:xfrm>
            <a:off x="8921032" y="3481551"/>
            <a:ext cx="3142214" cy="3265296"/>
          </a:xfrm>
          <a:prstGeom prst="rect">
            <a:avLst/>
          </a:prstGeom>
        </p:spPr>
      </p:pic>
    </p:spTree>
    <p:extLst>
      <p:ext uri="{BB962C8B-B14F-4D97-AF65-F5344CB8AC3E}">
        <p14:creationId xmlns:p14="http://schemas.microsoft.com/office/powerpoint/2010/main" val="2292660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695DF-974E-461F-B6BE-88FF6C59A3A0}"/>
              </a:ext>
            </a:extLst>
          </p:cNvPr>
          <p:cNvSpPr>
            <a:spLocks noGrp="1"/>
          </p:cNvSpPr>
          <p:nvPr>
            <p:ph type="title"/>
          </p:nvPr>
        </p:nvSpPr>
        <p:spPr/>
        <p:txBody>
          <a:bodyPr/>
          <a:lstStyle/>
          <a:p>
            <a:r>
              <a:rPr lang="en-US" dirty="0"/>
              <a:t>SEP Scoreboard Maximum Flux Forecasts</a:t>
            </a:r>
          </a:p>
        </p:txBody>
      </p:sp>
      <p:pic>
        <p:nvPicPr>
          <p:cNvPr id="5" name="Picture 4" descr="Chart, waterfall chart, box and whisker chart&#10;&#10;AI-generated content may be incorrect.">
            <a:extLst>
              <a:ext uri="{FF2B5EF4-FFF2-40B4-BE49-F238E27FC236}">
                <a16:creationId xmlns:a16="http://schemas.microsoft.com/office/drawing/2014/main" id="{5C2A8288-A242-208C-2A1C-3C281D03A444}"/>
              </a:ext>
            </a:extLst>
          </p:cNvPr>
          <p:cNvPicPr>
            <a:picLocks noChangeAspect="1"/>
          </p:cNvPicPr>
          <p:nvPr/>
        </p:nvPicPr>
        <p:blipFill>
          <a:blip r:embed="rId2"/>
          <a:stretch>
            <a:fillRect/>
          </a:stretch>
        </p:blipFill>
        <p:spPr>
          <a:xfrm>
            <a:off x="838200" y="1596283"/>
            <a:ext cx="5912552" cy="4896592"/>
          </a:xfrm>
          <a:prstGeom prst="rect">
            <a:avLst/>
          </a:prstGeom>
        </p:spPr>
      </p:pic>
      <p:sp>
        <p:nvSpPr>
          <p:cNvPr id="6" name="Content Placeholder 19">
            <a:extLst>
              <a:ext uri="{FF2B5EF4-FFF2-40B4-BE49-F238E27FC236}">
                <a16:creationId xmlns:a16="http://schemas.microsoft.com/office/drawing/2014/main" id="{F568CB42-18EC-7849-4D83-20877690DAD6}"/>
              </a:ext>
            </a:extLst>
          </p:cNvPr>
          <p:cNvSpPr>
            <a:spLocks noGrp="1"/>
          </p:cNvSpPr>
          <p:nvPr>
            <p:ph idx="1"/>
          </p:nvPr>
        </p:nvSpPr>
        <p:spPr>
          <a:xfrm>
            <a:off x="7102555" y="1860690"/>
            <a:ext cx="3933021" cy="4536488"/>
          </a:xfrm>
        </p:spPr>
        <p:txBody>
          <a:bodyPr>
            <a:normAutofit/>
          </a:bodyPr>
          <a:lstStyle/>
          <a:p>
            <a:r>
              <a:rPr lang="en-US" sz="2000" dirty="0"/>
              <a:t>Error in forecasts up to 2 orders of magnitude</a:t>
            </a:r>
          </a:p>
          <a:p>
            <a:r>
              <a:rPr lang="en-US" sz="2000" dirty="0"/>
              <a:t>Models do not capture event-to-event variability</a:t>
            </a:r>
          </a:p>
          <a:p>
            <a:r>
              <a:rPr lang="en-US" sz="2000" dirty="0">
                <a:solidFill>
                  <a:schemeClr val="accent2">
                    <a:lumMod val="60000"/>
                    <a:lumOff val="40000"/>
                  </a:schemeClr>
                </a:solidFill>
              </a:rPr>
              <a:t>Too unreliable to use for decision-making</a:t>
            </a:r>
          </a:p>
          <a:p>
            <a:endParaRPr lang="en-US" sz="2000" dirty="0"/>
          </a:p>
        </p:txBody>
      </p:sp>
      <p:cxnSp>
        <p:nvCxnSpPr>
          <p:cNvPr id="7" name="Straight Connector 6">
            <a:extLst>
              <a:ext uri="{FF2B5EF4-FFF2-40B4-BE49-F238E27FC236}">
                <a16:creationId xmlns:a16="http://schemas.microsoft.com/office/drawing/2014/main" id="{BCC928E5-1674-7E3A-4CE1-6672BDBB7AC6}"/>
              </a:ext>
            </a:extLst>
          </p:cNvPr>
          <p:cNvCxnSpPr>
            <a:cxnSpLocks/>
          </p:cNvCxnSpPr>
          <p:nvPr/>
        </p:nvCxnSpPr>
        <p:spPr>
          <a:xfrm>
            <a:off x="1156424" y="3710142"/>
            <a:ext cx="4446934" cy="0"/>
          </a:xfrm>
          <a:prstGeom prst="line">
            <a:avLst/>
          </a:prstGeom>
          <a:ln w="38100">
            <a:solidFill>
              <a:schemeClr val="bg1"/>
            </a:solidFill>
            <a:prstDash val="sysDash"/>
          </a:ln>
        </p:spPr>
        <p:style>
          <a:lnRef idx="2">
            <a:schemeClr val="accent1"/>
          </a:lnRef>
          <a:fillRef idx="0">
            <a:schemeClr val="accent1"/>
          </a:fillRef>
          <a:effectRef idx="1">
            <a:schemeClr val="accent1"/>
          </a:effectRef>
          <a:fontRef idx="minor">
            <a:schemeClr val="tx1"/>
          </a:fontRef>
        </p:style>
      </p:cxnSp>
      <p:pic>
        <p:nvPicPr>
          <p:cNvPr id="9" name="Picture 8" descr="Chart, scatter chart&#10;&#10;AI-generated content may be incorrect.">
            <a:extLst>
              <a:ext uri="{FF2B5EF4-FFF2-40B4-BE49-F238E27FC236}">
                <a16:creationId xmlns:a16="http://schemas.microsoft.com/office/drawing/2014/main" id="{C3B876D5-3A62-C1E7-A911-42245D092029}"/>
              </a:ext>
            </a:extLst>
          </p:cNvPr>
          <p:cNvPicPr>
            <a:picLocks noChangeAspect="1"/>
          </p:cNvPicPr>
          <p:nvPr/>
        </p:nvPicPr>
        <p:blipFill>
          <a:blip r:embed="rId3"/>
          <a:stretch>
            <a:fillRect/>
          </a:stretch>
        </p:blipFill>
        <p:spPr>
          <a:xfrm>
            <a:off x="7102555" y="3942391"/>
            <a:ext cx="4093269" cy="2550484"/>
          </a:xfrm>
          <a:prstGeom prst="rect">
            <a:avLst/>
          </a:prstGeom>
        </p:spPr>
      </p:pic>
      <p:sp>
        <p:nvSpPr>
          <p:cNvPr id="10" name="Rectangle 9">
            <a:extLst>
              <a:ext uri="{FF2B5EF4-FFF2-40B4-BE49-F238E27FC236}">
                <a16:creationId xmlns:a16="http://schemas.microsoft.com/office/drawing/2014/main" id="{EF85A9C4-5ED4-022C-E284-75228E6011FE}"/>
              </a:ext>
            </a:extLst>
          </p:cNvPr>
          <p:cNvSpPr/>
          <p:nvPr/>
        </p:nvSpPr>
        <p:spPr>
          <a:xfrm>
            <a:off x="7451927" y="5170099"/>
            <a:ext cx="1246024" cy="885013"/>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CD9DF47-F6A8-2978-88B5-AF202FD83C82}"/>
              </a:ext>
            </a:extLst>
          </p:cNvPr>
          <p:cNvSpPr txBox="1"/>
          <p:nvPr/>
        </p:nvSpPr>
        <p:spPr>
          <a:xfrm>
            <a:off x="10030107" y="5170099"/>
            <a:ext cx="1132264" cy="307777"/>
          </a:xfrm>
          <a:prstGeom prst="rect">
            <a:avLst/>
          </a:prstGeom>
          <a:noFill/>
        </p:spPr>
        <p:txBody>
          <a:bodyPr wrap="square" rtlCol="0">
            <a:spAutoFit/>
          </a:bodyPr>
          <a:lstStyle/>
          <a:p>
            <a:r>
              <a:rPr lang="en-US" sz="1400" dirty="0">
                <a:solidFill>
                  <a:schemeClr val="bg1"/>
                </a:solidFill>
              </a:rPr>
              <a:t>UMASEP-10</a:t>
            </a:r>
            <a:endParaRPr lang="en-US" sz="1200" dirty="0">
              <a:solidFill>
                <a:schemeClr val="bg1"/>
              </a:solidFill>
            </a:endParaRPr>
          </a:p>
        </p:txBody>
      </p:sp>
    </p:spTree>
    <p:extLst>
      <p:ext uri="{BB962C8B-B14F-4D97-AF65-F5344CB8AC3E}">
        <p14:creationId xmlns:p14="http://schemas.microsoft.com/office/powerpoint/2010/main" val="3973078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13C5C-3DB2-C875-E2D1-6C344CAC32AF}"/>
              </a:ext>
            </a:extLst>
          </p:cNvPr>
          <p:cNvSpPr>
            <a:spLocks noGrp="1"/>
          </p:cNvSpPr>
          <p:nvPr>
            <p:ph type="title"/>
          </p:nvPr>
        </p:nvSpPr>
        <p:spPr/>
        <p:txBody>
          <a:bodyPr/>
          <a:lstStyle/>
          <a:p>
            <a:r>
              <a:rPr lang="en-US" dirty="0"/>
              <a:t>SEPVAL Event Set</a:t>
            </a:r>
          </a:p>
        </p:txBody>
      </p:sp>
      <p:sp>
        <p:nvSpPr>
          <p:cNvPr id="3" name="Content Placeholder 2">
            <a:extLst>
              <a:ext uri="{FF2B5EF4-FFF2-40B4-BE49-F238E27FC236}">
                <a16:creationId xmlns:a16="http://schemas.microsoft.com/office/drawing/2014/main" id="{FD4E5587-C438-CA23-4C82-48A714CDB4A6}"/>
              </a:ext>
            </a:extLst>
          </p:cNvPr>
          <p:cNvSpPr>
            <a:spLocks noGrp="1"/>
          </p:cNvSpPr>
          <p:nvPr>
            <p:ph idx="1"/>
          </p:nvPr>
        </p:nvSpPr>
        <p:spPr>
          <a:xfrm>
            <a:off x="838199" y="1735312"/>
            <a:ext cx="10702159" cy="1325563"/>
          </a:xfrm>
        </p:spPr>
        <p:txBody>
          <a:bodyPr>
            <a:normAutofit/>
          </a:bodyPr>
          <a:lstStyle/>
          <a:p>
            <a:r>
              <a:rPr lang="en-US" sz="2000" dirty="0"/>
              <a:t>Both SEP event and non-event time periods were associated with strong flares and fast CMEs</a:t>
            </a:r>
          </a:p>
          <a:p>
            <a:r>
              <a:rPr lang="en-US" sz="2000" dirty="0"/>
              <a:t>Can models discriminate between conditions that lead to SEP events and those that don’t?</a:t>
            </a:r>
          </a:p>
        </p:txBody>
      </p:sp>
      <p:grpSp>
        <p:nvGrpSpPr>
          <p:cNvPr id="7" name="Group 6">
            <a:extLst>
              <a:ext uri="{FF2B5EF4-FFF2-40B4-BE49-F238E27FC236}">
                <a16:creationId xmlns:a16="http://schemas.microsoft.com/office/drawing/2014/main" id="{F5C348C6-F514-CDFE-51B0-337C26C51F06}"/>
              </a:ext>
            </a:extLst>
          </p:cNvPr>
          <p:cNvGrpSpPr/>
          <p:nvPr/>
        </p:nvGrpSpPr>
        <p:grpSpPr>
          <a:xfrm>
            <a:off x="942622" y="2976795"/>
            <a:ext cx="4964289" cy="3590490"/>
            <a:chOff x="2668193" y="1714500"/>
            <a:chExt cx="5125667" cy="3623685"/>
          </a:xfrm>
        </p:grpSpPr>
        <p:pic>
          <p:nvPicPr>
            <p:cNvPr id="5" name="Picture 4" descr="Chart, waterfall chart&#10;&#10;AI-generated content may be incorrect.">
              <a:extLst>
                <a:ext uri="{FF2B5EF4-FFF2-40B4-BE49-F238E27FC236}">
                  <a16:creationId xmlns:a16="http://schemas.microsoft.com/office/drawing/2014/main" id="{A32B9DF7-9D63-860F-C805-A3C39ED34F05}"/>
                </a:ext>
              </a:extLst>
            </p:cNvPr>
            <p:cNvPicPr>
              <a:picLocks noChangeAspect="1"/>
            </p:cNvPicPr>
            <p:nvPr/>
          </p:nvPicPr>
          <p:blipFill>
            <a:blip r:embed="rId2"/>
            <a:srcRect b="53889"/>
            <a:stretch>
              <a:fillRect/>
            </a:stretch>
          </p:blipFill>
          <p:spPr>
            <a:xfrm>
              <a:off x="2668193" y="1714500"/>
              <a:ext cx="5125667" cy="3162300"/>
            </a:xfrm>
            <a:prstGeom prst="rect">
              <a:avLst/>
            </a:prstGeom>
          </p:spPr>
        </p:pic>
        <p:pic>
          <p:nvPicPr>
            <p:cNvPr id="6" name="Picture 5" descr="Chart, waterfall chart&#10;&#10;AI-generated content may be incorrect.">
              <a:extLst>
                <a:ext uri="{FF2B5EF4-FFF2-40B4-BE49-F238E27FC236}">
                  <a16:creationId xmlns:a16="http://schemas.microsoft.com/office/drawing/2014/main" id="{E1FABCFB-216C-F2DB-0A77-B65BA1314E55}"/>
                </a:ext>
              </a:extLst>
            </p:cNvPr>
            <p:cNvPicPr>
              <a:picLocks noChangeAspect="1"/>
            </p:cNvPicPr>
            <p:nvPr/>
          </p:nvPicPr>
          <p:blipFill>
            <a:blip r:embed="rId2"/>
            <a:srcRect t="92351"/>
            <a:stretch>
              <a:fillRect/>
            </a:stretch>
          </p:blipFill>
          <p:spPr>
            <a:xfrm>
              <a:off x="2668193" y="4813624"/>
              <a:ext cx="5125667" cy="524561"/>
            </a:xfrm>
            <a:prstGeom prst="rect">
              <a:avLst/>
            </a:prstGeom>
          </p:spPr>
        </p:pic>
      </p:grpSp>
      <p:grpSp>
        <p:nvGrpSpPr>
          <p:cNvPr id="11" name="Group 10">
            <a:extLst>
              <a:ext uri="{FF2B5EF4-FFF2-40B4-BE49-F238E27FC236}">
                <a16:creationId xmlns:a16="http://schemas.microsoft.com/office/drawing/2014/main" id="{F231E72D-1E37-6F58-B3C0-99AFEE93A2A2}"/>
              </a:ext>
            </a:extLst>
          </p:cNvPr>
          <p:cNvGrpSpPr/>
          <p:nvPr/>
        </p:nvGrpSpPr>
        <p:grpSpPr>
          <a:xfrm>
            <a:off x="6285090" y="2965062"/>
            <a:ext cx="5068710" cy="3590490"/>
            <a:chOff x="3758005" y="2010141"/>
            <a:chExt cx="4996832" cy="3647515"/>
          </a:xfrm>
        </p:grpSpPr>
        <p:pic>
          <p:nvPicPr>
            <p:cNvPr id="9" name="Picture 8" descr="Chart, bar chart&#10;&#10;AI-generated content may be incorrect.">
              <a:extLst>
                <a:ext uri="{FF2B5EF4-FFF2-40B4-BE49-F238E27FC236}">
                  <a16:creationId xmlns:a16="http://schemas.microsoft.com/office/drawing/2014/main" id="{601CC02D-9CB7-6BEB-76D9-B97C5FAADCB2}"/>
                </a:ext>
              </a:extLst>
            </p:cNvPr>
            <p:cNvPicPr>
              <a:picLocks noChangeAspect="1"/>
            </p:cNvPicPr>
            <p:nvPr/>
          </p:nvPicPr>
          <p:blipFill>
            <a:blip r:embed="rId3"/>
            <a:srcRect b="54620"/>
            <a:stretch>
              <a:fillRect/>
            </a:stretch>
          </p:blipFill>
          <p:spPr>
            <a:xfrm>
              <a:off x="3758005" y="2010141"/>
              <a:ext cx="4996832" cy="3112168"/>
            </a:xfrm>
            <a:prstGeom prst="rect">
              <a:avLst/>
            </a:prstGeom>
          </p:spPr>
        </p:pic>
        <p:pic>
          <p:nvPicPr>
            <p:cNvPr id="10" name="Picture 9" descr="Chart, bar chart&#10;&#10;AI-generated content may be incorrect.">
              <a:extLst>
                <a:ext uri="{FF2B5EF4-FFF2-40B4-BE49-F238E27FC236}">
                  <a16:creationId xmlns:a16="http://schemas.microsoft.com/office/drawing/2014/main" id="{E47BC9E1-7116-09AB-74BC-D64C9E200939}"/>
                </a:ext>
              </a:extLst>
            </p:cNvPr>
            <p:cNvPicPr>
              <a:picLocks noChangeAspect="1"/>
            </p:cNvPicPr>
            <p:nvPr/>
          </p:nvPicPr>
          <p:blipFill>
            <a:blip r:embed="rId3"/>
            <a:srcRect t="91754"/>
            <a:stretch>
              <a:fillRect/>
            </a:stretch>
          </p:blipFill>
          <p:spPr>
            <a:xfrm>
              <a:off x="3758005" y="5092171"/>
              <a:ext cx="4996832" cy="565485"/>
            </a:xfrm>
            <a:prstGeom prst="rect">
              <a:avLst/>
            </a:prstGeom>
          </p:spPr>
        </p:pic>
      </p:grpSp>
    </p:spTree>
    <p:extLst>
      <p:ext uri="{BB962C8B-B14F-4D97-AF65-F5344CB8AC3E}">
        <p14:creationId xmlns:p14="http://schemas.microsoft.com/office/powerpoint/2010/main" val="4080397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C8888BB-A395-752B-12CD-49EED837C87A}"/>
              </a:ext>
            </a:extLst>
          </p:cNvPr>
          <p:cNvSpPr/>
          <p:nvPr/>
        </p:nvSpPr>
        <p:spPr>
          <a:xfrm>
            <a:off x="838199" y="4414802"/>
            <a:ext cx="10262793" cy="2318549"/>
          </a:xfrm>
          <a:prstGeom prst="rect">
            <a:avLst/>
          </a:prstGeom>
          <a:solidFill>
            <a:schemeClr val="bg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4F99E4C7-E1E5-5196-430A-C156FF7AFACA}"/>
              </a:ext>
            </a:extLst>
          </p:cNvPr>
          <p:cNvGraphicFramePr>
            <a:graphicFrameLocks noGrp="1"/>
          </p:cNvGraphicFramePr>
          <p:nvPr>
            <p:extLst>
              <p:ext uri="{D42A27DB-BD31-4B8C-83A1-F6EECF244321}">
                <p14:modId xmlns:p14="http://schemas.microsoft.com/office/powerpoint/2010/main" val="2355065868"/>
              </p:ext>
            </p:extLst>
          </p:nvPr>
        </p:nvGraphicFramePr>
        <p:xfrm>
          <a:off x="838200" y="1867987"/>
          <a:ext cx="10262793" cy="4865365"/>
        </p:xfrm>
        <a:graphic>
          <a:graphicData uri="http://schemas.openxmlformats.org/drawingml/2006/table">
            <a:tbl>
              <a:tblPr>
                <a:tableStyleId>{BC89EF96-8CEA-46FF-86C4-4CE0E7609802}</a:tableStyleId>
              </a:tblPr>
              <a:tblGrid>
                <a:gridCol w="4328121">
                  <a:extLst>
                    <a:ext uri="{9D8B030D-6E8A-4147-A177-3AD203B41FA5}">
                      <a16:colId xmlns:a16="http://schemas.microsoft.com/office/drawing/2014/main" val="1815310242"/>
                    </a:ext>
                  </a:extLst>
                </a:gridCol>
                <a:gridCol w="861005">
                  <a:extLst>
                    <a:ext uri="{9D8B030D-6E8A-4147-A177-3AD203B41FA5}">
                      <a16:colId xmlns:a16="http://schemas.microsoft.com/office/drawing/2014/main" val="757283844"/>
                    </a:ext>
                  </a:extLst>
                </a:gridCol>
                <a:gridCol w="861005">
                  <a:extLst>
                    <a:ext uri="{9D8B030D-6E8A-4147-A177-3AD203B41FA5}">
                      <a16:colId xmlns:a16="http://schemas.microsoft.com/office/drawing/2014/main" val="2521463592"/>
                    </a:ext>
                  </a:extLst>
                </a:gridCol>
                <a:gridCol w="861005">
                  <a:extLst>
                    <a:ext uri="{9D8B030D-6E8A-4147-A177-3AD203B41FA5}">
                      <a16:colId xmlns:a16="http://schemas.microsoft.com/office/drawing/2014/main" val="3185619322"/>
                    </a:ext>
                  </a:extLst>
                </a:gridCol>
                <a:gridCol w="1029249">
                  <a:extLst>
                    <a:ext uri="{9D8B030D-6E8A-4147-A177-3AD203B41FA5}">
                      <a16:colId xmlns:a16="http://schemas.microsoft.com/office/drawing/2014/main" val="892306722"/>
                    </a:ext>
                  </a:extLst>
                </a:gridCol>
                <a:gridCol w="1121617">
                  <a:extLst>
                    <a:ext uri="{9D8B030D-6E8A-4147-A177-3AD203B41FA5}">
                      <a16:colId xmlns:a16="http://schemas.microsoft.com/office/drawing/2014/main" val="2157872319"/>
                    </a:ext>
                  </a:extLst>
                </a:gridCol>
                <a:gridCol w="1200791">
                  <a:extLst>
                    <a:ext uri="{9D8B030D-6E8A-4147-A177-3AD203B41FA5}">
                      <a16:colId xmlns:a16="http://schemas.microsoft.com/office/drawing/2014/main" val="288492369"/>
                    </a:ext>
                  </a:extLst>
                </a:gridCol>
              </a:tblGrid>
              <a:tr h="667585">
                <a:tc>
                  <a:txBody>
                    <a:bodyPr/>
                    <a:lstStyle/>
                    <a:p>
                      <a:pPr algn="l" fontAlgn="b">
                        <a:buNone/>
                      </a:pPr>
                      <a:r>
                        <a:rPr lang="en-US" sz="1100" u="none" strike="noStrike" dirty="0">
                          <a:effectLst/>
                        </a:rPr>
                        <a:t>Model</a:t>
                      </a:r>
                      <a:endParaRPr lang="en-US" sz="11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100" u="none" strike="noStrike" dirty="0">
                          <a:effectLst/>
                        </a:rPr>
                        <a:t>Pearson Correlation Coefficient (Log)</a:t>
                      </a:r>
                      <a:endParaRPr lang="en-US" sz="11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100" u="none" strike="noStrike" dirty="0">
                          <a:effectLst/>
                        </a:rPr>
                        <a:t>Spearman Correlation Coefficient (Linear)</a:t>
                      </a:r>
                      <a:endParaRPr lang="en-US" sz="11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100" u="none" strike="noStrike">
                          <a:effectLst/>
                        </a:rPr>
                        <a:t>Median Log Error (MedLE)</a:t>
                      </a:r>
                      <a:endParaRPr lang="en-US" sz="11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100" u="none" strike="noStrike">
                          <a:effectLst/>
                        </a:rPr>
                        <a:t>Mean Absolute Log Error (MALE)</a:t>
                      </a:r>
                      <a:endParaRPr lang="en-US" sz="11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100" b="1" u="none" strike="noStrike" dirty="0">
                          <a:solidFill>
                            <a:schemeClr val="accent2">
                              <a:lumMod val="60000"/>
                              <a:lumOff val="40000"/>
                            </a:schemeClr>
                          </a:solidFill>
                          <a:effectLst/>
                        </a:rPr>
                        <a:t>Ranked by </a:t>
                      </a:r>
                    </a:p>
                    <a:p>
                      <a:pPr algn="ctr" fontAlgn="b">
                        <a:buNone/>
                      </a:pPr>
                      <a:r>
                        <a:rPr lang="en-US" sz="1100" b="1" u="none" strike="noStrike" dirty="0">
                          <a:solidFill>
                            <a:schemeClr val="accent2">
                              <a:lumMod val="60000"/>
                              <a:lumOff val="40000"/>
                            </a:schemeClr>
                          </a:solidFill>
                          <a:effectLst/>
                        </a:rPr>
                        <a:t>Median Absolute Log Error (</a:t>
                      </a:r>
                      <a:r>
                        <a:rPr lang="en-US" sz="1100" b="1" u="none" strike="noStrike" dirty="0" err="1">
                          <a:solidFill>
                            <a:schemeClr val="accent2">
                              <a:lumMod val="60000"/>
                              <a:lumOff val="40000"/>
                            </a:schemeClr>
                          </a:solidFill>
                          <a:effectLst/>
                        </a:rPr>
                        <a:t>MedALE</a:t>
                      </a:r>
                      <a:r>
                        <a:rPr lang="en-US" sz="1100" b="1" u="none" strike="noStrike" dirty="0">
                          <a:solidFill>
                            <a:schemeClr val="accent2">
                              <a:lumMod val="60000"/>
                              <a:lumOff val="40000"/>
                            </a:schemeClr>
                          </a:solidFill>
                          <a:effectLst/>
                        </a:rPr>
                        <a:t>)</a:t>
                      </a:r>
                      <a:endParaRPr lang="en-US" sz="1100" b="1" i="0" u="none" strike="noStrike" dirty="0">
                        <a:solidFill>
                          <a:schemeClr val="accent2">
                            <a:lumMod val="60000"/>
                            <a:lumOff val="40000"/>
                          </a:schemeClr>
                        </a:solidFill>
                        <a:effectLst/>
                        <a:latin typeface="Aptos Narrow" panose="020B0004020202020204" pitchFamily="34" charset="0"/>
                      </a:endParaRPr>
                    </a:p>
                  </a:txBody>
                  <a:tcPr marL="6181" marR="6181" marT="6181" marB="0" anchor="b"/>
                </a:tc>
                <a:tc>
                  <a:txBody>
                    <a:bodyPr/>
                    <a:lstStyle/>
                    <a:p>
                      <a:pPr algn="ctr" fontAlgn="b">
                        <a:buNone/>
                      </a:pPr>
                      <a:r>
                        <a:rPr lang="en-US" sz="1100" u="none" strike="noStrike">
                          <a:effectLst/>
                        </a:rPr>
                        <a:t>Root Mean Square Log Error (RMSLE)</a:t>
                      </a:r>
                      <a:endParaRPr lang="en-US" sz="1100" b="1"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2629520346"/>
                  </a:ext>
                </a:extLst>
              </a:tr>
              <a:tr h="190392">
                <a:tc>
                  <a:txBody>
                    <a:bodyPr/>
                    <a:lstStyle/>
                    <a:p>
                      <a:pPr algn="l" fontAlgn="b">
                        <a:buNone/>
                      </a:pPr>
                      <a:r>
                        <a:rPr lang="en-US" sz="1200" u="none" strike="noStrike" dirty="0">
                          <a:effectLst/>
                        </a:rPr>
                        <a:t>UMASEP-10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0.89</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0.88</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0.01</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0.28</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0.26</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0.36</a:t>
                      </a:r>
                      <a:endParaRPr lang="en-US" sz="1200" b="0" i="0" u="none" strike="noStrike" dirty="0">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4125570769"/>
                  </a:ext>
                </a:extLst>
              </a:tr>
              <a:tr h="190392">
                <a:tc>
                  <a:txBody>
                    <a:bodyPr/>
                    <a:lstStyle/>
                    <a:p>
                      <a:pPr algn="l" fontAlgn="b">
                        <a:buNone/>
                      </a:pPr>
                      <a:r>
                        <a:rPr lang="en-US" sz="1200" u="none" strike="noStrike">
                          <a:effectLst/>
                        </a:rPr>
                        <a:t>COMESEP flare only</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0.42</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0.42</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-0.13</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0.54</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0.27</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0.77</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3167711975"/>
                  </a:ext>
                </a:extLst>
              </a:tr>
              <a:tr h="190392">
                <a:tc>
                  <a:txBody>
                    <a:bodyPr/>
                    <a:lstStyle/>
                    <a:p>
                      <a:pPr algn="l" fontAlgn="b">
                        <a:buNone/>
                      </a:pPr>
                      <a:r>
                        <a:rPr lang="en-US" sz="1200" u="none" strike="noStrike">
                          <a:effectLst/>
                        </a:rPr>
                        <a:t>ADEPT-AFRL 1hr</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0.19</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0.33</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-0.06</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0.56</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0.30</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0.90</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2461966704"/>
                  </a:ext>
                </a:extLst>
              </a:tr>
              <a:tr h="190392">
                <a:tc>
                  <a:txBody>
                    <a:bodyPr/>
                    <a:lstStyle/>
                    <a:p>
                      <a:pPr algn="l" fontAlgn="b">
                        <a:buNone/>
                      </a:pPr>
                      <a:r>
                        <a:rPr lang="en-US" sz="1200" u="none" strike="noStrike">
                          <a:effectLst/>
                        </a:rPr>
                        <a:t>COMESEP flare+CME </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0.40</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0.34</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-0.17</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0.57</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0.43</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0.74</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3635203277"/>
                  </a:ext>
                </a:extLst>
              </a:tr>
              <a:tr h="190392">
                <a:tc>
                  <a:txBody>
                    <a:bodyPr/>
                    <a:lstStyle/>
                    <a:p>
                      <a:pPr algn="l" fontAlgn="b">
                        <a:buNone/>
                      </a:pPr>
                      <a:r>
                        <a:rPr lang="en-US" sz="1200" u="none" strike="noStrike">
                          <a:effectLst/>
                        </a:rPr>
                        <a:t>SEPSTER2D CME</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0.58</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0.59</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-0.04</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0.59</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0.50</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0.77</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3835661515"/>
                  </a:ext>
                </a:extLst>
              </a:tr>
              <a:tr h="190392">
                <a:tc>
                  <a:txBody>
                    <a:bodyPr/>
                    <a:lstStyle/>
                    <a:p>
                      <a:pPr algn="l" fontAlgn="b">
                        <a:buNone/>
                      </a:pPr>
                      <a:r>
                        <a:rPr lang="en-US" sz="1200" u="none" strike="noStrike">
                          <a:effectLst/>
                        </a:rPr>
                        <a:t>SEPSAT</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0.34</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0.33</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-0.09</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0.70</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0.56</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0.89</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1088062311"/>
                  </a:ext>
                </a:extLst>
              </a:tr>
              <a:tr h="190392">
                <a:tc>
                  <a:txBody>
                    <a:bodyPr/>
                    <a:lstStyle/>
                    <a:p>
                      <a:pPr algn="l" fontAlgn="b">
                        <a:buNone/>
                      </a:pPr>
                      <a:r>
                        <a:rPr lang="en-US" sz="1200" u="none" strike="noStrike">
                          <a:effectLst/>
                        </a:rPr>
                        <a:t>SFS-Update</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0.41</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0.42</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-0.38</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0.66</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0.57</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0.90</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700796769"/>
                  </a:ext>
                </a:extLst>
              </a:tr>
              <a:tr h="190392">
                <a:tc>
                  <a:txBody>
                    <a:bodyPr/>
                    <a:lstStyle/>
                    <a:p>
                      <a:pPr algn="l" fontAlgn="b">
                        <a:buNone/>
                      </a:pPr>
                      <a:r>
                        <a:rPr lang="en-US" sz="1200" u="none" strike="noStrike">
                          <a:effectLst/>
                        </a:rPr>
                        <a:t>ZEUS+iPATH_CME</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0.07</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0.24</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-0.22</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1.34</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0.77</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2.17</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82018724"/>
                  </a:ext>
                </a:extLst>
              </a:tr>
              <a:tr h="190392">
                <a:tc>
                  <a:txBody>
                    <a:bodyPr/>
                    <a:lstStyle/>
                    <a:p>
                      <a:pPr algn="l" fontAlgn="b">
                        <a:buNone/>
                      </a:pPr>
                      <a:r>
                        <a:rPr lang="en-US" sz="1200" u="none" strike="noStrike">
                          <a:effectLst/>
                        </a:rPr>
                        <a:t>ENLIL+SEPMOD</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0.29</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0.32</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-0.60</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1.23</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0.79</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1.71</a:t>
                      </a:r>
                      <a:endParaRPr lang="en-US" sz="1200" b="0" i="0" u="none" strike="noStrike" dirty="0">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2007487741"/>
                  </a:ext>
                </a:extLst>
              </a:tr>
              <a:tr h="190392">
                <a:tc>
                  <a:txBody>
                    <a:bodyPr/>
                    <a:lstStyle/>
                    <a:p>
                      <a:pPr algn="l" fontAlgn="b">
                        <a:buNone/>
                      </a:pPr>
                      <a:r>
                        <a:rPr lang="en-US" sz="1200" u="none" strike="noStrike">
                          <a:effectLst/>
                        </a:rPr>
                        <a:t>SEPSTER (Parker Spiral)</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0.55</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0.51</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-0.71</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0.81</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0.81</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1.01</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3869941904"/>
                  </a:ext>
                </a:extLst>
              </a:tr>
              <a:tr h="190392">
                <a:tc>
                  <a:txBody>
                    <a:bodyPr/>
                    <a:lstStyle/>
                    <a:p>
                      <a:pPr algn="l" fontAlgn="b">
                        <a:buNone/>
                      </a:pPr>
                      <a:r>
                        <a:rPr lang="en-US" sz="1200" u="none" strike="noStrike" dirty="0">
                          <a:effectLst/>
                        </a:rPr>
                        <a:t>SAWS-ASPECS flare + CME (SOHO) electrons 50%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0.27</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0.49</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0.58</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0.94</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0.84</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1.16</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671501599"/>
                  </a:ext>
                </a:extLst>
              </a:tr>
              <a:tr h="190392">
                <a:tc>
                  <a:txBody>
                    <a:bodyPr/>
                    <a:lstStyle/>
                    <a:p>
                      <a:pPr algn="l" fontAlgn="b">
                        <a:buNone/>
                      </a:pPr>
                      <a:r>
                        <a:rPr lang="en-US" sz="1200" u="none" strike="noStrike" dirty="0">
                          <a:effectLst/>
                        </a:rPr>
                        <a:t>SAWS-ASPECS flare + CME (SOHO) 50%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0.29</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0.48</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0.55</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0.93</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0.88</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1.13</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2946031301"/>
                  </a:ext>
                </a:extLst>
              </a:tr>
              <a:tr h="190392">
                <a:tc>
                  <a:txBody>
                    <a:bodyPr/>
                    <a:lstStyle/>
                    <a:p>
                      <a:pPr algn="l" fontAlgn="b">
                        <a:buNone/>
                      </a:pPr>
                      <a:r>
                        <a:rPr lang="en-US" sz="1200" u="none" strike="noStrike" dirty="0">
                          <a:effectLst/>
                        </a:rPr>
                        <a:t>SAWS-ASPECS flare 50%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0.39</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0.40</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-0.67</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1.10</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1.21</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1.39</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2319940683"/>
                  </a:ext>
                </a:extLst>
              </a:tr>
              <a:tr h="190392">
                <a:tc>
                  <a:txBody>
                    <a:bodyPr/>
                    <a:lstStyle/>
                    <a:p>
                      <a:pPr algn="l" fontAlgn="b">
                        <a:buNone/>
                      </a:pPr>
                      <a:r>
                        <a:rPr lang="en-US" sz="1200" u="none" strike="noStrike" dirty="0">
                          <a:effectLst/>
                        </a:rPr>
                        <a:t>SAWS-ASPECS flare electrons 50%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0.38</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0.36</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-0.81</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1.16</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1.21</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1.44</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1903511222"/>
                  </a:ext>
                </a:extLst>
              </a:tr>
              <a:tr h="190392">
                <a:tc>
                  <a:txBody>
                    <a:bodyPr/>
                    <a:lstStyle/>
                    <a:p>
                      <a:pPr algn="l" fontAlgn="b">
                        <a:buNone/>
                      </a:pPr>
                      <a:r>
                        <a:rPr lang="en-US" sz="1200" u="none" strike="noStrike" dirty="0">
                          <a:effectLst/>
                        </a:rPr>
                        <a:t>SAWS-ASPECS flare electrons 90%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0.42</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0.37</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0.66</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1.46</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1.59</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1.67</a:t>
                      </a:r>
                      <a:endParaRPr lang="en-US" sz="1200" b="0" i="0" u="none" strike="noStrike" dirty="0">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1222883663"/>
                  </a:ext>
                </a:extLst>
              </a:tr>
              <a:tr h="190392">
                <a:tc>
                  <a:txBody>
                    <a:bodyPr/>
                    <a:lstStyle/>
                    <a:p>
                      <a:pPr algn="l" fontAlgn="b">
                        <a:buNone/>
                      </a:pPr>
                      <a:r>
                        <a:rPr lang="en-US" sz="1200" u="none" strike="noStrike" dirty="0">
                          <a:effectLst/>
                        </a:rPr>
                        <a:t>SAWS-ASPECS flare 90%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0.43</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0.40</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0.96</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1.51</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1.62</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1.69</a:t>
                      </a:r>
                      <a:endParaRPr lang="en-US" sz="1200" b="0" i="0" u="none" strike="noStrike">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2065121449"/>
                  </a:ext>
                </a:extLst>
              </a:tr>
              <a:tr h="190392">
                <a:tc>
                  <a:txBody>
                    <a:bodyPr/>
                    <a:lstStyle/>
                    <a:p>
                      <a:pPr algn="l" fontAlgn="b">
                        <a:buNone/>
                      </a:pPr>
                      <a:r>
                        <a:rPr lang="en-US" sz="1200" u="none" strike="noStrike" dirty="0">
                          <a:effectLst/>
                        </a:rPr>
                        <a:t>SAWS-ASPECS flare + CME (SOHO) 90%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0.27</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0.48</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1.90</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1.82</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2.05</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1.98</a:t>
                      </a:r>
                      <a:endParaRPr lang="en-US" sz="1200" b="0" i="0" u="none" strike="noStrike" dirty="0">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1337491927"/>
                  </a:ext>
                </a:extLst>
              </a:tr>
              <a:tr h="190392">
                <a:tc>
                  <a:txBody>
                    <a:bodyPr/>
                    <a:lstStyle/>
                    <a:p>
                      <a:pPr algn="l" fontAlgn="b">
                        <a:buNone/>
                      </a:pPr>
                      <a:r>
                        <a:rPr lang="en-US" sz="1200" u="none" strike="noStrike" dirty="0">
                          <a:effectLst/>
                        </a:rPr>
                        <a:t>SAWS-ASPECS flare + CME (SOHO) electrons 90%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0.25</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0.49</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1.93</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1.80</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2.05</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1.96</a:t>
                      </a:r>
                      <a:endParaRPr lang="en-US" sz="1200" b="0" i="0" u="none" strike="noStrike" dirty="0">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3440626010"/>
                  </a:ext>
                </a:extLst>
              </a:tr>
              <a:tr h="190392">
                <a:tc>
                  <a:txBody>
                    <a:bodyPr/>
                    <a:lstStyle/>
                    <a:p>
                      <a:pPr algn="l" fontAlgn="b">
                        <a:buNone/>
                      </a:pPr>
                      <a:r>
                        <a:rPr lang="en-US" sz="1200" u="none" strike="noStrike" dirty="0">
                          <a:effectLst/>
                        </a:rPr>
                        <a:t>SAWS-ASPECS CME (SOHO) electrons 90%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0.36</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0.21</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-2.10</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2.21</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2.10</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2.34</a:t>
                      </a:r>
                      <a:endParaRPr lang="en-US" sz="1200" b="0" i="0" u="none" strike="noStrike" dirty="0">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575082352"/>
                  </a:ext>
                </a:extLst>
              </a:tr>
              <a:tr h="190392">
                <a:tc>
                  <a:txBody>
                    <a:bodyPr/>
                    <a:lstStyle/>
                    <a:p>
                      <a:pPr algn="l" fontAlgn="b">
                        <a:buNone/>
                      </a:pPr>
                      <a:r>
                        <a:rPr lang="en-US" sz="1200" u="none" strike="noStrike" dirty="0">
                          <a:effectLst/>
                        </a:rPr>
                        <a:t>SAWS-ASPECS CME (SOHO) 90%</a:t>
                      </a:r>
                      <a:endParaRPr lang="en-US" sz="1200" b="1"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0.44</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0.23</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-2.12</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2.28</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2.12</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2.39</a:t>
                      </a:r>
                      <a:endParaRPr lang="en-US" sz="1200" b="0" i="0" u="none" strike="noStrike" dirty="0">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4165467915"/>
                  </a:ext>
                </a:extLst>
              </a:tr>
              <a:tr h="190392">
                <a:tc>
                  <a:txBody>
                    <a:bodyPr/>
                    <a:lstStyle/>
                    <a:p>
                      <a:pPr algn="l" fontAlgn="b">
                        <a:buNone/>
                      </a:pPr>
                      <a:r>
                        <a:rPr lang="en-US" sz="1200" u="none" strike="noStrike">
                          <a:effectLst/>
                        </a:rPr>
                        <a:t>SAWS-ASPECS CME (SOHO) electrons 50%</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0.38</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0.21</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-2.16</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2.30</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2.16</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2.41</a:t>
                      </a:r>
                      <a:endParaRPr lang="en-US" sz="1200" b="0" i="0" u="none" strike="noStrike" dirty="0">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4210916191"/>
                  </a:ext>
                </a:extLst>
              </a:tr>
              <a:tr h="190392">
                <a:tc>
                  <a:txBody>
                    <a:bodyPr/>
                    <a:lstStyle/>
                    <a:p>
                      <a:pPr algn="l" fontAlgn="b">
                        <a:buNone/>
                      </a:pPr>
                      <a:r>
                        <a:rPr lang="en-US" sz="1200" u="none" strike="noStrike">
                          <a:effectLst/>
                        </a:rPr>
                        <a:t>SAWS-ASPECS CME (SOHO) 50%</a:t>
                      </a:r>
                      <a:endParaRPr lang="en-US" sz="1200" b="1"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0.43</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a:effectLst/>
                        </a:rPr>
                        <a:t>0.21</a:t>
                      </a:r>
                      <a:endParaRPr lang="en-US" sz="1200" b="0" i="0" u="none" strike="noStrike">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-2.17</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2.34</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2.17</a:t>
                      </a:r>
                      <a:endParaRPr lang="en-US" sz="1200" b="0" i="0" u="none" strike="noStrike" dirty="0">
                        <a:solidFill>
                          <a:srgbClr val="000000"/>
                        </a:solidFill>
                        <a:effectLst/>
                        <a:latin typeface="Aptos Narrow" panose="020B0004020202020204" pitchFamily="34" charset="0"/>
                      </a:endParaRPr>
                    </a:p>
                  </a:txBody>
                  <a:tcPr marL="6181" marR="6181" marT="6181" marB="0" anchor="b"/>
                </a:tc>
                <a:tc>
                  <a:txBody>
                    <a:bodyPr/>
                    <a:lstStyle/>
                    <a:p>
                      <a:pPr algn="ctr" fontAlgn="b">
                        <a:buNone/>
                      </a:pPr>
                      <a:r>
                        <a:rPr lang="en-US" sz="1200" u="none" strike="noStrike" dirty="0">
                          <a:effectLst/>
                        </a:rPr>
                        <a:t>2.45</a:t>
                      </a:r>
                      <a:endParaRPr lang="en-US" sz="1200" b="0" i="0" u="none" strike="noStrike" dirty="0">
                        <a:solidFill>
                          <a:srgbClr val="000000"/>
                        </a:solidFill>
                        <a:effectLst/>
                        <a:latin typeface="Aptos Narrow" panose="020B0004020202020204" pitchFamily="34" charset="0"/>
                      </a:endParaRPr>
                    </a:p>
                  </a:txBody>
                  <a:tcPr marL="6181" marR="6181" marT="6181" marB="0" anchor="b"/>
                </a:tc>
                <a:extLst>
                  <a:ext uri="{0D108BD9-81ED-4DB2-BD59-A6C34878D82A}">
                    <a16:rowId xmlns:a16="http://schemas.microsoft.com/office/drawing/2014/main" val="3782188251"/>
                  </a:ext>
                </a:extLst>
              </a:tr>
            </a:tbl>
          </a:graphicData>
        </a:graphic>
      </p:graphicFrame>
      <p:sp>
        <p:nvSpPr>
          <p:cNvPr id="2" name="Title 1">
            <a:extLst>
              <a:ext uri="{FF2B5EF4-FFF2-40B4-BE49-F238E27FC236}">
                <a16:creationId xmlns:a16="http://schemas.microsoft.com/office/drawing/2014/main" id="{3DFEE462-9523-7C9B-9DA2-4A7AB395939C}"/>
              </a:ext>
            </a:extLst>
          </p:cNvPr>
          <p:cNvSpPr>
            <a:spLocks noGrp="1"/>
          </p:cNvSpPr>
          <p:nvPr>
            <p:ph type="title"/>
          </p:nvPr>
        </p:nvSpPr>
        <p:spPr/>
        <p:txBody>
          <a:bodyPr/>
          <a:lstStyle/>
          <a:p>
            <a:r>
              <a:rPr lang="en-US" dirty="0"/>
              <a:t>SEPVAL Maximum Flux Results</a:t>
            </a:r>
            <a:br>
              <a:rPr lang="en-US" dirty="0"/>
            </a:br>
            <a:r>
              <a:rPr lang="en-US" dirty="0"/>
              <a:t>&gt;10 MeV, 10 pfu for Post-Eruptive Models</a:t>
            </a:r>
          </a:p>
        </p:txBody>
      </p:sp>
    </p:spTree>
    <p:extLst>
      <p:ext uri="{BB962C8B-B14F-4D97-AF65-F5344CB8AC3E}">
        <p14:creationId xmlns:p14="http://schemas.microsoft.com/office/powerpoint/2010/main" val="1874713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90DD6A-1E6E-93F1-62E9-09DD02C82D76}"/>
              </a:ext>
            </a:extLst>
          </p:cNvPr>
          <p:cNvSpPr>
            <a:spLocks noGrp="1"/>
          </p:cNvSpPr>
          <p:nvPr>
            <p:ph type="title"/>
          </p:nvPr>
        </p:nvSpPr>
        <p:spPr/>
        <p:txBody>
          <a:bodyPr/>
          <a:lstStyle/>
          <a:p>
            <a:r>
              <a:rPr lang="en-US" dirty="0"/>
              <a:t>How have the SEPVAL results been used?</a:t>
            </a:r>
          </a:p>
        </p:txBody>
      </p:sp>
      <p:sp>
        <p:nvSpPr>
          <p:cNvPr id="5" name="Text Placeholder 4">
            <a:extLst>
              <a:ext uri="{FF2B5EF4-FFF2-40B4-BE49-F238E27FC236}">
                <a16:creationId xmlns:a16="http://schemas.microsoft.com/office/drawing/2014/main" id="{BE8D36C7-3BAF-FCE4-4A51-AEDD9AB4B51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62372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36DC4-3705-5FCA-4FCC-77DFF3239BF8}"/>
              </a:ext>
            </a:extLst>
          </p:cNvPr>
          <p:cNvSpPr>
            <a:spLocks noGrp="1"/>
          </p:cNvSpPr>
          <p:nvPr>
            <p:ph type="title"/>
          </p:nvPr>
        </p:nvSpPr>
        <p:spPr>
          <a:xfrm>
            <a:off x="838200" y="207475"/>
            <a:ext cx="10515600" cy="1325563"/>
          </a:xfrm>
        </p:spPr>
        <p:txBody>
          <a:bodyPr>
            <a:normAutofit/>
          </a:bodyPr>
          <a:lstStyle/>
          <a:p>
            <a:r>
              <a:rPr lang="en-US" sz="4000" dirty="0"/>
              <a:t>SAWS-ASPECS Systematic Study with SEPVAL</a:t>
            </a:r>
          </a:p>
        </p:txBody>
      </p:sp>
      <p:sp>
        <p:nvSpPr>
          <p:cNvPr id="3" name="Content Placeholder 2">
            <a:extLst>
              <a:ext uri="{FF2B5EF4-FFF2-40B4-BE49-F238E27FC236}">
                <a16:creationId xmlns:a16="http://schemas.microsoft.com/office/drawing/2014/main" id="{379DC001-F7BA-01CD-868D-820B488CFC9F}"/>
              </a:ext>
            </a:extLst>
          </p:cNvPr>
          <p:cNvSpPr>
            <a:spLocks noGrp="1"/>
          </p:cNvSpPr>
          <p:nvPr>
            <p:ph idx="1"/>
          </p:nvPr>
        </p:nvSpPr>
        <p:spPr>
          <a:xfrm>
            <a:off x="8794530" y="1690688"/>
            <a:ext cx="3118944" cy="4280886"/>
          </a:xfrm>
        </p:spPr>
        <p:txBody>
          <a:bodyPr>
            <a:normAutofit/>
          </a:bodyPr>
          <a:lstStyle/>
          <a:p>
            <a:r>
              <a:rPr lang="en-US" sz="1800" dirty="0"/>
              <a:t>Multiple versions of their model using different combinations of inputs</a:t>
            </a:r>
          </a:p>
          <a:p>
            <a:r>
              <a:rPr lang="en-US" sz="1800" dirty="0"/>
              <a:t>Used all CME parameters: CDAW, DONKI, </a:t>
            </a:r>
            <a:r>
              <a:rPr lang="en-US" sz="1800" dirty="0" err="1"/>
              <a:t>CACTus</a:t>
            </a:r>
            <a:endParaRPr lang="en-US" sz="1800" dirty="0"/>
          </a:p>
          <a:p>
            <a:r>
              <a:rPr lang="en-US" sz="1800" dirty="0"/>
              <a:t>With and without electrons</a:t>
            </a:r>
          </a:p>
        </p:txBody>
      </p:sp>
      <p:pic>
        <p:nvPicPr>
          <p:cNvPr id="5" name="Picture 4" descr="Chart&#10;&#10;AI-generated content may be incorrect.">
            <a:extLst>
              <a:ext uri="{FF2B5EF4-FFF2-40B4-BE49-F238E27FC236}">
                <a16:creationId xmlns:a16="http://schemas.microsoft.com/office/drawing/2014/main" id="{8F3EBB71-8758-32AE-F987-57F3F04C411A}"/>
              </a:ext>
            </a:extLst>
          </p:cNvPr>
          <p:cNvPicPr>
            <a:picLocks noChangeAspect="1"/>
          </p:cNvPicPr>
          <p:nvPr/>
        </p:nvPicPr>
        <p:blipFill>
          <a:blip r:embed="rId2"/>
          <a:stretch>
            <a:fillRect/>
          </a:stretch>
        </p:blipFill>
        <p:spPr>
          <a:xfrm>
            <a:off x="756745" y="1358219"/>
            <a:ext cx="7772400" cy="2720649"/>
          </a:xfrm>
          <a:prstGeom prst="rect">
            <a:avLst/>
          </a:prstGeom>
        </p:spPr>
      </p:pic>
      <p:pic>
        <p:nvPicPr>
          <p:cNvPr id="7" name="Picture 6" descr="Chart&#10;&#10;AI-generated content may be incorrect.">
            <a:extLst>
              <a:ext uri="{FF2B5EF4-FFF2-40B4-BE49-F238E27FC236}">
                <a16:creationId xmlns:a16="http://schemas.microsoft.com/office/drawing/2014/main" id="{2AF1B4C5-3D4A-B4EF-1352-EF04EA777FB2}"/>
              </a:ext>
            </a:extLst>
          </p:cNvPr>
          <p:cNvPicPr>
            <a:picLocks noChangeAspect="1"/>
          </p:cNvPicPr>
          <p:nvPr/>
        </p:nvPicPr>
        <p:blipFill>
          <a:blip r:embed="rId3"/>
          <a:stretch>
            <a:fillRect/>
          </a:stretch>
        </p:blipFill>
        <p:spPr>
          <a:xfrm>
            <a:off x="756745" y="4161253"/>
            <a:ext cx="7772400" cy="2600650"/>
          </a:xfrm>
          <a:prstGeom prst="rect">
            <a:avLst/>
          </a:prstGeom>
        </p:spPr>
      </p:pic>
      <p:sp>
        <p:nvSpPr>
          <p:cNvPr id="8" name="TextBox 7">
            <a:extLst>
              <a:ext uri="{FF2B5EF4-FFF2-40B4-BE49-F238E27FC236}">
                <a16:creationId xmlns:a16="http://schemas.microsoft.com/office/drawing/2014/main" id="{9F755909-C782-97F3-AB50-8E8DE876810C}"/>
              </a:ext>
            </a:extLst>
          </p:cNvPr>
          <p:cNvSpPr txBox="1"/>
          <p:nvPr/>
        </p:nvSpPr>
        <p:spPr>
          <a:xfrm>
            <a:off x="6779173" y="2995448"/>
            <a:ext cx="1502979" cy="646331"/>
          </a:xfrm>
          <a:prstGeom prst="rect">
            <a:avLst/>
          </a:prstGeom>
          <a:noFill/>
        </p:spPr>
        <p:txBody>
          <a:bodyPr wrap="square" rtlCol="0">
            <a:spAutoFit/>
          </a:bodyPr>
          <a:lstStyle/>
          <a:p>
            <a:r>
              <a:rPr lang="en-US" dirty="0">
                <a:solidFill>
                  <a:schemeClr val="bg1"/>
                </a:solidFill>
              </a:rPr>
              <a:t>Without electrons</a:t>
            </a:r>
          </a:p>
        </p:txBody>
      </p:sp>
      <p:sp>
        <p:nvSpPr>
          <p:cNvPr id="9" name="TextBox 8">
            <a:extLst>
              <a:ext uri="{FF2B5EF4-FFF2-40B4-BE49-F238E27FC236}">
                <a16:creationId xmlns:a16="http://schemas.microsoft.com/office/drawing/2014/main" id="{B8B71E83-C678-40F2-5D41-2F17F1CD8E79}"/>
              </a:ext>
            </a:extLst>
          </p:cNvPr>
          <p:cNvSpPr txBox="1"/>
          <p:nvPr/>
        </p:nvSpPr>
        <p:spPr>
          <a:xfrm>
            <a:off x="6779172" y="5716097"/>
            <a:ext cx="1502979" cy="646331"/>
          </a:xfrm>
          <a:prstGeom prst="rect">
            <a:avLst/>
          </a:prstGeom>
          <a:noFill/>
        </p:spPr>
        <p:txBody>
          <a:bodyPr wrap="square" rtlCol="0">
            <a:spAutoFit/>
          </a:bodyPr>
          <a:lstStyle/>
          <a:p>
            <a:r>
              <a:rPr lang="en-US" dirty="0">
                <a:solidFill>
                  <a:schemeClr val="bg1"/>
                </a:solidFill>
              </a:rPr>
              <a:t>With electrons</a:t>
            </a:r>
          </a:p>
        </p:txBody>
      </p:sp>
    </p:spTree>
    <p:extLst>
      <p:ext uri="{BB962C8B-B14F-4D97-AF65-F5344CB8AC3E}">
        <p14:creationId xmlns:p14="http://schemas.microsoft.com/office/powerpoint/2010/main" val="2490428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D1D96-093E-64DD-DF12-72E1B6F1CDB5}"/>
              </a:ext>
            </a:extLst>
          </p:cNvPr>
          <p:cNvSpPr>
            <a:spLocks noGrp="1"/>
          </p:cNvSpPr>
          <p:nvPr>
            <p:ph type="title"/>
          </p:nvPr>
        </p:nvSpPr>
        <p:spPr/>
        <p:txBody>
          <a:bodyPr/>
          <a:lstStyle/>
          <a:p>
            <a:r>
              <a:rPr lang="en-US" dirty="0" err="1"/>
              <a:t>MagPy</a:t>
            </a:r>
            <a:r>
              <a:rPr lang="en-US" dirty="0"/>
              <a:t> HMI SHARP All Clear Performance</a:t>
            </a:r>
          </a:p>
        </p:txBody>
      </p:sp>
      <p:pic>
        <p:nvPicPr>
          <p:cNvPr id="5" name="Picture 4" descr="Chart, line chart&#10;&#10;AI-generated content may be incorrect.">
            <a:extLst>
              <a:ext uri="{FF2B5EF4-FFF2-40B4-BE49-F238E27FC236}">
                <a16:creationId xmlns:a16="http://schemas.microsoft.com/office/drawing/2014/main" id="{089141A7-DEC3-C951-E859-F3F8A9DA9398}"/>
              </a:ext>
            </a:extLst>
          </p:cNvPr>
          <p:cNvPicPr>
            <a:picLocks noChangeAspect="1"/>
          </p:cNvPicPr>
          <p:nvPr/>
        </p:nvPicPr>
        <p:blipFill>
          <a:blip r:embed="rId2"/>
          <a:stretch>
            <a:fillRect/>
          </a:stretch>
        </p:blipFill>
        <p:spPr>
          <a:xfrm>
            <a:off x="6313434" y="1984978"/>
            <a:ext cx="5486400" cy="4697506"/>
          </a:xfrm>
          <a:prstGeom prst="rect">
            <a:avLst/>
          </a:prstGeom>
        </p:spPr>
      </p:pic>
      <p:pic>
        <p:nvPicPr>
          <p:cNvPr id="7" name="Picture 6" descr="Chart, line chart&#10;&#10;AI-generated content may be incorrect.">
            <a:extLst>
              <a:ext uri="{FF2B5EF4-FFF2-40B4-BE49-F238E27FC236}">
                <a16:creationId xmlns:a16="http://schemas.microsoft.com/office/drawing/2014/main" id="{89637CA4-811C-B404-7614-D1A694C26BAF}"/>
              </a:ext>
            </a:extLst>
          </p:cNvPr>
          <p:cNvPicPr>
            <a:picLocks noChangeAspect="1"/>
          </p:cNvPicPr>
          <p:nvPr/>
        </p:nvPicPr>
        <p:blipFill>
          <a:blip r:embed="rId3"/>
          <a:stretch>
            <a:fillRect/>
          </a:stretch>
        </p:blipFill>
        <p:spPr>
          <a:xfrm>
            <a:off x="392168" y="1984978"/>
            <a:ext cx="5486400" cy="4697506"/>
          </a:xfrm>
          <a:prstGeom prst="rect">
            <a:avLst/>
          </a:prstGeom>
        </p:spPr>
      </p:pic>
      <p:sp>
        <p:nvSpPr>
          <p:cNvPr id="8" name="TextBox 7">
            <a:extLst>
              <a:ext uri="{FF2B5EF4-FFF2-40B4-BE49-F238E27FC236}">
                <a16:creationId xmlns:a16="http://schemas.microsoft.com/office/drawing/2014/main" id="{C46C8010-8F43-B1AD-E4E7-9B3CDFF9AAF5}"/>
              </a:ext>
            </a:extLst>
          </p:cNvPr>
          <p:cNvSpPr txBox="1"/>
          <p:nvPr/>
        </p:nvSpPr>
        <p:spPr>
          <a:xfrm>
            <a:off x="838200" y="1506022"/>
            <a:ext cx="9346324" cy="369332"/>
          </a:xfrm>
          <a:prstGeom prst="rect">
            <a:avLst/>
          </a:prstGeom>
          <a:noFill/>
        </p:spPr>
        <p:txBody>
          <a:bodyPr wrap="square" rtlCol="0">
            <a:spAutoFit/>
          </a:bodyPr>
          <a:lstStyle/>
          <a:p>
            <a:r>
              <a:rPr lang="en-US" dirty="0"/>
              <a:t>Different choice of probability threshold will improve </a:t>
            </a:r>
            <a:r>
              <a:rPr lang="en-US" dirty="0" err="1"/>
              <a:t>MagPy’s</a:t>
            </a:r>
            <a:r>
              <a:rPr lang="en-US" dirty="0"/>
              <a:t> All Clear performance</a:t>
            </a:r>
          </a:p>
        </p:txBody>
      </p:sp>
      <p:sp>
        <p:nvSpPr>
          <p:cNvPr id="9" name="Down Arrow 8">
            <a:extLst>
              <a:ext uri="{FF2B5EF4-FFF2-40B4-BE49-F238E27FC236}">
                <a16:creationId xmlns:a16="http://schemas.microsoft.com/office/drawing/2014/main" id="{626F90F5-0863-80FE-4306-3BB4F0CCE8FF}"/>
              </a:ext>
            </a:extLst>
          </p:cNvPr>
          <p:cNvSpPr/>
          <p:nvPr/>
        </p:nvSpPr>
        <p:spPr>
          <a:xfrm>
            <a:off x="925552" y="4668267"/>
            <a:ext cx="256478" cy="110806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a:extLst>
              <a:ext uri="{FF2B5EF4-FFF2-40B4-BE49-F238E27FC236}">
                <a16:creationId xmlns:a16="http://schemas.microsoft.com/office/drawing/2014/main" id="{891AC1AC-7080-390F-3F23-ECC44314F300}"/>
              </a:ext>
            </a:extLst>
          </p:cNvPr>
          <p:cNvSpPr/>
          <p:nvPr/>
        </p:nvSpPr>
        <p:spPr>
          <a:xfrm>
            <a:off x="7010400" y="4367184"/>
            <a:ext cx="256478" cy="110806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1E64B41-44E8-8D4C-1069-D83370D17FEC}"/>
              </a:ext>
            </a:extLst>
          </p:cNvPr>
          <p:cNvSpPr txBox="1"/>
          <p:nvPr/>
        </p:nvSpPr>
        <p:spPr>
          <a:xfrm>
            <a:off x="1242022" y="2169644"/>
            <a:ext cx="1893346" cy="646331"/>
          </a:xfrm>
          <a:prstGeom prst="rect">
            <a:avLst/>
          </a:prstGeom>
          <a:noFill/>
        </p:spPr>
        <p:txBody>
          <a:bodyPr wrap="square" rtlCol="0">
            <a:spAutoFit/>
          </a:bodyPr>
          <a:lstStyle/>
          <a:p>
            <a:r>
              <a:rPr lang="en-US" dirty="0">
                <a:solidFill>
                  <a:schemeClr val="bg1"/>
                </a:solidFill>
              </a:rPr>
              <a:t>Original choice</a:t>
            </a:r>
          </a:p>
          <a:p>
            <a:r>
              <a:rPr lang="en-US" dirty="0">
                <a:solidFill>
                  <a:schemeClr val="bg1"/>
                </a:solidFill>
              </a:rPr>
              <a:t>Threshold = 19%</a:t>
            </a:r>
          </a:p>
        </p:txBody>
      </p:sp>
      <p:sp>
        <p:nvSpPr>
          <p:cNvPr id="12" name="TextBox 11">
            <a:extLst>
              <a:ext uri="{FF2B5EF4-FFF2-40B4-BE49-F238E27FC236}">
                <a16:creationId xmlns:a16="http://schemas.microsoft.com/office/drawing/2014/main" id="{5EA5F999-30EF-C579-46BB-146C5AA5E0D7}"/>
              </a:ext>
            </a:extLst>
          </p:cNvPr>
          <p:cNvSpPr txBox="1"/>
          <p:nvPr/>
        </p:nvSpPr>
        <p:spPr>
          <a:xfrm>
            <a:off x="7163288" y="2169644"/>
            <a:ext cx="2830566" cy="646331"/>
          </a:xfrm>
          <a:prstGeom prst="rect">
            <a:avLst/>
          </a:prstGeom>
          <a:noFill/>
        </p:spPr>
        <p:txBody>
          <a:bodyPr wrap="square" rtlCol="0">
            <a:spAutoFit/>
          </a:bodyPr>
          <a:lstStyle/>
          <a:p>
            <a:r>
              <a:rPr lang="en-US" dirty="0">
                <a:solidFill>
                  <a:schemeClr val="bg1"/>
                </a:solidFill>
              </a:rPr>
              <a:t>Potential improved choice</a:t>
            </a:r>
          </a:p>
          <a:p>
            <a:r>
              <a:rPr lang="en-US" dirty="0">
                <a:solidFill>
                  <a:schemeClr val="bg1"/>
                </a:solidFill>
              </a:rPr>
              <a:t>Threshold = 13%</a:t>
            </a:r>
          </a:p>
        </p:txBody>
      </p:sp>
    </p:spTree>
    <p:extLst>
      <p:ext uri="{BB962C8B-B14F-4D97-AF65-F5344CB8AC3E}">
        <p14:creationId xmlns:p14="http://schemas.microsoft.com/office/powerpoint/2010/main" val="484957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19ADB-3295-4DE9-1089-59E065E8EDAE}"/>
              </a:ext>
            </a:extLst>
          </p:cNvPr>
          <p:cNvSpPr>
            <a:spLocks noGrp="1"/>
          </p:cNvSpPr>
          <p:nvPr>
            <p:ph type="title"/>
          </p:nvPr>
        </p:nvSpPr>
        <p:spPr/>
        <p:txBody>
          <a:bodyPr/>
          <a:lstStyle/>
          <a:p>
            <a:r>
              <a:rPr lang="en-US" dirty="0"/>
              <a:t>Identify Gaps</a:t>
            </a:r>
          </a:p>
        </p:txBody>
      </p:sp>
      <p:pic>
        <p:nvPicPr>
          <p:cNvPr id="5" name="Picture 4" descr="Table&#10;&#10;AI-generated content may be incorrect.">
            <a:extLst>
              <a:ext uri="{FF2B5EF4-FFF2-40B4-BE49-F238E27FC236}">
                <a16:creationId xmlns:a16="http://schemas.microsoft.com/office/drawing/2014/main" id="{870CB56A-09A3-89A4-BA90-4420E4CA9499}"/>
              </a:ext>
            </a:extLst>
          </p:cNvPr>
          <p:cNvPicPr>
            <a:picLocks noChangeAspect="1"/>
          </p:cNvPicPr>
          <p:nvPr/>
        </p:nvPicPr>
        <p:blipFill>
          <a:blip r:embed="rId2"/>
          <a:stretch>
            <a:fillRect/>
          </a:stretch>
        </p:blipFill>
        <p:spPr>
          <a:xfrm>
            <a:off x="218738" y="1860638"/>
            <a:ext cx="5827706" cy="2707741"/>
          </a:xfrm>
          <a:prstGeom prst="rect">
            <a:avLst/>
          </a:prstGeom>
        </p:spPr>
      </p:pic>
      <p:pic>
        <p:nvPicPr>
          <p:cNvPr id="7" name="Picture 6" descr="Table&#10;&#10;AI-generated content may be incorrect.">
            <a:extLst>
              <a:ext uri="{FF2B5EF4-FFF2-40B4-BE49-F238E27FC236}">
                <a16:creationId xmlns:a16="http://schemas.microsoft.com/office/drawing/2014/main" id="{B610DC3A-B7A0-DA27-93B8-A2B18F9BD5BB}"/>
              </a:ext>
            </a:extLst>
          </p:cNvPr>
          <p:cNvPicPr>
            <a:picLocks noChangeAspect="1"/>
          </p:cNvPicPr>
          <p:nvPr/>
        </p:nvPicPr>
        <p:blipFill>
          <a:blip r:embed="rId3"/>
          <a:stretch>
            <a:fillRect/>
          </a:stretch>
        </p:blipFill>
        <p:spPr>
          <a:xfrm>
            <a:off x="6145558" y="1860638"/>
            <a:ext cx="5637007" cy="2246742"/>
          </a:xfrm>
          <a:prstGeom prst="rect">
            <a:avLst/>
          </a:prstGeom>
        </p:spPr>
      </p:pic>
      <p:sp>
        <p:nvSpPr>
          <p:cNvPr id="8" name="TextBox 7">
            <a:extLst>
              <a:ext uri="{FF2B5EF4-FFF2-40B4-BE49-F238E27FC236}">
                <a16:creationId xmlns:a16="http://schemas.microsoft.com/office/drawing/2014/main" id="{E6EA275B-2D96-7513-0822-7DD2A07779BC}"/>
              </a:ext>
            </a:extLst>
          </p:cNvPr>
          <p:cNvSpPr txBox="1"/>
          <p:nvPr/>
        </p:nvSpPr>
        <p:spPr>
          <a:xfrm>
            <a:off x="218738" y="4777058"/>
            <a:ext cx="5827706" cy="646331"/>
          </a:xfrm>
          <a:prstGeom prst="rect">
            <a:avLst/>
          </a:prstGeom>
          <a:noFill/>
        </p:spPr>
        <p:txBody>
          <a:bodyPr wrap="square" rtlCol="0">
            <a:spAutoFit/>
          </a:bodyPr>
          <a:lstStyle/>
          <a:p>
            <a:pPr marL="285750" indent="-285750">
              <a:buFont typeface="Arial" panose="020B0604020202020204" pitchFamily="34" charset="0"/>
              <a:buChar char="•"/>
            </a:pPr>
            <a:r>
              <a:rPr lang="en-US" dirty="0"/>
              <a:t>Lacking pre-eruptive models that predict &gt;100 MeV</a:t>
            </a:r>
          </a:p>
          <a:p>
            <a:pPr marL="285750" indent="-285750">
              <a:buFont typeface="Arial" panose="020B0604020202020204" pitchFamily="34" charset="0"/>
              <a:buChar char="•"/>
            </a:pPr>
            <a:r>
              <a:rPr lang="en-US" dirty="0"/>
              <a:t>Skill for &gt;100 MeV is lagging behind &gt;10 MeV</a:t>
            </a:r>
          </a:p>
        </p:txBody>
      </p:sp>
      <p:sp>
        <p:nvSpPr>
          <p:cNvPr id="9" name="TextBox 8">
            <a:extLst>
              <a:ext uri="{FF2B5EF4-FFF2-40B4-BE49-F238E27FC236}">
                <a16:creationId xmlns:a16="http://schemas.microsoft.com/office/drawing/2014/main" id="{ADA5414E-EE07-7BE6-CDD0-6F54EAC08BFC}"/>
              </a:ext>
            </a:extLst>
          </p:cNvPr>
          <p:cNvSpPr txBox="1"/>
          <p:nvPr/>
        </p:nvSpPr>
        <p:spPr>
          <a:xfrm>
            <a:off x="6145558" y="4777057"/>
            <a:ext cx="5827706" cy="1477328"/>
          </a:xfrm>
          <a:prstGeom prst="rect">
            <a:avLst/>
          </a:prstGeom>
          <a:noFill/>
        </p:spPr>
        <p:txBody>
          <a:bodyPr wrap="square" rtlCol="0">
            <a:spAutoFit/>
          </a:bodyPr>
          <a:lstStyle/>
          <a:p>
            <a:pPr marL="285750" indent="-285750">
              <a:buFont typeface="Arial" panose="020B0604020202020204" pitchFamily="34" charset="0"/>
              <a:buChar char="•"/>
            </a:pPr>
            <a:r>
              <a:rPr lang="en-US" dirty="0"/>
              <a:t>Median performance of peak flux prediction is ~ an order of magnitude</a:t>
            </a:r>
          </a:p>
          <a:p>
            <a:pPr marL="285750" indent="-285750">
              <a:buFont typeface="Arial" panose="020B0604020202020204" pitchFamily="34" charset="0"/>
              <a:buChar char="•"/>
            </a:pPr>
            <a:r>
              <a:rPr lang="en-US" dirty="0"/>
              <a:t>Correlation between predicted peak and observed peak is very low</a:t>
            </a:r>
          </a:p>
          <a:p>
            <a:pPr marL="285750" indent="-285750">
              <a:buFont typeface="Arial" panose="020B0604020202020204" pitchFamily="34" charset="0"/>
              <a:buChar char="•"/>
            </a:pPr>
            <a:r>
              <a:rPr lang="en-US" dirty="0"/>
              <a:t>All scores are worse for &gt;100 MeV</a:t>
            </a:r>
          </a:p>
        </p:txBody>
      </p:sp>
    </p:spTree>
    <p:extLst>
      <p:ext uri="{BB962C8B-B14F-4D97-AF65-F5344CB8AC3E}">
        <p14:creationId xmlns:p14="http://schemas.microsoft.com/office/powerpoint/2010/main" val="41738327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6961</TotalTime>
  <Words>2592</Words>
  <Application>Microsoft Office PowerPoint</Application>
  <PresentationFormat>Widescreen</PresentationFormat>
  <Paragraphs>509</Paragraphs>
  <Slides>33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Aptos</vt:lpstr>
      <vt:lpstr>Aptos Display</vt:lpstr>
      <vt:lpstr>Aptos Narrow</vt:lpstr>
      <vt:lpstr>Arial</vt:lpstr>
      <vt:lpstr>Avenir</vt:lpstr>
      <vt:lpstr>Courier New</vt:lpstr>
      <vt:lpstr>Office Theme</vt:lpstr>
      <vt:lpstr>Validation of Solar Energetic Particle Prediction Models for Space Radiation Operations</vt:lpstr>
      <vt:lpstr>Why do we do validation?</vt:lpstr>
      <vt:lpstr>SEPVAL Community Validation Effort</vt:lpstr>
      <vt:lpstr>PowerPoint Presentation</vt:lpstr>
      <vt:lpstr>SEPVAL Participants</vt:lpstr>
      <vt:lpstr>SEPVAL Binary All Clear Results Post-eruptive Models</vt:lpstr>
      <vt:lpstr>SEPVAL All Clear Results  &gt;10 MeV, 10 pfu for Post-Eruptive Models</vt:lpstr>
      <vt:lpstr>SEPVAL Probability of Occurrence   &gt;10 MeV, 10 pfu for Post-Eruptive Models</vt:lpstr>
      <vt:lpstr>SEPVAL Maximum Flux Results &gt;10 MeV, 10 pfu for Post-Eruptive Models</vt:lpstr>
      <vt:lpstr>SEPVAL Definition of State-of-the-Art Historical, Balanced Dataset</vt:lpstr>
      <vt:lpstr>SEPVAL Takeaways</vt:lpstr>
      <vt:lpstr>Are SEPVAL Results Representative of Real-time Forecasting Skill?</vt:lpstr>
      <vt:lpstr>SEP Scoreboards Timeline</vt:lpstr>
      <vt:lpstr>PowerPoint Presentation</vt:lpstr>
      <vt:lpstr>PowerPoint Presentation</vt:lpstr>
      <vt:lpstr>PowerPoint Presentation</vt:lpstr>
      <vt:lpstr>SEP Scoreboards Dataset and Models Climatological, Imbalanced Dataset</vt:lpstr>
      <vt:lpstr>SEP Scoreboards Model Coverage</vt:lpstr>
      <vt:lpstr>Validation of the Real-time System</vt:lpstr>
      <vt:lpstr>SEPSTER Results SEP Scoreboard vs SEPVAL</vt:lpstr>
      <vt:lpstr>SEPSTER Results Systematic Performance</vt:lpstr>
      <vt:lpstr>SEP Scoreboard Validation Caveat</vt:lpstr>
      <vt:lpstr>SEP Scoreboard Takeaways</vt:lpstr>
      <vt:lpstr>Back Ups</vt:lpstr>
      <vt:lpstr>Commonly Confused or Abused Words</vt:lpstr>
      <vt:lpstr>SEPVAL Timeline</vt:lpstr>
      <vt:lpstr>SEP Scoreboard Maximum Flux Forecasts</vt:lpstr>
      <vt:lpstr>SEPVAL Event Set</vt:lpstr>
      <vt:lpstr>SEPVAL Maximum Flux Results &gt;10 MeV, 10 pfu for Post-Eruptive Models</vt:lpstr>
      <vt:lpstr>How have the SEPVAL results been used?</vt:lpstr>
      <vt:lpstr>SAWS-ASPECS Systematic Study with SEPVAL</vt:lpstr>
      <vt:lpstr>MagPy HMI SHARP All Clear Performance</vt:lpstr>
      <vt:lpstr>Identify Gaps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Whitman, Kathryn (JSC-SD2)[KBR Wyle Services, LLC]</dc:creator>
  <cp:lastModifiedBy>Whitman, Kathryn (JSC-SD2)[KBR Wyle Services, LLC]</cp:lastModifiedBy>
  <cp:revision>181</cp:revision>
  <dcterms:created xsi:type="dcterms:W3CDTF">2026-05-31T19:35:09Z</dcterms:created>
  <dcterms:modified xsi:type="dcterms:W3CDTF">2026-08-05T05:43:44Z</dcterms:modified>
</cp:coreProperties>
</file>