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88" r:id="rId2"/>
    <p:sldId id="327" r:id="rId3"/>
    <p:sldId id="416" r:id="rId4"/>
    <p:sldId id="2147483647" r:id="rId5"/>
    <p:sldId id="337" r:id="rId6"/>
    <p:sldId id="25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3"/>
    <p:restoredTop sz="95521" autoAdjust="0"/>
  </p:normalViewPr>
  <p:slideViewPr>
    <p:cSldViewPr snapToGrid="0">
      <p:cViewPr varScale="1">
        <p:scale>
          <a:sx n="83" d="100"/>
          <a:sy n="83" d="100"/>
        </p:scale>
        <p:origin x="715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BA4A06-052A-BA84-734C-E51AF8F413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24514F-588C-959D-AF71-6AF7C5ADC8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601DA-4E0C-4079-8584-512F0CC092A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F49C32-D88F-4A28-9F0E-C5B991DF9A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416E6-1DB1-BB03-3643-45F39D7B1E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5EA64-B80F-440D-8664-2F2E2B89D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7469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D2A2A-4260-431E-BFB5-D461A3ACD5A8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15FEB-3B01-4F54-BFA0-27D368525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4214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194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20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540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F8DCF-AB02-653B-ECEE-61255712C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4600A2-1596-0670-73F6-0D8A728D93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1C566B-E294-DA0B-2EFE-507208F0F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569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67589-5AD9-EF9D-661C-FB9FA692B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80255C-83CC-DE72-AE55-B463E835A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6E73D-7860-2FFD-05DB-1D547ED44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339D3-B9B6-9EEE-CC4B-BBE086282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A54A4-0BC1-BFD7-5149-30322D6D5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69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12711-C45D-858A-EFD0-219EC84FE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DDF8F1-3FEF-2DB2-6B62-D1F9D5652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87552-EB91-2F0F-E4DC-017BC031E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802C28-C507-5F54-F7F9-E22A796DC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D7558-E465-57D4-114F-7ADD8B113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32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655E54-EE9F-4839-6A01-7E79C07EE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1C6C3D-BF18-592B-ADC2-6400DEC8E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2B0A1-CB46-D2C0-C7B5-0A3622CCB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4F65BA-6E6C-3534-C5D3-201ABB054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1ABE5-EAA0-C334-506C-BA24EE38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41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ard Mediu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Stars in the sky with a black background&#10;&#10;Description automatically generated">
            <a:extLst>
              <a:ext uri="{FF2B5EF4-FFF2-40B4-BE49-F238E27FC236}">
                <a16:creationId xmlns:a16="http://schemas.microsoft.com/office/drawing/2014/main" id="{3834623F-702E-8480-CA5B-52DF767618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576"/>
            <a:ext cx="12192000" cy="6830848"/>
          </a:xfrm>
          <a:prstGeom prst="rect">
            <a:avLst/>
          </a:prstGeom>
        </p:spPr>
      </p:pic>
      <p:pic>
        <p:nvPicPr>
          <p:cNvPr id="32" name="Picture 31" descr="A picture containing ceramic ware, glass, porcelain&#10;&#10;Description automatically generated">
            <a:extLst>
              <a:ext uri="{FF2B5EF4-FFF2-40B4-BE49-F238E27FC236}">
                <a16:creationId xmlns:a16="http://schemas.microsoft.com/office/drawing/2014/main" id="{E0BFFCBB-5589-3893-9B3A-0CB683A45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13577"/>
            <a:ext cx="4307855" cy="6830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5A3BD3-C579-6014-F598-C34465CE7BD2}"/>
              </a:ext>
            </a:extLst>
          </p:cNvPr>
          <p:cNvSpPr/>
          <p:nvPr userDrawn="1"/>
        </p:nvSpPr>
        <p:spPr>
          <a:xfrm>
            <a:off x="0" y="13578"/>
            <a:ext cx="12192000" cy="6844425"/>
          </a:xfrm>
          <a:prstGeom prst="rect">
            <a:avLst/>
          </a:prstGeom>
          <a:gradFill>
            <a:gsLst>
              <a:gs pos="9000">
                <a:srgbClr val="000000"/>
              </a:gs>
              <a:gs pos="99000">
                <a:schemeClr val="tx1">
                  <a:alpha val="95860"/>
                </a:schemeClr>
              </a:gs>
              <a:gs pos="59000">
                <a:schemeClr val="tx1">
                  <a:alpha val="2304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45" name="Text Placeholder 18">
            <a:extLst>
              <a:ext uri="{FF2B5EF4-FFF2-40B4-BE49-F238E27FC236}">
                <a16:creationId xmlns:a16="http://schemas.microsoft.com/office/drawing/2014/main" id="{7A6F6CBE-5EB2-8990-AB05-77107FAFD3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9673" y="991686"/>
            <a:ext cx="4172527" cy="366713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00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THEME, PROJECT, MISSION</a:t>
            </a:r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F66856DE-A2C3-16B4-386F-29ABE8DDFE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9673" y="3565023"/>
            <a:ext cx="4172527" cy="2066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Presenter Name</a:t>
            </a:r>
          </a:p>
          <a:p>
            <a:pPr lvl="0"/>
            <a:endParaRPr lang="en-US"/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A1A3533A-4E04-ECB6-CD98-ED1F02FEAC9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9673" y="3876515"/>
            <a:ext cx="4172527" cy="2066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9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PRESENTER TITLE</a:t>
            </a:r>
          </a:p>
          <a:p>
            <a:pPr lvl="0"/>
            <a:endParaRPr lang="en-US"/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181BF706-2DEA-C483-3D60-8B7243796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9673" y="5268951"/>
            <a:ext cx="4172527" cy="2066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9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  <a:p>
            <a:pPr lvl="0"/>
            <a:endParaRPr lang="en-US"/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E0930265-8AE4-B927-8473-A5D934019FE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9673" y="4267202"/>
            <a:ext cx="4172527" cy="2066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Presenter Name</a:t>
            </a:r>
          </a:p>
          <a:p>
            <a:pPr lvl="0"/>
            <a:endParaRPr lang="en-US"/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C60B9159-B64D-CF27-79A7-3DAD79BDF1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9673" y="4578691"/>
            <a:ext cx="4172527" cy="2066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9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PRESENTER TITLE</a:t>
            </a:r>
          </a:p>
          <a:p>
            <a:pPr lvl="0"/>
            <a:endParaRPr lang="en-US"/>
          </a:p>
        </p:txBody>
      </p:sp>
      <p:pic>
        <p:nvPicPr>
          <p:cNvPr id="52" name="NASA_Insignia-RGB.svg" descr="NASA_Insignia-RGB.svg">
            <a:extLst>
              <a:ext uri="{FF2B5EF4-FFF2-40B4-BE49-F238E27FC236}">
                <a16:creationId xmlns:a16="http://schemas.microsoft.com/office/drawing/2014/main" id="{F8930A60-4164-174C-778D-318F159F17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0405" y="113588"/>
            <a:ext cx="619033" cy="619115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6699BDC8-23EE-AF66-A1AA-F75DC50EEE14}"/>
              </a:ext>
            </a:extLst>
          </p:cNvPr>
          <p:cNvSpPr txBox="1"/>
          <p:nvPr userDrawn="1"/>
        </p:nvSpPr>
        <p:spPr>
          <a:xfrm>
            <a:off x="381744" y="349479"/>
            <a:ext cx="265903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defRPr sz="1600">
                <a:solidFill>
                  <a:srgbClr val="222222"/>
                </a:solidFill>
                <a:latin typeface="Helvetica Now Var Text Medium"/>
                <a:ea typeface="Helvetica Now Var Text Medium"/>
                <a:cs typeface="Helvetica Now Var Text Medium"/>
                <a:sym typeface="Helvetica Now Var Text Medium"/>
              </a:defRPr>
            </a:lvl1pPr>
          </a:lstStyle>
          <a:p>
            <a:r>
              <a:rPr sz="7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National Aeronautics a</a:t>
            </a:r>
            <a:r>
              <a:rPr lang="en-US" sz="7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n</a:t>
            </a:r>
            <a:r>
              <a:rPr sz="7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d Space Administration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8E90BA8A-0F3A-640E-79CD-D15DC4DEB0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744" y="1506442"/>
            <a:ext cx="4198475" cy="192255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5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 Goes Here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6C90D98-EF27-9103-9857-9617734DA456}"/>
              </a:ext>
            </a:extLst>
          </p:cNvPr>
          <p:cNvSpPr txBox="1">
            <a:spLocks/>
          </p:cNvSpPr>
          <p:nvPr userDrawn="1"/>
        </p:nvSpPr>
        <p:spPr>
          <a:xfrm>
            <a:off x="6172192" y="6400801"/>
            <a:ext cx="5638065" cy="45720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Quasimoda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691552-3224-4B49-8468-AEF6176B9523}" type="slidenum">
              <a:rPr lang="en-US" sz="700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7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3917488-8C82-2DC6-78D8-4C81786CAE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745" y="6400800"/>
            <a:ext cx="5638065" cy="4572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700">
                <a:solidFill>
                  <a:schemeClr val="bg1"/>
                </a:solidFill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US" err="1"/>
              <a:t>nasa.gov</a:t>
            </a:r>
            <a:r>
              <a:rPr lang="en-US"/>
              <a:t>  |  Required document markings go here.</a:t>
            </a:r>
          </a:p>
        </p:txBody>
      </p:sp>
    </p:spTree>
    <p:extLst>
      <p:ext uri="{BB962C8B-B14F-4D97-AF65-F5344CB8AC3E}">
        <p14:creationId xmlns:p14="http://schemas.microsoft.com/office/powerpoint/2010/main" val="3930981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 Cov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091CF5-F89D-194D-95B7-47EFD982F282}"/>
              </a:ext>
            </a:extLst>
          </p:cNvPr>
          <p:cNvGrpSpPr/>
          <p:nvPr userDrawn="1"/>
        </p:nvGrpSpPr>
        <p:grpSpPr>
          <a:xfrm>
            <a:off x="3085249" y="2439504"/>
            <a:ext cx="6242223" cy="2380644"/>
            <a:chOff x="3221266" y="2439503"/>
            <a:chExt cx="6242223" cy="2380642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4052486-21ED-2845-A4EF-50895FEBE1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21266" y="2439503"/>
              <a:ext cx="2154584" cy="2154865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21C5023-ADFB-4A46-AB4E-B6D8EADD3BDD}"/>
                </a:ext>
              </a:extLst>
            </p:cNvPr>
            <p:cNvSpPr txBox="1"/>
            <p:nvPr userDrawn="1"/>
          </p:nvSpPr>
          <p:spPr>
            <a:xfrm>
              <a:off x="5690329" y="4450813"/>
              <a:ext cx="1120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i="0" dirty="0" err="1">
                  <a:solidFill>
                    <a:schemeClr val="bg1"/>
                  </a:solidFill>
                  <a:latin typeface="Helvetica" pitchFamily="2" charset="0"/>
                </a:rPr>
                <a:t>nasa.gov</a:t>
              </a:r>
              <a:endParaRPr lang="en-US" sz="1800" b="0" i="0" dirty="0">
                <a:solidFill>
                  <a:schemeClr val="bg1"/>
                </a:solidFill>
                <a:latin typeface="Helvetica" pitchFamily="2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BE45BFE-4EC9-7946-843B-64577F1622AC}"/>
                </a:ext>
              </a:extLst>
            </p:cNvPr>
            <p:cNvSpPr txBox="1"/>
            <p:nvPr userDrawn="1"/>
          </p:nvSpPr>
          <p:spPr>
            <a:xfrm>
              <a:off x="5690329" y="2568452"/>
              <a:ext cx="3773160" cy="1477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3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Exploring the secrets of the universe for the benefit of all.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15658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quential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8A669E1-03B8-D9EE-85AD-98D64B0F0C2D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99101" y="1634045"/>
            <a:ext cx="5620709" cy="303588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Photo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3B60C8F-1CBD-58E7-F76E-3E7594C8002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1745" y="5170062"/>
            <a:ext cx="5638065" cy="51216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0971C72-183E-05DD-F80E-02B7E7C26A4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1745" y="4804840"/>
            <a:ext cx="5638065" cy="36521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000" b="0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THEME, PROJECT, MISSION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B0B9C95-387C-09CF-15AB-777D5F75FBF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1745" y="5682226"/>
            <a:ext cx="5638065" cy="7185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E160841-5BB7-5777-AD86-7E3C05AEB37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17981" y="1065909"/>
            <a:ext cx="5092260" cy="28450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Chart Subhead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9856336-7552-AE7E-7412-DAAE5C772C5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17978" y="1413819"/>
            <a:ext cx="5092279" cy="528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</a:t>
            </a:r>
          </a:p>
          <a:p>
            <a:pPr lvl="0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C6DABE6-1236-8D33-6B33-1453C1854E9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717989" y="760755"/>
            <a:ext cx="5092227" cy="27067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000" b="0" i="0" spc="600">
                <a:solidFill>
                  <a:schemeClr val="accent5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4B70DD3-9076-7ECA-CD37-AC29713B0BC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717981" y="2536029"/>
            <a:ext cx="5092260" cy="28450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Chart Subhead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1F5A00C-A788-4EB3-8FED-54FCF577A91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717978" y="2883939"/>
            <a:ext cx="5092279" cy="528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</a:t>
            </a:r>
          </a:p>
          <a:p>
            <a:pPr lvl="0"/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E1D91A0B-7851-38A5-E98B-13F1A07E667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717989" y="2230874"/>
            <a:ext cx="5092227" cy="27067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000" b="0" i="0" spc="600">
                <a:solidFill>
                  <a:schemeClr val="accent5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280581D2-650E-205E-B556-0D724D7E6E9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717981" y="4006147"/>
            <a:ext cx="5092260" cy="28450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Chart 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584FCC8D-3EB5-A08E-7C42-7AA4FA4E002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17978" y="4354056"/>
            <a:ext cx="5092279" cy="528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</a:t>
            </a:r>
          </a:p>
          <a:p>
            <a:pPr lvl="0"/>
            <a:endParaRPr lang="en-US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EFC9DE7C-CF5A-04A3-A957-F5A35E4953A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17989" y="3700993"/>
            <a:ext cx="5092227" cy="27067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000" b="0" i="0" spc="600">
                <a:solidFill>
                  <a:schemeClr val="accent5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348CB84D-F953-4DE9-540F-87D5AFDED14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717981" y="5524429"/>
            <a:ext cx="5092260" cy="28450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Chart Subhead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89FB895D-DD76-855A-E5A8-1DB182E5455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717978" y="5872341"/>
            <a:ext cx="5092279" cy="528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</a:t>
            </a:r>
          </a:p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F92F4A21-CFB6-06CD-0B8C-B95A92B8759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717989" y="5219277"/>
            <a:ext cx="5092227" cy="27067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000" b="0" i="0" spc="600">
                <a:solidFill>
                  <a:schemeClr val="accent5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412AA063-C942-CA6A-155F-911A6789673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81745" y="745435"/>
            <a:ext cx="5638065" cy="775252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3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Title Goes Here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7BED9CDA-ECD4-3767-939A-AC6FA1EF0D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1745" y="457200"/>
            <a:ext cx="5638065" cy="278296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lnSpc>
                <a:spcPct val="100000"/>
              </a:lnSpc>
              <a:buNone/>
              <a:defRPr sz="10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SECTION TITLE HERE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8470342-A1F0-976E-EE0B-389925020866}"/>
              </a:ext>
            </a:extLst>
          </p:cNvPr>
          <p:cNvSpPr txBox="1">
            <a:spLocks/>
          </p:cNvSpPr>
          <p:nvPr userDrawn="1"/>
        </p:nvSpPr>
        <p:spPr>
          <a:xfrm>
            <a:off x="6172192" y="6400801"/>
            <a:ext cx="5638065" cy="45720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Quasimoda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691552-3224-4B49-8468-AEF6176B9523}" type="slidenum">
              <a:rPr lang="en-US" sz="700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7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E9C2C2-2F61-60E8-799B-2FF858FE15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745" y="6400800"/>
            <a:ext cx="5638065" cy="4572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700">
                <a:solidFill>
                  <a:schemeClr val="bg1"/>
                </a:solidFill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US" err="1"/>
              <a:t>nasa.gov</a:t>
            </a:r>
            <a:r>
              <a:rPr lang="en-US"/>
              <a:t>  |  Required document markings go here.</a:t>
            </a:r>
          </a:p>
        </p:txBody>
      </p:sp>
    </p:spTree>
    <p:extLst>
      <p:ext uri="{BB962C8B-B14F-4D97-AF65-F5344CB8AC3E}">
        <p14:creationId xmlns:p14="http://schemas.microsoft.com/office/powerpoint/2010/main" val="3602385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87DF3E-07BB-506D-C5A0-317B37A323CB}"/>
              </a:ext>
            </a:extLst>
          </p:cNvPr>
          <p:cNvCxnSpPr>
            <a:cxnSpLocks/>
          </p:cNvCxnSpPr>
          <p:nvPr userDrawn="1"/>
        </p:nvCxnSpPr>
        <p:spPr>
          <a:xfrm>
            <a:off x="6231207" y="4868504"/>
            <a:ext cx="5540160" cy="0"/>
          </a:xfrm>
          <a:prstGeom prst="line">
            <a:avLst/>
          </a:prstGeom>
          <a:ln w="9525">
            <a:solidFill>
              <a:srgbClr val="2222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C89B4CF7-10E9-1E68-0183-BE6A094E9A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745" y="245535"/>
            <a:ext cx="4190455" cy="36406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Title Goes Here</a:t>
            </a:r>
          </a:p>
        </p:txBody>
      </p:sp>
      <p:pic>
        <p:nvPicPr>
          <p:cNvPr id="18" name="NASA_Insignia-RGB.svg" descr="NASA_Insignia-RGB.svg">
            <a:extLst>
              <a:ext uri="{FF2B5EF4-FFF2-40B4-BE49-F238E27FC236}">
                <a16:creationId xmlns:a16="http://schemas.microsoft.com/office/drawing/2014/main" id="{BFA3ABDC-17B1-1B05-18F5-4AA4557765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0405" y="113588"/>
            <a:ext cx="619033" cy="619115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3E6C05A8-9265-78A7-B865-BABD84FA57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1744" y="1218584"/>
            <a:ext cx="2742843" cy="28001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Divisions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7E991473-1D3D-FAC2-EBBF-59662B87508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81744" y="1608667"/>
            <a:ext cx="2742843" cy="1045141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800" b="0">
                <a:solidFill>
                  <a:srgbClr val="E4022B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Science</a:t>
            </a:r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9A454CC5-9AA3-DF27-D5C9-636BC2D68D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4579" y="245535"/>
            <a:ext cx="4190455" cy="36406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Presentation Tile Goes here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B85F3F6-25D1-D71D-6E78-1583153DE01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93899" y="1218584"/>
            <a:ext cx="2742843" cy="28001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buNone/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Results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425D33BF-7D22-1773-A85A-8379CA14E1C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81744" y="3623242"/>
            <a:ext cx="2742843" cy="1045141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800" b="0">
                <a:solidFill>
                  <a:srgbClr val="E4022B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Engineering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274DC648-E3F8-5822-FCE3-F8929B0E2A3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81744" y="5032942"/>
            <a:ext cx="2742843" cy="1045141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800" b="0">
                <a:solidFill>
                  <a:srgbClr val="E4022B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Administration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DEB9953F-97B6-3A87-703B-375EE516B5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03360" y="1608051"/>
            <a:ext cx="8480707" cy="1736283"/>
          </a:xfrm>
          <a:prstGeom prst="rect">
            <a:avLst/>
          </a:prstGeom>
        </p:spPr>
        <p:txBody>
          <a:bodyPr wrap="none" lIns="0" tIns="0" rIns="0" bIns="0" numCol="2" spcCol="274320" anchor="t">
            <a:noAutofit/>
          </a:bodyPr>
          <a:lstStyle>
            <a:lvl1pPr marL="0" indent="0">
              <a:lnSpc>
                <a:spcPct val="100000"/>
              </a:lnSpc>
              <a:buNone/>
              <a:defRPr sz="9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In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, </a:t>
            </a:r>
            <a:r>
              <a:rPr lang="en-US" err="1"/>
              <a:t>lobortis</a:t>
            </a:r>
            <a:r>
              <a:rPr lang="en-US"/>
              <a:t> in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, </a:t>
            </a:r>
            <a:r>
              <a:rPr lang="en-US" err="1"/>
              <a:t>faucibus</a:t>
            </a:r>
            <a:r>
              <a:rPr lang="en-US"/>
              <a:t> cursus ipsum. Duis libero </a:t>
            </a:r>
            <a:r>
              <a:rPr lang="en-US" err="1"/>
              <a:t>leo</a:t>
            </a:r>
            <a:r>
              <a:rPr lang="en-US"/>
              <a:t>, tempus at </a:t>
            </a:r>
            <a:r>
              <a:rPr lang="en-US" err="1"/>
              <a:t>sem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tempus gravida sem.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elementum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dictum, </a:t>
            </a:r>
            <a:r>
              <a:rPr lang="en-US" err="1"/>
              <a:t>quis</a:t>
            </a:r>
            <a:r>
              <a:rPr lang="en-US"/>
              <a:t> dictum eros </a:t>
            </a:r>
            <a:r>
              <a:rPr lang="en-US" err="1"/>
              <a:t>tempor</a:t>
            </a:r>
            <a:r>
              <a:rPr lang="en-US"/>
              <a:t>. </a:t>
            </a:r>
            <a:r>
              <a:rPr lang="en-US" err="1"/>
              <a:t>Mauris</a:t>
            </a:r>
            <a:r>
              <a:rPr lang="en-US"/>
              <a:t> semper </a:t>
            </a:r>
            <a:r>
              <a:rPr lang="en-US" err="1"/>
              <a:t>sem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rutrum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. </a:t>
            </a:r>
            <a:r>
              <a:rPr lang="en-US" err="1"/>
              <a:t>Mauris</a:t>
            </a:r>
            <a:r>
              <a:rPr lang="en-US"/>
              <a:t> ipsum nisi, </a:t>
            </a:r>
            <a:r>
              <a:rPr lang="en-US" err="1"/>
              <a:t>condimentum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. Donec lacinia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, </a:t>
            </a:r>
            <a:r>
              <a:rPr lang="en-US" err="1"/>
              <a:t>rutrum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. Integer  non mi </a:t>
            </a:r>
            <a:r>
              <a:rPr lang="en-US" err="1"/>
              <a:t>tincidunt</a:t>
            </a:r>
            <a:r>
              <a:rPr lang="en-US"/>
              <a:t>, </a:t>
            </a:r>
            <a:r>
              <a:rPr lang="en-US" err="1"/>
              <a:t>efficitur</a:t>
            </a:r>
            <a:r>
              <a:rPr lang="en-US"/>
              <a:t> diam </a:t>
            </a:r>
            <a:r>
              <a:rPr lang="en-US" err="1"/>
              <a:t>nec</a:t>
            </a:r>
            <a:r>
              <a:rPr lang="en-US"/>
              <a:t>, </a:t>
            </a:r>
            <a:r>
              <a:rPr lang="en-US" err="1"/>
              <a:t>consequat</a:t>
            </a:r>
            <a:r>
              <a:rPr lang="en-US"/>
              <a:t> ipsum. Donec </a:t>
            </a:r>
            <a:r>
              <a:rPr lang="en-US" err="1"/>
              <a:t>malesuada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porta </a:t>
            </a:r>
            <a:r>
              <a:rPr lang="en-US" err="1"/>
              <a:t>pretium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eros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.</a:t>
            </a:r>
          </a:p>
          <a:p>
            <a:pPr lvl="0"/>
            <a:r>
              <a:rPr lang="en-US" err="1"/>
              <a:t>Aliquam</a:t>
            </a:r>
            <a:r>
              <a:rPr lang="en-US"/>
              <a:t> vestibulum </a:t>
            </a:r>
            <a:r>
              <a:rPr lang="en-US" err="1"/>
              <a:t>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ornare</a:t>
            </a:r>
            <a:r>
              <a:rPr lang="en-US"/>
              <a:t>. Maecenas </a:t>
            </a:r>
            <a:r>
              <a:rPr lang="en-US" err="1"/>
              <a:t>suscipit</a:t>
            </a:r>
            <a:r>
              <a:rPr lang="en-US"/>
              <a:t> ac diam a </a:t>
            </a:r>
            <a:r>
              <a:rPr lang="en-US" err="1"/>
              <a:t>ornare</a:t>
            </a:r>
            <a:r>
              <a:rPr lang="en-US"/>
              <a:t>. Donec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purus</a:t>
            </a:r>
            <a:r>
              <a:rPr lang="en-US"/>
              <a:t>,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mattis</a:t>
            </a:r>
            <a:r>
              <a:rPr lang="en-US"/>
              <a:t> vel, </a:t>
            </a:r>
            <a:r>
              <a:rPr lang="en-US" err="1"/>
              <a:t>facilisis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sem. Proin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rhoncus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</a:t>
            </a:r>
            <a:r>
              <a:rPr lang="en-US" err="1"/>
              <a:t>justo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neque</a:t>
            </a:r>
            <a:r>
              <a:rPr lang="en-US"/>
              <a:t>, </a:t>
            </a:r>
            <a:r>
              <a:rPr lang="en-US" err="1"/>
              <a:t>malesuada</a:t>
            </a:r>
            <a:r>
              <a:rPr lang="en-US"/>
              <a:t> in </a:t>
            </a:r>
            <a:r>
              <a:rPr lang="en-US" err="1"/>
              <a:t>tristique</a:t>
            </a:r>
            <a:r>
              <a:rPr lang="en-US"/>
              <a:t> at, gravida sed </a:t>
            </a:r>
            <a:r>
              <a:rPr lang="en-US" err="1"/>
              <a:t>urna</a:t>
            </a:r>
            <a:r>
              <a:rPr lang="en-US"/>
              <a:t>. Morbi </a:t>
            </a:r>
            <a:r>
              <a:rPr lang="en-US" err="1"/>
              <a:t>elementum</a:t>
            </a:r>
            <a:r>
              <a:rPr lang="en-US"/>
              <a:t>, dolor sed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sollicitudin</a:t>
            </a:r>
            <a:r>
              <a:rPr lang="en-US"/>
              <a:t>, </a:t>
            </a:r>
            <a:r>
              <a:rPr lang="en-US" err="1"/>
              <a:t>justo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, et cursus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elementum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et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, </a:t>
            </a:r>
            <a:r>
              <a:rPr lang="en-US" err="1"/>
              <a:t>sollicitudin</a:t>
            </a:r>
            <a:r>
              <a:rPr lang="en-US"/>
              <a:t> ante </a:t>
            </a:r>
            <a:r>
              <a:rPr lang="en-US" err="1"/>
              <a:t>ut</a:t>
            </a:r>
            <a:r>
              <a:rPr lang="en-US"/>
              <a:t>, </a:t>
            </a:r>
            <a:r>
              <a:rPr lang="en-US" err="1"/>
              <a:t>rhoncus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 Duis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at porta. Integer at diam vel </a:t>
            </a:r>
            <a:r>
              <a:rPr lang="en-US" err="1"/>
              <a:t>mauris</a:t>
            </a:r>
            <a:r>
              <a:rPr lang="en-US"/>
              <a:t> porta fermentum. </a:t>
            </a:r>
          </a:p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Aliquam</a:t>
            </a:r>
            <a:r>
              <a:rPr lang="en-US"/>
              <a:t> vestibulum </a:t>
            </a:r>
            <a:r>
              <a:rPr lang="en-US" err="1"/>
              <a:t>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ornare</a:t>
            </a:r>
            <a:r>
              <a:rPr lang="en-US"/>
              <a:t>. Maecenas </a:t>
            </a:r>
            <a:r>
              <a:rPr lang="en-US" err="1"/>
              <a:t>suscipit</a:t>
            </a:r>
            <a:r>
              <a:rPr lang="en-US"/>
              <a:t> ac diam a </a:t>
            </a:r>
            <a:r>
              <a:rPr lang="en-US" err="1"/>
              <a:t>ornare</a:t>
            </a:r>
            <a:r>
              <a:rPr lang="en-US"/>
              <a:t>. Donec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purus</a:t>
            </a:r>
            <a:r>
              <a:rPr lang="en-US"/>
              <a:t>,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mattis</a:t>
            </a:r>
            <a:r>
              <a:rPr lang="en-US"/>
              <a:t> vel, </a:t>
            </a:r>
            <a:r>
              <a:rPr lang="en-US" err="1"/>
              <a:t>facilisis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sem. Proin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rhoncus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</a:t>
            </a:r>
            <a:r>
              <a:rPr lang="en-US" err="1"/>
              <a:t>justo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neque</a:t>
            </a:r>
            <a:r>
              <a:rPr lang="en-US"/>
              <a:t>, </a:t>
            </a:r>
            <a:r>
              <a:rPr lang="en-US" err="1"/>
              <a:t>malesuada</a:t>
            </a:r>
            <a:r>
              <a:rPr lang="en-US"/>
              <a:t> in </a:t>
            </a:r>
            <a:r>
              <a:rPr lang="en-US" err="1"/>
              <a:t>tristique</a:t>
            </a:r>
            <a:r>
              <a:rPr lang="en-US"/>
              <a:t> at, gravida sed </a:t>
            </a:r>
            <a:r>
              <a:rPr lang="en-US" err="1"/>
              <a:t>urna</a:t>
            </a:r>
            <a:r>
              <a:rPr lang="en-US"/>
              <a:t>. Morbi </a:t>
            </a:r>
            <a:r>
              <a:rPr lang="en-US" err="1"/>
              <a:t>elementum</a:t>
            </a:r>
            <a:r>
              <a:rPr lang="en-US"/>
              <a:t>, dolor sed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sollicitudin</a:t>
            </a:r>
            <a:r>
              <a:rPr lang="en-US"/>
              <a:t>, </a:t>
            </a:r>
            <a:r>
              <a:rPr lang="en-US" err="1"/>
              <a:t>justo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, et cursus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elementum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et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, </a:t>
            </a:r>
            <a:r>
              <a:rPr lang="en-US" err="1"/>
              <a:t>sollicitudin</a:t>
            </a:r>
            <a:r>
              <a:rPr lang="en-US"/>
              <a:t> ante </a:t>
            </a:r>
            <a:r>
              <a:rPr lang="en-US" err="1"/>
              <a:t>ut</a:t>
            </a:r>
            <a:r>
              <a:rPr lang="en-US"/>
              <a:t>, </a:t>
            </a:r>
            <a:r>
              <a:rPr lang="en-US" err="1"/>
              <a:t>rhoncus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 Duis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at porta. Integer at diam vel </a:t>
            </a:r>
            <a:r>
              <a:rPr lang="en-US" err="1"/>
              <a:t>mauris</a:t>
            </a:r>
            <a:r>
              <a:rPr lang="en-US"/>
              <a:t> porta fermentum. 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E93BADAA-A98D-8F39-304F-1DAA0FDCAB4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03360" y="3619501"/>
            <a:ext cx="8480707" cy="1164167"/>
          </a:xfrm>
          <a:prstGeom prst="rect">
            <a:avLst/>
          </a:prstGeom>
        </p:spPr>
        <p:txBody>
          <a:bodyPr wrap="none" lIns="0" tIns="0" rIns="0" bIns="0" numCol="2" spcCol="274320" anchor="t">
            <a:noAutofit/>
          </a:bodyPr>
          <a:lstStyle>
            <a:lvl1pPr marL="0" indent="0">
              <a:lnSpc>
                <a:spcPct val="100000"/>
              </a:lnSpc>
              <a:buNone/>
              <a:defRPr sz="9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In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, </a:t>
            </a:r>
            <a:r>
              <a:rPr lang="en-US" err="1"/>
              <a:t>lobortis</a:t>
            </a:r>
            <a:r>
              <a:rPr lang="en-US"/>
              <a:t> in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, </a:t>
            </a:r>
            <a:r>
              <a:rPr lang="en-US" err="1"/>
              <a:t>faucibus</a:t>
            </a:r>
            <a:r>
              <a:rPr lang="en-US"/>
              <a:t> cursus ipsum. Duis libero </a:t>
            </a:r>
            <a:r>
              <a:rPr lang="en-US" err="1"/>
              <a:t>leo</a:t>
            </a:r>
            <a:r>
              <a:rPr lang="en-US"/>
              <a:t>, tempus at </a:t>
            </a:r>
            <a:r>
              <a:rPr lang="en-US" err="1"/>
              <a:t>sem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tempus gravida sem.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elementum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dictum, </a:t>
            </a:r>
            <a:r>
              <a:rPr lang="en-US" err="1"/>
              <a:t>quis</a:t>
            </a:r>
            <a:r>
              <a:rPr lang="en-US"/>
              <a:t> dictum eros </a:t>
            </a:r>
            <a:r>
              <a:rPr lang="en-US" err="1"/>
              <a:t>tempor</a:t>
            </a:r>
            <a:r>
              <a:rPr lang="en-US"/>
              <a:t>. </a:t>
            </a:r>
            <a:r>
              <a:rPr lang="en-US" err="1"/>
              <a:t>Mauris</a:t>
            </a:r>
            <a:r>
              <a:rPr lang="en-US"/>
              <a:t> semper </a:t>
            </a:r>
            <a:r>
              <a:rPr lang="en-US" err="1"/>
              <a:t>sem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rutrum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. </a:t>
            </a:r>
            <a:r>
              <a:rPr lang="en-US" err="1"/>
              <a:t>Mauris</a:t>
            </a:r>
            <a:r>
              <a:rPr lang="en-US"/>
              <a:t> ipsum nisi, </a:t>
            </a:r>
            <a:r>
              <a:rPr lang="en-US" err="1"/>
              <a:t>condimentum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. Donec lacinia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, </a:t>
            </a:r>
            <a:r>
              <a:rPr lang="en-US" err="1"/>
              <a:t>rutrum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. Integer  non mi </a:t>
            </a:r>
            <a:r>
              <a:rPr lang="en-US" err="1"/>
              <a:t>tincidunt</a:t>
            </a:r>
            <a:r>
              <a:rPr lang="en-US"/>
              <a:t>, </a:t>
            </a:r>
            <a:r>
              <a:rPr lang="en-US" err="1"/>
              <a:t>efficitur</a:t>
            </a:r>
            <a:r>
              <a:rPr lang="en-US"/>
              <a:t> diam </a:t>
            </a:r>
            <a:r>
              <a:rPr lang="en-US" err="1"/>
              <a:t>nec</a:t>
            </a:r>
            <a:r>
              <a:rPr lang="en-US"/>
              <a:t>, </a:t>
            </a:r>
            <a:r>
              <a:rPr lang="en-US" err="1"/>
              <a:t>consequat</a:t>
            </a:r>
            <a:r>
              <a:rPr lang="en-US"/>
              <a:t> ipsum. Donec </a:t>
            </a:r>
            <a:r>
              <a:rPr lang="en-US" err="1"/>
              <a:t>malesuada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porta </a:t>
            </a:r>
            <a:r>
              <a:rPr lang="en-US" err="1"/>
              <a:t>pretium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eros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.</a:t>
            </a:r>
          </a:p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Aliquam</a:t>
            </a:r>
            <a:r>
              <a:rPr lang="en-US"/>
              <a:t> vestibulum </a:t>
            </a:r>
            <a:r>
              <a:rPr lang="en-US" err="1"/>
              <a:t>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ornare</a:t>
            </a:r>
            <a:r>
              <a:rPr lang="en-US"/>
              <a:t>. Maecenas </a:t>
            </a:r>
            <a:r>
              <a:rPr lang="en-US" err="1"/>
              <a:t>suscipit</a:t>
            </a:r>
            <a:r>
              <a:rPr lang="en-US"/>
              <a:t> ac diam a </a:t>
            </a:r>
            <a:r>
              <a:rPr lang="en-US" err="1"/>
              <a:t>ornare</a:t>
            </a:r>
            <a:r>
              <a:rPr lang="en-US"/>
              <a:t>. Donec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purus</a:t>
            </a:r>
            <a:r>
              <a:rPr lang="en-US"/>
              <a:t>,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mattis</a:t>
            </a:r>
            <a:r>
              <a:rPr lang="en-US"/>
              <a:t> vel, </a:t>
            </a:r>
            <a:r>
              <a:rPr lang="en-US" err="1"/>
              <a:t>facilisis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sem. Proin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rhoncus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</a:t>
            </a:r>
            <a:r>
              <a:rPr lang="en-US" err="1"/>
              <a:t>justo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neque</a:t>
            </a:r>
            <a:r>
              <a:rPr lang="en-US"/>
              <a:t>, </a:t>
            </a:r>
            <a:r>
              <a:rPr lang="en-US" err="1"/>
              <a:t>malesuada</a:t>
            </a:r>
            <a:r>
              <a:rPr lang="en-US"/>
              <a:t> in </a:t>
            </a:r>
            <a:r>
              <a:rPr lang="en-US" err="1"/>
              <a:t>tristique</a:t>
            </a:r>
            <a:r>
              <a:rPr lang="en-US"/>
              <a:t> at, gravida sed </a:t>
            </a:r>
            <a:r>
              <a:rPr lang="en-US" err="1"/>
              <a:t>urna</a:t>
            </a:r>
            <a:r>
              <a:rPr lang="en-US"/>
              <a:t>. Morbi </a:t>
            </a:r>
            <a:r>
              <a:rPr lang="en-US" err="1"/>
              <a:t>elementum</a:t>
            </a:r>
            <a:r>
              <a:rPr lang="en-US"/>
              <a:t>, dolor sed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sollicitudin</a:t>
            </a:r>
            <a:r>
              <a:rPr lang="en-US"/>
              <a:t>, </a:t>
            </a:r>
            <a:r>
              <a:rPr lang="en-US" err="1"/>
              <a:t>justo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, et cursus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elementum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et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, </a:t>
            </a:r>
            <a:r>
              <a:rPr lang="en-US" err="1"/>
              <a:t>sollicitudin</a:t>
            </a:r>
            <a:r>
              <a:rPr lang="en-US"/>
              <a:t> ante </a:t>
            </a:r>
            <a:r>
              <a:rPr lang="en-US" err="1"/>
              <a:t>ut</a:t>
            </a:r>
            <a:r>
              <a:rPr lang="en-US"/>
              <a:t>, </a:t>
            </a:r>
            <a:r>
              <a:rPr lang="en-US" err="1"/>
              <a:t>rhoncus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 Duis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at porta. Integer at diam vel </a:t>
            </a:r>
            <a:r>
              <a:rPr lang="en-US" err="1"/>
              <a:t>mauris</a:t>
            </a:r>
            <a:r>
              <a:rPr lang="en-US"/>
              <a:t> porta fermentum. 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0B3990DD-14FF-1E02-031C-C15CC9F0CC7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03360" y="5029201"/>
            <a:ext cx="8480707" cy="1164167"/>
          </a:xfrm>
          <a:prstGeom prst="rect">
            <a:avLst/>
          </a:prstGeom>
        </p:spPr>
        <p:txBody>
          <a:bodyPr wrap="none" lIns="0" tIns="0" rIns="0" bIns="0" numCol="2" spcCol="274320" anchor="t">
            <a:noAutofit/>
          </a:bodyPr>
          <a:lstStyle>
            <a:lvl1pPr marL="0" indent="0">
              <a:lnSpc>
                <a:spcPct val="100000"/>
              </a:lnSpc>
              <a:buNone/>
              <a:defRPr sz="9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In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, </a:t>
            </a:r>
            <a:r>
              <a:rPr lang="en-US" err="1"/>
              <a:t>lobortis</a:t>
            </a:r>
            <a:r>
              <a:rPr lang="en-US"/>
              <a:t> in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, </a:t>
            </a:r>
            <a:r>
              <a:rPr lang="en-US" err="1"/>
              <a:t>faucibus</a:t>
            </a:r>
            <a:r>
              <a:rPr lang="en-US"/>
              <a:t> cursus ipsum. Duis libero </a:t>
            </a:r>
            <a:r>
              <a:rPr lang="en-US" err="1"/>
              <a:t>leo</a:t>
            </a:r>
            <a:r>
              <a:rPr lang="en-US"/>
              <a:t>, tempus at </a:t>
            </a:r>
            <a:r>
              <a:rPr lang="en-US" err="1"/>
              <a:t>sem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, tempus gravida sem.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elementum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dictum, </a:t>
            </a:r>
            <a:r>
              <a:rPr lang="en-US" err="1"/>
              <a:t>quis</a:t>
            </a:r>
            <a:r>
              <a:rPr lang="en-US"/>
              <a:t> dictum eros </a:t>
            </a:r>
            <a:r>
              <a:rPr lang="en-US" err="1"/>
              <a:t>tempor</a:t>
            </a:r>
            <a:r>
              <a:rPr lang="en-US"/>
              <a:t>. </a:t>
            </a:r>
            <a:r>
              <a:rPr lang="en-US" err="1"/>
              <a:t>Mauris</a:t>
            </a:r>
            <a:r>
              <a:rPr lang="en-US"/>
              <a:t> semper </a:t>
            </a:r>
            <a:r>
              <a:rPr lang="en-US" err="1"/>
              <a:t>sem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rutrum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. </a:t>
            </a:r>
            <a:r>
              <a:rPr lang="en-US" err="1"/>
              <a:t>Mauris</a:t>
            </a:r>
            <a:r>
              <a:rPr lang="en-US"/>
              <a:t> ipsum nisi, </a:t>
            </a:r>
            <a:r>
              <a:rPr lang="en-US" err="1"/>
              <a:t>condimentum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. Donec lacinia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, </a:t>
            </a:r>
            <a:r>
              <a:rPr lang="en-US" err="1"/>
              <a:t>rutrum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. Integer  non mi </a:t>
            </a:r>
            <a:r>
              <a:rPr lang="en-US" err="1"/>
              <a:t>tincidunt</a:t>
            </a:r>
            <a:r>
              <a:rPr lang="en-US"/>
              <a:t>, </a:t>
            </a:r>
            <a:r>
              <a:rPr lang="en-US" err="1"/>
              <a:t>efficitur</a:t>
            </a:r>
            <a:r>
              <a:rPr lang="en-US"/>
              <a:t> diam </a:t>
            </a:r>
            <a:r>
              <a:rPr lang="en-US" err="1"/>
              <a:t>nec</a:t>
            </a:r>
            <a:r>
              <a:rPr lang="en-US"/>
              <a:t>, </a:t>
            </a:r>
            <a:r>
              <a:rPr lang="en-US" err="1"/>
              <a:t>consequat</a:t>
            </a:r>
            <a:r>
              <a:rPr lang="en-US"/>
              <a:t> ipsum. Donec </a:t>
            </a:r>
            <a:r>
              <a:rPr lang="en-US" err="1"/>
              <a:t>malesuada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porta </a:t>
            </a:r>
            <a:r>
              <a:rPr lang="en-US" err="1"/>
              <a:t>pretium</a:t>
            </a:r>
            <a:r>
              <a:rPr lang="en-US"/>
              <a:t>. </a:t>
            </a:r>
            <a:r>
              <a:rPr lang="en-US" err="1"/>
              <a:t>Phasellus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eros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.</a:t>
            </a:r>
          </a:p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err="1"/>
              <a:t>Aliquam</a:t>
            </a:r>
            <a:r>
              <a:rPr lang="en-US"/>
              <a:t> vestibulum </a:t>
            </a:r>
            <a:r>
              <a:rPr lang="en-US" err="1"/>
              <a:t>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ornare</a:t>
            </a:r>
            <a:r>
              <a:rPr lang="en-US"/>
              <a:t>. Maecenas </a:t>
            </a:r>
            <a:r>
              <a:rPr lang="en-US" err="1"/>
              <a:t>suscipit</a:t>
            </a:r>
            <a:r>
              <a:rPr lang="en-US"/>
              <a:t> ac diam a </a:t>
            </a:r>
            <a:r>
              <a:rPr lang="en-US" err="1"/>
              <a:t>ornare</a:t>
            </a:r>
            <a:r>
              <a:rPr lang="en-US"/>
              <a:t>. Donec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purus</a:t>
            </a:r>
            <a:r>
              <a:rPr lang="en-US"/>
              <a:t>,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mattis</a:t>
            </a:r>
            <a:r>
              <a:rPr lang="en-US"/>
              <a:t> vel, </a:t>
            </a:r>
            <a:r>
              <a:rPr lang="en-US" err="1"/>
              <a:t>facilisis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sem. Proin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rhoncus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</a:t>
            </a:r>
            <a:r>
              <a:rPr lang="en-US" err="1"/>
              <a:t>justo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neque</a:t>
            </a:r>
            <a:r>
              <a:rPr lang="en-US"/>
              <a:t>, </a:t>
            </a:r>
            <a:r>
              <a:rPr lang="en-US" err="1"/>
              <a:t>malesuada</a:t>
            </a:r>
            <a:r>
              <a:rPr lang="en-US"/>
              <a:t> in </a:t>
            </a:r>
            <a:r>
              <a:rPr lang="en-US" err="1"/>
              <a:t>tristique</a:t>
            </a:r>
            <a:r>
              <a:rPr lang="en-US"/>
              <a:t> at, gravida sed </a:t>
            </a:r>
            <a:r>
              <a:rPr lang="en-US" err="1"/>
              <a:t>urna</a:t>
            </a:r>
            <a:r>
              <a:rPr lang="en-US"/>
              <a:t>. Morbi </a:t>
            </a:r>
            <a:r>
              <a:rPr lang="en-US" err="1"/>
              <a:t>elementum</a:t>
            </a:r>
            <a:r>
              <a:rPr lang="en-US"/>
              <a:t>, dolor sed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sollicitudin</a:t>
            </a:r>
            <a:r>
              <a:rPr lang="en-US"/>
              <a:t>, </a:t>
            </a:r>
            <a:r>
              <a:rPr lang="en-US" err="1"/>
              <a:t>justo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, et cursus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elementum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et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, </a:t>
            </a:r>
            <a:r>
              <a:rPr lang="en-US" err="1"/>
              <a:t>sollicitudin</a:t>
            </a:r>
            <a:r>
              <a:rPr lang="en-US"/>
              <a:t> ante </a:t>
            </a:r>
            <a:r>
              <a:rPr lang="en-US" err="1"/>
              <a:t>ut</a:t>
            </a:r>
            <a:r>
              <a:rPr lang="en-US"/>
              <a:t>, </a:t>
            </a:r>
            <a:r>
              <a:rPr lang="en-US" err="1"/>
              <a:t>rhoncus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. Duis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at porta. Integer at diam vel </a:t>
            </a:r>
            <a:r>
              <a:rPr lang="en-US" err="1"/>
              <a:t>mauris</a:t>
            </a:r>
            <a:r>
              <a:rPr lang="en-US"/>
              <a:t> porta fermentum. 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8E0A694-5594-D01F-6E1C-64C29B8F55F6}"/>
              </a:ext>
            </a:extLst>
          </p:cNvPr>
          <p:cNvSpPr txBox="1">
            <a:spLocks/>
          </p:cNvSpPr>
          <p:nvPr userDrawn="1"/>
        </p:nvSpPr>
        <p:spPr>
          <a:xfrm>
            <a:off x="6172192" y="6400801"/>
            <a:ext cx="5638065" cy="45720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Quasimoda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691552-3224-4B49-8468-AEF6176B9523}" type="slidenum">
              <a:rPr lang="en-US" sz="700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7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02A07C4B-2484-DBC5-447E-63E9D537699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1745" y="6400800"/>
            <a:ext cx="5638065" cy="4572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700">
                <a:solidFill>
                  <a:schemeClr val="bg1"/>
                </a:solidFill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US" err="1"/>
              <a:t>nasa.gov</a:t>
            </a:r>
            <a:r>
              <a:rPr lang="en-US"/>
              <a:t>  |  Required document markings go here.</a:t>
            </a:r>
          </a:p>
        </p:txBody>
      </p:sp>
    </p:spTree>
    <p:extLst>
      <p:ext uri="{BB962C8B-B14F-4D97-AF65-F5344CB8AC3E}">
        <p14:creationId xmlns:p14="http://schemas.microsoft.com/office/powerpoint/2010/main" val="1230915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ard Bi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NASA_Insignia-RGB.svg" descr="NASA_Insignia-RGB.svg">
            <a:extLst>
              <a:ext uri="{FF2B5EF4-FFF2-40B4-BE49-F238E27FC236}">
                <a16:creationId xmlns:a16="http://schemas.microsoft.com/office/drawing/2014/main" id="{29244C2E-BD6C-ECC5-18F8-FBBD7FBC73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0405" y="113588"/>
            <a:ext cx="619033" cy="619115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683C55-9E6C-6BE2-7839-4F7F229BFAD7}"/>
              </a:ext>
            </a:extLst>
          </p:cNvPr>
          <p:cNvSpPr txBox="1"/>
          <p:nvPr userDrawn="1"/>
        </p:nvSpPr>
        <p:spPr>
          <a:xfrm>
            <a:off x="381744" y="349479"/>
            <a:ext cx="265903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lnSpc>
                <a:spcPct val="100000"/>
              </a:lnSpc>
              <a:spcBef>
                <a:spcPts val="0"/>
              </a:spcBef>
              <a:defRPr sz="1600">
                <a:solidFill>
                  <a:srgbClr val="222222"/>
                </a:solidFill>
                <a:latin typeface="Helvetica Now Var Text Medium"/>
                <a:ea typeface="Helvetica Now Var Text Medium"/>
                <a:cs typeface="Helvetica Now Var Text Medium"/>
                <a:sym typeface="Helvetica Now Var Text Medium"/>
              </a:defRPr>
            </a:lvl1pPr>
          </a:lstStyle>
          <a:p>
            <a:r>
              <a:rPr sz="7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National Aeronautics a</a:t>
            </a:r>
            <a:r>
              <a:rPr lang="en-US" sz="7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n</a:t>
            </a:r>
            <a:r>
              <a:rPr sz="7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d Space Administration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CC4650A-F340-F186-51C2-0A3894A61232}"/>
              </a:ext>
            </a:extLst>
          </p:cNvPr>
          <p:cNvSpPr txBox="1">
            <a:spLocks/>
          </p:cNvSpPr>
          <p:nvPr userDrawn="1"/>
        </p:nvSpPr>
        <p:spPr>
          <a:xfrm>
            <a:off x="6172192" y="6400801"/>
            <a:ext cx="5638065" cy="45720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Quasimoda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691552-3224-4B49-8468-AEF6176B9523}" type="slidenum">
              <a:rPr lang="en-US" sz="700" kern="120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7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6EB3F842-E1DF-4063-4C20-3E8399AE73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745" y="6400800"/>
            <a:ext cx="5638065" cy="4572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700">
                <a:solidFill>
                  <a:schemeClr val="bg1"/>
                </a:solidFill>
              </a:defRPr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US" err="1"/>
              <a:t>nasa.gov</a:t>
            </a:r>
            <a:r>
              <a:rPr lang="en-US"/>
              <a:t>  |  Required document markings go here.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B7F45762-A787-E084-A4DF-E58E17CC61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745" y="587830"/>
            <a:ext cx="7259033" cy="5329647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1406956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4C51E-2C2B-D63F-266A-A2F4FAC6A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DEB1F-F378-B8CA-1345-987DECD09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AE6CB-ECE8-96A7-9783-5E86D8E8D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4766C-CC80-C21A-8A6D-8461E270A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1E0F3-DFD0-7C46-3102-39943B69B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9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5A491-8534-C1F9-52A9-688277219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73DFC-FE60-293A-36B0-BA5E95302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F410C-B7F9-0F12-B1BD-E4CDAA089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65B70-E04E-88DD-A61E-310BD165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557E9-3E38-2668-9367-0030DC01F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66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BC0A6-D942-794F-B32C-23143D24C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CF670-1DAC-7E28-3281-395892C86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726CD7-D076-96BB-6A25-E3B489846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3B8C5-3E0B-744B-3872-25660484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C15CB3-57B5-D37A-4205-85ED102B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608BB-3840-67F2-C417-BCDA761B0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827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403C4-F769-0E3D-F140-B4CAFADE4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C61708-F409-9F66-F29B-99DDFDF95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0CC3C-434C-52E9-1F15-EDFDF26DE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B27754-A0E9-09F0-DF30-7DA6CBB93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508345-A6D8-319C-926B-FA63BE8812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3AC92F-EEFD-DAFC-FE2F-D6B3EF6FE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869A2-5F4B-4AEA-80C1-7626FD540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3084C3-BEAD-2D94-25E5-91DA6827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26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78CF8-8B45-F05B-41CB-BEF25E16A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3671C3-F6AC-510C-E02A-CCB4BDC89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FEE53-930E-A2F0-9CCC-E40091B0F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4AF741-38A7-FC6D-A83A-C38A1080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3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50E73C-CCC8-E26D-0C9E-F79A79917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90A41-960D-25B6-132F-9DA41A6CB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4B871-6FA6-6C05-8BC9-D8EA2F036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81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56385-F24F-9CA0-90C3-82CBF53C3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BA8D7-2B85-E6F2-061D-348E87869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C52B56-35A4-9290-F4D3-4FCE94912E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A36D05-AF5D-AC10-FA3B-01C20BCF4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D34898-B702-341C-9881-258DCC9FD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5561C-06CF-6DF0-4542-864F8AC6A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51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F5B9C-7338-BA14-33C3-D88CF5FE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4385B7-DD1E-4BA0-BABF-A1B32E039F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3A2FE2-91DD-79CB-E578-9B7085679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A238C7-B3B7-97BD-B803-5E09E095D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43FE18-FC68-D5F4-BFCC-2DBBBC9CD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5B319-BE84-EBF3-76F7-619D837BC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99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DF11D2-76EF-601C-B194-2990C1C53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7295B7-FAAC-27E5-E425-B9EFABB36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16833-CDE7-D267-AC6E-14DC8BF445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A00A9D-D014-654D-9F74-014C9218DFA2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163E8-CC47-91D5-E514-121F8F7B6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C02FC-3E2C-9854-AAAA-06D429BF37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EBC6F3-2C3E-5945-ADE3-2B05C5107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4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microsoft.com/office/2007/relationships/media" Target="../media/media2.mp4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microsoft.com/office/2007/relationships/media" Target="../media/media1.MOV"/><Relationship Id="rId16" Type="http://schemas.openxmlformats.org/officeDocument/2006/relationships/image" Target="../media/image18.png"/><Relationship Id="rId1" Type="http://schemas.openxmlformats.org/officeDocument/2006/relationships/video" Target="NULL" TargetMode="Externa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3.jpg"/><Relationship Id="rId5" Type="http://schemas.openxmlformats.org/officeDocument/2006/relationships/video" Target="../media/media3.mov"/><Relationship Id="rId15" Type="http://schemas.openxmlformats.org/officeDocument/2006/relationships/image" Target="../media/image17.jpeg"/><Relationship Id="rId10" Type="http://schemas.openxmlformats.org/officeDocument/2006/relationships/image" Target="../media/image12.png"/><Relationship Id="rId4" Type="http://schemas.microsoft.com/office/2007/relationships/media" Target="../media/media3.mov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42138E-745C-21D0-689A-22A471C2CC5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Green Propulsion Dual Mode (GPDM) Technology Demonstration Mission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0FC9D7-FB90-F53E-F466-84913D4CF33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99672" y="2895952"/>
            <a:ext cx="4172527" cy="20669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GPDM Project Manager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868CCFA-CC98-E523-529A-AB095FFB241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99672" y="4309072"/>
            <a:ext cx="4172527" cy="20669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Marshall Space Flight Center (MSFC)/Science &amp; Technology Office (STO)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BC9D47-E1B7-B0C6-09BC-09FBAA0F0E0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3724" y="1432420"/>
            <a:ext cx="4198475" cy="1922559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Nehemiah Joel Williams, Ph.D.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C15A07-6909-ECE2-7BA7-79DF06ED27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nasa.gov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142B51-1AF9-CEB9-68F7-32BFAE1CBB06}"/>
              </a:ext>
            </a:extLst>
          </p:cNvPr>
          <p:cNvCxnSpPr>
            <a:cxnSpLocks/>
          </p:cNvCxnSpPr>
          <p:nvPr/>
        </p:nvCxnSpPr>
        <p:spPr>
          <a:xfrm>
            <a:off x="373724" y="3454400"/>
            <a:ext cx="417772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373F53-DA7D-FFFB-202D-922E62A354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99672" y="4479609"/>
            <a:ext cx="4172527" cy="206692"/>
          </a:xfrm>
        </p:spPr>
        <p:txBody>
          <a:bodyPr>
            <a:normAutofit/>
          </a:bodyPr>
          <a:lstStyle/>
          <a:p>
            <a:r>
              <a:rPr lang="en-US" sz="1050" dirty="0"/>
              <a:t>8/26/2026</a:t>
            </a:r>
          </a:p>
        </p:txBody>
      </p:sp>
      <p:pic>
        <p:nvPicPr>
          <p:cNvPr id="18" name="Graphic 17" descr="Satellite outline">
            <a:extLst>
              <a:ext uri="{FF2B5EF4-FFF2-40B4-BE49-F238E27FC236}">
                <a16:creationId xmlns:a16="http://schemas.microsoft.com/office/drawing/2014/main" id="{DED513A2-FC87-E5B3-4042-FC21FAA79E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8800" y="2971800"/>
            <a:ext cx="914400" cy="91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6492C4-2CD1-5EA9-A63A-3D9476B8A4FA}"/>
              </a:ext>
            </a:extLst>
          </p:cNvPr>
          <p:cNvSpPr txBox="1"/>
          <p:nvPr/>
        </p:nvSpPr>
        <p:spPr>
          <a:xfrm>
            <a:off x="304452" y="3762702"/>
            <a:ext cx="2743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SSDS Lightning Talk</a:t>
            </a:r>
          </a:p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Satellite Conference 2026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AA2E9B-C71D-B48A-9E29-A9C277F94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51326">
            <a:off x="6266736" y="1632469"/>
            <a:ext cx="4221269" cy="344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787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623C8BC-32E9-9C29-3B31-66C52ABB711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797622" y="305054"/>
            <a:ext cx="5638065" cy="51216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600" normalizeH="0" baseline="0" noProof="0" dirty="0">
                <a:ln>
                  <a:noFill/>
                </a:ln>
                <a:solidFill>
                  <a:srgbClr val="A02B93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Objectives &amp; Significance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001FFFDD-429D-5305-3ED4-8032CC6369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730404" y="621093"/>
            <a:ext cx="5415180" cy="2087138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GPDM’s primary objectives include using the low-toxicity propellant known as AF-315E (ASCENT) in both modes of propulsion (chemical and electrospray) using a common propellant tank/feed system within the 6U CubeSat form factor.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 ASCENT/dual-mode technology offers relaxed constraints in size/weight/power for small spacecraft, as well as an extension in-space propulsion/delta-V capabilities which can fly various mission profiles vs. single mode propulsion potentially beyond LEO/cis-lunar space.</a:t>
            </a:r>
          </a:p>
          <a:p>
            <a:endParaRPr lang="en-US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AC01340E-D793-EF00-FF90-9E508675174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762054" y="3202225"/>
            <a:ext cx="5295511" cy="262714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MSFC Center Innovation Fund (CIF)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NSTGRO (MIT).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SBIR/STTR Phase III (Plasma Processes, E-Space).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NASA University Grant Program (Georgia Tech).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RTMD/SSDS Program (MSFC project management, systems engineering, component level development, testing).</a:t>
            </a:r>
          </a:p>
          <a:p>
            <a:endParaRPr lang="en-US" sz="1600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9113EB30-D31D-44C2-60C9-73F531AB273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6783645" y="2931546"/>
            <a:ext cx="5092227" cy="270679"/>
          </a:xfrm>
        </p:spPr>
        <p:txBody>
          <a:bodyPr/>
          <a:lstStyle/>
          <a:p>
            <a:r>
              <a:rPr lang="en-US" sz="1600" dirty="0"/>
              <a:t>Funding Pathway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5ED9E71C-ED28-426C-36B5-0CDC2D70A95E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6796623" y="5656534"/>
            <a:ext cx="5092279" cy="89641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Date: October 1</a:t>
            </a:r>
            <a:r>
              <a:rPr lang="en-US" baseline="30000" dirty="0"/>
              <a:t>st</a:t>
            </a:r>
            <a:r>
              <a:rPr lang="en-US" dirty="0"/>
              <a:t>, 2026.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Launch Location: Vandenberg Space Force Base.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Vehicle: Space X/Rideshare Transporter 18.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43354C98-88A6-620F-A5CC-1B7019B8E52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796623" y="5402192"/>
            <a:ext cx="5194261" cy="227112"/>
          </a:xfrm>
        </p:spPr>
        <p:txBody>
          <a:bodyPr/>
          <a:lstStyle/>
          <a:p>
            <a:r>
              <a:rPr lang="en-US" sz="1600" dirty="0"/>
              <a:t>Launch Information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803AEB16-3AF4-A056-E2E1-6A791D0A6BC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261113" y="144829"/>
            <a:ext cx="5638065" cy="77525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Mission Overview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0069D3-C22A-5DEE-044D-236DE817D105}"/>
              </a:ext>
            </a:extLst>
          </p:cNvPr>
          <p:cNvCxnSpPr>
            <a:cxnSpLocks/>
          </p:cNvCxnSpPr>
          <p:nvPr/>
        </p:nvCxnSpPr>
        <p:spPr>
          <a:xfrm flipV="1">
            <a:off x="6637681" y="-7870"/>
            <a:ext cx="0" cy="68654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4C5F998D-FB69-9CBC-AD94-1941EBBE7411}"/>
              </a:ext>
            </a:extLst>
          </p:cNvPr>
          <p:cNvSpPr/>
          <p:nvPr/>
        </p:nvSpPr>
        <p:spPr>
          <a:xfrm>
            <a:off x="6542362" y="403259"/>
            <a:ext cx="190647" cy="190647"/>
          </a:xfrm>
          <a:prstGeom prst="ellipse">
            <a:avLst/>
          </a:prstGeom>
          <a:solidFill>
            <a:srgbClr val="1C67E3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79231BE-F2EF-884C-F1FF-BFAF16262C5C}"/>
              </a:ext>
            </a:extLst>
          </p:cNvPr>
          <p:cNvSpPr/>
          <p:nvPr/>
        </p:nvSpPr>
        <p:spPr>
          <a:xfrm>
            <a:off x="6539757" y="2936498"/>
            <a:ext cx="190647" cy="190647"/>
          </a:xfrm>
          <a:prstGeom prst="ellipse">
            <a:avLst/>
          </a:prstGeom>
          <a:solidFill>
            <a:srgbClr val="1C67E3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CF55466-13B5-AEDF-621C-5E2A14AACC09}"/>
              </a:ext>
            </a:extLst>
          </p:cNvPr>
          <p:cNvSpPr/>
          <p:nvPr/>
        </p:nvSpPr>
        <p:spPr>
          <a:xfrm>
            <a:off x="6539295" y="5354409"/>
            <a:ext cx="190647" cy="190647"/>
          </a:xfrm>
          <a:prstGeom prst="ellipse">
            <a:avLst/>
          </a:prstGeom>
          <a:solidFill>
            <a:srgbClr val="1C67E3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7FF15-B52E-46B7-15A4-41EF244064C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4434" y="3807956"/>
            <a:ext cx="6257069" cy="365219"/>
          </a:xfrm>
        </p:spPr>
        <p:txBody>
          <a:bodyPr/>
          <a:lstStyle/>
          <a:p>
            <a:r>
              <a:rPr lang="en-US"/>
              <a:t>Image Credit: NASA (left)/Georgia Tech (GRLG)(right)</a:t>
            </a:r>
            <a:endParaRPr lang="en-US" dirty="0"/>
          </a:p>
        </p:txBody>
      </p:sp>
      <p:sp>
        <p:nvSpPr>
          <p:cNvPr id="15" name="Text Placeholder 34">
            <a:extLst>
              <a:ext uri="{FF2B5EF4-FFF2-40B4-BE49-F238E27FC236}">
                <a16:creationId xmlns:a16="http://schemas.microsoft.com/office/drawing/2014/main" id="{E19D31D2-0573-8A31-D130-684346FAC632}"/>
              </a:ext>
            </a:extLst>
          </p:cNvPr>
          <p:cNvSpPr txBox="1">
            <a:spLocks/>
          </p:cNvSpPr>
          <p:nvPr/>
        </p:nvSpPr>
        <p:spPr>
          <a:xfrm>
            <a:off x="129319" y="4607784"/>
            <a:ext cx="6250036" cy="7951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 spc="600">
                <a:solidFill>
                  <a:schemeClr val="accent5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Mission Status: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pc="0" dirty="0">
                <a:solidFill>
                  <a:schemeClr val="bg1"/>
                </a:solidFill>
              </a:rPr>
              <a:t>Completed integration, environmental testing, and propellant loading.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pc="0" dirty="0">
                <a:solidFill>
                  <a:schemeClr val="bg1"/>
                </a:solidFill>
              </a:rPr>
              <a:t>Awaiting launch vehicle integration.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2BC8EA-43DC-EDC7-14F8-D867B6CEC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11" r="6421"/>
          <a:stretch>
            <a:fillRect/>
          </a:stretch>
        </p:blipFill>
        <p:spPr>
          <a:xfrm>
            <a:off x="3200578" y="1132381"/>
            <a:ext cx="3066552" cy="2652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48EF50-12FD-058C-6D14-449503C080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891" y="1155313"/>
            <a:ext cx="2520312" cy="2652643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19A8519-D31F-9FFA-5BB0-E7663B82AE4D}"/>
              </a:ext>
            </a:extLst>
          </p:cNvPr>
          <p:cNvSpPr/>
          <p:nvPr/>
        </p:nvSpPr>
        <p:spPr>
          <a:xfrm>
            <a:off x="2832541" y="2657512"/>
            <a:ext cx="314796" cy="818746"/>
          </a:xfrm>
          <a:prstGeom prst="rightArrow">
            <a:avLst/>
          </a:prstGeom>
          <a:solidFill>
            <a:srgbClr val="11ECF7"/>
          </a:solidFill>
          <a:ln>
            <a:solidFill>
              <a:srgbClr val="045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4E13C75-6BC9-6A16-1215-1ECE06A9CAD4}"/>
              </a:ext>
            </a:extLst>
          </p:cNvPr>
          <p:cNvSpPr/>
          <p:nvPr/>
        </p:nvSpPr>
        <p:spPr>
          <a:xfrm>
            <a:off x="2821454" y="1533979"/>
            <a:ext cx="337968" cy="818746"/>
          </a:xfrm>
          <a:prstGeom prst="rightArrow">
            <a:avLst/>
          </a:prstGeom>
          <a:solidFill>
            <a:srgbClr val="19EF2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D6D0CA-D902-08F4-2F43-E71A46108CBB}"/>
              </a:ext>
            </a:extLst>
          </p:cNvPr>
          <p:cNvSpPr txBox="1"/>
          <p:nvPr/>
        </p:nvSpPr>
        <p:spPr>
          <a:xfrm>
            <a:off x="627609" y="899971"/>
            <a:ext cx="17908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GPDM Concept (2023)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008AD4-38BD-0E04-4CA5-EBBFD183BDBC}"/>
              </a:ext>
            </a:extLst>
          </p:cNvPr>
          <p:cNvSpPr txBox="1"/>
          <p:nvPr/>
        </p:nvSpPr>
        <p:spPr>
          <a:xfrm>
            <a:off x="3330264" y="878314"/>
            <a:ext cx="2807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GPDM Small Sat Flight System (2026)</a:t>
            </a:r>
          </a:p>
        </p:txBody>
      </p:sp>
      <p:sp>
        <p:nvSpPr>
          <p:cNvPr id="12" name="Text Placeholder 34">
            <a:extLst>
              <a:ext uri="{FF2B5EF4-FFF2-40B4-BE49-F238E27FC236}">
                <a16:creationId xmlns:a16="http://schemas.microsoft.com/office/drawing/2014/main" id="{8E0BE737-B983-061A-2FDF-F92052C5D5C5}"/>
              </a:ext>
            </a:extLst>
          </p:cNvPr>
          <p:cNvSpPr txBox="1">
            <a:spLocks/>
          </p:cNvSpPr>
          <p:nvPr/>
        </p:nvSpPr>
        <p:spPr>
          <a:xfrm>
            <a:off x="134434" y="5757778"/>
            <a:ext cx="6250036" cy="7951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 spc="600">
                <a:solidFill>
                  <a:schemeClr val="accent5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17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3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532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Shortfall(s) Addressed: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pc="0" dirty="0">
                <a:solidFill>
                  <a:schemeClr val="bg1"/>
                </a:solidFill>
              </a:rPr>
              <a:t>Perform missions w/small sats beyond LEO(Need ID 14.04).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pc="0" dirty="0">
                <a:solidFill>
                  <a:schemeClr val="bg1"/>
                </a:solidFill>
              </a:rPr>
              <a:t>Transport s/c for missions in cis-lunar &amp; deep space (Need ID 23.04).</a:t>
            </a:r>
          </a:p>
        </p:txBody>
      </p:sp>
    </p:spTree>
    <p:extLst>
      <p:ext uri="{BB962C8B-B14F-4D97-AF65-F5344CB8AC3E}">
        <p14:creationId xmlns:p14="http://schemas.microsoft.com/office/powerpoint/2010/main" val="3624755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CCDD9B83-1696-A602-8BAF-DE8ADE43013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Mission Detail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329210D-91A0-FFEA-663A-20D54C31E10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6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Mission Operations Description</a:t>
            </a:r>
          </a:p>
          <a:p>
            <a:pPr lvl="0"/>
            <a:endParaRPr lang="en-US" dirty="0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50643502-A218-B0BD-71B1-52B6BE01B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06796" y="342708"/>
            <a:ext cx="4190455" cy="36406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Arial" panose="020B0604020202020204" pitchFamily="34" charset="0"/>
              </a:rPr>
              <a:t>Green Propulsion Dual Mode (GPDM) Technology Demonstration Mission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563C70B0-8433-D2F1-9E09-92C4FE3C5E3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Description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A2FC06-EDB6-615D-8749-9C7C77DA2AB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81744" y="3970414"/>
            <a:ext cx="2742843" cy="1045141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Accomplishments  / Milestones Met to 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9E0DB-C8F3-80E0-69EE-A8F5E7E1A910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Partners &amp; Contributions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15733F3-4DB1-FDD8-2B40-5292B01A2C0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2919019" y="4012746"/>
            <a:ext cx="8480707" cy="1164167"/>
          </a:xfrm>
        </p:spPr>
        <p:txBody>
          <a:bodyPr numCol="1"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Propellant loading (7/16).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Dispenser integration (8/18).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Transportation to launch facility (8/21).</a:t>
            </a:r>
          </a:p>
          <a:p>
            <a:pPr lvl="0"/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8F6F4CE-42F7-0CFF-EA16-4A3A4365752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200" dirty="0" err="1"/>
              <a:t>nasa.gov</a:t>
            </a:r>
            <a:r>
              <a:rPr lang="en-US" sz="1200" dirty="0"/>
              <a:t>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8118485-1128-4296-498B-B058FC81D0BA}"/>
              </a:ext>
            </a:extLst>
          </p:cNvPr>
          <p:cNvCxnSpPr>
            <a:cxnSpLocks/>
          </p:cNvCxnSpPr>
          <p:nvPr/>
        </p:nvCxnSpPr>
        <p:spPr>
          <a:xfrm>
            <a:off x="6231207" y="4868316"/>
            <a:ext cx="5540160" cy="0"/>
          </a:xfrm>
          <a:prstGeom prst="line">
            <a:avLst/>
          </a:prstGeom>
          <a:ln w="9525">
            <a:solidFill>
              <a:srgbClr val="2222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10CD513-8676-B332-6A64-19F56C135045}"/>
              </a:ext>
            </a:extLst>
          </p:cNvPr>
          <p:cNvCxnSpPr>
            <a:cxnSpLocks/>
          </p:cNvCxnSpPr>
          <p:nvPr/>
        </p:nvCxnSpPr>
        <p:spPr>
          <a:xfrm>
            <a:off x="381744" y="1194091"/>
            <a:ext cx="1142851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90236B-E3EE-27E2-9359-71A7A8069BD3}"/>
              </a:ext>
            </a:extLst>
          </p:cNvPr>
          <p:cNvCxnSpPr>
            <a:cxnSpLocks/>
          </p:cNvCxnSpPr>
          <p:nvPr/>
        </p:nvCxnSpPr>
        <p:spPr>
          <a:xfrm>
            <a:off x="381744" y="1511549"/>
            <a:ext cx="1142851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04DE5-15DC-A138-9A90-72A1D605E4B4}"/>
              </a:ext>
            </a:extLst>
          </p:cNvPr>
          <p:cNvCxnSpPr>
            <a:cxnSpLocks/>
          </p:cNvCxnSpPr>
          <p:nvPr/>
        </p:nvCxnSpPr>
        <p:spPr>
          <a:xfrm>
            <a:off x="381744" y="3876980"/>
            <a:ext cx="114285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3FBC51D-9C56-A0C4-4FE1-584F496484F7}"/>
              </a:ext>
            </a:extLst>
          </p:cNvPr>
          <p:cNvCxnSpPr>
            <a:cxnSpLocks/>
          </p:cNvCxnSpPr>
          <p:nvPr/>
        </p:nvCxnSpPr>
        <p:spPr>
          <a:xfrm>
            <a:off x="381744" y="4914707"/>
            <a:ext cx="114285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710F632E-D422-D74D-D44E-88CC787C15C6}"/>
              </a:ext>
            </a:extLst>
          </p:cNvPr>
          <p:cNvSpPr txBox="1">
            <a:spLocks/>
          </p:cNvSpPr>
          <p:nvPr/>
        </p:nvSpPr>
        <p:spPr>
          <a:xfrm>
            <a:off x="2919018" y="5100153"/>
            <a:ext cx="8480707" cy="1697944"/>
          </a:xfrm>
          <a:prstGeom prst="rect">
            <a:avLst/>
          </a:prstGeom>
        </p:spPr>
        <p:txBody>
          <a:bodyPr vert="horz" wrap="none" lIns="0" tIns="0" rIns="0" bIns="0" numCol="1" spcCol="2743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 dirty="0"/>
              <a:t>Georgia Tech: </a:t>
            </a:r>
            <a:r>
              <a:rPr lang="en-US" sz="1400" dirty="0"/>
              <a:t>Development and AI&amp;T of the GPDM flight system, mission operations facility.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 dirty="0"/>
              <a:t>Plasma Processes, Inc.: </a:t>
            </a:r>
            <a:r>
              <a:rPr lang="en-US" sz="1400" dirty="0"/>
              <a:t>Chemical propulsion subsystem (thruster, prop tank, avionics).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 dirty="0"/>
              <a:t>Massachusetts Institute of Technology (MIT): </a:t>
            </a:r>
            <a:r>
              <a:rPr lang="en-US" sz="1400" dirty="0"/>
              <a:t>Electrospray thrusters.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 dirty="0"/>
              <a:t>E-Space: </a:t>
            </a:r>
            <a:r>
              <a:rPr lang="en-US" sz="1400" dirty="0"/>
              <a:t>Power Processing Unit (PPU), power for electrospray thrusters.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376B8E-E43A-5ECF-093B-D2DE47CF2F69}"/>
              </a:ext>
            </a:extLst>
          </p:cNvPr>
          <p:cNvSpPr txBox="1"/>
          <p:nvPr/>
        </p:nvSpPr>
        <p:spPr>
          <a:xfrm>
            <a:off x="2834352" y="1574620"/>
            <a:ext cx="893701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GPDM will deploy to a 510 km, near polar, sun-synchronous orbit over a total of 9 months in duration over 5 distinct mission phases.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mission phases include LEOP, dual-mode thruster commissioning, and several operation phases, and decommissioning.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Dual-mode commissioning will focus on short chemical first and then electrospray burns to fully characterize the system.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operations phases will include longer electrospray burns as well as demonstrate orbital maneuvers including raising/lowering vehicle altitude during the operation.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GPDM has partnered with NASA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/KSAT to send/receive telemetry across 6 ground stations around the world; the flight system is operated at Georgia Tech’s Mission Operations Center (MOC) 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11598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57381E-F119-770A-F35C-BF5C0078B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E604D8F-FD45-99F9-9FD4-7BF72C5181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2493" y="2625012"/>
            <a:ext cx="2217985" cy="2535622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0BB640-B1E9-BE00-4AAE-49321C6430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096" y="6372123"/>
            <a:ext cx="5638065" cy="457200"/>
          </a:xfrm>
          <a:ln>
            <a:solidFill>
              <a:schemeClr val="tx1"/>
            </a:solidFill>
          </a:ln>
        </p:spPr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AADB90-2077-C806-6490-E2E634F76E9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1" y="663355"/>
            <a:ext cx="12088147" cy="532895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FC3A7831-CC34-FDF2-8846-4445E240B5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92"/>
          <a:stretch>
            <a:fillRect/>
          </a:stretch>
        </p:blipFill>
        <p:spPr>
          <a:xfrm>
            <a:off x="2246411" y="728401"/>
            <a:ext cx="3265971" cy="1680529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0B1D8388-76A5-202F-A631-3AB0B5C651C9}"/>
              </a:ext>
            </a:extLst>
          </p:cNvPr>
          <p:cNvSpPr/>
          <p:nvPr/>
        </p:nvSpPr>
        <p:spPr>
          <a:xfrm>
            <a:off x="156383" y="5492811"/>
            <a:ext cx="11936737" cy="458543"/>
          </a:xfrm>
          <a:prstGeom prst="rightArrow">
            <a:avLst/>
          </a:prstGeom>
          <a:gradFill flip="none" rotWithShape="1">
            <a:gsLst>
              <a:gs pos="100000">
                <a:srgbClr val="FF0000"/>
              </a:gs>
              <a:gs pos="0">
                <a:srgbClr val="00B050"/>
              </a:gs>
            </a:gsLst>
            <a:lin ang="108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637410-8ED9-5151-E130-DB4386B5DB5B}"/>
              </a:ext>
            </a:extLst>
          </p:cNvPr>
          <p:cNvSpPr txBox="1"/>
          <p:nvPr/>
        </p:nvSpPr>
        <p:spPr>
          <a:xfrm>
            <a:off x="156383" y="5282595"/>
            <a:ext cx="1433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Pre-Formulation*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561DF2-D703-0DB3-D98B-0582C8F567D6}"/>
              </a:ext>
            </a:extLst>
          </p:cNvPr>
          <p:cNvSpPr txBox="1"/>
          <p:nvPr/>
        </p:nvSpPr>
        <p:spPr>
          <a:xfrm>
            <a:off x="11039811" y="5165336"/>
            <a:ext cx="1403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Flight Readiness Reviews/Flight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D92F85-0851-B693-ADF7-D77C8B009C2B}"/>
              </a:ext>
            </a:extLst>
          </p:cNvPr>
          <p:cNvSpPr txBox="1"/>
          <p:nvPr/>
        </p:nvSpPr>
        <p:spPr>
          <a:xfrm>
            <a:off x="2397680" y="5203863"/>
            <a:ext cx="1558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“System Requirements Review”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95199D-AE9A-5C34-E668-14DB2397CA5B}"/>
              </a:ext>
            </a:extLst>
          </p:cNvPr>
          <p:cNvSpPr txBox="1"/>
          <p:nvPr/>
        </p:nvSpPr>
        <p:spPr>
          <a:xfrm>
            <a:off x="4362550" y="5204375"/>
            <a:ext cx="1264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“Preliminary Design Review”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B186D-3D5B-55E0-B7E1-BC0E460AA410}"/>
              </a:ext>
            </a:extLst>
          </p:cNvPr>
          <p:cNvSpPr txBox="1"/>
          <p:nvPr/>
        </p:nvSpPr>
        <p:spPr>
          <a:xfrm>
            <a:off x="6320134" y="5175833"/>
            <a:ext cx="1264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“Critical Design Review”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75F8C0-686F-E7C4-F4B4-FB22A80DF5A8}"/>
              </a:ext>
            </a:extLst>
          </p:cNvPr>
          <p:cNvSpPr txBox="1"/>
          <p:nvPr/>
        </p:nvSpPr>
        <p:spPr>
          <a:xfrm>
            <a:off x="9109471" y="5225200"/>
            <a:ext cx="12646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Pre-Ship Reviews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69FD697-3DD3-5ED6-250F-92AF0223630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2485" t="34530"/>
          <a:stretch>
            <a:fillRect/>
          </a:stretch>
        </p:blipFill>
        <p:spPr>
          <a:xfrm>
            <a:off x="282602" y="3117852"/>
            <a:ext cx="1689861" cy="9491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0E935DB-A5B2-4275-36C3-21DDD111DF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8897" y="726588"/>
            <a:ext cx="1263191" cy="1680529"/>
          </a:xfrm>
          <a:prstGeom prst="rect">
            <a:avLst/>
          </a:prstGeom>
        </p:spPr>
      </p:pic>
      <p:pic>
        <p:nvPicPr>
          <p:cNvPr id="35" name="Picture 34" descr="A picture containing text&#10;&#10;AI-generated content may be incorrect.">
            <a:extLst>
              <a:ext uri="{FF2B5EF4-FFF2-40B4-BE49-F238E27FC236}">
                <a16:creationId xmlns:a16="http://schemas.microsoft.com/office/drawing/2014/main" id="{226F0CB7-0246-4EAC-3CE3-49EAA13FB8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2497" y="2934490"/>
            <a:ext cx="2463078" cy="184730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A66BBD4-E851-3D53-525D-CF1AF5B5F54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-100" r="59625" b="55921"/>
          <a:stretch>
            <a:fillRect/>
          </a:stretch>
        </p:blipFill>
        <p:spPr>
          <a:xfrm>
            <a:off x="7204048" y="726588"/>
            <a:ext cx="2826443" cy="2157998"/>
          </a:xfrm>
          <a:prstGeom prst="rect">
            <a:avLst/>
          </a:prstGeom>
        </p:spPr>
      </p:pic>
      <p:pic>
        <p:nvPicPr>
          <p:cNvPr id="38" name="Picture 37" descr="NASA’s Lunar Flashlight SmallSat Readies for Launch | NASA">
            <a:extLst>
              <a:ext uri="{FF2B5EF4-FFF2-40B4-BE49-F238E27FC236}">
                <a16:creationId xmlns:a16="http://schemas.microsoft.com/office/drawing/2014/main" id="{EA184AAE-5D44-8155-94B2-F0F7CC1BF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7" t="19037" r="8606" b="24073"/>
          <a:stretch/>
        </p:blipFill>
        <p:spPr bwMode="auto">
          <a:xfrm>
            <a:off x="117964" y="712382"/>
            <a:ext cx="1967259" cy="102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GPDM_solar_deploy">
            <a:hlinkClick r:id="" action="ppaction://media"/>
            <a:extLst>
              <a:ext uri="{FF2B5EF4-FFF2-40B4-BE49-F238E27FC236}">
                <a16:creationId xmlns:a16="http://schemas.microsoft.com/office/drawing/2014/main" id="{9EAC69D1-D325-C7DC-EB5E-BFACE995474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1334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242452" y="778817"/>
            <a:ext cx="1567804" cy="278685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6C69045-0BEC-6379-8D0B-DC3D7329987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42452" y="3750737"/>
            <a:ext cx="1773802" cy="1330352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753CDC89-5A92-EE2D-DE34-E9FD54CBDB4C}"/>
              </a:ext>
            </a:extLst>
          </p:cNvPr>
          <p:cNvSpPr/>
          <p:nvPr/>
        </p:nvSpPr>
        <p:spPr>
          <a:xfrm>
            <a:off x="254524" y="263951"/>
            <a:ext cx="2922309" cy="3290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 Placeholder 40">
            <a:extLst>
              <a:ext uri="{FF2B5EF4-FFF2-40B4-BE49-F238E27FC236}">
                <a16:creationId xmlns:a16="http://schemas.microsoft.com/office/drawing/2014/main" id="{7EC9C92C-C5F5-2E8C-77CC-733511D5960B}"/>
              </a:ext>
            </a:extLst>
          </p:cNvPr>
          <p:cNvSpPr txBox="1">
            <a:spLocks/>
          </p:cNvSpPr>
          <p:nvPr/>
        </p:nvSpPr>
        <p:spPr>
          <a:xfrm>
            <a:off x="746164" y="157641"/>
            <a:ext cx="9965465" cy="3640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Propulsion Dual Mode (GPDM) Technology Demonstration Mission: 4 Years In One View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0FDE262-5A21-DEE4-8BB5-98FED4C0746D}"/>
              </a:ext>
            </a:extLst>
          </p:cNvPr>
          <p:cNvSpPr txBox="1"/>
          <p:nvPr/>
        </p:nvSpPr>
        <p:spPr>
          <a:xfrm>
            <a:off x="2468344" y="606268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B02250-0FB8-E24D-F777-E17391BC479B}"/>
              </a:ext>
            </a:extLst>
          </p:cNvPr>
          <p:cNvSpPr txBox="1"/>
          <p:nvPr/>
        </p:nvSpPr>
        <p:spPr>
          <a:xfrm>
            <a:off x="5233334" y="605325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4C47A8-8DC7-DBF6-2AB2-DACB32983DE7}"/>
              </a:ext>
            </a:extLst>
          </p:cNvPr>
          <p:cNvSpPr txBox="1"/>
          <p:nvPr/>
        </p:nvSpPr>
        <p:spPr>
          <a:xfrm>
            <a:off x="8329479" y="605325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D3F6517-EAB8-CFFB-2000-A59F58F747B4}"/>
              </a:ext>
            </a:extLst>
          </p:cNvPr>
          <p:cNvSpPr txBox="1"/>
          <p:nvPr/>
        </p:nvSpPr>
        <p:spPr>
          <a:xfrm>
            <a:off x="10871399" y="608120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15D82EF-8186-43EA-193C-B482D0087997}"/>
              </a:ext>
            </a:extLst>
          </p:cNvPr>
          <p:cNvSpPr txBox="1"/>
          <p:nvPr/>
        </p:nvSpPr>
        <p:spPr>
          <a:xfrm>
            <a:off x="87984" y="603800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</p:txBody>
      </p:sp>
      <p:pic>
        <p:nvPicPr>
          <p:cNvPr id="56" name="100 mN ASCENT Thruster (30 second Steady-State) (1)">
            <a:hlinkClick r:id="" action="ppaction://media"/>
            <a:extLst>
              <a:ext uri="{FF2B5EF4-FFF2-40B4-BE49-F238E27FC236}">
                <a16:creationId xmlns:a16="http://schemas.microsoft.com/office/drawing/2014/main" id="{9072B0AD-D0F8-587F-A45A-46C1B543635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3">
                  <p14:trim st="22425" end="21785.9583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85174" y="4207300"/>
            <a:ext cx="1687289" cy="94910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D757E516-D68A-2116-E02F-C6D396FFE22C}"/>
              </a:ext>
            </a:extLst>
          </p:cNvPr>
          <p:cNvSpPr txBox="1"/>
          <p:nvPr/>
        </p:nvSpPr>
        <p:spPr>
          <a:xfrm>
            <a:off x="478209" y="5858020"/>
            <a:ext cx="25090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 Development &amp; Component Level Testing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569DEFE-902F-74FC-F760-ABAA20357616}"/>
              </a:ext>
            </a:extLst>
          </p:cNvPr>
          <p:cNvSpPr txBox="1"/>
          <p:nvPr/>
        </p:nvSpPr>
        <p:spPr>
          <a:xfrm>
            <a:off x="4393716" y="5840276"/>
            <a:ext cx="15744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Flight System Design Reviews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E11D89D-D6F7-7F17-02FA-59F8A26358A8}"/>
              </a:ext>
            </a:extLst>
          </p:cNvPr>
          <p:cNvSpPr txBox="1"/>
          <p:nvPr/>
        </p:nvSpPr>
        <p:spPr>
          <a:xfrm>
            <a:off x="7160696" y="5821409"/>
            <a:ext cx="15079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Hardware Procurements/ Manufacturing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1DAB7B1-E5EA-A4DC-BF00-EA930FF0762C}"/>
              </a:ext>
            </a:extLst>
          </p:cNvPr>
          <p:cNvSpPr txBox="1"/>
          <p:nvPr/>
        </p:nvSpPr>
        <p:spPr>
          <a:xfrm>
            <a:off x="9267320" y="5796465"/>
            <a:ext cx="1715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Assembly &amp; Integration/Environmental Testing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F011363-606B-3F6D-1252-61C18453C347}"/>
              </a:ext>
            </a:extLst>
          </p:cNvPr>
          <p:cNvSpPr txBox="1"/>
          <p:nvPr/>
        </p:nvSpPr>
        <p:spPr>
          <a:xfrm>
            <a:off x="6488590" y="6382541"/>
            <a:ext cx="5234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NPR 7120.8, GPDM milestones reviews were tailored Periodic Project Assessments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621C87B-539F-F096-0256-1D4F7E9376F9}"/>
              </a:ext>
            </a:extLst>
          </p:cNvPr>
          <p:cNvSpPr txBox="1"/>
          <p:nvPr/>
        </p:nvSpPr>
        <p:spPr>
          <a:xfrm>
            <a:off x="0" y="1730918"/>
            <a:ext cx="22878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Lunar Flashlight Propulsion (2022)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 ASCENT 0.1N Thrusters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chemical propulsion system</a:t>
            </a:r>
          </a:p>
        </p:txBody>
      </p:sp>
      <p:sp>
        <p:nvSpPr>
          <p:cNvPr id="63" name="Arrow: Down 62">
            <a:extLst>
              <a:ext uri="{FF2B5EF4-FFF2-40B4-BE49-F238E27FC236}">
                <a16:creationId xmlns:a16="http://schemas.microsoft.com/office/drawing/2014/main" id="{524AA274-CA73-933A-B2DC-F57AD5E8F5D3}"/>
              </a:ext>
            </a:extLst>
          </p:cNvPr>
          <p:cNvSpPr/>
          <p:nvPr/>
        </p:nvSpPr>
        <p:spPr>
          <a:xfrm>
            <a:off x="606623" y="2294118"/>
            <a:ext cx="980518" cy="176965"/>
          </a:xfrm>
          <a:prstGeom prst="downArrow">
            <a:avLst/>
          </a:prstGeom>
          <a:solidFill>
            <a:schemeClr val="tx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D7C5D5A-792A-62F1-C41D-160599614F0C}"/>
              </a:ext>
            </a:extLst>
          </p:cNvPr>
          <p:cNvSpPr txBox="1"/>
          <p:nvPr/>
        </p:nvSpPr>
        <p:spPr>
          <a:xfrm>
            <a:off x="0" y="2500757"/>
            <a:ext cx="230063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strike="sngStrik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SPECTRE</a:t>
            </a:r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GPDM (ATP in 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LFPS 0.1N thruster PLUS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 electrosprays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A2DA599-BAFB-A378-E5EF-9F28D10C8AC9}"/>
              </a:ext>
            </a:extLst>
          </p:cNvPr>
          <p:cNvSpPr/>
          <p:nvPr/>
        </p:nvSpPr>
        <p:spPr>
          <a:xfrm>
            <a:off x="807095" y="6460396"/>
            <a:ext cx="2377033" cy="3148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GPDM_fit_check">
            <a:hlinkClick r:id="" action="ppaction://media"/>
            <a:extLst>
              <a:ext uri="{FF2B5EF4-FFF2-40B4-BE49-F238E27FC236}">
                <a16:creationId xmlns:a16="http://schemas.microsoft.com/office/drawing/2014/main" id="{442C8275-8D15-948E-F78B-FDCF1909D67E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718794" y="3170291"/>
            <a:ext cx="3311697" cy="186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0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4914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2300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0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56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6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3AAF49-ADAE-4332-08E0-D48948FF53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400" b="3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98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C310E-6A0F-8A80-6FE9-243FEF4B1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153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3189</TotalTime>
  <Words>624</Words>
  <Application>Microsoft Office PowerPoint</Application>
  <PresentationFormat>Widescreen</PresentationFormat>
  <Paragraphs>75</Paragraphs>
  <Slides>6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Fishman, Julianna L. (ARC-PX)[ASTRION GROUP, LLC]</dc:creator>
  <cp:lastModifiedBy>Robinson, Kaci R. (MSFC-ST20)[BARRIOS TECHNOLOGY LTD]</cp:lastModifiedBy>
  <cp:revision>18</cp:revision>
  <dcterms:created xsi:type="dcterms:W3CDTF">2026-08-05T00:21:16Z</dcterms:created>
  <dcterms:modified xsi:type="dcterms:W3CDTF">2026-08-15T22:50:06Z</dcterms:modified>
</cp:coreProperties>
</file>