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Lst>
  <p:notesMasterIdLst>
    <p:notesMasterId r:id="rId26"/>
  </p:notesMasterIdLst>
  <p:handoutMasterIdLst>
    <p:handoutMasterId r:id="rId27"/>
  </p:handoutMasterIdLst>
  <p:sldIdLst>
    <p:sldId id="273" r:id="rId5"/>
    <p:sldId id="278" r:id="rId6"/>
    <p:sldId id="292" r:id="rId7"/>
    <p:sldId id="293" r:id="rId8"/>
    <p:sldId id="289" r:id="rId9"/>
    <p:sldId id="295" r:id="rId10"/>
    <p:sldId id="296" r:id="rId11"/>
    <p:sldId id="298" r:id="rId12"/>
    <p:sldId id="297" r:id="rId13"/>
    <p:sldId id="285" r:id="rId14"/>
    <p:sldId id="282" r:id="rId15"/>
    <p:sldId id="286" r:id="rId16"/>
    <p:sldId id="280" r:id="rId17"/>
    <p:sldId id="288" r:id="rId18"/>
    <p:sldId id="284" r:id="rId19"/>
    <p:sldId id="299" r:id="rId20"/>
    <p:sldId id="290" r:id="rId21"/>
    <p:sldId id="301" r:id="rId22"/>
    <p:sldId id="302" r:id="rId23"/>
    <p:sldId id="303" r:id="rId24"/>
    <p:sldId id="291" r:id="rId25"/>
  </p:sldIdLst>
  <p:sldSz cx="12192000" cy="6858000"/>
  <p:notesSz cx="7302500" cy="9588500"/>
  <p:defaultTextStyle>
    <a:defPPr>
      <a:defRPr lang="en-US"/>
    </a:defPPr>
    <a:lvl1pPr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1pPr>
    <a:lvl2pPr marL="4572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2pPr>
    <a:lvl3pPr marL="9144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3pPr>
    <a:lvl4pPr marL="13716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4pPr>
    <a:lvl5pPr marL="18288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5pPr>
    <a:lvl6pPr marL="2286000" algn="l" defTabSz="914400" rtl="0" eaLnBrk="1" latinLnBrk="0" hangingPunct="1">
      <a:defRPr sz="2000" b="1" kern="1200">
        <a:solidFill>
          <a:schemeClr val="tx1"/>
        </a:solidFill>
        <a:latin typeface="Times" charset="0"/>
        <a:ea typeface="ＭＳ Ｐゴシック" charset="-128"/>
        <a:cs typeface="+mn-cs"/>
      </a:defRPr>
    </a:lvl6pPr>
    <a:lvl7pPr marL="2743200" algn="l" defTabSz="914400" rtl="0" eaLnBrk="1" latinLnBrk="0" hangingPunct="1">
      <a:defRPr sz="2000" b="1" kern="1200">
        <a:solidFill>
          <a:schemeClr val="tx1"/>
        </a:solidFill>
        <a:latin typeface="Times" charset="0"/>
        <a:ea typeface="ＭＳ Ｐゴシック" charset="-128"/>
        <a:cs typeface="+mn-cs"/>
      </a:defRPr>
    </a:lvl7pPr>
    <a:lvl8pPr marL="3200400" algn="l" defTabSz="914400" rtl="0" eaLnBrk="1" latinLnBrk="0" hangingPunct="1">
      <a:defRPr sz="2000" b="1" kern="1200">
        <a:solidFill>
          <a:schemeClr val="tx1"/>
        </a:solidFill>
        <a:latin typeface="Times" charset="0"/>
        <a:ea typeface="ＭＳ Ｐゴシック" charset="-128"/>
        <a:cs typeface="+mn-cs"/>
      </a:defRPr>
    </a:lvl8pPr>
    <a:lvl9pPr marL="3657600" algn="l" defTabSz="914400" rtl="0" eaLnBrk="1" latinLnBrk="0" hangingPunct="1">
      <a:defRPr sz="2000" b="1"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15:guide id="1" orient="horz" pos="28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0">
          <p15:clr>
            <a:srgbClr val="A4A3A4"/>
          </p15:clr>
        </p15:guide>
        <p15:guide id="2" pos="230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5442B4-804C-ADFD-F768-582B66B435CD}" name="Gilligan, Ryan P. (GRC-LTF0)" initials="G(" userId="S::rgilliga@ndc.nasa.gov::fa511eb3-9f8d-4fa1-b2cd-89a5c1c047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B82"/>
    <a:srgbClr val="FFFFFF"/>
    <a:srgbClr val="333399"/>
    <a:srgbClr val="B0B3F6"/>
    <a:srgbClr val="5F5F5F"/>
    <a:srgbClr val="DDDDDD"/>
    <a:srgbClr val="777777"/>
    <a:srgbClr val="CCFFCC"/>
    <a:srgbClr val="FFFF9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46973D-D672-443F-8790-82E713BA5054}" v="4" dt="2026-07-15T20:00:05.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71" autoAdjust="0"/>
    <p:restoredTop sz="94660"/>
  </p:normalViewPr>
  <p:slideViewPr>
    <p:cSldViewPr snapToGrid="0">
      <p:cViewPr varScale="1">
        <p:scale>
          <a:sx n="116" d="100"/>
          <a:sy n="116" d="100"/>
        </p:scale>
        <p:origin x="744" y="108"/>
      </p:cViewPr>
      <p:guideLst>
        <p:guide orient="horz" pos="288"/>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0"/>
        <p:guide pos="23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k, Jodi C. (MSFC-EV34)" userId="a05cd629-1ef3-49b4-9230-29a419c4ddc9" providerId="ADAL" clId="{A32F584C-8AE6-4334-AD90-89C83A4182DD}"/>
    <pc:docChg chg="undo custSel modSld">
      <pc:chgData name="Turk, Jodi C. (MSFC-EV34)" userId="a05cd629-1ef3-49b4-9230-29a419c4ddc9" providerId="ADAL" clId="{A32F584C-8AE6-4334-AD90-89C83A4182DD}" dt="2026-07-15T20:00:11.111" v="9" actId="1076"/>
      <pc:docMkLst>
        <pc:docMk/>
      </pc:docMkLst>
      <pc:sldChg chg="addSp delSp modSp mod">
        <pc:chgData name="Turk, Jodi C. (MSFC-EV34)" userId="a05cd629-1ef3-49b4-9230-29a419c4ddc9" providerId="ADAL" clId="{A32F584C-8AE6-4334-AD90-89C83A4182DD}" dt="2026-07-15T20:00:11.111" v="9" actId="1076"/>
        <pc:sldMkLst>
          <pc:docMk/>
          <pc:sldMk cId="0" sldId="273"/>
        </pc:sldMkLst>
        <pc:spChg chg="add mod">
          <ac:chgData name="Turk, Jodi C. (MSFC-EV34)" userId="a05cd629-1ef3-49b4-9230-29a419c4ddc9" providerId="ADAL" clId="{A32F584C-8AE6-4334-AD90-89C83A4182DD}" dt="2026-07-15T19:58:18.702" v="3" actId="1076"/>
          <ac:spMkLst>
            <pc:docMk/>
            <pc:sldMk cId="0" sldId="273"/>
            <ac:spMk id="4" creationId="{C7FF8F54-6519-044C-B75A-778D4EBDB924}"/>
          </ac:spMkLst>
        </pc:spChg>
        <pc:spChg chg="add mod">
          <ac:chgData name="Turk, Jodi C. (MSFC-EV34)" userId="a05cd629-1ef3-49b4-9230-29a419c4ddc9" providerId="ADAL" clId="{A32F584C-8AE6-4334-AD90-89C83A4182DD}" dt="2026-07-15T19:58:18.702" v="3" actId="1076"/>
          <ac:spMkLst>
            <pc:docMk/>
            <pc:sldMk cId="0" sldId="273"/>
            <ac:spMk id="7" creationId="{97412A44-7FD8-5408-3210-9558172E878A}"/>
          </ac:spMkLst>
        </pc:spChg>
        <pc:picChg chg="add mod">
          <ac:chgData name="Turk, Jodi C. (MSFC-EV34)" userId="a05cd629-1ef3-49b4-9230-29a419c4ddc9" providerId="ADAL" clId="{A32F584C-8AE6-4334-AD90-89C83A4182DD}" dt="2026-07-15T20:00:11.111" v="9" actId="1076"/>
          <ac:picMkLst>
            <pc:docMk/>
            <pc:sldMk cId="0" sldId="273"/>
            <ac:picMk id="3" creationId="{354CD07E-EF3A-FA8E-FE4B-714BF38E71DE}"/>
          </ac:picMkLst>
        </pc:picChg>
        <pc:picChg chg="add mod">
          <ac:chgData name="Turk, Jodi C. (MSFC-EV34)" userId="a05cd629-1ef3-49b4-9230-29a419c4ddc9" providerId="ADAL" clId="{A32F584C-8AE6-4334-AD90-89C83A4182DD}" dt="2026-07-15T19:58:18.702" v="3" actId="1076"/>
          <ac:picMkLst>
            <pc:docMk/>
            <pc:sldMk cId="0" sldId="273"/>
            <ac:picMk id="3" creationId="{A845F1DE-974B-7000-D97B-0982D02302A1}"/>
          </ac:picMkLst>
        </pc:picChg>
        <pc:picChg chg="del">
          <ac:chgData name="Turk, Jodi C. (MSFC-EV34)" userId="a05cd629-1ef3-49b4-9230-29a419c4ddc9" providerId="ADAL" clId="{A32F584C-8AE6-4334-AD90-89C83A4182DD}" dt="2026-07-15T19:58:14.478" v="0" actId="478"/>
          <ac:picMkLst>
            <pc:docMk/>
            <pc:sldMk cId="0" sldId="273"/>
            <ac:picMk id="5" creationId="{D4E2AD1C-FE65-7794-C0DE-B0C288375BA2}"/>
          </ac:picMkLst>
        </pc:picChg>
        <pc:picChg chg="add del mod">
          <ac:chgData name="Turk, Jodi C. (MSFC-EV34)" userId="a05cd629-1ef3-49b4-9230-29a419c4ddc9" providerId="ADAL" clId="{A32F584C-8AE6-4334-AD90-89C83A4182DD}" dt="2026-07-15T19:59:09.889" v="7" actId="478"/>
          <ac:picMkLst>
            <pc:docMk/>
            <pc:sldMk cId="0" sldId="273"/>
            <ac:picMk id="10" creationId="{E67339C6-8C22-9482-EE2B-84BA43B8B33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1" name="Rectangle 3"/>
          <p:cNvSpPr>
            <a:spLocks noGrp="1" noChangeArrowheads="1"/>
          </p:cNvSpPr>
          <p:nvPr>
            <p:ph type="dt" sz="quarter"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73732" name="Rectangle 4"/>
          <p:cNvSpPr>
            <a:spLocks noGrp="1" noChangeArrowheads="1"/>
          </p:cNvSpPr>
          <p:nvPr>
            <p:ph type="ftr" sz="quarter" idx="2"/>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3" name="Rectangle 5"/>
          <p:cNvSpPr>
            <a:spLocks noGrp="1" noChangeArrowheads="1"/>
          </p:cNvSpPr>
          <p:nvPr>
            <p:ph type="sldNum" sz="quarter" idx="3"/>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3C251C5B-2413-49AF-878E-346224ED81B7}" type="slidenum">
              <a:rPr lang="en-US"/>
              <a:pPr/>
              <a:t>‹#›</a:t>
            </a:fld>
            <a:endParaRPr lang="en-US"/>
          </a:p>
        </p:txBody>
      </p:sp>
    </p:spTree>
    <p:extLst>
      <p:ext uri="{BB962C8B-B14F-4D97-AF65-F5344CB8AC3E}">
        <p14:creationId xmlns:p14="http://schemas.microsoft.com/office/powerpoint/2010/main" val="1404876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47" name="Rectangle 3"/>
          <p:cNvSpPr>
            <a:spLocks noGrp="1" noChangeArrowheads="1"/>
          </p:cNvSpPr>
          <p:nvPr>
            <p:ph type="dt"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455613" y="719138"/>
            <a:ext cx="6391275" cy="3595687"/>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973138" y="4554538"/>
            <a:ext cx="5356225" cy="43148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7350" name="Rectangle 6"/>
          <p:cNvSpPr>
            <a:spLocks noGrp="1" noChangeArrowheads="1"/>
          </p:cNvSpPr>
          <p:nvPr>
            <p:ph type="ftr" sz="quarter" idx="4"/>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51" name="Rectangle 7"/>
          <p:cNvSpPr>
            <a:spLocks noGrp="1" noChangeArrowheads="1"/>
          </p:cNvSpPr>
          <p:nvPr>
            <p:ph type="sldNum" sz="quarter" idx="5"/>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6653CE95-F5CB-483A-9B02-1D2576EA1684}" type="slidenum">
              <a:rPr lang="en-US"/>
              <a:pPr/>
              <a:t>‹#›</a:t>
            </a:fld>
            <a:endParaRPr lang="en-US"/>
          </a:p>
        </p:txBody>
      </p:sp>
    </p:spTree>
    <p:extLst>
      <p:ext uri="{BB962C8B-B14F-4D97-AF65-F5344CB8AC3E}">
        <p14:creationId xmlns:p14="http://schemas.microsoft.com/office/powerpoint/2010/main" val="38940371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p:spPr>
        <p:txBody>
          <a:bodyPr/>
          <a:lstStyle/>
          <a:p>
            <a:fld id="{3113401D-7A41-4710-97B0-05C9D2CF1C69}" type="slidenum">
              <a:rPr lang="en-US"/>
              <a:pPr/>
              <a:t>1</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p:spPr>
        <p:txBody>
          <a:bodyPr/>
          <a:lstStyle/>
          <a:p>
            <a:pPr eaLnBrk="1" hangingPunct="1"/>
            <a:endParaRPr lang="en-US">
              <a:latin typeface="Times" charset="0"/>
              <a:ea typeface="ＭＳ Ｐゴシック" charset="-128"/>
            </a:endParaRPr>
          </a:p>
        </p:txBody>
      </p:sp>
    </p:spTree>
    <p:extLst>
      <p:ext uri="{BB962C8B-B14F-4D97-AF65-F5344CB8AC3E}">
        <p14:creationId xmlns:p14="http://schemas.microsoft.com/office/powerpoint/2010/main" val="970035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10" name="Title 9">
            <a:extLst>
              <a:ext uri="{FF2B5EF4-FFF2-40B4-BE49-F238E27FC236}">
                <a16:creationId xmlns:a16="http://schemas.microsoft.com/office/drawing/2014/main" id="{B764CC28-7C81-4F68-BC75-A20671960421}"/>
              </a:ext>
            </a:extLst>
          </p:cNvPr>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11" name="Footer Placeholder 10">
            <a:extLst>
              <a:ext uri="{FF2B5EF4-FFF2-40B4-BE49-F238E27FC236}">
                <a16:creationId xmlns:a16="http://schemas.microsoft.com/office/drawing/2014/main" id="{40658E1A-83A6-4D43-8BAC-8CC650DFB1FF}"/>
              </a:ext>
            </a:extLst>
          </p:cNvPr>
          <p:cNvSpPr>
            <a:spLocks noGrp="1"/>
          </p:cNvSpPr>
          <p:nvPr>
            <p:ph type="ftr" sz="quarter" idx="13"/>
          </p:nvPr>
        </p:nvSpPr>
        <p:spPr/>
        <p:txBody>
          <a:bodyPr/>
          <a:lstStyle/>
          <a:p>
            <a:r>
              <a:rPr lang="en-US">
                <a:latin typeface="Arial"/>
                <a:ea typeface="ＭＳ Ｐゴシック"/>
                <a:cs typeface="Arial"/>
              </a:rPr>
              <a:t>TFAWS 2024 – August 26-30, 2024</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33F42015-0FC7-4B0E-8D2B-76EADF48D95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EE9E8C48-CEA1-40D7-918C-CBF5F81BA8C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2"/>
          </p:nvPr>
        </p:nvSpPr>
        <p:spPr/>
        <p:txBody>
          <a:bodyPr/>
          <a:lstStyle>
            <a:lvl1pPr>
              <a:defRPr/>
            </a:lvl1pPr>
          </a:lstStyle>
          <a:p>
            <a:fld id="{89199CED-6919-4E7D-A690-AD3E6D16DAA7}" type="slidenum">
              <a:rPr lang="en-US"/>
              <a:pPr/>
              <a:t>‹#›</a:t>
            </a:fld>
            <a:endParaRPr lang="en-US"/>
          </a:p>
        </p:txBody>
      </p:sp>
      <p:sp>
        <p:nvSpPr>
          <p:cNvPr id="6" name="Footer Placeholder 5">
            <a:extLst>
              <a:ext uri="{FF2B5EF4-FFF2-40B4-BE49-F238E27FC236}">
                <a16:creationId xmlns:a16="http://schemas.microsoft.com/office/drawing/2014/main" id="{1D956BF8-FFF3-4911-B918-FF080B8BD184}"/>
              </a:ext>
            </a:extLst>
          </p:cNvPr>
          <p:cNvSpPr>
            <a:spLocks noGrp="1"/>
          </p:cNvSpPr>
          <p:nvPr>
            <p:ph type="ftr" sz="quarter" idx="13"/>
          </p:nvPr>
        </p:nvSpPr>
        <p:spPr/>
        <p:txBody>
          <a:body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4111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2192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858962"/>
            <a:ext cx="5386917"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2192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858962"/>
            <a:ext cx="5389033"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6"/>
          <p:cNvSpPr>
            <a:spLocks noGrp="1" noChangeArrowheads="1"/>
          </p:cNvSpPr>
          <p:nvPr>
            <p:ph type="sldNum" sz="quarter" idx="12"/>
          </p:nvPr>
        </p:nvSpPr>
        <p:spPr/>
        <p:txBody>
          <a:bodyPr/>
          <a:lstStyle>
            <a:lvl1pPr>
              <a:defRPr/>
            </a:lvl1pPr>
          </a:lstStyle>
          <a:p>
            <a:fld id="{7FABF8B5-A29F-4527-8EF2-13DD397BE681}" type="slidenum">
              <a:rPr lang="en-US"/>
              <a:pPr/>
              <a:t>‹#›</a:t>
            </a:fld>
            <a:endParaRPr lang="en-US"/>
          </a:p>
        </p:txBody>
      </p:sp>
      <p:sp>
        <p:nvSpPr>
          <p:cNvPr id="10" name="Rectangle 5">
            <a:extLst>
              <a:ext uri="{FF2B5EF4-FFF2-40B4-BE49-F238E27FC236}">
                <a16:creationId xmlns:a16="http://schemas.microsoft.com/office/drawing/2014/main" id="{92D923EA-ABD6-D9E1-0232-9D3269B7E94A}"/>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5" name="Rectangle 6"/>
          <p:cNvSpPr>
            <a:spLocks noGrp="1" noChangeArrowheads="1"/>
          </p:cNvSpPr>
          <p:nvPr>
            <p:ph type="sldNum" sz="quarter" idx="12"/>
          </p:nvPr>
        </p:nvSpPr>
        <p:spPr/>
        <p:txBody>
          <a:bodyPr/>
          <a:lstStyle>
            <a:lvl1pPr>
              <a:defRPr/>
            </a:lvl1pPr>
          </a:lstStyle>
          <a:p>
            <a:fld id="{640FA3E2-4CB8-43B1-9AF4-23FEB8A0CB92}" type="slidenum">
              <a:rPr lang="en-US"/>
              <a:pPr/>
              <a:t>‹#›</a:t>
            </a:fld>
            <a:endParaRPr lang="en-US"/>
          </a:p>
        </p:txBody>
      </p:sp>
      <p:sp>
        <p:nvSpPr>
          <p:cNvPr id="6" name="Rectangle 5">
            <a:extLst>
              <a:ext uri="{FF2B5EF4-FFF2-40B4-BE49-F238E27FC236}">
                <a16:creationId xmlns:a16="http://schemas.microsoft.com/office/drawing/2014/main" id="{B421A504-53A7-23C9-529A-B3C0862B2F0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a:defRPr/>
            </a:lvl1pPr>
          </a:lstStyle>
          <a:p>
            <a:fld id="{2624FCD2-9C05-4241-882C-3D134303B4EB}" type="slidenum">
              <a:rPr lang="en-US"/>
              <a:pPr/>
              <a:t>‹#›</a:t>
            </a:fld>
            <a:endParaRPr lang="en-US"/>
          </a:p>
        </p:txBody>
      </p:sp>
      <p:sp>
        <p:nvSpPr>
          <p:cNvPr id="5" name="Rectangle 5">
            <a:extLst>
              <a:ext uri="{FF2B5EF4-FFF2-40B4-BE49-F238E27FC236}">
                <a16:creationId xmlns:a16="http://schemas.microsoft.com/office/drawing/2014/main" id="{F80190D3-EFDF-0F6E-3929-98722B9A9A3D}"/>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14400"/>
            <a:ext cx="4011084" cy="52070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14400"/>
            <a:ext cx="6815667" cy="52117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8340803C-64EA-4536-A101-47E17B86F670}" type="slidenum">
              <a:rPr lang="en-US"/>
              <a:pPr/>
              <a:t>‹#›</a:t>
            </a:fld>
            <a:endParaRPr lang="en-US"/>
          </a:p>
        </p:txBody>
      </p:sp>
      <p:sp>
        <p:nvSpPr>
          <p:cNvPr id="8" name="Rectangle 5">
            <a:extLst>
              <a:ext uri="{FF2B5EF4-FFF2-40B4-BE49-F238E27FC236}">
                <a16:creationId xmlns:a16="http://schemas.microsoft.com/office/drawing/2014/main" id="{1FB25FD5-3767-7224-BCE7-AD65822549A2}"/>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14399"/>
            <a:ext cx="7315200" cy="38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BACCA9B2-5165-4ADC-9763-7293ADD3F29A}" type="slidenum">
              <a:rPr lang="en-US"/>
              <a:pPr/>
              <a:t>‹#›</a:t>
            </a:fld>
            <a:endParaRPr lang="en-US"/>
          </a:p>
        </p:txBody>
      </p:sp>
      <p:sp>
        <p:nvSpPr>
          <p:cNvPr id="8" name="Rectangle 5">
            <a:extLst>
              <a:ext uri="{FF2B5EF4-FFF2-40B4-BE49-F238E27FC236}">
                <a16:creationId xmlns:a16="http://schemas.microsoft.com/office/drawing/2014/main" id="{51DE3015-D9A1-BD07-2F15-45C69819794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609600" y="190500"/>
            <a:ext cx="10972800" cy="533400"/>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lvl="0"/>
            <a:r>
              <a:rPr lang="en-US"/>
              <a:t>Click to edit Master title style</a:t>
            </a:r>
          </a:p>
        </p:txBody>
      </p:sp>
      <p:sp>
        <p:nvSpPr>
          <p:cNvPr id="1052" name="Text Box 28"/>
          <p:cNvSpPr txBox="1">
            <a:spLocks noChangeArrowheads="1"/>
          </p:cNvSpPr>
          <p:nvPr userDrawn="1"/>
        </p:nvSpPr>
        <p:spPr bwMode="auto">
          <a:xfrm>
            <a:off x="838200" y="685800"/>
            <a:ext cx="10393680" cy="76200"/>
          </a:xfrm>
          <a:prstGeom prst="rect">
            <a:avLst/>
          </a:prstGeom>
          <a:gradFill rotWithShape="0">
            <a:gsLst>
              <a:gs pos="0">
                <a:schemeClr val="accent2"/>
              </a:gs>
              <a:gs pos="100000">
                <a:schemeClr val="accent2">
                  <a:gamma/>
                  <a:shade val="48627"/>
                  <a:invGamma/>
                </a:schemeClr>
              </a:gs>
            </a:gsLst>
            <a:lin ang="0" scaled="1"/>
          </a:gradFill>
          <a:ln w="9525">
            <a:noFill/>
            <a:miter lim="800000"/>
            <a:headEnd/>
            <a:tailEnd/>
          </a:ln>
          <a:effectLst/>
        </p:spPr>
        <p:txBody>
          <a:bodyPr anchor="ctr"/>
          <a:lstStyle/>
          <a:p>
            <a:pPr algn="l">
              <a:spcBef>
                <a:spcPct val="50000"/>
              </a:spcBef>
              <a:tabLst>
                <a:tab pos="4459288" algn="ctr"/>
              </a:tabLst>
              <a:defRPr/>
            </a:pPr>
            <a:r>
              <a:rPr lang="en-US" sz="2800">
                <a:solidFill>
                  <a:schemeClr val="bg1"/>
                </a:solidFill>
                <a:latin typeface="Arial" charset="0"/>
                <a:ea typeface="+mn-ea"/>
              </a:rPr>
              <a:t>	</a:t>
            </a:r>
          </a:p>
        </p:txBody>
      </p:sp>
      <p:sp>
        <p:nvSpPr>
          <p:cNvPr id="1029" name="Rectangle 3"/>
          <p:cNvSpPr>
            <a:spLocks noGrp="1" noChangeArrowheads="1"/>
          </p:cNvSpPr>
          <p:nvPr>
            <p:ph type="body" idx="1"/>
          </p:nvPr>
        </p:nvSpPr>
        <p:spPr bwMode="auto">
          <a:xfrm>
            <a:off x="609600" y="914400"/>
            <a:ext cx="10972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3"/>
          </p:nvPr>
        </p:nvSpPr>
        <p:spPr bwMode="auto">
          <a:xfrm>
            <a:off x="3657600" y="6400800"/>
            <a:ext cx="48768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defRPr sz="1200" b="0">
                <a:solidFill>
                  <a:srgbClr val="333399"/>
                </a:solidFill>
                <a:latin typeface="Arial" pitchFamily="34" charset="0"/>
              </a:defRPr>
            </a:lvl1pPr>
          </a:lstStyle>
          <a:p>
            <a:r>
              <a:rPr lang="en-US">
                <a:latin typeface="Arial"/>
                <a:ea typeface="ＭＳ Ｐゴシック"/>
                <a:cs typeface="Arial"/>
              </a:rPr>
              <a:t>TFAWS 2024 – August 26-30, 2024</a:t>
            </a:r>
          </a:p>
        </p:txBody>
      </p:sp>
      <p:sp>
        <p:nvSpPr>
          <p:cNvPr id="1030" name="Rectangle 6"/>
          <p:cNvSpPr>
            <a:spLocks noGrp="1" noChangeArrowheads="1"/>
          </p:cNvSpPr>
          <p:nvPr>
            <p:ph type="sldNum" sz="quarter" idx="4"/>
          </p:nvPr>
        </p:nvSpPr>
        <p:spPr bwMode="auto">
          <a:xfrm>
            <a:off x="9042400" y="6400800"/>
            <a:ext cx="25400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1000" b="0">
                <a:solidFill>
                  <a:srgbClr val="333399"/>
                </a:solidFill>
                <a:latin typeface="Arial" pitchFamily="34" charset="0"/>
              </a:defRPr>
            </a:lvl1pPr>
          </a:lstStyle>
          <a:p>
            <a:fld id="{A937B6BC-EA0C-470E-B991-7E852790E29C}" type="slidenum">
              <a:rPr lang="en-US"/>
              <a:pPr/>
              <a:t>‹#›</a:t>
            </a:fld>
            <a:endParaRPr lang="en-US"/>
          </a:p>
        </p:txBody>
      </p:sp>
      <p:pic>
        <p:nvPicPr>
          <p:cNvPr id="4" name="Picture 3"/>
          <p:cNvPicPr>
            <a:picLocks noChangeAspect="1"/>
          </p:cNvPicPr>
          <p:nvPr userDrawn="1"/>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5720" y="45720"/>
            <a:ext cx="868680" cy="810267"/>
          </a:xfrm>
          <a:prstGeom prst="rect">
            <a:avLst/>
          </a:prstGeom>
        </p:spPr>
      </p:pic>
      <p:pic>
        <p:nvPicPr>
          <p:cNvPr id="7" name="Graphic 6">
            <a:extLst>
              <a:ext uri="{FF2B5EF4-FFF2-40B4-BE49-F238E27FC236}">
                <a16:creationId xmlns:a16="http://schemas.microsoft.com/office/drawing/2014/main" id="{BB6B5A49-D4D6-2B87-693D-2F74F7E52D6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250930" y="0"/>
            <a:ext cx="914400" cy="914400"/>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hf hdr="0" dt="0"/>
  <p:txStyles>
    <p:titleStyle>
      <a:lvl1pPr algn="ctr" rtl="0" eaLnBrk="0" fontAlgn="base" hangingPunct="0">
        <a:spcBef>
          <a:spcPct val="0"/>
        </a:spcBef>
        <a:spcAft>
          <a:spcPct val="0"/>
        </a:spcAft>
        <a:defRPr sz="2800" b="1">
          <a:solidFill>
            <a:schemeClr val="accent2"/>
          </a:solidFill>
          <a:latin typeface="+mj-lt"/>
          <a:ea typeface="ＭＳ Ｐゴシック" charset="0"/>
          <a:cs typeface="+mj-cs"/>
        </a:defRPr>
      </a:lvl1pPr>
      <a:lvl2pPr algn="ctr" rtl="0" eaLnBrk="0" fontAlgn="base" hangingPunct="0">
        <a:spcBef>
          <a:spcPct val="0"/>
        </a:spcBef>
        <a:spcAft>
          <a:spcPct val="0"/>
        </a:spcAft>
        <a:defRPr sz="2800" b="1">
          <a:solidFill>
            <a:schemeClr val="accent2"/>
          </a:solidFill>
          <a:latin typeface="Arial" charset="0"/>
          <a:ea typeface="ＭＳ Ｐゴシック" charset="0"/>
        </a:defRPr>
      </a:lvl2pPr>
      <a:lvl3pPr algn="ctr" rtl="0" eaLnBrk="0" fontAlgn="base" hangingPunct="0">
        <a:spcBef>
          <a:spcPct val="0"/>
        </a:spcBef>
        <a:spcAft>
          <a:spcPct val="0"/>
        </a:spcAft>
        <a:defRPr sz="2800" b="1">
          <a:solidFill>
            <a:schemeClr val="accent2"/>
          </a:solidFill>
          <a:latin typeface="Arial" charset="0"/>
          <a:ea typeface="ＭＳ Ｐゴシック" charset="0"/>
        </a:defRPr>
      </a:lvl3pPr>
      <a:lvl4pPr algn="ctr" rtl="0" eaLnBrk="0" fontAlgn="base" hangingPunct="0">
        <a:spcBef>
          <a:spcPct val="0"/>
        </a:spcBef>
        <a:spcAft>
          <a:spcPct val="0"/>
        </a:spcAft>
        <a:defRPr sz="2800" b="1">
          <a:solidFill>
            <a:schemeClr val="accent2"/>
          </a:solidFill>
          <a:latin typeface="Arial" charset="0"/>
          <a:ea typeface="ＭＳ Ｐゴシック" charset="0"/>
        </a:defRPr>
      </a:lvl4pPr>
      <a:lvl5pPr algn="ctr" rtl="0" eaLnBrk="0" fontAlgn="base" hangingPunct="0">
        <a:spcBef>
          <a:spcPct val="0"/>
        </a:spcBef>
        <a:spcAft>
          <a:spcPct val="0"/>
        </a:spcAft>
        <a:defRPr sz="2800" b="1">
          <a:solidFill>
            <a:schemeClr val="accent2"/>
          </a:solidFill>
          <a:latin typeface="Arial" charset="0"/>
          <a:ea typeface="ＭＳ Ｐゴシック" charset="0"/>
        </a:defRPr>
      </a:lvl5pPr>
      <a:lvl6pPr marL="457200" algn="ctr" rtl="0" fontAlgn="base">
        <a:spcBef>
          <a:spcPct val="0"/>
        </a:spcBef>
        <a:spcAft>
          <a:spcPct val="0"/>
        </a:spcAft>
        <a:defRPr sz="2800" b="1">
          <a:solidFill>
            <a:schemeClr val="accent2"/>
          </a:solidFill>
          <a:latin typeface="Arial" charset="0"/>
        </a:defRPr>
      </a:lvl6pPr>
      <a:lvl7pPr marL="914400" algn="ctr" rtl="0" fontAlgn="base">
        <a:spcBef>
          <a:spcPct val="0"/>
        </a:spcBef>
        <a:spcAft>
          <a:spcPct val="0"/>
        </a:spcAft>
        <a:defRPr sz="2800" b="1">
          <a:solidFill>
            <a:schemeClr val="accent2"/>
          </a:solidFill>
          <a:latin typeface="Arial" charset="0"/>
        </a:defRPr>
      </a:lvl7pPr>
      <a:lvl8pPr marL="1371600" algn="ctr" rtl="0" fontAlgn="base">
        <a:spcBef>
          <a:spcPct val="0"/>
        </a:spcBef>
        <a:spcAft>
          <a:spcPct val="0"/>
        </a:spcAft>
        <a:defRPr sz="2800" b="1">
          <a:solidFill>
            <a:schemeClr val="accent2"/>
          </a:solidFill>
          <a:latin typeface="Arial" charset="0"/>
        </a:defRPr>
      </a:lvl8pPr>
      <a:lvl9pPr marL="1828800" algn="ctr" rtl="0" fontAlgn="base">
        <a:spcBef>
          <a:spcPct val="0"/>
        </a:spcBef>
        <a:spcAft>
          <a:spcPct val="0"/>
        </a:spcAft>
        <a:defRPr sz="28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4.mp4"/><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slideLayout" Target="../slideLayouts/slideLayout4.xml"/><Relationship Id="rId4" Type="http://schemas.openxmlformats.org/officeDocument/2006/relationships/video" Target="../media/media4.mp4"/></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nasa.gov/directorates/esdmd/common-exploration-systems-development-division/space-launch-system/from-supercomputers-to-wind-tunnels-nasas-road-to-artemis-ii/" TargetMode="Externa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5"/>
          <p:cNvSpPr>
            <a:spLocks noGrp="1" noChangeArrowheads="1"/>
          </p:cNvSpPr>
          <p:nvPr>
            <p:ph type="subTitle" idx="1"/>
          </p:nvPr>
        </p:nvSpPr>
        <p:spPr>
          <a:xfrm>
            <a:off x="5114895" y="3097450"/>
            <a:ext cx="6551811" cy="1425102"/>
          </a:xfrm>
        </p:spPr>
        <p:txBody>
          <a:bodyPr/>
          <a:lstStyle/>
          <a:p>
            <a:pPr eaLnBrk="1" hangingPunct="1"/>
            <a:r>
              <a:rPr lang="en-US" sz="1600" dirty="0">
                <a:ea typeface="ＭＳ Ｐゴシック" charset="-128"/>
              </a:rPr>
              <a:t>Brandon L. Mobley</a:t>
            </a:r>
            <a:br>
              <a:rPr lang="en-US" sz="1600" dirty="0">
                <a:ea typeface="ＭＳ Ｐゴシック" charset="-128"/>
              </a:rPr>
            </a:br>
            <a:r>
              <a:rPr lang="en-US" sz="1600" dirty="0">
                <a:ea typeface="ＭＳ Ｐゴシック" charset="-128"/>
              </a:rPr>
              <a:t>NASA MSFC, Aerothermodynamics Team Lead, Huntsville, Alabama</a:t>
            </a:r>
            <a:br>
              <a:rPr lang="en-US" sz="1400" dirty="0">
                <a:ea typeface="ＭＳ Ｐゴシック" charset="-128"/>
              </a:rPr>
            </a:br>
            <a:br>
              <a:rPr lang="en-US" sz="1600" dirty="0">
                <a:ea typeface="ＭＳ Ｐゴシック" charset="-128"/>
              </a:rPr>
            </a:br>
            <a:r>
              <a:rPr lang="en-US" sz="1600" dirty="0">
                <a:ea typeface="ＭＳ Ｐゴシック" charset="-128"/>
              </a:rPr>
              <a:t>Samantha Summers</a:t>
            </a:r>
            <a:br>
              <a:rPr lang="en-US" sz="1600" dirty="0">
                <a:ea typeface="ＭＳ Ｐゴシック" charset="-128"/>
              </a:rPr>
            </a:br>
            <a:r>
              <a:rPr lang="en-US" sz="1600" dirty="0">
                <a:ea typeface="ＭＳ Ｐゴシック" charset="-128"/>
              </a:rPr>
              <a:t>NASA MSFC, </a:t>
            </a:r>
            <a:r>
              <a:rPr lang="en-US" sz="1600" dirty="0" err="1">
                <a:ea typeface="ＭＳ Ｐゴシック" charset="-128"/>
              </a:rPr>
              <a:t>GeoControl</a:t>
            </a:r>
            <a:r>
              <a:rPr lang="en-US" sz="1600" dirty="0">
                <a:ea typeface="ＭＳ Ｐゴシック" charset="-128"/>
              </a:rPr>
              <a:t> Systems, Huntsville, AL</a:t>
            </a:r>
            <a:endParaRPr lang="en-US" sz="2000" dirty="0">
              <a:solidFill>
                <a:schemeClr val="tx1"/>
              </a:solidFill>
              <a:ea typeface="ＭＳ Ｐゴシック" charset="-128"/>
            </a:endParaRPr>
          </a:p>
        </p:txBody>
      </p:sp>
      <p:sp>
        <p:nvSpPr>
          <p:cNvPr id="13314" name="Rectangle 10"/>
          <p:cNvSpPr>
            <a:spLocks noGrp="1" noChangeArrowheads="1"/>
          </p:cNvSpPr>
          <p:nvPr>
            <p:ph type="ctrTitle"/>
          </p:nvPr>
        </p:nvSpPr>
        <p:spPr>
          <a:xfrm>
            <a:off x="4800600" y="1447800"/>
            <a:ext cx="6866106" cy="1600200"/>
          </a:xfrm>
        </p:spPr>
        <p:txBody>
          <a:bodyPr/>
          <a:lstStyle/>
          <a:p>
            <a:pPr eaLnBrk="1" hangingPunct="1"/>
            <a:r>
              <a:rPr lang="en-US" dirty="0">
                <a:latin typeface="Aptos" panose="020B0004020202020204" pitchFamily="34" charset="0"/>
                <a:ea typeface="Times New Roman" panose="02020603050405020304" pitchFamily="18" charset="0"/>
                <a:cs typeface="Aptos" panose="020B0004020202020204" pitchFamily="34" charset="0"/>
              </a:rPr>
              <a:t>NASA Space Launch System Artemis I &amp; II Post Flight Ascent Aerothermal Environments Overview</a:t>
            </a:r>
            <a:endParaRPr lang="en-US" sz="2400" b="0" dirty="0">
              <a:ea typeface="ＭＳ Ｐゴシック" charset="-128"/>
            </a:endParaRPr>
          </a:p>
        </p:txBody>
      </p:sp>
      <p:sp>
        <p:nvSpPr>
          <p:cNvPr id="13315" name="Rectangle 11"/>
          <p:cNvSpPr>
            <a:spLocks noChangeArrowheads="1"/>
          </p:cNvSpPr>
          <p:nvPr/>
        </p:nvSpPr>
        <p:spPr bwMode="auto">
          <a:xfrm>
            <a:off x="6477000" y="4800600"/>
            <a:ext cx="4038600" cy="1477962"/>
          </a:xfrm>
          <a:prstGeom prst="rect">
            <a:avLst/>
          </a:prstGeom>
          <a:noFill/>
          <a:ln w="9525">
            <a:noFill/>
            <a:miter lim="800000"/>
            <a:headEnd/>
            <a:tailEnd/>
          </a:ln>
        </p:spPr>
        <p:txBody>
          <a:bodyPr wrap="square" lIns="91440" tIns="45720" rIns="91440" bIns="45720" anchor="t">
            <a:spAutoFit/>
          </a:bodyPr>
          <a:lstStyle/>
          <a:p>
            <a:pPr algn="l" eaLnBrk="1" hangingPunct="1"/>
            <a:r>
              <a:rPr lang="en-US" sz="1800" b="0" dirty="0">
                <a:solidFill>
                  <a:schemeClr val="accent2"/>
                </a:solidFill>
                <a:latin typeface="Arial"/>
                <a:ea typeface="ＭＳ Ｐゴシック"/>
                <a:cs typeface="Arial"/>
              </a:rPr>
              <a:t>Thermal &amp; Fluids Analysis Workshop</a:t>
            </a:r>
            <a:br>
              <a:rPr lang="en-US" sz="1800" b="0" dirty="0">
                <a:latin typeface="Arial" pitchFamily="34" charset="0"/>
              </a:rPr>
            </a:br>
            <a:r>
              <a:rPr lang="en-US" sz="1800" b="0" dirty="0">
                <a:solidFill>
                  <a:schemeClr val="accent2"/>
                </a:solidFill>
                <a:latin typeface="Arial"/>
                <a:ea typeface="ＭＳ Ｐゴシック"/>
                <a:cs typeface="Arial"/>
              </a:rPr>
              <a:t>TFAWS 2026</a:t>
            </a:r>
            <a:br>
              <a:rPr lang="en-US" sz="1800" b="0" dirty="0">
                <a:latin typeface="Arial" pitchFamily="34" charset="0"/>
              </a:rPr>
            </a:br>
            <a:r>
              <a:rPr lang="en-US" sz="1800" b="0" dirty="0">
                <a:solidFill>
                  <a:schemeClr val="accent2"/>
                </a:solidFill>
                <a:latin typeface="Arial"/>
                <a:ea typeface="ＭＳ Ｐゴシック"/>
                <a:cs typeface="Arial"/>
              </a:rPr>
              <a:t>August 31 – September 4, 2026</a:t>
            </a:r>
          </a:p>
          <a:p>
            <a:pPr algn="l" eaLnBrk="1" hangingPunct="1"/>
            <a:r>
              <a:rPr lang="en-US" sz="1800" b="0" dirty="0">
                <a:solidFill>
                  <a:schemeClr val="accent2"/>
                </a:solidFill>
                <a:latin typeface="Arial"/>
                <a:ea typeface="ＭＳ Ｐゴシック"/>
                <a:cs typeface="Arial"/>
              </a:rPr>
              <a:t>NASA Marshall Space Flight Center</a:t>
            </a:r>
          </a:p>
          <a:p>
            <a:pPr algn="l" eaLnBrk="1" hangingPunct="1"/>
            <a:r>
              <a:rPr lang="en-US" sz="1800" b="0" dirty="0">
                <a:solidFill>
                  <a:schemeClr val="accent2"/>
                </a:solidFill>
                <a:latin typeface="Arial"/>
                <a:ea typeface="ＭＳ Ｐゴシック"/>
                <a:cs typeface="Arial"/>
              </a:rPr>
              <a:t>Huntsville, AL</a:t>
            </a:r>
          </a:p>
        </p:txBody>
      </p:sp>
      <p:sp>
        <p:nvSpPr>
          <p:cNvPr id="6" name="Text Box 36">
            <a:extLst>
              <a:ext uri="{FF2B5EF4-FFF2-40B4-BE49-F238E27FC236}">
                <a16:creationId xmlns:a16="http://schemas.microsoft.com/office/drawing/2014/main" id="{F917E5F1-6E57-4C5E-B693-B8880278A8DD}"/>
              </a:ext>
            </a:extLst>
          </p:cNvPr>
          <p:cNvSpPr txBox="1">
            <a:spLocks noChangeArrowheads="1"/>
          </p:cNvSpPr>
          <p:nvPr/>
        </p:nvSpPr>
        <p:spPr bwMode="auto">
          <a:xfrm>
            <a:off x="0" y="-1"/>
            <a:ext cx="12192000" cy="914399"/>
          </a:xfrm>
          <a:prstGeom prst="rect">
            <a:avLst/>
          </a:prstGeom>
          <a:gradFill rotWithShape="0">
            <a:gsLst>
              <a:gs pos="0">
                <a:schemeClr val="accent2"/>
              </a:gs>
              <a:gs pos="100000">
                <a:schemeClr val="accent2">
                  <a:gamma/>
                  <a:shade val="48627"/>
                  <a:invGamma/>
                </a:schemeClr>
              </a:gs>
            </a:gsLst>
            <a:lin ang="0" scaled="1"/>
          </a:gradFill>
          <a:ln w="9525">
            <a:noFill/>
            <a:miter lim="800000"/>
            <a:headEnd/>
            <a:tailEnd/>
          </a:ln>
          <a:effectLst/>
        </p:spPr>
        <p:txBody>
          <a:bodyPr anchor="ctr"/>
          <a:lstStyle/>
          <a:p>
            <a:pPr>
              <a:spcBef>
                <a:spcPct val="50000"/>
              </a:spcBef>
              <a:tabLst>
                <a:tab pos="4459288" algn="ctr"/>
              </a:tabLst>
              <a:defRPr/>
            </a:pPr>
            <a:r>
              <a:rPr lang="en-US" sz="2800" dirty="0">
                <a:solidFill>
                  <a:schemeClr val="bg1"/>
                </a:solidFill>
                <a:latin typeface="Arial" charset="0"/>
                <a:ea typeface="+mn-ea"/>
              </a:rPr>
              <a:t>	TFAWS Aerothermal Paper Session</a:t>
            </a:r>
          </a:p>
        </p:txBody>
      </p:sp>
      <p:pic>
        <p:nvPicPr>
          <p:cNvPr id="2" name="Graphic 1">
            <a:extLst>
              <a:ext uri="{FF2B5EF4-FFF2-40B4-BE49-F238E27FC236}">
                <a16:creationId xmlns:a16="http://schemas.microsoft.com/office/drawing/2014/main" id="{A5900BD7-A98A-53B4-DB32-EDBE31DE33B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20272" y="109728"/>
            <a:ext cx="838200" cy="698700"/>
          </a:xfrm>
          <a:prstGeom prst="rect">
            <a:avLst/>
          </a:prstGeom>
        </p:spPr>
      </p:pic>
      <p:pic>
        <p:nvPicPr>
          <p:cNvPr id="3" name="Picture 2">
            <a:extLst>
              <a:ext uri="{FF2B5EF4-FFF2-40B4-BE49-F238E27FC236}">
                <a16:creationId xmlns:a16="http://schemas.microsoft.com/office/drawing/2014/main" id="{354CD07E-EF3A-FA8E-FE4B-714BF38E71DE}"/>
              </a:ext>
            </a:extLst>
          </p:cNvPr>
          <p:cNvPicPr>
            <a:picLocks noChangeAspect="1"/>
          </p:cNvPicPr>
          <p:nvPr/>
        </p:nvPicPr>
        <p:blipFill>
          <a:blip r:embed="rId4"/>
          <a:stretch>
            <a:fillRect/>
          </a:stretch>
        </p:blipFill>
        <p:spPr>
          <a:xfrm>
            <a:off x="1066800" y="1770677"/>
            <a:ext cx="4048095" cy="48711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0C2CB-CF8B-52F2-870F-C8EF5E341E0F}"/>
              </a:ext>
            </a:extLst>
          </p:cNvPr>
          <p:cNvSpPr>
            <a:spLocks noGrp="1"/>
          </p:cNvSpPr>
          <p:nvPr>
            <p:ph type="title"/>
          </p:nvPr>
        </p:nvSpPr>
        <p:spPr/>
        <p:txBody>
          <a:bodyPr/>
          <a:lstStyle/>
          <a:p>
            <a:r>
              <a:rPr lang="en-US" dirty="0"/>
              <a:t>Artemis I &amp; II Core Stage Aerodynamic Heat Flux Contours </a:t>
            </a:r>
          </a:p>
        </p:txBody>
      </p:sp>
      <p:pic>
        <p:nvPicPr>
          <p:cNvPr id="9" name="Content Placeholder 8">
            <a:extLst>
              <a:ext uri="{FF2B5EF4-FFF2-40B4-BE49-F238E27FC236}">
                <a16:creationId xmlns:a16="http://schemas.microsoft.com/office/drawing/2014/main" id="{1029C97C-0817-E523-5E26-DEDE1A75028F}"/>
              </a:ext>
            </a:extLst>
          </p:cNvPr>
          <p:cNvPicPr>
            <a:picLocks noGrp="1" noChangeAspect="1"/>
          </p:cNvPicPr>
          <p:nvPr>
            <p:ph idx="1"/>
          </p:nvPr>
        </p:nvPicPr>
        <p:blipFill>
          <a:blip r:embed="rId2"/>
          <a:stretch>
            <a:fillRect/>
          </a:stretch>
        </p:blipFill>
        <p:spPr bwMode="auto">
          <a:xfrm rot="5400000">
            <a:off x="6730836" y="650025"/>
            <a:ext cx="4623128" cy="5683766"/>
          </a:xfrm>
          <a:prstGeom prst="rect">
            <a:avLst/>
          </a:prstGeom>
          <a:noFill/>
          <a:ln w="9525">
            <a:noFill/>
            <a:miter lim="800000"/>
            <a:headEnd/>
            <a:tailEnd/>
          </a:ln>
        </p:spPr>
      </p:pic>
      <p:sp>
        <p:nvSpPr>
          <p:cNvPr id="4" name="Footer Placeholder 3">
            <a:extLst>
              <a:ext uri="{FF2B5EF4-FFF2-40B4-BE49-F238E27FC236}">
                <a16:creationId xmlns:a16="http://schemas.microsoft.com/office/drawing/2014/main" id="{2A9BEF32-ACD6-71A1-85CD-EA8720D8D0B9}"/>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2DA6548E-BC97-2279-92E0-ADCBF93BB7DF}"/>
              </a:ext>
            </a:extLst>
          </p:cNvPr>
          <p:cNvSpPr>
            <a:spLocks noGrp="1"/>
          </p:cNvSpPr>
          <p:nvPr>
            <p:ph type="sldNum" sz="quarter" idx="12"/>
          </p:nvPr>
        </p:nvSpPr>
        <p:spPr/>
        <p:txBody>
          <a:bodyPr/>
          <a:lstStyle/>
          <a:p>
            <a:fld id="{33F42015-0FC7-4B0E-8D2B-76EADF48D957}" type="slidenum">
              <a:rPr lang="en-US" smtClean="0"/>
              <a:pPr/>
              <a:t>10</a:t>
            </a:fld>
            <a:endParaRPr lang="en-US"/>
          </a:p>
        </p:txBody>
      </p:sp>
      <p:sp>
        <p:nvSpPr>
          <p:cNvPr id="10" name="TextBox 9">
            <a:extLst>
              <a:ext uri="{FF2B5EF4-FFF2-40B4-BE49-F238E27FC236}">
                <a16:creationId xmlns:a16="http://schemas.microsoft.com/office/drawing/2014/main" id="{A300F40B-ECF3-8F34-7DF7-0D066B65D5F1}"/>
              </a:ext>
            </a:extLst>
          </p:cNvPr>
          <p:cNvSpPr txBox="1"/>
          <p:nvPr/>
        </p:nvSpPr>
        <p:spPr>
          <a:xfrm>
            <a:off x="7072163" y="818589"/>
            <a:ext cx="3940471" cy="400110"/>
          </a:xfrm>
          <a:prstGeom prst="rect">
            <a:avLst/>
          </a:prstGeom>
          <a:noFill/>
        </p:spPr>
        <p:txBody>
          <a:bodyPr wrap="square" rtlCol="0">
            <a:spAutoFit/>
          </a:bodyPr>
          <a:lstStyle/>
          <a:p>
            <a:r>
              <a:rPr lang="en-US" dirty="0">
                <a:solidFill>
                  <a:srgbClr val="2B2B82"/>
                </a:solidFill>
                <a:latin typeface="+mn-lt"/>
              </a:rPr>
              <a:t>AR02 CFD (2026)</a:t>
            </a:r>
            <a:r>
              <a:rPr kumimoji="0" lang="en-US" sz="2000" b="1" i="0" u="none" strike="noStrike" kern="1200" cap="none" spc="0" normalizeH="0" baseline="0" noProof="0" dirty="0">
                <a:ln>
                  <a:noFill/>
                </a:ln>
                <a:solidFill>
                  <a:srgbClr val="2B2B82"/>
                </a:solidFill>
                <a:effectLst/>
                <a:uLnTx/>
                <a:uFillTx/>
                <a:latin typeface="Arial"/>
                <a:ea typeface="ＭＳ Ｐゴシック" charset="-128"/>
                <a:cs typeface="+mn-cs"/>
              </a:rPr>
              <a:t> M</a:t>
            </a:r>
            <a:r>
              <a:rPr kumimoji="0" lang="en-US" sz="2000" b="1" i="0" u="none" strike="noStrike" kern="1200" cap="none" spc="0" normalizeH="0" baseline="-25000" noProof="0" dirty="0">
                <a:ln>
                  <a:noFill/>
                </a:ln>
                <a:solidFill>
                  <a:srgbClr val="2B2B82"/>
                </a:solidFill>
                <a:effectLst/>
                <a:uLnTx/>
                <a:uFillTx/>
                <a:latin typeface="Arial"/>
                <a:ea typeface="ＭＳ Ｐゴシック" charset="-128"/>
                <a:cs typeface="+mn-cs"/>
              </a:rPr>
              <a:t>∞</a:t>
            </a:r>
            <a:r>
              <a:rPr kumimoji="0" lang="en-US" sz="2000" b="1" i="0" u="none" strike="noStrike" kern="1200" cap="none" spc="0" normalizeH="0" baseline="0" noProof="0" dirty="0">
                <a:ln>
                  <a:noFill/>
                </a:ln>
                <a:solidFill>
                  <a:srgbClr val="2B2B82"/>
                </a:solidFill>
                <a:effectLst/>
                <a:uLnTx/>
                <a:uFillTx/>
                <a:latin typeface="Arial"/>
                <a:ea typeface="ＭＳ Ｐゴシック" charset="-128"/>
                <a:cs typeface="+mn-cs"/>
              </a:rPr>
              <a:t>= 3.5</a:t>
            </a:r>
            <a:r>
              <a:rPr lang="en-US" dirty="0">
                <a:solidFill>
                  <a:srgbClr val="2B2B82"/>
                </a:solidFill>
                <a:latin typeface="+mn-lt"/>
              </a:rPr>
              <a:t> </a:t>
            </a:r>
          </a:p>
        </p:txBody>
      </p:sp>
      <p:pic>
        <p:nvPicPr>
          <p:cNvPr id="12" name="Picture 11">
            <a:extLst>
              <a:ext uri="{FF2B5EF4-FFF2-40B4-BE49-F238E27FC236}">
                <a16:creationId xmlns:a16="http://schemas.microsoft.com/office/drawing/2014/main" id="{D1A8A71F-0458-B77E-D1E7-ED12E60D4113}"/>
              </a:ext>
            </a:extLst>
          </p:cNvPr>
          <p:cNvPicPr>
            <a:picLocks noChangeAspect="1"/>
          </p:cNvPicPr>
          <p:nvPr/>
        </p:nvPicPr>
        <p:blipFill>
          <a:blip r:embed="rId3"/>
          <a:stretch>
            <a:fillRect/>
          </a:stretch>
        </p:blipFill>
        <p:spPr>
          <a:xfrm rot="5400000">
            <a:off x="767341" y="641968"/>
            <a:ext cx="4607010" cy="5683765"/>
          </a:xfrm>
          <a:prstGeom prst="rect">
            <a:avLst/>
          </a:prstGeom>
        </p:spPr>
      </p:pic>
      <p:sp>
        <p:nvSpPr>
          <p:cNvPr id="14" name="TextBox 13">
            <a:extLst>
              <a:ext uri="{FF2B5EF4-FFF2-40B4-BE49-F238E27FC236}">
                <a16:creationId xmlns:a16="http://schemas.microsoft.com/office/drawing/2014/main" id="{176A1D87-79E2-8F65-F9AD-DA9675B8FC80}"/>
              </a:ext>
            </a:extLst>
          </p:cNvPr>
          <p:cNvSpPr txBox="1"/>
          <p:nvPr/>
        </p:nvSpPr>
        <p:spPr>
          <a:xfrm>
            <a:off x="1100610" y="818589"/>
            <a:ext cx="3940471" cy="400110"/>
          </a:xfrm>
          <a:prstGeom prst="rect">
            <a:avLst/>
          </a:prstGeom>
          <a:noFill/>
        </p:spPr>
        <p:txBody>
          <a:bodyPr wrap="square" rtlCol="0">
            <a:spAutoFit/>
          </a:bodyPr>
          <a:lstStyle/>
          <a:p>
            <a:r>
              <a:rPr lang="en-US" dirty="0">
                <a:solidFill>
                  <a:srgbClr val="2B2B82"/>
                </a:solidFill>
                <a:latin typeface="+mn-lt"/>
              </a:rPr>
              <a:t>AR01 CFD (2023) M</a:t>
            </a:r>
            <a:r>
              <a:rPr lang="en-US" baseline="-25000" dirty="0">
                <a:solidFill>
                  <a:srgbClr val="2B2B82"/>
                </a:solidFill>
                <a:latin typeface="+mn-lt"/>
              </a:rPr>
              <a:t>∞</a:t>
            </a:r>
            <a:r>
              <a:rPr lang="en-US" dirty="0">
                <a:solidFill>
                  <a:srgbClr val="2B2B82"/>
                </a:solidFill>
                <a:latin typeface="+mn-lt"/>
              </a:rPr>
              <a:t>= 3.5</a:t>
            </a:r>
          </a:p>
        </p:txBody>
      </p:sp>
      <p:sp>
        <p:nvSpPr>
          <p:cNvPr id="13" name="TextBox 12">
            <a:extLst>
              <a:ext uri="{FF2B5EF4-FFF2-40B4-BE49-F238E27FC236}">
                <a16:creationId xmlns:a16="http://schemas.microsoft.com/office/drawing/2014/main" id="{3CD4D3A5-DE5E-F92B-4311-FC2FEBC4DB81}"/>
              </a:ext>
            </a:extLst>
          </p:cNvPr>
          <p:cNvSpPr txBox="1"/>
          <p:nvPr/>
        </p:nvSpPr>
        <p:spPr>
          <a:xfrm>
            <a:off x="153460" y="5882045"/>
            <a:ext cx="11885079" cy="400110"/>
          </a:xfrm>
          <a:prstGeom prst="rect">
            <a:avLst/>
          </a:prstGeom>
          <a:noFill/>
        </p:spPr>
        <p:txBody>
          <a:bodyPr wrap="square" rtlCol="0">
            <a:spAutoFit/>
          </a:bodyPr>
          <a:lstStyle/>
          <a:p>
            <a:r>
              <a:rPr lang="en-US" dirty="0">
                <a:solidFill>
                  <a:srgbClr val="2B2B82"/>
                </a:solidFill>
                <a:latin typeface="+mn-lt"/>
              </a:rPr>
              <a:t>2023, 2026 Loci-CHEM CFD Solutions, Single Species Air, Menter’s Baseline Turbulence Model</a:t>
            </a:r>
          </a:p>
        </p:txBody>
      </p:sp>
      <p:sp>
        <p:nvSpPr>
          <p:cNvPr id="15" name="TextBox 14">
            <a:extLst>
              <a:ext uri="{FF2B5EF4-FFF2-40B4-BE49-F238E27FC236}">
                <a16:creationId xmlns:a16="http://schemas.microsoft.com/office/drawing/2014/main" id="{0F266A51-0CC8-3F5A-100D-D297FB45FBD8}"/>
              </a:ext>
            </a:extLst>
          </p:cNvPr>
          <p:cNvSpPr txBox="1"/>
          <p:nvPr/>
        </p:nvSpPr>
        <p:spPr>
          <a:xfrm>
            <a:off x="6897421" y="5472758"/>
            <a:ext cx="4289957" cy="338554"/>
          </a:xfrm>
          <a:prstGeom prst="rect">
            <a:avLst/>
          </a:prstGeom>
          <a:noFill/>
        </p:spPr>
        <p:txBody>
          <a:bodyPr wrap="none" rtlCol="0">
            <a:spAutoFit/>
          </a:bodyPr>
          <a:lstStyle/>
          <a:p>
            <a:r>
              <a:rPr lang="en-US" sz="1600" i="1" dirty="0">
                <a:solidFill>
                  <a:schemeClr val="bg1"/>
                </a:solidFill>
                <a:latin typeface="+mn-lt"/>
              </a:rPr>
              <a:t>CFD Contour plots Courtesy of Matt Slaby</a:t>
            </a:r>
          </a:p>
        </p:txBody>
      </p:sp>
    </p:spTree>
    <p:extLst>
      <p:ext uri="{BB962C8B-B14F-4D97-AF65-F5344CB8AC3E}">
        <p14:creationId xmlns:p14="http://schemas.microsoft.com/office/powerpoint/2010/main" val="162184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5EA77-714E-A624-EAE5-DC14D415EBED}"/>
              </a:ext>
            </a:extLst>
          </p:cNvPr>
          <p:cNvSpPr>
            <a:spLocks noGrp="1"/>
          </p:cNvSpPr>
          <p:nvPr>
            <p:ph type="title"/>
          </p:nvPr>
        </p:nvSpPr>
        <p:spPr/>
        <p:txBody>
          <a:bodyPr/>
          <a:lstStyle/>
          <a:p>
            <a:r>
              <a:rPr lang="en-US" dirty="0">
                <a:solidFill>
                  <a:srgbClr val="2B2B82"/>
                </a:solidFill>
              </a:rPr>
              <a:t>Strake Aerothermal Impacts</a:t>
            </a:r>
          </a:p>
        </p:txBody>
      </p:sp>
      <p:sp>
        <p:nvSpPr>
          <p:cNvPr id="5" name="Slide Number Placeholder 4">
            <a:extLst>
              <a:ext uri="{FF2B5EF4-FFF2-40B4-BE49-F238E27FC236}">
                <a16:creationId xmlns:a16="http://schemas.microsoft.com/office/drawing/2014/main" id="{E36659C8-C4FB-403F-A018-CEB8F9E4A7A4}"/>
              </a:ext>
            </a:extLst>
          </p:cNvPr>
          <p:cNvSpPr>
            <a:spLocks noGrp="1"/>
          </p:cNvSpPr>
          <p:nvPr>
            <p:ph type="sldNum" sz="quarter" idx="12"/>
          </p:nvPr>
        </p:nvSpPr>
        <p:spPr/>
        <p:txBody>
          <a:bodyPr/>
          <a:lstStyle/>
          <a:p>
            <a:fld id="{89199CED-6919-4E7D-A690-AD3E6D16DAA7}" type="slidenum">
              <a:rPr lang="en-US" smtClean="0"/>
              <a:pPr/>
              <a:t>11</a:t>
            </a:fld>
            <a:endParaRPr lang="en-US"/>
          </a:p>
        </p:txBody>
      </p:sp>
      <p:sp>
        <p:nvSpPr>
          <p:cNvPr id="6" name="Footer Placeholder 5">
            <a:extLst>
              <a:ext uri="{FF2B5EF4-FFF2-40B4-BE49-F238E27FC236}">
                <a16:creationId xmlns:a16="http://schemas.microsoft.com/office/drawing/2014/main" id="{03CB4DF7-2989-A260-D480-E23120C83946}"/>
              </a:ext>
            </a:extLst>
          </p:cNvPr>
          <p:cNvSpPr>
            <a:spLocks noGrp="1"/>
          </p:cNvSpPr>
          <p:nvPr>
            <p:ph type="ftr" sz="quarter" idx="13"/>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26" name="TextBox 25">
            <a:extLst>
              <a:ext uri="{FF2B5EF4-FFF2-40B4-BE49-F238E27FC236}">
                <a16:creationId xmlns:a16="http://schemas.microsoft.com/office/drawing/2014/main" id="{0686AB07-D1F3-AA6E-45BE-397FBD58D60F}"/>
              </a:ext>
            </a:extLst>
          </p:cNvPr>
          <p:cNvSpPr txBox="1"/>
          <p:nvPr/>
        </p:nvSpPr>
        <p:spPr>
          <a:xfrm>
            <a:off x="773898" y="6000873"/>
            <a:ext cx="10644205" cy="400110"/>
          </a:xfrm>
          <a:prstGeom prst="rect">
            <a:avLst/>
          </a:prstGeom>
          <a:solidFill>
            <a:schemeClr val="accent2"/>
          </a:solidFill>
        </p:spPr>
        <p:txBody>
          <a:bodyPr wrap="square" rtlCol="0">
            <a:spAutoFit/>
          </a:bodyPr>
          <a:lstStyle/>
          <a:p>
            <a:r>
              <a:rPr lang="en-US" dirty="0">
                <a:solidFill>
                  <a:schemeClr val="bg1"/>
                </a:solidFill>
                <a:latin typeface="+mn-lt"/>
              </a:rPr>
              <a:t>Visible Charring </a:t>
            </a:r>
            <a:endParaRPr lang="en-US" dirty="0">
              <a:latin typeface="+mn-lt"/>
            </a:endParaRPr>
          </a:p>
        </p:txBody>
      </p:sp>
      <p:pic>
        <p:nvPicPr>
          <p:cNvPr id="9" name="Content Placeholder 8">
            <a:extLst>
              <a:ext uri="{FF2B5EF4-FFF2-40B4-BE49-F238E27FC236}">
                <a16:creationId xmlns:a16="http://schemas.microsoft.com/office/drawing/2014/main" id="{A75259E1-7739-E1AD-2076-08BE0BAA1EEE}"/>
              </a:ext>
            </a:extLst>
          </p:cNvPr>
          <p:cNvPicPr>
            <a:picLocks noGrp="1" noChangeAspect="1"/>
          </p:cNvPicPr>
          <p:nvPr>
            <p:ph sz="half" idx="1"/>
          </p:nvPr>
        </p:nvPicPr>
        <p:blipFill>
          <a:blip r:embed="rId2"/>
          <a:stretch>
            <a:fillRect/>
          </a:stretch>
        </p:blipFill>
        <p:spPr bwMode="auto">
          <a:xfrm>
            <a:off x="239949" y="931023"/>
            <a:ext cx="5507818" cy="3072017"/>
          </a:xfrm>
          <a:prstGeom prst="rect">
            <a:avLst/>
          </a:prstGeom>
          <a:noFill/>
          <a:ln w="9525">
            <a:noFill/>
            <a:miter lim="800000"/>
            <a:headEnd/>
            <a:tailEnd/>
          </a:ln>
        </p:spPr>
      </p:pic>
      <p:pic>
        <p:nvPicPr>
          <p:cNvPr id="11" name="Picture 10">
            <a:extLst>
              <a:ext uri="{FF2B5EF4-FFF2-40B4-BE49-F238E27FC236}">
                <a16:creationId xmlns:a16="http://schemas.microsoft.com/office/drawing/2014/main" id="{5AF37B3C-E7C6-D8CA-658A-E184F3EE3858}"/>
              </a:ext>
            </a:extLst>
          </p:cNvPr>
          <p:cNvPicPr>
            <a:picLocks noChangeAspect="1"/>
          </p:cNvPicPr>
          <p:nvPr/>
        </p:nvPicPr>
        <p:blipFill>
          <a:blip r:embed="rId3"/>
          <a:stretch>
            <a:fillRect/>
          </a:stretch>
        </p:blipFill>
        <p:spPr>
          <a:xfrm>
            <a:off x="5821325" y="2499359"/>
            <a:ext cx="6221661" cy="3437410"/>
          </a:xfrm>
          <a:prstGeom prst="rect">
            <a:avLst/>
          </a:prstGeom>
        </p:spPr>
      </p:pic>
    </p:spTree>
    <p:extLst>
      <p:ext uri="{BB962C8B-B14F-4D97-AF65-F5344CB8AC3E}">
        <p14:creationId xmlns:p14="http://schemas.microsoft.com/office/powerpoint/2010/main" val="1632807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73F79-AF51-F4A6-2575-815D9A60FD27}"/>
              </a:ext>
            </a:extLst>
          </p:cNvPr>
          <p:cNvSpPr>
            <a:spLocks noGrp="1"/>
          </p:cNvSpPr>
          <p:nvPr>
            <p:ph type="title"/>
          </p:nvPr>
        </p:nvSpPr>
        <p:spPr>
          <a:xfrm>
            <a:off x="963084" y="4406901"/>
            <a:ext cx="11130062" cy="1362075"/>
          </a:xfrm>
        </p:spPr>
        <p:txBody>
          <a:bodyPr/>
          <a:lstStyle/>
          <a:p>
            <a:r>
              <a:rPr lang="en-US" dirty="0"/>
              <a:t>Artemis II PLUME INDUCED </a:t>
            </a:r>
            <a:r>
              <a:rPr lang="en-US" dirty="0" err="1"/>
              <a:t>HEating</a:t>
            </a:r>
            <a:endParaRPr lang="en-US" dirty="0"/>
          </a:p>
        </p:txBody>
      </p:sp>
      <p:sp>
        <p:nvSpPr>
          <p:cNvPr id="3" name="Text Placeholder 2">
            <a:extLst>
              <a:ext uri="{FF2B5EF4-FFF2-40B4-BE49-F238E27FC236}">
                <a16:creationId xmlns:a16="http://schemas.microsoft.com/office/drawing/2014/main" id="{AD3EB083-8672-7A64-AA73-5EF5C9CB2039}"/>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EF5521B0-9031-9B79-7A93-4939DA94BC1A}"/>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625B5922-CE8E-2D4F-BD27-834A28F25582}"/>
              </a:ext>
            </a:extLst>
          </p:cNvPr>
          <p:cNvSpPr>
            <a:spLocks noGrp="1"/>
          </p:cNvSpPr>
          <p:nvPr>
            <p:ph type="sldNum" sz="quarter" idx="12"/>
          </p:nvPr>
        </p:nvSpPr>
        <p:spPr/>
        <p:txBody>
          <a:bodyPr/>
          <a:lstStyle/>
          <a:p>
            <a:fld id="{EE9E8C48-CEA1-40D7-918C-CBF5F81BA8C8}" type="slidenum">
              <a:rPr lang="en-US" smtClean="0"/>
              <a:pPr/>
              <a:t>12</a:t>
            </a:fld>
            <a:endParaRPr lang="en-US"/>
          </a:p>
        </p:txBody>
      </p:sp>
    </p:spTree>
    <p:extLst>
      <p:ext uri="{BB962C8B-B14F-4D97-AF65-F5344CB8AC3E}">
        <p14:creationId xmlns:p14="http://schemas.microsoft.com/office/powerpoint/2010/main" val="3940761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594FDFD-0CE9-E311-5301-037FAB5451E5}"/>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3" name="Slide Number Placeholder 2">
            <a:extLst>
              <a:ext uri="{FF2B5EF4-FFF2-40B4-BE49-F238E27FC236}">
                <a16:creationId xmlns:a16="http://schemas.microsoft.com/office/drawing/2014/main" id="{15B9F477-1223-80DD-A628-7640173E28B2}"/>
              </a:ext>
            </a:extLst>
          </p:cNvPr>
          <p:cNvSpPr>
            <a:spLocks noGrp="1"/>
          </p:cNvSpPr>
          <p:nvPr>
            <p:ph type="sldNum" sz="quarter" idx="12"/>
          </p:nvPr>
        </p:nvSpPr>
        <p:spPr/>
        <p:txBody>
          <a:bodyPr/>
          <a:lstStyle/>
          <a:p>
            <a:fld id="{640FA3E2-4CB8-43B1-9AF4-23FEB8A0CB92}" type="slidenum">
              <a:rPr lang="en-US" smtClean="0"/>
              <a:pPr/>
              <a:t>13</a:t>
            </a:fld>
            <a:endParaRPr lang="en-US"/>
          </a:p>
        </p:txBody>
      </p:sp>
      <p:pic>
        <p:nvPicPr>
          <p:cNvPr id="6" name="KSC-20260401-MH-SFL01-0001-Artemis_II_UCS15_D1_QUICKLOOK_STABILIZED-M19183~medium">
            <a:hlinkClick r:id="" action="ppaction://media"/>
            <a:extLst>
              <a:ext uri="{FF2B5EF4-FFF2-40B4-BE49-F238E27FC236}">
                <a16:creationId xmlns:a16="http://schemas.microsoft.com/office/drawing/2014/main" id="{F9992170-2F37-4332-000D-A001A88CC61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69963" y="914400"/>
            <a:ext cx="10250487" cy="5410200"/>
          </a:xfrm>
        </p:spPr>
      </p:pic>
      <p:sp>
        <p:nvSpPr>
          <p:cNvPr id="2" name="Title 1">
            <a:extLst>
              <a:ext uri="{FF2B5EF4-FFF2-40B4-BE49-F238E27FC236}">
                <a16:creationId xmlns:a16="http://schemas.microsoft.com/office/drawing/2014/main" id="{8C43C0E1-28BB-DA7C-5053-7F108CFAB42A}"/>
              </a:ext>
            </a:extLst>
          </p:cNvPr>
          <p:cNvSpPr>
            <a:spLocks noGrp="1"/>
          </p:cNvSpPr>
          <p:nvPr>
            <p:ph type="title"/>
          </p:nvPr>
        </p:nvSpPr>
        <p:spPr>
          <a:xfrm>
            <a:off x="609600" y="190500"/>
            <a:ext cx="10972800" cy="533400"/>
          </a:xfrm>
        </p:spPr>
        <p:txBody>
          <a:bodyPr/>
          <a:lstStyle/>
          <a:p>
            <a:r>
              <a:rPr lang="en-US" dirty="0">
                <a:solidFill>
                  <a:srgbClr val="2B2B82"/>
                </a:solidFill>
              </a:rPr>
              <a:t>AR02 Evolution of Base Heat Shield TPS Pyrolysis, Burning</a:t>
            </a:r>
          </a:p>
        </p:txBody>
      </p:sp>
    </p:spTree>
    <p:extLst>
      <p:ext uri="{BB962C8B-B14F-4D97-AF65-F5344CB8AC3E}">
        <p14:creationId xmlns:p14="http://schemas.microsoft.com/office/powerpoint/2010/main" val="9490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0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85832-60A5-1721-3A0B-AD68A68C7192}"/>
              </a:ext>
            </a:extLst>
          </p:cNvPr>
          <p:cNvSpPr>
            <a:spLocks noGrp="1"/>
          </p:cNvSpPr>
          <p:nvPr>
            <p:ph type="title"/>
          </p:nvPr>
        </p:nvSpPr>
        <p:spPr/>
        <p:txBody>
          <a:bodyPr/>
          <a:lstStyle/>
          <a:p>
            <a:r>
              <a:rPr lang="en-US" dirty="0">
                <a:solidFill>
                  <a:srgbClr val="2B2B82"/>
                </a:solidFill>
              </a:rPr>
              <a:t>AR01 vs. AR02 Base Plume Radiation</a:t>
            </a:r>
          </a:p>
        </p:txBody>
      </p:sp>
      <p:pic>
        <p:nvPicPr>
          <p:cNvPr id="10" name="Content Placeholder 9">
            <a:extLst>
              <a:ext uri="{FF2B5EF4-FFF2-40B4-BE49-F238E27FC236}">
                <a16:creationId xmlns:a16="http://schemas.microsoft.com/office/drawing/2014/main" id="{5D091D5B-2C58-4D5D-5517-B05356C77C3F}"/>
              </a:ext>
            </a:extLst>
          </p:cNvPr>
          <p:cNvPicPr>
            <a:picLocks noGrp="1" noChangeAspect="1"/>
          </p:cNvPicPr>
          <p:nvPr>
            <p:ph sz="half" idx="2"/>
          </p:nvPr>
        </p:nvPicPr>
        <p:blipFill>
          <a:blip r:embed="rId2"/>
          <a:stretch>
            <a:fillRect/>
          </a:stretch>
        </p:blipFill>
        <p:spPr bwMode="auto">
          <a:xfrm>
            <a:off x="7466505" y="855828"/>
            <a:ext cx="4346164" cy="2258399"/>
          </a:xfrm>
          <a:prstGeom prst="rect">
            <a:avLst/>
          </a:prstGeom>
          <a:noFill/>
          <a:ln w="9525">
            <a:noFill/>
            <a:miter lim="800000"/>
            <a:headEnd/>
            <a:tailEnd/>
          </a:ln>
        </p:spPr>
      </p:pic>
      <p:sp>
        <p:nvSpPr>
          <p:cNvPr id="5" name="Slide Number Placeholder 4">
            <a:extLst>
              <a:ext uri="{FF2B5EF4-FFF2-40B4-BE49-F238E27FC236}">
                <a16:creationId xmlns:a16="http://schemas.microsoft.com/office/drawing/2014/main" id="{0047F6EA-4BCA-4F4B-BC36-4881B50F6A47}"/>
              </a:ext>
            </a:extLst>
          </p:cNvPr>
          <p:cNvSpPr>
            <a:spLocks noGrp="1"/>
          </p:cNvSpPr>
          <p:nvPr>
            <p:ph type="sldNum" sz="quarter" idx="12"/>
          </p:nvPr>
        </p:nvSpPr>
        <p:spPr/>
        <p:txBody>
          <a:bodyPr/>
          <a:lstStyle/>
          <a:p>
            <a:fld id="{89199CED-6919-4E7D-A690-AD3E6D16DAA7}" type="slidenum">
              <a:rPr lang="en-US" smtClean="0">
                <a:solidFill>
                  <a:srgbClr val="2B2B82"/>
                </a:solidFill>
              </a:rPr>
              <a:pPr/>
              <a:t>14</a:t>
            </a:fld>
            <a:endParaRPr lang="en-US">
              <a:solidFill>
                <a:srgbClr val="2B2B82"/>
              </a:solidFill>
            </a:endParaRPr>
          </a:p>
        </p:txBody>
      </p:sp>
      <p:sp>
        <p:nvSpPr>
          <p:cNvPr id="6" name="Footer Placeholder 5">
            <a:extLst>
              <a:ext uri="{FF2B5EF4-FFF2-40B4-BE49-F238E27FC236}">
                <a16:creationId xmlns:a16="http://schemas.microsoft.com/office/drawing/2014/main" id="{D69941A4-4F85-D09A-065E-D8DC281EFE1D}"/>
              </a:ext>
            </a:extLst>
          </p:cNvPr>
          <p:cNvSpPr>
            <a:spLocks noGrp="1"/>
          </p:cNvSpPr>
          <p:nvPr>
            <p:ph type="ftr" sz="quarter" idx="13"/>
          </p:nvPr>
        </p:nvSpPr>
        <p:spPr/>
        <p:txBody>
          <a:bodyPr/>
          <a:lstStyle/>
          <a:p>
            <a:r>
              <a:rPr lang="en-US">
                <a:solidFill>
                  <a:srgbClr val="2B2B82"/>
                </a:solidFill>
                <a:latin typeface="Arial"/>
                <a:ea typeface="ＭＳ Ｐゴシック"/>
                <a:cs typeface="Arial"/>
              </a:rPr>
              <a:t>TFAWS 2026 – August 31 – September 4, 2026</a:t>
            </a:r>
            <a:endParaRPr lang="en-US" dirty="0">
              <a:solidFill>
                <a:srgbClr val="2B2B82"/>
              </a:solidFill>
              <a:latin typeface="Arial"/>
              <a:ea typeface="ＭＳ Ｐゴシック"/>
              <a:cs typeface="Arial"/>
            </a:endParaRPr>
          </a:p>
        </p:txBody>
      </p:sp>
      <p:pic>
        <p:nvPicPr>
          <p:cNvPr id="23" name="Picture 22">
            <a:extLst>
              <a:ext uri="{FF2B5EF4-FFF2-40B4-BE49-F238E27FC236}">
                <a16:creationId xmlns:a16="http://schemas.microsoft.com/office/drawing/2014/main" id="{633E8477-1081-2A74-7E4F-BD18B6105A25}"/>
              </a:ext>
            </a:extLst>
          </p:cNvPr>
          <p:cNvPicPr>
            <a:picLocks noChangeAspect="1"/>
          </p:cNvPicPr>
          <p:nvPr/>
        </p:nvPicPr>
        <p:blipFill>
          <a:blip r:embed="rId3"/>
          <a:stretch>
            <a:fillRect/>
          </a:stretch>
        </p:blipFill>
        <p:spPr>
          <a:xfrm>
            <a:off x="161502" y="1192467"/>
            <a:ext cx="7029321" cy="5076405"/>
          </a:xfrm>
          <a:prstGeom prst="rect">
            <a:avLst/>
          </a:prstGeom>
        </p:spPr>
      </p:pic>
      <p:sp>
        <p:nvSpPr>
          <p:cNvPr id="26" name="Oval 25">
            <a:extLst>
              <a:ext uri="{FF2B5EF4-FFF2-40B4-BE49-F238E27FC236}">
                <a16:creationId xmlns:a16="http://schemas.microsoft.com/office/drawing/2014/main" id="{64ACA136-DB62-4397-55E7-044BD54F6B51}"/>
              </a:ext>
            </a:extLst>
          </p:cNvPr>
          <p:cNvSpPr/>
          <p:nvPr/>
        </p:nvSpPr>
        <p:spPr bwMode="auto">
          <a:xfrm>
            <a:off x="855194" y="4532529"/>
            <a:ext cx="256559" cy="256559"/>
          </a:xfrm>
          <a:prstGeom prst="ellipse">
            <a:avLst/>
          </a:prstGeom>
          <a:no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2B2B82"/>
              </a:solidFill>
              <a:effectLst/>
              <a:latin typeface="Times" pitchFamily="18" charset="0"/>
            </a:endParaRPr>
          </a:p>
        </p:txBody>
      </p:sp>
      <p:sp>
        <p:nvSpPr>
          <p:cNvPr id="28" name="Oval 27">
            <a:extLst>
              <a:ext uri="{FF2B5EF4-FFF2-40B4-BE49-F238E27FC236}">
                <a16:creationId xmlns:a16="http://schemas.microsoft.com/office/drawing/2014/main" id="{7BDD3B6D-4828-3CAA-4D51-A52387EE94B1}"/>
              </a:ext>
            </a:extLst>
          </p:cNvPr>
          <p:cNvSpPr/>
          <p:nvPr/>
        </p:nvSpPr>
        <p:spPr bwMode="auto">
          <a:xfrm>
            <a:off x="983473" y="5272420"/>
            <a:ext cx="256559" cy="256559"/>
          </a:xfrm>
          <a:prstGeom prst="ellipse">
            <a:avLst/>
          </a:prstGeom>
          <a:no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2B2B82"/>
              </a:solidFill>
              <a:effectLst/>
              <a:latin typeface="Times" pitchFamily="18" charset="0"/>
            </a:endParaRPr>
          </a:p>
        </p:txBody>
      </p:sp>
      <p:cxnSp>
        <p:nvCxnSpPr>
          <p:cNvPr id="30" name="Straight Arrow Connector 29">
            <a:extLst>
              <a:ext uri="{FF2B5EF4-FFF2-40B4-BE49-F238E27FC236}">
                <a16:creationId xmlns:a16="http://schemas.microsoft.com/office/drawing/2014/main" id="{84734E90-D184-9839-1779-65EFCD124DE2}"/>
              </a:ext>
            </a:extLst>
          </p:cNvPr>
          <p:cNvCxnSpPr>
            <a:cxnSpLocks/>
            <a:stCxn id="28" idx="6"/>
          </p:cNvCxnSpPr>
          <p:nvPr/>
        </p:nvCxnSpPr>
        <p:spPr bwMode="auto">
          <a:xfrm flipV="1">
            <a:off x="1240032" y="1802713"/>
            <a:ext cx="8694800" cy="3597987"/>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
        <p:nvSpPr>
          <p:cNvPr id="31" name="Content Placeholder 2">
            <a:extLst>
              <a:ext uri="{FF2B5EF4-FFF2-40B4-BE49-F238E27FC236}">
                <a16:creationId xmlns:a16="http://schemas.microsoft.com/office/drawing/2014/main" id="{879C1C36-B1BB-3F38-CF6F-34D9BF71DCDB}"/>
              </a:ext>
            </a:extLst>
          </p:cNvPr>
          <p:cNvSpPr>
            <a:spLocks noGrp="1"/>
          </p:cNvSpPr>
          <p:nvPr>
            <p:ph idx="1"/>
          </p:nvPr>
        </p:nvSpPr>
        <p:spPr>
          <a:xfrm>
            <a:off x="7203138" y="3166853"/>
            <a:ext cx="4872898" cy="3102019"/>
          </a:xfrm>
        </p:spPr>
        <p:txBody>
          <a:bodyPr/>
          <a:lstStyle/>
          <a:p>
            <a:pPr marL="285750" indent="-285750"/>
            <a:r>
              <a:rPr lang="en-US" sz="2000" dirty="0">
                <a:solidFill>
                  <a:srgbClr val="2B2B82"/>
                </a:solidFill>
              </a:rPr>
              <a:t>Similar radiation levels between flights</a:t>
            </a:r>
          </a:p>
          <a:p>
            <a:pPr marL="285750" indent="-285750"/>
            <a:r>
              <a:rPr lang="en-US" sz="2000" dirty="0">
                <a:solidFill>
                  <a:srgbClr val="2B2B82"/>
                </a:solidFill>
              </a:rPr>
              <a:t>Heavy “belch” of BHS soot drastically clouds radiometers as evidenced in radiometer response, radiometers may coated with combustion products</a:t>
            </a:r>
          </a:p>
          <a:p>
            <a:pPr marL="285750" indent="-285750"/>
            <a:r>
              <a:rPr lang="en-US" sz="2000" dirty="0">
                <a:solidFill>
                  <a:srgbClr val="2B2B82"/>
                </a:solidFill>
              </a:rPr>
              <a:t>AR02 used AR01 GASRAD-RMC plume radiation models with attenuation factors</a:t>
            </a:r>
          </a:p>
          <a:p>
            <a:pPr marL="285750" indent="-285750"/>
            <a:r>
              <a:rPr lang="en-US" sz="2000" dirty="0">
                <a:solidFill>
                  <a:srgbClr val="2B2B82"/>
                </a:solidFill>
              </a:rPr>
              <a:t>Fire unsustainable without induced radiation</a:t>
            </a:r>
          </a:p>
          <a:p>
            <a:pPr marL="285750" indent="-285750"/>
            <a:endParaRPr lang="en-US" sz="2400" dirty="0">
              <a:solidFill>
                <a:srgbClr val="2B2B82"/>
              </a:solidFill>
            </a:endParaRPr>
          </a:p>
        </p:txBody>
      </p:sp>
    </p:spTree>
    <p:extLst>
      <p:ext uri="{BB962C8B-B14F-4D97-AF65-F5344CB8AC3E}">
        <p14:creationId xmlns:p14="http://schemas.microsoft.com/office/powerpoint/2010/main" val="1546572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88B67-61AA-5818-828A-61A671CBF115}"/>
              </a:ext>
            </a:extLst>
          </p:cNvPr>
          <p:cNvSpPr>
            <a:spLocks noGrp="1"/>
          </p:cNvSpPr>
          <p:nvPr>
            <p:ph type="title"/>
          </p:nvPr>
        </p:nvSpPr>
        <p:spPr/>
        <p:txBody>
          <a:bodyPr/>
          <a:lstStyle/>
          <a:p>
            <a:r>
              <a:rPr lang="en-US" dirty="0">
                <a:solidFill>
                  <a:srgbClr val="2B2B82"/>
                </a:solidFill>
              </a:rPr>
              <a:t>SRBs are impacted by Core Base Burning</a:t>
            </a:r>
          </a:p>
        </p:txBody>
      </p:sp>
      <p:sp>
        <p:nvSpPr>
          <p:cNvPr id="5" name="Slide Number Placeholder 4">
            <a:extLst>
              <a:ext uri="{FF2B5EF4-FFF2-40B4-BE49-F238E27FC236}">
                <a16:creationId xmlns:a16="http://schemas.microsoft.com/office/drawing/2014/main" id="{C588DCA1-55F1-78A0-C3B0-A04EDBC9986B}"/>
              </a:ext>
            </a:extLst>
          </p:cNvPr>
          <p:cNvSpPr>
            <a:spLocks noGrp="1"/>
          </p:cNvSpPr>
          <p:nvPr>
            <p:ph type="sldNum" sz="quarter" idx="12"/>
          </p:nvPr>
        </p:nvSpPr>
        <p:spPr/>
        <p:txBody>
          <a:bodyPr/>
          <a:lstStyle/>
          <a:p>
            <a:fld id="{89199CED-6919-4E7D-A690-AD3E6D16DAA7}" type="slidenum">
              <a:rPr lang="en-US" smtClean="0">
                <a:solidFill>
                  <a:srgbClr val="2B2B82"/>
                </a:solidFill>
              </a:rPr>
              <a:pPr/>
              <a:t>15</a:t>
            </a:fld>
            <a:endParaRPr lang="en-US">
              <a:solidFill>
                <a:srgbClr val="2B2B82"/>
              </a:solidFill>
            </a:endParaRPr>
          </a:p>
        </p:txBody>
      </p:sp>
      <p:sp>
        <p:nvSpPr>
          <p:cNvPr id="6" name="Footer Placeholder 5">
            <a:extLst>
              <a:ext uri="{FF2B5EF4-FFF2-40B4-BE49-F238E27FC236}">
                <a16:creationId xmlns:a16="http://schemas.microsoft.com/office/drawing/2014/main" id="{9F99300F-1501-4B85-A8B9-22435EBD7BFD}"/>
              </a:ext>
            </a:extLst>
          </p:cNvPr>
          <p:cNvSpPr>
            <a:spLocks noGrp="1"/>
          </p:cNvSpPr>
          <p:nvPr>
            <p:ph type="ftr" sz="quarter" idx="13"/>
          </p:nvPr>
        </p:nvSpPr>
        <p:spPr/>
        <p:txBody>
          <a:bodyPr/>
          <a:lstStyle/>
          <a:p>
            <a:r>
              <a:rPr lang="en-US">
                <a:solidFill>
                  <a:srgbClr val="2B2B82"/>
                </a:solidFill>
                <a:latin typeface="Arial"/>
                <a:ea typeface="ＭＳ Ｐゴシック"/>
                <a:cs typeface="Arial"/>
              </a:rPr>
              <a:t>TFAWS 2026 – August 31 – September 4, 2026</a:t>
            </a:r>
            <a:endParaRPr lang="en-US" dirty="0">
              <a:solidFill>
                <a:srgbClr val="2B2B82"/>
              </a:solidFill>
              <a:latin typeface="Arial"/>
              <a:ea typeface="ＭＳ Ｐゴシック"/>
              <a:cs typeface="Arial"/>
            </a:endParaRPr>
          </a:p>
        </p:txBody>
      </p:sp>
      <p:pic>
        <p:nvPicPr>
          <p:cNvPr id="20" name="Picture 19">
            <a:extLst>
              <a:ext uri="{FF2B5EF4-FFF2-40B4-BE49-F238E27FC236}">
                <a16:creationId xmlns:a16="http://schemas.microsoft.com/office/drawing/2014/main" id="{DF41D308-B5BF-42CE-E84E-57653E485EBF}"/>
              </a:ext>
            </a:extLst>
          </p:cNvPr>
          <p:cNvPicPr>
            <a:picLocks noChangeAspect="1"/>
          </p:cNvPicPr>
          <p:nvPr/>
        </p:nvPicPr>
        <p:blipFill>
          <a:blip r:embed="rId2"/>
          <a:stretch>
            <a:fillRect/>
          </a:stretch>
        </p:blipFill>
        <p:spPr>
          <a:xfrm>
            <a:off x="5166599" y="1416908"/>
            <a:ext cx="6921061" cy="4601880"/>
          </a:xfrm>
          <a:prstGeom prst="rect">
            <a:avLst/>
          </a:prstGeom>
        </p:spPr>
      </p:pic>
      <p:pic>
        <p:nvPicPr>
          <p:cNvPr id="4" name="Content Placeholder 3">
            <a:extLst>
              <a:ext uri="{FF2B5EF4-FFF2-40B4-BE49-F238E27FC236}">
                <a16:creationId xmlns:a16="http://schemas.microsoft.com/office/drawing/2014/main" id="{E5099B73-2520-5757-0C3A-AF26A8E886C8}"/>
              </a:ext>
            </a:extLst>
          </p:cNvPr>
          <p:cNvPicPr>
            <a:picLocks noGrp="1" noChangeAspect="1"/>
          </p:cNvPicPr>
          <p:nvPr>
            <p:ph sz="half" idx="1"/>
          </p:nvPr>
        </p:nvPicPr>
        <p:blipFill>
          <a:blip r:embed="rId3"/>
          <a:stretch>
            <a:fillRect/>
          </a:stretch>
        </p:blipFill>
        <p:spPr bwMode="auto">
          <a:xfrm>
            <a:off x="466928" y="939452"/>
            <a:ext cx="4202349" cy="2136873"/>
          </a:xfrm>
          <a:prstGeom prst="rect">
            <a:avLst/>
          </a:prstGeom>
          <a:noFill/>
          <a:ln w="9525">
            <a:noFill/>
            <a:miter lim="800000"/>
            <a:headEnd/>
            <a:tailEnd/>
          </a:ln>
        </p:spPr>
      </p:pic>
      <p:sp>
        <p:nvSpPr>
          <p:cNvPr id="7" name="Content Placeholder 2">
            <a:extLst>
              <a:ext uri="{FF2B5EF4-FFF2-40B4-BE49-F238E27FC236}">
                <a16:creationId xmlns:a16="http://schemas.microsoft.com/office/drawing/2014/main" id="{21E699CC-E9BE-4845-F676-18D347E6DC98}"/>
              </a:ext>
            </a:extLst>
          </p:cNvPr>
          <p:cNvSpPr txBox="1">
            <a:spLocks/>
          </p:cNvSpPr>
          <p:nvPr/>
        </p:nvSpPr>
        <p:spPr bwMode="auto">
          <a:xfrm>
            <a:off x="104340" y="3076325"/>
            <a:ext cx="5226417" cy="3375175"/>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marL="342900" indent="-342900" algn="l" rtl="0" eaLnBrk="0" fontAlgn="base" hangingPunct="0">
              <a:spcBef>
                <a:spcPct val="20000"/>
              </a:spcBef>
              <a:spcAft>
                <a:spcPct val="0"/>
              </a:spcAft>
              <a:buChar char="•"/>
              <a:defRPr sz="28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8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800">
                <a:solidFill>
                  <a:schemeClr val="tx1"/>
                </a:solidFill>
                <a:latin typeface="+mn-lt"/>
                <a:ea typeface="ＭＳ Ｐゴシック" charset="0"/>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indent="0">
              <a:buFontTx/>
              <a:buNone/>
            </a:pPr>
            <a:r>
              <a:rPr lang="en-US" b="0" kern="0" dirty="0">
                <a:solidFill>
                  <a:srgbClr val="2B2B82"/>
                </a:solidFill>
              </a:rPr>
              <a:t>SRB Nozzle and CS Engine Configuration is unique to SLS</a:t>
            </a:r>
          </a:p>
          <a:p>
            <a:pPr lvl="1">
              <a:buFont typeface="Arial" panose="020B0604020202020204" pitchFamily="34" charset="0"/>
              <a:buChar char="•"/>
            </a:pPr>
            <a:r>
              <a:rPr lang="en-US" b="0" kern="0" dirty="0">
                <a:solidFill>
                  <a:srgbClr val="2B2B82"/>
                </a:solidFill>
              </a:rPr>
              <a:t>Booster aft skirt is downstream of CS base heat shield </a:t>
            </a:r>
          </a:p>
          <a:p>
            <a:r>
              <a:rPr lang="en-US" b="0" kern="0" dirty="0">
                <a:solidFill>
                  <a:srgbClr val="2B2B82"/>
                </a:solidFill>
              </a:rPr>
              <a:t>Flight Observations:</a:t>
            </a:r>
          </a:p>
          <a:p>
            <a:pPr lvl="1">
              <a:buFont typeface="Arial" panose="020B0604020202020204" pitchFamily="34" charset="0"/>
              <a:buChar char="•"/>
            </a:pPr>
            <a:r>
              <a:rPr lang="en-US" b="0" kern="0" dirty="0">
                <a:solidFill>
                  <a:srgbClr val="2B2B82"/>
                </a:solidFill>
              </a:rPr>
              <a:t>Inboard regions experienced effects from CS base burning</a:t>
            </a:r>
          </a:p>
        </p:txBody>
      </p:sp>
    </p:spTree>
    <p:extLst>
      <p:ext uri="{BB962C8B-B14F-4D97-AF65-F5344CB8AC3E}">
        <p14:creationId xmlns:p14="http://schemas.microsoft.com/office/powerpoint/2010/main" val="3211680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4C27C7-D279-FEA0-67A4-75B6FE467BBE}"/>
            </a:ext>
          </a:extLst>
        </p:cNvPr>
        <p:cNvGrpSpPr/>
        <p:nvPr/>
      </p:nvGrpSpPr>
      <p:grpSpPr>
        <a:xfrm>
          <a:off x="0" y="0"/>
          <a:ext cx="0" cy="0"/>
          <a:chOff x="0" y="0"/>
          <a:chExt cx="0" cy="0"/>
        </a:xfrm>
      </p:grpSpPr>
      <p:pic>
        <p:nvPicPr>
          <p:cNvPr id="106" name="Picture 105">
            <a:extLst>
              <a:ext uri="{FF2B5EF4-FFF2-40B4-BE49-F238E27FC236}">
                <a16:creationId xmlns:a16="http://schemas.microsoft.com/office/drawing/2014/main" id="{FE94711F-96D2-2FC6-3F55-E27D2BC00C8D}"/>
              </a:ext>
            </a:extLst>
          </p:cNvPr>
          <p:cNvPicPr>
            <a:picLocks noChangeAspect="1"/>
          </p:cNvPicPr>
          <p:nvPr/>
        </p:nvPicPr>
        <p:blipFill>
          <a:blip r:embed="rId2"/>
          <a:stretch>
            <a:fillRect/>
          </a:stretch>
        </p:blipFill>
        <p:spPr>
          <a:xfrm>
            <a:off x="160198" y="915505"/>
            <a:ext cx="6693680" cy="5894435"/>
          </a:xfrm>
          <a:prstGeom prst="rect">
            <a:avLst/>
          </a:prstGeom>
        </p:spPr>
      </p:pic>
      <p:sp>
        <p:nvSpPr>
          <p:cNvPr id="2" name="Title 1">
            <a:extLst>
              <a:ext uri="{FF2B5EF4-FFF2-40B4-BE49-F238E27FC236}">
                <a16:creationId xmlns:a16="http://schemas.microsoft.com/office/drawing/2014/main" id="{F2EAEC00-F77B-3B97-207C-3C1DE434583E}"/>
              </a:ext>
            </a:extLst>
          </p:cNvPr>
          <p:cNvSpPr>
            <a:spLocks noGrp="1"/>
          </p:cNvSpPr>
          <p:nvPr>
            <p:ph type="title"/>
          </p:nvPr>
        </p:nvSpPr>
        <p:spPr/>
        <p:txBody>
          <a:bodyPr/>
          <a:lstStyle/>
          <a:p>
            <a:r>
              <a:rPr lang="en-US" dirty="0">
                <a:solidFill>
                  <a:srgbClr val="2B2B82"/>
                </a:solidFill>
              </a:rPr>
              <a:t>Plume Induced Base Environment Summary</a:t>
            </a:r>
          </a:p>
        </p:txBody>
      </p:sp>
      <p:sp>
        <p:nvSpPr>
          <p:cNvPr id="5" name="Slide Number Placeholder 4">
            <a:extLst>
              <a:ext uri="{FF2B5EF4-FFF2-40B4-BE49-F238E27FC236}">
                <a16:creationId xmlns:a16="http://schemas.microsoft.com/office/drawing/2014/main" id="{B234CE80-B699-EE69-9860-E760F96A0110}"/>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9199CED-6919-4E7D-A690-AD3E6D16DAA7}" type="slidenum">
              <a:rPr kumimoji="0" lang="en-US" sz="1000" b="0" i="0" u="none" strike="noStrike" kern="1200" cap="none" spc="0" normalizeH="0" baseline="0" noProof="0" smtClean="0">
                <a:ln>
                  <a:noFill/>
                </a:ln>
                <a:solidFill>
                  <a:srgbClr val="2B2B82"/>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000" b="0" i="0" u="none" strike="noStrike" kern="1200" cap="none" spc="0" normalizeH="0" baseline="0" noProof="0">
              <a:ln>
                <a:noFill/>
              </a:ln>
              <a:solidFill>
                <a:srgbClr val="2B2B82"/>
              </a:solidFill>
              <a:effectLst/>
              <a:uLnTx/>
              <a:uFillTx/>
              <a:latin typeface="Arial" pitchFamily="34" charset="0"/>
              <a:ea typeface="ＭＳ Ｐゴシック" charset="-128"/>
              <a:cs typeface="+mn-cs"/>
            </a:endParaRPr>
          </a:p>
        </p:txBody>
      </p:sp>
      <p:sp>
        <p:nvSpPr>
          <p:cNvPr id="43" name="TextBox 42">
            <a:extLst>
              <a:ext uri="{FF2B5EF4-FFF2-40B4-BE49-F238E27FC236}">
                <a16:creationId xmlns:a16="http://schemas.microsoft.com/office/drawing/2014/main" id="{1A8D6F75-C82F-8ADA-F23E-A15C0CAD898B}"/>
              </a:ext>
            </a:extLst>
          </p:cNvPr>
          <p:cNvSpPr txBox="1"/>
          <p:nvPr/>
        </p:nvSpPr>
        <p:spPr>
          <a:xfrm>
            <a:off x="1774739" y="5632079"/>
            <a:ext cx="921599"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Transition</a:t>
            </a:r>
          </a:p>
        </p:txBody>
      </p:sp>
      <p:sp>
        <p:nvSpPr>
          <p:cNvPr id="45" name="TextBox 44">
            <a:extLst>
              <a:ext uri="{FF2B5EF4-FFF2-40B4-BE49-F238E27FC236}">
                <a16:creationId xmlns:a16="http://schemas.microsoft.com/office/drawing/2014/main" id="{4B188723-7EED-E117-BE8E-5831A6A980BD}"/>
              </a:ext>
            </a:extLst>
          </p:cNvPr>
          <p:cNvSpPr txBox="1"/>
          <p:nvPr/>
        </p:nvSpPr>
        <p:spPr>
          <a:xfrm>
            <a:off x="2354715" y="4168418"/>
            <a:ext cx="1563248"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Fully Recirculating</a:t>
            </a:r>
          </a:p>
        </p:txBody>
      </p:sp>
      <p:sp>
        <p:nvSpPr>
          <p:cNvPr id="47" name="TextBox 46">
            <a:extLst>
              <a:ext uri="{FF2B5EF4-FFF2-40B4-BE49-F238E27FC236}">
                <a16:creationId xmlns:a16="http://schemas.microsoft.com/office/drawing/2014/main" id="{7BC2A7DE-413E-F418-774A-AB835F43B41E}"/>
              </a:ext>
            </a:extLst>
          </p:cNvPr>
          <p:cNvSpPr txBox="1"/>
          <p:nvPr/>
        </p:nvSpPr>
        <p:spPr>
          <a:xfrm>
            <a:off x="740214" y="1191045"/>
            <a:ext cx="1476686"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Cork Combustion</a:t>
            </a:r>
          </a:p>
        </p:txBody>
      </p:sp>
      <p:sp>
        <p:nvSpPr>
          <p:cNvPr id="49" name="TextBox 48">
            <a:extLst>
              <a:ext uri="{FF2B5EF4-FFF2-40B4-BE49-F238E27FC236}">
                <a16:creationId xmlns:a16="http://schemas.microsoft.com/office/drawing/2014/main" id="{1C342A48-AB6B-AAD4-53F4-88E95212B30B}"/>
              </a:ext>
            </a:extLst>
          </p:cNvPr>
          <p:cNvSpPr txBox="1"/>
          <p:nvPr/>
        </p:nvSpPr>
        <p:spPr>
          <a:xfrm>
            <a:off x="3663560" y="5411434"/>
            <a:ext cx="1050288"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Choke Flow</a:t>
            </a:r>
          </a:p>
        </p:txBody>
      </p:sp>
      <p:pic>
        <p:nvPicPr>
          <p:cNvPr id="80" name="Picture 79">
            <a:extLst>
              <a:ext uri="{FF2B5EF4-FFF2-40B4-BE49-F238E27FC236}">
                <a16:creationId xmlns:a16="http://schemas.microsoft.com/office/drawing/2014/main" id="{B138D0BC-E324-78C0-258D-060B2B956465}"/>
              </a:ext>
            </a:extLst>
          </p:cNvPr>
          <p:cNvPicPr>
            <a:picLocks noChangeAspect="1"/>
          </p:cNvPicPr>
          <p:nvPr/>
        </p:nvPicPr>
        <p:blipFill>
          <a:blip r:embed="rId3"/>
          <a:stretch>
            <a:fillRect/>
          </a:stretch>
        </p:blipFill>
        <p:spPr>
          <a:xfrm>
            <a:off x="8285566" y="934556"/>
            <a:ext cx="2584024" cy="2618270"/>
          </a:xfrm>
          <a:prstGeom prst="rect">
            <a:avLst/>
          </a:prstGeom>
          <a:ln w="38100">
            <a:solidFill>
              <a:srgbClr val="2B2B82"/>
            </a:solidFill>
          </a:ln>
        </p:spPr>
      </p:pic>
      <p:sp>
        <p:nvSpPr>
          <p:cNvPr id="108" name="Content Placeholder 2">
            <a:extLst>
              <a:ext uri="{FF2B5EF4-FFF2-40B4-BE49-F238E27FC236}">
                <a16:creationId xmlns:a16="http://schemas.microsoft.com/office/drawing/2014/main" id="{56540269-E46D-2799-F292-85EDC499A3ED}"/>
              </a:ext>
            </a:extLst>
          </p:cNvPr>
          <p:cNvSpPr>
            <a:spLocks noGrp="1"/>
          </p:cNvSpPr>
          <p:nvPr>
            <p:ph idx="1"/>
          </p:nvPr>
        </p:nvSpPr>
        <p:spPr>
          <a:xfrm>
            <a:off x="6992660" y="3655025"/>
            <a:ext cx="5165912" cy="3154915"/>
          </a:xfrm>
          <a:ln w="38100">
            <a:solidFill>
              <a:srgbClr val="2B2B82"/>
            </a:solidFill>
          </a:ln>
        </p:spPr>
        <p:txBody>
          <a:bodyPr/>
          <a:lstStyle/>
          <a:p>
            <a:pPr marL="0" indent="0">
              <a:buNone/>
            </a:pPr>
            <a:r>
              <a:rPr lang="en-US" sz="2000" b="1" dirty="0">
                <a:solidFill>
                  <a:srgbClr val="2B2B82"/>
                </a:solidFill>
              </a:rPr>
              <a:t>Base Environment Summary</a:t>
            </a:r>
          </a:p>
          <a:p>
            <a:pPr marL="285750" indent="-285750"/>
            <a:r>
              <a:rPr lang="en-US" sz="2000" dirty="0">
                <a:solidFill>
                  <a:srgbClr val="2B2B82"/>
                </a:solidFill>
              </a:rPr>
              <a:t>Similar Transition Altitude, Aspirating to Recirculating Flow, SRB Shutdown</a:t>
            </a:r>
          </a:p>
          <a:p>
            <a:pPr marL="285750" indent="-285750"/>
            <a:r>
              <a:rPr lang="en-US" sz="2000" dirty="0">
                <a:solidFill>
                  <a:srgbClr val="2B2B82"/>
                </a:solidFill>
              </a:rPr>
              <a:t>Central RS-25 plume recirculation engulfs center base region, outboard env driven by RS-25-SRB plume interaction</a:t>
            </a:r>
          </a:p>
          <a:p>
            <a:pPr marL="0" indent="0">
              <a:buNone/>
            </a:pPr>
            <a:r>
              <a:rPr lang="en-US" sz="2000" b="1" dirty="0">
                <a:solidFill>
                  <a:srgbClr val="2B2B82"/>
                </a:solidFill>
              </a:rPr>
              <a:t>Flight-to-flight Variability</a:t>
            </a:r>
          </a:p>
          <a:p>
            <a:pPr marL="285750" indent="-285750"/>
            <a:r>
              <a:rPr lang="en-US" sz="2000" dirty="0">
                <a:solidFill>
                  <a:srgbClr val="2B2B82"/>
                </a:solidFill>
              </a:rPr>
              <a:t>Base Heat Shield TPS Burn Onset</a:t>
            </a:r>
          </a:p>
          <a:p>
            <a:pPr marL="285750" indent="-285750"/>
            <a:r>
              <a:rPr lang="en-US" sz="2000" dirty="0">
                <a:solidFill>
                  <a:srgbClr val="2B2B82"/>
                </a:solidFill>
              </a:rPr>
              <a:t>Spatial distribution, heating magnitudes</a:t>
            </a:r>
          </a:p>
          <a:p>
            <a:pPr marL="285750" indent="-285750"/>
            <a:endParaRPr lang="en-US" sz="2000" dirty="0">
              <a:solidFill>
                <a:srgbClr val="2B2B82"/>
              </a:solidFill>
            </a:endParaRPr>
          </a:p>
        </p:txBody>
      </p:sp>
      <p:sp>
        <p:nvSpPr>
          <p:cNvPr id="110" name="TextBox 109">
            <a:extLst>
              <a:ext uri="{FF2B5EF4-FFF2-40B4-BE49-F238E27FC236}">
                <a16:creationId xmlns:a16="http://schemas.microsoft.com/office/drawing/2014/main" id="{FD1B2FFC-BB41-5B39-5F9C-C5EE9374EFDC}"/>
              </a:ext>
            </a:extLst>
          </p:cNvPr>
          <p:cNvSpPr txBox="1"/>
          <p:nvPr/>
        </p:nvSpPr>
        <p:spPr>
          <a:xfrm>
            <a:off x="3805932" y="2259023"/>
            <a:ext cx="1555234"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Booster Shutdown</a:t>
            </a:r>
          </a:p>
        </p:txBody>
      </p:sp>
      <p:sp>
        <p:nvSpPr>
          <p:cNvPr id="112" name="TextBox 111">
            <a:extLst>
              <a:ext uri="{FF2B5EF4-FFF2-40B4-BE49-F238E27FC236}">
                <a16:creationId xmlns:a16="http://schemas.microsoft.com/office/drawing/2014/main" id="{25F44A5D-F4BF-BA0D-615D-9EB72D40DBB6}"/>
              </a:ext>
            </a:extLst>
          </p:cNvPr>
          <p:cNvSpPr txBox="1"/>
          <p:nvPr/>
        </p:nvSpPr>
        <p:spPr>
          <a:xfrm>
            <a:off x="3805932" y="2850413"/>
            <a:ext cx="1603324"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Booster Separation</a:t>
            </a:r>
          </a:p>
        </p:txBody>
      </p:sp>
      <p:sp>
        <p:nvSpPr>
          <p:cNvPr id="114" name="TextBox 113">
            <a:extLst>
              <a:ext uri="{FF2B5EF4-FFF2-40B4-BE49-F238E27FC236}">
                <a16:creationId xmlns:a16="http://schemas.microsoft.com/office/drawing/2014/main" id="{8AE238D7-007E-6866-FA7F-06387FC7FDDD}"/>
              </a:ext>
            </a:extLst>
          </p:cNvPr>
          <p:cNvSpPr txBox="1"/>
          <p:nvPr/>
        </p:nvSpPr>
        <p:spPr>
          <a:xfrm>
            <a:off x="3147484" y="6469784"/>
            <a:ext cx="719108" cy="369332"/>
          </a:xfrm>
          <a:prstGeom prst="rect">
            <a:avLst/>
          </a:prstGeom>
          <a:noFill/>
        </p:spPr>
        <p:txBody>
          <a:bodyPr wrap="none" rtlCol="0">
            <a:spAutoFit/>
          </a:bodyPr>
          <a:lstStyle/>
          <a:p>
            <a:pPr algn="l" defTabSz="912813" eaLnBrk="1" hangingPunct="1"/>
            <a:r>
              <a:rPr lang="en-US" sz="1800" dirty="0">
                <a:solidFill>
                  <a:srgbClr val="2B2B82"/>
                </a:solidFill>
                <a:latin typeface="Arial" panose="020B0604020202020204" pitchFamily="34" charset="0"/>
                <a:ea typeface="MS PGothic" panose="020B0600070205080204" pitchFamily="34" charset="-128"/>
              </a:rPr>
              <a:t>Time</a:t>
            </a:r>
          </a:p>
        </p:txBody>
      </p:sp>
      <p:sp>
        <p:nvSpPr>
          <p:cNvPr id="116" name="TextBox 115">
            <a:extLst>
              <a:ext uri="{FF2B5EF4-FFF2-40B4-BE49-F238E27FC236}">
                <a16:creationId xmlns:a16="http://schemas.microsoft.com/office/drawing/2014/main" id="{B52F4312-2D1B-B457-61F9-931FEE5B3617}"/>
              </a:ext>
            </a:extLst>
          </p:cNvPr>
          <p:cNvSpPr txBox="1"/>
          <p:nvPr/>
        </p:nvSpPr>
        <p:spPr>
          <a:xfrm>
            <a:off x="2090917" y="1553584"/>
            <a:ext cx="1484702"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Booster Influence</a:t>
            </a:r>
          </a:p>
        </p:txBody>
      </p:sp>
      <p:sp>
        <p:nvSpPr>
          <p:cNvPr id="118" name="TextBox 117">
            <a:extLst>
              <a:ext uri="{FF2B5EF4-FFF2-40B4-BE49-F238E27FC236}">
                <a16:creationId xmlns:a16="http://schemas.microsoft.com/office/drawing/2014/main" id="{5D0C78A5-8B11-FC59-6AB3-E4FDDC22C1C9}"/>
              </a:ext>
            </a:extLst>
          </p:cNvPr>
          <p:cNvSpPr txBox="1"/>
          <p:nvPr/>
        </p:nvSpPr>
        <p:spPr>
          <a:xfrm>
            <a:off x="2972050" y="1803897"/>
            <a:ext cx="1338828" cy="276999"/>
          </a:xfrm>
          <a:prstGeom prst="rect">
            <a:avLst/>
          </a:prstGeom>
          <a:noFill/>
        </p:spPr>
        <p:txBody>
          <a:bodyPr wrap="none" rtlCol="0">
            <a:spAutoFit/>
          </a:bodyPr>
          <a:lstStyle/>
          <a:p>
            <a:pPr algn="l" defTabSz="912813" eaLnBrk="1" hangingPunct="1"/>
            <a:r>
              <a:rPr lang="en-US" sz="1200" dirty="0">
                <a:solidFill>
                  <a:srgbClr val="2B2B82"/>
                </a:solidFill>
                <a:latin typeface="Arial" panose="020B0604020202020204" pitchFamily="34" charset="0"/>
                <a:ea typeface="MS PGothic" panose="020B0600070205080204" pitchFamily="34" charset="-128"/>
              </a:rPr>
              <a:t>RS-25 Influence</a:t>
            </a:r>
          </a:p>
        </p:txBody>
      </p:sp>
    </p:spTree>
    <p:extLst>
      <p:ext uri="{BB962C8B-B14F-4D97-AF65-F5344CB8AC3E}">
        <p14:creationId xmlns:p14="http://schemas.microsoft.com/office/powerpoint/2010/main" val="3822856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D71D3679-23D8-73A1-2CEC-5729C1435C11}"/>
              </a:ext>
            </a:extLst>
          </p:cNvPr>
          <p:cNvGrpSpPr/>
          <p:nvPr/>
        </p:nvGrpSpPr>
        <p:grpSpPr>
          <a:xfrm>
            <a:off x="342451" y="2594520"/>
            <a:ext cx="6275618" cy="4006040"/>
            <a:chOff x="342451" y="2509060"/>
            <a:chExt cx="6275618" cy="4006040"/>
          </a:xfrm>
        </p:grpSpPr>
        <p:pic>
          <p:nvPicPr>
            <p:cNvPr id="55" name="Picture 54">
              <a:extLst>
                <a:ext uri="{FF2B5EF4-FFF2-40B4-BE49-F238E27FC236}">
                  <a16:creationId xmlns:a16="http://schemas.microsoft.com/office/drawing/2014/main" id="{7719E297-8FB6-EFA3-4C3D-5D89391CF167}"/>
                </a:ext>
              </a:extLst>
            </p:cNvPr>
            <p:cNvPicPr>
              <a:picLocks noChangeAspect="1"/>
            </p:cNvPicPr>
            <p:nvPr/>
          </p:nvPicPr>
          <p:blipFill>
            <a:blip r:embed="rId4"/>
            <a:srcRect b="2643"/>
            <a:stretch>
              <a:fillRect/>
            </a:stretch>
          </p:blipFill>
          <p:spPr>
            <a:xfrm>
              <a:off x="690282" y="2509060"/>
              <a:ext cx="5927787" cy="4006040"/>
            </a:xfrm>
            <a:prstGeom prst="rect">
              <a:avLst/>
            </a:prstGeom>
          </p:spPr>
        </p:pic>
        <p:sp>
          <p:nvSpPr>
            <p:cNvPr id="57" name="TextBox 56">
              <a:extLst>
                <a:ext uri="{FF2B5EF4-FFF2-40B4-BE49-F238E27FC236}">
                  <a16:creationId xmlns:a16="http://schemas.microsoft.com/office/drawing/2014/main" id="{9FFCD5B0-4397-A78B-B5DF-BCD3ACA6F1AA}"/>
                </a:ext>
              </a:extLst>
            </p:cNvPr>
            <p:cNvSpPr txBox="1"/>
            <p:nvPr/>
          </p:nvSpPr>
          <p:spPr>
            <a:xfrm rot="16200000">
              <a:off x="-1477689" y="4329200"/>
              <a:ext cx="4006040" cy="365760"/>
            </a:xfrm>
            <a:prstGeom prst="rect">
              <a:avLst/>
            </a:prstGeom>
            <a:solidFill>
              <a:schemeClr val="bg1"/>
            </a:solidFill>
          </p:spPr>
          <p:txBody>
            <a:bodyPr wrap="square" rtlCol="0">
              <a:spAutoFit/>
            </a:bodyPr>
            <a:lstStyle/>
            <a:p>
              <a:pPr defTabSz="912813" eaLnBrk="1" hangingPunct="1"/>
              <a:r>
                <a:rPr lang="en-US" sz="1800" dirty="0">
                  <a:solidFill>
                    <a:srgbClr val="000000"/>
                  </a:solidFill>
                  <a:latin typeface="Arial" panose="020B0604020202020204" pitchFamily="34" charset="0"/>
                  <a:ea typeface="MS PGothic" panose="020B0600070205080204" pitchFamily="34" charset="-128"/>
                </a:rPr>
                <a:t>Total Heat Flux</a:t>
              </a:r>
            </a:p>
          </p:txBody>
        </p:sp>
      </p:grpSp>
      <p:sp>
        <p:nvSpPr>
          <p:cNvPr id="2" name="Title 1">
            <a:extLst>
              <a:ext uri="{FF2B5EF4-FFF2-40B4-BE49-F238E27FC236}">
                <a16:creationId xmlns:a16="http://schemas.microsoft.com/office/drawing/2014/main" id="{6284F97C-4586-24CA-95AB-4BC366C71AC5}"/>
              </a:ext>
            </a:extLst>
          </p:cNvPr>
          <p:cNvSpPr>
            <a:spLocks noGrp="1"/>
          </p:cNvSpPr>
          <p:nvPr>
            <p:ph type="title"/>
          </p:nvPr>
        </p:nvSpPr>
        <p:spPr/>
        <p:txBody>
          <a:bodyPr/>
          <a:lstStyle/>
          <a:p>
            <a:r>
              <a:rPr lang="en-US" dirty="0">
                <a:solidFill>
                  <a:srgbClr val="2B2B82"/>
                </a:solidFill>
              </a:rPr>
              <a:t>Plume Induced Flow Separation Heating</a:t>
            </a:r>
          </a:p>
        </p:txBody>
      </p:sp>
      <p:sp>
        <p:nvSpPr>
          <p:cNvPr id="4" name="Footer Placeholder 3">
            <a:extLst>
              <a:ext uri="{FF2B5EF4-FFF2-40B4-BE49-F238E27FC236}">
                <a16:creationId xmlns:a16="http://schemas.microsoft.com/office/drawing/2014/main" id="{F05954E0-FE1E-F2D9-1742-746C488043E3}"/>
              </a:ext>
            </a:extLst>
          </p:cNvPr>
          <p:cNvSpPr>
            <a:spLocks noGrp="1"/>
          </p:cNvSpPr>
          <p:nvPr>
            <p:ph type="ftr" sz="quarter" idx="11"/>
          </p:nvPr>
        </p:nvSpPr>
        <p:spPr>
          <a:xfrm>
            <a:off x="3737039" y="6515100"/>
            <a:ext cx="4876800" cy="304800"/>
          </a:xfrm>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BF77C2A0-9E40-6D09-217A-C9EC3E72FC63}"/>
              </a:ext>
            </a:extLst>
          </p:cNvPr>
          <p:cNvSpPr>
            <a:spLocks noGrp="1"/>
          </p:cNvSpPr>
          <p:nvPr>
            <p:ph type="sldNum" sz="quarter" idx="12"/>
          </p:nvPr>
        </p:nvSpPr>
        <p:spPr/>
        <p:txBody>
          <a:bodyPr/>
          <a:lstStyle/>
          <a:p>
            <a:fld id="{33F42015-0FC7-4B0E-8D2B-76EADF48D957}" type="slidenum">
              <a:rPr lang="en-US" smtClean="0"/>
              <a:pPr/>
              <a:t>17</a:t>
            </a:fld>
            <a:endParaRPr lang="en-US" dirty="0"/>
          </a:p>
        </p:txBody>
      </p:sp>
      <p:grpSp>
        <p:nvGrpSpPr>
          <p:cNvPr id="7" name="Group 6">
            <a:extLst>
              <a:ext uri="{FF2B5EF4-FFF2-40B4-BE49-F238E27FC236}">
                <a16:creationId xmlns:a16="http://schemas.microsoft.com/office/drawing/2014/main" id="{12E16ECB-9842-088E-A76B-717755720BAB}"/>
              </a:ext>
            </a:extLst>
          </p:cNvPr>
          <p:cNvGrpSpPr>
            <a:grpSpLocks noChangeAspect="1"/>
          </p:cNvGrpSpPr>
          <p:nvPr/>
        </p:nvGrpSpPr>
        <p:grpSpPr>
          <a:xfrm rot="16200000">
            <a:off x="2536839" y="-1506336"/>
            <a:ext cx="1752861" cy="6382761"/>
            <a:chOff x="639723" y="-9781436"/>
            <a:chExt cx="4408755" cy="16053781"/>
          </a:xfrm>
        </p:grpSpPr>
        <p:pic>
          <p:nvPicPr>
            <p:cNvPr id="8" name="Picture 7">
              <a:extLst>
                <a:ext uri="{FF2B5EF4-FFF2-40B4-BE49-F238E27FC236}">
                  <a16:creationId xmlns:a16="http://schemas.microsoft.com/office/drawing/2014/main" id="{42DD0317-2513-F47A-5A9C-E7450E18F211}"/>
                </a:ext>
              </a:extLst>
            </p:cNvPr>
            <p:cNvPicPr>
              <a:picLocks noChangeAspect="1"/>
            </p:cNvPicPr>
            <p:nvPr/>
          </p:nvPicPr>
          <p:blipFill>
            <a:blip r:embed="rId5" cstate="print">
              <a:extLst>
                <a:ext uri="{28A0092B-C50C-407E-A947-70E740481C1C}">
                  <a14:useLocalDpi xmlns:a14="http://schemas.microsoft.com/office/drawing/2010/main" val="0"/>
                </a:ext>
              </a:extLst>
            </a:blip>
            <a:srcRect t="33162"/>
            <a:stretch>
              <a:fillRect/>
            </a:stretch>
          </p:blipFill>
          <p:spPr>
            <a:xfrm>
              <a:off x="639723" y="-9781436"/>
              <a:ext cx="4408755" cy="15907495"/>
            </a:xfrm>
            <a:prstGeom prst="rect">
              <a:avLst/>
            </a:prstGeom>
          </p:spPr>
        </p:pic>
        <p:sp>
          <p:nvSpPr>
            <p:cNvPr id="9" name="Rectangle 8">
              <a:extLst>
                <a:ext uri="{FF2B5EF4-FFF2-40B4-BE49-F238E27FC236}">
                  <a16:creationId xmlns:a16="http://schemas.microsoft.com/office/drawing/2014/main" id="{AF35BD59-0B33-7BFE-65BD-761F731D4CD3}"/>
                </a:ext>
              </a:extLst>
            </p:cNvPr>
            <p:cNvSpPr/>
            <p:nvPr/>
          </p:nvSpPr>
          <p:spPr>
            <a:xfrm>
              <a:off x="1933256" y="5979765"/>
              <a:ext cx="1827548" cy="29258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9BC2720F-5A2E-AC9B-14D7-78EFD142CF9A}"/>
                </a:ext>
              </a:extLst>
            </p:cNvPr>
            <p:cNvGrpSpPr/>
            <p:nvPr/>
          </p:nvGrpSpPr>
          <p:grpSpPr>
            <a:xfrm>
              <a:off x="2019580" y="5312109"/>
              <a:ext cx="623608" cy="175614"/>
              <a:chOff x="2019580" y="5314490"/>
              <a:chExt cx="623608" cy="175614"/>
            </a:xfrm>
          </p:grpSpPr>
          <p:sp>
            <p:nvSpPr>
              <p:cNvPr id="12" name="Trapezoid 11">
                <a:extLst>
                  <a:ext uri="{FF2B5EF4-FFF2-40B4-BE49-F238E27FC236}">
                    <a16:creationId xmlns:a16="http://schemas.microsoft.com/office/drawing/2014/main" id="{3DBF2CB7-8670-48DC-9126-FBED43591639}"/>
                  </a:ext>
                </a:extLst>
              </p:cNvPr>
              <p:cNvSpPr/>
              <p:nvPr/>
            </p:nvSpPr>
            <p:spPr>
              <a:xfrm rot="10800000">
                <a:off x="2019580" y="5314490"/>
                <a:ext cx="623608" cy="175614"/>
              </a:xfrm>
              <a:prstGeom prst="trapezoid">
                <a:avLst>
                  <a:gd name="adj" fmla="val 66480"/>
                </a:avLst>
              </a:prstGeom>
              <a:solidFill>
                <a:schemeClr val="bg1">
                  <a:lumMod val="95000"/>
                </a:schemeClr>
              </a:solid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A360012F-65EE-B4E1-1103-83060A740A94}"/>
                  </a:ext>
                </a:extLst>
              </p:cNvPr>
              <p:cNvCxnSpPr>
                <a:cxnSpLocks/>
              </p:cNvCxnSpPr>
              <p:nvPr/>
            </p:nvCxnSpPr>
            <p:spPr>
              <a:xfrm>
                <a:off x="2150269" y="5314490"/>
                <a:ext cx="47625" cy="175614"/>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9CF7B69-392F-6AC2-6BB2-95272A99CC75}"/>
                  </a:ext>
                </a:extLst>
              </p:cNvPr>
              <p:cNvCxnSpPr>
                <a:cxnSpLocks/>
              </p:cNvCxnSpPr>
              <p:nvPr/>
            </p:nvCxnSpPr>
            <p:spPr>
              <a:xfrm>
                <a:off x="2288522" y="5314490"/>
                <a:ext cx="0" cy="175614"/>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5B891AA-5CF0-6038-5B7F-77A3AE2AE73F}"/>
                  </a:ext>
                </a:extLst>
              </p:cNvPr>
              <p:cNvCxnSpPr>
                <a:cxnSpLocks/>
              </p:cNvCxnSpPr>
              <p:nvPr/>
            </p:nvCxnSpPr>
            <p:spPr>
              <a:xfrm flipH="1">
                <a:off x="2466088" y="5314490"/>
                <a:ext cx="78582" cy="175614"/>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F9270F5-CC50-BE61-AF30-151608D93862}"/>
                  </a:ext>
                </a:extLst>
              </p:cNvPr>
              <p:cNvCxnSpPr>
                <a:cxnSpLocks/>
              </p:cNvCxnSpPr>
              <p:nvPr/>
            </p:nvCxnSpPr>
            <p:spPr>
              <a:xfrm flipH="1">
                <a:off x="2391650" y="5314490"/>
                <a:ext cx="19877" cy="175614"/>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pic>
          <p:nvPicPr>
            <p:cNvPr id="11" name="Picture 10">
              <a:extLst>
                <a:ext uri="{FF2B5EF4-FFF2-40B4-BE49-F238E27FC236}">
                  <a16:creationId xmlns:a16="http://schemas.microsoft.com/office/drawing/2014/main" id="{99D2FACB-820E-EF74-F5B3-4C8E90ED0440}"/>
                </a:ext>
              </a:extLst>
            </p:cNvPr>
            <p:cNvPicPr>
              <a:picLocks noChangeAspect="1"/>
            </p:cNvPicPr>
            <p:nvPr/>
          </p:nvPicPr>
          <p:blipFill>
            <a:blip r:embed="rId6"/>
            <a:stretch>
              <a:fillRect/>
            </a:stretch>
          </p:blipFill>
          <p:spPr>
            <a:xfrm flipH="1">
              <a:off x="3028435" y="5305081"/>
              <a:ext cx="646232" cy="188992"/>
            </a:xfrm>
            <a:prstGeom prst="rect">
              <a:avLst/>
            </a:prstGeom>
          </p:spPr>
        </p:pic>
      </p:grpSp>
      <p:pic>
        <p:nvPicPr>
          <p:cNvPr id="19" name="WB57 Artemis2 Launch Visible Clipped Cropped">
            <a:hlinkClick r:id="" action="ppaction://media"/>
            <a:extLst>
              <a:ext uri="{FF2B5EF4-FFF2-40B4-BE49-F238E27FC236}">
                <a16:creationId xmlns:a16="http://schemas.microsoft.com/office/drawing/2014/main" id="{88311C1C-F703-836E-ABBC-28C793A9849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723451" y="906891"/>
            <a:ext cx="5344681" cy="4633559"/>
          </a:xfrm>
          <a:prstGeom prst="rect">
            <a:avLst/>
          </a:prstGeom>
          <a:ln w="50800">
            <a:solidFill>
              <a:srgbClr val="2B2B82"/>
            </a:solidFill>
          </a:ln>
        </p:spPr>
      </p:pic>
      <p:sp>
        <p:nvSpPr>
          <p:cNvPr id="20" name="Oval 19">
            <a:extLst>
              <a:ext uri="{FF2B5EF4-FFF2-40B4-BE49-F238E27FC236}">
                <a16:creationId xmlns:a16="http://schemas.microsoft.com/office/drawing/2014/main" id="{DBAAAB93-FDA6-3847-57E9-8CAC8DED5759}"/>
              </a:ext>
            </a:extLst>
          </p:cNvPr>
          <p:cNvSpPr/>
          <p:nvPr/>
        </p:nvSpPr>
        <p:spPr bwMode="auto">
          <a:xfrm>
            <a:off x="6054661" y="2072842"/>
            <a:ext cx="120778" cy="125565"/>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22" name="Oval 21">
            <a:extLst>
              <a:ext uri="{FF2B5EF4-FFF2-40B4-BE49-F238E27FC236}">
                <a16:creationId xmlns:a16="http://schemas.microsoft.com/office/drawing/2014/main" id="{E10B9694-CED1-B037-2F31-FBDB4FFA9E77}"/>
              </a:ext>
            </a:extLst>
          </p:cNvPr>
          <p:cNvSpPr/>
          <p:nvPr/>
        </p:nvSpPr>
        <p:spPr bwMode="auto">
          <a:xfrm>
            <a:off x="5875722" y="2072841"/>
            <a:ext cx="120778" cy="125565"/>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24" name="Oval 23">
            <a:extLst>
              <a:ext uri="{FF2B5EF4-FFF2-40B4-BE49-F238E27FC236}">
                <a16:creationId xmlns:a16="http://schemas.microsoft.com/office/drawing/2014/main" id="{2E6FDC1A-7B8C-0C4D-C821-6B03A93F996B}"/>
              </a:ext>
            </a:extLst>
          </p:cNvPr>
          <p:cNvSpPr/>
          <p:nvPr/>
        </p:nvSpPr>
        <p:spPr bwMode="auto">
          <a:xfrm>
            <a:off x="6099301" y="1625214"/>
            <a:ext cx="120778" cy="125565"/>
          </a:xfrm>
          <a:prstGeom prst="ellipse">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26" name="Oval 25">
            <a:extLst>
              <a:ext uri="{FF2B5EF4-FFF2-40B4-BE49-F238E27FC236}">
                <a16:creationId xmlns:a16="http://schemas.microsoft.com/office/drawing/2014/main" id="{E961B85A-B00F-8917-DC45-B5FD120BEA8B}"/>
              </a:ext>
            </a:extLst>
          </p:cNvPr>
          <p:cNvSpPr/>
          <p:nvPr/>
        </p:nvSpPr>
        <p:spPr bwMode="auto">
          <a:xfrm>
            <a:off x="5891206" y="1627692"/>
            <a:ext cx="120778" cy="125565"/>
          </a:xfrm>
          <a:prstGeom prst="ellipse">
            <a:avLst/>
          </a:prstGeom>
          <a:solidFill>
            <a:srgbClr val="00B05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45" name="Arrow: Right 44">
            <a:extLst>
              <a:ext uri="{FF2B5EF4-FFF2-40B4-BE49-F238E27FC236}">
                <a16:creationId xmlns:a16="http://schemas.microsoft.com/office/drawing/2014/main" id="{3F3309B3-8290-4ACE-F7E2-10DFAAA4C89D}"/>
              </a:ext>
            </a:extLst>
          </p:cNvPr>
          <p:cNvSpPr/>
          <p:nvPr/>
        </p:nvSpPr>
        <p:spPr bwMode="auto">
          <a:xfrm>
            <a:off x="4074136" y="5041380"/>
            <a:ext cx="499741" cy="300470"/>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2B2B82"/>
              </a:solidFill>
              <a:effectLst/>
              <a:latin typeface="Times" pitchFamily="18" charset="0"/>
            </a:endParaRPr>
          </a:p>
        </p:txBody>
      </p:sp>
      <p:sp>
        <p:nvSpPr>
          <p:cNvPr id="47" name="Arrow: Right 46">
            <a:extLst>
              <a:ext uri="{FF2B5EF4-FFF2-40B4-BE49-F238E27FC236}">
                <a16:creationId xmlns:a16="http://schemas.microsoft.com/office/drawing/2014/main" id="{7CA1EE07-3D48-DFE7-CAE5-9861F00CE443}"/>
              </a:ext>
            </a:extLst>
          </p:cNvPr>
          <p:cNvSpPr/>
          <p:nvPr/>
        </p:nvSpPr>
        <p:spPr bwMode="auto">
          <a:xfrm rot="10800000">
            <a:off x="5858381" y="2212722"/>
            <a:ext cx="464266" cy="300470"/>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49" name="TextBox 48">
            <a:extLst>
              <a:ext uri="{FF2B5EF4-FFF2-40B4-BE49-F238E27FC236}">
                <a16:creationId xmlns:a16="http://schemas.microsoft.com/office/drawing/2014/main" id="{8BE177B2-973F-43F8-F229-D418FF3C5833}"/>
              </a:ext>
            </a:extLst>
          </p:cNvPr>
          <p:cNvSpPr txBox="1"/>
          <p:nvPr/>
        </p:nvSpPr>
        <p:spPr>
          <a:xfrm>
            <a:off x="3626074" y="3290500"/>
            <a:ext cx="2081019" cy="276999"/>
          </a:xfrm>
          <a:prstGeom prst="rect">
            <a:avLst/>
          </a:prstGeom>
          <a:noFill/>
        </p:spPr>
        <p:txBody>
          <a:bodyPr wrap="none" rtlCol="0">
            <a:spAutoFit/>
          </a:bodyPr>
          <a:lstStyle/>
          <a:p>
            <a:pPr algn="l" defTabSz="912813" eaLnBrk="1" hangingPunct="1"/>
            <a:r>
              <a:rPr lang="en-US" sz="1200" dirty="0">
                <a:solidFill>
                  <a:srgbClr val="000000"/>
                </a:solidFill>
                <a:latin typeface="Arial" panose="020B0604020202020204" pitchFamily="34" charset="0"/>
                <a:ea typeface="MS PGothic" panose="020B0600070205080204" pitchFamily="34" charset="-128"/>
              </a:rPr>
              <a:t>Booster-RS-25 Interaction</a:t>
            </a:r>
          </a:p>
        </p:txBody>
      </p:sp>
      <p:sp>
        <p:nvSpPr>
          <p:cNvPr id="53" name="TextBox 52">
            <a:extLst>
              <a:ext uri="{FF2B5EF4-FFF2-40B4-BE49-F238E27FC236}">
                <a16:creationId xmlns:a16="http://schemas.microsoft.com/office/drawing/2014/main" id="{4C96F857-EFEB-F29E-1E42-C501EC0A1D23}"/>
              </a:ext>
            </a:extLst>
          </p:cNvPr>
          <p:cNvSpPr txBox="1"/>
          <p:nvPr/>
        </p:nvSpPr>
        <p:spPr>
          <a:xfrm>
            <a:off x="4241627" y="5964433"/>
            <a:ext cx="1465466" cy="276999"/>
          </a:xfrm>
          <a:prstGeom prst="rect">
            <a:avLst/>
          </a:prstGeom>
          <a:noFill/>
          <a:ln>
            <a:noFill/>
          </a:ln>
        </p:spPr>
        <p:txBody>
          <a:bodyPr wrap="none" rtlCol="0">
            <a:spAutoFit/>
          </a:bodyPr>
          <a:lstStyle/>
          <a:p>
            <a:pPr algn="l" defTabSz="912813" eaLnBrk="1" hangingPunct="1"/>
            <a:r>
              <a:rPr lang="en-US" sz="1200" dirty="0">
                <a:latin typeface="Arial" panose="020B0604020202020204" pitchFamily="34" charset="0"/>
                <a:ea typeface="MS PGothic" panose="020B0600070205080204" pitchFamily="34" charset="-128"/>
              </a:rPr>
              <a:t>Center Base PIFS</a:t>
            </a:r>
          </a:p>
        </p:txBody>
      </p:sp>
    </p:spTree>
    <p:extLst>
      <p:ext uri="{BB962C8B-B14F-4D97-AF65-F5344CB8AC3E}">
        <p14:creationId xmlns:p14="http://schemas.microsoft.com/office/powerpoint/2010/main" val="26929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0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402DA9-CF7E-06C1-04C0-2760699DC9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8F6B1-23AA-7A23-1C0F-DCF2293107E3}"/>
              </a:ext>
            </a:extLst>
          </p:cNvPr>
          <p:cNvSpPr>
            <a:spLocks noGrp="1"/>
          </p:cNvSpPr>
          <p:nvPr>
            <p:ph type="title"/>
          </p:nvPr>
        </p:nvSpPr>
        <p:spPr/>
        <p:txBody>
          <a:bodyPr/>
          <a:lstStyle/>
          <a:p>
            <a:r>
              <a:rPr lang="en-US" dirty="0">
                <a:solidFill>
                  <a:schemeClr val="bg1"/>
                </a:solidFill>
              </a:rPr>
              <a:t>Plume Impingement Heating </a:t>
            </a:r>
          </a:p>
        </p:txBody>
      </p:sp>
      <p:sp>
        <p:nvSpPr>
          <p:cNvPr id="5" name="Slide Number Placeholder 4">
            <a:extLst>
              <a:ext uri="{FF2B5EF4-FFF2-40B4-BE49-F238E27FC236}">
                <a16:creationId xmlns:a16="http://schemas.microsoft.com/office/drawing/2014/main" id="{2A4030C2-57AD-AD1B-E8D3-71BCBD6F958F}"/>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9199CED-6919-4E7D-A690-AD3E6D16DAA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
        <p:nvSpPr>
          <p:cNvPr id="6" name="Content Placeholder 2">
            <a:extLst>
              <a:ext uri="{FF2B5EF4-FFF2-40B4-BE49-F238E27FC236}">
                <a16:creationId xmlns:a16="http://schemas.microsoft.com/office/drawing/2014/main" id="{4EEF5F8D-07A2-08E9-14E5-865573D2311B}"/>
              </a:ext>
            </a:extLst>
          </p:cNvPr>
          <p:cNvSpPr txBox="1">
            <a:spLocks/>
          </p:cNvSpPr>
          <p:nvPr/>
        </p:nvSpPr>
        <p:spPr bwMode="auto">
          <a:xfrm>
            <a:off x="6266249" y="4192857"/>
            <a:ext cx="5175741" cy="2526919"/>
          </a:xfrm>
          <a:prstGeom prst="rect">
            <a:avLst/>
          </a:prstGeom>
          <a:noFill/>
          <a:ln w="25400">
            <a:solidFill>
              <a:srgbClr val="2B2B82"/>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8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800">
                <a:solidFill>
                  <a:schemeClr val="tx1"/>
                </a:solidFill>
                <a:latin typeface="+mn-lt"/>
                <a:ea typeface="ＭＳ Ｐゴシック" charset="0"/>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indent="0" algn="ctr">
              <a:buFontTx/>
              <a:buNone/>
            </a:pPr>
            <a:r>
              <a:rPr lang="en-US" sz="1800" b="1" kern="0" dirty="0">
                <a:solidFill>
                  <a:srgbClr val="2B2B82"/>
                </a:solidFill>
              </a:rPr>
              <a:t>Booster Separation &amp; Launch Abort System Jettison Motor (BSM, LAS JM)</a:t>
            </a:r>
          </a:p>
          <a:p>
            <a:pPr marL="0" indent="0" algn="ctr">
              <a:buFontTx/>
              <a:buNone/>
            </a:pPr>
            <a:r>
              <a:rPr lang="en-US" sz="1800" kern="0" dirty="0">
                <a:solidFill>
                  <a:srgbClr val="2B2B82"/>
                </a:solidFill>
              </a:rPr>
              <a:t>   </a:t>
            </a:r>
            <a:r>
              <a:rPr lang="en-US" sz="1800" b="1" kern="0" dirty="0">
                <a:solidFill>
                  <a:srgbClr val="2B2B82"/>
                </a:solidFill>
              </a:rPr>
              <a:t>Plume Impingement</a:t>
            </a:r>
            <a:endParaRPr lang="en-US" sz="1800" b="0" kern="0" dirty="0">
              <a:solidFill>
                <a:srgbClr val="2B2B82"/>
              </a:solidFill>
            </a:endParaRPr>
          </a:p>
          <a:p>
            <a:pPr marL="285750" indent="-285750"/>
            <a:r>
              <a:rPr lang="en-US" sz="1800" b="0" kern="0" dirty="0">
                <a:solidFill>
                  <a:srgbClr val="2B2B82"/>
                </a:solidFill>
              </a:rPr>
              <a:t>Max heat rates, local to nozzle exits</a:t>
            </a:r>
          </a:p>
          <a:p>
            <a:pPr marL="285750" indent="-285750"/>
            <a:r>
              <a:rPr lang="en-US" sz="1800" b="0" kern="0" dirty="0">
                <a:solidFill>
                  <a:srgbClr val="2B2B82"/>
                </a:solidFill>
              </a:rPr>
              <a:t>BSM plumes induced flow separation, progressed up to Orion ogive</a:t>
            </a:r>
          </a:p>
          <a:p>
            <a:pPr marL="285750" indent="-285750"/>
            <a:r>
              <a:rPr lang="en-US" sz="1800" b="0" kern="0" dirty="0">
                <a:solidFill>
                  <a:srgbClr val="2B2B82"/>
                </a:solidFill>
              </a:rPr>
              <a:t>Post AR01 CFD predictions based upon dispersed, jet po/p ratio, dynamic pressure</a:t>
            </a:r>
          </a:p>
          <a:p>
            <a:pPr marL="285750" indent="-285750"/>
            <a:endParaRPr lang="en-US" sz="2000" b="0" kern="0" dirty="0">
              <a:solidFill>
                <a:srgbClr val="2B2B82"/>
              </a:solidFill>
            </a:endParaRPr>
          </a:p>
          <a:p>
            <a:pPr marL="285750" indent="-285750"/>
            <a:endParaRPr lang="en-US" sz="2000" b="1" kern="0" dirty="0">
              <a:solidFill>
                <a:srgbClr val="2B2B82"/>
              </a:solidFill>
            </a:endParaRPr>
          </a:p>
        </p:txBody>
      </p:sp>
      <p:pic>
        <p:nvPicPr>
          <p:cNvPr id="12" name="201_287_SEF11_SAJ_BOOSTER_SEP_RIGHT_LEFT">
            <a:hlinkClick r:id="" action="ppaction://media"/>
            <a:extLst>
              <a:ext uri="{FF2B5EF4-FFF2-40B4-BE49-F238E27FC236}">
                <a16:creationId xmlns:a16="http://schemas.microsoft.com/office/drawing/2014/main" id="{255DB0D4-09C6-08D2-6228-D0A14520B95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6894" y="819665"/>
            <a:ext cx="5599106" cy="3172631"/>
          </a:xfrm>
          <a:prstGeom prst="rect">
            <a:avLst/>
          </a:prstGeom>
          <a:ln w="25400">
            <a:solidFill>
              <a:srgbClr val="2B2B82"/>
            </a:solidFill>
          </a:ln>
        </p:spPr>
      </p:pic>
      <p:pic>
        <p:nvPicPr>
          <p:cNvPr id="15" name="Picture 14">
            <a:extLst>
              <a:ext uri="{FF2B5EF4-FFF2-40B4-BE49-F238E27FC236}">
                <a16:creationId xmlns:a16="http://schemas.microsoft.com/office/drawing/2014/main" id="{104D25E1-03E9-709F-3FA5-063B39C8A193}"/>
              </a:ext>
            </a:extLst>
          </p:cNvPr>
          <p:cNvPicPr>
            <a:picLocks noChangeAspect="1"/>
          </p:cNvPicPr>
          <p:nvPr/>
        </p:nvPicPr>
        <p:blipFill>
          <a:blip r:embed="rId7"/>
          <a:stretch>
            <a:fillRect/>
          </a:stretch>
        </p:blipFill>
        <p:spPr>
          <a:xfrm>
            <a:off x="6208584" y="811427"/>
            <a:ext cx="5233406" cy="3350778"/>
          </a:xfrm>
          <a:prstGeom prst="rect">
            <a:avLst/>
          </a:prstGeom>
        </p:spPr>
      </p:pic>
      <p:pic>
        <p:nvPicPr>
          <p:cNvPr id="13" name="Screen Recording 12">
            <a:hlinkClick r:id="" action="ppaction://media"/>
            <a:extLst>
              <a:ext uri="{FF2B5EF4-FFF2-40B4-BE49-F238E27FC236}">
                <a16:creationId xmlns:a16="http://schemas.microsoft.com/office/drawing/2014/main" id="{285A7E06-45CB-A7CF-EA5C-797E585C645B}"/>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67056" y="3908912"/>
            <a:ext cx="5628944" cy="2927865"/>
          </a:xfrm>
          <a:prstGeom prst="rect">
            <a:avLst/>
          </a:prstGeom>
        </p:spPr>
      </p:pic>
      <p:sp>
        <p:nvSpPr>
          <p:cNvPr id="16" name="TextBox 15">
            <a:extLst>
              <a:ext uri="{FF2B5EF4-FFF2-40B4-BE49-F238E27FC236}">
                <a16:creationId xmlns:a16="http://schemas.microsoft.com/office/drawing/2014/main" id="{CD1BCCED-D7CB-3874-5DBB-9A8C7A935B69}"/>
              </a:ext>
            </a:extLst>
          </p:cNvPr>
          <p:cNvSpPr txBox="1"/>
          <p:nvPr/>
        </p:nvSpPr>
        <p:spPr>
          <a:xfrm>
            <a:off x="496894" y="6498223"/>
            <a:ext cx="4902112" cy="338554"/>
          </a:xfrm>
          <a:prstGeom prst="rect">
            <a:avLst/>
          </a:prstGeom>
          <a:noFill/>
        </p:spPr>
        <p:txBody>
          <a:bodyPr wrap="none" rtlCol="0">
            <a:spAutoFit/>
          </a:bodyPr>
          <a:lstStyle/>
          <a:p>
            <a:r>
              <a:rPr lang="en-US" sz="1600" i="1" dirty="0">
                <a:solidFill>
                  <a:schemeClr val="bg1"/>
                </a:solidFill>
                <a:latin typeface="+mn-lt"/>
              </a:rPr>
              <a:t>CFD Movie Courtesy of Josh Wilson/MSFC EV33</a:t>
            </a:r>
          </a:p>
        </p:txBody>
      </p:sp>
      <p:sp>
        <p:nvSpPr>
          <p:cNvPr id="4" name="TextBox 3">
            <a:extLst>
              <a:ext uri="{FF2B5EF4-FFF2-40B4-BE49-F238E27FC236}">
                <a16:creationId xmlns:a16="http://schemas.microsoft.com/office/drawing/2014/main" id="{6CE0A1C2-CEB4-2410-2486-72D050D35271}"/>
              </a:ext>
            </a:extLst>
          </p:cNvPr>
          <p:cNvSpPr txBox="1"/>
          <p:nvPr/>
        </p:nvSpPr>
        <p:spPr>
          <a:xfrm>
            <a:off x="496894" y="3854303"/>
            <a:ext cx="2154757" cy="338554"/>
          </a:xfrm>
          <a:prstGeom prst="rect">
            <a:avLst/>
          </a:prstGeom>
          <a:noFill/>
        </p:spPr>
        <p:txBody>
          <a:bodyPr wrap="none" rtlCol="0">
            <a:spAutoFit/>
          </a:bodyPr>
          <a:lstStyle/>
          <a:p>
            <a:r>
              <a:rPr lang="en-US" sz="1600" i="1" dirty="0">
                <a:solidFill>
                  <a:schemeClr val="bg1"/>
                </a:solidFill>
                <a:latin typeface="+mn-lt"/>
              </a:rPr>
              <a:t>CFD Mach Contours</a:t>
            </a:r>
          </a:p>
        </p:txBody>
      </p:sp>
    </p:spTree>
    <p:extLst>
      <p:ext uri="{BB962C8B-B14F-4D97-AF65-F5344CB8AC3E}">
        <p14:creationId xmlns:p14="http://schemas.microsoft.com/office/powerpoint/2010/main" val="286395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9"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59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2"/>
                </p:tgtEl>
              </p:cMediaNode>
            </p:video>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2"/>
                                        </p:tgtEl>
                                      </p:cBhvr>
                                    </p:cmd>
                                  </p:childTnLst>
                                </p:cTn>
                              </p:par>
                            </p:childTnLst>
                          </p:cTn>
                        </p:par>
                      </p:childTnLst>
                    </p:cTn>
                  </p:par>
                </p:childTnLst>
              </p:cTn>
              <p:nextCondLst>
                <p:cond evt="onClick" delay="0">
                  <p:tgtEl>
                    <p:spTgt spid="12"/>
                  </p:tgtEl>
                </p:cond>
              </p:nextCondLst>
            </p:seq>
            <p:video>
              <p:cMediaNode vol="80000" mute="1">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21159-78A1-DAC2-B18D-2D965F91E8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06EDB-D8E5-BFCF-7AF8-1113DFC732F4}"/>
              </a:ext>
            </a:extLst>
          </p:cNvPr>
          <p:cNvSpPr>
            <a:spLocks noGrp="1"/>
          </p:cNvSpPr>
          <p:nvPr>
            <p:ph type="title"/>
          </p:nvPr>
        </p:nvSpPr>
        <p:spPr/>
        <p:txBody>
          <a:bodyPr/>
          <a:lstStyle/>
          <a:p>
            <a:r>
              <a:rPr lang="en-US" dirty="0">
                <a:solidFill>
                  <a:srgbClr val="333399"/>
                </a:solidFill>
              </a:rPr>
              <a:t>Core Auxiliary Power Unit Plume Environments</a:t>
            </a:r>
          </a:p>
        </p:txBody>
      </p:sp>
      <p:sp>
        <p:nvSpPr>
          <p:cNvPr id="3" name="Content Placeholder 2">
            <a:extLst>
              <a:ext uri="{FF2B5EF4-FFF2-40B4-BE49-F238E27FC236}">
                <a16:creationId xmlns:a16="http://schemas.microsoft.com/office/drawing/2014/main" id="{162C971F-90C9-2B2D-DE3E-B2CC891081AA}"/>
              </a:ext>
            </a:extLst>
          </p:cNvPr>
          <p:cNvSpPr>
            <a:spLocks noGrp="1"/>
          </p:cNvSpPr>
          <p:nvPr>
            <p:ph idx="1"/>
          </p:nvPr>
        </p:nvSpPr>
        <p:spPr>
          <a:xfrm>
            <a:off x="380999" y="857181"/>
            <a:ext cx="7502612" cy="5410200"/>
          </a:xfrm>
        </p:spPr>
        <p:txBody>
          <a:bodyPr/>
          <a:lstStyle/>
          <a:p>
            <a:r>
              <a:rPr lang="en-US" dirty="0">
                <a:solidFill>
                  <a:srgbClr val="333399"/>
                </a:solidFill>
              </a:rPr>
              <a:t>CAPUs power RS-25 operations initially using pressurized He, before turning over to GH2, operate at high and low mass flow rates</a:t>
            </a:r>
          </a:p>
          <a:p>
            <a:r>
              <a:rPr lang="en-US" dirty="0">
                <a:solidFill>
                  <a:srgbClr val="333399"/>
                </a:solidFill>
              </a:rPr>
              <a:t>Free H2 plume is disposed in base, combustion with entrained air in likeness to a diffusion flame</a:t>
            </a:r>
          </a:p>
        </p:txBody>
      </p:sp>
      <p:sp>
        <p:nvSpPr>
          <p:cNvPr id="4" name="Footer Placeholder 3">
            <a:extLst>
              <a:ext uri="{FF2B5EF4-FFF2-40B4-BE49-F238E27FC236}">
                <a16:creationId xmlns:a16="http://schemas.microsoft.com/office/drawing/2014/main" id="{300C7B56-1B3B-C4E7-6BC1-CB9A7F09EF98}"/>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3F43750-EBF8-1792-842F-66F1AAF9807F}"/>
              </a:ext>
            </a:extLst>
          </p:cNvPr>
          <p:cNvSpPr>
            <a:spLocks noGrp="1"/>
          </p:cNvSpPr>
          <p:nvPr>
            <p:ph type="sldNum" sz="quarter" idx="12"/>
          </p:nvPr>
        </p:nvSpPr>
        <p:spPr/>
        <p:txBody>
          <a:bodyPr/>
          <a:lstStyle/>
          <a:p>
            <a:fld id="{33F42015-0FC7-4B0E-8D2B-76EADF48D957}" type="slidenum">
              <a:rPr lang="en-US" smtClean="0"/>
              <a:pPr/>
              <a:t>19</a:t>
            </a:fld>
            <a:endParaRPr lang="en-US"/>
          </a:p>
        </p:txBody>
      </p:sp>
      <p:pic>
        <p:nvPicPr>
          <p:cNvPr id="8" name="Picture 7">
            <a:extLst>
              <a:ext uri="{FF2B5EF4-FFF2-40B4-BE49-F238E27FC236}">
                <a16:creationId xmlns:a16="http://schemas.microsoft.com/office/drawing/2014/main" id="{D48C7F32-B167-8E0C-6DEA-AF2A25A08D5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207533" y="3640171"/>
            <a:ext cx="3479058" cy="2781603"/>
          </a:xfrm>
          <a:prstGeom prst="rect">
            <a:avLst/>
          </a:prstGeom>
        </p:spPr>
      </p:pic>
      <p:pic>
        <p:nvPicPr>
          <p:cNvPr id="12" name="Picture 11">
            <a:extLst>
              <a:ext uri="{FF2B5EF4-FFF2-40B4-BE49-F238E27FC236}">
                <a16:creationId xmlns:a16="http://schemas.microsoft.com/office/drawing/2014/main" id="{37E06C55-DE3B-72B9-552C-C8DAD1382CC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207534" y="857181"/>
            <a:ext cx="3479057" cy="2627348"/>
          </a:xfrm>
          <a:prstGeom prst="rect">
            <a:avLst/>
          </a:prstGeom>
        </p:spPr>
      </p:pic>
      <p:sp>
        <p:nvSpPr>
          <p:cNvPr id="16" name="TextBox 15">
            <a:extLst>
              <a:ext uri="{FF2B5EF4-FFF2-40B4-BE49-F238E27FC236}">
                <a16:creationId xmlns:a16="http://schemas.microsoft.com/office/drawing/2014/main" id="{2B41ECB2-031D-E0F2-C202-92A69AB5FF7C}"/>
              </a:ext>
            </a:extLst>
          </p:cNvPr>
          <p:cNvSpPr txBox="1"/>
          <p:nvPr/>
        </p:nvSpPr>
        <p:spPr>
          <a:xfrm>
            <a:off x="8276688" y="943299"/>
            <a:ext cx="3276859" cy="400110"/>
          </a:xfrm>
          <a:prstGeom prst="rect">
            <a:avLst/>
          </a:prstGeom>
          <a:noFill/>
        </p:spPr>
        <p:txBody>
          <a:bodyPr wrap="none" rtlCol="0">
            <a:spAutoFit/>
          </a:bodyPr>
          <a:lstStyle/>
          <a:p>
            <a:r>
              <a:rPr lang="en-US" b="1" dirty="0">
                <a:solidFill>
                  <a:srgbClr val="FFFFFF"/>
                </a:solidFill>
                <a:latin typeface="+mn-lt"/>
              </a:rPr>
              <a:t>CAPU H</a:t>
            </a:r>
            <a:r>
              <a:rPr lang="en-US" b="1" baseline="-25000" dirty="0">
                <a:solidFill>
                  <a:srgbClr val="FFFFFF"/>
                </a:solidFill>
                <a:latin typeface="+mn-lt"/>
              </a:rPr>
              <a:t>2 </a:t>
            </a:r>
            <a:r>
              <a:rPr lang="en-US" b="1" dirty="0">
                <a:solidFill>
                  <a:srgbClr val="FFFFFF"/>
                </a:solidFill>
                <a:latin typeface="+mn-lt"/>
              </a:rPr>
              <a:t>(Low</a:t>
            </a:r>
            <a:r>
              <a:rPr lang="en-US" dirty="0">
                <a:solidFill>
                  <a:srgbClr val="FFFFFF"/>
                </a:solidFill>
                <a:latin typeface="+mn-lt"/>
              </a:rPr>
              <a:t> </a:t>
            </a:r>
            <a:r>
              <a:rPr lang="en-US" b="1" dirty="0">
                <a:solidFill>
                  <a:srgbClr val="FFFFFF"/>
                </a:solidFill>
                <a:latin typeface="+mn-lt"/>
              </a:rPr>
              <a:t>Flow Rate)</a:t>
            </a:r>
            <a:endParaRPr lang="en-US" b="1" baseline="-25000" dirty="0">
              <a:solidFill>
                <a:srgbClr val="FFFFFF"/>
              </a:solidFill>
              <a:latin typeface="+mn-lt"/>
            </a:endParaRPr>
          </a:p>
        </p:txBody>
      </p:sp>
      <p:sp>
        <p:nvSpPr>
          <p:cNvPr id="18" name="TextBox 17">
            <a:extLst>
              <a:ext uri="{FF2B5EF4-FFF2-40B4-BE49-F238E27FC236}">
                <a16:creationId xmlns:a16="http://schemas.microsoft.com/office/drawing/2014/main" id="{DB2B4B31-34DA-0F46-8624-05CA5C6BC8B7}"/>
              </a:ext>
            </a:extLst>
          </p:cNvPr>
          <p:cNvSpPr txBox="1"/>
          <p:nvPr/>
        </p:nvSpPr>
        <p:spPr>
          <a:xfrm>
            <a:off x="8218980" y="3703928"/>
            <a:ext cx="3334567" cy="400110"/>
          </a:xfrm>
          <a:prstGeom prst="rect">
            <a:avLst/>
          </a:prstGeom>
          <a:noFill/>
        </p:spPr>
        <p:txBody>
          <a:bodyPr wrap="none" rtlCol="0">
            <a:spAutoFit/>
          </a:bodyPr>
          <a:lstStyle/>
          <a:p>
            <a:r>
              <a:rPr lang="en-US" b="1" dirty="0">
                <a:solidFill>
                  <a:srgbClr val="FFFFFF"/>
                </a:solidFill>
                <a:latin typeface="+mn-lt"/>
              </a:rPr>
              <a:t>CAPU H</a:t>
            </a:r>
            <a:r>
              <a:rPr lang="en-US" b="1" baseline="-25000" dirty="0">
                <a:solidFill>
                  <a:srgbClr val="FFFFFF"/>
                </a:solidFill>
                <a:latin typeface="+mn-lt"/>
              </a:rPr>
              <a:t>2 </a:t>
            </a:r>
            <a:r>
              <a:rPr lang="en-US" b="1" dirty="0">
                <a:solidFill>
                  <a:srgbClr val="FFFFFF"/>
                </a:solidFill>
                <a:latin typeface="+mn-lt"/>
              </a:rPr>
              <a:t>(High Flow Rate)</a:t>
            </a:r>
            <a:endParaRPr lang="en-US" b="1" baseline="-25000" dirty="0">
              <a:solidFill>
                <a:srgbClr val="FFFFFF"/>
              </a:solidFill>
              <a:latin typeface="+mn-lt"/>
            </a:endParaRPr>
          </a:p>
        </p:txBody>
      </p:sp>
      <p:sp>
        <p:nvSpPr>
          <p:cNvPr id="22" name="TextBox 21">
            <a:extLst>
              <a:ext uri="{FF2B5EF4-FFF2-40B4-BE49-F238E27FC236}">
                <a16:creationId xmlns:a16="http://schemas.microsoft.com/office/drawing/2014/main" id="{6217C7C8-63E9-5D7A-2856-252E904A651A}"/>
              </a:ext>
            </a:extLst>
          </p:cNvPr>
          <p:cNvSpPr txBox="1"/>
          <p:nvPr/>
        </p:nvSpPr>
        <p:spPr>
          <a:xfrm>
            <a:off x="8126726" y="3310033"/>
            <a:ext cx="3837910"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i="1" dirty="0">
                <a:solidFill>
                  <a:schemeClr val="tx1"/>
                </a:solidFill>
                <a:latin typeface="+mn-lt"/>
              </a:rPr>
              <a:t>IR Imagery courtesy of Darrell Gaddy/ER43</a:t>
            </a:r>
          </a:p>
        </p:txBody>
      </p:sp>
      <p:pic>
        <p:nvPicPr>
          <p:cNvPr id="71" name="Picture 70">
            <a:extLst>
              <a:ext uri="{FF2B5EF4-FFF2-40B4-BE49-F238E27FC236}">
                <a16:creationId xmlns:a16="http://schemas.microsoft.com/office/drawing/2014/main" id="{A8B84FA6-2F16-22CA-2E7C-2DEF128A3976}"/>
              </a:ext>
            </a:extLst>
          </p:cNvPr>
          <p:cNvPicPr>
            <a:picLocks noChangeAspect="1"/>
          </p:cNvPicPr>
          <p:nvPr/>
        </p:nvPicPr>
        <p:blipFill>
          <a:blip r:embed="rId4"/>
          <a:stretch>
            <a:fillRect/>
          </a:stretch>
        </p:blipFill>
        <p:spPr>
          <a:xfrm>
            <a:off x="137156" y="2928542"/>
            <a:ext cx="5714603" cy="3777058"/>
          </a:xfrm>
          <a:prstGeom prst="rect">
            <a:avLst/>
          </a:prstGeom>
        </p:spPr>
      </p:pic>
      <p:sp>
        <p:nvSpPr>
          <p:cNvPr id="74" name="TextBox 73">
            <a:extLst>
              <a:ext uri="{FF2B5EF4-FFF2-40B4-BE49-F238E27FC236}">
                <a16:creationId xmlns:a16="http://schemas.microsoft.com/office/drawing/2014/main" id="{A23492F2-86C9-91A5-8029-233845980095}"/>
              </a:ext>
            </a:extLst>
          </p:cNvPr>
          <p:cNvSpPr txBox="1"/>
          <p:nvPr/>
        </p:nvSpPr>
        <p:spPr>
          <a:xfrm>
            <a:off x="757171" y="5938329"/>
            <a:ext cx="1896673" cy="307777"/>
          </a:xfrm>
          <a:prstGeom prst="rect">
            <a:avLst/>
          </a:prstGeom>
          <a:noFill/>
        </p:spPr>
        <p:txBody>
          <a:bodyPr wrap="none" rtlCol="0">
            <a:spAutoFit/>
          </a:bodyPr>
          <a:lstStyle/>
          <a:p>
            <a:pPr algn="l" defTabSz="912813" eaLnBrk="1" hangingPunct="1"/>
            <a:r>
              <a:rPr lang="en-US" sz="1400" i="1" dirty="0">
                <a:solidFill>
                  <a:srgbClr val="000000"/>
                </a:solidFill>
                <a:latin typeface="Arial" panose="020B0604020202020204" pitchFamily="34" charset="0"/>
                <a:ea typeface="MS PGothic" panose="020B0600070205080204" pitchFamily="34" charset="-128"/>
              </a:rPr>
              <a:t>CAPU Plot, </a:t>
            </a:r>
            <a:r>
              <a:rPr lang="en-US" sz="1400" i="1" dirty="0" err="1">
                <a:solidFill>
                  <a:srgbClr val="000000"/>
                </a:solidFill>
                <a:latin typeface="Arial" panose="020B0604020202020204" pitchFamily="34" charset="0"/>
                <a:ea typeface="MS PGothic" panose="020B0600070205080204" pitchFamily="34" charset="-128"/>
              </a:rPr>
              <a:t>M.Mehta</a:t>
            </a:r>
            <a:endParaRPr lang="en-US" sz="1400" i="1" dirty="0">
              <a:solidFill>
                <a:srgbClr val="000000"/>
              </a:solidFill>
              <a:latin typeface="Arial" panose="020B0604020202020204" pitchFamily="34" charset="0"/>
              <a:ea typeface="MS PGothic" panose="020B0600070205080204" pitchFamily="34" charset="-128"/>
            </a:endParaRPr>
          </a:p>
        </p:txBody>
      </p:sp>
      <p:pic>
        <p:nvPicPr>
          <p:cNvPr id="78" name="Picture 77">
            <a:extLst>
              <a:ext uri="{FF2B5EF4-FFF2-40B4-BE49-F238E27FC236}">
                <a16:creationId xmlns:a16="http://schemas.microsoft.com/office/drawing/2014/main" id="{334139F2-E4ED-B86C-70DF-0A93F9AC50AF}"/>
              </a:ext>
            </a:extLst>
          </p:cNvPr>
          <p:cNvPicPr>
            <a:picLocks noChangeAspect="1"/>
          </p:cNvPicPr>
          <p:nvPr/>
        </p:nvPicPr>
        <p:blipFill>
          <a:blip r:embed="rId5"/>
          <a:stretch>
            <a:fillRect/>
          </a:stretch>
        </p:blipFill>
        <p:spPr>
          <a:xfrm>
            <a:off x="4835146" y="3196278"/>
            <a:ext cx="3210426" cy="2222603"/>
          </a:xfrm>
          <a:prstGeom prst="rect">
            <a:avLst/>
          </a:prstGeom>
        </p:spPr>
      </p:pic>
      <p:sp>
        <p:nvSpPr>
          <p:cNvPr id="79" name="Rectangle 78">
            <a:extLst>
              <a:ext uri="{FF2B5EF4-FFF2-40B4-BE49-F238E27FC236}">
                <a16:creationId xmlns:a16="http://schemas.microsoft.com/office/drawing/2014/main" id="{9A7CC249-9578-930F-1AB6-B936926673C2}"/>
              </a:ext>
            </a:extLst>
          </p:cNvPr>
          <p:cNvSpPr/>
          <p:nvPr/>
        </p:nvSpPr>
        <p:spPr bwMode="auto">
          <a:xfrm>
            <a:off x="6096000" y="4383741"/>
            <a:ext cx="806824" cy="708212"/>
          </a:xfrm>
          <a:prstGeom prst="rect">
            <a:avLst/>
          </a:prstGeom>
          <a:noFill/>
          <a:ln w="28575" cap="flat" cmpd="sng" algn="ctr">
            <a:solidFill>
              <a:srgbClr val="FF0000"/>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81" name="TextBox 80">
            <a:extLst>
              <a:ext uri="{FF2B5EF4-FFF2-40B4-BE49-F238E27FC236}">
                <a16:creationId xmlns:a16="http://schemas.microsoft.com/office/drawing/2014/main" id="{ECEF3203-F8CB-5B26-A227-0C94CF962914}"/>
              </a:ext>
            </a:extLst>
          </p:cNvPr>
          <p:cNvSpPr txBox="1"/>
          <p:nvPr/>
        </p:nvSpPr>
        <p:spPr>
          <a:xfrm>
            <a:off x="6692485" y="3697077"/>
            <a:ext cx="1202573" cy="307777"/>
          </a:xfrm>
          <a:prstGeom prst="rect">
            <a:avLst/>
          </a:prstGeom>
          <a:solidFill>
            <a:schemeClr val="bg1"/>
          </a:solidFill>
          <a:ln>
            <a:solidFill>
              <a:schemeClr val="tx1"/>
            </a:solidFill>
          </a:ln>
        </p:spPr>
        <p:txBody>
          <a:bodyPr wrap="none" rtlCol="0">
            <a:spAutoFit/>
          </a:bodyPr>
          <a:lstStyle/>
          <a:p>
            <a:pPr algn="l" defTabSz="912813" eaLnBrk="1" hangingPunct="1"/>
            <a:r>
              <a:rPr lang="en-US" sz="1400" i="1" dirty="0">
                <a:solidFill>
                  <a:srgbClr val="000000"/>
                </a:solidFill>
                <a:latin typeface="Arial" panose="020B0604020202020204" pitchFamily="34" charset="0"/>
                <a:ea typeface="MS PGothic" panose="020B0600070205080204" pitchFamily="34" charset="-128"/>
              </a:rPr>
              <a:t>CAPU Ports</a:t>
            </a:r>
          </a:p>
        </p:txBody>
      </p:sp>
      <p:sp>
        <p:nvSpPr>
          <p:cNvPr id="83" name="TextBox 82">
            <a:extLst>
              <a:ext uri="{FF2B5EF4-FFF2-40B4-BE49-F238E27FC236}">
                <a16:creationId xmlns:a16="http://schemas.microsoft.com/office/drawing/2014/main" id="{204AD493-F892-FC42-8090-2B3C8DCB05D9}"/>
              </a:ext>
            </a:extLst>
          </p:cNvPr>
          <p:cNvSpPr txBox="1"/>
          <p:nvPr/>
        </p:nvSpPr>
        <p:spPr>
          <a:xfrm>
            <a:off x="6732106" y="4701528"/>
            <a:ext cx="837024" cy="307777"/>
          </a:xfrm>
          <a:prstGeom prst="rect">
            <a:avLst/>
          </a:prstGeom>
          <a:solidFill>
            <a:schemeClr val="bg1"/>
          </a:solidFill>
          <a:ln>
            <a:solidFill>
              <a:schemeClr val="tx1"/>
            </a:solidFill>
          </a:ln>
        </p:spPr>
        <p:txBody>
          <a:bodyPr wrap="none" rtlCol="0">
            <a:spAutoFit/>
          </a:bodyPr>
          <a:lstStyle/>
          <a:p>
            <a:pPr algn="l" defTabSz="912813" eaLnBrk="1" hangingPunct="1"/>
            <a:r>
              <a:rPr lang="en-US" sz="1400" i="1" dirty="0">
                <a:solidFill>
                  <a:srgbClr val="000000"/>
                </a:solidFill>
                <a:latin typeface="Arial" panose="020B0604020202020204" pitchFamily="34" charset="0"/>
                <a:ea typeface="MS PGothic" panose="020B0600070205080204" pitchFamily="34" charset="-128"/>
              </a:rPr>
              <a:t>TOT031</a:t>
            </a:r>
          </a:p>
        </p:txBody>
      </p:sp>
      <p:cxnSp>
        <p:nvCxnSpPr>
          <p:cNvPr id="85" name="Straight Arrow Connector 84">
            <a:extLst>
              <a:ext uri="{FF2B5EF4-FFF2-40B4-BE49-F238E27FC236}">
                <a16:creationId xmlns:a16="http://schemas.microsoft.com/office/drawing/2014/main" id="{1C5AAC19-65BB-42B2-E700-BDB7045CDF1B}"/>
              </a:ext>
            </a:extLst>
          </p:cNvPr>
          <p:cNvCxnSpPr/>
          <p:nvPr/>
        </p:nvCxnSpPr>
        <p:spPr bwMode="auto">
          <a:xfrm flipH="1">
            <a:off x="5665694" y="3850965"/>
            <a:ext cx="1026791" cy="0"/>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cxnSp>
        <p:nvCxnSpPr>
          <p:cNvPr id="86" name="Straight Arrow Connector 85">
            <a:extLst>
              <a:ext uri="{FF2B5EF4-FFF2-40B4-BE49-F238E27FC236}">
                <a16:creationId xmlns:a16="http://schemas.microsoft.com/office/drawing/2014/main" id="{2C632EB1-F609-9238-A88B-EA83C4C58280}"/>
              </a:ext>
            </a:extLst>
          </p:cNvPr>
          <p:cNvCxnSpPr>
            <a:cxnSpLocks/>
          </p:cNvCxnSpPr>
          <p:nvPr/>
        </p:nvCxnSpPr>
        <p:spPr bwMode="auto">
          <a:xfrm flipH="1" flipV="1">
            <a:off x="6780375" y="3425141"/>
            <a:ext cx="256919" cy="271936"/>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4070042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AC26-7B5F-D6D5-D12A-B50489E0A071}"/>
              </a:ext>
            </a:extLst>
          </p:cNvPr>
          <p:cNvSpPr>
            <a:spLocks noGrp="1"/>
          </p:cNvSpPr>
          <p:nvPr>
            <p:ph type="title"/>
          </p:nvPr>
        </p:nvSpPr>
        <p:spPr/>
        <p:txBody>
          <a:bodyPr/>
          <a:lstStyle/>
          <a:p>
            <a:r>
              <a:rPr lang="en-US" dirty="0">
                <a:solidFill>
                  <a:srgbClr val="2B2B82"/>
                </a:solidFill>
              </a:rPr>
              <a:t>Notice to the Audience</a:t>
            </a:r>
          </a:p>
        </p:txBody>
      </p:sp>
      <p:sp>
        <p:nvSpPr>
          <p:cNvPr id="3" name="Content Placeholder 2">
            <a:extLst>
              <a:ext uri="{FF2B5EF4-FFF2-40B4-BE49-F238E27FC236}">
                <a16:creationId xmlns:a16="http://schemas.microsoft.com/office/drawing/2014/main" id="{DB89A862-0479-1B89-B8F7-7B182F803255}"/>
              </a:ext>
            </a:extLst>
          </p:cNvPr>
          <p:cNvSpPr>
            <a:spLocks noGrp="1"/>
          </p:cNvSpPr>
          <p:nvPr>
            <p:ph idx="1"/>
          </p:nvPr>
        </p:nvSpPr>
        <p:spPr/>
        <p:txBody>
          <a:bodyPr/>
          <a:lstStyle/>
          <a:p>
            <a:pPr marL="0" indent="0">
              <a:buNone/>
            </a:pPr>
            <a:r>
              <a:rPr lang="en-US" sz="2800" i="1" dirty="0">
                <a:solidFill>
                  <a:srgbClr val="2B2B82"/>
                </a:solidFill>
                <a:latin typeface="Times New Roman" panose="02020603050405020304" pitchFamily="18" charset="0"/>
                <a:ea typeface="Times New Roman" panose="02020603050405020304" pitchFamily="18" charset="0"/>
                <a:cs typeface="Times New Roman" panose="02020603050405020304" pitchFamily="18" charset="0"/>
              </a:rPr>
              <a:t>The Space Launch System, including its performance and certain other features and characteristics, have been defined by the U.S. Government to be Controlled Unclassified Information (CUI). Information deemed to be CUI requires special protection and may not be disclosed to an international audience. To comply with CUI restrictions, details such as absolute values have been removed from plots and figures. It is the opinion of the authors that, despite these alterations, there is no loss of meaningful technical content. Analytical methodologies and capabilities are discussed, technical results and trends are presented, conclusions are captured.</a:t>
            </a:r>
            <a:endParaRPr lang="en-US" sz="2800" dirty="0">
              <a:solidFill>
                <a:srgbClr val="2B2B82"/>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09A38F0-58F5-0CD1-C103-E785CAFCE84F}"/>
              </a:ext>
            </a:extLst>
          </p:cNvPr>
          <p:cNvSpPr>
            <a:spLocks noGrp="1"/>
          </p:cNvSpPr>
          <p:nvPr>
            <p:ph type="ftr" sz="quarter" idx="11"/>
          </p:nvPr>
        </p:nvSpPr>
        <p:spPr/>
        <p:txBody>
          <a:bodyPr/>
          <a:lstStyle/>
          <a:p>
            <a:r>
              <a:rPr lang="en-US">
                <a:solidFill>
                  <a:srgbClr val="2B2B82"/>
                </a:solidFill>
                <a:latin typeface="Arial"/>
                <a:ea typeface="ＭＳ Ｐゴシック"/>
                <a:cs typeface="Arial"/>
              </a:rPr>
              <a:t>TFAWS 2026 – August 31 – September 4, 2026</a:t>
            </a:r>
            <a:endParaRPr lang="en-US" dirty="0">
              <a:solidFill>
                <a:srgbClr val="2B2B82"/>
              </a:solidFill>
              <a:latin typeface="Arial"/>
              <a:ea typeface="ＭＳ Ｐゴシック"/>
              <a:cs typeface="Arial"/>
            </a:endParaRPr>
          </a:p>
        </p:txBody>
      </p:sp>
      <p:sp>
        <p:nvSpPr>
          <p:cNvPr id="5" name="Slide Number Placeholder 4">
            <a:extLst>
              <a:ext uri="{FF2B5EF4-FFF2-40B4-BE49-F238E27FC236}">
                <a16:creationId xmlns:a16="http://schemas.microsoft.com/office/drawing/2014/main" id="{B99A2C3F-695F-1130-3FA2-8D89E297136A}"/>
              </a:ext>
            </a:extLst>
          </p:cNvPr>
          <p:cNvSpPr>
            <a:spLocks noGrp="1"/>
          </p:cNvSpPr>
          <p:nvPr>
            <p:ph type="sldNum" sz="quarter" idx="12"/>
          </p:nvPr>
        </p:nvSpPr>
        <p:spPr/>
        <p:txBody>
          <a:bodyPr/>
          <a:lstStyle/>
          <a:p>
            <a:fld id="{33F42015-0FC7-4B0E-8D2B-76EADF48D957}" type="slidenum">
              <a:rPr lang="en-US" smtClean="0">
                <a:solidFill>
                  <a:srgbClr val="2B2B82"/>
                </a:solidFill>
              </a:rPr>
              <a:pPr/>
              <a:t>2</a:t>
            </a:fld>
            <a:endParaRPr lang="en-US">
              <a:solidFill>
                <a:srgbClr val="2B2B82"/>
              </a:solidFill>
            </a:endParaRPr>
          </a:p>
        </p:txBody>
      </p:sp>
    </p:spTree>
    <p:extLst>
      <p:ext uri="{BB962C8B-B14F-4D97-AF65-F5344CB8AC3E}">
        <p14:creationId xmlns:p14="http://schemas.microsoft.com/office/powerpoint/2010/main" val="3869581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C2DC3-8FC8-75F2-0C7E-F02C7A29D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A932B8-1654-8BA0-84A9-9138531445FB}"/>
              </a:ext>
            </a:extLst>
          </p:cNvPr>
          <p:cNvSpPr>
            <a:spLocks noGrp="1"/>
          </p:cNvSpPr>
          <p:nvPr>
            <p:ph type="title"/>
          </p:nvPr>
        </p:nvSpPr>
        <p:spPr/>
        <p:txBody>
          <a:bodyPr/>
          <a:lstStyle/>
          <a:p>
            <a:r>
              <a:rPr lang="en-US" dirty="0">
                <a:solidFill>
                  <a:srgbClr val="333399"/>
                </a:solidFill>
              </a:rPr>
              <a:t>Conclusions</a:t>
            </a:r>
          </a:p>
        </p:txBody>
      </p:sp>
      <p:sp>
        <p:nvSpPr>
          <p:cNvPr id="3" name="Content Placeholder 2">
            <a:extLst>
              <a:ext uri="{FF2B5EF4-FFF2-40B4-BE49-F238E27FC236}">
                <a16:creationId xmlns:a16="http://schemas.microsoft.com/office/drawing/2014/main" id="{BEFA0647-72BB-E019-1820-05656890298C}"/>
              </a:ext>
            </a:extLst>
          </p:cNvPr>
          <p:cNvSpPr>
            <a:spLocks noGrp="1"/>
          </p:cNvSpPr>
          <p:nvPr>
            <p:ph idx="1"/>
          </p:nvPr>
        </p:nvSpPr>
        <p:spPr>
          <a:xfrm>
            <a:off x="380999" y="857181"/>
            <a:ext cx="10847174" cy="5410200"/>
          </a:xfrm>
        </p:spPr>
        <p:txBody>
          <a:bodyPr/>
          <a:lstStyle/>
          <a:p>
            <a:r>
              <a:rPr lang="en-US" dirty="0">
                <a:solidFill>
                  <a:srgbClr val="333399"/>
                </a:solidFill>
              </a:rPr>
              <a:t>Aerodynamic heating strongly influenced by the recovery of total pressure in the booster nose, frustum, capture area, the local heat transfer coefficient increased when adding further flow constraint with strakes</a:t>
            </a:r>
          </a:p>
          <a:p>
            <a:r>
              <a:rPr lang="en-US" dirty="0">
                <a:solidFill>
                  <a:srgbClr val="333399"/>
                </a:solidFill>
              </a:rPr>
              <a:t>TPS burning induced environments sensitive to plume induced entrainment of free oxygen, material pyrolysis characteristics, off-gas products and radiation view factors, be aware of further consequences of TPS ablators</a:t>
            </a:r>
          </a:p>
          <a:p>
            <a:r>
              <a:rPr lang="en-US" dirty="0">
                <a:solidFill>
                  <a:srgbClr val="333399"/>
                </a:solidFill>
              </a:rPr>
              <a:t>In addition to plume radiation, CAPU free H2 combustion contributed to base heating leading up to TPS combustion</a:t>
            </a:r>
          </a:p>
          <a:p>
            <a:r>
              <a:rPr lang="en-US" dirty="0">
                <a:solidFill>
                  <a:srgbClr val="333399"/>
                </a:solidFill>
              </a:rPr>
              <a:t>Two-phase SRB plume induced environments, recirculation and radiation most challenging plume models with plume interactions</a:t>
            </a:r>
          </a:p>
          <a:p>
            <a:r>
              <a:rPr lang="en-US" dirty="0">
                <a:solidFill>
                  <a:srgbClr val="333399"/>
                </a:solidFill>
              </a:rPr>
              <a:t>While BSM and LAS jettison motor plumes separated the freestream flow, there was less evidence of the turning of plume gases downstream impacting greater extent of heating on Core Stage, max rates were very local due to relatively short burn times</a:t>
            </a:r>
          </a:p>
          <a:p>
            <a:endParaRPr lang="en-US" dirty="0">
              <a:solidFill>
                <a:srgbClr val="333399"/>
              </a:solidFill>
            </a:endParaRPr>
          </a:p>
          <a:p>
            <a:endParaRPr lang="en-US" dirty="0">
              <a:solidFill>
                <a:srgbClr val="333399"/>
              </a:solidFill>
            </a:endParaRPr>
          </a:p>
          <a:p>
            <a:endParaRPr lang="en-US" dirty="0">
              <a:solidFill>
                <a:srgbClr val="333399"/>
              </a:solidFill>
            </a:endParaRPr>
          </a:p>
          <a:p>
            <a:endParaRPr lang="en-US" dirty="0">
              <a:solidFill>
                <a:srgbClr val="333399"/>
              </a:solidFill>
            </a:endParaRPr>
          </a:p>
        </p:txBody>
      </p:sp>
      <p:sp>
        <p:nvSpPr>
          <p:cNvPr id="4" name="Footer Placeholder 3">
            <a:extLst>
              <a:ext uri="{FF2B5EF4-FFF2-40B4-BE49-F238E27FC236}">
                <a16:creationId xmlns:a16="http://schemas.microsoft.com/office/drawing/2014/main" id="{0874EBA9-48CC-F776-24A3-9DD1B218637D}"/>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D17014A-4A90-972A-252F-D932F2BD5D37}"/>
              </a:ext>
            </a:extLst>
          </p:cNvPr>
          <p:cNvSpPr>
            <a:spLocks noGrp="1"/>
          </p:cNvSpPr>
          <p:nvPr>
            <p:ph type="sldNum" sz="quarter" idx="12"/>
          </p:nvPr>
        </p:nvSpPr>
        <p:spPr/>
        <p:txBody>
          <a:bodyPr/>
          <a:lstStyle/>
          <a:p>
            <a:fld id="{33F42015-0FC7-4B0E-8D2B-76EADF48D957}" type="slidenum">
              <a:rPr lang="en-US" smtClean="0"/>
              <a:pPr/>
              <a:t>20</a:t>
            </a:fld>
            <a:endParaRPr lang="en-US"/>
          </a:p>
        </p:txBody>
      </p:sp>
    </p:spTree>
    <p:extLst>
      <p:ext uri="{BB962C8B-B14F-4D97-AF65-F5344CB8AC3E}">
        <p14:creationId xmlns:p14="http://schemas.microsoft.com/office/powerpoint/2010/main" val="18238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8B6D8-5587-6DE1-9EAA-F09716367584}"/>
              </a:ext>
            </a:extLst>
          </p:cNvPr>
          <p:cNvSpPr>
            <a:spLocks noGrp="1"/>
          </p:cNvSpPr>
          <p:nvPr>
            <p:ph type="title"/>
          </p:nvPr>
        </p:nvSpPr>
        <p:spPr/>
        <p:txBody>
          <a:bodyPr/>
          <a:lstStyle/>
          <a:p>
            <a:r>
              <a:rPr lang="en-US" dirty="0">
                <a:solidFill>
                  <a:srgbClr val="2B2B82"/>
                </a:solidFill>
              </a:rPr>
              <a:t>References</a:t>
            </a:r>
          </a:p>
        </p:txBody>
      </p:sp>
      <p:sp>
        <p:nvSpPr>
          <p:cNvPr id="3" name="Content Placeholder 2">
            <a:extLst>
              <a:ext uri="{FF2B5EF4-FFF2-40B4-BE49-F238E27FC236}">
                <a16:creationId xmlns:a16="http://schemas.microsoft.com/office/drawing/2014/main" id="{A70D0352-7AA7-D586-373C-2779DED5A332}"/>
              </a:ext>
            </a:extLst>
          </p:cNvPr>
          <p:cNvSpPr>
            <a:spLocks noGrp="1"/>
          </p:cNvSpPr>
          <p:nvPr>
            <p:ph idx="1"/>
          </p:nvPr>
        </p:nvSpPr>
        <p:spPr/>
        <p:txBody>
          <a:bodyPr/>
          <a:lstStyle/>
          <a:p>
            <a:pPr>
              <a:buAutoNum type="arabicPeriod"/>
            </a:pPr>
            <a:r>
              <a:rPr lang="en-US" sz="1600" dirty="0">
                <a:solidFill>
                  <a:srgbClr val="2B2B82"/>
                </a:solidFill>
              </a:rPr>
              <a:t>NASA, “Space Launch System: Reference Guide for Artemis II”, released October 2025.</a:t>
            </a:r>
          </a:p>
          <a:p>
            <a:pPr>
              <a:buFontTx/>
              <a:buAutoNum type="arabicPeriod"/>
            </a:pPr>
            <a:r>
              <a:rPr lang="en-US" sz="1600" dirty="0">
                <a:solidFill>
                  <a:srgbClr val="2B2B82"/>
                </a:solidFill>
              </a:rPr>
              <a:t>Mobley, B., Summers, S. (2024), “Validation of Artemis I Aerothermal Design Models using Developmental Flight Instrumentation”, NASA Thermal &amp; Fluids Analysis Workshop, (TFAWS2024-AE-2).</a:t>
            </a:r>
          </a:p>
          <a:p>
            <a:pPr>
              <a:buFontTx/>
              <a:buAutoNum type="arabicPeriod"/>
            </a:pPr>
            <a:r>
              <a:rPr lang="en-US" sz="1600" dirty="0">
                <a:solidFill>
                  <a:srgbClr val="2B2B82"/>
                </a:solidFill>
              </a:rPr>
              <a:t>Morris, C.I. (2015), "Space Launch System Ascent Aerothermal Environments Methodology", 53rd AIAA Aerospace Sciences Meeting, AIAA SciTech, (AIAA 2015-0561), Kissimmee, FL.</a:t>
            </a:r>
          </a:p>
          <a:p>
            <a:pPr>
              <a:buFontTx/>
              <a:buAutoNum type="arabicPeriod"/>
            </a:pPr>
            <a:r>
              <a:rPr lang="en-US" sz="1600" dirty="0">
                <a:solidFill>
                  <a:srgbClr val="2B2B82"/>
                </a:solidFill>
              </a:rPr>
              <a:t>Mehta, M., Mobley, B., Smith, S.D. (2024), “Space Launch System Base Aerothermodynamics Post-Flight Reconstruction for Artemis I”, AIAA SCITECH 2024 Forum, (AIAA 2024-0256), Kissimmee, FL.</a:t>
            </a:r>
          </a:p>
          <a:p>
            <a:endParaRPr lang="en-US" dirty="0">
              <a:solidFill>
                <a:srgbClr val="2B2B82"/>
              </a:solidFill>
            </a:endParaRPr>
          </a:p>
        </p:txBody>
      </p:sp>
      <p:sp>
        <p:nvSpPr>
          <p:cNvPr id="4" name="Footer Placeholder 3">
            <a:extLst>
              <a:ext uri="{FF2B5EF4-FFF2-40B4-BE49-F238E27FC236}">
                <a16:creationId xmlns:a16="http://schemas.microsoft.com/office/drawing/2014/main" id="{50E2B793-BD05-4585-7175-8C3825E32921}"/>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629173A3-172D-63A2-02C5-5D803FACD052}"/>
              </a:ext>
            </a:extLst>
          </p:cNvPr>
          <p:cNvSpPr>
            <a:spLocks noGrp="1"/>
          </p:cNvSpPr>
          <p:nvPr>
            <p:ph type="sldNum" sz="quarter" idx="12"/>
          </p:nvPr>
        </p:nvSpPr>
        <p:spPr/>
        <p:txBody>
          <a:bodyPr/>
          <a:lstStyle/>
          <a:p>
            <a:fld id="{33F42015-0FC7-4B0E-8D2B-76EADF48D957}" type="slidenum">
              <a:rPr lang="en-US" smtClean="0"/>
              <a:pPr/>
              <a:t>21</a:t>
            </a:fld>
            <a:endParaRPr lang="en-US"/>
          </a:p>
        </p:txBody>
      </p:sp>
    </p:spTree>
    <p:extLst>
      <p:ext uri="{BB962C8B-B14F-4D97-AF65-F5344CB8AC3E}">
        <p14:creationId xmlns:p14="http://schemas.microsoft.com/office/powerpoint/2010/main" val="936928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D096A-D67D-3468-14D2-9ACB4A220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5D99D-4A15-1C50-06D5-142AD154F6C6}"/>
              </a:ext>
            </a:extLst>
          </p:cNvPr>
          <p:cNvSpPr>
            <a:spLocks noGrp="1"/>
          </p:cNvSpPr>
          <p:nvPr>
            <p:ph type="title"/>
          </p:nvPr>
        </p:nvSpPr>
        <p:spPr/>
        <p:txBody>
          <a:bodyPr/>
          <a:lstStyle/>
          <a:p>
            <a:r>
              <a:rPr lang="en-US" dirty="0">
                <a:solidFill>
                  <a:srgbClr val="333399"/>
                </a:solidFill>
              </a:rPr>
              <a:t>Introduction</a:t>
            </a:r>
          </a:p>
        </p:txBody>
      </p:sp>
      <p:sp>
        <p:nvSpPr>
          <p:cNvPr id="3" name="Content Placeholder 2">
            <a:extLst>
              <a:ext uri="{FF2B5EF4-FFF2-40B4-BE49-F238E27FC236}">
                <a16:creationId xmlns:a16="http://schemas.microsoft.com/office/drawing/2014/main" id="{9AD2A77C-0A99-AEEB-D395-828083ECA76D}"/>
              </a:ext>
            </a:extLst>
          </p:cNvPr>
          <p:cNvSpPr>
            <a:spLocks noGrp="1"/>
          </p:cNvSpPr>
          <p:nvPr>
            <p:ph idx="1"/>
          </p:nvPr>
        </p:nvSpPr>
        <p:spPr/>
        <p:txBody>
          <a:bodyPr/>
          <a:lstStyle/>
          <a:p>
            <a:r>
              <a:rPr lang="en-US" dirty="0"/>
              <a:t>MSFC EV33 Aerothermodynamics Team over the last 30 years has been using the </a:t>
            </a:r>
            <a:r>
              <a:rPr lang="en-US" i="1" dirty="0"/>
              <a:t>MINIVER</a:t>
            </a:r>
            <a:r>
              <a:rPr lang="en-US" dirty="0"/>
              <a:t> (</a:t>
            </a:r>
            <a:r>
              <a:rPr lang="en-US" i="1" dirty="0"/>
              <a:t>CLVMIN400) </a:t>
            </a:r>
            <a:r>
              <a:rPr lang="en-US" dirty="0"/>
              <a:t>aerodynamic heating and aerothermal environment integration </a:t>
            </a:r>
            <a:r>
              <a:rPr lang="en-US" i="1" dirty="0"/>
              <a:t>(CLVINT 304)</a:t>
            </a:r>
            <a:r>
              <a:rPr lang="en-US" dirty="0"/>
              <a:t> with engineering plume codes, CFD and scale model data, to develop ascent aerothermal design environments:</a:t>
            </a:r>
          </a:p>
          <a:p>
            <a:pPr lvl="1"/>
            <a:r>
              <a:rPr lang="en-US" dirty="0">
                <a:solidFill>
                  <a:srgbClr val="333399"/>
                </a:solidFill>
              </a:rPr>
              <a:t>Design Environments (pressure &amp; heat transfer): one-way coupled, integrated components of external heat transfer (convection provided at varying wall temperature) to be used as external boundary conditions to thermal models</a:t>
            </a:r>
          </a:p>
          <a:p>
            <a:pPr lvl="1"/>
            <a:r>
              <a:rPr lang="en-US" dirty="0">
                <a:solidFill>
                  <a:srgbClr val="333399"/>
                </a:solidFill>
              </a:rPr>
              <a:t>Aerodynamic Heating Engineering Code: provides a foundation to model both the isotropic inertial flow field (edge conditions) and inner viscous, boundary layer regions, heating predictions using heating relationships (e.g. Reynolds analogy, similarity transformations) used in conjunction with existing wind tunnel, CFD or Developmental Flight Instrumentation (DFI) data to determine heat flux at the surface point</a:t>
            </a:r>
          </a:p>
          <a:p>
            <a:pPr lvl="1"/>
            <a:r>
              <a:rPr lang="en-US" dirty="0">
                <a:solidFill>
                  <a:srgbClr val="333399"/>
                </a:solidFill>
              </a:rPr>
              <a:t>Plume Induced Environments (radiation and convection): predicted separately, independent database, radiation is summed with either plume or aerodynamic convection</a:t>
            </a:r>
          </a:p>
          <a:p>
            <a:pPr lvl="1"/>
            <a:r>
              <a:rPr lang="en-US" dirty="0">
                <a:solidFill>
                  <a:srgbClr val="333399"/>
                </a:solidFill>
              </a:rPr>
              <a:t>Monte Carlo capability to account for trajectory variation to provide a statistical range of environments with respect to peak heat load, or peak heat rate over the trajectory</a:t>
            </a:r>
          </a:p>
        </p:txBody>
      </p:sp>
      <p:sp>
        <p:nvSpPr>
          <p:cNvPr id="4" name="Footer Placeholder 3">
            <a:extLst>
              <a:ext uri="{FF2B5EF4-FFF2-40B4-BE49-F238E27FC236}">
                <a16:creationId xmlns:a16="http://schemas.microsoft.com/office/drawing/2014/main" id="{6DDF9E35-DB4E-5BC0-6782-1C853EC8B4EE}"/>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973A26C-08C0-3A10-7383-6D17084AFAC1}"/>
              </a:ext>
            </a:extLst>
          </p:cNvPr>
          <p:cNvSpPr>
            <a:spLocks noGrp="1"/>
          </p:cNvSpPr>
          <p:nvPr>
            <p:ph type="sldNum" sz="quarter" idx="12"/>
          </p:nvPr>
        </p:nvSpPr>
        <p:spPr/>
        <p:txBody>
          <a:bodyPr/>
          <a:lstStyle/>
          <a:p>
            <a:fld id="{33F42015-0FC7-4B0E-8D2B-76EADF48D957}" type="slidenum">
              <a:rPr lang="en-US" smtClean="0"/>
              <a:pPr/>
              <a:t>3</a:t>
            </a:fld>
            <a:endParaRPr lang="en-US"/>
          </a:p>
        </p:txBody>
      </p:sp>
    </p:spTree>
    <p:extLst>
      <p:ext uri="{BB962C8B-B14F-4D97-AF65-F5344CB8AC3E}">
        <p14:creationId xmlns:p14="http://schemas.microsoft.com/office/powerpoint/2010/main" val="135434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BE334-FACF-768D-F23A-7DBBE9F1B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4D96F-B87C-1638-538D-7BF7F54A71DC}"/>
              </a:ext>
            </a:extLst>
          </p:cNvPr>
          <p:cNvSpPr>
            <a:spLocks noGrp="1"/>
          </p:cNvSpPr>
          <p:nvPr>
            <p:ph type="title"/>
          </p:nvPr>
        </p:nvSpPr>
        <p:spPr/>
        <p:txBody>
          <a:bodyPr/>
          <a:lstStyle/>
          <a:p>
            <a:r>
              <a:rPr lang="en-US" dirty="0">
                <a:solidFill>
                  <a:srgbClr val="333399"/>
                </a:solidFill>
              </a:rPr>
              <a:t>Introduction</a:t>
            </a:r>
          </a:p>
        </p:txBody>
      </p:sp>
      <p:sp>
        <p:nvSpPr>
          <p:cNvPr id="3" name="Content Placeholder 2">
            <a:extLst>
              <a:ext uri="{FF2B5EF4-FFF2-40B4-BE49-F238E27FC236}">
                <a16:creationId xmlns:a16="http://schemas.microsoft.com/office/drawing/2014/main" id="{D9BA69C4-AA2F-7488-2967-45D1A15CF415}"/>
              </a:ext>
            </a:extLst>
          </p:cNvPr>
          <p:cNvSpPr>
            <a:spLocks noGrp="1"/>
          </p:cNvSpPr>
          <p:nvPr>
            <p:ph idx="1"/>
          </p:nvPr>
        </p:nvSpPr>
        <p:spPr>
          <a:xfrm>
            <a:off x="609599" y="914400"/>
            <a:ext cx="5857875" cy="5410200"/>
          </a:xfrm>
        </p:spPr>
        <p:txBody>
          <a:bodyPr/>
          <a:lstStyle/>
          <a:p>
            <a:r>
              <a:rPr lang="en-US" dirty="0"/>
              <a:t>Artemis II consisted of 3183 body point models, 75 co-located with DFI</a:t>
            </a:r>
          </a:p>
          <a:p>
            <a:r>
              <a:rPr lang="en-US" dirty="0">
                <a:solidFill>
                  <a:srgbClr val="333399"/>
                </a:solidFill>
              </a:rPr>
              <a:t>Flight instrumentation was selected to:</a:t>
            </a:r>
          </a:p>
          <a:p>
            <a:pPr lvl="1"/>
            <a:r>
              <a:rPr lang="en-US" dirty="0">
                <a:solidFill>
                  <a:srgbClr val="333399"/>
                </a:solidFill>
              </a:rPr>
              <a:t>Substantiate models, reduce uncertainty, observe total heating margins</a:t>
            </a:r>
          </a:p>
          <a:p>
            <a:pPr lvl="1"/>
            <a:r>
              <a:rPr lang="en-US" dirty="0">
                <a:solidFill>
                  <a:srgbClr val="333399"/>
                </a:solidFill>
              </a:rPr>
              <a:t>Observe cardinal flow field characteristics</a:t>
            </a:r>
          </a:p>
          <a:p>
            <a:r>
              <a:rPr lang="en-US" dirty="0">
                <a:solidFill>
                  <a:srgbClr val="333399"/>
                </a:solidFill>
              </a:rPr>
              <a:t>Six flight objectives, assessing model performance from six unique sources:</a:t>
            </a:r>
          </a:p>
          <a:p>
            <a:pPr marL="857250" lvl="1" indent="-457200">
              <a:buFont typeface="+mj-lt"/>
              <a:buAutoNum type="arabicPeriod"/>
            </a:pPr>
            <a:r>
              <a:rPr lang="en-US" dirty="0">
                <a:solidFill>
                  <a:srgbClr val="333399"/>
                </a:solidFill>
              </a:rPr>
              <a:t>Aerodynamic Heating</a:t>
            </a:r>
          </a:p>
          <a:p>
            <a:pPr marL="857250" lvl="1" indent="-457200">
              <a:buFont typeface="+mj-lt"/>
              <a:buAutoNum type="arabicPeriod"/>
            </a:pPr>
            <a:r>
              <a:rPr lang="en-US" dirty="0">
                <a:solidFill>
                  <a:srgbClr val="333399"/>
                </a:solidFill>
              </a:rPr>
              <a:t>Base Plume Induced Radiation</a:t>
            </a:r>
          </a:p>
          <a:p>
            <a:pPr marL="857250" lvl="1" indent="-457200">
              <a:buFont typeface="+mj-lt"/>
              <a:buAutoNum type="arabicPeriod"/>
            </a:pPr>
            <a:r>
              <a:rPr lang="en-US" dirty="0">
                <a:solidFill>
                  <a:srgbClr val="333399"/>
                </a:solidFill>
              </a:rPr>
              <a:t>Base Plume Induced Convection</a:t>
            </a:r>
          </a:p>
          <a:p>
            <a:pPr marL="857250" lvl="1" indent="-457200">
              <a:buFont typeface="+mj-lt"/>
              <a:buAutoNum type="arabicPeriod"/>
            </a:pPr>
            <a:r>
              <a:rPr lang="en-US" dirty="0">
                <a:solidFill>
                  <a:srgbClr val="333399"/>
                </a:solidFill>
              </a:rPr>
              <a:t>Direct Plume Impingement</a:t>
            </a:r>
          </a:p>
          <a:p>
            <a:pPr marL="857250" lvl="1" indent="-457200">
              <a:buFont typeface="+mj-lt"/>
              <a:buAutoNum type="arabicPeriod"/>
            </a:pPr>
            <a:r>
              <a:rPr lang="en-US" dirty="0">
                <a:solidFill>
                  <a:srgbClr val="333399"/>
                </a:solidFill>
              </a:rPr>
              <a:t>Plume Induced Flow Separation</a:t>
            </a:r>
          </a:p>
          <a:p>
            <a:pPr marL="857250" lvl="1" indent="-457200">
              <a:buFont typeface="+mj-lt"/>
              <a:buAutoNum type="arabicPeriod"/>
            </a:pPr>
            <a:r>
              <a:rPr lang="en-US" dirty="0">
                <a:solidFill>
                  <a:srgbClr val="333399"/>
                </a:solidFill>
              </a:rPr>
              <a:t>Core Auxiliary Power Unit Plumes</a:t>
            </a:r>
          </a:p>
          <a:p>
            <a:pPr marL="857250" lvl="1" indent="-457200">
              <a:buFont typeface="+mj-lt"/>
              <a:buAutoNum type="arabicPeriod"/>
            </a:pPr>
            <a:endParaRPr lang="en-US" dirty="0">
              <a:solidFill>
                <a:srgbClr val="333399"/>
              </a:solidFill>
            </a:endParaRPr>
          </a:p>
        </p:txBody>
      </p:sp>
      <p:sp>
        <p:nvSpPr>
          <p:cNvPr id="4" name="Footer Placeholder 3">
            <a:extLst>
              <a:ext uri="{FF2B5EF4-FFF2-40B4-BE49-F238E27FC236}">
                <a16:creationId xmlns:a16="http://schemas.microsoft.com/office/drawing/2014/main" id="{AD918549-C3E9-CDD8-67AA-4C34EE09B46B}"/>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A3DBC561-223B-8D8F-7808-B3F6D0CD88C7}"/>
              </a:ext>
            </a:extLst>
          </p:cNvPr>
          <p:cNvSpPr>
            <a:spLocks noGrp="1"/>
          </p:cNvSpPr>
          <p:nvPr>
            <p:ph type="sldNum" sz="quarter" idx="12"/>
          </p:nvPr>
        </p:nvSpPr>
        <p:spPr/>
        <p:txBody>
          <a:bodyPr/>
          <a:lstStyle/>
          <a:p>
            <a:fld id="{33F42015-0FC7-4B0E-8D2B-76EADF48D957}" type="slidenum">
              <a:rPr lang="en-US" smtClean="0"/>
              <a:pPr/>
              <a:t>4</a:t>
            </a:fld>
            <a:endParaRPr lang="en-US"/>
          </a:p>
        </p:txBody>
      </p:sp>
      <p:pic>
        <p:nvPicPr>
          <p:cNvPr id="9" name="Picture 8">
            <a:extLst>
              <a:ext uri="{FF2B5EF4-FFF2-40B4-BE49-F238E27FC236}">
                <a16:creationId xmlns:a16="http://schemas.microsoft.com/office/drawing/2014/main" id="{850BA0D8-AA78-AD06-53A2-5588248F2EEA}"/>
              </a:ext>
            </a:extLst>
          </p:cNvPr>
          <p:cNvPicPr>
            <a:picLocks noChangeAspect="1"/>
          </p:cNvPicPr>
          <p:nvPr/>
        </p:nvPicPr>
        <p:blipFill>
          <a:blip r:embed="rId2"/>
          <a:stretch>
            <a:fillRect/>
          </a:stretch>
        </p:blipFill>
        <p:spPr>
          <a:xfrm>
            <a:off x="6467475" y="838199"/>
            <a:ext cx="5643120" cy="5648325"/>
          </a:xfrm>
          <a:prstGeom prst="rect">
            <a:avLst/>
          </a:prstGeom>
        </p:spPr>
      </p:pic>
    </p:spTree>
    <p:extLst>
      <p:ext uri="{BB962C8B-B14F-4D97-AF65-F5344CB8AC3E}">
        <p14:creationId xmlns:p14="http://schemas.microsoft.com/office/powerpoint/2010/main" val="1314555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0AEF0-D2FE-4F55-E65C-D1758FF0067D}"/>
              </a:ext>
            </a:extLst>
          </p:cNvPr>
          <p:cNvSpPr>
            <a:spLocks noGrp="1"/>
          </p:cNvSpPr>
          <p:nvPr>
            <p:ph type="title"/>
          </p:nvPr>
        </p:nvSpPr>
        <p:spPr/>
        <p:txBody>
          <a:bodyPr/>
          <a:lstStyle/>
          <a:p>
            <a:r>
              <a:rPr lang="en-US" dirty="0">
                <a:solidFill>
                  <a:srgbClr val="2B2B82"/>
                </a:solidFill>
              </a:rPr>
              <a:t>AR02 Aerothermal Instrumentation Summary</a:t>
            </a:r>
          </a:p>
        </p:txBody>
      </p:sp>
      <p:sp>
        <p:nvSpPr>
          <p:cNvPr id="3" name="Content Placeholder 2">
            <a:extLst>
              <a:ext uri="{FF2B5EF4-FFF2-40B4-BE49-F238E27FC236}">
                <a16:creationId xmlns:a16="http://schemas.microsoft.com/office/drawing/2014/main" id="{811A0EFD-4555-5D2F-C93A-183979CB1857}"/>
              </a:ext>
            </a:extLst>
          </p:cNvPr>
          <p:cNvSpPr>
            <a:spLocks noGrp="1"/>
          </p:cNvSpPr>
          <p:nvPr>
            <p:ph sz="half" idx="1"/>
          </p:nvPr>
        </p:nvSpPr>
        <p:spPr>
          <a:xfrm>
            <a:off x="609600" y="953871"/>
            <a:ext cx="5384800" cy="5370729"/>
          </a:xfrm>
        </p:spPr>
        <p:txBody>
          <a:bodyPr/>
          <a:lstStyle/>
          <a:p>
            <a:pPr marL="0" indent="0">
              <a:buNone/>
            </a:pPr>
            <a:r>
              <a:rPr lang="en-US" sz="1800" dirty="0">
                <a:solidFill>
                  <a:srgbClr val="2B2B82"/>
                </a:solidFill>
              </a:rPr>
              <a:t>Orion Multi-Purpose Crew Vehicle (MPCV)</a:t>
            </a:r>
          </a:p>
          <a:p>
            <a:pPr lvl="1"/>
            <a:r>
              <a:rPr lang="en-US" sz="1400" dirty="0">
                <a:solidFill>
                  <a:srgbClr val="2B2B82"/>
                </a:solidFill>
              </a:rPr>
              <a:t>5 Calorimeters with embedded sensor thermocouples</a:t>
            </a:r>
          </a:p>
          <a:p>
            <a:pPr lvl="1"/>
            <a:r>
              <a:rPr lang="en-US" sz="1400" dirty="0">
                <a:solidFill>
                  <a:srgbClr val="2B2B82"/>
                </a:solidFill>
              </a:rPr>
              <a:t>5 Static pressure gauges</a:t>
            </a:r>
          </a:p>
          <a:p>
            <a:pPr marL="0" indent="0">
              <a:buNone/>
            </a:pPr>
            <a:r>
              <a:rPr lang="en-US" sz="1800" dirty="0">
                <a:solidFill>
                  <a:srgbClr val="2B2B82"/>
                </a:solidFill>
              </a:rPr>
              <a:t>Integrated Spacecraft and Payload Element (ISPE)</a:t>
            </a:r>
          </a:p>
          <a:p>
            <a:pPr lvl="1"/>
            <a:r>
              <a:rPr lang="en-US" sz="1400" dirty="0">
                <a:solidFill>
                  <a:srgbClr val="2B2B82"/>
                </a:solidFill>
              </a:rPr>
              <a:t>3 Calorimeters with embedded sensor thermocouples</a:t>
            </a:r>
          </a:p>
          <a:p>
            <a:pPr lvl="1"/>
            <a:r>
              <a:rPr lang="en-US" sz="1400" dirty="0">
                <a:solidFill>
                  <a:srgbClr val="2B2B82"/>
                </a:solidFill>
              </a:rPr>
              <a:t>3 Static pressure gauges</a:t>
            </a:r>
          </a:p>
          <a:p>
            <a:pPr marL="0" indent="0">
              <a:buNone/>
            </a:pPr>
            <a:r>
              <a:rPr lang="en-US" sz="1800" dirty="0">
                <a:solidFill>
                  <a:srgbClr val="2B2B82"/>
                </a:solidFill>
              </a:rPr>
              <a:t>Core Stage (CS)</a:t>
            </a:r>
          </a:p>
          <a:p>
            <a:pPr lvl="1"/>
            <a:r>
              <a:rPr lang="en-US" sz="1400" dirty="0">
                <a:solidFill>
                  <a:srgbClr val="2B2B82"/>
                </a:solidFill>
              </a:rPr>
              <a:t>38 Calorimeters with embedded sensor thermocouples</a:t>
            </a:r>
          </a:p>
          <a:p>
            <a:pPr lvl="1"/>
            <a:r>
              <a:rPr lang="en-US" sz="1400" dirty="0">
                <a:solidFill>
                  <a:srgbClr val="2B2B82"/>
                </a:solidFill>
              </a:rPr>
              <a:t>27 Static pressure gauges</a:t>
            </a:r>
          </a:p>
          <a:p>
            <a:pPr lvl="1"/>
            <a:r>
              <a:rPr lang="en-US" sz="1400" dirty="0">
                <a:solidFill>
                  <a:srgbClr val="2B2B82"/>
                </a:solidFill>
              </a:rPr>
              <a:t>8 Radiometers</a:t>
            </a:r>
          </a:p>
          <a:p>
            <a:pPr lvl="1"/>
            <a:r>
              <a:rPr lang="en-US" sz="1400" dirty="0">
                <a:solidFill>
                  <a:srgbClr val="2B2B82"/>
                </a:solidFill>
              </a:rPr>
              <a:t>7 Gas temperature probes</a:t>
            </a:r>
          </a:p>
          <a:p>
            <a:pPr marL="0" indent="0">
              <a:buNone/>
            </a:pPr>
            <a:r>
              <a:rPr lang="en-US" sz="1800" dirty="0">
                <a:solidFill>
                  <a:srgbClr val="2B2B82"/>
                </a:solidFill>
              </a:rPr>
              <a:t>Core Stage Engines</a:t>
            </a:r>
          </a:p>
          <a:p>
            <a:pPr lvl="1"/>
            <a:r>
              <a:rPr lang="en-US" sz="1400" dirty="0">
                <a:solidFill>
                  <a:srgbClr val="2B2B82"/>
                </a:solidFill>
              </a:rPr>
              <a:t>None (Engine #4 Swap), AR01 </a:t>
            </a:r>
          </a:p>
          <a:p>
            <a:pPr marL="0" indent="0">
              <a:buNone/>
            </a:pPr>
            <a:r>
              <a:rPr lang="en-US" sz="1800" dirty="0">
                <a:solidFill>
                  <a:srgbClr val="2B2B82"/>
                </a:solidFill>
              </a:rPr>
              <a:t>Solid Rocket Booster (SRB)</a:t>
            </a:r>
          </a:p>
          <a:p>
            <a:pPr lvl="1"/>
            <a:r>
              <a:rPr lang="en-US" sz="1400" dirty="0">
                <a:solidFill>
                  <a:srgbClr val="2B2B82"/>
                </a:solidFill>
              </a:rPr>
              <a:t>24 Calorimeters with embedded sensor thermocouples</a:t>
            </a:r>
          </a:p>
          <a:p>
            <a:pPr lvl="1"/>
            <a:r>
              <a:rPr lang="en-US" sz="1400" dirty="0">
                <a:solidFill>
                  <a:srgbClr val="2B2B82"/>
                </a:solidFill>
              </a:rPr>
              <a:t>24 Static pressure gauges</a:t>
            </a:r>
          </a:p>
          <a:p>
            <a:pPr lvl="1"/>
            <a:r>
              <a:rPr lang="en-US" sz="1400" dirty="0">
                <a:solidFill>
                  <a:srgbClr val="2B2B82"/>
                </a:solidFill>
              </a:rPr>
              <a:t>4 Radiometers</a:t>
            </a:r>
          </a:p>
          <a:p>
            <a:pPr lvl="1"/>
            <a:r>
              <a:rPr lang="en-US" sz="1400" dirty="0">
                <a:solidFill>
                  <a:srgbClr val="2B2B82"/>
                </a:solidFill>
              </a:rPr>
              <a:t>3 Gas Temperature Probes</a:t>
            </a:r>
          </a:p>
          <a:p>
            <a:pPr lvl="1"/>
            <a:r>
              <a:rPr lang="en-US" sz="1400" dirty="0">
                <a:solidFill>
                  <a:srgbClr val="2B2B82"/>
                </a:solidFill>
              </a:rPr>
              <a:t>2 Flow direction probes</a:t>
            </a:r>
            <a:endParaRPr lang="en-US" sz="2000" dirty="0">
              <a:solidFill>
                <a:srgbClr val="2B2B82"/>
              </a:solidFill>
            </a:endParaRPr>
          </a:p>
          <a:p>
            <a:endParaRPr lang="en-US" dirty="0">
              <a:solidFill>
                <a:srgbClr val="2B2B82"/>
              </a:solidFill>
            </a:endParaRPr>
          </a:p>
        </p:txBody>
      </p:sp>
      <p:sp>
        <p:nvSpPr>
          <p:cNvPr id="5" name="Slide Number Placeholder 4">
            <a:extLst>
              <a:ext uri="{FF2B5EF4-FFF2-40B4-BE49-F238E27FC236}">
                <a16:creationId xmlns:a16="http://schemas.microsoft.com/office/drawing/2014/main" id="{D6292EE0-1B36-7AAA-9BB4-EEDC5609CE95}"/>
              </a:ext>
            </a:extLst>
          </p:cNvPr>
          <p:cNvSpPr>
            <a:spLocks noGrp="1"/>
          </p:cNvSpPr>
          <p:nvPr>
            <p:ph type="sldNum" sz="quarter" idx="12"/>
          </p:nvPr>
        </p:nvSpPr>
        <p:spPr/>
        <p:txBody>
          <a:bodyPr/>
          <a:lstStyle/>
          <a:p>
            <a:fld id="{89199CED-6919-4E7D-A690-AD3E6D16DAA7}" type="slidenum">
              <a:rPr lang="en-US" smtClean="0"/>
              <a:pPr/>
              <a:t>5</a:t>
            </a:fld>
            <a:endParaRPr lang="en-US"/>
          </a:p>
        </p:txBody>
      </p:sp>
      <p:sp>
        <p:nvSpPr>
          <p:cNvPr id="6" name="Footer Placeholder 5">
            <a:extLst>
              <a:ext uri="{FF2B5EF4-FFF2-40B4-BE49-F238E27FC236}">
                <a16:creationId xmlns:a16="http://schemas.microsoft.com/office/drawing/2014/main" id="{CDD28F72-C1BD-EFFC-3FD1-5863FEC38710}"/>
              </a:ext>
            </a:extLst>
          </p:cNvPr>
          <p:cNvSpPr>
            <a:spLocks noGrp="1"/>
          </p:cNvSpPr>
          <p:nvPr>
            <p:ph type="ftr" sz="quarter" idx="13"/>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pic>
        <p:nvPicPr>
          <p:cNvPr id="12" name="Picture 11">
            <a:extLst>
              <a:ext uri="{FF2B5EF4-FFF2-40B4-BE49-F238E27FC236}">
                <a16:creationId xmlns:a16="http://schemas.microsoft.com/office/drawing/2014/main" id="{30D8E2C5-9DE7-6209-C117-0554DF13346E}"/>
              </a:ext>
            </a:extLst>
          </p:cNvPr>
          <p:cNvPicPr>
            <a:picLocks noChangeAspect="1"/>
          </p:cNvPicPr>
          <p:nvPr/>
        </p:nvPicPr>
        <p:blipFill>
          <a:blip r:embed="rId2"/>
          <a:stretch>
            <a:fillRect/>
          </a:stretch>
        </p:blipFill>
        <p:spPr>
          <a:xfrm>
            <a:off x="7289801" y="838199"/>
            <a:ext cx="2968510" cy="5590125"/>
          </a:xfrm>
          <a:prstGeom prst="rect">
            <a:avLst/>
          </a:prstGeom>
        </p:spPr>
      </p:pic>
    </p:spTree>
    <p:extLst>
      <p:ext uri="{BB962C8B-B14F-4D97-AF65-F5344CB8AC3E}">
        <p14:creationId xmlns:p14="http://schemas.microsoft.com/office/powerpoint/2010/main" val="142040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1D72E-40D6-5E80-1F6F-3CEE19BB0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2A5287-FF2C-6C0C-7D54-0B7AC81F4253}"/>
              </a:ext>
            </a:extLst>
          </p:cNvPr>
          <p:cNvSpPr>
            <a:spLocks noGrp="1"/>
          </p:cNvSpPr>
          <p:nvPr>
            <p:ph type="title"/>
          </p:nvPr>
        </p:nvSpPr>
        <p:spPr/>
        <p:txBody>
          <a:bodyPr/>
          <a:lstStyle/>
          <a:p>
            <a:r>
              <a:rPr lang="en-US" dirty="0">
                <a:solidFill>
                  <a:srgbClr val="333399"/>
                </a:solidFill>
              </a:rPr>
              <a:t>AR02 Aerothermal Instrumentation Summary</a:t>
            </a:r>
          </a:p>
        </p:txBody>
      </p:sp>
      <p:sp>
        <p:nvSpPr>
          <p:cNvPr id="5" name="Slide Number Placeholder 4">
            <a:extLst>
              <a:ext uri="{FF2B5EF4-FFF2-40B4-BE49-F238E27FC236}">
                <a16:creationId xmlns:a16="http://schemas.microsoft.com/office/drawing/2014/main" id="{3268AE7A-EAD0-048C-47B0-45AE346703FE}"/>
              </a:ext>
            </a:extLst>
          </p:cNvPr>
          <p:cNvSpPr>
            <a:spLocks noGrp="1"/>
          </p:cNvSpPr>
          <p:nvPr>
            <p:ph type="sldNum" sz="quarter" idx="12"/>
          </p:nvPr>
        </p:nvSpPr>
        <p:spPr/>
        <p:txBody>
          <a:bodyPr/>
          <a:lstStyle/>
          <a:p>
            <a:fld id="{89199CED-6919-4E7D-A690-AD3E6D16DAA7}" type="slidenum">
              <a:rPr lang="en-US" smtClean="0"/>
              <a:pPr/>
              <a:t>6</a:t>
            </a:fld>
            <a:endParaRPr lang="en-US"/>
          </a:p>
        </p:txBody>
      </p:sp>
      <p:sp>
        <p:nvSpPr>
          <p:cNvPr id="6" name="Footer Placeholder 5">
            <a:extLst>
              <a:ext uri="{FF2B5EF4-FFF2-40B4-BE49-F238E27FC236}">
                <a16:creationId xmlns:a16="http://schemas.microsoft.com/office/drawing/2014/main" id="{4DE2E2A4-52BE-17AD-D8C4-315B45571461}"/>
              </a:ext>
            </a:extLst>
          </p:cNvPr>
          <p:cNvSpPr>
            <a:spLocks noGrp="1"/>
          </p:cNvSpPr>
          <p:nvPr>
            <p:ph type="ftr" sz="quarter" idx="13"/>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pic>
        <p:nvPicPr>
          <p:cNvPr id="9" name="Picture 8">
            <a:extLst>
              <a:ext uri="{FF2B5EF4-FFF2-40B4-BE49-F238E27FC236}">
                <a16:creationId xmlns:a16="http://schemas.microsoft.com/office/drawing/2014/main" id="{FB1520AB-C51E-C892-A18C-FC80240303F8}"/>
              </a:ext>
            </a:extLst>
          </p:cNvPr>
          <p:cNvPicPr>
            <a:picLocks noChangeAspect="1"/>
          </p:cNvPicPr>
          <p:nvPr/>
        </p:nvPicPr>
        <p:blipFill>
          <a:blip r:embed="rId2" cstate="print">
            <a:extLst>
              <a:ext uri="{28A0092B-C50C-407E-A947-70E740481C1C}">
                <a14:useLocalDpi xmlns:a14="http://schemas.microsoft.com/office/drawing/2010/main" val="0"/>
              </a:ext>
            </a:extLst>
          </a:blip>
          <a:srcRect l="16132" t="21691" r="53468" b="23952"/>
          <a:stretch>
            <a:fillRect/>
          </a:stretch>
        </p:blipFill>
        <p:spPr>
          <a:xfrm rot="16200000">
            <a:off x="605519" y="2595434"/>
            <a:ext cx="2784642" cy="3319523"/>
          </a:xfrm>
          <a:prstGeom prst="rect">
            <a:avLst/>
          </a:prstGeom>
          <a:ln w="28575">
            <a:solidFill>
              <a:schemeClr val="tx1"/>
            </a:solidFill>
          </a:ln>
        </p:spPr>
      </p:pic>
      <p:pic>
        <p:nvPicPr>
          <p:cNvPr id="20" name="Picture 19">
            <a:extLst>
              <a:ext uri="{FF2B5EF4-FFF2-40B4-BE49-F238E27FC236}">
                <a16:creationId xmlns:a16="http://schemas.microsoft.com/office/drawing/2014/main" id="{6D8AE451-2190-5BE1-B3BF-E1627ED56D88}"/>
              </a:ext>
            </a:extLst>
          </p:cNvPr>
          <p:cNvPicPr>
            <a:picLocks noChangeAspect="1"/>
          </p:cNvPicPr>
          <p:nvPr/>
        </p:nvPicPr>
        <p:blipFill>
          <a:blip r:embed="rId3"/>
          <a:srcRect t="36871" r="47189"/>
          <a:stretch>
            <a:fillRect/>
          </a:stretch>
        </p:blipFill>
        <p:spPr>
          <a:xfrm rot="16200000">
            <a:off x="5069406" y="-3789327"/>
            <a:ext cx="1725216" cy="11187873"/>
          </a:xfrm>
          <a:prstGeom prst="rect">
            <a:avLst/>
          </a:prstGeom>
        </p:spPr>
      </p:pic>
      <p:sp>
        <p:nvSpPr>
          <p:cNvPr id="22" name="Rectangle 21">
            <a:extLst>
              <a:ext uri="{FF2B5EF4-FFF2-40B4-BE49-F238E27FC236}">
                <a16:creationId xmlns:a16="http://schemas.microsoft.com/office/drawing/2014/main" id="{023AC526-5ECF-9314-E53F-AB48572FC249}"/>
              </a:ext>
            </a:extLst>
          </p:cNvPr>
          <p:cNvSpPr/>
          <p:nvPr/>
        </p:nvSpPr>
        <p:spPr>
          <a:xfrm>
            <a:off x="1790308" y="1137657"/>
            <a:ext cx="464202" cy="394447"/>
          </a:xfrm>
          <a:prstGeom prst="rect">
            <a:avLst/>
          </a:prstGeom>
          <a:no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E93530F5-17CD-3DF3-6574-475125A50CDB}"/>
              </a:ext>
            </a:extLst>
          </p:cNvPr>
          <p:cNvPicPr>
            <a:picLocks noChangeAspect="1"/>
          </p:cNvPicPr>
          <p:nvPr/>
        </p:nvPicPr>
        <p:blipFill>
          <a:blip r:embed="rId4"/>
          <a:srcRect l="26759" t="20001" r="38797" b="40000"/>
          <a:stretch>
            <a:fillRect/>
          </a:stretch>
        </p:blipFill>
        <p:spPr>
          <a:xfrm rot="16200000">
            <a:off x="3497856" y="3228794"/>
            <a:ext cx="3240991" cy="2509152"/>
          </a:xfrm>
          <a:prstGeom prst="rect">
            <a:avLst/>
          </a:prstGeom>
          <a:ln w="28575">
            <a:solidFill>
              <a:schemeClr val="tx1"/>
            </a:solidFill>
          </a:ln>
        </p:spPr>
      </p:pic>
      <p:sp>
        <p:nvSpPr>
          <p:cNvPr id="25" name="Content Placeholder 2">
            <a:extLst>
              <a:ext uri="{FF2B5EF4-FFF2-40B4-BE49-F238E27FC236}">
                <a16:creationId xmlns:a16="http://schemas.microsoft.com/office/drawing/2014/main" id="{D9799F7C-0DAD-4046-E129-6C283DDFA7AE}"/>
              </a:ext>
            </a:extLst>
          </p:cNvPr>
          <p:cNvSpPr>
            <a:spLocks noGrp="1"/>
          </p:cNvSpPr>
          <p:nvPr>
            <p:ph idx="1"/>
          </p:nvPr>
        </p:nvSpPr>
        <p:spPr>
          <a:xfrm>
            <a:off x="6579100" y="2844747"/>
            <a:ext cx="5153025" cy="3378524"/>
          </a:xfrm>
          <a:ln w="28575">
            <a:solidFill>
              <a:schemeClr val="tx1"/>
            </a:solidFill>
          </a:ln>
        </p:spPr>
        <p:txBody>
          <a:bodyPr/>
          <a:lstStyle/>
          <a:p>
            <a:r>
              <a:rPr lang="en-US" dirty="0">
                <a:solidFill>
                  <a:srgbClr val="333399"/>
                </a:solidFill>
              </a:rPr>
              <a:t>Aerodynamic Heating &amp; BSM Plume Impingement Island</a:t>
            </a:r>
          </a:p>
          <a:p>
            <a:pPr lvl="1"/>
            <a:r>
              <a:rPr lang="en-US" dirty="0" err="1">
                <a:solidFill>
                  <a:srgbClr val="333399"/>
                </a:solidFill>
              </a:rPr>
              <a:t>Medtherm</a:t>
            </a:r>
            <a:r>
              <a:rPr lang="en-US" dirty="0">
                <a:solidFill>
                  <a:srgbClr val="333399"/>
                </a:solidFill>
              </a:rPr>
              <a:t> Model 20850 Schmidt-Boelter Calorimeter with Embedded Thermocouple (50Hz)</a:t>
            </a:r>
          </a:p>
          <a:p>
            <a:pPr lvl="1"/>
            <a:r>
              <a:rPr lang="en-US" dirty="0" err="1">
                <a:solidFill>
                  <a:srgbClr val="333399"/>
                </a:solidFill>
              </a:rPr>
              <a:t>Kulite</a:t>
            </a:r>
            <a:r>
              <a:rPr lang="en-US" dirty="0">
                <a:solidFill>
                  <a:srgbClr val="333399"/>
                </a:solidFill>
              </a:rPr>
              <a:t> Model LLE-17DC-500 Pressure Transducer (500Hz)</a:t>
            </a:r>
          </a:p>
        </p:txBody>
      </p:sp>
      <p:sp>
        <p:nvSpPr>
          <p:cNvPr id="29" name="Rectangle 28">
            <a:extLst>
              <a:ext uri="{FF2B5EF4-FFF2-40B4-BE49-F238E27FC236}">
                <a16:creationId xmlns:a16="http://schemas.microsoft.com/office/drawing/2014/main" id="{CCF1F278-AFC3-45E9-B622-97DC841CE3D7}"/>
              </a:ext>
            </a:extLst>
          </p:cNvPr>
          <p:cNvSpPr/>
          <p:nvPr/>
        </p:nvSpPr>
        <p:spPr>
          <a:xfrm>
            <a:off x="766702" y="2920709"/>
            <a:ext cx="769002" cy="619936"/>
          </a:xfrm>
          <a:prstGeom prst="rect">
            <a:avLst/>
          </a:prstGeom>
          <a:no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2A78AE3C-1490-1D96-FE2B-3B3F1B092230}"/>
              </a:ext>
            </a:extLst>
          </p:cNvPr>
          <p:cNvSpPr txBox="1"/>
          <p:nvPr/>
        </p:nvSpPr>
        <p:spPr>
          <a:xfrm>
            <a:off x="3303925" y="5077019"/>
            <a:ext cx="1326004" cy="338554"/>
          </a:xfrm>
          <a:prstGeom prst="rect">
            <a:avLst/>
          </a:prstGeom>
          <a:solidFill>
            <a:schemeClr val="bg1"/>
          </a:solidFill>
          <a:ln w="28575">
            <a:solidFill>
              <a:srgbClr val="333399"/>
            </a:solidFill>
          </a:ln>
        </p:spPr>
        <p:txBody>
          <a:bodyPr wrap="none" rtlCol="0">
            <a:spAutoFit/>
          </a:bodyPr>
          <a:lstStyle/>
          <a:p>
            <a:r>
              <a:rPr lang="en-US" sz="1600" dirty="0">
                <a:solidFill>
                  <a:srgbClr val="333399"/>
                </a:solidFill>
                <a:latin typeface="+mn-lt"/>
              </a:rPr>
              <a:t>Calorimeter</a:t>
            </a:r>
          </a:p>
        </p:txBody>
      </p:sp>
      <p:sp>
        <p:nvSpPr>
          <p:cNvPr id="32" name="TextBox 31">
            <a:extLst>
              <a:ext uri="{FF2B5EF4-FFF2-40B4-BE49-F238E27FC236}">
                <a16:creationId xmlns:a16="http://schemas.microsoft.com/office/drawing/2014/main" id="{C27337FE-6981-63C4-CB70-9D8396127710}"/>
              </a:ext>
            </a:extLst>
          </p:cNvPr>
          <p:cNvSpPr txBox="1"/>
          <p:nvPr/>
        </p:nvSpPr>
        <p:spPr>
          <a:xfrm>
            <a:off x="2751996" y="3211442"/>
            <a:ext cx="2223557" cy="338554"/>
          </a:xfrm>
          <a:prstGeom prst="rect">
            <a:avLst/>
          </a:prstGeom>
          <a:solidFill>
            <a:schemeClr val="bg1"/>
          </a:solidFill>
          <a:ln w="28575">
            <a:solidFill>
              <a:schemeClr val="tx1"/>
            </a:solidFill>
          </a:ln>
        </p:spPr>
        <p:txBody>
          <a:bodyPr wrap="none" rtlCol="0">
            <a:spAutoFit/>
          </a:bodyPr>
          <a:lstStyle/>
          <a:p>
            <a:r>
              <a:rPr lang="en-US" sz="1600" dirty="0">
                <a:solidFill>
                  <a:srgbClr val="333399"/>
                </a:solidFill>
                <a:latin typeface="+mn-lt"/>
              </a:rPr>
              <a:t>Pressure Transducer</a:t>
            </a:r>
          </a:p>
        </p:txBody>
      </p:sp>
      <p:cxnSp>
        <p:nvCxnSpPr>
          <p:cNvPr id="34" name="Straight Arrow Connector 33">
            <a:extLst>
              <a:ext uri="{FF2B5EF4-FFF2-40B4-BE49-F238E27FC236}">
                <a16:creationId xmlns:a16="http://schemas.microsoft.com/office/drawing/2014/main" id="{C165422D-A922-8A6A-7E1F-28740B110B45}"/>
              </a:ext>
            </a:extLst>
          </p:cNvPr>
          <p:cNvCxnSpPr>
            <a:cxnSpLocks/>
          </p:cNvCxnSpPr>
          <p:nvPr/>
        </p:nvCxnSpPr>
        <p:spPr bwMode="auto">
          <a:xfrm>
            <a:off x="4975553" y="3380719"/>
            <a:ext cx="460212" cy="159926"/>
          </a:xfrm>
          <a:prstGeom prst="straightConnector1">
            <a:avLst/>
          </a:prstGeom>
          <a:solidFill>
            <a:schemeClr val="accent1"/>
          </a:solidFill>
          <a:ln w="28575" cap="flat" cmpd="sng" algn="ctr">
            <a:solidFill>
              <a:schemeClr val="bg1"/>
            </a:solidFill>
            <a:prstDash val="solid"/>
            <a:round/>
            <a:headEnd type="none" w="med" len="med"/>
            <a:tailEnd type="triangle"/>
          </a:ln>
          <a:effectLst/>
        </p:spPr>
      </p:cxnSp>
      <p:cxnSp>
        <p:nvCxnSpPr>
          <p:cNvPr id="40" name="Straight Arrow Connector 39">
            <a:extLst>
              <a:ext uri="{FF2B5EF4-FFF2-40B4-BE49-F238E27FC236}">
                <a16:creationId xmlns:a16="http://schemas.microsoft.com/office/drawing/2014/main" id="{BB44762B-DB87-FD6A-8541-D6118629F003}"/>
              </a:ext>
            </a:extLst>
          </p:cNvPr>
          <p:cNvCxnSpPr>
            <a:cxnSpLocks/>
          </p:cNvCxnSpPr>
          <p:nvPr/>
        </p:nvCxnSpPr>
        <p:spPr bwMode="auto">
          <a:xfrm flipV="1">
            <a:off x="4629929" y="3869647"/>
            <a:ext cx="684256" cy="1367298"/>
          </a:xfrm>
          <a:prstGeom prst="straightConnector1">
            <a:avLst/>
          </a:prstGeom>
          <a:solidFill>
            <a:schemeClr val="accent1"/>
          </a:solidFill>
          <a:ln w="28575" cap="flat" cmpd="sng" algn="ctr">
            <a:solidFill>
              <a:schemeClr val="bg1"/>
            </a:solidFill>
            <a:prstDash val="solid"/>
            <a:round/>
            <a:headEnd type="none" w="med" len="med"/>
            <a:tailEnd type="triangle"/>
          </a:ln>
          <a:effectLst/>
        </p:spPr>
      </p:cxnSp>
      <p:sp>
        <p:nvSpPr>
          <p:cNvPr id="45" name="TextBox 44">
            <a:extLst>
              <a:ext uri="{FF2B5EF4-FFF2-40B4-BE49-F238E27FC236}">
                <a16:creationId xmlns:a16="http://schemas.microsoft.com/office/drawing/2014/main" id="{AA75F938-6243-D94A-92FB-DCA295CA9265}"/>
              </a:ext>
            </a:extLst>
          </p:cNvPr>
          <p:cNvSpPr txBox="1"/>
          <p:nvPr/>
        </p:nvSpPr>
        <p:spPr>
          <a:xfrm>
            <a:off x="299977" y="5843173"/>
            <a:ext cx="3252814" cy="338554"/>
          </a:xfrm>
          <a:prstGeom prst="rect">
            <a:avLst/>
          </a:prstGeom>
          <a:solidFill>
            <a:schemeClr val="bg1"/>
          </a:solidFill>
          <a:ln w="28575">
            <a:solidFill>
              <a:schemeClr val="tx1"/>
            </a:solidFill>
          </a:ln>
        </p:spPr>
        <p:txBody>
          <a:bodyPr wrap="none" rtlCol="0">
            <a:spAutoFit/>
          </a:bodyPr>
          <a:lstStyle/>
          <a:p>
            <a:r>
              <a:rPr lang="en-US" sz="1600" dirty="0">
                <a:solidFill>
                  <a:srgbClr val="333399"/>
                </a:solidFill>
                <a:latin typeface="+mn-lt"/>
              </a:rPr>
              <a:t>Left Booster Separation Motors</a:t>
            </a:r>
          </a:p>
        </p:txBody>
      </p:sp>
      <p:cxnSp>
        <p:nvCxnSpPr>
          <p:cNvPr id="49" name="Straight Connector 48">
            <a:extLst>
              <a:ext uri="{FF2B5EF4-FFF2-40B4-BE49-F238E27FC236}">
                <a16:creationId xmlns:a16="http://schemas.microsoft.com/office/drawing/2014/main" id="{823C6FF3-68B7-0AEA-8080-BA1E8BEA3730}"/>
              </a:ext>
            </a:extLst>
          </p:cNvPr>
          <p:cNvCxnSpPr>
            <a:stCxn id="22" idx="2"/>
            <a:endCxn id="29" idx="0"/>
          </p:cNvCxnSpPr>
          <p:nvPr/>
        </p:nvCxnSpPr>
        <p:spPr bwMode="auto">
          <a:xfrm flipH="1">
            <a:off x="1151203" y="1532104"/>
            <a:ext cx="871206" cy="1388605"/>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5546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D52BC-0E44-21A0-2685-988B9A01C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EE5BA-BF9C-5750-A53E-4DC83B00BBF7}"/>
              </a:ext>
            </a:extLst>
          </p:cNvPr>
          <p:cNvSpPr>
            <a:spLocks noGrp="1"/>
          </p:cNvSpPr>
          <p:nvPr>
            <p:ph type="title"/>
          </p:nvPr>
        </p:nvSpPr>
        <p:spPr/>
        <p:txBody>
          <a:bodyPr/>
          <a:lstStyle/>
          <a:p>
            <a:r>
              <a:rPr lang="en-US" dirty="0">
                <a:solidFill>
                  <a:srgbClr val="333399"/>
                </a:solidFill>
              </a:rPr>
              <a:t>AR02 Aerothermal Instrumentation Summary</a:t>
            </a:r>
          </a:p>
        </p:txBody>
      </p:sp>
      <p:sp>
        <p:nvSpPr>
          <p:cNvPr id="5" name="Slide Number Placeholder 4">
            <a:extLst>
              <a:ext uri="{FF2B5EF4-FFF2-40B4-BE49-F238E27FC236}">
                <a16:creationId xmlns:a16="http://schemas.microsoft.com/office/drawing/2014/main" id="{B874F145-FA0E-86DB-D2C1-959E9A442732}"/>
              </a:ext>
            </a:extLst>
          </p:cNvPr>
          <p:cNvSpPr>
            <a:spLocks noGrp="1"/>
          </p:cNvSpPr>
          <p:nvPr>
            <p:ph type="sldNum" sz="quarter" idx="12"/>
          </p:nvPr>
        </p:nvSpPr>
        <p:spPr>
          <a:xfrm>
            <a:off x="9042400" y="6362700"/>
            <a:ext cx="2540000" cy="304800"/>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9199CED-6919-4E7D-A690-AD3E6D16DAA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
        <p:nvSpPr>
          <p:cNvPr id="6" name="Footer Placeholder 5">
            <a:extLst>
              <a:ext uri="{FF2B5EF4-FFF2-40B4-BE49-F238E27FC236}">
                <a16:creationId xmlns:a16="http://schemas.microsoft.com/office/drawing/2014/main" id="{E54D236A-0613-B9FE-D36D-DA989C121F84}"/>
              </a:ext>
            </a:extLst>
          </p:cNvPr>
          <p:cNvSpPr>
            <a:spLocks noGrp="1"/>
          </p:cNvSpPr>
          <p:nvPr>
            <p:ph type="ftr" sz="quarter" idx="13"/>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333399"/>
                </a:solidFill>
                <a:effectLst/>
                <a:uLnTx/>
                <a:uFillTx/>
                <a:latin typeface="Arial"/>
                <a:ea typeface="ＭＳ Ｐゴシック"/>
                <a:cs typeface="Arial"/>
              </a:rPr>
              <a:t>TFAWS 2026 – August 31 – September 4, 2026</a:t>
            </a:r>
          </a:p>
        </p:txBody>
      </p:sp>
      <p:pic>
        <p:nvPicPr>
          <p:cNvPr id="11" name="Picture 10">
            <a:extLst>
              <a:ext uri="{FF2B5EF4-FFF2-40B4-BE49-F238E27FC236}">
                <a16:creationId xmlns:a16="http://schemas.microsoft.com/office/drawing/2014/main" id="{26C059FE-CE1C-EFF0-61DA-D906F2C3916D}"/>
              </a:ext>
            </a:extLst>
          </p:cNvPr>
          <p:cNvPicPr>
            <a:picLocks noChangeAspect="1"/>
          </p:cNvPicPr>
          <p:nvPr/>
        </p:nvPicPr>
        <p:blipFill>
          <a:blip r:embed="rId2" cstate="print">
            <a:extLst>
              <a:ext uri="{28A0092B-C50C-407E-A947-70E740481C1C}">
                <a14:useLocalDpi xmlns:a14="http://schemas.microsoft.com/office/drawing/2010/main" val="0"/>
              </a:ext>
            </a:extLst>
          </a:blip>
          <a:srcRect l="25396" r="9246" b="1237"/>
          <a:stretch>
            <a:fillRect/>
          </a:stretch>
        </p:blipFill>
        <p:spPr>
          <a:xfrm rot="16200000">
            <a:off x="9053583" y="2753087"/>
            <a:ext cx="3022460" cy="3044825"/>
          </a:xfrm>
          <a:prstGeom prst="rect">
            <a:avLst/>
          </a:prstGeom>
          <a:ln w="28575">
            <a:solidFill>
              <a:schemeClr val="tx1"/>
            </a:solidFill>
          </a:ln>
        </p:spPr>
      </p:pic>
      <p:pic>
        <p:nvPicPr>
          <p:cNvPr id="20" name="Picture 19">
            <a:extLst>
              <a:ext uri="{FF2B5EF4-FFF2-40B4-BE49-F238E27FC236}">
                <a16:creationId xmlns:a16="http://schemas.microsoft.com/office/drawing/2014/main" id="{B88C058C-BE44-B6D3-C826-A2BDBDBFFC41}"/>
              </a:ext>
            </a:extLst>
          </p:cNvPr>
          <p:cNvPicPr>
            <a:picLocks noChangeAspect="1"/>
          </p:cNvPicPr>
          <p:nvPr/>
        </p:nvPicPr>
        <p:blipFill>
          <a:blip r:embed="rId3"/>
          <a:srcRect t="36871" r="47189"/>
          <a:stretch>
            <a:fillRect/>
          </a:stretch>
        </p:blipFill>
        <p:spPr>
          <a:xfrm rot="16200000">
            <a:off x="5065751" y="-3785379"/>
            <a:ext cx="1725216" cy="11187873"/>
          </a:xfrm>
          <a:prstGeom prst="rect">
            <a:avLst/>
          </a:prstGeom>
        </p:spPr>
      </p:pic>
      <p:sp>
        <p:nvSpPr>
          <p:cNvPr id="22" name="Rectangle 21">
            <a:extLst>
              <a:ext uri="{FF2B5EF4-FFF2-40B4-BE49-F238E27FC236}">
                <a16:creationId xmlns:a16="http://schemas.microsoft.com/office/drawing/2014/main" id="{4C99EABA-133C-0A29-6383-57C977D818DF}"/>
              </a:ext>
            </a:extLst>
          </p:cNvPr>
          <p:cNvSpPr/>
          <p:nvPr/>
        </p:nvSpPr>
        <p:spPr>
          <a:xfrm>
            <a:off x="10687366" y="942823"/>
            <a:ext cx="723583" cy="990752"/>
          </a:xfrm>
          <a:prstGeom prst="rect">
            <a:avLst/>
          </a:prstGeom>
          <a:no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Arial"/>
              <a:ea typeface="+mn-ea"/>
              <a:cs typeface="+mn-cs"/>
            </a:endParaRPr>
          </a:p>
        </p:txBody>
      </p:sp>
      <p:pic>
        <p:nvPicPr>
          <p:cNvPr id="4" name="Picture 3">
            <a:extLst>
              <a:ext uri="{FF2B5EF4-FFF2-40B4-BE49-F238E27FC236}">
                <a16:creationId xmlns:a16="http://schemas.microsoft.com/office/drawing/2014/main" id="{DE0F55E0-3B50-7D23-9BF1-C2C4EE9B1017}"/>
              </a:ext>
            </a:extLst>
          </p:cNvPr>
          <p:cNvPicPr>
            <a:picLocks noChangeAspect="1"/>
          </p:cNvPicPr>
          <p:nvPr/>
        </p:nvPicPr>
        <p:blipFill>
          <a:blip r:embed="rId4"/>
          <a:srcRect l="25161" t="10556" r="29538" b="31239"/>
          <a:stretch>
            <a:fillRect/>
          </a:stretch>
        </p:blipFill>
        <p:spPr>
          <a:xfrm>
            <a:off x="5430960" y="2764270"/>
            <a:ext cx="3522768" cy="3017520"/>
          </a:xfrm>
          <a:prstGeom prst="rect">
            <a:avLst/>
          </a:prstGeom>
          <a:ln w="28575">
            <a:solidFill>
              <a:schemeClr val="tx1"/>
            </a:solidFill>
          </a:ln>
        </p:spPr>
      </p:pic>
      <p:sp>
        <p:nvSpPr>
          <p:cNvPr id="7" name="Content Placeholder 2">
            <a:extLst>
              <a:ext uri="{FF2B5EF4-FFF2-40B4-BE49-F238E27FC236}">
                <a16:creationId xmlns:a16="http://schemas.microsoft.com/office/drawing/2014/main" id="{A32FC9FA-FC0F-BCE6-C221-B38771419E34}"/>
              </a:ext>
            </a:extLst>
          </p:cNvPr>
          <p:cNvSpPr>
            <a:spLocks noGrp="1"/>
          </p:cNvSpPr>
          <p:nvPr>
            <p:ph idx="1"/>
          </p:nvPr>
        </p:nvSpPr>
        <p:spPr>
          <a:xfrm>
            <a:off x="173054" y="2754746"/>
            <a:ext cx="5153025" cy="3836553"/>
          </a:xfrm>
          <a:ln w="28575">
            <a:solidFill>
              <a:schemeClr val="tx1"/>
            </a:solidFill>
          </a:ln>
        </p:spPr>
        <p:txBody>
          <a:bodyPr/>
          <a:lstStyle/>
          <a:p>
            <a:r>
              <a:rPr lang="en-US" dirty="0">
                <a:solidFill>
                  <a:srgbClr val="333399"/>
                </a:solidFill>
              </a:rPr>
              <a:t>Center Base Heat Shield DFI</a:t>
            </a:r>
          </a:p>
          <a:p>
            <a:pPr lvl="1"/>
            <a:r>
              <a:rPr lang="en-US" sz="2000" dirty="0" err="1">
                <a:solidFill>
                  <a:srgbClr val="333399"/>
                </a:solidFill>
              </a:rPr>
              <a:t>Medtherm</a:t>
            </a:r>
            <a:r>
              <a:rPr lang="en-US" sz="2000" dirty="0">
                <a:solidFill>
                  <a:srgbClr val="333399"/>
                </a:solidFill>
              </a:rPr>
              <a:t> Model 20850, Schmidt-Boelter Calorimeter with Embedded Thermocouple (50Hz)</a:t>
            </a:r>
          </a:p>
          <a:p>
            <a:pPr lvl="1"/>
            <a:r>
              <a:rPr lang="en-US" sz="2000" dirty="0" err="1">
                <a:solidFill>
                  <a:srgbClr val="333399"/>
                </a:solidFill>
              </a:rPr>
              <a:t>Medtherm</a:t>
            </a:r>
            <a:r>
              <a:rPr lang="en-US" sz="2000" dirty="0">
                <a:solidFill>
                  <a:srgbClr val="333399"/>
                </a:solidFill>
              </a:rPr>
              <a:t> Model 22121, Radiometer with Sapphire Window (50Hz, 150 deg FOV)</a:t>
            </a:r>
          </a:p>
          <a:p>
            <a:pPr lvl="1"/>
            <a:r>
              <a:rPr lang="en-US" sz="2000" dirty="0" err="1">
                <a:solidFill>
                  <a:srgbClr val="333399"/>
                </a:solidFill>
              </a:rPr>
              <a:t>Medtherm</a:t>
            </a:r>
            <a:r>
              <a:rPr lang="en-US" sz="2000" dirty="0">
                <a:solidFill>
                  <a:srgbClr val="333399"/>
                </a:solidFill>
              </a:rPr>
              <a:t> Model 11290, Base Gas Temperature Probe, (50Hz)</a:t>
            </a:r>
          </a:p>
          <a:p>
            <a:pPr lvl="1"/>
            <a:r>
              <a:rPr lang="en-US" sz="2000" dirty="0" err="1">
                <a:solidFill>
                  <a:srgbClr val="333399"/>
                </a:solidFill>
              </a:rPr>
              <a:t>Kulite</a:t>
            </a:r>
            <a:r>
              <a:rPr lang="en-US" sz="2000" dirty="0">
                <a:solidFill>
                  <a:srgbClr val="333399"/>
                </a:solidFill>
              </a:rPr>
              <a:t> Model LLE-17DC-500 Pressure Transducer (500Hz)</a:t>
            </a:r>
          </a:p>
        </p:txBody>
      </p:sp>
      <p:sp>
        <p:nvSpPr>
          <p:cNvPr id="8" name="TextBox 7">
            <a:extLst>
              <a:ext uri="{FF2B5EF4-FFF2-40B4-BE49-F238E27FC236}">
                <a16:creationId xmlns:a16="http://schemas.microsoft.com/office/drawing/2014/main" id="{FF2DFB40-E9BA-42D0-D146-471E10258DE9}"/>
              </a:ext>
            </a:extLst>
          </p:cNvPr>
          <p:cNvSpPr txBox="1"/>
          <p:nvPr/>
        </p:nvSpPr>
        <p:spPr>
          <a:xfrm>
            <a:off x="6096000" y="3838522"/>
            <a:ext cx="1326004" cy="338554"/>
          </a:xfrm>
          <a:prstGeom prst="rect">
            <a:avLst/>
          </a:prstGeom>
          <a:solidFill>
            <a:schemeClr val="bg1"/>
          </a:solidFill>
          <a:ln w="28575">
            <a:solidFill>
              <a:srgbClr val="333399"/>
            </a:solidFill>
          </a:ln>
        </p:spPr>
        <p:txBody>
          <a:bodyPr wrap="none" rtlCol="0">
            <a:spAutoFit/>
          </a:bodyPr>
          <a:lstStyle/>
          <a:p>
            <a:r>
              <a:rPr lang="en-US" sz="1600" dirty="0">
                <a:solidFill>
                  <a:srgbClr val="333399"/>
                </a:solidFill>
                <a:latin typeface="+mn-lt"/>
              </a:rPr>
              <a:t>Calorimeter</a:t>
            </a:r>
          </a:p>
        </p:txBody>
      </p:sp>
      <p:sp>
        <p:nvSpPr>
          <p:cNvPr id="10" name="TextBox 9">
            <a:extLst>
              <a:ext uri="{FF2B5EF4-FFF2-40B4-BE49-F238E27FC236}">
                <a16:creationId xmlns:a16="http://schemas.microsoft.com/office/drawing/2014/main" id="{D97FF633-2356-CC11-F718-B5B1934A8C96}"/>
              </a:ext>
            </a:extLst>
          </p:cNvPr>
          <p:cNvSpPr txBox="1"/>
          <p:nvPr/>
        </p:nvSpPr>
        <p:spPr>
          <a:xfrm>
            <a:off x="5662729" y="4408365"/>
            <a:ext cx="2223557" cy="338554"/>
          </a:xfrm>
          <a:prstGeom prst="rect">
            <a:avLst/>
          </a:prstGeom>
          <a:solidFill>
            <a:schemeClr val="bg1"/>
          </a:solidFill>
          <a:ln w="28575">
            <a:solidFill>
              <a:schemeClr val="tx1"/>
            </a:solidFill>
          </a:ln>
        </p:spPr>
        <p:txBody>
          <a:bodyPr wrap="none" rtlCol="0">
            <a:spAutoFit/>
          </a:bodyPr>
          <a:lstStyle/>
          <a:p>
            <a:r>
              <a:rPr lang="en-US" sz="1600" dirty="0">
                <a:solidFill>
                  <a:srgbClr val="333399"/>
                </a:solidFill>
                <a:latin typeface="+mn-lt"/>
              </a:rPr>
              <a:t>Pressure Transducer</a:t>
            </a:r>
          </a:p>
        </p:txBody>
      </p:sp>
      <p:cxnSp>
        <p:nvCxnSpPr>
          <p:cNvPr id="12" name="Straight Arrow Connector 11">
            <a:extLst>
              <a:ext uri="{FF2B5EF4-FFF2-40B4-BE49-F238E27FC236}">
                <a16:creationId xmlns:a16="http://schemas.microsoft.com/office/drawing/2014/main" id="{BE546E04-E770-4046-6BA8-C2B7DF036AAA}"/>
              </a:ext>
            </a:extLst>
          </p:cNvPr>
          <p:cNvCxnSpPr>
            <a:cxnSpLocks/>
            <a:stCxn id="10" idx="2"/>
          </p:cNvCxnSpPr>
          <p:nvPr/>
        </p:nvCxnSpPr>
        <p:spPr bwMode="auto">
          <a:xfrm flipH="1">
            <a:off x="6229350" y="4746919"/>
            <a:ext cx="545158" cy="380647"/>
          </a:xfrm>
          <a:prstGeom prst="straightConnector1">
            <a:avLst/>
          </a:prstGeom>
          <a:solidFill>
            <a:schemeClr val="accent1"/>
          </a:solidFill>
          <a:ln w="28575" cap="flat" cmpd="sng" algn="ctr">
            <a:solidFill>
              <a:srgbClr val="333399"/>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3ADB4EF5-6234-A049-8D0A-29C439F83B00}"/>
              </a:ext>
            </a:extLst>
          </p:cNvPr>
          <p:cNvCxnSpPr>
            <a:cxnSpLocks/>
            <a:stCxn id="8" idx="1"/>
          </p:cNvCxnSpPr>
          <p:nvPr/>
        </p:nvCxnSpPr>
        <p:spPr bwMode="auto">
          <a:xfrm flipH="1" flipV="1">
            <a:off x="5715000" y="3838522"/>
            <a:ext cx="381000" cy="169277"/>
          </a:xfrm>
          <a:prstGeom prst="straightConnector1">
            <a:avLst/>
          </a:prstGeom>
          <a:solidFill>
            <a:schemeClr val="accent1"/>
          </a:solidFill>
          <a:ln w="28575" cap="flat" cmpd="sng" algn="ctr">
            <a:solidFill>
              <a:srgbClr val="333399"/>
            </a:solidFill>
            <a:prstDash val="solid"/>
            <a:round/>
            <a:headEnd type="none" w="med" len="med"/>
            <a:tailEnd type="triangle"/>
          </a:ln>
          <a:effectLst/>
        </p:spPr>
      </p:cxnSp>
      <p:sp>
        <p:nvSpPr>
          <p:cNvPr id="18" name="TextBox 17">
            <a:extLst>
              <a:ext uri="{FF2B5EF4-FFF2-40B4-BE49-F238E27FC236}">
                <a16:creationId xmlns:a16="http://schemas.microsoft.com/office/drawing/2014/main" id="{E632C83B-4650-30DE-5079-83F7442C4BC7}"/>
              </a:ext>
            </a:extLst>
          </p:cNvPr>
          <p:cNvSpPr txBox="1"/>
          <p:nvPr/>
        </p:nvSpPr>
        <p:spPr>
          <a:xfrm>
            <a:off x="7368663" y="3342982"/>
            <a:ext cx="1313180" cy="338554"/>
          </a:xfrm>
          <a:prstGeom prst="rect">
            <a:avLst/>
          </a:prstGeom>
          <a:solidFill>
            <a:schemeClr val="bg1"/>
          </a:solidFill>
          <a:ln w="28575">
            <a:solidFill>
              <a:srgbClr val="333399"/>
            </a:solidFill>
          </a:ln>
        </p:spPr>
        <p:txBody>
          <a:bodyPr wrap="none" rtlCol="0">
            <a:spAutoFit/>
          </a:bodyPr>
          <a:lstStyle/>
          <a:p>
            <a:r>
              <a:rPr lang="en-US" sz="1600" dirty="0">
                <a:solidFill>
                  <a:srgbClr val="333399"/>
                </a:solidFill>
                <a:latin typeface="+mn-lt"/>
              </a:rPr>
              <a:t>Radiometer</a:t>
            </a:r>
          </a:p>
        </p:txBody>
      </p:sp>
      <p:cxnSp>
        <p:nvCxnSpPr>
          <p:cNvPr id="19" name="Straight Arrow Connector 18">
            <a:extLst>
              <a:ext uri="{FF2B5EF4-FFF2-40B4-BE49-F238E27FC236}">
                <a16:creationId xmlns:a16="http://schemas.microsoft.com/office/drawing/2014/main" id="{9CB4E8EA-31BF-843F-DA2D-15C6D99A5ACA}"/>
              </a:ext>
            </a:extLst>
          </p:cNvPr>
          <p:cNvCxnSpPr>
            <a:cxnSpLocks/>
            <a:stCxn id="18" idx="0"/>
          </p:cNvCxnSpPr>
          <p:nvPr/>
        </p:nvCxnSpPr>
        <p:spPr bwMode="auto">
          <a:xfrm flipH="1" flipV="1">
            <a:off x="7368663" y="3142205"/>
            <a:ext cx="656590" cy="200777"/>
          </a:xfrm>
          <a:prstGeom prst="straightConnector1">
            <a:avLst/>
          </a:prstGeom>
          <a:solidFill>
            <a:schemeClr val="accent1"/>
          </a:solidFill>
          <a:ln w="28575" cap="flat" cmpd="sng" algn="ctr">
            <a:solidFill>
              <a:srgbClr val="333399"/>
            </a:solidFill>
            <a:prstDash val="solid"/>
            <a:round/>
            <a:headEnd type="none" w="med" len="med"/>
            <a:tailEnd type="triangle"/>
          </a:ln>
          <a:effectLst/>
        </p:spPr>
      </p:cxnSp>
      <p:sp>
        <p:nvSpPr>
          <p:cNvPr id="26" name="TextBox 25">
            <a:extLst>
              <a:ext uri="{FF2B5EF4-FFF2-40B4-BE49-F238E27FC236}">
                <a16:creationId xmlns:a16="http://schemas.microsoft.com/office/drawing/2014/main" id="{CD623535-6542-017F-F81C-8B5F19D30692}"/>
              </a:ext>
            </a:extLst>
          </p:cNvPr>
          <p:cNvSpPr txBox="1"/>
          <p:nvPr/>
        </p:nvSpPr>
        <p:spPr>
          <a:xfrm>
            <a:off x="5511320" y="5408022"/>
            <a:ext cx="2495363" cy="338554"/>
          </a:xfrm>
          <a:prstGeom prst="rect">
            <a:avLst/>
          </a:prstGeom>
          <a:solidFill>
            <a:schemeClr val="bg1"/>
          </a:solidFill>
          <a:ln w="28575">
            <a:solidFill>
              <a:schemeClr val="tx1"/>
            </a:solidFill>
          </a:ln>
        </p:spPr>
        <p:txBody>
          <a:bodyPr wrap="none" rtlCol="0">
            <a:spAutoFit/>
          </a:bodyPr>
          <a:lstStyle/>
          <a:p>
            <a:r>
              <a:rPr lang="en-US" sz="1600" dirty="0">
                <a:solidFill>
                  <a:srgbClr val="333399"/>
                </a:solidFill>
                <a:latin typeface="+mn-lt"/>
              </a:rPr>
              <a:t>Gas Temperature Probe</a:t>
            </a:r>
          </a:p>
        </p:txBody>
      </p:sp>
      <p:cxnSp>
        <p:nvCxnSpPr>
          <p:cNvPr id="27" name="Straight Arrow Connector 26">
            <a:extLst>
              <a:ext uri="{FF2B5EF4-FFF2-40B4-BE49-F238E27FC236}">
                <a16:creationId xmlns:a16="http://schemas.microsoft.com/office/drawing/2014/main" id="{E304ABE3-011D-E37C-5C8B-F9F063097F6B}"/>
              </a:ext>
            </a:extLst>
          </p:cNvPr>
          <p:cNvCxnSpPr>
            <a:cxnSpLocks/>
          </p:cNvCxnSpPr>
          <p:nvPr/>
        </p:nvCxnSpPr>
        <p:spPr bwMode="auto">
          <a:xfrm flipV="1">
            <a:off x="6774507" y="5220670"/>
            <a:ext cx="1232176" cy="187352"/>
          </a:xfrm>
          <a:prstGeom prst="straightConnector1">
            <a:avLst/>
          </a:prstGeom>
          <a:solidFill>
            <a:schemeClr val="accent1"/>
          </a:solidFill>
          <a:ln w="28575" cap="flat" cmpd="sng" algn="ctr">
            <a:solidFill>
              <a:srgbClr val="333399"/>
            </a:solidFill>
            <a:prstDash val="solid"/>
            <a:round/>
            <a:headEnd type="none" w="med" len="med"/>
            <a:tailEnd type="triangle"/>
          </a:ln>
          <a:effectLst/>
        </p:spPr>
      </p:cxnSp>
      <p:sp>
        <p:nvSpPr>
          <p:cNvPr id="31" name="Rectangle 30">
            <a:extLst>
              <a:ext uri="{FF2B5EF4-FFF2-40B4-BE49-F238E27FC236}">
                <a16:creationId xmlns:a16="http://schemas.microsoft.com/office/drawing/2014/main" id="{E5A17575-9B10-529C-54C2-880E23760027}"/>
              </a:ext>
            </a:extLst>
          </p:cNvPr>
          <p:cNvSpPr/>
          <p:nvPr/>
        </p:nvSpPr>
        <p:spPr>
          <a:xfrm>
            <a:off x="10227548" y="4146621"/>
            <a:ext cx="579279" cy="488171"/>
          </a:xfrm>
          <a:prstGeom prst="rect">
            <a:avLst/>
          </a:prstGeom>
          <a:no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Arial"/>
              <a:ea typeface="+mn-ea"/>
              <a:cs typeface="+mn-cs"/>
            </a:endParaRPr>
          </a:p>
        </p:txBody>
      </p:sp>
      <p:cxnSp>
        <p:nvCxnSpPr>
          <p:cNvPr id="32" name="Straight Connector 31">
            <a:extLst>
              <a:ext uri="{FF2B5EF4-FFF2-40B4-BE49-F238E27FC236}">
                <a16:creationId xmlns:a16="http://schemas.microsoft.com/office/drawing/2014/main" id="{085803AC-4FAE-8EE2-BCED-6BC097817B3B}"/>
              </a:ext>
            </a:extLst>
          </p:cNvPr>
          <p:cNvCxnSpPr>
            <a:cxnSpLocks/>
          </p:cNvCxnSpPr>
          <p:nvPr/>
        </p:nvCxnSpPr>
        <p:spPr bwMode="auto">
          <a:xfrm flipH="1">
            <a:off x="10613554" y="1933575"/>
            <a:ext cx="425921" cy="82756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06802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029F1D-17C0-694A-F320-0CC1C2D9D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140EAF-FF35-A747-A9F8-8BEBECEAFE5E}"/>
              </a:ext>
            </a:extLst>
          </p:cNvPr>
          <p:cNvSpPr>
            <a:spLocks noGrp="1"/>
          </p:cNvSpPr>
          <p:nvPr>
            <p:ph type="title"/>
          </p:nvPr>
        </p:nvSpPr>
        <p:spPr/>
        <p:txBody>
          <a:bodyPr/>
          <a:lstStyle/>
          <a:p>
            <a:r>
              <a:rPr lang="en-US" dirty="0"/>
              <a:t>Artemis II Aerodynamic Heating</a:t>
            </a:r>
          </a:p>
        </p:txBody>
      </p:sp>
      <p:sp>
        <p:nvSpPr>
          <p:cNvPr id="3" name="Text Placeholder 2">
            <a:extLst>
              <a:ext uri="{FF2B5EF4-FFF2-40B4-BE49-F238E27FC236}">
                <a16:creationId xmlns:a16="http://schemas.microsoft.com/office/drawing/2014/main" id="{7C73B17D-5846-A8DA-54EF-DF3788BD3E0F}"/>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7EE96EBB-5E84-240C-25D0-AC79C8AF10F5}"/>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333399"/>
                </a:solidFill>
                <a:effectLst/>
                <a:uLnTx/>
                <a:uFillTx/>
                <a:latin typeface="Arial"/>
                <a:ea typeface="ＭＳ Ｐゴシック"/>
                <a:cs typeface="Arial"/>
              </a:rPr>
              <a:t>TFAWS 2026 – August 31 – September 4, 2026</a:t>
            </a:r>
            <a:endParaRPr kumimoji="0" lang="en-US" sz="1200" b="0" i="0" u="none" strike="noStrike" kern="1200" cap="none" spc="0" normalizeH="0" baseline="0" noProof="0" dirty="0">
              <a:ln>
                <a:noFill/>
              </a:ln>
              <a:solidFill>
                <a:srgbClr val="333399"/>
              </a:solidFill>
              <a:effectLst/>
              <a:uLnTx/>
              <a:uFillTx/>
              <a:latin typeface="Arial"/>
              <a:ea typeface="ＭＳ Ｐゴシック"/>
              <a:cs typeface="Arial"/>
            </a:endParaRPr>
          </a:p>
        </p:txBody>
      </p:sp>
      <p:sp>
        <p:nvSpPr>
          <p:cNvPr id="5" name="Slide Number Placeholder 4">
            <a:extLst>
              <a:ext uri="{FF2B5EF4-FFF2-40B4-BE49-F238E27FC236}">
                <a16:creationId xmlns:a16="http://schemas.microsoft.com/office/drawing/2014/main" id="{2E2223C2-6405-F663-8B12-F0957F9DFB63}"/>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E9E8C48-CEA1-40D7-918C-CBF5F81BA8C8}"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Tree>
    <p:extLst>
      <p:ext uri="{BB962C8B-B14F-4D97-AF65-F5344CB8AC3E}">
        <p14:creationId xmlns:p14="http://schemas.microsoft.com/office/powerpoint/2010/main" val="269978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540EF-7CD6-D075-EBDC-FE3F0A09BE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210449-B51C-6FCD-3C65-F77A4AD9212E}"/>
              </a:ext>
            </a:extLst>
          </p:cNvPr>
          <p:cNvSpPr>
            <a:spLocks noGrp="1"/>
          </p:cNvSpPr>
          <p:nvPr>
            <p:ph type="title"/>
          </p:nvPr>
        </p:nvSpPr>
        <p:spPr/>
        <p:txBody>
          <a:bodyPr/>
          <a:lstStyle/>
          <a:p>
            <a:r>
              <a:rPr lang="en-US" dirty="0">
                <a:solidFill>
                  <a:srgbClr val="333399"/>
                </a:solidFill>
              </a:rPr>
              <a:t>Aerodynamic Heating</a:t>
            </a:r>
          </a:p>
        </p:txBody>
      </p:sp>
      <p:sp>
        <p:nvSpPr>
          <p:cNvPr id="3" name="Content Placeholder 2">
            <a:extLst>
              <a:ext uri="{FF2B5EF4-FFF2-40B4-BE49-F238E27FC236}">
                <a16:creationId xmlns:a16="http://schemas.microsoft.com/office/drawing/2014/main" id="{3C87732C-44C5-5307-D6A3-E8CE9810F1AA}"/>
              </a:ext>
            </a:extLst>
          </p:cNvPr>
          <p:cNvSpPr>
            <a:spLocks noGrp="1"/>
          </p:cNvSpPr>
          <p:nvPr>
            <p:ph idx="1"/>
          </p:nvPr>
        </p:nvSpPr>
        <p:spPr>
          <a:xfrm>
            <a:off x="380999" y="857181"/>
            <a:ext cx="5894268" cy="5410200"/>
          </a:xfrm>
        </p:spPr>
        <p:txBody>
          <a:bodyPr/>
          <a:lstStyle/>
          <a:p>
            <a:r>
              <a:rPr lang="en-US" dirty="0">
                <a:solidFill>
                  <a:srgbClr val="333399"/>
                </a:solidFill>
              </a:rPr>
              <a:t>One major difference between Artemis I to Artemis II aerodynamic heating was the additions of aerodynamic strakes which lead to increases in aerodynamic heating in the forward booster attach regions on the Core Stage and Booster</a:t>
            </a:r>
          </a:p>
          <a:p>
            <a:pPr lvl="1"/>
            <a:r>
              <a:rPr lang="en-US" dirty="0">
                <a:solidFill>
                  <a:srgbClr val="333399"/>
                </a:solidFill>
              </a:rPr>
              <a:t>A strake is a thin, fin-like structure commonly improve unsteady airflow and stability</a:t>
            </a:r>
          </a:p>
          <a:p>
            <a:pPr lvl="1"/>
            <a:r>
              <a:rPr lang="en-US" dirty="0">
                <a:solidFill>
                  <a:srgbClr val="333399"/>
                </a:solidFill>
              </a:rPr>
              <a:t>Adding them to the Core Stage changed the induced acoustic frequency and spatial distribution, reducing the maximum potential structural response</a:t>
            </a:r>
          </a:p>
          <a:p>
            <a:pPr lvl="1"/>
            <a:r>
              <a:rPr lang="en-US" dirty="0">
                <a:solidFill>
                  <a:srgbClr val="333399"/>
                </a:solidFill>
              </a:rPr>
              <a:t>Strake constraint results in increased total pressure in capture area, increasing heat transfer coefficient, aerodynamic heating</a:t>
            </a:r>
          </a:p>
        </p:txBody>
      </p:sp>
      <p:sp>
        <p:nvSpPr>
          <p:cNvPr id="4" name="Footer Placeholder 3">
            <a:extLst>
              <a:ext uri="{FF2B5EF4-FFF2-40B4-BE49-F238E27FC236}">
                <a16:creationId xmlns:a16="http://schemas.microsoft.com/office/drawing/2014/main" id="{A617A3C8-73AC-5DB1-0148-8F9B31073BD0}"/>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3BE56BE5-B830-E44B-BBEA-D3A90D8F88B8}"/>
              </a:ext>
            </a:extLst>
          </p:cNvPr>
          <p:cNvSpPr>
            <a:spLocks noGrp="1"/>
          </p:cNvSpPr>
          <p:nvPr>
            <p:ph type="sldNum" sz="quarter" idx="12"/>
          </p:nvPr>
        </p:nvSpPr>
        <p:spPr/>
        <p:txBody>
          <a:bodyPr/>
          <a:lstStyle/>
          <a:p>
            <a:fld id="{33F42015-0FC7-4B0E-8D2B-76EADF48D957}" type="slidenum">
              <a:rPr lang="en-US" smtClean="0"/>
              <a:pPr/>
              <a:t>9</a:t>
            </a:fld>
            <a:endParaRPr lang="en-US"/>
          </a:p>
        </p:txBody>
      </p:sp>
      <p:pic>
        <p:nvPicPr>
          <p:cNvPr id="7" name="Picture 6">
            <a:extLst>
              <a:ext uri="{FF2B5EF4-FFF2-40B4-BE49-F238E27FC236}">
                <a16:creationId xmlns:a16="http://schemas.microsoft.com/office/drawing/2014/main" id="{3F0E9408-F163-D3E9-147E-720D2E38C254}"/>
              </a:ext>
            </a:extLst>
          </p:cNvPr>
          <p:cNvPicPr>
            <a:picLocks noChangeAspect="1"/>
          </p:cNvPicPr>
          <p:nvPr/>
        </p:nvPicPr>
        <p:blipFill>
          <a:blip r:embed="rId2"/>
          <a:srcRect l="1694" r="5902" b="11475"/>
          <a:stretch>
            <a:fillRect/>
          </a:stretch>
        </p:blipFill>
        <p:spPr>
          <a:xfrm>
            <a:off x="6505574" y="857181"/>
            <a:ext cx="5305425" cy="2859287"/>
          </a:xfrm>
          <a:prstGeom prst="rect">
            <a:avLst/>
          </a:prstGeom>
        </p:spPr>
      </p:pic>
      <p:sp>
        <p:nvSpPr>
          <p:cNvPr id="9" name="TextBox 8">
            <a:extLst>
              <a:ext uri="{FF2B5EF4-FFF2-40B4-BE49-F238E27FC236}">
                <a16:creationId xmlns:a16="http://schemas.microsoft.com/office/drawing/2014/main" id="{00D9FEE7-014E-6034-E6F9-B493B6A3ADFA}"/>
              </a:ext>
            </a:extLst>
          </p:cNvPr>
          <p:cNvSpPr txBox="1"/>
          <p:nvPr/>
        </p:nvSpPr>
        <p:spPr>
          <a:xfrm>
            <a:off x="6505575" y="3249585"/>
            <a:ext cx="5303718" cy="600164"/>
          </a:xfrm>
          <a:prstGeom prst="rect">
            <a:avLst/>
          </a:prstGeom>
          <a:solidFill>
            <a:srgbClr val="002060"/>
          </a:solidFill>
        </p:spPr>
        <p:txBody>
          <a:bodyPr wrap="square" rtlCol="0">
            <a:spAutoFit/>
          </a:bodyPr>
          <a:lstStyle/>
          <a:p>
            <a:r>
              <a:rPr lang="en-US" sz="1100" dirty="0">
                <a:solidFill>
                  <a:schemeClr val="accent5"/>
                </a:solidFill>
                <a:latin typeface="+mn-lt"/>
              </a:rPr>
              <a:t>Source: </a:t>
            </a:r>
            <a:r>
              <a:rPr lang="en-US" sz="1100" dirty="0">
                <a:solidFill>
                  <a:schemeClr val="accent5"/>
                </a:solidFill>
                <a:latin typeface="+mn-lt"/>
                <a:hlinkClick r:id="rId3">
                  <a:extLst>
                    <a:ext uri="{A12FA001-AC4F-418D-AE19-62706E023703}">
                      <ahyp:hlinkClr xmlns:ahyp="http://schemas.microsoft.com/office/drawing/2018/hyperlinkcolor" val="tx"/>
                    </a:ext>
                  </a:extLst>
                </a:hlinkClick>
              </a:rPr>
              <a:t>https://www.nasa.gov/directorates/esdmd/common-exploration-systems-development-division/space-launch-system/from-supercomputers-to-wind-tunnels-nasas-road-to-artemis-ii/</a:t>
            </a:r>
            <a:endParaRPr lang="en-US" sz="1100" dirty="0">
              <a:solidFill>
                <a:schemeClr val="accent5"/>
              </a:solidFill>
              <a:latin typeface="+mn-lt"/>
            </a:endParaRPr>
          </a:p>
        </p:txBody>
      </p:sp>
      <p:pic>
        <p:nvPicPr>
          <p:cNvPr id="11" name="Picture 10">
            <a:extLst>
              <a:ext uri="{FF2B5EF4-FFF2-40B4-BE49-F238E27FC236}">
                <a16:creationId xmlns:a16="http://schemas.microsoft.com/office/drawing/2014/main" id="{41C831B8-0AA2-265E-2688-816B0CB4A6D9}"/>
              </a:ext>
            </a:extLst>
          </p:cNvPr>
          <p:cNvPicPr>
            <a:picLocks noChangeAspect="1"/>
          </p:cNvPicPr>
          <p:nvPr/>
        </p:nvPicPr>
        <p:blipFill>
          <a:blip r:embed="rId4"/>
          <a:srcRect l="8607" r="21188"/>
          <a:stretch>
            <a:fillRect/>
          </a:stretch>
        </p:blipFill>
        <p:spPr>
          <a:xfrm rot="16200000">
            <a:off x="7916128" y="2505927"/>
            <a:ext cx="2486028" cy="5303718"/>
          </a:xfrm>
          <a:prstGeom prst="rect">
            <a:avLst/>
          </a:prstGeom>
        </p:spPr>
      </p:pic>
    </p:spTree>
    <p:extLst>
      <p:ext uri="{BB962C8B-B14F-4D97-AF65-F5344CB8AC3E}">
        <p14:creationId xmlns:p14="http://schemas.microsoft.com/office/powerpoint/2010/main" val="2924093138"/>
      </p:ext>
    </p:extLst>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f97cbdb-3a7a-4cfb-87eb-7542cd24da7e">
      <Terms xmlns="http://schemas.microsoft.com/office/infopath/2007/PartnerControls"/>
    </lcf76f155ced4ddcb4097134ff3c332f>
    <TaxCatchAll xmlns="7b530968-5265-4916-9d1c-18b5bfa4dd4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92E100D0229440820E8A7DC866FBEE" ma:contentTypeVersion="10" ma:contentTypeDescription="Create a new document." ma:contentTypeScope="" ma:versionID="f0673692744d741a58be3a3f21315d44">
  <xsd:schema xmlns:xsd="http://www.w3.org/2001/XMLSchema" xmlns:xs="http://www.w3.org/2001/XMLSchema" xmlns:p="http://schemas.microsoft.com/office/2006/metadata/properties" xmlns:ns2="5f97cbdb-3a7a-4cfb-87eb-7542cd24da7e" xmlns:ns3="7b530968-5265-4916-9d1c-18b5bfa4dd42" targetNamespace="http://schemas.microsoft.com/office/2006/metadata/properties" ma:root="true" ma:fieldsID="3b9ef52b6126c84a003300d5b97b75f0" ns2:_="" ns3:_="">
    <xsd:import namespace="5f97cbdb-3a7a-4cfb-87eb-7542cd24da7e"/>
    <xsd:import namespace="7b530968-5265-4916-9d1c-18b5bfa4dd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7cbdb-3a7a-4cfb-87eb-7542cd24da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530968-5265-4916-9d1c-18b5bfa4dd4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8123470-34d1-4ae7-b848-1678c5288ee6}" ma:internalName="TaxCatchAll" ma:showField="CatchAllData" ma:web="7b530968-5265-4916-9d1c-18b5bfa4dd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75F7E1-25EC-49AD-AD10-E5DBBDD78C4A}">
  <ds:schemaRefs>
    <ds:schemaRef ds:uri="http://purl.org/dc/elements/1.1/"/>
    <ds:schemaRef ds:uri="http://schemas.microsoft.com/office/2006/documentManagement/types"/>
    <ds:schemaRef ds:uri="http://purl.org/dc/dcmitype/"/>
    <ds:schemaRef ds:uri="http://schemas.microsoft.com/office/2006/metadata/properties"/>
    <ds:schemaRef ds:uri="7b530968-5265-4916-9d1c-18b5bfa4dd42"/>
    <ds:schemaRef ds:uri="http://purl.org/dc/terms/"/>
    <ds:schemaRef ds:uri="http://schemas.microsoft.com/office/infopath/2007/PartnerControls"/>
    <ds:schemaRef ds:uri="5f97cbdb-3a7a-4cfb-87eb-7542cd24da7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6ED0443-A8B4-4FD0-B92A-DFF4CC62CD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97cbdb-3a7a-4cfb-87eb-7542cd24da7e"/>
    <ds:schemaRef ds:uri="7b530968-5265-4916-9d1c-18b5bfa4d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A631D46-A88B-44F9-B011-0891D5ECFB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10090</TotalTime>
  <Words>1622</Words>
  <Application>Microsoft Office PowerPoint</Application>
  <PresentationFormat>Widescreen</PresentationFormat>
  <Paragraphs>178</Paragraphs>
  <Slides>21</Slides>
  <Notes>1</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ＭＳ Ｐゴシック</vt:lpstr>
      <vt:lpstr>Aptos</vt:lpstr>
      <vt:lpstr>Arial</vt:lpstr>
      <vt:lpstr>Calibri</vt:lpstr>
      <vt:lpstr>Times</vt:lpstr>
      <vt:lpstr>Times New Roman</vt:lpstr>
      <vt:lpstr>Blank</vt:lpstr>
      <vt:lpstr>NASA Space Launch System Artemis I &amp; II Post Flight Ascent Aerothermal Environments Overview</vt:lpstr>
      <vt:lpstr>Notice to the Audience</vt:lpstr>
      <vt:lpstr>Introduction</vt:lpstr>
      <vt:lpstr>Introduction</vt:lpstr>
      <vt:lpstr>AR02 Aerothermal Instrumentation Summary</vt:lpstr>
      <vt:lpstr>AR02 Aerothermal Instrumentation Summary</vt:lpstr>
      <vt:lpstr>AR02 Aerothermal Instrumentation Summary</vt:lpstr>
      <vt:lpstr>Artemis II Aerodynamic Heating</vt:lpstr>
      <vt:lpstr>Aerodynamic Heating</vt:lpstr>
      <vt:lpstr>Artemis I &amp; II Core Stage Aerodynamic Heat Flux Contours </vt:lpstr>
      <vt:lpstr>Strake Aerothermal Impacts</vt:lpstr>
      <vt:lpstr>Artemis II PLUME INDUCED HEating</vt:lpstr>
      <vt:lpstr>AR02 Evolution of Base Heat Shield TPS Pyrolysis, Burning</vt:lpstr>
      <vt:lpstr>AR01 vs. AR02 Base Plume Radiation</vt:lpstr>
      <vt:lpstr>SRBs are impacted by Core Base Burning</vt:lpstr>
      <vt:lpstr>Plume Induced Base Environment Summary</vt:lpstr>
      <vt:lpstr>Plume Induced Flow Separation Heating</vt:lpstr>
      <vt:lpstr>Plume Impingement Heating </vt:lpstr>
      <vt:lpstr>Core Auxiliary Power Unit Plume Environments</vt:lpstr>
      <vt:lpstr>Conclusions</vt:lpstr>
      <vt:lpstr>References</vt:lpstr>
    </vt:vector>
  </TitlesOfParts>
  <Company>NASA/Ames Research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TFAWS 2010 Center Presentation</dc:title>
  <dc:creator>Tom Squire</dc:creator>
  <cp:lastModifiedBy>Mobley, Brandon L. (MSFC-EV33)</cp:lastModifiedBy>
  <cp:revision>86</cp:revision>
  <cp:lastPrinted>2001-11-30T21:59:45Z</cp:lastPrinted>
  <dcterms:created xsi:type="dcterms:W3CDTF">2001-11-21T21:59:03Z</dcterms:created>
  <dcterms:modified xsi:type="dcterms:W3CDTF">2026-08-11T21:31:58Z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0x0101009A92E100D0229440820E8A7DC866FBEE</vt:lpwstr>
  </property>
  <property fmtid="{D5CDD505-2E9C-101B-9397-08002B2CF9AE}" pid="3" name="MediaServiceImageTags">
    <vt:lpwstr/>
  </property>
</Properties>
</file>