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5" r:id="rId4"/>
  </p:sldMasterIdLst>
  <p:sldIdLst>
    <p:sldId id="264" r:id="rId5"/>
    <p:sldId id="265" r:id="rId6"/>
    <p:sldId id="266" r:id="rId7"/>
    <p:sldId id="267" r:id="rId8"/>
    <p:sldId id="268" r:id="rId9"/>
    <p:sldId id="269" r:id="rId10"/>
    <p:sldId id="270" r:id="rId11"/>
    <p:sldId id="280" r:id="rId12"/>
    <p:sldId id="271" r:id="rId13"/>
    <p:sldId id="272" r:id="rId14"/>
    <p:sldId id="273" r:id="rId15"/>
    <p:sldId id="281" r:id="rId16"/>
    <p:sldId id="274" r:id="rId17"/>
    <p:sldId id="275" r:id="rId18"/>
    <p:sldId id="282" r:id="rId19"/>
    <p:sldId id="276" r:id="rId20"/>
    <p:sldId id="277" r:id="rId21"/>
    <p:sldId id="278" r:id="rId22"/>
    <p:sldId id="283" r:id="rId23"/>
    <p:sldId id="279" r:id="rId24"/>
  </p:sldIdLst>
  <p:sldSz cx="12192000" cy="6858000"/>
  <p:notesSz cx="6881813" cy="92964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2CD9E101-51C6-434A-AFA4-948CFD58C416}">
          <p14:sldIdLst>
            <p14:sldId id="264"/>
            <p14:sldId id="265"/>
            <p14:sldId id="266"/>
            <p14:sldId id="267"/>
            <p14:sldId id="268"/>
            <p14:sldId id="269"/>
            <p14:sldId id="270"/>
            <p14:sldId id="280"/>
            <p14:sldId id="271"/>
            <p14:sldId id="272"/>
            <p14:sldId id="273"/>
            <p14:sldId id="281"/>
            <p14:sldId id="274"/>
            <p14:sldId id="275"/>
            <p14:sldId id="282"/>
            <p14:sldId id="276"/>
            <p14:sldId id="277"/>
            <p14:sldId id="278"/>
            <p14:sldId id="283"/>
            <p14:sldId id="279"/>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A4A7A6"/>
    <a:srgbClr val="9A856C"/>
    <a:srgbClr val="CCA060"/>
    <a:srgbClr val="D49E16"/>
    <a:srgbClr val="CC6600"/>
    <a:srgbClr val="E8E8EF"/>
    <a:srgbClr val="CDCDD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17292A2E-F333-43FB-9621-5CBBE7FDCDCB}" styleName="Light Style 2 - Accent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 styleId="{912C8C85-51F0-491E-9774-3900AFEF0FD7}" styleName="Light Style 2 - Accent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5187" autoAdjust="0"/>
    <p:restoredTop sz="94660"/>
  </p:normalViewPr>
  <p:slideViewPr>
    <p:cSldViewPr snapToGrid="0">
      <p:cViewPr varScale="1">
        <p:scale>
          <a:sx n="190" d="100"/>
          <a:sy n="190" d="100"/>
        </p:scale>
        <p:origin x="792" y="48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viewProps" Target="viewProp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cSld name="Title Slide">
    <p:bg>
      <p:bgPr>
        <a:solidFill>
          <a:schemeClr val="tx1"/>
        </a:solidFill>
        <a:effectLst/>
      </p:bgPr>
    </p:bg>
    <p:spTree>
      <p:nvGrpSpPr>
        <p:cNvPr id="1" name=""/>
        <p:cNvGrpSpPr/>
        <p:nvPr/>
      </p:nvGrpSpPr>
      <p:grpSpPr>
        <a:xfrm>
          <a:off x="0" y="0"/>
          <a:ext cx="0" cy="0"/>
          <a:chOff x="0" y="0"/>
          <a:chExt cx="0" cy="0"/>
        </a:xfrm>
      </p:grpSpPr>
      <p:pic>
        <p:nvPicPr>
          <p:cNvPr id="5" name="Picture 67" descr="NASA insignia RGB"/>
          <p:cNvPicPr>
            <a:picLocks noChangeAspect="1" noChangeArrowheads="1"/>
          </p:cNvPicPr>
          <p:nvPr/>
        </p:nvPicPr>
        <p:blipFill>
          <a:blip r:embed="rId2" cstate="screen"/>
          <a:srcRect/>
          <a:stretch>
            <a:fillRect/>
          </a:stretch>
        </p:blipFill>
        <p:spPr bwMode="auto">
          <a:xfrm>
            <a:off x="10777591" y="239713"/>
            <a:ext cx="785760" cy="593725"/>
          </a:xfrm>
          <a:prstGeom prst="rect">
            <a:avLst/>
          </a:prstGeom>
          <a:noFill/>
          <a:ln w="9525">
            <a:noFill/>
            <a:miter lim="800000"/>
            <a:headEnd/>
            <a:tailEnd/>
          </a:ln>
        </p:spPr>
      </p:pic>
      <p:sp>
        <p:nvSpPr>
          <p:cNvPr id="6" name="Line 34"/>
          <p:cNvSpPr>
            <a:spLocks noChangeShapeType="1"/>
          </p:cNvSpPr>
          <p:nvPr/>
        </p:nvSpPr>
        <p:spPr bwMode="auto">
          <a:xfrm>
            <a:off x="0" y="1603375"/>
            <a:ext cx="7721600" cy="1588"/>
          </a:xfrm>
          <a:prstGeom prst="line">
            <a:avLst/>
          </a:prstGeom>
          <a:noFill/>
          <a:ln w="3175">
            <a:solidFill>
              <a:schemeClr val="bg1">
                <a:alpha val="14999"/>
              </a:schemeClr>
            </a:solidFill>
            <a:round/>
            <a:headEnd/>
            <a:tailEnd/>
          </a:ln>
          <a:effectLst/>
        </p:spPr>
        <p:txBody>
          <a:bodyPr wrap="none" anchor="ctr"/>
          <a:lstStyle/>
          <a:p>
            <a:pPr defTabSz="457200" fontAlgn="auto">
              <a:spcBef>
                <a:spcPts val="0"/>
              </a:spcBef>
              <a:spcAft>
                <a:spcPts val="0"/>
              </a:spcAft>
              <a:defRPr/>
            </a:pPr>
            <a:endParaRPr lang="en-US" sz="1800" dirty="0">
              <a:solidFill>
                <a:srgbClr val="000000"/>
              </a:solidFill>
              <a:latin typeface="Helvetica Neue Black Condensed" pitchFamily="-112" charset="0"/>
            </a:endParaRPr>
          </a:p>
        </p:txBody>
      </p:sp>
      <p:sp>
        <p:nvSpPr>
          <p:cNvPr id="7" name="Line 35"/>
          <p:cNvSpPr>
            <a:spLocks noChangeShapeType="1"/>
          </p:cNvSpPr>
          <p:nvPr/>
        </p:nvSpPr>
        <p:spPr bwMode="auto">
          <a:xfrm>
            <a:off x="0" y="1835150"/>
            <a:ext cx="7416800" cy="1588"/>
          </a:xfrm>
          <a:prstGeom prst="line">
            <a:avLst/>
          </a:prstGeom>
          <a:noFill/>
          <a:ln w="3175">
            <a:solidFill>
              <a:schemeClr val="bg1">
                <a:alpha val="14999"/>
              </a:schemeClr>
            </a:solidFill>
            <a:round/>
            <a:headEnd/>
            <a:tailEnd/>
          </a:ln>
          <a:effectLst/>
        </p:spPr>
        <p:txBody>
          <a:bodyPr wrap="none" anchor="ctr"/>
          <a:lstStyle/>
          <a:p>
            <a:pPr defTabSz="457200" fontAlgn="auto">
              <a:spcBef>
                <a:spcPts val="0"/>
              </a:spcBef>
              <a:spcAft>
                <a:spcPts val="0"/>
              </a:spcAft>
              <a:defRPr/>
            </a:pPr>
            <a:endParaRPr lang="en-US" sz="1800" dirty="0">
              <a:solidFill>
                <a:srgbClr val="000000"/>
              </a:solidFill>
              <a:latin typeface="Helvetica Neue Black Condensed" pitchFamily="-112" charset="0"/>
            </a:endParaRPr>
          </a:p>
        </p:txBody>
      </p:sp>
      <p:sp>
        <p:nvSpPr>
          <p:cNvPr id="8" name="Line 36"/>
          <p:cNvSpPr>
            <a:spLocks noChangeShapeType="1"/>
          </p:cNvSpPr>
          <p:nvPr/>
        </p:nvSpPr>
        <p:spPr bwMode="auto">
          <a:xfrm>
            <a:off x="0" y="2062164"/>
            <a:ext cx="7213600" cy="1587"/>
          </a:xfrm>
          <a:prstGeom prst="line">
            <a:avLst/>
          </a:prstGeom>
          <a:noFill/>
          <a:ln w="3175">
            <a:solidFill>
              <a:schemeClr val="bg1">
                <a:alpha val="14999"/>
              </a:schemeClr>
            </a:solidFill>
            <a:round/>
            <a:headEnd/>
            <a:tailEnd/>
          </a:ln>
          <a:effectLst/>
        </p:spPr>
        <p:txBody>
          <a:bodyPr wrap="none" anchor="ctr"/>
          <a:lstStyle/>
          <a:p>
            <a:pPr defTabSz="457200" fontAlgn="auto">
              <a:spcBef>
                <a:spcPts val="0"/>
              </a:spcBef>
              <a:spcAft>
                <a:spcPts val="0"/>
              </a:spcAft>
              <a:defRPr/>
            </a:pPr>
            <a:endParaRPr lang="en-US" sz="1800" dirty="0">
              <a:solidFill>
                <a:srgbClr val="000000"/>
              </a:solidFill>
              <a:latin typeface="Helvetica Neue Black Condensed" pitchFamily="-112" charset="0"/>
            </a:endParaRPr>
          </a:p>
        </p:txBody>
      </p:sp>
      <p:sp>
        <p:nvSpPr>
          <p:cNvPr id="9" name="Line 37"/>
          <p:cNvSpPr>
            <a:spLocks noChangeShapeType="1"/>
          </p:cNvSpPr>
          <p:nvPr/>
        </p:nvSpPr>
        <p:spPr bwMode="auto">
          <a:xfrm>
            <a:off x="0" y="1371600"/>
            <a:ext cx="8026400" cy="1588"/>
          </a:xfrm>
          <a:prstGeom prst="line">
            <a:avLst/>
          </a:prstGeom>
          <a:noFill/>
          <a:ln w="3175">
            <a:solidFill>
              <a:schemeClr val="bg1">
                <a:alpha val="14999"/>
              </a:schemeClr>
            </a:solidFill>
            <a:round/>
            <a:headEnd/>
            <a:tailEnd/>
          </a:ln>
          <a:effectLst/>
        </p:spPr>
        <p:txBody>
          <a:bodyPr wrap="none" anchor="ctr"/>
          <a:lstStyle/>
          <a:p>
            <a:pPr defTabSz="457200" fontAlgn="auto">
              <a:spcBef>
                <a:spcPts val="0"/>
              </a:spcBef>
              <a:spcAft>
                <a:spcPts val="0"/>
              </a:spcAft>
              <a:defRPr/>
            </a:pPr>
            <a:endParaRPr lang="en-US" sz="1800" dirty="0">
              <a:solidFill>
                <a:srgbClr val="000000"/>
              </a:solidFill>
              <a:latin typeface="Helvetica Neue Black Condensed" pitchFamily="-112" charset="0"/>
            </a:endParaRPr>
          </a:p>
        </p:txBody>
      </p:sp>
      <p:sp>
        <p:nvSpPr>
          <p:cNvPr id="10" name="Line 43"/>
          <p:cNvSpPr>
            <a:spLocks noChangeShapeType="1"/>
          </p:cNvSpPr>
          <p:nvPr/>
        </p:nvSpPr>
        <p:spPr bwMode="auto">
          <a:xfrm rot="16200000">
            <a:off x="5149851" y="6515100"/>
            <a:ext cx="685800" cy="0"/>
          </a:xfrm>
          <a:prstGeom prst="line">
            <a:avLst/>
          </a:prstGeom>
          <a:noFill/>
          <a:ln w="3175">
            <a:solidFill>
              <a:schemeClr val="bg1">
                <a:alpha val="14999"/>
              </a:schemeClr>
            </a:solidFill>
            <a:round/>
            <a:headEnd/>
            <a:tailEnd/>
          </a:ln>
          <a:effectLst/>
        </p:spPr>
        <p:txBody>
          <a:bodyPr wrap="none" anchor="ctr"/>
          <a:lstStyle/>
          <a:p>
            <a:pPr defTabSz="457200" fontAlgn="auto">
              <a:spcBef>
                <a:spcPts val="0"/>
              </a:spcBef>
              <a:spcAft>
                <a:spcPts val="0"/>
              </a:spcAft>
              <a:defRPr/>
            </a:pPr>
            <a:endParaRPr lang="en-US" sz="1800" dirty="0">
              <a:solidFill>
                <a:srgbClr val="000000"/>
              </a:solidFill>
              <a:latin typeface="Helvetica Neue Black Condensed" pitchFamily="-112" charset="0"/>
            </a:endParaRPr>
          </a:p>
        </p:txBody>
      </p:sp>
      <p:sp>
        <p:nvSpPr>
          <p:cNvPr id="11" name="Line 44"/>
          <p:cNvSpPr>
            <a:spLocks noChangeShapeType="1"/>
          </p:cNvSpPr>
          <p:nvPr/>
        </p:nvSpPr>
        <p:spPr bwMode="auto">
          <a:xfrm rot="16200000">
            <a:off x="4773084" y="6438900"/>
            <a:ext cx="838200" cy="0"/>
          </a:xfrm>
          <a:prstGeom prst="line">
            <a:avLst/>
          </a:prstGeom>
          <a:noFill/>
          <a:ln w="3175">
            <a:solidFill>
              <a:schemeClr val="bg1">
                <a:alpha val="14999"/>
              </a:schemeClr>
            </a:solidFill>
            <a:round/>
            <a:headEnd/>
            <a:tailEnd/>
          </a:ln>
          <a:effectLst/>
        </p:spPr>
        <p:txBody>
          <a:bodyPr wrap="none" anchor="ctr"/>
          <a:lstStyle/>
          <a:p>
            <a:pPr defTabSz="457200" fontAlgn="auto">
              <a:spcBef>
                <a:spcPts val="0"/>
              </a:spcBef>
              <a:spcAft>
                <a:spcPts val="0"/>
              </a:spcAft>
              <a:defRPr/>
            </a:pPr>
            <a:endParaRPr lang="en-US" sz="1800" dirty="0">
              <a:solidFill>
                <a:srgbClr val="000000"/>
              </a:solidFill>
              <a:latin typeface="Helvetica Neue Black Condensed" pitchFamily="-112" charset="0"/>
            </a:endParaRPr>
          </a:p>
        </p:txBody>
      </p:sp>
      <p:sp>
        <p:nvSpPr>
          <p:cNvPr id="12" name="Line 45"/>
          <p:cNvSpPr>
            <a:spLocks noChangeShapeType="1"/>
          </p:cNvSpPr>
          <p:nvPr/>
        </p:nvSpPr>
        <p:spPr bwMode="auto">
          <a:xfrm rot="16200000">
            <a:off x="3477684" y="6057900"/>
            <a:ext cx="1600200" cy="0"/>
          </a:xfrm>
          <a:prstGeom prst="line">
            <a:avLst/>
          </a:prstGeom>
          <a:noFill/>
          <a:ln w="3175">
            <a:solidFill>
              <a:schemeClr val="bg1">
                <a:alpha val="14999"/>
              </a:schemeClr>
            </a:solidFill>
            <a:round/>
            <a:headEnd/>
            <a:tailEnd/>
          </a:ln>
          <a:effectLst/>
        </p:spPr>
        <p:txBody>
          <a:bodyPr wrap="none" anchor="ctr"/>
          <a:lstStyle/>
          <a:p>
            <a:pPr defTabSz="457200" fontAlgn="auto">
              <a:spcBef>
                <a:spcPts val="0"/>
              </a:spcBef>
              <a:spcAft>
                <a:spcPts val="0"/>
              </a:spcAft>
              <a:defRPr/>
            </a:pPr>
            <a:endParaRPr lang="en-US" sz="1800" dirty="0">
              <a:solidFill>
                <a:srgbClr val="000000"/>
              </a:solidFill>
              <a:latin typeface="Helvetica Neue Black Condensed" pitchFamily="-112" charset="0"/>
            </a:endParaRPr>
          </a:p>
        </p:txBody>
      </p:sp>
      <p:sp>
        <p:nvSpPr>
          <p:cNvPr id="13" name="Line 46"/>
          <p:cNvSpPr>
            <a:spLocks noChangeShapeType="1"/>
          </p:cNvSpPr>
          <p:nvPr/>
        </p:nvSpPr>
        <p:spPr bwMode="auto">
          <a:xfrm rot="16200000">
            <a:off x="3977217" y="6248400"/>
            <a:ext cx="1219200" cy="0"/>
          </a:xfrm>
          <a:prstGeom prst="line">
            <a:avLst/>
          </a:prstGeom>
          <a:noFill/>
          <a:ln w="3175">
            <a:solidFill>
              <a:schemeClr val="bg1">
                <a:alpha val="14999"/>
              </a:schemeClr>
            </a:solidFill>
            <a:round/>
            <a:headEnd/>
            <a:tailEnd/>
          </a:ln>
          <a:effectLst/>
        </p:spPr>
        <p:txBody>
          <a:bodyPr wrap="none" anchor="ctr"/>
          <a:lstStyle/>
          <a:p>
            <a:pPr defTabSz="457200" fontAlgn="auto">
              <a:spcBef>
                <a:spcPts val="0"/>
              </a:spcBef>
              <a:spcAft>
                <a:spcPts val="0"/>
              </a:spcAft>
              <a:defRPr/>
            </a:pPr>
            <a:endParaRPr lang="en-US" sz="1800" dirty="0">
              <a:solidFill>
                <a:srgbClr val="000000"/>
              </a:solidFill>
              <a:latin typeface="Helvetica Neue Black Condensed" pitchFamily="-112" charset="0"/>
            </a:endParaRPr>
          </a:p>
        </p:txBody>
      </p:sp>
      <p:sp>
        <p:nvSpPr>
          <p:cNvPr id="14" name="Line 47"/>
          <p:cNvSpPr>
            <a:spLocks noChangeShapeType="1"/>
          </p:cNvSpPr>
          <p:nvPr/>
        </p:nvSpPr>
        <p:spPr bwMode="auto">
          <a:xfrm rot="16200000">
            <a:off x="4396317" y="6362700"/>
            <a:ext cx="990600" cy="0"/>
          </a:xfrm>
          <a:prstGeom prst="line">
            <a:avLst/>
          </a:prstGeom>
          <a:noFill/>
          <a:ln w="3175">
            <a:solidFill>
              <a:schemeClr val="bg1">
                <a:alpha val="14999"/>
              </a:schemeClr>
            </a:solidFill>
            <a:round/>
            <a:headEnd/>
            <a:tailEnd/>
          </a:ln>
          <a:effectLst/>
        </p:spPr>
        <p:txBody>
          <a:bodyPr wrap="none" anchor="ctr"/>
          <a:lstStyle/>
          <a:p>
            <a:pPr defTabSz="457200" fontAlgn="auto">
              <a:spcBef>
                <a:spcPts val="0"/>
              </a:spcBef>
              <a:spcAft>
                <a:spcPts val="0"/>
              </a:spcAft>
              <a:defRPr/>
            </a:pPr>
            <a:endParaRPr lang="en-US" sz="1800" dirty="0">
              <a:solidFill>
                <a:srgbClr val="000000"/>
              </a:solidFill>
              <a:latin typeface="Helvetica Neue Black Condensed" pitchFamily="-112" charset="0"/>
            </a:endParaRPr>
          </a:p>
        </p:txBody>
      </p:sp>
      <p:sp>
        <p:nvSpPr>
          <p:cNvPr id="15" name="Line 48"/>
          <p:cNvSpPr>
            <a:spLocks noChangeShapeType="1"/>
          </p:cNvSpPr>
          <p:nvPr/>
        </p:nvSpPr>
        <p:spPr bwMode="auto">
          <a:xfrm rot="16200000">
            <a:off x="2978151" y="5867400"/>
            <a:ext cx="1981200" cy="0"/>
          </a:xfrm>
          <a:prstGeom prst="line">
            <a:avLst/>
          </a:prstGeom>
          <a:noFill/>
          <a:ln w="3175">
            <a:solidFill>
              <a:schemeClr val="bg1">
                <a:alpha val="14999"/>
              </a:schemeClr>
            </a:solidFill>
            <a:round/>
            <a:headEnd/>
            <a:tailEnd/>
          </a:ln>
          <a:effectLst/>
        </p:spPr>
        <p:txBody>
          <a:bodyPr wrap="none" anchor="ctr"/>
          <a:lstStyle/>
          <a:p>
            <a:pPr defTabSz="457200" fontAlgn="auto">
              <a:spcBef>
                <a:spcPts val="0"/>
              </a:spcBef>
              <a:spcAft>
                <a:spcPts val="0"/>
              </a:spcAft>
              <a:defRPr/>
            </a:pPr>
            <a:endParaRPr lang="en-US" sz="1800" dirty="0">
              <a:solidFill>
                <a:srgbClr val="000000"/>
              </a:solidFill>
              <a:latin typeface="Helvetica Neue Black Condensed" pitchFamily="-112" charset="0"/>
            </a:endParaRPr>
          </a:p>
        </p:txBody>
      </p:sp>
      <p:sp>
        <p:nvSpPr>
          <p:cNvPr id="16" name="Text Box 74"/>
          <p:cNvSpPr txBox="1">
            <a:spLocks noChangeArrowheads="1"/>
          </p:cNvSpPr>
          <p:nvPr/>
        </p:nvSpPr>
        <p:spPr bwMode="auto">
          <a:xfrm>
            <a:off x="624418" y="423864"/>
            <a:ext cx="8824383" cy="244475"/>
          </a:xfrm>
          <a:prstGeom prst="rect">
            <a:avLst/>
          </a:prstGeom>
          <a:noFill/>
          <a:ln w="9525">
            <a:noFill/>
            <a:miter lim="800000"/>
            <a:headEnd/>
            <a:tailEnd/>
          </a:ln>
        </p:spPr>
        <p:txBody>
          <a:bodyPr>
            <a:spAutoFit/>
          </a:bodyPr>
          <a:lstStyle/>
          <a:p>
            <a:pPr defTabSz="457200" eaLnBrk="0" fontAlgn="auto" hangingPunct="0">
              <a:spcBef>
                <a:spcPct val="50000"/>
              </a:spcBef>
              <a:spcAft>
                <a:spcPts val="0"/>
              </a:spcAft>
              <a:defRPr/>
            </a:pPr>
            <a:r>
              <a:rPr lang="en-US" sz="1000" dirty="0">
                <a:solidFill>
                  <a:srgbClr val="000000"/>
                </a:solidFill>
                <a:latin typeface="Helvetica" pitchFamily="-112" charset="0"/>
              </a:rPr>
              <a:t>National Aeronautics and Space Administration</a:t>
            </a:r>
          </a:p>
        </p:txBody>
      </p:sp>
      <p:sp>
        <p:nvSpPr>
          <p:cNvPr id="17" name="Line 113"/>
          <p:cNvSpPr>
            <a:spLocks noChangeShapeType="1"/>
          </p:cNvSpPr>
          <p:nvPr/>
        </p:nvSpPr>
        <p:spPr bwMode="auto">
          <a:xfrm rot="16200000">
            <a:off x="5524500" y="6591300"/>
            <a:ext cx="533400" cy="0"/>
          </a:xfrm>
          <a:prstGeom prst="line">
            <a:avLst/>
          </a:prstGeom>
          <a:noFill/>
          <a:ln w="3175">
            <a:solidFill>
              <a:schemeClr val="bg1">
                <a:alpha val="14999"/>
              </a:schemeClr>
            </a:solidFill>
            <a:round/>
            <a:headEnd/>
            <a:tailEnd/>
          </a:ln>
          <a:effectLst/>
        </p:spPr>
        <p:txBody>
          <a:bodyPr wrap="none" anchor="ctr"/>
          <a:lstStyle/>
          <a:p>
            <a:pPr defTabSz="457200" fontAlgn="auto">
              <a:spcBef>
                <a:spcPts val="0"/>
              </a:spcBef>
              <a:spcAft>
                <a:spcPts val="0"/>
              </a:spcAft>
              <a:defRPr/>
            </a:pPr>
            <a:endParaRPr lang="en-US" sz="1800" dirty="0">
              <a:solidFill>
                <a:srgbClr val="000000"/>
              </a:solidFill>
              <a:latin typeface="Helvetica Neue Black Condensed" pitchFamily="-112" charset="0"/>
            </a:endParaRPr>
          </a:p>
        </p:txBody>
      </p:sp>
      <p:sp>
        <p:nvSpPr>
          <p:cNvPr id="18" name="Line 123"/>
          <p:cNvSpPr>
            <a:spLocks noChangeShapeType="1"/>
          </p:cNvSpPr>
          <p:nvPr/>
        </p:nvSpPr>
        <p:spPr bwMode="auto">
          <a:xfrm>
            <a:off x="0" y="2284414"/>
            <a:ext cx="6705600" cy="1587"/>
          </a:xfrm>
          <a:prstGeom prst="line">
            <a:avLst/>
          </a:prstGeom>
          <a:noFill/>
          <a:ln w="3175">
            <a:solidFill>
              <a:schemeClr val="bg1">
                <a:alpha val="14999"/>
              </a:schemeClr>
            </a:solidFill>
            <a:round/>
            <a:headEnd/>
            <a:tailEnd/>
          </a:ln>
          <a:effectLst/>
        </p:spPr>
        <p:txBody>
          <a:bodyPr wrap="none" anchor="ctr"/>
          <a:lstStyle/>
          <a:p>
            <a:pPr defTabSz="457200" fontAlgn="auto">
              <a:spcBef>
                <a:spcPts val="0"/>
              </a:spcBef>
              <a:spcAft>
                <a:spcPts val="0"/>
              </a:spcAft>
              <a:defRPr/>
            </a:pPr>
            <a:endParaRPr lang="en-US" sz="1800" dirty="0">
              <a:solidFill>
                <a:srgbClr val="000000"/>
              </a:solidFill>
              <a:latin typeface="Helvetica Neue Black Condensed" pitchFamily="-112" charset="0"/>
            </a:endParaRPr>
          </a:p>
        </p:txBody>
      </p:sp>
      <p:sp>
        <p:nvSpPr>
          <p:cNvPr id="19" name="Line 124"/>
          <p:cNvSpPr>
            <a:spLocks noChangeShapeType="1"/>
          </p:cNvSpPr>
          <p:nvPr/>
        </p:nvSpPr>
        <p:spPr bwMode="auto">
          <a:xfrm>
            <a:off x="0" y="2516189"/>
            <a:ext cx="5588000" cy="1587"/>
          </a:xfrm>
          <a:prstGeom prst="line">
            <a:avLst/>
          </a:prstGeom>
          <a:noFill/>
          <a:ln w="3175">
            <a:solidFill>
              <a:schemeClr val="bg1">
                <a:alpha val="14999"/>
              </a:schemeClr>
            </a:solidFill>
            <a:round/>
            <a:headEnd/>
            <a:tailEnd/>
          </a:ln>
          <a:effectLst/>
        </p:spPr>
        <p:txBody>
          <a:bodyPr wrap="none" anchor="ctr"/>
          <a:lstStyle/>
          <a:p>
            <a:pPr defTabSz="457200" fontAlgn="auto">
              <a:spcBef>
                <a:spcPts val="0"/>
              </a:spcBef>
              <a:spcAft>
                <a:spcPts val="0"/>
              </a:spcAft>
              <a:defRPr/>
            </a:pPr>
            <a:endParaRPr lang="en-US" sz="1800" dirty="0">
              <a:solidFill>
                <a:srgbClr val="000000"/>
              </a:solidFill>
              <a:latin typeface="Helvetica Neue Black Condensed" pitchFamily="-112" charset="0"/>
            </a:endParaRPr>
          </a:p>
        </p:txBody>
      </p:sp>
      <p:sp>
        <p:nvSpPr>
          <p:cNvPr id="20" name="Line 125"/>
          <p:cNvSpPr>
            <a:spLocks noChangeShapeType="1"/>
          </p:cNvSpPr>
          <p:nvPr/>
        </p:nvSpPr>
        <p:spPr bwMode="auto">
          <a:xfrm>
            <a:off x="0" y="2743200"/>
            <a:ext cx="5283200" cy="1588"/>
          </a:xfrm>
          <a:prstGeom prst="line">
            <a:avLst/>
          </a:prstGeom>
          <a:noFill/>
          <a:ln w="3175">
            <a:solidFill>
              <a:schemeClr val="bg1">
                <a:alpha val="14999"/>
              </a:schemeClr>
            </a:solidFill>
            <a:round/>
            <a:headEnd/>
            <a:tailEnd/>
          </a:ln>
          <a:effectLst/>
        </p:spPr>
        <p:txBody>
          <a:bodyPr wrap="none" anchor="ctr"/>
          <a:lstStyle/>
          <a:p>
            <a:pPr defTabSz="457200" fontAlgn="auto">
              <a:spcBef>
                <a:spcPts val="0"/>
              </a:spcBef>
              <a:spcAft>
                <a:spcPts val="0"/>
              </a:spcAft>
              <a:defRPr/>
            </a:pPr>
            <a:endParaRPr lang="en-US" sz="1800" dirty="0">
              <a:solidFill>
                <a:srgbClr val="000000"/>
              </a:solidFill>
              <a:latin typeface="Helvetica Neue Black Condensed" pitchFamily="-112" charset="0"/>
            </a:endParaRPr>
          </a:p>
        </p:txBody>
      </p:sp>
      <p:sp>
        <p:nvSpPr>
          <p:cNvPr id="21" name="Line 127"/>
          <p:cNvSpPr>
            <a:spLocks noChangeShapeType="1"/>
          </p:cNvSpPr>
          <p:nvPr/>
        </p:nvSpPr>
        <p:spPr bwMode="auto">
          <a:xfrm>
            <a:off x="0" y="2974975"/>
            <a:ext cx="4978400" cy="1588"/>
          </a:xfrm>
          <a:prstGeom prst="line">
            <a:avLst/>
          </a:prstGeom>
          <a:noFill/>
          <a:ln w="3175">
            <a:solidFill>
              <a:schemeClr val="bg1">
                <a:alpha val="14999"/>
              </a:schemeClr>
            </a:solidFill>
            <a:round/>
            <a:headEnd/>
            <a:tailEnd/>
          </a:ln>
          <a:effectLst/>
        </p:spPr>
        <p:txBody>
          <a:bodyPr wrap="none" anchor="ctr"/>
          <a:lstStyle/>
          <a:p>
            <a:pPr defTabSz="457200" fontAlgn="auto">
              <a:spcBef>
                <a:spcPts val="0"/>
              </a:spcBef>
              <a:spcAft>
                <a:spcPts val="0"/>
              </a:spcAft>
              <a:defRPr/>
            </a:pPr>
            <a:endParaRPr lang="en-US" sz="1800" dirty="0">
              <a:solidFill>
                <a:srgbClr val="000000"/>
              </a:solidFill>
              <a:latin typeface="Helvetica Neue Black Condensed" pitchFamily="-112" charset="0"/>
            </a:endParaRPr>
          </a:p>
        </p:txBody>
      </p:sp>
      <p:sp>
        <p:nvSpPr>
          <p:cNvPr id="22" name="Line 128"/>
          <p:cNvSpPr>
            <a:spLocks noChangeShapeType="1"/>
          </p:cNvSpPr>
          <p:nvPr/>
        </p:nvSpPr>
        <p:spPr bwMode="auto">
          <a:xfrm>
            <a:off x="0" y="3206750"/>
            <a:ext cx="4673600" cy="1588"/>
          </a:xfrm>
          <a:prstGeom prst="line">
            <a:avLst/>
          </a:prstGeom>
          <a:noFill/>
          <a:ln w="3175">
            <a:solidFill>
              <a:schemeClr val="bg1">
                <a:alpha val="14999"/>
              </a:schemeClr>
            </a:solidFill>
            <a:round/>
            <a:headEnd/>
            <a:tailEnd/>
          </a:ln>
          <a:effectLst/>
        </p:spPr>
        <p:txBody>
          <a:bodyPr wrap="none" anchor="ctr"/>
          <a:lstStyle/>
          <a:p>
            <a:pPr defTabSz="457200" fontAlgn="auto">
              <a:spcBef>
                <a:spcPts val="0"/>
              </a:spcBef>
              <a:spcAft>
                <a:spcPts val="0"/>
              </a:spcAft>
              <a:defRPr/>
            </a:pPr>
            <a:endParaRPr lang="en-US" sz="1800" dirty="0">
              <a:solidFill>
                <a:srgbClr val="000000"/>
              </a:solidFill>
              <a:latin typeface="Helvetica Neue Black Condensed" pitchFamily="-112" charset="0"/>
            </a:endParaRPr>
          </a:p>
        </p:txBody>
      </p:sp>
      <p:sp>
        <p:nvSpPr>
          <p:cNvPr id="23" name="Line 129"/>
          <p:cNvSpPr>
            <a:spLocks noChangeShapeType="1"/>
          </p:cNvSpPr>
          <p:nvPr/>
        </p:nvSpPr>
        <p:spPr bwMode="auto">
          <a:xfrm>
            <a:off x="0" y="3433764"/>
            <a:ext cx="4368800" cy="1587"/>
          </a:xfrm>
          <a:prstGeom prst="line">
            <a:avLst/>
          </a:prstGeom>
          <a:noFill/>
          <a:ln w="3175">
            <a:solidFill>
              <a:schemeClr val="bg1">
                <a:alpha val="14999"/>
              </a:schemeClr>
            </a:solidFill>
            <a:round/>
            <a:headEnd/>
            <a:tailEnd/>
          </a:ln>
          <a:effectLst/>
        </p:spPr>
        <p:txBody>
          <a:bodyPr wrap="none" anchor="ctr"/>
          <a:lstStyle/>
          <a:p>
            <a:pPr defTabSz="457200" fontAlgn="auto">
              <a:spcBef>
                <a:spcPts val="0"/>
              </a:spcBef>
              <a:spcAft>
                <a:spcPts val="0"/>
              </a:spcAft>
              <a:defRPr/>
            </a:pPr>
            <a:endParaRPr lang="en-US" sz="1800" dirty="0">
              <a:solidFill>
                <a:srgbClr val="000000"/>
              </a:solidFill>
              <a:latin typeface="Helvetica Neue Black Condensed" pitchFamily="-112" charset="0"/>
            </a:endParaRPr>
          </a:p>
        </p:txBody>
      </p:sp>
      <p:sp>
        <p:nvSpPr>
          <p:cNvPr id="24" name="Line 131"/>
          <p:cNvSpPr>
            <a:spLocks noChangeShapeType="1"/>
          </p:cNvSpPr>
          <p:nvPr/>
        </p:nvSpPr>
        <p:spPr bwMode="auto">
          <a:xfrm>
            <a:off x="0" y="3656013"/>
            <a:ext cx="4064000" cy="1587"/>
          </a:xfrm>
          <a:prstGeom prst="line">
            <a:avLst/>
          </a:prstGeom>
          <a:noFill/>
          <a:ln w="3175">
            <a:solidFill>
              <a:schemeClr val="bg1">
                <a:alpha val="14999"/>
              </a:schemeClr>
            </a:solidFill>
            <a:round/>
            <a:headEnd/>
            <a:tailEnd/>
          </a:ln>
          <a:effectLst/>
        </p:spPr>
        <p:txBody>
          <a:bodyPr wrap="none" anchor="ctr"/>
          <a:lstStyle/>
          <a:p>
            <a:pPr defTabSz="457200" fontAlgn="auto">
              <a:spcBef>
                <a:spcPts val="0"/>
              </a:spcBef>
              <a:spcAft>
                <a:spcPts val="0"/>
              </a:spcAft>
              <a:defRPr/>
            </a:pPr>
            <a:endParaRPr lang="en-US" sz="1800" dirty="0">
              <a:solidFill>
                <a:srgbClr val="000000"/>
              </a:solidFill>
              <a:latin typeface="Helvetica Neue Black Condensed" pitchFamily="-112" charset="0"/>
            </a:endParaRPr>
          </a:p>
        </p:txBody>
      </p:sp>
      <p:sp>
        <p:nvSpPr>
          <p:cNvPr id="25" name="Line 132"/>
          <p:cNvSpPr>
            <a:spLocks noChangeShapeType="1"/>
          </p:cNvSpPr>
          <p:nvPr/>
        </p:nvSpPr>
        <p:spPr bwMode="auto">
          <a:xfrm>
            <a:off x="0" y="3887789"/>
            <a:ext cx="3860800" cy="1587"/>
          </a:xfrm>
          <a:prstGeom prst="line">
            <a:avLst/>
          </a:prstGeom>
          <a:noFill/>
          <a:ln w="3175">
            <a:solidFill>
              <a:schemeClr val="bg1">
                <a:alpha val="14999"/>
              </a:schemeClr>
            </a:solidFill>
            <a:round/>
            <a:headEnd/>
            <a:tailEnd/>
          </a:ln>
          <a:effectLst/>
        </p:spPr>
        <p:txBody>
          <a:bodyPr wrap="none" anchor="ctr"/>
          <a:lstStyle/>
          <a:p>
            <a:pPr defTabSz="457200" fontAlgn="auto">
              <a:spcBef>
                <a:spcPts val="0"/>
              </a:spcBef>
              <a:spcAft>
                <a:spcPts val="0"/>
              </a:spcAft>
              <a:defRPr/>
            </a:pPr>
            <a:endParaRPr lang="en-US" sz="1800" dirty="0">
              <a:solidFill>
                <a:srgbClr val="000000"/>
              </a:solidFill>
              <a:latin typeface="Helvetica Neue Black Condensed" pitchFamily="-112" charset="0"/>
            </a:endParaRPr>
          </a:p>
        </p:txBody>
      </p:sp>
      <p:sp>
        <p:nvSpPr>
          <p:cNvPr id="26" name="Line 133"/>
          <p:cNvSpPr>
            <a:spLocks noChangeShapeType="1"/>
          </p:cNvSpPr>
          <p:nvPr/>
        </p:nvSpPr>
        <p:spPr bwMode="auto">
          <a:xfrm>
            <a:off x="0" y="4114800"/>
            <a:ext cx="3657600" cy="1588"/>
          </a:xfrm>
          <a:prstGeom prst="line">
            <a:avLst/>
          </a:prstGeom>
          <a:noFill/>
          <a:ln w="3175">
            <a:solidFill>
              <a:schemeClr val="bg1">
                <a:alpha val="14999"/>
              </a:schemeClr>
            </a:solidFill>
            <a:round/>
            <a:headEnd/>
            <a:tailEnd/>
          </a:ln>
          <a:effectLst/>
        </p:spPr>
        <p:txBody>
          <a:bodyPr wrap="none" anchor="ctr"/>
          <a:lstStyle/>
          <a:p>
            <a:pPr defTabSz="457200" fontAlgn="auto">
              <a:spcBef>
                <a:spcPts val="0"/>
              </a:spcBef>
              <a:spcAft>
                <a:spcPts val="0"/>
              </a:spcAft>
              <a:defRPr/>
            </a:pPr>
            <a:endParaRPr lang="en-US" sz="1800" dirty="0">
              <a:solidFill>
                <a:srgbClr val="000000"/>
              </a:solidFill>
              <a:latin typeface="Helvetica Neue Black Condensed" pitchFamily="-112" charset="0"/>
            </a:endParaRPr>
          </a:p>
        </p:txBody>
      </p:sp>
      <p:sp>
        <p:nvSpPr>
          <p:cNvPr id="27" name="Line 134"/>
          <p:cNvSpPr>
            <a:spLocks noChangeShapeType="1"/>
          </p:cNvSpPr>
          <p:nvPr/>
        </p:nvSpPr>
        <p:spPr bwMode="auto">
          <a:xfrm>
            <a:off x="0" y="4344989"/>
            <a:ext cx="3657600" cy="1587"/>
          </a:xfrm>
          <a:prstGeom prst="line">
            <a:avLst/>
          </a:prstGeom>
          <a:noFill/>
          <a:ln w="3175">
            <a:solidFill>
              <a:schemeClr val="bg1">
                <a:alpha val="14999"/>
              </a:schemeClr>
            </a:solidFill>
            <a:round/>
            <a:headEnd/>
            <a:tailEnd/>
          </a:ln>
          <a:effectLst/>
        </p:spPr>
        <p:txBody>
          <a:bodyPr wrap="none" anchor="ctr"/>
          <a:lstStyle/>
          <a:p>
            <a:pPr defTabSz="457200" fontAlgn="auto">
              <a:spcBef>
                <a:spcPts val="0"/>
              </a:spcBef>
              <a:spcAft>
                <a:spcPts val="0"/>
              </a:spcAft>
              <a:defRPr/>
            </a:pPr>
            <a:endParaRPr lang="en-US" sz="1800" dirty="0">
              <a:solidFill>
                <a:srgbClr val="000000"/>
              </a:solidFill>
              <a:latin typeface="Helvetica Neue Black Condensed" pitchFamily="-112" charset="0"/>
            </a:endParaRPr>
          </a:p>
        </p:txBody>
      </p:sp>
      <p:sp>
        <p:nvSpPr>
          <p:cNvPr id="28" name="Line 135"/>
          <p:cNvSpPr>
            <a:spLocks noChangeShapeType="1"/>
          </p:cNvSpPr>
          <p:nvPr/>
        </p:nvSpPr>
        <p:spPr bwMode="auto">
          <a:xfrm>
            <a:off x="0" y="4576764"/>
            <a:ext cx="3860800" cy="1587"/>
          </a:xfrm>
          <a:prstGeom prst="line">
            <a:avLst/>
          </a:prstGeom>
          <a:noFill/>
          <a:ln w="3175">
            <a:solidFill>
              <a:schemeClr val="bg1">
                <a:alpha val="14999"/>
              </a:schemeClr>
            </a:solidFill>
            <a:round/>
            <a:headEnd/>
            <a:tailEnd/>
          </a:ln>
          <a:effectLst/>
        </p:spPr>
        <p:txBody>
          <a:bodyPr wrap="none" anchor="ctr"/>
          <a:lstStyle/>
          <a:p>
            <a:pPr defTabSz="457200" fontAlgn="auto">
              <a:spcBef>
                <a:spcPts val="0"/>
              </a:spcBef>
              <a:spcAft>
                <a:spcPts val="0"/>
              </a:spcAft>
              <a:defRPr/>
            </a:pPr>
            <a:endParaRPr lang="en-US" sz="1800" dirty="0">
              <a:solidFill>
                <a:srgbClr val="000000"/>
              </a:solidFill>
              <a:latin typeface="Helvetica Neue Black Condensed" pitchFamily="-112" charset="0"/>
            </a:endParaRPr>
          </a:p>
        </p:txBody>
      </p:sp>
      <p:sp>
        <p:nvSpPr>
          <p:cNvPr id="29" name="Line 136"/>
          <p:cNvSpPr>
            <a:spLocks noChangeShapeType="1"/>
          </p:cNvSpPr>
          <p:nvPr/>
        </p:nvSpPr>
        <p:spPr bwMode="auto">
          <a:xfrm>
            <a:off x="0" y="4803775"/>
            <a:ext cx="4064000" cy="1588"/>
          </a:xfrm>
          <a:prstGeom prst="line">
            <a:avLst/>
          </a:prstGeom>
          <a:noFill/>
          <a:ln w="3175">
            <a:solidFill>
              <a:schemeClr val="bg1">
                <a:alpha val="14999"/>
              </a:schemeClr>
            </a:solidFill>
            <a:round/>
            <a:headEnd/>
            <a:tailEnd/>
          </a:ln>
          <a:effectLst/>
        </p:spPr>
        <p:txBody>
          <a:bodyPr wrap="none" anchor="ctr"/>
          <a:lstStyle/>
          <a:p>
            <a:pPr defTabSz="457200" fontAlgn="auto">
              <a:spcBef>
                <a:spcPts val="0"/>
              </a:spcBef>
              <a:spcAft>
                <a:spcPts val="0"/>
              </a:spcAft>
              <a:defRPr/>
            </a:pPr>
            <a:endParaRPr lang="en-US" sz="1800" dirty="0">
              <a:solidFill>
                <a:srgbClr val="000000"/>
              </a:solidFill>
              <a:latin typeface="Helvetica Neue Black Condensed" pitchFamily="-112" charset="0"/>
            </a:endParaRPr>
          </a:p>
        </p:txBody>
      </p:sp>
      <p:sp>
        <p:nvSpPr>
          <p:cNvPr id="30" name="Line 138"/>
          <p:cNvSpPr>
            <a:spLocks noChangeShapeType="1"/>
          </p:cNvSpPr>
          <p:nvPr/>
        </p:nvSpPr>
        <p:spPr bwMode="auto">
          <a:xfrm>
            <a:off x="0" y="5026025"/>
            <a:ext cx="4064000" cy="1588"/>
          </a:xfrm>
          <a:prstGeom prst="line">
            <a:avLst/>
          </a:prstGeom>
          <a:noFill/>
          <a:ln w="3175">
            <a:solidFill>
              <a:schemeClr val="bg1">
                <a:alpha val="14999"/>
              </a:schemeClr>
            </a:solidFill>
            <a:round/>
            <a:headEnd/>
            <a:tailEnd/>
          </a:ln>
          <a:effectLst/>
        </p:spPr>
        <p:txBody>
          <a:bodyPr wrap="none" anchor="ctr"/>
          <a:lstStyle/>
          <a:p>
            <a:pPr defTabSz="457200" fontAlgn="auto">
              <a:spcBef>
                <a:spcPts val="0"/>
              </a:spcBef>
              <a:spcAft>
                <a:spcPts val="0"/>
              </a:spcAft>
              <a:defRPr/>
            </a:pPr>
            <a:endParaRPr lang="en-US" sz="1800" dirty="0">
              <a:solidFill>
                <a:srgbClr val="000000"/>
              </a:solidFill>
              <a:latin typeface="Helvetica Neue Black Condensed" pitchFamily="-112" charset="0"/>
            </a:endParaRPr>
          </a:p>
        </p:txBody>
      </p:sp>
      <p:sp>
        <p:nvSpPr>
          <p:cNvPr id="31" name="Line 139"/>
          <p:cNvSpPr>
            <a:spLocks noChangeShapeType="1"/>
          </p:cNvSpPr>
          <p:nvPr/>
        </p:nvSpPr>
        <p:spPr bwMode="auto">
          <a:xfrm>
            <a:off x="0" y="5257800"/>
            <a:ext cx="4470400" cy="1588"/>
          </a:xfrm>
          <a:prstGeom prst="line">
            <a:avLst/>
          </a:prstGeom>
          <a:noFill/>
          <a:ln w="3175">
            <a:solidFill>
              <a:schemeClr val="bg1">
                <a:alpha val="14999"/>
              </a:schemeClr>
            </a:solidFill>
            <a:round/>
            <a:headEnd/>
            <a:tailEnd/>
          </a:ln>
          <a:effectLst/>
        </p:spPr>
        <p:txBody>
          <a:bodyPr wrap="none" anchor="ctr"/>
          <a:lstStyle/>
          <a:p>
            <a:pPr defTabSz="457200" fontAlgn="auto">
              <a:spcBef>
                <a:spcPts val="0"/>
              </a:spcBef>
              <a:spcAft>
                <a:spcPts val="0"/>
              </a:spcAft>
              <a:defRPr/>
            </a:pPr>
            <a:endParaRPr lang="en-US" sz="1800" dirty="0">
              <a:solidFill>
                <a:srgbClr val="000000"/>
              </a:solidFill>
              <a:latin typeface="Helvetica Neue Black Condensed" pitchFamily="-112" charset="0"/>
            </a:endParaRPr>
          </a:p>
        </p:txBody>
      </p:sp>
      <p:sp>
        <p:nvSpPr>
          <p:cNvPr id="32" name="Line 140"/>
          <p:cNvSpPr>
            <a:spLocks noChangeShapeType="1"/>
          </p:cNvSpPr>
          <p:nvPr/>
        </p:nvSpPr>
        <p:spPr bwMode="auto">
          <a:xfrm>
            <a:off x="0" y="5484814"/>
            <a:ext cx="4470400" cy="1587"/>
          </a:xfrm>
          <a:prstGeom prst="line">
            <a:avLst/>
          </a:prstGeom>
          <a:noFill/>
          <a:ln w="3175">
            <a:solidFill>
              <a:schemeClr val="bg1">
                <a:alpha val="14999"/>
              </a:schemeClr>
            </a:solidFill>
            <a:round/>
            <a:headEnd/>
            <a:tailEnd/>
          </a:ln>
          <a:effectLst/>
        </p:spPr>
        <p:txBody>
          <a:bodyPr wrap="none" anchor="ctr"/>
          <a:lstStyle/>
          <a:p>
            <a:pPr defTabSz="457200" fontAlgn="auto">
              <a:spcBef>
                <a:spcPts val="0"/>
              </a:spcBef>
              <a:spcAft>
                <a:spcPts val="0"/>
              </a:spcAft>
              <a:defRPr/>
            </a:pPr>
            <a:endParaRPr lang="en-US" sz="1800" dirty="0">
              <a:solidFill>
                <a:srgbClr val="000000"/>
              </a:solidFill>
              <a:latin typeface="Helvetica Neue Black Condensed" pitchFamily="-112" charset="0"/>
            </a:endParaRPr>
          </a:p>
        </p:txBody>
      </p:sp>
      <p:sp>
        <p:nvSpPr>
          <p:cNvPr id="33" name="Line 141"/>
          <p:cNvSpPr>
            <a:spLocks noChangeShapeType="1"/>
          </p:cNvSpPr>
          <p:nvPr/>
        </p:nvSpPr>
        <p:spPr bwMode="auto">
          <a:xfrm>
            <a:off x="0" y="5716589"/>
            <a:ext cx="4775200" cy="1587"/>
          </a:xfrm>
          <a:prstGeom prst="line">
            <a:avLst/>
          </a:prstGeom>
          <a:noFill/>
          <a:ln w="3175">
            <a:solidFill>
              <a:schemeClr val="bg1">
                <a:alpha val="14999"/>
              </a:schemeClr>
            </a:solidFill>
            <a:round/>
            <a:headEnd/>
            <a:tailEnd/>
          </a:ln>
          <a:effectLst/>
        </p:spPr>
        <p:txBody>
          <a:bodyPr wrap="none" anchor="ctr"/>
          <a:lstStyle/>
          <a:p>
            <a:pPr defTabSz="457200" fontAlgn="auto">
              <a:spcBef>
                <a:spcPts val="0"/>
              </a:spcBef>
              <a:spcAft>
                <a:spcPts val="0"/>
              </a:spcAft>
              <a:defRPr/>
            </a:pPr>
            <a:endParaRPr lang="en-US" sz="1800" dirty="0">
              <a:solidFill>
                <a:srgbClr val="000000"/>
              </a:solidFill>
              <a:latin typeface="Helvetica Neue Black Condensed" pitchFamily="-112" charset="0"/>
            </a:endParaRPr>
          </a:p>
        </p:txBody>
      </p:sp>
      <p:sp>
        <p:nvSpPr>
          <p:cNvPr id="34" name="Line 142"/>
          <p:cNvSpPr>
            <a:spLocks noChangeShapeType="1"/>
          </p:cNvSpPr>
          <p:nvPr/>
        </p:nvSpPr>
        <p:spPr bwMode="auto">
          <a:xfrm>
            <a:off x="0" y="5948364"/>
            <a:ext cx="5080000" cy="1587"/>
          </a:xfrm>
          <a:prstGeom prst="line">
            <a:avLst/>
          </a:prstGeom>
          <a:noFill/>
          <a:ln w="3175">
            <a:solidFill>
              <a:schemeClr val="bg1">
                <a:alpha val="14999"/>
              </a:schemeClr>
            </a:solidFill>
            <a:round/>
            <a:headEnd/>
            <a:tailEnd/>
          </a:ln>
          <a:effectLst/>
        </p:spPr>
        <p:txBody>
          <a:bodyPr wrap="none" anchor="ctr"/>
          <a:lstStyle/>
          <a:p>
            <a:pPr defTabSz="457200" fontAlgn="auto">
              <a:spcBef>
                <a:spcPts val="0"/>
              </a:spcBef>
              <a:spcAft>
                <a:spcPts val="0"/>
              </a:spcAft>
              <a:defRPr/>
            </a:pPr>
            <a:endParaRPr lang="en-US" sz="1800" dirty="0">
              <a:solidFill>
                <a:srgbClr val="000000"/>
              </a:solidFill>
              <a:latin typeface="Helvetica Neue Black Condensed" pitchFamily="-112" charset="0"/>
            </a:endParaRPr>
          </a:p>
        </p:txBody>
      </p:sp>
      <p:sp>
        <p:nvSpPr>
          <p:cNvPr id="35" name="Line 143"/>
          <p:cNvSpPr>
            <a:spLocks noChangeShapeType="1"/>
          </p:cNvSpPr>
          <p:nvPr/>
        </p:nvSpPr>
        <p:spPr bwMode="auto">
          <a:xfrm>
            <a:off x="0" y="6175375"/>
            <a:ext cx="5588000" cy="1588"/>
          </a:xfrm>
          <a:prstGeom prst="line">
            <a:avLst/>
          </a:prstGeom>
          <a:noFill/>
          <a:ln w="3175">
            <a:solidFill>
              <a:schemeClr val="bg1">
                <a:alpha val="14999"/>
              </a:schemeClr>
            </a:solidFill>
            <a:round/>
            <a:headEnd/>
            <a:tailEnd/>
          </a:ln>
          <a:effectLst/>
        </p:spPr>
        <p:txBody>
          <a:bodyPr wrap="none" anchor="ctr"/>
          <a:lstStyle/>
          <a:p>
            <a:pPr defTabSz="457200" fontAlgn="auto">
              <a:spcBef>
                <a:spcPts val="0"/>
              </a:spcBef>
              <a:spcAft>
                <a:spcPts val="0"/>
              </a:spcAft>
              <a:defRPr/>
            </a:pPr>
            <a:endParaRPr lang="en-US" sz="1800" dirty="0">
              <a:solidFill>
                <a:srgbClr val="000000"/>
              </a:solidFill>
              <a:latin typeface="Helvetica Neue Black Condensed" pitchFamily="-112" charset="0"/>
            </a:endParaRPr>
          </a:p>
        </p:txBody>
      </p:sp>
      <p:sp>
        <p:nvSpPr>
          <p:cNvPr id="36" name="Line 144"/>
          <p:cNvSpPr>
            <a:spLocks noChangeShapeType="1"/>
          </p:cNvSpPr>
          <p:nvPr/>
        </p:nvSpPr>
        <p:spPr bwMode="auto">
          <a:xfrm>
            <a:off x="0" y="6397625"/>
            <a:ext cx="5892800" cy="1588"/>
          </a:xfrm>
          <a:prstGeom prst="line">
            <a:avLst/>
          </a:prstGeom>
          <a:noFill/>
          <a:ln w="3175">
            <a:solidFill>
              <a:schemeClr val="bg1">
                <a:alpha val="14999"/>
              </a:schemeClr>
            </a:solidFill>
            <a:round/>
            <a:headEnd/>
            <a:tailEnd/>
          </a:ln>
          <a:effectLst/>
        </p:spPr>
        <p:txBody>
          <a:bodyPr wrap="none" anchor="ctr"/>
          <a:lstStyle/>
          <a:p>
            <a:pPr defTabSz="457200" fontAlgn="auto">
              <a:spcBef>
                <a:spcPts val="0"/>
              </a:spcBef>
              <a:spcAft>
                <a:spcPts val="0"/>
              </a:spcAft>
              <a:defRPr/>
            </a:pPr>
            <a:endParaRPr lang="en-US" sz="1800" dirty="0">
              <a:solidFill>
                <a:srgbClr val="000000"/>
              </a:solidFill>
              <a:latin typeface="Helvetica Neue Black Condensed" pitchFamily="-112" charset="0"/>
            </a:endParaRPr>
          </a:p>
        </p:txBody>
      </p:sp>
      <p:sp>
        <p:nvSpPr>
          <p:cNvPr id="37" name="Line 145"/>
          <p:cNvSpPr>
            <a:spLocks noChangeShapeType="1"/>
          </p:cNvSpPr>
          <p:nvPr/>
        </p:nvSpPr>
        <p:spPr bwMode="auto">
          <a:xfrm>
            <a:off x="0" y="6629400"/>
            <a:ext cx="6197600" cy="1588"/>
          </a:xfrm>
          <a:prstGeom prst="line">
            <a:avLst/>
          </a:prstGeom>
          <a:noFill/>
          <a:ln w="3175">
            <a:solidFill>
              <a:schemeClr val="bg1">
                <a:alpha val="14999"/>
              </a:schemeClr>
            </a:solidFill>
            <a:round/>
            <a:headEnd/>
            <a:tailEnd/>
          </a:ln>
          <a:effectLst/>
        </p:spPr>
        <p:txBody>
          <a:bodyPr wrap="none" anchor="ctr"/>
          <a:lstStyle/>
          <a:p>
            <a:pPr defTabSz="457200" fontAlgn="auto">
              <a:spcBef>
                <a:spcPts val="0"/>
              </a:spcBef>
              <a:spcAft>
                <a:spcPts val="0"/>
              </a:spcAft>
              <a:defRPr/>
            </a:pPr>
            <a:endParaRPr lang="en-US" sz="1800" dirty="0">
              <a:solidFill>
                <a:srgbClr val="000000"/>
              </a:solidFill>
              <a:latin typeface="Helvetica Neue Black Condensed" pitchFamily="-112" charset="0"/>
            </a:endParaRPr>
          </a:p>
        </p:txBody>
      </p:sp>
      <p:grpSp>
        <p:nvGrpSpPr>
          <p:cNvPr id="2" name="Group 158"/>
          <p:cNvGrpSpPr>
            <a:grpSpLocks/>
          </p:cNvGrpSpPr>
          <p:nvPr/>
        </p:nvGrpSpPr>
        <p:grpSpPr bwMode="auto">
          <a:xfrm>
            <a:off x="315384" y="1066800"/>
            <a:ext cx="7609416" cy="5791200"/>
            <a:chOff x="149" y="672"/>
            <a:chExt cx="3595" cy="3648"/>
          </a:xfrm>
        </p:grpSpPr>
        <p:sp>
          <p:nvSpPr>
            <p:cNvPr id="39" name="Line 60"/>
            <p:cNvSpPr>
              <a:spLocks noChangeShapeType="1"/>
            </p:cNvSpPr>
            <p:nvPr userDrawn="1"/>
          </p:nvSpPr>
          <p:spPr bwMode="auto">
            <a:xfrm rot="-5400000">
              <a:off x="-1674" y="2495"/>
              <a:ext cx="3648" cy="1"/>
            </a:xfrm>
            <a:prstGeom prst="line">
              <a:avLst/>
            </a:prstGeom>
            <a:noFill/>
            <a:ln w="3175">
              <a:solidFill>
                <a:schemeClr val="bg1">
                  <a:alpha val="14999"/>
                </a:schemeClr>
              </a:solidFill>
              <a:round/>
              <a:headEnd/>
              <a:tailEnd/>
            </a:ln>
            <a:effectLst/>
          </p:spPr>
          <p:txBody>
            <a:bodyPr wrap="none" anchor="ctr"/>
            <a:lstStyle/>
            <a:p>
              <a:pPr defTabSz="457200" fontAlgn="auto">
                <a:spcBef>
                  <a:spcPts val="0"/>
                </a:spcBef>
                <a:spcAft>
                  <a:spcPts val="0"/>
                </a:spcAft>
                <a:defRPr/>
              </a:pPr>
              <a:endParaRPr lang="en-US" sz="1800" dirty="0">
                <a:solidFill>
                  <a:srgbClr val="000000"/>
                </a:solidFill>
                <a:latin typeface="Helvetica Neue Black Condensed" pitchFamily="-112" charset="0"/>
              </a:endParaRPr>
            </a:p>
          </p:txBody>
        </p:sp>
        <p:grpSp>
          <p:nvGrpSpPr>
            <p:cNvPr id="3" name="Group 157"/>
            <p:cNvGrpSpPr>
              <a:grpSpLocks/>
            </p:cNvGrpSpPr>
            <p:nvPr userDrawn="1"/>
          </p:nvGrpSpPr>
          <p:grpSpPr bwMode="auto">
            <a:xfrm>
              <a:off x="256" y="670"/>
              <a:ext cx="3488" cy="3653"/>
              <a:chOff x="256" y="718"/>
              <a:chExt cx="3488" cy="3602"/>
            </a:xfrm>
          </p:grpSpPr>
          <p:sp>
            <p:nvSpPr>
              <p:cNvPr id="41" name="Line 39"/>
              <p:cNvSpPr>
                <a:spLocks noChangeShapeType="1"/>
              </p:cNvSpPr>
              <p:nvPr userDrawn="1"/>
            </p:nvSpPr>
            <p:spPr bwMode="auto">
              <a:xfrm rot="-5400000">
                <a:off x="2814" y="1080"/>
                <a:ext cx="720" cy="0"/>
              </a:xfrm>
              <a:prstGeom prst="line">
                <a:avLst/>
              </a:prstGeom>
              <a:noFill/>
              <a:ln w="3175">
                <a:solidFill>
                  <a:schemeClr val="bg1">
                    <a:alpha val="14999"/>
                  </a:schemeClr>
                </a:solidFill>
                <a:round/>
                <a:headEnd/>
                <a:tailEnd/>
              </a:ln>
              <a:effectLst/>
            </p:spPr>
            <p:txBody>
              <a:bodyPr wrap="none" anchor="ctr"/>
              <a:lstStyle/>
              <a:p>
                <a:pPr defTabSz="457200" fontAlgn="auto">
                  <a:spcBef>
                    <a:spcPts val="0"/>
                  </a:spcBef>
                  <a:spcAft>
                    <a:spcPts val="0"/>
                  </a:spcAft>
                  <a:defRPr/>
                </a:pPr>
                <a:endParaRPr lang="en-US" sz="1800" dirty="0">
                  <a:solidFill>
                    <a:srgbClr val="000000"/>
                  </a:solidFill>
                  <a:latin typeface="Helvetica Neue Black Condensed" pitchFamily="-112" charset="0"/>
                </a:endParaRPr>
              </a:p>
            </p:txBody>
          </p:sp>
          <p:sp>
            <p:nvSpPr>
              <p:cNvPr id="42" name="Line 41"/>
              <p:cNvSpPr>
                <a:spLocks noChangeShapeType="1"/>
              </p:cNvSpPr>
              <p:nvPr userDrawn="1"/>
            </p:nvSpPr>
            <p:spPr bwMode="auto">
              <a:xfrm rot="-5400000">
                <a:off x="2507" y="1102"/>
                <a:ext cx="767" cy="0"/>
              </a:xfrm>
              <a:prstGeom prst="line">
                <a:avLst/>
              </a:prstGeom>
              <a:noFill/>
              <a:ln w="3175">
                <a:solidFill>
                  <a:schemeClr val="bg1">
                    <a:alpha val="14999"/>
                  </a:schemeClr>
                </a:solidFill>
                <a:round/>
                <a:headEnd/>
                <a:tailEnd/>
              </a:ln>
              <a:effectLst/>
            </p:spPr>
            <p:txBody>
              <a:bodyPr wrap="none" anchor="ctr"/>
              <a:lstStyle/>
              <a:p>
                <a:pPr defTabSz="457200" fontAlgn="auto">
                  <a:spcBef>
                    <a:spcPts val="0"/>
                  </a:spcBef>
                  <a:spcAft>
                    <a:spcPts val="0"/>
                  </a:spcAft>
                  <a:defRPr/>
                </a:pPr>
                <a:endParaRPr lang="en-US" sz="1800" dirty="0">
                  <a:solidFill>
                    <a:srgbClr val="000000"/>
                  </a:solidFill>
                  <a:latin typeface="Helvetica Neue Black Condensed" pitchFamily="-112" charset="0"/>
                </a:endParaRPr>
              </a:p>
            </p:txBody>
          </p:sp>
          <p:sp>
            <p:nvSpPr>
              <p:cNvPr id="43" name="Line 42"/>
              <p:cNvSpPr>
                <a:spLocks noChangeShapeType="1"/>
              </p:cNvSpPr>
              <p:nvPr userDrawn="1"/>
            </p:nvSpPr>
            <p:spPr bwMode="auto">
              <a:xfrm rot="-5400000">
                <a:off x="2647" y="1104"/>
                <a:ext cx="768" cy="0"/>
              </a:xfrm>
              <a:prstGeom prst="line">
                <a:avLst/>
              </a:prstGeom>
              <a:noFill/>
              <a:ln w="3175">
                <a:solidFill>
                  <a:schemeClr val="bg1">
                    <a:alpha val="14999"/>
                  </a:schemeClr>
                </a:solidFill>
                <a:round/>
                <a:headEnd/>
                <a:tailEnd/>
              </a:ln>
              <a:effectLst/>
            </p:spPr>
            <p:txBody>
              <a:bodyPr wrap="none" anchor="ctr"/>
              <a:lstStyle/>
              <a:p>
                <a:pPr defTabSz="457200" fontAlgn="auto">
                  <a:spcBef>
                    <a:spcPts val="0"/>
                  </a:spcBef>
                  <a:spcAft>
                    <a:spcPts val="0"/>
                  </a:spcAft>
                  <a:defRPr/>
                </a:pPr>
                <a:endParaRPr lang="en-US" sz="1800" dirty="0">
                  <a:solidFill>
                    <a:srgbClr val="000000"/>
                  </a:solidFill>
                  <a:latin typeface="Helvetica Neue Black Condensed" pitchFamily="-112" charset="0"/>
                </a:endParaRPr>
              </a:p>
            </p:txBody>
          </p:sp>
          <p:sp>
            <p:nvSpPr>
              <p:cNvPr id="44" name="Line 49"/>
              <p:cNvSpPr>
                <a:spLocks noChangeShapeType="1"/>
              </p:cNvSpPr>
              <p:nvPr userDrawn="1"/>
            </p:nvSpPr>
            <p:spPr bwMode="auto">
              <a:xfrm rot="-5400000">
                <a:off x="-393" y="2519"/>
                <a:ext cx="3600" cy="1"/>
              </a:xfrm>
              <a:prstGeom prst="line">
                <a:avLst/>
              </a:prstGeom>
              <a:noFill/>
              <a:ln w="3175">
                <a:solidFill>
                  <a:schemeClr val="bg1">
                    <a:alpha val="14999"/>
                  </a:schemeClr>
                </a:solidFill>
                <a:round/>
                <a:headEnd/>
                <a:tailEnd/>
              </a:ln>
              <a:effectLst/>
            </p:spPr>
            <p:txBody>
              <a:bodyPr wrap="none" anchor="ctr"/>
              <a:lstStyle/>
              <a:p>
                <a:pPr defTabSz="457200" fontAlgn="auto">
                  <a:spcBef>
                    <a:spcPts val="0"/>
                  </a:spcBef>
                  <a:spcAft>
                    <a:spcPts val="0"/>
                  </a:spcAft>
                  <a:defRPr/>
                </a:pPr>
                <a:endParaRPr lang="en-US" sz="1800" dirty="0">
                  <a:solidFill>
                    <a:srgbClr val="000000"/>
                  </a:solidFill>
                  <a:latin typeface="Helvetica Neue Black Condensed" pitchFamily="-112" charset="0"/>
                </a:endParaRPr>
              </a:p>
            </p:txBody>
          </p:sp>
          <p:sp>
            <p:nvSpPr>
              <p:cNvPr id="45" name="Line 50"/>
              <p:cNvSpPr>
                <a:spLocks noChangeShapeType="1"/>
              </p:cNvSpPr>
              <p:nvPr userDrawn="1"/>
            </p:nvSpPr>
            <p:spPr bwMode="auto">
              <a:xfrm rot="-5400000">
                <a:off x="-251" y="2519"/>
                <a:ext cx="3600" cy="1"/>
              </a:xfrm>
              <a:prstGeom prst="line">
                <a:avLst/>
              </a:prstGeom>
              <a:noFill/>
              <a:ln w="3175">
                <a:solidFill>
                  <a:schemeClr val="bg1">
                    <a:alpha val="14999"/>
                  </a:schemeClr>
                </a:solidFill>
                <a:round/>
                <a:headEnd/>
                <a:tailEnd/>
              </a:ln>
              <a:effectLst/>
            </p:spPr>
            <p:txBody>
              <a:bodyPr wrap="none" anchor="ctr"/>
              <a:lstStyle/>
              <a:p>
                <a:pPr defTabSz="457200" fontAlgn="auto">
                  <a:spcBef>
                    <a:spcPts val="0"/>
                  </a:spcBef>
                  <a:spcAft>
                    <a:spcPts val="0"/>
                  </a:spcAft>
                  <a:defRPr/>
                </a:pPr>
                <a:endParaRPr lang="en-US" sz="1800" dirty="0">
                  <a:solidFill>
                    <a:srgbClr val="000000"/>
                  </a:solidFill>
                  <a:latin typeface="Helvetica Neue Black Condensed" pitchFamily="-112" charset="0"/>
                </a:endParaRPr>
              </a:p>
            </p:txBody>
          </p:sp>
          <p:sp>
            <p:nvSpPr>
              <p:cNvPr id="46" name="Line 51"/>
              <p:cNvSpPr>
                <a:spLocks noChangeShapeType="1"/>
              </p:cNvSpPr>
              <p:nvPr userDrawn="1"/>
            </p:nvSpPr>
            <p:spPr bwMode="auto">
              <a:xfrm rot="-5400000">
                <a:off x="-109" y="2519"/>
                <a:ext cx="3600" cy="1"/>
              </a:xfrm>
              <a:prstGeom prst="line">
                <a:avLst/>
              </a:prstGeom>
              <a:noFill/>
              <a:ln w="3175">
                <a:solidFill>
                  <a:schemeClr val="bg1">
                    <a:alpha val="14999"/>
                  </a:schemeClr>
                </a:solidFill>
                <a:round/>
                <a:headEnd/>
                <a:tailEnd/>
              </a:ln>
              <a:effectLst/>
            </p:spPr>
            <p:txBody>
              <a:bodyPr wrap="none" anchor="ctr"/>
              <a:lstStyle/>
              <a:p>
                <a:pPr defTabSz="457200" fontAlgn="auto">
                  <a:spcBef>
                    <a:spcPts val="0"/>
                  </a:spcBef>
                  <a:spcAft>
                    <a:spcPts val="0"/>
                  </a:spcAft>
                  <a:defRPr/>
                </a:pPr>
                <a:endParaRPr lang="en-US" sz="1800" dirty="0">
                  <a:solidFill>
                    <a:srgbClr val="000000"/>
                  </a:solidFill>
                  <a:latin typeface="Helvetica Neue Black Condensed" pitchFamily="-112" charset="0"/>
                </a:endParaRPr>
              </a:p>
            </p:txBody>
          </p:sp>
          <p:sp>
            <p:nvSpPr>
              <p:cNvPr id="47" name="Line 52"/>
              <p:cNvSpPr>
                <a:spLocks noChangeShapeType="1"/>
              </p:cNvSpPr>
              <p:nvPr userDrawn="1"/>
            </p:nvSpPr>
            <p:spPr bwMode="auto">
              <a:xfrm rot="-5400000">
                <a:off x="-537" y="2519"/>
                <a:ext cx="3600" cy="1"/>
              </a:xfrm>
              <a:prstGeom prst="line">
                <a:avLst/>
              </a:prstGeom>
              <a:noFill/>
              <a:ln w="3175">
                <a:solidFill>
                  <a:schemeClr val="bg1">
                    <a:alpha val="14999"/>
                  </a:schemeClr>
                </a:solidFill>
                <a:round/>
                <a:headEnd/>
                <a:tailEnd/>
              </a:ln>
              <a:effectLst/>
            </p:spPr>
            <p:txBody>
              <a:bodyPr wrap="none" anchor="ctr"/>
              <a:lstStyle/>
              <a:p>
                <a:pPr defTabSz="457200" fontAlgn="auto">
                  <a:spcBef>
                    <a:spcPts val="0"/>
                  </a:spcBef>
                  <a:spcAft>
                    <a:spcPts val="0"/>
                  </a:spcAft>
                  <a:defRPr/>
                </a:pPr>
                <a:endParaRPr lang="en-US" sz="1800" dirty="0">
                  <a:solidFill>
                    <a:srgbClr val="000000"/>
                  </a:solidFill>
                  <a:latin typeface="Helvetica Neue Black Condensed" pitchFamily="-112" charset="0"/>
                </a:endParaRPr>
              </a:p>
            </p:txBody>
          </p:sp>
          <p:sp>
            <p:nvSpPr>
              <p:cNvPr id="48" name="Line 53"/>
              <p:cNvSpPr>
                <a:spLocks noChangeShapeType="1"/>
              </p:cNvSpPr>
              <p:nvPr userDrawn="1"/>
            </p:nvSpPr>
            <p:spPr bwMode="auto">
              <a:xfrm rot="-5400000">
                <a:off x="-969" y="2519"/>
                <a:ext cx="3600" cy="1"/>
              </a:xfrm>
              <a:prstGeom prst="line">
                <a:avLst/>
              </a:prstGeom>
              <a:noFill/>
              <a:ln w="3175">
                <a:solidFill>
                  <a:schemeClr val="bg1">
                    <a:alpha val="14999"/>
                  </a:schemeClr>
                </a:solidFill>
                <a:round/>
                <a:headEnd/>
                <a:tailEnd/>
              </a:ln>
              <a:effectLst/>
            </p:spPr>
            <p:txBody>
              <a:bodyPr wrap="none" anchor="ctr"/>
              <a:lstStyle/>
              <a:p>
                <a:pPr defTabSz="457200" fontAlgn="auto">
                  <a:spcBef>
                    <a:spcPts val="0"/>
                  </a:spcBef>
                  <a:spcAft>
                    <a:spcPts val="0"/>
                  </a:spcAft>
                  <a:defRPr/>
                </a:pPr>
                <a:endParaRPr lang="en-US" sz="1800" dirty="0">
                  <a:solidFill>
                    <a:srgbClr val="000000"/>
                  </a:solidFill>
                  <a:latin typeface="Helvetica Neue Black Condensed" pitchFamily="-112" charset="0"/>
                </a:endParaRPr>
              </a:p>
            </p:txBody>
          </p:sp>
          <p:sp>
            <p:nvSpPr>
              <p:cNvPr id="49" name="Line 54"/>
              <p:cNvSpPr>
                <a:spLocks noChangeShapeType="1"/>
              </p:cNvSpPr>
              <p:nvPr userDrawn="1"/>
            </p:nvSpPr>
            <p:spPr bwMode="auto">
              <a:xfrm rot="-5400000">
                <a:off x="-823" y="2519"/>
                <a:ext cx="3600" cy="1"/>
              </a:xfrm>
              <a:prstGeom prst="line">
                <a:avLst/>
              </a:prstGeom>
              <a:noFill/>
              <a:ln w="3175">
                <a:solidFill>
                  <a:schemeClr val="bg1">
                    <a:alpha val="14999"/>
                  </a:schemeClr>
                </a:solidFill>
                <a:round/>
                <a:headEnd/>
                <a:tailEnd/>
              </a:ln>
              <a:effectLst/>
            </p:spPr>
            <p:txBody>
              <a:bodyPr wrap="none" anchor="ctr"/>
              <a:lstStyle/>
              <a:p>
                <a:pPr defTabSz="457200" fontAlgn="auto">
                  <a:spcBef>
                    <a:spcPts val="0"/>
                  </a:spcBef>
                  <a:spcAft>
                    <a:spcPts val="0"/>
                  </a:spcAft>
                  <a:defRPr/>
                </a:pPr>
                <a:endParaRPr lang="en-US" sz="1800" dirty="0">
                  <a:solidFill>
                    <a:srgbClr val="000000"/>
                  </a:solidFill>
                  <a:latin typeface="Helvetica Neue Black Condensed" pitchFamily="-112" charset="0"/>
                </a:endParaRPr>
              </a:p>
            </p:txBody>
          </p:sp>
          <p:sp>
            <p:nvSpPr>
              <p:cNvPr id="50" name="Line 55"/>
              <p:cNvSpPr>
                <a:spLocks noChangeShapeType="1"/>
              </p:cNvSpPr>
              <p:nvPr userDrawn="1"/>
            </p:nvSpPr>
            <p:spPr bwMode="auto">
              <a:xfrm rot="-5400000">
                <a:off x="-681" y="2519"/>
                <a:ext cx="3600" cy="1"/>
              </a:xfrm>
              <a:prstGeom prst="line">
                <a:avLst/>
              </a:prstGeom>
              <a:noFill/>
              <a:ln w="3175">
                <a:solidFill>
                  <a:schemeClr val="bg1">
                    <a:alpha val="14999"/>
                  </a:schemeClr>
                </a:solidFill>
                <a:round/>
                <a:headEnd/>
                <a:tailEnd/>
              </a:ln>
              <a:effectLst/>
            </p:spPr>
            <p:txBody>
              <a:bodyPr wrap="none" anchor="ctr"/>
              <a:lstStyle/>
              <a:p>
                <a:pPr defTabSz="457200" fontAlgn="auto">
                  <a:spcBef>
                    <a:spcPts val="0"/>
                  </a:spcBef>
                  <a:spcAft>
                    <a:spcPts val="0"/>
                  </a:spcAft>
                  <a:defRPr/>
                </a:pPr>
                <a:endParaRPr lang="en-US" sz="1800" dirty="0">
                  <a:solidFill>
                    <a:srgbClr val="000000"/>
                  </a:solidFill>
                  <a:latin typeface="Helvetica Neue Black Condensed" pitchFamily="-112" charset="0"/>
                </a:endParaRPr>
              </a:p>
            </p:txBody>
          </p:sp>
          <p:sp>
            <p:nvSpPr>
              <p:cNvPr id="51" name="Line 56"/>
              <p:cNvSpPr>
                <a:spLocks noChangeShapeType="1"/>
              </p:cNvSpPr>
              <p:nvPr userDrawn="1"/>
            </p:nvSpPr>
            <p:spPr bwMode="auto">
              <a:xfrm rot="-5400000">
                <a:off x="-1115" y="2519"/>
                <a:ext cx="3600" cy="1"/>
              </a:xfrm>
              <a:prstGeom prst="line">
                <a:avLst/>
              </a:prstGeom>
              <a:noFill/>
              <a:ln w="3175">
                <a:solidFill>
                  <a:schemeClr val="bg1">
                    <a:alpha val="14999"/>
                  </a:schemeClr>
                </a:solidFill>
                <a:round/>
                <a:headEnd/>
                <a:tailEnd/>
              </a:ln>
              <a:effectLst/>
            </p:spPr>
            <p:txBody>
              <a:bodyPr wrap="none" anchor="ctr"/>
              <a:lstStyle/>
              <a:p>
                <a:pPr defTabSz="457200" fontAlgn="auto">
                  <a:spcBef>
                    <a:spcPts val="0"/>
                  </a:spcBef>
                  <a:spcAft>
                    <a:spcPts val="0"/>
                  </a:spcAft>
                  <a:defRPr/>
                </a:pPr>
                <a:endParaRPr lang="en-US" sz="1800" dirty="0">
                  <a:solidFill>
                    <a:srgbClr val="000000"/>
                  </a:solidFill>
                  <a:latin typeface="Helvetica Neue Black Condensed" pitchFamily="-112" charset="0"/>
                </a:endParaRPr>
              </a:p>
            </p:txBody>
          </p:sp>
          <p:sp>
            <p:nvSpPr>
              <p:cNvPr id="52" name="Line 57"/>
              <p:cNvSpPr>
                <a:spLocks noChangeShapeType="1"/>
              </p:cNvSpPr>
              <p:nvPr userDrawn="1"/>
            </p:nvSpPr>
            <p:spPr bwMode="auto">
              <a:xfrm rot="-5400000">
                <a:off x="-1543" y="2519"/>
                <a:ext cx="3600" cy="1"/>
              </a:xfrm>
              <a:prstGeom prst="line">
                <a:avLst/>
              </a:prstGeom>
              <a:noFill/>
              <a:ln w="3175">
                <a:solidFill>
                  <a:schemeClr val="bg1">
                    <a:alpha val="14999"/>
                  </a:schemeClr>
                </a:solidFill>
                <a:round/>
                <a:headEnd/>
                <a:tailEnd/>
              </a:ln>
              <a:effectLst/>
            </p:spPr>
            <p:txBody>
              <a:bodyPr wrap="none" anchor="ctr"/>
              <a:lstStyle/>
              <a:p>
                <a:pPr defTabSz="457200" fontAlgn="auto">
                  <a:spcBef>
                    <a:spcPts val="0"/>
                  </a:spcBef>
                  <a:spcAft>
                    <a:spcPts val="0"/>
                  </a:spcAft>
                  <a:defRPr/>
                </a:pPr>
                <a:endParaRPr lang="en-US" sz="1800" dirty="0">
                  <a:solidFill>
                    <a:srgbClr val="000000"/>
                  </a:solidFill>
                  <a:latin typeface="Helvetica Neue Black Condensed" pitchFamily="-112" charset="0"/>
                </a:endParaRPr>
              </a:p>
            </p:txBody>
          </p:sp>
          <p:sp>
            <p:nvSpPr>
              <p:cNvPr id="53" name="Line 58"/>
              <p:cNvSpPr>
                <a:spLocks noChangeShapeType="1"/>
              </p:cNvSpPr>
              <p:nvPr userDrawn="1"/>
            </p:nvSpPr>
            <p:spPr bwMode="auto">
              <a:xfrm rot="-5400000">
                <a:off x="-1401" y="2519"/>
                <a:ext cx="3600" cy="1"/>
              </a:xfrm>
              <a:prstGeom prst="line">
                <a:avLst/>
              </a:prstGeom>
              <a:noFill/>
              <a:ln w="3175">
                <a:solidFill>
                  <a:schemeClr val="bg1">
                    <a:alpha val="14999"/>
                  </a:schemeClr>
                </a:solidFill>
                <a:round/>
                <a:headEnd/>
                <a:tailEnd/>
              </a:ln>
              <a:effectLst/>
            </p:spPr>
            <p:txBody>
              <a:bodyPr wrap="none" anchor="ctr"/>
              <a:lstStyle/>
              <a:p>
                <a:pPr defTabSz="457200" fontAlgn="auto">
                  <a:spcBef>
                    <a:spcPts val="0"/>
                  </a:spcBef>
                  <a:spcAft>
                    <a:spcPts val="0"/>
                  </a:spcAft>
                  <a:defRPr/>
                </a:pPr>
                <a:endParaRPr lang="en-US" sz="1800" dirty="0">
                  <a:solidFill>
                    <a:srgbClr val="000000"/>
                  </a:solidFill>
                  <a:latin typeface="Helvetica Neue Black Condensed" pitchFamily="-112" charset="0"/>
                </a:endParaRPr>
              </a:p>
            </p:txBody>
          </p:sp>
          <p:sp>
            <p:nvSpPr>
              <p:cNvPr id="54" name="Line 59"/>
              <p:cNvSpPr>
                <a:spLocks noChangeShapeType="1"/>
              </p:cNvSpPr>
              <p:nvPr userDrawn="1"/>
            </p:nvSpPr>
            <p:spPr bwMode="auto">
              <a:xfrm rot="-5400000">
                <a:off x="-1259" y="2519"/>
                <a:ext cx="3600" cy="1"/>
              </a:xfrm>
              <a:prstGeom prst="line">
                <a:avLst/>
              </a:prstGeom>
              <a:noFill/>
              <a:ln w="3175">
                <a:solidFill>
                  <a:schemeClr val="bg1">
                    <a:alpha val="14999"/>
                  </a:schemeClr>
                </a:solidFill>
                <a:round/>
                <a:headEnd/>
                <a:tailEnd/>
              </a:ln>
              <a:effectLst/>
            </p:spPr>
            <p:txBody>
              <a:bodyPr wrap="none" anchor="ctr"/>
              <a:lstStyle/>
              <a:p>
                <a:pPr defTabSz="457200" fontAlgn="auto">
                  <a:spcBef>
                    <a:spcPts val="0"/>
                  </a:spcBef>
                  <a:spcAft>
                    <a:spcPts val="0"/>
                  </a:spcAft>
                  <a:defRPr/>
                </a:pPr>
                <a:endParaRPr lang="en-US" sz="1800" dirty="0">
                  <a:solidFill>
                    <a:srgbClr val="000000"/>
                  </a:solidFill>
                  <a:latin typeface="Helvetica Neue Black Condensed" pitchFamily="-112" charset="0"/>
                </a:endParaRPr>
              </a:p>
            </p:txBody>
          </p:sp>
          <p:sp>
            <p:nvSpPr>
              <p:cNvPr id="55" name="Line 112"/>
              <p:cNvSpPr>
                <a:spLocks noChangeShapeType="1"/>
              </p:cNvSpPr>
              <p:nvPr userDrawn="1"/>
            </p:nvSpPr>
            <p:spPr bwMode="auto">
              <a:xfrm rot="-5400000">
                <a:off x="2334" y="1128"/>
                <a:ext cx="816" cy="0"/>
              </a:xfrm>
              <a:prstGeom prst="line">
                <a:avLst/>
              </a:prstGeom>
              <a:noFill/>
              <a:ln w="3175">
                <a:solidFill>
                  <a:schemeClr val="bg1">
                    <a:alpha val="14999"/>
                  </a:schemeClr>
                </a:solidFill>
                <a:round/>
                <a:headEnd/>
                <a:tailEnd/>
              </a:ln>
              <a:effectLst/>
            </p:spPr>
            <p:txBody>
              <a:bodyPr wrap="none" anchor="ctr"/>
              <a:lstStyle/>
              <a:p>
                <a:pPr defTabSz="457200" fontAlgn="auto">
                  <a:spcBef>
                    <a:spcPts val="0"/>
                  </a:spcBef>
                  <a:spcAft>
                    <a:spcPts val="0"/>
                  </a:spcAft>
                  <a:defRPr/>
                </a:pPr>
                <a:endParaRPr lang="en-US" sz="1800" dirty="0">
                  <a:solidFill>
                    <a:srgbClr val="000000"/>
                  </a:solidFill>
                  <a:latin typeface="Helvetica Neue Black Condensed" pitchFamily="-112" charset="0"/>
                </a:endParaRPr>
              </a:p>
            </p:txBody>
          </p:sp>
          <p:sp>
            <p:nvSpPr>
              <p:cNvPr id="56" name="Line 114"/>
              <p:cNvSpPr>
                <a:spLocks noChangeShapeType="1"/>
              </p:cNvSpPr>
              <p:nvPr userDrawn="1"/>
            </p:nvSpPr>
            <p:spPr bwMode="auto">
              <a:xfrm rot="-5400000">
                <a:off x="2137" y="1176"/>
                <a:ext cx="912" cy="0"/>
              </a:xfrm>
              <a:prstGeom prst="line">
                <a:avLst/>
              </a:prstGeom>
              <a:noFill/>
              <a:ln w="3175">
                <a:solidFill>
                  <a:schemeClr val="bg1">
                    <a:alpha val="14999"/>
                  </a:schemeClr>
                </a:solidFill>
                <a:round/>
                <a:headEnd/>
                <a:tailEnd/>
              </a:ln>
              <a:effectLst/>
            </p:spPr>
            <p:txBody>
              <a:bodyPr wrap="none" anchor="ctr"/>
              <a:lstStyle/>
              <a:p>
                <a:pPr defTabSz="457200" fontAlgn="auto">
                  <a:spcBef>
                    <a:spcPts val="0"/>
                  </a:spcBef>
                  <a:spcAft>
                    <a:spcPts val="0"/>
                  </a:spcAft>
                  <a:defRPr/>
                </a:pPr>
                <a:endParaRPr lang="en-US" sz="1800" dirty="0">
                  <a:solidFill>
                    <a:srgbClr val="000000"/>
                  </a:solidFill>
                  <a:latin typeface="Helvetica Neue Black Condensed" pitchFamily="-112" charset="0"/>
                </a:endParaRPr>
              </a:p>
            </p:txBody>
          </p:sp>
          <p:sp>
            <p:nvSpPr>
              <p:cNvPr id="57" name="Line 115"/>
              <p:cNvSpPr>
                <a:spLocks noChangeShapeType="1"/>
              </p:cNvSpPr>
              <p:nvPr userDrawn="1"/>
            </p:nvSpPr>
            <p:spPr bwMode="auto">
              <a:xfrm rot="-5400000">
                <a:off x="1921" y="1248"/>
                <a:ext cx="1056" cy="0"/>
              </a:xfrm>
              <a:prstGeom prst="line">
                <a:avLst/>
              </a:prstGeom>
              <a:noFill/>
              <a:ln w="3175">
                <a:solidFill>
                  <a:schemeClr val="bg1">
                    <a:alpha val="14999"/>
                  </a:schemeClr>
                </a:solidFill>
                <a:round/>
                <a:headEnd/>
                <a:tailEnd/>
              </a:ln>
              <a:effectLst/>
            </p:spPr>
            <p:txBody>
              <a:bodyPr wrap="none" anchor="ctr"/>
              <a:lstStyle/>
              <a:p>
                <a:pPr defTabSz="457200" fontAlgn="auto">
                  <a:spcBef>
                    <a:spcPts val="0"/>
                  </a:spcBef>
                  <a:spcAft>
                    <a:spcPts val="0"/>
                  </a:spcAft>
                  <a:defRPr/>
                </a:pPr>
                <a:endParaRPr lang="en-US" sz="1800" dirty="0">
                  <a:solidFill>
                    <a:srgbClr val="000000"/>
                  </a:solidFill>
                  <a:latin typeface="Helvetica Neue Black Condensed" pitchFamily="-112" charset="0"/>
                </a:endParaRPr>
              </a:p>
            </p:txBody>
          </p:sp>
          <p:sp>
            <p:nvSpPr>
              <p:cNvPr id="58" name="Line 116"/>
              <p:cNvSpPr>
                <a:spLocks noChangeShapeType="1"/>
              </p:cNvSpPr>
              <p:nvPr userDrawn="1"/>
            </p:nvSpPr>
            <p:spPr bwMode="auto">
              <a:xfrm rot="-5400000">
                <a:off x="1729" y="1296"/>
                <a:ext cx="1152" cy="0"/>
              </a:xfrm>
              <a:prstGeom prst="line">
                <a:avLst/>
              </a:prstGeom>
              <a:noFill/>
              <a:ln w="3175">
                <a:solidFill>
                  <a:schemeClr val="bg1">
                    <a:alpha val="14999"/>
                  </a:schemeClr>
                </a:solidFill>
                <a:round/>
                <a:headEnd/>
                <a:tailEnd/>
              </a:ln>
              <a:effectLst/>
            </p:spPr>
            <p:txBody>
              <a:bodyPr wrap="none" anchor="ctr"/>
              <a:lstStyle/>
              <a:p>
                <a:pPr defTabSz="457200" fontAlgn="auto">
                  <a:spcBef>
                    <a:spcPts val="0"/>
                  </a:spcBef>
                  <a:spcAft>
                    <a:spcPts val="0"/>
                  </a:spcAft>
                  <a:defRPr/>
                </a:pPr>
                <a:endParaRPr lang="en-US" sz="1800" dirty="0">
                  <a:solidFill>
                    <a:srgbClr val="000000"/>
                  </a:solidFill>
                  <a:latin typeface="Helvetica Neue Black Condensed" pitchFamily="-112" charset="0"/>
                </a:endParaRPr>
              </a:p>
            </p:txBody>
          </p:sp>
          <p:sp>
            <p:nvSpPr>
              <p:cNvPr id="59" name="Line 117"/>
              <p:cNvSpPr>
                <a:spLocks noChangeShapeType="1"/>
              </p:cNvSpPr>
              <p:nvPr userDrawn="1"/>
            </p:nvSpPr>
            <p:spPr bwMode="auto">
              <a:xfrm rot="-5400000">
                <a:off x="1489" y="1392"/>
                <a:ext cx="1344" cy="0"/>
              </a:xfrm>
              <a:prstGeom prst="line">
                <a:avLst/>
              </a:prstGeom>
              <a:noFill/>
              <a:ln w="3175">
                <a:solidFill>
                  <a:schemeClr val="bg1">
                    <a:alpha val="14999"/>
                  </a:schemeClr>
                </a:solidFill>
                <a:round/>
                <a:headEnd/>
                <a:tailEnd/>
              </a:ln>
              <a:effectLst/>
            </p:spPr>
            <p:txBody>
              <a:bodyPr wrap="none" anchor="ctr"/>
              <a:lstStyle/>
              <a:p>
                <a:pPr defTabSz="457200" fontAlgn="auto">
                  <a:spcBef>
                    <a:spcPts val="0"/>
                  </a:spcBef>
                  <a:spcAft>
                    <a:spcPts val="0"/>
                  </a:spcAft>
                  <a:defRPr/>
                </a:pPr>
                <a:endParaRPr lang="en-US" sz="1800" dirty="0">
                  <a:solidFill>
                    <a:srgbClr val="000000"/>
                  </a:solidFill>
                  <a:latin typeface="Helvetica Neue Black Condensed" pitchFamily="-112" charset="0"/>
                </a:endParaRPr>
              </a:p>
            </p:txBody>
          </p:sp>
          <p:sp>
            <p:nvSpPr>
              <p:cNvPr id="60" name="Line 118"/>
              <p:cNvSpPr>
                <a:spLocks noChangeShapeType="1"/>
              </p:cNvSpPr>
              <p:nvPr userDrawn="1"/>
            </p:nvSpPr>
            <p:spPr bwMode="auto">
              <a:xfrm rot="-5400000">
                <a:off x="1297" y="1440"/>
                <a:ext cx="1440" cy="0"/>
              </a:xfrm>
              <a:prstGeom prst="line">
                <a:avLst/>
              </a:prstGeom>
              <a:noFill/>
              <a:ln w="3175">
                <a:solidFill>
                  <a:schemeClr val="bg1">
                    <a:alpha val="14999"/>
                  </a:schemeClr>
                </a:solidFill>
                <a:round/>
                <a:headEnd/>
                <a:tailEnd/>
              </a:ln>
              <a:effectLst/>
            </p:spPr>
            <p:txBody>
              <a:bodyPr wrap="none" anchor="ctr"/>
              <a:lstStyle/>
              <a:p>
                <a:pPr defTabSz="457200" fontAlgn="auto">
                  <a:spcBef>
                    <a:spcPts val="0"/>
                  </a:spcBef>
                  <a:spcAft>
                    <a:spcPts val="0"/>
                  </a:spcAft>
                  <a:defRPr/>
                </a:pPr>
                <a:endParaRPr lang="en-US" sz="1800" dirty="0">
                  <a:solidFill>
                    <a:srgbClr val="000000"/>
                  </a:solidFill>
                  <a:latin typeface="Helvetica Neue Black Condensed" pitchFamily="-112" charset="0"/>
                </a:endParaRPr>
              </a:p>
            </p:txBody>
          </p:sp>
          <p:sp>
            <p:nvSpPr>
              <p:cNvPr id="61" name="Line 119"/>
              <p:cNvSpPr>
                <a:spLocks noChangeShapeType="1"/>
              </p:cNvSpPr>
              <p:nvPr userDrawn="1"/>
            </p:nvSpPr>
            <p:spPr bwMode="auto">
              <a:xfrm rot="-5400000">
                <a:off x="1081" y="1512"/>
                <a:ext cx="1584" cy="0"/>
              </a:xfrm>
              <a:prstGeom prst="line">
                <a:avLst/>
              </a:prstGeom>
              <a:noFill/>
              <a:ln w="3175">
                <a:solidFill>
                  <a:schemeClr val="bg1">
                    <a:alpha val="14999"/>
                  </a:schemeClr>
                </a:solidFill>
                <a:round/>
                <a:headEnd/>
                <a:tailEnd/>
              </a:ln>
              <a:effectLst/>
            </p:spPr>
            <p:txBody>
              <a:bodyPr wrap="none" anchor="ctr"/>
              <a:lstStyle/>
              <a:p>
                <a:pPr defTabSz="457200" fontAlgn="auto">
                  <a:spcBef>
                    <a:spcPts val="0"/>
                  </a:spcBef>
                  <a:spcAft>
                    <a:spcPts val="0"/>
                  </a:spcAft>
                  <a:defRPr/>
                </a:pPr>
                <a:endParaRPr lang="en-US" sz="1800" dirty="0">
                  <a:solidFill>
                    <a:srgbClr val="000000"/>
                  </a:solidFill>
                  <a:latin typeface="Helvetica Neue Black Condensed" pitchFamily="-112" charset="0"/>
                </a:endParaRPr>
              </a:p>
            </p:txBody>
          </p:sp>
          <p:sp>
            <p:nvSpPr>
              <p:cNvPr id="62" name="Line 120"/>
              <p:cNvSpPr>
                <a:spLocks noChangeShapeType="1"/>
              </p:cNvSpPr>
              <p:nvPr userDrawn="1"/>
            </p:nvSpPr>
            <p:spPr bwMode="auto">
              <a:xfrm rot="-5400000">
                <a:off x="3192" y="984"/>
                <a:ext cx="530" cy="0"/>
              </a:xfrm>
              <a:prstGeom prst="line">
                <a:avLst/>
              </a:prstGeom>
              <a:noFill/>
              <a:ln w="3175">
                <a:solidFill>
                  <a:schemeClr val="bg1">
                    <a:alpha val="14999"/>
                  </a:schemeClr>
                </a:solidFill>
                <a:round/>
                <a:headEnd/>
                <a:tailEnd/>
              </a:ln>
              <a:effectLst/>
            </p:spPr>
            <p:txBody>
              <a:bodyPr wrap="none" anchor="ctr"/>
              <a:lstStyle/>
              <a:p>
                <a:pPr defTabSz="457200" fontAlgn="auto">
                  <a:spcBef>
                    <a:spcPts val="0"/>
                  </a:spcBef>
                  <a:spcAft>
                    <a:spcPts val="0"/>
                  </a:spcAft>
                  <a:defRPr/>
                </a:pPr>
                <a:endParaRPr lang="en-US" sz="1800" dirty="0">
                  <a:solidFill>
                    <a:srgbClr val="000000"/>
                  </a:solidFill>
                  <a:latin typeface="Helvetica Neue Black Condensed" pitchFamily="-112" charset="0"/>
                </a:endParaRPr>
              </a:p>
            </p:txBody>
          </p:sp>
          <p:sp>
            <p:nvSpPr>
              <p:cNvPr id="63" name="Line 122"/>
              <p:cNvSpPr>
                <a:spLocks noChangeShapeType="1"/>
              </p:cNvSpPr>
              <p:nvPr userDrawn="1"/>
            </p:nvSpPr>
            <p:spPr bwMode="auto">
              <a:xfrm rot="-5400000">
                <a:off x="2977" y="1056"/>
                <a:ext cx="672" cy="0"/>
              </a:xfrm>
              <a:prstGeom prst="line">
                <a:avLst/>
              </a:prstGeom>
              <a:noFill/>
              <a:ln w="3175">
                <a:solidFill>
                  <a:schemeClr val="bg1">
                    <a:alpha val="14999"/>
                  </a:schemeClr>
                </a:solidFill>
                <a:round/>
                <a:headEnd/>
                <a:tailEnd/>
              </a:ln>
              <a:effectLst/>
            </p:spPr>
            <p:txBody>
              <a:bodyPr wrap="none" anchor="ctr"/>
              <a:lstStyle/>
              <a:p>
                <a:pPr defTabSz="457200" fontAlgn="auto">
                  <a:spcBef>
                    <a:spcPts val="0"/>
                  </a:spcBef>
                  <a:spcAft>
                    <a:spcPts val="0"/>
                  </a:spcAft>
                  <a:defRPr/>
                </a:pPr>
                <a:endParaRPr lang="en-US" sz="1800" dirty="0">
                  <a:solidFill>
                    <a:srgbClr val="000000"/>
                  </a:solidFill>
                  <a:latin typeface="Helvetica Neue Black Condensed" pitchFamily="-112" charset="0"/>
                </a:endParaRPr>
              </a:p>
            </p:txBody>
          </p:sp>
          <p:sp>
            <p:nvSpPr>
              <p:cNvPr id="64" name="Line 153"/>
              <p:cNvSpPr>
                <a:spLocks noChangeShapeType="1"/>
              </p:cNvSpPr>
              <p:nvPr userDrawn="1"/>
            </p:nvSpPr>
            <p:spPr bwMode="auto">
              <a:xfrm rot="-5400000">
                <a:off x="3408" y="912"/>
                <a:ext cx="384" cy="0"/>
              </a:xfrm>
              <a:prstGeom prst="line">
                <a:avLst/>
              </a:prstGeom>
              <a:noFill/>
              <a:ln w="3175">
                <a:solidFill>
                  <a:schemeClr val="bg1">
                    <a:alpha val="14999"/>
                  </a:schemeClr>
                </a:solidFill>
                <a:round/>
                <a:headEnd/>
                <a:tailEnd/>
              </a:ln>
              <a:effectLst/>
            </p:spPr>
            <p:txBody>
              <a:bodyPr wrap="none" anchor="ctr"/>
              <a:lstStyle/>
              <a:p>
                <a:pPr defTabSz="457200" fontAlgn="auto">
                  <a:spcBef>
                    <a:spcPts val="0"/>
                  </a:spcBef>
                  <a:spcAft>
                    <a:spcPts val="0"/>
                  </a:spcAft>
                  <a:defRPr/>
                </a:pPr>
                <a:endParaRPr lang="en-US" sz="1800" dirty="0">
                  <a:solidFill>
                    <a:srgbClr val="000000"/>
                  </a:solidFill>
                  <a:latin typeface="Helvetica Neue Black Condensed" pitchFamily="-112" charset="0"/>
                </a:endParaRPr>
              </a:p>
            </p:txBody>
          </p:sp>
          <p:sp>
            <p:nvSpPr>
              <p:cNvPr id="65" name="Line 156"/>
              <p:cNvSpPr>
                <a:spLocks noChangeShapeType="1"/>
              </p:cNvSpPr>
              <p:nvPr userDrawn="1"/>
            </p:nvSpPr>
            <p:spPr bwMode="auto">
              <a:xfrm rot="-5400000">
                <a:off x="3624" y="840"/>
                <a:ext cx="240" cy="0"/>
              </a:xfrm>
              <a:prstGeom prst="line">
                <a:avLst/>
              </a:prstGeom>
              <a:noFill/>
              <a:ln w="3175">
                <a:solidFill>
                  <a:schemeClr val="bg1">
                    <a:alpha val="14999"/>
                  </a:schemeClr>
                </a:solidFill>
                <a:round/>
                <a:headEnd/>
                <a:tailEnd/>
              </a:ln>
              <a:effectLst/>
            </p:spPr>
            <p:txBody>
              <a:bodyPr wrap="none" anchor="ctr"/>
              <a:lstStyle/>
              <a:p>
                <a:pPr defTabSz="457200" fontAlgn="auto">
                  <a:spcBef>
                    <a:spcPts val="0"/>
                  </a:spcBef>
                  <a:spcAft>
                    <a:spcPts val="0"/>
                  </a:spcAft>
                  <a:defRPr/>
                </a:pPr>
                <a:endParaRPr lang="en-US" sz="1800" dirty="0">
                  <a:solidFill>
                    <a:srgbClr val="000000"/>
                  </a:solidFill>
                  <a:latin typeface="Helvetica Neue Black Condensed" pitchFamily="-112" charset="0"/>
                </a:endParaRPr>
              </a:p>
            </p:txBody>
          </p:sp>
        </p:grpSp>
      </p:grpSp>
      <p:sp>
        <p:nvSpPr>
          <p:cNvPr id="66" name="Text Box 162"/>
          <p:cNvSpPr txBox="1">
            <a:spLocks noChangeArrowheads="1"/>
          </p:cNvSpPr>
          <p:nvPr/>
        </p:nvSpPr>
        <p:spPr bwMode="auto">
          <a:xfrm>
            <a:off x="6654873" y="6582788"/>
            <a:ext cx="5484283" cy="244475"/>
          </a:xfrm>
          <a:prstGeom prst="rect">
            <a:avLst/>
          </a:prstGeom>
          <a:noFill/>
          <a:ln w="9525">
            <a:noFill/>
            <a:miter lim="800000"/>
            <a:headEnd/>
            <a:tailEnd/>
          </a:ln>
        </p:spPr>
        <p:txBody>
          <a:bodyPr>
            <a:spAutoFit/>
          </a:bodyPr>
          <a:lstStyle/>
          <a:p>
            <a:pPr algn="r" defTabSz="457200" eaLnBrk="0" fontAlgn="auto" hangingPunct="0">
              <a:spcBef>
                <a:spcPct val="50000"/>
              </a:spcBef>
              <a:spcAft>
                <a:spcPts val="0"/>
              </a:spcAft>
              <a:defRPr/>
            </a:pPr>
            <a:r>
              <a:rPr lang="en-US" sz="1000" dirty="0">
                <a:solidFill>
                  <a:srgbClr val="000000"/>
                </a:solidFill>
                <a:latin typeface="Helvetica" pitchFamily="-112" charset="0"/>
              </a:rPr>
              <a:t>www.nasa.gov</a:t>
            </a:r>
          </a:p>
        </p:txBody>
      </p:sp>
      <p:sp>
        <p:nvSpPr>
          <p:cNvPr id="67" name="Line 180"/>
          <p:cNvSpPr>
            <a:spLocks noChangeShapeType="1"/>
          </p:cNvSpPr>
          <p:nvPr/>
        </p:nvSpPr>
        <p:spPr bwMode="auto">
          <a:xfrm>
            <a:off x="0" y="1139825"/>
            <a:ext cx="8229600" cy="1588"/>
          </a:xfrm>
          <a:prstGeom prst="line">
            <a:avLst/>
          </a:prstGeom>
          <a:noFill/>
          <a:ln w="3175">
            <a:solidFill>
              <a:schemeClr val="bg1">
                <a:alpha val="14999"/>
              </a:schemeClr>
            </a:solidFill>
            <a:round/>
            <a:headEnd/>
            <a:tailEnd/>
          </a:ln>
          <a:effectLst/>
        </p:spPr>
        <p:txBody>
          <a:bodyPr wrap="none" anchor="ctr"/>
          <a:lstStyle/>
          <a:p>
            <a:pPr defTabSz="457200" fontAlgn="auto">
              <a:spcBef>
                <a:spcPts val="0"/>
              </a:spcBef>
              <a:spcAft>
                <a:spcPts val="0"/>
              </a:spcAft>
              <a:defRPr/>
            </a:pPr>
            <a:endParaRPr lang="en-US" sz="1800" dirty="0">
              <a:solidFill>
                <a:srgbClr val="000000"/>
              </a:solidFill>
              <a:latin typeface="Helvetica Neue Black Condensed" pitchFamily="-112" charset="0"/>
            </a:endParaRPr>
          </a:p>
        </p:txBody>
      </p:sp>
      <p:sp>
        <p:nvSpPr>
          <p:cNvPr id="8268" name="Rectangle 76"/>
          <p:cNvSpPr>
            <a:spLocks noGrp="1" noChangeArrowheads="1"/>
          </p:cNvSpPr>
          <p:nvPr>
            <p:ph type="ctrTitle"/>
          </p:nvPr>
        </p:nvSpPr>
        <p:spPr>
          <a:xfrm>
            <a:off x="611717" y="1728788"/>
            <a:ext cx="10930467" cy="1090612"/>
          </a:xfrm>
          <a:effectLst>
            <a:outerShdw blurRad="63500" dist="17961" dir="2700000" algn="ctr" rotWithShape="0">
              <a:schemeClr val="tx1">
                <a:alpha val="74998"/>
              </a:schemeClr>
            </a:outerShdw>
          </a:effectLst>
        </p:spPr>
        <p:txBody>
          <a:bodyPr/>
          <a:lstStyle>
            <a:lvl1pPr>
              <a:defRPr sz="3600"/>
            </a:lvl1pPr>
          </a:lstStyle>
          <a:p>
            <a:r>
              <a:rPr lang="en-US"/>
              <a:t>Click to edit Master title style</a:t>
            </a:r>
          </a:p>
        </p:txBody>
      </p:sp>
      <p:sp>
        <p:nvSpPr>
          <p:cNvPr id="8381" name="Rectangle 189"/>
          <p:cNvSpPr>
            <a:spLocks noGrp="1" noChangeArrowheads="1"/>
          </p:cNvSpPr>
          <p:nvPr>
            <p:ph type="subTitle" sz="quarter" idx="1"/>
          </p:nvPr>
        </p:nvSpPr>
        <p:spPr>
          <a:xfrm>
            <a:off x="611717" y="2814638"/>
            <a:ext cx="9751483" cy="1376362"/>
          </a:xfrm>
          <a:effectLst>
            <a:outerShdw blurRad="63500" dist="17961" dir="2700000" algn="ctr" rotWithShape="0">
              <a:schemeClr val="tx1">
                <a:alpha val="74998"/>
              </a:schemeClr>
            </a:outerShdw>
          </a:effectLst>
        </p:spPr>
        <p:txBody>
          <a:bodyPr/>
          <a:lstStyle>
            <a:lvl1pPr marL="0" indent="0">
              <a:buFontTx/>
              <a:buNone/>
              <a:defRPr b="1">
                <a:solidFill>
                  <a:schemeClr val="bg1"/>
                </a:solidFill>
                <a:latin typeface="Helvetica" pitchFamily="-112" charset="0"/>
              </a:defRPr>
            </a:lvl1pPr>
          </a:lstStyle>
          <a:p>
            <a:r>
              <a:rPr lang="en-US"/>
              <a:t>Click to edit Master subtitle style</a:t>
            </a:r>
          </a:p>
        </p:txBody>
      </p:sp>
    </p:spTree>
    <p:extLst>
      <p:ext uri="{BB962C8B-B14F-4D97-AF65-F5344CB8AC3E}">
        <p14:creationId xmlns:p14="http://schemas.microsoft.com/office/powerpoint/2010/main" val="271074089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Slide Number Placeholder 2"/>
          <p:cNvSpPr>
            <a:spLocks noGrp="1"/>
          </p:cNvSpPr>
          <p:nvPr>
            <p:ph type="sldNum" sz="quarter" idx="10"/>
          </p:nvPr>
        </p:nvSpPr>
        <p:spPr>
          <a:xfrm>
            <a:off x="6650566" y="5691188"/>
            <a:ext cx="4580467" cy="304800"/>
          </a:xfrm>
          <a:prstGeom prst="rect">
            <a:avLst/>
          </a:prstGeom>
        </p:spPr>
        <p:txBody>
          <a:bodyPr vert="horz" wrap="square" lIns="91440" tIns="45720" rIns="91440" bIns="45720" numCol="1" anchor="t" anchorCtr="0" compatLnSpc="1">
            <a:prstTxWarp prst="textNoShape">
              <a:avLst/>
            </a:prstTxWarp>
          </a:bodyPr>
          <a:lstStyle>
            <a:lvl1pPr>
              <a:defRPr b="1" smtClean="0">
                <a:solidFill>
                  <a:schemeClr val="bg1"/>
                </a:solidFill>
                <a:latin typeface="Helvetica Neue Black Condensed" charset="0"/>
              </a:defRPr>
            </a:lvl1pPr>
          </a:lstStyle>
          <a:p>
            <a:pPr>
              <a:defRPr/>
            </a:pPr>
            <a:fld id="{45808086-EFDB-445C-8CDE-8572F08F2E82}" type="slidenum">
              <a:rPr lang="en-US" smtClean="0">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3352482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92D458-88D7-1DED-363C-0CA401F9B4A0}"/>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1532701907"/>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3.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2.png"/><Relationship Id="rId5" Type="http://schemas.openxmlformats.org/officeDocument/2006/relationships/image" Target="../media/image1.jpeg"/><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026" name="Picture 90" descr="Speakers Bureau_Header"/>
          <p:cNvPicPr>
            <a:picLocks noChangeAspect="1" noChangeArrowheads="1"/>
          </p:cNvPicPr>
          <p:nvPr/>
        </p:nvPicPr>
        <p:blipFill>
          <a:blip r:embed="rId5" cstate="screen"/>
          <a:srcRect/>
          <a:stretch>
            <a:fillRect/>
          </a:stretch>
        </p:blipFill>
        <p:spPr bwMode="auto">
          <a:xfrm>
            <a:off x="0" y="1"/>
            <a:ext cx="12192000" cy="841375"/>
          </a:xfrm>
          <a:prstGeom prst="rect">
            <a:avLst/>
          </a:prstGeom>
          <a:noFill/>
          <a:ln w="9525">
            <a:noFill/>
            <a:miter lim="800000"/>
            <a:headEnd/>
            <a:tailEnd/>
          </a:ln>
        </p:spPr>
      </p:pic>
      <p:sp>
        <p:nvSpPr>
          <p:cNvPr id="1027" name="Rectangle 3"/>
          <p:cNvSpPr>
            <a:spLocks noGrp="1" noChangeArrowheads="1"/>
          </p:cNvSpPr>
          <p:nvPr>
            <p:ph type="body" idx="1"/>
          </p:nvPr>
        </p:nvSpPr>
        <p:spPr bwMode="auto">
          <a:xfrm>
            <a:off x="914400" y="1219200"/>
            <a:ext cx="10363200" cy="4876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grpSp>
        <p:nvGrpSpPr>
          <p:cNvPr id="2" name="Group 11"/>
          <p:cNvGrpSpPr>
            <a:grpSpLocks/>
          </p:cNvGrpSpPr>
          <p:nvPr/>
        </p:nvGrpSpPr>
        <p:grpSpPr bwMode="auto">
          <a:xfrm>
            <a:off x="0" y="6397626"/>
            <a:ext cx="7620000" cy="460375"/>
            <a:chOff x="0" y="4030"/>
            <a:chExt cx="3600" cy="290"/>
          </a:xfrm>
        </p:grpSpPr>
        <p:sp>
          <p:nvSpPr>
            <p:cNvPr id="1036" name="Line 12"/>
            <p:cNvSpPr>
              <a:spLocks noChangeShapeType="1"/>
            </p:cNvSpPr>
            <p:nvPr userDrawn="1"/>
          </p:nvSpPr>
          <p:spPr bwMode="auto">
            <a:xfrm>
              <a:off x="0" y="4174"/>
              <a:ext cx="3600" cy="1"/>
            </a:xfrm>
            <a:prstGeom prst="line">
              <a:avLst/>
            </a:prstGeom>
            <a:noFill/>
            <a:ln w="3175">
              <a:solidFill>
                <a:schemeClr val="bg1">
                  <a:alpha val="14999"/>
                </a:schemeClr>
              </a:solidFill>
              <a:round/>
              <a:headEnd/>
              <a:tailEnd/>
            </a:ln>
            <a:effectLst/>
          </p:spPr>
          <p:txBody>
            <a:bodyPr wrap="none" anchor="ctr"/>
            <a:lstStyle/>
            <a:p>
              <a:pPr defTabSz="457200" fontAlgn="auto">
                <a:spcBef>
                  <a:spcPts val="0"/>
                </a:spcBef>
                <a:spcAft>
                  <a:spcPts val="0"/>
                </a:spcAft>
                <a:defRPr/>
              </a:pPr>
              <a:endParaRPr lang="en-US" sz="1800" dirty="0">
                <a:solidFill>
                  <a:srgbClr val="000000"/>
                </a:solidFill>
                <a:latin typeface="Helvetica Neue Black Condensed" pitchFamily="-112" charset="0"/>
              </a:endParaRPr>
            </a:p>
          </p:txBody>
        </p:sp>
        <p:sp>
          <p:nvSpPr>
            <p:cNvPr id="1037" name="Line 13"/>
            <p:cNvSpPr>
              <a:spLocks noChangeShapeType="1"/>
            </p:cNvSpPr>
            <p:nvPr userDrawn="1"/>
          </p:nvSpPr>
          <p:spPr bwMode="auto">
            <a:xfrm rot="-5400000">
              <a:off x="3173" y="4213"/>
              <a:ext cx="290" cy="1"/>
            </a:xfrm>
            <a:prstGeom prst="line">
              <a:avLst/>
            </a:prstGeom>
            <a:noFill/>
            <a:ln w="3175">
              <a:solidFill>
                <a:schemeClr val="bg1">
                  <a:alpha val="14999"/>
                </a:schemeClr>
              </a:solidFill>
              <a:round/>
              <a:headEnd/>
              <a:tailEnd/>
            </a:ln>
            <a:effectLst/>
          </p:spPr>
          <p:txBody>
            <a:bodyPr wrap="none" anchor="ctr"/>
            <a:lstStyle/>
            <a:p>
              <a:pPr defTabSz="457200" fontAlgn="auto">
                <a:spcBef>
                  <a:spcPts val="0"/>
                </a:spcBef>
                <a:spcAft>
                  <a:spcPts val="0"/>
                </a:spcAft>
                <a:defRPr/>
              </a:pPr>
              <a:endParaRPr lang="en-US" sz="1800" dirty="0">
                <a:solidFill>
                  <a:srgbClr val="000000"/>
                </a:solidFill>
                <a:latin typeface="Helvetica Neue Black Condensed" pitchFamily="-112" charset="0"/>
              </a:endParaRPr>
            </a:p>
          </p:txBody>
        </p:sp>
        <p:sp>
          <p:nvSpPr>
            <p:cNvPr id="1038" name="Line 14"/>
            <p:cNvSpPr>
              <a:spLocks noChangeShapeType="1"/>
            </p:cNvSpPr>
            <p:nvPr userDrawn="1"/>
          </p:nvSpPr>
          <p:spPr bwMode="auto">
            <a:xfrm rot="-5400000">
              <a:off x="3315" y="4213"/>
              <a:ext cx="290" cy="1"/>
            </a:xfrm>
            <a:prstGeom prst="line">
              <a:avLst/>
            </a:prstGeom>
            <a:noFill/>
            <a:ln w="3175">
              <a:solidFill>
                <a:schemeClr val="bg1">
                  <a:alpha val="14999"/>
                </a:schemeClr>
              </a:solidFill>
              <a:round/>
              <a:headEnd/>
              <a:tailEnd/>
            </a:ln>
            <a:effectLst/>
          </p:spPr>
          <p:txBody>
            <a:bodyPr wrap="none" anchor="ctr"/>
            <a:lstStyle/>
            <a:p>
              <a:pPr defTabSz="457200" fontAlgn="auto">
                <a:spcBef>
                  <a:spcPts val="0"/>
                </a:spcBef>
                <a:spcAft>
                  <a:spcPts val="0"/>
                </a:spcAft>
                <a:defRPr/>
              </a:pPr>
              <a:endParaRPr lang="en-US" sz="1800" dirty="0">
                <a:solidFill>
                  <a:srgbClr val="000000"/>
                </a:solidFill>
                <a:latin typeface="Helvetica Neue Black Condensed" pitchFamily="-112" charset="0"/>
              </a:endParaRPr>
            </a:p>
          </p:txBody>
        </p:sp>
        <p:sp>
          <p:nvSpPr>
            <p:cNvPr id="1039" name="Line 15"/>
            <p:cNvSpPr>
              <a:spLocks noChangeShapeType="1"/>
            </p:cNvSpPr>
            <p:nvPr userDrawn="1"/>
          </p:nvSpPr>
          <p:spPr bwMode="auto">
            <a:xfrm rot="-5400000">
              <a:off x="3029" y="4213"/>
              <a:ext cx="290" cy="1"/>
            </a:xfrm>
            <a:prstGeom prst="line">
              <a:avLst/>
            </a:prstGeom>
            <a:noFill/>
            <a:ln w="3175">
              <a:solidFill>
                <a:schemeClr val="bg1">
                  <a:alpha val="14999"/>
                </a:schemeClr>
              </a:solidFill>
              <a:round/>
              <a:headEnd/>
              <a:tailEnd/>
            </a:ln>
            <a:effectLst/>
          </p:spPr>
          <p:txBody>
            <a:bodyPr wrap="none" anchor="ctr"/>
            <a:lstStyle/>
            <a:p>
              <a:pPr defTabSz="457200" fontAlgn="auto">
                <a:spcBef>
                  <a:spcPts val="0"/>
                </a:spcBef>
                <a:spcAft>
                  <a:spcPts val="0"/>
                </a:spcAft>
                <a:defRPr/>
              </a:pPr>
              <a:endParaRPr lang="en-US" sz="1800" dirty="0">
                <a:solidFill>
                  <a:srgbClr val="000000"/>
                </a:solidFill>
                <a:latin typeface="Helvetica Neue Black Condensed" pitchFamily="-112" charset="0"/>
              </a:endParaRPr>
            </a:p>
          </p:txBody>
        </p:sp>
        <p:sp>
          <p:nvSpPr>
            <p:cNvPr id="1040" name="Line 16"/>
            <p:cNvSpPr>
              <a:spLocks noChangeShapeType="1"/>
            </p:cNvSpPr>
            <p:nvPr userDrawn="1"/>
          </p:nvSpPr>
          <p:spPr bwMode="auto">
            <a:xfrm rot="-5400000">
              <a:off x="2597" y="4213"/>
              <a:ext cx="290" cy="1"/>
            </a:xfrm>
            <a:prstGeom prst="line">
              <a:avLst/>
            </a:prstGeom>
            <a:noFill/>
            <a:ln w="3175">
              <a:solidFill>
                <a:schemeClr val="bg1">
                  <a:alpha val="14999"/>
                </a:schemeClr>
              </a:solidFill>
              <a:round/>
              <a:headEnd/>
              <a:tailEnd/>
            </a:ln>
            <a:effectLst/>
          </p:spPr>
          <p:txBody>
            <a:bodyPr wrap="none" anchor="ctr"/>
            <a:lstStyle/>
            <a:p>
              <a:pPr defTabSz="457200" fontAlgn="auto">
                <a:spcBef>
                  <a:spcPts val="0"/>
                </a:spcBef>
                <a:spcAft>
                  <a:spcPts val="0"/>
                </a:spcAft>
                <a:defRPr/>
              </a:pPr>
              <a:endParaRPr lang="en-US" sz="1800" dirty="0">
                <a:solidFill>
                  <a:srgbClr val="000000"/>
                </a:solidFill>
                <a:latin typeface="Helvetica Neue Black Condensed" pitchFamily="-112" charset="0"/>
              </a:endParaRPr>
            </a:p>
          </p:txBody>
        </p:sp>
        <p:sp>
          <p:nvSpPr>
            <p:cNvPr id="1041" name="Line 17"/>
            <p:cNvSpPr>
              <a:spLocks noChangeShapeType="1"/>
            </p:cNvSpPr>
            <p:nvPr userDrawn="1"/>
          </p:nvSpPr>
          <p:spPr bwMode="auto">
            <a:xfrm rot="-5400000">
              <a:off x="2743" y="4213"/>
              <a:ext cx="290" cy="1"/>
            </a:xfrm>
            <a:prstGeom prst="line">
              <a:avLst/>
            </a:prstGeom>
            <a:noFill/>
            <a:ln w="3175">
              <a:solidFill>
                <a:schemeClr val="bg1">
                  <a:alpha val="14999"/>
                </a:schemeClr>
              </a:solidFill>
              <a:round/>
              <a:headEnd/>
              <a:tailEnd/>
            </a:ln>
            <a:effectLst/>
          </p:spPr>
          <p:txBody>
            <a:bodyPr wrap="none" anchor="ctr"/>
            <a:lstStyle/>
            <a:p>
              <a:pPr defTabSz="457200" fontAlgn="auto">
                <a:spcBef>
                  <a:spcPts val="0"/>
                </a:spcBef>
                <a:spcAft>
                  <a:spcPts val="0"/>
                </a:spcAft>
                <a:defRPr/>
              </a:pPr>
              <a:endParaRPr lang="en-US" sz="1800" dirty="0">
                <a:solidFill>
                  <a:srgbClr val="000000"/>
                </a:solidFill>
                <a:latin typeface="Helvetica Neue Black Condensed" pitchFamily="-112" charset="0"/>
              </a:endParaRPr>
            </a:p>
          </p:txBody>
        </p:sp>
        <p:sp>
          <p:nvSpPr>
            <p:cNvPr id="1042" name="Line 18"/>
            <p:cNvSpPr>
              <a:spLocks noChangeShapeType="1"/>
            </p:cNvSpPr>
            <p:nvPr userDrawn="1"/>
          </p:nvSpPr>
          <p:spPr bwMode="auto">
            <a:xfrm rot="-5400000">
              <a:off x="2885" y="4213"/>
              <a:ext cx="290" cy="1"/>
            </a:xfrm>
            <a:prstGeom prst="line">
              <a:avLst/>
            </a:prstGeom>
            <a:noFill/>
            <a:ln w="3175">
              <a:solidFill>
                <a:schemeClr val="bg1">
                  <a:alpha val="14999"/>
                </a:schemeClr>
              </a:solidFill>
              <a:round/>
              <a:headEnd/>
              <a:tailEnd/>
            </a:ln>
            <a:effectLst/>
          </p:spPr>
          <p:txBody>
            <a:bodyPr wrap="none" anchor="ctr"/>
            <a:lstStyle/>
            <a:p>
              <a:pPr defTabSz="457200" fontAlgn="auto">
                <a:spcBef>
                  <a:spcPts val="0"/>
                </a:spcBef>
                <a:spcAft>
                  <a:spcPts val="0"/>
                </a:spcAft>
                <a:defRPr/>
              </a:pPr>
              <a:endParaRPr lang="en-US" sz="1800" dirty="0">
                <a:solidFill>
                  <a:srgbClr val="000000"/>
                </a:solidFill>
                <a:latin typeface="Helvetica Neue Black Condensed" pitchFamily="-112" charset="0"/>
              </a:endParaRPr>
            </a:p>
          </p:txBody>
        </p:sp>
        <p:sp>
          <p:nvSpPr>
            <p:cNvPr id="1043" name="Line 19"/>
            <p:cNvSpPr>
              <a:spLocks noChangeShapeType="1"/>
            </p:cNvSpPr>
            <p:nvPr userDrawn="1"/>
          </p:nvSpPr>
          <p:spPr bwMode="auto">
            <a:xfrm rot="-5400000">
              <a:off x="2451" y="4213"/>
              <a:ext cx="290" cy="1"/>
            </a:xfrm>
            <a:prstGeom prst="line">
              <a:avLst/>
            </a:prstGeom>
            <a:noFill/>
            <a:ln w="3175">
              <a:solidFill>
                <a:schemeClr val="bg1">
                  <a:alpha val="14999"/>
                </a:schemeClr>
              </a:solidFill>
              <a:round/>
              <a:headEnd/>
              <a:tailEnd/>
            </a:ln>
            <a:effectLst/>
          </p:spPr>
          <p:txBody>
            <a:bodyPr wrap="none" anchor="ctr"/>
            <a:lstStyle/>
            <a:p>
              <a:pPr defTabSz="457200" fontAlgn="auto">
                <a:spcBef>
                  <a:spcPts val="0"/>
                </a:spcBef>
                <a:spcAft>
                  <a:spcPts val="0"/>
                </a:spcAft>
                <a:defRPr/>
              </a:pPr>
              <a:endParaRPr lang="en-US" sz="1800" dirty="0">
                <a:solidFill>
                  <a:srgbClr val="000000"/>
                </a:solidFill>
                <a:latin typeface="Helvetica Neue Black Condensed" pitchFamily="-112" charset="0"/>
              </a:endParaRPr>
            </a:p>
          </p:txBody>
        </p:sp>
        <p:sp>
          <p:nvSpPr>
            <p:cNvPr id="1044" name="Line 20"/>
            <p:cNvSpPr>
              <a:spLocks noChangeShapeType="1"/>
            </p:cNvSpPr>
            <p:nvPr userDrawn="1"/>
          </p:nvSpPr>
          <p:spPr bwMode="auto">
            <a:xfrm rot="-5400000">
              <a:off x="2309" y="4213"/>
              <a:ext cx="290" cy="1"/>
            </a:xfrm>
            <a:prstGeom prst="line">
              <a:avLst/>
            </a:prstGeom>
            <a:noFill/>
            <a:ln w="3175">
              <a:solidFill>
                <a:schemeClr val="bg1">
                  <a:alpha val="14999"/>
                </a:schemeClr>
              </a:solidFill>
              <a:round/>
              <a:headEnd/>
              <a:tailEnd/>
            </a:ln>
            <a:effectLst/>
          </p:spPr>
          <p:txBody>
            <a:bodyPr wrap="none" anchor="ctr"/>
            <a:lstStyle/>
            <a:p>
              <a:pPr defTabSz="457200" fontAlgn="auto">
                <a:spcBef>
                  <a:spcPts val="0"/>
                </a:spcBef>
                <a:spcAft>
                  <a:spcPts val="0"/>
                </a:spcAft>
                <a:defRPr/>
              </a:pPr>
              <a:endParaRPr lang="en-US" sz="1800" dirty="0">
                <a:solidFill>
                  <a:srgbClr val="000000"/>
                </a:solidFill>
                <a:latin typeface="Helvetica Neue Black Condensed" pitchFamily="-112" charset="0"/>
              </a:endParaRPr>
            </a:p>
          </p:txBody>
        </p:sp>
        <p:sp>
          <p:nvSpPr>
            <p:cNvPr id="1045" name="Line 21"/>
            <p:cNvSpPr>
              <a:spLocks noChangeShapeType="1"/>
            </p:cNvSpPr>
            <p:nvPr userDrawn="1"/>
          </p:nvSpPr>
          <p:spPr bwMode="auto">
            <a:xfrm rot="-5400000">
              <a:off x="1877" y="4213"/>
              <a:ext cx="290" cy="1"/>
            </a:xfrm>
            <a:prstGeom prst="line">
              <a:avLst/>
            </a:prstGeom>
            <a:noFill/>
            <a:ln w="3175">
              <a:solidFill>
                <a:schemeClr val="bg1">
                  <a:alpha val="14999"/>
                </a:schemeClr>
              </a:solidFill>
              <a:round/>
              <a:headEnd/>
              <a:tailEnd/>
            </a:ln>
            <a:effectLst/>
          </p:spPr>
          <p:txBody>
            <a:bodyPr wrap="none" anchor="ctr"/>
            <a:lstStyle/>
            <a:p>
              <a:pPr defTabSz="457200" fontAlgn="auto">
                <a:spcBef>
                  <a:spcPts val="0"/>
                </a:spcBef>
                <a:spcAft>
                  <a:spcPts val="0"/>
                </a:spcAft>
                <a:defRPr/>
              </a:pPr>
              <a:endParaRPr lang="en-US" sz="1800" dirty="0">
                <a:solidFill>
                  <a:srgbClr val="000000"/>
                </a:solidFill>
                <a:latin typeface="Helvetica Neue Black Condensed" pitchFamily="-112" charset="0"/>
              </a:endParaRPr>
            </a:p>
          </p:txBody>
        </p:sp>
        <p:sp>
          <p:nvSpPr>
            <p:cNvPr id="1046" name="Line 22"/>
            <p:cNvSpPr>
              <a:spLocks noChangeShapeType="1"/>
            </p:cNvSpPr>
            <p:nvPr userDrawn="1"/>
          </p:nvSpPr>
          <p:spPr bwMode="auto">
            <a:xfrm rot="-5400000">
              <a:off x="2023" y="4213"/>
              <a:ext cx="290" cy="1"/>
            </a:xfrm>
            <a:prstGeom prst="line">
              <a:avLst/>
            </a:prstGeom>
            <a:noFill/>
            <a:ln w="3175">
              <a:solidFill>
                <a:schemeClr val="bg1">
                  <a:alpha val="14999"/>
                </a:schemeClr>
              </a:solidFill>
              <a:round/>
              <a:headEnd/>
              <a:tailEnd/>
            </a:ln>
            <a:effectLst/>
          </p:spPr>
          <p:txBody>
            <a:bodyPr wrap="none" anchor="ctr"/>
            <a:lstStyle/>
            <a:p>
              <a:pPr defTabSz="457200" fontAlgn="auto">
                <a:spcBef>
                  <a:spcPts val="0"/>
                </a:spcBef>
                <a:spcAft>
                  <a:spcPts val="0"/>
                </a:spcAft>
                <a:defRPr/>
              </a:pPr>
              <a:endParaRPr lang="en-US" sz="1800" dirty="0">
                <a:solidFill>
                  <a:srgbClr val="000000"/>
                </a:solidFill>
                <a:latin typeface="Helvetica Neue Black Condensed" pitchFamily="-112" charset="0"/>
              </a:endParaRPr>
            </a:p>
          </p:txBody>
        </p:sp>
        <p:sp>
          <p:nvSpPr>
            <p:cNvPr id="1047" name="Line 23"/>
            <p:cNvSpPr>
              <a:spLocks noChangeShapeType="1"/>
            </p:cNvSpPr>
            <p:nvPr userDrawn="1"/>
          </p:nvSpPr>
          <p:spPr bwMode="auto">
            <a:xfrm rot="-5400000">
              <a:off x="2165" y="4213"/>
              <a:ext cx="290" cy="1"/>
            </a:xfrm>
            <a:prstGeom prst="line">
              <a:avLst/>
            </a:prstGeom>
            <a:noFill/>
            <a:ln w="3175">
              <a:solidFill>
                <a:schemeClr val="bg1">
                  <a:alpha val="14999"/>
                </a:schemeClr>
              </a:solidFill>
              <a:round/>
              <a:headEnd/>
              <a:tailEnd/>
            </a:ln>
            <a:effectLst/>
          </p:spPr>
          <p:txBody>
            <a:bodyPr wrap="none" anchor="ctr"/>
            <a:lstStyle/>
            <a:p>
              <a:pPr defTabSz="457200" fontAlgn="auto">
                <a:spcBef>
                  <a:spcPts val="0"/>
                </a:spcBef>
                <a:spcAft>
                  <a:spcPts val="0"/>
                </a:spcAft>
                <a:defRPr/>
              </a:pPr>
              <a:endParaRPr lang="en-US" sz="1800" dirty="0">
                <a:solidFill>
                  <a:srgbClr val="000000"/>
                </a:solidFill>
                <a:latin typeface="Helvetica Neue Black Condensed" pitchFamily="-112" charset="0"/>
              </a:endParaRPr>
            </a:p>
          </p:txBody>
        </p:sp>
        <p:sp>
          <p:nvSpPr>
            <p:cNvPr id="1048" name="Line 24"/>
            <p:cNvSpPr>
              <a:spLocks noChangeShapeType="1"/>
            </p:cNvSpPr>
            <p:nvPr userDrawn="1"/>
          </p:nvSpPr>
          <p:spPr bwMode="auto">
            <a:xfrm rot="-5400000">
              <a:off x="1731" y="4213"/>
              <a:ext cx="290" cy="1"/>
            </a:xfrm>
            <a:prstGeom prst="line">
              <a:avLst/>
            </a:prstGeom>
            <a:noFill/>
            <a:ln w="3175">
              <a:solidFill>
                <a:schemeClr val="bg1">
                  <a:alpha val="14999"/>
                </a:schemeClr>
              </a:solidFill>
              <a:round/>
              <a:headEnd/>
              <a:tailEnd/>
            </a:ln>
            <a:effectLst/>
          </p:spPr>
          <p:txBody>
            <a:bodyPr wrap="none" anchor="ctr"/>
            <a:lstStyle/>
            <a:p>
              <a:pPr defTabSz="457200" fontAlgn="auto">
                <a:spcBef>
                  <a:spcPts val="0"/>
                </a:spcBef>
                <a:spcAft>
                  <a:spcPts val="0"/>
                </a:spcAft>
                <a:defRPr/>
              </a:pPr>
              <a:endParaRPr lang="en-US" sz="1800" dirty="0">
                <a:solidFill>
                  <a:srgbClr val="000000"/>
                </a:solidFill>
                <a:latin typeface="Helvetica Neue Black Condensed" pitchFamily="-112" charset="0"/>
              </a:endParaRPr>
            </a:p>
          </p:txBody>
        </p:sp>
        <p:sp>
          <p:nvSpPr>
            <p:cNvPr id="1049" name="Line 25"/>
            <p:cNvSpPr>
              <a:spLocks noChangeShapeType="1"/>
            </p:cNvSpPr>
            <p:nvPr userDrawn="1"/>
          </p:nvSpPr>
          <p:spPr bwMode="auto">
            <a:xfrm rot="-5400000">
              <a:off x="1299" y="4213"/>
              <a:ext cx="290" cy="1"/>
            </a:xfrm>
            <a:prstGeom prst="line">
              <a:avLst/>
            </a:prstGeom>
            <a:noFill/>
            <a:ln w="3175">
              <a:solidFill>
                <a:schemeClr val="bg1">
                  <a:alpha val="14999"/>
                </a:schemeClr>
              </a:solidFill>
              <a:round/>
              <a:headEnd/>
              <a:tailEnd/>
            </a:ln>
            <a:effectLst/>
          </p:spPr>
          <p:txBody>
            <a:bodyPr wrap="none" anchor="ctr"/>
            <a:lstStyle/>
            <a:p>
              <a:pPr defTabSz="457200" fontAlgn="auto">
                <a:spcBef>
                  <a:spcPts val="0"/>
                </a:spcBef>
                <a:spcAft>
                  <a:spcPts val="0"/>
                </a:spcAft>
                <a:defRPr/>
              </a:pPr>
              <a:endParaRPr lang="en-US" sz="1800" dirty="0">
                <a:solidFill>
                  <a:srgbClr val="000000"/>
                </a:solidFill>
                <a:latin typeface="Helvetica Neue Black Condensed" pitchFamily="-112" charset="0"/>
              </a:endParaRPr>
            </a:p>
          </p:txBody>
        </p:sp>
        <p:sp>
          <p:nvSpPr>
            <p:cNvPr id="1050" name="Line 26"/>
            <p:cNvSpPr>
              <a:spLocks noChangeShapeType="1"/>
            </p:cNvSpPr>
            <p:nvPr userDrawn="1"/>
          </p:nvSpPr>
          <p:spPr bwMode="auto">
            <a:xfrm rot="-5400000">
              <a:off x="1441" y="4213"/>
              <a:ext cx="290" cy="1"/>
            </a:xfrm>
            <a:prstGeom prst="line">
              <a:avLst/>
            </a:prstGeom>
            <a:noFill/>
            <a:ln w="3175">
              <a:solidFill>
                <a:schemeClr val="bg1">
                  <a:alpha val="14999"/>
                </a:schemeClr>
              </a:solidFill>
              <a:round/>
              <a:headEnd/>
              <a:tailEnd/>
            </a:ln>
            <a:effectLst/>
          </p:spPr>
          <p:txBody>
            <a:bodyPr wrap="none" anchor="ctr"/>
            <a:lstStyle/>
            <a:p>
              <a:pPr defTabSz="457200" fontAlgn="auto">
                <a:spcBef>
                  <a:spcPts val="0"/>
                </a:spcBef>
                <a:spcAft>
                  <a:spcPts val="0"/>
                </a:spcAft>
                <a:defRPr/>
              </a:pPr>
              <a:endParaRPr lang="en-US" sz="1800" dirty="0">
                <a:solidFill>
                  <a:srgbClr val="000000"/>
                </a:solidFill>
                <a:latin typeface="Helvetica Neue Black Condensed" pitchFamily="-112" charset="0"/>
              </a:endParaRPr>
            </a:p>
          </p:txBody>
        </p:sp>
        <p:sp>
          <p:nvSpPr>
            <p:cNvPr id="1051" name="Line 27"/>
            <p:cNvSpPr>
              <a:spLocks noChangeShapeType="1"/>
            </p:cNvSpPr>
            <p:nvPr userDrawn="1"/>
          </p:nvSpPr>
          <p:spPr bwMode="auto">
            <a:xfrm rot="-5400000">
              <a:off x="1583" y="4213"/>
              <a:ext cx="290" cy="1"/>
            </a:xfrm>
            <a:prstGeom prst="line">
              <a:avLst/>
            </a:prstGeom>
            <a:noFill/>
            <a:ln w="3175">
              <a:solidFill>
                <a:schemeClr val="bg1">
                  <a:alpha val="14999"/>
                </a:schemeClr>
              </a:solidFill>
              <a:round/>
              <a:headEnd/>
              <a:tailEnd/>
            </a:ln>
            <a:effectLst/>
          </p:spPr>
          <p:txBody>
            <a:bodyPr wrap="none" anchor="ctr"/>
            <a:lstStyle/>
            <a:p>
              <a:pPr defTabSz="457200" fontAlgn="auto">
                <a:spcBef>
                  <a:spcPts val="0"/>
                </a:spcBef>
                <a:spcAft>
                  <a:spcPts val="0"/>
                </a:spcAft>
                <a:defRPr/>
              </a:pPr>
              <a:endParaRPr lang="en-US" sz="1800" dirty="0">
                <a:solidFill>
                  <a:srgbClr val="000000"/>
                </a:solidFill>
                <a:latin typeface="Helvetica Neue Black Condensed" pitchFamily="-112" charset="0"/>
              </a:endParaRPr>
            </a:p>
          </p:txBody>
        </p:sp>
        <p:sp>
          <p:nvSpPr>
            <p:cNvPr id="1052" name="Line 28"/>
            <p:cNvSpPr>
              <a:spLocks noChangeShapeType="1"/>
            </p:cNvSpPr>
            <p:nvPr userDrawn="1"/>
          </p:nvSpPr>
          <p:spPr bwMode="auto">
            <a:xfrm rot="-5400000">
              <a:off x="1155" y="4213"/>
              <a:ext cx="290" cy="1"/>
            </a:xfrm>
            <a:prstGeom prst="line">
              <a:avLst/>
            </a:prstGeom>
            <a:noFill/>
            <a:ln w="3175">
              <a:solidFill>
                <a:schemeClr val="bg1">
                  <a:alpha val="14999"/>
                </a:schemeClr>
              </a:solidFill>
              <a:round/>
              <a:headEnd/>
              <a:tailEnd/>
            </a:ln>
            <a:effectLst/>
          </p:spPr>
          <p:txBody>
            <a:bodyPr wrap="none" anchor="ctr"/>
            <a:lstStyle/>
            <a:p>
              <a:pPr defTabSz="457200" fontAlgn="auto">
                <a:spcBef>
                  <a:spcPts val="0"/>
                </a:spcBef>
                <a:spcAft>
                  <a:spcPts val="0"/>
                </a:spcAft>
                <a:defRPr/>
              </a:pPr>
              <a:endParaRPr lang="en-US" sz="1800" dirty="0">
                <a:solidFill>
                  <a:srgbClr val="000000"/>
                </a:solidFill>
                <a:latin typeface="Helvetica Neue Black Condensed" pitchFamily="-112" charset="0"/>
              </a:endParaRPr>
            </a:p>
          </p:txBody>
        </p:sp>
        <p:sp>
          <p:nvSpPr>
            <p:cNvPr id="1053" name="Line 29"/>
            <p:cNvSpPr>
              <a:spLocks noChangeShapeType="1"/>
            </p:cNvSpPr>
            <p:nvPr userDrawn="1"/>
          </p:nvSpPr>
          <p:spPr bwMode="auto">
            <a:xfrm rot="-5400000">
              <a:off x="723" y="4213"/>
              <a:ext cx="290" cy="1"/>
            </a:xfrm>
            <a:prstGeom prst="line">
              <a:avLst/>
            </a:prstGeom>
            <a:noFill/>
            <a:ln w="3175">
              <a:solidFill>
                <a:schemeClr val="bg1">
                  <a:alpha val="14999"/>
                </a:schemeClr>
              </a:solidFill>
              <a:round/>
              <a:headEnd/>
              <a:tailEnd/>
            </a:ln>
            <a:effectLst/>
          </p:spPr>
          <p:txBody>
            <a:bodyPr wrap="none" anchor="ctr"/>
            <a:lstStyle/>
            <a:p>
              <a:pPr defTabSz="457200" fontAlgn="auto">
                <a:spcBef>
                  <a:spcPts val="0"/>
                </a:spcBef>
                <a:spcAft>
                  <a:spcPts val="0"/>
                </a:spcAft>
                <a:defRPr/>
              </a:pPr>
              <a:endParaRPr lang="en-US" sz="1800" dirty="0">
                <a:solidFill>
                  <a:srgbClr val="000000"/>
                </a:solidFill>
                <a:latin typeface="Helvetica Neue Black Condensed" pitchFamily="-112" charset="0"/>
              </a:endParaRPr>
            </a:p>
          </p:txBody>
        </p:sp>
        <p:sp>
          <p:nvSpPr>
            <p:cNvPr id="1054" name="Line 30"/>
            <p:cNvSpPr>
              <a:spLocks noChangeShapeType="1"/>
            </p:cNvSpPr>
            <p:nvPr userDrawn="1"/>
          </p:nvSpPr>
          <p:spPr bwMode="auto">
            <a:xfrm rot="-5400000">
              <a:off x="869" y="4213"/>
              <a:ext cx="290" cy="1"/>
            </a:xfrm>
            <a:prstGeom prst="line">
              <a:avLst/>
            </a:prstGeom>
            <a:noFill/>
            <a:ln w="3175">
              <a:solidFill>
                <a:schemeClr val="bg1">
                  <a:alpha val="14999"/>
                </a:schemeClr>
              </a:solidFill>
              <a:round/>
              <a:headEnd/>
              <a:tailEnd/>
            </a:ln>
            <a:effectLst/>
          </p:spPr>
          <p:txBody>
            <a:bodyPr wrap="none" anchor="ctr"/>
            <a:lstStyle/>
            <a:p>
              <a:pPr defTabSz="457200" fontAlgn="auto">
                <a:spcBef>
                  <a:spcPts val="0"/>
                </a:spcBef>
                <a:spcAft>
                  <a:spcPts val="0"/>
                </a:spcAft>
                <a:defRPr/>
              </a:pPr>
              <a:endParaRPr lang="en-US" sz="1800" dirty="0">
                <a:solidFill>
                  <a:srgbClr val="000000"/>
                </a:solidFill>
                <a:latin typeface="Helvetica Neue Black Condensed" pitchFamily="-112" charset="0"/>
              </a:endParaRPr>
            </a:p>
          </p:txBody>
        </p:sp>
        <p:sp>
          <p:nvSpPr>
            <p:cNvPr id="1055" name="Line 31"/>
            <p:cNvSpPr>
              <a:spLocks noChangeShapeType="1"/>
            </p:cNvSpPr>
            <p:nvPr userDrawn="1"/>
          </p:nvSpPr>
          <p:spPr bwMode="auto">
            <a:xfrm rot="-5400000">
              <a:off x="1011" y="4213"/>
              <a:ext cx="290" cy="1"/>
            </a:xfrm>
            <a:prstGeom prst="line">
              <a:avLst/>
            </a:prstGeom>
            <a:noFill/>
            <a:ln w="3175">
              <a:solidFill>
                <a:schemeClr val="bg1">
                  <a:alpha val="14999"/>
                </a:schemeClr>
              </a:solidFill>
              <a:round/>
              <a:headEnd/>
              <a:tailEnd/>
            </a:ln>
            <a:effectLst/>
          </p:spPr>
          <p:txBody>
            <a:bodyPr wrap="none" anchor="ctr"/>
            <a:lstStyle/>
            <a:p>
              <a:pPr defTabSz="457200" fontAlgn="auto">
                <a:spcBef>
                  <a:spcPts val="0"/>
                </a:spcBef>
                <a:spcAft>
                  <a:spcPts val="0"/>
                </a:spcAft>
                <a:defRPr/>
              </a:pPr>
              <a:endParaRPr lang="en-US" sz="1800" dirty="0">
                <a:solidFill>
                  <a:srgbClr val="000000"/>
                </a:solidFill>
                <a:latin typeface="Helvetica Neue Black Condensed" pitchFamily="-112" charset="0"/>
              </a:endParaRPr>
            </a:p>
          </p:txBody>
        </p:sp>
        <p:sp>
          <p:nvSpPr>
            <p:cNvPr id="1056" name="Line 32"/>
            <p:cNvSpPr>
              <a:spLocks noChangeShapeType="1"/>
            </p:cNvSpPr>
            <p:nvPr userDrawn="1"/>
          </p:nvSpPr>
          <p:spPr bwMode="auto">
            <a:xfrm rot="-5400000">
              <a:off x="577" y="4213"/>
              <a:ext cx="290" cy="1"/>
            </a:xfrm>
            <a:prstGeom prst="line">
              <a:avLst/>
            </a:prstGeom>
            <a:noFill/>
            <a:ln w="3175">
              <a:solidFill>
                <a:schemeClr val="bg1">
                  <a:alpha val="14999"/>
                </a:schemeClr>
              </a:solidFill>
              <a:round/>
              <a:headEnd/>
              <a:tailEnd/>
            </a:ln>
            <a:effectLst/>
          </p:spPr>
          <p:txBody>
            <a:bodyPr wrap="none" anchor="ctr"/>
            <a:lstStyle/>
            <a:p>
              <a:pPr defTabSz="457200" fontAlgn="auto">
                <a:spcBef>
                  <a:spcPts val="0"/>
                </a:spcBef>
                <a:spcAft>
                  <a:spcPts val="0"/>
                </a:spcAft>
                <a:defRPr/>
              </a:pPr>
              <a:endParaRPr lang="en-US" sz="1800" dirty="0">
                <a:solidFill>
                  <a:srgbClr val="000000"/>
                </a:solidFill>
                <a:latin typeface="Helvetica Neue Black Condensed" pitchFamily="-112" charset="0"/>
              </a:endParaRPr>
            </a:p>
          </p:txBody>
        </p:sp>
        <p:sp>
          <p:nvSpPr>
            <p:cNvPr id="1057" name="Line 33"/>
            <p:cNvSpPr>
              <a:spLocks noChangeShapeType="1"/>
            </p:cNvSpPr>
            <p:nvPr userDrawn="1"/>
          </p:nvSpPr>
          <p:spPr bwMode="auto">
            <a:xfrm rot="-5400000">
              <a:off x="149" y="4213"/>
              <a:ext cx="290" cy="1"/>
            </a:xfrm>
            <a:prstGeom prst="line">
              <a:avLst/>
            </a:prstGeom>
            <a:noFill/>
            <a:ln w="3175">
              <a:solidFill>
                <a:schemeClr val="bg1">
                  <a:alpha val="14999"/>
                </a:schemeClr>
              </a:solidFill>
              <a:round/>
              <a:headEnd/>
              <a:tailEnd/>
            </a:ln>
            <a:effectLst/>
          </p:spPr>
          <p:txBody>
            <a:bodyPr wrap="none" anchor="ctr"/>
            <a:lstStyle/>
            <a:p>
              <a:pPr defTabSz="457200" fontAlgn="auto">
                <a:spcBef>
                  <a:spcPts val="0"/>
                </a:spcBef>
                <a:spcAft>
                  <a:spcPts val="0"/>
                </a:spcAft>
                <a:defRPr/>
              </a:pPr>
              <a:endParaRPr lang="en-US" sz="1800" dirty="0">
                <a:solidFill>
                  <a:srgbClr val="000000"/>
                </a:solidFill>
                <a:latin typeface="Helvetica Neue Black Condensed" pitchFamily="-112" charset="0"/>
              </a:endParaRPr>
            </a:p>
          </p:txBody>
        </p:sp>
        <p:sp>
          <p:nvSpPr>
            <p:cNvPr id="1058" name="Line 34"/>
            <p:cNvSpPr>
              <a:spLocks noChangeShapeType="1"/>
            </p:cNvSpPr>
            <p:nvPr userDrawn="1"/>
          </p:nvSpPr>
          <p:spPr bwMode="auto">
            <a:xfrm rot="-5400000">
              <a:off x="291" y="4213"/>
              <a:ext cx="290" cy="1"/>
            </a:xfrm>
            <a:prstGeom prst="line">
              <a:avLst/>
            </a:prstGeom>
            <a:noFill/>
            <a:ln w="3175">
              <a:solidFill>
                <a:schemeClr val="bg1">
                  <a:alpha val="14999"/>
                </a:schemeClr>
              </a:solidFill>
              <a:round/>
              <a:headEnd/>
              <a:tailEnd/>
            </a:ln>
            <a:effectLst/>
          </p:spPr>
          <p:txBody>
            <a:bodyPr wrap="none" anchor="ctr"/>
            <a:lstStyle/>
            <a:p>
              <a:pPr defTabSz="457200" fontAlgn="auto">
                <a:spcBef>
                  <a:spcPts val="0"/>
                </a:spcBef>
                <a:spcAft>
                  <a:spcPts val="0"/>
                </a:spcAft>
                <a:defRPr/>
              </a:pPr>
              <a:endParaRPr lang="en-US" sz="1800" dirty="0">
                <a:solidFill>
                  <a:srgbClr val="000000"/>
                </a:solidFill>
                <a:latin typeface="Helvetica Neue Black Condensed" pitchFamily="-112" charset="0"/>
              </a:endParaRPr>
            </a:p>
          </p:txBody>
        </p:sp>
        <p:sp>
          <p:nvSpPr>
            <p:cNvPr id="1059" name="Line 35"/>
            <p:cNvSpPr>
              <a:spLocks noChangeShapeType="1"/>
            </p:cNvSpPr>
            <p:nvPr userDrawn="1"/>
          </p:nvSpPr>
          <p:spPr bwMode="auto">
            <a:xfrm rot="-5400000">
              <a:off x="433" y="4213"/>
              <a:ext cx="290" cy="1"/>
            </a:xfrm>
            <a:prstGeom prst="line">
              <a:avLst/>
            </a:prstGeom>
            <a:noFill/>
            <a:ln w="3175">
              <a:solidFill>
                <a:schemeClr val="bg1">
                  <a:alpha val="14999"/>
                </a:schemeClr>
              </a:solidFill>
              <a:round/>
              <a:headEnd/>
              <a:tailEnd/>
            </a:ln>
            <a:effectLst/>
          </p:spPr>
          <p:txBody>
            <a:bodyPr wrap="none" anchor="ctr"/>
            <a:lstStyle/>
            <a:p>
              <a:pPr defTabSz="457200" fontAlgn="auto">
                <a:spcBef>
                  <a:spcPts val="0"/>
                </a:spcBef>
                <a:spcAft>
                  <a:spcPts val="0"/>
                </a:spcAft>
                <a:defRPr/>
              </a:pPr>
              <a:endParaRPr lang="en-US" sz="1800" dirty="0">
                <a:solidFill>
                  <a:srgbClr val="000000"/>
                </a:solidFill>
                <a:latin typeface="Helvetica Neue Black Condensed" pitchFamily="-112" charset="0"/>
              </a:endParaRPr>
            </a:p>
          </p:txBody>
        </p:sp>
        <p:sp>
          <p:nvSpPr>
            <p:cNvPr id="1060" name="Line 36"/>
            <p:cNvSpPr>
              <a:spLocks noChangeShapeType="1"/>
            </p:cNvSpPr>
            <p:nvPr userDrawn="1"/>
          </p:nvSpPr>
          <p:spPr bwMode="auto">
            <a:xfrm rot="-5400000">
              <a:off x="5" y="4213"/>
              <a:ext cx="290" cy="1"/>
            </a:xfrm>
            <a:prstGeom prst="line">
              <a:avLst/>
            </a:prstGeom>
            <a:noFill/>
            <a:ln w="3175">
              <a:solidFill>
                <a:schemeClr val="bg1">
                  <a:alpha val="14999"/>
                </a:schemeClr>
              </a:solidFill>
              <a:round/>
              <a:headEnd/>
              <a:tailEnd/>
            </a:ln>
            <a:effectLst/>
          </p:spPr>
          <p:txBody>
            <a:bodyPr wrap="none" anchor="ctr"/>
            <a:lstStyle/>
            <a:p>
              <a:pPr defTabSz="457200" fontAlgn="auto">
                <a:spcBef>
                  <a:spcPts val="0"/>
                </a:spcBef>
                <a:spcAft>
                  <a:spcPts val="0"/>
                </a:spcAft>
                <a:defRPr/>
              </a:pPr>
              <a:endParaRPr lang="en-US" sz="1800" dirty="0">
                <a:solidFill>
                  <a:srgbClr val="000000"/>
                </a:solidFill>
                <a:latin typeface="Helvetica Neue Black Condensed" pitchFamily="-112" charset="0"/>
              </a:endParaRPr>
            </a:p>
          </p:txBody>
        </p:sp>
      </p:grpSp>
      <p:grpSp>
        <p:nvGrpSpPr>
          <p:cNvPr id="3" name="Group 37"/>
          <p:cNvGrpSpPr>
            <a:grpSpLocks/>
          </p:cNvGrpSpPr>
          <p:nvPr/>
        </p:nvGrpSpPr>
        <p:grpSpPr bwMode="auto">
          <a:xfrm>
            <a:off x="0" y="0"/>
            <a:ext cx="7315200" cy="1143000"/>
            <a:chOff x="0" y="0"/>
            <a:chExt cx="3456" cy="720"/>
          </a:xfrm>
        </p:grpSpPr>
        <p:sp>
          <p:nvSpPr>
            <p:cNvPr id="1062" name="Line 38"/>
            <p:cNvSpPr>
              <a:spLocks noChangeShapeType="1"/>
            </p:cNvSpPr>
            <p:nvPr userDrawn="1"/>
          </p:nvSpPr>
          <p:spPr bwMode="auto">
            <a:xfrm>
              <a:off x="0" y="290"/>
              <a:ext cx="3456" cy="1"/>
            </a:xfrm>
            <a:prstGeom prst="line">
              <a:avLst/>
            </a:prstGeom>
            <a:noFill/>
            <a:ln w="3175">
              <a:solidFill>
                <a:schemeClr val="bg1">
                  <a:alpha val="14999"/>
                </a:schemeClr>
              </a:solidFill>
              <a:round/>
              <a:headEnd/>
              <a:tailEnd/>
            </a:ln>
            <a:effectLst/>
          </p:spPr>
          <p:txBody>
            <a:bodyPr wrap="none" anchor="ctr"/>
            <a:lstStyle/>
            <a:p>
              <a:pPr defTabSz="457200" fontAlgn="auto">
                <a:spcBef>
                  <a:spcPts val="0"/>
                </a:spcBef>
                <a:spcAft>
                  <a:spcPts val="0"/>
                </a:spcAft>
                <a:defRPr/>
              </a:pPr>
              <a:endParaRPr lang="en-US" sz="1800" dirty="0">
                <a:solidFill>
                  <a:srgbClr val="000000"/>
                </a:solidFill>
                <a:latin typeface="Helvetica Neue Black Condensed" pitchFamily="-112" charset="0"/>
              </a:endParaRPr>
            </a:p>
          </p:txBody>
        </p:sp>
        <p:sp>
          <p:nvSpPr>
            <p:cNvPr id="1063" name="Line 39"/>
            <p:cNvSpPr>
              <a:spLocks noChangeShapeType="1"/>
            </p:cNvSpPr>
            <p:nvPr userDrawn="1"/>
          </p:nvSpPr>
          <p:spPr bwMode="auto">
            <a:xfrm>
              <a:off x="0" y="436"/>
              <a:ext cx="3456" cy="1"/>
            </a:xfrm>
            <a:prstGeom prst="line">
              <a:avLst/>
            </a:prstGeom>
            <a:noFill/>
            <a:ln w="3175">
              <a:solidFill>
                <a:schemeClr val="bg1">
                  <a:alpha val="14999"/>
                </a:schemeClr>
              </a:solidFill>
              <a:round/>
              <a:headEnd/>
              <a:tailEnd/>
            </a:ln>
            <a:effectLst/>
          </p:spPr>
          <p:txBody>
            <a:bodyPr wrap="none" anchor="ctr"/>
            <a:lstStyle/>
            <a:p>
              <a:pPr defTabSz="457200" fontAlgn="auto">
                <a:spcBef>
                  <a:spcPts val="0"/>
                </a:spcBef>
                <a:spcAft>
                  <a:spcPts val="0"/>
                </a:spcAft>
                <a:defRPr/>
              </a:pPr>
              <a:endParaRPr lang="en-US" sz="1800" dirty="0">
                <a:solidFill>
                  <a:srgbClr val="000000"/>
                </a:solidFill>
                <a:latin typeface="Helvetica Neue Black Condensed" pitchFamily="-112" charset="0"/>
              </a:endParaRPr>
            </a:p>
          </p:txBody>
        </p:sp>
        <p:sp>
          <p:nvSpPr>
            <p:cNvPr id="1064" name="Line 40"/>
            <p:cNvSpPr>
              <a:spLocks noChangeShapeType="1"/>
            </p:cNvSpPr>
            <p:nvPr userDrawn="1"/>
          </p:nvSpPr>
          <p:spPr bwMode="auto">
            <a:xfrm>
              <a:off x="0" y="579"/>
              <a:ext cx="3456" cy="1"/>
            </a:xfrm>
            <a:prstGeom prst="line">
              <a:avLst/>
            </a:prstGeom>
            <a:noFill/>
            <a:ln w="3175">
              <a:solidFill>
                <a:schemeClr val="bg1">
                  <a:alpha val="14999"/>
                </a:schemeClr>
              </a:solidFill>
              <a:round/>
              <a:headEnd/>
              <a:tailEnd/>
            </a:ln>
            <a:effectLst/>
          </p:spPr>
          <p:txBody>
            <a:bodyPr wrap="none" anchor="ctr"/>
            <a:lstStyle/>
            <a:p>
              <a:pPr defTabSz="457200" fontAlgn="auto">
                <a:spcBef>
                  <a:spcPts val="0"/>
                </a:spcBef>
                <a:spcAft>
                  <a:spcPts val="0"/>
                </a:spcAft>
                <a:defRPr/>
              </a:pPr>
              <a:endParaRPr lang="en-US" sz="1800" dirty="0">
                <a:solidFill>
                  <a:srgbClr val="000000"/>
                </a:solidFill>
                <a:latin typeface="Helvetica Neue Black Condensed" pitchFamily="-112" charset="0"/>
              </a:endParaRPr>
            </a:p>
          </p:txBody>
        </p:sp>
        <p:sp>
          <p:nvSpPr>
            <p:cNvPr id="1065" name="Line 41"/>
            <p:cNvSpPr>
              <a:spLocks noChangeShapeType="1"/>
            </p:cNvSpPr>
            <p:nvPr userDrawn="1"/>
          </p:nvSpPr>
          <p:spPr bwMode="auto">
            <a:xfrm>
              <a:off x="0" y="144"/>
              <a:ext cx="3456" cy="1"/>
            </a:xfrm>
            <a:prstGeom prst="line">
              <a:avLst/>
            </a:prstGeom>
            <a:noFill/>
            <a:ln w="3175">
              <a:solidFill>
                <a:schemeClr val="bg1">
                  <a:alpha val="14999"/>
                </a:schemeClr>
              </a:solidFill>
              <a:round/>
              <a:headEnd/>
              <a:tailEnd/>
            </a:ln>
            <a:effectLst/>
          </p:spPr>
          <p:txBody>
            <a:bodyPr wrap="none" anchor="ctr"/>
            <a:lstStyle/>
            <a:p>
              <a:pPr defTabSz="457200" fontAlgn="auto">
                <a:spcBef>
                  <a:spcPts val="0"/>
                </a:spcBef>
                <a:spcAft>
                  <a:spcPts val="0"/>
                </a:spcAft>
                <a:defRPr/>
              </a:pPr>
              <a:endParaRPr lang="en-US" sz="1800" dirty="0">
                <a:solidFill>
                  <a:srgbClr val="000000"/>
                </a:solidFill>
                <a:latin typeface="Helvetica Neue Black Condensed" pitchFamily="-112" charset="0"/>
              </a:endParaRPr>
            </a:p>
          </p:txBody>
        </p:sp>
        <p:sp>
          <p:nvSpPr>
            <p:cNvPr id="1066" name="Line 42"/>
            <p:cNvSpPr>
              <a:spLocks noChangeShapeType="1"/>
            </p:cNvSpPr>
            <p:nvPr userDrawn="1"/>
          </p:nvSpPr>
          <p:spPr bwMode="auto">
            <a:xfrm rot="-5400000">
              <a:off x="2958" y="359"/>
              <a:ext cx="720" cy="1"/>
            </a:xfrm>
            <a:prstGeom prst="line">
              <a:avLst/>
            </a:prstGeom>
            <a:noFill/>
            <a:ln w="3175">
              <a:solidFill>
                <a:schemeClr val="bg1">
                  <a:alpha val="14999"/>
                </a:schemeClr>
              </a:solidFill>
              <a:round/>
              <a:headEnd/>
              <a:tailEnd/>
            </a:ln>
            <a:effectLst/>
          </p:spPr>
          <p:txBody>
            <a:bodyPr wrap="none" anchor="ctr"/>
            <a:lstStyle/>
            <a:p>
              <a:pPr defTabSz="457200" fontAlgn="auto">
                <a:spcBef>
                  <a:spcPts val="0"/>
                </a:spcBef>
                <a:spcAft>
                  <a:spcPts val="0"/>
                </a:spcAft>
                <a:defRPr/>
              </a:pPr>
              <a:endParaRPr lang="en-US" sz="1800" dirty="0">
                <a:solidFill>
                  <a:srgbClr val="000000"/>
                </a:solidFill>
                <a:latin typeface="Helvetica Neue Black Condensed" pitchFamily="-112" charset="0"/>
              </a:endParaRPr>
            </a:p>
          </p:txBody>
        </p:sp>
        <p:sp>
          <p:nvSpPr>
            <p:cNvPr id="1067" name="Line 43"/>
            <p:cNvSpPr>
              <a:spLocks noChangeShapeType="1"/>
            </p:cNvSpPr>
            <p:nvPr userDrawn="1"/>
          </p:nvSpPr>
          <p:spPr bwMode="auto">
            <a:xfrm rot="-5400000">
              <a:off x="2814" y="359"/>
              <a:ext cx="720" cy="1"/>
            </a:xfrm>
            <a:prstGeom prst="line">
              <a:avLst/>
            </a:prstGeom>
            <a:noFill/>
            <a:ln w="3175">
              <a:solidFill>
                <a:schemeClr val="bg1">
                  <a:alpha val="14999"/>
                </a:schemeClr>
              </a:solidFill>
              <a:round/>
              <a:headEnd/>
              <a:tailEnd/>
            </a:ln>
            <a:effectLst/>
          </p:spPr>
          <p:txBody>
            <a:bodyPr wrap="none" anchor="ctr"/>
            <a:lstStyle/>
            <a:p>
              <a:pPr defTabSz="457200" fontAlgn="auto">
                <a:spcBef>
                  <a:spcPts val="0"/>
                </a:spcBef>
                <a:spcAft>
                  <a:spcPts val="0"/>
                </a:spcAft>
                <a:defRPr/>
              </a:pPr>
              <a:endParaRPr lang="en-US" sz="1800" dirty="0">
                <a:solidFill>
                  <a:srgbClr val="000000"/>
                </a:solidFill>
                <a:latin typeface="Helvetica Neue Black Condensed" pitchFamily="-112" charset="0"/>
              </a:endParaRPr>
            </a:p>
          </p:txBody>
        </p:sp>
        <p:sp>
          <p:nvSpPr>
            <p:cNvPr id="1068" name="Line 44"/>
            <p:cNvSpPr>
              <a:spLocks noChangeShapeType="1"/>
            </p:cNvSpPr>
            <p:nvPr userDrawn="1"/>
          </p:nvSpPr>
          <p:spPr bwMode="auto">
            <a:xfrm rot="-5400000">
              <a:off x="2382" y="359"/>
              <a:ext cx="720" cy="1"/>
            </a:xfrm>
            <a:prstGeom prst="line">
              <a:avLst/>
            </a:prstGeom>
            <a:noFill/>
            <a:ln w="3175">
              <a:solidFill>
                <a:schemeClr val="bg1">
                  <a:alpha val="14999"/>
                </a:schemeClr>
              </a:solidFill>
              <a:round/>
              <a:headEnd/>
              <a:tailEnd/>
            </a:ln>
            <a:effectLst/>
          </p:spPr>
          <p:txBody>
            <a:bodyPr wrap="none" anchor="ctr"/>
            <a:lstStyle/>
            <a:p>
              <a:pPr defTabSz="457200" fontAlgn="auto">
                <a:spcBef>
                  <a:spcPts val="0"/>
                </a:spcBef>
                <a:spcAft>
                  <a:spcPts val="0"/>
                </a:spcAft>
                <a:defRPr/>
              </a:pPr>
              <a:endParaRPr lang="en-US" sz="1800" dirty="0">
                <a:solidFill>
                  <a:srgbClr val="000000"/>
                </a:solidFill>
                <a:latin typeface="Helvetica Neue Black Condensed" pitchFamily="-112" charset="0"/>
              </a:endParaRPr>
            </a:p>
          </p:txBody>
        </p:sp>
        <p:sp>
          <p:nvSpPr>
            <p:cNvPr id="1069" name="Line 45"/>
            <p:cNvSpPr>
              <a:spLocks noChangeShapeType="1"/>
            </p:cNvSpPr>
            <p:nvPr userDrawn="1"/>
          </p:nvSpPr>
          <p:spPr bwMode="auto">
            <a:xfrm rot="-5400000">
              <a:off x="2528" y="359"/>
              <a:ext cx="720" cy="1"/>
            </a:xfrm>
            <a:prstGeom prst="line">
              <a:avLst/>
            </a:prstGeom>
            <a:noFill/>
            <a:ln w="3175">
              <a:solidFill>
                <a:schemeClr val="bg1">
                  <a:alpha val="14999"/>
                </a:schemeClr>
              </a:solidFill>
              <a:round/>
              <a:headEnd/>
              <a:tailEnd/>
            </a:ln>
            <a:effectLst/>
          </p:spPr>
          <p:txBody>
            <a:bodyPr wrap="none" anchor="ctr"/>
            <a:lstStyle/>
            <a:p>
              <a:pPr defTabSz="457200" fontAlgn="auto">
                <a:spcBef>
                  <a:spcPts val="0"/>
                </a:spcBef>
                <a:spcAft>
                  <a:spcPts val="0"/>
                </a:spcAft>
                <a:defRPr/>
              </a:pPr>
              <a:endParaRPr lang="en-US" sz="1800" dirty="0">
                <a:solidFill>
                  <a:srgbClr val="000000"/>
                </a:solidFill>
                <a:latin typeface="Helvetica Neue Black Condensed" pitchFamily="-112" charset="0"/>
              </a:endParaRPr>
            </a:p>
          </p:txBody>
        </p:sp>
        <p:sp>
          <p:nvSpPr>
            <p:cNvPr id="1070" name="Line 46"/>
            <p:cNvSpPr>
              <a:spLocks noChangeShapeType="1"/>
            </p:cNvSpPr>
            <p:nvPr userDrawn="1"/>
          </p:nvSpPr>
          <p:spPr bwMode="auto">
            <a:xfrm rot="-5400000">
              <a:off x="2671" y="359"/>
              <a:ext cx="720" cy="1"/>
            </a:xfrm>
            <a:prstGeom prst="line">
              <a:avLst/>
            </a:prstGeom>
            <a:noFill/>
            <a:ln w="3175">
              <a:solidFill>
                <a:schemeClr val="bg1">
                  <a:alpha val="14999"/>
                </a:schemeClr>
              </a:solidFill>
              <a:round/>
              <a:headEnd/>
              <a:tailEnd/>
            </a:ln>
            <a:effectLst/>
          </p:spPr>
          <p:txBody>
            <a:bodyPr wrap="none" anchor="ctr"/>
            <a:lstStyle/>
            <a:p>
              <a:pPr defTabSz="457200" fontAlgn="auto">
                <a:spcBef>
                  <a:spcPts val="0"/>
                </a:spcBef>
                <a:spcAft>
                  <a:spcPts val="0"/>
                </a:spcAft>
                <a:defRPr/>
              </a:pPr>
              <a:endParaRPr lang="en-US" sz="1800" dirty="0">
                <a:solidFill>
                  <a:srgbClr val="000000"/>
                </a:solidFill>
                <a:latin typeface="Helvetica Neue Black Condensed" pitchFamily="-112" charset="0"/>
              </a:endParaRPr>
            </a:p>
          </p:txBody>
        </p:sp>
        <p:sp>
          <p:nvSpPr>
            <p:cNvPr id="1071" name="Line 47"/>
            <p:cNvSpPr>
              <a:spLocks noChangeShapeType="1"/>
            </p:cNvSpPr>
            <p:nvPr userDrawn="1"/>
          </p:nvSpPr>
          <p:spPr bwMode="auto">
            <a:xfrm rot="-5400000">
              <a:off x="2236" y="359"/>
              <a:ext cx="720" cy="1"/>
            </a:xfrm>
            <a:prstGeom prst="line">
              <a:avLst/>
            </a:prstGeom>
            <a:noFill/>
            <a:ln w="3175">
              <a:solidFill>
                <a:schemeClr val="bg1">
                  <a:alpha val="14999"/>
                </a:schemeClr>
              </a:solidFill>
              <a:round/>
              <a:headEnd/>
              <a:tailEnd/>
            </a:ln>
            <a:effectLst/>
          </p:spPr>
          <p:txBody>
            <a:bodyPr wrap="none" anchor="ctr"/>
            <a:lstStyle/>
            <a:p>
              <a:pPr defTabSz="457200" fontAlgn="auto">
                <a:spcBef>
                  <a:spcPts val="0"/>
                </a:spcBef>
                <a:spcAft>
                  <a:spcPts val="0"/>
                </a:spcAft>
                <a:defRPr/>
              </a:pPr>
              <a:endParaRPr lang="en-US" sz="1800" dirty="0">
                <a:solidFill>
                  <a:srgbClr val="000000"/>
                </a:solidFill>
                <a:latin typeface="Helvetica Neue Black Condensed" pitchFamily="-112" charset="0"/>
              </a:endParaRPr>
            </a:p>
          </p:txBody>
        </p:sp>
        <p:sp>
          <p:nvSpPr>
            <p:cNvPr id="1072" name="Line 48"/>
            <p:cNvSpPr>
              <a:spLocks noChangeShapeType="1"/>
            </p:cNvSpPr>
            <p:nvPr userDrawn="1"/>
          </p:nvSpPr>
          <p:spPr bwMode="auto">
            <a:xfrm rot="-5400000">
              <a:off x="2094" y="359"/>
              <a:ext cx="720" cy="1"/>
            </a:xfrm>
            <a:prstGeom prst="line">
              <a:avLst/>
            </a:prstGeom>
            <a:noFill/>
            <a:ln w="3175">
              <a:solidFill>
                <a:schemeClr val="bg1">
                  <a:alpha val="14999"/>
                </a:schemeClr>
              </a:solidFill>
              <a:round/>
              <a:headEnd/>
              <a:tailEnd/>
            </a:ln>
            <a:effectLst/>
          </p:spPr>
          <p:txBody>
            <a:bodyPr wrap="none" anchor="ctr"/>
            <a:lstStyle/>
            <a:p>
              <a:pPr defTabSz="457200" fontAlgn="auto">
                <a:spcBef>
                  <a:spcPts val="0"/>
                </a:spcBef>
                <a:spcAft>
                  <a:spcPts val="0"/>
                </a:spcAft>
                <a:defRPr/>
              </a:pPr>
              <a:endParaRPr lang="en-US" sz="1800" dirty="0">
                <a:solidFill>
                  <a:srgbClr val="000000"/>
                </a:solidFill>
                <a:latin typeface="Helvetica Neue Black Condensed" pitchFamily="-112" charset="0"/>
              </a:endParaRPr>
            </a:p>
          </p:txBody>
        </p:sp>
        <p:sp>
          <p:nvSpPr>
            <p:cNvPr id="1073" name="Line 49"/>
            <p:cNvSpPr>
              <a:spLocks noChangeShapeType="1"/>
            </p:cNvSpPr>
            <p:nvPr userDrawn="1"/>
          </p:nvSpPr>
          <p:spPr bwMode="auto">
            <a:xfrm rot="-5400000">
              <a:off x="1662" y="359"/>
              <a:ext cx="720" cy="1"/>
            </a:xfrm>
            <a:prstGeom prst="line">
              <a:avLst/>
            </a:prstGeom>
            <a:noFill/>
            <a:ln w="3175">
              <a:solidFill>
                <a:schemeClr val="bg1">
                  <a:alpha val="14999"/>
                </a:schemeClr>
              </a:solidFill>
              <a:round/>
              <a:headEnd/>
              <a:tailEnd/>
            </a:ln>
            <a:effectLst/>
          </p:spPr>
          <p:txBody>
            <a:bodyPr wrap="none" anchor="ctr"/>
            <a:lstStyle/>
            <a:p>
              <a:pPr defTabSz="457200" fontAlgn="auto">
                <a:spcBef>
                  <a:spcPts val="0"/>
                </a:spcBef>
                <a:spcAft>
                  <a:spcPts val="0"/>
                </a:spcAft>
                <a:defRPr/>
              </a:pPr>
              <a:endParaRPr lang="en-US" sz="1800" dirty="0">
                <a:solidFill>
                  <a:srgbClr val="000000"/>
                </a:solidFill>
                <a:latin typeface="Helvetica Neue Black Condensed" pitchFamily="-112" charset="0"/>
              </a:endParaRPr>
            </a:p>
          </p:txBody>
        </p:sp>
        <p:sp>
          <p:nvSpPr>
            <p:cNvPr id="1074" name="Line 50"/>
            <p:cNvSpPr>
              <a:spLocks noChangeShapeType="1"/>
            </p:cNvSpPr>
            <p:nvPr userDrawn="1"/>
          </p:nvSpPr>
          <p:spPr bwMode="auto">
            <a:xfrm rot="-5400000">
              <a:off x="1808" y="359"/>
              <a:ext cx="720" cy="1"/>
            </a:xfrm>
            <a:prstGeom prst="line">
              <a:avLst/>
            </a:prstGeom>
            <a:noFill/>
            <a:ln w="3175">
              <a:solidFill>
                <a:schemeClr val="bg1">
                  <a:alpha val="14999"/>
                </a:schemeClr>
              </a:solidFill>
              <a:round/>
              <a:headEnd/>
              <a:tailEnd/>
            </a:ln>
            <a:effectLst/>
          </p:spPr>
          <p:txBody>
            <a:bodyPr wrap="none" anchor="ctr"/>
            <a:lstStyle/>
            <a:p>
              <a:pPr defTabSz="457200" fontAlgn="auto">
                <a:spcBef>
                  <a:spcPts val="0"/>
                </a:spcBef>
                <a:spcAft>
                  <a:spcPts val="0"/>
                </a:spcAft>
                <a:defRPr/>
              </a:pPr>
              <a:endParaRPr lang="en-US" sz="1800" dirty="0">
                <a:solidFill>
                  <a:srgbClr val="000000"/>
                </a:solidFill>
                <a:latin typeface="Helvetica Neue Black Condensed" pitchFamily="-112" charset="0"/>
              </a:endParaRPr>
            </a:p>
          </p:txBody>
        </p:sp>
        <p:sp>
          <p:nvSpPr>
            <p:cNvPr id="1075" name="Line 51"/>
            <p:cNvSpPr>
              <a:spLocks noChangeShapeType="1"/>
            </p:cNvSpPr>
            <p:nvPr userDrawn="1"/>
          </p:nvSpPr>
          <p:spPr bwMode="auto">
            <a:xfrm rot="-5400000">
              <a:off x="1951" y="359"/>
              <a:ext cx="720" cy="1"/>
            </a:xfrm>
            <a:prstGeom prst="line">
              <a:avLst/>
            </a:prstGeom>
            <a:noFill/>
            <a:ln w="3175">
              <a:solidFill>
                <a:schemeClr val="bg1">
                  <a:alpha val="14999"/>
                </a:schemeClr>
              </a:solidFill>
              <a:round/>
              <a:headEnd/>
              <a:tailEnd/>
            </a:ln>
            <a:effectLst/>
          </p:spPr>
          <p:txBody>
            <a:bodyPr wrap="none" anchor="ctr"/>
            <a:lstStyle/>
            <a:p>
              <a:pPr defTabSz="457200" fontAlgn="auto">
                <a:spcBef>
                  <a:spcPts val="0"/>
                </a:spcBef>
                <a:spcAft>
                  <a:spcPts val="0"/>
                </a:spcAft>
                <a:defRPr/>
              </a:pPr>
              <a:endParaRPr lang="en-US" sz="1800" dirty="0">
                <a:solidFill>
                  <a:srgbClr val="000000"/>
                </a:solidFill>
                <a:latin typeface="Helvetica Neue Black Condensed" pitchFamily="-112" charset="0"/>
              </a:endParaRPr>
            </a:p>
          </p:txBody>
        </p:sp>
        <p:sp>
          <p:nvSpPr>
            <p:cNvPr id="1076" name="Line 52"/>
            <p:cNvSpPr>
              <a:spLocks noChangeShapeType="1"/>
            </p:cNvSpPr>
            <p:nvPr userDrawn="1"/>
          </p:nvSpPr>
          <p:spPr bwMode="auto">
            <a:xfrm rot="-5400000">
              <a:off x="1516" y="359"/>
              <a:ext cx="720" cy="1"/>
            </a:xfrm>
            <a:prstGeom prst="line">
              <a:avLst/>
            </a:prstGeom>
            <a:noFill/>
            <a:ln w="3175">
              <a:solidFill>
                <a:schemeClr val="bg1">
                  <a:alpha val="14999"/>
                </a:schemeClr>
              </a:solidFill>
              <a:round/>
              <a:headEnd/>
              <a:tailEnd/>
            </a:ln>
            <a:effectLst/>
          </p:spPr>
          <p:txBody>
            <a:bodyPr wrap="none" anchor="ctr"/>
            <a:lstStyle/>
            <a:p>
              <a:pPr defTabSz="457200" fontAlgn="auto">
                <a:spcBef>
                  <a:spcPts val="0"/>
                </a:spcBef>
                <a:spcAft>
                  <a:spcPts val="0"/>
                </a:spcAft>
                <a:defRPr/>
              </a:pPr>
              <a:endParaRPr lang="en-US" sz="1800" dirty="0">
                <a:solidFill>
                  <a:srgbClr val="000000"/>
                </a:solidFill>
                <a:latin typeface="Helvetica Neue Black Condensed" pitchFamily="-112" charset="0"/>
              </a:endParaRPr>
            </a:p>
          </p:txBody>
        </p:sp>
        <p:sp>
          <p:nvSpPr>
            <p:cNvPr id="1077" name="Line 53"/>
            <p:cNvSpPr>
              <a:spLocks noChangeShapeType="1"/>
            </p:cNvSpPr>
            <p:nvPr userDrawn="1"/>
          </p:nvSpPr>
          <p:spPr bwMode="auto">
            <a:xfrm rot="-5400000">
              <a:off x="1084" y="359"/>
              <a:ext cx="720" cy="1"/>
            </a:xfrm>
            <a:prstGeom prst="line">
              <a:avLst/>
            </a:prstGeom>
            <a:noFill/>
            <a:ln w="3175">
              <a:solidFill>
                <a:schemeClr val="bg1">
                  <a:alpha val="14999"/>
                </a:schemeClr>
              </a:solidFill>
              <a:round/>
              <a:headEnd/>
              <a:tailEnd/>
            </a:ln>
            <a:effectLst/>
          </p:spPr>
          <p:txBody>
            <a:bodyPr wrap="none" anchor="ctr"/>
            <a:lstStyle/>
            <a:p>
              <a:pPr defTabSz="457200" fontAlgn="auto">
                <a:spcBef>
                  <a:spcPts val="0"/>
                </a:spcBef>
                <a:spcAft>
                  <a:spcPts val="0"/>
                </a:spcAft>
                <a:defRPr/>
              </a:pPr>
              <a:endParaRPr lang="en-US" sz="1800" dirty="0">
                <a:solidFill>
                  <a:srgbClr val="000000"/>
                </a:solidFill>
                <a:latin typeface="Helvetica Neue Black Condensed" pitchFamily="-112" charset="0"/>
              </a:endParaRPr>
            </a:p>
          </p:txBody>
        </p:sp>
        <p:sp>
          <p:nvSpPr>
            <p:cNvPr id="1078" name="Line 54"/>
            <p:cNvSpPr>
              <a:spLocks noChangeShapeType="1"/>
            </p:cNvSpPr>
            <p:nvPr userDrawn="1"/>
          </p:nvSpPr>
          <p:spPr bwMode="auto">
            <a:xfrm rot="-5400000">
              <a:off x="1226" y="359"/>
              <a:ext cx="720" cy="1"/>
            </a:xfrm>
            <a:prstGeom prst="line">
              <a:avLst/>
            </a:prstGeom>
            <a:noFill/>
            <a:ln w="3175">
              <a:solidFill>
                <a:schemeClr val="bg1">
                  <a:alpha val="14999"/>
                </a:schemeClr>
              </a:solidFill>
              <a:round/>
              <a:headEnd/>
              <a:tailEnd/>
            </a:ln>
            <a:effectLst/>
          </p:spPr>
          <p:txBody>
            <a:bodyPr wrap="none" anchor="ctr"/>
            <a:lstStyle/>
            <a:p>
              <a:pPr defTabSz="457200" fontAlgn="auto">
                <a:spcBef>
                  <a:spcPts val="0"/>
                </a:spcBef>
                <a:spcAft>
                  <a:spcPts val="0"/>
                </a:spcAft>
                <a:defRPr/>
              </a:pPr>
              <a:endParaRPr lang="en-US" sz="1800" dirty="0">
                <a:solidFill>
                  <a:srgbClr val="000000"/>
                </a:solidFill>
                <a:latin typeface="Helvetica Neue Black Condensed" pitchFamily="-112" charset="0"/>
              </a:endParaRPr>
            </a:p>
          </p:txBody>
        </p:sp>
        <p:sp>
          <p:nvSpPr>
            <p:cNvPr id="1079" name="Line 55"/>
            <p:cNvSpPr>
              <a:spLocks noChangeShapeType="1"/>
            </p:cNvSpPr>
            <p:nvPr userDrawn="1"/>
          </p:nvSpPr>
          <p:spPr bwMode="auto">
            <a:xfrm rot="-5400000">
              <a:off x="1369" y="359"/>
              <a:ext cx="720" cy="1"/>
            </a:xfrm>
            <a:prstGeom prst="line">
              <a:avLst/>
            </a:prstGeom>
            <a:noFill/>
            <a:ln w="3175">
              <a:solidFill>
                <a:schemeClr val="bg1">
                  <a:alpha val="14999"/>
                </a:schemeClr>
              </a:solidFill>
              <a:round/>
              <a:headEnd/>
              <a:tailEnd/>
            </a:ln>
            <a:effectLst/>
          </p:spPr>
          <p:txBody>
            <a:bodyPr wrap="none" anchor="ctr"/>
            <a:lstStyle/>
            <a:p>
              <a:pPr defTabSz="457200" fontAlgn="auto">
                <a:spcBef>
                  <a:spcPts val="0"/>
                </a:spcBef>
                <a:spcAft>
                  <a:spcPts val="0"/>
                </a:spcAft>
                <a:defRPr/>
              </a:pPr>
              <a:endParaRPr lang="en-US" sz="1800" dirty="0">
                <a:solidFill>
                  <a:srgbClr val="000000"/>
                </a:solidFill>
                <a:latin typeface="Helvetica Neue Black Condensed" pitchFamily="-112" charset="0"/>
              </a:endParaRPr>
            </a:p>
          </p:txBody>
        </p:sp>
        <p:sp>
          <p:nvSpPr>
            <p:cNvPr id="1080" name="Line 56"/>
            <p:cNvSpPr>
              <a:spLocks noChangeShapeType="1"/>
            </p:cNvSpPr>
            <p:nvPr userDrawn="1"/>
          </p:nvSpPr>
          <p:spPr bwMode="auto">
            <a:xfrm rot="-5400000">
              <a:off x="940" y="359"/>
              <a:ext cx="720" cy="1"/>
            </a:xfrm>
            <a:prstGeom prst="line">
              <a:avLst/>
            </a:prstGeom>
            <a:noFill/>
            <a:ln w="3175">
              <a:solidFill>
                <a:schemeClr val="bg1">
                  <a:alpha val="14999"/>
                </a:schemeClr>
              </a:solidFill>
              <a:round/>
              <a:headEnd/>
              <a:tailEnd/>
            </a:ln>
            <a:effectLst/>
          </p:spPr>
          <p:txBody>
            <a:bodyPr wrap="none" anchor="ctr"/>
            <a:lstStyle/>
            <a:p>
              <a:pPr defTabSz="457200" fontAlgn="auto">
                <a:spcBef>
                  <a:spcPts val="0"/>
                </a:spcBef>
                <a:spcAft>
                  <a:spcPts val="0"/>
                </a:spcAft>
                <a:defRPr/>
              </a:pPr>
              <a:endParaRPr lang="en-US" sz="1800" dirty="0">
                <a:solidFill>
                  <a:srgbClr val="000000"/>
                </a:solidFill>
                <a:latin typeface="Helvetica Neue Black Condensed" pitchFamily="-112" charset="0"/>
              </a:endParaRPr>
            </a:p>
          </p:txBody>
        </p:sp>
        <p:sp>
          <p:nvSpPr>
            <p:cNvPr id="1081" name="Line 57"/>
            <p:cNvSpPr>
              <a:spLocks noChangeShapeType="1"/>
            </p:cNvSpPr>
            <p:nvPr userDrawn="1"/>
          </p:nvSpPr>
          <p:spPr bwMode="auto">
            <a:xfrm rot="-5400000">
              <a:off x="508" y="359"/>
              <a:ext cx="720" cy="1"/>
            </a:xfrm>
            <a:prstGeom prst="line">
              <a:avLst/>
            </a:prstGeom>
            <a:noFill/>
            <a:ln w="3175">
              <a:solidFill>
                <a:schemeClr val="bg1">
                  <a:alpha val="14999"/>
                </a:schemeClr>
              </a:solidFill>
              <a:round/>
              <a:headEnd/>
              <a:tailEnd/>
            </a:ln>
            <a:effectLst/>
          </p:spPr>
          <p:txBody>
            <a:bodyPr wrap="none" anchor="ctr"/>
            <a:lstStyle/>
            <a:p>
              <a:pPr defTabSz="457200" fontAlgn="auto">
                <a:spcBef>
                  <a:spcPts val="0"/>
                </a:spcBef>
                <a:spcAft>
                  <a:spcPts val="0"/>
                </a:spcAft>
                <a:defRPr/>
              </a:pPr>
              <a:endParaRPr lang="en-US" sz="1800" dirty="0">
                <a:solidFill>
                  <a:srgbClr val="000000"/>
                </a:solidFill>
                <a:latin typeface="Helvetica Neue Black Condensed" pitchFamily="-112" charset="0"/>
              </a:endParaRPr>
            </a:p>
          </p:txBody>
        </p:sp>
        <p:sp>
          <p:nvSpPr>
            <p:cNvPr id="1082" name="Line 58"/>
            <p:cNvSpPr>
              <a:spLocks noChangeShapeType="1"/>
            </p:cNvSpPr>
            <p:nvPr userDrawn="1"/>
          </p:nvSpPr>
          <p:spPr bwMode="auto">
            <a:xfrm rot="-5400000">
              <a:off x="654" y="359"/>
              <a:ext cx="720" cy="1"/>
            </a:xfrm>
            <a:prstGeom prst="line">
              <a:avLst/>
            </a:prstGeom>
            <a:noFill/>
            <a:ln w="3175">
              <a:solidFill>
                <a:schemeClr val="bg1">
                  <a:alpha val="14999"/>
                </a:schemeClr>
              </a:solidFill>
              <a:round/>
              <a:headEnd/>
              <a:tailEnd/>
            </a:ln>
            <a:effectLst/>
          </p:spPr>
          <p:txBody>
            <a:bodyPr wrap="none" anchor="ctr"/>
            <a:lstStyle/>
            <a:p>
              <a:pPr defTabSz="457200" fontAlgn="auto">
                <a:spcBef>
                  <a:spcPts val="0"/>
                </a:spcBef>
                <a:spcAft>
                  <a:spcPts val="0"/>
                </a:spcAft>
                <a:defRPr/>
              </a:pPr>
              <a:endParaRPr lang="en-US" sz="1800" dirty="0">
                <a:solidFill>
                  <a:srgbClr val="000000"/>
                </a:solidFill>
                <a:latin typeface="Helvetica Neue Black Condensed" pitchFamily="-112" charset="0"/>
              </a:endParaRPr>
            </a:p>
          </p:txBody>
        </p:sp>
        <p:sp>
          <p:nvSpPr>
            <p:cNvPr id="1083" name="Line 59"/>
            <p:cNvSpPr>
              <a:spLocks noChangeShapeType="1"/>
            </p:cNvSpPr>
            <p:nvPr userDrawn="1"/>
          </p:nvSpPr>
          <p:spPr bwMode="auto">
            <a:xfrm rot="-5400000">
              <a:off x="797" y="359"/>
              <a:ext cx="720" cy="1"/>
            </a:xfrm>
            <a:prstGeom prst="line">
              <a:avLst/>
            </a:prstGeom>
            <a:noFill/>
            <a:ln w="3175">
              <a:solidFill>
                <a:schemeClr val="bg1">
                  <a:alpha val="14999"/>
                </a:schemeClr>
              </a:solidFill>
              <a:round/>
              <a:headEnd/>
              <a:tailEnd/>
            </a:ln>
            <a:effectLst/>
          </p:spPr>
          <p:txBody>
            <a:bodyPr wrap="none" anchor="ctr"/>
            <a:lstStyle/>
            <a:p>
              <a:pPr defTabSz="457200" fontAlgn="auto">
                <a:spcBef>
                  <a:spcPts val="0"/>
                </a:spcBef>
                <a:spcAft>
                  <a:spcPts val="0"/>
                </a:spcAft>
                <a:defRPr/>
              </a:pPr>
              <a:endParaRPr lang="en-US" sz="1800" dirty="0">
                <a:solidFill>
                  <a:srgbClr val="000000"/>
                </a:solidFill>
                <a:latin typeface="Helvetica Neue Black Condensed" pitchFamily="-112" charset="0"/>
              </a:endParaRPr>
            </a:p>
          </p:txBody>
        </p:sp>
        <p:sp>
          <p:nvSpPr>
            <p:cNvPr id="1084" name="Line 60"/>
            <p:cNvSpPr>
              <a:spLocks noChangeShapeType="1"/>
            </p:cNvSpPr>
            <p:nvPr userDrawn="1"/>
          </p:nvSpPr>
          <p:spPr bwMode="auto">
            <a:xfrm rot="-5400000">
              <a:off x="362" y="359"/>
              <a:ext cx="720" cy="1"/>
            </a:xfrm>
            <a:prstGeom prst="line">
              <a:avLst/>
            </a:prstGeom>
            <a:noFill/>
            <a:ln w="3175">
              <a:solidFill>
                <a:schemeClr val="bg1">
                  <a:alpha val="14999"/>
                </a:schemeClr>
              </a:solidFill>
              <a:round/>
              <a:headEnd/>
              <a:tailEnd/>
            </a:ln>
            <a:effectLst/>
          </p:spPr>
          <p:txBody>
            <a:bodyPr wrap="none" anchor="ctr"/>
            <a:lstStyle/>
            <a:p>
              <a:pPr defTabSz="457200" fontAlgn="auto">
                <a:spcBef>
                  <a:spcPts val="0"/>
                </a:spcBef>
                <a:spcAft>
                  <a:spcPts val="0"/>
                </a:spcAft>
                <a:defRPr/>
              </a:pPr>
              <a:endParaRPr lang="en-US" sz="1800" dirty="0">
                <a:solidFill>
                  <a:srgbClr val="000000"/>
                </a:solidFill>
                <a:latin typeface="Helvetica Neue Black Condensed" pitchFamily="-112" charset="0"/>
              </a:endParaRPr>
            </a:p>
          </p:txBody>
        </p:sp>
        <p:sp>
          <p:nvSpPr>
            <p:cNvPr id="1085" name="Line 61"/>
            <p:cNvSpPr>
              <a:spLocks noChangeShapeType="1"/>
            </p:cNvSpPr>
            <p:nvPr userDrawn="1"/>
          </p:nvSpPr>
          <p:spPr bwMode="auto">
            <a:xfrm rot="-5400000">
              <a:off x="-66" y="359"/>
              <a:ext cx="720" cy="1"/>
            </a:xfrm>
            <a:prstGeom prst="line">
              <a:avLst/>
            </a:prstGeom>
            <a:noFill/>
            <a:ln w="3175">
              <a:solidFill>
                <a:schemeClr val="bg1">
                  <a:alpha val="14999"/>
                </a:schemeClr>
              </a:solidFill>
              <a:round/>
              <a:headEnd/>
              <a:tailEnd/>
            </a:ln>
            <a:effectLst/>
          </p:spPr>
          <p:txBody>
            <a:bodyPr wrap="none" anchor="ctr"/>
            <a:lstStyle/>
            <a:p>
              <a:pPr defTabSz="457200" fontAlgn="auto">
                <a:spcBef>
                  <a:spcPts val="0"/>
                </a:spcBef>
                <a:spcAft>
                  <a:spcPts val="0"/>
                </a:spcAft>
                <a:defRPr/>
              </a:pPr>
              <a:endParaRPr lang="en-US" sz="1800" dirty="0">
                <a:solidFill>
                  <a:srgbClr val="000000"/>
                </a:solidFill>
                <a:latin typeface="Helvetica Neue Black Condensed" pitchFamily="-112" charset="0"/>
              </a:endParaRPr>
            </a:p>
          </p:txBody>
        </p:sp>
        <p:sp>
          <p:nvSpPr>
            <p:cNvPr id="1086" name="Line 62"/>
            <p:cNvSpPr>
              <a:spLocks noChangeShapeType="1"/>
            </p:cNvSpPr>
            <p:nvPr userDrawn="1"/>
          </p:nvSpPr>
          <p:spPr bwMode="auto">
            <a:xfrm rot="-5400000">
              <a:off x="76" y="359"/>
              <a:ext cx="720" cy="1"/>
            </a:xfrm>
            <a:prstGeom prst="line">
              <a:avLst/>
            </a:prstGeom>
            <a:noFill/>
            <a:ln w="3175">
              <a:solidFill>
                <a:schemeClr val="bg1">
                  <a:alpha val="14999"/>
                </a:schemeClr>
              </a:solidFill>
              <a:round/>
              <a:headEnd/>
              <a:tailEnd/>
            </a:ln>
            <a:effectLst/>
          </p:spPr>
          <p:txBody>
            <a:bodyPr wrap="none" anchor="ctr"/>
            <a:lstStyle/>
            <a:p>
              <a:pPr defTabSz="457200" fontAlgn="auto">
                <a:spcBef>
                  <a:spcPts val="0"/>
                </a:spcBef>
                <a:spcAft>
                  <a:spcPts val="0"/>
                </a:spcAft>
                <a:defRPr/>
              </a:pPr>
              <a:endParaRPr lang="en-US" sz="1800" dirty="0">
                <a:solidFill>
                  <a:srgbClr val="000000"/>
                </a:solidFill>
                <a:latin typeface="Helvetica Neue Black Condensed" pitchFamily="-112" charset="0"/>
              </a:endParaRPr>
            </a:p>
          </p:txBody>
        </p:sp>
        <p:sp>
          <p:nvSpPr>
            <p:cNvPr id="1087" name="Line 63"/>
            <p:cNvSpPr>
              <a:spLocks noChangeShapeType="1"/>
            </p:cNvSpPr>
            <p:nvPr userDrawn="1"/>
          </p:nvSpPr>
          <p:spPr bwMode="auto">
            <a:xfrm rot="-5400000">
              <a:off x="219" y="359"/>
              <a:ext cx="720" cy="1"/>
            </a:xfrm>
            <a:prstGeom prst="line">
              <a:avLst/>
            </a:prstGeom>
            <a:noFill/>
            <a:ln w="3175">
              <a:solidFill>
                <a:schemeClr val="bg1">
                  <a:alpha val="14999"/>
                </a:schemeClr>
              </a:solidFill>
              <a:round/>
              <a:headEnd/>
              <a:tailEnd/>
            </a:ln>
            <a:effectLst/>
          </p:spPr>
          <p:txBody>
            <a:bodyPr wrap="none" anchor="ctr"/>
            <a:lstStyle/>
            <a:p>
              <a:pPr defTabSz="457200" fontAlgn="auto">
                <a:spcBef>
                  <a:spcPts val="0"/>
                </a:spcBef>
                <a:spcAft>
                  <a:spcPts val="0"/>
                </a:spcAft>
                <a:defRPr/>
              </a:pPr>
              <a:endParaRPr lang="en-US" sz="1800" dirty="0">
                <a:solidFill>
                  <a:srgbClr val="000000"/>
                </a:solidFill>
                <a:latin typeface="Helvetica Neue Black Condensed" pitchFamily="-112" charset="0"/>
              </a:endParaRPr>
            </a:p>
          </p:txBody>
        </p:sp>
        <p:sp>
          <p:nvSpPr>
            <p:cNvPr id="1088" name="Line 64"/>
            <p:cNvSpPr>
              <a:spLocks noChangeShapeType="1"/>
            </p:cNvSpPr>
            <p:nvPr userDrawn="1"/>
          </p:nvSpPr>
          <p:spPr bwMode="auto">
            <a:xfrm rot="-5400000">
              <a:off x="-210" y="359"/>
              <a:ext cx="720" cy="1"/>
            </a:xfrm>
            <a:prstGeom prst="line">
              <a:avLst/>
            </a:prstGeom>
            <a:noFill/>
            <a:ln w="3175">
              <a:solidFill>
                <a:schemeClr val="bg1">
                  <a:alpha val="14999"/>
                </a:schemeClr>
              </a:solidFill>
              <a:round/>
              <a:headEnd/>
              <a:tailEnd/>
            </a:ln>
            <a:effectLst/>
          </p:spPr>
          <p:txBody>
            <a:bodyPr wrap="none" anchor="ctr"/>
            <a:lstStyle/>
            <a:p>
              <a:pPr defTabSz="457200" fontAlgn="auto">
                <a:spcBef>
                  <a:spcPts val="0"/>
                </a:spcBef>
                <a:spcAft>
                  <a:spcPts val="0"/>
                </a:spcAft>
                <a:defRPr/>
              </a:pPr>
              <a:endParaRPr lang="en-US" sz="1800" dirty="0">
                <a:solidFill>
                  <a:srgbClr val="000000"/>
                </a:solidFill>
                <a:latin typeface="Helvetica Neue Black Condensed" pitchFamily="-112" charset="0"/>
              </a:endParaRPr>
            </a:p>
          </p:txBody>
        </p:sp>
      </p:grpSp>
      <p:sp>
        <p:nvSpPr>
          <p:cNvPr id="1092" name="Line 68"/>
          <p:cNvSpPr>
            <a:spLocks noChangeShapeType="1"/>
          </p:cNvSpPr>
          <p:nvPr/>
        </p:nvSpPr>
        <p:spPr bwMode="auto">
          <a:xfrm flipH="1">
            <a:off x="0" y="838200"/>
            <a:ext cx="12192000" cy="0"/>
          </a:xfrm>
          <a:prstGeom prst="line">
            <a:avLst/>
          </a:prstGeom>
          <a:noFill/>
          <a:ln w="38100">
            <a:solidFill>
              <a:schemeClr val="bg1"/>
            </a:solidFill>
            <a:round/>
            <a:headEnd/>
            <a:tailEnd/>
          </a:ln>
          <a:effectLst>
            <a:outerShdw blurRad="63500" dist="38090" dir="7199996" algn="ctr" rotWithShape="0">
              <a:srgbClr val="000000">
                <a:alpha val="75000"/>
              </a:srgbClr>
            </a:outerShdw>
          </a:effectLst>
        </p:spPr>
        <p:txBody>
          <a:bodyPr wrap="none" anchor="ctr"/>
          <a:lstStyle/>
          <a:p>
            <a:pPr defTabSz="457200" fontAlgn="auto">
              <a:spcBef>
                <a:spcPts val="0"/>
              </a:spcBef>
              <a:spcAft>
                <a:spcPts val="0"/>
              </a:spcAft>
              <a:defRPr/>
            </a:pPr>
            <a:endParaRPr lang="en-US" sz="1800" dirty="0">
              <a:solidFill>
                <a:srgbClr val="000000"/>
              </a:solidFill>
              <a:latin typeface="Helvetica Neue Black Condensed" pitchFamily="-112" charset="0"/>
            </a:endParaRPr>
          </a:p>
        </p:txBody>
      </p:sp>
      <p:pic>
        <p:nvPicPr>
          <p:cNvPr id="1031" name="Picture 72" descr="NASA insignia RGB"/>
          <p:cNvPicPr>
            <a:picLocks noChangeAspect="1" noChangeArrowheads="1"/>
          </p:cNvPicPr>
          <p:nvPr/>
        </p:nvPicPr>
        <p:blipFill>
          <a:blip r:embed="rId6" cstate="screen">
            <a:extLst>
              <a:ext uri="{28A0092B-C50C-407E-A947-70E740481C1C}">
                <a14:useLocalDpi xmlns:a14="http://schemas.microsoft.com/office/drawing/2010/main"/>
              </a:ext>
            </a:extLst>
          </a:blip>
          <a:srcRect/>
          <a:stretch>
            <a:fillRect/>
          </a:stretch>
        </p:blipFill>
        <p:spPr bwMode="auto">
          <a:xfrm>
            <a:off x="11178724" y="68262"/>
            <a:ext cx="883358" cy="685006"/>
          </a:xfrm>
          <a:prstGeom prst="rect">
            <a:avLst/>
          </a:prstGeom>
          <a:noFill/>
          <a:ln w="9525">
            <a:noFill/>
            <a:miter lim="800000"/>
            <a:headEnd/>
            <a:tailEnd/>
          </a:ln>
        </p:spPr>
      </p:pic>
      <p:sp>
        <p:nvSpPr>
          <p:cNvPr id="1032" name="Rectangle 73"/>
          <p:cNvSpPr>
            <a:spLocks noGrp="1" noChangeArrowheads="1"/>
          </p:cNvSpPr>
          <p:nvPr>
            <p:ph type="title"/>
          </p:nvPr>
        </p:nvSpPr>
        <p:spPr bwMode="auto">
          <a:xfrm>
            <a:off x="988930" y="121445"/>
            <a:ext cx="10056283" cy="6096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64" name="Slide Number Placeholder 3"/>
          <p:cNvSpPr txBox="1">
            <a:spLocks/>
          </p:cNvSpPr>
          <p:nvPr/>
        </p:nvSpPr>
        <p:spPr bwMode="auto">
          <a:xfrm>
            <a:off x="7611533" y="6484938"/>
            <a:ext cx="4580467" cy="304800"/>
          </a:xfrm>
          <a:prstGeom prst="rect">
            <a:avLst/>
          </a:prstGeom>
          <a:noFill/>
          <a:ln w="9525">
            <a:noFill/>
            <a:miter lim="800000"/>
            <a:headEnd/>
            <a:tailEnd/>
          </a:ln>
        </p:spPr>
        <p:txBody>
          <a:bodyPr/>
          <a:lstStyle/>
          <a:p>
            <a:pPr algn="r" defTabSz="457200" eaLnBrk="0" hangingPunct="0">
              <a:defRPr/>
            </a:pPr>
            <a:fld id="{8996C590-DE42-4549-A847-F41E8AB4864F}" type="slidenum">
              <a:rPr lang="en-US" sz="1000" b="1">
                <a:solidFill>
                  <a:srgbClr val="000000"/>
                </a:solidFill>
                <a:latin typeface="Helvetica" charset="0"/>
              </a:rPr>
              <a:pPr algn="r" defTabSz="457200" eaLnBrk="0" hangingPunct="0">
                <a:defRPr/>
              </a:pPr>
              <a:t>‹#›</a:t>
            </a:fld>
            <a:endParaRPr lang="en-US" sz="1000" b="1" dirty="0">
              <a:solidFill>
                <a:srgbClr val="000000"/>
              </a:solidFill>
              <a:latin typeface="Helvetica" charset="0"/>
            </a:endParaRPr>
          </a:p>
        </p:txBody>
      </p:sp>
      <p:pic>
        <p:nvPicPr>
          <p:cNvPr id="4" name="Picture 3">
            <a:extLst>
              <a:ext uri="{FF2B5EF4-FFF2-40B4-BE49-F238E27FC236}">
                <a16:creationId xmlns:a16="http://schemas.microsoft.com/office/drawing/2014/main" id="{5990FF19-7439-F029-AFA7-FCFBD493C560}"/>
              </a:ext>
            </a:extLst>
          </p:cNvPr>
          <p:cNvPicPr>
            <a:picLocks noChangeAspect="1"/>
          </p:cNvPicPr>
          <p:nvPr userDrawn="1"/>
        </p:nvPicPr>
        <p:blipFill>
          <a:blip r:embed="rId7"/>
          <a:stretch>
            <a:fillRect/>
          </a:stretch>
        </p:blipFill>
        <p:spPr>
          <a:xfrm>
            <a:off x="-11876" y="-17814"/>
            <a:ext cx="868680" cy="868680"/>
          </a:xfrm>
          <a:prstGeom prst="rect">
            <a:avLst/>
          </a:prstGeom>
        </p:spPr>
      </p:pic>
    </p:spTree>
    <p:extLst>
      <p:ext uri="{BB962C8B-B14F-4D97-AF65-F5344CB8AC3E}">
        <p14:creationId xmlns:p14="http://schemas.microsoft.com/office/powerpoint/2010/main" val="582269782"/>
      </p:ext>
    </p:extLst>
  </p:cSld>
  <p:clrMap bg1="lt1" tx1="dk1" bg2="lt2" tx2="dk2" accent1="accent1" accent2="accent2" accent3="accent3" accent4="accent4" accent5="accent5" accent6="accent6" hlink="hlink" folHlink="folHlink"/>
  <p:sldLayoutIdLst>
    <p:sldLayoutId id="2147483678" r:id="rId1"/>
    <p:sldLayoutId id="2147483677" r:id="rId2"/>
    <p:sldLayoutId id="2147483679" r:id="rId3"/>
  </p:sldLayoutIdLst>
  <p:txStyles>
    <p:titleStyle>
      <a:lvl1pPr algn="l" rtl="0" eaLnBrk="0" fontAlgn="base" hangingPunct="0">
        <a:spcBef>
          <a:spcPct val="0"/>
        </a:spcBef>
        <a:spcAft>
          <a:spcPct val="0"/>
        </a:spcAft>
        <a:defRPr sz="2400" b="1">
          <a:solidFill>
            <a:schemeClr val="bg1"/>
          </a:solidFill>
          <a:latin typeface="+mj-lt"/>
          <a:ea typeface="+mj-ea"/>
          <a:cs typeface="+mj-cs"/>
        </a:defRPr>
      </a:lvl1pPr>
      <a:lvl2pPr algn="l" rtl="0" eaLnBrk="0" fontAlgn="base" hangingPunct="0">
        <a:spcBef>
          <a:spcPct val="0"/>
        </a:spcBef>
        <a:spcAft>
          <a:spcPct val="0"/>
        </a:spcAft>
        <a:defRPr sz="2400" b="1">
          <a:solidFill>
            <a:schemeClr val="bg1"/>
          </a:solidFill>
          <a:latin typeface="Helvetica" pitchFamily="-112" charset="0"/>
          <a:ea typeface="ＭＳ Ｐゴシック" pitchFamily="-112" charset="-128"/>
          <a:cs typeface="ＭＳ Ｐゴシック" pitchFamily="-112" charset="-128"/>
        </a:defRPr>
      </a:lvl2pPr>
      <a:lvl3pPr algn="l" rtl="0" eaLnBrk="0" fontAlgn="base" hangingPunct="0">
        <a:spcBef>
          <a:spcPct val="0"/>
        </a:spcBef>
        <a:spcAft>
          <a:spcPct val="0"/>
        </a:spcAft>
        <a:defRPr sz="2400" b="1">
          <a:solidFill>
            <a:schemeClr val="bg1"/>
          </a:solidFill>
          <a:latin typeface="Helvetica" pitchFamily="-112" charset="0"/>
          <a:ea typeface="ＭＳ Ｐゴシック" pitchFamily="-112" charset="-128"/>
          <a:cs typeface="ＭＳ Ｐゴシック" pitchFamily="-112" charset="-128"/>
        </a:defRPr>
      </a:lvl3pPr>
      <a:lvl4pPr algn="l" rtl="0" eaLnBrk="0" fontAlgn="base" hangingPunct="0">
        <a:spcBef>
          <a:spcPct val="0"/>
        </a:spcBef>
        <a:spcAft>
          <a:spcPct val="0"/>
        </a:spcAft>
        <a:defRPr sz="2400" b="1">
          <a:solidFill>
            <a:schemeClr val="bg1"/>
          </a:solidFill>
          <a:latin typeface="Helvetica" pitchFamily="-112" charset="0"/>
          <a:ea typeface="ＭＳ Ｐゴシック" pitchFamily="-112" charset="-128"/>
          <a:cs typeface="ＭＳ Ｐゴシック" pitchFamily="-112" charset="-128"/>
        </a:defRPr>
      </a:lvl4pPr>
      <a:lvl5pPr algn="l" rtl="0" eaLnBrk="0" fontAlgn="base" hangingPunct="0">
        <a:spcBef>
          <a:spcPct val="0"/>
        </a:spcBef>
        <a:spcAft>
          <a:spcPct val="0"/>
        </a:spcAft>
        <a:defRPr sz="2400" b="1">
          <a:solidFill>
            <a:schemeClr val="bg1"/>
          </a:solidFill>
          <a:latin typeface="Helvetica" pitchFamily="-112" charset="0"/>
          <a:ea typeface="ＭＳ Ｐゴシック" pitchFamily="-112" charset="-128"/>
          <a:cs typeface="ＭＳ Ｐゴシック" pitchFamily="-112" charset="-128"/>
        </a:defRPr>
      </a:lvl5pPr>
      <a:lvl6pPr marL="457200" algn="l" rtl="0" eaLnBrk="1" fontAlgn="base" hangingPunct="1">
        <a:spcBef>
          <a:spcPct val="0"/>
        </a:spcBef>
        <a:spcAft>
          <a:spcPct val="0"/>
        </a:spcAft>
        <a:defRPr sz="2400" b="1">
          <a:solidFill>
            <a:schemeClr val="bg1"/>
          </a:solidFill>
          <a:latin typeface="Helvetica" pitchFamily="-112" charset="0"/>
          <a:ea typeface="ＭＳ Ｐゴシック" pitchFamily="-112" charset="-128"/>
          <a:cs typeface="ＭＳ Ｐゴシック" pitchFamily="-112" charset="-128"/>
        </a:defRPr>
      </a:lvl6pPr>
      <a:lvl7pPr marL="914400" algn="l" rtl="0" eaLnBrk="1" fontAlgn="base" hangingPunct="1">
        <a:spcBef>
          <a:spcPct val="0"/>
        </a:spcBef>
        <a:spcAft>
          <a:spcPct val="0"/>
        </a:spcAft>
        <a:defRPr sz="2400" b="1">
          <a:solidFill>
            <a:schemeClr val="bg1"/>
          </a:solidFill>
          <a:latin typeface="Helvetica" pitchFamily="-112" charset="0"/>
          <a:ea typeface="ＭＳ Ｐゴシック" pitchFamily="-112" charset="-128"/>
          <a:cs typeface="ＭＳ Ｐゴシック" pitchFamily="-112" charset="-128"/>
        </a:defRPr>
      </a:lvl7pPr>
      <a:lvl8pPr marL="1371600" algn="l" rtl="0" eaLnBrk="1" fontAlgn="base" hangingPunct="1">
        <a:spcBef>
          <a:spcPct val="0"/>
        </a:spcBef>
        <a:spcAft>
          <a:spcPct val="0"/>
        </a:spcAft>
        <a:defRPr sz="2400" b="1">
          <a:solidFill>
            <a:schemeClr val="bg1"/>
          </a:solidFill>
          <a:latin typeface="Helvetica" pitchFamily="-112" charset="0"/>
          <a:ea typeface="ＭＳ Ｐゴシック" pitchFamily="-112" charset="-128"/>
          <a:cs typeface="ＭＳ Ｐゴシック" pitchFamily="-112" charset="-128"/>
        </a:defRPr>
      </a:lvl8pPr>
      <a:lvl9pPr marL="1828800" algn="l" rtl="0" eaLnBrk="1" fontAlgn="base" hangingPunct="1">
        <a:spcBef>
          <a:spcPct val="0"/>
        </a:spcBef>
        <a:spcAft>
          <a:spcPct val="0"/>
        </a:spcAft>
        <a:defRPr sz="2400" b="1">
          <a:solidFill>
            <a:schemeClr val="bg1"/>
          </a:solidFill>
          <a:latin typeface="Helvetica" pitchFamily="-112" charset="0"/>
          <a:ea typeface="ＭＳ Ｐゴシック" pitchFamily="-112" charset="-128"/>
          <a:cs typeface="ＭＳ Ｐゴシック" pitchFamily="-112" charset="-128"/>
        </a:defRPr>
      </a:lvl9pPr>
    </p:titleStyle>
    <p:bodyStyle>
      <a:lvl1pPr marL="225425" indent="-225425" algn="l" rtl="0" eaLnBrk="0" fontAlgn="base" hangingPunct="0">
        <a:spcBef>
          <a:spcPct val="20000"/>
        </a:spcBef>
        <a:spcAft>
          <a:spcPct val="0"/>
        </a:spcAft>
        <a:buChar char="•"/>
        <a:defRPr>
          <a:solidFill>
            <a:schemeClr val="tx1"/>
          </a:solidFill>
          <a:latin typeface="+mn-lt"/>
          <a:ea typeface="+mn-ea"/>
          <a:cs typeface="+mn-cs"/>
        </a:defRPr>
      </a:lvl1pPr>
      <a:lvl2pPr marL="460375" indent="-233363" algn="l" rtl="0" eaLnBrk="0" fontAlgn="base" hangingPunct="0">
        <a:spcBef>
          <a:spcPct val="20000"/>
        </a:spcBef>
        <a:spcAft>
          <a:spcPct val="0"/>
        </a:spcAft>
        <a:buChar char="–"/>
        <a:defRPr>
          <a:solidFill>
            <a:schemeClr val="tx1"/>
          </a:solidFill>
          <a:latin typeface="+mn-lt"/>
          <a:ea typeface="+mn-ea"/>
          <a:cs typeface="ＭＳ Ｐゴシック" pitchFamily="1" charset="-128"/>
        </a:defRPr>
      </a:lvl2pPr>
      <a:lvl3pPr marL="687388" indent="-225425" algn="l" rtl="0" eaLnBrk="0" fontAlgn="base" hangingPunct="0">
        <a:spcBef>
          <a:spcPct val="20000"/>
        </a:spcBef>
        <a:spcAft>
          <a:spcPct val="0"/>
        </a:spcAft>
        <a:buChar char="•"/>
        <a:defRPr>
          <a:solidFill>
            <a:schemeClr val="tx1"/>
          </a:solidFill>
          <a:latin typeface="+mn-lt"/>
          <a:ea typeface="ヒラギノ角ゴ Pro W3" pitchFamily="-106" charset="-128"/>
          <a:cs typeface="ヒラギノ角ゴ Pro W3" charset="-128"/>
        </a:defRPr>
      </a:lvl3pPr>
      <a:lvl4pPr marL="915988" indent="-227013" algn="l" rtl="0" eaLnBrk="0" fontAlgn="base" hangingPunct="0">
        <a:spcBef>
          <a:spcPct val="20000"/>
        </a:spcBef>
        <a:spcAft>
          <a:spcPct val="0"/>
        </a:spcAft>
        <a:buChar char="–"/>
        <a:defRPr>
          <a:solidFill>
            <a:schemeClr val="tx1"/>
          </a:solidFill>
          <a:latin typeface="+mn-lt"/>
          <a:ea typeface="ヒラギノ角ゴ Pro W3" pitchFamily="-106" charset="-128"/>
          <a:cs typeface="ヒラギノ角ゴ Pro W3" pitchFamily="-108" charset="-128"/>
        </a:defRPr>
      </a:lvl4pPr>
      <a:lvl5pPr marL="1144588" indent="-227013" algn="l" rtl="0" eaLnBrk="0" fontAlgn="base" hangingPunct="0">
        <a:spcBef>
          <a:spcPct val="20000"/>
        </a:spcBef>
        <a:spcAft>
          <a:spcPct val="0"/>
        </a:spcAft>
        <a:buChar char="»"/>
        <a:defRPr>
          <a:solidFill>
            <a:schemeClr val="tx1"/>
          </a:solidFill>
          <a:latin typeface="+mn-lt"/>
          <a:ea typeface="ヒラギノ角ゴ Pro W3" pitchFamily="-106" charset="-128"/>
          <a:cs typeface="ヒラギノ角ゴ Pro W3" pitchFamily="-108" charset="-128"/>
        </a:defRPr>
      </a:lvl5pPr>
      <a:lvl6pPr marL="1601788" indent="-227013" algn="l" rtl="0" eaLnBrk="1" fontAlgn="base" hangingPunct="1">
        <a:spcBef>
          <a:spcPct val="20000"/>
        </a:spcBef>
        <a:spcAft>
          <a:spcPct val="0"/>
        </a:spcAft>
        <a:buChar char="»"/>
        <a:defRPr>
          <a:solidFill>
            <a:schemeClr val="tx1"/>
          </a:solidFill>
          <a:latin typeface="+mn-lt"/>
          <a:ea typeface="+mn-ea"/>
        </a:defRPr>
      </a:lvl6pPr>
      <a:lvl7pPr marL="2058988" indent="-227013" algn="l" rtl="0" eaLnBrk="1" fontAlgn="base" hangingPunct="1">
        <a:spcBef>
          <a:spcPct val="20000"/>
        </a:spcBef>
        <a:spcAft>
          <a:spcPct val="0"/>
        </a:spcAft>
        <a:buChar char="»"/>
        <a:defRPr>
          <a:solidFill>
            <a:schemeClr val="tx1"/>
          </a:solidFill>
          <a:latin typeface="+mn-lt"/>
          <a:ea typeface="+mn-ea"/>
        </a:defRPr>
      </a:lvl7pPr>
      <a:lvl8pPr marL="2516188" indent="-227013" algn="l" rtl="0" eaLnBrk="1" fontAlgn="base" hangingPunct="1">
        <a:spcBef>
          <a:spcPct val="20000"/>
        </a:spcBef>
        <a:spcAft>
          <a:spcPct val="0"/>
        </a:spcAft>
        <a:buChar char="»"/>
        <a:defRPr>
          <a:solidFill>
            <a:schemeClr val="tx1"/>
          </a:solidFill>
          <a:latin typeface="+mn-lt"/>
          <a:ea typeface="+mn-ea"/>
        </a:defRPr>
      </a:lvl8pPr>
      <a:lvl9pPr marL="2973388" indent="-227013" algn="l" rtl="0" eaLnBrk="1" fontAlgn="base" hangingPunct="1">
        <a:spcBef>
          <a:spcPct val="20000"/>
        </a:spcBef>
        <a:spcAft>
          <a:spcPct val="0"/>
        </a:spcAft>
        <a:buChar char="»"/>
        <a:defRPr>
          <a:solidFill>
            <a:schemeClr val="tx1"/>
          </a:solidFill>
          <a:latin typeface="+mn-lt"/>
          <a:ea typeface="+mn-ea"/>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4.gif"/><Relationship Id="rId2" Type="http://schemas.openxmlformats.org/officeDocument/2006/relationships/image" Target="../media/image13.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7" name="Picture 6"/>
          <p:cNvPicPr>
            <a:picLocks noChangeAspect="1"/>
          </p:cNvPicPr>
          <p:nvPr/>
        </p:nvPicPr>
        <p:blipFill rotWithShape="1">
          <a:blip r:embed="rId2" cstate="screen">
            <a:extLst>
              <a:ext uri="{28A0092B-C50C-407E-A947-70E740481C1C}">
                <a14:useLocalDpi xmlns:a14="http://schemas.microsoft.com/office/drawing/2010/main"/>
              </a:ext>
            </a:extLst>
          </a:blip>
          <a:srcRect l="11945" t="2943" r="19446" b="4581"/>
          <a:stretch/>
        </p:blipFill>
        <p:spPr>
          <a:xfrm>
            <a:off x="5407738" y="1673547"/>
            <a:ext cx="6784262" cy="5194300"/>
          </a:xfrm>
          <a:prstGeom prst="rect">
            <a:avLst/>
          </a:prstGeom>
        </p:spPr>
      </p:pic>
      <p:sp>
        <p:nvSpPr>
          <p:cNvPr id="3" name="Subtitle 2"/>
          <p:cNvSpPr>
            <a:spLocks noGrp="1"/>
          </p:cNvSpPr>
          <p:nvPr>
            <p:ph type="subTitle" sz="quarter" idx="1"/>
          </p:nvPr>
        </p:nvSpPr>
        <p:spPr>
          <a:xfrm>
            <a:off x="294665" y="2753047"/>
            <a:ext cx="7313612" cy="3893937"/>
          </a:xfrm>
          <a:effectLst>
            <a:outerShdw blurRad="50800" dist="38100" dir="8100000" algn="tr" rotWithShape="0">
              <a:prstClr val="black">
                <a:alpha val="90000"/>
              </a:prstClr>
            </a:outerShdw>
          </a:effectLst>
        </p:spPr>
        <p:txBody>
          <a:bodyPr/>
          <a:lstStyle/>
          <a:p>
            <a:r>
              <a:rPr lang="en-US" i="1" dirty="0">
                <a:solidFill>
                  <a:srgbClr val="FFFF00"/>
                </a:solidFill>
              </a:rPr>
              <a:t>Philip Shih  (</a:t>
            </a:r>
            <a:r>
              <a:rPr lang="en-US" sz="1400" i="1" dirty="0">
                <a:solidFill>
                  <a:srgbClr val="FFFF00"/>
                </a:solidFill>
              </a:rPr>
              <a:t>NASA Ames Research Centers</a:t>
            </a:r>
            <a:r>
              <a:rPr lang="en-US" sz="1600" i="1" dirty="0">
                <a:solidFill>
                  <a:srgbClr val="FFFF00"/>
                </a:solidFill>
              </a:rPr>
              <a:t>)</a:t>
            </a:r>
          </a:p>
          <a:p>
            <a:r>
              <a:rPr lang="en-US" i="1" dirty="0">
                <a:solidFill>
                  <a:srgbClr val="FFFF00"/>
                </a:solidFill>
              </a:rPr>
              <a:t>Olive Stohlman (</a:t>
            </a:r>
            <a:r>
              <a:rPr lang="en-US" sz="1400" i="1" dirty="0">
                <a:solidFill>
                  <a:srgbClr val="FFFF00"/>
                </a:solidFill>
              </a:rPr>
              <a:t>NASA</a:t>
            </a:r>
            <a:r>
              <a:rPr lang="en-US" i="1" dirty="0">
                <a:solidFill>
                  <a:srgbClr val="FFFF00"/>
                </a:solidFill>
              </a:rPr>
              <a:t> </a:t>
            </a:r>
            <a:r>
              <a:rPr lang="en-US" sz="1400" i="1" dirty="0">
                <a:solidFill>
                  <a:srgbClr val="FFFF00"/>
                </a:solidFill>
              </a:rPr>
              <a:t>Langley Research Center</a:t>
            </a:r>
            <a:r>
              <a:rPr lang="en-US" i="1" dirty="0">
                <a:solidFill>
                  <a:srgbClr val="FFFF00"/>
                </a:solidFill>
              </a:rPr>
              <a:t>)</a:t>
            </a:r>
          </a:p>
          <a:p>
            <a:r>
              <a:rPr lang="en-US" i="1" dirty="0">
                <a:solidFill>
                  <a:srgbClr val="FFFF00"/>
                </a:solidFill>
              </a:rPr>
              <a:t>Ivan </a:t>
            </a:r>
            <a:r>
              <a:rPr lang="en-US" i="1" dirty="0" err="1">
                <a:solidFill>
                  <a:srgbClr val="FFFF00"/>
                </a:solidFill>
              </a:rPr>
              <a:t>Bertaska</a:t>
            </a:r>
            <a:r>
              <a:rPr lang="en-US" i="1" dirty="0">
                <a:solidFill>
                  <a:srgbClr val="FFFF00"/>
                </a:solidFill>
              </a:rPr>
              <a:t> </a:t>
            </a:r>
            <a:r>
              <a:rPr lang="en-US" sz="1400" i="1" dirty="0">
                <a:solidFill>
                  <a:srgbClr val="FFFF00"/>
                </a:solidFill>
              </a:rPr>
              <a:t>(NASA Marshall Space Flight Center)</a:t>
            </a:r>
          </a:p>
          <a:p>
            <a:r>
              <a:rPr lang="en-US" i="1" dirty="0">
                <a:solidFill>
                  <a:srgbClr val="FFFF00"/>
                </a:solidFill>
              </a:rPr>
              <a:t>Andres Dono Perez </a:t>
            </a:r>
            <a:r>
              <a:rPr lang="en-US" sz="1400" i="1" dirty="0">
                <a:solidFill>
                  <a:srgbClr val="FFFF00"/>
                </a:solidFill>
              </a:rPr>
              <a:t>(</a:t>
            </a:r>
            <a:r>
              <a:rPr lang="en-US" sz="1400" i="1" dirty="0" err="1">
                <a:solidFill>
                  <a:srgbClr val="FFFF00"/>
                </a:solidFill>
              </a:rPr>
              <a:t>Astrion</a:t>
            </a:r>
            <a:r>
              <a:rPr lang="en-US" sz="1400" i="1" dirty="0">
                <a:solidFill>
                  <a:srgbClr val="FFFF00"/>
                </a:solidFill>
              </a:rPr>
              <a:t>/NASA Ames Research Center)</a:t>
            </a:r>
          </a:p>
          <a:p>
            <a:endParaRPr lang="en-US" sz="600" b="0" dirty="0"/>
          </a:p>
          <a:p>
            <a:endParaRPr lang="en-US" sz="600" b="0" dirty="0"/>
          </a:p>
          <a:p>
            <a:endParaRPr lang="en-US" sz="600" b="0" dirty="0"/>
          </a:p>
          <a:p>
            <a:endParaRPr lang="en-US" b="0" dirty="0">
              <a:solidFill>
                <a:srgbClr val="FFFF00"/>
              </a:solidFill>
            </a:endParaRPr>
          </a:p>
          <a:p>
            <a:r>
              <a:rPr lang="en-US" b="0" dirty="0">
                <a:solidFill>
                  <a:srgbClr val="FFFF00"/>
                </a:solidFill>
              </a:rPr>
              <a:t>24 August 2026</a:t>
            </a:r>
          </a:p>
          <a:p>
            <a:r>
              <a:rPr lang="en-US" b="0" dirty="0">
                <a:solidFill>
                  <a:srgbClr val="FFFF00"/>
                </a:solidFill>
              </a:rPr>
              <a:t>Small Satellite Conference 2026</a:t>
            </a:r>
          </a:p>
          <a:p>
            <a:endParaRPr lang="en-US" b="0" dirty="0">
              <a:solidFill>
                <a:srgbClr val="FFFF00"/>
              </a:solidFill>
            </a:endParaRPr>
          </a:p>
          <a:p>
            <a:r>
              <a:rPr lang="en-US" b="0" dirty="0">
                <a:solidFill>
                  <a:srgbClr val="FFFF00"/>
                </a:solidFill>
              </a:rPr>
              <a:t>National Aeronautics and Space Administration</a:t>
            </a:r>
          </a:p>
          <a:p>
            <a:r>
              <a:rPr lang="en-US" b="0" dirty="0">
                <a:solidFill>
                  <a:srgbClr val="FFFF00"/>
                </a:solidFill>
              </a:rPr>
              <a:t>www.nasa.gov</a:t>
            </a:r>
          </a:p>
          <a:p>
            <a:endParaRPr lang="en-US" dirty="0"/>
          </a:p>
        </p:txBody>
      </p:sp>
      <p:sp>
        <p:nvSpPr>
          <p:cNvPr id="6" name="Title 5"/>
          <p:cNvSpPr>
            <a:spLocks noGrp="1"/>
          </p:cNvSpPr>
          <p:nvPr>
            <p:ph type="ctrTitle"/>
          </p:nvPr>
        </p:nvSpPr>
        <p:spPr>
          <a:xfrm>
            <a:off x="409030" y="437740"/>
            <a:ext cx="8197850" cy="1877568"/>
          </a:xfrm>
          <a:effectLst>
            <a:outerShdw blurRad="50800" dist="38100" dir="8100000" algn="tr" rotWithShape="0">
              <a:prstClr val="black">
                <a:alpha val="90000"/>
              </a:prstClr>
            </a:outerShdw>
          </a:effectLst>
        </p:spPr>
        <p:txBody>
          <a:bodyPr/>
          <a:lstStyle/>
          <a:p>
            <a:r>
              <a:rPr lang="en-US" dirty="0"/>
              <a:t>Advanced Composite Solar Sail System (ACS3) Results and Lessons Learned</a:t>
            </a:r>
          </a:p>
        </p:txBody>
      </p:sp>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525693" y="146414"/>
            <a:ext cx="2638697" cy="1319349"/>
          </a:xfrm>
          <a:prstGeom prst="rect">
            <a:avLst/>
          </a:prstGeom>
        </p:spPr>
      </p:pic>
      <p:pic>
        <p:nvPicPr>
          <p:cNvPr id="4" name="Picture 3">
            <a:extLst>
              <a:ext uri="{FF2B5EF4-FFF2-40B4-BE49-F238E27FC236}">
                <a16:creationId xmlns:a16="http://schemas.microsoft.com/office/drawing/2014/main" id="{47144CC8-688A-0BD0-E16C-D7F39FD83110}"/>
              </a:ext>
            </a:extLst>
          </p:cNvPr>
          <p:cNvPicPr>
            <a:picLocks noChangeAspect="1"/>
          </p:cNvPicPr>
          <p:nvPr/>
        </p:nvPicPr>
        <p:blipFill>
          <a:blip r:embed="rId4"/>
          <a:stretch>
            <a:fillRect/>
          </a:stretch>
        </p:blipFill>
        <p:spPr>
          <a:xfrm>
            <a:off x="9845041" y="4508969"/>
            <a:ext cx="2213008" cy="2213008"/>
          </a:xfrm>
          <a:prstGeom prst="rect">
            <a:avLst/>
          </a:prstGeom>
        </p:spPr>
      </p:pic>
    </p:spTree>
    <p:extLst>
      <p:ext uri="{BB962C8B-B14F-4D97-AF65-F5344CB8AC3E}">
        <p14:creationId xmlns:p14="http://schemas.microsoft.com/office/powerpoint/2010/main" val="385499005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D8A360-ADD0-D9C3-46E0-6238412564C3}"/>
              </a:ext>
            </a:extLst>
          </p:cNvPr>
          <p:cNvSpPr>
            <a:spLocks noGrp="1"/>
          </p:cNvSpPr>
          <p:nvPr>
            <p:ph type="title"/>
          </p:nvPr>
        </p:nvSpPr>
        <p:spPr>
          <a:xfrm>
            <a:off x="913121" y="127000"/>
            <a:ext cx="10056283" cy="609600"/>
          </a:xfrm>
        </p:spPr>
        <p:txBody>
          <a:bodyPr/>
          <a:lstStyle/>
          <a:p>
            <a:r>
              <a:rPr lang="en-US" dirty="0">
                <a:solidFill>
                  <a:srgbClr val="FFFF00"/>
                </a:solidFill>
              </a:rPr>
              <a:t>Sail Observations</a:t>
            </a:r>
          </a:p>
        </p:txBody>
      </p:sp>
      <p:sp>
        <p:nvSpPr>
          <p:cNvPr id="12" name="TextBox 11">
            <a:extLst>
              <a:ext uri="{FF2B5EF4-FFF2-40B4-BE49-F238E27FC236}">
                <a16:creationId xmlns:a16="http://schemas.microsoft.com/office/drawing/2014/main" id="{41F2F957-21C4-E329-6058-9D89D67C79F8}"/>
              </a:ext>
            </a:extLst>
          </p:cNvPr>
          <p:cNvSpPr txBox="1"/>
          <p:nvPr/>
        </p:nvSpPr>
        <p:spPr>
          <a:xfrm>
            <a:off x="215058" y="1054720"/>
            <a:ext cx="5780497" cy="3770263"/>
          </a:xfrm>
          <a:prstGeom prst="rect">
            <a:avLst/>
          </a:prstGeom>
          <a:noFill/>
        </p:spPr>
        <p:txBody>
          <a:bodyPr wrap="square" rtlCol="0">
            <a:spAutoFit/>
          </a:bodyPr>
          <a:lstStyle/>
          <a:p>
            <a:pPr>
              <a:spcAft>
                <a:spcPts val="600"/>
              </a:spcAft>
            </a:pPr>
            <a:r>
              <a:rPr lang="en-US" sz="2400" b="1" dirty="0"/>
              <a:t>Sail Degradation: Key Findings</a:t>
            </a:r>
          </a:p>
          <a:p>
            <a:pPr marL="288925" lvl="1" indent="-279400">
              <a:spcAft>
                <a:spcPts val="600"/>
              </a:spcAft>
              <a:buFont typeface="Arial" panose="020B0604020202020204" pitchFamily="34" charset="0"/>
              <a:buChar char="•"/>
            </a:pPr>
            <a:r>
              <a:rPr lang="en-US" sz="2000" b="1" dirty="0"/>
              <a:t>Anticipated Wear: </a:t>
            </a:r>
            <a:r>
              <a:rPr lang="en-US" sz="2000" dirty="0"/>
              <a:t>Continuous exposure to UV and thermal cycling was expected to cause holes and tears in the sail material over time.</a:t>
            </a:r>
          </a:p>
          <a:p>
            <a:pPr marL="288925" lvl="1" indent="-279400">
              <a:spcAft>
                <a:spcPts val="600"/>
              </a:spcAft>
              <a:buFont typeface="Arial" panose="020B0604020202020204" pitchFamily="34" charset="0"/>
              <a:buChar char="•"/>
            </a:pPr>
            <a:r>
              <a:rPr lang="en-US" sz="2000" b="1" dirty="0"/>
              <a:t>Early Observations: </a:t>
            </a:r>
            <a:r>
              <a:rPr lang="en-US" sz="2000" dirty="0"/>
              <a:t>Small holes appeared within four months of deployment, consistent with predicted degradation.</a:t>
            </a:r>
          </a:p>
          <a:p>
            <a:pPr marL="288925" lvl="1" indent="-279400">
              <a:spcAft>
                <a:spcPts val="600"/>
              </a:spcAft>
              <a:buFont typeface="Arial" panose="020B0604020202020204" pitchFamily="34" charset="0"/>
              <a:buChar char="•"/>
            </a:pPr>
            <a:r>
              <a:rPr lang="en-US" sz="2000" b="1" dirty="0"/>
              <a:t>Long-Term Integrity:</a:t>
            </a:r>
            <a:r>
              <a:rPr lang="en-US" sz="2000" dirty="0"/>
              <a:t> The sail remains structurally sound after two years in orbit. No signs of structural deterioration and the initial holes have shown no visible changes.</a:t>
            </a:r>
          </a:p>
        </p:txBody>
      </p:sp>
      <p:pic>
        <p:nvPicPr>
          <p:cNvPr id="13" name="Picture 12">
            <a:extLst>
              <a:ext uri="{FF2B5EF4-FFF2-40B4-BE49-F238E27FC236}">
                <a16:creationId xmlns:a16="http://schemas.microsoft.com/office/drawing/2014/main" id="{2E1C09D4-7713-D61C-61D9-9F8B4C51D49C}"/>
              </a:ext>
            </a:extLst>
          </p:cNvPr>
          <p:cNvPicPr>
            <a:picLocks noChangeAspect="1"/>
          </p:cNvPicPr>
          <p:nvPr/>
        </p:nvPicPr>
        <p:blipFill>
          <a:blip r:embed="rId2"/>
          <a:stretch>
            <a:fillRect/>
          </a:stretch>
        </p:blipFill>
        <p:spPr>
          <a:xfrm>
            <a:off x="6096000" y="1054720"/>
            <a:ext cx="5880942" cy="3674935"/>
          </a:xfrm>
          <a:prstGeom prst="rect">
            <a:avLst/>
          </a:prstGeom>
        </p:spPr>
      </p:pic>
      <p:sp>
        <p:nvSpPr>
          <p:cNvPr id="3" name="TextBox 2">
            <a:extLst>
              <a:ext uri="{FF2B5EF4-FFF2-40B4-BE49-F238E27FC236}">
                <a16:creationId xmlns:a16="http://schemas.microsoft.com/office/drawing/2014/main" id="{BF0B2930-09EB-97C8-2930-7E47EB28AC0F}"/>
              </a:ext>
            </a:extLst>
          </p:cNvPr>
          <p:cNvSpPr txBox="1"/>
          <p:nvPr/>
        </p:nvSpPr>
        <p:spPr>
          <a:xfrm>
            <a:off x="6096000" y="4729655"/>
            <a:ext cx="5880942" cy="523220"/>
          </a:xfrm>
          <a:prstGeom prst="rect">
            <a:avLst/>
          </a:prstGeom>
          <a:noFill/>
        </p:spPr>
        <p:txBody>
          <a:bodyPr wrap="square" rtlCol="0">
            <a:spAutoFit/>
          </a:bodyPr>
          <a:lstStyle/>
          <a:p>
            <a:r>
              <a:rPr lang="en-US" sz="1400" dirty="0"/>
              <a:t>Tears and holes on the sail (circled in red) – from quadrant camera full resolution image</a:t>
            </a:r>
          </a:p>
        </p:txBody>
      </p:sp>
    </p:spTree>
    <p:extLst>
      <p:ext uri="{BB962C8B-B14F-4D97-AF65-F5344CB8AC3E}">
        <p14:creationId xmlns:p14="http://schemas.microsoft.com/office/powerpoint/2010/main" val="9832955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19C1FD-7F95-4DB0-CF5D-CA555BD018E2}"/>
              </a:ext>
            </a:extLst>
          </p:cNvPr>
          <p:cNvSpPr>
            <a:spLocks noGrp="1"/>
          </p:cNvSpPr>
          <p:nvPr>
            <p:ph type="title"/>
          </p:nvPr>
        </p:nvSpPr>
        <p:spPr>
          <a:xfrm>
            <a:off x="1104327" y="146204"/>
            <a:ext cx="9300809" cy="609600"/>
          </a:xfrm>
        </p:spPr>
        <p:txBody>
          <a:bodyPr/>
          <a:lstStyle/>
          <a:p>
            <a:r>
              <a:rPr lang="en-US" sz="2800" dirty="0">
                <a:solidFill>
                  <a:srgbClr val="FFFF00"/>
                </a:solidFill>
              </a:rPr>
              <a:t>ADCS Challenges</a:t>
            </a:r>
          </a:p>
        </p:txBody>
      </p:sp>
      <p:sp>
        <p:nvSpPr>
          <p:cNvPr id="3" name="TextBox 2">
            <a:extLst>
              <a:ext uri="{FF2B5EF4-FFF2-40B4-BE49-F238E27FC236}">
                <a16:creationId xmlns:a16="http://schemas.microsoft.com/office/drawing/2014/main" id="{0EED64B4-0732-6EA6-EFF9-E0EE10E17635}"/>
              </a:ext>
            </a:extLst>
          </p:cNvPr>
          <p:cNvSpPr txBox="1"/>
          <p:nvPr/>
        </p:nvSpPr>
        <p:spPr>
          <a:xfrm>
            <a:off x="162981" y="910218"/>
            <a:ext cx="6583507" cy="4801314"/>
          </a:xfrm>
          <a:prstGeom prst="rect">
            <a:avLst/>
          </a:prstGeom>
          <a:noFill/>
        </p:spPr>
        <p:txBody>
          <a:bodyPr wrap="square" rtlCol="0">
            <a:spAutoFit/>
          </a:bodyPr>
          <a:lstStyle/>
          <a:p>
            <a:pPr marL="285750" indent="-285750">
              <a:buFont typeface="Arial" panose="020B0604020202020204" pitchFamily="34" charset="0"/>
              <a:buChar char="•"/>
            </a:pPr>
            <a:r>
              <a:rPr lang="en-US" sz="2400" b="1" dirty="0"/>
              <a:t>ADCS Sensors Overview: </a:t>
            </a:r>
            <a:r>
              <a:rPr lang="en-US" sz="2400" dirty="0"/>
              <a:t>Standard sets of ADCS sensors typical of CubeSat missions, presenting no unique risks.</a:t>
            </a:r>
          </a:p>
          <a:p>
            <a:pPr marL="285750" indent="-285750">
              <a:buFont typeface="Arial" panose="020B0604020202020204" pitchFamily="34" charset="0"/>
              <a:buChar char="•"/>
            </a:pPr>
            <a:endParaRPr lang="en-US" sz="2400" dirty="0"/>
          </a:p>
          <a:p>
            <a:pPr marL="742950" lvl="1" indent="-285750">
              <a:spcAft>
                <a:spcPts val="600"/>
              </a:spcAft>
              <a:buFont typeface="Arial" panose="020B0604020202020204" pitchFamily="34" charset="0"/>
              <a:buChar char="•"/>
            </a:pPr>
            <a:r>
              <a:rPr lang="en-US" sz="2400" dirty="0"/>
              <a:t>6 Sun Sensors</a:t>
            </a:r>
          </a:p>
          <a:p>
            <a:pPr marL="742950" lvl="1" indent="-285750">
              <a:spcAft>
                <a:spcPts val="600"/>
              </a:spcAft>
              <a:buFont typeface="Arial" panose="020B0604020202020204" pitchFamily="34" charset="0"/>
              <a:buChar char="•"/>
            </a:pPr>
            <a:r>
              <a:rPr lang="en-US" sz="2400" dirty="0"/>
              <a:t>4 Reaction Wheels</a:t>
            </a:r>
          </a:p>
          <a:p>
            <a:pPr marL="742950" lvl="1" indent="-285750">
              <a:spcAft>
                <a:spcPts val="600"/>
              </a:spcAft>
              <a:buFont typeface="Arial" panose="020B0604020202020204" pitchFamily="34" charset="0"/>
              <a:buChar char="•"/>
            </a:pPr>
            <a:r>
              <a:rPr lang="en-US" sz="2400" dirty="0"/>
              <a:t>3 Magnetorquers (X, Y, Z axis)</a:t>
            </a:r>
          </a:p>
          <a:p>
            <a:pPr marL="742950" lvl="1" indent="-285750">
              <a:spcAft>
                <a:spcPts val="600"/>
              </a:spcAft>
              <a:buFont typeface="Arial" panose="020B0604020202020204" pitchFamily="34" charset="0"/>
              <a:buChar char="•"/>
            </a:pPr>
            <a:r>
              <a:rPr lang="en-US" sz="2400" dirty="0"/>
              <a:t>4 Magnetometers </a:t>
            </a:r>
          </a:p>
          <a:p>
            <a:pPr marL="742950" lvl="1" indent="-285750">
              <a:spcAft>
                <a:spcPts val="600"/>
              </a:spcAft>
              <a:buFont typeface="Arial" panose="020B0604020202020204" pitchFamily="34" charset="0"/>
              <a:buChar char="•"/>
            </a:pPr>
            <a:r>
              <a:rPr lang="en-US" sz="2400" dirty="0"/>
              <a:t>Multi-axis Gyroscope Sensors</a:t>
            </a:r>
          </a:p>
          <a:p>
            <a:pPr marL="742950" lvl="1" indent="-285750">
              <a:spcAft>
                <a:spcPts val="600"/>
              </a:spcAft>
              <a:buFont typeface="Arial" panose="020B0604020202020204" pitchFamily="34" charset="0"/>
              <a:buChar char="•"/>
            </a:pPr>
            <a:r>
              <a:rPr lang="en-US" sz="2400" dirty="0"/>
              <a:t>Star Tracker</a:t>
            </a:r>
          </a:p>
          <a:p>
            <a:endParaRPr lang="en-US" dirty="0"/>
          </a:p>
          <a:p>
            <a:endParaRPr lang="en-US" dirty="0"/>
          </a:p>
        </p:txBody>
      </p:sp>
      <p:pic>
        <p:nvPicPr>
          <p:cNvPr id="4" name="Picture 3" descr="Diagram, engineering drawing&#10;&#10;AI-generated content may be incorrect.">
            <a:extLst>
              <a:ext uri="{FF2B5EF4-FFF2-40B4-BE49-F238E27FC236}">
                <a16:creationId xmlns:a16="http://schemas.microsoft.com/office/drawing/2014/main" id="{8435284E-7A00-0CB6-0F1E-EC88EBD1D6F2}"/>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092176" y="926304"/>
            <a:ext cx="4825331" cy="4692895"/>
          </a:xfrm>
          <a:prstGeom prst="rect">
            <a:avLst/>
          </a:prstGeom>
        </p:spPr>
      </p:pic>
      <p:sp>
        <p:nvSpPr>
          <p:cNvPr id="5" name="TextBox 4">
            <a:extLst>
              <a:ext uri="{FF2B5EF4-FFF2-40B4-BE49-F238E27FC236}">
                <a16:creationId xmlns:a16="http://schemas.microsoft.com/office/drawing/2014/main" id="{0F4947F3-ACDF-AC7F-1EB2-1520BE84F4A0}"/>
              </a:ext>
            </a:extLst>
          </p:cNvPr>
          <p:cNvSpPr txBox="1"/>
          <p:nvPr/>
        </p:nvSpPr>
        <p:spPr>
          <a:xfrm>
            <a:off x="9804810" y="5489617"/>
            <a:ext cx="2001923" cy="769441"/>
          </a:xfrm>
          <a:prstGeom prst="rect">
            <a:avLst/>
          </a:prstGeom>
          <a:noFill/>
        </p:spPr>
        <p:txBody>
          <a:bodyPr wrap="square" rtlCol="0">
            <a:spAutoFit/>
          </a:bodyPr>
          <a:lstStyle/>
          <a:p>
            <a:r>
              <a:rPr lang="en-US" sz="1100" dirty="0" err="1"/>
              <a:t>SSn</a:t>
            </a:r>
            <a:r>
              <a:rPr lang="en-US" sz="1100" dirty="0"/>
              <a:t>: Sun Sensors 1-6</a:t>
            </a:r>
          </a:p>
          <a:p>
            <a:r>
              <a:rPr lang="en-US" sz="1100" dirty="0" err="1"/>
              <a:t>RWn</a:t>
            </a:r>
            <a:r>
              <a:rPr lang="en-US" sz="1100" dirty="0"/>
              <a:t>: Reaction Wheel 1 – 4</a:t>
            </a:r>
          </a:p>
          <a:p>
            <a:r>
              <a:rPr lang="en-US" sz="1100" dirty="0" err="1"/>
              <a:t>BPn</a:t>
            </a:r>
            <a:r>
              <a:rPr lang="en-US" sz="1100" dirty="0"/>
              <a:t>: Battery Pack 1 – 4</a:t>
            </a:r>
          </a:p>
          <a:p>
            <a:r>
              <a:rPr lang="en-US" sz="1100" dirty="0"/>
              <a:t>FC: Flight Computer  </a:t>
            </a:r>
          </a:p>
        </p:txBody>
      </p:sp>
      <p:sp>
        <p:nvSpPr>
          <p:cNvPr id="6" name="TextBox 5">
            <a:extLst>
              <a:ext uri="{FF2B5EF4-FFF2-40B4-BE49-F238E27FC236}">
                <a16:creationId xmlns:a16="http://schemas.microsoft.com/office/drawing/2014/main" id="{CB32AD4A-0B8C-243C-99B8-921E4F716635}"/>
              </a:ext>
            </a:extLst>
          </p:cNvPr>
          <p:cNvSpPr txBox="1"/>
          <p:nvPr/>
        </p:nvSpPr>
        <p:spPr>
          <a:xfrm>
            <a:off x="6945219" y="5489617"/>
            <a:ext cx="2660859" cy="646331"/>
          </a:xfrm>
          <a:prstGeom prst="rect">
            <a:avLst/>
          </a:prstGeom>
          <a:noFill/>
        </p:spPr>
        <p:txBody>
          <a:bodyPr wrap="square" rtlCol="0">
            <a:spAutoFit/>
          </a:bodyPr>
          <a:lstStyle/>
          <a:p>
            <a:r>
              <a:rPr lang="en-US" dirty="0"/>
              <a:t>Spacecraft Components Location</a:t>
            </a:r>
          </a:p>
        </p:txBody>
      </p:sp>
    </p:spTree>
    <p:extLst>
      <p:ext uri="{BB962C8B-B14F-4D97-AF65-F5344CB8AC3E}">
        <p14:creationId xmlns:p14="http://schemas.microsoft.com/office/powerpoint/2010/main" val="146973141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CD0FD8-44E8-C29A-F58F-B84BB4B1596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A94DCC0-9A0C-091D-C3AA-127E1F03CFFD}"/>
              </a:ext>
            </a:extLst>
          </p:cNvPr>
          <p:cNvSpPr>
            <a:spLocks noGrp="1"/>
          </p:cNvSpPr>
          <p:nvPr>
            <p:ph type="title"/>
          </p:nvPr>
        </p:nvSpPr>
        <p:spPr>
          <a:xfrm>
            <a:off x="892098" y="79664"/>
            <a:ext cx="9534984" cy="609600"/>
          </a:xfrm>
        </p:spPr>
        <p:txBody>
          <a:bodyPr/>
          <a:lstStyle/>
          <a:p>
            <a:r>
              <a:rPr lang="en-US" sz="2800" dirty="0">
                <a:solidFill>
                  <a:srgbClr val="FFFF00"/>
                </a:solidFill>
              </a:rPr>
              <a:t>ADCS Challenges (cont’d)</a:t>
            </a:r>
          </a:p>
        </p:txBody>
      </p:sp>
      <p:sp>
        <p:nvSpPr>
          <p:cNvPr id="3" name="TextBox 2">
            <a:extLst>
              <a:ext uri="{FF2B5EF4-FFF2-40B4-BE49-F238E27FC236}">
                <a16:creationId xmlns:a16="http://schemas.microsoft.com/office/drawing/2014/main" id="{C8A3686B-EB7B-C899-1F97-1D2E31941152}"/>
              </a:ext>
            </a:extLst>
          </p:cNvPr>
          <p:cNvSpPr txBox="1"/>
          <p:nvPr/>
        </p:nvSpPr>
        <p:spPr>
          <a:xfrm>
            <a:off x="174133" y="988276"/>
            <a:ext cx="11523497" cy="4585871"/>
          </a:xfrm>
          <a:prstGeom prst="rect">
            <a:avLst/>
          </a:prstGeom>
          <a:noFill/>
        </p:spPr>
        <p:txBody>
          <a:bodyPr wrap="square" rtlCol="0">
            <a:spAutoFit/>
          </a:bodyPr>
          <a:lstStyle/>
          <a:p>
            <a:r>
              <a:rPr lang="en-US" sz="2400" dirty="0"/>
              <a:t>ACS3 Mission ADCS Challenges:</a:t>
            </a:r>
          </a:p>
          <a:p>
            <a:pPr marL="407988" lvl="1" indent="-342900">
              <a:spcAft>
                <a:spcPts val="600"/>
              </a:spcAft>
              <a:buFont typeface="Arial" panose="020B0604020202020204" pitchFamily="34" charset="0"/>
              <a:buChar char="•"/>
            </a:pPr>
            <a:r>
              <a:rPr lang="en-US" sz="2000" b="1" dirty="0"/>
              <a:t>Star Tracker Malfunction: </a:t>
            </a:r>
            <a:r>
              <a:rPr lang="en-US" sz="2000" dirty="0"/>
              <a:t>The star tracker failed, limiting attitude determination to coarse estimates.</a:t>
            </a:r>
          </a:p>
          <a:p>
            <a:pPr marL="407988" lvl="1" indent="-342900">
              <a:spcAft>
                <a:spcPts val="600"/>
              </a:spcAft>
              <a:buFont typeface="Arial" panose="020B0604020202020204" pitchFamily="34" charset="0"/>
              <a:buChar char="•"/>
            </a:pPr>
            <a:r>
              <a:rPr lang="en-US" sz="2000" b="1" dirty="0"/>
              <a:t>Solar Sail Deployment Issues:</a:t>
            </a:r>
            <a:r>
              <a:rPr lang="en-US" sz="2000" dirty="0"/>
              <a:t> Solar sail deployed off-nominally, causing higher-than-expected Solar Radiation Pressure (SRP) torques</a:t>
            </a:r>
          </a:p>
          <a:p>
            <a:pPr marL="407988" lvl="1" indent="-342900">
              <a:spcAft>
                <a:spcPts val="600"/>
              </a:spcAft>
              <a:buFont typeface="Arial" panose="020B0604020202020204" pitchFamily="34" charset="0"/>
              <a:buChar char="•"/>
            </a:pPr>
            <a:r>
              <a:rPr lang="en-US" sz="2000" b="1" dirty="0"/>
              <a:t>Reaction Wheels Saturation: </a:t>
            </a:r>
            <a:r>
              <a:rPr lang="en-US" sz="2000" dirty="0"/>
              <a:t>Reaction wheels saturated during a controlled pointing experiment</a:t>
            </a:r>
          </a:p>
          <a:p>
            <a:pPr marL="407988" lvl="2" indent="-342900">
              <a:spcAft>
                <a:spcPts val="600"/>
              </a:spcAft>
              <a:buFont typeface="Arial" panose="020B0604020202020204" pitchFamily="34" charset="0"/>
              <a:buChar char="•"/>
            </a:pPr>
            <a:r>
              <a:rPr lang="en-US" sz="2000" b="1" dirty="0"/>
              <a:t>Gyroscopic Spin:</a:t>
            </a:r>
            <a:r>
              <a:rPr lang="en-US" sz="2000" dirty="0"/>
              <a:t> Spacecraft entered a gyroscopic, semi-stable spin in the z-axis</a:t>
            </a:r>
          </a:p>
          <a:p>
            <a:pPr marL="407988" lvl="2" indent="-342900">
              <a:spcAft>
                <a:spcPts val="600"/>
              </a:spcAft>
              <a:buFont typeface="Arial" panose="020B0604020202020204" pitchFamily="34" charset="0"/>
              <a:buChar char="•"/>
            </a:pPr>
            <a:r>
              <a:rPr lang="en-US" sz="2000" b="1" dirty="0"/>
              <a:t>Solar Array Orientation:</a:t>
            </a:r>
            <a:r>
              <a:rPr lang="en-US" sz="2000" dirty="0"/>
              <a:t> The solar arrays pointed away from the sun – relying on Earth’s albedo and reducing detumble controller effectiveness.</a:t>
            </a:r>
          </a:p>
          <a:p>
            <a:pPr marL="407988" lvl="2" indent="-342900">
              <a:spcAft>
                <a:spcPts val="600"/>
              </a:spcAft>
              <a:buFont typeface="Arial" panose="020B0604020202020204" pitchFamily="34" charset="0"/>
              <a:buChar char="•"/>
            </a:pPr>
            <a:r>
              <a:rPr lang="en-US" sz="2000" b="1" dirty="0"/>
              <a:t>Orbital Frame Lock:</a:t>
            </a:r>
            <a:r>
              <a:rPr lang="en-US" sz="2000" dirty="0"/>
              <a:t> ACS3 attitude remained “locked” to the orbital frame and </a:t>
            </a:r>
            <a:r>
              <a:rPr lang="en-US" sz="2000" dirty="0" err="1"/>
              <a:t>precessed</a:t>
            </a:r>
            <a:r>
              <a:rPr lang="en-US" sz="2000" dirty="0"/>
              <a:t> with the orbit.</a:t>
            </a:r>
          </a:p>
          <a:p>
            <a:endParaRPr lang="en-US" dirty="0"/>
          </a:p>
        </p:txBody>
      </p:sp>
      <p:sp>
        <p:nvSpPr>
          <p:cNvPr id="6" name="TextBox 5">
            <a:extLst>
              <a:ext uri="{FF2B5EF4-FFF2-40B4-BE49-F238E27FC236}">
                <a16:creationId xmlns:a16="http://schemas.microsoft.com/office/drawing/2014/main" id="{15413562-EC5F-FB32-0658-CD863CDAFBCF}"/>
              </a:ext>
            </a:extLst>
          </p:cNvPr>
          <p:cNvSpPr txBox="1"/>
          <p:nvPr/>
        </p:nvSpPr>
        <p:spPr>
          <a:xfrm>
            <a:off x="570909" y="5749712"/>
            <a:ext cx="10360959" cy="646331"/>
          </a:xfrm>
          <a:prstGeom prst="rect">
            <a:avLst/>
          </a:prstGeom>
          <a:noFill/>
        </p:spPr>
        <p:txBody>
          <a:bodyPr wrap="square" rtlCol="0">
            <a:spAutoFit/>
          </a:bodyPr>
          <a:lstStyle/>
          <a:p>
            <a:r>
              <a:rPr lang="en-US" dirty="0"/>
              <a:t>The spacecraft was in gyroscopic stabilization and locked to the orbital frame kept the solar arrays pointed away from the sun. The spacecraft relied only on Earth’s albedo for power.</a:t>
            </a:r>
          </a:p>
        </p:txBody>
      </p:sp>
    </p:spTree>
    <p:extLst>
      <p:ext uri="{BB962C8B-B14F-4D97-AF65-F5344CB8AC3E}">
        <p14:creationId xmlns:p14="http://schemas.microsoft.com/office/powerpoint/2010/main" val="247145911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8D56D9-AEA0-112E-BF55-084E68A4857E}"/>
              </a:ext>
            </a:extLst>
          </p:cNvPr>
          <p:cNvSpPr>
            <a:spLocks noGrp="1"/>
          </p:cNvSpPr>
          <p:nvPr>
            <p:ph type="title"/>
          </p:nvPr>
        </p:nvSpPr>
        <p:spPr/>
        <p:txBody>
          <a:bodyPr/>
          <a:lstStyle/>
          <a:p>
            <a:r>
              <a:rPr lang="en-US" dirty="0">
                <a:solidFill>
                  <a:srgbClr val="FFFF00"/>
                </a:solidFill>
              </a:rPr>
              <a:t>ADCS Challenges (cont’d)</a:t>
            </a:r>
          </a:p>
        </p:txBody>
      </p:sp>
      <p:sp>
        <p:nvSpPr>
          <p:cNvPr id="3" name="TextBox 2">
            <a:extLst>
              <a:ext uri="{FF2B5EF4-FFF2-40B4-BE49-F238E27FC236}">
                <a16:creationId xmlns:a16="http://schemas.microsoft.com/office/drawing/2014/main" id="{0612F1FF-E9D6-2157-4541-D5B989FDC43E}"/>
              </a:ext>
            </a:extLst>
          </p:cNvPr>
          <p:cNvSpPr txBox="1"/>
          <p:nvPr/>
        </p:nvSpPr>
        <p:spPr>
          <a:xfrm>
            <a:off x="346803" y="976401"/>
            <a:ext cx="11498394" cy="1769715"/>
          </a:xfrm>
          <a:prstGeom prst="rect">
            <a:avLst/>
          </a:prstGeom>
          <a:noFill/>
        </p:spPr>
        <p:txBody>
          <a:bodyPr wrap="square" rtlCol="0">
            <a:spAutoFit/>
          </a:bodyPr>
          <a:lstStyle/>
          <a:p>
            <a:pPr marL="407988" lvl="2" indent="-342900">
              <a:spcAft>
                <a:spcPts val="300"/>
              </a:spcAft>
              <a:buFont typeface="Arial" panose="020B0604020202020204" pitchFamily="34" charset="0"/>
              <a:buChar char="•"/>
            </a:pPr>
            <a:r>
              <a:rPr lang="en-US" sz="2000" b="1" dirty="0"/>
              <a:t>Torque Effects: </a:t>
            </a:r>
            <a:r>
              <a:rPr lang="en-US" sz="2000" dirty="0"/>
              <a:t>Gravity gradient and gyroscopic torques led to the spacecraft spin axis of inertia was perpendicular to the orbital plane.</a:t>
            </a:r>
          </a:p>
          <a:p>
            <a:pPr marL="407988" lvl="2" indent="-342900">
              <a:spcAft>
                <a:spcPts val="300"/>
              </a:spcAft>
              <a:buFont typeface="Arial" panose="020B0604020202020204" pitchFamily="34" charset="0"/>
              <a:buChar char="•"/>
            </a:pPr>
            <a:r>
              <a:rPr lang="en-US" sz="2000" b="1" dirty="0"/>
              <a:t>Attitude Precession:</a:t>
            </a:r>
            <a:r>
              <a:rPr lang="en-US" sz="2000" dirty="0"/>
              <a:t> As the SSO </a:t>
            </a:r>
            <a:r>
              <a:rPr lang="en-US" sz="2000" dirty="0" err="1"/>
              <a:t>precessed</a:t>
            </a:r>
            <a:r>
              <a:rPr lang="en-US" sz="2000" dirty="0"/>
              <a:t> 180</a:t>
            </a:r>
            <a:r>
              <a:rPr lang="en-US" sz="2000" baseline="30000" dirty="0"/>
              <a:t>o</a:t>
            </a:r>
            <a:r>
              <a:rPr lang="en-US" sz="2000" dirty="0"/>
              <a:t>, the spacecraft attitude rotated along with it, keeping solar panels away from the sun.</a:t>
            </a:r>
            <a:endParaRPr lang="en-US" sz="2400" dirty="0"/>
          </a:p>
          <a:p>
            <a:endParaRPr lang="en-US" sz="2400" dirty="0"/>
          </a:p>
        </p:txBody>
      </p:sp>
      <p:pic>
        <p:nvPicPr>
          <p:cNvPr id="6" name="Picture 5">
            <a:extLst>
              <a:ext uri="{FF2B5EF4-FFF2-40B4-BE49-F238E27FC236}">
                <a16:creationId xmlns:a16="http://schemas.microsoft.com/office/drawing/2014/main" id="{E855B58B-E636-D325-8D48-442B45F7EF4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952440" y="2492013"/>
            <a:ext cx="7011768" cy="3239743"/>
          </a:xfrm>
          <a:prstGeom prst="rect">
            <a:avLst/>
          </a:prstGeom>
        </p:spPr>
      </p:pic>
      <p:sp>
        <p:nvSpPr>
          <p:cNvPr id="7" name="TextBox 6">
            <a:extLst>
              <a:ext uri="{FF2B5EF4-FFF2-40B4-BE49-F238E27FC236}">
                <a16:creationId xmlns:a16="http://schemas.microsoft.com/office/drawing/2014/main" id="{922C85E0-4426-6A7A-D4A7-06CE9486D9F9}"/>
              </a:ext>
            </a:extLst>
          </p:cNvPr>
          <p:cNvSpPr txBox="1"/>
          <p:nvPr/>
        </p:nvSpPr>
        <p:spPr>
          <a:xfrm>
            <a:off x="515371" y="2680724"/>
            <a:ext cx="4268501" cy="2554545"/>
          </a:xfrm>
          <a:prstGeom prst="rect">
            <a:avLst/>
          </a:prstGeom>
          <a:noFill/>
        </p:spPr>
        <p:txBody>
          <a:bodyPr wrap="square" rtlCol="0">
            <a:spAutoFit/>
          </a:bodyPr>
          <a:lstStyle/>
          <a:p>
            <a:r>
              <a:rPr lang="en-US" sz="2000" dirty="0"/>
              <a:t>Following the attitude anomaly, ACS3 detumble mode remained engaged throughout the mission. However, despite continuous effort, the system was unable to achieve the necessary threshold for stable, controlled pointing or enable other maneuvers</a:t>
            </a:r>
          </a:p>
        </p:txBody>
      </p:sp>
      <p:sp>
        <p:nvSpPr>
          <p:cNvPr id="8" name="TextBox 7">
            <a:extLst>
              <a:ext uri="{FF2B5EF4-FFF2-40B4-BE49-F238E27FC236}">
                <a16:creationId xmlns:a16="http://schemas.microsoft.com/office/drawing/2014/main" id="{5E33F907-0DF5-0802-442F-BB64A9661F28}"/>
              </a:ext>
            </a:extLst>
          </p:cNvPr>
          <p:cNvSpPr txBox="1"/>
          <p:nvPr/>
        </p:nvSpPr>
        <p:spPr>
          <a:xfrm>
            <a:off x="988930" y="5881599"/>
            <a:ext cx="9251577" cy="646331"/>
          </a:xfrm>
          <a:prstGeom prst="rect">
            <a:avLst/>
          </a:prstGeom>
          <a:noFill/>
        </p:spPr>
        <p:txBody>
          <a:bodyPr wrap="square" rtlCol="0">
            <a:spAutoFit/>
          </a:bodyPr>
          <a:lstStyle/>
          <a:p>
            <a:r>
              <a:rPr lang="en-US" dirty="0"/>
              <a:t>The spacecraft was unable to reduce the spin rate to the required threshold as detumble operations were limited by the power availability. </a:t>
            </a:r>
          </a:p>
        </p:txBody>
      </p:sp>
    </p:spTree>
    <p:extLst>
      <p:ext uri="{BB962C8B-B14F-4D97-AF65-F5344CB8AC3E}">
        <p14:creationId xmlns:p14="http://schemas.microsoft.com/office/powerpoint/2010/main" val="139341240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5394ED-CBAB-5C0E-1546-A8C79DDB882B}"/>
              </a:ext>
            </a:extLst>
          </p:cNvPr>
          <p:cNvSpPr>
            <a:spLocks noGrp="1"/>
          </p:cNvSpPr>
          <p:nvPr>
            <p:ph type="title"/>
          </p:nvPr>
        </p:nvSpPr>
        <p:spPr>
          <a:xfrm>
            <a:off x="1037063" y="106680"/>
            <a:ext cx="9292609" cy="609600"/>
          </a:xfrm>
        </p:spPr>
        <p:txBody>
          <a:bodyPr/>
          <a:lstStyle/>
          <a:p>
            <a:r>
              <a:rPr lang="en-US" dirty="0">
                <a:solidFill>
                  <a:srgbClr val="FFFF00"/>
                </a:solidFill>
              </a:rPr>
              <a:t>Trajectory Prediction Challenges</a:t>
            </a:r>
          </a:p>
        </p:txBody>
      </p:sp>
      <p:sp>
        <p:nvSpPr>
          <p:cNvPr id="3" name="TextBox 2">
            <a:extLst>
              <a:ext uri="{FF2B5EF4-FFF2-40B4-BE49-F238E27FC236}">
                <a16:creationId xmlns:a16="http://schemas.microsoft.com/office/drawing/2014/main" id="{61630AF4-824B-56BF-28A4-85E3547A1863}"/>
              </a:ext>
            </a:extLst>
          </p:cNvPr>
          <p:cNvSpPr txBox="1"/>
          <p:nvPr/>
        </p:nvSpPr>
        <p:spPr>
          <a:xfrm>
            <a:off x="390144" y="948690"/>
            <a:ext cx="5143322" cy="4201150"/>
          </a:xfrm>
          <a:prstGeom prst="rect">
            <a:avLst/>
          </a:prstGeom>
          <a:noFill/>
        </p:spPr>
        <p:txBody>
          <a:bodyPr wrap="square" rtlCol="0">
            <a:spAutoFit/>
          </a:bodyPr>
          <a:lstStyle/>
          <a:p>
            <a:pPr>
              <a:spcAft>
                <a:spcPts val="600"/>
              </a:spcAft>
            </a:pPr>
            <a:r>
              <a:rPr lang="en-US" sz="2400" b="1" dirty="0"/>
              <a:t>Before Sail Deployment:</a:t>
            </a:r>
          </a:p>
          <a:p>
            <a:pPr marL="285750" indent="-285750">
              <a:spcAft>
                <a:spcPts val="600"/>
              </a:spcAft>
              <a:buFont typeface="Arial" panose="020B0604020202020204" pitchFamily="34" charset="0"/>
              <a:buChar char="•"/>
            </a:pPr>
            <a:r>
              <a:rPr lang="en-US" sz="2000" b="1" dirty="0">
                <a:latin typeface="Arial" panose="020B0604020202020204" pitchFamily="34" charset="0"/>
                <a:cs typeface="Arial" panose="020B0604020202020204" pitchFamily="34" charset="0"/>
              </a:rPr>
              <a:t>GPS Data Acquisition: </a:t>
            </a:r>
            <a:r>
              <a:rPr lang="en-US" sz="2000" dirty="0">
                <a:latin typeface="Arial" panose="020B0604020202020204" pitchFamily="34" charset="0"/>
                <a:cs typeface="Arial" panose="020B0604020202020204" pitchFamily="34" charset="0"/>
              </a:rPr>
              <a:t>The GPS Receiver struggle to acquire consistent data  - Although some valid data of sufficient quality to generate ephemeris files, overall reliability was limited.</a:t>
            </a:r>
          </a:p>
          <a:p>
            <a:pPr marL="285750" indent="-285750">
              <a:spcAft>
                <a:spcPts val="600"/>
              </a:spcAft>
              <a:buFont typeface="Arial" panose="020B0604020202020204" pitchFamily="34" charset="0"/>
              <a:buChar char="•"/>
            </a:pPr>
            <a:endParaRPr lang="en-US" sz="2000" dirty="0">
              <a:latin typeface="Arial" panose="020B0604020202020204" pitchFamily="34" charset="0"/>
              <a:cs typeface="Arial" panose="020B0604020202020204" pitchFamily="34" charset="0"/>
            </a:endParaRPr>
          </a:p>
          <a:p>
            <a:pPr>
              <a:spcAft>
                <a:spcPts val="600"/>
              </a:spcAft>
            </a:pPr>
            <a:endParaRPr lang="en-US" sz="2000" dirty="0">
              <a:latin typeface="Arial" panose="020B0604020202020204" pitchFamily="34" charset="0"/>
              <a:cs typeface="Arial" panose="020B0604020202020204" pitchFamily="34" charset="0"/>
            </a:endParaRPr>
          </a:p>
          <a:p>
            <a:pPr marL="285750" indent="-285750">
              <a:spcAft>
                <a:spcPts val="600"/>
              </a:spcAft>
              <a:buFont typeface="Arial" panose="020B0604020202020204" pitchFamily="34" charset="0"/>
              <a:buChar char="•"/>
            </a:pPr>
            <a:r>
              <a:rPr lang="en-US" sz="2000" b="1" dirty="0">
                <a:latin typeface="Arial" panose="020B0604020202020204" pitchFamily="34" charset="0"/>
                <a:cs typeface="Arial" panose="020B0604020202020204" pitchFamily="34" charset="0"/>
              </a:rPr>
              <a:t>Data Quality:</a:t>
            </a:r>
            <a:r>
              <a:rPr lang="en-US" sz="2000" dirty="0">
                <a:latin typeface="Arial" panose="020B0604020202020204" pitchFamily="34" charset="0"/>
                <a:cs typeface="Arial" panose="020B0604020202020204" pitchFamily="34" charset="0"/>
              </a:rPr>
              <a:t> The available data were too noisy for high fidelity attitude determination and reconstruction </a:t>
            </a:r>
          </a:p>
          <a:p>
            <a:endParaRPr lang="en-US" dirty="0"/>
          </a:p>
        </p:txBody>
      </p:sp>
      <p:pic>
        <p:nvPicPr>
          <p:cNvPr id="5" name="Picture 4" descr="Chart&#10;&#10;AI-generated content may be incorrect.">
            <a:extLst>
              <a:ext uri="{FF2B5EF4-FFF2-40B4-BE49-F238E27FC236}">
                <a16:creationId xmlns:a16="http://schemas.microsoft.com/office/drawing/2014/main" id="{392BDF7D-C005-02A9-5AC3-6E9720EDF06E}"/>
              </a:ext>
            </a:extLst>
          </p:cNvPr>
          <p:cNvPicPr>
            <a:picLocks noChangeAspect="1"/>
          </p:cNvPicPr>
          <p:nvPr/>
        </p:nvPicPr>
        <p:blipFill>
          <a:blip r:embed="rId2"/>
          <a:stretch>
            <a:fillRect/>
          </a:stretch>
        </p:blipFill>
        <p:spPr>
          <a:xfrm>
            <a:off x="5600535" y="1112810"/>
            <a:ext cx="6303402" cy="3166582"/>
          </a:xfrm>
          <a:prstGeom prst="rect">
            <a:avLst/>
          </a:prstGeom>
        </p:spPr>
      </p:pic>
      <p:sp>
        <p:nvSpPr>
          <p:cNvPr id="8" name="TextBox 7">
            <a:extLst>
              <a:ext uri="{FF2B5EF4-FFF2-40B4-BE49-F238E27FC236}">
                <a16:creationId xmlns:a16="http://schemas.microsoft.com/office/drawing/2014/main" id="{7BB08328-C2CA-FB45-3D8A-8BB21A46B6BA}"/>
              </a:ext>
            </a:extLst>
          </p:cNvPr>
          <p:cNvSpPr txBox="1"/>
          <p:nvPr/>
        </p:nvSpPr>
        <p:spPr>
          <a:xfrm>
            <a:off x="6658536" y="4517802"/>
            <a:ext cx="4154644" cy="523220"/>
          </a:xfrm>
          <a:prstGeom prst="rect">
            <a:avLst/>
          </a:prstGeom>
          <a:noFill/>
        </p:spPr>
        <p:txBody>
          <a:bodyPr wrap="square" rtlCol="0">
            <a:spAutoFit/>
          </a:bodyPr>
          <a:lstStyle/>
          <a:p>
            <a:r>
              <a:rPr lang="en-US" sz="1400" dirty="0"/>
              <a:t>Position Uncertainty with observed GPS data from commissioning until sail deployment </a:t>
            </a:r>
          </a:p>
        </p:txBody>
      </p:sp>
    </p:spTree>
    <p:extLst>
      <p:ext uri="{BB962C8B-B14F-4D97-AF65-F5344CB8AC3E}">
        <p14:creationId xmlns:p14="http://schemas.microsoft.com/office/powerpoint/2010/main" val="106167469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F45A0C-0AA6-94EA-F878-69C0923DB8D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882F3A9-A371-C015-8EA9-DB5F2585D758}"/>
              </a:ext>
            </a:extLst>
          </p:cNvPr>
          <p:cNvSpPr>
            <a:spLocks noGrp="1"/>
          </p:cNvSpPr>
          <p:nvPr>
            <p:ph type="title"/>
          </p:nvPr>
        </p:nvSpPr>
        <p:spPr>
          <a:xfrm>
            <a:off x="1037063" y="106680"/>
            <a:ext cx="9292609" cy="609600"/>
          </a:xfrm>
        </p:spPr>
        <p:txBody>
          <a:bodyPr/>
          <a:lstStyle/>
          <a:p>
            <a:r>
              <a:rPr lang="en-US" dirty="0">
                <a:solidFill>
                  <a:srgbClr val="FFFF00"/>
                </a:solidFill>
              </a:rPr>
              <a:t>Trajectory Prediction Challenges (cont’d) </a:t>
            </a:r>
          </a:p>
        </p:txBody>
      </p:sp>
      <p:sp>
        <p:nvSpPr>
          <p:cNvPr id="3" name="TextBox 2">
            <a:extLst>
              <a:ext uri="{FF2B5EF4-FFF2-40B4-BE49-F238E27FC236}">
                <a16:creationId xmlns:a16="http://schemas.microsoft.com/office/drawing/2014/main" id="{9EDDB441-C0E0-843D-B3B9-FD166B9BCA67}"/>
              </a:ext>
            </a:extLst>
          </p:cNvPr>
          <p:cNvSpPr txBox="1"/>
          <p:nvPr/>
        </p:nvSpPr>
        <p:spPr>
          <a:xfrm>
            <a:off x="390143" y="948690"/>
            <a:ext cx="11497057" cy="3062377"/>
          </a:xfrm>
          <a:prstGeom prst="rect">
            <a:avLst/>
          </a:prstGeom>
          <a:noFill/>
        </p:spPr>
        <p:txBody>
          <a:bodyPr wrap="square" rtlCol="0">
            <a:spAutoFit/>
          </a:bodyPr>
          <a:lstStyle/>
          <a:p>
            <a:pPr>
              <a:spcAft>
                <a:spcPts val="600"/>
              </a:spcAft>
            </a:pPr>
            <a:r>
              <a:rPr lang="en-US" sz="2400" dirty="0"/>
              <a:t>After Sail Deployment:</a:t>
            </a:r>
          </a:p>
          <a:p>
            <a:pPr marL="285750" indent="-285750">
              <a:spcAft>
                <a:spcPts val="600"/>
              </a:spcAft>
              <a:buFont typeface="Arial" panose="020B0604020202020204" pitchFamily="34" charset="0"/>
              <a:buChar char="•"/>
            </a:pPr>
            <a:r>
              <a:rPr lang="en-US" b="1" dirty="0"/>
              <a:t>GPS Receiver Outage: </a:t>
            </a:r>
            <a:r>
              <a:rPr lang="en-US" dirty="0"/>
              <a:t>Not able to receive GPS data due to issues in the power system </a:t>
            </a:r>
          </a:p>
          <a:p>
            <a:pPr marL="285750" indent="-285750">
              <a:spcAft>
                <a:spcPts val="600"/>
              </a:spcAft>
              <a:buFont typeface="Arial" panose="020B0604020202020204" pitchFamily="34" charset="0"/>
              <a:buChar char="•"/>
            </a:pPr>
            <a:r>
              <a:rPr lang="en-US" b="1" dirty="0"/>
              <a:t>Orbit Monitoring:</a:t>
            </a:r>
            <a:r>
              <a:rPr lang="en-US" dirty="0"/>
              <a:t> To compensate, orbit propagation was monitored by analyzing Vector Covariance Message provided by NASA CARA team</a:t>
            </a:r>
          </a:p>
          <a:p>
            <a:pPr marL="285750" indent="-285750">
              <a:spcAft>
                <a:spcPts val="600"/>
              </a:spcAft>
              <a:buFont typeface="Arial" panose="020B0604020202020204" pitchFamily="34" charset="0"/>
              <a:buChar char="•"/>
            </a:pPr>
            <a:r>
              <a:rPr lang="en-US" b="1" dirty="0"/>
              <a:t>Propagator Limitations:</a:t>
            </a:r>
            <a:r>
              <a:rPr lang="en-US" dirty="0"/>
              <a:t> A high-fidelity propagator only good for a short time span</a:t>
            </a:r>
          </a:p>
          <a:p>
            <a:pPr marL="285750" indent="-285750">
              <a:spcAft>
                <a:spcPts val="600"/>
              </a:spcAft>
              <a:buFont typeface="Arial" panose="020B0604020202020204" pitchFamily="34" charset="0"/>
              <a:buChar char="•"/>
            </a:pPr>
            <a:r>
              <a:rPr lang="en-US" b="1" dirty="0"/>
              <a:t>Impact of Solar Radiation Pressure (SRP): </a:t>
            </a:r>
            <a:r>
              <a:rPr lang="en-US" dirty="0"/>
              <a:t>SRP-induced eccentricity changes proved difficult to predict over long durations, further impacting the accuracy of orbital predictions.</a:t>
            </a:r>
          </a:p>
          <a:p>
            <a:pPr marL="285750" indent="-285750">
              <a:spcAft>
                <a:spcPts val="600"/>
              </a:spcAft>
              <a:buFont typeface="Arial" panose="020B0604020202020204" pitchFamily="34" charset="0"/>
              <a:buChar char="•"/>
            </a:pPr>
            <a:r>
              <a:rPr lang="en-US" b="1" dirty="0"/>
              <a:t>Long-term Prediction Challenges: </a:t>
            </a:r>
            <a:r>
              <a:rPr lang="en-US" dirty="0"/>
              <a:t>The methods used were not suitable for long-term propagation and lifetime predictions</a:t>
            </a:r>
          </a:p>
        </p:txBody>
      </p:sp>
      <p:sp>
        <p:nvSpPr>
          <p:cNvPr id="7" name="TextBox 6">
            <a:extLst>
              <a:ext uri="{FF2B5EF4-FFF2-40B4-BE49-F238E27FC236}">
                <a16:creationId xmlns:a16="http://schemas.microsoft.com/office/drawing/2014/main" id="{C753C166-C9EC-0D21-F070-A5BE3CCEF33C}"/>
              </a:ext>
            </a:extLst>
          </p:cNvPr>
          <p:cNvSpPr txBox="1"/>
          <p:nvPr/>
        </p:nvSpPr>
        <p:spPr>
          <a:xfrm>
            <a:off x="683740" y="4909752"/>
            <a:ext cx="10495006" cy="923330"/>
          </a:xfrm>
          <a:prstGeom prst="rect">
            <a:avLst/>
          </a:prstGeom>
          <a:noFill/>
        </p:spPr>
        <p:txBody>
          <a:bodyPr wrap="square" rtlCol="0">
            <a:spAutoFit/>
          </a:bodyPr>
          <a:lstStyle/>
          <a:p>
            <a:r>
              <a:rPr lang="en-US" b="1" dirty="0"/>
              <a:t>Key </a:t>
            </a:r>
            <a:r>
              <a:rPr lang="en-US" b="1" dirty="0" err="1"/>
              <a:t>Takeway</a:t>
            </a:r>
            <a:r>
              <a:rPr lang="en-US" b="1" dirty="0"/>
              <a:t>: </a:t>
            </a:r>
            <a:r>
              <a:rPr lang="en-US" dirty="0"/>
              <a:t>High-fidelity orbital prediction of ACS3 spacecraft proved challenging due to (</a:t>
            </a:r>
            <a:r>
              <a:rPr lang="en-US" dirty="0" err="1"/>
              <a:t>i</a:t>
            </a:r>
            <a:r>
              <a:rPr lang="en-US" dirty="0"/>
              <a:t>) GPS Receiver unavailable in most of the mission operations, (ii) SRP-induced eccentricity impacting long-term orbital propagation</a:t>
            </a:r>
          </a:p>
        </p:txBody>
      </p:sp>
    </p:spTree>
    <p:extLst>
      <p:ext uri="{BB962C8B-B14F-4D97-AF65-F5344CB8AC3E}">
        <p14:creationId xmlns:p14="http://schemas.microsoft.com/office/powerpoint/2010/main" val="138195752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2186EA-2566-4A59-A683-3051C8A8A923}"/>
              </a:ext>
            </a:extLst>
          </p:cNvPr>
          <p:cNvSpPr>
            <a:spLocks noGrp="1"/>
          </p:cNvSpPr>
          <p:nvPr>
            <p:ph type="title"/>
          </p:nvPr>
        </p:nvSpPr>
        <p:spPr>
          <a:xfrm>
            <a:off x="864973" y="122121"/>
            <a:ext cx="9342799" cy="609600"/>
          </a:xfrm>
        </p:spPr>
        <p:txBody>
          <a:bodyPr/>
          <a:lstStyle/>
          <a:p>
            <a:r>
              <a:rPr lang="en-US" sz="2800" dirty="0">
                <a:solidFill>
                  <a:srgbClr val="FFFF00"/>
                </a:solidFill>
              </a:rPr>
              <a:t>Lessons</a:t>
            </a:r>
            <a:r>
              <a:rPr lang="en-US" sz="2800" dirty="0"/>
              <a:t> </a:t>
            </a:r>
            <a:r>
              <a:rPr lang="en-US" sz="2800" dirty="0">
                <a:solidFill>
                  <a:srgbClr val="FFFF00"/>
                </a:solidFill>
              </a:rPr>
              <a:t>Learned</a:t>
            </a:r>
          </a:p>
        </p:txBody>
      </p:sp>
      <p:sp>
        <p:nvSpPr>
          <p:cNvPr id="3" name="TextBox 2">
            <a:extLst>
              <a:ext uri="{FF2B5EF4-FFF2-40B4-BE49-F238E27FC236}">
                <a16:creationId xmlns:a16="http://schemas.microsoft.com/office/drawing/2014/main" id="{7DADE4F7-B189-1FEF-9C21-6BFE58C3A4C5}"/>
              </a:ext>
            </a:extLst>
          </p:cNvPr>
          <p:cNvSpPr txBox="1"/>
          <p:nvPr/>
        </p:nvSpPr>
        <p:spPr>
          <a:xfrm>
            <a:off x="333954" y="1073426"/>
            <a:ext cx="11714922" cy="5216813"/>
          </a:xfrm>
          <a:prstGeom prst="rect">
            <a:avLst/>
          </a:prstGeom>
          <a:noFill/>
        </p:spPr>
        <p:txBody>
          <a:bodyPr wrap="square" rtlCol="0">
            <a:spAutoFit/>
          </a:bodyPr>
          <a:lstStyle/>
          <a:p>
            <a:r>
              <a:rPr lang="en-US" sz="2400" b="1" dirty="0">
                <a:solidFill>
                  <a:srgbClr val="0070C0"/>
                </a:solidFill>
              </a:rPr>
              <a:t>Solar Sail Deployment and Diagnostics – Key Considerations in Testing and Analysis</a:t>
            </a:r>
          </a:p>
          <a:p>
            <a:pPr marL="342900" indent="-342900">
              <a:spcBef>
                <a:spcPts val="600"/>
              </a:spcBef>
              <a:spcAft>
                <a:spcPts val="600"/>
              </a:spcAft>
              <a:buFont typeface="Arial" panose="020B0604020202020204" pitchFamily="34" charset="0"/>
              <a:buChar char="•"/>
            </a:pPr>
            <a:r>
              <a:rPr lang="en-US" sz="2000" b="1" dirty="0"/>
              <a:t>High-Fidelity Deployment Testing: </a:t>
            </a:r>
            <a:r>
              <a:rPr lang="en-US" sz="2000" dirty="0"/>
              <a:t>It is essential to conduct a full deployment test to evaluate the solar sail and its control system’s performance and reliability</a:t>
            </a:r>
          </a:p>
          <a:p>
            <a:pPr marL="342900" indent="-342900">
              <a:spcBef>
                <a:spcPts val="600"/>
              </a:spcBef>
              <a:spcAft>
                <a:spcPts val="600"/>
              </a:spcAft>
              <a:buFont typeface="Arial" panose="020B0604020202020204" pitchFamily="34" charset="0"/>
              <a:buChar char="•"/>
            </a:pPr>
            <a:r>
              <a:rPr lang="en-US" sz="2000" b="1" dirty="0"/>
              <a:t>Partial Deployment Testing: </a:t>
            </a:r>
            <a:r>
              <a:rPr lang="en-US" sz="2000" dirty="0"/>
              <a:t>Utilize a gravity </a:t>
            </a:r>
            <a:r>
              <a:rPr lang="en-US" sz="2000" dirty="0" err="1"/>
              <a:t>offloader</a:t>
            </a:r>
            <a:r>
              <a:rPr lang="en-US" sz="2000" dirty="0"/>
              <a:t> that allows unrestricted 3D motion for partial deployment tests. This approach bridges the gap between the earth-based development environment and operational performance in space.</a:t>
            </a:r>
          </a:p>
          <a:p>
            <a:pPr marL="342900" indent="-342900">
              <a:spcBef>
                <a:spcPts val="600"/>
              </a:spcBef>
              <a:spcAft>
                <a:spcPts val="600"/>
              </a:spcAft>
              <a:buFont typeface="Arial" panose="020B0604020202020204" pitchFamily="34" charset="0"/>
              <a:buChar char="•"/>
            </a:pPr>
            <a:r>
              <a:rPr lang="en-US" sz="2000" b="1" dirty="0"/>
              <a:t>Sail Shape Analysis Challenge:</a:t>
            </a:r>
            <a:r>
              <a:rPr lang="en-US" sz="2000" dirty="0"/>
              <a:t> Determine the full sail shape through analysis alone is complex due to challenge in capturing complete sail images onboard, limiting the assessment accuracy.</a:t>
            </a:r>
          </a:p>
          <a:p>
            <a:pPr marL="342900" indent="-342900">
              <a:spcBef>
                <a:spcPts val="600"/>
              </a:spcBef>
              <a:spcAft>
                <a:spcPts val="600"/>
              </a:spcAft>
              <a:buFont typeface="Arial" panose="020B0604020202020204" pitchFamily="34" charset="0"/>
              <a:buChar char="•"/>
            </a:pPr>
            <a:r>
              <a:rPr lang="en-US" sz="2000" b="1" dirty="0"/>
              <a:t>Onboard Diagnostic Cameras Design: </a:t>
            </a:r>
            <a:r>
              <a:rPr lang="en-US" sz="2000" dirty="0"/>
              <a:t>High-fidelity diagnostic cameras system onboard and its placement is crucial for monitoring deployment and identifying potential issues in real-time. </a:t>
            </a:r>
          </a:p>
          <a:p>
            <a:pPr marL="342900" indent="-342900">
              <a:spcBef>
                <a:spcPts val="600"/>
              </a:spcBef>
              <a:spcAft>
                <a:spcPts val="600"/>
              </a:spcAft>
              <a:buFont typeface="Arial" panose="020B0604020202020204" pitchFamily="34" charset="0"/>
              <a:buChar char="•"/>
            </a:pPr>
            <a:r>
              <a:rPr lang="en-US" sz="2000" b="1" dirty="0"/>
              <a:t>Scaling Challenges: </a:t>
            </a:r>
            <a:r>
              <a:rPr lang="en-US" sz="2000" dirty="0"/>
              <a:t>As the sail area increases, the complexity and difficulty of addressing deployment and diagnostic challenges also grow, requiring enhanced testing and monitoring strategies.</a:t>
            </a:r>
          </a:p>
        </p:txBody>
      </p:sp>
    </p:spTree>
    <p:extLst>
      <p:ext uri="{BB962C8B-B14F-4D97-AF65-F5344CB8AC3E}">
        <p14:creationId xmlns:p14="http://schemas.microsoft.com/office/powerpoint/2010/main" val="399975406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2B67AF-1002-9F22-C3B1-6CBE3CD8481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7608A16-183C-1F86-97DB-6CEB3487E7DC}"/>
              </a:ext>
            </a:extLst>
          </p:cNvPr>
          <p:cNvSpPr>
            <a:spLocks noGrp="1"/>
          </p:cNvSpPr>
          <p:nvPr>
            <p:ph type="title"/>
          </p:nvPr>
        </p:nvSpPr>
        <p:spPr>
          <a:xfrm>
            <a:off x="972922" y="122121"/>
            <a:ext cx="9234850" cy="609600"/>
          </a:xfrm>
        </p:spPr>
        <p:txBody>
          <a:bodyPr/>
          <a:lstStyle/>
          <a:p>
            <a:r>
              <a:rPr lang="en-US" sz="2800" dirty="0">
                <a:solidFill>
                  <a:srgbClr val="FFFF00"/>
                </a:solidFill>
              </a:rPr>
              <a:t>Lessons Learned (cont’d)</a:t>
            </a:r>
          </a:p>
        </p:txBody>
      </p:sp>
      <p:sp>
        <p:nvSpPr>
          <p:cNvPr id="3" name="TextBox 2">
            <a:extLst>
              <a:ext uri="{FF2B5EF4-FFF2-40B4-BE49-F238E27FC236}">
                <a16:creationId xmlns:a16="http://schemas.microsoft.com/office/drawing/2014/main" id="{0F52CA4B-D213-23CE-D393-DDFC72ACCF11}"/>
              </a:ext>
            </a:extLst>
          </p:cNvPr>
          <p:cNvSpPr txBox="1"/>
          <p:nvPr/>
        </p:nvSpPr>
        <p:spPr>
          <a:xfrm>
            <a:off x="333954" y="1073426"/>
            <a:ext cx="11714922" cy="4539704"/>
          </a:xfrm>
          <a:prstGeom prst="rect">
            <a:avLst/>
          </a:prstGeom>
          <a:noFill/>
        </p:spPr>
        <p:txBody>
          <a:bodyPr wrap="square" rtlCol="0">
            <a:spAutoFit/>
          </a:bodyPr>
          <a:lstStyle/>
          <a:p>
            <a:r>
              <a:rPr lang="en-US" sz="2400" b="1" dirty="0">
                <a:solidFill>
                  <a:srgbClr val="0070C0"/>
                </a:solidFill>
              </a:rPr>
              <a:t>Attitude Determination and Control System (ADCS)</a:t>
            </a:r>
          </a:p>
          <a:p>
            <a:pPr marL="342900" indent="-342900">
              <a:spcBef>
                <a:spcPts val="600"/>
              </a:spcBef>
              <a:spcAft>
                <a:spcPts val="600"/>
              </a:spcAft>
              <a:buFont typeface="Arial" panose="020B0604020202020204" pitchFamily="34" charset="0"/>
              <a:buChar char="•"/>
            </a:pPr>
            <a:r>
              <a:rPr lang="en-US" sz="2000" b="1" dirty="0"/>
              <a:t>Onboard Camera System: </a:t>
            </a:r>
            <a:r>
              <a:rPr lang="en-US" sz="2000" dirty="0"/>
              <a:t>Provide invaluable insights for identifying and characterizing off-nominal deployments, enabling update to dynamic models for more accurate system response.</a:t>
            </a:r>
          </a:p>
          <a:p>
            <a:pPr marL="342900" indent="-342900">
              <a:spcBef>
                <a:spcPts val="600"/>
              </a:spcBef>
              <a:spcAft>
                <a:spcPts val="600"/>
              </a:spcAft>
              <a:buFont typeface="Arial" panose="020B0604020202020204" pitchFamily="34" charset="0"/>
              <a:buChar char="•"/>
            </a:pPr>
            <a:r>
              <a:rPr lang="en-US" sz="2000" b="1" dirty="0"/>
              <a:t>Flexible-body attenuation filters:</a:t>
            </a:r>
            <a:r>
              <a:rPr lang="en-US" sz="2000" dirty="0"/>
              <a:t> Roll-off frequencies designed prior to the first fundamental structure mode suppress higher frequencies response, improving stability and control. </a:t>
            </a:r>
          </a:p>
          <a:p>
            <a:pPr marL="342900" indent="-342900">
              <a:spcBef>
                <a:spcPts val="600"/>
              </a:spcBef>
              <a:spcAft>
                <a:spcPts val="600"/>
              </a:spcAft>
              <a:buFont typeface="Arial" panose="020B0604020202020204" pitchFamily="34" charset="0"/>
              <a:buChar char="•"/>
            </a:pPr>
            <a:r>
              <a:rPr lang="en-US" sz="2000" b="1" dirty="0"/>
              <a:t>Hardware-in-the-loop Star Tracker Testing:  </a:t>
            </a:r>
            <a:r>
              <a:rPr lang="en-US" sz="2000" dirty="0"/>
              <a:t>Utilize emulated star fields at the subsystem level whenever feasible to ensure accurate response under real-world conditions.</a:t>
            </a:r>
          </a:p>
          <a:p>
            <a:pPr marL="342900" indent="-342900">
              <a:spcBef>
                <a:spcPts val="600"/>
              </a:spcBef>
              <a:spcAft>
                <a:spcPts val="600"/>
              </a:spcAft>
              <a:buFont typeface="Arial" panose="020B0604020202020204" pitchFamily="34" charset="0"/>
              <a:buChar char="•"/>
            </a:pPr>
            <a:r>
              <a:rPr lang="en-US" sz="2000" b="1" dirty="0"/>
              <a:t>Long-Term Simulations: </a:t>
            </a:r>
            <a:r>
              <a:rPr lang="en-US" sz="2000" dirty="0"/>
              <a:t>Integrate the interaction of environmental and dissipative effects in long-term that are often overlooked, providing more accurate understanding of system behavior over time.</a:t>
            </a:r>
          </a:p>
          <a:p>
            <a:pPr marL="342900" indent="-342900">
              <a:spcBef>
                <a:spcPts val="600"/>
              </a:spcBef>
              <a:spcAft>
                <a:spcPts val="600"/>
              </a:spcAft>
              <a:buFont typeface="Arial" panose="020B0604020202020204" pitchFamily="34" charset="0"/>
              <a:buChar char="•"/>
            </a:pPr>
            <a:r>
              <a:rPr lang="en-US" sz="2000" b="1" dirty="0"/>
              <a:t>Early Off-nominal Simulation: </a:t>
            </a:r>
            <a:r>
              <a:rPr lang="en-US" sz="2000" dirty="0"/>
              <a:t>Conduct off-nominal scenarios simulation early in the project lifecycle to proactively identify and address risks.</a:t>
            </a:r>
          </a:p>
        </p:txBody>
      </p:sp>
    </p:spTree>
    <p:extLst>
      <p:ext uri="{BB962C8B-B14F-4D97-AF65-F5344CB8AC3E}">
        <p14:creationId xmlns:p14="http://schemas.microsoft.com/office/powerpoint/2010/main" val="5234704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177BEC-CED5-5AD2-A18A-A8B0B7D1564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D7ABB6D-8566-B421-BC79-ABF52C5D7C60}"/>
              </a:ext>
            </a:extLst>
          </p:cNvPr>
          <p:cNvSpPr>
            <a:spLocks noGrp="1"/>
          </p:cNvSpPr>
          <p:nvPr>
            <p:ph type="title"/>
          </p:nvPr>
        </p:nvSpPr>
        <p:spPr>
          <a:xfrm>
            <a:off x="995082" y="122121"/>
            <a:ext cx="9212690" cy="609600"/>
          </a:xfrm>
        </p:spPr>
        <p:txBody>
          <a:bodyPr/>
          <a:lstStyle/>
          <a:p>
            <a:r>
              <a:rPr lang="en-US" sz="2800" dirty="0">
                <a:solidFill>
                  <a:srgbClr val="FFFF00"/>
                </a:solidFill>
              </a:rPr>
              <a:t>Lessons Learned (cont’d)</a:t>
            </a:r>
          </a:p>
        </p:txBody>
      </p:sp>
      <mc:AlternateContent xmlns:mc="http://schemas.openxmlformats.org/markup-compatibility/2006">
        <mc:Choice xmlns:a14="http://schemas.microsoft.com/office/drawing/2010/main" Requires="a14">
          <p:sp>
            <p:nvSpPr>
              <p:cNvPr id="3" name="TextBox 2">
                <a:extLst>
                  <a:ext uri="{FF2B5EF4-FFF2-40B4-BE49-F238E27FC236}">
                    <a16:creationId xmlns:a16="http://schemas.microsoft.com/office/drawing/2014/main" id="{AD5C9196-B909-E5D8-0756-832B54D5D169}"/>
                  </a:ext>
                </a:extLst>
              </p:cNvPr>
              <p:cNvSpPr txBox="1"/>
              <p:nvPr/>
            </p:nvSpPr>
            <p:spPr>
              <a:xfrm>
                <a:off x="333954" y="957812"/>
                <a:ext cx="11714922" cy="5724644"/>
              </a:xfrm>
              <a:prstGeom prst="rect">
                <a:avLst/>
              </a:prstGeom>
              <a:noFill/>
            </p:spPr>
            <p:txBody>
              <a:bodyPr wrap="square" rtlCol="0">
                <a:spAutoFit/>
              </a:bodyPr>
              <a:lstStyle/>
              <a:p>
                <a:r>
                  <a:rPr lang="en-US" sz="2400" b="1" dirty="0">
                    <a:solidFill>
                      <a:srgbClr val="0070C0"/>
                    </a:solidFill>
                  </a:rPr>
                  <a:t>Electrical Power System (EPS) Design</a:t>
                </a:r>
              </a:p>
              <a:p>
                <a:pPr marL="342900" indent="-342900">
                  <a:spcAft>
                    <a:spcPts val="600"/>
                  </a:spcAft>
                  <a:buFont typeface="Arial" panose="020B0604020202020204" pitchFamily="34" charset="0"/>
                  <a:buChar char="•"/>
                </a:pPr>
                <a:r>
                  <a:rPr lang="en-US" sz="2000" dirty="0"/>
                  <a:t>Solar sail can limit the solar panel placement options, requiring creative approaches for power generation.</a:t>
                </a:r>
              </a:p>
              <a:p>
                <a:pPr marL="342900" indent="-342900">
                  <a:spcAft>
                    <a:spcPts val="600"/>
                  </a:spcAft>
                  <a:buFont typeface="Arial" panose="020B0604020202020204" pitchFamily="34" charset="0"/>
                  <a:buChar char="•"/>
                </a:pPr>
                <a:r>
                  <a:rPr lang="en-US" sz="2000" dirty="0"/>
                  <a:t>If budget allows, consider gimbaled solar panel, multiple face panel, or embedded solar cells on the sail as alternative solutions. if budget allows</a:t>
                </a:r>
              </a:p>
              <a:p>
                <a:pPr marL="342900" indent="-342900">
                  <a:spcAft>
                    <a:spcPts val="600"/>
                  </a:spcAft>
                  <a:buFont typeface="Arial" panose="020B0604020202020204" pitchFamily="34" charset="0"/>
                  <a:buChar char="•"/>
                </a:pPr>
                <a:r>
                  <a:rPr lang="en-US" sz="2000" dirty="0"/>
                  <a:t>Careful analysis of power generation per orbit is essential for correct decision making about power need.</a:t>
                </a:r>
              </a:p>
              <a:p>
                <a:endParaRPr lang="en-US" sz="2400" dirty="0"/>
              </a:p>
              <a:p>
                <a:r>
                  <a:rPr lang="en-US" sz="2400" b="1" dirty="0">
                    <a:solidFill>
                      <a:srgbClr val="0070C0"/>
                    </a:solidFill>
                  </a:rPr>
                  <a:t>Communications Link Design</a:t>
                </a:r>
              </a:p>
              <a:p>
                <a:pPr marL="342900" indent="-342900">
                  <a:spcAft>
                    <a:spcPts val="600"/>
                  </a:spcAft>
                  <a:buFont typeface="Arial" panose="020B0604020202020204" pitchFamily="34" charset="0"/>
                  <a:buChar char="•"/>
                </a:pPr>
                <a:r>
                  <a:rPr lang="en-US" sz="2000" dirty="0"/>
                  <a:t>Engage with local authority for planned frequency use is crucial, especially if the ground station is in urban area, to avoid regulatory delays.</a:t>
                </a:r>
              </a:p>
              <a:p>
                <a:pPr marL="342900" indent="-342900">
                  <a:spcAft>
                    <a:spcPts val="600"/>
                  </a:spcAft>
                  <a:buFont typeface="Arial" panose="020B0604020202020204" pitchFamily="34" charset="0"/>
                  <a:buChar char="•"/>
                </a:pPr>
                <a:r>
                  <a:rPr lang="en-US" sz="2000" dirty="0"/>
                  <a:t>The communication system should provide 4</a:t>
                </a:r>
                <a14:m>
                  <m:oMath xmlns:m="http://schemas.openxmlformats.org/officeDocument/2006/math">
                    <m:r>
                      <a:rPr lang="en-US" sz="2000" i="1" smtClean="0">
                        <a:latin typeface="Cambria Math" panose="02040503050406030204" pitchFamily="18" charset="0"/>
                        <a:ea typeface="Cambria Math" panose="02040503050406030204" pitchFamily="18" charset="0"/>
                      </a:rPr>
                      <m:t>𝜋</m:t>
                    </m:r>
                  </m:oMath>
                </a14:m>
                <a:r>
                  <a:rPr lang="en-US" sz="2000" dirty="0"/>
                  <a:t> (360</a:t>
                </a:r>
                <a:r>
                  <a:rPr lang="en-US" sz="2000" baseline="40000" dirty="0"/>
                  <a:t>o</a:t>
                </a:r>
                <a:r>
                  <a:rPr lang="en-US" sz="2000" dirty="0"/>
                  <a:t>) steradian coverage. This is essential for reliable operations and minimize the risk of lost connections.</a:t>
                </a:r>
              </a:p>
              <a:p>
                <a:pPr marL="342900" indent="-342900">
                  <a:spcAft>
                    <a:spcPts val="600"/>
                  </a:spcAft>
                  <a:buFont typeface="Arial" panose="020B0604020202020204" pitchFamily="34" charset="0"/>
                  <a:buChar char="•"/>
                </a:pPr>
                <a:r>
                  <a:rPr lang="en-US" sz="2000" dirty="0"/>
                  <a:t>Utilize multiple ground stations to increase coverage, provide redundancy, and improve reliability in communication links</a:t>
                </a:r>
              </a:p>
              <a:p>
                <a:endParaRPr lang="en-US" sz="2400" dirty="0"/>
              </a:p>
            </p:txBody>
          </p:sp>
        </mc:Choice>
        <mc:Fallback>
          <p:sp>
            <p:nvSpPr>
              <p:cNvPr id="3" name="TextBox 2">
                <a:extLst>
                  <a:ext uri="{FF2B5EF4-FFF2-40B4-BE49-F238E27FC236}">
                    <a16:creationId xmlns:a16="http://schemas.microsoft.com/office/drawing/2014/main" id="{AD5C9196-B909-E5D8-0756-832B54D5D169}"/>
                  </a:ext>
                </a:extLst>
              </p:cNvPr>
              <p:cNvSpPr txBox="1">
                <a:spLocks noRot="1" noChangeAspect="1" noMove="1" noResize="1" noEditPoints="1" noAdjustHandles="1" noChangeArrowheads="1" noChangeShapeType="1" noTextEdit="1"/>
              </p:cNvSpPr>
              <p:nvPr/>
            </p:nvSpPr>
            <p:spPr>
              <a:xfrm>
                <a:off x="333954" y="957812"/>
                <a:ext cx="11714922" cy="5724644"/>
              </a:xfrm>
              <a:prstGeom prst="rect">
                <a:avLst/>
              </a:prstGeom>
              <a:blipFill>
                <a:blip r:embed="rId2"/>
                <a:stretch>
                  <a:fillRect l="-867" t="-885" r="-1083"/>
                </a:stretch>
              </a:blipFill>
            </p:spPr>
            <p:txBody>
              <a:bodyPr/>
              <a:lstStyle/>
              <a:p>
                <a:r>
                  <a:rPr lang="en-US">
                    <a:noFill/>
                  </a:rPr>
                  <a:t> </a:t>
                </a:r>
              </a:p>
            </p:txBody>
          </p:sp>
        </mc:Fallback>
      </mc:AlternateContent>
    </p:spTree>
    <p:extLst>
      <p:ext uri="{BB962C8B-B14F-4D97-AF65-F5344CB8AC3E}">
        <p14:creationId xmlns:p14="http://schemas.microsoft.com/office/powerpoint/2010/main" val="122933995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B2A91D-CE5E-06D7-F955-490D6129A45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F96B259-CC49-CD48-FE4A-035423E41978}"/>
              </a:ext>
            </a:extLst>
          </p:cNvPr>
          <p:cNvSpPr>
            <a:spLocks noGrp="1"/>
          </p:cNvSpPr>
          <p:nvPr>
            <p:ph type="title"/>
          </p:nvPr>
        </p:nvSpPr>
        <p:spPr>
          <a:xfrm>
            <a:off x="883920" y="122121"/>
            <a:ext cx="9323852" cy="609600"/>
          </a:xfrm>
        </p:spPr>
        <p:txBody>
          <a:bodyPr/>
          <a:lstStyle/>
          <a:p>
            <a:r>
              <a:rPr lang="en-US" sz="2800" dirty="0">
                <a:solidFill>
                  <a:srgbClr val="FFFF00"/>
                </a:solidFill>
              </a:rPr>
              <a:t>Lesson Learned (cont’d)</a:t>
            </a:r>
          </a:p>
        </p:txBody>
      </p:sp>
      <p:sp>
        <p:nvSpPr>
          <p:cNvPr id="3" name="TextBox 2">
            <a:extLst>
              <a:ext uri="{FF2B5EF4-FFF2-40B4-BE49-F238E27FC236}">
                <a16:creationId xmlns:a16="http://schemas.microsoft.com/office/drawing/2014/main" id="{6A8F1EE0-B945-78AC-2657-1E086989839C}"/>
              </a:ext>
            </a:extLst>
          </p:cNvPr>
          <p:cNvSpPr txBox="1"/>
          <p:nvPr/>
        </p:nvSpPr>
        <p:spPr>
          <a:xfrm>
            <a:off x="333954" y="957812"/>
            <a:ext cx="11714922" cy="2215991"/>
          </a:xfrm>
          <a:prstGeom prst="rect">
            <a:avLst/>
          </a:prstGeom>
          <a:noFill/>
        </p:spPr>
        <p:txBody>
          <a:bodyPr wrap="square" rtlCol="0">
            <a:spAutoFit/>
          </a:bodyPr>
          <a:lstStyle/>
          <a:p>
            <a:r>
              <a:rPr lang="en-US" sz="2400" b="1" dirty="0">
                <a:solidFill>
                  <a:srgbClr val="0070C0"/>
                </a:solidFill>
              </a:rPr>
              <a:t>Complexity Does not Scale</a:t>
            </a:r>
          </a:p>
          <a:p>
            <a:pPr marL="342900" lvl="1" indent="-336550">
              <a:spcAft>
                <a:spcPts val="600"/>
              </a:spcAft>
              <a:buFont typeface="Arial" panose="020B0604020202020204" pitchFamily="34" charset="0"/>
              <a:buChar char="•"/>
            </a:pPr>
            <a:r>
              <a:rPr lang="en-US" sz="2000" dirty="0"/>
              <a:t>Smaller spacecraft impose constraint on the sail deployer and avionics subsystem design. Plan for the volume constraints early to avoid unexpected challenges during development and testing.</a:t>
            </a:r>
          </a:p>
          <a:p>
            <a:pPr marL="342900" lvl="1" indent="-336550">
              <a:spcAft>
                <a:spcPts val="600"/>
              </a:spcAft>
              <a:buFont typeface="Arial" panose="020B0604020202020204" pitchFamily="34" charset="0"/>
              <a:buChar char="•"/>
            </a:pPr>
            <a:r>
              <a:rPr lang="en-US" sz="2000" dirty="0"/>
              <a:t>Conduct a thorough form factor trade analysis in early stage of the project. Early evaluation supports better design decisions and help balance performance with practical constraints.</a:t>
            </a:r>
            <a:endParaRPr lang="en-US" sz="2400" dirty="0"/>
          </a:p>
          <a:p>
            <a:endParaRPr lang="en-US" sz="2400" dirty="0"/>
          </a:p>
        </p:txBody>
      </p:sp>
    </p:spTree>
    <p:extLst>
      <p:ext uri="{BB962C8B-B14F-4D97-AF65-F5344CB8AC3E}">
        <p14:creationId xmlns:p14="http://schemas.microsoft.com/office/powerpoint/2010/main" val="354911900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976745" y="140677"/>
            <a:ext cx="9198886" cy="609600"/>
          </a:xfrm>
        </p:spPr>
        <p:txBody>
          <a:bodyPr/>
          <a:lstStyle/>
          <a:p>
            <a:r>
              <a:rPr lang="en-US" sz="3200" dirty="0">
                <a:solidFill>
                  <a:srgbClr val="FFFF00"/>
                </a:solidFill>
              </a:rPr>
              <a:t>Agenda</a:t>
            </a:r>
          </a:p>
        </p:txBody>
      </p:sp>
      <p:sp>
        <p:nvSpPr>
          <p:cNvPr id="2" name="TextBox 1">
            <a:extLst>
              <a:ext uri="{FF2B5EF4-FFF2-40B4-BE49-F238E27FC236}">
                <a16:creationId xmlns:a16="http://schemas.microsoft.com/office/drawing/2014/main" id="{0980E4D5-AD69-C3CB-7D97-AE44F9EC5EBB}"/>
              </a:ext>
            </a:extLst>
          </p:cNvPr>
          <p:cNvSpPr txBox="1"/>
          <p:nvPr/>
        </p:nvSpPr>
        <p:spPr>
          <a:xfrm>
            <a:off x="311156" y="1087973"/>
            <a:ext cx="10316307" cy="5016758"/>
          </a:xfrm>
          <a:prstGeom prst="rect">
            <a:avLst/>
          </a:prstGeom>
          <a:noFill/>
        </p:spPr>
        <p:txBody>
          <a:bodyPr wrap="square" rtlCol="0">
            <a:spAutoFit/>
          </a:bodyPr>
          <a:lstStyle/>
          <a:p>
            <a:pPr marL="457200" indent="-457200">
              <a:buFont typeface="Arial" panose="020B0604020202020204" pitchFamily="34" charset="0"/>
              <a:buChar char="•"/>
            </a:pPr>
            <a:r>
              <a:rPr lang="en-US" sz="3200" dirty="0"/>
              <a:t>ACS3 Mission Overview</a:t>
            </a:r>
          </a:p>
          <a:p>
            <a:pPr marL="457200" indent="-457200">
              <a:buFont typeface="Arial" panose="020B0604020202020204" pitchFamily="34" charset="0"/>
              <a:buChar char="•"/>
            </a:pPr>
            <a:endParaRPr lang="en-US" sz="3200" dirty="0"/>
          </a:p>
          <a:p>
            <a:pPr marL="457200" indent="-457200">
              <a:buFont typeface="Arial" panose="020B0604020202020204" pitchFamily="34" charset="0"/>
              <a:buChar char="•"/>
            </a:pPr>
            <a:endParaRPr lang="en-US" sz="3200" dirty="0"/>
          </a:p>
          <a:p>
            <a:pPr marL="457200" indent="-457200">
              <a:buFont typeface="Arial" panose="020B0604020202020204" pitchFamily="34" charset="0"/>
              <a:buChar char="•"/>
            </a:pPr>
            <a:r>
              <a:rPr lang="en-US" sz="3200" dirty="0"/>
              <a:t>Challenges encountered during mission operations</a:t>
            </a:r>
          </a:p>
          <a:p>
            <a:pPr marL="457200" indent="-457200">
              <a:buFont typeface="Arial" panose="020B0604020202020204" pitchFamily="34" charset="0"/>
              <a:buChar char="•"/>
            </a:pPr>
            <a:endParaRPr lang="en-US" sz="3200" dirty="0"/>
          </a:p>
          <a:p>
            <a:pPr marL="457200" indent="-457200">
              <a:buFont typeface="Arial" panose="020B0604020202020204" pitchFamily="34" charset="0"/>
              <a:buChar char="•"/>
            </a:pPr>
            <a:endParaRPr lang="en-US" sz="3200" dirty="0"/>
          </a:p>
          <a:p>
            <a:pPr marL="457200" indent="-457200">
              <a:buFont typeface="Arial" panose="020B0604020202020204" pitchFamily="34" charset="0"/>
              <a:buChar char="•"/>
            </a:pPr>
            <a:r>
              <a:rPr lang="en-US" sz="3200" dirty="0"/>
              <a:t>Lessons learned for Solar Sail missions</a:t>
            </a:r>
          </a:p>
          <a:p>
            <a:pPr marL="457200" indent="-457200">
              <a:buFont typeface="Arial" panose="020B0604020202020204" pitchFamily="34" charset="0"/>
              <a:buChar char="•"/>
            </a:pPr>
            <a:endParaRPr lang="en-US" sz="3200" dirty="0"/>
          </a:p>
          <a:p>
            <a:pPr marL="457200" indent="-457200">
              <a:buFont typeface="Arial" panose="020B0604020202020204" pitchFamily="34" charset="0"/>
              <a:buChar char="•"/>
            </a:pPr>
            <a:endParaRPr lang="en-US" sz="3200" dirty="0"/>
          </a:p>
          <a:p>
            <a:pPr marL="457200" indent="-457200">
              <a:buFont typeface="Arial" panose="020B0604020202020204" pitchFamily="34" charset="0"/>
              <a:buChar char="•"/>
            </a:pPr>
            <a:endParaRPr lang="en-US" sz="3200" dirty="0"/>
          </a:p>
        </p:txBody>
      </p:sp>
    </p:spTree>
    <p:extLst>
      <p:ext uri="{BB962C8B-B14F-4D97-AF65-F5344CB8AC3E}">
        <p14:creationId xmlns:p14="http://schemas.microsoft.com/office/powerpoint/2010/main" val="138749611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F63CD0-0327-6201-C45D-F1E0A6A4CBA2}"/>
              </a:ext>
            </a:extLst>
          </p:cNvPr>
          <p:cNvSpPr>
            <a:spLocks noGrp="1"/>
          </p:cNvSpPr>
          <p:nvPr>
            <p:ph type="title"/>
          </p:nvPr>
        </p:nvSpPr>
        <p:spPr>
          <a:xfrm>
            <a:off x="1056640" y="98156"/>
            <a:ext cx="9433130" cy="609600"/>
          </a:xfrm>
        </p:spPr>
        <p:txBody>
          <a:bodyPr/>
          <a:lstStyle/>
          <a:p>
            <a:r>
              <a:rPr lang="en-US" dirty="0">
                <a:solidFill>
                  <a:srgbClr val="FFFF00"/>
                </a:solidFill>
              </a:rPr>
              <a:t>Conclusion and Acknowledgment</a:t>
            </a:r>
          </a:p>
        </p:txBody>
      </p:sp>
      <p:sp>
        <p:nvSpPr>
          <p:cNvPr id="3" name="TextBox 2">
            <a:extLst>
              <a:ext uri="{FF2B5EF4-FFF2-40B4-BE49-F238E27FC236}">
                <a16:creationId xmlns:a16="http://schemas.microsoft.com/office/drawing/2014/main" id="{12BC8766-98C9-35CF-24C9-D10CC5AC3317}"/>
              </a:ext>
            </a:extLst>
          </p:cNvPr>
          <p:cNvSpPr txBox="1"/>
          <p:nvPr/>
        </p:nvSpPr>
        <p:spPr>
          <a:xfrm>
            <a:off x="276570" y="1018390"/>
            <a:ext cx="11638860" cy="5386090"/>
          </a:xfrm>
          <a:prstGeom prst="rect">
            <a:avLst/>
          </a:prstGeom>
          <a:noFill/>
        </p:spPr>
        <p:txBody>
          <a:bodyPr wrap="square" rtlCol="0">
            <a:spAutoFit/>
          </a:bodyPr>
          <a:lstStyle/>
          <a:p>
            <a:pPr marL="285750" indent="-285750">
              <a:buFont typeface="Arial" panose="020B0604020202020204" pitchFamily="34" charset="0"/>
              <a:buChar char="•"/>
            </a:pPr>
            <a:r>
              <a:rPr lang="en-US" sz="2000" b="1" dirty="0"/>
              <a:t>Primary Objectives Accomplished: </a:t>
            </a:r>
            <a:r>
              <a:rPr lang="en-US" sz="2000" dirty="0"/>
              <a:t>Successfully deployed the solar sail using a composite deployer within a 12U spacecraft, achieving all primary objectives.</a:t>
            </a:r>
          </a:p>
          <a:p>
            <a:endParaRPr lang="en-US" sz="2400" dirty="0"/>
          </a:p>
          <a:p>
            <a:pPr marL="285750" indent="-285750">
              <a:buFont typeface="Arial" panose="020B0604020202020204" pitchFamily="34" charset="0"/>
              <a:buChar char="•"/>
            </a:pPr>
            <a:r>
              <a:rPr lang="en-US" sz="2000" b="1" dirty="0"/>
              <a:t>Collaboration Across Sectors: </a:t>
            </a:r>
            <a:r>
              <a:rPr lang="en-US" sz="2000" dirty="0"/>
              <a:t>ACS3 was a collaborative effort involving multiple NASA centers, government agencies, industry partners and academic institutions.</a:t>
            </a:r>
          </a:p>
          <a:p>
            <a:pPr marL="285750" indent="-285750">
              <a:buFont typeface="Arial" panose="020B0604020202020204" pitchFamily="34" charset="0"/>
              <a:buChar char="•"/>
            </a:pPr>
            <a:endParaRPr lang="en-US" sz="2400" dirty="0"/>
          </a:p>
          <a:p>
            <a:pPr marL="285750" indent="-285750">
              <a:buFont typeface="Arial" panose="020B0604020202020204" pitchFamily="34" charset="0"/>
              <a:buChar char="•"/>
            </a:pPr>
            <a:r>
              <a:rPr lang="en-US" sz="2000" b="1" dirty="0"/>
              <a:t>Advancing Space Technology</a:t>
            </a:r>
            <a:r>
              <a:rPr lang="en-US" sz="2400" b="1" dirty="0"/>
              <a:t>: </a:t>
            </a:r>
            <a:r>
              <a:rPr lang="en-US" sz="2000" dirty="0"/>
              <a:t>Demonstrate the value of cross-organizational collaboration to drive innovation for future missions.</a:t>
            </a:r>
          </a:p>
          <a:p>
            <a:pPr marL="285750" indent="-285750">
              <a:buFont typeface="Arial" panose="020B0604020202020204" pitchFamily="34" charset="0"/>
              <a:buChar char="•"/>
            </a:pPr>
            <a:endParaRPr lang="en-US" sz="2400" dirty="0"/>
          </a:p>
          <a:p>
            <a:pPr marL="285750" indent="-285750">
              <a:buFont typeface="Arial" panose="020B0604020202020204" pitchFamily="34" charset="0"/>
              <a:buChar char="•"/>
            </a:pPr>
            <a:r>
              <a:rPr lang="en-US" sz="2000" b="1" dirty="0"/>
              <a:t>Thank You!: Deep appreciation for the dedication, contributions, and support from:</a:t>
            </a:r>
          </a:p>
          <a:p>
            <a:pPr marL="742950" lvl="1" indent="-285750">
              <a:buFont typeface="Courier New" panose="02070309020205020404" pitchFamily="49" charset="0"/>
              <a:buChar char="o"/>
            </a:pPr>
            <a:r>
              <a:rPr lang="en-US" sz="2000" dirty="0"/>
              <a:t>ACS3 team members, whose commitment made the mission a success.</a:t>
            </a:r>
          </a:p>
          <a:p>
            <a:pPr marL="742950" lvl="1" indent="-285750">
              <a:buFont typeface="Courier New" panose="02070309020205020404" pitchFamily="49" charset="0"/>
              <a:buChar char="o"/>
            </a:pPr>
            <a:r>
              <a:rPr lang="en-US" sz="2000" dirty="0"/>
              <a:t>Leadership at SSDS, RTMD, Ames Research Center, Langley Research Center, and Marshall Space Flight Center.</a:t>
            </a:r>
          </a:p>
          <a:p>
            <a:pPr marL="342900" indent="-342900">
              <a:buFont typeface="Arial" panose="020B0604020202020204" pitchFamily="34" charset="0"/>
              <a:buChar char="•"/>
            </a:pPr>
            <a:endParaRPr lang="en-US" sz="2000" dirty="0"/>
          </a:p>
          <a:p>
            <a:pPr marL="342900" indent="-342900">
              <a:buFont typeface="Arial" panose="020B0604020202020204" pitchFamily="34" charset="0"/>
              <a:buChar char="•"/>
            </a:pPr>
            <a:r>
              <a:rPr lang="en-US" sz="2000" b="1" dirty="0"/>
              <a:t>Looking Ahead: </a:t>
            </a:r>
            <a:r>
              <a:rPr lang="en-US" sz="2000" dirty="0"/>
              <a:t>The lessons learned from this mission will inform and inspire future advancements in solar sail missions.</a:t>
            </a:r>
          </a:p>
        </p:txBody>
      </p:sp>
    </p:spTree>
    <p:extLst>
      <p:ext uri="{BB962C8B-B14F-4D97-AF65-F5344CB8AC3E}">
        <p14:creationId xmlns:p14="http://schemas.microsoft.com/office/powerpoint/2010/main" val="385204513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3346B1-797C-0C6D-CD7F-4E64EB250DDF}"/>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1600437F-FEDE-5257-3985-B2999F46B044}"/>
              </a:ext>
            </a:extLst>
          </p:cNvPr>
          <p:cNvSpPr>
            <a:spLocks noGrp="1"/>
          </p:cNvSpPr>
          <p:nvPr>
            <p:ph type="title"/>
          </p:nvPr>
        </p:nvSpPr>
        <p:spPr>
          <a:xfrm>
            <a:off x="1028700" y="140677"/>
            <a:ext cx="9146931" cy="609600"/>
          </a:xfrm>
        </p:spPr>
        <p:txBody>
          <a:bodyPr/>
          <a:lstStyle/>
          <a:p>
            <a:r>
              <a:rPr lang="en-US" sz="2800" dirty="0">
                <a:solidFill>
                  <a:srgbClr val="FFFF00"/>
                </a:solidFill>
              </a:rPr>
              <a:t>ACS3 Mission</a:t>
            </a:r>
          </a:p>
        </p:txBody>
      </p:sp>
      <p:sp>
        <p:nvSpPr>
          <p:cNvPr id="2" name="TextBox 1">
            <a:extLst>
              <a:ext uri="{FF2B5EF4-FFF2-40B4-BE49-F238E27FC236}">
                <a16:creationId xmlns:a16="http://schemas.microsoft.com/office/drawing/2014/main" id="{33FCE760-1FED-303A-20D0-FCB84C0DC7BA}"/>
              </a:ext>
            </a:extLst>
          </p:cNvPr>
          <p:cNvSpPr txBox="1"/>
          <p:nvPr/>
        </p:nvSpPr>
        <p:spPr>
          <a:xfrm>
            <a:off x="222738" y="961901"/>
            <a:ext cx="11312770" cy="5124480"/>
          </a:xfrm>
          <a:prstGeom prst="rect">
            <a:avLst/>
          </a:prstGeom>
          <a:noFill/>
        </p:spPr>
        <p:txBody>
          <a:bodyPr wrap="square" rtlCol="0">
            <a:spAutoFit/>
          </a:bodyPr>
          <a:lstStyle/>
          <a:p>
            <a:pPr marL="231775" indent="-231775">
              <a:buFont typeface="Arial" panose="020B0604020202020204" pitchFamily="34" charset="0"/>
              <a:buChar char="•"/>
            </a:pPr>
            <a:r>
              <a:rPr lang="en-US" sz="2400" dirty="0"/>
              <a:t>ACS3 Project - Low Earth Orbit (LEO) flight demonstration of a composite-based small-sat solar sail system.</a:t>
            </a:r>
          </a:p>
          <a:p>
            <a:pPr marL="342900" indent="-342900">
              <a:buFont typeface="Arial" panose="020B0604020202020204" pitchFamily="34" charset="0"/>
              <a:buChar char="•"/>
            </a:pPr>
            <a:endParaRPr lang="en-US" sz="2400" dirty="0"/>
          </a:p>
          <a:p>
            <a:pPr marL="231775" indent="-231775">
              <a:buFont typeface="Arial" panose="020B0604020202020204" pitchFamily="34" charset="0"/>
              <a:buChar char="•"/>
            </a:pPr>
            <a:r>
              <a:rPr lang="en-US" sz="2400" b="1" dirty="0"/>
              <a:t>Objectives: </a:t>
            </a:r>
          </a:p>
          <a:p>
            <a:pPr marL="628650" lvl="1" indent="-396875">
              <a:spcAft>
                <a:spcPts val="600"/>
              </a:spcAft>
              <a:buFont typeface="System Font Regular"/>
              <a:buChar char="－"/>
            </a:pPr>
            <a:r>
              <a:rPr lang="en-US" sz="2400" dirty="0"/>
              <a:t>Primary: On-orbit deployment and characterization of a </a:t>
            </a:r>
            <a:r>
              <a:rPr lang="en-US" sz="2400" dirty="0" err="1"/>
              <a:t>smallsat</a:t>
            </a:r>
            <a:r>
              <a:rPr lang="en-US" sz="2400" dirty="0"/>
              <a:t> class composite solar sail system</a:t>
            </a:r>
          </a:p>
          <a:p>
            <a:pPr marL="628650" lvl="1" indent="-396875">
              <a:spcAft>
                <a:spcPts val="600"/>
              </a:spcAft>
              <a:buFont typeface="System Font Regular"/>
              <a:buChar char="－"/>
            </a:pPr>
            <a:r>
              <a:rPr lang="en-US" sz="2400" dirty="0"/>
              <a:t>Secondary: Demonstrate controlled solar sailing in LEO (e.g. pointing, SMA-raising/lowering); characterize deployed structural dynamics</a:t>
            </a:r>
          </a:p>
          <a:p>
            <a:endParaRPr lang="en-US" sz="2400" dirty="0"/>
          </a:p>
          <a:p>
            <a:pPr marL="231775" indent="-231775">
              <a:buFont typeface="Arial" panose="020B0604020202020204" pitchFamily="34" charset="0"/>
              <a:buChar char="•"/>
            </a:pPr>
            <a:r>
              <a:rPr lang="en-US" sz="2400" b="1" dirty="0"/>
              <a:t>Sponsors:</a:t>
            </a:r>
          </a:p>
          <a:p>
            <a:pPr marL="628650" lvl="1" indent="-396875">
              <a:spcAft>
                <a:spcPts val="600"/>
              </a:spcAft>
              <a:buFont typeface="System Font Regular"/>
              <a:buChar char="－"/>
            </a:pPr>
            <a:r>
              <a:rPr lang="en-US" sz="2400" dirty="0"/>
              <a:t>NASA STMD Small Spacecraft and Distributed System (SSDS) Program</a:t>
            </a:r>
          </a:p>
          <a:p>
            <a:pPr marL="628650" lvl="1" indent="-396875">
              <a:spcAft>
                <a:spcPts val="600"/>
              </a:spcAft>
              <a:buFont typeface="System Font Regular"/>
              <a:buChar char="－"/>
            </a:pPr>
            <a:r>
              <a:rPr lang="en-US" sz="2400" dirty="0"/>
              <a:t>Composite Technology: STMD Game Changing Development (GCD) Program, Deployable Booms Project (DCB)</a:t>
            </a:r>
          </a:p>
        </p:txBody>
      </p:sp>
    </p:spTree>
    <p:extLst>
      <p:ext uri="{BB962C8B-B14F-4D97-AF65-F5344CB8AC3E}">
        <p14:creationId xmlns:p14="http://schemas.microsoft.com/office/powerpoint/2010/main" val="374527147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8F501E-BF09-C5CA-E580-CB850F9FBF51}"/>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B630373D-6011-246B-13C7-A7FFE27CBB3B}"/>
              </a:ext>
            </a:extLst>
          </p:cNvPr>
          <p:cNvSpPr>
            <a:spLocks noGrp="1"/>
          </p:cNvSpPr>
          <p:nvPr>
            <p:ph type="title"/>
          </p:nvPr>
        </p:nvSpPr>
        <p:spPr>
          <a:xfrm>
            <a:off x="966355" y="140677"/>
            <a:ext cx="9209276" cy="609600"/>
          </a:xfrm>
        </p:spPr>
        <p:txBody>
          <a:bodyPr/>
          <a:lstStyle/>
          <a:p>
            <a:r>
              <a:rPr lang="en-US" sz="2800" dirty="0">
                <a:solidFill>
                  <a:srgbClr val="FFFF00"/>
                </a:solidFill>
              </a:rPr>
              <a:t>ACS3 Mission Team</a:t>
            </a:r>
          </a:p>
        </p:txBody>
      </p:sp>
      <p:sp>
        <p:nvSpPr>
          <p:cNvPr id="2" name="TextBox 1">
            <a:extLst>
              <a:ext uri="{FF2B5EF4-FFF2-40B4-BE49-F238E27FC236}">
                <a16:creationId xmlns:a16="http://schemas.microsoft.com/office/drawing/2014/main" id="{56E8106E-4D0F-B413-CBE2-5AFB1DF16A24}"/>
              </a:ext>
            </a:extLst>
          </p:cNvPr>
          <p:cNvSpPr txBox="1"/>
          <p:nvPr/>
        </p:nvSpPr>
        <p:spPr>
          <a:xfrm>
            <a:off x="261239" y="904149"/>
            <a:ext cx="10925908" cy="4927375"/>
          </a:xfrm>
          <a:prstGeom prst="rect">
            <a:avLst/>
          </a:prstGeom>
          <a:noFill/>
        </p:spPr>
        <p:txBody>
          <a:bodyPr wrap="square" rtlCol="0">
            <a:spAutoFit/>
          </a:bodyPr>
          <a:lstStyle/>
          <a:p>
            <a:r>
              <a:rPr lang="en-US" sz="2400" b="1" dirty="0"/>
              <a:t>Partner Roles and Responsibilities During Mission Operations:</a:t>
            </a:r>
          </a:p>
          <a:p>
            <a:pPr marL="342900" indent="-342900">
              <a:spcBef>
                <a:spcPts val="300"/>
              </a:spcBef>
              <a:spcAft>
                <a:spcPts val="300"/>
              </a:spcAft>
              <a:buFont typeface="Arial" panose="020B0604020202020204" pitchFamily="34" charset="0"/>
              <a:buChar char="•"/>
            </a:pPr>
            <a:r>
              <a:rPr lang="en-US" sz="2000" dirty="0"/>
              <a:t>NASA Ames Research Center (ARC) – Project Management, payload control avionics (AS) and camera system for sail deployment capture, AS Flight Software (FSW), and Mission Operation Planning</a:t>
            </a:r>
          </a:p>
          <a:p>
            <a:pPr marL="342900" indent="-342900">
              <a:lnSpc>
                <a:spcPct val="114000"/>
              </a:lnSpc>
              <a:spcBef>
                <a:spcPts val="300"/>
              </a:spcBef>
              <a:spcAft>
                <a:spcPts val="300"/>
              </a:spcAft>
              <a:buFont typeface="Arial" panose="020B0604020202020204" pitchFamily="34" charset="0"/>
              <a:buChar char="•"/>
            </a:pPr>
            <a:r>
              <a:rPr lang="en-US" sz="2000" dirty="0"/>
              <a:t>NASA Langley Research Center (</a:t>
            </a:r>
            <a:r>
              <a:rPr lang="en-US" sz="2000" dirty="0" err="1"/>
              <a:t>LaRC</a:t>
            </a:r>
            <a:r>
              <a:rPr lang="en-US" sz="2000" dirty="0"/>
              <a:t>) – Principal Investigator, ACS3 Sail Boom Subsystem (SBS)</a:t>
            </a:r>
          </a:p>
          <a:p>
            <a:pPr marL="342900" indent="-342900">
              <a:lnSpc>
                <a:spcPct val="114000"/>
              </a:lnSpc>
              <a:spcBef>
                <a:spcPts val="300"/>
              </a:spcBef>
              <a:spcAft>
                <a:spcPts val="300"/>
              </a:spcAft>
              <a:buFont typeface="Arial" panose="020B0604020202020204" pitchFamily="34" charset="0"/>
              <a:buChar char="•"/>
            </a:pPr>
            <a:r>
              <a:rPr lang="en-US" sz="2000" dirty="0"/>
              <a:t>NASA Marshall Space Flight Center (MSFC) – Attitude Determination and Control System (ADCS)</a:t>
            </a:r>
          </a:p>
          <a:p>
            <a:pPr marL="342900" indent="-342900">
              <a:spcBef>
                <a:spcPts val="300"/>
              </a:spcBef>
              <a:spcAft>
                <a:spcPts val="300"/>
              </a:spcAft>
              <a:buFont typeface="Arial" panose="020B0604020202020204" pitchFamily="34" charset="0"/>
              <a:buChar char="•"/>
            </a:pPr>
            <a:r>
              <a:rPr lang="en-US" sz="2000" dirty="0"/>
              <a:t>Santa Clara University Robotic System Lab (SCU RSL) – ACS3 Mission Operations Ground Station</a:t>
            </a:r>
          </a:p>
          <a:p>
            <a:pPr marL="342900" indent="-342900">
              <a:lnSpc>
                <a:spcPct val="114000"/>
              </a:lnSpc>
              <a:spcBef>
                <a:spcPts val="300"/>
              </a:spcBef>
              <a:spcAft>
                <a:spcPts val="300"/>
              </a:spcAft>
              <a:buFont typeface="Arial" panose="020B0604020202020204" pitchFamily="34" charset="0"/>
              <a:buChar char="•"/>
            </a:pPr>
            <a:r>
              <a:rPr lang="en-US" sz="2000" dirty="0"/>
              <a:t>Kongsberg </a:t>
            </a:r>
            <a:r>
              <a:rPr lang="en-US" sz="2000" dirty="0" err="1"/>
              <a:t>NanoAvionics</a:t>
            </a:r>
            <a:r>
              <a:rPr lang="en-US" sz="2000" dirty="0"/>
              <a:t>  – Spacecraft Bus</a:t>
            </a:r>
          </a:p>
          <a:p>
            <a:pPr marL="342900" indent="-342900">
              <a:lnSpc>
                <a:spcPct val="114000"/>
              </a:lnSpc>
              <a:spcBef>
                <a:spcPts val="300"/>
              </a:spcBef>
              <a:spcAft>
                <a:spcPts val="300"/>
              </a:spcAft>
              <a:buFont typeface="Arial" panose="020B0604020202020204" pitchFamily="34" charset="0"/>
              <a:buChar char="•"/>
            </a:pPr>
            <a:r>
              <a:rPr lang="en-US" sz="2000" dirty="0" err="1"/>
              <a:t>ExoLaunch</a:t>
            </a:r>
            <a:r>
              <a:rPr lang="en-US" sz="2000" dirty="0"/>
              <a:t> - Dispenser</a:t>
            </a:r>
          </a:p>
          <a:p>
            <a:pPr marL="342900" indent="-342900">
              <a:lnSpc>
                <a:spcPct val="114000"/>
              </a:lnSpc>
              <a:spcBef>
                <a:spcPts val="300"/>
              </a:spcBef>
              <a:spcAft>
                <a:spcPts val="300"/>
              </a:spcAft>
              <a:buFont typeface="Arial" panose="020B0604020202020204" pitchFamily="34" charset="0"/>
              <a:buChar char="•"/>
            </a:pPr>
            <a:r>
              <a:rPr lang="en-US" sz="2000" dirty="0"/>
              <a:t>Rocket Lab – Launch Provider</a:t>
            </a:r>
          </a:p>
        </p:txBody>
      </p:sp>
      <p:sp>
        <p:nvSpPr>
          <p:cNvPr id="5" name="TextBox 4">
            <a:extLst>
              <a:ext uri="{FF2B5EF4-FFF2-40B4-BE49-F238E27FC236}">
                <a16:creationId xmlns:a16="http://schemas.microsoft.com/office/drawing/2014/main" id="{39F85710-B7E4-F268-0AC5-6459471A0FFA}"/>
              </a:ext>
            </a:extLst>
          </p:cNvPr>
          <p:cNvSpPr txBox="1"/>
          <p:nvPr/>
        </p:nvSpPr>
        <p:spPr>
          <a:xfrm>
            <a:off x="753556" y="5953851"/>
            <a:ext cx="8787865" cy="369332"/>
          </a:xfrm>
          <a:prstGeom prst="rect">
            <a:avLst/>
          </a:prstGeom>
          <a:noFill/>
        </p:spPr>
        <p:txBody>
          <a:bodyPr wrap="square" rtlCol="0">
            <a:spAutoFit/>
          </a:bodyPr>
          <a:lstStyle/>
          <a:p>
            <a:r>
              <a:rPr lang="en-US" i="1" dirty="0"/>
              <a:t>* ARC and </a:t>
            </a:r>
            <a:r>
              <a:rPr lang="en-US" i="1" dirty="0" err="1"/>
              <a:t>LaRC</a:t>
            </a:r>
            <a:r>
              <a:rPr lang="en-US" i="1" dirty="0"/>
              <a:t> shared the flight director responsibilities </a:t>
            </a:r>
          </a:p>
        </p:txBody>
      </p:sp>
    </p:spTree>
    <p:extLst>
      <p:ext uri="{BB962C8B-B14F-4D97-AF65-F5344CB8AC3E}">
        <p14:creationId xmlns:p14="http://schemas.microsoft.com/office/powerpoint/2010/main" val="57696666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84F757-D1ED-CFA2-762F-40DA5FC3D246}"/>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4E0276BA-8EA5-B616-35E8-74641D8BFA2D}"/>
              </a:ext>
            </a:extLst>
          </p:cNvPr>
          <p:cNvSpPr>
            <a:spLocks noGrp="1"/>
          </p:cNvSpPr>
          <p:nvPr>
            <p:ph type="title"/>
          </p:nvPr>
        </p:nvSpPr>
        <p:spPr>
          <a:xfrm>
            <a:off x="862445" y="140677"/>
            <a:ext cx="9313186" cy="609600"/>
          </a:xfrm>
        </p:spPr>
        <p:txBody>
          <a:bodyPr/>
          <a:lstStyle/>
          <a:p>
            <a:r>
              <a:rPr lang="en-US" dirty="0">
                <a:solidFill>
                  <a:srgbClr val="FFFF00"/>
                </a:solidFill>
              </a:rPr>
              <a:t>ACS3 12U Spacecraft Subsystems</a:t>
            </a:r>
          </a:p>
        </p:txBody>
      </p:sp>
      <p:pic>
        <p:nvPicPr>
          <p:cNvPr id="5" name="Picture 4">
            <a:extLst>
              <a:ext uri="{FF2B5EF4-FFF2-40B4-BE49-F238E27FC236}">
                <a16:creationId xmlns:a16="http://schemas.microsoft.com/office/drawing/2014/main" id="{EC0944B7-43B4-C212-F525-48D66251C3F4}"/>
              </a:ext>
            </a:extLst>
          </p:cNvPr>
          <p:cNvPicPr>
            <a:picLocks noChangeAspect="1"/>
          </p:cNvPicPr>
          <p:nvPr/>
        </p:nvPicPr>
        <p:blipFill>
          <a:blip r:embed="rId2"/>
          <a:stretch>
            <a:fillRect/>
          </a:stretch>
        </p:blipFill>
        <p:spPr>
          <a:xfrm>
            <a:off x="439985" y="1205299"/>
            <a:ext cx="2990970" cy="2592978"/>
          </a:xfrm>
          <a:prstGeom prst="rect">
            <a:avLst/>
          </a:prstGeom>
        </p:spPr>
      </p:pic>
      <p:sp>
        <p:nvSpPr>
          <p:cNvPr id="6" name="TextBox 5">
            <a:extLst>
              <a:ext uri="{FF2B5EF4-FFF2-40B4-BE49-F238E27FC236}">
                <a16:creationId xmlns:a16="http://schemas.microsoft.com/office/drawing/2014/main" id="{B39280DD-819E-3FF6-B419-AF8309C2F4A0}"/>
              </a:ext>
            </a:extLst>
          </p:cNvPr>
          <p:cNvSpPr txBox="1"/>
          <p:nvPr/>
        </p:nvSpPr>
        <p:spPr>
          <a:xfrm>
            <a:off x="119348" y="928300"/>
            <a:ext cx="3720123" cy="276999"/>
          </a:xfrm>
          <a:prstGeom prst="rect">
            <a:avLst/>
          </a:prstGeom>
          <a:noFill/>
        </p:spPr>
        <p:txBody>
          <a:bodyPr wrap="square" rtlCol="0">
            <a:spAutoFit/>
          </a:bodyPr>
          <a:lstStyle/>
          <a:p>
            <a:r>
              <a:rPr lang="en-US" sz="1200" dirty="0"/>
              <a:t>ACS3 12U Spacecraft with Solar Array Deployed</a:t>
            </a:r>
          </a:p>
        </p:txBody>
      </p:sp>
      <p:pic>
        <p:nvPicPr>
          <p:cNvPr id="7" name="Picture 6">
            <a:extLst>
              <a:ext uri="{FF2B5EF4-FFF2-40B4-BE49-F238E27FC236}">
                <a16:creationId xmlns:a16="http://schemas.microsoft.com/office/drawing/2014/main" id="{8E09EA8D-6395-75DC-DCB3-A2ADE4C35130}"/>
              </a:ext>
            </a:extLst>
          </p:cNvPr>
          <p:cNvPicPr>
            <a:picLocks noChangeAspect="1"/>
          </p:cNvPicPr>
          <p:nvPr/>
        </p:nvPicPr>
        <p:blipFill>
          <a:blip r:embed="rId3"/>
          <a:stretch>
            <a:fillRect/>
          </a:stretch>
        </p:blipFill>
        <p:spPr>
          <a:xfrm>
            <a:off x="589839" y="3897922"/>
            <a:ext cx="2691262" cy="2691262"/>
          </a:xfrm>
          <a:prstGeom prst="rect">
            <a:avLst/>
          </a:prstGeom>
        </p:spPr>
      </p:pic>
      <p:pic>
        <p:nvPicPr>
          <p:cNvPr id="9" name="Picture 8">
            <a:extLst>
              <a:ext uri="{FF2B5EF4-FFF2-40B4-BE49-F238E27FC236}">
                <a16:creationId xmlns:a16="http://schemas.microsoft.com/office/drawing/2014/main" id="{B90EF290-70CC-A5A0-CBE5-88FC59271C42}"/>
              </a:ext>
            </a:extLst>
          </p:cNvPr>
          <p:cNvPicPr>
            <a:picLocks noChangeAspect="1"/>
          </p:cNvPicPr>
          <p:nvPr/>
        </p:nvPicPr>
        <p:blipFill>
          <a:blip r:embed="rId4"/>
          <a:stretch>
            <a:fillRect/>
          </a:stretch>
        </p:blipFill>
        <p:spPr>
          <a:xfrm>
            <a:off x="3839471" y="1066799"/>
            <a:ext cx="7772400" cy="5142707"/>
          </a:xfrm>
          <a:prstGeom prst="rect">
            <a:avLst/>
          </a:prstGeom>
        </p:spPr>
      </p:pic>
    </p:spTree>
    <p:extLst>
      <p:ext uri="{BB962C8B-B14F-4D97-AF65-F5344CB8AC3E}">
        <p14:creationId xmlns:p14="http://schemas.microsoft.com/office/powerpoint/2010/main" val="382892286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CF5284-D28E-6F8D-B1B4-3BA88BC8E603}"/>
              </a:ext>
            </a:extLst>
          </p:cNvPr>
          <p:cNvSpPr>
            <a:spLocks noGrp="1"/>
          </p:cNvSpPr>
          <p:nvPr>
            <p:ph type="title"/>
          </p:nvPr>
        </p:nvSpPr>
        <p:spPr>
          <a:xfrm>
            <a:off x="893618" y="98809"/>
            <a:ext cx="9276988" cy="609600"/>
          </a:xfrm>
        </p:spPr>
        <p:txBody>
          <a:bodyPr/>
          <a:lstStyle/>
          <a:p>
            <a:r>
              <a:rPr lang="en-US" dirty="0">
                <a:solidFill>
                  <a:srgbClr val="FFFF00"/>
                </a:solidFill>
              </a:rPr>
              <a:t>Mission Overview</a:t>
            </a:r>
          </a:p>
        </p:txBody>
      </p:sp>
      <p:pic>
        <p:nvPicPr>
          <p:cNvPr id="4" name="Picture 3">
            <a:extLst>
              <a:ext uri="{FF2B5EF4-FFF2-40B4-BE49-F238E27FC236}">
                <a16:creationId xmlns:a16="http://schemas.microsoft.com/office/drawing/2014/main" id="{B8FA4D5D-2AA1-8144-6BB6-65501B78E180}"/>
              </a:ext>
            </a:extLst>
          </p:cNvPr>
          <p:cNvPicPr>
            <a:picLocks noChangeAspect="1"/>
          </p:cNvPicPr>
          <p:nvPr/>
        </p:nvPicPr>
        <p:blipFill>
          <a:blip r:embed="rId2"/>
          <a:stretch>
            <a:fillRect/>
          </a:stretch>
        </p:blipFill>
        <p:spPr>
          <a:xfrm>
            <a:off x="9174750" y="1196904"/>
            <a:ext cx="2798930" cy="4330526"/>
          </a:xfrm>
          <a:prstGeom prst="rect">
            <a:avLst/>
          </a:prstGeom>
        </p:spPr>
      </p:pic>
      <p:sp>
        <p:nvSpPr>
          <p:cNvPr id="5" name="TextBox 4">
            <a:extLst>
              <a:ext uri="{FF2B5EF4-FFF2-40B4-BE49-F238E27FC236}">
                <a16:creationId xmlns:a16="http://schemas.microsoft.com/office/drawing/2014/main" id="{188D7266-B479-636E-DF5A-026FFAC8B3D3}"/>
              </a:ext>
            </a:extLst>
          </p:cNvPr>
          <p:cNvSpPr txBox="1"/>
          <p:nvPr/>
        </p:nvSpPr>
        <p:spPr>
          <a:xfrm>
            <a:off x="546372" y="1188496"/>
            <a:ext cx="5169879" cy="4708981"/>
          </a:xfrm>
          <a:prstGeom prst="rect">
            <a:avLst/>
          </a:prstGeom>
          <a:noFill/>
        </p:spPr>
        <p:txBody>
          <a:bodyPr wrap="square" rtlCol="0">
            <a:spAutoFit/>
          </a:bodyPr>
          <a:lstStyle/>
          <a:p>
            <a:pPr marL="342900" indent="-342900">
              <a:buFont typeface="Arial" panose="020B0604020202020204" pitchFamily="34" charset="0"/>
              <a:buChar char="•"/>
            </a:pPr>
            <a:r>
              <a:rPr lang="en-US" sz="2000" dirty="0"/>
              <a:t>ACS3 was launched on 24 April 2024</a:t>
            </a:r>
          </a:p>
          <a:p>
            <a:pPr marL="800100" lvl="1" indent="-342900">
              <a:buFont typeface="Courier New" panose="02070309020205020404" pitchFamily="49" charset="0"/>
              <a:buChar char="o"/>
            </a:pPr>
            <a:r>
              <a:rPr lang="en-US" sz="2000" dirty="0"/>
              <a:t>Rocket Lab Electron launch vehicle</a:t>
            </a:r>
          </a:p>
          <a:p>
            <a:pPr marL="800100" lvl="1" indent="-342900">
              <a:buFont typeface="Courier New" panose="02070309020205020404" pitchFamily="49" charset="0"/>
              <a:buChar char="o"/>
            </a:pPr>
            <a:r>
              <a:rPr lang="en-US" sz="2000" dirty="0"/>
              <a:t>Launch Complex 1, Mahia, NZ</a:t>
            </a:r>
          </a:p>
          <a:p>
            <a:pPr marL="342900" indent="-342900">
              <a:buFont typeface="Arial" panose="020B0604020202020204" pitchFamily="34" charset="0"/>
              <a:buChar char="•"/>
            </a:pPr>
            <a:endParaRPr lang="en-US" sz="2000" dirty="0"/>
          </a:p>
          <a:p>
            <a:pPr marL="342900" indent="-342900">
              <a:buFont typeface="Arial" panose="020B0604020202020204" pitchFamily="34" charset="0"/>
              <a:buChar char="•"/>
            </a:pPr>
            <a:r>
              <a:rPr lang="en-US" sz="2000" dirty="0"/>
              <a:t>Spacecraft successfully deployed to target orbit:</a:t>
            </a:r>
          </a:p>
          <a:p>
            <a:pPr marL="800100" lvl="1" indent="-342900">
              <a:buFont typeface="Courier New" panose="02070309020205020404" pitchFamily="49" charset="0"/>
              <a:buChar char="o"/>
            </a:pPr>
            <a:r>
              <a:rPr lang="en-US" sz="2000" dirty="0"/>
              <a:t>992 x 1024 km, 97.4</a:t>
            </a:r>
            <a:r>
              <a:rPr lang="en-US" sz="2000" baseline="30000" dirty="0"/>
              <a:t>o</a:t>
            </a:r>
          </a:p>
          <a:p>
            <a:pPr marL="800100" lvl="1" indent="-342900">
              <a:buFont typeface="Courier New" panose="02070309020205020404" pitchFamily="49" charset="0"/>
              <a:buChar char="o"/>
            </a:pPr>
            <a:r>
              <a:rPr lang="en-US" sz="2000" dirty="0"/>
              <a:t>Near SSO; 1100 LTDN</a:t>
            </a:r>
          </a:p>
          <a:p>
            <a:pPr marL="800100" lvl="1" indent="-342900">
              <a:buFont typeface="Courier New" panose="02070309020205020404" pitchFamily="49" charset="0"/>
              <a:buChar char="o"/>
            </a:pPr>
            <a:endParaRPr lang="en-US" sz="2000" dirty="0"/>
          </a:p>
          <a:p>
            <a:pPr marL="342900" indent="-342900">
              <a:buFont typeface="Arial" panose="020B0604020202020204" pitchFamily="34" charset="0"/>
              <a:buChar char="•"/>
            </a:pPr>
            <a:r>
              <a:rPr lang="en-US" sz="2000" dirty="0"/>
              <a:t>Solar Sail deployed on 28 Aug 2024 – primary objectives achieved!!</a:t>
            </a:r>
          </a:p>
          <a:p>
            <a:pPr marL="342900" indent="-342900">
              <a:buFont typeface="Arial" panose="020B0604020202020204" pitchFamily="34" charset="0"/>
              <a:buChar char="•"/>
            </a:pPr>
            <a:endParaRPr lang="en-US" sz="2000" dirty="0"/>
          </a:p>
          <a:p>
            <a:pPr marL="342900" indent="-342900">
              <a:buFont typeface="Arial" panose="020B0604020202020204" pitchFamily="34" charset="0"/>
              <a:buChar char="•"/>
            </a:pPr>
            <a:r>
              <a:rPr lang="en-US" sz="2000" dirty="0"/>
              <a:t>Spacecraft Decommissioned on 27 Mar 2026</a:t>
            </a:r>
          </a:p>
          <a:p>
            <a:pPr marL="342900" indent="-342900">
              <a:buFont typeface="Arial" panose="020B0604020202020204" pitchFamily="34" charset="0"/>
              <a:buChar char="•"/>
            </a:pPr>
            <a:endParaRPr lang="en-US" sz="2000" dirty="0"/>
          </a:p>
        </p:txBody>
      </p:sp>
      <p:pic>
        <p:nvPicPr>
          <p:cNvPr id="6" name="Picture 5">
            <a:extLst>
              <a:ext uri="{FF2B5EF4-FFF2-40B4-BE49-F238E27FC236}">
                <a16:creationId xmlns:a16="http://schemas.microsoft.com/office/drawing/2014/main" id="{2882EF7A-963B-536D-350E-E34FD7D9FAC5}"/>
              </a:ext>
            </a:extLst>
          </p:cNvPr>
          <p:cNvPicPr>
            <a:picLocks noChangeAspect="1"/>
          </p:cNvPicPr>
          <p:nvPr/>
        </p:nvPicPr>
        <p:blipFill>
          <a:blip r:embed="rId3"/>
          <a:stretch>
            <a:fillRect/>
          </a:stretch>
        </p:blipFill>
        <p:spPr>
          <a:xfrm>
            <a:off x="5946294" y="1196904"/>
            <a:ext cx="2998414" cy="4330527"/>
          </a:xfrm>
          <a:prstGeom prst="rect">
            <a:avLst/>
          </a:prstGeom>
        </p:spPr>
      </p:pic>
      <p:sp>
        <p:nvSpPr>
          <p:cNvPr id="3" name="TextBox 2">
            <a:extLst>
              <a:ext uri="{FF2B5EF4-FFF2-40B4-BE49-F238E27FC236}">
                <a16:creationId xmlns:a16="http://schemas.microsoft.com/office/drawing/2014/main" id="{09ADABFD-AE67-3986-A7C2-6BFC7F7C532F}"/>
              </a:ext>
            </a:extLst>
          </p:cNvPr>
          <p:cNvSpPr txBox="1"/>
          <p:nvPr/>
        </p:nvSpPr>
        <p:spPr>
          <a:xfrm>
            <a:off x="5946294" y="5527430"/>
            <a:ext cx="2998414" cy="523220"/>
          </a:xfrm>
          <a:prstGeom prst="rect">
            <a:avLst/>
          </a:prstGeom>
          <a:noFill/>
        </p:spPr>
        <p:txBody>
          <a:bodyPr wrap="square" rtlCol="0">
            <a:spAutoFit/>
          </a:bodyPr>
          <a:lstStyle/>
          <a:p>
            <a:r>
              <a:rPr lang="en-US" sz="1400" dirty="0"/>
              <a:t>ACS3 spacecraft in the launch vehicle</a:t>
            </a:r>
          </a:p>
        </p:txBody>
      </p:sp>
      <p:sp>
        <p:nvSpPr>
          <p:cNvPr id="7" name="TextBox 6">
            <a:extLst>
              <a:ext uri="{FF2B5EF4-FFF2-40B4-BE49-F238E27FC236}">
                <a16:creationId xmlns:a16="http://schemas.microsoft.com/office/drawing/2014/main" id="{E3B4CF7A-D53D-BA55-DE01-5BE095B88F49}"/>
              </a:ext>
            </a:extLst>
          </p:cNvPr>
          <p:cNvSpPr txBox="1"/>
          <p:nvPr/>
        </p:nvSpPr>
        <p:spPr>
          <a:xfrm>
            <a:off x="9174750" y="5527430"/>
            <a:ext cx="2722841" cy="338554"/>
          </a:xfrm>
          <a:prstGeom prst="rect">
            <a:avLst/>
          </a:prstGeom>
          <a:noFill/>
        </p:spPr>
        <p:txBody>
          <a:bodyPr wrap="square" rtlCol="0">
            <a:spAutoFit/>
          </a:bodyPr>
          <a:lstStyle/>
          <a:p>
            <a:r>
              <a:rPr lang="en-US" sz="1600" dirty="0"/>
              <a:t>Rocket Lab Electron</a:t>
            </a:r>
          </a:p>
        </p:txBody>
      </p:sp>
    </p:spTree>
    <p:extLst>
      <p:ext uri="{BB962C8B-B14F-4D97-AF65-F5344CB8AC3E}">
        <p14:creationId xmlns:p14="http://schemas.microsoft.com/office/powerpoint/2010/main" val="186575504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A3DA36-7713-6439-E19F-7A4BB74FD539}"/>
              </a:ext>
            </a:extLst>
          </p:cNvPr>
          <p:cNvSpPr>
            <a:spLocks noGrp="1"/>
          </p:cNvSpPr>
          <p:nvPr>
            <p:ph type="title"/>
          </p:nvPr>
        </p:nvSpPr>
        <p:spPr>
          <a:xfrm>
            <a:off x="966355" y="128954"/>
            <a:ext cx="9514076" cy="609600"/>
          </a:xfrm>
        </p:spPr>
        <p:txBody>
          <a:bodyPr/>
          <a:lstStyle/>
          <a:p>
            <a:r>
              <a:rPr lang="en-US" dirty="0">
                <a:solidFill>
                  <a:srgbClr val="FFFF00"/>
                </a:solidFill>
              </a:rPr>
              <a:t>Key Events Timeline</a:t>
            </a:r>
          </a:p>
        </p:txBody>
      </p:sp>
      <p:sp>
        <p:nvSpPr>
          <p:cNvPr id="19" name="TextBox 18">
            <a:extLst>
              <a:ext uri="{FF2B5EF4-FFF2-40B4-BE49-F238E27FC236}">
                <a16:creationId xmlns:a16="http://schemas.microsoft.com/office/drawing/2014/main" id="{0EE73ECC-DA73-5896-B754-E6EE45F2EABE}"/>
              </a:ext>
            </a:extLst>
          </p:cNvPr>
          <p:cNvSpPr txBox="1"/>
          <p:nvPr/>
        </p:nvSpPr>
        <p:spPr>
          <a:xfrm>
            <a:off x="226359" y="1010964"/>
            <a:ext cx="4752987" cy="5032147"/>
          </a:xfrm>
          <a:prstGeom prst="rect">
            <a:avLst/>
          </a:prstGeom>
          <a:noFill/>
        </p:spPr>
        <p:txBody>
          <a:bodyPr wrap="square" rtlCol="0">
            <a:spAutoFit/>
          </a:bodyPr>
          <a:lstStyle/>
          <a:p>
            <a:pPr marL="342900" indent="-342900">
              <a:spcBef>
                <a:spcPts val="300"/>
              </a:spcBef>
              <a:spcAft>
                <a:spcPts val="300"/>
              </a:spcAft>
              <a:buAutoNum type="arabicPeriod"/>
            </a:pPr>
            <a:r>
              <a:rPr lang="en-US" b="1" dirty="0"/>
              <a:t>Spacecraft Successfully Deployed to Orbit – Apr 24, 2024: </a:t>
            </a:r>
            <a:r>
              <a:rPr lang="en-US" dirty="0"/>
              <a:t>The mission commenced as the spacecraft was launched and entered its designated orbit. </a:t>
            </a:r>
          </a:p>
          <a:p>
            <a:pPr marL="342900" indent="-342900">
              <a:spcBef>
                <a:spcPts val="300"/>
              </a:spcBef>
              <a:spcAft>
                <a:spcPts val="300"/>
              </a:spcAft>
              <a:buAutoNum type="arabicPeriod"/>
            </a:pPr>
            <a:r>
              <a:rPr lang="en-US" b="1" dirty="0"/>
              <a:t>Sail Deployment – Aug 28, 2024: </a:t>
            </a:r>
            <a:r>
              <a:rPr lang="en-US" dirty="0"/>
              <a:t>The solar sail was deployed, a key milestone in the operational timeline.</a:t>
            </a:r>
          </a:p>
          <a:p>
            <a:pPr marL="342900" indent="-342900">
              <a:spcBef>
                <a:spcPts val="300"/>
              </a:spcBef>
              <a:spcAft>
                <a:spcPts val="300"/>
              </a:spcAft>
              <a:buAutoNum type="arabicPeriod"/>
            </a:pPr>
            <a:r>
              <a:rPr lang="en-US" b="1" dirty="0"/>
              <a:t>Attitude Anomaly onset – Sep 20, 2024:  </a:t>
            </a:r>
            <a:r>
              <a:rPr lang="en-US" dirty="0"/>
              <a:t>An unexpected anomaly occurred causing spacecraft inverted and enter a low power state. </a:t>
            </a:r>
          </a:p>
          <a:p>
            <a:pPr marL="342900" indent="-342900">
              <a:spcBef>
                <a:spcPts val="300"/>
              </a:spcBef>
              <a:spcAft>
                <a:spcPts val="300"/>
              </a:spcAft>
              <a:buAutoNum type="arabicPeriod"/>
            </a:pPr>
            <a:r>
              <a:rPr lang="en-US" b="1" dirty="0"/>
              <a:t>Power Restored &amp; Comm Reestablished – Oct 13, 2024: </a:t>
            </a:r>
            <a:r>
              <a:rPr lang="en-US" dirty="0"/>
              <a:t>Power levels stabilized, S-band comm. was restored and active detumbling operations resumed.</a:t>
            </a:r>
          </a:p>
        </p:txBody>
      </p:sp>
      <p:grpSp>
        <p:nvGrpSpPr>
          <p:cNvPr id="4" name="Group 3">
            <a:extLst>
              <a:ext uri="{FF2B5EF4-FFF2-40B4-BE49-F238E27FC236}">
                <a16:creationId xmlns:a16="http://schemas.microsoft.com/office/drawing/2014/main" id="{F077B67F-BE42-6DDD-0E2C-1A6DDEA81A92}"/>
              </a:ext>
            </a:extLst>
          </p:cNvPr>
          <p:cNvGrpSpPr/>
          <p:nvPr/>
        </p:nvGrpSpPr>
        <p:grpSpPr>
          <a:xfrm>
            <a:off x="4979347" y="1044198"/>
            <a:ext cx="7085062" cy="4756591"/>
            <a:chOff x="5542585" y="1176618"/>
            <a:chExt cx="6521824" cy="4176717"/>
          </a:xfrm>
        </p:grpSpPr>
        <p:grpSp>
          <p:nvGrpSpPr>
            <p:cNvPr id="10" name="Group 9">
              <a:extLst>
                <a:ext uri="{FF2B5EF4-FFF2-40B4-BE49-F238E27FC236}">
                  <a16:creationId xmlns:a16="http://schemas.microsoft.com/office/drawing/2014/main" id="{A2EC9F8D-3ACA-9ED9-56B2-1A8AEB91226C}"/>
                </a:ext>
              </a:extLst>
            </p:cNvPr>
            <p:cNvGrpSpPr/>
            <p:nvPr/>
          </p:nvGrpSpPr>
          <p:grpSpPr>
            <a:xfrm>
              <a:off x="5542585" y="1176618"/>
              <a:ext cx="6521824" cy="4176717"/>
              <a:chOff x="4016272" y="1104677"/>
              <a:chExt cx="8099528" cy="5062205"/>
            </a:xfrm>
          </p:grpSpPr>
          <p:pic>
            <p:nvPicPr>
              <p:cNvPr id="8" name="Picture 7">
                <a:extLst>
                  <a:ext uri="{FF2B5EF4-FFF2-40B4-BE49-F238E27FC236}">
                    <a16:creationId xmlns:a16="http://schemas.microsoft.com/office/drawing/2014/main" id="{EEFA3EEF-173F-86DE-910A-7CA5EF580392}"/>
                  </a:ext>
                </a:extLst>
              </p:cNvPr>
              <p:cNvPicPr>
                <a:picLocks noChangeAspect="1"/>
              </p:cNvPicPr>
              <p:nvPr/>
            </p:nvPicPr>
            <p:blipFill>
              <a:blip r:embed="rId2"/>
              <a:stretch>
                <a:fillRect/>
              </a:stretch>
            </p:blipFill>
            <p:spPr>
              <a:xfrm>
                <a:off x="4016272" y="1104677"/>
                <a:ext cx="8099528" cy="5062205"/>
              </a:xfrm>
              <a:prstGeom prst="rect">
                <a:avLst/>
              </a:prstGeom>
            </p:spPr>
          </p:pic>
          <p:sp>
            <p:nvSpPr>
              <p:cNvPr id="5" name="Oval 4">
                <a:extLst>
                  <a:ext uri="{FF2B5EF4-FFF2-40B4-BE49-F238E27FC236}">
                    <a16:creationId xmlns:a16="http://schemas.microsoft.com/office/drawing/2014/main" id="{4AB31B11-5011-6A08-8778-FAB464A73757}"/>
                  </a:ext>
                </a:extLst>
              </p:cNvPr>
              <p:cNvSpPr/>
              <p:nvPr/>
            </p:nvSpPr>
            <p:spPr bwMode="auto">
              <a:xfrm>
                <a:off x="5567918" y="2314354"/>
                <a:ext cx="191386" cy="205564"/>
              </a:xfrm>
              <a:prstGeom prst="ellipse">
                <a:avLst/>
              </a:prstGeom>
              <a:solidFill>
                <a:srgbClr val="FFC000"/>
              </a:solidFill>
              <a:ln w="9525" cap="flat" cmpd="sng" algn="ctr">
                <a:noFill/>
                <a:prstDash val="solid"/>
                <a:round/>
                <a:headEnd type="none" w="med" len="med"/>
                <a:tailEnd type="none" w="med" len="med"/>
              </a:ln>
              <a:effectLst>
                <a:outerShdw blurRad="63500" dist="17961" dir="2700000" algn="ctr" rotWithShape="0">
                  <a:schemeClr val="tx1">
                    <a:alpha val="74998"/>
                  </a:schemeClr>
                </a:outerShdw>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20000"/>
                  </a:spcBef>
                  <a:spcAft>
                    <a:spcPct val="0"/>
                  </a:spcAft>
                  <a:buClrTx/>
                  <a:buSzTx/>
                  <a:buFontTx/>
                  <a:buNone/>
                  <a:tabLst/>
                </a:pPr>
                <a:r>
                  <a:rPr kumimoji="0" lang="en-US" sz="1100" b="0" i="0" u="none" strike="noStrike" cap="none" normalizeH="0" baseline="0" dirty="0">
                    <a:ln>
                      <a:noFill/>
                    </a:ln>
                    <a:solidFill>
                      <a:srgbClr val="FF0000"/>
                    </a:solidFill>
                    <a:effectLst/>
                    <a:latin typeface="Helvetica Neue Black Condensed" pitchFamily="-112" charset="0"/>
                    <a:ea typeface="ＭＳ Ｐゴシック" pitchFamily="-112" charset="-128"/>
                    <a:cs typeface="ＭＳ Ｐゴシック" pitchFamily="-112" charset="-128"/>
                  </a:rPr>
                  <a:t>1</a:t>
                </a:r>
              </a:p>
            </p:txBody>
          </p:sp>
          <p:sp>
            <p:nvSpPr>
              <p:cNvPr id="7" name="Oval 6">
                <a:extLst>
                  <a:ext uri="{FF2B5EF4-FFF2-40B4-BE49-F238E27FC236}">
                    <a16:creationId xmlns:a16="http://schemas.microsoft.com/office/drawing/2014/main" id="{1B1A6971-A9E0-3695-466B-4DC4A811A8B6}"/>
                  </a:ext>
                </a:extLst>
              </p:cNvPr>
              <p:cNvSpPr/>
              <p:nvPr/>
            </p:nvSpPr>
            <p:spPr bwMode="auto">
              <a:xfrm>
                <a:off x="6528052" y="2163315"/>
                <a:ext cx="191386" cy="205564"/>
              </a:xfrm>
              <a:prstGeom prst="ellipse">
                <a:avLst/>
              </a:prstGeom>
              <a:solidFill>
                <a:srgbClr val="FFC000"/>
              </a:solidFill>
              <a:ln w="9525" cap="flat" cmpd="sng" algn="ctr">
                <a:noFill/>
                <a:prstDash val="solid"/>
                <a:round/>
                <a:headEnd type="none" w="med" len="med"/>
                <a:tailEnd type="none" w="med" len="med"/>
              </a:ln>
              <a:effectLst>
                <a:outerShdw blurRad="63500" dist="17961" dir="2700000" algn="ctr" rotWithShape="0">
                  <a:schemeClr val="tx1">
                    <a:alpha val="74998"/>
                  </a:schemeClr>
                </a:outerShdw>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20000"/>
                  </a:spcBef>
                  <a:spcAft>
                    <a:spcPct val="0"/>
                  </a:spcAft>
                  <a:buClrTx/>
                  <a:buSzTx/>
                  <a:buFontTx/>
                  <a:buNone/>
                  <a:tabLst/>
                </a:pPr>
                <a:r>
                  <a:rPr kumimoji="0" lang="en-US" sz="1100" b="0" i="0" u="none" strike="noStrike" cap="none" normalizeH="0" baseline="0" dirty="0">
                    <a:ln>
                      <a:noFill/>
                    </a:ln>
                    <a:solidFill>
                      <a:srgbClr val="FF0000"/>
                    </a:solidFill>
                    <a:effectLst/>
                    <a:latin typeface="Helvetica Neue Black Condensed" pitchFamily="-112" charset="0"/>
                    <a:ea typeface="ＭＳ Ｐゴシック" pitchFamily="-112" charset="-128"/>
                    <a:cs typeface="ＭＳ Ｐゴシック" pitchFamily="-112" charset="-128"/>
                  </a:rPr>
                  <a:t>3</a:t>
                </a:r>
              </a:p>
            </p:txBody>
          </p:sp>
          <p:sp>
            <p:nvSpPr>
              <p:cNvPr id="9" name="Oval 8">
                <a:extLst>
                  <a:ext uri="{FF2B5EF4-FFF2-40B4-BE49-F238E27FC236}">
                    <a16:creationId xmlns:a16="http://schemas.microsoft.com/office/drawing/2014/main" id="{B56764E6-3435-C36E-36EB-17C1D238243D}"/>
                  </a:ext>
                </a:extLst>
              </p:cNvPr>
              <p:cNvSpPr/>
              <p:nvPr/>
            </p:nvSpPr>
            <p:spPr bwMode="auto">
              <a:xfrm>
                <a:off x="6659186" y="2322805"/>
                <a:ext cx="191386" cy="205564"/>
              </a:xfrm>
              <a:prstGeom prst="ellipse">
                <a:avLst/>
              </a:prstGeom>
              <a:solidFill>
                <a:srgbClr val="FFC000"/>
              </a:solidFill>
              <a:ln w="9525" cap="flat" cmpd="sng" algn="ctr">
                <a:noFill/>
                <a:prstDash val="solid"/>
                <a:round/>
                <a:headEnd type="none" w="med" len="med"/>
                <a:tailEnd type="none" w="med" len="med"/>
              </a:ln>
              <a:effectLst>
                <a:outerShdw blurRad="63500" dist="17961" dir="2700000" algn="ctr" rotWithShape="0">
                  <a:schemeClr val="tx1">
                    <a:alpha val="74998"/>
                  </a:schemeClr>
                </a:outerShdw>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20000"/>
                  </a:spcBef>
                  <a:spcAft>
                    <a:spcPct val="0"/>
                  </a:spcAft>
                  <a:buClrTx/>
                  <a:buSzTx/>
                  <a:buFontTx/>
                  <a:buNone/>
                  <a:tabLst/>
                </a:pPr>
                <a:r>
                  <a:rPr kumimoji="0" lang="en-US" sz="1100" b="0" i="0" u="none" strike="noStrike" cap="none" normalizeH="0" baseline="0" dirty="0">
                    <a:ln>
                      <a:noFill/>
                    </a:ln>
                    <a:solidFill>
                      <a:srgbClr val="FF0000"/>
                    </a:solidFill>
                    <a:effectLst/>
                    <a:latin typeface="Helvetica Neue Black Condensed" pitchFamily="-112" charset="0"/>
                    <a:ea typeface="ＭＳ Ｐゴシック" pitchFamily="-112" charset="-128"/>
                    <a:cs typeface="ＭＳ Ｐゴシック" pitchFamily="-112" charset="-128"/>
                  </a:rPr>
                  <a:t>4</a:t>
                </a:r>
              </a:p>
            </p:txBody>
          </p:sp>
          <p:sp>
            <p:nvSpPr>
              <p:cNvPr id="12" name="Oval 11">
                <a:extLst>
                  <a:ext uri="{FF2B5EF4-FFF2-40B4-BE49-F238E27FC236}">
                    <a16:creationId xmlns:a16="http://schemas.microsoft.com/office/drawing/2014/main" id="{854D3F0F-1B00-72DA-F8CB-15820E1FF1E4}"/>
                  </a:ext>
                </a:extLst>
              </p:cNvPr>
              <p:cNvSpPr/>
              <p:nvPr/>
            </p:nvSpPr>
            <p:spPr bwMode="auto">
              <a:xfrm>
                <a:off x="7470805" y="2694945"/>
                <a:ext cx="191386" cy="205564"/>
              </a:xfrm>
              <a:prstGeom prst="ellipse">
                <a:avLst/>
              </a:prstGeom>
              <a:solidFill>
                <a:srgbClr val="FFC000"/>
              </a:solidFill>
              <a:ln w="9525" cap="flat" cmpd="sng" algn="ctr">
                <a:noFill/>
                <a:prstDash val="solid"/>
                <a:round/>
                <a:headEnd type="none" w="med" len="med"/>
                <a:tailEnd type="none" w="med" len="med"/>
              </a:ln>
              <a:effectLst>
                <a:outerShdw blurRad="63500" dist="17961" dir="2700000" algn="ctr" rotWithShape="0">
                  <a:schemeClr val="tx1">
                    <a:alpha val="74998"/>
                  </a:schemeClr>
                </a:outerShdw>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20000"/>
                  </a:spcBef>
                  <a:spcAft>
                    <a:spcPct val="0"/>
                  </a:spcAft>
                  <a:buClrTx/>
                  <a:buSzTx/>
                  <a:buFontTx/>
                  <a:buNone/>
                  <a:tabLst/>
                </a:pPr>
                <a:r>
                  <a:rPr kumimoji="0" lang="en-US" sz="1100" b="0" i="0" u="none" strike="noStrike" cap="none" normalizeH="0" baseline="0" dirty="0">
                    <a:ln>
                      <a:noFill/>
                    </a:ln>
                    <a:solidFill>
                      <a:srgbClr val="FF0000"/>
                    </a:solidFill>
                    <a:effectLst/>
                    <a:latin typeface="Helvetica Neue Black Condensed" pitchFamily="-112" charset="0"/>
                    <a:ea typeface="ＭＳ Ｐゴシック" pitchFamily="-112" charset="-128"/>
                    <a:cs typeface="ＭＳ Ｐゴシック" pitchFamily="-112" charset="-128"/>
                  </a:rPr>
                  <a:t>5</a:t>
                </a:r>
              </a:p>
            </p:txBody>
          </p:sp>
          <p:sp>
            <p:nvSpPr>
              <p:cNvPr id="13" name="Oval 12">
                <a:extLst>
                  <a:ext uri="{FF2B5EF4-FFF2-40B4-BE49-F238E27FC236}">
                    <a16:creationId xmlns:a16="http://schemas.microsoft.com/office/drawing/2014/main" id="{DFE8E6A8-7F48-FEA7-B0BA-9F05772F18D6}"/>
                  </a:ext>
                </a:extLst>
              </p:cNvPr>
              <p:cNvSpPr/>
              <p:nvPr/>
            </p:nvSpPr>
            <p:spPr bwMode="auto">
              <a:xfrm>
                <a:off x="8066036" y="2859342"/>
                <a:ext cx="191386" cy="205564"/>
              </a:xfrm>
              <a:prstGeom prst="ellipse">
                <a:avLst/>
              </a:prstGeom>
              <a:solidFill>
                <a:srgbClr val="FFC000"/>
              </a:solidFill>
              <a:ln w="9525" cap="flat" cmpd="sng" algn="ctr">
                <a:noFill/>
                <a:prstDash val="solid"/>
                <a:round/>
                <a:headEnd type="none" w="med" len="med"/>
                <a:tailEnd type="none" w="med" len="med"/>
              </a:ln>
              <a:effectLst>
                <a:outerShdw blurRad="63500" dist="17961" dir="2700000" algn="ctr" rotWithShape="0">
                  <a:schemeClr val="tx1">
                    <a:alpha val="74998"/>
                  </a:schemeClr>
                </a:outerShdw>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20000"/>
                  </a:spcBef>
                  <a:spcAft>
                    <a:spcPct val="0"/>
                  </a:spcAft>
                  <a:buClrTx/>
                  <a:buSzTx/>
                  <a:buFontTx/>
                  <a:buNone/>
                  <a:tabLst/>
                </a:pPr>
                <a:r>
                  <a:rPr kumimoji="0" lang="en-US" sz="1100" b="0" i="0" u="none" strike="noStrike" cap="none" normalizeH="0" baseline="0" dirty="0">
                    <a:ln>
                      <a:noFill/>
                    </a:ln>
                    <a:solidFill>
                      <a:srgbClr val="FF0000"/>
                    </a:solidFill>
                    <a:effectLst/>
                    <a:latin typeface="Helvetica Neue Black Condensed" pitchFamily="-112" charset="0"/>
                    <a:ea typeface="ＭＳ Ｐゴシック" pitchFamily="-112" charset="-128"/>
                    <a:cs typeface="ＭＳ Ｐゴシック" pitchFamily="-112" charset="-128"/>
                  </a:rPr>
                  <a:t>6</a:t>
                </a:r>
              </a:p>
            </p:txBody>
          </p:sp>
          <p:sp>
            <p:nvSpPr>
              <p:cNvPr id="14" name="Oval 13">
                <a:extLst>
                  <a:ext uri="{FF2B5EF4-FFF2-40B4-BE49-F238E27FC236}">
                    <a16:creationId xmlns:a16="http://schemas.microsoft.com/office/drawing/2014/main" id="{4E77EFB7-F6DC-9BE1-5F8D-88C3C2381993}"/>
                  </a:ext>
                </a:extLst>
              </p:cNvPr>
              <p:cNvSpPr/>
              <p:nvPr/>
            </p:nvSpPr>
            <p:spPr bwMode="auto">
              <a:xfrm>
                <a:off x="8956914" y="3024077"/>
                <a:ext cx="191386" cy="205564"/>
              </a:xfrm>
              <a:prstGeom prst="ellipse">
                <a:avLst/>
              </a:prstGeom>
              <a:solidFill>
                <a:srgbClr val="FFC000"/>
              </a:solidFill>
              <a:ln w="9525" cap="flat" cmpd="sng" algn="ctr">
                <a:noFill/>
                <a:prstDash val="solid"/>
                <a:round/>
                <a:headEnd type="none" w="med" len="med"/>
                <a:tailEnd type="none" w="med" len="med"/>
              </a:ln>
              <a:effectLst>
                <a:outerShdw blurRad="63500" dist="17961" dir="2700000" algn="ctr" rotWithShape="0">
                  <a:schemeClr val="tx1">
                    <a:alpha val="74998"/>
                  </a:schemeClr>
                </a:outerShdw>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20000"/>
                  </a:spcBef>
                  <a:spcAft>
                    <a:spcPct val="0"/>
                  </a:spcAft>
                  <a:buClrTx/>
                  <a:buSzTx/>
                  <a:buFontTx/>
                  <a:buNone/>
                  <a:tabLst/>
                </a:pPr>
                <a:r>
                  <a:rPr kumimoji="0" lang="en-US" sz="1100" b="0" i="0" u="none" strike="noStrike" cap="none" normalizeH="0" baseline="0" dirty="0">
                    <a:ln>
                      <a:noFill/>
                    </a:ln>
                    <a:solidFill>
                      <a:srgbClr val="FF0000"/>
                    </a:solidFill>
                    <a:effectLst/>
                    <a:latin typeface="Helvetica Neue Black Condensed" pitchFamily="-112" charset="0"/>
                    <a:ea typeface="ＭＳ Ｐゴシック" pitchFamily="-112" charset="-128"/>
                    <a:cs typeface="ＭＳ Ｐゴシック" pitchFamily="-112" charset="-128"/>
                  </a:rPr>
                  <a:t>7</a:t>
                </a:r>
              </a:p>
            </p:txBody>
          </p:sp>
          <p:sp>
            <p:nvSpPr>
              <p:cNvPr id="16" name="Oval 15">
                <a:extLst>
                  <a:ext uri="{FF2B5EF4-FFF2-40B4-BE49-F238E27FC236}">
                    <a16:creationId xmlns:a16="http://schemas.microsoft.com/office/drawing/2014/main" id="{83CA7118-8289-E822-B496-1B20CE131072}"/>
                  </a:ext>
                </a:extLst>
              </p:cNvPr>
              <p:cNvSpPr/>
              <p:nvPr/>
            </p:nvSpPr>
            <p:spPr bwMode="auto">
              <a:xfrm>
                <a:off x="10584962" y="3888597"/>
                <a:ext cx="220923" cy="205564"/>
              </a:xfrm>
              <a:prstGeom prst="ellipse">
                <a:avLst/>
              </a:prstGeom>
              <a:solidFill>
                <a:srgbClr val="FFC000"/>
              </a:solidFill>
              <a:ln w="9525" cap="flat" cmpd="sng" algn="ctr">
                <a:noFill/>
                <a:prstDash val="solid"/>
                <a:round/>
                <a:headEnd type="none" w="med" len="med"/>
                <a:tailEnd type="none" w="med" len="med"/>
              </a:ln>
              <a:effectLst>
                <a:outerShdw blurRad="63500" dist="17961" dir="2700000" algn="ctr" rotWithShape="0">
                  <a:schemeClr val="tx1">
                    <a:alpha val="74998"/>
                  </a:schemeClr>
                </a:outerShdw>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20000"/>
                  </a:spcBef>
                  <a:spcAft>
                    <a:spcPct val="0"/>
                  </a:spcAft>
                  <a:buClrTx/>
                  <a:buSzTx/>
                  <a:buFontTx/>
                  <a:buNone/>
                  <a:tabLst/>
                </a:pPr>
                <a:r>
                  <a:rPr kumimoji="0" lang="en-US" sz="1100" b="0" i="0" u="none" strike="noStrike" cap="none" normalizeH="0" baseline="0" dirty="0">
                    <a:ln>
                      <a:noFill/>
                    </a:ln>
                    <a:solidFill>
                      <a:srgbClr val="FF0000"/>
                    </a:solidFill>
                    <a:effectLst/>
                    <a:latin typeface="Helvetica Neue Black Condensed" pitchFamily="-112" charset="0"/>
                    <a:ea typeface="ＭＳ Ｐゴシック" pitchFamily="-112" charset="-128"/>
                    <a:cs typeface="ＭＳ Ｐゴシック" pitchFamily="-112" charset="-128"/>
                  </a:rPr>
                  <a:t>9</a:t>
                </a:r>
              </a:p>
            </p:txBody>
          </p:sp>
          <p:sp>
            <p:nvSpPr>
              <p:cNvPr id="3" name="Oval 2">
                <a:extLst>
                  <a:ext uri="{FF2B5EF4-FFF2-40B4-BE49-F238E27FC236}">
                    <a16:creationId xmlns:a16="http://schemas.microsoft.com/office/drawing/2014/main" id="{7E8A6C4F-C9D5-3C9E-3608-6CC8EE84DE0B}"/>
                  </a:ext>
                </a:extLst>
              </p:cNvPr>
              <p:cNvSpPr/>
              <p:nvPr/>
            </p:nvSpPr>
            <p:spPr bwMode="auto">
              <a:xfrm>
                <a:off x="9859547" y="3524516"/>
                <a:ext cx="191386" cy="222525"/>
              </a:xfrm>
              <a:prstGeom prst="ellipse">
                <a:avLst/>
              </a:prstGeom>
              <a:solidFill>
                <a:srgbClr val="FFC000"/>
              </a:solidFill>
              <a:ln w="9525" cap="flat" cmpd="sng" algn="ctr">
                <a:noFill/>
                <a:prstDash val="solid"/>
                <a:round/>
                <a:headEnd type="none" w="med" len="med"/>
                <a:tailEnd type="none" w="med" len="med"/>
              </a:ln>
              <a:effectLst>
                <a:outerShdw blurRad="63500" dist="17961" dir="2700000" algn="ctr" rotWithShape="0">
                  <a:schemeClr val="tx1">
                    <a:alpha val="74998"/>
                  </a:schemeClr>
                </a:outerShdw>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20000"/>
                  </a:spcBef>
                  <a:spcAft>
                    <a:spcPct val="0"/>
                  </a:spcAft>
                  <a:buClrTx/>
                  <a:buSzTx/>
                  <a:buFontTx/>
                  <a:buNone/>
                  <a:tabLst/>
                </a:pPr>
                <a:r>
                  <a:rPr kumimoji="0" lang="en-US" sz="1100" b="0" i="0" u="none" strike="noStrike" cap="none" normalizeH="0" baseline="0" dirty="0">
                    <a:ln>
                      <a:noFill/>
                    </a:ln>
                    <a:solidFill>
                      <a:srgbClr val="FF0000"/>
                    </a:solidFill>
                    <a:effectLst/>
                    <a:latin typeface="Helvetica Neue Black Condensed" pitchFamily="-112" charset="0"/>
                    <a:ea typeface="ＭＳ Ｐゴシック" pitchFamily="-112" charset="-128"/>
                    <a:cs typeface="ＭＳ Ｐゴシック" pitchFamily="-112" charset="-128"/>
                  </a:rPr>
                  <a:t>8</a:t>
                </a:r>
              </a:p>
            </p:txBody>
          </p:sp>
        </p:grpSp>
        <p:sp>
          <p:nvSpPr>
            <p:cNvPr id="23" name="5-Point Star 22">
              <a:extLst>
                <a:ext uri="{FF2B5EF4-FFF2-40B4-BE49-F238E27FC236}">
                  <a16:creationId xmlns:a16="http://schemas.microsoft.com/office/drawing/2014/main" id="{A3D78A26-641F-E902-22E2-F9D3E403B838}"/>
                </a:ext>
              </a:extLst>
            </p:cNvPr>
            <p:cNvSpPr/>
            <p:nvPr/>
          </p:nvSpPr>
          <p:spPr bwMode="auto">
            <a:xfrm>
              <a:off x="7300281" y="1917126"/>
              <a:ext cx="289111" cy="302558"/>
            </a:xfrm>
            <a:prstGeom prst="star5">
              <a:avLst/>
            </a:prstGeom>
            <a:solidFill>
              <a:srgbClr val="FFC000"/>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20000"/>
                </a:spcBef>
                <a:spcAft>
                  <a:spcPct val="0"/>
                </a:spcAft>
                <a:buClrTx/>
                <a:buSzTx/>
                <a:buFontTx/>
                <a:buNone/>
                <a:tabLst/>
              </a:pPr>
              <a:r>
                <a:rPr kumimoji="0" lang="en-US" sz="1000" b="0" i="0" u="none" strike="noStrike" cap="none" normalizeH="0" baseline="0" dirty="0">
                  <a:ln>
                    <a:noFill/>
                  </a:ln>
                  <a:solidFill>
                    <a:srgbClr val="FF0000"/>
                  </a:solidFill>
                  <a:effectLst/>
                  <a:latin typeface="Helvetica Neue Black Condensed" pitchFamily="-112" charset="0"/>
                  <a:ea typeface="ＭＳ Ｐゴシック" pitchFamily="-112" charset="-128"/>
                  <a:cs typeface="ＭＳ Ｐゴシック" pitchFamily="-112" charset="-128"/>
                </a:rPr>
                <a:t>2</a:t>
              </a:r>
            </a:p>
          </p:txBody>
        </p:sp>
      </p:grpSp>
      <p:sp>
        <p:nvSpPr>
          <p:cNvPr id="6" name="TextBox 5">
            <a:extLst>
              <a:ext uri="{FF2B5EF4-FFF2-40B4-BE49-F238E27FC236}">
                <a16:creationId xmlns:a16="http://schemas.microsoft.com/office/drawing/2014/main" id="{22950F9B-A8BC-1293-FBB7-61C4283602D2}"/>
              </a:ext>
            </a:extLst>
          </p:cNvPr>
          <p:cNvSpPr txBox="1"/>
          <p:nvPr/>
        </p:nvSpPr>
        <p:spPr>
          <a:xfrm>
            <a:off x="5423556" y="5800787"/>
            <a:ext cx="6196643" cy="338554"/>
          </a:xfrm>
          <a:prstGeom prst="rect">
            <a:avLst/>
          </a:prstGeom>
          <a:noFill/>
        </p:spPr>
        <p:txBody>
          <a:bodyPr wrap="square" rtlCol="0">
            <a:spAutoFit/>
          </a:bodyPr>
          <a:lstStyle/>
          <a:p>
            <a:r>
              <a:rPr lang="en-US" sz="1600" dirty="0"/>
              <a:t>ACS3 Orbit data of the whole mission - courtesy </a:t>
            </a:r>
            <a:r>
              <a:rPr lang="en-US" sz="1600" dirty="0" err="1"/>
              <a:t>Celestrak</a:t>
            </a:r>
            <a:endParaRPr lang="en-US" sz="1600" dirty="0"/>
          </a:p>
        </p:txBody>
      </p:sp>
    </p:spTree>
    <p:extLst>
      <p:ext uri="{BB962C8B-B14F-4D97-AF65-F5344CB8AC3E}">
        <p14:creationId xmlns:p14="http://schemas.microsoft.com/office/powerpoint/2010/main" val="146416694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D352C3-30C7-F0C1-11D1-A463488E5B1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87E33D6-7808-ABC0-485E-EA7797DA294A}"/>
              </a:ext>
            </a:extLst>
          </p:cNvPr>
          <p:cNvSpPr>
            <a:spLocks noGrp="1"/>
          </p:cNvSpPr>
          <p:nvPr>
            <p:ph type="title"/>
          </p:nvPr>
        </p:nvSpPr>
        <p:spPr>
          <a:xfrm>
            <a:off x="966355" y="128954"/>
            <a:ext cx="9514076" cy="609600"/>
          </a:xfrm>
        </p:spPr>
        <p:txBody>
          <a:bodyPr/>
          <a:lstStyle/>
          <a:p>
            <a:r>
              <a:rPr lang="en-US" dirty="0">
                <a:solidFill>
                  <a:srgbClr val="FFFF00"/>
                </a:solidFill>
              </a:rPr>
              <a:t>Key Events Timeline (cont’d)</a:t>
            </a:r>
          </a:p>
        </p:txBody>
      </p:sp>
      <p:sp>
        <p:nvSpPr>
          <p:cNvPr id="19" name="TextBox 18">
            <a:extLst>
              <a:ext uri="{FF2B5EF4-FFF2-40B4-BE49-F238E27FC236}">
                <a16:creationId xmlns:a16="http://schemas.microsoft.com/office/drawing/2014/main" id="{22B0B627-DAC6-5414-3945-7C0DA87EFE01}"/>
              </a:ext>
            </a:extLst>
          </p:cNvPr>
          <p:cNvSpPr txBox="1"/>
          <p:nvPr/>
        </p:nvSpPr>
        <p:spPr>
          <a:xfrm>
            <a:off x="166244" y="932520"/>
            <a:ext cx="4718588" cy="5632311"/>
          </a:xfrm>
          <a:prstGeom prst="rect">
            <a:avLst/>
          </a:prstGeom>
          <a:noFill/>
        </p:spPr>
        <p:txBody>
          <a:bodyPr wrap="square" rtlCol="0">
            <a:spAutoFit/>
          </a:bodyPr>
          <a:lstStyle/>
          <a:p>
            <a:pPr marL="342900" indent="-342900">
              <a:spcBef>
                <a:spcPts val="300"/>
              </a:spcBef>
              <a:spcAft>
                <a:spcPts val="300"/>
              </a:spcAft>
              <a:buFont typeface="+mj-lt"/>
              <a:buAutoNum type="arabicPeriod" startAt="5"/>
            </a:pPr>
            <a:r>
              <a:rPr lang="en-US" b="1" dirty="0"/>
              <a:t>Seasonal Low Power &amp; Hibernation – Feb 04, 2025: </a:t>
            </a:r>
            <a:r>
              <a:rPr lang="en-US" sz="1600" dirty="0"/>
              <a:t>Due to seasonal variation in earth’s albedo; spacecraft experienced low power and was placed into hibernation mode. </a:t>
            </a:r>
          </a:p>
          <a:p>
            <a:pPr marL="342900" indent="-342900">
              <a:spcBef>
                <a:spcPts val="300"/>
              </a:spcBef>
              <a:spcAft>
                <a:spcPts val="300"/>
              </a:spcAft>
              <a:buFont typeface="+mj-lt"/>
              <a:buAutoNum type="arabicPeriod" startAt="5"/>
            </a:pPr>
            <a:r>
              <a:rPr lang="en-US" b="1" dirty="0"/>
              <a:t>Contact resumed &amp; Battery Recharged – April – May 2025: </a:t>
            </a:r>
            <a:r>
              <a:rPr lang="en-US" sz="1600" dirty="0"/>
              <a:t>Communication with the spacecraft was re-established,  battery recharged to non-critical level, and detumbling operations resumes.</a:t>
            </a:r>
          </a:p>
          <a:p>
            <a:pPr marL="342900" indent="-342900">
              <a:spcBef>
                <a:spcPts val="300"/>
              </a:spcBef>
              <a:spcAft>
                <a:spcPts val="300"/>
              </a:spcAft>
              <a:buFont typeface="+mj-lt"/>
              <a:buAutoNum type="arabicPeriod" startAt="5"/>
            </a:pPr>
            <a:r>
              <a:rPr lang="en-US" b="1" dirty="0"/>
              <a:t>Z-Axis Detumbling Attempts – July – Dec 2025:</a:t>
            </a:r>
            <a:r>
              <a:rPr lang="en-US" dirty="0"/>
              <a:t> </a:t>
            </a:r>
            <a:r>
              <a:rPr lang="en-US" sz="1600" dirty="0"/>
              <a:t>Detumbling was focused on z-axis in attempt to flip the spacecraft and restore its correct orientation.</a:t>
            </a:r>
          </a:p>
          <a:p>
            <a:pPr marL="342900" indent="-342900">
              <a:spcBef>
                <a:spcPts val="300"/>
              </a:spcBef>
              <a:spcAft>
                <a:spcPts val="300"/>
              </a:spcAft>
              <a:buFont typeface="+mj-lt"/>
              <a:buAutoNum type="arabicPeriod" startAt="5"/>
            </a:pPr>
            <a:r>
              <a:rPr lang="en-US" b="1" dirty="0"/>
              <a:t>Slow Battery Charging – Dec 2025:</a:t>
            </a:r>
            <a:r>
              <a:rPr lang="en-US" dirty="0"/>
              <a:t> </a:t>
            </a:r>
            <a:r>
              <a:rPr lang="en-US" sz="1600" dirty="0"/>
              <a:t>Low battery temperature led to slower charging rates and limiting detumbling operations.</a:t>
            </a:r>
          </a:p>
          <a:p>
            <a:pPr marL="342900" indent="-342900">
              <a:spcBef>
                <a:spcPts val="300"/>
              </a:spcBef>
              <a:spcAft>
                <a:spcPts val="300"/>
              </a:spcAft>
              <a:buFont typeface="+mj-lt"/>
              <a:buAutoNum type="arabicPeriod" startAt="5"/>
            </a:pPr>
            <a:r>
              <a:rPr lang="en-US" b="1" dirty="0"/>
              <a:t>Spacecraft Decommissioned – Mar 27, 2026: </a:t>
            </a:r>
            <a:r>
              <a:rPr lang="en-US" sz="1600" dirty="0"/>
              <a:t>The mission concluded with formal decommissioning of the spacecraft.</a:t>
            </a:r>
          </a:p>
        </p:txBody>
      </p:sp>
      <p:grpSp>
        <p:nvGrpSpPr>
          <p:cNvPr id="10" name="Group 9">
            <a:extLst>
              <a:ext uri="{FF2B5EF4-FFF2-40B4-BE49-F238E27FC236}">
                <a16:creationId xmlns:a16="http://schemas.microsoft.com/office/drawing/2014/main" id="{69B320B2-4618-9A6E-0CAD-90B2CB35360D}"/>
              </a:ext>
            </a:extLst>
          </p:cNvPr>
          <p:cNvGrpSpPr/>
          <p:nvPr/>
        </p:nvGrpSpPr>
        <p:grpSpPr>
          <a:xfrm>
            <a:off x="5015753" y="1010362"/>
            <a:ext cx="7176247" cy="4583613"/>
            <a:chOff x="4016272" y="1104677"/>
            <a:chExt cx="8099528" cy="5062205"/>
          </a:xfrm>
        </p:grpSpPr>
        <p:pic>
          <p:nvPicPr>
            <p:cNvPr id="8" name="Picture 7">
              <a:extLst>
                <a:ext uri="{FF2B5EF4-FFF2-40B4-BE49-F238E27FC236}">
                  <a16:creationId xmlns:a16="http://schemas.microsoft.com/office/drawing/2014/main" id="{552186FB-0B5E-D729-0B52-A7048C572BE6}"/>
                </a:ext>
              </a:extLst>
            </p:cNvPr>
            <p:cNvPicPr>
              <a:picLocks noChangeAspect="1"/>
            </p:cNvPicPr>
            <p:nvPr/>
          </p:nvPicPr>
          <p:blipFill>
            <a:blip r:embed="rId2"/>
            <a:stretch>
              <a:fillRect/>
            </a:stretch>
          </p:blipFill>
          <p:spPr>
            <a:xfrm>
              <a:off x="4016272" y="1104677"/>
              <a:ext cx="8099528" cy="5062205"/>
            </a:xfrm>
            <a:prstGeom prst="rect">
              <a:avLst/>
            </a:prstGeom>
          </p:spPr>
        </p:pic>
        <p:sp>
          <p:nvSpPr>
            <p:cNvPr id="5" name="Oval 4">
              <a:extLst>
                <a:ext uri="{FF2B5EF4-FFF2-40B4-BE49-F238E27FC236}">
                  <a16:creationId xmlns:a16="http://schemas.microsoft.com/office/drawing/2014/main" id="{5BB378A7-8A1D-8073-E236-72D4E45625C5}"/>
                </a:ext>
              </a:extLst>
            </p:cNvPr>
            <p:cNvSpPr/>
            <p:nvPr/>
          </p:nvSpPr>
          <p:spPr bwMode="auto">
            <a:xfrm>
              <a:off x="5567918" y="2314354"/>
              <a:ext cx="191386" cy="205564"/>
            </a:xfrm>
            <a:prstGeom prst="ellipse">
              <a:avLst/>
            </a:prstGeom>
            <a:solidFill>
              <a:srgbClr val="FFC000"/>
            </a:solidFill>
            <a:ln w="9525" cap="flat" cmpd="sng" algn="ctr">
              <a:noFill/>
              <a:prstDash val="solid"/>
              <a:round/>
              <a:headEnd type="none" w="med" len="med"/>
              <a:tailEnd type="none" w="med" len="med"/>
            </a:ln>
            <a:effectLst>
              <a:outerShdw blurRad="63500" dist="17961" dir="2700000" algn="ctr" rotWithShape="0">
                <a:schemeClr val="tx1">
                  <a:alpha val="74998"/>
                </a:schemeClr>
              </a:outerShdw>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20000"/>
                </a:spcBef>
                <a:spcAft>
                  <a:spcPct val="0"/>
                </a:spcAft>
                <a:buClrTx/>
                <a:buSzTx/>
                <a:buFontTx/>
                <a:buNone/>
                <a:tabLst/>
              </a:pPr>
              <a:r>
                <a:rPr kumimoji="0" lang="en-US" sz="1100" b="0" i="0" u="none" strike="noStrike" cap="none" normalizeH="0" baseline="0" dirty="0">
                  <a:ln>
                    <a:noFill/>
                  </a:ln>
                  <a:solidFill>
                    <a:srgbClr val="FF0000"/>
                  </a:solidFill>
                  <a:effectLst/>
                  <a:latin typeface="Helvetica Neue Black Condensed" pitchFamily="-112" charset="0"/>
                  <a:ea typeface="ＭＳ Ｐゴシック" pitchFamily="-112" charset="-128"/>
                  <a:cs typeface="ＭＳ Ｐゴシック" pitchFamily="-112" charset="-128"/>
                </a:rPr>
                <a:t>1</a:t>
              </a:r>
            </a:p>
          </p:txBody>
        </p:sp>
        <p:sp>
          <p:nvSpPr>
            <p:cNvPr id="7" name="Oval 6">
              <a:extLst>
                <a:ext uri="{FF2B5EF4-FFF2-40B4-BE49-F238E27FC236}">
                  <a16:creationId xmlns:a16="http://schemas.microsoft.com/office/drawing/2014/main" id="{C95A8EAE-976A-2BA8-A5E1-98548F79191F}"/>
                </a:ext>
              </a:extLst>
            </p:cNvPr>
            <p:cNvSpPr/>
            <p:nvPr/>
          </p:nvSpPr>
          <p:spPr bwMode="auto">
            <a:xfrm>
              <a:off x="6528052" y="2163315"/>
              <a:ext cx="191386" cy="205564"/>
            </a:xfrm>
            <a:prstGeom prst="ellipse">
              <a:avLst/>
            </a:prstGeom>
            <a:solidFill>
              <a:srgbClr val="FFC000"/>
            </a:solidFill>
            <a:ln w="9525" cap="flat" cmpd="sng" algn="ctr">
              <a:noFill/>
              <a:prstDash val="solid"/>
              <a:round/>
              <a:headEnd type="none" w="med" len="med"/>
              <a:tailEnd type="none" w="med" len="med"/>
            </a:ln>
            <a:effectLst>
              <a:outerShdw blurRad="63500" dist="17961" dir="2700000" algn="ctr" rotWithShape="0">
                <a:schemeClr val="tx1">
                  <a:alpha val="74998"/>
                </a:schemeClr>
              </a:outerShdw>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20000"/>
                </a:spcBef>
                <a:spcAft>
                  <a:spcPct val="0"/>
                </a:spcAft>
                <a:buClrTx/>
                <a:buSzTx/>
                <a:buFontTx/>
                <a:buNone/>
                <a:tabLst/>
              </a:pPr>
              <a:r>
                <a:rPr kumimoji="0" lang="en-US" sz="1100" b="0" i="0" u="none" strike="noStrike" cap="none" normalizeH="0" baseline="0" dirty="0">
                  <a:ln>
                    <a:noFill/>
                  </a:ln>
                  <a:solidFill>
                    <a:srgbClr val="FF0000"/>
                  </a:solidFill>
                  <a:effectLst/>
                  <a:latin typeface="Helvetica Neue Black Condensed" pitchFamily="-112" charset="0"/>
                  <a:ea typeface="ＭＳ Ｐゴシック" pitchFamily="-112" charset="-128"/>
                  <a:cs typeface="ＭＳ Ｐゴシック" pitchFamily="-112" charset="-128"/>
                </a:rPr>
                <a:t>3</a:t>
              </a:r>
            </a:p>
          </p:txBody>
        </p:sp>
        <p:sp>
          <p:nvSpPr>
            <p:cNvPr id="9" name="Oval 8">
              <a:extLst>
                <a:ext uri="{FF2B5EF4-FFF2-40B4-BE49-F238E27FC236}">
                  <a16:creationId xmlns:a16="http://schemas.microsoft.com/office/drawing/2014/main" id="{EF8A2367-9A9F-801D-8B8D-6D187C83A01B}"/>
                </a:ext>
              </a:extLst>
            </p:cNvPr>
            <p:cNvSpPr/>
            <p:nvPr/>
          </p:nvSpPr>
          <p:spPr bwMode="auto">
            <a:xfrm>
              <a:off x="6659186" y="2322805"/>
              <a:ext cx="191386" cy="205564"/>
            </a:xfrm>
            <a:prstGeom prst="ellipse">
              <a:avLst/>
            </a:prstGeom>
            <a:solidFill>
              <a:srgbClr val="FFC000"/>
            </a:solidFill>
            <a:ln w="9525" cap="flat" cmpd="sng" algn="ctr">
              <a:noFill/>
              <a:prstDash val="solid"/>
              <a:round/>
              <a:headEnd type="none" w="med" len="med"/>
              <a:tailEnd type="none" w="med" len="med"/>
            </a:ln>
            <a:effectLst>
              <a:outerShdw blurRad="63500" dist="17961" dir="2700000" algn="ctr" rotWithShape="0">
                <a:schemeClr val="tx1">
                  <a:alpha val="74998"/>
                </a:schemeClr>
              </a:outerShdw>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20000"/>
                </a:spcBef>
                <a:spcAft>
                  <a:spcPct val="0"/>
                </a:spcAft>
                <a:buClrTx/>
                <a:buSzTx/>
                <a:buFontTx/>
                <a:buNone/>
                <a:tabLst/>
              </a:pPr>
              <a:r>
                <a:rPr kumimoji="0" lang="en-US" sz="1100" b="0" i="0" u="none" strike="noStrike" cap="none" normalizeH="0" baseline="0" dirty="0">
                  <a:ln>
                    <a:noFill/>
                  </a:ln>
                  <a:solidFill>
                    <a:srgbClr val="FF0000"/>
                  </a:solidFill>
                  <a:effectLst/>
                  <a:latin typeface="Helvetica Neue Black Condensed" pitchFamily="-112" charset="0"/>
                  <a:ea typeface="ＭＳ Ｐゴシック" pitchFamily="-112" charset="-128"/>
                  <a:cs typeface="ＭＳ Ｐゴシック" pitchFamily="-112" charset="-128"/>
                </a:rPr>
                <a:t>4</a:t>
              </a:r>
            </a:p>
          </p:txBody>
        </p:sp>
        <p:sp>
          <p:nvSpPr>
            <p:cNvPr id="12" name="Oval 11">
              <a:extLst>
                <a:ext uri="{FF2B5EF4-FFF2-40B4-BE49-F238E27FC236}">
                  <a16:creationId xmlns:a16="http://schemas.microsoft.com/office/drawing/2014/main" id="{8CB71B82-8DFB-45A1-6512-55B5A1A6F566}"/>
                </a:ext>
              </a:extLst>
            </p:cNvPr>
            <p:cNvSpPr/>
            <p:nvPr/>
          </p:nvSpPr>
          <p:spPr bwMode="auto">
            <a:xfrm>
              <a:off x="7470805" y="2694945"/>
              <a:ext cx="191386" cy="205564"/>
            </a:xfrm>
            <a:prstGeom prst="ellipse">
              <a:avLst/>
            </a:prstGeom>
            <a:solidFill>
              <a:srgbClr val="FFC000"/>
            </a:solidFill>
            <a:ln w="9525" cap="flat" cmpd="sng" algn="ctr">
              <a:noFill/>
              <a:prstDash val="solid"/>
              <a:round/>
              <a:headEnd type="none" w="med" len="med"/>
              <a:tailEnd type="none" w="med" len="med"/>
            </a:ln>
            <a:effectLst>
              <a:outerShdw blurRad="63500" dist="17961" dir="2700000" algn="ctr" rotWithShape="0">
                <a:schemeClr val="tx1">
                  <a:alpha val="74998"/>
                </a:schemeClr>
              </a:outerShdw>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20000"/>
                </a:spcBef>
                <a:spcAft>
                  <a:spcPct val="0"/>
                </a:spcAft>
                <a:buClrTx/>
                <a:buSzTx/>
                <a:buFontTx/>
                <a:buNone/>
                <a:tabLst/>
              </a:pPr>
              <a:r>
                <a:rPr kumimoji="0" lang="en-US" sz="1100" b="0" i="0" u="none" strike="noStrike" cap="none" normalizeH="0" baseline="0" dirty="0">
                  <a:ln>
                    <a:noFill/>
                  </a:ln>
                  <a:solidFill>
                    <a:srgbClr val="FF0000"/>
                  </a:solidFill>
                  <a:effectLst/>
                  <a:latin typeface="Helvetica Neue Black Condensed" pitchFamily="-112" charset="0"/>
                  <a:ea typeface="ＭＳ Ｐゴシック" pitchFamily="-112" charset="-128"/>
                  <a:cs typeface="ＭＳ Ｐゴシック" pitchFamily="-112" charset="-128"/>
                </a:rPr>
                <a:t>5</a:t>
              </a:r>
            </a:p>
          </p:txBody>
        </p:sp>
        <p:sp>
          <p:nvSpPr>
            <p:cNvPr id="13" name="Oval 12">
              <a:extLst>
                <a:ext uri="{FF2B5EF4-FFF2-40B4-BE49-F238E27FC236}">
                  <a16:creationId xmlns:a16="http://schemas.microsoft.com/office/drawing/2014/main" id="{D0DF7223-39B7-4542-631C-D612B9EED4FD}"/>
                </a:ext>
              </a:extLst>
            </p:cNvPr>
            <p:cNvSpPr/>
            <p:nvPr/>
          </p:nvSpPr>
          <p:spPr bwMode="auto">
            <a:xfrm>
              <a:off x="8066036" y="2859342"/>
              <a:ext cx="191386" cy="205564"/>
            </a:xfrm>
            <a:prstGeom prst="ellipse">
              <a:avLst/>
            </a:prstGeom>
            <a:solidFill>
              <a:srgbClr val="FFC000"/>
            </a:solidFill>
            <a:ln w="9525" cap="flat" cmpd="sng" algn="ctr">
              <a:noFill/>
              <a:prstDash val="solid"/>
              <a:round/>
              <a:headEnd type="none" w="med" len="med"/>
              <a:tailEnd type="none" w="med" len="med"/>
            </a:ln>
            <a:effectLst>
              <a:outerShdw blurRad="63500" dist="17961" dir="2700000" algn="ctr" rotWithShape="0">
                <a:schemeClr val="tx1">
                  <a:alpha val="74998"/>
                </a:schemeClr>
              </a:outerShdw>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20000"/>
                </a:spcBef>
                <a:spcAft>
                  <a:spcPct val="0"/>
                </a:spcAft>
                <a:buClrTx/>
                <a:buSzTx/>
                <a:buFontTx/>
                <a:buNone/>
                <a:tabLst/>
              </a:pPr>
              <a:r>
                <a:rPr kumimoji="0" lang="en-US" sz="1100" b="0" i="0" u="none" strike="noStrike" cap="none" normalizeH="0" baseline="0" dirty="0">
                  <a:ln>
                    <a:noFill/>
                  </a:ln>
                  <a:solidFill>
                    <a:srgbClr val="FF0000"/>
                  </a:solidFill>
                  <a:effectLst/>
                  <a:latin typeface="Helvetica Neue Black Condensed" pitchFamily="-112" charset="0"/>
                  <a:ea typeface="ＭＳ Ｐゴシック" pitchFamily="-112" charset="-128"/>
                  <a:cs typeface="ＭＳ Ｐゴシック" pitchFamily="-112" charset="-128"/>
                </a:rPr>
                <a:t>6</a:t>
              </a:r>
            </a:p>
          </p:txBody>
        </p:sp>
        <p:sp>
          <p:nvSpPr>
            <p:cNvPr id="14" name="Oval 13">
              <a:extLst>
                <a:ext uri="{FF2B5EF4-FFF2-40B4-BE49-F238E27FC236}">
                  <a16:creationId xmlns:a16="http://schemas.microsoft.com/office/drawing/2014/main" id="{D2218114-BB94-CA46-BA21-0EF530F56D57}"/>
                </a:ext>
              </a:extLst>
            </p:cNvPr>
            <p:cNvSpPr/>
            <p:nvPr/>
          </p:nvSpPr>
          <p:spPr bwMode="auto">
            <a:xfrm>
              <a:off x="8956914" y="3024077"/>
              <a:ext cx="191386" cy="205564"/>
            </a:xfrm>
            <a:prstGeom prst="ellipse">
              <a:avLst/>
            </a:prstGeom>
            <a:solidFill>
              <a:srgbClr val="FFC000"/>
            </a:solidFill>
            <a:ln w="9525" cap="flat" cmpd="sng" algn="ctr">
              <a:noFill/>
              <a:prstDash val="solid"/>
              <a:round/>
              <a:headEnd type="none" w="med" len="med"/>
              <a:tailEnd type="none" w="med" len="med"/>
            </a:ln>
            <a:effectLst>
              <a:outerShdw blurRad="63500" dist="17961" dir="2700000" algn="ctr" rotWithShape="0">
                <a:schemeClr val="tx1">
                  <a:alpha val="74998"/>
                </a:schemeClr>
              </a:outerShdw>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20000"/>
                </a:spcBef>
                <a:spcAft>
                  <a:spcPct val="0"/>
                </a:spcAft>
                <a:buClrTx/>
                <a:buSzTx/>
                <a:buFontTx/>
                <a:buNone/>
                <a:tabLst/>
              </a:pPr>
              <a:r>
                <a:rPr kumimoji="0" lang="en-US" sz="1100" b="0" i="0" u="none" strike="noStrike" cap="none" normalizeH="0" baseline="0" dirty="0">
                  <a:ln>
                    <a:noFill/>
                  </a:ln>
                  <a:solidFill>
                    <a:srgbClr val="FF0000"/>
                  </a:solidFill>
                  <a:effectLst/>
                  <a:latin typeface="Helvetica Neue Black Condensed" pitchFamily="-112" charset="0"/>
                  <a:ea typeface="ＭＳ Ｐゴシック" pitchFamily="-112" charset="-128"/>
                  <a:cs typeface="ＭＳ Ｐゴシック" pitchFamily="-112" charset="-128"/>
                </a:rPr>
                <a:t>7</a:t>
              </a:r>
            </a:p>
          </p:txBody>
        </p:sp>
        <p:sp>
          <p:nvSpPr>
            <p:cNvPr id="16" name="Oval 15">
              <a:extLst>
                <a:ext uri="{FF2B5EF4-FFF2-40B4-BE49-F238E27FC236}">
                  <a16:creationId xmlns:a16="http://schemas.microsoft.com/office/drawing/2014/main" id="{939D9E97-A4A5-26FD-F03E-EFB89F53E514}"/>
                </a:ext>
              </a:extLst>
            </p:cNvPr>
            <p:cNvSpPr/>
            <p:nvPr/>
          </p:nvSpPr>
          <p:spPr bwMode="auto">
            <a:xfrm>
              <a:off x="10584962" y="3888597"/>
              <a:ext cx="220923" cy="205564"/>
            </a:xfrm>
            <a:prstGeom prst="ellipse">
              <a:avLst/>
            </a:prstGeom>
            <a:solidFill>
              <a:srgbClr val="FFC000"/>
            </a:solidFill>
            <a:ln w="9525" cap="flat" cmpd="sng" algn="ctr">
              <a:noFill/>
              <a:prstDash val="solid"/>
              <a:round/>
              <a:headEnd type="none" w="med" len="med"/>
              <a:tailEnd type="none" w="med" len="med"/>
            </a:ln>
            <a:effectLst>
              <a:outerShdw blurRad="63500" dist="17961" dir="2700000" algn="ctr" rotWithShape="0">
                <a:schemeClr val="tx1">
                  <a:alpha val="74998"/>
                </a:schemeClr>
              </a:outerShdw>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20000"/>
                </a:spcBef>
                <a:spcAft>
                  <a:spcPct val="0"/>
                </a:spcAft>
                <a:buClrTx/>
                <a:buSzTx/>
                <a:buFontTx/>
                <a:buNone/>
                <a:tabLst/>
              </a:pPr>
              <a:r>
                <a:rPr kumimoji="0" lang="en-US" sz="1100" b="0" i="0" u="none" strike="noStrike" cap="none" normalizeH="0" baseline="0" dirty="0">
                  <a:ln>
                    <a:noFill/>
                  </a:ln>
                  <a:solidFill>
                    <a:srgbClr val="FF0000"/>
                  </a:solidFill>
                  <a:effectLst/>
                  <a:latin typeface="Helvetica Neue Black Condensed" pitchFamily="-112" charset="0"/>
                  <a:ea typeface="ＭＳ Ｐゴシック" pitchFamily="-112" charset="-128"/>
                  <a:cs typeface="ＭＳ Ｐゴシック" pitchFamily="-112" charset="-128"/>
                </a:rPr>
                <a:t>9</a:t>
              </a:r>
            </a:p>
          </p:txBody>
        </p:sp>
        <p:sp>
          <p:nvSpPr>
            <p:cNvPr id="3" name="Oval 2">
              <a:extLst>
                <a:ext uri="{FF2B5EF4-FFF2-40B4-BE49-F238E27FC236}">
                  <a16:creationId xmlns:a16="http://schemas.microsoft.com/office/drawing/2014/main" id="{1D7D6D64-711A-C765-7CE9-9B1DD2FFDD07}"/>
                </a:ext>
              </a:extLst>
            </p:cNvPr>
            <p:cNvSpPr/>
            <p:nvPr/>
          </p:nvSpPr>
          <p:spPr bwMode="auto">
            <a:xfrm>
              <a:off x="9859547" y="3524516"/>
              <a:ext cx="191386" cy="222525"/>
            </a:xfrm>
            <a:prstGeom prst="ellipse">
              <a:avLst/>
            </a:prstGeom>
            <a:solidFill>
              <a:srgbClr val="FFC000"/>
            </a:solidFill>
            <a:ln w="9525" cap="flat" cmpd="sng" algn="ctr">
              <a:noFill/>
              <a:prstDash val="solid"/>
              <a:round/>
              <a:headEnd type="none" w="med" len="med"/>
              <a:tailEnd type="none" w="med" len="med"/>
            </a:ln>
            <a:effectLst>
              <a:outerShdw blurRad="63500" dist="17961" dir="2700000" algn="ctr" rotWithShape="0">
                <a:schemeClr val="tx1">
                  <a:alpha val="74998"/>
                </a:schemeClr>
              </a:outerShdw>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20000"/>
                </a:spcBef>
                <a:spcAft>
                  <a:spcPct val="0"/>
                </a:spcAft>
                <a:buClrTx/>
                <a:buSzTx/>
                <a:buFontTx/>
                <a:buNone/>
                <a:tabLst/>
              </a:pPr>
              <a:r>
                <a:rPr kumimoji="0" lang="en-US" sz="1100" b="0" i="0" u="none" strike="noStrike" cap="none" normalizeH="0" baseline="0" dirty="0">
                  <a:ln>
                    <a:noFill/>
                  </a:ln>
                  <a:solidFill>
                    <a:srgbClr val="FF0000"/>
                  </a:solidFill>
                  <a:effectLst/>
                  <a:latin typeface="Helvetica Neue Black Condensed" pitchFamily="-112" charset="0"/>
                  <a:ea typeface="ＭＳ Ｐゴシック" pitchFamily="-112" charset="-128"/>
                  <a:cs typeface="ＭＳ Ｐゴシック" pitchFamily="-112" charset="-128"/>
                </a:rPr>
                <a:t>8</a:t>
              </a:r>
            </a:p>
          </p:txBody>
        </p:sp>
      </p:grpSp>
      <p:sp>
        <p:nvSpPr>
          <p:cNvPr id="23" name="5-Point Star 22">
            <a:extLst>
              <a:ext uri="{FF2B5EF4-FFF2-40B4-BE49-F238E27FC236}">
                <a16:creationId xmlns:a16="http://schemas.microsoft.com/office/drawing/2014/main" id="{B3217A0D-7DDA-23BF-C1A2-9D98004F51BB}"/>
              </a:ext>
            </a:extLst>
          </p:cNvPr>
          <p:cNvSpPr/>
          <p:nvPr/>
        </p:nvSpPr>
        <p:spPr bwMode="auto">
          <a:xfrm>
            <a:off x="6990747" y="1817635"/>
            <a:ext cx="289111" cy="302558"/>
          </a:xfrm>
          <a:prstGeom prst="star5">
            <a:avLst/>
          </a:prstGeom>
          <a:solidFill>
            <a:srgbClr val="FFC000"/>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20000"/>
              </a:spcBef>
              <a:spcAft>
                <a:spcPct val="0"/>
              </a:spcAft>
              <a:buClrTx/>
              <a:buSzTx/>
              <a:buFontTx/>
              <a:buNone/>
              <a:tabLst/>
            </a:pPr>
            <a:r>
              <a:rPr kumimoji="0" lang="en-US" sz="1000" b="0" i="0" u="none" strike="noStrike" cap="none" normalizeH="0" baseline="0" dirty="0">
                <a:ln>
                  <a:noFill/>
                </a:ln>
                <a:solidFill>
                  <a:srgbClr val="FF0000"/>
                </a:solidFill>
                <a:effectLst/>
                <a:latin typeface="Helvetica Neue Black Condensed" pitchFamily="-112" charset="0"/>
                <a:ea typeface="ＭＳ Ｐゴシック" pitchFamily="-112" charset="-128"/>
                <a:cs typeface="ＭＳ Ｐゴシック" pitchFamily="-112" charset="-128"/>
              </a:rPr>
              <a:t>2</a:t>
            </a:r>
          </a:p>
        </p:txBody>
      </p:sp>
      <p:sp>
        <p:nvSpPr>
          <p:cNvPr id="4" name="TextBox 3">
            <a:extLst>
              <a:ext uri="{FF2B5EF4-FFF2-40B4-BE49-F238E27FC236}">
                <a16:creationId xmlns:a16="http://schemas.microsoft.com/office/drawing/2014/main" id="{070474E1-726C-8041-295F-0B8213050710}"/>
              </a:ext>
            </a:extLst>
          </p:cNvPr>
          <p:cNvSpPr txBox="1"/>
          <p:nvPr/>
        </p:nvSpPr>
        <p:spPr>
          <a:xfrm>
            <a:off x="5315693" y="5847638"/>
            <a:ext cx="6576365" cy="646331"/>
          </a:xfrm>
          <a:prstGeom prst="rect">
            <a:avLst/>
          </a:prstGeom>
          <a:noFill/>
        </p:spPr>
        <p:txBody>
          <a:bodyPr wrap="square" rtlCol="0">
            <a:spAutoFit/>
          </a:bodyPr>
          <a:lstStyle/>
          <a:p>
            <a:r>
              <a:rPr lang="en-US" dirty="0"/>
              <a:t>After resumed contact with the spacecraft in May 2025, detumble operations continued until before decommission</a:t>
            </a:r>
          </a:p>
        </p:txBody>
      </p:sp>
    </p:spTree>
    <p:extLst>
      <p:ext uri="{BB962C8B-B14F-4D97-AF65-F5344CB8AC3E}">
        <p14:creationId xmlns:p14="http://schemas.microsoft.com/office/powerpoint/2010/main" val="69058559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805734-EE4B-0C2F-89FC-7FCDCA404ACD}"/>
              </a:ext>
            </a:extLst>
          </p:cNvPr>
          <p:cNvSpPr>
            <a:spLocks noGrp="1"/>
          </p:cNvSpPr>
          <p:nvPr>
            <p:ph type="title"/>
          </p:nvPr>
        </p:nvSpPr>
        <p:spPr>
          <a:xfrm>
            <a:off x="1018309" y="116958"/>
            <a:ext cx="9507924" cy="609600"/>
          </a:xfrm>
        </p:spPr>
        <p:txBody>
          <a:bodyPr/>
          <a:lstStyle/>
          <a:p>
            <a:r>
              <a:rPr lang="en-US" dirty="0">
                <a:solidFill>
                  <a:srgbClr val="FFFF00"/>
                </a:solidFill>
              </a:rPr>
              <a:t>Key Results - Sail Deployment and Sail Shape Analysis</a:t>
            </a:r>
          </a:p>
        </p:txBody>
      </p:sp>
      <p:sp>
        <p:nvSpPr>
          <p:cNvPr id="4" name="TextBox 3">
            <a:extLst>
              <a:ext uri="{FF2B5EF4-FFF2-40B4-BE49-F238E27FC236}">
                <a16:creationId xmlns:a16="http://schemas.microsoft.com/office/drawing/2014/main" id="{AB49DE1A-9608-7FF0-9EFC-0F501847EE6D}"/>
              </a:ext>
            </a:extLst>
          </p:cNvPr>
          <p:cNvSpPr txBox="1"/>
          <p:nvPr/>
        </p:nvSpPr>
        <p:spPr>
          <a:xfrm>
            <a:off x="385282" y="1014412"/>
            <a:ext cx="5981650" cy="2308324"/>
          </a:xfrm>
          <a:prstGeom prst="rect">
            <a:avLst/>
          </a:prstGeom>
          <a:noFill/>
        </p:spPr>
        <p:txBody>
          <a:bodyPr wrap="square" rtlCol="0">
            <a:spAutoFit/>
          </a:bodyPr>
          <a:lstStyle/>
          <a:p>
            <a:pPr marL="285750" indent="-285750">
              <a:buFont typeface="Arial" panose="020B0604020202020204" pitchFamily="34" charset="0"/>
              <a:buChar char="•"/>
            </a:pPr>
            <a:r>
              <a:rPr lang="en-US" dirty="0"/>
              <a:t>Full deployment was evident in the acquired images</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dirty="0"/>
              <a:t>Detailed analysis found a bend and rotation near the root of one of the booms</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dirty="0"/>
              <a:t>The booms were clocked by about 45</a:t>
            </a:r>
            <a:r>
              <a:rPr lang="en-US" spc="10" baseline="50000" dirty="0"/>
              <a:t>o</a:t>
            </a:r>
            <a:r>
              <a:rPr lang="en-US" dirty="0"/>
              <a:t> and swept aft by 1 to 2 meters =&gt; more pyramidal and less planar.</a:t>
            </a:r>
          </a:p>
          <a:p>
            <a:endParaRPr lang="en-US" dirty="0"/>
          </a:p>
        </p:txBody>
      </p:sp>
      <p:pic>
        <p:nvPicPr>
          <p:cNvPr id="5" name="drawing">
            <a:extLst>
              <a:ext uri="{FF2B5EF4-FFF2-40B4-BE49-F238E27FC236}">
                <a16:creationId xmlns:a16="http://schemas.microsoft.com/office/drawing/2014/main" id="{226204D7-192A-6F89-9DBE-9E2F11F97932}"/>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845249" y="1014412"/>
            <a:ext cx="4373084" cy="3666867"/>
          </a:xfrm>
          <a:prstGeom prst="rect">
            <a:avLst/>
          </a:prstGeom>
        </p:spPr>
      </p:pic>
      <p:sp>
        <p:nvSpPr>
          <p:cNvPr id="6" name="TextBox 5">
            <a:extLst>
              <a:ext uri="{FF2B5EF4-FFF2-40B4-BE49-F238E27FC236}">
                <a16:creationId xmlns:a16="http://schemas.microsoft.com/office/drawing/2014/main" id="{9866E612-CDB2-D4C4-1DA2-E09E185541EF}"/>
              </a:ext>
            </a:extLst>
          </p:cNvPr>
          <p:cNvSpPr txBox="1"/>
          <p:nvPr/>
        </p:nvSpPr>
        <p:spPr>
          <a:xfrm>
            <a:off x="7243183" y="4851400"/>
            <a:ext cx="4373084" cy="523220"/>
          </a:xfrm>
          <a:prstGeom prst="rect">
            <a:avLst/>
          </a:prstGeom>
          <a:noFill/>
        </p:spPr>
        <p:txBody>
          <a:bodyPr wrap="square" rtlCol="0">
            <a:spAutoFit/>
          </a:bodyPr>
          <a:lstStyle/>
          <a:p>
            <a:r>
              <a:rPr lang="en-US" sz="1400" i="1" dirty="0"/>
              <a:t>Worldview-2 images of ACS3 spacecraft taken on 11 Sep 2024 – Courtesy Vantor</a:t>
            </a:r>
          </a:p>
        </p:txBody>
      </p:sp>
      <p:pic>
        <p:nvPicPr>
          <p:cNvPr id="8" name="Picture 7">
            <a:extLst>
              <a:ext uri="{FF2B5EF4-FFF2-40B4-BE49-F238E27FC236}">
                <a16:creationId xmlns:a16="http://schemas.microsoft.com/office/drawing/2014/main" id="{EC632F60-07BA-7712-18EE-AF54205FC20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31234" y="3322736"/>
            <a:ext cx="4603138" cy="2876961"/>
          </a:xfrm>
          <a:prstGeom prst="rect">
            <a:avLst/>
          </a:prstGeom>
        </p:spPr>
      </p:pic>
      <p:sp>
        <p:nvSpPr>
          <p:cNvPr id="9" name="TextBox 8">
            <a:extLst>
              <a:ext uri="{FF2B5EF4-FFF2-40B4-BE49-F238E27FC236}">
                <a16:creationId xmlns:a16="http://schemas.microsoft.com/office/drawing/2014/main" id="{460B83A9-F59D-D875-F1F1-7504225FDE44}"/>
              </a:ext>
            </a:extLst>
          </p:cNvPr>
          <p:cNvSpPr txBox="1"/>
          <p:nvPr/>
        </p:nvSpPr>
        <p:spPr>
          <a:xfrm>
            <a:off x="910454" y="6217822"/>
            <a:ext cx="5044698" cy="461665"/>
          </a:xfrm>
          <a:prstGeom prst="rect">
            <a:avLst/>
          </a:prstGeom>
          <a:noFill/>
        </p:spPr>
        <p:txBody>
          <a:bodyPr wrap="square" rtlCol="0">
            <a:spAutoFit/>
          </a:bodyPr>
          <a:lstStyle/>
          <a:p>
            <a:r>
              <a:rPr lang="en-US" sz="1200" dirty="0"/>
              <a:t>Deployment video from camera A show boom collapses at the end of deployment </a:t>
            </a:r>
          </a:p>
        </p:txBody>
      </p:sp>
    </p:spTree>
    <p:extLst>
      <p:ext uri="{BB962C8B-B14F-4D97-AF65-F5344CB8AC3E}">
        <p14:creationId xmlns:p14="http://schemas.microsoft.com/office/powerpoint/2010/main" val="4278051320"/>
      </p:ext>
    </p:extLst>
  </p:cSld>
  <p:clrMapOvr>
    <a:masterClrMapping/>
  </p:clrMapOvr>
</p:sld>
</file>

<file path=ppt/theme/theme1.xml><?xml version="1.0" encoding="utf-8"?>
<a:theme xmlns:a="http://schemas.openxmlformats.org/drawingml/2006/main" name="2_Exploration Ambassadors">
  <a:themeElements>
    <a:clrScheme name="Exploration Ambassadors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Exploration Ambassadors">
      <a:majorFont>
        <a:latin typeface="Helvetica"/>
        <a:ea typeface="ＭＳ Ｐゴシック"/>
        <a:cs typeface="ＭＳ Ｐゴシック"/>
      </a:majorFont>
      <a:minorFont>
        <a:latin typeface="Arial"/>
        <a:ea typeface="ＭＳ Ｐゴシック"/>
        <a:cs typeface="ＭＳ Ｐゴシック"/>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outerShdw blurRad="63500" dist="17961" dir="2700000" algn="ctr" rotWithShape="0">
            <a:schemeClr val="tx1">
              <a:alpha val="74998"/>
            </a:schemeClr>
          </a:outerShdw>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20000"/>
          </a:spcBef>
          <a:spcAft>
            <a:spcPct val="0"/>
          </a:spcAft>
          <a:buClrTx/>
          <a:buSzTx/>
          <a:buFontTx/>
          <a:buNone/>
          <a:tabLst/>
          <a:defRPr kumimoji="0" lang="en-US" sz="2400" b="0" i="0" u="none" strike="noStrike" cap="none" normalizeH="0" baseline="0">
            <a:ln>
              <a:noFill/>
            </a:ln>
            <a:solidFill>
              <a:schemeClr val="bg1"/>
            </a:solidFill>
            <a:effectLst/>
            <a:latin typeface="Helvetica Neue Black Condensed" pitchFamily="-112" charset="0"/>
            <a:ea typeface="ＭＳ Ｐゴシック" pitchFamily="-112" charset="-128"/>
            <a:cs typeface="ＭＳ Ｐゴシック" pitchFamily="-112" charset="-128"/>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outerShdw blurRad="63500" dist="17961" dir="2700000" algn="ctr" rotWithShape="0">
            <a:schemeClr val="tx1">
              <a:alpha val="74998"/>
            </a:schemeClr>
          </a:outerShdw>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20000"/>
          </a:spcBef>
          <a:spcAft>
            <a:spcPct val="0"/>
          </a:spcAft>
          <a:buClrTx/>
          <a:buSzTx/>
          <a:buFontTx/>
          <a:buNone/>
          <a:tabLst/>
          <a:defRPr kumimoji="0" lang="en-US" sz="2400" b="0" i="0" u="none" strike="noStrike" cap="none" normalizeH="0" baseline="0">
            <a:ln>
              <a:noFill/>
            </a:ln>
            <a:solidFill>
              <a:schemeClr val="bg1"/>
            </a:solidFill>
            <a:effectLst/>
            <a:latin typeface="Helvetica Neue Black Condensed" pitchFamily="-112" charset="0"/>
            <a:ea typeface="ＭＳ Ｐゴシック" pitchFamily="-112" charset="-128"/>
            <a:cs typeface="ＭＳ Ｐゴシック" pitchFamily="-112" charset="-128"/>
          </a:defRPr>
        </a:defPPr>
      </a:lstStyle>
    </a:lnDef>
  </a:objectDefaults>
  <a:extraClrSchemeLst>
    <a:extraClrScheme>
      <a:clrScheme name="Exploration Ambassadors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Exploration Ambassadors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Exploration Ambassadors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Exploration Ambassadors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Exploration Ambassadors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Exploration Ambassadors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Exploration Ambassadors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Exploration Ambassadors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Exploration Ambassadors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Exploration Ambassadors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Exploration Ambassadors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Exploration Ambassadors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E6CE81A25B13AA4D8DE1A7ACF96F91F1" ma:contentTypeVersion="16" ma:contentTypeDescription="Create a new document." ma:contentTypeScope="" ma:versionID="1fcf3e1439535084a90f39bce8769984">
  <xsd:schema xmlns:xsd="http://www.w3.org/2001/XMLSchema" xmlns:xs="http://www.w3.org/2001/XMLSchema" xmlns:p="http://schemas.microsoft.com/office/2006/metadata/properties" xmlns:ns2="d900e117-17a0-4b24-9e47-511ef1d02c43" xmlns:ns3="c4b3aa3e-2b7c-4462-acd7-9ce5ce8aeb31" xmlns:ns4="e75d1d20-cb75-4581-98b5-f5ea53156a5b" targetNamespace="http://schemas.microsoft.com/office/2006/metadata/properties" ma:root="true" ma:fieldsID="562a80d8ecbeda5f8215a7f9de272a18" ns2:_="" ns3:_="" ns4:_="">
    <xsd:import namespace="d900e117-17a0-4b24-9e47-511ef1d02c43"/>
    <xsd:import namespace="c4b3aa3e-2b7c-4462-acd7-9ce5ce8aeb31"/>
    <xsd:import namespace="e75d1d20-cb75-4581-98b5-f5ea53156a5b"/>
    <xsd:element name="properties">
      <xsd:complexType>
        <xsd:sequence>
          <xsd:element name="documentManagement">
            <xsd:complexType>
              <xsd:all>
                <xsd:element ref="ns2:Data_x0020_Categorization" minOccurs="0"/>
                <xsd:element ref="ns3:MediaServiceMetadata" minOccurs="0"/>
                <xsd:element ref="ns3:MediaServiceFastMetadata" minOccurs="0"/>
                <xsd:element ref="ns3:MediaServiceDateTaken" minOccurs="0"/>
                <xsd:element ref="ns3:MediaLengthInSeconds" minOccurs="0"/>
                <xsd:element ref="ns4:SharedWithUsers" minOccurs="0"/>
                <xsd:element ref="ns4:SharedWithDetails" minOccurs="0"/>
                <xsd:element ref="ns3:lcf76f155ced4ddcb4097134ff3c332f" minOccurs="0"/>
                <xsd:element ref="ns2:TaxCatchAll" minOccurs="0"/>
                <xsd:element ref="ns3:MediaServiceGenerationTime" minOccurs="0"/>
                <xsd:element ref="ns3:MediaServiceEventHashCode" minOccurs="0"/>
                <xsd:element ref="ns3:MediaServiceOCR" minOccurs="0"/>
                <xsd:element ref="ns3:MediaServiceLocation" minOccurs="0"/>
                <xsd:element ref="ns3:MediaServiceObjectDetectorVersions"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900e117-17a0-4b24-9e47-511ef1d02c43" elementFormDefault="qualified">
    <xsd:import namespace="http://schemas.microsoft.com/office/2006/documentManagement/types"/>
    <xsd:import namespace="http://schemas.microsoft.com/office/infopath/2007/PartnerControls"/>
    <xsd:element name="Data_x0020_Categorization" ma:index="8" nillable="true" ma:displayName="Data Categorization" ma:default="" ma:description="This column is for noting what type of file is being stored so items are clearly marked. Please note that for something to be considered  for &quot;Public Release&quot; it must go through for Center Export Control Representative. And if you have questions about data classifications or want to have your data reviewed, visit: https://nasa.sharepoint.com/sites/privacy" ma:format="Dropdown" ma:internalName="Data_x0020_Categorization">
      <xsd:simpleType>
        <xsd:union memberTypes="dms:Text">
          <xsd:simpleType>
            <xsd:restriction base="dms:Choice">
              <xsd:enumeration value="NASA Internal"/>
              <xsd:enumeration value="ITAR/EAR...CUI: Export Control"/>
              <xsd:enumeration value="CUI: General Proprietary Business Information"/>
              <xsd:enumeration value="CUI: Emergency Management"/>
              <xsd:enumeration value="CUI: General Financial Information"/>
              <xsd:enumeration value="CUI: General Critical Infrastructure Information"/>
              <xsd:enumeration value="CUI: Internal Personnel Rules/Practice"/>
              <xsd:enumeration value="CUI: Investigation"/>
              <xsd:enumeration value="CUI: Information Systems Vulnerability Information"/>
              <xsd:enumeration value="CUI: Patent Application"/>
              <xsd:enumeration value="Sensitive PII...CUI: General Privacy"/>
              <xsd:enumeration value="SBU: Company Proprietary Information"/>
              <xsd:enumeration value="SBU: Financial Institution Information"/>
            </xsd:restriction>
          </xsd:simpleType>
        </xsd:union>
      </xsd:simpleType>
    </xsd:element>
    <xsd:element name="TaxCatchAll" ma:index="17" nillable="true" ma:displayName="Taxonomy Catch All Column" ma:hidden="true" ma:list="{8dd75c0b-c97c-454b-a246-7cc6194a6509}" ma:internalName="TaxCatchAll" ma:showField="CatchAllData" ma:web="e75d1d20-cb75-4581-98b5-f5ea53156a5b">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c4b3aa3e-2b7c-4462-acd7-9ce5ce8aeb31" elementFormDefault="qualified">
    <xsd:import namespace="http://schemas.microsoft.com/office/2006/documentManagement/types"/>
    <xsd:import namespace="http://schemas.microsoft.com/office/infopath/2007/PartnerControls"/>
    <xsd:element name="MediaServiceMetadata" ma:index="9" nillable="true" ma:displayName="MediaServiceMetadata" ma:hidden="true" ma:internalName="MediaServiceMetadata" ma:readOnly="true">
      <xsd:simpleType>
        <xsd:restriction base="dms:Note"/>
      </xsd:simpleType>
    </xsd:element>
    <xsd:element name="MediaServiceFastMetadata" ma:index="10" nillable="true" ma:displayName="MediaServiceFastMetadata" ma:hidden="true" ma:internalName="MediaServiceFastMetadata" ma:readOnly="true">
      <xsd:simpleType>
        <xsd:restriction base="dms:Note"/>
      </xsd:simpleType>
    </xsd:element>
    <xsd:element name="MediaServiceDateTaken" ma:index="11" nillable="true" ma:displayName="MediaServiceDateTaken" ma:hidden="true" ma:internalName="MediaServiceDateTaken" ma:readOnly="true">
      <xsd:simpleType>
        <xsd:restriction base="dms:Text"/>
      </xsd:simpleType>
    </xsd:element>
    <xsd:element name="MediaLengthInSeconds" ma:index="12" nillable="true" ma:displayName="MediaLengthInSeconds" ma:hidden="true" ma:internalName="MediaLengthInSeconds" ma:readOnly="true">
      <xsd:simpleType>
        <xsd:restriction base="dms:Unknown"/>
      </xsd:simpleType>
    </xsd:element>
    <xsd:element name="lcf76f155ced4ddcb4097134ff3c332f" ma:index="16" nillable="true" ma:taxonomy="true" ma:internalName="lcf76f155ced4ddcb4097134ff3c332f" ma:taxonomyFieldName="MediaServiceImageTags" ma:displayName="Image Tags" ma:readOnly="false" ma:fieldId="{5cf76f15-5ced-4ddc-b409-7134ff3c332f}" ma:taxonomyMulti="true" ma:sspId="0fb68aea-d2ee-4a6c-85e6-e4b5686e96e8" ma:termSetId="09814cd3-568e-fe90-9814-8d621ff8fb84" ma:anchorId="fba54fb3-c3e1-fe81-a776-ca4b69148c4d" ma:open="true" ma:isKeyword="false">
      <xsd:complexType>
        <xsd:sequence>
          <xsd:element ref="pc:Terms" minOccurs="0" maxOccurs="1"/>
        </xsd:sequence>
      </xsd:complex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OCR" ma:index="20" nillable="true" ma:displayName="Extracted Text" ma:internalName="MediaServiceOCR" ma:readOnly="true">
      <xsd:simpleType>
        <xsd:restriction base="dms:Note">
          <xsd:maxLength value="255"/>
        </xsd:restriction>
      </xsd:simpleType>
    </xsd:element>
    <xsd:element name="MediaServiceLocation" ma:index="21" nillable="true" ma:displayName="Location" ma:internalName="MediaServiceLocation" ma:readOnly="true">
      <xsd:simpleType>
        <xsd:restriction base="dms:Text"/>
      </xsd:simpleType>
    </xsd:element>
    <xsd:element name="MediaServiceObjectDetectorVersions" ma:index="22" nillable="true" ma:displayName="MediaServiceObjectDetectorVersions" ma:hidden="true" ma:indexed="true" ma:internalName="MediaServiceObjectDetectorVersions" ma:readOnly="true">
      <xsd:simpleType>
        <xsd:restriction base="dms:Text"/>
      </xsd:simpleType>
    </xsd:element>
    <xsd:element name="MediaServiceSearchProperties" ma:index="23"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e75d1d20-cb75-4581-98b5-f5ea53156a5b" elementFormDefault="qualified">
    <xsd:import namespace="http://schemas.microsoft.com/office/2006/documentManagement/types"/>
    <xsd:import namespace="http://schemas.microsoft.com/office/infopath/2007/PartnerControls"/>
    <xsd:element name="SharedWithUsers" ma:index="13"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4"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Data_x0020_Categorization xmlns="d900e117-17a0-4b24-9e47-511ef1d02c43" xsi:nil="true"/>
    <TaxCatchAll xmlns="d900e117-17a0-4b24-9e47-511ef1d02c43" xsi:nil="true"/>
    <lcf76f155ced4ddcb4097134ff3c332f xmlns="c4b3aa3e-2b7c-4462-acd7-9ce5ce8aeb31">
      <Terms xmlns="http://schemas.microsoft.com/office/infopath/2007/PartnerControls"/>
    </lcf76f155ced4ddcb4097134ff3c332f>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CA6EEBFD-C489-4140-91BE-F512D395CA6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d900e117-17a0-4b24-9e47-511ef1d02c43"/>
    <ds:schemaRef ds:uri="c4b3aa3e-2b7c-4462-acd7-9ce5ce8aeb31"/>
    <ds:schemaRef ds:uri="e75d1d20-cb75-4581-98b5-f5ea53156a5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B2F16D1B-63BF-4A9A-8ACB-E78415C1E929}">
  <ds:schemaRefs>
    <ds:schemaRef ds:uri="c4b3aa3e-2b7c-4462-acd7-9ce5ce8aeb31"/>
    <ds:schemaRef ds:uri="http://purl.org/dc/dcmitype/"/>
    <ds:schemaRef ds:uri="http://purl.org/dc/terms/"/>
    <ds:schemaRef ds:uri="http://schemas.microsoft.com/office/2006/documentManagement/types"/>
    <ds:schemaRef ds:uri="http://purl.org/dc/elements/1.1/"/>
    <ds:schemaRef ds:uri="http://schemas.openxmlformats.org/package/2006/metadata/core-properties"/>
    <ds:schemaRef ds:uri="http://schemas.microsoft.com/office/infopath/2007/PartnerControls"/>
    <ds:schemaRef ds:uri="e75d1d20-cb75-4581-98b5-f5ea53156a5b"/>
    <ds:schemaRef ds:uri="d900e117-17a0-4b24-9e47-511ef1d02c43"/>
    <ds:schemaRef ds:uri="http://schemas.microsoft.com/office/2006/metadata/properties"/>
    <ds:schemaRef ds:uri="http://www.w3.org/XML/1998/namespace"/>
  </ds:schemaRefs>
</ds:datastoreItem>
</file>

<file path=customXml/itemProps3.xml><?xml version="1.0" encoding="utf-8"?>
<ds:datastoreItem xmlns:ds="http://schemas.openxmlformats.org/officeDocument/2006/customXml" ds:itemID="{5C9C6EDC-99C1-42EA-97CD-3C20B6404FA4}">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Office Theme</Template>
  <TotalTime>10661</TotalTime>
  <Words>1979</Words>
  <Application>Microsoft Macintosh PowerPoint</Application>
  <PresentationFormat>Widescreen</PresentationFormat>
  <Paragraphs>187</Paragraphs>
  <Slides>20</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20</vt:i4>
      </vt:variant>
    </vt:vector>
  </HeadingPairs>
  <TitlesOfParts>
    <vt:vector size="27" baseType="lpstr">
      <vt:lpstr>System Font Regular</vt:lpstr>
      <vt:lpstr>Arial</vt:lpstr>
      <vt:lpstr>Cambria Math</vt:lpstr>
      <vt:lpstr>Courier New</vt:lpstr>
      <vt:lpstr>Helvetica</vt:lpstr>
      <vt:lpstr>Helvetica Neue Black Condensed</vt:lpstr>
      <vt:lpstr>2_Exploration Ambassadors</vt:lpstr>
      <vt:lpstr>Advanced Composite Solar Sail System (ACS3) Results and Lessons Learned</vt:lpstr>
      <vt:lpstr>Agenda</vt:lpstr>
      <vt:lpstr>ACS3 Mission</vt:lpstr>
      <vt:lpstr>ACS3 Mission Team</vt:lpstr>
      <vt:lpstr>ACS3 12U Spacecraft Subsystems</vt:lpstr>
      <vt:lpstr>Mission Overview</vt:lpstr>
      <vt:lpstr>Key Events Timeline</vt:lpstr>
      <vt:lpstr>Key Events Timeline (cont’d)</vt:lpstr>
      <vt:lpstr>Key Results - Sail Deployment and Sail Shape Analysis</vt:lpstr>
      <vt:lpstr>Sail Observations</vt:lpstr>
      <vt:lpstr>ADCS Challenges</vt:lpstr>
      <vt:lpstr>ADCS Challenges (cont’d)</vt:lpstr>
      <vt:lpstr>ADCS Challenges (cont’d)</vt:lpstr>
      <vt:lpstr>Trajectory Prediction Challenges</vt:lpstr>
      <vt:lpstr>Trajectory Prediction Challenges (cont’d) </vt:lpstr>
      <vt:lpstr>Lessons Learned</vt:lpstr>
      <vt:lpstr>Lessons Learned (cont’d)</vt:lpstr>
      <vt:lpstr>Lessons Learned (cont’d)</vt:lpstr>
      <vt:lpstr>Lesson Learned (cont’d)</vt:lpstr>
      <vt:lpstr>Conclusion and Acknowledgment</vt:lpstr>
    </vt:vector>
  </TitlesOfParts>
  <Company>HPES ACES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ACS3:  12U vs. 6U Chassis Pros/Cons (payload)</dc:title>
  <dc:creator>Wilkie, Keats (LARC-D322)</dc:creator>
  <cp:lastModifiedBy>Shih, Philip C. (ARC-RS)</cp:lastModifiedBy>
  <cp:revision>202</cp:revision>
  <cp:lastPrinted>2019-02-06T00:39:37Z</cp:lastPrinted>
  <dcterms:created xsi:type="dcterms:W3CDTF">2019-02-04T21:47:18Z</dcterms:created>
  <dcterms:modified xsi:type="dcterms:W3CDTF">2026-08-11T21:40:14Z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0x010100E6CE81A25B13AA4D8DE1A7ACF96F91F1</vt:lpwstr>
  </property>
</Properties>
</file>