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4"/>
  </p:sldMasterIdLst>
  <p:notesMasterIdLst>
    <p:notesMasterId r:id="rId22"/>
  </p:notesMasterIdLst>
  <p:handoutMasterIdLst>
    <p:handoutMasterId r:id="rId23"/>
  </p:handoutMasterIdLst>
  <p:sldIdLst>
    <p:sldId id="273" r:id="rId5"/>
    <p:sldId id="278" r:id="rId6"/>
    <p:sldId id="279" r:id="rId7"/>
    <p:sldId id="280" r:id="rId8"/>
    <p:sldId id="281" r:id="rId9"/>
    <p:sldId id="282" r:id="rId10"/>
    <p:sldId id="283" r:id="rId11"/>
    <p:sldId id="284" r:id="rId12"/>
    <p:sldId id="285" r:id="rId13"/>
    <p:sldId id="286" r:id="rId14"/>
    <p:sldId id="287" r:id="rId15"/>
    <p:sldId id="288" r:id="rId16"/>
    <p:sldId id="290" r:id="rId17"/>
    <p:sldId id="289" r:id="rId18"/>
    <p:sldId id="292" r:id="rId19"/>
    <p:sldId id="291" r:id="rId20"/>
    <p:sldId id="293" r:id="rId21"/>
  </p:sldIdLst>
  <p:sldSz cx="12192000" cy="6858000"/>
  <p:notesSz cx="7302500" cy="9588500"/>
  <p:defaultTextStyle>
    <a:defPPr>
      <a:defRPr lang="en-US"/>
    </a:defPPr>
    <a:lvl1pPr algn="ctr" rtl="0" eaLnBrk="0" fontAlgn="base" hangingPunct="0">
      <a:spcBef>
        <a:spcPct val="0"/>
      </a:spcBef>
      <a:spcAft>
        <a:spcPct val="0"/>
      </a:spcAft>
      <a:defRPr sz="2000" b="1" kern="1200">
        <a:solidFill>
          <a:schemeClr val="tx1"/>
        </a:solidFill>
        <a:latin typeface="Times" charset="0"/>
        <a:ea typeface="ＭＳ Ｐゴシック" charset="-128"/>
        <a:cs typeface="+mn-cs"/>
      </a:defRPr>
    </a:lvl1pPr>
    <a:lvl2pPr marL="457200" algn="ctr" rtl="0" eaLnBrk="0" fontAlgn="base" hangingPunct="0">
      <a:spcBef>
        <a:spcPct val="0"/>
      </a:spcBef>
      <a:spcAft>
        <a:spcPct val="0"/>
      </a:spcAft>
      <a:defRPr sz="2000" b="1" kern="1200">
        <a:solidFill>
          <a:schemeClr val="tx1"/>
        </a:solidFill>
        <a:latin typeface="Times" charset="0"/>
        <a:ea typeface="ＭＳ Ｐゴシック" charset="-128"/>
        <a:cs typeface="+mn-cs"/>
      </a:defRPr>
    </a:lvl2pPr>
    <a:lvl3pPr marL="914400" algn="ctr" rtl="0" eaLnBrk="0" fontAlgn="base" hangingPunct="0">
      <a:spcBef>
        <a:spcPct val="0"/>
      </a:spcBef>
      <a:spcAft>
        <a:spcPct val="0"/>
      </a:spcAft>
      <a:defRPr sz="2000" b="1" kern="1200">
        <a:solidFill>
          <a:schemeClr val="tx1"/>
        </a:solidFill>
        <a:latin typeface="Times" charset="0"/>
        <a:ea typeface="ＭＳ Ｐゴシック" charset="-128"/>
        <a:cs typeface="+mn-cs"/>
      </a:defRPr>
    </a:lvl3pPr>
    <a:lvl4pPr marL="1371600" algn="ctr" rtl="0" eaLnBrk="0" fontAlgn="base" hangingPunct="0">
      <a:spcBef>
        <a:spcPct val="0"/>
      </a:spcBef>
      <a:spcAft>
        <a:spcPct val="0"/>
      </a:spcAft>
      <a:defRPr sz="2000" b="1" kern="1200">
        <a:solidFill>
          <a:schemeClr val="tx1"/>
        </a:solidFill>
        <a:latin typeface="Times" charset="0"/>
        <a:ea typeface="ＭＳ Ｐゴシック" charset="-128"/>
        <a:cs typeface="+mn-cs"/>
      </a:defRPr>
    </a:lvl4pPr>
    <a:lvl5pPr marL="1828800" algn="ctr" rtl="0" eaLnBrk="0" fontAlgn="base" hangingPunct="0">
      <a:spcBef>
        <a:spcPct val="0"/>
      </a:spcBef>
      <a:spcAft>
        <a:spcPct val="0"/>
      </a:spcAft>
      <a:defRPr sz="2000" b="1" kern="1200">
        <a:solidFill>
          <a:schemeClr val="tx1"/>
        </a:solidFill>
        <a:latin typeface="Times" charset="0"/>
        <a:ea typeface="ＭＳ Ｐゴシック" charset="-128"/>
        <a:cs typeface="+mn-cs"/>
      </a:defRPr>
    </a:lvl5pPr>
    <a:lvl6pPr marL="2286000" algn="l" defTabSz="914400" rtl="0" eaLnBrk="1" latinLnBrk="0" hangingPunct="1">
      <a:defRPr sz="2000" b="1" kern="1200">
        <a:solidFill>
          <a:schemeClr val="tx1"/>
        </a:solidFill>
        <a:latin typeface="Times" charset="0"/>
        <a:ea typeface="ＭＳ Ｐゴシック" charset="-128"/>
        <a:cs typeface="+mn-cs"/>
      </a:defRPr>
    </a:lvl6pPr>
    <a:lvl7pPr marL="2743200" algn="l" defTabSz="914400" rtl="0" eaLnBrk="1" latinLnBrk="0" hangingPunct="1">
      <a:defRPr sz="2000" b="1" kern="1200">
        <a:solidFill>
          <a:schemeClr val="tx1"/>
        </a:solidFill>
        <a:latin typeface="Times" charset="0"/>
        <a:ea typeface="ＭＳ Ｐゴシック" charset="-128"/>
        <a:cs typeface="+mn-cs"/>
      </a:defRPr>
    </a:lvl7pPr>
    <a:lvl8pPr marL="3200400" algn="l" defTabSz="914400" rtl="0" eaLnBrk="1" latinLnBrk="0" hangingPunct="1">
      <a:defRPr sz="2000" b="1" kern="1200">
        <a:solidFill>
          <a:schemeClr val="tx1"/>
        </a:solidFill>
        <a:latin typeface="Times" charset="0"/>
        <a:ea typeface="ＭＳ Ｐゴシック" charset="-128"/>
        <a:cs typeface="+mn-cs"/>
      </a:defRPr>
    </a:lvl8pPr>
    <a:lvl9pPr marL="3657600" algn="l" defTabSz="914400" rtl="0" eaLnBrk="1" latinLnBrk="0" hangingPunct="1">
      <a:defRPr sz="2000" b="1"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88"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0">
          <p15:clr>
            <a:srgbClr val="A4A3A4"/>
          </p15:clr>
        </p15:guide>
        <p15:guide id="2" pos="230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05442B4-804C-ADFD-F768-582B66B435CD}" name="Gilligan, Ryan P. (GRC-LTF0)" initials="G(" userId="S::rgilliga@ndc.nasa.gov::fa511eb3-9f8d-4fa1-b2cd-89a5c1c047f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52C0"/>
    <a:srgbClr val="333399"/>
    <a:srgbClr val="2B2B82"/>
    <a:srgbClr val="B0B3F6"/>
    <a:srgbClr val="5F5F5F"/>
    <a:srgbClr val="DDDDDD"/>
    <a:srgbClr val="777777"/>
    <a:srgbClr val="CCFFCC"/>
    <a:srgbClr val="FFFF99"/>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guide orient="horz" pos="288"/>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3020"/>
        <p:guide pos="230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3163888" cy="479425"/>
          </a:xfrm>
          <a:prstGeom prst="rect">
            <a:avLst/>
          </a:prstGeom>
          <a:noFill/>
          <a:ln w="9525">
            <a:noFill/>
            <a:miter lim="800000"/>
            <a:headEnd/>
            <a:tailEnd/>
          </a:ln>
          <a:effectLst/>
        </p:spPr>
        <p:txBody>
          <a:bodyPr vert="horz" wrap="square" lIns="95601" tIns="47800" rIns="95601" bIns="47800" numCol="1" anchor="t" anchorCtr="0" compatLnSpc="1">
            <a:prstTxWarp prst="textNoShape">
              <a:avLst/>
            </a:prstTxWarp>
          </a:bodyPr>
          <a:lstStyle>
            <a:lvl1pPr algn="l" defTabSz="955675">
              <a:defRPr sz="1300">
                <a:latin typeface="Times" pitchFamily="18" charset="0"/>
                <a:ea typeface="+mn-ea"/>
              </a:defRPr>
            </a:lvl1pPr>
          </a:lstStyle>
          <a:p>
            <a:pPr>
              <a:defRPr/>
            </a:pPr>
            <a:endParaRPr lang="en-US"/>
          </a:p>
        </p:txBody>
      </p:sp>
      <p:sp>
        <p:nvSpPr>
          <p:cNvPr id="73731" name="Rectangle 3"/>
          <p:cNvSpPr>
            <a:spLocks noGrp="1" noChangeArrowheads="1"/>
          </p:cNvSpPr>
          <p:nvPr>
            <p:ph type="dt" sz="quarter" idx="1"/>
          </p:nvPr>
        </p:nvSpPr>
        <p:spPr bwMode="auto">
          <a:xfrm>
            <a:off x="4138613" y="0"/>
            <a:ext cx="3163887" cy="479425"/>
          </a:xfrm>
          <a:prstGeom prst="rect">
            <a:avLst/>
          </a:prstGeom>
          <a:noFill/>
          <a:ln w="9525">
            <a:noFill/>
            <a:miter lim="800000"/>
            <a:headEnd/>
            <a:tailEnd/>
          </a:ln>
          <a:effectLst/>
        </p:spPr>
        <p:txBody>
          <a:bodyPr vert="horz" wrap="square" lIns="95601" tIns="47800" rIns="95601" bIns="47800" numCol="1" anchor="t" anchorCtr="0" compatLnSpc="1">
            <a:prstTxWarp prst="textNoShape">
              <a:avLst/>
            </a:prstTxWarp>
          </a:bodyPr>
          <a:lstStyle>
            <a:lvl1pPr algn="r" defTabSz="955675">
              <a:defRPr sz="1300">
                <a:latin typeface="Times" pitchFamily="18" charset="0"/>
                <a:ea typeface="+mn-ea"/>
              </a:defRPr>
            </a:lvl1pPr>
          </a:lstStyle>
          <a:p>
            <a:pPr>
              <a:defRPr/>
            </a:pPr>
            <a:endParaRPr lang="en-US"/>
          </a:p>
        </p:txBody>
      </p:sp>
      <p:sp>
        <p:nvSpPr>
          <p:cNvPr id="73732" name="Rectangle 4"/>
          <p:cNvSpPr>
            <a:spLocks noGrp="1" noChangeArrowheads="1"/>
          </p:cNvSpPr>
          <p:nvPr>
            <p:ph type="ftr" sz="quarter" idx="2"/>
          </p:nvPr>
        </p:nvSpPr>
        <p:spPr bwMode="auto">
          <a:xfrm>
            <a:off x="0" y="9109075"/>
            <a:ext cx="3163888" cy="479425"/>
          </a:xfrm>
          <a:prstGeom prst="rect">
            <a:avLst/>
          </a:prstGeom>
          <a:noFill/>
          <a:ln w="9525">
            <a:noFill/>
            <a:miter lim="800000"/>
            <a:headEnd/>
            <a:tailEnd/>
          </a:ln>
          <a:effectLst/>
        </p:spPr>
        <p:txBody>
          <a:bodyPr vert="horz" wrap="square" lIns="95601" tIns="47800" rIns="95601" bIns="47800" numCol="1" anchor="b" anchorCtr="0" compatLnSpc="1">
            <a:prstTxWarp prst="textNoShape">
              <a:avLst/>
            </a:prstTxWarp>
          </a:bodyPr>
          <a:lstStyle>
            <a:lvl1pPr algn="l" defTabSz="955675">
              <a:defRPr sz="1300">
                <a:latin typeface="Times" pitchFamily="18" charset="0"/>
                <a:ea typeface="+mn-ea"/>
              </a:defRPr>
            </a:lvl1pPr>
          </a:lstStyle>
          <a:p>
            <a:pPr>
              <a:defRPr/>
            </a:pPr>
            <a:endParaRPr lang="en-US"/>
          </a:p>
        </p:txBody>
      </p:sp>
      <p:sp>
        <p:nvSpPr>
          <p:cNvPr id="73733" name="Rectangle 5"/>
          <p:cNvSpPr>
            <a:spLocks noGrp="1" noChangeArrowheads="1"/>
          </p:cNvSpPr>
          <p:nvPr>
            <p:ph type="sldNum" sz="quarter" idx="3"/>
          </p:nvPr>
        </p:nvSpPr>
        <p:spPr bwMode="auto">
          <a:xfrm>
            <a:off x="4138613" y="9109075"/>
            <a:ext cx="3163887" cy="479425"/>
          </a:xfrm>
          <a:prstGeom prst="rect">
            <a:avLst/>
          </a:prstGeom>
          <a:noFill/>
          <a:ln w="9525">
            <a:noFill/>
            <a:miter lim="800000"/>
            <a:headEnd/>
            <a:tailEnd/>
          </a:ln>
          <a:effectLst/>
        </p:spPr>
        <p:txBody>
          <a:bodyPr vert="horz" wrap="square" lIns="95601" tIns="47800" rIns="95601" bIns="47800" numCol="1" anchor="b" anchorCtr="0" compatLnSpc="1">
            <a:prstTxWarp prst="textNoShape">
              <a:avLst/>
            </a:prstTxWarp>
          </a:bodyPr>
          <a:lstStyle>
            <a:lvl1pPr algn="r" defTabSz="955675">
              <a:defRPr sz="1300"/>
            </a:lvl1pPr>
          </a:lstStyle>
          <a:p>
            <a:fld id="{3C251C5B-2413-49AF-878E-346224ED81B7}" type="slidenum">
              <a:rPr lang="en-US"/>
              <a:pPr/>
              <a:t>‹#›</a:t>
            </a:fld>
            <a:endParaRPr lang="en-US"/>
          </a:p>
        </p:txBody>
      </p:sp>
    </p:spTree>
    <p:extLst>
      <p:ext uri="{BB962C8B-B14F-4D97-AF65-F5344CB8AC3E}">
        <p14:creationId xmlns:p14="http://schemas.microsoft.com/office/powerpoint/2010/main" val="14048767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3163888" cy="479425"/>
          </a:xfrm>
          <a:prstGeom prst="rect">
            <a:avLst/>
          </a:prstGeom>
          <a:noFill/>
          <a:ln w="9525">
            <a:noFill/>
            <a:miter lim="800000"/>
            <a:headEnd/>
            <a:tailEnd/>
          </a:ln>
          <a:effectLst/>
        </p:spPr>
        <p:txBody>
          <a:bodyPr vert="horz" wrap="square" lIns="95601" tIns="47800" rIns="95601" bIns="47800" numCol="1" anchor="t" anchorCtr="0" compatLnSpc="1">
            <a:prstTxWarp prst="textNoShape">
              <a:avLst/>
            </a:prstTxWarp>
          </a:bodyPr>
          <a:lstStyle>
            <a:lvl1pPr algn="l" defTabSz="955675">
              <a:defRPr sz="1300">
                <a:latin typeface="Times" pitchFamily="18" charset="0"/>
                <a:ea typeface="+mn-ea"/>
              </a:defRPr>
            </a:lvl1pPr>
          </a:lstStyle>
          <a:p>
            <a:pPr>
              <a:defRPr/>
            </a:pPr>
            <a:endParaRPr lang="en-US"/>
          </a:p>
        </p:txBody>
      </p:sp>
      <p:sp>
        <p:nvSpPr>
          <p:cNvPr id="57347" name="Rectangle 3"/>
          <p:cNvSpPr>
            <a:spLocks noGrp="1" noChangeArrowheads="1"/>
          </p:cNvSpPr>
          <p:nvPr>
            <p:ph type="dt" idx="1"/>
          </p:nvPr>
        </p:nvSpPr>
        <p:spPr bwMode="auto">
          <a:xfrm>
            <a:off x="4138613" y="0"/>
            <a:ext cx="3163887" cy="479425"/>
          </a:xfrm>
          <a:prstGeom prst="rect">
            <a:avLst/>
          </a:prstGeom>
          <a:noFill/>
          <a:ln w="9525">
            <a:noFill/>
            <a:miter lim="800000"/>
            <a:headEnd/>
            <a:tailEnd/>
          </a:ln>
          <a:effectLst/>
        </p:spPr>
        <p:txBody>
          <a:bodyPr vert="horz" wrap="square" lIns="95601" tIns="47800" rIns="95601" bIns="47800" numCol="1" anchor="t" anchorCtr="0" compatLnSpc="1">
            <a:prstTxWarp prst="textNoShape">
              <a:avLst/>
            </a:prstTxWarp>
          </a:bodyPr>
          <a:lstStyle>
            <a:lvl1pPr algn="r" defTabSz="955675">
              <a:defRPr sz="1300">
                <a:latin typeface="Times" pitchFamily="18" charset="0"/>
                <a:ea typeface="+mn-ea"/>
              </a:defRPr>
            </a:lvl1pPr>
          </a:lstStyle>
          <a:p>
            <a:pPr>
              <a:defRPr/>
            </a:pPr>
            <a:endParaRPr lang="en-US"/>
          </a:p>
        </p:txBody>
      </p:sp>
      <p:sp>
        <p:nvSpPr>
          <p:cNvPr id="12292" name="Rectangle 4"/>
          <p:cNvSpPr>
            <a:spLocks noGrp="1" noRot="1" noChangeAspect="1" noChangeArrowheads="1" noTextEdit="1"/>
          </p:cNvSpPr>
          <p:nvPr>
            <p:ph type="sldImg" idx="2"/>
          </p:nvPr>
        </p:nvSpPr>
        <p:spPr bwMode="auto">
          <a:xfrm>
            <a:off x="455613" y="719138"/>
            <a:ext cx="6391275" cy="3595687"/>
          </a:xfrm>
          <a:prstGeom prst="rect">
            <a:avLst/>
          </a:prstGeom>
          <a:noFill/>
          <a:ln w="9525">
            <a:solidFill>
              <a:srgbClr val="000000"/>
            </a:solidFill>
            <a:miter lim="800000"/>
            <a:headEnd/>
            <a:tailEnd/>
          </a:ln>
        </p:spPr>
      </p:sp>
      <p:sp>
        <p:nvSpPr>
          <p:cNvPr id="57349" name="Rectangle 5"/>
          <p:cNvSpPr>
            <a:spLocks noGrp="1" noChangeArrowheads="1"/>
          </p:cNvSpPr>
          <p:nvPr>
            <p:ph type="body" sz="quarter" idx="3"/>
          </p:nvPr>
        </p:nvSpPr>
        <p:spPr bwMode="auto">
          <a:xfrm>
            <a:off x="973138" y="4554538"/>
            <a:ext cx="5356225" cy="4314825"/>
          </a:xfrm>
          <a:prstGeom prst="rect">
            <a:avLst/>
          </a:prstGeom>
          <a:noFill/>
          <a:ln w="9525">
            <a:noFill/>
            <a:miter lim="800000"/>
            <a:headEnd/>
            <a:tailEnd/>
          </a:ln>
          <a:effectLst/>
        </p:spPr>
        <p:txBody>
          <a:bodyPr vert="horz" wrap="square" lIns="95601" tIns="47800" rIns="95601" bIns="4780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7350" name="Rectangle 6"/>
          <p:cNvSpPr>
            <a:spLocks noGrp="1" noChangeArrowheads="1"/>
          </p:cNvSpPr>
          <p:nvPr>
            <p:ph type="ftr" sz="quarter" idx="4"/>
          </p:nvPr>
        </p:nvSpPr>
        <p:spPr bwMode="auto">
          <a:xfrm>
            <a:off x="0" y="9109075"/>
            <a:ext cx="3163888" cy="479425"/>
          </a:xfrm>
          <a:prstGeom prst="rect">
            <a:avLst/>
          </a:prstGeom>
          <a:noFill/>
          <a:ln w="9525">
            <a:noFill/>
            <a:miter lim="800000"/>
            <a:headEnd/>
            <a:tailEnd/>
          </a:ln>
          <a:effectLst/>
        </p:spPr>
        <p:txBody>
          <a:bodyPr vert="horz" wrap="square" lIns="95601" tIns="47800" rIns="95601" bIns="47800" numCol="1" anchor="b" anchorCtr="0" compatLnSpc="1">
            <a:prstTxWarp prst="textNoShape">
              <a:avLst/>
            </a:prstTxWarp>
          </a:bodyPr>
          <a:lstStyle>
            <a:lvl1pPr algn="l" defTabSz="955675">
              <a:defRPr sz="1300">
                <a:latin typeface="Times" pitchFamily="18" charset="0"/>
                <a:ea typeface="+mn-ea"/>
              </a:defRPr>
            </a:lvl1pPr>
          </a:lstStyle>
          <a:p>
            <a:pPr>
              <a:defRPr/>
            </a:pPr>
            <a:endParaRPr lang="en-US"/>
          </a:p>
        </p:txBody>
      </p:sp>
      <p:sp>
        <p:nvSpPr>
          <p:cNvPr id="57351" name="Rectangle 7"/>
          <p:cNvSpPr>
            <a:spLocks noGrp="1" noChangeArrowheads="1"/>
          </p:cNvSpPr>
          <p:nvPr>
            <p:ph type="sldNum" sz="quarter" idx="5"/>
          </p:nvPr>
        </p:nvSpPr>
        <p:spPr bwMode="auto">
          <a:xfrm>
            <a:off x="4138613" y="9109075"/>
            <a:ext cx="3163887" cy="479425"/>
          </a:xfrm>
          <a:prstGeom prst="rect">
            <a:avLst/>
          </a:prstGeom>
          <a:noFill/>
          <a:ln w="9525">
            <a:noFill/>
            <a:miter lim="800000"/>
            <a:headEnd/>
            <a:tailEnd/>
          </a:ln>
          <a:effectLst/>
        </p:spPr>
        <p:txBody>
          <a:bodyPr vert="horz" wrap="square" lIns="95601" tIns="47800" rIns="95601" bIns="47800" numCol="1" anchor="b" anchorCtr="0" compatLnSpc="1">
            <a:prstTxWarp prst="textNoShape">
              <a:avLst/>
            </a:prstTxWarp>
          </a:bodyPr>
          <a:lstStyle>
            <a:lvl1pPr algn="r" defTabSz="955675">
              <a:defRPr sz="1300"/>
            </a:lvl1pPr>
          </a:lstStyle>
          <a:p>
            <a:fld id="{6653CE95-F5CB-483A-9B02-1D2576EA1684}" type="slidenum">
              <a:rPr lang="en-US"/>
              <a:pPr/>
              <a:t>‹#›</a:t>
            </a:fld>
            <a:endParaRPr lang="en-US"/>
          </a:p>
        </p:txBody>
      </p:sp>
    </p:spTree>
    <p:extLst>
      <p:ext uri="{BB962C8B-B14F-4D97-AF65-F5344CB8AC3E}">
        <p14:creationId xmlns:p14="http://schemas.microsoft.com/office/powerpoint/2010/main" val="38940371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noChangeArrowheads="1"/>
          </p:cNvSpPr>
          <p:nvPr>
            <p:ph type="sldNum" sz="quarter" idx="5"/>
          </p:nvPr>
        </p:nvSpPr>
        <p:spPr>
          <a:noFill/>
        </p:spPr>
        <p:txBody>
          <a:bodyPr/>
          <a:lstStyle/>
          <a:p>
            <a:fld id="{3113401D-7A41-4710-97B0-05C9D2CF1C69}" type="slidenum">
              <a:rPr lang="en-US"/>
              <a:pPr/>
              <a:t>1</a:t>
            </a:fld>
            <a:endParaRPr lang="en-US"/>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a:noFill/>
          <a:ln/>
        </p:spPr>
        <p:txBody>
          <a:bodyPr/>
          <a:lstStyle/>
          <a:p>
            <a:pPr eaLnBrk="1" hangingPunct="1"/>
            <a:endParaRPr lang="en-US">
              <a:latin typeface="Times" charset="0"/>
              <a:ea typeface="ＭＳ Ｐゴシック" charset="-128"/>
            </a:endParaRPr>
          </a:p>
        </p:txBody>
      </p:sp>
    </p:spTree>
    <p:extLst>
      <p:ext uri="{BB962C8B-B14F-4D97-AF65-F5344CB8AC3E}">
        <p14:creationId xmlns:p14="http://schemas.microsoft.com/office/powerpoint/2010/main" val="970035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53CE95-F5CB-483A-9B02-1D2576EA1684}" type="slidenum">
              <a:rPr lang="en-US" smtClean="0"/>
              <a:pPr/>
              <a:t>7</a:t>
            </a:fld>
            <a:endParaRPr lang="en-US"/>
          </a:p>
        </p:txBody>
      </p:sp>
    </p:spTree>
    <p:extLst>
      <p:ext uri="{BB962C8B-B14F-4D97-AF65-F5344CB8AC3E}">
        <p14:creationId xmlns:p14="http://schemas.microsoft.com/office/powerpoint/2010/main" val="1162438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10" name="Title 9">
            <a:extLst>
              <a:ext uri="{FF2B5EF4-FFF2-40B4-BE49-F238E27FC236}">
                <a16:creationId xmlns:a16="http://schemas.microsoft.com/office/drawing/2014/main" id="{B764CC28-7C81-4F68-BC75-A20671960421}"/>
              </a:ext>
            </a:extLst>
          </p:cNvPr>
          <p:cNvSpPr>
            <a:spLocks noGrp="1"/>
          </p:cNvSpPr>
          <p:nvPr>
            <p:ph type="title"/>
          </p:nvPr>
        </p:nvSpPr>
        <p:spPr>
          <a:xfrm>
            <a:off x="609600" y="190500"/>
            <a:ext cx="10972800" cy="533400"/>
          </a:xfrm>
          <a:prstGeom prst="rect">
            <a:avLst/>
          </a:prstGeom>
        </p:spPr>
        <p:txBody>
          <a:bodyPr/>
          <a:lstStyle/>
          <a:p>
            <a:r>
              <a:rPr lang="en-US"/>
              <a:t>Click to edit Master title style</a:t>
            </a:r>
          </a:p>
        </p:txBody>
      </p:sp>
      <p:sp>
        <p:nvSpPr>
          <p:cNvPr id="11" name="Footer Placeholder 10">
            <a:extLst>
              <a:ext uri="{FF2B5EF4-FFF2-40B4-BE49-F238E27FC236}">
                <a16:creationId xmlns:a16="http://schemas.microsoft.com/office/drawing/2014/main" id="{40658E1A-83A6-4D43-8BAC-8CC650DFB1FF}"/>
              </a:ext>
            </a:extLst>
          </p:cNvPr>
          <p:cNvSpPr>
            <a:spLocks noGrp="1"/>
          </p:cNvSpPr>
          <p:nvPr>
            <p:ph type="ftr" sz="quarter" idx="13"/>
          </p:nvPr>
        </p:nvSpPr>
        <p:spPr/>
        <p:txBody>
          <a:bodyPr/>
          <a:lstStyle/>
          <a:p>
            <a:r>
              <a:rPr lang="en-US">
                <a:latin typeface="Arial"/>
                <a:ea typeface="ＭＳ Ｐゴシック"/>
                <a:cs typeface="Arial"/>
              </a:rPr>
              <a:t>TFAWS 2024 – August 26-30, 2024</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90500"/>
            <a:ext cx="10972800" cy="533400"/>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5"/>
          <p:cNvSpPr>
            <a:spLocks noGrp="1" noChangeArrowheads="1"/>
          </p:cNvSpPr>
          <p:nvPr>
            <p:ph type="ftr" sz="quarter" idx="11"/>
          </p:nvPr>
        </p:nvSpPr>
        <p:spPr/>
        <p:txBody>
          <a:bodyPr/>
          <a:lstStyle>
            <a:lvl1pPr>
              <a:defRPr/>
            </a:lvl1pPr>
          </a:lstStyle>
          <a:p>
            <a:r>
              <a:rPr lang="en-US" dirty="0">
                <a:latin typeface="Arial"/>
                <a:ea typeface="ＭＳ Ｐゴシック"/>
                <a:cs typeface="Arial"/>
              </a:rPr>
              <a:t>TFAWS 2026 – August 31 – September 4, 2026</a:t>
            </a:r>
          </a:p>
        </p:txBody>
      </p:sp>
      <p:sp>
        <p:nvSpPr>
          <p:cNvPr id="6" name="Rectangle 6"/>
          <p:cNvSpPr>
            <a:spLocks noGrp="1" noChangeArrowheads="1"/>
          </p:cNvSpPr>
          <p:nvPr>
            <p:ph type="sldNum" sz="quarter" idx="12"/>
          </p:nvPr>
        </p:nvSpPr>
        <p:spPr/>
        <p:txBody>
          <a:bodyPr/>
          <a:lstStyle>
            <a:lvl1pPr>
              <a:defRPr/>
            </a:lvl1pPr>
          </a:lstStyle>
          <a:p>
            <a:fld id="{33F42015-0FC7-4B0E-8D2B-76EADF48D957}"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5"/>
          <p:cNvSpPr>
            <a:spLocks noGrp="1" noChangeArrowheads="1"/>
          </p:cNvSpPr>
          <p:nvPr>
            <p:ph type="ftr" sz="quarter" idx="11"/>
          </p:nvPr>
        </p:nvSpPr>
        <p:spPr/>
        <p:txBody>
          <a:bodyPr/>
          <a:lstStyle>
            <a:lvl1pPr>
              <a:defRPr/>
            </a:lvl1pPr>
          </a:lstStyle>
          <a:p>
            <a:r>
              <a:rPr lang="en-US" dirty="0">
                <a:latin typeface="Arial"/>
                <a:ea typeface="ＭＳ Ｐゴシック"/>
                <a:cs typeface="Arial"/>
              </a:rPr>
              <a:t>TFAWS 2026 – August 31 – September 4, 2026</a:t>
            </a:r>
          </a:p>
        </p:txBody>
      </p:sp>
      <p:sp>
        <p:nvSpPr>
          <p:cNvPr id="6" name="Rectangle 6"/>
          <p:cNvSpPr>
            <a:spLocks noGrp="1" noChangeArrowheads="1"/>
          </p:cNvSpPr>
          <p:nvPr>
            <p:ph type="sldNum" sz="quarter" idx="12"/>
          </p:nvPr>
        </p:nvSpPr>
        <p:spPr/>
        <p:txBody>
          <a:bodyPr/>
          <a:lstStyle>
            <a:lvl1pPr>
              <a:defRPr/>
            </a:lvl1pPr>
          </a:lstStyle>
          <a:p>
            <a:fld id="{EE9E8C48-CEA1-40D7-918C-CBF5F81BA8C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90500"/>
            <a:ext cx="10972800" cy="5334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914400"/>
            <a:ext cx="5384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384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2"/>
          </p:nvPr>
        </p:nvSpPr>
        <p:spPr/>
        <p:txBody>
          <a:bodyPr/>
          <a:lstStyle>
            <a:lvl1pPr>
              <a:defRPr/>
            </a:lvl1pPr>
          </a:lstStyle>
          <a:p>
            <a:fld id="{89199CED-6919-4E7D-A690-AD3E6D16DAA7}" type="slidenum">
              <a:rPr lang="en-US"/>
              <a:pPr/>
              <a:t>‹#›</a:t>
            </a:fld>
            <a:endParaRPr lang="en-US"/>
          </a:p>
        </p:txBody>
      </p:sp>
      <p:sp>
        <p:nvSpPr>
          <p:cNvPr id="6" name="Footer Placeholder 5">
            <a:extLst>
              <a:ext uri="{FF2B5EF4-FFF2-40B4-BE49-F238E27FC236}">
                <a16:creationId xmlns:a16="http://schemas.microsoft.com/office/drawing/2014/main" id="{1D956BF8-FFF3-4911-B918-FF080B8BD184}"/>
              </a:ext>
            </a:extLst>
          </p:cNvPr>
          <p:cNvSpPr>
            <a:spLocks noGrp="1"/>
          </p:cNvSpPr>
          <p:nvPr>
            <p:ph type="ftr" sz="quarter" idx="13"/>
          </p:nvPr>
        </p:nvSpPr>
        <p:spPr/>
        <p:txBody>
          <a:bodyPr/>
          <a:lstStyle/>
          <a:p>
            <a:r>
              <a:rPr lang="en-US" dirty="0">
                <a:latin typeface="Arial"/>
                <a:ea typeface="ＭＳ Ｐゴシック"/>
                <a:cs typeface="Arial"/>
              </a:rPr>
              <a:t>TFAWS 2026 – August 31 – September 4, 2026</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411162"/>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219200"/>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858962"/>
            <a:ext cx="5386917" cy="41608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219200"/>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1858962"/>
            <a:ext cx="5389033" cy="41608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6"/>
          <p:cNvSpPr>
            <a:spLocks noGrp="1" noChangeArrowheads="1"/>
          </p:cNvSpPr>
          <p:nvPr>
            <p:ph type="sldNum" sz="quarter" idx="12"/>
          </p:nvPr>
        </p:nvSpPr>
        <p:spPr/>
        <p:txBody>
          <a:bodyPr/>
          <a:lstStyle>
            <a:lvl1pPr>
              <a:defRPr/>
            </a:lvl1pPr>
          </a:lstStyle>
          <a:p>
            <a:fld id="{7FABF8B5-A29F-4527-8EF2-13DD397BE681}" type="slidenum">
              <a:rPr lang="en-US"/>
              <a:pPr/>
              <a:t>‹#›</a:t>
            </a:fld>
            <a:endParaRPr lang="en-US"/>
          </a:p>
        </p:txBody>
      </p:sp>
      <p:sp>
        <p:nvSpPr>
          <p:cNvPr id="10" name="Rectangle 5">
            <a:extLst>
              <a:ext uri="{FF2B5EF4-FFF2-40B4-BE49-F238E27FC236}">
                <a16:creationId xmlns:a16="http://schemas.microsoft.com/office/drawing/2014/main" id="{92D923EA-ABD6-D9E1-0232-9D3269B7E94A}"/>
              </a:ext>
            </a:extLst>
          </p:cNvPr>
          <p:cNvSpPr>
            <a:spLocks noGrp="1" noChangeArrowheads="1"/>
          </p:cNvSpPr>
          <p:nvPr>
            <p:ph type="ftr" sz="quarter" idx="11"/>
          </p:nvPr>
        </p:nvSpPr>
        <p:spPr>
          <a:xfrm>
            <a:off x="3657600" y="6400800"/>
            <a:ext cx="4876800" cy="304800"/>
          </a:xfrm>
        </p:spPr>
        <p:txBody>
          <a:bodyPr/>
          <a:lstStyle>
            <a:lvl1pPr>
              <a:defRPr/>
            </a:lvl1pPr>
          </a:lstStyle>
          <a:p>
            <a:r>
              <a:rPr lang="en-US" dirty="0">
                <a:latin typeface="Arial"/>
                <a:ea typeface="ＭＳ Ｐゴシック"/>
                <a:cs typeface="Arial"/>
              </a:rPr>
              <a:t>TFAWS 2026 – August 31 – September 4, 2026</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190500"/>
            <a:ext cx="10972800" cy="533400"/>
          </a:xfrm>
          <a:prstGeom prst="rect">
            <a:avLst/>
          </a:prstGeom>
        </p:spPr>
        <p:txBody>
          <a:bodyPr/>
          <a:lstStyle/>
          <a:p>
            <a:r>
              <a:rPr lang="en-US"/>
              <a:t>Click to edit Master title style</a:t>
            </a:r>
          </a:p>
        </p:txBody>
      </p:sp>
      <p:sp>
        <p:nvSpPr>
          <p:cNvPr id="5" name="Rectangle 6"/>
          <p:cNvSpPr>
            <a:spLocks noGrp="1" noChangeArrowheads="1"/>
          </p:cNvSpPr>
          <p:nvPr>
            <p:ph type="sldNum" sz="quarter" idx="12"/>
          </p:nvPr>
        </p:nvSpPr>
        <p:spPr/>
        <p:txBody>
          <a:bodyPr/>
          <a:lstStyle>
            <a:lvl1pPr>
              <a:defRPr/>
            </a:lvl1pPr>
          </a:lstStyle>
          <a:p>
            <a:fld id="{640FA3E2-4CB8-43B1-9AF4-23FEB8A0CB92}" type="slidenum">
              <a:rPr lang="en-US"/>
              <a:pPr/>
              <a:t>‹#›</a:t>
            </a:fld>
            <a:endParaRPr lang="en-US"/>
          </a:p>
        </p:txBody>
      </p:sp>
      <p:sp>
        <p:nvSpPr>
          <p:cNvPr id="6" name="Rectangle 5">
            <a:extLst>
              <a:ext uri="{FF2B5EF4-FFF2-40B4-BE49-F238E27FC236}">
                <a16:creationId xmlns:a16="http://schemas.microsoft.com/office/drawing/2014/main" id="{B421A504-53A7-23C9-529A-B3C0862B2F0C}"/>
              </a:ext>
            </a:extLst>
          </p:cNvPr>
          <p:cNvSpPr>
            <a:spLocks noGrp="1" noChangeArrowheads="1"/>
          </p:cNvSpPr>
          <p:nvPr>
            <p:ph type="ftr" sz="quarter" idx="11"/>
          </p:nvPr>
        </p:nvSpPr>
        <p:spPr>
          <a:xfrm>
            <a:off x="3657600" y="6400800"/>
            <a:ext cx="4876800" cy="304800"/>
          </a:xfrm>
        </p:spPr>
        <p:txBody>
          <a:bodyPr/>
          <a:lstStyle>
            <a:lvl1pPr>
              <a:defRPr/>
            </a:lvl1pPr>
          </a:lstStyle>
          <a:p>
            <a:r>
              <a:rPr lang="en-US" dirty="0">
                <a:latin typeface="Arial"/>
                <a:ea typeface="ＭＳ Ｐゴシック"/>
                <a:cs typeface="Arial"/>
              </a:rPr>
              <a:t>TFAWS 2026 – August 31 – September 4, 2026</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p:txBody>
          <a:bodyPr/>
          <a:lstStyle>
            <a:lvl1pPr>
              <a:defRPr/>
            </a:lvl1pPr>
          </a:lstStyle>
          <a:p>
            <a:fld id="{2624FCD2-9C05-4241-882C-3D134303B4EB}" type="slidenum">
              <a:rPr lang="en-US"/>
              <a:pPr/>
              <a:t>‹#›</a:t>
            </a:fld>
            <a:endParaRPr lang="en-US"/>
          </a:p>
        </p:txBody>
      </p:sp>
      <p:sp>
        <p:nvSpPr>
          <p:cNvPr id="5" name="Rectangle 5">
            <a:extLst>
              <a:ext uri="{FF2B5EF4-FFF2-40B4-BE49-F238E27FC236}">
                <a16:creationId xmlns:a16="http://schemas.microsoft.com/office/drawing/2014/main" id="{F80190D3-EFDF-0F6E-3929-98722B9A9A3D}"/>
              </a:ext>
            </a:extLst>
          </p:cNvPr>
          <p:cNvSpPr>
            <a:spLocks noGrp="1" noChangeArrowheads="1"/>
          </p:cNvSpPr>
          <p:nvPr>
            <p:ph type="ftr" sz="quarter" idx="11"/>
          </p:nvPr>
        </p:nvSpPr>
        <p:spPr>
          <a:xfrm>
            <a:off x="3657600" y="6400800"/>
            <a:ext cx="4876800" cy="304800"/>
          </a:xfrm>
        </p:spPr>
        <p:txBody>
          <a:bodyPr/>
          <a:lstStyle>
            <a:lvl1pPr>
              <a:defRPr/>
            </a:lvl1pPr>
          </a:lstStyle>
          <a:p>
            <a:r>
              <a:rPr lang="en-US" dirty="0">
                <a:latin typeface="Arial"/>
                <a:ea typeface="ＭＳ Ｐゴシック"/>
                <a:cs typeface="Arial"/>
              </a:rPr>
              <a:t>TFAWS 2026 – August 31 – September 4, 2026</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914400"/>
            <a:ext cx="4011084" cy="52070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914400"/>
            <a:ext cx="6815667" cy="521176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Rectangle 6"/>
          <p:cNvSpPr>
            <a:spLocks noGrp="1" noChangeArrowheads="1"/>
          </p:cNvSpPr>
          <p:nvPr>
            <p:ph type="sldNum" sz="quarter" idx="12"/>
          </p:nvPr>
        </p:nvSpPr>
        <p:spPr/>
        <p:txBody>
          <a:bodyPr/>
          <a:lstStyle>
            <a:lvl1pPr>
              <a:defRPr/>
            </a:lvl1pPr>
          </a:lstStyle>
          <a:p>
            <a:fld id="{8340803C-64EA-4536-A101-47E17B86F670}" type="slidenum">
              <a:rPr lang="en-US"/>
              <a:pPr/>
              <a:t>‹#›</a:t>
            </a:fld>
            <a:endParaRPr lang="en-US"/>
          </a:p>
        </p:txBody>
      </p:sp>
      <p:sp>
        <p:nvSpPr>
          <p:cNvPr id="8" name="Rectangle 5">
            <a:extLst>
              <a:ext uri="{FF2B5EF4-FFF2-40B4-BE49-F238E27FC236}">
                <a16:creationId xmlns:a16="http://schemas.microsoft.com/office/drawing/2014/main" id="{1FB25FD5-3767-7224-BCE7-AD65822549A2}"/>
              </a:ext>
            </a:extLst>
          </p:cNvPr>
          <p:cNvSpPr>
            <a:spLocks noGrp="1" noChangeArrowheads="1"/>
          </p:cNvSpPr>
          <p:nvPr>
            <p:ph type="ftr" sz="quarter" idx="11"/>
          </p:nvPr>
        </p:nvSpPr>
        <p:spPr>
          <a:xfrm>
            <a:off x="3657600" y="6400800"/>
            <a:ext cx="4876800" cy="304800"/>
          </a:xfrm>
        </p:spPr>
        <p:txBody>
          <a:bodyPr/>
          <a:lstStyle>
            <a:lvl1pPr>
              <a:defRPr/>
            </a:lvl1pPr>
          </a:lstStyle>
          <a:p>
            <a:r>
              <a:rPr lang="en-US" dirty="0">
                <a:latin typeface="Arial"/>
                <a:ea typeface="ＭＳ Ｐゴシック"/>
                <a:cs typeface="Arial"/>
              </a:rPr>
              <a:t>TFAWS 2026 – August 31 – September 4, 2026</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914399"/>
            <a:ext cx="7315200" cy="38131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Rectangle 6"/>
          <p:cNvSpPr>
            <a:spLocks noGrp="1" noChangeArrowheads="1"/>
          </p:cNvSpPr>
          <p:nvPr>
            <p:ph type="sldNum" sz="quarter" idx="12"/>
          </p:nvPr>
        </p:nvSpPr>
        <p:spPr/>
        <p:txBody>
          <a:bodyPr/>
          <a:lstStyle>
            <a:lvl1pPr>
              <a:defRPr/>
            </a:lvl1pPr>
          </a:lstStyle>
          <a:p>
            <a:fld id="{BACCA9B2-5165-4ADC-9763-7293ADD3F29A}" type="slidenum">
              <a:rPr lang="en-US"/>
              <a:pPr/>
              <a:t>‹#›</a:t>
            </a:fld>
            <a:endParaRPr lang="en-US"/>
          </a:p>
        </p:txBody>
      </p:sp>
      <p:sp>
        <p:nvSpPr>
          <p:cNvPr id="8" name="Rectangle 5">
            <a:extLst>
              <a:ext uri="{FF2B5EF4-FFF2-40B4-BE49-F238E27FC236}">
                <a16:creationId xmlns:a16="http://schemas.microsoft.com/office/drawing/2014/main" id="{51DE3015-D9A1-BD07-2F15-45C69819794C}"/>
              </a:ext>
            </a:extLst>
          </p:cNvPr>
          <p:cNvSpPr>
            <a:spLocks noGrp="1" noChangeArrowheads="1"/>
          </p:cNvSpPr>
          <p:nvPr>
            <p:ph type="ftr" sz="quarter" idx="11"/>
          </p:nvPr>
        </p:nvSpPr>
        <p:spPr>
          <a:xfrm>
            <a:off x="3657600" y="6400800"/>
            <a:ext cx="4876800" cy="304800"/>
          </a:xfrm>
        </p:spPr>
        <p:txBody>
          <a:bodyPr/>
          <a:lstStyle>
            <a:lvl1pPr>
              <a:defRPr/>
            </a:lvl1pPr>
          </a:lstStyle>
          <a:p>
            <a:r>
              <a:rPr lang="en-US" dirty="0">
                <a:latin typeface="Arial"/>
                <a:ea typeface="ＭＳ Ｐゴシック"/>
                <a:cs typeface="Arial"/>
              </a:rPr>
              <a:t>TFAWS 2026 – August 31 – September 4, 2026</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bwMode="auto">
          <a:xfrm>
            <a:off x="609600" y="190500"/>
            <a:ext cx="10972800" cy="533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a:t>Click to edit Master title style</a:t>
            </a:r>
          </a:p>
        </p:txBody>
      </p:sp>
      <p:sp>
        <p:nvSpPr>
          <p:cNvPr id="1052" name="Text Box 28"/>
          <p:cNvSpPr txBox="1">
            <a:spLocks noChangeArrowheads="1"/>
          </p:cNvSpPr>
          <p:nvPr userDrawn="1"/>
        </p:nvSpPr>
        <p:spPr bwMode="auto">
          <a:xfrm>
            <a:off x="838200" y="685800"/>
            <a:ext cx="10393680" cy="76200"/>
          </a:xfrm>
          <a:prstGeom prst="rect">
            <a:avLst/>
          </a:prstGeom>
          <a:gradFill rotWithShape="0">
            <a:gsLst>
              <a:gs pos="0">
                <a:schemeClr val="accent2"/>
              </a:gs>
              <a:gs pos="100000">
                <a:schemeClr val="accent2">
                  <a:gamma/>
                  <a:shade val="48627"/>
                  <a:invGamma/>
                </a:schemeClr>
              </a:gs>
            </a:gsLst>
            <a:lin ang="0" scaled="1"/>
          </a:gradFill>
          <a:ln w="9525">
            <a:noFill/>
            <a:miter lim="800000"/>
            <a:headEnd/>
            <a:tailEnd/>
          </a:ln>
          <a:effectLst/>
        </p:spPr>
        <p:txBody>
          <a:bodyPr anchor="ctr"/>
          <a:lstStyle/>
          <a:p>
            <a:pPr algn="l">
              <a:spcBef>
                <a:spcPct val="50000"/>
              </a:spcBef>
              <a:tabLst>
                <a:tab pos="4459288" algn="ctr"/>
              </a:tabLst>
              <a:defRPr/>
            </a:pPr>
            <a:r>
              <a:rPr lang="en-US" sz="2800">
                <a:solidFill>
                  <a:schemeClr val="bg1"/>
                </a:solidFill>
                <a:latin typeface="Arial" charset="0"/>
                <a:ea typeface="+mn-ea"/>
              </a:rPr>
              <a:t>	</a:t>
            </a:r>
          </a:p>
        </p:txBody>
      </p:sp>
      <p:sp>
        <p:nvSpPr>
          <p:cNvPr id="1029" name="Rectangle 3"/>
          <p:cNvSpPr>
            <a:spLocks noGrp="1" noChangeArrowheads="1"/>
          </p:cNvSpPr>
          <p:nvPr>
            <p:ph type="body" idx="1"/>
          </p:nvPr>
        </p:nvSpPr>
        <p:spPr bwMode="auto">
          <a:xfrm>
            <a:off x="609600" y="914400"/>
            <a:ext cx="10972800" cy="541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5"/>
          <p:cNvSpPr>
            <a:spLocks noGrp="1" noChangeArrowheads="1"/>
          </p:cNvSpPr>
          <p:nvPr>
            <p:ph type="ftr" sz="quarter" idx="3"/>
          </p:nvPr>
        </p:nvSpPr>
        <p:spPr bwMode="auto">
          <a:xfrm>
            <a:off x="3657600" y="6400800"/>
            <a:ext cx="4876800" cy="304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defRPr sz="1200" b="0">
                <a:solidFill>
                  <a:srgbClr val="333399"/>
                </a:solidFill>
                <a:latin typeface="Arial" pitchFamily="34" charset="0"/>
              </a:defRPr>
            </a:lvl1pPr>
          </a:lstStyle>
          <a:p>
            <a:r>
              <a:rPr lang="en-US">
                <a:latin typeface="Arial"/>
                <a:ea typeface="ＭＳ Ｐゴシック"/>
                <a:cs typeface="Arial"/>
              </a:rPr>
              <a:t>TFAWS 2024 – August 26-30, 2024</a:t>
            </a:r>
          </a:p>
        </p:txBody>
      </p:sp>
      <p:sp>
        <p:nvSpPr>
          <p:cNvPr id="1030" name="Rectangle 6"/>
          <p:cNvSpPr>
            <a:spLocks noGrp="1" noChangeArrowheads="1"/>
          </p:cNvSpPr>
          <p:nvPr>
            <p:ph type="sldNum" sz="quarter" idx="4"/>
          </p:nvPr>
        </p:nvSpPr>
        <p:spPr bwMode="auto">
          <a:xfrm>
            <a:off x="9042400" y="6400800"/>
            <a:ext cx="2540000" cy="304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a:defRPr sz="1000" b="0">
                <a:solidFill>
                  <a:srgbClr val="333399"/>
                </a:solidFill>
                <a:latin typeface="Arial" pitchFamily="34" charset="0"/>
              </a:defRPr>
            </a:lvl1pPr>
          </a:lstStyle>
          <a:p>
            <a:fld id="{A937B6BC-EA0C-470E-B991-7E852790E29C}" type="slidenum">
              <a:rPr lang="en-US"/>
              <a:pPr/>
              <a:t>‹#›</a:t>
            </a:fld>
            <a:endParaRPr lang="en-US"/>
          </a:p>
        </p:txBody>
      </p:sp>
      <p:pic>
        <p:nvPicPr>
          <p:cNvPr id="4" name="Picture 3"/>
          <p:cNvPicPr>
            <a:picLocks noChangeAspect="1"/>
          </p:cNvPicPr>
          <p:nvPr userDrawn="1"/>
        </p:nvPicPr>
        <p:blipFill rotWithShape="1">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45720" y="45720"/>
            <a:ext cx="868680" cy="810267"/>
          </a:xfrm>
          <a:prstGeom prst="rect">
            <a:avLst/>
          </a:prstGeom>
        </p:spPr>
      </p:pic>
      <p:pic>
        <p:nvPicPr>
          <p:cNvPr id="7" name="Graphic 6">
            <a:extLst>
              <a:ext uri="{FF2B5EF4-FFF2-40B4-BE49-F238E27FC236}">
                <a16:creationId xmlns:a16="http://schemas.microsoft.com/office/drawing/2014/main" id="{BB6B5A49-D4D6-2B87-693D-2F74F7E52D6C}"/>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250930" y="0"/>
            <a:ext cx="914400" cy="914400"/>
          </a:xfrm>
          <a:prstGeom prst="rect">
            <a:avLst/>
          </a:prstGeom>
        </p:spPr>
      </p:pic>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p:hf hdr="0" dt="0"/>
  <p:txStyles>
    <p:titleStyle>
      <a:lvl1pPr algn="ctr" rtl="0" eaLnBrk="0" fontAlgn="base" hangingPunct="0">
        <a:spcBef>
          <a:spcPct val="0"/>
        </a:spcBef>
        <a:spcAft>
          <a:spcPct val="0"/>
        </a:spcAft>
        <a:defRPr sz="2800" b="1">
          <a:solidFill>
            <a:schemeClr val="accent2"/>
          </a:solidFill>
          <a:latin typeface="+mj-lt"/>
          <a:ea typeface="ＭＳ Ｐゴシック" charset="0"/>
          <a:cs typeface="+mj-cs"/>
        </a:defRPr>
      </a:lvl1pPr>
      <a:lvl2pPr algn="ctr" rtl="0" eaLnBrk="0" fontAlgn="base" hangingPunct="0">
        <a:spcBef>
          <a:spcPct val="0"/>
        </a:spcBef>
        <a:spcAft>
          <a:spcPct val="0"/>
        </a:spcAft>
        <a:defRPr sz="2800" b="1">
          <a:solidFill>
            <a:schemeClr val="accent2"/>
          </a:solidFill>
          <a:latin typeface="Arial" charset="0"/>
          <a:ea typeface="ＭＳ Ｐゴシック" charset="0"/>
        </a:defRPr>
      </a:lvl2pPr>
      <a:lvl3pPr algn="ctr" rtl="0" eaLnBrk="0" fontAlgn="base" hangingPunct="0">
        <a:spcBef>
          <a:spcPct val="0"/>
        </a:spcBef>
        <a:spcAft>
          <a:spcPct val="0"/>
        </a:spcAft>
        <a:defRPr sz="2800" b="1">
          <a:solidFill>
            <a:schemeClr val="accent2"/>
          </a:solidFill>
          <a:latin typeface="Arial" charset="0"/>
          <a:ea typeface="ＭＳ Ｐゴシック" charset="0"/>
        </a:defRPr>
      </a:lvl3pPr>
      <a:lvl4pPr algn="ctr" rtl="0" eaLnBrk="0" fontAlgn="base" hangingPunct="0">
        <a:spcBef>
          <a:spcPct val="0"/>
        </a:spcBef>
        <a:spcAft>
          <a:spcPct val="0"/>
        </a:spcAft>
        <a:defRPr sz="2800" b="1">
          <a:solidFill>
            <a:schemeClr val="accent2"/>
          </a:solidFill>
          <a:latin typeface="Arial" charset="0"/>
          <a:ea typeface="ＭＳ Ｐゴシック" charset="0"/>
        </a:defRPr>
      </a:lvl4pPr>
      <a:lvl5pPr algn="ctr" rtl="0" eaLnBrk="0" fontAlgn="base" hangingPunct="0">
        <a:spcBef>
          <a:spcPct val="0"/>
        </a:spcBef>
        <a:spcAft>
          <a:spcPct val="0"/>
        </a:spcAft>
        <a:defRPr sz="2800" b="1">
          <a:solidFill>
            <a:schemeClr val="accent2"/>
          </a:solidFill>
          <a:latin typeface="Arial" charset="0"/>
          <a:ea typeface="ＭＳ Ｐゴシック" charset="0"/>
        </a:defRPr>
      </a:lvl5pPr>
      <a:lvl6pPr marL="457200" algn="ctr" rtl="0" fontAlgn="base">
        <a:spcBef>
          <a:spcPct val="0"/>
        </a:spcBef>
        <a:spcAft>
          <a:spcPct val="0"/>
        </a:spcAft>
        <a:defRPr sz="2800" b="1">
          <a:solidFill>
            <a:schemeClr val="accent2"/>
          </a:solidFill>
          <a:latin typeface="Arial" charset="0"/>
        </a:defRPr>
      </a:lvl6pPr>
      <a:lvl7pPr marL="914400" algn="ctr" rtl="0" fontAlgn="base">
        <a:spcBef>
          <a:spcPct val="0"/>
        </a:spcBef>
        <a:spcAft>
          <a:spcPct val="0"/>
        </a:spcAft>
        <a:defRPr sz="2800" b="1">
          <a:solidFill>
            <a:schemeClr val="accent2"/>
          </a:solidFill>
          <a:latin typeface="Arial" charset="0"/>
        </a:defRPr>
      </a:lvl7pPr>
      <a:lvl8pPr marL="1371600" algn="ctr" rtl="0" fontAlgn="base">
        <a:spcBef>
          <a:spcPct val="0"/>
        </a:spcBef>
        <a:spcAft>
          <a:spcPct val="0"/>
        </a:spcAft>
        <a:defRPr sz="2800" b="1">
          <a:solidFill>
            <a:schemeClr val="accent2"/>
          </a:solidFill>
          <a:latin typeface="Arial" charset="0"/>
        </a:defRPr>
      </a:lvl8pPr>
      <a:lvl9pPr marL="1828800" algn="ctr" rtl="0" fontAlgn="base">
        <a:spcBef>
          <a:spcPct val="0"/>
        </a:spcBef>
        <a:spcAft>
          <a:spcPct val="0"/>
        </a:spcAft>
        <a:defRPr sz="2800" b="1">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2400">
          <a:solidFill>
            <a:schemeClr val="accent2"/>
          </a:solidFill>
          <a:latin typeface="+mn-lt"/>
          <a:ea typeface="ＭＳ Ｐゴシック" charset="0"/>
          <a:cs typeface="+mn-cs"/>
        </a:defRPr>
      </a:lvl1pPr>
      <a:lvl2pPr marL="742950" indent="-285750" algn="l" rtl="0" eaLnBrk="0" fontAlgn="base" hangingPunct="0">
        <a:spcBef>
          <a:spcPct val="20000"/>
        </a:spcBef>
        <a:spcAft>
          <a:spcPct val="0"/>
        </a:spcAft>
        <a:buChar char="–"/>
        <a:defRPr sz="20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16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1600">
          <a:solidFill>
            <a:schemeClr val="tx1"/>
          </a:solidFill>
          <a:latin typeface="+mn-lt"/>
          <a:ea typeface="ＭＳ Ｐゴシック" charset="0"/>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14.png"/><Relationship Id="rId7" Type="http://schemas.openxmlformats.org/officeDocument/2006/relationships/image" Target="../media/image38.png"/><Relationship Id="rId12" Type="http://schemas.openxmlformats.org/officeDocument/2006/relationships/image" Target="../media/image13.png"/><Relationship Id="rId17" Type="http://schemas.openxmlformats.org/officeDocument/2006/relationships/image" Target="../media/image9.emf"/><Relationship Id="rId16"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37.png"/><Relationship Id="rId11" Type="http://schemas.openxmlformats.org/officeDocument/2006/relationships/image" Target="../media/image12.png"/><Relationship Id="rId15" Type="http://schemas.openxmlformats.org/officeDocument/2006/relationships/image" Target="../media/image16.png"/><Relationship Id="rId10" Type="http://schemas.openxmlformats.org/officeDocument/2006/relationships/image" Target="../media/image41.png"/><Relationship Id="rId9" Type="http://schemas.openxmlformats.org/officeDocument/2006/relationships/image" Target="../media/image40.png"/><Relationship Id="rId1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9.emf"/></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4.emf"/><Relationship Id="rId7" Type="http://schemas.openxmlformats.org/officeDocument/2006/relationships/image" Target="../media/image57.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9" Type="http://schemas.openxmlformats.org/officeDocument/2006/relationships/image" Target="../media/image25.emf"/></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5"/>
          <p:cNvSpPr>
            <a:spLocks noGrp="1" noChangeArrowheads="1"/>
          </p:cNvSpPr>
          <p:nvPr>
            <p:ph type="subTitle" idx="1"/>
          </p:nvPr>
        </p:nvSpPr>
        <p:spPr>
          <a:xfrm>
            <a:off x="5029200" y="3601427"/>
            <a:ext cx="6096000" cy="914400"/>
          </a:xfrm>
        </p:spPr>
        <p:txBody>
          <a:bodyPr/>
          <a:lstStyle/>
          <a:p>
            <a:pPr eaLnBrk="1" hangingPunct="1"/>
            <a:r>
              <a:rPr lang="en-US" sz="1800" dirty="0">
                <a:solidFill>
                  <a:schemeClr val="tx1"/>
                </a:solidFill>
                <a:ea typeface="ＭＳ Ｐゴシック" charset="-128"/>
              </a:rPr>
              <a:t>Presented By</a:t>
            </a:r>
          </a:p>
          <a:p>
            <a:pPr eaLnBrk="1" hangingPunct="1"/>
            <a:r>
              <a:rPr lang="en-US" sz="1800" b="1" dirty="0"/>
              <a:t>Alok Majumdar</a:t>
            </a:r>
            <a:endParaRPr lang="en-US" b="1" dirty="0">
              <a:solidFill>
                <a:schemeClr val="tx1"/>
              </a:solidFill>
              <a:ea typeface="ＭＳ Ｐゴシック" charset="-128"/>
            </a:endParaRPr>
          </a:p>
        </p:txBody>
      </p:sp>
      <p:sp>
        <p:nvSpPr>
          <p:cNvPr id="13314" name="Rectangle 10"/>
          <p:cNvSpPr>
            <a:spLocks noGrp="1" noChangeArrowheads="1"/>
          </p:cNvSpPr>
          <p:nvPr>
            <p:ph type="ctrTitle"/>
          </p:nvPr>
        </p:nvSpPr>
        <p:spPr>
          <a:xfrm>
            <a:off x="4667250" y="1656373"/>
            <a:ext cx="6134100" cy="1600200"/>
          </a:xfrm>
        </p:spPr>
        <p:txBody>
          <a:bodyPr/>
          <a:lstStyle/>
          <a:p>
            <a:r>
              <a:rPr lang="en-US" sz="2000" dirty="0"/>
              <a:t>CFD-assisted nodal modeling of sloshing in a cryogenic propellant tank</a:t>
            </a:r>
            <a:br>
              <a:rPr lang="en-US" sz="2000" dirty="0"/>
            </a:br>
            <a:r>
              <a:rPr lang="en-US" sz="2000" dirty="0"/>
              <a:t> </a:t>
            </a:r>
            <a:br>
              <a:rPr lang="en-US" dirty="0"/>
            </a:br>
            <a:r>
              <a:rPr lang="en-US" sz="1400" dirty="0"/>
              <a:t>Alok Majumdar, Andre LeClair,</a:t>
            </a:r>
            <a:br>
              <a:rPr lang="en-US" sz="1400" dirty="0"/>
            </a:br>
            <a:r>
              <a:rPr lang="en-US" sz="1400" i="1" dirty="0"/>
              <a:t>NASA Marshall Space Center, Huntsville, AL 35812</a:t>
            </a:r>
            <a:br>
              <a:rPr lang="en-US" sz="1400" dirty="0"/>
            </a:br>
            <a:r>
              <a:rPr lang="en-US" sz="1400" dirty="0"/>
              <a:t>Ramon Lopez Otero</a:t>
            </a:r>
            <a:br>
              <a:rPr lang="en-US" sz="1400" dirty="0"/>
            </a:br>
            <a:r>
              <a:rPr lang="en-US" sz="1400" i="1" dirty="0"/>
              <a:t>CFD Research Corporation, Huntsville, AL 35806 </a:t>
            </a:r>
            <a:br>
              <a:rPr lang="en-US" sz="1400" dirty="0"/>
            </a:br>
            <a:r>
              <a:rPr lang="en-US" sz="1400" dirty="0"/>
              <a:t>Jacob Brodnik</a:t>
            </a:r>
            <a:br>
              <a:rPr lang="en-US" sz="1400" dirty="0"/>
            </a:br>
            <a:r>
              <a:rPr lang="en-US" sz="1400" i="1" dirty="0"/>
              <a:t>NASA Marshall Space Center, Huntsville, AL 35812</a:t>
            </a:r>
            <a:br>
              <a:rPr lang="en-US" dirty="0"/>
            </a:br>
            <a:endParaRPr lang="en-US" sz="2400" b="0" dirty="0">
              <a:ea typeface="ＭＳ Ｐゴシック" charset="-128"/>
            </a:endParaRPr>
          </a:p>
        </p:txBody>
      </p:sp>
      <p:sp>
        <p:nvSpPr>
          <p:cNvPr id="13315" name="Rectangle 11"/>
          <p:cNvSpPr>
            <a:spLocks noChangeArrowheads="1"/>
          </p:cNvSpPr>
          <p:nvPr/>
        </p:nvSpPr>
        <p:spPr bwMode="auto">
          <a:xfrm>
            <a:off x="6477000" y="4800600"/>
            <a:ext cx="4038600" cy="1477962"/>
          </a:xfrm>
          <a:prstGeom prst="rect">
            <a:avLst/>
          </a:prstGeom>
          <a:noFill/>
          <a:ln w="9525">
            <a:noFill/>
            <a:miter lim="800000"/>
            <a:headEnd/>
            <a:tailEnd/>
          </a:ln>
        </p:spPr>
        <p:txBody>
          <a:bodyPr wrap="square" lIns="91440" tIns="45720" rIns="91440" bIns="45720" anchor="t">
            <a:spAutoFit/>
          </a:bodyPr>
          <a:lstStyle/>
          <a:p>
            <a:pPr algn="l" eaLnBrk="1" hangingPunct="1"/>
            <a:r>
              <a:rPr lang="en-US" sz="1800" b="0" dirty="0">
                <a:solidFill>
                  <a:schemeClr val="accent2"/>
                </a:solidFill>
                <a:latin typeface="Arial"/>
                <a:ea typeface="ＭＳ Ｐゴシック"/>
                <a:cs typeface="Arial"/>
              </a:rPr>
              <a:t>Thermal &amp; Fluids Analysis Workshop</a:t>
            </a:r>
            <a:br>
              <a:rPr lang="en-US" sz="1800" b="0" dirty="0">
                <a:latin typeface="Arial" pitchFamily="34" charset="0"/>
              </a:rPr>
            </a:br>
            <a:r>
              <a:rPr lang="en-US" sz="1800" b="0" dirty="0">
                <a:solidFill>
                  <a:schemeClr val="accent2"/>
                </a:solidFill>
                <a:latin typeface="Arial"/>
                <a:ea typeface="ＭＳ Ｐゴシック"/>
                <a:cs typeface="Arial"/>
              </a:rPr>
              <a:t>TFAWS 2026</a:t>
            </a:r>
            <a:br>
              <a:rPr lang="en-US" sz="1800" b="0" dirty="0">
                <a:latin typeface="Arial" pitchFamily="34" charset="0"/>
              </a:rPr>
            </a:br>
            <a:r>
              <a:rPr lang="en-US" sz="1800" b="0" dirty="0">
                <a:solidFill>
                  <a:schemeClr val="accent2"/>
                </a:solidFill>
                <a:latin typeface="Arial"/>
                <a:ea typeface="ＭＳ Ｐゴシック"/>
                <a:cs typeface="Arial"/>
              </a:rPr>
              <a:t>August 31 – September 4, 2026</a:t>
            </a:r>
          </a:p>
          <a:p>
            <a:pPr algn="l" eaLnBrk="1" hangingPunct="1"/>
            <a:r>
              <a:rPr lang="en-US" sz="1800" b="0" dirty="0">
                <a:solidFill>
                  <a:schemeClr val="accent2"/>
                </a:solidFill>
                <a:latin typeface="Arial"/>
                <a:ea typeface="ＭＳ Ｐゴシック"/>
                <a:cs typeface="Arial"/>
              </a:rPr>
              <a:t>NASA Marshall Space Flight Center</a:t>
            </a:r>
          </a:p>
          <a:p>
            <a:pPr algn="l" eaLnBrk="1" hangingPunct="1"/>
            <a:r>
              <a:rPr lang="en-US" sz="1800" b="0" dirty="0">
                <a:solidFill>
                  <a:schemeClr val="accent2"/>
                </a:solidFill>
                <a:latin typeface="Arial"/>
                <a:ea typeface="ＭＳ Ｐゴシック"/>
                <a:cs typeface="Arial"/>
              </a:rPr>
              <a:t>Huntsville, AL</a:t>
            </a:r>
          </a:p>
        </p:txBody>
      </p:sp>
      <p:sp>
        <p:nvSpPr>
          <p:cNvPr id="6" name="Text Box 36">
            <a:extLst>
              <a:ext uri="{FF2B5EF4-FFF2-40B4-BE49-F238E27FC236}">
                <a16:creationId xmlns:a16="http://schemas.microsoft.com/office/drawing/2014/main" id="{F917E5F1-6E57-4C5E-B693-B8880278A8DD}"/>
              </a:ext>
            </a:extLst>
          </p:cNvPr>
          <p:cNvSpPr txBox="1">
            <a:spLocks noChangeArrowheads="1"/>
          </p:cNvSpPr>
          <p:nvPr/>
        </p:nvSpPr>
        <p:spPr bwMode="auto">
          <a:xfrm>
            <a:off x="0" y="-1"/>
            <a:ext cx="12192000" cy="914399"/>
          </a:xfrm>
          <a:prstGeom prst="rect">
            <a:avLst/>
          </a:prstGeom>
          <a:gradFill rotWithShape="0">
            <a:gsLst>
              <a:gs pos="0">
                <a:schemeClr val="accent2"/>
              </a:gs>
              <a:gs pos="100000">
                <a:schemeClr val="accent2">
                  <a:gamma/>
                  <a:shade val="48627"/>
                  <a:invGamma/>
                </a:schemeClr>
              </a:gs>
            </a:gsLst>
            <a:lin ang="0" scaled="1"/>
          </a:gradFill>
          <a:ln w="9525">
            <a:noFill/>
            <a:miter lim="800000"/>
            <a:headEnd/>
            <a:tailEnd/>
          </a:ln>
          <a:effectLst/>
        </p:spPr>
        <p:txBody>
          <a:bodyPr anchor="ctr"/>
          <a:lstStyle/>
          <a:p>
            <a:pPr>
              <a:spcBef>
                <a:spcPct val="50000"/>
              </a:spcBef>
              <a:tabLst>
                <a:tab pos="4459288" algn="ctr"/>
              </a:tabLst>
              <a:defRPr/>
            </a:pPr>
            <a:r>
              <a:rPr lang="en-US" sz="2800" dirty="0">
                <a:solidFill>
                  <a:schemeClr val="bg1"/>
                </a:solidFill>
                <a:latin typeface="Arial" charset="0"/>
                <a:ea typeface="+mn-ea"/>
              </a:rPr>
              <a:t>	TFAWS </a:t>
            </a:r>
            <a:r>
              <a:rPr lang="en-US" sz="2800" dirty="0" err="1">
                <a:solidFill>
                  <a:schemeClr val="bg1"/>
                </a:solidFill>
                <a:latin typeface="Arial" charset="0"/>
                <a:ea typeface="+mn-ea"/>
              </a:rPr>
              <a:t>Cryothermal</a:t>
            </a:r>
            <a:r>
              <a:rPr lang="en-US" sz="2800" dirty="0">
                <a:solidFill>
                  <a:srgbClr val="FF0000"/>
                </a:solidFill>
                <a:latin typeface="Arial" charset="0"/>
                <a:ea typeface="+mn-ea"/>
              </a:rPr>
              <a:t> </a:t>
            </a:r>
            <a:r>
              <a:rPr lang="en-US" sz="2800" dirty="0">
                <a:solidFill>
                  <a:schemeClr val="bg1"/>
                </a:solidFill>
                <a:latin typeface="Arial" charset="0"/>
                <a:ea typeface="+mn-ea"/>
              </a:rPr>
              <a:t>Paper Session</a:t>
            </a:r>
          </a:p>
        </p:txBody>
      </p:sp>
      <p:pic>
        <p:nvPicPr>
          <p:cNvPr id="2" name="Graphic 1">
            <a:extLst>
              <a:ext uri="{FF2B5EF4-FFF2-40B4-BE49-F238E27FC236}">
                <a16:creationId xmlns:a16="http://schemas.microsoft.com/office/drawing/2014/main" id="{A5900BD7-A98A-53B4-DB32-EDBE31DE33B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320272" y="109728"/>
            <a:ext cx="838200" cy="698700"/>
          </a:xfrm>
          <a:prstGeom prst="rect">
            <a:avLst/>
          </a:prstGeom>
        </p:spPr>
      </p:pic>
      <p:pic>
        <p:nvPicPr>
          <p:cNvPr id="3" name="Picture 2">
            <a:extLst>
              <a:ext uri="{FF2B5EF4-FFF2-40B4-BE49-F238E27FC236}">
                <a16:creationId xmlns:a16="http://schemas.microsoft.com/office/drawing/2014/main" id="{354CD07E-EF3A-FA8E-FE4B-714BF38E71DE}"/>
              </a:ext>
            </a:extLst>
          </p:cNvPr>
          <p:cNvPicPr>
            <a:picLocks noChangeAspect="1"/>
          </p:cNvPicPr>
          <p:nvPr/>
        </p:nvPicPr>
        <p:blipFill>
          <a:blip r:embed="rId4"/>
          <a:stretch>
            <a:fillRect/>
          </a:stretch>
        </p:blipFill>
        <p:spPr>
          <a:xfrm>
            <a:off x="1066800" y="1770677"/>
            <a:ext cx="4048095" cy="487112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1AC26-7B5F-D6D5-D12A-B50489E0A071}"/>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DB89A862-0479-1B89-B8F7-7B182F803255}"/>
              </a:ext>
            </a:extLst>
          </p:cNvPr>
          <p:cNvSpPr>
            <a:spLocks noGrp="1"/>
          </p:cNvSpPr>
          <p:nvPr>
            <p:ph idx="1"/>
          </p:nvPr>
        </p:nvSpPr>
        <p:spPr/>
        <p:txBody>
          <a:bodyPr/>
          <a:lstStyle/>
          <a:p>
            <a:r>
              <a:rPr lang="en-US" dirty="0"/>
              <a:t>Motivation</a:t>
            </a:r>
          </a:p>
          <a:p>
            <a:pPr lvl="1"/>
            <a:r>
              <a:rPr lang="en-US" dirty="0"/>
              <a:t>Simulation of thermodynamic impact of Sloshing in a Cryogenic Propellant Tank is of interest to Space Propulsion.</a:t>
            </a:r>
          </a:p>
          <a:p>
            <a:pPr lvl="1"/>
            <a:r>
              <a:rPr lang="en-US" dirty="0"/>
              <a:t>Traditionally, Sloshing is modeled by high fidelity CFD computation, but this can be time-consuming.</a:t>
            </a:r>
          </a:p>
          <a:p>
            <a:pPr lvl="1"/>
            <a:r>
              <a:rPr lang="en-US" dirty="0"/>
              <a:t>Development of Slosh Modeling Capability using a fast Nodal Code will benefit industries during initial design phase. </a:t>
            </a:r>
          </a:p>
          <a:p>
            <a:r>
              <a:rPr lang="en-US" dirty="0"/>
              <a:t>What happens during sloshing?</a:t>
            </a:r>
          </a:p>
          <a:p>
            <a:pPr lvl="1"/>
            <a:r>
              <a:rPr lang="en-US" dirty="0"/>
              <a:t>During autogenous pressurization, tank sloshing causes a significant increase in pressurant consumption to maintain constant ullage pressure during draining of the tank.</a:t>
            </a:r>
          </a:p>
          <a:p>
            <a:pPr lvl="1"/>
            <a:r>
              <a:rPr lang="en-US" dirty="0"/>
              <a:t>This increase in pressurant consumption is caused by a significant increase in condensation at the liquid-vapor interface.</a:t>
            </a:r>
          </a:p>
          <a:p>
            <a:pPr lvl="1"/>
            <a:r>
              <a:rPr lang="en-US" dirty="0"/>
              <a:t>Sloshing strongly affects the liquid side heat transfer coefficient and thereby the condensation rate.</a:t>
            </a:r>
          </a:p>
        </p:txBody>
      </p:sp>
      <p:sp>
        <p:nvSpPr>
          <p:cNvPr id="4" name="Footer Placeholder 3">
            <a:extLst>
              <a:ext uri="{FF2B5EF4-FFF2-40B4-BE49-F238E27FC236}">
                <a16:creationId xmlns:a16="http://schemas.microsoft.com/office/drawing/2014/main" id="{509A38F0-58F5-0CD1-C103-E785CAFCE84F}"/>
              </a:ext>
            </a:extLst>
          </p:cNvPr>
          <p:cNvSpPr>
            <a:spLocks noGrp="1"/>
          </p:cNvSpPr>
          <p:nvPr>
            <p:ph type="ftr" sz="quarter" idx="11"/>
          </p:nvPr>
        </p:nvSpPr>
        <p:spPr/>
        <p:txBody>
          <a:bodyPr/>
          <a:lstStyle/>
          <a:p>
            <a:r>
              <a:rPr lang="en-US">
                <a:latin typeface="Arial"/>
                <a:ea typeface="ＭＳ Ｐゴシック"/>
                <a:cs typeface="Arial"/>
              </a:rPr>
              <a:t>TFAWS 2026 – August 31 – September 4, 2026</a:t>
            </a:r>
            <a:endParaRPr lang="en-US" dirty="0">
              <a:latin typeface="Arial"/>
              <a:ea typeface="ＭＳ Ｐゴシック"/>
              <a:cs typeface="Arial"/>
            </a:endParaRPr>
          </a:p>
        </p:txBody>
      </p:sp>
      <p:sp>
        <p:nvSpPr>
          <p:cNvPr id="5" name="Slide Number Placeholder 4">
            <a:extLst>
              <a:ext uri="{FF2B5EF4-FFF2-40B4-BE49-F238E27FC236}">
                <a16:creationId xmlns:a16="http://schemas.microsoft.com/office/drawing/2014/main" id="{B99A2C3F-695F-1130-3FA2-8D89E297136A}"/>
              </a:ext>
            </a:extLst>
          </p:cNvPr>
          <p:cNvSpPr>
            <a:spLocks noGrp="1"/>
          </p:cNvSpPr>
          <p:nvPr>
            <p:ph type="sldNum" sz="quarter" idx="12"/>
          </p:nvPr>
        </p:nvSpPr>
        <p:spPr/>
        <p:txBody>
          <a:bodyPr/>
          <a:lstStyle/>
          <a:p>
            <a:fld id="{33F42015-0FC7-4B0E-8D2B-76EADF48D957}" type="slidenum">
              <a:rPr lang="en-US" smtClean="0"/>
              <a:pPr/>
              <a:t>2</a:t>
            </a:fld>
            <a:endParaRPr lang="en-US"/>
          </a:p>
        </p:txBody>
      </p:sp>
    </p:spTree>
    <p:extLst>
      <p:ext uri="{BB962C8B-B14F-4D97-AF65-F5344CB8AC3E}">
        <p14:creationId xmlns:p14="http://schemas.microsoft.com/office/powerpoint/2010/main" val="3869581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7C2FD-F9AF-C064-C75C-48EB03CF400B}"/>
              </a:ext>
            </a:extLst>
          </p:cNvPr>
          <p:cNvSpPr>
            <a:spLocks noGrp="1"/>
          </p:cNvSpPr>
          <p:nvPr>
            <p:ph type="title"/>
          </p:nvPr>
        </p:nvSpPr>
        <p:spPr/>
        <p:txBody>
          <a:bodyPr/>
          <a:lstStyle/>
          <a:p>
            <a:r>
              <a:rPr lang="en-US" dirty="0"/>
              <a:t>Modeling Methodology</a:t>
            </a:r>
          </a:p>
        </p:txBody>
      </p:sp>
      <p:sp>
        <p:nvSpPr>
          <p:cNvPr id="3" name="Content Placeholder 2">
            <a:extLst>
              <a:ext uri="{FF2B5EF4-FFF2-40B4-BE49-F238E27FC236}">
                <a16:creationId xmlns:a16="http://schemas.microsoft.com/office/drawing/2014/main" id="{9B83D22A-4787-7F97-0C03-19DA1C5C2443}"/>
              </a:ext>
            </a:extLst>
          </p:cNvPr>
          <p:cNvSpPr>
            <a:spLocks noGrp="1"/>
          </p:cNvSpPr>
          <p:nvPr>
            <p:ph idx="1"/>
          </p:nvPr>
        </p:nvSpPr>
        <p:spPr/>
        <p:txBody>
          <a:bodyPr/>
          <a:lstStyle/>
          <a:p>
            <a:r>
              <a:rPr lang="en-US" dirty="0"/>
              <a:t>Traditionally, sloshing is modeled by CFD code using the VOF (Volume of Fluid) method to track the liquid vapor interface during sloshing. CFD calculations require a very fine grid to accurately compute the heat and mass transfer at the interface.</a:t>
            </a:r>
          </a:p>
          <a:p>
            <a:r>
              <a:rPr lang="en-US" dirty="0"/>
              <a:t>Therefore, computations are time consuming and prohibit performing many parametric studies often needed during the design of a new system.</a:t>
            </a:r>
          </a:p>
          <a:p>
            <a:r>
              <a:rPr lang="en-US" dirty="0"/>
              <a:t>This presentation describes an alternative approach by developing a CFD-assisted nodal model to predict system parameters more economically with reasonable accuracy.</a:t>
            </a:r>
          </a:p>
          <a:p>
            <a:r>
              <a:rPr lang="en-US" dirty="0"/>
              <a:t>In this approach, a multi-node model of tank pressurization was developed and verified by comparing with test data using GFSSP.</a:t>
            </a:r>
          </a:p>
          <a:p>
            <a:r>
              <a:rPr lang="en-US" dirty="0"/>
              <a:t>The model computes heat and mass transfer at the interface to calculate the condensation rate.</a:t>
            </a:r>
          </a:p>
        </p:txBody>
      </p:sp>
      <p:sp>
        <p:nvSpPr>
          <p:cNvPr id="4" name="Footer Placeholder 3">
            <a:extLst>
              <a:ext uri="{FF2B5EF4-FFF2-40B4-BE49-F238E27FC236}">
                <a16:creationId xmlns:a16="http://schemas.microsoft.com/office/drawing/2014/main" id="{E4FBBB15-52F1-F835-984F-F94FB39C1658}"/>
              </a:ext>
            </a:extLst>
          </p:cNvPr>
          <p:cNvSpPr>
            <a:spLocks noGrp="1"/>
          </p:cNvSpPr>
          <p:nvPr>
            <p:ph type="ftr" sz="quarter" idx="11"/>
          </p:nvPr>
        </p:nvSpPr>
        <p:spPr/>
        <p:txBody>
          <a:bodyPr/>
          <a:lstStyle/>
          <a:p>
            <a:r>
              <a:rPr lang="en-US">
                <a:latin typeface="Arial"/>
                <a:ea typeface="ＭＳ Ｐゴシック"/>
                <a:cs typeface="Arial"/>
              </a:rPr>
              <a:t>TFAWS 2026 – August 31 – September 4, 2026</a:t>
            </a:r>
            <a:endParaRPr lang="en-US" dirty="0">
              <a:latin typeface="Arial"/>
              <a:ea typeface="ＭＳ Ｐゴシック"/>
              <a:cs typeface="Arial"/>
            </a:endParaRPr>
          </a:p>
        </p:txBody>
      </p:sp>
      <p:sp>
        <p:nvSpPr>
          <p:cNvPr id="5" name="Slide Number Placeholder 4">
            <a:extLst>
              <a:ext uri="{FF2B5EF4-FFF2-40B4-BE49-F238E27FC236}">
                <a16:creationId xmlns:a16="http://schemas.microsoft.com/office/drawing/2014/main" id="{4792B6BC-2D15-E5F5-D86E-D556EFE929EF}"/>
              </a:ext>
            </a:extLst>
          </p:cNvPr>
          <p:cNvSpPr>
            <a:spLocks noGrp="1"/>
          </p:cNvSpPr>
          <p:nvPr>
            <p:ph type="sldNum" sz="quarter" idx="12"/>
          </p:nvPr>
        </p:nvSpPr>
        <p:spPr/>
        <p:txBody>
          <a:bodyPr/>
          <a:lstStyle/>
          <a:p>
            <a:fld id="{33F42015-0FC7-4B0E-8D2B-76EADF48D957}" type="slidenum">
              <a:rPr lang="en-US" smtClean="0"/>
              <a:pPr/>
              <a:t>3</a:t>
            </a:fld>
            <a:endParaRPr lang="en-US"/>
          </a:p>
        </p:txBody>
      </p:sp>
    </p:spTree>
    <p:extLst>
      <p:ext uri="{BB962C8B-B14F-4D97-AF65-F5344CB8AC3E}">
        <p14:creationId xmlns:p14="http://schemas.microsoft.com/office/powerpoint/2010/main" val="1871890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A04359-9EDB-6CBD-96CC-E50CB350A196}"/>
              </a:ext>
            </a:extLst>
          </p:cNvPr>
          <p:cNvSpPr>
            <a:spLocks noGrp="1"/>
          </p:cNvSpPr>
          <p:nvPr>
            <p:ph type="sldNum" sz="quarter" idx="12"/>
          </p:nvPr>
        </p:nvSpPr>
        <p:spPr/>
        <p:txBody>
          <a:bodyPr/>
          <a:lstStyle/>
          <a:p>
            <a:fld id="{2624FCD2-9C05-4241-882C-3D134303B4EB}" type="slidenum">
              <a:rPr lang="en-US" smtClean="0"/>
              <a:pPr/>
              <a:t>4</a:t>
            </a:fld>
            <a:endParaRPr lang="en-US"/>
          </a:p>
        </p:txBody>
      </p:sp>
      <p:sp>
        <p:nvSpPr>
          <p:cNvPr id="3" name="Footer Placeholder 2">
            <a:extLst>
              <a:ext uri="{FF2B5EF4-FFF2-40B4-BE49-F238E27FC236}">
                <a16:creationId xmlns:a16="http://schemas.microsoft.com/office/drawing/2014/main" id="{4FE94AC8-16F9-789C-FF86-857443E3AA45}"/>
              </a:ext>
            </a:extLst>
          </p:cNvPr>
          <p:cNvSpPr>
            <a:spLocks noGrp="1"/>
          </p:cNvSpPr>
          <p:nvPr>
            <p:ph type="ftr" sz="quarter" idx="11"/>
          </p:nvPr>
        </p:nvSpPr>
        <p:spPr/>
        <p:txBody>
          <a:bodyPr/>
          <a:lstStyle/>
          <a:p>
            <a:r>
              <a:rPr lang="en-US">
                <a:latin typeface="Arial"/>
                <a:ea typeface="ＭＳ Ｐゴシック"/>
                <a:cs typeface="Arial"/>
              </a:rPr>
              <a:t>TFAWS 2026 – August 31 – September 4, 2026</a:t>
            </a:r>
            <a:endParaRPr lang="en-US" dirty="0">
              <a:latin typeface="Arial"/>
              <a:ea typeface="ＭＳ Ｐゴシック"/>
              <a:cs typeface="Arial"/>
            </a:endParaRPr>
          </a:p>
        </p:txBody>
      </p:sp>
      <p:pic>
        <p:nvPicPr>
          <p:cNvPr id="5" name="Picture 4">
            <a:extLst>
              <a:ext uri="{FF2B5EF4-FFF2-40B4-BE49-F238E27FC236}">
                <a16:creationId xmlns:a16="http://schemas.microsoft.com/office/drawing/2014/main" id="{81A03AAB-82BD-0F11-5EBC-03A2760E2FB8}"/>
              </a:ext>
            </a:extLst>
          </p:cNvPr>
          <p:cNvPicPr>
            <a:picLocks noChangeAspect="1"/>
          </p:cNvPicPr>
          <p:nvPr/>
        </p:nvPicPr>
        <p:blipFill>
          <a:blip r:embed="rId2"/>
          <a:stretch>
            <a:fillRect/>
          </a:stretch>
        </p:blipFill>
        <p:spPr>
          <a:xfrm>
            <a:off x="608738" y="984249"/>
            <a:ext cx="1283032" cy="3668239"/>
          </a:xfrm>
          <a:prstGeom prst="rect">
            <a:avLst/>
          </a:prstGeom>
        </p:spPr>
      </p:pic>
      <p:pic>
        <p:nvPicPr>
          <p:cNvPr id="7" name="Picture 6">
            <a:extLst>
              <a:ext uri="{FF2B5EF4-FFF2-40B4-BE49-F238E27FC236}">
                <a16:creationId xmlns:a16="http://schemas.microsoft.com/office/drawing/2014/main" id="{5ECDFBBF-CA86-C102-E751-9E910361B761}"/>
              </a:ext>
            </a:extLst>
          </p:cNvPr>
          <p:cNvPicPr>
            <a:picLocks noChangeAspect="1"/>
          </p:cNvPicPr>
          <p:nvPr/>
        </p:nvPicPr>
        <p:blipFill>
          <a:blip r:embed="rId3"/>
          <a:stretch>
            <a:fillRect/>
          </a:stretch>
        </p:blipFill>
        <p:spPr>
          <a:xfrm>
            <a:off x="3799569" y="1073150"/>
            <a:ext cx="2355698" cy="3818866"/>
          </a:xfrm>
          <a:prstGeom prst="rect">
            <a:avLst/>
          </a:prstGeom>
        </p:spPr>
      </p:pic>
      <p:pic>
        <p:nvPicPr>
          <p:cNvPr id="9" name="Picture 8">
            <a:extLst>
              <a:ext uri="{FF2B5EF4-FFF2-40B4-BE49-F238E27FC236}">
                <a16:creationId xmlns:a16="http://schemas.microsoft.com/office/drawing/2014/main" id="{6634C9D5-F868-BA1B-601A-3A0BBC4235D7}"/>
              </a:ext>
            </a:extLst>
          </p:cNvPr>
          <p:cNvPicPr>
            <a:picLocks noChangeAspect="1"/>
          </p:cNvPicPr>
          <p:nvPr/>
        </p:nvPicPr>
        <p:blipFill>
          <a:blip r:embed="rId4"/>
          <a:stretch>
            <a:fillRect/>
          </a:stretch>
        </p:blipFill>
        <p:spPr>
          <a:xfrm>
            <a:off x="6535298" y="984249"/>
            <a:ext cx="5229955" cy="2248214"/>
          </a:xfrm>
          <a:prstGeom prst="rect">
            <a:avLst/>
          </a:prstGeom>
        </p:spPr>
      </p:pic>
      <p:pic>
        <p:nvPicPr>
          <p:cNvPr id="10" name="Picture 9">
            <a:extLst>
              <a:ext uri="{FF2B5EF4-FFF2-40B4-BE49-F238E27FC236}">
                <a16:creationId xmlns:a16="http://schemas.microsoft.com/office/drawing/2014/main" id="{DC5343DC-69D7-2DC0-E655-22654A3F7881}"/>
              </a:ext>
            </a:extLst>
          </p:cNvPr>
          <p:cNvPicPr>
            <a:picLocks noChangeAspect="1"/>
          </p:cNvPicPr>
          <p:nvPr/>
        </p:nvPicPr>
        <p:blipFill>
          <a:blip r:embed="rId5"/>
          <a:stretch>
            <a:fillRect/>
          </a:stretch>
        </p:blipFill>
        <p:spPr>
          <a:xfrm>
            <a:off x="7544601" y="2982583"/>
            <a:ext cx="3254194" cy="760201"/>
          </a:xfrm>
          <a:prstGeom prst="rect">
            <a:avLst/>
          </a:prstGeom>
        </p:spPr>
      </p:pic>
      <p:sp>
        <p:nvSpPr>
          <p:cNvPr id="12" name="TextBox 11">
            <a:extLst>
              <a:ext uri="{FF2B5EF4-FFF2-40B4-BE49-F238E27FC236}">
                <a16:creationId xmlns:a16="http://schemas.microsoft.com/office/drawing/2014/main" id="{DFD84B65-E7DC-AAA7-D029-D698A4C44918}"/>
              </a:ext>
            </a:extLst>
          </p:cNvPr>
          <p:cNvSpPr txBox="1"/>
          <p:nvPr/>
        </p:nvSpPr>
        <p:spPr>
          <a:xfrm>
            <a:off x="1581150" y="144643"/>
            <a:ext cx="9385300" cy="523220"/>
          </a:xfrm>
          <a:prstGeom prst="rect">
            <a:avLst/>
          </a:prstGeom>
          <a:noFill/>
        </p:spPr>
        <p:txBody>
          <a:bodyPr wrap="square" rtlCol="0">
            <a:spAutoFit/>
          </a:bodyPr>
          <a:lstStyle/>
          <a:p>
            <a:r>
              <a:rPr lang="en-US" sz="2800" dirty="0">
                <a:solidFill>
                  <a:srgbClr val="0070C0"/>
                </a:solidFill>
                <a:latin typeface="+mj-lt"/>
                <a:cs typeface="Arial" panose="020B0604020202020204" pitchFamily="34" charset="0"/>
              </a:rPr>
              <a:t>GFSSP Model of Tank Pressurization</a:t>
            </a:r>
          </a:p>
        </p:txBody>
      </p:sp>
      <mc:AlternateContent xmlns:mc="http://schemas.openxmlformats.org/markup-compatibility/2006" xmlns:a14="http://schemas.microsoft.com/office/drawing/2010/main">
        <mc:Choice Requires="a14">
          <p:sp>
            <p:nvSpPr>
              <p:cNvPr id="13" name="TextBox 53">
                <a:extLst>
                  <a:ext uri="{FF2B5EF4-FFF2-40B4-BE49-F238E27FC236}">
                    <a16:creationId xmlns:a16="http://schemas.microsoft.com/office/drawing/2014/main" id="{00BDC1EC-F0DC-B7A9-0123-D577459CCEB2}"/>
                  </a:ext>
                </a:extLst>
              </p:cNvPr>
              <p:cNvSpPr txBox="1"/>
              <p:nvPr/>
            </p:nvSpPr>
            <p:spPr>
              <a:xfrm>
                <a:off x="7415588" y="3824883"/>
                <a:ext cx="3253624" cy="410497"/>
              </a:xfrm>
              <a:prstGeom prst="rect">
                <a:avLst/>
              </a:prstGeom>
              <a:noFill/>
            </p:spPr>
            <p:txBody>
              <a:bodyPr wrap="square">
                <a:spAutoFit/>
              </a:bodyPr>
              <a:lstStyle>
                <a:defPPr>
                  <a:defRPr lang="en-GB"/>
                </a:defPPr>
                <a:lvl1pPr algn="l" defTabSz="457200" rtl="0" fontAlgn="base">
                  <a:spcBef>
                    <a:spcPct val="0"/>
                  </a:spcBef>
                  <a:spcAft>
                    <a:spcPct val="0"/>
                  </a:spcAft>
                  <a:buClr>
                    <a:srgbClr val="000000"/>
                  </a:buClr>
                  <a:buSzPct val="100000"/>
                  <a:buFont typeface="Times New Roman" pitchFamily="18" charset="0"/>
                  <a:defRPr kern="1200">
                    <a:solidFill>
                      <a:schemeClr val="bg1"/>
                    </a:solidFill>
                    <a:latin typeface="Arial" pitchFamily="34" charset="0"/>
                    <a:ea typeface="+mn-ea"/>
                    <a:cs typeface="Arial" pitchFamily="34" charset="0"/>
                  </a:defRPr>
                </a:lvl1pPr>
                <a:lvl2pPr marL="742950" indent="-285750" algn="l" defTabSz="457200" rtl="0" fontAlgn="base">
                  <a:spcBef>
                    <a:spcPct val="0"/>
                  </a:spcBef>
                  <a:spcAft>
                    <a:spcPct val="0"/>
                  </a:spcAft>
                  <a:buClr>
                    <a:srgbClr val="000000"/>
                  </a:buClr>
                  <a:buSzPct val="100000"/>
                  <a:buFont typeface="Times New Roman" pitchFamily="18" charset="0"/>
                  <a:defRPr kern="1200">
                    <a:solidFill>
                      <a:schemeClr val="bg1"/>
                    </a:solidFill>
                    <a:latin typeface="Arial" pitchFamily="34" charset="0"/>
                    <a:ea typeface="+mn-ea"/>
                    <a:cs typeface="Arial" pitchFamily="34" charset="0"/>
                  </a:defRPr>
                </a:lvl2pPr>
                <a:lvl3pPr marL="1143000" indent="-228600" algn="l" defTabSz="457200" rtl="0" fontAlgn="base">
                  <a:spcBef>
                    <a:spcPct val="0"/>
                  </a:spcBef>
                  <a:spcAft>
                    <a:spcPct val="0"/>
                  </a:spcAft>
                  <a:buClr>
                    <a:srgbClr val="000000"/>
                  </a:buClr>
                  <a:buSzPct val="100000"/>
                  <a:buFont typeface="Times New Roman" pitchFamily="18" charset="0"/>
                  <a:defRPr kern="1200">
                    <a:solidFill>
                      <a:schemeClr val="bg1"/>
                    </a:solidFill>
                    <a:latin typeface="Arial" pitchFamily="34" charset="0"/>
                    <a:ea typeface="+mn-ea"/>
                    <a:cs typeface="Arial" pitchFamily="34" charset="0"/>
                  </a:defRPr>
                </a:lvl3pPr>
                <a:lvl4pPr marL="1600200" indent="-228600" algn="l" defTabSz="457200" rtl="0" fontAlgn="base">
                  <a:spcBef>
                    <a:spcPct val="0"/>
                  </a:spcBef>
                  <a:spcAft>
                    <a:spcPct val="0"/>
                  </a:spcAft>
                  <a:buClr>
                    <a:srgbClr val="000000"/>
                  </a:buClr>
                  <a:buSzPct val="100000"/>
                  <a:buFont typeface="Times New Roman" pitchFamily="18" charset="0"/>
                  <a:defRPr kern="1200">
                    <a:solidFill>
                      <a:schemeClr val="bg1"/>
                    </a:solidFill>
                    <a:latin typeface="Arial" pitchFamily="34" charset="0"/>
                    <a:ea typeface="+mn-ea"/>
                    <a:cs typeface="Arial" pitchFamily="34" charset="0"/>
                  </a:defRPr>
                </a:lvl4pPr>
                <a:lvl5pPr marL="2057400" indent="-228600" algn="l" defTabSz="457200" rtl="0" fontAlgn="base">
                  <a:spcBef>
                    <a:spcPct val="0"/>
                  </a:spcBef>
                  <a:spcAft>
                    <a:spcPct val="0"/>
                  </a:spcAft>
                  <a:buClr>
                    <a:srgbClr val="000000"/>
                  </a:buClr>
                  <a:buSzPct val="100000"/>
                  <a:buFont typeface="Times New Roman" pitchFamily="18" charset="0"/>
                  <a:defRPr kern="1200">
                    <a:solidFill>
                      <a:schemeClr val="bg1"/>
                    </a:solidFill>
                    <a:latin typeface="Arial" pitchFamily="34" charset="0"/>
                    <a:ea typeface="+mn-ea"/>
                    <a:cs typeface="Arial" pitchFamily="34" charset="0"/>
                  </a:defRPr>
                </a:lvl5pPr>
                <a:lvl6pPr marL="2286000" algn="l" defTabSz="914400" rtl="0" eaLnBrk="1" latinLnBrk="0" hangingPunct="1">
                  <a:defRPr kern="1200">
                    <a:solidFill>
                      <a:schemeClr val="bg1"/>
                    </a:solidFill>
                    <a:latin typeface="Arial" pitchFamily="34" charset="0"/>
                    <a:ea typeface="+mn-ea"/>
                    <a:cs typeface="Arial" pitchFamily="34" charset="0"/>
                  </a:defRPr>
                </a:lvl6pPr>
                <a:lvl7pPr marL="2743200" algn="l" defTabSz="914400" rtl="0" eaLnBrk="1" latinLnBrk="0" hangingPunct="1">
                  <a:defRPr kern="1200">
                    <a:solidFill>
                      <a:schemeClr val="bg1"/>
                    </a:solidFill>
                    <a:latin typeface="Arial" pitchFamily="34" charset="0"/>
                    <a:ea typeface="+mn-ea"/>
                    <a:cs typeface="Arial" pitchFamily="34" charset="0"/>
                  </a:defRPr>
                </a:lvl7pPr>
                <a:lvl8pPr marL="3200400" algn="l" defTabSz="914400" rtl="0" eaLnBrk="1" latinLnBrk="0" hangingPunct="1">
                  <a:defRPr kern="1200">
                    <a:solidFill>
                      <a:schemeClr val="bg1"/>
                    </a:solidFill>
                    <a:latin typeface="Arial" pitchFamily="34" charset="0"/>
                    <a:ea typeface="+mn-ea"/>
                    <a:cs typeface="Arial" pitchFamily="34" charset="0"/>
                  </a:defRPr>
                </a:lvl8pPr>
                <a:lvl9pPr marL="3657600" algn="l" defTabSz="914400" rtl="0" eaLnBrk="1" latinLnBrk="0" hangingPunct="1">
                  <a:defRPr kern="1200">
                    <a:solidFill>
                      <a:schemeClr val="bg1"/>
                    </a:solidFill>
                    <a:latin typeface="Arial" pitchFamily="34" charset="0"/>
                    <a:ea typeface="+mn-ea"/>
                    <a:cs typeface="Arial" pitchFamily="34" charset="0"/>
                  </a:defRPr>
                </a:lvl9pPr>
              </a:lstStyle>
              <a:p>
                <a:pPr marL="0" lvl="0" indent="0" defTabSz="914400" fontAlgn="auto">
                  <a:spcBef>
                    <a:spcPts val="0"/>
                  </a:spcBef>
                  <a:spcAft>
                    <a:spcPts val="0"/>
                  </a:spcAft>
                  <a:buClrTx/>
                  <a:buSzTx/>
                  <a:buNone/>
                  <a:defRPr/>
                </a:pPr>
                <a14:m>
                  <m:oMathPara xmlns:m="http://schemas.openxmlformats.org/officeDocument/2006/math">
                    <m:oMathParaPr>
                      <m:jc m:val="left"/>
                    </m:oMathParaPr>
                    <m:oMath xmlns:m="http://schemas.openxmlformats.org/officeDocument/2006/math">
                      <m:sSub>
                        <m:sSubPr>
                          <m:ctrlPr>
                            <a:rPr kumimoji="0" lang="en-US" sz="18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ctrlPr>
                        </m:sSubPr>
                        <m:e>
                          <m:acc>
                            <m:accPr>
                              <m:chr m:val="̇"/>
                              <m:ctrlPr>
                                <a:rPr kumimoji="0" lang="en-US" sz="1800" b="0" i="1" u="none" strike="noStrike" kern="1200" cap="none" spc="0" normalizeH="0" baseline="0" noProof="0">
                                  <a:ln>
                                    <a:noFill/>
                                  </a:ln>
                                  <a:solidFill>
                                    <a:schemeClr val="tx1"/>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a:ln>
                                    <a:noFill/>
                                  </a:ln>
                                  <a:solidFill>
                                    <a:schemeClr val="tx1"/>
                                  </a:solidFill>
                                  <a:effectLst/>
                                  <a:uLnTx/>
                                  <a:uFillTx/>
                                  <a:latin typeface="Cambria Math" panose="02040503050406030204" pitchFamily="18" charset="0"/>
                                  <a:ea typeface="+mn-ea"/>
                                  <a:cs typeface="+mn-cs"/>
                                </a:rPr>
                                <m:t>𝑄</m:t>
                              </m:r>
                            </m:e>
                          </m:acc>
                        </m:e>
                        <m:sub>
                          <m:r>
                            <a:rPr kumimoji="0" lang="en-US" sz="1800" b="0" i="1" u="none" strike="noStrike" kern="1200" cap="none" spc="0" normalizeH="0" baseline="0" noProof="0">
                              <a:ln>
                                <a:noFill/>
                              </a:ln>
                              <a:solidFill>
                                <a:schemeClr val="tx1"/>
                              </a:solidFill>
                              <a:effectLst/>
                              <a:uLnTx/>
                              <a:uFillTx/>
                              <a:latin typeface="Cambria Math" panose="02040503050406030204" pitchFamily="18" charset="0"/>
                              <a:ea typeface="+mn-ea"/>
                              <a:cs typeface="+mn-cs"/>
                            </a:rPr>
                            <m:t>𝐼𝐿</m:t>
                          </m:r>
                        </m:sub>
                      </m:sSub>
                      <m:r>
                        <a:rPr kumimoji="0" lang="en-US" sz="1800" b="0" i="0" u="none" strike="noStrike" kern="1200" cap="none" spc="0" normalizeH="0" baseline="0" noProof="0">
                          <a:ln>
                            <a:noFill/>
                          </a:ln>
                          <a:solidFill>
                            <a:schemeClr val="tx1"/>
                          </a:solidFill>
                          <a:effectLst/>
                          <a:uLnTx/>
                          <a:uFillTx/>
                          <a:latin typeface="Cambria Math" panose="02040503050406030204" pitchFamily="18" charset="0"/>
                          <a:ea typeface="+mn-ea"/>
                          <a:cs typeface="+mn-cs"/>
                        </a:rPr>
                        <m:t>=</m:t>
                      </m:r>
                      <m:sSub>
                        <m:sSubPr>
                          <m:ctrlPr>
                            <a:rPr lang="en-US" i="1">
                              <a:solidFill>
                                <a:schemeClr val="tx1"/>
                              </a:solidFill>
                              <a:latin typeface="Cambria Math" panose="02040503050406030204" pitchFamily="18" charset="0"/>
                              <a:cs typeface="Calibri"/>
                            </a:rPr>
                          </m:ctrlPr>
                        </m:sSubPr>
                        <m:e>
                          <m:r>
                            <a:rPr lang="en-US" i="1">
                              <a:solidFill>
                                <a:schemeClr val="tx1"/>
                              </a:solidFill>
                              <a:latin typeface="Cambria Math" panose="02040503050406030204" pitchFamily="18" charset="0"/>
                              <a:cs typeface="Calibri"/>
                            </a:rPr>
                            <m:t>𝐻</m:t>
                          </m:r>
                        </m:e>
                        <m:sub>
                          <m:r>
                            <a:rPr lang="en-US" i="1">
                              <a:solidFill>
                                <a:schemeClr val="tx1"/>
                              </a:solidFill>
                              <a:latin typeface="Cambria Math" panose="02040503050406030204" pitchFamily="18" charset="0"/>
                              <a:cs typeface="Calibri"/>
                            </a:rPr>
                            <m:t>𝐹𝐿</m:t>
                          </m:r>
                        </m:sub>
                      </m:sSub>
                      <m:d>
                        <m:dPr>
                          <m:ctrlPr>
                            <a:rPr kumimoji="0" lang="en-US" sz="1800" b="0" i="1" u="none" strike="noStrike" kern="1200" cap="none" spc="0" normalizeH="0" baseline="0" noProof="0">
                              <a:ln>
                                <a:noFill/>
                              </a:ln>
                              <a:solidFill>
                                <a:schemeClr val="tx1"/>
                              </a:solidFill>
                              <a:effectLst/>
                              <a:uLnTx/>
                              <a:uFillTx/>
                              <a:latin typeface="Cambria Math" panose="02040503050406030204" pitchFamily="18" charset="0"/>
                              <a:ea typeface="+mn-ea"/>
                              <a:cs typeface="+mn-cs"/>
                            </a:rPr>
                          </m:ctrlPr>
                        </m:dPr>
                        <m:e>
                          <m:sSub>
                            <m:sSubPr>
                              <m:ctrlPr>
                                <a:rPr kumimoji="0" lang="en-US" sz="1800" b="0" i="1" u="none" strike="noStrike" kern="1200" cap="none" spc="0" normalizeH="0" baseline="0" noProof="0">
                                  <a:ln>
                                    <a:noFill/>
                                  </a:ln>
                                  <a:solidFill>
                                    <a:schemeClr val="tx1"/>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chemeClr val="tx1"/>
                                  </a:solidFill>
                                  <a:effectLst/>
                                  <a:uLnTx/>
                                  <a:uFillTx/>
                                  <a:latin typeface="Cambria Math" panose="02040503050406030204" pitchFamily="18" charset="0"/>
                                  <a:ea typeface="+mn-ea"/>
                                  <a:cs typeface="+mn-cs"/>
                                </a:rPr>
                                <m:t>𝑇</m:t>
                              </m:r>
                            </m:e>
                            <m:sub>
                              <m:r>
                                <a:rPr kumimoji="0" lang="en-US" sz="18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𝑠𝑎𝑡𝑢𝑟𝑎𝑡𝑒𝑑</m:t>
                              </m:r>
                            </m:sub>
                          </m:sSub>
                          <m:r>
                            <a:rPr kumimoji="0" lang="en-US" sz="1800" b="0" i="0" u="none" strike="noStrike" kern="1200" cap="none" spc="0" normalizeH="0" baseline="0" noProof="0">
                              <a:ln>
                                <a:noFill/>
                              </a:ln>
                              <a:solidFill>
                                <a:schemeClr val="tx1"/>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a:ln>
                                    <a:noFill/>
                                  </a:ln>
                                  <a:solidFill>
                                    <a:schemeClr val="tx1"/>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chemeClr val="tx1"/>
                                  </a:solidFill>
                                  <a:effectLst/>
                                  <a:uLnTx/>
                                  <a:uFillTx/>
                                  <a:latin typeface="Cambria Math" panose="02040503050406030204" pitchFamily="18" charset="0"/>
                                  <a:ea typeface="+mn-ea"/>
                                  <a:cs typeface="+mn-cs"/>
                                </a:rPr>
                                <m:t>𝑇</m:t>
                              </m:r>
                            </m:e>
                            <m:sub>
                              <m:r>
                                <a:rPr kumimoji="0" lang="en-US" sz="18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𝑙𝑖𝑞𝑢𝑖𝑑</m:t>
                              </m:r>
                            </m:sub>
                          </m:sSub>
                        </m:e>
                      </m:d>
                    </m:oMath>
                  </m:oMathPara>
                </a14:m>
                <a:endParaRPr lang="en-US" dirty="0">
                  <a:solidFill>
                    <a:schemeClr val="tx1"/>
                  </a:solidFill>
                  <a:latin typeface="Calibri" panose="020F0502020204030204"/>
                  <a:cs typeface="+mn-cs"/>
                </a:endParaRPr>
              </a:p>
            </p:txBody>
          </p:sp>
        </mc:Choice>
        <mc:Fallback xmlns="">
          <p:sp>
            <p:nvSpPr>
              <p:cNvPr id="13" name="TextBox 53">
                <a:extLst>
                  <a:ext uri="{FF2B5EF4-FFF2-40B4-BE49-F238E27FC236}">
                    <a16:creationId xmlns:a16="http://schemas.microsoft.com/office/drawing/2014/main" id="{00BDC1EC-F0DC-B7A9-0123-D577459CCEB2}"/>
                  </a:ext>
                </a:extLst>
              </p:cNvPr>
              <p:cNvSpPr txBox="1">
                <a:spLocks noRot="1" noChangeAspect="1" noMove="1" noResize="1" noEditPoints="1" noAdjustHandles="1" noChangeArrowheads="1" noChangeShapeType="1" noTextEdit="1"/>
              </p:cNvSpPr>
              <p:nvPr/>
            </p:nvSpPr>
            <p:spPr>
              <a:xfrm>
                <a:off x="7415588" y="3824883"/>
                <a:ext cx="3253624" cy="410497"/>
              </a:xfrm>
              <a:prstGeom prst="rect">
                <a:avLst/>
              </a:prstGeom>
              <a:blipFill>
                <a:blip r:embed="rId6"/>
                <a:stretch>
                  <a:fillRect l="-375" b="-5882"/>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FBBFCBFB-CADD-0C3E-42C6-0FCEA5B833CB}"/>
              </a:ext>
            </a:extLst>
          </p:cNvPr>
          <p:cNvSpPr txBox="1"/>
          <p:nvPr/>
        </p:nvSpPr>
        <p:spPr>
          <a:xfrm>
            <a:off x="444500" y="5338121"/>
            <a:ext cx="11303000" cy="707886"/>
          </a:xfrm>
          <a:prstGeom prst="rect">
            <a:avLst/>
          </a:prstGeom>
          <a:noFill/>
        </p:spPr>
        <p:txBody>
          <a:bodyPr wrap="square" rtlCol="0">
            <a:spAutoFit/>
          </a:bodyPr>
          <a:lstStyle/>
          <a:p>
            <a:pPr marL="342900" indent="-342900" algn="l">
              <a:buFont typeface="Arial" panose="020B0604020202020204" pitchFamily="34" charset="0"/>
              <a:buChar char="•"/>
            </a:pPr>
            <a:r>
              <a:rPr lang="en-US" b="0" dirty="0">
                <a:solidFill>
                  <a:srgbClr val="0070C0"/>
                </a:solidFill>
                <a:latin typeface="Arial" panose="020B0604020202020204" pitchFamily="34" charset="0"/>
                <a:cs typeface="Arial" panose="020B0604020202020204" pitchFamily="34" charset="0"/>
              </a:rPr>
              <a:t>Multi-node model allows stratification and improves the accuracy of condensation calculation</a:t>
            </a:r>
          </a:p>
          <a:p>
            <a:pPr marL="342900" indent="-342900" algn="l">
              <a:buFont typeface="Arial" panose="020B0604020202020204" pitchFamily="34" charset="0"/>
              <a:buChar char="•"/>
            </a:pPr>
            <a:r>
              <a:rPr lang="en-US" b="0" dirty="0">
                <a:solidFill>
                  <a:srgbClr val="0070C0"/>
                </a:solidFill>
                <a:latin typeface="Arial" panose="020B0604020202020204" pitchFamily="34" charset="0"/>
                <a:cs typeface="Arial" panose="020B0604020202020204" pitchFamily="34" charset="0"/>
              </a:rPr>
              <a:t>The consumption of gaseous methane compares within 6% (MAPE) with K-site Test Data [1,2]. </a:t>
            </a:r>
          </a:p>
        </p:txBody>
      </p:sp>
      <mc:AlternateContent xmlns:mc="http://schemas.openxmlformats.org/markup-compatibility/2006" xmlns:a14="http://schemas.microsoft.com/office/drawing/2010/main">
        <mc:Choice Requires="a14">
          <p:sp>
            <p:nvSpPr>
              <p:cNvPr id="16" name="TextBox 53">
                <a:extLst>
                  <a:ext uri="{FF2B5EF4-FFF2-40B4-BE49-F238E27FC236}">
                    <a16:creationId xmlns:a16="http://schemas.microsoft.com/office/drawing/2014/main" id="{76B7F501-2EE7-9E3B-E42A-FB9B73CBC062}"/>
                  </a:ext>
                </a:extLst>
              </p:cNvPr>
              <p:cNvSpPr txBox="1"/>
              <p:nvPr/>
            </p:nvSpPr>
            <p:spPr>
              <a:xfrm>
                <a:off x="7415588" y="4417303"/>
                <a:ext cx="3715962" cy="411651"/>
              </a:xfrm>
              <a:prstGeom prst="rect">
                <a:avLst/>
              </a:prstGeom>
              <a:noFill/>
            </p:spPr>
            <p:txBody>
              <a:bodyPr wrap="square">
                <a:spAutoFit/>
              </a:bodyPr>
              <a:lstStyle>
                <a:defPPr>
                  <a:defRPr lang="en-GB"/>
                </a:defPPr>
                <a:lvl1pPr algn="l" defTabSz="457200" rtl="0" fontAlgn="base">
                  <a:spcBef>
                    <a:spcPct val="0"/>
                  </a:spcBef>
                  <a:spcAft>
                    <a:spcPct val="0"/>
                  </a:spcAft>
                  <a:buClr>
                    <a:srgbClr val="000000"/>
                  </a:buClr>
                  <a:buSzPct val="100000"/>
                  <a:buFont typeface="Times New Roman" pitchFamily="18" charset="0"/>
                  <a:defRPr kern="1200">
                    <a:solidFill>
                      <a:schemeClr val="bg1"/>
                    </a:solidFill>
                    <a:latin typeface="Arial" pitchFamily="34" charset="0"/>
                    <a:ea typeface="+mn-ea"/>
                    <a:cs typeface="Arial" pitchFamily="34" charset="0"/>
                  </a:defRPr>
                </a:lvl1pPr>
                <a:lvl2pPr marL="742950" indent="-285750" algn="l" defTabSz="457200" rtl="0" fontAlgn="base">
                  <a:spcBef>
                    <a:spcPct val="0"/>
                  </a:spcBef>
                  <a:spcAft>
                    <a:spcPct val="0"/>
                  </a:spcAft>
                  <a:buClr>
                    <a:srgbClr val="000000"/>
                  </a:buClr>
                  <a:buSzPct val="100000"/>
                  <a:buFont typeface="Times New Roman" pitchFamily="18" charset="0"/>
                  <a:defRPr kern="1200">
                    <a:solidFill>
                      <a:schemeClr val="bg1"/>
                    </a:solidFill>
                    <a:latin typeface="Arial" pitchFamily="34" charset="0"/>
                    <a:ea typeface="+mn-ea"/>
                    <a:cs typeface="Arial" pitchFamily="34" charset="0"/>
                  </a:defRPr>
                </a:lvl2pPr>
                <a:lvl3pPr marL="1143000" indent="-228600" algn="l" defTabSz="457200" rtl="0" fontAlgn="base">
                  <a:spcBef>
                    <a:spcPct val="0"/>
                  </a:spcBef>
                  <a:spcAft>
                    <a:spcPct val="0"/>
                  </a:spcAft>
                  <a:buClr>
                    <a:srgbClr val="000000"/>
                  </a:buClr>
                  <a:buSzPct val="100000"/>
                  <a:buFont typeface="Times New Roman" pitchFamily="18" charset="0"/>
                  <a:defRPr kern="1200">
                    <a:solidFill>
                      <a:schemeClr val="bg1"/>
                    </a:solidFill>
                    <a:latin typeface="Arial" pitchFamily="34" charset="0"/>
                    <a:ea typeface="+mn-ea"/>
                    <a:cs typeface="Arial" pitchFamily="34" charset="0"/>
                  </a:defRPr>
                </a:lvl3pPr>
                <a:lvl4pPr marL="1600200" indent="-228600" algn="l" defTabSz="457200" rtl="0" fontAlgn="base">
                  <a:spcBef>
                    <a:spcPct val="0"/>
                  </a:spcBef>
                  <a:spcAft>
                    <a:spcPct val="0"/>
                  </a:spcAft>
                  <a:buClr>
                    <a:srgbClr val="000000"/>
                  </a:buClr>
                  <a:buSzPct val="100000"/>
                  <a:buFont typeface="Times New Roman" pitchFamily="18" charset="0"/>
                  <a:defRPr kern="1200">
                    <a:solidFill>
                      <a:schemeClr val="bg1"/>
                    </a:solidFill>
                    <a:latin typeface="Arial" pitchFamily="34" charset="0"/>
                    <a:ea typeface="+mn-ea"/>
                    <a:cs typeface="Arial" pitchFamily="34" charset="0"/>
                  </a:defRPr>
                </a:lvl4pPr>
                <a:lvl5pPr marL="2057400" indent="-228600" algn="l" defTabSz="457200" rtl="0" fontAlgn="base">
                  <a:spcBef>
                    <a:spcPct val="0"/>
                  </a:spcBef>
                  <a:spcAft>
                    <a:spcPct val="0"/>
                  </a:spcAft>
                  <a:buClr>
                    <a:srgbClr val="000000"/>
                  </a:buClr>
                  <a:buSzPct val="100000"/>
                  <a:buFont typeface="Times New Roman" pitchFamily="18" charset="0"/>
                  <a:defRPr kern="1200">
                    <a:solidFill>
                      <a:schemeClr val="bg1"/>
                    </a:solidFill>
                    <a:latin typeface="Arial" pitchFamily="34" charset="0"/>
                    <a:ea typeface="+mn-ea"/>
                    <a:cs typeface="Arial" pitchFamily="34" charset="0"/>
                  </a:defRPr>
                </a:lvl5pPr>
                <a:lvl6pPr marL="2286000" algn="l" defTabSz="914400" rtl="0" eaLnBrk="1" latinLnBrk="0" hangingPunct="1">
                  <a:defRPr kern="1200">
                    <a:solidFill>
                      <a:schemeClr val="bg1"/>
                    </a:solidFill>
                    <a:latin typeface="Arial" pitchFamily="34" charset="0"/>
                    <a:ea typeface="+mn-ea"/>
                    <a:cs typeface="Arial" pitchFamily="34" charset="0"/>
                  </a:defRPr>
                </a:lvl6pPr>
                <a:lvl7pPr marL="2743200" algn="l" defTabSz="914400" rtl="0" eaLnBrk="1" latinLnBrk="0" hangingPunct="1">
                  <a:defRPr kern="1200">
                    <a:solidFill>
                      <a:schemeClr val="bg1"/>
                    </a:solidFill>
                    <a:latin typeface="Arial" pitchFamily="34" charset="0"/>
                    <a:ea typeface="+mn-ea"/>
                    <a:cs typeface="Arial" pitchFamily="34" charset="0"/>
                  </a:defRPr>
                </a:lvl7pPr>
                <a:lvl8pPr marL="3200400" algn="l" defTabSz="914400" rtl="0" eaLnBrk="1" latinLnBrk="0" hangingPunct="1">
                  <a:defRPr kern="1200">
                    <a:solidFill>
                      <a:schemeClr val="bg1"/>
                    </a:solidFill>
                    <a:latin typeface="Arial" pitchFamily="34" charset="0"/>
                    <a:ea typeface="+mn-ea"/>
                    <a:cs typeface="Arial" pitchFamily="34" charset="0"/>
                  </a:defRPr>
                </a:lvl8pPr>
                <a:lvl9pPr marL="3657600" algn="l" defTabSz="914400" rtl="0" eaLnBrk="1" latinLnBrk="0" hangingPunct="1">
                  <a:defRPr kern="1200">
                    <a:solidFill>
                      <a:schemeClr val="bg1"/>
                    </a:solidFill>
                    <a:latin typeface="Arial" pitchFamily="34" charset="0"/>
                    <a:ea typeface="+mn-ea"/>
                    <a:cs typeface="Arial" pitchFamily="34" charset="0"/>
                  </a:defRPr>
                </a:lvl9pPr>
              </a:lstStyle>
              <a:p>
                <a:pPr marL="0" lvl="0" indent="0" defTabSz="914400" fontAlgn="auto">
                  <a:spcBef>
                    <a:spcPts val="0"/>
                  </a:spcBef>
                  <a:spcAft>
                    <a:spcPts val="0"/>
                  </a:spcAft>
                  <a:buClrTx/>
                  <a:buSzTx/>
                  <a:buNone/>
                  <a:defRPr/>
                </a:pPr>
                <a14:m>
                  <m:oMathPara xmlns:m="http://schemas.openxmlformats.org/officeDocument/2006/math">
                    <m:oMathParaPr>
                      <m:jc m:val="left"/>
                    </m:oMathParaPr>
                    <m:oMath xmlns:m="http://schemas.openxmlformats.org/officeDocument/2006/math">
                      <m:sSub>
                        <m:sSubPr>
                          <m:ctrlPr>
                            <a:rPr kumimoji="0" lang="en-US" sz="18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ctrlPr>
                        </m:sSubPr>
                        <m:e>
                          <m:acc>
                            <m:accPr>
                              <m:chr m:val="̇"/>
                              <m:ctrlPr>
                                <a:rPr kumimoji="0" lang="en-US" sz="1800" b="0" i="1" u="none" strike="noStrike" kern="1200" cap="none" spc="0" normalizeH="0" baseline="0" noProof="0">
                                  <a:ln>
                                    <a:noFill/>
                                  </a:ln>
                                  <a:solidFill>
                                    <a:schemeClr val="tx1"/>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a:ln>
                                    <a:noFill/>
                                  </a:ln>
                                  <a:solidFill>
                                    <a:schemeClr val="tx1"/>
                                  </a:solidFill>
                                  <a:effectLst/>
                                  <a:uLnTx/>
                                  <a:uFillTx/>
                                  <a:latin typeface="Cambria Math" panose="02040503050406030204" pitchFamily="18" charset="0"/>
                                  <a:ea typeface="+mn-ea"/>
                                  <a:cs typeface="+mn-cs"/>
                                </a:rPr>
                                <m:t>𝑄</m:t>
                              </m:r>
                            </m:e>
                          </m:acc>
                        </m:e>
                        <m:sub>
                          <m:r>
                            <a:rPr kumimoji="0" lang="en-US" sz="18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𝑈𝐼</m:t>
                          </m:r>
                        </m:sub>
                      </m:sSub>
                      <m:r>
                        <a:rPr kumimoji="0" lang="en-US" sz="1800" b="0" i="0" u="none" strike="noStrike" kern="1200" cap="none" spc="0" normalizeH="0" baseline="0" noProof="0">
                          <a:ln>
                            <a:noFill/>
                          </a:ln>
                          <a:solidFill>
                            <a:schemeClr val="tx1"/>
                          </a:solidFill>
                          <a:effectLst/>
                          <a:uLnTx/>
                          <a:uFillTx/>
                          <a:latin typeface="Cambria Math" panose="02040503050406030204" pitchFamily="18" charset="0"/>
                          <a:ea typeface="+mn-ea"/>
                          <a:cs typeface="+mn-cs"/>
                        </a:rPr>
                        <m:t>=</m:t>
                      </m:r>
                      <m:sSub>
                        <m:sSubPr>
                          <m:ctrlPr>
                            <a:rPr lang="en-US" b="0" i="1">
                              <a:solidFill>
                                <a:schemeClr val="tx1"/>
                              </a:solidFill>
                              <a:latin typeface="Cambria Math" panose="02040503050406030204" pitchFamily="18" charset="0"/>
                              <a:cs typeface="Calibri"/>
                            </a:rPr>
                          </m:ctrlPr>
                        </m:sSubPr>
                        <m:e>
                          <m:r>
                            <a:rPr lang="en-US" b="0" i="1">
                              <a:solidFill>
                                <a:schemeClr val="tx1"/>
                              </a:solidFill>
                              <a:latin typeface="Cambria Math" panose="02040503050406030204" pitchFamily="18" charset="0"/>
                              <a:cs typeface="Calibri"/>
                            </a:rPr>
                            <m:t>𝐻</m:t>
                          </m:r>
                        </m:e>
                        <m:sub>
                          <m:r>
                            <a:rPr lang="en-US" b="0" i="1">
                              <a:solidFill>
                                <a:schemeClr val="tx1"/>
                              </a:solidFill>
                              <a:latin typeface="Cambria Math" panose="02040503050406030204" pitchFamily="18" charset="0"/>
                              <a:cs typeface="Calibri"/>
                            </a:rPr>
                            <m:t>𝐹</m:t>
                          </m:r>
                          <m:r>
                            <a:rPr lang="en-US" b="0" i="1" smtClean="0">
                              <a:solidFill>
                                <a:schemeClr val="tx1"/>
                              </a:solidFill>
                              <a:latin typeface="Cambria Math" panose="02040503050406030204" pitchFamily="18" charset="0"/>
                              <a:cs typeface="Calibri"/>
                            </a:rPr>
                            <m:t>𝑈</m:t>
                          </m:r>
                        </m:sub>
                      </m:sSub>
                      <m:d>
                        <m:dPr>
                          <m:ctrlPr>
                            <a:rPr kumimoji="0" lang="en-US" sz="1800" b="0" i="1" u="none" strike="noStrike" kern="1200" cap="none" spc="0" normalizeH="0" baseline="0" noProof="0">
                              <a:ln>
                                <a:noFill/>
                              </a:ln>
                              <a:solidFill>
                                <a:schemeClr val="tx1"/>
                              </a:solidFill>
                              <a:effectLst/>
                              <a:uLnTx/>
                              <a:uFillTx/>
                              <a:latin typeface="Cambria Math" panose="02040503050406030204" pitchFamily="18" charset="0"/>
                              <a:ea typeface="+mn-ea"/>
                              <a:cs typeface="+mn-cs"/>
                            </a:rPr>
                          </m:ctrlPr>
                        </m:dPr>
                        <m:e>
                          <m:sSub>
                            <m:sSubPr>
                              <m:ctrlPr>
                                <a:rPr kumimoji="0" lang="en-US" sz="1800" b="0" i="1" u="none" strike="noStrike" kern="1200" cap="none" spc="0" normalizeH="0" baseline="0" noProof="0">
                                  <a:ln>
                                    <a:noFill/>
                                  </a:ln>
                                  <a:solidFill>
                                    <a:schemeClr val="tx1"/>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chemeClr val="tx1"/>
                                  </a:solidFill>
                                  <a:effectLst/>
                                  <a:uLnTx/>
                                  <a:uFillTx/>
                                  <a:latin typeface="Cambria Math" panose="02040503050406030204" pitchFamily="18" charset="0"/>
                                  <a:ea typeface="+mn-ea"/>
                                  <a:cs typeface="+mn-cs"/>
                                </a:rPr>
                                <m:t>𝑇</m:t>
                              </m:r>
                            </m:e>
                            <m:sub>
                              <m:r>
                                <a:rPr kumimoji="0" lang="en-US" sz="18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𝑢𝑙𝑙𝑎𝑔𝑒</m:t>
                              </m:r>
                            </m:sub>
                          </m:sSub>
                          <m:r>
                            <a:rPr kumimoji="0" lang="en-US" sz="1800" b="0" i="0" u="none" strike="noStrike" kern="1200" cap="none" spc="0" normalizeH="0" baseline="0" noProof="0">
                              <a:ln>
                                <a:noFill/>
                              </a:ln>
                              <a:solidFill>
                                <a:schemeClr val="tx1"/>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a:ln>
                                    <a:noFill/>
                                  </a:ln>
                                  <a:solidFill>
                                    <a:schemeClr val="tx1"/>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chemeClr val="tx1"/>
                                  </a:solidFill>
                                  <a:effectLst/>
                                  <a:uLnTx/>
                                  <a:uFillTx/>
                                  <a:latin typeface="Cambria Math" panose="02040503050406030204" pitchFamily="18" charset="0"/>
                                  <a:ea typeface="+mn-ea"/>
                                  <a:cs typeface="+mn-cs"/>
                                </a:rPr>
                                <m:t>𝑇</m:t>
                              </m:r>
                            </m:e>
                            <m:sub>
                              <m:r>
                                <a:rPr lang="en-US" sz="1800" b="0" i="1">
                                  <a:solidFill>
                                    <a:schemeClr val="tx1"/>
                                  </a:solidFill>
                                  <a:latin typeface="Cambria Math" panose="02040503050406030204" pitchFamily="18" charset="0"/>
                                </a:rPr>
                                <m:t>𝑠𝑎𝑡𝑢𝑟𝑎𝑡𝑒𝑑</m:t>
                              </m:r>
                            </m:sub>
                          </m:sSub>
                        </m:e>
                      </m:d>
                    </m:oMath>
                  </m:oMathPara>
                </a14:m>
                <a:endParaRPr lang="en-US" dirty="0">
                  <a:solidFill>
                    <a:schemeClr val="tx1"/>
                  </a:solidFill>
                  <a:latin typeface="Calibri" panose="020F0502020204030204"/>
                  <a:cs typeface="+mn-cs"/>
                </a:endParaRPr>
              </a:p>
            </p:txBody>
          </p:sp>
        </mc:Choice>
        <mc:Fallback xmlns="">
          <p:sp>
            <p:nvSpPr>
              <p:cNvPr id="16" name="TextBox 53">
                <a:extLst>
                  <a:ext uri="{FF2B5EF4-FFF2-40B4-BE49-F238E27FC236}">
                    <a16:creationId xmlns:a16="http://schemas.microsoft.com/office/drawing/2014/main" id="{76B7F501-2EE7-9E3B-E42A-FB9B73CBC062}"/>
                  </a:ext>
                </a:extLst>
              </p:cNvPr>
              <p:cNvSpPr txBox="1">
                <a:spLocks noRot="1" noChangeAspect="1" noMove="1" noResize="1" noEditPoints="1" noAdjustHandles="1" noChangeArrowheads="1" noChangeShapeType="1" noTextEdit="1"/>
              </p:cNvSpPr>
              <p:nvPr/>
            </p:nvSpPr>
            <p:spPr>
              <a:xfrm>
                <a:off x="7415588" y="4417303"/>
                <a:ext cx="3715962" cy="411651"/>
              </a:xfrm>
              <a:prstGeom prst="rect">
                <a:avLst/>
              </a:prstGeom>
              <a:blipFill>
                <a:blip r:embed="rId7"/>
                <a:stretch>
                  <a:fillRect l="-328" b="-8955"/>
                </a:stretch>
              </a:blipFill>
            </p:spPr>
            <p:txBody>
              <a:bodyPr/>
              <a:lstStyle/>
              <a:p>
                <a:r>
                  <a:rPr lang="en-US">
                    <a:noFill/>
                  </a:rPr>
                  <a:t> </a:t>
                </a:r>
              </a:p>
            </p:txBody>
          </p:sp>
        </mc:Fallback>
      </mc:AlternateContent>
    </p:spTree>
    <p:extLst>
      <p:ext uri="{BB962C8B-B14F-4D97-AF65-F5344CB8AC3E}">
        <p14:creationId xmlns:p14="http://schemas.microsoft.com/office/powerpoint/2010/main" val="2498453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72B8A8-2678-219A-F0F3-CE1D4EE8F2B2}"/>
              </a:ext>
            </a:extLst>
          </p:cNvPr>
          <p:cNvSpPr>
            <a:spLocks noGrp="1"/>
          </p:cNvSpPr>
          <p:nvPr>
            <p:ph type="sldNum" sz="quarter" idx="12"/>
          </p:nvPr>
        </p:nvSpPr>
        <p:spPr/>
        <p:txBody>
          <a:bodyPr/>
          <a:lstStyle/>
          <a:p>
            <a:fld id="{2624FCD2-9C05-4241-882C-3D134303B4EB}" type="slidenum">
              <a:rPr lang="en-US" smtClean="0"/>
              <a:pPr/>
              <a:t>5</a:t>
            </a:fld>
            <a:endParaRPr lang="en-US"/>
          </a:p>
        </p:txBody>
      </p:sp>
      <p:sp>
        <p:nvSpPr>
          <p:cNvPr id="3" name="Footer Placeholder 2">
            <a:extLst>
              <a:ext uri="{FF2B5EF4-FFF2-40B4-BE49-F238E27FC236}">
                <a16:creationId xmlns:a16="http://schemas.microsoft.com/office/drawing/2014/main" id="{54C67945-E9C3-54BB-2B78-B9EF234A143B}"/>
              </a:ext>
            </a:extLst>
          </p:cNvPr>
          <p:cNvSpPr>
            <a:spLocks noGrp="1"/>
          </p:cNvSpPr>
          <p:nvPr>
            <p:ph type="ftr" sz="quarter" idx="11"/>
          </p:nvPr>
        </p:nvSpPr>
        <p:spPr/>
        <p:txBody>
          <a:bodyPr/>
          <a:lstStyle/>
          <a:p>
            <a:r>
              <a:rPr lang="en-US">
                <a:latin typeface="Arial"/>
                <a:ea typeface="ＭＳ Ｐゴシック"/>
                <a:cs typeface="Arial"/>
              </a:rPr>
              <a:t>TFAWS 2026 – August 31 – September 4, 2026</a:t>
            </a:r>
            <a:endParaRPr lang="en-US" dirty="0">
              <a:latin typeface="Arial"/>
              <a:ea typeface="ＭＳ Ｐゴシック"/>
              <a:cs typeface="Arial"/>
            </a:endParaRPr>
          </a:p>
        </p:txBody>
      </p:sp>
      <p:sp>
        <p:nvSpPr>
          <p:cNvPr id="5" name="TextBox 4">
            <a:extLst>
              <a:ext uri="{FF2B5EF4-FFF2-40B4-BE49-F238E27FC236}">
                <a16:creationId xmlns:a16="http://schemas.microsoft.com/office/drawing/2014/main" id="{1312A4ED-365F-BE36-78EA-F9606946EF85}"/>
              </a:ext>
            </a:extLst>
          </p:cNvPr>
          <p:cNvSpPr txBox="1"/>
          <p:nvPr/>
        </p:nvSpPr>
        <p:spPr>
          <a:xfrm>
            <a:off x="1581150" y="144643"/>
            <a:ext cx="9385300" cy="523220"/>
          </a:xfrm>
          <a:prstGeom prst="rect">
            <a:avLst/>
          </a:prstGeom>
          <a:noFill/>
        </p:spPr>
        <p:txBody>
          <a:bodyPr wrap="square" rtlCol="0">
            <a:spAutoFit/>
          </a:bodyPr>
          <a:lstStyle/>
          <a:p>
            <a:r>
              <a:rPr lang="en-US" sz="2800" dirty="0">
                <a:solidFill>
                  <a:srgbClr val="0070C0"/>
                </a:solidFill>
                <a:latin typeface="+mj-lt"/>
                <a:cs typeface="Arial" panose="020B0604020202020204" pitchFamily="34" charset="0"/>
              </a:rPr>
              <a:t>Interface Heat &amp; Mass Transfer Model During Sloshing</a:t>
            </a:r>
          </a:p>
        </p:txBody>
      </p:sp>
      <p:grpSp>
        <p:nvGrpSpPr>
          <p:cNvPr id="84" name="Group 83">
            <a:extLst>
              <a:ext uri="{FF2B5EF4-FFF2-40B4-BE49-F238E27FC236}">
                <a16:creationId xmlns:a16="http://schemas.microsoft.com/office/drawing/2014/main" id="{7BCFBD28-2F2C-F927-7950-E3839AA7C49D}"/>
              </a:ext>
            </a:extLst>
          </p:cNvPr>
          <p:cNvGrpSpPr/>
          <p:nvPr/>
        </p:nvGrpSpPr>
        <p:grpSpPr>
          <a:xfrm>
            <a:off x="7981786" y="3793862"/>
            <a:ext cx="3567380" cy="1376722"/>
            <a:chOff x="2976971" y="1577853"/>
            <a:chExt cx="3567380" cy="1376722"/>
          </a:xfrm>
        </p:grpSpPr>
        <p:cxnSp>
          <p:nvCxnSpPr>
            <p:cNvPr id="85" name="Straight Connector 84">
              <a:extLst>
                <a:ext uri="{FF2B5EF4-FFF2-40B4-BE49-F238E27FC236}">
                  <a16:creationId xmlns:a16="http://schemas.microsoft.com/office/drawing/2014/main" id="{66C5F626-00F9-EF9E-1F22-F3552719E010}"/>
                </a:ext>
              </a:extLst>
            </p:cNvPr>
            <p:cNvCxnSpPr/>
            <p:nvPr/>
          </p:nvCxnSpPr>
          <p:spPr>
            <a:xfrm>
              <a:off x="4354203" y="2377574"/>
              <a:ext cx="2154900"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87E85C1E-FB7B-A281-6821-B6CDB21386BA}"/>
                </a:ext>
              </a:extLst>
            </p:cNvPr>
            <p:cNvCxnSpPr/>
            <p:nvPr/>
          </p:nvCxnSpPr>
          <p:spPr>
            <a:xfrm>
              <a:off x="4354203" y="2225174"/>
              <a:ext cx="2154900"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87" name="Right Bracket 86">
              <a:extLst>
                <a:ext uri="{FF2B5EF4-FFF2-40B4-BE49-F238E27FC236}">
                  <a16:creationId xmlns:a16="http://schemas.microsoft.com/office/drawing/2014/main" id="{A1AC1AC3-80E9-15C6-4646-E39E7098C133}"/>
                </a:ext>
              </a:extLst>
            </p:cNvPr>
            <p:cNvSpPr/>
            <p:nvPr/>
          </p:nvSpPr>
          <p:spPr>
            <a:xfrm flipH="1">
              <a:off x="4118830" y="2215963"/>
              <a:ext cx="154828" cy="179881"/>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E397BB84-A1A3-7C88-75CF-D7D996BCC1D7}"/>
                    </a:ext>
                  </a:extLst>
                </p:cNvPr>
                <p:cNvSpPr txBox="1"/>
                <p:nvPr/>
              </p:nvSpPr>
              <p:spPr>
                <a:xfrm>
                  <a:off x="4487235" y="1577853"/>
                  <a:ext cx="1028558" cy="39190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ea typeface="Cambria Math" panose="02040503050406030204" pitchFamily="18" charset="0"/>
                              </a:rPr>
                            </m:ctrlPr>
                          </m:sSubPr>
                          <m:e>
                            <m:r>
                              <a:rPr lang="en-US" b="0" i="1" smtClean="0">
                                <a:solidFill>
                                  <a:schemeClr val="tx1"/>
                                </a:solidFill>
                                <a:latin typeface="Cambria Math" panose="02040503050406030204" pitchFamily="18" charset="0"/>
                                <a:ea typeface="Cambria Math" panose="02040503050406030204" pitchFamily="18" charset="0"/>
                              </a:rPr>
                              <m:t>𝑇</m:t>
                            </m:r>
                          </m:e>
                          <m:sub>
                            <m:r>
                              <a:rPr lang="en-US" b="0" i="1" smtClean="0">
                                <a:solidFill>
                                  <a:schemeClr val="tx1"/>
                                </a:solidFill>
                                <a:latin typeface="Cambria Math" panose="02040503050406030204" pitchFamily="18" charset="0"/>
                                <a:ea typeface="Cambria Math" panose="02040503050406030204" pitchFamily="18" charset="0"/>
                              </a:rPr>
                              <m:t>𝑢𝑙𝑙𝑎𝑔𝑒</m:t>
                            </m:r>
                          </m:sub>
                        </m:sSub>
                      </m:oMath>
                    </m:oMathPara>
                  </a14:m>
                  <a:endParaRPr lang="en-US" dirty="0"/>
                </a:p>
              </p:txBody>
            </p:sp>
          </mc:Choice>
          <mc:Fallback xmlns="">
            <p:sp>
              <p:nvSpPr>
                <p:cNvPr id="10" name="TextBox 9">
                  <a:extLst>
                    <a:ext uri="{FF2B5EF4-FFF2-40B4-BE49-F238E27FC236}">
                      <a16:creationId xmlns:a16="http://schemas.microsoft.com/office/drawing/2014/main" id="{B771C4B2-2CF7-EFDF-A417-CFEA7B4E8069}"/>
                    </a:ext>
                  </a:extLst>
                </p:cNvPr>
                <p:cNvSpPr txBox="1">
                  <a:spLocks noRot="1" noChangeAspect="1" noMove="1" noResize="1" noEditPoints="1" noAdjustHandles="1" noChangeArrowheads="1" noChangeShapeType="1" noTextEdit="1"/>
                </p:cNvSpPr>
                <p:nvPr/>
              </p:nvSpPr>
              <p:spPr>
                <a:xfrm>
                  <a:off x="4487235" y="1577853"/>
                  <a:ext cx="1028558" cy="391902"/>
                </a:xfrm>
                <a:prstGeom prst="rect">
                  <a:avLst/>
                </a:prstGeom>
                <a:blipFill>
                  <a:blip r:embed="rId6"/>
                  <a:stretch>
                    <a:fillRect b="-92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A256C05E-E432-6B40-FE01-6075B991C774}"/>
                    </a:ext>
                  </a:extLst>
                </p:cNvPr>
                <p:cNvSpPr txBox="1"/>
                <p:nvPr/>
              </p:nvSpPr>
              <p:spPr>
                <a:xfrm>
                  <a:off x="5515793" y="1577853"/>
                  <a:ext cx="1028558" cy="37984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ea typeface="Cambria Math" panose="02040503050406030204" pitchFamily="18" charset="0"/>
                              </a:rPr>
                            </m:ctrlPr>
                          </m:sSubPr>
                          <m:e>
                            <m:acc>
                              <m:accPr>
                                <m:chr m:val="̇"/>
                                <m:ctrlPr>
                                  <a:rPr lang="en-US" i="1" smtClean="0">
                                    <a:solidFill>
                                      <a:schemeClr val="tx1"/>
                                    </a:solidFill>
                                    <a:latin typeface="Cambria Math" panose="02040503050406030204" pitchFamily="18" charset="0"/>
                                    <a:ea typeface="Cambria Math" panose="02040503050406030204" pitchFamily="18" charset="0"/>
                                  </a:rPr>
                                </m:ctrlPr>
                              </m:accPr>
                              <m:e>
                                <m:r>
                                  <a:rPr lang="en-US" b="0" i="1" smtClean="0">
                                    <a:solidFill>
                                      <a:schemeClr val="tx1"/>
                                    </a:solidFill>
                                    <a:latin typeface="Cambria Math" panose="02040503050406030204" pitchFamily="18" charset="0"/>
                                    <a:ea typeface="Cambria Math" panose="02040503050406030204" pitchFamily="18" charset="0"/>
                                  </a:rPr>
                                  <m:t>𝑄</m:t>
                                </m:r>
                              </m:e>
                            </m:acc>
                          </m:e>
                          <m:sub>
                            <m:r>
                              <a:rPr lang="en-US" b="0" i="1" smtClean="0">
                                <a:solidFill>
                                  <a:schemeClr val="tx1"/>
                                </a:solidFill>
                                <a:latin typeface="Cambria Math" panose="02040503050406030204" pitchFamily="18" charset="0"/>
                                <a:ea typeface="Cambria Math" panose="02040503050406030204" pitchFamily="18" charset="0"/>
                              </a:rPr>
                              <m:t>𝑈𝐼</m:t>
                            </m:r>
                          </m:sub>
                        </m:sSub>
                      </m:oMath>
                    </m:oMathPara>
                  </a14:m>
                  <a:endParaRPr lang="en-US" dirty="0"/>
                </a:p>
              </p:txBody>
            </p:sp>
          </mc:Choice>
          <mc:Fallback xmlns="">
            <p:sp>
              <p:nvSpPr>
                <p:cNvPr id="11" name="TextBox 10">
                  <a:extLst>
                    <a:ext uri="{FF2B5EF4-FFF2-40B4-BE49-F238E27FC236}">
                      <a16:creationId xmlns:a16="http://schemas.microsoft.com/office/drawing/2014/main" id="{CD2D2F45-B5E1-2E43-9D70-AFF7D470E9D5}"/>
                    </a:ext>
                  </a:extLst>
                </p:cNvPr>
                <p:cNvSpPr txBox="1">
                  <a:spLocks noRot="1" noChangeAspect="1" noMove="1" noResize="1" noEditPoints="1" noAdjustHandles="1" noChangeArrowheads="1" noChangeShapeType="1" noTextEdit="1"/>
                </p:cNvSpPr>
                <p:nvPr/>
              </p:nvSpPr>
              <p:spPr>
                <a:xfrm>
                  <a:off x="5515793" y="1577853"/>
                  <a:ext cx="1028558" cy="379848"/>
                </a:xfrm>
                <a:prstGeom prst="rect">
                  <a:avLst/>
                </a:prstGeom>
                <a:blipFill>
                  <a:blip r:embed="rId7"/>
                  <a:stretch>
                    <a:fillRect b="-11111"/>
                  </a:stretch>
                </a:blipFill>
              </p:spPr>
              <p:txBody>
                <a:bodyPr/>
                <a:lstStyle/>
                <a:p>
                  <a:r>
                    <a:rPr lang="en-US">
                      <a:noFill/>
                    </a:rPr>
                    <a:t> </a:t>
                  </a:r>
                </a:p>
              </p:txBody>
            </p:sp>
          </mc:Fallback>
        </mc:AlternateContent>
        <p:cxnSp>
          <p:nvCxnSpPr>
            <p:cNvPr id="90" name="Straight Arrow Connector 89">
              <a:extLst>
                <a:ext uri="{FF2B5EF4-FFF2-40B4-BE49-F238E27FC236}">
                  <a16:creationId xmlns:a16="http://schemas.microsoft.com/office/drawing/2014/main" id="{1C0E08DB-E501-7FE6-C9AA-7F7A3982A7A2}"/>
                </a:ext>
              </a:extLst>
            </p:cNvPr>
            <p:cNvCxnSpPr/>
            <p:nvPr/>
          </p:nvCxnSpPr>
          <p:spPr>
            <a:xfrm>
              <a:off x="6311153" y="1767777"/>
              <a:ext cx="0" cy="416500"/>
            </a:xfrm>
            <a:prstGeom prst="straightConnector1">
              <a:avLst/>
            </a:prstGeom>
            <a:ln w="38100">
              <a:solidFill>
                <a:srgbClr val="0032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771C3991-585E-2E95-0B67-9C6014D1B8FB}"/>
                    </a:ext>
                  </a:extLst>
                </p:cNvPr>
                <p:cNvSpPr txBox="1"/>
                <p:nvPr/>
              </p:nvSpPr>
              <p:spPr>
                <a:xfrm>
                  <a:off x="5515793" y="2574727"/>
                  <a:ext cx="1028558" cy="37984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ea typeface="Cambria Math" panose="02040503050406030204" pitchFamily="18" charset="0"/>
                              </a:rPr>
                            </m:ctrlPr>
                          </m:sSubPr>
                          <m:e>
                            <m:acc>
                              <m:accPr>
                                <m:chr m:val="̇"/>
                                <m:ctrlPr>
                                  <a:rPr lang="en-US" i="1" smtClean="0">
                                    <a:solidFill>
                                      <a:schemeClr val="tx1"/>
                                    </a:solidFill>
                                    <a:latin typeface="Cambria Math" panose="02040503050406030204" pitchFamily="18" charset="0"/>
                                    <a:ea typeface="Cambria Math" panose="02040503050406030204" pitchFamily="18" charset="0"/>
                                  </a:rPr>
                                </m:ctrlPr>
                              </m:accPr>
                              <m:e>
                                <m:r>
                                  <a:rPr lang="en-US" b="0" i="1" smtClean="0">
                                    <a:solidFill>
                                      <a:schemeClr val="tx1"/>
                                    </a:solidFill>
                                    <a:latin typeface="Cambria Math" panose="02040503050406030204" pitchFamily="18" charset="0"/>
                                    <a:ea typeface="Cambria Math" panose="02040503050406030204" pitchFamily="18" charset="0"/>
                                  </a:rPr>
                                  <m:t>𝑄</m:t>
                                </m:r>
                              </m:e>
                            </m:acc>
                          </m:e>
                          <m:sub>
                            <m:r>
                              <a:rPr lang="en-US" b="0" i="1" smtClean="0">
                                <a:solidFill>
                                  <a:schemeClr val="tx1"/>
                                </a:solidFill>
                                <a:latin typeface="Cambria Math" panose="02040503050406030204" pitchFamily="18" charset="0"/>
                                <a:ea typeface="Cambria Math" panose="02040503050406030204" pitchFamily="18" charset="0"/>
                              </a:rPr>
                              <m:t>𝐼𝐿</m:t>
                            </m:r>
                          </m:sub>
                        </m:sSub>
                      </m:oMath>
                    </m:oMathPara>
                  </a14:m>
                  <a:endParaRPr lang="en-US" dirty="0"/>
                </a:p>
              </p:txBody>
            </p:sp>
          </mc:Choice>
          <mc:Fallback xmlns="">
            <p:sp>
              <p:nvSpPr>
                <p:cNvPr id="24" name="TextBox 23">
                  <a:extLst>
                    <a:ext uri="{FF2B5EF4-FFF2-40B4-BE49-F238E27FC236}">
                      <a16:creationId xmlns:a16="http://schemas.microsoft.com/office/drawing/2014/main" id="{81FCDDDC-AEE6-B752-43C1-14458B21685A}"/>
                    </a:ext>
                  </a:extLst>
                </p:cNvPr>
                <p:cNvSpPr txBox="1">
                  <a:spLocks noRot="1" noChangeAspect="1" noMove="1" noResize="1" noEditPoints="1" noAdjustHandles="1" noChangeArrowheads="1" noChangeShapeType="1" noTextEdit="1"/>
                </p:cNvSpPr>
                <p:nvPr/>
              </p:nvSpPr>
              <p:spPr>
                <a:xfrm>
                  <a:off x="5515793" y="2574727"/>
                  <a:ext cx="1028558" cy="379848"/>
                </a:xfrm>
                <a:prstGeom prst="rect">
                  <a:avLst/>
                </a:prstGeom>
                <a:blipFill>
                  <a:blip r:embed="rId8"/>
                  <a:stretch>
                    <a:fillRect b="-11290"/>
                  </a:stretch>
                </a:blipFill>
              </p:spPr>
              <p:txBody>
                <a:bodyPr/>
                <a:lstStyle/>
                <a:p>
                  <a:r>
                    <a:rPr lang="en-US">
                      <a:noFill/>
                    </a:rPr>
                    <a:t> </a:t>
                  </a:r>
                </a:p>
              </p:txBody>
            </p:sp>
          </mc:Fallback>
        </mc:AlternateContent>
        <p:cxnSp>
          <p:nvCxnSpPr>
            <p:cNvPr id="92" name="Straight Arrow Connector 91">
              <a:extLst>
                <a:ext uri="{FF2B5EF4-FFF2-40B4-BE49-F238E27FC236}">
                  <a16:creationId xmlns:a16="http://schemas.microsoft.com/office/drawing/2014/main" id="{274BBD0B-92BC-43E8-835A-1033CDC5DDB6}"/>
                </a:ext>
              </a:extLst>
            </p:cNvPr>
            <p:cNvCxnSpPr>
              <a:cxnSpLocks/>
            </p:cNvCxnSpPr>
            <p:nvPr/>
          </p:nvCxnSpPr>
          <p:spPr>
            <a:xfrm>
              <a:off x="6311153" y="2450425"/>
              <a:ext cx="0" cy="416500"/>
            </a:xfrm>
            <a:prstGeom prst="straightConnector1">
              <a:avLst/>
            </a:prstGeom>
            <a:ln w="38100">
              <a:solidFill>
                <a:srgbClr val="0032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53F004FA-73DB-A285-A009-0ABFB340581F}"/>
                    </a:ext>
                  </a:extLst>
                </p:cNvPr>
                <p:cNvSpPr txBox="1"/>
                <p:nvPr/>
              </p:nvSpPr>
              <p:spPr>
                <a:xfrm>
                  <a:off x="4487235" y="2563827"/>
                  <a:ext cx="1028558" cy="39074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ea typeface="Cambria Math" panose="02040503050406030204" pitchFamily="18" charset="0"/>
                              </a:rPr>
                            </m:ctrlPr>
                          </m:sSubPr>
                          <m:e>
                            <m:r>
                              <a:rPr lang="en-US" b="0" i="1" smtClean="0">
                                <a:solidFill>
                                  <a:schemeClr val="tx1"/>
                                </a:solidFill>
                                <a:latin typeface="Cambria Math" panose="02040503050406030204" pitchFamily="18" charset="0"/>
                                <a:ea typeface="Cambria Math" panose="02040503050406030204" pitchFamily="18" charset="0"/>
                              </a:rPr>
                              <m:t>𝑇</m:t>
                            </m:r>
                          </m:e>
                          <m:sub>
                            <m:r>
                              <a:rPr lang="en-US" b="0" i="1" smtClean="0">
                                <a:solidFill>
                                  <a:schemeClr val="tx1"/>
                                </a:solidFill>
                                <a:latin typeface="Cambria Math" panose="02040503050406030204" pitchFamily="18" charset="0"/>
                                <a:ea typeface="Cambria Math" panose="02040503050406030204" pitchFamily="18" charset="0"/>
                              </a:rPr>
                              <m:t>𝑙𝑖𝑞𝑢𝑖𝑑</m:t>
                            </m:r>
                          </m:sub>
                        </m:sSub>
                      </m:oMath>
                    </m:oMathPara>
                  </a14:m>
                  <a:endParaRPr lang="en-US" dirty="0"/>
                </a:p>
              </p:txBody>
            </p:sp>
          </mc:Choice>
          <mc:Fallback xmlns="">
            <p:sp>
              <p:nvSpPr>
                <p:cNvPr id="36" name="TextBox 35">
                  <a:extLst>
                    <a:ext uri="{FF2B5EF4-FFF2-40B4-BE49-F238E27FC236}">
                      <a16:creationId xmlns:a16="http://schemas.microsoft.com/office/drawing/2014/main" id="{502484CF-F03C-94D5-EF05-014F8C05D144}"/>
                    </a:ext>
                  </a:extLst>
                </p:cNvPr>
                <p:cNvSpPr txBox="1">
                  <a:spLocks noRot="1" noChangeAspect="1" noMove="1" noResize="1" noEditPoints="1" noAdjustHandles="1" noChangeArrowheads="1" noChangeShapeType="1" noTextEdit="1"/>
                </p:cNvSpPr>
                <p:nvPr/>
              </p:nvSpPr>
              <p:spPr>
                <a:xfrm>
                  <a:off x="4487235" y="2563827"/>
                  <a:ext cx="1028558" cy="390748"/>
                </a:xfrm>
                <a:prstGeom prst="rect">
                  <a:avLst/>
                </a:prstGeom>
                <a:blipFill>
                  <a:blip r:embed="rId9"/>
                  <a:stretch>
                    <a:fillRect b="-93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3916D5F4-8E13-9035-7E5B-0620CADE86BD}"/>
                    </a:ext>
                  </a:extLst>
                </p:cNvPr>
                <p:cNvSpPr txBox="1"/>
                <p:nvPr/>
              </p:nvSpPr>
              <p:spPr>
                <a:xfrm>
                  <a:off x="2976971" y="2083918"/>
                  <a:ext cx="1155756"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ea typeface="Cambria Math" panose="02040503050406030204" pitchFamily="18" charset="0"/>
                              </a:rPr>
                            </m:ctrlPr>
                          </m:sSubPr>
                          <m:e>
                            <m:r>
                              <a:rPr lang="en-US" b="0" i="1" smtClean="0">
                                <a:solidFill>
                                  <a:schemeClr val="tx1"/>
                                </a:solidFill>
                                <a:latin typeface="Cambria Math" panose="02040503050406030204" pitchFamily="18" charset="0"/>
                                <a:ea typeface="Cambria Math" panose="02040503050406030204" pitchFamily="18" charset="0"/>
                              </a:rPr>
                              <m:t>𝑇</m:t>
                            </m:r>
                          </m:e>
                          <m:sub>
                            <m:r>
                              <a:rPr lang="en-US" b="0" i="1" smtClean="0">
                                <a:solidFill>
                                  <a:schemeClr val="tx1"/>
                                </a:solidFill>
                                <a:latin typeface="Cambria Math" panose="02040503050406030204" pitchFamily="18" charset="0"/>
                                <a:ea typeface="Cambria Math" panose="02040503050406030204" pitchFamily="18" charset="0"/>
                              </a:rPr>
                              <m:t>𝑠𝑎𝑡𝑢𝑟𝑎𝑡𝑒𝑑</m:t>
                            </m:r>
                          </m:sub>
                        </m:sSub>
                      </m:oMath>
                    </m:oMathPara>
                  </a14:m>
                  <a:endParaRPr lang="en-US" dirty="0"/>
                </a:p>
              </p:txBody>
            </p:sp>
          </mc:Choice>
          <mc:Fallback xmlns="">
            <p:sp>
              <p:nvSpPr>
                <p:cNvPr id="38" name="TextBox 37">
                  <a:extLst>
                    <a:ext uri="{FF2B5EF4-FFF2-40B4-BE49-F238E27FC236}">
                      <a16:creationId xmlns:a16="http://schemas.microsoft.com/office/drawing/2014/main" id="{8E79BA9B-D1D9-CE75-C493-9531B793BB24}"/>
                    </a:ext>
                  </a:extLst>
                </p:cNvPr>
                <p:cNvSpPr txBox="1">
                  <a:spLocks noRot="1" noChangeAspect="1" noMove="1" noResize="1" noEditPoints="1" noAdjustHandles="1" noChangeArrowheads="1" noChangeShapeType="1" noTextEdit="1"/>
                </p:cNvSpPr>
                <p:nvPr/>
              </p:nvSpPr>
              <p:spPr>
                <a:xfrm>
                  <a:off x="2976971" y="2083918"/>
                  <a:ext cx="1155756" cy="369332"/>
                </a:xfrm>
                <a:prstGeom prst="rect">
                  <a:avLst/>
                </a:prstGeom>
                <a:blipFill>
                  <a:blip r:embed="rId10"/>
                  <a:stretch>
                    <a:fillRect b="-163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95" name="Content Placeholder 4">
                <a:extLst>
                  <a:ext uri="{FF2B5EF4-FFF2-40B4-BE49-F238E27FC236}">
                    <a16:creationId xmlns:a16="http://schemas.microsoft.com/office/drawing/2014/main" id="{FD2038AB-3726-D96C-0A8C-90FA225D2C7E}"/>
                  </a:ext>
                </a:extLst>
              </p:cNvPr>
              <p:cNvSpPr txBox="1">
                <a:spLocks/>
              </p:cNvSpPr>
              <p:nvPr/>
            </p:nvSpPr>
            <p:spPr>
              <a:xfrm>
                <a:off x="540591" y="1723546"/>
                <a:ext cx="3253624" cy="447871"/>
              </a:xfrm>
              <a:prstGeom prst="rect">
                <a:avLst/>
              </a:prstGeom>
            </p:spPr>
            <p:txBody>
              <a:bodyPr/>
              <a:lstStyle>
                <a:lvl1pPr marL="342900" indent="-342900" algn="l" rtl="0" eaLnBrk="0" fontAlgn="base" hangingPunct="0">
                  <a:spcBef>
                    <a:spcPct val="20000"/>
                  </a:spcBef>
                  <a:spcAft>
                    <a:spcPct val="0"/>
                  </a:spcAft>
                  <a:buChar char="•"/>
                  <a:defRPr sz="2400">
                    <a:solidFill>
                      <a:schemeClr val="accent2"/>
                    </a:solidFill>
                    <a:latin typeface="+mn-lt"/>
                    <a:ea typeface="ＭＳ Ｐゴシック" charset="0"/>
                    <a:cs typeface="+mn-cs"/>
                  </a:defRPr>
                </a:lvl1pPr>
                <a:lvl2pPr marL="742950" indent="-285750" algn="l" rtl="0" eaLnBrk="0" fontAlgn="base" hangingPunct="0">
                  <a:spcBef>
                    <a:spcPct val="20000"/>
                  </a:spcBef>
                  <a:spcAft>
                    <a:spcPct val="0"/>
                  </a:spcAft>
                  <a:buChar char="–"/>
                  <a:defRPr sz="20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16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1600">
                    <a:solidFill>
                      <a:schemeClr val="tx1"/>
                    </a:solidFill>
                    <a:latin typeface="+mn-lt"/>
                    <a:ea typeface="ＭＳ Ｐゴシック" charset="0"/>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marL="0" indent="0" algn="r" fontAlgn="auto">
                  <a:spcBef>
                    <a:spcPts val="0"/>
                  </a:spcBef>
                  <a:spcAft>
                    <a:spcPts val="0"/>
                  </a:spcAft>
                  <a:buFontTx/>
                  <a:buNone/>
                  <a:defRPr/>
                </a:pPr>
                <a14:m>
                  <m:oMathPara xmlns:m="http://schemas.openxmlformats.org/officeDocument/2006/math">
                    <m:oMathParaPr>
                      <m:jc m:val="center"/>
                    </m:oMathParaPr>
                    <m:oMath xmlns:m="http://schemas.openxmlformats.org/officeDocument/2006/math">
                      <m:sSub>
                        <m:sSubPr>
                          <m:ctrlPr>
                            <a:rPr lang="en-US" b="0" i="1" kern="0" smtClean="0">
                              <a:latin typeface="Cambria Math" panose="02040503050406030204" pitchFamily="18" charset="0"/>
                            </a:rPr>
                          </m:ctrlPr>
                        </m:sSubPr>
                        <m:e>
                          <m:acc>
                            <m:accPr>
                              <m:chr m:val="̇"/>
                              <m:ctrlPr>
                                <a:rPr lang="en-US" b="0" i="1" kern="0">
                                  <a:latin typeface="Cambria Math" panose="02040503050406030204" pitchFamily="18" charset="0"/>
                                </a:rPr>
                              </m:ctrlPr>
                            </m:accPr>
                            <m:e>
                              <m:r>
                                <a:rPr lang="en-US" b="0" i="1" kern="0">
                                  <a:latin typeface="Cambria Math" panose="02040503050406030204" pitchFamily="18" charset="0"/>
                                </a:rPr>
                                <m:t>𝑄</m:t>
                              </m:r>
                            </m:e>
                          </m:acc>
                        </m:e>
                        <m:sub>
                          <m:r>
                            <a:rPr lang="en-US" b="0" i="1" kern="0">
                              <a:latin typeface="Cambria Math" panose="02040503050406030204" pitchFamily="18" charset="0"/>
                            </a:rPr>
                            <m:t>𝑈𝐼</m:t>
                          </m:r>
                        </m:sub>
                      </m:sSub>
                      <m:r>
                        <a:rPr lang="en-US" b="0" i="1" kern="0" smtClean="0">
                          <a:latin typeface="Cambria Math" panose="02040503050406030204" pitchFamily="18" charset="0"/>
                        </a:rPr>
                        <m:t>−</m:t>
                      </m:r>
                      <m:sSub>
                        <m:sSubPr>
                          <m:ctrlPr>
                            <a:rPr lang="en-US" b="0" i="1" kern="0" smtClean="0">
                              <a:latin typeface="Cambria Math" panose="02040503050406030204" pitchFamily="18" charset="0"/>
                            </a:rPr>
                          </m:ctrlPr>
                        </m:sSubPr>
                        <m:e>
                          <m:acc>
                            <m:accPr>
                              <m:chr m:val="̇"/>
                              <m:ctrlPr>
                                <a:rPr lang="en-US" b="0" i="1" kern="0">
                                  <a:latin typeface="Cambria Math" panose="02040503050406030204" pitchFamily="18" charset="0"/>
                                </a:rPr>
                              </m:ctrlPr>
                            </m:accPr>
                            <m:e>
                              <m:r>
                                <a:rPr lang="en-US" b="0" i="1" kern="0">
                                  <a:latin typeface="Cambria Math" panose="02040503050406030204" pitchFamily="18" charset="0"/>
                                </a:rPr>
                                <m:t>𝑄</m:t>
                              </m:r>
                            </m:e>
                          </m:acc>
                        </m:e>
                        <m:sub>
                          <m:r>
                            <a:rPr lang="en-US" b="0" i="1" kern="0">
                              <a:latin typeface="Cambria Math" panose="02040503050406030204" pitchFamily="18" charset="0"/>
                            </a:rPr>
                            <m:t>𝐼𝐿</m:t>
                          </m:r>
                        </m:sub>
                      </m:sSub>
                      <m:r>
                        <a:rPr lang="en-US" b="0" i="1" kern="0" smtClean="0">
                          <a:latin typeface="Cambria Math" panose="02040503050406030204" pitchFamily="18" charset="0"/>
                        </a:rPr>
                        <m:t>=</m:t>
                      </m:r>
                      <m:acc>
                        <m:accPr>
                          <m:chr m:val="̇"/>
                          <m:ctrlPr>
                            <a:rPr lang="en-US" sz="2000" b="0" i="1" kern="1200" smtClean="0">
                              <a:solidFill>
                                <a:schemeClr val="tx1"/>
                              </a:solidFill>
                              <a:latin typeface="Cambria Math" panose="02040503050406030204" pitchFamily="18" charset="0"/>
                              <a:ea typeface="+mn-ea"/>
                            </a:rPr>
                          </m:ctrlPr>
                        </m:accPr>
                        <m:e>
                          <m:r>
                            <a:rPr lang="en-US" sz="2000" b="0" i="1" kern="1200" smtClean="0">
                              <a:solidFill>
                                <a:schemeClr val="tx1"/>
                              </a:solidFill>
                              <a:latin typeface="Cambria Math" panose="02040503050406030204" pitchFamily="18" charset="0"/>
                              <a:ea typeface="+mn-ea"/>
                            </a:rPr>
                            <m:t>𝑚</m:t>
                          </m:r>
                        </m:e>
                      </m:acc>
                      <m:sSub>
                        <m:sSubPr>
                          <m:ctrlPr>
                            <a:rPr lang="en-US" b="0" i="1" kern="0">
                              <a:latin typeface="Cambria Math" panose="02040503050406030204" pitchFamily="18" charset="0"/>
                            </a:rPr>
                          </m:ctrlPr>
                        </m:sSubPr>
                        <m:e>
                          <m:r>
                            <a:rPr lang="en-US" b="0" i="1" kern="0">
                              <a:latin typeface="Cambria Math" panose="02040503050406030204" pitchFamily="18" charset="0"/>
                            </a:rPr>
                            <m:t>𝐿</m:t>
                          </m:r>
                        </m:e>
                        <m:sub>
                          <m:r>
                            <a:rPr lang="en-US" b="0" i="1" kern="0">
                              <a:latin typeface="Cambria Math" panose="02040503050406030204" pitchFamily="18" charset="0"/>
                            </a:rPr>
                            <m:t>𝑣</m:t>
                          </m:r>
                        </m:sub>
                      </m:sSub>
                    </m:oMath>
                  </m:oMathPara>
                </a14:m>
                <a:endParaRPr lang="en-US" sz="2000" b="0" i="1" kern="1200" dirty="0">
                  <a:solidFill>
                    <a:schemeClr val="tx1"/>
                  </a:solidFill>
                  <a:latin typeface="Cambria Math" panose="02040503050406030204" pitchFamily="18" charset="0"/>
                  <a:ea typeface="+mn-ea"/>
                </a:endParaRPr>
              </a:p>
            </p:txBody>
          </p:sp>
        </mc:Choice>
        <mc:Fallback xmlns="">
          <p:sp>
            <p:nvSpPr>
              <p:cNvPr id="95" name="Content Placeholder 4">
                <a:extLst>
                  <a:ext uri="{FF2B5EF4-FFF2-40B4-BE49-F238E27FC236}">
                    <a16:creationId xmlns:a16="http://schemas.microsoft.com/office/drawing/2014/main" id="{FD2038AB-3726-D96C-0A8C-90FA225D2C7E}"/>
                  </a:ext>
                </a:extLst>
              </p:cNvPr>
              <p:cNvSpPr txBox="1">
                <a:spLocks noRot="1" noChangeAspect="1" noMove="1" noResize="1" noEditPoints="1" noAdjustHandles="1" noChangeArrowheads="1" noChangeShapeType="1" noTextEdit="1"/>
              </p:cNvSpPr>
              <p:nvPr/>
            </p:nvSpPr>
            <p:spPr>
              <a:xfrm>
                <a:off x="540591" y="1723546"/>
                <a:ext cx="3253624" cy="447871"/>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0F6946A2-1D6F-6E6B-9F43-17481B189D5C}"/>
                  </a:ext>
                </a:extLst>
              </p:cNvPr>
              <p:cNvSpPr txBox="1"/>
              <p:nvPr/>
            </p:nvSpPr>
            <p:spPr>
              <a:xfrm>
                <a:off x="539595" y="2269046"/>
                <a:ext cx="3253624" cy="410497"/>
              </a:xfrm>
              <a:prstGeom prst="rect">
                <a:avLst/>
              </a:prstGeom>
              <a:noFill/>
            </p:spPr>
            <p:txBody>
              <a:bodyPr wrap="square">
                <a:spAutoFit/>
              </a:bodyPr>
              <a:lstStyle/>
              <a:p>
                <a:pPr marL="0" lvl="0" indent="0" defTabSz="914400" fontAlgn="auto">
                  <a:spcBef>
                    <a:spcPts val="0"/>
                  </a:spcBef>
                  <a:spcAft>
                    <a:spcPts val="0"/>
                  </a:spcAft>
                  <a:buClrTx/>
                  <a:buSzTx/>
                  <a:buNone/>
                  <a:defRPr/>
                </a:pPr>
                <a14:m>
                  <m:oMathPara xmlns:m="http://schemas.openxmlformats.org/officeDocument/2006/math">
                    <m:oMathParaPr>
                      <m:jc m:val="left"/>
                    </m:oMathParaPr>
                    <m:oMath xmlns:m="http://schemas.openxmlformats.org/officeDocument/2006/math">
                      <m:sSub>
                        <m:sSubPr>
                          <m:ctrlPr>
                            <a:rPr kumimoji="0" lang="en-US" sz="18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ctrlPr>
                        </m:sSubPr>
                        <m:e>
                          <m:acc>
                            <m:accPr>
                              <m:chr m:val="̇"/>
                              <m:ctrlPr>
                                <a:rPr kumimoji="0" lang="en-US" sz="1800" b="0" i="1" u="none" strike="noStrike" kern="1200" cap="none" spc="0" normalizeH="0" baseline="0" noProof="0">
                                  <a:ln>
                                    <a:noFill/>
                                  </a:ln>
                                  <a:solidFill>
                                    <a:schemeClr val="tx1"/>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a:ln>
                                    <a:noFill/>
                                  </a:ln>
                                  <a:solidFill>
                                    <a:schemeClr val="tx1"/>
                                  </a:solidFill>
                                  <a:effectLst/>
                                  <a:uLnTx/>
                                  <a:uFillTx/>
                                  <a:latin typeface="Cambria Math" panose="02040503050406030204" pitchFamily="18" charset="0"/>
                                  <a:ea typeface="+mn-ea"/>
                                  <a:cs typeface="+mn-cs"/>
                                </a:rPr>
                                <m:t>𝑄</m:t>
                              </m:r>
                            </m:e>
                          </m:acc>
                        </m:e>
                        <m:sub>
                          <m:r>
                            <a:rPr kumimoji="0" lang="en-US" sz="1800" b="0" i="1" u="none" strike="noStrike" kern="1200" cap="none" spc="0" normalizeH="0" baseline="0" noProof="0">
                              <a:ln>
                                <a:noFill/>
                              </a:ln>
                              <a:solidFill>
                                <a:schemeClr val="tx1"/>
                              </a:solidFill>
                              <a:effectLst/>
                              <a:uLnTx/>
                              <a:uFillTx/>
                              <a:latin typeface="Cambria Math" panose="02040503050406030204" pitchFamily="18" charset="0"/>
                              <a:ea typeface="+mn-ea"/>
                              <a:cs typeface="+mn-cs"/>
                            </a:rPr>
                            <m:t>𝐼𝐿</m:t>
                          </m:r>
                        </m:sub>
                      </m:sSub>
                      <m:r>
                        <a:rPr kumimoji="0" lang="en-US" sz="1800" b="0" i="0" u="none" strike="noStrike" kern="1200" cap="none" spc="0" normalizeH="0" baseline="0" noProof="0">
                          <a:ln>
                            <a:noFill/>
                          </a:ln>
                          <a:solidFill>
                            <a:schemeClr val="tx1"/>
                          </a:solidFill>
                          <a:effectLst/>
                          <a:uLnTx/>
                          <a:uFillTx/>
                          <a:latin typeface="Cambria Math" panose="02040503050406030204" pitchFamily="18" charset="0"/>
                          <a:ea typeface="+mn-ea"/>
                          <a:cs typeface="+mn-cs"/>
                        </a:rPr>
                        <m:t>=</m:t>
                      </m:r>
                      <m:sSub>
                        <m:sSubPr>
                          <m:ctrlPr>
                            <a:rPr lang="en-US" i="1">
                              <a:solidFill>
                                <a:schemeClr val="tx1"/>
                              </a:solidFill>
                              <a:latin typeface="Cambria Math" panose="02040503050406030204" pitchFamily="18" charset="0"/>
                              <a:cs typeface="Calibri"/>
                            </a:rPr>
                          </m:ctrlPr>
                        </m:sSubPr>
                        <m:e>
                          <m:r>
                            <a:rPr lang="en-US" i="1">
                              <a:solidFill>
                                <a:schemeClr val="tx1"/>
                              </a:solidFill>
                              <a:latin typeface="Cambria Math" panose="02040503050406030204" pitchFamily="18" charset="0"/>
                              <a:cs typeface="Calibri"/>
                            </a:rPr>
                            <m:t>𝐻</m:t>
                          </m:r>
                        </m:e>
                        <m:sub>
                          <m:r>
                            <a:rPr lang="en-US" i="1">
                              <a:solidFill>
                                <a:schemeClr val="tx1"/>
                              </a:solidFill>
                              <a:latin typeface="Cambria Math" panose="02040503050406030204" pitchFamily="18" charset="0"/>
                              <a:cs typeface="Calibri"/>
                            </a:rPr>
                            <m:t>𝐹𝐿</m:t>
                          </m:r>
                        </m:sub>
                      </m:sSub>
                      <m:d>
                        <m:dPr>
                          <m:ctrlPr>
                            <a:rPr kumimoji="0" lang="en-US" sz="1800" b="0" i="1" u="none" strike="noStrike" kern="1200" cap="none" spc="0" normalizeH="0" baseline="0" noProof="0">
                              <a:ln>
                                <a:noFill/>
                              </a:ln>
                              <a:solidFill>
                                <a:schemeClr val="tx1"/>
                              </a:solidFill>
                              <a:effectLst/>
                              <a:uLnTx/>
                              <a:uFillTx/>
                              <a:latin typeface="Cambria Math" panose="02040503050406030204" pitchFamily="18" charset="0"/>
                              <a:ea typeface="+mn-ea"/>
                              <a:cs typeface="+mn-cs"/>
                            </a:rPr>
                          </m:ctrlPr>
                        </m:dPr>
                        <m:e>
                          <m:sSub>
                            <m:sSubPr>
                              <m:ctrlPr>
                                <a:rPr kumimoji="0" lang="en-US" sz="1800" b="0" i="1" u="none" strike="noStrike" kern="1200" cap="none" spc="0" normalizeH="0" baseline="0" noProof="0">
                                  <a:ln>
                                    <a:noFill/>
                                  </a:ln>
                                  <a:solidFill>
                                    <a:schemeClr val="tx1"/>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chemeClr val="tx1"/>
                                  </a:solidFill>
                                  <a:effectLst/>
                                  <a:uLnTx/>
                                  <a:uFillTx/>
                                  <a:latin typeface="Cambria Math" panose="02040503050406030204" pitchFamily="18" charset="0"/>
                                  <a:ea typeface="+mn-ea"/>
                                  <a:cs typeface="+mn-cs"/>
                                </a:rPr>
                                <m:t>𝑇</m:t>
                              </m:r>
                            </m:e>
                            <m:sub>
                              <m:r>
                                <a:rPr kumimoji="0" lang="en-US" sz="18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𝑠𝑎𝑡𝑢𝑟𝑎𝑡𝑒𝑑</m:t>
                              </m:r>
                            </m:sub>
                          </m:sSub>
                          <m:r>
                            <a:rPr kumimoji="0" lang="en-US" sz="1800" b="0" i="0" u="none" strike="noStrike" kern="1200" cap="none" spc="0" normalizeH="0" baseline="0" noProof="0">
                              <a:ln>
                                <a:noFill/>
                              </a:ln>
                              <a:solidFill>
                                <a:schemeClr val="tx1"/>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a:ln>
                                    <a:noFill/>
                                  </a:ln>
                                  <a:solidFill>
                                    <a:schemeClr val="tx1"/>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chemeClr val="tx1"/>
                                  </a:solidFill>
                                  <a:effectLst/>
                                  <a:uLnTx/>
                                  <a:uFillTx/>
                                  <a:latin typeface="Cambria Math" panose="02040503050406030204" pitchFamily="18" charset="0"/>
                                  <a:ea typeface="+mn-ea"/>
                                  <a:cs typeface="+mn-cs"/>
                                </a:rPr>
                                <m:t>𝑇</m:t>
                              </m:r>
                            </m:e>
                            <m:sub>
                              <m:r>
                                <a:rPr kumimoji="0" lang="en-US" sz="18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𝑙𝑖𝑞𝑢𝑖𝑑</m:t>
                              </m:r>
                            </m:sub>
                          </m:sSub>
                        </m:e>
                      </m:d>
                    </m:oMath>
                  </m:oMathPara>
                </a14:m>
                <a:endParaRPr lang="en-US" dirty="0">
                  <a:solidFill>
                    <a:schemeClr val="tx1"/>
                  </a:solidFill>
                  <a:latin typeface="Calibri" panose="020F0502020204030204"/>
                  <a:cs typeface="+mn-cs"/>
                </a:endParaRPr>
              </a:p>
            </p:txBody>
          </p:sp>
        </mc:Choice>
        <mc:Fallback xmlns="">
          <p:sp>
            <p:nvSpPr>
              <p:cNvPr id="96" name="TextBox 95">
                <a:extLst>
                  <a:ext uri="{FF2B5EF4-FFF2-40B4-BE49-F238E27FC236}">
                    <a16:creationId xmlns:a16="http://schemas.microsoft.com/office/drawing/2014/main" id="{0F6946A2-1D6F-6E6B-9F43-17481B189D5C}"/>
                  </a:ext>
                </a:extLst>
              </p:cNvPr>
              <p:cNvSpPr txBox="1">
                <a:spLocks noRot="1" noChangeAspect="1" noMove="1" noResize="1" noEditPoints="1" noAdjustHandles="1" noChangeArrowheads="1" noChangeShapeType="1" noTextEdit="1"/>
              </p:cNvSpPr>
              <p:nvPr/>
            </p:nvSpPr>
            <p:spPr>
              <a:xfrm>
                <a:off x="539595" y="2269046"/>
                <a:ext cx="3253624" cy="410497"/>
              </a:xfrm>
              <a:prstGeom prst="rect">
                <a:avLst/>
              </a:prstGeom>
              <a:blipFill>
                <a:blip r:embed="rId12"/>
                <a:stretch>
                  <a:fillRect l="-375" b="-5882"/>
                </a:stretch>
              </a:blipFill>
            </p:spPr>
            <p:txBody>
              <a:bodyPr/>
              <a:lstStyle/>
              <a:p>
                <a:r>
                  <a:rPr lang="en-US">
                    <a:noFill/>
                  </a:rPr>
                  <a:t> </a:t>
                </a:r>
              </a:p>
            </p:txBody>
          </p:sp>
        </mc:Fallback>
      </mc:AlternateContent>
      <p:sp>
        <p:nvSpPr>
          <p:cNvPr id="97" name="Rectangle: Rounded Corners 96">
            <a:extLst>
              <a:ext uri="{FF2B5EF4-FFF2-40B4-BE49-F238E27FC236}">
                <a16:creationId xmlns:a16="http://schemas.microsoft.com/office/drawing/2014/main" id="{EEED1455-4B2A-225A-2335-9BB58EC69F90}"/>
              </a:ext>
            </a:extLst>
          </p:cNvPr>
          <p:cNvSpPr/>
          <p:nvPr/>
        </p:nvSpPr>
        <p:spPr>
          <a:xfrm>
            <a:off x="4924889" y="907061"/>
            <a:ext cx="2350056" cy="562120"/>
          </a:xfrm>
          <a:prstGeom prst="roundRect">
            <a:avLst/>
          </a:prstGeom>
          <a:solidFill>
            <a:srgbClr val="0032A0"/>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400" dirty="0"/>
              <a:t>Heat Transfer Model [3] </a:t>
            </a:r>
          </a:p>
        </p:txBody>
      </p:sp>
      <p:sp>
        <p:nvSpPr>
          <p:cNvPr id="98" name="Rectangle: Rounded Corners 97">
            <a:extLst>
              <a:ext uri="{FF2B5EF4-FFF2-40B4-BE49-F238E27FC236}">
                <a16:creationId xmlns:a16="http://schemas.microsoft.com/office/drawing/2014/main" id="{B4169E0C-658D-7D41-D8BD-2B95F151FB3F}"/>
              </a:ext>
            </a:extLst>
          </p:cNvPr>
          <p:cNvSpPr/>
          <p:nvPr/>
        </p:nvSpPr>
        <p:spPr>
          <a:xfrm>
            <a:off x="8907350" y="896270"/>
            <a:ext cx="2350056" cy="562120"/>
          </a:xfrm>
          <a:prstGeom prst="roundRect">
            <a:avLst/>
          </a:prstGeom>
          <a:solidFill>
            <a:srgbClr val="0032A0"/>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400" dirty="0"/>
              <a:t>Thermal Diffusivity Enhancement</a:t>
            </a:r>
          </a:p>
        </p:txBody>
      </p:sp>
      <mc:AlternateContent xmlns:mc="http://schemas.openxmlformats.org/markup-compatibility/2006" xmlns:a14="http://schemas.microsoft.com/office/drawing/2010/main">
        <mc:Choice Requires="a14">
          <p:sp>
            <p:nvSpPr>
              <p:cNvPr id="99" name="TextBox 98">
                <a:extLst>
                  <a:ext uri="{FF2B5EF4-FFF2-40B4-BE49-F238E27FC236}">
                    <a16:creationId xmlns:a16="http://schemas.microsoft.com/office/drawing/2014/main" id="{11FB1F91-54CD-EE19-AE76-8AE59AD6249D}"/>
                  </a:ext>
                </a:extLst>
              </p:cNvPr>
              <p:cNvSpPr txBox="1"/>
              <p:nvPr/>
            </p:nvSpPr>
            <p:spPr>
              <a:xfrm>
                <a:off x="8848279" y="1957361"/>
                <a:ext cx="2583688" cy="643831"/>
              </a:xfrm>
              <a:prstGeom prst="rect">
                <a:avLst/>
              </a:prstGeom>
              <a:noFill/>
            </p:spPr>
            <p:txBody>
              <a:bodyPr wrap="square">
                <a:spAutoFit/>
              </a:bodyPr>
              <a:lstStyle/>
              <a:p>
                <a:pPr marL="0" indent="0" algn="ctr">
                  <a:buNone/>
                </a:pPr>
                <a14:m>
                  <m:oMath xmlns:m="http://schemas.openxmlformats.org/officeDocument/2006/math">
                    <m:r>
                      <a:rPr lang="en-US" sz="1800" b="0" i="1" smtClean="0">
                        <a:solidFill>
                          <a:schemeClr val="tx1"/>
                        </a:solidFill>
                        <a:latin typeface="Cambria Math" panose="02040503050406030204" pitchFamily="18" charset="0"/>
                        <a:cs typeface="Calibri"/>
                      </a:rPr>
                      <m:t>𝐾</m:t>
                    </m:r>
                    <m:r>
                      <a:rPr lang="en-US" sz="1800" b="0" i="1" smtClean="0">
                        <a:solidFill>
                          <a:schemeClr val="tx1"/>
                        </a:solidFill>
                        <a:latin typeface="Cambria Math" panose="02040503050406030204" pitchFamily="18" charset="0"/>
                        <a:cs typeface="Calibri"/>
                      </a:rPr>
                      <m:t>=</m:t>
                    </m:r>
                    <m:r>
                      <a:rPr lang="en-US" sz="1800" b="0" i="1" smtClean="0">
                        <a:solidFill>
                          <a:schemeClr val="tx1"/>
                        </a:solidFill>
                        <a:latin typeface="Cambria Math" panose="02040503050406030204" pitchFamily="18" charset="0"/>
                        <a:cs typeface="Calibri"/>
                      </a:rPr>
                      <m:t>𝐶</m:t>
                    </m:r>
                    <m:sSup>
                      <m:sSupPr>
                        <m:ctrlPr>
                          <a:rPr lang="en-US" sz="1800" b="0" i="1" smtClean="0">
                            <a:solidFill>
                              <a:schemeClr val="tx1"/>
                            </a:solidFill>
                            <a:latin typeface="Cambria Math" panose="02040503050406030204" pitchFamily="18" charset="0"/>
                            <a:cs typeface="Calibri"/>
                          </a:rPr>
                        </m:ctrlPr>
                      </m:sSupPr>
                      <m:e>
                        <m:d>
                          <m:dPr>
                            <m:ctrlPr>
                              <a:rPr lang="en-US" sz="1800" b="0" i="1" smtClean="0">
                                <a:solidFill>
                                  <a:schemeClr val="tx1"/>
                                </a:solidFill>
                                <a:latin typeface="Cambria Math" panose="02040503050406030204" pitchFamily="18" charset="0"/>
                                <a:cs typeface="Calibri"/>
                              </a:rPr>
                            </m:ctrlPr>
                          </m:dPr>
                          <m:e>
                            <m:f>
                              <m:fPr>
                                <m:ctrlPr>
                                  <a:rPr lang="en-US" sz="1800" b="0" i="1" smtClean="0">
                                    <a:solidFill>
                                      <a:schemeClr val="tx1"/>
                                    </a:solidFill>
                                    <a:latin typeface="Cambria Math" panose="02040503050406030204" pitchFamily="18" charset="0"/>
                                    <a:cs typeface="Calibri"/>
                                  </a:rPr>
                                </m:ctrlPr>
                              </m:fPr>
                              <m:num>
                                <m:sSub>
                                  <m:sSubPr>
                                    <m:ctrlPr>
                                      <a:rPr lang="en-US" sz="1800" b="0" i="1" smtClean="0">
                                        <a:solidFill>
                                          <a:schemeClr val="tx1"/>
                                        </a:solidFill>
                                        <a:latin typeface="Cambria Math" panose="02040503050406030204" pitchFamily="18" charset="0"/>
                                        <a:cs typeface="Calibri"/>
                                      </a:rPr>
                                    </m:ctrlPr>
                                  </m:sSubPr>
                                  <m:e>
                                    <m:r>
                                      <a:rPr lang="en-US" sz="1800" b="0" i="1" smtClean="0">
                                        <a:solidFill>
                                          <a:schemeClr val="tx1"/>
                                        </a:solidFill>
                                        <a:latin typeface="Cambria Math" panose="02040503050406030204" pitchFamily="18" charset="0"/>
                                        <a:cs typeface="Calibri"/>
                                      </a:rPr>
                                      <m:t>𝑅𝑒</m:t>
                                    </m:r>
                                  </m:e>
                                  <m:sub>
                                    <m:r>
                                      <a:rPr lang="en-US" sz="1800" b="0" i="1" smtClean="0">
                                        <a:solidFill>
                                          <a:schemeClr val="tx1"/>
                                        </a:solidFill>
                                        <a:latin typeface="Cambria Math" panose="02040503050406030204" pitchFamily="18" charset="0"/>
                                        <a:cs typeface="Calibri"/>
                                      </a:rPr>
                                      <m:t>𝑠</m:t>
                                    </m:r>
                                  </m:sub>
                                </m:sSub>
                              </m:num>
                              <m:den>
                                <m:sSub>
                                  <m:sSubPr>
                                    <m:ctrlPr>
                                      <a:rPr lang="en-US" sz="1800" b="0" i="1" smtClean="0">
                                        <a:solidFill>
                                          <a:schemeClr val="tx1"/>
                                        </a:solidFill>
                                        <a:latin typeface="Cambria Math" panose="02040503050406030204" pitchFamily="18" charset="0"/>
                                        <a:cs typeface="Calibri"/>
                                      </a:rPr>
                                    </m:ctrlPr>
                                  </m:sSubPr>
                                  <m:e>
                                    <m:r>
                                      <a:rPr lang="en-US" sz="1800" b="0" i="1" smtClean="0">
                                        <a:solidFill>
                                          <a:schemeClr val="tx1"/>
                                        </a:solidFill>
                                        <a:latin typeface="Cambria Math" panose="02040503050406030204" pitchFamily="18" charset="0"/>
                                        <a:cs typeface="Calibri"/>
                                      </a:rPr>
                                      <m:t>𝑅𝑒</m:t>
                                    </m:r>
                                  </m:e>
                                  <m:sub>
                                    <m:r>
                                      <a:rPr lang="en-US" sz="1800" b="0" i="1" smtClean="0">
                                        <a:solidFill>
                                          <a:schemeClr val="tx1"/>
                                        </a:solidFill>
                                        <a:latin typeface="Cambria Math" panose="02040503050406030204" pitchFamily="18" charset="0"/>
                                        <a:cs typeface="Calibri"/>
                                      </a:rPr>
                                      <m:t>𝑠</m:t>
                                    </m:r>
                                    <m:r>
                                      <a:rPr lang="en-US" sz="1800" b="0" i="1" smtClean="0">
                                        <a:solidFill>
                                          <a:schemeClr val="tx1"/>
                                        </a:solidFill>
                                        <a:latin typeface="Cambria Math" panose="02040503050406030204" pitchFamily="18" charset="0"/>
                                        <a:cs typeface="Calibri"/>
                                      </a:rPr>
                                      <m:t>,</m:t>
                                    </m:r>
                                    <m:r>
                                      <a:rPr lang="en-US" sz="1800" b="0" i="1" smtClean="0">
                                        <a:solidFill>
                                          <a:schemeClr val="tx1"/>
                                        </a:solidFill>
                                        <a:latin typeface="Cambria Math" panose="02040503050406030204" pitchFamily="18" charset="0"/>
                                        <a:cs typeface="Calibri"/>
                                      </a:rPr>
                                      <m:t>𝑐</m:t>
                                    </m:r>
                                  </m:sub>
                                </m:sSub>
                              </m:den>
                            </m:f>
                          </m:e>
                        </m:d>
                      </m:e>
                      <m:sup>
                        <m:r>
                          <a:rPr lang="en-US" sz="1800" b="0" i="1" smtClean="0">
                            <a:solidFill>
                              <a:schemeClr val="tx1"/>
                            </a:solidFill>
                            <a:latin typeface="Cambria Math" panose="02040503050406030204" pitchFamily="18" charset="0"/>
                            <a:cs typeface="Calibri"/>
                          </a:rPr>
                          <m:t>0.69</m:t>
                        </m:r>
                      </m:sup>
                    </m:sSup>
                    <m:sSubSup>
                      <m:sSubSupPr>
                        <m:ctrlPr>
                          <a:rPr lang="en-US" sz="1800" b="0" i="1" smtClean="0">
                            <a:solidFill>
                              <a:schemeClr val="tx1"/>
                            </a:solidFill>
                            <a:latin typeface="Cambria Math" panose="02040503050406030204" pitchFamily="18" charset="0"/>
                            <a:cs typeface="Calibri"/>
                          </a:rPr>
                        </m:ctrlPr>
                      </m:sSubSupPr>
                      <m:e>
                        <m:r>
                          <a:rPr lang="en-US" sz="1800" b="0" i="1" smtClean="0">
                            <a:solidFill>
                              <a:schemeClr val="tx1"/>
                            </a:solidFill>
                            <a:latin typeface="Cambria Math" panose="02040503050406030204" pitchFamily="18" charset="0"/>
                            <a:cs typeface="Calibri"/>
                          </a:rPr>
                          <m:t>𝑃𝑟</m:t>
                        </m:r>
                      </m:e>
                      <m:sub>
                        <m:r>
                          <a:rPr lang="en-US" sz="1800" b="0" i="1" smtClean="0">
                            <a:solidFill>
                              <a:schemeClr val="tx1"/>
                            </a:solidFill>
                            <a:latin typeface="Cambria Math" panose="02040503050406030204" pitchFamily="18" charset="0"/>
                            <a:cs typeface="Calibri"/>
                          </a:rPr>
                          <m:t>𝐿</m:t>
                        </m:r>
                      </m:sub>
                      <m:sup>
                        <m:r>
                          <a:rPr lang="en-US" sz="1800" b="0" i="1" smtClean="0">
                            <a:solidFill>
                              <a:schemeClr val="tx1"/>
                            </a:solidFill>
                            <a:latin typeface="Cambria Math" panose="02040503050406030204" pitchFamily="18" charset="0"/>
                            <a:cs typeface="Calibri"/>
                          </a:rPr>
                          <m:t>0.333</m:t>
                        </m:r>
                      </m:sup>
                    </m:sSubSup>
                  </m:oMath>
                </a14:m>
                <a:r>
                  <a:rPr lang="en-US" sz="1800" dirty="0">
                    <a:solidFill>
                      <a:schemeClr val="tx1"/>
                    </a:solidFill>
                    <a:latin typeface="Calibri"/>
                    <a:cs typeface="Calibri"/>
                  </a:rPr>
                  <a:t> </a:t>
                </a:r>
              </a:p>
            </p:txBody>
          </p:sp>
        </mc:Choice>
        <mc:Fallback xmlns="">
          <p:sp>
            <p:nvSpPr>
              <p:cNvPr id="99" name="TextBox 98">
                <a:extLst>
                  <a:ext uri="{FF2B5EF4-FFF2-40B4-BE49-F238E27FC236}">
                    <a16:creationId xmlns:a16="http://schemas.microsoft.com/office/drawing/2014/main" id="{11FB1F91-54CD-EE19-AE76-8AE59AD6249D}"/>
                  </a:ext>
                </a:extLst>
              </p:cNvPr>
              <p:cNvSpPr txBox="1">
                <a:spLocks noRot="1" noChangeAspect="1" noMove="1" noResize="1" noEditPoints="1" noAdjustHandles="1" noChangeArrowheads="1" noChangeShapeType="1" noTextEdit="1"/>
              </p:cNvSpPr>
              <p:nvPr/>
            </p:nvSpPr>
            <p:spPr>
              <a:xfrm>
                <a:off x="8848279" y="1957361"/>
                <a:ext cx="2583688" cy="643831"/>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0" name="TextBox 99">
                <a:extLst>
                  <a:ext uri="{FF2B5EF4-FFF2-40B4-BE49-F238E27FC236}">
                    <a16:creationId xmlns:a16="http://schemas.microsoft.com/office/drawing/2014/main" id="{CCFA852C-9C1F-9A5C-9603-36D38088491D}"/>
                  </a:ext>
                </a:extLst>
              </p:cNvPr>
              <p:cNvSpPr txBox="1"/>
              <p:nvPr/>
            </p:nvSpPr>
            <p:spPr>
              <a:xfrm>
                <a:off x="9984980" y="2596923"/>
                <a:ext cx="1330987" cy="700513"/>
              </a:xfrm>
              <a:prstGeom prst="rect">
                <a:avLst/>
              </a:prstGeom>
              <a:noFill/>
            </p:spPr>
            <p:txBody>
              <a:bodyPr wrap="square">
                <a:spAutoFit/>
              </a:bodyPr>
              <a:lstStyle/>
              <a:p>
                <a:pPr marL="0" indent="0" algn="ctr">
                  <a:buNone/>
                </a:pPr>
                <a14:m>
                  <m:oMathPara xmlns:m="http://schemas.openxmlformats.org/officeDocument/2006/math">
                    <m:oMathParaPr>
                      <m:jc m:val="right"/>
                    </m:oMathParaPr>
                    <m:oMath xmlns:m="http://schemas.openxmlformats.org/officeDocument/2006/math">
                      <m:sSub>
                        <m:sSubPr>
                          <m:ctrlPr>
                            <a:rPr lang="en-US" sz="1800" i="1" smtClean="0">
                              <a:solidFill>
                                <a:schemeClr val="tx1"/>
                              </a:solidFill>
                              <a:latin typeface="Cambria Math" panose="02040503050406030204" pitchFamily="18" charset="0"/>
                              <a:cs typeface="Calibri"/>
                            </a:rPr>
                          </m:ctrlPr>
                        </m:sSubPr>
                        <m:e>
                          <m:r>
                            <a:rPr lang="en-US" sz="1800" b="0" i="1" smtClean="0">
                              <a:solidFill>
                                <a:schemeClr val="tx1"/>
                              </a:solidFill>
                              <a:latin typeface="Cambria Math" panose="02040503050406030204" pitchFamily="18" charset="0"/>
                              <a:cs typeface="Calibri"/>
                            </a:rPr>
                            <m:t>𝑅𝑒</m:t>
                          </m:r>
                        </m:e>
                        <m:sub>
                          <m:r>
                            <a:rPr lang="en-US" sz="1800" b="0" i="1" smtClean="0">
                              <a:solidFill>
                                <a:schemeClr val="tx1"/>
                              </a:solidFill>
                              <a:latin typeface="Cambria Math" panose="02040503050406030204" pitchFamily="18" charset="0"/>
                              <a:cs typeface="Calibri"/>
                            </a:rPr>
                            <m:t>𝑠</m:t>
                          </m:r>
                        </m:sub>
                      </m:sSub>
                      <m:r>
                        <a:rPr lang="en-US" sz="1800" b="0" i="1" smtClean="0">
                          <a:solidFill>
                            <a:schemeClr val="tx1"/>
                          </a:solidFill>
                          <a:latin typeface="Cambria Math" panose="02040503050406030204" pitchFamily="18" charset="0"/>
                          <a:cs typeface="Calibri"/>
                        </a:rPr>
                        <m:t>=</m:t>
                      </m:r>
                      <m:f>
                        <m:fPr>
                          <m:ctrlPr>
                            <a:rPr lang="en-US" sz="1800" b="0" i="1" smtClean="0">
                              <a:solidFill>
                                <a:schemeClr val="tx1"/>
                              </a:solidFill>
                              <a:latin typeface="Cambria Math" panose="02040503050406030204" pitchFamily="18" charset="0"/>
                              <a:cs typeface="Calibri"/>
                            </a:rPr>
                          </m:ctrlPr>
                        </m:fPr>
                        <m:num>
                          <m:r>
                            <a:rPr lang="en-US" sz="1800" b="1" i="1" smtClean="0">
                              <a:solidFill>
                                <a:srgbClr val="E4002B"/>
                              </a:solidFill>
                              <a:latin typeface="Cambria Math" panose="02040503050406030204" pitchFamily="18" charset="0"/>
                              <a:ea typeface="Cambria Math" panose="02040503050406030204" pitchFamily="18" charset="0"/>
                              <a:cs typeface="Calibri"/>
                            </a:rPr>
                            <m:t>𝝎</m:t>
                          </m:r>
                          <m:sSup>
                            <m:sSupPr>
                              <m:ctrlPr>
                                <a:rPr lang="en-US" sz="1800" b="1" i="1" smtClean="0">
                                  <a:solidFill>
                                    <a:schemeClr val="tx1"/>
                                  </a:solidFill>
                                  <a:latin typeface="Cambria Math" panose="02040503050406030204" pitchFamily="18" charset="0"/>
                                  <a:ea typeface="Cambria Math" panose="02040503050406030204" pitchFamily="18" charset="0"/>
                                  <a:cs typeface="Calibri"/>
                                </a:rPr>
                              </m:ctrlPr>
                            </m:sSupPr>
                            <m:e>
                              <m:r>
                                <a:rPr lang="en-US" sz="1800" b="1" i="1" smtClean="0">
                                  <a:solidFill>
                                    <a:srgbClr val="E4002B"/>
                                  </a:solidFill>
                                  <a:latin typeface="Cambria Math" panose="02040503050406030204" pitchFamily="18" charset="0"/>
                                  <a:ea typeface="Cambria Math" panose="02040503050406030204" pitchFamily="18" charset="0"/>
                                  <a:cs typeface="Calibri"/>
                                </a:rPr>
                                <m:t>𝒃</m:t>
                              </m:r>
                            </m:e>
                            <m:sup>
                              <m:r>
                                <a:rPr lang="en-US" sz="1800" b="1" i="1" smtClean="0">
                                  <a:solidFill>
                                    <a:schemeClr val="tx1"/>
                                  </a:solidFill>
                                  <a:latin typeface="Cambria Math" panose="02040503050406030204" pitchFamily="18" charset="0"/>
                                  <a:ea typeface="Cambria Math" panose="02040503050406030204" pitchFamily="18" charset="0"/>
                                  <a:cs typeface="Calibri"/>
                                </a:rPr>
                                <m:t>𝟐</m:t>
                              </m:r>
                            </m:sup>
                          </m:sSup>
                        </m:num>
                        <m:den>
                          <m:sSub>
                            <m:sSubPr>
                              <m:ctrlPr>
                                <a:rPr lang="en-US" sz="1800" b="0" i="1" smtClean="0">
                                  <a:solidFill>
                                    <a:schemeClr val="tx1"/>
                                  </a:solidFill>
                                  <a:latin typeface="Cambria Math" panose="02040503050406030204" pitchFamily="18" charset="0"/>
                                  <a:cs typeface="Calibri"/>
                                </a:rPr>
                              </m:ctrlPr>
                            </m:sSubPr>
                            <m:e>
                              <m:r>
                                <a:rPr lang="en-US" sz="1800" b="0" i="1" smtClean="0">
                                  <a:solidFill>
                                    <a:schemeClr val="tx1"/>
                                  </a:solidFill>
                                  <a:latin typeface="Cambria Math" panose="02040503050406030204" pitchFamily="18" charset="0"/>
                                  <a:ea typeface="Cambria Math" panose="02040503050406030204" pitchFamily="18" charset="0"/>
                                  <a:cs typeface="Calibri"/>
                                </a:rPr>
                                <m:t>𝜈</m:t>
                              </m:r>
                            </m:e>
                            <m:sub>
                              <m:r>
                                <a:rPr lang="en-US" sz="1800" b="0" i="1" smtClean="0">
                                  <a:solidFill>
                                    <a:schemeClr val="tx1"/>
                                  </a:solidFill>
                                  <a:latin typeface="Cambria Math" panose="02040503050406030204" pitchFamily="18" charset="0"/>
                                  <a:cs typeface="Calibri"/>
                                </a:rPr>
                                <m:t>𝐿</m:t>
                              </m:r>
                            </m:sub>
                          </m:sSub>
                        </m:den>
                      </m:f>
                    </m:oMath>
                  </m:oMathPara>
                </a14:m>
                <a:endParaRPr lang="en-US" dirty="0">
                  <a:solidFill>
                    <a:schemeClr val="tx1"/>
                  </a:solidFill>
                </a:endParaRPr>
              </a:p>
            </p:txBody>
          </p:sp>
        </mc:Choice>
        <mc:Fallback xmlns="">
          <p:sp>
            <p:nvSpPr>
              <p:cNvPr id="100" name="TextBox 99">
                <a:extLst>
                  <a:ext uri="{FF2B5EF4-FFF2-40B4-BE49-F238E27FC236}">
                    <a16:creationId xmlns:a16="http://schemas.microsoft.com/office/drawing/2014/main" id="{CCFA852C-9C1F-9A5C-9603-36D38088491D}"/>
                  </a:ext>
                </a:extLst>
              </p:cNvPr>
              <p:cNvSpPr txBox="1">
                <a:spLocks noRot="1" noChangeAspect="1" noMove="1" noResize="1" noEditPoints="1" noAdjustHandles="1" noChangeArrowheads="1" noChangeShapeType="1" noTextEdit="1"/>
              </p:cNvSpPr>
              <p:nvPr/>
            </p:nvSpPr>
            <p:spPr>
              <a:xfrm>
                <a:off x="9984980" y="2596923"/>
                <a:ext cx="1330987" cy="700513"/>
              </a:xfrm>
              <a:prstGeom prst="rect">
                <a:avLst/>
              </a:prstGeom>
              <a:blipFill>
                <a:blip r:embed="rId14"/>
                <a:stretch>
                  <a:fillRect/>
                </a:stretch>
              </a:blipFill>
            </p:spPr>
            <p:txBody>
              <a:bodyPr/>
              <a:lstStyle/>
              <a:p>
                <a:r>
                  <a:rPr lang="en-US">
                    <a:noFill/>
                  </a:rPr>
                  <a:t> </a:t>
                </a:r>
              </a:p>
            </p:txBody>
          </p:sp>
        </mc:Fallback>
      </mc:AlternateContent>
      <p:sp>
        <p:nvSpPr>
          <p:cNvPr id="101" name="Rectangle: Rounded Corners 100">
            <a:extLst>
              <a:ext uri="{FF2B5EF4-FFF2-40B4-BE49-F238E27FC236}">
                <a16:creationId xmlns:a16="http://schemas.microsoft.com/office/drawing/2014/main" id="{1E7CD4FE-63F3-1FC7-3AD8-D75C3DB7B9DF}"/>
              </a:ext>
            </a:extLst>
          </p:cNvPr>
          <p:cNvSpPr/>
          <p:nvPr/>
        </p:nvSpPr>
        <p:spPr>
          <a:xfrm>
            <a:off x="1012582" y="982806"/>
            <a:ext cx="2350056" cy="562120"/>
          </a:xfrm>
          <a:prstGeom prst="roundRect">
            <a:avLst/>
          </a:prstGeom>
          <a:solidFill>
            <a:srgbClr val="0032A0"/>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400" dirty="0"/>
              <a:t>Phase Change</a:t>
            </a:r>
          </a:p>
        </p:txBody>
      </p:sp>
      <p:sp>
        <p:nvSpPr>
          <p:cNvPr id="102" name="Rectangle 101">
            <a:extLst>
              <a:ext uri="{FF2B5EF4-FFF2-40B4-BE49-F238E27FC236}">
                <a16:creationId xmlns:a16="http://schemas.microsoft.com/office/drawing/2014/main" id="{7984DD1C-D8A7-CB36-3368-48382297526F}"/>
              </a:ext>
            </a:extLst>
          </p:cNvPr>
          <p:cNvSpPr/>
          <p:nvPr/>
        </p:nvSpPr>
        <p:spPr>
          <a:xfrm>
            <a:off x="8123663" y="5633078"/>
            <a:ext cx="248958" cy="215537"/>
          </a:xfrm>
          <a:prstGeom prst="rect">
            <a:avLst/>
          </a:prstGeom>
          <a:solidFill>
            <a:srgbClr val="E4002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4002B"/>
              </a:solidFill>
            </a:endParaRPr>
          </a:p>
        </p:txBody>
      </p:sp>
      <p:sp>
        <p:nvSpPr>
          <p:cNvPr id="103" name="Rectangle: Rounded Corners 102">
            <a:extLst>
              <a:ext uri="{FF2B5EF4-FFF2-40B4-BE49-F238E27FC236}">
                <a16:creationId xmlns:a16="http://schemas.microsoft.com/office/drawing/2014/main" id="{96EE0659-2CB0-A8D9-B30A-368F670A4777}"/>
              </a:ext>
            </a:extLst>
          </p:cNvPr>
          <p:cNvSpPr/>
          <p:nvPr/>
        </p:nvSpPr>
        <p:spPr>
          <a:xfrm>
            <a:off x="8465859" y="5459786"/>
            <a:ext cx="2350056" cy="562120"/>
          </a:xfrm>
          <a:prstGeom prst="roundRect">
            <a:avLst/>
          </a:prstGeom>
          <a:solidFill>
            <a:srgbClr val="0032A0"/>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400" dirty="0"/>
              <a:t>Variable Provided by CFD</a:t>
            </a:r>
          </a:p>
        </p:txBody>
      </p:sp>
      <mc:AlternateContent xmlns:mc="http://schemas.openxmlformats.org/markup-compatibility/2006" xmlns:a14="http://schemas.microsoft.com/office/drawing/2010/main">
        <mc:Choice Requires="a14">
          <p:sp>
            <p:nvSpPr>
              <p:cNvPr id="104" name="Rectangle: Rounded Corners 103">
                <a:extLst>
                  <a:ext uri="{FF2B5EF4-FFF2-40B4-BE49-F238E27FC236}">
                    <a16:creationId xmlns:a16="http://schemas.microsoft.com/office/drawing/2014/main" id="{7C38DF8F-1B47-DFFC-3398-BFEFE0A3537F}"/>
                  </a:ext>
                </a:extLst>
              </p:cNvPr>
              <p:cNvSpPr/>
              <p:nvPr/>
            </p:nvSpPr>
            <p:spPr>
              <a:xfrm>
                <a:off x="4125584" y="1716933"/>
                <a:ext cx="4083749" cy="792161"/>
              </a:xfrm>
              <a:prstGeom prst="roundRect">
                <a:avLst/>
              </a:prstGeom>
              <a:solidFill>
                <a:schemeClr val="bg1"/>
              </a:solidFill>
              <a:ln>
                <a:solidFill>
                  <a:srgbClr val="0032A0"/>
                </a:solidFill>
              </a:ln>
            </p:spPr>
            <p:style>
              <a:lnRef idx="3">
                <a:schemeClr val="lt1"/>
              </a:lnRef>
              <a:fillRef idx="1">
                <a:schemeClr val="accent1"/>
              </a:fillRef>
              <a:effectRef idx="1">
                <a:schemeClr val="accent1"/>
              </a:effectRef>
              <a:fontRef idx="minor">
                <a:schemeClr val="lt1"/>
              </a:fontRef>
            </p:style>
            <p:txBody>
              <a:bodyPr rtlCol="0" anchor="ctr"/>
              <a:lstStyle/>
              <a:p>
                <a:pPr marL="0" indent="0" algn="ctr" fontAlgn="auto">
                  <a:spcBef>
                    <a:spcPts val="0"/>
                  </a:spcBef>
                  <a:spcAft>
                    <a:spcPts val="0"/>
                  </a:spcAft>
                  <a:buClrTx/>
                  <a:buSzTx/>
                  <a:buNone/>
                  <a:defRPr/>
                </a:pPr>
                <a14:m>
                  <m:oMath xmlns:m="http://schemas.openxmlformats.org/officeDocument/2006/math">
                    <m:sSub>
                      <m:sSubPr>
                        <m:ctrlPr>
                          <a:rPr lang="en-US" sz="2000" i="1" smtClean="0">
                            <a:solidFill>
                              <a:schemeClr val="tx1"/>
                            </a:solidFill>
                            <a:latin typeface="Cambria Math" panose="02040503050406030204" pitchFamily="18" charset="0"/>
                            <a:cs typeface="Calibri"/>
                          </a:rPr>
                        </m:ctrlPr>
                      </m:sSubPr>
                      <m:e>
                        <m:r>
                          <a:rPr lang="en-US" sz="2000" b="0" i="1" smtClean="0">
                            <a:solidFill>
                              <a:schemeClr val="tx1"/>
                            </a:solidFill>
                            <a:latin typeface="Cambria Math" panose="02040503050406030204" pitchFamily="18" charset="0"/>
                            <a:cs typeface="Calibri"/>
                          </a:rPr>
                          <m:t>𝐻</m:t>
                        </m:r>
                      </m:e>
                      <m:sub>
                        <m:r>
                          <a:rPr lang="en-US" sz="2000" b="0" i="1" smtClean="0">
                            <a:solidFill>
                              <a:schemeClr val="tx1"/>
                            </a:solidFill>
                            <a:latin typeface="Cambria Math" panose="02040503050406030204" pitchFamily="18" charset="0"/>
                            <a:cs typeface="Calibri"/>
                          </a:rPr>
                          <m:t>𝐹𝐿</m:t>
                        </m:r>
                      </m:sub>
                    </m:sSub>
                    <m:r>
                      <a:rPr lang="en-US" sz="2000" b="0" i="0" smtClean="0">
                        <a:solidFill>
                          <a:schemeClr val="tx1"/>
                        </a:solidFill>
                        <a:latin typeface="Cambria Math" panose="02040503050406030204" pitchFamily="18" charset="0"/>
                        <a:cs typeface="Calibri"/>
                      </a:rPr>
                      <m:t>=</m:t>
                    </m:r>
                    <m:f>
                      <m:fPr>
                        <m:ctrlPr>
                          <a:rPr lang="en-US" sz="2000" b="0" i="1" smtClean="0">
                            <a:solidFill>
                              <a:srgbClr val="E4002B"/>
                            </a:solidFill>
                            <a:latin typeface="Cambria Math" panose="02040503050406030204" pitchFamily="18" charset="0"/>
                            <a:cs typeface="Calibri"/>
                          </a:rPr>
                        </m:ctrlPr>
                      </m:fPr>
                      <m:num>
                        <m:sSub>
                          <m:sSubPr>
                            <m:ctrlPr>
                              <a:rPr lang="en-US" sz="2000" b="1" i="1">
                                <a:solidFill>
                                  <a:srgbClr val="E4002B"/>
                                </a:solidFill>
                                <a:latin typeface="Cambria Math" panose="02040503050406030204" pitchFamily="18" charset="0"/>
                                <a:ea typeface="Cambria Math" panose="02040503050406030204" pitchFamily="18" charset="0"/>
                              </a:rPr>
                            </m:ctrlPr>
                          </m:sSubPr>
                          <m:e>
                            <m:r>
                              <a:rPr lang="en-US" sz="2000" b="1" i="1">
                                <a:solidFill>
                                  <a:srgbClr val="E4002B"/>
                                </a:solidFill>
                                <a:latin typeface="Cambria Math" panose="02040503050406030204" pitchFamily="18" charset="0"/>
                                <a:ea typeface="Cambria Math" panose="02040503050406030204" pitchFamily="18" charset="0"/>
                              </a:rPr>
                              <m:t>𝑨</m:t>
                            </m:r>
                          </m:e>
                          <m:sub>
                            <m:r>
                              <a:rPr lang="en-US" sz="2000" b="1" i="1">
                                <a:solidFill>
                                  <a:srgbClr val="E4002B"/>
                                </a:solidFill>
                                <a:latin typeface="Cambria Math" panose="02040503050406030204" pitchFamily="18" charset="0"/>
                                <a:ea typeface="Cambria Math" panose="02040503050406030204" pitchFamily="18" charset="0"/>
                              </a:rPr>
                              <m:t>𝒔𝒍𝒐𝒔𝒉</m:t>
                            </m:r>
                          </m:sub>
                        </m:sSub>
                        <m:r>
                          <m:rPr>
                            <m:nor/>
                          </m:rPr>
                          <a:rPr lang="en-US" sz="2000" b="1" dirty="0">
                            <a:solidFill>
                              <a:srgbClr val="E4002B"/>
                            </a:solidFill>
                          </a:rPr>
                          <m:t> </m:t>
                        </m:r>
                      </m:num>
                      <m:den>
                        <m:sSub>
                          <m:sSubPr>
                            <m:ctrlPr>
                              <a:rPr lang="en-US" sz="2000" b="1" i="1">
                                <a:solidFill>
                                  <a:srgbClr val="E4002B"/>
                                </a:solidFill>
                                <a:latin typeface="Cambria Math" panose="02040503050406030204" pitchFamily="18" charset="0"/>
                                <a:ea typeface="Cambria Math" panose="02040503050406030204" pitchFamily="18" charset="0"/>
                              </a:rPr>
                            </m:ctrlPr>
                          </m:sSubPr>
                          <m:e>
                            <m:r>
                              <a:rPr lang="en-US" sz="2000" b="1" i="1">
                                <a:solidFill>
                                  <a:srgbClr val="E4002B"/>
                                </a:solidFill>
                                <a:latin typeface="Cambria Math" panose="02040503050406030204" pitchFamily="18" charset="0"/>
                                <a:ea typeface="Cambria Math" panose="02040503050406030204" pitchFamily="18" charset="0"/>
                              </a:rPr>
                              <m:t>𝑨</m:t>
                            </m:r>
                          </m:e>
                          <m:sub>
                            <m:r>
                              <a:rPr lang="en-US" sz="2000" b="1" i="1">
                                <a:solidFill>
                                  <a:srgbClr val="E4002B"/>
                                </a:solidFill>
                                <a:latin typeface="Cambria Math" panose="02040503050406030204" pitchFamily="18" charset="0"/>
                                <a:ea typeface="Cambria Math" panose="02040503050406030204" pitchFamily="18" charset="0"/>
                              </a:rPr>
                              <m:t>𝒏𝒐𝒎𝒊𝒏𝒂𝒍</m:t>
                            </m:r>
                          </m:sub>
                        </m:sSub>
                        <m:r>
                          <m:rPr>
                            <m:nor/>
                          </m:rPr>
                          <a:rPr lang="en-US" sz="2000" b="1" dirty="0">
                            <a:solidFill>
                              <a:srgbClr val="E4002B"/>
                            </a:solidFill>
                          </a:rPr>
                          <m:t> </m:t>
                        </m:r>
                      </m:den>
                    </m:f>
                    <m:d>
                      <m:dPr>
                        <m:begChr m:val="["/>
                        <m:endChr m:val="]"/>
                        <m:ctrlPr>
                          <a:rPr lang="en-US" sz="2000" i="1" smtClean="0">
                            <a:solidFill>
                              <a:schemeClr val="tx1"/>
                            </a:solidFill>
                            <a:latin typeface="Cambria Math" panose="02040503050406030204" pitchFamily="18" charset="0"/>
                            <a:cs typeface="Calibri"/>
                          </a:rPr>
                        </m:ctrlPr>
                      </m:dPr>
                      <m:e>
                        <m:r>
                          <a:rPr lang="en-US" sz="2000" b="0" i="1" smtClean="0">
                            <a:solidFill>
                              <a:schemeClr val="tx1"/>
                            </a:solidFill>
                            <a:latin typeface="Cambria Math" panose="02040503050406030204" pitchFamily="18" charset="0"/>
                            <a:cs typeface="Calibri"/>
                          </a:rPr>
                          <m:t>2</m:t>
                        </m:r>
                        <m:sSub>
                          <m:sSubPr>
                            <m:ctrlPr>
                              <a:rPr lang="en-US" sz="2000" b="0" i="1" smtClean="0">
                                <a:solidFill>
                                  <a:schemeClr val="tx1"/>
                                </a:solidFill>
                                <a:latin typeface="Cambria Math" panose="02040503050406030204" pitchFamily="18" charset="0"/>
                                <a:cs typeface="Calibri"/>
                              </a:rPr>
                            </m:ctrlPr>
                          </m:sSubPr>
                          <m:e>
                            <m:r>
                              <a:rPr lang="en-US" sz="2000" b="0" i="1" smtClean="0">
                                <a:solidFill>
                                  <a:schemeClr val="tx1"/>
                                </a:solidFill>
                                <a:latin typeface="Cambria Math" panose="02040503050406030204" pitchFamily="18" charset="0"/>
                                <a:ea typeface="Cambria Math" panose="02040503050406030204" pitchFamily="18" charset="0"/>
                                <a:cs typeface="Calibri"/>
                              </a:rPr>
                              <m:t>𝜌</m:t>
                            </m:r>
                          </m:e>
                          <m:sub>
                            <m:r>
                              <a:rPr lang="en-US" sz="2000" b="0" i="1" smtClean="0">
                                <a:solidFill>
                                  <a:schemeClr val="tx1"/>
                                </a:solidFill>
                                <a:latin typeface="Cambria Math" panose="02040503050406030204" pitchFamily="18" charset="0"/>
                                <a:cs typeface="Calibri"/>
                              </a:rPr>
                              <m:t>𝐿</m:t>
                            </m:r>
                          </m:sub>
                        </m:sSub>
                        <m:sSub>
                          <m:sSubPr>
                            <m:ctrlPr>
                              <a:rPr lang="en-US" sz="2000" b="0" i="1" smtClean="0">
                                <a:solidFill>
                                  <a:schemeClr val="tx1"/>
                                </a:solidFill>
                                <a:latin typeface="Cambria Math" panose="02040503050406030204" pitchFamily="18" charset="0"/>
                                <a:cs typeface="Calibri"/>
                              </a:rPr>
                            </m:ctrlPr>
                          </m:sSubPr>
                          <m:e>
                            <m:r>
                              <a:rPr lang="en-US" sz="2000" b="0" i="1" smtClean="0">
                                <a:solidFill>
                                  <a:schemeClr val="tx1"/>
                                </a:solidFill>
                                <a:latin typeface="Cambria Math" panose="02040503050406030204" pitchFamily="18" charset="0"/>
                                <a:cs typeface="Calibri"/>
                              </a:rPr>
                              <m:t>𝐶</m:t>
                            </m:r>
                          </m:e>
                          <m:sub>
                            <m:r>
                              <a:rPr lang="en-US" sz="2000" b="0" i="1" smtClean="0">
                                <a:solidFill>
                                  <a:schemeClr val="tx1"/>
                                </a:solidFill>
                                <a:latin typeface="Cambria Math" panose="02040503050406030204" pitchFamily="18" charset="0"/>
                                <a:cs typeface="Calibri"/>
                              </a:rPr>
                              <m:t>𝑃𝐿</m:t>
                            </m:r>
                          </m:sub>
                        </m:sSub>
                        <m:sSup>
                          <m:sSupPr>
                            <m:ctrlPr>
                              <a:rPr lang="en-US" sz="2000" b="0" i="1" smtClean="0">
                                <a:solidFill>
                                  <a:schemeClr val="tx1"/>
                                </a:solidFill>
                                <a:latin typeface="Cambria Math" panose="02040503050406030204" pitchFamily="18" charset="0"/>
                                <a:cs typeface="Calibri"/>
                              </a:rPr>
                            </m:ctrlPr>
                          </m:sSupPr>
                          <m:e>
                            <m:d>
                              <m:dPr>
                                <m:ctrlPr>
                                  <a:rPr lang="en-US" sz="2000" b="0" i="1" smtClean="0">
                                    <a:solidFill>
                                      <a:schemeClr val="tx1"/>
                                    </a:solidFill>
                                    <a:latin typeface="Cambria Math" panose="02040503050406030204" pitchFamily="18" charset="0"/>
                                    <a:cs typeface="Calibri"/>
                                  </a:rPr>
                                </m:ctrlPr>
                              </m:dPr>
                              <m:e>
                                <m:f>
                                  <m:fPr>
                                    <m:ctrlPr>
                                      <a:rPr lang="en-US" sz="2000" b="0" i="1" smtClean="0">
                                        <a:solidFill>
                                          <a:schemeClr val="tx1"/>
                                        </a:solidFill>
                                        <a:latin typeface="Cambria Math" panose="02040503050406030204" pitchFamily="18" charset="0"/>
                                        <a:cs typeface="Calibri"/>
                                      </a:rPr>
                                    </m:ctrlPr>
                                  </m:fPr>
                                  <m:num>
                                    <m:r>
                                      <a:rPr lang="en-US" sz="2000" b="0" i="1" smtClean="0">
                                        <a:solidFill>
                                          <a:schemeClr val="tx1"/>
                                        </a:solidFill>
                                        <a:latin typeface="Cambria Math" panose="02040503050406030204" pitchFamily="18" charset="0"/>
                                        <a:cs typeface="Calibri"/>
                                      </a:rPr>
                                      <m:t>𝐾</m:t>
                                    </m:r>
                                    <m:sSub>
                                      <m:sSubPr>
                                        <m:ctrlPr>
                                          <a:rPr lang="en-US" sz="2000" b="0" i="1" smtClean="0">
                                            <a:solidFill>
                                              <a:schemeClr val="tx1"/>
                                            </a:solidFill>
                                            <a:latin typeface="Cambria Math" panose="02040503050406030204" pitchFamily="18" charset="0"/>
                                            <a:cs typeface="Calibri"/>
                                          </a:rPr>
                                        </m:ctrlPr>
                                      </m:sSubPr>
                                      <m:e>
                                        <m:r>
                                          <a:rPr lang="en-US" sz="2000" b="0" i="1" smtClean="0">
                                            <a:solidFill>
                                              <a:schemeClr val="tx1"/>
                                            </a:solidFill>
                                            <a:latin typeface="Cambria Math" panose="02040503050406030204" pitchFamily="18" charset="0"/>
                                            <a:ea typeface="Cambria Math" panose="02040503050406030204" pitchFamily="18" charset="0"/>
                                            <a:cs typeface="Calibri"/>
                                          </a:rPr>
                                          <m:t>𝛼</m:t>
                                        </m:r>
                                      </m:e>
                                      <m:sub>
                                        <m:r>
                                          <a:rPr lang="en-US" sz="2000" b="0" i="1" smtClean="0">
                                            <a:solidFill>
                                              <a:schemeClr val="tx1"/>
                                            </a:solidFill>
                                            <a:latin typeface="Cambria Math" panose="02040503050406030204" pitchFamily="18" charset="0"/>
                                            <a:cs typeface="Calibri"/>
                                          </a:rPr>
                                          <m:t>𝐿</m:t>
                                        </m:r>
                                      </m:sub>
                                    </m:sSub>
                                    <m:r>
                                      <a:rPr lang="en-US" sz="2000" b="1" i="1" smtClean="0">
                                        <a:solidFill>
                                          <a:srgbClr val="E4002B"/>
                                        </a:solidFill>
                                        <a:latin typeface="Cambria Math" panose="02040503050406030204" pitchFamily="18" charset="0"/>
                                        <a:ea typeface="Cambria Math" panose="02040503050406030204" pitchFamily="18" charset="0"/>
                                        <a:cs typeface="Calibri"/>
                                      </a:rPr>
                                      <m:t>𝝎</m:t>
                                    </m:r>
                                  </m:num>
                                  <m:den>
                                    <m:r>
                                      <a:rPr lang="en-US" sz="2000" b="0" i="1" smtClean="0">
                                        <a:solidFill>
                                          <a:schemeClr val="tx1"/>
                                        </a:solidFill>
                                        <a:latin typeface="Cambria Math" panose="02040503050406030204" pitchFamily="18" charset="0"/>
                                        <a:cs typeface="Calibri"/>
                                      </a:rPr>
                                      <m:t>2</m:t>
                                    </m:r>
                                    <m:sSup>
                                      <m:sSupPr>
                                        <m:ctrlPr>
                                          <a:rPr lang="en-US" sz="2000" b="0" i="1" smtClean="0">
                                            <a:solidFill>
                                              <a:schemeClr val="tx1"/>
                                            </a:solidFill>
                                            <a:latin typeface="Cambria Math" panose="02040503050406030204" pitchFamily="18" charset="0"/>
                                            <a:cs typeface="Calibri"/>
                                          </a:rPr>
                                        </m:ctrlPr>
                                      </m:sSupPr>
                                      <m:e>
                                        <m:r>
                                          <a:rPr lang="en-US" sz="2000" b="0" i="1" smtClean="0">
                                            <a:solidFill>
                                              <a:schemeClr val="tx1"/>
                                            </a:solidFill>
                                            <a:latin typeface="Cambria Math" panose="02040503050406030204" pitchFamily="18" charset="0"/>
                                            <a:ea typeface="Cambria Math" panose="02040503050406030204" pitchFamily="18" charset="0"/>
                                            <a:cs typeface="Calibri"/>
                                          </a:rPr>
                                          <m:t>𝜋</m:t>
                                        </m:r>
                                      </m:e>
                                      <m:sup>
                                        <m:r>
                                          <a:rPr lang="en-US" sz="2000" b="0" i="1" smtClean="0">
                                            <a:solidFill>
                                              <a:schemeClr val="tx1"/>
                                            </a:solidFill>
                                            <a:latin typeface="Cambria Math" panose="02040503050406030204" pitchFamily="18" charset="0"/>
                                            <a:cs typeface="Calibri"/>
                                          </a:rPr>
                                          <m:t>2</m:t>
                                        </m:r>
                                      </m:sup>
                                    </m:sSup>
                                  </m:den>
                                </m:f>
                              </m:e>
                            </m:d>
                          </m:e>
                          <m:sup>
                            <m:r>
                              <a:rPr lang="en-US" sz="2000" b="0" i="1" smtClean="0">
                                <a:solidFill>
                                  <a:schemeClr val="tx1"/>
                                </a:solidFill>
                                <a:latin typeface="Cambria Math" panose="02040503050406030204" pitchFamily="18" charset="0"/>
                                <a:cs typeface="Calibri"/>
                              </a:rPr>
                              <m:t>1/2</m:t>
                            </m:r>
                          </m:sup>
                        </m:sSup>
                      </m:e>
                    </m:d>
                  </m:oMath>
                </a14:m>
                <a:r>
                  <a:rPr lang="en-US" sz="2000" dirty="0">
                    <a:solidFill>
                      <a:schemeClr val="tx1"/>
                    </a:solidFill>
                    <a:latin typeface="Calibri"/>
                    <a:cs typeface="Calibri"/>
                  </a:rPr>
                  <a:t> </a:t>
                </a:r>
                <a:endParaRPr lang="en-US" sz="2000" dirty="0">
                  <a:solidFill>
                    <a:schemeClr val="tx1"/>
                  </a:solidFill>
                  <a:latin typeface="Calibri" panose="020F0502020204030204"/>
                </a:endParaRPr>
              </a:p>
            </p:txBody>
          </p:sp>
        </mc:Choice>
        <mc:Fallback xmlns="">
          <p:sp>
            <p:nvSpPr>
              <p:cNvPr id="104" name="Rectangle: Rounded Corners 103">
                <a:extLst>
                  <a:ext uri="{FF2B5EF4-FFF2-40B4-BE49-F238E27FC236}">
                    <a16:creationId xmlns:a16="http://schemas.microsoft.com/office/drawing/2014/main" id="{7C38DF8F-1B47-DFFC-3398-BFEFE0A3537F}"/>
                  </a:ext>
                </a:extLst>
              </p:cNvPr>
              <p:cNvSpPr>
                <a:spLocks noRot="1" noChangeAspect="1" noMove="1" noResize="1" noEditPoints="1" noAdjustHandles="1" noChangeArrowheads="1" noChangeShapeType="1" noTextEdit="1"/>
              </p:cNvSpPr>
              <p:nvPr/>
            </p:nvSpPr>
            <p:spPr>
              <a:xfrm>
                <a:off x="4125584" y="1716933"/>
                <a:ext cx="4083749" cy="792161"/>
              </a:xfrm>
              <a:prstGeom prst="roundRect">
                <a:avLst/>
              </a:prstGeom>
              <a:blipFill>
                <a:blip r:embed="rId15"/>
                <a:stretch>
                  <a:fillRect/>
                </a:stretch>
              </a:blipFill>
              <a:ln>
                <a:solidFill>
                  <a:srgbClr val="0032A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5" name="Rectangle: Rounded Corners 104">
                <a:extLst>
                  <a:ext uri="{FF2B5EF4-FFF2-40B4-BE49-F238E27FC236}">
                    <a16:creationId xmlns:a16="http://schemas.microsoft.com/office/drawing/2014/main" id="{8F749A0A-B0DB-C9A4-E8D1-189F0AF47EFC}"/>
                  </a:ext>
                </a:extLst>
              </p:cNvPr>
              <p:cNvSpPr/>
              <p:nvPr/>
            </p:nvSpPr>
            <p:spPr>
              <a:xfrm>
                <a:off x="8067472" y="2874198"/>
                <a:ext cx="1847045" cy="562120"/>
              </a:xfrm>
              <a:prstGeom prst="roundRect">
                <a:avLst/>
              </a:prstGeom>
              <a:solidFill>
                <a:srgbClr val="0032A0"/>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200" dirty="0"/>
                  <a:t>Coefficient (</a:t>
                </a:r>
                <a14:m>
                  <m:oMath xmlns:m="http://schemas.openxmlformats.org/officeDocument/2006/math">
                    <m:r>
                      <a:rPr lang="en-US" sz="1200" b="0" i="1" smtClean="0">
                        <a:latin typeface="Cambria Math" panose="02040503050406030204" pitchFamily="18" charset="0"/>
                      </a:rPr>
                      <m:t>𝐶</m:t>
                    </m:r>
                  </m:oMath>
                </a14:m>
                <a:r>
                  <a:rPr lang="en-US" sz="1200" dirty="0"/>
                  <a:t>) of 10 (Calibrated)</a:t>
                </a:r>
              </a:p>
            </p:txBody>
          </p:sp>
        </mc:Choice>
        <mc:Fallback xmlns="">
          <p:sp>
            <p:nvSpPr>
              <p:cNvPr id="105" name="Rectangle: Rounded Corners 104">
                <a:extLst>
                  <a:ext uri="{FF2B5EF4-FFF2-40B4-BE49-F238E27FC236}">
                    <a16:creationId xmlns:a16="http://schemas.microsoft.com/office/drawing/2014/main" id="{8F749A0A-B0DB-C9A4-E8D1-189F0AF47EFC}"/>
                  </a:ext>
                </a:extLst>
              </p:cNvPr>
              <p:cNvSpPr>
                <a:spLocks noRot="1" noChangeAspect="1" noMove="1" noResize="1" noEditPoints="1" noAdjustHandles="1" noChangeArrowheads="1" noChangeShapeType="1" noTextEdit="1"/>
              </p:cNvSpPr>
              <p:nvPr/>
            </p:nvSpPr>
            <p:spPr>
              <a:xfrm>
                <a:off x="8067472" y="2874198"/>
                <a:ext cx="1847045" cy="562120"/>
              </a:xfrm>
              <a:prstGeom prst="roundRect">
                <a:avLst/>
              </a:prstGeom>
              <a:blipFill>
                <a:blip r:embed="rId16"/>
                <a:stretch>
                  <a:fillRect/>
                </a:stretch>
              </a:blipFill>
              <a:ln/>
            </p:spPr>
            <p:txBody>
              <a:bodyPr/>
              <a:lstStyle/>
              <a:p>
                <a:r>
                  <a:rPr lang="en-US">
                    <a:noFill/>
                  </a:rPr>
                  <a:t> </a:t>
                </a:r>
              </a:p>
            </p:txBody>
          </p:sp>
        </mc:Fallback>
      </mc:AlternateContent>
      <p:cxnSp>
        <p:nvCxnSpPr>
          <p:cNvPr id="106" name="Connector: Curved 105">
            <a:extLst>
              <a:ext uri="{FF2B5EF4-FFF2-40B4-BE49-F238E27FC236}">
                <a16:creationId xmlns:a16="http://schemas.microsoft.com/office/drawing/2014/main" id="{5FB8CE02-0B5B-BA37-645F-BEF4DFA02E15}"/>
              </a:ext>
            </a:extLst>
          </p:cNvPr>
          <p:cNvCxnSpPr>
            <a:cxnSpLocks/>
            <a:stCxn id="105" idx="0"/>
          </p:cNvCxnSpPr>
          <p:nvPr/>
        </p:nvCxnSpPr>
        <p:spPr>
          <a:xfrm rot="5400000" flipH="1" flipV="1">
            <a:off x="9027772" y="2409921"/>
            <a:ext cx="427500" cy="501054"/>
          </a:xfrm>
          <a:prstGeom prst="curved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D275FC22-325E-8068-7A98-BA02E0A2604F}"/>
              </a:ext>
            </a:extLst>
          </p:cNvPr>
          <p:cNvPicPr>
            <a:picLocks noChangeAspect="1"/>
          </p:cNvPicPr>
          <p:nvPr/>
        </p:nvPicPr>
        <p:blipFill>
          <a:blip r:embed="rId17"/>
          <a:stretch>
            <a:fillRect/>
          </a:stretch>
        </p:blipFill>
        <p:spPr>
          <a:xfrm>
            <a:off x="1012582" y="2824369"/>
            <a:ext cx="4515979" cy="3386984"/>
          </a:xfrm>
          <a:prstGeom prst="rect">
            <a:avLst/>
          </a:prstGeom>
        </p:spPr>
      </p:pic>
    </p:spTree>
    <p:extLst>
      <p:ext uri="{BB962C8B-B14F-4D97-AF65-F5344CB8AC3E}">
        <p14:creationId xmlns:p14="http://schemas.microsoft.com/office/powerpoint/2010/main" val="1811205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7E1CB45-1686-B75D-92AA-7970A9D25973}"/>
              </a:ext>
            </a:extLst>
          </p:cNvPr>
          <p:cNvSpPr>
            <a:spLocks noGrp="1"/>
          </p:cNvSpPr>
          <p:nvPr>
            <p:ph type="sldNum" sz="quarter" idx="12"/>
          </p:nvPr>
        </p:nvSpPr>
        <p:spPr/>
        <p:txBody>
          <a:bodyPr/>
          <a:lstStyle/>
          <a:p>
            <a:fld id="{2624FCD2-9C05-4241-882C-3D134303B4EB}" type="slidenum">
              <a:rPr lang="en-US" smtClean="0"/>
              <a:pPr/>
              <a:t>6</a:t>
            </a:fld>
            <a:endParaRPr lang="en-US"/>
          </a:p>
        </p:txBody>
      </p:sp>
      <p:sp>
        <p:nvSpPr>
          <p:cNvPr id="3" name="Footer Placeholder 2">
            <a:extLst>
              <a:ext uri="{FF2B5EF4-FFF2-40B4-BE49-F238E27FC236}">
                <a16:creationId xmlns:a16="http://schemas.microsoft.com/office/drawing/2014/main" id="{C4CB5C34-2034-004D-FDC1-C5C9F08B7835}"/>
              </a:ext>
            </a:extLst>
          </p:cNvPr>
          <p:cNvSpPr>
            <a:spLocks noGrp="1"/>
          </p:cNvSpPr>
          <p:nvPr>
            <p:ph type="ftr" sz="quarter" idx="11"/>
          </p:nvPr>
        </p:nvSpPr>
        <p:spPr/>
        <p:txBody>
          <a:bodyPr/>
          <a:lstStyle/>
          <a:p>
            <a:r>
              <a:rPr lang="en-US">
                <a:latin typeface="Arial"/>
                <a:ea typeface="ＭＳ Ｐゴシック"/>
                <a:cs typeface="Arial"/>
              </a:rPr>
              <a:t>TFAWS 2026 – August 31 – September 4, 2026</a:t>
            </a:r>
            <a:endParaRPr lang="en-US" dirty="0">
              <a:latin typeface="Arial"/>
              <a:ea typeface="ＭＳ Ｐゴシック"/>
              <a:cs typeface="Arial"/>
            </a:endParaRPr>
          </a:p>
        </p:txBody>
      </p:sp>
      <p:graphicFrame>
        <p:nvGraphicFramePr>
          <p:cNvPr id="5" name="Table 4">
            <a:extLst>
              <a:ext uri="{FF2B5EF4-FFF2-40B4-BE49-F238E27FC236}">
                <a16:creationId xmlns:a16="http://schemas.microsoft.com/office/drawing/2014/main" id="{A798A42A-3883-DC6F-EE45-814645ADA2EA}"/>
              </a:ext>
            </a:extLst>
          </p:cNvPr>
          <p:cNvGraphicFramePr>
            <a:graphicFrameLocks noGrp="1"/>
          </p:cNvGraphicFramePr>
          <p:nvPr>
            <p:extLst>
              <p:ext uri="{D42A27DB-BD31-4B8C-83A1-F6EECF244321}">
                <p14:modId xmlns:p14="http://schemas.microsoft.com/office/powerpoint/2010/main" val="2704502538"/>
              </p:ext>
            </p:extLst>
          </p:nvPr>
        </p:nvGraphicFramePr>
        <p:xfrm>
          <a:off x="1141902" y="4016446"/>
          <a:ext cx="2815210" cy="1729488"/>
        </p:xfrm>
        <a:graphic>
          <a:graphicData uri="http://schemas.openxmlformats.org/drawingml/2006/table">
            <a:tbl>
              <a:tblPr firstRow="1" firstCol="1" bandRow="1"/>
              <a:tblGrid>
                <a:gridCol w="1843760">
                  <a:extLst>
                    <a:ext uri="{9D8B030D-6E8A-4147-A177-3AD203B41FA5}">
                      <a16:colId xmlns:a16="http://schemas.microsoft.com/office/drawing/2014/main" val="2665061874"/>
                    </a:ext>
                  </a:extLst>
                </a:gridCol>
                <a:gridCol w="971450">
                  <a:extLst>
                    <a:ext uri="{9D8B030D-6E8A-4147-A177-3AD203B41FA5}">
                      <a16:colId xmlns:a16="http://schemas.microsoft.com/office/drawing/2014/main" val="3216144973"/>
                    </a:ext>
                  </a:extLst>
                </a:gridCol>
              </a:tblGrid>
              <a:tr h="292100">
                <a:tc>
                  <a:txBody>
                    <a:bodyPr/>
                    <a:lstStyle/>
                    <a:p>
                      <a:pPr marL="0" marR="0" algn="ctr">
                        <a:lnSpc>
                          <a:spcPct val="200000"/>
                        </a:lnSpc>
                        <a:spcBef>
                          <a:spcPts val="0"/>
                        </a:spcBef>
                        <a:spcAft>
                          <a:spcPts val="0"/>
                        </a:spcAft>
                      </a:pPr>
                      <a:r>
                        <a:rPr lang="en-US" sz="1000" b="1" kern="1200" dirty="0">
                          <a:solidFill>
                            <a:srgbClr val="000000"/>
                          </a:solidFill>
                          <a:effectLst/>
                          <a:latin typeface="+mn-lt"/>
                          <a:ea typeface="Times New Roman" panose="02020603050405020304" pitchFamily="18" charset="0"/>
                          <a:cs typeface="Times New Roman" panose="02020603050405020304" pitchFamily="18" charset="0"/>
                        </a:rPr>
                        <a:t>Parameter</a:t>
                      </a:r>
                      <a:endParaRPr lang="en-US" sz="1000" b="1" dirty="0">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solidFill>
                        <a:srgbClr val="0032A0"/>
                      </a:solidFill>
                      <a:prstDash val="solid"/>
                      <a:round/>
                      <a:headEnd type="none" w="med" len="med"/>
                      <a:tailEnd type="none" w="med" len="med"/>
                    </a:lnT>
                    <a:lnB w="12700" cap="flat" cmpd="sng" algn="ctr">
                      <a:solidFill>
                        <a:srgbClr val="E4002B"/>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1000" b="1" dirty="0">
                          <a:effectLst/>
                          <a:latin typeface="+mn-lt"/>
                          <a:ea typeface="Times New Roman" panose="02020603050405020304" pitchFamily="18" charset="0"/>
                          <a:cs typeface="Times New Roman" panose="02020603050405020304" pitchFamily="18" charset="0"/>
                        </a:rPr>
                        <a:t>Value</a:t>
                      </a:r>
                    </a:p>
                  </a:txBody>
                  <a:tcPr marL="0" marR="0" marT="0" marB="0" anchor="ctr">
                    <a:lnL>
                      <a:noFill/>
                    </a:lnL>
                    <a:lnR>
                      <a:noFill/>
                    </a:lnR>
                    <a:lnT w="12700" cap="flat" cmpd="sng" algn="ctr">
                      <a:solidFill>
                        <a:srgbClr val="0032A0"/>
                      </a:solidFill>
                      <a:prstDash val="solid"/>
                      <a:round/>
                      <a:headEnd type="none" w="med" len="med"/>
                      <a:tailEnd type="none" w="med" len="med"/>
                    </a:lnT>
                    <a:lnB w="12700" cap="flat" cmpd="sng" algn="ctr">
                      <a:solidFill>
                        <a:srgbClr val="E4002B"/>
                      </a:solidFill>
                      <a:prstDash val="solid"/>
                      <a:round/>
                      <a:headEnd type="none" w="med" len="med"/>
                      <a:tailEnd type="none" w="med" len="med"/>
                    </a:lnB>
                    <a:solidFill>
                      <a:schemeClr val="bg1"/>
                    </a:solidFill>
                  </a:tcPr>
                </a:tc>
                <a:extLst>
                  <a:ext uri="{0D108BD9-81ED-4DB2-BD59-A6C34878D82A}">
                    <a16:rowId xmlns:a16="http://schemas.microsoft.com/office/drawing/2014/main" val="3290998059"/>
                  </a:ext>
                </a:extLst>
              </a:tr>
              <a:tr h="288624">
                <a:tc>
                  <a:txBody>
                    <a:bodyPr/>
                    <a:lstStyle/>
                    <a:p>
                      <a:pPr marL="0" marR="0" algn="ctr">
                        <a:lnSpc>
                          <a:spcPct val="200000"/>
                        </a:lnSpc>
                        <a:spcBef>
                          <a:spcPts val="0"/>
                        </a:spcBef>
                        <a:spcAft>
                          <a:spcPts val="0"/>
                        </a:spcAft>
                      </a:pPr>
                      <a:r>
                        <a:rPr lang="en-US" sz="1000" dirty="0">
                          <a:effectLst/>
                          <a:latin typeface="+mn-lt"/>
                          <a:ea typeface="Times New Roman" panose="02020603050405020304" pitchFamily="18" charset="0"/>
                          <a:cs typeface="Times New Roman" panose="02020603050405020304" pitchFamily="18" charset="0"/>
                        </a:rPr>
                        <a:t>Fluid</a:t>
                      </a:r>
                    </a:p>
                  </a:txBody>
                  <a:tcPr marL="0" marR="0" marT="0" marB="0" anchor="ctr">
                    <a:lnL>
                      <a:noFill/>
                    </a:lnL>
                    <a:lnR>
                      <a:noFill/>
                    </a:lnR>
                    <a:lnT w="12700" cap="flat" cmpd="sng" algn="ctr">
                      <a:solidFill>
                        <a:srgbClr val="E4002B"/>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1000" kern="1200" dirty="0">
                          <a:solidFill>
                            <a:srgbClr val="000000"/>
                          </a:solidFill>
                          <a:effectLst/>
                          <a:latin typeface="+mn-lt"/>
                          <a:ea typeface="Times New Roman" panose="02020603050405020304" pitchFamily="18" charset="0"/>
                          <a:cs typeface="Times New Roman" panose="02020603050405020304" pitchFamily="18" charset="0"/>
                        </a:rPr>
                        <a:t>LCH4 / GCH4</a:t>
                      </a:r>
                    </a:p>
                  </a:txBody>
                  <a:tcPr marL="0" marR="0" marT="0" marB="0" anchor="ctr">
                    <a:lnL>
                      <a:noFill/>
                    </a:lnL>
                    <a:lnR w="12700" cmpd="sng">
                      <a:noFill/>
                      <a:prstDash val="solid"/>
                    </a:lnR>
                    <a:lnT w="12700" cap="flat" cmpd="sng" algn="ctr">
                      <a:solidFill>
                        <a:srgbClr val="E4002B"/>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096439509"/>
                  </a:ext>
                </a:extLst>
              </a:tr>
              <a:tr h="288624">
                <a:tc rowSpan="2">
                  <a:txBody>
                    <a:bodyPr/>
                    <a:lstStyle/>
                    <a:p>
                      <a:pPr marL="0" marR="0" algn="ctr">
                        <a:lnSpc>
                          <a:spcPct val="200000"/>
                        </a:lnSpc>
                        <a:spcBef>
                          <a:spcPts val="0"/>
                        </a:spcBef>
                        <a:spcAft>
                          <a:spcPts val="0"/>
                        </a:spcAft>
                      </a:pPr>
                      <a:r>
                        <a:rPr lang="en-US" sz="1000" kern="1200" dirty="0">
                          <a:solidFill>
                            <a:srgbClr val="000000"/>
                          </a:solidFill>
                          <a:effectLst/>
                          <a:latin typeface="+mn-lt"/>
                          <a:ea typeface="Times New Roman" panose="02020603050405020304" pitchFamily="18" charset="0"/>
                          <a:cs typeface="Times New Roman" panose="02020603050405020304" pitchFamily="18" charset="0"/>
                        </a:rPr>
                        <a:t>Inlet Temperature (K)</a:t>
                      </a:r>
                      <a:endParaRPr lang="en-US" sz="1000" dirty="0">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a:noFill/>
                    </a:lnB>
                    <a:solidFill>
                      <a:schemeClr val="bg1"/>
                    </a:solidFill>
                  </a:tcPr>
                </a:tc>
                <a:tc>
                  <a:txBody>
                    <a:bodyPr/>
                    <a:lstStyle/>
                    <a:p>
                      <a:pPr marL="0" marR="0" algn="ctr">
                        <a:lnSpc>
                          <a:spcPct val="200000"/>
                        </a:lnSpc>
                        <a:spcBef>
                          <a:spcPts val="0"/>
                        </a:spcBef>
                        <a:spcAft>
                          <a:spcPts val="0"/>
                        </a:spcAft>
                      </a:pPr>
                      <a:r>
                        <a:rPr lang="en-US" sz="1000" kern="1200" dirty="0">
                          <a:solidFill>
                            <a:srgbClr val="000000"/>
                          </a:solidFill>
                          <a:effectLst/>
                          <a:latin typeface="+mn-lt"/>
                          <a:ea typeface="Times New Roman" panose="02020603050405020304" pitchFamily="18" charset="0"/>
                          <a:cs typeface="Times New Roman" panose="02020603050405020304" pitchFamily="18" charset="0"/>
                        </a:rPr>
                        <a:t>349</a:t>
                      </a:r>
                    </a:p>
                  </a:txBody>
                  <a:tcPr marL="0" marR="0" marT="0" marB="0" anchor="ctr">
                    <a:lnL>
                      <a:noFill/>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a:noFill/>
                    </a:lnB>
                    <a:solidFill>
                      <a:schemeClr val="bg1"/>
                    </a:solidFill>
                  </a:tcPr>
                </a:tc>
                <a:extLst>
                  <a:ext uri="{0D108BD9-81ED-4DB2-BD59-A6C34878D82A}">
                    <a16:rowId xmlns:a16="http://schemas.microsoft.com/office/drawing/2014/main" val="2944642596"/>
                  </a:ext>
                </a:extLst>
              </a:tr>
              <a:tr h="0">
                <a:tc vMerge="1">
                  <a:txBody>
                    <a:bodyPr/>
                    <a:lstStyle/>
                    <a:p>
                      <a:endParaRPr lang="en-US"/>
                    </a:p>
                  </a:txBody>
                  <a:tcPr/>
                </a:tc>
                <a:tc rowSpan="2">
                  <a:txBody>
                    <a:bodyPr/>
                    <a:lstStyle/>
                    <a:p>
                      <a:pPr marL="0" marR="0" lvl="0" indent="0" algn="ctr" defTabSz="914433" rtl="0" eaLnBrk="1" fontAlgn="auto" latinLnBrk="0" hangingPunct="1">
                        <a:lnSpc>
                          <a:spcPct val="200000"/>
                        </a:lnSpc>
                        <a:spcBef>
                          <a:spcPts val="0"/>
                        </a:spcBef>
                        <a:spcAft>
                          <a:spcPts val="0"/>
                        </a:spcAft>
                        <a:buClrTx/>
                        <a:buSzTx/>
                        <a:buFontTx/>
                        <a:buNone/>
                        <a:tabLst/>
                        <a:defRPr/>
                      </a:pPr>
                      <a:r>
                        <a:rPr lang="en-US" sz="1000" dirty="0">
                          <a:effectLst/>
                          <a:latin typeface="+mn-lt"/>
                          <a:cs typeface="Times New Roman" panose="02020603050405020304" pitchFamily="18" charset="0"/>
                        </a:rPr>
                        <a:t>3.34</a:t>
                      </a:r>
                    </a:p>
                  </a:txBody>
                  <a:tcPr marL="0" marR="0" marT="0" marB="0" anchor="ctr">
                    <a:lnL>
                      <a:noFill/>
                    </a:lnL>
                    <a:lnR w="12700" cmpd="sng">
                      <a:noFill/>
                      <a:prstDash val="solid"/>
                    </a:lnR>
                    <a:lnT w="12700" cap="flat" cmpd="sng" algn="ctr">
                      <a:noFill/>
                      <a:prstDash val="solid"/>
                      <a:round/>
                      <a:headEnd type="none" w="med" len="med"/>
                      <a:tailEnd type="none" w="med" len="med"/>
                    </a:lnT>
                    <a:lnB>
                      <a:noFill/>
                    </a:lnB>
                    <a:solidFill>
                      <a:schemeClr val="bg1"/>
                    </a:solidFill>
                  </a:tcPr>
                </a:tc>
                <a:extLst>
                  <a:ext uri="{0D108BD9-81ED-4DB2-BD59-A6C34878D82A}">
                    <a16:rowId xmlns:a16="http://schemas.microsoft.com/office/drawing/2014/main" val="1372367741"/>
                  </a:ext>
                </a:extLst>
              </a:tr>
              <a:tr h="285147">
                <a:tc>
                  <a:txBody>
                    <a:bodyPr/>
                    <a:lstStyle/>
                    <a:p>
                      <a:pPr marL="0" marR="0" algn="ctr">
                        <a:lnSpc>
                          <a:spcPct val="200000"/>
                        </a:lnSpc>
                        <a:spcBef>
                          <a:spcPts val="0"/>
                        </a:spcBef>
                        <a:spcAft>
                          <a:spcPts val="0"/>
                        </a:spcAft>
                      </a:pPr>
                      <a:r>
                        <a:rPr lang="en-US" sz="1000" kern="1200" dirty="0">
                          <a:solidFill>
                            <a:srgbClr val="000000"/>
                          </a:solidFill>
                          <a:effectLst/>
                          <a:latin typeface="+mn-lt"/>
                          <a:ea typeface="Times New Roman" panose="02020603050405020304" pitchFamily="18" charset="0"/>
                          <a:cs typeface="Times New Roman" panose="02020603050405020304" pitchFamily="18" charset="0"/>
                        </a:rPr>
                        <a:t>Tank Pressure (bar)</a:t>
                      </a:r>
                      <a:endParaRPr lang="en-US" sz="1000" dirty="0">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a:noFill/>
                    </a:lnT>
                    <a:lnB>
                      <a:noFill/>
                    </a:lnB>
                    <a:solidFill>
                      <a:schemeClr val="bg1"/>
                    </a:solidFill>
                  </a:tcPr>
                </a:tc>
                <a:tc vMerge="1">
                  <a:txBody>
                    <a:bodyPr/>
                    <a:lstStyle/>
                    <a:p>
                      <a:endParaRPr dirty="0"/>
                    </a:p>
                  </a:txBody>
                  <a:tcPr marL="0" marR="0" marT="0" marB="0" anchor="ctr">
                    <a:lnL>
                      <a:noFill/>
                    </a:lnL>
                    <a:lnR>
                      <a:noFill/>
                    </a:lnR>
                    <a:lnT>
                      <a:noFill/>
                    </a:lnT>
                    <a:lnB>
                      <a:noFill/>
                    </a:lnB>
                    <a:solidFill>
                      <a:schemeClr val="bg1"/>
                    </a:solidFill>
                  </a:tcPr>
                </a:tc>
                <a:extLst>
                  <a:ext uri="{0D108BD9-81ED-4DB2-BD59-A6C34878D82A}">
                    <a16:rowId xmlns:a16="http://schemas.microsoft.com/office/drawing/2014/main" val="3831809631"/>
                  </a:ext>
                </a:extLst>
              </a:tr>
              <a:tr h="292100">
                <a:tc>
                  <a:txBody>
                    <a:bodyPr/>
                    <a:lstStyle/>
                    <a:p>
                      <a:pPr marL="0" marR="0" algn="ctr">
                        <a:lnSpc>
                          <a:spcPct val="200000"/>
                        </a:lnSpc>
                        <a:spcBef>
                          <a:spcPts val="0"/>
                        </a:spcBef>
                        <a:spcAft>
                          <a:spcPts val="0"/>
                        </a:spcAft>
                      </a:pPr>
                      <a:r>
                        <a:rPr lang="en-US" sz="1000" kern="1200" dirty="0">
                          <a:solidFill>
                            <a:srgbClr val="000000"/>
                          </a:solidFill>
                          <a:effectLst/>
                          <a:latin typeface="+mn-lt"/>
                          <a:ea typeface="Times New Roman" panose="02020603050405020304" pitchFamily="18" charset="0"/>
                          <a:cs typeface="Times New Roman" panose="02020603050405020304" pitchFamily="18" charset="0"/>
                        </a:rPr>
                        <a:t>Expulsion Time (s)</a:t>
                      </a:r>
                      <a:endParaRPr lang="en-US" sz="1000" dirty="0">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a:noFill/>
                    </a:lnT>
                    <a:lnB>
                      <a:noFill/>
                    </a:lnB>
                    <a:solidFill>
                      <a:schemeClr val="bg1"/>
                    </a:solidFill>
                  </a:tcPr>
                </a:tc>
                <a:tc>
                  <a:txBody>
                    <a:bodyPr/>
                    <a:lstStyle/>
                    <a:p>
                      <a:pPr marL="0" marR="0" algn="ctr">
                        <a:lnSpc>
                          <a:spcPct val="200000"/>
                        </a:lnSpc>
                        <a:spcBef>
                          <a:spcPts val="0"/>
                        </a:spcBef>
                        <a:spcAft>
                          <a:spcPts val="0"/>
                        </a:spcAft>
                      </a:pPr>
                      <a:r>
                        <a:rPr lang="en-US" sz="1000" kern="1200" dirty="0">
                          <a:solidFill>
                            <a:srgbClr val="000000"/>
                          </a:solidFill>
                          <a:effectLst/>
                          <a:latin typeface="+mn-lt"/>
                          <a:ea typeface="Times New Roman" panose="02020603050405020304" pitchFamily="18" charset="0"/>
                          <a:cs typeface="Times New Roman" panose="02020603050405020304" pitchFamily="18" charset="0"/>
                        </a:rPr>
                        <a:t>296.3</a:t>
                      </a:r>
                      <a:endParaRPr lang="en-US" sz="1000" dirty="0">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a:noFill/>
                    </a:lnT>
                    <a:lnB>
                      <a:noFill/>
                    </a:lnB>
                    <a:solidFill>
                      <a:schemeClr val="bg1"/>
                    </a:solidFill>
                  </a:tcPr>
                </a:tc>
                <a:extLst>
                  <a:ext uri="{0D108BD9-81ED-4DB2-BD59-A6C34878D82A}">
                    <a16:rowId xmlns:a16="http://schemas.microsoft.com/office/drawing/2014/main" val="4078502028"/>
                  </a:ext>
                </a:extLst>
              </a:tr>
              <a:tr h="243860">
                <a:tc>
                  <a:txBody>
                    <a:bodyPr/>
                    <a:lstStyle/>
                    <a:p>
                      <a:pPr marL="0" marR="0" algn="ctr">
                        <a:lnSpc>
                          <a:spcPct val="200000"/>
                        </a:lnSpc>
                        <a:spcBef>
                          <a:spcPts val="0"/>
                        </a:spcBef>
                        <a:spcAft>
                          <a:spcPts val="0"/>
                        </a:spcAft>
                      </a:pPr>
                      <a:r>
                        <a:rPr lang="en-US" sz="1000" kern="1200" dirty="0">
                          <a:solidFill>
                            <a:srgbClr val="000000"/>
                          </a:solidFill>
                          <a:effectLst/>
                          <a:latin typeface="+mn-lt"/>
                          <a:ea typeface="Times New Roman" panose="02020603050405020304" pitchFamily="18" charset="0"/>
                          <a:cs typeface="Times New Roman" panose="02020603050405020304" pitchFamily="18" charset="0"/>
                        </a:rPr>
                        <a:t>Total GCH4 Added (kg)</a:t>
                      </a:r>
                      <a:endParaRPr lang="en-US" sz="1000" dirty="0">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a:noFill/>
                    </a:lnT>
                    <a:lnB w="12700" cap="flat" cmpd="sng" algn="ctr">
                      <a:solidFill>
                        <a:srgbClr val="0032A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1000" kern="1200" dirty="0">
                          <a:solidFill>
                            <a:srgbClr val="000000"/>
                          </a:solidFill>
                          <a:effectLst/>
                          <a:latin typeface="+mn-lt"/>
                          <a:ea typeface="Times New Roman" panose="02020603050405020304" pitchFamily="18" charset="0"/>
                          <a:cs typeface="Times New Roman" panose="02020603050405020304" pitchFamily="18" charset="0"/>
                        </a:rPr>
                        <a:t>19.082</a:t>
                      </a:r>
                      <a:endParaRPr lang="en-US" sz="1000" dirty="0">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a:noFill/>
                    </a:lnT>
                    <a:lnB w="12700" cap="flat" cmpd="sng" algn="ctr">
                      <a:solidFill>
                        <a:srgbClr val="0032A0"/>
                      </a:solidFill>
                      <a:prstDash val="solid"/>
                      <a:round/>
                      <a:headEnd type="none" w="med" len="med"/>
                      <a:tailEnd type="none" w="med" len="med"/>
                    </a:lnB>
                    <a:solidFill>
                      <a:schemeClr val="bg1"/>
                    </a:solidFill>
                  </a:tcPr>
                </a:tc>
                <a:extLst>
                  <a:ext uri="{0D108BD9-81ED-4DB2-BD59-A6C34878D82A}">
                    <a16:rowId xmlns:a16="http://schemas.microsoft.com/office/drawing/2014/main" val="2636592066"/>
                  </a:ext>
                </a:extLst>
              </a:tr>
            </a:tbl>
          </a:graphicData>
        </a:graphic>
      </p:graphicFrame>
      <p:pic>
        <p:nvPicPr>
          <p:cNvPr id="7" name="Picture 6">
            <a:extLst>
              <a:ext uri="{FF2B5EF4-FFF2-40B4-BE49-F238E27FC236}">
                <a16:creationId xmlns:a16="http://schemas.microsoft.com/office/drawing/2014/main" id="{6EC07FC7-884B-02C7-1B12-42B22039DB11}"/>
              </a:ext>
            </a:extLst>
          </p:cNvPr>
          <p:cNvPicPr>
            <a:picLocks noChangeAspect="1"/>
          </p:cNvPicPr>
          <p:nvPr/>
        </p:nvPicPr>
        <p:blipFill rotWithShape="1">
          <a:blip r:embed="rId2"/>
          <a:srcRect b="16712"/>
          <a:stretch/>
        </p:blipFill>
        <p:spPr>
          <a:xfrm>
            <a:off x="802354" y="1392929"/>
            <a:ext cx="3519707" cy="2163077"/>
          </a:xfrm>
          <a:prstGeom prst="rect">
            <a:avLst/>
          </a:prstGeom>
          <a:ln>
            <a:solidFill>
              <a:srgbClr val="0032A0"/>
            </a:solidFill>
          </a:ln>
        </p:spPr>
      </p:pic>
      <p:pic>
        <p:nvPicPr>
          <p:cNvPr id="9" name="Picture 8">
            <a:extLst>
              <a:ext uri="{FF2B5EF4-FFF2-40B4-BE49-F238E27FC236}">
                <a16:creationId xmlns:a16="http://schemas.microsoft.com/office/drawing/2014/main" id="{DD01F77A-B347-CB52-C620-4AB5A0E2E99B}"/>
              </a:ext>
            </a:extLst>
          </p:cNvPr>
          <p:cNvPicPr>
            <a:picLocks noChangeAspect="1"/>
          </p:cNvPicPr>
          <p:nvPr/>
        </p:nvPicPr>
        <p:blipFill>
          <a:blip r:embed="rId3"/>
          <a:stretch>
            <a:fillRect/>
          </a:stretch>
        </p:blipFill>
        <p:spPr>
          <a:xfrm>
            <a:off x="4736325" y="1344872"/>
            <a:ext cx="3133616" cy="3633531"/>
          </a:xfrm>
          <a:prstGeom prst="rect">
            <a:avLst/>
          </a:prstGeom>
        </p:spPr>
      </p:pic>
      <p:pic>
        <p:nvPicPr>
          <p:cNvPr id="11" name="Picture 10">
            <a:extLst>
              <a:ext uri="{FF2B5EF4-FFF2-40B4-BE49-F238E27FC236}">
                <a16:creationId xmlns:a16="http://schemas.microsoft.com/office/drawing/2014/main" id="{2A9EADA0-C559-69B9-85BE-4B4780BB0236}"/>
              </a:ext>
            </a:extLst>
          </p:cNvPr>
          <p:cNvPicPr>
            <a:picLocks noChangeAspect="1"/>
          </p:cNvPicPr>
          <p:nvPr/>
        </p:nvPicPr>
        <p:blipFill>
          <a:blip r:embed="rId4"/>
          <a:stretch>
            <a:fillRect/>
          </a:stretch>
        </p:blipFill>
        <p:spPr>
          <a:xfrm>
            <a:off x="7869941" y="1765027"/>
            <a:ext cx="4167679" cy="3125759"/>
          </a:xfrm>
          <a:prstGeom prst="rect">
            <a:avLst/>
          </a:prstGeom>
        </p:spPr>
      </p:pic>
      <p:sp>
        <p:nvSpPr>
          <p:cNvPr id="4" name="TextBox 3">
            <a:extLst>
              <a:ext uri="{FF2B5EF4-FFF2-40B4-BE49-F238E27FC236}">
                <a16:creationId xmlns:a16="http://schemas.microsoft.com/office/drawing/2014/main" id="{C57F80F7-DE36-2435-5508-1432381DE4C0}"/>
              </a:ext>
            </a:extLst>
          </p:cNvPr>
          <p:cNvSpPr txBox="1"/>
          <p:nvPr/>
        </p:nvSpPr>
        <p:spPr>
          <a:xfrm>
            <a:off x="1973525" y="203931"/>
            <a:ext cx="7867787" cy="523220"/>
          </a:xfrm>
          <a:prstGeom prst="rect">
            <a:avLst/>
          </a:prstGeom>
          <a:noFill/>
        </p:spPr>
        <p:txBody>
          <a:bodyPr wrap="square" rtlCol="0">
            <a:spAutoFit/>
          </a:bodyPr>
          <a:lstStyle/>
          <a:p>
            <a:r>
              <a:rPr lang="en-US" sz="2800" dirty="0">
                <a:solidFill>
                  <a:srgbClr val="333399"/>
                </a:solidFill>
                <a:latin typeface="+mj-lt"/>
              </a:rPr>
              <a:t>K-Site Slosh and Drain - Run 29 [1,4,6]</a:t>
            </a:r>
          </a:p>
        </p:txBody>
      </p:sp>
    </p:spTree>
    <p:extLst>
      <p:ext uri="{BB962C8B-B14F-4D97-AF65-F5344CB8AC3E}">
        <p14:creationId xmlns:p14="http://schemas.microsoft.com/office/powerpoint/2010/main" val="2606202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2C43A1-5137-9F2B-2447-BFDA3FD033B3}"/>
              </a:ext>
            </a:extLst>
          </p:cNvPr>
          <p:cNvSpPr>
            <a:spLocks noGrp="1"/>
          </p:cNvSpPr>
          <p:nvPr>
            <p:ph type="sldNum" sz="quarter" idx="12"/>
          </p:nvPr>
        </p:nvSpPr>
        <p:spPr/>
        <p:txBody>
          <a:bodyPr/>
          <a:lstStyle/>
          <a:p>
            <a:fld id="{2624FCD2-9C05-4241-882C-3D134303B4EB}" type="slidenum">
              <a:rPr lang="en-US" smtClean="0"/>
              <a:pPr/>
              <a:t>7</a:t>
            </a:fld>
            <a:endParaRPr lang="en-US"/>
          </a:p>
        </p:txBody>
      </p:sp>
      <p:sp>
        <p:nvSpPr>
          <p:cNvPr id="3" name="Footer Placeholder 2">
            <a:extLst>
              <a:ext uri="{FF2B5EF4-FFF2-40B4-BE49-F238E27FC236}">
                <a16:creationId xmlns:a16="http://schemas.microsoft.com/office/drawing/2014/main" id="{559E36B2-644F-F3D0-00B6-224BF7ABB9EE}"/>
              </a:ext>
            </a:extLst>
          </p:cNvPr>
          <p:cNvSpPr>
            <a:spLocks noGrp="1"/>
          </p:cNvSpPr>
          <p:nvPr>
            <p:ph type="ftr" sz="quarter" idx="11"/>
          </p:nvPr>
        </p:nvSpPr>
        <p:spPr/>
        <p:txBody>
          <a:bodyPr/>
          <a:lstStyle/>
          <a:p>
            <a:r>
              <a:rPr lang="en-US">
                <a:latin typeface="Arial"/>
                <a:ea typeface="ＭＳ Ｐゴシック"/>
                <a:cs typeface="Arial"/>
              </a:rPr>
              <a:t>TFAWS 2026 – August 31 – September 4, 2026</a:t>
            </a:r>
            <a:endParaRPr lang="en-US" dirty="0">
              <a:latin typeface="Arial"/>
              <a:ea typeface="ＭＳ Ｐゴシック"/>
              <a:cs typeface="Arial"/>
            </a:endParaRPr>
          </a:p>
        </p:txBody>
      </p:sp>
      <p:sp>
        <p:nvSpPr>
          <p:cNvPr id="4" name="Title 3">
            <a:extLst>
              <a:ext uri="{FF2B5EF4-FFF2-40B4-BE49-F238E27FC236}">
                <a16:creationId xmlns:a16="http://schemas.microsoft.com/office/drawing/2014/main" id="{8F4346D4-455C-597B-3E26-41DC50BA1033}"/>
              </a:ext>
            </a:extLst>
          </p:cNvPr>
          <p:cNvSpPr txBox="1">
            <a:spLocks/>
          </p:cNvSpPr>
          <p:nvPr/>
        </p:nvSpPr>
        <p:spPr>
          <a:xfrm>
            <a:off x="1875243" y="37868"/>
            <a:ext cx="8534400" cy="792162"/>
          </a:xfrm>
          <a:prstGeom prst="rect">
            <a:avLst/>
          </a:prstGeom>
        </p:spPr>
        <p:txBody>
          <a:bodyPr/>
          <a:lstStyle>
            <a:lvl1pPr algn="ctr" rtl="0" eaLnBrk="0" fontAlgn="base" hangingPunct="0">
              <a:spcBef>
                <a:spcPct val="0"/>
              </a:spcBef>
              <a:spcAft>
                <a:spcPct val="0"/>
              </a:spcAft>
              <a:defRPr sz="2800" b="1">
                <a:solidFill>
                  <a:schemeClr val="accent2"/>
                </a:solidFill>
                <a:latin typeface="+mj-lt"/>
                <a:ea typeface="ＭＳ Ｐゴシック" charset="0"/>
                <a:cs typeface="+mj-cs"/>
              </a:defRPr>
            </a:lvl1pPr>
            <a:lvl2pPr algn="ctr" rtl="0" eaLnBrk="0" fontAlgn="base" hangingPunct="0">
              <a:spcBef>
                <a:spcPct val="0"/>
              </a:spcBef>
              <a:spcAft>
                <a:spcPct val="0"/>
              </a:spcAft>
              <a:defRPr sz="2800" b="1">
                <a:solidFill>
                  <a:schemeClr val="accent2"/>
                </a:solidFill>
                <a:latin typeface="Arial" charset="0"/>
                <a:ea typeface="ＭＳ Ｐゴシック" charset="0"/>
              </a:defRPr>
            </a:lvl2pPr>
            <a:lvl3pPr algn="ctr" rtl="0" eaLnBrk="0" fontAlgn="base" hangingPunct="0">
              <a:spcBef>
                <a:spcPct val="0"/>
              </a:spcBef>
              <a:spcAft>
                <a:spcPct val="0"/>
              </a:spcAft>
              <a:defRPr sz="2800" b="1">
                <a:solidFill>
                  <a:schemeClr val="accent2"/>
                </a:solidFill>
                <a:latin typeface="Arial" charset="0"/>
                <a:ea typeface="ＭＳ Ｐゴシック" charset="0"/>
              </a:defRPr>
            </a:lvl3pPr>
            <a:lvl4pPr algn="ctr" rtl="0" eaLnBrk="0" fontAlgn="base" hangingPunct="0">
              <a:spcBef>
                <a:spcPct val="0"/>
              </a:spcBef>
              <a:spcAft>
                <a:spcPct val="0"/>
              </a:spcAft>
              <a:defRPr sz="2800" b="1">
                <a:solidFill>
                  <a:schemeClr val="accent2"/>
                </a:solidFill>
                <a:latin typeface="Arial" charset="0"/>
                <a:ea typeface="ＭＳ Ｐゴシック" charset="0"/>
              </a:defRPr>
            </a:lvl4pPr>
            <a:lvl5pPr algn="ctr" rtl="0" eaLnBrk="0" fontAlgn="base" hangingPunct="0">
              <a:spcBef>
                <a:spcPct val="0"/>
              </a:spcBef>
              <a:spcAft>
                <a:spcPct val="0"/>
              </a:spcAft>
              <a:defRPr sz="2800" b="1">
                <a:solidFill>
                  <a:schemeClr val="accent2"/>
                </a:solidFill>
                <a:latin typeface="Arial" charset="0"/>
                <a:ea typeface="ＭＳ Ｐゴシック" charset="0"/>
              </a:defRPr>
            </a:lvl5pPr>
            <a:lvl6pPr marL="457200" algn="ctr" rtl="0" fontAlgn="base">
              <a:spcBef>
                <a:spcPct val="0"/>
              </a:spcBef>
              <a:spcAft>
                <a:spcPct val="0"/>
              </a:spcAft>
              <a:defRPr sz="2800" b="1">
                <a:solidFill>
                  <a:schemeClr val="accent2"/>
                </a:solidFill>
                <a:latin typeface="Arial" charset="0"/>
              </a:defRPr>
            </a:lvl6pPr>
            <a:lvl7pPr marL="914400" algn="ctr" rtl="0" fontAlgn="base">
              <a:spcBef>
                <a:spcPct val="0"/>
              </a:spcBef>
              <a:spcAft>
                <a:spcPct val="0"/>
              </a:spcAft>
              <a:defRPr sz="2800" b="1">
                <a:solidFill>
                  <a:schemeClr val="accent2"/>
                </a:solidFill>
                <a:latin typeface="Arial" charset="0"/>
              </a:defRPr>
            </a:lvl7pPr>
            <a:lvl8pPr marL="1371600" algn="ctr" rtl="0" fontAlgn="base">
              <a:spcBef>
                <a:spcPct val="0"/>
              </a:spcBef>
              <a:spcAft>
                <a:spcPct val="0"/>
              </a:spcAft>
              <a:defRPr sz="2800" b="1">
                <a:solidFill>
                  <a:schemeClr val="accent2"/>
                </a:solidFill>
                <a:latin typeface="Arial" charset="0"/>
              </a:defRPr>
            </a:lvl8pPr>
            <a:lvl9pPr marL="1828800" algn="ctr" rtl="0" fontAlgn="base">
              <a:spcBef>
                <a:spcPct val="0"/>
              </a:spcBef>
              <a:spcAft>
                <a:spcPct val="0"/>
              </a:spcAft>
              <a:defRPr sz="2800" b="1">
                <a:solidFill>
                  <a:schemeClr val="accent2"/>
                </a:solidFill>
                <a:latin typeface="Arial" charset="0"/>
              </a:defRPr>
            </a:lvl9pPr>
          </a:lstStyle>
          <a:p>
            <a:r>
              <a:rPr lang="en-US" kern="0" dirty="0"/>
              <a:t>JAXA Cryostat Case 1 [5]</a:t>
            </a:r>
          </a:p>
        </p:txBody>
      </p:sp>
      <p:pic>
        <p:nvPicPr>
          <p:cNvPr id="5" name="Picture 4">
            <a:extLst>
              <a:ext uri="{FF2B5EF4-FFF2-40B4-BE49-F238E27FC236}">
                <a16:creationId xmlns:a16="http://schemas.microsoft.com/office/drawing/2014/main" id="{9F7800E8-4E2E-AD5B-1F58-8B98AA1EF18F}"/>
              </a:ext>
            </a:extLst>
          </p:cNvPr>
          <p:cNvPicPr>
            <a:picLocks noChangeAspect="1"/>
          </p:cNvPicPr>
          <p:nvPr/>
        </p:nvPicPr>
        <p:blipFill rotWithShape="1">
          <a:blip r:embed="rId3"/>
          <a:srcRect l="44260" r="-1603"/>
          <a:stretch/>
        </p:blipFill>
        <p:spPr>
          <a:xfrm>
            <a:off x="8465406" y="1244474"/>
            <a:ext cx="2188436" cy="5403273"/>
          </a:xfrm>
          <a:prstGeom prst="rect">
            <a:avLst/>
          </a:prstGeom>
        </p:spPr>
      </p:pic>
      <p:sp>
        <p:nvSpPr>
          <p:cNvPr id="6" name="TextBox 5">
            <a:extLst>
              <a:ext uri="{FF2B5EF4-FFF2-40B4-BE49-F238E27FC236}">
                <a16:creationId xmlns:a16="http://schemas.microsoft.com/office/drawing/2014/main" id="{97F8CC6C-3544-19A6-E126-A512E8E12452}"/>
              </a:ext>
            </a:extLst>
          </p:cNvPr>
          <p:cNvSpPr txBox="1"/>
          <p:nvPr/>
        </p:nvSpPr>
        <p:spPr>
          <a:xfrm>
            <a:off x="11013794" y="3793578"/>
            <a:ext cx="1117129" cy="276999"/>
          </a:xfrm>
          <a:prstGeom prst="rect">
            <a:avLst/>
          </a:prstGeom>
          <a:noFill/>
        </p:spPr>
        <p:txBody>
          <a:bodyPr wrap="square" rtlCol="0">
            <a:spAutoFit/>
          </a:bodyPr>
          <a:lstStyle/>
          <a:p>
            <a:pPr algn="ctr"/>
            <a:r>
              <a:rPr lang="en-US" sz="1200" dirty="0">
                <a:solidFill>
                  <a:schemeClr val="tx1"/>
                </a:solidFill>
              </a:rPr>
              <a:t>Tank Wall</a:t>
            </a:r>
          </a:p>
        </p:txBody>
      </p:sp>
      <p:sp>
        <p:nvSpPr>
          <p:cNvPr id="7" name="Right Brace 6">
            <a:extLst>
              <a:ext uri="{FF2B5EF4-FFF2-40B4-BE49-F238E27FC236}">
                <a16:creationId xmlns:a16="http://schemas.microsoft.com/office/drawing/2014/main" id="{B4A1D4B1-B1AC-307C-DD23-D66919F948A1}"/>
              </a:ext>
            </a:extLst>
          </p:cNvPr>
          <p:cNvSpPr/>
          <p:nvPr/>
        </p:nvSpPr>
        <p:spPr>
          <a:xfrm>
            <a:off x="10733040" y="1538546"/>
            <a:ext cx="378934" cy="4846319"/>
          </a:xfrm>
          <a:prstGeom prst="rightBrace">
            <a:avLst>
              <a:gd name="adj1" fmla="val 241311"/>
              <a:gd name="adj2" fmla="val 5020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ight Brace 7">
            <a:extLst>
              <a:ext uri="{FF2B5EF4-FFF2-40B4-BE49-F238E27FC236}">
                <a16:creationId xmlns:a16="http://schemas.microsoft.com/office/drawing/2014/main" id="{A664BCBD-A327-C6C6-763A-2C561E77F335}"/>
              </a:ext>
            </a:extLst>
          </p:cNvPr>
          <p:cNvSpPr/>
          <p:nvPr/>
        </p:nvSpPr>
        <p:spPr>
          <a:xfrm flipH="1">
            <a:off x="8092408" y="1538547"/>
            <a:ext cx="378934" cy="2027464"/>
          </a:xfrm>
          <a:prstGeom prst="rightBrace">
            <a:avLst>
              <a:gd name="adj1" fmla="val 241311"/>
              <a:gd name="adj2" fmla="val 5020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474D47FC-2038-E0A7-7285-3627ABB13304}"/>
              </a:ext>
            </a:extLst>
          </p:cNvPr>
          <p:cNvSpPr txBox="1"/>
          <p:nvPr/>
        </p:nvSpPr>
        <p:spPr>
          <a:xfrm>
            <a:off x="7322245" y="2413779"/>
            <a:ext cx="770163" cy="276999"/>
          </a:xfrm>
          <a:prstGeom prst="rect">
            <a:avLst/>
          </a:prstGeom>
          <a:noFill/>
        </p:spPr>
        <p:txBody>
          <a:bodyPr wrap="square" rtlCol="0">
            <a:spAutoFit/>
          </a:bodyPr>
          <a:lstStyle/>
          <a:p>
            <a:pPr algn="ctr"/>
            <a:r>
              <a:rPr lang="en-US" sz="1200" dirty="0">
                <a:solidFill>
                  <a:schemeClr val="tx1"/>
                </a:solidFill>
              </a:rPr>
              <a:t>Ullage</a:t>
            </a:r>
          </a:p>
        </p:txBody>
      </p:sp>
      <p:sp>
        <p:nvSpPr>
          <p:cNvPr id="10" name="Right Brace 9">
            <a:extLst>
              <a:ext uri="{FF2B5EF4-FFF2-40B4-BE49-F238E27FC236}">
                <a16:creationId xmlns:a16="http://schemas.microsoft.com/office/drawing/2014/main" id="{1F879E69-DFAD-3205-BB5F-069912AC4A59}"/>
              </a:ext>
            </a:extLst>
          </p:cNvPr>
          <p:cNvSpPr/>
          <p:nvPr/>
        </p:nvSpPr>
        <p:spPr>
          <a:xfrm flipH="1">
            <a:off x="8092407" y="4020490"/>
            <a:ext cx="378934" cy="2364375"/>
          </a:xfrm>
          <a:prstGeom prst="rightBrace">
            <a:avLst>
              <a:gd name="adj1" fmla="val 241311"/>
              <a:gd name="adj2" fmla="val 5020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882423BF-DBF1-DB47-C9F7-01D085E7997D}"/>
              </a:ext>
            </a:extLst>
          </p:cNvPr>
          <p:cNvSpPr txBox="1"/>
          <p:nvPr/>
        </p:nvSpPr>
        <p:spPr>
          <a:xfrm>
            <a:off x="7322244" y="5064177"/>
            <a:ext cx="770163" cy="276999"/>
          </a:xfrm>
          <a:prstGeom prst="rect">
            <a:avLst/>
          </a:prstGeom>
          <a:noFill/>
        </p:spPr>
        <p:txBody>
          <a:bodyPr wrap="square" rtlCol="0">
            <a:spAutoFit/>
          </a:bodyPr>
          <a:lstStyle/>
          <a:p>
            <a:pPr algn="ctr"/>
            <a:r>
              <a:rPr lang="en-US" sz="1200" dirty="0">
                <a:solidFill>
                  <a:schemeClr val="tx1"/>
                </a:solidFill>
              </a:rPr>
              <a:t>Liquid</a:t>
            </a:r>
          </a:p>
        </p:txBody>
      </p:sp>
      <p:graphicFrame>
        <p:nvGraphicFramePr>
          <p:cNvPr id="12" name="Table 11">
            <a:extLst>
              <a:ext uri="{FF2B5EF4-FFF2-40B4-BE49-F238E27FC236}">
                <a16:creationId xmlns:a16="http://schemas.microsoft.com/office/drawing/2014/main" id="{4ACB097C-0AA9-4159-9D04-86CDE610B60C}"/>
              </a:ext>
            </a:extLst>
          </p:cNvPr>
          <p:cNvGraphicFramePr>
            <a:graphicFrameLocks noGrp="1"/>
          </p:cNvGraphicFramePr>
          <p:nvPr>
            <p:extLst>
              <p:ext uri="{D42A27DB-BD31-4B8C-83A1-F6EECF244321}">
                <p14:modId xmlns:p14="http://schemas.microsoft.com/office/powerpoint/2010/main" val="4153106478"/>
              </p:ext>
            </p:extLst>
          </p:nvPr>
        </p:nvGraphicFramePr>
        <p:xfrm>
          <a:off x="2099052" y="1408229"/>
          <a:ext cx="2823605" cy="1437388"/>
        </p:xfrm>
        <a:graphic>
          <a:graphicData uri="http://schemas.openxmlformats.org/drawingml/2006/table">
            <a:tbl>
              <a:tblPr firstRow="1" firstCol="1" bandRow="1"/>
              <a:tblGrid>
                <a:gridCol w="1954139">
                  <a:extLst>
                    <a:ext uri="{9D8B030D-6E8A-4147-A177-3AD203B41FA5}">
                      <a16:colId xmlns:a16="http://schemas.microsoft.com/office/drawing/2014/main" val="2665061874"/>
                    </a:ext>
                  </a:extLst>
                </a:gridCol>
                <a:gridCol w="869466">
                  <a:extLst>
                    <a:ext uri="{9D8B030D-6E8A-4147-A177-3AD203B41FA5}">
                      <a16:colId xmlns:a16="http://schemas.microsoft.com/office/drawing/2014/main" val="3216144973"/>
                    </a:ext>
                  </a:extLst>
                </a:gridCol>
              </a:tblGrid>
              <a:tr h="292100">
                <a:tc>
                  <a:txBody>
                    <a:bodyPr/>
                    <a:lstStyle/>
                    <a:p>
                      <a:pPr marL="0" marR="0" algn="ctr">
                        <a:lnSpc>
                          <a:spcPct val="200000"/>
                        </a:lnSpc>
                        <a:spcBef>
                          <a:spcPts val="0"/>
                        </a:spcBef>
                        <a:spcAft>
                          <a:spcPts val="0"/>
                        </a:spcAft>
                      </a:pPr>
                      <a:r>
                        <a:rPr lang="en-US" sz="1000" b="1" kern="1200" dirty="0">
                          <a:solidFill>
                            <a:srgbClr val="000000"/>
                          </a:solidFill>
                          <a:effectLst/>
                          <a:latin typeface="+mn-lt"/>
                          <a:ea typeface="Times New Roman" panose="02020603050405020304" pitchFamily="18" charset="0"/>
                          <a:cs typeface="Times New Roman" panose="02020603050405020304" pitchFamily="18" charset="0"/>
                        </a:rPr>
                        <a:t>Parameter</a:t>
                      </a:r>
                      <a:endParaRPr lang="en-US" sz="1000" b="1" dirty="0">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solidFill>
                        <a:srgbClr val="0032A0"/>
                      </a:solidFill>
                      <a:prstDash val="solid"/>
                      <a:round/>
                      <a:headEnd type="none" w="med" len="med"/>
                      <a:tailEnd type="none" w="med" len="med"/>
                    </a:lnT>
                    <a:lnB w="12700" cap="flat" cmpd="sng" algn="ctr">
                      <a:solidFill>
                        <a:srgbClr val="E4002B"/>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1000" b="1" dirty="0">
                          <a:effectLst/>
                          <a:latin typeface="+mn-lt"/>
                          <a:ea typeface="Times New Roman" panose="02020603050405020304" pitchFamily="18" charset="0"/>
                          <a:cs typeface="Times New Roman" panose="02020603050405020304" pitchFamily="18" charset="0"/>
                        </a:rPr>
                        <a:t>Value</a:t>
                      </a:r>
                    </a:p>
                  </a:txBody>
                  <a:tcPr marL="0" marR="0" marT="0" marB="0" anchor="ctr">
                    <a:lnL>
                      <a:noFill/>
                    </a:lnL>
                    <a:lnR>
                      <a:noFill/>
                    </a:lnR>
                    <a:lnT w="12700" cap="flat" cmpd="sng" algn="ctr">
                      <a:solidFill>
                        <a:srgbClr val="0032A0"/>
                      </a:solidFill>
                      <a:prstDash val="solid"/>
                      <a:round/>
                      <a:headEnd type="none" w="med" len="med"/>
                      <a:tailEnd type="none" w="med" len="med"/>
                    </a:lnT>
                    <a:lnB w="12700" cap="flat" cmpd="sng" algn="ctr">
                      <a:solidFill>
                        <a:srgbClr val="E4002B"/>
                      </a:solidFill>
                      <a:prstDash val="solid"/>
                      <a:round/>
                      <a:headEnd type="none" w="med" len="med"/>
                      <a:tailEnd type="none" w="med" len="med"/>
                    </a:lnB>
                    <a:solidFill>
                      <a:schemeClr val="bg1"/>
                    </a:solidFill>
                  </a:tcPr>
                </a:tc>
                <a:extLst>
                  <a:ext uri="{0D108BD9-81ED-4DB2-BD59-A6C34878D82A}">
                    <a16:rowId xmlns:a16="http://schemas.microsoft.com/office/drawing/2014/main" val="3290998059"/>
                  </a:ext>
                </a:extLst>
              </a:tr>
              <a:tr h="288624">
                <a:tc>
                  <a:txBody>
                    <a:bodyPr/>
                    <a:lstStyle/>
                    <a:p>
                      <a:pPr marL="0" marR="0" algn="ctr">
                        <a:lnSpc>
                          <a:spcPct val="200000"/>
                        </a:lnSpc>
                        <a:spcBef>
                          <a:spcPts val="0"/>
                        </a:spcBef>
                        <a:spcAft>
                          <a:spcPts val="0"/>
                        </a:spcAft>
                      </a:pPr>
                      <a:r>
                        <a:rPr lang="en-US" sz="1000" dirty="0">
                          <a:effectLst/>
                          <a:latin typeface="+mn-lt"/>
                          <a:ea typeface="Times New Roman" panose="02020603050405020304" pitchFamily="18" charset="0"/>
                          <a:cs typeface="Times New Roman" panose="02020603050405020304" pitchFamily="18" charset="0"/>
                        </a:rPr>
                        <a:t>Fluid</a:t>
                      </a:r>
                    </a:p>
                  </a:txBody>
                  <a:tcPr marL="0" marR="0" marT="0" marB="0" anchor="ctr">
                    <a:lnL>
                      <a:noFill/>
                    </a:lnL>
                    <a:lnR>
                      <a:noFill/>
                    </a:lnR>
                    <a:lnT w="12700" cap="flat" cmpd="sng" algn="ctr">
                      <a:solidFill>
                        <a:srgbClr val="E4002B"/>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1000" kern="1200" dirty="0">
                          <a:solidFill>
                            <a:srgbClr val="000000"/>
                          </a:solidFill>
                          <a:effectLst/>
                          <a:latin typeface="+mn-lt"/>
                          <a:ea typeface="Times New Roman" panose="02020603050405020304" pitchFamily="18" charset="0"/>
                          <a:cs typeface="Times New Roman" panose="02020603050405020304" pitchFamily="18" charset="0"/>
                        </a:rPr>
                        <a:t>LN2 / GN2</a:t>
                      </a:r>
                    </a:p>
                  </a:txBody>
                  <a:tcPr marL="0" marR="0" marT="0" marB="0" anchor="ctr">
                    <a:lnL>
                      <a:noFill/>
                    </a:lnL>
                    <a:lnR w="12700" cmpd="sng">
                      <a:noFill/>
                      <a:prstDash val="solid"/>
                    </a:lnR>
                    <a:lnT w="12700" cap="flat" cmpd="sng" algn="ctr">
                      <a:solidFill>
                        <a:srgbClr val="E4002B"/>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096439509"/>
                  </a:ext>
                </a:extLst>
              </a:tr>
              <a:tr h="288624">
                <a:tc rowSpan="2">
                  <a:txBody>
                    <a:bodyPr/>
                    <a:lstStyle/>
                    <a:p>
                      <a:pPr marL="0" marR="0" algn="ctr">
                        <a:lnSpc>
                          <a:spcPct val="200000"/>
                        </a:lnSpc>
                        <a:spcBef>
                          <a:spcPts val="0"/>
                        </a:spcBef>
                        <a:spcAft>
                          <a:spcPts val="0"/>
                        </a:spcAft>
                      </a:pPr>
                      <a:r>
                        <a:rPr lang="en-US" sz="1000" kern="1200" dirty="0">
                          <a:solidFill>
                            <a:srgbClr val="000000"/>
                          </a:solidFill>
                          <a:effectLst/>
                          <a:latin typeface="+mn-lt"/>
                          <a:ea typeface="Times New Roman" panose="02020603050405020304" pitchFamily="18" charset="0"/>
                          <a:cs typeface="Times New Roman" panose="02020603050405020304" pitchFamily="18" charset="0"/>
                        </a:rPr>
                        <a:t>Initial Temperature (K)</a:t>
                      </a:r>
                      <a:endParaRPr lang="en-US" sz="1000" dirty="0">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noFill/>
                      <a:prstDash val="solid"/>
                      <a:round/>
                      <a:headEnd type="none" w="med" len="med"/>
                      <a:tailEnd type="none" w="med" len="med"/>
                    </a:lnT>
                    <a:lnB>
                      <a:noFill/>
                    </a:lnB>
                    <a:solidFill>
                      <a:schemeClr val="bg1"/>
                    </a:solidFill>
                  </a:tcPr>
                </a:tc>
                <a:tc>
                  <a:txBody>
                    <a:bodyPr/>
                    <a:lstStyle/>
                    <a:p>
                      <a:pPr marL="0" marR="0" algn="ctr">
                        <a:lnSpc>
                          <a:spcPct val="200000"/>
                        </a:lnSpc>
                        <a:spcBef>
                          <a:spcPts val="0"/>
                        </a:spcBef>
                        <a:spcAft>
                          <a:spcPts val="0"/>
                        </a:spcAft>
                      </a:pPr>
                      <a:r>
                        <a:rPr lang="en-US" sz="1000" kern="1200" dirty="0">
                          <a:solidFill>
                            <a:srgbClr val="000000"/>
                          </a:solidFill>
                          <a:effectLst/>
                          <a:latin typeface="+mn-lt"/>
                          <a:ea typeface="Times New Roman" panose="02020603050405020304" pitchFamily="18" charset="0"/>
                          <a:cs typeface="Times New Roman" panose="02020603050405020304" pitchFamily="18" charset="0"/>
                        </a:rPr>
                        <a:t>83.7 / 94</a:t>
                      </a:r>
                    </a:p>
                  </a:txBody>
                  <a:tcPr marL="0" marR="0" marT="0" marB="0" anchor="ctr">
                    <a:lnL>
                      <a:noFill/>
                    </a:lnL>
                    <a:lnR w="12700" cmpd="sng">
                      <a:noFill/>
                      <a:prstDash val="solid"/>
                    </a:lnR>
                    <a:lnT w="12700" cap="flat" cmpd="sng" algn="ctr">
                      <a:noFill/>
                      <a:prstDash val="solid"/>
                      <a:round/>
                      <a:headEnd type="none" w="med" len="med"/>
                      <a:tailEnd type="none" w="med" len="med"/>
                    </a:lnT>
                    <a:lnB>
                      <a:noFill/>
                    </a:lnB>
                    <a:solidFill>
                      <a:schemeClr val="bg1"/>
                    </a:solidFill>
                  </a:tcPr>
                </a:tc>
                <a:extLst>
                  <a:ext uri="{0D108BD9-81ED-4DB2-BD59-A6C34878D82A}">
                    <a16:rowId xmlns:a16="http://schemas.microsoft.com/office/drawing/2014/main" val="2944642596"/>
                  </a:ext>
                </a:extLst>
              </a:tr>
              <a:tr h="0">
                <a:tc vMerge="1">
                  <a:txBody>
                    <a:bodyPr/>
                    <a:lstStyle/>
                    <a:p>
                      <a:endParaRPr lang="en-US"/>
                    </a:p>
                  </a:txBody>
                  <a:tcPr/>
                </a:tc>
                <a:tc rowSpan="2">
                  <a:txBody>
                    <a:bodyPr/>
                    <a:lstStyle/>
                    <a:p>
                      <a:pPr marL="0" marR="0" lvl="0" indent="0" algn="ctr" defTabSz="914433" rtl="0" eaLnBrk="1" fontAlgn="auto" latinLnBrk="0" hangingPunct="1">
                        <a:lnSpc>
                          <a:spcPct val="200000"/>
                        </a:lnSpc>
                        <a:spcBef>
                          <a:spcPts val="0"/>
                        </a:spcBef>
                        <a:spcAft>
                          <a:spcPts val="0"/>
                        </a:spcAft>
                        <a:buClrTx/>
                        <a:buSzTx/>
                        <a:buFontTx/>
                        <a:buNone/>
                        <a:tabLst/>
                        <a:defRPr/>
                      </a:pPr>
                      <a:r>
                        <a:rPr lang="en-US" sz="1000" dirty="0">
                          <a:effectLst/>
                          <a:latin typeface="+mn-lt"/>
                          <a:cs typeface="Times New Roman" panose="02020603050405020304" pitchFamily="18" charset="0"/>
                        </a:rPr>
                        <a:t>4</a:t>
                      </a:r>
                    </a:p>
                  </a:txBody>
                  <a:tcPr marL="0" marR="0" marT="0" marB="0" anchor="ctr">
                    <a:lnL>
                      <a:noFill/>
                    </a:lnL>
                    <a:lnR w="12700" cmpd="sng">
                      <a:noFill/>
                      <a:prstDash val="solid"/>
                    </a:lnR>
                    <a:lnT w="12700" cap="flat" cmpd="sng" algn="ctr">
                      <a:noFill/>
                      <a:prstDash val="solid"/>
                      <a:round/>
                      <a:headEnd type="none" w="med" len="med"/>
                      <a:tailEnd type="none" w="med" len="med"/>
                    </a:lnT>
                    <a:lnB>
                      <a:noFill/>
                    </a:lnB>
                    <a:solidFill>
                      <a:schemeClr val="bg1"/>
                    </a:solidFill>
                  </a:tcPr>
                </a:tc>
                <a:extLst>
                  <a:ext uri="{0D108BD9-81ED-4DB2-BD59-A6C34878D82A}">
                    <a16:rowId xmlns:a16="http://schemas.microsoft.com/office/drawing/2014/main" val="1372367741"/>
                  </a:ext>
                </a:extLst>
              </a:tr>
              <a:tr h="285147">
                <a:tc>
                  <a:txBody>
                    <a:bodyPr/>
                    <a:lstStyle/>
                    <a:p>
                      <a:pPr marL="0" marR="0" algn="ctr">
                        <a:lnSpc>
                          <a:spcPct val="200000"/>
                        </a:lnSpc>
                        <a:spcBef>
                          <a:spcPts val="0"/>
                        </a:spcBef>
                        <a:spcAft>
                          <a:spcPts val="0"/>
                        </a:spcAft>
                      </a:pPr>
                      <a:r>
                        <a:rPr lang="en-US" sz="1000" kern="1200" dirty="0">
                          <a:solidFill>
                            <a:srgbClr val="000000"/>
                          </a:solidFill>
                          <a:effectLst/>
                          <a:latin typeface="+mn-lt"/>
                          <a:ea typeface="Times New Roman" panose="02020603050405020304" pitchFamily="18" charset="0"/>
                          <a:cs typeface="Times New Roman" panose="02020603050405020304" pitchFamily="18" charset="0"/>
                        </a:rPr>
                        <a:t>Initial Tank Pressure (bar)</a:t>
                      </a:r>
                      <a:endParaRPr lang="en-US" sz="1000" dirty="0">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a:noFill/>
                    </a:lnT>
                    <a:lnB>
                      <a:noFill/>
                    </a:lnB>
                    <a:solidFill>
                      <a:schemeClr val="bg1"/>
                    </a:solidFill>
                  </a:tcPr>
                </a:tc>
                <a:tc vMerge="1">
                  <a:txBody>
                    <a:bodyPr/>
                    <a:lstStyle/>
                    <a:p>
                      <a:endParaRPr dirty="0"/>
                    </a:p>
                  </a:txBody>
                  <a:tcPr marL="0" marR="0" marT="0" marB="0" anchor="ctr">
                    <a:lnL>
                      <a:noFill/>
                    </a:lnL>
                    <a:lnR>
                      <a:noFill/>
                    </a:lnR>
                    <a:lnT>
                      <a:noFill/>
                    </a:lnT>
                    <a:lnB>
                      <a:noFill/>
                    </a:lnB>
                    <a:solidFill>
                      <a:schemeClr val="bg1"/>
                    </a:solidFill>
                  </a:tcPr>
                </a:tc>
                <a:extLst>
                  <a:ext uri="{0D108BD9-81ED-4DB2-BD59-A6C34878D82A}">
                    <a16:rowId xmlns:a16="http://schemas.microsoft.com/office/drawing/2014/main" val="3831809631"/>
                  </a:ext>
                </a:extLst>
              </a:tr>
              <a:tr h="243860">
                <a:tc>
                  <a:txBody>
                    <a:bodyPr/>
                    <a:lstStyle/>
                    <a:p>
                      <a:pPr marL="0" marR="0" algn="ctr">
                        <a:lnSpc>
                          <a:spcPct val="200000"/>
                        </a:lnSpc>
                        <a:spcBef>
                          <a:spcPts val="0"/>
                        </a:spcBef>
                        <a:spcAft>
                          <a:spcPts val="0"/>
                        </a:spcAft>
                      </a:pPr>
                      <a:r>
                        <a:rPr lang="en-US" sz="1000" kern="1200" dirty="0">
                          <a:solidFill>
                            <a:srgbClr val="000000"/>
                          </a:solidFill>
                          <a:effectLst/>
                          <a:latin typeface="+mn-lt"/>
                          <a:ea typeface="Times New Roman" panose="02020603050405020304" pitchFamily="18" charset="0"/>
                          <a:cs typeface="Times New Roman" panose="02020603050405020304" pitchFamily="18" charset="0"/>
                        </a:rPr>
                        <a:t>Initial Thermal Stratification (mm)</a:t>
                      </a:r>
                      <a:endParaRPr lang="en-US" sz="1000" dirty="0">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a:noFill/>
                    </a:lnT>
                    <a:lnB w="12700" cap="flat" cmpd="sng" algn="ctr">
                      <a:solidFill>
                        <a:srgbClr val="0032A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1000" dirty="0">
                          <a:effectLst/>
                          <a:latin typeface="+mn-lt"/>
                          <a:ea typeface="Times New Roman" panose="02020603050405020304" pitchFamily="18" charset="0"/>
                          <a:cs typeface="Times New Roman" panose="02020603050405020304" pitchFamily="18" charset="0"/>
                        </a:rPr>
                        <a:t>5</a:t>
                      </a:r>
                    </a:p>
                  </a:txBody>
                  <a:tcPr marL="0" marR="0" marT="0" marB="0" anchor="ctr">
                    <a:lnL>
                      <a:noFill/>
                    </a:lnL>
                    <a:lnR>
                      <a:noFill/>
                    </a:lnR>
                    <a:lnT>
                      <a:noFill/>
                    </a:lnT>
                    <a:lnB w="12700" cap="flat" cmpd="sng" algn="ctr">
                      <a:solidFill>
                        <a:srgbClr val="0032A0"/>
                      </a:solidFill>
                      <a:prstDash val="solid"/>
                      <a:round/>
                      <a:headEnd type="none" w="med" len="med"/>
                      <a:tailEnd type="none" w="med" len="med"/>
                    </a:lnB>
                    <a:solidFill>
                      <a:schemeClr val="bg1"/>
                    </a:solidFill>
                  </a:tcPr>
                </a:tc>
                <a:extLst>
                  <a:ext uri="{0D108BD9-81ED-4DB2-BD59-A6C34878D82A}">
                    <a16:rowId xmlns:a16="http://schemas.microsoft.com/office/drawing/2014/main" val="2636592066"/>
                  </a:ext>
                </a:extLst>
              </a:tr>
            </a:tbl>
          </a:graphicData>
        </a:graphic>
      </p:graphicFrame>
      <p:pic>
        <p:nvPicPr>
          <p:cNvPr id="13" name="Picture 12">
            <a:extLst>
              <a:ext uri="{FF2B5EF4-FFF2-40B4-BE49-F238E27FC236}">
                <a16:creationId xmlns:a16="http://schemas.microsoft.com/office/drawing/2014/main" id="{4EE882C7-2C2A-00A0-87AB-9F21D3D27904}"/>
              </a:ext>
            </a:extLst>
          </p:cNvPr>
          <p:cNvPicPr>
            <a:picLocks noChangeAspect="1"/>
          </p:cNvPicPr>
          <p:nvPr/>
        </p:nvPicPr>
        <p:blipFill>
          <a:blip r:embed="rId4"/>
          <a:stretch>
            <a:fillRect/>
          </a:stretch>
        </p:blipFill>
        <p:spPr>
          <a:xfrm>
            <a:off x="657677" y="3038593"/>
            <a:ext cx="4479122" cy="2993125"/>
          </a:xfrm>
          <a:prstGeom prst="rect">
            <a:avLst/>
          </a:prstGeom>
        </p:spPr>
      </p:pic>
      <p:sp>
        <p:nvSpPr>
          <p:cNvPr id="14" name="Rectangle: Rounded Corners 13">
            <a:extLst>
              <a:ext uri="{FF2B5EF4-FFF2-40B4-BE49-F238E27FC236}">
                <a16:creationId xmlns:a16="http://schemas.microsoft.com/office/drawing/2014/main" id="{1AFFDE11-2FC4-4858-1E55-20F744B65906}"/>
              </a:ext>
            </a:extLst>
          </p:cNvPr>
          <p:cNvSpPr/>
          <p:nvPr/>
        </p:nvSpPr>
        <p:spPr>
          <a:xfrm>
            <a:off x="1875243" y="6125433"/>
            <a:ext cx="3441534" cy="551747"/>
          </a:xfrm>
          <a:prstGeom prst="roundRect">
            <a:avLst/>
          </a:prstGeom>
          <a:solidFill>
            <a:srgbClr val="0032A0"/>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dirty="0">
                <a:solidFill>
                  <a:schemeClr val="bg1"/>
                </a:solidFill>
              </a:rPr>
              <a:t>Validation of Loci/STREAM-</a:t>
            </a:r>
            <a:r>
              <a:rPr lang="en-US" sz="1600" dirty="0" err="1">
                <a:solidFill>
                  <a:schemeClr val="bg1"/>
                </a:solidFill>
              </a:rPr>
              <a:t>VoF</a:t>
            </a:r>
            <a:r>
              <a:rPr lang="en-US" sz="1600" dirty="0">
                <a:solidFill>
                  <a:schemeClr val="bg1"/>
                </a:solidFill>
              </a:rPr>
              <a:t> [6]</a:t>
            </a:r>
          </a:p>
        </p:txBody>
      </p:sp>
      <p:pic>
        <p:nvPicPr>
          <p:cNvPr id="15" name="Picture 14">
            <a:extLst>
              <a:ext uri="{FF2B5EF4-FFF2-40B4-BE49-F238E27FC236}">
                <a16:creationId xmlns:a16="http://schemas.microsoft.com/office/drawing/2014/main" id="{516CE77C-6293-D381-5044-FA5BAAF17914}"/>
              </a:ext>
            </a:extLst>
          </p:cNvPr>
          <p:cNvPicPr>
            <a:picLocks noChangeAspect="1"/>
          </p:cNvPicPr>
          <p:nvPr/>
        </p:nvPicPr>
        <p:blipFill>
          <a:blip r:embed="rId5"/>
          <a:stretch>
            <a:fillRect/>
          </a:stretch>
        </p:blipFill>
        <p:spPr>
          <a:xfrm>
            <a:off x="490697" y="2488707"/>
            <a:ext cx="1252991" cy="1237822"/>
          </a:xfrm>
          <a:prstGeom prst="rect">
            <a:avLst/>
          </a:prstGeom>
        </p:spPr>
      </p:pic>
      <p:grpSp>
        <p:nvGrpSpPr>
          <p:cNvPr id="16" name="Group 15">
            <a:extLst>
              <a:ext uri="{FF2B5EF4-FFF2-40B4-BE49-F238E27FC236}">
                <a16:creationId xmlns:a16="http://schemas.microsoft.com/office/drawing/2014/main" id="{7A7A8D02-2ECB-C8FB-FE99-6AFD2269E166}"/>
              </a:ext>
            </a:extLst>
          </p:cNvPr>
          <p:cNvGrpSpPr/>
          <p:nvPr/>
        </p:nvGrpSpPr>
        <p:grpSpPr>
          <a:xfrm>
            <a:off x="5701858" y="1552514"/>
            <a:ext cx="1371600" cy="4759126"/>
            <a:chOff x="5701858" y="1552514"/>
            <a:chExt cx="1371600" cy="4759126"/>
          </a:xfrm>
        </p:grpSpPr>
        <p:grpSp>
          <p:nvGrpSpPr>
            <p:cNvPr id="17" name="Group 16">
              <a:extLst>
                <a:ext uri="{FF2B5EF4-FFF2-40B4-BE49-F238E27FC236}">
                  <a16:creationId xmlns:a16="http://schemas.microsoft.com/office/drawing/2014/main" id="{850750AA-AF6F-E74F-50B2-169296526CCA}"/>
                </a:ext>
              </a:extLst>
            </p:cNvPr>
            <p:cNvGrpSpPr/>
            <p:nvPr/>
          </p:nvGrpSpPr>
          <p:grpSpPr>
            <a:xfrm>
              <a:off x="5701858" y="1552514"/>
              <a:ext cx="1371600" cy="4759126"/>
              <a:chOff x="5701858" y="1552514"/>
              <a:chExt cx="1371600" cy="4759126"/>
            </a:xfrm>
          </p:grpSpPr>
          <p:sp>
            <p:nvSpPr>
              <p:cNvPr id="20" name="Cylinder 19">
                <a:extLst>
                  <a:ext uri="{FF2B5EF4-FFF2-40B4-BE49-F238E27FC236}">
                    <a16:creationId xmlns:a16="http://schemas.microsoft.com/office/drawing/2014/main" id="{00219FD6-7D64-9538-0C9C-AA60393B9114}"/>
                  </a:ext>
                </a:extLst>
              </p:cNvPr>
              <p:cNvSpPr/>
              <p:nvPr/>
            </p:nvSpPr>
            <p:spPr>
              <a:xfrm>
                <a:off x="5701858" y="3793577"/>
                <a:ext cx="1371600" cy="2317499"/>
              </a:xfrm>
              <a:prstGeom prst="can">
                <a:avLst/>
              </a:prstGeom>
              <a:solidFill>
                <a:srgbClr val="00B050">
                  <a:alpha val="6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65C548DD-71E7-882D-C8F5-AAAAAD8A0B8E}"/>
                  </a:ext>
                </a:extLst>
              </p:cNvPr>
              <p:cNvSpPr/>
              <p:nvPr/>
            </p:nvSpPr>
            <p:spPr>
              <a:xfrm>
                <a:off x="5868839" y="3726529"/>
                <a:ext cx="1026596" cy="419428"/>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DF31E6C-E4E0-DDEA-503C-7D482F3912D5}"/>
                  </a:ext>
                </a:extLst>
              </p:cNvPr>
              <p:cNvSpPr/>
              <p:nvPr/>
            </p:nvSpPr>
            <p:spPr>
              <a:xfrm>
                <a:off x="5701858" y="3517633"/>
                <a:ext cx="1371600" cy="828888"/>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A8EA6078-562D-2516-A879-D6D239AA10B3}"/>
                  </a:ext>
                </a:extLst>
              </p:cNvPr>
              <p:cNvSpPr/>
              <p:nvPr/>
            </p:nvSpPr>
            <p:spPr>
              <a:xfrm>
                <a:off x="5868839" y="5691648"/>
                <a:ext cx="1026596" cy="419428"/>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a:extLst>
                  <a:ext uri="{FF2B5EF4-FFF2-40B4-BE49-F238E27FC236}">
                    <a16:creationId xmlns:a16="http://schemas.microsoft.com/office/drawing/2014/main" id="{80472FA0-76E3-0F46-519E-65AD0670EA05}"/>
                  </a:ext>
                </a:extLst>
              </p:cNvPr>
              <p:cNvCxnSpPr>
                <a:stCxn id="22" idx="6"/>
                <a:endCxn id="32" idx="6"/>
              </p:cNvCxnSpPr>
              <p:nvPr/>
            </p:nvCxnSpPr>
            <p:spPr>
              <a:xfrm>
                <a:off x="7073458" y="3932077"/>
                <a:ext cx="0" cy="1965119"/>
              </a:xfrm>
              <a:prstGeom prst="straightConnector1">
                <a:avLst/>
              </a:prstGeom>
              <a:ln>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F57EAC3-C7BC-E489-D028-1E0FA54864C8}"/>
                  </a:ext>
                </a:extLst>
              </p:cNvPr>
              <p:cNvCxnSpPr>
                <a:stCxn id="22" idx="2"/>
                <a:endCxn id="32" idx="2"/>
              </p:cNvCxnSpPr>
              <p:nvPr/>
            </p:nvCxnSpPr>
            <p:spPr>
              <a:xfrm>
                <a:off x="5701858" y="3932077"/>
                <a:ext cx="0" cy="196511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3AACDAAD-8E26-9F0F-12BF-67D6D4CA5C4C}"/>
                  </a:ext>
                </a:extLst>
              </p:cNvPr>
              <p:cNvSpPr/>
              <p:nvPr/>
            </p:nvSpPr>
            <p:spPr>
              <a:xfrm>
                <a:off x="5868839" y="1761410"/>
                <a:ext cx="1026596" cy="419428"/>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78C57C1E-A8EB-C9C9-4FFE-6728AEDC219A}"/>
                  </a:ext>
                </a:extLst>
              </p:cNvPr>
              <p:cNvSpPr/>
              <p:nvPr/>
            </p:nvSpPr>
            <p:spPr>
              <a:xfrm>
                <a:off x="5701858" y="1552514"/>
                <a:ext cx="1371600" cy="828888"/>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E2AB97C9-60F9-598D-77FC-7BF43813C77C}"/>
                  </a:ext>
                </a:extLst>
              </p:cNvPr>
              <p:cNvCxnSpPr>
                <a:stCxn id="27" idx="6"/>
                <a:endCxn id="31" idx="6"/>
              </p:cNvCxnSpPr>
              <p:nvPr/>
            </p:nvCxnSpPr>
            <p:spPr>
              <a:xfrm>
                <a:off x="7073458" y="1966958"/>
                <a:ext cx="0" cy="1965119"/>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AA0F66F-220C-DEAF-1F51-D512C0DD1BD8}"/>
                  </a:ext>
                </a:extLst>
              </p:cNvPr>
              <p:cNvCxnSpPr>
                <a:stCxn id="27" idx="2"/>
                <a:endCxn id="31" idx="2"/>
              </p:cNvCxnSpPr>
              <p:nvPr/>
            </p:nvCxnSpPr>
            <p:spPr>
              <a:xfrm>
                <a:off x="5701858" y="1966958"/>
                <a:ext cx="0" cy="196511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798EAEEF-0FF0-5D5A-8760-4D3A81861E30}"/>
                  </a:ext>
                </a:extLst>
              </p:cNvPr>
              <p:cNvSpPr/>
              <p:nvPr/>
            </p:nvSpPr>
            <p:spPr>
              <a:xfrm>
                <a:off x="5868839" y="3726529"/>
                <a:ext cx="1026596" cy="419428"/>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A93FE124-0A83-EAB2-FE67-90948E67EB5F}"/>
                  </a:ext>
                </a:extLst>
              </p:cNvPr>
              <p:cNvSpPr/>
              <p:nvPr/>
            </p:nvSpPr>
            <p:spPr>
              <a:xfrm>
                <a:off x="5701858" y="3517633"/>
                <a:ext cx="1371600" cy="828888"/>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a:extLst>
                  <a:ext uri="{FF2B5EF4-FFF2-40B4-BE49-F238E27FC236}">
                    <a16:creationId xmlns:a16="http://schemas.microsoft.com/office/drawing/2014/main" id="{386EF557-A340-AEB1-4DDF-EE0858A069A0}"/>
                  </a:ext>
                </a:extLst>
              </p:cNvPr>
              <p:cNvSpPr/>
              <p:nvPr/>
            </p:nvSpPr>
            <p:spPr>
              <a:xfrm>
                <a:off x="5701858" y="5482752"/>
                <a:ext cx="1371600" cy="828888"/>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2159044E-8214-BB50-E861-C2F749F22932}"/>
                  </a:ext>
                </a:extLst>
              </p:cNvPr>
              <p:cNvCxnSpPr>
                <a:stCxn id="26" idx="2"/>
                <a:endCxn id="30" idx="2"/>
              </p:cNvCxnSpPr>
              <p:nvPr/>
            </p:nvCxnSpPr>
            <p:spPr>
              <a:xfrm>
                <a:off x="5868839" y="1971124"/>
                <a:ext cx="0" cy="196511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C9D2E05-9305-C144-B42D-46CEDE5C791D}"/>
                  </a:ext>
                </a:extLst>
              </p:cNvPr>
              <p:cNvCxnSpPr>
                <a:stCxn id="26" idx="6"/>
                <a:endCxn id="30" idx="6"/>
              </p:cNvCxnSpPr>
              <p:nvPr/>
            </p:nvCxnSpPr>
            <p:spPr>
              <a:xfrm>
                <a:off x="6895435" y="1971124"/>
                <a:ext cx="0" cy="196511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18358DB-0777-A1FE-DEF0-44E651DF82E8}"/>
                  </a:ext>
                </a:extLst>
              </p:cNvPr>
              <p:cNvCxnSpPr>
                <a:stCxn id="21" idx="6"/>
                <a:endCxn id="23" idx="6"/>
              </p:cNvCxnSpPr>
              <p:nvPr/>
            </p:nvCxnSpPr>
            <p:spPr>
              <a:xfrm>
                <a:off x="6895435" y="3936243"/>
                <a:ext cx="0" cy="196511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C8A6CD0-A410-2461-B6A6-56E9B61B0B3D}"/>
                  </a:ext>
                </a:extLst>
              </p:cNvPr>
              <p:cNvCxnSpPr>
                <a:stCxn id="21" idx="2"/>
                <a:endCxn id="23" idx="2"/>
              </p:cNvCxnSpPr>
              <p:nvPr/>
            </p:nvCxnSpPr>
            <p:spPr>
              <a:xfrm>
                <a:off x="5868839" y="3936243"/>
                <a:ext cx="0" cy="196511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18" name="Oval 17">
              <a:extLst>
                <a:ext uri="{FF2B5EF4-FFF2-40B4-BE49-F238E27FC236}">
                  <a16:creationId xmlns:a16="http://schemas.microsoft.com/office/drawing/2014/main" id="{321C12AB-030D-2870-5FE8-4F89C6ED965A}"/>
                </a:ext>
              </a:extLst>
            </p:cNvPr>
            <p:cNvSpPr/>
            <p:nvPr/>
          </p:nvSpPr>
          <p:spPr>
            <a:xfrm>
              <a:off x="5868839" y="3693005"/>
              <a:ext cx="1026596" cy="419428"/>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1F59E5B6-FE68-AFCB-DE16-64535F4C21ED}"/>
                </a:ext>
              </a:extLst>
            </p:cNvPr>
            <p:cNvSpPr/>
            <p:nvPr/>
          </p:nvSpPr>
          <p:spPr>
            <a:xfrm>
              <a:off x="5874360" y="5687482"/>
              <a:ext cx="1026596" cy="419428"/>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09357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82F682-7903-E881-28D3-B3AAB477779A}"/>
              </a:ext>
            </a:extLst>
          </p:cNvPr>
          <p:cNvSpPr>
            <a:spLocks noGrp="1"/>
          </p:cNvSpPr>
          <p:nvPr>
            <p:ph type="sldNum" sz="quarter" idx="12"/>
          </p:nvPr>
        </p:nvSpPr>
        <p:spPr/>
        <p:txBody>
          <a:bodyPr/>
          <a:lstStyle/>
          <a:p>
            <a:fld id="{2624FCD2-9C05-4241-882C-3D134303B4EB}" type="slidenum">
              <a:rPr lang="en-US" smtClean="0"/>
              <a:pPr/>
              <a:t>8</a:t>
            </a:fld>
            <a:endParaRPr lang="en-US"/>
          </a:p>
        </p:txBody>
      </p:sp>
      <p:sp>
        <p:nvSpPr>
          <p:cNvPr id="3" name="Footer Placeholder 2">
            <a:extLst>
              <a:ext uri="{FF2B5EF4-FFF2-40B4-BE49-F238E27FC236}">
                <a16:creationId xmlns:a16="http://schemas.microsoft.com/office/drawing/2014/main" id="{6CDEC963-CCD2-5D29-4089-AEE65620888E}"/>
              </a:ext>
            </a:extLst>
          </p:cNvPr>
          <p:cNvSpPr>
            <a:spLocks noGrp="1"/>
          </p:cNvSpPr>
          <p:nvPr>
            <p:ph type="ftr" sz="quarter" idx="11"/>
          </p:nvPr>
        </p:nvSpPr>
        <p:spPr/>
        <p:txBody>
          <a:bodyPr/>
          <a:lstStyle/>
          <a:p>
            <a:r>
              <a:rPr lang="en-US">
                <a:latin typeface="Arial"/>
                <a:ea typeface="ＭＳ Ｐゴシック"/>
                <a:cs typeface="Arial"/>
              </a:rPr>
              <a:t>TFAWS 2026 – August 31 – September 4, 2026</a:t>
            </a:r>
            <a:endParaRPr lang="en-US" dirty="0">
              <a:latin typeface="Arial"/>
              <a:ea typeface="ＭＳ Ｐゴシック"/>
              <a:cs typeface="Arial"/>
            </a:endParaRPr>
          </a:p>
        </p:txBody>
      </p:sp>
      <p:sp>
        <p:nvSpPr>
          <p:cNvPr id="4" name="Title 2">
            <a:extLst>
              <a:ext uri="{FF2B5EF4-FFF2-40B4-BE49-F238E27FC236}">
                <a16:creationId xmlns:a16="http://schemas.microsoft.com/office/drawing/2014/main" id="{DEA00F8A-349F-3377-73AA-20E95D372E3F}"/>
              </a:ext>
            </a:extLst>
          </p:cNvPr>
          <p:cNvSpPr txBox="1">
            <a:spLocks/>
          </p:cNvSpPr>
          <p:nvPr/>
        </p:nvSpPr>
        <p:spPr>
          <a:xfrm>
            <a:off x="1885950" y="152400"/>
            <a:ext cx="8534400" cy="792162"/>
          </a:xfrm>
          <a:prstGeom prst="rect">
            <a:avLst/>
          </a:prstGeom>
        </p:spPr>
        <p:txBody>
          <a:bodyPr/>
          <a:lstStyle>
            <a:lvl1pPr algn="ctr" rtl="0" eaLnBrk="0" fontAlgn="base" hangingPunct="0">
              <a:spcBef>
                <a:spcPct val="0"/>
              </a:spcBef>
              <a:spcAft>
                <a:spcPct val="0"/>
              </a:spcAft>
              <a:defRPr sz="2800" b="1">
                <a:solidFill>
                  <a:schemeClr val="accent2"/>
                </a:solidFill>
                <a:latin typeface="+mj-lt"/>
                <a:ea typeface="ＭＳ Ｐゴシック" charset="0"/>
                <a:cs typeface="+mj-cs"/>
              </a:defRPr>
            </a:lvl1pPr>
            <a:lvl2pPr algn="ctr" rtl="0" eaLnBrk="0" fontAlgn="base" hangingPunct="0">
              <a:spcBef>
                <a:spcPct val="0"/>
              </a:spcBef>
              <a:spcAft>
                <a:spcPct val="0"/>
              </a:spcAft>
              <a:defRPr sz="2800" b="1">
                <a:solidFill>
                  <a:schemeClr val="accent2"/>
                </a:solidFill>
                <a:latin typeface="Arial" charset="0"/>
                <a:ea typeface="ＭＳ Ｐゴシック" charset="0"/>
              </a:defRPr>
            </a:lvl2pPr>
            <a:lvl3pPr algn="ctr" rtl="0" eaLnBrk="0" fontAlgn="base" hangingPunct="0">
              <a:spcBef>
                <a:spcPct val="0"/>
              </a:spcBef>
              <a:spcAft>
                <a:spcPct val="0"/>
              </a:spcAft>
              <a:defRPr sz="2800" b="1">
                <a:solidFill>
                  <a:schemeClr val="accent2"/>
                </a:solidFill>
                <a:latin typeface="Arial" charset="0"/>
                <a:ea typeface="ＭＳ Ｐゴシック" charset="0"/>
              </a:defRPr>
            </a:lvl3pPr>
            <a:lvl4pPr algn="ctr" rtl="0" eaLnBrk="0" fontAlgn="base" hangingPunct="0">
              <a:spcBef>
                <a:spcPct val="0"/>
              </a:spcBef>
              <a:spcAft>
                <a:spcPct val="0"/>
              </a:spcAft>
              <a:defRPr sz="2800" b="1">
                <a:solidFill>
                  <a:schemeClr val="accent2"/>
                </a:solidFill>
                <a:latin typeface="Arial" charset="0"/>
                <a:ea typeface="ＭＳ Ｐゴシック" charset="0"/>
              </a:defRPr>
            </a:lvl4pPr>
            <a:lvl5pPr algn="ctr" rtl="0" eaLnBrk="0" fontAlgn="base" hangingPunct="0">
              <a:spcBef>
                <a:spcPct val="0"/>
              </a:spcBef>
              <a:spcAft>
                <a:spcPct val="0"/>
              </a:spcAft>
              <a:defRPr sz="2800" b="1">
                <a:solidFill>
                  <a:schemeClr val="accent2"/>
                </a:solidFill>
                <a:latin typeface="Arial" charset="0"/>
                <a:ea typeface="ＭＳ Ｐゴシック" charset="0"/>
              </a:defRPr>
            </a:lvl5pPr>
            <a:lvl6pPr marL="457200" algn="ctr" rtl="0" fontAlgn="base">
              <a:spcBef>
                <a:spcPct val="0"/>
              </a:spcBef>
              <a:spcAft>
                <a:spcPct val="0"/>
              </a:spcAft>
              <a:defRPr sz="2800" b="1">
                <a:solidFill>
                  <a:schemeClr val="accent2"/>
                </a:solidFill>
                <a:latin typeface="Arial" charset="0"/>
              </a:defRPr>
            </a:lvl6pPr>
            <a:lvl7pPr marL="914400" algn="ctr" rtl="0" fontAlgn="base">
              <a:spcBef>
                <a:spcPct val="0"/>
              </a:spcBef>
              <a:spcAft>
                <a:spcPct val="0"/>
              </a:spcAft>
              <a:defRPr sz="2800" b="1">
                <a:solidFill>
                  <a:schemeClr val="accent2"/>
                </a:solidFill>
                <a:latin typeface="Arial" charset="0"/>
              </a:defRPr>
            </a:lvl7pPr>
            <a:lvl8pPr marL="1371600" algn="ctr" rtl="0" fontAlgn="base">
              <a:spcBef>
                <a:spcPct val="0"/>
              </a:spcBef>
              <a:spcAft>
                <a:spcPct val="0"/>
              </a:spcAft>
              <a:defRPr sz="2800" b="1">
                <a:solidFill>
                  <a:schemeClr val="accent2"/>
                </a:solidFill>
                <a:latin typeface="Arial" charset="0"/>
              </a:defRPr>
            </a:lvl8pPr>
            <a:lvl9pPr marL="1828800" algn="ctr" rtl="0" fontAlgn="base">
              <a:spcBef>
                <a:spcPct val="0"/>
              </a:spcBef>
              <a:spcAft>
                <a:spcPct val="0"/>
              </a:spcAft>
              <a:defRPr sz="2800" b="1">
                <a:solidFill>
                  <a:schemeClr val="accent2"/>
                </a:solidFill>
                <a:latin typeface="Arial" charset="0"/>
              </a:defRPr>
            </a:lvl9pPr>
          </a:lstStyle>
          <a:p>
            <a:r>
              <a:rPr lang="en-US" kern="0" dirty="0"/>
              <a:t>JAXA Cryostat Case 1</a:t>
            </a:r>
          </a:p>
        </p:txBody>
      </p:sp>
      <p:sp>
        <p:nvSpPr>
          <p:cNvPr id="5" name="Content Placeholder 3">
            <a:extLst>
              <a:ext uri="{FF2B5EF4-FFF2-40B4-BE49-F238E27FC236}">
                <a16:creationId xmlns:a16="http://schemas.microsoft.com/office/drawing/2014/main" id="{202ECEE1-776F-A57C-C209-971E7DBD3A8E}"/>
              </a:ext>
            </a:extLst>
          </p:cNvPr>
          <p:cNvSpPr txBox="1">
            <a:spLocks/>
          </p:cNvSpPr>
          <p:nvPr/>
        </p:nvSpPr>
        <p:spPr>
          <a:xfrm>
            <a:off x="962585" y="5173349"/>
            <a:ext cx="10972800" cy="688848"/>
          </a:xfrm>
          <a:prstGeom prst="rect">
            <a:avLst/>
          </a:prstGeom>
        </p:spPr>
        <p:txBody>
          <a:bodyPr/>
          <a:lstStyle>
            <a:lvl1pPr marL="342900" indent="-342900" algn="l" rtl="0" eaLnBrk="0" fontAlgn="base" hangingPunct="0">
              <a:spcBef>
                <a:spcPct val="20000"/>
              </a:spcBef>
              <a:spcAft>
                <a:spcPct val="0"/>
              </a:spcAft>
              <a:buChar char="•"/>
              <a:defRPr sz="2400">
                <a:solidFill>
                  <a:schemeClr val="accent2"/>
                </a:solidFill>
                <a:latin typeface="+mn-lt"/>
                <a:ea typeface="ＭＳ Ｐゴシック" charset="0"/>
                <a:cs typeface="+mn-cs"/>
              </a:defRPr>
            </a:lvl1pPr>
            <a:lvl2pPr marL="742950" indent="-285750" algn="l" rtl="0" eaLnBrk="0" fontAlgn="base" hangingPunct="0">
              <a:spcBef>
                <a:spcPct val="20000"/>
              </a:spcBef>
              <a:spcAft>
                <a:spcPct val="0"/>
              </a:spcAft>
              <a:buChar char="–"/>
              <a:defRPr sz="20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16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1600">
                <a:solidFill>
                  <a:schemeClr val="tx1"/>
                </a:solidFill>
                <a:latin typeface="+mn-lt"/>
                <a:ea typeface="ＭＳ Ｐゴシック" charset="0"/>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r>
              <a:rPr lang="en-US" b="0" kern="0"/>
              <a:t>Pressure results within 10% of experiment (4.4% mean absolute percentage error)</a:t>
            </a:r>
          </a:p>
          <a:p>
            <a:r>
              <a:rPr lang="en-US" b="0" kern="0"/>
              <a:t>Good agreement with temperature sensor data</a:t>
            </a:r>
            <a:endParaRPr lang="en-US" b="0" kern="0" dirty="0"/>
          </a:p>
        </p:txBody>
      </p:sp>
      <p:grpSp>
        <p:nvGrpSpPr>
          <p:cNvPr id="6" name="Group 5">
            <a:extLst>
              <a:ext uri="{FF2B5EF4-FFF2-40B4-BE49-F238E27FC236}">
                <a16:creationId xmlns:a16="http://schemas.microsoft.com/office/drawing/2014/main" id="{132E0409-A356-3456-8B2A-C81FB2DE282E}"/>
              </a:ext>
            </a:extLst>
          </p:cNvPr>
          <p:cNvGrpSpPr/>
          <p:nvPr/>
        </p:nvGrpSpPr>
        <p:grpSpPr>
          <a:xfrm>
            <a:off x="4974530" y="1303939"/>
            <a:ext cx="2100725" cy="3396092"/>
            <a:chOff x="5128158" y="1519714"/>
            <a:chExt cx="2100725" cy="3396092"/>
          </a:xfrm>
        </p:grpSpPr>
        <p:pic>
          <p:nvPicPr>
            <p:cNvPr id="7" name="Picture 6">
              <a:extLst>
                <a:ext uri="{FF2B5EF4-FFF2-40B4-BE49-F238E27FC236}">
                  <a16:creationId xmlns:a16="http://schemas.microsoft.com/office/drawing/2014/main" id="{3D88F15A-6936-549C-7C2F-88155D3811A8}"/>
                </a:ext>
              </a:extLst>
            </p:cNvPr>
            <p:cNvPicPr>
              <a:picLocks noChangeAspect="1"/>
            </p:cNvPicPr>
            <p:nvPr/>
          </p:nvPicPr>
          <p:blipFill>
            <a:blip r:embed="rId2"/>
            <a:stretch>
              <a:fillRect/>
            </a:stretch>
          </p:blipFill>
          <p:spPr>
            <a:xfrm>
              <a:off x="5128158" y="1519714"/>
              <a:ext cx="2100725" cy="3396092"/>
            </a:xfrm>
            <a:prstGeom prst="rect">
              <a:avLst/>
            </a:prstGeom>
          </p:spPr>
        </p:pic>
        <p:sp>
          <p:nvSpPr>
            <p:cNvPr id="8" name="Oval 7">
              <a:extLst>
                <a:ext uri="{FF2B5EF4-FFF2-40B4-BE49-F238E27FC236}">
                  <a16:creationId xmlns:a16="http://schemas.microsoft.com/office/drawing/2014/main" id="{69740A29-D9E7-0986-154B-20542BD9060F}"/>
                </a:ext>
              </a:extLst>
            </p:cNvPr>
            <p:cNvSpPr/>
            <p:nvPr/>
          </p:nvSpPr>
          <p:spPr>
            <a:xfrm>
              <a:off x="6199762" y="2237362"/>
              <a:ext cx="350195" cy="337225"/>
            </a:xfrm>
            <a:prstGeom prst="ellipse">
              <a:avLst/>
            </a:prstGeom>
            <a:noFill/>
            <a:ln>
              <a:solidFill>
                <a:srgbClr val="E4002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1996D7E1-E0D2-DCA5-B190-0F13E7E33A85}"/>
                </a:ext>
              </a:extLst>
            </p:cNvPr>
            <p:cNvSpPr/>
            <p:nvPr/>
          </p:nvSpPr>
          <p:spPr>
            <a:xfrm>
              <a:off x="6178520" y="2963146"/>
              <a:ext cx="350195" cy="337225"/>
            </a:xfrm>
            <a:prstGeom prst="ellipse">
              <a:avLst/>
            </a:prstGeom>
            <a:noFill/>
            <a:ln>
              <a:solidFill>
                <a:srgbClr val="E4002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B7FF203-A28F-5740-5819-6F1E25A8A022}"/>
                </a:ext>
              </a:extLst>
            </p:cNvPr>
            <p:cNvSpPr/>
            <p:nvPr/>
          </p:nvSpPr>
          <p:spPr>
            <a:xfrm>
              <a:off x="6178519" y="3713120"/>
              <a:ext cx="350195" cy="337225"/>
            </a:xfrm>
            <a:prstGeom prst="ellipse">
              <a:avLst/>
            </a:prstGeom>
            <a:noFill/>
            <a:ln>
              <a:solidFill>
                <a:srgbClr val="E4002B"/>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 name="Rectangle: Rounded Corners 10">
                  <a:extLst>
                    <a:ext uri="{FF2B5EF4-FFF2-40B4-BE49-F238E27FC236}">
                      <a16:creationId xmlns:a16="http://schemas.microsoft.com/office/drawing/2014/main" id="{E36768E0-FE0E-0BD8-F40F-A52DE5077054}"/>
                    </a:ext>
                  </a:extLst>
                </p:cNvPr>
                <p:cNvSpPr/>
                <p:nvPr/>
              </p:nvSpPr>
              <p:spPr>
                <a:xfrm>
                  <a:off x="5640727" y="2226689"/>
                  <a:ext cx="498437" cy="391708"/>
                </a:xfrm>
                <a:prstGeom prst="roundRect">
                  <a:avLst/>
                </a:prstGeom>
                <a:solidFill>
                  <a:srgbClr val="0032A0"/>
                </a:solidFill>
                <a:ln/>
              </p:spPr>
              <p:style>
                <a:lnRef idx="3">
                  <a:schemeClr val="lt1"/>
                </a:lnRef>
                <a:fillRef idx="1">
                  <a:schemeClr val="accent1"/>
                </a:fillRef>
                <a:effectRef idx="1">
                  <a:schemeClr val="accent1"/>
                </a:effectRef>
                <a:fontRef idx="minor">
                  <a:schemeClr val="lt1"/>
                </a:fontRef>
              </p:style>
              <p:txBody>
                <a:bodyPr rtlCol="0" anchor="ctr"/>
                <a:lstStyle/>
                <a:p>
                  <a:pPr/>
                  <a14:m>
                    <m:oMathPara xmlns:m="http://schemas.openxmlformats.org/officeDocument/2006/math">
                      <m:oMathParaPr>
                        <m:jc m:val="centerGroup"/>
                      </m:oMathParaPr>
                      <m:oMath xmlns:m="http://schemas.openxmlformats.org/officeDocument/2006/math">
                        <m:r>
                          <a:rPr lang="en-US" sz="2000" i="1" smtClean="0">
                            <a:solidFill>
                              <a:schemeClr val="bg1"/>
                            </a:solidFill>
                            <a:latin typeface="Cambria Math" panose="02040503050406030204" pitchFamily="18" charset="0"/>
                          </a:rPr>
                          <m:t>𝑇</m:t>
                        </m:r>
                        <m:r>
                          <a:rPr lang="en-US" sz="2000" b="0" i="1" smtClean="0">
                            <a:solidFill>
                              <a:schemeClr val="bg1"/>
                            </a:solidFill>
                            <a:latin typeface="Cambria Math" panose="02040503050406030204" pitchFamily="18" charset="0"/>
                          </a:rPr>
                          <m:t>5</m:t>
                        </m:r>
                      </m:oMath>
                    </m:oMathPara>
                  </a14:m>
                  <a:endParaRPr lang="en-US" sz="2000" dirty="0">
                    <a:solidFill>
                      <a:schemeClr val="bg1"/>
                    </a:solidFill>
                  </a:endParaRPr>
                </a:p>
              </p:txBody>
            </p:sp>
          </mc:Choice>
          <mc:Fallback xmlns="">
            <p:sp>
              <p:nvSpPr>
                <p:cNvPr id="70" name="Rectangle: Rounded Corners 69">
                  <a:extLst>
                    <a:ext uri="{FF2B5EF4-FFF2-40B4-BE49-F238E27FC236}">
                      <a16:creationId xmlns:a16="http://schemas.microsoft.com/office/drawing/2014/main" id="{F1613E8F-4D31-8037-8C32-3C0C0A28656C}"/>
                    </a:ext>
                  </a:extLst>
                </p:cNvPr>
                <p:cNvSpPr>
                  <a:spLocks noRot="1" noChangeAspect="1" noMove="1" noResize="1" noEditPoints="1" noAdjustHandles="1" noChangeArrowheads="1" noChangeShapeType="1" noTextEdit="1"/>
                </p:cNvSpPr>
                <p:nvPr/>
              </p:nvSpPr>
              <p:spPr>
                <a:xfrm>
                  <a:off x="5640727" y="2226689"/>
                  <a:ext cx="498437" cy="391708"/>
                </a:xfrm>
                <a:prstGeom prst="roundRect">
                  <a:avLst/>
                </a:prstGeom>
                <a:blipFill>
                  <a:blip r:embed="rId5"/>
                  <a:stretch>
                    <a:fillRect/>
                  </a:stretch>
                </a:blip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Rounded Corners 11">
                  <a:extLst>
                    <a:ext uri="{FF2B5EF4-FFF2-40B4-BE49-F238E27FC236}">
                      <a16:creationId xmlns:a16="http://schemas.microsoft.com/office/drawing/2014/main" id="{E6D55991-C229-4C44-181C-CD4E591036C9}"/>
                    </a:ext>
                  </a:extLst>
                </p:cNvPr>
                <p:cNvSpPr/>
                <p:nvPr/>
              </p:nvSpPr>
              <p:spPr>
                <a:xfrm>
                  <a:off x="5640728" y="2901933"/>
                  <a:ext cx="498437" cy="391708"/>
                </a:xfrm>
                <a:prstGeom prst="roundRect">
                  <a:avLst/>
                </a:prstGeom>
                <a:solidFill>
                  <a:srgbClr val="0032A0"/>
                </a:solidFill>
                <a:ln/>
              </p:spPr>
              <p:style>
                <a:lnRef idx="3">
                  <a:schemeClr val="lt1"/>
                </a:lnRef>
                <a:fillRef idx="1">
                  <a:schemeClr val="accent1"/>
                </a:fillRef>
                <a:effectRef idx="1">
                  <a:schemeClr val="accent1"/>
                </a:effectRef>
                <a:fontRef idx="minor">
                  <a:schemeClr val="lt1"/>
                </a:fontRef>
              </p:style>
              <p:txBody>
                <a:bodyPr rtlCol="0" anchor="ctr"/>
                <a:lstStyle/>
                <a:p>
                  <a:pPr/>
                  <a14:m>
                    <m:oMathPara xmlns:m="http://schemas.openxmlformats.org/officeDocument/2006/math">
                      <m:oMathParaPr>
                        <m:jc m:val="centerGroup"/>
                      </m:oMathParaPr>
                      <m:oMath xmlns:m="http://schemas.openxmlformats.org/officeDocument/2006/math">
                        <m:r>
                          <a:rPr lang="en-US" sz="2000" i="1" smtClean="0">
                            <a:solidFill>
                              <a:schemeClr val="bg1"/>
                            </a:solidFill>
                            <a:latin typeface="Cambria Math" panose="02040503050406030204" pitchFamily="18" charset="0"/>
                          </a:rPr>
                          <m:t>𝑇</m:t>
                        </m:r>
                        <m:r>
                          <a:rPr lang="en-US" sz="2000" b="0" i="1" smtClean="0">
                            <a:solidFill>
                              <a:schemeClr val="bg1"/>
                            </a:solidFill>
                            <a:latin typeface="Cambria Math" panose="02040503050406030204" pitchFamily="18" charset="0"/>
                          </a:rPr>
                          <m:t>3</m:t>
                        </m:r>
                      </m:oMath>
                    </m:oMathPara>
                  </a14:m>
                  <a:endParaRPr lang="en-US" sz="2000" dirty="0">
                    <a:solidFill>
                      <a:schemeClr val="bg1"/>
                    </a:solidFill>
                  </a:endParaRPr>
                </a:p>
              </p:txBody>
            </p:sp>
          </mc:Choice>
          <mc:Fallback xmlns="">
            <p:sp>
              <p:nvSpPr>
                <p:cNvPr id="71" name="Rectangle: Rounded Corners 70">
                  <a:extLst>
                    <a:ext uri="{FF2B5EF4-FFF2-40B4-BE49-F238E27FC236}">
                      <a16:creationId xmlns:a16="http://schemas.microsoft.com/office/drawing/2014/main" id="{C7F62446-11D8-F7A3-B8E3-8AF81FF7B970}"/>
                    </a:ext>
                  </a:extLst>
                </p:cNvPr>
                <p:cNvSpPr>
                  <a:spLocks noRot="1" noChangeAspect="1" noMove="1" noResize="1" noEditPoints="1" noAdjustHandles="1" noChangeArrowheads="1" noChangeShapeType="1" noTextEdit="1"/>
                </p:cNvSpPr>
                <p:nvPr/>
              </p:nvSpPr>
              <p:spPr>
                <a:xfrm>
                  <a:off x="5640728" y="2901933"/>
                  <a:ext cx="498437" cy="391708"/>
                </a:xfrm>
                <a:prstGeom prst="roundRect">
                  <a:avLst/>
                </a:prstGeom>
                <a:blipFill>
                  <a:blip r:embed="rId6"/>
                  <a:stretch>
                    <a:fillRect/>
                  </a:stretch>
                </a:blip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Rounded Corners 12">
                  <a:extLst>
                    <a:ext uri="{FF2B5EF4-FFF2-40B4-BE49-F238E27FC236}">
                      <a16:creationId xmlns:a16="http://schemas.microsoft.com/office/drawing/2014/main" id="{E1F00E32-3D26-EB42-021B-F01527440232}"/>
                    </a:ext>
                  </a:extLst>
                </p:cNvPr>
                <p:cNvSpPr/>
                <p:nvPr/>
              </p:nvSpPr>
              <p:spPr>
                <a:xfrm>
                  <a:off x="5640727" y="3712670"/>
                  <a:ext cx="498437" cy="391708"/>
                </a:xfrm>
                <a:prstGeom prst="roundRect">
                  <a:avLst/>
                </a:prstGeom>
                <a:solidFill>
                  <a:srgbClr val="0032A0"/>
                </a:solidFill>
                <a:ln/>
              </p:spPr>
              <p:style>
                <a:lnRef idx="3">
                  <a:schemeClr val="lt1"/>
                </a:lnRef>
                <a:fillRef idx="1">
                  <a:schemeClr val="accent1"/>
                </a:fillRef>
                <a:effectRef idx="1">
                  <a:schemeClr val="accent1"/>
                </a:effectRef>
                <a:fontRef idx="minor">
                  <a:schemeClr val="lt1"/>
                </a:fontRef>
              </p:style>
              <p:txBody>
                <a:bodyPr rtlCol="0" anchor="ctr"/>
                <a:lstStyle/>
                <a:p>
                  <a:pPr/>
                  <a14:m>
                    <m:oMathPara xmlns:m="http://schemas.openxmlformats.org/officeDocument/2006/math">
                      <m:oMathParaPr>
                        <m:jc m:val="centerGroup"/>
                      </m:oMathParaPr>
                      <m:oMath xmlns:m="http://schemas.openxmlformats.org/officeDocument/2006/math">
                        <m:r>
                          <a:rPr lang="en-US" sz="2000" i="1" smtClean="0">
                            <a:solidFill>
                              <a:schemeClr val="bg1"/>
                            </a:solidFill>
                            <a:latin typeface="Cambria Math" panose="02040503050406030204" pitchFamily="18" charset="0"/>
                          </a:rPr>
                          <m:t>𝑇</m:t>
                        </m:r>
                        <m:r>
                          <a:rPr lang="en-US" sz="2000" b="0" i="1" smtClean="0">
                            <a:solidFill>
                              <a:schemeClr val="bg1"/>
                            </a:solidFill>
                            <a:latin typeface="Cambria Math" panose="02040503050406030204" pitchFamily="18" charset="0"/>
                          </a:rPr>
                          <m:t>1</m:t>
                        </m:r>
                      </m:oMath>
                    </m:oMathPara>
                  </a14:m>
                  <a:endParaRPr lang="en-US" sz="2000" dirty="0">
                    <a:solidFill>
                      <a:schemeClr val="bg1"/>
                    </a:solidFill>
                  </a:endParaRPr>
                </a:p>
              </p:txBody>
            </p:sp>
          </mc:Choice>
          <mc:Fallback xmlns="">
            <p:sp>
              <p:nvSpPr>
                <p:cNvPr id="72" name="Rectangle: Rounded Corners 71">
                  <a:extLst>
                    <a:ext uri="{FF2B5EF4-FFF2-40B4-BE49-F238E27FC236}">
                      <a16:creationId xmlns:a16="http://schemas.microsoft.com/office/drawing/2014/main" id="{DCBD7DDA-157C-CBBB-9FA8-79FDCB2C1E66}"/>
                    </a:ext>
                  </a:extLst>
                </p:cNvPr>
                <p:cNvSpPr>
                  <a:spLocks noRot="1" noChangeAspect="1" noMove="1" noResize="1" noEditPoints="1" noAdjustHandles="1" noChangeArrowheads="1" noChangeShapeType="1" noTextEdit="1"/>
                </p:cNvSpPr>
                <p:nvPr/>
              </p:nvSpPr>
              <p:spPr>
                <a:xfrm>
                  <a:off x="5640727" y="3712670"/>
                  <a:ext cx="498437" cy="391708"/>
                </a:xfrm>
                <a:prstGeom prst="roundRect">
                  <a:avLst/>
                </a:prstGeom>
                <a:blipFill>
                  <a:blip r:embed="rId7"/>
                  <a:stretch>
                    <a:fillRect/>
                  </a:stretch>
                </a:blipFill>
                <a:ln/>
              </p:spPr>
              <p:txBody>
                <a:bodyPr/>
                <a:lstStyle/>
                <a:p>
                  <a:r>
                    <a:rPr lang="en-US">
                      <a:noFill/>
                    </a:rPr>
                    <a:t> </a:t>
                  </a:r>
                </a:p>
              </p:txBody>
            </p:sp>
          </mc:Fallback>
        </mc:AlternateContent>
      </p:grpSp>
      <p:pic>
        <p:nvPicPr>
          <p:cNvPr id="14" name="Picture 13">
            <a:extLst>
              <a:ext uri="{FF2B5EF4-FFF2-40B4-BE49-F238E27FC236}">
                <a16:creationId xmlns:a16="http://schemas.microsoft.com/office/drawing/2014/main" id="{F0A2E622-F1BF-DC17-CCFD-2DEA0EA2DFBE}"/>
              </a:ext>
            </a:extLst>
          </p:cNvPr>
          <p:cNvPicPr>
            <a:picLocks noChangeAspect="1"/>
          </p:cNvPicPr>
          <p:nvPr/>
        </p:nvPicPr>
        <p:blipFill>
          <a:blip r:embed="rId8"/>
          <a:stretch>
            <a:fillRect/>
          </a:stretch>
        </p:blipFill>
        <p:spPr>
          <a:xfrm>
            <a:off x="6915150" y="1001735"/>
            <a:ext cx="5334000" cy="4000500"/>
          </a:xfrm>
          <a:prstGeom prst="rect">
            <a:avLst/>
          </a:prstGeom>
        </p:spPr>
      </p:pic>
      <p:pic>
        <p:nvPicPr>
          <p:cNvPr id="15" name="Picture 14">
            <a:extLst>
              <a:ext uri="{FF2B5EF4-FFF2-40B4-BE49-F238E27FC236}">
                <a16:creationId xmlns:a16="http://schemas.microsoft.com/office/drawing/2014/main" id="{1F241394-C6A0-0C51-2A2F-FAFEF3A795B0}"/>
              </a:ext>
            </a:extLst>
          </p:cNvPr>
          <p:cNvPicPr>
            <a:picLocks noChangeAspect="1"/>
          </p:cNvPicPr>
          <p:nvPr/>
        </p:nvPicPr>
        <p:blipFill>
          <a:blip r:embed="rId9"/>
          <a:stretch>
            <a:fillRect/>
          </a:stretch>
        </p:blipFill>
        <p:spPr>
          <a:xfrm>
            <a:off x="57150" y="1001735"/>
            <a:ext cx="5334000" cy="4000500"/>
          </a:xfrm>
          <a:prstGeom prst="rect">
            <a:avLst/>
          </a:prstGeom>
        </p:spPr>
      </p:pic>
      <p:cxnSp>
        <p:nvCxnSpPr>
          <p:cNvPr id="16" name="Connector: Curved 15">
            <a:extLst>
              <a:ext uri="{FF2B5EF4-FFF2-40B4-BE49-F238E27FC236}">
                <a16:creationId xmlns:a16="http://schemas.microsoft.com/office/drawing/2014/main" id="{2FFAA8AF-07F4-0359-8EB5-840E1F21CECF}"/>
              </a:ext>
            </a:extLst>
          </p:cNvPr>
          <p:cNvCxnSpPr>
            <a:cxnSpLocks/>
            <a:stCxn id="8" idx="0"/>
          </p:cNvCxnSpPr>
          <p:nvPr/>
        </p:nvCxnSpPr>
        <p:spPr>
          <a:xfrm rot="5400000" flipH="1" flipV="1">
            <a:off x="6809743" y="1216012"/>
            <a:ext cx="217064" cy="1394086"/>
          </a:xfrm>
          <a:prstGeom prst="curvedConnector2">
            <a:avLst/>
          </a:prstGeom>
          <a:ln>
            <a:solidFill>
              <a:srgbClr val="E4002B"/>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 name="Connector: Curved 16">
            <a:extLst>
              <a:ext uri="{FF2B5EF4-FFF2-40B4-BE49-F238E27FC236}">
                <a16:creationId xmlns:a16="http://schemas.microsoft.com/office/drawing/2014/main" id="{B9E2B7D1-AC21-0666-CC9B-859EC35975D7}"/>
              </a:ext>
            </a:extLst>
          </p:cNvPr>
          <p:cNvCxnSpPr>
            <a:cxnSpLocks/>
            <a:stCxn id="10" idx="4"/>
          </p:cNvCxnSpPr>
          <p:nvPr/>
        </p:nvCxnSpPr>
        <p:spPr>
          <a:xfrm rot="16200000" flipH="1">
            <a:off x="6660373" y="3374185"/>
            <a:ext cx="473318" cy="1394087"/>
          </a:xfrm>
          <a:prstGeom prst="curvedConnector2">
            <a:avLst/>
          </a:prstGeom>
          <a:ln>
            <a:solidFill>
              <a:srgbClr val="E4002B"/>
            </a:solidFill>
            <a:prstDash val="soli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5272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14DFEC-DB78-540F-44D9-7B61CF4904A8}"/>
              </a:ext>
            </a:extLst>
          </p:cNvPr>
          <p:cNvSpPr>
            <a:spLocks noGrp="1"/>
          </p:cNvSpPr>
          <p:nvPr>
            <p:ph type="sldNum" sz="quarter" idx="12"/>
          </p:nvPr>
        </p:nvSpPr>
        <p:spPr/>
        <p:txBody>
          <a:bodyPr/>
          <a:lstStyle/>
          <a:p>
            <a:fld id="{2624FCD2-9C05-4241-882C-3D134303B4EB}" type="slidenum">
              <a:rPr lang="en-US" smtClean="0"/>
              <a:pPr/>
              <a:t>9</a:t>
            </a:fld>
            <a:endParaRPr lang="en-US"/>
          </a:p>
        </p:txBody>
      </p:sp>
      <p:sp>
        <p:nvSpPr>
          <p:cNvPr id="3" name="Footer Placeholder 2">
            <a:extLst>
              <a:ext uri="{FF2B5EF4-FFF2-40B4-BE49-F238E27FC236}">
                <a16:creationId xmlns:a16="http://schemas.microsoft.com/office/drawing/2014/main" id="{0C33CD50-768E-3A06-0F81-06F5F1698FD6}"/>
              </a:ext>
            </a:extLst>
          </p:cNvPr>
          <p:cNvSpPr>
            <a:spLocks noGrp="1"/>
          </p:cNvSpPr>
          <p:nvPr>
            <p:ph type="ftr" sz="quarter" idx="11"/>
          </p:nvPr>
        </p:nvSpPr>
        <p:spPr/>
        <p:txBody>
          <a:bodyPr/>
          <a:lstStyle/>
          <a:p>
            <a:r>
              <a:rPr lang="en-US">
                <a:latin typeface="Arial"/>
                <a:ea typeface="ＭＳ Ｐゴシック"/>
                <a:cs typeface="Arial"/>
              </a:rPr>
              <a:t>TFAWS 2026 – August 31 – September 4, 2026</a:t>
            </a:r>
            <a:endParaRPr lang="en-US" dirty="0">
              <a:latin typeface="Arial"/>
              <a:ea typeface="ＭＳ Ｐゴシック"/>
              <a:cs typeface="Arial"/>
            </a:endParaRPr>
          </a:p>
        </p:txBody>
      </p:sp>
      <p:pic>
        <p:nvPicPr>
          <p:cNvPr id="5" name="Picture 4">
            <a:extLst>
              <a:ext uri="{FF2B5EF4-FFF2-40B4-BE49-F238E27FC236}">
                <a16:creationId xmlns:a16="http://schemas.microsoft.com/office/drawing/2014/main" id="{2D5F38D4-7023-3D20-859A-AD778A9EB2CC}"/>
              </a:ext>
            </a:extLst>
          </p:cNvPr>
          <p:cNvPicPr>
            <a:picLocks noChangeAspect="1"/>
          </p:cNvPicPr>
          <p:nvPr/>
        </p:nvPicPr>
        <p:blipFill>
          <a:blip r:embed="rId2"/>
          <a:stretch>
            <a:fillRect/>
          </a:stretch>
        </p:blipFill>
        <p:spPr>
          <a:xfrm>
            <a:off x="322020" y="1179716"/>
            <a:ext cx="3746485" cy="5321096"/>
          </a:xfrm>
          <a:prstGeom prst="rect">
            <a:avLst/>
          </a:prstGeom>
        </p:spPr>
      </p:pic>
      <p:pic>
        <p:nvPicPr>
          <p:cNvPr id="7" name="Picture 6">
            <a:extLst>
              <a:ext uri="{FF2B5EF4-FFF2-40B4-BE49-F238E27FC236}">
                <a16:creationId xmlns:a16="http://schemas.microsoft.com/office/drawing/2014/main" id="{738BCCED-6820-12A7-8B83-DF0E5FEABB47}"/>
              </a:ext>
            </a:extLst>
          </p:cNvPr>
          <p:cNvPicPr>
            <a:picLocks noChangeAspect="1"/>
          </p:cNvPicPr>
          <p:nvPr/>
        </p:nvPicPr>
        <p:blipFill>
          <a:blip r:embed="rId3"/>
          <a:stretch>
            <a:fillRect/>
          </a:stretch>
        </p:blipFill>
        <p:spPr>
          <a:xfrm>
            <a:off x="8015546" y="1422392"/>
            <a:ext cx="4051283" cy="4743254"/>
          </a:xfrm>
          <a:prstGeom prst="rect">
            <a:avLst/>
          </a:prstGeom>
        </p:spPr>
      </p:pic>
      <p:sp>
        <p:nvSpPr>
          <p:cNvPr id="9" name="Title 2">
            <a:extLst>
              <a:ext uri="{FF2B5EF4-FFF2-40B4-BE49-F238E27FC236}">
                <a16:creationId xmlns:a16="http://schemas.microsoft.com/office/drawing/2014/main" id="{EAB2C422-0C49-7C3F-E0B3-9170B3F7FC41}"/>
              </a:ext>
            </a:extLst>
          </p:cNvPr>
          <p:cNvSpPr txBox="1">
            <a:spLocks/>
          </p:cNvSpPr>
          <p:nvPr/>
        </p:nvSpPr>
        <p:spPr>
          <a:xfrm>
            <a:off x="1885950" y="152400"/>
            <a:ext cx="8534400" cy="792162"/>
          </a:xfrm>
          <a:prstGeom prst="rect">
            <a:avLst/>
          </a:prstGeom>
        </p:spPr>
        <p:txBody>
          <a:bodyPr/>
          <a:lstStyle>
            <a:lvl1pPr algn="ctr" rtl="0" eaLnBrk="0" fontAlgn="base" hangingPunct="0">
              <a:spcBef>
                <a:spcPct val="0"/>
              </a:spcBef>
              <a:spcAft>
                <a:spcPct val="0"/>
              </a:spcAft>
              <a:defRPr sz="2800" b="1">
                <a:solidFill>
                  <a:schemeClr val="accent2"/>
                </a:solidFill>
                <a:latin typeface="+mj-lt"/>
                <a:ea typeface="ＭＳ Ｐゴシック" charset="0"/>
                <a:cs typeface="+mj-cs"/>
              </a:defRPr>
            </a:lvl1pPr>
            <a:lvl2pPr algn="ctr" rtl="0" eaLnBrk="0" fontAlgn="base" hangingPunct="0">
              <a:spcBef>
                <a:spcPct val="0"/>
              </a:spcBef>
              <a:spcAft>
                <a:spcPct val="0"/>
              </a:spcAft>
              <a:defRPr sz="2800" b="1">
                <a:solidFill>
                  <a:schemeClr val="accent2"/>
                </a:solidFill>
                <a:latin typeface="Arial" charset="0"/>
                <a:ea typeface="ＭＳ Ｐゴシック" charset="0"/>
              </a:defRPr>
            </a:lvl2pPr>
            <a:lvl3pPr algn="ctr" rtl="0" eaLnBrk="0" fontAlgn="base" hangingPunct="0">
              <a:spcBef>
                <a:spcPct val="0"/>
              </a:spcBef>
              <a:spcAft>
                <a:spcPct val="0"/>
              </a:spcAft>
              <a:defRPr sz="2800" b="1">
                <a:solidFill>
                  <a:schemeClr val="accent2"/>
                </a:solidFill>
                <a:latin typeface="Arial" charset="0"/>
                <a:ea typeface="ＭＳ Ｐゴシック" charset="0"/>
              </a:defRPr>
            </a:lvl3pPr>
            <a:lvl4pPr algn="ctr" rtl="0" eaLnBrk="0" fontAlgn="base" hangingPunct="0">
              <a:spcBef>
                <a:spcPct val="0"/>
              </a:spcBef>
              <a:spcAft>
                <a:spcPct val="0"/>
              </a:spcAft>
              <a:defRPr sz="2800" b="1">
                <a:solidFill>
                  <a:schemeClr val="accent2"/>
                </a:solidFill>
                <a:latin typeface="Arial" charset="0"/>
                <a:ea typeface="ＭＳ Ｐゴシック" charset="0"/>
              </a:defRPr>
            </a:lvl4pPr>
            <a:lvl5pPr algn="ctr" rtl="0" eaLnBrk="0" fontAlgn="base" hangingPunct="0">
              <a:spcBef>
                <a:spcPct val="0"/>
              </a:spcBef>
              <a:spcAft>
                <a:spcPct val="0"/>
              </a:spcAft>
              <a:defRPr sz="2800" b="1">
                <a:solidFill>
                  <a:schemeClr val="accent2"/>
                </a:solidFill>
                <a:latin typeface="Arial" charset="0"/>
                <a:ea typeface="ＭＳ Ｐゴシック" charset="0"/>
              </a:defRPr>
            </a:lvl5pPr>
            <a:lvl6pPr marL="457200" algn="ctr" rtl="0" fontAlgn="base">
              <a:spcBef>
                <a:spcPct val="0"/>
              </a:spcBef>
              <a:spcAft>
                <a:spcPct val="0"/>
              </a:spcAft>
              <a:defRPr sz="2800" b="1">
                <a:solidFill>
                  <a:schemeClr val="accent2"/>
                </a:solidFill>
                <a:latin typeface="Arial" charset="0"/>
              </a:defRPr>
            </a:lvl6pPr>
            <a:lvl7pPr marL="914400" algn="ctr" rtl="0" fontAlgn="base">
              <a:spcBef>
                <a:spcPct val="0"/>
              </a:spcBef>
              <a:spcAft>
                <a:spcPct val="0"/>
              </a:spcAft>
              <a:defRPr sz="2800" b="1">
                <a:solidFill>
                  <a:schemeClr val="accent2"/>
                </a:solidFill>
                <a:latin typeface="Arial" charset="0"/>
              </a:defRPr>
            </a:lvl7pPr>
            <a:lvl8pPr marL="1371600" algn="ctr" rtl="0" fontAlgn="base">
              <a:spcBef>
                <a:spcPct val="0"/>
              </a:spcBef>
              <a:spcAft>
                <a:spcPct val="0"/>
              </a:spcAft>
              <a:defRPr sz="2800" b="1">
                <a:solidFill>
                  <a:schemeClr val="accent2"/>
                </a:solidFill>
                <a:latin typeface="Arial" charset="0"/>
              </a:defRPr>
            </a:lvl8pPr>
            <a:lvl9pPr marL="1828800" algn="ctr" rtl="0" fontAlgn="base">
              <a:spcBef>
                <a:spcPct val="0"/>
              </a:spcBef>
              <a:spcAft>
                <a:spcPct val="0"/>
              </a:spcAft>
              <a:defRPr sz="2800" b="1">
                <a:solidFill>
                  <a:schemeClr val="accent2"/>
                </a:solidFill>
                <a:latin typeface="Arial" charset="0"/>
              </a:defRPr>
            </a:lvl9pPr>
          </a:lstStyle>
          <a:p>
            <a:r>
              <a:rPr lang="en-US" kern="0" dirty="0"/>
              <a:t>Modeling Ludwig’s Experiment [7]</a:t>
            </a:r>
          </a:p>
        </p:txBody>
      </p:sp>
      <p:sp>
        <p:nvSpPr>
          <p:cNvPr id="6" name="TextBox 5">
            <a:extLst>
              <a:ext uri="{FF2B5EF4-FFF2-40B4-BE49-F238E27FC236}">
                <a16:creationId xmlns:a16="http://schemas.microsoft.com/office/drawing/2014/main" id="{63FBBBE8-75E1-D15F-A531-7C6BCA554537}"/>
              </a:ext>
            </a:extLst>
          </p:cNvPr>
          <p:cNvSpPr txBox="1"/>
          <p:nvPr/>
        </p:nvSpPr>
        <p:spPr>
          <a:xfrm>
            <a:off x="4114800" y="1631950"/>
            <a:ext cx="3830897" cy="3785652"/>
          </a:xfrm>
          <a:prstGeom prst="rect">
            <a:avLst/>
          </a:prstGeom>
          <a:noFill/>
          <a:ln w="19050">
            <a:solidFill>
              <a:srgbClr val="2B2B82"/>
            </a:solidFill>
          </a:ln>
        </p:spPr>
        <p:txBody>
          <a:bodyPr wrap="square" rtlCol="0">
            <a:spAutoFit/>
          </a:bodyPr>
          <a:lstStyle/>
          <a:p>
            <a:pPr marL="342900" indent="-342900" algn="l">
              <a:buFont typeface="Arial" panose="020B0604020202020204" pitchFamily="34" charset="0"/>
              <a:buChar char="•"/>
            </a:pPr>
            <a:r>
              <a:rPr lang="en-US" sz="1600" b="0" dirty="0">
                <a:solidFill>
                  <a:srgbClr val="333399"/>
                </a:solidFill>
                <a:latin typeface="+mn-lt"/>
              </a:rPr>
              <a:t>Ludwig et al. conducted a test program where tank was first pressurized, held steady, and then subjected to oscillation.</a:t>
            </a:r>
          </a:p>
          <a:p>
            <a:pPr algn="l"/>
            <a:endParaRPr lang="en-US" sz="1600" b="0" dirty="0">
              <a:solidFill>
                <a:srgbClr val="333399"/>
              </a:solidFill>
              <a:latin typeface="+mn-lt"/>
            </a:endParaRPr>
          </a:p>
          <a:p>
            <a:pPr marL="342900" indent="-342900" algn="l">
              <a:buFont typeface="Arial" panose="020B0604020202020204" pitchFamily="34" charset="0"/>
              <a:buChar char="•"/>
            </a:pPr>
            <a:r>
              <a:rPr lang="en-US" sz="1600" b="0" dirty="0">
                <a:solidFill>
                  <a:srgbClr val="333399"/>
                </a:solidFill>
                <a:latin typeface="+mn-lt"/>
              </a:rPr>
              <a:t>Ludwig et al. also developed an interface heat transfer model using an empirical correlation to estimate effective diffusivity in terms of slosh dynamics parameters.</a:t>
            </a:r>
          </a:p>
          <a:p>
            <a:pPr algn="l"/>
            <a:endParaRPr lang="en-US" sz="1600" b="0" dirty="0">
              <a:solidFill>
                <a:srgbClr val="333399"/>
              </a:solidFill>
              <a:latin typeface="+mn-lt"/>
            </a:endParaRPr>
          </a:p>
          <a:p>
            <a:pPr marL="342900" indent="-342900" algn="l">
              <a:buFont typeface="Arial" panose="020B0604020202020204" pitchFamily="34" charset="0"/>
              <a:buChar char="•"/>
            </a:pPr>
            <a:r>
              <a:rPr lang="en-US" sz="1600" b="0" dirty="0">
                <a:solidFill>
                  <a:srgbClr val="333399"/>
                </a:solidFill>
                <a:latin typeface="+mn-lt"/>
              </a:rPr>
              <a:t>Present model only considered sloshing operation and used Ludwig’s model of interface heat and mass transfer </a:t>
            </a:r>
          </a:p>
        </p:txBody>
      </p:sp>
    </p:spTree>
    <p:extLst>
      <p:ext uri="{BB962C8B-B14F-4D97-AF65-F5344CB8AC3E}">
        <p14:creationId xmlns:p14="http://schemas.microsoft.com/office/powerpoint/2010/main" val="3002822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1C3CE99-7437-2B31-343E-0C7889152D7E}"/>
              </a:ext>
            </a:extLst>
          </p:cNvPr>
          <p:cNvSpPr>
            <a:spLocks noGrp="1"/>
          </p:cNvSpPr>
          <p:nvPr>
            <p:ph type="sldNum" sz="quarter" idx="12"/>
          </p:nvPr>
        </p:nvSpPr>
        <p:spPr/>
        <p:txBody>
          <a:bodyPr/>
          <a:lstStyle/>
          <a:p>
            <a:fld id="{2624FCD2-9C05-4241-882C-3D134303B4EB}" type="slidenum">
              <a:rPr lang="en-US" smtClean="0"/>
              <a:pPr/>
              <a:t>10</a:t>
            </a:fld>
            <a:endParaRPr lang="en-US"/>
          </a:p>
        </p:txBody>
      </p:sp>
      <p:sp>
        <p:nvSpPr>
          <p:cNvPr id="3" name="Footer Placeholder 2">
            <a:extLst>
              <a:ext uri="{FF2B5EF4-FFF2-40B4-BE49-F238E27FC236}">
                <a16:creationId xmlns:a16="http://schemas.microsoft.com/office/drawing/2014/main" id="{015997CC-75B8-A2E3-4156-B4F292AC24AA}"/>
              </a:ext>
            </a:extLst>
          </p:cNvPr>
          <p:cNvSpPr>
            <a:spLocks noGrp="1"/>
          </p:cNvSpPr>
          <p:nvPr>
            <p:ph type="ftr" sz="quarter" idx="11"/>
          </p:nvPr>
        </p:nvSpPr>
        <p:spPr/>
        <p:txBody>
          <a:bodyPr/>
          <a:lstStyle/>
          <a:p>
            <a:r>
              <a:rPr lang="en-US">
                <a:latin typeface="Arial"/>
                <a:ea typeface="ＭＳ Ｐゴシック"/>
                <a:cs typeface="Arial"/>
              </a:rPr>
              <a:t>TFAWS 2026 – August 31 – September 4, 2026</a:t>
            </a:r>
            <a:endParaRPr lang="en-US" dirty="0">
              <a:latin typeface="Arial"/>
              <a:ea typeface="ＭＳ Ｐゴシック"/>
              <a:cs typeface="Arial"/>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B4B81D5-4D12-9A14-392C-0C3CE29209C5}"/>
                  </a:ext>
                </a:extLst>
              </p:cNvPr>
              <p:cNvSpPr txBox="1"/>
              <p:nvPr/>
            </p:nvSpPr>
            <p:spPr>
              <a:xfrm>
                <a:off x="215169" y="1120864"/>
                <a:ext cx="7378700" cy="5069208"/>
              </a:xfrm>
              <a:prstGeom prst="rect">
                <a:avLst/>
              </a:prstGeom>
              <a:noFill/>
            </p:spPr>
            <p:txBody>
              <a:bodyPr wrap="square" rtlCol="0">
                <a:spAutoFit/>
              </a:bodyPr>
              <a:lstStyle/>
              <a:p>
                <a:r>
                  <a:rPr lang="en-US" dirty="0">
                    <a:solidFill>
                      <a:srgbClr val="333399"/>
                    </a:solidFill>
                    <a:latin typeface="+mn-lt"/>
                  </a:rPr>
                  <a:t>Estimation of Heat Transfer at the Interface</a:t>
                </a:r>
              </a:p>
              <a:p>
                <a:endParaRPr lang="en-US" dirty="0">
                  <a:solidFill>
                    <a:srgbClr val="333399"/>
                  </a:solidFill>
                  <a:latin typeface="+mn-lt"/>
                </a:endParaRPr>
              </a:p>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𝑞</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𝜌</m:t>
                          </m:r>
                        </m:e>
                        <m:sub>
                          <m:r>
                            <a:rPr lang="en-US" sz="2400" b="0" i="1" smtClean="0">
                              <a:latin typeface="Cambria Math" panose="02040503050406030204" pitchFamily="18" charset="0"/>
                            </a:rPr>
                            <m:t>𝑙</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𝐶</m:t>
                          </m:r>
                        </m:e>
                        <m:sub>
                          <m:r>
                            <a:rPr lang="en-US" sz="2400" b="0" i="1" smtClean="0">
                              <a:latin typeface="Cambria Math" panose="02040503050406030204" pitchFamily="18" charset="0"/>
                            </a:rPr>
                            <m:t>𝑝</m:t>
                          </m:r>
                          <m:r>
                            <a:rPr lang="en-US" sz="2400" b="0" i="1" smtClean="0">
                              <a:latin typeface="Cambria Math" panose="02040503050406030204" pitchFamily="18" charset="0"/>
                            </a:rPr>
                            <m:t>,</m:t>
                          </m:r>
                          <m:r>
                            <a:rPr lang="en-US" sz="2400" b="0" i="1" smtClean="0">
                              <a:latin typeface="Cambria Math" panose="02040503050406030204" pitchFamily="18" charset="0"/>
                            </a:rPr>
                            <m:t>𝑙</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𝐷</m:t>
                          </m:r>
                        </m:e>
                        <m:sub>
                          <m:r>
                            <a:rPr lang="en-US" sz="2400" b="0" i="1" smtClean="0">
                              <a:latin typeface="Cambria Math" panose="02040503050406030204" pitchFamily="18" charset="0"/>
                            </a:rPr>
                            <m:t>𝑒</m:t>
                          </m:r>
                        </m:sub>
                      </m:sSub>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𝑇</m:t>
                              </m:r>
                            </m:e>
                            <m:sub>
                              <m:r>
                                <a:rPr lang="en-US" sz="2400" b="0" i="1" smtClean="0">
                                  <a:latin typeface="Cambria Math" panose="02040503050406030204" pitchFamily="18" charset="0"/>
                                </a:rPr>
                                <m:t>𝑆</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𝑇</m:t>
                              </m:r>
                            </m:e>
                            <m:sub>
                              <m:r>
                                <a:rPr lang="en-US" sz="2400" b="0" i="1" smtClean="0">
                                  <a:latin typeface="Cambria Math" panose="02040503050406030204" pitchFamily="18" charset="0"/>
                                </a:rPr>
                                <m:t>𝐿</m:t>
                              </m:r>
                            </m:sub>
                          </m:sSub>
                        </m:num>
                        <m:den>
                          <m:rad>
                            <m:radPr>
                              <m:degHide m:val="on"/>
                              <m:ctrlPr>
                                <a:rPr lang="en-US" sz="2400" b="0" i="1" smtClean="0">
                                  <a:latin typeface="Cambria Math" panose="02040503050406030204" pitchFamily="18" charset="0"/>
                                </a:rPr>
                              </m:ctrlPr>
                            </m:radPr>
                            <m:deg/>
                            <m:e>
                              <m:r>
                                <a:rPr lang="en-US" sz="2400" b="0" i="1" smtClean="0">
                                  <a:latin typeface="Cambria Math" panose="02040503050406030204" pitchFamily="18" charset="0"/>
                                  <a:ea typeface="Cambria Math" panose="02040503050406030204" pitchFamily="18" charset="0"/>
                                </a:rPr>
                                <m:t>𝜋</m:t>
                              </m:r>
                              <m:sSub>
                                <m:sSubPr>
                                  <m:ctrlPr>
                                    <a:rPr lang="en-US" sz="2400" i="1">
                                      <a:latin typeface="Cambria Math" panose="02040503050406030204" pitchFamily="18" charset="0"/>
                                    </a:rPr>
                                  </m:ctrlPr>
                                </m:sSubPr>
                                <m:e>
                                  <m:r>
                                    <a:rPr lang="en-US" sz="2400" i="1">
                                      <a:latin typeface="Cambria Math" panose="02040503050406030204" pitchFamily="18" charset="0"/>
                                    </a:rPr>
                                    <m:t>𝐷</m:t>
                                  </m:r>
                                </m:e>
                                <m:sub>
                                  <m:r>
                                    <a:rPr lang="en-US" sz="2400" i="1">
                                      <a:latin typeface="Cambria Math" panose="02040503050406030204" pitchFamily="18" charset="0"/>
                                    </a:rPr>
                                    <m:t>𝑒</m:t>
                                  </m:r>
                                </m:sub>
                              </m:sSub>
                              <m:r>
                                <a:rPr lang="en-US" sz="2400" b="0" i="1" smtClean="0">
                                  <a:latin typeface="Cambria Math" panose="02040503050406030204" pitchFamily="18" charset="0"/>
                                </a:rPr>
                                <m:t>𝑡</m:t>
                              </m:r>
                            </m:e>
                          </m:rad>
                        </m:den>
                      </m:f>
                    </m:oMath>
                  </m:oMathPara>
                </a14:m>
                <a:endParaRPr lang="en-US" sz="2400" dirty="0"/>
              </a:p>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𝑁𝑢</m:t>
                          </m:r>
                        </m:e>
                        <m:sub>
                          <m:r>
                            <a:rPr lang="en-US" sz="2400" b="0" i="1" smtClean="0">
                              <a:latin typeface="Cambria Math" panose="02040503050406030204" pitchFamily="18" charset="0"/>
                            </a:rPr>
                            <m:t>𝑆</m:t>
                          </m:r>
                        </m:sub>
                      </m:sSub>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𝐷</m:t>
                              </m:r>
                            </m:e>
                            <m:sub>
                              <m:r>
                                <a:rPr lang="en-US" sz="2400" i="1">
                                  <a:latin typeface="Cambria Math" panose="02040503050406030204" pitchFamily="18" charset="0"/>
                                </a:rPr>
                                <m:t>𝑒</m:t>
                              </m:r>
                            </m:sub>
                          </m:sSub>
                        </m:num>
                        <m:den>
                          <m:sSub>
                            <m:sSubPr>
                              <m:ctrlPr>
                                <a:rPr lang="en-US" sz="2400" i="1">
                                  <a:latin typeface="Cambria Math" panose="02040503050406030204" pitchFamily="18" charset="0"/>
                                </a:rPr>
                              </m:ctrlPr>
                            </m:sSubPr>
                            <m:e>
                              <m:r>
                                <a:rPr lang="en-US" sz="2400" i="1">
                                  <a:latin typeface="Cambria Math" panose="02040503050406030204" pitchFamily="18" charset="0"/>
                                </a:rPr>
                                <m:t>𝐷</m:t>
                              </m:r>
                            </m:e>
                            <m:sub>
                              <m:r>
                                <a:rPr lang="en-US" sz="2400" i="1">
                                  <a:latin typeface="Cambria Math" panose="02040503050406030204" pitchFamily="18" charset="0"/>
                                </a:rPr>
                                <m:t>0</m:t>
                              </m:r>
                            </m:sub>
                          </m:sSub>
                        </m:den>
                      </m:f>
                      <m:r>
                        <a:rPr lang="en-US" sz="2400" b="0" i="1" smtClean="0">
                          <a:latin typeface="Cambria Math" panose="02040503050406030204" pitchFamily="18" charset="0"/>
                        </a:rPr>
                        <m:t>=  </m:t>
                      </m:r>
                      <m:f>
                        <m:fPr>
                          <m:ctrlPr>
                            <a:rPr lang="en-US" sz="2400" b="0" i="1" smtClean="0">
                              <a:latin typeface="Cambria Math" panose="02040503050406030204" pitchFamily="18" charset="0"/>
                            </a:rPr>
                          </m:ctrlPr>
                        </m:fPr>
                        <m:num>
                          <m:sSubSup>
                            <m:sSubSupPr>
                              <m:ctrlPr>
                                <a:rPr lang="en-US" sz="2400" b="0" i="1" smtClean="0">
                                  <a:latin typeface="Cambria Math" panose="02040503050406030204" pitchFamily="18" charset="0"/>
                                </a:rPr>
                              </m:ctrlPr>
                            </m:sSubSupPr>
                            <m:e>
                              <m:r>
                                <a:rPr lang="en-US" sz="2400" b="0" i="1" smtClean="0">
                                  <a:latin typeface="Cambria Math" panose="02040503050406030204" pitchFamily="18" charset="0"/>
                                </a:rPr>
                                <m:t>𝑅𝑒</m:t>
                              </m:r>
                            </m:e>
                            <m:sub>
                              <m:r>
                                <a:rPr lang="en-US" sz="2400" b="0" i="1" smtClean="0">
                                  <a:latin typeface="Cambria Math" panose="02040503050406030204" pitchFamily="18" charset="0"/>
                                </a:rPr>
                                <m:t>𝑠</m:t>
                              </m:r>
                            </m:sub>
                            <m:sup>
                              <m:r>
                                <a:rPr lang="en-US" sz="2400" b="0" i="1" smtClean="0">
                                  <a:latin typeface="Cambria Math" panose="02040503050406030204" pitchFamily="18" charset="0"/>
                                </a:rPr>
                                <m:t>0.69</m:t>
                              </m:r>
                            </m:sup>
                          </m:sSubSup>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𝑃𝑟</m:t>
                              </m:r>
                            </m:e>
                            <m:sup>
                              <m:r>
                                <a:rPr lang="en-US" sz="2400" b="0" i="1" smtClean="0">
                                  <a:latin typeface="Cambria Math" panose="02040503050406030204" pitchFamily="18" charset="0"/>
                                </a:rPr>
                                <m:t>1/3</m:t>
                              </m:r>
                            </m:sup>
                          </m:sSup>
                        </m:num>
                        <m:den>
                          <m:sSubSup>
                            <m:sSubSupPr>
                              <m:ctrlPr>
                                <a:rPr lang="en-US" sz="2400" b="0" i="1" smtClean="0">
                                  <a:latin typeface="Cambria Math" panose="02040503050406030204" pitchFamily="18" charset="0"/>
                                </a:rPr>
                              </m:ctrlPr>
                            </m:sSubSup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𝑅𝑒</m:t>
                                  </m:r>
                                </m:e>
                                <m:sub>
                                  <m:r>
                                    <a:rPr lang="en-US" sz="2400" b="0" i="1" smtClean="0">
                                      <a:latin typeface="Cambria Math" panose="02040503050406030204" pitchFamily="18" charset="0"/>
                                    </a:rPr>
                                    <m:t>𝑠</m:t>
                                  </m:r>
                                </m:sub>
                              </m:sSub>
                            </m:e>
                            <m:sub>
                              <m:r>
                                <a:rPr lang="en-US" sz="2400" b="0" i="1" smtClean="0">
                                  <a:latin typeface="Cambria Math" panose="02040503050406030204" pitchFamily="18" charset="0"/>
                                </a:rPr>
                                <m:t>𝑐</m:t>
                              </m:r>
                            </m:sub>
                            <m:sup>
                              <m:r>
                                <a:rPr lang="en-US" sz="2400" b="0" i="1" smtClean="0">
                                  <a:latin typeface="Cambria Math" panose="02040503050406030204" pitchFamily="18" charset="0"/>
                                </a:rPr>
                                <m:t>0.69</m:t>
                              </m:r>
                            </m:sup>
                          </m:sSubSup>
                        </m:den>
                      </m:f>
                    </m:oMath>
                  </m:oMathPara>
                </a14:m>
                <a:endParaRPr lang="en-US" sz="2400" dirty="0"/>
              </a:p>
              <a:p>
                <a:pPr algn="ct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𝐷</m:t>
                        </m:r>
                      </m:e>
                      <m:sub>
                        <m:r>
                          <a:rPr lang="en-US" sz="2400" b="0" i="1" smtClean="0">
                            <a:latin typeface="Cambria Math" panose="02040503050406030204" pitchFamily="18" charset="0"/>
                          </a:rPr>
                          <m:t>𝑒</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𝐷</m:t>
                        </m:r>
                      </m:e>
                      <m:sub>
                        <m:r>
                          <a:rPr lang="en-US" sz="2400" b="0" i="1" smtClean="0">
                            <a:latin typeface="Cambria Math" panose="02040503050406030204" pitchFamily="18" charset="0"/>
                          </a:rPr>
                          <m:t>0</m:t>
                        </m:r>
                      </m:sub>
                    </m:sSub>
                  </m:oMath>
                </a14:m>
                <a:r>
                  <a:rPr lang="en-US" sz="2400" dirty="0"/>
                  <a:t> </a:t>
                </a:r>
                <a14:m>
                  <m:oMath xmlns:m="http://schemas.openxmlformats.org/officeDocument/2006/math">
                    <m:f>
                      <m:fPr>
                        <m:ctrlPr>
                          <a:rPr lang="en-US" sz="2400" i="1">
                            <a:latin typeface="Cambria Math" panose="02040503050406030204" pitchFamily="18" charset="0"/>
                          </a:rPr>
                        </m:ctrlPr>
                      </m:fPr>
                      <m:num>
                        <m:sSubSup>
                          <m:sSubSupPr>
                            <m:ctrlPr>
                              <a:rPr lang="en-US" sz="2400" i="1">
                                <a:latin typeface="Cambria Math" panose="02040503050406030204" pitchFamily="18" charset="0"/>
                              </a:rPr>
                            </m:ctrlPr>
                          </m:sSubSupPr>
                          <m:e>
                            <m:r>
                              <a:rPr lang="en-US" sz="2400" i="1">
                                <a:latin typeface="Cambria Math" panose="02040503050406030204" pitchFamily="18" charset="0"/>
                              </a:rPr>
                              <m:t>𝑅𝑒</m:t>
                            </m:r>
                          </m:e>
                          <m:sub>
                            <m:r>
                              <a:rPr lang="en-US" sz="2400" i="1">
                                <a:latin typeface="Cambria Math" panose="02040503050406030204" pitchFamily="18" charset="0"/>
                              </a:rPr>
                              <m:t>𝑠</m:t>
                            </m:r>
                          </m:sub>
                          <m:sup>
                            <m:r>
                              <a:rPr lang="en-US" sz="2400" i="1">
                                <a:latin typeface="Cambria Math" panose="02040503050406030204" pitchFamily="18" charset="0"/>
                              </a:rPr>
                              <m:t>0.69</m:t>
                            </m:r>
                          </m:sup>
                        </m:sSubSup>
                        <m:sSup>
                          <m:sSupPr>
                            <m:ctrlPr>
                              <a:rPr lang="en-US" sz="2400" i="1">
                                <a:latin typeface="Cambria Math" panose="02040503050406030204" pitchFamily="18" charset="0"/>
                              </a:rPr>
                            </m:ctrlPr>
                          </m:sSupPr>
                          <m:e>
                            <m:r>
                              <a:rPr lang="en-US" sz="2400" i="1">
                                <a:latin typeface="Cambria Math" panose="02040503050406030204" pitchFamily="18" charset="0"/>
                              </a:rPr>
                              <m:t>𝑃𝑟</m:t>
                            </m:r>
                          </m:e>
                          <m:sup>
                            <m:r>
                              <a:rPr lang="en-US" sz="2400" i="1">
                                <a:latin typeface="Cambria Math" panose="02040503050406030204" pitchFamily="18" charset="0"/>
                              </a:rPr>
                              <m:t>1/3</m:t>
                            </m:r>
                          </m:sup>
                        </m:sSup>
                      </m:num>
                      <m:den>
                        <m:sSubSup>
                          <m:sSubSupPr>
                            <m:ctrlPr>
                              <a:rPr lang="en-US" sz="2400" i="1">
                                <a:latin typeface="Cambria Math" panose="02040503050406030204" pitchFamily="18" charset="0"/>
                              </a:rPr>
                            </m:ctrlPr>
                          </m:sSubSupPr>
                          <m:e>
                            <m:sSub>
                              <m:sSubPr>
                                <m:ctrlPr>
                                  <a:rPr lang="en-US" sz="2400" i="1">
                                    <a:latin typeface="Cambria Math" panose="02040503050406030204" pitchFamily="18" charset="0"/>
                                  </a:rPr>
                                </m:ctrlPr>
                              </m:sSubPr>
                              <m:e>
                                <m:r>
                                  <a:rPr lang="en-US" sz="2400" i="1">
                                    <a:latin typeface="Cambria Math" panose="02040503050406030204" pitchFamily="18" charset="0"/>
                                  </a:rPr>
                                  <m:t>𝑅𝑒</m:t>
                                </m:r>
                              </m:e>
                              <m:sub>
                                <m:r>
                                  <a:rPr lang="en-US" sz="2400" i="1">
                                    <a:latin typeface="Cambria Math" panose="02040503050406030204" pitchFamily="18" charset="0"/>
                                  </a:rPr>
                                  <m:t>𝑠</m:t>
                                </m:r>
                              </m:sub>
                            </m:sSub>
                          </m:e>
                          <m:sub>
                            <m:r>
                              <a:rPr lang="en-US" sz="2400" i="1">
                                <a:latin typeface="Cambria Math" panose="02040503050406030204" pitchFamily="18" charset="0"/>
                              </a:rPr>
                              <m:t>𝑐</m:t>
                            </m:r>
                          </m:sub>
                          <m:sup>
                            <m:r>
                              <a:rPr lang="en-US" sz="2400" i="1">
                                <a:latin typeface="Cambria Math" panose="02040503050406030204" pitchFamily="18" charset="0"/>
                              </a:rPr>
                              <m:t>0.69</m:t>
                            </m:r>
                          </m:sup>
                        </m:sSubSup>
                      </m:den>
                    </m:f>
                  </m:oMath>
                </a14:m>
                <a:endParaRPr lang="en-US" sz="2400" dirty="0"/>
              </a:p>
              <a:p>
                <a:pPr algn="ct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𝑅𝑒</m:t>
                          </m:r>
                        </m:e>
                        <m:sub>
                          <m:r>
                            <a:rPr lang="en-US" sz="2400" b="0" i="1" smtClean="0">
                              <a:latin typeface="Cambria Math" panose="02040503050406030204" pitchFamily="18" charset="0"/>
                            </a:rPr>
                            <m:t>𝑠</m:t>
                          </m:r>
                        </m:sub>
                      </m:sSub>
                      <m:r>
                        <a:rPr lang="en-US" sz="2400" b="0" i="1" smtClean="0">
                          <a:latin typeface="Cambria Math" panose="02040503050406030204" pitchFamily="18" charset="0"/>
                        </a:rPr>
                        <m:t>= </m:t>
                      </m:r>
                      <m:f>
                        <m:fPr>
                          <m:ctrlPr>
                            <a:rPr lang="en-US" sz="2400" b="0" i="1" smtClean="0">
                              <a:latin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𝜔</m:t>
                          </m:r>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𝑏</m:t>
                              </m:r>
                            </m:e>
                            <m:sup>
                              <m:r>
                                <a:rPr lang="en-US" sz="2400" b="0" i="1" smtClean="0">
                                  <a:latin typeface="Cambria Math" panose="02040503050406030204" pitchFamily="18" charset="0"/>
                                  <a:ea typeface="Cambria Math" panose="02040503050406030204" pitchFamily="18" charset="0"/>
                                </a:rPr>
                                <m:t>2</m:t>
                              </m:r>
                            </m:sup>
                          </m:sSup>
                        </m:num>
                        <m:den>
                          <m:r>
                            <a:rPr lang="en-US" sz="2400" b="0" i="1" smtClean="0">
                              <a:latin typeface="Cambria Math" panose="02040503050406030204" pitchFamily="18" charset="0"/>
                              <a:ea typeface="Cambria Math" panose="02040503050406030204" pitchFamily="18" charset="0"/>
                            </a:rPr>
                            <m:t>𝜈</m:t>
                          </m:r>
                        </m:den>
                      </m:f>
                    </m:oMath>
                  </m:oMathPara>
                </a14:m>
                <a:endParaRPr lang="en-US" sz="2400" b="0" dirty="0"/>
              </a:p>
              <a:p>
                <a:pPr algn="ctr"/>
                <a:endParaRPr lang="en-US" sz="2400" b="0" dirty="0"/>
              </a:p>
              <a:p>
                <a:pPr algn="ct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𝑚</m:t>
                              </m:r>
                            </m:e>
                          </m:acc>
                        </m:e>
                        <m:sub>
                          <m:r>
                            <a:rPr lang="en-US" sz="2400" b="0" i="1" smtClean="0">
                              <a:latin typeface="Cambria Math" panose="02040503050406030204" pitchFamily="18" charset="0"/>
                            </a:rPr>
                            <m:t>𝑐𝑜𝑛𝑑</m:t>
                          </m:r>
                        </m:sub>
                      </m:sSub>
                      <m:r>
                        <a:rPr lang="en-US" sz="2400" b="0" i="1" smtClean="0">
                          <a:latin typeface="Cambria Math" panose="02040503050406030204" pitchFamily="18" charset="0"/>
                        </a:rPr>
                        <m:t>= </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𝑞</m:t>
                          </m:r>
                          <m:r>
                            <a:rPr lang="en-US" sz="2400" b="0" i="1" smtClean="0">
                              <a:latin typeface="Cambria Math" panose="02040503050406030204" pitchFamily="18" charset="0"/>
                            </a:rPr>
                            <m:t> </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𝐴</m:t>
                              </m:r>
                            </m:e>
                            <m:sub>
                              <m:r>
                                <a:rPr lang="en-US" sz="2400" b="0" i="1" smtClean="0">
                                  <a:latin typeface="Cambria Math" panose="02040503050406030204" pitchFamily="18" charset="0"/>
                                </a:rPr>
                                <m:t>𝑠𝑙𝑜𝑠h</m:t>
                              </m:r>
                            </m:sub>
                          </m:sSub>
                        </m:num>
                        <m:den>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𝐶</m:t>
                              </m:r>
                            </m:e>
                            <m:sub>
                              <m:r>
                                <a:rPr lang="en-US" sz="2400" b="0" i="1" smtClean="0">
                                  <a:latin typeface="Cambria Math" panose="02040503050406030204" pitchFamily="18" charset="0"/>
                                </a:rPr>
                                <m:t>𝑝</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𝑇</m:t>
                                  </m:r>
                                </m:e>
                                <m:sub>
                                  <m:r>
                                    <a:rPr lang="en-US" sz="2400" b="0" i="1" smtClean="0">
                                      <a:latin typeface="Cambria Math" panose="02040503050406030204" pitchFamily="18" charset="0"/>
                                    </a:rPr>
                                    <m:t>𝑢</m:t>
                                  </m:r>
                                  <m:r>
                                    <a:rPr lang="en-US" sz="2400" b="0" i="1" smtClean="0">
                                      <a:latin typeface="Cambria Math" panose="02040503050406030204" pitchFamily="18" charset="0"/>
                                    </a:rPr>
                                    <m:t>,</m:t>
                                  </m:r>
                                  <m:r>
                                    <a:rPr lang="en-US" sz="2400" b="0" i="1" smtClean="0">
                                      <a:latin typeface="Cambria Math" panose="02040503050406030204" pitchFamily="18" charset="0"/>
                                    </a:rPr>
                                    <m:t>𝑎𝑣𝑔</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𝑇</m:t>
                                  </m:r>
                                </m:e>
                                <m:sub>
                                  <m:r>
                                    <a:rPr lang="en-US" sz="2400" b="0" i="1" smtClean="0">
                                      <a:latin typeface="Cambria Math" panose="02040503050406030204" pitchFamily="18" charset="0"/>
                                    </a:rPr>
                                    <m:t>𝑆</m:t>
                                  </m:r>
                                </m:sub>
                              </m:sSub>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h</m:t>
                              </m:r>
                            </m:e>
                            <m:sub>
                              <m:r>
                                <a:rPr lang="en-US" sz="2400" b="0" i="1" smtClean="0">
                                  <a:latin typeface="Cambria Math" panose="02040503050406030204" pitchFamily="18" charset="0"/>
                                </a:rPr>
                                <m:t>𝑓𝑔</m:t>
                              </m:r>
                            </m:sub>
                          </m:sSub>
                        </m:den>
                      </m:f>
                    </m:oMath>
                  </m:oMathPara>
                </a14:m>
                <a:endParaRPr lang="en-US" sz="2400" b="0" dirty="0"/>
              </a:p>
            </p:txBody>
          </p:sp>
        </mc:Choice>
        <mc:Fallback xmlns="">
          <p:sp>
            <p:nvSpPr>
              <p:cNvPr id="5" name="TextBox 4">
                <a:extLst>
                  <a:ext uri="{FF2B5EF4-FFF2-40B4-BE49-F238E27FC236}">
                    <a16:creationId xmlns:a16="http://schemas.microsoft.com/office/drawing/2014/main" id="{FB4B81D5-4D12-9A14-392C-0C3CE29209C5}"/>
                  </a:ext>
                </a:extLst>
              </p:cNvPr>
              <p:cNvSpPr txBox="1">
                <a:spLocks noRot="1" noChangeAspect="1" noMove="1" noResize="1" noEditPoints="1" noAdjustHandles="1" noChangeArrowheads="1" noChangeShapeType="1" noTextEdit="1"/>
              </p:cNvSpPr>
              <p:nvPr/>
            </p:nvSpPr>
            <p:spPr>
              <a:xfrm>
                <a:off x="215169" y="1120864"/>
                <a:ext cx="7378700" cy="5069208"/>
              </a:xfrm>
              <a:prstGeom prst="rect">
                <a:avLst/>
              </a:prstGeom>
              <a:blipFill>
                <a:blip r:embed="rId2"/>
                <a:stretch>
                  <a:fillRect t="-602"/>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C3D334FF-39B7-AA56-785D-1650EBD1D136}"/>
              </a:ext>
            </a:extLst>
          </p:cNvPr>
          <p:cNvSpPr txBox="1"/>
          <p:nvPr/>
        </p:nvSpPr>
        <p:spPr>
          <a:xfrm>
            <a:off x="984250" y="152400"/>
            <a:ext cx="10223500" cy="400110"/>
          </a:xfrm>
          <a:prstGeom prst="rect">
            <a:avLst/>
          </a:prstGeom>
          <a:noFill/>
        </p:spPr>
        <p:txBody>
          <a:bodyPr wrap="square" rtlCol="0">
            <a:spAutoFit/>
          </a:bodyPr>
          <a:lstStyle/>
          <a:p>
            <a:r>
              <a:rPr lang="en-US" b="1" dirty="0">
                <a:solidFill>
                  <a:srgbClr val="333399"/>
                </a:solidFill>
                <a:latin typeface="+mn-lt"/>
              </a:rPr>
              <a:t>Ludwig Correlation used for estimation of condensation during sloshing</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630535E-A2A4-9B43-D12F-863CBB175028}"/>
                  </a:ext>
                </a:extLst>
              </p:cNvPr>
              <p:cNvSpPr txBox="1"/>
              <p:nvPr/>
            </p:nvSpPr>
            <p:spPr>
              <a:xfrm>
                <a:off x="6419850" y="1565729"/>
                <a:ext cx="6096000" cy="2089739"/>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800" i="1" smtClean="0">
                          <a:latin typeface="Cambria Math" panose="02040503050406030204" pitchFamily="18" charset="0"/>
                          <a:ea typeface="Cambria Math" panose="02040503050406030204" pitchFamily="18" charset="0"/>
                        </a:rPr>
                        <m:t>𝜔</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𝐹𝑟𝑒𝑞𝑢𝑒𝑛𝑐𝑦</m:t>
                      </m:r>
                    </m:oMath>
                  </m:oMathPara>
                </a14:m>
                <a:endParaRPr lang="en-US" sz="1800" b="0" dirty="0">
                  <a:ea typeface="Cambria Math" panose="02040503050406030204" pitchFamily="18" charset="0"/>
                </a:endParaRPr>
              </a:p>
              <a:p>
                <a:pPr algn="ctr"/>
                <a:r>
                  <a:rPr lang="en-US" sz="1800" i="1" dirty="0"/>
                  <a:t>b = Wave Amplitude</a:t>
                </a:r>
              </a:p>
              <a:p>
                <a:pPr algn="ctr"/>
                <a:endParaRPr lang="en-US" sz="1800" i="1" dirty="0"/>
              </a:p>
              <a:p>
                <a:pPr algn="ctr"/>
                <a14:m>
                  <m:oMath xmlns:m="http://schemas.openxmlformats.org/officeDocument/2006/math">
                    <m:r>
                      <a:rPr lang="en-US" b="1" i="1">
                        <a:latin typeface="Cambria Math" panose="02040503050406030204" pitchFamily="18" charset="0"/>
                        <a:ea typeface="Cambria Math" panose="02040503050406030204" pitchFamily="18" charset="0"/>
                      </a:rPr>
                      <m:t>𝝎</m:t>
                    </m:r>
                    <m:r>
                      <a:rPr lang="en-US" b="1" i="1" smtClean="0">
                        <a:latin typeface="Cambria Math" panose="02040503050406030204" pitchFamily="18" charset="0"/>
                        <a:ea typeface="Cambria Math" panose="02040503050406030204" pitchFamily="18" charset="0"/>
                      </a:rPr>
                      <m:t>, </m:t>
                    </m:r>
                    <m:r>
                      <a:rPr lang="en-US" b="1" i="1" smtClean="0">
                        <a:latin typeface="Cambria Math" panose="02040503050406030204" pitchFamily="18" charset="0"/>
                        <a:ea typeface="Cambria Math" panose="02040503050406030204" pitchFamily="18" charset="0"/>
                      </a:rPr>
                      <m:t>𝒃</m:t>
                    </m:r>
                    <m:r>
                      <a:rPr lang="en-US" b="1" i="1" smtClean="0">
                        <a:latin typeface="Cambria Math" panose="02040503050406030204" pitchFamily="18" charset="0"/>
                        <a:ea typeface="Cambria Math" panose="02040503050406030204" pitchFamily="18" charset="0"/>
                      </a:rPr>
                      <m:t> </m:t>
                    </m:r>
                    <m:r>
                      <a:rPr lang="en-US" b="1" i="1" smtClean="0">
                        <a:latin typeface="Cambria Math" panose="02040503050406030204" pitchFamily="18" charset="0"/>
                        <a:ea typeface="Cambria Math" panose="02040503050406030204" pitchFamily="18" charset="0"/>
                      </a:rPr>
                      <m:t>𝒂𝒏𝒅</m:t>
                    </m:r>
                  </m:oMath>
                </a14:m>
                <a:r>
                  <a:rPr lang="en-US" sz="1800" b="1" i="1" dirty="0"/>
                  <a:t> </a:t>
                </a:r>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𝑨</m:t>
                        </m:r>
                      </m:e>
                      <m:sub>
                        <m:r>
                          <a:rPr lang="en-US" b="1" i="1">
                            <a:latin typeface="Cambria Math" panose="02040503050406030204" pitchFamily="18" charset="0"/>
                          </a:rPr>
                          <m:t>𝒔𝒍𝒐𝒔𝒉</m:t>
                        </m:r>
                      </m:sub>
                    </m:sSub>
                  </m:oMath>
                </a14:m>
                <a:r>
                  <a:rPr lang="en-US" sz="1800" b="1" i="1" dirty="0"/>
                  <a:t> are obtained from CFD</a:t>
                </a:r>
              </a:p>
              <a:p>
                <a:pPr algn="ctr"/>
                <a:endParaRPr lang="en-US" b="1" i="1" dirty="0"/>
              </a:p>
              <a:p>
                <a:pPr algn="ctr"/>
                <a14:m>
                  <m:oMath xmlns:m="http://schemas.openxmlformats.org/officeDocument/2006/math">
                    <m:rad>
                      <m:radPr>
                        <m:degHide m:val="on"/>
                        <m:ctrlPr>
                          <a:rPr lang="en-US" b="1" i="1">
                            <a:latin typeface="Cambria Math" panose="02040503050406030204" pitchFamily="18" charset="0"/>
                          </a:rPr>
                        </m:ctrlPr>
                      </m:radPr>
                      <m:deg/>
                      <m:e>
                        <m:r>
                          <a:rPr lang="en-US" b="1" i="1">
                            <a:latin typeface="Cambria Math" panose="02040503050406030204" pitchFamily="18" charset="0"/>
                            <a:ea typeface="Cambria Math" panose="02040503050406030204" pitchFamily="18" charset="0"/>
                          </a:rPr>
                          <m:t>𝝅</m:t>
                        </m:r>
                        <m:sSub>
                          <m:sSubPr>
                            <m:ctrlPr>
                              <a:rPr lang="en-US" b="1" i="1">
                                <a:latin typeface="Cambria Math" panose="02040503050406030204" pitchFamily="18" charset="0"/>
                              </a:rPr>
                            </m:ctrlPr>
                          </m:sSubPr>
                          <m:e>
                            <m:r>
                              <a:rPr lang="en-US" b="1" i="1">
                                <a:latin typeface="Cambria Math" panose="02040503050406030204" pitchFamily="18" charset="0"/>
                              </a:rPr>
                              <m:t>𝑫</m:t>
                            </m:r>
                          </m:e>
                          <m:sub>
                            <m:r>
                              <a:rPr lang="en-US" b="1" i="1">
                                <a:latin typeface="Cambria Math" panose="02040503050406030204" pitchFamily="18" charset="0"/>
                              </a:rPr>
                              <m:t>𝒆</m:t>
                            </m:r>
                          </m:sub>
                        </m:sSub>
                        <m:r>
                          <a:rPr lang="en-US" b="1" i="1">
                            <a:latin typeface="Cambria Math" panose="02040503050406030204" pitchFamily="18" charset="0"/>
                          </a:rPr>
                          <m:t>𝒕</m:t>
                        </m:r>
                      </m:e>
                    </m:rad>
                    <m:r>
                      <a:rPr lang="en-US" b="0" i="1" smtClean="0">
                        <a:latin typeface="Cambria Math" panose="02040503050406030204" pitchFamily="18" charset="0"/>
                      </a:rPr>
                      <m:t> </m:t>
                    </m:r>
                  </m:oMath>
                </a14:m>
                <a:r>
                  <a:rPr lang="en-US" sz="1800" i="1" dirty="0"/>
                  <a:t>is considered as gradient thickness of thermal boundary layer</a:t>
                </a:r>
              </a:p>
            </p:txBody>
          </p:sp>
        </mc:Choice>
        <mc:Fallback xmlns="">
          <p:sp>
            <p:nvSpPr>
              <p:cNvPr id="7" name="TextBox 6">
                <a:extLst>
                  <a:ext uri="{FF2B5EF4-FFF2-40B4-BE49-F238E27FC236}">
                    <a16:creationId xmlns:a16="http://schemas.microsoft.com/office/drawing/2014/main" id="{5630535E-A2A4-9B43-D12F-863CBB175028}"/>
                  </a:ext>
                </a:extLst>
              </p:cNvPr>
              <p:cNvSpPr txBox="1">
                <a:spLocks noRot="1" noChangeAspect="1" noMove="1" noResize="1" noEditPoints="1" noAdjustHandles="1" noChangeArrowheads="1" noChangeShapeType="1" noTextEdit="1"/>
              </p:cNvSpPr>
              <p:nvPr/>
            </p:nvSpPr>
            <p:spPr>
              <a:xfrm>
                <a:off x="6419850" y="1565729"/>
                <a:ext cx="6096000" cy="2089739"/>
              </a:xfrm>
              <a:prstGeom prst="rect">
                <a:avLst/>
              </a:prstGeom>
              <a:blipFill>
                <a:blip r:embed="rId3"/>
                <a:stretch>
                  <a:fillRect b="-81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B7F56CAF-FF6C-212D-CE78-024B4C70FE06}"/>
                  </a:ext>
                </a:extLst>
              </p:cNvPr>
              <p:cNvSpPr txBox="1"/>
              <p:nvPr/>
            </p:nvSpPr>
            <p:spPr>
              <a:xfrm>
                <a:off x="7407298" y="4223344"/>
                <a:ext cx="4365602" cy="1015663"/>
              </a:xfrm>
              <a:prstGeom prst="rect">
                <a:avLst/>
              </a:prstGeom>
              <a:noFill/>
            </p:spPr>
            <p:txBody>
              <a:bodyPr wrap="square" rtlCol="0">
                <a:spAutoFit/>
              </a:bodyPr>
              <a:lstStyle/>
              <a:p>
                <a:pPr algn="l"/>
                <a14:m>
                  <m:oMathPara xmlns:m="http://schemas.openxmlformats.org/officeDocument/2006/math">
                    <m:oMathParaPr>
                      <m:jc m:val="left"/>
                    </m:oMathParaPr>
                    <m:oMath xmlns:m="http://schemas.openxmlformats.org/officeDocument/2006/math">
                      <m:sSub>
                        <m:sSubPr>
                          <m:ctrlPr>
                            <a:rPr lang="en-US" i="1" smtClean="0">
                              <a:latin typeface="Cambria Math" panose="02040503050406030204" pitchFamily="18" charset="0"/>
                            </a:rPr>
                          </m:ctrlPr>
                        </m:sSubPr>
                        <m:e>
                          <m:r>
                            <a:rPr lang="en-US" b="0" i="1">
                              <a:latin typeface="Cambria Math" panose="02040503050406030204" pitchFamily="18" charset="0"/>
                            </a:rPr>
                            <m:t>𝑁𝑢</m:t>
                          </m:r>
                        </m:e>
                        <m:sub>
                          <m:r>
                            <a:rPr lang="en-US" b="0" i="1">
                              <a:latin typeface="Cambria Math" panose="02040503050406030204" pitchFamily="18" charset="0"/>
                            </a:rPr>
                            <m:t>𝑆</m:t>
                          </m:r>
                        </m:sub>
                      </m:sSub>
                      <m:r>
                        <a:rPr lang="en-US" b="0" i="1" smtClean="0">
                          <a:latin typeface="Cambria Math" panose="020F0502020204030204" pitchFamily="18" charset="0"/>
                        </a:rPr>
                        <m:t> −</m:t>
                      </m:r>
                      <m:r>
                        <a:rPr lang="en-US" b="0" i="1" smtClean="0">
                          <a:latin typeface="Cambria Math" panose="020F0502020204030204" pitchFamily="18" charset="0"/>
                        </a:rPr>
                        <m:t>𝑆𝑙𝑜𝑠h𝑖𝑛𝑔</m:t>
                      </m:r>
                      <m:r>
                        <a:rPr lang="en-US" b="0" i="1" smtClean="0">
                          <a:latin typeface="Cambria Math" panose="020F0502020204030204" pitchFamily="18" charset="0"/>
                        </a:rPr>
                        <m:t> </m:t>
                      </m:r>
                      <m:r>
                        <a:rPr lang="en-US" b="0" i="1" smtClean="0">
                          <a:latin typeface="Cambria Math" panose="020F0502020204030204" pitchFamily="18" charset="0"/>
                        </a:rPr>
                        <m:t>𝑁𝑢𝑠𝑠𝑒𝑙𝑡</m:t>
                      </m:r>
                      <m:r>
                        <a:rPr lang="en-US" b="0" i="1" smtClean="0">
                          <a:latin typeface="Cambria Math" panose="020F0502020204030204" pitchFamily="18" charset="0"/>
                        </a:rPr>
                        <m:t> </m:t>
                      </m:r>
                      <m:r>
                        <a:rPr lang="en-US" b="0" i="1" smtClean="0">
                          <a:latin typeface="Cambria Math" panose="020F0502020204030204" pitchFamily="18" charset="0"/>
                        </a:rPr>
                        <m:t>𝑁𝑢𝑚𝑏𝑒𝑟</m:t>
                      </m:r>
                    </m:oMath>
                  </m:oMathPara>
                </a14:m>
                <a:endParaRPr lang="en-US" b="0" dirty="0"/>
              </a:p>
              <a:p>
                <a:pPr algn="l"/>
                <a:endParaRPr lang="en-US" b="0" dirty="0"/>
              </a:p>
              <a:p>
                <a:pPr algn="l"/>
                <a14:m>
                  <m:oMathPara xmlns:m="http://schemas.openxmlformats.org/officeDocument/2006/math">
                    <m:oMathParaPr>
                      <m:jc m:val="left"/>
                    </m:oMathParaPr>
                    <m:oMath xmlns:m="http://schemas.openxmlformats.org/officeDocument/2006/math">
                      <m:sSub>
                        <m:sSubPr>
                          <m:ctrlPr>
                            <a:rPr lang="en-US" i="1">
                              <a:latin typeface="Cambria Math" panose="02040503050406030204" pitchFamily="18" charset="0"/>
                            </a:rPr>
                          </m:ctrlPr>
                        </m:sSubPr>
                        <m:e>
                          <m:r>
                            <a:rPr lang="en-US" b="0" i="1">
                              <a:latin typeface="Cambria Math" panose="02040503050406030204" pitchFamily="18" charset="0"/>
                            </a:rPr>
                            <m:t>𝑅𝑒</m:t>
                          </m:r>
                        </m:e>
                        <m:sub>
                          <m:r>
                            <a:rPr lang="en-US" b="0" i="1">
                              <a:latin typeface="Cambria Math" panose="02040503050406030204" pitchFamily="18" charset="0"/>
                            </a:rPr>
                            <m:t>𝑠</m:t>
                          </m:r>
                        </m:sub>
                      </m:sSub>
                      <m:r>
                        <a:rPr lang="en-US" b="0" i="1" smtClean="0">
                          <a:latin typeface="Cambria Math" panose="020F0502020204030204" pitchFamily="18" charset="0"/>
                        </a:rPr>
                        <m:t> −</m:t>
                      </m:r>
                      <m:r>
                        <a:rPr lang="en-US" b="0" i="1">
                          <a:latin typeface="Cambria Math" panose="020F0502020204030204" pitchFamily="18" charset="0"/>
                        </a:rPr>
                        <m:t>𝑆𝑙𝑜𝑠h𝑖𝑛𝑔</m:t>
                      </m:r>
                      <m:r>
                        <a:rPr lang="en-US" b="0" i="1">
                          <a:latin typeface="Cambria Math" panose="020F0502020204030204" pitchFamily="18" charset="0"/>
                        </a:rPr>
                        <m:t> </m:t>
                      </m:r>
                      <m:r>
                        <a:rPr lang="en-US" b="0" i="1" smtClean="0">
                          <a:latin typeface="Cambria Math" panose="020F0502020204030204" pitchFamily="18" charset="0"/>
                        </a:rPr>
                        <m:t>𝑅𝑒𝑦𝑛𝑜𝑙𝑑𝑠</m:t>
                      </m:r>
                      <m:r>
                        <a:rPr lang="en-US" b="0" i="1">
                          <a:latin typeface="Cambria Math" panose="020F0502020204030204" pitchFamily="18" charset="0"/>
                        </a:rPr>
                        <m:t> </m:t>
                      </m:r>
                      <m:r>
                        <a:rPr lang="en-US" b="0" i="1">
                          <a:latin typeface="Cambria Math" panose="020F0502020204030204" pitchFamily="18" charset="0"/>
                        </a:rPr>
                        <m:t>𝑁𝑢𝑚𝑏𝑒𝑟</m:t>
                      </m:r>
                    </m:oMath>
                  </m:oMathPara>
                </a14:m>
                <a:endParaRPr lang="en-US" dirty="0"/>
              </a:p>
            </p:txBody>
          </p:sp>
        </mc:Choice>
        <mc:Fallback xmlns="">
          <p:sp>
            <p:nvSpPr>
              <p:cNvPr id="4" name="TextBox 3">
                <a:extLst>
                  <a:ext uri="{FF2B5EF4-FFF2-40B4-BE49-F238E27FC236}">
                    <a16:creationId xmlns:a16="http://schemas.microsoft.com/office/drawing/2014/main" id="{B7F56CAF-FF6C-212D-CE78-024B4C70FE06}"/>
                  </a:ext>
                </a:extLst>
              </p:cNvPr>
              <p:cNvSpPr txBox="1">
                <a:spLocks noRot="1" noChangeAspect="1" noMove="1" noResize="1" noEditPoints="1" noAdjustHandles="1" noChangeArrowheads="1" noChangeShapeType="1" noTextEdit="1"/>
              </p:cNvSpPr>
              <p:nvPr/>
            </p:nvSpPr>
            <p:spPr>
              <a:xfrm>
                <a:off x="7407298" y="4223344"/>
                <a:ext cx="4365602" cy="1015663"/>
              </a:xfrm>
              <a:prstGeom prst="rect">
                <a:avLst/>
              </a:prstGeom>
              <a:blipFill>
                <a:blip r:embed="rId4"/>
                <a:stretch>
                  <a:fillRect b="-6024"/>
                </a:stretch>
              </a:blipFill>
            </p:spPr>
            <p:txBody>
              <a:bodyPr/>
              <a:lstStyle/>
              <a:p>
                <a:r>
                  <a:rPr lang="en-US">
                    <a:noFill/>
                  </a:rPr>
                  <a:t> </a:t>
                </a:r>
              </a:p>
            </p:txBody>
          </p:sp>
        </mc:Fallback>
      </mc:AlternateContent>
      <p:cxnSp>
        <p:nvCxnSpPr>
          <p:cNvPr id="9" name="Straight Arrow Connector 8">
            <a:extLst>
              <a:ext uri="{FF2B5EF4-FFF2-40B4-BE49-F238E27FC236}">
                <a16:creationId xmlns:a16="http://schemas.microsoft.com/office/drawing/2014/main" id="{C05CD9F5-95E2-AFD0-A806-A43F366AAB63}"/>
              </a:ext>
            </a:extLst>
          </p:cNvPr>
          <p:cNvCxnSpPr>
            <a:cxnSpLocks/>
          </p:cNvCxnSpPr>
          <p:nvPr/>
        </p:nvCxnSpPr>
        <p:spPr bwMode="auto">
          <a:xfrm flipH="1" flipV="1">
            <a:off x="4784703" y="4611689"/>
            <a:ext cx="2701535" cy="466421"/>
          </a:xfrm>
          <a:prstGeom prst="straightConnector1">
            <a:avLst/>
          </a:prstGeom>
          <a:solidFill>
            <a:schemeClr val="accent1"/>
          </a:solidFill>
          <a:ln w="25400" cap="flat" cmpd="sng" algn="ctr">
            <a:solidFill>
              <a:srgbClr val="00B0F0"/>
            </a:solidFill>
            <a:prstDash val="solid"/>
            <a:round/>
            <a:headEnd type="none" w="med" len="med"/>
            <a:tailEnd type="triangle"/>
          </a:ln>
          <a:effectLst/>
        </p:spPr>
      </p:cxnSp>
      <p:cxnSp>
        <p:nvCxnSpPr>
          <p:cNvPr id="11" name="Straight Arrow Connector 10">
            <a:extLst>
              <a:ext uri="{FF2B5EF4-FFF2-40B4-BE49-F238E27FC236}">
                <a16:creationId xmlns:a16="http://schemas.microsoft.com/office/drawing/2014/main" id="{5157BFA2-B2CB-95A8-654B-A072C84E8F64}"/>
              </a:ext>
            </a:extLst>
          </p:cNvPr>
          <p:cNvCxnSpPr/>
          <p:nvPr/>
        </p:nvCxnSpPr>
        <p:spPr bwMode="auto">
          <a:xfrm flipH="1" flipV="1">
            <a:off x="5808742" y="3190532"/>
            <a:ext cx="1519615" cy="1210429"/>
          </a:xfrm>
          <a:prstGeom prst="straightConnector1">
            <a:avLst/>
          </a:prstGeom>
          <a:solidFill>
            <a:schemeClr val="accent1"/>
          </a:solidFill>
          <a:ln w="19050" cap="flat" cmpd="sng" algn="ctr">
            <a:solidFill>
              <a:srgbClr val="00B0F0"/>
            </a:solidFill>
            <a:prstDash val="solid"/>
            <a:round/>
            <a:headEnd type="none" w="med" len="med"/>
            <a:tailEnd type="triangle"/>
          </a:ln>
          <a:effectLst/>
        </p:spPr>
      </p:cxnSp>
    </p:spTree>
    <p:extLst>
      <p:ext uri="{BB962C8B-B14F-4D97-AF65-F5344CB8AC3E}">
        <p14:creationId xmlns:p14="http://schemas.microsoft.com/office/powerpoint/2010/main" val="3769444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3B527B-0F76-29BA-A46F-8C2E17B3087D}"/>
              </a:ext>
            </a:extLst>
          </p:cNvPr>
          <p:cNvSpPr>
            <a:spLocks noGrp="1"/>
          </p:cNvSpPr>
          <p:nvPr>
            <p:ph type="sldNum" sz="quarter" idx="12"/>
          </p:nvPr>
        </p:nvSpPr>
        <p:spPr/>
        <p:txBody>
          <a:bodyPr/>
          <a:lstStyle/>
          <a:p>
            <a:fld id="{2624FCD2-9C05-4241-882C-3D134303B4EB}" type="slidenum">
              <a:rPr lang="en-US" smtClean="0"/>
              <a:pPr/>
              <a:t>11</a:t>
            </a:fld>
            <a:endParaRPr lang="en-US"/>
          </a:p>
        </p:txBody>
      </p:sp>
      <p:sp>
        <p:nvSpPr>
          <p:cNvPr id="3" name="Footer Placeholder 2">
            <a:extLst>
              <a:ext uri="{FF2B5EF4-FFF2-40B4-BE49-F238E27FC236}">
                <a16:creationId xmlns:a16="http://schemas.microsoft.com/office/drawing/2014/main" id="{9219AFFB-307C-DAF0-3A0C-28B62BAF7036}"/>
              </a:ext>
            </a:extLst>
          </p:cNvPr>
          <p:cNvSpPr>
            <a:spLocks noGrp="1"/>
          </p:cNvSpPr>
          <p:nvPr>
            <p:ph type="ftr" sz="quarter" idx="11"/>
          </p:nvPr>
        </p:nvSpPr>
        <p:spPr/>
        <p:txBody>
          <a:bodyPr/>
          <a:lstStyle/>
          <a:p>
            <a:r>
              <a:rPr lang="en-US">
                <a:latin typeface="Arial"/>
                <a:ea typeface="ＭＳ Ｐゴシック"/>
                <a:cs typeface="Arial"/>
              </a:rPr>
              <a:t>TFAWS 2026 – August 31 – September 4, 2026</a:t>
            </a:r>
            <a:endParaRPr lang="en-US" dirty="0">
              <a:latin typeface="Arial"/>
              <a:ea typeface="ＭＳ Ｐゴシック"/>
              <a:cs typeface="Arial"/>
            </a:endParaRPr>
          </a:p>
        </p:txBody>
      </p:sp>
      <p:grpSp>
        <p:nvGrpSpPr>
          <p:cNvPr id="18" name="Group 17">
            <a:extLst>
              <a:ext uri="{FF2B5EF4-FFF2-40B4-BE49-F238E27FC236}">
                <a16:creationId xmlns:a16="http://schemas.microsoft.com/office/drawing/2014/main" id="{2FD2BF06-76E9-3808-1FB9-44CA76DCFEC7}"/>
              </a:ext>
            </a:extLst>
          </p:cNvPr>
          <p:cNvGrpSpPr/>
          <p:nvPr/>
        </p:nvGrpSpPr>
        <p:grpSpPr>
          <a:xfrm>
            <a:off x="762000" y="996950"/>
            <a:ext cx="11207750" cy="5644512"/>
            <a:chOff x="285750" y="203837"/>
            <a:chExt cx="12192000" cy="6450325"/>
          </a:xfrm>
        </p:grpSpPr>
        <p:pic>
          <p:nvPicPr>
            <p:cNvPr id="13" name="Picture 12" descr="Chart&#10;&#10;AI-generated content may be incorrect.">
              <a:extLst>
                <a:ext uri="{FF2B5EF4-FFF2-40B4-BE49-F238E27FC236}">
                  <a16:creationId xmlns:a16="http://schemas.microsoft.com/office/drawing/2014/main" id="{9D52077E-940F-EA2C-47BF-0362CBF5E7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 y="203837"/>
              <a:ext cx="12192000" cy="6450325"/>
            </a:xfrm>
            <a:prstGeom prst="rect">
              <a:avLst/>
            </a:prstGeom>
          </p:spPr>
        </p:pic>
        <p:sp>
          <p:nvSpPr>
            <p:cNvPr id="14" name="TextBox 13">
              <a:extLst>
                <a:ext uri="{FF2B5EF4-FFF2-40B4-BE49-F238E27FC236}">
                  <a16:creationId xmlns:a16="http://schemas.microsoft.com/office/drawing/2014/main" id="{80117C5B-4EF4-4F74-B8C4-799693C8BF7E}"/>
                </a:ext>
              </a:extLst>
            </p:cNvPr>
            <p:cNvSpPr txBox="1"/>
            <p:nvPr/>
          </p:nvSpPr>
          <p:spPr>
            <a:xfrm>
              <a:off x="8624873" y="4957666"/>
              <a:ext cx="1992996" cy="351715"/>
            </a:xfrm>
            <a:prstGeom prst="rect">
              <a:avLst/>
            </a:prstGeom>
            <a:noFill/>
          </p:spPr>
          <p:txBody>
            <a:bodyPr wrap="square" rtlCol="0">
              <a:spAutoFit/>
            </a:bodyPr>
            <a:lstStyle/>
            <a:p>
              <a:r>
                <a:rPr lang="en-US" sz="1400" dirty="0">
                  <a:solidFill>
                    <a:srgbClr val="DA52C0"/>
                  </a:solidFill>
                </a:rPr>
                <a:t>No Boundary Layer</a:t>
              </a:r>
            </a:p>
          </p:txBody>
        </p:sp>
        <p:sp>
          <p:nvSpPr>
            <p:cNvPr id="15" name="TextBox 14">
              <a:extLst>
                <a:ext uri="{FF2B5EF4-FFF2-40B4-BE49-F238E27FC236}">
                  <a16:creationId xmlns:a16="http://schemas.microsoft.com/office/drawing/2014/main" id="{4645E610-7450-7227-E263-C1DF1BFEA770}"/>
                </a:ext>
              </a:extLst>
            </p:cNvPr>
            <p:cNvSpPr txBox="1"/>
            <p:nvPr/>
          </p:nvSpPr>
          <p:spPr>
            <a:xfrm>
              <a:off x="9437354" y="3429000"/>
              <a:ext cx="1060610" cy="351715"/>
            </a:xfrm>
            <a:prstGeom prst="rect">
              <a:avLst/>
            </a:prstGeom>
            <a:noFill/>
          </p:spPr>
          <p:txBody>
            <a:bodyPr wrap="square" rtlCol="0">
              <a:spAutoFit/>
            </a:bodyPr>
            <a:lstStyle/>
            <a:p>
              <a:r>
                <a:rPr lang="en-US" sz="1400" dirty="0">
                  <a:solidFill>
                    <a:srgbClr val="0070C0"/>
                  </a:solidFill>
                </a:rPr>
                <a:t>Measured</a:t>
              </a:r>
            </a:p>
          </p:txBody>
        </p:sp>
        <p:sp>
          <p:nvSpPr>
            <p:cNvPr id="16" name="TextBox 15">
              <a:extLst>
                <a:ext uri="{FF2B5EF4-FFF2-40B4-BE49-F238E27FC236}">
                  <a16:creationId xmlns:a16="http://schemas.microsoft.com/office/drawing/2014/main" id="{7C87171E-A050-468F-AE26-3AF2DFAB5A74}"/>
                </a:ext>
              </a:extLst>
            </p:cNvPr>
            <p:cNvSpPr txBox="1"/>
            <p:nvPr/>
          </p:nvSpPr>
          <p:spPr>
            <a:xfrm>
              <a:off x="10497965" y="3878584"/>
              <a:ext cx="1870796" cy="307777"/>
            </a:xfrm>
            <a:prstGeom prst="rect">
              <a:avLst/>
            </a:prstGeom>
            <a:noFill/>
          </p:spPr>
          <p:txBody>
            <a:bodyPr wrap="square" rtlCol="0">
              <a:spAutoFit/>
            </a:bodyPr>
            <a:lstStyle/>
            <a:p>
              <a:r>
                <a:rPr lang="en-US" sz="1400" dirty="0">
                  <a:solidFill>
                    <a:srgbClr val="FF0000"/>
                  </a:solidFill>
                </a:rPr>
                <a:t>BL with finer grid </a:t>
              </a:r>
            </a:p>
          </p:txBody>
        </p:sp>
        <p:sp>
          <p:nvSpPr>
            <p:cNvPr id="17" name="TextBox 16">
              <a:extLst>
                <a:ext uri="{FF2B5EF4-FFF2-40B4-BE49-F238E27FC236}">
                  <a16:creationId xmlns:a16="http://schemas.microsoft.com/office/drawing/2014/main" id="{38025037-5117-402D-16B2-86DCD2F4501F}"/>
                </a:ext>
              </a:extLst>
            </p:cNvPr>
            <p:cNvSpPr txBox="1"/>
            <p:nvPr/>
          </p:nvSpPr>
          <p:spPr>
            <a:xfrm>
              <a:off x="8685973" y="4246927"/>
              <a:ext cx="1870796" cy="307777"/>
            </a:xfrm>
            <a:prstGeom prst="rect">
              <a:avLst/>
            </a:prstGeom>
            <a:noFill/>
          </p:spPr>
          <p:txBody>
            <a:bodyPr wrap="square" rtlCol="0">
              <a:spAutoFit/>
            </a:bodyPr>
            <a:lstStyle/>
            <a:p>
              <a:r>
                <a:rPr lang="en-US" sz="1400" dirty="0">
                  <a:solidFill>
                    <a:srgbClr val="00B050"/>
                  </a:solidFill>
                </a:rPr>
                <a:t>BL with course grid</a:t>
              </a:r>
            </a:p>
          </p:txBody>
        </p:sp>
      </p:grpSp>
      <p:sp>
        <p:nvSpPr>
          <p:cNvPr id="19" name="TextBox 18">
            <a:extLst>
              <a:ext uri="{FF2B5EF4-FFF2-40B4-BE49-F238E27FC236}">
                <a16:creationId xmlns:a16="http://schemas.microsoft.com/office/drawing/2014/main" id="{A0F51B4B-34C0-DF33-5F77-BD0E1A6668EC}"/>
              </a:ext>
            </a:extLst>
          </p:cNvPr>
          <p:cNvSpPr txBox="1"/>
          <p:nvPr/>
        </p:nvSpPr>
        <p:spPr>
          <a:xfrm>
            <a:off x="2298700" y="158750"/>
            <a:ext cx="8305800" cy="523220"/>
          </a:xfrm>
          <a:prstGeom prst="rect">
            <a:avLst/>
          </a:prstGeom>
          <a:noFill/>
        </p:spPr>
        <p:txBody>
          <a:bodyPr wrap="square" rtlCol="0">
            <a:spAutoFit/>
          </a:bodyPr>
          <a:lstStyle/>
          <a:p>
            <a:r>
              <a:rPr lang="en-US" sz="2800" dirty="0">
                <a:solidFill>
                  <a:srgbClr val="333399"/>
                </a:solidFill>
                <a:latin typeface="+mn-lt"/>
              </a:rPr>
              <a:t>Study of Radial Grid Distribution</a:t>
            </a:r>
          </a:p>
        </p:txBody>
      </p:sp>
    </p:spTree>
    <p:extLst>
      <p:ext uri="{BB962C8B-B14F-4D97-AF65-F5344CB8AC3E}">
        <p14:creationId xmlns:p14="http://schemas.microsoft.com/office/powerpoint/2010/main" val="1161474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5A2165-B9D9-CE38-660B-B642F0D22E66}"/>
              </a:ext>
            </a:extLst>
          </p:cNvPr>
          <p:cNvSpPr>
            <a:spLocks noGrp="1"/>
          </p:cNvSpPr>
          <p:nvPr>
            <p:ph type="sldNum" sz="quarter" idx="12"/>
          </p:nvPr>
        </p:nvSpPr>
        <p:spPr/>
        <p:txBody>
          <a:bodyPr/>
          <a:lstStyle/>
          <a:p>
            <a:fld id="{2624FCD2-9C05-4241-882C-3D134303B4EB}" type="slidenum">
              <a:rPr lang="en-US" smtClean="0"/>
              <a:pPr/>
              <a:t>12</a:t>
            </a:fld>
            <a:endParaRPr lang="en-US"/>
          </a:p>
        </p:txBody>
      </p:sp>
      <p:sp>
        <p:nvSpPr>
          <p:cNvPr id="3" name="Footer Placeholder 2">
            <a:extLst>
              <a:ext uri="{FF2B5EF4-FFF2-40B4-BE49-F238E27FC236}">
                <a16:creationId xmlns:a16="http://schemas.microsoft.com/office/drawing/2014/main" id="{EFF99F8A-473C-0DA6-11F2-DD47706ED001}"/>
              </a:ext>
            </a:extLst>
          </p:cNvPr>
          <p:cNvSpPr>
            <a:spLocks noGrp="1"/>
          </p:cNvSpPr>
          <p:nvPr>
            <p:ph type="ftr" sz="quarter" idx="11"/>
          </p:nvPr>
        </p:nvSpPr>
        <p:spPr/>
        <p:txBody>
          <a:bodyPr/>
          <a:lstStyle/>
          <a:p>
            <a:r>
              <a:rPr lang="en-US">
                <a:latin typeface="Arial"/>
                <a:ea typeface="ＭＳ Ｐゴシック"/>
                <a:cs typeface="Arial"/>
              </a:rPr>
              <a:t>TFAWS 2026 – August 31 – September 4, 2026</a:t>
            </a:r>
            <a:endParaRPr lang="en-US" dirty="0">
              <a:latin typeface="Arial"/>
              <a:ea typeface="ＭＳ Ｐゴシック"/>
              <a:cs typeface="Arial"/>
            </a:endParaRPr>
          </a:p>
        </p:txBody>
      </p:sp>
      <p:sp>
        <p:nvSpPr>
          <p:cNvPr id="4" name="Title 8">
            <a:extLst>
              <a:ext uri="{FF2B5EF4-FFF2-40B4-BE49-F238E27FC236}">
                <a16:creationId xmlns:a16="http://schemas.microsoft.com/office/drawing/2014/main" id="{16012F2C-FC66-C4C4-B2C2-DD10E7E9E828}"/>
              </a:ext>
            </a:extLst>
          </p:cNvPr>
          <p:cNvSpPr txBox="1">
            <a:spLocks/>
          </p:cNvSpPr>
          <p:nvPr/>
        </p:nvSpPr>
        <p:spPr>
          <a:xfrm>
            <a:off x="838200" y="365126"/>
            <a:ext cx="10515600" cy="573338"/>
          </a:xfrm>
          <a:prstGeom prst="rect">
            <a:avLst/>
          </a:prstGeom>
        </p:spPr>
        <p:txBody>
          <a:bodyPr>
            <a:normAutofit fontScale="75000" lnSpcReduction="20000"/>
          </a:bodyPr>
          <a:lstStyle>
            <a:lvl1pPr algn="ctr" rtl="0" eaLnBrk="0" fontAlgn="base" hangingPunct="0">
              <a:spcBef>
                <a:spcPct val="0"/>
              </a:spcBef>
              <a:spcAft>
                <a:spcPct val="0"/>
              </a:spcAft>
              <a:defRPr sz="2800" b="1">
                <a:solidFill>
                  <a:schemeClr val="accent2"/>
                </a:solidFill>
                <a:latin typeface="+mj-lt"/>
                <a:ea typeface="ＭＳ Ｐゴシック" charset="0"/>
                <a:cs typeface="+mj-cs"/>
              </a:defRPr>
            </a:lvl1pPr>
            <a:lvl2pPr algn="ctr" rtl="0" eaLnBrk="0" fontAlgn="base" hangingPunct="0">
              <a:spcBef>
                <a:spcPct val="0"/>
              </a:spcBef>
              <a:spcAft>
                <a:spcPct val="0"/>
              </a:spcAft>
              <a:defRPr sz="2800" b="1">
                <a:solidFill>
                  <a:schemeClr val="accent2"/>
                </a:solidFill>
                <a:latin typeface="Arial" charset="0"/>
                <a:ea typeface="ＭＳ Ｐゴシック" charset="0"/>
              </a:defRPr>
            </a:lvl2pPr>
            <a:lvl3pPr algn="ctr" rtl="0" eaLnBrk="0" fontAlgn="base" hangingPunct="0">
              <a:spcBef>
                <a:spcPct val="0"/>
              </a:spcBef>
              <a:spcAft>
                <a:spcPct val="0"/>
              </a:spcAft>
              <a:defRPr sz="2800" b="1">
                <a:solidFill>
                  <a:schemeClr val="accent2"/>
                </a:solidFill>
                <a:latin typeface="Arial" charset="0"/>
                <a:ea typeface="ＭＳ Ｐゴシック" charset="0"/>
              </a:defRPr>
            </a:lvl3pPr>
            <a:lvl4pPr algn="ctr" rtl="0" eaLnBrk="0" fontAlgn="base" hangingPunct="0">
              <a:spcBef>
                <a:spcPct val="0"/>
              </a:spcBef>
              <a:spcAft>
                <a:spcPct val="0"/>
              </a:spcAft>
              <a:defRPr sz="2800" b="1">
                <a:solidFill>
                  <a:schemeClr val="accent2"/>
                </a:solidFill>
                <a:latin typeface="Arial" charset="0"/>
                <a:ea typeface="ＭＳ Ｐゴシック" charset="0"/>
              </a:defRPr>
            </a:lvl4pPr>
            <a:lvl5pPr algn="ctr" rtl="0" eaLnBrk="0" fontAlgn="base" hangingPunct="0">
              <a:spcBef>
                <a:spcPct val="0"/>
              </a:spcBef>
              <a:spcAft>
                <a:spcPct val="0"/>
              </a:spcAft>
              <a:defRPr sz="2800" b="1">
                <a:solidFill>
                  <a:schemeClr val="accent2"/>
                </a:solidFill>
                <a:latin typeface="Arial" charset="0"/>
                <a:ea typeface="ＭＳ Ｐゴシック" charset="0"/>
              </a:defRPr>
            </a:lvl5pPr>
            <a:lvl6pPr marL="457200" algn="ctr" rtl="0" fontAlgn="base">
              <a:spcBef>
                <a:spcPct val="0"/>
              </a:spcBef>
              <a:spcAft>
                <a:spcPct val="0"/>
              </a:spcAft>
              <a:defRPr sz="2800" b="1">
                <a:solidFill>
                  <a:schemeClr val="accent2"/>
                </a:solidFill>
                <a:latin typeface="Arial" charset="0"/>
              </a:defRPr>
            </a:lvl6pPr>
            <a:lvl7pPr marL="914400" algn="ctr" rtl="0" fontAlgn="base">
              <a:spcBef>
                <a:spcPct val="0"/>
              </a:spcBef>
              <a:spcAft>
                <a:spcPct val="0"/>
              </a:spcAft>
              <a:defRPr sz="2800" b="1">
                <a:solidFill>
                  <a:schemeClr val="accent2"/>
                </a:solidFill>
                <a:latin typeface="Arial" charset="0"/>
              </a:defRPr>
            </a:lvl7pPr>
            <a:lvl8pPr marL="1371600" algn="ctr" rtl="0" fontAlgn="base">
              <a:spcBef>
                <a:spcPct val="0"/>
              </a:spcBef>
              <a:spcAft>
                <a:spcPct val="0"/>
              </a:spcAft>
              <a:defRPr sz="2800" b="1">
                <a:solidFill>
                  <a:schemeClr val="accent2"/>
                </a:solidFill>
                <a:latin typeface="Arial" charset="0"/>
              </a:defRPr>
            </a:lvl8pPr>
            <a:lvl9pPr marL="1828800" algn="ctr" rtl="0" fontAlgn="base">
              <a:spcBef>
                <a:spcPct val="0"/>
              </a:spcBef>
              <a:spcAft>
                <a:spcPct val="0"/>
              </a:spcAft>
              <a:defRPr sz="2800" b="1">
                <a:solidFill>
                  <a:schemeClr val="accent2"/>
                </a:solidFill>
                <a:latin typeface="Arial" charset="0"/>
              </a:defRPr>
            </a:lvl9pPr>
          </a:lstStyle>
          <a:p>
            <a:r>
              <a:rPr lang="en-US" sz="3600" kern="0"/>
              <a:t>Results of Axial Grid Sensitivity Study on Pressure Calculation</a:t>
            </a:r>
            <a:endParaRPr lang="en-US" sz="3600" kern="0" dirty="0"/>
          </a:p>
        </p:txBody>
      </p:sp>
      <p:graphicFrame>
        <p:nvGraphicFramePr>
          <p:cNvPr id="5" name="Table 4">
            <a:extLst>
              <a:ext uri="{FF2B5EF4-FFF2-40B4-BE49-F238E27FC236}">
                <a16:creationId xmlns:a16="http://schemas.microsoft.com/office/drawing/2014/main" id="{7D994F71-D7CE-8B7D-2933-DE08EC318A05}"/>
              </a:ext>
            </a:extLst>
          </p:cNvPr>
          <p:cNvGraphicFramePr>
            <a:graphicFrameLocks noGrp="1"/>
          </p:cNvGraphicFramePr>
          <p:nvPr>
            <p:extLst>
              <p:ext uri="{D42A27DB-BD31-4B8C-83A1-F6EECF244321}">
                <p14:modId xmlns:p14="http://schemas.microsoft.com/office/powerpoint/2010/main" val="2124659851"/>
              </p:ext>
            </p:extLst>
          </p:nvPr>
        </p:nvGraphicFramePr>
        <p:xfrm>
          <a:off x="2032000" y="1676177"/>
          <a:ext cx="8597900" cy="3845560"/>
        </p:xfrm>
        <a:graphic>
          <a:graphicData uri="http://schemas.openxmlformats.org/drawingml/2006/table">
            <a:tbl>
              <a:tblPr firstRow="1" bandRow="1">
                <a:tableStyleId>{5C22544A-7EE6-4342-B048-85BDC9FD1C3A}</a:tableStyleId>
              </a:tblPr>
              <a:tblGrid>
                <a:gridCol w="1415047">
                  <a:extLst>
                    <a:ext uri="{9D8B030D-6E8A-4147-A177-3AD203B41FA5}">
                      <a16:colId xmlns:a16="http://schemas.microsoft.com/office/drawing/2014/main" val="2817747733"/>
                    </a:ext>
                  </a:extLst>
                </a:gridCol>
                <a:gridCol w="2279985">
                  <a:extLst>
                    <a:ext uri="{9D8B030D-6E8A-4147-A177-3AD203B41FA5}">
                      <a16:colId xmlns:a16="http://schemas.microsoft.com/office/drawing/2014/main" val="2711071197"/>
                    </a:ext>
                  </a:extLst>
                </a:gridCol>
                <a:gridCol w="3513221">
                  <a:extLst>
                    <a:ext uri="{9D8B030D-6E8A-4147-A177-3AD203B41FA5}">
                      <a16:colId xmlns:a16="http://schemas.microsoft.com/office/drawing/2014/main" val="98289945"/>
                    </a:ext>
                  </a:extLst>
                </a:gridCol>
                <a:gridCol w="1389647">
                  <a:extLst>
                    <a:ext uri="{9D8B030D-6E8A-4147-A177-3AD203B41FA5}">
                      <a16:colId xmlns:a16="http://schemas.microsoft.com/office/drawing/2014/main" val="2829613449"/>
                    </a:ext>
                  </a:extLst>
                </a:gridCol>
              </a:tblGrid>
              <a:tr h="370840">
                <a:tc>
                  <a:txBody>
                    <a:bodyPr/>
                    <a:lstStyle/>
                    <a:p>
                      <a:pPr algn="ctr"/>
                      <a:r>
                        <a:rPr lang="en-US" dirty="0"/>
                        <a:t>Run Number</a:t>
                      </a:r>
                    </a:p>
                  </a:txBody>
                  <a:tcPr>
                    <a:solidFill>
                      <a:schemeClr val="accent2"/>
                    </a:solidFill>
                  </a:tcPr>
                </a:tc>
                <a:tc>
                  <a:txBody>
                    <a:bodyPr/>
                    <a:lstStyle/>
                    <a:p>
                      <a:pPr algn="ctr"/>
                      <a:r>
                        <a:rPr lang="en-US" dirty="0"/>
                        <a:t>Description</a:t>
                      </a:r>
                    </a:p>
                  </a:txBody>
                  <a:tcPr>
                    <a:solidFill>
                      <a:schemeClr val="accent2"/>
                    </a:solidFill>
                  </a:tcPr>
                </a:tc>
                <a:tc>
                  <a:txBody>
                    <a:bodyPr/>
                    <a:lstStyle/>
                    <a:p>
                      <a:pPr algn="ctr"/>
                      <a:r>
                        <a:rPr lang="en-US" dirty="0"/>
                        <a:t>Grid Resolution</a:t>
                      </a:r>
                    </a:p>
                  </a:txBody>
                  <a:tcPr>
                    <a:solidFill>
                      <a:schemeClr val="accent2"/>
                    </a:solidFill>
                  </a:tcPr>
                </a:tc>
                <a:tc>
                  <a:txBody>
                    <a:bodyPr/>
                    <a:lstStyle/>
                    <a:p>
                      <a:pPr algn="ctr"/>
                      <a:r>
                        <a:rPr lang="en-US" dirty="0"/>
                        <a:t>MAPE (%)</a:t>
                      </a:r>
                    </a:p>
                  </a:txBody>
                  <a:tcPr>
                    <a:solidFill>
                      <a:schemeClr val="accent2"/>
                    </a:solidFill>
                  </a:tcPr>
                </a:tc>
                <a:extLst>
                  <a:ext uri="{0D108BD9-81ED-4DB2-BD59-A6C34878D82A}">
                    <a16:rowId xmlns:a16="http://schemas.microsoft.com/office/drawing/2014/main" val="233821884"/>
                  </a:ext>
                </a:extLst>
              </a:tr>
              <a:tr h="370840">
                <a:tc>
                  <a:txBody>
                    <a:bodyPr/>
                    <a:lstStyle/>
                    <a:p>
                      <a:pPr algn="ctr"/>
                      <a:r>
                        <a:rPr lang="en-US" dirty="0"/>
                        <a:t>1</a:t>
                      </a:r>
                    </a:p>
                  </a:txBody>
                  <a:tcPr/>
                </a:tc>
                <a:tc>
                  <a:txBody>
                    <a:bodyPr/>
                    <a:lstStyle/>
                    <a:p>
                      <a:pPr algn="ctr"/>
                      <a:r>
                        <a:rPr lang="en-US" dirty="0"/>
                        <a:t>No Boundary Layer</a:t>
                      </a:r>
                    </a:p>
                  </a:txBody>
                  <a:tcPr/>
                </a:tc>
                <a:tc>
                  <a:txBody>
                    <a:bodyPr/>
                    <a:lstStyle/>
                    <a:p>
                      <a:pPr algn="ctr"/>
                      <a:r>
                        <a:rPr lang="en-US" dirty="0"/>
                        <a:t>Each layer is 11.38 cm depth</a:t>
                      </a:r>
                    </a:p>
                  </a:txBody>
                  <a:tcPr/>
                </a:tc>
                <a:tc>
                  <a:txBody>
                    <a:bodyPr/>
                    <a:lstStyle/>
                    <a:p>
                      <a:pPr algn="ctr"/>
                      <a:r>
                        <a:rPr lang="en-US" dirty="0"/>
                        <a:t>8.13 </a:t>
                      </a:r>
                    </a:p>
                  </a:txBody>
                  <a:tcPr/>
                </a:tc>
                <a:extLst>
                  <a:ext uri="{0D108BD9-81ED-4DB2-BD59-A6C34878D82A}">
                    <a16:rowId xmlns:a16="http://schemas.microsoft.com/office/drawing/2014/main" val="899651937"/>
                  </a:ext>
                </a:extLst>
              </a:tr>
              <a:tr h="370840">
                <a:tc>
                  <a:txBody>
                    <a:bodyPr/>
                    <a:lstStyle/>
                    <a:p>
                      <a:pPr algn="ctr"/>
                      <a:r>
                        <a:rPr lang="en-US" dirty="0"/>
                        <a:t>2</a:t>
                      </a:r>
                    </a:p>
                  </a:txBody>
                  <a:tcPr/>
                </a:tc>
                <a:tc>
                  <a:txBody>
                    <a:bodyPr/>
                    <a:lstStyle/>
                    <a:p>
                      <a:pPr algn="ctr"/>
                      <a:r>
                        <a:rPr lang="en-US" dirty="0"/>
                        <a:t>1 node BL (Course)</a:t>
                      </a:r>
                    </a:p>
                  </a:txBody>
                  <a:tcPr/>
                </a:tc>
                <a:tc>
                  <a:txBody>
                    <a:bodyPr/>
                    <a:lstStyle/>
                    <a:p>
                      <a:pPr algn="ctr"/>
                      <a:r>
                        <a:rPr lang="en-US" dirty="0"/>
                        <a:t>1 node in BL of 1 mm  and 3 nodes of 15.13 cm depth</a:t>
                      </a:r>
                    </a:p>
                  </a:txBody>
                  <a:tcPr/>
                </a:tc>
                <a:tc>
                  <a:txBody>
                    <a:bodyPr/>
                    <a:lstStyle/>
                    <a:p>
                      <a:pPr algn="ctr"/>
                      <a:r>
                        <a:rPr lang="en-US" dirty="0"/>
                        <a:t>1.86</a:t>
                      </a:r>
                    </a:p>
                  </a:txBody>
                  <a:tcPr/>
                </a:tc>
                <a:extLst>
                  <a:ext uri="{0D108BD9-81ED-4DB2-BD59-A6C34878D82A}">
                    <a16:rowId xmlns:a16="http://schemas.microsoft.com/office/drawing/2014/main" val="1056398514"/>
                  </a:ext>
                </a:extLst>
              </a:tr>
              <a:tr h="370840">
                <a:tc>
                  <a:txBody>
                    <a:bodyPr/>
                    <a:lstStyle/>
                    <a:p>
                      <a:pPr algn="ctr"/>
                      <a:r>
                        <a:rPr lang="en-US" dirty="0"/>
                        <a:t>3</a:t>
                      </a:r>
                    </a:p>
                  </a:txBody>
                  <a:tcPr/>
                </a:tc>
                <a:tc>
                  <a:txBody>
                    <a:bodyPr/>
                    <a:lstStyle/>
                    <a:p>
                      <a:pPr algn="ctr"/>
                      <a:r>
                        <a:rPr lang="en-US" dirty="0"/>
                        <a:t>2 node BL (Course)</a:t>
                      </a:r>
                    </a:p>
                  </a:txBody>
                  <a:tcPr/>
                </a:tc>
                <a:tc>
                  <a:txBody>
                    <a:bodyPr/>
                    <a:lstStyle/>
                    <a:p>
                      <a:pPr algn="ctr"/>
                      <a:r>
                        <a:rPr lang="en-US" dirty="0"/>
                        <a:t>2 node in BL of 1 mm &amp; 2 mm and 2 nodes of 22.6 cm depth </a:t>
                      </a:r>
                    </a:p>
                  </a:txBody>
                  <a:tcPr/>
                </a:tc>
                <a:tc>
                  <a:txBody>
                    <a:bodyPr/>
                    <a:lstStyle/>
                    <a:p>
                      <a:pPr algn="ctr"/>
                      <a:r>
                        <a:rPr lang="en-US" dirty="0"/>
                        <a:t>1.67</a:t>
                      </a:r>
                    </a:p>
                  </a:txBody>
                  <a:tcPr/>
                </a:tc>
                <a:extLst>
                  <a:ext uri="{0D108BD9-81ED-4DB2-BD59-A6C34878D82A}">
                    <a16:rowId xmlns:a16="http://schemas.microsoft.com/office/drawing/2014/main" val="77599125"/>
                  </a:ext>
                </a:extLst>
              </a:tr>
              <a:tr h="370840">
                <a:tc>
                  <a:txBody>
                    <a:bodyPr/>
                    <a:lstStyle/>
                    <a:p>
                      <a:pPr algn="ctr"/>
                      <a:r>
                        <a:rPr lang="en-US" dirty="0"/>
                        <a:t>4</a:t>
                      </a:r>
                    </a:p>
                  </a:txBody>
                  <a:tcPr/>
                </a:tc>
                <a:tc>
                  <a:txBody>
                    <a:bodyPr/>
                    <a:lstStyle/>
                    <a:p>
                      <a:pPr algn="ctr"/>
                      <a:r>
                        <a:rPr lang="en-US" dirty="0"/>
                        <a:t>1 node BL (Fine)</a:t>
                      </a:r>
                    </a:p>
                  </a:txBody>
                  <a:tcPr/>
                </a:tc>
                <a:tc>
                  <a:txBody>
                    <a:bodyPr/>
                    <a:lstStyle/>
                    <a:p>
                      <a:pPr algn="ctr"/>
                      <a:r>
                        <a:rPr lang="en-US" dirty="0"/>
                        <a:t>1 node in BL of 0.5 mm  and 3 nodes of 15.15 cm depth</a:t>
                      </a:r>
                    </a:p>
                  </a:txBody>
                  <a:tcPr/>
                </a:tc>
                <a:tc>
                  <a:txBody>
                    <a:bodyPr/>
                    <a:lstStyle/>
                    <a:p>
                      <a:pPr algn="ctr"/>
                      <a:r>
                        <a:rPr lang="en-US" dirty="0"/>
                        <a:t>1.92</a:t>
                      </a:r>
                    </a:p>
                  </a:txBody>
                  <a:tcPr/>
                </a:tc>
                <a:extLst>
                  <a:ext uri="{0D108BD9-81ED-4DB2-BD59-A6C34878D82A}">
                    <a16:rowId xmlns:a16="http://schemas.microsoft.com/office/drawing/2014/main" val="2116983096"/>
                  </a:ext>
                </a:extLst>
              </a:tr>
              <a:tr h="370840">
                <a:tc>
                  <a:txBody>
                    <a:bodyPr/>
                    <a:lstStyle/>
                    <a:p>
                      <a:pPr algn="ctr"/>
                      <a:r>
                        <a:rPr lang="en-US" b="1" dirty="0"/>
                        <a:t>5</a:t>
                      </a:r>
                    </a:p>
                  </a:txBody>
                  <a:tcPr/>
                </a:tc>
                <a:tc>
                  <a:txBody>
                    <a:bodyPr/>
                    <a:lstStyle/>
                    <a:p>
                      <a:pPr algn="ctr"/>
                      <a:r>
                        <a:rPr lang="en-US" b="1" dirty="0"/>
                        <a:t>2 node BL (Fine)</a:t>
                      </a:r>
                    </a:p>
                  </a:txBody>
                  <a:tcPr/>
                </a:tc>
                <a:tc>
                  <a:txBody>
                    <a:bodyPr/>
                    <a:lstStyle/>
                    <a:p>
                      <a:pPr algn="ctr"/>
                      <a:r>
                        <a:rPr lang="en-US" b="1" dirty="0"/>
                        <a:t>2 node in BL of 0.5 mm &amp; 1 mm and 2 nodes of 22.68 cm depth </a:t>
                      </a:r>
                    </a:p>
                  </a:txBody>
                  <a:tcPr/>
                </a:tc>
                <a:tc>
                  <a:txBody>
                    <a:bodyPr/>
                    <a:lstStyle/>
                    <a:p>
                      <a:pPr algn="ctr"/>
                      <a:r>
                        <a:rPr lang="en-US" b="1" dirty="0"/>
                        <a:t>1.16</a:t>
                      </a:r>
                    </a:p>
                  </a:txBody>
                  <a:tcPr/>
                </a:tc>
                <a:extLst>
                  <a:ext uri="{0D108BD9-81ED-4DB2-BD59-A6C34878D82A}">
                    <a16:rowId xmlns:a16="http://schemas.microsoft.com/office/drawing/2014/main" val="2549340654"/>
                  </a:ext>
                </a:extLst>
              </a:tr>
            </a:tbl>
          </a:graphicData>
        </a:graphic>
      </p:graphicFrame>
    </p:spTree>
    <p:extLst>
      <p:ext uri="{BB962C8B-B14F-4D97-AF65-F5344CB8AC3E}">
        <p14:creationId xmlns:p14="http://schemas.microsoft.com/office/powerpoint/2010/main" val="1274183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A3D510-A2F0-91FF-BAD1-10A878B7AE78}"/>
              </a:ext>
            </a:extLst>
          </p:cNvPr>
          <p:cNvSpPr>
            <a:spLocks noGrp="1"/>
          </p:cNvSpPr>
          <p:nvPr>
            <p:ph type="sldNum" sz="quarter" idx="12"/>
          </p:nvPr>
        </p:nvSpPr>
        <p:spPr/>
        <p:txBody>
          <a:bodyPr/>
          <a:lstStyle/>
          <a:p>
            <a:fld id="{2624FCD2-9C05-4241-882C-3D134303B4EB}" type="slidenum">
              <a:rPr lang="en-US" smtClean="0"/>
              <a:pPr/>
              <a:t>13</a:t>
            </a:fld>
            <a:endParaRPr lang="en-US"/>
          </a:p>
        </p:txBody>
      </p:sp>
      <p:sp>
        <p:nvSpPr>
          <p:cNvPr id="3" name="Footer Placeholder 2">
            <a:extLst>
              <a:ext uri="{FF2B5EF4-FFF2-40B4-BE49-F238E27FC236}">
                <a16:creationId xmlns:a16="http://schemas.microsoft.com/office/drawing/2014/main" id="{28ACF7C9-8A81-B0B6-4F74-289331EDB5C2}"/>
              </a:ext>
            </a:extLst>
          </p:cNvPr>
          <p:cNvSpPr>
            <a:spLocks noGrp="1"/>
          </p:cNvSpPr>
          <p:nvPr>
            <p:ph type="ftr" sz="quarter" idx="11"/>
          </p:nvPr>
        </p:nvSpPr>
        <p:spPr/>
        <p:txBody>
          <a:bodyPr/>
          <a:lstStyle/>
          <a:p>
            <a:r>
              <a:rPr lang="en-US">
                <a:latin typeface="Arial"/>
                <a:ea typeface="ＭＳ Ｐゴシック"/>
                <a:cs typeface="Arial"/>
              </a:rPr>
              <a:t>TFAWS 2026 – August 31 – September 4, 2026</a:t>
            </a:r>
            <a:endParaRPr lang="en-US" dirty="0">
              <a:latin typeface="Arial"/>
              <a:ea typeface="ＭＳ Ｐゴシック"/>
              <a:cs typeface="Arial"/>
            </a:endParaRPr>
          </a:p>
        </p:txBody>
      </p:sp>
      <p:sp>
        <p:nvSpPr>
          <p:cNvPr id="6" name="Title 8">
            <a:extLst>
              <a:ext uri="{FF2B5EF4-FFF2-40B4-BE49-F238E27FC236}">
                <a16:creationId xmlns:a16="http://schemas.microsoft.com/office/drawing/2014/main" id="{8C69EB3B-D900-C8AD-CCBF-CFC1371B1FDD}"/>
              </a:ext>
            </a:extLst>
          </p:cNvPr>
          <p:cNvSpPr txBox="1">
            <a:spLocks/>
          </p:cNvSpPr>
          <p:nvPr/>
        </p:nvSpPr>
        <p:spPr>
          <a:xfrm>
            <a:off x="838200" y="365126"/>
            <a:ext cx="10515600" cy="573338"/>
          </a:xfrm>
          <a:prstGeom prst="rect">
            <a:avLst/>
          </a:prstGeom>
        </p:spPr>
        <p:txBody>
          <a:bodyPr>
            <a:normAutofit fontScale="67500" lnSpcReduction="20000"/>
          </a:bodyPr>
          <a:lstStyle>
            <a:lvl1pPr algn="ctr" rtl="0" eaLnBrk="0" fontAlgn="base" hangingPunct="0">
              <a:spcBef>
                <a:spcPct val="0"/>
              </a:spcBef>
              <a:spcAft>
                <a:spcPct val="0"/>
              </a:spcAft>
              <a:defRPr sz="2800" b="1">
                <a:solidFill>
                  <a:schemeClr val="accent2"/>
                </a:solidFill>
                <a:latin typeface="+mj-lt"/>
                <a:ea typeface="ＭＳ Ｐゴシック" charset="0"/>
                <a:cs typeface="+mj-cs"/>
              </a:defRPr>
            </a:lvl1pPr>
            <a:lvl2pPr algn="ctr" rtl="0" eaLnBrk="0" fontAlgn="base" hangingPunct="0">
              <a:spcBef>
                <a:spcPct val="0"/>
              </a:spcBef>
              <a:spcAft>
                <a:spcPct val="0"/>
              </a:spcAft>
              <a:defRPr sz="2800" b="1">
                <a:solidFill>
                  <a:schemeClr val="accent2"/>
                </a:solidFill>
                <a:latin typeface="Arial" charset="0"/>
                <a:ea typeface="ＭＳ Ｐゴシック" charset="0"/>
              </a:defRPr>
            </a:lvl2pPr>
            <a:lvl3pPr algn="ctr" rtl="0" eaLnBrk="0" fontAlgn="base" hangingPunct="0">
              <a:spcBef>
                <a:spcPct val="0"/>
              </a:spcBef>
              <a:spcAft>
                <a:spcPct val="0"/>
              </a:spcAft>
              <a:defRPr sz="2800" b="1">
                <a:solidFill>
                  <a:schemeClr val="accent2"/>
                </a:solidFill>
                <a:latin typeface="Arial" charset="0"/>
                <a:ea typeface="ＭＳ Ｐゴシック" charset="0"/>
              </a:defRPr>
            </a:lvl3pPr>
            <a:lvl4pPr algn="ctr" rtl="0" eaLnBrk="0" fontAlgn="base" hangingPunct="0">
              <a:spcBef>
                <a:spcPct val="0"/>
              </a:spcBef>
              <a:spcAft>
                <a:spcPct val="0"/>
              </a:spcAft>
              <a:defRPr sz="2800" b="1">
                <a:solidFill>
                  <a:schemeClr val="accent2"/>
                </a:solidFill>
                <a:latin typeface="Arial" charset="0"/>
                <a:ea typeface="ＭＳ Ｐゴシック" charset="0"/>
              </a:defRPr>
            </a:lvl4pPr>
            <a:lvl5pPr algn="ctr" rtl="0" eaLnBrk="0" fontAlgn="base" hangingPunct="0">
              <a:spcBef>
                <a:spcPct val="0"/>
              </a:spcBef>
              <a:spcAft>
                <a:spcPct val="0"/>
              </a:spcAft>
              <a:defRPr sz="2800" b="1">
                <a:solidFill>
                  <a:schemeClr val="accent2"/>
                </a:solidFill>
                <a:latin typeface="Arial" charset="0"/>
                <a:ea typeface="ＭＳ Ｐゴシック" charset="0"/>
              </a:defRPr>
            </a:lvl5pPr>
            <a:lvl6pPr marL="457200" algn="ctr" rtl="0" fontAlgn="base">
              <a:spcBef>
                <a:spcPct val="0"/>
              </a:spcBef>
              <a:spcAft>
                <a:spcPct val="0"/>
              </a:spcAft>
              <a:defRPr sz="2800" b="1">
                <a:solidFill>
                  <a:schemeClr val="accent2"/>
                </a:solidFill>
                <a:latin typeface="Arial" charset="0"/>
              </a:defRPr>
            </a:lvl6pPr>
            <a:lvl7pPr marL="914400" algn="ctr" rtl="0" fontAlgn="base">
              <a:spcBef>
                <a:spcPct val="0"/>
              </a:spcBef>
              <a:spcAft>
                <a:spcPct val="0"/>
              </a:spcAft>
              <a:defRPr sz="2800" b="1">
                <a:solidFill>
                  <a:schemeClr val="accent2"/>
                </a:solidFill>
                <a:latin typeface="Arial" charset="0"/>
              </a:defRPr>
            </a:lvl7pPr>
            <a:lvl8pPr marL="1371600" algn="ctr" rtl="0" fontAlgn="base">
              <a:spcBef>
                <a:spcPct val="0"/>
              </a:spcBef>
              <a:spcAft>
                <a:spcPct val="0"/>
              </a:spcAft>
              <a:defRPr sz="2800" b="1">
                <a:solidFill>
                  <a:schemeClr val="accent2"/>
                </a:solidFill>
                <a:latin typeface="Arial" charset="0"/>
              </a:defRPr>
            </a:lvl8pPr>
            <a:lvl9pPr marL="1828800" algn="ctr" rtl="0" fontAlgn="base">
              <a:spcBef>
                <a:spcPct val="0"/>
              </a:spcBef>
              <a:spcAft>
                <a:spcPct val="0"/>
              </a:spcAft>
              <a:defRPr sz="2800" b="1">
                <a:solidFill>
                  <a:schemeClr val="accent2"/>
                </a:solidFill>
                <a:latin typeface="Arial" charset="0"/>
              </a:defRPr>
            </a:lvl9pPr>
          </a:lstStyle>
          <a:p>
            <a:r>
              <a:rPr lang="en-US" sz="3600" kern="0"/>
              <a:t>Results of Radial Grid Sensitivity Study on Pressure Calculation</a:t>
            </a:r>
            <a:endParaRPr lang="en-US" sz="3600" kern="0" dirty="0"/>
          </a:p>
        </p:txBody>
      </p:sp>
      <p:pic>
        <p:nvPicPr>
          <p:cNvPr id="7" name="Picture 6">
            <a:extLst>
              <a:ext uri="{FF2B5EF4-FFF2-40B4-BE49-F238E27FC236}">
                <a16:creationId xmlns:a16="http://schemas.microsoft.com/office/drawing/2014/main" id="{1AFCCE72-ACEA-A20A-E2F5-008A18CF0E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052052"/>
            <a:ext cx="10515600" cy="5669423"/>
          </a:xfrm>
          <a:prstGeom prst="rect">
            <a:avLst/>
          </a:prstGeom>
        </p:spPr>
      </p:pic>
      <p:sp>
        <p:nvSpPr>
          <p:cNvPr id="8" name="TextBox 7">
            <a:extLst>
              <a:ext uri="{FF2B5EF4-FFF2-40B4-BE49-F238E27FC236}">
                <a16:creationId xmlns:a16="http://schemas.microsoft.com/office/drawing/2014/main" id="{4300BE06-FCF9-DA70-5112-2968A499941A}"/>
              </a:ext>
            </a:extLst>
          </p:cNvPr>
          <p:cNvSpPr txBox="1"/>
          <p:nvPr/>
        </p:nvSpPr>
        <p:spPr>
          <a:xfrm>
            <a:off x="1305632" y="955601"/>
            <a:ext cx="3377568" cy="307777"/>
          </a:xfrm>
          <a:prstGeom prst="rect">
            <a:avLst/>
          </a:prstGeom>
          <a:noFill/>
        </p:spPr>
        <p:txBody>
          <a:bodyPr wrap="square" rtlCol="0">
            <a:spAutoFit/>
          </a:bodyPr>
          <a:lstStyle/>
          <a:p>
            <a:r>
              <a:rPr lang="en-US" sz="1400" b="1" dirty="0"/>
              <a:t>Core – 50% ; Annulus – 50%</a:t>
            </a:r>
          </a:p>
        </p:txBody>
      </p:sp>
      <p:sp>
        <p:nvSpPr>
          <p:cNvPr id="9" name="TextBox 8">
            <a:extLst>
              <a:ext uri="{FF2B5EF4-FFF2-40B4-BE49-F238E27FC236}">
                <a16:creationId xmlns:a16="http://schemas.microsoft.com/office/drawing/2014/main" id="{C60FA6A5-BC6B-667E-6C1C-951065D6611F}"/>
              </a:ext>
            </a:extLst>
          </p:cNvPr>
          <p:cNvSpPr txBox="1"/>
          <p:nvPr/>
        </p:nvSpPr>
        <p:spPr>
          <a:xfrm>
            <a:off x="1217317" y="1127081"/>
            <a:ext cx="3377568" cy="307777"/>
          </a:xfrm>
          <a:prstGeom prst="rect">
            <a:avLst/>
          </a:prstGeom>
          <a:noFill/>
        </p:spPr>
        <p:txBody>
          <a:bodyPr wrap="square" rtlCol="0">
            <a:spAutoFit/>
          </a:bodyPr>
          <a:lstStyle/>
          <a:p>
            <a:r>
              <a:rPr lang="en-US" sz="1400" b="1" dirty="0"/>
              <a:t>Core – 95% ; Annulus –5%</a:t>
            </a:r>
          </a:p>
        </p:txBody>
      </p:sp>
      <p:sp>
        <p:nvSpPr>
          <p:cNvPr id="10" name="TextBox 9">
            <a:extLst>
              <a:ext uri="{FF2B5EF4-FFF2-40B4-BE49-F238E27FC236}">
                <a16:creationId xmlns:a16="http://schemas.microsoft.com/office/drawing/2014/main" id="{86808889-A831-00C7-6CB3-789A3BA54810}"/>
              </a:ext>
            </a:extLst>
          </p:cNvPr>
          <p:cNvSpPr txBox="1"/>
          <p:nvPr/>
        </p:nvSpPr>
        <p:spPr>
          <a:xfrm>
            <a:off x="4415391" y="1127081"/>
            <a:ext cx="3377568" cy="307777"/>
          </a:xfrm>
          <a:prstGeom prst="rect">
            <a:avLst/>
          </a:prstGeom>
          <a:noFill/>
        </p:spPr>
        <p:txBody>
          <a:bodyPr wrap="square" rtlCol="0">
            <a:spAutoFit/>
          </a:bodyPr>
          <a:lstStyle/>
          <a:p>
            <a:r>
              <a:rPr lang="en-US" sz="1400" b="1" dirty="0"/>
              <a:t>Core – 90% ; Annulus –10%</a:t>
            </a:r>
          </a:p>
        </p:txBody>
      </p:sp>
      <p:sp>
        <p:nvSpPr>
          <p:cNvPr id="11" name="TextBox 10">
            <a:extLst>
              <a:ext uri="{FF2B5EF4-FFF2-40B4-BE49-F238E27FC236}">
                <a16:creationId xmlns:a16="http://schemas.microsoft.com/office/drawing/2014/main" id="{4CF66687-391C-7C7A-687C-F795CC517B5C}"/>
              </a:ext>
            </a:extLst>
          </p:cNvPr>
          <p:cNvSpPr txBox="1"/>
          <p:nvPr/>
        </p:nvSpPr>
        <p:spPr>
          <a:xfrm>
            <a:off x="4503706" y="955600"/>
            <a:ext cx="3377568" cy="307777"/>
          </a:xfrm>
          <a:prstGeom prst="rect">
            <a:avLst/>
          </a:prstGeom>
          <a:noFill/>
        </p:spPr>
        <p:txBody>
          <a:bodyPr wrap="square" rtlCol="0">
            <a:spAutoFit/>
          </a:bodyPr>
          <a:lstStyle/>
          <a:p>
            <a:r>
              <a:rPr lang="en-US" sz="1400" b="1" dirty="0"/>
              <a:t>Core – 80% ; Annulus –20%</a:t>
            </a:r>
          </a:p>
        </p:txBody>
      </p:sp>
      <p:sp>
        <p:nvSpPr>
          <p:cNvPr id="12" name="TextBox 11">
            <a:extLst>
              <a:ext uri="{FF2B5EF4-FFF2-40B4-BE49-F238E27FC236}">
                <a16:creationId xmlns:a16="http://schemas.microsoft.com/office/drawing/2014/main" id="{046E44EB-23C7-4611-8BAC-F1ED12D54FE1}"/>
              </a:ext>
            </a:extLst>
          </p:cNvPr>
          <p:cNvSpPr txBox="1"/>
          <p:nvPr/>
        </p:nvSpPr>
        <p:spPr>
          <a:xfrm>
            <a:off x="7792959" y="963537"/>
            <a:ext cx="1491916" cy="307777"/>
          </a:xfrm>
          <a:prstGeom prst="rect">
            <a:avLst/>
          </a:prstGeom>
          <a:noFill/>
        </p:spPr>
        <p:txBody>
          <a:bodyPr wrap="square" rtlCol="0">
            <a:spAutoFit/>
          </a:bodyPr>
          <a:lstStyle/>
          <a:p>
            <a:r>
              <a:rPr lang="en-US" sz="1400" b="1" dirty="0"/>
              <a:t>Test Data</a:t>
            </a:r>
          </a:p>
        </p:txBody>
      </p:sp>
    </p:spTree>
    <p:extLst>
      <p:ext uri="{BB962C8B-B14F-4D97-AF65-F5344CB8AC3E}">
        <p14:creationId xmlns:p14="http://schemas.microsoft.com/office/powerpoint/2010/main" val="29048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EFD8032-BBA7-C3F9-FFDB-59C0077192E1}"/>
              </a:ext>
            </a:extLst>
          </p:cNvPr>
          <p:cNvSpPr>
            <a:spLocks noGrp="1"/>
          </p:cNvSpPr>
          <p:nvPr>
            <p:ph type="sldNum" sz="quarter" idx="12"/>
          </p:nvPr>
        </p:nvSpPr>
        <p:spPr/>
        <p:txBody>
          <a:bodyPr/>
          <a:lstStyle/>
          <a:p>
            <a:fld id="{2624FCD2-9C05-4241-882C-3D134303B4EB}" type="slidenum">
              <a:rPr lang="en-US" smtClean="0"/>
              <a:pPr/>
              <a:t>14</a:t>
            </a:fld>
            <a:endParaRPr lang="en-US"/>
          </a:p>
        </p:txBody>
      </p:sp>
      <p:sp>
        <p:nvSpPr>
          <p:cNvPr id="3" name="Footer Placeholder 2">
            <a:extLst>
              <a:ext uri="{FF2B5EF4-FFF2-40B4-BE49-F238E27FC236}">
                <a16:creationId xmlns:a16="http://schemas.microsoft.com/office/drawing/2014/main" id="{863FCBAB-AD92-33AD-9409-D35C032D3011}"/>
              </a:ext>
            </a:extLst>
          </p:cNvPr>
          <p:cNvSpPr>
            <a:spLocks noGrp="1"/>
          </p:cNvSpPr>
          <p:nvPr>
            <p:ph type="ftr" sz="quarter" idx="11"/>
          </p:nvPr>
        </p:nvSpPr>
        <p:spPr/>
        <p:txBody>
          <a:bodyPr/>
          <a:lstStyle/>
          <a:p>
            <a:r>
              <a:rPr lang="en-US">
                <a:latin typeface="Arial"/>
                <a:ea typeface="ＭＳ Ｐゴシック"/>
                <a:cs typeface="Arial"/>
              </a:rPr>
              <a:t>TFAWS 2026 – August 31 – September 4, 2026</a:t>
            </a:r>
            <a:endParaRPr lang="en-US" dirty="0">
              <a:latin typeface="Arial"/>
              <a:ea typeface="ＭＳ Ｐゴシック"/>
              <a:cs typeface="Arial"/>
            </a:endParaRPr>
          </a:p>
        </p:txBody>
      </p:sp>
      <p:sp>
        <p:nvSpPr>
          <p:cNvPr id="4" name="Title 8">
            <a:extLst>
              <a:ext uri="{FF2B5EF4-FFF2-40B4-BE49-F238E27FC236}">
                <a16:creationId xmlns:a16="http://schemas.microsoft.com/office/drawing/2014/main" id="{929A6EF9-E0C2-C5FF-127C-302ECF1EF885}"/>
              </a:ext>
            </a:extLst>
          </p:cNvPr>
          <p:cNvSpPr txBox="1">
            <a:spLocks/>
          </p:cNvSpPr>
          <p:nvPr/>
        </p:nvSpPr>
        <p:spPr>
          <a:xfrm>
            <a:off x="838200" y="365126"/>
            <a:ext cx="10515600" cy="573338"/>
          </a:xfrm>
          <a:prstGeom prst="rect">
            <a:avLst/>
          </a:prstGeom>
        </p:spPr>
        <p:txBody>
          <a:bodyPr>
            <a:normAutofit fontScale="67500" lnSpcReduction="20000"/>
          </a:bodyPr>
          <a:lstStyle>
            <a:lvl1pPr algn="ctr" rtl="0" eaLnBrk="0" fontAlgn="base" hangingPunct="0">
              <a:spcBef>
                <a:spcPct val="0"/>
              </a:spcBef>
              <a:spcAft>
                <a:spcPct val="0"/>
              </a:spcAft>
              <a:defRPr sz="2800" b="1">
                <a:solidFill>
                  <a:schemeClr val="accent2"/>
                </a:solidFill>
                <a:latin typeface="+mj-lt"/>
                <a:ea typeface="ＭＳ Ｐゴシック" charset="0"/>
                <a:cs typeface="+mj-cs"/>
              </a:defRPr>
            </a:lvl1pPr>
            <a:lvl2pPr algn="ctr" rtl="0" eaLnBrk="0" fontAlgn="base" hangingPunct="0">
              <a:spcBef>
                <a:spcPct val="0"/>
              </a:spcBef>
              <a:spcAft>
                <a:spcPct val="0"/>
              </a:spcAft>
              <a:defRPr sz="2800" b="1">
                <a:solidFill>
                  <a:schemeClr val="accent2"/>
                </a:solidFill>
                <a:latin typeface="Arial" charset="0"/>
                <a:ea typeface="ＭＳ Ｐゴシック" charset="0"/>
              </a:defRPr>
            </a:lvl2pPr>
            <a:lvl3pPr algn="ctr" rtl="0" eaLnBrk="0" fontAlgn="base" hangingPunct="0">
              <a:spcBef>
                <a:spcPct val="0"/>
              </a:spcBef>
              <a:spcAft>
                <a:spcPct val="0"/>
              </a:spcAft>
              <a:defRPr sz="2800" b="1">
                <a:solidFill>
                  <a:schemeClr val="accent2"/>
                </a:solidFill>
                <a:latin typeface="Arial" charset="0"/>
                <a:ea typeface="ＭＳ Ｐゴシック" charset="0"/>
              </a:defRPr>
            </a:lvl3pPr>
            <a:lvl4pPr algn="ctr" rtl="0" eaLnBrk="0" fontAlgn="base" hangingPunct="0">
              <a:spcBef>
                <a:spcPct val="0"/>
              </a:spcBef>
              <a:spcAft>
                <a:spcPct val="0"/>
              </a:spcAft>
              <a:defRPr sz="2800" b="1">
                <a:solidFill>
                  <a:schemeClr val="accent2"/>
                </a:solidFill>
                <a:latin typeface="Arial" charset="0"/>
                <a:ea typeface="ＭＳ Ｐゴシック" charset="0"/>
              </a:defRPr>
            </a:lvl4pPr>
            <a:lvl5pPr algn="ctr" rtl="0" eaLnBrk="0" fontAlgn="base" hangingPunct="0">
              <a:spcBef>
                <a:spcPct val="0"/>
              </a:spcBef>
              <a:spcAft>
                <a:spcPct val="0"/>
              </a:spcAft>
              <a:defRPr sz="2800" b="1">
                <a:solidFill>
                  <a:schemeClr val="accent2"/>
                </a:solidFill>
                <a:latin typeface="Arial" charset="0"/>
                <a:ea typeface="ＭＳ Ｐゴシック" charset="0"/>
              </a:defRPr>
            </a:lvl5pPr>
            <a:lvl6pPr marL="457200" algn="ctr" rtl="0" fontAlgn="base">
              <a:spcBef>
                <a:spcPct val="0"/>
              </a:spcBef>
              <a:spcAft>
                <a:spcPct val="0"/>
              </a:spcAft>
              <a:defRPr sz="2800" b="1">
                <a:solidFill>
                  <a:schemeClr val="accent2"/>
                </a:solidFill>
                <a:latin typeface="Arial" charset="0"/>
              </a:defRPr>
            </a:lvl6pPr>
            <a:lvl7pPr marL="914400" algn="ctr" rtl="0" fontAlgn="base">
              <a:spcBef>
                <a:spcPct val="0"/>
              </a:spcBef>
              <a:spcAft>
                <a:spcPct val="0"/>
              </a:spcAft>
              <a:defRPr sz="2800" b="1">
                <a:solidFill>
                  <a:schemeClr val="accent2"/>
                </a:solidFill>
                <a:latin typeface="Arial" charset="0"/>
              </a:defRPr>
            </a:lvl7pPr>
            <a:lvl8pPr marL="1371600" algn="ctr" rtl="0" fontAlgn="base">
              <a:spcBef>
                <a:spcPct val="0"/>
              </a:spcBef>
              <a:spcAft>
                <a:spcPct val="0"/>
              </a:spcAft>
              <a:defRPr sz="2800" b="1">
                <a:solidFill>
                  <a:schemeClr val="accent2"/>
                </a:solidFill>
                <a:latin typeface="Arial" charset="0"/>
              </a:defRPr>
            </a:lvl8pPr>
            <a:lvl9pPr marL="1828800" algn="ctr" rtl="0" fontAlgn="base">
              <a:spcBef>
                <a:spcPct val="0"/>
              </a:spcBef>
              <a:spcAft>
                <a:spcPct val="0"/>
              </a:spcAft>
              <a:defRPr sz="2800" b="1">
                <a:solidFill>
                  <a:schemeClr val="accent2"/>
                </a:solidFill>
                <a:latin typeface="Arial" charset="0"/>
              </a:defRPr>
            </a:lvl9pPr>
          </a:lstStyle>
          <a:p>
            <a:r>
              <a:rPr lang="en-US" sz="3600" kern="0"/>
              <a:t>Results of Radial Grid Sensitivity Study on Pressure Calculation</a:t>
            </a:r>
            <a:endParaRPr lang="en-US" sz="3600" kern="0" dirty="0"/>
          </a:p>
        </p:txBody>
      </p:sp>
      <p:graphicFrame>
        <p:nvGraphicFramePr>
          <p:cNvPr id="5" name="Table 4">
            <a:extLst>
              <a:ext uri="{FF2B5EF4-FFF2-40B4-BE49-F238E27FC236}">
                <a16:creationId xmlns:a16="http://schemas.microsoft.com/office/drawing/2014/main" id="{99CEF08C-2D15-9DA3-DEBA-94388FFFD791}"/>
              </a:ext>
            </a:extLst>
          </p:cNvPr>
          <p:cNvGraphicFramePr>
            <a:graphicFrameLocks noGrp="1"/>
          </p:cNvGraphicFramePr>
          <p:nvPr>
            <p:extLst>
              <p:ext uri="{D42A27DB-BD31-4B8C-83A1-F6EECF244321}">
                <p14:modId xmlns:p14="http://schemas.microsoft.com/office/powerpoint/2010/main" val="2450898140"/>
              </p:ext>
            </p:extLst>
          </p:nvPr>
        </p:nvGraphicFramePr>
        <p:xfrm>
          <a:off x="2032000" y="1676177"/>
          <a:ext cx="8597900" cy="2763520"/>
        </p:xfrm>
        <a:graphic>
          <a:graphicData uri="http://schemas.openxmlformats.org/drawingml/2006/table">
            <a:tbl>
              <a:tblPr firstRow="1" bandRow="1">
                <a:tableStyleId>{5C22544A-7EE6-4342-B048-85BDC9FD1C3A}</a:tableStyleId>
              </a:tblPr>
              <a:tblGrid>
                <a:gridCol w="1415047">
                  <a:extLst>
                    <a:ext uri="{9D8B030D-6E8A-4147-A177-3AD203B41FA5}">
                      <a16:colId xmlns:a16="http://schemas.microsoft.com/office/drawing/2014/main" val="2817747733"/>
                    </a:ext>
                  </a:extLst>
                </a:gridCol>
                <a:gridCol w="2713121">
                  <a:extLst>
                    <a:ext uri="{9D8B030D-6E8A-4147-A177-3AD203B41FA5}">
                      <a16:colId xmlns:a16="http://schemas.microsoft.com/office/drawing/2014/main" val="2711071197"/>
                    </a:ext>
                  </a:extLst>
                </a:gridCol>
                <a:gridCol w="3080085">
                  <a:extLst>
                    <a:ext uri="{9D8B030D-6E8A-4147-A177-3AD203B41FA5}">
                      <a16:colId xmlns:a16="http://schemas.microsoft.com/office/drawing/2014/main" val="98289945"/>
                    </a:ext>
                  </a:extLst>
                </a:gridCol>
                <a:gridCol w="1389647">
                  <a:extLst>
                    <a:ext uri="{9D8B030D-6E8A-4147-A177-3AD203B41FA5}">
                      <a16:colId xmlns:a16="http://schemas.microsoft.com/office/drawing/2014/main" val="2829613449"/>
                    </a:ext>
                  </a:extLst>
                </a:gridCol>
              </a:tblGrid>
              <a:tr h="370840">
                <a:tc>
                  <a:txBody>
                    <a:bodyPr/>
                    <a:lstStyle/>
                    <a:p>
                      <a:pPr algn="ctr"/>
                      <a:r>
                        <a:rPr lang="en-US" dirty="0"/>
                        <a:t>Run Number</a:t>
                      </a:r>
                    </a:p>
                  </a:txBody>
                  <a:tcPr>
                    <a:solidFill>
                      <a:schemeClr val="accent2"/>
                    </a:solidFill>
                  </a:tcPr>
                </a:tc>
                <a:tc>
                  <a:txBody>
                    <a:bodyPr/>
                    <a:lstStyle/>
                    <a:p>
                      <a:pPr algn="ctr"/>
                      <a:r>
                        <a:rPr lang="en-US" dirty="0"/>
                        <a:t>Description</a:t>
                      </a:r>
                    </a:p>
                  </a:txBody>
                  <a:tcPr>
                    <a:solidFill>
                      <a:schemeClr val="accent2"/>
                    </a:solidFill>
                  </a:tcPr>
                </a:tc>
                <a:tc>
                  <a:txBody>
                    <a:bodyPr/>
                    <a:lstStyle/>
                    <a:p>
                      <a:pPr algn="ctr"/>
                      <a:r>
                        <a:rPr lang="en-US" dirty="0"/>
                        <a:t>Grid Resolution</a:t>
                      </a:r>
                    </a:p>
                  </a:txBody>
                  <a:tcPr>
                    <a:solidFill>
                      <a:schemeClr val="accent2"/>
                    </a:solidFill>
                  </a:tcPr>
                </a:tc>
                <a:tc>
                  <a:txBody>
                    <a:bodyPr/>
                    <a:lstStyle/>
                    <a:p>
                      <a:pPr algn="ctr"/>
                      <a:r>
                        <a:rPr lang="en-US" dirty="0"/>
                        <a:t>MAPE (%)</a:t>
                      </a:r>
                    </a:p>
                  </a:txBody>
                  <a:tcPr>
                    <a:solidFill>
                      <a:schemeClr val="accent2"/>
                    </a:solidFill>
                  </a:tcPr>
                </a:tc>
                <a:extLst>
                  <a:ext uri="{0D108BD9-81ED-4DB2-BD59-A6C34878D82A}">
                    <a16:rowId xmlns:a16="http://schemas.microsoft.com/office/drawing/2014/main" val="233821884"/>
                  </a:ext>
                </a:extLst>
              </a:tr>
              <a:tr h="370840">
                <a:tc>
                  <a:txBody>
                    <a:bodyPr/>
                    <a:lstStyle/>
                    <a:p>
                      <a:pPr algn="ctr"/>
                      <a:r>
                        <a:rPr lang="en-US" dirty="0"/>
                        <a:t>5.1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t>2 node BL (Fine)</a:t>
                      </a:r>
                      <a:r>
                        <a:rPr lang="en-US" b="0" baseline="30000" dirty="0"/>
                        <a:t>**</a:t>
                      </a:r>
                      <a:endParaRPr lang="en-US" b="0" dirty="0"/>
                    </a:p>
                  </a:txBody>
                  <a:tcPr/>
                </a:tc>
                <a:tc>
                  <a:txBody>
                    <a:bodyPr/>
                    <a:lstStyle/>
                    <a:p>
                      <a:pPr algn="ctr"/>
                      <a:r>
                        <a:rPr lang="en-US" dirty="0"/>
                        <a:t>Core – 90% ; Annulus – 10%</a:t>
                      </a:r>
                    </a:p>
                  </a:txBody>
                  <a:tcPr/>
                </a:tc>
                <a:tc>
                  <a:txBody>
                    <a:bodyPr/>
                    <a:lstStyle/>
                    <a:p>
                      <a:pPr algn="ctr"/>
                      <a:r>
                        <a:rPr lang="en-US" dirty="0"/>
                        <a:t>1.16</a:t>
                      </a:r>
                    </a:p>
                  </a:txBody>
                  <a:tcPr/>
                </a:tc>
                <a:extLst>
                  <a:ext uri="{0D108BD9-81ED-4DB2-BD59-A6C34878D82A}">
                    <a16:rowId xmlns:a16="http://schemas.microsoft.com/office/drawing/2014/main" val="899651937"/>
                  </a:ext>
                </a:extLst>
              </a:tr>
              <a:tr h="370840">
                <a:tc>
                  <a:txBody>
                    <a:bodyPr/>
                    <a:lstStyle/>
                    <a:p>
                      <a:pPr algn="ctr"/>
                      <a:r>
                        <a:rPr lang="en-US" dirty="0"/>
                        <a:t>5.2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2 node BL (Fine)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Core – 95% ; Annulus – 5%</a:t>
                      </a:r>
                    </a:p>
                  </a:txBody>
                  <a:tcPr/>
                </a:tc>
                <a:tc>
                  <a:txBody>
                    <a:bodyPr/>
                    <a:lstStyle/>
                    <a:p>
                      <a:pPr algn="ctr"/>
                      <a:r>
                        <a:rPr lang="en-US" dirty="0"/>
                        <a:t>1.45</a:t>
                      </a:r>
                    </a:p>
                  </a:txBody>
                  <a:tcPr/>
                </a:tc>
                <a:extLst>
                  <a:ext uri="{0D108BD9-81ED-4DB2-BD59-A6C34878D82A}">
                    <a16:rowId xmlns:a16="http://schemas.microsoft.com/office/drawing/2014/main" val="1056398514"/>
                  </a:ext>
                </a:extLst>
              </a:tr>
              <a:tr h="370840">
                <a:tc>
                  <a:txBody>
                    <a:bodyPr/>
                    <a:lstStyle/>
                    <a:p>
                      <a:pPr algn="ctr"/>
                      <a:r>
                        <a:rPr lang="en-US" dirty="0"/>
                        <a:t>5.3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2 node BL (Fine)</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Core – 85% ; Annulus – 15%</a:t>
                      </a:r>
                    </a:p>
                  </a:txBody>
                  <a:tcPr/>
                </a:tc>
                <a:tc>
                  <a:txBody>
                    <a:bodyPr/>
                    <a:lstStyle/>
                    <a:p>
                      <a:pPr algn="ctr"/>
                      <a:r>
                        <a:rPr lang="en-US" dirty="0"/>
                        <a:t>1.0</a:t>
                      </a:r>
                    </a:p>
                  </a:txBody>
                  <a:tcPr/>
                </a:tc>
                <a:extLst>
                  <a:ext uri="{0D108BD9-81ED-4DB2-BD59-A6C34878D82A}">
                    <a16:rowId xmlns:a16="http://schemas.microsoft.com/office/drawing/2014/main" val="77599125"/>
                  </a:ext>
                </a:extLst>
              </a:tr>
              <a:tr h="370840">
                <a:tc>
                  <a:txBody>
                    <a:bodyPr/>
                    <a:lstStyle/>
                    <a:p>
                      <a:pPr algn="ctr"/>
                      <a:r>
                        <a:rPr lang="en-US" dirty="0"/>
                        <a:t>5.4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2 node BL (Fine)</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Core – 80% ; Annulus – 20%</a:t>
                      </a:r>
                    </a:p>
                  </a:txBody>
                  <a:tcPr/>
                </a:tc>
                <a:tc>
                  <a:txBody>
                    <a:bodyPr/>
                    <a:lstStyle/>
                    <a:p>
                      <a:pPr algn="ctr"/>
                      <a:r>
                        <a:rPr lang="en-US" dirty="0"/>
                        <a:t>1.05</a:t>
                      </a:r>
                    </a:p>
                  </a:txBody>
                  <a:tcPr/>
                </a:tc>
                <a:extLst>
                  <a:ext uri="{0D108BD9-81ED-4DB2-BD59-A6C34878D82A}">
                    <a16:rowId xmlns:a16="http://schemas.microsoft.com/office/drawing/2014/main" val="2116983096"/>
                  </a:ext>
                </a:extLst>
              </a:tr>
              <a:tr h="370840">
                <a:tc>
                  <a:txBody>
                    <a:bodyPr/>
                    <a:lstStyle/>
                    <a:p>
                      <a:pPr algn="ctr"/>
                      <a:r>
                        <a:rPr lang="en-US" b="1" dirty="0"/>
                        <a:t>5.5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2 node BL (Fine)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Core – 50% ; Annulus – 50%</a:t>
                      </a:r>
                    </a:p>
                  </a:txBody>
                  <a:tcPr/>
                </a:tc>
                <a:tc>
                  <a:txBody>
                    <a:bodyPr/>
                    <a:lstStyle/>
                    <a:p>
                      <a:pPr algn="ctr"/>
                      <a:r>
                        <a:rPr lang="en-US" b="1" dirty="0"/>
                        <a:t>0.55</a:t>
                      </a:r>
                    </a:p>
                  </a:txBody>
                  <a:tcPr/>
                </a:tc>
                <a:extLst>
                  <a:ext uri="{0D108BD9-81ED-4DB2-BD59-A6C34878D82A}">
                    <a16:rowId xmlns:a16="http://schemas.microsoft.com/office/drawing/2014/main" val="2549340654"/>
                  </a:ext>
                </a:extLst>
              </a:tr>
            </a:tbl>
          </a:graphicData>
        </a:graphic>
      </p:graphicFrame>
      <p:sp>
        <p:nvSpPr>
          <p:cNvPr id="6" name="TextBox 5">
            <a:extLst>
              <a:ext uri="{FF2B5EF4-FFF2-40B4-BE49-F238E27FC236}">
                <a16:creationId xmlns:a16="http://schemas.microsoft.com/office/drawing/2014/main" id="{5D43E5E7-3DE3-040D-E1D5-5C421234204C}"/>
              </a:ext>
            </a:extLst>
          </p:cNvPr>
          <p:cNvSpPr txBox="1"/>
          <p:nvPr/>
        </p:nvSpPr>
        <p:spPr>
          <a:xfrm>
            <a:off x="1713980" y="4505475"/>
            <a:ext cx="2809374" cy="523220"/>
          </a:xfrm>
          <a:prstGeom prst="rect">
            <a:avLst/>
          </a:prstGeom>
          <a:noFill/>
        </p:spPr>
        <p:txBody>
          <a:bodyPr wrap="square" rtlCol="0">
            <a:spAutoFit/>
          </a:bodyPr>
          <a:lstStyle/>
          <a:p>
            <a:r>
              <a:rPr lang="en-US" sz="1400" b="1" baseline="30000" dirty="0">
                <a:solidFill>
                  <a:srgbClr val="333399"/>
                </a:solidFill>
                <a:latin typeface="+mn-lt"/>
              </a:rPr>
              <a:t>** </a:t>
            </a:r>
            <a:r>
              <a:rPr lang="en-US" sz="1400" b="1" dirty="0">
                <a:solidFill>
                  <a:srgbClr val="333399"/>
                </a:solidFill>
                <a:latin typeface="+mn-lt"/>
              </a:rPr>
              <a:t>Run 5 of previous slide</a:t>
            </a:r>
          </a:p>
          <a:p>
            <a:endParaRPr lang="en-US" sz="1400" b="1" dirty="0">
              <a:solidFill>
                <a:srgbClr val="333399"/>
              </a:solidFill>
              <a:latin typeface="+mn-lt"/>
            </a:endParaRPr>
          </a:p>
        </p:txBody>
      </p:sp>
    </p:spTree>
    <p:extLst>
      <p:ext uri="{BB962C8B-B14F-4D97-AF65-F5344CB8AC3E}">
        <p14:creationId xmlns:p14="http://schemas.microsoft.com/office/powerpoint/2010/main" val="8546543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7340C-559A-B5A3-7CDB-5DD720097F5A}"/>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2B9520B9-D843-EE9C-4CF2-DD952BE80457}"/>
              </a:ext>
            </a:extLst>
          </p:cNvPr>
          <p:cNvSpPr>
            <a:spLocks noGrp="1"/>
          </p:cNvSpPr>
          <p:nvPr>
            <p:ph idx="1"/>
          </p:nvPr>
        </p:nvSpPr>
        <p:spPr>
          <a:xfrm>
            <a:off x="609600" y="990600"/>
            <a:ext cx="10972800" cy="5410200"/>
          </a:xfrm>
        </p:spPr>
        <p:txBody>
          <a:bodyPr/>
          <a:lstStyle/>
          <a:p>
            <a:r>
              <a:rPr lang="en-US" sz="2200" dirty="0"/>
              <a:t>This presentation describes the progress made to model the sloshing of a cryogenic tank using a nodal code using inputs from a CFD code.</a:t>
            </a:r>
          </a:p>
          <a:p>
            <a:r>
              <a:rPr lang="en-US" sz="2200" dirty="0"/>
              <a:t>The main emphasis is to predict interface heat and mass transfer during sloshing which is believed to be the cause of observed ullage collapse.</a:t>
            </a:r>
          </a:p>
          <a:p>
            <a:r>
              <a:rPr lang="en-US" sz="2200" dirty="0"/>
              <a:t>During sloshing, the interface heat transfer is increased due to the increase of effective diffusivity at the interface. The effective diffusivity has been expressed as a function of frequency and amplitude of fluid oscillation. </a:t>
            </a:r>
          </a:p>
          <a:p>
            <a:r>
              <a:rPr lang="en-US" sz="2200" dirty="0"/>
              <a:t>Two different heat transfer models that account for increased heat transfer were investigated to analyze sloshing in three different experimental situations.</a:t>
            </a:r>
          </a:p>
          <a:p>
            <a:r>
              <a:rPr lang="en-US" sz="2200" dirty="0"/>
              <a:t>The heat transfer model proposed by Ludwig et al. appears to be the more promising candidate for further research.</a:t>
            </a:r>
          </a:p>
          <a:p>
            <a:r>
              <a:rPr lang="en-US" sz="2200" dirty="0"/>
              <a:t>The model needs further validation with test data and extended for moving interface observed during draining of the tank.  </a:t>
            </a:r>
          </a:p>
        </p:txBody>
      </p:sp>
      <p:sp>
        <p:nvSpPr>
          <p:cNvPr id="4" name="Footer Placeholder 3">
            <a:extLst>
              <a:ext uri="{FF2B5EF4-FFF2-40B4-BE49-F238E27FC236}">
                <a16:creationId xmlns:a16="http://schemas.microsoft.com/office/drawing/2014/main" id="{F69ABD1C-C372-67FC-FB21-7D2464C6DBF1}"/>
              </a:ext>
            </a:extLst>
          </p:cNvPr>
          <p:cNvSpPr>
            <a:spLocks noGrp="1"/>
          </p:cNvSpPr>
          <p:nvPr>
            <p:ph type="ftr" sz="quarter" idx="11"/>
          </p:nvPr>
        </p:nvSpPr>
        <p:spPr/>
        <p:txBody>
          <a:bodyPr/>
          <a:lstStyle/>
          <a:p>
            <a:r>
              <a:rPr lang="en-US">
                <a:latin typeface="Arial"/>
                <a:ea typeface="ＭＳ Ｐゴシック"/>
                <a:cs typeface="Arial"/>
              </a:rPr>
              <a:t>TFAWS 2026 – August 31 – September 4, 2026</a:t>
            </a:r>
            <a:endParaRPr lang="en-US" dirty="0">
              <a:latin typeface="Arial"/>
              <a:ea typeface="ＭＳ Ｐゴシック"/>
              <a:cs typeface="Arial"/>
            </a:endParaRPr>
          </a:p>
        </p:txBody>
      </p:sp>
      <p:sp>
        <p:nvSpPr>
          <p:cNvPr id="5" name="Slide Number Placeholder 4">
            <a:extLst>
              <a:ext uri="{FF2B5EF4-FFF2-40B4-BE49-F238E27FC236}">
                <a16:creationId xmlns:a16="http://schemas.microsoft.com/office/drawing/2014/main" id="{6004528D-F987-1AD0-FD5B-A63F0C6FF33E}"/>
              </a:ext>
            </a:extLst>
          </p:cNvPr>
          <p:cNvSpPr>
            <a:spLocks noGrp="1"/>
          </p:cNvSpPr>
          <p:nvPr>
            <p:ph type="sldNum" sz="quarter" idx="12"/>
          </p:nvPr>
        </p:nvSpPr>
        <p:spPr/>
        <p:txBody>
          <a:bodyPr/>
          <a:lstStyle/>
          <a:p>
            <a:fld id="{33F42015-0FC7-4B0E-8D2B-76EADF48D957}" type="slidenum">
              <a:rPr lang="en-US" smtClean="0"/>
              <a:pPr/>
              <a:t>15</a:t>
            </a:fld>
            <a:endParaRPr lang="en-US"/>
          </a:p>
        </p:txBody>
      </p:sp>
    </p:spTree>
    <p:extLst>
      <p:ext uri="{BB962C8B-B14F-4D97-AF65-F5344CB8AC3E}">
        <p14:creationId xmlns:p14="http://schemas.microsoft.com/office/powerpoint/2010/main" val="295824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9FA38-FF80-0876-3AC7-FCEB806BA642}"/>
              </a:ext>
            </a:extLst>
          </p:cNvPr>
          <p:cNvSpPr>
            <a:spLocks noGrp="1"/>
          </p:cNvSpPr>
          <p:nvPr>
            <p:ph type="title"/>
          </p:nvPr>
        </p:nvSpPr>
        <p:spPr/>
        <p:txBody>
          <a:bodyPr/>
          <a:lstStyle/>
          <a:p>
            <a:r>
              <a:rPr lang="en-US" dirty="0"/>
              <a:t>Acknowledgement</a:t>
            </a:r>
          </a:p>
        </p:txBody>
      </p:sp>
      <p:sp>
        <p:nvSpPr>
          <p:cNvPr id="3" name="Content Placeholder 2">
            <a:extLst>
              <a:ext uri="{FF2B5EF4-FFF2-40B4-BE49-F238E27FC236}">
                <a16:creationId xmlns:a16="http://schemas.microsoft.com/office/drawing/2014/main" id="{660FD468-047D-86B5-E391-60615A43FAE3}"/>
              </a:ext>
            </a:extLst>
          </p:cNvPr>
          <p:cNvSpPr>
            <a:spLocks noGrp="1"/>
          </p:cNvSpPr>
          <p:nvPr>
            <p:ph idx="1"/>
          </p:nvPr>
        </p:nvSpPr>
        <p:spPr/>
        <p:txBody>
          <a:bodyPr/>
          <a:lstStyle/>
          <a:p>
            <a:r>
              <a:rPr lang="en-US" dirty="0"/>
              <a:t>The work has been performed under Cryogenic Fluid Management Portfolio Project (CFMPP).</a:t>
            </a:r>
          </a:p>
          <a:p>
            <a:r>
              <a:rPr lang="en-US" dirty="0"/>
              <a:t>The authors would like to acknowledge Bryan Hoffman, Chintan Patel, and H.Q. Yang for many useful technical discussions during the course of this investigation. </a:t>
            </a:r>
          </a:p>
        </p:txBody>
      </p:sp>
      <p:sp>
        <p:nvSpPr>
          <p:cNvPr id="4" name="Footer Placeholder 3">
            <a:extLst>
              <a:ext uri="{FF2B5EF4-FFF2-40B4-BE49-F238E27FC236}">
                <a16:creationId xmlns:a16="http://schemas.microsoft.com/office/drawing/2014/main" id="{DDE71668-6E5B-4DE8-0470-1B4FE728F567}"/>
              </a:ext>
            </a:extLst>
          </p:cNvPr>
          <p:cNvSpPr>
            <a:spLocks noGrp="1"/>
          </p:cNvSpPr>
          <p:nvPr>
            <p:ph type="ftr" sz="quarter" idx="11"/>
          </p:nvPr>
        </p:nvSpPr>
        <p:spPr/>
        <p:txBody>
          <a:bodyPr/>
          <a:lstStyle/>
          <a:p>
            <a:r>
              <a:rPr lang="en-US">
                <a:latin typeface="Arial"/>
                <a:ea typeface="ＭＳ Ｐゴシック"/>
                <a:cs typeface="Arial"/>
              </a:rPr>
              <a:t>TFAWS 2026 – August 31 – September 4, 2026</a:t>
            </a:r>
            <a:endParaRPr lang="en-US" dirty="0">
              <a:latin typeface="Arial"/>
              <a:ea typeface="ＭＳ Ｐゴシック"/>
              <a:cs typeface="Arial"/>
            </a:endParaRPr>
          </a:p>
        </p:txBody>
      </p:sp>
      <p:sp>
        <p:nvSpPr>
          <p:cNvPr id="5" name="Slide Number Placeholder 4">
            <a:extLst>
              <a:ext uri="{FF2B5EF4-FFF2-40B4-BE49-F238E27FC236}">
                <a16:creationId xmlns:a16="http://schemas.microsoft.com/office/drawing/2014/main" id="{162F919A-228C-8B78-0471-D5A886BEC343}"/>
              </a:ext>
            </a:extLst>
          </p:cNvPr>
          <p:cNvSpPr>
            <a:spLocks noGrp="1"/>
          </p:cNvSpPr>
          <p:nvPr>
            <p:ph type="sldNum" sz="quarter" idx="12"/>
          </p:nvPr>
        </p:nvSpPr>
        <p:spPr/>
        <p:txBody>
          <a:bodyPr/>
          <a:lstStyle/>
          <a:p>
            <a:fld id="{33F42015-0FC7-4B0E-8D2B-76EADF48D957}" type="slidenum">
              <a:rPr lang="en-US" smtClean="0"/>
              <a:pPr/>
              <a:t>16</a:t>
            </a:fld>
            <a:endParaRPr lang="en-US"/>
          </a:p>
        </p:txBody>
      </p:sp>
    </p:spTree>
    <p:extLst>
      <p:ext uri="{BB962C8B-B14F-4D97-AF65-F5344CB8AC3E}">
        <p14:creationId xmlns:p14="http://schemas.microsoft.com/office/powerpoint/2010/main" val="34422429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13910-C114-21D8-F128-EF6CE1EFF18E}"/>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BAB80FD3-FDD5-8EC5-87A8-E59C07CA3ABF}"/>
              </a:ext>
            </a:extLst>
          </p:cNvPr>
          <p:cNvSpPr>
            <a:spLocks noGrp="1"/>
          </p:cNvSpPr>
          <p:nvPr>
            <p:ph idx="1"/>
          </p:nvPr>
        </p:nvSpPr>
        <p:spPr>
          <a:xfrm>
            <a:off x="609600" y="914400"/>
            <a:ext cx="11178924" cy="5410200"/>
          </a:xfrm>
        </p:spPr>
        <p:txBody>
          <a:bodyPr/>
          <a:lstStyle/>
          <a:p>
            <a:pPr marL="457200" indent="-457200">
              <a:buFont typeface="+mj-lt"/>
              <a:buAutoNum type="arabicPeriod"/>
            </a:pPr>
            <a:r>
              <a:rPr lang="en-US" sz="1600" dirty="0"/>
              <a:t>R.L. DeWitt and T.O. McIntire, "Pressurant Requirements for Discharge of Liquid Methane from a 1.52-meter-(5-ft-) Diameter Spherical Tank Under Both Static and Slosh Conditions" NASA-TN-D-7638. 1974.</a:t>
            </a:r>
          </a:p>
          <a:p>
            <a:pPr marL="457200" indent="-457200">
              <a:buFont typeface="+mj-lt"/>
              <a:buAutoNum type="arabicPeriod"/>
            </a:pPr>
            <a:r>
              <a:rPr lang="en-US" sz="1600" dirty="0"/>
              <a:t>Andre C. LeClair and Alok K. Majumdar, “Nodal Modeling of Tank Pressurization and Draining using a Multi-Node-Ullage Approach”, AIAA SciTech Forum, 6-10 January 2025, Orlando, FL, Paper No. 2025-0358.</a:t>
            </a:r>
          </a:p>
          <a:p>
            <a:pPr marL="457200" indent="-457200">
              <a:buFont typeface="+mj-lt"/>
              <a:buAutoNum type="arabicPeriod"/>
            </a:pPr>
            <a:r>
              <a:rPr lang="en-US" sz="1600" dirty="0"/>
              <a:t>S.M. Ghiaasiaan and P. </a:t>
            </a:r>
            <a:r>
              <a:rPr lang="en-US" sz="1600" dirty="0" err="1"/>
              <a:t>Mehdizad</a:t>
            </a:r>
            <a:r>
              <a:rPr lang="en-US" sz="1600" dirty="0"/>
              <a:t>, “Nodal Modeling for Cryogenic Fluid Management,” JPID-FY25-000095, Georgia Institute of Technology, Submitted to Structures, Design, and Thermal Analysis Propulsion Systems at NASA Marshall Space Flight Center, October 25, 2024.</a:t>
            </a:r>
          </a:p>
          <a:p>
            <a:pPr marL="457200" indent="-457200">
              <a:buFont typeface="+mj-lt"/>
              <a:buAutoNum type="arabicPeriod"/>
            </a:pPr>
            <a:r>
              <a:rPr lang="en-US" sz="1600" dirty="0"/>
              <a:t>Bryan Hoffman ,Alok Majumdar, Andre Leclair, Jacob Brodnick, S. Mostafa Ghiaasiaan, “Nodal modeling of sloshing in a cryogenic propellant tank using a multi-node approach” Space Cryogenics Workshop, May 2025, Lake Tahoe, CA.</a:t>
            </a:r>
          </a:p>
          <a:p>
            <a:pPr marL="457200" indent="-457200">
              <a:buFont typeface="+mj-lt"/>
              <a:buAutoNum type="arabicPeriod"/>
            </a:pPr>
            <a:r>
              <a:rPr lang="en-US" sz="1600" dirty="0"/>
              <a:t>T. </a:t>
            </a:r>
            <a:r>
              <a:rPr lang="en-US" sz="1600" dirty="0" err="1"/>
              <a:t>Himeno</a:t>
            </a:r>
            <a:r>
              <a:rPr lang="en-US" sz="1600" dirty="0"/>
              <a:t> et al., “Investigation on Phase Change and Pressure Drop Enhanced by Violent Sloshing of Cryogenic Fluid,” AIAA Propulsion and Energy Forum, July 2018, Cincinnati, OH, AIAA 2024-0548.</a:t>
            </a:r>
          </a:p>
          <a:p>
            <a:pPr marL="457200" indent="-457200">
              <a:buFont typeface="+mj-lt"/>
              <a:buAutoNum type="arabicPeriod"/>
            </a:pPr>
            <a:r>
              <a:rPr lang="en-US" sz="1600" dirty="0"/>
              <a:t>H.Q. Yang, C. Patel, and B. Williams, “Validation of Cryogenic Propellant Tank </a:t>
            </a:r>
            <a:r>
              <a:rPr lang="en-US" sz="1600" dirty="0" err="1"/>
              <a:t>SelfPressurization</a:t>
            </a:r>
            <a:r>
              <a:rPr lang="en-US" sz="1600" dirty="0"/>
              <a:t>”, AIAA SciTech 2023 Forum, 23-27 January 2023, National Harbor, MD, AIAA 2023-1411.</a:t>
            </a:r>
          </a:p>
          <a:p>
            <a:pPr marL="457200" indent="-457200">
              <a:buFont typeface="+mj-lt"/>
              <a:buAutoNum type="arabicPeriod"/>
            </a:pPr>
            <a:r>
              <a:rPr lang="en-US" sz="1600" dirty="0"/>
              <a:t>C. Ludwig, </a:t>
            </a:r>
            <a:r>
              <a:rPr lang="en-US" sz="1600" dirty="0" err="1"/>
              <a:t>M.E.Dreyer</a:t>
            </a:r>
            <a:r>
              <a:rPr lang="en-US" sz="1600" dirty="0"/>
              <a:t>, and E.J. Hopfinger, “Pressure variations in a cryogenic liquid storage tank subjected to periodic excitations”, International Journal of Heat and Mass Transfer, Vol 66, 2013, pp 223-234. </a:t>
            </a:r>
          </a:p>
          <a:p>
            <a:pPr marL="457200" indent="-457200">
              <a:buFont typeface="+mj-lt"/>
              <a:buAutoNum type="arabicPeriod"/>
            </a:pPr>
            <a:endParaRPr lang="en-US" sz="1600" dirty="0"/>
          </a:p>
          <a:p>
            <a:pPr marL="457200" indent="-457200">
              <a:buFont typeface="+mj-lt"/>
              <a:buAutoNum type="arabicPeriod"/>
            </a:pPr>
            <a:endParaRPr lang="en-US" sz="1600" dirty="0"/>
          </a:p>
          <a:p>
            <a:pPr marL="457200" indent="-457200">
              <a:buFont typeface="+mj-lt"/>
              <a:buAutoNum type="arabicPeriod"/>
            </a:pPr>
            <a:endParaRPr lang="en-US" sz="1600" dirty="0"/>
          </a:p>
          <a:p>
            <a:pPr marL="457200" indent="-457200">
              <a:buFont typeface="+mj-lt"/>
              <a:buAutoNum type="arabicPeriod"/>
            </a:pPr>
            <a:endParaRPr lang="en-US" sz="1600" dirty="0"/>
          </a:p>
        </p:txBody>
      </p:sp>
      <p:sp>
        <p:nvSpPr>
          <p:cNvPr id="4" name="Footer Placeholder 3">
            <a:extLst>
              <a:ext uri="{FF2B5EF4-FFF2-40B4-BE49-F238E27FC236}">
                <a16:creationId xmlns:a16="http://schemas.microsoft.com/office/drawing/2014/main" id="{F1DBCA9C-201C-E746-0917-0EFF41994577}"/>
              </a:ext>
            </a:extLst>
          </p:cNvPr>
          <p:cNvSpPr>
            <a:spLocks noGrp="1"/>
          </p:cNvSpPr>
          <p:nvPr>
            <p:ph type="ftr" sz="quarter" idx="11"/>
          </p:nvPr>
        </p:nvSpPr>
        <p:spPr/>
        <p:txBody>
          <a:bodyPr/>
          <a:lstStyle/>
          <a:p>
            <a:r>
              <a:rPr lang="en-US">
                <a:latin typeface="Arial"/>
                <a:ea typeface="ＭＳ Ｐゴシック"/>
                <a:cs typeface="Arial"/>
              </a:rPr>
              <a:t>TFAWS 2026 – August 31 – September 4, 2026</a:t>
            </a:r>
            <a:endParaRPr lang="en-US" dirty="0">
              <a:latin typeface="Arial"/>
              <a:ea typeface="ＭＳ Ｐゴシック"/>
              <a:cs typeface="Arial"/>
            </a:endParaRPr>
          </a:p>
        </p:txBody>
      </p:sp>
      <p:sp>
        <p:nvSpPr>
          <p:cNvPr id="5" name="Slide Number Placeholder 4">
            <a:extLst>
              <a:ext uri="{FF2B5EF4-FFF2-40B4-BE49-F238E27FC236}">
                <a16:creationId xmlns:a16="http://schemas.microsoft.com/office/drawing/2014/main" id="{99861273-6C54-F809-8ED7-041B8E2AEB45}"/>
              </a:ext>
            </a:extLst>
          </p:cNvPr>
          <p:cNvSpPr>
            <a:spLocks noGrp="1"/>
          </p:cNvSpPr>
          <p:nvPr>
            <p:ph type="sldNum" sz="quarter" idx="12"/>
          </p:nvPr>
        </p:nvSpPr>
        <p:spPr/>
        <p:txBody>
          <a:bodyPr/>
          <a:lstStyle/>
          <a:p>
            <a:fld id="{33F42015-0FC7-4B0E-8D2B-76EADF48D957}" type="slidenum">
              <a:rPr lang="en-US" smtClean="0"/>
              <a:pPr/>
              <a:t>17</a:t>
            </a:fld>
            <a:endParaRPr lang="en-US"/>
          </a:p>
        </p:txBody>
      </p:sp>
    </p:spTree>
    <p:extLst>
      <p:ext uri="{BB962C8B-B14F-4D97-AF65-F5344CB8AC3E}">
        <p14:creationId xmlns:p14="http://schemas.microsoft.com/office/powerpoint/2010/main" val="2835867189"/>
      </p:ext>
    </p:extLst>
  </p:cSld>
  <p:clrMapOvr>
    <a:masterClrMapping/>
  </p:clrMapOvr>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f97cbdb-3a7a-4cfb-87eb-7542cd24da7e">
      <Terms xmlns="http://schemas.microsoft.com/office/infopath/2007/PartnerControls"/>
    </lcf76f155ced4ddcb4097134ff3c332f>
    <TaxCatchAll xmlns="7b530968-5265-4916-9d1c-18b5bfa4dd4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A92E100D0229440820E8A7DC866FBEE" ma:contentTypeVersion="10" ma:contentTypeDescription="Create a new document." ma:contentTypeScope="" ma:versionID="f0673692744d741a58be3a3f21315d44">
  <xsd:schema xmlns:xsd="http://www.w3.org/2001/XMLSchema" xmlns:xs="http://www.w3.org/2001/XMLSchema" xmlns:p="http://schemas.microsoft.com/office/2006/metadata/properties" xmlns:ns2="5f97cbdb-3a7a-4cfb-87eb-7542cd24da7e" xmlns:ns3="7b530968-5265-4916-9d1c-18b5bfa4dd42" targetNamespace="http://schemas.microsoft.com/office/2006/metadata/properties" ma:root="true" ma:fieldsID="3b9ef52b6126c84a003300d5b97b75f0" ns2:_="" ns3:_="">
    <xsd:import namespace="5f97cbdb-3a7a-4cfb-87eb-7542cd24da7e"/>
    <xsd:import namespace="7b530968-5265-4916-9d1c-18b5bfa4dd4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97cbdb-3a7a-4cfb-87eb-7542cd24da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b530968-5265-4916-9d1c-18b5bfa4dd4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8123470-34d1-4ae7-b848-1678c5288ee6}" ma:internalName="TaxCatchAll" ma:showField="CatchAllData" ma:web="7b530968-5265-4916-9d1c-18b5bfa4dd4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A631D46-A88B-44F9-B011-0891D5ECFBAB}">
  <ds:schemaRefs>
    <ds:schemaRef ds:uri="http://schemas.microsoft.com/sharepoint/v3/contenttype/forms"/>
  </ds:schemaRefs>
</ds:datastoreItem>
</file>

<file path=customXml/itemProps2.xml><?xml version="1.0" encoding="utf-8"?>
<ds:datastoreItem xmlns:ds="http://schemas.openxmlformats.org/officeDocument/2006/customXml" ds:itemID="{A475F7E1-25EC-49AD-AD10-E5DBBDD78C4A}">
  <ds:schemaRefs>
    <ds:schemaRef ds:uri="http://purl.org/dc/dcmitype/"/>
    <ds:schemaRef ds:uri="http://schemas.microsoft.com/office/2006/documentManagement/types"/>
    <ds:schemaRef ds:uri="http://schemas.openxmlformats.org/package/2006/metadata/core-properties"/>
    <ds:schemaRef ds:uri="http://purl.org/dc/terms/"/>
    <ds:schemaRef ds:uri="7b530968-5265-4916-9d1c-18b5bfa4dd42"/>
    <ds:schemaRef ds:uri="http://www.w3.org/XML/1998/namespace"/>
    <ds:schemaRef ds:uri="http://schemas.microsoft.com/office/2006/metadata/properties"/>
    <ds:schemaRef ds:uri="http://schemas.microsoft.com/office/infopath/2007/PartnerControls"/>
    <ds:schemaRef ds:uri="5f97cbdb-3a7a-4cfb-87eb-7542cd24da7e"/>
    <ds:schemaRef ds:uri="http://purl.org/dc/elements/1.1/"/>
  </ds:schemaRefs>
</ds:datastoreItem>
</file>

<file path=customXml/itemProps3.xml><?xml version="1.0" encoding="utf-8"?>
<ds:datastoreItem xmlns:ds="http://schemas.openxmlformats.org/officeDocument/2006/customXml" ds:itemID="{96ED0443-A8B4-4FD0-B92A-DFF4CC62CD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f97cbdb-3a7a-4cfb-87eb-7542cd24da7e"/>
    <ds:schemaRef ds:uri="7b530968-5265-4916-9d1c-18b5bfa4dd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859</TotalTime>
  <Words>1669</Words>
  <Application>Microsoft Office PowerPoint</Application>
  <PresentationFormat>Widescreen</PresentationFormat>
  <Paragraphs>217</Paragraphs>
  <Slides>17</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ＭＳ Ｐゴシック</vt:lpstr>
      <vt:lpstr>Aptos</vt:lpstr>
      <vt:lpstr>Arial</vt:lpstr>
      <vt:lpstr>Calibri</vt:lpstr>
      <vt:lpstr>Cambria Math</vt:lpstr>
      <vt:lpstr>Times</vt:lpstr>
      <vt:lpstr>Blank</vt:lpstr>
      <vt:lpstr>CFD-assisted nodal modeling of sloshing in a cryogenic propellant tank   Alok Majumdar, Andre LeClair, NASA Marshall Space Center, Huntsville, AL 35812 Ramon Lopez Otero CFD Research Corporation, Huntsville, AL 35806  Jacob Brodnik NASA Marshall Space Center, Huntsville, AL 35812 </vt:lpstr>
      <vt:lpstr>Introduction</vt:lpstr>
      <vt:lpstr>Modeling Methodology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lpstr>Acknowledgement</vt:lpstr>
      <vt:lpstr>References</vt:lpstr>
    </vt:vector>
  </TitlesOfParts>
  <Company>NASA/Ames Research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TFAWS 2010 Center Presentation</dc:title>
  <dc:creator>Tom Squire</dc:creator>
  <cp:lastModifiedBy>Leclair, Andre C. (MSFC-ER43)</cp:lastModifiedBy>
  <cp:revision>14</cp:revision>
  <cp:lastPrinted>2001-11-30T21:59:45Z</cp:lastPrinted>
  <dcterms:created xsi:type="dcterms:W3CDTF">2001-11-21T21:59:03Z</dcterms:created>
  <dcterms:modified xsi:type="dcterms:W3CDTF">2026-08-12T21:26:44Z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0x0101009A92E100D0229440820E8A7DC866FBEE</vt:lpwstr>
  </property>
  <property fmtid="{D5CDD505-2E9C-101B-9397-08002B2CF9AE}" pid="3" name="MediaServiceImageTags">
    <vt:lpwstr/>
  </property>
</Properties>
</file>