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4"/>
  </p:sldMasterIdLst>
  <p:notesMasterIdLst>
    <p:notesMasterId r:id="rId24"/>
  </p:notesMasterIdLst>
  <p:handoutMasterIdLst>
    <p:handoutMasterId r:id="rId25"/>
  </p:handoutMasterIdLst>
  <p:sldIdLst>
    <p:sldId id="273" r:id="rId5"/>
    <p:sldId id="294" r:id="rId6"/>
    <p:sldId id="278" r:id="rId7"/>
    <p:sldId id="279" r:id="rId8"/>
    <p:sldId id="280" r:id="rId9"/>
    <p:sldId id="282" r:id="rId10"/>
    <p:sldId id="281" r:id="rId11"/>
    <p:sldId id="283" r:id="rId12"/>
    <p:sldId id="295" r:id="rId13"/>
    <p:sldId id="284" r:id="rId14"/>
    <p:sldId id="296" r:id="rId15"/>
    <p:sldId id="286" r:id="rId16"/>
    <p:sldId id="287" r:id="rId17"/>
    <p:sldId id="288" r:id="rId18"/>
    <p:sldId id="289" r:id="rId19"/>
    <p:sldId id="290" r:id="rId20"/>
    <p:sldId id="291" r:id="rId21"/>
    <p:sldId id="292" r:id="rId22"/>
    <p:sldId id="293" r:id="rId23"/>
  </p:sldIdLst>
  <p:sldSz cx="12192000" cy="6858000"/>
  <p:notesSz cx="7302500" cy="9588500"/>
  <p:defaultTextStyle>
    <a:defPPr>
      <a:defRPr lang="en-US"/>
    </a:defPPr>
    <a:lvl1pPr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1pPr>
    <a:lvl2pPr marL="4572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2pPr>
    <a:lvl3pPr marL="9144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3pPr>
    <a:lvl4pPr marL="13716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4pPr>
    <a:lvl5pPr marL="18288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5pPr>
    <a:lvl6pPr marL="2286000" algn="l" defTabSz="914400" rtl="0" eaLnBrk="1" latinLnBrk="0" hangingPunct="1">
      <a:defRPr sz="2000" b="1" kern="1200">
        <a:solidFill>
          <a:schemeClr val="tx1"/>
        </a:solidFill>
        <a:latin typeface="Times" charset="0"/>
        <a:ea typeface="ＭＳ Ｐゴシック" charset="-128"/>
        <a:cs typeface="+mn-cs"/>
      </a:defRPr>
    </a:lvl6pPr>
    <a:lvl7pPr marL="2743200" algn="l" defTabSz="914400" rtl="0" eaLnBrk="1" latinLnBrk="0" hangingPunct="1">
      <a:defRPr sz="2000" b="1" kern="1200">
        <a:solidFill>
          <a:schemeClr val="tx1"/>
        </a:solidFill>
        <a:latin typeface="Times" charset="0"/>
        <a:ea typeface="ＭＳ Ｐゴシック" charset="-128"/>
        <a:cs typeface="+mn-cs"/>
      </a:defRPr>
    </a:lvl7pPr>
    <a:lvl8pPr marL="3200400" algn="l" defTabSz="914400" rtl="0" eaLnBrk="1" latinLnBrk="0" hangingPunct="1">
      <a:defRPr sz="2000" b="1" kern="1200">
        <a:solidFill>
          <a:schemeClr val="tx1"/>
        </a:solidFill>
        <a:latin typeface="Times" charset="0"/>
        <a:ea typeface="ＭＳ Ｐゴシック" charset="-128"/>
        <a:cs typeface="+mn-cs"/>
      </a:defRPr>
    </a:lvl8pPr>
    <a:lvl9pPr marL="3657600" algn="l" defTabSz="914400" rtl="0" eaLnBrk="1" latinLnBrk="0" hangingPunct="1">
      <a:defRPr sz="2000" b="1" kern="1200">
        <a:solidFill>
          <a:schemeClr val="tx1"/>
        </a:solidFill>
        <a:latin typeface="Times" charset="0"/>
        <a:ea typeface="ＭＳ Ｐゴシック" charset="-128"/>
        <a:cs typeface="+mn-cs"/>
      </a:defRPr>
    </a:lvl9pPr>
  </p:defaultTextStyle>
  <p:extLst>
    <p:ext uri="{EFAFB233-063F-42B5-8137-9DF3F51BA10A}">
      <p15:sldGuideLst xmlns:p15="http://schemas.microsoft.com/office/powerpoint/2012/main">
        <p15:guide id="1" orient="horz" pos="288"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0">
          <p15:clr>
            <a:srgbClr val="A4A3A4"/>
          </p15:clr>
        </p15:guide>
        <p15:guide id="2" pos="230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5442B4-804C-ADFD-F768-582B66B435CD}" name="Gilligan, Ryan P. (GRC-LTF0)" initials="G(" userId="S::rgilliga@ndc.nasa.gov::fa511eb3-9f8d-4fa1-b2cd-89a5c1c047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194"/>
    <a:srgbClr val="333399"/>
    <a:srgbClr val="2B2B82"/>
    <a:srgbClr val="B0B3F6"/>
    <a:srgbClr val="5F5F5F"/>
    <a:srgbClr val="DDDDDD"/>
    <a:srgbClr val="777777"/>
    <a:srgbClr val="CCFFCC"/>
    <a:srgbClr val="FFFF99"/>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46973D-D672-443F-8790-82E713BA5054}" v="4" dt="2026-07-15T20:00:05.9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656" autoAdjust="0"/>
  </p:normalViewPr>
  <p:slideViewPr>
    <p:cSldViewPr snapToGrid="0">
      <p:cViewPr varScale="1">
        <p:scale>
          <a:sx n="85" d="100"/>
          <a:sy n="85" d="100"/>
        </p:scale>
        <p:origin x="1476" y="96"/>
      </p:cViewPr>
      <p:guideLst>
        <p:guide orient="horz" pos="288"/>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020"/>
        <p:guide pos="230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rk, Jodi C. (MSFC-EV34)" userId="a05cd629-1ef3-49b4-9230-29a419c4ddc9" providerId="ADAL" clId="{A32F584C-8AE6-4334-AD90-89C83A4182DD}"/>
    <pc:docChg chg="undo custSel modSld">
      <pc:chgData name="Turk, Jodi C. (MSFC-EV34)" userId="a05cd629-1ef3-49b4-9230-29a419c4ddc9" providerId="ADAL" clId="{A32F584C-8AE6-4334-AD90-89C83A4182DD}" dt="2026-07-15T20:00:11.111" v="9" actId="1076"/>
      <pc:docMkLst>
        <pc:docMk/>
      </pc:docMkLst>
      <pc:sldChg chg="addSp delSp modSp mod">
        <pc:chgData name="Turk, Jodi C. (MSFC-EV34)" userId="a05cd629-1ef3-49b4-9230-29a419c4ddc9" providerId="ADAL" clId="{A32F584C-8AE6-4334-AD90-89C83A4182DD}" dt="2026-07-15T20:00:11.111" v="9" actId="1076"/>
        <pc:sldMkLst>
          <pc:docMk/>
          <pc:sldMk cId="0" sldId="273"/>
        </pc:sldMkLst>
        <pc:spChg chg="add mod">
          <ac:chgData name="Turk, Jodi C. (MSFC-EV34)" userId="a05cd629-1ef3-49b4-9230-29a419c4ddc9" providerId="ADAL" clId="{A32F584C-8AE6-4334-AD90-89C83A4182DD}" dt="2026-07-15T19:58:18.702" v="3" actId="1076"/>
          <ac:spMkLst>
            <pc:docMk/>
            <pc:sldMk cId="0" sldId="273"/>
            <ac:spMk id="4" creationId="{C7FF8F54-6519-044C-B75A-778D4EBDB924}"/>
          </ac:spMkLst>
        </pc:spChg>
        <pc:spChg chg="add mod">
          <ac:chgData name="Turk, Jodi C. (MSFC-EV34)" userId="a05cd629-1ef3-49b4-9230-29a419c4ddc9" providerId="ADAL" clId="{A32F584C-8AE6-4334-AD90-89C83A4182DD}" dt="2026-07-15T19:58:18.702" v="3" actId="1076"/>
          <ac:spMkLst>
            <pc:docMk/>
            <pc:sldMk cId="0" sldId="273"/>
            <ac:spMk id="7" creationId="{97412A44-7FD8-5408-3210-9558172E878A}"/>
          </ac:spMkLst>
        </pc:spChg>
        <pc:picChg chg="add mod">
          <ac:chgData name="Turk, Jodi C. (MSFC-EV34)" userId="a05cd629-1ef3-49b4-9230-29a419c4ddc9" providerId="ADAL" clId="{A32F584C-8AE6-4334-AD90-89C83A4182DD}" dt="2026-07-15T20:00:11.111" v="9" actId="1076"/>
          <ac:picMkLst>
            <pc:docMk/>
            <pc:sldMk cId="0" sldId="273"/>
            <ac:picMk id="3" creationId="{354CD07E-EF3A-FA8E-FE4B-714BF38E71DE}"/>
          </ac:picMkLst>
        </pc:picChg>
        <pc:picChg chg="add mod">
          <ac:chgData name="Turk, Jodi C. (MSFC-EV34)" userId="a05cd629-1ef3-49b4-9230-29a419c4ddc9" providerId="ADAL" clId="{A32F584C-8AE6-4334-AD90-89C83A4182DD}" dt="2026-07-15T19:58:18.702" v="3" actId="1076"/>
          <ac:picMkLst>
            <pc:docMk/>
            <pc:sldMk cId="0" sldId="273"/>
            <ac:picMk id="3" creationId="{A845F1DE-974B-7000-D97B-0982D02302A1}"/>
          </ac:picMkLst>
        </pc:picChg>
        <pc:picChg chg="del">
          <ac:chgData name="Turk, Jodi C. (MSFC-EV34)" userId="a05cd629-1ef3-49b4-9230-29a419c4ddc9" providerId="ADAL" clId="{A32F584C-8AE6-4334-AD90-89C83A4182DD}" dt="2026-07-15T19:58:14.478" v="0" actId="478"/>
          <ac:picMkLst>
            <pc:docMk/>
            <pc:sldMk cId="0" sldId="273"/>
            <ac:picMk id="5" creationId="{D4E2AD1C-FE65-7794-C0DE-B0C288375BA2}"/>
          </ac:picMkLst>
        </pc:picChg>
        <pc:picChg chg="add del mod">
          <ac:chgData name="Turk, Jodi C. (MSFC-EV34)" userId="a05cd629-1ef3-49b4-9230-29a419c4ddc9" providerId="ADAL" clId="{A32F584C-8AE6-4334-AD90-89C83A4182DD}" dt="2026-07-15T19:59:09.889" v="7" actId="478"/>
          <ac:picMkLst>
            <pc:docMk/>
            <pc:sldMk cId="0" sldId="273"/>
            <ac:picMk id="10" creationId="{E67339C6-8C22-9482-EE2B-84BA43B8B33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3163888"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73731" name="Rectangle 3"/>
          <p:cNvSpPr>
            <a:spLocks noGrp="1" noChangeArrowheads="1"/>
          </p:cNvSpPr>
          <p:nvPr>
            <p:ph type="dt" sz="quarter" idx="1"/>
          </p:nvPr>
        </p:nvSpPr>
        <p:spPr bwMode="auto">
          <a:xfrm>
            <a:off x="4138613" y="0"/>
            <a:ext cx="3163887"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r" defTabSz="955675">
              <a:defRPr sz="1300">
                <a:latin typeface="Times" pitchFamily="18" charset="0"/>
                <a:ea typeface="+mn-ea"/>
              </a:defRPr>
            </a:lvl1pPr>
          </a:lstStyle>
          <a:p>
            <a:pPr>
              <a:defRPr/>
            </a:pPr>
            <a:endParaRPr lang="en-US"/>
          </a:p>
        </p:txBody>
      </p:sp>
      <p:sp>
        <p:nvSpPr>
          <p:cNvPr id="73732" name="Rectangle 4"/>
          <p:cNvSpPr>
            <a:spLocks noGrp="1" noChangeArrowheads="1"/>
          </p:cNvSpPr>
          <p:nvPr>
            <p:ph type="ftr" sz="quarter" idx="2"/>
          </p:nvPr>
        </p:nvSpPr>
        <p:spPr bwMode="auto">
          <a:xfrm>
            <a:off x="0" y="9109075"/>
            <a:ext cx="3163888"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73733" name="Rectangle 5"/>
          <p:cNvSpPr>
            <a:spLocks noGrp="1" noChangeArrowheads="1"/>
          </p:cNvSpPr>
          <p:nvPr>
            <p:ph type="sldNum" sz="quarter" idx="3"/>
          </p:nvPr>
        </p:nvSpPr>
        <p:spPr bwMode="auto">
          <a:xfrm>
            <a:off x="4138613" y="9109075"/>
            <a:ext cx="3163887"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r" defTabSz="955675">
              <a:defRPr sz="1300"/>
            </a:lvl1pPr>
          </a:lstStyle>
          <a:p>
            <a:fld id="{3C251C5B-2413-49AF-878E-346224ED81B7}" type="slidenum">
              <a:rPr lang="en-US"/>
              <a:pPr/>
              <a:t>‹#›</a:t>
            </a:fld>
            <a:endParaRPr lang="en-US"/>
          </a:p>
        </p:txBody>
      </p:sp>
    </p:spTree>
    <p:extLst>
      <p:ext uri="{BB962C8B-B14F-4D97-AF65-F5344CB8AC3E}">
        <p14:creationId xmlns:p14="http://schemas.microsoft.com/office/powerpoint/2010/main" val="1404876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3163888"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57347" name="Rectangle 3"/>
          <p:cNvSpPr>
            <a:spLocks noGrp="1" noChangeArrowheads="1"/>
          </p:cNvSpPr>
          <p:nvPr>
            <p:ph type="dt" idx="1"/>
          </p:nvPr>
        </p:nvSpPr>
        <p:spPr bwMode="auto">
          <a:xfrm>
            <a:off x="4138613" y="0"/>
            <a:ext cx="3163887"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r" defTabSz="955675">
              <a:defRPr sz="1300">
                <a:latin typeface="Times" pitchFamily="18" charset="0"/>
                <a:ea typeface="+mn-ea"/>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455613" y="719138"/>
            <a:ext cx="6391275" cy="3595687"/>
          </a:xfrm>
          <a:prstGeom prst="rect">
            <a:avLst/>
          </a:prstGeom>
          <a:noFill/>
          <a:ln w="9525">
            <a:solidFill>
              <a:srgbClr val="000000"/>
            </a:solidFill>
            <a:miter lim="800000"/>
            <a:headEnd/>
            <a:tailEnd/>
          </a:ln>
        </p:spPr>
      </p:sp>
      <p:sp>
        <p:nvSpPr>
          <p:cNvPr id="57349" name="Rectangle 5"/>
          <p:cNvSpPr>
            <a:spLocks noGrp="1" noChangeArrowheads="1"/>
          </p:cNvSpPr>
          <p:nvPr>
            <p:ph type="body" sz="quarter" idx="3"/>
          </p:nvPr>
        </p:nvSpPr>
        <p:spPr bwMode="auto">
          <a:xfrm>
            <a:off x="973138" y="4554538"/>
            <a:ext cx="5356225" cy="43148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7350" name="Rectangle 6"/>
          <p:cNvSpPr>
            <a:spLocks noGrp="1" noChangeArrowheads="1"/>
          </p:cNvSpPr>
          <p:nvPr>
            <p:ph type="ftr" sz="quarter" idx="4"/>
          </p:nvPr>
        </p:nvSpPr>
        <p:spPr bwMode="auto">
          <a:xfrm>
            <a:off x="0" y="9109075"/>
            <a:ext cx="3163888"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57351" name="Rectangle 7"/>
          <p:cNvSpPr>
            <a:spLocks noGrp="1" noChangeArrowheads="1"/>
          </p:cNvSpPr>
          <p:nvPr>
            <p:ph type="sldNum" sz="quarter" idx="5"/>
          </p:nvPr>
        </p:nvSpPr>
        <p:spPr bwMode="auto">
          <a:xfrm>
            <a:off x="4138613" y="9109075"/>
            <a:ext cx="3163887"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r" defTabSz="955675">
              <a:defRPr sz="1300"/>
            </a:lvl1pPr>
          </a:lstStyle>
          <a:p>
            <a:fld id="{6653CE95-F5CB-483A-9B02-1D2576EA1684}" type="slidenum">
              <a:rPr lang="en-US"/>
              <a:pPr/>
              <a:t>‹#›</a:t>
            </a:fld>
            <a:endParaRPr lang="en-US"/>
          </a:p>
        </p:txBody>
      </p:sp>
    </p:spTree>
    <p:extLst>
      <p:ext uri="{BB962C8B-B14F-4D97-AF65-F5344CB8AC3E}">
        <p14:creationId xmlns:p14="http://schemas.microsoft.com/office/powerpoint/2010/main" val="38940371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p:spPr>
        <p:txBody>
          <a:bodyPr/>
          <a:lstStyle/>
          <a:p>
            <a:fld id="{3113401D-7A41-4710-97B0-05C9D2CF1C69}" type="slidenum">
              <a:rPr lang="en-US"/>
              <a:pPr/>
              <a:t>1</a:t>
            </a:fld>
            <a:endParaRPr lang="en-US"/>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ln/>
        </p:spPr>
        <p:txBody>
          <a:bodyPr/>
          <a:lstStyle/>
          <a:p>
            <a:pPr eaLnBrk="1" hangingPunct="1"/>
            <a:endParaRPr lang="en-US">
              <a:latin typeface="Times" charset="0"/>
              <a:ea typeface="ＭＳ Ｐゴシック" charset="-128"/>
            </a:endParaRPr>
          </a:p>
        </p:txBody>
      </p:sp>
    </p:spTree>
    <p:extLst>
      <p:ext uri="{BB962C8B-B14F-4D97-AF65-F5344CB8AC3E}">
        <p14:creationId xmlns:p14="http://schemas.microsoft.com/office/powerpoint/2010/main" val="970035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 believe providing a complete description in the first prompt would have failed spectacularly. </a:t>
            </a:r>
            <a:endParaRPr lang="en-US" dirty="0"/>
          </a:p>
          <a:p>
            <a:endParaRPr lang="en-US" dirty="0"/>
          </a:p>
          <a:p>
            <a:r>
              <a:rPr lang="en-US" dirty="0"/>
              <a:t>The compliments were incredibly annoying. </a:t>
            </a:r>
          </a:p>
        </p:txBody>
      </p:sp>
      <p:sp>
        <p:nvSpPr>
          <p:cNvPr id="4" name="Slide Number Placeholder 3"/>
          <p:cNvSpPr>
            <a:spLocks noGrp="1"/>
          </p:cNvSpPr>
          <p:nvPr>
            <p:ph type="sldNum" sz="quarter" idx="5"/>
          </p:nvPr>
        </p:nvSpPr>
        <p:spPr/>
        <p:txBody>
          <a:bodyPr/>
          <a:lstStyle/>
          <a:p>
            <a:fld id="{6653CE95-F5CB-483A-9B02-1D2576EA1684}" type="slidenum">
              <a:rPr lang="en-US" smtClean="0"/>
              <a:pPr/>
              <a:t>14</a:t>
            </a:fld>
            <a:endParaRPr lang="en-US"/>
          </a:p>
        </p:txBody>
      </p:sp>
    </p:spTree>
    <p:extLst>
      <p:ext uri="{BB962C8B-B14F-4D97-AF65-F5344CB8AC3E}">
        <p14:creationId xmlns:p14="http://schemas.microsoft.com/office/powerpoint/2010/main" val="1475022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53CE95-F5CB-483A-9B02-1D2576EA1684}" type="slidenum">
              <a:rPr lang="en-US" smtClean="0"/>
              <a:pPr/>
              <a:t>15</a:t>
            </a:fld>
            <a:endParaRPr lang="en-US"/>
          </a:p>
        </p:txBody>
      </p:sp>
    </p:spTree>
    <p:extLst>
      <p:ext uri="{BB962C8B-B14F-4D97-AF65-F5344CB8AC3E}">
        <p14:creationId xmlns:p14="http://schemas.microsoft.com/office/powerpoint/2010/main" val="2917526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could have written something that would have been useful for the original application in about the same amount of time if I had handled the model and physics, and only used the AI to accelerate writing portions of the code and looking for errors. However, the code would not have been organized or commented as well, nor be as adaptable</a:t>
            </a:r>
          </a:p>
        </p:txBody>
      </p:sp>
      <p:sp>
        <p:nvSpPr>
          <p:cNvPr id="4" name="Slide Number Placeholder 3"/>
          <p:cNvSpPr>
            <a:spLocks noGrp="1"/>
          </p:cNvSpPr>
          <p:nvPr>
            <p:ph type="sldNum" sz="quarter" idx="5"/>
          </p:nvPr>
        </p:nvSpPr>
        <p:spPr/>
        <p:txBody>
          <a:bodyPr/>
          <a:lstStyle/>
          <a:p>
            <a:fld id="{6653CE95-F5CB-483A-9B02-1D2576EA1684}" type="slidenum">
              <a:rPr lang="en-US" smtClean="0"/>
              <a:pPr/>
              <a:t>16</a:t>
            </a:fld>
            <a:endParaRPr lang="en-US"/>
          </a:p>
        </p:txBody>
      </p:sp>
    </p:spTree>
    <p:extLst>
      <p:ext uri="{BB962C8B-B14F-4D97-AF65-F5344CB8AC3E}">
        <p14:creationId xmlns:p14="http://schemas.microsoft.com/office/powerpoint/2010/main" val="626479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It is “lazy” and “forgetful”. Unless explicitly told otherwise, it will tell the user how to modify/fix code instead of doing it itself. It will sometimes do/implement whatever is the least effort, even if it or the user identified a better way. (Meanwhile, it will write a whole essay in a code comment)</a:t>
            </a:r>
          </a:p>
          <a:p>
            <a:endParaRPr lang="en-US" dirty="0"/>
          </a:p>
        </p:txBody>
      </p:sp>
      <p:sp>
        <p:nvSpPr>
          <p:cNvPr id="4" name="Slide Number Placeholder 3"/>
          <p:cNvSpPr>
            <a:spLocks noGrp="1"/>
          </p:cNvSpPr>
          <p:nvPr>
            <p:ph type="sldNum" sz="quarter" idx="5"/>
          </p:nvPr>
        </p:nvSpPr>
        <p:spPr/>
        <p:txBody>
          <a:bodyPr/>
          <a:lstStyle/>
          <a:p>
            <a:fld id="{6653CE95-F5CB-483A-9B02-1D2576EA1684}" type="slidenum">
              <a:rPr lang="en-US" smtClean="0"/>
              <a:pPr/>
              <a:t>17</a:t>
            </a:fld>
            <a:endParaRPr lang="en-US"/>
          </a:p>
        </p:txBody>
      </p:sp>
    </p:spTree>
    <p:extLst>
      <p:ext uri="{BB962C8B-B14F-4D97-AF65-F5344CB8AC3E}">
        <p14:creationId xmlns:p14="http://schemas.microsoft.com/office/powerpoint/2010/main" val="1408762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53CE95-F5CB-483A-9B02-1D2576EA1684}" type="slidenum">
              <a:rPr lang="en-US" smtClean="0"/>
              <a:pPr/>
              <a:t>18</a:t>
            </a:fld>
            <a:endParaRPr lang="en-US"/>
          </a:p>
        </p:txBody>
      </p:sp>
    </p:spTree>
    <p:extLst>
      <p:ext uri="{BB962C8B-B14F-4D97-AF65-F5344CB8AC3E}">
        <p14:creationId xmlns:p14="http://schemas.microsoft.com/office/powerpoint/2010/main" val="328409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This work does not present any novel modeling or thermodynamics. The new part is the use of AI to not only code it, but to select and implement the relevant thermodynamics.</a:t>
            </a:r>
          </a:p>
        </p:txBody>
      </p:sp>
      <p:sp>
        <p:nvSpPr>
          <p:cNvPr id="4" name="Slide Number Placeholder 3"/>
          <p:cNvSpPr>
            <a:spLocks noGrp="1"/>
          </p:cNvSpPr>
          <p:nvPr>
            <p:ph type="sldNum" sz="quarter" idx="5"/>
          </p:nvPr>
        </p:nvSpPr>
        <p:spPr/>
        <p:txBody>
          <a:bodyPr/>
          <a:lstStyle/>
          <a:p>
            <a:fld id="{6653CE95-F5CB-483A-9B02-1D2576EA1684}" type="slidenum">
              <a:rPr lang="en-US" smtClean="0"/>
              <a:pPr/>
              <a:t>4</a:t>
            </a:fld>
            <a:endParaRPr lang="en-US"/>
          </a:p>
        </p:txBody>
      </p:sp>
    </p:spTree>
    <p:extLst>
      <p:ext uri="{BB962C8B-B14F-4D97-AF65-F5344CB8AC3E}">
        <p14:creationId xmlns:p14="http://schemas.microsoft.com/office/powerpoint/2010/main" val="2429311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physical model</a:t>
            </a:r>
          </a:p>
          <a:p>
            <a:r>
              <a:rPr lang="en-US" dirty="0"/>
              <a:t>Explain liquid nodal model. States, heat flow paths, mass flow paths</a:t>
            </a:r>
          </a:p>
          <a:p>
            <a:r>
              <a:rPr lang="en-US" dirty="0"/>
              <a:t>Explain </a:t>
            </a:r>
            <a:r>
              <a:rPr lang="en-US" dirty="0" err="1"/>
              <a:t>liquid+ice</a:t>
            </a:r>
            <a:r>
              <a:rPr lang="en-US" dirty="0"/>
              <a:t> nodal model differences</a:t>
            </a:r>
          </a:p>
          <a:p>
            <a:endParaRPr lang="en-US" dirty="0"/>
          </a:p>
          <a:p>
            <a:r>
              <a:rPr lang="en-US" dirty="0"/>
              <a:t>Pool = liquid and ice</a:t>
            </a:r>
          </a:p>
        </p:txBody>
      </p:sp>
      <p:sp>
        <p:nvSpPr>
          <p:cNvPr id="4" name="Slide Number Placeholder 3"/>
          <p:cNvSpPr>
            <a:spLocks noGrp="1"/>
          </p:cNvSpPr>
          <p:nvPr>
            <p:ph type="sldNum" sz="quarter" idx="5"/>
          </p:nvPr>
        </p:nvSpPr>
        <p:spPr/>
        <p:txBody>
          <a:bodyPr/>
          <a:lstStyle/>
          <a:p>
            <a:fld id="{6653CE95-F5CB-483A-9B02-1D2576EA1684}" type="slidenum">
              <a:rPr lang="en-US" smtClean="0"/>
              <a:pPr/>
              <a:t>5</a:t>
            </a:fld>
            <a:endParaRPr lang="en-US"/>
          </a:p>
        </p:txBody>
      </p:sp>
    </p:spTree>
    <p:extLst>
      <p:ext uri="{BB962C8B-B14F-4D97-AF65-F5344CB8AC3E}">
        <p14:creationId xmlns:p14="http://schemas.microsoft.com/office/powerpoint/2010/main" val="2838298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level overview of the physics. </a:t>
            </a:r>
          </a:p>
        </p:txBody>
      </p:sp>
      <p:sp>
        <p:nvSpPr>
          <p:cNvPr id="4" name="Slide Number Placeholder 3"/>
          <p:cNvSpPr>
            <a:spLocks noGrp="1"/>
          </p:cNvSpPr>
          <p:nvPr>
            <p:ph type="sldNum" sz="quarter" idx="5"/>
          </p:nvPr>
        </p:nvSpPr>
        <p:spPr/>
        <p:txBody>
          <a:bodyPr/>
          <a:lstStyle/>
          <a:p>
            <a:fld id="{6653CE95-F5CB-483A-9B02-1D2576EA1684}" type="slidenum">
              <a:rPr lang="en-US" smtClean="0"/>
              <a:pPr/>
              <a:t>6</a:t>
            </a:fld>
            <a:endParaRPr lang="en-US"/>
          </a:p>
        </p:txBody>
      </p:sp>
    </p:spTree>
    <p:extLst>
      <p:ext uri="{BB962C8B-B14F-4D97-AF65-F5344CB8AC3E}">
        <p14:creationId xmlns:p14="http://schemas.microsoft.com/office/powerpoint/2010/main" val="1907540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Instability: </a:t>
            </a:r>
            <a:r>
              <a:rPr lang="en-US" sz="1200" kern="1200" dirty="0">
                <a:solidFill>
                  <a:schemeClr val="tx1"/>
                </a:solidFill>
                <a:effectLst/>
                <a:latin typeface="Times" pitchFamily="18" charset="0"/>
                <a:ea typeface="ＭＳ Ｐゴシック" charset="0"/>
                <a:cs typeface="+mn-cs"/>
              </a:rPr>
              <a:t>Solver instabilities were encountered during the development process, and these are discussed in the Opus subsection of the AI Case Study section. Some extreme cases still exhibit solver stability problems. For example, the RH may spike above 100% when the air in the container has mostly vented, resulting in extremely low vapor holding capacity, and the pool starts drying out or is nearly frozen. These instabilities cease when the water pool fully dries or freezes. More rarely, certain combinations of conditions can cause instabilities during startup (see Figure 3 RH) or transitions. Usually, decreasing time step will resolve these stability problems.</a:t>
            </a:r>
          </a:p>
          <a:p>
            <a:endParaRPr lang="en-US" dirty="0"/>
          </a:p>
        </p:txBody>
      </p:sp>
      <p:sp>
        <p:nvSpPr>
          <p:cNvPr id="4" name="Slide Number Placeholder 3"/>
          <p:cNvSpPr>
            <a:spLocks noGrp="1"/>
          </p:cNvSpPr>
          <p:nvPr>
            <p:ph type="sldNum" sz="quarter" idx="5"/>
          </p:nvPr>
        </p:nvSpPr>
        <p:spPr/>
        <p:txBody>
          <a:bodyPr/>
          <a:lstStyle/>
          <a:p>
            <a:fld id="{6653CE95-F5CB-483A-9B02-1D2576EA1684}" type="slidenum">
              <a:rPr lang="en-US" smtClean="0"/>
              <a:pPr/>
              <a:t>7</a:t>
            </a:fld>
            <a:endParaRPr lang="en-US"/>
          </a:p>
        </p:txBody>
      </p:sp>
    </p:spTree>
    <p:extLst>
      <p:ext uri="{BB962C8B-B14F-4D97-AF65-F5344CB8AC3E}">
        <p14:creationId xmlns:p14="http://schemas.microsoft.com/office/powerpoint/2010/main" val="1873699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53CE95-F5CB-483A-9B02-1D2576EA1684}" type="slidenum">
              <a:rPr lang="en-US" smtClean="0"/>
              <a:pPr/>
              <a:t>8</a:t>
            </a:fld>
            <a:endParaRPr lang="en-US"/>
          </a:p>
        </p:txBody>
      </p:sp>
    </p:spTree>
    <p:extLst>
      <p:ext uri="{BB962C8B-B14F-4D97-AF65-F5344CB8AC3E}">
        <p14:creationId xmlns:p14="http://schemas.microsoft.com/office/powerpoint/2010/main" val="400921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all plots</a:t>
            </a:r>
          </a:p>
          <a:p>
            <a:endParaRPr lang="en-US" dirty="0"/>
          </a:p>
          <a:p>
            <a:r>
              <a:rPr lang="en-US" dirty="0"/>
              <a:t>Boiling time: ~8 s</a:t>
            </a:r>
          </a:p>
          <a:p>
            <a:r>
              <a:rPr lang="en-US" dirty="0"/>
              <a:t>Spent most of time in TP regime</a:t>
            </a:r>
          </a:p>
          <a:p>
            <a:r>
              <a:rPr lang="en-US" dirty="0"/>
              <a:t>Final ice mass: 13.4 g</a:t>
            </a:r>
          </a:p>
          <a:p>
            <a:endParaRPr lang="en-US" dirty="0"/>
          </a:p>
          <a:p>
            <a:r>
              <a:rPr lang="en-US" dirty="0"/>
              <a:t>Very little tuning needed to achieve this. Tuned the polytropic expansion coefficient to keep temperature above extreme </a:t>
            </a:r>
            <a:r>
              <a:rPr lang="en-US" dirty="0" err="1"/>
              <a:t>cryo</a:t>
            </a:r>
            <a:r>
              <a:rPr lang="en-US" dirty="0"/>
              <a:t> temps while preserving the near-adiabatic first drop. The splash coefficient, which is a multiplier on boiled off mass, was increased to 6. It was clear in the video that a few mL splashed out of the beaker during rigorous boiling, so this seems reasonable.</a:t>
            </a:r>
          </a:p>
          <a:p>
            <a:endParaRPr lang="en-US" dirty="0"/>
          </a:p>
          <a:p>
            <a:r>
              <a:rPr lang="en-US" sz="1200" kern="1200" dirty="0">
                <a:solidFill>
                  <a:schemeClr val="tx1"/>
                </a:solidFill>
                <a:effectLst/>
                <a:latin typeface="Times" pitchFamily="18" charset="0"/>
                <a:ea typeface="ＭＳ Ｐゴシック" charset="0"/>
                <a:cs typeface="+mn-cs"/>
              </a:rPr>
              <a:t>The agreement between the test and simulation for boiling onset timing and final ice mass provides a validation point for most of the water pool physics. Although this was considered sufficient for the intended use of the model, I acknowledge that additional validation would be beneficial.</a:t>
            </a:r>
            <a:endParaRPr lang="en-US" dirty="0"/>
          </a:p>
        </p:txBody>
      </p:sp>
      <p:sp>
        <p:nvSpPr>
          <p:cNvPr id="4" name="Slide Number Placeholder 3"/>
          <p:cNvSpPr>
            <a:spLocks noGrp="1"/>
          </p:cNvSpPr>
          <p:nvPr>
            <p:ph type="sldNum" sz="quarter" idx="5"/>
          </p:nvPr>
        </p:nvSpPr>
        <p:spPr/>
        <p:txBody>
          <a:bodyPr/>
          <a:lstStyle/>
          <a:p>
            <a:fld id="{6653CE95-F5CB-483A-9B02-1D2576EA1684}" type="slidenum">
              <a:rPr lang="en-US" smtClean="0"/>
              <a:pPr/>
              <a:t>9</a:t>
            </a:fld>
            <a:endParaRPr lang="en-US"/>
          </a:p>
        </p:txBody>
      </p:sp>
    </p:spTree>
    <p:extLst>
      <p:ext uri="{BB962C8B-B14F-4D97-AF65-F5344CB8AC3E}">
        <p14:creationId xmlns:p14="http://schemas.microsoft.com/office/powerpoint/2010/main" val="3514703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pitchFamily="18" charset="0"/>
                    <a:ea typeface="ＭＳ Ｐゴシック" charset="0"/>
                    <a:cs typeface="+mn-cs"/>
                  </a:rPr>
                  <a:t>The initial rise in RH is primarily driven by the vapor injection. When that levels off, RH actually drops slightly before rapidly rising to 100% when the pool begins boiling. A small amount of </a:t>
                </a:r>
                <a14:m>
                  <m:oMath xmlns:m="http://schemas.openxmlformats.org/officeDocument/2006/math">
                    <m:sSub>
                      <m:sSubPr>
                        <m:ctrlPr>
                          <a:rPr lang="en-US" sz="1200" i="1" kern="1200">
                            <a:solidFill>
                              <a:schemeClr val="tx1"/>
                            </a:solidFill>
                            <a:effectLst/>
                            <a:latin typeface="Cambria Math" panose="02040503050406030204" pitchFamily="18" charset="0"/>
                            <a:ea typeface="ＭＳ Ｐゴシック" charset="0"/>
                            <a:cs typeface="+mn-cs"/>
                          </a:rPr>
                        </m:ctrlPr>
                      </m:sSubPr>
                      <m:e>
                        <m:r>
                          <a:rPr lang="en-US" sz="1200" i="1" kern="1200">
                            <a:solidFill>
                              <a:schemeClr val="tx1"/>
                            </a:solidFill>
                            <a:effectLst/>
                            <a:latin typeface="Cambria Math" panose="02040503050406030204" pitchFamily="18" charset="0"/>
                            <a:ea typeface="ＭＳ Ｐゴシック" charset="0"/>
                            <a:cs typeface="+mn-cs"/>
                          </a:rPr>
                          <m:t>𝑚</m:t>
                        </m:r>
                      </m:e>
                      <m:sub>
                        <m:r>
                          <a:rPr lang="en-US" sz="1200" i="1" kern="1200">
                            <a:solidFill>
                              <a:schemeClr val="tx1"/>
                            </a:solidFill>
                            <a:effectLst/>
                            <a:latin typeface="Cambria Math" panose="02040503050406030204" pitchFamily="18" charset="0"/>
                            <a:ea typeface="ＭＳ Ｐゴシック" charset="0"/>
                            <a:cs typeface="+mn-cs"/>
                          </a:rPr>
                          <m:t>𝐿</m:t>
                        </m:r>
                      </m:sub>
                    </m:sSub>
                  </m:oMath>
                </a14:m>
                <a:r>
                  <a:rPr lang="en-US" sz="1200" kern="1200" dirty="0">
                    <a:solidFill>
                      <a:schemeClr val="tx1"/>
                    </a:solidFill>
                    <a:effectLst/>
                    <a:latin typeface="Times" pitchFamily="18" charset="0"/>
                    <a:ea typeface="ＭＳ Ｐゴシック" charset="0"/>
                    <a:cs typeface="+mn-cs"/>
                  </a:rPr>
                  <a:t> evaporates during the L regime. </a:t>
                </a:r>
                <a14:m>
                  <m:oMath xmlns:m="http://schemas.openxmlformats.org/officeDocument/2006/math">
                    <m:sSub>
                      <m:sSubPr>
                        <m:ctrlPr>
                          <a:rPr lang="en-US" sz="1200" i="1" kern="1200">
                            <a:solidFill>
                              <a:schemeClr val="tx1"/>
                            </a:solidFill>
                            <a:effectLst/>
                            <a:latin typeface="Cambria Math" panose="02040503050406030204" pitchFamily="18" charset="0"/>
                            <a:ea typeface="ＭＳ Ｐゴシック" charset="0"/>
                            <a:cs typeface="+mn-cs"/>
                          </a:rPr>
                        </m:ctrlPr>
                      </m:sSubPr>
                      <m:e>
                        <m:r>
                          <a:rPr lang="en-US" sz="1200" i="1" kern="1200">
                            <a:solidFill>
                              <a:schemeClr val="tx1"/>
                            </a:solidFill>
                            <a:effectLst/>
                            <a:latin typeface="Cambria Math" panose="02040503050406030204" pitchFamily="18" charset="0"/>
                            <a:ea typeface="ＭＳ Ｐゴシック" charset="0"/>
                            <a:cs typeface="+mn-cs"/>
                          </a:rPr>
                          <m:t>𝑚</m:t>
                        </m:r>
                      </m:e>
                      <m:sub>
                        <m:r>
                          <a:rPr lang="en-US" sz="1200" i="1" kern="1200">
                            <a:solidFill>
                              <a:schemeClr val="tx1"/>
                            </a:solidFill>
                            <a:effectLst/>
                            <a:latin typeface="Cambria Math" panose="02040503050406030204" pitchFamily="18" charset="0"/>
                            <a:ea typeface="ＭＳ Ｐゴシック" charset="0"/>
                            <a:cs typeface="+mn-cs"/>
                          </a:rPr>
                          <m:t>𝑖</m:t>
                        </m:r>
                      </m:sub>
                    </m:sSub>
                  </m:oMath>
                </a14:m>
                <a:r>
                  <a:rPr lang="en-US" sz="1200" kern="1200" dirty="0">
                    <a:solidFill>
                      <a:schemeClr val="tx1"/>
                    </a:solidFill>
                    <a:effectLst/>
                    <a:latin typeface="Times" pitchFamily="18" charset="0"/>
                    <a:ea typeface="ＭＳ Ｐゴシック" charset="0"/>
                    <a:cs typeface="+mn-cs"/>
                  </a:rPr>
                  <a:t> is 0 until ice formation beings in the TP regime; it rises to the </a:t>
                </a:r>
                <a14:m>
                  <m:oMath xmlns:m="http://schemas.openxmlformats.org/officeDocument/2006/math">
                    <m:sSub>
                      <m:sSubPr>
                        <m:ctrlPr>
                          <a:rPr lang="en-US" sz="1200" i="1" kern="1200">
                            <a:solidFill>
                              <a:schemeClr val="tx1"/>
                            </a:solidFill>
                            <a:effectLst/>
                            <a:latin typeface="Cambria Math" panose="02040503050406030204" pitchFamily="18" charset="0"/>
                            <a:ea typeface="ＭＳ Ｐゴシック" charset="0"/>
                            <a:cs typeface="+mn-cs"/>
                          </a:rPr>
                        </m:ctrlPr>
                      </m:sSubPr>
                      <m:e>
                        <m:r>
                          <a:rPr lang="en-US" sz="1200" i="1" kern="1200">
                            <a:solidFill>
                              <a:schemeClr val="tx1"/>
                            </a:solidFill>
                            <a:effectLst/>
                            <a:latin typeface="Cambria Math" panose="02040503050406030204" pitchFamily="18" charset="0"/>
                            <a:ea typeface="ＭＳ Ｐゴシック" charset="0"/>
                            <a:cs typeface="+mn-cs"/>
                          </a:rPr>
                          <m:t>𝑚</m:t>
                        </m:r>
                      </m:e>
                      <m:sub>
                        <m:r>
                          <a:rPr lang="en-US" sz="1200" i="1" kern="1200">
                            <a:solidFill>
                              <a:schemeClr val="tx1"/>
                            </a:solidFill>
                            <a:effectLst/>
                            <a:latin typeface="Cambria Math" panose="02040503050406030204" pitchFamily="18" charset="0"/>
                            <a:ea typeface="ＭＳ Ｐゴシック" charset="0"/>
                            <a:cs typeface="+mn-cs"/>
                          </a:rPr>
                          <m:t>𝑡𝑜𝑡𝑎𝑙</m:t>
                        </m:r>
                      </m:sub>
                    </m:sSub>
                  </m:oMath>
                </a14:m>
                <a:r>
                  <a:rPr lang="en-US" sz="1200" kern="1200" dirty="0">
                    <a:solidFill>
                      <a:schemeClr val="tx1"/>
                    </a:solidFill>
                    <a:effectLst/>
                    <a:latin typeface="Times" pitchFamily="18" charset="0"/>
                    <a:ea typeface="ＭＳ Ｐゴシック" charset="0"/>
                    <a:cs typeface="+mn-cs"/>
                  </a:rPr>
                  <a:t> line indicating that the entire pool is frozen. Ice sublimation drives more vapor into the air and subsequent </a:t>
                </a:r>
                <a14:m>
                  <m:oMath xmlns:m="http://schemas.openxmlformats.org/officeDocument/2006/math">
                    <m:sSub>
                      <m:sSubPr>
                        <m:ctrlPr>
                          <a:rPr lang="en-US" sz="1200" i="1" kern="1200">
                            <a:solidFill>
                              <a:schemeClr val="tx1"/>
                            </a:solidFill>
                            <a:effectLst/>
                            <a:latin typeface="Cambria Math" panose="02040503050406030204" pitchFamily="18" charset="0"/>
                            <a:ea typeface="ＭＳ Ｐゴシック" charset="0"/>
                            <a:cs typeface="+mn-cs"/>
                          </a:rPr>
                        </m:ctrlPr>
                      </m:sSubPr>
                      <m:e>
                        <m:r>
                          <a:rPr lang="en-US" sz="1200" i="1" kern="1200">
                            <a:solidFill>
                              <a:schemeClr val="tx1"/>
                            </a:solidFill>
                            <a:effectLst/>
                            <a:latin typeface="Cambria Math" panose="02040503050406030204" pitchFamily="18" charset="0"/>
                            <a:ea typeface="ＭＳ Ｐゴシック" charset="0"/>
                            <a:cs typeface="+mn-cs"/>
                          </a:rPr>
                          <m:t>𝑚</m:t>
                        </m:r>
                      </m:e>
                      <m:sub>
                        <m:r>
                          <a:rPr lang="en-US" sz="1200" i="1" kern="1200">
                            <a:solidFill>
                              <a:schemeClr val="tx1"/>
                            </a:solidFill>
                            <a:effectLst/>
                            <a:latin typeface="Cambria Math" panose="02040503050406030204" pitchFamily="18" charset="0"/>
                            <a:ea typeface="ＭＳ Ｐゴシック" charset="0"/>
                            <a:cs typeface="+mn-cs"/>
                          </a:rPr>
                          <m:t>𝑐𝑜𝑛𝑑</m:t>
                        </m:r>
                      </m:sub>
                    </m:sSub>
                  </m:oMath>
                </a14:m>
                <a:r>
                  <a:rPr lang="en-US" sz="1200" kern="1200" dirty="0">
                    <a:solidFill>
                      <a:schemeClr val="tx1"/>
                    </a:solidFill>
                    <a:effectLst/>
                    <a:latin typeface="Times" pitchFamily="18" charset="0"/>
                    <a:ea typeface="ＭＳ Ｐゴシック" charset="0"/>
                    <a:cs typeface="+mn-cs"/>
                  </a:rPr>
                  <a:t> (precipitation - snow). Eventually the remaining ice reaches the minimum threshold around 116 s, at which point the transition to the dry regime occurs.</a:t>
                </a:r>
              </a:p>
              <a:p>
                <a:endParaRPr lang="en-US" dirty="0"/>
              </a:p>
              <a:p>
                <a:r>
                  <a:rPr lang="en-US" dirty="0"/>
                  <a:t>There’s another example case in the paper.</a:t>
                </a:r>
              </a:p>
            </p:txBody>
          </p:sp>
        </mc:Choice>
        <mc:Fallback xmlns="">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pitchFamily="18" charset="0"/>
                    <a:ea typeface="ＭＳ Ｐゴシック" charset="0"/>
                    <a:cs typeface="+mn-cs"/>
                  </a:rPr>
                  <a:t>The initial rise in RH is primarily driven by the vapor injection. When that levels off, RH actually drops slightly before rapidly rising to 100% when the pool begins boiling. A small amount of </a:t>
                </a:r>
                <a:r>
                  <a:rPr lang="en-US" sz="1200" i="0" kern="1200">
                    <a:solidFill>
                      <a:schemeClr val="tx1"/>
                    </a:solidFill>
                    <a:effectLst/>
                    <a:latin typeface="Times" pitchFamily="18" charset="0"/>
                    <a:ea typeface="ＭＳ Ｐゴシック" charset="0"/>
                    <a:cs typeface="+mn-cs"/>
                  </a:rPr>
                  <a:t>𝑚_𝐿</a:t>
                </a:r>
                <a:r>
                  <a:rPr lang="en-US" sz="1200" kern="1200" dirty="0">
                    <a:solidFill>
                      <a:schemeClr val="tx1"/>
                    </a:solidFill>
                    <a:effectLst/>
                    <a:latin typeface="Times" pitchFamily="18" charset="0"/>
                    <a:ea typeface="ＭＳ Ｐゴシック" charset="0"/>
                    <a:cs typeface="+mn-cs"/>
                  </a:rPr>
                  <a:t> evaporates during the L regime. </a:t>
                </a:r>
                <a:r>
                  <a:rPr lang="en-US" sz="1200" i="0" kern="1200">
                    <a:solidFill>
                      <a:schemeClr val="tx1"/>
                    </a:solidFill>
                    <a:effectLst/>
                    <a:latin typeface="Times" pitchFamily="18" charset="0"/>
                    <a:ea typeface="ＭＳ Ｐゴシック" charset="0"/>
                    <a:cs typeface="+mn-cs"/>
                  </a:rPr>
                  <a:t>𝑚_𝑖</a:t>
                </a:r>
                <a:r>
                  <a:rPr lang="en-US" sz="1200" kern="1200" dirty="0">
                    <a:solidFill>
                      <a:schemeClr val="tx1"/>
                    </a:solidFill>
                    <a:effectLst/>
                    <a:latin typeface="Times" pitchFamily="18" charset="0"/>
                    <a:ea typeface="ＭＳ Ｐゴシック" charset="0"/>
                    <a:cs typeface="+mn-cs"/>
                  </a:rPr>
                  <a:t> is 0 until ice formation beings in the TP regime; it rises to the </a:t>
                </a:r>
                <a:r>
                  <a:rPr lang="en-US" sz="1200" i="0" kern="1200">
                    <a:solidFill>
                      <a:schemeClr val="tx1"/>
                    </a:solidFill>
                    <a:effectLst/>
                    <a:latin typeface="Times" pitchFamily="18" charset="0"/>
                    <a:ea typeface="ＭＳ Ｐゴシック" charset="0"/>
                    <a:cs typeface="+mn-cs"/>
                  </a:rPr>
                  <a:t>𝑚_𝑡𝑜𝑡𝑎𝑙</a:t>
                </a:r>
                <a:r>
                  <a:rPr lang="en-US" sz="1200" kern="1200" dirty="0">
                    <a:solidFill>
                      <a:schemeClr val="tx1"/>
                    </a:solidFill>
                    <a:effectLst/>
                    <a:latin typeface="Times" pitchFamily="18" charset="0"/>
                    <a:ea typeface="ＭＳ Ｐゴシック" charset="0"/>
                    <a:cs typeface="+mn-cs"/>
                  </a:rPr>
                  <a:t> line indicating that the entire pool is frozen. Ice sublimation drives more vapor into the air and subsequent </a:t>
                </a:r>
                <a:r>
                  <a:rPr lang="en-US" sz="1200" i="0" kern="1200">
                    <a:solidFill>
                      <a:schemeClr val="tx1"/>
                    </a:solidFill>
                    <a:effectLst/>
                    <a:latin typeface="Times" pitchFamily="18" charset="0"/>
                    <a:ea typeface="ＭＳ Ｐゴシック" charset="0"/>
                    <a:cs typeface="+mn-cs"/>
                  </a:rPr>
                  <a:t>𝑚_𝑐𝑜𝑛𝑑</a:t>
                </a:r>
                <a:r>
                  <a:rPr lang="en-US" sz="1200" kern="1200" dirty="0">
                    <a:solidFill>
                      <a:schemeClr val="tx1"/>
                    </a:solidFill>
                    <a:effectLst/>
                    <a:latin typeface="Times" pitchFamily="18" charset="0"/>
                    <a:ea typeface="ＭＳ Ｐゴシック" charset="0"/>
                    <a:cs typeface="+mn-cs"/>
                  </a:rPr>
                  <a:t> (precipitation - snow). Eventually the remaining ice reaches the minimum threshold around 116 s, at which point the transition to the dry regime occurs.</a:t>
                </a:r>
              </a:p>
              <a:p>
                <a:endParaRPr lang="en-US" dirty="0"/>
              </a:p>
              <a:p>
                <a:r>
                  <a:rPr lang="en-US" dirty="0"/>
                  <a:t>There’s another example case in the paper.</a:t>
                </a:r>
              </a:p>
            </p:txBody>
          </p:sp>
        </mc:Fallback>
      </mc:AlternateContent>
      <p:sp>
        <p:nvSpPr>
          <p:cNvPr id="4" name="Slide Number Placeholder 3"/>
          <p:cNvSpPr>
            <a:spLocks noGrp="1"/>
          </p:cNvSpPr>
          <p:nvPr>
            <p:ph type="sldNum" sz="quarter" idx="5"/>
          </p:nvPr>
        </p:nvSpPr>
        <p:spPr/>
        <p:txBody>
          <a:bodyPr/>
          <a:lstStyle/>
          <a:p>
            <a:fld id="{6653CE95-F5CB-483A-9B02-1D2576EA1684}" type="slidenum">
              <a:rPr lang="en-US" smtClean="0"/>
              <a:pPr/>
              <a:t>11</a:t>
            </a:fld>
            <a:endParaRPr lang="en-US"/>
          </a:p>
        </p:txBody>
      </p:sp>
    </p:spTree>
    <p:extLst>
      <p:ext uri="{BB962C8B-B14F-4D97-AF65-F5344CB8AC3E}">
        <p14:creationId xmlns:p14="http://schemas.microsoft.com/office/powerpoint/2010/main" val="3078781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have some experience coding, though no formal software development training. I’d used AI to accelerate coding for ~6 months before beginning this project. </a:t>
            </a:r>
          </a:p>
        </p:txBody>
      </p:sp>
      <p:sp>
        <p:nvSpPr>
          <p:cNvPr id="4" name="Slide Number Placeholder 3"/>
          <p:cNvSpPr>
            <a:spLocks noGrp="1"/>
          </p:cNvSpPr>
          <p:nvPr>
            <p:ph type="sldNum" sz="quarter" idx="5"/>
          </p:nvPr>
        </p:nvSpPr>
        <p:spPr/>
        <p:txBody>
          <a:bodyPr/>
          <a:lstStyle/>
          <a:p>
            <a:fld id="{6653CE95-F5CB-483A-9B02-1D2576EA1684}" type="slidenum">
              <a:rPr lang="en-US" smtClean="0"/>
              <a:pPr/>
              <a:t>13</a:t>
            </a:fld>
            <a:endParaRPr lang="en-US"/>
          </a:p>
        </p:txBody>
      </p:sp>
    </p:spTree>
    <p:extLst>
      <p:ext uri="{BB962C8B-B14F-4D97-AF65-F5344CB8AC3E}">
        <p14:creationId xmlns:p14="http://schemas.microsoft.com/office/powerpoint/2010/main" val="2434371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10" name="Title 9">
            <a:extLst>
              <a:ext uri="{FF2B5EF4-FFF2-40B4-BE49-F238E27FC236}">
                <a16:creationId xmlns:a16="http://schemas.microsoft.com/office/drawing/2014/main" id="{B764CC28-7C81-4F68-BC75-A20671960421}"/>
              </a:ext>
            </a:extLst>
          </p:cNvPr>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11" name="Footer Placeholder 10">
            <a:extLst>
              <a:ext uri="{FF2B5EF4-FFF2-40B4-BE49-F238E27FC236}">
                <a16:creationId xmlns:a16="http://schemas.microsoft.com/office/drawing/2014/main" id="{40658E1A-83A6-4D43-8BAC-8CC650DFB1FF}"/>
              </a:ext>
            </a:extLst>
          </p:cNvPr>
          <p:cNvSpPr>
            <a:spLocks noGrp="1"/>
          </p:cNvSpPr>
          <p:nvPr>
            <p:ph type="ftr" sz="quarter" idx="13"/>
          </p:nvPr>
        </p:nvSpPr>
        <p:spPr/>
        <p:txBody>
          <a:bodyPr/>
          <a:lstStyle/>
          <a:p>
            <a:r>
              <a:rPr lang="en-US">
                <a:latin typeface="Arial"/>
                <a:ea typeface="ＭＳ Ｐゴシック"/>
                <a:cs typeface="Arial"/>
              </a:rPr>
              <a:t>TFAWS 2024 – August 26-30, 2024</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5"/>
          <p:cNvSpPr>
            <a:spLocks noGrp="1" noChangeArrowheads="1"/>
          </p:cNvSpPr>
          <p:nvPr>
            <p:ph type="ftr" sz="quarter" idx="11"/>
          </p:nvPr>
        </p:nvSpPr>
        <p:spPr/>
        <p:txBody>
          <a:bodyPr/>
          <a:lstStyle>
            <a:lvl1pPr>
              <a:defRPr/>
            </a:lvl1pPr>
          </a:lstStyle>
          <a:p>
            <a:r>
              <a:rPr lang="en-US" dirty="0">
                <a:latin typeface="Arial"/>
                <a:ea typeface="ＭＳ Ｐゴシック"/>
                <a:cs typeface="Arial"/>
              </a:rPr>
              <a:t>TFAWS 2026 – August 31 – September 4, 2026</a:t>
            </a:r>
          </a:p>
        </p:txBody>
      </p:sp>
      <p:sp>
        <p:nvSpPr>
          <p:cNvPr id="6" name="Rectangle 6"/>
          <p:cNvSpPr>
            <a:spLocks noGrp="1" noChangeArrowheads="1"/>
          </p:cNvSpPr>
          <p:nvPr>
            <p:ph type="sldNum" sz="quarter" idx="12"/>
          </p:nvPr>
        </p:nvSpPr>
        <p:spPr/>
        <p:txBody>
          <a:bodyPr/>
          <a:lstStyle>
            <a:lvl1pPr>
              <a:defRPr/>
            </a:lvl1pPr>
          </a:lstStyle>
          <a:p>
            <a:fld id="{33F42015-0FC7-4B0E-8D2B-76EADF48D957}" type="slidenum">
              <a:rPr lang="en-US"/>
              <a:pPr/>
              <a:t>‹#›</a:t>
            </a:fld>
            <a:endParaRPr lang="en-US"/>
          </a:p>
        </p:txBody>
      </p:sp>
      <p:pic>
        <p:nvPicPr>
          <p:cNvPr id="7" name="Picture 6">
            <a:extLst>
              <a:ext uri="{FF2B5EF4-FFF2-40B4-BE49-F238E27FC236}">
                <a16:creationId xmlns:a16="http://schemas.microsoft.com/office/drawing/2014/main" id="{C5DF812D-48DD-1F05-E463-6C26B7BAA707}"/>
              </a:ext>
            </a:extLst>
          </p:cNvPr>
          <p:cNvPicPr>
            <a:picLocks noChangeAspect="1"/>
          </p:cNvPicPr>
          <p:nvPr userDrawn="1"/>
        </p:nvPicPr>
        <p:blipFill>
          <a:blip r:embed="rId2"/>
          <a:stretch>
            <a:fillRect/>
          </a:stretch>
        </p:blipFill>
        <p:spPr>
          <a:xfrm>
            <a:off x="11291724" y="838200"/>
            <a:ext cx="900276" cy="7465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5"/>
          <p:cNvSpPr>
            <a:spLocks noGrp="1" noChangeArrowheads="1"/>
          </p:cNvSpPr>
          <p:nvPr>
            <p:ph type="ftr" sz="quarter" idx="11"/>
          </p:nvPr>
        </p:nvSpPr>
        <p:spPr/>
        <p:txBody>
          <a:bodyPr/>
          <a:lstStyle>
            <a:lvl1pPr>
              <a:defRPr/>
            </a:lvl1pPr>
          </a:lstStyle>
          <a:p>
            <a:r>
              <a:rPr lang="en-US" dirty="0">
                <a:latin typeface="Arial"/>
                <a:ea typeface="ＭＳ Ｐゴシック"/>
                <a:cs typeface="Arial"/>
              </a:rPr>
              <a:t>TFAWS 2026 – August 31 – September 4, 2026</a:t>
            </a:r>
          </a:p>
        </p:txBody>
      </p:sp>
      <p:sp>
        <p:nvSpPr>
          <p:cNvPr id="6" name="Rectangle 6"/>
          <p:cNvSpPr>
            <a:spLocks noGrp="1" noChangeArrowheads="1"/>
          </p:cNvSpPr>
          <p:nvPr>
            <p:ph type="sldNum" sz="quarter" idx="12"/>
          </p:nvPr>
        </p:nvSpPr>
        <p:spPr/>
        <p:txBody>
          <a:bodyPr/>
          <a:lstStyle>
            <a:lvl1pPr>
              <a:defRPr/>
            </a:lvl1pPr>
          </a:lstStyle>
          <a:p>
            <a:fld id="{EE9E8C48-CEA1-40D7-918C-CBF5F81BA8C8}"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914400"/>
            <a:ext cx="53848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3848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2"/>
          </p:nvPr>
        </p:nvSpPr>
        <p:spPr/>
        <p:txBody>
          <a:bodyPr/>
          <a:lstStyle>
            <a:lvl1pPr>
              <a:defRPr/>
            </a:lvl1pPr>
          </a:lstStyle>
          <a:p>
            <a:fld id="{89199CED-6919-4E7D-A690-AD3E6D16DAA7}" type="slidenum">
              <a:rPr lang="en-US"/>
              <a:pPr/>
              <a:t>‹#›</a:t>
            </a:fld>
            <a:endParaRPr lang="en-US"/>
          </a:p>
        </p:txBody>
      </p:sp>
      <p:sp>
        <p:nvSpPr>
          <p:cNvPr id="6" name="Footer Placeholder 5">
            <a:extLst>
              <a:ext uri="{FF2B5EF4-FFF2-40B4-BE49-F238E27FC236}">
                <a16:creationId xmlns:a16="http://schemas.microsoft.com/office/drawing/2014/main" id="{1D956BF8-FFF3-4911-B918-FF080B8BD184}"/>
              </a:ext>
            </a:extLst>
          </p:cNvPr>
          <p:cNvSpPr>
            <a:spLocks noGrp="1"/>
          </p:cNvSpPr>
          <p:nvPr>
            <p:ph type="ftr" sz="quarter" idx="13"/>
          </p:nvPr>
        </p:nvSpPr>
        <p:spPr/>
        <p:txBody>
          <a:body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41116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21920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1858962"/>
            <a:ext cx="5386917" cy="41608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21920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1858962"/>
            <a:ext cx="5389033" cy="41608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6"/>
          <p:cNvSpPr>
            <a:spLocks noGrp="1" noChangeArrowheads="1"/>
          </p:cNvSpPr>
          <p:nvPr>
            <p:ph type="sldNum" sz="quarter" idx="12"/>
          </p:nvPr>
        </p:nvSpPr>
        <p:spPr/>
        <p:txBody>
          <a:bodyPr/>
          <a:lstStyle>
            <a:lvl1pPr>
              <a:defRPr/>
            </a:lvl1pPr>
          </a:lstStyle>
          <a:p>
            <a:fld id="{7FABF8B5-A29F-4527-8EF2-13DD397BE681}" type="slidenum">
              <a:rPr lang="en-US"/>
              <a:pPr/>
              <a:t>‹#›</a:t>
            </a:fld>
            <a:endParaRPr lang="en-US"/>
          </a:p>
        </p:txBody>
      </p:sp>
      <p:sp>
        <p:nvSpPr>
          <p:cNvPr id="10" name="Rectangle 5">
            <a:extLst>
              <a:ext uri="{FF2B5EF4-FFF2-40B4-BE49-F238E27FC236}">
                <a16:creationId xmlns:a16="http://schemas.microsoft.com/office/drawing/2014/main" id="{92D923EA-ABD6-D9E1-0232-9D3269B7E94A}"/>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5" name="Rectangle 6"/>
          <p:cNvSpPr>
            <a:spLocks noGrp="1" noChangeArrowheads="1"/>
          </p:cNvSpPr>
          <p:nvPr>
            <p:ph type="sldNum" sz="quarter" idx="12"/>
          </p:nvPr>
        </p:nvSpPr>
        <p:spPr/>
        <p:txBody>
          <a:bodyPr/>
          <a:lstStyle>
            <a:lvl1pPr>
              <a:defRPr/>
            </a:lvl1pPr>
          </a:lstStyle>
          <a:p>
            <a:fld id="{640FA3E2-4CB8-43B1-9AF4-23FEB8A0CB92}" type="slidenum">
              <a:rPr lang="en-US"/>
              <a:pPr/>
              <a:t>‹#›</a:t>
            </a:fld>
            <a:endParaRPr lang="en-US"/>
          </a:p>
        </p:txBody>
      </p:sp>
      <p:sp>
        <p:nvSpPr>
          <p:cNvPr id="6" name="Rectangle 5">
            <a:extLst>
              <a:ext uri="{FF2B5EF4-FFF2-40B4-BE49-F238E27FC236}">
                <a16:creationId xmlns:a16="http://schemas.microsoft.com/office/drawing/2014/main" id="{B421A504-53A7-23C9-529A-B3C0862B2F0C}"/>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a:defRPr/>
            </a:lvl1pPr>
          </a:lstStyle>
          <a:p>
            <a:fld id="{2624FCD2-9C05-4241-882C-3D134303B4EB}" type="slidenum">
              <a:rPr lang="en-US"/>
              <a:pPr/>
              <a:t>‹#›</a:t>
            </a:fld>
            <a:endParaRPr lang="en-US"/>
          </a:p>
        </p:txBody>
      </p:sp>
      <p:sp>
        <p:nvSpPr>
          <p:cNvPr id="5" name="Rectangle 5">
            <a:extLst>
              <a:ext uri="{FF2B5EF4-FFF2-40B4-BE49-F238E27FC236}">
                <a16:creationId xmlns:a16="http://schemas.microsoft.com/office/drawing/2014/main" id="{F80190D3-EFDF-0F6E-3929-98722B9A9A3D}"/>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14400"/>
            <a:ext cx="4011084" cy="52070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914400"/>
            <a:ext cx="6815667" cy="521176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6"/>
          <p:cNvSpPr>
            <a:spLocks noGrp="1" noChangeArrowheads="1"/>
          </p:cNvSpPr>
          <p:nvPr>
            <p:ph type="sldNum" sz="quarter" idx="12"/>
          </p:nvPr>
        </p:nvSpPr>
        <p:spPr/>
        <p:txBody>
          <a:bodyPr/>
          <a:lstStyle>
            <a:lvl1pPr>
              <a:defRPr/>
            </a:lvl1pPr>
          </a:lstStyle>
          <a:p>
            <a:fld id="{8340803C-64EA-4536-A101-47E17B86F670}" type="slidenum">
              <a:rPr lang="en-US"/>
              <a:pPr/>
              <a:t>‹#›</a:t>
            </a:fld>
            <a:endParaRPr lang="en-US"/>
          </a:p>
        </p:txBody>
      </p:sp>
      <p:sp>
        <p:nvSpPr>
          <p:cNvPr id="8" name="Rectangle 5">
            <a:extLst>
              <a:ext uri="{FF2B5EF4-FFF2-40B4-BE49-F238E27FC236}">
                <a16:creationId xmlns:a16="http://schemas.microsoft.com/office/drawing/2014/main" id="{1FB25FD5-3767-7224-BCE7-AD65822549A2}"/>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914399"/>
            <a:ext cx="7315200" cy="3813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6"/>
          <p:cNvSpPr>
            <a:spLocks noGrp="1" noChangeArrowheads="1"/>
          </p:cNvSpPr>
          <p:nvPr>
            <p:ph type="sldNum" sz="quarter" idx="12"/>
          </p:nvPr>
        </p:nvSpPr>
        <p:spPr/>
        <p:txBody>
          <a:bodyPr/>
          <a:lstStyle>
            <a:lvl1pPr>
              <a:defRPr/>
            </a:lvl1pPr>
          </a:lstStyle>
          <a:p>
            <a:fld id="{BACCA9B2-5165-4ADC-9763-7293ADD3F29A}" type="slidenum">
              <a:rPr lang="en-US"/>
              <a:pPr/>
              <a:t>‹#›</a:t>
            </a:fld>
            <a:endParaRPr lang="en-US"/>
          </a:p>
        </p:txBody>
      </p:sp>
      <p:sp>
        <p:nvSpPr>
          <p:cNvPr id="8" name="Rectangle 5">
            <a:extLst>
              <a:ext uri="{FF2B5EF4-FFF2-40B4-BE49-F238E27FC236}">
                <a16:creationId xmlns:a16="http://schemas.microsoft.com/office/drawing/2014/main" id="{51DE3015-D9A1-BD07-2F15-45C69819794C}"/>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bwMode="auto">
          <a:xfrm>
            <a:off x="609600" y="190500"/>
            <a:ext cx="10972800" cy="533400"/>
          </a:xfrm>
          <a:prstGeom prst="rect">
            <a:avLst/>
          </a:prstGeom>
          <a:noFill/>
          <a:ln w="9525">
            <a:noFill/>
            <a:miter lim="800000"/>
            <a:headEnd/>
            <a:tailEnd/>
          </a:ln>
        </p:spPr>
        <p:txBody>
          <a:bodyPr vert="horz" wrap="square" lIns="91440" tIns="0" rIns="91440" bIns="0" numCol="1" anchor="ctr" anchorCtr="0" compatLnSpc="1">
            <a:prstTxWarp prst="textNoShape">
              <a:avLst/>
            </a:prstTxWarp>
          </a:bodyPr>
          <a:lstStyle/>
          <a:p>
            <a:pPr lvl="0"/>
            <a:r>
              <a:rPr lang="en-US"/>
              <a:t>Click to edit Master title style</a:t>
            </a:r>
          </a:p>
        </p:txBody>
      </p:sp>
      <p:sp>
        <p:nvSpPr>
          <p:cNvPr id="1052" name="Text Box 28"/>
          <p:cNvSpPr txBox="1">
            <a:spLocks noChangeArrowheads="1"/>
          </p:cNvSpPr>
          <p:nvPr userDrawn="1"/>
        </p:nvSpPr>
        <p:spPr bwMode="auto">
          <a:xfrm>
            <a:off x="838200" y="685800"/>
            <a:ext cx="10393680" cy="76200"/>
          </a:xfrm>
          <a:prstGeom prst="rect">
            <a:avLst/>
          </a:prstGeom>
          <a:gradFill rotWithShape="0">
            <a:gsLst>
              <a:gs pos="0">
                <a:schemeClr val="accent2"/>
              </a:gs>
              <a:gs pos="100000">
                <a:schemeClr val="accent2">
                  <a:gamma/>
                  <a:shade val="48627"/>
                  <a:invGamma/>
                </a:schemeClr>
              </a:gs>
            </a:gsLst>
            <a:lin ang="0" scaled="1"/>
          </a:gradFill>
          <a:ln w="9525">
            <a:noFill/>
            <a:miter lim="800000"/>
            <a:headEnd/>
            <a:tailEnd/>
          </a:ln>
          <a:effectLst/>
        </p:spPr>
        <p:txBody>
          <a:bodyPr anchor="ctr"/>
          <a:lstStyle/>
          <a:p>
            <a:pPr algn="l">
              <a:spcBef>
                <a:spcPct val="50000"/>
              </a:spcBef>
              <a:tabLst>
                <a:tab pos="4459288" algn="ctr"/>
              </a:tabLst>
              <a:defRPr/>
            </a:pPr>
            <a:r>
              <a:rPr lang="en-US" sz="2800">
                <a:solidFill>
                  <a:schemeClr val="bg1"/>
                </a:solidFill>
                <a:latin typeface="Arial" charset="0"/>
                <a:ea typeface="+mn-ea"/>
              </a:rPr>
              <a:t>	</a:t>
            </a:r>
          </a:p>
        </p:txBody>
      </p:sp>
      <p:sp>
        <p:nvSpPr>
          <p:cNvPr id="1029" name="Rectangle 3"/>
          <p:cNvSpPr>
            <a:spLocks noGrp="1" noChangeArrowheads="1"/>
          </p:cNvSpPr>
          <p:nvPr>
            <p:ph type="body" idx="1"/>
          </p:nvPr>
        </p:nvSpPr>
        <p:spPr bwMode="auto">
          <a:xfrm>
            <a:off x="609600" y="914400"/>
            <a:ext cx="109728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ftr" sz="quarter" idx="3"/>
          </p:nvPr>
        </p:nvSpPr>
        <p:spPr bwMode="auto">
          <a:xfrm>
            <a:off x="3657600" y="6400800"/>
            <a:ext cx="4876800" cy="3048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defRPr sz="1200" b="0">
                <a:solidFill>
                  <a:srgbClr val="333399"/>
                </a:solidFill>
                <a:latin typeface="Arial" pitchFamily="34" charset="0"/>
              </a:defRPr>
            </a:lvl1pPr>
          </a:lstStyle>
          <a:p>
            <a:r>
              <a:rPr lang="en-US">
                <a:latin typeface="Arial"/>
                <a:ea typeface="ＭＳ Ｐゴシック"/>
                <a:cs typeface="Arial"/>
              </a:rPr>
              <a:t>TFAWS 2024 – August 26-30, 2024</a:t>
            </a:r>
          </a:p>
        </p:txBody>
      </p:sp>
      <p:sp>
        <p:nvSpPr>
          <p:cNvPr id="1030" name="Rectangle 6"/>
          <p:cNvSpPr>
            <a:spLocks noGrp="1" noChangeArrowheads="1"/>
          </p:cNvSpPr>
          <p:nvPr>
            <p:ph type="sldNum" sz="quarter" idx="4"/>
          </p:nvPr>
        </p:nvSpPr>
        <p:spPr bwMode="auto">
          <a:xfrm>
            <a:off x="9042400" y="6400800"/>
            <a:ext cx="2540000" cy="3048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1000" b="0">
                <a:solidFill>
                  <a:srgbClr val="333399"/>
                </a:solidFill>
                <a:latin typeface="Arial" pitchFamily="34" charset="0"/>
              </a:defRPr>
            </a:lvl1pPr>
          </a:lstStyle>
          <a:p>
            <a:fld id="{A937B6BC-EA0C-470E-B991-7E852790E29C}" type="slidenum">
              <a:rPr lang="en-US"/>
              <a:pPr/>
              <a:t>‹#›</a:t>
            </a:fld>
            <a:endParaRPr lang="en-US"/>
          </a:p>
        </p:txBody>
      </p:sp>
      <p:pic>
        <p:nvPicPr>
          <p:cNvPr id="4" name="Picture 3"/>
          <p:cNvPicPr>
            <a:picLocks noChangeAspect="1"/>
          </p:cNvPicPr>
          <p:nvPr userDrawn="1"/>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5720" y="45720"/>
            <a:ext cx="868680" cy="810267"/>
          </a:xfrm>
          <a:prstGeom prst="rect">
            <a:avLst/>
          </a:prstGeom>
        </p:spPr>
      </p:pic>
      <p:pic>
        <p:nvPicPr>
          <p:cNvPr id="7" name="Graphic 6">
            <a:extLst>
              <a:ext uri="{FF2B5EF4-FFF2-40B4-BE49-F238E27FC236}">
                <a16:creationId xmlns:a16="http://schemas.microsoft.com/office/drawing/2014/main" id="{BB6B5A49-D4D6-2B87-693D-2F74F7E52D6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250930" y="0"/>
            <a:ext cx="914400" cy="914400"/>
          </a:xfrm>
          <a:prstGeom prst="rect">
            <a:avLst/>
          </a:prstGeom>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Lst>
  <p:hf hdr="0" dt="0"/>
  <p:txStyles>
    <p:titleStyle>
      <a:lvl1pPr algn="ctr" rtl="0" eaLnBrk="0" fontAlgn="base" hangingPunct="0">
        <a:spcBef>
          <a:spcPct val="0"/>
        </a:spcBef>
        <a:spcAft>
          <a:spcPct val="0"/>
        </a:spcAft>
        <a:defRPr sz="2800" b="1">
          <a:solidFill>
            <a:schemeClr val="accent2"/>
          </a:solidFill>
          <a:latin typeface="+mj-lt"/>
          <a:ea typeface="ＭＳ Ｐゴシック" charset="0"/>
          <a:cs typeface="+mj-cs"/>
        </a:defRPr>
      </a:lvl1pPr>
      <a:lvl2pPr algn="ctr" rtl="0" eaLnBrk="0" fontAlgn="base" hangingPunct="0">
        <a:spcBef>
          <a:spcPct val="0"/>
        </a:spcBef>
        <a:spcAft>
          <a:spcPct val="0"/>
        </a:spcAft>
        <a:defRPr sz="2800" b="1">
          <a:solidFill>
            <a:schemeClr val="accent2"/>
          </a:solidFill>
          <a:latin typeface="Arial" charset="0"/>
          <a:ea typeface="ＭＳ Ｐゴシック" charset="0"/>
        </a:defRPr>
      </a:lvl2pPr>
      <a:lvl3pPr algn="ctr" rtl="0" eaLnBrk="0" fontAlgn="base" hangingPunct="0">
        <a:spcBef>
          <a:spcPct val="0"/>
        </a:spcBef>
        <a:spcAft>
          <a:spcPct val="0"/>
        </a:spcAft>
        <a:defRPr sz="2800" b="1">
          <a:solidFill>
            <a:schemeClr val="accent2"/>
          </a:solidFill>
          <a:latin typeface="Arial" charset="0"/>
          <a:ea typeface="ＭＳ Ｐゴシック" charset="0"/>
        </a:defRPr>
      </a:lvl3pPr>
      <a:lvl4pPr algn="ctr" rtl="0" eaLnBrk="0" fontAlgn="base" hangingPunct="0">
        <a:spcBef>
          <a:spcPct val="0"/>
        </a:spcBef>
        <a:spcAft>
          <a:spcPct val="0"/>
        </a:spcAft>
        <a:defRPr sz="2800" b="1">
          <a:solidFill>
            <a:schemeClr val="accent2"/>
          </a:solidFill>
          <a:latin typeface="Arial" charset="0"/>
          <a:ea typeface="ＭＳ Ｐゴシック" charset="0"/>
        </a:defRPr>
      </a:lvl4pPr>
      <a:lvl5pPr algn="ctr" rtl="0" eaLnBrk="0" fontAlgn="base" hangingPunct="0">
        <a:spcBef>
          <a:spcPct val="0"/>
        </a:spcBef>
        <a:spcAft>
          <a:spcPct val="0"/>
        </a:spcAft>
        <a:defRPr sz="2800" b="1">
          <a:solidFill>
            <a:schemeClr val="accent2"/>
          </a:solidFill>
          <a:latin typeface="Arial" charset="0"/>
          <a:ea typeface="ＭＳ Ｐゴシック" charset="0"/>
        </a:defRPr>
      </a:lvl5pPr>
      <a:lvl6pPr marL="457200" algn="ctr" rtl="0" fontAlgn="base">
        <a:spcBef>
          <a:spcPct val="0"/>
        </a:spcBef>
        <a:spcAft>
          <a:spcPct val="0"/>
        </a:spcAft>
        <a:defRPr sz="2800" b="1">
          <a:solidFill>
            <a:schemeClr val="accent2"/>
          </a:solidFill>
          <a:latin typeface="Arial" charset="0"/>
        </a:defRPr>
      </a:lvl6pPr>
      <a:lvl7pPr marL="914400" algn="ctr" rtl="0" fontAlgn="base">
        <a:spcBef>
          <a:spcPct val="0"/>
        </a:spcBef>
        <a:spcAft>
          <a:spcPct val="0"/>
        </a:spcAft>
        <a:defRPr sz="2800" b="1">
          <a:solidFill>
            <a:schemeClr val="accent2"/>
          </a:solidFill>
          <a:latin typeface="Arial" charset="0"/>
        </a:defRPr>
      </a:lvl7pPr>
      <a:lvl8pPr marL="1371600" algn="ctr" rtl="0" fontAlgn="base">
        <a:spcBef>
          <a:spcPct val="0"/>
        </a:spcBef>
        <a:spcAft>
          <a:spcPct val="0"/>
        </a:spcAft>
        <a:defRPr sz="2800" b="1">
          <a:solidFill>
            <a:schemeClr val="accent2"/>
          </a:solidFill>
          <a:latin typeface="Arial" charset="0"/>
        </a:defRPr>
      </a:lvl8pPr>
      <a:lvl9pPr marL="1828800" algn="ctr" rtl="0" fontAlgn="base">
        <a:spcBef>
          <a:spcPct val="0"/>
        </a:spcBef>
        <a:spcAft>
          <a:spcPct val="0"/>
        </a:spcAft>
        <a:defRPr sz="2800" b="1">
          <a:solidFill>
            <a:schemeClr val="accent2"/>
          </a:solidFill>
          <a:latin typeface="Arial" charset="0"/>
        </a:defRPr>
      </a:lvl9pPr>
    </p:titleStyle>
    <p:body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nasa.sharepoint.com/sites/GSFC-AI/SitePages/NMC-AI-Hub.aspx"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10.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notesSlide" Target="../notesSlides/notesSlide3.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90.png"/><Relationship Id="rId24" Type="http://schemas.openxmlformats.org/officeDocument/2006/relationships/image" Target="../media/image26.png"/><Relationship Id="rId5" Type="http://schemas.openxmlformats.org/officeDocument/2006/relationships/image" Target="../media/image8.png"/><Relationship Id="rId15" Type="http://schemas.openxmlformats.org/officeDocument/2006/relationships/image" Target="../media/image17.png"/><Relationship Id="rId23" Type="http://schemas.openxmlformats.org/officeDocument/2006/relationships/image" Target="../media/image25.png"/><Relationship Id="rId10" Type="http://schemas.openxmlformats.org/officeDocument/2006/relationships/image" Target="../media/image13.png"/><Relationship Id="rId19" Type="http://schemas.openxmlformats.org/officeDocument/2006/relationships/image" Target="../media/image21.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6.png"/><Relationship Id="rId22"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8SOCni8Jfi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D9AD0A0-ED70-FC98-47AD-B29379B37DFE}"/>
              </a:ext>
            </a:extLst>
          </p:cNvPr>
          <p:cNvPicPr>
            <a:picLocks noChangeAspect="1"/>
          </p:cNvPicPr>
          <p:nvPr/>
        </p:nvPicPr>
        <p:blipFill>
          <a:blip r:embed="rId3"/>
          <a:stretch>
            <a:fillRect/>
          </a:stretch>
        </p:blipFill>
        <p:spPr>
          <a:xfrm>
            <a:off x="10681934" y="1015555"/>
            <a:ext cx="1486063" cy="1232345"/>
          </a:xfrm>
          <a:prstGeom prst="rect">
            <a:avLst/>
          </a:prstGeom>
        </p:spPr>
      </p:pic>
      <p:sp>
        <p:nvSpPr>
          <p:cNvPr id="13313" name="Rectangle 5"/>
          <p:cNvSpPr>
            <a:spLocks noGrp="1" noChangeArrowheads="1"/>
          </p:cNvSpPr>
          <p:nvPr>
            <p:ph type="subTitle" idx="1"/>
          </p:nvPr>
        </p:nvSpPr>
        <p:spPr>
          <a:xfrm>
            <a:off x="4267200" y="3253740"/>
            <a:ext cx="6096000" cy="914400"/>
          </a:xfrm>
        </p:spPr>
        <p:txBody>
          <a:bodyPr/>
          <a:lstStyle/>
          <a:p>
            <a:pPr eaLnBrk="1" hangingPunct="1"/>
            <a:r>
              <a:rPr lang="en-US" sz="1800" dirty="0">
                <a:solidFill>
                  <a:schemeClr val="tx1"/>
                </a:solidFill>
                <a:ea typeface="ＭＳ Ｐゴシック" charset="-128"/>
              </a:rPr>
              <a:t>Jedediah M. Storey, Ph.D.</a:t>
            </a:r>
          </a:p>
          <a:p>
            <a:pPr eaLnBrk="1" hangingPunct="1"/>
            <a:r>
              <a:rPr lang="en-US" sz="1800" dirty="0">
                <a:solidFill>
                  <a:schemeClr val="tx1"/>
                </a:solidFill>
                <a:ea typeface="ＭＳ Ｐゴシック" charset="-128"/>
              </a:rPr>
              <a:t>Thermal/Fluid Discipline Expert</a:t>
            </a:r>
          </a:p>
          <a:p>
            <a:pPr eaLnBrk="1" hangingPunct="1"/>
            <a:r>
              <a:rPr lang="en-US" sz="1800" dirty="0">
                <a:solidFill>
                  <a:schemeClr val="tx1"/>
                </a:solidFill>
                <a:ea typeface="ＭＳ Ｐゴシック" charset="-128"/>
              </a:rPr>
              <a:t>NASA KSC Launch Services Program </a:t>
            </a:r>
            <a:br>
              <a:rPr lang="en-US" sz="1800" dirty="0">
                <a:solidFill>
                  <a:schemeClr val="tx1"/>
                </a:solidFill>
                <a:ea typeface="ＭＳ Ｐゴシック" charset="-128"/>
              </a:rPr>
            </a:br>
            <a:r>
              <a:rPr lang="en-US" sz="1800" dirty="0">
                <a:solidFill>
                  <a:schemeClr val="tx1"/>
                </a:solidFill>
                <a:ea typeface="ＭＳ Ｐゴシック" charset="-128"/>
              </a:rPr>
              <a:t>Environments and Nuclear Launch Approval Branch</a:t>
            </a:r>
          </a:p>
        </p:txBody>
      </p:sp>
      <p:sp>
        <p:nvSpPr>
          <p:cNvPr id="13314" name="Rectangle 10"/>
          <p:cNvSpPr>
            <a:spLocks noGrp="1" noChangeArrowheads="1"/>
          </p:cNvSpPr>
          <p:nvPr>
            <p:ph type="ctrTitle"/>
          </p:nvPr>
        </p:nvSpPr>
        <p:spPr>
          <a:xfrm>
            <a:off x="3448050" y="1447800"/>
            <a:ext cx="7315200" cy="1600200"/>
          </a:xfrm>
        </p:spPr>
        <p:txBody>
          <a:bodyPr/>
          <a:lstStyle/>
          <a:p>
            <a:pPr eaLnBrk="1" hangingPunct="1"/>
            <a:r>
              <a:rPr lang="en-US" dirty="0"/>
              <a:t>A Case Study of AI-assisted Creation of a Thermodynamics Model of Precipitation Formation During Rapid Depressurization of a Vented Container</a:t>
            </a:r>
            <a:br>
              <a:rPr lang="en-US" dirty="0">
                <a:ea typeface="ＭＳ Ｐゴシック" charset="-128"/>
              </a:rPr>
            </a:br>
            <a:endParaRPr lang="en-US" sz="2400" b="0" dirty="0">
              <a:ea typeface="ＭＳ Ｐゴシック" charset="-128"/>
            </a:endParaRPr>
          </a:p>
        </p:txBody>
      </p:sp>
      <p:sp>
        <p:nvSpPr>
          <p:cNvPr id="13315" name="Rectangle 11"/>
          <p:cNvSpPr>
            <a:spLocks noChangeArrowheads="1"/>
          </p:cNvSpPr>
          <p:nvPr/>
        </p:nvSpPr>
        <p:spPr bwMode="auto">
          <a:xfrm>
            <a:off x="7386365" y="4869744"/>
            <a:ext cx="4038600" cy="1477962"/>
          </a:xfrm>
          <a:prstGeom prst="rect">
            <a:avLst/>
          </a:prstGeom>
          <a:noFill/>
          <a:ln w="9525">
            <a:noFill/>
            <a:miter lim="800000"/>
            <a:headEnd/>
            <a:tailEnd/>
          </a:ln>
        </p:spPr>
        <p:txBody>
          <a:bodyPr wrap="square" lIns="91440" tIns="45720" rIns="91440" bIns="45720" anchor="t">
            <a:spAutoFit/>
          </a:bodyPr>
          <a:lstStyle/>
          <a:p>
            <a:pPr algn="l" eaLnBrk="1" hangingPunct="1"/>
            <a:r>
              <a:rPr lang="en-US" sz="1800" b="0" dirty="0">
                <a:solidFill>
                  <a:schemeClr val="accent2"/>
                </a:solidFill>
                <a:latin typeface="Arial"/>
                <a:ea typeface="ＭＳ Ｐゴシック"/>
                <a:cs typeface="Arial"/>
              </a:rPr>
              <a:t>Thermal &amp; Fluids Analysis Workshop</a:t>
            </a:r>
            <a:br>
              <a:rPr lang="en-US" sz="1800" b="0" dirty="0">
                <a:latin typeface="Arial" pitchFamily="34" charset="0"/>
              </a:rPr>
            </a:br>
            <a:r>
              <a:rPr lang="en-US" sz="1800" b="0" dirty="0">
                <a:solidFill>
                  <a:schemeClr val="accent2"/>
                </a:solidFill>
                <a:latin typeface="Arial"/>
                <a:ea typeface="ＭＳ Ｐゴシック"/>
                <a:cs typeface="Arial"/>
              </a:rPr>
              <a:t>TFAWS 2026</a:t>
            </a:r>
            <a:br>
              <a:rPr lang="en-US" sz="1800" b="0" dirty="0">
                <a:latin typeface="Arial" pitchFamily="34" charset="0"/>
              </a:rPr>
            </a:br>
            <a:r>
              <a:rPr lang="en-US" sz="1800" b="0" dirty="0">
                <a:solidFill>
                  <a:schemeClr val="accent2"/>
                </a:solidFill>
                <a:latin typeface="Arial"/>
                <a:ea typeface="ＭＳ Ｐゴシック"/>
                <a:cs typeface="Arial"/>
              </a:rPr>
              <a:t>August 31 – September 4, 2026</a:t>
            </a:r>
          </a:p>
          <a:p>
            <a:pPr algn="l" eaLnBrk="1" hangingPunct="1"/>
            <a:r>
              <a:rPr lang="en-US" sz="1800" b="0" dirty="0">
                <a:solidFill>
                  <a:schemeClr val="accent2"/>
                </a:solidFill>
                <a:latin typeface="Arial"/>
                <a:ea typeface="ＭＳ Ｐゴシック"/>
                <a:cs typeface="Arial"/>
              </a:rPr>
              <a:t>NASA Marshall Space Flight Center</a:t>
            </a:r>
          </a:p>
          <a:p>
            <a:pPr algn="l" eaLnBrk="1" hangingPunct="1"/>
            <a:r>
              <a:rPr lang="en-US" sz="1800" b="0" dirty="0">
                <a:solidFill>
                  <a:schemeClr val="accent2"/>
                </a:solidFill>
                <a:latin typeface="Arial"/>
                <a:ea typeface="ＭＳ Ｐゴシック"/>
                <a:cs typeface="Arial"/>
              </a:rPr>
              <a:t>Huntsville, AL</a:t>
            </a:r>
          </a:p>
        </p:txBody>
      </p:sp>
      <p:sp>
        <p:nvSpPr>
          <p:cNvPr id="6" name="Text Box 36">
            <a:extLst>
              <a:ext uri="{FF2B5EF4-FFF2-40B4-BE49-F238E27FC236}">
                <a16:creationId xmlns:a16="http://schemas.microsoft.com/office/drawing/2014/main" id="{F917E5F1-6E57-4C5E-B693-B8880278A8DD}"/>
              </a:ext>
            </a:extLst>
          </p:cNvPr>
          <p:cNvSpPr txBox="1">
            <a:spLocks noChangeArrowheads="1"/>
          </p:cNvSpPr>
          <p:nvPr/>
        </p:nvSpPr>
        <p:spPr bwMode="auto">
          <a:xfrm>
            <a:off x="0" y="-1"/>
            <a:ext cx="12192000" cy="914399"/>
          </a:xfrm>
          <a:prstGeom prst="rect">
            <a:avLst/>
          </a:prstGeom>
          <a:gradFill rotWithShape="0">
            <a:gsLst>
              <a:gs pos="0">
                <a:schemeClr val="accent2"/>
              </a:gs>
              <a:gs pos="100000">
                <a:schemeClr val="accent2">
                  <a:gamma/>
                  <a:shade val="48627"/>
                  <a:invGamma/>
                </a:schemeClr>
              </a:gs>
            </a:gsLst>
            <a:lin ang="0" scaled="1"/>
          </a:gradFill>
          <a:ln w="9525">
            <a:noFill/>
            <a:miter lim="800000"/>
            <a:headEnd/>
            <a:tailEnd/>
          </a:ln>
          <a:effectLst/>
        </p:spPr>
        <p:txBody>
          <a:bodyPr anchor="ctr"/>
          <a:lstStyle/>
          <a:p>
            <a:pPr>
              <a:spcBef>
                <a:spcPct val="50000"/>
              </a:spcBef>
              <a:tabLst>
                <a:tab pos="4459288" algn="ctr"/>
              </a:tabLst>
              <a:defRPr/>
            </a:pPr>
            <a:r>
              <a:rPr lang="en-US" sz="2800" dirty="0">
                <a:solidFill>
                  <a:schemeClr val="bg1"/>
                </a:solidFill>
                <a:latin typeface="Arial" charset="0"/>
                <a:ea typeface="+mn-ea"/>
              </a:rPr>
              <a:t>	TFAWS Interdisciplinary</a:t>
            </a:r>
            <a:r>
              <a:rPr lang="en-US" sz="2800" dirty="0">
                <a:solidFill>
                  <a:srgbClr val="FF0000"/>
                </a:solidFill>
                <a:latin typeface="Arial" charset="0"/>
                <a:ea typeface="+mn-ea"/>
              </a:rPr>
              <a:t> </a:t>
            </a:r>
            <a:r>
              <a:rPr lang="en-US" sz="2800" dirty="0">
                <a:solidFill>
                  <a:schemeClr val="bg1"/>
                </a:solidFill>
                <a:latin typeface="Arial" charset="0"/>
                <a:ea typeface="+mn-ea"/>
              </a:rPr>
              <a:t>Paper Session</a:t>
            </a:r>
          </a:p>
        </p:txBody>
      </p:sp>
      <p:pic>
        <p:nvPicPr>
          <p:cNvPr id="2" name="Graphic 1">
            <a:extLst>
              <a:ext uri="{FF2B5EF4-FFF2-40B4-BE49-F238E27FC236}">
                <a16:creationId xmlns:a16="http://schemas.microsoft.com/office/drawing/2014/main" id="{A5900BD7-A98A-53B4-DB32-EDBE31DE33B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20272" y="109728"/>
            <a:ext cx="838200" cy="698700"/>
          </a:xfrm>
          <a:prstGeom prst="rect">
            <a:avLst/>
          </a:prstGeom>
        </p:spPr>
      </p:pic>
      <p:pic>
        <p:nvPicPr>
          <p:cNvPr id="3" name="Picture 2">
            <a:extLst>
              <a:ext uri="{FF2B5EF4-FFF2-40B4-BE49-F238E27FC236}">
                <a16:creationId xmlns:a16="http://schemas.microsoft.com/office/drawing/2014/main" id="{354CD07E-EF3A-FA8E-FE4B-714BF38E71DE}"/>
              </a:ext>
            </a:extLst>
          </p:cNvPr>
          <p:cNvPicPr>
            <a:picLocks noChangeAspect="1"/>
          </p:cNvPicPr>
          <p:nvPr/>
        </p:nvPicPr>
        <p:blipFill>
          <a:blip r:embed="rId5"/>
          <a:stretch>
            <a:fillRect/>
          </a:stretch>
        </p:blipFill>
        <p:spPr>
          <a:xfrm>
            <a:off x="95250" y="1732577"/>
            <a:ext cx="4048095" cy="4871126"/>
          </a:xfrm>
          <a:prstGeom prst="rect">
            <a:avLst/>
          </a:prstGeom>
        </p:spPr>
      </p:pic>
      <p:sp>
        <p:nvSpPr>
          <p:cNvPr id="5" name="Text Box 1">
            <a:extLst>
              <a:ext uri="{FF2B5EF4-FFF2-40B4-BE49-F238E27FC236}">
                <a16:creationId xmlns:a16="http://schemas.microsoft.com/office/drawing/2014/main" id="{F27993A3-008B-9632-0838-61A1552ECCB3}"/>
              </a:ext>
            </a:extLst>
          </p:cNvPr>
          <p:cNvSpPr txBox="1"/>
          <p:nvPr/>
        </p:nvSpPr>
        <p:spPr>
          <a:xfrm>
            <a:off x="3668889" y="4885266"/>
            <a:ext cx="3536854" cy="16002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Aft>
                <a:spcPts val="1200"/>
              </a:spcAft>
              <a:buNone/>
            </a:pPr>
            <a:r>
              <a:rPr lang="en-US" sz="1200" b="1" dirty="0">
                <a:effectLst/>
                <a:latin typeface="Times New Roman" panose="02020603050405020304" pitchFamily="18" charset="0"/>
                <a:ea typeface="Times New Roman" panose="02020603050405020304" pitchFamily="18" charset="0"/>
              </a:rPr>
              <a:t>Artificial Intelligence (AI) Usage Disclosure</a:t>
            </a:r>
            <a:endParaRPr lang="en-US" sz="1200" dirty="0">
              <a:effectLst/>
              <a:latin typeface="Times New Roman" panose="02020603050405020304" pitchFamily="18" charset="0"/>
              <a:ea typeface="Times New Roman" panose="02020603050405020304" pitchFamily="18" charset="0"/>
            </a:endParaRPr>
          </a:p>
          <a:p>
            <a:pPr marL="0" marR="0" algn="ctr">
              <a:spcAft>
                <a:spcPts val="1200"/>
              </a:spcAft>
              <a:buNone/>
            </a:pPr>
            <a:r>
              <a:rPr lang="en-US" sz="1200" b="0" dirty="0">
                <a:effectLst/>
                <a:latin typeface="Times New Roman" panose="02020603050405020304" pitchFamily="18" charset="0"/>
                <a:ea typeface="Times New Roman" panose="02020603050405020304" pitchFamily="18" charset="0"/>
              </a:rPr>
              <a:t>The model and code described in this document were created with assistance from </a:t>
            </a:r>
            <a:r>
              <a:rPr lang="en-US" sz="1200" b="0" dirty="0" err="1">
                <a:effectLst/>
                <a:latin typeface="Times New Roman" panose="02020603050405020304" pitchFamily="18" charset="0"/>
                <a:ea typeface="Times New Roman" panose="02020603050405020304" pitchFamily="18" charset="0"/>
              </a:rPr>
              <a:t>ChatGSFC</a:t>
            </a:r>
            <a:r>
              <a:rPr lang="en-US" sz="1200" b="0" dirty="0">
                <a:effectLst/>
                <a:latin typeface="Times New Roman" panose="02020603050405020304" pitchFamily="18" charset="0"/>
                <a:ea typeface="Times New Roman" panose="02020603050405020304" pitchFamily="18" charset="0"/>
              </a:rPr>
              <a:t>. The content has been reviewed by Jedediah Storey. More information on the extent of AI usage is included in the AI Case Study section. The document itself was not created with AI assistance.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8A3B1-D137-7782-F968-3F254DAF3461}"/>
              </a:ext>
            </a:extLst>
          </p:cNvPr>
          <p:cNvSpPr>
            <a:spLocks noGrp="1"/>
          </p:cNvSpPr>
          <p:nvPr>
            <p:ph type="title"/>
          </p:nvPr>
        </p:nvSpPr>
        <p:spPr/>
        <p:txBody>
          <a:bodyPr/>
          <a:lstStyle/>
          <a:p>
            <a:r>
              <a:rPr lang="en-US" dirty="0"/>
              <a:t>Example Case 1</a:t>
            </a:r>
          </a:p>
        </p:txBody>
      </p:sp>
      <p:sp>
        <p:nvSpPr>
          <p:cNvPr id="3" name="Content Placeholder 2">
            <a:extLst>
              <a:ext uri="{FF2B5EF4-FFF2-40B4-BE49-F238E27FC236}">
                <a16:creationId xmlns:a16="http://schemas.microsoft.com/office/drawing/2014/main" id="{830EF985-75B2-FE6D-F77C-D0511F5417AA}"/>
              </a:ext>
            </a:extLst>
          </p:cNvPr>
          <p:cNvSpPr>
            <a:spLocks noGrp="1"/>
          </p:cNvSpPr>
          <p:nvPr>
            <p:ph idx="1"/>
          </p:nvPr>
        </p:nvSpPr>
        <p:spPr>
          <a:xfrm>
            <a:off x="609600" y="914400"/>
            <a:ext cx="4231341" cy="5410200"/>
          </a:xfrm>
        </p:spPr>
        <p:txBody>
          <a:bodyPr/>
          <a:lstStyle/>
          <a:p>
            <a:r>
              <a:rPr lang="en-US" dirty="0"/>
              <a:t>Regimes: L→B→TP→I→D</a:t>
            </a:r>
          </a:p>
          <a:p>
            <a:r>
              <a:rPr lang="en-US" dirty="0"/>
              <a:t>Inputs somewhat contrived to achieve desired regime changes. </a:t>
            </a:r>
          </a:p>
          <a:p>
            <a:r>
              <a:rPr lang="en-US" dirty="0"/>
              <a:t>Rapid air pressure decay, linear temperature drop</a:t>
            </a:r>
          </a:p>
          <a:p>
            <a:r>
              <a:rPr lang="en-US" dirty="0"/>
              <a:t>Pool is 1cm x 1cm x 0.5cm</a:t>
            </a:r>
          </a:p>
          <a:p>
            <a:r>
              <a:rPr lang="en-US" dirty="0"/>
              <a:t>Includes a small water vapor injection source that shuts off at low pressure</a:t>
            </a:r>
          </a:p>
        </p:txBody>
      </p:sp>
      <p:sp>
        <p:nvSpPr>
          <p:cNvPr id="4" name="Footer Placeholder 3">
            <a:extLst>
              <a:ext uri="{FF2B5EF4-FFF2-40B4-BE49-F238E27FC236}">
                <a16:creationId xmlns:a16="http://schemas.microsoft.com/office/drawing/2014/main" id="{DBF2ABB2-5E76-B69D-C840-CD14D3425A4F}"/>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C2C7A3CD-20B0-539E-C14D-216EEEFD2DB4}"/>
              </a:ext>
            </a:extLst>
          </p:cNvPr>
          <p:cNvSpPr>
            <a:spLocks noGrp="1"/>
          </p:cNvSpPr>
          <p:nvPr>
            <p:ph type="sldNum" sz="quarter" idx="12"/>
          </p:nvPr>
        </p:nvSpPr>
        <p:spPr/>
        <p:txBody>
          <a:bodyPr/>
          <a:lstStyle/>
          <a:p>
            <a:fld id="{33F42015-0FC7-4B0E-8D2B-76EADF48D957}" type="slidenum">
              <a:rPr lang="en-US" smtClean="0"/>
              <a:pPr/>
              <a:t>10</a:t>
            </a:fld>
            <a:endParaRPr lang="en-US"/>
          </a:p>
        </p:txBody>
      </p:sp>
      <mc:AlternateContent xmlns:mc="http://schemas.openxmlformats.org/markup-compatibility/2006" xmlns:a14="http://schemas.microsoft.com/office/drawing/2010/main">
        <mc:Choice Requires="a14">
          <p:graphicFrame>
            <p:nvGraphicFramePr>
              <p:cNvPr id="7" name="Table 6">
                <a:extLst>
                  <a:ext uri="{FF2B5EF4-FFF2-40B4-BE49-F238E27FC236}">
                    <a16:creationId xmlns:a16="http://schemas.microsoft.com/office/drawing/2014/main" id="{7CEF6413-ECC8-7417-6833-87D116E62639}"/>
                  </a:ext>
                </a:extLst>
              </p:cNvPr>
              <p:cNvGraphicFramePr>
                <a:graphicFrameLocks noGrp="1"/>
              </p:cNvGraphicFramePr>
              <p:nvPr>
                <p:extLst>
                  <p:ext uri="{D42A27DB-BD31-4B8C-83A1-F6EECF244321}">
                    <p14:modId xmlns:p14="http://schemas.microsoft.com/office/powerpoint/2010/main" val="3106919682"/>
                  </p:ext>
                </p:extLst>
              </p:nvPr>
            </p:nvGraphicFramePr>
            <p:xfrm>
              <a:off x="5701552" y="1037399"/>
              <a:ext cx="5665695" cy="4783201"/>
            </p:xfrm>
            <a:graphic>
              <a:graphicData uri="http://schemas.openxmlformats.org/drawingml/2006/table">
                <a:tbl>
                  <a:tblPr firstRow="1" firstCol="1" bandRow="1"/>
                  <a:tblGrid>
                    <a:gridCol w="1183340">
                      <a:extLst>
                        <a:ext uri="{9D8B030D-6E8A-4147-A177-3AD203B41FA5}">
                          <a16:colId xmlns:a16="http://schemas.microsoft.com/office/drawing/2014/main" val="1085864514"/>
                        </a:ext>
                      </a:extLst>
                    </a:gridCol>
                    <a:gridCol w="3463962">
                      <a:extLst>
                        <a:ext uri="{9D8B030D-6E8A-4147-A177-3AD203B41FA5}">
                          <a16:colId xmlns:a16="http://schemas.microsoft.com/office/drawing/2014/main" val="1150061659"/>
                        </a:ext>
                      </a:extLst>
                    </a:gridCol>
                    <a:gridCol w="1018393">
                      <a:extLst>
                        <a:ext uri="{9D8B030D-6E8A-4147-A177-3AD203B41FA5}">
                          <a16:colId xmlns:a16="http://schemas.microsoft.com/office/drawing/2014/main" val="1611460799"/>
                        </a:ext>
                      </a:extLst>
                    </a:gridCol>
                  </a:tblGrid>
                  <a:tr h="0">
                    <a:tc>
                      <a:txBody>
                        <a:bodyPr/>
                        <a:lstStyle/>
                        <a:p>
                          <a:pPr marL="0" marR="0">
                            <a:spcAft>
                              <a:spcPts val="1200"/>
                            </a:spcAft>
                            <a:buNone/>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Parameter</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a:noFill/>
                        </a:lnT>
                        <a:lnB w="19050" cap="flat" cmpd="sng" algn="ctr">
                          <a:solidFill>
                            <a:srgbClr val="666666"/>
                          </a:solidFill>
                          <a:prstDash val="solid"/>
                          <a:round/>
                          <a:headEnd type="none" w="med" len="med"/>
                          <a:tailEnd type="none" w="med" len="med"/>
                        </a:lnB>
                        <a:noFill/>
                      </a:tcPr>
                    </a:tc>
                    <a:tc>
                      <a:txBody>
                        <a:bodyPr/>
                        <a:lstStyle/>
                        <a:p>
                          <a:pPr marL="0" marR="0" algn="ctr">
                            <a:spcAft>
                              <a:spcPts val="1200"/>
                            </a:spcAft>
                            <a:buNone/>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Value</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w="19050" cap="flat" cmpd="sng" algn="ctr">
                          <a:solidFill>
                            <a:srgbClr val="666666"/>
                          </a:solidFill>
                          <a:prstDash val="solid"/>
                          <a:round/>
                          <a:headEnd type="none" w="med" len="med"/>
                          <a:tailEnd type="none" w="med" len="med"/>
                        </a:lnB>
                        <a:noFill/>
                      </a:tcPr>
                    </a:tc>
                    <a:tc>
                      <a:txBody>
                        <a:bodyPr/>
                        <a:lstStyle/>
                        <a:p>
                          <a:pPr marL="0" marR="0">
                            <a:spcAft>
                              <a:spcPts val="1200"/>
                            </a:spcAft>
                            <a:buNone/>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Units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a:noFill/>
                        </a:lnR>
                        <a:lnT>
                          <a:noFill/>
                        </a:lnT>
                        <a:lnB w="19050" cap="flat" cmpd="sng" algn="ctr">
                          <a:solidFill>
                            <a:srgbClr val="666666"/>
                          </a:solidFill>
                          <a:prstDash val="solid"/>
                          <a:round/>
                          <a:headEnd type="none" w="med" len="med"/>
                          <a:tailEnd type="none" w="med" len="med"/>
                        </a:lnB>
                        <a:noFill/>
                      </a:tcPr>
                    </a:tc>
                    <a:extLst>
                      <a:ext uri="{0D108BD9-81ED-4DB2-BD59-A6C34878D82A}">
                        <a16:rowId xmlns:a16="http://schemas.microsoft.com/office/drawing/2014/main" val="828588957"/>
                      </a:ext>
                    </a:extLst>
                  </a:tr>
                  <a:tr h="198120">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max time</a:t>
                          </a:r>
                        </a:p>
                      </a:txBody>
                      <a:tcPr marL="68580" marR="68580" marT="0" marB="0">
                        <a:lnL>
                          <a:noFill/>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120</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s</a:t>
                          </a:r>
                        </a:p>
                      </a:txBody>
                      <a:tcPr marL="68580" marR="68580" marT="0" marB="0">
                        <a:lnL w="12700" cap="flat" cmpd="sng" algn="ctr">
                          <a:solidFill>
                            <a:srgbClr val="999999"/>
                          </a:solidFill>
                          <a:prstDash val="solid"/>
                          <a:round/>
                          <a:headEnd type="none" w="med" len="med"/>
                          <a:tailEnd type="none" w="med" len="med"/>
                        </a:lnL>
                        <a:lnR>
                          <a:noFill/>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2269953924"/>
                      </a:ext>
                    </a:extLst>
                  </a:tr>
                  <a:tr h="0">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time step</a:t>
                          </a: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0.05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s</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3294193618"/>
                      </a:ext>
                    </a:extLst>
                  </a:tr>
                  <a:tr h="0">
                    <a:tc>
                      <a:txBody>
                        <a:bodyPr/>
                        <a:lstStyle/>
                        <a:p>
                          <a:pPr marL="0" marR="0" algn="ctr">
                            <a:spcAft>
                              <a:spcPts val="1200"/>
                            </a:spcAft>
                            <a:buNone/>
                          </a:pPr>
                          <a:r>
                            <a:rPr lang="en-US" sz="1200" i="1">
                              <a:effectLst/>
                              <a:latin typeface="Times New Roman" panose="02020603050405020304" pitchFamily="18" charset="0"/>
                              <a:ea typeface="Times New Roman" panose="02020603050405020304" pitchFamily="18" charset="0"/>
                              <a:cs typeface="Times New Roman" panose="02020603050405020304" pitchFamily="18" charset="0"/>
                            </a:rPr>
                            <a:t>V</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0.05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1200" baseline="300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2427594906"/>
                      </a:ext>
                    </a:extLst>
                  </a:tr>
                  <a:tr h="0">
                    <a:tc>
                      <a:txBody>
                        <a:bodyPr/>
                        <a:lstStyle/>
                        <a:p>
                          <a:pPr marL="0" marR="0" algn="ctr">
                            <a:spcAft>
                              <a:spcPts val="1200"/>
                            </a:spcAft>
                            <a:buNone/>
                          </a:pPr>
                          <a14:m>
                            <m:oMathPara xmlns:m="http://schemas.openxmlformats.org/officeDocument/2006/math">
                              <m:oMathParaPr>
                                <m:jc m:val="centerGroup"/>
                              </m:oMathParaPr>
                              <m:oMath xmlns:m="http://schemas.openxmlformats.org/officeDocument/2006/math">
                                <m:sSub>
                                  <m:sSubPr>
                                    <m:ctrlPr>
                                      <a:rPr lang="en-US" sz="1200" b="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𝑻</m:t>
                                    </m:r>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𝒂</m:t>
                                    </m:r>
                                  </m:sub>
                                </m:sSub>
                              </m:oMath>
                            </m:oMathPara>
                          </a14:m>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14:m>
                            <m:oMathPara xmlns:m="http://schemas.openxmlformats.org/officeDocument/2006/math">
                              <m:oMathParaPr>
                                <m:jc m:val="centerGroup"/>
                              </m:oMathParaPr>
                              <m:oMath xmlns:m="http://schemas.openxmlformats.org/officeDocument/2006/math">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295−50∗</m:t>
                                </m:r>
                                <m:d>
                                  <m:dPr>
                                    <m:ctrlPr>
                                      <a:rPr lang="en-US" sz="1200" i="1">
                                        <a:effectLst/>
                                        <a:latin typeface="Cambria Math" panose="02040503050406030204" pitchFamily="18" charset="0"/>
                                        <a:ea typeface="Times New Roman" panose="02020603050405020304" pitchFamily="18" charset="0"/>
                                        <a:cs typeface="Times New Roman" panose="02020603050405020304" pitchFamily="18" charset="0"/>
                                      </a:rPr>
                                    </m:ctrlPr>
                                  </m:dPr>
                                  <m:e>
                                    <m:f>
                                      <m:fPr>
                                        <m:type m:val="skw"/>
                                        <m:ctrlPr>
                                          <a:rPr lang="en-US" sz="12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𝑡</m:t>
                                        </m:r>
                                      </m:num>
                                      <m:den>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60</m:t>
                                        </m:r>
                                      </m:den>
                                    </m:f>
                                  </m:e>
                                </m:d>
                              </m:oMath>
                            </m:oMathPara>
                          </a14:m>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K</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732165074"/>
                      </a:ext>
                    </a:extLst>
                  </a:tr>
                  <a:tr h="0">
                    <a:tc>
                      <a:txBody>
                        <a:bodyPr/>
                        <a:lstStyle/>
                        <a:p>
                          <a:pPr marL="0" marR="0" algn="ctr">
                            <a:spcAft>
                              <a:spcPts val="1200"/>
                            </a:spcAft>
                            <a:buNone/>
                          </a:pPr>
                          <a14:m>
                            <m:oMathPara xmlns:m="http://schemas.openxmlformats.org/officeDocument/2006/math">
                              <m:oMathParaPr>
                                <m:jc m:val="centerGroup"/>
                              </m:oMathParaPr>
                              <m:oMath xmlns:m="http://schemas.openxmlformats.org/officeDocument/2006/math">
                                <m:sSub>
                                  <m:sSubPr>
                                    <m:ctrlPr>
                                      <a:rPr lang="en-US" sz="1200" b="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𝑷</m:t>
                                    </m:r>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𝒂</m:t>
                                    </m:r>
                                  </m:sub>
                                </m:sSub>
                              </m:oMath>
                            </m:oMathPara>
                          </a14:m>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14:m>
                            <m:oMath xmlns:m="http://schemas.openxmlformats.org/officeDocument/2006/math">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101325.0∗</m:t>
                              </m:r>
                              <m:sSup>
                                <m:sSupPr>
                                  <m:ctrlPr>
                                    <a:rPr lang="en-US" sz="12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𝑒</m:t>
                                  </m:r>
                                </m:e>
                                <m:sup>
                                  <m:d>
                                    <m:dPr>
                                      <m:ctrlPr>
                                        <a:rPr lang="en-US" sz="12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m:t>
                                      </m:r>
                                      <m:func>
                                        <m:funcPr>
                                          <m:ctrlPr>
                                            <a:rPr lang="en-US" sz="1200" i="1">
                                              <a:effectLst/>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n-US" sz="1200">
                                              <a:effectLst/>
                                              <a:latin typeface="Cambria Math" panose="02040503050406030204" pitchFamily="18" charset="0"/>
                                              <a:ea typeface="Times New Roman" panose="02020603050405020304" pitchFamily="18" charset="0"/>
                                              <a:cs typeface="Times New Roman" panose="02020603050405020304" pitchFamily="18" charset="0"/>
                                            </a:rPr>
                                            <m:t>ln</m:t>
                                          </m:r>
                                        </m:fName>
                                        <m:e>
                                          <m:d>
                                            <m:dPr>
                                              <m:ctrlPr>
                                                <a:rPr lang="en-US" sz="1200" i="1">
                                                  <a:effectLst/>
                                                  <a:latin typeface="Cambria Math" panose="02040503050406030204" pitchFamily="18" charset="0"/>
                                                  <a:ea typeface="Times New Roman" panose="02020603050405020304" pitchFamily="18" charset="0"/>
                                                  <a:cs typeface="Times New Roman" panose="02020603050405020304" pitchFamily="18" charset="0"/>
                                                </a:rPr>
                                              </m:ctrlPr>
                                            </m:dPr>
                                            <m:e>
                                              <m:f>
                                                <m:fPr>
                                                  <m:type m:val="skw"/>
                                                  <m:ctrlPr>
                                                    <a:rPr lang="en-US" sz="12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101325.0</m:t>
                                                  </m:r>
                                                </m:num>
                                                <m:den>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200</m:t>
                                                  </m:r>
                                                </m:den>
                                              </m:f>
                                            </m:e>
                                          </m:d>
                                        </m:e>
                                      </m:func>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m:t>
                                      </m:r>
                                      <m:f>
                                        <m:fPr>
                                          <m:type m:val="skw"/>
                                          <m:ctrlPr>
                                            <a:rPr lang="en-US" sz="12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𝑡</m:t>
                                          </m:r>
                                        </m:num>
                                        <m:den>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60</m:t>
                                          </m:r>
                                        </m:den>
                                      </m:f>
                                    </m:e>
                                  </m:d>
                                </m:sup>
                              </m:sSup>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limited to 10</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Pa</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3063309025"/>
                      </a:ext>
                    </a:extLst>
                  </a:tr>
                  <a:tr h="0">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g</a:t>
                          </a: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9.81</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m/s</a:t>
                          </a:r>
                          <a:r>
                            <a:rPr lang="en-US" sz="1200" baseline="300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878645709"/>
                      </a:ext>
                    </a:extLst>
                  </a:tr>
                  <a:tr h="0">
                    <a:tc>
                      <a:txBody>
                        <a:bodyPr/>
                        <a:lstStyle/>
                        <a:p>
                          <a:pPr marL="0" marR="0" algn="ctr">
                            <a:spcAft>
                              <a:spcPts val="1200"/>
                            </a:spcAft>
                            <a:buNone/>
                          </a:pPr>
                          <a14:m>
                            <m:oMathPara xmlns:m="http://schemas.openxmlformats.org/officeDocument/2006/math">
                              <m:oMathParaPr>
                                <m:jc m:val="centerGroup"/>
                              </m:oMathParaPr>
                              <m:oMath xmlns:m="http://schemas.openxmlformats.org/officeDocument/2006/math">
                                <m:sSub>
                                  <m:sSubPr>
                                    <m:ctrlPr>
                                      <a:rPr lang="en-US" sz="1200" b="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𝑻</m:t>
                                    </m:r>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𝒅𝒆𝒘</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𝒊𝒏𝒊𝒕</m:t>
                                    </m:r>
                                  </m:sub>
                                </m:sSub>
                              </m:oMath>
                            </m:oMathPara>
                          </a14:m>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270</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K</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790103178"/>
                      </a:ext>
                    </a:extLst>
                  </a:tr>
                  <a:tr h="0">
                    <a:tc>
                      <a:txBody>
                        <a:bodyPr/>
                        <a:lstStyle/>
                        <a:p>
                          <a:pPr marL="0" marR="0" algn="ctr">
                            <a:spcAft>
                              <a:spcPts val="1200"/>
                            </a:spcAft>
                            <a:buNone/>
                          </a:pPr>
                          <a14:m>
                            <m:oMathPara xmlns:m="http://schemas.openxmlformats.org/officeDocument/2006/math">
                              <m:oMathParaPr>
                                <m:jc m:val="centerGroup"/>
                              </m:oMathParaPr>
                              <m:oMath xmlns:m="http://schemas.openxmlformats.org/officeDocument/2006/math">
                                <m:sSub>
                                  <m:sSubPr>
                                    <m:ctrlPr>
                                      <a:rPr lang="en-US" sz="1200" b="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𝑻</m:t>
                                    </m:r>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𝑳</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𝒊𝒏𝒊𝒕</m:t>
                                    </m:r>
                                  </m:sub>
                                </m:sSub>
                              </m:oMath>
                            </m:oMathPara>
                          </a14:m>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295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K</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3767536061"/>
                      </a:ext>
                    </a:extLst>
                  </a:tr>
                  <a:tr h="0">
                    <a:tc>
                      <a:txBody>
                        <a:bodyPr/>
                        <a:lstStyle/>
                        <a:p>
                          <a:pPr marL="0" marR="0" algn="ctr">
                            <a:spcAft>
                              <a:spcPts val="1200"/>
                            </a:spcAft>
                            <a:buNone/>
                          </a:pPr>
                          <a14:m>
                            <m:oMathPara xmlns:m="http://schemas.openxmlformats.org/officeDocument/2006/math">
                              <m:oMathParaPr>
                                <m:jc m:val="centerGroup"/>
                              </m:oMathParaPr>
                              <m:oMath xmlns:m="http://schemas.openxmlformats.org/officeDocument/2006/math">
                                <m:sSub>
                                  <m:sSubPr>
                                    <m:ctrlPr>
                                      <a:rPr lang="en-US" sz="1200" b="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𝑻</m:t>
                                    </m:r>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𝑾</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𝒊𝒏𝒊𝒕</m:t>
                                    </m:r>
                                  </m:sub>
                                </m:sSub>
                              </m:oMath>
                            </m:oMathPara>
                          </a14:m>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295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K</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460274514"/>
                      </a:ext>
                    </a:extLst>
                  </a:tr>
                  <a:tr h="0">
                    <a:tc>
                      <a:txBody>
                        <a:bodyPr/>
                        <a:lstStyle/>
                        <a:p>
                          <a:pPr marL="0" marR="0" algn="ctr">
                            <a:spcAft>
                              <a:spcPts val="1200"/>
                            </a:spcAft>
                            <a:buNone/>
                          </a:pPr>
                          <a14:m>
                            <m:oMathPara xmlns:m="http://schemas.openxmlformats.org/officeDocument/2006/math">
                              <m:oMathParaPr>
                                <m:jc m:val="centerGroup"/>
                              </m:oMathParaPr>
                              <m:oMath xmlns:m="http://schemas.openxmlformats.org/officeDocument/2006/math">
                                <m:sSub>
                                  <m:sSubPr>
                                    <m:ctrlPr>
                                      <a:rPr lang="en-US" sz="1200" b="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𝒎</m:t>
                                    </m:r>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𝑳</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𝒊𝒏𝒊𝒕</m:t>
                                    </m:r>
                                  </m:sub>
                                </m:sSub>
                              </m:oMath>
                            </m:oMathPara>
                          </a14:m>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g</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2305965835"/>
                      </a:ext>
                    </a:extLst>
                  </a:tr>
                  <a:tr h="0">
                    <a:tc>
                      <a:txBody>
                        <a:bodyPr/>
                        <a:lstStyle/>
                        <a:p>
                          <a:pPr marL="0" marR="0" algn="ctr">
                            <a:spcAft>
                              <a:spcPts val="1200"/>
                            </a:spcAft>
                            <a:buNone/>
                          </a:pPr>
                          <a14:m>
                            <m:oMathPara xmlns:m="http://schemas.openxmlformats.org/officeDocument/2006/math">
                              <m:oMathParaPr>
                                <m:jc m:val="centerGroup"/>
                              </m:oMathParaPr>
                              <m:oMath xmlns:m="http://schemas.openxmlformats.org/officeDocument/2006/math">
                                <m:sSub>
                                  <m:sSubPr>
                                    <m:ctrlPr>
                                      <a:rPr lang="en-US" sz="1200" b="0"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en-US" sz="1200" b="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𝒎</m:t>
                                        </m:r>
                                      </m:e>
                                    </m:acc>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𝒗</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𝒊𝒏𝒋</m:t>
                                    </m:r>
                                  </m:sub>
                                </m:sSub>
                              </m:oMath>
                            </m:oMathPara>
                          </a14:m>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14:m>
                            <m:oMath xmlns:m="http://schemas.openxmlformats.org/officeDocument/2006/math">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0.00005∗</m:t>
                              </m:r>
                              <m:d>
                                <m:dPr>
                                  <m:ctrlPr>
                                    <a:rPr lang="en-US" sz="1200" i="1">
                                      <a:effectLst/>
                                      <a:latin typeface="Cambria Math" panose="02040503050406030204" pitchFamily="18" charset="0"/>
                                      <a:ea typeface="Times New Roman" panose="02020603050405020304" pitchFamily="18" charset="0"/>
                                      <a:cs typeface="Times New Roman" panose="02020603050405020304" pitchFamily="18" charset="0"/>
                                    </a:rPr>
                                  </m:ctrlPr>
                                </m:dPr>
                                <m:e>
                                  <m:f>
                                    <m:fPr>
                                      <m:type m:val="skw"/>
                                      <m:ctrlPr>
                                        <a:rPr lang="en-US" sz="1200" i="1">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2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𝑷</m:t>
                                          </m:r>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𝒂</m:t>
                                          </m:r>
                                        </m:sub>
                                      </m:sSub>
                                    </m:num>
                                    <m:den>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101325.0</m:t>
                                      </m:r>
                                    </m:den>
                                  </m:f>
                                </m:e>
                              </m:d>
                            </m:oMath>
                          </a14:m>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1200">
                              <a:effectLst/>
                              <a:latin typeface="Times New Roman" panose="02020603050405020304" pitchFamily="18" charset="0"/>
                              <a:ea typeface="Times New Roman" panose="02020603050405020304" pitchFamily="18" charset="0"/>
                              <a:cs typeface="Times New Roman" panose="02020603050405020304" pitchFamily="18" charset="0"/>
                            </a:rPr>
                          </a:b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if </a:t>
                          </a: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𝑷</m:t>
                                  </m:r>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𝒂</m:t>
                                  </m:r>
                                </m:sub>
                              </m:sSub>
                              <m:r>
                                <a:rPr lang="en-US" sz="1200" i="1">
                                  <a:effectLst/>
                                  <a:latin typeface="Cambria Math" panose="02040503050406030204" pitchFamily="18" charset="0"/>
                                  <a:ea typeface="Times New Roman" panose="02020603050405020304" pitchFamily="18" charset="0"/>
                                  <a:cs typeface="Times New Roman" panose="02020603050405020304" pitchFamily="18" charset="0"/>
                                </a:rPr>
                                <m:t>&gt;0.1∗101325.0</m:t>
                              </m:r>
                            </m:oMath>
                          </a14:m>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else 0.</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kg/s</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291876030"/>
                      </a:ext>
                    </a:extLst>
                  </a:tr>
                  <a:tr h="0">
                    <a:tc>
                      <a:txBody>
                        <a:bodyPr/>
                        <a:lstStyle/>
                        <a:p>
                          <a:pPr marL="0" marR="0" algn="ctr">
                            <a:spcAft>
                              <a:spcPts val="1200"/>
                            </a:spcAft>
                            <a:buNone/>
                          </a:pPr>
                          <a14:m>
                            <m:oMathPara xmlns:m="http://schemas.openxmlformats.org/officeDocument/2006/math">
                              <m:oMathParaPr>
                                <m:jc m:val="centerGroup"/>
                              </m:oMathParaPr>
                              <m:oMath xmlns:m="http://schemas.openxmlformats.org/officeDocument/2006/math">
                                <m:sSub>
                                  <m:sSubPr>
                                    <m:ctrlPr>
                                      <a:rPr lang="en-US" sz="1200" b="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𝑨</m:t>
                                    </m:r>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𝑺</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𝒊𝒏𝒊𝒕</m:t>
                                    </m:r>
                                  </m:sub>
                                </m:sSub>
                              </m:oMath>
                            </m:oMathPara>
                          </a14:m>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0.01</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1200" baseline="300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290069840"/>
                      </a:ext>
                    </a:extLst>
                  </a:tr>
                  <a:tr h="0">
                    <a:tc>
                      <a:txBody>
                        <a:bodyPr/>
                        <a:lstStyle/>
                        <a:p>
                          <a:pPr marL="0" marR="0" algn="ctr">
                            <a:spcAft>
                              <a:spcPts val="1200"/>
                            </a:spcAft>
                            <a:buNone/>
                          </a:pPr>
                          <a14:m>
                            <m:oMathPara xmlns:m="http://schemas.openxmlformats.org/officeDocument/2006/math">
                              <m:oMathParaPr>
                                <m:jc m:val="centerGroup"/>
                              </m:oMathParaPr>
                              <m:oMath xmlns:m="http://schemas.openxmlformats.org/officeDocument/2006/math">
                                <m:sSub>
                                  <m:sSubPr>
                                    <m:ctrlPr>
                                      <a:rPr lang="en-US" sz="1200" b="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𝑫</m:t>
                                    </m:r>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𝑳</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𝒊𝒏𝒊𝒕</m:t>
                                    </m:r>
                                  </m:sub>
                                </m:sSub>
                              </m:oMath>
                            </m:oMathPara>
                          </a14:m>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0.005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720292142"/>
                      </a:ext>
                    </a:extLst>
                  </a:tr>
                  <a:tr h="0">
                    <a:tc>
                      <a:txBody>
                        <a:bodyPr/>
                        <a:lstStyle/>
                        <a:p>
                          <a:pPr marL="0" marR="0" algn="ctr">
                            <a:spcAft>
                              <a:spcPts val="1200"/>
                            </a:spcAft>
                            <a:buNone/>
                          </a:pPr>
                          <a14:m>
                            <m:oMathPara xmlns:m="http://schemas.openxmlformats.org/officeDocument/2006/math">
                              <m:oMathParaPr>
                                <m:jc m:val="centerGroup"/>
                              </m:oMathParaPr>
                              <m:oMath xmlns:m="http://schemas.openxmlformats.org/officeDocument/2006/math">
                                <m:sSub>
                                  <m:sSubPr>
                                    <m:ctrlPr>
                                      <a:rPr lang="en-US" sz="1200" b="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𝑨</m:t>
                                    </m:r>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𝑾</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𝑳</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𝒊𝒏𝒊𝒕</m:t>
                                    </m:r>
                                  </m:sub>
                                </m:sSub>
                              </m:oMath>
                            </m:oMathPara>
                          </a14:m>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0.04</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1200" baseline="300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2353098401"/>
                      </a:ext>
                    </a:extLst>
                  </a:tr>
                  <a:tr h="0">
                    <a:tc>
                      <a:txBody>
                        <a:bodyPr/>
                        <a:lstStyle/>
                        <a:p>
                          <a:pPr marL="0" marR="0" algn="ctr">
                            <a:spcAft>
                              <a:spcPts val="1200"/>
                            </a:spcAft>
                            <a:buNone/>
                          </a:pPr>
                          <a14:m>
                            <m:oMathPara xmlns:m="http://schemas.openxmlformats.org/officeDocument/2006/math">
                              <m:oMathParaPr>
                                <m:jc m:val="centerGroup"/>
                              </m:oMathParaPr>
                              <m:oMath xmlns:m="http://schemas.openxmlformats.org/officeDocument/2006/math">
                                <m:sSub>
                                  <m:sSubPr>
                                    <m:ctrlPr>
                                      <a:rPr lang="en-US" sz="1200" b="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𝒎</m:t>
                                    </m:r>
                                  </m:e>
                                  <m:sub>
                                    <m:r>
                                      <a:rPr lang="en-US" sz="1200" b="1" i="1">
                                        <a:effectLst/>
                                        <a:latin typeface="Cambria Math" panose="02040503050406030204" pitchFamily="18" charset="0"/>
                                        <a:ea typeface="Times New Roman" panose="02020603050405020304" pitchFamily="18" charset="0"/>
                                        <a:cs typeface="Times New Roman" panose="02020603050405020304" pitchFamily="18" charset="0"/>
                                      </a:rPr>
                                      <m:t>𝑾</m:t>
                                    </m:r>
                                  </m:sub>
                                </m:sSub>
                              </m:oMath>
                            </m:oMathPara>
                          </a14:m>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a:noFill/>
                        </a:lnB>
                        <a:noFill/>
                      </a:tcPr>
                    </a:tc>
                    <a:tc>
                      <a:txBody>
                        <a:bodyPr/>
                        <a:lstStyle/>
                        <a:p>
                          <a:pPr marL="0" marR="0" algn="ctr">
                            <a:spcAft>
                              <a:spcPts val="1200"/>
                            </a:spcAft>
                            <a:buNone/>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0.5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a:noFill/>
                        </a:lnB>
                        <a:noFill/>
                      </a:tcPr>
                    </a:tc>
                    <a:tc>
                      <a:txBody>
                        <a:bodyPr/>
                        <a:lstStyle/>
                        <a:p>
                          <a:pPr marL="0" marR="0">
                            <a:spcAft>
                              <a:spcPts val="1200"/>
                            </a:spcAft>
                            <a:buNone/>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kg</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a:noFill/>
                        </a:lnB>
                        <a:noFill/>
                      </a:tcPr>
                    </a:tc>
                    <a:extLst>
                      <a:ext uri="{0D108BD9-81ED-4DB2-BD59-A6C34878D82A}">
                        <a16:rowId xmlns:a16="http://schemas.microsoft.com/office/drawing/2014/main" val="2844644864"/>
                      </a:ext>
                    </a:extLst>
                  </a:tr>
                </a:tbl>
              </a:graphicData>
            </a:graphic>
          </p:graphicFrame>
        </mc:Choice>
        <mc:Fallback xmlns="">
          <p:graphicFrame>
            <p:nvGraphicFramePr>
              <p:cNvPr id="7" name="Table 6">
                <a:extLst>
                  <a:ext uri="{FF2B5EF4-FFF2-40B4-BE49-F238E27FC236}">
                    <a16:creationId xmlns:a16="http://schemas.microsoft.com/office/drawing/2014/main" id="{7CEF6413-ECC8-7417-6833-87D116E62639}"/>
                  </a:ext>
                </a:extLst>
              </p:cNvPr>
              <p:cNvGraphicFramePr>
                <a:graphicFrameLocks noGrp="1"/>
              </p:cNvGraphicFramePr>
              <p:nvPr>
                <p:extLst>
                  <p:ext uri="{D42A27DB-BD31-4B8C-83A1-F6EECF244321}">
                    <p14:modId xmlns:p14="http://schemas.microsoft.com/office/powerpoint/2010/main" val="3106919682"/>
                  </p:ext>
                </p:extLst>
              </p:nvPr>
            </p:nvGraphicFramePr>
            <p:xfrm>
              <a:off x="5701552" y="1037399"/>
              <a:ext cx="5665695" cy="4783201"/>
            </p:xfrm>
            <a:graphic>
              <a:graphicData uri="http://schemas.openxmlformats.org/drawingml/2006/table">
                <a:tbl>
                  <a:tblPr firstRow="1" firstCol="1" bandRow="1"/>
                  <a:tblGrid>
                    <a:gridCol w="1183340">
                      <a:extLst>
                        <a:ext uri="{9D8B030D-6E8A-4147-A177-3AD203B41FA5}">
                          <a16:colId xmlns:a16="http://schemas.microsoft.com/office/drawing/2014/main" val="1085864514"/>
                        </a:ext>
                      </a:extLst>
                    </a:gridCol>
                    <a:gridCol w="3463962">
                      <a:extLst>
                        <a:ext uri="{9D8B030D-6E8A-4147-A177-3AD203B41FA5}">
                          <a16:colId xmlns:a16="http://schemas.microsoft.com/office/drawing/2014/main" val="1150061659"/>
                        </a:ext>
                      </a:extLst>
                    </a:gridCol>
                    <a:gridCol w="1018393">
                      <a:extLst>
                        <a:ext uri="{9D8B030D-6E8A-4147-A177-3AD203B41FA5}">
                          <a16:colId xmlns:a16="http://schemas.microsoft.com/office/drawing/2014/main" val="1611460799"/>
                        </a:ext>
                      </a:extLst>
                    </a:gridCol>
                  </a:tblGrid>
                  <a:tr h="182880">
                    <a:tc>
                      <a:txBody>
                        <a:bodyPr/>
                        <a:lstStyle/>
                        <a:p>
                          <a:pPr marL="0" marR="0">
                            <a:spcAft>
                              <a:spcPts val="1200"/>
                            </a:spcAft>
                            <a:buNone/>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Parameter</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a:noFill/>
                        </a:lnT>
                        <a:lnB w="19050" cap="flat" cmpd="sng" algn="ctr">
                          <a:solidFill>
                            <a:srgbClr val="666666"/>
                          </a:solidFill>
                          <a:prstDash val="solid"/>
                          <a:round/>
                          <a:headEnd type="none" w="med" len="med"/>
                          <a:tailEnd type="none" w="med" len="med"/>
                        </a:lnB>
                        <a:noFill/>
                      </a:tcPr>
                    </a:tc>
                    <a:tc>
                      <a:txBody>
                        <a:bodyPr/>
                        <a:lstStyle/>
                        <a:p>
                          <a:pPr marL="0" marR="0" algn="ctr">
                            <a:spcAft>
                              <a:spcPts val="1200"/>
                            </a:spcAft>
                            <a:buNone/>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Value</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a:noFill/>
                        </a:lnT>
                        <a:lnB w="19050" cap="flat" cmpd="sng" algn="ctr">
                          <a:solidFill>
                            <a:srgbClr val="666666"/>
                          </a:solidFill>
                          <a:prstDash val="solid"/>
                          <a:round/>
                          <a:headEnd type="none" w="med" len="med"/>
                          <a:tailEnd type="none" w="med" len="med"/>
                        </a:lnB>
                        <a:noFill/>
                      </a:tcPr>
                    </a:tc>
                    <a:tc>
                      <a:txBody>
                        <a:bodyPr/>
                        <a:lstStyle/>
                        <a:p>
                          <a:pPr marL="0" marR="0">
                            <a:spcAft>
                              <a:spcPts val="1200"/>
                            </a:spcAft>
                            <a:buNone/>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Units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a:noFill/>
                        </a:lnR>
                        <a:lnT>
                          <a:noFill/>
                        </a:lnT>
                        <a:lnB w="19050" cap="flat" cmpd="sng" algn="ctr">
                          <a:solidFill>
                            <a:srgbClr val="666666"/>
                          </a:solidFill>
                          <a:prstDash val="solid"/>
                          <a:round/>
                          <a:headEnd type="none" w="med" len="med"/>
                          <a:tailEnd type="none" w="med" len="med"/>
                        </a:lnB>
                        <a:noFill/>
                      </a:tcPr>
                    </a:tc>
                    <a:extLst>
                      <a:ext uri="{0D108BD9-81ED-4DB2-BD59-A6C34878D82A}">
                        <a16:rowId xmlns:a16="http://schemas.microsoft.com/office/drawing/2014/main" val="828588957"/>
                      </a:ext>
                    </a:extLst>
                  </a:tr>
                  <a:tr h="198120">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max time</a:t>
                          </a:r>
                        </a:p>
                      </a:txBody>
                      <a:tcPr marL="68580" marR="68580" marT="0" marB="0">
                        <a:lnL>
                          <a:noFill/>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120</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s</a:t>
                          </a:r>
                        </a:p>
                      </a:txBody>
                      <a:tcPr marL="68580" marR="68580" marT="0" marB="0">
                        <a:lnL w="12700" cap="flat" cmpd="sng" algn="ctr">
                          <a:solidFill>
                            <a:srgbClr val="999999"/>
                          </a:solidFill>
                          <a:prstDash val="solid"/>
                          <a:round/>
                          <a:headEnd type="none" w="med" len="med"/>
                          <a:tailEnd type="none" w="med" len="med"/>
                        </a:lnL>
                        <a:lnR>
                          <a:noFill/>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2269953924"/>
                      </a:ext>
                    </a:extLst>
                  </a:tr>
                  <a:tr h="182880">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time step</a:t>
                          </a: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0.05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s</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3294193618"/>
                      </a:ext>
                    </a:extLst>
                  </a:tr>
                  <a:tr h="182880">
                    <a:tc>
                      <a:txBody>
                        <a:bodyPr/>
                        <a:lstStyle/>
                        <a:p>
                          <a:pPr marL="0" marR="0" algn="ctr">
                            <a:spcAft>
                              <a:spcPts val="1200"/>
                            </a:spcAft>
                            <a:buNone/>
                          </a:pPr>
                          <a:r>
                            <a:rPr lang="en-US" sz="1200" i="1">
                              <a:effectLst/>
                              <a:latin typeface="Times New Roman" panose="02020603050405020304" pitchFamily="18" charset="0"/>
                              <a:ea typeface="Times New Roman" panose="02020603050405020304" pitchFamily="18" charset="0"/>
                              <a:cs typeface="Times New Roman" panose="02020603050405020304" pitchFamily="18" charset="0"/>
                            </a:rPr>
                            <a:t>V</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0.05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1200" baseline="300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2427594906"/>
                      </a:ext>
                    </a:extLst>
                  </a:tr>
                  <a:tr h="379349">
                    <a:tc>
                      <a:txBody>
                        <a:bodyPr/>
                        <a:lstStyle/>
                        <a:p>
                          <a:endParaRPr lang="en-US"/>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t="-211290" r="-380412" b="-969355"/>
                          </a:stretch>
                        </a:blipFill>
                      </a:tcPr>
                    </a:tc>
                    <a:tc>
                      <a:txBody>
                        <a:bodyPr/>
                        <a:lstStyle/>
                        <a:p>
                          <a:endParaRPr lang="en-US"/>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l="-34095" t="-211290" r="-29701" b="-969355"/>
                          </a:stretch>
                        </a:blip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K</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732165074"/>
                      </a:ext>
                    </a:extLst>
                  </a:tr>
                  <a:tr h="335280">
                    <a:tc>
                      <a:txBody>
                        <a:bodyPr/>
                        <a:lstStyle/>
                        <a:p>
                          <a:endParaRPr lang="en-US"/>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t="-350909" r="-380412" b="-992727"/>
                          </a:stretch>
                        </a:blipFill>
                      </a:tcPr>
                    </a:tc>
                    <a:tc>
                      <a:txBody>
                        <a:bodyPr/>
                        <a:lstStyle/>
                        <a:p>
                          <a:endParaRPr lang="en-US"/>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l="-34095" t="-350909" r="-29701" b="-992727"/>
                          </a:stretch>
                        </a:blip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Pa</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3063309025"/>
                      </a:ext>
                    </a:extLst>
                  </a:tr>
                  <a:tr h="182880">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g</a:t>
                          </a:r>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9.81</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m/s</a:t>
                          </a:r>
                          <a:r>
                            <a:rPr lang="en-US" sz="1200" baseline="300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878645709"/>
                      </a:ext>
                    </a:extLst>
                  </a:tr>
                  <a:tr h="343408">
                    <a:tc>
                      <a:txBody>
                        <a:bodyPr/>
                        <a:lstStyle/>
                        <a:p>
                          <a:endParaRPr lang="en-US"/>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t="-496429" r="-380412" b="-821429"/>
                          </a:stretch>
                        </a:blip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270</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K</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790103178"/>
                      </a:ext>
                    </a:extLst>
                  </a:tr>
                  <a:tr h="343408">
                    <a:tc>
                      <a:txBody>
                        <a:bodyPr/>
                        <a:lstStyle/>
                        <a:p>
                          <a:endParaRPr lang="en-US"/>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t="-585965" r="-380412" b="-707018"/>
                          </a:stretch>
                        </a:blip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295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K</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3767536061"/>
                      </a:ext>
                    </a:extLst>
                  </a:tr>
                  <a:tr h="343408">
                    <a:tc>
                      <a:txBody>
                        <a:bodyPr/>
                        <a:lstStyle/>
                        <a:p>
                          <a:endParaRPr lang="en-US"/>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t="-698214" r="-380412" b="-619643"/>
                          </a:stretch>
                        </a:blip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295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K</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460274514"/>
                      </a:ext>
                    </a:extLst>
                  </a:tr>
                  <a:tr h="343408">
                    <a:tc>
                      <a:txBody>
                        <a:bodyPr/>
                        <a:lstStyle/>
                        <a:p>
                          <a:endParaRPr lang="en-US"/>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t="-798214" r="-380412" b="-519643"/>
                          </a:stretch>
                        </a:blip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g</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2305965835"/>
                      </a:ext>
                    </a:extLst>
                  </a:tr>
                  <a:tr h="399796">
                    <a:tc>
                      <a:txBody>
                        <a:bodyPr/>
                        <a:lstStyle/>
                        <a:p>
                          <a:endParaRPr lang="en-US"/>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t="-762121" r="-380412" b="-340909"/>
                          </a:stretch>
                        </a:blipFill>
                      </a:tcPr>
                    </a:tc>
                    <a:tc>
                      <a:txBody>
                        <a:bodyPr/>
                        <a:lstStyle/>
                        <a:p>
                          <a:endParaRPr lang="en-US"/>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l="-34095" t="-762121" r="-29701" b="-340909"/>
                          </a:stretch>
                        </a:blip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kg/s</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291876030"/>
                      </a:ext>
                    </a:extLst>
                  </a:tr>
                  <a:tr h="343408">
                    <a:tc>
                      <a:txBody>
                        <a:bodyPr/>
                        <a:lstStyle/>
                        <a:p>
                          <a:endParaRPr lang="en-US"/>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t="-1016071" r="-380412" b="-301786"/>
                          </a:stretch>
                        </a:blip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0.01</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1200" baseline="300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290069840"/>
                      </a:ext>
                    </a:extLst>
                  </a:tr>
                  <a:tr h="343408">
                    <a:tc>
                      <a:txBody>
                        <a:bodyPr/>
                        <a:lstStyle/>
                        <a:p>
                          <a:endParaRPr lang="en-US"/>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t="-1096491" r="-380412" b="-196491"/>
                          </a:stretch>
                        </a:blip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0.005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720292142"/>
                      </a:ext>
                    </a:extLst>
                  </a:tr>
                  <a:tr h="343408">
                    <a:tc>
                      <a:txBody>
                        <a:bodyPr/>
                        <a:lstStyle/>
                        <a:p>
                          <a:endParaRPr lang="en-US"/>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blipFill>
                          <a:blip r:embed="rId2"/>
                          <a:stretch>
                            <a:fillRect t="-1217857" r="-380412" b="-100000"/>
                          </a:stretch>
                        </a:blipFill>
                      </a:tcPr>
                    </a:tc>
                    <a:tc>
                      <a:txBody>
                        <a:bodyPr/>
                        <a:lstStyle/>
                        <a:p>
                          <a:pPr marL="0" marR="0" algn="ctr">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0.04</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tc>
                      <a:txBody>
                        <a:bodyPr/>
                        <a:lstStyle/>
                        <a:p>
                          <a:pPr marL="0" marR="0">
                            <a:spcAft>
                              <a:spcPts val="1200"/>
                            </a:spcAft>
                            <a:buNone/>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1200" baseline="300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2353098401"/>
                      </a:ext>
                    </a:extLst>
                  </a:tr>
                  <a:tr h="335280">
                    <a:tc>
                      <a:txBody>
                        <a:bodyPr/>
                        <a:lstStyle/>
                        <a:p>
                          <a:endParaRPr lang="en-US"/>
                        </a:p>
                      </a:txBody>
                      <a:tcPr marL="68580" marR="68580" marT="0" marB="0">
                        <a:lnL>
                          <a:noFill/>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a:noFill/>
                        </a:lnB>
                        <a:blipFill>
                          <a:blip r:embed="rId2"/>
                          <a:stretch>
                            <a:fillRect t="-1341818" r="-380412" b="-1818"/>
                          </a:stretch>
                        </a:blipFill>
                      </a:tcPr>
                    </a:tc>
                    <a:tc>
                      <a:txBody>
                        <a:bodyPr/>
                        <a:lstStyle/>
                        <a:p>
                          <a:pPr marL="0" marR="0" algn="ctr">
                            <a:spcAft>
                              <a:spcPts val="1200"/>
                            </a:spcAft>
                            <a:buNone/>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0.5</a:t>
                          </a: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a:noFill/>
                        </a:lnB>
                        <a:noFill/>
                      </a:tcPr>
                    </a:tc>
                    <a:tc>
                      <a:txBody>
                        <a:bodyPr/>
                        <a:lstStyle/>
                        <a:p>
                          <a:pPr marL="0" marR="0">
                            <a:spcAft>
                              <a:spcPts val="1200"/>
                            </a:spcAft>
                            <a:buNone/>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kg</a:t>
                          </a:r>
                        </a:p>
                      </a:txBody>
                      <a:tcPr marL="68580" marR="68580" marT="0" marB="0">
                        <a:lnL w="12700" cap="flat" cmpd="sng" algn="ctr">
                          <a:solidFill>
                            <a:srgbClr val="999999"/>
                          </a:solidFill>
                          <a:prstDash val="solid"/>
                          <a:round/>
                          <a:headEnd type="none" w="med" len="med"/>
                          <a:tailEnd type="none" w="med" len="med"/>
                        </a:lnL>
                        <a:lnR>
                          <a:noFill/>
                        </a:lnR>
                        <a:lnT w="12700" cap="flat" cmpd="sng" algn="ctr">
                          <a:solidFill>
                            <a:srgbClr val="999999"/>
                          </a:solidFill>
                          <a:prstDash val="solid"/>
                          <a:round/>
                          <a:headEnd type="none" w="med" len="med"/>
                          <a:tailEnd type="none" w="med" len="med"/>
                        </a:lnT>
                        <a:lnB>
                          <a:noFill/>
                        </a:lnB>
                        <a:noFill/>
                      </a:tcPr>
                    </a:tc>
                    <a:extLst>
                      <a:ext uri="{0D108BD9-81ED-4DB2-BD59-A6C34878D82A}">
                        <a16:rowId xmlns:a16="http://schemas.microsoft.com/office/drawing/2014/main" val="2844644864"/>
                      </a:ext>
                    </a:extLst>
                  </a:tr>
                </a:tbl>
              </a:graphicData>
            </a:graphic>
          </p:graphicFrame>
        </mc:Fallback>
      </mc:AlternateContent>
    </p:spTree>
    <p:extLst>
      <p:ext uri="{BB962C8B-B14F-4D97-AF65-F5344CB8AC3E}">
        <p14:creationId xmlns:p14="http://schemas.microsoft.com/office/powerpoint/2010/main" val="1922491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43A76-CC97-EDFA-2BCF-B6B9E92EDE92}"/>
              </a:ext>
            </a:extLst>
          </p:cNvPr>
          <p:cNvSpPr>
            <a:spLocks noGrp="1"/>
          </p:cNvSpPr>
          <p:nvPr>
            <p:ph type="title"/>
          </p:nvPr>
        </p:nvSpPr>
        <p:spPr/>
        <p:txBody>
          <a:bodyPr/>
          <a:lstStyle/>
          <a:p>
            <a:r>
              <a:rPr lang="en-US" dirty="0"/>
              <a:t>Example Case 1</a:t>
            </a:r>
          </a:p>
        </p:txBody>
      </p:sp>
      <p:sp>
        <p:nvSpPr>
          <p:cNvPr id="5" name="Slide Number Placeholder 4">
            <a:extLst>
              <a:ext uri="{FF2B5EF4-FFF2-40B4-BE49-F238E27FC236}">
                <a16:creationId xmlns:a16="http://schemas.microsoft.com/office/drawing/2014/main" id="{D53C08B0-B4FF-B690-B339-4CEDEC323E64}"/>
              </a:ext>
            </a:extLst>
          </p:cNvPr>
          <p:cNvSpPr>
            <a:spLocks noGrp="1"/>
          </p:cNvSpPr>
          <p:nvPr>
            <p:ph type="sldNum" sz="quarter" idx="12"/>
          </p:nvPr>
        </p:nvSpPr>
        <p:spPr/>
        <p:txBody>
          <a:bodyPr/>
          <a:lstStyle/>
          <a:p>
            <a:fld id="{33F42015-0FC7-4B0E-8D2B-76EADF48D957}" type="slidenum">
              <a:rPr lang="en-US" smtClean="0"/>
              <a:pPr/>
              <a:t>11</a:t>
            </a:fld>
            <a:endParaRPr lang="en-US"/>
          </a:p>
        </p:txBody>
      </p:sp>
      <p:sp>
        <p:nvSpPr>
          <p:cNvPr id="4" name="Footer Placeholder 3">
            <a:extLst>
              <a:ext uri="{FF2B5EF4-FFF2-40B4-BE49-F238E27FC236}">
                <a16:creationId xmlns:a16="http://schemas.microsoft.com/office/drawing/2014/main" id="{689E99BA-6092-A903-8BE9-19344C367850}"/>
              </a:ext>
            </a:extLst>
          </p:cNvPr>
          <p:cNvSpPr>
            <a:spLocks noGrp="1"/>
          </p:cNvSpPr>
          <p:nvPr>
            <p:ph type="ftr" sz="quarter" idx="13"/>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pic>
        <p:nvPicPr>
          <p:cNvPr id="11" name="Content Placeholder 7">
            <a:extLst>
              <a:ext uri="{FF2B5EF4-FFF2-40B4-BE49-F238E27FC236}">
                <a16:creationId xmlns:a16="http://schemas.microsoft.com/office/drawing/2014/main" id="{985B8A2A-3AAF-A632-00CE-65B1AB72035F}"/>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6729"/>
          <a:stretch>
            <a:fillRect/>
          </a:stretch>
        </p:blipFill>
        <p:spPr bwMode="auto">
          <a:xfrm>
            <a:off x="6197600" y="1095502"/>
            <a:ext cx="5384800" cy="5047995"/>
          </a:xfrm>
          <a:prstGeom prst="rect">
            <a:avLst/>
          </a:prstGeom>
          <a:ln>
            <a:noFill/>
          </a:ln>
          <a:extLst>
            <a:ext uri="{53640926-AAD7-44D8-BBD7-CCE9431645EC}">
              <a14:shadowObscured xmlns:a14="http://schemas.microsoft.com/office/drawing/2010/main"/>
            </a:ext>
          </a:extLst>
        </p:spPr>
      </p:pic>
      <p:pic>
        <p:nvPicPr>
          <p:cNvPr id="13" name="Content Placeholder 12">
            <a:extLst>
              <a:ext uri="{FF2B5EF4-FFF2-40B4-BE49-F238E27FC236}">
                <a16:creationId xmlns:a16="http://schemas.microsoft.com/office/drawing/2014/main" id="{4730A2FB-4149-2C8C-2475-6968F725DA46}"/>
              </a:ext>
            </a:extLst>
          </p:cNvPr>
          <p:cNvPicPr>
            <a:picLocks noGrp="1" noChangeAspect="1"/>
          </p:cNvPicPr>
          <p:nvPr>
            <p:ph sz="half" idx="1"/>
          </p:nvPr>
        </p:nvPicPr>
        <p:blipFill rotWithShape="1">
          <a:blip r:embed="rId4" cstate="print">
            <a:extLst>
              <a:ext uri="{28A0092B-C50C-407E-A947-70E740481C1C}">
                <a14:useLocalDpi xmlns:a14="http://schemas.microsoft.com/office/drawing/2010/main" val="0"/>
              </a:ext>
            </a:extLst>
          </a:blip>
          <a:srcRect t="6668"/>
          <a:stretch>
            <a:fillRect/>
          </a:stretch>
        </p:blipFill>
        <p:spPr bwMode="auto">
          <a:xfrm>
            <a:off x="609600" y="1088654"/>
            <a:ext cx="5384800" cy="506169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61924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3F157-3DCB-58A2-5903-E4746E2188D7}"/>
              </a:ext>
            </a:extLst>
          </p:cNvPr>
          <p:cNvSpPr>
            <a:spLocks noGrp="1"/>
          </p:cNvSpPr>
          <p:nvPr>
            <p:ph type="title"/>
          </p:nvPr>
        </p:nvSpPr>
        <p:spPr/>
        <p:txBody>
          <a:bodyPr/>
          <a:lstStyle/>
          <a:p>
            <a:r>
              <a:rPr lang="en-US" dirty="0"/>
              <a:t>AI Case Study</a:t>
            </a:r>
          </a:p>
        </p:txBody>
      </p:sp>
      <p:sp>
        <p:nvSpPr>
          <p:cNvPr id="3" name="Text Placeholder 2">
            <a:extLst>
              <a:ext uri="{FF2B5EF4-FFF2-40B4-BE49-F238E27FC236}">
                <a16:creationId xmlns:a16="http://schemas.microsoft.com/office/drawing/2014/main" id="{3A384088-E6CB-71DE-8F47-85C404B188D2}"/>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FAE2889E-FDEE-9E5E-0D06-752DACDF9F02}"/>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02173703-C5A2-0907-0B7D-39377096FB21}"/>
              </a:ext>
            </a:extLst>
          </p:cNvPr>
          <p:cNvSpPr>
            <a:spLocks noGrp="1"/>
          </p:cNvSpPr>
          <p:nvPr>
            <p:ph type="sldNum" sz="quarter" idx="12"/>
          </p:nvPr>
        </p:nvSpPr>
        <p:spPr/>
        <p:txBody>
          <a:bodyPr/>
          <a:lstStyle/>
          <a:p>
            <a:fld id="{EE9E8C48-CEA1-40D7-918C-CBF5F81BA8C8}" type="slidenum">
              <a:rPr lang="en-US" smtClean="0"/>
              <a:pPr/>
              <a:t>12</a:t>
            </a:fld>
            <a:endParaRPr lang="en-US"/>
          </a:p>
        </p:txBody>
      </p:sp>
    </p:spTree>
    <p:extLst>
      <p:ext uri="{BB962C8B-B14F-4D97-AF65-F5344CB8AC3E}">
        <p14:creationId xmlns:p14="http://schemas.microsoft.com/office/powerpoint/2010/main" val="1749428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792CAFA-F64A-B515-56E3-2FE619F68660}"/>
              </a:ext>
            </a:extLst>
          </p:cNvPr>
          <p:cNvSpPr>
            <a:spLocks noGrp="1"/>
          </p:cNvSpPr>
          <p:nvPr>
            <p:ph type="title"/>
          </p:nvPr>
        </p:nvSpPr>
        <p:spPr/>
        <p:txBody>
          <a:bodyPr/>
          <a:lstStyle/>
          <a:p>
            <a:r>
              <a:rPr lang="en-US" dirty="0"/>
              <a:t>AI Overview</a:t>
            </a:r>
          </a:p>
        </p:txBody>
      </p:sp>
      <p:sp>
        <p:nvSpPr>
          <p:cNvPr id="7" name="Content Placeholder 6">
            <a:extLst>
              <a:ext uri="{FF2B5EF4-FFF2-40B4-BE49-F238E27FC236}">
                <a16:creationId xmlns:a16="http://schemas.microsoft.com/office/drawing/2014/main" id="{03CD6758-552A-DA62-5B3A-2F74F240A251}"/>
              </a:ext>
            </a:extLst>
          </p:cNvPr>
          <p:cNvSpPr>
            <a:spLocks noGrp="1"/>
          </p:cNvSpPr>
          <p:nvPr>
            <p:ph idx="1"/>
          </p:nvPr>
        </p:nvSpPr>
        <p:spPr/>
        <p:txBody>
          <a:bodyPr/>
          <a:lstStyle/>
          <a:p>
            <a:r>
              <a:rPr lang="en-US" dirty="0" err="1"/>
              <a:t>ChatGSFC</a:t>
            </a:r>
            <a:r>
              <a:rPr lang="en-US" dirty="0"/>
              <a:t>: Anthropic Claude Haiku 4.5 and Opus 4.7</a:t>
            </a:r>
          </a:p>
          <a:p>
            <a:r>
              <a:rPr lang="en-US" dirty="0"/>
              <a:t>AI accelerated coding</a:t>
            </a:r>
          </a:p>
          <a:p>
            <a:r>
              <a:rPr lang="en-US" dirty="0"/>
              <a:t>Wanted the AI to select correct physics and equations</a:t>
            </a:r>
          </a:p>
          <a:p>
            <a:r>
              <a:rPr lang="en-US" dirty="0"/>
              <a:t>Tried Haiku first, then Opus</a:t>
            </a:r>
          </a:p>
          <a:p>
            <a:r>
              <a:rPr lang="en-US" dirty="0"/>
              <a:t>Will discuss:</a:t>
            </a:r>
          </a:p>
          <a:p>
            <a:pPr lvl="1"/>
            <a:r>
              <a:rPr lang="en-US" dirty="0"/>
              <a:t>Strengths and weaknesses</a:t>
            </a:r>
          </a:p>
          <a:p>
            <a:pPr lvl="1"/>
            <a:r>
              <a:rPr lang="en-US" dirty="0"/>
              <a:t>Estimates of performance, time, and cost </a:t>
            </a:r>
          </a:p>
          <a:p>
            <a:pPr lvl="1"/>
            <a:r>
              <a:rPr lang="en-US" dirty="0"/>
              <a:t>Tips</a:t>
            </a:r>
          </a:p>
        </p:txBody>
      </p:sp>
      <p:sp>
        <p:nvSpPr>
          <p:cNvPr id="4" name="Footer Placeholder 3">
            <a:extLst>
              <a:ext uri="{FF2B5EF4-FFF2-40B4-BE49-F238E27FC236}">
                <a16:creationId xmlns:a16="http://schemas.microsoft.com/office/drawing/2014/main" id="{D3857516-7CCF-BD68-9F0B-4B1D135F5333}"/>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24731367-19B1-25C9-9544-CF9BC0AAC046}"/>
              </a:ext>
            </a:extLst>
          </p:cNvPr>
          <p:cNvSpPr>
            <a:spLocks noGrp="1"/>
          </p:cNvSpPr>
          <p:nvPr>
            <p:ph type="sldNum" sz="quarter" idx="12"/>
          </p:nvPr>
        </p:nvSpPr>
        <p:spPr/>
        <p:txBody>
          <a:bodyPr/>
          <a:lstStyle/>
          <a:p>
            <a:fld id="{EE9E8C48-CEA1-40D7-918C-CBF5F81BA8C8}" type="slidenum">
              <a:rPr lang="en-US" smtClean="0"/>
              <a:pPr/>
              <a:t>13</a:t>
            </a:fld>
            <a:endParaRPr lang="en-US"/>
          </a:p>
        </p:txBody>
      </p:sp>
    </p:spTree>
    <p:extLst>
      <p:ext uri="{BB962C8B-B14F-4D97-AF65-F5344CB8AC3E}">
        <p14:creationId xmlns:p14="http://schemas.microsoft.com/office/powerpoint/2010/main" val="3928563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84AB2-7164-5BF8-BC12-DD4DE860B472}"/>
              </a:ext>
            </a:extLst>
          </p:cNvPr>
          <p:cNvSpPr>
            <a:spLocks noGrp="1"/>
          </p:cNvSpPr>
          <p:nvPr>
            <p:ph type="title"/>
          </p:nvPr>
        </p:nvSpPr>
        <p:spPr/>
        <p:txBody>
          <a:bodyPr/>
          <a:lstStyle/>
          <a:p>
            <a:r>
              <a:rPr lang="en-US" dirty="0"/>
              <a:t>Haiku</a:t>
            </a:r>
          </a:p>
        </p:txBody>
      </p:sp>
      <p:sp>
        <p:nvSpPr>
          <p:cNvPr id="3" name="Content Placeholder 2">
            <a:extLst>
              <a:ext uri="{FF2B5EF4-FFF2-40B4-BE49-F238E27FC236}">
                <a16:creationId xmlns:a16="http://schemas.microsoft.com/office/drawing/2014/main" id="{431D70BB-8E8D-B769-D104-AF4EE18FB1F3}"/>
              </a:ext>
            </a:extLst>
          </p:cNvPr>
          <p:cNvSpPr>
            <a:spLocks noGrp="1"/>
          </p:cNvSpPr>
          <p:nvPr>
            <p:ph idx="1"/>
          </p:nvPr>
        </p:nvSpPr>
        <p:spPr/>
        <p:txBody>
          <a:bodyPr/>
          <a:lstStyle/>
          <a:p>
            <a:r>
              <a:rPr lang="en-US" sz="2000" dirty="0"/>
              <a:t>Gradually added modeling complexity while providing code and physics descriptions. </a:t>
            </a:r>
          </a:p>
          <a:p>
            <a:r>
              <a:rPr lang="en-US" sz="2000" dirty="0"/>
              <a:t>Asked the AI to defend its choices.</a:t>
            </a:r>
          </a:p>
          <a:p>
            <a:r>
              <a:rPr lang="en-US" sz="2000" dirty="0"/>
              <a:t>AI could explain some physics correctly, such as the pressure differences between evaporation and volumetric boiling, but most of the physical insight came from me</a:t>
            </a:r>
          </a:p>
          <a:p>
            <a:r>
              <a:rPr lang="en-US" sz="2000" dirty="0"/>
              <a:t>Misplaced constants inside the ODE loop, forgot wall heat transfer repeatedly, and repeatedly ignored instructions to use </a:t>
            </a:r>
            <a:r>
              <a:rPr lang="en-US" sz="2000" dirty="0" err="1"/>
              <a:t>CoolProp</a:t>
            </a:r>
            <a:r>
              <a:rPr lang="en-US" sz="2000" dirty="0"/>
              <a:t> when it was valid (Opus too…)</a:t>
            </a:r>
          </a:p>
          <a:p>
            <a:r>
              <a:rPr lang="en-US" sz="2000" dirty="0"/>
              <a:t>AI sometimes gave partial modification instructions instead of directly modifying the code, and at one point forgot how to handle flash boiling despite having previously suggested the relevant formula</a:t>
            </a:r>
          </a:p>
          <a:p>
            <a:r>
              <a:rPr lang="en-US" sz="2000" dirty="0"/>
              <a:t>Required user-guided debugging, AI self-debugging was ineffective</a:t>
            </a:r>
          </a:p>
          <a:p>
            <a:r>
              <a:rPr lang="en-US" sz="2000" dirty="0"/>
              <a:t>Stability problems at regime transitions led to repeated troubleshooting loops </a:t>
            </a:r>
          </a:p>
          <a:p>
            <a:pPr lvl="0"/>
            <a:r>
              <a:rPr lang="en-US" sz="2000" dirty="0"/>
              <a:t>AI was often confidently incorrect. It defended numerical artifacts as physical behavior, hallucinated sources, blamed already reverted changes, and messed up units math</a:t>
            </a:r>
          </a:p>
          <a:p>
            <a:pPr lvl="0"/>
            <a:r>
              <a:rPr lang="en-US" sz="2000" dirty="0"/>
              <a:t>Later attempts using new chat windows, enthalpy-based reformulation, and a staged context-building approach produced some correct thermodynamic descriptions and equations and a partially functional code, but had the same stability problems and failed troubleshooting loops</a:t>
            </a:r>
          </a:p>
          <a:p>
            <a:endParaRPr lang="en-US" sz="2000" dirty="0"/>
          </a:p>
        </p:txBody>
      </p:sp>
      <p:sp>
        <p:nvSpPr>
          <p:cNvPr id="4" name="Footer Placeholder 3">
            <a:extLst>
              <a:ext uri="{FF2B5EF4-FFF2-40B4-BE49-F238E27FC236}">
                <a16:creationId xmlns:a16="http://schemas.microsoft.com/office/drawing/2014/main" id="{5687DAA5-C75B-CE7D-F181-40A060F77D3A}"/>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AC7B15B2-E9C3-D844-2FAB-242455A6C87B}"/>
              </a:ext>
            </a:extLst>
          </p:cNvPr>
          <p:cNvSpPr>
            <a:spLocks noGrp="1"/>
          </p:cNvSpPr>
          <p:nvPr>
            <p:ph type="sldNum" sz="quarter" idx="12"/>
          </p:nvPr>
        </p:nvSpPr>
        <p:spPr/>
        <p:txBody>
          <a:bodyPr/>
          <a:lstStyle/>
          <a:p>
            <a:fld id="{33F42015-0FC7-4B0E-8D2B-76EADF48D957}" type="slidenum">
              <a:rPr lang="en-US" smtClean="0"/>
              <a:pPr/>
              <a:t>14</a:t>
            </a:fld>
            <a:endParaRPr lang="en-US"/>
          </a:p>
        </p:txBody>
      </p:sp>
    </p:spTree>
    <p:extLst>
      <p:ext uri="{BB962C8B-B14F-4D97-AF65-F5344CB8AC3E}">
        <p14:creationId xmlns:p14="http://schemas.microsoft.com/office/powerpoint/2010/main" val="3170786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A5452-FE3F-003B-2D1C-5F75314C9315}"/>
              </a:ext>
            </a:extLst>
          </p:cNvPr>
          <p:cNvSpPr>
            <a:spLocks noGrp="1"/>
          </p:cNvSpPr>
          <p:nvPr>
            <p:ph type="title"/>
          </p:nvPr>
        </p:nvSpPr>
        <p:spPr/>
        <p:txBody>
          <a:bodyPr/>
          <a:lstStyle/>
          <a:p>
            <a:r>
              <a:rPr lang="en-US" dirty="0"/>
              <a:t>Opus</a:t>
            </a:r>
          </a:p>
        </p:txBody>
      </p:sp>
      <p:sp>
        <p:nvSpPr>
          <p:cNvPr id="3" name="Content Placeholder 2">
            <a:extLst>
              <a:ext uri="{FF2B5EF4-FFF2-40B4-BE49-F238E27FC236}">
                <a16:creationId xmlns:a16="http://schemas.microsoft.com/office/drawing/2014/main" id="{87EB0A8C-9E76-3E15-C625-F2BC39F4C88F}"/>
              </a:ext>
            </a:extLst>
          </p:cNvPr>
          <p:cNvSpPr>
            <a:spLocks noGrp="1"/>
          </p:cNvSpPr>
          <p:nvPr>
            <p:ph idx="1"/>
          </p:nvPr>
        </p:nvSpPr>
        <p:spPr/>
        <p:txBody>
          <a:bodyPr/>
          <a:lstStyle/>
          <a:p>
            <a:r>
              <a:rPr lang="en-US" sz="2000" dirty="0"/>
              <a:t>Suspected some issues with Haiku were due to it being a less capable LLM</a:t>
            </a:r>
          </a:p>
          <a:p>
            <a:r>
              <a:rPr lang="en-US" sz="2000" dirty="0"/>
              <a:t>I prompted Opus with a description of the desired model and thermodynamics (without equations), asked for a detailed thermodynamics and heat-transfer description with equations, and explicitly told it not to write code yet</a:t>
            </a:r>
          </a:p>
          <a:p>
            <a:pPr lvl="1"/>
            <a:r>
              <a:rPr lang="en-US" sz="1600" dirty="0"/>
              <a:t>Despite requiring multiple “continue thinking” prompts due to </a:t>
            </a:r>
            <a:r>
              <a:rPr lang="en-US" sz="1600" dirty="0" err="1"/>
              <a:t>ChatGSFC</a:t>
            </a:r>
            <a:r>
              <a:rPr lang="en-US" sz="1600" dirty="0"/>
              <a:t> response context limitations, Opus produced a thorough and mostly correct response. Obviously superior to Haiku for this.</a:t>
            </a:r>
          </a:p>
          <a:p>
            <a:r>
              <a:rPr lang="en-US" sz="2000" dirty="0"/>
              <a:t>Opus asked relevant clarification questions without being prompted </a:t>
            </a:r>
          </a:p>
          <a:p>
            <a:r>
              <a:rPr lang="en-US" sz="2000" dirty="0"/>
              <a:t>Opus suggested laying out all possible regime transitions and associated state-variable mappings, then iterated on it and found additional edge cases without my input. </a:t>
            </a:r>
          </a:p>
          <a:p>
            <a:r>
              <a:rPr lang="en-US" sz="2000" dirty="0"/>
              <a:t>When it felt like it had a complete-enough model description, it, unprompted, proposed a logical multi-module code structure</a:t>
            </a:r>
          </a:p>
          <a:p>
            <a:r>
              <a:rPr lang="en-US" sz="2000" dirty="0"/>
              <a:t>We worked on one file at a time. Opus (unprompted) added unit tests to each file, which helped immensely with debugging, which it could usually do itself given the error output. </a:t>
            </a:r>
          </a:p>
          <a:p>
            <a:r>
              <a:rPr lang="en-US" sz="2000" dirty="0"/>
              <a:t>Still had issues: it missed some loose solver tolerances, reverted to polynomial property fits instead of using </a:t>
            </a:r>
            <a:r>
              <a:rPr lang="en-US" sz="2000" dirty="0" err="1"/>
              <a:t>CoolProp</a:t>
            </a:r>
            <a:r>
              <a:rPr lang="en-US" sz="2000" dirty="0"/>
              <a:t> for some properties, made code changes that failed to produce desired demo-case modifications, and my idea is ultimately what fixed most of the stability issues.</a:t>
            </a:r>
          </a:p>
        </p:txBody>
      </p:sp>
      <p:sp>
        <p:nvSpPr>
          <p:cNvPr id="4" name="Footer Placeholder 3">
            <a:extLst>
              <a:ext uri="{FF2B5EF4-FFF2-40B4-BE49-F238E27FC236}">
                <a16:creationId xmlns:a16="http://schemas.microsoft.com/office/drawing/2014/main" id="{82404848-28E6-7AC7-9873-874FF3B86CC1}"/>
              </a:ext>
            </a:extLst>
          </p:cNvPr>
          <p:cNvSpPr>
            <a:spLocks noGrp="1"/>
          </p:cNvSpPr>
          <p:nvPr>
            <p:ph type="ftr" sz="quarter" idx="11"/>
          </p:nvPr>
        </p:nvSpPr>
        <p:spPr/>
        <p:txBody>
          <a:bodyPr/>
          <a:lstStyle/>
          <a:p>
            <a:r>
              <a:rPr lang="en-US" dirty="0">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FC8CE53E-E6EA-C14C-A994-40BFB485CEA2}"/>
              </a:ext>
            </a:extLst>
          </p:cNvPr>
          <p:cNvSpPr>
            <a:spLocks noGrp="1"/>
          </p:cNvSpPr>
          <p:nvPr>
            <p:ph type="sldNum" sz="quarter" idx="12"/>
          </p:nvPr>
        </p:nvSpPr>
        <p:spPr/>
        <p:txBody>
          <a:bodyPr/>
          <a:lstStyle/>
          <a:p>
            <a:fld id="{33F42015-0FC7-4B0E-8D2B-76EADF48D957}" type="slidenum">
              <a:rPr lang="en-US" smtClean="0"/>
              <a:pPr/>
              <a:t>15</a:t>
            </a:fld>
            <a:endParaRPr lang="en-US"/>
          </a:p>
        </p:txBody>
      </p:sp>
    </p:spTree>
    <p:extLst>
      <p:ext uri="{BB962C8B-B14F-4D97-AF65-F5344CB8AC3E}">
        <p14:creationId xmlns:p14="http://schemas.microsoft.com/office/powerpoint/2010/main" val="3484632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25D4D-AB15-D7A6-F5FB-D50ECEB8F04F}"/>
              </a:ext>
            </a:extLst>
          </p:cNvPr>
          <p:cNvSpPr>
            <a:spLocks noGrp="1"/>
          </p:cNvSpPr>
          <p:nvPr>
            <p:ph type="title"/>
          </p:nvPr>
        </p:nvSpPr>
        <p:spPr/>
        <p:txBody>
          <a:bodyPr/>
          <a:lstStyle/>
          <a:p>
            <a:r>
              <a:rPr lang="en-US" dirty="0"/>
              <a:t>Case Study Assessment</a:t>
            </a:r>
          </a:p>
        </p:txBody>
      </p:sp>
      <p:sp>
        <p:nvSpPr>
          <p:cNvPr id="3" name="Content Placeholder 2">
            <a:extLst>
              <a:ext uri="{FF2B5EF4-FFF2-40B4-BE49-F238E27FC236}">
                <a16:creationId xmlns:a16="http://schemas.microsoft.com/office/drawing/2014/main" id="{E36D1E15-BFBC-E97B-8CDE-9407DF371389}"/>
              </a:ext>
            </a:extLst>
          </p:cNvPr>
          <p:cNvSpPr>
            <a:spLocks noGrp="1"/>
          </p:cNvSpPr>
          <p:nvPr>
            <p:ph idx="1"/>
          </p:nvPr>
        </p:nvSpPr>
        <p:spPr/>
        <p:txBody>
          <a:bodyPr/>
          <a:lstStyle/>
          <a:p>
            <a:r>
              <a:rPr lang="en-US" dirty="0"/>
              <a:t>Haiku: </a:t>
            </a:r>
          </a:p>
          <a:p>
            <a:pPr lvl="1"/>
            <a:r>
              <a:rPr lang="en-US" dirty="0"/>
              <a:t>Partial success, code partially worked. </a:t>
            </a:r>
          </a:p>
          <a:p>
            <a:pPr lvl="1"/>
            <a:r>
              <a:rPr lang="en-US" dirty="0"/>
              <a:t>Total time: ~30 hours</a:t>
            </a:r>
          </a:p>
          <a:p>
            <a:pPr lvl="1"/>
            <a:r>
              <a:rPr lang="en-US" dirty="0"/>
              <a:t>Total token cost: ~$4</a:t>
            </a:r>
          </a:p>
          <a:p>
            <a:pPr lvl="1"/>
            <a:r>
              <a:rPr lang="en-US" dirty="0"/>
              <a:t>I could have written something more functional in less time without it</a:t>
            </a:r>
          </a:p>
          <a:p>
            <a:r>
              <a:rPr lang="en-US" dirty="0"/>
              <a:t>Opus:</a:t>
            </a:r>
          </a:p>
          <a:p>
            <a:pPr lvl="1"/>
            <a:r>
              <a:rPr lang="en-US" dirty="0"/>
              <a:t>Success. Met objectives of the project. </a:t>
            </a:r>
          </a:p>
          <a:p>
            <a:pPr lvl="1"/>
            <a:r>
              <a:rPr lang="en-US" dirty="0"/>
              <a:t>Total time: ~30 hours</a:t>
            </a:r>
          </a:p>
          <a:p>
            <a:pPr lvl="1"/>
            <a:r>
              <a:rPr lang="en-US" dirty="0"/>
              <a:t>Total token cost: ~$221, over 50x Haiku’s, but still small compared to what my time costs</a:t>
            </a:r>
          </a:p>
          <a:p>
            <a:pPr lvl="1"/>
            <a:r>
              <a:rPr lang="en-US" dirty="0"/>
              <a:t>Wrote a better code than I could have in the same amount of time</a:t>
            </a:r>
          </a:p>
          <a:p>
            <a:pPr lvl="1"/>
            <a:endParaRPr lang="en-US" dirty="0"/>
          </a:p>
          <a:p>
            <a:pPr lvl="1"/>
            <a:endParaRPr lang="en-US" dirty="0"/>
          </a:p>
          <a:p>
            <a:pPr lvl="1"/>
            <a:endParaRPr lang="en-US" dirty="0"/>
          </a:p>
        </p:txBody>
      </p:sp>
      <p:sp>
        <p:nvSpPr>
          <p:cNvPr id="4" name="Footer Placeholder 3">
            <a:extLst>
              <a:ext uri="{FF2B5EF4-FFF2-40B4-BE49-F238E27FC236}">
                <a16:creationId xmlns:a16="http://schemas.microsoft.com/office/drawing/2014/main" id="{1BE953ED-AB5E-8BD7-EE34-E5E29BF88818}"/>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5BB314D3-C911-AA48-30E7-170B6590645A}"/>
              </a:ext>
            </a:extLst>
          </p:cNvPr>
          <p:cNvSpPr>
            <a:spLocks noGrp="1"/>
          </p:cNvSpPr>
          <p:nvPr>
            <p:ph type="sldNum" sz="quarter" idx="12"/>
          </p:nvPr>
        </p:nvSpPr>
        <p:spPr/>
        <p:txBody>
          <a:bodyPr/>
          <a:lstStyle/>
          <a:p>
            <a:fld id="{33F42015-0FC7-4B0E-8D2B-76EADF48D957}" type="slidenum">
              <a:rPr lang="en-US" smtClean="0"/>
              <a:pPr/>
              <a:t>16</a:t>
            </a:fld>
            <a:endParaRPr lang="en-US"/>
          </a:p>
        </p:txBody>
      </p:sp>
    </p:spTree>
    <p:extLst>
      <p:ext uri="{BB962C8B-B14F-4D97-AF65-F5344CB8AC3E}">
        <p14:creationId xmlns:p14="http://schemas.microsoft.com/office/powerpoint/2010/main" val="1201712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740F4-B0D1-9169-674C-BADC42A95B18}"/>
              </a:ext>
            </a:extLst>
          </p:cNvPr>
          <p:cNvSpPr>
            <a:spLocks noGrp="1"/>
          </p:cNvSpPr>
          <p:nvPr>
            <p:ph type="title"/>
          </p:nvPr>
        </p:nvSpPr>
        <p:spPr/>
        <p:txBody>
          <a:bodyPr/>
          <a:lstStyle/>
          <a:p>
            <a:r>
              <a:rPr lang="en-US" dirty="0"/>
              <a:t>Tips for Using LLMs to Develop Complex Physical Models</a:t>
            </a:r>
          </a:p>
        </p:txBody>
      </p:sp>
      <p:sp>
        <p:nvSpPr>
          <p:cNvPr id="3" name="Content Placeholder 2">
            <a:extLst>
              <a:ext uri="{FF2B5EF4-FFF2-40B4-BE49-F238E27FC236}">
                <a16:creationId xmlns:a16="http://schemas.microsoft.com/office/drawing/2014/main" id="{55200DB7-320C-FA8C-0751-EE19D2A97B28}"/>
              </a:ext>
            </a:extLst>
          </p:cNvPr>
          <p:cNvSpPr>
            <a:spLocks noGrp="1"/>
          </p:cNvSpPr>
          <p:nvPr>
            <p:ph idx="1"/>
          </p:nvPr>
        </p:nvSpPr>
        <p:spPr/>
        <p:txBody>
          <a:bodyPr/>
          <a:lstStyle/>
          <a:p>
            <a:r>
              <a:rPr lang="en-US" sz="2000" dirty="0"/>
              <a:t>Opus integrated into an IDE with the ability to run the code itself would be able to diagnose and fix errors. NASA has IDE AI tools available. </a:t>
            </a:r>
            <a:r>
              <a:rPr lang="en-US" sz="2000" dirty="0">
                <a:hlinkClick r:id="rId3"/>
              </a:rPr>
              <a:t>NMC AI Hub </a:t>
            </a:r>
            <a:r>
              <a:rPr lang="en-US" sz="2000" dirty="0"/>
              <a:t>(internal NASA Link)</a:t>
            </a:r>
          </a:p>
          <a:p>
            <a:pPr lvl="1"/>
            <a:r>
              <a:rPr lang="en-US" sz="1800" dirty="0"/>
              <a:t>This would also avoid the context limitations of </a:t>
            </a:r>
            <a:r>
              <a:rPr lang="en-US" sz="1800" dirty="0" err="1"/>
              <a:t>ChatGSFC</a:t>
            </a:r>
            <a:r>
              <a:rPr lang="en-US" sz="1800" dirty="0"/>
              <a:t>, which definitely hurt performance</a:t>
            </a:r>
          </a:p>
          <a:p>
            <a:pPr lvl="0"/>
            <a:r>
              <a:rPr lang="en-US" sz="2000" dirty="0"/>
              <a:t>It is “lazy” and “forgetful”.</a:t>
            </a:r>
          </a:p>
          <a:p>
            <a:pPr lvl="0"/>
            <a:r>
              <a:rPr lang="en-US" sz="2000" dirty="0"/>
              <a:t>It will lie to you.</a:t>
            </a:r>
          </a:p>
          <a:p>
            <a:pPr lvl="0"/>
            <a:r>
              <a:rPr lang="en-US" sz="2000" dirty="0"/>
              <a:t>It will be extremely confidently wrong. “Incredibly knowledgeable idiot”</a:t>
            </a:r>
          </a:p>
          <a:p>
            <a:pPr lvl="0"/>
            <a:r>
              <a:rPr lang="en-US" sz="2000" dirty="0"/>
              <a:t>Save versions of the code (use version control) so changes can be reverted easily if the AI breaks something or implements something that doesn’t work.</a:t>
            </a:r>
          </a:p>
          <a:p>
            <a:pPr lvl="0"/>
            <a:r>
              <a:rPr lang="en-US" sz="2000" dirty="0"/>
              <a:t>It is useful for accelerating the writing of code.</a:t>
            </a:r>
            <a:endParaRPr lang="en-US" sz="1800" dirty="0"/>
          </a:p>
          <a:p>
            <a:pPr lvl="0"/>
            <a:r>
              <a:rPr lang="en-US" sz="2000" dirty="0"/>
              <a:t>It can save time, but using it still requires a lot of time. </a:t>
            </a:r>
          </a:p>
          <a:p>
            <a:pPr lvl="0"/>
            <a:r>
              <a:rPr lang="en-US" sz="2000" dirty="0"/>
              <a:t>Token costs are likely small compared to what the user’s time costs.</a:t>
            </a:r>
          </a:p>
          <a:p>
            <a:pPr lvl="0"/>
            <a:r>
              <a:rPr lang="en-US" sz="2000" dirty="0"/>
              <a:t>It is good at formulating steps for “textbook” problem solutions. </a:t>
            </a:r>
          </a:p>
          <a:p>
            <a:pPr lvl="0"/>
            <a:r>
              <a:rPr lang="en-US" sz="2000" dirty="0"/>
              <a:t>It has no comprehension of the physical world. The user needs to understand the physics.</a:t>
            </a:r>
          </a:p>
          <a:p>
            <a:r>
              <a:rPr lang="en-US" b="1" dirty="0"/>
              <a:t>It is not creative.</a:t>
            </a:r>
            <a:r>
              <a:rPr lang="en-US" dirty="0"/>
              <a:t> </a:t>
            </a:r>
            <a:r>
              <a:rPr lang="en-US" sz="2000" dirty="0"/>
              <a:t>The user must supply the creative piece.</a:t>
            </a:r>
            <a:endParaRPr lang="en-US" dirty="0"/>
          </a:p>
        </p:txBody>
      </p:sp>
      <p:sp>
        <p:nvSpPr>
          <p:cNvPr id="4" name="Footer Placeholder 3">
            <a:extLst>
              <a:ext uri="{FF2B5EF4-FFF2-40B4-BE49-F238E27FC236}">
                <a16:creationId xmlns:a16="http://schemas.microsoft.com/office/drawing/2014/main" id="{F746356E-2E35-017B-F36D-7CD725F9FB00}"/>
              </a:ext>
            </a:extLst>
          </p:cNvPr>
          <p:cNvSpPr>
            <a:spLocks noGrp="1"/>
          </p:cNvSpPr>
          <p:nvPr>
            <p:ph type="ftr" sz="quarter" idx="11"/>
          </p:nvPr>
        </p:nvSpPr>
        <p:spPr/>
        <p:txBody>
          <a:bodyPr/>
          <a:lstStyle/>
          <a:p>
            <a:r>
              <a:rPr lang="en-US" dirty="0">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71C14BFD-7933-B25B-B152-FA7BF597158C}"/>
              </a:ext>
            </a:extLst>
          </p:cNvPr>
          <p:cNvSpPr>
            <a:spLocks noGrp="1"/>
          </p:cNvSpPr>
          <p:nvPr>
            <p:ph type="sldNum" sz="quarter" idx="12"/>
          </p:nvPr>
        </p:nvSpPr>
        <p:spPr/>
        <p:txBody>
          <a:bodyPr/>
          <a:lstStyle/>
          <a:p>
            <a:fld id="{33F42015-0FC7-4B0E-8D2B-76EADF48D957}" type="slidenum">
              <a:rPr lang="en-US" smtClean="0"/>
              <a:pPr/>
              <a:t>17</a:t>
            </a:fld>
            <a:endParaRPr lang="en-US" dirty="0"/>
          </a:p>
        </p:txBody>
      </p:sp>
    </p:spTree>
    <p:extLst>
      <p:ext uri="{BB962C8B-B14F-4D97-AF65-F5344CB8AC3E}">
        <p14:creationId xmlns:p14="http://schemas.microsoft.com/office/powerpoint/2010/main" val="212785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83088-3968-FED0-1217-DB55FFB036CD}"/>
              </a:ext>
            </a:extLst>
          </p:cNvPr>
          <p:cNvSpPr>
            <a:spLocks noGrp="1"/>
          </p:cNvSpPr>
          <p:nvPr>
            <p:ph type="title"/>
          </p:nvPr>
        </p:nvSpPr>
        <p:spPr/>
        <p:txBody>
          <a:bodyPr/>
          <a:lstStyle/>
          <a:p>
            <a:r>
              <a:rPr lang="en-US" dirty="0"/>
              <a:t>Summary and Future Work</a:t>
            </a:r>
          </a:p>
        </p:txBody>
      </p:sp>
      <p:sp>
        <p:nvSpPr>
          <p:cNvPr id="3" name="Content Placeholder 2">
            <a:extLst>
              <a:ext uri="{FF2B5EF4-FFF2-40B4-BE49-F238E27FC236}">
                <a16:creationId xmlns:a16="http://schemas.microsoft.com/office/drawing/2014/main" id="{C3505FC9-9F85-2EC4-96DF-82A988C4AB31}"/>
              </a:ext>
            </a:extLst>
          </p:cNvPr>
          <p:cNvSpPr>
            <a:spLocks noGrp="1"/>
          </p:cNvSpPr>
          <p:nvPr>
            <p:ph idx="1"/>
          </p:nvPr>
        </p:nvSpPr>
        <p:spPr>
          <a:xfrm>
            <a:off x="609600" y="723900"/>
            <a:ext cx="10972800" cy="5410200"/>
          </a:xfrm>
        </p:spPr>
        <p:txBody>
          <a:bodyPr/>
          <a:lstStyle/>
          <a:p>
            <a:r>
              <a:rPr lang="en-US" dirty="0"/>
              <a:t>A functional thermodynamics model and corresponding python code useful to simulate rapidly depressurizing humid containers has been developed with the assistance of an AI LLM</a:t>
            </a:r>
          </a:p>
          <a:p>
            <a:r>
              <a:rPr lang="en-US" dirty="0"/>
              <a:t>Flagship AI LLMs, such as Opus, may be useful when creating thermodynamics models, especially for accelerating the code development aspect. Cheaper LLMs are unlikely to be useful for tasks like this.</a:t>
            </a:r>
          </a:p>
          <a:p>
            <a:r>
              <a:rPr lang="en-US" dirty="0"/>
              <a:t>Future model improvements:</a:t>
            </a:r>
          </a:p>
          <a:p>
            <a:pPr lvl="1"/>
            <a:r>
              <a:rPr lang="en-US" dirty="0"/>
              <a:t>Calculate the container air pressure given vent area, discharge coefficient, and transient external pressure for ascending containers, or alternatively, vacuum chamber/pump specifications. Then the container air temperature include heat transfer from the container walls and be treated as a state variable with an equation in the ODE system.</a:t>
            </a:r>
          </a:p>
          <a:p>
            <a:pPr lvl="1"/>
            <a:r>
              <a:rPr lang="en-US" dirty="0"/>
              <a:t>Several fluid properties are prescribed constants or use curve fits that could be partially replaced with </a:t>
            </a:r>
            <a:r>
              <a:rPr lang="en-US" dirty="0" err="1"/>
              <a:t>CoolProp</a:t>
            </a:r>
            <a:r>
              <a:rPr lang="en-US" dirty="0"/>
              <a:t> calls for improved accuracy. </a:t>
            </a:r>
          </a:p>
          <a:p>
            <a:pPr lvl="1"/>
            <a:r>
              <a:rPr lang="en-US" dirty="0"/>
              <a:t>More advanced boiling splash and convection enhancement models </a:t>
            </a:r>
          </a:p>
          <a:p>
            <a:pPr lvl="1"/>
            <a:r>
              <a:rPr lang="en-US" dirty="0"/>
              <a:t>Changing the heat transfer mechanism between the structure and pool as the pool becomes shallow would improve accuracy.</a:t>
            </a:r>
          </a:p>
        </p:txBody>
      </p:sp>
      <p:sp>
        <p:nvSpPr>
          <p:cNvPr id="4" name="Footer Placeholder 3">
            <a:extLst>
              <a:ext uri="{FF2B5EF4-FFF2-40B4-BE49-F238E27FC236}">
                <a16:creationId xmlns:a16="http://schemas.microsoft.com/office/drawing/2014/main" id="{47BF9651-F974-3A9B-6A9D-9A08A7540EA1}"/>
              </a:ext>
            </a:extLst>
          </p:cNvPr>
          <p:cNvSpPr>
            <a:spLocks noGrp="1"/>
          </p:cNvSpPr>
          <p:nvPr>
            <p:ph type="ftr" sz="quarter" idx="11"/>
          </p:nvPr>
        </p:nvSpPr>
        <p:spPr/>
        <p:txBody>
          <a:bodyPr/>
          <a:lstStyle/>
          <a:p>
            <a:r>
              <a:rPr lang="en-US" dirty="0">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E3FE6D0C-1F8B-78F1-A8EF-369D5CFF1FA1}"/>
              </a:ext>
            </a:extLst>
          </p:cNvPr>
          <p:cNvSpPr>
            <a:spLocks noGrp="1"/>
          </p:cNvSpPr>
          <p:nvPr>
            <p:ph type="sldNum" sz="quarter" idx="12"/>
          </p:nvPr>
        </p:nvSpPr>
        <p:spPr/>
        <p:txBody>
          <a:bodyPr/>
          <a:lstStyle/>
          <a:p>
            <a:fld id="{33F42015-0FC7-4B0E-8D2B-76EADF48D957}" type="slidenum">
              <a:rPr lang="en-US" smtClean="0"/>
              <a:pPr/>
              <a:t>18</a:t>
            </a:fld>
            <a:endParaRPr lang="en-US"/>
          </a:p>
        </p:txBody>
      </p:sp>
    </p:spTree>
    <p:extLst>
      <p:ext uri="{BB962C8B-B14F-4D97-AF65-F5344CB8AC3E}">
        <p14:creationId xmlns:p14="http://schemas.microsoft.com/office/powerpoint/2010/main" val="1211153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D8159AD7-9C0B-7F56-0A0D-8507764ACB60}"/>
              </a:ext>
            </a:extLst>
          </p:cNvPr>
          <p:cNvSpPr>
            <a:spLocks noGrp="1"/>
          </p:cNvSpPr>
          <p:nvPr>
            <p:ph type="subTitle" idx="1"/>
          </p:nvPr>
        </p:nvSpPr>
        <p:spPr>
          <a:xfrm>
            <a:off x="1828800" y="2847975"/>
            <a:ext cx="8534400" cy="1752600"/>
          </a:xfrm>
        </p:spPr>
        <p:txBody>
          <a:bodyPr/>
          <a:lstStyle/>
          <a:p>
            <a:r>
              <a:rPr lang="en-US" sz="3200" dirty="0"/>
              <a:t>Questions?</a:t>
            </a:r>
          </a:p>
        </p:txBody>
      </p:sp>
      <p:sp>
        <p:nvSpPr>
          <p:cNvPr id="4" name="Footer Placeholder 3">
            <a:extLst>
              <a:ext uri="{FF2B5EF4-FFF2-40B4-BE49-F238E27FC236}">
                <a16:creationId xmlns:a16="http://schemas.microsoft.com/office/drawing/2014/main" id="{1D7FD5CC-8434-4E05-4A07-94199ED74A7A}"/>
              </a:ext>
            </a:extLst>
          </p:cNvPr>
          <p:cNvSpPr>
            <a:spLocks noGrp="1"/>
          </p:cNvSpPr>
          <p:nvPr>
            <p:ph type="ftr" sz="quarter" idx="13"/>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C9F7F770-4B4D-8D86-D5F4-D57B9CB0939E}"/>
              </a:ext>
            </a:extLst>
          </p:cNvPr>
          <p:cNvSpPr>
            <a:spLocks noGrp="1"/>
          </p:cNvSpPr>
          <p:nvPr>
            <p:ph type="sldNum" sz="quarter" idx="4294967295"/>
          </p:nvPr>
        </p:nvSpPr>
        <p:spPr>
          <a:xfrm>
            <a:off x="9652000" y="6400800"/>
            <a:ext cx="2540000" cy="304800"/>
          </a:xfrm>
        </p:spPr>
        <p:txBody>
          <a:bodyPr/>
          <a:lstStyle/>
          <a:p>
            <a:fld id="{33F42015-0FC7-4B0E-8D2B-76EADF48D957}" type="slidenum">
              <a:rPr lang="en-US" smtClean="0"/>
              <a:pPr/>
              <a:t>19</a:t>
            </a:fld>
            <a:endParaRPr lang="en-US"/>
          </a:p>
        </p:txBody>
      </p:sp>
      <p:sp>
        <p:nvSpPr>
          <p:cNvPr id="9" name="TextBox 8">
            <a:extLst>
              <a:ext uri="{FF2B5EF4-FFF2-40B4-BE49-F238E27FC236}">
                <a16:creationId xmlns:a16="http://schemas.microsoft.com/office/drawing/2014/main" id="{6C86CEAE-43FB-6596-B6E9-C0E3252A8253}"/>
              </a:ext>
            </a:extLst>
          </p:cNvPr>
          <p:cNvSpPr txBox="1"/>
          <p:nvPr/>
        </p:nvSpPr>
        <p:spPr>
          <a:xfrm>
            <a:off x="588982" y="5621327"/>
            <a:ext cx="6137236" cy="584775"/>
          </a:xfrm>
          <a:prstGeom prst="rect">
            <a:avLst/>
          </a:prstGeom>
          <a:noFill/>
        </p:spPr>
        <p:txBody>
          <a:bodyPr wrap="square">
            <a:spAutoFit/>
          </a:bodyPr>
          <a:lstStyle/>
          <a:p>
            <a:pPr marL="0" marR="0" algn="just">
              <a:spcAft>
                <a:spcPts val="1200"/>
              </a:spcAft>
              <a:buNone/>
            </a:pPr>
            <a:r>
              <a:rPr lang="en-US" sz="1600" dirty="0">
                <a:effectLst/>
                <a:latin typeface="Times New Roman" panose="02020603050405020304" pitchFamily="18" charset="0"/>
                <a:ea typeface="Times New Roman" panose="02020603050405020304" pitchFamily="18" charset="0"/>
              </a:rPr>
              <a:t>The author would like to thank the NASA </a:t>
            </a:r>
            <a:r>
              <a:rPr lang="en-US" sz="1600" dirty="0" err="1">
                <a:effectLst/>
                <a:latin typeface="Times New Roman" panose="02020603050405020304" pitchFamily="18" charset="0"/>
                <a:ea typeface="Times New Roman" panose="02020603050405020304" pitchFamily="18" charset="0"/>
              </a:rPr>
              <a:t>ChatGSFC</a:t>
            </a:r>
            <a:r>
              <a:rPr lang="en-US" sz="1600" dirty="0">
                <a:effectLst/>
                <a:latin typeface="Times New Roman" panose="02020603050405020304" pitchFamily="18" charset="0"/>
                <a:ea typeface="Times New Roman" panose="02020603050405020304" pitchFamily="18" charset="0"/>
              </a:rPr>
              <a:t> team for their efforts developing a simple-to-use LLM interface.</a:t>
            </a:r>
          </a:p>
        </p:txBody>
      </p:sp>
    </p:spTree>
    <p:extLst>
      <p:ext uri="{BB962C8B-B14F-4D97-AF65-F5344CB8AC3E}">
        <p14:creationId xmlns:p14="http://schemas.microsoft.com/office/powerpoint/2010/main" val="148085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32239-9329-BBF5-FFF9-557D1E47FA2A}"/>
              </a:ext>
            </a:extLst>
          </p:cNvPr>
          <p:cNvSpPr>
            <a:spLocks noGrp="1"/>
          </p:cNvSpPr>
          <p:nvPr>
            <p:ph type="title"/>
          </p:nvPr>
        </p:nvSpPr>
        <p:spPr/>
        <p:txBody>
          <a:bodyPr/>
          <a:lstStyle/>
          <a:p>
            <a:r>
              <a:rPr lang="en-US" dirty="0"/>
              <a:t>Before we begin…</a:t>
            </a:r>
          </a:p>
        </p:txBody>
      </p:sp>
      <p:sp>
        <p:nvSpPr>
          <p:cNvPr id="3" name="Content Placeholder 2">
            <a:extLst>
              <a:ext uri="{FF2B5EF4-FFF2-40B4-BE49-F238E27FC236}">
                <a16:creationId xmlns:a16="http://schemas.microsoft.com/office/drawing/2014/main" id="{9DFE0C38-94BF-84AC-32D3-A0DB51FA0013}"/>
              </a:ext>
            </a:extLst>
          </p:cNvPr>
          <p:cNvSpPr>
            <a:spLocks noGrp="1"/>
          </p:cNvSpPr>
          <p:nvPr>
            <p:ph idx="1"/>
          </p:nvPr>
        </p:nvSpPr>
        <p:spPr>
          <a:xfrm>
            <a:off x="609600" y="2295525"/>
            <a:ext cx="10972800" cy="4029075"/>
          </a:xfrm>
        </p:spPr>
        <p:txBody>
          <a:bodyPr/>
          <a:lstStyle/>
          <a:p>
            <a:r>
              <a:rPr lang="en-US" dirty="0"/>
              <a:t>AI was used in the development of the model but </a:t>
            </a:r>
            <a:r>
              <a:rPr lang="en-US" i="1" dirty="0"/>
              <a:t>not</a:t>
            </a:r>
            <a:r>
              <a:rPr lang="en-US" dirty="0"/>
              <a:t> to write this presentation or the accompanying paper. </a:t>
            </a:r>
          </a:p>
          <a:p>
            <a:endParaRPr lang="en-US" dirty="0"/>
          </a:p>
          <a:p>
            <a:r>
              <a:rPr lang="en-US" dirty="0"/>
              <a:t>All opinions stated in this work are personal and are not the official position of NASA.</a:t>
            </a:r>
          </a:p>
          <a:p>
            <a:endParaRPr lang="en-US" dirty="0"/>
          </a:p>
        </p:txBody>
      </p:sp>
      <p:sp>
        <p:nvSpPr>
          <p:cNvPr id="4" name="Footer Placeholder 3">
            <a:extLst>
              <a:ext uri="{FF2B5EF4-FFF2-40B4-BE49-F238E27FC236}">
                <a16:creationId xmlns:a16="http://schemas.microsoft.com/office/drawing/2014/main" id="{D0F249B0-8541-29F9-61B6-FA66228D075B}"/>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96D76966-5DB0-AA09-9FB3-4718AE40B24A}"/>
              </a:ext>
            </a:extLst>
          </p:cNvPr>
          <p:cNvSpPr>
            <a:spLocks noGrp="1"/>
          </p:cNvSpPr>
          <p:nvPr>
            <p:ph type="sldNum" sz="quarter" idx="12"/>
          </p:nvPr>
        </p:nvSpPr>
        <p:spPr/>
        <p:txBody>
          <a:bodyPr/>
          <a:lstStyle/>
          <a:p>
            <a:fld id="{33F42015-0FC7-4B0E-8D2B-76EADF48D957}" type="slidenum">
              <a:rPr lang="en-US" smtClean="0"/>
              <a:pPr/>
              <a:t>2</a:t>
            </a:fld>
            <a:endParaRPr lang="en-US"/>
          </a:p>
        </p:txBody>
      </p:sp>
    </p:spTree>
    <p:extLst>
      <p:ext uri="{BB962C8B-B14F-4D97-AF65-F5344CB8AC3E}">
        <p14:creationId xmlns:p14="http://schemas.microsoft.com/office/powerpoint/2010/main" val="2646277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AC26-7B5F-D6D5-D12A-B50489E0A071}"/>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DB89A862-0479-1B89-B8F7-7B182F803255}"/>
              </a:ext>
            </a:extLst>
          </p:cNvPr>
          <p:cNvSpPr>
            <a:spLocks noGrp="1"/>
          </p:cNvSpPr>
          <p:nvPr>
            <p:ph idx="1"/>
          </p:nvPr>
        </p:nvSpPr>
        <p:spPr/>
        <p:txBody>
          <a:bodyPr/>
          <a:lstStyle/>
          <a:p>
            <a:r>
              <a:rPr lang="en-US" dirty="0"/>
              <a:t>Precipitation may form in humid containers undergoing rapid depressurization</a:t>
            </a:r>
          </a:p>
          <a:p>
            <a:pPr lvl="1"/>
            <a:r>
              <a:rPr lang="en-US" dirty="0"/>
              <a:t>Liquid (fog) if dewpoint &gt; freezing</a:t>
            </a:r>
          </a:p>
          <a:p>
            <a:pPr lvl="1"/>
            <a:r>
              <a:rPr lang="en-US" dirty="0"/>
              <a:t>Ice (snow) if dewpoint &lt; freezing</a:t>
            </a:r>
          </a:p>
          <a:p>
            <a:r>
              <a:rPr lang="en-US" dirty="0"/>
              <a:t>Recent need to model this for a rapidly ascending vented container</a:t>
            </a:r>
          </a:p>
          <a:p>
            <a:pPr lvl="1"/>
            <a:r>
              <a:rPr lang="en-US" dirty="0"/>
              <a:t>Potentially relevant to vented containers/compartments in aircraft, spacecraft, and launch vehicles, as well as rapidly depressurizing vacuum chambers</a:t>
            </a:r>
          </a:p>
          <a:p>
            <a:r>
              <a:rPr lang="en-US" dirty="0"/>
              <a:t>Anything that adds water vapor to container will enhance precipitation. Ex: </a:t>
            </a:r>
          </a:p>
          <a:p>
            <a:pPr lvl="1"/>
            <a:r>
              <a:rPr lang="en-US" dirty="0"/>
              <a:t>Water pool</a:t>
            </a:r>
          </a:p>
          <a:p>
            <a:pPr lvl="2"/>
            <a:r>
              <a:rPr lang="en-US" dirty="0"/>
              <a:t>Need to model convection, evaporation, boiling, freezing, sublimation, structure heat transfer, freezing while evaporating, and triple point boiling &amp; freezing of the water pool </a:t>
            </a:r>
          </a:p>
          <a:p>
            <a:pPr lvl="2"/>
            <a:r>
              <a:rPr lang="en-US" dirty="0"/>
              <a:t>Transitions between regimes, e.g. L→B</a:t>
            </a:r>
          </a:p>
          <a:p>
            <a:pPr lvl="1"/>
            <a:r>
              <a:rPr lang="en-US" dirty="0"/>
              <a:t>Vapor sources such as foam or MLI</a:t>
            </a:r>
          </a:p>
          <a:p>
            <a:endParaRPr lang="en-US" dirty="0"/>
          </a:p>
          <a:p>
            <a:pPr marL="0" indent="0">
              <a:buNone/>
            </a:pPr>
            <a:endParaRPr lang="en-US" dirty="0"/>
          </a:p>
          <a:p>
            <a:endParaRPr lang="en-US" dirty="0"/>
          </a:p>
        </p:txBody>
      </p:sp>
      <p:sp>
        <p:nvSpPr>
          <p:cNvPr id="4" name="Footer Placeholder 3">
            <a:extLst>
              <a:ext uri="{FF2B5EF4-FFF2-40B4-BE49-F238E27FC236}">
                <a16:creationId xmlns:a16="http://schemas.microsoft.com/office/drawing/2014/main" id="{509A38F0-58F5-0CD1-C103-E785CAFCE84F}"/>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B99A2C3F-695F-1130-3FA2-8D89E297136A}"/>
              </a:ext>
            </a:extLst>
          </p:cNvPr>
          <p:cNvSpPr>
            <a:spLocks noGrp="1"/>
          </p:cNvSpPr>
          <p:nvPr>
            <p:ph type="sldNum" sz="quarter" idx="12"/>
          </p:nvPr>
        </p:nvSpPr>
        <p:spPr/>
        <p:txBody>
          <a:bodyPr/>
          <a:lstStyle/>
          <a:p>
            <a:fld id="{33F42015-0FC7-4B0E-8D2B-76EADF48D957}" type="slidenum">
              <a:rPr lang="en-US" smtClean="0"/>
              <a:pPr/>
              <a:t>3</a:t>
            </a:fld>
            <a:endParaRPr lang="en-US"/>
          </a:p>
        </p:txBody>
      </p:sp>
    </p:spTree>
    <p:extLst>
      <p:ext uri="{BB962C8B-B14F-4D97-AF65-F5344CB8AC3E}">
        <p14:creationId xmlns:p14="http://schemas.microsoft.com/office/powerpoint/2010/main" val="3869581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06A9F-03A2-1EFA-EB3F-6380FD94E908}"/>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940855F2-16B9-C471-EABC-29B12E7539A2}"/>
              </a:ext>
            </a:extLst>
          </p:cNvPr>
          <p:cNvSpPr>
            <a:spLocks noGrp="1"/>
          </p:cNvSpPr>
          <p:nvPr>
            <p:ph idx="1"/>
          </p:nvPr>
        </p:nvSpPr>
        <p:spPr/>
        <p:txBody>
          <a:bodyPr/>
          <a:lstStyle/>
          <a:p>
            <a:r>
              <a:rPr lang="en-US" dirty="0"/>
              <a:t>Primary objective: to rapidly develop a thermodynamics model in python useful to engineers wishing to simulate rapidly depressurizing humid containers</a:t>
            </a:r>
          </a:p>
          <a:p>
            <a:r>
              <a:rPr lang="en-US" dirty="0"/>
              <a:t>Secondary objective: to use an AI LLM to assist in its creation </a:t>
            </a:r>
          </a:p>
          <a:p>
            <a:r>
              <a:rPr lang="en-US" dirty="0"/>
              <a:t>“Assist” = selection and development of physics models, code acceleration</a:t>
            </a:r>
          </a:p>
          <a:p>
            <a:r>
              <a:rPr lang="en-US" dirty="0"/>
              <a:t>Model execution speed &gt; maximum accuracy</a:t>
            </a:r>
          </a:p>
          <a:p>
            <a:r>
              <a:rPr lang="en-US" dirty="0"/>
              <a:t>Objectives were met</a:t>
            </a:r>
          </a:p>
          <a:p>
            <a:r>
              <a:rPr lang="en-US" dirty="0"/>
              <a:t>Math is in the paper</a:t>
            </a:r>
          </a:p>
          <a:p>
            <a:r>
              <a:rPr lang="en-US" dirty="0"/>
              <a:t>Model built in python, ~10000 lines</a:t>
            </a:r>
          </a:p>
          <a:p>
            <a:r>
              <a:rPr lang="en-US" dirty="0"/>
              <a:t>Will show a validation case and an example</a:t>
            </a:r>
          </a:p>
          <a:p>
            <a:r>
              <a:rPr lang="en-US" dirty="0"/>
              <a:t>Will discuss experience using AI for this</a:t>
            </a:r>
          </a:p>
          <a:p>
            <a:pPr marL="0" indent="0">
              <a:buNone/>
            </a:pPr>
            <a:endParaRPr lang="en-US" dirty="0"/>
          </a:p>
          <a:p>
            <a:r>
              <a:rPr lang="en-US" dirty="0"/>
              <a:t>No novel modeling or thermodynamics methods</a:t>
            </a:r>
          </a:p>
          <a:p>
            <a:endParaRPr lang="en-US" dirty="0"/>
          </a:p>
        </p:txBody>
      </p:sp>
      <p:sp>
        <p:nvSpPr>
          <p:cNvPr id="4" name="Footer Placeholder 3">
            <a:extLst>
              <a:ext uri="{FF2B5EF4-FFF2-40B4-BE49-F238E27FC236}">
                <a16:creationId xmlns:a16="http://schemas.microsoft.com/office/drawing/2014/main" id="{2274AD93-7654-1C17-EAB1-0BD5D3AC8CD4}"/>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1D978FB6-FE80-7A16-C534-F475F815EA86}"/>
              </a:ext>
            </a:extLst>
          </p:cNvPr>
          <p:cNvSpPr>
            <a:spLocks noGrp="1"/>
          </p:cNvSpPr>
          <p:nvPr>
            <p:ph type="sldNum" sz="quarter" idx="12"/>
          </p:nvPr>
        </p:nvSpPr>
        <p:spPr/>
        <p:txBody>
          <a:bodyPr/>
          <a:lstStyle/>
          <a:p>
            <a:fld id="{33F42015-0FC7-4B0E-8D2B-76EADF48D957}" type="slidenum">
              <a:rPr lang="en-US" smtClean="0"/>
              <a:pPr/>
              <a:t>4</a:t>
            </a:fld>
            <a:endParaRPr lang="en-US"/>
          </a:p>
        </p:txBody>
      </p:sp>
    </p:spTree>
    <p:extLst>
      <p:ext uri="{BB962C8B-B14F-4D97-AF65-F5344CB8AC3E}">
        <p14:creationId xmlns:p14="http://schemas.microsoft.com/office/powerpoint/2010/main" val="3098570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418F3-F0F8-2B9E-7DBC-750B24C6507F}"/>
              </a:ext>
            </a:extLst>
          </p:cNvPr>
          <p:cNvSpPr>
            <a:spLocks noGrp="1"/>
          </p:cNvSpPr>
          <p:nvPr>
            <p:ph type="title"/>
          </p:nvPr>
        </p:nvSpPr>
        <p:spPr/>
        <p:txBody>
          <a:bodyPr/>
          <a:lstStyle/>
          <a:p>
            <a:r>
              <a:rPr lang="en-US" dirty="0"/>
              <a:t>Model</a:t>
            </a:r>
          </a:p>
        </p:txBody>
      </p:sp>
      <p:sp>
        <p:nvSpPr>
          <p:cNvPr id="3" name="Content Placeholder 2">
            <a:extLst>
              <a:ext uri="{FF2B5EF4-FFF2-40B4-BE49-F238E27FC236}">
                <a16:creationId xmlns:a16="http://schemas.microsoft.com/office/drawing/2014/main" id="{34C8B714-9620-CAFE-E75F-7C2617FE1E92}"/>
              </a:ext>
            </a:extLst>
          </p:cNvPr>
          <p:cNvSpPr>
            <a:spLocks noGrp="1"/>
          </p:cNvSpPr>
          <p:nvPr>
            <p:ph idx="1"/>
          </p:nvPr>
        </p:nvSpPr>
        <p:spPr>
          <a:xfrm>
            <a:off x="609600" y="5479930"/>
            <a:ext cx="10972800" cy="961097"/>
          </a:xfrm>
        </p:spPr>
        <p:txBody>
          <a:bodyPr/>
          <a:lstStyle/>
          <a:p>
            <a:pPr marL="0" indent="0">
              <a:buNone/>
            </a:pPr>
            <a:r>
              <a:rPr lang="en-US" dirty="0"/>
              <a:t>Notional physical representation and two nodal representations, one for a liquid pool, and one for a partially frozen pool. </a:t>
            </a:r>
          </a:p>
          <a:p>
            <a:endParaRPr lang="en-US" dirty="0"/>
          </a:p>
        </p:txBody>
      </p:sp>
      <p:sp>
        <p:nvSpPr>
          <p:cNvPr id="4" name="Footer Placeholder 3">
            <a:extLst>
              <a:ext uri="{FF2B5EF4-FFF2-40B4-BE49-F238E27FC236}">
                <a16:creationId xmlns:a16="http://schemas.microsoft.com/office/drawing/2014/main" id="{62D8C583-F200-7525-4A0A-A1FC08019485}"/>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50B6544D-A821-5B84-CDF9-8FAEDABACE35}"/>
              </a:ext>
            </a:extLst>
          </p:cNvPr>
          <p:cNvSpPr>
            <a:spLocks noGrp="1"/>
          </p:cNvSpPr>
          <p:nvPr>
            <p:ph type="sldNum" sz="quarter" idx="12"/>
          </p:nvPr>
        </p:nvSpPr>
        <p:spPr/>
        <p:txBody>
          <a:bodyPr/>
          <a:lstStyle/>
          <a:p>
            <a:fld id="{33F42015-0FC7-4B0E-8D2B-76EADF48D957}" type="slidenum">
              <a:rPr lang="en-US" smtClean="0"/>
              <a:pPr/>
              <a:t>5</a:t>
            </a:fld>
            <a:endParaRPr lang="en-US"/>
          </a:p>
        </p:txBody>
      </p:sp>
      <p:sp>
        <p:nvSpPr>
          <p:cNvPr id="98" name="Rectangle: Rounded Corners 97">
            <a:extLst>
              <a:ext uri="{FF2B5EF4-FFF2-40B4-BE49-F238E27FC236}">
                <a16:creationId xmlns:a16="http://schemas.microsoft.com/office/drawing/2014/main" id="{23D39FA4-86DD-FD41-4FD3-26FE9CE4E8A9}"/>
              </a:ext>
            </a:extLst>
          </p:cNvPr>
          <p:cNvSpPr/>
          <p:nvPr/>
        </p:nvSpPr>
        <p:spPr>
          <a:xfrm>
            <a:off x="3199409" y="2380326"/>
            <a:ext cx="126263" cy="446565"/>
          </a:xfrm>
          <a:prstGeom prst="roundRect">
            <a:avLst/>
          </a:prstGeom>
          <a:solidFill>
            <a:srgbClr val="0E2841">
              <a:lumMod val="25000"/>
              <a:lumOff val="75000"/>
            </a:srgbClr>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nvGrpSpPr>
          <p:cNvPr id="99" name="Group 98">
            <a:extLst>
              <a:ext uri="{FF2B5EF4-FFF2-40B4-BE49-F238E27FC236}">
                <a16:creationId xmlns:a16="http://schemas.microsoft.com/office/drawing/2014/main" id="{6D2621D7-3904-C070-E309-25FB5C85EB2B}"/>
              </a:ext>
            </a:extLst>
          </p:cNvPr>
          <p:cNvGrpSpPr/>
          <p:nvPr/>
        </p:nvGrpSpPr>
        <p:grpSpPr>
          <a:xfrm>
            <a:off x="2446271" y="3642892"/>
            <a:ext cx="609600" cy="267756"/>
            <a:chOff x="2305050" y="3143250"/>
            <a:chExt cx="609600" cy="267756"/>
          </a:xfrm>
        </p:grpSpPr>
        <p:sp>
          <p:nvSpPr>
            <p:cNvPr id="100" name="Rectangle 99">
              <a:extLst>
                <a:ext uri="{FF2B5EF4-FFF2-40B4-BE49-F238E27FC236}">
                  <a16:creationId xmlns:a16="http://schemas.microsoft.com/office/drawing/2014/main" id="{5EE0FE89-7464-046C-6E23-ED33905EA16F}"/>
                </a:ext>
              </a:extLst>
            </p:cNvPr>
            <p:cNvSpPr/>
            <p:nvPr/>
          </p:nvSpPr>
          <p:spPr>
            <a:xfrm>
              <a:off x="2305050" y="3143250"/>
              <a:ext cx="609600" cy="238125"/>
            </a:xfrm>
            <a:prstGeom prst="rect">
              <a:avLst/>
            </a:prstGeom>
            <a:solidFill>
              <a:srgbClr val="0E2841">
                <a:lumMod val="50000"/>
                <a:lumOff val="50000"/>
              </a:srgbClr>
            </a:solidFill>
            <a:ln w="1905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cxnSp>
          <p:nvCxnSpPr>
            <p:cNvPr id="101" name="Straight Connector 100">
              <a:extLst>
                <a:ext uri="{FF2B5EF4-FFF2-40B4-BE49-F238E27FC236}">
                  <a16:creationId xmlns:a16="http://schemas.microsoft.com/office/drawing/2014/main" id="{406A46B1-1A3D-E6DB-2FCD-C28CCFF87662}"/>
                </a:ext>
              </a:extLst>
            </p:cNvPr>
            <p:cNvCxnSpPr>
              <a:cxnSpLocks/>
            </p:cNvCxnSpPr>
            <p:nvPr/>
          </p:nvCxnSpPr>
          <p:spPr>
            <a:xfrm>
              <a:off x="2305050" y="3143250"/>
              <a:ext cx="0" cy="267756"/>
            </a:xfrm>
            <a:prstGeom prst="line">
              <a:avLst/>
            </a:prstGeom>
            <a:noFill/>
            <a:ln w="57150" cap="flat" cmpd="sng" algn="ctr">
              <a:solidFill>
                <a:srgbClr val="A02B93"/>
              </a:solidFill>
              <a:prstDash val="solid"/>
              <a:miter lim="800000"/>
            </a:ln>
            <a:effectLst/>
          </p:spPr>
        </p:cxnSp>
        <p:cxnSp>
          <p:nvCxnSpPr>
            <p:cNvPr id="102" name="Straight Connector 101">
              <a:extLst>
                <a:ext uri="{FF2B5EF4-FFF2-40B4-BE49-F238E27FC236}">
                  <a16:creationId xmlns:a16="http://schemas.microsoft.com/office/drawing/2014/main" id="{67757A21-9D0B-7051-6654-8A0087271515}"/>
                </a:ext>
              </a:extLst>
            </p:cNvPr>
            <p:cNvCxnSpPr>
              <a:cxnSpLocks/>
            </p:cNvCxnSpPr>
            <p:nvPr/>
          </p:nvCxnSpPr>
          <p:spPr>
            <a:xfrm>
              <a:off x="2305050" y="3381375"/>
              <a:ext cx="609600" cy="0"/>
            </a:xfrm>
            <a:prstGeom prst="line">
              <a:avLst/>
            </a:prstGeom>
            <a:noFill/>
            <a:ln w="57150" cap="flat" cmpd="sng" algn="ctr">
              <a:solidFill>
                <a:srgbClr val="A02B93"/>
              </a:solidFill>
              <a:prstDash val="solid"/>
              <a:miter lim="800000"/>
            </a:ln>
            <a:effectLst/>
          </p:spPr>
        </p:cxnSp>
        <p:cxnSp>
          <p:nvCxnSpPr>
            <p:cNvPr id="103" name="Straight Connector 102">
              <a:extLst>
                <a:ext uri="{FF2B5EF4-FFF2-40B4-BE49-F238E27FC236}">
                  <a16:creationId xmlns:a16="http://schemas.microsoft.com/office/drawing/2014/main" id="{95B83713-567C-768B-587F-2A22564B5D0D}"/>
                </a:ext>
              </a:extLst>
            </p:cNvPr>
            <p:cNvCxnSpPr>
              <a:cxnSpLocks/>
            </p:cNvCxnSpPr>
            <p:nvPr/>
          </p:nvCxnSpPr>
          <p:spPr>
            <a:xfrm>
              <a:off x="2914648" y="3143250"/>
              <a:ext cx="0" cy="267755"/>
            </a:xfrm>
            <a:prstGeom prst="line">
              <a:avLst/>
            </a:prstGeom>
            <a:noFill/>
            <a:ln w="57150" cap="flat" cmpd="sng" algn="ctr">
              <a:solidFill>
                <a:srgbClr val="A02B93"/>
              </a:solidFill>
              <a:prstDash val="solid"/>
              <a:miter lim="800000"/>
            </a:ln>
            <a:effectLst/>
          </p:spPr>
        </p:cxnSp>
      </p:grpSp>
      <p:grpSp>
        <p:nvGrpSpPr>
          <p:cNvPr id="104" name="Group 103">
            <a:extLst>
              <a:ext uri="{FF2B5EF4-FFF2-40B4-BE49-F238E27FC236}">
                <a16:creationId xmlns:a16="http://schemas.microsoft.com/office/drawing/2014/main" id="{58FC451A-3173-E8DC-2D0F-28CAC5007E43}"/>
              </a:ext>
            </a:extLst>
          </p:cNvPr>
          <p:cNvGrpSpPr/>
          <p:nvPr/>
        </p:nvGrpSpPr>
        <p:grpSpPr>
          <a:xfrm>
            <a:off x="1246122" y="1852192"/>
            <a:ext cx="2152650" cy="2076450"/>
            <a:chOff x="1104901" y="1352550"/>
            <a:chExt cx="2152650" cy="2076450"/>
          </a:xfrm>
        </p:grpSpPr>
        <p:sp>
          <p:nvSpPr>
            <p:cNvPr id="105" name="Rectangle: Rounded Corners 104">
              <a:extLst>
                <a:ext uri="{FF2B5EF4-FFF2-40B4-BE49-F238E27FC236}">
                  <a16:creationId xmlns:a16="http://schemas.microsoft.com/office/drawing/2014/main" id="{573F5C97-4E8A-4324-CC5B-197637FECED6}"/>
                </a:ext>
              </a:extLst>
            </p:cNvPr>
            <p:cNvSpPr/>
            <p:nvPr/>
          </p:nvSpPr>
          <p:spPr>
            <a:xfrm>
              <a:off x="1104901" y="1352550"/>
              <a:ext cx="2152650" cy="2076450"/>
            </a:xfrm>
            <a:prstGeom prst="roundRect">
              <a:avLst/>
            </a:prstGeom>
            <a:noFill/>
            <a:ln w="1905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cxnSp>
          <p:nvCxnSpPr>
            <p:cNvPr id="106" name="Straight Connector 105">
              <a:extLst>
                <a:ext uri="{FF2B5EF4-FFF2-40B4-BE49-F238E27FC236}">
                  <a16:creationId xmlns:a16="http://schemas.microsoft.com/office/drawing/2014/main" id="{98BB0E38-3437-5052-21D5-5E48319EA9DF}"/>
                </a:ext>
              </a:extLst>
            </p:cNvPr>
            <p:cNvCxnSpPr>
              <a:stCxn id="105" idx="1"/>
            </p:cNvCxnSpPr>
            <p:nvPr/>
          </p:nvCxnSpPr>
          <p:spPr>
            <a:xfrm>
              <a:off x="1104901" y="2390775"/>
              <a:ext cx="0" cy="341792"/>
            </a:xfrm>
            <a:prstGeom prst="line">
              <a:avLst/>
            </a:prstGeom>
            <a:noFill/>
            <a:ln w="19050" cap="flat" cmpd="sng" algn="ctr">
              <a:solidFill>
                <a:sysClr val="window" lastClr="FFFFFF"/>
              </a:solidFill>
              <a:prstDash val="solid"/>
              <a:miter lim="800000"/>
            </a:ln>
            <a:effectLst/>
          </p:spPr>
        </p:cxnSp>
        <p:cxnSp>
          <p:nvCxnSpPr>
            <p:cNvPr id="107" name="Straight Arrow Connector 106">
              <a:extLst>
                <a:ext uri="{FF2B5EF4-FFF2-40B4-BE49-F238E27FC236}">
                  <a16:creationId xmlns:a16="http://schemas.microsoft.com/office/drawing/2014/main" id="{31D31077-EE06-BFB8-EB72-88D535E9BF46}"/>
                </a:ext>
              </a:extLst>
            </p:cNvPr>
            <p:cNvCxnSpPr>
              <a:cxnSpLocks/>
            </p:cNvCxnSpPr>
            <p:nvPr/>
          </p:nvCxnSpPr>
          <p:spPr>
            <a:xfrm flipH="1">
              <a:off x="2783068" y="2103967"/>
              <a:ext cx="285752" cy="0"/>
            </a:xfrm>
            <a:prstGeom prst="straightConnector1">
              <a:avLst/>
            </a:prstGeom>
            <a:noFill/>
            <a:ln w="38100" cap="flat" cmpd="sng" algn="ctr">
              <a:solidFill>
                <a:srgbClr val="0E2841">
                  <a:lumMod val="25000"/>
                  <a:lumOff val="75000"/>
                </a:srgbClr>
              </a:solidFill>
              <a:prstDash val="solid"/>
              <a:miter lim="800000"/>
              <a:tailEnd type="triangle"/>
            </a:ln>
            <a:effectLst/>
          </p:spPr>
        </p:cxnSp>
      </p:grpSp>
      <p:sp>
        <p:nvSpPr>
          <p:cNvPr id="108" name="Arrow: Right 107">
            <a:extLst>
              <a:ext uri="{FF2B5EF4-FFF2-40B4-BE49-F238E27FC236}">
                <a16:creationId xmlns:a16="http://schemas.microsoft.com/office/drawing/2014/main" id="{C263C577-6164-010C-05E5-0E7D6ACDED9E}"/>
              </a:ext>
            </a:extLst>
          </p:cNvPr>
          <p:cNvSpPr/>
          <p:nvPr/>
        </p:nvSpPr>
        <p:spPr>
          <a:xfrm rot="10800000">
            <a:off x="763225" y="2917772"/>
            <a:ext cx="482895" cy="287079"/>
          </a:xfrm>
          <a:prstGeom prst="rightArrow">
            <a:avLst/>
          </a:prstGeom>
          <a:solidFill>
            <a:sysClr val="window" lastClr="FFFFFF"/>
          </a:solidFill>
          <a:ln w="12700" cap="flat" cmpd="sng" algn="ctr">
            <a:solidFill>
              <a:srgbClr val="156082">
                <a:shade val="15000"/>
              </a:srgbClr>
            </a:solidFill>
            <a:prstDash val="sysDash"/>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09" name="TextBox 108">
            <a:extLst>
              <a:ext uri="{FF2B5EF4-FFF2-40B4-BE49-F238E27FC236}">
                <a16:creationId xmlns:a16="http://schemas.microsoft.com/office/drawing/2014/main" id="{CD55D5B7-5F6B-1E8C-B840-EFED8E291FBC}"/>
              </a:ext>
            </a:extLst>
          </p:cNvPr>
          <p:cNvSpPr txBox="1"/>
          <p:nvPr/>
        </p:nvSpPr>
        <p:spPr>
          <a:xfrm>
            <a:off x="1781039" y="1852192"/>
            <a:ext cx="1485898" cy="369332"/>
          </a:xfrm>
          <a:prstGeom prst="rect">
            <a:avLst/>
          </a:prstGeom>
          <a:noFill/>
          <a:ln>
            <a:noFill/>
          </a:ln>
        </p:spPr>
        <p:txBody>
          <a:bodyPr wrap="square" rtlCol="0">
            <a:spAutoFit/>
          </a:bodyPr>
          <a:lstStyle/>
          <a:p>
            <a:pPr algn="l" eaLnBrk="1" fontAlgn="auto" hangingPunct="1">
              <a:spcBef>
                <a:spcPts val="0"/>
              </a:spcBef>
              <a:spcAft>
                <a:spcPts val="0"/>
              </a:spcAft>
            </a:pPr>
            <a:r>
              <a:rPr lang="en-US" sz="1800" b="0" dirty="0">
                <a:solidFill>
                  <a:prstClr val="black"/>
                </a:solidFill>
                <a:latin typeface="Times New Roman" panose="02020603050405020304" pitchFamily="18" charset="0"/>
                <a:ea typeface="+mn-ea"/>
                <a:cs typeface="Times New Roman" panose="02020603050405020304" pitchFamily="18" charset="0"/>
              </a:rPr>
              <a:t>Container</a:t>
            </a:r>
            <a:endParaRPr lang="en-US" sz="1600" b="0" dirty="0">
              <a:solidFill>
                <a:prstClr val="black"/>
              </a:solidFill>
              <a:latin typeface="Times New Roman" panose="02020603050405020304" pitchFamily="18" charset="0"/>
              <a:ea typeface="+mn-ea"/>
              <a:cs typeface="Times New Roman" panose="02020603050405020304" pitchFamily="18" charset="0"/>
            </a:endParaRPr>
          </a:p>
        </p:txBody>
      </p:sp>
      <p:sp>
        <p:nvSpPr>
          <p:cNvPr id="110" name="TextBox 109">
            <a:extLst>
              <a:ext uri="{FF2B5EF4-FFF2-40B4-BE49-F238E27FC236}">
                <a16:creationId xmlns:a16="http://schemas.microsoft.com/office/drawing/2014/main" id="{255B77CD-24A9-7944-67DC-256FB21D9EA6}"/>
              </a:ext>
            </a:extLst>
          </p:cNvPr>
          <p:cNvSpPr txBox="1"/>
          <p:nvPr/>
        </p:nvSpPr>
        <p:spPr>
          <a:xfrm>
            <a:off x="2584535" y="3264045"/>
            <a:ext cx="860325" cy="276999"/>
          </a:xfrm>
          <a:prstGeom prst="rect">
            <a:avLst/>
          </a:prstGeom>
          <a:noFill/>
          <a:ln>
            <a:noFill/>
          </a:ln>
        </p:spPr>
        <p:txBody>
          <a:bodyPr wrap="square" rtlCol="0">
            <a:spAutoFit/>
          </a:bodyPr>
          <a:lstStyle/>
          <a:p>
            <a:pPr algn="l" eaLnBrk="1" fontAlgn="auto" hangingPunct="1">
              <a:spcBef>
                <a:spcPts val="0"/>
              </a:spcBef>
              <a:spcAft>
                <a:spcPts val="0"/>
              </a:spcAft>
            </a:pPr>
            <a:r>
              <a:rPr lang="en-US" sz="1200" b="0" dirty="0">
                <a:solidFill>
                  <a:prstClr val="black"/>
                </a:solidFill>
                <a:latin typeface="Times New Roman" panose="02020603050405020304" pitchFamily="18" charset="0"/>
                <a:ea typeface="+mn-ea"/>
                <a:cs typeface="Times New Roman" panose="02020603050405020304" pitchFamily="18" charset="0"/>
              </a:rPr>
              <a:t>Water pool</a:t>
            </a:r>
          </a:p>
        </p:txBody>
      </p:sp>
      <p:cxnSp>
        <p:nvCxnSpPr>
          <p:cNvPr id="111" name="Straight Arrow Connector 110">
            <a:extLst>
              <a:ext uri="{FF2B5EF4-FFF2-40B4-BE49-F238E27FC236}">
                <a16:creationId xmlns:a16="http://schemas.microsoft.com/office/drawing/2014/main" id="{91720633-8589-BB5E-09AE-FAAE7C8E1A2B}"/>
              </a:ext>
            </a:extLst>
          </p:cNvPr>
          <p:cNvCxnSpPr>
            <a:cxnSpLocks/>
            <a:stCxn id="110" idx="2"/>
            <a:endCxn id="100" idx="0"/>
          </p:cNvCxnSpPr>
          <p:nvPr/>
        </p:nvCxnSpPr>
        <p:spPr>
          <a:xfrm flipH="1">
            <a:off x="2751071" y="3541044"/>
            <a:ext cx="263627" cy="101848"/>
          </a:xfrm>
          <a:prstGeom prst="straightConnector1">
            <a:avLst/>
          </a:prstGeom>
          <a:noFill/>
          <a:ln w="12700" cap="flat" cmpd="sng" algn="ctr">
            <a:solidFill>
              <a:sysClr val="windowText" lastClr="000000"/>
            </a:solidFill>
            <a:prstDash val="solid"/>
            <a:miter lim="800000"/>
            <a:tailEnd type="triangle"/>
          </a:ln>
          <a:effectLst/>
        </p:spPr>
      </p:cxnSp>
      <p:sp>
        <p:nvSpPr>
          <p:cNvPr id="112" name="TextBox 111">
            <a:extLst>
              <a:ext uri="{FF2B5EF4-FFF2-40B4-BE49-F238E27FC236}">
                <a16:creationId xmlns:a16="http://schemas.microsoft.com/office/drawing/2014/main" id="{79254BB9-1720-407F-5047-ABD3D8CA7DD1}"/>
              </a:ext>
            </a:extLst>
          </p:cNvPr>
          <p:cNvSpPr txBox="1"/>
          <p:nvPr/>
        </p:nvSpPr>
        <p:spPr>
          <a:xfrm>
            <a:off x="1521238" y="2849254"/>
            <a:ext cx="1034892" cy="646331"/>
          </a:xfrm>
          <a:prstGeom prst="rect">
            <a:avLst/>
          </a:prstGeom>
          <a:noFill/>
          <a:ln>
            <a:noFill/>
          </a:ln>
        </p:spPr>
        <p:txBody>
          <a:bodyPr wrap="square" rtlCol="0">
            <a:spAutoFit/>
          </a:bodyPr>
          <a:lstStyle/>
          <a:p>
            <a:pPr algn="l" eaLnBrk="1" fontAlgn="auto" hangingPunct="1">
              <a:spcBef>
                <a:spcPts val="0"/>
              </a:spcBef>
              <a:spcAft>
                <a:spcPts val="0"/>
              </a:spcAft>
            </a:pPr>
            <a:r>
              <a:rPr lang="en-US" sz="1200" b="0" dirty="0">
                <a:solidFill>
                  <a:prstClr val="black"/>
                </a:solidFill>
                <a:latin typeface="Times New Roman" panose="02020603050405020304" pitchFamily="18" charset="0"/>
                <a:ea typeface="+mn-ea"/>
                <a:cs typeface="Times New Roman" panose="02020603050405020304" pitchFamily="18" charset="0"/>
              </a:rPr>
              <a:t>Structure in contact with water pool</a:t>
            </a:r>
          </a:p>
        </p:txBody>
      </p:sp>
      <p:cxnSp>
        <p:nvCxnSpPr>
          <p:cNvPr id="113" name="Straight Arrow Connector 112">
            <a:extLst>
              <a:ext uri="{FF2B5EF4-FFF2-40B4-BE49-F238E27FC236}">
                <a16:creationId xmlns:a16="http://schemas.microsoft.com/office/drawing/2014/main" id="{08DC2EB1-9432-D331-D40C-E0A4FDBBECFF}"/>
              </a:ext>
            </a:extLst>
          </p:cNvPr>
          <p:cNvCxnSpPr>
            <a:cxnSpLocks/>
            <a:stCxn id="112" idx="2"/>
            <a:endCxn id="100" idx="1"/>
          </p:cNvCxnSpPr>
          <p:nvPr/>
        </p:nvCxnSpPr>
        <p:spPr>
          <a:xfrm>
            <a:off x="2038684" y="3495585"/>
            <a:ext cx="407587" cy="266370"/>
          </a:xfrm>
          <a:prstGeom prst="straightConnector1">
            <a:avLst/>
          </a:prstGeom>
          <a:noFill/>
          <a:ln w="12700" cap="flat" cmpd="sng" algn="ctr">
            <a:solidFill>
              <a:sysClr val="windowText" lastClr="000000"/>
            </a:solidFill>
            <a:prstDash val="solid"/>
            <a:miter lim="800000"/>
            <a:tailEnd type="triangle"/>
          </a:ln>
          <a:effectLst/>
        </p:spPr>
      </p:cxnSp>
      <p:sp>
        <p:nvSpPr>
          <p:cNvPr id="114" name="TextBox 113">
            <a:extLst>
              <a:ext uri="{FF2B5EF4-FFF2-40B4-BE49-F238E27FC236}">
                <a16:creationId xmlns:a16="http://schemas.microsoft.com/office/drawing/2014/main" id="{5715E6CC-7609-414B-6313-D4089EC31B2E}"/>
              </a:ext>
            </a:extLst>
          </p:cNvPr>
          <p:cNvSpPr txBox="1"/>
          <p:nvPr/>
        </p:nvSpPr>
        <p:spPr>
          <a:xfrm>
            <a:off x="763223" y="3164927"/>
            <a:ext cx="482895" cy="276999"/>
          </a:xfrm>
          <a:prstGeom prst="rect">
            <a:avLst/>
          </a:prstGeom>
          <a:noFill/>
          <a:ln>
            <a:noFill/>
          </a:ln>
        </p:spPr>
        <p:txBody>
          <a:bodyPr wrap="square" rtlCol="0">
            <a:spAutoFit/>
          </a:bodyPr>
          <a:lstStyle/>
          <a:p>
            <a:pPr algn="l" eaLnBrk="1" fontAlgn="auto" hangingPunct="1">
              <a:spcBef>
                <a:spcPts val="0"/>
              </a:spcBef>
              <a:spcAft>
                <a:spcPts val="0"/>
              </a:spcAft>
            </a:pPr>
            <a:r>
              <a:rPr lang="en-US" sz="1200" b="0" dirty="0">
                <a:solidFill>
                  <a:prstClr val="black"/>
                </a:solidFill>
                <a:latin typeface="Times New Roman" panose="02020603050405020304" pitchFamily="18" charset="0"/>
                <a:ea typeface="+mn-ea"/>
                <a:cs typeface="Times New Roman" panose="02020603050405020304" pitchFamily="18" charset="0"/>
              </a:rPr>
              <a:t>Vent</a:t>
            </a:r>
          </a:p>
        </p:txBody>
      </p:sp>
      <p:sp>
        <p:nvSpPr>
          <p:cNvPr id="115" name="TextBox 114">
            <a:extLst>
              <a:ext uri="{FF2B5EF4-FFF2-40B4-BE49-F238E27FC236}">
                <a16:creationId xmlns:a16="http://schemas.microsoft.com/office/drawing/2014/main" id="{AF879B13-CF3F-F43C-3407-979B4618FF0E}"/>
              </a:ext>
            </a:extLst>
          </p:cNvPr>
          <p:cNvSpPr txBox="1"/>
          <p:nvPr/>
        </p:nvSpPr>
        <p:spPr>
          <a:xfrm>
            <a:off x="2340707" y="2302806"/>
            <a:ext cx="977078" cy="461665"/>
          </a:xfrm>
          <a:prstGeom prst="rect">
            <a:avLst/>
          </a:prstGeom>
          <a:noFill/>
          <a:ln>
            <a:noFill/>
          </a:ln>
        </p:spPr>
        <p:txBody>
          <a:bodyPr wrap="square" rtlCol="0">
            <a:spAutoFit/>
          </a:bodyPr>
          <a:lstStyle/>
          <a:p>
            <a:pPr algn="l" eaLnBrk="1" fontAlgn="auto" hangingPunct="1">
              <a:spcBef>
                <a:spcPts val="0"/>
              </a:spcBef>
              <a:spcAft>
                <a:spcPts val="0"/>
              </a:spcAft>
            </a:pPr>
            <a:r>
              <a:rPr lang="en-US" sz="1200" b="0" dirty="0">
                <a:solidFill>
                  <a:prstClr val="black"/>
                </a:solidFill>
                <a:latin typeface="Times New Roman" panose="02020603050405020304" pitchFamily="18" charset="0"/>
                <a:ea typeface="+mn-ea"/>
                <a:cs typeface="Times New Roman" panose="02020603050405020304" pitchFamily="18" charset="0"/>
              </a:rPr>
              <a:t>Water vapor source</a:t>
            </a:r>
          </a:p>
        </p:txBody>
      </p:sp>
      <p:grpSp>
        <p:nvGrpSpPr>
          <p:cNvPr id="116" name="Group 115">
            <a:extLst>
              <a:ext uri="{FF2B5EF4-FFF2-40B4-BE49-F238E27FC236}">
                <a16:creationId xmlns:a16="http://schemas.microsoft.com/office/drawing/2014/main" id="{A938D2EA-4F47-D384-5D6C-933DE2FB1F30}"/>
              </a:ext>
            </a:extLst>
          </p:cNvPr>
          <p:cNvGrpSpPr/>
          <p:nvPr/>
        </p:nvGrpSpPr>
        <p:grpSpPr>
          <a:xfrm>
            <a:off x="9283075" y="912802"/>
            <a:ext cx="1181200" cy="1134415"/>
            <a:chOff x="9086800" y="969551"/>
            <a:chExt cx="1181200" cy="1134415"/>
          </a:xfrm>
        </p:grpSpPr>
        <p:sp>
          <p:nvSpPr>
            <p:cNvPr id="117" name="Oval 116">
              <a:extLst>
                <a:ext uri="{FF2B5EF4-FFF2-40B4-BE49-F238E27FC236}">
                  <a16:creationId xmlns:a16="http://schemas.microsoft.com/office/drawing/2014/main" id="{95F8260C-A61C-B8D4-FBF2-38D6963E1F54}"/>
                </a:ext>
              </a:extLst>
            </p:cNvPr>
            <p:cNvSpPr/>
            <p:nvPr/>
          </p:nvSpPr>
          <p:spPr>
            <a:xfrm>
              <a:off x="9086800" y="969551"/>
              <a:ext cx="1181200" cy="1134415"/>
            </a:xfrm>
            <a:prstGeom prst="ellipse">
              <a:avLst/>
            </a:prstGeom>
            <a:solidFill>
              <a:sysClr val="window" lastClr="FFFFFF"/>
            </a:solidFill>
            <a:ln w="1905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8" name="TextBox 117">
              <a:extLst>
                <a:ext uri="{FF2B5EF4-FFF2-40B4-BE49-F238E27FC236}">
                  <a16:creationId xmlns:a16="http://schemas.microsoft.com/office/drawing/2014/main" id="{D426B0BC-2E8F-384F-22DC-1AA983476C28}"/>
                </a:ext>
              </a:extLst>
            </p:cNvPr>
            <p:cNvSpPr txBox="1"/>
            <p:nvPr/>
          </p:nvSpPr>
          <p:spPr>
            <a:xfrm>
              <a:off x="9463075" y="969551"/>
              <a:ext cx="441350" cy="276999"/>
            </a:xfrm>
            <a:prstGeom prst="rect">
              <a:avLst/>
            </a:prstGeom>
            <a:noFill/>
            <a:ln>
              <a:noFill/>
            </a:ln>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Air</a:t>
              </a:r>
            </a:p>
          </p:txBody>
        </p:sp>
      </p:grpSp>
      <p:cxnSp>
        <p:nvCxnSpPr>
          <p:cNvPr id="119" name="Straight Arrow Connector 118">
            <a:extLst>
              <a:ext uri="{FF2B5EF4-FFF2-40B4-BE49-F238E27FC236}">
                <a16:creationId xmlns:a16="http://schemas.microsoft.com/office/drawing/2014/main" id="{4E4F195C-B180-5A5D-E07F-A4A8FAB42EE7}"/>
              </a:ext>
            </a:extLst>
          </p:cNvPr>
          <p:cNvCxnSpPr>
            <a:cxnSpLocks/>
            <a:stCxn id="117" idx="2"/>
          </p:cNvCxnSpPr>
          <p:nvPr/>
        </p:nvCxnSpPr>
        <p:spPr>
          <a:xfrm flipH="1" flipV="1">
            <a:off x="8108375" y="1480009"/>
            <a:ext cx="1174700" cy="1"/>
          </a:xfrm>
          <a:prstGeom prst="straightConnector1">
            <a:avLst/>
          </a:prstGeom>
          <a:noFill/>
          <a:ln w="19050" cap="flat" cmpd="sng" algn="ctr">
            <a:solidFill>
              <a:sysClr val="windowText" lastClr="000000"/>
            </a:solidFill>
            <a:prstDash val="solid"/>
            <a:miter lim="800000"/>
            <a:tailEnd type="triangle"/>
          </a:ln>
          <a:effectLst/>
        </p:spPr>
      </p:cxnSp>
      <p:cxnSp>
        <p:nvCxnSpPr>
          <p:cNvPr id="120" name="Straight Arrow Connector 119">
            <a:extLst>
              <a:ext uri="{FF2B5EF4-FFF2-40B4-BE49-F238E27FC236}">
                <a16:creationId xmlns:a16="http://schemas.microsoft.com/office/drawing/2014/main" id="{94DFF67D-1F75-F045-0F54-18BEC151AE82}"/>
              </a:ext>
            </a:extLst>
          </p:cNvPr>
          <p:cNvCxnSpPr>
            <a:cxnSpLocks/>
          </p:cNvCxnSpPr>
          <p:nvPr/>
        </p:nvCxnSpPr>
        <p:spPr>
          <a:xfrm flipH="1" flipV="1">
            <a:off x="10056073" y="2030281"/>
            <a:ext cx="4952" cy="641911"/>
          </a:xfrm>
          <a:prstGeom prst="straightConnector1">
            <a:avLst/>
          </a:prstGeom>
          <a:noFill/>
          <a:ln w="19050" cap="flat" cmpd="sng" algn="ctr">
            <a:solidFill>
              <a:sysClr val="windowText" lastClr="000000"/>
            </a:solidFill>
            <a:prstDash val="solid"/>
            <a:miter lim="800000"/>
            <a:tailEnd type="triangle"/>
          </a:ln>
          <a:effectLst/>
        </p:spPr>
      </p:cxnSp>
      <p:cxnSp>
        <p:nvCxnSpPr>
          <p:cNvPr id="121" name="Straight Arrow Connector 120">
            <a:extLst>
              <a:ext uri="{FF2B5EF4-FFF2-40B4-BE49-F238E27FC236}">
                <a16:creationId xmlns:a16="http://schemas.microsoft.com/office/drawing/2014/main" id="{FE258198-8A54-523A-8F4B-934DDDC2A87A}"/>
              </a:ext>
            </a:extLst>
          </p:cNvPr>
          <p:cNvCxnSpPr>
            <a:cxnSpLocks/>
            <a:endCxn id="117" idx="6"/>
          </p:cNvCxnSpPr>
          <p:nvPr/>
        </p:nvCxnSpPr>
        <p:spPr>
          <a:xfrm flipH="1">
            <a:off x="10464275" y="1480010"/>
            <a:ext cx="615900" cy="0"/>
          </a:xfrm>
          <a:prstGeom prst="straightConnector1">
            <a:avLst/>
          </a:prstGeom>
          <a:noFill/>
          <a:ln w="19050" cap="flat" cmpd="sng" algn="ctr">
            <a:solidFill>
              <a:sysClr val="windowText" lastClr="000000"/>
            </a:solidFill>
            <a:prstDash val="solid"/>
            <a:miter lim="800000"/>
            <a:tailEnd type="triangle"/>
          </a:ln>
          <a:effectLst/>
        </p:spPr>
      </p:cxnSp>
      <p:cxnSp>
        <p:nvCxnSpPr>
          <p:cNvPr id="122" name="Straight Arrow Connector 121">
            <a:extLst>
              <a:ext uri="{FF2B5EF4-FFF2-40B4-BE49-F238E27FC236}">
                <a16:creationId xmlns:a16="http://schemas.microsoft.com/office/drawing/2014/main" id="{CF50CE06-D0E6-B7FA-4A89-7829E358BF98}"/>
              </a:ext>
            </a:extLst>
          </p:cNvPr>
          <p:cNvCxnSpPr>
            <a:cxnSpLocks/>
          </p:cNvCxnSpPr>
          <p:nvPr/>
        </p:nvCxnSpPr>
        <p:spPr>
          <a:xfrm>
            <a:off x="4189789" y="2108130"/>
            <a:ext cx="0" cy="726063"/>
          </a:xfrm>
          <a:prstGeom prst="straightConnector1">
            <a:avLst/>
          </a:prstGeom>
          <a:noFill/>
          <a:ln w="19050" cap="flat" cmpd="sng" algn="ctr">
            <a:solidFill>
              <a:sysClr val="windowText" lastClr="000000"/>
            </a:solidFill>
            <a:prstDash val="dashDot"/>
            <a:miter lim="800000"/>
            <a:tailEnd type="triangle"/>
          </a:ln>
          <a:effectLst/>
        </p:spPr>
      </p:cxnSp>
      <p:sp>
        <p:nvSpPr>
          <p:cNvPr id="123" name="TextBox 122">
            <a:extLst>
              <a:ext uri="{FF2B5EF4-FFF2-40B4-BE49-F238E27FC236}">
                <a16:creationId xmlns:a16="http://schemas.microsoft.com/office/drawing/2014/main" id="{A6155114-7B36-A156-4DE5-248F771569BC}"/>
              </a:ext>
            </a:extLst>
          </p:cNvPr>
          <p:cNvSpPr txBox="1"/>
          <p:nvPr/>
        </p:nvSpPr>
        <p:spPr>
          <a:xfrm>
            <a:off x="3949965" y="2234277"/>
            <a:ext cx="300082" cy="369332"/>
          </a:xfrm>
          <a:prstGeom prst="rect">
            <a:avLst/>
          </a:prstGeom>
          <a:noFill/>
        </p:spPr>
        <p:txBody>
          <a:bodyPr wrap="none" rtlCol="0">
            <a:spAutoFit/>
          </a:bodyPr>
          <a:lstStyle/>
          <a:p>
            <a:pPr algn="l" eaLnBrk="1" fontAlgn="auto" hangingPunct="1">
              <a:spcBef>
                <a:spcPts val="0"/>
              </a:spcBef>
              <a:spcAft>
                <a:spcPts val="0"/>
              </a:spcAft>
            </a:pPr>
            <a:r>
              <a:rPr lang="en-US" sz="1800" b="0" dirty="0">
                <a:solidFill>
                  <a:prstClr val="black"/>
                </a:solidFill>
                <a:latin typeface="Times New Roman" panose="02020603050405020304" pitchFamily="18" charset="0"/>
                <a:ea typeface="+mn-ea"/>
                <a:cs typeface="Times New Roman" panose="02020603050405020304" pitchFamily="18" charset="0"/>
              </a:rPr>
              <a:t>g</a:t>
            </a:r>
          </a:p>
        </p:txBody>
      </p:sp>
      <mc:AlternateContent xmlns:mc="http://schemas.openxmlformats.org/markup-compatibility/2006" xmlns:a14="http://schemas.microsoft.com/office/drawing/2010/main">
        <mc:Choice Requires="a14">
          <p:sp>
            <p:nvSpPr>
              <p:cNvPr id="124" name="TextBox 123">
                <a:extLst>
                  <a:ext uri="{FF2B5EF4-FFF2-40B4-BE49-F238E27FC236}">
                    <a16:creationId xmlns:a16="http://schemas.microsoft.com/office/drawing/2014/main" id="{701C0019-D0BF-78C4-D04D-D37BE59A1949}"/>
                  </a:ext>
                </a:extLst>
              </p:cNvPr>
              <p:cNvSpPr txBox="1"/>
              <p:nvPr/>
            </p:nvSpPr>
            <p:spPr>
              <a:xfrm>
                <a:off x="9472538" y="4224792"/>
                <a:ext cx="732060" cy="469872"/>
              </a:xfrm>
              <a:prstGeom prst="rect">
                <a:avLst/>
              </a:prstGeom>
              <a:noFill/>
            </p:spPr>
            <p:txBody>
              <a:bodyPr wrap="none" rtlCol="0">
                <a:spAutoFit/>
              </a:bodyPr>
              <a:lstStyle/>
              <a:p>
                <a:pPr algn="l" eaLnBrk="1" fontAlgn="auto" hangingPunct="1">
                  <a:spcBef>
                    <a:spcPts val="0"/>
                  </a:spcBef>
                  <a:spcAft>
                    <a:spcPts val="0"/>
                  </a:spcAft>
                </a:pP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sub>
                        <m:r>
                          <a:rPr lang="en-US" sz="1200" b="0" i="1" smtClean="0">
                            <a:solidFill>
                              <a:prstClr val="black"/>
                            </a:solidFill>
                            <a:latin typeface="Cambria Math" panose="02040503050406030204" pitchFamily="18" charset="0"/>
                            <a:ea typeface="+mn-ea"/>
                            <a:cs typeface="Times New Roman" panose="02020603050405020304" pitchFamily="18" charset="0"/>
                          </a:rPr>
                          <m:t>𝐿</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a:t>
                </a:r>
                <a:r>
                  <a:rPr lang="en-US" sz="1200" b="0" dirty="0">
                    <a:solidFill>
                      <a:prstClr val="black"/>
                    </a:solidFill>
                    <a:latin typeface="Aptos" panose="02110004020202020204"/>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𝑇</m:t>
                        </m:r>
                      </m:e>
                      <m:sub>
                        <m:r>
                          <a:rPr lang="en-US" sz="1200" b="0" i="1" smtClean="0">
                            <a:solidFill>
                              <a:prstClr val="black"/>
                            </a:solidFill>
                            <a:latin typeface="Cambria Math" panose="02040503050406030204" pitchFamily="18" charset="0"/>
                            <a:ea typeface="+mn-ea"/>
                            <a:cs typeface="Times New Roman" panose="02020603050405020304" pitchFamily="18" charset="0"/>
                          </a:rPr>
                          <m:t>𝐿</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 </a:t>
                </a:r>
              </a:p>
              <a:p>
                <a:pPr algn="l" eaLnBrk="1" fontAlgn="auto" hangingPunct="1">
                  <a:spcBef>
                    <a:spcPts val="0"/>
                  </a:spcBef>
                  <a:spcAft>
                    <a:spcPts val="0"/>
                  </a:spcAft>
                </a:pP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𝐷</m:t>
                        </m:r>
                      </m:e>
                      <m:sub>
                        <m:r>
                          <a:rPr lang="en-US" sz="1200" b="0" i="1" smtClean="0">
                            <a:solidFill>
                              <a:prstClr val="black"/>
                            </a:solidFill>
                            <a:latin typeface="Cambria Math" panose="02040503050406030204" pitchFamily="18" charset="0"/>
                            <a:ea typeface="+mn-ea"/>
                            <a:cs typeface="Times New Roman" panose="02020603050405020304" pitchFamily="18" charset="0"/>
                          </a:rPr>
                          <m:t>𝐿</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𝐴</m:t>
                        </m:r>
                      </m:e>
                      <m:sub>
                        <m:r>
                          <a:rPr lang="en-US" sz="1200" b="0" i="1" smtClean="0">
                            <a:solidFill>
                              <a:prstClr val="black"/>
                            </a:solidFill>
                            <a:latin typeface="Cambria Math" panose="02040503050406030204" pitchFamily="18" charset="0"/>
                            <a:ea typeface="+mn-ea"/>
                            <a:cs typeface="Times New Roman" panose="02020603050405020304" pitchFamily="18" charset="0"/>
                          </a:rPr>
                          <m:t>𝑊</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𝐿</m:t>
                        </m:r>
                      </m:sub>
                    </m:sSub>
                  </m:oMath>
                </a14:m>
                <a:endParaRPr lang="en-US" sz="1200" b="0" dirty="0">
                  <a:solidFill>
                    <a:prstClr val="black"/>
                  </a:solidFill>
                  <a:latin typeface="Times New Roman" panose="02020603050405020304" pitchFamily="18" charset="0"/>
                  <a:ea typeface="+mn-ea"/>
                  <a:cs typeface="Times New Roman" panose="02020603050405020304" pitchFamily="18" charset="0"/>
                </a:endParaRPr>
              </a:p>
            </p:txBody>
          </p:sp>
        </mc:Choice>
        <mc:Fallback xmlns="">
          <p:sp>
            <p:nvSpPr>
              <p:cNvPr id="124" name="TextBox 123">
                <a:extLst>
                  <a:ext uri="{FF2B5EF4-FFF2-40B4-BE49-F238E27FC236}">
                    <a16:creationId xmlns:a16="http://schemas.microsoft.com/office/drawing/2014/main" id="{701C0019-D0BF-78C4-D04D-D37BE59A1949}"/>
                  </a:ext>
                </a:extLst>
              </p:cNvPr>
              <p:cNvSpPr txBox="1">
                <a:spLocks noRot="1" noChangeAspect="1" noMove="1" noResize="1" noEditPoints="1" noAdjustHandles="1" noChangeArrowheads="1" noChangeShapeType="1" noTextEdit="1"/>
              </p:cNvSpPr>
              <p:nvPr/>
            </p:nvSpPr>
            <p:spPr>
              <a:xfrm>
                <a:off x="9472538" y="4224792"/>
                <a:ext cx="732060" cy="469872"/>
              </a:xfrm>
              <a:prstGeom prst="rect">
                <a:avLst/>
              </a:prstGeom>
              <a:blipFill>
                <a:blip r:embed="rId3"/>
                <a:stretch>
                  <a:fillRect t="-1299" b="-77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5" name="TextBox 124">
                <a:extLst>
                  <a:ext uri="{FF2B5EF4-FFF2-40B4-BE49-F238E27FC236}">
                    <a16:creationId xmlns:a16="http://schemas.microsoft.com/office/drawing/2014/main" id="{0B1EDE8E-903B-4B84-BA36-066A73D135FD}"/>
                  </a:ext>
                </a:extLst>
              </p:cNvPr>
              <p:cNvSpPr txBox="1"/>
              <p:nvPr/>
            </p:nvSpPr>
            <p:spPr>
              <a:xfrm>
                <a:off x="9362904" y="1110649"/>
                <a:ext cx="907621" cy="654538"/>
              </a:xfrm>
              <a:prstGeom prst="rect">
                <a:avLst/>
              </a:prstGeom>
              <a:noFill/>
            </p:spPr>
            <p:txBody>
              <a:bodyPr wrap="none" rtlCol="0">
                <a:spAutoFit/>
              </a:bodyPr>
              <a:lstStyle/>
              <a:p>
                <a:pPr algn="l" eaLnBrk="1" fontAlgn="auto" hangingPunct="1">
                  <a:spcBef>
                    <a:spcPts val="0"/>
                  </a:spcBef>
                  <a:spcAft>
                    <a:spcPts val="0"/>
                  </a:spcAft>
                </a:pPr>
                <a:r>
                  <a:rPr lang="en-US" sz="1200" b="0" dirty="0">
                    <a:solidFill>
                      <a:prstClr val="black"/>
                    </a:solidFill>
                    <a:latin typeface="Times New Roman" panose="02020603050405020304" pitchFamily="18" charset="0"/>
                    <a:ea typeface="+mn-ea"/>
                    <a:cs typeface="Times New Roman" panose="02020603050405020304" pitchFamily="18" charset="0"/>
                  </a:rPr>
                  <a:t>V,</a:t>
                </a:r>
                <a:r>
                  <a:rPr lang="en-US" sz="1200" b="0" dirty="0">
                    <a:solidFill>
                      <a:prstClr val="black"/>
                    </a:solidFill>
                    <a:latin typeface="Aptos" panose="02110004020202020204"/>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𝑇</m:t>
                        </m:r>
                      </m:e>
                      <m:sub>
                        <m:r>
                          <a:rPr lang="en-US" sz="1200" b="0" i="1" smtClean="0">
                            <a:solidFill>
                              <a:prstClr val="black"/>
                            </a:solidFill>
                            <a:latin typeface="Cambria Math" panose="02040503050406030204" pitchFamily="18" charset="0"/>
                            <a:ea typeface="+mn-ea"/>
                            <a:cs typeface="Times New Roman" panose="02020603050405020304" pitchFamily="18" charset="0"/>
                          </a:rPr>
                          <m:t>𝑎</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𝑃</m:t>
                        </m:r>
                      </m:e>
                      <m:sub>
                        <m:r>
                          <a:rPr lang="en-US" sz="1200" b="0" i="1" smtClean="0">
                            <a:solidFill>
                              <a:prstClr val="black"/>
                            </a:solidFill>
                            <a:latin typeface="Cambria Math" panose="02040503050406030204" pitchFamily="18" charset="0"/>
                            <a:ea typeface="+mn-ea"/>
                            <a:cs typeface="Times New Roman" panose="02020603050405020304" pitchFamily="18" charset="0"/>
                          </a:rPr>
                          <m:t>𝑎</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a:t>
                </a:r>
              </a:p>
              <a:p>
                <a:pPr algn="l" eaLnBrk="1" fontAlgn="auto" hangingPunct="1">
                  <a:spcBef>
                    <a:spcPts val="0"/>
                  </a:spcBef>
                  <a:spcAft>
                    <a:spcPts val="0"/>
                  </a:spcAft>
                </a:pP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sub>
                        <m:r>
                          <a:rPr lang="en-US" sz="1200" b="0" i="1" smtClean="0">
                            <a:solidFill>
                              <a:prstClr val="black"/>
                            </a:solidFill>
                            <a:latin typeface="Cambria Math" panose="02040503050406030204" pitchFamily="18" charset="0"/>
                            <a:ea typeface="+mn-ea"/>
                            <a:cs typeface="Times New Roman" panose="02020603050405020304" pitchFamily="18" charset="0"/>
                          </a:rPr>
                          <m:t>𝑣</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sub>
                        <m:r>
                          <a:rPr lang="en-US" sz="1200" b="0" i="1" smtClean="0">
                            <a:solidFill>
                              <a:prstClr val="black"/>
                            </a:solidFill>
                            <a:latin typeface="Cambria Math" panose="02040503050406030204" pitchFamily="18" charset="0"/>
                            <a:ea typeface="+mn-ea"/>
                            <a:cs typeface="Times New Roman" panose="02020603050405020304" pitchFamily="18" charset="0"/>
                          </a:rPr>
                          <m:t>𝑐𝑜𝑛𝑑</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a:t>
                </a:r>
              </a:p>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sub>
                          <m:r>
                            <a:rPr lang="en-US" sz="1200" b="0" i="1" smtClean="0">
                              <a:solidFill>
                                <a:prstClr val="black"/>
                              </a:solidFill>
                              <a:latin typeface="Cambria Math" panose="02040503050406030204" pitchFamily="18" charset="0"/>
                              <a:ea typeface="+mn-ea"/>
                              <a:cs typeface="Times New Roman" panose="02020603050405020304" pitchFamily="18" charset="0"/>
                            </a:rPr>
                            <m:t>𝑖</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𝑎</m:t>
                          </m:r>
                        </m:sub>
                      </m:sSub>
                    </m:oMath>
                  </m:oMathPara>
                </a14:m>
                <a:endParaRPr lang="en-US" sz="1200" b="0" dirty="0">
                  <a:solidFill>
                    <a:prstClr val="black"/>
                  </a:solidFill>
                  <a:latin typeface="Times New Roman" panose="02020603050405020304" pitchFamily="18" charset="0"/>
                  <a:ea typeface="+mn-ea"/>
                  <a:cs typeface="Times New Roman" panose="02020603050405020304" pitchFamily="18" charset="0"/>
                </a:endParaRPr>
              </a:p>
            </p:txBody>
          </p:sp>
        </mc:Choice>
        <mc:Fallback xmlns="">
          <p:sp>
            <p:nvSpPr>
              <p:cNvPr id="125" name="TextBox 124">
                <a:extLst>
                  <a:ext uri="{FF2B5EF4-FFF2-40B4-BE49-F238E27FC236}">
                    <a16:creationId xmlns:a16="http://schemas.microsoft.com/office/drawing/2014/main" id="{0B1EDE8E-903B-4B84-BA36-066A73D135FD}"/>
                  </a:ext>
                </a:extLst>
              </p:cNvPr>
              <p:cNvSpPr txBox="1">
                <a:spLocks noRot="1" noChangeAspect="1" noMove="1" noResize="1" noEditPoints="1" noAdjustHandles="1" noChangeArrowheads="1" noChangeShapeType="1" noTextEdit="1"/>
              </p:cNvSpPr>
              <p:nvPr/>
            </p:nvSpPr>
            <p:spPr>
              <a:xfrm>
                <a:off x="9362904" y="1110649"/>
                <a:ext cx="907621" cy="654538"/>
              </a:xfrm>
              <a:prstGeom prst="rect">
                <a:avLst/>
              </a:prstGeom>
              <a:blipFill>
                <a:blip r:embed="rId4"/>
                <a:stretch>
                  <a:fillRect l="-671" t="-9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6" name="TextBox 125">
                <a:extLst>
                  <a:ext uri="{FF2B5EF4-FFF2-40B4-BE49-F238E27FC236}">
                    <a16:creationId xmlns:a16="http://schemas.microsoft.com/office/drawing/2014/main" id="{F615A3BF-1B49-84B4-5C7B-DF924DD7C19D}"/>
                  </a:ext>
                </a:extLst>
              </p:cNvPr>
              <p:cNvSpPr txBox="1"/>
              <p:nvPr/>
            </p:nvSpPr>
            <p:spPr>
              <a:xfrm>
                <a:off x="10601923" y="1211301"/>
                <a:ext cx="517904" cy="291875"/>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𝑣</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𝑖𝑛𝑗</m:t>
                          </m:r>
                        </m:sub>
                      </m:sSub>
                    </m:oMath>
                  </m:oMathPara>
                </a14:m>
                <a:endParaRPr lang="en-US" sz="1800" b="0" dirty="0">
                  <a:solidFill>
                    <a:prstClr val="black"/>
                  </a:solidFill>
                  <a:latin typeface="Aptos" panose="02110004020202020204"/>
                  <a:ea typeface="+mn-ea"/>
                </a:endParaRPr>
              </a:p>
            </p:txBody>
          </p:sp>
        </mc:Choice>
        <mc:Fallback xmlns="">
          <p:sp>
            <p:nvSpPr>
              <p:cNvPr id="126" name="TextBox 125">
                <a:extLst>
                  <a:ext uri="{FF2B5EF4-FFF2-40B4-BE49-F238E27FC236}">
                    <a16:creationId xmlns:a16="http://schemas.microsoft.com/office/drawing/2014/main" id="{F615A3BF-1B49-84B4-5C7B-DF924DD7C19D}"/>
                  </a:ext>
                </a:extLst>
              </p:cNvPr>
              <p:cNvSpPr txBox="1">
                <a:spLocks noRot="1" noChangeAspect="1" noMove="1" noResize="1" noEditPoints="1" noAdjustHandles="1" noChangeArrowheads="1" noChangeShapeType="1" noTextEdit="1"/>
              </p:cNvSpPr>
              <p:nvPr/>
            </p:nvSpPr>
            <p:spPr>
              <a:xfrm>
                <a:off x="10601923" y="1211301"/>
                <a:ext cx="517904" cy="291875"/>
              </a:xfrm>
              <a:prstGeom prst="rect">
                <a:avLst/>
              </a:prstGeom>
              <a:blipFill>
                <a:blip r:embed="rId5"/>
                <a:stretch>
                  <a:fillRect r="-1176" b="-20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7" name="TextBox 126">
                <a:extLst>
                  <a:ext uri="{FF2B5EF4-FFF2-40B4-BE49-F238E27FC236}">
                    <a16:creationId xmlns:a16="http://schemas.microsoft.com/office/drawing/2014/main" id="{D209FB0F-B1C4-81D9-5EBA-1B695DFB4AE5}"/>
                  </a:ext>
                </a:extLst>
              </p:cNvPr>
              <p:cNvSpPr txBox="1"/>
              <p:nvPr/>
            </p:nvSpPr>
            <p:spPr>
              <a:xfrm>
                <a:off x="10001889" y="2202537"/>
                <a:ext cx="517904" cy="291298"/>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𝑝𝑜𝑜𝑙</m:t>
                          </m:r>
                          <m:r>
                            <a:rPr lang="en-US" sz="1200" b="0" i="1" smtClean="0">
                              <a:solidFill>
                                <a:prstClr val="black"/>
                              </a:solidFill>
                              <a:latin typeface="Cambria Math" panose="02040503050406030204" pitchFamily="18" charset="0"/>
                              <a:ea typeface="+mn-ea"/>
                              <a:cs typeface="Times New Roman" panose="02020603050405020304" pitchFamily="18" charset="0"/>
                            </a:rPr>
                            <m:t>_</m:t>
                          </m:r>
                          <m:r>
                            <a:rPr lang="en-US" sz="1200" b="0" i="1" smtClean="0">
                              <a:solidFill>
                                <a:prstClr val="black"/>
                              </a:solidFill>
                              <a:latin typeface="Cambria Math" panose="02040503050406030204" pitchFamily="18" charset="0"/>
                              <a:ea typeface="+mn-ea"/>
                              <a:cs typeface="Times New Roman" panose="02020603050405020304" pitchFamily="18" charset="0"/>
                            </a:rPr>
                            <m:t>𝑡𝑜</m:t>
                          </m:r>
                          <m:r>
                            <a:rPr lang="en-US" sz="1200" b="0" i="1" smtClean="0">
                              <a:solidFill>
                                <a:prstClr val="black"/>
                              </a:solidFill>
                              <a:latin typeface="Cambria Math" panose="02040503050406030204" pitchFamily="18" charset="0"/>
                              <a:ea typeface="+mn-ea"/>
                              <a:cs typeface="Times New Roman" panose="02020603050405020304" pitchFamily="18" charset="0"/>
                            </a:rPr>
                            <m:t>_</m:t>
                          </m:r>
                          <m:r>
                            <a:rPr lang="en-US" sz="1200" b="0" i="1" smtClean="0">
                              <a:solidFill>
                                <a:prstClr val="black"/>
                              </a:solidFill>
                              <a:latin typeface="Cambria Math" panose="02040503050406030204" pitchFamily="18" charset="0"/>
                              <a:ea typeface="+mn-ea"/>
                              <a:cs typeface="Times New Roman" panose="02020603050405020304" pitchFamily="18" charset="0"/>
                            </a:rPr>
                            <m:t>𝑣𝑎𝑝𝑜𝑟</m:t>
                          </m:r>
                        </m:sub>
                      </m:sSub>
                    </m:oMath>
                  </m:oMathPara>
                </a14:m>
                <a:endParaRPr lang="en-US" sz="1800" b="0" dirty="0">
                  <a:solidFill>
                    <a:prstClr val="black"/>
                  </a:solidFill>
                  <a:latin typeface="Aptos" panose="02110004020202020204"/>
                  <a:ea typeface="+mn-ea"/>
                </a:endParaRPr>
              </a:p>
            </p:txBody>
          </p:sp>
        </mc:Choice>
        <mc:Fallback xmlns="">
          <p:sp>
            <p:nvSpPr>
              <p:cNvPr id="127" name="TextBox 126">
                <a:extLst>
                  <a:ext uri="{FF2B5EF4-FFF2-40B4-BE49-F238E27FC236}">
                    <a16:creationId xmlns:a16="http://schemas.microsoft.com/office/drawing/2014/main" id="{D209FB0F-B1C4-81D9-5EBA-1B695DFB4AE5}"/>
                  </a:ext>
                </a:extLst>
              </p:cNvPr>
              <p:cNvSpPr txBox="1">
                <a:spLocks noRot="1" noChangeAspect="1" noMove="1" noResize="1" noEditPoints="1" noAdjustHandles="1" noChangeArrowheads="1" noChangeShapeType="1" noTextEdit="1"/>
              </p:cNvSpPr>
              <p:nvPr/>
            </p:nvSpPr>
            <p:spPr>
              <a:xfrm>
                <a:off x="10001889" y="2202537"/>
                <a:ext cx="517904" cy="291298"/>
              </a:xfrm>
              <a:prstGeom prst="rect">
                <a:avLst/>
              </a:prstGeom>
              <a:blipFill>
                <a:blip r:embed="rId6"/>
                <a:stretch>
                  <a:fillRect r="-976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8" name="TextBox 127">
                <a:extLst>
                  <a:ext uri="{FF2B5EF4-FFF2-40B4-BE49-F238E27FC236}">
                    <a16:creationId xmlns:a16="http://schemas.microsoft.com/office/drawing/2014/main" id="{F7E521B6-48D9-A5CD-D8F2-1BA829E206AF}"/>
                  </a:ext>
                </a:extLst>
              </p:cNvPr>
              <p:cNvSpPr txBox="1"/>
              <p:nvPr/>
            </p:nvSpPr>
            <p:spPr>
              <a:xfrm>
                <a:off x="8406400" y="1437918"/>
                <a:ext cx="517904" cy="291875"/>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𝑣</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𝑣𝑒𝑛𝑡</m:t>
                          </m:r>
                        </m:sub>
                      </m:sSub>
                    </m:oMath>
                  </m:oMathPara>
                </a14:m>
                <a:endParaRPr lang="en-US" sz="1800" b="0" dirty="0">
                  <a:solidFill>
                    <a:prstClr val="black"/>
                  </a:solidFill>
                  <a:latin typeface="Aptos" panose="02110004020202020204"/>
                  <a:ea typeface="+mn-ea"/>
                </a:endParaRPr>
              </a:p>
            </p:txBody>
          </p:sp>
        </mc:Choice>
        <mc:Fallback xmlns="">
          <p:sp>
            <p:nvSpPr>
              <p:cNvPr id="128" name="TextBox 127">
                <a:extLst>
                  <a:ext uri="{FF2B5EF4-FFF2-40B4-BE49-F238E27FC236}">
                    <a16:creationId xmlns:a16="http://schemas.microsoft.com/office/drawing/2014/main" id="{F7E521B6-48D9-A5CD-D8F2-1BA829E206AF}"/>
                  </a:ext>
                </a:extLst>
              </p:cNvPr>
              <p:cNvSpPr txBox="1">
                <a:spLocks noRot="1" noChangeAspect="1" noMove="1" noResize="1" noEditPoints="1" noAdjustHandles="1" noChangeArrowheads="1" noChangeShapeType="1" noTextEdit="1"/>
              </p:cNvSpPr>
              <p:nvPr/>
            </p:nvSpPr>
            <p:spPr>
              <a:xfrm>
                <a:off x="8406400" y="1437918"/>
                <a:ext cx="517904" cy="291875"/>
              </a:xfrm>
              <a:prstGeom prst="rect">
                <a:avLst/>
              </a:prstGeom>
              <a:blipFill>
                <a:blip r:embed="rId7"/>
                <a:stretch>
                  <a:fillRect r="-141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9" name="TextBox 128">
                <a:extLst>
                  <a:ext uri="{FF2B5EF4-FFF2-40B4-BE49-F238E27FC236}">
                    <a16:creationId xmlns:a16="http://schemas.microsoft.com/office/drawing/2014/main" id="{7A5D504D-E59D-41D6-8AF0-723F825572EE}"/>
                  </a:ext>
                </a:extLst>
              </p:cNvPr>
              <p:cNvSpPr txBox="1"/>
              <p:nvPr/>
            </p:nvSpPr>
            <p:spPr>
              <a:xfrm>
                <a:off x="8406400" y="1211301"/>
                <a:ext cx="517904" cy="291875"/>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𝑖</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𝑣𝑒𝑛𝑡</m:t>
                          </m:r>
                        </m:sub>
                      </m:sSub>
                    </m:oMath>
                  </m:oMathPara>
                </a14:m>
                <a:endParaRPr lang="en-US" sz="1800" b="0" dirty="0">
                  <a:solidFill>
                    <a:prstClr val="black"/>
                  </a:solidFill>
                  <a:latin typeface="Aptos" panose="02110004020202020204"/>
                  <a:ea typeface="+mn-ea"/>
                </a:endParaRPr>
              </a:p>
            </p:txBody>
          </p:sp>
        </mc:Choice>
        <mc:Fallback xmlns="">
          <p:sp>
            <p:nvSpPr>
              <p:cNvPr id="129" name="TextBox 128">
                <a:extLst>
                  <a:ext uri="{FF2B5EF4-FFF2-40B4-BE49-F238E27FC236}">
                    <a16:creationId xmlns:a16="http://schemas.microsoft.com/office/drawing/2014/main" id="{7A5D504D-E59D-41D6-8AF0-723F825572EE}"/>
                  </a:ext>
                </a:extLst>
              </p:cNvPr>
              <p:cNvSpPr txBox="1">
                <a:spLocks noRot="1" noChangeAspect="1" noMove="1" noResize="1" noEditPoints="1" noAdjustHandles="1" noChangeArrowheads="1" noChangeShapeType="1" noTextEdit="1"/>
              </p:cNvSpPr>
              <p:nvPr/>
            </p:nvSpPr>
            <p:spPr>
              <a:xfrm>
                <a:off x="8406400" y="1211301"/>
                <a:ext cx="517904" cy="291875"/>
              </a:xfrm>
              <a:prstGeom prst="rect">
                <a:avLst/>
              </a:prstGeom>
              <a:blipFill>
                <a:blip r:embed="rId8"/>
                <a:stretch>
                  <a:fillRect r="-94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0" name="TextBox 129">
                <a:extLst>
                  <a:ext uri="{FF2B5EF4-FFF2-40B4-BE49-F238E27FC236}">
                    <a16:creationId xmlns:a16="http://schemas.microsoft.com/office/drawing/2014/main" id="{FBEC216B-B964-D035-5289-20DB808DE604}"/>
                  </a:ext>
                </a:extLst>
              </p:cNvPr>
              <p:cNvSpPr txBox="1"/>
              <p:nvPr/>
            </p:nvSpPr>
            <p:spPr>
              <a:xfrm>
                <a:off x="8406400" y="1018163"/>
                <a:ext cx="517904" cy="291618"/>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𝑎</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𝑑𝑟𝑦</m:t>
                          </m:r>
                        </m:sub>
                      </m:sSub>
                    </m:oMath>
                  </m:oMathPara>
                </a14:m>
                <a:endParaRPr lang="en-US" sz="1800" b="0" dirty="0">
                  <a:solidFill>
                    <a:prstClr val="black"/>
                  </a:solidFill>
                  <a:latin typeface="Aptos" panose="02110004020202020204"/>
                  <a:ea typeface="+mn-ea"/>
                </a:endParaRPr>
              </a:p>
            </p:txBody>
          </p:sp>
        </mc:Choice>
        <mc:Fallback xmlns="">
          <p:sp>
            <p:nvSpPr>
              <p:cNvPr id="130" name="TextBox 129">
                <a:extLst>
                  <a:ext uri="{FF2B5EF4-FFF2-40B4-BE49-F238E27FC236}">
                    <a16:creationId xmlns:a16="http://schemas.microsoft.com/office/drawing/2014/main" id="{FBEC216B-B964-D035-5289-20DB808DE604}"/>
                  </a:ext>
                </a:extLst>
              </p:cNvPr>
              <p:cNvSpPr txBox="1">
                <a:spLocks noRot="1" noChangeAspect="1" noMove="1" noResize="1" noEditPoints="1" noAdjustHandles="1" noChangeArrowheads="1" noChangeShapeType="1" noTextEdit="1"/>
              </p:cNvSpPr>
              <p:nvPr/>
            </p:nvSpPr>
            <p:spPr>
              <a:xfrm>
                <a:off x="8406400" y="1018163"/>
                <a:ext cx="517904" cy="291618"/>
              </a:xfrm>
              <a:prstGeom prst="rect">
                <a:avLst/>
              </a:prstGeom>
              <a:blipFill>
                <a:blip r:embed="rId9"/>
                <a:stretch>
                  <a:fillRect r="-10588" b="-20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1" name="TextBox 130">
                <a:extLst>
                  <a:ext uri="{FF2B5EF4-FFF2-40B4-BE49-F238E27FC236}">
                    <a16:creationId xmlns:a16="http://schemas.microsoft.com/office/drawing/2014/main" id="{742ECF3C-B410-9AB4-3866-969264B8B65A}"/>
                  </a:ext>
                </a:extLst>
              </p:cNvPr>
              <p:cNvSpPr txBox="1"/>
              <p:nvPr/>
            </p:nvSpPr>
            <p:spPr>
              <a:xfrm>
                <a:off x="8531017" y="3554791"/>
                <a:ext cx="662833" cy="296428"/>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𝑄</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𝑊</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𝑖</m:t>
                          </m:r>
                        </m:sub>
                      </m:sSub>
                    </m:oMath>
                  </m:oMathPara>
                </a14:m>
                <a:endParaRPr lang="en-US" sz="1800" b="0" dirty="0">
                  <a:solidFill>
                    <a:prstClr val="black"/>
                  </a:solidFill>
                  <a:latin typeface="Aptos" panose="02110004020202020204"/>
                  <a:ea typeface="+mn-ea"/>
                </a:endParaRPr>
              </a:p>
            </p:txBody>
          </p:sp>
        </mc:Choice>
        <mc:Fallback xmlns="">
          <p:sp>
            <p:nvSpPr>
              <p:cNvPr id="131" name="TextBox 130">
                <a:extLst>
                  <a:ext uri="{FF2B5EF4-FFF2-40B4-BE49-F238E27FC236}">
                    <a16:creationId xmlns:a16="http://schemas.microsoft.com/office/drawing/2014/main" id="{742ECF3C-B410-9AB4-3866-969264B8B65A}"/>
                  </a:ext>
                </a:extLst>
              </p:cNvPr>
              <p:cNvSpPr txBox="1">
                <a:spLocks noRot="1" noChangeAspect="1" noMove="1" noResize="1" noEditPoints="1" noAdjustHandles="1" noChangeArrowheads="1" noChangeShapeType="1" noTextEdit="1"/>
              </p:cNvSpPr>
              <p:nvPr/>
            </p:nvSpPr>
            <p:spPr>
              <a:xfrm>
                <a:off x="8531017" y="3554791"/>
                <a:ext cx="662833" cy="296428"/>
              </a:xfrm>
              <a:prstGeom prst="rect">
                <a:avLst/>
              </a:prstGeom>
              <a:blipFill>
                <a:blip r:embed="rId10"/>
                <a:stretch>
                  <a:fillRect/>
                </a:stretch>
              </a:blipFill>
            </p:spPr>
            <p:txBody>
              <a:bodyPr/>
              <a:lstStyle/>
              <a:p>
                <a:r>
                  <a:rPr lang="en-US">
                    <a:noFill/>
                  </a:rPr>
                  <a:t> </a:t>
                </a:r>
              </a:p>
            </p:txBody>
          </p:sp>
        </mc:Fallback>
      </mc:AlternateContent>
      <p:grpSp>
        <p:nvGrpSpPr>
          <p:cNvPr id="132" name="Group 131">
            <a:extLst>
              <a:ext uri="{FF2B5EF4-FFF2-40B4-BE49-F238E27FC236}">
                <a16:creationId xmlns:a16="http://schemas.microsoft.com/office/drawing/2014/main" id="{F27E2E69-DD25-F8D6-7699-6F87C845F9CA}"/>
              </a:ext>
            </a:extLst>
          </p:cNvPr>
          <p:cNvGrpSpPr/>
          <p:nvPr/>
        </p:nvGrpSpPr>
        <p:grpSpPr>
          <a:xfrm>
            <a:off x="7570256" y="3981421"/>
            <a:ext cx="1085850" cy="731866"/>
            <a:chOff x="6273800" y="4043333"/>
            <a:chExt cx="1085850" cy="1134415"/>
          </a:xfrm>
        </p:grpSpPr>
        <p:grpSp>
          <p:nvGrpSpPr>
            <p:cNvPr id="133" name="Group 132">
              <a:extLst>
                <a:ext uri="{FF2B5EF4-FFF2-40B4-BE49-F238E27FC236}">
                  <a16:creationId xmlns:a16="http://schemas.microsoft.com/office/drawing/2014/main" id="{88317CA7-DB11-71F6-802F-BBEA2B798363}"/>
                </a:ext>
              </a:extLst>
            </p:cNvPr>
            <p:cNvGrpSpPr/>
            <p:nvPr/>
          </p:nvGrpSpPr>
          <p:grpSpPr>
            <a:xfrm>
              <a:off x="6273800" y="4043333"/>
              <a:ext cx="1085850" cy="1134415"/>
              <a:chOff x="6273800" y="4079295"/>
              <a:chExt cx="1085850" cy="1098453"/>
            </a:xfrm>
          </p:grpSpPr>
          <p:sp>
            <p:nvSpPr>
              <p:cNvPr id="135" name="Rectangle: Rounded Corners 134">
                <a:extLst>
                  <a:ext uri="{FF2B5EF4-FFF2-40B4-BE49-F238E27FC236}">
                    <a16:creationId xmlns:a16="http://schemas.microsoft.com/office/drawing/2014/main" id="{D60A8091-1050-BD99-B7F7-708D175BC96C}"/>
                  </a:ext>
                </a:extLst>
              </p:cNvPr>
              <p:cNvSpPr/>
              <p:nvPr/>
            </p:nvSpPr>
            <p:spPr>
              <a:xfrm>
                <a:off x="6273800" y="4098248"/>
                <a:ext cx="1085850" cy="1079500"/>
              </a:xfrm>
              <a:prstGeom prst="roundRect">
                <a:avLst/>
              </a:prstGeom>
              <a:no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36" name="TextBox 135">
                <a:extLst>
                  <a:ext uri="{FF2B5EF4-FFF2-40B4-BE49-F238E27FC236}">
                    <a16:creationId xmlns:a16="http://schemas.microsoft.com/office/drawing/2014/main" id="{77306A89-8256-DD32-5380-8D80DCCE9F10}"/>
                  </a:ext>
                </a:extLst>
              </p:cNvPr>
              <p:cNvSpPr txBox="1"/>
              <p:nvPr/>
            </p:nvSpPr>
            <p:spPr>
              <a:xfrm>
                <a:off x="6451550" y="4079295"/>
                <a:ext cx="908100" cy="276999"/>
              </a:xfrm>
              <a:prstGeom prst="rect">
                <a:avLst/>
              </a:prstGeom>
              <a:noFill/>
              <a:ln>
                <a:noFill/>
              </a:ln>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Structure</a:t>
                </a:r>
              </a:p>
            </p:txBody>
          </p:sp>
        </p:grpSp>
        <mc:AlternateContent xmlns:mc="http://schemas.openxmlformats.org/markup-compatibility/2006" xmlns:a14="http://schemas.microsoft.com/office/drawing/2010/main">
          <mc:Choice Requires="a14">
            <p:sp>
              <p:nvSpPr>
                <p:cNvPr id="134" name="TextBox 133">
                  <a:extLst>
                    <a:ext uri="{FF2B5EF4-FFF2-40B4-BE49-F238E27FC236}">
                      <a16:creationId xmlns:a16="http://schemas.microsoft.com/office/drawing/2014/main" id="{3325D28A-678F-49E1-4FDD-557D46D8FD78}"/>
                    </a:ext>
                  </a:extLst>
                </p:cNvPr>
                <p:cNvSpPr txBox="1"/>
                <p:nvPr/>
              </p:nvSpPr>
              <p:spPr>
                <a:xfrm>
                  <a:off x="6446898" y="4461454"/>
                  <a:ext cx="696666" cy="276998"/>
                </a:xfrm>
                <a:prstGeom prst="rect">
                  <a:avLst/>
                </a:prstGeom>
                <a:no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𝑚</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𝑊</m:t>
                          </m:r>
                        </m:sub>
                      </m:sSub>
                    </m:oMath>
                  </a14:m>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1200" b="0" i="0" u="none" strike="noStrike" kern="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 </a:t>
                  </a:r>
                  <a14:m>
                    <m:oMath xmlns:m="http://schemas.openxmlformats.org/officeDocument/2006/math">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𝑇</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𝑊</m:t>
                          </m:r>
                        </m:sub>
                      </m:sSub>
                    </m:oMath>
                  </a14:m>
                  <a:endPar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mc:Choice>
          <mc:Fallback xmlns="">
            <p:sp>
              <p:nvSpPr>
                <p:cNvPr id="100" name="TextBox 99">
                  <a:extLst>
                    <a:ext uri="{FF2B5EF4-FFF2-40B4-BE49-F238E27FC236}">
                      <a16:creationId xmlns:a16="http://schemas.microsoft.com/office/drawing/2014/main" id="{9F9BB5FC-0CF1-C4B1-A68E-9E031E908B24}"/>
                    </a:ext>
                  </a:extLst>
                </p:cNvPr>
                <p:cNvSpPr txBox="1">
                  <a:spLocks noRot="1" noChangeAspect="1" noMove="1" noResize="1" noEditPoints="1" noAdjustHandles="1" noChangeArrowheads="1" noChangeShapeType="1" noTextEdit="1"/>
                </p:cNvSpPr>
                <p:nvPr/>
              </p:nvSpPr>
              <p:spPr>
                <a:xfrm>
                  <a:off x="6446898" y="4461454"/>
                  <a:ext cx="696666" cy="276998"/>
                </a:xfrm>
                <a:prstGeom prst="rect">
                  <a:avLst/>
                </a:prstGeom>
                <a:blipFill>
                  <a:blip r:embed="rId11"/>
                  <a:stretch>
                    <a:fillRect t="-3333" b="-73333"/>
                  </a:stretch>
                </a:blipFill>
              </p:spPr>
              <p:txBody>
                <a:bodyPr/>
                <a:lstStyle/>
                <a:p>
                  <a:r>
                    <a:rPr lang="en-US">
                      <a:noFill/>
                    </a:rPr>
                    <a:t> </a:t>
                  </a:r>
                </a:p>
              </p:txBody>
            </p:sp>
          </mc:Fallback>
        </mc:AlternateContent>
      </p:grpSp>
      <p:cxnSp>
        <p:nvCxnSpPr>
          <p:cNvPr id="137" name="Straight Connector 136">
            <a:extLst>
              <a:ext uri="{FF2B5EF4-FFF2-40B4-BE49-F238E27FC236}">
                <a16:creationId xmlns:a16="http://schemas.microsoft.com/office/drawing/2014/main" id="{F4B50676-518C-670D-47E0-DE94CBE6E9FB}"/>
              </a:ext>
            </a:extLst>
          </p:cNvPr>
          <p:cNvCxnSpPr>
            <a:cxnSpLocks/>
            <a:endCxn id="138" idx="1"/>
          </p:cNvCxnSpPr>
          <p:nvPr/>
        </p:nvCxnSpPr>
        <p:spPr>
          <a:xfrm>
            <a:off x="9406925" y="2688810"/>
            <a:ext cx="1009269" cy="7529"/>
          </a:xfrm>
          <a:prstGeom prst="line">
            <a:avLst/>
          </a:prstGeom>
          <a:noFill/>
          <a:ln w="19050" cap="flat" cmpd="sng" algn="ctr">
            <a:solidFill>
              <a:sysClr val="windowText" lastClr="000000"/>
            </a:solidFill>
            <a:prstDash val="sysDot"/>
            <a:miter lim="800000"/>
          </a:ln>
          <a:effectLst/>
        </p:spPr>
      </p:cxnSp>
      <mc:AlternateContent xmlns:mc="http://schemas.openxmlformats.org/markup-compatibility/2006" xmlns:a14="http://schemas.microsoft.com/office/drawing/2010/main">
        <mc:Choice Requires="a14">
          <p:sp>
            <p:nvSpPr>
              <p:cNvPr id="138" name="TextBox 137">
                <a:extLst>
                  <a:ext uri="{FF2B5EF4-FFF2-40B4-BE49-F238E27FC236}">
                    <a16:creationId xmlns:a16="http://schemas.microsoft.com/office/drawing/2014/main" id="{4F82CFB9-C5CE-ED0A-6F40-04D2FB3A1F6D}"/>
                  </a:ext>
                </a:extLst>
              </p:cNvPr>
              <p:cNvSpPr txBox="1"/>
              <p:nvPr/>
            </p:nvSpPr>
            <p:spPr>
              <a:xfrm>
                <a:off x="10416194" y="2550433"/>
                <a:ext cx="563103" cy="291811"/>
              </a:xfrm>
              <a:prstGeom prst="rect">
                <a:avLst/>
              </a:prstGeom>
              <a:noFill/>
            </p:spPr>
            <p:txBody>
              <a:bodyPr wrap="none"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𝑇</m:t>
                          </m:r>
                        </m:e>
                        <m:sub>
                          <m:r>
                            <a:rPr lang="en-US" sz="1200" b="0" i="1" smtClean="0">
                              <a:solidFill>
                                <a:prstClr val="black"/>
                              </a:solidFill>
                              <a:latin typeface="Cambria Math" panose="02040503050406030204" pitchFamily="18" charset="0"/>
                              <a:ea typeface="+mn-ea"/>
                              <a:cs typeface="Times New Roman" panose="02020603050405020304" pitchFamily="18" charset="0"/>
                            </a:rPr>
                            <m:t>𝑓𝑖𝑙𝑚</m:t>
                          </m:r>
                        </m:sub>
                      </m:sSub>
                    </m:oMath>
                  </m:oMathPara>
                </a14:m>
                <a:endParaRPr lang="en-US" sz="1200" b="0" dirty="0">
                  <a:solidFill>
                    <a:prstClr val="black"/>
                  </a:solidFill>
                  <a:latin typeface="Times New Roman" panose="02020603050405020304" pitchFamily="18" charset="0"/>
                  <a:ea typeface="+mn-ea"/>
                  <a:cs typeface="Times New Roman" panose="02020603050405020304" pitchFamily="18" charset="0"/>
                </a:endParaRPr>
              </a:p>
            </p:txBody>
          </p:sp>
        </mc:Choice>
        <mc:Fallback xmlns="">
          <p:sp>
            <p:nvSpPr>
              <p:cNvPr id="138" name="TextBox 137">
                <a:extLst>
                  <a:ext uri="{FF2B5EF4-FFF2-40B4-BE49-F238E27FC236}">
                    <a16:creationId xmlns:a16="http://schemas.microsoft.com/office/drawing/2014/main" id="{4F82CFB9-C5CE-ED0A-6F40-04D2FB3A1F6D}"/>
                  </a:ext>
                </a:extLst>
              </p:cNvPr>
              <p:cNvSpPr txBox="1">
                <a:spLocks noRot="1" noChangeAspect="1" noMove="1" noResize="1" noEditPoints="1" noAdjustHandles="1" noChangeArrowheads="1" noChangeShapeType="1" noTextEdit="1"/>
              </p:cNvSpPr>
              <p:nvPr/>
            </p:nvSpPr>
            <p:spPr>
              <a:xfrm>
                <a:off x="10416194" y="2550433"/>
                <a:ext cx="563103" cy="291811"/>
              </a:xfrm>
              <a:prstGeom prst="rect">
                <a:avLst/>
              </a:prstGeom>
              <a:blipFill>
                <a:blip r:embed="rId12"/>
                <a:stretch>
                  <a:fillRect b="-41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9" name="TextBox 138">
                <a:extLst>
                  <a:ext uri="{FF2B5EF4-FFF2-40B4-BE49-F238E27FC236}">
                    <a16:creationId xmlns:a16="http://schemas.microsoft.com/office/drawing/2014/main" id="{1A50164A-9ED5-C99A-B483-B6831C73896C}"/>
                  </a:ext>
                </a:extLst>
              </p:cNvPr>
              <p:cNvSpPr txBox="1"/>
              <p:nvPr/>
            </p:nvSpPr>
            <p:spPr>
              <a:xfrm>
                <a:off x="9252125" y="2190870"/>
                <a:ext cx="517904" cy="296428"/>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𝑄</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𝑆</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𝑎</m:t>
                          </m:r>
                        </m:sub>
                      </m:sSub>
                    </m:oMath>
                  </m:oMathPara>
                </a14:m>
                <a:endParaRPr lang="en-US" sz="1800" b="0" dirty="0">
                  <a:solidFill>
                    <a:prstClr val="black"/>
                  </a:solidFill>
                  <a:latin typeface="Aptos" panose="02110004020202020204"/>
                  <a:ea typeface="+mn-ea"/>
                </a:endParaRPr>
              </a:p>
            </p:txBody>
          </p:sp>
        </mc:Choice>
        <mc:Fallback xmlns="">
          <p:sp>
            <p:nvSpPr>
              <p:cNvPr id="139" name="TextBox 138">
                <a:extLst>
                  <a:ext uri="{FF2B5EF4-FFF2-40B4-BE49-F238E27FC236}">
                    <a16:creationId xmlns:a16="http://schemas.microsoft.com/office/drawing/2014/main" id="{1A50164A-9ED5-C99A-B483-B6831C73896C}"/>
                  </a:ext>
                </a:extLst>
              </p:cNvPr>
              <p:cNvSpPr txBox="1">
                <a:spLocks noRot="1" noChangeAspect="1" noMove="1" noResize="1" noEditPoints="1" noAdjustHandles="1" noChangeArrowheads="1" noChangeShapeType="1" noTextEdit="1"/>
              </p:cNvSpPr>
              <p:nvPr/>
            </p:nvSpPr>
            <p:spPr>
              <a:xfrm>
                <a:off x="9252125" y="2190870"/>
                <a:ext cx="517904" cy="296428"/>
              </a:xfrm>
              <a:prstGeom prst="rect">
                <a:avLst/>
              </a:prstGeom>
              <a:blipFill>
                <a:blip r:embed="rId13"/>
                <a:stretch>
                  <a:fillRect/>
                </a:stretch>
              </a:blipFill>
            </p:spPr>
            <p:txBody>
              <a:bodyPr/>
              <a:lstStyle/>
              <a:p>
                <a:r>
                  <a:rPr lang="en-US">
                    <a:noFill/>
                  </a:rPr>
                  <a:t> </a:t>
                </a:r>
              </a:p>
            </p:txBody>
          </p:sp>
        </mc:Fallback>
      </mc:AlternateContent>
      <p:sp>
        <p:nvSpPr>
          <p:cNvPr id="140" name="TextBox 139">
            <a:extLst>
              <a:ext uri="{FF2B5EF4-FFF2-40B4-BE49-F238E27FC236}">
                <a16:creationId xmlns:a16="http://schemas.microsoft.com/office/drawing/2014/main" id="{B9D6F10F-3E88-E1FF-39B5-B7BE10A07F3F}"/>
              </a:ext>
            </a:extLst>
          </p:cNvPr>
          <p:cNvSpPr txBox="1"/>
          <p:nvPr/>
        </p:nvSpPr>
        <p:spPr>
          <a:xfrm>
            <a:off x="9720098" y="2650119"/>
            <a:ext cx="908100" cy="276999"/>
          </a:xfrm>
          <a:prstGeom prst="rect">
            <a:avLst/>
          </a:prstGeom>
          <a:noFill/>
          <a:ln>
            <a:noFill/>
          </a:ln>
        </p:spPr>
        <p:txBody>
          <a:bodyPr wrap="square" rtlCol="0">
            <a:spAutoFit/>
          </a:bodyPr>
          <a:lstStyle/>
          <a:p>
            <a:pPr algn="l" eaLnBrk="1" fontAlgn="auto" hangingPunct="1">
              <a:spcBef>
                <a:spcPts val="0"/>
              </a:spcBef>
              <a:spcAft>
                <a:spcPts val="0"/>
              </a:spcAft>
            </a:pPr>
            <a:r>
              <a:rPr lang="en-US" sz="1200" b="0" u="sng" dirty="0">
                <a:solidFill>
                  <a:prstClr val="black"/>
                </a:solidFill>
                <a:latin typeface="Times New Roman" panose="02020603050405020304" pitchFamily="18" charset="0"/>
                <a:ea typeface="+mn-ea"/>
                <a:cs typeface="Times New Roman" panose="02020603050405020304" pitchFamily="18" charset="0"/>
              </a:rPr>
              <a:t>Ice</a:t>
            </a:r>
          </a:p>
        </p:txBody>
      </p:sp>
      <p:sp>
        <p:nvSpPr>
          <p:cNvPr id="141" name="TextBox 140">
            <a:extLst>
              <a:ext uri="{FF2B5EF4-FFF2-40B4-BE49-F238E27FC236}">
                <a16:creationId xmlns:a16="http://schemas.microsoft.com/office/drawing/2014/main" id="{FD7D07AF-842F-DBEE-B206-5B089FAFE3D2}"/>
              </a:ext>
            </a:extLst>
          </p:cNvPr>
          <p:cNvSpPr txBox="1"/>
          <p:nvPr/>
        </p:nvSpPr>
        <p:spPr>
          <a:xfrm>
            <a:off x="9611693" y="3956858"/>
            <a:ext cx="908100" cy="276999"/>
          </a:xfrm>
          <a:prstGeom prst="rect">
            <a:avLst/>
          </a:prstGeom>
          <a:noFill/>
          <a:ln>
            <a:noFill/>
          </a:ln>
        </p:spPr>
        <p:txBody>
          <a:bodyPr wrap="square" rtlCol="0">
            <a:spAutoFit/>
          </a:bodyPr>
          <a:lstStyle/>
          <a:p>
            <a:pPr algn="l" eaLnBrk="1" fontAlgn="auto" hangingPunct="1">
              <a:spcBef>
                <a:spcPts val="0"/>
              </a:spcBef>
              <a:spcAft>
                <a:spcPts val="0"/>
              </a:spcAft>
            </a:pPr>
            <a:r>
              <a:rPr lang="en-US" sz="1200" b="0" u="sng" dirty="0">
                <a:solidFill>
                  <a:prstClr val="black"/>
                </a:solidFill>
                <a:latin typeface="Times New Roman" panose="02020603050405020304" pitchFamily="18" charset="0"/>
                <a:ea typeface="+mn-ea"/>
                <a:cs typeface="Times New Roman" panose="02020603050405020304" pitchFamily="18" charset="0"/>
              </a:rPr>
              <a:t>Liquid</a:t>
            </a:r>
          </a:p>
        </p:txBody>
      </p:sp>
      <p:cxnSp>
        <p:nvCxnSpPr>
          <p:cNvPr id="142" name="Straight Connector 141">
            <a:extLst>
              <a:ext uri="{FF2B5EF4-FFF2-40B4-BE49-F238E27FC236}">
                <a16:creationId xmlns:a16="http://schemas.microsoft.com/office/drawing/2014/main" id="{049B682D-95C0-70B0-BB9D-7E6DEF19D1DA}"/>
              </a:ext>
            </a:extLst>
          </p:cNvPr>
          <p:cNvCxnSpPr>
            <a:cxnSpLocks/>
          </p:cNvCxnSpPr>
          <p:nvPr/>
        </p:nvCxnSpPr>
        <p:spPr>
          <a:xfrm>
            <a:off x="9305691" y="3934630"/>
            <a:ext cx="1181200" cy="0"/>
          </a:xfrm>
          <a:prstGeom prst="line">
            <a:avLst/>
          </a:prstGeom>
          <a:noFill/>
          <a:ln w="19050" cap="flat" cmpd="sng" algn="ctr">
            <a:solidFill>
              <a:sysClr val="windowText" lastClr="000000"/>
            </a:solidFill>
            <a:prstDash val="sysDot"/>
            <a:miter lim="800000"/>
          </a:ln>
          <a:effectLst/>
        </p:spPr>
      </p:cxnSp>
      <mc:AlternateContent xmlns:mc="http://schemas.openxmlformats.org/markup-compatibility/2006" xmlns:a14="http://schemas.microsoft.com/office/drawing/2010/main">
        <mc:Choice Requires="a14">
          <p:sp>
            <p:nvSpPr>
              <p:cNvPr id="143" name="TextBox 142">
                <a:extLst>
                  <a:ext uri="{FF2B5EF4-FFF2-40B4-BE49-F238E27FC236}">
                    <a16:creationId xmlns:a16="http://schemas.microsoft.com/office/drawing/2014/main" id="{B4DD27FD-061F-20DE-CB0D-293E153BC018}"/>
                  </a:ext>
                </a:extLst>
              </p:cNvPr>
              <p:cNvSpPr txBox="1"/>
              <p:nvPr/>
            </p:nvSpPr>
            <p:spPr>
              <a:xfrm>
                <a:off x="8695725" y="4182140"/>
                <a:ext cx="662833" cy="296428"/>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𝑄</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𝑊</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𝐿</m:t>
                          </m:r>
                        </m:sub>
                      </m:sSub>
                    </m:oMath>
                  </m:oMathPara>
                </a14:m>
                <a:endParaRPr lang="en-US" sz="1800" b="0" dirty="0">
                  <a:solidFill>
                    <a:prstClr val="black"/>
                  </a:solidFill>
                  <a:latin typeface="Aptos" panose="02110004020202020204"/>
                  <a:ea typeface="+mn-ea"/>
                </a:endParaRPr>
              </a:p>
            </p:txBody>
          </p:sp>
        </mc:Choice>
        <mc:Fallback xmlns="">
          <p:sp>
            <p:nvSpPr>
              <p:cNvPr id="143" name="TextBox 142">
                <a:extLst>
                  <a:ext uri="{FF2B5EF4-FFF2-40B4-BE49-F238E27FC236}">
                    <a16:creationId xmlns:a16="http://schemas.microsoft.com/office/drawing/2014/main" id="{B4DD27FD-061F-20DE-CB0D-293E153BC018}"/>
                  </a:ext>
                </a:extLst>
              </p:cNvPr>
              <p:cNvSpPr txBox="1">
                <a:spLocks noRot="1" noChangeAspect="1" noMove="1" noResize="1" noEditPoints="1" noAdjustHandles="1" noChangeArrowheads="1" noChangeShapeType="1" noTextEdit="1"/>
              </p:cNvSpPr>
              <p:nvPr/>
            </p:nvSpPr>
            <p:spPr>
              <a:xfrm>
                <a:off x="8695725" y="4182140"/>
                <a:ext cx="662833" cy="296428"/>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4" name="TextBox 143">
                <a:extLst>
                  <a:ext uri="{FF2B5EF4-FFF2-40B4-BE49-F238E27FC236}">
                    <a16:creationId xmlns:a16="http://schemas.microsoft.com/office/drawing/2014/main" id="{3FB7AFD9-33B6-F965-EFF7-DC8B6EB095F7}"/>
                  </a:ext>
                </a:extLst>
              </p:cNvPr>
              <p:cNvSpPr txBox="1"/>
              <p:nvPr/>
            </p:nvSpPr>
            <p:spPr>
              <a:xfrm>
                <a:off x="9441406" y="2888809"/>
                <a:ext cx="1006942" cy="673967"/>
              </a:xfrm>
              <a:prstGeom prst="rect">
                <a:avLst/>
              </a:prstGeom>
              <a:noFill/>
            </p:spPr>
            <p:txBody>
              <a:bodyPr wrap="none" rtlCol="0">
                <a:spAutoFit/>
              </a:bodyPr>
              <a:lstStyle/>
              <a:p>
                <a:pPr algn="l" eaLnBrk="1" fontAlgn="auto" hangingPunct="1">
                  <a:spcBef>
                    <a:spcPts val="0"/>
                  </a:spcBef>
                  <a:spcAft>
                    <a:spcPts val="0"/>
                  </a:spcAft>
                </a:pP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sub>
                        <m:r>
                          <a:rPr lang="en-US" sz="1200" b="0" i="1" smtClean="0">
                            <a:solidFill>
                              <a:prstClr val="black"/>
                            </a:solidFill>
                            <a:latin typeface="Cambria Math" panose="02040503050406030204" pitchFamily="18" charset="0"/>
                            <a:ea typeface="+mn-ea"/>
                            <a:cs typeface="Times New Roman" panose="02020603050405020304" pitchFamily="18" charset="0"/>
                          </a:rPr>
                          <m:t>𝑖</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a:t>
                </a:r>
                <a:r>
                  <a:rPr lang="en-US" sz="1200" b="0" dirty="0">
                    <a:solidFill>
                      <a:prstClr val="black"/>
                    </a:solidFill>
                    <a:latin typeface="Aptos" panose="02110004020202020204"/>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𝑇</m:t>
                        </m:r>
                      </m:e>
                      <m:sub>
                        <m:r>
                          <a:rPr lang="en-US" sz="1200" b="0" i="1" smtClean="0">
                            <a:solidFill>
                              <a:prstClr val="black"/>
                            </a:solidFill>
                            <a:latin typeface="Cambria Math" panose="02040503050406030204" pitchFamily="18" charset="0"/>
                            <a:ea typeface="+mn-ea"/>
                            <a:cs typeface="Times New Roman" panose="02020603050405020304" pitchFamily="18" charset="0"/>
                          </a:rPr>
                          <m:t>𝑖</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 </a:t>
                </a:r>
              </a:p>
              <a:p>
                <a:pPr algn="l" eaLnBrk="1" fontAlgn="auto" hangingPunct="1">
                  <a:spcBef>
                    <a:spcPts val="0"/>
                  </a:spcBef>
                  <a:spcAft>
                    <a:spcPts val="0"/>
                  </a:spcAft>
                </a:pPr>
                <a:r>
                  <a:rPr lang="en-US" sz="1200" b="0" dirty="0">
                    <a:solidFill>
                      <a:prstClr val="black"/>
                    </a:solidFill>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𝐴</m:t>
                        </m:r>
                      </m:e>
                      <m:sub>
                        <m:r>
                          <a:rPr lang="en-US" sz="1200" b="0" i="1" smtClean="0">
                            <a:solidFill>
                              <a:prstClr val="black"/>
                            </a:solidFill>
                            <a:latin typeface="Cambria Math" panose="02040503050406030204" pitchFamily="18" charset="0"/>
                            <a:ea typeface="+mn-ea"/>
                            <a:cs typeface="Times New Roman" panose="02020603050405020304" pitchFamily="18" charset="0"/>
                          </a:rPr>
                          <m:t>𝑠</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𝐷</m:t>
                        </m:r>
                      </m:e>
                      <m:sub>
                        <m:r>
                          <a:rPr lang="en-US" sz="1200" b="0" i="1" smtClean="0">
                            <a:solidFill>
                              <a:prstClr val="black"/>
                            </a:solidFill>
                            <a:latin typeface="Cambria Math" panose="02040503050406030204" pitchFamily="18" charset="0"/>
                            <a:ea typeface="+mn-ea"/>
                            <a:cs typeface="Times New Roman" panose="02020603050405020304" pitchFamily="18" charset="0"/>
                          </a:rPr>
                          <m:t>𝑖</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𝐴</m:t>
                        </m:r>
                      </m:e>
                      <m:sub>
                        <m:r>
                          <a:rPr lang="en-US" sz="1200" b="0" i="1" smtClean="0">
                            <a:solidFill>
                              <a:prstClr val="black"/>
                            </a:solidFill>
                            <a:latin typeface="Cambria Math" panose="02040503050406030204" pitchFamily="18" charset="0"/>
                            <a:ea typeface="+mn-ea"/>
                            <a:cs typeface="Times New Roman" panose="02020603050405020304" pitchFamily="18" charset="0"/>
                          </a:rPr>
                          <m:t>𝑊</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𝑖</m:t>
                        </m:r>
                      </m:sub>
                    </m:sSub>
                  </m:oMath>
                </a14:m>
                <a:endParaRPr lang="en-US" sz="1200" b="0" dirty="0">
                  <a:solidFill>
                    <a:prstClr val="black"/>
                  </a:solidFill>
                  <a:latin typeface="Aptos" panose="02110004020202020204"/>
                  <a:ea typeface="+mn-ea"/>
                  <a:cs typeface="Times New Roman" panose="02020603050405020304" pitchFamily="18" charset="0"/>
                </a:endParaRPr>
              </a:p>
              <a:p>
                <a:pPr algn="l" eaLnBrk="1" fontAlgn="auto" hangingPunct="1">
                  <a:spcBef>
                    <a:spcPts val="0"/>
                  </a:spcBef>
                  <a:spcAft>
                    <a:spcPts val="0"/>
                  </a:spcAft>
                </a:pPr>
                <a:endParaRPr lang="en-US" sz="1200" b="0" dirty="0">
                  <a:solidFill>
                    <a:prstClr val="black"/>
                  </a:solidFill>
                  <a:latin typeface="Times New Roman" panose="02020603050405020304" pitchFamily="18" charset="0"/>
                  <a:ea typeface="+mn-ea"/>
                  <a:cs typeface="Times New Roman" panose="02020603050405020304" pitchFamily="18" charset="0"/>
                </a:endParaRPr>
              </a:p>
            </p:txBody>
          </p:sp>
        </mc:Choice>
        <mc:Fallback xmlns="">
          <p:sp>
            <p:nvSpPr>
              <p:cNvPr id="144" name="TextBox 143">
                <a:extLst>
                  <a:ext uri="{FF2B5EF4-FFF2-40B4-BE49-F238E27FC236}">
                    <a16:creationId xmlns:a16="http://schemas.microsoft.com/office/drawing/2014/main" id="{3FB7AFD9-33B6-F965-EFF7-DC8B6EB095F7}"/>
                  </a:ext>
                </a:extLst>
              </p:cNvPr>
              <p:cNvSpPr txBox="1">
                <a:spLocks noRot="1" noChangeAspect="1" noMove="1" noResize="1" noEditPoints="1" noAdjustHandles="1" noChangeArrowheads="1" noChangeShapeType="1" noTextEdit="1"/>
              </p:cNvSpPr>
              <p:nvPr/>
            </p:nvSpPr>
            <p:spPr>
              <a:xfrm>
                <a:off x="9441406" y="2888809"/>
                <a:ext cx="1006942" cy="673967"/>
              </a:xfrm>
              <a:prstGeom prst="rect">
                <a:avLst/>
              </a:prstGeom>
              <a:blipFill>
                <a:blip r:embed="rId15"/>
                <a:stretch>
                  <a:fillRect t="-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6" name="TextBox 145">
                <a:extLst>
                  <a:ext uri="{FF2B5EF4-FFF2-40B4-BE49-F238E27FC236}">
                    <a16:creationId xmlns:a16="http://schemas.microsoft.com/office/drawing/2014/main" id="{3C66185F-8D01-084A-D147-2B379B9576BA}"/>
                  </a:ext>
                </a:extLst>
              </p:cNvPr>
              <p:cNvSpPr txBox="1"/>
              <p:nvPr/>
            </p:nvSpPr>
            <p:spPr>
              <a:xfrm flipH="1">
                <a:off x="9034304" y="3914982"/>
                <a:ext cx="475047" cy="296428"/>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𝑄</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𝐿</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𝑖</m:t>
                          </m:r>
                        </m:sub>
                      </m:sSub>
                    </m:oMath>
                  </m:oMathPara>
                </a14:m>
                <a:endParaRPr lang="en-US" sz="1800" b="0" dirty="0">
                  <a:solidFill>
                    <a:prstClr val="black"/>
                  </a:solidFill>
                  <a:latin typeface="Aptos" panose="02110004020202020204"/>
                  <a:ea typeface="+mn-ea"/>
                </a:endParaRPr>
              </a:p>
            </p:txBody>
          </p:sp>
        </mc:Choice>
        <mc:Fallback xmlns="">
          <p:sp>
            <p:nvSpPr>
              <p:cNvPr id="146" name="TextBox 145">
                <a:extLst>
                  <a:ext uri="{FF2B5EF4-FFF2-40B4-BE49-F238E27FC236}">
                    <a16:creationId xmlns:a16="http://schemas.microsoft.com/office/drawing/2014/main" id="{3C66185F-8D01-084A-D147-2B379B9576BA}"/>
                  </a:ext>
                </a:extLst>
              </p:cNvPr>
              <p:cNvSpPr txBox="1">
                <a:spLocks noRot="1" noChangeAspect="1" noMove="1" noResize="1" noEditPoints="1" noAdjustHandles="1" noChangeArrowheads="1" noChangeShapeType="1" noTextEdit="1"/>
              </p:cNvSpPr>
              <p:nvPr/>
            </p:nvSpPr>
            <p:spPr>
              <a:xfrm flipH="1">
                <a:off x="9034304" y="3914982"/>
                <a:ext cx="475047" cy="296428"/>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7" name="TextBox 146">
                <a:extLst>
                  <a:ext uri="{FF2B5EF4-FFF2-40B4-BE49-F238E27FC236}">
                    <a16:creationId xmlns:a16="http://schemas.microsoft.com/office/drawing/2014/main" id="{9D1530CE-37E0-F47E-3E33-CE36EE8489C8}"/>
                  </a:ext>
                </a:extLst>
              </p:cNvPr>
              <p:cNvSpPr txBox="1"/>
              <p:nvPr/>
            </p:nvSpPr>
            <p:spPr>
              <a:xfrm>
                <a:off x="10399605" y="3785048"/>
                <a:ext cx="667170" cy="291811"/>
              </a:xfrm>
              <a:prstGeom prst="rect">
                <a:avLst/>
              </a:prstGeom>
              <a:noFill/>
            </p:spPr>
            <p:txBody>
              <a:bodyPr wrap="none"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𝑇</m:t>
                          </m:r>
                        </m:e>
                        <m:sub>
                          <m:r>
                            <a:rPr lang="en-US" sz="1200" b="0" i="1" smtClean="0">
                              <a:solidFill>
                                <a:prstClr val="black"/>
                              </a:solidFill>
                              <a:latin typeface="Cambria Math" panose="02040503050406030204" pitchFamily="18" charset="0"/>
                              <a:ea typeface="+mn-ea"/>
                              <a:cs typeface="Times New Roman" panose="02020603050405020304" pitchFamily="18" charset="0"/>
                            </a:rPr>
                            <m:t>𝑓𝑟𝑒𝑒𝑧𝑒</m:t>
                          </m:r>
                        </m:sub>
                      </m:sSub>
                    </m:oMath>
                  </m:oMathPara>
                </a14:m>
                <a:endParaRPr lang="en-US" sz="1200" b="0" dirty="0">
                  <a:solidFill>
                    <a:prstClr val="black"/>
                  </a:solidFill>
                  <a:latin typeface="Times New Roman" panose="02020603050405020304" pitchFamily="18" charset="0"/>
                  <a:ea typeface="+mn-ea"/>
                  <a:cs typeface="Times New Roman" panose="02020603050405020304" pitchFamily="18" charset="0"/>
                </a:endParaRPr>
              </a:p>
            </p:txBody>
          </p:sp>
        </mc:Choice>
        <mc:Fallback xmlns="">
          <p:sp>
            <p:nvSpPr>
              <p:cNvPr id="147" name="TextBox 146">
                <a:extLst>
                  <a:ext uri="{FF2B5EF4-FFF2-40B4-BE49-F238E27FC236}">
                    <a16:creationId xmlns:a16="http://schemas.microsoft.com/office/drawing/2014/main" id="{9D1530CE-37E0-F47E-3E33-CE36EE8489C8}"/>
                  </a:ext>
                </a:extLst>
              </p:cNvPr>
              <p:cNvSpPr txBox="1">
                <a:spLocks noRot="1" noChangeAspect="1" noMove="1" noResize="1" noEditPoints="1" noAdjustHandles="1" noChangeArrowheads="1" noChangeShapeType="1" noTextEdit="1"/>
              </p:cNvSpPr>
              <p:nvPr/>
            </p:nvSpPr>
            <p:spPr>
              <a:xfrm>
                <a:off x="10399605" y="3785048"/>
                <a:ext cx="667170" cy="291811"/>
              </a:xfrm>
              <a:prstGeom prst="rect">
                <a:avLst/>
              </a:prstGeom>
              <a:blipFill>
                <a:blip r:embed="rId17"/>
                <a:stretch>
                  <a:fillRect b="-2083"/>
                </a:stretch>
              </a:blipFill>
            </p:spPr>
            <p:txBody>
              <a:bodyPr/>
              <a:lstStyle/>
              <a:p>
                <a:r>
                  <a:rPr lang="en-US">
                    <a:noFill/>
                  </a:rPr>
                  <a:t> </a:t>
                </a:r>
              </a:p>
            </p:txBody>
          </p:sp>
        </mc:Fallback>
      </mc:AlternateContent>
      <p:cxnSp>
        <p:nvCxnSpPr>
          <p:cNvPr id="148" name="Straight Arrow Connector 147">
            <a:extLst>
              <a:ext uri="{FF2B5EF4-FFF2-40B4-BE49-F238E27FC236}">
                <a16:creationId xmlns:a16="http://schemas.microsoft.com/office/drawing/2014/main" id="{89655331-198E-7C74-97F5-960822AF6D0E}"/>
              </a:ext>
            </a:extLst>
          </p:cNvPr>
          <p:cNvCxnSpPr/>
          <p:nvPr/>
        </p:nvCxnSpPr>
        <p:spPr>
          <a:xfrm flipV="1">
            <a:off x="9406925" y="3898650"/>
            <a:ext cx="0" cy="291906"/>
          </a:xfrm>
          <a:prstGeom prst="straightConnector1">
            <a:avLst/>
          </a:prstGeom>
          <a:noFill/>
          <a:ln w="19050" cap="flat" cmpd="sng" algn="ctr">
            <a:solidFill>
              <a:sysClr val="windowText" lastClr="000000"/>
            </a:solidFill>
            <a:prstDash val="solid"/>
            <a:miter lim="800000"/>
            <a:tailEnd type="triangle"/>
          </a:ln>
          <a:effectLst/>
        </p:spPr>
      </p:cxnSp>
      <mc:AlternateContent xmlns:mc="http://schemas.openxmlformats.org/markup-compatibility/2006" xmlns:a14="http://schemas.microsoft.com/office/drawing/2010/main">
        <mc:Choice Requires="a14">
          <p:sp>
            <p:nvSpPr>
              <p:cNvPr id="149" name="TextBox 148">
                <a:extLst>
                  <a:ext uri="{FF2B5EF4-FFF2-40B4-BE49-F238E27FC236}">
                    <a16:creationId xmlns:a16="http://schemas.microsoft.com/office/drawing/2014/main" id="{EA1B4083-986F-FA76-5C58-7ED01CD80633}"/>
                  </a:ext>
                </a:extLst>
              </p:cNvPr>
              <p:cNvSpPr txBox="1"/>
              <p:nvPr/>
            </p:nvSpPr>
            <p:spPr>
              <a:xfrm flipH="1">
                <a:off x="9053059" y="2652768"/>
                <a:ext cx="380998" cy="303032"/>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𝑄</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𝑖</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𝑆</m:t>
                          </m:r>
                        </m:sub>
                      </m:sSub>
                    </m:oMath>
                  </m:oMathPara>
                </a14:m>
                <a:endParaRPr lang="en-US" sz="1800" b="0" dirty="0">
                  <a:solidFill>
                    <a:prstClr val="black"/>
                  </a:solidFill>
                  <a:latin typeface="Aptos" panose="02110004020202020204"/>
                  <a:ea typeface="+mn-ea"/>
                </a:endParaRPr>
              </a:p>
            </p:txBody>
          </p:sp>
        </mc:Choice>
        <mc:Fallback xmlns="">
          <p:sp>
            <p:nvSpPr>
              <p:cNvPr id="149" name="TextBox 148">
                <a:extLst>
                  <a:ext uri="{FF2B5EF4-FFF2-40B4-BE49-F238E27FC236}">
                    <a16:creationId xmlns:a16="http://schemas.microsoft.com/office/drawing/2014/main" id="{EA1B4083-986F-FA76-5C58-7ED01CD80633}"/>
                  </a:ext>
                </a:extLst>
              </p:cNvPr>
              <p:cNvSpPr txBox="1">
                <a:spLocks noRot="1" noChangeAspect="1" noMove="1" noResize="1" noEditPoints="1" noAdjustHandles="1" noChangeArrowheads="1" noChangeShapeType="1" noTextEdit="1"/>
              </p:cNvSpPr>
              <p:nvPr/>
            </p:nvSpPr>
            <p:spPr>
              <a:xfrm flipH="1">
                <a:off x="9053059" y="2652768"/>
                <a:ext cx="380998" cy="303032"/>
              </a:xfrm>
              <a:prstGeom prst="rect">
                <a:avLst/>
              </a:prstGeom>
              <a:blipFill>
                <a:blip r:embed="rId18"/>
                <a:stretch>
                  <a:fillRect/>
                </a:stretch>
              </a:blipFill>
            </p:spPr>
            <p:txBody>
              <a:bodyPr/>
              <a:lstStyle/>
              <a:p>
                <a:r>
                  <a:rPr lang="en-US">
                    <a:noFill/>
                  </a:rPr>
                  <a:t> </a:t>
                </a:r>
              </a:p>
            </p:txBody>
          </p:sp>
        </mc:Fallback>
      </mc:AlternateContent>
      <p:cxnSp>
        <p:nvCxnSpPr>
          <p:cNvPr id="150" name="Straight Arrow Connector 149">
            <a:extLst>
              <a:ext uri="{FF2B5EF4-FFF2-40B4-BE49-F238E27FC236}">
                <a16:creationId xmlns:a16="http://schemas.microsoft.com/office/drawing/2014/main" id="{B11ACB2F-2090-0BCF-DDDB-042FB90734C0}"/>
              </a:ext>
            </a:extLst>
          </p:cNvPr>
          <p:cNvCxnSpPr/>
          <p:nvPr/>
        </p:nvCxnSpPr>
        <p:spPr>
          <a:xfrm flipV="1">
            <a:off x="9426496" y="2668251"/>
            <a:ext cx="0" cy="291906"/>
          </a:xfrm>
          <a:prstGeom prst="straightConnector1">
            <a:avLst/>
          </a:prstGeom>
          <a:noFill/>
          <a:ln w="19050" cap="flat" cmpd="sng" algn="ctr">
            <a:solidFill>
              <a:sysClr val="windowText" lastClr="000000"/>
            </a:solidFill>
            <a:prstDash val="solid"/>
            <a:miter lim="800000"/>
            <a:tailEnd type="triangle"/>
          </a:ln>
          <a:effectLst/>
        </p:spPr>
      </p:cxnSp>
      <p:grpSp>
        <p:nvGrpSpPr>
          <p:cNvPr id="151" name="Group 150">
            <a:extLst>
              <a:ext uri="{FF2B5EF4-FFF2-40B4-BE49-F238E27FC236}">
                <a16:creationId xmlns:a16="http://schemas.microsoft.com/office/drawing/2014/main" id="{2FD1E207-5250-B08B-4E1E-1A174C480B8B}"/>
              </a:ext>
            </a:extLst>
          </p:cNvPr>
          <p:cNvGrpSpPr/>
          <p:nvPr/>
        </p:nvGrpSpPr>
        <p:grpSpPr>
          <a:xfrm>
            <a:off x="5763032" y="3007444"/>
            <a:ext cx="1181200" cy="1302635"/>
            <a:chOff x="9086800" y="4043333"/>
            <a:chExt cx="1181200" cy="1213893"/>
          </a:xfrm>
        </p:grpSpPr>
        <p:sp>
          <p:nvSpPr>
            <p:cNvPr id="152" name="Oval 151">
              <a:extLst>
                <a:ext uri="{FF2B5EF4-FFF2-40B4-BE49-F238E27FC236}">
                  <a16:creationId xmlns:a16="http://schemas.microsoft.com/office/drawing/2014/main" id="{A02E55C4-5A71-594B-49B4-C3D9CB4239BE}"/>
                </a:ext>
              </a:extLst>
            </p:cNvPr>
            <p:cNvSpPr/>
            <p:nvPr/>
          </p:nvSpPr>
          <p:spPr>
            <a:xfrm>
              <a:off x="9086800" y="4043333"/>
              <a:ext cx="1181200" cy="1134415"/>
            </a:xfrm>
            <a:prstGeom prst="ellipse">
              <a:avLst/>
            </a:prstGeom>
            <a:noFill/>
            <a:ln w="1905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53" name="TextBox 152">
              <a:extLst>
                <a:ext uri="{FF2B5EF4-FFF2-40B4-BE49-F238E27FC236}">
                  <a16:creationId xmlns:a16="http://schemas.microsoft.com/office/drawing/2014/main" id="{2783D662-27F6-83E6-2BCB-98054F56C7F5}"/>
                </a:ext>
              </a:extLst>
            </p:cNvPr>
            <p:cNvSpPr txBox="1"/>
            <p:nvPr/>
          </p:nvSpPr>
          <p:spPr>
            <a:xfrm>
              <a:off x="9256029" y="5126272"/>
              <a:ext cx="908100" cy="130954"/>
            </a:xfrm>
            <a:prstGeom prst="rect">
              <a:avLst/>
            </a:prstGeom>
            <a:noFill/>
            <a:ln>
              <a:noFill/>
            </a:ln>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Water pool</a:t>
              </a:r>
            </a:p>
          </p:txBody>
        </p:sp>
      </p:grpSp>
      <p:grpSp>
        <p:nvGrpSpPr>
          <p:cNvPr id="154" name="Group 153">
            <a:extLst>
              <a:ext uri="{FF2B5EF4-FFF2-40B4-BE49-F238E27FC236}">
                <a16:creationId xmlns:a16="http://schemas.microsoft.com/office/drawing/2014/main" id="{2B8B60C6-62F1-8347-9F6F-93F93F2D248B}"/>
              </a:ext>
            </a:extLst>
          </p:cNvPr>
          <p:cNvGrpSpPr/>
          <p:nvPr/>
        </p:nvGrpSpPr>
        <p:grpSpPr>
          <a:xfrm>
            <a:off x="5760160" y="1097576"/>
            <a:ext cx="1181200" cy="1234066"/>
            <a:chOff x="9086800" y="969551"/>
            <a:chExt cx="1181200" cy="1134415"/>
          </a:xfrm>
        </p:grpSpPr>
        <p:sp>
          <p:nvSpPr>
            <p:cNvPr id="155" name="Oval 154">
              <a:extLst>
                <a:ext uri="{FF2B5EF4-FFF2-40B4-BE49-F238E27FC236}">
                  <a16:creationId xmlns:a16="http://schemas.microsoft.com/office/drawing/2014/main" id="{2BB1DC02-B047-4767-84E2-502CFD919351}"/>
                </a:ext>
              </a:extLst>
            </p:cNvPr>
            <p:cNvSpPr/>
            <p:nvPr/>
          </p:nvSpPr>
          <p:spPr>
            <a:xfrm>
              <a:off x="9086800" y="969551"/>
              <a:ext cx="1181200" cy="1134415"/>
            </a:xfrm>
            <a:prstGeom prst="ellipse">
              <a:avLst/>
            </a:prstGeom>
            <a:solidFill>
              <a:sysClr val="window" lastClr="FFFFFF"/>
            </a:solidFill>
            <a:ln w="1905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56" name="TextBox 155">
              <a:extLst>
                <a:ext uri="{FF2B5EF4-FFF2-40B4-BE49-F238E27FC236}">
                  <a16:creationId xmlns:a16="http://schemas.microsoft.com/office/drawing/2014/main" id="{B42BFABE-C974-AD6D-9FCF-29014CF47052}"/>
                </a:ext>
              </a:extLst>
            </p:cNvPr>
            <p:cNvSpPr txBox="1"/>
            <p:nvPr/>
          </p:nvSpPr>
          <p:spPr>
            <a:xfrm>
              <a:off x="9463075" y="969551"/>
              <a:ext cx="441350" cy="276999"/>
            </a:xfrm>
            <a:prstGeom prst="rect">
              <a:avLst/>
            </a:prstGeom>
            <a:noFill/>
            <a:ln>
              <a:noFill/>
            </a:ln>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Air</a:t>
              </a:r>
            </a:p>
          </p:txBody>
        </p:sp>
      </p:grpSp>
      <p:cxnSp>
        <p:nvCxnSpPr>
          <p:cNvPr id="157" name="Straight Arrow Connector 156">
            <a:extLst>
              <a:ext uri="{FF2B5EF4-FFF2-40B4-BE49-F238E27FC236}">
                <a16:creationId xmlns:a16="http://schemas.microsoft.com/office/drawing/2014/main" id="{C5CA328B-C822-F7C3-1323-1DD95DEA6B88}"/>
              </a:ext>
            </a:extLst>
          </p:cNvPr>
          <p:cNvCxnSpPr>
            <a:cxnSpLocks/>
            <a:stCxn id="155" idx="2"/>
          </p:cNvCxnSpPr>
          <p:nvPr/>
        </p:nvCxnSpPr>
        <p:spPr>
          <a:xfrm flipH="1">
            <a:off x="4645025" y="1714609"/>
            <a:ext cx="1115135" cy="0"/>
          </a:xfrm>
          <a:prstGeom prst="straightConnector1">
            <a:avLst/>
          </a:prstGeom>
          <a:noFill/>
          <a:ln w="19050" cap="flat" cmpd="sng" algn="ctr">
            <a:solidFill>
              <a:sysClr val="windowText" lastClr="000000"/>
            </a:solidFill>
            <a:prstDash val="solid"/>
            <a:miter lim="800000"/>
            <a:tailEnd type="triangle"/>
          </a:ln>
          <a:effectLst/>
        </p:spPr>
      </p:cxnSp>
      <p:cxnSp>
        <p:nvCxnSpPr>
          <p:cNvPr id="158" name="Straight Arrow Connector 157">
            <a:extLst>
              <a:ext uri="{FF2B5EF4-FFF2-40B4-BE49-F238E27FC236}">
                <a16:creationId xmlns:a16="http://schemas.microsoft.com/office/drawing/2014/main" id="{4330F67A-7011-C375-706A-D7063D60F4BE}"/>
              </a:ext>
            </a:extLst>
          </p:cNvPr>
          <p:cNvCxnSpPr>
            <a:cxnSpLocks/>
          </p:cNvCxnSpPr>
          <p:nvPr/>
        </p:nvCxnSpPr>
        <p:spPr>
          <a:xfrm flipH="1" flipV="1">
            <a:off x="6533158" y="2314705"/>
            <a:ext cx="4952" cy="641911"/>
          </a:xfrm>
          <a:prstGeom prst="straightConnector1">
            <a:avLst/>
          </a:prstGeom>
          <a:noFill/>
          <a:ln w="19050" cap="flat" cmpd="sng" algn="ctr">
            <a:solidFill>
              <a:sysClr val="windowText" lastClr="000000"/>
            </a:solidFill>
            <a:prstDash val="solid"/>
            <a:miter lim="800000"/>
            <a:tailEnd type="triangle"/>
          </a:ln>
          <a:effectLst/>
        </p:spPr>
      </p:cxnSp>
      <p:cxnSp>
        <p:nvCxnSpPr>
          <p:cNvPr id="159" name="Straight Arrow Connector 158">
            <a:extLst>
              <a:ext uri="{FF2B5EF4-FFF2-40B4-BE49-F238E27FC236}">
                <a16:creationId xmlns:a16="http://schemas.microsoft.com/office/drawing/2014/main" id="{FF587E58-2085-0F68-8AF1-9C5302332FF4}"/>
              </a:ext>
            </a:extLst>
          </p:cNvPr>
          <p:cNvCxnSpPr>
            <a:cxnSpLocks/>
            <a:endCxn id="155" idx="6"/>
          </p:cNvCxnSpPr>
          <p:nvPr/>
        </p:nvCxnSpPr>
        <p:spPr>
          <a:xfrm flipH="1">
            <a:off x="6941360" y="1714609"/>
            <a:ext cx="618629" cy="0"/>
          </a:xfrm>
          <a:prstGeom prst="straightConnector1">
            <a:avLst/>
          </a:prstGeom>
          <a:noFill/>
          <a:ln w="19050" cap="flat" cmpd="sng" algn="ctr">
            <a:solidFill>
              <a:sysClr val="windowText" lastClr="000000"/>
            </a:solidFill>
            <a:prstDash val="solid"/>
            <a:miter lim="800000"/>
            <a:tailEnd type="triangle"/>
          </a:ln>
          <a:effectLst/>
        </p:spPr>
      </p:cxnSp>
      <mc:AlternateContent xmlns:mc="http://schemas.openxmlformats.org/markup-compatibility/2006" xmlns:a14="http://schemas.microsoft.com/office/drawing/2010/main">
        <mc:Choice Requires="a14">
          <p:sp>
            <p:nvSpPr>
              <p:cNvPr id="160" name="TextBox 159">
                <a:extLst>
                  <a:ext uri="{FF2B5EF4-FFF2-40B4-BE49-F238E27FC236}">
                    <a16:creationId xmlns:a16="http://schemas.microsoft.com/office/drawing/2014/main" id="{EF7E45F4-CEF0-E269-440F-D930B95F9A95}"/>
                  </a:ext>
                </a:extLst>
              </p:cNvPr>
              <p:cNvSpPr txBox="1"/>
              <p:nvPr/>
            </p:nvSpPr>
            <p:spPr>
              <a:xfrm>
                <a:off x="5961070" y="3343969"/>
                <a:ext cx="913840" cy="469872"/>
              </a:xfrm>
              <a:prstGeom prst="rect">
                <a:avLst/>
              </a:prstGeom>
              <a:noFill/>
            </p:spPr>
            <p:txBody>
              <a:bodyPr wrap="none" rtlCol="0">
                <a:spAutoFit/>
              </a:bodyPr>
              <a:lstStyle/>
              <a:p>
                <a:pPr algn="l" eaLnBrk="1" fontAlgn="auto" hangingPunct="1">
                  <a:spcBef>
                    <a:spcPts val="0"/>
                  </a:spcBef>
                  <a:spcAft>
                    <a:spcPts val="0"/>
                  </a:spcAft>
                </a:pP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sub>
                        <m:r>
                          <a:rPr lang="en-US" sz="1200" b="0" i="1" smtClean="0">
                            <a:solidFill>
                              <a:prstClr val="black"/>
                            </a:solidFill>
                            <a:latin typeface="Cambria Math" panose="02040503050406030204" pitchFamily="18" charset="0"/>
                            <a:ea typeface="+mn-ea"/>
                            <a:cs typeface="Times New Roman" panose="02020603050405020304" pitchFamily="18" charset="0"/>
                          </a:rPr>
                          <m:t>𝐿</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a:t>
                </a:r>
                <a:r>
                  <a:rPr lang="en-US" sz="1200" b="0" dirty="0">
                    <a:solidFill>
                      <a:prstClr val="black"/>
                    </a:solidFill>
                    <a:latin typeface="Aptos" panose="02110004020202020204"/>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𝑇</m:t>
                        </m:r>
                      </m:e>
                      <m:sub>
                        <m:r>
                          <a:rPr lang="en-US" sz="1200" b="0" i="1" smtClean="0">
                            <a:solidFill>
                              <a:prstClr val="black"/>
                            </a:solidFill>
                            <a:latin typeface="Cambria Math" panose="02040503050406030204" pitchFamily="18" charset="0"/>
                            <a:ea typeface="+mn-ea"/>
                            <a:cs typeface="Times New Roman" panose="02020603050405020304" pitchFamily="18" charset="0"/>
                          </a:rPr>
                          <m:t>𝐿</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𝐴</m:t>
                        </m:r>
                      </m:e>
                      <m:sub>
                        <m:r>
                          <a:rPr lang="en-US" sz="1200" b="0" i="1" smtClean="0">
                            <a:solidFill>
                              <a:prstClr val="black"/>
                            </a:solidFill>
                            <a:latin typeface="Cambria Math" panose="02040503050406030204" pitchFamily="18" charset="0"/>
                            <a:ea typeface="+mn-ea"/>
                            <a:cs typeface="Times New Roman" panose="02020603050405020304" pitchFamily="18" charset="0"/>
                          </a:rPr>
                          <m:t>𝑠</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 </a:t>
                </a:r>
              </a:p>
              <a:p>
                <a:pPr algn="l" eaLnBrk="1" fontAlgn="auto" hangingPunct="1">
                  <a:spcBef>
                    <a:spcPts val="0"/>
                  </a:spcBef>
                  <a:spcAft>
                    <a:spcPts val="0"/>
                  </a:spcAft>
                </a:pP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𝐷</m:t>
                        </m:r>
                      </m:e>
                      <m:sub>
                        <m:r>
                          <a:rPr lang="en-US" sz="1200" b="0" i="1" smtClean="0">
                            <a:solidFill>
                              <a:prstClr val="black"/>
                            </a:solidFill>
                            <a:latin typeface="Cambria Math" panose="02040503050406030204" pitchFamily="18" charset="0"/>
                            <a:ea typeface="+mn-ea"/>
                            <a:cs typeface="Times New Roman" panose="02020603050405020304" pitchFamily="18" charset="0"/>
                          </a:rPr>
                          <m:t>𝐿</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𝐴</m:t>
                        </m:r>
                      </m:e>
                      <m:sub>
                        <m:r>
                          <a:rPr lang="en-US" sz="1200" b="0" i="1" smtClean="0">
                            <a:solidFill>
                              <a:prstClr val="black"/>
                            </a:solidFill>
                            <a:latin typeface="Cambria Math" panose="02040503050406030204" pitchFamily="18" charset="0"/>
                            <a:ea typeface="+mn-ea"/>
                            <a:cs typeface="Times New Roman" panose="02020603050405020304" pitchFamily="18" charset="0"/>
                          </a:rPr>
                          <m:t>𝑊</m:t>
                        </m:r>
                      </m:sub>
                    </m:sSub>
                  </m:oMath>
                </a14:m>
                <a:endParaRPr lang="en-US" sz="1200" b="0" dirty="0">
                  <a:solidFill>
                    <a:prstClr val="black"/>
                  </a:solidFill>
                  <a:latin typeface="Times New Roman" panose="02020603050405020304" pitchFamily="18" charset="0"/>
                  <a:ea typeface="+mn-ea"/>
                  <a:cs typeface="Times New Roman" panose="02020603050405020304" pitchFamily="18" charset="0"/>
                </a:endParaRPr>
              </a:p>
            </p:txBody>
          </p:sp>
        </mc:Choice>
        <mc:Fallback xmlns="">
          <p:sp>
            <p:nvSpPr>
              <p:cNvPr id="160" name="TextBox 159">
                <a:extLst>
                  <a:ext uri="{FF2B5EF4-FFF2-40B4-BE49-F238E27FC236}">
                    <a16:creationId xmlns:a16="http://schemas.microsoft.com/office/drawing/2014/main" id="{EF7E45F4-CEF0-E269-440F-D930B95F9A95}"/>
                  </a:ext>
                </a:extLst>
              </p:cNvPr>
              <p:cNvSpPr txBox="1">
                <a:spLocks noRot="1" noChangeAspect="1" noMove="1" noResize="1" noEditPoints="1" noAdjustHandles="1" noChangeArrowheads="1" noChangeShapeType="1" noTextEdit="1"/>
              </p:cNvSpPr>
              <p:nvPr/>
            </p:nvSpPr>
            <p:spPr>
              <a:xfrm>
                <a:off x="5961070" y="3343969"/>
                <a:ext cx="913840" cy="469872"/>
              </a:xfrm>
              <a:prstGeom prst="rect">
                <a:avLst/>
              </a:prstGeom>
              <a:blipFill>
                <a:blip r:embed="rId19"/>
                <a:stretch>
                  <a:fillRect t="-2597" b="-77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1" name="TextBox 160">
                <a:extLst>
                  <a:ext uri="{FF2B5EF4-FFF2-40B4-BE49-F238E27FC236}">
                    <a16:creationId xmlns:a16="http://schemas.microsoft.com/office/drawing/2014/main" id="{DC8AB01A-F340-7614-D6A9-8CDA5260BF88}"/>
                  </a:ext>
                </a:extLst>
              </p:cNvPr>
              <p:cNvSpPr txBox="1"/>
              <p:nvPr/>
            </p:nvSpPr>
            <p:spPr>
              <a:xfrm>
                <a:off x="5929680" y="1364714"/>
                <a:ext cx="907621" cy="654538"/>
              </a:xfrm>
              <a:prstGeom prst="rect">
                <a:avLst/>
              </a:prstGeom>
              <a:noFill/>
            </p:spPr>
            <p:txBody>
              <a:bodyPr wrap="none" rtlCol="0">
                <a:spAutoFit/>
              </a:bodyPr>
              <a:lstStyle/>
              <a:p>
                <a:pPr algn="l" eaLnBrk="1" fontAlgn="auto" hangingPunct="1">
                  <a:spcBef>
                    <a:spcPts val="0"/>
                  </a:spcBef>
                  <a:spcAft>
                    <a:spcPts val="0"/>
                  </a:spcAft>
                </a:pPr>
                <a:r>
                  <a:rPr lang="en-US" sz="1200" b="0" dirty="0">
                    <a:solidFill>
                      <a:prstClr val="black"/>
                    </a:solidFill>
                    <a:latin typeface="Times New Roman" panose="02020603050405020304" pitchFamily="18" charset="0"/>
                    <a:ea typeface="+mn-ea"/>
                    <a:cs typeface="Times New Roman" panose="02020603050405020304" pitchFamily="18" charset="0"/>
                  </a:rPr>
                  <a:t>V,</a:t>
                </a:r>
                <a:r>
                  <a:rPr lang="en-US" sz="1200" b="0" dirty="0">
                    <a:solidFill>
                      <a:prstClr val="black"/>
                    </a:solidFill>
                    <a:latin typeface="Aptos" panose="02110004020202020204"/>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𝑇</m:t>
                        </m:r>
                      </m:e>
                      <m:sub>
                        <m:r>
                          <a:rPr lang="en-US" sz="1200" b="0" i="1" smtClean="0">
                            <a:solidFill>
                              <a:prstClr val="black"/>
                            </a:solidFill>
                            <a:latin typeface="Cambria Math" panose="02040503050406030204" pitchFamily="18" charset="0"/>
                            <a:ea typeface="+mn-ea"/>
                            <a:cs typeface="Times New Roman" panose="02020603050405020304" pitchFamily="18" charset="0"/>
                          </a:rPr>
                          <m:t>𝑎</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𝑃</m:t>
                        </m:r>
                      </m:e>
                      <m:sub>
                        <m:r>
                          <a:rPr lang="en-US" sz="1200" b="0" i="1" smtClean="0">
                            <a:solidFill>
                              <a:prstClr val="black"/>
                            </a:solidFill>
                            <a:latin typeface="Cambria Math" panose="02040503050406030204" pitchFamily="18" charset="0"/>
                            <a:ea typeface="+mn-ea"/>
                            <a:cs typeface="Times New Roman" panose="02020603050405020304" pitchFamily="18" charset="0"/>
                          </a:rPr>
                          <m:t>𝑎</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a:t>
                </a:r>
              </a:p>
              <a:p>
                <a:pPr algn="l" eaLnBrk="1" fontAlgn="auto" hangingPunct="1">
                  <a:spcBef>
                    <a:spcPts val="0"/>
                  </a:spcBef>
                  <a:spcAft>
                    <a:spcPts val="0"/>
                  </a:spcAft>
                </a:pP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sub>
                        <m:r>
                          <a:rPr lang="en-US" sz="1200" b="0" i="1" smtClean="0">
                            <a:solidFill>
                              <a:prstClr val="black"/>
                            </a:solidFill>
                            <a:latin typeface="Cambria Math" panose="02040503050406030204" pitchFamily="18" charset="0"/>
                            <a:ea typeface="+mn-ea"/>
                            <a:cs typeface="Times New Roman" panose="02020603050405020304" pitchFamily="18" charset="0"/>
                          </a:rPr>
                          <m:t>𝑣</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sub>
                        <m:r>
                          <a:rPr lang="en-US" sz="1200" b="0" i="1" smtClean="0">
                            <a:solidFill>
                              <a:prstClr val="black"/>
                            </a:solidFill>
                            <a:latin typeface="Cambria Math" panose="02040503050406030204" pitchFamily="18" charset="0"/>
                            <a:ea typeface="+mn-ea"/>
                            <a:cs typeface="Times New Roman" panose="02020603050405020304" pitchFamily="18" charset="0"/>
                          </a:rPr>
                          <m:t>𝑐𝑜𝑛𝑑</m:t>
                        </m:r>
                      </m:sub>
                    </m:sSub>
                  </m:oMath>
                </a14:m>
                <a:r>
                  <a:rPr lang="en-US" sz="1200" b="0" dirty="0">
                    <a:solidFill>
                      <a:prstClr val="black"/>
                    </a:solidFill>
                    <a:latin typeface="Times New Roman" panose="02020603050405020304" pitchFamily="18" charset="0"/>
                    <a:ea typeface="+mn-ea"/>
                    <a:cs typeface="Times New Roman" panose="02020603050405020304" pitchFamily="18" charset="0"/>
                  </a:rPr>
                  <a:t>,</a:t>
                </a:r>
              </a:p>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sub>
                          <m:r>
                            <a:rPr lang="en-US" sz="1200" b="0" i="1" smtClean="0">
                              <a:solidFill>
                                <a:prstClr val="black"/>
                              </a:solidFill>
                              <a:latin typeface="Cambria Math" panose="02040503050406030204" pitchFamily="18" charset="0"/>
                              <a:ea typeface="+mn-ea"/>
                              <a:cs typeface="Times New Roman" panose="02020603050405020304" pitchFamily="18" charset="0"/>
                            </a:rPr>
                            <m:t>𝑖</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𝑎</m:t>
                          </m:r>
                        </m:sub>
                      </m:sSub>
                    </m:oMath>
                  </m:oMathPara>
                </a14:m>
                <a:endParaRPr lang="en-US" sz="1200" b="0" dirty="0">
                  <a:solidFill>
                    <a:prstClr val="black"/>
                  </a:solidFill>
                  <a:latin typeface="Times New Roman" panose="02020603050405020304" pitchFamily="18" charset="0"/>
                  <a:ea typeface="+mn-ea"/>
                  <a:cs typeface="Times New Roman" panose="02020603050405020304" pitchFamily="18" charset="0"/>
                </a:endParaRPr>
              </a:p>
            </p:txBody>
          </p:sp>
        </mc:Choice>
        <mc:Fallback xmlns="">
          <p:sp>
            <p:nvSpPr>
              <p:cNvPr id="161" name="TextBox 160">
                <a:extLst>
                  <a:ext uri="{FF2B5EF4-FFF2-40B4-BE49-F238E27FC236}">
                    <a16:creationId xmlns:a16="http://schemas.microsoft.com/office/drawing/2014/main" id="{DC8AB01A-F340-7614-D6A9-8CDA5260BF88}"/>
                  </a:ext>
                </a:extLst>
              </p:cNvPr>
              <p:cNvSpPr txBox="1">
                <a:spLocks noRot="1" noChangeAspect="1" noMove="1" noResize="1" noEditPoints="1" noAdjustHandles="1" noChangeArrowheads="1" noChangeShapeType="1" noTextEdit="1"/>
              </p:cNvSpPr>
              <p:nvPr/>
            </p:nvSpPr>
            <p:spPr>
              <a:xfrm>
                <a:off x="5929680" y="1364714"/>
                <a:ext cx="907621" cy="654538"/>
              </a:xfrm>
              <a:prstGeom prst="rect">
                <a:avLst/>
              </a:prstGeom>
              <a:blipFill>
                <a:blip r:embed="rId4"/>
                <a:stretch>
                  <a:fillRect l="-671" t="-18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2" name="TextBox 161">
                <a:extLst>
                  <a:ext uri="{FF2B5EF4-FFF2-40B4-BE49-F238E27FC236}">
                    <a16:creationId xmlns:a16="http://schemas.microsoft.com/office/drawing/2014/main" id="{42E520A1-FABD-9E7A-9BB8-8F566FA7CE79}"/>
                  </a:ext>
                </a:extLst>
              </p:cNvPr>
              <p:cNvSpPr txBox="1"/>
              <p:nvPr/>
            </p:nvSpPr>
            <p:spPr>
              <a:xfrm>
                <a:off x="7061911" y="1437917"/>
                <a:ext cx="517904" cy="291875"/>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𝑣</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𝑖𝑛𝑗</m:t>
                          </m:r>
                        </m:sub>
                      </m:sSub>
                    </m:oMath>
                  </m:oMathPara>
                </a14:m>
                <a:endParaRPr lang="en-US" sz="1800" b="0" dirty="0">
                  <a:solidFill>
                    <a:prstClr val="black"/>
                  </a:solidFill>
                  <a:latin typeface="Aptos" panose="02110004020202020204"/>
                  <a:ea typeface="+mn-ea"/>
                </a:endParaRPr>
              </a:p>
            </p:txBody>
          </p:sp>
        </mc:Choice>
        <mc:Fallback xmlns="">
          <p:sp>
            <p:nvSpPr>
              <p:cNvPr id="162" name="TextBox 161">
                <a:extLst>
                  <a:ext uri="{FF2B5EF4-FFF2-40B4-BE49-F238E27FC236}">
                    <a16:creationId xmlns:a16="http://schemas.microsoft.com/office/drawing/2014/main" id="{42E520A1-FABD-9E7A-9BB8-8F566FA7CE79}"/>
                  </a:ext>
                </a:extLst>
              </p:cNvPr>
              <p:cNvSpPr txBox="1">
                <a:spLocks noRot="1" noChangeAspect="1" noMove="1" noResize="1" noEditPoints="1" noAdjustHandles="1" noChangeArrowheads="1" noChangeShapeType="1" noTextEdit="1"/>
              </p:cNvSpPr>
              <p:nvPr/>
            </p:nvSpPr>
            <p:spPr>
              <a:xfrm>
                <a:off x="7061911" y="1437917"/>
                <a:ext cx="517904" cy="291875"/>
              </a:xfrm>
              <a:prstGeom prst="rect">
                <a:avLst/>
              </a:prstGeom>
              <a:blipFill>
                <a:blip r:embed="rId5"/>
                <a:stretch>
                  <a:fillRect r="-1176" b="-20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3" name="TextBox 162">
                <a:extLst>
                  <a:ext uri="{FF2B5EF4-FFF2-40B4-BE49-F238E27FC236}">
                    <a16:creationId xmlns:a16="http://schemas.microsoft.com/office/drawing/2014/main" id="{C5A7BF1C-98CA-3CEE-6003-7DED749201F7}"/>
                  </a:ext>
                </a:extLst>
              </p:cNvPr>
              <p:cNvSpPr txBox="1"/>
              <p:nvPr/>
            </p:nvSpPr>
            <p:spPr>
              <a:xfrm>
                <a:off x="6478974" y="2494509"/>
                <a:ext cx="517904" cy="291298"/>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𝑝𝑜𝑜𝑙</m:t>
                          </m:r>
                          <m:r>
                            <a:rPr lang="en-US" sz="1200" b="0" i="1" smtClean="0">
                              <a:solidFill>
                                <a:prstClr val="black"/>
                              </a:solidFill>
                              <a:latin typeface="Cambria Math" panose="02040503050406030204" pitchFamily="18" charset="0"/>
                              <a:ea typeface="+mn-ea"/>
                              <a:cs typeface="Times New Roman" panose="02020603050405020304" pitchFamily="18" charset="0"/>
                            </a:rPr>
                            <m:t>_</m:t>
                          </m:r>
                          <m:r>
                            <a:rPr lang="en-US" sz="1200" b="0" i="1" smtClean="0">
                              <a:solidFill>
                                <a:prstClr val="black"/>
                              </a:solidFill>
                              <a:latin typeface="Cambria Math" panose="02040503050406030204" pitchFamily="18" charset="0"/>
                              <a:ea typeface="+mn-ea"/>
                              <a:cs typeface="Times New Roman" panose="02020603050405020304" pitchFamily="18" charset="0"/>
                            </a:rPr>
                            <m:t>𝑡𝑜</m:t>
                          </m:r>
                          <m:r>
                            <a:rPr lang="en-US" sz="1200" b="0" i="1" smtClean="0">
                              <a:solidFill>
                                <a:prstClr val="black"/>
                              </a:solidFill>
                              <a:latin typeface="Cambria Math" panose="02040503050406030204" pitchFamily="18" charset="0"/>
                              <a:ea typeface="+mn-ea"/>
                              <a:cs typeface="Times New Roman" panose="02020603050405020304" pitchFamily="18" charset="0"/>
                            </a:rPr>
                            <m:t>_</m:t>
                          </m:r>
                          <m:r>
                            <a:rPr lang="en-US" sz="1200" b="0" i="1" smtClean="0">
                              <a:solidFill>
                                <a:prstClr val="black"/>
                              </a:solidFill>
                              <a:latin typeface="Cambria Math" panose="02040503050406030204" pitchFamily="18" charset="0"/>
                              <a:ea typeface="+mn-ea"/>
                              <a:cs typeface="Times New Roman" panose="02020603050405020304" pitchFamily="18" charset="0"/>
                            </a:rPr>
                            <m:t>𝑣𝑎𝑝𝑜𝑟</m:t>
                          </m:r>
                        </m:sub>
                      </m:sSub>
                    </m:oMath>
                  </m:oMathPara>
                </a14:m>
                <a:endParaRPr lang="en-US" sz="1800" b="0" dirty="0">
                  <a:solidFill>
                    <a:prstClr val="black"/>
                  </a:solidFill>
                  <a:latin typeface="Aptos" panose="02110004020202020204"/>
                  <a:ea typeface="+mn-ea"/>
                </a:endParaRPr>
              </a:p>
            </p:txBody>
          </p:sp>
        </mc:Choice>
        <mc:Fallback xmlns="">
          <p:sp>
            <p:nvSpPr>
              <p:cNvPr id="163" name="TextBox 162">
                <a:extLst>
                  <a:ext uri="{FF2B5EF4-FFF2-40B4-BE49-F238E27FC236}">
                    <a16:creationId xmlns:a16="http://schemas.microsoft.com/office/drawing/2014/main" id="{C5A7BF1C-98CA-3CEE-6003-7DED749201F7}"/>
                  </a:ext>
                </a:extLst>
              </p:cNvPr>
              <p:cNvSpPr txBox="1">
                <a:spLocks noRot="1" noChangeAspect="1" noMove="1" noResize="1" noEditPoints="1" noAdjustHandles="1" noChangeArrowheads="1" noChangeShapeType="1" noTextEdit="1"/>
              </p:cNvSpPr>
              <p:nvPr/>
            </p:nvSpPr>
            <p:spPr>
              <a:xfrm>
                <a:off x="6478974" y="2494509"/>
                <a:ext cx="517904" cy="291298"/>
              </a:xfrm>
              <a:prstGeom prst="rect">
                <a:avLst/>
              </a:prstGeom>
              <a:blipFill>
                <a:blip r:embed="rId11"/>
                <a:stretch>
                  <a:fillRect r="-976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4" name="TextBox 163">
                <a:extLst>
                  <a:ext uri="{FF2B5EF4-FFF2-40B4-BE49-F238E27FC236}">
                    <a16:creationId xmlns:a16="http://schemas.microsoft.com/office/drawing/2014/main" id="{874B9918-4036-F125-9199-1A6E07748C22}"/>
                  </a:ext>
                </a:extLst>
              </p:cNvPr>
              <p:cNvSpPr txBox="1"/>
              <p:nvPr/>
            </p:nvSpPr>
            <p:spPr>
              <a:xfrm>
                <a:off x="4872960" y="1653960"/>
                <a:ext cx="517904" cy="291875"/>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𝑣</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𝑣𝑒𝑛𝑡</m:t>
                          </m:r>
                        </m:sub>
                      </m:sSub>
                    </m:oMath>
                  </m:oMathPara>
                </a14:m>
                <a:endParaRPr lang="en-US" sz="1800" b="0" dirty="0">
                  <a:solidFill>
                    <a:prstClr val="black"/>
                  </a:solidFill>
                  <a:latin typeface="Aptos" panose="02110004020202020204"/>
                  <a:ea typeface="+mn-ea"/>
                </a:endParaRPr>
              </a:p>
            </p:txBody>
          </p:sp>
        </mc:Choice>
        <mc:Fallback xmlns="">
          <p:sp>
            <p:nvSpPr>
              <p:cNvPr id="164" name="TextBox 163">
                <a:extLst>
                  <a:ext uri="{FF2B5EF4-FFF2-40B4-BE49-F238E27FC236}">
                    <a16:creationId xmlns:a16="http://schemas.microsoft.com/office/drawing/2014/main" id="{874B9918-4036-F125-9199-1A6E07748C22}"/>
                  </a:ext>
                </a:extLst>
              </p:cNvPr>
              <p:cNvSpPr txBox="1">
                <a:spLocks noRot="1" noChangeAspect="1" noMove="1" noResize="1" noEditPoints="1" noAdjustHandles="1" noChangeArrowheads="1" noChangeShapeType="1" noTextEdit="1"/>
              </p:cNvSpPr>
              <p:nvPr/>
            </p:nvSpPr>
            <p:spPr>
              <a:xfrm>
                <a:off x="4872960" y="1653960"/>
                <a:ext cx="517904" cy="291875"/>
              </a:xfrm>
              <a:prstGeom prst="rect">
                <a:avLst/>
              </a:prstGeom>
              <a:blipFill>
                <a:blip r:embed="rId20"/>
                <a:stretch>
                  <a:fillRect r="-141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5" name="TextBox 164">
                <a:extLst>
                  <a:ext uri="{FF2B5EF4-FFF2-40B4-BE49-F238E27FC236}">
                    <a16:creationId xmlns:a16="http://schemas.microsoft.com/office/drawing/2014/main" id="{8B8780BB-FC90-2BB8-426A-2A2F534A9DA2}"/>
                  </a:ext>
                </a:extLst>
              </p:cNvPr>
              <p:cNvSpPr txBox="1"/>
              <p:nvPr/>
            </p:nvSpPr>
            <p:spPr>
              <a:xfrm>
                <a:off x="4862434" y="1450812"/>
                <a:ext cx="517904" cy="291875"/>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𝑖</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𝑣𝑒𝑛𝑡</m:t>
                          </m:r>
                        </m:sub>
                      </m:sSub>
                    </m:oMath>
                  </m:oMathPara>
                </a14:m>
                <a:endParaRPr lang="en-US" sz="1800" b="0" dirty="0">
                  <a:solidFill>
                    <a:prstClr val="black"/>
                  </a:solidFill>
                  <a:latin typeface="Aptos" panose="02110004020202020204"/>
                  <a:ea typeface="+mn-ea"/>
                </a:endParaRPr>
              </a:p>
            </p:txBody>
          </p:sp>
        </mc:Choice>
        <mc:Fallback xmlns="">
          <p:sp>
            <p:nvSpPr>
              <p:cNvPr id="165" name="TextBox 164">
                <a:extLst>
                  <a:ext uri="{FF2B5EF4-FFF2-40B4-BE49-F238E27FC236}">
                    <a16:creationId xmlns:a16="http://schemas.microsoft.com/office/drawing/2014/main" id="{8B8780BB-FC90-2BB8-426A-2A2F534A9DA2}"/>
                  </a:ext>
                </a:extLst>
              </p:cNvPr>
              <p:cNvSpPr txBox="1">
                <a:spLocks noRot="1" noChangeAspect="1" noMove="1" noResize="1" noEditPoints="1" noAdjustHandles="1" noChangeArrowheads="1" noChangeShapeType="1" noTextEdit="1"/>
              </p:cNvSpPr>
              <p:nvPr/>
            </p:nvSpPr>
            <p:spPr>
              <a:xfrm>
                <a:off x="4862434" y="1450812"/>
                <a:ext cx="517904" cy="291875"/>
              </a:xfrm>
              <a:prstGeom prst="rect">
                <a:avLst/>
              </a:prstGeom>
              <a:blipFill>
                <a:blip r:embed="rId21"/>
                <a:stretch>
                  <a:fillRect r="-94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6" name="TextBox 165">
                <a:extLst>
                  <a:ext uri="{FF2B5EF4-FFF2-40B4-BE49-F238E27FC236}">
                    <a16:creationId xmlns:a16="http://schemas.microsoft.com/office/drawing/2014/main" id="{B1CFCF8F-BB7E-6B1B-CB4A-A435944620DB}"/>
                  </a:ext>
                </a:extLst>
              </p:cNvPr>
              <p:cNvSpPr txBox="1"/>
              <p:nvPr/>
            </p:nvSpPr>
            <p:spPr>
              <a:xfrm>
                <a:off x="4872960" y="1291093"/>
                <a:ext cx="517904" cy="291618"/>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𝑎</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𝑑𝑟𝑦</m:t>
                          </m:r>
                        </m:sub>
                      </m:sSub>
                    </m:oMath>
                  </m:oMathPara>
                </a14:m>
                <a:endParaRPr lang="en-US" sz="1800" b="0" dirty="0">
                  <a:solidFill>
                    <a:prstClr val="black"/>
                  </a:solidFill>
                  <a:latin typeface="Aptos" panose="02110004020202020204"/>
                  <a:ea typeface="+mn-ea"/>
                </a:endParaRPr>
              </a:p>
            </p:txBody>
          </p:sp>
        </mc:Choice>
        <mc:Fallback xmlns="">
          <p:sp>
            <p:nvSpPr>
              <p:cNvPr id="166" name="TextBox 165">
                <a:extLst>
                  <a:ext uri="{FF2B5EF4-FFF2-40B4-BE49-F238E27FC236}">
                    <a16:creationId xmlns:a16="http://schemas.microsoft.com/office/drawing/2014/main" id="{B1CFCF8F-BB7E-6B1B-CB4A-A435944620DB}"/>
                  </a:ext>
                </a:extLst>
              </p:cNvPr>
              <p:cNvSpPr txBox="1">
                <a:spLocks noRot="1" noChangeAspect="1" noMove="1" noResize="1" noEditPoints="1" noAdjustHandles="1" noChangeArrowheads="1" noChangeShapeType="1" noTextEdit="1"/>
              </p:cNvSpPr>
              <p:nvPr/>
            </p:nvSpPr>
            <p:spPr>
              <a:xfrm>
                <a:off x="4872960" y="1291093"/>
                <a:ext cx="517904" cy="291618"/>
              </a:xfrm>
              <a:prstGeom prst="rect">
                <a:avLst/>
              </a:prstGeom>
              <a:blipFill>
                <a:blip r:embed="rId22"/>
                <a:stretch>
                  <a:fillRect r="-10588" b="-2083"/>
                </a:stretch>
              </a:blipFill>
            </p:spPr>
            <p:txBody>
              <a:bodyPr/>
              <a:lstStyle/>
              <a:p>
                <a:r>
                  <a:rPr lang="en-US">
                    <a:noFill/>
                  </a:rPr>
                  <a:t> </a:t>
                </a:r>
              </a:p>
            </p:txBody>
          </p:sp>
        </mc:Fallback>
      </mc:AlternateContent>
      <p:grpSp>
        <p:nvGrpSpPr>
          <p:cNvPr id="167" name="Group 166">
            <a:extLst>
              <a:ext uri="{FF2B5EF4-FFF2-40B4-BE49-F238E27FC236}">
                <a16:creationId xmlns:a16="http://schemas.microsoft.com/office/drawing/2014/main" id="{85E90F04-8B34-2867-4CE2-F2A6D9CED181}"/>
              </a:ext>
            </a:extLst>
          </p:cNvPr>
          <p:cNvGrpSpPr/>
          <p:nvPr/>
        </p:nvGrpSpPr>
        <p:grpSpPr>
          <a:xfrm>
            <a:off x="3873400" y="3250584"/>
            <a:ext cx="1085850" cy="731866"/>
            <a:chOff x="6273800" y="4043333"/>
            <a:chExt cx="1085850" cy="1134415"/>
          </a:xfrm>
        </p:grpSpPr>
        <p:grpSp>
          <p:nvGrpSpPr>
            <p:cNvPr id="168" name="Group 167">
              <a:extLst>
                <a:ext uri="{FF2B5EF4-FFF2-40B4-BE49-F238E27FC236}">
                  <a16:creationId xmlns:a16="http://schemas.microsoft.com/office/drawing/2014/main" id="{6D85DC81-D051-09FF-BE05-A031CA728361}"/>
                </a:ext>
              </a:extLst>
            </p:cNvPr>
            <p:cNvGrpSpPr/>
            <p:nvPr/>
          </p:nvGrpSpPr>
          <p:grpSpPr>
            <a:xfrm>
              <a:off x="6273800" y="4043333"/>
              <a:ext cx="1085850" cy="1134415"/>
              <a:chOff x="6273800" y="4079295"/>
              <a:chExt cx="1085850" cy="1098453"/>
            </a:xfrm>
          </p:grpSpPr>
          <p:sp>
            <p:nvSpPr>
              <p:cNvPr id="170" name="Rectangle: Rounded Corners 169">
                <a:extLst>
                  <a:ext uri="{FF2B5EF4-FFF2-40B4-BE49-F238E27FC236}">
                    <a16:creationId xmlns:a16="http://schemas.microsoft.com/office/drawing/2014/main" id="{2DB248AA-0383-9D5F-8F47-1B4454555A73}"/>
                  </a:ext>
                </a:extLst>
              </p:cNvPr>
              <p:cNvSpPr/>
              <p:nvPr/>
            </p:nvSpPr>
            <p:spPr>
              <a:xfrm>
                <a:off x="6273800" y="4098248"/>
                <a:ext cx="1085850" cy="1079500"/>
              </a:xfrm>
              <a:prstGeom prst="roundRect">
                <a:avLst/>
              </a:prstGeom>
              <a:no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1" name="TextBox 170">
                <a:extLst>
                  <a:ext uri="{FF2B5EF4-FFF2-40B4-BE49-F238E27FC236}">
                    <a16:creationId xmlns:a16="http://schemas.microsoft.com/office/drawing/2014/main" id="{7A873805-DC58-9B04-7B9B-F9709E3A62CD}"/>
                  </a:ext>
                </a:extLst>
              </p:cNvPr>
              <p:cNvSpPr txBox="1"/>
              <p:nvPr/>
            </p:nvSpPr>
            <p:spPr>
              <a:xfrm>
                <a:off x="6451550" y="4079295"/>
                <a:ext cx="908100" cy="276999"/>
              </a:xfrm>
              <a:prstGeom prst="rect">
                <a:avLst/>
              </a:prstGeom>
              <a:noFill/>
              <a:ln>
                <a:noFill/>
              </a:ln>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Structure</a:t>
                </a:r>
              </a:p>
            </p:txBody>
          </p:sp>
        </p:grpSp>
        <mc:AlternateContent xmlns:mc="http://schemas.openxmlformats.org/markup-compatibility/2006" xmlns:a14="http://schemas.microsoft.com/office/drawing/2010/main">
          <mc:Choice Requires="a14">
            <p:sp>
              <p:nvSpPr>
                <p:cNvPr id="169" name="TextBox 168">
                  <a:extLst>
                    <a:ext uri="{FF2B5EF4-FFF2-40B4-BE49-F238E27FC236}">
                      <a16:creationId xmlns:a16="http://schemas.microsoft.com/office/drawing/2014/main" id="{070EF3F5-3F04-4AD4-BC79-7B2818572774}"/>
                    </a:ext>
                  </a:extLst>
                </p:cNvPr>
                <p:cNvSpPr txBox="1"/>
                <p:nvPr/>
              </p:nvSpPr>
              <p:spPr>
                <a:xfrm>
                  <a:off x="6446898" y="4461454"/>
                  <a:ext cx="696666" cy="276998"/>
                </a:xfrm>
                <a:prstGeom prst="rect">
                  <a:avLst/>
                </a:prstGeom>
                <a:no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𝑚</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𝑊</m:t>
                          </m:r>
                        </m:sub>
                      </m:sSub>
                    </m:oMath>
                  </a14:m>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1200" b="0" i="0" u="none" strike="noStrike" kern="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 </a:t>
                  </a:r>
                  <a14:m>
                    <m:oMath xmlns:m="http://schemas.openxmlformats.org/officeDocument/2006/math">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𝑇</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𝑊</m:t>
                          </m:r>
                        </m:sub>
                      </m:sSub>
                    </m:oMath>
                  </a14:m>
                  <a:endPar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mc:Choice>
          <mc:Fallback xmlns="">
            <p:sp>
              <p:nvSpPr>
                <p:cNvPr id="100" name="TextBox 99">
                  <a:extLst>
                    <a:ext uri="{FF2B5EF4-FFF2-40B4-BE49-F238E27FC236}">
                      <a16:creationId xmlns:a16="http://schemas.microsoft.com/office/drawing/2014/main" id="{9F9BB5FC-0CF1-C4B1-A68E-9E031E908B24}"/>
                    </a:ext>
                  </a:extLst>
                </p:cNvPr>
                <p:cNvSpPr txBox="1">
                  <a:spLocks noRot="1" noChangeAspect="1" noMove="1" noResize="1" noEditPoints="1" noAdjustHandles="1" noChangeArrowheads="1" noChangeShapeType="1" noTextEdit="1"/>
                </p:cNvSpPr>
                <p:nvPr/>
              </p:nvSpPr>
              <p:spPr>
                <a:xfrm>
                  <a:off x="6446898" y="4461454"/>
                  <a:ext cx="696666" cy="276998"/>
                </a:xfrm>
                <a:prstGeom prst="rect">
                  <a:avLst/>
                </a:prstGeom>
                <a:blipFill>
                  <a:blip r:embed="rId11"/>
                  <a:stretch>
                    <a:fillRect t="-3333" b="-73333"/>
                  </a:stretch>
                </a:blipFill>
              </p:spPr>
              <p:txBody>
                <a:bodyPr/>
                <a:lstStyle/>
                <a:p>
                  <a:r>
                    <a:rPr lang="en-US">
                      <a:noFill/>
                    </a:rPr>
                    <a:t> </a:t>
                  </a:r>
                </a:p>
              </p:txBody>
            </p:sp>
          </mc:Fallback>
        </mc:AlternateContent>
      </p:grpSp>
      <p:cxnSp>
        <p:nvCxnSpPr>
          <p:cNvPr id="172" name="Straight Connector 171">
            <a:extLst>
              <a:ext uri="{FF2B5EF4-FFF2-40B4-BE49-F238E27FC236}">
                <a16:creationId xmlns:a16="http://schemas.microsoft.com/office/drawing/2014/main" id="{ED25443F-3D98-E4FE-C2AA-95B5810B4B89}"/>
              </a:ext>
            </a:extLst>
          </p:cNvPr>
          <p:cNvCxnSpPr>
            <a:cxnSpLocks/>
          </p:cNvCxnSpPr>
          <p:nvPr/>
        </p:nvCxnSpPr>
        <p:spPr>
          <a:xfrm>
            <a:off x="5884010" y="2992551"/>
            <a:ext cx="1009269" cy="7529"/>
          </a:xfrm>
          <a:prstGeom prst="line">
            <a:avLst/>
          </a:prstGeom>
          <a:noFill/>
          <a:ln w="19050" cap="flat" cmpd="sng" algn="ctr">
            <a:solidFill>
              <a:sysClr val="windowText" lastClr="000000"/>
            </a:solidFill>
            <a:prstDash val="sysDot"/>
            <a:miter lim="800000"/>
          </a:ln>
          <a:effectLst/>
        </p:spPr>
      </p:cxnSp>
      <mc:AlternateContent xmlns:mc="http://schemas.openxmlformats.org/markup-compatibility/2006" xmlns:a14="http://schemas.microsoft.com/office/drawing/2010/main">
        <mc:Choice Requires="a14">
          <p:sp>
            <p:nvSpPr>
              <p:cNvPr id="173" name="TextBox 172">
                <a:extLst>
                  <a:ext uri="{FF2B5EF4-FFF2-40B4-BE49-F238E27FC236}">
                    <a16:creationId xmlns:a16="http://schemas.microsoft.com/office/drawing/2014/main" id="{BE6C02A3-7F23-FE1D-A452-AB3EAB620DEF}"/>
                  </a:ext>
                </a:extLst>
              </p:cNvPr>
              <p:cNvSpPr txBox="1"/>
              <p:nvPr/>
            </p:nvSpPr>
            <p:spPr>
              <a:xfrm>
                <a:off x="6893279" y="2834857"/>
                <a:ext cx="563103" cy="291811"/>
              </a:xfrm>
              <a:prstGeom prst="rect">
                <a:avLst/>
              </a:prstGeom>
              <a:noFill/>
            </p:spPr>
            <p:txBody>
              <a:bodyPr wrap="none"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r>
                            <a:rPr lang="en-US" sz="1200" b="0" i="1" smtClean="0">
                              <a:solidFill>
                                <a:prstClr val="black"/>
                              </a:solidFill>
                              <a:latin typeface="Cambria Math" panose="02040503050406030204" pitchFamily="18" charset="0"/>
                              <a:ea typeface="+mn-ea"/>
                              <a:cs typeface="Times New Roman" panose="02020603050405020304" pitchFamily="18" charset="0"/>
                            </a:rPr>
                            <m:t>𝑇</m:t>
                          </m:r>
                        </m:e>
                        <m:sub>
                          <m:r>
                            <a:rPr lang="en-US" sz="1200" b="0" i="1" smtClean="0">
                              <a:solidFill>
                                <a:prstClr val="black"/>
                              </a:solidFill>
                              <a:latin typeface="Cambria Math" panose="02040503050406030204" pitchFamily="18" charset="0"/>
                              <a:ea typeface="+mn-ea"/>
                              <a:cs typeface="Times New Roman" panose="02020603050405020304" pitchFamily="18" charset="0"/>
                            </a:rPr>
                            <m:t>𝑓𝑖𝑙𝑚</m:t>
                          </m:r>
                        </m:sub>
                      </m:sSub>
                    </m:oMath>
                  </m:oMathPara>
                </a14:m>
                <a:endParaRPr lang="en-US" sz="1200" b="0" dirty="0">
                  <a:solidFill>
                    <a:prstClr val="black"/>
                  </a:solidFill>
                  <a:latin typeface="Times New Roman" panose="02020603050405020304" pitchFamily="18" charset="0"/>
                  <a:ea typeface="+mn-ea"/>
                  <a:cs typeface="Times New Roman" panose="02020603050405020304" pitchFamily="18" charset="0"/>
                </a:endParaRPr>
              </a:p>
            </p:txBody>
          </p:sp>
        </mc:Choice>
        <mc:Fallback xmlns="">
          <p:sp>
            <p:nvSpPr>
              <p:cNvPr id="173" name="TextBox 172">
                <a:extLst>
                  <a:ext uri="{FF2B5EF4-FFF2-40B4-BE49-F238E27FC236}">
                    <a16:creationId xmlns:a16="http://schemas.microsoft.com/office/drawing/2014/main" id="{BE6C02A3-7F23-FE1D-A452-AB3EAB620DEF}"/>
                  </a:ext>
                </a:extLst>
              </p:cNvPr>
              <p:cNvSpPr txBox="1">
                <a:spLocks noRot="1" noChangeAspect="1" noMove="1" noResize="1" noEditPoints="1" noAdjustHandles="1" noChangeArrowheads="1" noChangeShapeType="1" noTextEdit="1"/>
              </p:cNvSpPr>
              <p:nvPr/>
            </p:nvSpPr>
            <p:spPr>
              <a:xfrm>
                <a:off x="6893279" y="2834857"/>
                <a:ext cx="563103" cy="291811"/>
              </a:xfrm>
              <a:prstGeom prst="rect">
                <a:avLst/>
              </a:prstGeom>
              <a:blipFill>
                <a:blip r:embed="rId12"/>
                <a:stretch>
                  <a:fillRect b="-4167"/>
                </a:stretch>
              </a:blipFill>
            </p:spPr>
            <p:txBody>
              <a:bodyPr/>
              <a:lstStyle/>
              <a:p>
                <a:r>
                  <a:rPr lang="en-US">
                    <a:noFill/>
                  </a:rPr>
                  <a:t> </a:t>
                </a:r>
              </a:p>
            </p:txBody>
          </p:sp>
        </mc:Fallback>
      </mc:AlternateContent>
      <p:sp>
        <p:nvSpPr>
          <p:cNvPr id="174" name="TextBox 173">
            <a:extLst>
              <a:ext uri="{FF2B5EF4-FFF2-40B4-BE49-F238E27FC236}">
                <a16:creationId xmlns:a16="http://schemas.microsoft.com/office/drawing/2014/main" id="{36399B76-77F7-87D5-8411-7F77E6051F57}"/>
              </a:ext>
            </a:extLst>
          </p:cNvPr>
          <p:cNvSpPr txBox="1"/>
          <p:nvPr/>
        </p:nvSpPr>
        <p:spPr>
          <a:xfrm>
            <a:off x="6042040" y="3036921"/>
            <a:ext cx="908100" cy="276999"/>
          </a:xfrm>
          <a:prstGeom prst="rect">
            <a:avLst/>
          </a:prstGeom>
          <a:noFill/>
          <a:ln>
            <a:noFill/>
          </a:ln>
        </p:spPr>
        <p:txBody>
          <a:bodyPr wrap="square" rtlCol="0">
            <a:spAutoFit/>
          </a:bodyPr>
          <a:lstStyle/>
          <a:p>
            <a:pPr algn="l" eaLnBrk="1" fontAlgn="auto" hangingPunct="1">
              <a:spcBef>
                <a:spcPts val="0"/>
              </a:spcBef>
              <a:spcAft>
                <a:spcPts val="0"/>
              </a:spcAft>
            </a:pPr>
            <a:r>
              <a:rPr lang="en-US" sz="1200" b="0" u="sng" dirty="0">
                <a:solidFill>
                  <a:prstClr val="black"/>
                </a:solidFill>
                <a:latin typeface="Times New Roman" panose="02020603050405020304" pitchFamily="18" charset="0"/>
                <a:ea typeface="+mn-ea"/>
                <a:cs typeface="Times New Roman" panose="02020603050405020304" pitchFamily="18" charset="0"/>
              </a:rPr>
              <a:t>Liquid</a:t>
            </a:r>
          </a:p>
        </p:txBody>
      </p:sp>
      <mc:AlternateContent xmlns:mc="http://schemas.openxmlformats.org/markup-compatibility/2006" xmlns:a14="http://schemas.microsoft.com/office/drawing/2010/main">
        <mc:Choice Requires="a14">
          <p:sp>
            <p:nvSpPr>
              <p:cNvPr id="175" name="TextBox 174">
                <a:extLst>
                  <a:ext uri="{FF2B5EF4-FFF2-40B4-BE49-F238E27FC236}">
                    <a16:creationId xmlns:a16="http://schemas.microsoft.com/office/drawing/2014/main" id="{15854118-FF87-6570-607F-C9A119D2EE8A}"/>
                  </a:ext>
                </a:extLst>
              </p:cNvPr>
              <p:cNvSpPr txBox="1"/>
              <p:nvPr/>
            </p:nvSpPr>
            <p:spPr>
              <a:xfrm>
                <a:off x="5020668" y="3338046"/>
                <a:ext cx="720219" cy="296428"/>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𝑄</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𝑊</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𝐿</m:t>
                          </m:r>
                        </m:sub>
                      </m:sSub>
                    </m:oMath>
                  </m:oMathPara>
                </a14:m>
                <a:endParaRPr lang="en-US" sz="1800" b="0" dirty="0">
                  <a:solidFill>
                    <a:prstClr val="black"/>
                  </a:solidFill>
                  <a:latin typeface="Aptos" panose="02110004020202020204"/>
                  <a:ea typeface="+mn-ea"/>
                </a:endParaRPr>
              </a:p>
            </p:txBody>
          </p:sp>
        </mc:Choice>
        <mc:Fallback xmlns="">
          <p:sp>
            <p:nvSpPr>
              <p:cNvPr id="175" name="TextBox 174">
                <a:extLst>
                  <a:ext uri="{FF2B5EF4-FFF2-40B4-BE49-F238E27FC236}">
                    <a16:creationId xmlns:a16="http://schemas.microsoft.com/office/drawing/2014/main" id="{15854118-FF87-6570-607F-C9A119D2EE8A}"/>
                  </a:ext>
                </a:extLst>
              </p:cNvPr>
              <p:cNvSpPr txBox="1">
                <a:spLocks noRot="1" noChangeAspect="1" noMove="1" noResize="1" noEditPoints="1" noAdjustHandles="1" noChangeArrowheads="1" noChangeShapeType="1" noTextEdit="1"/>
              </p:cNvSpPr>
              <p:nvPr/>
            </p:nvSpPr>
            <p:spPr>
              <a:xfrm>
                <a:off x="5020668" y="3338046"/>
                <a:ext cx="720219" cy="296428"/>
              </a:xfrm>
              <a:prstGeom prst="rect">
                <a:avLst/>
              </a:prstGeom>
              <a:blipFill>
                <a:blip r:embed="rId23"/>
                <a:stretch>
                  <a:fillRect/>
                </a:stretch>
              </a:blipFill>
            </p:spPr>
            <p:txBody>
              <a:bodyPr/>
              <a:lstStyle/>
              <a:p>
                <a:r>
                  <a:rPr lang="en-US">
                    <a:noFill/>
                  </a:rPr>
                  <a:t> </a:t>
                </a:r>
              </a:p>
            </p:txBody>
          </p:sp>
        </mc:Fallback>
      </mc:AlternateContent>
      <p:grpSp>
        <p:nvGrpSpPr>
          <p:cNvPr id="176" name="Group 175">
            <a:extLst>
              <a:ext uri="{FF2B5EF4-FFF2-40B4-BE49-F238E27FC236}">
                <a16:creationId xmlns:a16="http://schemas.microsoft.com/office/drawing/2014/main" id="{BF6AAF91-D98B-C040-7F22-5F3E471E16C2}"/>
              </a:ext>
            </a:extLst>
          </p:cNvPr>
          <p:cNvGrpSpPr/>
          <p:nvPr/>
        </p:nvGrpSpPr>
        <p:grpSpPr>
          <a:xfrm>
            <a:off x="9299163" y="3950643"/>
            <a:ext cx="1181200" cy="1323638"/>
            <a:chOff x="9086800" y="4043333"/>
            <a:chExt cx="1181200" cy="1233465"/>
          </a:xfrm>
        </p:grpSpPr>
        <p:sp>
          <p:nvSpPr>
            <p:cNvPr id="177" name="Oval 176">
              <a:extLst>
                <a:ext uri="{FF2B5EF4-FFF2-40B4-BE49-F238E27FC236}">
                  <a16:creationId xmlns:a16="http://schemas.microsoft.com/office/drawing/2014/main" id="{00714CBF-751B-F364-C143-43D1AA78913B}"/>
                </a:ext>
              </a:extLst>
            </p:cNvPr>
            <p:cNvSpPr/>
            <p:nvPr/>
          </p:nvSpPr>
          <p:spPr>
            <a:xfrm>
              <a:off x="9086800" y="4043333"/>
              <a:ext cx="1181200" cy="1134415"/>
            </a:xfrm>
            <a:prstGeom prst="ellipse">
              <a:avLst/>
            </a:prstGeom>
            <a:noFill/>
            <a:ln w="1905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78" name="TextBox 177">
              <a:extLst>
                <a:ext uri="{FF2B5EF4-FFF2-40B4-BE49-F238E27FC236}">
                  <a16:creationId xmlns:a16="http://schemas.microsoft.com/office/drawing/2014/main" id="{E3BF8609-4388-5F95-9531-4BBD86D4E9BE}"/>
                </a:ext>
              </a:extLst>
            </p:cNvPr>
            <p:cNvSpPr txBox="1"/>
            <p:nvPr/>
          </p:nvSpPr>
          <p:spPr>
            <a:xfrm>
              <a:off x="9236050" y="5145844"/>
              <a:ext cx="908100" cy="130954"/>
            </a:xfrm>
            <a:prstGeom prst="rect">
              <a:avLst/>
            </a:prstGeom>
            <a:noFill/>
            <a:ln>
              <a:noFill/>
            </a:ln>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Water pool</a:t>
              </a:r>
            </a:p>
          </p:txBody>
        </p:sp>
      </p:grpSp>
      <p:sp>
        <p:nvSpPr>
          <p:cNvPr id="179" name="Oval 178">
            <a:extLst>
              <a:ext uri="{FF2B5EF4-FFF2-40B4-BE49-F238E27FC236}">
                <a16:creationId xmlns:a16="http://schemas.microsoft.com/office/drawing/2014/main" id="{DD3081E1-D4E3-28DF-B1C0-D46A53194A10}"/>
              </a:ext>
            </a:extLst>
          </p:cNvPr>
          <p:cNvSpPr/>
          <p:nvPr/>
        </p:nvSpPr>
        <p:spPr>
          <a:xfrm>
            <a:off x="9293265" y="2692946"/>
            <a:ext cx="1181200" cy="1235696"/>
          </a:xfrm>
          <a:prstGeom prst="ellipse">
            <a:avLst/>
          </a:prstGeom>
          <a:noFill/>
          <a:ln w="1905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180" name="TextBox 179">
                <a:extLst>
                  <a:ext uri="{FF2B5EF4-FFF2-40B4-BE49-F238E27FC236}">
                    <a16:creationId xmlns:a16="http://schemas.microsoft.com/office/drawing/2014/main" id="{0D717D80-076E-0F04-66D5-50EAB393FAAA}"/>
                  </a:ext>
                </a:extLst>
              </p:cNvPr>
              <p:cNvSpPr txBox="1"/>
              <p:nvPr/>
            </p:nvSpPr>
            <p:spPr>
              <a:xfrm>
                <a:off x="5783088" y="2489379"/>
                <a:ext cx="517904" cy="296428"/>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𝑄</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𝑆</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𝑎</m:t>
                          </m:r>
                        </m:sub>
                      </m:sSub>
                    </m:oMath>
                  </m:oMathPara>
                </a14:m>
                <a:endParaRPr lang="en-US" sz="1800" b="0" dirty="0">
                  <a:solidFill>
                    <a:prstClr val="black"/>
                  </a:solidFill>
                  <a:latin typeface="Aptos" panose="02110004020202020204"/>
                  <a:ea typeface="+mn-ea"/>
                </a:endParaRPr>
              </a:p>
            </p:txBody>
          </p:sp>
        </mc:Choice>
        <mc:Fallback xmlns="">
          <p:sp>
            <p:nvSpPr>
              <p:cNvPr id="180" name="TextBox 179">
                <a:extLst>
                  <a:ext uri="{FF2B5EF4-FFF2-40B4-BE49-F238E27FC236}">
                    <a16:creationId xmlns:a16="http://schemas.microsoft.com/office/drawing/2014/main" id="{0D717D80-076E-0F04-66D5-50EAB393FAAA}"/>
                  </a:ext>
                </a:extLst>
              </p:cNvPr>
              <p:cNvSpPr txBox="1">
                <a:spLocks noRot="1" noChangeAspect="1" noMove="1" noResize="1" noEditPoints="1" noAdjustHandles="1" noChangeArrowheads="1" noChangeShapeType="1" noTextEdit="1"/>
              </p:cNvSpPr>
              <p:nvPr/>
            </p:nvSpPr>
            <p:spPr>
              <a:xfrm>
                <a:off x="5783088" y="2489379"/>
                <a:ext cx="517904" cy="296428"/>
              </a:xfrm>
              <a:prstGeom prst="rect">
                <a:avLst/>
              </a:prstGeom>
              <a:blipFill>
                <a:blip r:embed="rId13"/>
                <a:stretch>
                  <a:fillRect/>
                </a:stretch>
              </a:blipFill>
            </p:spPr>
            <p:txBody>
              <a:bodyPr/>
              <a:lstStyle/>
              <a:p>
                <a:r>
                  <a:rPr lang="en-US">
                    <a:noFill/>
                  </a:rPr>
                  <a:t> </a:t>
                </a:r>
              </a:p>
            </p:txBody>
          </p:sp>
        </mc:Fallback>
      </mc:AlternateContent>
      <p:cxnSp>
        <p:nvCxnSpPr>
          <p:cNvPr id="181" name="Straight Arrow Connector 180">
            <a:extLst>
              <a:ext uri="{FF2B5EF4-FFF2-40B4-BE49-F238E27FC236}">
                <a16:creationId xmlns:a16="http://schemas.microsoft.com/office/drawing/2014/main" id="{C43D95AA-C1BE-0A2E-8680-D7B5034AA5E6}"/>
              </a:ext>
            </a:extLst>
          </p:cNvPr>
          <p:cNvCxnSpPr>
            <a:cxnSpLocks/>
          </p:cNvCxnSpPr>
          <p:nvPr/>
        </p:nvCxnSpPr>
        <p:spPr>
          <a:xfrm flipH="1" flipV="1">
            <a:off x="9707797" y="2039898"/>
            <a:ext cx="4952" cy="641911"/>
          </a:xfrm>
          <a:prstGeom prst="straightConnector1">
            <a:avLst/>
          </a:prstGeom>
          <a:noFill/>
          <a:ln w="19050" cap="flat" cmpd="sng" algn="ctr">
            <a:solidFill>
              <a:sysClr val="windowText" lastClr="000000"/>
            </a:solidFill>
            <a:prstDash val="solid"/>
            <a:miter lim="800000"/>
            <a:tailEnd type="triangle"/>
          </a:ln>
          <a:effectLst/>
        </p:spPr>
      </p:cxnSp>
      <p:cxnSp>
        <p:nvCxnSpPr>
          <p:cNvPr id="182" name="Straight Arrow Connector 181">
            <a:extLst>
              <a:ext uri="{FF2B5EF4-FFF2-40B4-BE49-F238E27FC236}">
                <a16:creationId xmlns:a16="http://schemas.microsoft.com/office/drawing/2014/main" id="{FFCDB3D1-1081-90CE-DEA2-079D9FF540C3}"/>
              </a:ext>
            </a:extLst>
          </p:cNvPr>
          <p:cNvCxnSpPr>
            <a:cxnSpLocks/>
            <a:stCxn id="170" idx="3"/>
            <a:endCxn id="152" idx="2"/>
          </p:cNvCxnSpPr>
          <p:nvPr/>
        </p:nvCxnSpPr>
        <p:spPr>
          <a:xfrm flipV="1">
            <a:off x="4959250" y="3616119"/>
            <a:ext cx="803782" cy="6712"/>
          </a:xfrm>
          <a:prstGeom prst="straightConnector1">
            <a:avLst/>
          </a:prstGeom>
          <a:noFill/>
          <a:ln w="19050" cap="flat" cmpd="sng" algn="ctr">
            <a:solidFill>
              <a:sysClr val="windowText" lastClr="000000"/>
            </a:solidFill>
            <a:prstDash val="solid"/>
            <a:miter lim="800000"/>
            <a:tailEnd type="triangle"/>
          </a:ln>
          <a:effectLst/>
        </p:spPr>
      </p:cxnSp>
      <p:cxnSp>
        <p:nvCxnSpPr>
          <p:cNvPr id="183" name="Straight Arrow Connector 182">
            <a:extLst>
              <a:ext uri="{FF2B5EF4-FFF2-40B4-BE49-F238E27FC236}">
                <a16:creationId xmlns:a16="http://schemas.microsoft.com/office/drawing/2014/main" id="{C3969A4C-CE5A-3715-E383-0D6036E0B094}"/>
              </a:ext>
            </a:extLst>
          </p:cNvPr>
          <p:cNvCxnSpPr>
            <a:cxnSpLocks/>
            <a:stCxn id="135" idx="3"/>
            <a:endCxn id="179" idx="2"/>
          </p:cNvCxnSpPr>
          <p:nvPr/>
        </p:nvCxnSpPr>
        <p:spPr>
          <a:xfrm flipV="1">
            <a:off x="8656106" y="3310794"/>
            <a:ext cx="637159" cy="1042874"/>
          </a:xfrm>
          <a:prstGeom prst="straightConnector1">
            <a:avLst/>
          </a:prstGeom>
          <a:noFill/>
          <a:ln w="19050" cap="flat" cmpd="sng" algn="ctr">
            <a:solidFill>
              <a:sysClr val="windowText" lastClr="000000"/>
            </a:solidFill>
            <a:prstDash val="solid"/>
            <a:miter lim="800000"/>
            <a:tailEnd type="triangle"/>
          </a:ln>
          <a:effectLst/>
        </p:spPr>
      </p:cxnSp>
      <p:cxnSp>
        <p:nvCxnSpPr>
          <p:cNvPr id="184" name="Straight Arrow Connector 183">
            <a:extLst>
              <a:ext uri="{FF2B5EF4-FFF2-40B4-BE49-F238E27FC236}">
                <a16:creationId xmlns:a16="http://schemas.microsoft.com/office/drawing/2014/main" id="{C89C97AD-A9D1-32B4-25A7-5AE73B53D255}"/>
              </a:ext>
            </a:extLst>
          </p:cNvPr>
          <p:cNvCxnSpPr>
            <a:cxnSpLocks/>
            <a:stCxn id="135" idx="3"/>
            <a:endCxn id="177" idx="2"/>
          </p:cNvCxnSpPr>
          <p:nvPr/>
        </p:nvCxnSpPr>
        <p:spPr>
          <a:xfrm>
            <a:off x="8656106" y="4353668"/>
            <a:ext cx="643057" cy="205649"/>
          </a:xfrm>
          <a:prstGeom prst="straightConnector1">
            <a:avLst/>
          </a:prstGeom>
          <a:noFill/>
          <a:ln w="19050" cap="flat" cmpd="sng" algn="ctr">
            <a:solidFill>
              <a:sysClr val="windowText" lastClr="000000"/>
            </a:solidFill>
            <a:prstDash val="solid"/>
            <a:miter lim="800000"/>
            <a:tailEnd type="triangle"/>
          </a:ln>
          <a:effectLst/>
        </p:spPr>
      </p:cxnSp>
      <p:cxnSp>
        <p:nvCxnSpPr>
          <p:cNvPr id="185" name="Straight Arrow Connector 184">
            <a:extLst>
              <a:ext uri="{FF2B5EF4-FFF2-40B4-BE49-F238E27FC236}">
                <a16:creationId xmlns:a16="http://schemas.microsoft.com/office/drawing/2014/main" id="{46B906B0-97D0-E5A2-F67A-E439DEFB8D7B}"/>
              </a:ext>
            </a:extLst>
          </p:cNvPr>
          <p:cNvCxnSpPr>
            <a:cxnSpLocks/>
          </p:cNvCxnSpPr>
          <p:nvPr/>
        </p:nvCxnSpPr>
        <p:spPr>
          <a:xfrm flipV="1">
            <a:off x="10209708" y="3642892"/>
            <a:ext cx="0" cy="590965"/>
          </a:xfrm>
          <a:prstGeom prst="straightConnector1">
            <a:avLst/>
          </a:prstGeom>
          <a:noFill/>
          <a:ln w="19050" cap="flat" cmpd="sng" algn="ctr">
            <a:solidFill>
              <a:sysClr val="windowText" lastClr="000000"/>
            </a:solidFill>
            <a:prstDash val="solid"/>
            <a:miter lim="800000"/>
            <a:tailEnd type="triangle"/>
          </a:ln>
          <a:effectLst/>
        </p:spPr>
      </p:cxnSp>
      <mc:AlternateContent xmlns:mc="http://schemas.openxmlformats.org/markup-compatibility/2006" xmlns:a14="http://schemas.microsoft.com/office/drawing/2010/main">
        <mc:Choice Requires="a14">
          <p:sp>
            <p:nvSpPr>
              <p:cNvPr id="186" name="TextBox 185">
                <a:extLst>
                  <a:ext uri="{FF2B5EF4-FFF2-40B4-BE49-F238E27FC236}">
                    <a16:creationId xmlns:a16="http://schemas.microsoft.com/office/drawing/2014/main" id="{98691DF3-2E11-95AA-C539-CAFB7A6F9C33}"/>
                  </a:ext>
                </a:extLst>
              </p:cNvPr>
              <p:cNvSpPr txBox="1"/>
              <p:nvPr/>
            </p:nvSpPr>
            <p:spPr>
              <a:xfrm>
                <a:off x="9542702" y="3573287"/>
                <a:ext cx="826112" cy="291811"/>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𝑚</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𝑓𝑟𝑒𝑒𝑧𝑒</m:t>
                          </m:r>
                        </m:sub>
                      </m:sSub>
                    </m:oMath>
                  </m:oMathPara>
                </a14:m>
                <a:endParaRPr lang="en-US" sz="1800" b="0" dirty="0">
                  <a:solidFill>
                    <a:prstClr val="black"/>
                  </a:solidFill>
                  <a:latin typeface="Aptos" panose="02110004020202020204"/>
                  <a:ea typeface="+mn-ea"/>
                </a:endParaRPr>
              </a:p>
            </p:txBody>
          </p:sp>
        </mc:Choice>
        <mc:Fallback xmlns="">
          <p:sp>
            <p:nvSpPr>
              <p:cNvPr id="186" name="TextBox 185">
                <a:extLst>
                  <a:ext uri="{FF2B5EF4-FFF2-40B4-BE49-F238E27FC236}">
                    <a16:creationId xmlns:a16="http://schemas.microsoft.com/office/drawing/2014/main" id="{98691DF3-2E11-95AA-C539-CAFB7A6F9C33}"/>
                  </a:ext>
                </a:extLst>
              </p:cNvPr>
              <p:cNvSpPr txBox="1">
                <a:spLocks noRot="1" noChangeAspect="1" noMove="1" noResize="1" noEditPoints="1" noAdjustHandles="1" noChangeArrowheads="1" noChangeShapeType="1" noTextEdit="1"/>
              </p:cNvSpPr>
              <p:nvPr/>
            </p:nvSpPr>
            <p:spPr>
              <a:xfrm>
                <a:off x="9542702" y="3573287"/>
                <a:ext cx="826112" cy="291811"/>
              </a:xfrm>
              <a:prstGeom prst="rect">
                <a:avLst/>
              </a:prstGeom>
              <a:blipFill>
                <a:blip r:embed="rId24"/>
                <a:stretch>
                  <a:fillRect b="-2083"/>
                </a:stretch>
              </a:blipFill>
            </p:spPr>
            <p:txBody>
              <a:bodyPr/>
              <a:lstStyle/>
              <a:p>
                <a:r>
                  <a:rPr lang="en-US">
                    <a:noFill/>
                  </a:rPr>
                  <a:t> </a:t>
                </a:r>
              </a:p>
            </p:txBody>
          </p:sp>
        </mc:Fallback>
      </mc:AlternateContent>
      <p:cxnSp>
        <p:nvCxnSpPr>
          <p:cNvPr id="187" name="Straight Arrow Connector 186">
            <a:extLst>
              <a:ext uri="{FF2B5EF4-FFF2-40B4-BE49-F238E27FC236}">
                <a16:creationId xmlns:a16="http://schemas.microsoft.com/office/drawing/2014/main" id="{85E7745C-1E29-8632-F775-F84A5AAAEAA1}"/>
              </a:ext>
            </a:extLst>
          </p:cNvPr>
          <p:cNvCxnSpPr>
            <a:cxnSpLocks/>
          </p:cNvCxnSpPr>
          <p:nvPr/>
        </p:nvCxnSpPr>
        <p:spPr>
          <a:xfrm flipH="1" flipV="1">
            <a:off x="6191189" y="2320591"/>
            <a:ext cx="2476" cy="635209"/>
          </a:xfrm>
          <a:prstGeom prst="straightConnector1">
            <a:avLst/>
          </a:prstGeom>
          <a:noFill/>
          <a:ln w="19050" cap="flat" cmpd="sng" algn="ctr">
            <a:solidFill>
              <a:sysClr val="windowText" lastClr="000000"/>
            </a:solidFill>
            <a:prstDash val="solid"/>
            <a:miter lim="800000"/>
            <a:tailEnd type="triangle"/>
          </a:ln>
          <a:effectLst/>
        </p:spPr>
      </p:cxnSp>
      <mc:AlternateContent xmlns:mc="http://schemas.openxmlformats.org/markup-compatibility/2006" xmlns:a14="http://schemas.microsoft.com/office/drawing/2010/main">
        <mc:Choice Requires="a14">
          <p:sp>
            <p:nvSpPr>
              <p:cNvPr id="188" name="TextBox 187">
                <a:extLst>
                  <a:ext uri="{FF2B5EF4-FFF2-40B4-BE49-F238E27FC236}">
                    <a16:creationId xmlns:a16="http://schemas.microsoft.com/office/drawing/2014/main" id="{186E0154-C981-4496-A22B-834BED7152E2}"/>
                  </a:ext>
                </a:extLst>
              </p:cNvPr>
              <p:cNvSpPr txBox="1"/>
              <p:nvPr/>
            </p:nvSpPr>
            <p:spPr>
              <a:xfrm flipH="1">
                <a:off x="5484193" y="3004843"/>
                <a:ext cx="475047" cy="296428"/>
              </a:xfrm>
              <a:prstGeom prst="rect">
                <a:avLst/>
              </a:prstGeom>
              <a:noFill/>
            </p:spPr>
            <p:txBody>
              <a:bodyPr wrap="square">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cs typeface="Times New Roman" panose="02020603050405020304" pitchFamily="18" charset="0"/>
                            </a:rPr>
                          </m:ctrlPr>
                        </m:sSubPr>
                        <m:e>
                          <m:acc>
                            <m:accPr>
                              <m:chr m:val="̇"/>
                              <m:ctrlPr>
                                <a:rPr lang="en-US" sz="1200" b="0" i="1" smtClean="0">
                                  <a:solidFill>
                                    <a:prstClr val="black"/>
                                  </a:solidFill>
                                  <a:latin typeface="Cambria Math" panose="02040503050406030204" pitchFamily="18" charset="0"/>
                                  <a:ea typeface="+mn-ea"/>
                                  <a:cs typeface="Times New Roman" panose="02020603050405020304" pitchFamily="18" charset="0"/>
                                </a:rPr>
                              </m:ctrlPr>
                            </m:accPr>
                            <m:e>
                              <m:r>
                                <a:rPr lang="en-US" sz="1200" b="0" i="1" smtClean="0">
                                  <a:solidFill>
                                    <a:prstClr val="black"/>
                                  </a:solidFill>
                                  <a:latin typeface="Cambria Math" panose="02040503050406030204" pitchFamily="18" charset="0"/>
                                  <a:ea typeface="+mn-ea"/>
                                  <a:cs typeface="Times New Roman" panose="02020603050405020304" pitchFamily="18" charset="0"/>
                                </a:rPr>
                                <m:t>𝑄</m:t>
                              </m:r>
                            </m:e>
                          </m:acc>
                        </m:e>
                        <m:sub>
                          <m:r>
                            <a:rPr lang="en-US" sz="1200" b="0" i="1" smtClean="0">
                              <a:solidFill>
                                <a:prstClr val="black"/>
                              </a:solidFill>
                              <a:latin typeface="Cambria Math" panose="02040503050406030204" pitchFamily="18" charset="0"/>
                              <a:ea typeface="+mn-ea"/>
                              <a:cs typeface="Times New Roman" panose="02020603050405020304" pitchFamily="18" charset="0"/>
                            </a:rPr>
                            <m:t>𝐿</m:t>
                          </m:r>
                          <m:r>
                            <a:rPr lang="en-US" sz="1200" b="0" i="1" smtClean="0">
                              <a:solidFill>
                                <a:prstClr val="black"/>
                              </a:solidFill>
                              <a:latin typeface="Cambria Math" panose="02040503050406030204" pitchFamily="18" charset="0"/>
                              <a:ea typeface="+mn-ea"/>
                              <a:cs typeface="Times New Roman" panose="02020603050405020304" pitchFamily="18" charset="0"/>
                            </a:rPr>
                            <m:t>,</m:t>
                          </m:r>
                          <m:r>
                            <a:rPr lang="en-US" sz="1200" b="0" i="1" smtClean="0">
                              <a:solidFill>
                                <a:prstClr val="black"/>
                              </a:solidFill>
                              <a:latin typeface="Cambria Math" panose="02040503050406030204" pitchFamily="18" charset="0"/>
                              <a:ea typeface="+mn-ea"/>
                              <a:cs typeface="Times New Roman" panose="02020603050405020304" pitchFamily="18" charset="0"/>
                            </a:rPr>
                            <m:t>𝑆</m:t>
                          </m:r>
                        </m:sub>
                      </m:sSub>
                    </m:oMath>
                  </m:oMathPara>
                </a14:m>
                <a:endParaRPr lang="en-US" sz="1800" b="0" dirty="0">
                  <a:solidFill>
                    <a:prstClr val="black"/>
                  </a:solidFill>
                  <a:latin typeface="Aptos" panose="02110004020202020204"/>
                  <a:ea typeface="+mn-ea"/>
                </a:endParaRPr>
              </a:p>
            </p:txBody>
          </p:sp>
        </mc:Choice>
        <mc:Fallback xmlns="">
          <p:sp>
            <p:nvSpPr>
              <p:cNvPr id="188" name="TextBox 187">
                <a:extLst>
                  <a:ext uri="{FF2B5EF4-FFF2-40B4-BE49-F238E27FC236}">
                    <a16:creationId xmlns:a16="http://schemas.microsoft.com/office/drawing/2014/main" id="{186E0154-C981-4496-A22B-834BED7152E2}"/>
                  </a:ext>
                </a:extLst>
              </p:cNvPr>
              <p:cNvSpPr txBox="1">
                <a:spLocks noRot="1" noChangeAspect="1" noMove="1" noResize="1" noEditPoints="1" noAdjustHandles="1" noChangeArrowheads="1" noChangeShapeType="1" noTextEdit="1"/>
              </p:cNvSpPr>
              <p:nvPr/>
            </p:nvSpPr>
            <p:spPr>
              <a:xfrm flipH="1">
                <a:off x="5484193" y="3004843"/>
                <a:ext cx="475047" cy="296428"/>
              </a:xfrm>
              <a:prstGeom prst="rect">
                <a:avLst/>
              </a:prstGeom>
              <a:blipFill>
                <a:blip r:embed="rId25"/>
                <a:stretch>
                  <a:fillRect/>
                </a:stretch>
              </a:blipFill>
            </p:spPr>
            <p:txBody>
              <a:bodyPr/>
              <a:lstStyle/>
              <a:p>
                <a:r>
                  <a:rPr lang="en-US">
                    <a:noFill/>
                  </a:rPr>
                  <a:t> </a:t>
                </a:r>
              </a:p>
            </p:txBody>
          </p:sp>
        </mc:Fallback>
      </mc:AlternateContent>
      <p:cxnSp>
        <p:nvCxnSpPr>
          <p:cNvPr id="189" name="Straight Arrow Connector 188">
            <a:extLst>
              <a:ext uri="{FF2B5EF4-FFF2-40B4-BE49-F238E27FC236}">
                <a16:creationId xmlns:a16="http://schemas.microsoft.com/office/drawing/2014/main" id="{10C1A91E-D6DA-FA8A-CB7B-C9EFFF1171B1}"/>
              </a:ext>
            </a:extLst>
          </p:cNvPr>
          <p:cNvCxnSpPr/>
          <p:nvPr/>
        </p:nvCxnSpPr>
        <p:spPr>
          <a:xfrm flipV="1">
            <a:off x="5856814" y="2988511"/>
            <a:ext cx="0" cy="291906"/>
          </a:xfrm>
          <a:prstGeom prst="straightConnector1">
            <a:avLst/>
          </a:prstGeom>
          <a:noFill/>
          <a:ln w="19050" cap="flat" cmpd="sng" algn="ctr">
            <a:solidFill>
              <a:sysClr val="windowText" lastClr="000000"/>
            </a:solidFill>
            <a:prstDash val="solid"/>
            <a:miter lim="800000"/>
            <a:tailEnd type="triangle"/>
          </a:ln>
          <a:effectLst/>
        </p:spPr>
      </p:cxnSp>
      <p:cxnSp>
        <p:nvCxnSpPr>
          <p:cNvPr id="191" name="Straight Connector 190">
            <a:extLst>
              <a:ext uri="{FF2B5EF4-FFF2-40B4-BE49-F238E27FC236}">
                <a16:creationId xmlns:a16="http://schemas.microsoft.com/office/drawing/2014/main" id="{BC122ED5-C296-E51A-1C2F-7FC63934E83E}"/>
              </a:ext>
            </a:extLst>
          </p:cNvPr>
          <p:cNvCxnSpPr/>
          <p:nvPr/>
        </p:nvCxnSpPr>
        <p:spPr bwMode="auto">
          <a:xfrm>
            <a:off x="3657600" y="723900"/>
            <a:ext cx="0" cy="4572000"/>
          </a:xfrm>
          <a:prstGeom prst="line">
            <a:avLst/>
          </a:prstGeom>
          <a:solidFill>
            <a:schemeClr val="accent1"/>
          </a:solidFill>
          <a:ln w="57150" cap="flat" cmpd="sng" algn="ctr">
            <a:solidFill>
              <a:srgbClr val="313194"/>
            </a:solidFill>
            <a:prstDash val="solid"/>
            <a:round/>
            <a:headEnd type="none" w="med" len="med"/>
            <a:tailEnd type="none" w="med" len="med"/>
          </a:ln>
          <a:effectLst/>
        </p:spPr>
      </p:cxnSp>
      <p:sp>
        <p:nvSpPr>
          <p:cNvPr id="192" name="TextBox 191">
            <a:extLst>
              <a:ext uri="{FF2B5EF4-FFF2-40B4-BE49-F238E27FC236}">
                <a16:creationId xmlns:a16="http://schemas.microsoft.com/office/drawing/2014/main" id="{12E346E4-3597-816F-398C-B766761FD023}"/>
              </a:ext>
            </a:extLst>
          </p:cNvPr>
          <p:cNvSpPr txBox="1"/>
          <p:nvPr/>
        </p:nvSpPr>
        <p:spPr>
          <a:xfrm>
            <a:off x="1781039" y="4482446"/>
            <a:ext cx="2070219" cy="400110"/>
          </a:xfrm>
          <a:prstGeom prst="rect">
            <a:avLst/>
          </a:prstGeom>
          <a:noFill/>
        </p:spPr>
        <p:txBody>
          <a:bodyPr wrap="square" rtlCol="0">
            <a:spAutoFit/>
          </a:bodyPr>
          <a:lstStyle/>
          <a:p>
            <a:r>
              <a:rPr lang="en-US" dirty="0"/>
              <a:t>Physical</a:t>
            </a:r>
          </a:p>
        </p:txBody>
      </p:sp>
      <p:sp>
        <p:nvSpPr>
          <p:cNvPr id="194" name="TextBox 193">
            <a:extLst>
              <a:ext uri="{FF2B5EF4-FFF2-40B4-BE49-F238E27FC236}">
                <a16:creationId xmlns:a16="http://schemas.microsoft.com/office/drawing/2014/main" id="{B9A57DA9-C4E2-2BFB-A7A3-B941118D8BD5}"/>
              </a:ext>
            </a:extLst>
          </p:cNvPr>
          <p:cNvSpPr txBox="1"/>
          <p:nvPr/>
        </p:nvSpPr>
        <p:spPr>
          <a:xfrm>
            <a:off x="3262540" y="4482446"/>
            <a:ext cx="2070219" cy="400110"/>
          </a:xfrm>
          <a:prstGeom prst="rect">
            <a:avLst/>
          </a:prstGeom>
          <a:noFill/>
        </p:spPr>
        <p:txBody>
          <a:bodyPr wrap="square" rtlCol="0">
            <a:spAutoFit/>
          </a:bodyPr>
          <a:lstStyle/>
          <a:p>
            <a:r>
              <a:rPr lang="en-US" dirty="0"/>
              <a:t>Nodal</a:t>
            </a:r>
          </a:p>
        </p:txBody>
      </p:sp>
    </p:spTree>
    <p:extLst>
      <p:ext uri="{BB962C8B-B14F-4D97-AF65-F5344CB8AC3E}">
        <p14:creationId xmlns:p14="http://schemas.microsoft.com/office/powerpoint/2010/main" val="3939810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3CDCA-CE4E-2259-1DFB-EC74300E611A}"/>
              </a:ext>
            </a:extLst>
          </p:cNvPr>
          <p:cNvSpPr>
            <a:spLocks noGrp="1"/>
          </p:cNvSpPr>
          <p:nvPr>
            <p:ph type="title"/>
          </p:nvPr>
        </p:nvSpPr>
        <p:spPr/>
        <p:txBody>
          <a:bodyPr/>
          <a:lstStyle/>
          <a:p>
            <a:r>
              <a:rPr lang="en-US" dirty="0"/>
              <a:t>Physics</a:t>
            </a:r>
          </a:p>
        </p:txBody>
      </p:sp>
      <p:sp>
        <p:nvSpPr>
          <p:cNvPr id="3" name="Content Placeholder 2">
            <a:extLst>
              <a:ext uri="{FF2B5EF4-FFF2-40B4-BE49-F238E27FC236}">
                <a16:creationId xmlns:a16="http://schemas.microsoft.com/office/drawing/2014/main" id="{6075644A-970A-9A76-73EC-5233B6C8BA1A}"/>
              </a:ext>
            </a:extLst>
          </p:cNvPr>
          <p:cNvSpPr>
            <a:spLocks noGrp="1"/>
          </p:cNvSpPr>
          <p:nvPr>
            <p:ph idx="1"/>
          </p:nvPr>
        </p:nvSpPr>
        <p:spPr>
          <a:xfrm>
            <a:off x="609600" y="723900"/>
            <a:ext cx="10972800" cy="5410200"/>
          </a:xfrm>
        </p:spPr>
        <p:txBody>
          <a:bodyPr/>
          <a:lstStyle/>
          <a:p>
            <a:r>
              <a:rPr lang="en-US" sz="1800" dirty="0"/>
              <a:t>Container total air pressure prescribed. Container air temperature from polytropic expansion. </a:t>
            </a:r>
          </a:p>
          <a:p>
            <a:r>
              <a:rPr lang="en-US" sz="1800" dirty="0"/>
              <a:t>Water vapor in the container air can condense/precipitate out as either liquid or ice. Excess water vapor is shunted to precipitate in each time step. </a:t>
            </a:r>
          </a:p>
          <a:p>
            <a:r>
              <a:rPr lang="en-US" sz="1800" dirty="0"/>
              <a:t>Vented air is the composition of the container air: mix of air, water vapor, ice</a:t>
            </a:r>
          </a:p>
          <a:p>
            <a:r>
              <a:rPr lang="en-US" sz="1800" dirty="0"/>
              <a:t>Optional Water Pool</a:t>
            </a:r>
          </a:p>
          <a:p>
            <a:pPr lvl="1"/>
            <a:r>
              <a:rPr lang="en-US" sz="1600" dirty="0"/>
              <a:t>Variable depth, area, volume pool</a:t>
            </a:r>
          </a:p>
          <a:p>
            <a:pPr lvl="1"/>
            <a:r>
              <a:rPr lang="en-US" sz="1600" dirty="0"/>
              <a:t>Convection: natural convection flat plate heat transfer correlations. Horizontal for interfaces, vertical for structure-pool heat transfer</a:t>
            </a:r>
          </a:p>
          <a:p>
            <a:pPr lvl="1"/>
            <a:r>
              <a:rPr lang="en-US" sz="1600" dirty="0"/>
              <a:t>Evaporation mass transfer from pool to air: Chilton-Colburn analogy</a:t>
            </a:r>
          </a:p>
          <a:p>
            <a:pPr lvl="1"/>
            <a:r>
              <a:rPr lang="en-US" sz="1600" dirty="0"/>
              <a:t>Low pressure (</a:t>
            </a:r>
            <a:r>
              <a:rPr lang="en-US" sz="1600" dirty="0" err="1"/>
              <a:t>Kn</a:t>
            </a:r>
            <a:r>
              <a:rPr lang="en-US" sz="1600" dirty="0"/>
              <a:t>&lt;0.1) mass transfer: Hertz-Knudsen with user sublimation coefficient </a:t>
            </a:r>
          </a:p>
          <a:p>
            <a:pPr lvl="1"/>
            <a:r>
              <a:rPr lang="en-US" sz="1600" dirty="0"/>
              <a:t>Volumetric boiling only, no surface boiling. Calculated from heat balance</a:t>
            </a:r>
          </a:p>
          <a:p>
            <a:pPr lvl="1"/>
            <a:r>
              <a:rPr lang="en-US" sz="1600" dirty="0"/>
              <a:t>Boiling splash model</a:t>
            </a:r>
          </a:p>
          <a:p>
            <a:pPr lvl="1"/>
            <a:r>
              <a:rPr lang="en-US" sz="1600" dirty="0"/>
              <a:t>Freezing begins with a surface layer and progresses down</a:t>
            </a:r>
          </a:p>
          <a:p>
            <a:r>
              <a:rPr lang="en-US" sz="1800" dirty="0"/>
              <a:t>Fluid properties from </a:t>
            </a:r>
            <a:r>
              <a:rPr lang="en-US" sz="1800" dirty="0" err="1"/>
              <a:t>CoolProp</a:t>
            </a:r>
            <a:r>
              <a:rPr lang="en-US" sz="1800" dirty="0"/>
              <a:t> and curve fits</a:t>
            </a:r>
          </a:p>
          <a:p>
            <a:r>
              <a:rPr lang="en-US" sz="1800" dirty="0"/>
              <a:t>Some assumptions: </a:t>
            </a:r>
          </a:p>
          <a:p>
            <a:pPr lvl="1"/>
            <a:r>
              <a:rPr lang="en-US" sz="1600" dirty="0"/>
              <a:t>Perfectly mixed container air</a:t>
            </a:r>
          </a:p>
          <a:p>
            <a:pPr lvl="1"/>
            <a:r>
              <a:rPr lang="en-US" sz="1600" dirty="0"/>
              <a:t>Volume of container large enough that changes to the optional water pool volume don’t affect container volume</a:t>
            </a:r>
          </a:p>
          <a:p>
            <a:pPr lvl="1"/>
            <a:r>
              <a:rPr lang="en-US" sz="1600" dirty="0"/>
              <a:t>Container walls have enough thermal mass to stay above dewpoint</a:t>
            </a:r>
          </a:p>
          <a:p>
            <a:pPr lvl="1"/>
            <a:r>
              <a:rPr lang="en-US" sz="1600" dirty="0"/>
              <a:t>Structure in contact with the pool has infinite thermal conductivity. A contact conductance is assumed. </a:t>
            </a:r>
          </a:p>
          <a:p>
            <a:pPr lvl="1"/>
            <a:endParaRPr lang="en-US" dirty="0"/>
          </a:p>
        </p:txBody>
      </p:sp>
      <p:sp>
        <p:nvSpPr>
          <p:cNvPr id="4" name="Footer Placeholder 3">
            <a:extLst>
              <a:ext uri="{FF2B5EF4-FFF2-40B4-BE49-F238E27FC236}">
                <a16:creationId xmlns:a16="http://schemas.microsoft.com/office/drawing/2014/main" id="{DA40C343-E068-060D-B580-732917CA4FEC}"/>
              </a:ext>
            </a:extLst>
          </p:cNvPr>
          <p:cNvSpPr>
            <a:spLocks noGrp="1"/>
          </p:cNvSpPr>
          <p:nvPr>
            <p:ph type="ftr" sz="quarter" idx="11"/>
          </p:nvPr>
        </p:nvSpPr>
        <p:spPr/>
        <p:txBody>
          <a:bodyPr/>
          <a:lstStyle/>
          <a:p>
            <a:r>
              <a:rPr lang="en-US" dirty="0">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E5B2A3C5-A43A-0DA5-67AC-C5C24DD48A0A}"/>
              </a:ext>
            </a:extLst>
          </p:cNvPr>
          <p:cNvSpPr>
            <a:spLocks noGrp="1"/>
          </p:cNvSpPr>
          <p:nvPr>
            <p:ph type="sldNum" sz="quarter" idx="12"/>
          </p:nvPr>
        </p:nvSpPr>
        <p:spPr/>
        <p:txBody>
          <a:bodyPr/>
          <a:lstStyle/>
          <a:p>
            <a:fld id="{33F42015-0FC7-4B0E-8D2B-76EADF48D957}" type="slidenum">
              <a:rPr lang="en-US" smtClean="0"/>
              <a:pPr/>
              <a:t>6</a:t>
            </a:fld>
            <a:endParaRPr lang="en-US"/>
          </a:p>
        </p:txBody>
      </p:sp>
    </p:spTree>
    <p:extLst>
      <p:ext uri="{BB962C8B-B14F-4D97-AF65-F5344CB8AC3E}">
        <p14:creationId xmlns:p14="http://schemas.microsoft.com/office/powerpoint/2010/main" val="1537338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FA278-0C35-0D69-D6E9-D047E83A18C7}"/>
              </a:ext>
            </a:extLst>
          </p:cNvPr>
          <p:cNvSpPr>
            <a:spLocks noGrp="1"/>
          </p:cNvSpPr>
          <p:nvPr>
            <p:ph type="title"/>
          </p:nvPr>
        </p:nvSpPr>
        <p:spPr/>
        <p:txBody>
          <a:bodyPr/>
          <a:lstStyle/>
          <a:p>
            <a:r>
              <a:rPr lang="en-US" dirty="0"/>
              <a:t>Code Structure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0FC7FD1-27CB-DD5D-848D-8E90ABD06FDB}"/>
                  </a:ext>
                </a:extLst>
              </p:cNvPr>
              <p:cNvSpPr>
                <a:spLocks noGrp="1"/>
              </p:cNvSpPr>
              <p:nvPr>
                <p:ph idx="1"/>
              </p:nvPr>
            </p:nvSpPr>
            <p:spPr>
              <a:xfrm>
                <a:off x="609600" y="857250"/>
                <a:ext cx="10972800" cy="5410200"/>
              </a:xfrm>
            </p:spPr>
            <p:txBody>
              <a:bodyPr/>
              <a:lstStyle/>
              <a:p>
                <a:r>
                  <a:rPr lang="en-US" sz="2000" dirty="0"/>
                  <a:t>Inputs: </a:t>
                </a:r>
              </a:p>
              <a:p>
                <a:pPr lvl="1"/>
                <a:r>
                  <a:rPr lang="en-US" sz="1800" dirty="0"/>
                  <a:t>container air pressure and temperature, g, geometry, initial state, user controlled tuning parameters</a:t>
                </a:r>
              </a:p>
              <a:p>
                <a:r>
                  <a:rPr lang="en-US" sz="2000" dirty="0"/>
                  <a:t>Support modules: </a:t>
                </a:r>
                <a:r>
                  <a:rPr lang="en-US" sz="2000" dirty="0" err="1"/>
                  <a:t>geom</a:t>
                </a:r>
                <a:r>
                  <a:rPr lang="en-US" sz="2000" dirty="0"/>
                  <a:t>, </a:t>
                </a:r>
                <a:r>
                  <a:rPr lang="en-US" sz="2000" dirty="0" err="1"/>
                  <a:t>air_data</a:t>
                </a:r>
                <a:r>
                  <a:rPr lang="en-US" sz="2000" dirty="0"/>
                  <a:t>, props, </a:t>
                </a:r>
                <a:r>
                  <a:rPr lang="en-US" sz="2000" dirty="0" err="1"/>
                  <a:t>vapor_sources</a:t>
                </a:r>
                <a:r>
                  <a:rPr lang="en-US" sz="2000" dirty="0"/>
                  <a:t>, </a:t>
                </a:r>
                <a:r>
                  <a:rPr lang="en-US" sz="2000" dirty="0" err="1"/>
                  <a:t>htc</a:t>
                </a:r>
                <a:endParaRPr lang="en-US" sz="2000" dirty="0"/>
              </a:p>
              <a:p>
                <a:r>
                  <a:rPr lang="en-US" sz="2000" dirty="0"/>
                  <a:t>State variables: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𝑚</m:t>
                        </m:r>
                      </m:e>
                      <m:sub>
                        <m:r>
                          <a:rPr lang="en-US" sz="2000" i="1">
                            <a:latin typeface="Cambria Math" panose="02040503050406030204" pitchFamily="18" charset="0"/>
                          </a:rPr>
                          <m:t>𝐿</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𝑚</m:t>
                        </m:r>
                      </m:e>
                      <m:sub>
                        <m:r>
                          <a:rPr lang="en-US" sz="2000" i="1">
                            <a:latin typeface="Cambria Math" panose="02040503050406030204" pitchFamily="18" charset="0"/>
                          </a:rPr>
                          <m:t>𝑖</m:t>
                        </m:r>
                      </m:sub>
                    </m:sSub>
                  </m:oMath>
                </a14:m>
                <a:r>
                  <a:rPr lang="en-US" sz="2000" dirty="0"/>
                  <a:t>,</a:t>
                </a:r>
                <a:r>
                  <a:rPr lang="en-US" sz="2000" i="1"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𝐿</m:t>
                        </m:r>
                      </m:sub>
                    </m:sSub>
                  </m:oMath>
                </a14:m>
                <a:r>
                  <a:rPr lang="en-US" sz="2000" dirty="0"/>
                  <a:t>,</a:t>
                </a:r>
                <a:r>
                  <a:rPr lang="en-US" sz="2000" i="1"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𝑖</m:t>
                        </m:r>
                      </m:sub>
                    </m:sSub>
                  </m:oMath>
                </a14:m>
                <a:r>
                  <a:rPr lang="en-US" sz="2000" dirty="0"/>
                  <a:t>,</a:t>
                </a:r>
                <a:r>
                  <a:rPr lang="en-US" sz="2000" i="1"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𝑊</m:t>
                        </m:r>
                      </m:sub>
                    </m:sSub>
                  </m:oMath>
                </a14:m>
                <a:r>
                  <a:rPr lang="en-US" sz="2000" dirty="0"/>
                  <a:t>,</a:t>
                </a:r>
                <a:r>
                  <a:rPr lang="en-US" sz="2000" i="1"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𝑚</m:t>
                        </m:r>
                      </m:e>
                      <m:sub>
                        <m:r>
                          <a:rPr lang="en-US" sz="2000" i="1">
                            <a:latin typeface="Cambria Math" panose="02040503050406030204" pitchFamily="18" charset="0"/>
                          </a:rPr>
                          <m:t>𝑣</m:t>
                        </m:r>
                      </m:sub>
                    </m:sSub>
                  </m:oMath>
                </a14:m>
                <a:r>
                  <a:rPr lang="en-US" sz="2000" dirty="0"/>
                  <a:t>,</a:t>
                </a:r>
                <a:r>
                  <a:rPr lang="en-US" sz="2000" i="1"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𝑚</m:t>
                        </m:r>
                      </m:e>
                      <m:sub>
                        <m:r>
                          <a:rPr lang="en-US" sz="2000" i="1">
                            <a:latin typeface="Cambria Math" panose="02040503050406030204" pitchFamily="18" charset="0"/>
                          </a:rPr>
                          <m:t>𝑐𝑜𝑛𝑑</m:t>
                        </m:r>
                      </m:sub>
                    </m:sSub>
                  </m:oMath>
                </a14:m>
                <a:r>
                  <a:rPr lang="en-US" sz="2000" dirty="0"/>
                  <a:t>,</a:t>
                </a:r>
                <a:r>
                  <a:rPr lang="en-US" sz="2000" i="1"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𝑚</m:t>
                        </m:r>
                      </m:e>
                      <m:sub>
                        <m:r>
                          <a:rPr lang="en-US" sz="2000" i="1">
                            <a:latin typeface="Cambria Math" panose="02040503050406030204" pitchFamily="18" charset="0"/>
                          </a:rPr>
                          <m:t>𝑖</m:t>
                        </m:r>
                        <m:r>
                          <a:rPr lang="en-US" sz="2000" i="1">
                            <a:latin typeface="Cambria Math" panose="02040503050406030204" pitchFamily="18" charset="0"/>
                          </a:rPr>
                          <m:t>,</m:t>
                        </m:r>
                        <m:r>
                          <a:rPr lang="en-US" sz="2000" i="1">
                            <a:latin typeface="Cambria Math" panose="02040503050406030204" pitchFamily="18" charset="0"/>
                          </a:rPr>
                          <m:t>𝑣𝑒𝑛𝑡</m:t>
                        </m:r>
                      </m:sub>
                    </m:sSub>
                  </m:oMath>
                </a14:m>
                <a:endParaRPr lang="en-US" sz="2000" dirty="0"/>
              </a:p>
              <a:p>
                <a:r>
                  <a:rPr lang="en-US" sz="2000" dirty="0"/>
                  <a:t>Regime modules</a:t>
                </a:r>
              </a:p>
              <a:p>
                <a:pPr lvl="1"/>
                <a:r>
                  <a:rPr lang="en-US" sz="1800" dirty="0"/>
                  <a:t>Assembles the ODE system for the state variables in the current regime</a:t>
                </a:r>
              </a:p>
              <a:p>
                <a:pPr lvl="1"/>
                <a:r>
                  <a:rPr lang="en-US" sz="1800" dirty="0"/>
                  <a:t>L (liquid), LF (liquid freezing), B (boiling), TP (triple point), I (ice), D (dry)</a:t>
                </a:r>
              </a:p>
              <a:p>
                <a:pPr lvl="1"/>
                <a:r>
                  <a:rPr lang="en-US" sz="1800" dirty="0" err="1"/>
                  <a:t>regime_common</a:t>
                </a:r>
                <a:r>
                  <a:rPr lang="en-US" sz="1800" dirty="0"/>
                  <a:t>: methods common to multiple regimes</a:t>
                </a:r>
              </a:p>
              <a:p>
                <a:pPr lvl="1"/>
                <a:r>
                  <a:rPr lang="en-US" sz="1800" dirty="0"/>
                  <a:t>transitions: smeared transitions between regimes while conserving mass and energy</a:t>
                </a:r>
              </a:p>
              <a:p>
                <a:r>
                  <a:rPr lang="en-US" sz="2000" dirty="0"/>
                  <a:t>Driver module</a:t>
                </a:r>
              </a:p>
              <a:p>
                <a:pPr lvl="1"/>
                <a:r>
                  <a:rPr lang="en-US" sz="1800" dirty="0" err="1"/>
                  <a:t>scipy’s</a:t>
                </a:r>
                <a:r>
                  <a:rPr lang="en-US" sz="1800" dirty="0"/>
                  <a:t> </a:t>
                </a:r>
                <a:r>
                  <a:rPr lang="en-US" sz="1800" dirty="0" err="1"/>
                  <a:t>solve_ivp</a:t>
                </a:r>
                <a:r>
                  <a:rPr lang="en-US" sz="1800" dirty="0"/>
                  <a:t> ‘BDF’ is used to integrate the ODE system in time</a:t>
                </a:r>
              </a:p>
              <a:p>
                <a:pPr lvl="1"/>
                <a:r>
                  <a:rPr lang="en-US" sz="1800" dirty="0"/>
                  <a:t>“results” object stores the transient solution, derived parameters added to that after solve</a:t>
                </a:r>
              </a:p>
              <a:p>
                <a:pPr lvl="1"/>
                <a:r>
                  <a:rPr lang="en-US" sz="1800" dirty="0"/>
                  <a:t>Plotting function</a:t>
                </a:r>
              </a:p>
              <a:p>
                <a:r>
                  <a:rPr lang="en-US" sz="2000" dirty="0"/>
                  <a:t>Execution time is typically less than a minute to a few minutes</a:t>
                </a:r>
              </a:p>
              <a:p>
                <a:r>
                  <a:rPr lang="en-US" sz="2000" dirty="0"/>
                  <a:t>Instabilities</a:t>
                </a:r>
              </a:p>
            </p:txBody>
          </p:sp>
        </mc:Choice>
        <mc:Fallback xmlns="">
          <p:sp>
            <p:nvSpPr>
              <p:cNvPr id="3" name="Content Placeholder 2">
                <a:extLst>
                  <a:ext uri="{FF2B5EF4-FFF2-40B4-BE49-F238E27FC236}">
                    <a16:creationId xmlns:a16="http://schemas.microsoft.com/office/drawing/2014/main" id="{10FC7FD1-27CB-DD5D-848D-8E90ABD06FDB}"/>
                  </a:ext>
                </a:extLst>
              </p:cNvPr>
              <p:cNvSpPr>
                <a:spLocks noGrp="1" noRot="1" noChangeAspect="1" noMove="1" noResize="1" noEditPoints="1" noAdjustHandles="1" noChangeArrowheads="1" noChangeShapeType="1" noTextEdit="1"/>
              </p:cNvSpPr>
              <p:nvPr>
                <p:ph idx="1"/>
              </p:nvPr>
            </p:nvSpPr>
            <p:spPr>
              <a:xfrm>
                <a:off x="609600" y="857250"/>
                <a:ext cx="10972800" cy="5410200"/>
              </a:xfrm>
              <a:blipFill>
                <a:blip r:embed="rId3"/>
                <a:stretch>
                  <a:fillRect l="-500" t="-564" r="-333"/>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C4373F47-F11A-8EAB-C1C7-34B2A19DA54D}"/>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ED8E3E1B-D9E0-8CEE-6441-1D0EEBF6E350}"/>
              </a:ext>
            </a:extLst>
          </p:cNvPr>
          <p:cNvSpPr>
            <a:spLocks noGrp="1"/>
          </p:cNvSpPr>
          <p:nvPr>
            <p:ph type="sldNum" sz="quarter" idx="12"/>
          </p:nvPr>
        </p:nvSpPr>
        <p:spPr/>
        <p:txBody>
          <a:bodyPr/>
          <a:lstStyle/>
          <a:p>
            <a:fld id="{33F42015-0FC7-4B0E-8D2B-76EADF48D957}" type="slidenum">
              <a:rPr lang="en-US" smtClean="0"/>
              <a:pPr/>
              <a:t>7</a:t>
            </a:fld>
            <a:endParaRPr lang="en-US" dirty="0"/>
          </a:p>
        </p:txBody>
      </p:sp>
    </p:spTree>
    <p:extLst>
      <p:ext uri="{BB962C8B-B14F-4D97-AF65-F5344CB8AC3E}">
        <p14:creationId xmlns:p14="http://schemas.microsoft.com/office/powerpoint/2010/main" val="3166587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58328-89D3-2567-B9F2-F56CF2E24C0E}"/>
              </a:ext>
            </a:extLst>
          </p:cNvPr>
          <p:cNvSpPr>
            <a:spLocks noGrp="1"/>
          </p:cNvSpPr>
          <p:nvPr>
            <p:ph type="title"/>
          </p:nvPr>
        </p:nvSpPr>
        <p:spPr/>
        <p:txBody>
          <a:bodyPr/>
          <a:lstStyle/>
          <a:p>
            <a:r>
              <a:rPr lang="en-US" dirty="0"/>
              <a:t>Validation Case</a:t>
            </a:r>
          </a:p>
        </p:txBody>
      </p:sp>
      <p:sp>
        <p:nvSpPr>
          <p:cNvPr id="3" name="Content Placeholder 2">
            <a:extLst>
              <a:ext uri="{FF2B5EF4-FFF2-40B4-BE49-F238E27FC236}">
                <a16:creationId xmlns:a16="http://schemas.microsoft.com/office/drawing/2014/main" id="{995D6914-F821-44CE-7E2F-2659A13466EB}"/>
              </a:ext>
            </a:extLst>
          </p:cNvPr>
          <p:cNvSpPr>
            <a:spLocks noGrp="1"/>
          </p:cNvSpPr>
          <p:nvPr>
            <p:ph idx="1"/>
          </p:nvPr>
        </p:nvSpPr>
        <p:spPr/>
        <p:txBody>
          <a:bodyPr/>
          <a:lstStyle/>
          <a:p>
            <a:r>
              <a:rPr lang="en-US" dirty="0">
                <a:hlinkClick r:id="rId3"/>
              </a:rPr>
              <a:t>https://www.youtube.com/watch?v=8SOCni8JfiU</a:t>
            </a:r>
            <a:endParaRPr lang="en-US" dirty="0"/>
          </a:p>
          <a:p>
            <a:r>
              <a:rPr lang="en-US" dirty="0"/>
              <a:t>Standard 100 mL beaker with ~22 mL of water in it placed in a bell jar with attached evacuated chamber and large vacuum pump</a:t>
            </a:r>
          </a:p>
          <a:p>
            <a:r>
              <a:rPr lang="en-US" dirty="0"/>
              <a:t>Valve is opened, near instant drop in pressure to ~60 kPa, then rapid drop to liquid saturation pressure in ~7.7 s, pool rigorously boils and some water splashes out, pressure continues to drop, surface starts freezing, then water completely freezes. </a:t>
            </a:r>
          </a:p>
          <a:p>
            <a:r>
              <a:rPr lang="en-US" dirty="0"/>
              <a:t>Extracted estimates of everything needed to model this from video</a:t>
            </a:r>
          </a:p>
          <a:p>
            <a:pPr lvl="1"/>
            <a:r>
              <a:rPr lang="en-US" dirty="0"/>
              <a:t>Two video cuts, so took the “Water to ice in 90 seconds” in title literally</a:t>
            </a:r>
          </a:p>
          <a:p>
            <a:r>
              <a:rPr lang="en-US" dirty="0"/>
              <a:t>Validation criteria:</a:t>
            </a:r>
          </a:p>
          <a:p>
            <a:pPr lvl="1"/>
            <a:r>
              <a:rPr lang="en-US" dirty="0"/>
              <a:t>Time boiling began (~7.7 s)</a:t>
            </a:r>
          </a:p>
          <a:p>
            <a:pPr lvl="1"/>
            <a:r>
              <a:rPr lang="en-US" dirty="0"/>
              <a:t>Most of time spent at triple point like in video? </a:t>
            </a:r>
          </a:p>
          <a:p>
            <a:pPr lvl="1"/>
            <a:r>
              <a:rPr lang="en-US" dirty="0"/>
              <a:t>Remaining ice mass (8 mm, ~13.3 g)</a:t>
            </a:r>
          </a:p>
          <a:p>
            <a:endParaRPr lang="en-US" dirty="0"/>
          </a:p>
        </p:txBody>
      </p:sp>
      <p:sp>
        <p:nvSpPr>
          <p:cNvPr id="4" name="Footer Placeholder 3">
            <a:extLst>
              <a:ext uri="{FF2B5EF4-FFF2-40B4-BE49-F238E27FC236}">
                <a16:creationId xmlns:a16="http://schemas.microsoft.com/office/drawing/2014/main" id="{85C122A2-F717-0B82-2F8E-DEB4043B7759}"/>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3589D557-3F9C-D666-2D40-711A74BE46F4}"/>
              </a:ext>
            </a:extLst>
          </p:cNvPr>
          <p:cNvSpPr>
            <a:spLocks noGrp="1"/>
          </p:cNvSpPr>
          <p:nvPr>
            <p:ph type="sldNum" sz="quarter" idx="12"/>
          </p:nvPr>
        </p:nvSpPr>
        <p:spPr/>
        <p:txBody>
          <a:bodyPr/>
          <a:lstStyle/>
          <a:p>
            <a:fld id="{33F42015-0FC7-4B0E-8D2B-76EADF48D957}" type="slidenum">
              <a:rPr lang="en-US" smtClean="0"/>
              <a:pPr/>
              <a:t>8</a:t>
            </a:fld>
            <a:endParaRPr lang="en-US"/>
          </a:p>
        </p:txBody>
      </p:sp>
    </p:spTree>
    <p:extLst>
      <p:ext uri="{BB962C8B-B14F-4D97-AF65-F5344CB8AC3E}">
        <p14:creationId xmlns:p14="http://schemas.microsoft.com/office/powerpoint/2010/main" val="1690858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8144EAC-E562-2ED0-1497-56EE507C6D11}"/>
              </a:ext>
            </a:extLst>
          </p:cNvPr>
          <p:cNvSpPr>
            <a:spLocks noGrp="1"/>
          </p:cNvSpPr>
          <p:nvPr>
            <p:ph type="title"/>
          </p:nvPr>
        </p:nvSpPr>
        <p:spPr/>
        <p:txBody>
          <a:bodyPr/>
          <a:lstStyle/>
          <a:p>
            <a:r>
              <a:rPr lang="en-US" dirty="0"/>
              <a:t>Validation Case: Simulation Results</a:t>
            </a:r>
          </a:p>
        </p:txBody>
      </p:sp>
      <p:sp>
        <p:nvSpPr>
          <p:cNvPr id="5" name="Slide Number Placeholder 4">
            <a:extLst>
              <a:ext uri="{FF2B5EF4-FFF2-40B4-BE49-F238E27FC236}">
                <a16:creationId xmlns:a16="http://schemas.microsoft.com/office/drawing/2014/main" id="{72C4D575-B17E-83A0-70D6-A84A53824480}"/>
              </a:ext>
            </a:extLst>
          </p:cNvPr>
          <p:cNvSpPr>
            <a:spLocks noGrp="1"/>
          </p:cNvSpPr>
          <p:nvPr>
            <p:ph type="sldNum" sz="quarter" idx="12"/>
          </p:nvPr>
        </p:nvSpPr>
        <p:spPr/>
        <p:txBody>
          <a:bodyPr/>
          <a:lstStyle/>
          <a:p>
            <a:fld id="{33F42015-0FC7-4B0E-8D2B-76EADF48D957}" type="slidenum">
              <a:rPr lang="en-US" smtClean="0"/>
              <a:pPr/>
              <a:t>9</a:t>
            </a:fld>
            <a:endParaRPr lang="en-US"/>
          </a:p>
        </p:txBody>
      </p:sp>
      <p:sp>
        <p:nvSpPr>
          <p:cNvPr id="4" name="Footer Placeholder 3">
            <a:extLst>
              <a:ext uri="{FF2B5EF4-FFF2-40B4-BE49-F238E27FC236}">
                <a16:creationId xmlns:a16="http://schemas.microsoft.com/office/drawing/2014/main" id="{62FFD295-FC5E-E29B-F373-1E49624F1CC1}"/>
              </a:ext>
            </a:extLst>
          </p:cNvPr>
          <p:cNvSpPr>
            <a:spLocks noGrp="1"/>
          </p:cNvSpPr>
          <p:nvPr>
            <p:ph type="ftr" sz="quarter" idx="13"/>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pic>
        <p:nvPicPr>
          <p:cNvPr id="9" name="Content Placeholder 6">
            <a:extLst>
              <a:ext uri="{FF2B5EF4-FFF2-40B4-BE49-F238E27FC236}">
                <a16:creationId xmlns:a16="http://schemas.microsoft.com/office/drawing/2014/main" id="{3A8B5320-9508-60E3-E950-B39159BF2207}"/>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t="-546" b="-215"/>
          <a:stretch>
            <a:fillRect/>
          </a:stretch>
        </p:blipFill>
        <p:spPr bwMode="auto">
          <a:xfrm>
            <a:off x="615809" y="914400"/>
            <a:ext cx="5372381" cy="5410200"/>
          </a:xfrm>
          <a:prstGeom prst="rect">
            <a:avLst/>
          </a:prstGeom>
          <a:noFill/>
          <a:ln>
            <a:noFill/>
          </a:ln>
          <a:extLst>
            <a:ext uri="{53640926-AAD7-44D8-BBD7-CCE9431645EC}">
              <a14:shadowObscured xmlns:a14="http://schemas.microsoft.com/office/drawing/2010/main"/>
            </a:ext>
          </a:extLst>
        </p:spPr>
      </p:pic>
      <p:pic>
        <p:nvPicPr>
          <p:cNvPr id="10" name="Content Placeholder 9">
            <a:extLst>
              <a:ext uri="{FF2B5EF4-FFF2-40B4-BE49-F238E27FC236}">
                <a16:creationId xmlns:a16="http://schemas.microsoft.com/office/drawing/2014/main" id="{75B0B526-7F41-9BCB-0595-CA9A9CAEE538}"/>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197600" y="934706"/>
            <a:ext cx="5384800" cy="5369588"/>
          </a:xfrm>
          <a:prstGeom prst="rect">
            <a:avLst/>
          </a:prstGeom>
        </p:spPr>
      </p:pic>
    </p:spTree>
    <p:extLst>
      <p:ext uri="{BB962C8B-B14F-4D97-AF65-F5344CB8AC3E}">
        <p14:creationId xmlns:p14="http://schemas.microsoft.com/office/powerpoint/2010/main" val="13211755"/>
      </p:ext>
    </p:extLst>
  </p:cSld>
  <p:clrMapOvr>
    <a:masterClrMapping/>
  </p:clrMapOvr>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92E100D0229440820E8A7DC866FBEE" ma:contentTypeVersion="10" ma:contentTypeDescription="Create a new document." ma:contentTypeScope="" ma:versionID="f0673692744d741a58be3a3f21315d44">
  <xsd:schema xmlns:xsd="http://www.w3.org/2001/XMLSchema" xmlns:xs="http://www.w3.org/2001/XMLSchema" xmlns:p="http://schemas.microsoft.com/office/2006/metadata/properties" xmlns:ns2="5f97cbdb-3a7a-4cfb-87eb-7542cd24da7e" xmlns:ns3="7b530968-5265-4916-9d1c-18b5bfa4dd42" targetNamespace="http://schemas.microsoft.com/office/2006/metadata/properties" ma:root="true" ma:fieldsID="3b9ef52b6126c84a003300d5b97b75f0" ns2:_="" ns3:_="">
    <xsd:import namespace="5f97cbdb-3a7a-4cfb-87eb-7542cd24da7e"/>
    <xsd:import namespace="7b530968-5265-4916-9d1c-18b5bfa4dd4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97cbdb-3a7a-4cfb-87eb-7542cd24da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530968-5265-4916-9d1c-18b5bfa4dd4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8123470-34d1-4ae7-b848-1678c5288ee6}" ma:internalName="TaxCatchAll" ma:showField="CatchAllData" ma:web="7b530968-5265-4916-9d1c-18b5bfa4dd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f97cbdb-3a7a-4cfb-87eb-7542cd24da7e">
      <Terms xmlns="http://schemas.microsoft.com/office/infopath/2007/PartnerControls"/>
    </lcf76f155ced4ddcb4097134ff3c332f>
    <TaxCatchAll xmlns="7b530968-5265-4916-9d1c-18b5bfa4dd4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ED0443-A8B4-4FD0-B92A-DFF4CC62CD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97cbdb-3a7a-4cfb-87eb-7542cd24da7e"/>
    <ds:schemaRef ds:uri="7b530968-5265-4916-9d1c-18b5bfa4d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475F7E1-25EC-49AD-AD10-E5DBBDD78C4A}">
  <ds:schemaRefs>
    <ds:schemaRef ds:uri="http://purl.org/dc/dcmitype/"/>
    <ds:schemaRef ds:uri="http://schemas.microsoft.com/office/2006/documentManagement/types"/>
    <ds:schemaRef ds:uri="http://schemas.openxmlformats.org/package/2006/metadata/core-properties"/>
    <ds:schemaRef ds:uri="http://purl.org/dc/terms/"/>
    <ds:schemaRef ds:uri="7b530968-5265-4916-9d1c-18b5bfa4dd42"/>
    <ds:schemaRef ds:uri="http://www.w3.org/XML/1998/namespace"/>
    <ds:schemaRef ds:uri="http://schemas.microsoft.com/office/2006/metadata/properties"/>
    <ds:schemaRef ds:uri="http://schemas.microsoft.com/office/infopath/2007/PartnerControls"/>
    <ds:schemaRef ds:uri="5f97cbdb-3a7a-4cfb-87eb-7542cd24da7e"/>
    <ds:schemaRef ds:uri="http://purl.org/dc/elements/1.1/"/>
  </ds:schemaRefs>
</ds:datastoreItem>
</file>

<file path=customXml/itemProps3.xml><?xml version="1.0" encoding="utf-8"?>
<ds:datastoreItem xmlns:ds="http://schemas.openxmlformats.org/officeDocument/2006/customXml" ds:itemID="{0A631D46-A88B-44F9-B011-0891D5ECFB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568</TotalTime>
  <Words>2936</Words>
  <Application>Microsoft Office PowerPoint</Application>
  <PresentationFormat>Widescreen</PresentationFormat>
  <Paragraphs>338</Paragraphs>
  <Slides>19</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ＭＳ Ｐゴシック</vt:lpstr>
      <vt:lpstr>Aptos</vt:lpstr>
      <vt:lpstr>Arial</vt:lpstr>
      <vt:lpstr>Cambria Math</vt:lpstr>
      <vt:lpstr>Times</vt:lpstr>
      <vt:lpstr>Times New Roman</vt:lpstr>
      <vt:lpstr>Blank</vt:lpstr>
      <vt:lpstr>A Case Study of AI-assisted Creation of a Thermodynamics Model of Precipitation Formation During Rapid Depressurization of a Vented Container </vt:lpstr>
      <vt:lpstr>Before we begin…</vt:lpstr>
      <vt:lpstr>Introduction</vt:lpstr>
      <vt:lpstr>Objectives</vt:lpstr>
      <vt:lpstr>Model</vt:lpstr>
      <vt:lpstr>Physics</vt:lpstr>
      <vt:lpstr>Code Structure</vt:lpstr>
      <vt:lpstr>Validation Case</vt:lpstr>
      <vt:lpstr>Validation Case: Simulation Results</vt:lpstr>
      <vt:lpstr>Example Case 1</vt:lpstr>
      <vt:lpstr>Example Case 1</vt:lpstr>
      <vt:lpstr>AI Case Study</vt:lpstr>
      <vt:lpstr>AI Overview</vt:lpstr>
      <vt:lpstr>Haiku</vt:lpstr>
      <vt:lpstr>Opus</vt:lpstr>
      <vt:lpstr>Case Study Assessment</vt:lpstr>
      <vt:lpstr>Tips for Using LLMs to Develop Complex Physical Models</vt:lpstr>
      <vt:lpstr>Summary and Future Work</vt:lpstr>
      <vt:lpstr>PowerPoint Presentation</vt:lpstr>
    </vt:vector>
  </TitlesOfParts>
  <Company>NASA/Ames Research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TFAWS 2010 Center Presentation</dc:title>
  <dc:creator>Tom Squire</dc:creator>
  <cp:lastModifiedBy>Storey, Jedediah M. (KSC-VAH30)</cp:lastModifiedBy>
  <cp:revision>19</cp:revision>
  <cp:lastPrinted>2001-11-30T21:59:45Z</cp:lastPrinted>
  <dcterms:created xsi:type="dcterms:W3CDTF">2001-11-21T21:59:03Z</dcterms:created>
  <dcterms:modified xsi:type="dcterms:W3CDTF">2026-08-17T17:43:30Z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0x0101009A92E100D0229440820E8A7DC866FBEE</vt:lpwstr>
  </property>
  <property fmtid="{D5CDD505-2E9C-101B-9397-08002B2CF9AE}" pid="3" name="MediaServiceImageTags">
    <vt:lpwstr/>
  </property>
</Properties>
</file>