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svg" ContentType="image/svg+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4"/>
    <p:sldMasterId id="2147483766" r:id="rId5"/>
  </p:sldMasterIdLst>
  <p:notesMasterIdLst>
    <p:notesMasterId r:id="rId25"/>
  </p:notesMasterIdLst>
  <p:handoutMasterIdLst>
    <p:handoutMasterId r:id="rId26"/>
  </p:handoutMasterIdLst>
  <p:sldIdLst>
    <p:sldId id="273" r:id="rId6"/>
    <p:sldId id="278" r:id="rId7"/>
    <p:sldId id="282" r:id="rId8"/>
    <p:sldId id="283" r:id="rId9"/>
    <p:sldId id="285" r:id="rId10"/>
    <p:sldId id="286" r:id="rId11"/>
    <p:sldId id="284" r:id="rId12"/>
    <p:sldId id="287" r:id="rId13"/>
    <p:sldId id="396" r:id="rId14"/>
    <p:sldId id="279" r:id="rId15"/>
    <p:sldId id="280" r:id="rId16"/>
    <p:sldId id="401" r:id="rId17"/>
    <p:sldId id="402" r:id="rId18"/>
    <p:sldId id="288" r:id="rId19"/>
    <p:sldId id="397" r:id="rId20"/>
    <p:sldId id="398" r:id="rId21"/>
    <p:sldId id="399" r:id="rId22"/>
    <p:sldId id="400" r:id="rId23"/>
    <p:sldId id="391" r:id="rId24"/>
  </p:sldIdLst>
  <p:sldSz cx="12192000" cy="6858000"/>
  <p:notesSz cx="7302500" cy="9588500"/>
  <p:defaultTextStyle>
    <a:defPPr>
      <a:defRPr lang="en-US"/>
    </a:defPPr>
    <a:lvl1pPr algn="ctr" rtl="0" eaLnBrk="0" fontAlgn="base" hangingPunct="0">
      <a:spcBef>
        <a:spcPct val="0"/>
      </a:spcBef>
      <a:spcAft>
        <a:spcPct val="0"/>
      </a:spcAft>
      <a:defRPr sz="2000" b="1" kern="1200">
        <a:solidFill>
          <a:schemeClr val="tx1"/>
        </a:solidFill>
        <a:latin typeface="Times" charset="0"/>
        <a:ea typeface="ＭＳ Ｐゴシック" charset="-128"/>
        <a:cs typeface="+mn-cs"/>
      </a:defRPr>
    </a:lvl1pPr>
    <a:lvl2pPr marL="457200" algn="ctr" rtl="0" eaLnBrk="0" fontAlgn="base" hangingPunct="0">
      <a:spcBef>
        <a:spcPct val="0"/>
      </a:spcBef>
      <a:spcAft>
        <a:spcPct val="0"/>
      </a:spcAft>
      <a:defRPr sz="2000" b="1" kern="1200">
        <a:solidFill>
          <a:schemeClr val="tx1"/>
        </a:solidFill>
        <a:latin typeface="Times" charset="0"/>
        <a:ea typeface="ＭＳ Ｐゴシック" charset="-128"/>
        <a:cs typeface="+mn-cs"/>
      </a:defRPr>
    </a:lvl2pPr>
    <a:lvl3pPr marL="914400" algn="ctr" rtl="0" eaLnBrk="0" fontAlgn="base" hangingPunct="0">
      <a:spcBef>
        <a:spcPct val="0"/>
      </a:spcBef>
      <a:spcAft>
        <a:spcPct val="0"/>
      </a:spcAft>
      <a:defRPr sz="2000" b="1" kern="1200">
        <a:solidFill>
          <a:schemeClr val="tx1"/>
        </a:solidFill>
        <a:latin typeface="Times" charset="0"/>
        <a:ea typeface="ＭＳ Ｐゴシック" charset="-128"/>
        <a:cs typeface="+mn-cs"/>
      </a:defRPr>
    </a:lvl3pPr>
    <a:lvl4pPr marL="1371600" algn="ctr" rtl="0" eaLnBrk="0" fontAlgn="base" hangingPunct="0">
      <a:spcBef>
        <a:spcPct val="0"/>
      </a:spcBef>
      <a:spcAft>
        <a:spcPct val="0"/>
      </a:spcAft>
      <a:defRPr sz="2000" b="1" kern="1200">
        <a:solidFill>
          <a:schemeClr val="tx1"/>
        </a:solidFill>
        <a:latin typeface="Times" charset="0"/>
        <a:ea typeface="ＭＳ Ｐゴシック" charset="-128"/>
        <a:cs typeface="+mn-cs"/>
      </a:defRPr>
    </a:lvl4pPr>
    <a:lvl5pPr marL="1828800" algn="ctr" rtl="0" eaLnBrk="0" fontAlgn="base" hangingPunct="0">
      <a:spcBef>
        <a:spcPct val="0"/>
      </a:spcBef>
      <a:spcAft>
        <a:spcPct val="0"/>
      </a:spcAft>
      <a:defRPr sz="2000" b="1" kern="1200">
        <a:solidFill>
          <a:schemeClr val="tx1"/>
        </a:solidFill>
        <a:latin typeface="Times" charset="0"/>
        <a:ea typeface="ＭＳ Ｐゴシック" charset="-128"/>
        <a:cs typeface="+mn-cs"/>
      </a:defRPr>
    </a:lvl5pPr>
    <a:lvl6pPr marL="2286000" algn="l" defTabSz="914400" rtl="0" eaLnBrk="1" latinLnBrk="0" hangingPunct="1">
      <a:defRPr sz="2000" b="1" kern="1200">
        <a:solidFill>
          <a:schemeClr val="tx1"/>
        </a:solidFill>
        <a:latin typeface="Times" charset="0"/>
        <a:ea typeface="ＭＳ Ｐゴシック" charset="-128"/>
        <a:cs typeface="+mn-cs"/>
      </a:defRPr>
    </a:lvl6pPr>
    <a:lvl7pPr marL="2743200" algn="l" defTabSz="914400" rtl="0" eaLnBrk="1" latinLnBrk="0" hangingPunct="1">
      <a:defRPr sz="2000" b="1" kern="1200">
        <a:solidFill>
          <a:schemeClr val="tx1"/>
        </a:solidFill>
        <a:latin typeface="Times" charset="0"/>
        <a:ea typeface="ＭＳ Ｐゴシック" charset="-128"/>
        <a:cs typeface="+mn-cs"/>
      </a:defRPr>
    </a:lvl7pPr>
    <a:lvl8pPr marL="3200400" algn="l" defTabSz="914400" rtl="0" eaLnBrk="1" latinLnBrk="0" hangingPunct="1">
      <a:defRPr sz="2000" b="1" kern="1200">
        <a:solidFill>
          <a:schemeClr val="tx1"/>
        </a:solidFill>
        <a:latin typeface="Times" charset="0"/>
        <a:ea typeface="ＭＳ Ｐゴシック" charset="-128"/>
        <a:cs typeface="+mn-cs"/>
      </a:defRPr>
    </a:lvl8pPr>
    <a:lvl9pPr marL="3657600" algn="l" defTabSz="914400" rtl="0" eaLnBrk="1" latinLnBrk="0" hangingPunct="1">
      <a:defRPr sz="2000" b="1" kern="1200">
        <a:solidFill>
          <a:schemeClr val="tx1"/>
        </a:solidFill>
        <a:latin typeface="Times" charset="0"/>
        <a:ea typeface="ＭＳ Ｐゴシック" charset="-128"/>
        <a:cs typeface="+mn-cs"/>
      </a:defRPr>
    </a:lvl9pPr>
  </p:defaultTextStyle>
  <p:extLst>
    <p:ext uri="{EFAFB233-063F-42B5-8137-9DF3F51BA10A}">
      <p15:sldGuideLst xmlns:p15="http://schemas.microsoft.com/office/powerpoint/2012/main">
        <p15:guide id="1" orient="horz" pos="288"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020">
          <p15:clr>
            <a:srgbClr val="A4A3A4"/>
          </p15:clr>
        </p15:guide>
        <p15:guide id="2" pos="230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05442B4-804C-ADFD-F768-582B66B435CD}" name="Gilligan, Ryan P. (GRC-LTF0)" initials="G(" userId="S::rgilliga@ndc.nasa.gov::fa511eb3-9f8d-4fa1-b2cd-89a5c1c047f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0B3F6"/>
    <a:srgbClr val="333399"/>
    <a:srgbClr val="FFEBEB"/>
    <a:srgbClr val="FFFFCC"/>
    <a:srgbClr val="FFFF99"/>
    <a:srgbClr val="FFCCCC"/>
    <a:srgbClr val="DDDDDD"/>
    <a:srgbClr val="2B2B82"/>
    <a:srgbClr val="5F5F5F"/>
    <a:srgbClr val="7777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46973D-D672-443F-8790-82E713BA5054}" v="4" dt="2026-07-15T20:00:05.9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3" d="100"/>
          <a:sy n="113" d="100"/>
        </p:scale>
        <p:origin x="1146" y="114"/>
      </p:cViewPr>
      <p:guideLst>
        <p:guide orient="horz" pos="288"/>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3020"/>
        <p:guide pos="230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urk, Jodi C. (MSFC-EV34)" userId="a05cd629-1ef3-49b4-9230-29a419c4ddc9" providerId="ADAL" clId="{A32F584C-8AE6-4334-AD90-89C83A4182DD}"/>
    <pc:docChg chg="undo custSel modSld">
      <pc:chgData name="Turk, Jodi C. (MSFC-EV34)" userId="a05cd629-1ef3-49b4-9230-29a419c4ddc9" providerId="ADAL" clId="{A32F584C-8AE6-4334-AD90-89C83A4182DD}" dt="2026-07-15T20:00:11.111" v="9" actId="1076"/>
      <pc:docMkLst>
        <pc:docMk/>
      </pc:docMkLst>
      <pc:sldChg chg="addSp delSp modSp mod">
        <pc:chgData name="Turk, Jodi C. (MSFC-EV34)" userId="a05cd629-1ef3-49b4-9230-29a419c4ddc9" providerId="ADAL" clId="{A32F584C-8AE6-4334-AD90-89C83A4182DD}" dt="2026-07-15T20:00:11.111" v="9" actId="1076"/>
        <pc:sldMkLst>
          <pc:docMk/>
          <pc:sldMk cId="0" sldId="273"/>
        </pc:sldMkLst>
        <pc:spChg chg="add mod">
          <ac:chgData name="Turk, Jodi C. (MSFC-EV34)" userId="a05cd629-1ef3-49b4-9230-29a419c4ddc9" providerId="ADAL" clId="{A32F584C-8AE6-4334-AD90-89C83A4182DD}" dt="2026-07-15T19:58:18.702" v="3" actId="1076"/>
          <ac:spMkLst>
            <pc:docMk/>
            <pc:sldMk cId="0" sldId="273"/>
            <ac:spMk id="4" creationId="{C7FF8F54-6519-044C-B75A-778D4EBDB924}"/>
          </ac:spMkLst>
        </pc:spChg>
        <pc:spChg chg="add mod">
          <ac:chgData name="Turk, Jodi C. (MSFC-EV34)" userId="a05cd629-1ef3-49b4-9230-29a419c4ddc9" providerId="ADAL" clId="{A32F584C-8AE6-4334-AD90-89C83A4182DD}" dt="2026-07-15T19:58:18.702" v="3" actId="1076"/>
          <ac:spMkLst>
            <pc:docMk/>
            <pc:sldMk cId="0" sldId="273"/>
            <ac:spMk id="7" creationId="{97412A44-7FD8-5408-3210-9558172E878A}"/>
          </ac:spMkLst>
        </pc:spChg>
        <pc:picChg chg="add mod">
          <ac:chgData name="Turk, Jodi C. (MSFC-EV34)" userId="a05cd629-1ef3-49b4-9230-29a419c4ddc9" providerId="ADAL" clId="{A32F584C-8AE6-4334-AD90-89C83A4182DD}" dt="2026-07-15T20:00:11.111" v="9" actId="1076"/>
          <ac:picMkLst>
            <pc:docMk/>
            <pc:sldMk cId="0" sldId="273"/>
            <ac:picMk id="3" creationId="{354CD07E-EF3A-FA8E-FE4B-714BF38E71DE}"/>
          </ac:picMkLst>
        </pc:picChg>
        <pc:picChg chg="add mod">
          <ac:chgData name="Turk, Jodi C. (MSFC-EV34)" userId="a05cd629-1ef3-49b4-9230-29a419c4ddc9" providerId="ADAL" clId="{A32F584C-8AE6-4334-AD90-89C83A4182DD}" dt="2026-07-15T19:58:18.702" v="3" actId="1076"/>
          <ac:picMkLst>
            <pc:docMk/>
            <pc:sldMk cId="0" sldId="273"/>
            <ac:picMk id="3" creationId="{A845F1DE-974B-7000-D97B-0982D02302A1}"/>
          </ac:picMkLst>
        </pc:picChg>
        <pc:picChg chg="del">
          <ac:chgData name="Turk, Jodi C. (MSFC-EV34)" userId="a05cd629-1ef3-49b4-9230-29a419c4ddc9" providerId="ADAL" clId="{A32F584C-8AE6-4334-AD90-89C83A4182DD}" dt="2026-07-15T19:58:14.478" v="0" actId="478"/>
          <ac:picMkLst>
            <pc:docMk/>
            <pc:sldMk cId="0" sldId="273"/>
            <ac:picMk id="5" creationId="{D4E2AD1C-FE65-7794-C0DE-B0C288375BA2}"/>
          </ac:picMkLst>
        </pc:picChg>
        <pc:picChg chg="add del mod">
          <ac:chgData name="Turk, Jodi C. (MSFC-EV34)" userId="a05cd629-1ef3-49b4-9230-29a419c4ddc9" providerId="ADAL" clId="{A32F584C-8AE6-4334-AD90-89C83A4182DD}" dt="2026-07-15T19:59:09.889" v="7" actId="478"/>
          <ac:picMkLst>
            <pc:docMk/>
            <pc:sldMk cId="0" sldId="273"/>
            <ac:picMk id="10" creationId="{E67339C6-8C22-9482-EE2B-84BA43B8B338}"/>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Heat</a:t>
            </a:r>
            <a:r>
              <a:rPr lang="en-US" baseline="0"/>
              <a:t> Exchanger Effectiveness</a:t>
            </a:r>
          </a:p>
          <a:p>
            <a:pPr>
              <a:defRPr/>
            </a:pPr>
            <a:r>
              <a:rPr lang="en-US" sz="1200" baseline="0"/>
              <a:t>P=800 Pa, Tamb=253K, u=0.5 m/s, </a:t>
            </a:r>
            <a:r>
              <a:rPr lang="en-US" sz="1200" baseline="0">
                <a:latin typeface="Symbol" panose="05050102010706020507" pitchFamily="18" charset="2"/>
              </a:rPr>
              <a:t>D</a:t>
            </a:r>
            <a:r>
              <a:rPr lang="en-US" sz="1200" baseline="0"/>
              <a:t>T=10</a:t>
            </a:r>
            <a:r>
              <a:rPr lang="en-US" sz="1200" baseline="30000"/>
              <a:t>o</a:t>
            </a:r>
            <a:r>
              <a:rPr lang="en-US" sz="1200" baseline="0"/>
              <a:t>C</a:t>
            </a:r>
            <a:endParaRPr lang="en-US" sz="120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Sheet2!$D$63</c:f>
              <c:strCache>
                <c:ptCount val="1"/>
                <c:pt idx="0">
                  <c:v>0.1</c:v>
                </c:pt>
              </c:strCache>
            </c:strRef>
          </c:tx>
          <c:spPr>
            <a:ln w="19050" cap="rnd">
              <a:solidFill>
                <a:schemeClr val="accent1"/>
              </a:solidFill>
              <a:round/>
            </a:ln>
            <a:effectLst/>
          </c:spPr>
          <c:marker>
            <c:symbol val="none"/>
          </c:marker>
          <c:xVal>
            <c:numRef>
              <c:f>Sheet2!$C$64:$C$75</c:f>
              <c:numCache>
                <c:formatCode>General</c:formatCode>
                <c:ptCount val="12"/>
                <c:pt idx="0">
                  <c:v>1</c:v>
                </c:pt>
                <c:pt idx="1">
                  <c:v>2</c:v>
                </c:pt>
                <c:pt idx="2">
                  <c:v>3</c:v>
                </c:pt>
                <c:pt idx="3">
                  <c:v>4</c:v>
                </c:pt>
                <c:pt idx="4">
                  <c:v>5</c:v>
                </c:pt>
                <c:pt idx="5">
                  <c:v>6</c:v>
                </c:pt>
                <c:pt idx="6">
                  <c:v>7</c:v>
                </c:pt>
                <c:pt idx="7">
                  <c:v>8</c:v>
                </c:pt>
                <c:pt idx="8">
                  <c:v>9</c:v>
                </c:pt>
                <c:pt idx="9">
                  <c:v>10</c:v>
                </c:pt>
                <c:pt idx="10">
                  <c:v>11</c:v>
                </c:pt>
                <c:pt idx="11">
                  <c:v>12</c:v>
                </c:pt>
              </c:numCache>
            </c:numRef>
          </c:xVal>
          <c:yVal>
            <c:numRef>
              <c:f>Sheet2!$D$64:$D$75</c:f>
              <c:numCache>
                <c:formatCode>General</c:formatCode>
                <c:ptCount val="12"/>
                <c:pt idx="0">
                  <c:v>0.84582090341652261</c:v>
                </c:pt>
                <c:pt idx="1">
                  <c:v>0.77076650708458949</c:v>
                </c:pt>
                <c:pt idx="2">
                  <c:v>0.67584216546423181</c:v>
                </c:pt>
                <c:pt idx="3">
                  <c:v>0.58239350567155079</c:v>
                </c:pt>
                <c:pt idx="4">
                  <c:v>0.50077374603385527</c:v>
                </c:pt>
                <c:pt idx="5">
                  <c:v>0.43336051148001276</c:v>
                </c:pt>
                <c:pt idx="6">
                  <c:v>0.37886975345813206</c:v>
                </c:pt>
                <c:pt idx="7">
                  <c:v>0.33496526159421031</c:v>
                </c:pt>
                <c:pt idx="8">
                  <c:v>0.29936949514522587</c:v>
                </c:pt>
                <c:pt idx="9">
                  <c:v>0.27020141057401081</c:v>
                </c:pt>
                <c:pt idx="10">
                  <c:v>0.24600493130530643</c:v>
                </c:pt>
                <c:pt idx="11">
                  <c:v>0.22568125182467408</c:v>
                </c:pt>
              </c:numCache>
            </c:numRef>
          </c:yVal>
          <c:smooth val="1"/>
          <c:extLst>
            <c:ext xmlns:c16="http://schemas.microsoft.com/office/drawing/2014/chart" uri="{C3380CC4-5D6E-409C-BE32-E72D297353CC}">
              <c16:uniqueId val="{00000000-7329-416F-90ED-30AC44831170}"/>
            </c:ext>
          </c:extLst>
        </c:ser>
        <c:ser>
          <c:idx val="1"/>
          <c:order val="1"/>
          <c:tx>
            <c:strRef>
              <c:f>Sheet2!$E$63</c:f>
              <c:strCache>
                <c:ptCount val="1"/>
                <c:pt idx="0">
                  <c:v>0.5</c:v>
                </c:pt>
              </c:strCache>
            </c:strRef>
          </c:tx>
          <c:spPr>
            <a:ln w="19050" cap="rnd">
              <a:solidFill>
                <a:schemeClr val="accent2"/>
              </a:solidFill>
              <a:round/>
            </a:ln>
            <a:effectLst/>
          </c:spPr>
          <c:marker>
            <c:symbol val="none"/>
          </c:marker>
          <c:xVal>
            <c:numRef>
              <c:f>Sheet2!$C$64:$C$75</c:f>
              <c:numCache>
                <c:formatCode>General</c:formatCode>
                <c:ptCount val="12"/>
                <c:pt idx="0">
                  <c:v>1</c:v>
                </c:pt>
                <c:pt idx="1">
                  <c:v>2</c:v>
                </c:pt>
                <c:pt idx="2">
                  <c:v>3</c:v>
                </c:pt>
                <c:pt idx="3">
                  <c:v>4</c:v>
                </c:pt>
                <c:pt idx="4">
                  <c:v>5</c:v>
                </c:pt>
                <c:pt idx="5">
                  <c:v>6</c:v>
                </c:pt>
                <c:pt idx="6">
                  <c:v>7</c:v>
                </c:pt>
                <c:pt idx="7">
                  <c:v>8</c:v>
                </c:pt>
                <c:pt idx="8">
                  <c:v>9</c:v>
                </c:pt>
                <c:pt idx="9">
                  <c:v>10</c:v>
                </c:pt>
                <c:pt idx="10">
                  <c:v>11</c:v>
                </c:pt>
                <c:pt idx="11">
                  <c:v>12</c:v>
                </c:pt>
              </c:numCache>
            </c:numRef>
          </c:xVal>
          <c:yVal>
            <c:numRef>
              <c:f>Sheet2!$E$64:$E$75</c:f>
              <c:numCache>
                <c:formatCode>General</c:formatCode>
                <c:ptCount val="12"/>
                <c:pt idx="0">
                  <c:v>0.86897129426677</c:v>
                </c:pt>
                <c:pt idx="1">
                  <c:v>0.85146855814622735</c:v>
                </c:pt>
                <c:pt idx="2">
                  <c:v>0.82410472741569829</c:v>
                </c:pt>
                <c:pt idx="3">
                  <c:v>0.78916783765174658</c:v>
                </c:pt>
                <c:pt idx="4">
                  <c:v>0.74918494210294806</c:v>
                </c:pt>
                <c:pt idx="5">
                  <c:v>0.70654150797453297</c:v>
                </c:pt>
                <c:pt idx="6">
                  <c:v>0.66323550993913238</c:v>
                </c:pt>
                <c:pt idx="7">
                  <c:v>0.62077627798903268</c:v>
                </c:pt>
                <c:pt idx="8">
                  <c:v>0.58019346298345131</c:v>
                </c:pt>
                <c:pt idx="9">
                  <c:v>0.54210847233943271</c:v>
                </c:pt>
                <c:pt idx="10">
                  <c:v>0.50682840951086428</c:v>
                </c:pt>
                <c:pt idx="11">
                  <c:v>0.47443724849809499</c:v>
                </c:pt>
              </c:numCache>
            </c:numRef>
          </c:yVal>
          <c:smooth val="1"/>
          <c:extLst>
            <c:ext xmlns:c16="http://schemas.microsoft.com/office/drawing/2014/chart" uri="{C3380CC4-5D6E-409C-BE32-E72D297353CC}">
              <c16:uniqueId val="{00000001-7329-416F-90ED-30AC44831170}"/>
            </c:ext>
          </c:extLst>
        </c:ser>
        <c:ser>
          <c:idx val="2"/>
          <c:order val="2"/>
          <c:tx>
            <c:strRef>
              <c:f>Sheet2!$F$63</c:f>
              <c:strCache>
                <c:ptCount val="1"/>
                <c:pt idx="0">
                  <c:v>1</c:v>
                </c:pt>
              </c:strCache>
            </c:strRef>
          </c:tx>
          <c:spPr>
            <a:ln w="19050" cap="rnd">
              <a:solidFill>
                <a:schemeClr val="accent3"/>
              </a:solidFill>
              <a:round/>
            </a:ln>
            <a:effectLst/>
          </c:spPr>
          <c:marker>
            <c:symbol val="none"/>
          </c:marker>
          <c:xVal>
            <c:numRef>
              <c:f>Sheet2!$C$64:$C$75</c:f>
              <c:numCache>
                <c:formatCode>General</c:formatCode>
                <c:ptCount val="12"/>
                <c:pt idx="0">
                  <c:v>1</c:v>
                </c:pt>
                <c:pt idx="1">
                  <c:v>2</c:v>
                </c:pt>
                <c:pt idx="2">
                  <c:v>3</c:v>
                </c:pt>
                <c:pt idx="3">
                  <c:v>4</c:v>
                </c:pt>
                <c:pt idx="4">
                  <c:v>5</c:v>
                </c:pt>
                <c:pt idx="5">
                  <c:v>6</c:v>
                </c:pt>
                <c:pt idx="6">
                  <c:v>7</c:v>
                </c:pt>
                <c:pt idx="7">
                  <c:v>8</c:v>
                </c:pt>
                <c:pt idx="8">
                  <c:v>9</c:v>
                </c:pt>
                <c:pt idx="9">
                  <c:v>10</c:v>
                </c:pt>
                <c:pt idx="10">
                  <c:v>11</c:v>
                </c:pt>
                <c:pt idx="11">
                  <c:v>12</c:v>
                </c:pt>
              </c:numCache>
            </c:numRef>
          </c:xVal>
          <c:yVal>
            <c:numRef>
              <c:f>Sheet2!$F$64:$F$75</c:f>
              <c:numCache>
                <c:formatCode>General</c:formatCode>
                <c:ptCount val="12"/>
                <c:pt idx="0">
                  <c:v>0.87197313603043858</c:v>
                </c:pt>
                <c:pt idx="1">
                  <c:v>0.86304143187345372</c:v>
                </c:pt>
                <c:pt idx="2">
                  <c:v>0.84863340055995651</c:v>
                </c:pt>
                <c:pt idx="3">
                  <c:v>0.82940675023905852</c:v>
                </c:pt>
                <c:pt idx="4">
                  <c:v>0.80617635333415538</c:v>
                </c:pt>
                <c:pt idx="5">
                  <c:v>0.77983447508745396</c:v>
                </c:pt>
                <c:pt idx="6">
                  <c:v>0.75127630954691693</c:v>
                </c:pt>
                <c:pt idx="7">
                  <c:v>0.72134010573050078</c:v>
                </c:pt>
                <c:pt idx="8">
                  <c:v>0.69076625803597769</c:v>
                </c:pt>
                <c:pt idx="9">
                  <c:v>0.66017533428129926</c:v>
                </c:pt>
                <c:pt idx="10">
                  <c:v>0.63006205870959409</c:v>
                </c:pt>
                <c:pt idx="11">
                  <c:v>0.60080092341716451</c:v>
                </c:pt>
              </c:numCache>
            </c:numRef>
          </c:yVal>
          <c:smooth val="1"/>
          <c:extLst>
            <c:ext xmlns:c16="http://schemas.microsoft.com/office/drawing/2014/chart" uri="{C3380CC4-5D6E-409C-BE32-E72D297353CC}">
              <c16:uniqueId val="{00000002-7329-416F-90ED-30AC44831170}"/>
            </c:ext>
          </c:extLst>
        </c:ser>
        <c:ser>
          <c:idx val="3"/>
          <c:order val="3"/>
          <c:tx>
            <c:strRef>
              <c:f>Sheet2!$G$63</c:f>
              <c:strCache>
                <c:ptCount val="1"/>
                <c:pt idx="0">
                  <c:v>2</c:v>
                </c:pt>
              </c:strCache>
            </c:strRef>
          </c:tx>
          <c:spPr>
            <a:ln w="19050" cap="rnd">
              <a:solidFill>
                <a:schemeClr val="accent4"/>
              </a:solidFill>
              <a:round/>
            </a:ln>
            <a:effectLst/>
          </c:spPr>
          <c:marker>
            <c:symbol val="none"/>
          </c:marker>
          <c:xVal>
            <c:numRef>
              <c:f>Sheet2!$C$64:$C$75</c:f>
              <c:numCache>
                <c:formatCode>General</c:formatCode>
                <c:ptCount val="12"/>
                <c:pt idx="0">
                  <c:v>1</c:v>
                </c:pt>
                <c:pt idx="1">
                  <c:v>2</c:v>
                </c:pt>
                <c:pt idx="2">
                  <c:v>3</c:v>
                </c:pt>
                <c:pt idx="3">
                  <c:v>4</c:v>
                </c:pt>
                <c:pt idx="4">
                  <c:v>5</c:v>
                </c:pt>
                <c:pt idx="5">
                  <c:v>6</c:v>
                </c:pt>
                <c:pt idx="6">
                  <c:v>7</c:v>
                </c:pt>
                <c:pt idx="7">
                  <c:v>8</c:v>
                </c:pt>
                <c:pt idx="8">
                  <c:v>9</c:v>
                </c:pt>
                <c:pt idx="9">
                  <c:v>10</c:v>
                </c:pt>
                <c:pt idx="10">
                  <c:v>11</c:v>
                </c:pt>
                <c:pt idx="11">
                  <c:v>12</c:v>
                </c:pt>
              </c:numCache>
            </c:numRef>
          </c:xVal>
          <c:yVal>
            <c:numRef>
              <c:f>Sheet2!$G$64:$G$75</c:f>
              <c:numCache>
                <c:formatCode>General</c:formatCode>
                <c:ptCount val="12"/>
                <c:pt idx="0">
                  <c:v>0.87348342049177474</c:v>
                </c:pt>
                <c:pt idx="1">
                  <c:v>0.86897129426677</c:v>
                </c:pt>
                <c:pt idx="2">
                  <c:v>0.86157412287076629</c:v>
                </c:pt>
                <c:pt idx="3">
                  <c:v>0.85146855814622735</c:v>
                </c:pt>
                <c:pt idx="4">
                  <c:v>0.83888701279767164</c:v>
                </c:pt>
                <c:pt idx="5">
                  <c:v>0.82410472741569829</c:v>
                </c:pt>
                <c:pt idx="6">
                  <c:v>0.80742557174471474</c:v>
                </c:pt>
                <c:pt idx="7">
                  <c:v>0.78916783765174658</c:v>
                </c:pt>
                <c:pt idx="8">
                  <c:v>0.76965110063610609</c:v>
                </c:pt>
                <c:pt idx="9">
                  <c:v>0.74918494210294806</c:v>
                </c:pt>
                <c:pt idx="10">
                  <c:v>0.72806000008390193</c:v>
                </c:pt>
                <c:pt idx="11">
                  <c:v>0.70654150797453297</c:v>
                </c:pt>
              </c:numCache>
            </c:numRef>
          </c:yVal>
          <c:smooth val="1"/>
          <c:extLst>
            <c:ext xmlns:c16="http://schemas.microsoft.com/office/drawing/2014/chart" uri="{C3380CC4-5D6E-409C-BE32-E72D297353CC}">
              <c16:uniqueId val="{00000003-7329-416F-90ED-30AC44831170}"/>
            </c:ext>
          </c:extLst>
        </c:ser>
        <c:dLbls>
          <c:showLegendKey val="0"/>
          <c:showVal val="0"/>
          <c:showCatName val="0"/>
          <c:showSerName val="0"/>
          <c:showPercent val="0"/>
          <c:showBubbleSize val="0"/>
        </c:dLbls>
        <c:axId val="2119608992"/>
        <c:axId val="2119617152"/>
      </c:scatterChart>
      <c:valAx>
        <c:axId val="2119608992"/>
        <c:scaling>
          <c:orientation val="minMax"/>
          <c:max val="12"/>
          <c:min val="1"/>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a:t>Coolant</a:t>
                </a:r>
                <a:r>
                  <a:rPr lang="en-US" sz="1200" baseline="0"/>
                  <a:t> Tube Spacing (in)</a:t>
                </a:r>
                <a:endParaRPr lang="en-US" sz="1200"/>
              </a:p>
            </c:rich>
          </c:tx>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cross"/>
        <c:minorTickMark val="in"/>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119617152"/>
        <c:crosses val="autoZero"/>
        <c:crossBetween val="midCat"/>
        <c:majorUnit val="1"/>
      </c:valAx>
      <c:valAx>
        <c:axId val="21196171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a:t>Heat</a:t>
                </a:r>
                <a:r>
                  <a:rPr lang="en-US" sz="1200" baseline="0"/>
                  <a:t> Exchanger Effectiveness (-)</a:t>
                </a:r>
                <a:endParaRPr lang="en-US" sz="1200"/>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cross"/>
        <c:minorTickMark val="in"/>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119608992"/>
        <c:crosses val="autoZero"/>
        <c:crossBetween val="midCat"/>
      </c:valAx>
      <c:spPr>
        <a:solidFill>
          <a:schemeClr val="accent2">
            <a:lumMod val="20000"/>
            <a:lumOff val="80000"/>
          </a:schemeClr>
        </a:solid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Minimum</a:t>
            </a:r>
            <a:r>
              <a:rPr lang="en-US" baseline="0"/>
              <a:t> Foam Sheet Thickness</a:t>
            </a:r>
          </a:p>
          <a:p>
            <a:pPr>
              <a:defRPr/>
            </a:pPr>
            <a:r>
              <a:rPr lang="en-US" sz="1200" baseline="0"/>
              <a:t>Aluminum Foam, P=1000 Pa, T=253K, u=2m/s</a:t>
            </a:r>
            <a:endParaRPr lang="en-US" sz="120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Sheet1!$K$9</c:f>
              <c:strCache>
                <c:ptCount val="1"/>
                <c:pt idx="0">
                  <c:v>1/20"</c:v>
                </c:pt>
              </c:strCache>
            </c:strRef>
          </c:tx>
          <c:spPr>
            <a:ln w="19050" cap="rnd">
              <a:solidFill>
                <a:schemeClr val="accent1"/>
              </a:solidFill>
              <a:round/>
            </a:ln>
            <a:effectLst/>
          </c:spPr>
          <c:marker>
            <c:symbol val="none"/>
          </c:marker>
          <c:xVal>
            <c:numRef>
              <c:f>Sheet1!$J$10:$J$39</c:f>
              <c:numCache>
                <c:formatCode>General</c:formatCode>
                <c:ptCount val="30"/>
                <c:pt idx="0">
                  <c:v>0.7</c:v>
                </c:pt>
                <c:pt idx="1">
                  <c:v>0.71</c:v>
                </c:pt>
                <c:pt idx="2">
                  <c:v>0.72</c:v>
                </c:pt>
                <c:pt idx="3">
                  <c:v>0.73</c:v>
                </c:pt>
                <c:pt idx="4">
                  <c:v>0.74</c:v>
                </c:pt>
                <c:pt idx="5">
                  <c:v>0.75</c:v>
                </c:pt>
                <c:pt idx="6">
                  <c:v>0.76</c:v>
                </c:pt>
                <c:pt idx="7">
                  <c:v>0.77</c:v>
                </c:pt>
                <c:pt idx="8">
                  <c:v>0.78</c:v>
                </c:pt>
                <c:pt idx="9">
                  <c:v>0.79</c:v>
                </c:pt>
                <c:pt idx="10">
                  <c:v>0.8</c:v>
                </c:pt>
                <c:pt idx="11">
                  <c:v>0.81</c:v>
                </c:pt>
                <c:pt idx="12">
                  <c:v>0.82000000000000006</c:v>
                </c:pt>
                <c:pt idx="13">
                  <c:v>0.83000000000000007</c:v>
                </c:pt>
                <c:pt idx="14">
                  <c:v>0.84000000000000008</c:v>
                </c:pt>
                <c:pt idx="15">
                  <c:v>0.85000000000000009</c:v>
                </c:pt>
                <c:pt idx="16">
                  <c:v>0.8600000000000001</c:v>
                </c:pt>
                <c:pt idx="17">
                  <c:v>0.87000000000000011</c:v>
                </c:pt>
                <c:pt idx="18">
                  <c:v>0.88000000000000012</c:v>
                </c:pt>
                <c:pt idx="19">
                  <c:v>0.89000000000000012</c:v>
                </c:pt>
                <c:pt idx="20">
                  <c:v>0.90000000000000013</c:v>
                </c:pt>
                <c:pt idx="21">
                  <c:v>0.91000000000000014</c:v>
                </c:pt>
                <c:pt idx="22">
                  <c:v>0.92000000000000015</c:v>
                </c:pt>
                <c:pt idx="23">
                  <c:v>0.93000000000000016</c:v>
                </c:pt>
                <c:pt idx="24">
                  <c:v>0.94000000000000017</c:v>
                </c:pt>
                <c:pt idx="25">
                  <c:v>0.95000000000000018</c:v>
                </c:pt>
                <c:pt idx="26">
                  <c:v>0.96000000000000019</c:v>
                </c:pt>
                <c:pt idx="27">
                  <c:v>0.9700000000000002</c:v>
                </c:pt>
                <c:pt idx="28">
                  <c:v>0.9800000000000002</c:v>
                </c:pt>
                <c:pt idx="29">
                  <c:v>0.99000000000000021</c:v>
                </c:pt>
              </c:numCache>
            </c:numRef>
          </c:xVal>
          <c:yVal>
            <c:numRef>
              <c:f>Sheet1!$K$10:$K$39</c:f>
              <c:numCache>
                <c:formatCode>General</c:formatCode>
                <c:ptCount val="30"/>
                <c:pt idx="0">
                  <c:v>0.38715386624776077</c:v>
                </c:pt>
                <c:pt idx="1">
                  <c:v>0.39805537229165067</c:v>
                </c:pt>
                <c:pt idx="2">
                  <c:v>0.40933946449693603</c:v>
                </c:pt>
                <c:pt idx="3">
                  <c:v>0.4210339761972729</c:v>
                </c:pt>
                <c:pt idx="4">
                  <c:v>0.43316989308801879</c:v>
                </c:pt>
                <c:pt idx="5">
                  <c:v>0.44578184800903425</c:v>
                </c:pt>
                <c:pt idx="6">
                  <c:v>0.45890871678021888</c:v>
                </c:pt>
                <c:pt idx="7">
                  <c:v>0.47259434091479036</c:v>
                </c:pt>
                <c:pt idx="8">
                  <c:v>0.48688841107899233</c:v>
                </c:pt>
                <c:pt idx="9">
                  <c:v>0.5018475562077217</c:v>
                </c:pt>
                <c:pt idx="10">
                  <c:v>0.51753669854149231</c:v>
                </c:pt>
                <c:pt idx="11">
                  <c:v>0.53403075651636733</c:v>
                </c:pt>
                <c:pt idx="12">
                  <c:v>0.55141680849100461</c:v>
                </c:pt>
                <c:pt idx="13">
                  <c:v>0.56979687557160197</c:v>
                </c:pt>
                <c:pt idx="14">
                  <c:v>0.58929154907395054</c:v>
                </c:pt>
                <c:pt idx="15">
                  <c:v>0.61004479025227809</c:v>
                </c:pt>
                <c:pt idx="16">
                  <c:v>0.63223038850145341</c:v>
                </c:pt>
                <c:pt idx="17">
                  <c:v>0.65606081709253616</c:v>
                </c:pt>
                <c:pt idx="18">
                  <c:v>0.68179964078473621</c:v>
                </c:pt>
                <c:pt idx="19">
                  <c:v>0.70977933508350977</c:v>
                </c:pt>
                <c:pt idx="20">
                  <c:v>0.74042762254600991</c:v>
                </c:pt>
                <c:pt idx="21">
                  <c:v>0.77430773249552209</c:v>
                </c:pt>
                <c:pt idx="22">
                  <c:v>0.81218247307846814</c:v>
                </c:pt>
                <c:pt idx="23">
                  <c:v>0.85512131250597112</c:v>
                </c:pt>
                <c:pt idx="24">
                  <c:v>0.90469056478925391</c:v>
                </c:pt>
                <c:pt idx="25">
                  <c:v>0.96331854655052762</c:v>
                </c:pt>
                <c:pt idx="26">
                  <c:v>1.0350733970829862</c:v>
                </c:pt>
                <c:pt idx="27">
                  <c:v>1.1275814887937723</c:v>
                </c:pt>
                <c:pt idx="28">
                  <c:v>1.2579643210875049</c:v>
                </c:pt>
                <c:pt idx="29">
                  <c:v>1.4808552450920258</c:v>
                </c:pt>
              </c:numCache>
            </c:numRef>
          </c:yVal>
          <c:smooth val="1"/>
          <c:extLst>
            <c:ext xmlns:c16="http://schemas.microsoft.com/office/drawing/2014/chart" uri="{C3380CC4-5D6E-409C-BE32-E72D297353CC}">
              <c16:uniqueId val="{00000000-1B22-4287-8E57-F5DEC0084CD1}"/>
            </c:ext>
          </c:extLst>
        </c:ser>
        <c:ser>
          <c:idx val="1"/>
          <c:order val="1"/>
          <c:tx>
            <c:strRef>
              <c:f>Sheet1!$L$9</c:f>
              <c:strCache>
                <c:ptCount val="1"/>
                <c:pt idx="0">
                  <c:v>1/40"</c:v>
                </c:pt>
              </c:strCache>
            </c:strRef>
          </c:tx>
          <c:spPr>
            <a:ln w="19050" cap="rnd">
              <a:solidFill>
                <a:schemeClr val="accent2"/>
              </a:solidFill>
              <a:round/>
            </a:ln>
            <a:effectLst/>
          </c:spPr>
          <c:marker>
            <c:symbol val="none"/>
          </c:marker>
          <c:xVal>
            <c:numRef>
              <c:f>Sheet1!$J$10:$J$39</c:f>
              <c:numCache>
                <c:formatCode>General</c:formatCode>
                <c:ptCount val="30"/>
                <c:pt idx="0">
                  <c:v>0.7</c:v>
                </c:pt>
                <c:pt idx="1">
                  <c:v>0.71</c:v>
                </c:pt>
                <c:pt idx="2">
                  <c:v>0.72</c:v>
                </c:pt>
                <c:pt idx="3">
                  <c:v>0.73</c:v>
                </c:pt>
                <c:pt idx="4">
                  <c:v>0.74</c:v>
                </c:pt>
                <c:pt idx="5">
                  <c:v>0.75</c:v>
                </c:pt>
                <c:pt idx="6">
                  <c:v>0.76</c:v>
                </c:pt>
                <c:pt idx="7">
                  <c:v>0.77</c:v>
                </c:pt>
                <c:pt idx="8">
                  <c:v>0.78</c:v>
                </c:pt>
                <c:pt idx="9">
                  <c:v>0.79</c:v>
                </c:pt>
                <c:pt idx="10">
                  <c:v>0.8</c:v>
                </c:pt>
                <c:pt idx="11">
                  <c:v>0.81</c:v>
                </c:pt>
                <c:pt idx="12">
                  <c:v>0.82000000000000006</c:v>
                </c:pt>
                <c:pt idx="13">
                  <c:v>0.83000000000000007</c:v>
                </c:pt>
                <c:pt idx="14">
                  <c:v>0.84000000000000008</c:v>
                </c:pt>
                <c:pt idx="15">
                  <c:v>0.85000000000000009</c:v>
                </c:pt>
                <c:pt idx="16">
                  <c:v>0.8600000000000001</c:v>
                </c:pt>
                <c:pt idx="17">
                  <c:v>0.87000000000000011</c:v>
                </c:pt>
                <c:pt idx="18">
                  <c:v>0.88000000000000012</c:v>
                </c:pt>
                <c:pt idx="19">
                  <c:v>0.89000000000000012</c:v>
                </c:pt>
                <c:pt idx="20">
                  <c:v>0.90000000000000013</c:v>
                </c:pt>
                <c:pt idx="21">
                  <c:v>0.91000000000000014</c:v>
                </c:pt>
                <c:pt idx="22">
                  <c:v>0.92000000000000015</c:v>
                </c:pt>
                <c:pt idx="23">
                  <c:v>0.93000000000000016</c:v>
                </c:pt>
                <c:pt idx="24">
                  <c:v>0.94000000000000017</c:v>
                </c:pt>
                <c:pt idx="25">
                  <c:v>0.95000000000000018</c:v>
                </c:pt>
                <c:pt idx="26">
                  <c:v>0.96000000000000019</c:v>
                </c:pt>
                <c:pt idx="27">
                  <c:v>0.9700000000000002</c:v>
                </c:pt>
                <c:pt idx="28">
                  <c:v>0.9800000000000002</c:v>
                </c:pt>
                <c:pt idx="29">
                  <c:v>0.99000000000000021</c:v>
                </c:pt>
              </c:numCache>
            </c:numRef>
          </c:xVal>
          <c:yVal>
            <c:numRef>
              <c:f>Sheet1!$L$10:$L$39</c:f>
              <c:numCache>
                <c:formatCode>General</c:formatCode>
                <c:ptCount val="30"/>
                <c:pt idx="0">
                  <c:v>0.19357693312388038</c:v>
                </c:pt>
                <c:pt idx="1">
                  <c:v>0.19902768614582533</c:v>
                </c:pt>
                <c:pt idx="2">
                  <c:v>0.20466973224846802</c:v>
                </c:pt>
                <c:pt idx="3">
                  <c:v>0.21051698809863645</c:v>
                </c:pt>
                <c:pt idx="4">
                  <c:v>0.21658494654400939</c:v>
                </c:pt>
                <c:pt idx="5">
                  <c:v>0.22289092400451713</c:v>
                </c:pt>
                <c:pt idx="6">
                  <c:v>0.22945435839010944</c:v>
                </c:pt>
                <c:pt idx="7">
                  <c:v>0.23629717045739518</c:v>
                </c:pt>
                <c:pt idx="8">
                  <c:v>0.24344420553949617</c:v>
                </c:pt>
                <c:pt idx="9">
                  <c:v>0.25092377810386085</c:v>
                </c:pt>
                <c:pt idx="10">
                  <c:v>0.25876834927074616</c:v>
                </c:pt>
                <c:pt idx="11">
                  <c:v>0.26701537825818367</c:v>
                </c:pt>
                <c:pt idx="12">
                  <c:v>0.2757084042455023</c:v>
                </c:pt>
                <c:pt idx="13">
                  <c:v>0.28489843778580098</c:v>
                </c:pt>
                <c:pt idx="14">
                  <c:v>0.29464577453697527</c:v>
                </c:pt>
                <c:pt idx="15">
                  <c:v>0.30502239512613905</c:v>
                </c:pt>
                <c:pt idx="16">
                  <c:v>0.31611519425072671</c:v>
                </c:pt>
                <c:pt idx="17">
                  <c:v>0.32803040854626808</c:v>
                </c:pt>
                <c:pt idx="18">
                  <c:v>0.3408998203923681</c:v>
                </c:pt>
                <c:pt idx="19">
                  <c:v>0.35488966754175488</c:v>
                </c:pt>
                <c:pt idx="20">
                  <c:v>0.37021381127300496</c:v>
                </c:pt>
                <c:pt idx="21">
                  <c:v>0.38715386624776105</c:v>
                </c:pt>
                <c:pt idx="22">
                  <c:v>0.40609123653923407</c:v>
                </c:pt>
                <c:pt idx="23">
                  <c:v>0.42756065625298556</c:v>
                </c:pt>
                <c:pt idx="24">
                  <c:v>0.45234528239462696</c:v>
                </c:pt>
                <c:pt idx="25">
                  <c:v>0.48165927327526381</c:v>
                </c:pt>
                <c:pt idx="26">
                  <c:v>0.51753669854149309</c:v>
                </c:pt>
                <c:pt idx="27">
                  <c:v>0.56379074439688615</c:v>
                </c:pt>
                <c:pt idx="28">
                  <c:v>0.62898216054375244</c:v>
                </c:pt>
                <c:pt idx="29">
                  <c:v>0.74042762254601291</c:v>
                </c:pt>
              </c:numCache>
            </c:numRef>
          </c:yVal>
          <c:smooth val="1"/>
          <c:extLst>
            <c:ext xmlns:c16="http://schemas.microsoft.com/office/drawing/2014/chart" uri="{C3380CC4-5D6E-409C-BE32-E72D297353CC}">
              <c16:uniqueId val="{00000001-1B22-4287-8E57-F5DEC0084CD1}"/>
            </c:ext>
          </c:extLst>
        </c:ser>
        <c:dLbls>
          <c:showLegendKey val="0"/>
          <c:showVal val="0"/>
          <c:showCatName val="0"/>
          <c:showSerName val="0"/>
          <c:showPercent val="0"/>
          <c:showBubbleSize val="0"/>
        </c:dLbls>
        <c:axId val="360787439"/>
        <c:axId val="360803759"/>
      </c:scatterChart>
      <c:valAx>
        <c:axId val="360787439"/>
        <c:scaling>
          <c:orientation val="minMax"/>
          <c:max val="1"/>
          <c:min val="0.70000000000000007"/>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a:t>Temperture</a:t>
                </a:r>
                <a:r>
                  <a:rPr lang="en-US" sz="1200" baseline="0"/>
                  <a:t> Ratio, (1-</a:t>
                </a:r>
                <a:r>
                  <a:rPr lang="en-US" sz="1200" baseline="0">
                    <a:latin typeface="Symbol" panose="05050102010706020507" pitchFamily="18" charset="2"/>
                  </a:rPr>
                  <a:t>d</a:t>
                </a:r>
                <a:r>
                  <a:rPr lang="en-US" sz="1200" baseline="0"/>
                  <a:t>)</a:t>
                </a:r>
                <a:endParaRPr lang="en-US" sz="1200"/>
              </a:p>
            </c:rich>
          </c:tx>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cross"/>
        <c:minorTickMark val="in"/>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360803759"/>
        <c:crosses val="autoZero"/>
        <c:crossBetween val="midCat"/>
      </c:valAx>
      <c:valAx>
        <c:axId val="36080375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a:t>Foam</a:t>
                </a:r>
                <a:r>
                  <a:rPr lang="en-US" sz="1200" baseline="0"/>
                  <a:t> Sheet Thickness (inches)</a:t>
                </a:r>
                <a:endParaRPr lang="en-US" sz="1200"/>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0.0" sourceLinked="0"/>
        <c:majorTickMark val="cross"/>
        <c:minorTickMark val="in"/>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360787439"/>
        <c:crosses val="autoZero"/>
        <c:crossBetween val="midCat"/>
      </c:valAx>
      <c:spPr>
        <a:solidFill>
          <a:schemeClr val="accent2">
            <a:lumMod val="20000"/>
            <a:lumOff val="80000"/>
          </a:schemeClr>
        </a:solid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3163888" cy="479425"/>
          </a:xfrm>
          <a:prstGeom prst="rect">
            <a:avLst/>
          </a:prstGeom>
          <a:noFill/>
          <a:ln w="9525">
            <a:noFill/>
            <a:miter lim="800000"/>
            <a:headEnd/>
            <a:tailEnd/>
          </a:ln>
          <a:effectLst/>
        </p:spPr>
        <p:txBody>
          <a:bodyPr vert="horz" wrap="square" lIns="95601" tIns="47800" rIns="95601" bIns="47800" numCol="1" anchor="t" anchorCtr="0" compatLnSpc="1">
            <a:prstTxWarp prst="textNoShape">
              <a:avLst/>
            </a:prstTxWarp>
          </a:bodyPr>
          <a:lstStyle>
            <a:lvl1pPr algn="l" defTabSz="955675">
              <a:defRPr sz="1300">
                <a:latin typeface="Times" pitchFamily="18" charset="0"/>
                <a:ea typeface="+mn-ea"/>
              </a:defRPr>
            </a:lvl1pPr>
          </a:lstStyle>
          <a:p>
            <a:pPr>
              <a:defRPr/>
            </a:pPr>
            <a:endParaRPr lang="en-US"/>
          </a:p>
        </p:txBody>
      </p:sp>
      <p:sp>
        <p:nvSpPr>
          <p:cNvPr id="73731" name="Rectangle 3"/>
          <p:cNvSpPr>
            <a:spLocks noGrp="1" noChangeArrowheads="1"/>
          </p:cNvSpPr>
          <p:nvPr>
            <p:ph type="dt" sz="quarter" idx="1"/>
          </p:nvPr>
        </p:nvSpPr>
        <p:spPr bwMode="auto">
          <a:xfrm>
            <a:off x="4138613" y="0"/>
            <a:ext cx="3163887" cy="479425"/>
          </a:xfrm>
          <a:prstGeom prst="rect">
            <a:avLst/>
          </a:prstGeom>
          <a:noFill/>
          <a:ln w="9525">
            <a:noFill/>
            <a:miter lim="800000"/>
            <a:headEnd/>
            <a:tailEnd/>
          </a:ln>
          <a:effectLst/>
        </p:spPr>
        <p:txBody>
          <a:bodyPr vert="horz" wrap="square" lIns="95601" tIns="47800" rIns="95601" bIns="47800" numCol="1" anchor="t" anchorCtr="0" compatLnSpc="1">
            <a:prstTxWarp prst="textNoShape">
              <a:avLst/>
            </a:prstTxWarp>
          </a:bodyPr>
          <a:lstStyle>
            <a:lvl1pPr algn="r" defTabSz="955675">
              <a:defRPr sz="1300">
                <a:latin typeface="Times" pitchFamily="18" charset="0"/>
                <a:ea typeface="+mn-ea"/>
              </a:defRPr>
            </a:lvl1pPr>
          </a:lstStyle>
          <a:p>
            <a:pPr>
              <a:defRPr/>
            </a:pPr>
            <a:endParaRPr lang="en-US"/>
          </a:p>
        </p:txBody>
      </p:sp>
      <p:sp>
        <p:nvSpPr>
          <p:cNvPr id="73732" name="Rectangle 4"/>
          <p:cNvSpPr>
            <a:spLocks noGrp="1" noChangeArrowheads="1"/>
          </p:cNvSpPr>
          <p:nvPr>
            <p:ph type="ftr" sz="quarter" idx="2"/>
          </p:nvPr>
        </p:nvSpPr>
        <p:spPr bwMode="auto">
          <a:xfrm>
            <a:off x="0" y="9109075"/>
            <a:ext cx="3163888" cy="479425"/>
          </a:xfrm>
          <a:prstGeom prst="rect">
            <a:avLst/>
          </a:prstGeom>
          <a:noFill/>
          <a:ln w="9525">
            <a:noFill/>
            <a:miter lim="800000"/>
            <a:headEnd/>
            <a:tailEnd/>
          </a:ln>
          <a:effectLst/>
        </p:spPr>
        <p:txBody>
          <a:bodyPr vert="horz" wrap="square" lIns="95601" tIns="47800" rIns="95601" bIns="47800" numCol="1" anchor="b" anchorCtr="0" compatLnSpc="1">
            <a:prstTxWarp prst="textNoShape">
              <a:avLst/>
            </a:prstTxWarp>
          </a:bodyPr>
          <a:lstStyle>
            <a:lvl1pPr algn="l" defTabSz="955675">
              <a:defRPr sz="1300">
                <a:latin typeface="Times" pitchFamily="18" charset="0"/>
                <a:ea typeface="+mn-ea"/>
              </a:defRPr>
            </a:lvl1pPr>
          </a:lstStyle>
          <a:p>
            <a:pPr>
              <a:defRPr/>
            </a:pPr>
            <a:endParaRPr lang="en-US"/>
          </a:p>
        </p:txBody>
      </p:sp>
      <p:sp>
        <p:nvSpPr>
          <p:cNvPr id="73733" name="Rectangle 5"/>
          <p:cNvSpPr>
            <a:spLocks noGrp="1" noChangeArrowheads="1"/>
          </p:cNvSpPr>
          <p:nvPr>
            <p:ph type="sldNum" sz="quarter" idx="3"/>
          </p:nvPr>
        </p:nvSpPr>
        <p:spPr bwMode="auto">
          <a:xfrm>
            <a:off x="4138613" y="9109075"/>
            <a:ext cx="3163887" cy="479425"/>
          </a:xfrm>
          <a:prstGeom prst="rect">
            <a:avLst/>
          </a:prstGeom>
          <a:noFill/>
          <a:ln w="9525">
            <a:noFill/>
            <a:miter lim="800000"/>
            <a:headEnd/>
            <a:tailEnd/>
          </a:ln>
          <a:effectLst/>
        </p:spPr>
        <p:txBody>
          <a:bodyPr vert="horz" wrap="square" lIns="95601" tIns="47800" rIns="95601" bIns="47800" numCol="1" anchor="b" anchorCtr="0" compatLnSpc="1">
            <a:prstTxWarp prst="textNoShape">
              <a:avLst/>
            </a:prstTxWarp>
          </a:bodyPr>
          <a:lstStyle>
            <a:lvl1pPr algn="r" defTabSz="955675">
              <a:defRPr sz="1300"/>
            </a:lvl1pPr>
          </a:lstStyle>
          <a:p>
            <a:fld id="{3C251C5B-2413-49AF-878E-346224ED81B7}" type="slidenum">
              <a:rPr lang="en-US"/>
              <a:pPr/>
              <a:t>‹#›</a:t>
            </a:fld>
            <a:endParaRPr lang="en-US"/>
          </a:p>
        </p:txBody>
      </p:sp>
    </p:spTree>
    <p:extLst>
      <p:ext uri="{BB962C8B-B14F-4D97-AF65-F5344CB8AC3E}">
        <p14:creationId xmlns:p14="http://schemas.microsoft.com/office/powerpoint/2010/main" val="14048767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346" name="Rectangle 2"/>
          <p:cNvSpPr>
            <a:spLocks noGrp="1" noChangeArrowheads="1"/>
          </p:cNvSpPr>
          <p:nvPr>
            <p:ph type="hdr" sz="quarter"/>
          </p:nvPr>
        </p:nvSpPr>
        <p:spPr bwMode="auto">
          <a:xfrm>
            <a:off x="0" y="0"/>
            <a:ext cx="3163888" cy="479425"/>
          </a:xfrm>
          <a:prstGeom prst="rect">
            <a:avLst/>
          </a:prstGeom>
          <a:noFill/>
          <a:ln w="9525">
            <a:noFill/>
            <a:miter lim="800000"/>
            <a:headEnd/>
            <a:tailEnd/>
          </a:ln>
          <a:effectLst/>
        </p:spPr>
        <p:txBody>
          <a:bodyPr vert="horz" wrap="square" lIns="95601" tIns="47800" rIns="95601" bIns="47800" numCol="1" anchor="t" anchorCtr="0" compatLnSpc="1">
            <a:prstTxWarp prst="textNoShape">
              <a:avLst/>
            </a:prstTxWarp>
          </a:bodyPr>
          <a:lstStyle>
            <a:lvl1pPr algn="l" defTabSz="955675">
              <a:defRPr sz="1300">
                <a:latin typeface="Times" pitchFamily="18" charset="0"/>
                <a:ea typeface="+mn-ea"/>
              </a:defRPr>
            </a:lvl1pPr>
          </a:lstStyle>
          <a:p>
            <a:pPr>
              <a:defRPr/>
            </a:pPr>
            <a:endParaRPr lang="en-US"/>
          </a:p>
        </p:txBody>
      </p:sp>
      <p:sp>
        <p:nvSpPr>
          <p:cNvPr id="57347" name="Rectangle 3"/>
          <p:cNvSpPr>
            <a:spLocks noGrp="1" noChangeArrowheads="1"/>
          </p:cNvSpPr>
          <p:nvPr>
            <p:ph type="dt" idx="1"/>
          </p:nvPr>
        </p:nvSpPr>
        <p:spPr bwMode="auto">
          <a:xfrm>
            <a:off x="4138613" y="0"/>
            <a:ext cx="3163887" cy="479425"/>
          </a:xfrm>
          <a:prstGeom prst="rect">
            <a:avLst/>
          </a:prstGeom>
          <a:noFill/>
          <a:ln w="9525">
            <a:noFill/>
            <a:miter lim="800000"/>
            <a:headEnd/>
            <a:tailEnd/>
          </a:ln>
          <a:effectLst/>
        </p:spPr>
        <p:txBody>
          <a:bodyPr vert="horz" wrap="square" lIns="95601" tIns="47800" rIns="95601" bIns="47800" numCol="1" anchor="t" anchorCtr="0" compatLnSpc="1">
            <a:prstTxWarp prst="textNoShape">
              <a:avLst/>
            </a:prstTxWarp>
          </a:bodyPr>
          <a:lstStyle>
            <a:lvl1pPr algn="r" defTabSz="955675">
              <a:defRPr sz="1300">
                <a:latin typeface="Times" pitchFamily="18" charset="0"/>
                <a:ea typeface="+mn-ea"/>
              </a:defRPr>
            </a:lvl1pPr>
          </a:lstStyle>
          <a:p>
            <a:pPr>
              <a:defRPr/>
            </a:pPr>
            <a:endParaRPr lang="en-US"/>
          </a:p>
        </p:txBody>
      </p:sp>
      <p:sp>
        <p:nvSpPr>
          <p:cNvPr id="12292" name="Rectangle 4"/>
          <p:cNvSpPr>
            <a:spLocks noGrp="1" noRot="1" noChangeAspect="1" noChangeArrowheads="1" noTextEdit="1"/>
          </p:cNvSpPr>
          <p:nvPr>
            <p:ph type="sldImg" idx="2"/>
          </p:nvPr>
        </p:nvSpPr>
        <p:spPr bwMode="auto">
          <a:xfrm>
            <a:off x="455613" y="719138"/>
            <a:ext cx="6391275" cy="3595687"/>
          </a:xfrm>
          <a:prstGeom prst="rect">
            <a:avLst/>
          </a:prstGeom>
          <a:noFill/>
          <a:ln w="9525">
            <a:solidFill>
              <a:srgbClr val="000000"/>
            </a:solidFill>
            <a:miter lim="800000"/>
            <a:headEnd/>
            <a:tailEnd/>
          </a:ln>
        </p:spPr>
        <p:txBody>
          <a:bodyPr/>
          <a:lstStyle/>
          <a:p>
            <a:endParaRPr lang="en-US"/>
          </a:p>
        </p:txBody>
      </p:sp>
      <p:sp>
        <p:nvSpPr>
          <p:cNvPr id="57349" name="Rectangle 5"/>
          <p:cNvSpPr>
            <a:spLocks noGrp="1" noChangeArrowheads="1"/>
          </p:cNvSpPr>
          <p:nvPr>
            <p:ph type="body" sz="quarter" idx="3"/>
          </p:nvPr>
        </p:nvSpPr>
        <p:spPr bwMode="auto">
          <a:xfrm>
            <a:off x="973138" y="4554538"/>
            <a:ext cx="5356225" cy="4314825"/>
          </a:xfrm>
          <a:prstGeom prst="rect">
            <a:avLst/>
          </a:prstGeom>
          <a:noFill/>
          <a:ln w="9525">
            <a:noFill/>
            <a:miter lim="800000"/>
            <a:headEnd/>
            <a:tailEnd/>
          </a:ln>
          <a:effectLst/>
        </p:spPr>
        <p:txBody>
          <a:bodyPr vert="horz" wrap="square" lIns="95601" tIns="47800" rIns="95601" bIns="4780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7350" name="Rectangle 6"/>
          <p:cNvSpPr>
            <a:spLocks noGrp="1" noChangeArrowheads="1"/>
          </p:cNvSpPr>
          <p:nvPr>
            <p:ph type="ftr" sz="quarter" idx="4"/>
          </p:nvPr>
        </p:nvSpPr>
        <p:spPr bwMode="auto">
          <a:xfrm>
            <a:off x="0" y="9109075"/>
            <a:ext cx="3163888" cy="479425"/>
          </a:xfrm>
          <a:prstGeom prst="rect">
            <a:avLst/>
          </a:prstGeom>
          <a:noFill/>
          <a:ln w="9525">
            <a:noFill/>
            <a:miter lim="800000"/>
            <a:headEnd/>
            <a:tailEnd/>
          </a:ln>
          <a:effectLst/>
        </p:spPr>
        <p:txBody>
          <a:bodyPr vert="horz" wrap="square" lIns="95601" tIns="47800" rIns="95601" bIns="47800" numCol="1" anchor="b" anchorCtr="0" compatLnSpc="1">
            <a:prstTxWarp prst="textNoShape">
              <a:avLst/>
            </a:prstTxWarp>
          </a:bodyPr>
          <a:lstStyle>
            <a:lvl1pPr algn="l" defTabSz="955675">
              <a:defRPr sz="1300">
                <a:latin typeface="Times" pitchFamily="18" charset="0"/>
                <a:ea typeface="+mn-ea"/>
              </a:defRPr>
            </a:lvl1pPr>
          </a:lstStyle>
          <a:p>
            <a:pPr>
              <a:defRPr/>
            </a:pPr>
            <a:endParaRPr lang="en-US"/>
          </a:p>
        </p:txBody>
      </p:sp>
      <p:sp>
        <p:nvSpPr>
          <p:cNvPr id="57351" name="Rectangle 7"/>
          <p:cNvSpPr>
            <a:spLocks noGrp="1" noChangeArrowheads="1"/>
          </p:cNvSpPr>
          <p:nvPr>
            <p:ph type="sldNum" sz="quarter" idx="5"/>
          </p:nvPr>
        </p:nvSpPr>
        <p:spPr bwMode="auto">
          <a:xfrm>
            <a:off x="4138613" y="9109075"/>
            <a:ext cx="3163887" cy="479425"/>
          </a:xfrm>
          <a:prstGeom prst="rect">
            <a:avLst/>
          </a:prstGeom>
          <a:noFill/>
          <a:ln w="9525">
            <a:noFill/>
            <a:miter lim="800000"/>
            <a:headEnd/>
            <a:tailEnd/>
          </a:ln>
          <a:effectLst/>
        </p:spPr>
        <p:txBody>
          <a:bodyPr vert="horz" wrap="square" lIns="95601" tIns="47800" rIns="95601" bIns="47800" numCol="1" anchor="b" anchorCtr="0" compatLnSpc="1">
            <a:prstTxWarp prst="textNoShape">
              <a:avLst/>
            </a:prstTxWarp>
          </a:bodyPr>
          <a:lstStyle>
            <a:lvl1pPr algn="r" defTabSz="955675">
              <a:defRPr sz="1300"/>
            </a:lvl1pPr>
          </a:lstStyle>
          <a:p>
            <a:fld id="{6653CE95-F5CB-483A-9B02-1D2576EA1684}" type="slidenum">
              <a:rPr lang="en-US"/>
              <a:pPr/>
              <a:t>‹#›</a:t>
            </a:fld>
            <a:endParaRPr lang="en-US"/>
          </a:p>
        </p:txBody>
      </p:sp>
    </p:spTree>
    <p:extLst>
      <p:ext uri="{BB962C8B-B14F-4D97-AF65-F5344CB8AC3E}">
        <p14:creationId xmlns:p14="http://schemas.microsoft.com/office/powerpoint/2010/main" val="38940371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7"/>
          <p:cNvSpPr>
            <a:spLocks noGrp="1" noChangeArrowheads="1"/>
          </p:cNvSpPr>
          <p:nvPr>
            <p:ph type="sldNum" sz="quarter" idx="5"/>
          </p:nvPr>
        </p:nvSpPr>
        <p:spPr>
          <a:noFill/>
        </p:spPr>
        <p:txBody>
          <a:bodyPr/>
          <a:lstStyle/>
          <a:p>
            <a:fld id="{3113401D-7A41-4710-97B0-05C9D2CF1C69}" type="slidenum">
              <a:rPr lang="en-US"/>
              <a:pPr/>
              <a:t>1</a:t>
            </a:fld>
            <a:endParaRPr lang="en-US"/>
          </a:p>
        </p:txBody>
      </p:sp>
      <p:sp>
        <p:nvSpPr>
          <p:cNvPr id="14338" name="Rectangle 2"/>
          <p:cNvSpPr>
            <a:spLocks noGrp="1" noRot="1" noChangeAspect="1" noChangeArrowheads="1" noTextEdit="1"/>
          </p:cNvSpPr>
          <p:nvPr>
            <p:ph type="sldImg"/>
          </p:nvPr>
        </p:nvSpPr>
        <p:spPr>
          <a:ln/>
        </p:spPr>
        <p:txBody>
          <a:bodyPr/>
          <a:lstStyle/>
          <a:p>
            <a:endParaRPr lang="en-US"/>
          </a:p>
        </p:txBody>
      </p:sp>
      <p:sp>
        <p:nvSpPr>
          <p:cNvPr id="14339" name="Rectangle 3"/>
          <p:cNvSpPr>
            <a:spLocks noGrp="1" noChangeArrowheads="1"/>
          </p:cNvSpPr>
          <p:nvPr>
            <p:ph type="body" idx="1"/>
          </p:nvPr>
        </p:nvSpPr>
        <p:spPr>
          <a:noFill/>
          <a:ln/>
        </p:spPr>
        <p:txBody>
          <a:bodyPr/>
          <a:lstStyle/>
          <a:p>
            <a:pPr eaLnBrk="1" hangingPunct="1"/>
            <a:endParaRPr lang="en-US">
              <a:latin typeface="Times" charset="0"/>
              <a:ea typeface="ＭＳ Ｐゴシック" charset="-128"/>
            </a:endParaRPr>
          </a:p>
        </p:txBody>
      </p:sp>
    </p:spTree>
    <p:extLst>
      <p:ext uri="{BB962C8B-B14F-4D97-AF65-F5344CB8AC3E}">
        <p14:creationId xmlns:p14="http://schemas.microsoft.com/office/powerpoint/2010/main" val="970035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81A1B-8A78-666E-EC2B-04C48613E9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E09129-FAA6-A870-541F-A21FC6313AF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3623232-059C-0C91-8EC8-AE2F301844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F807E2-554C-7C86-CA7C-12417405969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D27BB-CC35-4928-A810-E319EDDF90E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460301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F0A89-27E4-FEF5-BE69-9443BA8CC0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B19725-515C-A9C7-01B9-B05E574E082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51D7481-896F-B1D4-F566-AE14A70A90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E661B20-7A4F-265E-898E-A811B95BC51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D27BB-CC35-4928-A810-E319EDDF90E4}" type="slidenum">
              <a:rPr kumimoji="0" lang="en-US" sz="1200" b="0" i="0" u="none" strike="noStrike" kern="1200" cap="none" spc="0" normalizeH="0" baseline="0" noProof="0" smtClean="0">
                <a:ln>
                  <a:noFill/>
                </a:ln>
                <a:solidFill>
                  <a:prstClr val="black"/>
                </a:solidFill>
                <a:effectLst/>
                <a:uLnTx/>
                <a:uFillTx/>
                <a:latin typeface="Aptos" panose="02110004020202020204"/>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ＭＳ Ｐゴシック" charset="-128"/>
              <a:cs typeface="+mn-cs"/>
            </a:endParaRPr>
          </a:p>
        </p:txBody>
      </p:sp>
    </p:spTree>
    <p:extLst>
      <p:ext uri="{BB962C8B-B14F-4D97-AF65-F5344CB8AC3E}">
        <p14:creationId xmlns:p14="http://schemas.microsoft.com/office/powerpoint/2010/main" val="7548019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10" name="Title 9">
            <a:extLst>
              <a:ext uri="{FF2B5EF4-FFF2-40B4-BE49-F238E27FC236}">
                <a16:creationId xmlns:a16="http://schemas.microsoft.com/office/drawing/2014/main" id="{B764CC28-7C81-4F68-BC75-A20671960421}"/>
              </a:ext>
            </a:extLst>
          </p:cNvPr>
          <p:cNvSpPr>
            <a:spLocks noGrp="1"/>
          </p:cNvSpPr>
          <p:nvPr>
            <p:ph type="title"/>
          </p:nvPr>
        </p:nvSpPr>
        <p:spPr>
          <a:xfrm>
            <a:off x="609600" y="190500"/>
            <a:ext cx="10972800" cy="533400"/>
          </a:xfrm>
          <a:prstGeom prst="rect">
            <a:avLst/>
          </a:prstGeom>
        </p:spPr>
        <p:txBody>
          <a:bodyPr/>
          <a:lstStyle/>
          <a:p>
            <a:r>
              <a:rPr lang="en-US"/>
              <a:t>Click to edit Master title style</a:t>
            </a:r>
          </a:p>
        </p:txBody>
      </p:sp>
      <p:sp>
        <p:nvSpPr>
          <p:cNvPr id="11" name="Footer Placeholder 10">
            <a:extLst>
              <a:ext uri="{FF2B5EF4-FFF2-40B4-BE49-F238E27FC236}">
                <a16:creationId xmlns:a16="http://schemas.microsoft.com/office/drawing/2014/main" id="{40658E1A-83A6-4D43-8BAC-8CC650DFB1FF}"/>
              </a:ext>
            </a:extLst>
          </p:cNvPr>
          <p:cNvSpPr>
            <a:spLocks noGrp="1"/>
          </p:cNvSpPr>
          <p:nvPr>
            <p:ph type="ftr" sz="quarter" idx="13"/>
          </p:nvPr>
        </p:nvSpPr>
        <p:spPr/>
        <p:txBody>
          <a:bodyPr/>
          <a:lstStyle/>
          <a:p>
            <a:r>
              <a:rPr lang="en-US">
                <a:latin typeface="Arial"/>
                <a:ea typeface="ＭＳ Ｐゴシック"/>
                <a:cs typeface="Arial"/>
              </a:rPr>
              <a:t>TFAWS 2024 – August 26-30, 2024</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2" name="Picture 11" descr="A picture containing text, appliance&#10;&#10;Description automatically generated">
            <a:extLst>
              <a:ext uri="{FF2B5EF4-FFF2-40B4-BE49-F238E27FC236}">
                <a16:creationId xmlns:a16="http://schemas.microsoft.com/office/drawing/2014/main" id="{7BA836D4-4C70-898C-AF3D-4798F23F1D8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15" y="1730"/>
            <a:ext cx="12189785" cy="6858000"/>
          </a:xfrm>
          <a:prstGeom prst="rect">
            <a:avLst/>
          </a:prstGeom>
        </p:spPr>
      </p:pic>
      <p:sp>
        <p:nvSpPr>
          <p:cNvPr id="3" name="Subtitle 2">
            <a:extLst>
              <a:ext uri="{FF2B5EF4-FFF2-40B4-BE49-F238E27FC236}">
                <a16:creationId xmlns:a16="http://schemas.microsoft.com/office/drawing/2014/main" id="{BFAA9D66-4C61-C9FC-1267-98B353707F77}"/>
              </a:ext>
            </a:extLst>
          </p:cNvPr>
          <p:cNvSpPr>
            <a:spLocks noGrp="1"/>
          </p:cNvSpPr>
          <p:nvPr>
            <p:ph type="subTitle" idx="1" hasCustomPrompt="1"/>
          </p:nvPr>
        </p:nvSpPr>
        <p:spPr>
          <a:xfrm>
            <a:off x="4958080" y="5174457"/>
            <a:ext cx="7040880" cy="421322"/>
          </a:xfrm>
          <a:prstGeom prst="rect">
            <a:avLst/>
          </a:prstGeo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Presenter’s Name</a:t>
            </a:r>
          </a:p>
        </p:txBody>
      </p:sp>
      <p:cxnSp>
        <p:nvCxnSpPr>
          <p:cNvPr id="14" name="Straight Connector 13">
            <a:extLst>
              <a:ext uri="{FF2B5EF4-FFF2-40B4-BE49-F238E27FC236}">
                <a16:creationId xmlns:a16="http://schemas.microsoft.com/office/drawing/2014/main" id="{8238A6C3-F926-CD0D-B6FD-09C698EB9CE9}"/>
              </a:ext>
            </a:extLst>
          </p:cNvPr>
          <p:cNvCxnSpPr/>
          <p:nvPr userDrawn="1"/>
        </p:nvCxnSpPr>
        <p:spPr>
          <a:xfrm>
            <a:off x="5008880" y="5051434"/>
            <a:ext cx="7020560"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5" name="Title 14">
            <a:extLst>
              <a:ext uri="{FF2B5EF4-FFF2-40B4-BE49-F238E27FC236}">
                <a16:creationId xmlns:a16="http://schemas.microsoft.com/office/drawing/2014/main" id="{AF1B2BA0-2683-026A-44FD-C52B5DED5AE4}"/>
              </a:ext>
            </a:extLst>
          </p:cNvPr>
          <p:cNvSpPr>
            <a:spLocks noGrp="1"/>
          </p:cNvSpPr>
          <p:nvPr>
            <p:ph type="title" hasCustomPrompt="1"/>
          </p:nvPr>
        </p:nvSpPr>
        <p:spPr>
          <a:xfrm>
            <a:off x="4881880" y="3636645"/>
            <a:ext cx="7147560" cy="1325563"/>
          </a:xfrm>
          <a:prstGeom prst="rect">
            <a:avLst/>
          </a:prstGeom>
        </p:spPr>
        <p:txBody>
          <a:bodyPr>
            <a:noAutofit/>
          </a:bodyPr>
          <a:lstStyle>
            <a:lvl1pPr>
              <a:defRPr sz="4800">
                <a:solidFill>
                  <a:schemeClr val="bg1"/>
                </a:solidFill>
              </a:defRPr>
            </a:lvl1pPr>
          </a:lstStyle>
          <a:p>
            <a:r>
              <a:rPr lang="en-US"/>
              <a:t>Presentation</a:t>
            </a:r>
            <a:br>
              <a:rPr lang="en-US"/>
            </a:br>
            <a:r>
              <a:rPr lang="en-US"/>
              <a:t>Title</a:t>
            </a:r>
          </a:p>
        </p:txBody>
      </p:sp>
      <p:sp>
        <p:nvSpPr>
          <p:cNvPr id="17" name="Text Placeholder 16">
            <a:extLst>
              <a:ext uri="{FF2B5EF4-FFF2-40B4-BE49-F238E27FC236}">
                <a16:creationId xmlns:a16="http://schemas.microsoft.com/office/drawing/2014/main" id="{22DEF52D-272D-D22D-6D2C-0A4700313538}"/>
              </a:ext>
            </a:extLst>
          </p:cNvPr>
          <p:cNvSpPr>
            <a:spLocks noGrp="1"/>
          </p:cNvSpPr>
          <p:nvPr>
            <p:ph type="body" sz="quarter" idx="10" hasCustomPrompt="1"/>
          </p:nvPr>
        </p:nvSpPr>
        <p:spPr>
          <a:xfrm>
            <a:off x="4968875" y="5659755"/>
            <a:ext cx="7050088" cy="323850"/>
          </a:xfrm>
          <a:prstGeom prst="rect">
            <a:avLst/>
          </a:prstGeom>
        </p:spPr>
        <p:txBody>
          <a:bodyPr>
            <a:noAutofit/>
          </a:bodyPr>
          <a:lstStyle>
            <a:lvl1pPr marL="0" indent="0" algn="r">
              <a:buFontTx/>
              <a:buNone/>
              <a:defRPr sz="2000">
                <a:solidFill>
                  <a:schemeClr val="bg1"/>
                </a:solidFill>
              </a:defRPr>
            </a:lvl1pPr>
          </a:lstStyle>
          <a:p>
            <a:r>
              <a:rPr lang="en-US" sz="2000"/>
              <a:t>Presenter’s Center, Org, etc.</a:t>
            </a:r>
            <a:endParaRPr lang="en-US" sz="2800"/>
          </a:p>
        </p:txBody>
      </p:sp>
      <p:sp>
        <p:nvSpPr>
          <p:cNvPr id="19" name="Text Placeholder 18">
            <a:extLst>
              <a:ext uri="{FF2B5EF4-FFF2-40B4-BE49-F238E27FC236}">
                <a16:creationId xmlns:a16="http://schemas.microsoft.com/office/drawing/2014/main" id="{4CCED547-9822-EF2C-FEE6-355B7F58432E}"/>
              </a:ext>
            </a:extLst>
          </p:cNvPr>
          <p:cNvSpPr>
            <a:spLocks noGrp="1"/>
          </p:cNvSpPr>
          <p:nvPr>
            <p:ph type="body" sz="quarter" idx="11" hasCustomPrompt="1"/>
          </p:nvPr>
        </p:nvSpPr>
        <p:spPr>
          <a:xfrm>
            <a:off x="4987925" y="6238558"/>
            <a:ext cx="7042150" cy="263525"/>
          </a:xfrm>
          <a:prstGeom prst="rect">
            <a:avLst/>
          </a:prstGeom>
        </p:spPr>
        <p:txBody>
          <a:bodyPr>
            <a:noAutofit/>
          </a:bodyPr>
          <a:lstStyle>
            <a:lvl1pPr marL="0" indent="0" algn="r">
              <a:buFontTx/>
              <a:buNone/>
              <a:defRPr sz="1600">
                <a:solidFill>
                  <a:schemeClr val="bg1"/>
                </a:solidFill>
              </a:defRPr>
            </a:lvl1pPr>
          </a:lstStyle>
          <a:p>
            <a:pPr lvl="0"/>
            <a:r>
              <a:rPr lang="en-US"/>
              <a:t>Date of Presentation</a:t>
            </a:r>
          </a:p>
        </p:txBody>
      </p:sp>
    </p:spTree>
    <p:extLst>
      <p:ext uri="{BB962C8B-B14F-4D97-AF65-F5344CB8AC3E}">
        <p14:creationId xmlns:p14="http://schemas.microsoft.com/office/powerpoint/2010/main" val="20765828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E3A4A3-12AB-FC50-AFE0-2706BEFE4B5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6350"/>
            <a:ext cx="12180732" cy="6864350"/>
          </a:xfrm>
          <a:prstGeom prst="rect">
            <a:avLst/>
          </a:prstGeom>
        </p:spPr>
      </p:pic>
      <p:sp>
        <p:nvSpPr>
          <p:cNvPr id="15" name="Title 14">
            <a:extLst>
              <a:ext uri="{FF2B5EF4-FFF2-40B4-BE49-F238E27FC236}">
                <a16:creationId xmlns:a16="http://schemas.microsoft.com/office/drawing/2014/main" id="{AF1B2BA0-2683-026A-44FD-C52B5DED5AE4}"/>
              </a:ext>
            </a:extLst>
          </p:cNvPr>
          <p:cNvSpPr>
            <a:spLocks noGrp="1"/>
          </p:cNvSpPr>
          <p:nvPr>
            <p:ph type="title" hasCustomPrompt="1"/>
          </p:nvPr>
        </p:nvSpPr>
        <p:spPr>
          <a:xfrm>
            <a:off x="4670008" y="3815064"/>
            <a:ext cx="7147560" cy="1325563"/>
          </a:xfrm>
          <a:prstGeom prst="rect">
            <a:avLst/>
          </a:prstGeom>
        </p:spPr>
        <p:txBody>
          <a:bodyPr>
            <a:noAutofit/>
          </a:bodyPr>
          <a:lstStyle>
            <a:lvl1pPr>
              <a:defRPr sz="4800">
                <a:solidFill>
                  <a:schemeClr val="bg1"/>
                </a:solidFill>
              </a:defRPr>
            </a:lvl1pPr>
          </a:lstStyle>
          <a:p>
            <a:r>
              <a:rPr lang="en-US"/>
              <a:t>Section Title</a:t>
            </a:r>
          </a:p>
        </p:txBody>
      </p:sp>
    </p:spTree>
    <p:extLst>
      <p:ext uri="{BB962C8B-B14F-4D97-AF65-F5344CB8AC3E}">
        <p14:creationId xmlns:p14="http://schemas.microsoft.com/office/powerpoint/2010/main" val="3407707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ulletted Text">
    <p:spTree>
      <p:nvGrpSpPr>
        <p:cNvPr id="1" name=""/>
        <p:cNvGrpSpPr/>
        <p:nvPr/>
      </p:nvGrpSpPr>
      <p:grpSpPr>
        <a:xfrm>
          <a:off x="0" y="0"/>
          <a:ext cx="0" cy="0"/>
          <a:chOff x="0" y="0"/>
          <a:chExt cx="0" cy="0"/>
        </a:xfrm>
      </p:grpSpPr>
      <p:sp>
        <p:nvSpPr>
          <p:cNvPr id="2" name="Rectangle 9">
            <a:extLst>
              <a:ext uri="{FF2B5EF4-FFF2-40B4-BE49-F238E27FC236}">
                <a16:creationId xmlns:a16="http://schemas.microsoft.com/office/drawing/2014/main" id="{F82A0B2D-5349-3B24-50F0-0CAF5C2A11F1}"/>
              </a:ext>
            </a:extLst>
          </p:cNvPr>
          <p:cNvSpPr>
            <a:spLocks noChangeArrowheads="1"/>
          </p:cNvSpPr>
          <p:nvPr userDrawn="1"/>
        </p:nvSpPr>
        <p:spPr bwMode="auto">
          <a:xfrm>
            <a:off x="0" y="0"/>
            <a:ext cx="12192000" cy="846138"/>
          </a:xfrm>
          <a:prstGeom prst="rect">
            <a:avLst/>
          </a:prstGeom>
          <a:solidFill>
            <a:srgbClr val="000000"/>
          </a:solidFill>
          <a:ln>
            <a:noFill/>
          </a:ln>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fontAlgn="base">
              <a:spcBef>
                <a:spcPct val="20000"/>
              </a:spcBef>
              <a:spcAft>
                <a:spcPct val="0"/>
              </a:spcAft>
              <a:defRPr/>
            </a:pPr>
            <a:endParaRPr lang="en-US" altLang="en-US" sz="1800" dirty="0">
              <a:solidFill>
                <a:srgbClr val="000000"/>
              </a:solidFill>
              <a:latin typeface="Arial" charset="0"/>
            </a:endParaRPr>
          </a:p>
        </p:txBody>
      </p:sp>
      <p:sp>
        <p:nvSpPr>
          <p:cNvPr id="6" name="Title Placeholder 1">
            <a:extLst>
              <a:ext uri="{FF2B5EF4-FFF2-40B4-BE49-F238E27FC236}">
                <a16:creationId xmlns:a16="http://schemas.microsoft.com/office/drawing/2014/main" id="{22C24B43-B5FB-2F3F-0710-F92BD7B29734}"/>
              </a:ext>
            </a:extLst>
          </p:cNvPr>
          <p:cNvSpPr>
            <a:spLocks noGrp="1"/>
          </p:cNvSpPr>
          <p:nvPr>
            <p:ph type="title" hasCustomPrompt="1"/>
          </p:nvPr>
        </p:nvSpPr>
        <p:spPr>
          <a:xfrm>
            <a:off x="514815" y="167268"/>
            <a:ext cx="10515600" cy="609020"/>
          </a:xfrm>
          <a:prstGeom prst="rect">
            <a:avLst/>
          </a:prstGeom>
        </p:spPr>
        <p:txBody>
          <a:bodyPr vert="horz" lIns="91440" tIns="45720" rIns="91440" bIns="45720" rtlCol="0" anchor="ctr">
            <a:normAutofit/>
          </a:bodyPr>
          <a:lstStyle>
            <a:lvl1pPr>
              <a:defRPr sz="3200" b="0" i="0">
                <a:solidFill>
                  <a:schemeClr val="bg1"/>
                </a:solidFill>
                <a:latin typeface="Arial" panose="020B0604020202020204" pitchFamily="34" charset="0"/>
                <a:cs typeface="Arial" panose="020B0604020202020204" pitchFamily="34" charset="0"/>
              </a:defRPr>
            </a:lvl1pPr>
          </a:lstStyle>
          <a:p>
            <a:r>
              <a:rPr lang="en-US" dirty="0"/>
              <a:t>Slide Title</a:t>
            </a:r>
          </a:p>
        </p:txBody>
      </p:sp>
      <p:sp>
        <p:nvSpPr>
          <p:cNvPr id="10" name="Text Placeholder 9">
            <a:extLst>
              <a:ext uri="{FF2B5EF4-FFF2-40B4-BE49-F238E27FC236}">
                <a16:creationId xmlns:a16="http://schemas.microsoft.com/office/drawing/2014/main" id="{189DE81F-56E4-9BB4-9810-B1488DEF17F6}"/>
              </a:ext>
            </a:extLst>
          </p:cNvPr>
          <p:cNvSpPr>
            <a:spLocks noGrp="1"/>
          </p:cNvSpPr>
          <p:nvPr>
            <p:ph type="body" sz="quarter" idx="10"/>
          </p:nvPr>
        </p:nvSpPr>
        <p:spPr>
          <a:xfrm>
            <a:off x="947738" y="1338263"/>
            <a:ext cx="10315575" cy="5062537"/>
          </a:xfrm>
        </p:spPr>
        <p:txBody>
          <a:bodyPr/>
          <a:lstStyle>
            <a:lvl1pPr marL="228600" indent="-228600">
              <a:buClr>
                <a:schemeClr val="tx2"/>
              </a:buClr>
              <a:buFont typeface="Wingdings" pitchFamily="2" charset="2"/>
              <a:buChar char="§"/>
              <a:defRPr/>
            </a:lvl1pPr>
            <a:lvl2pPr marL="685800" indent="-228600">
              <a:buClr>
                <a:schemeClr val="tx2"/>
              </a:buClr>
              <a:buFont typeface="Wingdings" pitchFamily="2" charset="2"/>
              <a:buChar char="§"/>
              <a:defRPr/>
            </a:lvl2pPr>
            <a:lvl3pPr marL="1143000" indent="-228600">
              <a:buClr>
                <a:schemeClr val="tx2"/>
              </a:buClr>
              <a:buFont typeface="Wingdings" pitchFamily="2" charset="2"/>
              <a:buChar char="§"/>
              <a:defRPr/>
            </a:lvl3pPr>
            <a:lvl4pPr marL="1600200" indent="-228600">
              <a:buClr>
                <a:schemeClr val="tx2"/>
              </a:buClr>
              <a:buFont typeface="Wingdings" pitchFamily="2" charset="2"/>
              <a:buChar char="§"/>
              <a:defRPr/>
            </a:lvl4pPr>
            <a:lvl5pPr marL="2057400" indent="-228600">
              <a:buClr>
                <a:schemeClr val="tx2"/>
              </a:buClr>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a:extLst>
              <a:ext uri="{FF2B5EF4-FFF2-40B4-BE49-F238E27FC236}">
                <a16:creationId xmlns:a16="http://schemas.microsoft.com/office/drawing/2014/main" id="{71C3E0CA-B7AC-E733-8F9F-0A9F3C7B736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142041" y="0"/>
            <a:ext cx="1066892" cy="902286"/>
          </a:xfrm>
          <a:prstGeom prst="rect">
            <a:avLst/>
          </a:prstGeom>
        </p:spPr>
      </p:pic>
    </p:spTree>
    <p:extLst>
      <p:ext uri="{BB962C8B-B14F-4D97-AF65-F5344CB8AC3E}">
        <p14:creationId xmlns:p14="http://schemas.microsoft.com/office/powerpoint/2010/main" val="42022321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with Image">
    <p:spTree>
      <p:nvGrpSpPr>
        <p:cNvPr id="1" name=""/>
        <p:cNvGrpSpPr/>
        <p:nvPr/>
      </p:nvGrpSpPr>
      <p:grpSpPr>
        <a:xfrm>
          <a:off x="0" y="0"/>
          <a:ext cx="0" cy="0"/>
          <a:chOff x="0" y="0"/>
          <a:chExt cx="0" cy="0"/>
        </a:xfrm>
      </p:grpSpPr>
      <p:sp>
        <p:nvSpPr>
          <p:cNvPr id="2" name="Rectangle 9">
            <a:extLst>
              <a:ext uri="{FF2B5EF4-FFF2-40B4-BE49-F238E27FC236}">
                <a16:creationId xmlns:a16="http://schemas.microsoft.com/office/drawing/2014/main" id="{57A13BF0-0446-28FE-3EB7-4B8262B16160}"/>
              </a:ext>
            </a:extLst>
          </p:cNvPr>
          <p:cNvSpPr>
            <a:spLocks noChangeArrowheads="1"/>
          </p:cNvSpPr>
          <p:nvPr userDrawn="1"/>
        </p:nvSpPr>
        <p:spPr bwMode="auto">
          <a:xfrm>
            <a:off x="0" y="0"/>
            <a:ext cx="12192000" cy="846138"/>
          </a:xfrm>
          <a:prstGeom prst="rect">
            <a:avLst/>
          </a:prstGeom>
          <a:solidFill>
            <a:srgbClr val="000000"/>
          </a:solidFill>
          <a:ln>
            <a:noFill/>
          </a:ln>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fontAlgn="base">
              <a:spcBef>
                <a:spcPct val="20000"/>
              </a:spcBef>
              <a:spcAft>
                <a:spcPct val="0"/>
              </a:spcAft>
              <a:defRPr/>
            </a:pPr>
            <a:endParaRPr lang="en-US" altLang="en-US" sz="1800" dirty="0">
              <a:solidFill>
                <a:srgbClr val="000000"/>
              </a:solidFill>
              <a:latin typeface="Arial" charset="0"/>
            </a:endParaRPr>
          </a:p>
        </p:txBody>
      </p:sp>
      <p:sp>
        <p:nvSpPr>
          <p:cNvPr id="6" name="Title Placeholder 1">
            <a:extLst>
              <a:ext uri="{FF2B5EF4-FFF2-40B4-BE49-F238E27FC236}">
                <a16:creationId xmlns:a16="http://schemas.microsoft.com/office/drawing/2014/main" id="{22C24B43-B5FB-2F3F-0710-F92BD7B29734}"/>
              </a:ext>
            </a:extLst>
          </p:cNvPr>
          <p:cNvSpPr>
            <a:spLocks noGrp="1"/>
          </p:cNvSpPr>
          <p:nvPr>
            <p:ph type="title" hasCustomPrompt="1"/>
          </p:nvPr>
        </p:nvSpPr>
        <p:spPr>
          <a:xfrm>
            <a:off x="514815" y="167268"/>
            <a:ext cx="10515600" cy="609020"/>
          </a:xfrm>
          <a:prstGeom prst="rect">
            <a:avLst/>
          </a:prstGeom>
        </p:spPr>
        <p:txBody>
          <a:bodyPr vert="horz" lIns="91440" tIns="45720" rIns="91440" bIns="45720" rtlCol="0" anchor="ctr">
            <a:normAutofit/>
          </a:bodyPr>
          <a:lstStyle>
            <a:lvl1pPr>
              <a:defRPr sz="3200" b="0" i="0">
                <a:solidFill>
                  <a:schemeClr val="bg1"/>
                </a:solidFill>
                <a:latin typeface="Arial" panose="020B0604020202020204" pitchFamily="34" charset="0"/>
                <a:cs typeface="Arial" panose="020B0604020202020204" pitchFamily="34" charset="0"/>
              </a:defRPr>
            </a:lvl1pPr>
          </a:lstStyle>
          <a:p>
            <a:r>
              <a:rPr lang="en-US" dirty="0"/>
              <a:t>Slide Title</a:t>
            </a:r>
          </a:p>
        </p:txBody>
      </p:sp>
      <p:sp>
        <p:nvSpPr>
          <p:cNvPr id="10" name="Text Placeholder 9">
            <a:extLst>
              <a:ext uri="{FF2B5EF4-FFF2-40B4-BE49-F238E27FC236}">
                <a16:creationId xmlns:a16="http://schemas.microsoft.com/office/drawing/2014/main" id="{189DE81F-56E4-9BB4-9810-B1488DEF17F6}"/>
              </a:ext>
            </a:extLst>
          </p:cNvPr>
          <p:cNvSpPr>
            <a:spLocks noGrp="1"/>
          </p:cNvSpPr>
          <p:nvPr>
            <p:ph type="body" sz="quarter" idx="10"/>
          </p:nvPr>
        </p:nvSpPr>
        <p:spPr>
          <a:xfrm>
            <a:off x="947738" y="1338263"/>
            <a:ext cx="6780057" cy="5062537"/>
          </a:xfrm>
        </p:spPr>
        <p:txBody>
          <a:bodyPr/>
          <a:lstStyle>
            <a:lvl1pPr marL="228600" indent="-228600">
              <a:buClr>
                <a:schemeClr val="tx2"/>
              </a:buClr>
              <a:buFont typeface="Wingdings" pitchFamily="2" charset="2"/>
              <a:buChar char="§"/>
              <a:defRPr>
                <a:solidFill>
                  <a:schemeClr val="tx1"/>
                </a:solidFill>
              </a:defRPr>
            </a:lvl1pPr>
            <a:lvl2pPr marL="685800" indent="-228600">
              <a:buClr>
                <a:schemeClr val="tx2"/>
              </a:buClr>
              <a:buFont typeface="Wingdings" pitchFamily="2" charset="2"/>
              <a:buChar char="§"/>
              <a:defRPr>
                <a:solidFill>
                  <a:schemeClr val="tx1"/>
                </a:solidFill>
              </a:defRPr>
            </a:lvl2pPr>
            <a:lvl3pPr marL="1143000" indent="-228600">
              <a:buClr>
                <a:schemeClr val="tx2"/>
              </a:buClr>
              <a:buFont typeface="Wingdings" pitchFamily="2" charset="2"/>
              <a:buChar char="§"/>
              <a:defRPr>
                <a:solidFill>
                  <a:schemeClr val="tx1"/>
                </a:solidFill>
              </a:defRPr>
            </a:lvl3pPr>
            <a:lvl4pPr marL="1600200" indent="-228600">
              <a:buClr>
                <a:schemeClr val="tx2"/>
              </a:buClr>
              <a:buFont typeface="Wingdings" pitchFamily="2" charset="2"/>
              <a:buChar char="§"/>
              <a:defRPr>
                <a:solidFill>
                  <a:schemeClr val="tx1"/>
                </a:solidFill>
              </a:defRPr>
            </a:lvl4pPr>
            <a:lvl5pPr marL="2057400" indent="-228600">
              <a:buClr>
                <a:schemeClr val="tx2"/>
              </a:buClr>
              <a:buFont typeface="Wingdings" pitchFamily="2" charset="2"/>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a:extLst>
              <a:ext uri="{FF2B5EF4-FFF2-40B4-BE49-F238E27FC236}">
                <a16:creationId xmlns:a16="http://schemas.microsoft.com/office/drawing/2014/main" id="{4516CA0B-E8D2-81CA-4591-A315FBC9AE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142041" y="0"/>
            <a:ext cx="1066892" cy="902286"/>
          </a:xfrm>
          <a:prstGeom prst="rect">
            <a:avLst/>
          </a:prstGeom>
        </p:spPr>
      </p:pic>
    </p:spTree>
    <p:extLst>
      <p:ext uri="{BB962C8B-B14F-4D97-AF65-F5344CB8AC3E}">
        <p14:creationId xmlns:p14="http://schemas.microsoft.com/office/powerpoint/2010/main" val="34860215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DA98A32-ACAB-6C1B-571B-DD293B3B89F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6" name="Picture 5" descr="Shape, circle&#10;&#10;Description automatically generated">
            <a:extLst>
              <a:ext uri="{FF2B5EF4-FFF2-40B4-BE49-F238E27FC236}">
                <a16:creationId xmlns:a16="http://schemas.microsoft.com/office/drawing/2014/main" id="{57C262FB-F2A0-6127-9CC8-551FD09EB63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4603663" cy="7143394"/>
          </a:xfrm>
          <a:prstGeom prst="rect">
            <a:avLst/>
          </a:prstGeom>
        </p:spPr>
      </p:pic>
      <p:sp>
        <p:nvSpPr>
          <p:cNvPr id="12" name="Text Placeholder 11">
            <a:extLst>
              <a:ext uri="{FF2B5EF4-FFF2-40B4-BE49-F238E27FC236}">
                <a16:creationId xmlns:a16="http://schemas.microsoft.com/office/drawing/2014/main" id="{E25E4E69-35B2-9D4F-8BA1-ED5DB4DB40C6}"/>
              </a:ext>
            </a:extLst>
          </p:cNvPr>
          <p:cNvSpPr>
            <a:spLocks noGrp="1"/>
          </p:cNvSpPr>
          <p:nvPr>
            <p:ph type="body" sz="quarter" idx="10" hasCustomPrompt="1"/>
          </p:nvPr>
        </p:nvSpPr>
        <p:spPr>
          <a:xfrm>
            <a:off x="703263" y="958850"/>
            <a:ext cx="3054350" cy="1137579"/>
          </a:xfrm>
        </p:spPr>
        <p:txBody>
          <a:bodyPr/>
          <a:lstStyle>
            <a:lvl1pPr marL="0" indent="0" algn="l">
              <a:buFontTx/>
              <a:buNone/>
              <a:defRPr>
                <a:solidFill>
                  <a:schemeClr val="bg1"/>
                </a:solidFill>
              </a:defRPr>
            </a:lvl1pPr>
          </a:lstStyle>
          <a:p>
            <a:pPr>
              <a:lnSpc>
                <a:spcPts val="3960"/>
              </a:lnSpc>
            </a:pPr>
            <a:r>
              <a:rPr lang="en-US" sz="2800">
                <a:solidFill>
                  <a:schemeClr val="bg1"/>
                </a:solidFill>
                <a:effectLst/>
                <a:latin typeface="Arial" panose="020B0604020202020204" pitchFamily="34" charset="0"/>
                <a:cs typeface="Arial" panose="020B0604020202020204" pitchFamily="34" charset="0"/>
              </a:rPr>
              <a:t>Title or Message</a:t>
            </a:r>
          </a:p>
        </p:txBody>
      </p:sp>
      <p:sp>
        <p:nvSpPr>
          <p:cNvPr id="15" name="Text Placeholder 14">
            <a:extLst>
              <a:ext uri="{FF2B5EF4-FFF2-40B4-BE49-F238E27FC236}">
                <a16:creationId xmlns:a16="http://schemas.microsoft.com/office/drawing/2014/main" id="{5E80D88A-89BF-DDFA-DFFE-B3B8C24ED036}"/>
              </a:ext>
            </a:extLst>
          </p:cNvPr>
          <p:cNvSpPr>
            <a:spLocks noGrp="1"/>
          </p:cNvSpPr>
          <p:nvPr>
            <p:ph type="body" sz="quarter" idx="11" hasCustomPrompt="1"/>
          </p:nvPr>
        </p:nvSpPr>
        <p:spPr>
          <a:xfrm>
            <a:off x="6389998" y="5463904"/>
            <a:ext cx="4393231" cy="1036637"/>
          </a:xfrm>
        </p:spPr>
        <p:txBody>
          <a:bodyPr/>
          <a:lstStyle>
            <a:lvl1pPr marL="0" indent="0" algn="ctr">
              <a:buFontTx/>
              <a:buNone/>
              <a:defRPr>
                <a:solidFill>
                  <a:schemeClr val="bg1"/>
                </a:solidFill>
              </a:defRPr>
            </a:lvl1pPr>
          </a:lstStyle>
          <a:p>
            <a:pPr lvl="0"/>
            <a:r>
              <a:rPr lang="en-US"/>
              <a:t>This images can be replaced with your own</a:t>
            </a:r>
          </a:p>
        </p:txBody>
      </p:sp>
      <p:sp>
        <p:nvSpPr>
          <p:cNvPr id="17" name="Text Placeholder 16">
            <a:extLst>
              <a:ext uri="{FF2B5EF4-FFF2-40B4-BE49-F238E27FC236}">
                <a16:creationId xmlns:a16="http://schemas.microsoft.com/office/drawing/2014/main" id="{4300DECF-3634-A61E-B274-FE64D8E52CC8}"/>
              </a:ext>
            </a:extLst>
          </p:cNvPr>
          <p:cNvSpPr>
            <a:spLocks noGrp="1"/>
          </p:cNvSpPr>
          <p:nvPr>
            <p:ph type="body" sz="quarter" idx="12" hasCustomPrompt="1"/>
          </p:nvPr>
        </p:nvSpPr>
        <p:spPr>
          <a:xfrm>
            <a:off x="758825" y="2898775"/>
            <a:ext cx="2987675" cy="2241550"/>
          </a:xfrm>
        </p:spPr>
        <p:txBody>
          <a:bodyPr>
            <a:normAutofit/>
          </a:bodyPr>
          <a:lstStyle>
            <a:lvl1pPr marL="0" indent="0">
              <a:buFontTx/>
              <a:buNone/>
              <a:defRPr sz="2000">
                <a:solidFill>
                  <a:schemeClr val="bg1"/>
                </a:solidFill>
              </a:defRPr>
            </a:lvl1pPr>
          </a:lstStyle>
          <a:p>
            <a:pPr lvl="0"/>
            <a:r>
              <a:rPr lang="en-US"/>
              <a:t>Brief Message</a:t>
            </a:r>
          </a:p>
        </p:txBody>
      </p:sp>
    </p:spTree>
    <p:extLst>
      <p:ext uri="{BB962C8B-B14F-4D97-AF65-F5344CB8AC3E}">
        <p14:creationId xmlns:p14="http://schemas.microsoft.com/office/powerpoint/2010/main" val="22195327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5692F5E-0DA3-7045-9C9E-E884D8475B4C}" type="datetimeFigureOut">
              <a:rPr lang="en-US">
                <a:solidFill>
                  <a:srgbClr val="000000"/>
                </a:solidFill>
              </a:rPr>
              <a:pPr/>
              <a:t>8/17/2026</a:t>
            </a:fld>
            <a:endParaRPr lang="en-US" dirty="0">
              <a:solidFill>
                <a:srgbClr val="000000"/>
              </a:solidFill>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solidFill>
                <a:srgbClr val="000000"/>
              </a:solidFill>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871CE644-CAB5-424A-9160-9B504CC518A9}" type="slidenum">
              <a:rPr lang="en-US">
                <a:solidFill>
                  <a:srgbClr val="000000"/>
                </a:solidFill>
              </a:rPr>
              <a:pPr/>
              <a:t>‹#›</a:t>
            </a:fld>
            <a:endParaRPr lang="en-US" dirty="0">
              <a:solidFill>
                <a:srgbClr val="000000"/>
              </a:solidFill>
            </a:endParaRPr>
          </a:p>
        </p:txBody>
      </p:sp>
      <p:pic>
        <p:nvPicPr>
          <p:cNvPr id="7" name="Picture 6">
            <a:extLst>
              <a:ext uri="{FF2B5EF4-FFF2-40B4-BE49-F238E27FC236}">
                <a16:creationId xmlns:a16="http://schemas.microsoft.com/office/drawing/2014/main" id="{AB79CCD1-1DE6-DB16-86B8-4AA54407A5B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900857"/>
          </a:xfrm>
          <a:prstGeom prst="rect">
            <a:avLst/>
          </a:prstGeom>
        </p:spPr>
      </p:pic>
    </p:spTree>
    <p:extLst>
      <p:ext uri="{BB962C8B-B14F-4D97-AF65-F5344CB8AC3E}">
        <p14:creationId xmlns:p14="http://schemas.microsoft.com/office/powerpoint/2010/main" val="21225751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Closeout Page">
    <p:spTree>
      <p:nvGrpSpPr>
        <p:cNvPr id="1" name=""/>
        <p:cNvGrpSpPr/>
        <p:nvPr/>
      </p:nvGrpSpPr>
      <p:grpSpPr>
        <a:xfrm>
          <a:off x="0" y="0"/>
          <a:ext cx="0" cy="0"/>
          <a:chOff x="0" y="0"/>
          <a:chExt cx="0" cy="0"/>
        </a:xfrm>
      </p:grpSpPr>
      <p:pic>
        <p:nvPicPr>
          <p:cNvPr id="6" name="Picture 5" descr="Logo, icon&#10;&#10;Description automatically generated">
            <a:extLst>
              <a:ext uri="{FF2B5EF4-FFF2-40B4-BE49-F238E27FC236}">
                <a16:creationId xmlns:a16="http://schemas.microsoft.com/office/drawing/2014/main" id="{B44510CB-7DFB-38CA-68E1-C55372D08A2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07881" y="1204330"/>
            <a:ext cx="3325768" cy="2758997"/>
          </a:xfrm>
          <a:prstGeom prst="rect">
            <a:avLst/>
          </a:prstGeom>
        </p:spPr>
      </p:pic>
      <p:sp>
        <p:nvSpPr>
          <p:cNvPr id="8" name="TextBox 7">
            <a:extLst>
              <a:ext uri="{FF2B5EF4-FFF2-40B4-BE49-F238E27FC236}">
                <a16:creationId xmlns:a16="http://schemas.microsoft.com/office/drawing/2014/main" id="{C1619B05-3D60-1691-754A-4B32F8326F7A}"/>
              </a:ext>
            </a:extLst>
          </p:cNvPr>
          <p:cNvSpPr txBox="1"/>
          <p:nvPr userDrawn="1"/>
        </p:nvSpPr>
        <p:spPr>
          <a:xfrm>
            <a:off x="3769110" y="4572000"/>
            <a:ext cx="4603311" cy="369332"/>
          </a:xfrm>
          <a:prstGeom prst="rect">
            <a:avLst/>
          </a:prstGeom>
          <a:noFill/>
        </p:spPr>
        <p:txBody>
          <a:bodyPr wrap="none" rtlCol="0">
            <a:spAutoFit/>
          </a:bodyPr>
          <a:lstStyle/>
          <a:p>
            <a:pPr algn="ctr"/>
            <a:r>
              <a:rPr lang="en-US" dirty="0">
                <a:solidFill>
                  <a:srgbClr val="000000"/>
                </a:solidFill>
              </a:rPr>
              <a:t>National Aeronautics and Space Administration</a:t>
            </a:r>
          </a:p>
        </p:txBody>
      </p:sp>
      <p:sp>
        <p:nvSpPr>
          <p:cNvPr id="9" name="TextBox 8">
            <a:extLst>
              <a:ext uri="{FF2B5EF4-FFF2-40B4-BE49-F238E27FC236}">
                <a16:creationId xmlns:a16="http://schemas.microsoft.com/office/drawing/2014/main" id="{24145EA0-951C-E566-DB64-81EA5431CD2E}"/>
              </a:ext>
            </a:extLst>
          </p:cNvPr>
          <p:cNvSpPr txBox="1"/>
          <p:nvPr userDrawn="1"/>
        </p:nvSpPr>
        <p:spPr>
          <a:xfrm>
            <a:off x="4219938" y="5181600"/>
            <a:ext cx="3701655" cy="400110"/>
          </a:xfrm>
          <a:prstGeom prst="rect">
            <a:avLst/>
          </a:prstGeom>
          <a:noFill/>
        </p:spPr>
        <p:txBody>
          <a:bodyPr wrap="none" rtlCol="0">
            <a:spAutoFit/>
          </a:bodyPr>
          <a:lstStyle/>
          <a:p>
            <a:pPr algn="ctr"/>
            <a:r>
              <a:rPr lang="en-US" sz="2000" b="1" dirty="0">
                <a:solidFill>
                  <a:srgbClr val="000000"/>
                </a:solidFill>
                <a:latin typeface="Arial" panose="020B0604020202020204" pitchFamily="34" charset="0"/>
                <a:cs typeface="Arial" panose="020B0604020202020204" pitchFamily="34" charset="0"/>
              </a:rPr>
              <a:t>Marshall Space Flight Center</a:t>
            </a:r>
          </a:p>
        </p:txBody>
      </p:sp>
    </p:spTree>
    <p:extLst>
      <p:ext uri="{BB962C8B-B14F-4D97-AF65-F5344CB8AC3E}">
        <p14:creationId xmlns:p14="http://schemas.microsoft.com/office/powerpoint/2010/main" val="2394896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90500"/>
            <a:ext cx="10972800" cy="533400"/>
          </a:xfrm>
          <a:prstGeom prst="rect">
            <a:avLst/>
          </a:prstGeo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5"/>
          <p:cNvSpPr>
            <a:spLocks noGrp="1" noChangeArrowheads="1"/>
          </p:cNvSpPr>
          <p:nvPr>
            <p:ph type="ftr" sz="quarter" idx="11"/>
          </p:nvPr>
        </p:nvSpPr>
        <p:spPr/>
        <p:txBody>
          <a:bodyPr/>
          <a:lstStyle>
            <a:lvl1pPr>
              <a:defRPr/>
            </a:lvl1pPr>
          </a:lstStyle>
          <a:p>
            <a:r>
              <a:rPr lang="en-US" dirty="0">
                <a:latin typeface="Arial"/>
                <a:ea typeface="ＭＳ Ｐゴシック"/>
                <a:cs typeface="Arial"/>
              </a:rPr>
              <a:t>TFAWS 2026 – August 31 – September 4, 2026</a:t>
            </a:r>
          </a:p>
        </p:txBody>
      </p:sp>
      <p:sp>
        <p:nvSpPr>
          <p:cNvPr id="6" name="Rectangle 6"/>
          <p:cNvSpPr>
            <a:spLocks noGrp="1" noChangeArrowheads="1"/>
          </p:cNvSpPr>
          <p:nvPr>
            <p:ph type="sldNum" sz="quarter" idx="12"/>
          </p:nvPr>
        </p:nvSpPr>
        <p:spPr/>
        <p:txBody>
          <a:bodyPr/>
          <a:lstStyle>
            <a:lvl1pPr>
              <a:defRPr/>
            </a:lvl1pPr>
          </a:lstStyle>
          <a:p>
            <a:fld id="{33F42015-0FC7-4B0E-8D2B-76EADF48D957}"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5" name="Rectangle 5"/>
          <p:cNvSpPr>
            <a:spLocks noGrp="1" noChangeArrowheads="1"/>
          </p:cNvSpPr>
          <p:nvPr>
            <p:ph type="ftr" sz="quarter" idx="11"/>
          </p:nvPr>
        </p:nvSpPr>
        <p:spPr/>
        <p:txBody>
          <a:bodyPr/>
          <a:lstStyle>
            <a:lvl1pPr>
              <a:defRPr/>
            </a:lvl1pPr>
          </a:lstStyle>
          <a:p>
            <a:r>
              <a:rPr lang="en-US" dirty="0">
                <a:latin typeface="Arial"/>
                <a:ea typeface="ＭＳ Ｐゴシック"/>
                <a:cs typeface="Arial"/>
              </a:rPr>
              <a:t>TFAWS 2026 – August 31 – September 4, 2026</a:t>
            </a:r>
          </a:p>
        </p:txBody>
      </p:sp>
      <p:sp>
        <p:nvSpPr>
          <p:cNvPr id="6" name="Rectangle 6"/>
          <p:cNvSpPr>
            <a:spLocks noGrp="1" noChangeArrowheads="1"/>
          </p:cNvSpPr>
          <p:nvPr>
            <p:ph type="sldNum" sz="quarter" idx="12"/>
          </p:nvPr>
        </p:nvSpPr>
        <p:spPr/>
        <p:txBody>
          <a:bodyPr/>
          <a:lstStyle>
            <a:lvl1pPr>
              <a:defRPr/>
            </a:lvl1pPr>
          </a:lstStyle>
          <a:p>
            <a:fld id="{EE9E8C48-CEA1-40D7-918C-CBF5F81BA8C8}"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90500"/>
            <a:ext cx="10972800" cy="5334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914400"/>
            <a:ext cx="53848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3848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2"/>
          </p:nvPr>
        </p:nvSpPr>
        <p:spPr/>
        <p:txBody>
          <a:bodyPr/>
          <a:lstStyle>
            <a:lvl1pPr>
              <a:defRPr/>
            </a:lvl1pPr>
          </a:lstStyle>
          <a:p>
            <a:fld id="{89199CED-6919-4E7D-A690-AD3E6D16DAA7}" type="slidenum">
              <a:rPr lang="en-US"/>
              <a:pPr/>
              <a:t>‹#›</a:t>
            </a:fld>
            <a:endParaRPr lang="en-US"/>
          </a:p>
        </p:txBody>
      </p:sp>
      <p:sp>
        <p:nvSpPr>
          <p:cNvPr id="6" name="Footer Placeholder 5">
            <a:extLst>
              <a:ext uri="{FF2B5EF4-FFF2-40B4-BE49-F238E27FC236}">
                <a16:creationId xmlns:a16="http://schemas.microsoft.com/office/drawing/2014/main" id="{1D956BF8-FFF3-4911-B918-FF080B8BD184}"/>
              </a:ext>
            </a:extLst>
          </p:cNvPr>
          <p:cNvSpPr>
            <a:spLocks noGrp="1"/>
          </p:cNvSpPr>
          <p:nvPr>
            <p:ph type="ftr" sz="quarter" idx="13"/>
          </p:nvPr>
        </p:nvSpPr>
        <p:spPr/>
        <p:txBody>
          <a:bodyPr/>
          <a:lstStyle/>
          <a:p>
            <a:r>
              <a:rPr lang="en-US" dirty="0">
                <a:latin typeface="Arial"/>
                <a:ea typeface="ＭＳ Ｐゴシック"/>
                <a:cs typeface="Arial"/>
              </a:rPr>
              <a:t>TFAWS 2026 – August 31 – September 4, 2026</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411162"/>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219200"/>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1858962"/>
            <a:ext cx="5386917" cy="41608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219200"/>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1858962"/>
            <a:ext cx="5389033" cy="41608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6"/>
          <p:cNvSpPr>
            <a:spLocks noGrp="1" noChangeArrowheads="1"/>
          </p:cNvSpPr>
          <p:nvPr>
            <p:ph type="sldNum" sz="quarter" idx="12"/>
          </p:nvPr>
        </p:nvSpPr>
        <p:spPr/>
        <p:txBody>
          <a:bodyPr/>
          <a:lstStyle>
            <a:lvl1pPr>
              <a:defRPr/>
            </a:lvl1pPr>
          </a:lstStyle>
          <a:p>
            <a:fld id="{7FABF8B5-A29F-4527-8EF2-13DD397BE681}" type="slidenum">
              <a:rPr lang="en-US"/>
              <a:pPr/>
              <a:t>‹#›</a:t>
            </a:fld>
            <a:endParaRPr lang="en-US"/>
          </a:p>
        </p:txBody>
      </p:sp>
      <p:sp>
        <p:nvSpPr>
          <p:cNvPr id="10" name="Rectangle 5">
            <a:extLst>
              <a:ext uri="{FF2B5EF4-FFF2-40B4-BE49-F238E27FC236}">
                <a16:creationId xmlns:a16="http://schemas.microsoft.com/office/drawing/2014/main" id="{92D923EA-ABD6-D9E1-0232-9D3269B7E94A}"/>
              </a:ext>
            </a:extLst>
          </p:cNvPr>
          <p:cNvSpPr>
            <a:spLocks noGrp="1" noChangeArrowheads="1"/>
          </p:cNvSpPr>
          <p:nvPr>
            <p:ph type="ftr" sz="quarter" idx="11"/>
          </p:nvPr>
        </p:nvSpPr>
        <p:spPr>
          <a:xfrm>
            <a:off x="3657600" y="6400800"/>
            <a:ext cx="4876800" cy="304800"/>
          </a:xfrm>
        </p:spPr>
        <p:txBody>
          <a:bodyPr/>
          <a:lstStyle>
            <a:lvl1pPr>
              <a:defRPr/>
            </a:lvl1pPr>
          </a:lstStyle>
          <a:p>
            <a:r>
              <a:rPr lang="en-US" dirty="0">
                <a:latin typeface="Arial"/>
                <a:ea typeface="ＭＳ Ｐゴシック"/>
                <a:cs typeface="Arial"/>
              </a:rPr>
              <a:t>TFAWS 2026 – August 31 – September 4, 2026</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90500"/>
            <a:ext cx="10972800" cy="533400"/>
          </a:xfrm>
          <a:prstGeom prst="rect">
            <a:avLst/>
          </a:prstGeom>
        </p:spPr>
        <p:txBody>
          <a:bodyPr/>
          <a:lstStyle/>
          <a:p>
            <a:r>
              <a:rPr lang="en-US"/>
              <a:t>Click to edit Master title style</a:t>
            </a:r>
          </a:p>
        </p:txBody>
      </p:sp>
      <p:sp>
        <p:nvSpPr>
          <p:cNvPr id="5" name="Rectangle 6"/>
          <p:cNvSpPr>
            <a:spLocks noGrp="1" noChangeArrowheads="1"/>
          </p:cNvSpPr>
          <p:nvPr>
            <p:ph type="sldNum" sz="quarter" idx="12"/>
          </p:nvPr>
        </p:nvSpPr>
        <p:spPr/>
        <p:txBody>
          <a:bodyPr/>
          <a:lstStyle>
            <a:lvl1pPr>
              <a:defRPr/>
            </a:lvl1pPr>
          </a:lstStyle>
          <a:p>
            <a:fld id="{640FA3E2-4CB8-43B1-9AF4-23FEB8A0CB92}" type="slidenum">
              <a:rPr lang="en-US"/>
              <a:pPr/>
              <a:t>‹#›</a:t>
            </a:fld>
            <a:endParaRPr lang="en-US"/>
          </a:p>
        </p:txBody>
      </p:sp>
      <p:sp>
        <p:nvSpPr>
          <p:cNvPr id="6" name="Rectangle 5">
            <a:extLst>
              <a:ext uri="{FF2B5EF4-FFF2-40B4-BE49-F238E27FC236}">
                <a16:creationId xmlns:a16="http://schemas.microsoft.com/office/drawing/2014/main" id="{B421A504-53A7-23C9-529A-B3C0862B2F0C}"/>
              </a:ext>
            </a:extLst>
          </p:cNvPr>
          <p:cNvSpPr>
            <a:spLocks noGrp="1" noChangeArrowheads="1"/>
          </p:cNvSpPr>
          <p:nvPr>
            <p:ph type="ftr" sz="quarter" idx="11"/>
          </p:nvPr>
        </p:nvSpPr>
        <p:spPr>
          <a:xfrm>
            <a:off x="3657600" y="6400800"/>
            <a:ext cx="4876800" cy="304800"/>
          </a:xfrm>
        </p:spPr>
        <p:txBody>
          <a:bodyPr/>
          <a:lstStyle>
            <a:lvl1pPr>
              <a:defRPr/>
            </a:lvl1pPr>
          </a:lstStyle>
          <a:p>
            <a:r>
              <a:rPr lang="en-US" dirty="0">
                <a:latin typeface="Arial"/>
                <a:ea typeface="ＭＳ Ｐゴシック"/>
                <a:cs typeface="Arial"/>
              </a:rPr>
              <a:t>TFAWS 2026 – August 31 – September 4, 2026</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Rectangle 6"/>
          <p:cNvSpPr>
            <a:spLocks noGrp="1" noChangeArrowheads="1"/>
          </p:cNvSpPr>
          <p:nvPr>
            <p:ph type="sldNum" sz="quarter" idx="12"/>
          </p:nvPr>
        </p:nvSpPr>
        <p:spPr/>
        <p:txBody>
          <a:bodyPr/>
          <a:lstStyle>
            <a:lvl1pPr>
              <a:defRPr/>
            </a:lvl1pPr>
          </a:lstStyle>
          <a:p>
            <a:fld id="{2624FCD2-9C05-4241-882C-3D134303B4EB}" type="slidenum">
              <a:rPr lang="en-US"/>
              <a:pPr/>
              <a:t>‹#›</a:t>
            </a:fld>
            <a:endParaRPr lang="en-US"/>
          </a:p>
        </p:txBody>
      </p:sp>
      <p:sp>
        <p:nvSpPr>
          <p:cNvPr id="5" name="Rectangle 5">
            <a:extLst>
              <a:ext uri="{FF2B5EF4-FFF2-40B4-BE49-F238E27FC236}">
                <a16:creationId xmlns:a16="http://schemas.microsoft.com/office/drawing/2014/main" id="{F80190D3-EFDF-0F6E-3929-98722B9A9A3D}"/>
              </a:ext>
            </a:extLst>
          </p:cNvPr>
          <p:cNvSpPr>
            <a:spLocks noGrp="1" noChangeArrowheads="1"/>
          </p:cNvSpPr>
          <p:nvPr>
            <p:ph type="ftr" sz="quarter" idx="11"/>
          </p:nvPr>
        </p:nvSpPr>
        <p:spPr>
          <a:xfrm>
            <a:off x="3657600" y="6400800"/>
            <a:ext cx="4876800" cy="304800"/>
          </a:xfrm>
        </p:spPr>
        <p:txBody>
          <a:bodyPr/>
          <a:lstStyle>
            <a:lvl1pPr>
              <a:defRPr/>
            </a:lvl1pPr>
          </a:lstStyle>
          <a:p>
            <a:r>
              <a:rPr lang="en-US" dirty="0">
                <a:latin typeface="Arial"/>
                <a:ea typeface="ＭＳ Ｐゴシック"/>
                <a:cs typeface="Arial"/>
              </a:rPr>
              <a:t>TFAWS 2026 – August 31 – September 4, 2026</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914400"/>
            <a:ext cx="4011084" cy="52070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914400"/>
            <a:ext cx="6815667" cy="521176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Rectangle 6"/>
          <p:cNvSpPr>
            <a:spLocks noGrp="1" noChangeArrowheads="1"/>
          </p:cNvSpPr>
          <p:nvPr>
            <p:ph type="sldNum" sz="quarter" idx="12"/>
          </p:nvPr>
        </p:nvSpPr>
        <p:spPr/>
        <p:txBody>
          <a:bodyPr/>
          <a:lstStyle>
            <a:lvl1pPr>
              <a:defRPr/>
            </a:lvl1pPr>
          </a:lstStyle>
          <a:p>
            <a:fld id="{8340803C-64EA-4536-A101-47E17B86F670}" type="slidenum">
              <a:rPr lang="en-US"/>
              <a:pPr/>
              <a:t>‹#›</a:t>
            </a:fld>
            <a:endParaRPr lang="en-US"/>
          </a:p>
        </p:txBody>
      </p:sp>
      <p:sp>
        <p:nvSpPr>
          <p:cNvPr id="8" name="Rectangle 5">
            <a:extLst>
              <a:ext uri="{FF2B5EF4-FFF2-40B4-BE49-F238E27FC236}">
                <a16:creationId xmlns:a16="http://schemas.microsoft.com/office/drawing/2014/main" id="{1FB25FD5-3767-7224-BCE7-AD65822549A2}"/>
              </a:ext>
            </a:extLst>
          </p:cNvPr>
          <p:cNvSpPr>
            <a:spLocks noGrp="1" noChangeArrowheads="1"/>
          </p:cNvSpPr>
          <p:nvPr>
            <p:ph type="ftr" sz="quarter" idx="11"/>
          </p:nvPr>
        </p:nvSpPr>
        <p:spPr>
          <a:xfrm>
            <a:off x="3657600" y="6400800"/>
            <a:ext cx="4876800" cy="304800"/>
          </a:xfrm>
        </p:spPr>
        <p:txBody>
          <a:bodyPr/>
          <a:lstStyle>
            <a:lvl1pPr>
              <a:defRPr/>
            </a:lvl1pPr>
          </a:lstStyle>
          <a:p>
            <a:r>
              <a:rPr lang="en-US" dirty="0">
                <a:latin typeface="Arial"/>
                <a:ea typeface="ＭＳ Ｐゴシック"/>
                <a:cs typeface="Arial"/>
              </a:rPr>
              <a:t>TFAWS 2026 – August 31 – September 4, 2026</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914399"/>
            <a:ext cx="7315200" cy="38131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Rectangle 6"/>
          <p:cNvSpPr>
            <a:spLocks noGrp="1" noChangeArrowheads="1"/>
          </p:cNvSpPr>
          <p:nvPr>
            <p:ph type="sldNum" sz="quarter" idx="12"/>
          </p:nvPr>
        </p:nvSpPr>
        <p:spPr/>
        <p:txBody>
          <a:bodyPr/>
          <a:lstStyle>
            <a:lvl1pPr>
              <a:defRPr/>
            </a:lvl1pPr>
          </a:lstStyle>
          <a:p>
            <a:fld id="{BACCA9B2-5165-4ADC-9763-7293ADD3F29A}" type="slidenum">
              <a:rPr lang="en-US"/>
              <a:pPr/>
              <a:t>‹#›</a:t>
            </a:fld>
            <a:endParaRPr lang="en-US"/>
          </a:p>
        </p:txBody>
      </p:sp>
      <p:sp>
        <p:nvSpPr>
          <p:cNvPr id="8" name="Rectangle 5">
            <a:extLst>
              <a:ext uri="{FF2B5EF4-FFF2-40B4-BE49-F238E27FC236}">
                <a16:creationId xmlns:a16="http://schemas.microsoft.com/office/drawing/2014/main" id="{51DE3015-D9A1-BD07-2F15-45C69819794C}"/>
              </a:ext>
            </a:extLst>
          </p:cNvPr>
          <p:cNvSpPr>
            <a:spLocks noGrp="1" noChangeArrowheads="1"/>
          </p:cNvSpPr>
          <p:nvPr>
            <p:ph type="ftr" sz="quarter" idx="11"/>
          </p:nvPr>
        </p:nvSpPr>
        <p:spPr>
          <a:xfrm>
            <a:off x="3657600" y="6400800"/>
            <a:ext cx="4876800" cy="304800"/>
          </a:xfrm>
        </p:spPr>
        <p:txBody>
          <a:bodyPr/>
          <a:lstStyle>
            <a:lvl1pPr>
              <a:defRPr/>
            </a:lvl1pPr>
          </a:lstStyle>
          <a:p>
            <a:r>
              <a:rPr lang="en-US" dirty="0">
                <a:latin typeface="Arial"/>
                <a:ea typeface="ＭＳ Ｐゴシック"/>
                <a:cs typeface="Arial"/>
              </a:rPr>
              <a:t>TFAWS 2026 – August 31 – September 4, 2026</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bwMode="auto">
          <a:xfrm>
            <a:off x="609600" y="190500"/>
            <a:ext cx="10972800" cy="533400"/>
          </a:xfrm>
          <a:prstGeom prst="rect">
            <a:avLst/>
          </a:prstGeom>
          <a:noFill/>
          <a:ln w="9525">
            <a:noFill/>
            <a:miter lim="800000"/>
            <a:headEnd/>
            <a:tailEnd/>
          </a:ln>
        </p:spPr>
        <p:txBody>
          <a:bodyPr vert="horz" wrap="square" lIns="91440" tIns="0" rIns="91440" bIns="0" numCol="1" anchor="ctr" anchorCtr="0" compatLnSpc="1">
            <a:prstTxWarp prst="textNoShape">
              <a:avLst/>
            </a:prstTxWarp>
          </a:bodyPr>
          <a:lstStyle/>
          <a:p>
            <a:pPr lvl="0"/>
            <a:r>
              <a:rPr lang="en-US" dirty="0"/>
              <a:t>Click to edit Master title style</a:t>
            </a:r>
          </a:p>
        </p:txBody>
      </p:sp>
      <p:sp>
        <p:nvSpPr>
          <p:cNvPr id="1052" name="Text Box 28"/>
          <p:cNvSpPr txBox="1">
            <a:spLocks noChangeArrowheads="1"/>
          </p:cNvSpPr>
          <p:nvPr userDrawn="1"/>
        </p:nvSpPr>
        <p:spPr bwMode="auto">
          <a:xfrm>
            <a:off x="838200" y="685800"/>
            <a:ext cx="10393680" cy="76200"/>
          </a:xfrm>
          <a:prstGeom prst="rect">
            <a:avLst/>
          </a:prstGeom>
          <a:gradFill rotWithShape="0">
            <a:gsLst>
              <a:gs pos="0">
                <a:srgbClr val="333399"/>
              </a:gs>
              <a:gs pos="100000">
                <a:schemeClr val="accent2">
                  <a:gamma/>
                  <a:shade val="48627"/>
                  <a:invGamma/>
                </a:schemeClr>
              </a:gs>
            </a:gsLst>
            <a:lin ang="0" scaled="1"/>
          </a:gradFill>
          <a:ln w="9525">
            <a:noFill/>
            <a:miter lim="800000"/>
            <a:headEnd/>
            <a:tailEnd/>
          </a:ln>
          <a:effectLst/>
        </p:spPr>
        <p:txBody>
          <a:bodyPr anchor="ctr"/>
          <a:lstStyle/>
          <a:p>
            <a:pPr algn="l">
              <a:spcBef>
                <a:spcPct val="50000"/>
              </a:spcBef>
              <a:tabLst>
                <a:tab pos="4459288" algn="ctr"/>
              </a:tabLst>
              <a:defRPr/>
            </a:pPr>
            <a:r>
              <a:rPr lang="en-US" sz="2800" dirty="0">
                <a:solidFill>
                  <a:schemeClr val="bg1"/>
                </a:solidFill>
                <a:latin typeface="Arial" charset="0"/>
                <a:ea typeface="+mn-ea"/>
              </a:rPr>
              <a:t>	</a:t>
            </a:r>
          </a:p>
        </p:txBody>
      </p:sp>
      <p:sp>
        <p:nvSpPr>
          <p:cNvPr id="1029" name="Rectangle 3"/>
          <p:cNvSpPr>
            <a:spLocks noGrp="1" noChangeArrowheads="1"/>
          </p:cNvSpPr>
          <p:nvPr>
            <p:ph type="body" idx="1"/>
          </p:nvPr>
        </p:nvSpPr>
        <p:spPr bwMode="auto">
          <a:xfrm>
            <a:off x="609600" y="914400"/>
            <a:ext cx="109728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5"/>
          <p:cNvSpPr>
            <a:spLocks noGrp="1" noChangeArrowheads="1"/>
          </p:cNvSpPr>
          <p:nvPr>
            <p:ph type="ftr" sz="quarter" idx="3"/>
          </p:nvPr>
        </p:nvSpPr>
        <p:spPr bwMode="auto">
          <a:xfrm>
            <a:off x="3657600" y="6400800"/>
            <a:ext cx="4876800" cy="3048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defRPr sz="1200" b="0">
                <a:solidFill>
                  <a:srgbClr val="333399"/>
                </a:solidFill>
                <a:latin typeface="Arial" pitchFamily="34" charset="0"/>
              </a:defRPr>
            </a:lvl1pPr>
          </a:lstStyle>
          <a:p>
            <a:r>
              <a:rPr lang="en-US">
                <a:latin typeface="Arial"/>
                <a:ea typeface="ＭＳ Ｐゴシック"/>
                <a:cs typeface="Arial"/>
              </a:rPr>
              <a:t>TFAWS 2024 – August 26-30, 2024</a:t>
            </a:r>
          </a:p>
        </p:txBody>
      </p:sp>
      <p:sp>
        <p:nvSpPr>
          <p:cNvPr id="1030" name="Rectangle 6"/>
          <p:cNvSpPr>
            <a:spLocks noGrp="1" noChangeArrowheads="1"/>
          </p:cNvSpPr>
          <p:nvPr>
            <p:ph type="sldNum" sz="quarter" idx="4"/>
          </p:nvPr>
        </p:nvSpPr>
        <p:spPr bwMode="auto">
          <a:xfrm>
            <a:off x="9042400" y="6400800"/>
            <a:ext cx="2540000" cy="3048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a:defRPr sz="1000" b="0">
                <a:solidFill>
                  <a:srgbClr val="333399"/>
                </a:solidFill>
                <a:latin typeface="Arial" pitchFamily="34" charset="0"/>
              </a:defRPr>
            </a:lvl1pPr>
          </a:lstStyle>
          <a:p>
            <a:fld id="{A937B6BC-EA0C-470E-B991-7E852790E29C}" type="slidenum">
              <a:rPr lang="en-US"/>
              <a:pPr/>
              <a:t>‹#›</a:t>
            </a:fld>
            <a:endParaRPr lang="en-US"/>
          </a:p>
        </p:txBody>
      </p:sp>
      <p:pic>
        <p:nvPicPr>
          <p:cNvPr id="4" name="Picture 3"/>
          <p:cNvPicPr>
            <a:picLocks noChangeAspect="1"/>
          </p:cNvPicPr>
          <p:nvPr userDrawn="1"/>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45720" y="45720"/>
            <a:ext cx="868680" cy="810267"/>
          </a:xfrm>
          <a:prstGeom prst="rect">
            <a:avLst/>
          </a:prstGeom>
        </p:spPr>
      </p:pic>
      <p:pic>
        <p:nvPicPr>
          <p:cNvPr id="7" name="Graphic 6">
            <a:extLst>
              <a:ext uri="{FF2B5EF4-FFF2-40B4-BE49-F238E27FC236}">
                <a16:creationId xmlns:a16="http://schemas.microsoft.com/office/drawing/2014/main" id="{BB6B5A49-D4D6-2B87-693D-2F74F7E52D6C}"/>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250930" y="0"/>
            <a:ext cx="914400" cy="914400"/>
          </a:xfrm>
          <a:prstGeom prst="rect">
            <a:avLst/>
          </a:prstGeom>
        </p:spPr>
      </p:pic>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Lst>
  <p:hf hdr="0" dt="0"/>
  <p:txStyles>
    <p:titleStyle>
      <a:lvl1pPr algn="ctr" rtl="0" eaLnBrk="0" fontAlgn="base" hangingPunct="0">
        <a:spcBef>
          <a:spcPct val="0"/>
        </a:spcBef>
        <a:spcAft>
          <a:spcPct val="0"/>
        </a:spcAft>
        <a:defRPr sz="2800" b="1">
          <a:solidFill>
            <a:schemeClr val="accent2"/>
          </a:solidFill>
          <a:latin typeface="+mj-lt"/>
          <a:ea typeface="ＭＳ Ｐゴシック" charset="0"/>
          <a:cs typeface="+mj-cs"/>
        </a:defRPr>
      </a:lvl1pPr>
      <a:lvl2pPr algn="ctr" rtl="0" eaLnBrk="0" fontAlgn="base" hangingPunct="0">
        <a:spcBef>
          <a:spcPct val="0"/>
        </a:spcBef>
        <a:spcAft>
          <a:spcPct val="0"/>
        </a:spcAft>
        <a:defRPr sz="2800" b="1">
          <a:solidFill>
            <a:schemeClr val="accent2"/>
          </a:solidFill>
          <a:latin typeface="Arial" charset="0"/>
          <a:ea typeface="ＭＳ Ｐゴシック" charset="0"/>
        </a:defRPr>
      </a:lvl2pPr>
      <a:lvl3pPr algn="ctr" rtl="0" eaLnBrk="0" fontAlgn="base" hangingPunct="0">
        <a:spcBef>
          <a:spcPct val="0"/>
        </a:spcBef>
        <a:spcAft>
          <a:spcPct val="0"/>
        </a:spcAft>
        <a:defRPr sz="2800" b="1">
          <a:solidFill>
            <a:schemeClr val="accent2"/>
          </a:solidFill>
          <a:latin typeface="Arial" charset="0"/>
          <a:ea typeface="ＭＳ Ｐゴシック" charset="0"/>
        </a:defRPr>
      </a:lvl3pPr>
      <a:lvl4pPr algn="ctr" rtl="0" eaLnBrk="0" fontAlgn="base" hangingPunct="0">
        <a:spcBef>
          <a:spcPct val="0"/>
        </a:spcBef>
        <a:spcAft>
          <a:spcPct val="0"/>
        </a:spcAft>
        <a:defRPr sz="2800" b="1">
          <a:solidFill>
            <a:schemeClr val="accent2"/>
          </a:solidFill>
          <a:latin typeface="Arial" charset="0"/>
          <a:ea typeface="ＭＳ Ｐゴシック" charset="0"/>
        </a:defRPr>
      </a:lvl4pPr>
      <a:lvl5pPr algn="ctr" rtl="0" eaLnBrk="0" fontAlgn="base" hangingPunct="0">
        <a:spcBef>
          <a:spcPct val="0"/>
        </a:spcBef>
        <a:spcAft>
          <a:spcPct val="0"/>
        </a:spcAft>
        <a:defRPr sz="2800" b="1">
          <a:solidFill>
            <a:schemeClr val="accent2"/>
          </a:solidFill>
          <a:latin typeface="Arial" charset="0"/>
          <a:ea typeface="ＭＳ Ｐゴシック" charset="0"/>
        </a:defRPr>
      </a:lvl5pPr>
      <a:lvl6pPr marL="457200" algn="ctr" rtl="0" fontAlgn="base">
        <a:spcBef>
          <a:spcPct val="0"/>
        </a:spcBef>
        <a:spcAft>
          <a:spcPct val="0"/>
        </a:spcAft>
        <a:defRPr sz="2800" b="1">
          <a:solidFill>
            <a:schemeClr val="accent2"/>
          </a:solidFill>
          <a:latin typeface="Arial" charset="0"/>
        </a:defRPr>
      </a:lvl6pPr>
      <a:lvl7pPr marL="914400" algn="ctr" rtl="0" fontAlgn="base">
        <a:spcBef>
          <a:spcPct val="0"/>
        </a:spcBef>
        <a:spcAft>
          <a:spcPct val="0"/>
        </a:spcAft>
        <a:defRPr sz="2800" b="1">
          <a:solidFill>
            <a:schemeClr val="accent2"/>
          </a:solidFill>
          <a:latin typeface="Arial" charset="0"/>
        </a:defRPr>
      </a:lvl7pPr>
      <a:lvl8pPr marL="1371600" algn="ctr" rtl="0" fontAlgn="base">
        <a:spcBef>
          <a:spcPct val="0"/>
        </a:spcBef>
        <a:spcAft>
          <a:spcPct val="0"/>
        </a:spcAft>
        <a:defRPr sz="2800" b="1">
          <a:solidFill>
            <a:schemeClr val="accent2"/>
          </a:solidFill>
          <a:latin typeface="Arial" charset="0"/>
        </a:defRPr>
      </a:lvl8pPr>
      <a:lvl9pPr marL="1828800" algn="ctr" rtl="0" fontAlgn="base">
        <a:spcBef>
          <a:spcPct val="0"/>
        </a:spcBef>
        <a:spcAft>
          <a:spcPct val="0"/>
        </a:spcAft>
        <a:defRPr sz="2800" b="1">
          <a:solidFill>
            <a:schemeClr val="accent2"/>
          </a:solidFill>
          <a:latin typeface="Arial" charset="0"/>
        </a:defRPr>
      </a:lvl9pPr>
    </p:titleStyle>
    <p:bodyStyle>
      <a:lvl1pPr marL="342900" indent="-342900" algn="l" rtl="0" eaLnBrk="0" fontAlgn="base" hangingPunct="0">
        <a:spcBef>
          <a:spcPct val="20000"/>
        </a:spcBef>
        <a:spcAft>
          <a:spcPct val="0"/>
        </a:spcAft>
        <a:buChar char="•"/>
        <a:defRPr sz="2400">
          <a:solidFill>
            <a:schemeClr val="accent2"/>
          </a:solidFill>
          <a:latin typeface="+mn-lt"/>
          <a:ea typeface="ＭＳ Ｐゴシック" charset="0"/>
          <a:cs typeface="+mn-cs"/>
        </a:defRPr>
      </a:lvl1pPr>
      <a:lvl2pPr marL="742950" indent="-285750" algn="l" rtl="0" eaLnBrk="0" fontAlgn="base" hangingPunct="0">
        <a:spcBef>
          <a:spcPct val="20000"/>
        </a:spcBef>
        <a:spcAft>
          <a:spcPct val="0"/>
        </a:spcAft>
        <a:buChar char="–"/>
        <a:defRPr sz="20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42546716"/>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Lst>
  <p:txStyles>
    <p:titleStyle>
      <a:lvl1pPr algn="l" defTabSz="914400" rtl="0" eaLnBrk="1" latinLnBrk="0" hangingPunct="1">
        <a:lnSpc>
          <a:spcPct val="90000"/>
        </a:lnSpc>
        <a:spcBef>
          <a:spcPct val="0"/>
        </a:spcBef>
        <a:buNone/>
        <a:defRPr sz="4400" b="0"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4.bin"/><Relationship Id="rId13" Type="http://schemas.openxmlformats.org/officeDocument/2006/relationships/image" Target="../media/image53.png"/><Relationship Id="rId18" Type="http://schemas.openxmlformats.org/officeDocument/2006/relationships/image" Target="../media/image47.png"/><Relationship Id="rId3" Type="http://schemas.openxmlformats.org/officeDocument/2006/relationships/image" Target="../media/image28.wmf"/><Relationship Id="rId7" Type="http://schemas.openxmlformats.org/officeDocument/2006/relationships/image" Target="../media/image30.wmf"/><Relationship Id="rId12" Type="http://schemas.openxmlformats.org/officeDocument/2006/relationships/image" Target="../media/image52.png"/><Relationship Id="rId17" Type="http://schemas.openxmlformats.org/officeDocument/2006/relationships/image" Target="../media/image44.png"/><Relationship Id="rId2" Type="http://schemas.openxmlformats.org/officeDocument/2006/relationships/oleObject" Target="../embeddings/oleObject1.bin"/><Relationship Id="rId16" Type="http://schemas.openxmlformats.org/officeDocument/2006/relationships/image" Target="../media/image56.png"/><Relationship Id="rId20"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oleObject" Target="../embeddings/oleObject3.bin"/><Relationship Id="rId11" Type="http://schemas.openxmlformats.org/officeDocument/2006/relationships/image" Target="../media/image32.wmf"/><Relationship Id="rId5" Type="http://schemas.openxmlformats.org/officeDocument/2006/relationships/image" Target="../media/image29.wmf"/><Relationship Id="rId15" Type="http://schemas.openxmlformats.org/officeDocument/2006/relationships/image" Target="../media/image55.png"/><Relationship Id="rId10" Type="http://schemas.openxmlformats.org/officeDocument/2006/relationships/oleObject" Target="../embeddings/oleObject5.bin"/><Relationship Id="rId19" Type="http://schemas.openxmlformats.org/officeDocument/2006/relationships/image" Target="../media/image57.png"/><Relationship Id="rId4" Type="http://schemas.openxmlformats.org/officeDocument/2006/relationships/oleObject" Target="../embeddings/oleObject2.bin"/><Relationship Id="rId9" Type="http://schemas.openxmlformats.org/officeDocument/2006/relationships/image" Target="../media/image31.wmf"/><Relationship Id="rId14" Type="http://schemas.openxmlformats.org/officeDocument/2006/relationships/image" Target="../media/image5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51.png"/><Relationship Id="rId13" Type="http://schemas.openxmlformats.org/officeDocument/2006/relationships/image" Target="../media/image301.png"/><Relationship Id="rId3" Type="http://schemas.openxmlformats.org/officeDocument/2006/relationships/image" Target="../media/image200.png"/><Relationship Id="rId7" Type="http://schemas.openxmlformats.org/officeDocument/2006/relationships/image" Target="../media/image241.png"/><Relationship Id="rId12" Type="http://schemas.openxmlformats.org/officeDocument/2006/relationships/image" Target="../media/image291.png"/><Relationship Id="rId17" Type="http://schemas.openxmlformats.org/officeDocument/2006/relationships/image" Target="../media/image26.png"/><Relationship Id="rId2" Type="http://schemas.openxmlformats.org/officeDocument/2006/relationships/image" Target="../media/image22.png"/><Relationship Id="rId16"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31.png"/><Relationship Id="rId11" Type="http://schemas.openxmlformats.org/officeDocument/2006/relationships/image" Target="../media/image281.png"/><Relationship Id="rId5" Type="http://schemas.openxmlformats.org/officeDocument/2006/relationships/image" Target="../media/image221.png"/><Relationship Id="rId15" Type="http://schemas.openxmlformats.org/officeDocument/2006/relationships/image" Target="../media/image24.png"/><Relationship Id="rId10" Type="http://schemas.openxmlformats.org/officeDocument/2006/relationships/image" Target="../media/image271.png"/><Relationship Id="rId4" Type="http://schemas.openxmlformats.org/officeDocument/2006/relationships/image" Target="../media/image210.png"/><Relationship Id="rId9" Type="http://schemas.openxmlformats.org/officeDocument/2006/relationships/image" Target="../media/image261.png"/><Relationship Id="rId14" Type="http://schemas.openxmlformats.org/officeDocument/2006/relationships/image" Target="../media/image31.png"/></Relationships>
</file>

<file path=ppt/slides/_rels/slide17.xml.rels><?xml version="1.0" encoding="UTF-8" standalone="yes"?>
<Relationships xmlns="http://schemas.openxmlformats.org/package/2006/relationships"><Relationship Id="rId8" Type="http://schemas.openxmlformats.org/officeDocument/2006/relationships/image" Target="../media/image380.png"/><Relationship Id="rId13" Type="http://schemas.openxmlformats.org/officeDocument/2006/relationships/image" Target="../media/image27.png"/><Relationship Id="rId3" Type="http://schemas.openxmlformats.org/officeDocument/2006/relationships/image" Target="../media/image331.png"/><Relationship Id="rId7" Type="http://schemas.openxmlformats.org/officeDocument/2006/relationships/image" Target="../media/image370.png"/><Relationship Id="rId12" Type="http://schemas.openxmlformats.org/officeDocument/2006/relationships/image" Target="../media/image410.png"/><Relationship Id="rId2" Type="http://schemas.openxmlformats.org/officeDocument/2006/relationships/image" Target="../media/image321.png"/><Relationship Id="rId16"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60.png"/><Relationship Id="rId5" Type="http://schemas.openxmlformats.org/officeDocument/2006/relationships/image" Target="../media/image350.png"/><Relationship Id="rId15" Type="http://schemas.openxmlformats.org/officeDocument/2006/relationships/image" Target="../media/image25.png"/><Relationship Id="rId10" Type="http://schemas.openxmlformats.org/officeDocument/2006/relationships/image" Target="../media/image40.png"/><Relationship Id="rId4" Type="http://schemas.openxmlformats.org/officeDocument/2006/relationships/image" Target="../media/image340.png"/><Relationship Id="rId9" Type="http://schemas.openxmlformats.org/officeDocument/2006/relationships/image" Target="../media/image39.png"/><Relationship Id="rId14" Type="http://schemas.openxmlformats.org/officeDocument/2006/relationships/image" Target="../media/image24.png"/></Relationships>
</file>

<file path=ppt/slides/_rels/slide18.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30.png"/><Relationship Id="rId7" Type="http://schemas.openxmlformats.org/officeDocument/2006/relationships/image" Target="../media/image4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20.png"/><Relationship Id="rId11" Type="http://schemas.openxmlformats.org/officeDocument/2006/relationships/image" Target="../media/image41.png"/><Relationship Id="rId5" Type="http://schemas.openxmlformats.org/officeDocument/2006/relationships/image" Target="../media/image46.pn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png"/></Relationships>
</file>

<file path=ppt/slides/_rels/slide19.xml.rels><?xml version="1.0" encoding="UTF-8" standalone="yes"?>
<Relationships xmlns="http://schemas.openxmlformats.org/package/2006/relationships"><Relationship Id="rId8" Type="http://schemas.openxmlformats.org/officeDocument/2006/relationships/image" Target="../media/image280.png"/><Relationship Id="rId13" Type="http://schemas.openxmlformats.org/officeDocument/2006/relationships/image" Target="../media/image330.png"/><Relationship Id="rId3" Type="http://schemas.openxmlformats.org/officeDocument/2006/relationships/image" Target="../media/image230.png"/><Relationship Id="rId7" Type="http://schemas.openxmlformats.org/officeDocument/2006/relationships/image" Target="../media/image270.png"/><Relationship Id="rId12" Type="http://schemas.openxmlformats.org/officeDocument/2006/relationships/image" Target="../media/image320.png"/><Relationship Id="rId2" Type="http://schemas.openxmlformats.org/officeDocument/2006/relationships/image" Target="../media/image220.png"/><Relationship Id="rId1" Type="http://schemas.openxmlformats.org/officeDocument/2006/relationships/slideLayout" Target="../slideLayouts/slideLayout15.xml"/><Relationship Id="rId6" Type="http://schemas.openxmlformats.org/officeDocument/2006/relationships/image" Target="../media/image260.png"/><Relationship Id="rId11" Type="http://schemas.openxmlformats.org/officeDocument/2006/relationships/image" Target="../media/image310.png"/><Relationship Id="rId5" Type="http://schemas.openxmlformats.org/officeDocument/2006/relationships/image" Target="../media/image250.png"/><Relationship Id="rId10" Type="http://schemas.openxmlformats.org/officeDocument/2006/relationships/image" Target="../media/image300.png"/><Relationship Id="rId4" Type="http://schemas.openxmlformats.org/officeDocument/2006/relationships/image" Target="../media/image240.png"/><Relationship Id="rId9" Type="http://schemas.openxmlformats.org/officeDocument/2006/relationships/image" Target="../media/image290.png"/><Relationship Id="rId14" Type="http://schemas.openxmlformats.org/officeDocument/2006/relationships/chart" Target="../charts/char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3" Type="http://schemas.openxmlformats.org/officeDocument/2006/relationships/image" Target="../media/image31.png"/><Relationship Id="rId3" Type="http://schemas.openxmlformats.org/officeDocument/2006/relationships/image" Target="../media/image200.png"/><Relationship Id="rId2" Type="http://schemas.openxmlformats.org/officeDocument/2006/relationships/image" Target="../media/image22.png"/><Relationship Id="rId16"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1.png"/><Relationship Id="rId15" Type="http://schemas.openxmlformats.org/officeDocument/2006/relationships/image" Target="../media/image25.png"/><Relationship Id="rId4" Type="http://schemas.openxmlformats.org/officeDocument/2006/relationships/image" Target="../media/image210.png"/><Relationship Id="rId14" Type="http://schemas.openxmlformats.org/officeDocument/2006/relationships/image" Target="../media/image24.pn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8.png"/><Relationship Id="rId7" Type="http://schemas.openxmlformats.org/officeDocument/2006/relationships/image" Target="../media/image33.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chart" Target="../charts/chart1.xml"/><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5"/>
          <p:cNvSpPr>
            <a:spLocks noGrp="1" noChangeArrowheads="1"/>
          </p:cNvSpPr>
          <p:nvPr>
            <p:ph type="subTitle" idx="1"/>
          </p:nvPr>
        </p:nvSpPr>
        <p:spPr>
          <a:xfrm>
            <a:off x="5029200" y="3601427"/>
            <a:ext cx="6096000" cy="914400"/>
          </a:xfrm>
        </p:spPr>
        <p:txBody>
          <a:bodyPr/>
          <a:lstStyle/>
          <a:p>
            <a:pPr eaLnBrk="1" hangingPunct="1"/>
            <a:r>
              <a:rPr lang="en-US" sz="1800" dirty="0">
                <a:solidFill>
                  <a:schemeClr val="tx1"/>
                </a:solidFill>
                <a:ea typeface="ＭＳ Ｐゴシック" charset="-128"/>
              </a:rPr>
              <a:t>Presented By</a:t>
            </a:r>
          </a:p>
          <a:p>
            <a:pPr eaLnBrk="1" hangingPunct="1"/>
            <a:r>
              <a:rPr lang="en-US" sz="1800" dirty="0">
                <a:solidFill>
                  <a:schemeClr val="tx1"/>
                </a:solidFill>
                <a:ea typeface="ＭＳ Ｐゴシック" charset="-128"/>
              </a:rPr>
              <a:t>Greg Schunk</a:t>
            </a:r>
            <a:endParaRPr lang="en-US" dirty="0">
              <a:solidFill>
                <a:schemeClr val="tx1"/>
              </a:solidFill>
              <a:ea typeface="ＭＳ Ｐゴシック" charset="-128"/>
            </a:endParaRPr>
          </a:p>
        </p:txBody>
      </p:sp>
      <p:sp>
        <p:nvSpPr>
          <p:cNvPr id="13314" name="Rectangle 10"/>
          <p:cNvSpPr>
            <a:spLocks noGrp="1" noChangeArrowheads="1"/>
          </p:cNvSpPr>
          <p:nvPr>
            <p:ph type="title"/>
          </p:nvPr>
        </p:nvSpPr>
        <p:spPr>
          <a:xfrm>
            <a:off x="4800600" y="1447800"/>
            <a:ext cx="6134100" cy="1600200"/>
          </a:xfrm>
        </p:spPr>
        <p:txBody>
          <a:bodyPr/>
          <a:lstStyle/>
          <a:p>
            <a:pPr eaLnBrk="1" hangingPunct="1"/>
            <a:r>
              <a:rPr lang="en-US" sz="2400" dirty="0">
                <a:solidFill>
                  <a:srgbClr val="333399"/>
                </a:solidFill>
                <a:ea typeface="ＭＳ Ｐゴシック" charset="-128"/>
              </a:rPr>
              <a:t>In-Situ Heat Rejection to the Martian Atmosphere</a:t>
            </a:r>
            <a:br>
              <a:rPr lang="en-US" sz="2400" dirty="0">
                <a:solidFill>
                  <a:srgbClr val="333399"/>
                </a:solidFill>
                <a:ea typeface="ＭＳ Ｐゴシック" charset="-128"/>
              </a:rPr>
            </a:br>
            <a:r>
              <a:rPr lang="en-US" sz="1800" b="0" dirty="0">
                <a:solidFill>
                  <a:srgbClr val="333399"/>
                </a:solidFill>
                <a:ea typeface="ＭＳ Ｐゴシック" charset="-128"/>
              </a:rPr>
              <a:t>R. Gregory Schunk</a:t>
            </a:r>
            <a:br>
              <a:rPr lang="en-US" sz="1800" b="0" dirty="0">
                <a:solidFill>
                  <a:srgbClr val="333399"/>
                </a:solidFill>
                <a:ea typeface="ＭＳ Ｐゴシック" charset="-128"/>
              </a:rPr>
            </a:br>
            <a:r>
              <a:rPr lang="en-US" sz="1800" b="0" dirty="0">
                <a:solidFill>
                  <a:srgbClr val="333399"/>
                </a:solidFill>
                <a:ea typeface="ＭＳ Ｐゴシック" charset="-128"/>
              </a:rPr>
              <a:t>Thermal Analysis and Control Branch</a:t>
            </a:r>
            <a:br>
              <a:rPr lang="en-US" sz="1800" b="0" dirty="0">
                <a:solidFill>
                  <a:srgbClr val="333399"/>
                </a:solidFill>
                <a:ea typeface="ＭＳ Ｐゴシック" charset="-128"/>
              </a:rPr>
            </a:br>
            <a:r>
              <a:rPr lang="en-US" sz="1800" b="0" dirty="0">
                <a:solidFill>
                  <a:srgbClr val="333399"/>
                </a:solidFill>
                <a:ea typeface="ＭＳ Ｐゴシック" charset="-128"/>
              </a:rPr>
              <a:t>NASA/MSFC/Amentum/ESSCA </a:t>
            </a:r>
            <a:endParaRPr lang="en-US" sz="2400" b="0" dirty="0">
              <a:solidFill>
                <a:srgbClr val="333399"/>
              </a:solidFill>
              <a:ea typeface="ＭＳ Ｐゴシック" charset="-128"/>
            </a:endParaRPr>
          </a:p>
        </p:txBody>
      </p:sp>
      <p:sp>
        <p:nvSpPr>
          <p:cNvPr id="13315" name="Rectangle 11"/>
          <p:cNvSpPr>
            <a:spLocks noChangeArrowheads="1"/>
          </p:cNvSpPr>
          <p:nvPr/>
        </p:nvSpPr>
        <p:spPr bwMode="auto">
          <a:xfrm>
            <a:off x="6477000" y="4800600"/>
            <a:ext cx="4038600" cy="1477962"/>
          </a:xfrm>
          <a:prstGeom prst="rect">
            <a:avLst/>
          </a:prstGeom>
          <a:noFill/>
          <a:ln w="9525">
            <a:noFill/>
            <a:miter lim="800000"/>
            <a:headEnd/>
            <a:tailEnd/>
          </a:ln>
        </p:spPr>
        <p:txBody>
          <a:bodyPr wrap="square" lIns="91440" tIns="45720" rIns="91440" bIns="45720" anchor="t">
            <a:spAutoFit/>
          </a:bodyPr>
          <a:lstStyle/>
          <a:p>
            <a:pPr algn="l" eaLnBrk="1" hangingPunct="1"/>
            <a:r>
              <a:rPr lang="en-US" sz="1800" b="0" dirty="0">
                <a:solidFill>
                  <a:srgbClr val="333399"/>
                </a:solidFill>
                <a:latin typeface="Arial"/>
                <a:ea typeface="ＭＳ Ｐゴシック"/>
                <a:cs typeface="Arial"/>
              </a:rPr>
              <a:t>Thermal &amp; Fluids Analysis Workshop</a:t>
            </a:r>
            <a:br>
              <a:rPr lang="en-US" sz="1800" b="0" dirty="0">
                <a:solidFill>
                  <a:srgbClr val="333399"/>
                </a:solidFill>
                <a:latin typeface="Arial" pitchFamily="34" charset="0"/>
              </a:rPr>
            </a:br>
            <a:r>
              <a:rPr lang="en-US" sz="1800" b="0" dirty="0">
                <a:solidFill>
                  <a:srgbClr val="333399"/>
                </a:solidFill>
                <a:latin typeface="Arial"/>
                <a:ea typeface="ＭＳ Ｐゴシック"/>
                <a:cs typeface="Arial"/>
              </a:rPr>
              <a:t>TFAWS 2026</a:t>
            </a:r>
            <a:br>
              <a:rPr lang="en-US" sz="1800" b="0" dirty="0">
                <a:solidFill>
                  <a:srgbClr val="333399"/>
                </a:solidFill>
                <a:latin typeface="Arial" pitchFamily="34" charset="0"/>
              </a:rPr>
            </a:br>
            <a:r>
              <a:rPr lang="en-US" sz="1800" b="0" dirty="0">
                <a:solidFill>
                  <a:srgbClr val="333399"/>
                </a:solidFill>
                <a:latin typeface="Arial"/>
                <a:ea typeface="ＭＳ Ｐゴシック"/>
                <a:cs typeface="Arial"/>
              </a:rPr>
              <a:t>August 31 – September 4, 2026</a:t>
            </a:r>
          </a:p>
          <a:p>
            <a:pPr algn="l" eaLnBrk="1" hangingPunct="1"/>
            <a:r>
              <a:rPr lang="en-US" sz="1800" b="0" dirty="0">
                <a:solidFill>
                  <a:srgbClr val="333399"/>
                </a:solidFill>
                <a:latin typeface="Arial"/>
                <a:ea typeface="ＭＳ Ｐゴシック"/>
                <a:cs typeface="Arial"/>
              </a:rPr>
              <a:t>NASA Marshall Space Flight Center</a:t>
            </a:r>
          </a:p>
          <a:p>
            <a:pPr algn="l" eaLnBrk="1" hangingPunct="1"/>
            <a:r>
              <a:rPr lang="en-US" sz="1800" b="0" dirty="0">
                <a:solidFill>
                  <a:srgbClr val="333399"/>
                </a:solidFill>
                <a:latin typeface="Arial"/>
                <a:ea typeface="ＭＳ Ｐゴシック"/>
                <a:cs typeface="Arial"/>
              </a:rPr>
              <a:t>Huntsville, AL</a:t>
            </a:r>
          </a:p>
        </p:txBody>
      </p:sp>
      <p:sp>
        <p:nvSpPr>
          <p:cNvPr id="6" name="Text Box 36">
            <a:extLst>
              <a:ext uri="{FF2B5EF4-FFF2-40B4-BE49-F238E27FC236}">
                <a16:creationId xmlns:a16="http://schemas.microsoft.com/office/drawing/2014/main" id="{F917E5F1-6E57-4C5E-B693-B8880278A8DD}"/>
              </a:ext>
            </a:extLst>
          </p:cNvPr>
          <p:cNvSpPr txBox="1">
            <a:spLocks noChangeArrowheads="1"/>
          </p:cNvSpPr>
          <p:nvPr/>
        </p:nvSpPr>
        <p:spPr bwMode="auto">
          <a:xfrm>
            <a:off x="0" y="-1"/>
            <a:ext cx="12192000" cy="914399"/>
          </a:xfrm>
          <a:prstGeom prst="rect">
            <a:avLst/>
          </a:prstGeom>
          <a:gradFill rotWithShape="0">
            <a:gsLst>
              <a:gs pos="0">
                <a:srgbClr val="333399"/>
              </a:gs>
              <a:gs pos="100000">
                <a:schemeClr val="accent2">
                  <a:gamma/>
                  <a:shade val="48627"/>
                  <a:invGamma/>
                </a:schemeClr>
              </a:gs>
            </a:gsLst>
            <a:lin ang="0" scaled="1"/>
          </a:gradFill>
          <a:ln w="9525">
            <a:noFill/>
            <a:miter lim="800000"/>
            <a:headEnd/>
            <a:tailEnd/>
          </a:ln>
          <a:effectLst/>
        </p:spPr>
        <p:txBody>
          <a:bodyPr anchor="ctr"/>
          <a:lstStyle/>
          <a:p>
            <a:pPr>
              <a:spcBef>
                <a:spcPct val="50000"/>
              </a:spcBef>
              <a:tabLst>
                <a:tab pos="4459288" algn="ctr"/>
              </a:tabLst>
              <a:defRPr/>
            </a:pPr>
            <a:r>
              <a:rPr lang="en-US" sz="2800" dirty="0">
                <a:solidFill>
                  <a:schemeClr val="bg1"/>
                </a:solidFill>
                <a:latin typeface="Arial" charset="0"/>
                <a:ea typeface="+mn-ea"/>
              </a:rPr>
              <a:t>	TFAWS Active Thermal Paper Session</a:t>
            </a:r>
          </a:p>
        </p:txBody>
      </p:sp>
      <p:pic>
        <p:nvPicPr>
          <p:cNvPr id="2" name="Graphic 1">
            <a:extLst>
              <a:ext uri="{FF2B5EF4-FFF2-40B4-BE49-F238E27FC236}">
                <a16:creationId xmlns:a16="http://schemas.microsoft.com/office/drawing/2014/main" id="{A5900BD7-A98A-53B4-DB32-EDBE31DE33BD}"/>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320272" y="109728"/>
            <a:ext cx="838200" cy="698700"/>
          </a:xfrm>
          <a:prstGeom prst="rect">
            <a:avLst/>
          </a:prstGeom>
        </p:spPr>
      </p:pic>
      <p:pic>
        <p:nvPicPr>
          <p:cNvPr id="3" name="Picture 2">
            <a:extLst>
              <a:ext uri="{FF2B5EF4-FFF2-40B4-BE49-F238E27FC236}">
                <a16:creationId xmlns:a16="http://schemas.microsoft.com/office/drawing/2014/main" id="{354CD07E-EF3A-FA8E-FE4B-714BF38E71DE}"/>
              </a:ext>
            </a:extLst>
          </p:cNvPr>
          <p:cNvPicPr>
            <a:picLocks noChangeAspect="1"/>
          </p:cNvPicPr>
          <p:nvPr/>
        </p:nvPicPr>
        <p:blipFill>
          <a:blip r:embed="rId4"/>
          <a:stretch>
            <a:fillRect/>
          </a:stretch>
        </p:blipFill>
        <p:spPr>
          <a:xfrm>
            <a:off x="1066800" y="1770677"/>
            <a:ext cx="4048095" cy="487112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503FA-1A70-B54A-BAF7-078EFCD284EE}"/>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FF970499-965A-BAC9-DB66-DD18A2ECE823}"/>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581FA844-D3E5-4ECB-F566-3C4EB000185C}"/>
              </a:ext>
            </a:extLst>
          </p:cNvPr>
          <p:cNvSpPr>
            <a:spLocks noGrp="1"/>
          </p:cNvSpPr>
          <p:nvPr>
            <p:ph type="sldNum" sz="quarter" idx="12"/>
          </p:nvPr>
        </p:nvSpPr>
        <p:spPr/>
        <p:txBody>
          <a:bodyPr/>
          <a:lstStyle/>
          <a:p>
            <a:fld id="{33F42015-0FC7-4B0E-8D2B-76EADF48D957}" type="slidenum">
              <a:rPr lang="en-US" smtClean="0"/>
              <a:pPr/>
              <a:t>10</a:t>
            </a:fld>
            <a:endParaRPr lang="en-US"/>
          </a:p>
        </p:txBody>
      </p:sp>
      <p:sp>
        <p:nvSpPr>
          <p:cNvPr id="10" name="Line 4">
            <a:extLst>
              <a:ext uri="{FF2B5EF4-FFF2-40B4-BE49-F238E27FC236}">
                <a16:creationId xmlns:a16="http://schemas.microsoft.com/office/drawing/2014/main" id="{30E81FD3-D0F6-03A6-88D7-B461B994F765}"/>
              </a:ext>
            </a:extLst>
          </p:cNvPr>
          <p:cNvSpPr>
            <a:spLocks noChangeShapeType="1"/>
          </p:cNvSpPr>
          <p:nvPr/>
        </p:nvSpPr>
        <p:spPr bwMode="auto">
          <a:xfrm>
            <a:off x="1412737" y="1679435"/>
            <a:ext cx="0" cy="3962400"/>
          </a:xfrm>
          <a:prstGeom prst="line">
            <a:avLst/>
          </a:prstGeom>
          <a:noFill/>
          <a:ln w="9525">
            <a:solidFill>
              <a:sysClr val="windowText" lastClr="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defTabSz="457200" eaLnBrk="1" fontAlgn="auto" hangingPunct="1">
              <a:spcBef>
                <a:spcPts val="0"/>
              </a:spcBef>
              <a:spcAft>
                <a:spcPts val="0"/>
              </a:spcAft>
              <a:defRPr/>
            </a:pPr>
            <a:endParaRPr lang="en-US" sz="1800" b="0" kern="0">
              <a:solidFill>
                <a:prstClr val="black"/>
              </a:solidFill>
              <a:latin typeface="Aptos" panose="02110004020202020204"/>
              <a:ea typeface="+mn-ea"/>
            </a:endParaRPr>
          </a:p>
        </p:txBody>
      </p:sp>
      <p:sp>
        <p:nvSpPr>
          <p:cNvPr id="11" name="Line 5">
            <a:extLst>
              <a:ext uri="{FF2B5EF4-FFF2-40B4-BE49-F238E27FC236}">
                <a16:creationId xmlns:a16="http://schemas.microsoft.com/office/drawing/2014/main" id="{E1471D9B-ADDB-FFF8-6FD1-160E0DAD1AF7}"/>
              </a:ext>
            </a:extLst>
          </p:cNvPr>
          <p:cNvSpPr>
            <a:spLocks noChangeShapeType="1"/>
          </p:cNvSpPr>
          <p:nvPr/>
        </p:nvSpPr>
        <p:spPr bwMode="auto">
          <a:xfrm>
            <a:off x="1717537" y="1679435"/>
            <a:ext cx="0" cy="3962400"/>
          </a:xfrm>
          <a:prstGeom prst="line">
            <a:avLst/>
          </a:prstGeom>
          <a:noFill/>
          <a:ln w="9525">
            <a:solidFill>
              <a:sysClr val="windowText" lastClr="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defTabSz="457200" eaLnBrk="1" fontAlgn="auto" hangingPunct="1">
              <a:spcBef>
                <a:spcPts val="0"/>
              </a:spcBef>
              <a:spcAft>
                <a:spcPts val="0"/>
              </a:spcAft>
              <a:defRPr/>
            </a:pPr>
            <a:endParaRPr lang="en-US" sz="1800" b="0" kern="0">
              <a:solidFill>
                <a:prstClr val="black"/>
              </a:solidFill>
              <a:latin typeface="Aptos" panose="02110004020202020204"/>
              <a:ea typeface="+mn-ea"/>
            </a:endParaRPr>
          </a:p>
        </p:txBody>
      </p:sp>
      <p:sp>
        <p:nvSpPr>
          <p:cNvPr id="12" name="Line 6">
            <a:extLst>
              <a:ext uri="{FF2B5EF4-FFF2-40B4-BE49-F238E27FC236}">
                <a16:creationId xmlns:a16="http://schemas.microsoft.com/office/drawing/2014/main" id="{90F82CF2-675F-0BFF-9671-53E03349AD04}"/>
              </a:ext>
            </a:extLst>
          </p:cNvPr>
          <p:cNvSpPr>
            <a:spLocks noChangeShapeType="1"/>
          </p:cNvSpPr>
          <p:nvPr/>
        </p:nvSpPr>
        <p:spPr bwMode="auto">
          <a:xfrm>
            <a:off x="1488937" y="5108435"/>
            <a:ext cx="0" cy="381000"/>
          </a:xfrm>
          <a:prstGeom prst="line">
            <a:avLst/>
          </a:prstGeom>
          <a:noFill/>
          <a:ln w="9525">
            <a:solidFill>
              <a:sysClr val="windowText" lastClr="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defTabSz="457200" eaLnBrk="1" fontAlgn="auto" hangingPunct="1">
              <a:spcBef>
                <a:spcPts val="0"/>
              </a:spcBef>
              <a:spcAft>
                <a:spcPts val="0"/>
              </a:spcAft>
              <a:defRPr/>
            </a:pPr>
            <a:endParaRPr lang="en-US" sz="1800" b="0" kern="0">
              <a:solidFill>
                <a:prstClr val="black"/>
              </a:solidFill>
              <a:latin typeface="Aptos" panose="02110004020202020204"/>
              <a:ea typeface="+mn-ea"/>
            </a:endParaRPr>
          </a:p>
        </p:txBody>
      </p:sp>
      <p:sp>
        <p:nvSpPr>
          <p:cNvPr id="13" name="Line 7">
            <a:extLst>
              <a:ext uri="{FF2B5EF4-FFF2-40B4-BE49-F238E27FC236}">
                <a16:creationId xmlns:a16="http://schemas.microsoft.com/office/drawing/2014/main" id="{A6E61E16-9035-C941-5571-7DD03B065797}"/>
              </a:ext>
            </a:extLst>
          </p:cNvPr>
          <p:cNvSpPr>
            <a:spLocks noChangeShapeType="1"/>
          </p:cNvSpPr>
          <p:nvPr/>
        </p:nvSpPr>
        <p:spPr bwMode="auto">
          <a:xfrm>
            <a:off x="1565137" y="5108435"/>
            <a:ext cx="0" cy="381000"/>
          </a:xfrm>
          <a:prstGeom prst="line">
            <a:avLst/>
          </a:prstGeom>
          <a:noFill/>
          <a:ln w="9525">
            <a:solidFill>
              <a:sysClr val="windowText" lastClr="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defTabSz="457200" eaLnBrk="1" fontAlgn="auto" hangingPunct="1">
              <a:spcBef>
                <a:spcPts val="0"/>
              </a:spcBef>
              <a:spcAft>
                <a:spcPts val="0"/>
              </a:spcAft>
              <a:defRPr/>
            </a:pPr>
            <a:endParaRPr lang="en-US" sz="1800" b="0" kern="0">
              <a:solidFill>
                <a:prstClr val="black"/>
              </a:solidFill>
              <a:latin typeface="Aptos" panose="02110004020202020204"/>
              <a:ea typeface="+mn-ea"/>
            </a:endParaRPr>
          </a:p>
        </p:txBody>
      </p:sp>
      <p:sp>
        <p:nvSpPr>
          <p:cNvPr id="14" name="Line 8">
            <a:extLst>
              <a:ext uri="{FF2B5EF4-FFF2-40B4-BE49-F238E27FC236}">
                <a16:creationId xmlns:a16="http://schemas.microsoft.com/office/drawing/2014/main" id="{6DEFDB04-1A81-7393-E6F5-0516721D4D42}"/>
              </a:ext>
            </a:extLst>
          </p:cNvPr>
          <p:cNvSpPr>
            <a:spLocks noChangeShapeType="1"/>
          </p:cNvSpPr>
          <p:nvPr/>
        </p:nvSpPr>
        <p:spPr bwMode="auto">
          <a:xfrm>
            <a:off x="1641337" y="5108435"/>
            <a:ext cx="0" cy="381000"/>
          </a:xfrm>
          <a:prstGeom prst="line">
            <a:avLst/>
          </a:prstGeom>
          <a:noFill/>
          <a:ln w="9525">
            <a:solidFill>
              <a:sysClr val="windowText" lastClr="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defTabSz="457200" eaLnBrk="1" fontAlgn="auto" hangingPunct="1">
              <a:spcBef>
                <a:spcPts val="0"/>
              </a:spcBef>
              <a:spcAft>
                <a:spcPts val="0"/>
              </a:spcAft>
              <a:defRPr/>
            </a:pPr>
            <a:endParaRPr lang="en-US" sz="1800" b="0" kern="0">
              <a:solidFill>
                <a:prstClr val="black"/>
              </a:solidFill>
              <a:latin typeface="Aptos" panose="02110004020202020204"/>
              <a:ea typeface="+mn-ea"/>
            </a:endParaRPr>
          </a:p>
        </p:txBody>
      </p:sp>
      <p:sp>
        <p:nvSpPr>
          <p:cNvPr id="15" name="Arc 9">
            <a:extLst>
              <a:ext uri="{FF2B5EF4-FFF2-40B4-BE49-F238E27FC236}">
                <a16:creationId xmlns:a16="http://schemas.microsoft.com/office/drawing/2014/main" id="{E3353516-9A04-E457-0D6E-248D56C4EEE3}"/>
              </a:ext>
            </a:extLst>
          </p:cNvPr>
          <p:cNvSpPr>
            <a:spLocks/>
          </p:cNvSpPr>
          <p:nvPr/>
        </p:nvSpPr>
        <p:spPr bwMode="auto">
          <a:xfrm>
            <a:off x="1107937" y="1450835"/>
            <a:ext cx="381000" cy="381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ysClr val="windowText" lastClr="000000"/>
            </a:solidFill>
            <a:round/>
            <a:headEnd type="arrow"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l" defTabSz="457200" eaLnBrk="1" fontAlgn="auto" hangingPunct="1">
              <a:spcBef>
                <a:spcPts val="0"/>
              </a:spcBef>
              <a:spcAft>
                <a:spcPts val="0"/>
              </a:spcAft>
              <a:defRPr/>
            </a:pPr>
            <a:endParaRPr lang="en-US" sz="1800" b="0" kern="0">
              <a:solidFill>
                <a:prstClr val="black"/>
              </a:solidFill>
              <a:latin typeface="Aptos" panose="02110004020202020204"/>
              <a:ea typeface="+mn-ea"/>
            </a:endParaRPr>
          </a:p>
        </p:txBody>
      </p:sp>
      <p:sp>
        <p:nvSpPr>
          <p:cNvPr id="16" name="Arc 10">
            <a:extLst>
              <a:ext uri="{FF2B5EF4-FFF2-40B4-BE49-F238E27FC236}">
                <a16:creationId xmlns:a16="http://schemas.microsoft.com/office/drawing/2014/main" id="{14CB0A4D-EF0E-33FC-5F85-E7514B357A9E}"/>
              </a:ext>
            </a:extLst>
          </p:cNvPr>
          <p:cNvSpPr>
            <a:spLocks/>
          </p:cNvSpPr>
          <p:nvPr/>
        </p:nvSpPr>
        <p:spPr bwMode="auto">
          <a:xfrm flipH="1">
            <a:off x="1641337" y="1450835"/>
            <a:ext cx="381000" cy="381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ysClr val="windowText" lastClr="000000"/>
            </a:solidFill>
            <a:round/>
            <a:headEnd type="arrow"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l" defTabSz="457200" eaLnBrk="1" fontAlgn="auto" hangingPunct="1">
              <a:spcBef>
                <a:spcPts val="0"/>
              </a:spcBef>
              <a:spcAft>
                <a:spcPts val="0"/>
              </a:spcAft>
              <a:defRPr/>
            </a:pPr>
            <a:endParaRPr lang="en-US" sz="1800" b="0" kern="0">
              <a:solidFill>
                <a:prstClr val="black"/>
              </a:solidFill>
              <a:latin typeface="Aptos" panose="02110004020202020204"/>
              <a:ea typeface="+mn-ea"/>
            </a:endParaRPr>
          </a:p>
        </p:txBody>
      </p:sp>
      <p:sp>
        <p:nvSpPr>
          <p:cNvPr id="17" name="Line 11">
            <a:extLst>
              <a:ext uri="{FF2B5EF4-FFF2-40B4-BE49-F238E27FC236}">
                <a16:creationId xmlns:a16="http://schemas.microsoft.com/office/drawing/2014/main" id="{6705AFDE-EF93-13A9-6C29-D6BC0061BCE8}"/>
              </a:ext>
            </a:extLst>
          </p:cNvPr>
          <p:cNvSpPr>
            <a:spLocks noChangeShapeType="1"/>
          </p:cNvSpPr>
          <p:nvPr/>
        </p:nvSpPr>
        <p:spPr bwMode="auto">
          <a:xfrm>
            <a:off x="1565137" y="1222235"/>
            <a:ext cx="0" cy="609600"/>
          </a:xfrm>
          <a:prstGeom prst="line">
            <a:avLst/>
          </a:prstGeom>
          <a:noFill/>
          <a:ln w="9525">
            <a:solidFill>
              <a:sysClr val="windowText" lastClr="000000"/>
            </a:solidFill>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defTabSz="457200" eaLnBrk="1" fontAlgn="auto" hangingPunct="1">
              <a:spcBef>
                <a:spcPts val="0"/>
              </a:spcBef>
              <a:spcAft>
                <a:spcPts val="0"/>
              </a:spcAft>
              <a:defRPr/>
            </a:pPr>
            <a:endParaRPr lang="en-US" sz="1800" b="0" kern="0">
              <a:solidFill>
                <a:prstClr val="black"/>
              </a:solidFill>
              <a:latin typeface="Aptos" panose="02110004020202020204"/>
              <a:ea typeface="+mn-ea"/>
            </a:endParaRPr>
          </a:p>
        </p:txBody>
      </p:sp>
      <p:sp>
        <p:nvSpPr>
          <p:cNvPr id="18" name="Arc 12">
            <a:extLst>
              <a:ext uri="{FF2B5EF4-FFF2-40B4-BE49-F238E27FC236}">
                <a16:creationId xmlns:a16="http://schemas.microsoft.com/office/drawing/2014/main" id="{B905919D-B436-224B-9AE2-E0632FE88F42}"/>
              </a:ext>
            </a:extLst>
          </p:cNvPr>
          <p:cNvSpPr>
            <a:spLocks/>
          </p:cNvSpPr>
          <p:nvPr/>
        </p:nvSpPr>
        <p:spPr bwMode="auto">
          <a:xfrm flipV="1">
            <a:off x="1107937" y="5641835"/>
            <a:ext cx="381000" cy="381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ysClr val="windowText" lastClr="000000"/>
            </a:solidFill>
            <a:round/>
            <a:headEn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l" defTabSz="457200" eaLnBrk="1" fontAlgn="auto" hangingPunct="1">
              <a:spcBef>
                <a:spcPts val="0"/>
              </a:spcBef>
              <a:spcAft>
                <a:spcPts val="0"/>
              </a:spcAft>
              <a:defRPr/>
            </a:pPr>
            <a:endParaRPr lang="en-US" sz="1800" b="0" kern="0">
              <a:solidFill>
                <a:prstClr val="black"/>
              </a:solidFill>
              <a:latin typeface="Aptos" panose="02110004020202020204"/>
              <a:ea typeface="+mn-ea"/>
            </a:endParaRPr>
          </a:p>
        </p:txBody>
      </p:sp>
      <p:sp>
        <p:nvSpPr>
          <p:cNvPr id="19" name="Arc 13">
            <a:extLst>
              <a:ext uri="{FF2B5EF4-FFF2-40B4-BE49-F238E27FC236}">
                <a16:creationId xmlns:a16="http://schemas.microsoft.com/office/drawing/2014/main" id="{A731393A-19F1-FA65-EE0E-2074A46D3329}"/>
              </a:ext>
            </a:extLst>
          </p:cNvPr>
          <p:cNvSpPr>
            <a:spLocks/>
          </p:cNvSpPr>
          <p:nvPr/>
        </p:nvSpPr>
        <p:spPr bwMode="auto">
          <a:xfrm flipH="1" flipV="1">
            <a:off x="1641337" y="5641835"/>
            <a:ext cx="381000" cy="381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ysClr val="windowText" lastClr="000000"/>
            </a:solidFill>
            <a:round/>
            <a:headEn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l" defTabSz="457200" eaLnBrk="1" fontAlgn="auto" hangingPunct="1">
              <a:spcBef>
                <a:spcPts val="0"/>
              </a:spcBef>
              <a:spcAft>
                <a:spcPts val="0"/>
              </a:spcAft>
              <a:defRPr/>
            </a:pPr>
            <a:endParaRPr lang="en-US" sz="1800" b="0" kern="0">
              <a:solidFill>
                <a:prstClr val="black"/>
              </a:solidFill>
              <a:latin typeface="Aptos" panose="02110004020202020204"/>
              <a:ea typeface="+mn-ea"/>
            </a:endParaRPr>
          </a:p>
        </p:txBody>
      </p:sp>
      <p:sp>
        <p:nvSpPr>
          <p:cNvPr id="20" name="Line 14">
            <a:extLst>
              <a:ext uri="{FF2B5EF4-FFF2-40B4-BE49-F238E27FC236}">
                <a16:creationId xmlns:a16="http://schemas.microsoft.com/office/drawing/2014/main" id="{24C2EF4B-CAAC-F36D-4B72-0FB911615B0A}"/>
              </a:ext>
            </a:extLst>
          </p:cNvPr>
          <p:cNvSpPr>
            <a:spLocks noChangeShapeType="1"/>
          </p:cNvSpPr>
          <p:nvPr/>
        </p:nvSpPr>
        <p:spPr bwMode="auto">
          <a:xfrm flipV="1">
            <a:off x="1565137" y="5641835"/>
            <a:ext cx="0" cy="609600"/>
          </a:xfrm>
          <a:prstGeom prst="line">
            <a:avLst/>
          </a:prstGeom>
          <a:noFill/>
          <a:ln w="9525">
            <a:solidFill>
              <a:sysClr val="windowText" lastClr="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defTabSz="457200" eaLnBrk="1" fontAlgn="auto" hangingPunct="1">
              <a:spcBef>
                <a:spcPts val="0"/>
              </a:spcBef>
              <a:spcAft>
                <a:spcPts val="0"/>
              </a:spcAft>
              <a:defRPr/>
            </a:pPr>
            <a:endParaRPr lang="en-US" sz="1800" b="0" kern="0">
              <a:solidFill>
                <a:prstClr val="black"/>
              </a:solidFill>
              <a:latin typeface="Aptos" panose="02110004020202020204"/>
              <a:ea typeface="+mn-ea"/>
            </a:endParaRPr>
          </a:p>
        </p:txBody>
      </p:sp>
      <p:sp>
        <p:nvSpPr>
          <p:cNvPr id="21" name="Rectangle 17">
            <a:extLst>
              <a:ext uri="{FF2B5EF4-FFF2-40B4-BE49-F238E27FC236}">
                <a16:creationId xmlns:a16="http://schemas.microsoft.com/office/drawing/2014/main" id="{AA7655A8-5E02-3ED4-703E-ED64817EF310}"/>
              </a:ext>
            </a:extLst>
          </p:cNvPr>
          <p:cNvSpPr>
            <a:spLocks noChangeArrowheads="1"/>
          </p:cNvSpPr>
          <p:nvPr/>
        </p:nvSpPr>
        <p:spPr bwMode="auto">
          <a:xfrm>
            <a:off x="1336537" y="5032235"/>
            <a:ext cx="457200" cy="533400"/>
          </a:xfrm>
          <a:prstGeom prst="rect">
            <a:avLst/>
          </a:prstGeom>
          <a:noFill/>
          <a:ln w="9525">
            <a:solidFill>
              <a:sysClr val="windowText" lastClr="000000"/>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l" defTabSz="457200" eaLnBrk="1" fontAlgn="auto" hangingPunct="1">
              <a:spcBef>
                <a:spcPts val="0"/>
              </a:spcBef>
              <a:spcAft>
                <a:spcPts val="0"/>
              </a:spcAft>
              <a:defRPr/>
            </a:pPr>
            <a:endParaRPr lang="en-US" sz="1800" b="0" kern="0">
              <a:solidFill>
                <a:prstClr val="black"/>
              </a:solidFill>
              <a:latin typeface="Aptos" panose="02110004020202020204"/>
              <a:ea typeface="+mn-ea"/>
            </a:endParaRPr>
          </a:p>
        </p:txBody>
      </p:sp>
      <p:sp>
        <p:nvSpPr>
          <p:cNvPr id="22" name="Line 23">
            <a:extLst>
              <a:ext uri="{FF2B5EF4-FFF2-40B4-BE49-F238E27FC236}">
                <a16:creationId xmlns:a16="http://schemas.microsoft.com/office/drawing/2014/main" id="{2E999803-AA0C-B090-6557-0AF2A99BC74C}"/>
              </a:ext>
            </a:extLst>
          </p:cNvPr>
          <p:cNvSpPr>
            <a:spLocks noChangeShapeType="1"/>
          </p:cNvSpPr>
          <p:nvPr/>
        </p:nvSpPr>
        <p:spPr bwMode="auto">
          <a:xfrm>
            <a:off x="1565137" y="2289035"/>
            <a:ext cx="0" cy="609600"/>
          </a:xfrm>
          <a:prstGeom prst="line">
            <a:avLst/>
          </a:prstGeom>
          <a:noFill/>
          <a:ln w="9525">
            <a:solidFill>
              <a:sysClr val="windowText" lastClr="000000"/>
            </a:solidFill>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defTabSz="457200" eaLnBrk="1" fontAlgn="auto" hangingPunct="1">
              <a:spcBef>
                <a:spcPts val="0"/>
              </a:spcBef>
              <a:spcAft>
                <a:spcPts val="0"/>
              </a:spcAft>
              <a:defRPr/>
            </a:pPr>
            <a:endParaRPr lang="en-US" sz="1800" b="0" kern="0">
              <a:solidFill>
                <a:prstClr val="black"/>
              </a:solidFill>
              <a:latin typeface="Aptos" panose="02110004020202020204"/>
              <a:ea typeface="+mn-ea"/>
            </a:endParaRPr>
          </a:p>
        </p:txBody>
      </p:sp>
      <p:sp>
        <p:nvSpPr>
          <p:cNvPr id="23" name="Line 24">
            <a:extLst>
              <a:ext uri="{FF2B5EF4-FFF2-40B4-BE49-F238E27FC236}">
                <a16:creationId xmlns:a16="http://schemas.microsoft.com/office/drawing/2014/main" id="{009479B0-2B5A-2ED0-A48F-3A900C38EA0D}"/>
              </a:ext>
            </a:extLst>
          </p:cNvPr>
          <p:cNvSpPr>
            <a:spLocks noChangeShapeType="1"/>
          </p:cNvSpPr>
          <p:nvPr/>
        </p:nvSpPr>
        <p:spPr bwMode="auto">
          <a:xfrm>
            <a:off x="1565137" y="3355835"/>
            <a:ext cx="0" cy="609600"/>
          </a:xfrm>
          <a:prstGeom prst="line">
            <a:avLst/>
          </a:prstGeom>
          <a:noFill/>
          <a:ln w="9525">
            <a:solidFill>
              <a:sysClr val="windowText" lastClr="000000"/>
            </a:solidFill>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defTabSz="457200" eaLnBrk="1" fontAlgn="auto" hangingPunct="1">
              <a:spcBef>
                <a:spcPts val="0"/>
              </a:spcBef>
              <a:spcAft>
                <a:spcPts val="0"/>
              </a:spcAft>
              <a:defRPr/>
            </a:pPr>
            <a:endParaRPr lang="en-US" sz="1800" b="0" kern="0">
              <a:solidFill>
                <a:prstClr val="black"/>
              </a:solidFill>
              <a:latin typeface="Aptos" panose="02110004020202020204"/>
              <a:ea typeface="+mn-ea"/>
            </a:endParaRPr>
          </a:p>
        </p:txBody>
      </p:sp>
      <p:sp>
        <p:nvSpPr>
          <p:cNvPr id="24" name="Line 25">
            <a:extLst>
              <a:ext uri="{FF2B5EF4-FFF2-40B4-BE49-F238E27FC236}">
                <a16:creationId xmlns:a16="http://schemas.microsoft.com/office/drawing/2014/main" id="{9FE0CB67-4A16-2AA5-4D09-62A40D0CB7A2}"/>
              </a:ext>
            </a:extLst>
          </p:cNvPr>
          <p:cNvSpPr>
            <a:spLocks noChangeShapeType="1"/>
          </p:cNvSpPr>
          <p:nvPr/>
        </p:nvSpPr>
        <p:spPr bwMode="auto">
          <a:xfrm>
            <a:off x="1565137" y="4422635"/>
            <a:ext cx="0" cy="609600"/>
          </a:xfrm>
          <a:prstGeom prst="line">
            <a:avLst/>
          </a:prstGeom>
          <a:noFill/>
          <a:ln w="9525">
            <a:solidFill>
              <a:sysClr val="windowText" lastClr="000000"/>
            </a:solidFill>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defTabSz="457200" eaLnBrk="1" fontAlgn="auto" hangingPunct="1">
              <a:spcBef>
                <a:spcPts val="0"/>
              </a:spcBef>
              <a:spcAft>
                <a:spcPts val="0"/>
              </a:spcAft>
              <a:defRPr/>
            </a:pPr>
            <a:endParaRPr lang="en-US" sz="1800" b="0" kern="0">
              <a:solidFill>
                <a:prstClr val="black"/>
              </a:solidFill>
              <a:latin typeface="Aptos" panose="02110004020202020204"/>
              <a:ea typeface="+mn-ea"/>
            </a:endParaRPr>
          </a:p>
        </p:txBody>
      </p:sp>
      <p:sp>
        <p:nvSpPr>
          <p:cNvPr id="25" name="Text Box 28">
            <a:extLst>
              <a:ext uri="{FF2B5EF4-FFF2-40B4-BE49-F238E27FC236}">
                <a16:creationId xmlns:a16="http://schemas.microsoft.com/office/drawing/2014/main" id="{08ACAC4D-F9AA-484C-263F-A9DD6D55BB69}"/>
              </a:ext>
            </a:extLst>
          </p:cNvPr>
          <p:cNvSpPr txBox="1">
            <a:spLocks noChangeArrowheads="1"/>
          </p:cNvSpPr>
          <p:nvPr/>
        </p:nvSpPr>
        <p:spPr bwMode="auto">
          <a:xfrm>
            <a:off x="1260337" y="6251435"/>
            <a:ext cx="6096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457200" eaLnBrk="1" fontAlgn="auto" hangingPunct="1">
              <a:spcBef>
                <a:spcPts val="0"/>
              </a:spcBef>
              <a:spcAft>
                <a:spcPts val="0"/>
              </a:spcAft>
            </a:pPr>
            <a:r>
              <a:rPr lang="en-US" altLang="en-US" sz="1200" b="0">
                <a:solidFill>
                  <a:prstClr val="black"/>
                </a:solidFill>
                <a:latin typeface="Aptos" panose="02110004020202020204"/>
                <a:ea typeface="+mn-ea"/>
              </a:rPr>
              <a:t>P</a:t>
            </a:r>
            <a:r>
              <a:rPr lang="en-US" altLang="en-US" sz="1200" b="0" baseline="-25000">
                <a:solidFill>
                  <a:prstClr val="black"/>
                </a:solidFill>
                <a:latin typeface="Aptos" panose="02110004020202020204"/>
                <a:ea typeface="+mn-ea"/>
              </a:rPr>
              <a:t>o</a:t>
            </a:r>
            <a:r>
              <a:rPr lang="en-US" altLang="en-US" sz="1200" b="0">
                <a:solidFill>
                  <a:prstClr val="black"/>
                </a:solidFill>
                <a:latin typeface="Aptos" panose="02110004020202020204"/>
                <a:ea typeface="+mn-ea"/>
              </a:rPr>
              <a:t>, T</a:t>
            </a:r>
            <a:r>
              <a:rPr lang="en-US" altLang="en-US" sz="1200" b="0" baseline="-25000">
                <a:solidFill>
                  <a:prstClr val="black"/>
                </a:solidFill>
                <a:latin typeface="Aptos" panose="02110004020202020204"/>
                <a:ea typeface="+mn-ea"/>
              </a:rPr>
              <a:t>o</a:t>
            </a:r>
          </a:p>
        </p:txBody>
      </p:sp>
      <p:sp>
        <p:nvSpPr>
          <p:cNvPr id="26" name="Text Box 29">
            <a:extLst>
              <a:ext uri="{FF2B5EF4-FFF2-40B4-BE49-F238E27FC236}">
                <a16:creationId xmlns:a16="http://schemas.microsoft.com/office/drawing/2014/main" id="{36DFABAF-6E96-B352-951D-A4F24D4C997A}"/>
              </a:ext>
            </a:extLst>
          </p:cNvPr>
          <p:cNvSpPr txBox="1">
            <a:spLocks noChangeArrowheads="1"/>
          </p:cNvSpPr>
          <p:nvPr/>
        </p:nvSpPr>
        <p:spPr bwMode="auto">
          <a:xfrm>
            <a:off x="1031737" y="917435"/>
            <a:ext cx="10668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457200" eaLnBrk="1" fontAlgn="auto" hangingPunct="1">
              <a:spcBef>
                <a:spcPts val="0"/>
              </a:spcBef>
              <a:spcAft>
                <a:spcPts val="0"/>
              </a:spcAft>
            </a:pPr>
            <a:r>
              <a:rPr lang="en-US" altLang="en-US" sz="1200" b="0">
                <a:solidFill>
                  <a:prstClr val="black"/>
                </a:solidFill>
                <a:latin typeface="Aptos" panose="02110004020202020204"/>
                <a:ea typeface="+mn-ea"/>
              </a:rPr>
              <a:t>P</a:t>
            </a:r>
            <a:r>
              <a:rPr lang="en-US" altLang="en-US" sz="1200" b="0" baseline="-25000">
                <a:solidFill>
                  <a:prstClr val="black"/>
                </a:solidFill>
                <a:latin typeface="Aptos" panose="02110004020202020204"/>
                <a:ea typeface="+mn-ea"/>
              </a:rPr>
              <a:t>o</a:t>
            </a:r>
            <a:r>
              <a:rPr lang="en-US" altLang="en-US" sz="1200" b="0">
                <a:solidFill>
                  <a:prstClr val="black"/>
                </a:solidFill>
                <a:latin typeface="Aptos" panose="02110004020202020204"/>
                <a:ea typeface="+mn-ea"/>
              </a:rPr>
              <a:t>-</a:t>
            </a:r>
            <a:r>
              <a:rPr lang="en-US" altLang="en-US" sz="1200" b="0">
                <a:solidFill>
                  <a:prstClr val="black"/>
                </a:solidFill>
                <a:latin typeface="Symbol" panose="05050102010706020507" pitchFamily="18" charset="2"/>
                <a:ea typeface="+mn-ea"/>
              </a:rPr>
              <a:t>r</a:t>
            </a:r>
            <a:r>
              <a:rPr lang="en-US" altLang="en-US" sz="1200" b="0" baseline="-25000">
                <a:solidFill>
                  <a:prstClr val="black"/>
                </a:solidFill>
                <a:latin typeface="Aptos" panose="02110004020202020204"/>
                <a:ea typeface="+mn-ea"/>
              </a:rPr>
              <a:t>o</a:t>
            </a:r>
            <a:r>
              <a:rPr lang="en-US" altLang="en-US" sz="1200" b="0">
                <a:solidFill>
                  <a:prstClr val="black"/>
                </a:solidFill>
                <a:latin typeface="Aptos" panose="02110004020202020204"/>
                <a:ea typeface="+mn-ea"/>
              </a:rPr>
              <a:t>gH</a:t>
            </a:r>
          </a:p>
        </p:txBody>
      </p:sp>
      <p:sp>
        <p:nvSpPr>
          <p:cNvPr id="27" name="Line 32">
            <a:extLst>
              <a:ext uri="{FF2B5EF4-FFF2-40B4-BE49-F238E27FC236}">
                <a16:creationId xmlns:a16="http://schemas.microsoft.com/office/drawing/2014/main" id="{D4FF1748-97B7-66D9-0521-5C405D2BF88A}"/>
              </a:ext>
            </a:extLst>
          </p:cNvPr>
          <p:cNvSpPr>
            <a:spLocks noChangeShapeType="1"/>
          </p:cNvSpPr>
          <p:nvPr/>
        </p:nvSpPr>
        <p:spPr bwMode="auto">
          <a:xfrm>
            <a:off x="1869937" y="5565635"/>
            <a:ext cx="762000" cy="0"/>
          </a:xfrm>
          <a:prstGeom prst="line">
            <a:avLst/>
          </a:prstGeom>
          <a:noFill/>
          <a:ln w="9525">
            <a:solidFill>
              <a:sysClr val="windowText" lastClr="0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defTabSz="457200" eaLnBrk="1" fontAlgn="auto" hangingPunct="1">
              <a:spcBef>
                <a:spcPts val="0"/>
              </a:spcBef>
              <a:spcAft>
                <a:spcPts val="0"/>
              </a:spcAft>
              <a:defRPr/>
            </a:pPr>
            <a:endParaRPr lang="en-US" sz="1800" b="0" kern="0">
              <a:solidFill>
                <a:prstClr val="black"/>
              </a:solidFill>
              <a:latin typeface="Aptos" panose="02110004020202020204"/>
              <a:ea typeface="+mn-ea"/>
            </a:endParaRPr>
          </a:p>
        </p:txBody>
      </p:sp>
      <p:sp>
        <p:nvSpPr>
          <p:cNvPr id="28" name="Line 33">
            <a:extLst>
              <a:ext uri="{FF2B5EF4-FFF2-40B4-BE49-F238E27FC236}">
                <a16:creationId xmlns:a16="http://schemas.microsoft.com/office/drawing/2014/main" id="{0875623F-7425-F4FF-E3C7-1DBC9713B9B3}"/>
              </a:ext>
            </a:extLst>
          </p:cNvPr>
          <p:cNvSpPr>
            <a:spLocks noChangeShapeType="1"/>
          </p:cNvSpPr>
          <p:nvPr/>
        </p:nvSpPr>
        <p:spPr bwMode="auto">
          <a:xfrm>
            <a:off x="1869937" y="5032235"/>
            <a:ext cx="762000" cy="0"/>
          </a:xfrm>
          <a:prstGeom prst="line">
            <a:avLst/>
          </a:prstGeom>
          <a:noFill/>
          <a:ln w="9525">
            <a:solidFill>
              <a:sysClr val="windowText" lastClr="0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defTabSz="457200" eaLnBrk="1" fontAlgn="auto" hangingPunct="1">
              <a:spcBef>
                <a:spcPts val="0"/>
              </a:spcBef>
              <a:spcAft>
                <a:spcPts val="0"/>
              </a:spcAft>
              <a:defRPr/>
            </a:pPr>
            <a:endParaRPr lang="en-US" sz="1800" b="0" kern="0">
              <a:solidFill>
                <a:prstClr val="black"/>
              </a:solidFill>
              <a:latin typeface="Aptos" panose="02110004020202020204"/>
              <a:ea typeface="+mn-ea"/>
            </a:endParaRPr>
          </a:p>
        </p:txBody>
      </p:sp>
      <p:sp>
        <p:nvSpPr>
          <p:cNvPr id="29" name="Line 34">
            <a:extLst>
              <a:ext uri="{FF2B5EF4-FFF2-40B4-BE49-F238E27FC236}">
                <a16:creationId xmlns:a16="http://schemas.microsoft.com/office/drawing/2014/main" id="{B0E75F2C-21A1-9CE8-EB26-D9B9A5D5FCB8}"/>
              </a:ext>
            </a:extLst>
          </p:cNvPr>
          <p:cNvSpPr>
            <a:spLocks noChangeShapeType="1"/>
          </p:cNvSpPr>
          <p:nvPr/>
        </p:nvSpPr>
        <p:spPr bwMode="auto">
          <a:xfrm>
            <a:off x="1793737" y="1679435"/>
            <a:ext cx="762000" cy="0"/>
          </a:xfrm>
          <a:prstGeom prst="line">
            <a:avLst/>
          </a:prstGeom>
          <a:noFill/>
          <a:ln w="9525">
            <a:solidFill>
              <a:sysClr val="windowText" lastClr="0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defTabSz="457200" eaLnBrk="1" fontAlgn="auto" hangingPunct="1">
              <a:spcBef>
                <a:spcPts val="0"/>
              </a:spcBef>
              <a:spcAft>
                <a:spcPts val="0"/>
              </a:spcAft>
              <a:defRPr/>
            </a:pPr>
            <a:endParaRPr lang="en-US" sz="1800" b="0" kern="0">
              <a:solidFill>
                <a:prstClr val="black"/>
              </a:solidFill>
              <a:latin typeface="Aptos" panose="02110004020202020204"/>
              <a:ea typeface="+mn-ea"/>
            </a:endParaRPr>
          </a:p>
        </p:txBody>
      </p:sp>
      <p:sp>
        <p:nvSpPr>
          <p:cNvPr id="30" name="Line 35">
            <a:extLst>
              <a:ext uri="{FF2B5EF4-FFF2-40B4-BE49-F238E27FC236}">
                <a16:creationId xmlns:a16="http://schemas.microsoft.com/office/drawing/2014/main" id="{2F459A14-93CF-5794-061D-FA01A89DA909}"/>
              </a:ext>
            </a:extLst>
          </p:cNvPr>
          <p:cNvSpPr>
            <a:spLocks noChangeShapeType="1"/>
          </p:cNvSpPr>
          <p:nvPr/>
        </p:nvSpPr>
        <p:spPr bwMode="auto">
          <a:xfrm>
            <a:off x="2098537" y="1679435"/>
            <a:ext cx="0" cy="3352800"/>
          </a:xfrm>
          <a:prstGeom prst="line">
            <a:avLst/>
          </a:prstGeom>
          <a:noFill/>
          <a:ln w="9525">
            <a:solidFill>
              <a:sysClr val="windowText" lastClr="000000"/>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defTabSz="457200" eaLnBrk="1" fontAlgn="auto" hangingPunct="1">
              <a:spcBef>
                <a:spcPts val="0"/>
              </a:spcBef>
              <a:spcAft>
                <a:spcPts val="0"/>
              </a:spcAft>
              <a:defRPr/>
            </a:pPr>
            <a:endParaRPr lang="en-US" sz="1800" b="0" kern="0">
              <a:solidFill>
                <a:prstClr val="black"/>
              </a:solidFill>
              <a:latin typeface="Aptos" panose="02110004020202020204"/>
              <a:ea typeface="+mn-ea"/>
            </a:endParaRPr>
          </a:p>
        </p:txBody>
      </p:sp>
      <p:sp>
        <p:nvSpPr>
          <p:cNvPr id="31" name="Line 36">
            <a:extLst>
              <a:ext uri="{FF2B5EF4-FFF2-40B4-BE49-F238E27FC236}">
                <a16:creationId xmlns:a16="http://schemas.microsoft.com/office/drawing/2014/main" id="{A56859B2-24AD-38DF-7810-1AFA54FA9B5F}"/>
              </a:ext>
            </a:extLst>
          </p:cNvPr>
          <p:cNvSpPr>
            <a:spLocks noChangeShapeType="1"/>
          </p:cNvSpPr>
          <p:nvPr/>
        </p:nvSpPr>
        <p:spPr bwMode="auto">
          <a:xfrm>
            <a:off x="2098537" y="5032235"/>
            <a:ext cx="0" cy="533400"/>
          </a:xfrm>
          <a:prstGeom prst="line">
            <a:avLst/>
          </a:prstGeom>
          <a:noFill/>
          <a:ln w="9525">
            <a:solidFill>
              <a:sysClr val="windowText" lastClr="000000"/>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defTabSz="457200" eaLnBrk="1" fontAlgn="auto" hangingPunct="1">
              <a:spcBef>
                <a:spcPts val="0"/>
              </a:spcBef>
              <a:spcAft>
                <a:spcPts val="0"/>
              </a:spcAft>
              <a:defRPr/>
            </a:pPr>
            <a:endParaRPr lang="en-US" sz="1800" b="0" kern="0">
              <a:solidFill>
                <a:prstClr val="black"/>
              </a:solidFill>
              <a:latin typeface="Aptos" panose="02110004020202020204"/>
              <a:ea typeface="+mn-ea"/>
            </a:endParaRPr>
          </a:p>
        </p:txBody>
      </p:sp>
      <p:sp>
        <p:nvSpPr>
          <p:cNvPr id="32" name="Text Box 37">
            <a:extLst>
              <a:ext uri="{FF2B5EF4-FFF2-40B4-BE49-F238E27FC236}">
                <a16:creationId xmlns:a16="http://schemas.microsoft.com/office/drawing/2014/main" id="{616764C7-D41C-8CE9-C9E7-C8204C031018}"/>
              </a:ext>
            </a:extLst>
          </p:cNvPr>
          <p:cNvSpPr txBox="1">
            <a:spLocks noChangeArrowheads="1"/>
          </p:cNvSpPr>
          <p:nvPr/>
        </p:nvSpPr>
        <p:spPr bwMode="auto">
          <a:xfrm>
            <a:off x="2022337" y="3279636"/>
            <a:ext cx="3810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457200" eaLnBrk="1" fontAlgn="auto" hangingPunct="1">
              <a:spcBef>
                <a:spcPts val="0"/>
              </a:spcBef>
              <a:spcAft>
                <a:spcPts val="0"/>
              </a:spcAft>
            </a:pPr>
            <a:r>
              <a:rPr lang="en-US" altLang="en-US" sz="1000" b="0">
                <a:solidFill>
                  <a:prstClr val="black"/>
                </a:solidFill>
                <a:latin typeface="Aptos" panose="02110004020202020204"/>
                <a:ea typeface="+mn-ea"/>
              </a:rPr>
              <a:t>H</a:t>
            </a:r>
          </a:p>
        </p:txBody>
      </p:sp>
      <p:sp>
        <p:nvSpPr>
          <p:cNvPr id="33" name="Text Box 38">
            <a:extLst>
              <a:ext uri="{FF2B5EF4-FFF2-40B4-BE49-F238E27FC236}">
                <a16:creationId xmlns:a16="http://schemas.microsoft.com/office/drawing/2014/main" id="{F3F3D159-CFF3-4489-0999-249FD20995B6}"/>
              </a:ext>
            </a:extLst>
          </p:cNvPr>
          <p:cNvSpPr txBox="1">
            <a:spLocks noChangeArrowheads="1"/>
          </p:cNvSpPr>
          <p:nvPr/>
        </p:nvSpPr>
        <p:spPr bwMode="auto">
          <a:xfrm>
            <a:off x="2022337" y="5184636"/>
            <a:ext cx="7620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457200" eaLnBrk="1" fontAlgn="auto" hangingPunct="1">
              <a:spcBef>
                <a:spcPts val="0"/>
              </a:spcBef>
              <a:spcAft>
                <a:spcPts val="0"/>
              </a:spcAft>
            </a:pPr>
            <a:r>
              <a:rPr lang="en-US" altLang="en-US" sz="1000" b="0">
                <a:solidFill>
                  <a:prstClr val="black"/>
                </a:solidFill>
                <a:latin typeface="Aptos" panose="02110004020202020204"/>
                <a:ea typeface="+mn-ea"/>
              </a:rPr>
              <a:t>h &lt;&lt; H</a:t>
            </a:r>
          </a:p>
        </p:txBody>
      </p:sp>
      <p:sp>
        <p:nvSpPr>
          <p:cNvPr id="34" name="Text Box 39">
            <a:extLst>
              <a:ext uri="{FF2B5EF4-FFF2-40B4-BE49-F238E27FC236}">
                <a16:creationId xmlns:a16="http://schemas.microsoft.com/office/drawing/2014/main" id="{4F0051D5-8E3A-D801-B51F-3126DD91030D}"/>
              </a:ext>
            </a:extLst>
          </p:cNvPr>
          <p:cNvSpPr txBox="1">
            <a:spLocks noChangeArrowheads="1"/>
          </p:cNvSpPr>
          <p:nvPr/>
        </p:nvSpPr>
        <p:spPr bwMode="auto">
          <a:xfrm>
            <a:off x="2631937" y="5413236"/>
            <a:ext cx="304800" cy="284163"/>
          </a:xfrm>
          <a:prstGeom prst="rect">
            <a:avLst/>
          </a:prstGeom>
          <a:noFill/>
          <a:ln w="9525">
            <a:solidFill>
              <a:sysClr val="windowText" lastClr="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457200" eaLnBrk="1" fontAlgn="auto" hangingPunct="1">
              <a:spcBef>
                <a:spcPts val="0"/>
              </a:spcBef>
              <a:spcAft>
                <a:spcPts val="0"/>
              </a:spcAft>
              <a:defRPr/>
            </a:pPr>
            <a:r>
              <a:rPr lang="en-US" altLang="en-US" sz="1200" b="0" kern="0">
                <a:solidFill>
                  <a:prstClr val="black"/>
                </a:solidFill>
                <a:latin typeface="Aptos" panose="02110004020202020204"/>
                <a:ea typeface="+mn-ea"/>
              </a:rPr>
              <a:t>1</a:t>
            </a:r>
          </a:p>
        </p:txBody>
      </p:sp>
      <p:sp>
        <p:nvSpPr>
          <p:cNvPr id="35" name="Text Box 40">
            <a:extLst>
              <a:ext uri="{FF2B5EF4-FFF2-40B4-BE49-F238E27FC236}">
                <a16:creationId xmlns:a16="http://schemas.microsoft.com/office/drawing/2014/main" id="{EB24E3D1-4042-E13E-85B1-10B3F177EE2D}"/>
              </a:ext>
            </a:extLst>
          </p:cNvPr>
          <p:cNvSpPr txBox="1">
            <a:spLocks noChangeArrowheads="1"/>
          </p:cNvSpPr>
          <p:nvPr/>
        </p:nvSpPr>
        <p:spPr bwMode="auto">
          <a:xfrm>
            <a:off x="2631937" y="4879836"/>
            <a:ext cx="304800" cy="284163"/>
          </a:xfrm>
          <a:prstGeom prst="rect">
            <a:avLst/>
          </a:prstGeom>
          <a:noFill/>
          <a:ln w="9525">
            <a:solidFill>
              <a:sysClr val="windowText" lastClr="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457200" eaLnBrk="1" fontAlgn="auto" hangingPunct="1">
              <a:spcBef>
                <a:spcPts val="0"/>
              </a:spcBef>
              <a:spcAft>
                <a:spcPts val="0"/>
              </a:spcAft>
              <a:defRPr/>
            </a:pPr>
            <a:r>
              <a:rPr lang="en-US" altLang="en-US" sz="1200" b="0" kern="0">
                <a:solidFill>
                  <a:prstClr val="black"/>
                </a:solidFill>
                <a:latin typeface="Aptos" panose="02110004020202020204"/>
                <a:ea typeface="+mn-ea"/>
              </a:rPr>
              <a:t>2</a:t>
            </a:r>
          </a:p>
        </p:txBody>
      </p:sp>
      <p:sp>
        <p:nvSpPr>
          <p:cNvPr id="36" name="Text Box 41">
            <a:extLst>
              <a:ext uri="{FF2B5EF4-FFF2-40B4-BE49-F238E27FC236}">
                <a16:creationId xmlns:a16="http://schemas.microsoft.com/office/drawing/2014/main" id="{4B5BB2A4-E248-79FD-3B54-FC7DB1D98651}"/>
              </a:ext>
            </a:extLst>
          </p:cNvPr>
          <p:cNvSpPr txBox="1">
            <a:spLocks noChangeArrowheads="1"/>
          </p:cNvSpPr>
          <p:nvPr/>
        </p:nvSpPr>
        <p:spPr bwMode="auto">
          <a:xfrm>
            <a:off x="2555737" y="1527036"/>
            <a:ext cx="304800" cy="284163"/>
          </a:xfrm>
          <a:prstGeom prst="rect">
            <a:avLst/>
          </a:prstGeom>
          <a:noFill/>
          <a:ln w="9525">
            <a:solidFill>
              <a:sysClr val="windowText" lastClr="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457200" eaLnBrk="1" fontAlgn="auto" hangingPunct="1">
              <a:spcBef>
                <a:spcPts val="0"/>
              </a:spcBef>
              <a:spcAft>
                <a:spcPts val="0"/>
              </a:spcAft>
              <a:defRPr/>
            </a:pPr>
            <a:r>
              <a:rPr lang="en-US" altLang="en-US" sz="1200" b="0" kern="0">
                <a:solidFill>
                  <a:prstClr val="black"/>
                </a:solidFill>
                <a:latin typeface="Aptos" panose="02110004020202020204"/>
                <a:ea typeface="+mn-ea"/>
              </a:rPr>
              <a:t>3</a:t>
            </a:r>
          </a:p>
        </p:txBody>
      </p:sp>
      <p:graphicFrame>
        <p:nvGraphicFramePr>
          <p:cNvPr id="37" name="Object 42">
            <a:extLst>
              <a:ext uri="{FF2B5EF4-FFF2-40B4-BE49-F238E27FC236}">
                <a16:creationId xmlns:a16="http://schemas.microsoft.com/office/drawing/2014/main" id="{16BB6826-D7AA-4EDE-3244-8A76D6E1D63E}"/>
              </a:ext>
            </a:extLst>
          </p:cNvPr>
          <p:cNvGraphicFramePr>
            <a:graphicFrameLocks noChangeAspect="1"/>
          </p:cNvGraphicFramePr>
          <p:nvPr>
            <p:extLst>
              <p:ext uri="{D42A27DB-BD31-4B8C-83A1-F6EECF244321}">
                <p14:modId xmlns:p14="http://schemas.microsoft.com/office/powerpoint/2010/main" val="1287435027"/>
              </p:ext>
            </p:extLst>
          </p:nvPr>
        </p:nvGraphicFramePr>
        <p:xfrm>
          <a:off x="193537" y="1908035"/>
          <a:ext cx="1041400" cy="228600"/>
        </p:xfrm>
        <a:graphic>
          <a:graphicData uri="http://schemas.openxmlformats.org/presentationml/2006/ole">
            <mc:AlternateContent xmlns:mc="http://schemas.openxmlformats.org/markup-compatibility/2006">
              <mc:Choice xmlns:v="urn:schemas-microsoft-com:vml" Requires="v">
                <p:oleObj name="Equation" r:id="rId2" imgW="1041120" imgH="228600" progId="Equation.3">
                  <p:embed/>
                </p:oleObj>
              </mc:Choice>
              <mc:Fallback>
                <p:oleObj name="Equation" r:id="rId2" imgW="1041120" imgH="228600" progId="Equation.3">
                  <p:embed/>
                  <p:pic>
                    <p:nvPicPr>
                      <p:cNvPr id="31" name="Object 42">
                        <a:extLst>
                          <a:ext uri="{FF2B5EF4-FFF2-40B4-BE49-F238E27FC236}">
                            <a16:creationId xmlns:a16="http://schemas.microsoft.com/office/drawing/2014/main" id="{A8F71022-BB5B-596E-DEA2-E83C485132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537" y="1908035"/>
                        <a:ext cx="1041400" cy="228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8" name="Object 43">
            <a:extLst>
              <a:ext uri="{FF2B5EF4-FFF2-40B4-BE49-F238E27FC236}">
                <a16:creationId xmlns:a16="http://schemas.microsoft.com/office/drawing/2014/main" id="{5106060E-E2F9-3F7F-EA23-F9CBD0667BC5}"/>
              </a:ext>
            </a:extLst>
          </p:cNvPr>
          <p:cNvGraphicFramePr>
            <a:graphicFrameLocks noChangeAspect="1"/>
          </p:cNvGraphicFramePr>
          <p:nvPr>
            <p:extLst>
              <p:ext uri="{D42A27DB-BD31-4B8C-83A1-F6EECF244321}">
                <p14:modId xmlns:p14="http://schemas.microsoft.com/office/powerpoint/2010/main" val="4198257729"/>
              </p:ext>
            </p:extLst>
          </p:nvPr>
        </p:nvGraphicFramePr>
        <p:xfrm>
          <a:off x="193537" y="2441435"/>
          <a:ext cx="1130300" cy="228600"/>
        </p:xfrm>
        <a:graphic>
          <a:graphicData uri="http://schemas.openxmlformats.org/presentationml/2006/ole">
            <mc:AlternateContent xmlns:mc="http://schemas.openxmlformats.org/markup-compatibility/2006">
              <mc:Choice xmlns:v="urn:schemas-microsoft-com:vml" Requires="v">
                <p:oleObj name="Equation" r:id="rId4" imgW="1130040" imgH="228600" progId="Equation.3">
                  <p:embed/>
                </p:oleObj>
              </mc:Choice>
              <mc:Fallback>
                <p:oleObj name="Equation" r:id="rId4" imgW="1130040" imgH="228600" progId="Equation.3">
                  <p:embed/>
                  <p:pic>
                    <p:nvPicPr>
                      <p:cNvPr id="32" name="Object 43">
                        <a:extLst>
                          <a:ext uri="{FF2B5EF4-FFF2-40B4-BE49-F238E27FC236}">
                            <a16:creationId xmlns:a16="http://schemas.microsoft.com/office/drawing/2014/main" id="{6579255B-2C1A-2F4B-7A0E-32158D11AB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3537" y="2441435"/>
                        <a:ext cx="1130300" cy="228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9" name="Object 44">
            <a:extLst>
              <a:ext uri="{FF2B5EF4-FFF2-40B4-BE49-F238E27FC236}">
                <a16:creationId xmlns:a16="http://schemas.microsoft.com/office/drawing/2014/main" id="{339314F8-8486-69F2-0CF2-CD189AE8C808}"/>
              </a:ext>
            </a:extLst>
          </p:cNvPr>
          <p:cNvGraphicFramePr>
            <a:graphicFrameLocks noChangeAspect="1"/>
          </p:cNvGraphicFramePr>
          <p:nvPr>
            <p:extLst>
              <p:ext uri="{D42A27DB-BD31-4B8C-83A1-F6EECF244321}">
                <p14:modId xmlns:p14="http://schemas.microsoft.com/office/powerpoint/2010/main" val="1929958696"/>
              </p:ext>
            </p:extLst>
          </p:nvPr>
        </p:nvGraphicFramePr>
        <p:xfrm>
          <a:off x="3089137" y="1146035"/>
          <a:ext cx="952500" cy="228600"/>
        </p:xfrm>
        <a:graphic>
          <a:graphicData uri="http://schemas.openxmlformats.org/presentationml/2006/ole">
            <mc:AlternateContent xmlns:mc="http://schemas.openxmlformats.org/markup-compatibility/2006">
              <mc:Choice xmlns:v="urn:schemas-microsoft-com:vml" Requires="v">
                <p:oleObj name="Equation" r:id="rId6" imgW="952200" imgH="228600" progId="Equation.3">
                  <p:embed/>
                </p:oleObj>
              </mc:Choice>
              <mc:Fallback>
                <p:oleObj name="Equation" r:id="rId6" imgW="952200" imgH="228600" progId="Equation.3">
                  <p:embed/>
                  <p:pic>
                    <p:nvPicPr>
                      <p:cNvPr id="33" name="Object 44">
                        <a:extLst>
                          <a:ext uri="{FF2B5EF4-FFF2-40B4-BE49-F238E27FC236}">
                            <a16:creationId xmlns:a16="http://schemas.microsoft.com/office/drawing/2014/main" id="{BB1F3A84-BEF4-06B8-E513-F676A5751F7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89137" y="1146035"/>
                        <a:ext cx="952500" cy="228600"/>
                      </a:xfrm>
                      <a:prstGeom prst="rect">
                        <a:avLst/>
                      </a:prstGeom>
                      <a:solidFill>
                        <a:srgbClr val="E8F5F6"/>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0" name="Object 45">
            <a:extLst>
              <a:ext uri="{FF2B5EF4-FFF2-40B4-BE49-F238E27FC236}">
                <a16:creationId xmlns:a16="http://schemas.microsoft.com/office/drawing/2014/main" id="{16E6BBA7-71B4-AAFC-ACFE-84BF42E267B1}"/>
              </a:ext>
            </a:extLst>
          </p:cNvPr>
          <p:cNvGraphicFramePr>
            <a:graphicFrameLocks noChangeAspect="1"/>
          </p:cNvGraphicFramePr>
          <p:nvPr>
            <p:extLst>
              <p:ext uri="{D42A27DB-BD31-4B8C-83A1-F6EECF244321}">
                <p14:modId xmlns:p14="http://schemas.microsoft.com/office/powerpoint/2010/main" val="2584439347"/>
              </p:ext>
            </p:extLst>
          </p:nvPr>
        </p:nvGraphicFramePr>
        <p:xfrm>
          <a:off x="3317737" y="5870435"/>
          <a:ext cx="863600" cy="419100"/>
        </p:xfrm>
        <a:graphic>
          <a:graphicData uri="http://schemas.openxmlformats.org/presentationml/2006/ole">
            <mc:AlternateContent xmlns:mc="http://schemas.openxmlformats.org/markup-compatibility/2006">
              <mc:Choice xmlns:v="urn:schemas-microsoft-com:vml" Requires="v">
                <p:oleObj name="Equation" r:id="rId8" imgW="863280" imgH="419040" progId="Equation.3">
                  <p:embed/>
                </p:oleObj>
              </mc:Choice>
              <mc:Fallback>
                <p:oleObj name="Equation" r:id="rId8" imgW="863280" imgH="419040" progId="Equation.3">
                  <p:embed/>
                  <p:pic>
                    <p:nvPicPr>
                      <p:cNvPr id="34" name="Object 45">
                        <a:extLst>
                          <a:ext uri="{FF2B5EF4-FFF2-40B4-BE49-F238E27FC236}">
                            <a16:creationId xmlns:a16="http://schemas.microsoft.com/office/drawing/2014/main" id="{A44AC3B0-8822-94E7-6DA0-94D3ED0AD38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17737" y="5870435"/>
                        <a:ext cx="863600" cy="419100"/>
                      </a:xfrm>
                      <a:prstGeom prst="rect">
                        <a:avLst/>
                      </a:prstGeom>
                      <a:solidFill>
                        <a:srgbClr val="E8F5F6"/>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1" name="Object 46">
            <a:extLst>
              <a:ext uri="{FF2B5EF4-FFF2-40B4-BE49-F238E27FC236}">
                <a16:creationId xmlns:a16="http://schemas.microsoft.com/office/drawing/2014/main" id="{7640615F-45B0-7DD3-27A8-D171FAB7C44F}"/>
              </a:ext>
            </a:extLst>
          </p:cNvPr>
          <p:cNvGraphicFramePr>
            <a:graphicFrameLocks noChangeAspect="1"/>
          </p:cNvGraphicFramePr>
          <p:nvPr>
            <p:extLst>
              <p:ext uri="{D42A27DB-BD31-4B8C-83A1-F6EECF244321}">
                <p14:modId xmlns:p14="http://schemas.microsoft.com/office/powerpoint/2010/main" val="2556228042"/>
              </p:ext>
            </p:extLst>
          </p:nvPr>
        </p:nvGraphicFramePr>
        <p:xfrm>
          <a:off x="3089137" y="4956035"/>
          <a:ext cx="1320800" cy="660400"/>
        </p:xfrm>
        <a:graphic>
          <a:graphicData uri="http://schemas.openxmlformats.org/presentationml/2006/ole">
            <mc:AlternateContent xmlns:mc="http://schemas.openxmlformats.org/markup-compatibility/2006">
              <mc:Choice xmlns:v="urn:schemas-microsoft-com:vml" Requires="v">
                <p:oleObj name="Equation" r:id="rId10" imgW="1320480" imgH="660240" progId="Equation.3">
                  <p:embed/>
                </p:oleObj>
              </mc:Choice>
              <mc:Fallback>
                <p:oleObj name="Equation" r:id="rId10" imgW="1320480" imgH="660240" progId="Equation.3">
                  <p:embed/>
                  <p:pic>
                    <p:nvPicPr>
                      <p:cNvPr id="35" name="Object 46">
                        <a:extLst>
                          <a:ext uri="{FF2B5EF4-FFF2-40B4-BE49-F238E27FC236}">
                            <a16:creationId xmlns:a16="http://schemas.microsoft.com/office/drawing/2014/main" id="{79452ACB-54F3-A0BC-0F5B-7BF26510D54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89137" y="4956035"/>
                        <a:ext cx="1320800" cy="660400"/>
                      </a:xfrm>
                      <a:prstGeom prst="rect">
                        <a:avLst/>
                      </a:prstGeom>
                      <a:solidFill>
                        <a:srgbClr val="EBFFEE"/>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2" name="AutoShape 48">
            <a:extLst>
              <a:ext uri="{FF2B5EF4-FFF2-40B4-BE49-F238E27FC236}">
                <a16:creationId xmlns:a16="http://schemas.microsoft.com/office/drawing/2014/main" id="{DABE4CCE-60CA-CBEF-ADAF-9CCE349D74E8}"/>
              </a:ext>
            </a:extLst>
          </p:cNvPr>
          <p:cNvSpPr>
            <a:spLocks noChangeArrowheads="1"/>
          </p:cNvSpPr>
          <p:nvPr/>
        </p:nvSpPr>
        <p:spPr bwMode="auto">
          <a:xfrm>
            <a:off x="803137" y="5108435"/>
            <a:ext cx="533400" cy="381000"/>
          </a:xfrm>
          <a:prstGeom prst="rightArrow">
            <a:avLst>
              <a:gd name="adj1" fmla="val 50000"/>
              <a:gd name="adj2" fmla="val 35000"/>
            </a:avLst>
          </a:prstGeom>
          <a:solidFill>
            <a:schemeClr val="accent2">
              <a:lumMod val="40000"/>
              <a:lumOff val="60000"/>
            </a:schemeClr>
          </a:solidFill>
          <a:ln w="9525">
            <a:solidFill>
              <a:sysClr val="windowText" lastClr="000000"/>
            </a:solidFill>
            <a:miter lim="800000"/>
            <a:headEnd/>
            <a:tailEnd/>
          </a:ln>
          <a:effectLst/>
        </p:spPr>
        <p:txBody>
          <a:bodyPr wrap="none" anchor="ctr"/>
          <a:lstStyle/>
          <a:p>
            <a:pPr algn="l" defTabSz="457200" eaLnBrk="1" fontAlgn="auto" hangingPunct="1">
              <a:spcBef>
                <a:spcPts val="0"/>
              </a:spcBef>
              <a:spcAft>
                <a:spcPts val="0"/>
              </a:spcAft>
              <a:defRPr/>
            </a:pPr>
            <a:endParaRPr lang="en-US" sz="1800" b="0" kern="0">
              <a:solidFill>
                <a:prstClr val="black"/>
              </a:solidFill>
              <a:latin typeface="Aptos" panose="02110004020202020204"/>
              <a:ea typeface="+mn-ea"/>
            </a:endParaRPr>
          </a:p>
        </p:txBody>
      </p:sp>
      <p:sp>
        <p:nvSpPr>
          <p:cNvPr id="43" name="Text Box 49">
            <a:extLst>
              <a:ext uri="{FF2B5EF4-FFF2-40B4-BE49-F238E27FC236}">
                <a16:creationId xmlns:a16="http://schemas.microsoft.com/office/drawing/2014/main" id="{5BCF6835-2A02-B409-462B-C4EA5769F351}"/>
              </a:ext>
            </a:extLst>
          </p:cNvPr>
          <p:cNvSpPr txBox="1">
            <a:spLocks noChangeArrowheads="1"/>
          </p:cNvSpPr>
          <p:nvPr/>
        </p:nvSpPr>
        <p:spPr bwMode="auto">
          <a:xfrm>
            <a:off x="422137" y="5108435"/>
            <a:ext cx="3429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defTabSz="457200" eaLnBrk="1" fontAlgn="auto" hangingPunct="1">
              <a:spcBef>
                <a:spcPts val="0"/>
              </a:spcBef>
              <a:spcAft>
                <a:spcPts val="0"/>
              </a:spcAft>
            </a:pPr>
            <a:r>
              <a:rPr lang="en-US" altLang="en-US" sz="1600" b="0">
                <a:solidFill>
                  <a:prstClr val="black"/>
                </a:solidFill>
                <a:latin typeface="Aptos" panose="02110004020202020204"/>
                <a:ea typeface="+mn-ea"/>
              </a:rPr>
              <a:t>Q</a:t>
            </a:r>
          </a:p>
        </p:txBody>
      </p:sp>
      <p:sp>
        <p:nvSpPr>
          <p:cNvPr id="44" name="Line 50">
            <a:extLst>
              <a:ext uri="{FF2B5EF4-FFF2-40B4-BE49-F238E27FC236}">
                <a16:creationId xmlns:a16="http://schemas.microsoft.com/office/drawing/2014/main" id="{DE7B5171-2D61-7B8B-9465-FA3004D40222}"/>
              </a:ext>
            </a:extLst>
          </p:cNvPr>
          <p:cNvSpPr>
            <a:spLocks noChangeShapeType="1"/>
          </p:cNvSpPr>
          <p:nvPr/>
        </p:nvSpPr>
        <p:spPr bwMode="auto">
          <a:xfrm>
            <a:off x="4155937" y="1298435"/>
            <a:ext cx="1371600" cy="914400"/>
          </a:xfrm>
          <a:prstGeom prst="line">
            <a:avLst/>
          </a:prstGeom>
          <a:noFill/>
          <a:ln w="158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defTabSz="457200" eaLnBrk="1" fontAlgn="auto" hangingPunct="1">
              <a:spcBef>
                <a:spcPts val="0"/>
              </a:spcBef>
              <a:spcAft>
                <a:spcPts val="0"/>
              </a:spcAft>
              <a:defRPr/>
            </a:pPr>
            <a:endParaRPr lang="en-US" sz="1800" b="0" kern="0">
              <a:solidFill>
                <a:prstClr val="black"/>
              </a:solidFill>
              <a:latin typeface="Aptos" panose="02110004020202020204"/>
              <a:ea typeface="+mn-ea"/>
            </a:endParaRPr>
          </a:p>
        </p:txBody>
      </p:sp>
      <p:sp>
        <p:nvSpPr>
          <p:cNvPr id="45" name="Line 51">
            <a:extLst>
              <a:ext uri="{FF2B5EF4-FFF2-40B4-BE49-F238E27FC236}">
                <a16:creationId xmlns:a16="http://schemas.microsoft.com/office/drawing/2014/main" id="{A5F3E090-D2BD-1738-8FC3-21DBAF92E918}"/>
              </a:ext>
            </a:extLst>
          </p:cNvPr>
          <p:cNvSpPr>
            <a:spLocks noChangeShapeType="1"/>
          </p:cNvSpPr>
          <p:nvPr/>
        </p:nvSpPr>
        <p:spPr bwMode="auto">
          <a:xfrm flipV="1">
            <a:off x="4553205" y="2517635"/>
            <a:ext cx="974331" cy="782637"/>
          </a:xfrm>
          <a:prstGeom prst="line">
            <a:avLst/>
          </a:prstGeom>
          <a:noFill/>
          <a:ln w="158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defTabSz="457200" eaLnBrk="1" fontAlgn="auto" hangingPunct="1">
              <a:spcBef>
                <a:spcPts val="0"/>
              </a:spcBef>
              <a:spcAft>
                <a:spcPts val="0"/>
              </a:spcAft>
              <a:defRPr/>
            </a:pPr>
            <a:endParaRPr lang="en-US" sz="1800" b="0" kern="0">
              <a:solidFill>
                <a:prstClr val="black"/>
              </a:solidFill>
              <a:latin typeface="Aptos" panose="02110004020202020204"/>
              <a:ea typeface="+mn-ea"/>
            </a:endParaRPr>
          </a:p>
        </p:txBody>
      </p:sp>
      <p:sp>
        <p:nvSpPr>
          <p:cNvPr id="46" name="Line 53">
            <a:extLst>
              <a:ext uri="{FF2B5EF4-FFF2-40B4-BE49-F238E27FC236}">
                <a16:creationId xmlns:a16="http://schemas.microsoft.com/office/drawing/2014/main" id="{A91ABD9C-A6F3-5EB6-A4DA-E2353362A6AC}"/>
              </a:ext>
            </a:extLst>
          </p:cNvPr>
          <p:cNvSpPr>
            <a:spLocks noChangeShapeType="1"/>
          </p:cNvSpPr>
          <p:nvPr/>
        </p:nvSpPr>
        <p:spPr bwMode="auto">
          <a:xfrm flipV="1">
            <a:off x="4232137" y="5565635"/>
            <a:ext cx="533400" cy="533400"/>
          </a:xfrm>
          <a:prstGeom prst="line">
            <a:avLst/>
          </a:prstGeom>
          <a:noFill/>
          <a:ln w="158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defTabSz="457200" eaLnBrk="1" fontAlgn="auto" hangingPunct="1">
              <a:spcBef>
                <a:spcPts val="0"/>
              </a:spcBef>
              <a:spcAft>
                <a:spcPts val="0"/>
              </a:spcAft>
              <a:defRPr/>
            </a:pPr>
            <a:endParaRPr lang="en-US" sz="1800" b="0" kern="0">
              <a:solidFill>
                <a:prstClr val="black"/>
              </a:solidFill>
              <a:latin typeface="Aptos" panose="02110004020202020204"/>
              <a:ea typeface="+mn-ea"/>
            </a:endParaRPr>
          </a:p>
        </p:txBody>
      </p:sp>
      <p:sp>
        <p:nvSpPr>
          <p:cNvPr id="47" name="Line 54">
            <a:extLst>
              <a:ext uri="{FF2B5EF4-FFF2-40B4-BE49-F238E27FC236}">
                <a16:creationId xmlns:a16="http://schemas.microsoft.com/office/drawing/2014/main" id="{77D33A66-9A54-0A9B-0462-E4CD67D3509B}"/>
              </a:ext>
            </a:extLst>
          </p:cNvPr>
          <p:cNvSpPr>
            <a:spLocks noChangeShapeType="1"/>
          </p:cNvSpPr>
          <p:nvPr/>
        </p:nvSpPr>
        <p:spPr bwMode="auto">
          <a:xfrm>
            <a:off x="4426625" y="5281435"/>
            <a:ext cx="338912" cy="208000"/>
          </a:xfrm>
          <a:prstGeom prst="line">
            <a:avLst/>
          </a:prstGeom>
          <a:noFill/>
          <a:ln w="158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defTabSz="457200" eaLnBrk="1" fontAlgn="auto" hangingPunct="1">
              <a:spcBef>
                <a:spcPts val="0"/>
              </a:spcBef>
              <a:spcAft>
                <a:spcPts val="0"/>
              </a:spcAft>
              <a:defRPr/>
            </a:pPr>
            <a:endParaRPr lang="en-US" sz="1800" b="0" kern="0">
              <a:solidFill>
                <a:prstClr val="black"/>
              </a:solidFill>
              <a:latin typeface="Aptos" panose="02110004020202020204"/>
              <a:ea typeface="+mn-ea"/>
            </a:endParaRPr>
          </a:p>
        </p:txBody>
      </p:sp>
      <p:sp>
        <p:nvSpPr>
          <p:cNvPr id="48" name="Line 57">
            <a:extLst>
              <a:ext uri="{FF2B5EF4-FFF2-40B4-BE49-F238E27FC236}">
                <a16:creationId xmlns:a16="http://schemas.microsoft.com/office/drawing/2014/main" id="{FAD99D91-EFC5-710B-B363-4D20F67AB4A0}"/>
              </a:ext>
            </a:extLst>
          </p:cNvPr>
          <p:cNvSpPr>
            <a:spLocks noChangeShapeType="1"/>
          </p:cNvSpPr>
          <p:nvPr/>
        </p:nvSpPr>
        <p:spPr bwMode="auto">
          <a:xfrm flipV="1">
            <a:off x="258021" y="6015417"/>
            <a:ext cx="0" cy="685800"/>
          </a:xfrm>
          <a:prstGeom prst="line">
            <a:avLst/>
          </a:prstGeom>
          <a:noFill/>
          <a:ln w="9525">
            <a:solidFill>
              <a:sysClr val="windowText" lastClr="000000"/>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defTabSz="457200" eaLnBrk="1" fontAlgn="auto" hangingPunct="1">
              <a:spcBef>
                <a:spcPts val="0"/>
              </a:spcBef>
              <a:spcAft>
                <a:spcPts val="0"/>
              </a:spcAft>
              <a:defRPr/>
            </a:pPr>
            <a:endParaRPr lang="en-US" sz="1800" b="0" kern="0">
              <a:solidFill>
                <a:prstClr val="black"/>
              </a:solidFill>
              <a:latin typeface="Aptos" panose="02110004020202020204"/>
              <a:ea typeface="+mn-ea"/>
            </a:endParaRPr>
          </a:p>
        </p:txBody>
      </p:sp>
      <p:sp>
        <p:nvSpPr>
          <p:cNvPr id="49" name="Oval 56">
            <a:extLst>
              <a:ext uri="{FF2B5EF4-FFF2-40B4-BE49-F238E27FC236}">
                <a16:creationId xmlns:a16="http://schemas.microsoft.com/office/drawing/2014/main" id="{26545E3C-742E-21AB-C235-9556D92BAD23}"/>
              </a:ext>
            </a:extLst>
          </p:cNvPr>
          <p:cNvSpPr>
            <a:spLocks noChangeArrowheads="1"/>
          </p:cNvSpPr>
          <p:nvPr/>
        </p:nvSpPr>
        <p:spPr bwMode="auto">
          <a:xfrm>
            <a:off x="181821" y="6625017"/>
            <a:ext cx="152400" cy="152400"/>
          </a:xfrm>
          <a:prstGeom prst="ellipse">
            <a:avLst/>
          </a:prstGeom>
          <a:solidFill>
            <a:srgbClr val="FFCC00"/>
          </a:solidFill>
          <a:ln w="9525">
            <a:solidFill>
              <a:sysClr val="windowText" lastClr="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l" defTabSz="457200" eaLnBrk="1" fontAlgn="auto" hangingPunct="1">
              <a:spcBef>
                <a:spcPts val="0"/>
              </a:spcBef>
              <a:spcAft>
                <a:spcPts val="0"/>
              </a:spcAft>
              <a:defRPr/>
            </a:pPr>
            <a:endParaRPr lang="en-US" sz="1800" b="0" kern="0">
              <a:solidFill>
                <a:prstClr val="black"/>
              </a:solidFill>
              <a:latin typeface="Aptos" panose="02110004020202020204"/>
              <a:ea typeface="+mn-ea"/>
            </a:endParaRPr>
          </a:p>
        </p:txBody>
      </p:sp>
      <p:sp>
        <p:nvSpPr>
          <p:cNvPr id="50" name="Text Box 58">
            <a:extLst>
              <a:ext uri="{FF2B5EF4-FFF2-40B4-BE49-F238E27FC236}">
                <a16:creationId xmlns:a16="http://schemas.microsoft.com/office/drawing/2014/main" id="{28035D09-E7DB-BACC-13BC-5FC5E6D4CF0A}"/>
              </a:ext>
            </a:extLst>
          </p:cNvPr>
          <p:cNvSpPr txBox="1">
            <a:spLocks noChangeArrowheads="1"/>
          </p:cNvSpPr>
          <p:nvPr/>
        </p:nvSpPr>
        <p:spPr bwMode="auto">
          <a:xfrm>
            <a:off x="258021" y="6167817"/>
            <a:ext cx="2730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defTabSz="457200" eaLnBrk="1" fontAlgn="auto" hangingPunct="1">
              <a:spcBef>
                <a:spcPts val="0"/>
              </a:spcBef>
              <a:spcAft>
                <a:spcPts val="0"/>
              </a:spcAft>
            </a:pPr>
            <a:r>
              <a:rPr lang="en-US" altLang="en-US" sz="1400" b="0" i="1">
                <a:solidFill>
                  <a:prstClr val="black"/>
                </a:solidFill>
                <a:latin typeface="Aptos" panose="02110004020202020204"/>
                <a:ea typeface="+mn-ea"/>
              </a:rPr>
              <a:t>x</a:t>
            </a:r>
          </a:p>
        </p:txBody>
      </p:sp>
      <p:sp>
        <p:nvSpPr>
          <p:cNvPr id="51" name="Line 59">
            <a:extLst>
              <a:ext uri="{FF2B5EF4-FFF2-40B4-BE49-F238E27FC236}">
                <a16:creationId xmlns:a16="http://schemas.microsoft.com/office/drawing/2014/main" id="{03E58895-027E-BCE8-2FEE-06D0E98D855A}"/>
              </a:ext>
            </a:extLst>
          </p:cNvPr>
          <p:cNvSpPr>
            <a:spLocks noChangeShapeType="1"/>
          </p:cNvSpPr>
          <p:nvPr/>
        </p:nvSpPr>
        <p:spPr bwMode="auto">
          <a:xfrm flipV="1">
            <a:off x="5445263" y="4232360"/>
            <a:ext cx="249376" cy="1087437"/>
          </a:xfrm>
          <a:prstGeom prst="line">
            <a:avLst/>
          </a:prstGeom>
          <a:noFill/>
          <a:ln w="158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defTabSz="457200" eaLnBrk="1" fontAlgn="auto" hangingPunct="1">
              <a:spcBef>
                <a:spcPts val="0"/>
              </a:spcBef>
              <a:spcAft>
                <a:spcPts val="0"/>
              </a:spcAft>
              <a:defRPr/>
            </a:pPr>
            <a:endParaRPr lang="en-US" sz="1800" b="0" kern="0">
              <a:solidFill>
                <a:prstClr val="black"/>
              </a:solidFill>
              <a:latin typeface="Aptos" panose="02110004020202020204"/>
              <a:ea typeface="+mn-ea"/>
            </a:endParaRPr>
          </a:p>
        </p:txBody>
      </p:sp>
      <p:sp>
        <p:nvSpPr>
          <p:cNvPr id="52" name="Line 60">
            <a:extLst>
              <a:ext uri="{FF2B5EF4-FFF2-40B4-BE49-F238E27FC236}">
                <a16:creationId xmlns:a16="http://schemas.microsoft.com/office/drawing/2014/main" id="{54DFC04F-BD0F-A5C0-F476-F3DD40BC405A}"/>
              </a:ext>
            </a:extLst>
          </p:cNvPr>
          <p:cNvSpPr>
            <a:spLocks noChangeShapeType="1"/>
          </p:cNvSpPr>
          <p:nvPr/>
        </p:nvSpPr>
        <p:spPr bwMode="auto">
          <a:xfrm>
            <a:off x="6518137" y="2593835"/>
            <a:ext cx="0" cy="1478582"/>
          </a:xfrm>
          <a:prstGeom prst="line">
            <a:avLst/>
          </a:prstGeom>
          <a:noFill/>
          <a:ln w="158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defTabSz="457200" eaLnBrk="1" fontAlgn="auto" hangingPunct="1">
              <a:spcBef>
                <a:spcPts val="0"/>
              </a:spcBef>
              <a:spcAft>
                <a:spcPts val="0"/>
              </a:spcAft>
              <a:defRPr/>
            </a:pPr>
            <a:endParaRPr lang="en-US" sz="1800" b="0" kern="0">
              <a:solidFill>
                <a:prstClr val="black"/>
              </a:solidFill>
              <a:latin typeface="Aptos" panose="02110004020202020204"/>
              <a:ea typeface="+mn-ea"/>
            </a:endParaRPr>
          </a:p>
        </p:txBody>
      </p:sp>
      <p:sp>
        <p:nvSpPr>
          <p:cNvPr id="53" name="Text Box 61">
            <a:extLst>
              <a:ext uri="{FF2B5EF4-FFF2-40B4-BE49-F238E27FC236}">
                <a16:creationId xmlns:a16="http://schemas.microsoft.com/office/drawing/2014/main" id="{514D3CAB-84B3-80EB-A769-9B66318F9571}"/>
              </a:ext>
            </a:extLst>
          </p:cNvPr>
          <p:cNvSpPr txBox="1">
            <a:spLocks noChangeArrowheads="1"/>
          </p:cNvSpPr>
          <p:nvPr/>
        </p:nvSpPr>
        <p:spPr bwMode="auto">
          <a:xfrm>
            <a:off x="269737" y="1603236"/>
            <a:ext cx="990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defTabSz="457200" eaLnBrk="1" fontAlgn="auto" hangingPunct="1">
              <a:spcBef>
                <a:spcPts val="0"/>
              </a:spcBef>
              <a:spcAft>
                <a:spcPts val="0"/>
              </a:spcAft>
            </a:pPr>
            <a:r>
              <a:rPr lang="en-US" altLang="en-US" sz="1000" b="0" i="1" u="sng">
                <a:solidFill>
                  <a:prstClr val="black"/>
                </a:solidFill>
                <a:latin typeface="Aptos" panose="02110004020202020204"/>
                <a:ea typeface="+mn-ea"/>
              </a:rPr>
              <a:t>Constant Area</a:t>
            </a:r>
          </a:p>
        </p:txBody>
      </p:sp>
      <p:sp>
        <p:nvSpPr>
          <p:cNvPr id="54" name="Text Box 62">
            <a:extLst>
              <a:ext uri="{FF2B5EF4-FFF2-40B4-BE49-F238E27FC236}">
                <a16:creationId xmlns:a16="http://schemas.microsoft.com/office/drawing/2014/main" id="{6735B958-3B4E-1DBE-0E4B-31685D82B8FE}"/>
              </a:ext>
            </a:extLst>
          </p:cNvPr>
          <p:cNvSpPr txBox="1">
            <a:spLocks noChangeArrowheads="1"/>
          </p:cNvSpPr>
          <p:nvPr/>
        </p:nvSpPr>
        <p:spPr bwMode="auto">
          <a:xfrm>
            <a:off x="41138" y="2212836"/>
            <a:ext cx="140652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defTabSz="457200" eaLnBrk="1" fontAlgn="auto" hangingPunct="1">
              <a:spcBef>
                <a:spcPts val="0"/>
              </a:spcBef>
              <a:spcAft>
                <a:spcPts val="0"/>
              </a:spcAft>
            </a:pPr>
            <a:r>
              <a:rPr lang="en-US" altLang="en-US" sz="1000" b="0" i="1" u="sng">
                <a:solidFill>
                  <a:prstClr val="black"/>
                </a:solidFill>
                <a:latin typeface="Aptos" panose="02110004020202020204"/>
                <a:ea typeface="+mn-ea"/>
              </a:rPr>
              <a:t>Conservation of Mass</a:t>
            </a:r>
          </a:p>
        </p:txBody>
      </p:sp>
      <p:sp>
        <p:nvSpPr>
          <p:cNvPr id="55" name="Text Box 63">
            <a:extLst>
              <a:ext uri="{FF2B5EF4-FFF2-40B4-BE49-F238E27FC236}">
                <a16:creationId xmlns:a16="http://schemas.microsoft.com/office/drawing/2014/main" id="{07C136E9-0297-43F9-DEB3-2D807225D5A6}"/>
              </a:ext>
            </a:extLst>
          </p:cNvPr>
          <p:cNvSpPr txBox="1">
            <a:spLocks noChangeArrowheads="1"/>
          </p:cNvSpPr>
          <p:nvPr/>
        </p:nvSpPr>
        <p:spPr bwMode="auto">
          <a:xfrm>
            <a:off x="2784337" y="6251436"/>
            <a:ext cx="18859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defTabSz="457200" eaLnBrk="1" fontAlgn="auto" hangingPunct="1">
              <a:spcBef>
                <a:spcPts val="0"/>
              </a:spcBef>
              <a:spcAft>
                <a:spcPts val="0"/>
              </a:spcAft>
            </a:pPr>
            <a:r>
              <a:rPr lang="en-US" altLang="en-US" sz="1000" b="0" i="1" u="sng">
                <a:solidFill>
                  <a:prstClr val="black"/>
                </a:solidFill>
                <a:latin typeface="Aptos" panose="02110004020202020204"/>
                <a:ea typeface="+mn-ea"/>
              </a:rPr>
              <a:t>Inlet Pressure Drop (Bernoulli)</a:t>
            </a:r>
          </a:p>
        </p:txBody>
      </p:sp>
      <p:sp>
        <p:nvSpPr>
          <p:cNvPr id="56" name="Text Box 64">
            <a:extLst>
              <a:ext uri="{FF2B5EF4-FFF2-40B4-BE49-F238E27FC236}">
                <a16:creationId xmlns:a16="http://schemas.microsoft.com/office/drawing/2014/main" id="{B998C456-3751-CE09-E9E2-3F8F8D92DA46}"/>
              </a:ext>
            </a:extLst>
          </p:cNvPr>
          <p:cNvSpPr txBox="1">
            <a:spLocks noChangeArrowheads="1"/>
          </p:cNvSpPr>
          <p:nvPr/>
        </p:nvSpPr>
        <p:spPr bwMode="auto">
          <a:xfrm>
            <a:off x="2784337" y="841236"/>
            <a:ext cx="153828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defTabSz="457200" eaLnBrk="1" fontAlgn="auto" hangingPunct="1">
              <a:spcBef>
                <a:spcPts val="0"/>
              </a:spcBef>
              <a:spcAft>
                <a:spcPts val="0"/>
              </a:spcAft>
            </a:pPr>
            <a:r>
              <a:rPr lang="en-US" altLang="en-US" sz="1000" b="0" i="1" u="sng">
                <a:solidFill>
                  <a:prstClr val="black"/>
                </a:solidFill>
                <a:latin typeface="Aptos" panose="02110004020202020204"/>
                <a:ea typeface="+mn-ea"/>
              </a:rPr>
              <a:t>Exit Boundary Condition</a:t>
            </a:r>
          </a:p>
        </p:txBody>
      </p:sp>
      <p:sp>
        <p:nvSpPr>
          <p:cNvPr id="57" name="Text Box 65">
            <a:extLst>
              <a:ext uri="{FF2B5EF4-FFF2-40B4-BE49-F238E27FC236}">
                <a16:creationId xmlns:a16="http://schemas.microsoft.com/office/drawing/2014/main" id="{F3CC8EA8-F9C5-5ED9-E280-68C82207C50F}"/>
              </a:ext>
            </a:extLst>
          </p:cNvPr>
          <p:cNvSpPr txBox="1">
            <a:spLocks noChangeArrowheads="1"/>
          </p:cNvSpPr>
          <p:nvPr/>
        </p:nvSpPr>
        <p:spPr bwMode="auto">
          <a:xfrm>
            <a:off x="2774419" y="2365236"/>
            <a:ext cx="168988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457200" eaLnBrk="1" fontAlgn="auto" hangingPunct="1">
              <a:spcBef>
                <a:spcPts val="0"/>
              </a:spcBef>
              <a:spcAft>
                <a:spcPts val="0"/>
              </a:spcAft>
            </a:pPr>
            <a:r>
              <a:rPr lang="en-US" altLang="en-US" sz="1000" b="0" i="1" u="sng" dirty="0">
                <a:solidFill>
                  <a:prstClr val="black"/>
                </a:solidFill>
                <a:latin typeface="Aptos" panose="02110004020202020204"/>
                <a:ea typeface="+mn-ea"/>
              </a:rPr>
              <a:t>Chimney:</a:t>
            </a:r>
          </a:p>
          <a:p>
            <a:pPr defTabSz="457200" eaLnBrk="1" fontAlgn="auto" hangingPunct="1">
              <a:spcBef>
                <a:spcPts val="0"/>
              </a:spcBef>
              <a:spcAft>
                <a:spcPts val="0"/>
              </a:spcAft>
            </a:pPr>
            <a:r>
              <a:rPr lang="en-US" altLang="en-US" sz="1000" b="0" i="1" dirty="0">
                <a:solidFill>
                  <a:prstClr val="black"/>
                </a:solidFill>
                <a:latin typeface="Aptos" panose="02110004020202020204"/>
                <a:ea typeface="+mn-ea"/>
              </a:rPr>
              <a:t>Bernoulli (incompressible*)</a:t>
            </a:r>
          </a:p>
        </p:txBody>
      </p:sp>
      <p:sp>
        <p:nvSpPr>
          <p:cNvPr id="58" name="Text Box 66">
            <a:extLst>
              <a:ext uri="{FF2B5EF4-FFF2-40B4-BE49-F238E27FC236}">
                <a16:creationId xmlns:a16="http://schemas.microsoft.com/office/drawing/2014/main" id="{A49F936E-E01F-38D5-3229-8FB9663C5ACC}"/>
              </a:ext>
            </a:extLst>
          </p:cNvPr>
          <p:cNvSpPr txBox="1">
            <a:spLocks noChangeArrowheads="1"/>
          </p:cNvSpPr>
          <p:nvPr/>
        </p:nvSpPr>
        <p:spPr bwMode="auto">
          <a:xfrm>
            <a:off x="2305710" y="4346436"/>
            <a:ext cx="292099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457200" eaLnBrk="1" fontAlgn="auto" hangingPunct="1">
              <a:spcBef>
                <a:spcPts val="0"/>
              </a:spcBef>
              <a:spcAft>
                <a:spcPts val="0"/>
              </a:spcAft>
            </a:pPr>
            <a:r>
              <a:rPr lang="en-US" altLang="en-US" sz="1000" b="0" i="1" u="sng" dirty="0">
                <a:solidFill>
                  <a:prstClr val="black"/>
                </a:solidFill>
                <a:latin typeface="Aptos" panose="02110004020202020204"/>
                <a:ea typeface="+mn-ea"/>
              </a:rPr>
              <a:t>Heat Exchanger:</a:t>
            </a:r>
          </a:p>
          <a:p>
            <a:pPr defTabSz="457200" eaLnBrk="1" fontAlgn="auto" hangingPunct="1">
              <a:spcBef>
                <a:spcPts val="0"/>
              </a:spcBef>
              <a:spcAft>
                <a:spcPts val="0"/>
              </a:spcAft>
            </a:pPr>
            <a:r>
              <a:rPr lang="en-US" altLang="en-US" sz="1000" b="0" i="1" dirty="0">
                <a:solidFill>
                  <a:prstClr val="black"/>
                </a:solidFill>
                <a:latin typeface="Aptos" panose="02110004020202020204"/>
                <a:ea typeface="+mn-ea"/>
              </a:rPr>
              <a:t>Conservation of Momentum and Energy</a:t>
            </a:r>
          </a:p>
          <a:p>
            <a:pPr defTabSz="457200" eaLnBrk="1" fontAlgn="auto" hangingPunct="1">
              <a:spcBef>
                <a:spcPts val="0"/>
              </a:spcBef>
              <a:spcAft>
                <a:spcPts val="0"/>
              </a:spcAft>
            </a:pPr>
            <a:r>
              <a:rPr lang="en-US" altLang="en-US" sz="1000" b="0" i="1" dirty="0">
                <a:solidFill>
                  <a:prstClr val="black"/>
                </a:solidFill>
                <a:latin typeface="Aptos" panose="02110004020202020204"/>
                <a:ea typeface="+mn-ea"/>
              </a:rPr>
              <a:t>(incompressible* and negligible change in height)</a:t>
            </a:r>
          </a:p>
        </p:txBody>
      </p:sp>
      <p:sp>
        <p:nvSpPr>
          <p:cNvPr id="59" name="Text Box 69">
            <a:extLst>
              <a:ext uri="{FF2B5EF4-FFF2-40B4-BE49-F238E27FC236}">
                <a16:creationId xmlns:a16="http://schemas.microsoft.com/office/drawing/2014/main" id="{645DA906-1A83-8390-596D-97FD146574AF}"/>
              </a:ext>
            </a:extLst>
          </p:cNvPr>
          <p:cNvSpPr txBox="1">
            <a:spLocks noChangeArrowheads="1"/>
          </p:cNvSpPr>
          <p:nvPr/>
        </p:nvSpPr>
        <p:spPr bwMode="auto">
          <a:xfrm>
            <a:off x="8149335" y="795723"/>
            <a:ext cx="3980108" cy="5493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lgn="l" defTabSz="457200" eaLnBrk="1" fontAlgn="auto" hangingPunct="1">
              <a:spcBef>
                <a:spcPts val="0"/>
              </a:spcBef>
              <a:spcAft>
                <a:spcPts val="1800"/>
              </a:spcAft>
              <a:buFont typeface="Arial" panose="020B0604020202020204" pitchFamily="34" charset="0"/>
              <a:buChar char="•"/>
            </a:pPr>
            <a:r>
              <a:rPr lang="en-US" altLang="en-US" sz="1800" b="0" dirty="0">
                <a:solidFill>
                  <a:srgbClr val="333399"/>
                </a:solidFill>
                <a:latin typeface="Calibri" panose="020F0502020204030204"/>
                <a:ea typeface="+mn-ea"/>
              </a:rPr>
              <a:t>Derivation of the governing equation, based on a modified version of Bernoulli’s equation, for the chimney cooling tower is shown.</a:t>
            </a:r>
          </a:p>
          <a:p>
            <a:pPr marL="171450" indent="-171450" algn="l" defTabSz="457200" eaLnBrk="1" fontAlgn="auto" hangingPunct="1">
              <a:spcBef>
                <a:spcPts val="0"/>
              </a:spcBef>
              <a:spcAft>
                <a:spcPts val="1800"/>
              </a:spcAft>
              <a:buFont typeface="Arial" panose="020B0604020202020204" pitchFamily="34" charset="0"/>
              <a:buChar char="•"/>
            </a:pPr>
            <a:r>
              <a:rPr lang="en-US" altLang="en-US" sz="1800" b="0" dirty="0">
                <a:solidFill>
                  <a:srgbClr val="333399"/>
                </a:solidFill>
                <a:latin typeface="Calibri" panose="020F0502020204030204"/>
                <a:ea typeface="+mn-ea"/>
              </a:rPr>
              <a:t>Frictional losses are included in the chimney tube pressure drop formulation</a:t>
            </a:r>
            <a:r>
              <a:rPr lang="en-US" altLang="en-US" sz="1800" b="0" dirty="0">
                <a:solidFill>
                  <a:srgbClr val="333399"/>
                </a:solidFill>
                <a:latin typeface="Calibri" panose="020F0502020204030204"/>
                <a:ea typeface="+mn-ea"/>
                <a:sym typeface="Wingdings" panose="05000000000000000000" pitchFamily="2" charset="2"/>
              </a:rPr>
              <a:t>. </a:t>
            </a:r>
            <a:endParaRPr lang="en-US" altLang="en-US" sz="1800" b="0" dirty="0">
              <a:solidFill>
                <a:srgbClr val="333399"/>
              </a:solidFill>
              <a:latin typeface="Calibri" panose="020F0502020204030204"/>
              <a:ea typeface="+mn-ea"/>
            </a:endParaRPr>
          </a:p>
          <a:p>
            <a:pPr marL="171450" indent="-171450" algn="l" defTabSz="457200" eaLnBrk="1" fontAlgn="auto" hangingPunct="1">
              <a:spcBef>
                <a:spcPts val="0"/>
              </a:spcBef>
              <a:spcAft>
                <a:spcPts val="1800"/>
              </a:spcAft>
              <a:buFont typeface="Arial" panose="020B0604020202020204" pitchFamily="34" charset="0"/>
              <a:buChar char="•"/>
            </a:pPr>
            <a:r>
              <a:rPr lang="en-US" altLang="en-US" sz="1800" b="0" dirty="0">
                <a:solidFill>
                  <a:srgbClr val="333399"/>
                </a:solidFill>
                <a:latin typeface="Calibri" panose="020F0502020204030204"/>
                <a:ea typeface="+mn-ea"/>
              </a:rPr>
              <a:t>The flow through the heat exchanger is not strictly incompressible; the density may decrease by 10%-50% depending upon the heat load and mass flow rate (i.e. temperature rise).  </a:t>
            </a:r>
          </a:p>
          <a:p>
            <a:pPr marL="171450" indent="-171450" algn="l" defTabSz="457200" eaLnBrk="1" fontAlgn="auto" hangingPunct="1">
              <a:spcBef>
                <a:spcPts val="0"/>
              </a:spcBef>
              <a:spcAft>
                <a:spcPts val="1800"/>
              </a:spcAft>
              <a:buFont typeface="Arial" panose="020B0604020202020204" pitchFamily="34" charset="0"/>
              <a:buChar char="•"/>
            </a:pPr>
            <a:r>
              <a:rPr lang="en-US" altLang="en-US" sz="1800" b="0" dirty="0">
                <a:solidFill>
                  <a:srgbClr val="333399"/>
                </a:solidFill>
                <a:latin typeface="Calibri" panose="020F0502020204030204"/>
                <a:ea typeface="+mn-ea"/>
              </a:rPr>
              <a:t>However, at peak velocities (&lt;10 m/s), the change in kinetic energy is less than 0.1% of the total heat addition so essentially all of the added heat results in a temperature increase of the fluid.</a:t>
            </a:r>
          </a:p>
        </p:txBody>
      </p:sp>
      <p:sp>
        <p:nvSpPr>
          <p:cNvPr id="60" name="Text Box 70">
            <a:extLst>
              <a:ext uri="{FF2B5EF4-FFF2-40B4-BE49-F238E27FC236}">
                <a16:creationId xmlns:a16="http://schemas.microsoft.com/office/drawing/2014/main" id="{04A72D47-D5B6-4E50-2760-5C9A4994872A}"/>
              </a:ext>
            </a:extLst>
          </p:cNvPr>
          <p:cNvSpPr txBox="1">
            <a:spLocks noChangeArrowheads="1"/>
          </p:cNvSpPr>
          <p:nvPr/>
        </p:nvSpPr>
        <p:spPr bwMode="auto">
          <a:xfrm>
            <a:off x="5816462" y="1182548"/>
            <a:ext cx="247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defTabSz="457200" eaLnBrk="1" fontAlgn="auto" hangingPunct="1">
              <a:spcBef>
                <a:spcPts val="0"/>
              </a:spcBef>
              <a:spcAft>
                <a:spcPts val="0"/>
              </a:spcAft>
            </a:pPr>
            <a:r>
              <a:rPr lang="en-US" altLang="en-US" sz="1800" b="0">
                <a:solidFill>
                  <a:prstClr val="black"/>
                </a:solidFill>
                <a:latin typeface="Aptos" panose="02110004020202020204"/>
                <a:ea typeface="+mn-ea"/>
              </a:rPr>
              <a:t> </a:t>
            </a:r>
          </a:p>
        </p:txBody>
      </p:sp>
      <mc:AlternateContent xmlns:mc="http://schemas.openxmlformats.org/markup-compatibility/2006" xmlns:a14="http://schemas.microsoft.com/office/drawing/2010/main">
        <mc:Choice Requires="a14">
          <p:sp>
            <p:nvSpPr>
              <p:cNvPr id="61" name="TextBox 60">
                <a:extLst>
                  <a:ext uri="{FF2B5EF4-FFF2-40B4-BE49-F238E27FC236}">
                    <a16:creationId xmlns:a16="http://schemas.microsoft.com/office/drawing/2014/main" id="{CDD89937-4F27-6031-7003-8F239BD6F3C3}"/>
                  </a:ext>
                </a:extLst>
              </p:cNvPr>
              <p:cNvSpPr txBox="1"/>
              <p:nvPr/>
            </p:nvSpPr>
            <p:spPr>
              <a:xfrm>
                <a:off x="2615944" y="2847836"/>
                <a:ext cx="1937262" cy="898516"/>
              </a:xfrm>
              <a:prstGeom prst="rect">
                <a:avLst/>
              </a:prstGeom>
              <a:noFill/>
              <a:ln>
                <a:solidFill>
                  <a:sysClr val="windowText" lastClr="000000"/>
                </a:solidFill>
              </a:ln>
            </p:spPr>
            <p:txBody>
              <a:bodyPr wrap="none" lIns="0" tIns="0" rIns="0" bIns="0" rtlCol="0">
                <a:spAutoFit/>
              </a:bodyPr>
              <a:lstStyle/>
              <a:p>
                <a:pPr algn="l" defTabSz="457200"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200" b="0" i="1">
                              <a:solidFill>
                                <a:prstClr val="black"/>
                              </a:solidFill>
                              <a:latin typeface="Cambria Math" panose="02040503050406030204" pitchFamily="18" charset="0"/>
                              <a:ea typeface="+mn-ea"/>
                            </a:rPr>
                          </m:ctrlPr>
                        </m:sSubPr>
                        <m:e>
                          <m:r>
                            <a:rPr lang="en-US" sz="1200" b="0" i="1">
                              <a:solidFill>
                                <a:prstClr val="black"/>
                              </a:solidFill>
                              <a:latin typeface="Cambria Math" panose="02040503050406030204" pitchFamily="18" charset="0"/>
                              <a:ea typeface="+mn-ea"/>
                            </a:rPr>
                            <m:t>𝑃</m:t>
                          </m:r>
                        </m:e>
                        <m:sub>
                          <m:r>
                            <a:rPr lang="en-US" sz="1200" b="0" i="1">
                              <a:solidFill>
                                <a:prstClr val="black"/>
                              </a:solidFill>
                              <a:latin typeface="Cambria Math" panose="02040503050406030204" pitchFamily="18" charset="0"/>
                              <a:ea typeface="+mn-ea"/>
                            </a:rPr>
                            <m:t>3</m:t>
                          </m:r>
                        </m:sub>
                      </m:sSub>
                      <m:r>
                        <a:rPr lang="en-US" sz="1200" b="0" i="1">
                          <a:solidFill>
                            <a:prstClr val="black"/>
                          </a:solidFill>
                          <a:latin typeface="Cambria Math" panose="02040503050406030204" pitchFamily="18" charset="0"/>
                          <a:ea typeface="+mn-ea"/>
                        </a:rPr>
                        <m:t>=</m:t>
                      </m:r>
                      <m:sSub>
                        <m:sSubPr>
                          <m:ctrlPr>
                            <a:rPr lang="en-US" sz="1200" b="0" i="1">
                              <a:solidFill>
                                <a:prstClr val="black"/>
                              </a:solidFill>
                              <a:latin typeface="Cambria Math" panose="02040503050406030204" pitchFamily="18" charset="0"/>
                              <a:ea typeface="+mn-ea"/>
                            </a:rPr>
                          </m:ctrlPr>
                        </m:sSubPr>
                        <m:e>
                          <m:r>
                            <a:rPr lang="en-US" sz="1200" b="0" i="1">
                              <a:solidFill>
                                <a:prstClr val="black"/>
                              </a:solidFill>
                              <a:latin typeface="Cambria Math" panose="02040503050406030204" pitchFamily="18" charset="0"/>
                              <a:ea typeface="+mn-ea"/>
                            </a:rPr>
                            <m:t>𝑃</m:t>
                          </m:r>
                        </m:e>
                        <m:sub>
                          <m:r>
                            <a:rPr lang="en-US" sz="1200" b="0" i="1">
                              <a:solidFill>
                                <a:prstClr val="black"/>
                              </a:solidFill>
                              <a:latin typeface="Cambria Math" panose="02040503050406030204" pitchFamily="18" charset="0"/>
                              <a:ea typeface="+mn-ea"/>
                            </a:rPr>
                            <m:t>2</m:t>
                          </m:r>
                        </m:sub>
                      </m:sSub>
                      <m:r>
                        <a:rPr lang="en-US" sz="1200" b="0" i="1">
                          <a:solidFill>
                            <a:prstClr val="black"/>
                          </a:solidFill>
                          <a:latin typeface="Cambria Math" panose="02040503050406030204" pitchFamily="18" charset="0"/>
                          <a:ea typeface="+mn-ea"/>
                        </a:rPr>
                        <m:t>−</m:t>
                      </m:r>
                      <m:sSub>
                        <m:sSubPr>
                          <m:ctrlPr>
                            <a:rPr lang="en-US" sz="1200" b="0" i="1">
                              <a:solidFill>
                                <a:prstClr val="black"/>
                              </a:solidFill>
                              <a:latin typeface="Cambria Math" panose="02040503050406030204" pitchFamily="18" charset="0"/>
                              <a:ea typeface="Cambria Math" panose="02040503050406030204" pitchFamily="18" charset="0"/>
                            </a:rPr>
                          </m:ctrlPr>
                        </m:sSubPr>
                        <m:e>
                          <m:r>
                            <a:rPr lang="en-US" sz="1200" b="0" i="1">
                              <a:solidFill>
                                <a:prstClr val="black"/>
                              </a:solidFill>
                              <a:latin typeface="Cambria Math" panose="02040503050406030204" pitchFamily="18" charset="0"/>
                              <a:ea typeface="Cambria Math" panose="02040503050406030204" pitchFamily="18" charset="0"/>
                            </a:rPr>
                            <m:t>𝜌</m:t>
                          </m:r>
                        </m:e>
                        <m:sub>
                          <m:r>
                            <a:rPr lang="en-US" sz="1200" b="0" i="1">
                              <a:solidFill>
                                <a:prstClr val="black"/>
                              </a:solidFill>
                              <a:latin typeface="Cambria Math" panose="02040503050406030204" pitchFamily="18" charset="0"/>
                              <a:ea typeface="+mn-ea"/>
                            </a:rPr>
                            <m:t>2</m:t>
                          </m:r>
                        </m:sub>
                      </m:sSub>
                      <m:r>
                        <a:rPr lang="en-US" sz="1200" b="0" i="1">
                          <a:solidFill>
                            <a:prstClr val="black"/>
                          </a:solidFill>
                          <a:latin typeface="Cambria Math" panose="02040503050406030204" pitchFamily="18" charset="0"/>
                          <a:ea typeface="+mn-ea"/>
                        </a:rPr>
                        <m:t>𝑔𝐻</m:t>
                      </m:r>
                      <m:r>
                        <a:rPr lang="en-US" sz="1200" b="0" i="1">
                          <a:solidFill>
                            <a:prstClr val="black"/>
                          </a:solidFill>
                          <a:latin typeface="Cambria Math" panose="02040503050406030204" pitchFamily="18" charset="0"/>
                          <a:ea typeface="+mn-ea"/>
                        </a:rPr>
                        <m:t>−</m:t>
                      </m:r>
                      <m:f>
                        <m:fPr>
                          <m:ctrlPr>
                            <a:rPr lang="en-US" sz="1200" b="0" i="1">
                              <a:solidFill>
                                <a:prstClr val="black"/>
                              </a:solidFill>
                              <a:latin typeface="Cambria Math" panose="02040503050406030204" pitchFamily="18" charset="0"/>
                              <a:ea typeface="Cambria Math" panose="02040503050406030204" pitchFamily="18" charset="0"/>
                            </a:rPr>
                          </m:ctrlPr>
                        </m:fPr>
                        <m:num>
                          <m:sSub>
                            <m:sSubPr>
                              <m:ctrlPr>
                                <a:rPr lang="en-US" sz="1200" b="0" i="1">
                                  <a:solidFill>
                                    <a:prstClr val="black"/>
                                  </a:solidFill>
                                  <a:latin typeface="Cambria Math" panose="02040503050406030204" pitchFamily="18" charset="0"/>
                                  <a:ea typeface="Cambria Math" panose="02040503050406030204" pitchFamily="18" charset="0"/>
                                </a:rPr>
                              </m:ctrlPr>
                            </m:sSubPr>
                            <m:e>
                              <m:r>
                                <a:rPr lang="en-US" sz="1200" b="0" i="1">
                                  <a:solidFill>
                                    <a:prstClr val="black"/>
                                  </a:solidFill>
                                  <a:latin typeface="Cambria Math" panose="02040503050406030204" pitchFamily="18" charset="0"/>
                                  <a:ea typeface="Cambria Math" panose="02040503050406030204" pitchFamily="18" charset="0"/>
                                </a:rPr>
                                <m:t>𝜌</m:t>
                              </m:r>
                            </m:e>
                            <m:sub>
                              <m:r>
                                <a:rPr lang="en-US" sz="1200" b="0" i="1">
                                  <a:solidFill>
                                    <a:prstClr val="black"/>
                                  </a:solidFill>
                                  <a:latin typeface="Cambria Math" panose="02040503050406030204" pitchFamily="18" charset="0"/>
                                  <a:ea typeface="+mn-ea"/>
                                </a:rPr>
                                <m:t>2</m:t>
                              </m:r>
                            </m:sub>
                          </m:sSub>
                        </m:num>
                        <m:den>
                          <m:r>
                            <a:rPr lang="en-US" sz="1200" b="0" i="1">
                              <a:solidFill>
                                <a:prstClr val="black"/>
                              </a:solidFill>
                              <a:latin typeface="Cambria Math" panose="02040503050406030204" pitchFamily="18" charset="0"/>
                              <a:ea typeface="+mn-ea"/>
                            </a:rPr>
                            <m:t>2</m:t>
                          </m:r>
                        </m:den>
                      </m:f>
                      <m:sSub>
                        <m:sSubPr>
                          <m:ctrlPr>
                            <a:rPr lang="en-US" sz="1200" b="0" i="1">
                              <a:solidFill>
                                <a:prstClr val="black"/>
                              </a:solidFill>
                              <a:latin typeface="Cambria Math" panose="02040503050406030204" pitchFamily="18" charset="0"/>
                              <a:ea typeface="+mn-ea"/>
                            </a:rPr>
                          </m:ctrlPr>
                        </m:sSubPr>
                        <m:e>
                          <m:r>
                            <a:rPr lang="en-US" sz="1200" b="0" i="1">
                              <a:solidFill>
                                <a:prstClr val="black"/>
                              </a:solidFill>
                              <a:latin typeface="Cambria Math" panose="02040503050406030204" pitchFamily="18" charset="0"/>
                              <a:ea typeface="+mn-ea"/>
                            </a:rPr>
                            <m:t>𝑓</m:t>
                          </m:r>
                        </m:e>
                        <m:sub>
                          <m:r>
                            <a:rPr lang="en-US" sz="1200" b="0" i="1">
                              <a:solidFill>
                                <a:prstClr val="black"/>
                              </a:solidFill>
                              <a:latin typeface="Cambria Math" panose="02040503050406030204" pitchFamily="18" charset="0"/>
                              <a:ea typeface="+mn-ea"/>
                            </a:rPr>
                            <m:t>𝑓</m:t>
                          </m:r>
                        </m:sub>
                      </m:sSub>
                      <m:f>
                        <m:fPr>
                          <m:ctrlPr>
                            <a:rPr lang="en-US" sz="1200" b="0" i="1">
                              <a:solidFill>
                                <a:prstClr val="black"/>
                              </a:solidFill>
                              <a:latin typeface="Cambria Math" panose="02040503050406030204" pitchFamily="18" charset="0"/>
                              <a:ea typeface="+mn-ea"/>
                            </a:rPr>
                          </m:ctrlPr>
                        </m:fPr>
                        <m:num>
                          <m:r>
                            <a:rPr lang="en-US" sz="1200" b="0" i="1">
                              <a:solidFill>
                                <a:prstClr val="black"/>
                              </a:solidFill>
                              <a:latin typeface="Cambria Math" panose="02040503050406030204" pitchFamily="18" charset="0"/>
                              <a:ea typeface="+mn-ea"/>
                            </a:rPr>
                            <m:t>𝐻</m:t>
                          </m:r>
                        </m:num>
                        <m:den>
                          <m:r>
                            <a:rPr lang="en-US" sz="1200" b="0" i="1">
                              <a:solidFill>
                                <a:prstClr val="black"/>
                              </a:solidFill>
                              <a:latin typeface="Cambria Math" panose="02040503050406030204" pitchFamily="18" charset="0"/>
                              <a:ea typeface="+mn-ea"/>
                            </a:rPr>
                            <m:t>𝐷</m:t>
                          </m:r>
                        </m:den>
                      </m:f>
                      <m:sSubSup>
                        <m:sSubSupPr>
                          <m:ctrlPr>
                            <a:rPr lang="en-US" sz="1200" b="0" i="1">
                              <a:solidFill>
                                <a:prstClr val="black"/>
                              </a:solidFill>
                              <a:latin typeface="Cambria Math" panose="02040503050406030204" pitchFamily="18" charset="0"/>
                              <a:ea typeface="+mn-ea"/>
                            </a:rPr>
                          </m:ctrlPr>
                        </m:sSubSupPr>
                        <m:e>
                          <m:r>
                            <a:rPr lang="en-US" sz="1200" b="0" i="1">
                              <a:solidFill>
                                <a:prstClr val="black"/>
                              </a:solidFill>
                              <a:latin typeface="Cambria Math" panose="02040503050406030204" pitchFamily="18" charset="0"/>
                              <a:ea typeface="+mn-ea"/>
                            </a:rPr>
                            <m:t>𝑢</m:t>
                          </m:r>
                        </m:e>
                        <m:sub>
                          <m:r>
                            <a:rPr lang="en-US" sz="1200" b="0" i="1">
                              <a:solidFill>
                                <a:prstClr val="black"/>
                              </a:solidFill>
                              <a:latin typeface="Cambria Math" panose="02040503050406030204" pitchFamily="18" charset="0"/>
                              <a:ea typeface="+mn-ea"/>
                            </a:rPr>
                            <m:t>2</m:t>
                          </m:r>
                        </m:sub>
                        <m:sup>
                          <m:r>
                            <a:rPr lang="en-US" sz="1200" b="0" i="1">
                              <a:solidFill>
                                <a:prstClr val="black"/>
                              </a:solidFill>
                              <a:latin typeface="Cambria Math" panose="02040503050406030204" pitchFamily="18" charset="0"/>
                              <a:ea typeface="+mn-ea"/>
                            </a:rPr>
                            <m:t>2</m:t>
                          </m:r>
                        </m:sup>
                      </m:sSubSup>
                    </m:oMath>
                  </m:oMathPara>
                </a14:m>
                <a:endParaRPr lang="en-US" sz="1200" b="0" dirty="0">
                  <a:solidFill>
                    <a:prstClr val="black"/>
                  </a:solidFill>
                  <a:latin typeface="Aptos" panose="02110004020202020204"/>
                  <a:ea typeface="+mn-ea"/>
                </a:endParaRPr>
              </a:p>
              <a:p>
                <a:pPr algn="l" defTabSz="457200"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200" b="0" i="1">
                              <a:solidFill>
                                <a:prstClr val="black"/>
                              </a:solidFill>
                              <a:latin typeface="Cambria Math" panose="02040503050406030204" pitchFamily="18" charset="0"/>
                              <a:ea typeface="+mn-ea"/>
                            </a:rPr>
                          </m:ctrlPr>
                        </m:sSubPr>
                        <m:e>
                          <m:r>
                            <a:rPr lang="en-US" sz="1200" b="0" i="1">
                              <a:solidFill>
                                <a:prstClr val="black"/>
                              </a:solidFill>
                              <a:latin typeface="Cambria Math" panose="02040503050406030204" pitchFamily="18" charset="0"/>
                              <a:ea typeface="+mn-ea"/>
                            </a:rPr>
                            <m:t>𝑢</m:t>
                          </m:r>
                        </m:e>
                        <m:sub>
                          <m:r>
                            <a:rPr lang="en-US" sz="1200" b="0" i="1">
                              <a:solidFill>
                                <a:prstClr val="black"/>
                              </a:solidFill>
                              <a:latin typeface="Cambria Math" panose="02040503050406030204" pitchFamily="18" charset="0"/>
                              <a:ea typeface="+mn-ea"/>
                            </a:rPr>
                            <m:t>2</m:t>
                          </m:r>
                        </m:sub>
                      </m:sSub>
                      <m:r>
                        <a:rPr lang="en-US" sz="1200" b="0" i="1">
                          <a:solidFill>
                            <a:prstClr val="black"/>
                          </a:solidFill>
                          <a:latin typeface="Cambria Math" panose="02040503050406030204" pitchFamily="18" charset="0"/>
                          <a:ea typeface="+mn-ea"/>
                        </a:rPr>
                        <m:t>=</m:t>
                      </m:r>
                      <m:sSub>
                        <m:sSubPr>
                          <m:ctrlPr>
                            <a:rPr lang="en-US" sz="1200" b="0" i="1">
                              <a:solidFill>
                                <a:prstClr val="black"/>
                              </a:solidFill>
                              <a:latin typeface="Cambria Math" panose="02040503050406030204" pitchFamily="18" charset="0"/>
                              <a:ea typeface="+mn-ea"/>
                            </a:rPr>
                          </m:ctrlPr>
                        </m:sSubPr>
                        <m:e>
                          <m:r>
                            <a:rPr lang="en-US" sz="1200" b="0" i="1">
                              <a:solidFill>
                                <a:prstClr val="black"/>
                              </a:solidFill>
                              <a:latin typeface="Cambria Math" panose="02040503050406030204" pitchFamily="18" charset="0"/>
                              <a:ea typeface="+mn-ea"/>
                            </a:rPr>
                            <m:t>𝑢</m:t>
                          </m:r>
                        </m:e>
                        <m:sub>
                          <m:r>
                            <a:rPr lang="en-US" sz="1200" b="0" i="1">
                              <a:solidFill>
                                <a:prstClr val="black"/>
                              </a:solidFill>
                              <a:latin typeface="Cambria Math" panose="02040503050406030204" pitchFamily="18" charset="0"/>
                              <a:ea typeface="+mn-ea"/>
                            </a:rPr>
                            <m:t>3</m:t>
                          </m:r>
                        </m:sub>
                      </m:sSub>
                    </m:oMath>
                  </m:oMathPara>
                </a14:m>
                <a:endParaRPr lang="en-US" sz="1200" b="0" dirty="0">
                  <a:solidFill>
                    <a:prstClr val="black"/>
                  </a:solidFill>
                  <a:latin typeface="Aptos" panose="02110004020202020204"/>
                  <a:ea typeface="+mn-ea"/>
                </a:endParaRPr>
              </a:p>
              <a:p>
                <a:pPr algn="l" defTabSz="457200"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200" b="0" i="1" smtClean="0">
                              <a:solidFill>
                                <a:prstClr val="black"/>
                              </a:solidFill>
                              <a:latin typeface="Cambria Math" panose="02040503050406030204" pitchFamily="18" charset="0"/>
                              <a:ea typeface="Cambria Math" panose="02040503050406030204" pitchFamily="18" charset="0"/>
                            </a:rPr>
                          </m:ctrlPr>
                        </m:sSubPr>
                        <m:e>
                          <m:r>
                            <a:rPr lang="en-US" sz="1200" b="0" i="1" smtClean="0">
                              <a:solidFill>
                                <a:prstClr val="black"/>
                              </a:solidFill>
                              <a:latin typeface="Cambria Math" panose="02040503050406030204" pitchFamily="18" charset="0"/>
                              <a:ea typeface="Cambria Math" panose="02040503050406030204" pitchFamily="18" charset="0"/>
                            </a:rPr>
                            <m:t>𝜌</m:t>
                          </m:r>
                        </m:e>
                        <m:sub>
                          <m:r>
                            <a:rPr lang="en-US" sz="1200" b="0" i="1">
                              <a:solidFill>
                                <a:prstClr val="black"/>
                              </a:solidFill>
                              <a:latin typeface="Cambria Math" panose="02040503050406030204" pitchFamily="18" charset="0"/>
                              <a:ea typeface="+mn-ea"/>
                            </a:rPr>
                            <m:t>2</m:t>
                          </m:r>
                        </m:sub>
                      </m:sSub>
                      <m:r>
                        <a:rPr lang="en-US" sz="1200" b="0" i="1">
                          <a:solidFill>
                            <a:prstClr val="black"/>
                          </a:solidFill>
                          <a:latin typeface="Cambria Math" panose="02040503050406030204" pitchFamily="18" charset="0"/>
                          <a:ea typeface="+mn-ea"/>
                        </a:rPr>
                        <m:t>=</m:t>
                      </m:r>
                      <m:sSub>
                        <m:sSubPr>
                          <m:ctrlPr>
                            <a:rPr lang="en-US" sz="1200" b="0" i="1" smtClean="0">
                              <a:solidFill>
                                <a:prstClr val="black"/>
                              </a:solidFill>
                              <a:latin typeface="Cambria Math" panose="02040503050406030204" pitchFamily="18" charset="0"/>
                              <a:ea typeface="Cambria Math" panose="02040503050406030204" pitchFamily="18" charset="0"/>
                            </a:rPr>
                          </m:ctrlPr>
                        </m:sSubPr>
                        <m:e>
                          <m:r>
                            <a:rPr lang="en-US" sz="1200" b="0" i="1" smtClean="0">
                              <a:solidFill>
                                <a:prstClr val="black"/>
                              </a:solidFill>
                              <a:latin typeface="Cambria Math" panose="02040503050406030204" pitchFamily="18" charset="0"/>
                              <a:ea typeface="Cambria Math" panose="02040503050406030204" pitchFamily="18" charset="0"/>
                            </a:rPr>
                            <m:t>𝜌</m:t>
                          </m:r>
                        </m:e>
                        <m:sub>
                          <m:r>
                            <a:rPr lang="en-US" sz="1200" b="0" i="1" smtClean="0">
                              <a:solidFill>
                                <a:prstClr val="black"/>
                              </a:solidFill>
                              <a:latin typeface="Cambria Math" panose="02040503050406030204" pitchFamily="18" charset="0"/>
                              <a:ea typeface="+mn-ea"/>
                            </a:rPr>
                            <m:t>3</m:t>
                          </m:r>
                        </m:sub>
                      </m:sSub>
                    </m:oMath>
                  </m:oMathPara>
                </a14:m>
                <a:endParaRPr lang="en-US" sz="1200" b="0" dirty="0">
                  <a:solidFill>
                    <a:prstClr val="black"/>
                  </a:solidFill>
                  <a:latin typeface="Aptos" panose="02110004020202020204"/>
                  <a:ea typeface="+mn-ea"/>
                </a:endParaRPr>
              </a:p>
              <a:p>
                <a:pPr algn="l" defTabSz="457200"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200" b="0" i="1" smtClean="0">
                              <a:solidFill>
                                <a:prstClr val="black"/>
                              </a:solidFill>
                              <a:latin typeface="Cambria Math" panose="02040503050406030204" pitchFamily="18" charset="0"/>
                              <a:ea typeface="+mn-ea"/>
                            </a:rPr>
                          </m:ctrlPr>
                        </m:sSubPr>
                        <m:e>
                          <m:r>
                            <a:rPr lang="en-US" sz="1200" b="0" i="1" smtClean="0">
                              <a:solidFill>
                                <a:prstClr val="black"/>
                              </a:solidFill>
                              <a:latin typeface="Cambria Math" panose="02040503050406030204" pitchFamily="18" charset="0"/>
                              <a:ea typeface="+mn-ea"/>
                            </a:rPr>
                            <m:t>𝐻</m:t>
                          </m:r>
                          <m:r>
                            <a:rPr lang="en-US" sz="1200" b="0" i="1" smtClean="0">
                              <a:solidFill>
                                <a:prstClr val="black"/>
                              </a:solidFill>
                              <a:latin typeface="Cambria Math" panose="02040503050406030204" pitchFamily="18" charset="0"/>
                              <a:ea typeface="+mn-ea"/>
                            </a:rPr>
                            <m:t>=</m:t>
                          </m:r>
                          <m:r>
                            <a:rPr lang="en-US" sz="1200" b="0" i="1" smtClean="0">
                              <a:solidFill>
                                <a:prstClr val="black"/>
                              </a:solidFill>
                              <a:latin typeface="Cambria Math" panose="02040503050406030204" pitchFamily="18" charset="0"/>
                              <a:ea typeface="+mn-ea"/>
                            </a:rPr>
                            <m:t>𝑥</m:t>
                          </m:r>
                        </m:e>
                        <m:sub>
                          <m:r>
                            <a:rPr lang="en-US" sz="1200" b="0" i="1" smtClean="0">
                              <a:solidFill>
                                <a:prstClr val="black"/>
                              </a:solidFill>
                              <a:latin typeface="Cambria Math" panose="02040503050406030204" pitchFamily="18" charset="0"/>
                              <a:ea typeface="+mn-ea"/>
                            </a:rPr>
                            <m:t>3</m:t>
                          </m:r>
                        </m:sub>
                      </m:sSub>
                      <m:r>
                        <a:rPr lang="en-US" sz="1200" b="0" i="1" smtClean="0">
                          <a:solidFill>
                            <a:prstClr val="black"/>
                          </a:solidFill>
                          <a:latin typeface="Cambria Math" panose="02040503050406030204" pitchFamily="18" charset="0"/>
                          <a:ea typeface="+mn-ea"/>
                        </a:rPr>
                        <m:t>−</m:t>
                      </m:r>
                      <m:sSub>
                        <m:sSubPr>
                          <m:ctrlPr>
                            <a:rPr lang="en-US" sz="1200" b="0" i="1" smtClean="0">
                              <a:solidFill>
                                <a:prstClr val="black"/>
                              </a:solidFill>
                              <a:latin typeface="Cambria Math" panose="02040503050406030204" pitchFamily="18" charset="0"/>
                              <a:ea typeface="+mn-ea"/>
                            </a:rPr>
                          </m:ctrlPr>
                        </m:sSubPr>
                        <m:e>
                          <m:r>
                            <a:rPr lang="en-US" sz="1200" b="0" i="1" smtClean="0">
                              <a:solidFill>
                                <a:prstClr val="black"/>
                              </a:solidFill>
                              <a:latin typeface="Cambria Math" panose="02040503050406030204" pitchFamily="18" charset="0"/>
                              <a:ea typeface="+mn-ea"/>
                            </a:rPr>
                            <m:t>𝑥</m:t>
                          </m:r>
                        </m:e>
                        <m:sub>
                          <m:r>
                            <a:rPr lang="en-US" sz="1200" b="0" i="1" smtClean="0">
                              <a:solidFill>
                                <a:prstClr val="black"/>
                              </a:solidFill>
                              <a:latin typeface="Cambria Math" panose="02040503050406030204" pitchFamily="18" charset="0"/>
                              <a:ea typeface="+mn-ea"/>
                            </a:rPr>
                            <m:t>2</m:t>
                          </m:r>
                        </m:sub>
                      </m:sSub>
                    </m:oMath>
                  </m:oMathPara>
                </a14:m>
                <a:endParaRPr lang="en-US" sz="1200" b="0" dirty="0">
                  <a:solidFill>
                    <a:prstClr val="black"/>
                  </a:solidFill>
                  <a:latin typeface="Aptos" panose="02110004020202020204"/>
                  <a:ea typeface="+mn-ea"/>
                </a:endParaRPr>
              </a:p>
            </p:txBody>
          </p:sp>
        </mc:Choice>
        <mc:Fallback xmlns="">
          <p:sp>
            <p:nvSpPr>
              <p:cNvPr id="61" name="TextBox 60">
                <a:extLst>
                  <a:ext uri="{FF2B5EF4-FFF2-40B4-BE49-F238E27FC236}">
                    <a16:creationId xmlns:a16="http://schemas.microsoft.com/office/drawing/2014/main" id="{CDD89937-4F27-6031-7003-8F239BD6F3C3}"/>
                  </a:ext>
                </a:extLst>
              </p:cNvPr>
              <p:cNvSpPr txBox="1">
                <a:spLocks noRot="1" noChangeAspect="1" noMove="1" noResize="1" noEditPoints="1" noAdjustHandles="1" noChangeArrowheads="1" noChangeShapeType="1" noTextEdit="1"/>
              </p:cNvSpPr>
              <p:nvPr/>
            </p:nvSpPr>
            <p:spPr>
              <a:xfrm>
                <a:off x="2615944" y="2847836"/>
                <a:ext cx="1937262" cy="898516"/>
              </a:xfrm>
              <a:prstGeom prst="rect">
                <a:avLst/>
              </a:prstGeom>
              <a:blipFill>
                <a:blip r:embed="rId12"/>
                <a:stretch>
                  <a:fillRect l="-625" t="-667" b="-667"/>
                </a:stretch>
              </a:blipFill>
              <a:ln>
                <a:solidFill>
                  <a:sysClr val="windowText" lastClr="000000"/>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2" name="TextBox 61">
                <a:extLst>
                  <a:ext uri="{FF2B5EF4-FFF2-40B4-BE49-F238E27FC236}">
                    <a16:creationId xmlns:a16="http://schemas.microsoft.com/office/drawing/2014/main" id="{83F1EB22-813C-7AF6-6E60-24F94F932649}"/>
                  </a:ext>
                </a:extLst>
              </p:cNvPr>
              <p:cNvSpPr txBox="1"/>
              <p:nvPr/>
            </p:nvSpPr>
            <p:spPr>
              <a:xfrm>
                <a:off x="5549945" y="2211645"/>
                <a:ext cx="2472600" cy="344518"/>
              </a:xfrm>
              <a:prstGeom prst="rect">
                <a:avLst/>
              </a:prstGeom>
              <a:solidFill>
                <a:srgbClr val="EC7B2F">
                  <a:lumMod val="20000"/>
                  <a:lumOff val="80000"/>
                </a:srgbClr>
              </a:solidFill>
              <a:ln>
                <a:solidFill>
                  <a:sysClr val="windowText" lastClr="000000"/>
                </a:solidFill>
              </a:ln>
            </p:spPr>
            <p:txBody>
              <a:bodyPr wrap="none" lIns="0" tIns="0" rIns="0" bIns="0" rtlCol="0">
                <a:spAutoFit/>
              </a:bodyPr>
              <a:lstStyle/>
              <a:p>
                <a:pPr marL="0" marR="0" lvl="0" indent="0" algn="l"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ctrlPr>
                        </m:sSubPr>
                        <m:e>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𝑃</m:t>
                          </m:r>
                        </m:e>
                        <m: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0</m:t>
                          </m:r>
                        </m:sub>
                      </m:s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m:t>
                      </m:r>
                      <m:sSub>
                        <m:sSub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ctrlPr>
                        </m:sSubPr>
                        <m:e>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𝜌</m:t>
                          </m:r>
                        </m:e>
                        <m: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0</m:t>
                          </m:r>
                        </m:sub>
                      </m:s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𝑔𝐻</m:t>
                      </m:r>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m:t>
                      </m:r>
                      <m:sSub>
                        <m:sSub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ctrlPr>
                        </m:sSubPr>
                        <m:e>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𝑃</m:t>
                          </m:r>
                        </m:e>
                        <m: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2</m:t>
                          </m:r>
                        </m:sub>
                      </m:s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m:t>
                      </m:r>
                      <m:sSub>
                        <m:sSub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ctrlPr>
                        </m:sSubPr>
                        <m:e>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𝜌</m:t>
                          </m:r>
                        </m:e>
                        <m: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2</m:t>
                          </m:r>
                        </m:sub>
                      </m:s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𝑔𝐻</m:t>
                      </m:r>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m:t>
                      </m:r>
                      <m:f>
                        <m:f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ctrlPr>
                        </m:fPr>
                        <m:num>
                          <m:sSub>
                            <m:sSub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ctrlPr>
                            </m:sSubPr>
                            <m:e>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𝜌</m:t>
                              </m:r>
                            </m:e>
                            <m: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2</m:t>
                              </m:r>
                            </m:sub>
                          </m:sSub>
                        </m:num>
                        <m:den>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2</m:t>
                          </m:r>
                        </m:den>
                      </m:f>
                      <m:sSub>
                        <m:sSub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ctrlPr>
                        </m:sSubPr>
                        <m:e>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𝑓</m:t>
                          </m:r>
                        </m:e>
                        <m: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𝑓</m:t>
                          </m:r>
                        </m:sub>
                      </m:sSub>
                      <m:f>
                        <m:f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ctrlPr>
                        </m:fPr>
                        <m:num>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𝐻</m:t>
                          </m:r>
                        </m:num>
                        <m:den>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𝐷</m:t>
                          </m:r>
                        </m:den>
                      </m:f>
                      <m:sSubSup>
                        <m:sSubSup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ctrlPr>
                        </m:sSubSupPr>
                        <m:e>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𝑢</m:t>
                          </m:r>
                        </m:e>
                        <m: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2</m:t>
                          </m:r>
                        </m:sub>
                        <m:sup>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2</m:t>
                          </m:r>
                        </m:sup>
                      </m:sSubSup>
                    </m:oMath>
                  </m:oMathPara>
                </a14:m>
                <a:endParaRPr kumimoji="0" lang="en-US" sz="1200" b="0" i="0" u="none" strike="noStrike" kern="0" cap="none" spc="0" normalizeH="0" baseline="0" noProof="0" dirty="0">
                  <a:ln>
                    <a:noFill/>
                  </a:ln>
                  <a:solidFill>
                    <a:prstClr val="black"/>
                  </a:solidFill>
                  <a:effectLst/>
                  <a:uLnTx/>
                  <a:uFillTx/>
                  <a:latin typeface="Aptos" panose="02110004020202020204"/>
                  <a:ea typeface="+mn-ea"/>
                </a:endParaRPr>
              </a:p>
            </p:txBody>
          </p:sp>
        </mc:Choice>
        <mc:Fallback xmlns="">
          <p:sp>
            <p:nvSpPr>
              <p:cNvPr id="62" name="TextBox 61">
                <a:extLst>
                  <a:ext uri="{FF2B5EF4-FFF2-40B4-BE49-F238E27FC236}">
                    <a16:creationId xmlns:a16="http://schemas.microsoft.com/office/drawing/2014/main" id="{83F1EB22-813C-7AF6-6E60-24F94F932649}"/>
                  </a:ext>
                </a:extLst>
              </p:cNvPr>
              <p:cNvSpPr txBox="1">
                <a:spLocks noRot="1" noChangeAspect="1" noMove="1" noResize="1" noEditPoints="1" noAdjustHandles="1" noChangeArrowheads="1" noChangeShapeType="1" noTextEdit="1"/>
              </p:cNvSpPr>
              <p:nvPr/>
            </p:nvSpPr>
            <p:spPr>
              <a:xfrm>
                <a:off x="5549945" y="2211645"/>
                <a:ext cx="2472600" cy="344518"/>
              </a:xfrm>
              <a:prstGeom prst="rect">
                <a:avLst/>
              </a:prstGeom>
              <a:blipFill>
                <a:blip r:embed="rId13"/>
                <a:stretch>
                  <a:fillRect l="-735" t="-1724" b="-13793"/>
                </a:stretch>
              </a:blipFill>
              <a:ln>
                <a:solidFill>
                  <a:sysClr val="windowText" lastClr="000000"/>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3" name="TextBox 62">
                <a:extLst>
                  <a:ext uri="{FF2B5EF4-FFF2-40B4-BE49-F238E27FC236}">
                    <a16:creationId xmlns:a16="http://schemas.microsoft.com/office/drawing/2014/main" id="{C9BA9645-0A96-A13F-2978-A026A0AA2233}"/>
                  </a:ext>
                </a:extLst>
              </p:cNvPr>
              <p:cNvSpPr txBox="1"/>
              <p:nvPr/>
            </p:nvSpPr>
            <p:spPr>
              <a:xfrm>
                <a:off x="4782225" y="5319797"/>
                <a:ext cx="1236621" cy="314958"/>
              </a:xfrm>
              <a:prstGeom prst="rect">
                <a:avLst/>
              </a:prstGeom>
              <a:solidFill>
                <a:srgbClr val="EC7B2F">
                  <a:lumMod val="20000"/>
                  <a:lumOff val="80000"/>
                </a:srgbClr>
              </a:solidFill>
              <a:ln>
                <a:solidFill>
                  <a:sysClr val="windowText" lastClr="000000"/>
                </a:solidFill>
              </a:ln>
            </p:spPr>
            <p:txBody>
              <a:bodyPr wrap="none" lIns="0" tIns="0" rIns="0" bIns="0" rtlCol="0">
                <a:spAutoFit/>
              </a:bodyPr>
              <a:lstStyle/>
              <a:p>
                <a:pPr marL="0" marR="0" lvl="0" indent="0" algn="l"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d>
                        <m:d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ctrlPr>
                        </m:dPr>
                        <m:e>
                          <m:sSub>
                            <m:sSub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ctrlPr>
                            </m:sSubPr>
                            <m:e>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𝑃</m:t>
                              </m:r>
                            </m:e>
                            <m: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0</m:t>
                              </m:r>
                            </m:sub>
                          </m:s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m:t>
                          </m:r>
                          <m:sSub>
                            <m:sSub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ctrlPr>
                            </m:sSubPr>
                            <m:e>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𝑃</m:t>
                              </m:r>
                            </m:e>
                            <m: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2</m:t>
                              </m:r>
                            </m:sub>
                          </m:sSub>
                        </m:e>
                      </m:d>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 =</m:t>
                      </m:r>
                      <m:sSubSup>
                        <m:sSubSup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ctrlPr>
                        </m:sSubSupPr>
                        <m:e>
                          <m:f>
                            <m:f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ctrlPr>
                            </m:fPr>
                            <m:num>
                              <m:sSub>
                                <m:sSub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ctrlPr>
                                </m:sSubPr>
                                <m:e>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𝜌</m:t>
                                  </m:r>
                                </m:e>
                                <m: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2</m:t>
                                  </m:r>
                                </m:sub>
                              </m:sSub>
                            </m:num>
                            <m:den>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2</m:t>
                              </m:r>
                            </m:den>
                          </m:f>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𝑢</m:t>
                          </m:r>
                        </m:e>
                        <m: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2</m:t>
                          </m:r>
                        </m:sub>
                        <m:sup>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2</m:t>
                          </m:r>
                        </m:sup>
                      </m:sSubSup>
                    </m:oMath>
                  </m:oMathPara>
                </a14:m>
                <a:endParaRPr kumimoji="0" lang="en-US" sz="1200" b="0" i="0" u="none" strike="noStrike" kern="0" cap="none" spc="0" normalizeH="0" baseline="0" noProof="0" dirty="0">
                  <a:ln>
                    <a:noFill/>
                  </a:ln>
                  <a:solidFill>
                    <a:prstClr val="black"/>
                  </a:solidFill>
                  <a:effectLst/>
                  <a:uLnTx/>
                  <a:uFillTx/>
                  <a:latin typeface="Aptos" panose="02110004020202020204"/>
                  <a:ea typeface="+mn-ea"/>
                </a:endParaRPr>
              </a:p>
            </p:txBody>
          </p:sp>
        </mc:Choice>
        <mc:Fallback xmlns="">
          <p:sp>
            <p:nvSpPr>
              <p:cNvPr id="63" name="TextBox 62">
                <a:extLst>
                  <a:ext uri="{FF2B5EF4-FFF2-40B4-BE49-F238E27FC236}">
                    <a16:creationId xmlns:a16="http://schemas.microsoft.com/office/drawing/2014/main" id="{C9BA9645-0A96-A13F-2978-A026A0AA2233}"/>
                  </a:ext>
                </a:extLst>
              </p:cNvPr>
              <p:cNvSpPr txBox="1">
                <a:spLocks noRot="1" noChangeAspect="1" noMove="1" noResize="1" noEditPoints="1" noAdjustHandles="1" noChangeArrowheads="1" noChangeShapeType="1" noTextEdit="1"/>
              </p:cNvSpPr>
              <p:nvPr/>
            </p:nvSpPr>
            <p:spPr>
              <a:xfrm>
                <a:off x="4782225" y="5319797"/>
                <a:ext cx="1236621" cy="314958"/>
              </a:xfrm>
              <a:prstGeom prst="rect">
                <a:avLst/>
              </a:prstGeom>
              <a:blipFill>
                <a:blip r:embed="rId14"/>
                <a:stretch>
                  <a:fillRect t="-1887" b="-15094"/>
                </a:stretch>
              </a:blipFill>
              <a:ln>
                <a:solidFill>
                  <a:sysClr val="windowText" lastClr="000000"/>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4" name="TextBox 63">
                <a:extLst>
                  <a:ext uri="{FF2B5EF4-FFF2-40B4-BE49-F238E27FC236}">
                    <a16:creationId xmlns:a16="http://schemas.microsoft.com/office/drawing/2014/main" id="{F533C708-B85A-7F2A-CF08-508807C184BC}"/>
                  </a:ext>
                </a:extLst>
              </p:cNvPr>
              <p:cNvSpPr txBox="1"/>
              <p:nvPr/>
            </p:nvSpPr>
            <p:spPr>
              <a:xfrm>
                <a:off x="5569537" y="3108374"/>
                <a:ext cx="2472600" cy="344518"/>
              </a:xfrm>
              <a:prstGeom prst="rect">
                <a:avLst/>
              </a:prstGeom>
              <a:solidFill>
                <a:srgbClr val="FFFFFF"/>
              </a:solidFill>
              <a:ln>
                <a:solidFill>
                  <a:sysClr val="windowText" lastClr="000000"/>
                </a:solidFill>
              </a:ln>
            </p:spPr>
            <p:txBody>
              <a:bodyPr wrap="none" lIns="0" tIns="0" rIns="0" bIns="0" rtlCol="0">
                <a:spAutoFit/>
              </a:bodyPr>
              <a:lstStyle/>
              <a:p>
                <a:pPr marL="0" marR="0" lvl="0" indent="0" algn="l"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ctrlPr>
                        </m:sSubPr>
                        <m:e>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𝑃</m:t>
                          </m:r>
                        </m:e>
                        <m: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0</m:t>
                          </m:r>
                        </m:sub>
                      </m:s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m:t>
                      </m:r>
                      <m:sSub>
                        <m:sSub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ctrlPr>
                        </m:sSubPr>
                        <m:e>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𝑃</m:t>
                          </m:r>
                        </m:e>
                        <m: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2</m:t>
                          </m:r>
                        </m:sub>
                      </m:s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m:t>
                      </m:r>
                      <m:sSub>
                        <m:sSub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ctrlPr>
                        </m:sSubPr>
                        <m:e>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𝜌</m:t>
                          </m:r>
                        </m:e>
                        <m: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0</m:t>
                          </m:r>
                        </m:sub>
                      </m:s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𝑔𝐻</m:t>
                      </m:r>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m:t>
                      </m:r>
                      <m:sSub>
                        <m:sSub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ctrlPr>
                        </m:sSubPr>
                        <m:e>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𝜌</m:t>
                          </m:r>
                        </m:e>
                        <m: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2</m:t>
                          </m:r>
                        </m:sub>
                      </m:s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𝑔𝐻</m:t>
                      </m:r>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m:t>
                      </m:r>
                      <m:sSub>
                        <m:sSub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ctrlPr>
                        </m:sSubPr>
                        <m:e>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𝑓</m:t>
                          </m:r>
                        </m:e>
                        <m: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𝑓</m:t>
                          </m:r>
                        </m:sub>
                      </m:sSub>
                      <m:f>
                        <m:f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ctrlPr>
                        </m:fPr>
                        <m:num>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𝐻</m:t>
                          </m:r>
                        </m:num>
                        <m:den>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𝐷</m:t>
                          </m:r>
                        </m:den>
                      </m:f>
                      <m:f>
                        <m:f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ctrlPr>
                        </m:fPr>
                        <m:num>
                          <m:sSub>
                            <m:sSub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ctrlPr>
                            </m:sSubPr>
                            <m:e>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𝜌</m:t>
                              </m:r>
                            </m:e>
                            <m: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2</m:t>
                              </m:r>
                            </m:sub>
                          </m:sSub>
                        </m:num>
                        <m:den>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2</m:t>
                          </m:r>
                        </m:den>
                      </m:f>
                      <m:sSubSup>
                        <m:sSubSup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ctrlPr>
                        </m:sSubSupPr>
                        <m:e>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𝑢</m:t>
                          </m:r>
                        </m:e>
                        <m: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2</m:t>
                          </m:r>
                        </m:sub>
                        <m:sup>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2</m:t>
                          </m:r>
                        </m:sup>
                      </m:sSubSup>
                    </m:oMath>
                  </m:oMathPara>
                </a14:m>
                <a:endParaRPr kumimoji="0" lang="en-US" sz="1200" b="0" i="0" u="none" strike="noStrike" kern="0" cap="none" spc="0" normalizeH="0" baseline="0" noProof="0" dirty="0">
                  <a:ln>
                    <a:noFill/>
                  </a:ln>
                  <a:solidFill>
                    <a:prstClr val="black"/>
                  </a:solidFill>
                  <a:effectLst/>
                  <a:uLnTx/>
                  <a:uFillTx/>
                  <a:latin typeface="Aptos" panose="02110004020202020204"/>
                  <a:ea typeface="+mn-ea"/>
                </a:endParaRPr>
              </a:p>
            </p:txBody>
          </p:sp>
        </mc:Choice>
        <mc:Fallback xmlns="">
          <p:sp>
            <p:nvSpPr>
              <p:cNvPr id="64" name="TextBox 63">
                <a:extLst>
                  <a:ext uri="{FF2B5EF4-FFF2-40B4-BE49-F238E27FC236}">
                    <a16:creationId xmlns:a16="http://schemas.microsoft.com/office/drawing/2014/main" id="{F533C708-B85A-7F2A-CF08-508807C184BC}"/>
                  </a:ext>
                </a:extLst>
              </p:cNvPr>
              <p:cNvSpPr txBox="1">
                <a:spLocks noRot="1" noChangeAspect="1" noMove="1" noResize="1" noEditPoints="1" noAdjustHandles="1" noChangeArrowheads="1" noChangeShapeType="1" noTextEdit="1"/>
              </p:cNvSpPr>
              <p:nvPr/>
            </p:nvSpPr>
            <p:spPr>
              <a:xfrm>
                <a:off x="5569537" y="3108374"/>
                <a:ext cx="2472600" cy="344518"/>
              </a:xfrm>
              <a:prstGeom prst="rect">
                <a:avLst/>
              </a:prstGeom>
              <a:blipFill>
                <a:blip r:embed="rId15"/>
                <a:stretch>
                  <a:fillRect l="-737" t="-1724" b="-13793"/>
                </a:stretch>
              </a:blipFill>
              <a:ln>
                <a:solidFill>
                  <a:sysClr val="windowText" lastClr="000000"/>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5" name="TextBox 64">
                <a:extLst>
                  <a:ext uri="{FF2B5EF4-FFF2-40B4-BE49-F238E27FC236}">
                    <a16:creationId xmlns:a16="http://schemas.microsoft.com/office/drawing/2014/main" id="{D87336FB-F1EA-F093-F61B-8F4B0288DB70}"/>
                  </a:ext>
                </a:extLst>
              </p:cNvPr>
              <p:cNvSpPr txBox="1"/>
              <p:nvPr/>
            </p:nvSpPr>
            <p:spPr>
              <a:xfrm>
                <a:off x="5694667" y="4072417"/>
                <a:ext cx="2222340" cy="349648"/>
              </a:xfrm>
              <a:prstGeom prst="rect">
                <a:avLst/>
              </a:prstGeom>
              <a:noFill/>
              <a:ln>
                <a:solidFill>
                  <a:sysClr val="windowText" lastClr="000000"/>
                </a:solidFill>
              </a:ln>
            </p:spPr>
            <p:txBody>
              <a:bodyPr wrap="none" lIns="0" tIns="0" rIns="0" bIns="0" rtlCol="0">
                <a:spAutoFit/>
              </a:bodyPr>
              <a:lstStyle/>
              <a:p>
                <a:pPr algn="l" defTabSz="457200"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d>
                        <m:dPr>
                          <m:ctrlPr>
                            <a:rPr lang="en-US" sz="1200" b="0" i="1">
                              <a:solidFill>
                                <a:prstClr val="black"/>
                              </a:solidFill>
                              <a:latin typeface="Cambria Math" panose="02040503050406030204" pitchFamily="18" charset="0"/>
                              <a:ea typeface="+mn-ea"/>
                            </a:rPr>
                          </m:ctrlPr>
                        </m:dPr>
                        <m:e>
                          <m:r>
                            <a:rPr lang="en-US" sz="1200" b="0" i="1">
                              <a:solidFill>
                                <a:prstClr val="black"/>
                              </a:solidFill>
                              <a:latin typeface="Cambria Math" panose="02040503050406030204" pitchFamily="18" charset="0"/>
                              <a:ea typeface="+mn-ea"/>
                            </a:rPr>
                            <m:t>1+</m:t>
                          </m:r>
                          <m:sSub>
                            <m:sSubPr>
                              <m:ctrlPr>
                                <a:rPr lang="en-US" sz="1200" b="0" i="1">
                                  <a:solidFill>
                                    <a:prstClr val="black"/>
                                  </a:solidFill>
                                  <a:latin typeface="Cambria Math" panose="02040503050406030204" pitchFamily="18" charset="0"/>
                                  <a:ea typeface="+mn-ea"/>
                                </a:rPr>
                              </m:ctrlPr>
                            </m:sSubPr>
                            <m:e>
                              <m:r>
                                <a:rPr lang="en-US" sz="1200" b="0" i="1">
                                  <a:solidFill>
                                    <a:prstClr val="black"/>
                                  </a:solidFill>
                                  <a:latin typeface="Cambria Math" panose="02040503050406030204" pitchFamily="18" charset="0"/>
                                  <a:ea typeface="+mn-ea"/>
                                </a:rPr>
                                <m:t>𝑓</m:t>
                              </m:r>
                            </m:e>
                            <m:sub>
                              <m:r>
                                <a:rPr lang="en-US" sz="1200" b="0" i="1">
                                  <a:solidFill>
                                    <a:prstClr val="black"/>
                                  </a:solidFill>
                                  <a:latin typeface="Cambria Math" panose="02040503050406030204" pitchFamily="18" charset="0"/>
                                  <a:ea typeface="+mn-ea"/>
                                </a:rPr>
                                <m:t>𝑓</m:t>
                              </m:r>
                            </m:sub>
                          </m:sSub>
                          <m:f>
                            <m:fPr>
                              <m:ctrlPr>
                                <a:rPr lang="en-US" sz="1200" b="0" i="1">
                                  <a:solidFill>
                                    <a:prstClr val="black"/>
                                  </a:solidFill>
                                  <a:latin typeface="Cambria Math" panose="02040503050406030204" pitchFamily="18" charset="0"/>
                                  <a:ea typeface="+mn-ea"/>
                                </a:rPr>
                              </m:ctrlPr>
                            </m:fPr>
                            <m:num>
                              <m:r>
                                <a:rPr lang="en-US" sz="1200" b="0" i="1">
                                  <a:solidFill>
                                    <a:prstClr val="black"/>
                                  </a:solidFill>
                                  <a:latin typeface="Cambria Math" panose="02040503050406030204" pitchFamily="18" charset="0"/>
                                  <a:ea typeface="+mn-ea"/>
                                </a:rPr>
                                <m:t>𝐻</m:t>
                              </m:r>
                            </m:num>
                            <m:den>
                              <m:r>
                                <a:rPr lang="en-US" sz="1200" b="0" i="1">
                                  <a:solidFill>
                                    <a:prstClr val="black"/>
                                  </a:solidFill>
                                  <a:latin typeface="Cambria Math" panose="02040503050406030204" pitchFamily="18" charset="0"/>
                                  <a:ea typeface="+mn-ea"/>
                                </a:rPr>
                                <m:t>𝐷</m:t>
                              </m:r>
                            </m:den>
                          </m:f>
                        </m:e>
                      </m:d>
                      <m:f>
                        <m:fPr>
                          <m:ctrlPr>
                            <a:rPr lang="en-US" sz="1200" b="0" i="1">
                              <a:solidFill>
                                <a:prstClr val="black"/>
                              </a:solidFill>
                              <a:latin typeface="Cambria Math" panose="02040503050406030204" pitchFamily="18" charset="0"/>
                              <a:ea typeface="Cambria Math" panose="02040503050406030204" pitchFamily="18" charset="0"/>
                            </a:rPr>
                          </m:ctrlPr>
                        </m:fPr>
                        <m:num>
                          <m:sSub>
                            <m:sSubPr>
                              <m:ctrlPr>
                                <a:rPr lang="en-US" sz="1200" b="0" i="1">
                                  <a:solidFill>
                                    <a:prstClr val="black"/>
                                  </a:solidFill>
                                  <a:latin typeface="Cambria Math" panose="02040503050406030204" pitchFamily="18" charset="0"/>
                                  <a:ea typeface="Cambria Math" panose="02040503050406030204" pitchFamily="18" charset="0"/>
                                </a:rPr>
                              </m:ctrlPr>
                            </m:sSubPr>
                            <m:e>
                              <m:r>
                                <a:rPr lang="en-US" sz="1200" b="0" i="1">
                                  <a:solidFill>
                                    <a:prstClr val="black"/>
                                  </a:solidFill>
                                  <a:latin typeface="Cambria Math" panose="02040503050406030204" pitchFamily="18" charset="0"/>
                                  <a:ea typeface="Cambria Math" panose="02040503050406030204" pitchFamily="18" charset="0"/>
                                </a:rPr>
                                <m:t>𝜌</m:t>
                              </m:r>
                            </m:e>
                            <m:sub>
                              <m:r>
                                <a:rPr lang="en-US" sz="1200" b="0" i="1">
                                  <a:solidFill>
                                    <a:prstClr val="black"/>
                                  </a:solidFill>
                                  <a:latin typeface="Cambria Math" panose="02040503050406030204" pitchFamily="18" charset="0"/>
                                  <a:ea typeface="+mn-ea"/>
                                </a:rPr>
                                <m:t>2</m:t>
                              </m:r>
                            </m:sub>
                          </m:sSub>
                        </m:num>
                        <m:den>
                          <m:r>
                            <a:rPr lang="en-US" sz="1200" b="0" i="1">
                              <a:solidFill>
                                <a:prstClr val="black"/>
                              </a:solidFill>
                              <a:latin typeface="Cambria Math" panose="02040503050406030204" pitchFamily="18" charset="0"/>
                              <a:ea typeface="+mn-ea"/>
                            </a:rPr>
                            <m:t>2</m:t>
                          </m:r>
                        </m:den>
                      </m:f>
                      <m:sSubSup>
                        <m:sSubSupPr>
                          <m:ctrlPr>
                            <a:rPr lang="en-US" sz="1200" b="0" i="1">
                              <a:solidFill>
                                <a:prstClr val="black"/>
                              </a:solidFill>
                              <a:latin typeface="Cambria Math" panose="02040503050406030204" pitchFamily="18" charset="0"/>
                              <a:ea typeface="+mn-ea"/>
                            </a:rPr>
                          </m:ctrlPr>
                        </m:sSubSupPr>
                        <m:e>
                          <m:r>
                            <a:rPr lang="en-US" sz="1200" b="0" i="1">
                              <a:solidFill>
                                <a:prstClr val="black"/>
                              </a:solidFill>
                              <a:latin typeface="Cambria Math" panose="02040503050406030204" pitchFamily="18" charset="0"/>
                              <a:ea typeface="+mn-ea"/>
                            </a:rPr>
                            <m:t>𝑢</m:t>
                          </m:r>
                        </m:e>
                        <m:sub>
                          <m:r>
                            <a:rPr lang="en-US" sz="1200" b="0" i="1">
                              <a:solidFill>
                                <a:prstClr val="black"/>
                              </a:solidFill>
                              <a:latin typeface="Cambria Math" panose="02040503050406030204" pitchFamily="18" charset="0"/>
                              <a:ea typeface="+mn-ea"/>
                            </a:rPr>
                            <m:t>2</m:t>
                          </m:r>
                        </m:sub>
                        <m:sup>
                          <m:r>
                            <a:rPr lang="en-US" sz="1200" b="0" i="1">
                              <a:solidFill>
                                <a:prstClr val="black"/>
                              </a:solidFill>
                              <a:latin typeface="Cambria Math" panose="02040503050406030204" pitchFamily="18" charset="0"/>
                              <a:ea typeface="+mn-ea"/>
                            </a:rPr>
                            <m:t>2</m:t>
                          </m:r>
                        </m:sup>
                      </m:sSubSup>
                      <m:r>
                        <a:rPr lang="en-US" sz="1200" b="0" i="1">
                          <a:solidFill>
                            <a:prstClr val="black"/>
                          </a:solidFill>
                          <a:latin typeface="Cambria Math" panose="02040503050406030204" pitchFamily="18" charset="0"/>
                          <a:ea typeface="+mn-ea"/>
                        </a:rPr>
                        <m:t>=</m:t>
                      </m:r>
                      <m:sSub>
                        <m:sSubPr>
                          <m:ctrlPr>
                            <a:rPr lang="en-US" sz="1200" b="0" i="1">
                              <a:solidFill>
                                <a:prstClr val="black"/>
                              </a:solidFill>
                              <a:latin typeface="Cambria Math" panose="02040503050406030204" pitchFamily="18" charset="0"/>
                              <a:ea typeface="Cambria Math" panose="02040503050406030204" pitchFamily="18" charset="0"/>
                            </a:rPr>
                          </m:ctrlPr>
                        </m:sSubPr>
                        <m:e>
                          <m:r>
                            <a:rPr lang="en-US" sz="1200" b="0" i="1">
                              <a:solidFill>
                                <a:prstClr val="black"/>
                              </a:solidFill>
                              <a:latin typeface="Cambria Math" panose="02040503050406030204" pitchFamily="18" charset="0"/>
                              <a:ea typeface="Cambria Math" panose="02040503050406030204" pitchFamily="18" charset="0"/>
                            </a:rPr>
                            <m:t>𝜌</m:t>
                          </m:r>
                        </m:e>
                        <m:sub>
                          <m:r>
                            <a:rPr lang="en-US" sz="1200" b="0" i="1">
                              <a:solidFill>
                                <a:prstClr val="black"/>
                              </a:solidFill>
                              <a:latin typeface="Cambria Math" panose="02040503050406030204" pitchFamily="18" charset="0"/>
                              <a:ea typeface="Cambria Math" panose="02040503050406030204" pitchFamily="18" charset="0"/>
                            </a:rPr>
                            <m:t>0</m:t>
                          </m:r>
                        </m:sub>
                      </m:sSub>
                      <m:r>
                        <a:rPr lang="en-US" sz="1200" b="0" i="1">
                          <a:solidFill>
                            <a:prstClr val="black"/>
                          </a:solidFill>
                          <a:latin typeface="Cambria Math" panose="02040503050406030204" pitchFamily="18" charset="0"/>
                          <a:ea typeface="+mn-ea"/>
                        </a:rPr>
                        <m:t>𝑔𝐻</m:t>
                      </m:r>
                      <m:r>
                        <a:rPr lang="en-US" sz="1200" b="0" i="1">
                          <a:solidFill>
                            <a:prstClr val="black"/>
                          </a:solidFill>
                          <a:latin typeface="Cambria Math" panose="02040503050406030204" pitchFamily="18" charset="0"/>
                          <a:ea typeface="+mn-ea"/>
                        </a:rPr>
                        <m:t>−</m:t>
                      </m:r>
                      <m:sSub>
                        <m:sSubPr>
                          <m:ctrlPr>
                            <a:rPr lang="en-US" sz="1200" b="0" i="1">
                              <a:solidFill>
                                <a:prstClr val="black"/>
                              </a:solidFill>
                              <a:latin typeface="Cambria Math" panose="02040503050406030204" pitchFamily="18" charset="0"/>
                              <a:ea typeface="Cambria Math" panose="02040503050406030204" pitchFamily="18" charset="0"/>
                            </a:rPr>
                          </m:ctrlPr>
                        </m:sSubPr>
                        <m:e>
                          <m:r>
                            <a:rPr lang="en-US" sz="1200" b="0" i="1">
                              <a:solidFill>
                                <a:prstClr val="black"/>
                              </a:solidFill>
                              <a:latin typeface="Cambria Math" panose="02040503050406030204" pitchFamily="18" charset="0"/>
                              <a:ea typeface="Cambria Math" panose="02040503050406030204" pitchFamily="18" charset="0"/>
                            </a:rPr>
                            <m:t>𝜌</m:t>
                          </m:r>
                        </m:e>
                        <m:sub>
                          <m:r>
                            <a:rPr lang="en-US" sz="1200" b="0" i="1">
                              <a:solidFill>
                                <a:prstClr val="black"/>
                              </a:solidFill>
                              <a:latin typeface="Cambria Math" panose="02040503050406030204" pitchFamily="18" charset="0"/>
                              <a:ea typeface="+mn-ea"/>
                            </a:rPr>
                            <m:t>2</m:t>
                          </m:r>
                        </m:sub>
                      </m:sSub>
                      <m:r>
                        <a:rPr lang="en-US" sz="1200" b="0" i="1">
                          <a:solidFill>
                            <a:prstClr val="black"/>
                          </a:solidFill>
                          <a:latin typeface="Cambria Math" panose="02040503050406030204" pitchFamily="18" charset="0"/>
                          <a:ea typeface="+mn-ea"/>
                        </a:rPr>
                        <m:t>𝑔𝐻</m:t>
                      </m:r>
                    </m:oMath>
                  </m:oMathPara>
                </a14:m>
                <a:endParaRPr lang="en-US" sz="1200" b="0" dirty="0">
                  <a:solidFill>
                    <a:prstClr val="black"/>
                  </a:solidFill>
                  <a:latin typeface="Aptos" panose="02110004020202020204"/>
                  <a:ea typeface="+mn-ea"/>
                </a:endParaRPr>
              </a:p>
            </p:txBody>
          </p:sp>
        </mc:Choice>
        <mc:Fallback xmlns="">
          <p:sp>
            <p:nvSpPr>
              <p:cNvPr id="65" name="TextBox 64">
                <a:extLst>
                  <a:ext uri="{FF2B5EF4-FFF2-40B4-BE49-F238E27FC236}">
                    <a16:creationId xmlns:a16="http://schemas.microsoft.com/office/drawing/2014/main" id="{D87336FB-F1EA-F093-F61B-8F4B0288DB70}"/>
                  </a:ext>
                </a:extLst>
              </p:cNvPr>
              <p:cNvSpPr txBox="1">
                <a:spLocks noRot="1" noChangeAspect="1" noMove="1" noResize="1" noEditPoints="1" noAdjustHandles="1" noChangeArrowheads="1" noChangeShapeType="1" noTextEdit="1"/>
              </p:cNvSpPr>
              <p:nvPr/>
            </p:nvSpPr>
            <p:spPr>
              <a:xfrm>
                <a:off x="5694667" y="4072417"/>
                <a:ext cx="2222340" cy="349648"/>
              </a:xfrm>
              <a:prstGeom prst="rect">
                <a:avLst/>
              </a:prstGeom>
              <a:blipFill>
                <a:blip r:embed="rId16"/>
                <a:stretch>
                  <a:fillRect t="-1695" r="-1090" b="-11864"/>
                </a:stretch>
              </a:blipFill>
              <a:ln>
                <a:solidFill>
                  <a:sysClr val="windowText" lastClr="000000"/>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6" name="TextBox 65">
                <a:extLst>
                  <a:ext uri="{FF2B5EF4-FFF2-40B4-BE49-F238E27FC236}">
                    <a16:creationId xmlns:a16="http://schemas.microsoft.com/office/drawing/2014/main" id="{50C50760-3C98-0C40-080E-D932D0E13089}"/>
                  </a:ext>
                </a:extLst>
              </p:cNvPr>
              <p:cNvSpPr txBox="1"/>
              <p:nvPr/>
            </p:nvSpPr>
            <p:spPr>
              <a:xfrm>
                <a:off x="6260923" y="4764594"/>
                <a:ext cx="1518493" cy="510524"/>
              </a:xfrm>
              <a:prstGeom prst="rect">
                <a:avLst/>
              </a:prstGeom>
              <a:noFill/>
              <a:ln>
                <a:solidFill>
                  <a:sysClr val="windowText" lastClr="000000"/>
                </a:solidFill>
              </a:ln>
            </p:spPr>
            <p:txBody>
              <a:bodyPr wrap="none" lIns="0" tIns="0" rIns="0" bIns="0" rtlCol="0">
                <a:spAutoFit/>
              </a:bodyPr>
              <a:lstStyle/>
              <a:p>
                <a:pPr algn="l" defTabSz="457200"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Sup>
                        <m:sSubSupPr>
                          <m:ctrlPr>
                            <a:rPr lang="en-US" sz="1200" b="0" i="1">
                              <a:solidFill>
                                <a:prstClr val="black"/>
                              </a:solidFill>
                              <a:latin typeface="Cambria Math" panose="02040503050406030204" pitchFamily="18" charset="0"/>
                              <a:ea typeface="+mn-ea"/>
                            </a:rPr>
                          </m:ctrlPr>
                        </m:sSubSupPr>
                        <m:e>
                          <m:r>
                            <a:rPr lang="en-US" sz="1200" b="0" i="1">
                              <a:solidFill>
                                <a:prstClr val="black"/>
                              </a:solidFill>
                              <a:latin typeface="Cambria Math" panose="02040503050406030204" pitchFamily="18" charset="0"/>
                              <a:ea typeface="+mn-ea"/>
                            </a:rPr>
                            <m:t>𝑢</m:t>
                          </m:r>
                        </m:e>
                        <m:sub>
                          <m:r>
                            <a:rPr lang="en-US" sz="1200" b="0" i="1">
                              <a:solidFill>
                                <a:prstClr val="black"/>
                              </a:solidFill>
                              <a:latin typeface="Cambria Math" panose="02040503050406030204" pitchFamily="18" charset="0"/>
                              <a:ea typeface="+mn-ea"/>
                            </a:rPr>
                            <m:t>2</m:t>
                          </m:r>
                        </m:sub>
                        <m:sup>
                          <m:r>
                            <a:rPr lang="en-US" sz="1200" b="0" i="1">
                              <a:solidFill>
                                <a:prstClr val="black"/>
                              </a:solidFill>
                              <a:latin typeface="Cambria Math" panose="02040503050406030204" pitchFamily="18" charset="0"/>
                              <a:ea typeface="+mn-ea"/>
                            </a:rPr>
                            <m:t>2</m:t>
                          </m:r>
                        </m:sup>
                      </m:sSubSup>
                      <m:r>
                        <a:rPr lang="en-US" sz="1200" b="0" i="1">
                          <a:solidFill>
                            <a:prstClr val="black"/>
                          </a:solidFill>
                          <a:latin typeface="Cambria Math" panose="02040503050406030204" pitchFamily="18" charset="0"/>
                          <a:ea typeface="+mn-ea"/>
                        </a:rPr>
                        <m:t>=</m:t>
                      </m:r>
                      <m:f>
                        <m:fPr>
                          <m:ctrlPr>
                            <a:rPr lang="en-US" sz="1200" b="0" i="1">
                              <a:solidFill>
                                <a:prstClr val="black"/>
                              </a:solidFill>
                              <a:latin typeface="Cambria Math" panose="02040503050406030204" pitchFamily="18" charset="0"/>
                              <a:ea typeface="Cambria Math" panose="02040503050406030204" pitchFamily="18" charset="0"/>
                            </a:rPr>
                          </m:ctrlPr>
                        </m:fPr>
                        <m:num>
                          <m:r>
                            <a:rPr lang="en-US" sz="1200" b="0" i="1">
                              <a:solidFill>
                                <a:prstClr val="black"/>
                              </a:solidFill>
                              <a:latin typeface="Cambria Math" panose="02040503050406030204" pitchFamily="18" charset="0"/>
                              <a:ea typeface="Cambria Math" panose="02040503050406030204" pitchFamily="18" charset="0"/>
                            </a:rPr>
                            <m:t>2</m:t>
                          </m:r>
                          <m:d>
                            <m:dPr>
                              <m:ctrlPr>
                                <a:rPr lang="en-US" sz="1200" b="0" i="1">
                                  <a:solidFill>
                                    <a:prstClr val="black"/>
                                  </a:solidFill>
                                  <a:latin typeface="Cambria Math" panose="02040503050406030204" pitchFamily="18" charset="0"/>
                                  <a:ea typeface="Cambria Math" panose="02040503050406030204" pitchFamily="18" charset="0"/>
                                </a:rPr>
                              </m:ctrlPr>
                            </m:dPr>
                            <m:e>
                              <m:sSub>
                                <m:sSubPr>
                                  <m:ctrlPr>
                                    <a:rPr lang="en-US" sz="1200" b="0" i="1">
                                      <a:solidFill>
                                        <a:prstClr val="black"/>
                                      </a:solidFill>
                                      <a:latin typeface="Cambria Math" panose="02040503050406030204" pitchFamily="18" charset="0"/>
                                      <a:ea typeface="Cambria Math" panose="02040503050406030204" pitchFamily="18" charset="0"/>
                                    </a:rPr>
                                  </m:ctrlPr>
                                </m:sSubPr>
                                <m:e>
                                  <m:r>
                                    <a:rPr lang="en-US" sz="1200" b="0" i="1">
                                      <a:solidFill>
                                        <a:prstClr val="black"/>
                                      </a:solidFill>
                                      <a:latin typeface="Cambria Math" panose="02040503050406030204" pitchFamily="18" charset="0"/>
                                      <a:ea typeface="Cambria Math" panose="02040503050406030204" pitchFamily="18" charset="0"/>
                                    </a:rPr>
                                    <m:t>𝜌</m:t>
                                  </m:r>
                                </m:e>
                                <m:sub>
                                  <m:r>
                                    <a:rPr lang="en-US" sz="1200" b="0" i="1">
                                      <a:solidFill>
                                        <a:prstClr val="black"/>
                                      </a:solidFill>
                                      <a:latin typeface="Cambria Math" panose="02040503050406030204" pitchFamily="18" charset="0"/>
                                      <a:ea typeface="Cambria Math" panose="02040503050406030204" pitchFamily="18" charset="0"/>
                                    </a:rPr>
                                    <m:t>0</m:t>
                                  </m:r>
                                </m:sub>
                              </m:sSub>
                              <m:r>
                                <a:rPr lang="en-US" sz="1200" b="0" i="1">
                                  <a:solidFill>
                                    <a:prstClr val="black"/>
                                  </a:solidFill>
                                  <a:latin typeface="Cambria Math" panose="02040503050406030204" pitchFamily="18" charset="0"/>
                                  <a:ea typeface="Cambria Math" panose="02040503050406030204" pitchFamily="18" charset="0"/>
                                </a:rPr>
                                <m:t>−</m:t>
                              </m:r>
                              <m:sSub>
                                <m:sSubPr>
                                  <m:ctrlPr>
                                    <a:rPr lang="en-US" sz="1200" b="0" i="1">
                                      <a:solidFill>
                                        <a:prstClr val="black"/>
                                      </a:solidFill>
                                      <a:latin typeface="Cambria Math" panose="02040503050406030204" pitchFamily="18" charset="0"/>
                                      <a:ea typeface="Cambria Math" panose="02040503050406030204" pitchFamily="18" charset="0"/>
                                    </a:rPr>
                                  </m:ctrlPr>
                                </m:sSubPr>
                                <m:e>
                                  <m:r>
                                    <a:rPr lang="en-US" sz="1200" b="0" i="1">
                                      <a:solidFill>
                                        <a:prstClr val="black"/>
                                      </a:solidFill>
                                      <a:latin typeface="Cambria Math" panose="02040503050406030204" pitchFamily="18" charset="0"/>
                                      <a:ea typeface="Cambria Math" panose="02040503050406030204" pitchFamily="18" charset="0"/>
                                    </a:rPr>
                                    <m:t>𝜌</m:t>
                                  </m:r>
                                </m:e>
                                <m:sub>
                                  <m:r>
                                    <a:rPr lang="en-US" sz="1200" b="0" i="1">
                                      <a:solidFill>
                                        <a:prstClr val="black"/>
                                      </a:solidFill>
                                      <a:latin typeface="Cambria Math" panose="02040503050406030204" pitchFamily="18" charset="0"/>
                                      <a:ea typeface="+mn-ea"/>
                                    </a:rPr>
                                    <m:t>2</m:t>
                                  </m:r>
                                </m:sub>
                              </m:sSub>
                            </m:e>
                          </m:d>
                        </m:num>
                        <m:den>
                          <m:d>
                            <m:dPr>
                              <m:ctrlPr>
                                <a:rPr lang="en-US" sz="1200" b="0" i="1">
                                  <a:solidFill>
                                    <a:prstClr val="black"/>
                                  </a:solidFill>
                                  <a:latin typeface="Cambria Math" panose="02040503050406030204" pitchFamily="18" charset="0"/>
                                  <a:ea typeface="+mn-ea"/>
                                </a:rPr>
                              </m:ctrlPr>
                            </m:dPr>
                            <m:e>
                              <m:r>
                                <a:rPr lang="en-US" sz="1200" b="0" i="1">
                                  <a:solidFill>
                                    <a:prstClr val="black"/>
                                  </a:solidFill>
                                  <a:latin typeface="Cambria Math" panose="02040503050406030204" pitchFamily="18" charset="0"/>
                                  <a:ea typeface="+mn-ea"/>
                                </a:rPr>
                                <m:t>1+</m:t>
                              </m:r>
                              <m:sSub>
                                <m:sSubPr>
                                  <m:ctrlPr>
                                    <a:rPr lang="en-US" sz="1200" b="0" i="1">
                                      <a:solidFill>
                                        <a:prstClr val="black"/>
                                      </a:solidFill>
                                      <a:latin typeface="Cambria Math" panose="02040503050406030204" pitchFamily="18" charset="0"/>
                                      <a:ea typeface="+mn-ea"/>
                                    </a:rPr>
                                  </m:ctrlPr>
                                </m:sSubPr>
                                <m:e>
                                  <m:r>
                                    <a:rPr lang="en-US" sz="1200" b="0" i="1">
                                      <a:solidFill>
                                        <a:prstClr val="black"/>
                                      </a:solidFill>
                                      <a:latin typeface="Cambria Math" panose="02040503050406030204" pitchFamily="18" charset="0"/>
                                      <a:ea typeface="+mn-ea"/>
                                    </a:rPr>
                                    <m:t>𝑓</m:t>
                                  </m:r>
                                </m:e>
                                <m:sub>
                                  <m:r>
                                    <a:rPr lang="en-US" sz="1200" b="0" i="1">
                                      <a:solidFill>
                                        <a:prstClr val="black"/>
                                      </a:solidFill>
                                      <a:latin typeface="Cambria Math" panose="02040503050406030204" pitchFamily="18" charset="0"/>
                                      <a:ea typeface="+mn-ea"/>
                                    </a:rPr>
                                    <m:t>𝑓</m:t>
                                  </m:r>
                                </m:sub>
                              </m:sSub>
                              <m:f>
                                <m:fPr>
                                  <m:ctrlPr>
                                    <a:rPr lang="en-US" sz="1200" b="0" i="1">
                                      <a:solidFill>
                                        <a:prstClr val="black"/>
                                      </a:solidFill>
                                      <a:latin typeface="Cambria Math" panose="02040503050406030204" pitchFamily="18" charset="0"/>
                                      <a:ea typeface="+mn-ea"/>
                                    </a:rPr>
                                  </m:ctrlPr>
                                </m:fPr>
                                <m:num>
                                  <m:r>
                                    <a:rPr lang="en-US" sz="1200" b="0" i="1">
                                      <a:solidFill>
                                        <a:prstClr val="black"/>
                                      </a:solidFill>
                                      <a:latin typeface="Cambria Math" panose="02040503050406030204" pitchFamily="18" charset="0"/>
                                      <a:ea typeface="+mn-ea"/>
                                    </a:rPr>
                                    <m:t>𝐻</m:t>
                                  </m:r>
                                </m:num>
                                <m:den>
                                  <m:r>
                                    <a:rPr lang="en-US" sz="1200" b="0" i="1">
                                      <a:solidFill>
                                        <a:prstClr val="black"/>
                                      </a:solidFill>
                                      <a:latin typeface="Cambria Math" panose="02040503050406030204" pitchFamily="18" charset="0"/>
                                      <a:ea typeface="+mn-ea"/>
                                    </a:rPr>
                                    <m:t>𝐷</m:t>
                                  </m:r>
                                </m:den>
                              </m:f>
                            </m:e>
                          </m:d>
                          <m:sSub>
                            <m:sSubPr>
                              <m:ctrlPr>
                                <a:rPr lang="en-US" sz="1200" b="0" i="1">
                                  <a:solidFill>
                                    <a:prstClr val="black"/>
                                  </a:solidFill>
                                  <a:latin typeface="Cambria Math" panose="02040503050406030204" pitchFamily="18" charset="0"/>
                                  <a:ea typeface="Cambria Math" panose="02040503050406030204" pitchFamily="18" charset="0"/>
                                </a:rPr>
                              </m:ctrlPr>
                            </m:sSubPr>
                            <m:e>
                              <m:r>
                                <a:rPr lang="en-US" sz="1200" b="0" i="1">
                                  <a:solidFill>
                                    <a:prstClr val="black"/>
                                  </a:solidFill>
                                  <a:latin typeface="Cambria Math" panose="02040503050406030204" pitchFamily="18" charset="0"/>
                                  <a:ea typeface="Cambria Math" panose="02040503050406030204" pitchFamily="18" charset="0"/>
                                </a:rPr>
                                <m:t>𝜌</m:t>
                              </m:r>
                            </m:e>
                            <m:sub>
                              <m:r>
                                <a:rPr lang="en-US" sz="1200" b="0" i="1">
                                  <a:solidFill>
                                    <a:prstClr val="black"/>
                                  </a:solidFill>
                                  <a:latin typeface="Cambria Math" panose="02040503050406030204" pitchFamily="18" charset="0"/>
                                  <a:ea typeface="+mn-ea"/>
                                </a:rPr>
                                <m:t>2</m:t>
                              </m:r>
                            </m:sub>
                          </m:sSub>
                        </m:den>
                      </m:f>
                      <m:r>
                        <a:rPr lang="en-US" sz="1200" b="0" i="1">
                          <a:solidFill>
                            <a:prstClr val="black"/>
                          </a:solidFill>
                          <a:latin typeface="Cambria Math" panose="02040503050406030204" pitchFamily="18" charset="0"/>
                          <a:ea typeface="+mn-ea"/>
                        </a:rPr>
                        <m:t>𝑔𝐻</m:t>
                      </m:r>
                    </m:oMath>
                  </m:oMathPara>
                </a14:m>
                <a:endParaRPr lang="en-US" sz="1200" b="0" dirty="0">
                  <a:solidFill>
                    <a:prstClr val="black"/>
                  </a:solidFill>
                  <a:latin typeface="Aptos" panose="02110004020202020204"/>
                  <a:ea typeface="+mn-ea"/>
                </a:endParaRPr>
              </a:p>
            </p:txBody>
          </p:sp>
        </mc:Choice>
        <mc:Fallback xmlns="">
          <p:sp>
            <p:nvSpPr>
              <p:cNvPr id="66" name="TextBox 65">
                <a:extLst>
                  <a:ext uri="{FF2B5EF4-FFF2-40B4-BE49-F238E27FC236}">
                    <a16:creationId xmlns:a16="http://schemas.microsoft.com/office/drawing/2014/main" id="{50C50760-3C98-0C40-080E-D932D0E13089}"/>
                  </a:ext>
                </a:extLst>
              </p:cNvPr>
              <p:cNvSpPr txBox="1">
                <a:spLocks noRot="1" noChangeAspect="1" noMove="1" noResize="1" noEditPoints="1" noAdjustHandles="1" noChangeArrowheads="1" noChangeShapeType="1" noTextEdit="1"/>
              </p:cNvSpPr>
              <p:nvPr/>
            </p:nvSpPr>
            <p:spPr>
              <a:xfrm>
                <a:off x="6260923" y="4764594"/>
                <a:ext cx="1518493" cy="510524"/>
              </a:xfrm>
              <a:prstGeom prst="rect">
                <a:avLst/>
              </a:prstGeom>
              <a:blipFill>
                <a:blip r:embed="rId17"/>
                <a:stretch>
                  <a:fillRect r="-1992" b="-8235"/>
                </a:stretch>
              </a:blipFill>
              <a:ln>
                <a:solidFill>
                  <a:sysClr val="windowText" lastClr="000000"/>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7" name="TextBox 66">
                <a:extLst>
                  <a:ext uri="{FF2B5EF4-FFF2-40B4-BE49-F238E27FC236}">
                    <a16:creationId xmlns:a16="http://schemas.microsoft.com/office/drawing/2014/main" id="{96D73577-C31E-C693-FE46-524A76BEC424}"/>
                  </a:ext>
                </a:extLst>
              </p:cNvPr>
              <p:cNvSpPr txBox="1"/>
              <p:nvPr/>
            </p:nvSpPr>
            <p:spPr>
              <a:xfrm>
                <a:off x="6238257" y="5515731"/>
                <a:ext cx="1563825" cy="718466"/>
              </a:xfrm>
              <a:prstGeom prst="rect">
                <a:avLst/>
              </a:prstGeom>
              <a:solidFill>
                <a:srgbClr val="F4C400">
                  <a:lumMod val="20000"/>
                  <a:lumOff val="80000"/>
                </a:srgbClr>
              </a:solidFill>
              <a:ln w="19050">
                <a:solidFill>
                  <a:sysClr val="windowText" lastClr="000000"/>
                </a:solidFill>
              </a:ln>
            </p:spPr>
            <p:txBody>
              <a:bodyPr wrap="none" lIns="0" tIns="0" rIns="0" bIns="0" rtlCol="0">
                <a:spAutoFit/>
              </a:bodyPr>
              <a:lstStyle/>
              <a:p>
                <a:pPr marL="0" marR="0" lvl="0" indent="0" algn="l"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ctrlPr>
                        </m:sSubPr>
                        <m:e>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𝑢</m:t>
                          </m:r>
                        </m:e>
                        <m: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2</m:t>
                          </m:r>
                        </m:sub>
                      </m:s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m:t>
                      </m:r>
                      <m:rad>
                        <m:radPr>
                          <m:degHide m:val="on"/>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ctrlPr>
                        </m:radPr>
                        <m:deg/>
                        <m:e>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2</m:t>
                          </m:r>
                          <m:f>
                            <m:f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ctrlPr>
                            </m:fPr>
                            <m:num>
                              <m:d>
                                <m:d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ctrlPr>
                                </m:dPr>
                                <m:e>
                                  <m:f>
                                    <m:f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ctrlPr>
                                    </m:fPr>
                                    <m:num>
                                      <m:sSub>
                                        <m:sSub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ctrlPr>
                                        </m:sSubPr>
                                        <m:e>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𝑇</m:t>
                                          </m:r>
                                        </m:e>
                                        <m: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2</m:t>
                                          </m:r>
                                        </m:sub>
                                      </m:sSub>
                                    </m:num>
                                    <m:den>
                                      <m:sSub>
                                        <m:sSub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ctrlPr>
                                        </m:sSubPr>
                                        <m:e>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𝑇</m:t>
                                          </m:r>
                                        </m:e>
                                        <m: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0</m:t>
                                          </m:r>
                                        </m:sub>
                                      </m:sSub>
                                    </m:den>
                                  </m:f>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−1</m:t>
                                  </m:r>
                                </m:e>
                              </m:d>
                            </m:num>
                            <m:den>
                              <m:d>
                                <m:d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ctrlPr>
                                </m:dPr>
                                <m:e>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1+</m:t>
                                  </m:r>
                                  <m:sSub>
                                    <m:sSub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ctrlPr>
                                    </m:sSubPr>
                                    <m:e>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𝑓</m:t>
                                      </m:r>
                                    </m:e>
                                    <m:sub>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𝑓</m:t>
                                      </m:r>
                                    </m:sub>
                                  </m:sSub>
                                  <m:f>
                                    <m:fPr>
                                      <m:ctrlP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ctrlPr>
                                    </m:fPr>
                                    <m:num>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𝐻</m:t>
                                      </m:r>
                                    </m:num>
                                    <m:den>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𝐷</m:t>
                                      </m:r>
                                    </m:den>
                                  </m:f>
                                </m:e>
                              </m:d>
                            </m:den>
                          </m:f>
                          <m:r>
                            <a:rPr kumimoji="0" lang="en-US" sz="1200" b="0" i="1" u="none" strike="noStrike" kern="0" cap="none" spc="0" normalizeH="0" baseline="0" noProof="0" smtClean="0">
                              <a:ln>
                                <a:noFill/>
                              </a:ln>
                              <a:solidFill>
                                <a:prstClr val="black"/>
                              </a:solidFill>
                              <a:effectLst/>
                              <a:uLnTx/>
                              <a:uFillTx/>
                              <a:latin typeface="Cambria Math" panose="02040503050406030204" pitchFamily="18" charset="0"/>
                              <a:ea typeface="+mn-ea"/>
                            </a:rPr>
                            <m:t>𝑔𝐻</m:t>
                          </m:r>
                        </m:e>
                      </m:rad>
                    </m:oMath>
                  </m:oMathPara>
                </a14:m>
                <a:endParaRPr kumimoji="0" lang="en-US" sz="1200" b="0" i="0" u="none" strike="noStrike" kern="0" cap="none" spc="0" normalizeH="0" baseline="0" noProof="0" dirty="0">
                  <a:ln>
                    <a:noFill/>
                  </a:ln>
                  <a:solidFill>
                    <a:prstClr val="black"/>
                  </a:solidFill>
                  <a:effectLst/>
                  <a:uLnTx/>
                  <a:uFillTx/>
                  <a:latin typeface="Aptos" panose="02110004020202020204"/>
                  <a:ea typeface="+mn-ea"/>
                </a:endParaRPr>
              </a:p>
            </p:txBody>
          </p:sp>
        </mc:Choice>
        <mc:Fallback xmlns="">
          <p:sp>
            <p:nvSpPr>
              <p:cNvPr id="67" name="TextBox 66">
                <a:extLst>
                  <a:ext uri="{FF2B5EF4-FFF2-40B4-BE49-F238E27FC236}">
                    <a16:creationId xmlns:a16="http://schemas.microsoft.com/office/drawing/2014/main" id="{96D73577-C31E-C693-FE46-524A76BEC424}"/>
                  </a:ext>
                </a:extLst>
              </p:cNvPr>
              <p:cNvSpPr txBox="1">
                <a:spLocks noRot="1" noChangeAspect="1" noMove="1" noResize="1" noEditPoints="1" noAdjustHandles="1" noChangeArrowheads="1" noChangeShapeType="1" noTextEdit="1"/>
              </p:cNvSpPr>
              <p:nvPr/>
            </p:nvSpPr>
            <p:spPr>
              <a:xfrm>
                <a:off x="6238257" y="5515731"/>
                <a:ext cx="1563825" cy="718466"/>
              </a:xfrm>
              <a:prstGeom prst="rect">
                <a:avLst/>
              </a:prstGeom>
              <a:blipFill>
                <a:blip r:embed="rId18"/>
                <a:stretch>
                  <a:fillRect/>
                </a:stretch>
              </a:blipFill>
              <a:ln w="19050">
                <a:solidFill>
                  <a:sysClr val="windowText" lastClr="000000"/>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0" name="TextBox 69">
                <a:extLst>
                  <a:ext uri="{FF2B5EF4-FFF2-40B4-BE49-F238E27FC236}">
                    <a16:creationId xmlns:a16="http://schemas.microsoft.com/office/drawing/2014/main" id="{0BB22F1D-C3B1-66D4-68F6-B6E55DE3CE09}"/>
                  </a:ext>
                </a:extLst>
              </p:cNvPr>
              <p:cNvSpPr txBox="1"/>
              <p:nvPr/>
            </p:nvSpPr>
            <p:spPr>
              <a:xfrm>
                <a:off x="5660360" y="5891439"/>
                <a:ext cx="496353" cy="377091"/>
              </a:xfrm>
              <a:prstGeom prst="rect">
                <a:avLst/>
              </a:prstGeom>
              <a:noFill/>
            </p:spPr>
            <p:txBody>
              <a:bodyPr wrap="none" lIns="0" tIns="0" rIns="0" bIns="0" rtlCol="0">
                <a:spAutoFit/>
              </a:bodyPr>
              <a:lstStyle/>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f>
                        <m:fPr>
                          <m:ctrlPr>
                            <a:rPr lang="en-US" sz="1200" b="0" i="1" smtClean="0">
                              <a:solidFill>
                                <a:srgbClr val="000000"/>
                              </a:solidFill>
                              <a:latin typeface="Cambria Math" panose="02040503050406030204" pitchFamily="18" charset="0"/>
                              <a:ea typeface="Cambria Math" panose="02040503050406030204" pitchFamily="18" charset="0"/>
                            </a:rPr>
                          </m:ctrlPr>
                        </m:fPr>
                        <m:num>
                          <m:sSub>
                            <m:sSubPr>
                              <m:ctrlPr>
                                <a:rPr lang="en-US" sz="1200" b="0" i="1" smtClean="0">
                                  <a:solidFill>
                                    <a:srgbClr val="000000"/>
                                  </a:solidFill>
                                  <a:latin typeface="Cambria Math" panose="02040503050406030204" pitchFamily="18" charset="0"/>
                                  <a:ea typeface="Cambria Math" panose="02040503050406030204" pitchFamily="18" charset="0"/>
                                </a:rPr>
                              </m:ctrlPr>
                            </m:sSubPr>
                            <m:e>
                              <m:r>
                                <a:rPr lang="en-US" sz="1200" b="0" i="1" smtClean="0">
                                  <a:solidFill>
                                    <a:srgbClr val="000000"/>
                                  </a:solidFill>
                                  <a:latin typeface="Cambria Math" panose="02040503050406030204" pitchFamily="18" charset="0"/>
                                  <a:ea typeface="Cambria Math" panose="02040503050406030204" pitchFamily="18" charset="0"/>
                                </a:rPr>
                                <m:t>𝜌</m:t>
                              </m:r>
                            </m:e>
                            <m:sub>
                              <m:r>
                                <a:rPr lang="en-US" sz="1200" b="0" i="1" smtClean="0">
                                  <a:solidFill>
                                    <a:srgbClr val="000000"/>
                                  </a:solidFill>
                                  <a:latin typeface="Cambria Math" panose="02040503050406030204" pitchFamily="18" charset="0"/>
                                  <a:ea typeface="+mn-ea"/>
                                </a:rPr>
                                <m:t>0</m:t>
                              </m:r>
                            </m:sub>
                          </m:sSub>
                        </m:num>
                        <m:den>
                          <m:sSub>
                            <m:sSubPr>
                              <m:ctrlPr>
                                <a:rPr lang="en-US" sz="1200" b="0" i="1" smtClean="0">
                                  <a:solidFill>
                                    <a:srgbClr val="000000"/>
                                  </a:solidFill>
                                  <a:latin typeface="Cambria Math" panose="02040503050406030204" pitchFamily="18" charset="0"/>
                                  <a:ea typeface="Cambria Math" panose="02040503050406030204" pitchFamily="18" charset="0"/>
                                </a:rPr>
                              </m:ctrlPr>
                            </m:sSubPr>
                            <m:e>
                              <m:r>
                                <a:rPr lang="en-US" sz="1200" b="0" i="1" smtClean="0">
                                  <a:solidFill>
                                    <a:srgbClr val="000000"/>
                                  </a:solidFill>
                                  <a:latin typeface="Cambria Math" panose="02040503050406030204" pitchFamily="18" charset="0"/>
                                  <a:ea typeface="Cambria Math" panose="02040503050406030204" pitchFamily="18" charset="0"/>
                                </a:rPr>
                                <m:t>𝜌</m:t>
                              </m:r>
                            </m:e>
                            <m:sub>
                              <m:r>
                                <a:rPr lang="en-US" sz="1200" b="0" i="1" smtClean="0">
                                  <a:solidFill>
                                    <a:srgbClr val="000000"/>
                                  </a:solidFill>
                                  <a:latin typeface="Cambria Math" panose="02040503050406030204" pitchFamily="18" charset="0"/>
                                  <a:ea typeface="+mn-ea"/>
                                </a:rPr>
                                <m:t>2</m:t>
                              </m:r>
                            </m:sub>
                          </m:sSub>
                        </m:den>
                      </m:f>
                      <m:r>
                        <a:rPr lang="en-US" sz="1200" b="0" i="1" smtClean="0">
                          <a:solidFill>
                            <a:srgbClr val="000000"/>
                          </a:solidFill>
                          <a:latin typeface="Cambria Math" panose="02040503050406030204" pitchFamily="18" charset="0"/>
                          <a:ea typeface="+mn-ea"/>
                        </a:rPr>
                        <m:t>~</m:t>
                      </m:r>
                      <m:f>
                        <m:fPr>
                          <m:ctrlPr>
                            <a:rPr lang="en-US" sz="1200" b="0" i="1" smtClean="0">
                              <a:solidFill>
                                <a:srgbClr val="000000"/>
                              </a:solidFill>
                              <a:latin typeface="Cambria Math" panose="02040503050406030204" pitchFamily="18" charset="0"/>
                              <a:ea typeface="+mn-ea"/>
                            </a:rPr>
                          </m:ctrlPr>
                        </m:fPr>
                        <m:num>
                          <m:sSub>
                            <m:sSubPr>
                              <m:ctrlPr>
                                <a:rPr lang="en-US" sz="1200" b="0" i="1" smtClean="0">
                                  <a:solidFill>
                                    <a:srgbClr val="000000"/>
                                  </a:solidFill>
                                  <a:latin typeface="Cambria Math" panose="02040503050406030204" pitchFamily="18" charset="0"/>
                                  <a:ea typeface="+mn-ea"/>
                                </a:rPr>
                              </m:ctrlPr>
                            </m:sSubPr>
                            <m:e>
                              <m:r>
                                <a:rPr lang="en-US" sz="1200" b="0" i="1" smtClean="0">
                                  <a:solidFill>
                                    <a:srgbClr val="000000"/>
                                  </a:solidFill>
                                  <a:latin typeface="Cambria Math" panose="02040503050406030204" pitchFamily="18" charset="0"/>
                                  <a:ea typeface="+mn-ea"/>
                                </a:rPr>
                                <m:t>𝑇</m:t>
                              </m:r>
                            </m:e>
                            <m:sub>
                              <m:r>
                                <a:rPr lang="en-US" sz="1200" b="0" i="1" smtClean="0">
                                  <a:solidFill>
                                    <a:srgbClr val="000000"/>
                                  </a:solidFill>
                                  <a:latin typeface="Cambria Math" panose="02040503050406030204" pitchFamily="18" charset="0"/>
                                  <a:ea typeface="+mn-ea"/>
                                </a:rPr>
                                <m:t>2</m:t>
                              </m:r>
                            </m:sub>
                          </m:sSub>
                        </m:num>
                        <m:den>
                          <m:sSub>
                            <m:sSubPr>
                              <m:ctrlPr>
                                <a:rPr lang="en-US" sz="1200" b="0" i="1" smtClean="0">
                                  <a:solidFill>
                                    <a:srgbClr val="000000"/>
                                  </a:solidFill>
                                  <a:latin typeface="Cambria Math" panose="02040503050406030204" pitchFamily="18" charset="0"/>
                                  <a:ea typeface="+mn-ea"/>
                                </a:rPr>
                              </m:ctrlPr>
                            </m:sSubPr>
                            <m:e>
                              <m:r>
                                <a:rPr lang="en-US" sz="1200" b="0" i="1" smtClean="0">
                                  <a:solidFill>
                                    <a:srgbClr val="000000"/>
                                  </a:solidFill>
                                  <a:latin typeface="Cambria Math" panose="02040503050406030204" pitchFamily="18" charset="0"/>
                                  <a:ea typeface="+mn-ea"/>
                                </a:rPr>
                                <m:t>𝑇</m:t>
                              </m:r>
                            </m:e>
                            <m:sub>
                              <m:r>
                                <a:rPr lang="en-US" sz="1200" b="0" i="1" smtClean="0">
                                  <a:solidFill>
                                    <a:srgbClr val="000000"/>
                                  </a:solidFill>
                                  <a:latin typeface="Cambria Math" panose="02040503050406030204" pitchFamily="18" charset="0"/>
                                  <a:ea typeface="+mn-ea"/>
                                </a:rPr>
                                <m:t>0</m:t>
                              </m:r>
                            </m:sub>
                          </m:sSub>
                        </m:den>
                      </m:f>
                    </m:oMath>
                  </m:oMathPara>
                </a14:m>
                <a:endParaRPr lang="en-US" sz="1200" b="0" dirty="0">
                  <a:solidFill>
                    <a:srgbClr val="000000"/>
                  </a:solidFill>
                  <a:latin typeface="Calibri" panose="020F0502020204030204"/>
                  <a:ea typeface="+mn-ea"/>
                </a:endParaRPr>
              </a:p>
            </p:txBody>
          </p:sp>
        </mc:Choice>
        <mc:Fallback xmlns="">
          <p:sp>
            <p:nvSpPr>
              <p:cNvPr id="70" name="TextBox 69">
                <a:extLst>
                  <a:ext uri="{FF2B5EF4-FFF2-40B4-BE49-F238E27FC236}">
                    <a16:creationId xmlns:a16="http://schemas.microsoft.com/office/drawing/2014/main" id="{0BB22F1D-C3B1-66D4-68F6-B6E55DE3CE09}"/>
                  </a:ext>
                </a:extLst>
              </p:cNvPr>
              <p:cNvSpPr txBox="1">
                <a:spLocks noRot="1" noChangeAspect="1" noMove="1" noResize="1" noEditPoints="1" noAdjustHandles="1" noChangeArrowheads="1" noChangeShapeType="1" noTextEdit="1"/>
              </p:cNvSpPr>
              <p:nvPr/>
            </p:nvSpPr>
            <p:spPr>
              <a:xfrm>
                <a:off x="5660360" y="5891439"/>
                <a:ext cx="496353" cy="377091"/>
              </a:xfrm>
              <a:prstGeom prst="rect">
                <a:avLst/>
              </a:prstGeom>
              <a:blipFill>
                <a:blip r:embed="rId19"/>
                <a:stretch>
                  <a:fillRect l="-7407" t="-1613" r="-1235" b="-1290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1" name="TextBox 70">
                <a:extLst>
                  <a:ext uri="{FF2B5EF4-FFF2-40B4-BE49-F238E27FC236}">
                    <a16:creationId xmlns:a16="http://schemas.microsoft.com/office/drawing/2014/main" id="{37672E75-E832-C1A2-84EC-3A4E0A7981E1}"/>
                  </a:ext>
                </a:extLst>
              </p:cNvPr>
              <p:cNvSpPr txBox="1"/>
              <p:nvPr/>
            </p:nvSpPr>
            <p:spPr>
              <a:xfrm>
                <a:off x="505537" y="4695091"/>
                <a:ext cx="780470" cy="184666"/>
              </a:xfrm>
              <a:prstGeom prst="rect">
                <a:avLst/>
              </a:prstGeom>
              <a:noFill/>
            </p:spPr>
            <p:txBody>
              <a:bodyPr wrap="none" lIns="0" tIns="0" rIns="0" bIns="0" rtlCol="0">
                <a:spAutoFit/>
              </a:bodyPr>
              <a:lstStyle/>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acc>
                        <m:accPr>
                          <m:chr m:val="̇"/>
                          <m:ctrlPr>
                            <a:rPr lang="en-US" sz="1200" b="0" i="1" smtClean="0">
                              <a:solidFill>
                                <a:srgbClr val="000000"/>
                              </a:solidFill>
                              <a:latin typeface="Cambria Math" panose="02040503050406030204" pitchFamily="18" charset="0"/>
                              <a:ea typeface="+mn-ea"/>
                            </a:rPr>
                          </m:ctrlPr>
                        </m:accPr>
                        <m:e>
                          <m:r>
                            <a:rPr lang="en-US" sz="1200" b="0" i="1" smtClean="0">
                              <a:solidFill>
                                <a:srgbClr val="000000"/>
                              </a:solidFill>
                              <a:latin typeface="Cambria Math" panose="02040503050406030204" pitchFamily="18" charset="0"/>
                              <a:ea typeface="+mn-ea"/>
                            </a:rPr>
                            <m:t>𝑚</m:t>
                          </m:r>
                        </m:e>
                      </m:acc>
                      <m:r>
                        <a:rPr lang="en-US" sz="1200" b="0" i="1" smtClean="0">
                          <a:solidFill>
                            <a:srgbClr val="000000"/>
                          </a:solidFill>
                          <a:latin typeface="Cambria Math" panose="02040503050406030204" pitchFamily="18" charset="0"/>
                          <a:ea typeface="+mn-ea"/>
                        </a:rPr>
                        <m:t>=</m:t>
                      </m:r>
                      <m:sSub>
                        <m:sSubPr>
                          <m:ctrlPr>
                            <a:rPr lang="en-US" sz="1200" b="0" i="1">
                              <a:solidFill>
                                <a:srgbClr val="000000"/>
                              </a:solidFill>
                              <a:latin typeface="Cambria Math" panose="02040503050406030204" pitchFamily="18" charset="0"/>
                              <a:ea typeface="Cambria Math" panose="02040503050406030204" pitchFamily="18" charset="0"/>
                            </a:rPr>
                          </m:ctrlPr>
                        </m:sSubPr>
                        <m:e>
                          <m:r>
                            <a:rPr lang="en-US" sz="1200" b="0" i="1">
                              <a:solidFill>
                                <a:srgbClr val="000000"/>
                              </a:solidFill>
                              <a:latin typeface="Cambria Math" panose="02040503050406030204" pitchFamily="18" charset="0"/>
                              <a:ea typeface="Cambria Math" panose="02040503050406030204" pitchFamily="18" charset="0"/>
                            </a:rPr>
                            <m:t>𝜌</m:t>
                          </m:r>
                        </m:e>
                        <m:sub>
                          <m:r>
                            <a:rPr lang="en-US" sz="1200" b="0" i="1">
                              <a:solidFill>
                                <a:srgbClr val="000000"/>
                              </a:solidFill>
                              <a:latin typeface="Cambria Math" panose="02040503050406030204" pitchFamily="18" charset="0"/>
                              <a:ea typeface="+mn-ea"/>
                            </a:rPr>
                            <m:t>2</m:t>
                          </m:r>
                        </m:sub>
                      </m:sSub>
                      <m:sSub>
                        <m:sSubPr>
                          <m:ctrlPr>
                            <a:rPr lang="en-US" sz="1200" b="0" i="1" smtClean="0">
                              <a:solidFill>
                                <a:srgbClr val="000000"/>
                              </a:solidFill>
                              <a:latin typeface="Cambria Math" panose="02040503050406030204" pitchFamily="18" charset="0"/>
                              <a:ea typeface="+mn-ea"/>
                            </a:rPr>
                          </m:ctrlPr>
                        </m:sSubPr>
                        <m:e>
                          <m:r>
                            <a:rPr lang="en-US" sz="1200" b="0" i="1" smtClean="0">
                              <a:solidFill>
                                <a:srgbClr val="000000"/>
                              </a:solidFill>
                              <a:latin typeface="Cambria Math" panose="02040503050406030204" pitchFamily="18" charset="0"/>
                              <a:ea typeface="+mn-ea"/>
                            </a:rPr>
                            <m:t>𝑢</m:t>
                          </m:r>
                        </m:e>
                        <m:sub>
                          <m:r>
                            <a:rPr lang="en-US" sz="1200" b="0" i="1">
                              <a:solidFill>
                                <a:srgbClr val="000000"/>
                              </a:solidFill>
                              <a:latin typeface="Cambria Math" panose="02040503050406030204" pitchFamily="18" charset="0"/>
                              <a:ea typeface="+mn-ea"/>
                            </a:rPr>
                            <m:t>2</m:t>
                          </m:r>
                        </m:sub>
                      </m:sSub>
                      <m:r>
                        <a:rPr lang="en-US" sz="1200" b="0" i="1" smtClean="0">
                          <a:solidFill>
                            <a:srgbClr val="000000"/>
                          </a:solidFill>
                          <a:latin typeface="Cambria Math" panose="02040503050406030204" pitchFamily="18" charset="0"/>
                          <a:ea typeface="+mn-ea"/>
                        </a:rPr>
                        <m:t>𝐴</m:t>
                      </m:r>
                    </m:oMath>
                  </m:oMathPara>
                </a14:m>
                <a:endParaRPr lang="en-US" sz="1200" b="0" dirty="0">
                  <a:solidFill>
                    <a:srgbClr val="000000"/>
                  </a:solidFill>
                  <a:latin typeface="Calibri" panose="020F0502020204030204"/>
                  <a:ea typeface="+mn-ea"/>
                </a:endParaRPr>
              </a:p>
            </p:txBody>
          </p:sp>
        </mc:Choice>
        <mc:Fallback xmlns="">
          <p:sp>
            <p:nvSpPr>
              <p:cNvPr id="71" name="TextBox 70">
                <a:extLst>
                  <a:ext uri="{FF2B5EF4-FFF2-40B4-BE49-F238E27FC236}">
                    <a16:creationId xmlns:a16="http://schemas.microsoft.com/office/drawing/2014/main" id="{37672E75-E832-C1A2-84EC-3A4E0A7981E1}"/>
                  </a:ext>
                </a:extLst>
              </p:cNvPr>
              <p:cNvSpPr txBox="1">
                <a:spLocks noRot="1" noChangeAspect="1" noMove="1" noResize="1" noEditPoints="1" noAdjustHandles="1" noChangeArrowheads="1" noChangeShapeType="1" noTextEdit="1"/>
              </p:cNvSpPr>
              <p:nvPr/>
            </p:nvSpPr>
            <p:spPr>
              <a:xfrm>
                <a:off x="505537" y="4695091"/>
                <a:ext cx="780470" cy="184666"/>
              </a:xfrm>
              <a:prstGeom prst="rect">
                <a:avLst/>
              </a:prstGeom>
              <a:blipFill>
                <a:blip r:embed="rId20"/>
                <a:stretch>
                  <a:fillRect l="-3125" t="-3333" r="-3906" b="-23333"/>
                </a:stretch>
              </a:blipFill>
            </p:spPr>
            <p:txBody>
              <a:bodyPr/>
              <a:lstStyle/>
              <a:p>
                <a:r>
                  <a:rPr lang="en-US">
                    <a:noFill/>
                  </a:rPr>
                  <a:t> </a:t>
                </a:r>
              </a:p>
            </p:txBody>
          </p:sp>
        </mc:Fallback>
      </mc:AlternateContent>
      <p:sp>
        <p:nvSpPr>
          <p:cNvPr id="72" name="TextBox 71">
            <a:extLst>
              <a:ext uri="{FF2B5EF4-FFF2-40B4-BE49-F238E27FC236}">
                <a16:creationId xmlns:a16="http://schemas.microsoft.com/office/drawing/2014/main" id="{8E0B5506-1534-F87E-B233-E3FD9D381CA7}"/>
              </a:ext>
            </a:extLst>
          </p:cNvPr>
          <p:cNvSpPr txBox="1"/>
          <p:nvPr/>
        </p:nvSpPr>
        <p:spPr>
          <a:xfrm>
            <a:off x="3089137" y="139301"/>
            <a:ext cx="6207533" cy="523220"/>
          </a:xfrm>
          <a:prstGeom prst="rect">
            <a:avLst/>
          </a:prstGeom>
          <a:noFill/>
        </p:spPr>
        <p:txBody>
          <a:bodyPr wrap="none" rtlCol="0">
            <a:spAutoFit/>
          </a:bodyPr>
          <a:lstStyle/>
          <a:p>
            <a:pPr algn="l" eaLnBrk="1" fontAlgn="auto" hangingPunct="1">
              <a:spcBef>
                <a:spcPts val="0"/>
              </a:spcBef>
              <a:spcAft>
                <a:spcPts val="0"/>
              </a:spcAft>
            </a:pPr>
            <a:r>
              <a:rPr lang="en-US" sz="2800" b="0" dirty="0">
                <a:solidFill>
                  <a:srgbClr val="333399"/>
                </a:solidFill>
                <a:latin typeface="Calibri" panose="020F0502020204030204"/>
                <a:ea typeface="+mn-ea"/>
              </a:rPr>
              <a:t>Chimney Cooling Tower Concept for Mars</a:t>
            </a:r>
          </a:p>
        </p:txBody>
      </p:sp>
      <p:sp>
        <p:nvSpPr>
          <p:cNvPr id="3" name="Line 50">
            <a:extLst>
              <a:ext uri="{FF2B5EF4-FFF2-40B4-BE49-F238E27FC236}">
                <a16:creationId xmlns:a16="http://schemas.microsoft.com/office/drawing/2014/main" id="{8992EACB-762C-D761-E32B-72D185FA5F1B}"/>
              </a:ext>
            </a:extLst>
          </p:cNvPr>
          <p:cNvSpPr>
            <a:spLocks noChangeShapeType="1"/>
          </p:cNvSpPr>
          <p:nvPr/>
        </p:nvSpPr>
        <p:spPr bwMode="auto">
          <a:xfrm>
            <a:off x="7032896" y="5285487"/>
            <a:ext cx="0" cy="230243"/>
          </a:xfrm>
          <a:prstGeom prst="line">
            <a:avLst/>
          </a:prstGeom>
          <a:noFill/>
          <a:ln w="158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defTabSz="457200" eaLnBrk="1" fontAlgn="auto" hangingPunct="1">
              <a:spcBef>
                <a:spcPts val="0"/>
              </a:spcBef>
              <a:spcAft>
                <a:spcPts val="0"/>
              </a:spcAft>
              <a:defRPr/>
            </a:pPr>
            <a:endParaRPr lang="en-US" sz="1800" b="0" kern="0">
              <a:solidFill>
                <a:prstClr val="black"/>
              </a:solidFill>
              <a:latin typeface="Aptos" panose="02110004020202020204"/>
              <a:ea typeface="+mn-ea"/>
            </a:endParaRPr>
          </a:p>
        </p:txBody>
      </p:sp>
      <p:sp>
        <p:nvSpPr>
          <p:cNvPr id="6" name="Line 59">
            <a:extLst>
              <a:ext uri="{FF2B5EF4-FFF2-40B4-BE49-F238E27FC236}">
                <a16:creationId xmlns:a16="http://schemas.microsoft.com/office/drawing/2014/main" id="{61FBF0B9-1858-60C7-27AB-C014C8BA3E62}"/>
              </a:ext>
            </a:extLst>
          </p:cNvPr>
          <p:cNvSpPr>
            <a:spLocks noChangeShapeType="1"/>
          </p:cNvSpPr>
          <p:nvPr/>
        </p:nvSpPr>
        <p:spPr bwMode="auto">
          <a:xfrm>
            <a:off x="6730625" y="4422065"/>
            <a:ext cx="249405" cy="349648"/>
          </a:xfrm>
          <a:prstGeom prst="line">
            <a:avLst/>
          </a:prstGeom>
          <a:noFill/>
          <a:ln w="158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defTabSz="457200" eaLnBrk="1" fontAlgn="auto" hangingPunct="1">
              <a:spcBef>
                <a:spcPts val="0"/>
              </a:spcBef>
              <a:spcAft>
                <a:spcPts val="0"/>
              </a:spcAft>
              <a:defRPr/>
            </a:pPr>
            <a:endParaRPr lang="en-US" sz="1800" b="0" kern="0">
              <a:solidFill>
                <a:prstClr val="black"/>
              </a:solidFill>
              <a:latin typeface="Aptos" panose="02110004020202020204"/>
              <a:ea typeface="+mn-ea"/>
            </a:endParaRPr>
          </a:p>
        </p:txBody>
      </p:sp>
    </p:spTree>
    <p:extLst>
      <p:ext uri="{BB962C8B-B14F-4D97-AF65-F5344CB8AC3E}">
        <p14:creationId xmlns:p14="http://schemas.microsoft.com/office/powerpoint/2010/main" val="3367193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43DA1-08D9-187A-A6E0-36980D004A17}"/>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B33D7CFA-99CB-89C3-7B6B-BBA5EC31EA23}"/>
              </a:ext>
            </a:extLst>
          </p:cNvPr>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333399"/>
                </a:solidFill>
                <a:effectLst/>
                <a:uLnTx/>
                <a:uFillTx/>
                <a:latin typeface="Arial"/>
                <a:ea typeface="ＭＳ Ｐゴシック"/>
                <a:cs typeface="Arial"/>
              </a:rPr>
              <a:t>TFAWS 2026 – August 31 – September 4, 2026</a:t>
            </a:r>
          </a:p>
        </p:txBody>
      </p:sp>
      <p:sp>
        <p:nvSpPr>
          <p:cNvPr id="5" name="Slide Number Placeholder 4">
            <a:extLst>
              <a:ext uri="{FF2B5EF4-FFF2-40B4-BE49-F238E27FC236}">
                <a16:creationId xmlns:a16="http://schemas.microsoft.com/office/drawing/2014/main" id="{7F678077-1ED6-BCC0-0A9E-4D4CCD4A7574}"/>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3F42015-0FC7-4B0E-8D2B-76EADF48D957}" type="slidenum">
              <a:rPr kumimoji="0" lang="en-US" sz="1000" b="0" i="0" u="none" strike="noStrike" kern="1200" cap="none" spc="0" normalizeH="0" baseline="0" noProof="0" smtClean="0">
                <a:ln>
                  <a:noFill/>
                </a:ln>
                <a:solidFill>
                  <a:srgbClr val="333399"/>
                </a:solidFill>
                <a:effectLst/>
                <a:uLnTx/>
                <a:uFillTx/>
                <a:latin typeface="Arial" pitchFamily="34"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11</a:t>
            </a:fld>
            <a:endParaRPr kumimoji="0" lang="en-US" sz="1000" b="0" i="0" u="none" strike="noStrike" kern="1200" cap="none" spc="0" normalizeH="0" baseline="0" noProof="0">
              <a:ln>
                <a:noFill/>
              </a:ln>
              <a:solidFill>
                <a:srgbClr val="333399"/>
              </a:solidFill>
              <a:effectLst/>
              <a:uLnTx/>
              <a:uFillTx/>
              <a:latin typeface="Arial" pitchFamily="34" charset="0"/>
              <a:ea typeface="ＭＳ Ｐゴシック" charset="-128"/>
              <a:cs typeface="+mn-cs"/>
            </a:endParaRPr>
          </a:p>
        </p:txBody>
      </p:sp>
      <p:grpSp>
        <p:nvGrpSpPr>
          <p:cNvPr id="10" name="Group 9">
            <a:extLst>
              <a:ext uri="{FF2B5EF4-FFF2-40B4-BE49-F238E27FC236}">
                <a16:creationId xmlns:a16="http://schemas.microsoft.com/office/drawing/2014/main" id="{773571C8-19F0-A9CC-6D63-0DBFD6BFD32A}"/>
              </a:ext>
            </a:extLst>
          </p:cNvPr>
          <p:cNvGrpSpPr/>
          <p:nvPr/>
        </p:nvGrpSpPr>
        <p:grpSpPr>
          <a:xfrm>
            <a:off x="1395696" y="1284150"/>
            <a:ext cx="3774639" cy="5062005"/>
            <a:chOff x="3454060" y="376903"/>
            <a:chExt cx="3774639" cy="5062005"/>
          </a:xfrm>
        </p:grpSpPr>
        <p:sp>
          <p:nvSpPr>
            <p:cNvPr id="11" name="Rectangle 10">
              <a:extLst>
                <a:ext uri="{FF2B5EF4-FFF2-40B4-BE49-F238E27FC236}">
                  <a16:creationId xmlns:a16="http://schemas.microsoft.com/office/drawing/2014/main" id="{5272C01A-FD0C-1260-0EC6-5B04F264D64B}"/>
                </a:ext>
              </a:extLst>
            </p:cNvPr>
            <p:cNvSpPr/>
            <p:nvPr/>
          </p:nvSpPr>
          <p:spPr>
            <a:xfrm>
              <a:off x="3930288" y="2094412"/>
              <a:ext cx="45719" cy="2933700"/>
            </a:xfrm>
            <a:prstGeom prst="rect">
              <a:avLst/>
            </a:prstGeom>
            <a:pattFill prst="lgConfetti">
              <a:fgClr>
                <a:srgbClr val="196B24"/>
              </a:fgClr>
              <a:bgClr>
                <a:srgbClr val="E97132">
                  <a:lumMod val="20000"/>
                  <a:lumOff val="80000"/>
                </a:srgbClr>
              </a:bgClr>
            </a:pattFill>
            <a:ln w="9525"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12" name="Rectangle 11">
              <a:extLst>
                <a:ext uri="{FF2B5EF4-FFF2-40B4-BE49-F238E27FC236}">
                  <a16:creationId xmlns:a16="http://schemas.microsoft.com/office/drawing/2014/main" id="{C17E1045-B064-9177-330F-EE3FAA9FEC2E}"/>
                </a:ext>
              </a:extLst>
            </p:cNvPr>
            <p:cNvSpPr/>
            <p:nvPr/>
          </p:nvSpPr>
          <p:spPr>
            <a:xfrm>
              <a:off x="4548554" y="2094412"/>
              <a:ext cx="45719" cy="2933700"/>
            </a:xfrm>
            <a:prstGeom prst="rect">
              <a:avLst/>
            </a:prstGeom>
            <a:pattFill prst="lgConfetti">
              <a:fgClr>
                <a:srgbClr val="196B24"/>
              </a:fgClr>
              <a:bgClr>
                <a:srgbClr val="E97132">
                  <a:lumMod val="20000"/>
                  <a:lumOff val="80000"/>
                </a:srgbClr>
              </a:bgClr>
            </a:pattFill>
            <a:ln w="9525"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13" name="Rectangle 12">
              <a:extLst>
                <a:ext uri="{FF2B5EF4-FFF2-40B4-BE49-F238E27FC236}">
                  <a16:creationId xmlns:a16="http://schemas.microsoft.com/office/drawing/2014/main" id="{8DD6B98C-3111-2F52-D874-EF013D9A4DA5}"/>
                </a:ext>
              </a:extLst>
            </p:cNvPr>
            <p:cNvSpPr/>
            <p:nvPr/>
          </p:nvSpPr>
          <p:spPr>
            <a:xfrm>
              <a:off x="4857687" y="2094412"/>
              <a:ext cx="45719" cy="2933700"/>
            </a:xfrm>
            <a:prstGeom prst="rect">
              <a:avLst/>
            </a:prstGeom>
            <a:pattFill prst="lgConfetti">
              <a:fgClr>
                <a:srgbClr val="196B24"/>
              </a:fgClr>
              <a:bgClr>
                <a:srgbClr val="E97132">
                  <a:lumMod val="20000"/>
                  <a:lumOff val="80000"/>
                </a:srgbClr>
              </a:bgClr>
            </a:pattFill>
            <a:ln w="9525"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14" name="Rectangle 13">
              <a:extLst>
                <a:ext uri="{FF2B5EF4-FFF2-40B4-BE49-F238E27FC236}">
                  <a16:creationId xmlns:a16="http://schemas.microsoft.com/office/drawing/2014/main" id="{4475071B-574B-B17D-B765-BDE55B320C98}"/>
                </a:ext>
              </a:extLst>
            </p:cNvPr>
            <p:cNvSpPr/>
            <p:nvPr/>
          </p:nvSpPr>
          <p:spPr>
            <a:xfrm>
              <a:off x="5166820" y="2094412"/>
              <a:ext cx="45719" cy="2933700"/>
            </a:xfrm>
            <a:prstGeom prst="rect">
              <a:avLst/>
            </a:prstGeom>
            <a:pattFill prst="lgConfetti">
              <a:fgClr>
                <a:srgbClr val="196B24"/>
              </a:fgClr>
              <a:bgClr>
                <a:srgbClr val="E97132">
                  <a:lumMod val="20000"/>
                  <a:lumOff val="80000"/>
                </a:srgbClr>
              </a:bgClr>
            </a:pattFill>
            <a:ln w="9525"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15" name="Rectangle 14">
              <a:extLst>
                <a:ext uri="{FF2B5EF4-FFF2-40B4-BE49-F238E27FC236}">
                  <a16:creationId xmlns:a16="http://schemas.microsoft.com/office/drawing/2014/main" id="{A620851A-9CBC-F90B-6FE1-71A0F26135BF}"/>
                </a:ext>
              </a:extLst>
            </p:cNvPr>
            <p:cNvSpPr/>
            <p:nvPr/>
          </p:nvSpPr>
          <p:spPr>
            <a:xfrm>
              <a:off x="5475953" y="2094412"/>
              <a:ext cx="45719" cy="2933700"/>
            </a:xfrm>
            <a:prstGeom prst="rect">
              <a:avLst/>
            </a:prstGeom>
            <a:pattFill prst="lgConfetti">
              <a:fgClr>
                <a:srgbClr val="196B24"/>
              </a:fgClr>
              <a:bgClr>
                <a:srgbClr val="E97132">
                  <a:lumMod val="20000"/>
                  <a:lumOff val="80000"/>
                </a:srgbClr>
              </a:bgClr>
            </a:pattFill>
            <a:ln w="9525"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16" name="Rectangle 15">
              <a:extLst>
                <a:ext uri="{FF2B5EF4-FFF2-40B4-BE49-F238E27FC236}">
                  <a16:creationId xmlns:a16="http://schemas.microsoft.com/office/drawing/2014/main" id="{4DAAF59C-9E59-03DB-D767-421146BB7DF6}"/>
                </a:ext>
              </a:extLst>
            </p:cNvPr>
            <p:cNvSpPr/>
            <p:nvPr/>
          </p:nvSpPr>
          <p:spPr>
            <a:xfrm>
              <a:off x="5785086" y="2094412"/>
              <a:ext cx="45719" cy="2933700"/>
            </a:xfrm>
            <a:prstGeom prst="rect">
              <a:avLst/>
            </a:prstGeom>
            <a:pattFill prst="lgConfetti">
              <a:fgClr>
                <a:srgbClr val="196B24"/>
              </a:fgClr>
              <a:bgClr>
                <a:srgbClr val="E97132">
                  <a:lumMod val="20000"/>
                  <a:lumOff val="80000"/>
                </a:srgbClr>
              </a:bgClr>
            </a:pattFill>
            <a:ln w="9525"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17" name="Rectangle 16">
              <a:extLst>
                <a:ext uri="{FF2B5EF4-FFF2-40B4-BE49-F238E27FC236}">
                  <a16:creationId xmlns:a16="http://schemas.microsoft.com/office/drawing/2014/main" id="{85789A85-321D-EC11-22C7-F84E4F80E2BF}"/>
                </a:ext>
              </a:extLst>
            </p:cNvPr>
            <p:cNvSpPr/>
            <p:nvPr/>
          </p:nvSpPr>
          <p:spPr>
            <a:xfrm>
              <a:off x="6094219" y="2094412"/>
              <a:ext cx="45719" cy="2933700"/>
            </a:xfrm>
            <a:prstGeom prst="rect">
              <a:avLst/>
            </a:prstGeom>
            <a:pattFill prst="lgConfetti">
              <a:fgClr>
                <a:srgbClr val="196B24"/>
              </a:fgClr>
              <a:bgClr>
                <a:srgbClr val="E97132">
                  <a:lumMod val="20000"/>
                  <a:lumOff val="80000"/>
                </a:srgbClr>
              </a:bgClr>
            </a:pattFill>
            <a:ln w="9525"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18" name="Rectangle 17">
              <a:extLst>
                <a:ext uri="{FF2B5EF4-FFF2-40B4-BE49-F238E27FC236}">
                  <a16:creationId xmlns:a16="http://schemas.microsoft.com/office/drawing/2014/main" id="{FF22A2A6-0BB5-D5C0-ACA8-756B72625F46}"/>
                </a:ext>
              </a:extLst>
            </p:cNvPr>
            <p:cNvSpPr/>
            <p:nvPr/>
          </p:nvSpPr>
          <p:spPr>
            <a:xfrm>
              <a:off x="6403352" y="2094412"/>
              <a:ext cx="45719" cy="2933700"/>
            </a:xfrm>
            <a:prstGeom prst="rect">
              <a:avLst/>
            </a:prstGeom>
            <a:pattFill prst="lgConfetti">
              <a:fgClr>
                <a:srgbClr val="196B24"/>
              </a:fgClr>
              <a:bgClr>
                <a:srgbClr val="E97132">
                  <a:lumMod val="20000"/>
                  <a:lumOff val="80000"/>
                </a:srgbClr>
              </a:bgClr>
            </a:pattFill>
            <a:ln w="9525"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19" name="Rectangle 18">
              <a:extLst>
                <a:ext uri="{FF2B5EF4-FFF2-40B4-BE49-F238E27FC236}">
                  <a16:creationId xmlns:a16="http://schemas.microsoft.com/office/drawing/2014/main" id="{8C241CFF-B291-4D84-13ED-C4202B49EF7B}"/>
                </a:ext>
              </a:extLst>
            </p:cNvPr>
            <p:cNvSpPr/>
            <p:nvPr/>
          </p:nvSpPr>
          <p:spPr>
            <a:xfrm>
              <a:off x="6712487" y="2094412"/>
              <a:ext cx="45719" cy="2933700"/>
            </a:xfrm>
            <a:prstGeom prst="rect">
              <a:avLst/>
            </a:prstGeom>
            <a:pattFill prst="lgConfetti">
              <a:fgClr>
                <a:srgbClr val="196B24"/>
              </a:fgClr>
              <a:bgClr>
                <a:srgbClr val="E97132">
                  <a:lumMod val="20000"/>
                  <a:lumOff val="80000"/>
                </a:srgbClr>
              </a:bgClr>
            </a:pattFill>
            <a:ln w="9525"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20" name="Rectangle 19">
              <a:extLst>
                <a:ext uri="{FF2B5EF4-FFF2-40B4-BE49-F238E27FC236}">
                  <a16:creationId xmlns:a16="http://schemas.microsoft.com/office/drawing/2014/main" id="{BD8CFDAD-2CDD-DC5D-1E59-3D53574939A9}"/>
                </a:ext>
              </a:extLst>
            </p:cNvPr>
            <p:cNvSpPr/>
            <p:nvPr/>
          </p:nvSpPr>
          <p:spPr>
            <a:xfrm>
              <a:off x="4239421" y="2094412"/>
              <a:ext cx="45719" cy="2933700"/>
            </a:xfrm>
            <a:prstGeom prst="rect">
              <a:avLst/>
            </a:prstGeom>
            <a:pattFill prst="lgConfetti">
              <a:fgClr>
                <a:srgbClr val="196B24"/>
              </a:fgClr>
              <a:bgClr>
                <a:srgbClr val="E97132">
                  <a:lumMod val="20000"/>
                  <a:lumOff val="80000"/>
                </a:srgbClr>
              </a:bgClr>
            </a:pattFill>
            <a:ln w="9525" cap="flat" cmpd="sng" algn="ctr">
              <a:solidFill>
                <a:srgbClr val="C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cxnSp>
          <p:nvCxnSpPr>
            <p:cNvPr id="21" name="Straight Connector 20">
              <a:extLst>
                <a:ext uri="{FF2B5EF4-FFF2-40B4-BE49-F238E27FC236}">
                  <a16:creationId xmlns:a16="http://schemas.microsoft.com/office/drawing/2014/main" id="{DB2B7C58-2ACA-AFCA-885A-7333E8686EF6}"/>
                </a:ext>
              </a:extLst>
            </p:cNvPr>
            <p:cNvCxnSpPr>
              <a:stCxn id="20" idx="0"/>
              <a:endCxn id="12" idx="0"/>
            </p:cNvCxnSpPr>
            <p:nvPr/>
          </p:nvCxnSpPr>
          <p:spPr>
            <a:xfrm>
              <a:off x="4262281" y="2094412"/>
              <a:ext cx="309133" cy="0"/>
            </a:xfrm>
            <a:prstGeom prst="line">
              <a:avLst/>
            </a:prstGeom>
            <a:noFill/>
            <a:ln w="19050" cap="flat" cmpd="sng" algn="ctr">
              <a:solidFill>
                <a:srgbClr val="156082"/>
              </a:solidFill>
              <a:prstDash val="solid"/>
              <a:miter lim="800000"/>
            </a:ln>
            <a:effectLst/>
          </p:spPr>
        </p:cxnSp>
        <p:cxnSp>
          <p:nvCxnSpPr>
            <p:cNvPr id="22" name="Straight Connector 21">
              <a:extLst>
                <a:ext uri="{FF2B5EF4-FFF2-40B4-BE49-F238E27FC236}">
                  <a16:creationId xmlns:a16="http://schemas.microsoft.com/office/drawing/2014/main" id="{EEEB3530-B9CA-9CAB-3CF6-BC82EDDC4AAA}"/>
                </a:ext>
              </a:extLst>
            </p:cNvPr>
            <p:cNvCxnSpPr/>
            <p:nvPr/>
          </p:nvCxnSpPr>
          <p:spPr>
            <a:xfrm>
              <a:off x="4571413" y="5028112"/>
              <a:ext cx="309133" cy="0"/>
            </a:xfrm>
            <a:prstGeom prst="line">
              <a:avLst/>
            </a:prstGeom>
            <a:noFill/>
            <a:ln w="19050" cap="flat" cmpd="sng" algn="ctr">
              <a:solidFill>
                <a:srgbClr val="156082"/>
              </a:solidFill>
              <a:prstDash val="solid"/>
              <a:miter lim="800000"/>
            </a:ln>
            <a:effectLst/>
          </p:spPr>
        </p:cxnSp>
        <p:cxnSp>
          <p:nvCxnSpPr>
            <p:cNvPr id="23" name="Straight Connector 22">
              <a:extLst>
                <a:ext uri="{FF2B5EF4-FFF2-40B4-BE49-F238E27FC236}">
                  <a16:creationId xmlns:a16="http://schemas.microsoft.com/office/drawing/2014/main" id="{C2B5FAFF-68A2-CABB-9F00-32F0BB00F94C}"/>
                </a:ext>
              </a:extLst>
            </p:cNvPr>
            <p:cNvCxnSpPr>
              <a:stCxn id="13" idx="0"/>
              <a:endCxn id="14" idx="0"/>
            </p:cNvCxnSpPr>
            <p:nvPr/>
          </p:nvCxnSpPr>
          <p:spPr>
            <a:xfrm>
              <a:off x="4880547" y="2094412"/>
              <a:ext cx="309133" cy="0"/>
            </a:xfrm>
            <a:prstGeom prst="line">
              <a:avLst/>
            </a:prstGeom>
            <a:noFill/>
            <a:ln w="19050" cap="flat" cmpd="sng" algn="ctr">
              <a:solidFill>
                <a:srgbClr val="156082"/>
              </a:solidFill>
              <a:prstDash val="solid"/>
              <a:miter lim="800000"/>
            </a:ln>
            <a:effectLst/>
          </p:spPr>
        </p:cxnSp>
        <p:cxnSp>
          <p:nvCxnSpPr>
            <p:cNvPr id="24" name="Straight Connector 23">
              <a:extLst>
                <a:ext uri="{FF2B5EF4-FFF2-40B4-BE49-F238E27FC236}">
                  <a16:creationId xmlns:a16="http://schemas.microsoft.com/office/drawing/2014/main" id="{0A8E78C3-98ED-87C8-878E-3234415D0FFE}"/>
                </a:ext>
              </a:extLst>
            </p:cNvPr>
            <p:cNvCxnSpPr>
              <a:stCxn id="14" idx="2"/>
              <a:endCxn id="15" idx="2"/>
            </p:cNvCxnSpPr>
            <p:nvPr/>
          </p:nvCxnSpPr>
          <p:spPr>
            <a:xfrm>
              <a:off x="5189680" y="5028112"/>
              <a:ext cx="309133" cy="0"/>
            </a:xfrm>
            <a:prstGeom prst="line">
              <a:avLst/>
            </a:prstGeom>
            <a:noFill/>
            <a:ln w="19050" cap="flat" cmpd="sng" algn="ctr">
              <a:solidFill>
                <a:srgbClr val="156082"/>
              </a:solidFill>
              <a:prstDash val="solid"/>
              <a:miter lim="800000"/>
            </a:ln>
            <a:effectLst/>
          </p:spPr>
        </p:cxnSp>
        <p:cxnSp>
          <p:nvCxnSpPr>
            <p:cNvPr id="25" name="Straight Connector 24">
              <a:extLst>
                <a:ext uri="{FF2B5EF4-FFF2-40B4-BE49-F238E27FC236}">
                  <a16:creationId xmlns:a16="http://schemas.microsoft.com/office/drawing/2014/main" id="{63621A3D-3FB4-7796-C3B0-5DECC1D058F5}"/>
                </a:ext>
              </a:extLst>
            </p:cNvPr>
            <p:cNvCxnSpPr>
              <a:stCxn id="15" idx="0"/>
              <a:endCxn id="16" idx="0"/>
            </p:cNvCxnSpPr>
            <p:nvPr/>
          </p:nvCxnSpPr>
          <p:spPr>
            <a:xfrm>
              <a:off x="5498813" y="2094412"/>
              <a:ext cx="309133" cy="0"/>
            </a:xfrm>
            <a:prstGeom prst="line">
              <a:avLst/>
            </a:prstGeom>
            <a:noFill/>
            <a:ln w="19050" cap="flat" cmpd="sng" algn="ctr">
              <a:solidFill>
                <a:srgbClr val="156082"/>
              </a:solidFill>
              <a:prstDash val="solid"/>
              <a:miter lim="800000"/>
            </a:ln>
            <a:effectLst/>
          </p:spPr>
        </p:cxnSp>
        <p:cxnSp>
          <p:nvCxnSpPr>
            <p:cNvPr id="26" name="Straight Connector 25">
              <a:extLst>
                <a:ext uri="{FF2B5EF4-FFF2-40B4-BE49-F238E27FC236}">
                  <a16:creationId xmlns:a16="http://schemas.microsoft.com/office/drawing/2014/main" id="{EF7A5D64-71D0-FAF2-1031-1B2D27210ED8}"/>
                </a:ext>
              </a:extLst>
            </p:cNvPr>
            <p:cNvCxnSpPr>
              <a:stCxn id="16" idx="2"/>
              <a:endCxn id="17" idx="2"/>
            </p:cNvCxnSpPr>
            <p:nvPr/>
          </p:nvCxnSpPr>
          <p:spPr>
            <a:xfrm>
              <a:off x="5807946" y="5028112"/>
              <a:ext cx="309133" cy="0"/>
            </a:xfrm>
            <a:prstGeom prst="line">
              <a:avLst/>
            </a:prstGeom>
            <a:noFill/>
            <a:ln w="19050" cap="flat" cmpd="sng" algn="ctr">
              <a:solidFill>
                <a:srgbClr val="156082"/>
              </a:solidFill>
              <a:prstDash val="solid"/>
              <a:miter lim="800000"/>
            </a:ln>
            <a:effectLst/>
          </p:spPr>
        </p:cxnSp>
        <p:cxnSp>
          <p:nvCxnSpPr>
            <p:cNvPr id="27" name="Straight Connector 26">
              <a:extLst>
                <a:ext uri="{FF2B5EF4-FFF2-40B4-BE49-F238E27FC236}">
                  <a16:creationId xmlns:a16="http://schemas.microsoft.com/office/drawing/2014/main" id="{D0E0AFC6-F1D1-F96C-5F75-048E0966F316}"/>
                </a:ext>
              </a:extLst>
            </p:cNvPr>
            <p:cNvCxnSpPr>
              <a:stCxn id="17" idx="0"/>
              <a:endCxn id="18" idx="0"/>
            </p:cNvCxnSpPr>
            <p:nvPr/>
          </p:nvCxnSpPr>
          <p:spPr>
            <a:xfrm>
              <a:off x="6117079" y="2094412"/>
              <a:ext cx="309133" cy="0"/>
            </a:xfrm>
            <a:prstGeom prst="line">
              <a:avLst/>
            </a:prstGeom>
            <a:noFill/>
            <a:ln w="19050" cap="flat" cmpd="sng" algn="ctr">
              <a:solidFill>
                <a:srgbClr val="156082"/>
              </a:solidFill>
              <a:prstDash val="solid"/>
              <a:miter lim="800000"/>
            </a:ln>
            <a:effectLst/>
          </p:spPr>
        </p:cxnSp>
        <p:cxnSp>
          <p:nvCxnSpPr>
            <p:cNvPr id="28" name="Straight Connector 27">
              <a:extLst>
                <a:ext uri="{FF2B5EF4-FFF2-40B4-BE49-F238E27FC236}">
                  <a16:creationId xmlns:a16="http://schemas.microsoft.com/office/drawing/2014/main" id="{C76B702F-78A8-7C24-6596-09A3180A4EBA}"/>
                </a:ext>
              </a:extLst>
            </p:cNvPr>
            <p:cNvCxnSpPr>
              <a:stCxn id="18" idx="2"/>
              <a:endCxn id="19" idx="2"/>
            </p:cNvCxnSpPr>
            <p:nvPr/>
          </p:nvCxnSpPr>
          <p:spPr>
            <a:xfrm>
              <a:off x="6426212" y="5028112"/>
              <a:ext cx="309135" cy="0"/>
            </a:xfrm>
            <a:prstGeom prst="line">
              <a:avLst/>
            </a:prstGeom>
            <a:noFill/>
            <a:ln w="19050" cap="flat" cmpd="sng" algn="ctr">
              <a:solidFill>
                <a:srgbClr val="156082"/>
              </a:solidFill>
              <a:prstDash val="solid"/>
              <a:miter lim="800000"/>
            </a:ln>
            <a:effectLst/>
          </p:spPr>
        </p:cxnSp>
        <p:cxnSp>
          <p:nvCxnSpPr>
            <p:cNvPr id="29" name="Straight Connector 28">
              <a:extLst>
                <a:ext uri="{FF2B5EF4-FFF2-40B4-BE49-F238E27FC236}">
                  <a16:creationId xmlns:a16="http://schemas.microsoft.com/office/drawing/2014/main" id="{03D23D90-D341-8640-ECFA-D95503CB2DEF}"/>
                </a:ext>
              </a:extLst>
            </p:cNvPr>
            <p:cNvCxnSpPr>
              <a:cxnSpLocks/>
            </p:cNvCxnSpPr>
            <p:nvPr/>
          </p:nvCxnSpPr>
          <p:spPr>
            <a:xfrm>
              <a:off x="3691218" y="2094412"/>
              <a:ext cx="239070" cy="1153"/>
            </a:xfrm>
            <a:prstGeom prst="line">
              <a:avLst/>
            </a:prstGeom>
            <a:noFill/>
            <a:ln w="19050" cap="flat" cmpd="sng" algn="ctr">
              <a:solidFill>
                <a:srgbClr val="156082"/>
              </a:solidFill>
              <a:prstDash val="solid"/>
              <a:miter lim="800000"/>
            </a:ln>
            <a:effectLst/>
          </p:spPr>
        </p:cxnSp>
        <p:cxnSp>
          <p:nvCxnSpPr>
            <p:cNvPr id="30" name="Straight Connector 29">
              <a:extLst>
                <a:ext uri="{FF2B5EF4-FFF2-40B4-BE49-F238E27FC236}">
                  <a16:creationId xmlns:a16="http://schemas.microsoft.com/office/drawing/2014/main" id="{B09CF159-9E95-90C9-7B01-5593151E39B9}"/>
                </a:ext>
              </a:extLst>
            </p:cNvPr>
            <p:cNvCxnSpPr>
              <a:cxnSpLocks/>
            </p:cNvCxnSpPr>
            <p:nvPr/>
          </p:nvCxnSpPr>
          <p:spPr>
            <a:xfrm>
              <a:off x="6754382" y="2093258"/>
              <a:ext cx="239070" cy="1153"/>
            </a:xfrm>
            <a:prstGeom prst="line">
              <a:avLst/>
            </a:prstGeom>
            <a:noFill/>
            <a:ln w="19050" cap="flat" cmpd="sng" algn="ctr">
              <a:solidFill>
                <a:srgbClr val="156082"/>
              </a:solidFill>
              <a:prstDash val="solid"/>
              <a:miter lim="800000"/>
            </a:ln>
            <a:effectLst/>
          </p:spPr>
        </p:cxnSp>
        <p:cxnSp>
          <p:nvCxnSpPr>
            <p:cNvPr id="31" name="Straight Connector 30">
              <a:extLst>
                <a:ext uri="{FF2B5EF4-FFF2-40B4-BE49-F238E27FC236}">
                  <a16:creationId xmlns:a16="http://schemas.microsoft.com/office/drawing/2014/main" id="{5030F6DC-BD03-1D95-12C2-60EB24A31824}"/>
                </a:ext>
              </a:extLst>
            </p:cNvPr>
            <p:cNvCxnSpPr/>
            <p:nvPr/>
          </p:nvCxnSpPr>
          <p:spPr>
            <a:xfrm>
              <a:off x="3691218" y="2093258"/>
              <a:ext cx="0" cy="2934854"/>
            </a:xfrm>
            <a:prstGeom prst="line">
              <a:avLst/>
            </a:prstGeom>
            <a:noFill/>
            <a:ln w="19050" cap="flat" cmpd="sng" algn="ctr">
              <a:solidFill>
                <a:srgbClr val="156082"/>
              </a:solidFill>
              <a:prstDash val="solid"/>
              <a:miter lim="800000"/>
            </a:ln>
            <a:effectLst/>
          </p:spPr>
        </p:cxnSp>
        <p:cxnSp>
          <p:nvCxnSpPr>
            <p:cNvPr id="32" name="Straight Connector 31">
              <a:extLst>
                <a:ext uri="{FF2B5EF4-FFF2-40B4-BE49-F238E27FC236}">
                  <a16:creationId xmlns:a16="http://schemas.microsoft.com/office/drawing/2014/main" id="{D6A7876B-A97E-F5D6-E4AE-E8BE3E591FCD}"/>
                </a:ext>
              </a:extLst>
            </p:cNvPr>
            <p:cNvCxnSpPr/>
            <p:nvPr/>
          </p:nvCxnSpPr>
          <p:spPr>
            <a:xfrm>
              <a:off x="6993452" y="2093258"/>
              <a:ext cx="0" cy="2934854"/>
            </a:xfrm>
            <a:prstGeom prst="line">
              <a:avLst/>
            </a:prstGeom>
            <a:noFill/>
            <a:ln w="19050" cap="flat" cmpd="sng" algn="ctr">
              <a:solidFill>
                <a:srgbClr val="156082"/>
              </a:solidFill>
              <a:prstDash val="solid"/>
              <a:miter lim="800000"/>
            </a:ln>
            <a:effectLst/>
          </p:spPr>
        </p:cxnSp>
        <p:sp>
          <p:nvSpPr>
            <p:cNvPr id="33" name="Oval 32">
              <a:extLst>
                <a:ext uri="{FF2B5EF4-FFF2-40B4-BE49-F238E27FC236}">
                  <a16:creationId xmlns:a16="http://schemas.microsoft.com/office/drawing/2014/main" id="{B9B9F553-EBA6-DD41-7496-09240D69EC8E}"/>
                </a:ext>
              </a:extLst>
            </p:cNvPr>
            <p:cNvSpPr/>
            <p:nvPr/>
          </p:nvSpPr>
          <p:spPr>
            <a:xfrm>
              <a:off x="4376934" y="1961376"/>
              <a:ext cx="86771" cy="87537"/>
            </a:xfrm>
            <a:prstGeom prst="ellipse">
              <a:avLst/>
            </a:prstGeom>
            <a:noFill/>
            <a:ln w="12700"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34" name="Oval 33">
              <a:extLst>
                <a:ext uri="{FF2B5EF4-FFF2-40B4-BE49-F238E27FC236}">
                  <a16:creationId xmlns:a16="http://schemas.microsoft.com/office/drawing/2014/main" id="{38C0EDB7-ABA0-3FA8-AB95-3DE644646377}"/>
                </a:ext>
              </a:extLst>
            </p:cNvPr>
            <p:cNvSpPr/>
            <p:nvPr/>
          </p:nvSpPr>
          <p:spPr>
            <a:xfrm>
              <a:off x="4991727" y="1961376"/>
              <a:ext cx="86771" cy="87537"/>
            </a:xfrm>
            <a:prstGeom prst="ellipse">
              <a:avLst/>
            </a:prstGeom>
            <a:noFill/>
            <a:ln w="12700"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35" name="Oval 34">
              <a:extLst>
                <a:ext uri="{FF2B5EF4-FFF2-40B4-BE49-F238E27FC236}">
                  <a16:creationId xmlns:a16="http://schemas.microsoft.com/office/drawing/2014/main" id="{1F201DB1-C2A2-3E3D-7321-A96B8D7A3BFD}"/>
                </a:ext>
              </a:extLst>
            </p:cNvPr>
            <p:cNvSpPr/>
            <p:nvPr/>
          </p:nvSpPr>
          <p:spPr>
            <a:xfrm>
              <a:off x="5613379" y="1961376"/>
              <a:ext cx="86771" cy="87537"/>
            </a:xfrm>
            <a:prstGeom prst="ellipse">
              <a:avLst/>
            </a:prstGeom>
            <a:noFill/>
            <a:ln w="12700"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36" name="Oval 35">
              <a:extLst>
                <a:ext uri="{FF2B5EF4-FFF2-40B4-BE49-F238E27FC236}">
                  <a16:creationId xmlns:a16="http://schemas.microsoft.com/office/drawing/2014/main" id="{F4F487CB-D778-5599-50C9-20D9C4C593B4}"/>
                </a:ext>
              </a:extLst>
            </p:cNvPr>
            <p:cNvSpPr/>
            <p:nvPr/>
          </p:nvSpPr>
          <p:spPr>
            <a:xfrm>
              <a:off x="6235031" y="1961376"/>
              <a:ext cx="86771" cy="87537"/>
            </a:xfrm>
            <a:prstGeom prst="ellipse">
              <a:avLst/>
            </a:prstGeom>
            <a:noFill/>
            <a:ln w="12700"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37" name="Oval 36">
              <a:extLst>
                <a:ext uri="{FF2B5EF4-FFF2-40B4-BE49-F238E27FC236}">
                  <a16:creationId xmlns:a16="http://schemas.microsoft.com/office/drawing/2014/main" id="{FB2D6545-9BA0-079F-B1E5-128CDFD683CB}"/>
                </a:ext>
              </a:extLst>
            </p:cNvPr>
            <p:cNvSpPr/>
            <p:nvPr/>
          </p:nvSpPr>
          <p:spPr>
            <a:xfrm>
              <a:off x="6856683" y="1961376"/>
              <a:ext cx="86771" cy="87537"/>
            </a:xfrm>
            <a:prstGeom prst="ellipse">
              <a:avLst/>
            </a:prstGeom>
            <a:noFill/>
            <a:ln w="12700"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38" name="Oval 37">
              <a:extLst>
                <a:ext uri="{FF2B5EF4-FFF2-40B4-BE49-F238E27FC236}">
                  <a16:creationId xmlns:a16="http://schemas.microsoft.com/office/drawing/2014/main" id="{6DC1DEA3-B508-DE27-44EA-59F64A2E929D}"/>
                </a:ext>
              </a:extLst>
            </p:cNvPr>
            <p:cNvSpPr/>
            <p:nvPr/>
          </p:nvSpPr>
          <p:spPr>
            <a:xfrm>
              <a:off x="3756541" y="1961376"/>
              <a:ext cx="86771" cy="87537"/>
            </a:xfrm>
            <a:prstGeom prst="ellipse">
              <a:avLst/>
            </a:prstGeom>
            <a:noFill/>
            <a:ln w="12700"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39" name="Oval 38">
              <a:extLst>
                <a:ext uri="{FF2B5EF4-FFF2-40B4-BE49-F238E27FC236}">
                  <a16:creationId xmlns:a16="http://schemas.microsoft.com/office/drawing/2014/main" id="{6686644B-9C1F-A119-4B12-F16E5A00B85B}"/>
                </a:ext>
              </a:extLst>
            </p:cNvPr>
            <p:cNvSpPr/>
            <p:nvPr/>
          </p:nvSpPr>
          <p:spPr>
            <a:xfrm>
              <a:off x="4073641" y="5073611"/>
              <a:ext cx="86771" cy="87537"/>
            </a:xfrm>
            <a:prstGeom prst="ellipse">
              <a:avLst/>
            </a:prstGeom>
            <a:noFill/>
            <a:ln w="12700"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40" name="Oval 39">
              <a:extLst>
                <a:ext uri="{FF2B5EF4-FFF2-40B4-BE49-F238E27FC236}">
                  <a16:creationId xmlns:a16="http://schemas.microsoft.com/office/drawing/2014/main" id="{CEA850B4-0E1D-7488-7748-479FB2DF5A8B}"/>
                </a:ext>
              </a:extLst>
            </p:cNvPr>
            <p:cNvSpPr/>
            <p:nvPr/>
          </p:nvSpPr>
          <p:spPr>
            <a:xfrm>
              <a:off x="4688434" y="5073611"/>
              <a:ext cx="86771" cy="87537"/>
            </a:xfrm>
            <a:prstGeom prst="ellipse">
              <a:avLst/>
            </a:prstGeom>
            <a:noFill/>
            <a:ln w="12700"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41" name="Oval 40">
              <a:extLst>
                <a:ext uri="{FF2B5EF4-FFF2-40B4-BE49-F238E27FC236}">
                  <a16:creationId xmlns:a16="http://schemas.microsoft.com/office/drawing/2014/main" id="{6C7EE186-489E-11B2-E00F-231730E16AF2}"/>
                </a:ext>
              </a:extLst>
            </p:cNvPr>
            <p:cNvSpPr/>
            <p:nvPr/>
          </p:nvSpPr>
          <p:spPr>
            <a:xfrm>
              <a:off x="5310086" y="5073611"/>
              <a:ext cx="86771" cy="87537"/>
            </a:xfrm>
            <a:prstGeom prst="ellipse">
              <a:avLst/>
            </a:prstGeom>
            <a:noFill/>
            <a:ln w="12700"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42" name="Oval 41">
              <a:extLst>
                <a:ext uri="{FF2B5EF4-FFF2-40B4-BE49-F238E27FC236}">
                  <a16:creationId xmlns:a16="http://schemas.microsoft.com/office/drawing/2014/main" id="{9E2E5206-1835-4425-4D73-5D712FB0520C}"/>
                </a:ext>
              </a:extLst>
            </p:cNvPr>
            <p:cNvSpPr/>
            <p:nvPr/>
          </p:nvSpPr>
          <p:spPr>
            <a:xfrm>
              <a:off x="5931738" y="5073611"/>
              <a:ext cx="86771" cy="87537"/>
            </a:xfrm>
            <a:prstGeom prst="ellipse">
              <a:avLst/>
            </a:prstGeom>
            <a:noFill/>
            <a:ln w="12700"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43" name="Oval 42">
              <a:extLst>
                <a:ext uri="{FF2B5EF4-FFF2-40B4-BE49-F238E27FC236}">
                  <a16:creationId xmlns:a16="http://schemas.microsoft.com/office/drawing/2014/main" id="{07ACF853-DA9D-3E54-355B-2A2A72A7A140}"/>
                </a:ext>
              </a:extLst>
            </p:cNvPr>
            <p:cNvSpPr/>
            <p:nvPr/>
          </p:nvSpPr>
          <p:spPr>
            <a:xfrm>
              <a:off x="6553390" y="5073611"/>
              <a:ext cx="86771" cy="87537"/>
            </a:xfrm>
            <a:prstGeom prst="ellipse">
              <a:avLst/>
            </a:prstGeom>
            <a:noFill/>
            <a:ln w="12700"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cxnSp>
          <p:nvCxnSpPr>
            <p:cNvPr id="44" name="Connector: Elbow 43">
              <a:extLst>
                <a:ext uri="{FF2B5EF4-FFF2-40B4-BE49-F238E27FC236}">
                  <a16:creationId xmlns:a16="http://schemas.microsoft.com/office/drawing/2014/main" id="{027CE887-E50F-813C-5497-D49ACE2F1CB7}"/>
                </a:ext>
              </a:extLst>
            </p:cNvPr>
            <p:cNvCxnSpPr>
              <a:stCxn id="33" idx="2"/>
              <a:endCxn id="20" idx="0"/>
            </p:cNvCxnSpPr>
            <p:nvPr/>
          </p:nvCxnSpPr>
          <p:spPr>
            <a:xfrm rot="10800000" flipV="1">
              <a:off x="4262282" y="2005144"/>
              <a:ext cx="114653" cy="89267"/>
            </a:xfrm>
            <a:prstGeom prst="bentConnector2">
              <a:avLst/>
            </a:prstGeom>
            <a:noFill/>
            <a:ln w="9525" cap="flat" cmpd="sng" algn="ctr">
              <a:solidFill>
                <a:srgbClr val="156082"/>
              </a:solidFill>
              <a:prstDash val="solid"/>
              <a:miter lim="800000"/>
              <a:tailEnd type="triangle" w="sm" len="sm"/>
            </a:ln>
            <a:effectLst/>
          </p:spPr>
        </p:cxnSp>
        <p:cxnSp>
          <p:nvCxnSpPr>
            <p:cNvPr id="45" name="Connector: Elbow 44">
              <a:extLst>
                <a:ext uri="{FF2B5EF4-FFF2-40B4-BE49-F238E27FC236}">
                  <a16:creationId xmlns:a16="http://schemas.microsoft.com/office/drawing/2014/main" id="{9373936E-469D-A0E2-D5A1-F8D5851E7F71}"/>
                </a:ext>
              </a:extLst>
            </p:cNvPr>
            <p:cNvCxnSpPr>
              <a:cxnSpLocks/>
              <a:stCxn id="20" idx="2"/>
              <a:endCxn id="39" idx="6"/>
            </p:cNvCxnSpPr>
            <p:nvPr/>
          </p:nvCxnSpPr>
          <p:spPr>
            <a:xfrm rot="5400000">
              <a:off x="4166713" y="5021812"/>
              <a:ext cx="89268" cy="101869"/>
            </a:xfrm>
            <a:prstGeom prst="bentConnector2">
              <a:avLst/>
            </a:prstGeom>
            <a:noFill/>
            <a:ln w="9525" cap="flat" cmpd="sng" algn="ctr">
              <a:solidFill>
                <a:srgbClr val="156082"/>
              </a:solidFill>
              <a:prstDash val="solid"/>
              <a:miter lim="800000"/>
              <a:tailEnd type="triangle" w="sm" len="sm"/>
            </a:ln>
            <a:effectLst/>
          </p:spPr>
        </p:cxnSp>
        <p:cxnSp>
          <p:nvCxnSpPr>
            <p:cNvPr id="46" name="Connector: Elbow 45">
              <a:extLst>
                <a:ext uri="{FF2B5EF4-FFF2-40B4-BE49-F238E27FC236}">
                  <a16:creationId xmlns:a16="http://schemas.microsoft.com/office/drawing/2014/main" id="{365BB6B4-9AF9-C4C4-D134-A4F79E4BC340}"/>
                </a:ext>
              </a:extLst>
            </p:cNvPr>
            <p:cNvCxnSpPr>
              <a:cxnSpLocks/>
              <a:stCxn id="13" idx="2"/>
              <a:endCxn id="40" idx="6"/>
            </p:cNvCxnSpPr>
            <p:nvPr/>
          </p:nvCxnSpPr>
          <p:spPr>
            <a:xfrm rot="5400000">
              <a:off x="4783242" y="5020075"/>
              <a:ext cx="89268" cy="105342"/>
            </a:xfrm>
            <a:prstGeom prst="bentConnector2">
              <a:avLst/>
            </a:prstGeom>
            <a:noFill/>
            <a:ln w="9525" cap="flat" cmpd="sng" algn="ctr">
              <a:solidFill>
                <a:srgbClr val="156082"/>
              </a:solidFill>
              <a:prstDash val="solid"/>
              <a:miter lim="800000"/>
              <a:tailEnd type="triangle" w="sm" len="sm"/>
            </a:ln>
            <a:effectLst/>
          </p:spPr>
        </p:cxnSp>
        <p:cxnSp>
          <p:nvCxnSpPr>
            <p:cNvPr id="47" name="Connector: Elbow 46">
              <a:extLst>
                <a:ext uri="{FF2B5EF4-FFF2-40B4-BE49-F238E27FC236}">
                  <a16:creationId xmlns:a16="http://schemas.microsoft.com/office/drawing/2014/main" id="{340243A8-7A80-C8F7-C72D-AEEE41332515}"/>
                </a:ext>
              </a:extLst>
            </p:cNvPr>
            <p:cNvCxnSpPr>
              <a:cxnSpLocks/>
              <a:stCxn id="12" idx="2"/>
              <a:endCxn id="40" idx="2"/>
            </p:cNvCxnSpPr>
            <p:nvPr/>
          </p:nvCxnSpPr>
          <p:spPr>
            <a:xfrm rot="16200000" flipH="1">
              <a:off x="4585290" y="5014236"/>
              <a:ext cx="89268" cy="117020"/>
            </a:xfrm>
            <a:prstGeom prst="bentConnector2">
              <a:avLst/>
            </a:prstGeom>
            <a:noFill/>
            <a:ln w="9525" cap="flat" cmpd="sng" algn="ctr">
              <a:solidFill>
                <a:srgbClr val="156082"/>
              </a:solidFill>
              <a:prstDash val="solid"/>
              <a:miter lim="800000"/>
              <a:tailEnd type="triangle" w="sm" len="sm"/>
            </a:ln>
            <a:effectLst/>
          </p:spPr>
        </p:cxnSp>
        <p:cxnSp>
          <p:nvCxnSpPr>
            <p:cNvPr id="48" name="Connector: Elbow 47">
              <a:extLst>
                <a:ext uri="{FF2B5EF4-FFF2-40B4-BE49-F238E27FC236}">
                  <a16:creationId xmlns:a16="http://schemas.microsoft.com/office/drawing/2014/main" id="{885DA18B-2357-87E7-4C85-F9EEA3E89FF6}"/>
                </a:ext>
              </a:extLst>
            </p:cNvPr>
            <p:cNvCxnSpPr>
              <a:cxnSpLocks/>
              <a:stCxn id="14" idx="2"/>
              <a:endCxn id="41" idx="2"/>
            </p:cNvCxnSpPr>
            <p:nvPr/>
          </p:nvCxnSpPr>
          <p:spPr>
            <a:xfrm rot="16200000" flipH="1">
              <a:off x="5205249" y="5012543"/>
              <a:ext cx="89268" cy="120406"/>
            </a:xfrm>
            <a:prstGeom prst="bentConnector2">
              <a:avLst/>
            </a:prstGeom>
            <a:noFill/>
            <a:ln w="9525" cap="flat" cmpd="sng" algn="ctr">
              <a:solidFill>
                <a:srgbClr val="156082"/>
              </a:solidFill>
              <a:prstDash val="solid"/>
              <a:miter lim="800000"/>
              <a:tailEnd type="triangle" w="sm" len="sm"/>
            </a:ln>
            <a:effectLst/>
          </p:spPr>
        </p:cxnSp>
        <p:cxnSp>
          <p:nvCxnSpPr>
            <p:cNvPr id="49" name="Connector: Elbow 48">
              <a:extLst>
                <a:ext uri="{FF2B5EF4-FFF2-40B4-BE49-F238E27FC236}">
                  <a16:creationId xmlns:a16="http://schemas.microsoft.com/office/drawing/2014/main" id="{4B5792D6-1C35-E595-9733-92DCD4D6B071}"/>
                </a:ext>
              </a:extLst>
            </p:cNvPr>
            <p:cNvCxnSpPr>
              <a:cxnSpLocks/>
              <a:stCxn id="16" idx="2"/>
              <a:endCxn id="42" idx="2"/>
            </p:cNvCxnSpPr>
            <p:nvPr/>
          </p:nvCxnSpPr>
          <p:spPr>
            <a:xfrm rot="16200000" flipH="1">
              <a:off x="5825208" y="5010850"/>
              <a:ext cx="89268" cy="123792"/>
            </a:xfrm>
            <a:prstGeom prst="bentConnector2">
              <a:avLst/>
            </a:prstGeom>
            <a:noFill/>
            <a:ln w="9525" cap="flat" cmpd="sng" algn="ctr">
              <a:solidFill>
                <a:srgbClr val="156082"/>
              </a:solidFill>
              <a:prstDash val="solid"/>
              <a:miter lim="800000"/>
              <a:tailEnd type="triangle" w="sm" len="sm"/>
            </a:ln>
            <a:effectLst/>
          </p:spPr>
        </p:cxnSp>
        <p:cxnSp>
          <p:nvCxnSpPr>
            <p:cNvPr id="50" name="Connector: Elbow 49">
              <a:extLst>
                <a:ext uri="{FF2B5EF4-FFF2-40B4-BE49-F238E27FC236}">
                  <a16:creationId xmlns:a16="http://schemas.microsoft.com/office/drawing/2014/main" id="{84A1A04E-51BA-5EC1-4DD1-2436031301CD}"/>
                </a:ext>
              </a:extLst>
            </p:cNvPr>
            <p:cNvCxnSpPr>
              <a:cxnSpLocks/>
              <a:stCxn id="18" idx="2"/>
              <a:endCxn id="43" idx="2"/>
            </p:cNvCxnSpPr>
            <p:nvPr/>
          </p:nvCxnSpPr>
          <p:spPr>
            <a:xfrm rot="16200000" flipH="1">
              <a:off x="6445167" y="5009157"/>
              <a:ext cx="89268" cy="127178"/>
            </a:xfrm>
            <a:prstGeom prst="bentConnector2">
              <a:avLst/>
            </a:prstGeom>
            <a:noFill/>
            <a:ln w="9525" cap="flat" cmpd="sng" algn="ctr">
              <a:solidFill>
                <a:srgbClr val="156082"/>
              </a:solidFill>
              <a:prstDash val="solid"/>
              <a:miter lim="800000"/>
              <a:tailEnd type="triangle" w="sm" len="sm"/>
            </a:ln>
            <a:effectLst/>
          </p:spPr>
        </p:cxnSp>
        <p:cxnSp>
          <p:nvCxnSpPr>
            <p:cNvPr id="51" name="Connector: Elbow 50">
              <a:extLst>
                <a:ext uri="{FF2B5EF4-FFF2-40B4-BE49-F238E27FC236}">
                  <a16:creationId xmlns:a16="http://schemas.microsoft.com/office/drawing/2014/main" id="{32CE447C-B9F4-7EAF-EE4A-A35E51D47E36}"/>
                </a:ext>
              </a:extLst>
            </p:cNvPr>
            <p:cNvCxnSpPr>
              <a:cxnSpLocks/>
              <a:stCxn id="15" idx="2"/>
              <a:endCxn id="41" idx="6"/>
            </p:cNvCxnSpPr>
            <p:nvPr/>
          </p:nvCxnSpPr>
          <p:spPr>
            <a:xfrm rot="5400000">
              <a:off x="5403201" y="5021768"/>
              <a:ext cx="89268" cy="101956"/>
            </a:xfrm>
            <a:prstGeom prst="bentConnector2">
              <a:avLst/>
            </a:prstGeom>
            <a:noFill/>
            <a:ln w="9525" cap="flat" cmpd="sng" algn="ctr">
              <a:solidFill>
                <a:srgbClr val="156082"/>
              </a:solidFill>
              <a:prstDash val="solid"/>
              <a:miter lim="800000"/>
              <a:tailEnd type="triangle" w="sm" len="sm"/>
            </a:ln>
            <a:effectLst/>
          </p:spPr>
        </p:cxnSp>
        <p:cxnSp>
          <p:nvCxnSpPr>
            <p:cNvPr id="52" name="Connector: Elbow 51">
              <a:extLst>
                <a:ext uri="{FF2B5EF4-FFF2-40B4-BE49-F238E27FC236}">
                  <a16:creationId xmlns:a16="http://schemas.microsoft.com/office/drawing/2014/main" id="{F7C88E3B-DEB2-6120-6FB2-CFF94814C19C}"/>
                </a:ext>
              </a:extLst>
            </p:cNvPr>
            <p:cNvCxnSpPr>
              <a:cxnSpLocks/>
              <a:stCxn id="17" idx="2"/>
              <a:endCxn id="42" idx="6"/>
            </p:cNvCxnSpPr>
            <p:nvPr/>
          </p:nvCxnSpPr>
          <p:spPr>
            <a:xfrm rot="5400000">
              <a:off x="6023160" y="5023461"/>
              <a:ext cx="89268" cy="98570"/>
            </a:xfrm>
            <a:prstGeom prst="bentConnector2">
              <a:avLst/>
            </a:prstGeom>
            <a:noFill/>
            <a:ln w="9525" cap="flat" cmpd="sng" algn="ctr">
              <a:solidFill>
                <a:srgbClr val="156082"/>
              </a:solidFill>
              <a:prstDash val="solid"/>
              <a:miter lim="800000"/>
              <a:tailEnd type="triangle" w="sm" len="sm"/>
            </a:ln>
            <a:effectLst/>
          </p:spPr>
        </p:cxnSp>
        <p:cxnSp>
          <p:nvCxnSpPr>
            <p:cNvPr id="53" name="Connector: Elbow 52">
              <a:extLst>
                <a:ext uri="{FF2B5EF4-FFF2-40B4-BE49-F238E27FC236}">
                  <a16:creationId xmlns:a16="http://schemas.microsoft.com/office/drawing/2014/main" id="{A43A3AA6-3833-5640-131D-B717B11A6571}"/>
                </a:ext>
              </a:extLst>
            </p:cNvPr>
            <p:cNvCxnSpPr>
              <a:cxnSpLocks/>
              <a:stCxn id="19" idx="2"/>
              <a:endCxn id="43" idx="6"/>
            </p:cNvCxnSpPr>
            <p:nvPr/>
          </p:nvCxnSpPr>
          <p:spPr>
            <a:xfrm rot="5400000">
              <a:off x="6643120" y="5025153"/>
              <a:ext cx="89268" cy="95186"/>
            </a:xfrm>
            <a:prstGeom prst="bentConnector2">
              <a:avLst/>
            </a:prstGeom>
            <a:noFill/>
            <a:ln w="9525" cap="flat" cmpd="sng" algn="ctr">
              <a:solidFill>
                <a:srgbClr val="156082"/>
              </a:solidFill>
              <a:prstDash val="solid"/>
              <a:miter lim="800000"/>
              <a:tailEnd type="triangle" w="sm" len="sm"/>
            </a:ln>
            <a:effectLst/>
          </p:spPr>
        </p:cxnSp>
        <p:cxnSp>
          <p:nvCxnSpPr>
            <p:cNvPr id="54" name="Connector: Elbow 53">
              <a:extLst>
                <a:ext uri="{FF2B5EF4-FFF2-40B4-BE49-F238E27FC236}">
                  <a16:creationId xmlns:a16="http://schemas.microsoft.com/office/drawing/2014/main" id="{BD389BFA-94BB-3402-0FDE-45C024EA8D1A}"/>
                </a:ext>
              </a:extLst>
            </p:cNvPr>
            <p:cNvCxnSpPr>
              <a:cxnSpLocks/>
              <a:stCxn id="11" idx="2"/>
              <a:endCxn id="39" idx="2"/>
            </p:cNvCxnSpPr>
            <p:nvPr/>
          </p:nvCxnSpPr>
          <p:spPr>
            <a:xfrm rot="16200000" flipH="1">
              <a:off x="3968760" y="5012499"/>
              <a:ext cx="89268" cy="120493"/>
            </a:xfrm>
            <a:prstGeom prst="bentConnector2">
              <a:avLst/>
            </a:prstGeom>
            <a:noFill/>
            <a:ln w="9525" cap="flat" cmpd="sng" algn="ctr">
              <a:solidFill>
                <a:srgbClr val="156082"/>
              </a:solidFill>
              <a:prstDash val="solid"/>
              <a:miter lim="800000"/>
              <a:tailEnd type="triangle" w="sm" len="sm"/>
            </a:ln>
            <a:effectLst/>
          </p:spPr>
        </p:cxnSp>
        <p:cxnSp>
          <p:nvCxnSpPr>
            <p:cNvPr id="55" name="Connector: Elbow 54">
              <a:extLst>
                <a:ext uri="{FF2B5EF4-FFF2-40B4-BE49-F238E27FC236}">
                  <a16:creationId xmlns:a16="http://schemas.microsoft.com/office/drawing/2014/main" id="{808CB1BB-40EF-88E7-6938-5DA32031FEE7}"/>
                </a:ext>
              </a:extLst>
            </p:cNvPr>
            <p:cNvCxnSpPr>
              <a:cxnSpLocks/>
              <a:stCxn id="38" idx="6"/>
              <a:endCxn id="11" idx="0"/>
            </p:cNvCxnSpPr>
            <p:nvPr/>
          </p:nvCxnSpPr>
          <p:spPr>
            <a:xfrm>
              <a:off x="3843312" y="2005145"/>
              <a:ext cx="109836" cy="89267"/>
            </a:xfrm>
            <a:prstGeom prst="bentConnector2">
              <a:avLst/>
            </a:prstGeom>
            <a:noFill/>
            <a:ln w="9525" cap="flat" cmpd="sng" algn="ctr">
              <a:solidFill>
                <a:srgbClr val="156082"/>
              </a:solidFill>
              <a:prstDash val="solid"/>
              <a:miter lim="800000"/>
              <a:tailEnd type="triangle" w="sm" len="sm"/>
            </a:ln>
            <a:effectLst/>
          </p:spPr>
        </p:cxnSp>
        <p:cxnSp>
          <p:nvCxnSpPr>
            <p:cNvPr id="56" name="Connector: Elbow 55">
              <a:extLst>
                <a:ext uri="{FF2B5EF4-FFF2-40B4-BE49-F238E27FC236}">
                  <a16:creationId xmlns:a16="http://schemas.microsoft.com/office/drawing/2014/main" id="{41CF0A1F-1854-ED48-D77C-FC8CABC065E7}"/>
                </a:ext>
              </a:extLst>
            </p:cNvPr>
            <p:cNvCxnSpPr>
              <a:cxnSpLocks/>
              <a:stCxn id="33" idx="6"/>
              <a:endCxn id="12" idx="0"/>
            </p:cNvCxnSpPr>
            <p:nvPr/>
          </p:nvCxnSpPr>
          <p:spPr>
            <a:xfrm>
              <a:off x="4463705" y="2005145"/>
              <a:ext cx="107709" cy="89267"/>
            </a:xfrm>
            <a:prstGeom prst="bentConnector2">
              <a:avLst/>
            </a:prstGeom>
            <a:noFill/>
            <a:ln w="9525" cap="flat" cmpd="sng" algn="ctr">
              <a:solidFill>
                <a:srgbClr val="156082"/>
              </a:solidFill>
              <a:prstDash val="solid"/>
              <a:miter lim="800000"/>
              <a:tailEnd type="triangle" w="sm" len="sm"/>
            </a:ln>
            <a:effectLst/>
          </p:spPr>
        </p:cxnSp>
        <p:cxnSp>
          <p:nvCxnSpPr>
            <p:cNvPr id="57" name="Connector: Elbow 56">
              <a:extLst>
                <a:ext uri="{FF2B5EF4-FFF2-40B4-BE49-F238E27FC236}">
                  <a16:creationId xmlns:a16="http://schemas.microsoft.com/office/drawing/2014/main" id="{E623C950-7043-E98C-4E22-FF154BB6BEB9}"/>
                </a:ext>
              </a:extLst>
            </p:cNvPr>
            <p:cNvCxnSpPr>
              <a:cxnSpLocks/>
              <a:stCxn id="34" idx="6"/>
              <a:endCxn id="14" idx="0"/>
            </p:cNvCxnSpPr>
            <p:nvPr/>
          </p:nvCxnSpPr>
          <p:spPr>
            <a:xfrm>
              <a:off x="5078498" y="2005145"/>
              <a:ext cx="111182" cy="89267"/>
            </a:xfrm>
            <a:prstGeom prst="bentConnector2">
              <a:avLst/>
            </a:prstGeom>
            <a:noFill/>
            <a:ln w="9525" cap="flat" cmpd="sng" algn="ctr">
              <a:solidFill>
                <a:srgbClr val="156082"/>
              </a:solidFill>
              <a:prstDash val="solid"/>
              <a:miter lim="800000"/>
              <a:tailEnd type="triangle" w="sm" len="sm"/>
            </a:ln>
            <a:effectLst/>
          </p:spPr>
        </p:cxnSp>
        <p:cxnSp>
          <p:nvCxnSpPr>
            <p:cNvPr id="58" name="Connector: Elbow 57">
              <a:extLst>
                <a:ext uri="{FF2B5EF4-FFF2-40B4-BE49-F238E27FC236}">
                  <a16:creationId xmlns:a16="http://schemas.microsoft.com/office/drawing/2014/main" id="{DCB5FE9F-79B8-FB36-3BD0-9CD5E5ECC66A}"/>
                </a:ext>
              </a:extLst>
            </p:cNvPr>
            <p:cNvCxnSpPr>
              <a:cxnSpLocks/>
              <a:stCxn id="35" idx="6"/>
              <a:endCxn id="16" idx="0"/>
            </p:cNvCxnSpPr>
            <p:nvPr/>
          </p:nvCxnSpPr>
          <p:spPr>
            <a:xfrm>
              <a:off x="5700150" y="2005145"/>
              <a:ext cx="107796" cy="89267"/>
            </a:xfrm>
            <a:prstGeom prst="bentConnector2">
              <a:avLst/>
            </a:prstGeom>
            <a:noFill/>
            <a:ln w="9525" cap="flat" cmpd="sng" algn="ctr">
              <a:solidFill>
                <a:srgbClr val="156082"/>
              </a:solidFill>
              <a:prstDash val="solid"/>
              <a:miter lim="800000"/>
              <a:tailEnd type="triangle" w="sm" len="sm"/>
            </a:ln>
            <a:effectLst/>
          </p:spPr>
        </p:cxnSp>
        <p:cxnSp>
          <p:nvCxnSpPr>
            <p:cNvPr id="59" name="Connector: Elbow 58">
              <a:extLst>
                <a:ext uri="{FF2B5EF4-FFF2-40B4-BE49-F238E27FC236}">
                  <a16:creationId xmlns:a16="http://schemas.microsoft.com/office/drawing/2014/main" id="{68B47420-4662-7AD1-FD2E-9DB468A2E497}"/>
                </a:ext>
              </a:extLst>
            </p:cNvPr>
            <p:cNvCxnSpPr>
              <a:cxnSpLocks/>
              <a:stCxn id="36" idx="6"/>
              <a:endCxn id="18" idx="0"/>
            </p:cNvCxnSpPr>
            <p:nvPr/>
          </p:nvCxnSpPr>
          <p:spPr>
            <a:xfrm>
              <a:off x="6321802" y="2005145"/>
              <a:ext cx="104410" cy="89267"/>
            </a:xfrm>
            <a:prstGeom prst="bentConnector2">
              <a:avLst/>
            </a:prstGeom>
            <a:noFill/>
            <a:ln w="9525" cap="flat" cmpd="sng" algn="ctr">
              <a:solidFill>
                <a:srgbClr val="156082"/>
              </a:solidFill>
              <a:prstDash val="solid"/>
              <a:miter lim="800000"/>
              <a:tailEnd type="triangle" w="sm" len="sm"/>
            </a:ln>
            <a:effectLst/>
          </p:spPr>
        </p:cxnSp>
        <p:cxnSp>
          <p:nvCxnSpPr>
            <p:cNvPr id="60" name="Connector: Elbow 59">
              <a:extLst>
                <a:ext uri="{FF2B5EF4-FFF2-40B4-BE49-F238E27FC236}">
                  <a16:creationId xmlns:a16="http://schemas.microsoft.com/office/drawing/2014/main" id="{58B7354C-0051-123A-E6AD-93506114623E}"/>
                </a:ext>
              </a:extLst>
            </p:cNvPr>
            <p:cNvCxnSpPr>
              <a:cxnSpLocks/>
              <a:stCxn id="34" idx="2"/>
              <a:endCxn id="13" idx="0"/>
            </p:cNvCxnSpPr>
            <p:nvPr/>
          </p:nvCxnSpPr>
          <p:spPr>
            <a:xfrm rot="10800000" flipV="1">
              <a:off x="4880547" y="2005144"/>
              <a:ext cx="111180" cy="89267"/>
            </a:xfrm>
            <a:prstGeom prst="bentConnector2">
              <a:avLst/>
            </a:prstGeom>
            <a:noFill/>
            <a:ln w="9525" cap="flat" cmpd="sng" algn="ctr">
              <a:solidFill>
                <a:srgbClr val="156082"/>
              </a:solidFill>
              <a:prstDash val="solid"/>
              <a:miter lim="800000"/>
              <a:tailEnd type="triangle" w="sm" len="sm"/>
            </a:ln>
            <a:effectLst/>
          </p:spPr>
        </p:cxnSp>
        <p:cxnSp>
          <p:nvCxnSpPr>
            <p:cNvPr id="61" name="Connector: Elbow 60">
              <a:extLst>
                <a:ext uri="{FF2B5EF4-FFF2-40B4-BE49-F238E27FC236}">
                  <a16:creationId xmlns:a16="http://schemas.microsoft.com/office/drawing/2014/main" id="{ACB45542-7B48-588E-F690-FA66279CEAF0}"/>
                </a:ext>
              </a:extLst>
            </p:cNvPr>
            <p:cNvCxnSpPr>
              <a:cxnSpLocks/>
              <a:stCxn id="35" idx="2"/>
              <a:endCxn id="15" idx="0"/>
            </p:cNvCxnSpPr>
            <p:nvPr/>
          </p:nvCxnSpPr>
          <p:spPr>
            <a:xfrm rot="10800000" flipV="1">
              <a:off x="5498813" y="2005144"/>
              <a:ext cx="114566" cy="89267"/>
            </a:xfrm>
            <a:prstGeom prst="bentConnector2">
              <a:avLst/>
            </a:prstGeom>
            <a:noFill/>
            <a:ln w="9525" cap="flat" cmpd="sng" algn="ctr">
              <a:solidFill>
                <a:srgbClr val="156082"/>
              </a:solidFill>
              <a:prstDash val="solid"/>
              <a:miter lim="800000"/>
              <a:tailEnd type="triangle" w="sm" len="sm"/>
            </a:ln>
            <a:effectLst/>
          </p:spPr>
        </p:cxnSp>
        <p:cxnSp>
          <p:nvCxnSpPr>
            <p:cNvPr id="62" name="Connector: Elbow 61">
              <a:extLst>
                <a:ext uri="{FF2B5EF4-FFF2-40B4-BE49-F238E27FC236}">
                  <a16:creationId xmlns:a16="http://schemas.microsoft.com/office/drawing/2014/main" id="{7F680099-86FF-192B-CE74-B7FCF6EFC45B}"/>
                </a:ext>
              </a:extLst>
            </p:cNvPr>
            <p:cNvCxnSpPr>
              <a:cxnSpLocks/>
              <a:stCxn id="36" idx="2"/>
              <a:endCxn id="17" idx="0"/>
            </p:cNvCxnSpPr>
            <p:nvPr/>
          </p:nvCxnSpPr>
          <p:spPr>
            <a:xfrm rot="10800000" flipV="1">
              <a:off x="6117079" y="2005144"/>
              <a:ext cx="117952" cy="89267"/>
            </a:xfrm>
            <a:prstGeom prst="bentConnector2">
              <a:avLst/>
            </a:prstGeom>
            <a:noFill/>
            <a:ln w="9525" cap="flat" cmpd="sng" algn="ctr">
              <a:solidFill>
                <a:srgbClr val="156082"/>
              </a:solidFill>
              <a:prstDash val="solid"/>
              <a:miter lim="800000"/>
              <a:tailEnd type="triangle" w="sm" len="sm"/>
            </a:ln>
            <a:effectLst/>
          </p:spPr>
        </p:cxnSp>
        <p:cxnSp>
          <p:nvCxnSpPr>
            <p:cNvPr id="63" name="Connector: Elbow 62">
              <a:extLst>
                <a:ext uri="{FF2B5EF4-FFF2-40B4-BE49-F238E27FC236}">
                  <a16:creationId xmlns:a16="http://schemas.microsoft.com/office/drawing/2014/main" id="{DDFC2037-AC86-3722-C788-A71571960115}"/>
                </a:ext>
              </a:extLst>
            </p:cNvPr>
            <p:cNvCxnSpPr>
              <a:cxnSpLocks/>
              <a:stCxn id="37" idx="2"/>
              <a:endCxn id="19" idx="0"/>
            </p:cNvCxnSpPr>
            <p:nvPr/>
          </p:nvCxnSpPr>
          <p:spPr>
            <a:xfrm rot="10800000" flipV="1">
              <a:off x="6735347" y="2005144"/>
              <a:ext cx="121336" cy="89267"/>
            </a:xfrm>
            <a:prstGeom prst="bentConnector2">
              <a:avLst/>
            </a:prstGeom>
            <a:noFill/>
            <a:ln w="9525" cap="flat" cmpd="sng" algn="ctr">
              <a:solidFill>
                <a:srgbClr val="156082"/>
              </a:solidFill>
              <a:prstDash val="solid"/>
              <a:miter lim="800000"/>
              <a:tailEnd type="triangle" w="sm" len="sm"/>
            </a:ln>
            <a:effectLst/>
          </p:spPr>
        </p:cxnSp>
        <p:grpSp>
          <p:nvGrpSpPr>
            <p:cNvPr id="64" name="Group 63">
              <a:extLst>
                <a:ext uri="{FF2B5EF4-FFF2-40B4-BE49-F238E27FC236}">
                  <a16:creationId xmlns:a16="http://schemas.microsoft.com/office/drawing/2014/main" id="{37D38999-D271-78A1-9C2B-8A9D99BCFF53}"/>
                </a:ext>
              </a:extLst>
            </p:cNvPr>
            <p:cNvGrpSpPr/>
            <p:nvPr/>
          </p:nvGrpSpPr>
          <p:grpSpPr>
            <a:xfrm>
              <a:off x="3790064" y="1169761"/>
              <a:ext cx="2444967" cy="4269147"/>
              <a:chOff x="3790064" y="1169761"/>
              <a:chExt cx="2444967" cy="4269147"/>
            </a:xfrm>
          </p:grpSpPr>
          <p:grpSp>
            <p:nvGrpSpPr>
              <p:cNvPr id="158" name="Group 157">
                <a:extLst>
                  <a:ext uri="{FF2B5EF4-FFF2-40B4-BE49-F238E27FC236}">
                    <a16:creationId xmlns:a16="http://schemas.microsoft.com/office/drawing/2014/main" id="{6FB7E66D-9C9B-336D-D784-1810DB6DD4DB}"/>
                  </a:ext>
                </a:extLst>
              </p:cNvPr>
              <p:cNvGrpSpPr/>
              <p:nvPr/>
            </p:nvGrpSpPr>
            <p:grpSpPr>
              <a:xfrm>
                <a:off x="3790064" y="1169761"/>
                <a:ext cx="2444967" cy="4269147"/>
                <a:chOff x="3790064" y="1169761"/>
                <a:chExt cx="2444967" cy="4269147"/>
              </a:xfrm>
            </p:grpSpPr>
            <p:cxnSp>
              <p:nvCxnSpPr>
                <p:cNvPr id="162" name="Straight Connector 161">
                  <a:extLst>
                    <a:ext uri="{FF2B5EF4-FFF2-40B4-BE49-F238E27FC236}">
                      <a16:creationId xmlns:a16="http://schemas.microsoft.com/office/drawing/2014/main" id="{E5B2FB0F-0330-A3E9-2E6A-FFCC4FA9E125}"/>
                    </a:ext>
                  </a:extLst>
                </p:cNvPr>
                <p:cNvCxnSpPr>
                  <a:stCxn id="11" idx="2"/>
                  <a:endCxn id="20" idx="2"/>
                </p:cNvCxnSpPr>
                <p:nvPr/>
              </p:nvCxnSpPr>
              <p:spPr>
                <a:xfrm>
                  <a:off x="3953148" y="5028112"/>
                  <a:ext cx="309133" cy="0"/>
                </a:xfrm>
                <a:prstGeom prst="line">
                  <a:avLst/>
                </a:prstGeom>
                <a:noFill/>
                <a:ln w="19050" cap="flat" cmpd="sng" algn="ctr">
                  <a:solidFill>
                    <a:srgbClr val="EC7B2F">
                      <a:lumMod val="75000"/>
                    </a:srgbClr>
                  </a:solidFill>
                  <a:prstDash val="solid"/>
                  <a:miter lim="800000"/>
                </a:ln>
                <a:effectLst/>
              </p:spPr>
            </p:cxnSp>
            <p:cxnSp>
              <p:nvCxnSpPr>
                <p:cNvPr id="163" name="Straight Connector 162">
                  <a:extLst>
                    <a:ext uri="{FF2B5EF4-FFF2-40B4-BE49-F238E27FC236}">
                      <a16:creationId xmlns:a16="http://schemas.microsoft.com/office/drawing/2014/main" id="{32B3B962-7BE8-42A2-190C-885F1607ECBB}"/>
                    </a:ext>
                  </a:extLst>
                </p:cNvPr>
                <p:cNvCxnSpPr>
                  <a:cxnSpLocks/>
                  <a:endCxn id="161" idx="0"/>
                </p:cNvCxnSpPr>
                <p:nvPr/>
              </p:nvCxnSpPr>
              <p:spPr>
                <a:xfrm>
                  <a:off x="4104239" y="1848971"/>
                  <a:ext cx="7390" cy="2871535"/>
                </a:xfrm>
                <a:prstGeom prst="line">
                  <a:avLst/>
                </a:prstGeom>
                <a:noFill/>
                <a:ln w="15875" cap="flat" cmpd="sng" algn="ctr">
                  <a:solidFill>
                    <a:srgbClr val="EC7B2F">
                      <a:lumMod val="75000"/>
                    </a:srgbClr>
                  </a:solidFill>
                  <a:prstDash val="solid"/>
                  <a:miter lim="800000"/>
                  <a:headEnd type="triangle"/>
                  <a:tailEnd type="none"/>
                </a:ln>
                <a:effectLst/>
              </p:spPr>
            </p:cxnSp>
            <p:cxnSp>
              <p:nvCxnSpPr>
                <p:cNvPr id="164" name="Straight Connector 163">
                  <a:extLst>
                    <a:ext uri="{FF2B5EF4-FFF2-40B4-BE49-F238E27FC236}">
                      <a16:creationId xmlns:a16="http://schemas.microsoft.com/office/drawing/2014/main" id="{CD9DE7F8-FC03-8A1F-A6E5-33391F3AC69F}"/>
                    </a:ext>
                  </a:extLst>
                </p:cNvPr>
                <p:cNvCxnSpPr>
                  <a:cxnSpLocks/>
                  <a:stCxn id="188" idx="2"/>
                </p:cNvCxnSpPr>
                <p:nvPr/>
              </p:nvCxnSpPr>
              <p:spPr>
                <a:xfrm>
                  <a:off x="4415883" y="2577682"/>
                  <a:ext cx="2" cy="2639218"/>
                </a:xfrm>
                <a:prstGeom prst="line">
                  <a:avLst/>
                </a:prstGeom>
                <a:noFill/>
                <a:ln w="15875" cap="flat" cmpd="sng" algn="ctr">
                  <a:solidFill>
                    <a:srgbClr val="EC7B2F">
                      <a:lumMod val="75000"/>
                    </a:srgbClr>
                  </a:solidFill>
                  <a:prstDash val="solid"/>
                  <a:miter lim="800000"/>
                </a:ln>
                <a:effectLst/>
              </p:spPr>
            </p:cxnSp>
            <p:cxnSp>
              <p:nvCxnSpPr>
                <p:cNvPr id="165" name="Straight Connector 164">
                  <a:extLst>
                    <a:ext uri="{FF2B5EF4-FFF2-40B4-BE49-F238E27FC236}">
                      <a16:creationId xmlns:a16="http://schemas.microsoft.com/office/drawing/2014/main" id="{9D97B687-B888-710C-0F51-635A67D8F599}"/>
                    </a:ext>
                  </a:extLst>
                </p:cNvPr>
                <p:cNvCxnSpPr>
                  <a:cxnSpLocks/>
                  <a:stCxn id="189" idx="2"/>
                </p:cNvCxnSpPr>
                <p:nvPr/>
              </p:nvCxnSpPr>
              <p:spPr>
                <a:xfrm>
                  <a:off x="3791168" y="2577681"/>
                  <a:ext cx="2503" cy="2639219"/>
                </a:xfrm>
                <a:prstGeom prst="line">
                  <a:avLst/>
                </a:prstGeom>
                <a:noFill/>
                <a:ln w="15875" cap="flat" cmpd="sng" algn="ctr">
                  <a:solidFill>
                    <a:srgbClr val="EC7B2F">
                      <a:lumMod val="75000"/>
                    </a:srgbClr>
                  </a:solidFill>
                  <a:prstDash val="solid"/>
                  <a:miter lim="800000"/>
                </a:ln>
                <a:effectLst/>
              </p:spPr>
            </p:cxnSp>
            <p:cxnSp>
              <p:nvCxnSpPr>
                <p:cNvPr id="166" name="Straight Arrow Connector 165">
                  <a:extLst>
                    <a:ext uri="{FF2B5EF4-FFF2-40B4-BE49-F238E27FC236}">
                      <a16:creationId xmlns:a16="http://schemas.microsoft.com/office/drawing/2014/main" id="{30DBD98F-0C5D-D4B4-AFB5-3D004562EBF8}"/>
                    </a:ext>
                  </a:extLst>
                </p:cNvPr>
                <p:cNvCxnSpPr>
                  <a:cxnSpLocks/>
                </p:cNvCxnSpPr>
                <p:nvPr/>
              </p:nvCxnSpPr>
              <p:spPr>
                <a:xfrm flipV="1">
                  <a:off x="3797613" y="5216900"/>
                  <a:ext cx="0" cy="222008"/>
                </a:xfrm>
                <a:prstGeom prst="straightConnector1">
                  <a:avLst/>
                </a:prstGeom>
                <a:noFill/>
                <a:ln w="15875" cap="flat" cmpd="sng" algn="ctr">
                  <a:solidFill>
                    <a:srgbClr val="EC7B2F">
                      <a:lumMod val="75000"/>
                    </a:srgbClr>
                  </a:solidFill>
                  <a:prstDash val="solid"/>
                  <a:miter lim="800000"/>
                  <a:tailEnd type="triangle"/>
                </a:ln>
                <a:effectLst/>
              </p:spPr>
            </p:cxnSp>
            <p:cxnSp>
              <p:nvCxnSpPr>
                <p:cNvPr id="167" name="Straight Arrow Connector 166">
                  <a:extLst>
                    <a:ext uri="{FF2B5EF4-FFF2-40B4-BE49-F238E27FC236}">
                      <a16:creationId xmlns:a16="http://schemas.microsoft.com/office/drawing/2014/main" id="{633CFD94-0039-7F71-6942-01B9305A1672}"/>
                    </a:ext>
                  </a:extLst>
                </p:cNvPr>
                <p:cNvCxnSpPr>
                  <a:cxnSpLocks/>
                </p:cNvCxnSpPr>
                <p:nvPr/>
              </p:nvCxnSpPr>
              <p:spPr>
                <a:xfrm flipV="1">
                  <a:off x="4411869" y="5216900"/>
                  <a:ext cx="0" cy="222008"/>
                </a:xfrm>
                <a:prstGeom prst="straightConnector1">
                  <a:avLst/>
                </a:prstGeom>
                <a:noFill/>
                <a:ln w="15875" cap="flat" cmpd="sng" algn="ctr">
                  <a:solidFill>
                    <a:srgbClr val="EC7B2F">
                      <a:lumMod val="75000"/>
                    </a:srgbClr>
                  </a:solidFill>
                  <a:prstDash val="solid"/>
                  <a:miter lim="800000"/>
                  <a:tailEnd type="triangle"/>
                </a:ln>
                <a:effectLst/>
              </p:spPr>
            </p:cxnSp>
            <p:grpSp>
              <p:nvGrpSpPr>
                <p:cNvPr id="168" name="Group 167">
                  <a:extLst>
                    <a:ext uri="{FF2B5EF4-FFF2-40B4-BE49-F238E27FC236}">
                      <a16:creationId xmlns:a16="http://schemas.microsoft.com/office/drawing/2014/main" id="{FC351E56-A374-6B2E-9D1B-60B486049BFF}"/>
                    </a:ext>
                  </a:extLst>
                </p:cNvPr>
                <p:cNvGrpSpPr/>
                <p:nvPr/>
              </p:nvGrpSpPr>
              <p:grpSpPr>
                <a:xfrm>
                  <a:off x="3791168" y="2259765"/>
                  <a:ext cx="624715" cy="635832"/>
                  <a:chOff x="3791168" y="2259765"/>
                  <a:chExt cx="624715" cy="635832"/>
                </a:xfrm>
              </p:grpSpPr>
              <p:sp>
                <p:nvSpPr>
                  <p:cNvPr id="188" name="Arc 187">
                    <a:extLst>
                      <a:ext uri="{FF2B5EF4-FFF2-40B4-BE49-F238E27FC236}">
                        <a16:creationId xmlns:a16="http://schemas.microsoft.com/office/drawing/2014/main" id="{0584A67A-54FF-1053-9468-31ABD200878D}"/>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9" name="Arc 188">
                    <a:extLst>
                      <a:ext uri="{FF2B5EF4-FFF2-40B4-BE49-F238E27FC236}">
                        <a16:creationId xmlns:a16="http://schemas.microsoft.com/office/drawing/2014/main" id="{A9C16EBD-FB1A-EB42-2058-4529CE76D0F3}"/>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sp>
              <p:nvSpPr>
                <p:cNvPr id="169" name="Arc 168">
                  <a:extLst>
                    <a:ext uri="{FF2B5EF4-FFF2-40B4-BE49-F238E27FC236}">
                      <a16:creationId xmlns:a16="http://schemas.microsoft.com/office/drawing/2014/main" id="{E3DDAA04-0029-E390-D639-5904CF8871EB}"/>
                    </a:ext>
                  </a:extLst>
                </p:cNvPr>
                <p:cNvSpPr/>
                <p:nvPr/>
              </p:nvSpPr>
              <p:spPr>
                <a:xfrm>
                  <a:off x="3808084" y="3277128"/>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0" name="Arc 169">
                  <a:extLst>
                    <a:ext uri="{FF2B5EF4-FFF2-40B4-BE49-F238E27FC236}">
                      <a16:creationId xmlns:a16="http://schemas.microsoft.com/office/drawing/2014/main" id="{763126B6-895D-9A8D-B954-FEBE36ED2B9D}"/>
                    </a:ext>
                  </a:extLst>
                </p:cNvPr>
                <p:cNvSpPr/>
                <p:nvPr/>
              </p:nvSpPr>
              <p:spPr>
                <a:xfrm flipH="1">
                  <a:off x="3797619" y="3277127"/>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1" name="Arc 170">
                  <a:extLst>
                    <a:ext uri="{FF2B5EF4-FFF2-40B4-BE49-F238E27FC236}">
                      <a16:creationId xmlns:a16="http://schemas.microsoft.com/office/drawing/2014/main" id="{F0F57AB2-9EA7-6236-30A6-89880599F2DB}"/>
                    </a:ext>
                  </a:extLst>
                </p:cNvPr>
                <p:cNvSpPr/>
                <p:nvPr/>
              </p:nvSpPr>
              <p:spPr>
                <a:xfrm>
                  <a:off x="3806233" y="423087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2" name="Arc 171">
                  <a:extLst>
                    <a:ext uri="{FF2B5EF4-FFF2-40B4-BE49-F238E27FC236}">
                      <a16:creationId xmlns:a16="http://schemas.microsoft.com/office/drawing/2014/main" id="{7540BCBB-B634-2F39-25A7-B23E2E7A9D73}"/>
                    </a:ext>
                  </a:extLst>
                </p:cNvPr>
                <p:cNvSpPr/>
                <p:nvPr/>
              </p:nvSpPr>
              <p:spPr>
                <a:xfrm flipH="1">
                  <a:off x="3795768" y="4230874"/>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nvGrpSpPr>
                <p:cNvPr id="173" name="Group 172">
                  <a:extLst>
                    <a:ext uri="{FF2B5EF4-FFF2-40B4-BE49-F238E27FC236}">
                      <a16:creationId xmlns:a16="http://schemas.microsoft.com/office/drawing/2014/main" id="{DE8795E8-3729-1393-AD0F-3B49E3CB0066}"/>
                    </a:ext>
                  </a:extLst>
                </p:cNvPr>
                <p:cNvGrpSpPr/>
                <p:nvPr/>
              </p:nvGrpSpPr>
              <p:grpSpPr>
                <a:xfrm>
                  <a:off x="3790064" y="2762520"/>
                  <a:ext cx="624715" cy="635832"/>
                  <a:chOff x="3791168" y="2259765"/>
                  <a:chExt cx="624715" cy="635832"/>
                </a:xfrm>
              </p:grpSpPr>
              <p:sp>
                <p:nvSpPr>
                  <p:cNvPr id="186" name="Arc 185">
                    <a:extLst>
                      <a:ext uri="{FF2B5EF4-FFF2-40B4-BE49-F238E27FC236}">
                        <a16:creationId xmlns:a16="http://schemas.microsoft.com/office/drawing/2014/main" id="{75E8BD74-1E14-8CE6-878E-2CE1CC3EEAE1}"/>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7" name="Arc 186">
                    <a:extLst>
                      <a:ext uri="{FF2B5EF4-FFF2-40B4-BE49-F238E27FC236}">
                        <a16:creationId xmlns:a16="http://schemas.microsoft.com/office/drawing/2014/main" id="{91B5589B-4789-9D54-2534-8451C948FFAE}"/>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74" name="Group 173">
                  <a:extLst>
                    <a:ext uri="{FF2B5EF4-FFF2-40B4-BE49-F238E27FC236}">
                      <a16:creationId xmlns:a16="http://schemas.microsoft.com/office/drawing/2014/main" id="{0F9FA194-41F4-51AC-5BA6-959B82FE716E}"/>
                    </a:ext>
                  </a:extLst>
                </p:cNvPr>
                <p:cNvGrpSpPr/>
                <p:nvPr/>
              </p:nvGrpSpPr>
              <p:grpSpPr>
                <a:xfrm>
                  <a:off x="3797284" y="3741513"/>
                  <a:ext cx="624715" cy="635832"/>
                  <a:chOff x="3791168" y="2259765"/>
                  <a:chExt cx="624715" cy="635832"/>
                </a:xfrm>
              </p:grpSpPr>
              <p:sp>
                <p:nvSpPr>
                  <p:cNvPr id="184" name="Arc 183">
                    <a:extLst>
                      <a:ext uri="{FF2B5EF4-FFF2-40B4-BE49-F238E27FC236}">
                        <a16:creationId xmlns:a16="http://schemas.microsoft.com/office/drawing/2014/main" id="{AB23D6FB-D105-99DF-3CFB-3C6E96405F03}"/>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5" name="Arc 184">
                    <a:extLst>
                      <a:ext uri="{FF2B5EF4-FFF2-40B4-BE49-F238E27FC236}">
                        <a16:creationId xmlns:a16="http://schemas.microsoft.com/office/drawing/2014/main" id="{8C3B5ED9-75B2-BC4C-F7DE-3F23E0C24CFE}"/>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cxnSp>
              <p:nvCxnSpPr>
                <p:cNvPr id="175" name="Straight Arrow Connector 174">
                  <a:extLst>
                    <a:ext uri="{FF2B5EF4-FFF2-40B4-BE49-F238E27FC236}">
                      <a16:creationId xmlns:a16="http://schemas.microsoft.com/office/drawing/2014/main" id="{44FC39A1-80E5-7835-3D68-9B19F34818E2}"/>
                    </a:ext>
                  </a:extLst>
                </p:cNvPr>
                <p:cNvCxnSpPr>
                  <a:cxnSpLocks/>
                </p:cNvCxnSpPr>
                <p:nvPr/>
              </p:nvCxnSpPr>
              <p:spPr>
                <a:xfrm flipV="1">
                  <a:off x="4465707" y="1169761"/>
                  <a:ext cx="0" cy="222008"/>
                </a:xfrm>
                <a:prstGeom prst="straightConnector1">
                  <a:avLst/>
                </a:prstGeom>
                <a:noFill/>
                <a:ln w="15875" cap="flat" cmpd="sng" algn="ctr">
                  <a:solidFill>
                    <a:srgbClr val="EC7B2F">
                      <a:lumMod val="75000"/>
                    </a:srgbClr>
                  </a:solidFill>
                  <a:prstDash val="solid"/>
                  <a:miter lim="800000"/>
                  <a:tailEnd type="triangle"/>
                </a:ln>
                <a:effectLst/>
              </p:spPr>
            </p:cxnSp>
            <p:cxnSp>
              <p:nvCxnSpPr>
                <p:cNvPr id="176" name="Straight Arrow Connector 175">
                  <a:extLst>
                    <a:ext uri="{FF2B5EF4-FFF2-40B4-BE49-F238E27FC236}">
                      <a16:creationId xmlns:a16="http://schemas.microsoft.com/office/drawing/2014/main" id="{FD0BE32D-ED53-8C17-5511-5995BDC74530}"/>
                    </a:ext>
                  </a:extLst>
                </p:cNvPr>
                <p:cNvCxnSpPr>
                  <a:cxnSpLocks/>
                </p:cNvCxnSpPr>
                <p:nvPr/>
              </p:nvCxnSpPr>
              <p:spPr>
                <a:xfrm flipV="1">
                  <a:off x="4688434" y="1169761"/>
                  <a:ext cx="0" cy="222008"/>
                </a:xfrm>
                <a:prstGeom prst="straightConnector1">
                  <a:avLst/>
                </a:prstGeom>
                <a:noFill/>
                <a:ln w="15875" cap="flat" cmpd="sng" algn="ctr">
                  <a:solidFill>
                    <a:srgbClr val="EC7B2F">
                      <a:lumMod val="75000"/>
                    </a:srgbClr>
                  </a:solidFill>
                  <a:prstDash val="solid"/>
                  <a:miter lim="800000"/>
                  <a:tailEnd type="triangle"/>
                </a:ln>
                <a:effectLst/>
              </p:spPr>
            </p:cxnSp>
            <p:cxnSp>
              <p:nvCxnSpPr>
                <p:cNvPr id="177" name="Straight Arrow Connector 176">
                  <a:extLst>
                    <a:ext uri="{FF2B5EF4-FFF2-40B4-BE49-F238E27FC236}">
                      <a16:creationId xmlns:a16="http://schemas.microsoft.com/office/drawing/2014/main" id="{1E0CD01B-7931-FB97-571A-316FF7B804CB}"/>
                    </a:ext>
                  </a:extLst>
                </p:cNvPr>
                <p:cNvCxnSpPr>
                  <a:cxnSpLocks/>
                </p:cNvCxnSpPr>
                <p:nvPr/>
              </p:nvCxnSpPr>
              <p:spPr>
                <a:xfrm flipV="1">
                  <a:off x="4911161" y="1169761"/>
                  <a:ext cx="0" cy="222008"/>
                </a:xfrm>
                <a:prstGeom prst="straightConnector1">
                  <a:avLst/>
                </a:prstGeom>
                <a:noFill/>
                <a:ln w="15875" cap="flat" cmpd="sng" algn="ctr">
                  <a:solidFill>
                    <a:srgbClr val="EC7B2F">
                      <a:lumMod val="75000"/>
                    </a:srgbClr>
                  </a:solidFill>
                  <a:prstDash val="solid"/>
                  <a:miter lim="800000"/>
                  <a:tailEnd type="triangle"/>
                </a:ln>
                <a:effectLst/>
              </p:spPr>
            </p:cxnSp>
            <p:cxnSp>
              <p:nvCxnSpPr>
                <p:cNvPr id="178" name="Straight Arrow Connector 177">
                  <a:extLst>
                    <a:ext uri="{FF2B5EF4-FFF2-40B4-BE49-F238E27FC236}">
                      <a16:creationId xmlns:a16="http://schemas.microsoft.com/office/drawing/2014/main" id="{87007678-AE70-F9D1-0FB0-B93F7422F76D}"/>
                    </a:ext>
                  </a:extLst>
                </p:cNvPr>
                <p:cNvCxnSpPr>
                  <a:cxnSpLocks/>
                </p:cNvCxnSpPr>
                <p:nvPr/>
              </p:nvCxnSpPr>
              <p:spPr>
                <a:xfrm flipV="1">
                  <a:off x="5133888" y="1169761"/>
                  <a:ext cx="0" cy="222008"/>
                </a:xfrm>
                <a:prstGeom prst="straightConnector1">
                  <a:avLst/>
                </a:prstGeom>
                <a:noFill/>
                <a:ln w="15875" cap="flat" cmpd="sng" algn="ctr">
                  <a:solidFill>
                    <a:srgbClr val="EC7B2F">
                      <a:lumMod val="75000"/>
                    </a:srgbClr>
                  </a:solidFill>
                  <a:prstDash val="solid"/>
                  <a:miter lim="800000"/>
                  <a:tailEnd type="triangle"/>
                </a:ln>
                <a:effectLst/>
              </p:spPr>
            </p:cxnSp>
            <p:cxnSp>
              <p:nvCxnSpPr>
                <p:cNvPr id="179" name="Straight Arrow Connector 178">
                  <a:extLst>
                    <a:ext uri="{FF2B5EF4-FFF2-40B4-BE49-F238E27FC236}">
                      <a16:creationId xmlns:a16="http://schemas.microsoft.com/office/drawing/2014/main" id="{71C09E0E-0905-7ADA-12DA-182BD7FAFF23}"/>
                    </a:ext>
                  </a:extLst>
                </p:cNvPr>
                <p:cNvCxnSpPr>
                  <a:cxnSpLocks/>
                </p:cNvCxnSpPr>
                <p:nvPr/>
              </p:nvCxnSpPr>
              <p:spPr>
                <a:xfrm flipV="1">
                  <a:off x="5356615" y="1169761"/>
                  <a:ext cx="0" cy="222008"/>
                </a:xfrm>
                <a:prstGeom prst="straightConnector1">
                  <a:avLst/>
                </a:prstGeom>
                <a:noFill/>
                <a:ln w="15875" cap="flat" cmpd="sng" algn="ctr">
                  <a:solidFill>
                    <a:srgbClr val="EC7B2F">
                      <a:lumMod val="75000"/>
                    </a:srgbClr>
                  </a:solidFill>
                  <a:prstDash val="solid"/>
                  <a:miter lim="800000"/>
                  <a:tailEnd type="triangle"/>
                </a:ln>
                <a:effectLst/>
              </p:spPr>
            </p:cxnSp>
            <p:cxnSp>
              <p:nvCxnSpPr>
                <p:cNvPr id="180" name="Straight Arrow Connector 179">
                  <a:extLst>
                    <a:ext uri="{FF2B5EF4-FFF2-40B4-BE49-F238E27FC236}">
                      <a16:creationId xmlns:a16="http://schemas.microsoft.com/office/drawing/2014/main" id="{506D4B3F-A5F0-F972-85E1-EDBDB90D0555}"/>
                    </a:ext>
                  </a:extLst>
                </p:cNvPr>
                <p:cNvCxnSpPr>
                  <a:cxnSpLocks/>
                </p:cNvCxnSpPr>
                <p:nvPr/>
              </p:nvCxnSpPr>
              <p:spPr>
                <a:xfrm flipV="1">
                  <a:off x="5579342" y="1169761"/>
                  <a:ext cx="0" cy="222008"/>
                </a:xfrm>
                <a:prstGeom prst="straightConnector1">
                  <a:avLst/>
                </a:prstGeom>
                <a:noFill/>
                <a:ln w="15875" cap="flat" cmpd="sng" algn="ctr">
                  <a:solidFill>
                    <a:srgbClr val="EC7B2F">
                      <a:lumMod val="75000"/>
                    </a:srgbClr>
                  </a:solidFill>
                  <a:prstDash val="solid"/>
                  <a:miter lim="800000"/>
                  <a:tailEnd type="triangle"/>
                </a:ln>
                <a:effectLst/>
              </p:spPr>
            </p:cxnSp>
            <p:cxnSp>
              <p:nvCxnSpPr>
                <p:cNvPr id="181" name="Straight Arrow Connector 180">
                  <a:extLst>
                    <a:ext uri="{FF2B5EF4-FFF2-40B4-BE49-F238E27FC236}">
                      <a16:creationId xmlns:a16="http://schemas.microsoft.com/office/drawing/2014/main" id="{09AA6C9B-3ED5-DF58-4F53-02E8C406ED2C}"/>
                    </a:ext>
                  </a:extLst>
                </p:cNvPr>
                <p:cNvCxnSpPr>
                  <a:cxnSpLocks/>
                </p:cNvCxnSpPr>
                <p:nvPr/>
              </p:nvCxnSpPr>
              <p:spPr>
                <a:xfrm flipV="1">
                  <a:off x="5802069" y="1169761"/>
                  <a:ext cx="0" cy="222008"/>
                </a:xfrm>
                <a:prstGeom prst="straightConnector1">
                  <a:avLst/>
                </a:prstGeom>
                <a:noFill/>
                <a:ln w="15875" cap="flat" cmpd="sng" algn="ctr">
                  <a:solidFill>
                    <a:srgbClr val="EC7B2F">
                      <a:lumMod val="75000"/>
                    </a:srgbClr>
                  </a:solidFill>
                  <a:prstDash val="solid"/>
                  <a:miter lim="800000"/>
                  <a:tailEnd type="triangle"/>
                </a:ln>
                <a:effectLst/>
              </p:spPr>
            </p:cxnSp>
            <p:cxnSp>
              <p:nvCxnSpPr>
                <p:cNvPr id="182" name="Straight Arrow Connector 181">
                  <a:extLst>
                    <a:ext uri="{FF2B5EF4-FFF2-40B4-BE49-F238E27FC236}">
                      <a16:creationId xmlns:a16="http://schemas.microsoft.com/office/drawing/2014/main" id="{90F2C9A2-C7F5-7009-3FF1-1AA3D9C8AD04}"/>
                    </a:ext>
                  </a:extLst>
                </p:cNvPr>
                <p:cNvCxnSpPr>
                  <a:cxnSpLocks/>
                </p:cNvCxnSpPr>
                <p:nvPr/>
              </p:nvCxnSpPr>
              <p:spPr>
                <a:xfrm flipV="1">
                  <a:off x="6024796" y="1169761"/>
                  <a:ext cx="0" cy="222008"/>
                </a:xfrm>
                <a:prstGeom prst="straightConnector1">
                  <a:avLst/>
                </a:prstGeom>
                <a:noFill/>
                <a:ln w="15875" cap="flat" cmpd="sng" algn="ctr">
                  <a:solidFill>
                    <a:srgbClr val="EC7B2F">
                      <a:lumMod val="75000"/>
                    </a:srgbClr>
                  </a:solidFill>
                  <a:prstDash val="solid"/>
                  <a:miter lim="800000"/>
                  <a:tailEnd type="triangle"/>
                </a:ln>
                <a:effectLst/>
              </p:spPr>
            </p:cxnSp>
            <p:cxnSp>
              <p:nvCxnSpPr>
                <p:cNvPr id="183" name="Straight Arrow Connector 182">
                  <a:extLst>
                    <a:ext uri="{FF2B5EF4-FFF2-40B4-BE49-F238E27FC236}">
                      <a16:creationId xmlns:a16="http://schemas.microsoft.com/office/drawing/2014/main" id="{2977E5CB-5763-F06B-86E3-19AA5327C1A1}"/>
                    </a:ext>
                  </a:extLst>
                </p:cNvPr>
                <p:cNvCxnSpPr>
                  <a:cxnSpLocks/>
                </p:cNvCxnSpPr>
                <p:nvPr/>
              </p:nvCxnSpPr>
              <p:spPr>
                <a:xfrm flipV="1">
                  <a:off x="6235031" y="1169761"/>
                  <a:ext cx="0" cy="222008"/>
                </a:xfrm>
                <a:prstGeom prst="straightConnector1">
                  <a:avLst/>
                </a:prstGeom>
                <a:noFill/>
                <a:ln w="15875" cap="flat" cmpd="sng" algn="ctr">
                  <a:solidFill>
                    <a:srgbClr val="EC7B2F">
                      <a:lumMod val="75000"/>
                    </a:srgbClr>
                  </a:solidFill>
                  <a:prstDash val="solid"/>
                  <a:miter lim="800000"/>
                  <a:tailEnd type="triangle"/>
                </a:ln>
                <a:effectLst/>
              </p:spPr>
            </p:cxnSp>
          </p:grpSp>
          <p:grpSp>
            <p:nvGrpSpPr>
              <p:cNvPr id="159" name="Group 158">
                <a:extLst>
                  <a:ext uri="{FF2B5EF4-FFF2-40B4-BE49-F238E27FC236}">
                    <a16:creationId xmlns:a16="http://schemas.microsoft.com/office/drawing/2014/main" id="{A8231A48-E5F0-CEA4-0493-AEC21A3A8F9F}"/>
                  </a:ext>
                </a:extLst>
              </p:cNvPr>
              <p:cNvGrpSpPr/>
              <p:nvPr/>
            </p:nvGrpSpPr>
            <p:grpSpPr>
              <a:xfrm>
                <a:off x="3804504" y="4720506"/>
                <a:ext cx="624715" cy="635832"/>
                <a:chOff x="3791168" y="2259765"/>
                <a:chExt cx="624715" cy="635832"/>
              </a:xfrm>
            </p:grpSpPr>
            <p:sp>
              <p:nvSpPr>
                <p:cNvPr id="160" name="Arc 159">
                  <a:extLst>
                    <a:ext uri="{FF2B5EF4-FFF2-40B4-BE49-F238E27FC236}">
                      <a16:creationId xmlns:a16="http://schemas.microsoft.com/office/drawing/2014/main" id="{44B2A445-2DAA-D8A7-83FF-AD9A55C3B8A0}"/>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1" name="Arc 160">
                  <a:extLst>
                    <a:ext uri="{FF2B5EF4-FFF2-40B4-BE49-F238E27FC236}">
                      <a16:creationId xmlns:a16="http://schemas.microsoft.com/office/drawing/2014/main" id="{D20A8DAE-D4E9-3847-86AA-25E0135B02F5}"/>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grpSp>
          <p:nvGrpSpPr>
            <p:cNvPr id="65" name="Group 64">
              <a:extLst>
                <a:ext uri="{FF2B5EF4-FFF2-40B4-BE49-F238E27FC236}">
                  <a16:creationId xmlns:a16="http://schemas.microsoft.com/office/drawing/2014/main" id="{68E490EA-F7E4-4AC4-1359-6DA49E09FE24}"/>
                </a:ext>
              </a:extLst>
            </p:cNvPr>
            <p:cNvGrpSpPr/>
            <p:nvPr/>
          </p:nvGrpSpPr>
          <p:grpSpPr>
            <a:xfrm>
              <a:off x="4417528" y="1848971"/>
              <a:ext cx="639155" cy="3589937"/>
              <a:chOff x="3790064" y="1848971"/>
              <a:chExt cx="639155" cy="3589937"/>
            </a:xfrm>
          </p:grpSpPr>
          <p:grpSp>
            <p:nvGrpSpPr>
              <p:cNvPr id="138" name="Group 137">
                <a:extLst>
                  <a:ext uri="{FF2B5EF4-FFF2-40B4-BE49-F238E27FC236}">
                    <a16:creationId xmlns:a16="http://schemas.microsoft.com/office/drawing/2014/main" id="{ECF59AC1-E0F3-5E92-3989-0A8A41F895A3}"/>
                  </a:ext>
                </a:extLst>
              </p:cNvPr>
              <p:cNvGrpSpPr/>
              <p:nvPr/>
            </p:nvGrpSpPr>
            <p:grpSpPr>
              <a:xfrm>
                <a:off x="3790064" y="1848971"/>
                <a:ext cx="632270" cy="3589937"/>
                <a:chOff x="3790064" y="1848971"/>
                <a:chExt cx="632270" cy="3589937"/>
              </a:xfrm>
            </p:grpSpPr>
            <p:cxnSp>
              <p:nvCxnSpPr>
                <p:cNvPr id="142" name="Straight Connector 141">
                  <a:extLst>
                    <a:ext uri="{FF2B5EF4-FFF2-40B4-BE49-F238E27FC236}">
                      <a16:creationId xmlns:a16="http://schemas.microsoft.com/office/drawing/2014/main" id="{6034924A-EA60-18BF-115C-B36204FADA42}"/>
                    </a:ext>
                  </a:extLst>
                </p:cNvPr>
                <p:cNvCxnSpPr>
                  <a:cxnSpLocks/>
                  <a:endCxn id="141" idx="0"/>
                </p:cNvCxnSpPr>
                <p:nvPr/>
              </p:nvCxnSpPr>
              <p:spPr>
                <a:xfrm>
                  <a:off x="4104239" y="1848971"/>
                  <a:ext cx="7390" cy="2871535"/>
                </a:xfrm>
                <a:prstGeom prst="line">
                  <a:avLst/>
                </a:prstGeom>
                <a:noFill/>
                <a:ln w="15875" cap="flat" cmpd="sng" algn="ctr">
                  <a:solidFill>
                    <a:srgbClr val="EC7B2F">
                      <a:lumMod val="75000"/>
                    </a:srgbClr>
                  </a:solidFill>
                  <a:prstDash val="solid"/>
                  <a:miter lim="800000"/>
                  <a:headEnd type="triangle"/>
                  <a:tailEnd type="none"/>
                </a:ln>
                <a:effectLst/>
              </p:spPr>
            </p:cxnSp>
            <p:cxnSp>
              <p:nvCxnSpPr>
                <p:cNvPr id="143" name="Straight Connector 142">
                  <a:extLst>
                    <a:ext uri="{FF2B5EF4-FFF2-40B4-BE49-F238E27FC236}">
                      <a16:creationId xmlns:a16="http://schemas.microsoft.com/office/drawing/2014/main" id="{0C2164F8-1E6D-63E5-6324-D03C536279F4}"/>
                    </a:ext>
                  </a:extLst>
                </p:cNvPr>
                <p:cNvCxnSpPr>
                  <a:cxnSpLocks/>
                  <a:stCxn id="156" idx="2"/>
                </p:cNvCxnSpPr>
                <p:nvPr/>
              </p:nvCxnSpPr>
              <p:spPr>
                <a:xfrm>
                  <a:off x="4415883" y="2577682"/>
                  <a:ext cx="2" cy="2639218"/>
                </a:xfrm>
                <a:prstGeom prst="line">
                  <a:avLst/>
                </a:prstGeom>
                <a:noFill/>
                <a:ln w="15875" cap="flat" cmpd="sng" algn="ctr">
                  <a:solidFill>
                    <a:srgbClr val="EC7B2F">
                      <a:lumMod val="75000"/>
                    </a:srgbClr>
                  </a:solidFill>
                  <a:prstDash val="solid"/>
                  <a:miter lim="800000"/>
                </a:ln>
                <a:effectLst/>
              </p:spPr>
            </p:cxnSp>
            <p:cxnSp>
              <p:nvCxnSpPr>
                <p:cNvPr id="144" name="Straight Arrow Connector 143">
                  <a:extLst>
                    <a:ext uri="{FF2B5EF4-FFF2-40B4-BE49-F238E27FC236}">
                      <a16:creationId xmlns:a16="http://schemas.microsoft.com/office/drawing/2014/main" id="{10704BA7-F586-1731-7DF8-91882FBAF050}"/>
                    </a:ext>
                  </a:extLst>
                </p:cNvPr>
                <p:cNvCxnSpPr>
                  <a:cxnSpLocks/>
                </p:cNvCxnSpPr>
                <p:nvPr/>
              </p:nvCxnSpPr>
              <p:spPr>
                <a:xfrm flipV="1">
                  <a:off x="4411869" y="5216900"/>
                  <a:ext cx="0" cy="222008"/>
                </a:xfrm>
                <a:prstGeom prst="straightConnector1">
                  <a:avLst/>
                </a:prstGeom>
                <a:noFill/>
                <a:ln w="15875" cap="flat" cmpd="sng" algn="ctr">
                  <a:solidFill>
                    <a:srgbClr val="EC7B2F">
                      <a:lumMod val="75000"/>
                    </a:srgbClr>
                  </a:solidFill>
                  <a:prstDash val="solid"/>
                  <a:miter lim="800000"/>
                  <a:tailEnd type="triangle"/>
                </a:ln>
                <a:effectLst/>
              </p:spPr>
            </p:cxnSp>
            <p:grpSp>
              <p:nvGrpSpPr>
                <p:cNvPr id="145" name="Group 144">
                  <a:extLst>
                    <a:ext uri="{FF2B5EF4-FFF2-40B4-BE49-F238E27FC236}">
                      <a16:creationId xmlns:a16="http://schemas.microsoft.com/office/drawing/2014/main" id="{1D11C6A9-B662-7F28-90CC-285DD7F7A4C8}"/>
                    </a:ext>
                  </a:extLst>
                </p:cNvPr>
                <p:cNvGrpSpPr/>
                <p:nvPr/>
              </p:nvGrpSpPr>
              <p:grpSpPr>
                <a:xfrm>
                  <a:off x="3791168" y="2259765"/>
                  <a:ext cx="624715" cy="635832"/>
                  <a:chOff x="3791168" y="2259765"/>
                  <a:chExt cx="624715" cy="635832"/>
                </a:xfrm>
              </p:grpSpPr>
              <p:sp>
                <p:nvSpPr>
                  <p:cNvPr id="156" name="Arc 155">
                    <a:extLst>
                      <a:ext uri="{FF2B5EF4-FFF2-40B4-BE49-F238E27FC236}">
                        <a16:creationId xmlns:a16="http://schemas.microsoft.com/office/drawing/2014/main" id="{40457C60-0AF5-75C6-17F3-35DA124805FD}"/>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57" name="Arc 156">
                    <a:extLst>
                      <a:ext uri="{FF2B5EF4-FFF2-40B4-BE49-F238E27FC236}">
                        <a16:creationId xmlns:a16="http://schemas.microsoft.com/office/drawing/2014/main" id="{73B5CDE3-4123-6F44-2BA8-9FF6ACAF21A0}"/>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sp>
              <p:nvSpPr>
                <p:cNvPr id="146" name="Arc 145">
                  <a:extLst>
                    <a:ext uri="{FF2B5EF4-FFF2-40B4-BE49-F238E27FC236}">
                      <a16:creationId xmlns:a16="http://schemas.microsoft.com/office/drawing/2014/main" id="{636D9AA9-D589-701D-FB5A-5C1EFC22DE1D}"/>
                    </a:ext>
                  </a:extLst>
                </p:cNvPr>
                <p:cNvSpPr/>
                <p:nvPr/>
              </p:nvSpPr>
              <p:spPr>
                <a:xfrm>
                  <a:off x="3808084" y="3277128"/>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7" name="Arc 146">
                  <a:extLst>
                    <a:ext uri="{FF2B5EF4-FFF2-40B4-BE49-F238E27FC236}">
                      <a16:creationId xmlns:a16="http://schemas.microsoft.com/office/drawing/2014/main" id="{F710515E-A128-6B48-A434-D21DD20C78A8}"/>
                    </a:ext>
                  </a:extLst>
                </p:cNvPr>
                <p:cNvSpPr/>
                <p:nvPr/>
              </p:nvSpPr>
              <p:spPr>
                <a:xfrm flipH="1">
                  <a:off x="3797619" y="3277127"/>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8" name="Arc 147">
                  <a:extLst>
                    <a:ext uri="{FF2B5EF4-FFF2-40B4-BE49-F238E27FC236}">
                      <a16:creationId xmlns:a16="http://schemas.microsoft.com/office/drawing/2014/main" id="{DBCDF6AA-4F98-F84E-2FBB-2246B28B8E40}"/>
                    </a:ext>
                  </a:extLst>
                </p:cNvPr>
                <p:cNvSpPr/>
                <p:nvPr/>
              </p:nvSpPr>
              <p:spPr>
                <a:xfrm>
                  <a:off x="3806233" y="423087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9" name="Arc 148">
                  <a:extLst>
                    <a:ext uri="{FF2B5EF4-FFF2-40B4-BE49-F238E27FC236}">
                      <a16:creationId xmlns:a16="http://schemas.microsoft.com/office/drawing/2014/main" id="{6CD2468A-6142-DFAD-3AA5-DCD10948D7A3}"/>
                    </a:ext>
                  </a:extLst>
                </p:cNvPr>
                <p:cNvSpPr/>
                <p:nvPr/>
              </p:nvSpPr>
              <p:spPr>
                <a:xfrm flipH="1">
                  <a:off x="3795768" y="4230874"/>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nvGrpSpPr>
                <p:cNvPr id="150" name="Group 149">
                  <a:extLst>
                    <a:ext uri="{FF2B5EF4-FFF2-40B4-BE49-F238E27FC236}">
                      <a16:creationId xmlns:a16="http://schemas.microsoft.com/office/drawing/2014/main" id="{C2F202AD-EFD5-FF5E-C31A-C14050F4E6A8}"/>
                    </a:ext>
                  </a:extLst>
                </p:cNvPr>
                <p:cNvGrpSpPr/>
                <p:nvPr/>
              </p:nvGrpSpPr>
              <p:grpSpPr>
                <a:xfrm>
                  <a:off x="3790064" y="2762520"/>
                  <a:ext cx="624715" cy="635832"/>
                  <a:chOff x="3791168" y="2259765"/>
                  <a:chExt cx="624715" cy="635832"/>
                </a:xfrm>
              </p:grpSpPr>
              <p:sp>
                <p:nvSpPr>
                  <p:cNvPr id="154" name="Arc 153">
                    <a:extLst>
                      <a:ext uri="{FF2B5EF4-FFF2-40B4-BE49-F238E27FC236}">
                        <a16:creationId xmlns:a16="http://schemas.microsoft.com/office/drawing/2014/main" id="{76BFFF6A-54E9-DCE0-FC56-FE1C0BE37715}"/>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55" name="Arc 154">
                    <a:extLst>
                      <a:ext uri="{FF2B5EF4-FFF2-40B4-BE49-F238E27FC236}">
                        <a16:creationId xmlns:a16="http://schemas.microsoft.com/office/drawing/2014/main" id="{BBCC39A7-516D-F9CE-1270-8B9252463552}"/>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1" name="Group 150">
                  <a:extLst>
                    <a:ext uri="{FF2B5EF4-FFF2-40B4-BE49-F238E27FC236}">
                      <a16:creationId xmlns:a16="http://schemas.microsoft.com/office/drawing/2014/main" id="{935FD998-7E0E-2401-15CC-5FB95BE58D6B}"/>
                    </a:ext>
                  </a:extLst>
                </p:cNvPr>
                <p:cNvGrpSpPr/>
                <p:nvPr/>
              </p:nvGrpSpPr>
              <p:grpSpPr>
                <a:xfrm>
                  <a:off x="3797284" y="3741513"/>
                  <a:ext cx="624715" cy="635832"/>
                  <a:chOff x="3791168" y="2259765"/>
                  <a:chExt cx="624715" cy="635832"/>
                </a:xfrm>
              </p:grpSpPr>
              <p:sp>
                <p:nvSpPr>
                  <p:cNvPr id="152" name="Arc 151">
                    <a:extLst>
                      <a:ext uri="{FF2B5EF4-FFF2-40B4-BE49-F238E27FC236}">
                        <a16:creationId xmlns:a16="http://schemas.microsoft.com/office/drawing/2014/main" id="{B3EB6D6A-98A3-6FB4-0CAC-1C4D1F1C4F22}"/>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53" name="Arc 152">
                    <a:extLst>
                      <a:ext uri="{FF2B5EF4-FFF2-40B4-BE49-F238E27FC236}">
                        <a16:creationId xmlns:a16="http://schemas.microsoft.com/office/drawing/2014/main" id="{7A4BB4F6-3A96-F85B-BA77-F2F69047F269}"/>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grpSp>
            <p:nvGrpSpPr>
              <p:cNvPr id="139" name="Group 138">
                <a:extLst>
                  <a:ext uri="{FF2B5EF4-FFF2-40B4-BE49-F238E27FC236}">
                    <a16:creationId xmlns:a16="http://schemas.microsoft.com/office/drawing/2014/main" id="{41C099CD-0A24-3539-CA55-4F2A2E386212}"/>
                  </a:ext>
                </a:extLst>
              </p:cNvPr>
              <p:cNvGrpSpPr/>
              <p:nvPr/>
            </p:nvGrpSpPr>
            <p:grpSpPr>
              <a:xfrm>
                <a:off x="3804504" y="4720506"/>
                <a:ext cx="624715" cy="635832"/>
                <a:chOff x="3791168" y="2259765"/>
                <a:chExt cx="624715" cy="635832"/>
              </a:xfrm>
            </p:grpSpPr>
            <p:sp>
              <p:nvSpPr>
                <p:cNvPr id="140" name="Arc 139">
                  <a:extLst>
                    <a:ext uri="{FF2B5EF4-FFF2-40B4-BE49-F238E27FC236}">
                      <a16:creationId xmlns:a16="http://schemas.microsoft.com/office/drawing/2014/main" id="{D0AA8F49-2DFF-D5E0-19D6-FD3069A2E23C}"/>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1" name="Arc 140">
                  <a:extLst>
                    <a:ext uri="{FF2B5EF4-FFF2-40B4-BE49-F238E27FC236}">
                      <a16:creationId xmlns:a16="http://schemas.microsoft.com/office/drawing/2014/main" id="{F6B1C90E-4524-CBB2-C984-016D15EB0775}"/>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grpSp>
          <p:nvGrpSpPr>
            <p:cNvPr id="66" name="Group 65">
              <a:extLst>
                <a:ext uri="{FF2B5EF4-FFF2-40B4-BE49-F238E27FC236}">
                  <a16:creationId xmlns:a16="http://schemas.microsoft.com/office/drawing/2014/main" id="{5DE01E0B-4B73-E880-40F6-057B3FCA9C2B}"/>
                </a:ext>
              </a:extLst>
            </p:cNvPr>
            <p:cNvGrpSpPr/>
            <p:nvPr/>
          </p:nvGrpSpPr>
          <p:grpSpPr>
            <a:xfrm>
              <a:off x="5037851" y="1848971"/>
              <a:ext cx="639155" cy="3589937"/>
              <a:chOff x="3790064" y="1848971"/>
              <a:chExt cx="639155" cy="3589937"/>
            </a:xfrm>
          </p:grpSpPr>
          <p:grpSp>
            <p:nvGrpSpPr>
              <p:cNvPr id="118" name="Group 117">
                <a:extLst>
                  <a:ext uri="{FF2B5EF4-FFF2-40B4-BE49-F238E27FC236}">
                    <a16:creationId xmlns:a16="http://schemas.microsoft.com/office/drawing/2014/main" id="{4A1A5493-2BCC-8DB3-9CF5-FD382C3F95EF}"/>
                  </a:ext>
                </a:extLst>
              </p:cNvPr>
              <p:cNvGrpSpPr/>
              <p:nvPr/>
            </p:nvGrpSpPr>
            <p:grpSpPr>
              <a:xfrm>
                <a:off x="3790064" y="1848971"/>
                <a:ext cx="632270" cy="3589937"/>
                <a:chOff x="3790064" y="1848971"/>
                <a:chExt cx="632270" cy="3589937"/>
              </a:xfrm>
            </p:grpSpPr>
            <p:cxnSp>
              <p:nvCxnSpPr>
                <p:cNvPr id="122" name="Straight Connector 121">
                  <a:extLst>
                    <a:ext uri="{FF2B5EF4-FFF2-40B4-BE49-F238E27FC236}">
                      <a16:creationId xmlns:a16="http://schemas.microsoft.com/office/drawing/2014/main" id="{4F9B1CE0-E04D-6B0F-ABEF-F0E19472EF6F}"/>
                    </a:ext>
                  </a:extLst>
                </p:cNvPr>
                <p:cNvCxnSpPr>
                  <a:cxnSpLocks/>
                  <a:endCxn id="121" idx="0"/>
                </p:cNvCxnSpPr>
                <p:nvPr/>
              </p:nvCxnSpPr>
              <p:spPr>
                <a:xfrm>
                  <a:off x="4104239" y="1848971"/>
                  <a:ext cx="7390" cy="2871535"/>
                </a:xfrm>
                <a:prstGeom prst="line">
                  <a:avLst/>
                </a:prstGeom>
                <a:noFill/>
                <a:ln w="15875" cap="flat" cmpd="sng" algn="ctr">
                  <a:solidFill>
                    <a:srgbClr val="EC7B2F">
                      <a:lumMod val="75000"/>
                    </a:srgbClr>
                  </a:solidFill>
                  <a:prstDash val="solid"/>
                  <a:miter lim="800000"/>
                  <a:headEnd type="triangle"/>
                  <a:tailEnd type="none"/>
                </a:ln>
                <a:effectLst/>
              </p:spPr>
            </p:cxnSp>
            <p:cxnSp>
              <p:nvCxnSpPr>
                <p:cNvPr id="123" name="Straight Connector 122">
                  <a:extLst>
                    <a:ext uri="{FF2B5EF4-FFF2-40B4-BE49-F238E27FC236}">
                      <a16:creationId xmlns:a16="http://schemas.microsoft.com/office/drawing/2014/main" id="{26DA7C94-9A6F-090E-B52C-A53E8346F622}"/>
                    </a:ext>
                  </a:extLst>
                </p:cNvPr>
                <p:cNvCxnSpPr>
                  <a:cxnSpLocks/>
                  <a:stCxn id="136" idx="2"/>
                </p:cNvCxnSpPr>
                <p:nvPr/>
              </p:nvCxnSpPr>
              <p:spPr>
                <a:xfrm>
                  <a:off x="4415883" y="2577682"/>
                  <a:ext cx="2" cy="2639218"/>
                </a:xfrm>
                <a:prstGeom prst="line">
                  <a:avLst/>
                </a:prstGeom>
                <a:noFill/>
                <a:ln w="15875" cap="flat" cmpd="sng" algn="ctr">
                  <a:solidFill>
                    <a:srgbClr val="EC7B2F">
                      <a:lumMod val="75000"/>
                    </a:srgbClr>
                  </a:solidFill>
                  <a:prstDash val="solid"/>
                  <a:miter lim="800000"/>
                </a:ln>
                <a:effectLst/>
              </p:spPr>
            </p:cxnSp>
            <p:cxnSp>
              <p:nvCxnSpPr>
                <p:cNvPr id="124" name="Straight Arrow Connector 123">
                  <a:extLst>
                    <a:ext uri="{FF2B5EF4-FFF2-40B4-BE49-F238E27FC236}">
                      <a16:creationId xmlns:a16="http://schemas.microsoft.com/office/drawing/2014/main" id="{B21C9848-A3CF-4540-570E-D705FCB59654}"/>
                    </a:ext>
                  </a:extLst>
                </p:cNvPr>
                <p:cNvCxnSpPr>
                  <a:cxnSpLocks/>
                </p:cNvCxnSpPr>
                <p:nvPr/>
              </p:nvCxnSpPr>
              <p:spPr>
                <a:xfrm flipV="1">
                  <a:off x="4411869" y="5216900"/>
                  <a:ext cx="0" cy="222008"/>
                </a:xfrm>
                <a:prstGeom prst="straightConnector1">
                  <a:avLst/>
                </a:prstGeom>
                <a:noFill/>
                <a:ln w="15875" cap="flat" cmpd="sng" algn="ctr">
                  <a:solidFill>
                    <a:srgbClr val="EC7B2F">
                      <a:lumMod val="75000"/>
                    </a:srgbClr>
                  </a:solidFill>
                  <a:prstDash val="solid"/>
                  <a:miter lim="800000"/>
                  <a:tailEnd type="triangle"/>
                </a:ln>
                <a:effectLst/>
              </p:spPr>
            </p:cxnSp>
            <p:grpSp>
              <p:nvGrpSpPr>
                <p:cNvPr id="125" name="Group 124">
                  <a:extLst>
                    <a:ext uri="{FF2B5EF4-FFF2-40B4-BE49-F238E27FC236}">
                      <a16:creationId xmlns:a16="http://schemas.microsoft.com/office/drawing/2014/main" id="{B788C1BB-3E35-1292-D91E-5304F7B4675F}"/>
                    </a:ext>
                  </a:extLst>
                </p:cNvPr>
                <p:cNvGrpSpPr/>
                <p:nvPr/>
              </p:nvGrpSpPr>
              <p:grpSpPr>
                <a:xfrm>
                  <a:off x="3791168" y="2259765"/>
                  <a:ext cx="624715" cy="635832"/>
                  <a:chOff x="3791168" y="2259765"/>
                  <a:chExt cx="624715" cy="635832"/>
                </a:xfrm>
              </p:grpSpPr>
              <p:sp>
                <p:nvSpPr>
                  <p:cNvPr id="136" name="Arc 135">
                    <a:extLst>
                      <a:ext uri="{FF2B5EF4-FFF2-40B4-BE49-F238E27FC236}">
                        <a16:creationId xmlns:a16="http://schemas.microsoft.com/office/drawing/2014/main" id="{4CCB4D0D-F179-38E3-D0DE-F5162A9AD186}"/>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7" name="Arc 136">
                    <a:extLst>
                      <a:ext uri="{FF2B5EF4-FFF2-40B4-BE49-F238E27FC236}">
                        <a16:creationId xmlns:a16="http://schemas.microsoft.com/office/drawing/2014/main" id="{B530AB8C-BADA-64C5-D127-E8B7BB617FE9}"/>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sp>
              <p:nvSpPr>
                <p:cNvPr id="126" name="Arc 125">
                  <a:extLst>
                    <a:ext uri="{FF2B5EF4-FFF2-40B4-BE49-F238E27FC236}">
                      <a16:creationId xmlns:a16="http://schemas.microsoft.com/office/drawing/2014/main" id="{FDAE7024-B2E3-4470-101F-DBADCB82309E}"/>
                    </a:ext>
                  </a:extLst>
                </p:cNvPr>
                <p:cNvSpPr/>
                <p:nvPr/>
              </p:nvSpPr>
              <p:spPr>
                <a:xfrm>
                  <a:off x="3808084" y="3277128"/>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27" name="Arc 126">
                  <a:extLst>
                    <a:ext uri="{FF2B5EF4-FFF2-40B4-BE49-F238E27FC236}">
                      <a16:creationId xmlns:a16="http://schemas.microsoft.com/office/drawing/2014/main" id="{FE11D3DE-36BC-8F7B-3EC3-3E787FC903E5}"/>
                    </a:ext>
                  </a:extLst>
                </p:cNvPr>
                <p:cNvSpPr/>
                <p:nvPr/>
              </p:nvSpPr>
              <p:spPr>
                <a:xfrm flipH="1">
                  <a:off x="3797619" y="3277127"/>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28" name="Arc 127">
                  <a:extLst>
                    <a:ext uri="{FF2B5EF4-FFF2-40B4-BE49-F238E27FC236}">
                      <a16:creationId xmlns:a16="http://schemas.microsoft.com/office/drawing/2014/main" id="{C933C67E-EA70-AE01-EF05-2EA1483FF7CB}"/>
                    </a:ext>
                  </a:extLst>
                </p:cNvPr>
                <p:cNvSpPr/>
                <p:nvPr/>
              </p:nvSpPr>
              <p:spPr>
                <a:xfrm>
                  <a:off x="3806233" y="423087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29" name="Arc 128">
                  <a:extLst>
                    <a:ext uri="{FF2B5EF4-FFF2-40B4-BE49-F238E27FC236}">
                      <a16:creationId xmlns:a16="http://schemas.microsoft.com/office/drawing/2014/main" id="{4AD97267-721A-A48E-1D6D-BC83F5BC578F}"/>
                    </a:ext>
                  </a:extLst>
                </p:cNvPr>
                <p:cNvSpPr/>
                <p:nvPr/>
              </p:nvSpPr>
              <p:spPr>
                <a:xfrm flipH="1">
                  <a:off x="3795768" y="4230874"/>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nvGrpSpPr>
                <p:cNvPr id="130" name="Group 129">
                  <a:extLst>
                    <a:ext uri="{FF2B5EF4-FFF2-40B4-BE49-F238E27FC236}">
                      <a16:creationId xmlns:a16="http://schemas.microsoft.com/office/drawing/2014/main" id="{5BE57464-5825-02F5-58D6-7E6FD0F38A5C}"/>
                    </a:ext>
                  </a:extLst>
                </p:cNvPr>
                <p:cNvGrpSpPr/>
                <p:nvPr/>
              </p:nvGrpSpPr>
              <p:grpSpPr>
                <a:xfrm>
                  <a:off x="3790064" y="2762520"/>
                  <a:ext cx="624715" cy="635832"/>
                  <a:chOff x="3791168" y="2259765"/>
                  <a:chExt cx="624715" cy="635832"/>
                </a:xfrm>
              </p:grpSpPr>
              <p:sp>
                <p:nvSpPr>
                  <p:cNvPr id="134" name="Arc 133">
                    <a:extLst>
                      <a:ext uri="{FF2B5EF4-FFF2-40B4-BE49-F238E27FC236}">
                        <a16:creationId xmlns:a16="http://schemas.microsoft.com/office/drawing/2014/main" id="{8AC4C29A-2F87-C4EB-F452-F793C1338AD4}"/>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5" name="Arc 134">
                    <a:extLst>
                      <a:ext uri="{FF2B5EF4-FFF2-40B4-BE49-F238E27FC236}">
                        <a16:creationId xmlns:a16="http://schemas.microsoft.com/office/drawing/2014/main" id="{E3B09FDE-5598-2CBF-2B7C-19C581B4886D}"/>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31" name="Group 130">
                  <a:extLst>
                    <a:ext uri="{FF2B5EF4-FFF2-40B4-BE49-F238E27FC236}">
                      <a16:creationId xmlns:a16="http://schemas.microsoft.com/office/drawing/2014/main" id="{6B1F01A1-BB56-61BD-D219-ADBC5BAEAB95}"/>
                    </a:ext>
                  </a:extLst>
                </p:cNvPr>
                <p:cNvGrpSpPr/>
                <p:nvPr/>
              </p:nvGrpSpPr>
              <p:grpSpPr>
                <a:xfrm>
                  <a:off x="3797284" y="3741513"/>
                  <a:ext cx="624715" cy="635832"/>
                  <a:chOff x="3791168" y="2259765"/>
                  <a:chExt cx="624715" cy="635832"/>
                </a:xfrm>
              </p:grpSpPr>
              <p:sp>
                <p:nvSpPr>
                  <p:cNvPr id="132" name="Arc 131">
                    <a:extLst>
                      <a:ext uri="{FF2B5EF4-FFF2-40B4-BE49-F238E27FC236}">
                        <a16:creationId xmlns:a16="http://schemas.microsoft.com/office/drawing/2014/main" id="{E9337CC1-FF3F-B62C-D7DF-266599676E90}"/>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3" name="Arc 132">
                    <a:extLst>
                      <a:ext uri="{FF2B5EF4-FFF2-40B4-BE49-F238E27FC236}">
                        <a16:creationId xmlns:a16="http://schemas.microsoft.com/office/drawing/2014/main" id="{B19CBDE8-E80C-8253-08CA-B4EE53A4D513}"/>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grpSp>
            <p:nvGrpSpPr>
              <p:cNvPr id="119" name="Group 118">
                <a:extLst>
                  <a:ext uri="{FF2B5EF4-FFF2-40B4-BE49-F238E27FC236}">
                    <a16:creationId xmlns:a16="http://schemas.microsoft.com/office/drawing/2014/main" id="{0DF789BE-2285-33F7-6ACC-44CF7516A901}"/>
                  </a:ext>
                </a:extLst>
              </p:cNvPr>
              <p:cNvGrpSpPr/>
              <p:nvPr/>
            </p:nvGrpSpPr>
            <p:grpSpPr>
              <a:xfrm>
                <a:off x="3804504" y="4720506"/>
                <a:ext cx="624715" cy="635832"/>
                <a:chOff x="3791168" y="2259765"/>
                <a:chExt cx="624715" cy="635832"/>
              </a:xfrm>
            </p:grpSpPr>
            <p:sp>
              <p:nvSpPr>
                <p:cNvPr id="120" name="Arc 119">
                  <a:extLst>
                    <a:ext uri="{FF2B5EF4-FFF2-40B4-BE49-F238E27FC236}">
                      <a16:creationId xmlns:a16="http://schemas.microsoft.com/office/drawing/2014/main" id="{F28FE9DA-84E1-F861-698E-C4CF4D5789BD}"/>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21" name="Arc 120">
                  <a:extLst>
                    <a:ext uri="{FF2B5EF4-FFF2-40B4-BE49-F238E27FC236}">
                      <a16:creationId xmlns:a16="http://schemas.microsoft.com/office/drawing/2014/main" id="{26838A8F-4E3D-BC33-5C27-8AFF94CF7854}"/>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grpSp>
          <p:nvGrpSpPr>
            <p:cNvPr id="67" name="Group 66">
              <a:extLst>
                <a:ext uri="{FF2B5EF4-FFF2-40B4-BE49-F238E27FC236}">
                  <a16:creationId xmlns:a16="http://schemas.microsoft.com/office/drawing/2014/main" id="{024AB07E-877D-73D8-812B-23090A38A77C}"/>
                </a:ext>
              </a:extLst>
            </p:cNvPr>
            <p:cNvGrpSpPr/>
            <p:nvPr/>
          </p:nvGrpSpPr>
          <p:grpSpPr>
            <a:xfrm>
              <a:off x="5658174" y="1848971"/>
              <a:ext cx="639155" cy="3589937"/>
              <a:chOff x="3790064" y="1848971"/>
              <a:chExt cx="639155" cy="3589937"/>
            </a:xfrm>
          </p:grpSpPr>
          <p:grpSp>
            <p:nvGrpSpPr>
              <p:cNvPr id="98" name="Group 97">
                <a:extLst>
                  <a:ext uri="{FF2B5EF4-FFF2-40B4-BE49-F238E27FC236}">
                    <a16:creationId xmlns:a16="http://schemas.microsoft.com/office/drawing/2014/main" id="{7F8DCB81-B4EE-4D75-D3E5-4BBFF5E6B9B5}"/>
                  </a:ext>
                </a:extLst>
              </p:cNvPr>
              <p:cNvGrpSpPr/>
              <p:nvPr/>
            </p:nvGrpSpPr>
            <p:grpSpPr>
              <a:xfrm>
                <a:off x="3790064" y="1848971"/>
                <a:ext cx="632270" cy="3589937"/>
                <a:chOff x="3790064" y="1848971"/>
                <a:chExt cx="632270" cy="3589937"/>
              </a:xfrm>
            </p:grpSpPr>
            <p:cxnSp>
              <p:nvCxnSpPr>
                <p:cNvPr id="102" name="Straight Connector 101">
                  <a:extLst>
                    <a:ext uri="{FF2B5EF4-FFF2-40B4-BE49-F238E27FC236}">
                      <a16:creationId xmlns:a16="http://schemas.microsoft.com/office/drawing/2014/main" id="{33BBEB33-293F-FD0F-59E4-74C3CA50FB09}"/>
                    </a:ext>
                  </a:extLst>
                </p:cNvPr>
                <p:cNvCxnSpPr>
                  <a:cxnSpLocks/>
                  <a:endCxn id="101" idx="0"/>
                </p:cNvCxnSpPr>
                <p:nvPr/>
              </p:nvCxnSpPr>
              <p:spPr>
                <a:xfrm>
                  <a:off x="4104239" y="1848971"/>
                  <a:ext cx="7390" cy="2871535"/>
                </a:xfrm>
                <a:prstGeom prst="line">
                  <a:avLst/>
                </a:prstGeom>
                <a:noFill/>
                <a:ln w="15875" cap="flat" cmpd="sng" algn="ctr">
                  <a:solidFill>
                    <a:srgbClr val="EC7B2F">
                      <a:lumMod val="75000"/>
                    </a:srgbClr>
                  </a:solidFill>
                  <a:prstDash val="solid"/>
                  <a:miter lim="800000"/>
                  <a:headEnd type="triangle"/>
                  <a:tailEnd type="none"/>
                </a:ln>
                <a:effectLst/>
              </p:spPr>
            </p:cxnSp>
            <p:cxnSp>
              <p:nvCxnSpPr>
                <p:cNvPr id="103" name="Straight Connector 102">
                  <a:extLst>
                    <a:ext uri="{FF2B5EF4-FFF2-40B4-BE49-F238E27FC236}">
                      <a16:creationId xmlns:a16="http://schemas.microsoft.com/office/drawing/2014/main" id="{0D0BF1BD-2C67-9D51-2C5F-E8626078A7AC}"/>
                    </a:ext>
                  </a:extLst>
                </p:cNvPr>
                <p:cNvCxnSpPr>
                  <a:cxnSpLocks/>
                  <a:stCxn id="116" idx="2"/>
                </p:cNvCxnSpPr>
                <p:nvPr/>
              </p:nvCxnSpPr>
              <p:spPr>
                <a:xfrm>
                  <a:off x="4415883" y="2577682"/>
                  <a:ext cx="2" cy="2639218"/>
                </a:xfrm>
                <a:prstGeom prst="line">
                  <a:avLst/>
                </a:prstGeom>
                <a:noFill/>
                <a:ln w="15875" cap="flat" cmpd="sng" algn="ctr">
                  <a:solidFill>
                    <a:srgbClr val="EC7B2F">
                      <a:lumMod val="75000"/>
                    </a:srgbClr>
                  </a:solidFill>
                  <a:prstDash val="solid"/>
                  <a:miter lim="800000"/>
                </a:ln>
                <a:effectLst/>
              </p:spPr>
            </p:cxnSp>
            <p:cxnSp>
              <p:nvCxnSpPr>
                <p:cNvPr id="104" name="Straight Arrow Connector 103">
                  <a:extLst>
                    <a:ext uri="{FF2B5EF4-FFF2-40B4-BE49-F238E27FC236}">
                      <a16:creationId xmlns:a16="http://schemas.microsoft.com/office/drawing/2014/main" id="{406D9DB9-8D75-7CFA-F2B5-130BD13F0021}"/>
                    </a:ext>
                  </a:extLst>
                </p:cNvPr>
                <p:cNvCxnSpPr>
                  <a:cxnSpLocks/>
                </p:cNvCxnSpPr>
                <p:nvPr/>
              </p:nvCxnSpPr>
              <p:spPr>
                <a:xfrm flipV="1">
                  <a:off x="4411869" y="5216900"/>
                  <a:ext cx="0" cy="222008"/>
                </a:xfrm>
                <a:prstGeom prst="straightConnector1">
                  <a:avLst/>
                </a:prstGeom>
                <a:noFill/>
                <a:ln w="15875" cap="flat" cmpd="sng" algn="ctr">
                  <a:solidFill>
                    <a:srgbClr val="EC7B2F">
                      <a:lumMod val="75000"/>
                    </a:srgbClr>
                  </a:solidFill>
                  <a:prstDash val="solid"/>
                  <a:miter lim="800000"/>
                  <a:tailEnd type="triangle"/>
                </a:ln>
                <a:effectLst/>
              </p:spPr>
            </p:cxnSp>
            <p:grpSp>
              <p:nvGrpSpPr>
                <p:cNvPr id="105" name="Group 104">
                  <a:extLst>
                    <a:ext uri="{FF2B5EF4-FFF2-40B4-BE49-F238E27FC236}">
                      <a16:creationId xmlns:a16="http://schemas.microsoft.com/office/drawing/2014/main" id="{F6ED15FE-5EF2-9BE3-8E7D-19F759CCE007}"/>
                    </a:ext>
                  </a:extLst>
                </p:cNvPr>
                <p:cNvGrpSpPr/>
                <p:nvPr/>
              </p:nvGrpSpPr>
              <p:grpSpPr>
                <a:xfrm>
                  <a:off x="3791168" y="2259765"/>
                  <a:ext cx="624715" cy="635832"/>
                  <a:chOff x="3791168" y="2259765"/>
                  <a:chExt cx="624715" cy="635832"/>
                </a:xfrm>
              </p:grpSpPr>
              <p:sp>
                <p:nvSpPr>
                  <p:cNvPr id="116" name="Arc 115">
                    <a:extLst>
                      <a:ext uri="{FF2B5EF4-FFF2-40B4-BE49-F238E27FC236}">
                        <a16:creationId xmlns:a16="http://schemas.microsoft.com/office/drawing/2014/main" id="{8344977F-717E-F254-D4BD-5B6AFC2FAA9A}"/>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7" name="Arc 116">
                    <a:extLst>
                      <a:ext uri="{FF2B5EF4-FFF2-40B4-BE49-F238E27FC236}">
                        <a16:creationId xmlns:a16="http://schemas.microsoft.com/office/drawing/2014/main" id="{F94856D3-CAE1-707E-B722-728505111A53}"/>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sp>
              <p:nvSpPr>
                <p:cNvPr id="106" name="Arc 105">
                  <a:extLst>
                    <a:ext uri="{FF2B5EF4-FFF2-40B4-BE49-F238E27FC236}">
                      <a16:creationId xmlns:a16="http://schemas.microsoft.com/office/drawing/2014/main" id="{DF769366-B95B-8505-7283-BC05211A4E93}"/>
                    </a:ext>
                  </a:extLst>
                </p:cNvPr>
                <p:cNvSpPr/>
                <p:nvPr/>
              </p:nvSpPr>
              <p:spPr>
                <a:xfrm>
                  <a:off x="3808084" y="3277128"/>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7" name="Arc 106">
                  <a:extLst>
                    <a:ext uri="{FF2B5EF4-FFF2-40B4-BE49-F238E27FC236}">
                      <a16:creationId xmlns:a16="http://schemas.microsoft.com/office/drawing/2014/main" id="{634CFCAE-6E76-894A-FDF5-42C131CD197B}"/>
                    </a:ext>
                  </a:extLst>
                </p:cNvPr>
                <p:cNvSpPr/>
                <p:nvPr/>
              </p:nvSpPr>
              <p:spPr>
                <a:xfrm flipH="1">
                  <a:off x="3797619" y="3277127"/>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8" name="Arc 107">
                  <a:extLst>
                    <a:ext uri="{FF2B5EF4-FFF2-40B4-BE49-F238E27FC236}">
                      <a16:creationId xmlns:a16="http://schemas.microsoft.com/office/drawing/2014/main" id="{F57D8E42-3B01-665A-5253-01B20B40F3AF}"/>
                    </a:ext>
                  </a:extLst>
                </p:cNvPr>
                <p:cNvSpPr/>
                <p:nvPr/>
              </p:nvSpPr>
              <p:spPr>
                <a:xfrm>
                  <a:off x="3806233" y="423087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9" name="Arc 108">
                  <a:extLst>
                    <a:ext uri="{FF2B5EF4-FFF2-40B4-BE49-F238E27FC236}">
                      <a16:creationId xmlns:a16="http://schemas.microsoft.com/office/drawing/2014/main" id="{9B1B9153-64E2-F655-F680-063BB7C3239B}"/>
                    </a:ext>
                  </a:extLst>
                </p:cNvPr>
                <p:cNvSpPr/>
                <p:nvPr/>
              </p:nvSpPr>
              <p:spPr>
                <a:xfrm flipH="1">
                  <a:off x="3795768" y="4230874"/>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nvGrpSpPr>
                <p:cNvPr id="110" name="Group 109">
                  <a:extLst>
                    <a:ext uri="{FF2B5EF4-FFF2-40B4-BE49-F238E27FC236}">
                      <a16:creationId xmlns:a16="http://schemas.microsoft.com/office/drawing/2014/main" id="{2E778ABF-D14C-2CC0-F130-38B48956BB5C}"/>
                    </a:ext>
                  </a:extLst>
                </p:cNvPr>
                <p:cNvGrpSpPr/>
                <p:nvPr/>
              </p:nvGrpSpPr>
              <p:grpSpPr>
                <a:xfrm>
                  <a:off x="3790064" y="2762520"/>
                  <a:ext cx="624715" cy="635832"/>
                  <a:chOff x="3791168" y="2259765"/>
                  <a:chExt cx="624715" cy="635832"/>
                </a:xfrm>
              </p:grpSpPr>
              <p:sp>
                <p:nvSpPr>
                  <p:cNvPr id="114" name="Arc 113">
                    <a:extLst>
                      <a:ext uri="{FF2B5EF4-FFF2-40B4-BE49-F238E27FC236}">
                        <a16:creationId xmlns:a16="http://schemas.microsoft.com/office/drawing/2014/main" id="{5943E60D-E200-0F31-5ABF-088CBE1B549C}"/>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5" name="Arc 114">
                    <a:extLst>
                      <a:ext uri="{FF2B5EF4-FFF2-40B4-BE49-F238E27FC236}">
                        <a16:creationId xmlns:a16="http://schemas.microsoft.com/office/drawing/2014/main" id="{F889286C-5585-7C2A-2D8B-DE56CF9C4E58}"/>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11" name="Group 110">
                  <a:extLst>
                    <a:ext uri="{FF2B5EF4-FFF2-40B4-BE49-F238E27FC236}">
                      <a16:creationId xmlns:a16="http://schemas.microsoft.com/office/drawing/2014/main" id="{366C0F6C-9E40-B81C-1E7F-7F678D2AFCE2}"/>
                    </a:ext>
                  </a:extLst>
                </p:cNvPr>
                <p:cNvGrpSpPr/>
                <p:nvPr/>
              </p:nvGrpSpPr>
              <p:grpSpPr>
                <a:xfrm>
                  <a:off x="3797284" y="3741513"/>
                  <a:ext cx="624715" cy="635832"/>
                  <a:chOff x="3791168" y="2259765"/>
                  <a:chExt cx="624715" cy="635832"/>
                </a:xfrm>
              </p:grpSpPr>
              <p:sp>
                <p:nvSpPr>
                  <p:cNvPr id="112" name="Arc 111">
                    <a:extLst>
                      <a:ext uri="{FF2B5EF4-FFF2-40B4-BE49-F238E27FC236}">
                        <a16:creationId xmlns:a16="http://schemas.microsoft.com/office/drawing/2014/main" id="{73193715-17D3-DC07-0B3D-8CE5EFEC790F}"/>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3" name="Arc 112">
                    <a:extLst>
                      <a:ext uri="{FF2B5EF4-FFF2-40B4-BE49-F238E27FC236}">
                        <a16:creationId xmlns:a16="http://schemas.microsoft.com/office/drawing/2014/main" id="{D83FA1E6-D9EF-0276-339B-5CE5739019FF}"/>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grpSp>
            <p:nvGrpSpPr>
              <p:cNvPr id="99" name="Group 98">
                <a:extLst>
                  <a:ext uri="{FF2B5EF4-FFF2-40B4-BE49-F238E27FC236}">
                    <a16:creationId xmlns:a16="http://schemas.microsoft.com/office/drawing/2014/main" id="{87E30CFE-A7EF-B622-B4EE-B4B263469BCA}"/>
                  </a:ext>
                </a:extLst>
              </p:cNvPr>
              <p:cNvGrpSpPr/>
              <p:nvPr/>
            </p:nvGrpSpPr>
            <p:grpSpPr>
              <a:xfrm>
                <a:off x="3804504" y="4720506"/>
                <a:ext cx="624715" cy="635832"/>
                <a:chOff x="3791168" y="2259765"/>
                <a:chExt cx="624715" cy="635832"/>
              </a:xfrm>
            </p:grpSpPr>
            <p:sp>
              <p:nvSpPr>
                <p:cNvPr id="100" name="Arc 99">
                  <a:extLst>
                    <a:ext uri="{FF2B5EF4-FFF2-40B4-BE49-F238E27FC236}">
                      <a16:creationId xmlns:a16="http://schemas.microsoft.com/office/drawing/2014/main" id="{B1B3120E-3621-239C-405B-E7E6B942D803}"/>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1" name="Arc 100">
                  <a:extLst>
                    <a:ext uri="{FF2B5EF4-FFF2-40B4-BE49-F238E27FC236}">
                      <a16:creationId xmlns:a16="http://schemas.microsoft.com/office/drawing/2014/main" id="{91BB4734-1DFE-5907-5369-CC5BF240D23F}"/>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grpSp>
          <p:nvGrpSpPr>
            <p:cNvPr id="68" name="Group 67">
              <a:extLst>
                <a:ext uri="{FF2B5EF4-FFF2-40B4-BE49-F238E27FC236}">
                  <a16:creationId xmlns:a16="http://schemas.microsoft.com/office/drawing/2014/main" id="{FB3781FE-24DC-7301-2A67-01F7F535AF60}"/>
                </a:ext>
              </a:extLst>
            </p:cNvPr>
            <p:cNvGrpSpPr/>
            <p:nvPr/>
          </p:nvGrpSpPr>
          <p:grpSpPr>
            <a:xfrm>
              <a:off x="6278497" y="1848971"/>
              <a:ext cx="639155" cy="3589937"/>
              <a:chOff x="3790064" y="1848971"/>
              <a:chExt cx="639155" cy="3589937"/>
            </a:xfrm>
          </p:grpSpPr>
          <p:grpSp>
            <p:nvGrpSpPr>
              <p:cNvPr id="78" name="Group 77">
                <a:extLst>
                  <a:ext uri="{FF2B5EF4-FFF2-40B4-BE49-F238E27FC236}">
                    <a16:creationId xmlns:a16="http://schemas.microsoft.com/office/drawing/2014/main" id="{CD0A6138-C117-DE05-24D9-80BD19A87EB6}"/>
                  </a:ext>
                </a:extLst>
              </p:cNvPr>
              <p:cNvGrpSpPr/>
              <p:nvPr/>
            </p:nvGrpSpPr>
            <p:grpSpPr>
              <a:xfrm>
                <a:off x="3790064" y="1848971"/>
                <a:ext cx="632270" cy="3589937"/>
                <a:chOff x="3790064" y="1848971"/>
                <a:chExt cx="632270" cy="3589937"/>
              </a:xfrm>
            </p:grpSpPr>
            <p:cxnSp>
              <p:nvCxnSpPr>
                <p:cNvPr id="82" name="Straight Connector 81">
                  <a:extLst>
                    <a:ext uri="{FF2B5EF4-FFF2-40B4-BE49-F238E27FC236}">
                      <a16:creationId xmlns:a16="http://schemas.microsoft.com/office/drawing/2014/main" id="{E513ECEF-30AD-20D8-F9A1-DF985989E525}"/>
                    </a:ext>
                  </a:extLst>
                </p:cNvPr>
                <p:cNvCxnSpPr>
                  <a:cxnSpLocks/>
                  <a:endCxn id="81" idx="0"/>
                </p:cNvCxnSpPr>
                <p:nvPr/>
              </p:nvCxnSpPr>
              <p:spPr>
                <a:xfrm>
                  <a:off x="4104239" y="1848971"/>
                  <a:ext cx="7390" cy="2871535"/>
                </a:xfrm>
                <a:prstGeom prst="line">
                  <a:avLst/>
                </a:prstGeom>
                <a:noFill/>
                <a:ln w="15875" cap="flat" cmpd="sng" algn="ctr">
                  <a:solidFill>
                    <a:srgbClr val="EC7B2F">
                      <a:lumMod val="75000"/>
                    </a:srgbClr>
                  </a:solidFill>
                  <a:prstDash val="solid"/>
                  <a:miter lim="800000"/>
                  <a:headEnd type="triangle"/>
                  <a:tailEnd type="none"/>
                </a:ln>
                <a:effectLst/>
              </p:spPr>
            </p:cxnSp>
            <p:cxnSp>
              <p:nvCxnSpPr>
                <p:cNvPr id="83" name="Straight Connector 82">
                  <a:extLst>
                    <a:ext uri="{FF2B5EF4-FFF2-40B4-BE49-F238E27FC236}">
                      <a16:creationId xmlns:a16="http://schemas.microsoft.com/office/drawing/2014/main" id="{CFD20D7B-4D14-6B6D-9173-085685D907BA}"/>
                    </a:ext>
                  </a:extLst>
                </p:cNvPr>
                <p:cNvCxnSpPr>
                  <a:cxnSpLocks/>
                  <a:stCxn id="96" idx="2"/>
                </p:cNvCxnSpPr>
                <p:nvPr/>
              </p:nvCxnSpPr>
              <p:spPr>
                <a:xfrm>
                  <a:off x="4415883" y="2577682"/>
                  <a:ext cx="2" cy="2639218"/>
                </a:xfrm>
                <a:prstGeom prst="line">
                  <a:avLst/>
                </a:prstGeom>
                <a:noFill/>
                <a:ln w="15875" cap="flat" cmpd="sng" algn="ctr">
                  <a:solidFill>
                    <a:srgbClr val="EC7B2F">
                      <a:lumMod val="75000"/>
                    </a:srgbClr>
                  </a:solidFill>
                  <a:prstDash val="solid"/>
                  <a:miter lim="800000"/>
                </a:ln>
                <a:effectLst/>
              </p:spPr>
            </p:cxnSp>
            <p:cxnSp>
              <p:nvCxnSpPr>
                <p:cNvPr id="84" name="Straight Arrow Connector 83">
                  <a:extLst>
                    <a:ext uri="{FF2B5EF4-FFF2-40B4-BE49-F238E27FC236}">
                      <a16:creationId xmlns:a16="http://schemas.microsoft.com/office/drawing/2014/main" id="{03318AE5-520F-C53C-6298-5B1071645567}"/>
                    </a:ext>
                  </a:extLst>
                </p:cNvPr>
                <p:cNvCxnSpPr>
                  <a:cxnSpLocks/>
                </p:cNvCxnSpPr>
                <p:nvPr/>
              </p:nvCxnSpPr>
              <p:spPr>
                <a:xfrm flipV="1">
                  <a:off x="4411869" y="5216900"/>
                  <a:ext cx="0" cy="222008"/>
                </a:xfrm>
                <a:prstGeom prst="straightConnector1">
                  <a:avLst/>
                </a:prstGeom>
                <a:noFill/>
                <a:ln w="15875" cap="flat" cmpd="sng" algn="ctr">
                  <a:solidFill>
                    <a:srgbClr val="EC7B2F">
                      <a:lumMod val="75000"/>
                    </a:srgbClr>
                  </a:solidFill>
                  <a:prstDash val="solid"/>
                  <a:miter lim="800000"/>
                  <a:tailEnd type="triangle"/>
                </a:ln>
                <a:effectLst/>
              </p:spPr>
            </p:cxnSp>
            <p:grpSp>
              <p:nvGrpSpPr>
                <p:cNvPr id="85" name="Group 84">
                  <a:extLst>
                    <a:ext uri="{FF2B5EF4-FFF2-40B4-BE49-F238E27FC236}">
                      <a16:creationId xmlns:a16="http://schemas.microsoft.com/office/drawing/2014/main" id="{2DAD421F-B86D-6474-5344-01437519CB99}"/>
                    </a:ext>
                  </a:extLst>
                </p:cNvPr>
                <p:cNvGrpSpPr/>
                <p:nvPr/>
              </p:nvGrpSpPr>
              <p:grpSpPr>
                <a:xfrm>
                  <a:off x="3791168" y="2259765"/>
                  <a:ext cx="624715" cy="635832"/>
                  <a:chOff x="3791168" y="2259765"/>
                  <a:chExt cx="624715" cy="635832"/>
                </a:xfrm>
              </p:grpSpPr>
              <p:sp>
                <p:nvSpPr>
                  <p:cNvPr id="96" name="Arc 95">
                    <a:extLst>
                      <a:ext uri="{FF2B5EF4-FFF2-40B4-BE49-F238E27FC236}">
                        <a16:creationId xmlns:a16="http://schemas.microsoft.com/office/drawing/2014/main" id="{16E656C2-E535-98E1-EE63-273FF7758B67}"/>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7" name="Arc 96">
                    <a:extLst>
                      <a:ext uri="{FF2B5EF4-FFF2-40B4-BE49-F238E27FC236}">
                        <a16:creationId xmlns:a16="http://schemas.microsoft.com/office/drawing/2014/main" id="{5F9027D4-5089-48D2-203B-155302DBAD12}"/>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sp>
              <p:nvSpPr>
                <p:cNvPr id="86" name="Arc 85">
                  <a:extLst>
                    <a:ext uri="{FF2B5EF4-FFF2-40B4-BE49-F238E27FC236}">
                      <a16:creationId xmlns:a16="http://schemas.microsoft.com/office/drawing/2014/main" id="{91E135C3-59D9-F378-655C-4CB5F3345DBC}"/>
                    </a:ext>
                  </a:extLst>
                </p:cNvPr>
                <p:cNvSpPr/>
                <p:nvPr/>
              </p:nvSpPr>
              <p:spPr>
                <a:xfrm>
                  <a:off x="3808084" y="3277128"/>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7" name="Arc 86">
                  <a:extLst>
                    <a:ext uri="{FF2B5EF4-FFF2-40B4-BE49-F238E27FC236}">
                      <a16:creationId xmlns:a16="http://schemas.microsoft.com/office/drawing/2014/main" id="{331E37F6-A88C-413F-F06F-B84282D100C0}"/>
                    </a:ext>
                  </a:extLst>
                </p:cNvPr>
                <p:cNvSpPr/>
                <p:nvPr/>
              </p:nvSpPr>
              <p:spPr>
                <a:xfrm flipH="1">
                  <a:off x="3797619" y="3277127"/>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8" name="Arc 87">
                  <a:extLst>
                    <a:ext uri="{FF2B5EF4-FFF2-40B4-BE49-F238E27FC236}">
                      <a16:creationId xmlns:a16="http://schemas.microsoft.com/office/drawing/2014/main" id="{3D436FD2-CD08-6367-E044-4FDBC7974EF7}"/>
                    </a:ext>
                  </a:extLst>
                </p:cNvPr>
                <p:cNvSpPr/>
                <p:nvPr/>
              </p:nvSpPr>
              <p:spPr>
                <a:xfrm>
                  <a:off x="3806233" y="423087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9" name="Arc 88">
                  <a:extLst>
                    <a:ext uri="{FF2B5EF4-FFF2-40B4-BE49-F238E27FC236}">
                      <a16:creationId xmlns:a16="http://schemas.microsoft.com/office/drawing/2014/main" id="{96A0A513-FB63-B100-1CA4-BE2B21DA0E92}"/>
                    </a:ext>
                  </a:extLst>
                </p:cNvPr>
                <p:cNvSpPr/>
                <p:nvPr/>
              </p:nvSpPr>
              <p:spPr>
                <a:xfrm flipH="1">
                  <a:off x="3795768" y="4230874"/>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nvGrpSpPr>
                <p:cNvPr id="90" name="Group 89">
                  <a:extLst>
                    <a:ext uri="{FF2B5EF4-FFF2-40B4-BE49-F238E27FC236}">
                      <a16:creationId xmlns:a16="http://schemas.microsoft.com/office/drawing/2014/main" id="{55EDB2A5-74FB-D5D2-B41F-B37B1F3E4103}"/>
                    </a:ext>
                  </a:extLst>
                </p:cNvPr>
                <p:cNvGrpSpPr/>
                <p:nvPr/>
              </p:nvGrpSpPr>
              <p:grpSpPr>
                <a:xfrm>
                  <a:off x="3790064" y="2762520"/>
                  <a:ext cx="624715" cy="635832"/>
                  <a:chOff x="3791168" y="2259765"/>
                  <a:chExt cx="624715" cy="635832"/>
                </a:xfrm>
              </p:grpSpPr>
              <p:sp>
                <p:nvSpPr>
                  <p:cNvPr id="94" name="Arc 93">
                    <a:extLst>
                      <a:ext uri="{FF2B5EF4-FFF2-40B4-BE49-F238E27FC236}">
                        <a16:creationId xmlns:a16="http://schemas.microsoft.com/office/drawing/2014/main" id="{605B0C35-1776-C2D9-23C9-AB1780C9C3A5}"/>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5" name="Arc 94">
                    <a:extLst>
                      <a:ext uri="{FF2B5EF4-FFF2-40B4-BE49-F238E27FC236}">
                        <a16:creationId xmlns:a16="http://schemas.microsoft.com/office/drawing/2014/main" id="{533EB4E9-3B2F-CBF7-C795-79D6EF49AF72}"/>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91" name="Group 90">
                  <a:extLst>
                    <a:ext uri="{FF2B5EF4-FFF2-40B4-BE49-F238E27FC236}">
                      <a16:creationId xmlns:a16="http://schemas.microsoft.com/office/drawing/2014/main" id="{00B23C8B-B43C-0566-B346-0BE78442BF32}"/>
                    </a:ext>
                  </a:extLst>
                </p:cNvPr>
                <p:cNvGrpSpPr/>
                <p:nvPr/>
              </p:nvGrpSpPr>
              <p:grpSpPr>
                <a:xfrm>
                  <a:off x="3797284" y="3741513"/>
                  <a:ext cx="624715" cy="635832"/>
                  <a:chOff x="3791168" y="2259765"/>
                  <a:chExt cx="624715" cy="635832"/>
                </a:xfrm>
              </p:grpSpPr>
              <p:sp>
                <p:nvSpPr>
                  <p:cNvPr id="92" name="Arc 91">
                    <a:extLst>
                      <a:ext uri="{FF2B5EF4-FFF2-40B4-BE49-F238E27FC236}">
                        <a16:creationId xmlns:a16="http://schemas.microsoft.com/office/drawing/2014/main" id="{09C037F8-B9AC-71BF-553B-24ADDF7031E6}"/>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3" name="Arc 92">
                    <a:extLst>
                      <a:ext uri="{FF2B5EF4-FFF2-40B4-BE49-F238E27FC236}">
                        <a16:creationId xmlns:a16="http://schemas.microsoft.com/office/drawing/2014/main" id="{6C163A48-2E50-398A-7161-9385F598DFA6}"/>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grpSp>
            <p:nvGrpSpPr>
              <p:cNvPr id="79" name="Group 78">
                <a:extLst>
                  <a:ext uri="{FF2B5EF4-FFF2-40B4-BE49-F238E27FC236}">
                    <a16:creationId xmlns:a16="http://schemas.microsoft.com/office/drawing/2014/main" id="{24225AB1-8863-CADF-5CDF-748917503C6F}"/>
                  </a:ext>
                </a:extLst>
              </p:cNvPr>
              <p:cNvGrpSpPr/>
              <p:nvPr/>
            </p:nvGrpSpPr>
            <p:grpSpPr>
              <a:xfrm>
                <a:off x="3804504" y="4720506"/>
                <a:ext cx="624715" cy="635832"/>
                <a:chOff x="3791168" y="2259765"/>
                <a:chExt cx="624715" cy="635832"/>
              </a:xfrm>
            </p:grpSpPr>
            <p:sp>
              <p:nvSpPr>
                <p:cNvPr id="80" name="Arc 79">
                  <a:extLst>
                    <a:ext uri="{FF2B5EF4-FFF2-40B4-BE49-F238E27FC236}">
                      <a16:creationId xmlns:a16="http://schemas.microsoft.com/office/drawing/2014/main" id="{8CA52111-E791-85C2-7A98-21CD826AB293}"/>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81" name="Arc 80">
                  <a:extLst>
                    <a:ext uri="{FF2B5EF4-FFF2-40B4-BE49-F238E27FC236}">
                      <a16:creationId xmlns:a16="http://schemas.microsoft.com/office/drawing/2014/main" id="{C0C75282-5CF2-9CA7-8670-25D84A3B2F1A}"/>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cxnSp>
          <p:nvCxnSpPr>
            <p:cNvPr id="69" name="Straight Connector 68">
              <a:extLst>
                <a:ext uri="{FF2B5EF4-FFF2-40B4-BE49-F238E27FC236}">
                  <a16:creationId xmlns:a16="http://schemas.microsoft.com/office/drawing/2014/main" id="{6A95DC0E-7010-B413-5118-7FB29B696A04}"/>
                </a:ext>
              </a:extLst>
            </p:cNvPr>
            <p:cNvCxnSpPr>
              <a:cxnSpLocks/>
            </p:cNvCxnSpPr>
            <p:nvPr/>
          </p:nvCxnSpPr>
          <p:spPr>
            <a:xfrm>
              <a:off x="3454060" y="2093258"/>
              <a:ext cx="239070" cy="1153"/>
            </a:xfrm>
            <a:prstGeom prst="line">
              <a:avLst/>
            </a:prstGeom>
            <a:noFill/>
            <a:ln w="19050" cap="flat" cmpd="sng" algn="ctr">
              <a:solidFill>
                <a:srgbClr val="156082"/>
              </a:solidFill>
              <a:prstDash val="solid"/>
              <a:miter lim="800000"/>
            </a:ln>
            <a:effectLst/>
          </p:spPr>
        </p:cxnSp>
        <p:cxnSp>
          <p:nvCxnSpPr>
            <p:cNvPr id="70" name="Straight Connector 69">
              <a:extLst>
                <a:ext uri="{FF2B5EF4-FFF2-40B4-BE49-F238E27FC236}">
                  <a16:creationId xmlns:a16="http://schemas.microsoft.com/office/drawing/2014/main" id="{A9DCB5AA-F1B0-8833-327D-B586AED13166}"/>
                </a:ext>
              </a:extLst>
            </p:cNvPr>
            <p:cNvCxnSpPr>
              <a:cxnSpLocks/>
            </p:cNvCxnSpPr>
            <p:nvPr/>
          </p:nvCxnSpPr>
          <p:spPr>
            <a:xfrm>
              <a:off x="6989629" y="2092104"/>
              <a:ext cx="239070" cy="1153"/>
            </a:xfrm>
            <a:prstGeom prst="line">
              <a:avLst/>
            </a:prstGeom>
            <a:noFill/>
            <a:ln w="19050" cap="flat" cmpd="sng" algn="ctr">
              <a:solidFill>
                <a:srgbClr val="156082"/>
              </a:solidFill>
              <a:prstDash val="solid"/>
              <a:miter lim="800000"/>
            </a:ln>
            <a:effectLst/>
          </p:spPr>
        </p:cxnSp>
        <p:cxnSp>
          <p:nvCxnSpPr>
            <p:cNvPr id="71" name="Straight Connector 70">
              <a:extLst>
                <a:ext uri="{FF2B5EF4-FFF2-40B4-BE49-F238E27FC236}">
                  <a16:creationId xmlns:a16="http://schemas.microsoft.com/office/drawing/2014/main" id="{3DDE18F2-9165-6FBB-2B9C-A20B24D9B564}"/>
                </a:ext>
              </a:extLst>
            </p:cNvPr>
            <p:cNvCxnSpPr>
              <a:cxnSpLocks/>
            </p:cNvCxnSpPr>
            <p:nvPr/>
          </p:nvCxnSpPr>
          <p:spPr>
            <a:xfrm flipV="1">
              <a:off x="3454060" y="1391771"/>
              <a:ext cx="896542" cy="700333"/>
            </a:xfrm>
            <a:prstGeom prst="line">
              <a:avLst/>
            </a:prstGeom>
            <a:noFill/>
            <a:ln w="19050" cap="flat" cmpd="sng" algn="ctr">
              <a:solidFill>
                <a:srgbClr val="156082"/>
              </a:solidFill>
              <a:prstDash val="solid"/>
              <a:miter lim="800000"/>
            </a:ln>
            <a:effectLst/>
          </p:spPr>
        </p:cxnSp>
        <p:cxnSp>
          <p:nvCxnSpPr>
            <p:cNvPr id="72" name="Straight Connector 71">
              <a:extLst>
                <a:ext uri="{FF2B5EF4-FFF2-40B4-BE49-F238E27FC236}">
                  <a16:creationId xmlns:a16="http://schemas.microsoft.com/office/drawing/2014/main" id="{85EFB4D8-EF4B-7933-AB9D-C9580659AC4C}"/>
                </a:ext>
              </a:extLst>
            </p:cNvPr>
            <p:cNvCxnSpPr>
              <a:cxnSpLocks/>
            </p:cNvCxnSpPr>
            <p:nvPr/>
          </p:nvCxnSpPr>
          <p:spPr>
            <a:xfrm flipH="1" flipV="1">
              <a:off x="6330611" y="1391771"/>
              <a:ext cx="896542" cy="700333"/>
            </a:xfrm>
            <a:prstGeom prst="line">
              <a:avLst/>
            </a:prstGeom>
            <a:noFill/>
            <a:ln w="19050" cap="flat" cmpd="sng" algn="ctr">
              <a:solidFill>
                <a:srgbClr val="156082"/>
              </a:solidFill>
              <a:prstDash val="solid"/>
              <a:miter lim="800000"/>
            </a:ln>
            <a:effectLst/>
          </p:spPr>
        </p:cxnSp>
        <p:cxnSp>
          <p:nvCxnSpPr>
            <p:cNvPr id="73" name="Straight Connector 72">
              <a:extLst>
                <a:ext uri="{FF2B5EF4-FFF2-40B4-BE49-F238E27FC236}">
                  <a16:creationId xmlns:a16="http://schemas.microsoft.com/office/drawing/2014/main" id="{99C9F6B4-97AA-C216-52F9-32021E4DB77B}"/>
                </a:ext>
              </a:extLst>
            </p:cNvPr>
            <p:cNvCxnSpPr>
              <a:cxnSpLocks/>
            </p:cNvCxnSpPr>
            <p:nvPr/>
          </p:nvCxnSpPr>
          <p:spPr>
            <a:xfrm flipV="1">
              <a:off x="4350602" y="472000"/>
              <a:ext cx="0" cy="919771"/>
            </a:xfrm>
            <a:prstGeom prst="line">
              <a:avLst/>
            </a:prstGeom>
            <a:noFill/>
            <a:ln w="19050" cap="flat" cmpd="sng" algn="ctr">
              <a:solidFill>
                <a:srgbClr val="156082"/>
              </a:solidFill>
              <a:prstDash val="solid"/>
              <a:miter lim="800000"/>
            </a:ln>
            <a:effectLst/>
          </p:spPr>
        </p:cxnSp>
        <p:cxnSp>
          <p:nvCxnSpPr>
            <p:cNvPr id="74" name="Straight Connector 73">
              <a:extLst>
                <a:ext uri="{FF2B5EF4-FFF2-40B4-BE49-F238E27FC236}">
                  <a16:creationId xmlns:a16="http://schemas.microsoft.com/office/drawing/2014/main" id="{C51CE948-85C4-8CD0-A533-406E352264C7}"/>
                </a:ext>
              </a:extLst>
            </p:cNvPr>
            <p:cNvCxnSpPr>
              <a:cxnSpLocks/>
            </p:cNvCxnSpPr>
            <p:nvPr/>
          </p:nvCxnSpPr>
          <p:spPr>
            <a:xfrm flipV="1">
              <a:off x="6321802" y="471999"/>
              <a:ext cx="0" cy="919771"/>
            </a:xfrm>
            <a:prstGeom prst="line">
              <a:avLst/>
            </a:prstGeom>
            <a:noFill/>
            <a:ln w="19050" cap="flat" cmpd="sng" algn="ctr">
              <a:solidFill>
                <a:srgbClr val="156082"/>
              </a:solidFill>
              <a:prstDash val="solid"/>
              <a:miter lim="800000"/>
            </a:ln>
            <a:effectLst/>
          </p:spPr>
        </p:cxnSp>
        <p:cxnSp>
          <p:nvCxnSpPr>
            <p:cNvPr id="75" name="Straight Connector 74">
              <a:extLst>
                <a:ext uri="{FF2B5EF4-FFF2-40B4-BE49-F238E27FC236}">
                  <a16:creationId xmlns:a16="http://schemas.microsoft.com/office/drawing/2014/main" id="{78F003C6-0B1F-5309-3827-F9F99C95606B}"/>
                </a:ext>
              </a:extLst>
            </p:cNvPr>
            <p:cNvCxnSpPr>
              <a:cxnSpLocks/>
            </p:cNvCxnSpPr>
            <p:nvPr/>
          </p:nvCxnSpPr>
          <p:spPr>
            <a:xfrm flipH="1" flipV="1">
              <a:off x="4353970" y="471999"/>
              <a:ext cx="945899" cy="89267"/>
            </a:xfrm>
            <a:prstGeom prst="line">
              <a:avLst/>
            </a:prstGeom>
            <a:noFill/>
            <a:ln w="19050" cap="flat" cmpd="sng" algn="ctr">
              <a:solidFill>
                <a:srgbClr val="156082"/>
              </a:solidFill>
              <a:prstDash val="solid"/>
              <a:miter lim="800000"/>
            </a:ln>
            <a:effectLst/>
          </p:spPr>
        </p:cxnSp>
        <p:cxnSp>
          <p:nvCxnSpPr>
            <p:cNvPr id="76" name="Straight Connector 75">
              <a:extLst>
                <a:ext uri="{FF2B5EF4-FFF2-40B4-BE49-F238E27FC236}">
                  <a16:creationId xmlns:a16="http://schemas.microsoft.com/office/drawing/2014/main" id="{73D3682D-E30D-BE25-8682-13B572374A10}"/>
                </a:ext>
              </a:extLst>
            </p:cNvPr>
            <p:cNvCxnSpPr>
              <a:cxnSpLocks/>
            </p:cNvCxnSpPr>
            <p:nvPr/>
          </p:nvCxnSpPr>
          <p:spPr>
            <a:xfrm flipH="1" flipV="1">
              <a:off x="5310086" y="382731"/>
              <a:ext cx="1024331" cy="79363"/>
            </a:xfrm>
            <a:prstGeom prst="line">
              <a:avLst/>
            </a:prstGeom>
            <a:noFill/>
            <a:ln w="19050" cap="flat" cmpd="sng" algn="ctr">
              <a:solidFill>
                <a:srgbClr val="156082"/>
              </a:solidFill>
              <a:prstDash val="solid"/>
              <a:miter lim="800000"/>
            </a:ln>
            <a:effectLst/>
          </p:spPr>
        </p:cxnSp>
        <p:cxnSp>
          <p:nvCxnSpPr>
            <p:cNvPr id="77" name="Straight Connector 76">
              <a:extLst>
                <a:ext uri="{FF2B5EF4-FFF2-40B4-BE49-F238E27FC236}">
                  <a16:creationId xmlns:a16="http://schemas.microsoft.com/office/drawing/2014/main" id="{79138F05-84C9-A70D-CF2C-E0680D84CBF4}"/>
                </a:ext>
              </a:extLst>
            </p:cNvPr>
            <p:cNvCxnSpPr>
              <a:cxnSpLocks/>
            </p:cNvCxnSpPr>
            <p:nvPr/>
          </p:nvCxnSpPr>
          <p:spPr>
            <a:xfrm flipV="1">
              <a:off x="5299869" y="376903"/>
              <a:ext cx="0" cy="184363"/>
            </a:xfrm>
            <a:prstGeom prst="line">
              <a:avLst/>
            </a:prstGeom>
            <a:noFill/>
            <a:ln w="19050" cap="flat" cmpd="sng" algn="ctr">
              <a:solidFill>
                <a:srgbClr val="156082"/>
              </a:solidFill>
              <a:prstDash val="solid"/>
              <a:miter lim="800000"/>
            </a:ln>
            <a:effectLst/>
          </p:spPr>
        </p:cxnSp>
      </p:grpSp>
      <p:sp>
        <p:nvSpPr>
          <p:cNvPr id="190" name="Rectangle 189">
            <a:extLst>
              <a:ext uri="{FF2B5EF4-FFF2-40B4-BE49-F238E27FC236}">
                <a16:creationId xmlns:a16="http://schemas.microsoft.com/office/drawing/2014/main" id="{10C9A971-F030-7BC6-48E5-ABAB67DF8FC3}"/>
              </a:ext>
            </a:extLst>
          </p:cNvPr>
          <p:cNvSpPr/>
          <p:nvPr/>
        </p:nvSpPr>
        <p:spPr>
          <a:xfrm>
            <a:off x="4931265" y="2999351"/>
            <a:ext cx="246331" cy="3091682"/>
          </a:xfrm>
          <a:prstGeom prst="rect">
            <a:avLst/>
          </a:prstGeom>
          <a:pattFill prst="wdDnDiag">
            <a:fgClr>
              <a:srgbClr val="70AC46"/>
            </a:fgClr>
            <a:bgClr>
              <a:srgbClr val="FFFFFF"/>
            </a:bgClr>
          </a:pattFill>
          <a:ln w="12700" cap="flat" cmpd="sng" algn="ctr">
            <a:solidFill>
              <a:srgbClr val="F4C400">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91" name="Rectangle 190">
            <a:extLst>
              <a:ext uri="{FF2B5EF4-FFF2-40B4-BE49-F238E27FC236}">
                <a16:creationId xmlns:a16="http://schemas.microsoft.com/office/drawing/2014/main" id="{707AF83E-85CB-EC5D-3FF8-BB0A741DBB79}"/>
              </a:ext>
            </a:extLst>
          </p:cNvPr>
          <p:cNvSpPr/>
          <p:nvPr/>
        </p:nvSpPr>
        <p:spPr>
          <a:xfrm>
            <a:off x="1385957" y="2998774"/>
            <a:ext cx="246331" cy="3091105"/>
          </a:xfrm>
          <a:prstGeom prst="rect">
            <a:avLst/>
          </a:prstGeom>
          <a:pattFill prst="wdDnDiag">
            <a:fgClr>
              <a:srgbClr val="70AC46"/>
            </a:fgClr>
            <a:bgClr>
              <a:srgbClr val="FFFFFF"/>
            </a:bgClr>
          </a:pattFill>
          <a:ln w="12700" cap="flat" cmpd="sng" algn="ctr">
            <a:solidFill>
              <a:srgbClr val="F4C400">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92" name="Rectangle 191">
            <a:extLst>
              <a:ext uri="{FF2B5EF4-FFF2-40B4-BE49-F238E27FC236}">
                <a16:creationId xmlns:a16="http://schemas.microsoft.com/office/drawing/2014/main" id="{07260FBC-919E-D88C-76E1-E2E6D969218E}"/>
              </a:ext>
            </a:extLst>
          </p:cNvPr>
          <p:cNvSpPr/>
          <p:nvPr/>
        </p:nvSpPr>
        <p:spPr>
          <a:xfrm>
            <a:off x="1586946" y="6089879"/>
            <a:ext cx="3344318" cy="47318"/>
          </a:xfrm>
          <a:prstGeom prst="rect">
            <a:avLst/>
          </a:prstGeom>
          <a:pattFill prst="wdDnDiag">
            <a:fgClr>
              <a:srgbClr val="000000"/>
            </a:fgClr>
            <a:bgClr>
              <a:srgbClr val="FFFFFF"/>
            </a:bgClr>
          </a:pattFill>
          <a:ln w="12700" cap="flat" cmpd="sng" algn="ctr">
            <a:solidFill>
              <a:srgbClr val="F4C400">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cxnSp>
        <p:nvCxnSpPr>
          <p:cNvPr id="193" name="Straight Arrow Connector 192">
            <a:extLst>
              <a:ext uri="{FF2B5EF4-FFF2-40B4-BE49-F238E27FC236}">
                <a16:creationId xmlns:a16="http://schemas.microsoft.com/office/drawing/2014/main" id="{7DA31ED1-9831-CF9D-71C3-48738B45AFA9}"/>
              </a:ext>
            </a:extLst>
          </p:cNvPr>
          <p:cNvCxnSpPr/>
          <p:nvPr/>
        </p:nvCxnSpPr>
        <p:spPr>
          <a:xfrm>
            <a:off x="2318570" y="1879918"/>
            <a:ext cx="1944868" cy="0"/>
          </a:xfrm>
          <a:prstGeom prst="straightConnector1">
            <a:avLst/>
          </a:prstGeom>
          <a:noFill/>
          <a:ln w="6350" cap="flat" cmpd="sng" algn="ctr">
            <a:solidFill>
              <a:srgbClr val="006CD6"/>
            </a:solidFill>
            <a:prstDash val="solid"/>
            <a:miter lim="800000"/>
            <a:headEnd type="triangle"/>
            <a:tailEnd type="triangle"/>
          </a:ln>
          <a:effectLst/>
        </p:spPr>
      </p:cxnSp>
      <p:cxnSp>
        <p:nvCxnSpPr>
          <p:cNvPr id="194" name="Straight Arrow Connector 193">
            <a:extLst>
              <a:ext uri="{FF2B5EF4-FFF2-40B4-BE49-F238E27FC236}">
                <a16:creationId xmlns:a16="http://schemas.microsoft.com/office/drawing/2014/main" id="{E8008002-1295-8A2A-B391-9A438C1116CB}"/>
              </a:ext>
            </a:extLst>
          </p:cNvPr>
          <p:cNvCxnSpPr>
            <a:cxnSpLocks/>
          </p:cNvCxnSpPr>
          <p:nvPr/>
        </p:nvCxnSpPr>
        <p:spPr>
          <a:xfrm>
            <a:off x="988495" y="2998774"/>
            <a:ext cx="0" cy="3138423"/>
          </a:xfrm>
          <a:prstGeom prst="straightConnector1">
            <a:avLst/>
          </a:prstGeom>
          <a:noFill/>
          <a:ln w="6350" cap="flat" cmpd="sng" algn="ctr">
            <a:solidFill>
              <a:srgbClr val="006CD6"/>
            </a:solidFill>
            <a:prstDash val="solid"/>
            <a:miter lim="800000"/>
            <a:headEnd type="triangle"/>
            <a:tailEnd type="triangle"/>
          </a:ln>
          <a:effectLst/>
        </p:spPr>
      </p:cxnSp>
      <p:sp>
        <p:nvSpPr>
          <p:cNvPr id="195" name="TextBox 194">
            <a:extLst>
              <a:ext uri="{FF2B5EF4-FFF2-40B4-BE49-F238E27FC236}">
                <a16:creationId xmlns:a16="http://schemas.microsoft.com/office/drawing/2014/main" id="{296BC299-FA2D-9D99-A647-05931903B109}"/>
              </a:ext>
            </a:extLst>
          </p:cNvPr>
          <p:cNvSpPr txBox="1"/>
          <p:nvPr/>
        </p:nvSpPr>
        <p:spPr>
          <a:xfrm>
            <a:off x="2976748" y="1695464"/>
            <a:ext cx="736099" cy="307777"/>
          </a:xfrm>
          <a:prstGeom prst="rect">
            <a:avLst/>
          </a:prstGeom>
          <a:solidFill>
            <a:srgbClr val="FFFFFF"/>
          </a:solidFill>
        </p:spPr>
        <p:txBody>
          <a:bodyPr wrap="non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srgbClr val="000000"/>
                </a:solidFill>
                <a:effectLst/>
                <a:uLnTx/>
                <a:uFillTx/>
                <a:latin typeface="Calibri" panose="020F0502020204030204"/>
                <a:ea typeface="+mn-ea"/>
              </a:rPr>
              <a:t>~1.25m</a:t>
            </a:r>
          </a:p>
        </p:txBody>
      </p:sp>
      <p:sp>
        <p:nvSpPr>
          <p:cNvPr id="196" name="TextBox 195">
            <a:extLst>
              <a:ext uri="{FF2B5EF4-FFF2-40B4-BE49-F238E27FC236}">
                <a16:creationId xmlns:a16="http://schemas.microsoft.com/office/drawing/2014/main" id="{C46D176E-BE6D-E25D-CDDC-4B0C1653D6B5}"/>
              </a:ext>
            </a:extLst>
          </p:cNvPr>
          <p:cNvSpPr txBox="1"/>
          <p:nvPr/>
        </p:nvSpPr>
        <p:spPr>
          <a:xfrm>
            <a:off x="637519" y="4314043"/>
            <a:ext cx="644728" cy="307777"/>
          </a:xfrm>
          <a:prstGeom prst="rect">
            <a:avLst/>
          </a:prstGeom>
          <a:solidFill>
            <a:srgbClr val="FFFFFF"/>
          </a:solidFill>
        </p:spPr>
        <p:txBody>
          <a:bodyPr wrap="non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srgbClr val="000000"/>
                </a:solidFill>
                <a:effectLst/>
                <a:uLnTx/>
                <a:uFillTx/>
                <a:latin typeface="Calibri" panose="020F0502020204030204"/>
                <a:ea typeface="+mn-ea"/>
              </a:rPr>
              <a:t>~1.5m</a:t>
            </a:r>
          </a:p>
        </p:txBody>
      </p:sp>
      <p:sp>
        <p:nvSpPr>
          <p:cNvPr id="197" name="TextBox 196">
            <a:extLst>
              <a:ext uri="{FF2B5EF4-FFF2-40B4-BE49-F238E27FC236}">
                <a16:creationId xmlns:a16="http://schemas.microsoft.com/office/drawing/2014/main" id="{97E3E3D1-5D99-5047-E40E-890279693F3C}"/>
              </a:ext>
            </a:extLst>
          </p:cNvPr>
          <p:cNvSpPr txBox="1"/>
          <p:nvPr/>
        </p:nvSpPr>
        <p:spPr>
          <a:xfrm>
            <a:off x="1800681" y="139382"/>
            <a:ext cx="7598619" cy="461665"/>
          </a:xfrm>
          <a:prstGeom prst="rect">
            <a:avLst/>
          </a:prstGeom>
          <a:noFill/>
        </p:spPr>
        <p:txBody>
          <a:bodyPr wrap="none" rtlCol="0">
            <a:spAutoFit/>
          </a:bodyPr>
          <a:lstStyle/>
          <a:p>
            <a:pPr algn="l" eaLnBrk="1" fontAlgn="auto" hangingPunct="1">
              <a:spcBef>
                <a:spcPts val="0"/>
              </a:spcBef>
              <a:spcAft>
                <a:spcPts val="0"/>
              </a:spcAft>
            </a:pPr>
            <a:r>
              <a:rPr lang="en-US" sz="2400" b="0" dirty="0">
                <a:solidFill>
                  <a:srgbClr val="FFFFFF"/>
                </a:solidFill>
                <a:latin typeface="Calibri" panose="020F0502020204030204"/>
                <a:ea typeface="+mn-ea"/>
              </a:rPr>
              <a:t>Low </a:t>
            </a:r>
            <a:r>
              <a:rPr lang="en-US" sz="2400" dirty="0">
                <a:solidFill>
                  <a:srgbClr val="333399"/>
                </a:solidFill>
                <a:latin typeface="Calibri" panose="020F0502020204030204"/>
                <a:ea typeface="+mn-ea"/>
              </a:rPr>
              <a:t>Pressure Drop Cooling Tower Heat Exchanger Concept</a:t>
            </a:r>
          </a:p>
        </p:txBody>
      </p:sp>
      <p:sp>
        <p:nvSpPr>
          <p:cNvPr id="198" name="TextBox 197">
            <a:extLst>
              <a:ext uri="{FF2B5EF4-FFF2-40B4-BE49-F238E27FC236}">
                <a16:creationId xmlns:a16="http://schemas.microsoft.com/office/drawing/2014/main" id="{FB37596B-AEDC-ACB4-7D84-CFF5AED76D91}"/>
              </a:ext>
            </a:extLst>
          </p:cNvPr>
          <p:cNvSpPr txBox="1"/>
          <p:nvPr/>
        </p:nvSpPr>
        <p:spPr>
          <a:xfrm>
            <a:off x="5402975" y="3813876"/>
            <a:ext cx="907621" cy="307777"/>
          </a:xfrm>
          <a:prstGeom prst="rect">
            <a:avLst/>
          </a:prstGeom>
          <a:solidFill>
            <a:srgbClr val="FFFFFF"/>
          </a:solidFill>
        </p:spPr>
        <p:txBody>
          <a:bodyPr wrap="non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srgbClr val="000000"/>
                </a:solidFill>
                <a:effectLst/>
                <a:uLnTx/>
                <a:uFillTx/>
                <a:latin typeface="Calibri" panose="020F0502020204030204"/>
                <a:ea typeface="+mn-ea"/>
              </a:rPr>
              <a:t>Insulation</a:t>
            </a:r>
          </a:p>
        </p:txBody>
      </p:sp>
      <p:sp>
        <p:nvSpPr>
          <p:cNvPr id="199" name="TextBox 198">
            <a:extLst>
              <a:ext uri="{FF2B5EF4-FFF2-40B4-BE49-F238E27FC236}">
                <a16:creationId xmlns:a16="http://schemas.microsoft.com/office/drawing/2014/main" id="{B31E2354-2C35-AC25-CB72-35AD8FF31A38}"/>
              </a:ext>
            </a:extLst>
          </p:cNvPr>
          <p:cNvSpPr txBox="1"/>
          <p:nvPr/>
        </p:nvSpPr>
        <p:spPr>
          <a:xfrm>
            <a:off x="2081863" y="6410841"/>
            <a:ext cx="2094804" cy="307777"/>
          </a:xfrm>
          <a:prstGeom prst="rect">
            <a:avLst/>
          </a:prstGeom>
          <a:solidFill>
            <a:srgbClr val="FFFFFF"/>
          </a:solidFill>
        </p:spPr>
        <p:txBody>
          <a:bodyPr wrap="non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srgbClr val="000000"/>
                </a:solidFill>
                <a:effectLst/>
                <a:uLnTx/>
                <a:uFillTx/>
                <a:latin typeface="Calibri" panose="020F0502020204030204"/>
                <a:ea typeface="+mn-ea"/>
              </a:rPr>
              <a:t>Buoyant Atmosphere Flow</a:t>
            </a:r>
          </a:p>
        </p:txBody>
      </p:sp>
      <p:sp>
        <p:nvSpPr>
          <p:cNvPr id="200" name="TextBox 199">
            <a:extLst>
              <a:ext uri="{FF2B5EF4-FFF2-40B4-BE49-F238E27FC236}">
                <a16:creationId xmlns:a16="http://schemas.microsoft.com/office/drawing/2014/main" id="{8A3124CE-EC94-0D74-F893-B94E8F6288A2}"/>
              </a:ext>
            </a:extLst>
          </p:cNvPr>
          <p:cNvSpPr txBox="1"/>
          <p:nvPr/>
        </p:nvSpPr>
        <p:spPr>
          <a:xfrm>
            <a:off x="4556005" y="1636443"/>
            <a:ext cx="1818447" cy="738664"/>
          </a:xfrm>
          <a:prstGeom prst="rect">
            <a:avLst/>
          </a:prstGeom>
          <a:solidFill>
            <a:srgbClr val="FFFFFF"/>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srgbClr val="000000"/>
                </a:solidFill>
                <a:effectLst/>
                <a:uLnTx/>
                <a:uFillTx/>
                <a:latin typeface="Calibri" panose="020F0502020204030204"/>
                <a:ea typeface="+mn-ea"/>
              </a:rPr>
              <a:t>Expanded Metal Foam</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srgbClr val="000000"/>
                </a:solidFill>
                <a:effectLst/>
                <a:uLnTx/>
                <a:uFillTx/>
                <a:latin typeface="Calibri" panose="020F0502020204030204"/>
                <a:ea typeface="+mn-ea"/>
              </a:rPr>
              <a:t>(with embedded</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srgbClr val="000000"/>
                </a:solidFill>
                <a:effectLst/>
                <a:uLnTx/>
                <a:uFillTx/>
                <a:latin typeface="Calibri" panose="020F0502020204030204"/>
                <a:ea typeface="+mn-ea"/>
              </a:rPr>
              <a:t>cooling tubes)</a:t>
            </a:r>
          </a:p>
        </p:txBody>
      </p:sp>
      <p:sp>
        <p:nvSpPr>
          <p:cNvPr id="201" name="TextBox 200">
            <a:extLst>
              <a:ext uri="{FF2B5EF4-FFF2-40B4-BE49-F238E27FC236}">
                <a16:creationId xmlns:a16="http://schemas.microsoft.com/office/drawing/2014/main" id="{4838BDAA-CAA7-F89B-E2EE-07588B8831A7}"/>
              </a:ext>
            </a:extLst>
          </p:cNvPr>
          <p:cNvSpPr txBox="1"/>
          <p:nvPr/>
        </p:nvSpPr>
        <p:spPr>
          <a:xfrm>
            <a:off x="312230" y="1808815"/>
            <a:ext cx="1826718" cy="523220"/>
          </a:xfrm>
          <a:prstGeom prst="rect">
            <a:avLst/>
          </a:prstGeom>
          <a:solidFill>
            <a:srgbClr val="FFFFFF"/>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srgbClr val="000000"/>
                </a:solidFill>
                <a:effectLst/>
                <a:uLnTx/>
                <a:uFillTx/>
                <a:latin typeface="Calibri" panose="020F0502020204030204"/>
                <a:ea typeface="+mn-ea"/>
              </a:rPr>
              <a:t>Coolant Supply/Return</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srgbClr val="000000"/>
                </a:solidFill>
                <a:effectLst/>
                <a:uLnTx/>
                <a:uFillTx/>
                <a:latin typeface="Calibri" panose="020F0502020204030204"/>
                <a:ea typeface="+mn-ea"/>
              </a:rPr>
              <a:t>Manifold</a:t>
            </a:r>
          </a:p>
        </p:txBody>
      </p:sp>
      <p:sp>
        <p:nvSpPr>
          <p:cNvPr id="202" name="TextBox 201">
            <a:extLst>
              <a:ext uri="{FF2B5EF4-FFF2-40B4-BE49-F238E27FC236}">
                <a16:creationId xmlns:a16="http://schemas.microsoft.com/office/drawing/2014/main" id="{131446C9-6677-F1F0-00B4-3FC278C12A6B}"/>
              </a:ext>
            </a:extLst>
          </p:cNvPr>
          <p:cNvSpPr txBox="1"/>
          <p:nvPr/>
        </p:nvSpPr>
        <p:spPr>
          <a:xfrm>
            <a:off x="5402975" y="5311237"/>
            <a:ext cx="1104470" cy="307777"/>
          </a:xfrm>
          <a:prstGeom prst="rect">
            <a:avLst/>
          </a:prstGeom>
          <a:solidFill>
            <a:srgbClr val="FFFFFF"/>
          </a:solidFill>
        </p:spPr>
        <p:txBody>
          <a:bodyPr wrap="non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srgbClr val="000000"/>
                </a:solidFill>
                <a:effectLst/>
                <a:uLnTx/>
                <a:uFillTx/>
                <a:latin typeface="Calibri" panose="020F0502020204030204"/>
                <a:ea typeface="+mn-ea"/>
              </a:rPr>
              <a:t>Screen/Filter</a:t>
            </a:r>
          </a:p>
        </p:txBody>
      </p:sp>
      <p:cxnSp>
        <p:nvCxnSpPr>
          <p:cNvPr id="203" name="Straight Connector 202">
            <a:extLst>
              <a:ext uri="{FF2B5EF4-FFF2-40B4-BE49-F238E27FC236}">
                <a16:creationId xmlns:a16="http://schemas.microsoft.com/office/drawing/2014/main" id="{438EF051-1A44-B552-2851-D1FFDCD8731C}"/>
              </a:ext>
            </a:extLst>
          </p:cNvPr>
          <p:cNvCxnSpPr>
            <a:stCxn id="201" idx="2"/>
            <a:endCxn id="38" idx="1"/>
          </p:cNvCxnSpPr>
          <p:nvPr/>
        </p:nvCxnSpPr>
        <p:spPr>
          <a:xfrm>
            <a:off x="1225589" y="2332035"/>
            <a:ext cx="485295" cy="549407"/>
          </a:xfrm>
          <a:prstGeom prst="line">
            <a:avLst/>
          </a:prstGeom>
          <a:noFill/>
          <a:ln w="6350" cap="flat" cmpd="sng" algn="ctr">
            <a:solidFill>
              <a:srgbClr val="000000"/>
            </a:solidFill>
            <a:prstDash val="solid"/>
            <a:miter lim="800000"/>
          </a:ln>
          <a:effectLst/>
        </p:spPr>
      </p:cxnSp>
      <p:cxnSp>
        <p:nvCxnSpPr>
          <p:cNvPr id="204" name="Straight Connector 203">
            <a:extLst>
              <a:ext uri="{FF2B5EF4-FFF2-40B4-BE49-F238E27FC236}">
                <a16:creationId xmlns:a16="http://schemas.microsoft.com/office/drawing/2014/main" id="{38D37898-DE10-F3E3-8AF9-1B94CBAF4E41}"/>
              </a:ext>
            </a:extLst>
          </p:cNvPr>
          <p:cNvCxnSpPr>
            <a:cxnSpLocks/>
            <a:stCxn id="198" idx="2"/>
          </p:cNvCxnSpPr>
          <p:nvPr/>
        </p:nvCxnSpPr>
        <p:spPr>
          <a:xfrm flipH="1">
            <a:off x="5119179" y="4121653"/>
            <a:ext cx="737607" cy="704422"/>
          </a:xfrm>
          <a:prstGeom prst="line">
            <a:avLst/>
          </a:prstGeom>
          <a:noFill/>
          <a:ln w="6350" cap="flat" cmpd="sng" algn="ctr">
            <a:solidFill>
              <a:srgbClr val="000000"/>
            </a:solidFill>
            <a:prstDash val="solid"/>
            <a:miter lim="800000"/>
          </a:ln>
          <a:effectLst/>
        </p:spPr>
      </p:cxnSp>
      <p:cxnSp>
        <p:nvCxnSpPr>
          <p:cNvPr id="205" name="Straight Connector 204">
            <a:extLst>
              <a:ext uri="{FF2B5EF4-FFF2-40B4-BE49-F238E27FC236}">
                <a16:creationId xmlns:a16="http://schemas.microsoft.com/office/drawing/2014/main" id="{78FF3798-130D-8E4B-AF71-0DCBF4F33357}"/>
              </a:ext>
            </a:extLst>
          </p:cNvPr>
          <p:cNvCxnSpPr>
            <a:cxnSpLocks/>
            <a:stCxn id="200" idx="2"/>
          </p:cNvCxnSpPr>
          <p:nvPr/>
        </p:nvCxnSpPr>
        <p:spPr>
          <a:xfrm flipH="1">
            <a:off x="4690523" y="2375107"/>
            <a:ext cx="774706" cy="792065"/>
          </a:xfrm>
          <a:prstGeom prst="line">
            <a:avLst/>
          </a:prstGeom>
          <a:noFill/>
          <a:ln w="6350" cap="flat" cmpd="sng" algn="ctr">
            <a:solidFill>
              <a:srgbClr val="000000"/>
            </a:solidFill>
            <a:prstDash val="solid"/>
            <a:miter lim="800000"/>
          </a:ln>
          <a:effectLst/>
        </p:spPr>
      </p:cxnSp>
      <p:sp>
        <p:nvSpPr>
          <p:cNvPr id="206" name="TextBox 205">
            <a:extLst>
              <a:ext uri="{FF2B5EF4-FFF2-40B4-BE49-F238E27FC236}">
                <a16:creationId xmlns:a16="http://schemas.microsoft.com/office/drawing/2014/main" id="{8DDE057C-E0EE-242F-51D0-7E04DD0AF5D3}"/>
              </a:ext>
            </a:extLst>
          </p:cNvPr>
          <p:cNvSpPr txBox="1"/>
          <p:nvPr/>
        </p:nvSpPr>
        <p:spPr>
          <a:xfrm>
            <a:off x="299755" y="845740"/>
            <a:ext cx="1686155" cy="523220"/>
          </a:xfrm>
          <a:prstGeom prst="rect">
            <a:avLst/>
          </a:prstGeom>
          <a:solidFill>
            <a:srgbClr val="FFFFFF"/>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srgbClr val="000000"/>
                </a:solidFill>
                <a:effectLst/>
                <a:uLnTx/>
                <a:uFillTx/>
                <a:latin typeface="Calibri" panose="020F0502020204030204"/>
                <a:ea typeface="+mn-ea"/>
              </a:rPr>
              <a:t>Truncated Cooling</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srgbClr val="000000"/>
                </a:solidFill>
                <a:effectLst/>
                <a:uLnTx/>
                <a:uFillTx/>
                <a:latin typeface="Calibri" panose="020F0502020204030204"/>
                <a:ea typeface="+mn-ea"/>
              </a:rPr>
              <a:t>Tower</a:t>
            </a:r>
          </a:p>
        </p:txBody>
      </p:sp>
      <p:cxnSp>
        <p:nvCxnSpPr>
          <p:cNvPr id="207" name="Straight Connector 206">
            <a:extLst>
              <a:ext uri="{FF2B5EF4-FFF2-40B4-BE49-F238E27FC236}">
                <a16:creationId xmlns:a16="http://schemas.microsoft.com/office/drawing/2014/main" id="{5B15FC76-ACC8-5037-75B8-F08FF2979548}"/>
              </a:ext>
            </a:extLst>
          </p:cNvPr>
          <p:cNvCxnSpPr/>
          <p:nvPr/>
        </p:nvCxnSpPr>
        <p:spPr>
          <a:xfrm>
            <a:off x="1792982" y="1142076"/>
            <a:ext cx="485295" cy="549407"/>
          </a:xfrm>
          <a:prstGeom prst="line">
            <a:avLst/>
          </a:prstGeom>
          <a:noFill/>
          <a:ln w="6350" cap="flat" cmpd="sng" algn="ctr">
            <a:solidFill>
              <a:srgbClr val="000000"/>
            </a:solidFill>
            <a:prstDash val="solid"/>
            <a:miter lim="800000"/>
          </a:ln>
          <a:effectLst/>
        </p:spPr>
      </p:cxnSp>
      <p:sp>
        <p:nvSpPr>
          <p:cNvPr id="208" name="Content Placeholder 1">
            <a:extLst>
              <a:ext uri="{FF2B5EF4-FFF2-40B4-BE49-F238E27FC236}">
                <a16:creationId xmlns:a16="http://schemas.microsoft.com/office/drawing/2014/main" id="{1733A68C-92F4-4642-F45A-D1D09B942442}"/>
              </a:ext>
            </a:extLst>
          </p:cNvPr>
          <p:cNvSpPr txBox="1">
            <a:spLocks/>
          </p:cNvSpPr>
          <p:nvPr/>
        </p:nvSpPr>
        <p:spPr>
          <a:xfrm>
            <a:off x="7030693" y="1205306"/>
            <a:ext cx="4803988" cy="516407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333399"/>
                </a:solidFill>
                <a:effectLst/>
                <a:uLnTx/>
                <a:uFillTx/>
                <a:latin typeface="Calibri" panose="020F0502020204030204"/>
                <a:ea typeface="+mn-ea"/>
                <a:cs typeface="Arial" panose="020B0604020202020204" pitchFamily="34" charset="0"/>
              </a:rPr>
              <a:t>The Chimney cooling tower heat exchanger is designed to transfer heat to a buoyant flow of Mars atmosphere (primarily CO</a:t>
            </a:r>
            <a:r>
              <a:rPr kumimoji="0" lang="en-US" sz="2000" b="0" i="0" u="none" strike="noStrike" kern="1200" cap="none" spc="0" normalizeH="0" baseline="-25000" noProof="0" dirty="0">
                <a:ln>
                  <a:noFill/>
                </a:ln>
                <a:solidFill>
                  <a:srgbClr val="333399"/>
                </a:solidFill>
                <a:effectLst/>
                <a:uLnTx/>
                <a:uFillTx/>
                <a:latin typeface="Calibri" panose="020F0502020204030204"/>
                <a:ea typeface="+mn-ea"/>
                <a:cs typeface="Arial" panose="020B0604020202020204" pitchFamily="34" charset="0"/>
              </a:rPr>
              <a:t>2</a:t>
            </a:r>
            <a:r>
              <a:rPr kumimoji="0" lang="en-US" sz="2000" b="0" i="0" u="none" strike="noStrike" kern="1200" cap="none" spc="0" normalizeH="0" baseline="0" noProof="0" dirty="0">
                <a:ln>
                  <a:noFill/>
                </a:ln>
                <a:solidFill>
                  <a:srgbClr val="333399"/>
                </a:solidFill>
                <a:effectLst/>
                <a:uLnTx/>
                <a:uFillTx/>
                <a:latin typeface="Calibri" panose="020F0502020204030204"/>
                <a:ea typeface="+mn-ea"/>
                <a:cs typeface="Arial" panose="020B0604020202020204" pitchFamily="34" charset="0"/>
              </a:rPr>
              <a:t>) at the lowest pressure drop possible.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333399"/>
                </a:solidFill>
                <a:effectLst/>
                <a:uLnTx/>
                <a:uFillTx/>
                <a:latin typeface="Calibri" panose="020F0502020204030204"/>
                <a:ea typeface="+mn-ea"/>
                <a:cs typeface="Arial" panose="020B0604020202020204" pitchFamily="34" charset="0"/>
              </a:rPr>
              <a:t>Metal foam heat exchangers with embedded coolant flow tubes are arranged in parallel to the buoyant flow to induce a cross-flow through the foam.</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333399"/>
                </a:solidFill>
                <a:effectLst/>
                <a:uLnTx/>
                <a:uFillTx/>
                <a:latin typeface="Calibri" panose="020F0502020204030204"/>
                <a:ea typeface="+mn-ea"/>
                <a:cs typeface="Arial" panose="020B0604020202020204" pitchFamily="34" charset="0"/>
              </a:rPr>
              <a:t>The cross-sectional surface area exposed to the flow through the heat exchanger would be nearly 30x that of the cooling tower.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333399"/>
                </a:solidFill>
                <a:effectLst/>
                <a:uLnTx/>
                <a:uFillTx/>
                <a:latin typeface="Calibri" panose="020F0502020204030204"/>
                <a:ea typeface="+mn-ea"/>
                <a:cs typeface="Arial" panose="020B0604020202020204" pitchFamily="34" charset="0"/>
              </a:rPr>
              <a:t>With a resultant &gt;30x reduction in velocity the pressure drop through the heat exchanger is expected to be negligible to that of the cooling tower. </a:t>
            </a:r>
          </a:p>
        </p:txBody>
      </p:sp>
      <p:cxnSp>
        <p:nvCxnSpPr>
          <p:cNvPr id="209" name="Straight Connector 208">
            <a:extLst>
              <a:ext uri="{FF2B5EF4-FFF2-40B4-BE49-F238E27FC236}">
                <a16:creationId xmlns:a16="http://schemas.microsoft.com/office/drawing/2014/main" id="{567D4710-4DDB-9E40-687B-DD3735F7FF9B}"/>
              </a:ext>
            </a:extLst>
          </p:cNvPr>
          <p:cNvCxnSpPr>
            <a:cxnSpLocks/>
            <a:stCxn id="202" idx="1"/>
          </p:cNvCxnSpPr>
          <p:nvPr/>
        </p:nvCxnSpPr>
        <p:spPr>
          <a:xfrm flipH="1">
            <a:off x="4764650" y="5465126"/>
            <a:ext cx="638325" cy="624753"/>
          </a:xfrm>
          <a:prstGeom prst="line">
            <a:avLst/>
          </a:prstGeom>
          <a:noFill/>
          <a:ln w="6350" cap="flat" cmpd="sng" algn="ctr">
            <a:solidFill>
              <a:srgbClr val="000000"/>
            </a:solidFill>
            <a:prstDash val="solid"/>
            <a:miter lim="800000"/>
          </a:ln>
          <a:effectLst/>
        </p:spPr>
      </p:cxnSp>
    </p:spTree>
    <p:extLst>
      <p:ext uri="{BB962C8B-B14F-4D97-AF65-F5344CB8AC3E}">
        <p14:creationId xmlns:p14="http://schemas.microsoft.com/office/powerpoint/2010/main" val="18400127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91159-C4C4-6171-5E6C-B3C7D479E250}"/>
              </a:ext>
            </a:extLst>
          </p:cNvPr>
          <p:cNvSpPr>
            <a:spLocks noGrp="1"/>
          </p:cNvSpPr>
          <p:nvPr>
            <p:ph type="title"/>
          </p:nvPr>
        </p:nvSpPr>
        <p:spPr/>
        <p:txBody>
          <a:bodyPr/>
          <a:lstStyle/>
          <a:p>
            <a:r>
              <a:rPr lang="en-US" dirty="0">
                <a:solidFill>
                  <a:srgbClr val="333399"/>
                </a:solidFill>
              </a:rPr>
              <a:t>Chimney Performance</a:t>
            </a:r>
          </a:p>
        </p:txBody>
      </p:sp>
      <p:sp>
        <p:nvSpPr>
          <p:cNvPr id="4" name="Footer Placeholder 3">
            <a:extLst>
              <a:ext uri="{FF2B5EF4-FFF2-40B4-BE49-F238E27FC236}">
                <a16:creationId xmlns:a16="http://schemas.microsoft.com/office/drawing/2014/main" id="{C2C8E5CB-A602-F89F-443C-B5183F85FA0F}"/>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4A1B2DBF-C253-57A2-88CE-61075CC96CE4}"/>
              </a:ext>
            </a:extLst>
          </p:cNvPr>
          <p:cNvSpPr>
            <a:spLocks noGrp="1"/>
          </p:cNvSpPr>
          <p:nvPr>
            <p:ph type="sldNum" sz="quarter" idx="12"/>
          </p:nvPr>
        </p:nvSpPr>
        <p:spPr/>
        <p:txBody>
          <a:bodyPr/>
          <a:lstStyle/>
          <a:p>
            <a:fld id="{33F42015-0FC7-4B0E-8D2B-76EADF48D957}" type="slidenum">
              <a:rPr lang="en-US" smtClean="0"/>
              <a:pPr/>
              <a:t>12</a:t>
            </a:fld>
            <a:endParaRPr lang="en-US"/>
          </a:p>
        </p:txBody>
      </p:sp>
      <p:sp>
        <p:nvSpPr>
          <p:cNvPr id="12" name="TextBox 11">
            <a:extLst>
              <a:ext uri="{FF2B5EF4-FFF2-40B4-BE49-F238E27FC236}">
                <a16:creationId xmlns:a16="http://schemas.microsoft.com/office/drawing/2014/main" id="{D4B6967A-F4CE-172F-B661-3FF8834FA640}"/>
              </a:ext>
            </a:extLst>
          </p:cNvPr>
          <p:cNvSpPr txBox="1"/>
          <p:nvPr/>
        </p:nvSpPr>
        <p:spPr>
          <a:xfrm>
            <a:off x="4252526" y="1401871"/>
            <a:ext cx="3072402" cy="4401205"/>
          </a:xfrm>
          <a:prstGeom prst="rect">
            <a:avLst/>
          </a:prstGeom>
          <a:noFill/>
        </p:spPr>
        <p:txBody>
          <a:bodyPr wrap="square" rtlCol="0">
            <a:spAutoFit/>
          </a:bodyPr>
          <a:lstStyle/>
          <a:p>
            <a:pPr marL="285750" indent="-285750" algn="l" eaLnBrk="1" fontAlgn="auto" hangingPunct="1">
              <a:spcBef>
                <a:spcPts val="0"/>
              </a:spcBef>
              <a:spcAft>
                <a:spcPts val="0"/>
              </a:spcAft>
              <a:buFont typeface="Arial" panose="020B0604020202020204" pitchFamily="34" charset="0"/>
              <a:buChar char="•"/>
            </a:pPr>
            <a:r>
              <a:rPr lang="en-US" b="0" dirty="0">
                <a:solidFill>
                  <a:srgbClr val="333399"/>
                </a:solidFill>
                <a:latin typeface="Calibri" panose="020F0502020204030204"/>
              </a:rPr>
              <a:t>Chimney performance is shown in terms of induced velocity and overall heat rejection.</a:t>
            </a:r>
          </a:p>
          <a:p>
            <a:pPr marL="285750" indent="-285750" algn="l" eaLnBrk="1" fontAlgn="auto" hangingPunct="1">
              <a:spcBef>
                <a:spcPts val="0"/>
              </a:spcBef>
              <a:spcAft>
                <a:spcPts val="0"/>
              </a:spcAft>
              <a:buFont typeface="Arial" panose="020B0604020202020204" pitchFamily="34" charset="0"/>
              <a:buChar char="•"/>
            </a:pPr>
            <a:r>
              <a:rPr lang="en-US" b="0" dirty="0">
                <a:solidFill>
                  <a:srgbClr val="333399"/>
                </a:solidFill>
                <a:latin typeface="Calibri" panose="020F0502020204030204"/>
              </a:rPr>
              <a:t>The heat rejection is expressed in terms of theoretical performance (based only upon the buoyancy of the chimney draft) and including the heat exchanger effectiveness which can significantly affect performance.</a:t>
            </a:r>
          </a:p>
        </p:txBody>
      </p:sp>
      <p:pic>
        <p:nvPicPr>
          <p:cNvPr id="14" name="Picture 13">
            <a:extLst>
              <a:ext uri="{FF2B5EF4-FFF2-40B4-BE49-F238E27FC236}">
                <a16:creationId xmlns:a16="http://schemas.microsoft.com/office/drawing/2014/main" id="{69D032A2-34CE-7E5B-913C-01383826B150}"/>
              </a:ext>
            </a:extLst>
          </p:cNvPr>
          <p:cNvPicPr>
            <a:picLocks noChangeAspect="1"/>
          </p:cNvPicPr>
          <p:nvPr/>
        </p:nvPicPr>
        <p:blipFill>
          <a:blip r:embed="rId2"/>
          <a:stretch>
            <a:fillRect/>
          </a:stretch>
        </p:blipFill>
        <p:spPr>
          <a:xfrm>
            <a:off x="7167372" y="804147"/>
            <a:ext cx="5230821" cy="6053853"/>
          </a:xfrm>
          <a:prstGeom prst="rect">
            <a:avLst/>
          </a:prstGeom>
        </p:spPr>
      </p:pic>
      <p:pic>
        <p:nvPicPr>
          <p:cNvPr id="16" name="Picture 15">
            <a:extLst>
              <a:ext uri="{FF2B5EF4-FFF2-40B4-BE49-F238E27FC236}">
                <a16:creationId xmlns:a16="http://schemas.microsoft.com/office/drawing/2014/main" id="{4D2E339D-012A-FA8B-D64F-23594B5215DA}"/>
              </a:ext>
            </a:extLst>
          </p:cNvPr>
          <p:cNvPicPr>
            <a:picLocks noChangeAspect="1"/>
          </p:cNvPicPr>
          <p:nvPr/>
        </p:nvPicPr>
        <p:blipFill>
          <a:blip r:embed="rId3"/>
          <a:stretch>
            <a:fillRect/>
          </a:stretch>
        </p:blipFill>
        <p:spPr>
          <a:xfrm>
            <a:off x="0" y="782266"/>
            <a:ext cx="5230821" cy="6059949"/>
          </a:xfrm>
          <a:prstGeom prst="rect">
            <a:avLst/>
          </a:prstGeom>
        </p:spPr>
      </p:pic>
    </p:spTree>
    <p:extLst>
      <p:ext uri="{BB962C8B-B14F-4D97-AF65-F5344CB8AC3E}">
        <p14:creationId xmlns:p14="http://schemas.microsoft.com/office/powerpoint/2010/main" val="3289213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A3C88-DEE1-34DC-5923-895BFDFF8B8B}"/>
              </a:ext>
            </a:extLst>
          </p:cNvPr>
          <p:cNvSpPr>
            <a:spLocks noGrp="1"/>
          </p:cNvSpPr>
          <p:nvPr>
            <p:ph type="title"/>
          </p:nvPr>
        </p:nvSpPr>
        <p:spPr/>
        <p:txBody>
          <a:bodyPr/>
          <a:lstStyle/>
          <a:p>
            <a:r>
              <a:rPr lang="en-US" dirty="0">
                <a:solidFill>
                  <a:srgbClr val="333399"/>
                </a:solidFill>
              </a:rPr>
              <a:t>Chimney Optimization</a:t>
            </a:r>
          </a:p>
        </p:txBody>
      </p:sp>
      <p:sp>
        <p:nvSpPr>
          <p:cNvPr id="4" name="Footer Placeholder 3">
            <a:extLst>
              <a:ext uri="{FF2B5EF4-FFF2-40B4-BE49-F238E27FC236}">
                <a16:creationId xmlns:a16="http://schemas.microsoft.com/office/drawing/2014/main" id="{B05C0903-E551-44EA-7DCD-28C5976BC2DC}"/>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D08CC06F-1E0F-E063-39E1-78A52AE388F4}"/>
              </a:ext>
            </a:extLst>
          </p:cNvPr>
          <p:cNvSpPr>
            <a:spLocks noGrp="1"/>
          </p:cNvSpPr>
          <p:nvPr>
            <p:ph type="sldNum" sz="quarter" idx="12"/>
          </p:nvPr>
        </p:nvSpPr>
        <p:spPr/>
        <p:txBody>
          <a:bodyPr/>
          <a:lstStyle/>
          <a:p>
            <a:fld id="{33F42015-0FC7-4B0E-8D2B-76EADF48D957}" type="slidenum">
              <a:rPr lang="en-US" smtClean="0"/>
              <a:pPr/>
              <a:t>13</a:t>
            </a:fld>
            <a:endParaRPr lang="en-US"/>
          </a:p>
        </p:txBody>
      </p:sp>
      <p:pic>
        <p:nvPicPr>
          <p:cNvPr id="7" name="Picture 6">
            <a:extLst>
              <a:ext uri="{FF2B5EF4-FFF2-40B4-BE49-F238E27FC236}">
                <a16:creationId xmlns:a16="http://schemas.microsoft.com/office/drawing/2014/main" id="{27E6D812-7B0F-D91E-31AD-014901429A89}"/>
              </a:ext>
            </a:extLst>
          </p:cNvPr>
          <p:cNvPicPr>
            <a:picLocks noChangeAspect="1"/>
          </p:cNvPicPr>
          <p:nvPr/>
        </p:nvPicPr>
        <p:blipFill>
          <a:blip r:embed="rId2"/>
          <a:stretch>
            <a:fillRect/>
          </a:stretch>
        </p:blipFill>
        <p:spPr>
          <a:xfrm>
            <a:off x="183746" y="738683"/>
            <a:ext cx="5230821" cy="6059949"/>
          </a:xfrm>
          <a:prstGeom prst="rect">
            <a:avLst/>
          </a:prstGeom>
        </p:spPr>
      </p:pic>
      <p:grpSp>
        <p:nvGrpSpPr>
          <p:cNvPr id="27" name="Group 26">
            <a:extLst>
              <a:ext uri="{FF2B5EF4-FFF2-40B4-BE49-F238E27FC236}">
                <a16:creationId xmlns:a16="http://schemas.microsoft.com/office/drawing/2014/main" id="{178C0CDA-DDAC-3829-8417-22D2010FF81D}"/>
              </a:ext>
            </a:extLst>
          </p:cNvPr>
          <p:cNvGrpSpPr/>
          <p:nvPr/>
        </p:nvGrpSpPr>
        <p:grpSpPr>
          <a:xfrm>
            <a:off x="2589303" y="1489139"/>
            <a:ext cx="996794" cy="476656"/>
            <a:chOff x="4582891" y="1459149"/>
            <a:chExt cx="996794" cy="476656"/>
          </a:xfrm>
        </p:grpSpPr>
        <p:sp>
          <p:nvSpPr>
            <p:cNvPr id="8" name="Rectangle 7">
              <a:extLst>
                <a:ext uri="{FF2B5EF4-FFF2-40B4-BE49-F238E27FC236}">
                  <a16:creationId xmlns:a16="http://schemas.microsoft.com/office/drawing/2014/main" id="{F6FF2FF8-AC4B-EFF3-1A9D-4F21568383F0}"/>
                </a:ext>
              </a:extLst>
            </p:cNvPr>
            <p:cNvSpPr/>
            <p:nvPr/>
          </p:nvSpPr>
          <p:spPr bwMode="auto">
            <a:xfrm>
              <a:off x="4684740" y="1459149"/>
              <a:ext cx="194554" cy="304800"/>
            </a:xfrm>
            <a:prstGeom prst="rect">
              <a:avLst/>
            </a:prstGeom>
            <a:solidFill>
              <a:srgbClr val="7030A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Times" pitchFamily="18" charset="0"/>
              </a:endParaRPr>
            </a:p>
          </p:txBody>
        </p:sp>
        <p:sp>
          <p:nvSpPr>
            <p:cNvPr id="9" name="Rectangle 8">
              <a:extLst>
                <a:ext uri="{FF2B5EF4-FFF2-40B4-BE49-F238E27FC236}">
                  <a16:creationId xmlns:a16="http://schemas.microsoft.com/office/drawing/2014/main" id="{2CD8FA52-A487-83AF-3301-7BC3EB54BFFC}"/>
                </a:ext>
              </a:extLst>
            </p:cNvPr>
            <p:cNvSpPr/>
            <p:nvPr/>
          </p:nvSpPr>
          <p:spPr bwMode="auto">
            <a:xfrm>
              <a:off x="4981143" y="1459149"/>
              <a:ext cx="194554" cy="304800"/>
            </a:xfrm>
            <a:prstGeom prst="rect">
              <a:avLst/>
            </a:prstGeom>
            <a:solidFill>
              <a:srgbClr val="7030A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Times" pitchFamily="18" charset="0"/>
              </a:endParaRPr>
            </a:p>
          </p:txBody>
        </p:sp>
        <p:sp>
          <p:nvSpPr>
            <p:cNvPr id="10" name="Rectangle 9">
              <a:extLst>
                <a:ext uri="{FF2B5EF4-FFF2-40B4-BE49-F238E27FC236}">
                  <a16:creationId xmlns:a16="http://schemas.microsoft.com/office/drawing/2014/main" id="{8E531DBC-0ADD-7391-A594-8D2AEADC2124}"/>
                </a:ext>
              </a:extLst>
            </p:cNvPr>
            <p:cNvSpPr/>
            <p:nvPr/>
          </p:nvSpPr>
          <p:spPr bwMode="auto">
            <a:xfrm>
              <a:off x="5277546" y="1459149"/>
              <a:ext cx="194554" cy="304800"/>
            </a:xfrm>
            <a:prstGeom prst="rect">
              <a:avLst/>
            </a:prstGeom>
            <a:solidFill>
              <a:srgbClr val="7030A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Times" pitchFamily="18" charset="0"/>
              </a:endParaRPr>
            </a:p>
          </p:txBody>
        </p:sp>
        <p:sp>
          <p:nvSpPr>
            <p:cNvPr id="11" name="Rectangle 10">
              <a:extLst>
                <a:ext uri="{FF2B5EF4-FFF2-40B4-BE49-F238E27FC236}">
                  <a16:creationId xmlns:a16="http://schemas.microsoft.com/office/drawing/2014/main" id="{56D27BC0-941D-4DF0-5B4B-2D0E68D74847}"/>
                </a:ext>
              </a:extLst>
            </p:cNvPr>
            <p:cNvSpPr/>
            <p:nvPr/>
          </p:nvSpPr>
          <p:spPr bwMode="auto">
            <a:xfrm>
              <a:off x="4582891" y="1763949"/>
              <a:ext cx="996794" cy="171856"/>
            </a:xfrm>
            <a:prstGeom prst="rect">
              <a:avLst/>
            </a:prstGeom>
            <a:solidFill>
              <a:srgbClr val="7030A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Times" pitchFamily="18" charset="0"/>
              </a:endParaRPr>
            </a:p>
          </p:txBody>
        </p:sp>
      </p:grpSp>
      <p:grpSp>
        <p:nvGrpSpPr>
          <p:cNvPr id="26" name="Group 25">
            <a:extLst>
              <a:ext uri="{FF2B5EF4-FFF2-40B4-BE49-F238E27FC236}">
                <a16:creationId xmlns:a16="http://schemas.microsoft.com/office/drawing/2014/main" id="{E31F7E8D-4326-980D-60ED-F4C55E079437}"/>
              </a:ext>
            </a:extLst>
          </p:cNvPr>
          <p:cNvGrpSpPr/>
          <p:nvPr/>
        </p:nvGrpSpPr>
        <p:grpSpPr>
          <a:xfrm>
            <a:off x="2489158" y="3432649"/>
            <a:ext cx="996794" cy="610412"/>
            <a:chOff x="4592497" y="2469205"/>
            <a:chExt cx="996794" cy="610412"/>
          </a:xfrm>
        </p:grpSpPr>
        <p:sp>
          <p:nvSpPr>
            <p:cNvPr id="18" name="Rectangle 17">
              <a:extLst>
                <a:ext uri="{FF2B5EF4-FFF2-40B4-BE49-F238E27FC236}">
                  <a16:creationId xmlns:a16="http://schemas.microsoft.com/office/drawing/2014/main" id="{3C38C680-464A-472C-8746-DDEC06894401}"/>
                </a:ext>
              </a:extLst>
            </p:cNvPr>
            <p:cNvSpPr/>
            <p:nvPr/>
          </p:nvSpPr>
          <p:spPr bwMode="auto">
            <a:xfrm>
              <a:off x="4790040" y="2469205"/>
              <a:ext cx="188817" cy="438556"/>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Times" pitchFamily="18" charset="0"/>
              </a:endParaRPr>
            </a:p>
          </p:txBody>
        </p:sp>
        <p:sp>
          <p:nvSpPr>
            <p:cNvPr id="19" name="Rectangle 18">
              <a:extLst>
                <a:ext uri="{FF2B5EF4-FFF2-40B4-BE49-F238E27FC236}">
                  <a16:creationId xmlns:a16="http://schemas.microsoft.com/office/drawing/2014/main" id="{7B2DECB2-E6DB-C335-8AB9-6DBE5FA23435}"/>
                </a:ext>
              </a:extLst>
            </p:cNvPr>
            <p:cNvSpPr/>
            <p:nvPr/>
          </p:nvSpPr>
          <p:spPr bwMode="auto">
            <a:xfrm>
              <a:off x="5166588" y="2469205"/>
              <a:ext cx="188817" cy="438556"/>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Times" pitchFamily="18" charset="0"/>
              </a:endParaRPr>
            </a:p>
          </p:txBody>
        </p:sp>
        <p:sp>
          <p:nvSpPr>
            <p:cNvPr id="20" name="Rectangle 19">
              <a:extLst>
                <a:ext uri="{FF2B5EF4-FFF2-40B4-BE49-F238E27FC236}">
                  <a16:creationId xmlns:a16="http://schemas.microsoft.com/office/drawing/2014/main" id="{D4A28365-6AE8-6EB2-9278-4242511033B8}"/>
                </a:ext>
              </a:extLst>
            </p:cNvPr>
            <p:cNvSpPr/>
            <p:nvPr/>
          </p:nvSpPr>
          <p:spPr bwMode="auto">
            <a:xfrm>
              <a:off x="4592497" y="2907761"/>
              <a:ext cx="996794" cy="171856"/>
            </a:xfrm>
            <a:prstGeom prst="rect">
              <a:avLst/>
            </a:prstGeom>
            <a:solidFill>
              <a:srgbClr val="FFC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Times" pitchFamily="18" charset="0"/>
              </a:endParaRPr>
            </a:p>
          </p:txBody>
        </p:sp>
      </p:grpSp>
      <p:grpSp>
        <p:nvGrpSpPr>
          <p:cNvPr id="25" name="Group 24">
            <a:extLst>
              <a:ext uri="{FF2B5EF4-FFF2-40B4-BE49-F238E27FC236}">
                <a16:creationId xmlns:a16="http://schemas.microsoft.com/office/drawing/2014/main" id="{E0E1C60B-6533-D22D-48FC-12F977D875D9}"/>
              </a:ext>
            </a:extLst>
          </p:cNvPr>
          <p:cNvGrpSpPr/>
          <p:nvPr/>
        </p:nvGrpSpPr>
        <p:grpSpPr>
          <a:xfrm>
            <a:off x="2489158" y="4724506"/>
            <a:ext cx="996794" cy="1048968"/>
            <a:chOff x="7235178" y="3768658"/>
            <a:chExt cx="996794" cy="1048968"/>
          </a:xfrm>
        </p:grpSpPr>
        <p:sp>
          <p:nvSpPr>
            <p:cNvPr id="23" name="Rectangle 22">
              <a:extLst>
                <a:ext uri="{FF2B5EF4-FFF2-40B4-BE49-F238E27FC236}">
                  <a16:creationId xmlns:a16="http://schemas.microsoft.com/office/drawing/2014/main" id="{4285D8EF-6AEC-2F87-AADD-F20B5FFF223D}"/>
                </a:ext>
              </a:extLst>
            </p:cNvPr>
            <p:cNvSpPr/>
            <p:nvPr/>
          </p:nvSpPr>
          <p:spPr bwMode="auto">
            <a:xfrm>
              <a:off x="7235178" y="4645770"/>
              <a:ext cx="996794" cy="171856"/>
            </a:xfrm>
            <a:prstGeom prst="rect">
              <a:avLst/>
            </a:prstGeom>
            <a:solidFill>
              <a:schemeClr val="accent2">
                <a:lumMod val="40000"/>
                <a:lumOff val="60000"/>
              </a:schemeClr>
            </a:solidFill>
            <a:ln w="9525" cap="flat" cmpd="sng" algn="ctr">
              <a:solidFill>
                <a:schemeClr val="accent2"/>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Times" pitchFamily="18" charset="0"/>
              </a:endParaRPr>
            </a:p>
          </p:txBody>
        </p:sp>
        <p:sp>
          <p:nvSpPr>
            <p:cNvPr id="24" name="Rectangle 23">
              <a:extLst>
                <a:ext uri="{FF2B5EF4-FFF2-40B4-BE49-F238E27FC236}">
                  <a16:creationId xmlns:a16="http://schemas.microsoft.com/office/drawing/2014/main" id="{F8898815-2E83-E637-4F70-62C197559ABB}"/>
                </a:ext>
              </a:extLst>
            </p:cNvPr>
            <p:cNvSpPr/>
            <p:nvPr/>
          </p:nvSpPr>
          <p:spPr bwMode="auto">
            <a:xfrm>
              <a:off x="7639166" y="3768658"/>
              <a:ext cx="188817" cy="877112"/>
            </a:xfrm>
            <a:prstGeom prst="rect">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Times" pitchFamily="18" charset="0"/>
              </a:endParaRPr>
            </a:p>
          </p:txBody>
        </p:sp>
      </p:grpSp>
      <p:sp>
        <p:nvSpPr>
          <p:cNvPr id="6" name="TextBox 5">
            <a:extLst>
              <a:ext uri="{FF2B5EF4-FFF2-40B4-BE49-F238E27FC236}">
                <a16:creationId xmlns:a16="http://schemas.microsoft.com/office/drawing/2014/main" id="{D5483927-F717-821C-DC89-D385B4CAD7B8}"/>
              </a:ext>
            </a:extLst>
          </p:cNvPr>
          <p:cNvSpPr txBox="1"/>
          <p:nvPr/>
        </p:nvSpPr>
        <p:spPr>
          <a:xfrm>
            <a:off x="5612110" y="1053971"/>
            <a:ext cx="6216891" cy="5016758"/>
          </a:xfrm>
          <a:prstGeom prst="rect">
            <a:avLst/>
          </a:prstGeom>
          <a:noFill/>
        </p:spPr>
        <p:txBody>
          <a:bodyPr wrap="square" rtlCol="0">
            <a:spAutoFit/>
          </a:bodyPr>
          <a:lstStyle/>
          <a:p>
            <a:pPr marL="285750" indent="-285750" algn="l" eaLnBrk="1" fontAlgn="auto" hangingPunct="1">
              <a:spcBef>
                <a:spcPts val="0"/>
              </a:spcBef>
              <a:spcAft>
                <a:spcPts val="1800"/>
              </a:spcAft>
              <a:buFont typeface="Arial" panose="020B0604020202020204" pitchFamily="34" charset="0"/>
              <a:buChar char="•"/>
            </a:pPr>
            <a:r>
              <a:rPr lang="en-US" b="0" dirty="0">
                <a:solidFill>
                  <a:srgbClr val="333399"/>
                </a:solidFill>
                <a:latin typeface="Calibri" panose="020F0502020204030204"/>
              </a:rPr>
              <a:t>A potential optimization for the chimney is to divide a single tower into 2 or more shorter chimneys. </a:t>
            </a:r>
          </a:p>
          <a:p>
            <a:pPr marL="285750" indent="-285750" algn="l" eaLnBrk="1" fontAlgn="auto" hangingPunct="1">
              <a:spcBef>
                <a:spcPts val="0"/>
              </a:spcBef>
              <a:spcAft>
                <a:spcPts val="1800"/>
              </a:spcAft>
              <a:buFont typeface="Arial" panose="020B0604020202020204" pitchFamily="34" charset="0"/>
              <a:buChar char="•"/>
            </a:pPr>
            <a:r>
              <a:rPr lang="en-US" b="0" dirty="0">
                <a:solidFill>
                  <a:srgbClr val="333399"/>
                </a:solidFill>
                <a:latin typeface="Calibri" panose="020F0502020204030204"/>
              </a:rPr>
              <a:t>A single chimney may approach an asymptotic limit due to increased velocity and resulting frictional losses within the chimney.</a:t>
            </a:r>
          </a:p>
          <a:p>
            <a:pPr marL="285750" indent="-285750" algn="l" eaLnBrk="1" fontAlgn="auto" hangingPunct="1">
              <a:spcBef>
                <a:spcPts val="0"/>
              </a:spcBef>
              <a:spcAft>
                <a:spcPts val="1800"/>
              </a:spcAft>
              <a:buFont typeface="Arial" panose="020B0604020202020204" pitchFamily="34" charset="0"/>
              <a:buChar char="•"/>
            </a:pPr>
            <a:r>
              <a:rPr lang="en-US" b="0" dirty="0">
                <a:solidFill>
                  <a:srgbClr val="333399"/>
                </a:solidFill>
                <a:latin typeface="Calibri" panose="020F0502020204030204"/>
              </a:rPr>
              <a:t>With lower velocities, shorter chimneys delay the onset of a frictional constraint while providing the needed volumetric flow.</a:t>
            </a:r>
          </a:p>
          <a:p>
            <a:pPr marL="285750" indent="-285750" algn="l" eaLnBrk="1" fontAlgn="auto" hangingPunct="1">
              <a:spcBef>
                <a:spcPts val="0"/>
              </a:spcBef>
              <a:spcAft>
                <a:spcPts val="1800"/>
              </a:spcAft>
              <a:buFont typeface="Arial" panose="020B0604020202020204" pitchFamily="34" charset="0"/>
              <a:buChar char="•"/>
            </a:pPr>
            <a:r>
              <a:rPr lang="en-US" b="0" dirty="0">
                <a:solidFill>
                  <a:srgbClr val="333399"/>
                </a:solidFill>
                <a:latin typeface="Calibri" panose="020F0502020204030204"/>
              </a:rPr>
              <a:t>However, care must be taken to preserve enough driving potential (through buoyancy) to maintain the draft through the chimney and heat exchanger.</a:t>
            </a:r>
          </a:p>
          <a:p>
            <a:pPr marL="285750" indent="-285750" algn="l" eaLnBrk="1" fontAlgn="auto" hangingPunct="1">
              <a:spcBef>
                <a:spcPts val="0"/>
              </a:spcBef>
              <a:spcAft>
                <a:spcPts val="1800"/>
              </a:spcAft>
              <a:buFont typeface="Arial" panose="020B0604020202020204" pitchFamily="34" charset="0"/>
              <a:buChar char="•"/>
            </a:pPr>
            <a:r>
              <a:rPr lang="en-US" b="0" dirty="0">
                <a:solidFill>
                  <a:srgbClr val="333399"/>
                </a:solidFill>
                <a:latin typeface="Calibri" panose="020F0502020204030204"/>
              </a:rPr>
              <a:t>Heat exchanger velocities are sized to limit the pressure drop to &lt; 1% of the available buoyancy pressure head. </a:t>
            </a:r>
          </a:p>
        </p:txBody>
      </p:sp>
    </p:spTree>
    <p:extLst>
      <p:ext uri="{BB962C8B-B14F-4D97-AF65-F5344CB8AC3E}">
        <p14:creationId xmlns:p14="http://schemas.microsoft.com/office/powerpoint/2010/main" val="9052492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9C757-58EC-FBDB-80B3-DA77890FF325}"/>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611830DA-2F7F-648C-4BAE-E48D5D54C1F7}"/>
              </a:ext>
            </a:extLst>
          </p:cNvPr>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333399"/>
                </a:solidFill>
                <a:effectLst/>
                <a:uLnTx/>
                <a:uFillTx/>
                <a:latin typeface="Arial"/>
                <a:ea typeface="ＭＳ Ｐゴシック"/>
                <a:cs typeface="Arial"/>
              </a:rPr>
              <a:t>TFAWS 2026 – August 31 – September 4, 2026</a:t>
            </a:r>
            <a:endParaRPr kumimoji="0" lang="en-US" sz="1200" b="0" i="0" u="none" strike="noStrike" kern="1200" cap="none" spc="0" normalizeH="0" baseline="0" noProof="0" dirty="0">
              <a:ln>
                <a:noFill/>
              </a:ln>
              <a:solidFill>
                <a:srgbClr val="333399"/>
              </a:solidFill>
              <a:effectLst/>
              <a:uLnTx/>
              <a:uFillTx/>
              <a:latin typeface="Arial"/>
              <a:ea typeface="ＭＳ Ｐゴシック"/>
              <a:cs typeface="Arial"/>
            </a:endParaRPr>
          </a:p>
        </p:txBody>
      </p:sp>
      <p:sp>
        <p:nvSpPr>
          <p:cNvPr id="5" name="Slide Number Placeholder 4">
            <a:extLst>
              <a:ext uri="{FF2B5EF4-FFF2-40B4-BE49-F238E27FC236}">
                <a16:creationId xmlns:a16="http://schemas.microsoft.com/office/drawing/2014/main" id="{7182B5CE-D234-47E4-5A46-58C4C744CD81}"/>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3F42015-0FC7-4B0E-8D2B-76EADF48D957}" type="slidenum">
              <a:rPr kumimoji="0" lang="en-US" sz="1000" b="0" i="0" u="none" strike="noStrike" kern="1200" cap="none" spc="0" normalizeH="0" baseline="0" noProof="0" smtClean="0">
                <a:ln>
                  <a:noFill/>
                </a:ln>
                <a:solidFill>
                  <a:srgbClr val="333399"/>
                </a:solidFill>
                <a:effectLst/>
                <a:uLnTx/>
                <a:uFillTx/>
                <a:latin typeface="Arial" pitchFamily="34"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14</a:t>
            </a:fld>
            <a:endParaRPr kumimoji="0" lang="en-US" sz="1000" b="0" i="0" u="none" strike="noStrike" kern="1200" cap="none" spc="0" normalizeH="0" baseline="0" noProof="0">
              <a:ln>
                <a:noFill/>
              </a:ln>
              <a:solidFill>
                <a:srgbClr val="333399"/>
              </a:solidFill>
              <a:effectLst/>
              <a:uLnTx/>
              <a:uFillTx/>
              <a:latin typeface="Arial" pitchFamily="34" charset="0"/>
              <a:ea typeface="ＭＳ Ｐゴシック" charset="-128"/>
              <a:cs typeface="+mn-cs"/>
            </a:endParaRPr>
          </a:p>
        </p:txBody>
      </p:sp>
      <p:sp>
        <p:nvSpPr>
          <p:cNvPr id="6" name="Content Placeholder 2">
            <a:extLst>
              <a:ext uri="{FF2B5EF4-FFF2-40B4-BE49-F238E27FC236}">
                <a16:creationId xmlns:a16="http://schemas.microsoft.com/office/drawing/2014/main" id="{A322FF42-52A2-C0EA-D408-2D7EC2694508}"/>
              </a:ext>
            </a:extLst>
          </p:cNvPr>
          <p:cNvSpPr txBox="1">
            <a:spLocks/>
          </p:cNvSpPr>
          <p:nvPr/>
        </p:nvSpPr>
        <p:spPr>
          <a:xfrm>
            <a:off x="719847" y="940128"/>
            <a:ext cx="10512357" cy="34956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lnSpc>
                <a:spcPct val="100000"/>
              </a:lnSpc>
              <a:spcBef>
                <a:spcPts val="0"/>
              </a:spcBef>
              <a:spcAft>
                <a:spcPts val="1800"/>
              </a:spcAft>
              <a:defRPr/>
            </a:pPr>
            <a:r>
              <a:rPr lang="en-US" sz="2000" b="0" kern="0" dirty="0">
                <a:solidFill>
                  <a:srgbClr val="333399"/>
                </a:solidFill>
                <a:latin typeface="Calibri" panose="020F0502020204030204" pitchFamily="34" charset="0"/>
                <a:ea typeface="Calibri" panose="020F0502020204030204" pitchFamily="34" charset="0"/>
                <a:cs typeface="Calibri" panose="020F0502020204030204" pitchFamily="34" charset="0"/>
              </a:rPr>
              <a:t>Both Mars in-situ heat rejection concepts may best align with moderate- to high-temperature heat loads that provide a significant delta temperature relative to the ambient atmosphere temperature. </a:t>
            </a:r>
          </a:p>
          <a:p>
            <a:pPr fontAlgn="auto">
              <a:lnSpc>
                <a:spcPct val="100000"/>
              </a:lnSpc>
              <a:spcBef>
                <a:spcPts val="0"/>
              </a:spcBef>
              <a:spcAft>
                <a:spcPts val="1800"/>
              </a:spcAft>
              <a:defRPr/>
            </a:pPr>
            <a:r>
              <a:rPr lang="en-US" sz="2000" b="0" kern="0" dirty="0">
                <a:solidFill>
                  <a:srgbClr val="333399"/>
                </a:solidFill>
                <a:latin typeface="Calibri" panose="020F0502020204030204" pitchFamily="34" charset="0"/>
                <a:ea typeface="Calibri" panose="020F0502020204030204" pitchFamily="34" charset="0"/>
                <a:cs typeface="Calibri" panose="020F0502020204030204" pitchFamily="34" charset="0"/>
              </a:rPr>
              <a:t>While eliminating dust accumulation on radiator surfaces, some type of serviceable filtration or screening may be required to prevent accumulation of dust inside the expanded metal foam heat exchanger for both concepts.</a:t>
            </a:r>
          </a:p>
          <a:p>
            <a:pPr fontAlgn="auto">
              <a:lnSpc>
                <a:spcPct val="100000"/>
              </a:lnSpc>
              <a:spcBef>
                <a:spcPts val="0"/>
              </a:spcBef>
              <a:spcAft>
                <a:spcPts val="1800"/>
              </a:spcAft>
              <a:defRPr/>
            </a:pPr>
            <a:r>
              <a:rPr lang="en-US" sz="2000" b="0" kern="0" dirty="0">
                <a:solidFill>
                  <a:srgbClr val="333399"/>
                </a:solidFill>
                <a:latin typeface="Calibri" panose="020F0502020204030204" pitchFamily="34" charset="0"/>
                <a:ea typeface="Calibri" panose="020F0502020204030204" pitchFamily="34" charset="0"/>
                <a:cs typeface="Calibri" panose="020F0502020204030204" pitchFamily="34" charset="0"/>
              </a:rPr>
              <a:t>Dividing a single large chimney into several smaller chimneys may optimize for heat rejection as well as be more manageable for construction and transport. Care must be taken to ensure that the smaller chimneys have sufficient height to overcome heat exchanger pressure drop.</a:t>
            </a:r>
          </a:p>
          <a:p>
            <a:pPr fontAlgn="auto">
              <a:lnSpc>
                <a:spcPct val="100000"/>
              </a:lnSpc>
              <a:spcBef>
                <a:spcPts val="0"/>
              </a:spcBef>
              <a:spcAft>
                <a:spcPts val="1800"/>
              </a:spcAft>
              <a:defRPr/>
            </a:pPr>
            <a:r>
              <a:rPr lang="en-US" sz="2000" b="0" kern="0" dirty="0">
                <a:solidFill>
                  <a:srgbClr val="333399"/>
                </a:solidFill>
                <a:latin typeface="Calibri" panose="020F0502020204030204" pitchFamily="34" charset="0"/>
                <a:ea typeface="Calibri" panose="020F0502020204030204" pitchFamily="34" charset="0"/>
                <a:cs typeface="Calibri" panose="020F0502020204030204" pitchFamily="34" charset="0"/>
              </a:rPr>
              <a:t>Fan development for throughput (as opposed to lift) in the Martian environment is a critical technology for the convective heat exchanger option.</a:t>
            </a:r>
          </a:p>
          <a:p>
            <a:pPr fontAlgn="auto">
              <a:lnSpc>
                <a:spcPct val="100000"/>
              </a:lnSpc>
              <a:spcBef>
                <a:spcPts val="0"/>
              </a:spcBef>
              <a:spcAft>
                <a:spcPts val="1800"/>
              </a:spcAft>
              <a:defRPr/>
            </a:pPr>
            <a:r>
              <a:rPr lang="en-US" sz="2000" b="0" dirty="0">
                <a:solidFill>
                  <a:srgbClr val="333399"/>
                </a:solidFill>
                <a:latin typeface="Calibri" panose="020F0502020204030204" pitchFamily="34" charset="0"/>
                <a:ea typeface="Calibri" panose="020F0502020204030204" pitchFamily="34" charset="0"/>
                <a:cs typeface="Calibri" panose="020F0502020204030204" pitchFamily="34" charset="0"/>
              </a:rPr>
              <a:t>Special thanks to the NASA Space Technology Mission Directorate (STMD) and the Advanced Thermal Technologies for Exploration study team as well as numerous co-workers and colleagues who have supported this effort. </a:t>
            </a:r>
          </a:p>
          <a:p>
            <a:pPr fontAlgn="auto">
              <a:lnSpc>
                <a:spcPct val="100000"/>
              </a:lnSpc>
              <a:spcBef>
                <a:spcPts val="0"/>
              </a:spcBef>
              <a:spcAft>
                <a:spcPts val="1800"/>
              </a:spcAft>
              <a:defRPr/>
            </a:pPr>
            <a:endParaRPr lang="en-US" sz="2000" b="0" kern="0" dirty="0">
              <a:solidFill>
                <a:srgbClr val="333399"/>
              </a:solidFill>
              <a:latin typeface="Calibri" panose="020F0502020204030204" pitchFamily="34" charset="0"/>
              <a:ea typeface="Calibri" panose="020F0502020204030204" pitchFamily="34" charset="0"/>
              <a:cs typeface="Calibri" panose="020F0502020204030204" pitchFamily="34" charset="0"/>
            </a:endParaRPr>
          </a:p>
          <a:p>
            <a:pPr fontAlgn="auto">
              <a:lnSpc>
                <a:spcPct val="100000"/>
              </a:lnSpc>
              <a:spcBef>
                <a:spcPts val="0"/>
              </a:spcBef>
              <a:spcAft>
                <a:spcPts val="1800"/>
              </a:spcAft>
              <a:defRPr/>
            </a:pPr>
            <a:endParaRPr lang="en-US" sz="2000" b="0" kern="0" dirty="0">
              <a:solidFill>
                <a:srgbClr val="333399"/>
              </a:solidFill>
              <a:latin typeface="Calibri" panose="020F0502020204030204" pitchFamily="34" charset="0"/>
              <a:ea typeface="Calibri" panose="020F0502020204030204" pitchFamily="34" charset="0"/>
              <a:cs typeface="Calibri" panose="020F0502020204030204" pitchFamily="34" charset="0"/>
            </a:endParaRPr>
          </a:p>
          <a:p>
            <a:pPr fontAlgn="auto">
              <a:lnSpc>
                <a:spcPct val="100000"/>
              </a:lnSpc>
              <a:spcBef>
                <a:spcPts val="0"/>
              </a:spcBef>
              <a:spcAft>
                <a:spcPts val="600"/>
              </a:spcAft>
              <a:defRPr/>
            </a:pPr>
            <a:endParaRPr lang="en-US" sz="1800" b="0" dirty="0">
              <a:solidFill>
                <a:srgbClr val="333399"/>
              </a:solidFill>
              <a:latin typeface="Calibri" panose="020F0502020204030204" pitchFamily="34" charset="0"/>
              <a:ea typeface="Calibri" panose="020F0502020204030204" pitchFamily="34" charset="0"/>
              <a:cs typeface="Calibri" panose="020F0502020204030204" pitchFamily="34" charset="0"/>
            </a:endParaRPr>
          </a:p>
          <a:p>
            <a:pPr fontAlgn="auto">
              <a:spcAft>
                <a:spcPts val="0"/>
              </a:spcAft>
              <a:defRPr/>
            </a:pPr>
            <a:endParaRPr lang="en-US" sz="1800" b="0" dirty="0">
              <a:solidFill>
                <a:sysClr val="windowText" lastClr="000000"/>
              </a:solidFill>
              <a:latin typeface="Calibri" panose="020F0502020204030204"/>
            </a:endParaRPr>
          </a:p>
        </p:txBody>
      </p:sp>
      <p:sp>
        <p:nvSpPr>
          <p:cNvPr id="7" name="Title 1">
            <a:extLst>
              <a:ext uri="{FF2B5EF4-FFF2-40B4-BE49-F238E27FC236}">
                <a16:creationId xmlns:a16="http://schemas.microsoft.com/office/drawing/2014/main" id="{D5899C31-0888-4E6E-EACA-BA2872AF4B66}"/>
              </a:ext>
            </a:extLst>
          </p:cNvPr>
          <p:cNvSpPr>
            <a:spLocks noGrp="1"/>
          </p:cNvSpPr>
          <p:nvPr>
            <p:ph type="title"/>
          </p:nvPr>
        </p:nvSpPr>
        <p:spPr>
          <a:xfrm>
            <a:off x="609600" y="190500"/>
            <a:ext cx="10972800" cy="533400"/>
          </a:xfrm>
        </p:spPr>
        <p:txBody>
          <a:bodyPr/>
          <a:lstStyle/>
          <a:p>
            <a:r>
              <a:rPr lang="en-US" dirty="0">
                <a:solidFill>
                  <a:srgbClr val="333399"/>
                </a:solidFill>
              </a:rPr>
              <a:t>Summary and Acknowledgements</a:t>
            </a:r>
          </a:p>
        </p:txBody>
      </p:sp>
    </p:spTree>
    <p:extLst>
      <p:ext uri="{BB962C8B-B14F-4D97-AF65-F5344CB8AC3E}">
        <p14:creationId xmlns:p14="http://schemas.microsoft.com/office/powerpoint/2010/main" val="1923335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ED81F4-BD81-9EEC-99C1-C7DF448C6284}"/>
              </a:ext>
            </a:extLst>
          </p:cNvPr>
          <p:cNvSpPr>
            <a:spLocks noGrp="1"/>
          </p:cNvSpPr>
          <p:nvPr>
            <p:ph idx="1"/>
          </p:nvPr>
        </p:nvSpPr>
        <p:spPr>
          <a:xfrm>
            <a:off x="609600" y="2999232"/>
            <a:ext cx="10972800" cy="687629"/>
          </a:xfrm>
        </p:spPr>
        <p:txBody>
          <a:bodyPr/>
          <a:lstStyle/>
          <a:p>
            <a:pPr marL="0" indent="0" algn="ctr">
              <a:buNone/>
            </a:pPr>
            <a:r>
              <a:rPr lang="en-US" sz="4000" dirty="0">
                <a:solidFill>
                  <a:srgbClr val="333399"/>
                </a:solidFill>
              </a:rPr>
              <a:t>Back-up</a:t>
            </a:r>
          </a:p>
        </p:txBody>
      </p:sp>
      <p:sp>
        <p:nvSpPr>
          <p:cNvPr id="4" name="Footer Placeholder 3">
            <a:extLst>
              <a:ext uri="{FF2B5EF4-FFF2-40B4-BE49-F238E27FC236}">
                <a16:creationId xmlns:a16="http://schemas.microsoft.com/office/drawing/2014/main" id="{85D41A4C-BC3A-5D99-E399-993C8FCC8F7D}"/>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AF96FBF8-D158-A4A3-37FA-4C77583B3FDC}"/>
              </a:ext>
            </a:extLst>
          </p:cNvPr>
          <p:cNvSpPr>
            <a:spLocks noGrp="1"/>
          </p:cNvSpPr>
          <p:nvPr>
            <p:ph type="sldNum" sz="quarter" idx="12"/>
          </p:nvPr>
        </p:nvSpPr>
        <p:spPr/>
        <p:txBody>
          <a:bodyPr/>
          <a:lstStyle/>
          <a:p>
            <a:fld id="{33F42015-0FC7-4B0E-8D2B-76EADF48D957}" type="slidenum">
              <a:rPr lang="en-US" smtClean="0"/>
              <a:pPr/>
              <a:t>15</a:t>
            </a:fld>
            <a:endParaRPr lang="en-US"/>
          </a:p>
        </p:txBody>
      </p:sp>
    </p:spTree>
    <p:extLst>
      <p:ext uri="{BB962C8B-B14F-4D97-AF65-F5344CB8AC3E}">
        <p14:creationId xmlns:p14="http://schemas.microsoft.com/office/powerpoint/2010/main" val="4463988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BFE7F-42C5-2E72-B555-4BB5281DDACA}"/>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2F9F2B2C-B2EB-94AC-4BBC-7C8129D252ED}"/>
              </a:ext>
            </a:extLst>
          </p:cNvPr>
          <p:cNvPicPr>
            <a:picLocks noChangeAspect="1"/>
          </p:cNvPicPr>
          <p:nvPr/>
        </p:nvPicPr>
        <p:blipFill>
          <a:blip r:embed="rId2"/>
          <a:stretch>
            <a:fillRect/>
          </a:stretch>
        </p:blipFill>
        <p:spPr>
          <a:xfrm>
            <a:off x="6996322" y="808191"/>
            <a:ext cx="4413887" cy="4767485"/>
          </a:xfrm>
          <a:prstGeom prst="rect">
            <a:avLst/>
          </a:prstGeom>
        </p:spPr>
      </p:pic>
      <p:sp>
        <p:nvSpPr>
          <p:cNvPr id="72" name="Title 1">
            <a:extLst>
              <a:ext uri="{FF2B5EF4-FFF2-40B4-BE49-F238E27FC236}">
                <a16:creationId xmlns:a16="http://schemas.microsoft.com/office/drawing/2014/main" id="{6507FA28-FE10-63F5-0DB5-181514AA5D36}"/>
              </a:ext>
            </a:extLst>
          </p:cNvPr>
          <p:cNvSpPr txBox="1">
            <a:spLocks/>
          </p:cNvSpPr>
          <p:nvPr/>
        </p:nvSpPr>
        <p:spPr>
          <a:xfrm>
            <a:off x="838200" y="38629"/>
            <a:ext cx="10515600" cy="64240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333399"/>
                </a:solidFill>
                <a:effectLst/>
                <a:uLnTx/>
                <a:uFillTx/>
                <a:latin typeface="Calibri" panose="020F0502020204030204"/>
                <a:ea typeface="+mj-ea"/>
                <a:cs typeface="Arial" panose="020B0604020202020204" pitchFamily="34" charset="0"/>
              </a:rPr>
              <a:t>Expanded Metal Foam Heat Exchanger Energy Balance</a:t>
            </a:r>
          </a:p>
        </p:txBody>
      </p:sp>
      <p:sp>
        <p:nvSpPr>
          <p:cNvPr id="78" name="Rectangle 77">
            <a:extLst>
              <a:ext uri="{FF2B5EF4-FFF2-40B4-BE49-F238E27FC236}">
                <a16:creationId xmlns:a16="http://schemas.microsoft.com/office/drawing/2014/main" id="{72CE474B-D2D8-3910-BD87-3BFE3AAF00E4}"/>
              </a:ext>
            </a:extLst>
          </p:cNvPr>
          <p:cNvSpPr/>
          <p:nvPr/>
        </p:nvSpPr>
        <p:spPr>
          <a:xfrm>
            <a:off x="5077032" y="3643142"/>
            <a:ext cx="457200" cy="457200"/>
          </a:xfrm>
          <a:prstGeom prst="rect">
            <a:avLst/>
          </a:prstGeom>
          <a:pattFill prst="ltUpDiag">
            <a:fgClr>
              <a:srgbClr val="F4C400"/>
            </a:fgClr>
            <a:bgClr>
              <a:srgbClr val="FFFFFF"/>
            </a:bgClr>
          </a:pattFill>
          <a:ln w="12700" cap="flat" cmpd="sng" algn="ctr">
            <a:solidFill>
              <a:srgbClr val="F4C400">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ＭＳ Ｐゴシック" charset="-128"/>
              <a:cs typeface="+mn-cs"/>
            </a:endParaRPr>
          </a:p>
        </p:txBody>
      </p:sp>
      <p:sp>
        <p:nvSpPr>
          <p:cNvPr id="79" name="Rectangle 78">
            <a:extLst>
              <a:ext uri="{FF2B5EF4-FFF2-40B4-BE49-F238E27FC236}">
                <a16:creationId xmlns:a16="http://schemas.microsoft.com/office/drawing/2014/main" id="{410F2B5B-F017-1891-60CE-FC41363E1EF7}"/>
              </a:ext>
            </a:extLst>
          </p:cNvPr>
          <p:cNvSpPr/>
          <p:nvPr/>
        </p:nvSpPr>
        <p:spPr>
          <a:xfrm>
            <a:off x="1228932" y="3643142"/>
            <a:ext cx="304800" cy="457200"/>
          </a:xfrm>
          <a:prstGeom prst="rect">
            <a:avLst/>
          </a:prstGeom>
          <a:pattFill prst="ltUpDiag">
            <a:fgClr>
              <a:srgbClr val="F4C400"/>
            </a:fgClr>
            <a:bgClr>
              <a:srgbClr val="FFFFFF"/>
            </a:bgClr>
          </a:pattFill>
          <a:ln w="12700" cap="flat" cmpd="sng" algn="ctr">
            <a:solidFill>
              <a:srgbClr val="F4C400">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ＭＳ Ｐゴシック" charset="-128"/>
              <a:cs typeface="+mn-cs"/>
            </a:endParaRPr>
          </a:p>
        </p:txBody>
      </p:sp>
      <p:sp>
        <p:nvSpPr>
          <p:cNvPr id="80" name="Rectangle 79">
            <a:extLst>
              <a:ext uri="{FF2B5EF4-FFF2-40B4-BE49-F238E27FC236}">
                <a16:creationId xmlns:a16="http://schemas.microsoft.com/office/drawing/2014/main" id="{94718247-FF9F-9EEB-9AAB-A3B7DEBCA387}"/>
              </a:ext>
            </a:extLst>
          </p:cNvPr>
          <p:cNvSpPr/>
          <p:nvPr/>
        </p:nvSpPr>
        <p:spPr>
          <a:xfrm>
            <a:off x="1228931" y="3643142"/>
            <a:ext cx="4305300" cy="457200"/>
          </a:xfrm>
          <a:prstGeom prst="rect">
            <a:avLst/>
          </a:prstGeom>
          <a:pattFill prst="ltUpDiag">
            <a:fgClr>
              <a:srgbClr val="F4C400"/>
            </a:fgClr>
            <a:bgClr>
              <a:srgbClr val="FFFFFF"/>
            </a:bgClr>
          </a:pattFill>
          <a:ln w="12700" cap="flat" cmpd="sng" algn="ctr">
            <a:solidFill>
              <a:srgbClr val="F4C400">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ＭＳ Ｐゴシック" charset="-128"/>
              <a:cs typeface="+mn-cs"/>
            </a:endParaRPr>
          </a:p>
        </p:txBody>
      </p:sp>
      <p:sp>
        <p:nvSpPr>
          <p:cNvPr id="81" name="Oval 80">
            <a:extLst>
              <a:ext uri="{FF2B5EF4-FFF2-40B4-BE49-F238E27FC236}">
                <a16:creationId xmlns:a16="http://schemas.microsoft.com/office/drawing/2014/main" id="{A5B70B7E-5D10-5552-C264-93B09871834C}"/>
              </a:ext>
            </a:extLst>
          </p:cNvPr>
          <p:cNvSpPr/>
          <p:nvPr/>
        </p:nvSpPr>
        <p:spPr>
          <a:xfrm>
            <a:off x="1688268" y="3760094"/>
            <a:ext cx="216477" cy="200435"/>
          </a:xfrm>
          <a:prstGeom prst="ellipse">
            <a:avLst/>
          </a:prstGeom>
          <a:solidFill>
            <a:srgbClr val="FFFFFF"/>
          </a:solidFill>
          <a:ln w="38100" cap="flat" cmpd="sng" algn="ctr">
            <a:solidFill>
              <a:srgbClr val="006CD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ＭＳ Ｐゴシック" charset="-128"/>
              <a:cs typeface="+mn-cs"/>
            </a:endParaRPr>
          </a:p>
        </p:txBody>
      </p:sp>
      <p:cxnSp>
        <p:nvCxnSpPr>
          <p:cNvPr id="82" name="Straight Connector 81">
            <a:extLst>
              <a:ext uri="{FF2B5EF4-FFF2-40B4-BE49-F238E27FC236}">
                <a16:creationId xmlns:a16="http://schemas.microsoft.com/office/drawing/2014/main" id="{D4D85F7D-83B4-7793-8EBA-BFEDAE24A00C}"/>
              </a:ext>
            </a:extLst>
          </p:cNvPr>
          <p:cNvCxnSpPr/>
          <p:nvPr/>
        </p:nvCxnSpPr>
        <p:spPr>
          <a:xfrm>
            <a:off x="1800432" y="3528842"/>
            <a:ext cx="0" cy="1028700"/>
          </a:xfrm>
          <a:prstGeom prst="line">
            <a:avLst/>
          </a:prstGeom>
          <a:noFill/>
          <a:ln w="6350" cap="flat" cmpd="sng" algn="ctr">
            <a:solidFill>
              <a:srgbClr val="5B9BD5"/>
            </a:solidFill>
            <a:prstDash val="dash"/>
            <a:miter lim="800000"/>
          </a:ln>
          <a:effectLst/>
        </p:spPr>
      </p:cxnSp>
      <p:cxnSp>
        <p:nvCxnSpPr>
          <p:cNvPr id="83" name="Straight Arrow Connector 82">
            <a:extLst>
              <a:ext uri="{FF2B5EF4-FFF2-40B4-BE49-F238E27FC236}">
                <a16:creationId xmlns:a16="http://schemas.microsoft.com/office/drawing/2014/main" id="{D5B8BF7C-DF9D-BBE2-AA89-975BAAB08B7A}"/>
              </a:ext>
            </a:extLst>
          </p:cNvPr>
          <p:cNvCxnSpPr/>
          <p:nvPr/>
        </p:nvCxnSpPr>
        <p:spPr>
          <a:xfrm>
            <a:off x="1800432" y="4367042"/>
            <a:ext cx="2971800" cy="0"/>
          </a:xfrm>
          <a:prstGeom prst="straightConnector1">
            <a:avLst/>
          </a:prstGeom>
          <a:noFill/>
          <a:ln w="6350" cap="flat" cmpd="sng" algn="ctr">
            <a:solidFill>
              <a:srgbClr val="70AD47"/>
            </a:solidFill>
            <a:prstDash val="solid"/>
            <a:miter lim="800000"/>
            <a:headEnd type="triangle"/>
            <a:tailEnd type="triangle"/>
          </a:ln>
          <a:effectLst/>
        </p:spPr>
      </p:cxnSp>
      <p:sp>
        <p:nvSpPr>
          <p:cNvPr id="84" name="TextBox 83">
            <a:extLst>
              <a:ext uri="{FF2B5EF4-FFF2-40B4-BE49-F238E27FC236}">
                <a16:creationId xmlns:a16="http://schemas.microsoft.com/office/drawing/2014/main" id="{BEB39A95-090C-84DC-DC1F-D402FDF11500}"/>
              </a:ext>
            </a:extLst>
          </p:cNvPr>
          <p:cNvSpPr txBox="1"/>
          <p:nvPr/>
        </p:nvSpPr>
        <p:spPr>
          <a:xfrm>
            <a:off x="3095832" y="4214642"/>
            <a:ext cx="266420" cy="307777"/>
          </a:xfrm>
          <a:prstGeom prst="rect">
            <a:avLst/>
          </a:prstGeom>
          <a:solidFill>
            <a:srgbClr val="FFFFFF"/>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prstClr val="black"/>
                </a:solidFill>
                <a:effectLst/>
                <a:uLnTx/>
                <a:uFillTx/>
                <a:latin typeface="Calibri" panose="020F0502020204030204"/>
                <a:ea typeface="ＭＳ Ｐゴシック" charset="-128"/>
                <a:cs typeface="+mn-cs"/>
              </a:rPr>
              <a:t>S</a:t>
            </a:r>
          </a:p>
        </p:txBody>
      </p:sp>
      <p:cxnSp>
        <p:nvCxnSpPr>
          <p:cNvPr id="85" name="Straight Arrow Connector 84">
            <a:extLst>
              <a:ext uri="{FF2B5EF4-FFF2-40B4-BE49-F238E27FC236}">
                <a16:creationId xmlns:a16="http://schemas.microsoft.com/office/drawing/2014/main" id="{5B45FC46-8964-8583-4525-CCF9D277921A}"/>
              </a:ext>
            </a:extLst>
          </p:cNvPr>
          <p:cNvCxnSpPr/>
          <p:nvPr/>
        </p:nvCxnSpPr>
        <p:spPr>
          <a:xfrm flipV="1">
            <a:off x="5839032" y="3643142"/>
            <a:ext cx="0" cy="190500"/>
          </a:xfrm>
          <a:prstGeom prst="straightConnector1">
            <a:avLst/>
          </a:prstGeom>
          <a:noFill/>
          <a:ln w="6350" cap="flat" cmpd="sng" algn="ctr">
            <a:solidFill>
              <a:srgbClr val="70AD47"/>
            </a:solidFill>
            <a:prstDash val="solid"/>
            <a:miter lim="800000"/>
            <a:tailEnd type="triangle"/>
          </a:ln>
          <a:effectLst/>
        </p:spPr>
      </p:cxnSp>
      <p:cxnSp>
        <p:nvCxnSpPr>
          <p:cNvPr id="86" name="Straight Connector 85">
            <a:extLst>
              <a:ext uri="{FF2B5EF4-FFF2-40B4-BE49-F238E27FC236}">
                <a16:creationId xmlns:a16="http://schemas.microsoft.com/office/drawing/2014/main" id="{68366120-41FE-D810-845C-256543F914A5}"/>
              </a:ext>
            </a:extLst>
          </p:cNvPr>
          <p:cNvCxnSpPr/>
          <p:nvPr/>
        </p:nvCxnSpPr>
        <p:spPr>
          <a:xfrm>
            <a:off x="5534232" y="3631712"/>
            <a:ext cx="647700" cy="0"/>
          </a:xfrm>
          <a:prstGeom prst="line">
            <a:avLst/>
          </a:prstGeom>
          <a:noFill/>
          <a:ln w="6350" cap="flat" cmpd="sng" algn="ctr">
            <a:solidFill>
              <a:srgbClr val="006CD6"/>
            </a:solidFill>
            <a:prstDash val="solid"/>
            <a:miter lim="800000"/>
          </a:ln>
          <a:effectLst/>
        </p:spPr>
      </p:cxnSp>
      <p:sp>
        <p:nvSpPr>
          <p:cNvPr id="87" name="TextBox 86">
            <a:extLst>
              <a:ext uri="{FF2B5EF4-FFF2-40B4-BE49-F238E27FC236}">
                <a16:creationId xmlns:a16="http://schemas.microsoft.com/office/drawing/2014/main" id="{0882C643-F380-5D45-BF26-ED7C4AC8B42C}"/>
              </a:ext>
            </a:extLst>
          </p:cNvPr>
          <p:cNvSpPr txBox="1"/>
          <p:nvPr/>
        </p:nvSpPr>
        <p:spPr>
          <a:xfrm>
            <a:off x="5674913" y="3744524"/>
            <a:ext cx="27263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rPr>
              <a:t>w</a:t>
            </a:r>
          </a:p>
        </p:txBody>
      </p:sp>
      <p:cxnSp>
        <p:nvCxnSpPr>
          <p:cNvPr id="88" name="Straight Arrow Connector 87">
            <a:extLst>
              <a:ext uri="{FF2B5EF4-FFF2-40B4-BE49-F238E27FC236}">
                <a16:creationId xmlns:a16="http://schemas.microsoft.com/office/drawing/2014/main" id="{D65F26E1-C34F-13CE-46A9-7F3B8A2961F7}"/>
              </a:ext>
            </a:extLst>
          </p:cNvPr>
          <p:cNvCxnSpPr/>
          <p:nvPr/>
        </p:nvCxnSpPr>
        <p:spPr>
          <a:xfrm>
            <a:off x="5839032" y="3947942"/>
            <a:ext cx="0" cy="152400"/>
          </a:xfrm>
          <a:prstGeom prst="straightConnector1">
            <a:avLst/>
          </a:prstGeom>
          <a:noFill/>
          <a:ln w="6350" cap="flat" cmpd="sng" algn="ctr">
            <a:solidFill>
              <a:srgbClr val="70AD47"/>
            </a:solidFill>
            <a:prstDash val="solid"/>
            <a:miter lim="800000"/>
            <a:tailEnd type="triangle"/>
          </a:ln>
          <a:effectLst/>
        </p:spPr>
      </p:cxnSp>
      <p:cxnSp>
        <p:nvCxnSpPr>
          <p:cNvPr id="89" name="Straight Connector 88">
            <a:extLst>
              <a:ext uri="{FF2B5EF4-FFF2-40B4-BE49-F238E27FC236}">
                <a16:creationId xmlns:a16="http://schemas.microsoft.com/office/drawing/2014/main" id="{1442E372-2F60-2A9F-43C0-59D42CE24824}"/>
              </a:ext>
            </a:extLst>
          </p:cNvPr>
          <p:cNvCxnSpPr/>
          <p:nvPr/>
        </p:nvCxnSpPr>
        <p:spPr>
          <a:xfrm>
            <a:off x="5534232" y="4100342"/>
            <a:ext cx="647700" cy="0"/>
          </a:xfrm>
          <a:prstGeom prst="line">
            <a:avLst/>
          </a:prstGeom>
          <a:noFill/>
          <a:ln w="6350" cap="flat" cmpd="sng" algn="ctr">
            <a:solidFill>
              <a:srgbClr val="006CD6"/>
            </a:solidFill>
            <a:prstDash val="solid"/>
            <a:miter lim="800000"/>
          </a:ln>
          <a:effectLst/>
        </p:spPr>
      </p:cxnSp>
      <p:sp>
        <p:nvSpPr>
          <p:cNvPr id="90" name="Rectangle 89">
            <a:extLst>
              <a:ext uri="{FF2B5EF4-FFF2-40B4-BE49-F238E27FC236}">
                <a16:creationId xmlns:a16="http://schemas.microsoft.com/office/drawing/2014/main" id="{A7220524-6733-6123-0575-E467B55159BF}"/>
              </a:ext>
            </a:extLst>
          </p:cNvPr>
          <p:cNvSpPr/>
          <p:nvPr/>
        </p:nvSpPr>
        <p:spPr>
          <a:xfrm>
            <a:off x="2524334" y="3631712"/>
            <a:ext cx="495297" cy="457201"/>
          </a:xfrm>
          <a:prstGeom prst="rect">
            <a:avLst/>
          </a:prstGeom>
          <a:solidFill>
            <a:srgbClr val="AB3B00">
              <a:lumMod val="60000"/>
              <a:lumOff val="40000"/>
              <a:alpha val="22000"/>
            </a:srgbClr>
          </a:solidFill>
          <a:ln w="12700" cap="flat" cmpd="sng" algn="ctr">
            <a:solidFill>
              <a:srgbClr val="F4C400">
                <a:shade val="15000"/>
              </a:srgbClr>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ＭＳ Ｐゴシック" charset="-128"/>
              <a:cs typeface="+mn-cs"/>
            </a:endParaRPr>
          </a:p>
        </p:txBody>
      </p:sp>
      <p:cxnSp>
        <p:nvCxnSpPr>
          <p:cNvPr id="91" name="Straight Arrow Connector 90">
            <a:extLst>
              <a:ext uri="{FF2B5EF4-FFF2-40B4-BE49-F238E27FC236}">
                <a16:creationId xmlns:a16="http://schemas.microsoft.com/office/drawing/2014/main" id="{4A69D1B2-C24B-CF7E-FB4E-9F91B0BD8BAA}"/>
              </a:ext>
            </a:extLst>
          </p:cNvPr>
          <p:cNvCxnSpPr>
            <a:cxnSpLocks/>
          </p:cNvCxnSpPr>
          <p:nvPr/>
        </p:nvCxnSpPr>
        <p:spPr>
          <a:xfrm>
            <a:off x="2524334" y="3917522"/>
            <a:ext cx="495297" cy="0"/>
          </a:xfrm>
          <a:prstGeom prst="straightConnector1">
            <a:avLst/>
          </a:prstGeom>
          <a:noFill/>
          <a:ln w="6350" cap="flat" cmpd="sng" algn="ctr">
            <a:solidFill>
              <a:srgbClr val="70AD47"/>
            </a:solidFill>
            <a:prstDash val="solid"/>
            <a:miter lim="800000"/>
            <a:headEnd type="triangle"/>
            <a:tailEnd type="triangle"/>
          </a:ln>
          <a:effectLst/>
        </p:spPr>
      </p:cxnSp>
      <p:sp>
        <p:nvSpPr>
          <p:cNvPr id="92" name="TextBox 91">
            <a:extLst>
              <a:ext uri="{FF2B5EF4-FFF2-40B4-BE49-F238E27FC236}">
                <a16:creationId xmlns:a16="http://schemas.microsoft.com/office/drawing/2014/main" id="{6E057596-802C-921D-1705-4B217FA7D7B8}"/>
              </a:ext>
            </a:extLst>
          </p:cNvPr>
          <p:cNvSpPr txBox="1"/>
          <p:nvPr/>
        </p:nvSpPr>
        <p:spPr>
          <a:xfrm>
            <a:off x="2596608" y="3679902"/>
            <a:ext cx="33054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rPr>
              <a:t>dx</a:t>
            </a:r>
          </a:p>
        </p:txBody>
      </p:sp>
      <mc:AlternateContent xmlns:mc="http://schemas.openxmlformats.org/markup-compatibility/2006" xmlns:a14="http://schemas.microsoft.com/office/drawing/2010/main">
        <mc:Choice Requires="a14">
          <p:sp>
            <p:nvSpPr>
              <p:cNvPr id="93" name="TextBox 92">
                <a:extLst>
                  <a:ext uri="{FF2B5EF4-FFF2-40B4-BE49-F238E27FC236}">
                    <a16:creationId xmlns:a16="http://schemas.microsoft.com/office/drawing/2014/main" id="{6D804A34-F416-1990-B401-EAEDDE58DE71}"/>
                  </a:ext>
                </a:extLst>
              </p:cNvPr>
              <p:cNvSpPr txBox="1"/>
              <p:nvPr/>
            </p:nvSpPr>
            <p:spPr>
              <a:xfrm>
                <a:off x="645140" y="3137492"/>
                <a:ext cx="1402941" cy="36285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sSub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𝑄</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𝑥</m:t>
                          </m:r>
                        </m:sub>
                      </m:s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𝑘𝑤𝐻</m:t>
                      </m:r>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𝑑</m:t>
                          </m:r>
                          <m:sSub>
                            <m:sSub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sSub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𝑇</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𝑥</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𝑑𝑥</m:t>
                          </m:r>
                        </m:den>
                      </m:f>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endParaRPr>
              </a:p>
            </p:txBody>
          </p:sp>
        </mc:Choice>
        <mc:Fallback xmlns="">
          <p:sp>
            <p:nvSpPr>
              <p:cNvPr id="93" name="TextBox 92">
                <a:extLst>
                  <a:ext uri="{FF2B5EF4-FFF2-40B4-BE49-F238E27FC236}">
                    <a16:creationId xmlns:a16="http://schemas.microsoft.com/office/drawing/2014/main" id="{C8F32E0C-A836-8F33-3E35-8502C3ABD008}"/>
                  </a:ext>
                </a:extLst>
              </p:cNvPr>
              <p:cNvSpPr txBox="1">
                <a:spLocks noRot="1" noChangeAspect="1" noMove="1" noResize="1" noEditPoints="1" noAdjustHandles="1" noChangeArrowheads="1" noChangeShapeType="1" noTextEdit="1"/>
              </p:cNvSpPr>
              <p:nvPr/>
            </p:nvSpPr>
            <p:spPr>
              <a:xfrm>
                <a:off x="645140" y="3137492"/>
                <a:ext cx="1402941" cy="362856"/>
              </a:xfrm>
              <a:prstGeom prst="rect">
                <a:avLst/>
              </a:prstGeom>
              <a:blipFill>
                <a:blip r:embed="rId3"/>
                <a:stretch>
                  <a:fillRect t="-3390" b="-1186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4" name="TextBox 93">
                <a:extLst>
                  <a:ext uri="{FF2B5EF4-FFF2-40B4-BE49-F238E27FC236}">
                    <a16:creationId xmlns:a16="http://schemas.microsoft.com/office/drawing/2014/main" id="{6D39E82C-174C-EA1C-C71A-4F18143C6139}"/>
                  </a:ext>
                </a:extLst>
              </p:cNvPr>
              <p:cNvSpPr txBox="1"/>
              <p:nvPr/>
            </p:nvSpPr>
            <p:spPr>
              <a:xfrm>
                <a:off x="3423309" y="3153769"/>
                <a:ext cx="1683247" cy="35060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sSub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𝑄</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𝑥</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𝑥</m:t>
                          </m:r>
                        </m:sub>
                      </m:s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𝑘𝑤𝐻</m:t>
                      </m:r>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𝑑</m:t>
                          </m:r>
                          <m:sSub>
                            <m:sSub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sSub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𝑇</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𝑥</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𝑥</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𝑑𝑥</m:t>
                          </m:r>
                        </m:den>
                      </m:f>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endParaRPr>
              </a:p>
            </p:txBody>
          </p:sp>
        </mc:Choice>
        <mc:Fallback xmlns="">
          <p:sp>
            <p:nvSpPr>
              <p:cNvPr id="94" name="TextBox 93">
                <a:extLst>
                  <a:ext uri="{FF2B5EF4-FFF2-40B4-BE49-F238E27FC236}">
                    <a16:creationId xmlns:a16="http://schemas.microsoft.com/office/drawing/2014/main" id="{9ECB5550-D8B5-41FA-D8A0-221C12D494C0}"/>
                  </a:ext>
                </a:extLst>
              </p:cNvPr>
              <p:cNvSpPr txBox="1">
                <a:spLocks noRot="1" noChangeAspect="1" noMove="1" noResize="1" noEditPoints="1" noAdjustHandles="1" noChangeArrowheads="1" noChangeShapeType="1" noTextEdit="1"/>
              </p:cNvSpPr>
              <p:nvPr/>
            </p:nvSpPr>
            <p:spPr>
              <a:xfrm>
                <a:off x="3423309" y="3153769"/>
                <a:ext cx="1683247" cy="350609"/>
              </a:xfrm>
              <a:prstGeom prst="rect">
                <a:avLst/>
              </a:prstGeom>
              <a:blipFill>
                <a:blip r:embed="rId4"/>
                <a:stretch>
                  <a:fillRect t="-3448" b="-15517"/>
                </a:stretch>
              </a:blipFill>
            </p:spPr>
            <p:txBody>
              <a:bodyPr/>
              <a:lstStyle/>
              <a:p>
                <a:r>
                  <a:rPr lang="en-US">
                    <a:noFill/>
                  </a:rPr>
                  <a:t> </a:t>
                </a:r>
              </a:p>
            </p:txBody>
          </p:sp>
        </mc:Fallback>
      </mc:AlternateContent>
      <p:sp>
        <p:nvSpPr>
          <p:cNvPr id="95" name="Oval 94">
            <a:extLst>
              <a:ext uri="{FF2B5EF4-FFF2-40B4-BE49-F238E27FC236}">
                <a16:creationId xmlns:a16="http://schemas.microsoft.com/office/drawing/2014/main" id="{2D11FFA9-98F1-5235-2D26-9FC51C05BAF3}"/>
              </a:ext>
            </a:extLst>
          </p:cNvPr>
          <p:cNvSpPr/>
          <p:nvPr/>
        </p:nvSpPr>
        <p:spPr>
          <a:xfrm>
            <a:off x="4663992" y="3760219"/>
            <a:ext cx="216477" cy="200435"/>
          </a:xfrm>
          <a:prstGeom prst="ellipse">
            <a:avLst/>
          </a:prstGeom>
          <a:solidFill>
            <a:srgbClr val="FFFFFF"/>
          </a:solidFill>
          <a:ln w="38100" cap="flat" cmpd="sng" algn="ctr">
            <a:solidFill>
              <a:srgbClr val="006CD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ＭＳ Ｐゴシック" charset="-128"/>
              <a:cs typeface="+mn-cs"/>
            </a:endParaRPr>
          </a:p>
        </p:txBody>
      </p:sp>
      <p:cxnSp>
        <p:nvCxnSpPr>
          <p:cNvPr id="96" name="Straight Connector 95">
            <a:extLst>
              <a:ext uri="{FF2B5EF4-FFF2-40B4-BE49-F238E27FC236}">
                <a16:creationId xmlns:a16="http://schemas.microsoft.com/office/drawing/2014/main" id="{BD05F375-132E-0F8E-FCB4-17E5114C009F}"/>
              </a:ext>
            </a:extLst>
          </p:cNvPr>
          <p:cNvCxnSpPr/>
          <p:nvPr/>
        </p:nvCxnSpPr>
        <p:spPr>
          <a:xfrm flipH="1" flipV="1">
            <a:off x="4772232" y="3871742"/>
            <a:ext cx="533400" cy="641866"/>
          </a:xfrm>
          <a:prstGeom prst="line">
            <a:avLst/>
          </a:prstGeom>
          <a:noFill/>
          <a:ln w="6350" cap="flat" cmpd="sng" algn="ctr">
            <a:solidFill>
              <a:srgbClr val="70AD47"/>
            </a:solidFill>
            <a:prstDash val="solid"/>
            <a:miter lim="800000"/>
          </a:ln>
          <a:effectLst/>
        </p:spPr>
      </p:cxnSp>
      <p:cxnSp>
        <p:nvCxnSpPr>
          <p:cNvPr id="97" name="Straight Connector 96">
            <a:extLst>
              <a:ext uri="{FF2B5EF4-FFF2-40B4-BE49-F238E27FC236}">
                <a16:creationId xmlns:a16="http://schemas.microsoft.com/office/drawing/2014/main" id="{371129D8-3DFF-A96E-73AC-B5FC39DCE7F0}"/>
              </a:ext>
            </a:extLst>
          </p:cNvPr>
          <p:cNvCxnSpPr/>
          <p:nvPr/>
        </p:nvCxnSpPr>
        <p:spPr>
          <a:xfrm>
            <a:off x="4772232" y="3566942"/>
            <a:ext cx="0" cy="914400"/>
          </a:xfrm>
          <a:prstGeom prst="line">
            <a:avLst/>
          </a:prstGeom>
          <a:noFill/>
          <a:ln w="6350" cap="flat" cmpd="sng" algn="ctr">
            <a:solidFill>
              <a:srgbClr val="5B9BD5"/>
            </a:solidFill>
            <a:prstDash val="dash"/>
            <a:miter lim="800000"/>
          </a:ln>
          <a:effectLst/>
        </p:spPr>
      </p:cxnSp>
      <p:sp>
        <p:nvSpPr>
          <p:cNvPr id="98" name="Arrow: Right 97">
            <a:extLst>
              <a:ext uri="{FF2B5EF4-FFF2-40B4-BE49-F238E27FC236}">
                <a16:creationId xmlns:a16="http://schemas.microsoft.com/office/drawing/2014/main" id="{81DE58BD-9C93-AA34-7DB1-3FEFDD6BEC2C}"/>
              </a:ext>
            </a:extLst>
          </p:cNvPr>
          <p:cNvSpPr/>
          <p:nvPr/>
        </p:nvSpPr>
        <p:spPr>
          <a:xfrm>
            <a:off x="2163474" y="3751207"/>
            <a:ext cx="304453" cy="241069"/>
          </a:xfrm>
          <a:prstGeom prst="rightArrow">
            <a:avLst/>
          </a:prstGeom>
          <a:solidFill>
            <a:srgbClr val="AB3B00">
              <a:lumMod val="60000"/>
              <a:lumOff val="40000"/>
            </a:srgbClr>
          </a:solidFill>
          <a:ln w="0" cap="flat" cmpd="sng" algn="ctr">
            <a:solidFill>
              <a:srgbClr val="F4C400">
                <a:shade val="1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ＭＳ Ｐゴシック" charset="-128"/>
              <a:cs typeface="+mn-cs"/>
            </a:endParaRPr>
          </a:p>
        </p:txBody>
      </p:sp>
      <p:sp>
        <p:nvSpPr>
          <p:cNvPr id="99" name="Arrow: Right 98">
            <a:extLst>
              <a:ext uri="{FF2B5EF4-FFF2-40B4-BE49-F238E27FC236}">
                <a16:creationId xmlns:a16="http://schemas.microsoft.com/office/drawing/2014/main" id="{C6779125-5B88-D001-6E95-44FE6A2D358C}"/>
              </a:ext>
            </a:extLst>
          </p:cNvPr>
          <p:cNvSpPr/>
          <p:nvPr/>
        </p:nvSpPr>
        <p:spPr>
          <a:xfrm>
            <a:off x="3077128" y="3764310"/>
            <a:ext cx="304453" cy="241069"/>
          </a:xfrm>
          <a:prstGeom prst="rightArrow">
            <a:avLst/>
          </a:prstGeom>
          <a:solidFill>
            <a:srgbClr val="AB3B00">
              <a:lumMod val="60000"/>
              <a:lumOff val="40000"/>
            </a:srgbClr>
          </a:solidFill>
          <a:ln w="0" cap="flat" cmpd="sng" algn="ctr">
            <a:solidFill>
              <a:srgbClr val="F4C400">
                <a:shade val="1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ＭＳ Ｐゴシック" charset="-128"/>
              <a:cs typeface="+mn-cs"/>
            </a:endParaRPr>
          </a:p>
        </p:txBody>
      </p:sp>
      <p:sp>
        <p:nvSpPr>
          <p:cNvPr id="100" name="TextBox 99">
            <a:extLst>
              <a:ext uri="{FF2B5EF4-FFF2-40B4-BE49-F238E27FC236}">
                <a16:creationId xmlns:a16="http://schemas.microsoft.com/office/drawing/2014/main" id="{87B913DE-E550-29A1-B7E8-2876C3BFFD1E}"/>
              </a:ext>
            </a:extLst>
          </p:cNvPr>
          <p:cNvSpPr txBox="1"/>
          <p:nvPr/>
        </p:nvSpPr>
        <p:spPr>
          <a:xfrm>
            <a:off x="5269263" y="4481342"/>
            <a:ext cx="68159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rPr>
              <a:t>T</a:t>
            </a:r>
            <a:r>
              <a:rPr kumimoji="0" lang="en-US" sz="1800" b="0" i="1" u="none" strike="noStrike" kern="1200" cap="none" spc="0" normalizeH="0" baseline="-25000" noProof="0" dirty="0">
                <a:ln>
                  <a:noFill/>
                </a:ln>
                <a:solidFill>
                  <a:srgbClr val="000000"/>
                </a:solidFill>
                <a:effectLst/>
                <a:uLnTx/>
                <a:uFillTx/>
                <a:latin typeface="Calibri" panose="020F0502020204030204"/>
                <a:ea typeface="ＭＳ Ｐゴシック" charset="-128"/>
                <a:cs typeface="+mn-cs"/>
              </a:rPr>
              <a:t>0 , </a:t>
            </a:r>
            <a:r>
              <a:rPr kumimoji="0" lang="en-US" sz="1800" b="0" i="1" u="none" strike="noStrike" kern="1200" cap="none" spc="0" normalizeH="0" baseline="0" noProof="0" dirty="0">
                <a:ln>
                  <a:noFill/>
                </a:ln>
                <a:solidFill>
                  <a:srgbClr val="000000"/>
                </a:solidFill>
                <a:effectLst/>
                <a:uLnTx/>
                <a:uFillTx/>
                <a:latin typeface="Symbol" panose="05050102010706020507" pitchFamily="18" charset="2"/>
                <a:ea typeface="ＭＳ Ｐゴシック" charset="-128"/>
                <a:cs typeface="+mn-cs"/>
              </a:rPr>
              <a:t>q</a:t>
            </a:r>
            <a:r>
              <a:rPr kumimoji="0" lang="en-US" sz="1800" b="0" i="1" u="none" strike="noStrike" kern="1200" cap="none" spc="0" normalizeH="0" baseline="-25000" noProof="0" dirty="0">
                <a:ln>
                  <a:noFill/>
                </a:ln>
                <a:solidFill>
                  <a:srgbClr val="000000"/>
                </a:solidFill>
                <a:effectLst/>
                <a:uLnTx/>
                <a:uFillTx/>
                <a:latin typeface="Symbol" panose="05050102010706020507" pitchFamily="18" charset="2"/>
                <a:ea typeface="ＭＳ Ｐゴシック" charset="-128"/>
                <a:cs typeface="+mn-cs"/>
              </a:rPr>
              <a:t>0</a:t>
            </a:r>
            <a:endParaRPr kumimoji="0" lang="en-US" sz="1800" b="0" i="1" u="none" strike="noStrike" kern="1200" cap="none" spc="0" normalizeH="0" baseline="0" noProof="0" dirty="0">
              <a:ln>
                <a:noFill/>
              </a:ln>
              <a:solidFill>
                <a:srgbClr val="000000"/>
              </a:solidFill>
              <a:effectLst/>
              <a:uLnTx/>
              <a:uFillTx/>
              <a:latin typeface="Symbol" panose="05050102010706020507" pitchFamily="18" charset="2"/>
              <a:ea typeface="ＭＳ Ｐゴシック" charset="-128"/>
              <a:cs typeface="+mn-cs"/>
            </a:endParaRPr>
          </a:p>
        </p:txBody>
      </p:sp>
      <p:sp>
        <p:nvSpPr>
          <p:cNvPr id="101" name="Arrow: Up 100">
            <a:extLst>
              <a:ext uri="{FF2B5EF4-FFF2-40B4-BE49-F238E27FC236}">
                <a16:creationId xmlns:a16="http://schemas.microsoft.com/office/drawing/2014/main" id="{8271F80B-076E-7F2B-364C-CFC301F1BB73}"/>
              </a:ext>
            </a:extLst>
          </p:cNvPr>
          <p:cNvSpPr/>
          <p:nvPr/>
        </p:nvSpPr>
        <p:spPr>
          <a:xfrm>
            <a:off x="2624718" y="4127700"/>
            <a:ext cx="274320" cy="369332"/>
          </a:xfrm>
          <a:prstGeom prst="upArrow">
            <a:avLst/>
          </a:prstGeom>
          <a:solidFill>
            <a:srgbClr val="006CD6">
              <a:lumMod val="20000"/>
              <a:lumOff val="80000"/>
            </a:srgbClr>
          </a:solidFill>
          <a:ln w="3175" cap="flat" cmpd="sng" algn="ctr">
            <a:solidFill>
              <a:srgbClr val="F4C400">
                <a:shade val="1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ＭＳ Ｐゴシック" charset="-128"/>
              <a:cs typeface="+mn-cs"/>
            </a:endParaRPr>
          </a:p>
        </p:txBody>
      </p:sp>
      <p:sp>
        <p:nvSpPr>
          <p:cNvPr id="102" name="Arrow: Up 101">
            <a:extLst>
              <a:ext uri="{FF2B5EF4-FFF2-40B4-BE49-F238E27FC236}">
                <a16:creationId xmlns:a16="http://schemas.microsoft.com/office/drawing/2014/main" id="{0AFF7A69-5A86-5765-C219-D79BBE293B0E}"/>
              </a:ext>
            </a:extLst>
          </p:cNvPr>
          <p:cNvSpPr/>
          <p:nvPr/>
        </p:nvSpPr>
        <p:spPr>
          <a:xfrm>
            <a:off x="2652828" y="3224280"/>
            <a:ext cx="274320" cy="369332"/>
          </a:xfrm>
          <a:prstGeom prst="upArrow">
            <a:avLst/>
          </a:prstGeom>
          <a:solidFill>
            <a:srgbClr val="EC7B2F">
              <a:lumMod val="40000"/>
              <a:lumOff val="60000"/>
            </a:srgbClr>
          </a:solidFill>
          <a:ln w="3175" cap="flat" cmpd="sng" algn="ctr">
            <a:solidFill>
              <a:srgbClr val="F4C400">
                <a:shade val="1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ＭＳ Ｐゴシック" charset="-128"/>
              <a:cs typeface="+mn-cs"/>
            </a:endParaRPr>
          </a:p>
        </p:txBody>
      </p:sp>
      <p:grpSp>
        <p:nvGrpSpPr>
          <p:cNvPr id="103" name="Group 102">
            <a:extLst>
              <a:ext uri="{FF2B5EF4-FFF2-40B4-BE49-F238E27FC236}">
                <a16:creationId xmlns:a16="http://schemas.microsoft.com/office/drawing/2014/main" id="{BEDC689D-80B2-C3A4-6669-CED398726A8A}"/>
              </a:ext>
            </a:extLst>
          </p:cNvPr>
          <p:cNvGrpSpPr/>
          <p:nvPr/>
        </p:nvGrpSpPr>
        <p:grpSpPr>
          <a:xfrm>
            <a:off x="2692394" y="1061858"/>
            <a:ext cx="1219200" cy="1219200"/>
            <a:chOff x="1447800" y="2514600"/>
            <a:chExt cx="1219200" cy="1219200"/>
          </a:xfrm>
          <a:solidFill>
            <a:schemeClr val="accent1">
              <a:lumMod val="20000"/>
              <a:lumOff val="80000"/>
            </a:schemeClr>
          </a:solidFill>
        </p:grpSpPr>
        <p:sp>
          <p:nvSpPr>
            <p:cNvPr id="104" name="Rectangle 103">
              <a:extLst>
                <a:ext uri="{FF2B5EF4-FFF2-40B4-BE49-F238E27FC236}">
                  <a16:creationId xmlns:a16="http://schemas.microsoft.com/office/drawing/2014/main" id="{76E94F51-52CF-08BA-7021-D1FBE1865802}"/>
                </a:ext>
              </a:extLst>
            </p:cNvPr>
            <p:cNvSpPr/>
            <p:nvPr/>
          </p:nvSpPr>
          <p:spPr>
            <a:xfrm>
              <a:off x="1447800" y="2590800"/>
              <a:ext cx="1219200" cy="1066800"/>
            </a:xfrm>
            <a:prstGeom prst="rect">
              <a:avLst/>
            </a:prstGeom>
            <a:grpFill/>
            <a:ln w="19050" cap="flat" cmpd="sng" algn="ctr">
              <a:solidFill>
                <a:srgbClr val="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ＭＳ Ｐゴシック" charset="-128"/>
                <a:cs typeface="+mn-cs"/>
              </a:endParaRPr>
            </a:p>
          </p:txBody>
        </p:sp>
        <p:cxnSp>
          <p:nvCxnSpPr>
            <p:cNvPr id="105" name="Straight Arrow Connector 104">
              <a:extLst>
                <a:ext uri="{FF2B5EF4-FFF2-40B4-BE49-F238E27FC236}">
                  <a16:creationId xmlns:a16="http://schemas.microsoft.com/office/drawing/2014/main" id="{A54717CE-0A3F-C2E2-5DCA-CC7C873B82B7}"/>
                </a:ext>
              </a:extLst>
            </p:cNvPr>
            <p:cNvCxnSpPr/>
            <p:nvPr/>
          </p:nvCxnSpPr>
          <p:spPr>
            <a:xfrm>
              <a:off x="1600200" y="2514600"/>
              <a:ext cx="0" cy="1219200"/>
            </a:xfrm>
            <a:prstGeom prst="straightConnector1">
              <a:avLst/>
            </a:prstGeom>
            <a:grpFill/>
            <a:ln w="12700" cap="flat" cmpd="sng" algn="ctr">
              <a:solidFill>
                <a:srgbClr val="006CD6"/>
              </a:solidFill>
              <a:prstDash val="solid"/>
              <a:miter lim="800000"/>
              <a:tailEnd type="triangle" w="med" len="lg"/>
            </a:ln>
            <a:effectLst/>
          </p:spPr>
        </p:cxnSp>
        <p:cxnSp>
          <p:nvCxnSpPr>
            <p:cNvPr id="106" name="Straight Arrow Connector 105">
              <a:extLst>
                <a:ext uri="{FF2B5EF4-FFF2-40B4-BE49-F238E27FC236}">
                  <a16:creationId xmlns:a16="http://schemas.microsoft.com/office/drawing/2014/main" id="{2E45B643-990E-8CC4-B333-149418E476AF}"/>
                </a:ext>
              </a:extLst>
            </p:cNvPr>
            <p:cNvCxnSpPr/>
            <p:nvPr/>
          </p:nvCxnSpPr>
          <p:spPr>
            <a:xfrm>
              <a:off x="1828800" y="2514600"/>
              <a:ext cx="0" cy="1219200"/>
            </a:xfrm>
            <a:prstGeom prst="straightConnector1">
              <a:avLst/>
            </a:prstGeom>
            <a:grpFill/>
            <a:ln w="12700" cap="flat" cmpd="sng" algn="ctr">
              <a:solidFill>
                <a:srgbClr val="006CD6"/>
              </a:solidFill>
              <a:prstDash val="solid"/>
              <a:miter lim="800000"/>
              <a:tailEnd type="triangle" w="med" len="lg"/>
            </a:ln>
            <a:effectLst/>
          </p:spPr>
        </p:cxnSp>
        <p:cxnSp>
          <p:nvCxnSpPr>
            <p:cNvPr id="107" name="Straight Arrow Connector 106">
              <a:extLst>
                <a:ext uri="{FF2B5EF4-FFF2-40B4-BE49-F238E27FC236}">
                  <a16:creationId xmlns:a16="http://schemas.microsoft.com/office/drawing/2014/main" id="{B37BC749-45DF-0747-C537-F99670617F2D}"/>
                </a:ext>
              </a:extLst>
            </p:cNvPr>
            <p:cNvCxnSpPr/>
            <p:nvPr/>
          </p:nvCxnSpPr>
          <p:spPr>
            <a:xfrm>
              <a:off x="2057400" y="2514600"/>
              <a:ext cx="0" cy="1219200"/>
            </a:xfrm>
            <a:prstGeom prst="straightConnector1">
              <a:avLst/>
            </a:prstGeom>
            <a:grpFill/>
            <a:ln w="12700" cap="flat" cmpd="sng" algn="ctr">
              <a:solidFill>
                <a:srgbClr val="006CD6"/>
              </a:solidFill>
              <a:prstDash val="solid"/>
              <a:miter lim="800000"/>
              <a:tailEnd type="triangle" w="med" len="lg"/>
            </a:ln>
            <a:effectLst/>
          </p:spPr>
        </p:cxnSp>
        <p:cxnSp>
          <p:nvCxnSpPr>
            <p:cNvPr id="108" name="Straight Arrow Connector 107">
              <a:extLst>
                <a:ext uri="{FF2B5EF4-FFF2-40B4-BE49-F238E27FC236}">
                  <a16:creationId xmlns:a16="http://schemas.microsoft.com/office/drawing/2014/main" id="{1FFEA3AD-E6D0-16F3-850C-1E3C58E0D05D}"/>
                </a:ext>
              </a:extLst>
            </p:cNvPr>
            <p:cNvCxnSpPr/>
            <p:nvPr/>
          </p:nvCxnSpPr>
          <p:spPr>
            <a:xfrm>
              <a:off x="2286000" y="2514600"/>
              <a:ext cx="0" cy="1219200"/>
            </a:xfrm>
            <a:prstGeom prst="straightConnector1">
              <a:avLst/>
            </a:prstGeom>
            <a:grpFill/>
            <a:ln w="12700" cap="flat" cmpd="sng" algn="ctr">
              <a:solidFill>
                <a:srgbClr val="006CD6"/>
              </a:solidFill>
              <a:prstDash val="solid"/>
              <a:miter lim="800000"/>
              <a:tailEnd type="triangle" w="med" len="lg"/>
            </a:ln>
            <a:effectLst/>
          </p:spPr>
        </p:cxnSp>
        <p:cxnSp>
          <p:nvCxnSpPr>
            <p:cNvPr id="109" name="Straight Arrow Connector 108">
              <a:extLst>
                <a:ext uri="{FF2B5EF4-FFF2-40B4-BE49-F238E27FC236}">
                  <a16:creationId xmlns:a16="http://schemas.microsoft.com/office/drawing/2014/main" id="{5F3CDFDC-796D-4570-D2F0-1AB68EBEAE0F}"/>
                </a:ext>
              </a:extLst>
            </p:cNvPr>
            <p:cNvCxnSpPr/>
            <p:nvPr/>
          </p:nvCxnSpPr>
          <p:spPr>
            <a:xfrm>
              <a:off x="2514600" y="2514600"/>
              <a:ext cx="0" cy="1219200"/>
            </a:xfrm>
            <a:prstGeom prst="straightConnector1">
              <a:avLst/>
            </a:prstGeom>
            <a:grpFill/>
            <a:ln w="12700" cap="flat" cmpd="sng" algn="ctr">
              <a:solidFill>
                <a:srgbClr val="006CD6"/>
              </a:solidFill>
              <a:prstDash val="solid"/>
              <a:miter lim="800000"/>
              <a:tailEnd type="triangle" w="med" len="lg"/>
            </a:ln>
            <a:effectLst/>
          </p:spPr>
        </p:cxnSp>
      </p:grpSp>
      <p:cxnSp>
        <p:nvCxnSpPr>
          <p:cNvPr id="110" name="Straight Arrow Connector 109">
            <a:extLst>
              <a:ext uri="{FF2B5EF4-FFF2-40B4-BE49-F238E27FC236}">
                <a16:creationId xmlns:a16="http://schemas.microsoft.com/office/drawing/2014/main" id="{66FD1AE6-27E9-CD9A-ABE9-94B22395EC24}"/>
              </a:ext>
            </a:extLst>
          </p:cNvPr>
          <p:cNvCxnSpPr>
            <a:cxnSpLocks/>
          </p:cNvCxnSpPr>
          <p:nvPr/>
        </p:nvCxnSpPr>
        <p:spPr>
          <a:xfrm flipH="1">
            <a:off x="2844794" y="1061858"/>
            <a:ext cx="1200209" cy="0"/>
          </a:xfrm>
          <a:prstGeom prst="straightConnector1">
            <a:avLst/>
          </a:prstGeom>
          <a:noFill/>
          <a:ln w="19050" cap="flat" cmpd="sng" algn="ctr">
            <a:solidFill>
              <a:srgbClr val="006CD6"/>
            </a:solidFill>
            <a:prstDash val="solid"/>
            <a:miter lim="800000"/>
            <a:tailEnd type="triangle"/>
          </a:ln>
          <a:effectLst/>
        </p:spPr>
      </p:cxnSp>
      <p:sp>
        <p:nvSpPr>
          <p:cNvPr id="111" name="TextBox 110">
            <a:extLst>
              <a:ext uri="{FF2B5EF4-FFF2-40B4-BE49-F238E27FC236}">
                <a16:creationId xmlns:a16="http://schemas.microsoft.com/office/drawing/2014/main" id="{A1A1235D-0070-B07E-C5EB-513A71228482}"/>
              </a:ext>
            </a:extLst>
          </p:cNvPr>
          <p:cNvSpPr txBox="1"/>
          <p:nvPr/>
        </p:nvSpPr>
        <p:spPr>
          <a:xfrm>
            <a:off x="3957855" y="926971"/>
            <a:ext cx="667170" cy="307777"/>
          </a:xfrm>
          <a:prstGeom prst="rect">
            <a:avLst/>
          </a:prstGeom>
          <a:solidFill>
            <a:srgbClr val="FFFFFF"/>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srgbClr val="000000"/>
                </a:solidFill>
                <a:effectLst/>
                <a:uLnTx/>
                <a:uFillTx/>
                <a:latin typeface="Calibri" panose="020F0502020204030204"/>
                <a:ea typeface="ＭＳ Ｐゴシック" charset="-128"/>
                <a:cs typeface="+mn-cs"/>
              </a:rPr>
              <a:t>Supply</a:t>
            </a:r>
          </a:p>
        </p:txBody>
      </p:sp>
      <p:sp>
        <p:nvSpPr>
          <p:cNvPr id="112" name="TextBox 111">
            <a:extLst>
              <a:ext uri="{FF2B5EF4-FFF2-40B4-BE49-F238E27FC236}">
                <a16:creationId xmlns:a16="http://schemas.microsoft.com/office/drawing/2014/main" id="{DDF4D2B8-239E-27F2-053F-AC3BD892C713}"/>
              </a:ext>
            </a:extLst>
          </p:cNvPr>
          <p:cNvSpPr txBox="1"/>
          <p:nvPr/>
        </p:nvSpPr>
        <p:spPr>
          <a:xfrm>
            <a:off x="2021313" y="2261080"/>
            <a:ext cx="671081" cy="307777"/>
          </a:xfrm>
          <a:prstGeom prst="rect">
            <a:avLst/>
          </a:prstGeom>
          <a:solidFill>
            <a:srgbClr val="FFFFFF"/>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srgbClr val="000000"/>
                </a:solidFill>
                <a:effectLst/>
                <a:uLnTx/>
                <a:uFillTx/>
                <a:latin typeface="Calibri" panose="020F0502020204030204"/>
                <a:ea typeface="ＭＳ Ｐゴシック" charset="-128"/>
                <a:cs typeface="+mn-cs"/>
              </a:rPr>
              <a:t>Return</a:t>
            </a:r>
          </a:p>
        </p:txBody>
      </p:sp>
      <p:cxnSp>
        <p:nvCxnSpPr>
          <p:cNvPr id="113" name="Straight Arrow Connector 112">
            <a:extLst>
              <a:ext uri="{FF2B5EF4-FFF2-40B4-BE49-F238E27FC236}">
                <a16:creationId xmlns:a16="http://schemas.microsoft.com/office/drawing/2014/main" id="{5570F541-755E-48FA-FE60-AA86333C4FEE}"/>
              </a:ext>
            </a:extLst>
          </p:cNvPr>
          <p:cNvCxnSpPr>
            <a:cxnSpLocks/>
          </p:cNvCxnSpPr>
          <p:nvPr/>
        </p:nvCxnSpPr>
        <p:spPr>
          <a:xfrm flipH="1">
            <a:off x="2566430" y="2290108"/>
            <a:ext cx="1199803" cy="0"/>
          </a:xfrm>
          <a:prstGeom prst="straightConnector1">
            <a:avLst/>
          </a:prstGeom>
          <a:noFill/>
          <a:ln w="19050" cap="flat" cmpd="sng" algn="ctr">
            <a:solidFill>
              <a:srgbClr val="006CD6"/>
            </a:solidFill>
            <a:prstDash val="solid"/>
            <a:miter lim="800000"/>
            <a:tailEnd type="triangle"/>
          </a:ln>
          <a:effectLst/>
        </p:spPr>
      </p:cxnSp>
      <mc:AlternateContent xmlns:mc="http://schemas.openxmlformats.org/markup-compatibility/2006" xmlns:a14="http://schemas.microsoft.com/office/drawing/2010/main">
        <mc:Choice Requires="a14">
          <p:sp>
            <p:nvSpPr>
              <p:cNvPr id="114" name="TextBox 113">
                <a:extLst>
                  <a:ext uri="{FF2B5EF4-FFF2-40B4-BE49-F238E27FC236}">
                    <a16:creationId xmlns:a16="http://schemas.microsoft.com/office/drawing/2014/main" id="{5429C386-1D40-987D-4EA9-B60982E43C44}"/>
                  </a:ext>
                </a:extLst>
              </p:cNvPr>
              <p:cNvSpPr txBox="1"/>
              <p:nvPr/>
            </p:nvSpPr>
            <p:spPr>
              <a:xfrm>
                <a:off x="2266105" y="2962751"/>
                <a:ext cx="1234377" cy="198965"/>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𝑑𝑥𝐻</m:t>
                      </m:r>
                      <m:d>
                        <m:d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dPr>
                        <m:e>
                          <m:sSub>
                            <m:sSub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𝑇</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sub>
                          </m:s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𝑇</m:t>
                          </m:r>
                        </m:e>
                      </m:d>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endParaRPr>
              </a:p>
            </p:txBody>
          </p:sp>
        </mc:Choice>
        <mc:Fallback xmlns="">
          <p:sp>
            <p:nvSpPr>
              <p:cNvPr id="114" name="TextBox 113">
                <a:extLst>
                  <a:ext uri="{FF2B5EF4-FFF2-40B4-BE49-F238E27FC236}">
                    <a16:creationId xmlns:a16="http://schemas.microsoft.com/office/drawing/2014/main" id="{F3A91707-BD94-FE56-9304-07396E3E7315}"/>
                  </a:ext>
                </a:extLst>
              </p:cNvPr>
              <p:cNvSpPr txBox="1">
                <a:spLocks noRot="1" noChangeAspect="1" noMove="1" noResize="1" noEditPoints="1" noAdjustHandles="1" noChangeArrowheads="1" noChangeShapeType="1" noTextEdit="1"/>
              </p:cNvSpPr>
              <p:nvPr/>
            </p:nvSpPr>
            <p:spPr>
              <a:xfrm>
                <a:off x="2266105" y="2962751"/>
                <a:ext cx="1234377" cy="198965"/>
              </a:xfrm>
              <a:prstGeom prst="rect">
                <a:avLst/>
              </a:prstGeom>
              <a:blipFill>
                <a:blip r:embed="rId5"/>
                <a:stretch>
                  <a:fillRect l="-2475" b="-18182"/>
                </a:stretch>
              </a:blipFill>
            </p:spPr>
            <p:txBody>
              <a:bodyPr/>
              <a:lstStyle/>
              <a:p>
                <a:r>
                  <a:rPr lang="en-US">
                    <a:noFill/>
                  </a:rPr>
                  <a:t> </a:t>
                </a:r>
              </a:p>
            </p:txBody>
          </p:sp>
        </mc:Fallback>
      </mc:AlternateContent>
      <p:sp>
        <p:nvSpPr>
          <p:cNvPr id="115" name="TextBox 114">
            <a:extLst>
              <a:ext uri="{FF2B5EF4-FFF2-40B4-BE49-F238E27FC236}">
                <a16:creationId xmlns:a16="http://schemas.microsoft.com/office/drawing/2014/main" id="{1C8F483B-2268-9528-51DD-90C1829C62AE}"/>
              </a:ext>
            </a:extLst>
          </p:cNvPr>
          <p:cNvSpPr txBox="1"/>
          <p:nvPr/>
        </p:nvSpPr>
        <p:spPr>
          <a:xfrm>
            <a:off x="2297463" y="4558286"/>
            <a:ext cx="938590" cy="461665"/>
          </a:xfrm>
          <a:prstGeom prst="rect">
            <a:avLst/>
          </a:prstGeom>
          <a:solidFill>
            <a:srgbClr val="FFFFFF"/>
          </a:solid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srgbClr val="000000"/>
                </a:solidFill>
                <a:effectLst/>
                <a:uLnTx/>
                <a:uFillTx/>
                <a:latin typeface="Calibri" panose="020F0502020204030204"/>
                <a:ea typeface="ＭＳ Ｐゴシック" charset="-128"/>
                <a:cs typeface="+mn-cs"/>
              </a:rPr>
              <a:t>Mars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srgbClr val="000000"/>
                </a:solidFill>
                <a:effectLst/>
                <a:uLnTx/>
                <a:uFillTx/>
                <a:latin typeface="Calibri" panose="020F0502020204030204"/>
                <a:ea typeface="ＭＳ Ｐゴシック" charset="-128"/>
                <a:cs typeface="+mn-cs"/>
              </a:rPr>
              <a:t>Atmosphere</a:t>
            </a:r>
          </a:p>
        </p:txBody>
      </p:sp>
      <p:cxnSp>
        <p:nvCxnSpPr>
          <p:cNvPr id="116" name="Straight Connector 115">
            <a:extLst>
              <a:ext uri="{FF2B5EF4-FFF2-40B4-BE49-F238E27FC236}">
                <a16:creationId xmlns:a16="http://schemas.microsoft.com/office/drawing/2014/main" id="{353DABD7-C7E4-7D15-561E-47C417C2A092}"/>
              </a:ext>
            </a:extLst>
          </p:cNvPr>
          <p:cNvCxnSpPr>
            <a:stCxn id="93" idx="2"/>
            <a:endCxn id="98" idx="1"/>
          </p:cNvCxnSpPr>
          <p:nvPr/>
        </p:nvCxnSpPr>
        <p:spPr>
          <a:xfrm>
            <a:off x="1346611" y="3500348"/>
            <a:ext cx="816863" cy="371394"/>
          </a:xfrm>
          <a:prstGeom prst="line">
            <a:avLst/>
          </a:prstGeom>
          <a:noFill/>
          <a:ln w="6350" cap="flat" cmpd="sng" algn="ctr">
            <a:solidFill>
              <a:srgbClr val="000000"/>
            </a:solidFill>
            <a:prstDash val="solid"/>
            <a:miter lim="800000"/>
          </a:ln>
          <a:effectLst/>
        </p:spPr>
      </p:cxnSp>
      <p:cxnSp>
        <p:nvCxnSpPr>
          <p:cNvPr id="117" name="Straight Connector 116">
            <a:extLst>
              <a:ext uri="{FF2B5EF4-FFF2-40B4-BE49-F238E27FC236}">
                <a16:creationId xmlns:a16="http://schemas.microsoft.com/office/drawing/2014/main" id="{82A8FC84-7CCE-CC98-48EE-9C78BD6F5D8B}"/>
              </a:ext>
            </a:extLst>
          </p:cNvPr>
          <p:cNvCxnSpPr>
            <a:cxnSpLocks/>
            <a:endCxn id="94" idx="2"/>
          </p:cNvCxnSpPr>
          <p:nvPr/>
        </p:nvCxnSpPr>
        <p:spPr>
          <a:xfrm flipV="1">
            <a:off x="3406926" y="3504378"/>
            <a:ext cx="858007" cy="367363"/>
          </a:xfrm>
          <a:prstGeom prst="line">
            <a:avLst/>
          </a:prstGeom>
          <a:noFill/>
          <a:ln w="6350" cap="flat" cmpd="sng" algn="ctr">
            <a:solidFill>
              <a:srgbClr val="000000"/>
            </a:solidFill>
            <a:prstDash val="solid"/>
            <a:miter lim="800000"/>
          </a:ln>
          <a:effectLst/>
        </p:spPr>
      </p:cxnSp>
      <p:sp>
        <p:nvSpPr>
          <p:cNvPr id="118" name="TextBox 117">
            <a:extLst>
              <a:ext uri="{FF2B5EF4-FFF2-40B4-BE49-F238E27FC236}">
                <a16:creationId xmlns:a16="http://schemas.microsoft.com/office/drawing/2014/main" id="{49C24179-5BC7-66C9-54B8-CB6A0A083E09}"/>
              </a:ext>
            </a:extLst>
          </p:cNvPr>
          <p:cNvSpPr txBox="1"/>
          <p:nvPr/>
        </p:nvSpPr>
        <p:spPr>
          <a:xfrm>
            <a:off x="875820" y="2904648"/>
            <a:ext cx="88678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rPr>
              <a:t>Conduction</a:t>
            </a:r>
          </a:p>
        </p:txBody>
      </p:sp>
      <p:sp>
        <p:nvSpPr>
          <p:cNvPr id="119" name="TextBox 118">
            <a:extLst>
              <a:ext uri="{FF2B5EF4-FFF2-40B4-BE49-F238E27FC236}">
                <a16:creationId xmlns:a16="http://schemas.microsoft.com/office/drawing/2014/main" id="{C6EA653A-836A-432B-EE50-11C347BF3944}"/>
              </a:ext>
            </a:extLst>
          </p:cNvPr>
          <p:cNvSpPr txBox="1"/>
          <p:nvPr/>
        </p:nvSpPr>
        <p:spPr>
          <a:xfrm>
            <a:off x="3835929" y="2958168"/>
            <a:ext cx="88678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rPr>
              <a:t>Conduction</a:t>
            </a:r>
          </a:p>
        </p:txBody>
      </p:sp>
      <p:cxnSp>
        <p:nvCxnSpPr>
          <p:cNvPr id="120" name="Straight Arrow Connector 119">
            <a:extLst>
              <a:ext uri="{FF2B5EF4-FFF2-40B4-BE49-F238E27FC236}">
                <a16:creationId xmlns:a16="http://schemas.microsoft.com/office/drawing/2014/main" id="{5DE6233E-E695-0CA7-0E91-C990A89170E5}"/>
              </a:ext>
            </a:extLst>
          </p:cNvPr>
          <p:cNvCxnSpPr/>
          <p:nvPr/>
        </p:nvCxnSpPr>
        <p:spPr>
          <a:xfrm>
            <a:off x="2189241" y="1123492"/>
            <a:ext cx="0" cy="1066800"/>
          </a:xfrm>
          <a:prstGeom prst="straightConnector1">
            <a:avLst/>
          </a:prstGeom>
          <a:noFill/>
          <a:ln w="6350" cap="flat" cmpd="sng" algn="ctr">
            <a:solidFill>
              <a:srgbClr val="006CD6"/>
            </a:solidFill>
            <a:prstDash val="solid"/>
            <a:miter lim="800000"/>
            <a:headEnd type="triangle"/>
            <a:tailEnd type="triangle"/>
          </a:ln>
          <a:effectLst/>
        </p:spPr>
      </p:cxnSp>
      <p:cxnSp>
        <p:nvCxnSpPr>
          <p:cNvPr id="121" name="Straight Connector 120">
            <a:extLst>
              <a:ext uri="{FF2B5EF4-FFF2-40B4-BE49-F238E27FC236}">
                <a16:creationId xmlns:a16="http://schemas.microsoft.com/office/drawing/2014/main" id="{0D5CAA85-5AE3-81AA-3112-7836124B6668}"/>
              </a:ext>
            </a:extLst>
          </p:cNvPr>
          <p:cNvCxnSpPr/>
          <p:nvPr/>
        </p:nvCxnSpPr>
        <p:spPr>
          <a:xfrm>
            <a:off x="2036841" y="1123492"/>
            <a:ext cx="609600" cy="0"/>
          </a:xfrm>
          <a:prstGeom prst="line">
            <a:avLst/>
          </a:prstGeom>
          <a:noFill/>
          <a:ln w="6350" cap="flat" cmpd="sng" algn="ctr">
            <a:solidFill>
              <a:srgbClr val="70AD47"/>
            </a:solidFill>
            <a:prstDash val="solid"/>
            <a:miter lim="800000"/>
          </a:ln>
          <a:effectLst/>
        </p:spPr>
      </p:cxnSp>
      <p:cxnSp>
        <p:nvCxnSpPr>
          <p:cNvPr id="122" name="Straight Connector 121">
            <a:extLst>
              <a:ext uri="{FF2B5EF4-FFF2-40B4-BE49-F238E27FC236}">
                <a16:creationId xmlns:a16="http://schemas.microsoft.com/office/drawing/2014/main" id="{BF01F861-FE32-CEFC-22E1-2CFDBABCD904}"/>
              </a:ext>
            </a:extLst>
          </p:cNvPr>
          <p:cNvCxnSpPr/>
          <p:nvPr/>
        </p:nvCxnSpPr>
        <p:spPr>
          <a:xfrm>
            <a:off x="2036841" y="2190292"/>
            <a:ext cx="609600" cy="0"/>
          </a:xfrm>
          <a:prstGeom prst="line">
            <a:avLst/>
          </a:prstGeom>
          <a:noFill/>
          <a:ln w="6350" cap="flat" cmpd="sng" algn="ctr">
            <a:solidFill>
              <a:srgbClr val="70AD47"/>
            </a:solidFill>
            <a:prstDash val="solid"/>
            <a:miter lim="800000"/>
          </a:ln>
          <a:effectLst/>
        </p:spPr>
      </p:cxnSp>
      <p:sp>
        <p:nvSpPr>
          <p:cNvPr id="123" name="TextBox 122">
            <a:extLst>
              <a:ext uri="{FF2B5EF4-FFF2-40B4-BE49-F238E27FC236}">
                <a16:creationId xmlns:a16="http://schemas.microsoft.com/office/drawing/2014/main" id="{A3148C81-8A40-32F4-442D-6464A1631BA8}"/>
              </a:ext>
            </a:extLst>
          </p:cNvPr>
          <p:cNvSpPr txBox="1"/>
          <p:nvPr/>
        </p:nvSpPr>
        <p:spPr>
          <a:xfrm>
            <a:off x="2036841" y="1466392"/>
            <a:ext cx="296876" cy="307777"/>
          </a:xfrm>
          <a:prstGeom prst="rect">
            <a:avLst/>
          </a:prstGeom>
          <a:solidFill>
            <a:srgbClr val="FFFFFF"/>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srgbClr val="000000"/>
                </a:solidFill>
                <a:effectLst/>
                <a:uLnTx/>
                <a:uFillTx/>
                <a:latin typeface="Calibri" panose="020F0502020204030204"/>
                <a:ea typeface="ＭＳ Ｐゴシック" charset="-128"/>
                <a:cs typeface="+mn-cs"/>
              </a:rPr>
              <a:t>H</a:t>
            </a:r>
          </a:p>
        </p:txBody>
      </p:sp>
      <p:cxnSp>
        <p:nvCxnSpPr>
          <p:cNvPr id="124" name="Straight Connector 123">
            <a:extLst>
              <a:ext uri="{FF2B5EF4-FFF2-40B4-BE49-F238E27FC236}">
                <a16:creationId xmlns:a16="http://schemas.microsoft.com/office/drawing/2014/main" id="{E1E3D0A3-7AD9-96C1-452E-8B0B90BB9C8A}"/>
              </a:ext>
            </a:extLst>
          </p:cNvPr>
          <p:cNvCxnSpPr>
            <a:cxnSpLocks/>
          </p:cNvCxnSpPr>
          <p:nvPr/>
        </p:nvCxnSpPr>
        <p:spPr>
          <a:xfrm>
            <a:off x="2833301" y="2314686"/>
            <a:ext cx="0" cy="500743"/>
          </a:xfrm>
          <a:prstGeom prst="line">
            <a:avLst/>
          </a:prstGeom>
          <a:noFill/>
          <a:ln w="6350" cap="flat" cmpd="sng" algn="ctr">
            <a:solidFill>
              <a:srgbClr val="70AD47"/>
            </a:solidFill>
            <a:prstDash val="solid"/>
            <a:miter lim="800000"/>
          </a:ln>
          <a:effectLst/>
        </p:spPr>
      </p:cxnSp>
      <p:cxnSp>
        <p:nvCxnSpPr>
          <p:cNvPr id="125" name="Straight Connector 124">
            <a:extLst>
              <a:ext uri="{FF2B5EF4-FFF2-40B4-BE49-F238E27FC236}">
                <a16:creationId xmlns:a16="http://schemas.microsoft.com/office/drawing/2014/main" id="{0483D6AE-AABC-02F3-DD24-B4AEC22C83B6}"/>
              </a:ext>
            </a:extLst>
          </p:cNvPr>
          <p:cNvCxnSpPr>
            <a:cxnSpLocks/>
          </p:cNvCxnSpPr>
          <p:nvPr/>
        </p:nvCxnSpPr>
        <p:spPr>
          <a:xfrm>
            <a:off x="3061901" y="2314686"/>
            <a:ext cx="0" cy="500743"/>
          </a:xfrm>
          <a:prstGeom prst="line">
            <a:avLst/>
          </a:prstGeom>
          <a:noFill/>
          <a:ln w="6350" cap="flat" cmpd="sng" algn="ctr">
            <a:solidFill>
              <a:srgbClr val="70AD47"/>
            </a:solidFill>
            <a:prstDash val="solid"/>
            <a:miter lim="800000"/>
          </a:ln>
          <a:effectLst/>
        </p:spPr>
      </p:cxnSp>
      <p:cxnSp>
        <p:nvCxnSpPr>
          <p:cNvPr id="126" name="Straight Arrow Connector 125">
            <a:extLst>
              <a:ext uri="{FF2B5EF4-FFF2-40B4-BE49-F238E27FC236}">
                <a16:creationId xmlns:a16="http://schemas.microsoft.com/office/drawing/2014/main" id="{376E031C-61F3-052A-C566-E6808C5DF780}"/>
              </a:ext>
            </a:extLst>
          </p:cNvPr>
          <p:cNvCxnSpPr/>
          <p:nvPr/>
        </p:nvCxnSpPr>
        <p:spPr>
          <a:xfrm>
            <a:off x="2528501" y="2652141"/>
            <a:ext cx="304800" cy="0"/>
          </a:xfrm>
          <a:prstGeom prst="straightConnector1">
            <a:avLst/>
          </a:prstGeom>
          <a:noFill/>
          <a:ln w="6350" cap="flat" cmpd="sng" algn="ctr">
            <a:solidFill>
              <a:srgbClr val="006CD6"/>
            </a:solidFill>
            <a:prstDash val="solid"/>
            <a:miter lim="800000"/>
            <a:tailEnd type="triangle"/>
          </a:ln>
          <a:effectLst/>
        </p:spPr>
      </p:cxnSp>
      <p:cxnSp>
        <p:nvCxnSpPr>
          <p:cNvPr id="127" name="Straight Arrow Connector 126">
            <a:extLst>
              <a:ext uri="{FF2B5EF4-FFF2-40B4-BE49-F238E27FC236}">
                <a16:creationId xmlns:a16="http://schemas.microsoft.com/office/drawing/2014/main" id="{30022A7A-F8D6-EC9B-4C58-5992B46C1B68}"/>
              </a:ext>
            </a:extLst>
          </p:cNvPr>
          <p:cNvCxnSpPr/>
          <p:nvPr/>
        </p:nvCxnSpPr>
        <p:spPr>
          <a:xfrm flipH="1">
            <a:off x="3061901" y="2652141"/>
            <a:ext cx="304800" cy="0"/>
          </a:xfrm>
          <a:prstGeom prst="straightConnector1">
            <a:avLst/>
          </a:prstGeom>
          <a:noFill/>
          <a:ln w="6350" cap="flat" cmpd="sng" algn="ctr">
            <a:solidFill>
              <a:srgbClr val="006CD6"/>
            </a:solidFill>
            <a:prstDash val="solid"/>
            <a:miter lim="800000"/>
            <a:tailEnd type="triangle"/>
          </a:ln>
          <a:effectLst/>
        </p:spPr>
      </p:cxnSp>
      <p:sp>
        <p:nvSpPr>
          <p:cNvPr id="128" name="TextBox 127">
            <a:extLst>
              <a:ext uri="{FF2B5EF4-FFF2-40B4-BE49-F238E27FC236}">
                <a16:creationId xmlns:a16="http://schemas.microsoft.com/office/drawing/2014/main" id="{D0FB246C-0AE0-8058-E999-07A0C080618E}"/>
              </a:ext>
            </a:extLst>
          </p:cNvPr>
          <p:cNvSpPr txBox="1"/>
          <p:nvPr/>
        </p:nvSpPr>
        <p:spPr>
          <a:xfrm>
            <a:off x="2817894" y="2462935"/>
            <a:ext cx="2664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rPr>
              <a:t>S</a:t>
            </a:r>
          </a:p>
        </p:txBody>
      </p:sp>
      <p:cxnSp>
        <p:nvCxnSpPr>
          <p:cNvPr id="129" name="Straight Arrow Connector 128">
            <a:extLst>
              <a:ext uri="{FF2B5EF4-FFF2-40B4-BE49-F238E27FC236}">
                <a16:creationId xmlns:a16="http://schemas.microsoft.com/office/drawing/2014/main" id="{E1F72E81-280C-9B25-99B4-E87BD4083575}"/>
              </a:ext>
            </a:extLst>
          </p:cNvPr>
          <p:cNvCxnSpPr>
            <a:cxnSpLocks/>
          </p:cNvCxnSpPr>
          <p:nvPr/>
        </p:nvCxnSpPr>
        <p:spPr>
          <a:xfrm>
            <a:off x="757735" y="4367042"/>
            <a:ext cx="561475" cy="0"/>
          </a:xfrm>
          <a:prstGeom prst="straightConnector1">
            <a:avLst/>
          </a:prstGeom>
          <a:noFill/>
          <a:ln w="6350" cap="flat" cmpd="sng" algn="ctr">
            <a:solidFill>
              <a:srgbClr val="006CD6"/>
            </a:solidFill>
            <a:prstDash val="solid"/>
            <a:miter lim="800000"/>
            <a:tailEnd type="triangle"/>
          </a:ln>
          <a:effectLst/>
        </p:spPr>
      </p:cxnSp>
      <p:sp>
        <p:nvSpPr>
          <p:cNvPr id="130" name="TextBox 129">
            <a:extLst>
              <a:ext uri="{FF2B5EF4-FFF2-40B4-BE49-F238E27FC236}">
                <a16:creationId xmlns:a16="http://schemas.microsoft.com/office/drawing/2014/main" id="{1D0CBDA0-7F22-B7D1-53E9-8BF0A0FEDD06}"/>
              </a:ext>
            </a:extLst>
          </p:cNvPr>
          <p:cNvSpPr txBox="1"/>
          <p:nvPr/>
        </p:nvSpPr>
        <p:spPr>
          <a:xfrm>
            <a:off x="1090111" y="4376668"/>
            <a:ext cx="26321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rPr>
              <a:t>x</a:t>
            </a:r>
          </a:p>
        </p:txBody>
      </p:sp>
      <p:sp>
        <p:nvSpPr>
          <p:cNvPr id="131" name="TextBox 130">
            <a:extLst>
              <a:ext uri="{FF2B5EF4-FFF2-40B4-BE49-F238E27FC236}">
                <a16:creationId xmlns:a16="http://schemas.microsoft.com/office/drawing/2014/main" id="{01100E44-5657-145C-2263-8E498120541C}"/>
              </a:ext>
            </a:extLst>
          </p:cNvPr>
          <p:cNvSpPr txBox="1"/>
          <p:nvPr/>
        </p:nvSpPr>
        <p:spPr>
          <a:xfrm>
            <a:off x="728342" y="3640165"/>
            <a:ext cx="25519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rPr>
              <a:t>z</a:t>
            </a:r>
          </a:p>
        </p:txBody>
      </p:sp>
      <p:cxnSp>
        <p:nvCxnSpPr>
          <p:cNvPr id="132" name="Straight Arrow Connector 131">
            <a:extLst>
              <a:ext uri="{FF2B5EF4-FFF2-40B4-BE49-F238E27FC236}">
                <a16:creationId xmlns:a16="http://schemas.microsoft.com/office/drawing/2014/main" id="{7C1529EB-A0F7-21F3-3429-B32B3CDEB78B}"/>
              </a:ext>
            </a:extLst>
          </p:cNvPr>
          <p:cNvCxnSpPr>
            <a:cxnSpLocks/>
          </p:cNvCxnSpPr>
          <p:nvPr/>
        </p:nvCxnSpPr>
        <p:spPr>
          <a:xfrm flipV="1">
            <a:off x="783527" y="3860311"/>
            <a:ext cx="0" cy="514063"/>
          </a:xfrm>
          <a:prstGeom prst="straightConnector1">
            <a:avLst/>
          </a:prstGeom>
          <a:noFill/>
          <a:ln w="6350" cap="flat" cmpd="sng" algn="ctr">
            <a:solidFill>
              <a:srgbClr val="006CD6"/>
            </a:solidFill>
            <a:prstDash val="solid"/>
            <a:miter lim="800000"/>
            <a:tailEnd type="triangle"/>
          </a:ln>
          <a:effectLst/>
        </p:spPr>
      </p:cxnSp>
      <p:sp>
        <p:nvSpPr>
          <p:cNvPr id="133" name="Oval 132">
            <a:extLst>
              <a:ext uri="{FF2B5EF4-FFF2-40B4-BE49-F238E27FC236}">
                <a16:creationId xmlns:a16="http://schemas.microsoft.com/office/drawing/2014/main" id="{7EC4B201-CE29-500D-FECA-C5951A0275AE}"/>
              </a:ext>
            </a:extLst>
          </p:cNvPr>
          <p:cNvSpPr/>
          <p:nvPr/>
        </p:nvSpPr>
        <p:spPr>
          <a:xfrm>
            <a:off x="724486" y="4312366"/>
            <a:ext cx="118083" cy="114300"/>
          </a:xfrm>
          <a:prstGeom prst="ellipse">
            <a:avLst/>
          </a:prstGeom>
          <a:solidFill>
            <a:srgbClr val="70AD47">
              <a:lumMod val="20000"/>
              <a:lumOff val="80000"/>
            </a:srgbClr>
          </a:solidFill>
          <a:ln w="12700" cap="flat" cmpd="sng" algn="ctr">
            <a:solidFill>
              <a:srgbClr val="F4C400">
                <a:shade val="1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ＭＳ Ｐゴシック" charset="-128"/>
              <a:cs typeface="+mn-cs"/>
            </a:endParaRPr>
          </a:p>
        </p:txBody>
      </p:sp>
      <mc:AlternateContent xmlns:mc="http://schemas.openxmlformats.org/markup-compatibility/2006" xmlns:a14="http://schemas.microsoft.com/office/drawing/2010/main">
        <mc:Choice Requires="a14">
          <p:sp>
            <p:nvSpPr>
              <p:cNvPr id="134" name="TextBox 133">
                <a:extLst>
                  <a:ext uri="{FF2B5EF4-FFF2-40B4-BE49-F238E27FC236}">
                    <a16:creationId xmlns:a16="http://schemas.microsoft.com/office/drawing/2014/main" id="{CB53DC72-C092-D15F-6510-CC2194DBB1C6}"/>
                  </a:ext>
                </a:extLst>
              </p:cNvPr>
              <p:cNvSpPr txBox="1"/>
              <p:nvPr/>
            </p:nvSpPr>
            <p:spPr>
              <a:xfrm>
                <a:off x="676930" y="5097763"/>
                <a:ext cx="3891257" cy="440057"/>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sSubPr>
                        <m:e>
                          <m:d>
                            <m:d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d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𝑘𝐻𝑤</m:t>
                              </m:r>
                              <m:f>
                                <m:f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𝑑𝑇</m:t>
                                  </m:r>
                                </m:num>
                                <m:den>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𝑑𝑥</m:t>
                                  </m:r>
                                </m:den>
                              </m:f>
                            </m:e>
                          </m:d>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𝑥</m:t>
                          </m:r>
                        </m:sub>
                      </m:s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sSub>
                        <m:sSub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sSubPr>
                        <m:e>
                          <m:d>
                            <m:d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d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𝑘𝐻𝑤</m:t>
                              </m:r>
                              <m:f>
                                <m:f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𝑑𝑇</m:t>
                                  </m:r>
                                </m:num>
                                <m:den>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𝑑𝑥</m:t>
                                  </m:r>
                                </m:den>
                              </m:f>
                            </m:e>
                          </m:d>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𝑥</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𝑥</m:t>
                          </m:r>
                        </m:sub>
                      </m:s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𝑑𝑥𝐻</m:t>
                      </m:r>
                      <m:d>
                        <m:d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dPr>
                        <m:e>
                          <m:sSub>
                            <m:sSub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𝑇</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sub>
                          </m:s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𝑇</m:t>
                          </m:r>
                        </m:e>
                      </m:d>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=0</m:t>
                      </m:r>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endParaRPr>
              </a:p>
            </p:txBody>
          </p:sp>
        </mc:Choice>
        <mc:Fallback xmlns="">
          <p:sp>
            <p:nvSpPr>
              <p:cNvPr id="134" name="TextBox 133">
                <a:extLst>
                  <a:ext uri="{FF2B5EF4-FFF2-40B4-BE49-F238E27FC236}">
                    <a16:creationId xmlns:a16="http://schemas.microsoft.com/office/drawing/2014/main" id="{E2EC9101-E355-AD40-115B-C50DCE2C21E1}"/>
                  </a:ext>
                </a:extLst>
              </p:cNvPr>
              <p:cNvSpPr txBox="1">
                <a:spLocks noRot="1" noChangeAspect="1" noMove="1" noResize="1" noEditPoints="1" noAdjustHandles="1" noChangeArrowheads="1" noChangeShapeType="1" noTextEdit="1"/>
              </p:cNvSpPr>
              <p:nvPr/>
            </p:nvSpPr>
            <p:spPr>
              <a:xfrm>
                <a:off x="676930" y="5097763"/>
                <a:ext cx="3891257" cy="440057"/>
              </a:xfrm>
              <a:prstGeom prst="rect">
                <a:avLst/>
              </a:prstGeom>
              <a:blipFill>
                <a:blip r:embed="rId6"/>
                <a:stretch>
                  <a:fillRect r="-627" b="-97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5" name="TextBox 134">
                <a:extLst>
                  <a:ext uri="{FF2B5EF4-FFF2-40B4-BE49-F238E27FC236}">
                    <a16:creationId xmlns:a16="http://schemas.microsoft.com/office/drawing/2014/main" id="{C41CDEFA-F0DC-1503-274C-3480B3841BF1}"/>
                  </a:ext>
                </a:extLst>
              </p:cNvPr>
              <p:cNvSpPr txBox="1"/>
              <p:nvPr/>
            </p:nvSpPr>
            <p:spPr>
              <a:xfrm>
                <a:off x="126855" y="5676839"/>
                <a:ext cx="1818126" cy="37055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𝑘</m:t>
                      </m:r>
                      <m:f>
                        <m:f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sSup>
                            <m:sSup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sSup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𝑑</m:t>
                              </m:r>
                            </m:e>
                            <m:sup>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2</m:t>
                              </m:r>
                            </m:sup>
                          </m:sSup>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𝑇</m:t>
                          </m:r>
                        </m:num>
                        <m:den>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𝑑</m:t>
                          </m:r>
                          <m:sSup>
                            <m:sSup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sSup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𝑥</m:t>
                              </m:r>
                            </m:e>
                            <m:sup>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2</m:t>
                              </m:r>
                            </m:sup>
                          </m:sSup>
                        </m:den>
                      </m:f>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num>
                        <m:den>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𝑤</m:t>
                          </m:r>
                        </m:den>
                      </m:f>
                      <m:d>
                        <m:d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dPr>
                        <m:e>
                          <m:sSub>
                            <m:sSub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𝑇</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sub>
                          </m:s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𝑇</m:t>
                          </m:r>
                        </m:e>
                      </m:d>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=0</m:t>
                      </m:r>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endParaRPr>
              </a:p>
            </p:txBody>
          </p:sp>
        </mc:Choice>
        <mc:Fallback xmlns="">
          <p:sp>
            <p:nvSpPr>
              <p:cNvPr id="135" name="TextBox 134">
                <a:extLst>
                  <a:ext uri="{FF2B5EF4-FFF2-40B4-BE49-F238E27FC236}">
                    <a16:creationId xmlns:a16="http://schemas.microsoft.com/office/drawing/2014/main" id="{2180FFE2-1D6A-A22A-7369-98797123E334}"/>
                  </a:ext>
                </a:extLst>
              </p:cNvPr>
              <p:cNvSpPr txBox="1">
                <a:spLocks noRot="1" noChangeAspect="1" noMove="1" noResize="1" noEditPoints="1" noAdjustHandles="1" noChangeArrowheads="1" noChangeShapeType="1" noTextEdit="1"/>
              </p:cNvSpPr>
              <p:nvPr/>
            </p:nvSpPr>
            <p:spPr>
              <a:xfrm>
                <a:off x="126855" y="5676839"/>
                <a:ext cx="1818126" cy="370551"/>
              </a:xfrm>
              <a:prstGeom prst="rect">
                <a:avLst/>
              </a:prstGeom>
              <a:blipFill>
                <a:blip r:embed="rId7"/>
                <a:stretch>
                  <a:fillRect l="-2013" r="-1678" b="-1475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6" name="TextBox 135">
                <a:extLst>
                  <a:ext uri="{FF2B5EF4-FFF2-40B4-BE49-F238E27FC236}">
                    <a16:creationId xmlns:a16="http://schemas.microsoft.com/office/drawing/2014/main" id="{44DA1107-3A65-E386-6299-92E37D032891}"/>
                  </a:ext>
                </a:extLst>
              </p:cNvPr>
              <p:cNvSpPr txBox="1"/>
              <p:nvPr/>
            </p:nvSpPr>
            <p:spPr>
              <a:xfrm>
                <a:off x="3671572" y="5682997"/>
                <a:ext cx="1203150" cy="37055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sSup>
                            <m:sSup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sSup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𝑑</m:t>
                              </m:r>
                            </m:e>
                            <m:sup>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2</m:t>
                              </m:r>
                            </m:sup>
                          </m:sSup>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𝜃</m:t>
                          </m:r>
                        </m:num>
                        <m:den>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𝑑</m:t>
                          </m:r>
                          <m:sSup>
                            <m:sSup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sSup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𝑥</m:t>
                              </m:r>
                            </m:e>
                            <m:sup>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2</m:t>
                              </m:r>
                            </m:sup>
                          </m:sSup>
                        </m:den>
                      </m:f>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f>
                        <m:f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num>
                        <m:den>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𝑤𝑘</m:t>
                          </m:r>
                        </m:den>
                      </m:f>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𝜃</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=0</m:t>
                      </m:r>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endParaRPr>
              </a:p>
            </p:txBody>
          </p:sp>
        </mc:Choice>
        <mc:Fallback xmlns="">
          <p:sp>
            <p:nvSpPr>
              <p:cNvPr id="136" name="TextBox 135">
                <a:extLst>
                  <a:ext uri="{FF2B5EF4-FFF2-40B4-BE49-F238E27FC236}">
                    <a16:creationId xmlns:a16="http://schemas.microsoft.com/office/drawing/2014/main" id="{5D4E58A8-FA6D-0255-5506-AE3E21FE3A84}"/>
                  </a:ext>
                </a:extLst>
              </p:cNvPr>
              <p:cNvSpPr txBox="1">
                <a:spLocks noRot="1" noChangeAspect="1" noMove="1" noResize="1" noEditPoints="1" noAdjustHandles="1" noChangeArrowheads="1" noChangeShapeType="1" noTextEdit="1"/>
              </p:cNvSpPr>
              <p:nvPr/>
            </p:nvSpPr>
            <p:spPr>
              <a:xfrm>
                <a:off x="3671572" y="5682997"/>
                <a:ext cx="1203150" cy="370551"/>
              </a:xfrm>
              <a:prstGeom prst="rect">
                <a:avLst/>
              </a:prstGeom>
              <a:blipFill>
                <a:blip r:embed="rId8"/>
                <a:stretch>
                  <a:fillRect l="-2525" r="-2525" b="-1475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7" name="TextBox 136">
                <a:extLst>
                  <a:ext uri="{FF2B5EF4-FFF2-40B4-BE49-F238E27FC236}">
                    <a16:creationId xmlns:a16="http://schemas.microsoft.com/office/drawing/2014/main" id="{8B72FACC-0C92-D91D-CF38-2B5461A57FF4}"/>
                  </a:ext>
                </a:extLst>
              </p:cNvPr>
              <p:cNvSpPr txBox="1"/>
              <p:nvPr/>
            </p:nvSpPr>
            <p:spPr>
              <a:xfrm>
                <a:off x="149000" y="6316617"/>
                <a:ext cx="1924180" cy="332592"/>
              </a:xfrm>
              <a:prstGeom prst="rect">
                <a:avLst/>
              </a:prstGeom>
              <a:solidFill>
                <a:srgbClr val="EC7B2F">
                  <a:lumMod val="20000"/>
                  <a:lumOff val="80000"/>
                </a:srgbClr>
              </a:solidFill>
              <a:ln>
                <a:solidFill>
                  <a:srgbClr val="006CD6"/>
                </a:solidFill>
              </a:ln>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2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𝜃</m:t>
                      </m:r>
                      <m:r>
                        <a:rPr kumimoji="0" lang="en-US" sz="1200" b="0" i="1" u="none" strike="noStrike" kern="0" cap="none" spc="0" normalizeH="0" baseline="0" noProof="0" smtClean="0">
                          <a:ln>
                            <a:noFill/>
                          </a:ln>
                          <a:solidFill>
                            <a:srgbClr val="000000"/>
                          </a:solidFill>
                          <a:effectLst/>
                          <a:uLnTx/>
                          <a:uFillTx/>
                          <a:latin typeface="Cambria Math" panose="02040503050406030204" pitchFamily="18" charset="0"/>
                          <a:ea typeface="+mn-ea"/>
                          <a:cs typeface="+mn-cs"/>
                        </a:rPr>
                        <m:t>=</m:t>
                      </m:r>
                      <m:sSup>
                        <m:sSupPr>
                          <m:ctrlPr>
                            <a:rPr kumimoji="0" lang="en-US" sz="12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pPr>
                        <m:e>
                          <m:sSub>
                            <m:sSubPr>
                              <m:ctrlPr>
                                <a:rPr kumimoji="0" lang="en-US" sz="12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𝐶</m:t>
                              </m:r>
                            </m:e>
                            <m:sub>
                              <m:r>
                                <a:rPr kumimoji="0" lang="en-US" sz="12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1</m:t>
                              </m:r>
                            </m:sub>
                          </m:sSub>
                          <m:r>
                            <a:rPr kumimoji="0" lang="en-US" sz="1200" b="0" i="1" u="none" strike="noStrike" kern="0" cap="none" spc="0" normalizeH="0" baseline="0" noProof="0" smtClean="0">
                              <a:ln>
                                <a:noFill/>
                              </a:ln>
                              <a:solidFill>
                                <a:srgbClr val="000000"/>
                              </a:solidFill>
                              <a:effectLst/>
                              <a:uLnTx/>
                              <a:uFillTx/>
                              <a:latin typeface="Cambria Math" panose="02040503050406030204" pitchFamily="18" charset="0"/>
                              <a:ea typeface="+mn-ea"/>
                              <a:cs typeface="+mn-cs"/>
                            </a:rPr>
                            <m:t>𝑒</m:t>
                          </m:r>
                        </m:e>
                        <m:sup>
                          <m:rad>
                            <m:radPr>
                              <m:degHide m:val="on"/>
                              <m:ctrlPr>
                                <a:rPr kumimoji="0" lang="en-US" sz="1200" b="0" i="1" u="none" strike="noStrike" kern="0" cap="none" spc="0" normalizeH="0" baseline="0" noProof="0" smtClean="0">
                                  <a:ln>
                                    <a:noFill/>
                                  </a:ln>
                                  <a:solidFill>
                                    <a:srgbClr val="000000"/>
                                  </a:solidFill>
                                  <a:effectLst/>
                                  <a:uLnTx/>
                                  <a:uFillTx/>
                                  <a:latin typeface="Cambria Math" panose="02040503050406030204" pitchFamily="18" charset="0"/>
                                  <a:ea typeface="+mn-ea"/>
                                  <a:cs typeface="+mn-cs"/>
                                </a:rPr>
                              </m:ctrlPr>
                            </m:radPr>
                            <m:deg/>
                            <m:e>
                              <m:f>
                                <m:fPr>
                                  <m:ctrlPr>
                                    <a:rPr kumimoji="0" lang="en-US" sz="12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r>
                                    <a:rPr kumimoji="0" lang="en-US" sz="12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num>
                                <m:den>
                                  <m:r>
                                    <a:rPr kumimoji="0" lang="en-US" sz="12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𝑤𝑘</m:t>
                                  </m:r>
                                </m:den>
                              </m:f>
                            </m:e>
                          </m:rad>
                          <m:r>
                            <a:rPr kumimoji="0" lang="en-US" sz="1200" b="0" i="1" u="none" strike="noStrike" kern="0" cap="none" spc="0" normalizeH="0" baseline="0" noProof="0" smtClean="0">
                              <a:ln>
                                <a:noFill/>
                              </a:ln>
                              <a:solidFill>
                                <a:srgbClr val="000000"/>
                              </a:solidFill>
                              <a:effectLst/>
                              <a:uLnTx/>
                              <a:uFillTx/>
                              <a:latin typeface="Cambria Math" panose="02040503050406030204" pitchFamily="18" charset="0"/>
                              <a:ea typeface="+mn-ea"/>
                              <a:cs typeface="+mn-cs"/>
                            </a:rPr>
                            <m:t>𝑥</m:t>
                          </m:r>
                        </m:sup>
                      </m:sSup>
                      <m:r>
                        <a:rPr kumimoji="0" lang="en-US" sz="1200" b="0" i="1" u="none" strike="noStrike" kern="0" cap="none" spc="0" normalizeH="0" baseline="0" noProof="0" smtClean="0">
                          <a:ln>
                            <a:noFill/>
                          </a:ln>
                          <a:solidFill>
                            <a:srgbClr val="000000"/>
                          </a:solidFill>
                          <a:effectLst/>
                          <a:uLnTx/>
                          <a:uFillTx/>
                          <a:latin typeface="Cambria Math" panose="02040503050406030204" pitchFamily="18" charset="0"/>
                          <a:ea typeface="+mn-ea"/>
                          <a:cs typeface="+mn-cs"/>
                        </a:rPr>
                        <m:t>+</m:t>
                      </m:r>
                      <m:sSup>
                        <m:sSupPr>
                          <m:ctrlPr>
                            <a:rPr kumimoji="0" lang="en-US" sz="12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pPr>
                        <m:e>
                          <m:sSub>
                            <m:sSubPr>
                              <m:ctrlPr>
                                <a:rPr kumimoji="0" lang="en-US" sz="12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𝐶</m:t>
                              </m:r>
                            </m:e>
                            <m:sub>
                              <m:r>
                                <a:rPr kumimoji="0" lang="en-US" sz="12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2</m:t>
                              </m:r>
                            </m:sub>
                          </m:sSub>
                          <m:r>
                            <a:rPr kumimoji="0" lang="en-US" sz="1200" b="0" i="1" u="none" strike="noStrike" kern="0" cap="none" spc="0" normalizeH="0" baseline="0" noProof="0" smtClean="0">
                              <a:ln>
                                <a:noFill/>
                              </a:ln>
                              <a:solidFill>
                                <a:srgbClr val="000000"/>
                              </a:solidFill>
                              <a:effectLst/>
                              <a:uLnTx/>
                              <a:uFillTx/>
                              <a:latin typeface="Cambria Math" panose="02040503050406030204" pitchFamily="18" charset="0"/>
                              <a:ea typeface="+mn-ea"/>
                              <a:cs typeface="+mn-cs"/>
                            </a:rPr>
                            <m:t>𝑒</m:t>
                          </m:r>
                        </m:e>
                        <m:sup>
                          <m:r>
                            <a:rPr kumimoji="0" lang="en-US" sz="1200" b="0" i="1" u="none" strike="noStrike" kern="0" cap="none" spc="0" normalizeH="0" baseline="0" noProof="0" smtClean="0">
                              <a:ln>
                                <a:noFill/>
                              </a:ln>
                              <a:solidFill>
                                <a:srgbClr val="000000"/>
                              </a:solidFill>
                              <a:effectLst/>
                              <a:uLnTx/>
                              <a:uFillTx/>
                              <a:latin typeface="Cambria Math" panose="02040503050406030204" pitchFamily="18" charset="0"/>
                              <a:ea typeface="+mn-ea"/>
                              <a:cs typeface="+mn-cs"/>
                            </a:rPr>
                            <m:t>−</m:t>
                          </m:r>
                          <m:rad>
                            <m:radPr>
                              <m:degHide m:val="on"/>
                              <m:ctrlPr>
                                <a:rPr kumimoji="0" lang="en-US" sz="1200" b="0" i="1" u="none" strike="noStrike" kern="0" cap="none" spc="0" normalizeH="0" baseline="0" noProof="0" smtClean="0">
                                  <a:ln>
                                    <a:noFill/>
                                  </a:ln>
                                  <a:solidFill>
                                    <a:srgbClr val="000000"/>
                                  </a:solidFill>
                                  <a:effectLst/>
                                  <a:uLnTx/>
                                  <a:uFillTx/>
                                  <a:latin typeface="Cambria Math" panose="02040503050406030204" pitchFamily="18" charset="0"/>
                                  <a:ea typeface="+mn-ea"/>
                                  <a:cs typeface="+mn-cs"/>
                                </a:rPr>
                              </m:ctrlPr>
                            </m:radPr>
                            <m:deg/>
                            <m:e>
                              <m:f>
                                <m:fPr>
                                  <m:ctrlPr>
                                    <a:rPr kumimoji="0" lang="en-US" sz="12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r>
                                    <a:rPr kumimoji="0" lang="en-US" sz="12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num>
                                <m:den>
                                  <m:r>
                                    <a:rPr kumimoji="0" lang="en-US" sz="12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𝑤𝑘</m:t>
                                  </m:r>
                                </m:den>
                              </m:f>
                            </m:e>
                          </m:rad>
                          <m:r>
                            <a:rPr kumimoji="0" lang="en-US" sz="1200" b="0" i="1" u="none" strike="noStrike" kern="0" cap="none" spc="0" normalizeH="0" baseline="0" noProof="0" smtClean="0">
                              <a:ln>
                                <a:noFill/>
                              </a:ln>
                              <a:solidFill>
                                <a:srgbClr val="000000"/>
                              </a:solidFill>
                              <a:effectLst/>
                              <a:uLnTx/>
                              <a:uFillTx/>
                              <a:latin typeface="Cambria Math" panose="02040503050406030204" pitchFamily="18" charset="0"/>
                              <a:ea typeface="+mn-ea"/>
                              <a:cs typeface="+mn-cs"/>
                            </a:rPr>
                            <m:t>𝑥</m:t>
                          </m:r>
                        </m:sup>
                      </m:sSup>
                    </m:oMath>
                  </m:oMathPara>
                </a14:m>
                <a:endParaRPr kumimoji="0" lang="en-US" sz="1200" b="0" i="0" u="none" strike="noStrike" kern="0" cap="none" spc="0" normalizeH="0" baseline="0" noProof="0" dirty="0">
                  <a:ln>
                    <a:noFill/>
                  </a:ln>
                  <a:solidFill>
                    <a:srgbClr val="000000"/>
                  </a:solidFill>
                  <a:effectLst/>
                  <a:uLnTx/>
                  <a:uFillTx/>
                  <a:latin typeface="Calibri" panose="020F0502020204030204"/>
                  <a:ea typeface="ＭＳ Ｐゴシック" charset="-128"/>
                  <a:cs typeface="+mn-cs"/>
                </a:endParaRPr>
              </a:p>
            </p:txBody>
          </p:sp>
        </mc:Choice>
        <mc:Fallback xmlns="">
          <p:sp>
            <p:nvSpPr>
              <p:cNvPr id="137" name="TextBox 136">
                <a:extLst>
                  <a:ext uri="{FF2B5EF4-FFF2-40B4-BE49-F238E27FC236}">
                    <a16:creationId xmlns:a16="http://schemas.microsoft.com/office/drawing/2014/main" id="{BB893331-B78A-A7F3-A125-F64DEFB8C71A}"/>
                  </a:ext>
                </a:extLst>
              </p:cNvPr>
              <p:cNvSpPr txBox="1">
                <a:spLocks noRot="1" noChangeAspect="1" noMove="1" noResize="1" noEditPoints="1" noAdjustHandles="1" noChangeArrowheads="1" noChangeShapeType="1" noTextEdit="1"/>
              </p:cNvSpPr>
              <p:nvPr/>
            </p:nvSpPr>
            <p:spPr>
              <a:xfrm>
                <a:off x="149000" y="6316617"/>
                <a:ext cx="1924180" cy="332592"/>
              </a:xfrm>
              <a:prstGeom prst="rect">
                <a:avLst/>
              </a:prstGeom>
              <a:blipFill>
                <a:blip r:embed="rId9"/>
                <a:stretch>
                  <a:fillRect l="-1258" b="-5263"/>
                </a:stretch>
              </a:blipFill>
              <a:ln>
                <a:solidFill>
                  <a:srgbClr val="006CD6"/>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8" name="TextBox 137">
                <a:extLst>
                  <a:ext uri="{FF2B5EF4-FFF2-40B4-BE49-F238E27FC236}">
                    <a16:creationId xmlns:a16="http://schemas.microsoft.com/office/drawing/2014/main" id="{82681578-7FDC-38E5-010D-3C5D4502B313}"/>
                  </a:ext>
                </a:extLst>
              </p:cNvPr>
              <p:cNvSpPr txBox="1"/>
              <p:nvPr/>
            </p:nvSpPr>
            <p:spPr>
              <a:xfrm>
                <a:off x="2363314" y="5765839"/>
                <a:ext cx="914481" cy="184666"/>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𝜃</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d>
                        <m:d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dPr>
                        <m:e>
                          <m:sSub>
                            <m:sSub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𝑇</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𝑇</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sub>
                          </m:sSub>
                        </m:e>
                      </m:d>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endParaRPr>
              </a:p>
            </p:txBody>
          </p:sp>
        </mc:Choice>
        <mc:Fallback xmlns="">
          <p:sp>
            <p:nvSpPr>
              <p:cNvPr id="138" name="TextBox 137">
                <a:extLst>
                  <a:ext uri="{FF2B5EF4-FFF2-40B4-BE49-F238E27FC236}">
                    <a16:creationId xmlns:a16="http://schemas.microsoft.com/office/drawing/2014/main" id="{6E37643B-0190-8364-D123-1DC198178BA9}"/>
                  </a:ext>
                </a:extLst>
              </p:cNvPr>
              <p:cNvSpPr txBox="1">
                <a:spLocks noRot="1" noChangeAspect="1" noMove="1" noResize="1" noEditPoints="1" noAdjustHandles="1" noChangeArrowheads="1" noChangeShapeType="1" noTextEdit="1"/>
              </p:cNvSpPr>
              <p:nvPr/>
            </p:nvSpPr>
            <p:spPr>
              <a:xfrm>
                <a:off x="2363314" y="5765839"/>
                <a:ext cx="914481" cy="184666"/>
              </a:xfrm>
              <a:prstGeom prst="rect">
                <a:avLst/>
              </a:prstGeom>
              <a:blipFill>
                <a:blip r:embed="rId10"/>
                <a:stretch>
                  <a:fillRect l="-3333" b="-10000"/>
                </a:stretch>
              </a:blipFill>
            </p:spPr>
            <p:txBody>
              <a:bodyPr/>
              <a:lstStyle/>
              <a:p>
                <a:r>
                  <a:rPr lang="en-US">
                    <a:noFill/>
                  </a:rPr>
                  <a:t> </a:t>
                </a:r>
              </a:p>
            </p:txBody>
          </p:sp>
        </mc:Fallback>
      </mc:AlternateContent>
      <p:sp>
        <p:nvSpPr>
          <p:cNvPr id="139" name="Arrow: Right 138">
            <a:extLst>
              <a:ext uri="{FF2B5EF4-FFF2-40B4-BE49-F238E27FC236}">
                <a16:creationId xmlns:a16="http://schemas.microsoft.com/office/drawing/2014/main" id="{416EE9A7-AE91-608F-13C1-4FA61D170AB0}"/>
              </a:ext>
            </a:extLst>
          </p:cNvPr>
          <p:cNvSpPr/>
          <p:nvPr/>
        </p:nvSpPr>
        <p:spPr>
          <a:xfrm>
            <a:off x="2039968" y="5782958"/>
            <a:ext cx="182880" cy="199506"/>
          </a:xfrm>
          <a:prstGeom prst="rightArrow">
            <a:avLst/>
          </a:prstGeom>
          <a:solidFill>
            <a:srgbClr val="67D6D4">
              <a:lumMod val="20000"/>
              <a:lumOff val="80000"/>
            </a:srgbClr>
          </a:solidFill>
          <a:ln w="0" cap="flat" cmpd="sng" algn="ctr">
            <a:solidFill>
              <a:srgbClr val="F4C400">
                <a:shade val="1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ＭＳ Ｐゴシック" charset="-128"/>
              <a:cs typeface="+mn-cs"/>
            </a:endParaRPr>
          </a:p>
        </p:txBody>
      </p:sp>
      <p:sp>
        <p:nvSpPr>
          <p:cNvPr id="140" name="Arrow: Right 139">
            <a:extLst>
              <a:ext uri="{FF2B5EF4-FFF2-40B4-BE49-F238E27FC236}">
                <a16:creationId xmlns:a16="http://schemas.microsoft.com/office/drawing/2014/main" id="{DF322001-3CDA-D134-F995-F5C489985AA0}"/>
              </a:ext>
            </a:extLst>
          </p:cNvPr>
          <p:cNvSpPr/>
          <p:nvPr/>
        </p:nvSpPr>
        <p:spPr>
          <a:xfrm>
            <a:off x="3383243" y="5782958"/>
            <a:ext cx="182880" cy="199506"/>
          </a:xfrm>
          <a:prstGeom prst="rightArrow">
            <a:avLst/>
          </a:prstGeom>
          <a:solidFill>
            <a:srgbClr val="67D6D4">
              <a:lumMod val="20000"/>
              <a:lumOff val="80000"/>
            </a:srgbClr>
          </a:solidFill>
          <a:ln w="0" cap="flat" cmpd="sng" algn="ctr">
            <a:solidFill>
              <a:srgbClr val="F4C400">
                <a:shade val="1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ＭＳ Ｐゴシック" charset="-128"/>
              <a:cs typeface="+mn-cs"/>
            </a:endParaRPr>
          </a:p>
        </p:txBody>
      </p:sp>
      <p:sp>
        <p:nvSpPr>
          <p:cNvPr id="141" name="Arrow: Right 140">
            <a:extLst>
              <a:ext uri="{FF2B5EF4-FFF2-40B4-BE49-F238E27FC236}">
                <a16:creationId xmlns:a16="http://schemas.microsoft.com/office/drawing/2014/main" id="{159E97CE-C53A-7808-8D24-4B42EA2D7084}"/>
              </a:ext>
            </a:extLst>
          </p:cNvPr>
          <p:cNvSpPr/>
          <p:nvPr/>
        </p:nvSpPr>
        <p:spPr>
          <a:xfrm>
            <a:off x="2223541" y="6383160"/>
            <a:ext cx="182880" cy="199506"/>
          </a:xfrm>
          <a:prstGeom prst="rightArrow">
            <a:avLst/>
          </a:prstGeom>
          <a:solidFill>
            <a:srgbClr val="67D6D4">
              <a:lumMod val="20000"/>
              <a:lumOff val="80000"/>
            </a:srgbClr>
          </a:solidFill>
          <a:ln w="0" cap="flat" cmpd="sng" algn="ctr">
            <a:solidFill>
              <a:srgbClr val="F4C400">
                <a:shade val="1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ＭＳ Ｐゴシック" charset="-128"/>
              <a:cs typeface="+mn-cs"/>
            </a:endParaRPr>
          </a:p>
        </p:txBody>
      </p:sp>
      <mc:AlternateContent xmlns:mc="http://schemas.openxmlformats.org/markup-compatibility/2006" xmlns:a14="http://schemas.microsoft.com/office/drawing/2010/main">
        <mc:Choice Requires="a14">
          <p:sp>
            <p:nvSpPr>
              <p:cNvPr id="142" name="TextBox 141">
                <a:extLst>
                  <a:ext uri="{FF2B5EF4-FFF2-40B4-BE49-F238E27FC236}">
                    <a16:creationId xmlns:a16="http://schemas.microsoft.com/office/drawing/2014/main" id="{EA20931C-DA6B-9860-3CAA-641E73925154}"/>
                  </a:ext>
                </a:extLst>
              </p:cNvPr>
              <p:cNvSpPr txBox="1"/>
              <p:nvPr/>
            </p:nvSpPr>
            <p:spPr>
              <a:xfrm>
                <a:off x="2463634" y="6195643"/>
                <a:ext cx="1389076" cy="546303"/>
              </a:xfrm>
              <a:prstGeom prst="rect">
                <a:avLst/>
              </a:prstGeom>
              <a:noFill/>
              <a:ln>
                <a:noFill/>
              </a:ln>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𝑥</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=0,</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𝑆</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   </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𝑇</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sSub>
                        <m:sSub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sSub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𝑇</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0</m:t>
                          </m:r>
                        </m:sub>
                      </m:sSub>
                    </m:oMath>
                  </m:oMathPara>
                </a14:m>
                <a:endParaRPr kumimoji="0" lang="en-US" sz="1200" b="0" i="1" u="none" strike="noStrike" kern="1200" cap="none" spc="0" normalizeH="0" baseline="0" noProof="0" dirty="0">
                  <a:ln>
                    <a:noFill/>
                  </a:ln>
                  <a:solidFill>
                    <a:srgbClr val="000000"/>
                  </a:solidFill>
                  <a:effectLst/>
                  <a:uLnTx/>
                  <a:uFillTx/>
                  <a:latin typeface="Cambria Math" panose="02040503050406030204" pitchFamily="18" charset="0"/>
                  <a:ea typeface="ＭＳ Ｐゴシック"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𝑥</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f>
                        <m:f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𝑆</m:t>
                          </m:r>
                        </m:num>
                        <m:den>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2</m:t>
                          </m:r>
                        </m:den>
                      </m:f>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   </m:t>
                      </m:r>
                      <m:f>
                        <m:f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𝑑𝑇</m:t>
                          </m:r>
                        </m:num>
                        <m:den>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𝑑𝑥</m:t>
                          </m:r>
                        </m:den>
                      </m:f>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=0</m:t>
                      </m:r>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endParaRPr>
              </a:p>
            </p:txBody>
          </p:sp>
        </mc:Choice>
        <mc:Fallback xmlns="">
          <p:sp>
            <p:nvSpPr>
              <p:cNvPr id="142" name="TextBox 141">
                <a:extLst>
                  <a:ext uri="{FF2B5EF4-FFF2-40B4-BE49-F238E27FC236}">
                    <a16:creationId xmlns:a16="http://schemas.microsoft.com/office/drawing/2014/main" id="{7C029E78-819B-AC1F-6ED0-4A7CCDAC7717}"/>
                  </a:ext>
                </a:extLst>
              </p:cNvPr>
              <p:cNvSpPr txBox="1">
                <a:spLocks noRot="1" noChangeAspect="1" noMove="1" noResize="1" noEditPoints="1" noAdjustHandles="1" noChangeArrowheads="1" noChangeShapeType="1" noTextEdit="1"/>
              </p:cNvSpPr>
              <p:nvPr/>
            </p:nvSpPr>
            <p:spPr>
              <a:xfrm>
                <a:off x="2463634" y="6195643"/>
                <a:ext cx="1389076" cy="546303"/>
              </a:xfrm>
              <a:prstGeom prst="rect">
                <a:avLst/>
              </a:prstGeom>
              <a:blipFill>
                <a:blip r:embed="rId11"/>
                <a:stretch>
                  <a:fillRect b="-7778"/>
                </a:stretch>
              </a:blipFill>
              <a:ln>
                <a:noFill/>
              </a:ln>
            </p:spPr>
            <p:txBody>
              <a:bodyPr/>
              <a:lstStyle/>
              <a:p>
                <a:r>
                  <a:rPr lang="en-US">
                    <a:noFill/>
                  </a:rPr>
                  <a:t> </a:t>
                </a:r>
              </a:p>
            </p:txBody>
          </p:sp>
        </mc:Fallback>
      </mc:AlternateContent>
      <p:sp>
        <p:nvSpPr>
          <p:cNvPr id="143" name="Arrow: Right 142">
            <a:extLst>
              <a:ext uri="{FF2B5EF4-FFF2-40B4-BE49-F238E27FC236}">
                <a16:creationId xmlns:a16="http://schemas.microsoft.com/office/drawing/2014/main" id="{481A1CD7-F68C-CA96-546B-E39C6E0521DA}"/>
              </a:ext>
            </a:extLst>
          </p:cNvPr>
          <p:cNvSpPr/>
          <p:nvPr/>
        </p:nvSpPr>
        <p:spPr>
          <a:xfrm>
            <a:off x="3852710" y="6383160"/>
            <a:ext cx="182880" cy="199506"/>
          </a:xfrm>
          <a:prstGeom prst="rightArrow">
            <a:avLst/>
          </a:prstGeom>
          <a:solidFill>
            <a:srgbClr val="67D6D4">
              <a:lumMod val="20000"/>
              <a:lumOff val="80000"/>
            </a:srgbClr>
          </a:solidFill>
          <a:ln w="0" cap="flat" cmpd="sng" algn="ctr">
            <a:solidFill>
              <a:srgbClr val="F4C400">
                <a:shade val="1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ＭＳ Ｐゴシック" charset="-128"/>
              <a:cs typeface="+mn-cs"/>
            </a:endParaRPr>
          </a:p>
        </p:txBody>
      </p:sp>
      <mc:AlternateContent xmlns:mc="http://schemas.openxmlformats.org/markup-compatibility/2006" xmlns:a14="http://schemas.microsoft.com/office/drawing/2010/main">
        <mc:Choice Requires="a14">
          <p:sp>
            <p:nvSpPr>
              <p:cNvPr id="144" name="TextBox 143">
                <a:extLst>
                  <a:ext uri="{FF2B5EF4-FFF2-40B4-BE49-F238E27FC236}">
                    <a16:creationId xmlns:a16="http://schemas.microsoft.com/office/drawing/2014/main" id="{7771EF09-E8FD-ADF5-7D9F-8C8631ACF433}"/>
                  </a:ext>
                </a:extLst>
              </p:cNvPr>
              <p:cNvSpPr txBox="1"/>
              <p:nvPr/>
            </p:nvSpPr>
            <p:spPr>
              <a:xfrm>
                <a:off x="4315425" y="6187555"/>
                <a:ext cx="1164806" cy="505075"/>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𝐶</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1</m:t>
                          </m:r>
                        </m:sub>
                      </m:s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0</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1+</m:t>
                          </m:r>
                          <m:sSup>
                            <m:sSup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p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𝑒</m:t>
                              </m:r>
                            </m:e>
                            <m:sup>
                              <m:rad>
                                <m:radPr>
                                  <m:degHide m:val="on"/>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radPr>
                                <m:deg/>
                                <m:e>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𝑤𝑘</m:t>
                                      </m:r>
                                    </m:den>
                                  </m:f>
                                </m:e>
                              </m:rad>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𝑆</m:t>
                              </m:r>
                            </m:sup>
                          </m:sSup>
                        </m:den>
                      </m:f>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endParaRPr>
              </a:p>
            </p:txBody>
          </p:sp>
        </mc:Choice>
        <mc:Fallback xmlns="">
          <p:sp>
            <p:nvSpPr>
              <p:cNvPr id="144" name="TextBox 143">
                <a:extLst>
                  <a:ext uri="{FF2B5EF4-FFF2-40B4-BE49-F238E27FC236}">
                    <a16:creationId xmlns:a16="http://schemas.microsoft.com/office/drawing/2014/main" id="{A5B256D3-A4B1-C2F5-2222-93A81136A90C}"/>
                  </a:ext>
                </a:extLst>
              </p:cNvPr>
              <p:cNvSpPr txBox="1">
                <a:spLocks noRot="1" noChangeAspect="1" noMove="1" noResize="1" noEditPoints="1" noAdjustHandles="1" noChangeArrowheads="1" noChangeShapeType="1" noTextEdit="1"/>
              </p:cNvSpPr>
              <p:nvPr/>
            </p:nvSpPr>
            <p:spPr>
              <a:xfrm>
                <a:off x="4315425" y="6187555"/>
                <a:ext cx="1164806" cy="505075"/>
              </a:xfrm>
              <a:prstGeom prst="rect">
                <a:avLst/>
              </a:prstGeom>
              <a:blipFill>
                <a:blip r:embed="rId12"/>
                <a:stretch>
                  <a:fillRect l="-2618" t="-1205" r="-1047" b="-108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5" name="TextBox 144">
                <a:extLst>
                  <a:ext uri="{FF2B5EF4-FFF2-40B4-BE49-F238E27FC236}">
                    <a16:creationId xmlns:a16="http://schemas.microsoft.com/office/drawing/2014/main" id="{16094D89-EBE6-9A91-53B6-B5462DE391D1}"/>
                  </a:ext>
                </a:extLst>
              </p:cNvPr>
              <p:cNvSpPr txBox="1"/>
              <p:nvPr/>
            </p:nvSpPr>
            <p:spPr>
              <a:xfrm>
                <a:off x="5367898" y="5972835"/>
                <a:ext cx="1973582" cy="76790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𝐶</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2</m:t>
                          </m:r>
                        </m:sub>
                      </m:s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sSup>
                            <m:sSup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p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𝑒</m:t>
                              </m:r>
                            </m:e>
                            <m:sup>
                              <m:rad>
                                <m:radPr>
                                  <m:degHide m:val="on"/>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radPr>
                                <m:deg/>
                                <m:e>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𝑤𝑘</m:t>
                                      </m:r>
                                    </m:den>
                                  </m:f>
                                </m:e>
                              </m:rad>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𝑆</m:t>
                              </m:r>
                            </m:sup>
                          </m:sSup>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0</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1+</m:t>
                          </m:r>
                          <m:sSup>
                            <m:sSup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p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𝑒</m:t>
                              </m:r>
                            </m:e>
                            <m:sup>
                              <m:rad>
                                <m:radPr>
                                  <m:degHide m:val="on"/>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radPr>
                                <m:deg/>
                                <m:e>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𝑤𝑘</m:t>
                                      </m:r>
                                    </m:den>
                                  </m:f>
                                </m:e>
                              </m:rad>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𝑆</m:t>
                              </m:r>
                            </m:sup>
                          </m:sSup>
                        </m:den>
                      </m:f>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endParaRPr>
              </a:p>
            </p:txBody>
          </p:sp>
        </mc:Choice>
        <mc:Fallback xmlns="">
          <p:sp>
            <p:nvSpPr>
              <p:cNvPr id="145" name="TextBox 144">
                <a:extLst>
                  <a:ext uri="{FF2B5EF4-FFF2-40B4-BE49-F238E27FC236}">
                    <a16:creationId xmlns:a16="http://schemas.microsoft.com/office/drawing/2014/main" id="{38FA7A0E-B2B8-AC79-29B5-1C76DAA3F52C}"/>
                  </a:ext>
                </a:extLst>
              </p:cNvPr>
              <p:cNvSpPr txBox="1">
                <a:spLocks noRot="1" noChangeAspect="1" noMove="1" noResize="1" noEditPoints="1" noAdjustHandles="1" noChangeArrowheads="1" noChangeShapeType="1" noTextEdit="1"/>
              </p:cNvSpPr>
              <p:nvPr/>
            </p:nvSpPr>
            <p:spPr>
              <a:xfrm>
                <a:off x="5367898" y="5972835"/>
                <a:ext cx="1973582" cy="767903"/>
              </a:xfrm>
              <a:prstGeom prst="rect">
                <a:avLst/>
              </a:prstGeom>
              <a:blipFill>
                <a:blip r:embed="rId13"/>
                <a:stretch>
                  <a:fillRect/>
                </a:stretch>
              </a:blipFill>
            </p:spPr>
            <p:txBody>
              <a:bodyPr/>
              <a:lstStyle/>
              <a:p>
                <a:r>
                  <a:rPr lang="en-US">
                    <a:noFill/>
                  </a:rPr>
                  <a:t> </a:t>
                </a:r>
              </a:p>
            </p:txBody>
          </p:sp>
        </mc:Fallback>
      </mc:AlternateContent>
      <p:sp>
        <p:nvSpPr>
          <p:cNvPr id="146" name="TextBox 145">
            <a:extLst>
              <a:ext uri="{FF2B5EF4-FFF2-40B4-BE49-F238E27FC236}">
                <a16:creationId xmlns:a16="http://schemas.microsoft.com/office/drawing/2014/main" id="{BA698D59-0AC6-7375-3683-210D536B40BC}"/>
              </a:ext>
            </a:extLst>
          </p:cNvPr>
          <p:cNvSpPr txBox="1"/>
          <p:nvPr/>
        </p:nvSpPr>
        <p:spPr>
          <a:xfrm>
            <a:off x="7126886" y="5646859"/>
            <a:ext cx="5202960" cy="116955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rPr>
              <a:t>The metal foam temperature is a function of x (T=T(x)) and is assumed isothermal in the z direction due to the reduced thickness and thermal conductivity of the foam.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rPr>
              <a:t>The foam is sized thick enough for the thin Martian atmosphere to reach the foam temperature at or before exit.</a:t>
            </a:r>
          </a:p>
        </p:txBody>
      </p:sp>
      <mc:AlternateContent xmlns:mc="http://schemas.openxmlformats.org/markup-compatibility/2006" xmlns:a14="http://schemas.microsoft.com/office/drawing/2010/main">
        <mc:Choice Requires="a14">
          <p:sp>
            <p:nvSpPr>
              <p:cNvPr id="147" name="TextBox 146">
                <a:extLst>
                  <a:ext uri="{FF2B5EF4-FFF2-40B4-BE49-F238E27FC236}">
                    <a16:creationId xmlns:a16="http://schemas.microsoft.com/office/drawing/2014/main" id="{DAB63A3B-6136-70BE-544E-1A7BDBFAD2A6}"/>
                  </a:ext>
                </a:extLst>
              </p:cNvPr>
              <p:cNvSpPr txBox="1"/>
              <p:nvPr/>
            </p:nvSpPr>
            <p:spPr>
              <a:xfrm>
                <a:off x="3207096" y="4651852"/>
                <a:ext cx="216213" cy="184666"/>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𝑇</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sub>
                      </m:sSub>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endParaRPr>
              </a:p>
            </p:txBody>
          </p:sp>
        </mc:Choice>
        <mc:Fallback xmlns="">
          <p:sp>
            <p:nvSpPr>
              <p:cNvPr id="147" name="TextBox 146">
                <a:extLst>
                  <a:ext uri="{FF2B5EF4-FFF2-40B4-BE49-F238E27FC236}">
                    <a16:creationId xmlns:a16="http://schemas.microsoft.com/office/drawing/2014/main" id="{90CA2233-610A-6704-58A5-07715AB3D1FF}"/>
                  </a:ext>
                </a:extLst>
              </p:cNvPr>
              <p:cNvSpPr txBox="1">
                <a:spLocks noRot="1" noChangeAspect="1" noMove="1" noResize="1" noEditPoints="1" noAdjustHandles="1" noChangeArrowheads="1" noChangeShapeType="1" noTextEdit="1"/>
              </p:cNvSpPr>
              <p:nvPr/>
            </p:nvSpPr>
            <p:spPr>
              <a:xfrm>
                <a:off x="3207096" y="4651852"/>
                <a:ext cx="216213" cy="184666"/>
              </a:xfrm>
              <a:prstGeom prst="rect">
                <a:avLst/>
              </a:prstGeom>
              <a:blipFill>
                <a:blip r:embed="rId14"/>
                <a:stretch>
                  <a:fillRect l="-16667" r="-2778" b="-10000"/>
                </a:stretch>
              </a:blipFill>
            </p:spPr>
            <p:txBody>
              <a:bodyPr/>
              <a:lstStyle/>
              <a:p>
                <a:r>
                  <a:rPr lang="en-US">
                    <a:noFill/>
                  </a:rPr>
                  <a:t> </a:t>
                </a:r>
              </a:p>
            </p:txBody>
          </p:sp>
        </mc:Fallback>
      </mc:AlternateContent>
      <p:cxnSp>
        <p:nvCxnSpPr>
          <p:cNvPr id="2" name="Straight Arrow Connector 1">
            <a:extLst>
              <a:ext uri="{FF2B5EF4-FFF2-40B4-BE49-F238E27FC236}">
                <a16:creationId xmlns:a16="http://schemas.microsoft.com/office/drawing/2014/main" id="{56F76E86-9733-F170-809D-3E2D3944222A}"/>
              </a:ext>
            </a:extLst>
          </p:cNvPr>
          <p:cNvCxnSpPr>
            <a:cxnSpLocks/>
          </p:cNvCxnSpPr>
          <p:nvPr/>
        </p:nvCxnSpPr>
        <p:spPr>
          <a:xfrm>
            <a:off x="875256" y="1138058"/>
            <a:ext cx="561475" cy="0"/>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E3C4A56-8716-C40D-BBE7-84149D678C59}"/>
              </a:ext>
            </a:extLst>
          </p:cNvPr>
          <p:cNvSpPr txBox="1"/>
          <p:nvPr/>
        </p:nvSpPr>
        <p:spPr>
          <a:xfrm>
            <a:off x="1207632" y="1147684"/>
            <a:ext cx="26321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rPr>
              <a:t>x</a:t>
            </a:r>
          </a:p>
        </p:txBody>
      </p:sp>
      <p:sp>
        <p:nvSpPr>
          <p:cNvPr id="4" name="TextBox 3">
            <a:extLst>
              <a:ext uri="{FF2B5EF4-FFF2-40B4-BE49-F238E27FC236}">
                <a16:creationId xmlns:a16="http://schemas.microsoft.com/office/drawing/2014/main" id="{A41D6FF9-7434-EA38-A5F6-1EC673B4DEC2}"/>
              </a:ext>
            </a:extLst>
          </p:cNvPr>
          <p:cNvSpPr txBox="1"/>
          <p:nvPr/>
        </p:nvSpPr>
        <p:spPr>
          <a:xfrm>
            <a:off x="866409" y="1501506"/>
            <a:ext cx="264816"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rPr>
              <a:t>y</a:t>
            </a:r>
          </a:p>
        </p:txBody>
      </p:sp>
      <p:cxnSp>
        <p:nvCxnSpPr>
          <p:cNvPr id="5" name="Straight Arrow Connector 4">
            <a:extLst>
              <a:ext uri="{FF2B5EF4-FFF2-40B4-BE49-F238E27FC236}">
                <a16:creationId xmlns:a16="http://schemas.microsoft.com/office/drawing/2014/main" id="{6EF94866-B0DA-E40F-A7D2-52D62C81DC76}"/>
              </a:ext>
            </a:extLst>
          </p:cNvPr>
          <p:cNvCxnSpPr>
            <a:cxnSpLocks/>
          </p:cNvCxnSpPr>
          <p:nvPr/>
        </p:nvCxnSpPr>
        <p:spPr>
          <a:xfrm>
            <a:off x="901048" y="1145390"/>
            <a:ext cx="0" cy="557367"/>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C8CF8B73-9EDA-C543-80D7-6058F6951E28}"/>
              </a:ext>
            </a:extLst>
          </p:cNvPr>
          <p:cNvSpPr/>
          <p:nvPr/>
        </p:nvSpPr>
        <p:spPr>
          <a:xfrm>
            <a:off x="842007" y="1083382"/>
            <a:ext cx="118083" cy="114300"/>
          </a:xfrm>
          <a:prstGeom prst="ellips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9C97DDBE-DCDC-6A9B-3324-1E14F10CCC18}"/>
              </a:ext>
            </a:extLst>
          </p:cNvPr>
          <p:cNvCxnSpPr>
            <a:cxnSpLocks/>
          </p:cNvCxnSpPr>
          <p:nvPr/>
        </p:nvCxnSpPr>
        <p:spPr>
          <a:xfrm>
            <a:off x="7770487" y="1667059"/>
            <a:ext cx="3439741"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82FDEAFD-6C04-F300-83CB-4F01D7C1D859}"/>
              </a:ext>
            </a:extLst>
          </p:cNvPr>
          <p:cNvSpPr txBox="1"/>
          <p:nvPr/>
        </p:nvSpPr>
        <p:spPr>
          <a:xfrm>
            <a:off x="9319882" y="1667059"/>
            <a:ext cx="61722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Calibri" panose="020F0502020204030204"/>
                <a:ea typeface="+mn-ea"/>
                <a:cs typeface="+mn-cs"/>
              </a:rPr>
              <a:t>T</a:t>
            </a:r>
            <a:r>
              <a:rPr kumimoji="0" lang="en-US" sz="1600" b="0" i="1" u="none" strike="noStrike" kern="1200" cap="none" spc="0" normalizeH="0" baseline="-25000" noProof="0" dirty="0">
                <a:ln>
                  <a:noFill/>
                </a:ln>
                <a:solidFill>
                  <a:srgbClr val="000000"/>
                </a:solidFill>
                <a:effectLst/>
                <a:uLnTx/>
                <a:uFillTx/>
                <a:latin typeface="Calibri" panose="020F0502020204030204"/>
                <a:ea typeface="+mn-ea"/>
                <a:cs typeface="+mn-cs"/>
              </a:rPr>
              <a:t>0</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B0D12922-E067-6CC1-EBB6-7863595826B2}"/>
                  </a:ext>
                </a:extLst>
              </p:cNvPr>
              <p:cNvSpPr txBox="1"/>
              <p:nvPr/>
            </p:nvSpPr>
            <p:spPr>
              <a:xfrm>
                <a:off x="9207006" y="2569857"/>
                <a:ext cx="787331" cy="1846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𝑇</m:t>
                          </m:r>
                        </m:e>
                        <m:sub>
                          <m:r>
                            <a:rPr lang="en-US" sz="1200" b="0" i="1" smtClean="0">
                              <a:latin typeface="Cambria Math" panose="02040503050406030204" pitchFamily="18" charset="0"/>
                              <a:ea typeface="Cambria Math" panose="02040503050406030204" pitchFamily="18" charset="0"/>
                            </a:rPr>
                            <m:t>∞</m:t>
                          </m:r>
                        </m:sub>
                      </m:sSub>
                      <m:r>
                        <a:rPr lang="en-US" sz="1200" b="0" i="1" smtClean="0">
                          <a:latin typeface="Cambria Math" panose="02040503050406030204" pitchFamily="18" charset="0"/>
                        </a:rPr>
                        <m:t>=253</m:t>
                      </m:r>
                      <m:r>
                        <a:rPr lang="en-US" sz="1200" b="0" i="1" smtClean="0">
                          <a:latin typeface="Cambria Math" panose="02040503050406030204" pitchFamily="18" charset="0"/>
                        </a:rPr>
                        <m:t>𝐾</m:t>
                      </m:r>
                    </m:oMath>
                  </m:oMathPara>
                </a14:m>
                <a:endParaRPr lang="en-US" sz="1200" b="0" dirty="0"/>
              </a:p>
            </p:txBody>
          </p:sp>
        </mc:Choice>
        <mc:Fallback xmlns="">
          <p:sp>
            <p:nvSpPr>
              <p:cNvPr id="10" name="TextBox 9">
                <a:extLst>
                  <a:ext uri="{FF2B5EF4-FFF2-40B4-BE49-F238E27FC236}">
                    <a16:creationId xmlns:a16="http://schemas.microsoft.com/office/drawing/2014/main" id="{B0D12922-E067-6CC1-EBB6-7863595826B2}"/>
                  </a:ext>
                </a:extLst>
              </p:cNvPr>
              <p:cNvSpPr txBox="1">
                <a:spLocks noRot="1" noChangeAspect="1" noMove="1" noResize="1" noEditPoints="1" noAdjustHandles="1" noChangeArrowheads="1" noChangeShapeType="1" noTextEdit="1"/>
              </p:cNvSpPr>
              <p:nvPr/>
            </p:nvSpPr>
            <p:spPr>
              <a:xfrm>
                <a:off x="9207006" y="2569857"/>
                <a:ext cx="787331" cy="184666"/>
              </a:xfrm>
              <a:prstGeom prst="rect">
                <a:avLst/>
              </a:prstGeom>
              <a:blipFill>
                <a:blip r:embed="rId15"/>
                <a:stretch>
                  <a:fillRect l="-6202" r="-2326"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A8CE4636-12A6-2A0A-840D-F4A76E8ABCB9}"/>
                  </a:ext>
                </a:extLst>
              </p:cNvPr>
              <p:cNvSpPr txBox="1"/>
              <p:nvPr/>
            </p:nvSpPr>
            <p:spPr>
              <a:xfrm>
                <a:off x="9181764" y="3485525"/>
                <a:ext cx="787331" cy="1846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𝑇</m:t>
                          </m:r>
                        </m:e>
                        <m:sub>
                          <m:r>
                            <a:rPr lang="en-US" sz="1200" b="0" i="1" smtClean="0">
                              <a:latin typeface="Cambria Math" panose="02040503050406030204" pitchFamily="18" charset="0"/>
                              <a:ea typeface="Cambria Math" panose="02040503050406030204" pitchFamily="18" charset="0"/>
                            </a:rPr>
                            <m:t>∞</m:t>
                          </m:r>
                        </m:sub>
                      </m:sSub>
                      <m:r>
                        <a:rPr lang="en-US" sz="1200" b="0" i="1" smtClean="0">
                          <a:latin typeface="Cambria Math" panose="02040503050406030204" pitchFamily="18" charset="0"/>
                        </a:rPr>
                        <m:t>=223</m:t>
                      </m:r>
                      <m:r>
                        <a:rPr lang="en-US" sz="1200" b="0" i="1" smtClean="0">
                          <a:latin typeface="Cambria Math" panose="02040503050406030204" pitchFamily="18" charset="0"/>
                        </a:rPr>
                        <m:t>𝐾</m:t>
                      </m:r>
                    </m:oMath>
                  </m:oMathPara>
                </a14:m>
                <a:endParaRPr lang="en-US" sz="1200" b="0" dirty="0"/>
              </a:p>
            </p:txBody>
          </p:sp>
        </mc:Choice>
        <mc:Fallback xmlns="">
          <p:sp>
            <p:nvSpPr>
              <p:cNvPr id="11" name="TextBox 10">
                <a:extLst>
                  <a:ext uri="{FF2B5EF4-FFF2-40B4-BE49-F238E27FC236}">
                    <a16:creationId xmlns:a16="http://schemas.microsoft.com/office/drawing/2014/main" id="{A8CE4636-12A6-2A0A-840D-F4A76E8ABCB9}"/>
                  </a:ext>
                </a:extLst>
              </p:cNvPr>
              <p:cNvSpPr txBox="1">
                <a:spLocks noRot="1" noChangeAspect="1" noMove="1" noResize="1" noEditPoints="1" noAdjustHandles="1" noChangeArrowheads="1" noChangeShapeType="1" noTextEdit="1"/>
              </p:cNvSpPr>
              <p:nvPr/>
            </p:nvSpPr>
            <p:spPr>
              <a:xfrm>
                <a:off x="9181764" y="3485525"/>
                <a:ext cx="787331" cy="184666"/>
              </a:xfrm>
              <a:prstGeom prst="rect">
                <a:avLst/>
              </a:prstGeom>
              <a:blipFill>
                <a:blip r:embed="rId16"/>
                <a:stretch>
                  <a:fillRect l="-6202" r="-1550"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15AA3250-D96A-55A6-346D-47173BB3BC83}"/>
                  </a:ext>
                </a:extLst>
              </p:cNvPr>
              <p:cNvSpPr txBox="1"/>
              <p:nvPr/>
            </p:nvSpPr>
            <p:spPr>
              <a:xfrm>
                <a:off x="9156059" y="4407931"/>
                <a:ext cx="787331" cy="1846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𝑇</m:t>
                          </m:r>
                        </m:e>
                        <m:sub>
                          <m:r>
                            <a:rPr lang="en-US" sz="1200" b="0" i="1" smtClean="0">
                              <a:latin typeface="Cambria Math" panose="02040503050406030204" pitchFamily="18" charset="0"/>
                              <a:ea typeface="Cambria Math" panose="02040503050406030204" pitchFamily="18" charset="0"/>
                            </a:rPr>
                            <m:t>∞</m:t>
                          </m:r>
                        </m:sub>
                      </m:sSub>
                      <m:r>
                        <a:rPr lang="en-US" sz="1200" b="0" i="1" smtClean="0">
                          <a:latin typeface="Cambria Math" panose="02040503050406030204" pitchFamily="18" charset="0"/>
                        </a:rPr>
                        <m:t>=193</m:t>
                      </m:r>
                      <m:r>
                        <a:rPr lang="en-US" sz="1200" b="0" i="1" smtClean="0">
                          <a:latin typeface="Cambria Math" panose="02040503050406030204" pitchFamily="18" charset="0"/>
                        </a:rPr>
                        <m:t>𝐾</m:t>
                      </m:r>
                    </m:oMath>
                  </m:oMathPara>
                </a14:m>
                <a:endParaRPr lang="en-US" sz="1200" b="0" dirty="0"/>
              </a:p>
            </p:txBody>
          </p:sp>
        </mc:Choice>
        <mc:Fallback xmlns="">
          <p:sp>
            <p:nvSpPr>
              <p:cNvPr id="12" name="TextBox 11">
                <a:extLst>
                  <a:ext uri="{FF2B5EF4-FFF2-40B4-BE49-F238E27FC236}">
                    <a16:creationId xmlns:a16="http://schemas.microsoft.com/office/drawing/2014/main" id="{15AA3250-D96A-55A6-346D-47173BB3BC83}"/>
                  </a:ext>
                </a:extLst>
              </p:cNvPr>
              <p:cNvSpPr txBox="1">
                <a:spLocks noRot="1" noChangeAspect="1" noMove="1" noResize="1" noEditPoints="1" noAdjustHandles="1" noChangeArrowheads="1" noChangeShapeType="1" noTextEdit="1"/>
              </p:cNvSpPr>
              <p:nvPr/>
            </p:nvSpPr>
            <p:spPr>
              <a:xfrm>
                <a:off x="9156059" y="4407931"/>
                <a:ext cx="787331" cy="184666"/>
              </a:xfrm>
              <a:prstGeom prst="rect">
                <a:avLst/>
              </a:prstGeom>
              <a:blipFill>
                <a:blip r:embed="rId17"/>
                <a:stretch>
                  <a:fillRect l="-6202" r="-1550" b="-13333"/>
                </a:stretch>
              </a:blipFill>
            </p:spPr>
            <p:txBody>
              <a:bodyPr/>
              <a:lstStyle/>
              <a:p>
                <a:r>
                  <a:rPr lang="en-US">
                    <a:noFill/>
                  </a:rPr>
                  <a:t> </a:t>
                </a:r>
              </a:p>
            </p:txBody>
          </p:sp>
        </mc:Fallback>
      </mc:AlternateContent>
    </p:spTree>
    <p:extLst>
      <p:ext uri="{BB962C8B-B14F-4D97-AF65-F5344CB8AC3E}">
        <p14:creationId xmlns:p14="http://schemas.microsoft.com/office/powerpoint/2010/main" val="36602371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455EE6-4023-CADA-054F-C9C13F26DF5C}"/>
            </a:ext>
          </a:extLst>
        </p:cNvPr>
        <p:cNvGrpSpPr/>
        <p:nvPr/>
      </p:nvGrpSpPr>
      <p:grpSpPr>
        <a:xfrm>
          <a:off x="0" y="0"/>
          <a:ext cx="0" cy="0"/>
          <a:chOff x="0" y="0"/>
          <a:chExt cx="0" cy="0"/>
        </a:xfrm>
      </p:grpSpPr>
      <p:sp>
        <p:nvSpPr>
          <p:cNvPr id="32" name="Title 1">
            <a:extLst>
              <a:ext uri="{FF2B5EF4-FFF2-40B4-BE49-F238E27FC236}">
                <a16:creationId xmlns:a16="http://schemas.microsoft.com/office/drawing/2014/main" id="{D45B4819-E4DA-1BF7-57F1-7C05EA0101F4}"/>
              </a:ext>
            </a:extLst>
          </p:cNvPr>
          <p:cNvSpPr txBox="1">
            <a:spLocks/>
          </p:cNvSpPr>
          <p:nvPr/>
        </p:nvSpPr>
        <p:spPr>
          <a:xfrm>
            <a:off x="838200" y="38629"/>
            <a:ext cx="10515600" cy="64240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333399"/>
                </a:solidFill>
                <a:effectLst/>
                <a:uLnTx/>
                <a:uFillTx/>
                <a:latin typeface="Calibri" panose="020F0502020204030204"/>
                <a:ea typeface="+mj-ea"/>
                <a:cs typeface="Arial" panose="020B0604020202020204" pitchFamily="34" charset="0"/>
              </a:rPr>
              <a:t>Metal Foam Heat Exchanger Performance</a:t>
            </a:r>
          </a:p>
        </p:txBody>
      </p:sp>
      <p:grpSp>
        <p:nvGrpSpPr>
          <p:cNvPr id="48" name="Group 47">
            <a:extLst>
              <a:ext uri="{FF2B5EF4-FFF2-40B4-BE49-F238E27FC236}">
                <a16:creationId xmlns:a16="http://schemas.microsoft.com/office/drawing/2014/main" id="{751B5B2A-D9FD-1525-323E-4FE36ECE9A9C}"/>
              </a:ext>
            </a:extLst>
          </p:cNvPr>
          <p:cNvGrpSpPr/>
          <p:nvPr/>
        </p:nvGrpSpPr>
        <p:grpSpPr>
          <a:xfrm>
            <a:off x="2692394" y="1061858"/>
            <a:ext cx="1219200" cy="1219200"/>
            <a:chOff x="1447800" y="2514600"/>
            <a:chExt cx="1219200" cy="1219200"/>
          </a:xfrm>
          <a:solidFill>
            <a:schemeClr val="accent1">
              <a:lumMod val="20000"/>
              <a:lumOff val="80000"/>
            </a:schemeClr>
          </a:solidFill>
        </p:grpSpPr>
        <p:sp>
          <p:nvSpPr>
            <p:cNvPr id="49" name="Rectangle 48">
              <a:extLst>
                <a:ext uri="{FF2B5EF4-FFF2-40B4-BE49-F238E27FC236}">
                  <a16:creationId xmlns:a16="http://schemas.microsoft.com/office/drawing/2014/main" id="{D2B8C876-3ADF-1BA9-7C03-3578705CE223}"/>
                </a:ext>
              </a:extLst>
            </p:cNvPr>
            <p:cNvSpPr/>
            <p:nvPr/>
          </p:nvSpPr>
          <p:spPr>
            <a:xfrm>
              <a:off x="1447800" y="2590800"/>
              <a:ext cx="1219200" cy="1066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50" name="Straight Arrow Connector 49">
              <a:extLst>
                <a:ext uri="{FF2B5EF4-FFF2-40B4-BE49-F238E27FC236}">
                  <a16:creationId xmlns:a16="http://schemas.microsoft.com/office/drawing/2014/main" id="{28BD07F1-5934-40D1-A3B2-D0C7CBD3B82E}"/>
                </a:ext>
              </a:extLst>
            </p:cNvPr>
            <p:cNvCxnSpPr/>
            <p:nvPr/>
          </p:nvCxnSpPr>
          <p:spPr>
            <a:xfrm>
              <a:off x="1600200" y="2514600"/>
              <a:ext cx="0" cy="1219200"/>
            </a:xfrm>
            <a:prstGeom prst="straightConnector1">
              <a:avLst/>
            </a:prstGeom>
            <a:grpFill/>
            <a:ln w="12700">
              <a:solidFill>
                <a:schemeClr val="accent2"/>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77D200E6-1277-071C-7780-6C20F2717444}"/>
                </a:ext>
              </a:extLst>
            </p:cNvPr>
            <p:cNvCxnSpPr/>
            <p:nvPr/>
          </p:nvCxnSpPr>
          <p:spPr>
            <a:xfrm>
              <a:off x="1828800" y="2514600"/>
              <a:ext cx="0" cy="1219200"/>
            </a:xfrm>
            <a:prstGeom prst="straightConnector1">
              <a:avLst/>
            </a:prstGeom>
            <a:grpFill/>
            <a:ln w="12700">
              <a:solidFill>
                <a:schemeClr val="accent2"/>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550F1D9B-9FF2-8EF5-EF7E-B9CDBF5FCB8B}"/>
                </a:ext>
              </a:extLst>
            </p:cNvPr>
            <p:cNvCxnSpPr/>
            <p:nvPr/>
          </p:nvCxnSpPr>
          <p:spPr>
            <a:xfrm>
              <a:off x="2057400" y="2514600"/>
              <a:ext cx="0" cy="1219200"/>
            </a:xfrm>
            <a:prstGeom prst="straightConnector1">
              <a:avLst/>
            </a:prstGeom>
            <a:grpFill/>
            <a:ln w="12700">
              <a:solidFill>
                <a:schemeClr val="accent2"/>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5887DD6D-8207-4EB8-A64C-41F14FA83F37}"/>
                </a:ext>
              </a:extLst>
            </p:cNvPr>
            <p:cNvCxnSpPr/>
            <p:nvPr/>
          </p:nvCxnSpPr>
          <p:spPr>
            <a:xfrm>
              <a:off x="2286000" y="2514600"/>
              <a:ext cx="0" cy="1219200"/>
            </a:xfrm>
            <a:prstGeom prst="straightConnector1">
              <a:avLst/>
            </a:prstGeom>
            <a:grpFill/>
            <a:ln w="12700">
              <a:solidFill>
                <a:schemeClr val="accent2"/>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CF20AC8F-028E-D137-906D-B37BD8B413DD}"/>
                </a:ext>
              </a:extLst>
            </p:cNvPr>
            <p:cNvCxnSpPr/>
            <p:nvPr/>
          </p:nvCxnSpPr>
          <p:spPr>
            <a:xfrm>
              <a:off x="2514600" y="2514600"/>
              <a:ext cx="0" cy="1219200"/>
            </a:xfrm>
            <a:prstGeom prst="straightConnector1">
              <a:avLst/>
            </a:prstGeom>
            <a:grpFill/>
            <a:ln w="12700">
              <a:solidFill>
                <a:schemeClr val="accent2"/>
              </a:solidFill>
              <a:tailEnd type="triangle" w="med" len="lg"/>
            </a:ln>
          </p:spPr>
          <p:style>
            <a:lnRef idx="1">
              <a:schemeClr val="accent1"/>
            </a:lnRef>
            <a:fillRef idx="0">
              <a:schemeClr val="accent1"/>
            </a:fillRef>
            <a:effectRef idx="0">
              <a:schemeClr val="accent1"/>
            </a:effectRef>
            <a:fontRef idx="minor">
              <a:schemeClr val="tx1"/>
            </a:fontRef>
          </p:style>
        </p:cxnSp>
      </p:grpSp>
      <p:cxnSp>
        <p:nvCxnSpPr>
          <p:cNvPr id="55" name="Straight Arrow Connector 54">
            <a:extLst>
              <a:ext uri="{FF2B5EF4-FFF2-40B4-BE49-F238E27FC236}">
                <a16:creationId xmlns:a16="http://schemas.microsoft.com/office/drawing/2014/main" id="{8E6B7499-F4DE-52F4-CC35-5C16743BC183}"/>
              </a:ext>
            </a:extLst>
          </p:cNvPr>
          <p:cNvCxnSpPr>
            <a:cxnSpLocks/>
          </p:cNvCxnSpPr>
          <p:nvPr/>
        </p:nvCxnSpPr>
        <p:spPr>
          <a:xfrm flipH="1">
            <a:off x="2844794" y="1061858"/>
            <a:ext cx="1200209"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E20742D2-2560-ED42-7F7C-614B67354A99}"/>
              </a:ext>
            </a:extLst>
          </p:cNvPr>
          <p:cNvSpPr txBox="1"/>
          <p:nvPr/>
        </p:nvSpPr>
        <p:spPr>
          <a:xfrm>
            <a:off x="3957855" y="926971"/>
            <a:ext cx="667170" cy="307777"/>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rPr>
              <a:t>Supply</a:t>
            </a:r>
          </a:p>
        </p:txBody>
      </p:sp>
      <p:sp>
        <p:nvSpPr>
          <p:cNvPr id="57" name="TextBox 56">
            <a:extLst>
              <a:ext uri="{FF2B5EF4-FFF2-40B4-BE49-F238E27FC236}">
                <a16:creationId xmlns:a16="http://schemas.microsoft.com/office/drawing/2014/main" id="{3536E627-E389-D726-8E56-A6F84A3F5675}"/>
              </a:ext>
            </a:extLst>
          </p:cNvPr>
          <p:cNvSpPr txBox="1"/>
          <p:nvPr/>
        </p:nvSpPr>
        <p:spPr>
          <a:xfrm>
            <a:off x="2021313" y="2261080"/>
            <a:ext cx="671081" cy="307777"/>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rPr>
              <a:t>Return</a:t>
            </a:r>
          </a:p>
        </p:txBody>
      </p:sp>
      <p:cxnSp>
        <p:nvCxnSpPr>
          <p:cNvPr id="58" name="Straight Arrow Connector 57">
            <a:extLst>
              <a:ext uri="{FF2B5EF4-FFF2-40B4-BE49-F238E27FC236}">
                <a16:creationId xmlns:a16="http://schemas.microsoft.com/office/drawing/2014/main" id="{01812324-DE31-F42F-F3FB-9A1F01664055}"/>
              </a:ext>
            </a:extLst>
          </p:cNvPr>
          <p:cNvCxnSpPr>
            <a:cxnSpLocks/>
          </p:cNvCxnSpPr>
          <p:nvPr/>
        </p:nvCxnSpPr>
        <p:spPr>
          <a:xfrm flipH="1">
            <a:off x="2566430" y="2290108"/>
            <a:ext cx="1199803"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65B5B8DC-114E-0CB8-EE21-4FF52B8358CF}"/>
              </a:ext>
            </a:extLst>
          </p:cNvPr>
          <p:cNvCxnSpPr/>
          <p:nvPr/>
        </p:nvCxnSpPr>
        <p:spPr>
          <a:xfrm>
            <a:off x="2189241" y="1123492"/>
            <a:ext cx="0" cy="1066800"/>
          </a:xfrm>
          <a:prstGeom prst="straightConnector1">
            <a:avLst/>
          </a:prstGeom>
          <a:ln>
            <a:solidFill>
              <a:schemeClr val="accent2"/>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329B8ABD-C095-53CB-220D-3C4EA273227E}"/>
              </a:ext>
            </a:extLst>
          </p:cNvPr>
          <p:cNvCxnSpPr/>
          <p:nvPr/>
        </p:nvCxnSpPr>
        <p:spPr>
          <a:xfrm>
            <a:off x="2036841" y="1123492"/>
            <a:ext cx="609600"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7D0EB0B9-044D-B753-03AC-66A82F07A137}"/>
              </a:ext>
            </a:extLst>
          </p:cNvPr>
          <p:cNvCxnSpPr/>
          <p:nvPr/>
        </p:nvCxnSpPr>
        <p:spPr>
          <a:xfrm>
            <a:off x="2036841" y="2190292"/>
            <a:ext cx="609600"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600C73F8-A871-BCCB-12EA-11811C9FF174}"/>
              </a:ext>
            </a:extLst>
          </p:cNvPr>
          <p:cNvSpPr txBox="1"/>
          <p:nvPr/>
        </p:nvSpPr>
        <p:spPr>
          <a:xfrm>
            <a:off x="2036841" y="1466392"/>
            <a:ext cx="296876" cy="307777"/>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rPr>
              <a:t>H</a:t>
            </a:r>
          </a:p>
        </p:txBody>
      </p:sp>
      <p:cxnSp>
        <p:nvCxnSpPr>
          <p:cNvPr id="63" name="Straight Connector 62">
            <a:extLst>
              <a:ext uri="{FF2B5EF4-FFF2-40B4-BE49-F238E27FC236}">
                <a16:creationId xmlns:a16="http://schemas.microsoft.com/office/drawing/2014/main" id="{DFE4BB9D-C35C-486E-9F57-AC67445F213E}"/>
              </a:ext>
            </a:extLst>
          </p:cNvPr>
          <p:cNvCxnSpPr>
            <a:cxnSpLocks/>
          </p:cNvCxnSpPr>
          <p:nvPr/>
        </p:nvCxnSpPr>
        <p:spPr>
          <a:xfrm>
            <a:off x="2833301" y="2314686"/>
            <a:ext cx="0" cy="50074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25069F18-7355-9DAA-C7FD-5642AA6C323F}"/>
              </a:ext>
            </a:extLst>
          </p:cNvPr>
          <p:cNvCxnSpPr>
            <a:cxnSpLocks/>
          </p:cNvCxnSpPr>
          <p:nvPr/>
        </p:nvCxnSpPr>
        <p:spPr>
          <a:xfrm>
            <a:off x="3061901" y="2314686"/>
            <a:ext cx="0" cy="50074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FF66ADE7-06DF-B69C-0DF0-67759617C8C7}"/>
              </a:ext>
            </a:extLst>
          </p:cNvPr>
          <p:cNvCxnSpPr/>
          <p:nvPr/>
        </p:nvCxnSpPr>
        <p:spPr>
          <a:xfrm>
            <a:off x="2528501" y="2652141"/>
            <a:ext cx="304800" cy="0"/>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514E3656-E196-134E-3DA0-978A199B9515}"/>
              </a:ext>
            </a:extLst>
          </p:cNvPr>
          <p:cNvCxnSpPr/>
          <p:nvPr/>
        </p:nvCxnSpPr>
        <p:spPr>
          <a:xfrm flipH="1">
            <a:off x="3061901" y="2652141"/>
            <a:ext cx="304800" cy="0"/>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7936F00E-F730-2662-D662-6F8BA9F148BE}"/>
              </a:ext>
            </a:extLst>
          </p:cNvPr>
          <p:cNvSpPr txBox="1"/>
          <p:nvPr/>
        </p:nvSpPr>
        <p:spPr>
          <a:xfrm>
            <a:off x="2817894" y="2462935"/>
            <a:ext cx="2664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rPr>
              <a:t>S</a:t>
            </a:r>
          </a:p>
        </p:txBody>
      </p:sp>
      <mc:AlternateContent xmlns:mc="http://schemas.openxmlformats.org/markup-compatibility/2006" xmlns:a14="http://schemas.microsoft.com/office/drawing/2010/main">
        <mc:Choice Requires="a14">
          <p:sp>
            <p:nvSpPr>
              <p:cNvPr id="73" name="TextBox 72">
                <a:extLst>
                  <a:ext uri="{FF2B5EF4-FFF2-40B4-BE49-F238E27FC236}">
                    <a16:creationId xmlns:a16="http://schemas.microsoft.com/office/drawing/2014/main" id="{858DDECB-A546-C77F-028D-2364919863F8}"/>
                  </a:ext>
                </a:extLst>
              </p:cNvPr>
              <p:cNvSpPr txBox="1"/>
              <p:nvPr/>
            </p:nvSpPr>
            <p:spPr>
              <a:xfrm>
                <a:off x="453468" y="2909606"/>
                <a:ext cx="2192973" cy="332592"/>
              </a:xfrm>
              <a:prstGeom prst="rect">
                <a:avLst/>
              </a:prstGeom>
              <a:noFill/>
              <a:ln>
                <a:noFill/>
              </a:ln>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𝜃</m:t>
                      </m:r>
                      <m:d>
                        <m:d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d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𝑥</m:t>
                          </m:r>
                        </m:e>
                      </m:d>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sSup>
                        <m:sSup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pPr>
                        <m:e>
                          <m:sSub>
                            <m:sSub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𝐶</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1</m:t>
                              </m:r>
                            </m:sub>
                          </m:s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𝑒</m:t>
                          </m:r>
                        </m:e>
                        <m:sup>
                          <m:rad>
                            <m:radPr>
                              <m:degHide m:val="on"/>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radPr>
                            <m:deg/>
                            <m:e>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𝑤𝑘</m:t>
                                  </m:r>
                                </m:den>
                              </m:f>
                            </m:e>
                          </m:rad>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𝑥</m:t>
                          </m:r>
                        </m:sup>
                      </m:sSup>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sSup>
                        <m:sSup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pPr>
                        <m:e>
                          <m:sSub>
                            <m:sSub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𝐶</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2</m:t>
                              </m:r>
                            </m:sub>
                          </m:s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𝑒</m:t>
                          </m:r>
                        </m:e>
                        <m:sup>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ad>
                            <m:radPr>
                              <m:degHide m:val="on"/>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radPr>
                            <m:deg/>
                            <m:e>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𝑤𝑘</m:t>
                                  </m:r>
                                </m:den>
                              </m:f>
                            </m:e>
                          </m:rad>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𝑥</m:t>
                          </m:r>
                        </m:sup>
                      </m:sSup>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endParaRPr>
              </a:p>
            </p:txBody>
          </p:sp>
        </mc:Choice>
        <mc:Fallback xmlns="">
          <p:sp>
            <p:nvSpPr>
              <p:cNvPr id="73" name="TextBox 72">
                <a:extLst>
                  <a:ext uri="{FF2B5EF4-FFF2-40B4-BE49-F238E27FC236}">
                    <a16:creationId xmlns:a16="http://schemas.microsoft.com/office/drawing/2014/main" id="{E8E9DC47-B39C-4DFD-B1D2-42C4EDA83BA0}"/>
                  </a:ext>
                </a:extLst>
              </p:cNvPr>
              <p:cNvSpPr txBox="1">
                <a:spLocks noRot="1" noChangeAspect="1" noMove="1" noResize="1" noEditPoints="1" noAdjustHandles="1" noChangeArrowheads="1" noChangeShapeType="1" noTextEdit="1"/>
              </p:cNvSpPr>
              <p:nvPr/>
            </p:nvSpPr>
            <p:spPr>
              <a:xfrm>
                <a:off x="453468" y="2909606"/>
                <a:ext cx="2192973" cy="332592"/>
              </a:xfrm>
              <a:prstGeom prst="rect">
                <a:avLst/>
              </a:prstGeom>
              <a:blipFill>
                <a:blip r:embed="rId2"/>
                <a:stretch>
                  <a:fillRect b="-7273"/>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4" name="TextBox 73">
                <a:extLst>
                  <a:ext uri="{FF2B5EF4-FFF2-40B4-BE49-F238E27FC236}">
                    <a16:creationId xmlns:a16="http://schemas.microsoft.com/office/drawing/2014/main" id="{321C4988-DE79-3F06-2A9D-7C347227E977}"/>
                  </a:ext>
                </a:extLst>
              </p:cNvPr>
              <p:cNvSpPr txBox="1"/>
              <p:nvPr/>
            </p:nvSpPr>
            <p:spPr>
              <a:xfrm>
                <a:off x="3214301" y="2856407"/>
                <a:ext cx="1164806" cy="519438"/>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𝐶</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1</m:t>
                          </m:r>
                        </m:sub>
                      </m:s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0</m:t>
                              </m:r>
                            </m:sub>
                          </m:sSub>
                          <m:d>
                            <m:d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d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𝑦</m:t>
                              </m:r>
                            </m:e>
                          </m:d>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1+</m:t>
                          </m:r>
                          <m:sSup>
                            <m:sSup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p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𝑒</m:t>
                              </m:r>
                            </m:e>
                            <m:sup>
                              <m:rad>
                                <m:radPr>
                                  <m:degHide m:val="on"/>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radPr>
                                <m:deg/>
                                <m:e>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𝑤𝑘</m:t>
                                      </m:r>
                                    </m:den>
                                  </m:f>
                                </m:e>
                              </m:rad>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𝑆</m:t>
                              </m:r>
                            </m:sup>
                          </m:sSup>
                        </m:den>
                      </m:f>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endParaRPr>
              </a:p>
            </p:txBody>
          </p:sp>
        </mc:Choice>
        <mc:Fallback xmlns="">
          <p:sp>
            <p:nvSpPr>
              <p:cNvPr id="74" name="TextBox 73">
                <a:extLst>
                  <a:ext uri="{FF2B5EF4-FFF2-40B4-BE49-F238E27FC236}">
                    <a16:creationId xmlns:a16="http://schemas.microsoft.com/office/drawing/2014/main" id="{8600AF4F-154D-1C0C-6928-6A441F5BAC66}"/>
                  </a:ext>
                </a:extLst>
              </p:cNvPr>
              <p:cNvSpPr txBox="1">
                <a:spLocks noRot="1" noChangeAspect="1" noMove="1" noResize="1" noEditPoints="1" noAdjustHandles="1" noChangeArrowheads="1" noChangeShapeType="1" noTextEdit="1"/>
              </p:cNvSpPr>
              <p:nvPr/>
            </p:nvSpPr>
            <p:spPr>
              <a:xfrm>
                <a:off x="3214301" y="2856407"/>
                <a:ext cx="1164806" cy="519438"/>
              </a:xfrm>
              <a:prstGeom prst="rect">
                <a:avLst/>
              </a:prstGeom>
              <a:blipFill>
                <a:blip r:embed="rId3"/>
                <a:stretch>
                  <a:fillRect l="-2618" r="-1571" b="-82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5" name="TextBox 74">
                <a:extLst>
                  <a:ext uri="{FF2B5EF4-FFF2-40B4-BE49-F238E27FC236}">
                    <a16:creationId xmlns:a16="http://schemas.microsoft.com/office/drawing/2014/main" id="{9CCEFA59-73E7-AD51-F489-3653E493D04A}"/>
                  </a:ext>
                </a:extLst>
              </p:cNvPr>
              <p:cNvSpPr txBox="1"/>
              <p:nvPr/>
            </p:nvSpPr>
            <p:spPr>
              <a:xfrm>
                <a:off x="4291440" y="2638751"/>
                <a:ext cx="1973582" cy="76790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𝐶</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2</m:t>
                          </m:r>
                        </m:sub>
                      </m:s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sSup>
                            <m:sSup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p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𝑒</m:t>
                              </m:r>
                            </m:e>
                            <m:sup>
                              <m:rad>
                                <m:radPr>
                                  <m:degHide m:val="on"/>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radPr>
                                <m:deg/>
                                <m:e>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𝑤𝑘</m:t>
                                      </m:r>
                                    </m:den>
                                  </m:f>
                                </m:e>
                              </m:rad>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𝑆</m:t>
                              </m:r>
                            </m:sup>
                          </m:sSup>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0</m:t>
                              </m:r>
                            </m:sub>
                          </m:sSub>
                          <m:d>
                            <m:d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d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𝑦</m:t>
                              </m:r>
                            </m:e>
                          </m:d>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1+</m:t>
                          </m:r>
                          <m:sSup>
                            <m:sSup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p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𝑒</m:t>
                              </m:r>
                            </m:e>
                            <m:sup>
                              <m:rad>
                                <m:radPr>
                                  <m:degHide m:val="on"/>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radPr>
                                <m:deg/>
                                <m:e>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𝑤𝑘</m:t>
                                      </m:r>
                                    </m:den>
                                  </m:f>
                                </m:e>
                              </m:rad>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𝑆</m:t>
                              </m:r>
                            </m:sup>
                          </m:sSup>
                        </m:den>
                      </m:f>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endParaRPr>
              </a:p>
            </p:txBody>
          </p:sp>
        </mc:Choice>
        <mc:Fallback xmlns="">
          <p:sp>
            <p:nvSpPr>
              <p:cNvPr id="75" name="TextBox 74">
                <a:extLst>
                  <a:ext uri="{FF2B5EF4-FFF2-40B4-BE49-F238E27FC236}">
                    <a16:creationId xmlns:a16="http://schemas.microsoft.com/office/drawing/2014/main" id="{A23C5597-E47F-BCD4-EABA-26AB246B27F2}"/>
                  </a:ext>
                </a:extLst>
              </p:cNvPr>
              <p:cNvSpPr txBox="1">
                <a:spLocks noRot="1" noChangeAspect="1" noMove="1" noResize="1" noEditPoints="1" noAdjustHandles="1" noChangeArrowheads="1" noChangeShapeType="1" noTextEdit="1"/>
              </p:cNvSpPr>
              <p:nvPr/>
            </p:nvSpPr>
            <p:spPr>
              <a:xfrm>
                <a:off x="4291440" y="2638751"/>
                <a:ext cx="1973582" cy="767903"/>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6" name="TextBox 75">
                <a:extLst>
                  <a:ext uri="{FF2B5EF4-FFF2-40B4-BE49-F238E27FC236}">
                    <a16:creationId xmlns:a16="http://schemas.microsoft.com/office/drawing/2014/main" id="{D63342A6-D72E-30D8-C702-FCC25317737B}"/>
                  </a:ext>
                </a:extLst>
              </p:cNvPr>
              <p:cNvSpPr txBox="1"/>
              <p:nvPr/>
            </p:nvSpPr>
            <p:spPr>
              <a:xfrm>
                <a:off x="1813517" y="3676718"/>
                <a:ext cx="1177566" cy="50347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𝐾</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1</m:t>
                          </m:r>
                        </m:sub>
                      </m:s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f>
                        <m:f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1+</m:t>
                          </m:r>
                          <m:sSup>
                            <m:sSup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p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𝑒</m:t>
                              </m:r>
                            </m:e>
                            <m:sup>
                              <m:rad>
                                <m:radPr>
                                  <m:degHide m:val="on"/>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radPr>
                                <m:deg/>
                                <m:e>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𝑤𝑘</m:t>
                                      </m:r>
                                    </m:den>
                                  </m:f>
                                </m:e>
                              </m:rad>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𝑆</m:t>
                              </m:r>
                            </m:sup>
                          </m:sSup>
                        </m:den>
                      </m:f>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endParaRPr>
              </a:p>
            </p:txBody>
          </p:sp>
        </mc:Choice>
        <mc:Fallback xmlns="">
          <p:sp>
            <p:nvSpPr>
              <p:cNvPr id="76" name="TextBox 75">
                <a:extLst>
                  <a:ext uri="{FF2B5EF4-FFF2-40B4-BE49-F238E27FC236}">
                    <a16:creationId xmlns:a16="http://schemas.microsoft.com/office/drawing/2014/main" id="{71E694C6-0EB8-A9A6-0D51-0D7367AE1923}"/>
                  </a:ext>
                </a:extLst>
              </p:cNvPr>
              <p:cNvSpPr txBox="1">
                <a:spLocks noRot="1" noChangeAspect="1" noMove="1" noResize="1" noEditPoints="1" noAdjustHandles="1" noChangeArrowheads="1" noChangeShapeType="1" noTextEdit="1"/>
              </p:cNvSpPr>
              <p:nvPr/>
            </p:nvSpPr>
            <p:spPr>
              <a:xfrm>
                <a:off x="1813517" y="3676718"/>
                <a:ext cx="1177566" cy="503471"/>
              </a:xfrm>
              <a:prstGeom prst="rect">
                <a:avLst/>
              </a:prstGeom>
              <a:blipFill>
                <a:blip r:embed="rId5"/>
                <a:stretch>
                  <a:fillRect l="-2577" t="-2410" r="-1031" b="-963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7" name="TextBox 76">
                <a:extLst>
                  <a:ext uri="{FF2B5EF4-FFF2-40B4-BE49-F238E27FC236}">
                    <a16:creationId xmlns:a16="http://schemas.microsoft.com/office/drawing/2014/main" id="{CB6F6366-723A-6201-F618-F30099BBD6B6}"/>
                  </a:ext>
                </a:extLst>
              </p:cNvPr>
              <p:cNvSpPr txBox="1"/>
              <p:nvPr/>
            </p:nvSpPr>
            <p:spPr>
              <a:xfrm>
                <a:off x="2796425" y="3473424"/>
                <a:ext cx="1973582" cy="76790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𝐾</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2</m:t>
                          </m:r>
                        </m:sub>
                      </m:s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sSup>
                            <m:sSup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p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𝑒</m:t>
                              </m:r>
                            </m:e>
                            <m:sup>
                              <m:rad>
                                <m:radPr>
                                  <m:degHide m:val="on"/>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radPr>
                                <m:deg/>
                                <m:e>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𝑤𝑘</m:t>
                                      </m:r>
                                    </m:den>
                                  </m:f>
                                </m:e>
                              </m:rad>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𝑆</m:t>
                              </m:r>
                            </m:sup>
                          </m:sSup>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1+</m:t>
                          </m:r>
                          <m:sSup>
                            <m:sSup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p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𝑒</m:t>
                              </m:r>
                            </m:e>
                            <m:sup>
                              <m:rad>
                                <m:radPr>
                                  <m:degHide m:val="on"/>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radPr>
                                <m:deg/>
                                <m:e>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𝑤𝑘</m:t>
                                      </m:r>
                                    </m:den>
                                  </m:f>
                                </m:e>
                              </m:rad>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𝑆</m:t>
                              </m:r>
                            </m:sup>
                          </m:sSup>
                        </m:den>
                      </m:f>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endParaRPr>
              </a:p>
            </p:txBody>
          </p:sp>
        </mc:Choice>
        <mc:Fallback xmlns="">
          <p:sp>
            <p:nvSpPr>
              <p:cNvPr id="77" name="TextBox 76">
                <a:extLst>
                  <a:ext uri="{FF2B5EF4-FFF2-40B4-BE49-F238E27FC236}">
                    <a16:creationId xmlns:a16="http://schemas.microsoft.com/office/drawing/2014/main" id="{FA52EFA3-B9E9-DFEC-AB24-961568A806BD}"/>
                  </a:ext>
                </a:extLst>
              </p:cNvPr>
              <p:cNvSpPr txBox="1">
                <a:spLocks noRot="1" noChangeAspect="1" noMove="1" noResize="1" noEditPoints="1" noAdjustHandles="1" noChangeArrowheads="1" noChangeShapeType="1" noTextEdit="1"/>
              </p:cNvSpPr>
              <p:nvPr/>
            </p:nvSpPr>
            <p:spPr>
              <a:xfrm>
                <a:off x="2796425" y="3473424"/>
                <a:ext cx="1973582" cy="767903"/>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8" name="TextBox 77">
                <a:extLst>
                  <a:ext uri="{FF2B5EF4-FFF2-40B4-BE49-F238E27FC236}">
                    <a16:creationId xmlns:a16="http://schemas.microsoft.com/office/drawing/2014/main" id="{305B2D0F-E6B8-094E-5967-84B0E4C4067B}"/>
                  </a:ext>
                </a:extLst>
              </p:cNvPr>
              <p:cNvSpPr txBox="1"/>
              <p:nvPr/>
            </p:nvSpPr>
            <p:spPr>
              <a:xfrm>
                <a:off x="4422582" y="3623304"/>
                <a:ext cx="1177566" cy="4681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𝑚</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ad>
                        <m:radPr>
                          <m:degHide m:val="on"/>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radPr>
                        <m:deg/>
                        <m:e>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𝑤𝑘</m:t>
                              </m:r>
                            </m:den>
                          </m:f>
                        </m:e>
                      </m:rad>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endParaRPr>
              </a:p>
            </p:txBody>
          </p:sp>
        </mc:Choice>
        <mc:Fallback xmlns="">
          <p:sp>
            <p:nvSpPr>
              <p:cNvPr id="78" name="TextBox 77">
                <a:extLst>
                  <a:ext uri="{FF2B5EF4-FFF2-40B4-BE49-F238E27FC236}">
                    <a16:creationId xmlns:a16="http://schemas.microsoft.com/office/drawing/2014/main" id="{8BFAAE82-CC02-EE26-47E3-45D140731511}"/>
                  </a:ext>
                </a:extLst>
              </p:cNvPr>
              <p:cNvSpPr txBox="1">
                <a:spLocks noRot="1" noChangeAspect="1" noMove="1" noResize="1" noEditPoints="1" noAdjustHandles="1" noChangeArrowheads="1" noChangeShapeType="1" noTextEdit="1"/>
              </p:cNvSpPr>
              <p:nvPr/>
            </p:nvSpPr>
            <p:spPr>
              <a:xfrm>
                <a:off x="4422582" y="3623304"/>
                <a:ext cx="1177566" cy="468141"/>
              </a:xfrm>
              <a:prstGeom prst="rect">
                <a:avLst/>
              </a:prstGeom>
              <a:blipFill>
                <a:blip r:embed="rId7"/>
                <a:stretch>
                  <a:fillRect/>
                </a:stretch>
              </a:blipFill>
            </p:spPr>
            <p:txBody>
              <a:bodyPr/>
              <a:lstStyle/>
              <a:p>
                <a:r>
                  <a:rPr lang="en-US">
                    <a:noFill/>
                  </a:rPr>
                  <a:t> </a:t>
                </a:r>
              </a:p>
            </p:txBody>
          </p:sp>
        </mc:Fallback>
      </mc:AlternateContent>
      <p:sp>
        <p:nvSpPr>
          <p:cNvPr id="79" name="TextBox 78">
            <a:extLst>
              <a:ext uri="{FF2B5EF4-FFF2-40B4-BE49-F238E27FC236}">
                <a16:creationId xmlns:a16="http://schemas.microsoft.com/office/drawing/2014/main" id="{A3618C50-9251-8887-6574-400E73C91527}"/>
              </a:ext>
            </a:extLst>
          </p:cNvPr>
          <p:cNvSpPr txBox="1"/>
          <p:nvPr/>
        </p:nvSpPr>
        <p:spPr>
          <a:xfrm>
            <a:off x="875668" y="3688097"/>
            <a:ext cx="775982"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rPr>
              <a:t>Define:</a:t>
            </a:r>
          </a:p>
        </p:txBody>
      </p:sp>
      <mc:AlternateContent xmlns:mc="http://schemas.openxmlformats.org/markup-compatibility/2006" xmlns:a14="http://schemas.microsoft.com/office/drawing/2010/main">
        <mc:Choice Requires="a14">
          <p:sp>
            <p:nvSpPr>
              <p:cNvPr id="80" name="TextBox 79">
                <a:extLst>
                  <a:ext uri="{FF2B5EF4-FFF2-40B4-BE49-F238E27FC236}">
                    <a16:creationId xmlns:a16="http://schemas.microsoft.com/office/drawing/2014/main" id="{84397BD6-6D78-FEB8-7EC6-CDB8E0ACF04C}"/>
                  </a:ext>
                </a:extLst>
              </p:cNvPr>
              <p:cNvSpPr txBox="1"/>
              <p:nvPr/>
            </p:nvSpPr>
            <p:spPr>
              <a:xfrm>
                <a:off x="216704" y="4379456"/>
                <a:ext cx="6299994" cy="935064"/>
              </a:xfrm>
              <a:prstGeom prst="rect">
                <a:avLst/>
              </a:prstGeom>
              <a:noFill/>
              <a:ln>
                <a:noFill/>
              </a:ln>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p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𝑞</m:t>
                          </m:r>
                        </m:e>
                        <m:sup>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sup>
                      </m:sSup>
                      <m:d>
                        <m:d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dPr>
                        <m:e>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0</m:t>
                              </m:r>
                            </m:sub>
                          </m:sSub>
                        </m:e>
                      </m:d>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nary>
                        <m:naryPr>
                          <m:limLoc m:val="undOvr"/>
                          <m:subHide m:val="on"/>
                          <m:supHide m:val="on"/>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naryPr>
                        <m:sub/>
                        <m:sup/>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d>
                            <m:d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d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𝑥</m:t>
                              </m:r>
                            </m:e>
                          </m:d>
                        </m:e>
                      </m:nary>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𝑑𝑥</m:t>
                      </m:r>
                    </m:oMath>
                  </m:oMathPara>
                </a14:m>
                <a:endParaRPr kumimoji="0" lang="en-US" sz="1200" b="0"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p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𝑞</m:t>
                          </m:r>
                        </m:e>
                        <m:sup>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sup>
                      </m:sSup>
                      <m:d>
                        <m:d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dPr>
                        <m:e>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0</m:t>
                              </m:r>
                            </m:sub>
                          </m:sSub>
                        </m:e>
                      </m:d>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0</m:t>
                          </m:r>
                        </m:sub>
                      </m:sSub>
                      <m:nary>
                        <m:nary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naryPr>
                        <m:sub>
                          <m:r>
                            <m:rPr>
                              <m:brk m:alnAt="23"/>
                            </m:r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0</m:t>
                          </m:r>
                        </m:sub>
                        <m:sup>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𝑆</m:t>
                          </m:r>
                        </m:sup>
                        <m:e>
                          <m:d>
                            <m:d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dPr>
                            <m:e>
                              <m:sSup>
                                <m:sSup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pPr>
                                <m:e>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𝐶</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1</m:t>
                                      </m:r>
                                    </m:sub>
                                  </m:s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𝑒</m:t>
                                  </m:r>
                                </m:e>
                                <m:sup>
                                  <m:rad>
                                    <m:radPr>
                                      <m:degHide m:val="on"/>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radPr>
                                    <m:deg/>
                                    <m:e>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𝑤𝑘</m:t>
                                          </m:r>
                                        </m:den>
                                      </m:f>
                                    </m:e>
                                  </m:rad>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𝑥</m:t>
                                  </m:r>
                                </m:sup>
                              </m:sSup>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sSup>
                                <m:sSup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pPr>
                                <m:e>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𝐶</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2</m:t>
                                      </m:r>
                                    </m:sub>
                                  </m:s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𝑒</m:t>
                                  </m:r>
                                </m:e>
                                <m:sup>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ad>
                                    <m:radPr>
                                      <m:degHide m:val="on"/>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radPr>
                                    <m:deg/>
                                    <m:e>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𝑤𝑘</m:t>
                                          </m:r>
                                        </m:den>
                                      </m:f>
                                    </m:e>
                                  </m:rad>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𝑥</m:t>
                                  </m:r>
                                </m:sup>
                              </m:sSup>
                            </m:e>
                          </m:d>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𝑑𝑥</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0</m:t>
                              </m:r>
                            </m:sub>
                          </m:sSub>
                          <m:d>
                            <m:d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dPr>
                            <m:e>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𝐾</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1</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𝑚</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𝑆</m:t>
                                  </m:r>
                                </m:den>
                              </m:f>
                              <m:d>
                                <m:d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dPr>
                                <m:e>
                                  <m:sSup>
                                    <m:sSup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p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𝑒</m:t>
                                      </m:r>
                                    </m:e>
                                    <m:sup>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𝑚</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𝑆</m:t>
                                      </m:r>
                                    </m:sup>
                                  </m:sSup>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−1</m:t>
                                  </m:r>
                                </m:e>
                              </m:d>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𝐾</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2</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𝑚</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𝑆</m:t>
                                  </m:r>
                                </m:den>
                              </m:f>
                              <m:d>
                                <m:d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dPr>
                                <m:e>
                                  <m:sSup>
                                    <m:sSup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p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𝑒</m:t>
                                      </m:r>
                                    </m:e>
                                    <m:sup>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𝑚𝑆</m:t>
                                      </m:r>
                                    </m:sup>
                                  </m:sSup>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−1</m:t>
                                  </m:r>
                                </m:e>
                              </m:d>
                            </m:e>
                          </m:d>
                        </m:e>
                      </m:nary>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endParaRPr>
              </a:p>
            </p:txBody>
          </p:sp>
        </mc:Choice>
        <mc:Fallback xmlns="">
          <p:sp>
            <p:nvSpPr>
              <p:cNvPr id="80" name="TextBox 79">
                <a:extLst>
                  <a:ext uri="{FF2B5EF4-FFF2-40B4-BE49-F238E27FC236}">
                    <a16:creationId xmlns:a16="http://schemas.microsoft.com/office/drawing/2014/main" id="{18A76B0D-0C34-8901-7A37-9F6F34BF3584}"/>
                  </a:ext>
                </a:extLst>
              </p:cNvPr>
              <p:cNvSpPr txBox="1">
                <a:spLocks noRot="1" noChangeAspect="1" noMove="1" noResize="1" noEditPoints="1" noAdjustHandles="1" noChangeArrowheads="1" noChangeShapeType="1" noTextEdit="1"/>
              </p:cNvSpPr>
              <p:nvPr/>
            </p:nvSpPr>
            <p:spPr>
              <a:xfrm>
                <a:off x="216704" y="4379456"/>
                <a:ext cx="6299994" cy="935064"/>
              </a:xfrm>
              <a:prstGeom prst="rect">
                <a:avLst/>
              </a:prstGeom>
              <a:blipFill>
                <a:blip r:embed="rId8"/>
                <a:stretch>
                  <a:fillRect l="-97" t="-81169" b="-118831"/>
                </a:stretch>
              </a:blipFill>
              <a:ln>
                <a:noFill/>
              </a:ln>
            </p:spPr>
            <p:txBody>
              <a:bodyPr/>
              <a:lstStyle/>
              <a:p>
                <a:r>
                  <a:rPr lang="en-US">
                    <a:noFill/>
                  </a:rPr>
                  <a:t> </a:t>
                </a:r>
              </a:p>
            </p:txBody>
          </p:sp>
        </mc:Fallback>
      </mc:AlternateContent>
      <p:sp>
        <p:nvSpPr>
          <p:cNvPr id="81" name="Rectangle 80">
            <a:extLst>
              <a:ext uri="{FF2B5EF4-FFF2-40B4-BE49-F238E27FC236}">
                <a16:creationId xmlns:a16="http://schemas.microsoft.com/office/drawing/2014/main" id="{331CE6A3-97E8-CD04-E902-6D6D1385AA2A}"/>
              </a:ext>
            </a:extLst>
          </p:cNvPr>
          <p:cNvSpPr/>
          <p:nvPr/>
        </p:nvSpPr>
        <p:spPr>
          <a:xfrm>
            <a:off x="2692394" y="1540290"/>
            <a:ext cx="1219200" cy="97317"/>
          </a:xfrm>
          <a:prstGeom prst="rect">
            <a:avLst/>
          </a:prstGeom>
          <a:pattFill prst="wdDnDiag">
            <a:fgClr>
              <a:schemeClr val="accent2"/>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2" name="TextBox 81">
            <a:extLst>
              <a:ext uri="{FF2B5EF4-FFF2-40B4-BE49-F238E27FC236}">
                <a16:creationId xmlns:a16="http://schemas.microsoft.com/office/drawing/2014/main" id="{67949021-4D81-F236-1F51-3107CC5717A3}"/>
              </a:ext>
            </a:extLst>
          </p:cNvPr>
          <p:cNvSpPr txBox="1"/>
          <p:nvPr/>
        </p:nvSpPr>
        <p:spPr>
          <a:xfrm>
            <a:off x="4264400" y="1438042"/>
            <a:ext cx="33214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rPr>
              <a:t>dy</a:t>
            </a:r>
          </a:p>
        </p:txBody>
      </p:sp>
      <p:cxnSp>
        <p:nvCxnSpPr>
          <p:cNvPr id="83" name="Straight Arrow Connector 82">
            <a:extLst>
              <a:ext uri="{FF2B5EF4-FFF2-40B4-BE49-F238E27FC236}">
                <a16:creationId xmlns:a16="http://schemas.microsoft.com/office/drawing/2014/main" id="{32B8B78A-9D34-FBF9-C858-2B04D83A12C4}"/>
              </a:ext>
            </a:extLst>
          </p:cNvPr>
          <p:cNvCxnSpPr>
            <a:cxnSpLocks/>
          </p:cNvCxnSpPr>
          <p:nvPr/>
        </p:nvCxnSpPr>
        <p:spPr>
          <a:xfrm>
            <a:off x="4164752" y="1243647"/>
            <a:ext cx="0" cy="29337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84" name="Straight Arrow Connector 83">
            <a:extLst>
              <a:ext uri="{FF2B5EF4-FFF2-40B4-BE49-F238E27FC236}">
                <a16:creationId xmlns:a16="http://schemas.microsoft.com/office/drawing/2014/main" id="{1D9CED84-2A60-8D2E-639E-D4CE626D1E19}"/>
              </a:ext>
            </a:extLst>
          </p:cNvPr>
          <p:cNvCxnSpPr>
            <a:cxnSpLocks/>
          </p:cNvCxnSpPr>
          <p:nvPr/>
        </p:nvCxnSpPr>
        <p:spPr>
          <a:xfrm flipV="1">
            <a:off x="4164456" y="1656892"/>
            <a:ext cx="0" cy="276641"/>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88022E0F-4CDF-2E12-3428-B0EAA701F22B}"/>
              </a:ext>
            </a:extLst>
          </p:cNvPr>
          <p:cNvCxnSpPr>
            <a:cxnSpLocks/>
          </p:cNvCxnSpPr>
          <p:nvPr/>
        </p:nvCxnSpPr>
        <p:spPr>
          <a:xfrm flipV="1">
            <a:off x="3889764" y="1637010"/>
            <a:ext cx="379846" cy="119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B49E7894-F648-1C2C-6A27-41D67EBEBCF9}"/>
              </a:ext>
            </a:extLst>
          </p:cNvPr>
          <p:cNvCxnSpPr>
            <a:cxnSpLocks/>
          </p:cNvCxnSpPr>
          <p:nvPr/>
        </p:nvCxnSpPr>
        <p:spPr>
          <a:xfrm flipV="1">
            <a:off x="3889764" y="1537017"/>
            <a:ext cx="379846" cy="119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7" name="TextBox 86">
                <a:extLst>
                  <a:ext uri="{FF2B5EF4-FFF2-40B4-BE49-F238E27FC236}">
                    <a16:creationId xmlns:a16="http://schemas.microsoft.com/office/drawing/2014/main" id="{4CCCB283-52EE-EBD3-713C-FB2F0FAB2067}"/>
                  </a:ext>
                </a:extLst>
              </p:cNvPr>
              <p:cNvSpPr txBox="1"/>
              <p:nvPr/>
            </p:nvSpPr>
            <p:spPr>
              <a:xfrm>
                <a:off x="838936" y="5436253"/>
                <a:ext cx="5790464" cy="5965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p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𝑞</m:t>
                          </m:r>
                        </m:e>
                        <m:sup>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sup>
                      </m:sSup>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nary>
                            <m:nary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naryPr>
                            <m:sub>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𝑖𝑛</m:t>
                                  </m:r>
                                </m:sub>
                              </m:sSub>
                            </m:sub>
                            <m:sup>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𝑜𝑢𝑡</m:t>
                                  </m:r>
                                </m:sub>
                              </m:sSub>
                            </m:sup>
                            <m:e>
                              <m:sSup>
                                <m:sSup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p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𝑞</m:t>
                                  </m:r>
                                </m:e>
                                <m:sup>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sup>
                              </m:sSup>
                              <m:d>
                                <m:d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dPr>
                                <m:e>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0</m:t>
                                      </m:r>
                                    </m:sub>
                                  </m:sSub>
                                </m:e>
                              </m:d>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𝑑</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0</m:t>
                                  </m:r>
                                </m:sub>
                              </m:sSub>
                            </m:e>
                          </m:nary>
                        </m:num>
                        <m:den>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𝑜𝑢𝑡</m:t>
                              </m:r>
                            </m:sub>
                          </m:s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𝑖𝑛</m:t>
                              </m:r>
                            </m:sub>
                          </m:sSub>
                        </m:den>
                      </m:f>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d>
                        <m:d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dPr>
                        <m:e>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𝐾</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1</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𝑚𝑆</m:t>
                              </m:r>
                            </m:den>
                          </m:f>
                          <m:d>
                            <m:d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dPr>
                            <m:e>
                              <m:sSup>
                                <m:sSup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p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𝑒</m:t>
                                  </m:r>
                                </m:e>
                                <m:sup>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𝑚𝑆</m:t>
                                  </m:r>
                                </m:sup>
                              </m:sSup>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−1</m:t>
                              </m:r>
                            </m:e>
                          </m:d>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𝐾</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2</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𝑚𝑆</m:t>
                              </m:r>
                            </m:den>
                          </m:f>
                          <m:d>
                            <m:d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dPr>
                            <m:e>
                              <m:sSup>
                                <m:sSup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p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𝑒</m:t>
                                  </m:r>
                                </m:e>
                                <m:sup>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𝑚𝑆</m:t>
                                  </m:r>
                                </m:sup>
                              </m:sSup>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−1</m:t>
                              </m:r>
                            </m:e>
                          </m:d>
                        </m:e>
                      </m:d>
                      <m:f>
                        <m:f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sSubSup>
                            <m:sSubSup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Sup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𝑜𝑢𝑡</m:t>
                              </m:r>
                            </m:sub>
                            <m:sup>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2</m:t>
                              </m:r>
                            </m:sup>
                          </m:sSubSup>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sSubSup>
                            <m:sSubSup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Sup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𝑖𝑛</m:t>
                              </m:r>
                            </m:sub>
                            <m:sup>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2</m:t>
                              </m:r>
                            </m:sup>
                          </m:sSubSup>
                        </m:num>
                        <m:den>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2</m:t>
                          </m:r>
                          <m:d>
                            <m:d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dPr>
                            <m:e>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𝑜𝑢𝑡</m:t>
                                  </m:r>
                                </m:sub>
                              </m:s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𝑖𝑛</m:t>
                                  </m:r>
                                </m:sub>
                              </m:sSub>
                            </m:e>
                          </m:d>
                        </m:den>
                      </m:f>
                    </m:oMath>
                  </m:oMathPara>
                </a14:m>
                <a:endParaRPr kumimoji="0" lang="en-US" sz="1200" b="0"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87" name="TextBox 86">
                <a:extLst>
                  <a:ext uri="{FF2B5EF4-FFF2-40B4-BE49-F238E27FC236}">
                    <a16:creationId xmlns:a16="http://schemas.microsoft.com/office/drawing/2014/main" id="{CE88C769-14F2-F7C3-1F73-74C78DE09E9D}"/>
                  </a:ext>
                </a:extLst>
              </p:cNvPr>
              <p:cNvSpPr txBox="1">
                <a:spLocks noRot="1" noChangeAspect="1" noMove="1" noResize="1" noEditPoints="1" noAdjustHandles="1" noChangeArrowheads="1" noChangeShapeType="1" noTextEdit="1"/>
              </p:cNvSpPr>
              <p:nvPr/>
            </p:nvSpPr>
            <p:spPr>
              <a:xfrm>
                <a:off x="838936" y="5436253"/>
                <a:ext cx="5790464" cy="596510"/>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8" name="TextBox 87">
                <a:extLst>
                  <a:ext uri="{FF2B5EF4-FFF2-40B4-BE49-F238E27FC236}">
                    <a16:creationId xmlns:a16="http://schemas.microsoft.com/office/drawing/2014/main" id="{BA6592A3-343E-06F7-2826-D43524ED93AA}"/>
                  </a:ext>
                </a:extLst>
              </p:cNvPr>
              <p:cNvSpPr txBox="1"/>
              <p:nvPr/>
            </p:nvSpPr>
            <p:spPr>
              <a:xfrm>
                <a:off x="1421976" y="6221835"/>
                <a:ext cx="4353487" cy="522066"/>
              </a:xfrm>
              <a:prstGeom prst="rect">
                <a:avLst/>
              </a:prstGeom>
              <a:solidFill>
                <a:schemeClr val="bg2">
                  <a:lumMod val="20000"/>
                  <a:lumOff val="80000"/>
                </a:schemeClr>
              </a:solidFill>
              <a:ln>
                <a:solidFill>
                  <a:schemeClr val="accent2"/>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p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𝑞</m:t>
                          </m:r>
                        </m:e>
                        <m:sup>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sup>
                      </m:sSup>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d>
                        <m:d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dPr>
                        <m:e>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𝐾</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1</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𝑚𝑆</m:t>
                              </m:r>
                            </m:den>
                          </m:f>
                          <m:d>
                            <m:d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dPr>
                            <m:e>
                              <m:sSup>
                                <m:sSup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p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𝑒</m:t>
                                  </m:r>
                                </m:e>
                                <m:sup>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𝑚𝑆</m:t>
                                  </m:r>
                                </m:sup>
                              </m:sSup>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−1</m:t>
                              </m:r>
                            </m:e>
                          </m:d>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𝐾</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2</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𝑚𝑆</m:t>
                              </m:r>
                            </m:den>
                          </m:f>
                          <m:d>
                            <m:d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dPr>
                            <m:e>
                              <m:sSup>
                                <m:sSup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p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𝑒</m:t>
                                  </m:r>
                                </m:e>
                                <m:sup>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𝑚𝑆</m:t>
                                  </m:r>
                                </m:sup>
                              </m:sSup>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−1</m:t>
                              </m:r>
                            </m:e>
                          </m:d>
                        </m:e>
                      </m:d>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𝑜𝑢𝑡</m:t>
                              </m:r>
                            </m:sub>
                          </m:s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𝑖𝑛</m:t>
                              </m:r>
                            </m:sub>
                          </m:sSub>
                        </m:num>
                        <m:den>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2</m:t>
                          </m:r>
                        </m:den>
                      </m:f>
                    </m:oMath>
                  </m:oMathPara>
                </a14:m>
                <a:endParaRPr kumimoji="0" lang="en-US" sz="1200" b="0"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88" name="TextBox 87">
                <a:extLst>
                  <a:ext uri="{FF2B5EF4-FFF2-40B4-BE49-F238E27FC236}">
                    <a16:creationId xmlns:a16="http://schemas.microsoft.com/office/drawing/2014/main" id="{FC039C79-1D9F-00D6-8BB0-BD58B2C10A94}"/>
                  </a:ext>
                </a:extLst>
              </p:cNvPr>
              <p:cNvSpPr txBox="1">
                <a:spLocks noRot="1" noChangeAspect="1" noMove="1" noResize="1" noEditPoints="1" noAdjustHandles="1" noChangeArrowheads="1" noChangeShapeType="1" noTextEdit="1"/>
              </p:cNvSpPr>
              <p:nvPr/>
            </p:nvSpPr>
            <p:spPr>
              <a:xfrm>
                <a:off x="1421976" y="6221835"/>
                <a:ext cx="4353487" cy="522066"/>
              </a:xfrm>
              <a:prstGeom prst="rect">
                <a:avLst/>
              </a:prstGeom>
              <a:blipFill>
                <a:blip r:embed="rId10"/>
                <a:stretch>
                  <a:fillRect/>
                </a:stretch>
              </a:blipFill>
              <a:ln>
                <a:solidFill>
                  <a:schemeClr val="accent2"/>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0" name="TextBox 89">
                <a:extLst>
                  <a:ext uri="{FF2B5EF4-FFF2-40B4-BE49-F238E27FC236}">
                    <a16:creationId xmlns:a16="http://schemas.microsoft.com/office/drawing/2014/main" id="{D7A9FB22-30CD-0B91-CCFB-844873EE2EA8}"/>
                  </a:ext>
                </a:extLst>
              </p:cNvPr>
              <p:cNvSpPr txBox="1"/>
              <p:nvPr/>
            </p:nvSpPr>
            <p:spPr>
              <a:xfrm>
                <a:off x="5460145" y="3616378"/>
                <a:ext cx="1479436" cy="50738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𝑝</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𝑒𝑥𝑝</m:t>
                      </m:r>
                      <m:d>
                        <m:d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dPr>
                        <m:e>
                          <m:rad>
                            <m:radPr>
                              <m:degHide m:val="on"/>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radPr>
                            <m:deg/>
                            <m:e>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𝑤𝑘</m:t>
                                  </m:r>
                                </m:den>
                              </m:f>
                            </m:e>
                          </m:rad>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𝑆</m:t>
                          </m:r>
                        </m:e>
                      </m:d>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endParaRPr>
              </a:p>
            </p:txBody>
          </p:sp>
        </mc:Choice>
        <mc:Fallback xmlns="">
          <p:sp>
            <p:nvSpPr>
              <p:cNvPr id="90" name="TextBox 89">
                <a:extLst>
                  <a:ext uri="{FF2B5EF4-FFF2-40B4-BE49-F238E27FC236}">
                    <a16:creationId xmlns:a16="http://schemas.microsoft.com/office/drawing/2014/main" id="{E5B942BF-11E8-D539-2E39-D176F1A21AA7}"/>
                  </a:ext>
                </a:extLst>
              </p:cNvPr>
              <p:cNvSpPr txBox="1">
                <a:spLocks noRot="1" noChangeAspect="1" noMove="1" noResize="1" noEditPoints="1" noAdjustHandles="1" noChangeArrowheads="1" noChangeShapeType="1" noTextEdit="1"/>
              </p:cNvSpPr>
              <p:nvPr/>
            </p:nvSpPr>
            <p:spPr>
              <a:xfrm>
                <a:off x="5460145" y="3616378"/>
                <a:ext cx="1479436" cy="507383"/>
              </a:xfrm>
              <a:prstGeom prst="rect">
                <a:avLst/>
              </a:prstGeom>
              <a:blipFill>
                <a:blip r:embed="rId12"/>
                <a:stretch>
                  <a:fillRect/>
                </a:stretch>
              </a:blipFill>
            </p:spPr>
            <p:txBody>
              <a:bodyPr/>
              <a:lstStyle/>
              <a:p>
                <a:r>
                  <a:rPr lang="en-US">
                    <a:noFill/>
                  </a:rPr>
                  <a:t> </a:t>
                </a:r>
              </a:p>
            </p:txBody>
          </p:sp>
        </mc:Fallback>
      </mc:AlternateContent>
      <p:cxnSp>
        <p:nvCxnSpPr>
          <p:cNvPr id="2" name="Straight Arrow Connector 1">
            <a:extLst>
              <a:ext uri="{FF2B5EF4-FFF2-40B4-BE49-F238E27FC236}">
                <a16:creationId xmlns:a16="http://schemas.microsoft.com/office/drawing/2014/main" id="{23EA7C61-5A24-C49B-4AA7-FE690B800916}"/>
              </a:ext>
            </a:extLst>
          </p:cNvPr>
          <p:cNvCxnSpPr>
            <a:cxnSpLocks/>
          </p:cNvCxnSpPr>
          <p:nvPr/>
        </p:nvCxnSpPr>
        <p:spPr>
          <a:xfrm>
            <a:off x="875256" y="1138058"/>
            <a:ext cx="561475" cy="0"/>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F18168FA-BF67-F27A-C92C-634586020812}"/>
              </a:ext>
            </a:extLst>
          </p:cNvPr>
          <p:cNvSpPr txBox="1"/>
          <p:nvPr/>
        </p:nvSpPr>
        <p:spPr>
          <a:xfrm>
            <a:off x="1207632" y="1147684"/>
            <a:ext cx="26321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rPr>
              <a:t>x</a:t>
            </a:r>
          </a:p>
        </p:txBody>
      </p:sp>
      <p:sp>
        <p:nvSpPr>
          <p:cNvPr id="4" name="TextBox 3">
            <a:extLst>
              <a:ext uri="{FF2B5EF4-FFF2-40B4-BE49-F238E27FC236}">
                <a16:creationId xmlns:a16="http://schemas.microsoft.com/office/drawing/2014/main" id="{B55DC49D-FF12-9E23-0675-38A07EA6073E}"/>
              </a:ext>
            </a:extLst>
          </p:cNvPr>
          <p:cNvSpPr txBox="1"/>
          <p:nvPr/>
        </p:nvSpPr>
        <p:spPr>
          <a:xfrm>
            <a:off x="866409" y="1501506"/>
            <a:ext cx="264816"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rPr>
              <a:t>y</a:t>
            </a:r>
          </a:p>
        </p:txBody>
      </p:sp>
      <p:cxnSp>
        <p:nvCxnSpPr>
          <p:cNvPr id="5" name="Straight Arrow Connector 4">
            <a:extLst>
              <a:ext uri="{FF2B5EF4-FFF2-40B4-BE49-F238E27FC236}">
                <a16:creationId xmlns:a16="http://schemas.microsoft.com/office/drawing/2014/main" id="{314CCB14-A347-F4EE-B7B3-7220526DE5AA}"/>
              </a:ext>
            </a:extLst>
          </p:cNvPr>
          <p:cNvCxnSpPr>
            <a:cxnSpLocks/>
          </p:cNvCxnSpPr>
          <p:nvPr/>
        </p:nvCxnSpPr>
        <p:spPr>
          <a:xfrm>
            <a:off x="901048" y="1145390"/>
            <a:ext cx="0" cy="557367"/>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78C2B2C9-96B7-A31F-0983-64A208E1B92B}"/>
              </a:ext>
            </a:extLst>
          </p:cNvPr>
          <p:cNvSpPr/>
          <p:nvPr/>
        </p:nvSpPr>
        <p:spPr>
          <a:xfrm>
            <a:off x="842007" y="1083382"/>
            <a:ext cx="118083" cy="114300"/>
          </a:xfrm>
          <a:prstGeom prst="ellips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FA6341C3-16E1-6CFA-F3AD-7D1ADE57FA39}"/>
              </a:ext>
            </a:extLst>
          </p:cNvPr>
          <p:cNvPicPr>
            <a:picLocks noChangeAspect="1"/>
          </p:cNvPicPr>
          <p:nvPr/>
        </p:nvPicPr>
        <p:blipFill>
          <a:blip r:embed="rId13"/>
          <a:stretch>
            <a:fillRect/>
          </a:stretch>
        </p:blipFill>
        <p:spPr>
          <a:xfrm>
            <a:off x="7061008" y="1438042"/>
            <a:ext cx="4572396" cy="4773582"/>
          </a:xfrm>
          <a:prstGeom prst="rect">
            <a:avLst/>
          </a:prstGeom>
        </p:spPr>
      </p:pic>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11F19985-C908-EFF8-0B8E-384CCF6AD94E}"/>
                  </a:ext>
                </a:extLst>
              </p:cNvPr>
              <p:cNvSpPr txBox="1"/>
              <p:nvPr/>
            </p:nvSpPr>
            <p:spPr>
              <a:xfrm>
                <a:off x="10365596" y="3732500"/>
                <a:ext cx="787331" cy="1846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𝑇</m:t>
                          </m:r>
                        </m:e>
                        <m:sub>
                          <m:r>
                            <a:rPr lang="en-US" sz="1200" b="0" i="1" smtClean="0">
                              <a:latin typeface="Cambria Math" panose="02040503050406030204" pitchFamily="18" charset="0"/>
                              <a:ea typeface="Cambria Math" panose="02040503050406030204" pitchFamily="18" charset="0"/>
                            </a:rPr>
                            <m:t>∞</m:t>
                          </m:r>
                        </m:sub>
                      </m:sSub>
                      <m:r>
                        <a:rPr lang="en-US" sz="1200" b="0" i="1" smtClean="0">
                          <a:latin typeface="Cambria Math" panose="02040503050406030204" pitchFamily="18" charset="0"/>
                        </a:rPr>
                        <m:t>=253</m:t>
                      </m:r>
                      <m:r>
                        <a:rPr lang="en-US" sz="1200" b="0" i="1" smtClean="0">
                          <a:latin typeface="Cambria Math" panose="02040503050406030204" pitchFamily="18" charset="0"/>
                        </a:rPr>
                        <m:t>𝐾</m:t>
                      </m:r>
                    </m:oMath>
                  </m:oMathPara>
                </a14:m>
                <a:endParaRPr lang="en-US" sz="1200" b="0" dirty="0"/>
              </a:p>
            </p:txBody>
          </p:sp>
        </mc:Choice>
        <mc:Fallback xmlns="">
          <p:sp>
            <p:nvSpPr>
              <p:cNvPr id="10" name="TextBox 9">
                <a:extLst>
                  <a:ext uri="{FF2B5EF4-FFF2-40B4-BE49-F238E27FC236}">
                    <a16:creationId xmlns:a16="http://schemas.microsoft.com/office/drawing/2014/main" id="{11F19985-C908-EFF8-0B8E-384CCF6AD94E}"/>
                  </a:ext>
                </a:extLst>
              </p:cNvPr>
              <p:cNvSpPr txBox="1">
                <a:spLocks noRot="1" noChangeAspect="1" noMove="1" noResize="1" noEditPoints="1" noAdjustHandles="1" noChangeArrowheads="1" noChangeShapeType="1" noTextEdit="1"/>
              </p:cNvSpPr>
              <p:nvPr/>
            </p:nvSpPr>
            <p:spPr>
              <a:xfrm>
                <a:off x="10365596" y="3732500"/>
                <a:ext cx="787331" cy="184666"/>
              </a:xfrm>
              <a:prstGeom prst="rect">
                <a:avLst/>
              </a:prstGeom>
              <a:blipFill>
                <a:blip r:embed="rId14"/>
                <a:stretch>
                  <a:fillRect l="-6154" r="-1538" b="-96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3A750D60-CDF5-8495-A17C-3FA52B96AECF}"/>
                  </a:ext>
                </a:extLst>
              </p:cNvPr>
              <p:cNvSpPr txBox="1"/>
              <p:nvPr/>
            </p:nvSpPr>
            <p:spPr>
              <a:xfrm>
                <a:off x="10365596" y="3124416"/>
                <a:ext cx="787331" cy="1846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𝑇</m:t>
                          </m:r>
                        </m:e>
                        <m:sub>
                          <m:r>
                            <a:rPr lang="en-US" sz="1200" b="0" i="1" smtClean="0">
                              <a:latin typeface="Cambria Math" panose="02040503050406030204" pitchFamily="18" charset="0"/>
                              <a:ea typeface="Cambria Math" panose="02040503050406030204" pitchFamily="18" charset="0"/>
                            </a:rPr>
                            <m:t>∞</m:t>
                          </m:r>
                        </m:sub>
                      </m:sSub>
                      <m:r>
                        <a:rPr lang="en-US" sz="1200" b="0" i="1" smtClean="0">
                          <a:latin typeface="Cambria Math" panose="02040503050406030204" pitchFamily="18" charset="0"/>
                        </a:rPr>
                        <m:t>=223</m:t>
                      </m:r>
                      <m:r>
                        <a:rPr lang="en-US" sz="1200" b="0" i="1" smtClean="0">
                          <a:latin typeface="Cambria Math" panose="02040503050406030204" pitchFamily="18" charset="0"/>
                        </a:rPr>
                        <m:t>𝐾</m:t>
                      </m:r>
                    </m:oMath>
                  </m:oMathPara>
                </a14:m>
                <a:endParaRPr lang="en-US" sz="1200" b="0" dirty="0"/>
              </a:p>
            </p:txBody>
          </p:sp>
        </mc:Choice>
        <mc:Fallback xmlns="">
          <p:sp>
            <p:nvSpPr>
              <p:cNvPr id="12" name="TextBox 11">
                <a:extLst>
                  <a:ext uri="{FF2B5EF4-FFF2-40B4-BE49-F238E27FC236}">
                    <a16:creationId xmlns:a16="http://schemas.microsoft.com/office/drawing/2014/main" id="{3A750D60-CDF5-8495-A17C-3FA52B96AECF}"/>
                  </a:ext>
                </a:extLst>
              </p:cNvPr>
              <p:cNvSpPr txBox="1">
                <a:spLocks noRot="1" noChangeAspect="1" noMove="1" noResize="1" noEditPoints="1" noAdjustHandles="1" noChangeArrowheads="1" noChangeShapeType="1" noTextEdit="1"/>
              </p:cNvSpPr>
              <p:nvPr/>
            </p:nvSpPr>
            <p:spPr>
              <a:xfrm>
                <a:off x="10365596" y="3124416"/>
                <a:ext cx="787331" cy="184666"/>
              </a:xfrm>
              <a:prstGeom prst="rect">
                <a:avLst/>
              </a:prstGeom>
              <a:blipFill>
                <a:blip r:embed="rId15"/>
                <a:stretch>
                  <a:fillRect l="-6154" r="-769"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0E35F60C-2B0A-7889-0054-BA96197C01BD}"/>
                  </a:ext>
                </a:extLst>
              </p:cNvPr>
              <p:cNvSpPr txBox="1"/>
              <p:nvPr/>
            </p:nvSpPr>
            <p:spPr>
              <a:xfrm>
                <a:off x="10366644" y="2446005"/>
                <a:ext cx="787331" cy="1846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𝑇</m:t>
                          </m:r>
                        </m:e>
                        <m:sub>
                          <m:r>
                            <a:rPr lang="en-US" sz="1200" b="0" i="1" smtClean="0">
                              <a:latin typeface="Cambria Math" panose="02040503050406030204" pitchFamily="18" charset="0"/>
                              <a:ea typeface="Cambria Math" panose="02040503050406030204" pitchFamily="18" charset="0"/>
                            </a:rPr>
                            <m:t>∞</m:t>
                          </m:r>
                        </m:sub>
                      </m:sSub>
                      <m:r>
                        <a:rPr lang="en-US" sz="1200" b="0" i="1" smtClean="0">
                          <a:latin typeface="Cambria Math" panose="02040503050406030204" pitchFamily="18" charset="0"/>
                        </a:rPr>
                        <m:t>=193</m:t>
                      </m:r>
                      <m:r>
                        <a:rPr lang="en-US" sz="1200" b="0" i="1" smtClean="0">
                          <a:latin typeface="Cambria Math" panose="02040503050406030204" pitchFamily="18" charset="0"/>
                        </a:rPr>
                        <m:t>𝐾</m:t>
                      </m:r>
                    </m:oMath>
                  </m:oMathPara>
                </a14:m>
                <a:endParaRPr lang="en-US" sz="1200" b="0" dirty="0"/>
              </a:p>
            </p:txBody>
          </p:sp>
        </mc:Choice>
        <mc:Fallback xmlns="">
          <p:sp>
            <p:nvSpPr>
              <p:cNvPr id="14" name="TextBox 13">
                <a:extLst>
                  <a:ext uri="{FF2B5EF4-FFF2-40B4-BE49-F238E27FC236}">
                    <a16:creationId xmlns:a16="http://schemas.microsoft.com/office/drawing/2014/main" id="{0E35F60C-2B0A-7889-0054-BA96197C01BD}"/>
                  </a:ext>
                </a:extLst>
              </p:cNvPr>
              <p:cNvSpPr txBox="1">
                <a:spLocks noRot="1" noChangeAspect="1" noMove="1" noResize="1" noEditPoints="1" noAdjustHandles="1" noChangeArrowheads="1" noChangeShapeType="1" noTextEdit="1"/>
              </p:cNvSpPr>
              <p:nvPr/>
            </p:nvSpPr>
            <p:spPr>
              <a:xfrm>
                <a:off x="10366644" y="2446005"/>
                <a:ext cx="787331" cy="184666"/>
              </a:xfrm>
              <a:prstGeom prst="rect">
                <a:avLst/>
              </a:prstGeom>
              <a:blipFill>
                <a:blip r:embed="rId16"/>
                <a:stretch>
                  <a:fillRect l="-6202" r="-1550" b="-9677"/>
                </a:stretch>
              </a:blipFill>
            </p:spPr>
            <p:txBody>
              <a:bodyPr/>
              <a:lstStyle/>
              <a:p>
                <a:r>
                  <a:rPr lang="en-US">
                    <a:noFill/>
                  </a:rPr>
                  <a:t> </a:t>
                </a:r>
              </a:p>
            </p:txBody>
          </p:sp>
        </mc:Fallback>
      </mc:AlternateContent>
    </p:spTree>
    <p:extLst>
      <p:ext uri="{BB962C8B-B14F-4D97-AF65-F5344CB8AC3E}">
        <p14:creationId xmlns:p14="http://schemas.microsoft.com/office/powerpoint/2010/main" val="6396757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83AB0-9D28-9EAA-C813-C02BBE51EF94}"/>
            </a:ext>
          </a:extLst>
        </p:cNvPr>
        <p:cNvGrpSpPr/>
        <p:nvPr/>
      </p:nvGrpSpPr>
      <p:grpSpPr>
        <a:xfrm>
          <a:off x="0" y="0"/>
          <a:ext cx="0" cy="0"/>
          <a:chOff x="0" y="0"/>
          <a:chExt cx="0" cy="0"/>
        </a:xfrm>
      </p:grpSpPr>
      <p:grpSp>
        <p:nvGrpSpPr>
          <p:cNvPr id="53" name="Group 52">
            <a:extLst>
              <a:ext uri="{FF2B5EF4-FFF2-40B4-BE49-F238E27FC236}">
                <a16:creationId xmlns:a16="http://schemas.microsoft.com/office/drawing/2014/main" id="{3633BECC-171B-D711-849D-B013CECC7376}"/>
              </a:ext>
            </a:extLst>
          </p:cNvPr>
          <p:cNvGrpSpPr/>
          <p:nvPr/>
        </p:nvGrpSpPr>
        <p:grpSpPr>
          <a:xfrm>
            <a:off x="2692394" y="1061858"/>
            <a:ext cx="1219200" cy="1219200"/>
            <a:chOff x="1447800" y="2514600"/>
            <a:chExt cx="1219200" cy="1219200"/>
          </a:xfrm>
          <a:solidFill>
            <a:srgbClr val="FFFFCC"/>
          </a:solidFill>
        </p:grpSpPr>
        <p:sp>
          <p:nvSpPr>
            <p:cNvPr id="54" name="Rectangle 53">
              <a:extLst>
                <a:ext uri="{FF2B5EF4-FFF2-40B4-BE49-F238E27FC236}">
                  <a16:creationId xmlns:a16="http://schemas.microsoft.com/office/drawing/2014/main" id="{D333CB3B-EEB1-1E7C-657A-E338835C14F8}"/>
                </a:ext>
              </a:extLst>
            </p:cNvPr>
            <p:cNvSpPr/>
            <p:nvPr/>
          </p:nvSpPr>
          <p:spPr>
            <a:xfrm>
              <a:off x="1447800" y="2590800"/>
              <a:ext cx="1219200" cy="1066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55" name="Straight Arrow Connector 54">
              <a:extLst>
                <a:ext uri="{FF2B5EF4-FFF2-40B4-BE49-F238E27FC236}">
                  <a16:creationId xmlns:a16="http://schemas.microsoft.com/office/drawing/2014/main" id="{34AB5566-5594-4B93-9423-C018E87CAF99}"/>
                </a:ext>
              </a:extLst>
            </p:cNvPr>
            <p:cNvCxnSpPr/>
            <p:nvPr/>
          </p:nvCxnSpPr>
          <p:spPr>
            <a:xfrm>
              <a:off x="1600200" y="2514600"/>
              <a:ext cx="0" cy="1219200"/>
            </a:xfrm>
            <a:prstGeom prst="straightConnector1">
              <a:avLst/>
            </a:prstGeom>
            <a:grpFill/>
            <a:ln w="12700">
              <a:solidFill>
                <a:schemeClr val="accent2"/>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70388CBA-F012-F724-811F-A8A5C8B5EBA6}"/>
                </a:ext>
              </a:extLst>
            </p:cNvPr>
            <p:cNvCxnSpPr/>
            <p:nvPr/>
          </p:nvCxnSpPr>
          <p:spPr>
            <a:xfrm>
              <a:off x="1828800" y="2514600"/>
              <a:ext cx="0" cy="1219200"/>
            </a:xfrm>
            <a:prstGeom prst="straightConnector1">
              <a:avLst/>
            </a:prstGeom>
            <a:grpFill/>
            <a:ln w="12700">
              <a:solidFill>
                <a:schemeClr val="accent2"/>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AC6860C4-1905-45AB-4401-0183599446DF}"/>
                </a:ext>
              </a:extLst>
            </p:cNvPr>
            <p:cNvCxnSpPr/>
            <p:nvPr/>
          </p:nvCxnSpPr>
          <p:spPr>
            <a:xfrm>
              <a:off x="2057400" y="2514600"/>
              <a:ext cx="0" cy="1219200"/>
            </a:xfrm>
            <a:prstGeom prst="straightConnector1">
              <a:avLst/>
            </a:prstGeom>
            <a:grpFill/>
            <a:ln w="12700">
              <a:solidFill>
                <a:schemeClr val="accent2"/>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8DE40F91-3071-62B3-96EB-71441AD2296B}"/>
                </a:ext>
              </a:extLst>
            </p:cNvPr>
            <p:cNvCxnSpPr/>
            <p:nvPr/>
          </p:nvCxnSpPr>
          <p:spPr>
            <a:xfrm>
              <a:off x="2286000" y="2514600"/>
              <a:ext cx="0" cy="1219200"/>
            </a:xfrm>
            <a:prstGeom prst="straightConnector1">
              <a:avLst/>
            </a:prstGeom>
            <a:grpFill/>
            <a:ln w="12700">
              <a:solidFill>
                <a:schemeClr val="accent2"/>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F187694F-C0A3-411F-0E8D-C2308731723A}"/>
                </a:ext>
              </a:extLst>
            </p:cNvPr>
            <p:cNvCxnSpPr/>
            <p:nvPr/>
          </p:nvCxnSpPr>
          <p:spPr>
            <a:xfrm>
              <a:off x="2514600" y="2514600"/>
              <a:ext cx="0" cy="1219200"/>
            </a:xfrm>
            <a:prstGeom prst="straightConnector1">
              <a:avLst/>
            </a:prstGeom>
            <a:grpFill/>
            <a:ln w="12700">
              <a:solidFill>
                <a:schemeClr val="accent2"/>
              </a:solidFill>
              <a:tailEnd type="triangle" w="med" len="lg"/>
            </a:ln>
          </p:spPr>
          <p:style>
            <a:lnRef idx="1">
              <a:schemeClr val="accent1"/>
            </a:lnRef>
            <a:fillRef idx="0">
              <a:schemeClr val="accent1"/>
            </a:fillRef>
            <a:effectRef idx="0">
              <a:schemeClr val="accent1"/>
            </a:effectRef>
            <a:fontRef idx="minor">
              <a:schemeClr val="tx1"/>
            </a:fontRef>
          </p:style>
        </p:cxnSp>
      </p:grpSp>
      <p:cxnSp>
        <p:nvCxnSpPr>
          <p:cNvPr id="61" name="Straight Arrow Connector 60">
            <a:extLst>
              <a:ext uri="{FF2B5EF4-FFF2-40B4-BE49-F238E27FC236}">
                <a16:creationId xmlns:a16="http://schemas.microsoft.com/office/drawing/2014/main" id="{3FC316E0-A164-62C6-91D0-B563F1BCF3A4}"/>
              </a:ext>
            </a:extLst>
          </p:cNvPr>
          <p:cNvCxnSpPr>
            <a:cxnSpLocks/>
          </p:cNvCxnSpPr>
          <p:nvPr/>
        </p:nvCxnSpPr>
        <p:spPr>
          <a:xfrm flipH="1">
            <a:off x="2844794" y="1061858"/>
            <a:ext cx="1200209"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87D80816-2765-546D-CC59-6DEADFFC44E0}"/>
              </a:ext>
            </a:extLst>
          </p:cNvPr>
          <p:cNvSpPr txBox="1"/>
          <p:nvPr/>
        </p:nvSpPr>
        <p:spPr>
          <a:xfrm>
            <a:off x="3957855" y="926971"/>
            <a:ext cx="667170" cy="307777"/>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rPr>
              <a:t>Supply</a:t>
            </a:r>
          </a:p>
        </p:txBody>
      </p:sp>
      <p:sp>
        <p:nvSpPr>
          <p:cNvPr id="64" name="TextBox 63">
            <a:extLst>
              <a:ext uri="{FF2B5EF4-FFF2-40B4-BE49-F238E27FC236}">
                <a16:creationId xmlns:a16="http://schemas.microsoft.com/office/drawing/2014/main" id="{2BA0CFED-BCA7-375E-A992-3D45B688C48E}"/>
              </a:ext>
            </a:extLst>
          </p:cNvPr>
          <p:cNvSpPr txBox="1"/>
          <p:nvPr/>
        </p:nvSpPr>
        <p:spPr>
          <a:xfrm>
            <a:off x="2021313" y="2261080"/>
            <a:ext cx="671081" cy="307777"/>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rPr>
              <a:t>Return</a:t>
            </a:r>
          </a:p>
        </p:txBody>
      </p:sp>
      <p:cxnSp>
        <p:nvCxnSpPr>
          <p:cNvPr id="68" name="Straight Arrow Connector 67">
            <a:extLst>
              <a:ext uri="{FF2B5EF4-FFF2-40B4-BE49-F238E27FC236}">
                <a16:creationId xmlns:a16="http://schemas.microsoft.com/office/drawing/2014/main" id="{27FE3304-FC10-F76F-AE89-D4C49A1810E8}"/>
              </a:ext>
            </a:extLst>
          </p:cNvPr>
          <p:cNvCxnSpPr>
            <a:cxnSpLocks/>
          </p:cNvCxnSpPr>
          <p:nvPr/>
        </p:nvCxnSpPr>
        <p:spPr>
          <a:xfrm flipH="1">
            <a:off x="2566430" y="2290108"/>
            <a:ext cx="1199803"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6DDF594F-2967-C849-B167-38D252B6BFD8}"/>
              </a:ext>
            </a:extLst>
          </p:cNvPr>
          <p:cNvCxnSpPr/>
          <p:nvPr/>
        </p:nvCxnSpPr>
        <p:spPr>
          <a:xfrm>
            <a:off x="2189241" y="1123492"/>
            <a:ext cx="0" cy="1066800"/>
          </a:xfrm>
          <a:prstGeom prst="straightConnector1">
            <a:avLst/>
          </a:prstGeom>
          <a:ln>
            <a:solidFill>
              <a:schemeClr val="accent2"/>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41E2470-1377-DE08-A830-8CD0F7450081}"/>
              </a:ext>
            </a:extLst>
          </p:cNvPr>
          <p:cNvCxnSpPr/>
          <p:nvPr/>
        </p:nvCxnSpPr>
        <p:spPr>
          <a:xfrm>
            <a:off x="2036841" y="1123492"/>
            <a:ext cx="609600"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15D982FD-C157-1DD7-A11C-F0422BF51F1A}"/>
              </a:ext>
            </a:extLst>
          </p:cNvPr>
          <p:cNvCxnSpPr/>
          <p:nvPr/>
        </p:nvCxnSpPr>
        <p:spPr>
          <a:xfrm>
            <a:off x="2036841" y="2190292"/>
            <a:ext cx="609600"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85" name="TextBox 84">
            <a:extLst>
              <a:ext uri="{FF2B5EF4-FFF2-40B4-BE49-F238E27FC236}">
                <a16:creationId xmlns:a16="http://schemas.microsoft.com/office/drawing/2014/main" id="{6A7BB115-37C5-B4ED-0C19-78FFA4D674DA}"/>
              </a:ext>
            </a:extLst>
          </p:cNvPr>
          <p:cNvSpPr txBox="1"/>
          <p:nvPr/>
        </p:nvSpPr>
        <p:spPr>
          <a:xfrm>
            <a:off x="2036841" y="1466392"/>
            <a:ext cx="296876" cy="307777"/>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rPr>
              <a:t>H</a:t>
            </a:r>
          </a:p>
        </p:txBody>
      </p:sp>
      <p:cxnSp>
        <p:nvCxnSpPr>
          <p:cNvPr id="86" name="Straight Connector 85">
            <a:extLst>
              <a:ext uri="{FF2B5EF4-FFF2-40B4-BE49-F238E27FC236}">
                <a16:creationId xmlns:a16="http://schemas.microsoft.com/office/drawing/2014/main" id="{FF460CC9-9B54-B62F-5D39-CFDCD180E30C}"/>
              </a:ext>
            </a:extLst>
          </p:cNvPr>
          <p:cNvCxnSpPr>
            <a:cxnSpLocks/>
          </p:cNvCxnSpPr>
          <p:nvPr/>
        </p:nvCxnSpPr>
        <p:spPr>
          <a:xfrm>
            <a:off x="2833301" y="2314686"/>
            <a:ext cx="0" cy="50074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919946A6-828B-C829-8F2A-5380FC2E14F5}"/>
              </a:ext>
            </a:extLst>
          </p:cNvPr>
          <p:cNvCxnSpPr>
            <a:cxnSpLocks/>
          </p:cNvCxnSpPr>
          <p:nvPr/>
        </p:nvCxnSpPr>
        <p:spPr>
          <a:xfrm>
            <a:off x="3061901" y="2314686"/>
            <a:ext cx="0" cy="50074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8" name="Straight Arrow Connector 87">
            <a:extLst>
              <a:ext uri="{FF2B5EF4-FFF2-40B4-BE49-F238E27FC236}">
                <a16:creationId xmlns:a16="http://schemas.microsoft.com/office/drawing/2014/main" id="{F39FF0F6-05FE-AB27-253F-F4DF0F42F1A4}"/>
              </a:ext>
            </a:extLst>
          </p:cNvPr>
          <p:cNvCxnSpPr/>
          <p:nvPr/>
        </p:nvCxnSpPr>
        <p:spPr>
          <a:xfrm>
            <a:off x="2528501" y="2652141"/>
            <a:ext cx="304800" cy="0"/>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89" name="Straight Arrow Connector 88">
            <a:extLst>
              <a:ext uri="{FF2B5EF4-FFF2-40B4-BE49-F238E27FC236}">
                <a16:creationId xmlns:a16="http://schemas.microsoft.com/office/drawing/2014/main" id="{3D5256CA-ADFC-6C1A-892C-349747BEED33}"/>
              </a:ext>
            </a:extLst>
          </p:cNvPr>
          <p:cNvCxnSpPr/>
          <p:nvPr/>
        </p:nvCxnSpPr>
        <p:spPr>
          <a:xfrm flipH="1">
            <a:off x="3061901" y="2652141"/>
            <a:ext cx="304800" cy="0"/>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0" name="TextBox 89">
            <a:extLst>
              <a:ext uri="{FF2B5EF4-FFF2-40B4-BE49-F238E27FC236}">
                <a16:creationId xmlns:a16="http://schemas.microsoft.com/office/drawing/2014/main" id="{D65C269C-0941-2854-B62B-22422C130547}"/>
              </a:ext>
            </a:extLst>
          </p:cNvPr>
          <p:cNvSpPr txBox="1"/>
          <p:nvPr/>
        </p:nvSpPr>
        <p:spPr>
          <a:xfrm>
            <a:off x="2817894" y="2462935"/>
            <a:ext cx="2664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rPr>
              <a:t>S</a:t>
            </a:r>
          </a:p>
        </p:txBody>
      </p:sp>
      <p:cxnSp>
        <p:nvCxnSpPr>
          <p:cNvPr id="92" name="Straight Arrow Connector 91">
            <a:extLst>
              <a:ext uri="{FF2B5EF4-FFF2-40B4-BE49-F238E27FC236}">
                <a16:creationId xmlns:a16="http://schemas.microsoft.com/office/drawing/2014/main" id="{78B072ED-40CD-A181-BF2C-A67AE924B8E6}"/>
              </a:ext>
            </a:extLst>
          </p:cNvPr>
          <p:cNvCxnSpPr>
            <a:cxnSpLocks/>
          </p:cNvCxnSpPr>
          <p:nvPr/>
        </p:nvCxnSpPr>
        <p:spPr>
          <a:xfrm>
            <a:off x="875256" y="1138058"/>
            <a:ext cx="561475" cy="0"/>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5" name="TextBox 94">
            <a:extLst>
              <a:ext uri="{FF2B5EF4-FFF2-40B4-BE49-F238E27FC236}">
                <a16:creationId xmlns:a16="http://schemas.microsoft.com/office/drawing/2014/main" id="{F5438E0E-65A7-ACDC-8F35-59E219100EEA}"/>
              </a:ext>
            </a:extLst>
          </p:cNvPr>
          <p:cNvSpPr txBox="1"/>
          <p:nvPr/>
        </p:nvSpPr>
        <p:spPr>
          <a:xfrm>
            <a:off x="1207632" y="1147684"/>
            <a:ext cx="26321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rPr>
              <a:t>x</a:t>
            </a:r>
          </a:p>
        </p:txBody>
      </p:sp>
      <p:sp>
        <p:nvSpPr>
          <p:cNvPr id="96" name="TextBox 95">
            <a:extLst>
              <a:ext uri="{FF2B5EF4-FFF2-40B4-BE49-F238E27FC236}">
                <a16:creationId xmlns:a16="http://schemas.microsoft.com/office/drawing/2014/main" id="{215C7B52-14ED-8D3B-86B8-6244F4AA642B}"/>
              </a:ext>
            </a:extLst>
          </p:cNvPr>
          <p:cNvSpPr txBox="1"/>
          <p:nvPr/>
        </p:nvSpPr>
        <p:spPr>
          <a:xfrm>
            <a:off x="866409" y="1501506"/>
            <a:ext cx="264816"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rPr>
              <a:t>y</a:t>
            </a:r>
          </a:p>
        </p:txBody>
      </p:sp>
      <p:cxnSp>
        <p:nvCxnSpPr>
          <p:cNvPr id="97" name="Straight Arrow Connector 96">
            <a:extLst>
              <a:ext uri="{FF2B5EF4-FFF2-40B4-BE49-F238E27FC236}">
                <a16:creationId xmlns:a16="http://schemas.microsoft.com/office/drawing/2014/main" id="{757BDB96-53CB-8470-BE7E-605C09EDCFE2}"/>
              </a:ext>
            </a:extLst>
          </p:cNvPr>
          <p:cNvCxnSpPr>
            <a:cxnSpLocks/>
          </p:cNvCxnSpPr>
          <p:nvPr/>
        </p:nvCxnSpPr>
        <p:spPr>
          <a:xfrm>
            <a:off x="901048" y="1145390"/>
            <a:ext cx="0" cy="557367"/>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3" name="Oval 92">
            <a:extLst>
              <a:ext uri="{FF2B5EF4-FFF2-40B4-BE49-F238E27FC236}">
                <a16:creationId xmlns:a16="http://schemas.microsoft.com/office/drawing/2014/main" id="{4324723B-B914-1DE4-3D4D-7D1574ED0874}"/>
              </a:ext>
            </a:extLst>
          </p:cNvPr>
          <p:cNvSpPr/>
          <p:nvPr/>
        </p:nvSpPr>
        <p:spPr>
          <a:xfrm>
            <a:off x="842007" y="1083382"/>
            <a:ext cx="118083" cy="114300"/>
          </a:xfrm>
          <a:prstGeom prst="ellips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1" name="Title 1">
            <a:extLst>
              <a:ext uri="{FF2B5EF4-FFF2-40B4-BE49-F238E27FC236}">
                <a16:creationId xmlns:a16="http://schemas.microsoft.com/office/drawing/2014/main" id="{0F8E03FF-C628-58EB-3962-0455B69AC464}"/>
              </a:ext>
            </a:extLst>
          </p:cNvPr>
          <p:cNvSpPr txBox="1">
            <a:spLocks/>
          </p:cNvSpPr>
          <p:nvPr/>
        </p:nvSpPr>
        <p:spPr>
          <a:xfrm>
            <a:off x="838200" y="38629"/>
            <a:ext cx="10515600" cy="64240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333399"/>
                </a:solidFill>
                <a:effectLst/>
                <a:uLnTx/>
                <a:uFillTx/>
                <a:latin typeface="Calibri" panose="020F0502020204030204"/>
                <a:ea typeface="+mj-ea"/>
                <a:cs typeface="Arial" panose="020B0604020202020204" pitchFamily="34" charset="0"/>
              </a:rPr>
              <a:t>Metal Foam Heat Exchanger Effectiveness</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EBF8DBA7-45F7-E916-DE7A-AB1967C93768}"/>
                  </a:ext>
                </a:extLst>
              </p:cNvPr>
              <p:cNvSpPr txBox="1"/>
              <p:nvPr/>
            </p:nvSpPr>
            <p:spPr>
              <a:xfrm>
                <a:off x="1495718" y="3114426"/>
                <a:ext cx="1177566" cy="50347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𝐾</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1</m:t>
                          </m:r>
                        </m:sub>
                      </m:s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f>
                        <m:f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1+</m:t>
                          </m:r>
                          <m:sSup>
                            <m:sSup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p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𝑒</m:t>
                              </m:r>
                            </m:e>
                            <m:sup>
                              <m:rad>
                                <m:radPr>
                                  <m:degHide m:val="on"/>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radPr>
                                <m:deg/>
                                <m:e>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𝑤𝑘</m:t>
                                      </m:r>
                                    </m:den>
                                  </m:f>
                                </m:e>
                              </m:rad>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𝑆</m:t>
                              </m:r>
                            </m:sup>
                          </m:sSup>
                        </m:den>
                      </m:f>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endParaRPr>
              </a:p>
            </p:txBody>
          </p:sp>
        </mc:Choice>
        <mc:Fallback xmlns="">
          <p:sp>
            <p:nvSpPr>
              <p:cNvPr id="2" name="TextBox 1">
                <a:extLst>
                  <a:ext uri="{FF2B5EF4-FFF2-40B4-BE49-F238E27FC236}">
                    <a16:creationId xmlns:a16="http://schemas.microsoft.com/office/drawing/2014/main" id="{B882D9E0-428C-BB76-D351-A729AC0F3854}"/>
                  </a:ext>
                </a:extLst>
              </p:cNvPr>
              <p:cNvSpPr txBox="1">
                <a:spLocks noRot="1" noChangeAspect="1" noMove="1" noResize="1" noEditPoints="1" noAdjustHandles="1" noChangeArrowheads="1" noChangeShapeType="1" noTextEdit="1"/>
              </p:cNvSpPr>
              <p:nvPr/>
            </p:nvSpPr>
            <p:spPr>
              <a:xfrm>
                <a:off x="1495718" y="3114426"/>
                <a:ext cx="1177566" cy="503471"/>
              </a:xfrm>
              <a:prstGeom prst="rect">
                <a:avLst/>
              </a:prstGeom>
              <a:blipFill>
                <a:blip r:embed="rId3"/>
                <a:stretch>
                  <a:fillRect l="-2577" t="-2439" r="-1031" b="-97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11703E16-2F74-D6B5-1A73-F4CF6E2DBE3E}"/>
                  </a:ext>
                </a:extLst>
              </p:cNvPr>
              <p:cNvSpPr txBox="1"/>
              <p:nvPr/>
            </p:nvSpPr>
            <p:spPr>
              <a:xfrm>
                <a:off x="2478626" y="2911132"/>
                <a:ext cx="1973582" cy="76790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𝐾</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2</m:t>
                          </m:r>
                        </m:sub>
                      </m:s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sSup>
                            <m:sSup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p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𝑒</m:t>
                              </m:r>
                            </m:e>
                            <m:sup>
                              <m:rad>
                                <m:radPr>
                                  <m:degHide m:val="on"/>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radPr>
                                <m:deg/>
                                <m:e>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𝑤𝑘</m:t>
                                      </m:r>
                                    </m:den>
                                  </m:f>
                                </m:e>
                              </m:rad>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𝑆</m:t>
                              </m:r>
                            </m:sup>
                          </m:sSup>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1+</m:t>
                          </m:r>
                          <m:sSup>
                            <m:sSup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p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𝑒</m:t>
                              </m:r>
                            </m:e>
                            <m:sup>
                              <m:rad>
                                <m:radPr>
                                  <m:degHide m:val="on"/>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radPr>
                                <m:deg/>
                                <m:e>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𝑤𝑘</m:t>
                                      </m:r>
                                    </m:den>
                                  </m:f>
                                </m:e>
                              </m:rad>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𝑆</m:t>
                              </m:r>
                            </m:sup>
                          </m:sSup>
                        </m:den>
                      </m:f>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endParaRPr>
              </a:p>
            </p:txBody>
          </p:sp>
        </mc:Choice>
        <mc:Fallback xmlns="">
          <p:sp>
            <p:nvSpPr>
              <p:cNvPr id="6" name="TextBox 5">
                <a:extLst>
                  <a:ext uri="{FF2B5EF4-FFF2-40B4-BE49-F238E27FC236}">
                    <a16:creationId xmlns:a16="http://schemas.microsoft.com/office/drawing/2014/main" id="{6C6EDE07-BF0F-1782-877A-D17B03E4E6DF}"/>
                  </a:ext>
                </a:extLst>
              </p:cNvPr>
              <p:cNvSpPr txBox="1">
                <a:spLocks noRot="1" noChangeAspect="1" noMove="1" noResize="1" noEditPoints="1" noAdjustHandles="1" noChangeArrowheads="1" noChangeShapeType="1" noTextEdit="1"/>
              </p:cNvSpPr>
              <p:nvPr/>
            </p:nvSpPr>
            <p:spPr>
              <a:xfrm>
                <a:off x="2478626" y="2911132"/>
                <a:ext cx="1973582" cy="767903"/>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2B923F03-D5F8-B4F3-8CB6-27094887ECB2}"/>
                  </a:ext>
                </a:extLst>
              </p:cNvPr>
              <p:cNvSpPr txBox="1"/>
              <p:nvPr/>
            </p:nvSpPr>
            <p:spPr>
              <a:xfrm>
                <a:off x="4104783" y="3061012"/>
                <a:ext cx="1177566" cy="4681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𝑚</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ad>
                        <m:radPr>
                          <m:degHide m:val="on"/>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radPr>
                        <m:deg/>
                        <m:e>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𝑤𝑘</m:t>
                              </m:r>
                            </m:den>
                          </m:f>
                        </m:e>
                      </m:rad>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endParaRPr>
              </a:p>
            </p:txBody>
          </p:sp>
        </mc:Choice>
        <mc:Fallback xmlns="">
          <p:sp>
            <p:nvSpPr>
              <p:cNvPr id="7" name="TextBox 6">
                <a:extLst>
                  <a:ext uri="{FF2B5EF4-FFF2-40B4-BE49-F238E27FC236}">
                    <a16:creationId xmlns:a16="http://schemas.microsoft.com/office/drawing/2014/main" id="{3F203641-D987-57B4-744C-14839D8749B1}"/>
                  </a:ext>
                </a:extLst>
              </p:cNvPr>
              <p:cNvSpPr txBox="1">
                <a:spLocks noRot="1" noChangeAspect="1" noMove="1" noResize="1" noEditPoints="1" noAdjustHandles="1" noChangeArrowheads="1" noChangeShapeType="1" noTextEdit="1"/>
              </p:cNvSpPr>
              <p:nvPr/>
            </p:nvSpPr>
            <p:spPr>
              <a:xfrm>
                <a:off x="4104783" y="3061012"/>
                <a:ext cx="1177566" cy="468141"/>
              </a:xfrm>
              <a:prstGeom prst="rect">
                <a:avLst/>
              </a:prstGeom>
              <a:blipFill>
                <a:blip r:embed="rId5"/>
                <a:stretch>
                  <a:fillRect/>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610319F0-342D-FB19-B78B-20B14FCE4B73}"/>
              </a:ext>
            </a:extLst>
          </p:cNvPr>
          <p:cNvSpPr txBox="1"/>
          <p:nvPr/>
        </p:nvSpPr>
        <p:spPr>
          <a:xfrm>
            <a:off x="557869" y="3125805"/>
            <a:ext cx="775982"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rPr>
              <a:t>Define:</a:t>
            </a:r>
          </a:p>
        </p:txBody>
      </p:sp>
      <p:sp>
        <p:nvSpPr>
          <p:cNvPr id="11" name="Rectangle 10">
            <a:extLst>
              <a:ext uri="{FF2B5EF4-FFF2-40B4-BE49-F238E27FC236}">
                <a16:creationId xmlns:a16="http://schemas.microsoft.com/office/drawing/2014/main" id="{61CEA8A2-0854-A162-2F82-77925D96C61F}"/>
              </a:ext>
            </a:extLst>
          </p:cNvPr>
          <p:cNvSpPr/>
          <p:nvPr/>
        </p:nvSpPr>
        <p:spPr>
          <a:xfrm>
            <a:off x="2692394" y="1540290"/>
            <a:ext cx="1219200" cy="97317"/>
          </a:xfrm>
          <a:prstGeom prst="rect">
            <a:avLst/>
          </a:prstGeom>
          <a:pattFill prst="wdDnDiag">
            <a:fgClr>
              <a:schemeClr val="accent2"/>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04C52F31-A961-0688-577E-F20C1C5A1926}"/>
              </a:ext>
            </a:extLst>
          </p:cNvPr>
          <p:cNvSpPr txBox="1"/>
          <p:nvPr/>
        </p:nvSpPr>
        <p:spPr>
          <a:xfrm>
            <a:off x="4264400" y="1438042"/>
            <a:ext cx="33214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rPr>
              <a:t>dy</a:t>
            </a:r>
          </a:p>
        </p:txBody>
      </p:sp>
      <p:cxnSp>
        <p:nvCxnSpPr>
          <p:cNvPr id="13" name="Straight Arrow Connector 12">
            <a:extLst>
              <a:ext uri="{FF2B5EF4-FFF2-40B4-BE49-F238E27FC236}">
                <a16:creationId xmlns:a16="http://schemas.microsoft.com/office/drawing/2014/main" id="{6B36DBA6-0D3D-F390-DC28-28138141F030}"/>
              </a:ext>
            </a:extLst>
          </p:cNvPr>
          <p:cNvCxnSpPr>
            <a:cxnSpLocks/>
          </p:cNvCxnSpPr>
          <p:nvPr/>
        </p:nvCxnSpPr>
        <p:spPr>
          <a:xfrm>
            <a:off x="4164752" y="1243647"/>
            <a:ext cx="0" cy="29337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949CE638-54FD-CD3C-D272-8C321435FEE6}"/>
              </a:ext>
            </a:extLst>
          </p:cNvPr>
          <p:cNvCxnSpPr>
            <a:cxnSpLocks/>
          </p:cNvCxnSpPr>
          <p:nvPr/>
        </p:nvCxnSpPr>
        <p:spPr>
          <a:xfrm flipV="1">
            <a:off x="4164456" y="1656892"/>
            <a:ext cx="0" cy="276641"/>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8A12163-C061-4D0E-DF86-E79D9867D85A}"/>
              </a:ext>
            </a:extLst>
          </p:cNvPr>
          <p:cNvCxnSpPr>
            <a:cxnSpLocks/>
          </p:cNvCxnSpPr>
          <p:nvPr/>
        </p:nvCxnSpPr>
        <p:spPr>
          <a:xfrm flipV="1">
            <a:off x="3889764" y="1637010"/>
            <a:ext cx="379846" cy="119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763E3FA-7B61-339C-A013-41C97B8FB722}"/>
              </a:ext>
            </a:extLst>
          </p:cNvPr>
          <p:cNvCxnSpPr>
            <a:cxnSpLocks/>
          </p:cNvCxnSpPr>
          <p:nvPr/>
        </p:nvCxnSpPr>
        <p:spPr>
          <a:xfrm flipV="1">
            <a:off x="3889764" y="1537017"/>
            <a:ext cx="379846" cy="119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91C6AD86-AC28-03BD-65E8-972C91E4D6CF}"/>
                  </a:ext>
                </a:extLst>
              </p:cNvPr>
              <p:cNvSpPr txBox="1"/>
              <p:nvPr/>
            </p:nvSpPr>
            <p:spPr>
              <a:xfrm>
                <a:off x="1495718" y="3858401"/>
                <a:ext cx="4353487" cy="522066"/>
              </a:xfrm>
              <a:prstGeom prst="rect">
                <a:avLst/>
              </a:prstGeom>
              <a:solidFill>
                <a:schemeClr val="bg2">
                  <a:lumMod val="20000"/>
                  <a:lumOff val="80000"/>
                </a:schemeClr>
              </a:solidFill>
              <a:ln>
                <a:solidFill>
                  <a:schemeClr val="accent2"/>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p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𝑞</m:t>
                          </m:r>
                        </m:e>
                        <m:sup>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sup>
                      </m:sSup>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d>
                        <m:d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dPr>
                        <m:e>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𝐾</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1</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𝑚𝑆</m:t>
                              </m:r>
                            </m:den>
                          </m:f>
                          <m:d>
                            <m:d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dPr>
                            <m:e>
                              <m:sSup>
                                <m:sSup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p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𝑒</m:t>
                                  </m:r>
                                </m:e>
                                <m:sup>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𝑚𝑆</m:t>
                                  </m:r>
                                </m:sup>
                              </m:sSup>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−1</m:t>
                              </m:r>
                            </m:e>
                          </m:d>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𝐾</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2</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𝑚𝑆</m:t>
                              </m:r>
                            </m:den>
                          </m:f>
                          <m:d>
                            <m:d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dPr>
                            <m:e>
                              <m:sSup>
                                <m:sSup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p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𝑒</m:t>
                                  </m:r>
                                </m:e>
                                <m:sup>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𝑚𝑆</m:t>
                                  </m:r>
                                </m:sup>
                              </m:sSup>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−1</m:t>
                              </m:r>
                            </m:e>
                          </m:d>
                        </m:e>
                      </m:d>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𝑜𝑢𝑡</m:t>
                              </m:r>
                            </m:sub>
                          </m:s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𝑖𝑛</m:t>
                              </m:r>
                            </m:sub>
                          </m:sSub>
                        </m:num>
                        <m:den>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2</m:t>
                          </m:r>
                        </m:den>
                      </m:f>
                    </m:oMath>
                  </m:oMathPara>
                </a14:m>
                <a:endParaRPr kumimoji="0" lang="en-US" sz="1200" b="0"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34" name="TextBox 33">
                <a:extLst>
                  <a:ext uri="{FF2B5EF4-FFF2-40B4-BE49-F238E27FC236}">
                    <a16:creationId xmlns:a16="http://schemas.microsoft.com/office/drawing/2014/main" id="{46FCEB1A-7E62-E141-3675-350124239386}"/>
                  </a:ext>
                </a:extLst>
              </p:cNvPr>
              <p:cNvSpPr txBox="1">
                <a:spLocks noRot="1" noChangeAspect="1" noMove="1" noResize="1" noEditPoints="1" noAdjustHandles="1" noChangeArrowheads="1" noChangeShapeType="1" noTextEdit="1"/>
              </p:cNvSpPr>
              <p:nvPr/>
            </p:nvSpPr>
            <p:spPr>
              <a:xfrm>
                <a:off x="1495718" y="3858401"/>
                <a:ext cx="4353487" cy="522066"/>
              </a:xfrm>
              <a:prstGeom prst="rect">
                <a:avLst/>
              </a:prstGeom>
              <a:blipFill>
                <a:blip r:embed="rId6"/>
                <a:stretch>
                  <a:fillRect/>
                </a:stretch>
              </a:blipFill>
              <a:ln>
                <a:solidFill>
                  <a:schemeClr val="accent2"/>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BCE995B9-7724-9BD1-B95A-07201A7F258E}"/>
                  </a:ext>
                </a:extLst>
              </p:cNvPr>
              <p:cNvSpPr txBox="1"/>
              <p:nvPr/>
            </p:nvSpPr>
            <p:spPr>
              <a:xfrm>
                <a:off x="929261" y="5664748"/>
                <a:ext cx="5486400" cy="507318"/>
              </a:xfrm>
              <a:prstGeom prst="rect">
                <a:avLst/>
              </a:prstGeom>
              <a:solidFill>
                <a:schemeClr val="bg2">
                  <a:lumMod val="20000"/>
                  <a:lumOff val="80000"/>
                </a:schemeClr>
              </a:solidFill>
              <a:ln>
                <a:solidFill>
                  <a:schemeClr val="accent2"/>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𝐸𝑓𝑓𝑖𝑐𝑖𝑒𝑛𝑐𝑦</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𝛾</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f>
                        <m:f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1</m:t>
                          </m:r>
                        </m:num>
                        <m:den>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𝑙𝑛</m:t>
                          </m:r>
                          <m:d>
                            <m:d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d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𝑝</m:t>
                              </m:r>
                            </m:e>
                          </m:d>
                        </m:den>
                      </m:f>
                      <m:d>
                        <m:d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dPr>
                        <m:e>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𝑝</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−1)</m:t>
                              </m:r>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 (</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𝑝</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+1)</m:t>
                              </m:r>
                            </m:den>
                          </m:f>
                        </m:e>
                      </m:d>
                      <m:d>
                        <m:d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dPr>
                        <m:e>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𝑜𝑢𝑡</m:t>
                                  </m:r>
                                </m:sub>
                              </m:sSub>
                            </m:num>
                            <m:den>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𝑖𝑛</m:t>
                                  </m:r>
                                </m:sub>
                              </m:sSub>
                            </m:den>
                          </m:f>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+1</m:t>
                          </m:r>
                        </m:e>
                      </m:d>
                    </m:oMath>
                  </m:oMathPara>
                </a14:m>
                <a:endParaRPr kumimoji="0" lang="en-US" sz="1200" b="0"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4" name="TextBox 3">
                <a:extLst>
                  <a:ext uri="{FF2B5EF4-FFF2-40B4-BE49-F238E27FC236}">
                    <a16:creationId xmlns:a16="http://schemas.microsoft.com/office/drawing/2014/main" id="{9A9F3E98-C8A3-5D4E-95A0-7571144F71DD}"/>
                  </a:ext>
                </a:extLst>
              </p:cNvPr>
              <p:cNvSpPr txBox="1">
                <a:spLocks noRot="1" noChangeAspect="1" noMove="1" noResize="1" noEditPoints="1" noAdjustHandles="1" noChangeArrowheads="1" noChangeShapeType="1" noTextEdit="1"/>
              </p:cNvSpPr>
              <p:nvPr/>
            </p:nvSpPr>
            <p:spPr>
              <a:xfrm>
                <a:off x="929261" y="5664748"/>
                <a:ext cx="5486400" cy="507318"/>
              </a:xfrm>
              <a:prstGeom prst="rect">
                <a:avLst/>
              </a:prstGeom>
              <a:blipFill>
                <a:blip r:embed="rId7"/>
                <a:stretch>
                  <a:fillRect b="-2353"/>
                </a:stretch>
              </a:blipFill>
              <a:ln>
                <a:solidFill>
                  <a:schemeClr val="accent2"/>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C45F0CFC-A6CB-D882-DB8E-42CD6751C375}"/>
                  </a:ext>
                </a:extLst>
              </p:cNvPr>
              <p:cNvSpPr txBox="1"/>
              <p:nvPr/>
            </p:nvSpPr>
            <p:spPr>
              <a:xfrm>
                <a:off x="5142346" y="3054086"/>
                <a:ext cx="1479436" cy="50738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𝑝</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𝑒𝑥𝑝</m:t>
                      </m:r>
                      <m:d>
                        <m:d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dPr>
                        <m:e>
                          <m:rad>
                            <m:radPr>
                              <m:degHide m:val="on"/>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radPr>
                            <m:deg/>
                            <m:e>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𝑤𝑘</m:t>
                                  </m:r>
                                </m:den>
                              </m:f>
                            </m:e>
                          </m:rad>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𝑆</m:t>
                          </m:r>
                        </m:e>
                      </m:d>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ＭＳ Ｐゴシック" charset="-128"/>
                  <a:cs typeface="+mn-cs"/>
                </a:endParaRPr>
              </a:p>
            </p:txBody>
          </p:sp>
        </mc:Choice>
        <mc:Fallback xmlns="">
          <p:sp>
            <p:nvSpPr>
              <p:cNvPr id="3" name="TextBox 2">
                <a:extLst>
                  <a:ext uri="{FF2B5EF4-FFF2-40B4-BE49-F238E27FC236}">
                    <a16:creationId xmlns:a16="http://schemas.microsoft.com/office/drawing/2014/main" id="{3899212D-FBE2-8203-8F97-614B9693EAD0}"/>
                  </a:ext>
                </a:extLst>
              </p:cNvPr>
              <p:cNvSpPr txBox="1">
                <a:spLocks noRot="1" noChangeAspect="1" noMove="1" noResize="1" noEditPoints="1" noAdjustHandles="1" noChangeArrowheads="1" noChangeShapeType="1" noTextEdit="1"/>
              </p:cNvSpPr>
              <p:nvPr/>
            </p:nvSpPr>
            <p:spPr>
              <a:xfrm>
                <a:off x="5142346" y="3054086"/>
                <a:ext cx="1479436" cy="507383"/>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A61EA234-AECB-A289-3E4A-1C9CB4107748}"/>
                  </a:ext>
                </a:extLst>
              </p:cNvPr>
              <p:cNvSpPr txBox="1"/>
              <p:nvPr/>
            </p:nvSpPr>
            <p:spPr>
              <a:xfrm>
                <a:off x="983785" y="4570267"/>
                <a:ext cx="5486400" cy="984629"/>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p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𝑞</m:t>
                          </m:r>
                        </m:e>
                        <m:sup>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sup>
                      </m:sSup>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d>
                        <m:d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dPr>
                        <m:e>
                          <m:f>
                            <m:f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𝑚𝑆</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𝑝</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den>
                          </m:f>
                          <m:d>
                            <m:d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d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𝑝</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−1</m:t>
                              </m:r>
                            </m:e>
                          </m:d>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f>
                            <m:f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𝑝</m:t>
                              </m:r>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𝑚𝑆</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𝑝</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den>
                          </m:f>
                          <m:d>
                            <m:d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dPr>
                            <m:e>
                              <m:f>
                                <m:f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𝑝</m:t>
                                  </m:r>
                                </m:num>
                                <m:den>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𝑝</m:t>
                                  </m:r>
                                </m:den>
                              </m:f>
                            </m:e>
                          </m:d>
                        </m:e>
                      </m:d>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𝑜𝑢𝑡</m:t>
                              </m:r>
                            </m:sub>
                          </m:s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𝑖𝑛</m:t>
                              </m:r>
                            </m:sub>
                          </m:sSub>
                        </m:num>
                        <m:den>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2</m:t>
                          </m:r>
                        </m:den>
                      </m:f>
                    </m:oMath>
                  </m:oMathPara>
                </a14:m>
                <a:endParaRPr kumimoji="0" lang="en-US" sz="1200" b="0"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p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𝑞</m:t>
                          </m:r>
                        </m:e>
                        <m:sup>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sup>
                      </m:sSup>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d>
                        <m:d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dPr>
                        <m:e>
                          <m:f>
                            <m:f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𝑝</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num>
                            <m:den>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 </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𝑝</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den>
                          </m:f>
                        </m:e>
                      </m:d>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𝑜𝑢𝑡</m:t>
                              </m:r>
                            </m:sub>
                          </m:s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𝑖𝑛</m:t>
                              </m:r>
                            </m:sub>
                          </m:sSub>
                        </m:num>
                        <m:den>
                          <m:r>
                            <m:rPr>
                              <m:sty m:val="p"/>
                            </m:rPr>
                            <a:rPr kumimoji="0" lang="en-US" sz="1200" b="0" i="0"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ln</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𝑝</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den>
                      </m:f>
                    </m:oMath>
                  </m:oMathPara>
                </a14:m>
                <a:endParaRPr kumimoji="0" lang="en-US" sz="1200" b="0"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5" name="TextBox 4">
                <a:extLst>
                  <a:ext uri="{FF2B5EF4-FFF2-40B4-BE49-F238E27FC236}">
                    <a16:creationId xmlns:a16="http://schemas.microsoft.com/office/drawing/2014/main" id="{C2B20516-3EED-395E-A6A8-FFE14E1EE8E7}"/>
                  </a:ext>
                </a:extLst>
              </p:cNvPr>
              <p:cNvSpPr txBox="1">
                <a:spLocks noRot="1" noChangeAspect="1" noMove="1" noResize="1" noEditPoints="1" noAdjustHandles="1" noChangeArrowheads="1" noChangeShapeType="1" noTextEdit="1"/>
              </p:cNvSpPr>
              <p:nvPr/>
            </p:nvSpPr>
            <p:spPr>
              <a:xfrm>
                <a:off x="983785" y="4570267"/>
                <a:ext cx="5486400" cy="984629"/>
              </a:xfrm>
              <a:prstGeom prst="rect">
                <a:avLst/>
              </a:prstGeom>
              <a:blipFill>
                <a:blip r:embed="rId9"/>
                <a:stretch>
                  <a:fillRect b="-1242"/>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72FB7347-C169-967B-183D-3806554590EA}"/>
                  </a:ext>
                </a:extLst>
              </p:cNvPr>
              <p:cNvSpPr txBox="1"/>
              <p:nvPr/>
            </p:nvSpPr>
            <p:spPr>
              <a:xfrm>
                <a:off x="984229" y="6281918"/>
                <a:ext cx="5486400" cy="291298"/>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p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𝑞</m:t>
                          </m:r>
                        </m:e>
                        <m:sup>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sup>
                      </m:sSup>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𝛾</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𝑖𝑛</m:t>
                          </m:r>
                        </m:sub>
                      </m:sSub>
                    </m:oMath>
                  </m:oMathPara>
                </a14:m>
                <a:endParaRPr kumimoji="0" lang="en-US" sz="1200" b="0"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8" name="TextBox 7">
                <a:extLst>
                  <a:ext uri="{FF2B5EF4-FFF2-40B4-BE49-F238E27FC236}">
                    <a16:creationId xmlns:a16="http://schemas.microsoft.com/office/drawing/2014/main" id="{91964BCE-8A91-8D06-D3C0-9C8A9A22EE76}"/>
                  </a:ext>
                </a:extLst>
              </p:cNvPr>
              <p:cNvSpPr txBox="1">
                <a:spLocks noRot="1" noChangeAspect="1" noMove="1" noResize="1" noEditPoints="1" noAdjustHandles="1" noChangeArrowheads="1" noChangeShapeType="1" noTextEdit="1"/>
              </p:cNvSpPr>
              <p:nvPr/>
            </p:nvSpPr>
            <p:spPr>
              <a:xfrm>
                <a:off x="984229" y="6281918"/>
                <a:ext cx="5486400" cy="291298"/>
              </a:xfrm>
              <a:prstGeom prst="rect">
                <a:avLst/>
              </a:prstGeom>
              <a:blipFill>
                <a:blip r:embed="rId10"/>
                <a:stretch>
                  <a:fillRect/>
                </a:stretch>
              </a:blipFill>
              <a:ln>
                <a:noFill/>
              </a:ln>
            </p:spPr>
            <p:txBody>
              <a:bodyPr/>
              <a:lstStyle/>
              <a:p>
                <a:r>
                  <a:rPr lang="en-US">
                    <a:noFill/>
                  </a:rPr>
                  <a:t> </a:t>
                </a:r>
              </a:p>
            </p:txBody>
          </p:sp>
        </mc:Fallback>
      </mc:AlternateContent>
      <p:pic>
        <p:nvPicPr>
          <p:cNvPr id="14" name="Picture 13">
            <a:extLst>
              <a:ext uri="{FF2B5EF4-FFF2-40B4-BE49-F238E27FC236}">
                <a16:creationId xmlns:a16="http://schemas.microsoft.com/office/drawing/2014/main" id="{CA95C656-8634-0993-2F5C-5E174994E570}"/>
              </a:ext>
            </a:extLst>
          </p:cNvPr>
          <p:cNvPicPr>
            <a:picLocks noChangeAspect="1"/>
          </p:cNvPicPr>
          <p:nvPr/>
        </p:nvPicPr>
        <p:blipFill>
          <a:blip r:embed="rId11"/>
          <a:stretch>
            <a:fillRect/>
          </a:stretch>
        </p:blipFill>
        <p:spPr>
          <a:xfrm>
            <a:off x="7060473" y="999611"/>
            <a:ext cx="4627265" cy="5358848"/>
          </a:xfrm>
          <a:prstGeom prst="rect">
            <a:avLst/>
          </a:prstGeom>
        </p:spPr>
      </p:pic>
    </p:spTree>
    <p:extLst>
      <p:ext uri="{BB962C8B-B14F-4D97-AF65-F5344CB8AC3E}">
        <p14:creationId xmlns:p14="http://schemas.microsoft.com/office/powerpoint/2010/main" val="18014993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9EFE8-77D9-22D8-76B7-92BEBFC2E57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BA3AF0A-E805-3C24-08B9-DFABC0F3BCAE}"/>
              </a:ext>
            </a:extLst>
          </p:cNvPr>
          <p:cNvSpPr/>
          <p:nvPr/>
        </p:nvSpPr>
        <p:spPr>
          <a:xfrm>
            <a:off x="4475126" y="1548806"/>
            <a:ext cx="457200" cy="457200"/>
          </a:xfrm>
          <a:prstGeom prst="rect">
            <a:avLst/>
          </a:prstGeom>
          <a:pattFill prst="ltUpDiag">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5CFFE1AC-3429-7750-09F9-6BAC8F51604A}"/>
              </a:ext>
            </a:extLst>
          </p:cNvPr>
          <p:cNvSpPr/>
          <p:nvPr/>
        </p:nvSpPr>
        <p:spPr>
          <a:xfrm>
            <a:off x="627026" y="1548806"/>
            <a:ext cx="304800" cy="457200"/>
          </a:xfrm>
          <a:prstGeom prst="rect">
            <a:avLst/>
          </a:prstGeom>
          <a:pattFill prst="ltUpDiag">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11C465F5-0519-4A94-8F17-12B1A72C2A09}"/>
              </a:ext>
            </a:extLst>
          </p:cNvPr>
          <p:cNvSpPr/>
          <p:nvPr/>
        </p:nvSpPr>
        <p:spPr>
          <a:xfrm>
            <a:off x="627025" y="1548806"/>
            <a:ext cx="4305300" cy="457200"/>
          </a:xfrm>
          <a:prstGeom prst="rect">
            <a:avLst/>
          </a:prstGeom>
          <a:pattFill prst="ltUpDiag">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9041955A-F2B0-D7D0-69FA-61FC467AE9D8}"/>
              </a:ext>
            </a:extLst>
          </p:cNvPr>
          <p:cNvSpPr/>
          <p:nvPr/>
        </p:nvSpPr>
        <p:spPr>
          <a:xfrm>
            <a:off x="1086362" y="1665758"/>
            <a:ext cx="216477" cy="200435"/>
          </a:xfrm>
          <a:prstGeom prst="ellipse">
            <a:avLst/>
          </a:prstGeom>
          <a:solidFill>
            <a:schemeClr val="bg1"/>
          </a:solidFill>
          <a:ln w="38100" cap="flat" cmpd="sng" algn="ctr">
            <a:solidFill>
              <a:schemeClr val="accent2"/>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cxnSp>
        <p:nvCxnSpPr>
          <p:cNvPr id="14" name="Straight Connector 13">
            <a:extLst>
              <a:ext uri="{FF2B5EF4-FFF2-40B4-BE49-F238E27FC236}">
                <a16:creationId xmlns:a16="http://schemas.microsoft.com/office/drawing/2014/main" id="{A0E59158-11BC-4CE3-2839-B6B687C4B42F}"/>
              </a:ext>
            </a:extLst>
          </p:cNvPr>
          <p:cNvCxnSpPr/>
          <p:nvPr/>
        </p:nvCxnSpPr>
        <p:spPr>
          <a:xfrm>
            <a:off x="1198526" y="1434506"/>
            <a:ext cx="0" cy="1028700"/>
          </a:xfrm>
          <a:prstGeom prst="line">
            <a:avLst/>
          </a:prstGeom>
          <a:noFill/>
          <a:ln w="6350" cap="flat" cmpd="sng" algn="ctr">
            <a:solidFill>
              <a:srgbClr val="5B9BD5"/>
            </a:solidFill>
            <a:prstDash val="dash"/>
            <a:miter lim="800000"/>
          </a:ln>
          <a:effectLst/>
        </p:spPr>
      </p:cxnSp>
      <p:cxnSp>
        <p:nvCxnSpPr>
          <p:cNvPr id="16" name="Straight Arrow Connector 15">
            <a:extLst>
              <a:ext uri="{FF2B5EF4-FFF2-40B4-BE49-F238E27FC236}">
                <a16:creationId xmlns:a16="http://schemas.microsoft.com/office/drawing/2014/main" id="{A5CEF820-8B30-C90D-375E-9D92E2CAF801}"/>
              </a:ext>
            </a:extLst>
          </p:cNvPr>
          <p:cNvCxnSpPr/>
          <p:nvPr/>
        </p:nvCxnSpPr>
        <p:spPr>
          <a:xfrm>
            <a:off x="1198526" y="2272706"/>
            <a:ext cx="2971800" cy="0"/>
          </a:xfrm>
          <a:prstGeom prst="straightConnector1">
            <a:avLst/>
          </a:prstGeom>
          <a:noFill/>
          <a:ln w="6350" cap="flat" cmpd="sng" algn="ctr">
            <a:solidFill>
              <a:schemeClr val="accent6"/>
            </a:solidFill>
            <a:prstDash val="solid"/>
            <a:miter lim="800000"/>
            <a:headEnd type="triangle"/>
            <a:tailEnd type="triangle"/>
          </a:ln>
          <a:effectLst/>
        </p:spPr>
      </p:cxnSp>
      <p:sp>
        <p:nvSpPr>
          <p:cNvPr id="17" name="TextBox 16">
            <a:extLst>
              <a:ext uri="{FF2B5EF4-FFF2-40B4-BE49-F238E27FC236}">
                <a16:creationId xmlns:a16="http://schemas.microsoft.com/office/drawing/2014/main" id="{3DD6CB3C-01CA-A694-9780-A499C0493954}"/>
              </a:ext>
            </a:extLst>
          </p:cNvPr>
          <p:cNvSpPr txBox="1"/>
          <p:nvPr/>
        </p:nvSpPr>
        <p:spPr>
          <a:xfrm>
            <a:off x="2493926" y="2120306"/>
            <a:ext cx="266420" cy="307777"/>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prstClr val="black"/>
                </a:solidFill>
                <a:effectLst/>
                <a:uLnTx/>
                <a:uFillTx/>
                <a:latin typeface="Calibri" panose="020F0502020204030204"/>
                <a:ea typeface="+mn-ea"/>
                <a:cs typeface="+mn-cs"/>
              </a:rPr>
              <a:t>S</a:t>
            </a:r>
          </a:p>
        </p:txBody>
      </p:sp>
      <p:cxnSp>
        <p:nvCxnSpPr>
          <p:cNvPr id="19" name="Straight Arrow Connector 18">
            <a:extLst>
              <a:ext uri="{FF2B5EF4-FFF2-40B4-BE49-F238E27FC236}">
                <a16:creationId xmlns:a16="http://schemas.microsoft.com/office/drawing/2014/main" id="{AE820724-74C1-FA00-B771-D288D169CB5D}"/>
              </a:ext>
            </a:extLst>
          </p:cNvPr>
          <p:cNvCxnSpPr/>
          <p:nvPr/>
        </p:nvCxnSpPr>
        <p:spPr>
          <a:xfrm flipV="1">
            <a:off x="5237126" y="1548806"/>
            <a:ext cx="0" cy="19050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BAAA749-D94F-1416-EB48-2534C18D0696}"/>
              </a:ext>
            </a:extLst>
          </p:cNvPr>
          <p:cNvCxnSpPr/>
          <p:nvPr/>
        </p:nvCxnSpPr>
        <p:spPr>
          <a:xfrm>
            <a:off x="4932326" y="1537376"/>
            <a:ext cx="647700"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0CAE6358-A8DE-F3C1-4E93-0440AB4DC400}"/>
              </a:ext>
            </a:extLst>
          </p:cNvPr>
          <p:cNvSpPr txBox="1"/>
          <p:nvPr/>
        </p:nvSpPr>
        <p:spPr>
          <a:xfrm>
            <a:off x="5073007" y="1650188"/>
            <a:ext cx="27263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mn-ea"/>
                <a:cs typeface="+mn-cs"/>
              </a:rPr>
              <a:t>w</a:t>
            </a:r>
          </a:p>
        </p:txBody>
      </p:sp>
      <p:cxnSp>
        <p:nvCxnSpPr>
          <p:cNvPr id="24" name="Straight Arrow Connector 23">
            <a:extLst>
              <a:ext uri="{FF2B5EF4-FFF2-40B4-BE49-F238E27FC236}">
                <a16:creationId xmlns:a16="http://schemas.microsoft.com/office/drawing/2014/main" id="{102BAAE6-2FB0-78AF-CE6B-F4D0DA7A071D}"/>
              </a:ext>
            </a:extLst>
          </p:cNvPr>
          <p:cNvCxnSpPr/>
          <p:nvPr/>
        </p:nvCxnSpPr>
        <p:spPr>
          <a:xfrm>
            <a:off x="5237126" y="1853606"/>
            <a:ext cx="0" cy="15240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9875534-C6A9-BBA4-F0D3-40954EC97DFB}"/>
              </a:ext>
            </a:extLst>
          </p:cNvPr>
          <p:cNvCxnSpPr/>
          <p:nvPr/>
        </p:nvCxnSpPr>
        <p:spPr>
          <a:xfrm>
            <a:off x="4932326" y="2006006"/>
            <a:ext cx="647700"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82F97F49-4EAA-3E2B-89D7-A705B1EF5D87}"/>
              </a:ext>
            </a:extLst>
          </p:cNvPr>
          <p:cNvSpPr/>
          <p:nvPr/>
        </p:nvSpPr>
        <p:spPr>
          <a:xfrm>
            <a:off x="627024" y="1745761"/>
            <a:ext cx="4305300" cy="74424"/>
          </a:xfrm>
          <a:prstGeom prst="rect">
            <a:avLst/>
          </a:prstGeom>
          <a:solidFill>
            <a:schemeClr val="tx2">
              <a:lumMod val="60000"/>
              <a:lumOff val="40000"/>
              <a:alpha val="22000"/>
            </a:schemeClr>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438E73F1-6DDF-1121-B2C5-F0DAE8979FA8}"/>
              </a:ext>
            </a:extLst>
          </p:cNvPr>
          <p:cNvSpPr txBox="1"/>
          <p:nvPr/>
        </p:nvSpPr>
        <p:spPr>
          <a:xfrm>
            <a:off x="3038598" y="1195607"/>
            <a:ext cx="32412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000000"/>
                </a:solidFill>
                <a:effectLst/>
                <a:uLnTx/>
                <a:uFillTx/>
                <a:latin typeface="Calibri" panose="020F0502020204030204"/>
                <a:ea typeface="+mn-ea"/>
                <a:cs typeface="+mn-cs"/>
              </a:rPr>
              <a:t>dz</a:t>
            </a:r>
          </a:p>
        </p:txBody>
      </p:sp>
      <p:sp>
        <p:nvSpPr>
          <p:cNvPr id="47" name="Oval 46">
            <a:extLst>
              <a:ext uri="{FF2B5EF4-FFF2-40B4-BE49-F238E27FC236}">
                <a16:creationId xmlns:a16="http://schemas.microsoft.com/office/drawing/2014/main" id="{60482FCF-64AC-15FC-B82B-9F8C27BCCE27}"/>
              </a:ext>
            </a:extLst>
          </p:cNvPr>
          <p:cNvSpPr/>
          <p:nvPr/>
        </p:nvSpPr>
        <p:spPr>
          <a:xfrm>
            <a:off x="4062086" y="1665883"/>
            <a:ext cx="216477" cy="200435"/>
          </a:xfrm>
          <a:prstGeom prst="ellipse">
            <a:avLst/>
          </a:prstGeom>
          <a:solidFill>
            <a:schemeClr val="bg1"/>
          </a:solidFill>
          <a:ln w="38100" cap="flat" cmpd="sng" algn="ctr">
            <a:solidFill>
              <a:schemeClr val="accent2"/>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cxnSp>
        <p:nvCxnSpPr>
          <p:cNvPr id="23" name="Straight Connector 22">
            <a:extLst>
              <a:ext uri="{FF2B5EF4-FFF2-40B4-BE49-F238E27FC236}">
                <a16:creationId xmlns:a16="http://schemas.microsoft.com/office/drawing/2014/main" id="{88B6C603-6139-EA51-9606-ABA796FD5AC5}"/>
              </a:ext>
            </a:extLst>
          </p:cNvPr>
          <p:cNvCxnSpPr/>
          <p:nvPr/>
        </p:nvCxnSpPr>
        <p:spPr>
          <a:xfrm flipH="1" flipV="1">
            <a:off x="4170326" y="1777406"/>
            <a:ext cx="533400" cy="641866"/>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10D011A-0D17-F849-C381-6827B407265B}"/>
              </a:ext>
            </a:extLst>
          </p:cNvPr>
          <p:cNvCxnSpPr/>
          <p:nvPr/>
        </p:nvCxnSpPr>
        <p:spPr>
          <a:xfrm>
            <a:off x="4170326" y="1472606"/>
            <a:ext cx="0" cy="914400"/>
          </a:xfrm>
          <a:prstGeom prst="line">
            <a:avLst/>
          </a:prstGeom>
          <a:noFill/>
          <a:ln w="6350" cap="flat" cmpd="sng" algn="ctr">
            <a:solidFill>
              <a:srgbClr val="5B9BD5"/>
            </a:solidFill>
            <a:prstDash val="dash"/>
            <a:miter lim="800000"/>
          </a:ln>
          <a:effectLst/>
        </p:spPr>
      </p:cxnSp>
      <p:sp>
        <p:nvSpPr>
          <p:cNvPr id="51" name="Arrow: Up 50">
            <a:extLst>
              <a:ext uri="{FF2B5EF4-FFF2-40B4-BE49-F238E27FC236}">
                <a16:creationId xmlns:a16="http://schemas.microsoft.com/office/drawing/2014/main" id="{E58E453C-6BF6-AAF2-C9E8-185FCC503019}"/>
              </a:ext>
            </a:extLst>
          </p:cNvPr>
          <p:cNvSpPr/>
          <p:nvPr/>
        </p:nvSpPr>
        <p:spPr>
          <a:xfrm>
            <a:off x="2022812" y="2033364"/>
            <a:ext cx="274320" cy="369332"/>
          </a:xfrm>
          <a:prstGeom prst="upArrow">
            <a:avLst/>
          </a:prstGeom>
          <a:solidFill>
            <a:schemeClr val="accent2">
              <a:lumMod val="20000"/>
              <a:lumOff val="80000"/>
            </a:scheme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2" name="Arrow: Up 51">
            <a:extLst>
              <a:ext uri="{FF2B5EF4-FFF2-40B4-BE49-F238E27FC236}">
                <a16:creationId xmlns:a16="http://schemas.microsoft.com/office/drawing/2014/main" id="{1F605454-EBA5-6868-6EF3-08DAACAAFF27}"/>
              </a:ext>
            </a:extLst>
          </p:cNvPr>
          <p:cNvSpPr/>
          <p:nvPr/>
        </p:nvSpPr>
        <p:spPr>
          <a:xfrm>
            <a:off x="2050922" y="1129944"/>
            <a:ext cx="274320" cy="369332"/>
          </a:xfrm>
          <a:prstGeom prst="upArrow">
            <a:avLst/>
          </a:prstGeom>
          <a:solidFill>
            <a:schemeClr val="bg2">
              <a:lumMod val="40000"/>
              <a:lumOff val="60000"/>
            </a:scheme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4" name="TextBox 73">
            <a:extLst>
              <a:ext uri="{FF2B5EF4-FFF2-40B4-BE49-F238E27FC236}">
                <a16:creationId xmlns:a16="http://schemas.microsoft.com/office/drawing/2014/main" id="{006D20CD-8985-A873-8253-1BFED1C8230D}"/>
              </a:ext>
            </a:extLst>
          </p:cNvPr>
          <p:cNvSpPr txBox="1"/>
          <p:nvPr/>
        </p:nvSpPr>
        <p:spPr>
          <a:xfrm>
            <a:off x="1695557" y="2463950"/>
            <a:ext cx="938590" cy="461665"/>
          </a:xfrm>
          <a:prstGeom prst="rect">
            <a:avLst/>
          </a:prstGeom>
          <a:solidFill>
            <a:schemeClr val="bg1"/>
          </a:solid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000000"/>
                </a:solidFill>
                <a:effectLst/>
                <a:uLnTx/>
                <a:uFillTx/>
                <a:latin typeface="Calibri" panose="020F0502020204030204"/>
                <a:ea typeface="+mn-ea"/>
                <a:cs typeface="+mn-cs"/>
              </a:rPr>
              <a:t>Mars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000000"/>
                </a:solidFill>
                <a:effectLst/>
                <a:uLnTx/>
                <a:uFillTx/>
                <a:latin typeface="Calibri" panose="020F0502020204030204"/>
                <a:ea typeface="+mn-ea"/>
                <a:cs typeface="+mn-cs"/>
              </a:rPr>
              <a:t>Atmosphere</a:t>
            </a:r>
          </a:p>
        </p:txBody>
      </p:sp>
      <p:cxnSp>
        <p:nvCxnSpPr>
          <p:cNvPr id="92" name="Straight Arrow Connector 91">
            <a:extLst>
              <a:ext uri="{FF2B5EF4-FFF2-40B4-BE49-F238E27FC236}">
                <a16:creationId xmlns:a16="http://schemas.microsoft.com/office/drawing/2014/main" id="{E93D2353-494D-1BEA-6654-AA50696E8F15}"/>
              </a:ext>
            </a:extLst>
          </p:cNvPr>
          <p:cNvCxnSpPr>
            <a:cxnSpLocks/>
          </p:cNvCxnSpPr>
          <p:nvPr/>
        </p:nvCxnSpPr>
        <p:spPr>
          <a:xfrm>
            <a:off x="155829" y="2272706"/>
            <a:ext cx="561475" cy="0"/>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5" name="TextBox 94">
            <a:extLst>
              <a:ext uri="{FF2B5EF4-FFF2-40B4-BE49-F238E27FC236}">
                <a16:creationId xmlns:a16="http://schemas.microsoft.com/office/drawing/2014/main" id="{6D8A3EAA-FF76-E5C0-EA86-09AA357B52AF}"/>
              </a:ext>
            </a:extLst>
          </p:cNvPr>
          <p:cNvSpPr txBox="1"/>
          <p:nvPr/>
        </p:nvSpPr>
        <p:spPr>
          <a:xfrm>
            <a:off x="488205" y="2282332"/>
            <a:ext cx="26321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mn-ea"/>
                <a:cs typeface="+mn-cs"/>
              </a:rPr>
              <a:t>x</a:t>
            </a:r>
          </a:p>
        </p:txBody>
      </p:sp>
      <p:sp>
        <p:nvSpPr>
          <p:cNvPr id="96" name="TextBox 95">
            <a:extLst>
              <a:ext uri="{FF2B5EF4-FFF2-40B4-BE49-F238E27FC236}">
                <a16:creationId xmlns:a16="http://schemas.microsoft.com/office/drawing/2014/main" id="{40FD1A97-8944-2589-AD36-8D78D088A238}"/>
              </a:ext>
            </a:extLst>
          </p:cNvPr>
          <p:cNvSpPr txBox="1"/>
          <p:nvPr/>
        </p:nvSpPr>
        <p:spPr>
          <a:xfrm>
            <a:off x="126436" y="1545829"/>
            <a:ext cx="25519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mn-ea"/>
                <a:cs typeface="+mn-cs"/>
              </a:rPr>
              <a:t>z</a:t>
            </a:r>
          </a:p>
        </p:txBody>
      </p:sp>
      <p:cxnSp>
        <p:nvCxnSpPr>
          <p:cNvPr id="97" name="Straight Arrow Connector 96">
            <a:extLst>
              <a:ext uri="{FF2B5EF4-FFF2-40B4-BE49-F238E27FC236}">
                <a16:creationId xmlns:a16="http://schemas.microsoft.com/office/drawing/2014/main" id="{A9EF5630-F0A0-D6D0-B8DC-2E702F5A4571}"/>
              </a:ext>
            </a:extLst>
          </p:cNvPr>
          <p:cNvCxnSpPr>
            <a:cxnSpLocks/>
          </p:cNvCxnSpPr>
          <p:nvPr/>
        </p:nvCxnSpPr>
        <p:spPr>
          <a:xfrm flipV="1">
            <a:off x="181621" y="1765975"/>
            <a:ext cx="0" cy="514063"/>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3" name="Oval 92">
            <a:extLst>
              <a:ext uri="{FF2B5EF4-FFF2-40B4-BE49-F238E27FC236}">
                <a16:creationId xmlns:a16="http://schemas.microsoft.com/office/drawing/2014/main" id="{EE038D7A-322E-552D-4FC4-2E470F5F8180}"/>
              </a:ext>
            </a:extLst>
          </p:cNvPr>
          <p:cNvSpPr/>
          <p:nvPr/>
        </p:nvSpPr>
        <p:spPr>
          <a:xfrm>
            <a:off x="122580" y="2218030"/>
            <a:ext cx="118083" cy="114300"/>
          </a:xfrm>
          <a:prstGeom prst="ellips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1" name="Title 1">
            <a:extLst>
              <a:ext uri="{FF2B5EF4-FFF2-40B4-BE49-F238E27FC236}">
                <a16:creationId xmlns:a16="http://schemas.microsoft.com/office/drawing/2014/main" id="{07116B20-DD6B-64D5-CDCA-31C73FEDC3F2}"/>
              </a:ext>
            </a:extLst>
          </p:cNvPr>
          <p:cNvSpPr txBox="1">
            <a:spLocks/>
          </p:cNvSpPr>
          <p:nvPr/>
        </p:nvSpPr>
        <p:spPr>
          <a:xfrm>
            <a:off x="838200" y="38629"/>
            <a:ext cx="10515600" cy="74310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a:ea typeface="+mj-ea"/>
                <a:cs typeface="Arial" panose="020B0604020202020204" pitchFamily="34" charset="0"/>
              </a:rPr>
              <a:t>Gas Temperature in Metal Foam</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a:ea typeface="+mj-ea"/>
                <a:cs typeface="Arial" panose="020B0604020202020204" pitchFamily="34" charset="0"/>
              </a:rPr>
              <a:t>Minium Thickness Required</a:t>
            </a:r>
          </a:p>
        </p:txBody>
      </p:sp>
      <p:cxnSp>
        <p:nvCxnSpPr>
          <p:cNvPr id="25" name="Straight Arrow Connector 24">
            <a:extLst>
              <a:ext uri="{FF2B5EF4-FFF2-40B4-BE49-F238E27FC236}">
                <a16:creationId xmlns:a16="http://schemas.microsoft.com/office/drawing/2014/main" id="{BEAAE57E-2C95-7038-8CB7-B11764F31C46}"/>
              </a:ext>
            </a:extLst>
          </p:cNvPr>
          <p:cNvCxnSpPr>
            <a:cxnSpLocks/>
          </p:cNvCxnSpPr>
          <p:nvPr/>
        </p:nvCxnSpPr>
        <p:spPr>
          <a:xfrm>
            <a:off x="3230636" y="1434506"/>
            <a:ext cx="0" cy="29337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60FD46BC-FBF3-6FA0-C9DE-352D62B96F3B}"/>
              </a:ext>
            </a:extLst>
          </p:cNvPr>
          <p:cNvCxnSpPr>
            <a:cxnSpLocks/>
          </p:cNvCxnSpPr>
          <p:nvPr/>
        </p:nvCxnSpPr>
        <p:spPr>
          <a:xfrm flipV="1">
            <a:off x="3230636" y="1843665"/>
            <a:ext cx="0" cy="276641"/>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A067174D-81F6-153F-DB16-4B39FDE14A56}"/>
                  </a:ext>
                </a:extLst>
              </p:cNvPr>
              <p:cNvSpPr txBox="1"/>
              <p:nvPr/>
            </p:nvSpPr>
            <p:spPr>
              <a:xfrm>
                <a:off x="1236111" y="3273951"/>
                <a:ext cx="2905026" cy="212943"/>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𝐻𝑆</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𝑑</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𝑇</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𝑔𝑎𝑠</m:t>
                          </m:r>
                        </m:sub>
                      </m:s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h𝑑𝑧𝐻𝑆</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𝛼</m:t>
                      </m:r>
                      <m:d>
                        <m:d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dPr>
                        <m:e>
                          <m:sSub>
                            <m:sSub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𝑇</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𝑔𝑎𝑠</m:t>
                              </m:r>
                            </m:sub>
                          </m:s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𝑇</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𝑓𝑜𝑎𝑚</m:t>
                              </m:r>
                            </m:sub>
                          </m:sSub>
                        </m:e>
                      </m:d>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=0</m:t>
                      </m:r>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32" name="TextBox 31">
                <a:extLst>
                  <a:ext uri="{FF2B5EF4-FFF2-40B4-BE49-F238E27FC236}">
                    <a16:creationId xmlns:a16="http://schemas.microsoft.com/office/drawing/2014/main" id="{A067174D-81F6-153F-DB16-4B39FDE14A56}"/>
                  </a:ext>
                </a:extLst>
              </p:cNvPr>
              <p:cNvSpPr txBox="1">
                <a:spLocks noRot="1" noChangeAspect="1" noMove="1" noResize="1" noEditPoints="1" noAdjustHandles="1" noChangeArrowheads="1" noChangeShapeType="1" noTextEdit="1"/>
              </p:cNvSpPr>
              <p:nvPr/>
            </p:nvSpPr>
            <p:spPr>
              <a:xfrm>
                <a:off x="1236111" y="3273951"/>
                <a:ext cx="2905026" cy="212943"/>
              </a:xfrm>
              <a:prstGeom prst="rect">
                <a:avLst/>
              </a:prstGeom>
              <a:blipFill>
                <a:blip r:embed="rId2"/>
                <a:stretch>
                  <a:fillRect l="-840" r="-840" b="-257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D9AB8D3D-F0D1-078F-CA78-45BEC3CB76A2}"/>
                  </a:ext>
                </a:extLst>
              </p:cNvPr>
              <p:cNvSpPr txBox="1"/>
              <p:nvPr/>
            </p:nvSpPr>
            <p:spPr>
              <a:xfrm>
                <a:off x="1530571" y="3675360"/>
                <a:ext cx="2379241" cy="356188"/>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𝑑</m:t>
                          </m:r>
                          <m:sSub>
                            <m:sSub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sSub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𝑇</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𝑔𝑎𝑠</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𝑑</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𝑧</m:t>
                          </m:r>
                        </m:den>
                      </m:f>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h</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𝛼</m:t>
                      </m:r>
                      <m:d>
                        <m:d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dPr>
                        <m:e>
                          <m:sSub>
                            <m:sSub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𝑇</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𝑔𝑎𝑠</m:t>
                              </m:r>
                            </m:sub>
                          </m:s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𝑇</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𝑓𝑜𝑎𝑚</m:t>
                              </m:r>
                            </m:sub>
                          </m:sSub>
                        </m:e>
                      </m:d>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=0</m:t>
                      </m:r>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33" name="TextBox 32">
                <a:extLst>
                  <a:ext uri="{FF2B5EF4-FFF2-40B4-BE49-F238E27FC236}">
                    <a16:creationId xmlns:a16="http://schemas.microsoft.com/office/drawing/2014/main" id="{D9AB8D3D-F0D1-078F-CA78-45BEC3CB76A2}"/>
                  </a:ext>
                </a:extLst>
              </p:cNvPr>
              <p:cNvSpPr txBox="1">
                <a:spLocks noRot="1" noChangeAspect="1" noMove="1" noResize="1" noEditPoints="1" noAdjustHandles="1" noChangeArrowheads="1" noChangeShapeType="1" noTextEdit="1"/>
              </p:cNvSpPr>
              <p:nvPr/>
            </p:nvSpPr>
            <p:spPr>
              <a:xfrm>
                <a:off x="1530571" y="3675360"/>
                <a:ext cx="2379241" cy="356188"/>
              </a:xfrm>
              <a:prstGeom prst="rect">
                <a:avLst/>
              </a:prstGeom>
              <a:blipFill>
                <a:blip r:embed="rId3"/>
                <a:stretch>
                  <a:fillRect l="-1026" t="-3448" r="-1282" b="-1551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A66101C5-6287-C510-9766-CD4B8750E663}"/>
                  </a:ext>
                </a:extLst>
              </p:cNvPr>
              <p:cNvSpPr txBox="1"/>
              <p:nvPr/>
            </p:nvSpPr>
            <p:spPr>
              <a:xfrm>
                <a:off x="1611643" y="4248864"/>
                <a:ext cx="2196627" cy="407676"/>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𝑑</m:t>
                          </m:r>
                          <m:sSub>
                            <m:sSub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sSub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𝑇</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𝑔𝑎𝑠</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𝑑</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𝑧</m:t>
                          </m:r>
                        </m:den>
                      </m:f>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h</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𝛼</m:t>
                          </m:r>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den>
                      </m:f>
                      <m:d>
                        <m:d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dPr>
                        <m:e>
                          <m:sSub>
                            <m:sSub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𝑇</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𝑔𝑎𝑠</m:t>
                              </m:r>
                            </m:sub>
                          </m:s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𝑇</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𝑓𝑜𝑎𝑚</m:t>
                              </m:r>
                            </m:sub>
                          </m:sSub>
                        </m:e>
                      </m:d>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=0</m:t>
                      </m:r>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34" name="TextBox 33">
                <a:extLst>
                  <a:ext uri="{FF2B5EF4-FFF2-40B4-BE49-F238E27FC236}">
                    <a16:creationId xmlns:a16="http://schemas.microsoft.com/office/drawing/2014/main" id="{A66101C5-6287-C510-9766-CD4B8750E663}"/>
                  </a:ext>
                </a:extLst>
              </p:cNvPr>
              <p:cNvSpPr txBox="1">
                <a:spLocks noRot="1" noChangeAspect="1" noMove="1" noResize="1" noEditPoints="1" noAdjustHandles="1" noChangeArrowheads="1" noChangeShapeType="1" noTextEdit="1"/>
              </p:cNvSpPr>
              <p:nvPr/>
            </p:nvSpPr>
            <p:spPr>
              <a:xfrm>
                <a:off x="1611643" y="4248864"/>
                <a:ext cx="2196627" cy="407676"/>
              </a:xfrm>
              <a:prstGeom prst="rect">
                <a:avLst/>
              </a:prstGeom>
              <a:blipFill>
                <a:blip r:embed="rId4"/>
                <a:stretch>
                  <a:fillRect l="-1108" t="-2985" r="-1108" b="-74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1C82FFDA-9942-DED7-1610-E4278A46500E}"/>
                  </a:ext>
                </a:extLst>
              </p:cNvPr>
              <p:cNvSpPr txBox="1"/>
              <p:nvPr/>
            </p:nvSpPr>
            <p:spPr>
              <a:xfrm>
                <a:off x="2888964" y="4754839"/>
                <a:ext cx="1126141" cy="402098"/>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𝑑</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𝜃</m:t>
                          </m:r>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𝑑</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𝑧</m:t>
                          </m:r>
                        </m:den>
                      </m:f>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h</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𝛼</m:t>
                          </m:r>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den>
                      </m:f>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𝜃</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=0</m:t>
                      </m:r>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35" name="TextBox 34">
                <a:extLst>
                  <a:ext uri="{FF2B5EF4-FFF2-40B4-BE49-F238E27FC236}">
                    <a16:creationId xmlns:a16="http://schemas.microsoft.com/office/drawing/2014/main" id="{1C82FFDA-9942-DED7-1610-E4278A46500E}"/>
                  </a:ext>
                </a:extLst>
              </p:cNvPr>
              <p:cNvSpPr txBox="1">
                <a:spLocks noRot="1" noChangeAspect="1" noMove="1" noResize="1" noEditPoints="1" noAdjustHandles="1" noChangeArrowheads="1" noChangeShapeType="1" noTextEdit="1"/>
              </p:cNvSpPr>
              <p:nvPr/>
            </p:nvSpPr>
            <p:spPr>
              <a:xfrm>
                <a:off x="2888964" y="4754839"/>
                <a:ext cx="1126141" cy="402098"/>
              </a:xfrm>
              <a:prstGeom prst="rect">
                <a:avLst/>
              </a:prstGeom>
              <a:blipFill>
                <a:blip r:embed="rId5"/>
                <a:stretch>
                  <a:fillRect l="-3243" t="-3030" r="-2703" b="-757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B3066A7D-9603-68DB-C6E4-1199F3C97AF0}"/>
                  </a:ext>
                </a:extLst>
              </p:cNvPr>
              <p:cNvSpPr txBox="1"/>
              <p:nvPr/>
            </p:nvSpPr>
            <p:spPr>
              <a:xfrm>
                <a:off x="1207265" y="4849417"/>
                <a:ext cx="1308563" cy="212943"/>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𝜃</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d>
                        <m:d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dPr>
                        <m:e>
                          <m:sSub>
                            <m:sSub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sSub>
                                <m:sSub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𝑇</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𝑔𝑎𝑠</m:t>
                                  </m:r>
                                </m:sub>
                              </m:s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𝑇</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𝑓𝑜𝑎𝑚</m:t>
                              </m:r>
                            </m:sub>
                          </m:sSub>
                        </m:e>
                      </m:d>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36" name="TextBox 35">
                <a:extLst>
                  <a:ext uri="{FF2B5EF4-FFF2-40B4-BE49-F238E27FC236}">
                    <a16:creationId xmlns:a16="http://schemas.microsoft.com/office/drawing/2014/main" id="{B3066A7D-9603-68DB-C6E4-1199F3C97AF0}"/>
                  </a:ext>
                </a:extLst>
              </p:cNvPr>
              <p:cNvSpPr txBox="1">
                <a:spLocks noRot="1" noChangeAspect="1" noMove="1" noResize="1" noEditPoints="1" noAdjustHandles="1" noChangeArrowheads="1" noChangeShapeType="1" noTextEdit="1"/>
              </p:cNvSpPr>
              <p:nvPr/>
            </p:nvSpPr>
            <p:spPr>
              <a:xfrm>
                <a:off x="1207265" y="4849417"/>
                <a:ext cx="1308563" cy="212943"/>
              </a:xfrm>
              <a:prstGeom prst="rect">
                <a:avLst/>
              </a:prstGeom>
              <a:blipFill>
                <a:blip r:embed="rId6"/>
                <a:stretch>
                  <a:fillRect l="-2326" b="-26471"/>
                </a:stretch>
              </a:blipFill>
            </p:spPr>
            <p:txBody>
              <a:bodyPr/>
              <a:lstStyle/>
              <a:p>
                <a:r>
                  <a:rPr lang="en-US">
                    <a:noFill/>
                  </a:rPr>
                  <a:t> </a:t>
                </a:r>
              </a:p>
            </p:txBody>
          </p:sp>
        </mc:Fallback>
      </mc:AlternateContent>
      <p:sp>
        <p:nvSpPr>
          <p:cNvPr id="41" name="Arrow: Right 40">
            <a:extLst>
              <a:ext uri="{FF2B5EF4-FFF2-40B4-BE49-F238E27FC236}">
                <a16:creationId xmlns:a16="http://schemas.microsoft.com/office/drawing/2014/main" id="{189CEF17-90C6-DEC7-1A82-50C9BE664FFF}"/>
              </a:ext>
            </a:extLst>
          </p:cNvPr>
          <p:cNvSpPr/>
          <p:nvPr/>
        </p:nvSpPr>
        <p:spPr>
          <a:xfrm>
            <a:off x="2610956" y="4862854"/>
            <a:ext cx="182880" cy="199506"/>
          </a:xfrm>
          <a:prstGeom prst="rightArrow">
            <a:avLst/>
          </a:prstGeom>
          <a:solidFill>
            <a:schemeClr val="accent4">
              <a:lumMod val="20000"/>
              <a:lumOff val="80000"/>
            </a:schemeClr>
          </a:solidFill>
          <a:ln w="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CE63FB6A-0A96-C31F-55E3-48C5E0752BF8}"/>
                  </a:ext>
                </a:extLst>
              </p:cNvPr>
              <p:cNvSpPr txBox="1"/>
              <p:nvPr/>
            </p:nvSpPr>
            <p:spPr>
              <a:xfrm>
                <a:off x="2119731" y="1486721"/>
                <a:ext cx="811716" cy="29181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𝑇</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𝑓𝑜𝑎𝑚</m:t>
                          </m:r>
                        </m:sub>
                      </m:sSub>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44" name="TextBox 43">
                <a:extLst>
                  <a:ext uri="{FF2B5EF4-FFF2-40B4-BE49-F238E27FC236}">
                    <a16:creationId xmlns:a16="http://schemas.microsoft.com/office/drawing/2014/main" id="{CE63FB6A-0A96-C31F-55E3-48C5E0752BF8}"/>
                  </a:ext>
                </a:extLst>
              </p:cNvPr>
              <p:cNvSpPr txBox="1">
                <a:spLocks noRot="1" noChangeAspect="1" noMove="1" noResize="1" noEditPoints="1" noAdjustHandles="1" noChangeArrowheads="1" noChangeShapeType="1" noTextEdit="1"/>
              </p:cNvSpPr>
              <p:nvPr/>
            </p:nvSpPr>
            <p:spPr>
              <a:xfrm>
                <a:off x="2119731" y="1486721"/>
                <a:ext cx="811716" cy="291811"/>
              </a:xfrm>
              <a:prstGeom prst="rect">
                <a:avLst/>
              </a:prstGeom>
              <a:blipFill>
                <a:blip r:embed="rId7"/>
                <a:stretch>
                  <a:fillRect b="-208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AF635111-3870-B153-831A-92F5E7C61829}"/>
                  </a:ext>
                </a:extLst>
              </p:cNvPr>
              <p:cNvSpPr txBox="1"/>
              <p:nvPr/>
            </p:nvSpPr>
            <p:spPr>
              <a:xfrm>
                <a:off x="1578808" y="2848987"/>
                <a:ext cx="1126141" cy="29206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𝑇</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𝑔𝑎𝑠</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𝑖𝑛</m:t>
                          </m:r>
                        </m:sub>
                      </m:sSub>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46" name="TextBox 45">
                <a:extLst>
                  <a:ext uri="{FF2B5EF4-FFF2-40B4-BE49-F238E27FC236}">
                    <a16:creationId xmlns:a16="http://schemas.microsoft.com/office/drawing/2014/main" id="{AF635111-3870-B153-831A-92F5E7C61829}"/>
                  </a:ext>
                </a:extLst>
              </p:cNvPr>
              <p:cNvSpPr txBox="1">
                <a:spLocks noRot="1" noChangeAspect="1" noMove="1" noResize="1" noEditPoints="1" noAdjustHandles="1" noChangeArrowheads="1" noChangeShapeType="1" noTextEdit="1"/>
              </p:cNvSpPr>
              <p:nvPr/>
            </p:nvSpPr>
            <p:spPr>
              <a:xfrm>
                <a:off x="1578808" y="2848987"/>
                <a:ext cx="1126141" cy="292068"/>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0" name="TextBox 59">
                <a:extLst>
                  <a:ext uri="{FF2B5EF4-FFF2-40B4-BE49-F238E27FC236}">
                    <a16:creationId xmlns:a16="http://schemas.microsoft.com/office/drawing/2014/main" id="{6222A0F4-5FF6-2C48-FF1C-D2C9C25775AF}"/>
                  </a:ext>
                </a:extLst>
              </p:cNvPr>
              <p:cNvSpPr txBox="1"/>
              <p:nvPr/>
            </p:nvSpPr>
            <p:spPr>
              <a:xfrm>
                <a:off x="1596901" y="777596"/>
                <a:ext cx="1126141" cy="29206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𝑇</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𝑔𝑎𝑠</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𝑜𝑢𝑡</m:t>
                          </m:r>
                        </m:sub>
                      </m:sSub>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60" name="TextBox 59">
                <a:extLst>
                  <a:ext uri="{FF2B5EF4-FFF2-40B4-BE49-F238E27FC236}">
                    <a16:creationId xmlns:a16="http://schemas.microsoft.com/office/drawing/2014/main" id="{6222A0F4-5FF6-2C48-FF1C-D2C9C25775AF}"/>
                  </a:ext>
                </a:extLst>
              </p:cNvPr>
              <p:cNvSpPr txBox="1">
                <a:spLocks noRot="1" noChangeAspect="1" noMove="1" noResize="1" noEditPoints="1" noAdjustHandles="1" noChangeArrowheads="1" noChangeShapeType="1" noTextEdit="1"/>
              </p:cNvSpPr>
              <p:nvPr/>
            </p:nvSpPr>
            <p:spPr>
              <a:xfrm>
                <a:off x="1596901" y="777596"/>
                <a:ext cx="1126141" cy="292068"/>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2" name="TextBox 61">
                <a:extLst>
                  <a:ext uri="{FF2B5EF4-FFF2-40B4-BE49-F238E27FC236}">
                    <a16:creationId xmlns:a16="http://schemas.microsoft.com/office/drawing/2014/main" id="{BFA6519A-9C81-E4C2-ECA1-CD166FBB354F}"/>
                  </a:ext>
                </a:extLst>
              </p:cNvPr>
              <p:cNvSpPr txBox="1"/>
              <p:nvPr/>
            </p:nvSpPr>
            <p:spPr>
              <a:xfrm>
                <a:off x="1912463" y="5354380"/>
                <a:ext cx="1677702" cy="447815"/>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nary>
                        <m:nary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naryPr>
                        <m:sub>
                          <m:sSub>
                            <m:sSub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𝑖𝑛</m:t>
                              </m:r>
                            </m:sub>
                          </m:sSub>
                        </m:sub>
                        <m:sup>
                          <m:sSub>
                            <m:sSub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𝑜𝑢𝑡</m:t>
                              </m:r>
                            </m:sub>
                          </m:sSub>
                        </m:sup>
                        <m:e>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𝑑</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den>
                          </m:f>
                        </m:e>
                      </m:nary>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h</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𝛼</m:t>
                          </m:r>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den>
                      </m:f>
                      <m:nary>
                        <m:nary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naryPr>
                        <m:sub>
                          <m:r>
                            <m:rPr>
                              <m:brk m:alnAt="23"/>
                            </m:r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0</m:t>
                          </m:r>
                        </m:sub>
                        <m:sup>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𝑤</m:t>
                          </m:r>
                        </m:sup>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𝑑𝑧</m:t>
                          </m:r>
                        </m:e>
                      </m:nary>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62" name="TextBox 61">
                <a:extLst>
                  <a:ext uri="{FF2B5EF4-FFF2-40B4-BE49-F238E27FC236}">
                    <a16:creationId xmlns:a16="http://schemas.microsoft.com/office/drawing/2014/main" id="{BFA6519A-9C81-E4C2-ECA1-CD166FBB354F}"/>
                  </a:ext>
                </a:extLst>
              </p:cNvPr>
              <p:cNvSpPr txBox="1">
                <a:spLocks noRot="1" noChangeAspect="1" noMove="1" noResize="1" noEditPoints="1" noAdjustHandles="1" noChangeArrowheads="1" noChangeShapeType="1" noTextEdit="1"/>
              </p:cNvSpPr>
              <p:nvPr/>
            </p:nvSpPr>
            <p:spPr>
              <a:xfrm>
                <a:off x="1912463" y="5354380"/>
                <a:ext cx="1677702" cy="447815"/>
              </a:xfrm>
              <a:prstGeom prst="rect">
                <a:avLst/>
              </a:prstGeom>
              <a:blipFill>
                <a:blip r:embed="rId10"/>
                <a:stretch>
                  <a:fillRect l="-38182" t="-167568" r="-39636" b="-24459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5" name="TextBox 64">
                <a:extLst>
                  <a:ext uri="{FF2B5EF4-FFF2-40B4-BE49-F238E27FC236}">
                    <a16:creationId xmlns:a16="http://schemas.microsoft.com/office/drawing/2014/main" id="{6D0B6605-AA92-237F-D24E-E9D94D1B37CA}"/>
                  </a:ext>
                </a:extLst>
              </p:cNvPr>
              <p:cNvSpPr txBox="1"/>
              <p:nvPr/>
            </p:nvSpPr>
            <p:spPr>
              <a:xfrm>
                <a:off x="2274676" y="6148839"/>
                <a:ext cx="1056956" cy="402098"/>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𝑙𝑛</m:t>
                      </m:r>
                      <m:d>
                        <m:d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d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𝛿</m:t>
                          </m:r>
                        </m:e>
                      </m:d>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h</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𝛼</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𝑤</m:t>
                          </m:r>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den>
                      </m:f>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65" name="TextBox 64">
                <a:extLst>
                  <a:ext uri="{FF2B5EF4-FFF2-40B4-BE49-F238E27FC236}">
                    <a16:creationId xmlns:a16="http://schemas.microsoft.com/office/drawing/2014/main" id="{6D0B6605-AA92-237F-D24E-E9D94D1B37CA}"/>
                  </a:ext>
                </a:extLst>
              </p:cNvPr>
              <p:cNvSpPr txBox="1">
                <a:spLocks noRot="1" noChangeAspect="1" noMove="1" noResize="1" noEditPoints="1" noAdjustHandles="1" noChangeArrowheads="1" noChangeShapeType="1" noTextEdit="1"/>
              </p:cNvSpPr>
              <p:nvPr/>
            </p:nvSpPr>
            <p:spPr>
              <a:xfrm>
                <a:off x="2274676" y="6148839"/>
                <a:ext cx="1056956" cy="402098"/>
              </a:xfrm>
              <a:prstGeom prst="rect">
                <a:avLst/>
              </a:prstGeom>
              <a:blipFill>
                <a:blip r:embed="rId11"/>
                <a:stretch>
                  <a:fillRect l="-2874" t="-3030" r="-575" b="-757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6" name="TextBox 65">
                <a:extLst>
                  <a:ext uri="{FF2B5EF4-FFF2-40B4-BE49-F238E27FC236}">
                    <a16:creationId xmlns:a16="http://schemas.microsoft.com/office/drawing/2014/main" id="{F92DC0B1-C56A-8DD9-00E8-36D35297822D}"/>
                  </a:ext>
                </a:extLst>
              </p:cNvPr>
              <p:cNvSpPr txBox="1"/>
              <p:nvPr/>
            </p:nvSpPr>
            <p:spPr>
              <a:xfrm>
                <a:off x="3742656" y="6169780"/>
                <a:ext cx="1200905" cy="321050"/>
              </a:xfrm>
              <a:prstGeom prst="rect">
                <a:avLst/>
              </a:prstGeom>
              <a:solidFill>
                <a:schemeClr val="bg2">
                  <a:lumMod val="20000"/>
                  <a:lumOff val="80000"/>
                </a:schemeClr>
              </a:solidFill>
              <a:ln>
                <a:solidFill>
                  <a:schemeClr val="accent2"/>
                </a:solidFill>
              </a:ln>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𝑤</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h</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𝛼</m:t>
                          </m:r>
                        </m:den>
                      </m:f>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𝑙𝑛</m:t>
                      </m:r>
                      <m:d>
                        <m:d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d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𝛿</m:t>
                          </m:r>
                        </m:e>
                      </m:d>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66" name="TextBox 65">
                <a:extLst>
                  <a:ext uri="{FF2B5EF4-FFF2-40B4-BE49-F238E27FC236}">
                    <a16:creationId xmlns:a16="http://schemas.microsoft.com/office/drawing/2014/main" id="{F92DC0B1-C56A-8DD9-00E8-36D35297822D}"/>
                  </a:ext>
                </a:extLst>
              </p:cNvPr>
              <p:cNvSpPr txBox="1">
                <a:spLocks noRot="1" noChangeAspect="1" noMove="1" noResize="1" noEditPoints="1" noAdjustHandles="1" noChangeArrowheads="1" noChangeShapeType="1" noTextEdit="1"/>
              </p:cNvSpPr>
              <p:nvPr/>
            </p:nvSpPr>
            <p:spPr>
              <a:xfrm>
                <a:off x="3742656" y="6169780"/>
                <a:ext cx="1200905" cy="321050"/>
              </a:xfrm>
              <a:prstGeom prst="rect">
                <a:avLst/>
              </a:prstGeom>
              <a:blipFill>
                <a:blip r:embed="rId12"/>
                <a:stretch>
                  <a:fillRect l="-1005" t="-1818" b="-14545"/>
                </a:stretch>
              </a:blipFill>
              <a:ln>
                <a:solidFill>
                  <a:schemeClr val="accent2"/>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7" name="TextBox 66">
                <a:extLst>
                  <a:ext uri="{FF2B5EF4-FFF2-40B4-BE49-F238E27FC236}">
                    <a16:creationId xmlns:a16="http://schemas.microsoft.com/office/drawing/2014/main" id="{026E5E0D-DAEF-7728-1B61-E2A8055FC42F}"/>
                  </a:ext>
                </a:extLst>
              </p:cNvPr>
              <p:cNvSpPr txBox="1"/>
              <p:nvPr/>
            </p:nvSpPr>
            <p:spPr>
              <a:xfrm>
                <a:off x="0" y="6128519"/>
                <a:ext cx="1863652" cy="403572"/>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𝛿</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𝑇</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𝑔𝑎𝑠</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𝑜𝑢𝑡</m:t>
                              </m:r>
                            </m:sub>
                          </m:s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𝑇</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𝑓𝑜𝑎𝑚</m:t>
                              </m:r>
                            </m:sub>
                          </m:sSub>
                        </m:num>
                        <m:den>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𝑇</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𝑔𝑎𝑠</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𝑖𝑛</m:t>
                              </m:r>
                            </m:sub>
                          </m:s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sSub>
                            <m:sSub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𝑇</m:t>
                              </m:r>
                            </m:e>
                            <m:sub>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𝑓𝑜𝑎𝑚</m:t>
                              </m:r>
                            </m:sub>
                          </m:sSub>
                        </m:den>
                      </m:f>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f>
                        <m:f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sSub>
                            <m:sSub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𝑜𝑢𝑡</m:t>
                              </m:r>
                            </m:sub>
                          </m:sSub>
                        </m:num>
                        <m:den>
                          <m:sSub>
                            <m:sSubPr>
                              <m:ctrlP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𝑖𝑛</m:t>
                              </m:r>
                            </m:sub>
                          </m:sSub>
                        </m:den>
                      </m:f>
                    </m:oMath>
                  </m:oMathPara>
                </a14:m>
                <a:endPar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67" name="TextBox 66">
                <a:extLst>
                  <a:ext uri="{FF2B5EF4-FFF2-40B4-BE49-F238E27FC236}">
                    <a16:creationId xmlns:a16="http://schemas.microsoft.com/office/drawing/2014/main" id="{026E5E0D-DAEF-7728-1B61-E2A8055FC42F}"/>
                  </a:ext>
                </a:extLst>
              </p:cNvPr>
              <p:cNvSpPr txBox="1">
                <a:spLocks noRot="1" noChangeAspect="1" noMove="1" noResize="1" noEditPoints="1" noAdjustHandles="1" noChangeArrowheads="1" noChangeShapeType="1" noTextEdit="1"/>
              </p:cNvSpPr>
              <p:nvPr/>
            </p:nvSpPr>
            <p:spPr>
              <a:xfrm>
                <a:off x="0" y="6128519"/>
                <a:ext cx="1863652" cy="403572"/>
              </a:xfrm>
              <a:prstGeom prst="rect">
                <a:avLst/>
              </a:prstGeom>
              <a:blipFill>
                <a:blip r:embed="rId13"/>
                <a:stretch>
                  <a:fillRect l="-1634" t="-1493" b="-11940"/>
                </a:stretch>
              </a:blipFill>
            </p:spPr>
            <p:txBody>
              <a:bodyPr/>
              <a:lstStyle/>
              <a:p>
                <a:r>
                  <a:rPr lang="en-US">
                    <a:noFill/>
                  </a:rPr>
                  <a:t> </a:t>
                </a:r>
              </a:p>
            </p:txBody>
          </p:sp>
        </mc:Fallback>
      </mc:AlternateContent>
      <p:sp>
        <p:nvSpPr>
          <p:cNvPr id="69" name="Arrow: Right 68">
            <a:extLst>
              <a:ext uri="{FF2B5EF4-FFF2-40B4-BE49-F238E27FC236}">
                <a16:creationId xmlns:a16="http://schemas.microsoft.com/office/drawing/2014/main" id="{3629862F-38AB-E6CA-C8A9-92B7DA22EEBD}"/>
              </a:ext>
            </a:extLst>
          </p:cNvPr>
          <p:cNvSpPr/>
          <p:nvPr/>
        </p:nvSpPr>
        <p:spPr>
          <a:xfrm>
            <a:off x="1993289" y="6230552"/>
            <a:ext cx="182880" cy="199506"/>
          </a:xfrm>
          <a:prstGeom prst="rightArrow">
            <a:avLst/>
          </a:prstGeom>
          <a:solidFill>
            <a:schemeClr val="accent4">
              <a:lumMod val="20000"/>
              <a:lumOff val="80000"/>
            </a:schemeClr>
          </a:solidFill>
          <a:ln w="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1" name="Arrow: Right 70">
            <a:extLst>
              <a:ext uri="{FF2B5EF4-FFF2-40B4-BE49-F238E27FC236}">
                <a16:creationId xmlns:a16="http://schemas.microsoft.com/office/drawing/2014/main" id="{D1CC6F1B-F108-2269-5ED2-8215AC12E616}"/>
              </a:ext>
            </a:extLst>
          </p:cNvPr>
          <p:cNvSpPr/>
          <p:nvPr/>
        </p:nvSpPr>
        <p:spPr>
          <a:xfrm>
            <a:off x="3481619" y="6230552"/>
            <a:ext cx="182880" cy="199506"/>
          </a:xfrm>
          <a:prstGeom prst="rightArrow">
            <a:avLst/>
          </a:prstGeom>
          <a:solidFill>
            <a:schemeClr val="accent4">
              <a:lumMod val="20000"/>
              <a:lumOff val="80000"/>
            </a:schemeClr>
          </a:solidFill>
          <a:ln w="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3" name="Arrow: Right 72">
            <a:extLst>
              <a:ext uri="{FF2B5EF4-FFF2-40B4-BE49-F238E27FC236}">
                <a16:creationId xmlns:a16="http://schemas.microsoft.com/office/drawing/2014/main" id="{5AEF5783-FC78-2508-53C7-AF7A285ACDB3}"/>
              </a:ext>
            </a:extLst>
          </p:cNvPr>
          <p:cNvSpPr/>
          <p:nvPr/>
        </p:nvSpPr>
        <p:spPr>
          <a:xfrm rot="5400000">
            <a:off x="2572695" y="5916172"/>
            <a:ext cx="182880" cy="199506"/>
          </a:xfrm>
          <a:prstGeom prst="rightArrow">
            <a:avLst/>
          </a:prstGeom>
          <a:solidFill>
            <a:schemeClr val="accent4">
              <a:lumMod val="20000"/>
              <a:lumOff val="80000"/>
            </a:schemeClr>
          </a:solidFill>
          <a:ln w="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91" name="Chart 90">
            <a:extLst>
              <a:ext uri="{FF2B5EF4-FFF2-40B4-BE49-F238E27FC236}">
                <a16:creationId xmlns:a16="http://schemas.microsoft.com/office/drawing/2014/main" id="{D8DFE84B-9CBF-1735-D79A-C61577E875E9}"/>
              </a:ext>
            </a:extLst>
          </p:cNvPr>
          <p:cNvGraphicFramePr>
            <a:graphicFrameLocks/>
          </p:cNvGraphicFramePr>
          <p:nvPr/>
        </p:nvGraphicFramePr>
        <p:xfrm>
          <a:off x="7295044" y="1238933"/>
          <a:ext cx="4572000" cy="5191125"/>
        </p:xfrm>
        <a:graphic>
          <a:graphicData uri="http://schemas.openxmlformats.org/drawingml/2006/chart">
            <c:chart xmlns:c="http://schemas.openxmlformats.org/drawingml/2006/chart" xmlns:r="http://schemas.openxmlformats.org/officeDocument/2006/relationships" r:id="rId14"/>
          </a:graphicData>
        </a:graphic>
      </p:graphicFrame>
      <p:sp>
        <p:nvSpPr>
          <p:cNvPr id="98" name="TextBox 97">
            <a:extLst>
              <a:ext uri="{FF2B5EF4-FFF2-40B4-BE49-F238E27FC236}">
                <a16:creationId xmlns:a16="http://schemas.microsoft.com/office/drawing/2014/main" id="{608D045A-4F0D-362A-673E-C567B6BB7A4B}"/>
              </a:ext>
            </a:extLst>
          </p:cNvPr>
          <p:cNvSpPr txBox="1"/>
          <p:nvPr/>
        </p:nvSpPr>
        <p:spPr>
          <a:xfrm>
            <a:off x="9033179" y="6276169"/>
            <a:ext cx="127387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mn-ea"/>
                <a:cs typeface="+mn-cs"/>
              </a:rPr>
              <a:t>Foam Pore Size</a:t>
            </a:r>
          </a:p>
        </p:txBody>
      </p:sp>
      <p:graphicFrame>
        <p:nvGraphicFramePr>
          <p:cNvPr id="113" name="Table 112">
            <a:extLst>
              <a:ext uri="{FF2B5EF4-FFF2-40B4-BE49-F238E27FC236}">
                <a16:creationId xmlns:a16="http://schemas.microsoft.com/office/drawing/2014/main" id="{E2492970-7F25-DAA2-F1FA-55568AA56976}"/>
              </a:ext>
            </a:extLst>
          </p:cNvPr>
          <p:cNvGraphicFramePr>
            <a:graphicFrameLocks noGrp="1"/>
          </p:cNvGraphicFramePr>
          <p:nvPr>
            <p:extLst>
              <p:ext uri="{D42A27DB-BD31-4B8C-83A1-F6EECF244321}">
                <p14:modId xmlns:p14="http://schemas.microsoft.com/office/powerpoint/2010/main" val="3843936769"/>
              </p:ext>
            </p:extLst>
          </p:nvPr>
        </p:nvGraphicFramePr>
        <p:xfrm>
          <a:off x="4629503" y="4030584"/>
          <a:ext cx="2578100" cy="1162050"/>
        </p:xfrm>
        <a:graphic>
          <a:graphicData uri="http://schemas.openxmlformats.org/drawingml/2006/table">
            <a:tbl>
              <a:tblPr/>
              <a:tblGrid>
                <a:gridCol w="317500">
                  <a:extLst>
                    <a:ext uri="{9D8B030D-6E8A-4147-A177-3AD203B41FA5}">
                      <a16:colId xmlns:a16="http://schemas.microsoft.com/office/drawing/2014/main" val="2350222626"/>
                    </a:ext>
                  </a:extLst>
                </a:gridCol>
                <a:gridCol w="2260600">
                  <a:extLst>
                    <a:ext uri="{9D8B030D-6E8A-4147-A177-3AD203B41FA5}">
                      <a16:colId xmlns:a16="http://schemas.microsoft.com/office/drawing/2014/main" val="1312638427"/>
                    </a:ext>
                  </a:extLst>
                </a:gridCol>
              </a:tblGrid>
              <a:tr h="400050">
                <a:tc>
                  <a:txBody>
                    <a:bodyPr/>
                    <a:lstStyle/>
                    <a:p>
                      <a:pPr algn="ctr" fontAlgn="ctr">
                        <a:buNone/>
                      </a:pPr>
                      <a:r>
                        <a:rPr lang="en-US" sz="1200" b="0" i="0" u="none" strike="noStrike" dirty="0">
                          <a:solidFill>
                            <a:srgbClr val="000000"/>
                          </a:solidFill>
                          <a:effectLst/>
                          <a:latin typeface="Symbol" panose="05050102010706020507" pitchFamily="18" charset="2"/>
                        </a:rPr>
                        <a:t>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l" fontAlgn="ctr">
                        <a:buNone/>
                      </a:pPr>
                      <a:r>
                        <a:rPr lang="en-US" sz="1200" b="0" i="0" u="none" strike="noStrike" dirty="0">
                          <a:solidFill>
                            <a:srgbClr val="000000"/>
                          </a:solidFill>
                          <a:effectLst/>
                          <a:latin typeface="Aptos Narrow" panose="020B0004020202020204" pitchFamily="34" charset="0"/>
                        </a:rPr>
                        <a:t>Internal surface area of the foam per unit volume. Typically, 10-20 in</a:t>
                      </a:r>
                      <a:r>
                        <a:rPr lang="en-US" sz="1200" b="0" i="0" u="none" strike="noStrike" baseline="30000" dirty="0">
                          <a:solidFill>
                            <a:srgbClr val="000000"/>
                          </a:solidFill>
                          <a:effectLst/>
                          <a:latin typeface="Aptos Narrow" panose="020B0004020202020204" pitchFamily="34" charset="0"/>
                        </a:rPr>
                        <a:t>2</a:t>
                      </a:r>
                      <a:r>
                        <a:rPr lang="en-US" sz="1200" b="0" i="0" u="none" strike="noStrike" dirty="0">
                          <a:solidFill>
                            <a:srgbClr val="000000"/>
                          </a:solidFill>
                          <a:effectLst/>
                          <a:latin typeface="Aptos Narrow" panose="020B0004020202020204" pitchFamily="34" charset="0"/>
                        </a:rPr>
                        <a:t>/in</a:t>
                      </a:r>
                      <a:r>
                        <a:rPr lang="en-US" sz="1200" b="0" i="0" u="none" strike="noStrike" baseline="30000" dirty="0">
                          <a:solidFill>
                            <a:srgbClr val="000000"/>
                          </a:solidFill>
                          <a:effectLst/>
                          <a:latin typeface="Aptos Narrow" panose="020B0004020202020204" pitchFamily="34" charset="0"/>
                        </a:rPr>
                        <a:t>3</a:t>
                      </a:r>
                      <a:r>
                        <a:rPr lang="en-US" sz="1200" b="0" i="0" u="none" strike="noStrike" dirty="0">
                          <a:solidFill>
                            <a:srgbClr val="000000"/>
                          </a:solidFill>
                          <a:effectLst/>
                          <a:latin typeface="Aptos Narrow" panose="020B00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extLst>
                  <a:ext uri="{0D108BD9-81ED-4DB2-BD59-A6C34878D82A}">
                    <a16:rowId xmlns:a16="http://schemas.microsoft.com/office/drawing/2014/main" val="814095813"/>
                  </a:ext>
                </a:extLst>
              </a:tr>
              <a:tr h="762000">
                <a:tc>
                  <a:txBody>
                    <a:bodyPr/>
                    <a:lstStyle/>
                    <a:p>
                      <a:pPr algn="ctr" fontAlgn="ctr">
                        <a:buNone/>
                      </a:pPr>
                      <a:r>
                        <a:rPr lang="en-US" sz="1200" b="0" i="0" u="none" strike="noStrike">
                          <a:solidFill>
                            <a:srgbClr val="000000"/>
                          </a:solidFill>
                          <a:effectLst/>
                          <a:latin typeface="Aptos Narrow" panose="020B0004020202020204" pitchFamily="34" charset="0"/>
                        </a:rPr>
                        <a: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l" fontAlgn="b">
                        <a:buNone/>
                      </a:pPr>
                      <a:r>
                        <a:rPr lang="en-US" sz="1200" b="0" i="0" u="none" strike="noStrike" dirty="0">
                          <a:solidFill>
                            <a:srgbClr val="000000"/>
                          </a:solidFill>
                          <a:effectLst/>
                          <a:latin typeface="Aptos Narrow" panose="020B0004020202020204" pitchFamily="34" charset="0"/>
                        </a:rPr>
                        <a:t>Heat transfer coefficient between gas and foam. Estimated as k/d where k is the thermal conductivity of the gas and d is the pore size.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extLst>
                  <a:ext uri="{0D108BD9-81ED-4DB2-BD59-A6C34878D82A}">
                    <a16:rowId xmlns:a16="http://schemas.microsoft.com/office/drawing/2014/main" val="2697557548"/>
                  </a:ext>
                </a:extLst>
              </a:tr>
            </a:tbl>
          </a:graphicData>
        </a:graphic>
      </p:graphicFrame>
      <p:sp>
        <p:nvSpPr>
          <p:cNvPr id="114" name="TextBox 113">
            <a:extLst>
              <a:ext uri="{FF2B5EF4-FFF2-40B4-BE49-F238E27FC236}">
                <a16:creationId xmlns:a16="http://schemas.microsoft.com/office/drawing/2014/main" id="{CD2BC76E-1C3C-13F6-ED6A-3BBB8A0CED72}"/>
              </a:ext>
            </a:extLst>
          </p:cNvPr>
          <p:cNvSpPr txBox="1"/>
          <p:nvPr/>
        </p:nvSpPr>
        <p:spPr>
          <a:xfrm>
            <a:off x="4615821" y="2298173"/>
            <a:ext cx="68159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0000"/>
                </a:solidFill>
                <a:effectLst/>
                <a:uLnTx/>
                <a:uFillTx/>
                <a:latin typeface="Calibri" panose="020F0502020204030204"/>
                <a:ea typeface="+mn-ea"/>
                <a:cs typeface="+mn-cs"/>
              </a:rPr>
              <a:t>T</a:t>
            </a:r>
            <a:r>
              <a:rPr kumimoji="0" lang="en-US" sz="1800" b="0" i="1" u="none" strike="noStrike" kern="1200" cap="none" spc="0" normalizeH="0" baseline="-25000" noProof="0" dirty="0">
                <a:ln>
                  <a:noFill/>
                </a:ln>
                <a:solidFill>
                  <a:srgbClr val="000000"/>
                </a:solidFill>
                <a:effectLst/>
                <a:uLnTx/>
                <a:uFillTx/>
                <a:latin typeface="Calibri" panose="020F0502020204030204"/>
                <a:ea typeface="+mn-ea"/>
                <a:cs typeface="+mn-cs"/>
              </a:rPr>
              <a:t>0 , </a:t>
            </a:r>
            <a:r>
              <a:rPr kumimoji="0" lang="en-US" sz="1800" b="0" i="1" u="none" strike="noStrike" kern="1200" cap="none" spc="0" normalizeH="0" baseline="0" noProof="0" dirty="0">
                <a:ln>
                  <a:noFill/>
                </a:ln>
                <a:solidFill>
                  <a:srgbClr val="000000"/>
                </a:solidFill>
                <a:effectLst/>
                <a:uLnTx/>
                <a:uFillTx/>
                <a:latin typeface="Symbol" panose="05050102010706020507" pitchFamily="18" charset="2"/>
                <a:ea typeface="+mn-ea"/>
                <a:cs typeface="+mn-cs"/>
              </a:rPr>
              <a:t>q</a:t>
            </a:r>
            <a:r>
              <a:rPr kumimoji="0" lang="en-US" sz="1800" b="0" i="1" u="none" strike="noStrike" kern="1200" cap="none" spc="0" normalizeH="0" baseline="-25000" noProof="0" dirty="0">
                <a:ln>
                  <a:noFill/>
                </a:ln>
                <a:solidFill>
                  <a:srgbClr val="000000"/>
                </a:solidFill>
                <a:effectLst/>
                <a:uLnTx/>
                <a:uFillTx/>
                <a:latin typeface="Symbol" panose="05050102010706020507" pitchFamily="18" charset="2"/>
                <a:ea typeface="+mn-ea"/>
                <a:cs typeface="+mn-cs"/>
              </a:rPr>
              <a:t>0</a:t>
            </a:r>
            <a:endParaRPr kumimoji="0" lang="en-US" sz="1800" b="0" i="1"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p:txBody>
      </p:sp>
    </p:spTree>
    <p:extLst>
      <p:ext uri="{BB962C8B-B14F-4D97-AF65-F5344CB8AC3E}">
        <p14:creationId xmlns:p14="http://schemas.microsoft.com/office/powerpoint/2010/main" val="1921554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1AC26-7B5F-D6D5-D12A-B50489E0A071}"/>
              </a:ext>
            </a:extLst>
          </p:cNvPr>
          <p:cNvSpPr>
            <a:spLocks noGrp="1"/>
          </p:cNvSpPr>
          <p:nvPr>
            <p:ph type="title"/>
          </p:nvPr>
        </p:nvSpPr>
        <p:spPr/>
        <p:txBody>
          <a:bodyPr/>
          <a:lstStyle/>
          <a:p>
            <a:r>
              <a:rPr lang="en-US" dirty="0">
                <a:solidFill>
                  <a:srgbClr val="333399"/>
                </a:solidFill>
              </a:rPr>
              <a:t>Introduction</a:t>
            </a:r>
          </a:p>
        </p:txBody>
      </p:sp>
      <p:sp>
        <p:nvSpPr>
          <p:cNvPr id="4" name="Footer Placeholder 3">
            <a:extLst>
              <a:ext uri="{FF2B5EF4-FFF2-40B4-BE49-F238E27FC236}">
                <a16:creationId xmlns:a16="http://schemas.microsoft.com/office/drawing/2014/main" id="{509A38F0-58F5-0CD1-C103-E785CAFCE84F}"/>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B99A2C3F-695F-1130-3FA2-8D89E297136A}"/>
              </a:ext>
            </a:extLst>
          </p:cNvPr>
          <p:cNvSpPr>
            <a:spLocks noGrp="1"/>
          </p:cNvSpPr>
          <p:nvPr>
            <p:ph type="sldNum" sz="quarter" idx="12"/>
          </p:nvPr>
        </p:nvSpPr>
        <p:spPr/>
        <p:txBody>
          <a:bodyPr/>
          <a:lstStyle/>
          <a:p>
            <a:fld id="{33F42015-0FC7-4B0E-8D2B-76EADF48D957}" type="slidenum">
              <a:rPr lang="en-US" smtClean="0"/>
              <a:pPr/>
              <a:t>2</a:t>
            </a:fld>
            <a:endParaRPr lang="en-US"/>
          </a:p>
        </p:txBody>
      </p:sp>
      <p:sp>
        <p:nvSpPr>
          <p:cNvPr id="6" name="Content Placeholder 2">
            <a:extLst>
              <a:ext uri="{FF2B5EF4-FFF2-40B4-BE49-F238E27FC236}">
                <a16:creationId xmlns:a16="http://schemas.microsoft.com/office/drawing/2014/main" id="{D933FBA6-FA1B-A597-1961-0ED7A34C7E59}"/>
              </a:ext>
            </a:extLst>
          </p:cNvPr>
          <p:cNvSpPr txBox="1">
            <a:spLocks/>
          </p:cNvSpPr>
          <p:nvPr/>
        </p:nvSpPr>
        <p:spPr bwMode="auto">
          <a:xfrm>
            <a:off x="476250" y="857250"/>
            <a:ext cx="113538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accent2"/>
                </a:solidFill>
                <a:latin typeface="+mn-lt"/>
                <a:ea typeface="ＭＳ Ｐゴシック" charset="0"/>
                <a:cs typeface="+mn-cs"/>
              </a:defRPr>
            </a:lvl1pPr>
            <a:lvl2pPr marL="742950" indent="-285750" algn="l" rtl="0" eaLnBrk="0" fontAlgn="base" hangingPunct="0">
              <a:spcBef>
                <a:spcPct val="20000"/>
              </a:spcBef>
              <a:spcAft>
                <a:spcPct val="0"/>
              </a:spcAft>
              <a:buChar char="–"/>
              <a:defRPr sz="20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pPr>
              <a:spcBef>
                <a:spcPts val="0"/>
              </a:spcBef>
              <a:spcAft>
                <a:spcPts val="1800"/>
              </a:spcAft>
            </a:pPr>
            <a:r>
              <a:rPr lang="en-US" sz="2000" b="0" kern="0" dirty="0">
                <a:solidFill>
                  <a:srgbClr val="333399"/>
                </a:solidFill>
                <a:latin typeface="Calibri" panose="020F0502020204030204" pitchFamily="34" charset="0"/>
                <a:ea typeface="Calibri" panose="020F0502020204030204" pitchFamily="34" charset="0"/>
                <a:cs typeface="Calibri" panose="020F0502020204030204" pitchFamily="34" charset="0"/>
              </a:rPr>
              <a:t>In order to provide in-situ heat rejection to the thin Martian atmosphere, two approaches relying on forced convection and buoyancy flow are conceptualized.</a:t>
            </a:r>
          </a:p>
          <a:p>
            <a:pPr>
              <a:spcBef>
                <a:spcPts val="0"/>
              </a:spcBef>
              <a:spcAft>
                <a:spcPts val="1800"/>
              </a:spcAft>
            </a:pPr>
            <a:r>
              <a:rPr lang="en-US" sz="2000" b="0" kern="0" dirty="0">
                <a:solidFill>
                  <a:srgbClr val="333399"/>
                </a:solidFill>
                <a:latin typeface="Calibri" panose="020F0502020204030204" pitchFamily="34" charset="0"/>
                <a:ea typeface="Calibri" panose="020F0502020204030204" pitchFamily="34" charset="0"/>
                <a:cs typeface="Calibri" panose="020F0502020204030204" pitchFamily="34" charset="0"/>
              </a:rPr>
              <a:t>A convective radiator concept utilizing a fan to draw local atmosphere through an expanded metal foam heat exchanger panel is developed. Pumped fluid loop flow tubes are embedded in the heat exchanger panel and heat is transferred from the tubes to the foam via conduction and subsequently via convection to the environment.  </a:t>
            </a:r>
          </a:p>
          <a:p>
            <a:pPr>
              <a:spcBef>
                <a:spcPts val="0"/>
              </a:spcBef>
              <a:spcAft>
                <a:spcPts val="1800"/>
              </a:spcAft>
            </a:pPr>
            <a:r>
              <a:rPr lang="en-US" sz="2000" b="0" kern="0" dirty="0">
                <a:solidFill>
                  <a:srgbClr val="333399"/>
                </a:solidFill>
                <a:latin typeface="Calibri" panose="020F0502020204030204" pitchFamily="34" charset="0"/>
                <a:ea typeface="Calibri" panose="020F0502020204030204" pitchFamily="34" charset="0"/>
                <a:cs typeface="Calibri" panose="020F0502020204030204" pitchFamily="34" charset="0"/>
              </a:rPr>
              <a:t>To forgo the use of a specialized high throughput fan, a concept utilizing a buoyant chimney tower to draw atmospheric flow through a low pressure drop heat exchanger is also considered. </a:t>
            </a:r>
          </a:p>
          <a:p>
            <a:pPr>
              <a:spcBef>
                <a:spcPts val="0"/>
              </a:spcBef>
              <a:spcAft>
                <a:spcPts val="1800"/>
              </a:spcAft>
            </a:pPr>
            <a:r>
              <a:rPr lang="en-US" sz="2000" b="0" kern="0" dirty="0">
                <a:solidFill>
                  <a:srgbClr val="333399"/>
                </a:solidFill>
                <a:latin typeface="Calibri" panose="020F0502020204030204" pitchFamily="34" charset="0"/>
                <a:ea typeface="Calibri" panose="020F0502020204030204" pitchFamily="34" charset="0"/>
                <a:cs typeface="Calibri" panose="020F0502020204030204" pitchFamily="34" charset="0"/>
              </a:rPr>
              <a:t>Results from models developed in Microsoft Excel™/VBA to size and optimize in-situ convective and chimney heat rejection technologies for Mars applications is presented.</a:t>
            </a:r>
          </a:p>
          <a:p>
            <a:pPr>
              <a:spcBef>
                <a:spcPts val="0"/>
              </a:spcBef>
              <a:spcAft>
                <a:spcPts val="1800"/>
              </a:spcAft>
            </a:pPr>
            <a:r>
              <a:rPr lang="en-US" sz="2000" b="0" kern="0" dirty="0">
                <a:solidFill>
                  <a:srgbClr val="333399"/>
                </a:solidFill>
                <a:latin typeface="Calibri" panose="020F0502020204030204" pitchFamily="34" charset="0"/>
                <a:ea typeface="Calibri" panose="020F0502020204030204" pitchFamily="34" charset="0"/>
                <a:cs typeface="Calibri" panose="020F0502020204030204" pitchFamily="34" charset="0"/>
              </a:rPr>
              <a:t>Sought to utilize more formulaic approaches for efficient computation to allow for greater parameterization of the heat exchanger and chimney geometry. </a:t>
            </a:r>
          </a:p>
          <a:p>
            <a:pPr>
              <a:spcBef>
                <a:spcPts val="0"/>
              </a:spcBef>
              <a:spcAft>
                <a:spcPts val="1800"/>
              </a:spcAft>
            </a:pPr>
            <a:r>
              <a:rPr lang="en-US" sz="2000" b="0" kern="0" dirty="0">
                <a:solidFill>
                  <a:srgbClr val="333399"/>
                </a:solidFill>
                <a:latin typeface="Calibri" panose="020F0502020204030204" pitchFamily="34" charset="0"/>
                <a:ea typeface="Calibri" panose="020F0502020204030204" pitchFamily="34" charset="0"/>
                <a:cs typeface="Calibri" panose="020F0502020204030204" pitchFamily="34" charset="0"/>
              </a:rPr>
              <a:t>This effort was supported by the NASA Space Technology Mission Directorate (STMD) in 2026 as part of the </a:t>
            </a:r>
            <a:r>
              <a:rPr lang="en-US" sz="2000" b="0" i="1" kern="0" dirty="0">
                <a:solidFill>
                  <a:srgbClr val="333399"/>
                </a:solidFill>
                <a:latin typeface="Calibri" panose="020F0502020204030204" pitchFamily="34" charset="0"/>
                <a:ea typeface="Calibri" panose="020F0502020204030204" pitchFamily="34" charset="0"/>
                <a:cs typeface="Calibri" panose="020F0502020204030204" pitchFamily="34" charset="0"/>
              </a:rPr>
              <a:t>Advanced Thermal Technologies for Exploration Study.</a:t>
            </a:r>
          </a:p>
          <a:p>
            <a:endParaRPr lang="en-US" b="0" kern="0" dirty="0">
              <a:solidFill>
                <a:srgbClr val="333399"/>
              </a:solidFill>
            </a:endParaRPr>
          </a:p>
        </p:txBody>
      </p:sp>
    </p:spTree>
    <p:extLst>
      <p:ext uri="{BB962C8B-B14F-4D97-AF65-F5344CB8AC3E}">
        <p14:creationId xmlns:p14="http://schemas.microsoft.com/office/powerpoint/2010/main" val="3869581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5E97A-322B-126A-BFAC-5752A4B95AED}"/>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D762DBC1-11D8-5E09-353E-E732E671C682}"/>
              </a:ext>
            </a:extLst>
          </p:cNvPr>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333399"/>
                </a:solidFill>
                <a:effectLst/>
                <a:uLnTx/>
                <a:uFillTx/>
                <a:latin typeface="Arial"/>
                <a:ea typeface="ＭＳ Ｐゴシック"/>
                <a:cs typeface="Arial"/>
              </a:rPr>
              <a:t>TFAWS 2026 – August 31 – September 4, 2026</a:t>
            </a:r>
            <a:endParaRPr kumimoji="0" lang="en-US" sz="1200" b="0" i="0" u="none" strike="noStrike" kern="1200" cap="none" spc="0" normalizeH="0" baseline="0" noProof="0" dirty="0">
              <a:ln>
                <a:noFill/>
              </a:ln>
              <a:solidFill>
                <a:srgbClr val="333399"/>
              </a:solidFill>
              <a:effectLst/>
              <a:uLnTx/>
              <a:uFillTx/>
              <a:latin typeface="Arial"/>
              <a:ea typeface="ＭＳ Ｐゴシック"/>
              <a:cs typeface="Arial"/>
            </a:endParaRPr>
          </a:p>
        </p:txBody>
      </p:sp>
      <p:sp>
        <p:nvSpPr>
          <p:cNvPr id="5" name="Slide Number Placeholder 4">
            <a:extLst>
              <a:ext uri="{FF2B5EF4-FFF2-40B4-BE49-F238E27FC236}">
                <a16:creationId xmlns:a16="http://schemas.microsoft.com/office/drawing/2014/main" id="{FE6AFEC9-743F-2C4E-F3E5-29B511DED48D}"/>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3F42015-0FC7-4B0E-8D2B-76EADF48D957}" type="slidenum">
              <a:rPr kumimoji="0" lang="en-US" sz="1000" b="0" i="0" u="none" strike="noStrike" kern="1200" cap="none" spc="0" normalizeH="0" baseline="0" noProof="0" smtClean="0">
                <a:ln>
                  <a:noFill/>
                </a:ln>
                <a:solidFill>
                  <a:srgbClr val="333399"/>
                </a:solidFill>
                <a:effectLst/>
                <a:uLnTx/>
                <a:uFillTx/>
                <a:latin typeface="Arial" pitchFamily="34"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en-US" sz="1000" b="0" i="0" u="none" strike="noStrike" kern="1200" cap="none" spc="0" normalizeH="0" baseline="0" noProof="0">
              <a:ln>
                <a:noFill/>
              </a:ln>
              <a:solidFill>
                <a:srgbClr val="333399"/>
              </a:solidFill>
              <a:effectLst/>
              <a:uLnTx/>
              <a:uFillTx/>
              <a:latin typeface="Arial" pitchFamily="34" charset="0"/>
              <a:ea typeface="ＭＳ Ｐゴシック" charset="-128"/>
              <a:cs typeface="+mn-cs"/>
            </a:endParaRPr>
          </a:p>
        </p:txBody>
      </p:sp>
      <p:sp>
        <p:nvSpPr>
          <p:cNvPr id="36" name="TextBox 35">
            <a:extLst>
              <a:ext uri="{FF2B5EF4-FFF2-40B4-BE49-F238E27FC236}">
                <a16:creationId xmlns:a16="http://schemas.microsoft.com/office/drawing/2014/main" id="{F0151FD0-1312-8965-E5C1-9B48BB80235F}"/>
              </a:ext>
            </a:extLst>
          </p:cNvPr>
          <p:cNvSpPr txBox="1"/>
          <p:nvPr/>
        </p:nvSpPr>
        <p:spPr>
          <a:xfrm>
            <a:off x="0" y="3533478"/>
            <a:ext cx="753732" cy="461665"/>
          </a:xfrm>
          <a:prstGeom prst="rect">
            <a:avLst/>
          </a:prstGeom>
          <a:noFill/>
        </p:spPr>
        <p:txBody>
          <a:bodyPr wrap="none" rtlCol="0">
            <a:spAutoFit/>
          </a:bodyPr>
          <a:lstStyle/>
          <a:p>
            <a:pPr eaLnBrk="1" fontAlgn="auto" hangingPunct="1">
              <a:spcBef>
                <a:spcPts val="0"/>
              </a:spcBef>
              <a:spcAft>
                <a:spcPts val="0"/>
              </a:spcAft>
              <a:defRPr/>
            </a:pPr>
            <a:r>
              <a:rPr lang="en-US" sz="1200" b="0" i="1" kern="0" dirty="0">
                <a:solidFill>
                  <a:prstClr val="black"/>
                </a:solidFill>
                <a:latin typeface="Calibri" panose="020F0502020204030204"/>
                <a:ea typeface="+mn-ea"/>
              </a:rPr>
              <a:t>Sun/Dust</a:t>
            </a:r>
          </a:p>
          <a:p>
            <a:pPr eaLnBrk="1" fontAlgn="auto" hangingPunct="1">
              <a:spcBef>
                <a:spcPts val="0"/>
              </a:spcBef>
              <a:spcAft>
                <a:spcPts val="0"/>
              </a:spcAft>
              <a:defRPr/>
            </a:pPr>
            <a:r>
              <a:rPr lang="en-US" sz="1200" b="0" i="1" kern="0" dirty="0">
                <a:solidFill>
                  <a:prstClr val="black"/>
                </a:solidFill>
                <a:latin typeface="Calibri" panose="020F0502020204030204"/>
                <a:ea typeface="+mn-ea"/>
              </a:rPr>
              <a:t>Shield</a:t>
            </a:r>
          </a:p>
        </p:txBody>
      </p:sp>
      <p:sp>
        <p:nvSpPr>
          <p:cNvPr id="37" name="TextBox 36">
            <a:extLst>
              <a:ext uri="{FF2B5EF4-FFF2-40B4-BE49-F238E27FC236}">
                <a16:creationId xmlns:a16="http://schemas.microsoft.com/office/drawing/2014/main" id="{36D7D895-ED64-1ED6-A78D-20CA74D30612}"/>
              </a:ext>
            </a:extLst>
          </p:cNvPr>
          <p:cNvSpPr txBox="1"/>
          <p:nvPr/>
        </p:nvSpPr>
        <p:spPr>
          <a:xfrm>
            <a:off x="2218240" y="5399408"/>
            <a:ext cx="939681" cy="461665"/>
          </a:xfrm>
          <a:prstGeom prst="rect">
            <a:avLst/>
          </a:prstGeom>
          <a:noFill/>
        </p:spPr>
        <p:txBody>
          <a:bodyPr wrap="none" rtlCol="0">
            <a:spAutoFit/>
          </a:bodyPr>
          <a:lstStyle/>
          <a:p>
            <a:pPr eaLnBrk="1" fontAlgn="auto" hangingPunct="1">
              <a:spcBef>
                <a:spcPts val="0"/>
              </a:spcBef>
              <a:spcAft>
                <a:spcPts val="0"/>
              </a:spcAft>
              <a:defRPr/>
            </a:pPr>
            <a:r>
              <a:rPr lang="en-US" sz="1200" b="0" i="1" kern="0" dirty="0">
                <a:solidFill>
                  <a:prstClr val="black"/>
                </a:solidFill>
                <a:latin typeface="Calibri" panose="020F0502020204030204"/>
                <a:ea typeface="+mn-ea"/>
              </a:rPr>
              <a:t>Expanded </a:t>
            </a:r>
          </a:p>
          <a:p>
            <a:pPr eaLnBrk="1" fontAlgn="auto" hangingPunct="1">
              <a:spcBef>
                <a:spcPts val="0"/>
              </a:spcBef>
              <a:spcAft>
                <a:spcPts val="0"/>
              </a:spcAft>
              <a:defRPr/>
            </a:pPr>
            <a:r>
              <a:rPr lang="en-US" sz="1200" b="0" i="1" kern="0" dirty="0">
                <a:solidFill>
                  <a:prstClr val="black"/>
                </a:solidFill>
                <a:latin typeface="Calibri" panose="020F0502020204030204"/>
                <a:ea typeface="+mn-ea"/>
              </a:rPr>
              <a:t>Metal Foam</a:t>
            </a:r>
          </a:p>
        </p:txBody>
      </p:sp>
      <p:sp>
        <p:nvSpPr>
          <p:cNvPr id="38" name="TextBox 37">
            <a:extLst>
              <a:ext uri="{FF2B5EF4-FFF2-40B4-BE49-F238E27FC236}">
                <a16:creationId xmlns:a16="http://schemas.microsoft.com/office/drawing/2014/main" id="{6517EADC-7101-16F6-BB71-549FFB0420A4}"/>
              </a:ext>
            </a:extLst>
          </p:cNvPr>
          <p:cNvSpPr txBox="1"/>
          <p:nvPr/>
        </p:nvSpPr>
        <p:spPr>
          <a:xfrm>
            <a:off x="1748055" y="6193763"/>
            <a:ext cx="978153" cy="461665"/>
          </a:xfrm>
          <a:prstGeom prst="rect">
            <a:avLst/>
          </a:prstGeom>
          <a:noFill/>
        </p:spPr>
        <p:txBody>
          <a:bodyPr wrap="none" rtlCol="0">
            <a:spAutoFit/>
          </a:bodyPr>
          <a:lstStyle/>
          <a:p>
            <a:pPr eaLnBrk="1" fontAlgn="auto" hangingPunct="1">
              <a:spcBef>
                <a:spcPts val="0"/>
              </a:spcBef>
              <a:spcAft>
                <a:spcPts val="0"/>
              </a:spcAft>
              <a:defRPr/>
            </a:pPr>
            <a:r>
              <a:rPr lang="en-US" sz="1200" b="0" i="1" kern="0" dirty="0">
                <a:solidFill>
                  <a:prstClr val="black"/>
                </a:solidFill>
                <a:latin typeface="Calibri" panose="020F0502020204030204"/>
                <a:ea typeface="+mn-ea"/>
              </a:rPr>
              <a:t>Coolant Inlet</a:t>
            </a:r>
          </a:p>
          <a:p>
            <a:pPr eaLnBrk="1" fontAlgn="auto" hangingPunct="1">
              <a:spcBef>
                <a:spcPts val="0"/>
              </a:spcBef>
              <a:spcAft>
                <a:spcPts val="0"/>
              </a:spcAft>
              <a:defRPr/>
            </a:pPr>
            <a:r>
              <a:rPr lang="en-US" sz="1200" b="0" i="1" kern="0" dirty="0">
                <a:solidFill>
                  <a:prstClr val="black"/>
                </a:solidFill>
                <a:latin typeface="Calibri" panose="020F0502020204030204"/>
                <a:ea typeface="+mn-ea"/>
              </a:rPr>
              <a:t>Manifold</a:t>
            </a:r>
          </a:p>
        </p:txBody>
      </p:sp>
      <p:sp>
        <p:nvSpPr>
          <p:cNvPr id="39" name="TextBox 38">
            <a:extLst>
              <a:ext uri="{FF2B5EF4-FFF2-40B4-BE49-F238E27FC236}">
                <a16:creationId xmlns:a16="http://schemas.microsoft.com/office/drawing/2014/main" id="{D26FCB35-575B-0AA1-9375-BC709F4293DA}"/>
              </a:ext>
            </a:extLst>
          </p:cNvPr>
          <p:cNvSpPr txBox="1"/>
          <p:nvPr/>
        </p:nvSpPr>
        <p:spPr>
          <a:xfrm>
            <a:off x="1672020" y="847112"/>
            <a:ext cx="1091966" cy="461665"/>
          </a:xfrm>
          <a:prstGeom prst="rect">
            <a:avLst/>
          </a:prstGeom>
          <a:noFill/>
        </p:spPr>
        <p:txBody>
          <a:bodyPr wrap="none" rtlCol="0">
            <a:spAutoFit/>
          </a:bodyPr>
          <a:lstStyle/>
          <a:p>
            <a:pPr eaLnBrk="1" fontAlgn="auto" hangingPunct="1">
              <a:spcBef>
                <a:spcPts val="0"/>
              </a:spcBef>
              <a:spcAft>
                <a:spcPts val="0"/>
              </a:spcAft>
              <a:defRPr/>
            </a:pPr>
            <a:r>
              <a:rPr lang="en-US" sz="1200" b="0" i="1" kern="0" dirty="0">
                <a:solidFill>
                  <a:prstClr val="black"/>
                </a:solidFill>
                <a:latin typeface="Calibri" panose="020F0502020204030204"/>
                <a:ea typeface="+mn-ea"/>
              </a:rPr>
              <a:t>Coolant Outlet</a:t>
            </a:r>
          </a:p>
          <a:p>
            <a:pPr eaLnBrk="1" fontAlgn="auto" hangingPunct="1">
              <a:spcBef>
                <a:spcPts val="0"/>
              </a:spcBef>
              <a:spcAft>
                <a:spcPts val="0"/>
              </a:spcAft>
              <a:defRPr/>
            </a:pPr>
            <a:r>
              <a:rPr lang="en-US" sz="1200" b="0" i="1" kern="0" dirty="0">
                <a:solidFill>
                  <a:prstClr val="black"/>
                </a:solidFill>
                <a:latin typeface="Calibri" panose="020F0502020204030204"/>
                <a:ea typeface="+mn-ea"/>
              </a:rPr>
              <a:t>Manifold</a:t>
            </a:r>
          </a:p>
        </p:txBody>
      </p:sp>
      <p:sp>
        <p:nvSpPr>
          <p:cNvPr id="42" name="TextBox 41">
            <a:extLst>
              <a:ext uri="{FF2B5EF4-FFF2-40B4-BE49-F238E27FC236}">
                <a16:creationId xmlns:a16="http://schemas.microsoft.com/office/drawing/2014/main" id="{DABA1025-2C2E-0769-D43B-EE71171FD6FD}"/>
              </a:ext>
            </a:extLst>
          </p:cNvPr>
          <p:cNvSpPr txBox="1"/>
          <p:nvPr/>
        </p:nvSpPr>
        <p:spPr>
          <a:xfrm>
            <a:off x="519276" y="880585"/>
            <a:ext cx="673582" cy="276999"/>
          </a:xfrm>
          <a:prstGeom prst="rect">
            <a:avLst/>
          </a:prstGeom>
          <a:noFill/>
        </p:spPr>
        <p:txBody>
          <a:bodyPr wrap="none" rtlCol="0">
            <a:spAutoFit/>
          </a:bodyPr>
          <a:lstStyle/>
          <a:p>
            <a:pPr eaLnBrk="1" fontAlgn="auto" hangingPunct="1">
              <a:spcBef>
                <a:spcPts val="0"/>
              </a:spcBef>
              <a:spcAft>
                <a:spcPts val="0"/>
              </a:spcAft>
              <a:defRPr/>
            </a:pPr>
            <a:r>
              <a:rPr lang="en-US" sz="1200" b="0" i="1" kern="0" dirty="0">
                <a:solidFill>
                  <a:prstClr val="black"/>
                </a:solidFill>
                <a:latin typeface="Calibri" panose="020F0502020204030204"/>
                <a:ea typeface="+mn-ea"/>
              </a:rPr>
              <a:t>Exhaust</a:t>
            </a:r>
          </a:p>
        </p:txBody>
      </p:sp>
      <p:sp>
        <p:nvSpPr>
          <p:cNvPr id="43" name="TextBox 42">
            <a:extLst>
              <a:ext uri="{FF2B5EF4-FFF2-40B4-BE49-F238E27FC236}">
                <a16:creationId xmlns:a16="http://schemas.microsoft.com/office/drawing/2014/main" id="{ED301AA7-4D0C-4E2C-ADA9-2DAFE4D0F127}"/>
              </a:ext>
            </a:extLst>
          </p:cNvPr>
          <p:cNvSpPr txBox="1"/>
          <p:nvPr/>
        </p:nvSpPr>
        <p:spPr>
          <a:xfrm>
            <a:off x="2422535" y="2080994"/>
            <a:ext cx="938590" cy="461665"/>
          </a:xfrm>
          <a:prstGeom prst="rect">
            <a:avLst/>
          </a:prstGeom>
          <a:noFill/>
        </p:spPr>
        <p:txBody>
          <a:bodyPr wrap="none" rtlCol="0">
            <a:spAutoFit/>
          </a:bodyPr>
          <a:lstStyle/>
          <a:p>
            <a:pPr eaLnBrk="1" fontAlgn="auto" hangingPunct="1">
              <a:spcBef>
                <a:spcPts val="0"/>
              </a:spcBef>
              <a:spcAft>
                <a:spcPts val="0"/>
              </a:spcAft>
              <a:defRPr/>
            </a:pPr>
            <a:r>
              <a:rPr lang="en-US" sz="1200" b="0" i="1" kern="0" dirty="0">
                <a:solidFill>
                  <a:prstClr val="black"/>
                </a:solidFill>
                <a:latin typeface="Calibri" panose="020F0502020204030204"/>
                <a:ea typeface="+mn-ea"/>
              </a:rPr>
              <a:t>Atmosphere</a:t>
            </a:r>
          </a:p>
          <a:p>
            <a:pPr eaLnBrk="1" fontAlgn="auto" hangingPunct="1">
              <a:spcBef>
                <a:spcPts val="0"/>
              </a:spcBef>
              <a:spcAft>
                <a:spcPts val="0"/>
              </a:spcAft>
              <a:defRPr/>
            </a:pPr>
            <a:r>
              <a:rPr lang="en-US" sz="1200" b="0" i="1" kern="0" dirty="0">
                <a:solidFill>
                  <a:prstClr val="black"/>
                </a:solidFill>
                <a:latin typeface="Calibri" panose="020F0502020204030204"/>
                <a:ea typeface="+mn-ea"/>
              </a:rPr>
              <a:t>Flow</a:t>
            </a:r>
          </a:p>
        </p:txBody>
      </p:sp>
      <p:sp>
        <p:nvSpPr>
          <p:cNvPr id="44" name="Content Placeholder 2">
            <a:extLst>
              <a:ext uri="{FF2B5EF4-FFF2-40B4-BE49-F238E27FC236}">
                <a16:creationId xmlns:a16="http://schemas.microsoft.com/office/drawing/2014/main" id="{53764D5E-A915-EEA0-4AFA-4D659A5D4291}"/>
              </a:ext>
            </a:extLst>
          </p:cNvPr>
          <p:cNvSpPr txBox="1">
            <a:spLocks/>
          </p:cNvSpPr>
          <p:nvPr/>
        </p:nvSpPr>
        <p:spPr>
          <a:xfrm>
            <a:off x="3278489" y="760293"/>
            <a:ext cx="8923256" cy="594530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lnSpc>
                <a:spcPct val="100000"/>
              </a:lnSpc>
              <a:spcBef>
                <a:spcPts val="0"/>
              </a:spcBef>
              <a:spcAft>
                <a:spcPts val="600"/>
              </a:spcAft>
              <a:defRPr/>
            </a:pPr>
            <a:r>
              <a:rPr lang="en-US" sz="2000" b="0" dirty="0">
                <a:solidFill>
                  <a:srgbClr val="333399"/>
                </a:solidFill>
                <a:latin typeface="Calibri" panose="020F0502020204030204"/>
              </a:rPr>
              <a:t>A convective radiator concept for Mars utilizing a fan to draw local atmosphere (primarily CO2) through an expanded metal foam heat exchanger panel is shown.</a:t>
            </a:r>
          </a:p>
          <a:p>
            <a:pPr lvl="1" fontAlgn="auto">
              <a:lnSpc>
                <a:spcPct val="100000"/>
              </a:lnSpc>
              <a:spcBef>
                <a:spcPts val="0"/>
              </a:spcBef>
              <a:spcAft>
                <a:spcPts val="600"/>
              </a:spcAft>
              <a:defRPr/>
            </a:pPr>
            <a:r>
              <a:rPr lang="en-US" sz="1600" b="0" dirty="0">
                <a:solidFill>
                  <a:srgbClr val="333399"/>
                </a:solidFill>
                <a:latin typeface="Calibri" panose="020F0502020204030204"/>
              </a:rPr>
              <a:t>Flow tubes are embedded in the panel and heat is transferred from the tubes to the foam via conduction and subsequently convectively to the environment.</a:t>
            </a:r>
          </a:p>
          <a:p>
            <a:pPr lvl="1" fontAlgn="auto">
              <a:lnSpc>
                <a:spcPct val="100000"/>
              </a:lnSpc>
              <a:spcBef>
                <a:spcPts val="0"/>
              </a:spcBef>
              <a:spcAft>
                <a:spcPts val="600"/>
              </a:spcAft>
              <a:defRPr/>
            </a:pPr>
            <a:r>
              <a:rPr lang="en-US" sz="1600" b="0" dirty="0">
                <a:solidFill>
                  <a:srgbClr val="333399"/>
                </a:solidFill>
                <a:latin typeface="Calibri" panose="020F0502020204030204"/>
              </a:rPr>
              <a:t>A sunshade/dust shield is included on the front with enough clearance to not affect fan delta pressure.</a:t>
            </a:r>
          </a:p>
          <a:p>
            <a:pPr lvl="1" fontAlgn="auto">
              <a:lnSpc>
                <a:spcPct val="100000"/>
              </a:lnSpc>
              <a:spcBef>
                <a:spcPts val="0"/>
              </a:spcBef>
              <a:spcAft>
                <a:spcPts val="600"/>
              </a:spcAft>
              <a:defRPr/>
            </a:pPr>
            <a:r>
              <a:rPr lang="en-US" sz="1600" b="0" dirty="0">
                <a:solidFill>
                  <a:srgbClr val="333399"/>
                </a:solidFill>
                <a:latin typeface="Calibri" panose="020F0502020204030204"/>
              </a:rPr>
              <a:t>The porous media could be expanded metal foam, honeycomb or other. </a:t>
            </a:r>
          </a:p>
          <a:p>
            <a:pPr fontAlgn="auto">
              <a:lnSpc>
                <a:spcPct val="100000"/>
              </a:lnSpc>
              <a:spcBef>
                <a:spcPts val="1200"/>
              </a:spcBef>
              <a:spcAft>
                <a:spcPts val="0"/>
              </a:spcAft>
            </a:pPr>
            <a:r>
              <a:rPr lang="en-US" sz="2000" b="0" dirty="0">
                <a:solidFill>
                  <a:srgbClr val="333399"/>
                </a:solidFill>
                <a:latin typeface="Calibri" panose="020F0502020204030204"/>
              </a:rPr>
              <a:t>An expected areal density for the heat exchanger foam of 10-20 in</a:t>
            </a:r>
            <a:r>
              <a:rPr lang="en-US" sz="2000" b="0" baseline="30000" dirty="0">
                <a:solidFill>
                  <a:srgbClr val="333399"/>
                </a:solidFill>
                <a:latin typeface="Calibri" panose="020F0502020204030204"/>
              </a:rPr>
              <a:t>2</a:t>
            </a:r>
            <a:r>
              <a:rPr lang="en-US" sz="2000" b="0" dirty="0">
                <a:solidFill>
                  <a:srgbClr val="333399"/>
                </a:solidFill>
                <a:latin typeface="Calibri" panose="020F0502020204030204"/>
              </a:rPr>
              <a:t>/in</a:t>
            </a:r>
            <a:r>
              <a:rPr lang="en-US" sz="2000" b="0" baseline="30000" dirty="0">
                <a:solidFill>
                  <a:srgbClr val="333399"/>
                </a:solidFill>
                <a:latin typeface="Calibri" panose="020F0502020204030204"/>
              </a:rPr>
              <a:t>3</a:t>
            </a:r>
            <a:r>
              <a:rPr lang="en-US" sz="2000" b="0" dirty="0">
                <a:solidFill>
                  <a:srgbClr val="333399"/>
                </a:solidFill>
                <a:latin typeface="Calibri" panose="020F0502020204030204"/>
              </a:rPr>
              <a:t> would result in an internal surface area of 25m</a:t>
            </a:r>
            <a:r>
              <a:rPr lang="en-US" sz="2000" b="0" baseline="30000" dirty="0">
                <a:solidFill>
                  <a:srgbClr val="333399"/>
                </a:solidFill>
                <a:latin typeface="Calibri" panose="020F0502020204030204"/>
              </a:rPr>
              <a:t>2</a:t>
            </a:r>
            <a:r>
              <a:rPr lang="en-US" sz="2000" b="0" dirty="0">
                <a:solidFill>
                  <a:srgbClr val="333399"/>
                </a:solidFill>
                <a:latin typeface="Calibri" panose="020F0502020204030204"/>
              </a:rPr>
              <a:t> for a panel 1m</a:t>
            </a:r>
            <a:r>
              <a:rPr lang="en-US" sz="2000" b="0" baseline="30000" dirty="0">
                <a:solidFill>
                  <a:srgbClr val="333399"/>
                </a:solidFill>
                <a:latin typeface="Calibri" panose="020F0502020204030204"/>
              </a:rPr>
              <a:t>2</a:t>
            </a:r>
            <a:r>
              <a:rPr lang="en-US" sz="2000" b="0" dirty="0">
                <a:solidFill>
                  <a:srgbClr val="333399"/>
                </a:solidFill>
                <a:latin typeface="Calibri" panose="020F0502020204030204"/>
              </a:rPr>
              <a:t> by 1”.</a:t>
            </a:r>
          </a:p>
          <a:p>
            <a:pPr fontAlgn="auto">
              <a:lnSpc>
                <a:spcPct val="100000"/>
              </a:lnSpc>
              <a:spcBef>
                <a:spcPts val="1200"/>
              </a:spcBef>
              <a:spcAft>
                <a:spcPts val="0"/>
              </a:spcAft>
              <a:defRPr/>
            </a:pPr>
            <a:r>
              <a:rPr lang="en-US" sz="2000" b="0" dirty="0">
                <a:solidFill>
                  <a:srgbClr val="333399"/>
                </a:solidFill>
                <a:latin typeface="Calibri" panose="020F0502020204030204"/>
              </a:rPr>
              <a:t>A conservative heat transfer coefficient of kgas/D is assumed where kgas is the thermal conductivity of the atmosphere and D is the pore size of the expanded foam (1/10”-1/40” typical). </a:t>
            </a:r>
          </a:p>
          <a:p>
            <a:pPr fontAlgn="auto">
              <a:lnSpc>
                <a:spcPct val="100000"/>
              </a:lnSpc>
              <a:spcBef>
                <a:spcPts val="1200"/>
              </a:spcBef>
              <a:spcAft>
                <a:spcPts val="0"/>
              </a:spcAft>
              <a:defRPr/>
            </a:pPr>
            <a:r>
              <a:rPr lang="en-US" sz="2000" b="0" dirty="0">
                <a:solidFill>
                  <a:srgbClr val="333399"/>
                </a:solidFill>
                <a:latin typeface="Calibri" panose="020F0502020204030204"/>
              </a:rPr>
              <a:t>To minimize pressure drop, an effective density of 8% is chosen for the foam. A screen may be needed to filter the Martian atmosphere (1 to 3-micron particles).</a:t>
            </a:r>
          </a:p>
          <a:p>
            <a:pPr fontAlgn="auto">
              <a:lnSpc>
                <a:spcPct val="100000"/>
              </a:lnSpc>
              <a:spcBef>
                <a:spcPts val="1200"/>
              </a:spcBef>
              <a:spcAft>
                <a:spcPts val="0"/>
              </a:spcAft>
              <a:defRPr/>
            </a:pPr>
            <a:r>
              <a:rPr lang="en-US" sz="2000" b="0" dirty="0">
                <a:solidFill>
                  <a:srgbClr val="333399"/>
                </a:solidFill>
                <a:latin typeface="Calibri" panose="020F0502020204030204"/>
              </a:rPr>
              <a:t>The fan is based on terrestrial low mass exhaust fan options but the impeller may be a significant technology development for Mars application. </a:t>
            </a:r>
          </a:p>
          <a:p>
            <a:pPr fontAlgn="auto">
              <a:spcAft>
                <a:spcPts val="0"/>
              </a:spcAft>
              <a:defRPr/>
            </a:pPr>
            <a:endParaRPr lang="en-US" sz="1800" b="0" dirty="0">
              <a:solidFill>
                <a:sysClr val="windowText" lastClr="000000"/>
              </a:solidFill>
              <a:latin typeface="Calibri" panose="020F0502020204030204"/>
            </a:endParaRPr>
          </a:p>
        </p:txBody>
      </p:sp>
      <p:grpSp>
        <p:nvGrpSpPr>
          <p:cNvPr id="58" name="Group 57">
            <a:extLst>
              <a:ext uri="{FF2B5EF4-FFF2-40B4-BE49-F238E27FC236}">
                <a16:creationId xmlns:a16="http://schemas.microsoft.com/office/drawing/2014/main" id="{837EB791-7F9B-6776-777C-BF412D4D7572}"/>
              </a:ext>
            </a:extLst>
          </p:cNvPr>
          <p:cNvGrpSpPr/>
          <p:nvPr/>
        </p:nvGrpSpPr>
        <p:grpSpPr>
          <a:xfrm rot="16200000">
            <a:off x="-668285" y="2538539"/>
            <a:ext cx="5181600" cy="2390524"/>
            <a:chOff x="63842" y="2219606"/>
            <a:chExt cx="5181600" cy="2390524"/>
          </a:xfrm>
        </p:grpSpPr>
        <p:sp>
          <p:nvSpPr>
            <p:cNvPr id="2" name="Rectangle 1">
              <a:extLst>
                <a:ext uri="{FF2B5EF4-FFF2-40B4-BE49-F238E27FC236}">
                  <a16:creationId xmlns:a16="http://schemas.microsoft.com/office/drawing/2014/main" id="{D697EC24-BF98-B90F-B2C1-2DF8602DA462}"/>
                </a:ext>
              </a:extLst>
            </p:cNvPr>
            <p:cNvSpPr/>
            <p:nvPr/>
          </p:nvSpPr>
          <p:spPr>
            <a:xfrm rot="5400000">
              <a:off x="2159342" y="581306"/>
              <a:ext cx="914400" cy="4648200"/>
            </a:xfrm>
            <a:prstGeom prst="rect">
              <a:avLst/>
            </a:prstGeom>
            <a:pattFill prst="ltDnDiag">
              <a:fgClr>
                <a:srgbClr val="ED7D31">
                  <a:lumMod val="75000"/>
                </a:srgbClr>
              </a:fgClr>
              <a:bgClr>
                <a:sysClr val="window" lastClr="FFFFFF"/>
              </a:bgClr>
            </a:pattFill>
            <a:ln w="12700" cap="flat" cmpd="sng" algn="ctr">
              <a:solidFill>
                <a:srgbClr val="5B9BD5">
                  <a:shade val="50000"/>
                </a:srgbClr>
              </a:solidFill>
              <a:prstDash val="solid"/>
              <a:miter lim="800000"/>
            </a:ln>
            <a:effectLst/>
          </p:spPr>
          <p:txBody>
            <a:bodyPr rtlCol="0" anchor="ctr"/>
            <a:lstStyle/>
            <a:p>
              <a:pPr eaLnBrk="1" fontAlgn="auto" hangingPunct="1">
                <a:spcBef>
                  <a:spcPts val="0"/>
                </a:spcBef>
                <a:spcAft>
                  <a:spcPts val="0"/>
                </a:spcAft>
                <a:defRPr/>
              </a:pPr>
              <a:endParaRPr lang="en-US" sz="1800" b="0" kern="0">
                <a:solidFill>
                  <a:prstClr val="white"/>
                </a:solidFill>
                <a:latin typeface="Calibri" panose="020F0502020204030204"/>
                <a:ea typeface="+mn-ea"/>
              </a:endParaRPr>
            </a:p>
          </p:txBody>
        </p:sp>
        <p:sp>
          <p:nvSpPr>
            <p:cNvPr id="3" name="Rectangle 2">
              <a:extLst>
                <a:ext uri="{FF2B5EF4-FFF2-40B4-BE49-F238E27FC236}">
                  <a16:creationId xmlns:a16="http://schemas.microsoft.com/office/drawing/2014/main" id="{E7E9205C-5ACC-47A9-8395-21845B09974D}"/>
                </a:ext>
              </a:extLst>
            </p:cNvPr>
            <p:cNvSpPr/>
            <p:nvPr/>
          </p:nvSpPr>
          <p:spPr>
            <a:xfrm rot="5400000">
              <a:off x="2387942" y="428906"/>
              <a:ext cx="457200" cy="4495800"/>
            </a:xfrm>
            <a:prstGeom prst="rect">
              <a:avLst/>
            </a:prstGeom>
            <a:pattFill prst="lgConfetti">
              <a:fgClr>
                <a:srgbClr val="5B9BD5"/>
              </a:fgClr>
              <a:bgClr>
                <a:sysClr val="window" lastClr="FFFFFF"/>
              </a:bgClr>
            </a:pattFill>
            <a:ln w="12700" cap="flat" cmpd="sng" algn="ctr">
              <a:solidFill>
                <a:srgbClr val="5B9BD5">
                  <a:shade val="50000"/>
                </a:srgbClr>
              </a:solidFill>
              <a:prstDash val="solid"/>
              <a:miter lim="800000"/>
            </a:ln>
            <a:effectLst/>
          </p:spPr>
          <p:txBody>
            <a:bodyPr rtlCol="0" anchor="ctr"/>
            <a:lstStyle/>
            <a:p>
              <a:pPr eaLnBrk="1" fontAlgn="auto" hangingPunct="1">
                <a:spcBef>
                  <a:spcPts val="0"/>
                </a:spcBef>
                <a:spcAft>
                  <a:spcPts val="0"/>
                </a:spcAft>
                <a:defRPr/>
              </a:pPr>
              <a:endParaRPr lang="en-US" sz="1800" b="0" kern="0">
                <a:solidFill>
                  <a:prstClr val="white"/>
                </a:solidFill>
                <a:latin typeface="Calibri" panose="020F0502020204030204"/>
                <a:ea typeface="+mn-ea"/>
              </a:endParaRPr>
            </a:p>
          </p:txBody>
        </p:sp>
        <p:cxnSp>
          <p:nvCxnSpPr>
            <p:cNvPr id="6" name="Straight Connector 5">
              <a:extLst>
                <a:ext uri="{FF2B5EF4-FFF2-40B4-BE49-F238E27FC236}">
                  <a16:creationId xmlns:a16="http://schemas.microsoft.com/office/drawing/2014/main" id="{A0C4EAAE-7CB5-777B-5564-DBF6C83A92D4}"/>
                </a:ext>
              </a:extLst>
            </p:cNvPr>
            <p:cNvCxnSpPr/>
            <p:nvPr/>
          </p:nvCxnSpPr>
          <p:spPr>
            <a:xfrm rot="5400000">
              <a:off x="2578442" y="-142594"/>
              <a:ext cx="0" cy="4724400"/>
            </a:xfrm>
            <a:prstGeom prst="line">
              <a:avLst/>
            </a:prstGeom>
            <a:noFill/>
            <a:ln w="25400" cap="flat" cmpd="sng" algn="ctr">
              <a:solidFill>
                <a:srgbClr val="5B9BD5"/>
              </a:solidFill>
              <a:prstDash val="solid"/>
              <a:miter lim="800000"/>
            </a:ln>
            <a:effectLst/>
          </p:spPr>
        </p:cxnSp>
        <p:sp>
          <p:nvSpPr>
            <p:cNvPr id="7" name="Oval 6">
              <a:extLst>
                <a:ext uri="{FF2B5EF4-FFF2-40B4-BE49-F238E27FC236}">
                  <a16:creationId xmlns:a16="http://schemas.microsoft.com/office/drawing/2014/main" id="{F9C77348-2F01-C6EE-F6F9-E73A77098210}"/>
                </a:ext>
              </a:extLst>
            </p:cNvPr>
            <p:cNvSpPr/>
            <p:nvPr/>
          </p:nvSpPr>
          <p:spPr>
            <a:xfrm rot="5400000">
              <a:off x="4940642" y="2600606"/>
              <a:ext cx="228600" cy="228600"/>
            </a:xfrm>
            <a:prstGeom prst="ellipse">
              <a:avLst/>
            </a:prstGeom>
            <a:solidFill>
              <a:srgbClr val="70AD47">
                <a:lumMod val="20000"/>
                <a:lumOff val="80000"/>
              </a:srgbClr>
            </a:solidFill>
            <a:ln w="12700" cap="flat" cmpd="sng" algn="ctr">
              <a:solidFill>
                <a:srgbClr val="5B9BD5">
                  <a:shade val="50000"/>
                </a:srgbClr>
              </a:solidFill>
              <a:prstDash val="solid"/>
              <a:miter lim="800000"/>
            </a:ln>
            <a:effectLst/>
          </p:spPr>
          <p:txBody>
            <a:bodyPr rtlCol="0" anchor="ctr"/>
            <a:lstStyle/>
            <a:p>
              <a:pPr eaLnBrk="1" fontAlgn="auto" hangingPunct="1">
                <a:spcBef>
                  <a:spcPts val="0"/>
                </a:spcBef>
                <a:spcAft>
                  <a:spcPts val="0"/>
                </a:spcAft>
                <a:defRPr/>
              </a:pPr>
              <a:endParaRPr lang="en-US" sz="1800" b="0" kern="0">
                <a:solidFill>
                  <a:prstClr val="white"/>
                </a:solidFill>
                <a:latin typeface="Calibri" panose="020F0502020204030204"/>
                <a:ea typeface="+mn-ea"/>
              </a:endParaRPr>
            </a:p>
          </p:txBody>
        </p:sp>
        <p:sp>
          <p:nvSpPr>
            <p:cNvPr id="8" name="Oval 7">
              <a:extLst>
                <a:ext uri="{FF2B5EF4-FFF2-40B4-BE49-F238E27FC236}">
                  <a16:creationId xmlns:a16="http://schemas.microsoft.com/office/drawing/2014/main" id="{01052E84-AE1F-FD16-524D-B775C0ECEBFA}"/>
                </a:ext>
              </a:extLst>
            </p:cNvPr>
            <p:cNvSpPr/>
            <p:nvPr/>
          </p:nvSpPr>
          <p:spPr>
            <a:xfrm rot="5400000">
              <a:off x="63842" y="2600606"/>
              <a:ext cx="228600" cy="228600"/>
            </a:xfrm>
            <a:prstGeom prst="ellipse">
              <a:avLst/>
            </a:prstGeom>
            <a:solidFill>
              <a:srgbClr val="70AD47">
                <a:lumMod val="20000"/>
                <a:lumOff val="80000"/>
              </a:srgbClr>
            </a:solidFill>
            <a:ln w="12700" cap="flat" cmpd="sng" algn="ctr">
              <a:solidFill>
                <a:srgbClr val="5B9BD5">
                  <a:shade val="50000"/>
                </a:srgbClr>
              </a:solidFill>
              <a:prstDash val="solid"/>
              <a:miter lim="800000"/>
            </a:ln>
            <a:effectLst/>
          </p:spPr>
          <p:txBody>
            <a:bodyPr rtlCol="0" anchor="ctr"/>
            <a:lstStyle/>
            <a:p>
              <a:pPr eaLnBrk="1" fontAlgn="auto" hangingPunct="1">
                <a:spcBef>
                  <a:spcPts val="0"/>
                </a:spcBef>
                <a:spcAft>
                  <a:spcPts val="0"/>
                </a:spcAft>
                <a:defRPr/>
              </a:pPr>
              <a:endParaRPr lang="en-US" sz="1800" b="0" kern="0">
                <a:solidFill>
                  <a:prstClr val="white"/>
                </a:solidFill>
                <a:latin typeface="Calibri" panose="020F0502020204030204"/>
                <a:ea typeface="+mn-ea"/>
              </a:endParaRPr>
            </a:p>
          </p:txBody>
        </p:sp>
        <p:sp>
          <p:nvSpPr>
            <p:cNvPr id="9" name="Rectangle 8">
              <a:extLst>
                <a:ext uri="{FF2B5EF4-FFF2-40B4-BE49-F238E27FC236}">
                  <a16:creationId xmlns:a16="http://schemas.microsoft.com/office/drawing/2014/main" id="{E23FE05B-E518-7180-00BD-4C200C1DD7C0}"/>
                </a:ext>
              </a:extLst>
            </p:cNvPr>
            <p:cNvSpPr/>
            <p:nvPr/>
          </p:nvSpPr>
          <p:spPr>
            <a:xfrm rot="5400000">
              <a:off x="2593683" y="375566"/>
              <a:ext cx="45719" cy="4648200"/>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eaLnBrk="1" fontAlgn="auto" hangingPunct="1">
                <a:spcBef>
                  <a:spcPts val="0"/>
                </a:spcBef>
                <a:spcAft>
                  <a:spcPts val="0"/>
                </a:spcAft>
                <a:defRPr/>
              </a:pPr>
              <a:endParaRPr lang="en-US" sz="1800" b="0" kern="0">
                <a:solidFill>
                  <a:prstClr val="white"/>
                </a:solidFill>
                <a:latin typeface="Calibri" panose="020F0502020204030204"/>
                <a:ea typeface="+mn-ea"/>
              </a:endParaRPr>
            </a:p>
          </p:txBody>
        </p:sp>
        <p:sp>
          <p:nvSpPr>
            <p:cNvPr id="10" name="Rectangle 9">
              <a:extLst>
                <a:ext uri="{FF2B5EF4-FFF2-40B4-BE49-F238E27FC236}">
                  <a16:creationId xmlns:a16="http://schemas.microsoft.com/office/drawing/2014/main" id="{CC3AA215-D645-F96A-3D40-EC5793654040}"/>
                </a:ext>
              </a:extLst>
            </p:cNvPr>
            <p:cNvSpPr/>
            <p:nvPr/>
          </p:nvSpPr>
          <p:spPr>
            <a:xfrm rot="5400000">
              <a:off x="2426042" y="848006"/>
              <a:ext cx="381000" cy="4495800"/>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eaLnBrk="1" fontAlgn="auto" hangingPunct="1">
                <a:spcBef>
                  <a:spcPts val="0"/>
                </a:spcBef>
                <a:spcAft>
                  <a:spcPts val="0"/>
                </a:spcAft>
                <a:defRPr/>
              </a:pPr>
              <a:endParaRPr lang="en-US" sz="1800" b="0" kern="0">
                <a:solidFill>
                  <a:prstClr val="white"/>
                </a:solidFill>
                <a:latin typeface="Calibri" panose="020F0502020204030204"/>
                <a:ea typeface="+mn-ea"/>
              </a:endParaRPr>
            </a:p>
          </p:txBody>
        </p:sp>
        <p:grpSp>
          <p:nvGrpSpPr>
            <p:cNvPr id="11" name="Group 10">
              <a:extLst>
                <a:ext uri="{FF2B5EF4-FFF2-40B4-BE49-F238E27FC236}">
                  <a16:creationId xmlns:a16="http://schemas.microsoft.com/office/drawing/2014/main" id="{67AF8037-34EA-4146-797B-866809ACE87B}"/>
                </a:ext>
              </a:extLst>
            </p:cNvPr>
            <p:cNvGrpSpPr/>
            <p:nvPr/>
          </p:nvGrpSpPr>
          <p:grpSpPr>
            <a:xfrm rot="10800000">
              <a:off x="1664040" y="3591206"/>
              <a:ext cx="2286001" cy="276558"/>
              <a:chOff x="5657850" y="3333750"/>
              <a:chExt cx="876300" cy="190500"/>
            </a:xfrm>
          </p:grpSpPr>
          <p:sp>
            <p:nvSpPr>
              <p:cNvPr id="12" name="Freeform: Shape 169">
                <a:extLst>
                  <a:ext uri="{FF2B5EF4-FFF2-40B4-BE49-F238E27FC236}">
                    <a16:creationId xmlns:a16="http://schemas.microsoft.com/office/drawing/2014/main" id="{F2FD6204-8A8C-EA77-0E7B-EB91D7AA6BAB}"/>
                  </a:ext>
                </a:extLst>
              </p:cNvPr>
              <p:cNvSpPr/>
              <p:nvPr/>
            </p:nvSpPr>
            <p:spPr>
              <a:xfrm>
                <a:off x="5657850" y="3333750"/>
                <a:ext cx="342900" cy="190500"/>
              </a:xfrm>
              <a:custGeom>
                <a:avLst/>
                <a:gdLst>
                  <a:gd name="connsiteX0" fmla="*/ 1291472 w 1291472"/>
                  <a:gd name="connsiteY0" fmla="*/ 330020 h 650606"/>
                  <a:gd name="connsiteX1" fmla="*/ 395925 w 1291472"/>
                  <a:gd name="connsiteY1" fmla="*/ 82 h 650606"/>
                  <a:gd name="connsiteX2" fmla="*/ 0 w 1291472"/>
                  <a:gd name="connsiteY2" fmla="*/ 301740 h 650606"/>
                  <a:gd name="connsiteX3" fmla="*/ 395925 w 1291472"/>
                  <a:gd name="connsiteY3" fmla="*/ 650531 h 650606"/>
                  <a:gd name="connsiteX4" fmla="*/ 1291472 w 1291472"/>
                  <a:gd name="connsiteY4" fmla="*/ 330020 h 650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1472" h="650606">
                    <a:moveTo>
                      <a:pt x="1291472" y="330020"/>
                    </a:moveTo>
                    <a:cubicBezTo>
                      <a:pt x="1291472" y="221612"/>
                      <a:pt x="611170" y="4795"/>
                      <a:pt x="395925" y="82"/>
                    </a:cubicBezTo>
                    <a:cubicBezTo>
                      <a:pt x="180680" y="-4631"/>
                      <a:pt x="0" y="193332"/>
                      <a:pt x="0" y="301740"/>
                    </a:cubicBezTo>
                    <a:cubicBezTo>
                      <a:pt x="0" y="410148"/>
                      <a:pt x="182251" y="645818"/>
                      <a:pt x="395925" y="650531"/>
                    </a:cubicBezTo>
                    <a:cubicBezTo>
                      <a:pt x="609599" y="655244"/>
                      <a:pt x="1291472" y="438428"/>
                      <a:pt x="1291472" y="330020"/>
                    </a:cubicBezTo>
                    <a:close/>
                  </a:path>
                </a:pathLst>
              </a:custGeom>
              <a:solidFill>
                <a:srgbClr val="ED7D31">
                  <a:lumMod val="20000"/>
                  <a:lumOff val="80000"/>
                </a:srgbClr>
              </a:solidFill>
              <a:ln w="6350" cap="flat" cmpd="sng" algn="ctr">
                <a:solidFill>
                  <a:srgbClr val="5B9BD5"/>
                </a:solid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b="0">
                  <a:solidFill>
                    <a:prstClr val="white"/>
                  </a:solidFill>
                  <a:latin typeface="Calibri" panose="020F0502020204030204"/>
                </a:endParaRPr>
              </a:p>
            </p:txBody>
          </p:sp>
          <p:sp>
            <p:nvSpPr>
              <p:cNvPr id="13" name="Freeform: Shape 170">
                <a:extLst>
                  <a:ext uri="{FF2B5EF4-FFF2-40B4-BE49-F238E27FC236}">
                    <a16:creationId xmlns:a16="http://schemas.microsoft.com/office/drawing/2014/main" id="{4B70895A-7ECA-3AD9-34BD-9F009E51ACB6}"/>
                  </a:ext>
                </a:extLst>
              </p:cNvPr>
              <p:cNvSpPr/>
              <p:nvPr/>
            </p:nvSpPr>
            <p:spPr>
              <a:xfrm flipH="1">
                <a:off x="6191250" y="3333750"/>
                <a:ext cx="342900" cy="190500"/>
              </a:xfrm>
              <a:custGeom>
                <a:avLst/>
                <a:gdLst>
                  <a:gd name="connsiteX0" fmla="*/ 1291472 w 1291472"/>
                  <a:gd name="connsiteY0" fmla="*/ 330020 h 650606"/>
                  <a:gd name="connsiteX1" fmla="*/ 395925 w 1291472"/>
                  <a:gd name="connsiteY1" fmla="*/ 82 h 650606"/>
                  <a:gd name="connsiteX2" fmla="*/ 0 w 1291472"/>
                  <a:gd name="connsiteY2" fmla="*/ 301740 h 650606"/>
                  <a:gd name="connsiteX3" fmla="*/ 395925 w 1291472"/>
                  <a:gd name="connsiteY3" fmla="*/ 650531 h 650606"/>
                  <a:gd name="connsiteX4" fmla="*/ 1291472 w 1291472"/>
                  <a:gd name="connsiteY4" fmla="*/ 330020 h 650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1472" h="650606">
                    <a:moveTo>
                      <a:pt x="1291472" y="330020"/>
                    </a:moveTo>
                    <a:cubicBezTo>
                      <a:pt x="1291472" y="221612"/>
                      <a:pt x="611170" y="4795"/>
                      <a:pt x="395925" y="82"/>
                    </a:cubicBezTo>
                    <a:cubicBezTo>
                      <a:pt x="180680" y="-4631"/>
                      <a:pt x="0" y="193332"/>
                      <a:pt x="0" y="301740"/>
                    </a:cubicBezTo>
                    <a:cubicBezTo>
                      <a:pt x="0" y="410148"/>
                      <a:pt x="182251" y="645818"/>
                      <a:pt x="395925" y="650531"/>
                    </a:cubicBezTo>
                    <a:cubicBezTo>
                      <a:pt x="609599" y="655244"/>
                      <a:pt x="1291472" y="438428"/>
                      <a:pt x="1291472" y="330020"/>
                    </a:cubicBezTo>
                    <a:close/>
                  </a:path>
                </a:pathLst>
              </a:custGeom>
              <a:solidFill>
                <a:srgbClr val="ED7D31">
                  <a:lumMod val="20000"/>
                  <a:lumOff val="80000"/>
                </a:srgbClr>
              </a:solidFill>
              <a:ln w="6350" cap="flat" cmpd="sng" algn="ctr">
                <a:solidFill>
                  <a:srgbClr val="5B9BD5"/>
                </a:solid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b="0">
                  <a:solidFill>
                    <a:prstClr val="white"/>
                  </a:solidFill>
                  <a:latin typeface="Calibri" panose="020F0502020204030204"/>
                </a:endParaRPr>
              </a:p>
            </p:txBody>
          </p:sp>
          <p:sp>
            <p:nvSpPr>
              <p:cNvPr id="14" name="Rectangle 13">
                <a:extLst>
                  <a:ext uri="{FF2B5EF4-FFF2-40B4-BE49-F238E27FC236}">
                    <a16:creationId xmlns:a16="http://schemas.microsoft.com/office/drawing/2014/main" id="{F1BD9A83-AEDE-38A8-2BF4-1DD9F4C7E670}"/>
                  </a:ext>
                </a:extLst>
              </p:cNvPr>
              <p:cNvSpPr/>
              <p:nvPr/>
            </p:nvSpPr>
            <p:spPr>
              <a:xfrm>
                <a:off x="6000750" y="3371850"/>
                <a:ext cx="190500" cy="152400"/>
              </a:xfrm>
              <a:prstGeom prst="rect">
                <a:avLst/>
              </a:prstGeom>
              <a:solidFill>
                <a:srgbClr val="ED7D31">
                  <a:lumMod val="20000"/>
                  <a:lumOff val="80000"/>
                </a:srgbClr>
              </a:solidFill>
              <a:ln w="6350" cap="flat" cmpd="sng" algn="ctr">
                <a:solidFill>
                  <a:srgbClr val="5B9BD5"/>
                </a:solid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b="0">
                  <a:solidFill>
                    <a:prstClr val="white"/>
                  </a:solidFill>
                  <a:latin typeface="Calibri" panose="020F0502020204030204"/>
                </a:endParaRPr>
              </a:p>
            </p:txBody>
          </p:sp>
        </p:grpSp>
        <p:sp>
          <p:nvSpPr>
            <p:cNvPr id="15" name="Rectangle 14">
              <a:extLst>
                <a:ext uri="{FF2B5EF4-FFF2-40B4-BE49-F238E27FC236}">
                  <a16:creationId xmlns:a16="http://schemas.microsoft.com/office/drawing/2014/main" id="{13BB0725-58B4-7EE6-A743-7233AF730333}"/>
                </a:ext>
              </a:extLst>
            </p:cNvPr>
            <p:cNvSpPr/>
            <p:nvPr/>
          </p:nvSpPr>
          <p:spPr>
            <a:xfrm rot="5400000">
              <a:off x="2768940" y="2181505"/>
              <a:ext cx="76201" cy="2286003"/>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eaLnBrk="1" fontAlgn="auto" hangingPunct="1">
                <a:spcBef>
                  <a:spcPts val="0"/>
                </a:spcBef>
                <a:spcAft>
                  <a:spcPts val="0"/>
                </a:spcAft>
                <a:defRPr/>
              </a:pPr>
              <a:endParaRPr lang="en-US" sz="1800" b="0" kern="0">
                <a:solidFill>
                  <a:prstClr val="white"/>
                </a:solidFill>
                <a:latin typeface="Calibri" panose="020F0502020204030204"/>
                <a:ea typeface="+mn-ea"/>
              </a:endParaRPr>
            </a:p>
          </p:txBody>
        </p:sp>
        <p:cxnSp>
          <p:nvCxnSpPr>
            <p:cNvPr id="16" name="Straight Arrow Connector 15">
              <a:extLst>
                <a:ext uri="{FF2B5EF4-FFF2-40B4-BE49-F238E27FC236}">
                  <a16:creationId xmlns:a16="http://schemas.microsoft.com/office/drawing/2014/main" id="{2294C05B-9943-7D8A-AAF1-F7DA8D8B45F5}"/>
                </a:ext>
              </a:extLst>
            </p:cNvPr>
            <p:cNvCxnSpPr>
              <a:cxnSpLocks/>
            </p:cNvCxnSpPr>
            <p:nvPr/>
          </p:nvCxnSpPr>
          <p:spPr>
            <a:xfrm rot="16200000" flipH="1">
              <a:off x="4978742" y="2105306"/>
              <a:ext cx="0" cy="533400"/>
            </a:xfrm>
            <a:prstGeom prst="straightConnector1">
              <a:avLst/>
            </a:prstGeom>
            <a:noFill/>
            <a:ln w="19050" cap="flat" cmpd="sng" algn="ctr">
              <a:solidFill>
                <a:sysClr val="windowText" lastClr="000000"/>
              </a:solidFill>
              <a:prstDash val="solid"/>
              <a:miter lim="800000"/>
              <a:tailEnd type="triangle"/>
            </a:ln>
            <a:effectLst/>
          </p:spPr>
        </p:cxnSp>
        <p:cxnSp>
          <p:nvCxnSpPr>
            <p:cNvPr id="17" name="Straight Arrow Connector 16">
              <a:extLst>
                <a:ext uri="{FF2B5EF4-FFF2-40B4-BE49-F238E27FC236}">
                  <a16:creationId xmlns:a16="http://schemas.microsoft.com/office/drawing/2014/main" id="{79C2146E-92ED-E0DF-89DF-8AC4197C3B5B}"/>
                </a:ext>
              </a:extLst>
            </p:cNvPr>
            <p:cNvCxnSpPr>
              <a:cxnSpLocks/>
            </p:cNvCxnSpPr>
            <p:nvPr/>
          </p:nvCxnSpPr>
          <p:spPr>
            <a:xfrm rot="16200000" flipH="1" flipV="1">
              <a:off x="330542" y="2105306"/>
              <a:ext cx="0" cy="533400"/>
            </a:xfrm>
            <a:prstGeom prst="straightConnector1">
              <a:avLst/>
            </a:prstGeom>
            <a:noFill/>
            <a:ln w="19050" cap="flat" cmpd="sng" algn="ctr">
              <a:solidFill>
                <a:sysClr val="windowText" lastClr="000000"/>
              </a:solidFill>
              <a:prstDash val="solid"/>
              <a:miter lim="800000"/>
              <a:tailEnd type="triangle"/>
            </a:ln>
            <a:effectLst/>
          </p:spPr>
        </p:cxnSp>
        <p:cxnSp>
          <p:nvCxnSpPr>
            <p:cNvPr id="18" name="Straight Arrow Connector 17">
              <a:extLst>
                <a:ext uri="{FF2B5EF4-FFF2-40B4-BE49-F238E27FC236}">
                  <a16:creationId xmlns:a16="http://schemas.microsoft.com/office/drawing/2014/main" id="{08F8DA81-B6AC-C050-CCCD-4C0598548EEC}"/>
                </a:ext>
              </a:extLst>
            </p:cNvPr>
            <p:cNvCxnSpPr>
              <a:cxnSpLocks/>
            </p:cNvCxnSpPr>
            <p:nvPr/>
          </p:nvCxnSpPr>
          <p:spPr>
            <a:xfrm rot="16200000" flipH="1">
              <a:off x="3911942" y="2105306"/>
              <a:ext cx="0" cy="533400"/>
            </a:xfrm>
            <a:prstGeom prst="straightConnector1">
              <a:avLst/>
            </a:prstGeom>
            <a:noFill/>
            <a:ln w="19050" cap="flat" cmpd="sng" algn="ctr">
              <a:solidFill>
                <a:sysClr val="windowText" lastClr="000000"/>
              </a:solidFill>
              <a:prstDash val="solid"/>
              <a:miter lim="800000"/>
              <a:tailEnd type="triangle"/>
            </a:ln>
            <a:effectLst/>
          </p:spPr>
        </p:cxnSp>
        <p:cxnSp>
          <p:nvCxnSpPr>
            <p:cNvPr id="19" name="Straight Arrow Connector 18">
              <a:extLst>
                <a:ext uri="{FF2B5EF4-FFF2-40B4-BE49-F238E27FC236}">
                  <a16:creationId xmlns:a16="http://schemas.microsoft.com/office/drawing/2014/main" id="{6BFB5137-BC98-4ED6-51AC-C020C09DDDD1}"/>
                </a:ext>
              </a:extLst>
            </p:cNvPr>
            <p:cNvCxnSpPr>
              <a:cxnSpLocks/>
            </p:cNvCxnSpPr>
            <p:nvPr/>
          </p:nvCxnSpPr>
          <p:spPr>
            <a:xfrm rot="16200000" flipH="1" flipV="1">
              <a:off x="1321142" y="2105306"/>
              <a:ext cx="0" cy="533400"/>
            </a:xfrm>
            <a:prstGeom prst="straightConnector1">
              <a:avLst/>
            </a:prstGeom>
            <a:noFill/>
            <a:ln w="19050" cap="flat" cmpd="sng" algn="ctr">
              <a:solidFill>
                <a:sysClr val="windowText" lastClr="000000"/>
              </a:solidFill>
              <a:prstDash val="solid"/>
              <a:miter lim="800000"/>
              <a:tailEnd type="triangle"/>
            </a:ln>
            <a:effectLst/>
          </p:spPr>
        </p:cxnSp>
        <p:cxnSp>
          <p:nvCxnSpPr>
            <p:cNvPr id="20" name="Straight Arrow Connector 19">
              <a:extLst>
                <a:ext uri="{FF2B5EF4-FFF2-40B4-BE49-F238E27FC236}">
                  <a16:creationId xmlns:a16="http://schemas.microsoft.com/office/drawing/2014/main" id="{FAD8D992-9F0E-8751-47DE-6A8F8638947E}"/>
                </a:ext>
              </a:extLst>
            </p:cNvPr>
            <p:cNvCxnSpPr>
              <a:cxnSpLocks/>
            </p:cNvCxnSpPr>
            <p:nvPr/>
          </p:nvCxnSpPr>
          <p:spPr>
            <a:xfrm rot="16200000" flipV="1">
              <a:off x="4178642" y="2981604"/>
              <a:ext cx="457200" cy="0"/>
            </a:xfrm>
            <a:prstGeom prst="straightConnector1">
              <a:avLst/>
            </a:prstGeom>
            <a:noFill/>
            <a:ln w="19050" cap="flat" cmpd="sng" algn="ctr">
              <a:solidFill>
                <a:sysClr val="windowText" lastClr="000000"/>
              </a:solidFill>
              <a:prstDash val="solid"/>
              <a:miter lim="800000"/>
              <a:tailEnd type="triangle"/>
            </a:ln>
            <a:effectLst/>
          </p:spPr>
        </p:cxnSp>
        <p:cxnSp>
          <p:nvCxnSpPr>
            <p:cNvPr id="21" name="Straight Arrow Connector 20">
              <a:extLst>
                <a:ext uri="{FF2B5EF4-FFF2-40B4-BE49-F238E27FC236}">
                  <a16:creationId xmlns:a16="http://schemas.microsoft.com/office/drawing/2014/main" id="{15B3098A-1634-A0F3-47C5-D951CD6608CD}"/>
                </a:ext>
              </a:extLst>
            </p:cNvPr>
            <p:cNvCxnSpPr>
              <a:cxnSpLocks/>
            </p:cNvCxnSpPr>
            <p:nvPr/>
          </p:nvCxnSpPr>
          <p:spPr>
            <a:xfrm rot="16200000" flipV="1">
              <a:off x="3721442" y="2981604"/>
              <a:ext cx="457200" cy="0"/>
            </a:xfrm>
            <a:prstGeom prst="straightConnector1">
              <a:avLst/>
            </a:prstGeom>
            <a:noFill/>
            <a:ln w="19050" cap="flat" cmpd="sng" algn="ctr">
              <a:solidFill>
                <a:sysClr val="windowText" lastClr="000000"/>
              </a:solidFill>
              <a:prstDash val="solid"/>
              <a:miter lim="800000"/>
              <a:tailEnd type="triangle"/>
            </a:ln>
            <a:effectLst/>
          </p:spPr>
        </p:cxnSp>
        <p:cxnSp>
          <p:nvCxnSpPr>
            <p:cNvPr id="22" name="Straight Arrow Connector 21">
              <a:extLst>
                <a:ext uri="{FF2B5EF4-FFF2-40B4-BE49-F238E27FC236}">
                  <a16:creationId xmlns:a16="http://schemas.microsoft.com/office/drawing/2014/main" id="{DEC7529A-72BB-0BE7-6C09-BAE9752C3971}"/>
                </a:ext>
              </a:extLst>
            </p:cNvPr>
            <p:cNvCxnSpPr>
              <a:cxnSpLocks/>
            </p:cNvCxnSpPr>
            <p:nvPr/>
          </p:nvCxnSpPr>
          <p:spPr>
            <a:xfrm rot="16200000" flipV="1">
              <a:off x="3264242" y="2981604"/>
              <a:ext cx="457200" cy="0"/>
            </a:xfrm>
            <a:prstGeom prst="straightConnector1">
              <a:avLst/>
            </a:prstGeom>
            <a:noFill/>
            <a:ln w="19050" cap="flat" cmpd="sng" algn="ctr">
              <a:solidFill>
                <a:sysClr val="windowText" lastClr="000000"/>
              </a:solidFill>
              <a:prstDash val="solid"/>
              <a:miter lim="800000"/>
              <a:tailEnd type="triangle"/>
            </a:ln>
            <a:effectLst/>
          </p:spPr>
        </p:cxnSp>
        <p:cxnSp>
          <p:nvCxnSpPr>
            <p:cNvPr id="23" name="Straight Arrow Connector 22">
              <a:extLst>
                <a:ext uri="{FF2B5EF4-FFF2-40B4-BE49-F238E27FC236}">
                  <a16:creationId xmlns:a16="http://schemas.microsoft.com/office/drawing/2014/main" id="{FC56C0CB-E29C-27D1-23DF-23E0147761A6}"/>
                </a:ext>
              </a:extLst>
            </p:cNvPr>
            <p:cNvCxnSpPr>
              <a:cxnSpLocks/>
            </p:cNvCxnSpPr>
            <p:nvPr/>
          </p:nvCxnSpPr>
          <p:spPr>
            <a:xfrm rot="16200000" flipV="1">
              <a:off x="2807042" y="2981604"/>
              <a:ext cx="457200" cy="0"/>
            </a:xfrm>
            <a:prstGeom prst="straightConnector1">
              <a:avLst/>
            </a:prstGeom>
            <a:noFill/>
            <a:ln w="19050" cap="flat" cmpd="sng" algn="ctr">
              <a:solidFill>
                <a:sysClr val="windowText" lastClr="000000"/>
              </a:solidFill>
              <a:prstDash val="solid"/>
              <a:miter lim="800000"/>
              <a:tailEnd type="triangle"/>
            </a:ln>
            <a:effectLst/>
          </p:spPr>
        </p:cxnSp>
        <p:cxnSp>
          <p:nvCxnSpPr>
            <p:cNvPr id="24" name="Straight Arrow Connector 23">
              <a:extLst>
                <a:ext uri="{FF2B5EF4-FFF2-40B4-BE49-F238E27FC236}">
                  <a16:creationId xmlns:a16="http://schemas.microsoft.com/office/drawing/2014/main" id="{91E03FDC-ACBE-0A5B-A569-9EDA16F4BFAF}"/>
                </a:ext>
              </a:extLst>
            </p:cNvPr>
            <p:cNvCxnSpPr>
              <a:cxnSpLocks/>
            </p:cNvCxnSpPr>
            <p:nvPr/>
          </p:nvCxnSpPr>
          <p:spPr>
            <a:xfrm rot="16200000" flipV="1">
              <a:off x="2349842" y="2981604"/>
              <a:ext cx="457200" cy="0"/>
            </a:xfrm>
            <a:prstGeom prst="straightConnector1">
              <a:avLst/>
            </a:prstGeom>
            <a:noFill/>
            <a:ln w="19050" cap="flat" cmpd="sng" algn="ctr">
              <a:solidFill>
                <a:sysClr val="windowText" lastClr="000000"/>
              </a:solidFill>
              <a:prstDash val="solid"/>
              <a:miter lim="800000"/>
              <a:tailEnd type="triangle"/>
            </a:ln>
            <a:effectLst/>
          </p:spPr>
        </p:cxnSp>
        <p:cxnSp>
          <p:nvCxnSpPr>
            <p:cNvPr id="25" name="Straight Arrow Connector 24">
              <a:extLst>
                <a:ext uri="{FF2B5EF4-FFF2-40B4-BE49-F238E27FC236}">
                  <a16:creationId xmlns:a16="http://schemas.microsoft.com/office/drawing/2014/main" id="{CE1A99D7-3018-6EF5-8F59-FE2CFE23A519}"/>
                </a:ext>
              </a:extLst>
            </p:cNvPr>
            <p:cNvCxnSpPr>
              <a:cxnSpLocks/>
            </p:cNvCxnSpPr>
            <p:nvPr/>
          </p:nvCxnSpPr>
          <p:spPr>
            <a:xfrm rot="16200000" flipV="1">
              <a:off x="1892642" y="2981604"/>
              <a:ext cx="457200" cy="0"/>
            </a:xfrm>
            <a:prstGeom prst="straightConnector1">
              <a:avLst/>
            </a:prstGeom>
            <a:noFill/>
            <a:ln w="19050" cap="flat" cmpd="sng" algn="ctr">
              <a:solidFill>
                <a:sysClr val="windowText" lastClr="000000"/>
              </a:solidFill>
              <a:prstDash val="solid"/>
              <a:miter lim="800000"/>
              <a:tailEnd type="triangle"/>
            </a:ln>
            <a:effectLst/>
          </p:spPr>
        </p:cxnSp>
        <p:cxnSp>
          <p:nvCxnSpPr>
            <p:cNvPr id="26" name="Straight Arrow Connector 25">
              <a:extLst>
                <a:ext uri="{FF2B5EF4-FFF2-40B4-BE49-F238E27FC236}">
                  <a16:creationId xmlns:a16="http://schemas.microsoft.com/office/drawing/2014/main" id="{C1564ED4-AF21-AD63-0CDB-A8C557976F68}"/>
                </a:ext>
              </a:extLst>
            </p:cNvPr>
            <p:cNvCxnSpPr>
              <a:cxnSpLocks/>
            </p:cNvCxnSpPr>
            <p:nvPr/>
          </p:nvCxnSpPr>
          <p:spPr>
            <a:xfrm rot="16200000" flipV="1">
              <a:off x="1435442" y="2981604"/>
              <a:ext cx="457200" cy="0"/>
            </a:xfrm>
            <a:prstGeom prst="straightConnector1">
              <a:avLst/>
            </a:prstGeom>
            <a:noFill/>
            <a:ln w="19050" cap="flat" cmpd="sng" algn="ctr">
              <a:solidFill>
                <a:sysClr val="windowText" lastClr="000000"/>
              </a:solidFill>
              <a:prstDash val="solid"/>
              <a:miter lim="800000"/>
              <a:tailEnd type="triangle"/>
            </a:ln>
            <a:effectLst/>
          </p:spPr>
        </p:cxnSp>
        <p:cxnSp>
          <p:nvCxnSpPr>
            <p:cNvPr id="27" name="Straight Arrow Connector 26">
              <a:extLst>
                <a:ext uri="{FF2B5EF4-FFF2-40B4-BE49-F238E27FC236}">
                  <a16:creationId xmlns:a16="http://schemas.microsoft.com/office/drawing/2014/main" id="{4ADBD1EB-17DE-FF64-0098-ACA797357AD9}"/>
                </a:ext>
              </a:extLst>
            </p:cNvPr>
            <p:cNvCxnSpPr>
              <a:cxnSpLocks/>
            </p:cNvCxnSpPr>
            <p:nvPr/>
          </p:nvCxnSpPr>
          <p:spPr>
            <a:xfrm rot="16200000" flipV="1">
              <a:off x="978242" y="2981604"/>
              <a:ext cx="457200" cy="0"/>
            </a:xfrm>
            <a:prstGeom prst="straightConnector1">
              <a:avLst/>
            </a:prstGeom>
            <a:noFill/>
            <a:ln w="19050" cap="flat" cmpd="sng" algn="ctr">
              <a:solidFill>
                <a:sysClr val="windowText" lastClr="000000"/>
              </a:solidFill>
              <a:prstDash val="solid"/>
              <a:miter lim="800000"/>
              <a:tailEnd type="triangle"/>
            </a:ln>
            <a:effectLst/>
          </p:spPr>
        </p:cxnSp>
        <p:cxnSp>
          <p:nvCxnSpPr>
            <p:cNvPr id="28" name="Straight Arrow Connector 27">
              <a:extLst>
                <a:ext uri="{FF2B5EF4-FFF2-40B4-BE49-F238E27FC236}">
                  <a16:creationId xmlns:a16="http://schemas.microsoft.com/office/drawing/2014/main" id="{F11353B6-6A99-EF07-B631-7D7244865FD5}"/>
                </a:ext>
              </a:extLst>
            </p:cNvPr>
            <p:cNvCxnSpPr>
              <a:cxnSpLocks/>
            </p:cNvCxnSpPr>
            <p:nvPr/>
          </p:nvCxnSpPr>
          <p:spPr>
            <a:xfrm rot="16200000" flipV="1">
              <a:off x="521042" y="2981604"/>
              <a:ext cx="457200" cy="0"/>
            </a:xfrm>
            <a:prstGeom prst="straightConnector1">
              <a:avLst/>
            </a:prstGeom>
            <a:noFill/>
            <a:ln w="19050" cap="flat" cmpd="sng" algn="ctr">
              <a:solidFill>
                <a:sysClr val="windowText" lastClr="000000"/>
              </a:solidFill>
              <a:prstDash val="solid"/>
              <a:miter lim="800000"/>
              <a:tailEnd type="triangle"/>
            </a:ln>
            <a:effectLst/>
          </p:spPr>
        </p:cxnSp>
        <p:cxnSp>
          <p:nvCxnSpPr>
            <p:cNvPr id="29" name="Straight Arrow Connector 28">
              <a:extLst>
                <a:ext uri="{FF2B5EF4-FFF2-40B4-BE49-F238E27FC236}">
                  <a16:creationId xmlns:a16="http://schemas.microsoft.com/office/drawing/2014/main" id="{7B062196-201E-ECE8-6464-DCF8DD694C68}"/>
                </a:ext>
              </a:extLst>
            </p:cNvPr>
            <p:cNvCxnSpPr>
              <a:cxnSpLocks/>
            </p:cNvCxnSpPr>
            <p:nvPr/>
          </p:nvCxnSpPr>
          <p:spPr>
            <a:xfrm rot="16200000" flipV="1">
              <a:off x="3111842" y="4381530"/>
              <a:ext cx="457200" cy="0"/>
            </a:xfrm>
            <a:prstGeom prst="straightConnector1">
              <a:avLst/>
            </a:prstGeom>
            <a:noFill/>
            <a:ln w="19050" cap="flat" cmpd="sng" algn="ctr">
              <a:solidFill>
                <a:sysClr val="windowText" lastClr="000000"/>
              </a:solidFill>
              <a:prstDash val="solid"/>
              <a:miter lim="800000"/>
              <a:tailEnd type="triangle"/>
            </a:ln>
            <a:effectLst/>
          </p:spPr>
        </p:cxnSp>
        <p:cxnSp>
          <p:nvCxnSpPr>
            <p:cNvPr id="30" name="Straight Arrow Connector 29">
              <a:extLst>
                <a:ext uri="{FF2B5EF4-FFF2-40B4-BE49-F238E27FC236}">
                  <a16:creationId xmlns:a16="http://schemas.microsoft.com/office/drawing/2014/main" id="{A50434BA-A80D-F1C3-7DA0-B4BA1D22B877}"/>
                </a:ext>
              </a:extLst>
            </p:cNvPr>
            <p:cNvCxnSpPr>
              <a:cxnSpLocks/>
            </p:cNvCxnSpPr>
            <p:nvPr/>
          </p:nvCxnSpPr>
          <p:spPr>
            <a:xfrm rot="16200000" flipV="1">
              <a:off x="2883242" y="4381530"/>
              <a:ext cx="457200" cy="0"/>
            </a:xfrm>
            <a:prstGeom prst="straightConnector1">
              <a:avLst/>
            </a:prstGeom>
            <a:noFill/>
            <a:ln w="19050" cap="flat" cmpd="sng" algn="ctr">
              <a:solidFill>
                <a:sysClr val="windowText" lastClr="000000"/>
              </a:solidFill>
              <a:prstDash val="solid"/>
              <a:miter lim="800000"/>
              <a:tailEnd type="triangle"/>
            </a:ln>
            <a:effectLst/>
          </p:spPr>
        </p:cxnSp>
        <p:cxnSp>
          <p:nvCxnSpPr>
            <p:cNvPr id="31" name="Straight Arrow Connector 30">
              <a:extLst>
                <a:ext uri="{FF2B5EF4-FFF2-40B4-BE49-F238E27FC236}">
                  <a16:creationId xmlns:a16="http://schemas.microsoft.com/office/drawing/2014/main" id="{4F65ED3A-8EFF-49AB-48F9-FD7A04B4822E}"/>
                </a:ext>
              </a:extLst>
            </p:cNvPr>
            <p:cNvCxnSpPr>
              <a:cxnSpLocks/>
            </p:cNvCxnSpPr>
            <p:nvPr/>
          </p:nvCxnSpPr>
          <p:spPr>
            <a:xfrm rot="16200000" flipV="1">
              <a:off x="2654642" y="4381530"/>
              <a:ext cx="457200" cy="0"/>
            </a:xfrm>
            <a:prstGeom prst="straightConnector1">
              <a:avLst/>
            </a:prstGeom>
            <a:noFill/>
            <a:ln w="19050" cap="flat" cmpd="sng" algn="ctr">
              <a:solidFill>
                <a:sysClr val="windowText" lastClr="000000"/>
              </a:solidFill>
              <a:prstDash val="solid"/>
              <a:miter lim="800000"/>
              <a:tailEnd type="triangle"/>
            </a:ln>
            <a:effectLst/>
          </p:spPr>
        </p:cxnSp>
        <p:cxnSp>
          <p:nvCxnSpPr>
            <p:cNvPr id="32" name="Straight Arrow Connector 31">
              <a:extLst>
                <a:ext uri="{FF2B5EF4-FFF2-40B4-BE49-F238E27FC236}">
                  <a16:creationId xmlns:a16="http://schemas.microsoft.com/office/drawing/2014/main" id="{588DBB1B-0126-A5F6-81D5-ABC2341ED50E}"/>
                </a:ext>
              </a:extLst>
            </p:cNvPr>
            <p:cNvCxnSpPr>
              <a:cxnSpLocks/>
            </p:cNvCxnSpPr>
            <p:nvPr/>
          </p:nvCxnSpPr>
          <p:spPr>
            <a:xfrm rot="16200000" flipV="1">
              <a:off x="2426042" y="4381530"/>
              <a:ext cx="457200" cy="0"/>
            </a:xfrm>
            <a:prstGeom prst="straightConnector1">
              <a:avLst/>
            </a:prstGeom>
            <a:noFill/>
            <a:ln w="19050" cap="flat" cmpd="sng" algn="ctr">
              <a:solidFill>
                <a:sysClr val="windowText" lastClr="000000"/>
              </a:solidFill>
              <a:prstDash val="solid"/>
              <a:miter lim="800000"/>
              <a:tailEnd type="triangle"/>
            </a:ln>
            <a:effectLst/>
          </p:spPr>
        </p:cxnSp>
        <p:cxnSp>
          <p:nvCxnSpPr>
            <p:cNvPr id="33" name="Straight Arrow Connector 32">
              <a:extLst>
                <a:ext uri="{FF2B5EF4-FFF2-40B4-BE49-F238E27FC236}">
                  <a16:creationId xmlns:a16="http://schemas.microsoft.com/office/drawing/2014/main" id="{BA796CA8-8ED1-5901-70C9-6D12D6CDC023}"/>
                </a:ext>
              </a:extLst>
            </p:cNvPr>
            <p:cNvCxnSpPr>
              <a:cxnSpLocks/>
            </p:cNvCxnSpPr>
            <p:nvPr/>
          </p:nvCxnSpPr>
          <p:spPr>
            <a:xfrm rot="16200000" flipV="1">
              <a:off x="2197442" y="4381530"/>
              <a:ext cx="457200" cy="0"/>
            </a:xfrm>
            <a:prstGeom prst="straightConnector1">
              <a:avLst/>
            </a:prstGeom>
            <a:noFill/>
            <a:ln w="19050" cap="flat" cmpd="sng" algn="ctr">
              <a:solidFill>
                <a:sysClr val="windowText" lastClr="000000"/>
              </a:solidFill>
              <a:prstDash val="solid"/>
              <a:miter lim="800000"/>
              <a:tailEnd type="triangle"/>
            </a:ln>
            <a:effectLst/>
          </p:spPr>
        </p:cxnSp>
        <p:cxnSp>
          <p:nvCxnSpPr>
            <p:cNvPr id="34" name="Straight Arrow Connector 33">
              <a:extLst>
                <a:ext uri="{FF2B5EF4-FFF2-40B4-BE49-F238E27FC236}">
                  <a16:creationId xmlns:a16="http://schemas.microsoft.com/office/drawing/2014/main" id="{CD862149-B4D6-D29A-6CF9-372833C8E2C0}"/>
                </a:ext>
              </a:extLst>
            </p:cNvPr>
            <p:cNvCxnSpPr>
              <a:cxnSpLocks/>
            </p:cNvCxnSpPr>
            <p:nvPr/>
          </p:nvCxnSpPr>
          <p:spPr>
            <a:xfrm rot="16200000" flipH="1">
              <a:off x="3149942" y="2105306"/>
              <a:ext cx="0" cy="533400"/>
            </a:xfrm>
            <a:prstGeom prst="straightConnector1">
              <a:avLst/>
            </a:prstGeom>
            <a:noFill/>
            <a:ln w="19050" cap="flat" cmpd="sng" algn="ctr">
              <a:solidFill>
                <a:sysClr val="windowText" lastClr="000000"/>
              </a:solidFill>
              <a:prstDash val="solid"/>
              <a:miter lim="800000"/>
              <a:tailEnd type="triangle"/>
            </a:ln>
            <a:effectLst/>
          </p:spPr>
        </p:cxnSp>
        <p:cxnSp>
          <p:nvCxnSpPr>
            <p:cNvPr id="35" name="Straight Arrow Connector 34">
              <a:extLst>
                <a:ext uri="{FF2B5EF4-FFF2-40B4-BE49-F238E27FC236}">
                  <a16:creationId xmlns:a16="http://schemas.microsoft.com/office/drawing/2014/main" id="{5FE88532-88D3-9881-978F-9ADCD94101DC}"/>
                </a:ext>
              </a:extLst>
            </p:cNvPr>
            <p:cNvCxnSpPr>
              <a:cxnSpLocks/>
            </p:cNvCxnSpPr>
            <p:nvPr/>
          </p:nvCxnSpPr>
          <p:spPr>
            <a:xfrm rot="16200000" flipH="1" flipV="1">
              <a:off x="2235542" y="2105306"/>
              <a:ext cx="0" cy="533400"/>
            </a:xfrm>
            <a:prstGeom prst="straightConnector1">
              <a:avLst/>
            </a:prstGeom>
            <a:noFill/>
            <a:ln w="19050" cap="flat" cmpd="sng" algn="ctr">
              <a:solidFill>
                <a:sysClr val="windowText" lastClr="000000"/>
              </a:solidFill>
              <a:prstDash val="solid"/>
              <a:miter lim="800000"/>
              <a:tailEnd type="triangle"/>
            </a:ln>
            <a:effectLst/>
          </p:spPr>
        </p:cxnSp>
        <p:sp>
          <p:nvSpPr>
            <p:cNvPr id="40" name="TextBox 39">
              <a:extLst>
                <a:ext uri="{FF2B5EF4-FFF2-40B4-BE49-F238E27FC236}">
                  <a16:creationId xmlns:a16="http://schemas.microsoft.com/office/drawing/2014/main" id="{772175FC-433F-BAC7-460B-AD8B8A42F68A}"/>
                </a:ext>
              </a:extLst>
            </p:cNvPr>
            <p:cNvSpPr txBox="1"/>
            <p:nvPr/>
          </p:nvSpPr>
          <p:spPr>
            <a:xfrm rot="5400000">
              <a:off x="2606472" y="3799596"/>
              <a:ext cx="410177" cy="276999"/>
            </a:xfrm>
            <a:prstGeom prst="rect">
              <a:avLst/>
            </a:prstGeom>
            <a:noFill/>
          </p:spPr>
          <p:txBody>
            <a:bodyPr wrap="none" rtlCol="0">
              <a:spAutoFit/>
            </a:bodyPr>
            <a:lstStyle/>
            <a:p>
              <a:pPr algn="l" eaLnBrk="1" fontAlgn="auto" hangingPunct="1">
                <a:spcBef>
                  <a:spcPts val="0"/>
                </a:spcBef>
                <a:spcAft>
                  <a:spcPts val="0"/>
                </a:spcAft>
                <a:defRPr/>
              </a:pPr>
              <a:r>
                <a:rPr lang="en-US" sz="1200" b="0" i="1" kern="0" dirty="0">
                  <a:solidFill>
                    <a:prstClr val="black"/>
                  </a:solidFill>
                  <a:latin typeface="Calibri" panose="020F0502020204030204"/>
                  <a:ea typeface="+mn-ea"/>
                </a:rPr>
                <a:t>Fan</a:t>
              </a:r>
            </a:p>
          </p:txBody>
        </p:sp>
        <p:sp>
          <p:nvSpPr>
            <p:cNvPr id="45" name="Rectangle 44">
              <a:extLst>
                <a:ext uri="{FF2B5EF4-FFF2-40B4-BE49-F238E27FC236}">
                  <a16:creationId xmlns:a16="http://schemas.microsoft.com/office/drawing/2014/main" id="{314B8278-DB24-31FA-A438-03F5D64657A4}"/>
                </a:ext>
              </a:extLst>
            </p:cNvPr>
            <p:cNvSpPr/>
            <p:nvPr/>
          </p:nvSpPr>
          <p:spPr>
            <a:xfrm>
              <a:off x="1664040" y="3362607"/>
              <a:ext cx="2286003" cy="780577"/>
            </a:xfrm>
            <a:prstGeom prst="rect">
              <a:avLst/>
            </a:prstGeom>
            <a:noFill/>
            <a:ln w="25400" cap="flat" cmpd="sng" algn="ctr">
              <a:solidFill>
                <a:srgbClr val="006CD6"/>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cxnSp>
          <p:nvCxnSpPr>
            <p:cNvPr id="46" name="Straight Arrow Connector 45">
              <a:extLst>
                <a:ext uri="{FF2B5EF4-FFF2-40B4-BE49-F238E27FC236}">
                  <a16:creationId xmlns:a16="http://schemas.microsoft.com/office/drawing/2014/main" id="{84498732-7523-1067-6120-4AA8B9CEF2A9}"/>
                </a:ext>
              </a:extLst>
            </p:cNvPr>
            <p:cNvCxnSpPr>
              <a:cxnSpLocks/>
            </p:cNvCxnSpPr>
            <p:nvPr/>
          </p:nvCxnSpPr>
          <p:spPr>
            <a:xfrm rot="16200000" flipV="1">
              <a:off x="1968842" y="4381530"/>
              <a:ext cx="457200" cy="0"/>
            </a:xfrm>
            <a:prstGeom prst="straightConnector1">
              <a:avLst/>
            </a:prstGeom>
            <a:noFill/>
            <a:ln w="19050" cap="flat" cmpd="sng" algn="ctr">
              <a:solidFill>
                <a:sysClr val="windowText" lastClr="000000"/>
              </a:solidFill>
              <a:prstDash val="solid"/>
              <a:miter lim="800000"/>
              <a:tailEnd type="triangle"/>
            </a:ln>
            <a:effectLst/>
          </p:spPr>
        </p:cxnSp>
        <p:cxnSp>
          <p:nvCxnSpPr>
            <p:cNvPr id="47" name="Straight Arrow Connector 46">
              <a:extLst>
                <a:ext uri="{FF2B5EF4-FFF2-40B4-BE49-F238E27FC236}">
                  <a16:creationId xmlns:a16="http://schemas.microsoft.com/office/drawing/2014/main" id="{5C755CA4-EE1B-78A0-0ADB-EC3D79C9B2A5}"/>
                </a:ext>
              </a:extLst>
            </p:cNvPr>
            <p:cNvCxnSpPr>
              <a:cxnSpLocks/>
            </p:cNvCxnSpPr>
            <p:nvPr/>
          </p:nvCxnSpPr>
          <p:spPr>
            <a:xfrm rot="16200000" flipV="1">
              <a:off x="1740242" y="4381530"/>
              <a:ext cx="457200" cy="0"/>
            </a:xfrm>
            <a:prstGeom prst="straightConnector1">
              <a:avLst/>
            </a:prstGeom>
            <a:noFill/>
            <a:ln w="19050" cap="flat" cmpd="sng" algn="ctr">
              <a:solidFill>
                <a:sysClr val="windowText" lastClr="000000"/>
              </a:solidFill>
              <a:prstDash val="solid"/>
              <a:miter lim="800000"/>
              <a:tailEnd type="triangle"/>
            </a:ln>
            <a:effectLst/>
          </p:spPr>
        </p:cxnSp>
        <p:cxnSp>
          <p:nvCxnSpPr>
            <p:cNvPr id="48" name="Straight Arrow Connector 47">
              <a:extLst>
                <a:ext uri="{FF2B5EF4-FFF2-40B4-BE49-F238E27FC236}">
                  <a16:creationId xmlns:a16="http://schemas.microsoft.com/office/drawing/2014/main" id="{1419C339-A835-FF23-4A8E-55FBE2B5735D}"/>
                </a:ext>
              </a:extLst>
            </p:cNvPr>
            <p:cNvCxnSpPr>
              <a:cxnSpLocks/>
            </p:cNvCxnSpPr>
            <p:nvPr/>
          </p:nvCxnSpPr>
          <p:spPr>
            <a:xfrm rot="16200000" flipV="1">
              <a:off x="1511642" y="4381530"/>
              <a:ext cx="457200" cy="0"/>
            </a:xfrm>
            <a:prstGeom prst="straightConnector1">
              <a:avLst/>
            </a:prstGeom>
            <a:noFill/>
            <a:ln w="19050" cap="flat" cmpd="sng" algn="ctr">
              <a:solidFill>
                <a:sysClr val="windowText" lastClr="000000"/>
              </a:solidFill>
              <a:prstDash val="solid"/>
              <a:miter lim="800000"/>
              <a:tailEnd type="triangle"/>
            </a:ln>
            <a:effectLst/>
          </p:spPr>
        </p:cxnSp>
        <p:cxnSp>
          <p:nvCxnSpPr>
            <p:cNvPr id="49" name="Straight Arrow Connector 48">
              <a:extLst>
                <a:ext uri="{FF2B5EF4-FFF2-40B4-BE49-F238E27FC236}">
                  <a16:creationId xmlns:a16="http://schemas.microsoft.com/office/drawing/2014/main" id="{C39F9676-1F8A-87F5-7BE2-7DA0D441E274}"/>
                </a:ext>
              </a:extLst>
            </p:cNvPr>
            <p:cNvCxnSpPr>
              <a:cxnSpLocks/>
            </p:cNvCxnSpPr>
            <p:nvPr/>
          </p:nvCxnSpPr>
          <p:spPr>
            <a:xfrm rot="16200000" flipV="1">
              <a:off x="3340442" y="4381530"/>
              <a:ext cx="457200" cy="0"/>
            </a:xfrm>
            <a:prstGeom prst="straightConnector1">
              <a:avLst/>
            </a:prstGeom>
            <a:noFill/>
            <a:ln w="19050" cap="flat" cmpd="sng" algn="ctr">
              <a:solidFill>
                <a:sysClr val="windowText" lastClr="000000"/>
              </a:solidFill>
              <a:prstDash val="solid"/>
              <a:miter lim="800000"/>
              <a:tailEnd type="triangle"/>
            </a:ln>
            <a:effectLst/>
          </p:spPr>
        </p:cxnSp>
        <p:cxnSp>
          <p:nvCxnSpPr>
            <p:cNvPr id="50" name="Straight Arrow Connector 49">
              <a:extLst>
                <a:ext uri="{FF2B5EF4-FFF2-40B4-BE49-F238E27FC236}">
                  <a16:creationId xmlns:a16="http://schemas.microsoft.com/office/drawing/2014/main" id="{29A7503C-570B-48CD-A41E-2A566EB43D69}"/>
                </a:ext>
              </a:extLst>
            </p:cNvPr>
            <p:cNvCxnSpPr>
              <a:cxnSpLocks/>
            </p:cNvCxnSpPr>
            <p:nvPr/>
          </p:nvCxnSpPr>
          <p:spPr>
            <a:xfrm rot="16200000" flipV="1">
              <a:off x="3569042" y="4381530"/>
              <a:ext cx="457200" cy="0"/>
            </a:xfrm>
            <a:prstGeom prst="straightConnector1">
              <a:avLst/>
            </a:prstGeom>
            <a:noFill/>
            <a:ln w="19050" cap="flat" cmpd="sng" algn="ctr">
              <a:solidFill>
                <a:sysClr val="windowText" lastClr="000000"/>
              </a:solidFill>
              <a:prstDash val="solid"/>
              <a:miter lim="800000"/>
              <a:tailEnd type="triangle"/>
            </a:ln>
            <a:effectLst/>
          </p:spPr>
        </p:cxnSp>
        <p:sp>
          <p:nvSpPr>
            <p:cNvPr id="51" name="Rectangle 50">
              <a:extLst>
                <a:ext uri="{FF2B5EF4-FFF2-40B4-BE49-F238E27FC236}">
                  <a16:creationId xmlns:a16="http://schemas.microsoft.com/office/drawing/2014/main" id="{1AE9DF5F-3F92-4C10-2C54-0D4C71E408E8}"/>
                </a:ext>
              </a:extLst>
            </p:cNvPr>
            <p:cNvSpPr/>
            <p:nvPr/>
          </p:nvSpPr>
          <p:spPr>
            <a:xfrm rot="5400000">
              <a:off x="2784180" y="2955349"/>
              <a:ext cx="45719" cy="2286002"/>
            </a:xfrm>
            <a:prstGeom prst="rect">
              <a:avLst/>
            </a:prstGeom>
            <a:pattFill prst="lgConfetti">
              <a:fgClr>
                <a:srgbClr val="5B9BD5"/>
              </a:fgClr>
              <a:bgClr>
                <a:sysClr val="window" lastClr="FFFFFF"/>
              </a:bgClr>
            </a:pattFill>
            <a:ln w="12700" cap="flat" cmpd="sng" algn="ctr">
              <a:solidFill>
                <a:srgbClr val="5B9BD5">
                  <a:shade val="50000"/>
                </a:srgbClr>
              </a:solidFill>
              <a:prstDash val="solid"/>
              <a:miter lim="800000"/>
            </a:ln>
            <a:effectLst/>
          </p:spPr>
          <p:txBody>
            <a:bodyPr rtlCol="0" anchor="ctr"/>
            <a:lstStyle/>
            <a:p>
              <a:pPr eaLnBrk="1" fontAlgn="auto" hangingPunct="1">
                <a:spcBef>
                  <a:spcPts val="0"/>
                </a:spcBef>
                <a:spcAft>
                  <a:spcPts val="0"/>
                </a:spcAft>
                <a:defRPr/>
              </a:pPr>
              <a:endParaRPr lang="en-US" sz="1800" b="0" kern="0">
                <a:solidFill>
                  <a:prstClr val="white"/>
                </a:solidFill>
                <a:latin typeface="Calibri" panose="020F0502020204030204"/>
                <a:ea typeface="+mn-ea"/>
              </a:endParaRPr>
            </a:p>
          </p:txBody>
        </p:sp>
      </p:grpSp>
      <p:cxnSp>
        <p:nvCxnSpPr>
          <p:cNvPr id="52" name="Straight Connector 51">
            <a:extLst>
              <a:ext uri="{FF2B5EF4-FFF2-40B4-BE49-F238E27FC236}">
                <a16:creationId xmlns:a16="http://schemas.microsoft.com/office/drawing/2014/main" id="{F2113583-2FE3-AF4F-12D6-461F934C7AB7}"/>
              </a:ext>
            </a:extLst>
          </p:cNvPr>
          <p:cNvCxnSpPr>
            <a:cxnSpLocks/>
            <a:stCxn id="8" idx="6"/>
            <a:endCxn id="38" idx="1"/>
          </p:cNvCxnSpPr>
          <p:nvPr/>
        </p:nvCxnSpPr>
        <p:spPr>
          <a:xfrm>
            <a:off x="1336853" y="6210301"/>
            <a:ext cx="411202" cy="214295"/>
          </a:xfrm>
          <a:prstGeom prst="line">
            <a:avLst/>
          </a:prstGeom>
          <a:noFill/>
          <a:ln w="6350" cap="flat" cmpd="sng" algn="ctr">
            <a:solidFill>
              <a:srgbClr val="5B9BD5"/>
            </a:solidFill>
            <a:prstDash val="solid"/>
            <a:miter lim="800000"/>
          </a:ln>
          <a:effectLst/>
        </p:spPr>
      </p:cxnSp>
      <p:sp>
        <p:nvSpPr>
          <p:cNvPr id="53" name="TextBox 52">
            <a:extLst>
              <a:ext uri="{FF2B5EF4-FFF2-40B4-BE49-F238E27FC236}">
                <a16:creationId xmlns:a16="http://schemas.microsoft.com/office/drawing/2014/main" id="{44378474-7B81-8BBD-7AA7-330127CE997E}"/>
              </a:ext>
            </a:extLst>
          </p:cNvPr>
          <p:cNvSpPr txBox="1"/>
          <p:nvPr/>
        </p:nvSpPr>
        <p:spPr>
          <a:xfrm>
            <a:off x="2163357" y="4773238"/>
            <a:ext cx="974947" cy="276999"/>
          </a:xfrm>
          <a:prstGeom prst="rect">
            <a:avLst/>
          </a:prstGeom>
          <a:noFill/>
        </p:spPr>
        <p:txBody>
          <a:bodyPr wrap="none" rtlCol="0">
            <a:spAutoFit/>
          </a:bodyPr>
          <a:lstStyle/>
          <a:p>
            <a:pPr eaLnBrk="1" fontAlgn="auto" hangingPunct="1">
              <a:spcBef>
                <a:spcPts val="0"/>
              </a:spcBef>
              <a:spcAft>
                <a:spcPts val="0"/>
              </a:spcAft>
              <a:defRPr/>
            </a:pPr>
            <a:r>
              <a:rPr lang="en-US" sz="1200" b="0" i="1" kern="0" dirty="0">
                <a:solidFill>
                  <a:prstClr val="black"/>
                </a:solidFill>
                <a:latin typeface="Calibri" panose="020F0502020204030204"/>
                <a:ea typeface="+mn-ea"/>
              </a:rPr>
              <a:t>Filter/Screen</a:t>
            </a:r>
          </a:p>
        </p:txBody>
      </p:sp>
      <p:cxnSp>
        <p:nvCxnSpPr>
          <p:cNvPr id="54" name="Straight Connector 53">
            <a:extLst>
              <a:ext uri="{FF2B5EF4-FFF2-40B4-BE49-F238E27FC236}">
                <a16:creationId xmlns:a16="http://schemas.microsoft.com/office/drawing/2014/main" id="{46DF3FB2-9DA8-28F2-D5CA-68251A96E2C4}"/>
              </a:ext>
            </a:extLst>
          </p:cNvPr>
          <p:cNvCxnSpPr>
            <a:cxnSpLocks/>
            <a:stCxn id="7" idx="6"/>
            <a:endCxn id="39" idx="1"/>
          </p:cNvCxnSpPr>
          <p:nvPr/>
        </p:nvCxnSpPr>
        <p:spPr>
          <a:xfrm flipV="1">
            <a:off x="1336853" y="1077945"/>
            <a:ext cx="335167" cy="255556"/>
          </a:xfrm>
          <a:prstGeom prst="line">
            <a:avLst/>
          </a:prstGeom>
          <a:noFill/>
          <a:ln w="6350" cap="flat" cmpd="sng" algn="ctr">
            <a:solidFill>
              <a:srgbClr val="5B9BD5"/>
            </a:solidFill>
            <a:prstDash val="solid"/>
            <a:miter lim="800000"/>
          </a:ln>
          <a:effectLst/>
        </p:spPr>
      </p:cxnSp>
      <p:sp>
        <p:nvSpPr>
          <p:cNvPr id="57" name="Title 1">
            <a:extLst>
              <a:ext uri="{FF2B5EF4-FFF2-40B4-BE49-F238E27FC236}">
                <a16:creationId xmlns:a16="http://schemas.microsoft.com/office/drawing/2014/main" id="{59074499-F29D-79E9-C937-E6695BB2F971}"/>
              </a:ext>
            </a:extLst>
          </p:cNvPr>
          <p:cNvSpPr txBox="1">
            <a:spLocks/>
          </p:cNvSpPr>
          <p:nvPr/>
        </p:nvSpPr>
        <p:spPr>
          <a:xfrm>
            <a:off x="838200" y="38629"/>
            <a:ext cx="10515600" cy="64240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defRPr/>
            </a:pPr>
            <a:r>
              <a:rPr lang="en-US" sz="2800" dirty="0">
                <a:solidFill>
                  <a:srgbClr val="333399"/>
                </a:solidFill>
                <a:latin typeface="Calibri" panose="020F0502020204030204"/>
                <a:cs typeface="Arial" panose="020B0604020202020204" pitchFamily="34" charset="0"/>
              </a:rPr>
              <a:t>Convective Radiator Concept</a:t>
            </a:r>
          </a:p>
        </p:txBody>
      </p:sp>
      <p:cxnSp>
        <p:nvCxnSpPr>
          <p:cNvPr id="41" name="Straight Connector 40">
            <a:extLst>
              <a:ext uri="{FF2B5EF4-FFF2-40B4-BE49-F238E27FC236}">
                <a16:creationId xmlns:a16="http://schemas.microsoft.com/office/drawing/2014/main" id="{AD1C636C-A4CD-D993-262C-94AC35338F19}"/>
              </a:ext>
            </a:extLst>
          </p:cNvPr>
          <p:cNvCxnSpPr>
            <a:cxnSpLocks/>
            <a:stCxn id="37" idx="1"/>
          </p:cNvCxnSpPr>
          <p:nvPr/>
        </p:nvCxnSpPr>
        <p:spPr>
          <a:xfrm flipH="1" flipV="1">
            <a:off x="1075241" y="4953002"/>
            <a:ext cx="1142999" cy="677239"/>
          </a:xfrm>
          <a:prstGeom prst="line">
            <a:avLst/>
          </a:prstGeom>
          <a:noFill/>
          <a:ln w="6350" cap="flat" cmpd="sng" algn="ctr">
            <a:solidFill>
              <a:srgbClr val="5B9BD5"/>
            </a:solidFill>
            <a:prstDash val="solid"/>
            <a:miter lim="800000"/>
          </a:ln>
          <a:effectLst/>
        </p:spPr>
      </p:cxnSp>
      <p:sp>
        <p:nvSpPr>
          <p:cNvPr id="66" name="TextBox 65">
            <a:extLst>
              <a:ext uri="{FF2B5EF4-FFF2-40B4-BE49-F238E27FC236}">
                <a16:creationId xmlns:a16="http://schemas.microsoft.com/office/drawing/2014/main" id="{64D9AA05-D6D0-6AB2-7455-6543BA39662C}"/>
              </a:ext>
            </a:extLst>
          </p:cNvPr>
          <p:cNvSpPr txBox="1"/>
          <p:nvPr/>
        </p:nvSpPr>
        <p:spPr>
          <a:xfrm>
            <a:off x="464872" y="6428601"/>
            <a:ext cx="673582" cy="276999"/>
          </a:xfrm>
          <a:prstGeom prst="rect">
            <a:avLst/>
          </a:prstGeom>
          <a:noFill/>
        </p:spPr>
        <p:txBody>
          <a:bodyPr wrap="none" rtlCol="0">
            <a:spAutoFit/>
          </a:bodyPr>
          <a:lstStyle/>
          <a:p>
            <a:pPr eaLnBrk="1" fontAlgn="auto" hangingPunct="1">
              <a:spcBef>
                <a:spcPts val="0"/>
              </a:spcBef>
              <a:spcAft>
                <a:spcPts val="0"/>
              </a:spcAft>
              <a:defRPr/>
            </a:pPr>
            <a:r>
              <a:rPr lang="en-US" sz="1200" b="0" i="1" kern="0" dirty="0">
                <a:solidFill>
                  <a:prstClr val="black"/>
                </a:solidFill>
                <a:latin typeface="Calibri" panose="020F0502020204030204"/>
                <a:ea typeface="+mn-ea"/>
              </a:rPr>
              <a:t>Exhaust</a:t>
            </a:r>
          </a:p>
        </p:txBody>
      </p:sp>
    </p:spTree>
    <p:extLst>
      <p:ext uri="{BB962C8B-B14F-4D97-AF65-F5344CB8AC3E}">
        <p14:creationId xmlns:p14="http://schemas.microsoft.com/office/powerpoint/2010/main" val="1065593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D0073-3E17-AD68-3601-1142B5F18D05}"/>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BBD97AB8-C030-F784-D5BE-318398E12F31}"/>
              </a:ext>
            </a:extLst>
          </p:cNvPr>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333399"/>
                </a:solidFill>
                <a:effectLst/>
                <a:uLnTx/>
                <a:uFillTx/>
                <a:latin typeface="Arial"/>
                <a:ea typeface="ＭＳ Ｐゴシック"/>
                <a:cs typeface="Arial"/>
              </a:rPr>
              <a:t>TFAWS 2026 – August 31 – September 4, 2026</a:t>
            </a:r>
            <a:endParaRPr kumimoji="0" lang="en-US" sz="1200" b="0" i="0" u="none" strike="noStrike" kern="1200" cap="none" spc="0" normalizeH="0" baseline="0" noProof="0" dirty="0">
              <a:ln>
                <a:noFill/>
              </a:ln>
              <a:solidFill>
                <a:srgbClr val="333399"/>
              </a:solidFill>
              <a:effectLst/>
              <a:uLnTx/>
              <a:uFillTx/>
              <a:latin typeface="Arial"/>
              <a:ea typeface="ＭＳ Ｐゴシック"/>
              <a:cs typeface="Arial"/>
            </a:endParaRPr>
          </a:p>
        </p:txBody>
      </p:sp>
      <p:sp>
        <p:nvSpPr>
          <p:cNvPr id="5" name="Slide Number Placeholder 4">
            <a:extLst>
              <a:ext uri="{FF2B5EF4-FFF2-40B4-BE49-F238E27FC236}">
                <a16:creationId xmlns:a16="http://schemas.microsoft.com/office/drawing/2014/main" id="{05743979-5743-56C5-E503-D9CFE046C118}"/>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3F42015-0FC7-4B0E-8D2B-76EADF48D957}" type="slidenum">
              <a:rPr kumimoji="0" lang="en-US" sz="1000" b="0" i="0" u="none" strike="noStrike" kern="1200" cap="none" spc="0" normalizeH="0" baseline="0" noProof="0" smtClean="0">
                <a:ln>
                  <a:noFill/>
                </a:ln>
                <a:solidFill>
                  <a:srgbClr val="333399"/>
                </a:solidFill>
                <a:effectLst/>
                <a:uLnTx/>
                <a:uFillTx/>
                <a:latin typeface="Arial" pitchFamily="34"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4</a:t>
            </a:fld>
            <a:endParaRPr kumimoji="0" lang="en-US" sz="1000" b="0" i="0" u="none" strike="noStrike" kern="1200" cap="none" spc="0" normalizeH="0" baseline="0" noProof="0">
              <a:ln>
                <a:noFill/>
              </a:ln>
              <a:solidFill>
                <a:srgbClr val="333399"/>
              </a:solidFill>
              <a:effectLst/>
              <a:uLnTx/>
              <a:uFillTx/>
              <a:latin typeface="Arial" pitchFamily="34" charset="0"/>
              <a:ea typeface="ＭＳ Ｐゴシック" charset="-128"/>
              <a:cs typeface="+mn-cs"/>
            </a:endParaRPr>
          </a:p>
        </p:txBody>
      </p:sp>
      <p:sp>
        <p:nvSpPr>
          <p:cNvPr id="2" name="Title 1">
            <a:extLst>
              <a:ext uri="{FF2B5EF4-FFF2-40B4-BE49-F238E27FC236}">
                <a16:creationId xmlns:a16="http://schemas.microsoft.com/office/drawing/2014/main" id="{4236BDE1-454D-2B8D-DADB-FA2C0864C108}"/>
              </a:ext>
            </a:extLst>
          </p:cNvPr>
          <p:cNvSpPr txBox="1">
            <a:spLocks/>
          </p:cNvSpPr>
          <p:nvPr/>
        </p:nvSpPr>
        <p:spPr>
          <a:xfrm>
            <a:off x="838200" y="38629"/>
            <a:ext cx="10515600" cy="64240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defRPr/>
            </a:pPr>
            <a:r>
              <a:rPr lang="en-US" sz="2800" b="0" dirty="0">
                <a:solidFill>
                  <a:srgbClr val="333399"/>
                </a:solidFill>
                <a:latin typeface="Calibri" panose="020F0502020204030204"/>
                <a:cs typeface="Arial" panose="020B0604020202020204" pitchFamily="34" charset="0"/>
              </a:rPr>
              <a:t>Forced Convection Heat Rejection Concept</a:t>
            </a:r>
          </a:p>
        </p:txBody>
      </p:sp>
      <p:sp>
        <p:nvSpPr>
          <p:cNvPr id="3" name="TextBox 2">
            <a:extLst>
              <a:ext uri="{FF2B5EF4-FFF2-40B4-BE49-F238E27FC236}">
                <a16:creationId xmlns:a16="http://schemas.microsoft.com/office/drawing/2014/main" id="{7829B367-2982-468A-7D0C-9DBB45363F9C}"/>
              </a:ext>
            </a:extLst>
          </p:cNvPr>
          <p:cNvSpPr txBox="1"/>
          <p:nvPr/>
        </p:nvSpPr>
        <p:spPr>
          <a:xfrm>
            <a:off x="2122206" y="876300"/>
            <a:ext cx="2698111" cy="369332"/>
          </a:xfrm>
          <a:prstGeom prst="rect">
            <a:avLst/>
          </a:prstGeom>
          <a:noFill/>
        </p:spPr>
        <p:txBody>
          <a:bodyPr wrap="none" rtlCol="0">
            <a:spAutoFit/>
          </a:bodyPr>
          <a:lstStyle/>
          <a:p>
            <a:pPr algn="l" eaLnBrk="1" fontAlgn="auto" hangingPunct="1">
              <a:spcBef>
                <a:spcPts val="0"/>
              </a:spcBef>
              <a:spcAft>
                <a:spcPts val="0"/>
              </a:spcAft>
              <a:defRPr/>
            </a:pPr>
            <a:r>
              <a:rPr lang="en-US" sz="1800" b="0" i="1" dirty="0">
                <a:solidFill>
                  <a:srgbClr val="000000"/>
                </a:solidFill>
                <a:latin typeface="Calibri" panose="020F0502020204030204"/>
                <a:ea typeface="+mn-ea"/>
              </a:rPr>
              <a:t>Cross Flow Heat Exchanger</a:t>
            </a:r>
          </a:p>
        </p:txBody>
      </p:sp>
      <p:pic>
        <p:nvPicPr>
          <p:cNvPr id="6" name="Picture 5">
            <a:extLst>
              <a:ext uri="{FF2B5EF4-FFF2-40B4-BE49-F238E27FC236}">
                <a16:creationId xmlns:a16="http://schemas.microsoft.com/office/drawing/2014/main" id="{65565FEB-A0F6-1DCA-24CE-0BCED70B0B59}"/>
              </a:ext>
            </a:extLst>
          </p:cNvPr>
          <p:cNvPicPr>
            <a:picLocks noChangeAspect="1"/>
          </p:cNvPicPr>
          <p:nvPr/>
        </p:nvPicPr>
        <p:blipFill>
          <a:blip r:embed="rId2"/>
          <a:srcRect l="13236" r="25608"/>
          <a:stretch>
            <a:fillRect/>
          </a:stretch>
        </p:blipFill>
        <p:spPr>
          <a:xfrm>
            <a:off x="6309019" y="1245632"/>
            <a:ext cx="5503494" cy="4411980"/>
          </a:xfrm>
          <a:prstGeom prst="rect">
            <a:avLst/>
          </a:prstGeom>
        </p:spPr>
      </p:pic>
      <p:pic>
        <p:nvPicPr>
          <p:cNvPr id="7" name="Picture 6">
            <a:extLst>
              <a:ext uri="{FF2B5EF4-FFF2-40B4-BE49-F238E27FC236}">
                <a16:creationId xmlns:a16="http://schemas.microsoft.com/office/drawing/2014/main" id="{3733A961-51AE-5EE3-EB15-829D058F6072}"/>
              </a:ext>
            </a:extLst>
          </p:cNvPr>
          <p:cNvPicPr>
            <a:picLocks noChangeAspect="1"/>
          </p:cNvPicPr>
          <p:nvPr/>
        </p:nvPicPr>
        <p:blipFill>
          <a:blip r:embed="rId3"/>
          <a:srcRect l="13104" r="25740"/>
          <a:stretch>
            <a:fillRect/>
          </a:stretch>
        </p:blipFill>
        <p:spPr>
          <a:xfrm>
            <a:off x="505296" y="1245632"/>
            <a:ext cx="5503493" cy="4411980"/>
          </a:xfrm>
          <a:prstGeom prst="rect">
            <a:avLst/>
          </a:prstGeom>
        </p:spPr>
      </p:pic>
      <p:cxnSp>
        <p:nvCxnSpPr>
          <p:cNvPr id="8" name="Straight Arrow Connector 7">
            <a:extLst>
              <a:ext uri="{FF2B5EF4-FFF2-40B4-BE49-F238E27FC236}">
                <a16:creationId xmlns:a16="http://schemas.microsoft.com/office/drawing/2014/main" id="{34151F1B-99CF-381D-41AA-F1D96D287777}"/>
              </a:ext>
            </a:extLst>
          </p:cNvPr>
          <p:cNvCxnSpPr>
            <a:cxnSpLocks/>
          </p:cNvCxnSpPr>
          <p:nvPr/>
        </p:nvCxnSpPr>
        <p:spPr>
          <a:xfrm flipV="1">
            <a:off x="6008789" y="3854153"/>
            <a:ext cx="319044" cy="85945"/>
          </a:xfrm>
          <a:prstGeom prst="straightConnector1">
            <a:avLst/>
          </a:prstGeom>
          <a:noFill/>
          <a:ln w="19050" cap="flat" cmpd="sng" algn="ctr">
            <a:solidFill>
              <a:srgbClr val="006CD6"/>
            </a:solidFill>
            <a:prstDash val="solid"/>
            <a:miter lim="800000"/>
            <a:tailEnd type="triangle"/>
          </a:ln>
          <a:effectLst/>
        </p:spPr>
      </p:cxnSp>
      <p:cxnSp>
        <p:nvCxnSpPr>
          <p:cNvPr id="9" name="Straight Arrow Connector 8">
            <a:extLst>
              <a:ext uri="{FF2B5EF4-FFF2-40B4-BE49-F238E27FC236}">
                <a16:creationId xmlns:a16="http://schemas.microsoft.com/office/drawing/2014/main" id="{CED4455F-CA35-132B-632B-1E3F7C9A4576}"/>
              </a:ext>
            </a:extLst>
          </p:cNvPr>
          <p:cNvCxnSpPr>
            <a:cxnSpLocks/>
          </p:cNvCxnSpPr>
          <p:nvPr/>
        </p:nvCxnSpPr>
        <p:spPr>
          <a:xfrm flipV="1">
            <a:off x="231833" y="2758867"/>
            <a:ext cx="319044" cy="85945"/>
          </a:xfrm>
          <a:prstGeom prst="straightConnector1">
            <a:avLst/>
          </a:prstGeom>
          <a:noFill/>
          <a:ln w="19050" cap="flat" cmpd="sng" algn="ctr">
            <a:solidFill>
              <a:srgbClr val="006CD6"/>
            </a:solidFill>
            <a:prstDash val="solid"/>
            <a:miter lim="800000"/>
            <a:tailEnd type="triangle"/>
          </a:ln>
          <a:effectLst/>
        </p:spPr>
      </p:cxnSp>
      <p:sp>
        <p:nvSpPr>
          <p:cNvPr id="10" name="Arrow: Up 9">
            <a:extLst>
              <a:ext uri="{FF2B5EF4-FFF2-40B4-BE49-F238E27FC236}">
                <a16:creationId xmlns:a16="http://schemas.microsoft.com/office/drawing/2014/main" id="{95205C51-F1CC-6AD8-6BD3-026FFDB3AD92}"/>
              </a:ext>
            </a:extLst>
          </p:cNvPr>
          <p:cNvSpPr/>
          <p:nvPr/>
        </p:nvSpPr>
        <p:spPr>
          <a:xfrm>
            <a:off x="2995069" y="5076498"/>
            <a:ext cx="581114" cy="1162228"/>
          </a:xfrm>
          <a:prstGeom prst="upArrow">
            <a:avLst/>
          </a:prstGeom>
          <a:solidFill>
            <a:srgbClr val="F4C400"/>
          </a:solidFill>
          <a:ln w="6350" cap="flat" cmpd="sng" algn="ctr">
            <a:solidFill>
              <a:srgbClr val="F4C400">
                <a:shade val="15000"/>
              </a:srgbClr>
            </a:solidFill>
            <a:prstDash val="solid"/>
            <a:miter lim="800000"/>
          </a:ln>
          <a:effectLst/>
          <a:scene3d>
            <a:camera prst="orthographicFront">
              <a:rot lat="0" lon="0" rev="0"/>
            </a:camera>
            <a:lightRig rig="threePt" dir="t"/>
          </a:scene3d>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1" name="Arrow: Right 10">
            <a:extLst>
              <a:ext uri="{FF2B5EF4-FFF2-40B4-BE49-F238E27FC236}">
                <a16:creationId xmlns:a16="http://schemas.microsoft.com/office/drawing/2014/main" id="{36125BCB-E974-74E4-74BB-0FB09DB0DF40}"/>
              </a:ext>
            </a:extLst>
          </p:cNvPr>
          <p:cNvSpPr/>
          <p:nvPr/>
        </p:nvSpPr>
        <p:spPr>
          <a:xfrm>
            <a:off x="4865664" y="2271162"/>
            <a:ext cx="727489" cy="638294"/>
          </a:xfrm>
          <a:prstGeom prst="rightArrow">
            <a:avLst/>
          </a:prstGeom>
          <a:solidFill>
            <a:srgbClr val="F4C400"/>
          </a:solidFill>
          <a:ln w="12700" cap="flat" cmpd="sng" algn="ctr">
            <a:solidFill>
              <a:srgbClr val="F4C400">
                <a:shade val="15000"/>
              </a:srgbClr>
            </a:solidFill>
            <a:prstDash val="solid"/>
            <a:miter lim="800000"/>
          </a:ln>
          <a:effectLst/>
          <a:scene3d>
            <a:camera prst="orthographicFront">
              <a:rot lat="3600000" lon="1800000" rev="2400000"/>
            </a:camera>
            <a:lightRig rig="threePt" dir="t"/>
          </a:scene3d>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2" name="Arrow: Right 11">
            <a:extLst>
              <a:ext uri="{FF2B5EF4-FFF2-40B4-BE49-F238E27FC236}">
                <a16:creationId xmlns:a16="http://schemas.microsoft.com/office/drawing/2014/main" id="{B275C715-3EDB-98FA-35F2-88DF3015DD4C}"/>
              </a:ext>
            </a:extLst>
          </p:cNvPr>
          <p:cNvSpPr/>
          <p:nvPr/>
        </p:nvSpPr>
        <p:spPr>
          <a:xfrm flipH="1">
            <a:off x="919890" y="3267594"/>
            <a:ext cx="727489" cy="638294"/>
          </a:xfrm>
          <a:prstGeom prst="rightArrow">
            <a:avLst/>
          </a:prstGeom>
          <a:solidFill>
            <a:srgbClr val="F4C400"/>
          </a:solidFill>
          <a:ln w="12700" cap="flat" cmpd="sng" algn="ctr">
            <a:solidFill>
              <a:srgbClr val="F4C400">
                <a:shade val="15000"/>
              </a:srgbClr>
            </a:solidFill>
            <a:prstDash val="solid"/>
            <a:miter lim="800000"/>
          </a:ln>
          <a:effectLst/>
          <a:scene3d>
            <a:camera prst="orthographicFront">
              <a:rot lat="3600000" lon="1800000" rev="2400000"/>
            </a:camera>
            <a:lightRig rig="threePt" dir="t"/>
          </a:scene3d>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3" name="Arrow: Down 12">
            <a:extLst>
              <a:ext uri="{FF2B5EF4-FFF2-40B4-BE49-F238E27FC236}">
                <a16:creationId xmlns:a16="http://schemas.microsoft.com/office/drawing/2014/main" id="{FF8B60EA-93D0-8609-0E2E-F3BE05BFB884}"/>
              </a:ext>
            </a:extLst>
          </p:cNvPr>
          <p:cNvSpPr/>
          <p:nvPr/>
        </p:nvSpPr>
        <p:spPr>
          <a:xfrm>
            <a:off x="4164676" y="3835095"/>
            <a:ext cx="588787" cy="786782"/>
          </a:xfrm>
          <a:prstGeom prst="downArrow">
            <a:avLst>
              <a:gd name="adj1" fmla="val 50000"/>
              <a:gd name="adj2" fmla="val 52285"/>
            </a:avLst>
          </a:prstGeom>
          <a:solidFill>
            <a:srgbClr val="F4C400"/>
          </a:solidFill>
          <a:ln w="12700" cap="flat" cmpd="sng" algn="ctr">
            <a:solidFill>
              <a:srgbClr val="F4C400">
                <a:shade val="15000"/>
              </a:srgbClr>
            </a:solidFill>
            <a:prstDash val="solid"/>
            <a:miter lim="800000"/>
          </a:ln>
          <a:effectLst/>
          <a:scene3d>
            <a:camera prst="orthographicFront">
              <a:rot lat="3600000" lon="2400000" rev="3000000"/>
            </a:camera>
            <a:lightRig rig="threePt" dir="t"/>
          </a:scene3d>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4" name="Arrow: Down 13">
            <a:extLst>
              <a:ext uri="{FF2B5EF4-FFF2-40B4-BE49-F238E27FC236}">
                <a16:creationId xmlns:a16="http://schemas.microsoft.com/office/drawing/2014/main" id="{474DCA61-23BD-ECAB-3C30-5D97DB28E6C5}"/>
              </a:ext>
            </a:extLst>
          </p:cNvPr>
          <p:cNvSpPr/>
          <p:nvPr/>
        </p:nvSpPr>
        <p:spPr>
          <a:xfrm flipV="1">
            <a:off x="2055704" y="1632868"/>
            <a:ext cx="563274" cy="752548"/>
          </a:xfrm>
          <a:prstGeom prst="downArrow">
            <a:avLst/>
          </a:prstGeom>
          <a:solidFill>
            <a:srgbClr val="F4C400"/>
          </a:solidFill>
          <a:ln w="12700" cap="flat" cmpd="sng" algn="ctr">
            <a:solidFill>
              <a:srgbClr val="F4C400">
                <a:shade val="15000"/>
              </a:srgbClr>
            </a:solidFill>
            <a:prstDash val="solid"/>
            <a:miter lim="800000"/>
          </a:ln>
          <a:effectLst/>
          <a:scene3d>
            <a:camera prst="orthographicFront">
              <a:rot lat="3600000" lon="2400000" rev="3000000"/>
            </a:camera>
            <a:lightRig rig="threePt" dir="t"/>
          </a:scene3d>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C33F4BD3-1ED6-66E6-D563-B188E9F63C5B}"/>
              </a:ext>
            </a:extLst>
          </p:cNvPr>
          <p:cNvSpPr txBox="1"/>
          <p:nvPr/>
        </p:nvSpPr>
        <p:spPr>
          <a:xfrm>
            <a:off x="7400763" y="5328186"/>
            <a:ext cx="697627" cy="307777"/>
          </a:xfrm>
          <a:prstGeom prst="rect">
            <a:avLst/>
          </a:prstGeom>
          <a:noFill/>
        </p:spPr>
        <p:txBody>
          <a:bodyPr wrap="none" rtlCol="0">
            <a:spAutoFit/>
          </a:bodyPr>
          <a:lstStyle/>
          <a:p>
            <a:pPr algn="l" eaLnBrk="1" fontAlgn="auto" hangingPunct="1">
              <a:spcBef>
                <a:spcPts val="0"/>
              </a:spcBef>
              <a:spcAft>
                <a:spcPts val="0"/>
              </a:spcAft>
              <a:defRPr/>
            </a:pPr>
            <a:r>
              <a:rPr lang="en-US" sz="1400" b="0" i="1" dirty="0">
                <a:solidFill>
                  <a:srgbClr val="000000"/>
                </a:solidFill>
                <a:latin typeface="Calibri" panose="020F0502020204030204"/>
                <a:ea typeface="+mn-ea"/>
              </a:rPr>
              <a:t>Shroud</a:t>
            </a:r>
          </a:p>
        </p:txBody>
      </p:sp>
      <p:sp>
        <p:nvSpPr>
          <p:cNvPr id="16" name="TextBox 15">
            <a:extLst>
              <a:ext uri="{FF2B5EF4-FFF2-40B4-BE49-F238E27FC236}">
                <a16:creationId xmlns:a16="http://schemas.microsoft.com/office/drawing/2014/main" id="{5D2CA495-C185-0F21-B2B8-CBEE2CF4A80B}"/>
              </a:ext>
            </a:extLst>
          </p:cNvPr>
          <p:cNvSpPr txBox="1"/>
          <p:nvPr/>
        </p:nvSpPr>
        <p:spPr>
          <a:xfrm>
            <a:off x="10799990" y="2938383"/>
            <a:ext cx="449931" cy="307777"/>
          </a:xfrm>
          <a:prstGeom prst="rect">
            <a:avLst/>
          </a:prstGeom>
          <a:noFill/>
        </p:spPr>
        <p:txBody>
          <a:bodyPr wrap="none" rtlCol="0">
            <a:spAutoFit/>
          </a:bodyPr>
          <a:lstStyle/>
          <a:p>
            <a:pPr algn="l" eaLnBrk="1" fontAlgn="auto" hangingPunct="1">
              <a:spcBef>
                <a:spcPts val="0"/>
              </a:spcBef>
              <a:spcAft>
                <a:spcPts val="0"/>
              </a:spcAft>
              <a:defRPr/>
            </a:pPr>
            <a:r>
              <a:rPr lang="en-US" sz="1400" b="0" i="1" dirty="0">
                <a:solidFill>
                  <a:srgbClr val="000000"/>
                </a:solidFill>
                <a:latin typeface="Calibri" panose="020F0502020204030204"/>
                <a:ea typeface="+mn-ea"/>
              </a:rPr>
              <a:t>Fan</a:t>
            </a:r>
          </a:p>
        </p:txBody>
      </p:sp>
      <p:sp>
        <p:nvSpPr>
          <p:cNvPr id="17" name="TextBox 16">
            <a:extLst>
              <a:ext uri="{FF2B5EF4-FFF2-40B4-BE49-F238E27FC236}">
                <a16:creationId xmlns:a16="http://schemas.microsoft.com/office/drawing/2014/main" id="{214F4D00-7CB0-F956-3C36-528365960A5F}"/>
              </a:ext>
            </a:extLst>
          </p:cNvPr>
          <p:cNvSpPr txBox="1"/>
          <p:nvPr/>
        </p:nvSpPr>
        <p:spPr>
          <a:xfrm>
            <a:off x="10317860" y="1371258"/>
            <a:ext cx="1007007" cy="523220"/>
          </a:xfrm>
          <a:prstGeom prst="rect">
            <a:avLst/>
          </a:prstGeom>
          <a:noFill/>
        </p:spPr>
        <p:txBody>
          <a:bodyPr wrap="none" rtlCol="0">
            <a:spAutoFit/>
          </a:bodyPr>
          <a:lstStyle/>
          <a:p>
            <a:pPr algn="l" eaLnBrk="1" fontAlgn="auto" hangingPunct="1">
              <a:spcBef>
                <a:spcPts val="0"/>
              </a:spcBef>
              <a:spcAft>
                <a:spcPts val="0"/>
              </a:spcAft>
              <a:defRPr/>
            </a:pPr>
            <a:r>
              <a:rPr lang="en-US" sz="1400" b="0" i="1" dirty="0">
                <a:solidFill>
                  <a:srgbClr val="000000"/>
                </a:solidFill>
                <a:latin typeface="Calibri" panose="020F0502020204030204"/>
                <a:ea typeface="+mn-ea"/>
              </a:rPr>
              <a:t>Sun Shade/</a:t>
            </a:r>
          </a:p>
          <a:p>
            <a:pPr algn="l" eaLnBrk="1" fontAlgn="auto" hangingPunct="1">
              <a:spcBef>
                <a:spcPts val="0"/>
              </a:spcBef>
              <a:spcAft>
                <a:spcPts val="0"/>
              </a:spcAft>
              <a:defRPr/>
            </a:pPr>
            <a:r>
              <a:rPr lang="en-US" sz="1400" b="0" i="1" dirty="0">
                <a:solidFill>
                  <a:srgbClr val="000000"/>
                </a:solidFill>
                <a:latin typeface="Calibri" panose="020F0502020204030204"/>
                <a:ea typeface="+mn-ea"/>
              </a:rPr>
              <a:t>Dust Shield</a:t>
            </a:r>
          </a:p>
        </p:txBody>
      </p:sp>
      <p:sp>
        <p:nvSpPr>
          <p:cNvPr id="18" name="TextBox 17">
            <a:extLst>
              <a:ext uri="{FF2B5EF4-FFF2-40B4-BE49-F238E27FC236}">
                <a16:creationId xmlns:a16="http://schemas.microsoft.com/office/drawing/2014/main" id="{ED0569AC-D9E7-F6D8-2466-D0D5A6395D72}"/>
              </a:ext>
            </a:extLst>
          </p:cNvPr>
          <p:cNvSpPr txBox="1"/>
          <p:nvPr/>
        </p:nvSpPr>
        <p:spPr>
          <a:xfrm>
            <a:off x="-15684" y="2312591"/>
            <a:ext cx="748795" cy="523220"/>
          </a:xfrm>
          <a:prstGeom prst="rect">
            <a:avLst/>
          </a:prstGeom>
          <a:noFill/>
        </p:spPr>
        <p:txBody>
          <a:bodyPr wrap="none" rtlCol="0">
            <a:spAutoFit/>
          </a:bodyPr>
          <a:lstStyle/>
          <a:p>
            <a:pPr eaLnBrk="1" fontAlgn="auto" hangingPunct="1">
              <a:spcBef>
                <a:spcPts val="0"/>
              </a:spcBef>
              <a:spcAft>
                <a:spcPts val="0"/>
              </a:spcAft>
              <a:defRPr/>
            </a:pPr>
            <a:r>
              <a:rPr lang="en-US" sz="1400" b="0" i="1" dirty="0">
                <a:solidFill>
                  <a:srgbClr val="000000"/>
                </a:solidFill>
                <a:latin typeface="Calibri" panose="020F0502020204030204"/>
                <a:ea typeface="+mn-ea"/>
              </a:rPr>
              <a:t>Coolant</a:t>
            </a:r>
          </a:p>
          <a:p>
            <a:pPr eaLnBrk="1" fontAlgn="auto" hangingPunct="1">
              <a:spcBef>
                <a:spcPts val="0"/>
              </a:spcBef>
              <a:spcAft>
                <a:spcPts val="0"/>
              </a:spcAft>
              <a:defRPr/>
            </a:pPr>
            <a:r>
              <a:rPr lang="en-US" sz="1400" b="0" i="1" dirty="0">
                <a:solidFill>
                  <a:srgbClr val="000000"/>
                </a:solidFill>
                <a:latin typeface="Calibri" panose="020F0502020204030204"/>
                <a:ea typeface="+mn-ea"/>
              </a:rPr>
              <a:t>In</a:t>
            </a:r>
          </a:p>
        </p:txBody>
      </p:sp>
      <p:sp>
        <p:nvSpPr>
          <p:cNvPr id="19" name="TextBox 18">
            <a:extLst>
              <a:ext uri="{FF2B5EF4-FFF2-40B4-BE49-F238E27FC236}">
                <a16:creationId xmlns:a16="http://schemas.microsoft.com/office/drawing/2014/main" id="{22BC066C-CB14-5DEE-E55D-8865A98FA6C5}"/>
              </a:ext>
            </a:extLst>
          </p:cNvPr>
          <p:cNvSpPr txBox="1"/>
          <p:nvPr/>
        </p:nvSpPr>
        <p:spPr>
          <a:xfrm>
            <a:off x="5953435" y="3936098"/>
            <a:ext cx="748795" cy="523220"/>
          </a:xfrm>
          <a:prstGeom prst="rect">
            <a:avLst/>
          </a:prstGeom>
          <a:noFill/>
        </p:spPr>
        <p:txBody>
          <a:bodyPr wrap="none" rtlCol="0">
            <a:spAutoFit/>
          </a:bodyPr>
          <a:lstStyle/>
          <a:p>
            <a:pPr eaLnBrk="1" fontAlgn="auto" hangingPunct="1">
              <a:spcBef>
                <a:spcPts val="0"/>
              </a:spcBef>
              <a:spcAft>
                <a:spcPts val="0"/>
              </a:spcAft>
              <a:defRPr/>
            </a:pPr>
            <a:r>
              <a:rPr lang="en-US" sz="1400" b="0" i="1" dirty="0">
                <a:solidFill>
                  <a:srgbClr val="000000"/>
                </a:solidFill>
                <a:latin typeface="Calibri" panose="020F0502020204030204"/>
                <a:ea typeface="+mn-ea"/>
              </a:rPr>
              <a:t>Coolant</a:t>
            </a:r>
          </a:p>
          <a:p>
            <a:pPr eaLnBrk="1" fontAlgn="auto" hangingPunct="1">
              <a:spcBef>
                <a:spcPts val="0"/>
              </a:spcBef>
              <a:spcAft>
                <a:spcPts val="0"/>
              </a:spcAft>
              <a:defRPr/>
            </a:pPr>
            <a:r>
              <a:rPr lang="en-US" sz="1400" b="0" i="1" dirty="0">
                <a:solidFill>
                  <a:srgbClr val="000000"/>
                </a:solidFill>
                <a:latin typeface="Calibri" panose="020F0502020204030204"/>
                <a:ea typeface="+mn-ea"/>
              </a:rPr>
              <a:t>Out</a:t>
            </a:r>
          </a:p>
        </p:txBody>
      </p:sp>
      <p:sp>
        <p:nvSpPr>
          <p:cNvPr id="20" name="TextBox 19">
            <a:extLst>
              <a:ext uri="{FF2B5EF4-FFF2-40B4-BE49-F238E27FC236}">
                <a16:creationId xmlns:a16="http://schemas.microsoft.com/office/drawing/2014/main" id="{0DC5B006-BC1C-AE71-728D-C8A8F492928E}"/>
              </a:ext>
            </a:extLst>
          </p:cNvPr>
          <p:cNvSpPr txBox="1"/>
          <p:nvPr/>
        </p:nvSpPr>
        <p:spPr>
          <a:xfrm>
            <a:off x="202197" y="4483498"/>
            <a:ext cx="1061829" cy="523220"/>
          </a:xfrm>
          <a:prstGeom prst="rect">
            <a:avLst/>
          </a:prstGeom>
          <a:noFill/>
        </p:spPr>
        <p:txBody>
          <a:bodyPr wrap="none" rtlCol="0">
            <a:spAutoFit/>
          </a:bodyPr>
          <a:lstStyle/>
          <a:p>
            <a:pPr eaLnBrk="1" fontAlgn="auto" hangingPunct="1">
              <a:spcBef>
                <a:spcPts val="0"/>
              </a:spcBef>
              <a:spcAft>
                <a:spcPts val="0"/>
              </a:spcAft>
              <a:defRPr/>
            </a:pPr>
            <a:r>
              <a:rPr lang="en-US" sz="1400" b="0" i="1" dirty="0">
                <a:solidFill>
                  <a:srgbClr val="000000"/>
                </a:solidFill>
                <a:latin typeface="Calibri" panose="020F0502020204030204"/>
                <a:ea typeface="+mn-ea"/>
              </a:rPr>
              <a:t>Expanded</a:t>
            </a:r>
          </a:p>
          <a:p>
            <a:pPr eaLnBrk="1" fontAlgn="auto" hangingPunct="1">
              <a:spcBef>
                <a:spcPts val="0"/>
              </a:spcBef>
              <a:spcAft>
                <a:spcPts val="0"/>
              </a:spcAft>
              <a:defRPr/>
            </a:pPr>
            <a:r>
              <a:rPr lang="en-US" sz="1400" b="0" i="1" dirty="0">
                <a:solidFill>
                  <a:srgbClr val="000000"/>
                </a:solidFill>
                <a:latin typeface="Calibri" panose="020F0502020204030204"/>
                <a:ea typeface="+mn-ea"/>
              </a:rPr>
              <a:t>Metal Foam</a:t>
            </a:r>
          </a:p>
        </p:txBody>
      </p:sp>
      <p:sp>
        <p:nvSpPr>
          <p:cNvPr id="21" name="TextBox 20">
            <a:extLst>
              <a:ext uri="{FF2B5EF4-FFF2-40B4-BE49-F238E27FC236}">
                <a16:creationId xmlns:a16="http://schemas.microsoft.com/office/drawing/2014/main" id="{22957ED2-DBAA-3547-8A3B-97120FC59459}"/>
              </a:ext>
            </a:extLst>
          </p:cNvPr>
          <p:cNvSpPr txBox="1"/>
          <p:nvPr/>
        </p:nvSpPr>
        <p:spPr>
          <a:xfrm>
            <a:off x="1370636" y="1632868"/>
            <a:ext cx="759759" cy="307777"/>
          </a:xfrm>
          <a:prstGeom prst="rect">
            <a:avLst/>
          </a:prstGeom>
          <a:noFill/>
        </p:spPr>
        <p:txBody>
          <a:bodyPr wrap="none" rtlCol="0">
            <a:spAutoFit/>
          </a:bodyPr>
          <a:lstStyle/>
          <a:p>
            <a:pPr eaLnBrk="1" fontAlgn="auto" hangingPunct="1">
              <a:spcBef>
                <a:spcPts val="0"/>
              </a:spcBef>
              <a:spcAft>
                <a:spcPts val="0"/>
              </a:spcAft>
              <a:defRPr/>
            </a:pPr>
            <a:r>
              <a:rPr lang="en-US" sz="1400" b="0" i="1" dirty="0">
                <a:solidFill>
                  <a:srgbClr val="000000"/>
                </a:solidFill>
                <a:latin typeface="Calibri" panose="020F0502020204030204"/>
                <a:ea typeface="+mn-ea"/>
              </a:rPr>
              <a:t>Exhaust</a:t>
            </a:r>
          </a:p>
        </p:txBody>
      </p:sp>
      <p:sp>
        <p:nvSpPr>
          <p:cNvPr id="22" name="TextBox 21">
            <a:extLst>
              <a:ext uri="{FF2B5EF4-FFF2-40B4-BE49-F238E27FC236}">
                <a16:creationId xmlns:a16="http://schemas.microsoft.com/office/drawing/2014/main" id="{DBA95897-84FD-094E-6532-AC8320EFE5A2}"/>
              </a:ext>
            </a:extLst>
          </p:cNvPr>
          <p:cNvSpPr txBox="1"/>
          <p:nvPr/>
        </p:nvSpPr>
        <p:spPr>
          <a:xfrm>
            <a:off x="2561456" y="6253635"/>
            <a:ext cx="1448345" cy="307777"/>
          </a:xfrm>
          <a:prstGeom prst="rect">
            <a:avLst/>
          </a:prstGeom>
          <a:noFill/>
        </p:spPr>
        <p:txBody>
          <a:bodyPr wrap="none" rtlCol="0">
            <a:spAutoFit/>
          </a:bodyPr>
          <a:lstStyle/>
          <a:p>
            <a:pPr eaLnBrk="1" fontAlgn="auto" hangingPunct="1">
              <a:spcBef>
                <a:spcPts val="0"/>
              </a:spcBef>
              <a:spcAft>
                <a:spcPts val="0"/>
              </a:spcAft>
              <a:defRPr/>
            </a:pPr>
            <a:r>
              <a:rPr lang="en-US" sz="1400" b="0" i="1" dirty="0">
                <a:solidFill>
                  <a:srgbClr val="000000"/>
                </a:solidFill>
                <a:latin typeface="Calibri" panose="020F0502020204030204"/>
                <a:ea typeface="+mn-ea"/>
              </a:rPr>
              <a:t>Atmosphere Flow</a:t>
            </a:r>
          </a:p>
        </p:txBody>
      </p:sp>
      <p:sp>
        <p:nvSpPr>
          <p:cNvPr id="23" name="TextBox 22">
            <a:extLst>
              <a:ext uri="{FF2B5EF4-FFF2-40B4-BE49-F238E27FC236}">
                <a16:creationId xmlns:a16="http://schemas.microsoft.com/office/drawing/2014/main" id="{8401313E-43B3-7AB8-1F4D-F673FCF25FB8}"/>
              </a:ext>
            </a:extLst>
          </p:cNvPr>
          <p:cNvSpPr txBox="1"/>
          <p:nvPr/>
        </p:nvSpPr>
        <p:spPr>
          <a:xfrm>
            <a:off x="6514823" y="4606631"/>
            <a:ext cx="1209883" cy="523220"/>
          </a:xfrm>
          <a:prstGeom prst="rect">
            <a:avLst/>
          </a:prstGeom>
          <a:noFill/>
        </p:spPr>
        <p:txBody>
          <a:bodyPr wrap="none" rtlCol="0">
            <a:spAutoFit/>
          </a:bodyPr>
          <a:lstStyle/>
          <a:p>
            <a:pPr eaLnBrk="1" fontAlgn="auto" hangingPunct="1">
              <a:spcBef>
                <a:spcPts val="0"/>
              </a:spcBef>
              <a:spcAft>
                <a:spcPts val="0"/>
              </a:spcAft>
              <a:defRPr/>
            </a:pPr>
            <a:r>
              <a:rPr lang="en-US" sz="1400" b="0" i="1" dirty="0">
                <a:solidFill>
                  <a:srgbClr val="000000"/>
                </a:solidFill>
                <a:latin typeface="Calibri" panose="020F0502020204030204"/>
                <a:ea typeface="+mn-ea"/>
              </a:rPr>
              <a:t>Embedded</a:t>
            </a:r>
          </a:p>
          <a:p>
            <a:pPr eaLnBrk="1" fontAlgn="auto" hangingPunct="1">
              <a:spcBef>
                <a:spcPts val="0"/>
              </a:spcBef>
              <a:spcAft>
                <a:spcPts val="0"/>
              </a:spcAft>
              <a:defRPr/>
            </a:pPr>
            <a:r>
              <a:rPr lang="en-US" sz="1400" b="0" i="1" dirty="0">
                <a:solidFill>
                  <a:srgbClr val="000000"/>
                </a:solidFill>
                <a:latin typeface="Calibri" panose="020F0502020204030204"/>
                <a:ea typeface="+mn-ea"/>
              </a:rPr>
              <a:t>Coolant Tubes</a:t>
            </a:r>
          </a:p>
        </p:txBody>
      </p:sp>
      <p:sp>
        <p:nvSpPr>
          <p:cNvPr id="24" name="TextBox 23">
            <a:extLst>
              <a:ext uri="{FF2B5EF4-FFF2-40B4-BE49-F238E27FC236}">
                <a16:creationId xmlns:a16="http://schemas.microsoft.com/office/drawing/2014/main" id="{E83DFA6D-A568-94CF-45AF-AADC445F8547}"/>
              </a:ext>
            </a:extLst>
          </p:cNvPr>
          <p:cNvSpPr txBox="1"/>
          <p:nvPr/>
        </p:nvSpPr>
        <p:spPr>
          <a:xfrm>
            <a:off x="10799990" y="4842892"/>
            <a:ext cx="844527" cy="307777"/>
          </a:xfrm>
          <a:prstGeom prst="rect">
            <a:avLst/>
          </a:prstGeom>
          <a:noFill/>
        </p:spPr>
        <p:txBody>
          <a:bodyPr wrap="none" rtlCol="0">
            <a:spAutoFit/>
          </a:bodyPr>
          <a:lstStyle/>
          <a:p>
            <a:pPr algn="l" eaLnBrk="1" fontAlgn="auto" hangingPunct="1">
              <a:spcBef>
                <a:spcPts val="0"/>
              </a:spcBef>
              <a:spcAft>
                <a:spcPts val="0"/>
              </a:spcAft>
              <a:defRPr/>
            </a:pPr>
            <a:r>
              <a:rPr lang="en-US" sz="1400" b="0" i="1" dirty="0">
                <a:solidFill>
                  <a:srgbClr val="000000"/>
                </a:solidFill>
                <a:latin typeface="Calibri" panose="020F0502020204030204"/>
                <a:ea typeface="+mn-ea"/>
              </a:rPr>
              <a:t>Manifold</a:t>
            </a:r>
          </a:p>
        </p:txBody>
      </p:sp>
      <p:cxnSp>
        <p:nvCxnSpPr>
          <p:cNvPr id="25" name="Straight Connector 24">
            <a:extLst>
              <a:ext uri="{FF2B5EF4-FFF2-40B4-BE49-F238E27FC236}">
                <a16:creationId xmlns:a16="http://schemas.microsoft.com/office/drawing/2014/main" id="{3B4031A9-326A-65DA-6568-73B6BBA691FE}"/>
              </a:ext>
            </a:extLst>
          </p:cNvPr>
          <p:cNvCxnSpPr/>
          <p:nvPr/>
        </p:nvCxnSpPr>
        <p:spPr>
          <a:xfrm flipV="1">
            <a:off x="8070379" y="4831600"/>
            <a:ext cx="688434" cy="596503"/>
          </a:xfrm>
          <a:prstGeom prst="line">
            <a:avLst/>
          </a:prstGeom>
          <a:noFill/>
          <a:ln w="6350" cap="flat" cmpd="sng" algn="ctr">
            <a:solidFill>
              <a:srgbClr val="006CD6"/>
            </a:solidFill>
            <a:prstDash val="solid"/>
            <a:miter lim="800000"/>
          </a:ln>
          <a:effectLst/>
        </p:spPr>
      </p:cxnSp>
      <p:cxnSp>
        <p:nvCxnSpPr>
          <p:cNvPr id="26" name="Straight Connector 25">
            <a:extLst>
              <a:ext uri="{FF2B5EF4-FFF2-40B4-BE49-F238E27FC236}">
                <a16:creationId xmlns:a16="http://schemas.microsoft.com/office/drawing/2014/main" id="{16D68CB3-D291-39BF-9BD3-46D2B40D42A4}"/>
              </a:ext>
            </a:extLst>
          </p:cNvPr>
          <p:cNvCxnSpPr/>
          <p:nvPr/>
        </p:nvCxnSpPr>
        <p:spPr>
          <a:xfrm flipV="1">
            <a:off x="7557985" y="4245921"/>
            <a:ext cx="688434" cy="596503"/>
          </a:xfrm>
          <a:prstGeom prst="line">
            <a:avLst/>
          </a:prstGeom>
          <a:noFill/>
          <a:ln w="6350" cap="flat" cmpd="sng" algn="ctr">
            <a:solidFill>
              <a:srgbClr val="006CD6"/>
            </a:solidFill>
            <a:prstDash val="solid"/>
            <a:miter lim="800000"/>
          </a:ln>
          <a:effectLst/>
        </p:spPr>
      </p:cxnSp>
      <p:cxnSp>
        <p:nvCxnSpPr>
          <p:cNvPr id="27" name="Straight Connector 26">
            <a:extLst>
              <a:ext uri="{FF2B5EF4-FFF2-40B4-BE49-F238E27FC236}">
                <a16:creationId xmlns:a16="http://schemas.microsoft.com/office/drawing/2014/main" id="{3FD1099D-5045-C36F-B13A-CADFCD087449}"/>
              </a:ext>
            </a:extLst>
          </p:cNvPr>
          <p:cNvCxnSpPr/>
          <p:nvPr/>
        </p:nvCxnSpPr>
        <p:spPr>
          <a:xfrm flipV="1">
            <a:off x="9642176" y="1674659"/>
            <a:ext cx="688434" cy="596503"/>
          </a:xfrm>
          <a:prstGeom prst="line">
            <a:avLst/>
          </a:prstGeom>
          <a:noFill/>
          <a:ln w="6350" cap="flat" cmpd="sng" algn="ctr">
            <a:solidFill>
              <a:srgbClr val="006CD6"/>
            </a:solidFill>
            <a:prstDash val="solid"/>
            <a:miter lim="800000"/>
          </a:ln>
          <a:effectLst/>
        </p:spPr>
      </p:cxnSp>
      <p:cxnSp>
        <p:nvCxnSpPr>
          <p:cNvPr id="28" name="Straight Connector 27">
            <a:extLst>
              <a:ext uri="{FF2B5EF4-FFF2-40B4-BE49-F238E27FC236}">
                <a16:creationId xmlns:a16="http://schemas.microsoft.com/office/drawing/2014/main" id="{C1905AA2-1547-85D1-A1BB-510019D48F8D}"/>
              </a:ext>
            </a:extLst>
          </p:cNvPr>
          <p:cNvCxnSpPr>
            <a:cxnSpLocks/>
          </p:cNvCxnSpPr>
          <p:nvPr/>
        </p:nvCxnSpPr>
        <p:spPr>
          <a:xfrm flipH="1" flipV="1">
            <a:off x="10111556" y="4355000"/>
            <a:ext cx="688434" cy="596503"/>
          </a:xfrm>
          <a:prstGeom prst="line">
            <a:avLst/>
          </a:prstGeom>
          <a:noFill/>
          <a:ln w="6350" cap="flat" cmpd="sng" algn="ctr">
            <a:solidFill>
              <a:srgbClr val="006CD6"/>
            </a:solidFill>
            <a:prstDash val="solid"/>
            <a:miter lim="800000"/>
          </a:ln>
          <a:effectLst/>
        </p:spPr>
      </p:cxnSp>
      <p:cxnSp>
        <p:nvCxnSpPr>
          <p:cNvPr id="29" name="Straight Connector 28">
            <a:extLst>
              <a:ext uri="{FF2B5EF4-FFF2-40B4-BE49-F238E27FC236}">
                <a16:creationId xmlns:a16="http://schemas.microsoft.com/office/drawing/2014/main" id="{3BD8B699-F2E8-326F-8B9B-BB16E2932A4E}"/>
              </a:ext>
            </a:extLst>
          </p:cNvPr>
          <p:cNvCxnSpPr>
            <a:cxnSpLocks/>
          </p:cNvCxnSpPr>
          <p:nvPr/>
        </p:nvCxnSpPr>
        <p:spPr>
          <a:xfrm flipV="1">
            <a:off x="9767339" y="3141559"/>
            <a:ext cx="1074648" cy="931143"/>
          </a:xfrm>
          <a:prstGeom prst="line">
            <a:avLst/>
          </a:prstGeom>
          <a:noFill/>
          <a:ln w="6350" cap="flat" cmpd="sng" algn="ctr">
            <a:solidFill>
              <a:srgbClr val="006CD6"/>
            </a:solidFill>
            <a:prstDash val="solid"/>
            <a:miter lim="800000"/>
          </a:ln>
          <a:effectLst/>
        </p:spPr>
      </p:cxnSp>
      <p:cxnSp>
        <p:nvCxnSpPr>
          <p:cNvPr id="30" name="Straight Connector 29">
            <a:extLst>
              <a:ext uri="{FF2B5EF4-FFF2-40B4-BE49-F238E27FC236}">
                <a16:creationId xmlns:a16="http://schemas.microsoft.com/office/drawing/2014/main" id="{11310EEF-BE5B-61D1-E314-FD1F359E047A}"/>
              </a:ext>
            </a:extLst>
          </p:cNvPr>
          <p:cNvCxnSpPr/>
          <p:nvPr/>
        </p:nvCxnSpPr>
        <p:spPr>
          <a:xfrm flipV="1">
            <a:off x="1146144" y="3886995"/>
            <a:ext cx="688434" cy="596503"/>
          </a:xfrm>
          <a:prstGeom prst="line">
            <a:avLst/>
          </a:prstGeom>
          <a:noFill/>
          <a:ln w="6350" cap="flat" cmpd="sng" algn="ctr">
            <a:solidFill>
              <a:srgbClr val="006CD6"/>
            </a:solidFill>
            <a:prstDash val="solid"/>
            <a:miter lim="800000"/>
          </a:ln>
          <a:effectLst/>
        </p:spPr>
      </p:cxnSp>
      <p:sp>
        <p:nvSpPr>
          <p:cNvPr id="31" name="TextBox 30">
            <a:extLst>
              <a:ext uri="{FF2B5EF4-FFF2-40B4-BE49-F238E27FC236}">
                <a16:creationId xmlns:a16="http://schemas.microsoft.com/office/drawing/2014/main" id="{D91A6341-7E41-E929-BDB0-71E497136C02}"/>
              </a:ext>
            </a:extLst>
          </p:cNvPr>
          <p:cNvSpPr txBox="1"/>
          <p:nvPr/>
        </p:nvSpPr>
        <p:spPr>
          <a:xfrm>
            <a:off x="7889517" y="906488"/>
            <a:ext cx="1601977" cy="369332"/>
          </a:xfrm>
          <a:prstGeom prst="rect">
            <a:avLst/>
          </a:prstGeom>
          <a:noFill/>
        </p:spPr>
        <p:txBody>
          <a:bodyPr wrap="none" rtlCol="0">
            <a:spAutoFit/>
          </a:bodyPr>
          <a:lstStyle/>
          <a:p>
            <a:pPr algn="l" eaLnBrk="1" fontAlgn="auto" hangingPunct="1">
              <a:spcBef>
                <a:spcPts val="0"/>
              </a:spcBef>
              <a:spcAft>
                <a:spcPts val="0"/>
              </a:spcAft>
              <a:defRPr/>
            </a:pPr>
            <a:r>
              <a:rPr lang="en-US" sz="1800" b="0" i="1" dirty="0">
                <a:solidFill>
                  <a:srgbClr val="000000"/>
                </a:solidFill>
                <a:latin typeface="Calibri" panose="020F0502020204030204"/>
                <a:ea typeface="+mn-ea"/>
              </a:rPr>
              <a:t>Cut-Away View</a:t>
            </a:r>
          </a:p>
        </p:txBody>
      </p:sp>
      <p:sp>
        <p:nvSpPr>
          <p:cNvPr id="32" name="TextBox 31">
            <a:extLst>
              <a:ext uri="{FF2B5EF4-FFF2-40B4-BE49-F238E27FC236}">
                <a16:creationId xmlns:a16="http://schemas.microsoft.com/office/drawing/2014/main" id="{7E81E44D-8BBA-1DE4-5116-39C2FAC5E4F6}"/>
              </a:ext>
            </a:extLst>
          </p:cNvPr>
          <p:cNvSpPr txBox="1"/>
          <p:nvPr/>
        </p:nvSpPr>
        <p:spPr>
          <a:xfrm>
            <a:off x="5076969" y="2158702"/>
            <a:ext cx="759759" cy="307777"/>
          </a:xfrm>
          <a:prstGeom prst="rect">
            <a:avLst/>
          </a:prstGeom>
          <a:noFill/>
        </p:spPr>
        <p:txBody>
          <a:bodyPr wrap="none" rtlCol="0">
            <a:spAutoFit/>
          </a:bodyPr>
          <a:lstStyle/>
          <a:p>
            <a:pPr eaLnBrk="1" fontAlgn="auto" hangingPunct="1">
              <a:spcBef>
                <a:spcPts val="0"/>
              </a:spcBef>
              <a:spcAft>
                <a:spcPts val="0"/>
              </a:spcAft>
              <a:defRPr/>
            </a:pPr>
            <a:r>
              <a:rPr lang="en-US" sz="1400" b="0" i="1" dirty="0">
                <a:solidFill>
                  <a:srgbClr val="000000"/>
                </a:solidFill>
                <a:latin typeface="Calibri" panose="020F0502020204030204"/>
                <a:ea typeface="+mn-ea"/>
              </a:rPr>
              <a:t>Exhaust</a:t>
            </a:r>
          </a:p>
        </p:txBody>
      </p:sp>
    </p:spTree>
    <p:extLst>
      <p:ext uri="{BB962C8B-B14F-4D97-AF65-F5344CB8AC3E}">
        <p14:creationId xmlns:p14="http://schemas.microsoft.com/office/powerpoint/2010/main" val="32028982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C7EC3-8255-F86F-179A-CD82F8762578}"/>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B4E7661E-0997-AD67-8B4F-EE32A1AF758D}"/>
              </a:ext>
            </a:extLst>
          </p:cNvPr>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333399"/>
                </a:solidFill>
                <a:effectLst/>
                <a:uLnTx/>
                <a:uFillTx/>
                <a:latin typeface="Arial"/>
                <a:ea typeface="ＭＳ Ｐゴシック"/>
                <a:cs typeface="Arial"/>
              </a:rPr>
              <a:t>TFAWS 2026 – August 31 – September 4, 2026</a:t>
            </a:r>
          </a:p>
        </p:txBody>
      </p:sp>
      <p:sp>
        <p:nvSpPr>
          <p:cNvPr id="5" name="Slide Number Placeholder 4">
            <a:extLst>
              <a:ext uri="{FF2B5EF4-FFF2-40B4-BE49-F238E27FC236}">
                <a16:creationId xmlns:a16="http://schemas.microsoft.com/office/drawing/2014/main" id="{8F39915A-F85F-59D6-1899-745F9DCC1BAD}"/>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3F42015-0FC7-4B0E-8D2B-76EADF48D957}" type="slidenum">
              <a:rPr kumimoji="0" lang="en-US" sz="1000" b="0" i="0" u="none" strike="noStrike" kern="1200" cap="none" spc="0" normalizeH="0" baseline="0" noProof="0" smtClean="0">
                <a:ln>
                  <a:noFill/>
                </a:ln>
                <a:solidFill>
                  <a:srgbClr val="333399"/>
                </a:solidFill>
                <a:effectLst/>
                <a:uLnTx/>
                <a:uFillTx/>
                <a:latin typeface="Arial" pitchFamily="34"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5</a:t>
            </a:fld>
            <a:endParaRPr kumimoji="0" lang="en-US" sz="1000" b="0" i="0" u="none" strike="noStrike" kern="1200" cap="none" spc="0" normalizeH="0" baseline="0" noProof="0">
              <a:ln>
                <a:noFill/>
              </a:ln>
              <a:solidFill>
                <a:srgbClr val="333399"/>
              </a:solidFill>
              <a:effectLst/>
              <a:uLnTx/>
              <a:uFillTx/>
              <a:latin typeface="Arial" pitchFamily="34" charset="0"/>
              <a:ea typeface="ＭＳ Ｐゴシック" charset="-128"/>
              <a:cs typeface="+mn-cs"/>
            </a:endParaRPr>
          </a:p>
        </p:txBody>
      </p:sp>
      <p:sp>
        <p:nvSpPr>
          <p:cNvPr id="2" name="Arrow: Down 1">
            <a:extLst>
              <a:ext uri="{FF2B5EF4-FFF2-40B4-BE49-F238E27FC236}">
                <a16:creationId xmlns:a16="http://schemas.microsoft.com/office/drawing/2014/main" id="{AAB4E978-AC60-5249-8904-6230EA2CDB8A}"/>
              </a:ext>
            </a:extLst>
          </p:cNvPr>
          <p:cNvSpPr/>
          <p:nvPr/>
        </p:nvSpPr>
        <p:spPr>
          <a:xfrm>
            <a:off x="3349370" y="3224175"/>
            <a:ext cx="588787" cy="786782"/>
          </a:xfrm>
          <a:prstGeom prst="downArrow">
            <a:avLst>
              <a:gd name="adj1" fmla="val 50000"/>
              <a:gd name="adj2" fmla="val 37167"/>
            </a:avLst>
          </a:prstGeom>
          <a:solidFill>
            <a:srgbClr val="F4C400"/>
          </a:solidFill>
          <a:ln w="12700" cap="flat" cmpd="sng" algn="ctr">
            <a:solidFill>
              <a:srgbClr val="F4C400">
                <a:shade val="15000"/>
              </a:srgbClr>
            </a:solidFill>
            <a:prstDash val="solid"/>
            <a:miter lim="800000"/>
          </a:ln>
          <a:effectLst/>
          <a:scene3d>
            <a:camera prst="orthographicFront">
              <a:rot lat="13800000" lon="13800000" rev="0"/>
            </a:camera>
            <a:lightRig rig="threePt" dir="t">
              <a:rot lat="0" lon="0" rev="1800000"/>
            </a:lightRig>
          </a:scene3d>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3" name="Oval 2">
            <a:extLst>
              <a:ext uri="{FF2B5EF4-FFF2-40B4-BE49-F238E27FC236}">
                <a16:creationId xmlns:a16="http://schemas.microsoft.com/office/drawing/2014/main" id="{0E3B5CCA-46BB-41A6-D607-715CD22392D0}"/>
              </a:ext>
            </a:extLst>
          </p:cNvPr>
          <p:cNvSpPr/>
          <p:nvPr/>
        </p:nvSpPr>
        <p:spPr>
          <a:xfrm flipH="1">
            <a:off x="829598" y="4918364"/>
            <a:ext cx="304800" cy="304800"/>
          </a:xfrm>
          <a:prstGeom prst="ellipse">
            <a:avLst/>
          </a:prstGeom>
          <a:solidFill>
            <a:srgbClr val="F4C400">
              <a:lumMod val="20000"/>
              <a:lumOff val="80000"/>
            </a:srgbClr>
          </a:solidFill>
          <a:ln w="12700" cap="flat" cmpd="sng" algn="ctr">
            <a:solidFill>
              <a:srgbClr val="F4C400">
                <a:shade val="15000"/>
              </a:srgbClr>
            </a:solidFill>
            <a:prstDash val="solid"/>
            <a:miter lim="800000"/>
          </a:ln>
          <a:effectLst/>
          <a:scene3d>
            <a:camera prst="orthographicFront">
              <a:rot lat="1800000" lon="1800000" rev="0"/>
            </a:camera>
            <a:lightRig rig="threePt" dir="t"/>
          </a:scene3d>
          <a:sp3d extrusionH="6350000"/>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82C2BB28-E8D3-FDBB-B3B1-A9BFABD0003E}"/>
              </a:ext>
            </a:extLst>
          </p:cNvPr>
          <p:cNvSpPr/>
          <p:nvPr/>
        </p:nvSpPr>
        <p:spPr>
          <a:xfrm flipH="1">
            <a:off x="2886998" y="5539047"/>
            <a:ext cx="304800" cy="304800"/>
          </a:xfrm>
          <a:prstGeom prst="ellipse">
            <a:avLst/>
          </a:prstGeom>
          <a:solidFill>
            <a:srgbClr val="F4C400">
              <a:lumMod val="20000"/>
              <a:lumOff val="80000"/>
            </a:srgbClr>
          </a:solidFill>
          <a:ln w="12700" cap="flat" cmpd="sng" algn="ctr">
            <a:solidFill>
              <a:srgbClr val="F4C400">
                <a:shade val="15000"/>
              </a:srgbClr>
            </a:solidFill>
            <a:prstDash val="solid"/>
            <a:miter lim="800000"/>
          </a:ln>
          <a:effectLst/>
          <a:scene3d>
            <a:camera prst="orthographicFront">
              <a:rot lat="1800000" lon="1800000" rev="0"/>
            </a:camera>
            <a:lightRig rig="threePt" dir="t"/>
          </a:scene3d>
          <a:sp3d extrusionH="6350000"/>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cxnSp>
        <p:nvCxnSpPr>
          <p:cNvPr id="7" name="Straight Connector 6">
            <a:extLst>
              <a:ext uri="{FF2B5EF4-FFF2-40B4-BE49-F238E27FC236}">
                <a16:creationId xmlns:a16="http://schemas.microsoft.com/office/drawing/2014/main" id="{FB475571-50F9-760E-7AFA-C90A37DDDEFE}"/>
              </a:ext>
            </a:extLst>
          </p:cNvPr>
          <p:cNvCxnSpPr>
            <a:cxnSpLocks/>
          </p:cNvCxnSpPr>
          <p:nvPr/>
        </p:nvCxnSpPr>
        <p:spPr>
          <a:xfrm>
            <a:off x="974032" y="5074228"/>
            <a:ext cx="693766" cy="208130"/>
          </a:xfrm>
          <a:prstGeom prst="line">
            <a:avLst/>
          </a:prstGeom>
          <a:noFill/>
          <a:ln w="12700" cap="flat" cmpd="sng" algn="ctr">
            <a:solidFill>
              <a:srgbClr val="000000"/>
            </a:solidFill>
            <a:prstDash val="solid"/>
            <a:miter lim="800000"/>
            <a:tailEnd type="triangle"/>
          </a:ln>
          <a:effectLst/>
        </p:spPr>
      </p:cxnSp>
      <p:cxnSp>
        <p:nvCxnSpPr>
          <p:cNvPr id="8" name="Straight Connector 7">
            <a:extLst>
              <a:ext uri="{FF2B5EF4-FFF2-40B4-BE49-F238E27FC236}">
                <a16:creationId xmlns:a16="http://schemas.microsoft.com/office/drawing/2014/main" id="{DC7F27B5-99EB-D679-6254-DBD85EB01ABC}"/>
              </a:ext>
            </a:extLst>
          </p:cNvPr>
          <p:cNvCxnSpPr/>
          <p:nvPr/>
        </p:nvCxnSpPr>
        <p:spPr>
          <a:xfrm>
            <a:off x="981998" y="4194464"/>
            <a:ext cx="0" cy="876300"/>
          </a:xfrm>
          <a:prstGeom prst="line">
            <a:avLst/>
          </a:prstGeom>
          <a:noFill/>
          <a:ln w="12700" cap="flat" cmpd="sng" algn="ctr">
            <a:solidFill>
              <a:srgbClr val="000000"/>
            </a:solidFill>
            <a:prstDash val="solid"/>
            <a:miter lim="800000"/>
            <a:headEnd type="triangle"/>
          </a:ln>
          <a:effectLst/>
        </p:spPr>
      </p:cxnSp>
      <p:cxnSp>
        <p:nvCxnSpPr>
          <p:cNvPr id="9" name="Straight Connector 8">
            <a:extLst>
              <a:ext uri="{FF2B5EF4-FFF2-40B4-BE49-F238E27FC236}">
                <a16:creationId xmlns:a16="http://schemas.microsoft.com/office/drawing/2014/main" id="{1D59ACF8-AC29-BCDE-95F5-303600DD7BE7}"/>
              </a:ext>
            </a:extLst>
          </p:cNvPr>
          <p:cNvCxnSpPr/>
          <p:nvPr/>
        </p:nvCxnSpPr>
        <p:spPr>
          <a:xfrm>
            <a:off x="3040091" y="4815147"/>
            <a:ext cx="0" cy="876300"/>
          </a:xfrm>
          <a:prstGeom prst="line">
            <a:avLst/>
          </a:prstGeom>
          <a:noFill/>
          <a:ln w="6350" cap="flat" cmpd="sng" algn="ctr">
            <a:solidFill>
              <a:srgbClr val="000000"/>
            </a:solidFill>
            <a:prstDash val="solid"/>
            <a:miter lim="800000"/>
            <a:headEnd type="none"/>
          </a:ln>
          <a:effectLst/>
        </p:spPr>
      </p:cxnSp>
      <p:cxnSp>
        <p:nvCxnSpPr>
          <p:cNvPr id="10" name="Straight Arrow Connector 9">
            <a:extLst>
              <a:ext uri="{FF2B5EF4-FFF2-40B4-BE49-F238E27FC236}">
                <a16:creationId xmlns:a16="http://schemas.microsoft.com/office/drawing/2014/main" id="{484F5546-E100-E9C1-4F3D-2866BA217973}"/>
              </a:ext>
            </a:extLst>
          </p:cNvPr>
          <p:cNvCxnSpPr>
            <a:cxnSpLocks/>
          </p:cNvCxnSpPr>
          <p:nvPr/>
        </p:nvCxnSpPr>
        <p:spPr>
          <a:xfrm>
            <a:off x="974032" y="4676982"/>
            <a:ext cx="2065366" cy="576315"/>
          </a:xfrm>
          <a:prstGeom prst="straightConnector1">
            <a:avLst/>
          </a:prstGeom>
          <a:noFill/>
          <a:ln w="6350" cap="flat" cmpd="sng" algn="ctr">
            <a:solidFill>
              <a:srgbClr val="000000"/>
            </a:solidFill>
            <a:prstDash val="solid"/>
            <a:miter lim="800000"/>
            <a:headEnd type="triangle"/>
            <a:tailEnd type="triangle"/>
          </a:ln>
          <a:effectLst/>
        </p:spPr>
      </p:cxnSp>
      <p:sp>
        <p:nvSpPr>
          <p:cNvPr id="11" name="TextBox 10">
            <a:extLst>
              <a:ext uri="{FF2B5EF4-FFF2-40B4-BE49-F238E27FC236}">
                <a16:creationId xmlns:a16="http://schemas.microsoft.com/office/drawing/2014/main" id="{BE4B0899-487F-A30C-761B-9107280A3843}"/>
              </a:ext>
            </a:extLst>
          </p:cNvPr>
          <p:cNvSpPr txBox="1"/>
          <p:nvPr/>
        </p:nvSpPr>
        <p:spPr>
          <a:xfrm>
            <a:off x="1428952" y="5224309"/>
            <a:ext cx="277640" cy="307777"/>
          </a:xfrm>
          <a:prstGeom prst="rect">
            <a:avLst/>
          </a:prstGeom>
          <a:noFill/>
        </p:spPr>
        <p:txBody>
          <a:bodyPr wrap="none" rtlCol="0">
            <a:spAutoFit/>
          </a:bodyPr>
          <a:lstStyle/>
          <a:p>
            <a:pPr algn="l" eaLnBrk="1" fontAlgn="auto" hangingPunct="1">
              <a:spcBef>
                <a:spcPts val="0"/>
              </a:spcBef>
              <a:spcAft>
                <a:spcPts val="0"/>
              </a:spcAft>
            </a:pPr>
            <a:r>
              <a:rPr lang="en-US" sz="1400" b="0" i="1" dirty="0">
                <a:solidFill>
                  <a:srgbClr val="000000"/>
                </a:solidFill>
                <a:latin typeface="Calibri" panose="020F0502020204030204"/>
                <a:ea typeface="+mn-ea"/>
              </a:rPr>
              <a:t>X</a:t>
            </a:r>
          </a:p>
        </p:txBody>
      </p:sp>
      <p:sp>
        <p:nvSpPr>
          <p:cNvPr id="12" name="TextBox 11">
            <a:extLst>
              <a:ext uri="{FF2B5EF4-FFF2-40B4-BE49-F238E27FC236}">
                <a16:creationId xmlns:a16="http://schemas.microsoft.com/office/drawing/2014/main" id="{D72E3B16-32C6-9C45-07CA-82B2CF21B0D2}"/>
              </a:ext>
            </a:extLst>
          </p:cNvPr>
          <p:cNvSpPr txBox="1"/>
          <p:nvPr/>
        </p:nvSpPr>
        <p:spPr>
          <a:xfrm>
            <a:off x="725839" y="3948200"/>
            <a:ext cx="256159" cy="307777"/>
          </a:xfrm>
          <a:prstGeom prst="rect">
            <a:avLst/>
          </a:prstGeom>
          <a:noFill/>
        </p:spPr>
        <p:txBody>
          <a:bodyPr wrap="square" rtlCol="0">
            <a:spAutoFit/>
          </a:bodyPr>
          <a:lstStyle/>
          <a:p>
            <a:pPr algn="l" eaLnBrk="1" fontAlgn="auto" hangingPunct="1">
              <a:spcBef>
                <a:spcPts val="0"/>
              </a:spcBef>
              <a:spcAft>
                <a:spcPts val="0"/>
              </a:spcAft>
            </a:pPr>
            <a:r>
              <a:rPr lang="en-US" sz="1400" b="0" i="1" dirty="0">
                <a:solidFill>
                  <a:srgbClr val="000000"/>
                </a:solidFill>
                <a:latin typeface="Calibri" panose="020F0502020204030204"/>
                <a:ea typeface="+mn-ea"/>
              </a:rPr>
              <a:t>Z</a:t>
            </a:r>
          </a:p>
        </p:txBody>
      </p:sp>
      <p:sp>
        <p:nvSpPr>
          <p:cNvPr id="13" name="TextBox 12">
            <a:extLst>
              <a:ext uri="{FF2B5EF4-FFF2-40B4-BE49-F238E27FC236}">
                <a16:creationId xmlns:a16="http://schemas.microsoft.com/office/drawing/2014/main" id="{C7E604B1-4DE7-7F58-D475-B7C9AF185E06}"/>
              </a:ext>
            </a:extLst>
          </p:cNvPr>
          <p:cNvSpPr txBox="1"/>
          <p:nvPr/>
        </p:nvSpPr>
        <p:spPr>
          <a:xfrm>
            <a:off x="1820478" y="4637530"/>
            <a:ext cx="266420" cy="307777"/>
          </a:xfrm>
          <a:prstGeom prst="rect">
            <a:avLst/>
          </a:prstGeom>
          <a:noFill/>
        </p:spPr>
        <p:txBody>
          <a:bodyPr wrap="none" rtlCol="0">
            <a:spAutoFit/>
          </a:bodyPr>
          <a:lstStyle/>
          <a:p>
            <a:pPr algn="l" eaLnBrk="1" fontAlgn="auto" hangingPunct="1">
              <a:spcBef>
                <a:spcPts val="0"/>
              </a:spcBef>
              <a:spcAft>
                <a:spcPts val="0"/>
              </a:spcAft>
            </a:pPr>
            <a:r>
              <a:rPr lang="en-US" sz="1400" b="0" i="1" dirty="0">
                <a:solidFill>
                  <a:srgbClr val="000000"/>
                </a:solidFill>
                <a:latin typeface="Calibri" panose="020F0502020204030204"/>
                <a:ea typeface="+mn-ea"/>
              </a:rPr>
              <a:t>S</a:t>
            </a:r>
          </a:p>
        </p:txBody>
      </p:sp>
      <p:cxnSp>
        <p:nvCxnSpPr>
          <p:cNvPr id="14" name="Straight Arrow Connector 13">
            <a:extLst>
              <a:ext uri="{FF2B5EF4-FFF2-40B4-BE49-F238E27FC236}">
                <a16:creationId xmlns:a16="http://schemas.microsoft.com/office/drawing/2014/main" id="{4CD8535B-7B57-9F3C-BFDC-EFD8ED04A490}"/>
              </a:ext>
            </a:extLst>
          </p:cNvPr>
          <p:cNvCxnSpPr>
            <a:cxnSpLocks/>
          </p:cNvCxnSpPr>
          <p:nvPr/>
        </p:nvCxnSpPr>
        <p:spPr>
          <a:xfrm flipV="1">
            <a:off x="248546" y="5070764"/>
            <a:ext cx="728926" cy="649051"/>
          </a:xfrm>
          <a:prstGeom prst="straightConnector1">
            <a:avLst/>
          </a:prstGeom>
          <a:noFill/>
          <a:ln w="22225" cap="flat" cmpd="sng" algn="ctr">
            <a:solidFill>
              <a:srgbClr val="006CD6"/>
            </a:solidFill>
            <a:prstDash val="solid"/>
            <a:miter lim="800000"/>
            <a:tailEnd type="triangle"/>
          </a:ln>
          <a:effectLst/>
        </p:spPr>
      </p:cxnSp>
      <p:cxnSp>
        <p:nvCxnSpPr>
          <p:cNvPr id="15" name="Straight Arrow Connector 14">
            <a:extLst>
              <a:ext uri="{FF2B5EF4-FFF2-40B4-BE49-F238E27FC236}">
                <a16:creationId xmlns:a16="http://schemas.microsoft.com/office/drawing/2014/main" id="{C659140D-C286-E789-B336-313B0DDE73D2}"/>
              </a:ext>
            </a:extLst>
          </p:cNvPr>
          <p:cNvCxnSpPr>
            <a:cxnSpLocks/>
          </p:cNvCxnSpPr>
          <p:nvPr/>
        </p:nvCxnSpPr>
        <p:spPr>
          <a:xfrm flipV="1">
            <a:off x="2310472" y="5700055"/>
            <a:ext cx="728926" cy="649051"/>
          </a:xfrm>
          <a:prstGeom prst="straightConnector1">
            <a:avLst/>
          </a:prstGeom>
          <a:noFill/>
          <a:ln w="22225" cap="flat" cmpd="sng" algn="ctr">
            <a:solidFill>
              <a:srgbClr val="006CD6"/>
            </a:solidFill>
            <a:prstDash val="solid"/>
            <a:miter lim="800000"/>
            <a:tailEnd type="triangle"/>
          </a:ln>
          <a:effectLst/>
        </p:spPr>
      </p:cxnSp>
      <p:cxnSp>
        <p:nvCxnSpPr>
          <p:cNvPr id="16" name="Straight Arrow Connector 15">
            <a:extLst>
              <a:ext uri="{FF2B5EF4-FFF2-40B4-BE49-F238E27FC236}">
                <a16:creationId xmlns:a16="http://schemas.microsoft.com/office/drawing/2014/main" id="{A9096322-6C95-F6CC-596D-21E6658CCB1F}"/>
              </a:ext>
            </a:extLst>
          </p:cNvPr>
          <p:cNvCxnSpPr>
            <a:cxnSpLocks/>
          </p:cNvCxnSpPr>
          <p:nvPr/>
        </p:nvCxnSpPr>
        <p:spPr>
          <a:xfrm flipV="1">
            <a:off x="4244894" y="1565564"/>
            <a:ext cx="728926" cy="649051"/>
          </a:xfrm>
          <a:prstGeom prst="straightConnector1">
            <a:avLst/>
          </a:prstGeom>
          <a:noFill/>
          <a:ln w="22225" cap="flat" cmpd="sng" algn="ctr">
            <a:solidFill>
              <a:srgbClr val="006CD6"/>
            </a:solidFill>
            <a:prstDash val="solid"/>
            <a:miter lim="800000"/>
            <a:tailEnd type="triangle"/>
          </a:ln>
          <a:effectLst/>
        </p:spPr>
      </p:cxnSp>
      <p:cxnSp>
        <p:nvCxnSpPr>
          <p:cNvPr id="17" name="Straight Arrow Connector 16">
            <a:extLst>
              <a:ext uri="{FF2B5EF4-FFF2-40B4-BE49-F238E27FC236}">
                <a16:creationId xmlns:a16="http://schemas.microsoft.com/office/drawing/2014/main" id="{8E3E5FB9-0EBB-CE1B-B09F-8497280BD645}"/>
              </a:ext>
            </a:extLst>
          </p:cNvPr>
          <p:cNvCxnSpPr>
            <a:cxnSpLocks/>
          </p:cNvCxnSpPr>
          <p:nvPr/>
        </p:nvCxnSpPr>
        <p:spPr>
          <a:xfrm flipV="1">
            <a:off x="6315998" y="2195911"/>
            <a:ext cx="728926" cy="649051"/>
          </a:xfrm>
          <a:prstGeom prst="straightConnector1">
            <a:avLst/>
          </a:prstGeom>
          <a:noFill/>
          <a:ln w="22225" cap="flat" cmpd="sng" algn="ctr">
            <a:solidFill>
              <a:srgbClr val="006CD6"/>
            </a:solidFill>
            <a:prstDash val="solid"/>
            <a:miter lim="800000"/>
            <a:tailEnd type="triangle"/>
          </a:ln>
          <a:effectLst/>
        </p:spPr>
      </p:cxnSp>
      <p:sp>
        <p:nvSpPr>
          <p:cNvPr id="18" name="TextBox 17">
            <a:extLst>
              <a:ext uri="{FF2B5EF4-FFF2-40B4-BE49-F238E27FC236}">
                <a16:creationId xmlns:a16="http://schemas.microsoft.com/office/drawing/2014/main" id="{F74CADD1-A79D-6D31-DBF5-5C62AD1A9C8E}"/>
              </a:ext>
            </a:extLst>
          </p:cNvPr>
          <p:cNvSpPr txBox="1"/>
          <p:nvPr/>
        </p:nvSpPr>
        <p:spPr>
          <a:xfrm>
            <a:off x="36600" y="5323911"/>
            <a:ext cx="454919" cy="338554"/>
          </a:xfrm>
          <a:prstGeom prst="rect">
            <a:avLst/>
          </a:prstGeom>
          <a:noFill/>
        </p:spPr>
        <p:txBody>
          <a:bodyPr wrap="square" rtlCol="0">
            <a:spAutoFit/>
          </a:bodyPr>
          <a:lstStyle/>
          <a:p>
            <a:pPr algn="l" eaLnBrk="1" fontAlgn="auto" hangingPunct="1">
              <a:spcBef>
                <a:spcPts val="0"/>
              </a:spcBef>
              <a:spcAft>
                <a:spcPts val="0"/>
              </a:spcAft>
            </a:pPr>
            <a:r>
              <a:rPr lang="en-US" sz="1600" b="0" i="1" dirty="0">
                <a:solidFill>
                  <a:srgbClr val="000000"/>
                </a:solidFill>
                <a:latin typeface="Calibri" panose="020F0502020204030204"/>
                <a:ea typeface="+mn-ea"/>
              </a:rPr>
              <a:t>Tr,i</a:t>
            </a:r>
          </a:p>
        </p:txBody>
      </p:sp>
      <p:sp>
        <p:nvSpPr>
          <p:cNvPr id="19" name="TextBox 18">
            <a:extLst>
              <a:ext uri="{FF2B5EF4-FFF2-40B4-BE49-F238E27FC236}">
                <a16:creationId xmlns:a16="http://schemas.microsoft.com/office/drawing/2014/main" id="{18B1E938-C68B-FC2D-054F-DDA93F0CF593}"/>
              </a:ext>
            </a:extLst>
          </p:cNvPr>
          <p:cNvSpPr txBox="1"/>
          <p:nvPr/>
        </p:nvSpPr>
        <p:spPr>
          <a:xfrm>
            <a:off x="4245483" y="1551535"/>
            <a:ext cx="622715" cy="338554"/>
          </a:xfrm>
          <a:prstGeom prst="rect">
            <a:avLst/>
          </a:prstGeom>
          <a:noFill/>
        </p:spPr>
        <p:txBody>
          <a:bodyPr wrap="square" rtlCol="0">
            <a:spAutoFit/>
          </a:bodyPr>
          <a:lstStyle/>
          <a:p>
            <a:pPr algn="l" eaLnBrk="1" fontAlgn="auto" hangingPunct="1">
              <a:spcBef>
                <a:spcPts val="0"/>
              </a:spcBef>
              <a:spcAft>
                <a:spcPts val="0"/>
              </a:spcAft>
            </a:pPr>
            <a:r>
              <a:rPr lang="en-US" sz="1600" b="0" i="1" dirty="0">
                <a:solidFill>
                  <a:srgbClr val="000000"/>
                </a:solidFill>
                <a:latin typeface="Calibri" panose="020F0502020204030204"/>
                <a:ea typeface="+mn-ea"/>
              </a:rPr>
              <a:t>Tr,o</a:t>
            </a:r>
          </a:p>
        </p:txBody>
      </p:sp>
      <p:sp>
        <p:nvSpPr>
          <p:cNvPr id="20" name="TextBox 19">
            <a:extLst>
              <a:ext uri="{FF2B5EF4-FFF2-40B4-BE49-F238E27FC236}">
                <a16:creationId xmlns:a16="http://schemas.microsoft.com/office/drawing/2014/main" id="{74B9E0D5-A7ED-0E0B-1E0D-67B0E511A073}"/>
              </a:ext>
            </a:extLst>
          </p:cNvPr>
          <p:cNvSpPr txBox="1"/>
          <p:nvPr/>
        </p:nvSpPr>
        <p:spPr>
          <a:xfrm>
            <a:off x="6491262" y="2026634"/>
            <a:ext cx="622715" cy="338554"/>
          </a:xfrm>
          <a:prstGeom prst="rect">
            <a:avLst/>
          </a:prstGeom>
          <a:noFill/>
        </p:spPr>
        <p:txBody>
          <a:bodyPr wrap="square" rtlCol="0">
            <a:spAutoFit/>
          </a:bodyPr>
          <a:lstStyle/>
          <a:p>
            <a:pPr algn="l" eaLnBrk="1" fontAlgn="auto" hangingPunct="1">
              <a:spcBef>
                <a:spcPts val="0"/>
              </a:spcBef>
              <a:spcAft>
                <a:spcPts val="0"/>
              </a:spcAft>
            </a:pPr>
            <a:r>
              <a:rPr lang="en-US" sz="1600" b="0" i="1" dirty="0">
                <a:solidFill>
                  <a:srgbClr val="000000"/>
                </a:solidFill>
                <a:latin typeface="Calibri" panose="020F0502020204030204"/>
                <a:ea typeface="+mn-ea"/>
              </a:rPr>
              <a:t>Tr,o</a:t>
            </a:r>
          </a:p>
        </p:txBody>
      </p:sp>
      <p:sp>
        <p:nvSpPr>
          <p:cNvPr id="21" name="TextBox 20">
            <a:extLst>
              <a:ext uri="{FF2B5EF4-FFF2-40B4-BE49-F238E27FC236}">
                <a16:creationId xmlns:a16="http://schemas.microsoft.com/office/drawing/2014/main" id="{B66F5B56-4A2D-E0F1-452B-3AB7F72B36A4}"/>
              </a:ext>
            </a:extLst>
          </p:cNvPr>
          <p:cNvSpPr txBox="1"/>
          <p:nvPr/>
        </p:nvSpPr>
        <p:spPr>
          <a:xfrm>
            <a:off x="2401391" y="6119553"/>
            <a:ext cx="454919" cy="338554"/>
          </a:xfrm>
          <a:prstGeom prst="rect">
            <a:avLst/>
          </a:prstGeom>
          <a:noFill/>
        </p:spPr>
        <p:txBody>
          <a:bodyPr wrap="square" rtlCol="0">
            <a:spAutoFit/>
          </a:bodyPr>
          <a:lstStyle/>
          <a:p>
            <a:pPr algn="l" eaLnBrk="1" fontAlgn="auto" hangingPunct="1">
              <a:spcBef>
                <a:spcPts val="0"/>
              </a:spcBef>
              <a:spcAft>
                <a:spcPts val="0"/>
              </a:spcAft>
            </a:pPr>
            <a:r>
              <a:rPr lang="en-US" sz="1600" b="0" i="1" dirty="0">
                <a:solidFill>
                  <a:srgbClr val="000000"/>
                </a:solidFill>
                <a:latin typeface="Calibri" panose="020F0502020204030204"/>
                <a:ea typeface="+mn-ea"/>
              </a:rPr>
              <a:t>Tr,i</a:t>
            </a: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3A1EF4B4-34D3-CF66-A09B-1CA924455600}"/>
                  </a:ext>
                </a:extLst>
              </p:cNvPr>
              <p:cNvSpPr txBox="1"/>
              <p:nvPr/>
            </p:nvSpPr>
            <p:spPr>
              <a:xfrm>
                <a:off x="1195202" y="2276157"/>
                <a:ext cx="1614353" cy="283604"/>
              </a:xfrm>
              <a:prstGeom prst="rect">
                <a:avLst/>
              </a:prstGeom>
              <a:noFill/>
            </p:spPr>
            <p:txBody>
              <a:bodyPr wrap="none" lIns="0" tIns="0" rIns="0" bIns="0" rtlCol="0">
                <a:spAutoFit/>
              </a:bodyPr>
              <a:lstStyle/>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r>
                        <a:rPr lang="en-US" sz="1600" b="0" i="1" smtClean="0">
                          <a:solidFill>
                            <a:srgbClr val="000000"/>
                          </a:solidFill>
                          <a:latin typeface="Cambria Math" panose="02040503050406030204" pitchFamily="18" charset="0"/>
                          <a:ea typeface="Cambria Math" panose="02040503050406030204" pitchFamily="18" charset="0"/>
                        </a:rPr>
                        <m:t>𝜃</m:t>
                      </m:r>
                      <m:r>
                        <a:rPr lang="en-US" sz="1600" b="0" i="1" smtClean="0">
                          <a:solidFill>
                            <a:srgbClr val="000000"/>
                          </a:solidFill>
                          <a:latin typeface="Cambria Math" panose="02040503050406030204" pitchFamily="18" charset="0"/>
                          <a:ea typeface="+mn-ea"/>
                        </a:rPr>
                        <m:t>=</m:t>
                      </m:r>
                      <m:d>
                        <m:dPr>
                          <m:ctrlPr>
                            <a:rPr lang="en-US" sz="1600" b="0" i="1" smtClean="0">
                              <a:solidFill>
                                <a:srgbClr val="000000"/>
                              </a:solidFill>
                              <a:latin typeface="Cambria Math" panose="02040503050406030204" pitchFamily="18" charset="0"/>
                              <a:ea typeface="Cambria Math" panose="02040503050406030204" pitchFamily="18" charset="0"/>
                            </a:rPr>
                          </m:ctrlPr>
                        </m:dPr>
                        <m:e>
                          <m:sSub>
                            <m:sSubPr>
                              <m:ctrlPr>
                                <a:rPr lang="en-US" sz="1600" b="0" i="1" smtClean="0">
                                  <a:solidFill>
                                    <a:srgbClr val="000000"/>
                                  </a:solidFill>
                                  <a:latin typeface="Cambria Math" panose="02040503050406030204" pitchFamily="18" charset="0"/>
                                  <a:ea typeface="Cambria Math" panose="02040503050406030204" pitchFamily="18" charset="0"/>
                                </a:rPr>
                              </m:ctrlPr>
                            </m:sSubPr>
                            <m:e>
                              <m:sSub>
                                <m:sSubPr>
                                  <m:ctrlPr>
                                    <a:rPr lang="en-US" sz="1600" b="0" i="1" smtClean="0">
                                      <a:solidFill>
                                        <a:srgbClr val="000000"/>
                                      </a:solidFill>
                                      <a:latin typeface="Cambria Math" panose="02040503050406030204" pitchFamily="18" charset="0"/>
                                      <a:ea typeface="Cambria Math" panose="02040503050406030204" pitchFamily="18" charset="0"/>
                                    </a:rPr>
                                  </m:ctrlPr>
                                </m:sSubPr>
                                <m:e>
                                  <m:r>
                                    <a:rPr lang="en-US" sz="1600" b="0" i="1" smtClean="0">
                                      <a:solidFill>
                                        <a:srgbClr val="000000"/>
                                      </a:solidFill>
                                      <a:latin typeface="Cambria Math" panose="02040503050406030204" pitchFamily="18" charset="0"/>
                                      <a:ea typeface="Cambria Math" panose="02040503050406030204" pitchFamily="18" charset="0"/>
                                    </a:rPr>
                                    <m:t>𝑇</m:t>
                                  </m:r>
                                </m:e>
                                <m:sub>
                                  <m:r>
                                    <a:rPr lang="en-US" sz="1600" b="0" i="1" smtClean="0">
                                      <a:solidFill>
                                        <a:srgbClr val="000000"/>
                                      </a:solidFill>
                                      <a:latin typeface="Cambria Math" panose="02040503050406030204" pitchFamily="18" charset="0"/>
                                      <a:ea typeface="Cambria Math" panose="02040503050406030204" pitchFamily="18" charset="0"/>
                                    </a:rPr>
                                    <m:t>𝑓𝑜𝑎𝑚</m:t>
                                  </m:r>
                                </m:sub>
                              </m:sSub>
                              <m:r>
                                <a:rPr lang="en-US" sz="1600" b="0" i="1" smtClean="0">
                                  <a:solidFill>
                                    <a:srgbClr val="000000"/>
                                  </a:solidFill>
                                  <a:latin typeface="Cambria Math" panose="02040503050406030204" pitchFamily="18" charset="0"/>
                                  <a:ea typeface="Cambria Math" panose="02040503050406030204" pitchFamily="18" charset="0"/>
                                </a:rPr>
                                <m:t>−</m:t>
                              </m:r>
                              <m:r>
                                <a:rPr lang="en-US" sz="1600" b="0" i="1" smtClean="0">
                                  <a:solidFill>
                                    <a:srgbClr val="000000"/>
                                  </a:solidFill>
                                  <a:latin typeface="Cambria Math" panose="02040503050406030204" pitchFamily="18" charset="0"/>
                                  <a:ea typeface="Cambria Math" panose="02040503050406030204" pitchFamily="18" charset="0"/>
                                </a:rPr>
                                <m:t>𝑇</m:t>
                              </m:r>
                            </m:e>
                            <m:sub>
                              <m:r>
                                <a:rPr lang="en-US" sz="1600" b="0" i="1" smtClean="0">
                                  <a:solidFill>
                                    <a:srgbClr val="000000"/>
                                  </a:solidFill>
                                  <a:latin typeface="Cambria Math" panose="02040503050406030204" pitchFamily="18" charset="0"/>
                                  <a:ea typeface="Cambria Math" panose="02040503050406030204" pitchFamily="18" charset="0"/>
                                </a:rPr>
                                <m:t>∞</m:t>
                              </m:r>
                            </m:sub>
                          </m:sSub>
                        </m:e>
                      </m:d>
                    </m:oMath>
                  </m:oMathPara>
                </a14:m>
                <a:endParaRPr lang="en-US" sz="1600" b="0" dirty="0">
                  <a:solidFill>
                    <a:srgbClr val="000000"/>
                  </a:solidFill>
                  <a:latin typeface="Calibri" panose="020F0502020204030204"/>
                  <a:ea typeface="+mn-ea"/>
                </a:endParaRPr>
              </a:p>
            </p:txBody>
          </p:sp>
        </mc:Choice>
        <mc:Fallback xmlns="">
          <p:sp>
            <p:nvSpPr>
              <p:cNvPr id="22" name="TextBox 21">
                <a:extLst>
                  <a:ext uri="{FF2B5EF4-FFF2-40B4-BE49-F238E27FC236}">
                    <a16:creationId xmlns:a16="http://schemas.microsoft.com/office/drawing/2014/main" id="{3A1EF4B4-34D3-CF66-A09B-1CA924455600}"/>
                  </a:ext>
                </a:extLst>
              </p:cNvPr>
              <p:cNvSpPr txBox="1">
                <a:spLocks noRot="1" noChangeAspect="1" noMove="1" noResize="1" noEditPoints="1" noAdjustHandles="1" noChangeArrowheads="1" noChangeShapeType="1" noTextEdit="1"/>
              </p:cNvSpPr>
              <p:nvPr/>
            </p:nvSpPr>
            <p:spPr>
              <a:xfrm>
                <a:off x="1195202" y="2276157"/>
                <a:ext cx="1614353" cy="283604"/>
              </a:xfrm>
              <a:prstGeom prst="rect">
                <a:avLst/>
              </a:prstGeom>
              <a:blipFill>
                <a:blip r:embed="rId2"/>
                <a:stretch>
                  <a:fillRect l="-2642" b="-23404"/>
                </a:stretch>
              </a:blipFill>
            </p:spPr>
            <p:txBody>
              <a:bodyPr/>
              <a:lstStyle/>
              <a:p>
                <a:r>
                  <a:rPr lang="en-US">
                    <a:noFill/>
                  </a:rPr>
                  <a:t> </a:t>
                </a:r>
              </a:p>
            </p:txBody>
          </p:sp>
        </mc:Fallback>
      </mc:AlternateContent>
      <p:cxnSp>
        <p:nvCxnSpPr>
          <p:cNvPr id="23" name="Straight Connector 22">
            <a:extLst>
              <a:ext uri="{FF2B5EF4-FFF2-40B4-BE49-F238E27FC236}">
                <a16:creationId xmlns:a16="http://schemas.microsoft.com/office/drawing/2014/main" id="{99A43338-A1BE-CFAA-211F-03B413265798}"/>
              </a:ext>
            </a:extLst>
          </p:cNvPr>
          <p:cNvCxnSpPr>
            <a:cxnSpLocks/>
          </p:cNvCxnSpPr>
          <p:nvPr/>
        </p:nvCxnSpPr>
        <p:spPr>
          <a:xfrm flipH="1">
            <a:off x="1126778" y="3203864"/>
            <a:ext cx="879937" cy="744336"/>
          </a:xfrm>
          <a:prstGeom prst="line">
            <a:avLst/>
          </a:prstGeom>
          <a:noFill/>
          <a:ln w="12700" cap="flat" cmpd="sng" algn="ctr">
            <a:solidFill>
              <a:srgbClr val="000000"/>
            </a:solidFill>
            <a:prstDash val="solid"/>
            <a:miter lim="800000"/>
            <a:headEnd type="triangle"/>
          </a:ln>
          <a:effectLst/>
        </p:spPr>
      </p:cxnSp>
      <p:sp>
        <p:nvSpPr>
          <p:cNvPr id="24" name="TextBox 23">
            <a:extLst>
              <a:ext uri="{FF2B5EF4-FFF2-40B4-BE49-F238E27FC236}">
                <a16:creationId xmlns:a16="http://schemas.microsoft.com/office/drawing/2014/main" id="{C7BF8F0C-6839-8975-689B-059716DCC050}"/>
              </a:ext>
            </a:extLst>
          </p:cNvPr>
          <p:cNvSpPr txBox="1"/>
          <p:nvPr/>
        </p:nvSpPr>
        <p:spPr>
          <a:xfrm>
            <a:off x="1895336" y="2944438"/>
            <a:ext cx="256159" cy="307777"/>
          </a:xfrm>
          <a:prstGeom prst="rect">
            <a:avLst/>
          </a:prstGeom>
          <a:noFill/>
        </p:spPr>
        <p:txBody>
          <a:bodyPr wrap="square" rtlCol="0">
            <a:spAutoFit/>
          </a:bodyPr>
          <a:lstStyle/>
          <a:p>
            <a:pPr algn="l" eaLnBrk="1" fontAlgn="auto" hangingPunct="1">
              <a:spcBef>
                <a:spcPts val="0"/>
              </a:spcBef>
              <a:spcAft>
                <a:spcPts val="0"/>
              </a:spcAft>
            </a:pPr>
            <a:r>
              <a:rPr lang="en-US" sz="1400" b="0" i="1" dirty="0">
                <a:solidFill>
                  <a:srgbClr val="000000"/>
                </a:solidFill>
                <a:latin typeface="Calibri" panose="020F0502020204030204"/>
                <a:ea typeface="+mn-ea"/>
              </a:rPr>
              <a:t>Y</a:t>
            </a:r>
          </a:p>
        </p:txBody>
      </p:sp>
      <p:sp>
        <p:nvSpPr>
          <p:cNvPr id="25" name="Arrow: Down 24">
            <a:extLst>
              <a:ext uri="{FF2B5EF4-FFF2-40B4-BE49-F238E27FC236}">
                <a16:creationId xmlns:a16="http://schemas.microsoft.com/office/drawing/2014/main" id="{B4D8260A-23A3-9770-5B45-AEBCDDADD3F1}"/>
              </a:ext>
            </a:extLst>
          </p:cNvPr>
          <p:cNvSpPr/>
          <p:nvPr/>
        </p:nvSpPr>
        <p:spPr>
          <a:xfrm>
            <a:off x="2334458" y="5191630"/>
            <a:ext cx="588787" cy="786782"/>
          </a:xfrm>
          <a:prstGeom prst="downArrow">
            <a:avLst>
              <a:gd name="adj1" fmla="val 50000"/>
              <a:gd name="adj2" fmla="val 37167"/>
            </a:avLst>
          </a:prstGeom>
          <a:solidFill>
            <a:srgbClr val="F4C400"/>
          </a:solidFill>
          <a:ln w="12700" cap="flat" cmpd="sng" algn="ctr">
            <a:solidFill>
              <a:srgbClr val="F4C400">
                <a:shade val="15000"/>
              </a:srgbClr>
            </a:solidFill>
            <a:prstDash val="solid"/>
            <a:miter lim="800000"/>
          </a:ln>
          <a:effectLst/>
          <a:scene3d>
            <a:camera prst="orthographicFront">
              <a:rot lat="13800000" lon="13800000" rev="0"/>
            </a:camera>
            <a:lightRig rig="threePt" dir="t">
              <a:rot lat="0" lon="0" rev="1800000"/>
            </a:lightRig>
          </a:scene3d>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26" name="Arrow: Down 25">
            <a:extLst>
              <a:ext uri="{FF2B5EF4-FFF2-40B4-BE49-F238E27FC236}">
                <a16:creationId xmlns:a16="http://schemas.microsoft.com/office/drawing/2014/main" id="{CC326F53-8A65-E6DC-1FBA-35687E18A9E7}"/>
              </a:ext>
            </a:extLst>
          </p:cNvPr>
          <p:cNvSpPr/>
          <p:nvPr/>
        </p:nvSpPr>
        <p:spPr>
          <a:xfrm>
            <a:off x="2982741" y="4571748"/>
            <a:ext cx="588787" cy="786782"/>
          </a:xfrm>
          <a:prstGeom prst="downArrow">
            <a:avLst>
              <a:gd name="adj1" fmla="val 50000"/>
              <a:gd name="adj2" fmla="val 37167"/>
            </a:avLst>
          </a:prstGeom>
          <a:solidFill>
            <a:srgbClr val="F4C400"/>
          </a:solidFill>
          <a:ln w="12700" cap="flat" cmpd="sng" algn="ctr">
            <a:solidFill>
              <a:srgbClr val="F4C400">
                <a:shade val="15000"/>
              </a:srgbClr>
            </a:solidFill>
            <a:prstDash val="solid"/>
            <a:miter lim="800000"/>
          </a:ln>
          <a:effectLst/>
          <a:scene3d>
            <a:camera prst="orthographicFront">
              <a:rot lat="13800000" lon="13800000" rev="0"/>
            </a:camera>
            <a:lightRig rig="threePt" dir="t">
              <a:rot lat="0" lon="0" rev="1800000"/>
            </a:lightRig>
          </a:scene3d>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27" name="Arrow: Down 26">
            <a:extLst>
              <a:ext uri="{FF2B5EF4-FFF2-40B4-BE49-F238E27FC236}">
                <a16:creationId xmlns:a16="http://schemas.microsoft.com/office/drawing/2014/main" id="{61285D5A-A1F4-A1B8-61FB-1A329454EBA7}"/>
              </a:ext>
            </a:extLst>
          </p:cNvPr>
          <p:cNvSpPr/>
          <p:nvPr/>
        </p:nvSpPr>
        <p:spPr>
          <a:xfrm>
            <a:off x="3544980" y="4080229"/>
            <a:ext cx="588787" cy="786782"/>
          </a:xfrm>
          <a:prstGeom prst="downArrow">
            <a:avLst>
              <a:gd name="adj1" fmla="val 50000"/>
              <a:gd name="adj2" fmla="val 37167"/>
            </a:avLst>
          </a:prstGeom>
          <a:solidFill>
            <a:srgbClr val="F4C400"/>
          </a:solidFill>
          <a:ln w="12700" cap="flat" cmpd="sng" algn="ctr">
            <a:solidFill>
              <a:srgbClr val="F4C400">
                <a:shade val="15000"/>
              </a:srgbClr>
            </a:solidFill>
            <a:prstDash val="solid"/>
            <a:miter lim="800000"/>
          </a:ln>
          <a:effectLst/>
          <a:scene3d>
            <a:camera prst="orthographicFront">
              <a:rot lat="13800000" lon="13800000" rev="0"/>
            </a:camera>
            <a:lightRig rig="threePt" dir="t">
              <a:rot lat="0" lon="0" rev="1800000"/>
            </a:lightRig>
          </a:scene3d>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28" name="Arrow: Down 27">
            <a:extLst>
              <a:ext uri="{FF2B5EF4-FFF2-40B4-BE49-F238E27FC236}">
                <a16:creationId xmlns:a16="http://schemas.microsoft.com/office/drawing/2014/main" id="{9A18223F-6686-1C2F-3C18-FCE55D0B85AC}"/>
              </a:ext>
            </a:extLst>
          </p:cNvPr>
          <p:cNvSpPr/>
          <p:nvPr/>
        </p:nvSpPr>
        <p:spPr>
          <a:xfrm>
            <a:off x="4124776" y="3548594"/>
            <a:ext cx="588787" cy="786782"/>
          </a:xfrm>
          <a:prstGeom prst="downArrow">
            <a:avLst>
              <a:gd name="adj1" fmla="val 50000"/>
              <a:gd name="adj2" fmla="val 37167"/>
            </a:avLst>
          </a:prstGeom>
          <a:solidFill>
            <a:srgbClr val="F4C400"/>
          </a:solidFill>
          <a:ln w="12700" cap="flat" cmpd="sng" algn="ctr">
            <a:solidFill>
              <a:srgbClr val="F4C400">
                <a:shade val="15000"/>
              </a:srgbClr>
            </a:solidFill>
            <a:prstDash val="solid"/>
            <a:miter lim="800000"/>
          </a:ln>
          <a:effectLst/>
          <a:scene3d>
            <a:camera prst="orthographicFront">
              <a:rot lat="13800000" lon="13800000" rev="0"/>
            </a:camera>
            <a:lightRig rig="threePt" dir="t">
              <a:rot lat="0" lon="0" rev="1800000"/>
            </a:lightRig>
          </a:scene3d>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29" name="Arrow: Down 28">
            <a:extLst>
              <a:ext uri="{FF2B5EF4-FFF2-40B4-BE49-F238E27FC236}">
                <a16:creationId xmlns:a16="http://schemas.microsoft.com/office/drawing/2014/main" id="{1FDE88E7-E588-39CD-9803-A969C8568A55}"/>
              </a:ext>
            </a:extLst>
          </p:cNvPr>
          <p:cNvSpPr/>
          <p:nvPr/>
        </p:nvSpPr>
        <p:spPr>
          <a:xfrm>
            <a:off x="4612940" y="3076392"/>
            <a:ext cx="588787" cy="786782"/>
          </a:xfrm>
          <a:prstGeom prst="downArrow">
            <a:avLst>
              <a:gd name="adj1" fmla="val 50000"/>
              <a:gd name="adj2" fmla="val 37167"/>
            </a:avLst>
          </a:prstGeom>
          <a:solidFill>
            <a:srgbClr val="F4C400"/>
          </a:solidFill>
          <a:ln w="12700" cap="flat" cmpd="sng" algn="ctr">
            <a:solidFill>
              <a:srgbClr val="F4C400">
                <a:shade val="15000"/>
              </a:srgbClr>
            </a:solidFill>
            <a:prstDash val="solid"/>
            <a:miter lim="800000"/>
          </a:ln>
          <a:effectLst/>
          <a:scene3d>
            <a:camera prst="orthographicFront">
              <a:rot lat="13800000" lon="13800000" rev="0"/>
            </a:camera>
            <a:lightRig rig="threePt" dir="t">
              <a:rot lat="0" lon="0" rev="1800000"/>
            </a:lightRig>
          </a:scene3d>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30" name="Arrow: Down 29">
            <a:extLst>
              <a:ext uri="{FF2B5EF4-FFF2-40B4-BE49-F238E27FC236}">
                <a16:creationId xmlns:a16="http://schemas.microsoft.com/office/drawing/2014/main" id="{D85427BE-F0C8-EBC9-EA56-8870DA8E0B31}"/>
              </a:ext>
            </a:extLst>
          </p:cNvPr>
          <p:cNvSpPr/>
          <p:nvPr/>
        </p:nvSpPr>
        <p:spPr>
          <a:xfrm>
            <a:off x="3926104" y="2681133"/>
            <a:ext cx="588787" cy="786782"/>
          </a:xfrm>
          <a:prstGeom prst="downArrow">
            <a:avLst>
              <a:gd name="adj1" fmla="val 50000"/>
              <a:gd name="adj2" fmla="val 37167"/>
            </a:avLst>
          </a:prstGeom>
          <a:solidFill>
            <a:srgbClr val="F4C400"/>
          </a:solidFill>
          <a:ln w="12700" cap="flat" cmpd="sng" algn="ctr">
            <a:solidFill>
              <a:srgbClr val="F4C400">
                <a:shade val="15000"/>
              </a:srgbClr>
            </a:solidFill>
            <a:prstDash val="solid"/>
            <a:miter lim="800000"/>
          </a:ln>
          <a:effectLst/>
          <a:scene3d>
            <a:camera prst="orthographicFront">
              <a:rot lat="13800000" lon="13800000" rev="0"/>
            </a:camera>
            <a:lightRig rig="threePt" dir="t">
              <a:rot lat="0" lon="0" rev="1800000"/>
            </a:lightRig>
          </a:scene3d>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31" name="Arrow: Down 30">
            <a:extLst>
              <a:ext uri="{FF2B5EF4-FFF2-40B4-BE49-F238E27FC236}">
                <a16:creationId xmlns:a16="http://schemas.microsoft.com/office/drawing/2014/main" id="{23B93DF8-84B5-54E9-E919-30775A16807C}"/>
              </a:ext>
            </a:extLst>
          </p:cNvPr>
          <p:cNvSpPr/>
          <p:nvPr/>
        </p:nvSpPr>
        <p:spPr>
          <a:xfrm>
            <a:off x="2820102" y="3708697"/>
            <a:ext cx="588787" cy="786782"/>
          </a:xfrm>
          <a:prstGeom prst="downArrow">
            <a:avLst>
              <a:gd name="adj1" fmla="val 50000"/>
              <a:gd name="adj2" fmla="val 37167"/>
            </a:avLst>
          </a:prstGeom>
          <a:solidFill>
            <a:srgbClr val="F4C400"/>
          </a:solidFill>
          <a:ln w="12700" cap="flat" cmpd="sng" algn="ctr">
            <a:solidFill>
              <a:srgbClr val="F4C400">
                <a:shade val="15000"/>
              </a:srgbClr>
            </a:solidFill>
            <a:prstDash val="solid"/>
            <a:miter lim="800000"/>
          </a:ln>
          <a:effectLst/>
          <a:scene3d>
            <a:camera prst="orthographicFront">
              <a:rot lat="13800000" lon="13800000" rev="0"/>
            </a:camera>
            <a:lightRig rig="threePt" dir="t">
              <a:rot lat="0" lon="0" rev="1800000"/>
            </a:lightRig>
          </a:scene3d>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32" name="Arrow: Down 31">
            <a:extLst>
              <a:ext uri="{FF2B5EF4-FFF2-40B4-BE49-F238E27FC236}">
                <a16:creationId xmlns:a16="http://schemas.microsoft.com/office/drawing/2014/main" id="{9915BBF4-A98A-6F71-E8C8-10AA6D85F83F}"/>
              </a:ext>
            </a:extLst>
          </p:cNvPr>
          <p:cNvSpPr/>
          <p:nvPr/>
        </p:nvSpPr>
        <p:spPr>
          <a:xfrm>
            <a:off x="2238928" y="4244963"/>
            <a:ext cx="588787" cy="786782"/>
          </a:xfrm>
          <a:prstGeom prst="downArrow">
            <a:avLst>
              <a:gd name="adj1" fmla="val 50000"/>
              <a:gd name="adj2" fmla="val 37167"/>
            </a:avLst>
          </a:prstGeom>
          <a:solidFill>
            <a:srgbClr val="F4C400"/>
          </a:solidFill>
          <a:ln w="12700" cap="flat" cmpd="sng" algn="ctr">
            <a:solidFill>
              <a:srgbClr val="F4C400">
                <a:shade val="15000"/>
              </a:srgbClr>
            </a:solidFill>
            <a:prstDash val="solid"/>
            <a:miter lim="800000"/>
          </a:ln>
          <a:effectLst/>
          <a:scene3d>
            <a:camera prst="orthographicFront">
              <a:rot lat="13800000" lon="13800000" rev="0"/>
            </a:camera>
            <a:lightRig rig="threePt" dir="t">
              <a:rot lat="0" lon="0" rev="1800000"/>
            </a:lightRig>
          </a:scene3d>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7CF3DE7F-84C7-28C2-E4D7-234C978E6E0B}"/>
              </a:ext>
            </a:extLst>
          </p:cNvPr>
          <p:cNvSpPr/>
          <p:nvPr/>
        </p:nvSpPr>
        <p:spPr>
          <a:xfrm>
            <a:off x="296198" y="5143500"/>
            <a:ext cx="3924300" cy="647700"/>
          </a:xfrm>
          <a:prstGeom prst="rect">
            <a:avLst/>
          </a:prstGeom>
          <a:solidFill>
            <a:srgbClr val="006CD6">
              <a:alpha val="70000"/>
            </a:srgbClr>
          </a:solidFill>
          <a:ln w="12700" cap="flat" cmpd="sng" algn="ctr">
            <a:solidFill>
              <a:srgbClr val="F4C400">
                <a:shade val="15000"/>
              </a:srgbClr>
            </a:solidFill>
            <a:prstDash val="solid"/>
            <a:miter lim="800000"/>
          </a:ln>
          <a:effectLst/>
          <a:scene3d>
            <a:camera prst="orthographicFront">
              <a:rot lat="1800000" lon="1800000" rev="0"/>
            </a:camera>
            <a:lightRig rig="threePt" dir="t"/>
          </a:scene3d>
          <a:sp3d extrusionH="6350000" prstMaterial="legacyWireframe"/>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34" name="Arrow: Down 33">
            <a:extLst>
              <a:ext uri="{FF2B5EF4-FFF2-40B4-BE49-F238E27FC236}">
                <a16:creationId xmlns:a16="http://schemas.microsoft.com/office/drawing/2014/main" id="{0E4A50BB-C31D-8B08-39D5-CD8C0B186C3C}"/>
              </a:ext>
            </a:extLst>
          </p:cNvPr>
          <p:cNvSpPr/>
          <p:nvPr/>
        </p:nvSpPr>
        <p:spPr>
          <a:xfrm>
            <a:off x="4437121" y="2229845"/>
            <a:ext cx="588787" cy="786782"/>
          </a:xfrm>
          <a:prstGeom prst="downArrow">
            <a:avLst>
              <a:gd name="adj1" fmla="val 50000"/>
              <a:gd name="adj2" fmla="val 37167"/>
            </a:avLst>
          </a:prstGeom>
          <a:solidFill>
            <a:srgbClr val="F4C400"/>
          </a:solidFill>
          <a:ln w="12700" cap="flat" cmpd="sng" algn="ctr">
            <a:solidFill>
              <a:srgbClr val="F4C400">
                <a:shade val="15000"/>
              </a:srgbClr>
            </a:solidFill>
            <a:prstDash val="solid"/>
            <a:miter lim="800000"/>
          </a:ln>
          <a:effectLst/>
          <a:scene3d>
            <a:camera prst="orthographicFront">
              <a:rot lat="13800000" lon="13800000" rev="0"/>
            </a:camera>
            <a:lightRig rig="threePt" dir="t">
              <a:rot lat="0" lon="0" rev="1800000"/>
            </a:lightRig>
          </a:scene3d>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6F6459F6-94EB-BA11-5719-567C4444A5E7}"/>
                  </a:ext>
                </a:extLst>
              </p:cNvPr>
              <p:cNvSpPr txBox="1"/>
              <p:nvPr/>
            </p:nvSpPr>
            <p:spPr>
              <a:xfrm>
                <a:off x="349030" y="6249058"/>
                <a:ext cx="1534138" cy="277961"/>
              </a:xfrm>
              <a:prstGeom prst="rect">
                <a:avLst/>
              </a:prstGeom>
              <a:noFill/>
            </p:spPr>
            <p:txBody>
              <a:bodyPr wrap="none" lIns="0" tIns="0" rIns="0" bIns="0" rtlCol="0">
                <a:spAutoFit/>
              </a:bodyPr>
              <a:lstStyle/>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600" b="0" i="1" smtClean="0">
                              <a:solidFill>
                                <a:srgbClr val="000000"/>
                              </a:solidFill>
                              <a:latin typeface="Cambria Math" panose="02040503050406030204" pitchFamily="18" charset="0"/>
                              <a:ea typeface="Cambria Math" panose="02040503050406030204" pitchFamily="18" charset="0"/>
                            </a:rPr>
                          </m:ctrlPr>
                        </m:sSubPr>
                        <m:e>
                          <m:r>
                            <a:rPr lang="en-US" sz="1600" b="0" i="1" smtClean="0">
                              <a:solidFill>
                                <a:srgbClr val="000000"/>
                              </a:solidFill>
                              <a:latin typeface="Cambria Math" panose="02040503050406030204" pitchFamily="18" charset="0"/>
                              <a:ea typeface="Cambria Math" panose="02040503050406030204" pitchFamily="18" charset="0"/>
                            </a:rPr>
                            <m:t>𝜃</m:t>
                          </m:r>
                        </m:e>
                        <m:sub>
                          <m:r>
                            <a:rPr lang="en-US" sz="1600" b="0" i="1" smtClean="0">
                              <a:solidFill>
                                <a:srgbClr val="000000"/>
                              </a:solidFill>
                              <a:latin typeface="Cambria Math" panose="02040503050406030204" pitchFamily="18" charset="0"/>
                              <a:ea typeface="Cambria Math" panose="02040503050406030204" pitchFamily="18" charset="0"/>
                            </a:rPr>
                            <m:t>𝑖𝑛</m:t>
                          </m:r>
                        </m:sub>
                      </m:sSub>
                      <m:r>
                        <a:rPr lang="en-US" sz="1600" b="0" i="1" smtClean="0">
                          <a:solidFill>
                            <a:srgbClr val="000000"/>
                          </a:solidFill>
                          <a:latin typeface="Cambria Math" panose="02040503050406030204" pitchFamily="18" charset="0"/>
                          <a:ea typeface="+mn-ea"/>
                        </a:rPr>
                        <m:t>=</m:t>
                      </m:r>
                      <m:d>
                        <m:dPr>
                          <m:ctrlPr>
                            <a:rPr lang="en-US" sz="1600" b="0" i="1" smtClean="0">
                              <a:solidFill>
                                <a:srgbClr val="000000"/>
                              </a:solidFill>
                              <a:latin typeface="Cambria Math" panose="02040503050406030204" pitchFamily="18" charset="0"/>
                              <a:ea typeface="Cambria Math" panose="02040503050406030204" pitchFamily="18" charset="0"/>
                            </a:rPr>
                          </m:ctrlPr>
                        </m:dPr>
                        <m:e>
                          <m:sSub>
                            <m:sSubPr>
                              <m:ctrlPr>
                                <a:rPr lang="en-US" sz="1600" b="0" i="1" smtClean="0">
                                  <a:solidFill>
                                    <a:srgbClr val="000000"/>
                                  </a:solidFill>
                                  <a:latin typeface="Cambria Math" panose="02040503050406030204" pitchFamily="18" charset="0"/>
                                  <a:ea typeface="Cambria Math" panose="02040503050406030204" pitchFamily="18" charset="0"/>
                                </a:rPr>
                              </m:ctrlPr>
                            </m:sSubPr>
                            <m:e>
                              <m:sSub>
                                <m:sSubPr>
                                  <m:ctrlPr>
                                    <a:rPr lang="en-US" sz="1600" b="0" i="1" smtClean="0">
                                      <a:solidFill>
                                        <a:srgbClr val="000000"/>
                                      </a:solidFill>
                                      <a:latin typeface="Cambria Math" panose="02040503050406030204" pitchFamily="18" charset="0"/>
                                      <a:ea typeface="Cambria Math" panose="02040503050406030204" pitchFamily="18" charset="0"/>
                                    </a:rPr>
                                  </m:ctrlPr>
                                </m:sSubPr>
                                <m:e>
                                  <m:r>
                                    <a:rPr lang="en-US" sz="1600" b="0" i="1" smtClean="0">
                                      <a:solidFill>
                                        <a:srgbClr val="000000"/>
                                      </a:solidFill>
                                      <a:latin typeface="Cambria Math" panose="02040503050406030204" pitchFamily="18" charset="0"/>
                                      <a:ea typeface="Cambria Math" panose="02040503050406030204" pitchFamily="18" charset="0"/>
                                    </a:rPr>
                                    <m:t>𝑇</m:t>
                                  </m:r>
                                </m:e>
                                <m:sub>
                                  <m:r>
                                    <a:rPr lang="en-US" sz="1600" b="0" i="1" smtClean="0">
                                      <a:solidFill>
                                        <a:srgbClr val="000000"/>
                                      </a:solidFill>
                                      <a:latin typeface="Cambria Math" panose="02040503050406030204" pitchFamily="18" charset="0"/>
                                      <a:ea typeface="Cambria Math" panose="02040503050406030204" pitchFamily="18" charset="0"/>
                                    </a:rPr>
                                    <m:t>𝑟</m:t>
                                  </m:r>
                                  <m:r>
                                    <a:rPr lang="en-US" sz="1600" b="0" i="1" smtClean="0">
                                      <a:solidFill>
                                        <a:srgbClr val="000000"/>
                                      </a:solidFill>
                                      <a:latin typeface="Cambria Math" panose="02040503050406030204" pitchFamily="18" charset="0"/>
                                      <a:ea typeface="Cambria Math" panose="02040503050406030204" pitchFamily="18" charset="0"/>
                                    </a:rPr>
                                    <m:t>,</m:t>
                                  </m:r>
                                  <m:r>
                                    <a:rPr lang="en-US" sz="1600" b="0" i="1" smtClean="0">
                                      <a:solidFill>
                                        <a:srgbClr val="000000"/>
                                      </a:solidFill>
                                      <a:latin typeface="Cambria Math" panose="02040503050406030204" pitchFamily="18" charset="0"/>
                                      <a:ea typeface="Cambria Math" panose="02040503050406030204" pitchFamily="18" charset="0"/>
                                    </a:rPr>
                                    <m:t>𝑖</m:t>
                                  </m:r>
                                </m:sub>
                              </m:sSub>
                              <m:r>
                                <a:rPr lang="en-US" sz="1600" b="0" i="1" smtClean="0">
                                  <a:solidFill>
                                    <a:srgbClr val="000000"/>
                                  </a:solidFill>
                                  <a:latin typeface="Cambria Math" panose="02040503050406030204" pitchFamily="18" charset="0"/>
                                  <a:ea typeface="Cambria Math" panose="02040503050406030204" pitchFamily="18" charset="0"/>
                                </a:rPr>
                                <m:t>−</m:t>
                              </m:r>
                              <m:r>
                                <a:rPr lang="en-US" sz="1600" b="0" i="1" smtClean="0">
                                  <a:solidFill>
                                    <a:srgbClr val="000000"/>
                                  </a:solidFill>
                                  <a:latin typeface="Cambria Math" panose="02040503050406030204" pitchFamily="18" charset="0"/>
                                  <a:ea typeface="Cambria Math" panose="02040503050406030204" pitchFamily="18" charset="0"/>
                                </a:rPr>
                                <m:t>𝑇</m:t>
                              </m:r>
                            </m:e>
                            <m:sub>
                              <m:r>
                                <a:rPr lang="en-US" sz="1600" b="0" i="1" smtClean="0">
                                  <a:solidFill>
                                    <a:srgbClr val="000000"/>
                                  </a:solidFill>
                                  <a:latin typeface="Cambria Math" panose="02040503050406030204" pitchFamily="18" charset="0"/>
                                  <a:ea typeface="Cambria Math" panose="02040503050406030204" pitchFamily="18" charset="0"/>
                                </a:rPr>
                                <m:t>∞</m:t>
                              </m:r>
                            </m:sub>
                          </m:sSub>
                        </m:e>
                      </m:d>
                    </m:oMath>
                  </m:oMathPara>
                </a14:m>
                <a:endParaRPr lang="en-US" sz="1600" b="0" dirty="0">
                  <a:solidFill>
                    <a:srgbClr val="000000"/>
                  </a:solidFill>
                  <a:latin typeface="Calibri" panose="020F0502020204030204"/>
                  <a:ea typeface="+mn-ea"/>
                </a:endParaRPr>
              </a:p>
            </p:txBody>
          </p:sp>
        </mc:Choice>
        <mc:Fallback xmlns="">
          <p:sp>
            <p:nvSpPr>
              <p:cNvPr id="35" name="TextBox 34">
                <a:extLst>
                  <a:ext uri="{FF2B5EF4-FFF2-40B4-BE49-F238E27FC236}">
                    <a16:creationId xmlns:a16="http://schemas.microsoft.com/office/drawing/2014/main" id="{6F6459F6-94EB-BA11-5719-567C4444A5E7}"/>
                  </a:ext>
                </a:extLst>
              </p:cNvPr>
              <p:cNvSpPr txBox="1">
                <a:spLocks noRot="1" noChangeAspect="1" noMove="1" noResize="1" noEditPoints="1" noAdjustHandles="1" noChangeArrowheads="1" noChangeShapeType="1" noTextEdit="1"/>
              </p:cNvSpPr>
              <p:nvPr/>
            </p:nvSpPr>
            <p:spPr>
              <a:xfrm>
                <a:off x="349030" y="6249058"/>
                <a:ext cx="1534138" cy="277961"/>
              </a:xfrm>
              <a:prstGeom prst="rect">
                <a:avLst/>
              </a:prstGeom>
              <a:blipFill>
                <a:blip r:embed="rId3"/>
                <a:stretch>
                  <a:fillRect l="-2778" b="-1087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8243492E-C936-EA48-8696-2D8246384845}"/>
                  </a:ext>
                </a:extLst>
              </p:cNvPr>
              <p:cNvSpPr txBox="1"/>
              <p:nvPr/>
            </p:nvSpPr>
            <p:spPr>
              <a:xfrm>
                <a:off x="5516451" y="1318436"/>
                <a:ext cx="1664045" cy="277961"/>
              </a:xfrm>
              <a:prstGeom prst="rect">
                <a:avLst/>
              </a:prstGeom>
              <a:noFill/>
            </p:spPr>
            <p:txBody>
              <a:bodyPr wrap="none" lIns="0" tIns="0" rIns="0" bIns="0" rtlCol="0">
                <a:spAutoFit/>
              </a:bodyPr>
              <a:lstStyle/>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600" b="0" i="1" smtClean="0">
                              <a:solidFill>
                                <a:srgbClr val="000000"/>
                              </a:solidFill>
                              <a:latin typeface="Cambria Math" panose="02040503050406030204" pitchFamily="18" charset="0"/>
                              <a:ea typeface="Cambria Math" panose="02040503050406030204" pitchFamily="18" charset="0"/>
                            </a:rPr>
                          </m:ctrlPr>
                        </m:sSubPr>
                        <m:e>
                          <m:r>
                            <a:rPr lang="en-US" sz="1600" b="0" i="1" smtClean="0">
                              <a:solidFill>
                                <a:srgbClr val="000000"/>
                              </a:solidFill>
                              <a:latin typeface="Cambria Math" panose="02040503050406030204" pitchFamily="18" charset="0"/>
                              <a:ea typeface="Cambria Math" panose="02040503050406030204" pitchFamily="18" charset="0"/>
                            </a:rPr>
                            <m:t>𝜃</m:t>
                          </m:r>
                        </m:e>
                        <m:sub>
                          <m:r>
                            <a:rPr lang="en-US" sz="1600" b="0" i="1" smtClean="0">
                              <a:solidFill>
                                <a:srgbClr val="000000"/>
                              </a:solidFill>
                              <a:latin typeface="Cambria Math" panose="02040503050406030204" pitchFamily="18" charset="0"/>
                              <a:ea typeface="Cambria Math" panose="02040503050406030204" pitchFamily="18" charset="0"/>
                            </a:rPr>
                            <m:t>𝑜𝑢𝑡</m:t>
                          </m:r>
                        </m:sub>
                      </m:sSub>
                      <m:r>
                        <a:rPr lang="en-US" sz="1600" b="0" i="1" smtClean="0">
                          <a:solidFill>
                            <a:srgbClr val="000000"/>
                          </a:solidFill>
                          <a:latin typeface="Cambria Math" panose="02040503050406030204" pitchFamily="18" charset="0"/>
                          <a:ea typeface="+mn-ea"/>
                        </a:rPr>
                        <m:t>=</m:t>
                      </m:r>
                      <m:d>
                        <m:dPr>
                          <m:ctrlPr>
                            <a:rPr lang="en-US" sz="1600" b="0" i="1" smtClean="0">
                              <a:solidFill>
                                <a:srgbClr val="000000"/>
                              </a:solidFill>
                              <a:latin typeface="Cambria Math" panose="02040503050406030204" pitchFamily="18" charset="0"/>
                              <a:ea typeface="Cambria Math" panose="02040503050406030204" pitchFamily="18" charset="0"/>
                            </a:rPr>
                          </m:ctrlPr>
                        </m:dPr>
                        <m:e>
                          <m:sSub>
                            <m:sSubPr>
                              <m:ctrlPr>
                                <a:rPr lang="en-US" sz="1600" b="0" i="1" smtClean="0">
                                  <a:solidFill>
                                    <a:srgbClr val="000000"/>
                                  </a:solidFill>
                                  <a:latin typeface="Cambria Math" panose="02040503050406030204" pitchFamily="18" charset="0"/>
                                  <a:ea typeface="Cambria Math" panose="02040503050406030204" pitchFamily="18" charset="0"/>
                                </a:rPr>
                              </m:ctrlPr>
                            </m:sSubPr>
                            <m:e>
                              <m:sSub>
                                <m:sSubPr>
                                  <m:ctrlPr>
                                    <a:rPr lang="en-US" sz="1600" b="0" i="1" smtClean="0">
                                      <a:solidFill>
                                        <a:srgbClr val="000000"/>
                                      </a:solidFill>
                                      <a:latin typeface="Cambria Math" panose="02040503050406030204" pitchFamily="18" charset="0"/>
                                      <a:ea typeface="Cambria Math" panose="02040503050406030204" pitchFamily="18" charset="0"/>
                                    </a:rPr>
                                  </m:ctrlPr>
                                </m:sSubPr>
                                <m:e>
                                  <m:r>
                                    <a:rPr lang="en-US" sz="1600" b="0" i="1" smtClean="0">
                                      <a:solidFill>
                                        <a:srgbClr val="000000"/>
                                      </a:solidFill>
                                      <a:latin typeface="Cambria Math" panose="02040503050406030204" pitchFamily="18" charset="0"/>
                                      <a:ea typeface="Cambria Math" panose="02040503050406030204" pitchFamily="18" charset="0"/>
                                    </a:rPr>
                                    <m:t>𝑇</m:t>
                                  </m:r>
                                </m:e>
                                <m:sub>
                                  <m:r>
                                    <a:rPr lang="en-US" sz="1600" b="0" i="1" smtClean="0">
                                      <a:solidFill>
                                        <a:srgbClr val="000000"/>
                                      </a:solidFill>
                                      <a:latin typeface="Cambria Math" panose="02040503050406030204" pitchFamily="18" charset="0"/>
                                      <a:ea typeface="Cambria Math" panose="02040503050406030204" pitchFamily="18" charset="0"/>
                                    </a:rPr>
                                    <m:t>𝑟</m:t>
                                  </m:r>
                                  <m:r>
                                    <a:rPr lang="en-US" sz="1600" b="0" i="1" smtClean="0">
                                      <a:solidFill>
                                        <a:srgbClr val="000000"/>
                                      </a:solidFill>
                                      <a:latin typeface="Cambria Math" panose="02040503050406030204" pitchFamily="18" charset="0"/>
                                      <a:ea typeface="Cambria Math" panose="02040503050406030204" pitchFamily="18" charset="0"/>
                                    </a:rPr>
                                    <m:t>,</m:t>
                                  </m:r>
                                  <m:r>
                                    <a:rPr lang="en-US" sz="1600" b="0" i="1" smtClean="0">
                                      <a:solidFill>
                                        <a:srgbClr val="000000"/>
                                      </a:solidFill>
                                      <a:latin typeface="Cambria Math" panose="02040503050406030204" pitchFamily="18" charset="0"/>
                                      <a:ea typeface="Cambria Math" panose="02040503050406030204" pitchFamily="18" charset="0"/>
                                    </a:rPr>
                                    <m:t>𝑜</m:t>
                                  </m:r>
                                </m:sub>
                              </m:sSub>
                              <m:r>
                                <a:rPr lang="en-US" sz="1600" b="0" i="1" smtClean="0">
                                  <a:solidFill>
                                    <a:srgbClr val="000000"/>
                                  </a:solidFill>
                                  <a:latin typeface="Cambria Math" panose="02040503050406030204" pitchFamily="18" charset="0"/>
                                  <a:ea typeface="Cambria Math" panose="02040503050406030204" pitchFamily="18" charset="0"/>
                                </a:rPr>
                                <m:t>−</m:t>
                              </m:r>
                              <m:r>
                                <a:rPr lang="en-US" sz="1600" b="0" i="1" smtClean="0">
                                  <a:solidFill>
                                    <a:srgbClr val="000000"/>
                                  </a:solidFill>
                                  <a:latin typeface="Cambria Math" panose="02040503050406030204" pitchFamily="18" charset="0"/>
                                  <a:ea typeface="Cambria Math" panose="02040503050406030204" pitchFamily="18" charset="0"/>
                                </a:rPr>
                                <m:t>𝑇</m:t>
                              </m:r>
                            </m:e>
                            <m:sub>
                              <m:r>
                                <a:rPr lang="en-US" sz="1600" b="0" i="1" smtClean="0">
                                  <a:solidFill>
                                    <a:srgbClr val="000000"/>
                                  </a:solidFill>
                                  <a:latin typeface="Cambria Math" panose="02040503050406030204" pitchFamily="18" charset="0"/>
                                  <a:ea typeface="Cambria Math" panose="02040503050406030204" pitchFamily="18" charset="0"/>
                                </a:rPr>
                                <m:t>∞</m:t>
                              </m:r>
                            </m:sub>
                          </m:sSub>
                        </m:e>
                      </m:d>
                    </m:oMath>
                  </m:oMathPara>
                </a14:m>
                <a:endParaRPr lang="en-US" sz="1600" b="0" dirty="0">
                  <a:solidFill>
                    <a:srgbClr val="000000"/>
                  </a:solidFill>
                  <a:latin typeface="Calibri" panose="020F0502020204030204"/>
                  <a:ea typeface="+mn-ea"/>
                </a:endParaRPr>
              </a:p>
            </p:txBody>
          </p:sp>
        </mc:Choice>
        <mc:Fallback xmlns="">
          <p:sp>
            <p:nvSpPr>
              <p:cNvPr id="36" name="TextBox 35">
                <a:extLst>
                  <a:ext uri="{FF2B5EF4-FFF2-40B4-BE49-F238E27FC236}">
                    <a16:creationId xmlns:a16="http://schemas.microsoft.com/office/drawing/2014/main" id="{8243492E-C936-EA48-8696-2D8246384845}"/>
                  </a:ext>
                </a:extLst>
              </p:cNvPr>
              <p:cNvSpPr txBox="1">
                <a:spLocks noRot="1" noChangeAspect="1" noMove="1" noResize="1" noEditPoints="1" noAdjustHandles="1" noChangeArrowheads="1" noChangeShapeType="1" noTextEdit="1"/>
              </p:cNvSpPr>
              <p:nvPr/>
            </p:nvSpPr>
            <p:spPr>
              <a:xfrm>
                <a:off x="5516451" y="1318436"/>
                <a:ext cx="1664045" cy="277961"/>
              </a:xfrm>
              <a:prstGeom prst="rect">
                <a:avLst/>
              </a:prstGeom>
              <a:blipFill>
                <a:blip r:embed="rId4"/>
                <a:stretch>
                  <a:fillRect l="-2564" b="-8696"/>
                </a:stretch>
              </a:blipFill>
            </p:spPr>
            <p:txBody>
              <a:bodyPr/>
              <a:lstStyle/>
              <a:p>
                <a:r>
                  <a:rPr lang="en-US">
                    <a:noFill/>
                  </a:rPr>
                  <a:t> </a:t>
                </a:r>
              </a:p>
            </p:txBody>
          </p:sp>
        </mc:Fallback>
      </mc:AlternateContent>
      <p:cxnSp>
        <p:nvCxnSpPr>
          <p:cNvPr id="37" name="Straight Connector 36">
            <a:extLst>
              <a:ext uri="{FF2B5EF4-FFF2-40B4-BE49-F238E27FC236}">
                <a16:creationId xmlns:a16="http://schemas.microsoft.com/office/drawing/2014/main" id="{D58B9142-18FE-E331-5CF2-EC7F98FC0F9C}"/>
              </a:ext>
            </a:extLst>
          </p:cNvPr>
          <p:cNvCxnSpPr>
            <a:stCxn id="33" idx="0"/>
          </p:cNvCxnSpPr>
          <p:nvPr/>
        </p:nvCxnSpPr>
        <p:spPr>
          <a:xfrm flipV="1">
            <a:off x="2258348" y="2365188"/>
            <a:ext cx="3049460" cy="2778312"/>
          </a:xfrm>
          <a:prstGeom prst="line">
            <a:avLst/>
          </a:prstGeom>
          <a:noFill/>
          <a:ln w="6350" cap="flat" cmpd="sng" algn="ctr">
            <a:solidFill>
              <a:srgbClr val="006CD6"/>
            </a:solidFill>
            <a:prstDash val="dash"/>
            <a:miter lim="800000"/>
          </a:ln>
          <a:effectLst/>
        </p:spPr>
      </p:cxnSp>
      <p:cxnSp>
        <p:nvCxnSpPr>
          <p:cNvPr id="38" name="Straight Connector 37">
            <a:extLst>
              <a:ext uri="{FF2B5EF4-FFF2-40B4-BE49-F238E27FC236}">
                <a16:creationId xmlns:a16="http://schemas.microsoft.com/office/drawing/2014/main" id="{118EDB9D-466F-2FD8-0BF1-19744196C556}"/>
              </a:ext>
            </a:extLst>
          </p:cNvPr>
          <p:cNvCxnSpPr/>
          <p:nvPr/>
        </p:nvCxnSpPr>
        <p:spPr>
          <a:xfrm flipV="1">
            <a:off x="2143133" y="2939044"/>
            <a:ext cx="3049460" cy="2778312"/>
          </a:xfrm>
          <a:prstGeom prst="line">
            <a:avLst/>
          </a:prstGeom>
          <a:noFill/>
          <a:ln w="6350" cap="flat" cmpd="sng" algn="ctr">
            <a:solidFill>
              <a:srgbClr val="006CD6"/>
            </a:solidFill>
            <a:prstDash val="dash"/>
            <a:miter lim="800000"/>
          </a:ln>
          <a:effectLst/>
        </p:spPr>
      </p:cxnSp>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FF227117-3368-5F44-3CCA-9BD87931B1F7}"/>
                  </a:ext>
                </a:extLst>
              </p:cNvPr>
              <p:cNvSpPr txBox="1"/>
              <p:nvPr/>
            </p:nvSpPr>
            <p:spPr>
              <a:xfrm>
                <a:off x="810930" y="5601358"/>
                <a:ext cx="680891" cy="246221"/>
              </a:xfrm>
              <a:prstGeom prst="rect">
                <a:avLst/>
              </a:prstGeom>
              <a:noFill/>
            </p:spPr>
            <p:txBody>
              <a:bodyPr wrap="none" lIns="0" tIns="0" rIns="0" bIns="0" rtlCol="0">
                <a:spAutoFit/>
              </a:bodyPr>
              <a:lstStyle/>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600" b="0" i="1" smtClean="0">
                              <a:solidFill>
                                <a:srgbClr val="AB3B00"/>
                              </a:solidFill>
                              <a:latin typeface="Cambria Math" panose="02040503050406030204" pitchFamily="18" charset="0"/>
                              <a:ea typeface="Cambria Math" panose="02040503050406030204" pitchFamily="18" charset="0"/>
                            </a:rPr>
                          </m:ctrlPr>
                        </m:sSubPr>
                        <m:e>
                          <m:r>
                            <a:rPr lang="en-US" sz="1600" b="0" i="1" smtClean="0">
                              <a:solidFill>
                                <a:srgbClr val="AB3B00"/>
                              </a:solidFill>
                              <a:latin typeface="Cambria Math" panose="02040503050406030204" pitchFamily="18" charset="0"/>
                              <a:ea typeface="Cambria Math" panose="02040503050406030204" pitchFamily="18" charset="0"/>
                            </a:rPr>
                            <m:t>𝑇</m:t>
                          </m:r>
                          <m:r>
                            <a:rPr lang="en-US" sz="1600" b="0" i="1" smtClean="0">
                              <a:solidFill>
                                <a:srgbClr val="AB3B00"/>
                              </a:solidFill>
                              <a:latin typeface="Cambria Math" panose="02040503050406030204" pitchFamily="18" charset="0"/>
                              <a:ea typeface="Cambria Math" panose="02040503050406030204" pitchFamily="18" charset="0"/>
                            </a:rPr>
                            <m:t>=</m:t>
                          </m:r>
                          <m:r>
                            <a:rPr lang="en-US" sz="1600" b="0" i="1">
                              <a:solidFill>
                                <a:srgbClr val="AB3B00"/>
                              </a:solidFill>
                              <a:latin typeface="Cambria Math" panose="02040503050406030204" pitchFamily="18" charset="0"/>
                              <a:ea typeface="Cambria Math" panose="02040503050406030204" pitchFamily="18" charset="0"/>
                            </a:rPr>
                            <m:t>𝑇</m:t>
                          </m:r>
                        </m:e>
                        <m:sub>
                          <m:r>
                            <a:rPr lang="en-US" sz="1600" b="0" i="1">
                              <a:solidFill>
                                <a:srgbClr val="AB3B00"/>
                              </a:solidFill>
                              <a:latin typeface="Cambria Math" panose="02040503050406030204" pitchFamily="18" charset="0"/>
                              <a:ea typeface="Cambria Math" panose="02040503050406030204" pitchFamily="18" charset="0"/>
                            </a:rPr>
                            <m:t>∞</m:t>
                          </m:r>
                        </m:sub>
                      </m:sSub>
                    </m:oMath>
                  </m:oMathPara>
                </a14:m>
                <a:endParaRPr lang="en-US" sz="1600" b="0" dirty="0">
                  <a:solidFill>
                    <a:srgbClr val="000000"/>
                  </a:solidFill>
                  <a:latin typeface="Calibri" panose="020F0502020204030204"/>
                  <a:ea typeface="+mn-ea"/>
                </a:endParaRPr>
              </a:p>
            </p:txBody>
          </p:sp>
        </mc:Choice>
        <mc:Fallback xmlns="">
          <p:sp>
            <p:nvSpPr>
              <p:cNvPr id="39" name="TextBox 38">
                <a:extLst>
                  <a:ext uri="{FF2B5EF4-FFF2-40B4-BE49-F238E27FC236}">
                    <a16:creationId xmlns:a16="http://schemas.microsoft.com/office/drawing/2014/main" id="{FF227117-3368-5F44-3CCA-9BD87931B1F7}"/>
                  </a:ext>
                </a:extLst>
              </p:cNvPr>
              <p:cNvSpPr txBox="1">
                <a:spLocks noRot="1" noChangeAspect="1" noMove="1" noResize="1" noEditPoints="1" noAdjustHandles="1" noChangeArrowheads="1" noChangeShapeType="1" noTextEdit="1"/>
              </p:cNvSpPr>
              <p:nvPr/>
            </p:nvSpPr>
            <p:spPr>
              <a:xfrm>
                <a:off x="810930" y="5601358"/>
                <a:ext cx="680891" cy="246221"/>
              </a:xfrm>
              <a:prstGeom prst="rect">
                <a:avLst/>
              </a:prstGeom>
              <a:blipFill>
                <a:blip r:embed="rId5"/>
                <a:stretch>
                  <a:fillRect l="-6250" b="-1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F7E128D5-A179-3968-5D1E-58044E7605C2}"/>
                  </a:ext>
                </a:extLst>
              </p:cNvPr>
              <p:cNvSpPr txBox="1"/>
              <p:nvPr/>
            </p:nvSpPr>
            <p:spPr>
              <a:xfrm>
                <a:off x="5543033" y="5561684"/>
                <a:ext cx="1445460" cy="246221"/>
              </a:xfrm>
              <a:prstGeom prst="rect">
                <a:avLst/>
              </a:prstGeom>
              <a:noFill/>
            </p:spPr>
            <p:txBody>
              <a:bodyPr wrap="none" lIns="0" tIns="0" rIns="0" bIns="0" rtlCol="0">
                <a:spAutoFit/>
              </a:bodyPr>
              <a:lstStyle/>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600" b="0" i="1" smtClean="0">
                              <a:solidFill>
                                <a:srgbClr val="AB3B00"/>
                              </a:solidFill>
                              <a:latin typeface="Cambria Math" panose="02040503050406030204" pitchFamily="18" charset="0"/>
                              <a:ea typeface="Cambria Math" panose="02040503050406030204" pitchFamily="18" charset="0"/>
                            </a:rPr>
                          </m:ctrlPr>
                        </m:sSubPr>
                        <m:e>
                          <m:r>
                            <a:rPr lang="en-US" sz="1600" b="0" i="1" smtClean="0">
                              <a:solidFill>
                                <a:srgbClr val="AB3B00"/>
                              </a:solidFill>
                              <a:latin typeface="Cambria Math" panose="02040503050406030204" pitchFamily="18" charset="0"/>
                              <a:ea typeface="Cambria Math" panose="02040503050406030204" pitchFamily="18" charset="0"/>
                            </a:rPr>
                            <m:t>𝑇</m:t>
                          </m:r>
                          <m:r>
                            <a:rPr lang="en-US" sz="1600" b="0" i="1" smtClean="0">
                              <a:solidFill>
                                <a:srgbClr val="AB3B00"/>
                              </a:solidFill>
                              <a:latin typeface="Cambria Math" panose="02040503050406030204" pitchFamily="18" charset="0"/>
                              <a:ea typeface="Cambria Math" panose="02040503050406030204" pitchFamily="18" charset="0"/>
                            </a:rPr>
                            <m:t>=</m:t>
                          </m:r>
                          <m:r>
                            <a:rPr lang="en-US" sz="1600" b="0" i="1">
                              <a:solidFill>
                                <a:srgbClr val="AB3B00"/>
                              </a:solidFill>
                              <a:latin typeface="Cambria Math" panose="02040503050406030204" pitchFamily="18" charset="0"/>
                              <a:ea typeface="Cambria Math" panose="02040503050406030204" pitchFamily="18" charset="0"/>
                            </a:rPr>
                            <m:t>𝑇</m:t>
                          </m:r>
                        </m:e>
                        <m:sub>
                          <m:r>
                            <a:rPr lang="en-US" sz="1600" b="0" i="1" smtClean="0">
                              <a:solidFill>
                                <a:srgbClr val="AB3B00"/>
                              </a:solidFill>
                              <a:latin typeface="Cambria Math" panose="02040503050406030204" pitchFamily="18" charset="0"/>
                              <a:ea typeface="Cambria Math" panose="02040503050406030204" pitchFamily="18" charset="0"/>
                            </a:rPr>
                            <m:t>𝐹𝑜𝑎𝑚</m:t>
                          </m:r>
                        </m:sub>
                      </m:sSub>
                      <m:d>
                        <m:dPr>
                          <m:ctrlPr>
                            <a:rPr lang="en-US" sz="1600" b="0" i="1" smtClean="0">
                              <a:solidFill>
                                <a:srgbClr val="AB3B00"/>
                              </a:solidFill>
                              <a:latin typeface="Cambria Math" panose="02040503050406030204" pitchFamily="18" charset="0"/>
                              <a:ea typeface="Cambria Math" panose="02040503050406030204" pitchFamily="18" charset="0"/>
                            </a:rPr>
                          </m:ctrlPr>
                        </m:dPr>
                        <m:e>
                          <m:r>
                            <a:rPr lang="en-US" sz="1600" b="0" i="1" smtClean="0">
                              <a:solidFill>
                                <a:srgbClr val="AB3B00"/>
                              </a:solidFill>
                              <a:latin typeface="Cambria Math" panose="02040503050406030204" pitchFamily="18" charset="0"/>
                              <a:ea typeface="Cambria Math" panose="02040503050406030204" pitchFamily="18" charset="0"/>
                            </a:rPr>
                            <m:t>𝑥</m:t>
                          </m:r>
                          <m:r>
                            <a:rPr lang="en-US" sz="1600" b="0" i="1" smtClean="0">
                              <a:solidFill>
                                <a:srgbClr val="AB3B00"/>
                              </a:solidFill>
                              <a:latin typeface="Cambria Math" panose="02040503050406030204" pitchFamily="18" charset="0"/>
                              <a:ea typeface="Cambria Math" panose="02040503050406030204" pitchFamily="18" charset="0"/>
                            </a:rPr>
                            <m:t>,</m:t>
                          </m:r>
                          <m:r>
                            <a:rPr lang="en-US" sz="1600" b="0" i="1" smtClean="0">
                              <a:solidFill>
                                <a:srgbClr val="AB3B00"/>
                              </a:solidFill>
                              <a:latin typeface="Cambria Math" panose="02040503050406030204" pitchFamily="18" charset="0"/>
                              <a:ea typeface="Cambria Math" panose="02040503050406030204" pitchFamily="18" charset="0"/>
                            </a:rPr>
                            <m:t>𝑦</m:t>
                          </m:r>
                        </m:e>
                      </m:d>
                    </m:oMath>
                  </m:oMathPara>
                </a14:m>
                <a:endParaRPr lang="en-US" sz="1600" b="0" dirty="0">
                  <a:solidFill>
                    <a:srgbClr val="000000"/>
                  </a:solidFill>
                  <a:latin typeface="Calibri" panose="020F0502020204030204"/>
                  <a:ea typeface="+mn-ea"/>
                </a:endParaRPr>
              </a:p>
            </p:txBody>
          </p:sp>
        </mc:Choice>
        <mc:Fallback xmlns="">
          <p:sp>
            <p:nvSpPr>
              <p:cNvPr id="40" name="TextBox 39">
                <a:extLst>
                  <a:ext uri="{FF2B5EF4-FFF2-40B4-BE49-F238E27FC236}">
                    <a16:creationId xmlns:a16="http://schemas.microsoft.com/office/drawing/2014/main" id="{F7E128D5-A179-3968-5D1E-58044E7605C2}"/>
                  </a:ext>
                </a:extLst>
              </p:cNvPr>
              <p:cNvSpPr txBox="1">
                <a:spLocks noRot="1" noChangeAspect="1" noMove="1" noResize="1" noEditPoints="1" noAdjustHandles="1" noChangeArrowheads="1" noChangeShapeType="1" noTextEdit="1"/>
              </p:cNvSpPr>
              <p:nvPr/>
            </p:nvSpPr>
            <p:spPr>
              <a:xfrm>
                <a:off x="5543033" y="5561684"/>
                <a:ext cx="1445460" cy="246221"/>
              </a:xfrm>
              <a:prstGeom prst="rect">
                <a:avLst/>
              </a:prstGeom>
              <a:blipFill>
                <a:blip r:embed="rId6"/>
                <a:stretch>
                  <a:fillRect l="-2532" b="-21951"/>
                </a:stretch>
              </a:blipFill>
            </p:spPr>
            <p:txBody>
              <a:bodyPr/>
              <a:lstStyle/>
              <a:p>
                <a:r>
                  <a:rPr lang="en-US">
                    <a:noFill/>
                  </a:rPr>
                  <a:t> </a:t>
                </a:r>
              </a:p>
            </p:txBody>
          </p:sp>
        </mc:Fallback>
      </mc:AlternateContent>
      <p:cxnSp>
        <p:nvCxnSpPr>
          <p:cNvPr id="41" name="Straight Connector 40">
            <a:extLst>
              <a:ext uri="{FF2B5EF4-FFF2-40B4-BE49-F238E27FC236}">
                <a16:creationId xmlns:a16="http://schemas.microsoft.com/office/drawing/2014/main" id="{E34963C8-15B8-839A-6C11-C96FA1AF3E45}"/>
              </a:ext>
            </a:extLst>
          </p:cNvPr>
          <p:cNvCxnSpPr>
            <a:cxnSpLocks/>
            <a:stCxn id="40" idx="1"/>
          </p:cNvCxnSpPr>
          <p:nvPr/>
        </p:nvCxnSpPr>
        <p:spPr>
          <a:xfrm flipH="1" flipV="1">
            <a:off x="4773038" y="5278358"/>
            <a:ext cx="769995" cy="406437"/>
          </a:xfrm>
          <a:prstGeom prst="line">
            <a:avLst/>
          </a:prstGeom>
          <a:noFill/>
          <a:ln w="6350" cap="flat" cmpd="sng" algn="ctr">
            <a:solidFill>
              <a:srgbClr val="006CD6"/>
            </a:solidFill>
            <a:prstDash val="solid"/>
            <a:miter lim="800000"/>
          </a:ln>
          <a:effectLst/>
        </p:spPr>
      </p:cxnSp>
      <p:cxnSp>
        <p:nvCxnSpPr>
          <p:cNvPr id="42" name="Straight Connector 41">
            <a:extLst>
              <a:ext uri="{FF2B5EF4-FFF2-40B4-BE49-F238E27FC236}">
                <a16:creationId xmlns:a16="http://schemas.microsoft.com/office/drawing/2014/main" id="{1757E0B0-0AB5-23F7-3363-07FA1E4FEFB1}"/>
              </a:ext>
            </a:extLst>
          </p:cNvPr>
          <p:cNvCxnSpPr>
            <a:cxnSpLocks/>
            <a:endCxn id="39" idx="3"/>
          </p:cNvCxnSpPr>
          <p:nvPr/>
        </p:nvCxnSpPr>
        <p:spPr>
          <a:xfrm flipH="1">
            <a:off x="1491821" y="5455113"/>
            <a:ext cx="1073474" cy="269356"/>
          </a:xfrm>
          <a:prstGeom prst="line">
            <a:avLst/>
          </a:prstGeom>
          <a:noFill/>
          <a:ln w="6350" cap="flat" cmpd="sng" algn="ctr">
            <a:solidFill>
              <a:srgbClr val="006CD6"/>
            </a:solidFill>
            <a:prstDash val="solid"/>
            <a:miter lim="800000"/>
          </a:ln>
          <a:effectLst/>
        </p:spPr>
      </p:cxnSp>
      <p:sp>
        <p:nvSpPr>
          <p:cNvPr id="43" name="Arc 42">
            <a:extLst>
              <a:ext uri="{FF2B5EF4-FFF2-40B4-BE49-F238E27FC236}">
                <a16:creationId xmlns:a16="http://schemas.microsoft.com/office/drawing/2014/main" id="{0F1264CE-3E19-BC99-FC2F-F2C82ABE327B}"/>
              </a:ext>
            </a:extLst>
          </p:cNvPr>
          <p:cNvSpPr/>
          <p:nvPr/>
        </p:nvSpPr>
        <p:spPr>
          <a:xfrm>
            <a:off x="2567978" y="2411234"/>
            <a:ext cx="423917" cy="744997"/>
          </a:xfrm>
          <a:prstGeom prst="arc">
            <a:avLst/>
          </a:prstGeom>
          <a:noFill/>
          <a:ln w="6350" cap="flat" cmpd="sng" algn="ctr">
            <a:solidFill>
              <a:srgbClr val="000000"/>
            </a:solidFill>
            <a:prstDash val="solid"/>
            <a:miter lim="800000"/>
            <a:tailEnd type="triangl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4" name="TextBox 43">
            <a:extLst>
              <a:ext uri="{FF2B5EF4-FFF2-40B4-BE49-F238E27FC236}">
                <a16:creationId xmlns:a16="http://schemas.microsoft.com/office/drawing/2014/main" id="{1E5A213A-568A-3969-2317-BE36EC403966}"/>
              </a:ext>
            </a:extLst>
          </p:cNvPr>
          <p:cNvSpPr txBox="1"/>
          <p:nvPr/>
        </p:nvSpPr>
        <p:spPr>
          <a:xfrm>
            <a:off x="2685332" y="3878908"/>
            <a:ext cx="2054537" cy="369332"/>
          </a:xfrm>
          <a:prstGeom prst="rect">
            <a:avLst/>
          </a:prstGeom>
          <a:noFill/>
          <a:scene3d>
            <a:camera prst="orthographicFront">
              <a:rot lat="19800000" lon="3000000" rev="600000"/>
            </a:camera>
            <a:lightRig rig="threePt" dir="t"/>
          </a:scene3d>
        </p:spPr>
        <p:txBody>
          <a:bodyPr wrap="none" rtlCol="0">
            <a:spAutoFit/>
          </a:bodyPr>
          <a:lstStyle/>
          <a:p>
            <a:pPr algn="l" eaLnBrk="1" fontAlgn="auto" hangingPunct="1">
              <a:spcBef>
                <a:spcPts val="0"/>
              </a:spcBef>
              <a:spcAft>
                <a:spcPts val="0"/>
              </a:spcAft>
            </a:pPr>
            <a:r>
              <a:rPr lang="en-US" sz="1800" b="0" i="1" dirty="0">
                <a:solidFill>
                  <a:srgbClr val="000000"/>
                </a:solidFill>
                <a:latin typeface="Calibri" panose="020F0502020204030204"/>
                <a:ea typeface="+mn-ea"/>
              </a:rPr>
              <a:t>Gas Flow thru Foam</a:t>
            </a:r>
          </a:p>
        </p:txBody>
      </p:sp>
      <p:sp>
        <p:nvSpPr>
          <p:cNvPr id="45" name="TextBox 44">
            <a:extLst>
              <a:ext uri="{FF2B5EF4-FFF2-40B4-BE49-F238E27FC236}">
                <a16:creationId xmlns:a16="http://schemas.microsoft.com/office/drawing/2014/main" id="{D6F5AE87-038D-48BC-701A-AE154B291AFE}"/>
              </a:ext>
            </a:extLst>
          </p:cNvPr>
          <p:cNvSpPr txBox="1"/>
          <p:nvPr/>
        </p:nvSpPr>
        <p:spPr>
          <a:xfrm>
            <a:off x="5956048" y="4333589"/>
            <a:ext cx="1180131" cy="584775"/>
          </a:xfrm>
          <a:prstGeom prst="rect">
            <a:avLst/>
          </a:prstGeom>
          <a:noFill/>
        </p:spPr>
        <p:txBody>
          <a:bodyPr wrap="none" rtlCol="0">
            <a:spAutoFit/>
          </a:bodyPr>
          <a:lstStyle/>
          <a:p>
            <a:pPr eaLnBrk="1" fontAlgn="auto" hangingPunct="1">
              <a:spcBef>
                <a:spcPts val="0"/>
              </a:spcBef>
              <a:spcAft>
                <a:spcPts val="0"/>
              </a:spcAft>
            </a:pPr>
            <a:r>
              <a:rPr lang="en-US" sz="1600" b="0" dirty="0">
                <a:solidFill>
                  <a:srgbClr val="000000"/>
                </a:solidFill>
                <a:latin typeface="Calibri" panose="020F0502020204030204"/>
                <a:ea typeface="+mn-ea"/>
              </a:rPr>
              <a:t>Expanded</a:t>
            </a:r>
          </a:p>
          <a:p>
            <a:pPr eaLnBrk="1" fontAlgn="auto" hangingPunct="1">
              <a:spcBef>
                <a:spcPts val="0"/>
              </a:spcBef>
              <a:spcAft>
                <a:spcPts val="0"/>
              </a:spcAft>
            </a:pPr>
            <a:r>
              <a:rPr lang="en-US" sz="1600" b="0" dirty="0">
                <a:solidFill>
                  <a:srgbClr val="000000"/>
                </a:solidFill>
                <a:latin typeface="Calibri" panose="020F0502020204030204"/>
                <a:ea typeface="+mn-ea"/>
              </a:rPr>
              <a:t>Metal Foam</a:t>
            </a:r>
          </a:p>
        </p:txBody>
      </p:sp>
      <p:sp>
        <p:nvSpPr>
          <p:cNvPr id="46" name="TextBox 45">
            <a:extLst>
              <a:ext uri="{FF2B5EF4-FFF2-40B4-BE49-F238E27FC236}">
                <a16:creationId xmlns:a16="http://schemas.microsoft.com/office/drawing/2014/main" id="{5AA2B96D-858F-5D19-0606-73A05163390B}"/>
              </a:ext>
            </a:extLst>
          </p:cNvPr>
          <p:cNvSpPr txBox="1"/>
          <p:nvPr/>
        </p:nvSpPr>
        <p:spPr>
          <a:xfrm>
            <a:off x="5043462" y="1797592"/>
            <a:ext cx="1531125" cy="338554"/>
          </a:xfrm>
          <a:prstGeom prst="rect">
            <a:avLst/>
          </a:prstGeom>
          <a:noFill/>
        </p:spPr>
        <p:txBody>
          <a:bodyPr wrap="none" rtlCol="0">
            <a:spAutoFit/>
          </a:bodyPr>
          <a:lstStyle/>
          <a:p>
            <a:pPr eaLnBrk="1" fontAlgn="auto" hangingPunct="1">
              <a:spcBef>
                <a:spcPts val="0"/>
              </a:spcBef>
              <a:spcAft>
                <a:spcPts val="0"/>
              </a:spcAft>
            </a:pPr>
            <a:r>
              <a:rPr lang="en-US" sz="1600" b="0" dirty="0">
                <a:solidFill>
                  <a:srgbClr val="000000"/>
                </a:solidFill>
                <a:latin typeface="Calibri" panose="020F0502020204030204"/>
                <a:ea typeface="+mn-ea"/>
              </a:rPr>
              <a:t>Coolant Passage</a:t>
            </a:r>
          </a:p>
        </p:txBody>
      </p:sp>
      <p:cxnSp>
        <p:nvCxnSpPr>
          <p:cNvPr id="47" name="Straight Connector 46">
            <a:extLst>
              <a:ext uri="{FF2B5EF4-FFF2-40B4-BE49-F238E27FC236}">
                <a16:creationId xmlns:a16="http://schemas.microsoft.com/office/drawing/2014/main" id="{317CE9D7-DF23-522C-108E-641396B0474B}"/>
              </a:ext>
            </a:extLst>
          </p:cNvPr>
          <p:cNvCxnSpPr>
            <a:cxnSpLocks/>
            <a:stCxn id="46" idx="2"/>
          </p:cNvCxnSpPr>
          <p:nvPr/>
        </p:nvCxnSpPr>
        <p:spPr>
          <a:xfrm>
            <a:off x="5809025" y="2136146"/>
            <a:ext cx="219906" cy="663957"/>
          </a:xfrm>
          <a:prstGeom prst="line">
            <a:avLst/>
          </a:prstGeom>
          <a:noFill/>
          <a:ln w="6350" cap="flat" cmpd="sng" algn="ctr">
            <a:solidFill>
              <a:srgbClr val="006CD6"/>
            </a:solidFill>
            <a:prstDash val="solid"/>
            <a:miter lim="800000"/>
          </a:ln>
          <a:effectLst/>
        </p:spPr>
      </p:cxnSp>
      <p:cxnSp>
        <p:nvCxnSpPr>
          <p:cNvPr id="48" name="Straight Connector 47">
            <a:extLst>
              <a:ext uri="{FF2B5EF4-FFF2-40B4-BE49-F238E27FC236}">
                <a16:creationId xmlns:a16="http://schemas.microsoft.com/office/drawing/2014/main" id="{38FFB09F-FF9C-A674-C5BD-69DCA30881D0}"/>
              </a:ext>
            </a:extLst>
          </p:cNvPr>
          <p:cNvCxnSpPr>
            <a:cxnSpLocks/>
            <a:stCxn id="45" idx="0"/>
          </p:cNvCxnSpPr>
          <p:nvPr/>
        </p:nvCxnSpPr>
        <p:spPr>
          <a:xfrm flipH="1" flipV="1">
            <a:off x="6028931" y="4082487"/>
            <a:ext cx="517183" cy="251102"/>
          </a:xfrm>
          <a:prstGeom prst="line">
            <a:avLst/>
          </a:prstGeom>
          <a:noFill/>
          <a:ln w="6350" cap="flat" cmpd="sng" algn="ctr">
            <a:solidFill>
              <a:srgbClr val="006CD6"/>
            </a:solidFill>
            <a:prstDash val="solid"/>
            <a:miter lim="800000"/>
          </a:ln>
          <a:effectLst/>
        </p:spPr>
      </p:cxnSp>
      <p:sp>
        <p:nvSpPr>
          <p:cNvPr id="49" name="Title 1">
            <a:extLst>
              <a:ext uri="{FF2B5EF4-FFF2-40B4-BE49-F238E27FC236}">
                <a16:creationId xmlns:a16="http://schemas.microsoft.com/office/drawing/2014/main" id="{BE3128FE-1128-8047-E10F-62D96A1069A4}"/>
              </a:ext>
            </a:extLst>
          </p:cNvPr>
          <p:cNvSpPr txBox="1">
            <a:spLocks/>
          </p:cNvSpPr>
          <p:nvPr/>
        </p:nvSpPr>
        <p:spPr>
          <a:xfrm>
            <a:off x="838200" y="38629"/>
            <a:ext cx="10515600" cy="64240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defRPr/>
            </a:pPr>
            <a:r>
              <a:rPr lang="en-US" sz="2800" b="0" dirty="0">
                <a:solidFill>
                  <a:srgbClr val="333399"/>
                </a:solidFill>
                <a:latin typeface="Calibri" panose="020F0502020204030204"/>
                <a:cs typeface="Arial" panose="020B0604020202020204" pitchFamily="34" charset="0"/>
              </a:rPr>
              <a:t>Heat Exchanger Model Coordinate System and Variables</a:t>
            </a:r>
          </a:p>
        </p:txBody>
      </p:sp>
      <p:sp>
        <p:nvSpPr>
          <p:cNvPr id="50" name="TextBox 49">
            <a:extLst>
              <a:ext uri="{FF2B5EF4-FFF2-40B4-BE49-F238E27FC236}">
                <a16:creationId xmlns:a16="http://schemas.microsoft.com/office/drawing/2014/main" id="{60D425D6-E8FE-7103-FA69-A6E3162210F3}"/>
              </a:ext>
            </a:extLst>
          </p:cNvPr>
          <p:cNvSpPr txBox="1"/>
          <p:nvPr/>
        </p:nvSpPr>
        <p:spPr>
          <a:xfrm>
            <a:off x="7180496" y="2987464"/>
            <a:ext cx="332143" cy="338554"/>
          </a:xfrm>
          <a:prstGeom prst="rect">
            <a:avLst/>
          </a:prstGeom>
          <a:noFill/>
        </p:spPr>
        <p:txBody>
          <a:bodyPr wrap="none" rtlCol="0">
            <a:spAutoFit/>
          </a:bodyPr>
          <a:lstStyle/>
          <a:p>
            <a:pPr eaLnBrk="1" fontAlgn="auto" hangingPunct="1">
              <a:spcBef>
                <a:spcPts val="0"/>
              </a:spcBef>
              <a:spcAft>
                <a:spcPts val="0"/>
              </a:spcAft>
            </a:pPr>
            <a:r>
              <a:rPr lang="en-US" sz="1600" b="0" i="1" dirty="0">
                <a:solidFill>
                  <a:srgbClr val="000000"/>
                </a:solidFill>
                <a:latin typeface="Calibri" panose="020F0502020204030204"/>
                <a:ea typeface="+mn-ea"/>
              </a:rPr>
              <a:t>w</a:t>
            </a:r>
          </a:p>
        </p:txBody>
      </p:sp>
      <p:cxnSp>
        <p:nvCxnSpPr>
          <p:cNvPr id="53" name="Straight Arrow Connector 52">
            <a:extLst>
              <a:ext uri="{FF2B5EF4-FFF2-40B4-BE49-F238E27FC236}">
                <a16:creationId xmlns:a16="http://schemas.microsoft.com/office/drawing/2014/main" id="{54C98129-53EF-1DC5-563E-A866E1E3A489}"/>
              </a:ext>
            </a:extLst>
          </p:cNvPr>
          <p:cNvCxnSpPr>
            <a:cxnSpLocks/>
          </p:cNvCxnSpPr>
          <p:nvPr/>
        </p:nvCxnSpPr>
        <p:spPr bwMode="auto">
          <a:xfrm>
            <a:off x="7199951" y="2914421"/>
            <a:ext cx="0" cy="553494"/>
          </a:xfrm>
          <a:prstGeom prst="straightConnector1">
            <a:avLst/>
          </a:prstGeom>
          <a:solidFill>
            <a:schemeClr val="accent1"/>
          </a:solidFill>
          <a:ln w="9525" cap="flat" cmpd="sng" algn="ctr">
            <a:solidFill>
              <a:schemeClr val="accent2"/>
            </a:solidFill>
            <a:prstDash val="solid"/>
            <a:round/>
            <a:headEnd type="triangle"/>
            <a:tailEnd type="triangle"/>
          </a:ln>
          <a:effectLst/>
        </p:spPr>
      </p:cxnSp>
      <p:sp>
        <p:nvSpPr>
          <p:cNvPr id="65" name="Content Placeholder 2">
            <a:extLst>
              <a:ext uri="{FF2B5EF4-FFF2-40B4-BE49-F238E27FC236}">
                <a16:creationId xmlns:a16="http://schemas.microsoft.com/office/drawing/2014/main" id="{8FDD723B-B9CE-F4A8-2111-F2E0B2898E98}"/>
              </a:ext>
            </a:extLst>
          </p:cNvPr>
          <p:cNvSpPr txBox="1">
            <a:spLocks/>
          </p:cNvSpPr>
          <p:nvPr/>
        </p:nvSpPr>
        <p:spPr>
          <a:xfrm>
            <a:off x="7642827" y="760294"/>
            <a:ext cx="4558918" cy="34956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lnSpc>
                <a:spcPct val="100000"/>
              </a:lnSpc>
              <a:spcBef>
                <a:spcPts val="0"/>
              </a:spcBef>
              <a:spcAft>
                <a:spcPts val="600"/>
              </a:spcAft>
              <a:defRPr/>
            </a:pPr>
            <a:r>
              <a:rPr lang="en-US" sz="2000" b="0" dirty="0">
                <a:solidFill>
                  <a:srgbClr val="333399"/>
                </a:solidFill>
                <a:latin typeface="Calibri" panose="020F0502020204030204"/>
              </a:rPr>
              <a:t>Assumption is that the foam temperature varies in the x and y directions (between and along the length of the coolant channels).</a:t>
            </a:r>
          </a:p>
          <a:p>
            <a:pPr fontAlgn="auto">
              <a:lnSpc>
                <a:spcPct val="100000"/>
              </a:lnSpc>
              <a:spcBef>
                <a:spcPts val="0"/>
              </a:spcBef>
              <a:spcAft>
                <a:spcPts val="600"/>
              </a:spcAft>
              <a:defRPr/>
            </a:pPr>
            <a:r>
              <a:rPr lang="en-US" sz="2000" b="0" dirty="0">
                <a:solidFill>
                  <a:srgbClr val="333399"/>
                </a:solidFill>
                <a:latin typeface="Calibri" panose="020F0502020204030204"/>
              </a:rPr>
              <a:t>But the foam is  isothermal in the z direction due to the thermal conductivity of the foam and the relative heat capacities of the foam and the gas and the gas is assumed to exit at the foam temperature.</a:t>
            </a:r>
          </a:p>
          <a:p>
            <a:pPr fontAlgn="auto">
              <a:lnSpc>
                <a:spcPct val="100000"/>
              </a:lnSpc>
              <a:spcBef>
                <a:spcPts val="0"/>
              </a:spcBef>
              <a:spcAft>
                <a:spcPts val="600"/>
              </a:spcAft>
              <a:defRPr/>
            </a:pPr>
            <a:r>
              <a:rPr lang="en-US" sz="2000" b="0" dirty="0">
                <a:solidFill>
                  <a:srgbClr val="333399"/>
                </a:solidFill>
                <a:latin typeface="Calibri" panose="020F0502020204030204"/>
              </a:rPr>
              <a:t>The minimum thickness of the foam, w, to achieve this is given by (derivation in the backup slides):</a:t>
            </a:r>
          </a:p>
          <a:p>
            <a:pPr fontAlgn="auto">
              <a:lnSpc>
                <a:spcPct val="100000"/>
              </a:lnSpc>
              <a:spcBef>
                <a:spcPts val="0"/>
              </a:spcBef>
              <a:spcAft>
                <a:spcPts val="600"/>
              </a:spcAft>
              <a:defRPr/>
            </a:pPr>
            <a:endParaRPr lang="en-US" sz="2000" b="0" dirty="0">
              <a:solidFill>
                <a:srgbClr val="333399"/>
              </a:solidFill>
              <a:latin typeface="Calibri" panose="020F0502020204030204"/>
            </a:endParaRPr>
          </a:p>
          <a:p>
            <a:pPr fontAlgn="auto">
              <a:spcAft>
                <a:spcPts val="0"/>
              </a:spcAft>
              <a:defRPr/>
            </a:pPr>
            <a:endParaRPr lang="en-US" sz="1800" b="0" dirty="0">
              <a:solidFill>
                <a:sysClr val="windowText" lastClr="000000"/>
              </a:solidFill>
              <a:latin typeface="Calibri" panose="020F0502020204030204"/>
            </a:endParaRPr>
          </a:p>
        </p:txBody>
      </p:sp>
      <mc:AlternateContent xmlns:mc="http://schemas.openxmlformats.org/markup-compatibility/2006" xmlns:a14="http://schemas.microsoft.com/office/drawing/2010/main">
        <mc:Choice Requires="a14">
          <p:sp>
            <p:nvSpPr>
              <p:cNvPr id="67" name="TextBox 66">
                <a:extLst>
                  <a:ext uri="{FF2B5EF4-FFF2-40B4-BE49-F238E27FC236}">
                    <a16:creationId xmlns:a16="http://schemas.microsoft.com/office/drawing/2014/main" id="{284BDFD7-1400-8571-D449-694F50551859}"/>
                  </a:ext>
                </a:extLst>
              </p:cNvPr>
              <p:cNvSpPr txBox="1"/>
              <p:nvPr/>
            </p:nvSpPr>
            <p:spPr>
              <a:xfrm>
                <a:off x="9133336" y="5223164"/>
                <a:ext cx="1600631" cy="427938"/>
              </a:xfrm>
              <a:prstGeom prst="rect">
                <a:avLst/>
              </a:prstGeom>
              <a:solidFill>
                <a:schemeClr val="bg1">
                  <a:lumMod val="95000"/>
                </a:schemeClr>
              </a:solidFill>
              <a:ln>
                <a:noFill/>
              </a:ln>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𝑤</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f>
                        <m:fPr>
                          <m:ctrlP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num>
                        <m:den>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h</m:t>
                          </m:r>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𝛼</m:t>
                          </m:r>
                        </m:den>
                      </m:f>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𝑙𝑛</m:t>
                      </m:r>
                      <m:d>
                        <m:dPr>
                          <m:ctrlP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dPr>
                        <m:e>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𝛿</m:t>
                          </m:r>
                        </m:e>
                      </m:d>
                    </m:oMath>
                  </m:oMathPara>
                </a14:m>
                <a:endPar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67" name="TextBox 66">
                <a:extLst>
                  <a:ext uri="{FF2B5EF4-FFF2-40B4-BE49-F238E27FC236}">
                    <a16:creationId xmlns:a16="http://schemas.microsoft.com/office/drawing/2014/main" id="{284BDFD7-1400-8571-D449-694F50551859}"/>
                  </a:ext>
                </a:extLst>
              </p:cNvPr>
              <p:cNvSpPr txBox="1">
                <a:spLocks noRot="1" noChangeAspect="1" noMove="1" noResize="1" noEditPoints="1" noAdjustHandles="1" noChangeArrowheads="1" noChangeShapeType="1" noTextEdit="1"/>
              </p:cNvSpPr>
              <p:nvPr/>
            </p:nvSpPr>
            <p:spPr>
              <a:xfrm>
                <a:off x="9133336" y="5223164"/>
                <a:ext cx="1600631" cy="427938"/>
              </a:xfrm>
              <a:prstGeom prst="rect">
                <a:avLst/>
              </a:prstGeom>
              <a:blipFill>
                <a:blip r:embed="rId7"/>
                <a:stretch>
                  <a:fillRect l="-1141" b="-15714"/>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9" name="TextBox 68">
                <a:extLst>
                  <a:ext uri="{FF2B5EF4-FFF2-40B4-BE49-F238E27FC236}">
                    <a16:creationId xmlns:a16="http://schemas.microsoft.com/office/drawing/2014/main" id="{48A73CE6-2E28-64AB-1A7F-711CD37C2C97}"/>
                  </a:ext>
                </a:extLst>
              </p:cNvPr>
              <p:cNvSpPr txBox="1"/>
              <p:nvPr/>
            </p:nvSpPr>
            <p:spPr>
              <a:xfrm>
                <a:off x="8737417" y="5893144"/>
                <a:ext cx="2480551" cy="537904"/>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𝛿</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f>
                        <m:fPr>
                          <m:ctrlP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sSub>
                            <m:sSubPr>
                              <m:ctrlP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𝑇</m:t>
                              </m:r>
                            </m:e>
                            <m:sub>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𝑔𝑎𝑠</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𝑜𝑢𝑡</m:t>
                              </m:r>
                            </m:sub>
                          </m:sSub>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sSub>
                            <m:sSubPr>
                              <m:ctrlP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𝑇</m:t>
                              </m:r>
                            </m:e>
                            <m:sub>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𝑓𝑜𝑎𝑚</m:t>
                              </m:r>
                            </m:sub>
                          </m:sSub>
                        </m:num>
                        <m:den>
                          <m:sSub>
                            <m:sSubPr>
                              <m:ctrlP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𝑇</m:t>
                              </m:r>
                            </m:e>
                            <m:sub>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𝑔𝑎𝑠</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𝑖𝑛</m:t>
                              </m:r>
                            </m:sub>
                          </m:sSub>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sSub>
                            <m:sSubPr>
                              <m:ctrlP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𝑇</m:t>
                              </m:r>
                            </m:e>
                            <m:sub>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𝑓𝑜𝑎𝑚</m:t>
                              </m:r>
                            </m:sub>
                          </m:sSub>
                        </m:den>
                      </m:f>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f>
                        <m:fPr>
                          <m:ctrlP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sSub>
                            <m:sSubPr>
                              <m:ctrlP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𝑜𝑢𝑡</m:t>
                              </m:r>
                            </m:sub>
                          </m:sSub>
                        </m:num>
                        <m:den>
                          <m:sSub>
                            <m:sSubPr>
                              <m:ctrlP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𝑖𝑛</m:t>
                              </m:r>
                            </m:sub>
                          </m:sSub>
                        </m:den>
                      </m:f>
                    </m:oMath>
                  </m:oMathPara>
                </a14:m>
                <a:endPar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69" name="TextBox 68">
                <a:extLst>
                  <a:ext uri="{FF2B5EF4-FFF2-40B4-BE49-F238E27FC236}">
                    <a16:creationId xmlns:a16="http://schemas.microsoft.com/office/drawing/2014/main" id="{48A73CE6-2E28-64AB-1A7F-711CD37C2C97}"/>
                  </a:ext>
                </a:extLst>
              </p:cNvPr>
              <p:cNvSpPr txBox="1">
                <a:spLocks noRot="1" noChangeAspect="1" noMove="1" noResize="1" noEditPoints="1" noAdjustHandles="1" noChangeArrowheads="1" noChangeShapeType="1" noTextEdit="1"/>
              </p:cNvSpPr>
              <p:nvPr/>
            </p:nvSpPr>
            <p:spPr>
              <a:xfrm>
                <a:off x="8737417" y="5893144"/>
                <a:ext cx="2480551" cy="537904"/>
              </a:xfrm>
              <a:prstGeom prst="rect">
                <a:avLst/>
              </a:prstGeom>
              <a:blipFill>
                <a:blip r:embed="rId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6356091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DFB8E-F712-845A-D3ED-53BA7E530067}"/>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35A7AA8C-D1B3-0554-86D2-1724522F7236}"/>
              </a:ext>
            </a:extLst>
          </p:cNvPr>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333399"/>
                </a:solidFill>
                <a:effectLst/>
                <a:uLnTx/>
                <a:uFillTx/>
                <a:latin typeface="Arial"/>
                <a:ea typeface="ＭＳ Ｐゴシック"/>
                <a:cs typeface="Arial"/>
              </a:rPr>
              <a:t>TFAWS 2026 – August 31 – September 4, 2026</a:t>
            </a:r>
            <a:endParaRPr kumimoji="0" lang="en-US" sz="1200" b="0" i="0" u="none" strike="noStrike" kern="1200" cap="none" spc="0" normalizeH="0" baseline="0" noProof="0" dirty="0">
              <a:ln>
                <a:noFill/>
              </a:ln>
              <a:solidFill>
                <a:srgbClr val="333399"/>
              </a:solidFill>
              <a:effectLst/>
              <a:uLnTx/>
              <a:uFillTx/>
              <a:latin typeface="Arial"/>
              <a:ea typeface="ＭＳ Ｐゴシック"/>
              <a:cs typeface="Arial"/>
            </a:endParaRPr>
          </a:p>
        </p:txBody>
      </p:sp>
      <p:sp>
        <p:nvSpPr>
          <p:cNvPr id="5" name="Slide Number Placeholder 4">
            <a:extLst>
              <a:ext uri="{FF2B5EF4-FFF2-40B4-BE49-F238E27FC236}">
                <a16:creationId xmlns:a16="http://schemas.microsoft.com/office/drawing/2014/main" id="{D80F2CE8-48FE-6245-994C-F19147CB4B3F}"/>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3F42015-0FC7-4B0E-8D2B-76EADF48D957}" type="slidenum">
              <a:rPr kumimoji="0" lang="en-US" sz="1000" b="0" i="0" u="none" strike="noStrike" kern="1200" cap="none" spc="0" normalizeH="0" baseline="0" noProof="0" smtClean="0">
                <a:ln>
                  <a:noFill/>
                </a:ln>
                <a:solidFill>
                  <a:srgbClr val="333399"/>
                </a:solidFill>
                <a:effectLst/>
                <a:uLnTx/>
                <a:uFillTx/>
                <a:latin typeface="Arial" pitchFamily="34"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en-US" sz="1000" b="0" i="0" u="none" strike="noStrike" kern="1200" cap="none" spc="0" normalizeH="0" baseline="0" noProof="0">
              <a:ln>
                <a:noFill/>
              </a:ln>
              <a:solidFill>
                <a:srgbClr val="333399"/>
              </a:solidFill>
              <a:effectLst/>
              <a:uLnTx/>
              <a:uFillTx/>
              <a:latin typeface="Arial" pitchFamily="34" charset="0"/>
              <a:ea typeface="ＭＳ Ｐゴシック" charset="-128"/>
              <a:cs typeface="+mn-cs"/>
            </a:endParaRPr>
          </a:p>
        </p:txBody>
      </p:sp>
      <p:grpSp>
        <p:nvGrpSpPr>
          <p:cNvPr id="2" name="Group 1">
            <a:extLst>
              <a:ext uri="{FF2B5EF4-FFF2-40B4-BE49-F238E27FC236}">
                <a16:creationId xmlns:a16="http://schemas.microsoft.com/office/drawing/2014/main" id="{84DE4634-FB45-CBEC-0B4C-9101E420BC6F}"/>
              </a:ext>
            </a:extLst>
          </p:cNvPr>
          <p:cNvGrpSpPr/>
          <p:nvPr/>
        </p:nvGrpSpPr>
        <p:grpSpPr>
          <a:xfrm>
            <a:off x="956344" y="1052306"/>
            <a:ext cx="4548012" cy="5767065"/>
            <a:chOff x="1078784" y="1189169"/>
            <a:chExt cx="4548012" cy="5767065"/>
          </a:xfrm>
        </p:grpSpPr>
        <p:pic>
          <p:nvPicPr>
            <p:cNvPr id="3" name="Picture 2">
              <a:extLst>
                <a:ext uri="{FF2B5EF4-FFF2-40B4-BE49-F238E27FC236}">
                  <a16:creationId xmlns:a16="http://schemas.microsoft.com/office/drawing/2014/main" id="{0698A07B-9713-905E-4AF5-08CFBD1732B9}"/>
                </a:ext>
              </a:extLst>
            </p:cNvPr>
            <p:cNvPicPr>
              <a:picLocks noChangeAspect="1"/>
            </p:cNvPicPr>
            <p:nvPr/>
          </p:nvPicPr>
          <p:blipFill>
            <a:blip r:embed="rId2"/>
            <a:srcRect l="28322" r="34375" b="2496"/>
            <a:stretch>
              <a:fillRect/>
            </a:stretch>
          </p:blipFill>
          <p:spPr>
            <a:xfrm>
              <a:off x="1078784" y="1189169"/>
              <a:ext cx="4548012" cy="5767065"/>
            </a:xfrm>
            <a:prstGeom prst="rect">
              <a:avLst/>
            </a:prstGeom>
          </p:spPr>
        </p:pic>
        <p:sp>
          <p:nvSpPr>
            <p:cNvPr id="6" name="Arrow: Down 5">
              <a:extLst>
                <a:ext uri="{FF2B5EF4-FFF2-40B4-BE49-F238E27FC236}">
                  <a16:creationId xmlns:a16="http://schemas.microsoft.com/office/drawing/2014/main" id="{0C7E7851-934B-7DB9-6878-E1BFDF8BA75E}"/>
                </a:ext>
              </a:extLst>
            </p:cNvPr>
            <p:cNvSpPr/>
            <p:nvPr/>
          </p:nvSpPr>
          <p:spPr>
            <a:xfrm>
              <a:off x="2256976" y="1708834"/>
              <a:ext cx="588787" cy="786782"/>
            </a:xfrm>
            <a:prstGeom prst="downArrow">
              <a:avLst>
                <a:gd name="adj1" fmla="val 50000"/>
                <a:gd name="adj2" fmla="val 37167"/>
              </a:avLst>
            </a:prstGeom>
            <a:solidFill>
              <a:srgbClr val="F4C400"/>
            </a:solidFill>
            <a:ln w="12700" cap="flat" cmpd="sng" algn="ctr">
              <a:solidFill>
                <a:srgbClr val="F4C400">
                  <a:shade val="15000"/>
                </a:srgbClr>
              </a:solidFill>
              <a:prstDash val="solid"/>
              <a:miter lim="800000"/>
            </a:ln>
            <a:effectLst/>
            <a:scene3d>
              <a:camera prst="orthographicFront">
                <a:rot lat="13800000" lon="13200000" rev="0"/>
              </a:camera>
              <a:lightRig rig="threePt" dir="t">
                <a:rot lat="0" lon="0" rev="1800000"/>
              </a:lightRig>
            </a:scene3d>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7" name="Arrow: Down 6">
              <a:extLst>
                <a:ext uri="{FF2B5EF4-FFF2-40B4-BE49-F238E27FC236}">
                  <a16:creationId xmlns:a16="http://schemas.microsoft.com/office/drawing/2014/main" id="{224BFF6A-8C25-42F3-CFCF-2288A5B22F02}"/>
                </a:ext>
              </a:extLst>
            </p:cNvPr>
            <p:cNvSpPr/>
            <p:nvPr/>
          </p:nvSpPr>
          <p:spPr>
            <a:xfrm>
              <a:off x="2627212" y="1977685"/>
              <a:ext cx="588787" cy="786782"/>
            </a:xfrm>
            <a:prstGeom prst="downArrow">
              <a:avLst>
                <a:gd name="adj1" fmla="val 50000"/>
                <a:gd name="adj2" fmla="val 37167"/>
              </a:avLst>
            </a:prstGeom>
            <a:solidFill>
              <a:srgbClr val="F4C400"/>
            </a:solidFill>
            <a:ln w="12700" cap="flat" cmpd="sng" algn="ctr">
              <a:solidFill>
                <a:srgbClr val="F4C400">
                  <a:shade val="15000"/>
                </a:srgbClr>
              </a:solidFill>
              <a:prstDash val="solid"/>
              <a:miter lim="800000"/>
            </a:ln>
            <a:effectLst/>
            <a:scene3d>
              <a:camera prst="orthographicFront">
                <a:rot lat="13800000" lon="13200000" rev="0"/>
              </a:camera>
              <a:lightRig rig="threePt" dir="t">
                <a:rot lat="0" lon="0" rev="1800000"/>
              </a:lightRig>
            </a:scene3d>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8" name="Arrow: Down 7">
              <a:extLst>
                <a:ext uri="{FF2B5EF4-FFF2-40B4-BE49-F238E27FC236}">
                  <a16:creationId xmlns:a16="http://schemas.microsoft.com/office/drawing/2014/main" id="{F7F93369-11B4-95C7-9DCB-5FC27878014B}"/>
                </a:ext>
              </a:extLst>
            </p:cNvPr>
            <p:cNvSpPr/>
            <p:nvPr/>
          </p:nvSpPr>
          <p:spPr>
            <a:xfrm>
              <a:off x="2981236" y="2254836"/>
              <a:ext cx="588787" cy="786782"/>
            </a:xfrm>
            <a:prstGeom prst="downArrow">
              <a:avLst>
                <a:gd name="adj1" fmla="val 50000"/>
                <a:gd name="adj2" fmla="val 37167"/>
              </a:avLst>
            </a:prstGeom>
            <a:solidFill>
              <a:srgbClr val="F4C400"/>
            </a:solidFill>
            <a:ln w="12700" cap="flat" cmpd="sng" algn="ctr">
              <a:solidFill>
                <a:srgbClr val="F4C400">
                  <a:shade val="15000"/>
                </a:srgbClr>
              </a:solidFill>
              <a:prstDash val="solid"/>
              <a:miter lim="800000"/>
            </a:ln>
            <a:effectLst/>
            <a:scene3d>
              <a:camera prst="orthographicFront">
                <a:rot lat="13800000" lon="13200000" rev="0"/>
              </a:camera>
              <a:lightRig rig="threePt" dir="t">
                <a:rot lat="0" lon="0" rev="1800000"/>
              </a:lightRig>
            </a:scene3d>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9" name="Arrow: Down 8">
              <a:extLst>
                <a:ext uri="{FF2B5EF4-FFF2-40B4-BE49-F238E27FC236}">
                  <a16:creationId xmlns:a16="http://schemas.microsoft.com/office/drawing/2014/main" id="{BCBAD2F6-EE93-384C-0E8E-72CC8F842F32}"/>
                </a:ext>
              </a:extLst>
            </p:cNvPr>
            <p:cNvSpPr/>
            <p:nvPr/>
          </p:nvSpPr>
          <p:spPr>
            <a:xfrm>
              <a:off x="3361184" y="2487550"/>
              <a:ext cx="588787" cy="786782"/>
            </a:xfrm>
            <a:prstGeom prst="downArrow">
              <a:avLst>
                <a:gd name="adj1" fmla="val 50000"/>
                <a:gd name="adj2" fmla="val 37167"/>
              </a:avLst>
            </a:prstGeom>
            <a:solidFill>
              <a:srgbClr val="F4C400"/>
            </a:solidFill>
            <a:ln w="12700" cap="flat" cmpd="sng" algn="ctr">
              <a:solidFill>
                <a:srgbClr val="F4C400">
                  <a:shade val="15000"/>
                </a:srgbClr>
              </a:solidFill>
              <a:prstDash val="solid"/>
              <a:miter lim="800000"/>
            </a:ln>
            <a:effectLst/>
            <a:scene3d>
              <a:camera prst="orthographicFront">
                <a:rot lat="13800000" lon="13200000" rev="0"/>
              </a:camera>
              <a:lightRig rig="threePt" dir="t">
                <a:rot lat="0" lon="0" rev="1800000"/>
              </a:lightRig>
            </a:scene3d>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0" name="Arrow: Down 9">
              <a:extLst>
                <a:ext uri="{FF2B5EF4-FFF2-40B4-BE49-F238E27FC236}">
                  <a16:creationId xmlns:a16="http://schemas.microsoft.com/office/drawing/2014/main" id="{F8966930-0790-4CAA-3DFF-752071D31C1A}"/>
                </a:ext>
              </a:extLst>
            </p:cNvPr>
            <p:cNvSpPr/>
            <p:nvPr/>
          </p:nvSpPr>
          <p:spPr>
            <a:xfrm>
              <a:off x="3681004" y="2758161"/>
              <a:ext cx="588787" cy="786782"/>
            </a:xfrm>
            <a:prstGeom prst="downArrow">
              <a:avLst>
                <a:gd name="adj1" fmla="val 50000"/>
                <a:gd name="adj2" fmla="val 37167"/>
              </a:avLst>
            </a:prstGeom>
            <a:solidFill>
              <a:srgbClr val="F4C400"/>
            </a:solidFill>
            <a:ln w="12700" cap="flat" cmpd="sng" algn="ctr">
              <a:solidFill>
                <a:srgbClr val="F4C400">
                  <a:shade val="15000"/>
                </a:srgbClr>
              </a:solidFill>
              <a:prstDash val="solid"/>
              <a:miter lim="800000"/>
            </a:ln>
            <a:effectLst/>
            <a:scene3d>
              <a:camera prst="orthographicFront">
                <a:rot lat="13800000" lon="13200000" rev="0"/>
              </a:camera>
              <a:lightRig rig="threePt" dir="t">
                <a:rot lat="0" lon="0" rev="1800000"/>
              </a:lightRig>
            </a:scene3d>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1" name="Arrow: Down 10">
              <a:extLst>
                <a:ext uri="{FF2B5EF4-FFF2-40B4-BE49-F238E27FC236}">
                  <a16:creationId xmlns:a16="http://schemas.microsoft.com/office/drawing/2014/main" id="{51418F34-8728-B4F8-5C44-C54656EF72A7}"/>
                </a:ext>
              </a:extLst>
            </p:cNvPr>
            <p:cNvSpPr/>
            <p:nvPr/>
          </p:nvSpPr>
          <p:spPr>
            <a:xfrm>
              <a:off x="4503004" y="5915031"/>
              <a:ext cx="588787" cy="786782"/>
            </a:xfrm>
            <a:prstGeom prst="downArrow">
              <a:avLst>
                <a:gd name="adj1" fmla="val 50000"/>
                <a:gd name="adj2" fmla="val 37167"/>
              </a:avLst>
            </a:prstGeom>
            <a:solidFill>
              <a:srgbClr val="F4C400"/>
            </a:solidFill>
            <a:ln w="12700" cap="flat" cmpd="sng" algn="ctr">
              <a:solidFill>
                <a:srgbClr val="F4C400">
                  <a:shade val="15000"/>
                </a:srgbClr>
              </a:solidFill>
              <a:prstDash val="solid"/>
              <a:miter lim="800000"/>
            </a:ln>
            <a:effectLst/>
            <a:scene3d>
              <a:camera prst="orthographicFront">
                <a:rot lat="13800000" lon="13200000" rev="0"/>
              </a:camera>
              <a:lightRig rig="threePt" dir="t">
                <a:rot lat="0" lon="0" rev="1800000"/>
              </a:lightRig>
            </a:scene3d>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sp>
        <p:nvSpPr>
          <p:cNvPr id="12" name="TextBox 11">
            <a:extLst>
              <a:ext uri="{FF2B5EF4-FFF2-40B4-BE49-F238E27FC236}">
                <a16:creationId xmlns:a16="http://schemas.microsoft.com/office/drawing/2014/main" id="{35128C31-7522-F55A-C3C3-98727DE4ACB8}"/>
              </a:ext>
            </a:extLst>
          </p:cNvPr>
          <p:cNvSpPr txBox="1"/>
          <p:nvPr/>
        </p:nvSpPr>
        <p:spPr>
          <a:xfrm>
            <a:off x="7231975" y="821065"/>
            <a:ext cx="3445559" cy="369332"/>
          </a:xfrm>
          <a:prstGeom prst="rect">
            <a:avLst/>
          </a:prstGeom>
          <a:noFill/>
        </p:spPr>
        <p:txBody>
          <a:bodyPr wrap="none" rtlCol="0">
            <a:spAutoFit/>
          </a:bodyPr>
          <a:lstStyle/>
          <a:p>
            <a:pPr algn="l" eaLnBrk="1" fontAlgn="auto" hangingPunct="1">
              <a:spcBef>
                <a:spcPts val="0"/>
              </a:spcBef>
              <a:spcAft>
                <a:spcPts val="0"/>
              </a:spcAft>
              <a:defRPr/>
            </a:pPr>
            <a:r>
              <a:rPr lang="en-US" sz="1800" b="0" i="1" dirty="0">
                <a:solidFill>
                  <a:srgbClr val="000000"/>
                </a:solidFill>
                <a:latin typeface="Calibri" panose="020F0502020204030204"/>
                <a:ea typeface="+mn-ea"/>
              </a:rPr>
              <a:t>Low </a:t>
            </a:r>
            <a:r>
              <a:rPr lang="en-US" sz="1800" b="0" i="1" dirty="0">
                <a:solidFill>
                  <a:srgbClr val="000000"/>
                </a:solidFill>
                <a:latin typeface="Symbol" panose="05050102010706020507" pitchFamily="18" charset="2"/>
                <a:ea typeface="+mn-ea"/>
              </a:rPr>
              <a:t>D</a:t>
            </a:r>
            <a:r>
              <a:rPr lang="en-US" sz="1800" b="0" i="1" dirty="0">
                <a:solidFill>
                  <a:srgbClr val="000000"/>
                </a:solidFill>
                <a:latin typeface="Calibri" panose="020F0502020204030204"/>
                <a:ea typeface="+mn-ea"/>
              </a:rPr>
              <a:t>P Cross Flow Heat Exchanger</a:t>
            </a:r>
          </a:p>
        </p:txBody>
      </p:sp>
      <p:cxnSp>
        <p:nvCxnSpPr>
          <p:cNvPr id="13" name="Straight Arrow Connector 12">
            <a:extLst>
              <a:ext uri="{FF2B5EF4-FFF2-40B4-BE49-F238E27FC236}">
                <a16:creationId xmlns:a16="http://schemas.microsoft.com/office/drawing/2014/main" id="{AA802916-1767-8C0C-9B79-7B3987C92006}"/>
              </a:ext>
            </a:extLst>
          </p:cNvPr>
          <p:cNvCxnSpPr>
            <a:cxnSpLocks/>
          </p:cNvCxnSpPr>
          <p:nvPr/>
        </p:nvCxnSpPr>
        <p:spPr>
          <a:xfrm flipH="1" flipV="1">
            <a:off x="3545706" y="3943979"/>
            <a:ext cx="281825" cy="193277"/>
          </a:xfrm>
          <a:prstGeom prst="straightConnector1">
            <a:avLst/>
          </a:prstGeom>
          <a:noFill/>
          <a:ln w="25400" cap="flat" cmpd="sng" algn="ctr">
            <a:solidFill>
              <a:srgbClr val="006CD6"/>
            </a:solidFill>
            <a:prstDash val="solid"/>
            <a:miter lim="800000"/>
            <a:tailEnd type="triangle"/>
          </a:ln>
          <a:effectLst/>
        </p:spPr>
      </p:cxnSp>
      <p:sp>
        <p:nvSpPr>
          <p:cNvPr id="14" name="TextBox 13">
            <a:extLst>
              <a:ext uri="{FF2B5EF4-FFF2-40B4-BE49-F238E27FC236}">
                <a16:creationId xmlns:a16="http://schemas.microsoft.com/office/drawing/2014/main" id="{BAF0CC82-6667-A119-DE26-88143578C6FF}"/>
              </a:ext>
            </a:extLst>
          </p:cNvPr>
          <p:cNvSpPr txBox="1"/>
          <p:nvPr/>
        </p:nvSpPr>
        <p:spPr>
          <a:xfrm>
            <a:off x="844147" y="6482920"/>
            <a:ext cx="410177" cy="276999"/>
          </a:xfrm>
          <a:prstGeom prst="rect">
            <a:avLst/>
          </a:prstGeom>
          <a:noFill/>
        </p:spPr>
        <p:txBody>
          <a:bodyPr wrap="none" rtlCol="0">
            <a:spAutoFit/>
          </a:bodyPr>
          <a:lstStyle/>
          <a:p>
            <a:pPr algn="l" eaLnBrk="1" fontAlgn="auto" hangingPunct="1">
              <a:spcBef>
                <a:spcPts val="0"/>
              </a:spcBef>
              <a:spcAft>
                <a:spcPts val="0"/>
              </a:spcAft>
              <a:defRPr/>
            </a:pPr>
            <a:r>
              <a:rPr lang="en-US" sz="1200" b="0" i="1" dirty="0">
                <a:solidFill>
                  <a:srgbClr val="000000"/>
                </a:solidFill>
                <a:latin typeface="Calibri" panose="020F0502020204030204"/>
                <a:ea typeface="+mn-ea"/>
              </a:rPr>
              <a:t>Fan</a:t>
            </a:r>
          </a:p>
        </p:txBody>
      </p:sp>
      <p:sp>
        <p:nvSpPr>
          <p:cNvPr id="15" name="TextBox 14">
            <a:extLst>
              <a:ext uri="{FF2B5EF4-FFF2-40B4-BE49-F238E27FC236}">
                <a16:creationId xmlns:a16="http://schemas.microsoft.com/office/drawing/2014/main" id="{DCFE3770-9805-145D-45D5-F46DF6B2D7F3}"/>
              </a:ext>
            </a:extLst>
          </p:cNvPr>
          <p:cNvSpPr txBox="1"/>
          <p:nvPr/>
        </p:nvSpPr>
        <p:spPr>
          <a:xfrm>
            <a:off x="3800441" y="3906423"/>
            <a:ext cx="664092" cy="461665"/>
          </a:xfrm>
          <a:prstGeom prst="rect">
            <a:avLst/>
          </a:prstGeom>
          <a:noFill/>
        </p:spPr>
        <p:txBody>
          <a:bodyPr wrap="none" rtlCol="0">
            <a:spAutoFit/>
          </a:bodyPr>
          <a:lstStyle/>
          <a:p>
            <a:pPr eaLnBrk="1" fontAlgn="auto" hangingPunct="1">
              <a:spcBef>
                <a:spcPts val="0"/>
              </a:spcBef>
              <a:spcAft>
                <a:spcPts val="0"/>
              </a:spcAft>
              <a:defRPr/>
            </a:pPr>
            <a:r>
              <a:rPr lang="en-US" sz="1200" b="0" i="1" dirty="0">
                <a:solidFill>
                  <a:srgbClr val="000000"/>
                </a:solidFill>
                <a:latin typeface="Calibri" panose="020F0502020204030204"/>
                <a:ea typeface="+mn-ea"/>
              </a:rPr>
              <a:t>Coolant</a:t>
            </a:r>
          </a:p>
          <a:p>
            <a:pPr eaLnBrk="1" fontAlgn="auto" hangingPunct="1">
              <a:spcBef>
                <a:spcPts val="0"/>
              </a:spcBef>
              <a:spcAft>
                <a:spcPts val="0"/>
              </a:spcAft>
              <a:defRPr/>
            </a:pPr>
            <a:r>
              <a:rPr lang="en-US" sz="1200" b="0" i="1" dirty="0">
                <a:solidFill>
                  <a:srgbClr val="000000"/>
                </a:solidFill>
                <a:latin typeface="Calibri" panose="020F0502020204030204"/>
                <a:ea typeface="+mn-ea"/>
              </a:rPr>
              <a:t>In</a:t>
            </a:r>
          </a:p>
        </p:txBody>
      </p:sp>
      <p:sp>
        <p:nvSpPr>
          <p:cNvPr id="16" name="TextBox 15">
            <a:extLst>
              <a:ext uri="{FF2B5EF4-FFF2-40B4-BE49-F238E27FC236}">
                <a16:creationId xmlns:a16="http://schemas.microsoft.com/office/drawing/2014/main" id="{6DD20AE9-BCDD-F55B-4F6F-059C94333F4C}"/>
              </a:ext>
            </a:extLst>
          </p:cNvPr>
          <p:cNvSpPr txBox="1"/>
          <p:nvPr/>
        </p:nvSpPr>
        <p:spPr>
          <a:xfrm>
            <a:off x="3691676" y="6368868"/>
            <a:ext cx="664092" cy="461665"/>
          </a:xfrm>
          <a:prstGeom prst="rect">
            <a:avLst/>
          </a:prstGeom>
          <a:noFill/>
        </p:spPr>
        <p:txBody>
          <a:bodyPr wrap="none" rtlCol="0">
            <a:spAutoFit/>
          </a:bodyPr>
          <a:lstStyle/>
          <a:p>
            <a:pPr eaLnBrk="1" fontAlgn="auto" hangingPunct="1">
              <a:spcBef>
                <a:spcPts val="0"/>
              </a:spcBef>
              <a:spcAft>
                <a:spcPts val="0"/>
              </a:spcAft>
              <a:defRPr/>
            </a:pPr>
            <a:r>
              <a:rPr lang="en-US" sz="1200" b="0" i="1" dirty="0">
                <a:solidFill>
                  <a:srgbClr val="000000"/>
                </a:solidFill>
                <a:latin typeface="Calibri" panose="020F0502020204030204"/>
                <a:ea typeface="+mn-ea"/>
              </a:rPr>
              <a:t>Coolant</a:t>
            </a:r>
          </a:p>
          <a:p>
            <a:pPr eaLnBrk="1" fontAlgn="auto" hangingPunct="1">
              <a:spcBef>
                <a:spcPts val="0"/>
              </a:spcBef>
              <a:spcAft>
                <a:spcPts val="0"/>
              </a:spcAft>
              <a:defRPr/>
            </a:pPr>
            <a:r>
              <a:rPr lang="en-US" sz="1200" b="0" i="1" dirty="0">
                <a:solidFill>
                  <a:srgbClr val="000000"/>
                </a:solidFill>
                <a:latin typeface="Calibri" panose="020F0502020204030204"/>
                <a:ea typeface="+mn-ea"/>
              </a:rPr>
              <a:t>Out</a:t>
            </a:r>
          </a:p>
        </p:txBody>
      </p:sp>
      <p:sp>
        <p:nvSpPr>
          <p:cNvPr id="17" name="TextBox 16">
            <a:extLst>
              <a:ext uri="{FF2B5EF4-FFF2-40B4-BE49-F238E27FC236}">
                <a16:creationId xmlns:a16="http://schemas.microsoft.com/office/drawing/2014/main" id="{153A5AB1-7EE5-BD7F-AECE-D4AB91D23336}"/>
              </a:ext>
            </a:extLst>
          </p:cNvPr>
          <p:cNvSpPr txBox="1"/>
          <p:nvPr/>
        </p:nvSpPr>
        <p:spPr>
          <a:xfrm>
            <a:off x="-10366" y="2690824"/>
            <a:ext cx="934423" cy="461665"/>
          </a:xfrm>
          <a:prstGeom prst="rect">
            <a:avLst/>
          </a:prstGeom>
          <a:noFill/>
        </p:spPr>
        <p:txBody>
          <a:bodyPr wrap="none" rtlCol="0">
            <a:spAutoFit/>
          </a:bodyPr>
          <a:lstStyle/>
          <a:p>
            <a:pPr eaLnBrk="1" fontAlgn="auto" hangingPunct="1">
              <a:spcBef>
                <a:spcPts val="0"/>
              </a:spcBef>
              <a:spcAft>
                <a:spcPts val="0"/>
              </a:spcAft>
              <a:defRPr/>
            </a:pPr>
            <a:r>
              <a:rPr lang="en-US" sz="1200" b="0" i="1" dirty="0">
                <a:solidFill>
                  <a:srgbClr val="000000"/>
                </a:solidFill>
                <a:latin typeface="Calibri" panose="020F0502020204030204"/>
                <a:ea typeface="+mn-ea"/>
              </a:rPr>
              <a:t>Expanded</a:t>
            </a:r>
          </a:p>
          <a:p>
            <a:pPr eaLnBrk="1" fontAlgn="auto" hangingPunct="1">
              <a:spcBef>
                <a:spcPts val="0"/>
              </a:spcBef>
              <a:spcAft>
                <a:spcPts val="0"/>
              </a:spcAft>
              <a:defRPr/>
            </a:pPr>
            <a:r>
              <a:rPr lang="en-US" sz="1200" b="0" i="1" dirty="0">
                <a:solidFill>
                  <a:srgbClr val="000000"/>
                </a:solidFill>
                <a:latin typeface="Calibri" panose="020F0502020204030204"/>
                <a:ea typeface="+mn-ea"/>
              </a:rPr>
              <a:t>Metal Foam</a:t>
            </a:r>
          </a:p>
        </p:txBody>
      </p:sp>
      <p:sp>
        <p:nvSpPr>
          <p:cNvPr id="18" name="TextBox 17">
            <a:extLst>
              <a:ext uri="{FF2B5EF4-FFF2-40B4-BE49-F238E27FC236}">
                <a16:creationId xmlns:a16="http://schemas.microsoft.com/office/drawing/2014/main" id="{8B484673-5558-B570-1CCF-D6864E48BC64}"/>
              </a:ext>
            </a:extLst>
          </p:cNvPr>
          <p:cNvSpPr txBox="1"/>
          <p:nvPr/>
        </p:nvSpPr>
        <p:spPr>
          <a:xfrm>
            <a:off x="4771719" y="5993855"/>
            <a:ext cx="1268039" cy="276999"/>
          </a:xfrm>
          <a:prstGeom prst="rect">
            <a:avLst/>
          </a:prstGeom>
          <a:noFill/>
        </p:spPr>
        <p:txBody>
          <a:bodyPr wrap="none" rtlCol="0">
            <a:spAutoFit/>
          </a:bodyPr>
          <a:lstStyle/>
          <a:p>
            <a:pPr eaLnBrk="1" fontAlgn="auto" hangingPunct="1">
              <a:spcBef>
                <a:spcPts val="0"/>
              </a:spcBef>
              <a:spcAft>
                <a:spcPts val="0"/>
              </a:spcAft>
              <a:defRPr/>
            </a:pPr>
            <a:r>
              <a:rPr lang="en-US" sz="1200" b="0" i="1" dirty="0">
                <a:solidFill>
                  <a:srgbClr val="000000"/>
                </a:solidFill>
                <a:latin typeface="Calibri" panose="020F0502020204030204"/>
                <a:ea typeface="+mn-ea"/>
              </a:rPr>
              <a:t>Atmosphere Flow</a:t>
            </a:r>
          </a:p>
        </p:txBody>
      </p:sp>
      <p:sp>
        <p:nvSpPr>
          <p:cNvPr id="19" name="TextBox 18">
            <a:extLst>
              <a:ext uri="{FF2B5EF4-FFF2-40B4-BE49-F238E27FC236}">
                <a16:creationId xmlns:a16="http://schemas.microsoft.com/office/drawing/2014/main" id="{B7B58EF9-32C1-5A2D-424C-33F21719E18A}"/>
              </a:ext>
            </a:extLst>
          </p:cNvPr>
          <p:cNvSpPr txBox="1"/>
          <p:nvPr/>
        </p:nvSpPr>
        <p:spPr>
          <a:xfrm>
            <a:off x="71011" y="6005645"/>
            <a:ext cx="745460" cy="276999"/>
          </a:xfrm>
          <a:prstGeom prst="rect">
            <a:avLst/>
          </a:prstGeom>
          <a:noFill/>
        </p:spPr>
        <p:txBody>
          <a:bodyPr wrap="none" rtlCol="0">
            <a:spAutoFit/>
          </a:bodyPr>
          <a:lstStyle/>
          <a:p>
            <a:pPr algn="l" eaLnBrk="1" fontAlgn="auto" hangingPunct="1">
              <a:spcBef>
                <a:spcPts val="0"/>
              </a:spcBef>
              <a:spcAft>
                <a:spcPts val="0"/>
              </a:spcAft>
              <a:defRPr/>
            </a:pPr>
            <a:r>
              <a:rPr lang="en-US" sz="1200" b="0" i="1" dirty="0">
                <a:solidFill>
                  <a:srgbClr val="000000"/>
                </a:solidFill>
                <a:latin typeface="Calibri" panose="020F0502020204030204"/>
                <a:ea typeface="+mn-ea"/>
              </a:rPr>
              <a:t>Manifold</a:t>
            </a:r>
          </a:p>
        </p:txBody>
      </p:sp>
      <p:cxnSp>
        <p:nvCxnSpPr>
          <p:cNvPr id="20" name="Straight Connector 19">
            <a:extLst>
              <a:ext uri="{FF2B5EF4-FFF2-40B4-BE49-F238E27FC236}">
                <a16:creationId xmlns:a16="http://schemas.microsoft.com/office/drawing/2014/main" id="{0CDB43E7-4D69-6EF2-46EA-C136DD5CFD5D}"/>
              </a:ext>
            </a:extLst>
          </p:cNvPr>
          <p:cNvCxnSpPr/>
          <p:nvPr/>
        </p:nvCxnSpPr>
        <p:spPr>
          <a:xfrm flipV="1">
            <a:off x="1189907" y="6003198"/>
            <a:ext cx="688434" cy="596503"/>
          </a:xfrm>
          <a:prstGeom prst="line">
            <a:avLst/>
          </a:prstGeom>
          <a:noFill/>
          <a:ln w="6350" cap="flat" cmpd="sng" algn="ctr">
            <a:solidFill>
              <a:srgbClr val="006CD6"/>
            </a:solidFill>
            <a:prstDash val="solid"/>
            <a:miter lim="800000"/>
          </a:ln>
          <a:effectLst/>
        </p:spPr>
      </p:cxnSp>
      <p:sp>
        <p:nvSpPr>
          <p:cNvPr id="21" name="TextBox 20">
            <a:extLst>
              <a:ext uri="{FF2B5EF4-FFF2-40B4-BE49-F238E27FC236}">
                <a16:creationId xmlns:a16="http://schemas.microsoft.com/office/drawing/2014/main" id="{0198E363-486C-B429-8CC1-D6B6C1257239}"/>
              </a:ext>
            </a:extLst>
          </p:cNvPr>
          <p:cNvSpPr txBox="1"/>
          <p:nvPr/>
        </p:nvSpPr>
        <p:spPr>
          <a:xfrm>
            <a:off x="2334988" y="793613"/>
            <a:ext cx="1601977" cy="369332"/>
          </a:xfrm>
          <a:prstGeom prst="rect">
            <a:avLst/>
          </a:prstGeom>
          <a:noFill/>
        </p:spPr>
        <p:txBody>
          <a:bodyPr wrap="none" rtlCol="0">
            <a:spAutoFit/>
          </a:bodyPr>
          <a:lstStyle/>
          <a:p>
            <a:pPr algn="l" eaLnBrk="1" fontAlgn="auto" hangingPunct="1">
              <a:spcBef>
                <a:spcPts val="0"/>
              </a:spcBef>
              <a:spcAft>
                <a:spcPts val="0"/>
              </a:spcAft>
              <a:defRPr/>
            </a:pPr>
            <a:r>
              <a:rPr lang="en-US" sz="1800" b="0" i="1" dirty="0">
                <a:solidFill>
                  <a:srgbClr val="000000"/>
                </a:solidFill>
                <a:latin typeface="Calibri" panose="020F0502020204030204"/>
                <a:ea typeface="+mn-ea"/>
              </a:rPr>
              <a:t>Cut-Away View</a:t>
            </a:r>
          </a:p>
        </p:txBody>
      </p:sp>
      <p:sp>
        <p:nvSpPr>
          <p:cNvPr id="22" name="TextBox 21">
            <a:extLst>
              <a:ext uri="{FF2B5EF4-FFF2-40B4-BE49-F238E27FC236}">
                <a16:creationId xmlns:a16="http://schemas.microsoft.com/office/drawing/2014/main" id="{69E4A6AE-5EB2-8BA2-7213-E8B040C07037}"/>
              </a:ext>
            </a:extLst>
          </p:cNvPr>
          <p:cNvSpPr txBox="1"/>
          <p:nvPr/>
        </p:nvSpPr>
        <p:spPr>
          <a:xfrm>
            <a:off x="1663137" y="1414808"/>
            <a:ext cx="671851" cy="276999"/>
          </a:xfrm>
          <a:prstGeom prst="rect">
            <a:avLst/>
          </a:prstGeom>
          <a:noFill/>
        </p:spPr>
        <p:txBody>
          <a:bodyPr wrap="none" rtlCol="0">
            <a:spAutoFit/>
          </a:bodyPr>
          <a:lstStyle/>
          <a:p>
            <a:pPr eaLnBrk="1" fontAlgn="auto" hangingPunct="1">
              <a:spcBef>
                <a:spcPts val="0"/>
              </a:spcBef>
              <a:spcAft>
                <a:spcPts val="0"/>
              </a:spcAft>
              <a:defRPr/>
            </a:pPr>
            <a:r>
              <a:rPr lang="en-US" sz="1200" b="0" i="1" dirty="0">
                <a:solidFill>
                  <a:srgbClr val="000000"/>
                </a:solidFill>
                <a:latin typeface="Calibri" panose="020F0502020204030204"/>
                <a:ea typeface="+mn-ea"/>
              </a:rPr>
              <a:t>Exhaust</a:t>
            </a:r>
          </a:p>
        </p:txBody>
      </p:sp>
      <p:cxnSp>
        <p:nvCxnSpPr>
          <p:cNvPr id="23" name="Straight Arrow Connector 22">
            <a:extLst>
              <a:ext uri="{FF2B5EF4-FFF2-40B4-BE49-F238E27FC236}">
                <a16:creationId xmlns:a16="http://schemas.microsoft.com/office/drawing/2014/main" id="{7BA4C856-3C45-2A16-9931-35F9D38CB8DC}"/>
              </a:ext>
            </a:extLst>
          </p:cNvPr>
          <p:cNvCxnSpPr>
            <a:cxnSpLocks/>
          </p:cNvCxnSpPr>
          <p:nvPr/>
        </p:nvCxnSpPr>
        <p:spPr>
          <a:xfrm>
            <a:off x="3518616" y="6531603"/>
            <a:ext cx="281825" cy="193277"/>
          </a:xfrm>
          <a:prstGeom prst="straightConnector1">
            <a:avLst/>
          </a:prstGeom>
          <a:noFill/>
          <a:ln w="25400" cap="flat" cmpd="sng" algn="ctr">
            <a:solidFill>
              <a:srgbClr val="006CD6"/>
            </a:solidFill>
            <a:prstDash val="solid"/>
            <a:miter lim="800000"/>
            <a:tailEnd type="triangle"/>
          </a:ln>
          <a:effectLst/>
        </p:spPr>
      </p:cxnSp>
      <p:cxnSp>
        <p:nvCxnSpPr>
          <p:cNvPr id="24" name="Straight Connector 23">
            <a:extLst>
              <a:ext uri="{FF2B5EF4-FFF2-40B4-BE49-F238E27FC236}">
                <a16:creationId xmlns:a16="http://schemas.microsoft.com/office/drawing/2014/main" id="{D5D8B05D-4263-0017-95AE-99F39698152A}"/>
              </a:ext>
            </a:extLst>
          </p:cNvPr>
          <p:cNvCxnSpPr>
            <a:cxnSpLocks/>
          </p:cNvCxnSpPr>
          <p:nvPr/>
        </p:nvCxnSpPr>
        <p:spPr>
          <a:xfrm flipH="1" flipV="1">
            <a:off x="527951" y="3152489"/>
            <a:ext cx="821167" cy="753934"/>
          </a:xfrm>
          <a:prstGeom prst="line">
            <a:avLst/>
          </a:prstGeom>
          <a:noFill/>
          <a:ln w="6350" cap="flat" cmpd="sng" algn="ctr">
            <a:solidFill>
              <a:srgbClr val="006CD6"/>
            </a:solidFill>
            <a:prstDash val="solid"/>
            <a:miter lim="800000"/>
          </a:ln>
          <a:effectLst/>
        </p:spPr>
      </p:cxnSp>
      <p:cxnSp>
        <p:nvCxnSpPr>
          <p:cNvPr id="25" name="Straight Connector 24">
            <a:extLst>
              <a:ext uri="{FF2B5EF4-FFF2-40B4-BE49-F238E27FC236}">
                <a16:creationId xmlns:a16="http://schemas.microsoft.com/office/drawing/2014/main" id="{DC19106C-9A2A-D7EA-5BE1-8553D09CBA41}"/>
              </a:ext>
            </a:extLst>
          </p:cNvPr>
          <p:cNvCxnSpPr>
            <a:cxnSpLocks/>
            <a:endCxn id="19" idx="0"/>
          </p:cNvCxnSpPr>
          <p:nvPr/>
        </p:nvCxnSpPr>
        <p:spPr>
          <a:xfrm flipH="1">
            <a:off x="443741" y="5294435"/>
            <a:ext cx="932240" cy="711210"/>
          </a:xfrm>
          <a:prstGeom prst="line">
            <a:avLst/>
          </a:prstGeom>
          <a:noFill/>
          <a:ln w="6350" cap="flat" cmpd="sng" algn="ctr">
            <a:solidFill>
              <a:srgbClr val="006CD6"/>
            </a:solidFill>
            <a:prstDash val="solid"/>
            <a:miter lim="800000"/>
          </a:ln>
          <a:effectLst/>
        </p:spPr>
      </p:cxnSp>
      <p:grpSp>
        <p:nvGrpSpPr>
          <p:cNvPr id="26" name="Group 25">
            <a:extLst>
              <a:ext uri="{FF2B5EF4-FFF2-40B4-BE49-F238E27FC236}">
                <a16:creationId xmlns:a16="http://schemas.microsoft.com/office/drawing/2014/main" id="{F5DEFB75-871E-71E3-DAC5-9A5AC037C9DF}"/>
              </a:ext>
            </a:extLst>
          </p:cNvPr>
          <p:cNvGrpSpPr/>
          <p:nvPr/>
        </p:nvGrpSpPr>
        <p:grpSpPr>
          <a:xfrm>
            <a:off x="7176313" y="2329210"/>
            <a:ext cx="3794510" cy="3596733"/>
            <a:chOff x="3454060" y="1842175"/>
            <a:chExt cx="3794510" cy="3596733"/>
          </a:xfrm>
        </p:grpSpPr>
        <p:sp>
          <p:nvSpPr>
            <p:cNvPr id="27" name="Rectangle 26">
              <a:extLst>
                <a:ext uri="{FF2B5EF4-FFF2-40B4-BE49-F238E27FC236}">
                  <a16:creationId xmlns:a16="http://schemas.microsoft.com/office/drawing/2014/main" id="{C0AE33F5-1499-A5BB-A904-87985572C631}"/>
                </a:ext>
              </a:extLst>
            </p:cNvPr>
            <p:cNvSpPr/>
            <p:nvPr/>
          </p:nvSpPr>
          <p:spPr>
            <a:xfrm>
              <a:off x="3930288" y="2094412"/>
              <a:ext cx="45719" cy="2933700"/>
            </a:xfrm>
            <a:prstGeom prst="rect">
              <a:avLst/>
            </a:prstGeom>
            <a:pattFill prst="lgConfetti">
              <a:fgClr>
                <a:srgbClr val="196B24"/>
              </a:fgClr>
              <a:bgClr>
                <a:srgbClr val="E97132">
                  <a:lumMod val="20000"/>
                  <a:lumOff val="80000"/>
                </a:srgbClr>
              </a:bgClr>
            </a:pattFill>
            <a:ln w="9525"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28" name="Rectangle 27">
              <a:extLst>
                <a:ext uri="{FF2B5EF4-FFF2-40B4-BE49-F238E27FC236}">
                  <a16:creationId xmlns:a16="http://schemas.microsoft.com/office/drawing/2014/main" id="{C19B18A3-9BA6-6024-2F20-F58D76E2CDFF}"/>
                </a:ext>
              </a:extLst>
            </p:cNvPr>
            <p:cNvSpPr/>
            <p:nvPr/>
          </p:nvSpPr>
          <p:spPr>
            <a:xfrm>
              <a:off x="4548554" y="2094412"/>
              <a:ext cx="45719" cy="2933700"/>
            </a:xfrm>
            <a:prstGeom prst="rect">
              <a:avLst/>
            </a:prstGeom>
            <a:pattFill prst="lgConfetti">
              <a:fgClr>
                <a:srgbClr val="196B24"/>
              </a:fgClr>
              <a:bgClr>
                <a:srgbClr val="E97132">
                  <a:lumMod val="20000"/>
                  <a:lumOff val="80000"/>
                </a:srgbClr>
              </a:bgClr>
            </a:pattFill>
            <a:ln w="9525"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29" name="Rectangle 28">
              <a:extLst>
                <a:ext uri="{FF2B5EF4-FFF2-40B4-BE49-F238E27FC236}">
                  <a16:creationId xmlns:a16="http://schemas.microsoft.com/office/drawing/2014/main" id="{550D6B6D-9F37-6964-A5F9-5ADCB5102DA9}"/>
                </a:ext>
              </a:extLst>
            </p:cNvPr>
            <p:cNvSpPr/>
            <p:nvPr/>
          </p:nvSpPr>
          <p:spPr>
            <a:xfrm>
              <a:off x="4857687" y="2094412"/>
              <a:ext cx="45719" cy="2933700"/>
            </a:xfrm>
            <a:prstGeom prst="rect">
              <a:avLst/>
            </a:prstGeom>
            <a:pattFill prst="lgConfetti">
              <a:fgClr>
                <a:srgbClr val="196B24"/>
              </a:fgClr>
              <a:bgClr>
                <a:srgbClr val="E97132">
                  <a:lumMod val="20000"/>
                  <a:lumOff val="80000"/>
                </a:srgbClr>
              </a:bgClr>
            </a:pattFill>
            <a:ln w="9525"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30" name="Rectangle 29">
              <a:extLst>
                <a:ext uri="{FF2B5EF4-FFF2-40B4-BE49-F238E27FC236}">
                  <a16:creationId xmlns:a16="http://schemas.microsoft.com/office/drawing/2014/main" id="{C2830961-2D7A-C6E1-CD9C-82FA225DEB54}"/>
                </a:ext>
              </a:extLst>
            </p:cNvPr>
            <p:cNvSpPr/>
            <p:nvPr/>
          </p:nvSpPr>
          <p:spPr>
            <a:xfrm>
              <a:off x="5166820" y="2094412"/>
              <a:ext cx="45719" cy="2933700"/>
            </a:xfrm>
            <a:prstGeom prst="rect">
              <a:avLst/>
            </a:prstGeom>
            <a:pattFill prst="lgConfetti">
              <a:fgClr>
                <a:srgbClr val="196B24"/>
              </a:fgClr>
              <a:bgClr>
                <a:srgbClr val="E97132">
                  <a:lumMod val="20000"/>
                  <a:lumOff val="80000"/>
                </a:srgbClr>
              </a:bgClr>
            </a:pattFill>
            <a:ln w="9525"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31" name="Rectangle 30">
              <a:extLst>
                <a:ext uri="{FF2B5EF4-FFF2-40B4-BE49-F238E27FC236}">
                  <a16:creationId xmlns:a16="http://schemas.microsoft.com/office/drawing/2014/main" id="{37BD5A15-FCD1-1A2F-443A-AC50911D10F0}"/>
                </a:ext>
              </a:extLst>
            </p:cNvPr>
            <p:cNvSpPr/>
            <p:nvPr/>
          </p:nvSpPr>
          <p:spPr>
            <a:xfrm>
              <a:off x="5475953" y="2094412"/>
              <a:ext cx="45719" cy="2933700"/>
            </a:xfrm>
            <a:prstGeom prst="rect">
              <a:avLst/>
            </a:prstGeom>
            <a:pattFill prst="lgConfetti">
              <a:fgClr>
                <a:srgbClr val="196B24"/>
              </a:fgClr>
              <a:bgClr>
                <a:srgbClr val="E97132">
                  <a:lumMod val="20000"/>
                  <a:lumOff val="80000"/>
                </a:srgbClr>
              </a:bgClr>
            </a:pattFill>
            <a:ln w="9525"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32" name="Rectangle 31">
              <a:extLst>
                <a:ext uri="{FF2B5EF4-FFF2-40B4-BE49-F238E27FC236}">
                  <a16:creationId xmlns:a16="http://schemas.microsoft.com/office/drawing/2014/main" id="{A2D76558-BEC5-CA0A-094D-B047CCEEF2BF}"/>
                </a:ext>
              </a:extLst>
            </p:cNvPr>
            <p:cNvSpPr/>
            <p:nvPr/>
          </p:nvSpPr>
          <p:spPr>
            <a:xfrm>
              <a:off x="5785086" y="2094412"/>
              <a:ext cx="45719" cy="2933700"/>
            </a:xfrm>
            <a:prstGeom prst="rect">
              <a:avLst/>
            </a:prstGeom>
            <a:pattFill prst="lgConfetti">
              <a:fgClr>
                <a:srgbClr val="196B24"/>
              </a:fgClr>
              <a:bgClr>
                <a:srgbClr val="E97132">
                  <a:lumMod val="20000"/>
                  <a:lumOff val="80000"/>
                </a:srgbClr>
              </a:bgClr>
            </a:pattFill>
            <a:ln w="9525"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33" name="Rectangle 32">
              <a:extLst>
                <a:ext uri="{FF2B5EF4-FFF2-40B4-BE49-F238E27FC236}">
                  <a16:creationId xmlns:a16="http://schemas.microsoft.com/office/drawing/2014/main" id="{9A86FAE8-0018-9B87-9A05-A146B50BA239}"/>
                </a:ext>
              </a:extLst>
            </p:cNvPr>
            <p:cNvSpPr/>
            <p:nvPr/>
          </p:nvSpPr>
          <p:spPr>
            <a:xfrm>
              <a:off x="6094219" y="2094412"/>
              <a:ext cx="45719" cy="2933700"/>
            </a:xfrm>
            <a:prstGeom prst="rect">
              <a:avLst/>
            </a:prstGeom>
            <a:pattFill prst="lgConfetti">
              <a:fgClr>
                <a:srgbClr val="196B24"/>
              </a:fgClr>
              <a:bgClr>
                <a:srgbClr val="E97132">
                  <a:lumMod val="20000"/>
                  <a:lumOff val="80000"/>
                </a:srgbClr>
              </a:bgClr>
            </a:pattFill>
            <a:ln w="9525"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34" name="Rectangle 33">
              <a:extLst>
                <a:ext uri="{FF2B5EF4-FFF2-40B4-BE49-F238E27FC236}">
                  <a16:creationId xmlns:a16="http://schemas.microsoft.com/office/drawing/2014/main" id="{C018737B-3F17-70B3-39E8-C290642532E1}"/>
                </a:ext>
              </a:extLst>
            </p:cNvPr>
            <p:cNvSpPr/>
            <p:nvPr/>
          </p:nvSpPr>
          <p:spPr>
            <a:xfrm>
              <a:off x="6403352" y="2094412"/>
              <a:ext cx="45719" cy="2933700"/>
            </a:xfrm>
            <a:prstGeom prst="rect">
              <a:avLst/>
            </a:prstGeom>
            <a:pattFill prst="lgConfetti">
              <a:fgClr>
                <a:srgbClr val="196B24"/>
              </a:fgClr>
              <a:bgClr>
                <a:srgbClr val="E97132">
                  <a:lumMod val="20000"/>
                  <a:lumOff val="80000"/>
                </a:srgbClr>
              </a:bgClr>
            </a:pattFill>
            <a:ln w="9525"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35" name="Rectangle 34">
              <a:extLst>
                <a:ext uri="{FF2B5EF4-FFF2-40B4-BE49-F238E27FC236}">
                  <a16:creationId xmlns:a16="http://schemas.microsoft.com/office/drawing/2014/main" id="{B6F26DC7-52A2-F4C6-32F9-AAEA671C21AE}"/>
                </a:ext>
              </a:extLst>
            </p:cNvPr>
            <p:cNvSpPr/>
            <p:nvPr/>
          </p:nvSpPr>
          <p:spPr>
            <a:xfrm>
              <a:off x="6712487" y="2094412"/>
              <a:ext cx="45719" cy="2933700"/>
            </a:xfrm>
            <a:prstGeom prst="rect">
              <a:avLst/>
            </a:prstGeom>
            <a:pattFill prst="lgConfetti">
              <a:fgClr>
                <a:srgbClr val="196B24"/>
              </a:fgClr>
              <a:bgClr>
                <a:srgbClr val="E97132">
                  <a:lumMod val="20000"/>
                  <a:lumOff val="80000"/>
                </a:srgbClr>
              </a:bgClr>
            </a:pattFill>
            <a:ln w="9525"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36" name="Rectangle 35">
              <a:extLst>
                <a:ext uri="{FF2B5EF4-FFF2-40B4-BE49-F238E27FC236}">
                  <a16:creationId xmlns:a16="http://schemas.microsoft.com/office/drawing/2014/main" id="{5FEF3BC5-028A-C5B4-84AD-0B40EB54D6FE}"/>
                </a:ext>
              </a:extLst>
            </p:cNvPr>
            <p:cNvSpPr/>
            <p:nvPr/>
          </p:nvSpPr>
          <p:spPr>
            <a:xfrm>
              <a:off x="4239421" y="2094412"/>
              <a:ext cx="45719" cy="2933700"/>
            </a:xfrm>
            <a:prstGeom prst="rect">
              <a:avLst/>
            </a:prstGeom>
            <a:pattFill prst="lgConfetti">
              <a:fgClr>
                <a:srgbClr val="196B24"/>
              </a:fgClr>
              <a:bgClr>
                <a:srgbClr val="E97132">
                  <a:lumMod val="20000"/>
                  <a:lumOff val="80000"/>
                </a:srgbClr>
              </a:bgClr>
            </a:pattFill>
            <a:ln w="9525" cap="flat" cmpd="sng" algn="ctr">
              <a:solidFill>
                <a:srgbClr val="C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cxnSp>
          <p:nvCxnSpPr>
            <p:cNvPr id="37" name="Straight Connector 36">
              <a:extLst>
                <a:ext uri="{FF2B5EF4-FFF2-40B4-BE49-F238E27FC236}">
                  <a16:creationId xmlns:a16="http://schemas.microsoft.com/office/drawing/2014/main" id="{12A9607F-9CCA-0E06-39F9-4B84FD50737B}"/>
                </a:ext>
              </a:extLst>
            </p:cNvPr>
            <p:cNvCxnSpPr>
              <a:cxnSpLocks/>
              <a:stCxn id="36" idx="0"/>
              <a:endCxn id="28" idx="0"/>
            </p:cNvCxnSpPr>
            <p:nvPr/>
          </p:nvCxnSpPr>
          <p:spPr>
            <a:xfrm>
              <a:off x="4262281" y="2094412"/>
              <a:ext cx="309133" cy="0"/>
            </a:xfrm>
            <a:prstGeom prst="line">
              <a:avLst/>
            </a:prstGeom>
            <a:noFill/>
            <a:ln w="19050" cap="flat" cmpd="sng" algn="ctr">
              <a:solidFill>
                <a:srgbClr val="156082"/>
              </a:solidFill>
              <a:prstDash val="solid"/>
              <a:miter lim="800000"/>
            </a:ln>
            <a:effectLst/>
          </p:spPr>
        </p:cxnSp>
        <p:cxnSp>
          <p:nvCxnSpPr>
            <p:cNvPr id="38" name="Straight Connector 37">
              <a:extLst>
                <a:ext uri="{FF2B5EF4-FFF2-40B4-BE49-F238E27FC236}">
                  <a16:creationId xmlns:a16="http://schemas.microsoft.com/office/drawing/2014/main" id="{B8FCD671-FD64-49F0-344F-39992831C24B}"/>
                </a:ext>
              </a:extLst>
            </p:cNvPr>
            <p:cNvCxnSpPr/>
            <p:nvPr/>
          </p:nvCxnSpPr>
          <p:spPr>
            <a:xfrm>
              <a:off x="4571413" y="5028112"/>
              <a:ext cx="309133" cy="0"/>
            </a:xfrm>
            <a:prstGeom prst="line">
              <a:avLst/>
            </a:prstGeom>
            <a:noFill/>
            <a:ln w="19050" cap="flat" cmpd="sng" algn="ctr">
              <a:solidFill>
                <a:srgbClr val="156082"/>
              </a:solidFill>
              <a:prstDash val="solid"/>
              <a:miter lim="800000"/>
            </a:ln>
            <a:effectLst/>
          </p:spPr>
        </p:cxnSp>
        <p:cxnSp>
          <p:nvCxnSpPr>
            <p:cNvPr id="39" name="Straight Connector 38">
              <a:extLst>
                <a:ext uri="{FF2B5EF4-FFF2-40B4-BE49-F238E27FC236}">
                  <a16:creationId xmlns:a16="http://schemas.microsoft.com/office/drawing/2014/main" id="{A7A00E56-4AFD-2382-7ABE-E5F60679F805}"/>
                </a:ext>
              </a:extLst>
            </p:cNvPr>
            <p:cNvCxnSpPr>
              <a:cxnSpLocks/>
              <a:stCxn id="29" idx="0"/>
              <a:endCxn id="30" idx="0"/>
            </p:cNvCxnSpPr>
            <p:nvPr/>
          </p:nvCxnSpPr>
          <p:spPr>
            <a:xfrm>
              <a:off x="4880547" y="2094412"/>
              <a:ext cx="309133" cy="0"/>
            </a:xfrm>
            <a:prstGeom prst="line">
              <a:avLst/>
            </a:prstGeom>
            <a:noFill/>
            <a:ln w="19050" cap="flat" cmpd="sng" algn="ctr">
              <a:solidFill>
                <a:srgbClr val="156082"/>
              </a:solidFill>
              <a:prstDash val="solid"/>
              <a:miter lim="800000"/>
            </a:ln>
            <a:effectLst/>
          </p:spPr>
        </p:cxnSp>
        <p:cxnSp>
          <p:nvCxnSpPr>
            <p:cNvPr id="40" name="Straight Connector 39">
              <a:extLst>
                <a:ext uri="{FF2B5EF4-FFF2-40B4-BE49-F238E27FC236}">
                  <a16:creationId xmlns:a16="http://schemas.microsoft.com/office/drawing/2014/main" id="{498968D8-320A-899F-29C1-B2CA6B513773}"/>
                </a:ext>
              </a:extLst>
            </p:cNvPr>
            <p:cNvCxnSpPr>
              <a:cxnSpLocks/>
              <a:stCxn id="30" idx="2"/>
              <a:endCxn id="31" idx="2"/>
            </p:cNvCxnSpPr>
            <p:nvPr/>
          </p:nvCxnSpPr>
          <p:spPr>
            <a:xfrm>
              <a:off x="5189680" y="5028112"/>
              <a:ext cx="309133" cy="0"/>
            </a:xfrm>
            <a:prstGeom prst="line">
              <a:avLst/>
            </a:prstGeom>
            <a:noFill/>
            <a:ln w="19050" cap="flat" cmpd="sng" algn="ctr">
              <a:solidFill>
                <a:srgbClr val="156082"/>
              </a:solidFill>
              <a:prstDash val="solid"/>
              <a:miter lim="800000"/>
            </a:ln>
            <a:effectLst/>
          </p:spPr>
        </p:cxnSp>
        <p:cxnSp>
          <p:nvCxnSpPr>
            <p:cNvPr id="41" name="Straight Connector 40">
              <a:extLst>
                <a:ext uri="{FF2B5EF4-FFF2-40B4-BE49-F238E27FC236}">
                  <a16:creationId xmlns:a16="http://schemas.microsoft.com/office/drawing/2014/main" id="{332CCCBE-F79C-8A39-A46C-CAD00DE492E7}"/>
                </a:ext>
              </a:extLst>
            </p:cNvPr>
            <p:cNvCxnSpPr>
              <a:cxnSpLocks/>
              <a:stCxn id="31" idx="0"/>
              <a:endCxn id="32" idx="0"/>
            </p:cNvCxnSpPr>
            <p:nvPr/>
          </p:nvCxnSpPr>
          <p:spPr>
            <a:xfrm>
              <a:off x="5498813" y="2094412"/>
              <a:ext cx="309133" cy="0"/>
            </a:xfrm>
            <a:prstGeom prst="line">
              <a:avLst/>
            </a:prstGeom>
            <a:noFill/>
            <a:ln w="19050" cap="flat" cmpd="sng" algn="ctr">
              <a:solidFill>
                <a:srgbClr val="156082"/>
              </a:solidFill>
              <a:prstDash val="solid"/>
              <a:miter lim="800000"/>
            </a:ln>
            <a:effectLst/>
          </p:spPr>
        </p:cxnSp>
        <p:cxnSp>
          <p:nvCxnSpPr>
            <p:cNvPr id="42" name="Straight Connector 41">
              <a:extLst>
                <a:ext uri="{FF2B5EF4-FFF2-40B4-BE49-F238E27FC236}">
                  <a16:creationId xmlns:a16="http://schemas.microsoft.com/office/drawing/2014/main" id="{0C4229DA-2531-E2C8-BB20-3DD4235FE17A}"/>
                </a:ext>
              </a:extLst>
            </p:cNvPr>
            <p:cNvCxnSpPr>
              <a:cxnSpLocks/>
              <a:stCxn id="32" idx="2"/>
              <a:endCxn id="33" idx="2"/>
            </p:cNvCxnSpPr>
            <p:nvPr/>
          </p:nvCxnSpPr>
          <p:spPr>
            <a:xfrm>
              <a:off x="5807946" y="5028112"/>
              <a:ext cx="309133" cy="0"/>
            </a:xfrm>
            <a:prstGeom prst="line">
              <a:avLst/>
            </a:prstGeom>
            <a:noFill/>
            <a:ln w="19050" cap="flat" cmpd="sng" algn="ctr">
              <a:solidFill>
                <a:srgbClr val="156082"/>
              </a:solidFill>
              <a:prstDash val="solid"/>
              <a:miter lim="800000"/>
            </a:ln>
            <a:effectLst/>
          </p:spPr>
        </p:cxnSp>
        <p:cxnSp>
          <p:nvCxnSpPr>
            <p:cNvPr id="43" name="Straight Connector 42">
              <a:extLst>
                <a:ext uri="{FF2B5EF4-FFF2-40B4-BE49-F238E27FC236}">
                  <a16:creationId xmlns:a16="http://schemas.microsoft.com/office/drawing/2014/main" id="{B75D5D07-BB82-932F-7C4A-5FD8C083482E}"/>
                </a:ext>
              </a:extLst>
            </p:cNvPr>
            <p:cNvCxnSpPr>
              <a:cxnSpLocks/>
              <a:stCxn id="33" idx="0"/>
              <a:endCxn id="34" idx="0"/>
            </p:cNvCxnSpPr>
            <p:nvPr/>
          </p:nvCxnSpPr>
          <p:spPr>
            <a:xfrm>
              <a:off x="6117079" y="2094412"/>
              <a:ext cx="309133" cy="0"/>
            </a:xfrm>
            <a:prstGeom prst="line">
              <a:avLst/>
            </a:prstGeom>
            <a:noFill/>
            <a:ln w="19050" cap="flat" cmpd="sng" algn="ctr">
              <a:solidFill>
                <a:srgbClr val="156082"/>
              </a:solidFill>
              <a:prstDash val="solid"/>
              <a:miter lim="800000"/>
            </a:ln>
            <a:effectLst/>
          </p:spPr>
        </p:cxnSp>
        <p:cxnSp>
          <p:nvCxnSpPr>
            <p:cNvPr id="44" name="Straight Connector 43">
              <a:extLst>
                <a:ext uri="{FF2B5EF4-FFF2-40B4-BE49-F238E27FC236}">
                  <a16:creationId xmlns:a16="http://schemas.microsoft.com/office/drawing/2014/main" id="{F26410B8-7646-CE82-2B0C-9114463E2D6C}"/>
                </a:ext>
              </a:extLst>
            </p:cNvPr>
            <p:cNvCxnSpPr>
              <a:cxnSpLocks/>
              <a:stCxn id="34" idx="2"/>
              <a:endCxn id="35" idx="2"/>
            </p:cNvCxnSpPr>
            <p:nvPr/>
          </p:nvCxnSpPr>
          <p:spPr>
            <a:xfrm>
              <a:off x="6426212" y="5028112"/>
              <a:ext cx="309135" cy="0"/>
            </a:xfrm>
            <a:prstGeom prst="line">
              <a:avLst/>
            </a:prstGeom>
            <a:noFill/>
            <a:ln w="19050" cap="flat" cmpd="sng" algn="ctr">
              <a:solidFill>
                <a:srgbClr val="156082"/>
              </a:solidFill>
              <a:prstDash val="solid"/>
              <a:miter lim="800000"/>
            </a:ln>
            <a:effectLst/>
          </p:spPr>
        </p:cxnSp>
        <p:cxnSp>
          <p:nvCxnSpPr>
            <p:cNvPr id="45" name="Straight Connector 44">
              <a:extLst>
                <a:ext uri="{FF2B5EF4-FFF2-40B4-BE49-F238E27FC236}">
                  <a16:creationId xmlns:a16="http://schemas.microsoft.com/office/drawing/2014/main" id="{35F06C8E-D4E7-9851-E612-10042A73625F}"/>
                </a:ext>
              </a:extLst>
            </p:cNvPr>
            <p:cNvCxnSpPr>
              <a:cxnSpLocks/>
            </p:cNvCxnSpPr>
            <p:nvPr/>
          </p:nvCxnSpPr>
          <p:spPr>
            <a:xfrm>
              <a:off x="3691218" y="2094412"/>
              <a:ext cx="239070" cy="1153"/>
            </a:xfrm>
            <a:prstGeom prst="line">
              <a:avLst/>
            </a:prstGeom>
            <a:noFill/>
            <a:ln w="19050" cap="flat" cmpd="sng" algn="ctr">
              <a:solidFill>
                <a:srgbClr val="156082"/>
              </a:solidFill>
              <a:prstDash val="solid"/>
              <a:miter lim="800000"/>
            </a:ln>
            <a:effectLst/>
          </p:spPr>
        </p:cxnSp>
        <p:cxnSp>
          <p:nvCxnSpPr>
            <p:cNvPr id="46" name="Straight Connector 45">
              <a:extLst>
                <a:ext uri="{FF2B5EF4-FFF2-40B4-BE49-F238E27FC236}">
                  <a16:creationId xmlns:a16="http://schemas.microsoft.com/office/drawing/2014/main" id="{DE02375F-F725-15AE-6DBC-63AC57648961}"/>
                </a:ext>
              </a:extLst>
            </p:cNvPr>
            <p:cNvCxnSpPr>
              <a:cxnSpLocks/>
            </p:cNvCxnSpPr>
            <p:nvPr/>
          </p:nvCxnSpPr>
          <p:spPr>
            <a:xfrm>
              <a:off x="6754382" y="2093258"/>
              <a:ext cx="239070" cy="1153"/>
            </a:xfrm>
            <a:prstGeom prst="line">
              <a:avLst/>
            </a:prstGeom>
            <a:noFill/>
            <a:ln w="19050" cap="flat" cmpd="sng" algn="ctr">
              <a:solidFill>
                <a:srgbClr val="156082"/>
              </a:solidFill>
              <a:prstDash val="solid"/>
              <a:miter lim="800000"/>
            </a:ln>
            <a:effectLst/>
          </p:spPr>
        </p:cxnSp>
        <p:cxnSp>
          <p:nvCxnSpPr>
            <p:cNvPr id="47" name="Straight Connector 46">
              <a:extLst>
                <a:ext uri="{FF2B5EF4-FFF2-40B4-BE49-F238E27FC236}">
                  <a16:creationId xmlns:a16="http://schemas.microsoft.com/office/drawing/2014/main" id="{A6677571-FAB3-0407-739E-65FECDDA0ED7}"/>
                </a:ext>
              </a:extLst>
            </p:cNvPr>
            <p:cNvCxnSpPr/>
            <p:nvPr/>
          </p:nvCxnSpPr>
          <p:spPr>
            <a:xfrm>
              <a:off x="3691218" y="2093258"/>
              <a:ext cx="0" cy="2934854"/>
            </a:xfrm>
            <a:prstGeom prst="line">
              <a:avLst/>
            </a:prstGeom>
            <a:noFill/>
            <a:ln w="19050" cap="flat" cmpd="sng" algn="ctr">
              <a:solidFill>
                <a:srgbClr val="156082"/>
              </a:solidFill>
              <a:prstDash val="solid"/>
              <a:miter lim="800000"/>
            </a:ln>
            <a:effectLst/>
          </p:spPr>
        </p:cxnSp>
        <p:cxnSp>
          <p:nvCxnSpPr>
            <p:cNvPr id="48" name="Straight Connector 47">
              <a:extLst>
                <a:ext uri="{FF2B5EF4-FFF2-40B4-BE49-F238E27FC236}">
                  <a16:creationId xmlns:a16="http://schemas.microsoft.com/office/drawing/2014/main" id="{5BF8663F-AD5F-2B7F-DE78-8462AAE82E26}"/>
                </a:ext>
              </a:extLst>
            </p:cNvPr>
            <p:cNvCxnSpPr/>
            <p:nvPr/>
          </p:nvCxnSpPr>
          <p:spPr>
            <a:xfrm>
              <a:off x="6993452" y="2093258"/>
              <a:ext cx="0" cy="2934854"/>
            </a:xfrm>
            <a:prstGeom prst="line">
              <a:avLst/>
            </a:prstGeom>
            <a:noFill/>
            <a:ln w="19050" cap="flat" cmpd="sng" algn="ctr">
              <a:solidFill>
                <a:srgbClr val="156082"/>
              </a:solidFill>
              <a:prstDash val="solid"/>
              <a:miter lim="800000"/>
            </a:ln>
            <a:effectLst/>
          </p:spPr>
        </p:cxnSp>
        <p:sp>
          <p:nvSpPr>
            <p:cNvPr id="49" name="Oval 48">
              <a:extLst>
                <a:ext uri="{FF2B5EF4-FFF2-40B4-BE49-F238E27FC236}">
                  <a16:creationId xmlns:a16="http://schemas.microsoft.com/office/drawing/2014/main" id="{D4B0A25C-0D0D-638B-F47B-31972E4213DB}"/>
                </a:ext>
              </a:extLst>
            </p:cNvPr>
            <p:cNvSpPr/>
            <p:nvPr/>
          </p:nvSpPr>
          <p:spPr>
            <a:xfrm>
              <a:off x="4376934" y="1961376"/>
              <a:ext cx="86771" cy="87537"/>
            </a:xfrm>
            <a:prstGeom prst="ellipse">
              <a:avLst/>
            </a:prstGeom>
            <a:noFill/>
            <a:ln w="12700"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50" name="Oval 49">
              <a:extLst>
                <a:ext uri="{FF2B5EF4-FFF2-40B4-BE49-F238E27FC236}">
                  <a16:creationId xmlns:a16="http://schemas.microsoft.com/office/drawing/2014/main" id="{26D115A1-FD96-DC1D-C161-8FC3928371D1}"/>
                </a:ext>
              </a:extLst>
            </p:cNvPr>
            <p:cNvSpPr/>
            <p:nvPr/>
          </p:nvSpPr>
          <p:spPr>
            <a:xfrm>
              <a:off x="4991727" y="1961376"/>
              <a:ext cx="86771" cy="87537"/>
            </a:xfrm>
            <a:prstGeom prst="ellipse">
              <a:avLst/>
            </a:prstGeom>
            <a:noFill/>
            <a:ln w="12700"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51" name="Oval 50">
              <a:extLst>
                <a:ext uri="{FF2B5EF4-FFF2-40B4-BE49-F238E27FC236}">
                  <a16:creationId xmlns:a16="http://schemas.microsoft.com/office/drawing/2014/main" id="{C07594FA-9201-EB9C-E365-EEE882777B42}"/>
                </a:ext>
              </a:extLst>
            </p:cNvPr>
            <p:cNvSpPr/>
            <p:nvPr/>
          </p:nvSpPr>
          <p:spPr>
            <a:xfrm>
              <a:off x="5613379" y="1961376"/>
              <a:ext cx="86771" cy="87537"/>
            </a:xfrm>
            <a:prstGeom prst="ellipse">
              <a:avLst/>
            </a:prstGeom>
            <a:noFill/>
            <a:ln w="12700"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52" name="Oval 51">
              <a:extLst>
                <a:ext uri="{FF2B5EF4-FFF2-40B4-BE49-F238E27FC236}">
                  <a16:creationId xmlns:a16="http://schemas.microsoft.com/office/drawing/2014/main" id="{F196CC9C-D94A-648E-0DC0-B1BF616AA43F}"/>
                </a:ext>
              </a:extLst>
            </p:cNvPr>
            <p:cNvSpPr/>
            <p:nvPr/>
          </p:nvSpPr>
          <p:spPr>
            <a:xfrm>
              <a:off x="6235031" y="1961376"/>
              <a:ext cx="86771" cy="87537"/>
            </a:xfrm>
            <a:prstGeom prst="ellipse">
              <a:avLst/>
            </a:prstGeom>
            <a:noFill/>
            <a:ln w="12700"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53" name="Oval 52">
              <a:extLst>
                <a:ext uri="{FF2B5EF4-FFF2-40B4-BE49-F238E27FC236}">
                  <a16:creationId xmlns:a16="http://schemas.microsoft.com/office/drawing/2014/main" id="{C481BF68-59C5-C041-3E76-9E658C2AE8A3}"/>
                </a:ext>
              </a:extLst>
            </p:cNvPr>
            <p:cNvSpPr/>
            <p:nvPr/>
          </p:nvSpPr>
          <p:spPr>
            <a:xfrm>
              <a:off x="6856683" y="1961376"/>
              <a:ext cx="86771" cy="87537"/>
            </a:xfrm>
            <a:prstGeom prst="ellipse">
              <a:avLst/>
            </a:prstGeom>
            <a:noFill/>
            <a:ln w="12700"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54" name="Oval 53">
              <a:extLst>
                <a:ext uri="{FF2B5EF4-FFF2-40B4-BE49-F238E27FC236}">
                  <a16:creationId xmlns:a16="http://schemas.microsoft.com/office/drawing/2014/main" id="{7FD2BFBC-578D-0FA4-CC56-CD8B89BD4C0F}"/>
                </a:ext>
              </a:extLst>
            </p:cNvPr>
            <p:cNvSpPr/>
            <p:nvPr/>
          </p:nvSpPr>
          <p:spPr>
            <a:xfrm>
              <a:off x="3756541" y="1961376"/>
              <a:ext cx="86771" cy="87537"/>
            </a:xfrm>
            <a:prstGeom prst="ellipse">
              <a:avLst/>
            </a:prstGeom>
            <a:noFill/>
            <a:ln w="12700"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55" name="Oval 54">
              <a:extLst>
                <a:ext uri="{FF2B5EF4-FFF2-40B4-BE49-F238E27FC236}">
                  <a16:creationId xmlns:a16="http://schemas.microsoft.com/office/drawing/2014/main" id="{0EDA2945-5BEA-63A0-55B2-8D5BC1592ABA}"/>
                </a:ext>
              </a:extLst>
            </p:cNvPr>
            <p:cNvSpPr/>
            <p:nvPr/>
          </p:nvSpPr>
          <p:spPr>
            <a:xfrm>
              <a:off x="4073641" y="5073611"/>
              <a:ext cx="86771" cy="87537"/>
            </a:xfrm>
            <a:prstGeom prst="ellipse">
              <a:avLst/>
            </a:prstGeom>
            <a:noFill/>
            <a:ln w="12700"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56" name="Oval 55">
              <a:extLst>
                <a:ext uri="{FF2B5EF4-FFF2-40B4-BE49-F238E27FC236}">
                  <a16:creationId xmlns:a16="http://schemas.microsoft.com/office/drawing/2014/main" id="{5C63CC6C-56E5-DCC0-1550-A7FB0A928020}"/>
                </a:ext>
              </a:extLst>
            </p:cNvPr>
            <p:cNvSpPr/>
            <p:nvPr/>
          </p:nvSpPr>
          <p:spPr>
            <a:xfrm>
              <a:off x="4688434" y="5073611"/>
              <a:ext cx="86771" cy="87537"/>
            </a:xfrm>
            <a:prstGeom prst="ellipse">
              <a:avLst/>
            </a:prstGeom>
            <a:noFill/>
            <a:ln w="12700"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57" name="Oval 56">
              <a:extLst>
                <a:ext uri="{FF2B5EF4-FFF2-40B4-BE49-F238E27FC236}">
                  <a16:creationId xmlns:a16="http://schemas.microsoft.com/office/drawing/2014/main" id="{87CE45F6-1D5B-A076-537F-2194887CC160}"/>
                </a:ext>
              </a:extLst>
            </p:cNvPr>
            <p:cNvSpPr/>
            <p:nvPr/>
          </p:nvSpPr>
          <p:spPr>
            <a:xfrm>
              <a:off x="5310086" y="5073611"/>
              <a:ext cx="86771" cy="87537"/>
            </a:xfrm>
            <a:prstGeom prst="ellipse">
              <a:avLst/>
            </a:prstGeom>
            <a:noFill/>
            <a:ln w="12700"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58" name="Oval 57">
              <a:extLst>
                <a:ext uri="{FF2B5EF4-FFF2-40B4-BE49-F238E27FC236}">
                  <a16:creationId xmlns:a16="http://schemas.microsoft.com/office/drawing/2014/main" id="{8FB0C112-C626-44E0-5BE7-B428A25E2CA7}"/>
                </a:ext>
              </a:extLst>
            </p:cNvPr>
            <p:cNvSpPr/>
            <p:nvPr/>
          </p:nvSpPr>
          <p:spPr>
            <a:xfrm>
              <a:off x="5931738" y="5073611"/>
              <a:ext cx="86771" cy="87537"/>
            </a:xfrm>
            <a:prstGeom prst="ellipse">
              <a:avLst/>
            </a:prstGeom>
            <a:noFill/>
            <a:ln w="12700"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sp>
          <p:nvSpPr>
            <p:cNvPr id="59" name="Oval 58">
              <a:extLst>
                <a:ext uri="{FF2B5EF4-FFF2-40B4-BE49-F238E27FC236}">
                  <a16:creationId xmlns:a16="http://schemas.microsoft.com/office/drawing/2014/main" id="{30E021C5-C8FF-20E0-3B32-E6402233BA6E}"/>
                </a:ext>
              </a:extLst>
            </p:cNvPr>
            <p:cNvSpPr/>
            <p:nvPr/>
          </p:nvSpPr>
          <p:spPr>
            <a:xfrm>
              <a:off x="6553390" y="5073611"/>
              <a:ext cx="86771" cy="87537"/>
            </a:xfrm>
            <a:prstGeom prst="ellipse">
              <a:avLst/>
            </a:prstGeom>
            <a:noFill/>
            <a:ln w="12700" cap="flat" cmpd="sng" algn="ctr">
              <a:solidFill>
                <a:srgbClr val="156082">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endParaRPr>
            </a:p>
          </p:txBody>
        </p:sp>
        <p:cxnSp>
          <p:nvCxnSpPr>
            <p:cNvPr id="60" name="Connector: Elbow 59">
              <a:extLst>
                <a:ext uri="{FF2B5EF4-FFF2-40B4-BE49-F238E27FC236}">
                  <a16:creationId xmlns:a16="http://schemas.microsoft.com/office/drawing/2014/main" id="{FBFD38D6-83AB-1175-06D6-7D331BEE42A3}"/>
                </a:ext>
              </a:extLst>
            </p:cNvPr>
            <p:cNvCxnSpPr>
              <a:cxnSpLocks/>
              <a:stCxn id="49" idx="2"/>
              <a:endCxn id="36" idx="0"/>
            </p:cNvCxnSpPr>
            <p:nvPr/>
          </p:nvCxnSpPr>
          <p:spPr>
            <a:xfrm rot="10800000" flipV="1">
              <a:off x="4262282" y="2005144"/>
              <a:ext cx="114653" cy="89267"/>
            </a:xfrm>
            <a:prstGeom prst="bentConnector2">
              <a:avLst/>
            </a:prstGeom>
            <a:noFill/>
            <a:ln w="9525" cap="flat" cmpd="sng" algn="ctr">
              <a:solidFill>
                <a:srgbClr val="156082"/>
              </a:solidFill>
              <a:prstDash val="solid"/>
              <a:miter lim="800000"/>
              <a:tailEnd type="triangle" w="sm" len="sm"/>
            </a:ln>
            <a:effectLst/>
          </p:spPr>
        </p:cxnSp>
        <p:cxnSp>
          <p:nvCxnSpPr>
            <p:cNvPr id="61" name="Connector: Elbow 60">
              <a:extLst>
                <a:ext uri="{FF2B5EF4-FFF2-40B4-BE49-F238E27FC236}">
                  <a16:creationId xmlns:a16="http://schemas.microsoft.com/office/drawing/2014/main" id="{3ADA1561-E163-0C8C-A452-C42B603AD031}"/>
                </a:ext>
              </a:extLst>
            </p:cNvPr>
            <p:cNvCxnSpPr>
              <a:cxnSpLocks/>
              <a:stCxn id="36" idx="2"/>
              <a:endCxn id="55" idx="6"/>
            </p:cNvCxnSpPr>
            <p:nvPr/>
          </p:nvCxnSpPr>
          <p:spPr>
            <a:xfrm rot="5400000">
              <a:off x="4166713" y="5021812"/>
              <a:ext cx="89268" cy="101869"/>
            </a:xfrm>
            <a:prstGeom prst="bentConnector2">
              <a:avLst/>
            </a:prstGeom>
            <a:noFill/>
            <a:ln w="9525" cap="flat" cmpd="sng" algn="ctr">
              <a:solidFill>
                <a:srgbClr val="156082"/>
              </a:solidFill>
              <a:prstDash val="solid"/>
              <a:miter lim="800000"/>
              <a:tailEnd type="triangle" w="sm" len="sm"/>
            </a:ln>
            <a:effectLst/>
          </p:spPr>
        </p:cxnSp>
        <p:cxnSp>
          <p:nvCxnSpPr>
            <p:cNvPr id="62" name="Connector: Elbow 61">
              <a:extLst>
                <a:ext uri="{FF2B5EF4-FFF2-40B4-BE49-F238E27FC236}">
                  <a16:creationId xmlns:a16="http://schemas.microsoft.com/office/drawing/2014/main" id="{37497053-68AF-A79E-88A8-0DF91F551DA3}"/>
                </a:ext>
              </a:extLst>
            </p:cNvPr>
            <p:cNvCxnSpPr>
              <a:cxnSpLocks/>
              <a:stCxn id="29" idx="2"/>
              <a:endCxn id="56" idx="6"/>
            </p:cNvCxnSpPr>
            <p:nvPr/>
          </p:nvCxnSpPr>
          <p:spPr>
            <a:xfrm rot="5400000">
              <a:off x="4783242" y="5020075"/>
              <a:ext cx="89268" cy="105342"/>
            </a:xfrm>
            <a:prstGeom prst="bentConnector2">
              <a:avLst/>
            </a:prstGeom>
            <a:noFill/>
            <a:ln w="9525" cap="flat" cmpd="sng" algn="ctr">
              <a:solidFill>
                <a:srgbClr val="156082"/>
              </a:solidFill>
              <a:prstDash val="solid"/>
              <a:miter lim="800000"/>
              <a:tailEnd type="triangle" w="sm" len="sm"/>
            </a:ln>
            <a:effectLst/>
          </p:spPr>
        </p:cxnSp>
        <p:cxnSp>
          <p:nvCxnSpPr>
            <p:cNvPr id="63" name="Connector: Elbow 62">
              <a:extLst>
                <a:ext uri="{FF2B5EF4-FFF2-40B4-BE49-F238E27FC236}">
                  <a16:creationId xmlns:a16="http://schemas.microsoft.com/office/drawing/2014/main" id="{E2EFB778-2149-874F-DE1F-74305FC7EA63}"/>
                </a:ext>
              </a:extLst>
            </p:cNvPr>
            <p:cNvCxnSpPr>
              <a:cxnSpLocks/>
              <a:stCxn id="28" idx="2"/>
              <a:endCxn id="56" idx="2"/>
            </p:cNvCxnSpPr>
            <p:nvPr/>
          </p:nvCxnSpPr>
          <p:spPr>
            <a:xfrm rot="16200000" flipH="1">
              <a:off x="4585290" y="5014236"/>
              <a:ext cx="89268" cy="117020"/>
            </a:xfrm>
            <a:prstGeom prst="bentConnector2">
              <a:avLst/>
            </a:prstGeom>
            <a:noFill/>
            <a:ln w="9525" cap="flat" cmpd="sng" algn="ctr">
              <a:solidFill>
                <a:srgbClr val="156082"/>
              </a:solidFill>
              <a:prstDash val="solid"/>
              <a:miter lim="800000"/>
              <a:tailEnd type="triangle" w="sm" len="sm"/>
            </a:ln>
            <a:effectLst/>
          </p:spPr>
        </p:cxnSp>
        <p:cxnSp>
          <p:nvCxnSpPr>
            <p:cNvPr id="64" name="Connector: Elbow 63">
              <a:extLst>
                <a:ext uri="{FF2B5EF4-FFF2-40B4-BE49-F238E27FC236}">
                  <a16:creationId xmlns:a16="http://schemas.microsoft.com/office/drawing/2014/main" id="{9AFD463F-1475-7D54-2947-80CEC807EEE4}"/>
                </a:ext>
              </a:extLst>
            </p:cNvPr>
            <p:cNvCxnSpPr>
              <a:cxnSpLocks/>
              <a:stCxn id="30" idx="2"/>
              <a:endCxn id="57" idx="2"/>
            </p:cNvCxnSpPr>
            <p:nvPr/>
          </p:nvCxnSpPr>
          <p:spPr>
            <a:xfrm rot="16200000" flipH="1">
              <a:off x="5205249" y="5012543"/>
              <a:ext cx="89268" cy="120406"/>
            </a:xfrm>
            <a:prstGeom prst="bentConnector2">
              <a:avLst/>
            </a:prstGeom>
            <a:noFill/>
            <a:ln w="9525" cap="flat" cmpd="sng" algn="ctr">
              <a:solidFill>
                <a:srgbClr val="156082"/>
              </a:solidFill>
              <a:prstDash val="solid"/>
              <a:miter lim="800000"/>
              <a:tailEnd type="triangle" w="sm" len="sm"/>
            </a:ln>
            <a:effectLst/>
          </p:spPr>
        </p:cxnSp>
        <p:cxnSp>
          <p:nvCxnSpPr>
            <p:cNvPr id="65" name="Connector: Elbow 64">
              <a:extLst>
                <a:ext uri="{FF2B5EF4-FFF2-40B4-BE49-F238E27FC236}">
                  <a16:creationId xmlns:a16="http://schemas.microsoft.com/office/drawing/2014/main" id="{75581A14-4424-EC41-9B78-0A0FF0E9DE8A}"/>
                </a:ext>
              </a:extLst>
            </p:cNvPr>
            <p:cNvCxnSpPr>
              <a:cxnSpLocks/>
              <a:stCxn id="32" idx="2"/>
              <a:endCxn id="58" idx="2"/>
            </p:cNvCxnSpPr>
            <p:nvPr/>
          </p:nvCxnSpPr>
          <p:spPr>
            <a:xfrm rot="16200000" flipH="1">
              <a:off x="5825208" y="5010850"/>
              <a:ext cx="89268" cy="123792"/>
            </a:xfrm>
            <a:prstGeom prst="bentConnector2">
              <a:avLst/>
            </a:prstGeom>
            <a:noFill/>
            <a:ln w="9525" cap="flat" cmpd="sng" algn="ctr">
              <a:solidFill>
                <a:srgbClr val="156082"/>
              </a:solidFill>
              <a:prstDash val="solid"/>
              <a:miter lim="800000"/>
              <a:tailEnd type="triangle" w="sm" len="sm"/>
            </a:ln>
            <a:effectLst/>
          </p:spPr>
        </p:cxnSp>
        <p:cxnSp>
          <p:nvCxnSpPr>
            <p:cNvPr id="66" name="Connector: Elbow 65">
              <a:extLst>
                <a:ext uri="{FF2B5EF4-FFF2-40B4-BE49-F238E27FC236}">
                  <a16:creationId xmlns:a16="http://schemas.microsoft.com/office/drawing/2014/main" id="{0B3E0EF8-7E25-B022-1597-9AD0719D80CB}"/>
                </a:ext>
              </a:extLst>
            </p:cNvPr>
            <p:cNvCxnSpPr>
              <a:cxnSpLocks/>
              <a:stCxn id="34" idx="2"/>
              <a:endCxn id="59" idx="2"/>
            </p:cNvCxnSpPr>
            <p:nvPr/>
          </p:nvCxnSpPr>
          <p:spPr>
            <a:xfrm rot="16200000" flipH="1">
              <a:off x="6445167" y="5009157"/>
              <a:ext cx="89268" cy="127178"/>
            </a:xfrm>
            <a:prstGeom prst="bentConnector2">
              <a:avLst/>
            </a:prstGeom>
            <a:noFill/>
            <a:ln w="9525" cap="flat" cmpd="sng" algn="ctr">
              <a:solidFill>
                <a:srgbClr val="156082"/>
              </a:solidFill>
              <a:prstDash val="solid"/>
              <a:miter lim="800000"/>
              <a:tailEnd type="triangle" w="sm" len="sm"/>
            </a:ln>
            <a:effectLst/>
          </p:spPr>
        </p:cxnSp>
        <p:cxnSp>
          <p:nvCxnSpPr>
            <p:cNvPr id="67" name="Connector: Elbow 66">
              <a:extLst>
                <a:ext uri="{FF2B5EF4-FFF2-40B4-BE49-F238E27FC236}">
                  <a16:creationId xmlns:a16="http://schemas.microsoft.com/office/drawing/2014/main" id="{926E8F4C-EB2B-3147-2198-74DDAE0F9B21}"/>
                </a:ext>
              </a:extLst>
            </p:cNvPr>
            <p:cNvCxnSpPr>
              <a:cxnSpLocks/>
              <a:stCxn id="31" idx="2"/>
              <a:endCxn id="57" idx="6"/>
            </p:cNvCxnSpPr>
            <p:nvPr/>
          </p:nvCxnSpPr>
          <p:spPr>
            <a:xfrm rot="5400000">
              <a:off x="5403201" y="5021768"/>
              <a:ext cx="89268" cy="101956"/>
            </a:xfrm>
            <a:prstGeom prst="bentConnector2">
              <a:avLst/>
            </a:prstGeom>
            <a:noFill/>
            <a:ln w="9525" cap="flat" cmpd="sng" algn="ctr">
              <a:solidFill>
                <a:srgbClr val="156082"/>
              </a:solidFill>
              <a:prstDash val="solid"/>
              <a:miter lim="800000"/>
              <a:tailEnd type="triangle" w="sm" len="sm"/>
            </a:ln>
            <a:effectLst/>
          </p:spPr>
        </p:cxnSp>
        <p:cxnSp>
          <p:nvCxnSpPr>
            <p:cNvPr id="68" name="Connector: Elbow 67">
              <a:extLst>
                <a:ext uri="{FF2B5EF4-FFF2-40B4-BE49-F238E27FC236}">
                  <a16:creationId xmlns:a16="http://schemas.microsoft.com/office/drawing/2014/main" id="{B5F844DE-FA24-8B51-4A4E-5C9BCD5B5B54}"/>
                </a:ext>
              </a:extLst>
            </p:cNvPr>
            <p:cNvCxnSpPr>
              <a:cxnSpLocks/>
              <a:stCxn id="33" idx="2"/>
              <a:endCxn id="58" idx="6"/>
            </p:cNvCxnSpPr>
            <p:nvPr/>
          </p:nvCxnSpPr>
          <p:spPr>
            <a:xfrm rot="5400000">
              <a:off x="6023160" y="5023461"/>
              <a:ext cx="89268" cy="98570"/>
            </a:xfrm>
            <a:prstGeom prst="bentConnector2">
              <a:avLst/>
            </a:prstGeom>
            <a:noFill/>
            <a:ln w="9525" cap="flat" cmpd="sng" algn="ctr">
              <a:solidFill>
                <a:srgbClr val="156082"/>
              </a:solidFill>
              <a:prstDash val="solid"/>
              <a:miter lim="800000"/>
              <a:tailEnd type="triangle" w="sm" len="sm"/>
            </a:ln>
            <a:effectLst/>
          </p:spPr>
        </p:cxnSp>
        <p:cxnSp>
          <p:nvCxnSpPr>
            <p:cNvPr id="69" name="Connector: Elbow 68">
              <a:extLst>
                <a:ext uri="{FF2B5EF4-FFF2-40B4-BE49-F238E27FC236}">
                  <a16:creationId xmlns:a16="http://schemas.microsoft.com/office/drawing/2014/main" id="{D4C73BEB-1C3A-350C-ACBB-298023131CD8}"/>
                </a:ext>
              </a:extLst>
            </p:cNvPr>
            <p:cNvCxnSpPr>
              <a:cxnSpLocks/>
              <a:stCxn id="35" idx="2"/>
              <a:endCxn id="59" idx="6"/>
            </p:cNvCxnSpPr>
            <p:nvPr/>
          </p:nvCxnSpPr>
          <p:spPr>
            <a:xfrm rot="5400000">
              <a:off x="6643120" y="5025153"/>
              <a:ext cx="89268" cy="95186"/>
            </a:xfrm>
            <a:prstGeom prst="bentConnector2">
              <a:avLst/>
            </a:prstGeom>
            <a:noFill/>
            <a:ln w="9525" cap="flat" cmpd="sng" algn="ctr">
              <a:solidFill>
                <a:srgbClr val="156082"/>
              </a:solidFill>
              <a:prstDash val="solid"/>
              <a:miter lim="800000"/>
              <a:tailEnd type="triangle" w="sm" len="sm"/>
            </a:ln>
            <a:effectLst/>
          </p:spPr>
        </p:cxnSp>
        <p:cxnSp>
          <p:nvCxnSpPr>
            <p:cNvPr id="70" name="Connector: Elbow 69">
              <a:extLst>
                <a:ext uri="{FF2B5EF4-FFF2-40B4-BE49-F238E27FC236}">
                  <a16:creationId xmlns:a16="http://schemas.microsoft.com/office/drawing/2014/main" id="{78340200-04F0-6187-EB64-8EC6D2163388}"/>
                </a:ext>
              </a:extLst>
            </p:cNvPr>
            <p:cNvCxnSpPr>
              <a:cxnSpLocks/>
              <a:stCxn id="27" idx="2"/>
              <a:endCxn id="55" idx="2"/>
            </p:cNvCxnSpPr>
            <p:nvPr/>
          </p:nvCxnSpPr>
          <p:spPr>
            <a:xfrm rot="16200000" flipH="1">
              <a:off x="3968760" y="5012499"/>
              <a:ext cx="89268" cy="120493"/>
            </a:xfrm>
            <a:prstGeom prst="bentConnector2">
              <a:avLst/>
            </a:prstGeom>
            <a:noFill/>
            <a:ln w="9525" cap="flat" cmpd="sng" algn="ctr">
              <a:solidFill>
                <a:srgbClr val="156082"/>
              </a:solidFill>
              <a:prstDash val="solid"/>
              <a:miter lim="800000"/>
              <a:tailEnd type="triangle" w="sm" len="sm"/>
            </a:ln>
            <a:effectLst/>
          </p:spPr>
        </p:cxnSp>
        <p:cxnSp>
          <p:nvCxnSpPr>
            <p:cNvPr id="71" name="Connector: Elbow 70">
              <a:extLst>
                <a:ext uri="{FF2B5EF4-FFF2-40B4-BE49-F238E27FC236}">
                  <a16:creationId xmlns:a16="http://schemas.microsoft.com/office/drawing/2014/main" id="{27A28B45-AAEA-134B-754E-D05B08384614}"/>
                </a:ext>
              </a:extLst>
            </p:cNvPr>
            <p:cNvCxnSpPr>
              <a:cxnSpLocks/>
              <a:stCxn id="54" idx="6"/>
              <a:endCxn id="27" idx="0"/>
            </p:cNvCxnSpPr>
            <p:nvPr/>
          </p:nvCxnSpPr>
          <p:spPr>
            <a:xfrm>
              <a:off x="3843312" y="2005145"/>
              <a:ext cx="109836" cy="89267"/>
            </a:xfrm>
            <a:prstGeom prst="bentConnector2">
              <a:avLst/>
            </a:prstGeom>
            <a:noFill/>
            <a:ln w="9525" cap="flat" cmpd="sng" algn="ctr">
              <a:solidFill>
                <a:srgbClr val="156082"/>
              </a:solidFill>
              <a:prstDash val="solid"/>
              <a:miter lim="800000"/>
              <a:tailEnd type="triangle" w="sm" len="sm"/>
            </a:ln>
            <a:effectLst/>
          </p:spPr>
        </p:cxnSp>
        <p:cxnSp>
          <p:nvCxnSpPr>
            <p:cNvPr id="72" name="Connector: Elbow 71">
              <a:extLst>
                <a:ext uri="{FF2B5EF4-FFF2-40B4-BE49-F238E27FC236}">
                  <a16:creationId xmlns:a16="http://schemas.microsoft.com/office/drawing/2014/main" id="{E7E43FE9-702F-C69D-EE09-58789941D4F6}"/>
                </a:ext>
              </a:extLst>
            </p:cNvPr>
            <p:cNvCxnSpPr>
              <a:cxnSpLocks/>
              <a:stCxn id="49" idx="6"/>
              <a:endCxn id="28" idx="0"/>
            </p:cNvCxnSpPr>
            <p:nvPr/>
          </p:nvCxnSpPr>
          <p:spPr>
            <a:xfrm>
              <a:off x="4463705" y="2005145"/>
              <a:ext cx="107709" cy="89267"/>
            </a:xfrm>
            <a:prstGeom prst="bentConnector2">
              <a:avLst/>
            </a:prstGeom>
            <a:noFill/>
            <a:ln w="9525" cap="flat" cmpd="sng" algn="ctr">
              <a:solidFill>
                <a:srgbClr val="156082"/>
              </a:solidFill>
              <a:prstDash val="solid"/>
              <a:miter lim="800000"/>
              <a:tailEnd type="triangle" w="sm" len="sm"/>
            </a:ln>
            <a:effectLst/>
          </p:spPr>
        </p:cxnSp>
        <p:cxnSp>
          <p:nvCxnSpPr>
            <p:cNvPr id="73" name="Connector: Elbow 72">
              <a:extLst>
                <a:ext uri="{FF2B5EF4-FFF2-40B4-BE49-F238E27FC236}">
                  <a16:creationId xmlns:a16="http://schemas.microsoft.com/office/drawing/2014/main" id="{DA57C027-0267-78AB-070F-CD536FBF432F}"/>
                </a:ext>
              </a:extLst>
            </p:cNvPr>
            <p:cNvCxnSpPr>
              <a:cxnSpLocks/>
              <a:stCxn id="50" idx="6"/>
              <a:endCxn id="30" idx="0"/>
            </p:cNvCxnSpPr>
            <p:nvPr/>
          </p:nvCxnSpPr>
          <p:spPr>
            <a:xfrm>
              <a:off x="5078498" y="2005145"/>
              <a:ext cx="111182" cy="89267"/>
            </a:xfrm>
            <a:prstGeom prst="bentConnector2">
              <a:avLst/>
            </a:prstGeom>
            <a:noFill/>
            <a:ln w="9525" cap="flat" cmpd="sng" algn="ctr">
              <a:solidFill>
                <a:srgbClr val="156082"/>
              </a:solidFill>
              <a:prstDash val="solid"/>
              <a:miter lim="800000"/>
              <a:tailEnd type="triangle" w="sm" len="sm"/>
            </a:ln>
            <a:effectLst/>
          </p:spPr>
        </p:cxnSp>
        <p:cxnSp>
          <p:nvCxnSpPr>
            <p:cNvPr id="74" name="Connector: Elbow 73">
              <a:extLst>
                <a:ext uri="{FF2B5EF4-FFF2-40B4-BE49-F238E27FC236}">
                  <a16:creationId xmlns:a16="http://schemas.microsoft.com/office/drawing/2014/main" id="{6247E233-45E4-50A5-F37D-67F5B8B952F6}"/>
                </a:ext>
              </a:extLst>
            </p:cNvPr>
            <p:cNvCxnSpPr>
              <a:cxnSpLocks/>
              <a:stCxn id="51" idx="6"/>
              <a:endCxn id="32" idx="0"/>
            </p:cNvCxnSpPr>
            <p:nvPr/>
          </p:nvCxnSpPr>
          <p:spPr>
            <a:xfrm>
              <a:off x="5700150" y="2005145"/>
              <a:ext cx="107796" cy="89267"/>
            </a:xfrm>
            <a:prstGeom prst="bentConnector2">
              <a:avLst/>
            </a:prstGeom>
            <a:noFill/>
            <a:ln w="9525" cap="flat" cmpd="sng" algn="ctr">
              <a:solidFill>
                <a:srgbClr val="156082"/>
              </a:solidFill>
              <a:prstDash val="solid"/>
              <a:miter lim="800000"/>
              <a:tailEnd type="triangle" w="sm" len="sm"/>
            </a:ln>
            <a:effectLst/>
          </p:spPr>
        </p:cxnSp>
        <p:cxnSp>
          <p:nvCxnSpPr>
            <p:cNvPr id="75" name="Connector: Elbow 74">
              <a:extLst>
                <a:ext uri="{FF2B5EF4-FFF2-40B4-BE49-F238E27FC236}">
                  <a16:creationId xmlns:a16="http://schemas.microsoft.com/office/drawing/2014/main" id="{2699B721-5A57-A88C-FD08-7B0702E7CD7D}"/>
                </a:ext>
              </a:extLst>
            </p:cNvPr>
            <p:cNvCxnSpPr>
              <a:cxnSpLocks/>
              <a:stCxn id="52" idx="6"/>
              <a:endCxn id="34" idx="0"/>
            </p:cNvCxnSpPr>
            <p:nvPr/>
          </p:nvCxnSpPr>
          <p:spPr>
            <a:xfrm>
              <a:off x="6321802" y="2005145"/>
              <a:ext cx="104410" cy="89267"/>
            </a:xfrm>
            <a:prstGeom prst="bentConnector2">
              <a:avLst/>
            </a:prstGeom>
            <a:noFill/>
            <a:ln w="9525" cap="flat" cmpd="sng" algn="ctr">
              <a:solidFill>
                <a:srgbClr val="156082"/>
              </a:solidFill>
              <a:prstDash val="solid"/>
              <a:miter lim="800000"/>
              <a:tailEnd type="triangle" w="sm" len="sm"/>
            </a:ln>
            <a:effectLst/>
          </p:spPr>
        </p:cxnSp>
        <p:cxnSp>
          <p:nvCxnSpPr>
            <p:cNvPr id="76" name="Connector: Elbow 75">
              <a:extLst>
                <a:ext uri="{FF2B5EF4-FFF2-40B4-BE49-F238E27FC236}">
                  <a16:creationId xmlns:a16="http://schemas.microsoft.com/office/drawing/2014/main" id="{68BD76EC-AD08-FF2C-B01C-E6AD9D121F48}"/>
                </a:ext>
              </a:extLst>
            </p:cNvPr>
            <p:cNvCxnSpPr>
              <a:cxnSpLocks/>
              <a:stCxn id="50" idx="2"/>
              <a:endCxn id="29" idx="0"/>
            </p:cNvCxnSpPr>
            <p:nvPr/>
          </p:nvCxnSpPr>
          <p:spPr>
            <a:xfrm rot="10800000" flipV="1">
              <a:off x="4880547" y="2005144"/>
              <a:ext cx="111180" cy="89267"/>
            </a:xfrm>
            <a:prstGeom prst="bentConnector2">
              <a:avLst/>
            </a:prstGeom>
            <a:noFill/>
            <a:ln w="9525" cap="flat" cmpd="sng" algn="ctr">
              <a:solidFill>
                <a:srgbClr val="156082"/>
              </a:solidFill>
              <a:prstDash val="solid"/>
              <a:miter lim="800000"/>
              <a:tailEnd type="triangle" w="sm" len="sm"/>
            </a:ln>
            <a:effectLst/>
          </p:spPr>
        </p:cxnSp>
        <p:cxnSp>
          <p:nvCxnSpPr>
            <p:cNvPr id="77" name="Connector: Elbow 76">
              <a:extLst>
                <a:ext uri="{FF2B5EF4-FFF2-40B4-BE49-F238E27FC236}">
                  <a16:creationId xmlns:a16="http://schemas.microsoft.com/office/drawing/2014/main" id="{118885B0-E0BF-1778-7254-61156A5CD105}"/>
                </a:ext>
              </a:extLst>
            </p:cNvPr>
            <p:cNvCxnSpPr>
              <a:cxnSpLocks/>
              <a:stCxn id="51" idx="2"/>
              <a:endCxn id="31" idx="0"/>
            </p:cNvCxnSpPr>
            <p:nvPr/>
          </p:nvCxnSpPr>
          <p:spPr>
            <a:xfrm rot="10800000" flipV="1">
              <a:off x="5498813" y="2005144"/>
              <a:ext cx="114566" cy="89267"/>
            </a:xfrm>
            <a:prstGeom prst="bentConnector2">
              <a:avLst/>
            </a:prstGeom>
            <a:noFill/>
            <a:ln w="9525" cap="flat" cmpd="sng" algn="ctr">
              <a:solidFill>
                <a:srgbClr val="156082"/>
              </a:solidFill>
              <a:prstDash val="solid"/>
              <a:miter lim="800000"/>
              <a:tailEnd type="triangle" w="sm" len="sm"/>
            </a:ln>
            <a:effectLst/>
          </p:spPr>
        </p:cxnSp>
        <p:cxnSp>
          <p:nvCxnSpPr>
            <p:cNvPr id="78" name="Connector: Elbow 77">
              <a:extLst>
                <a:ext uri="{FF2B5EF4-FFF2-40B4-BE49-F238E27FC236}">
                  <a16:creationId xmlns:a16="http://schemas.microsoft.com/office/drawing/2014/main" id="{C1B2AC5C-15D9-47B0-D4AA-0FC7F3F8DCDD}"/>
                </a:ext>
              </a:extLst>
            </p:cNvPr>
            <p:cNvCxnSpPr>
              <a:cxnSpLocks/>
              <a:stCxn id="52" idx="2"/>
              <a:endCxn id="33" idx="0"/>
            </p:cNvCxnSpPr>
            <p:nvPr/>
          </p:nvCxnSpPr>
          <p:spPr>
            <a:xfrm rot="10800000" flipV="1">
              <a:off x="6117079" y="2005144"/>
              <a:ext cx="117952" cy="89267"/>
            </a:xfrm>
            <a:prstGeom prst="bentConnector2">
              <a:avLst/>
            </a:prstGeom>
            <a:noFill/>
            <a:ln w="9525" cap="flat" cmpd="sng" algn="ctr">
              <a:solidFill>
                <a:srgbClr val="156082"/>
              </a:solidFill>
              <a:prstDash val="solid"/>
              <a:miter lim="800000"/>
              <a:tailEnd type="triangle" w="sm" len="sm"/>
            </a:ln>
            <a:effectLst/>
          </p:spPr>
        </p:cxnSp>
        <p:cxnSp>
          <p:nvCxnSpPr>
            <p:cNvPr id="79" name="Connector: Elbow 78">
              <a:extLst>
                <a:ext uri="{FF2B5EF4-FFF2-40B4-BE49-F238E27FC236}">
                  <a16:creationId xmlns:a16="http://schemas.microsoft.com/office/drawing/2014/main" id="{EC7F1855-3F15-8C32-4890-2ADA6AAAB039}"/>
                </a:ext>
              </a:extLst>
            </p:cNvPr>
            <p:cNvCxnSpPr>
              <a:cxnSpLocks/>
              <a:stCxn id="53" idx="2"/>
              <a:endCxn id="35" idx="0"/>
            </p:cNvCxnSpPr>
            <p:nvPr/>
          </p:nvCxnSpPr>
          <p:spPr>
            <a:xfrm rot="10800000" flipV="1">
              <a:off x="6735347" y="2005144"/>
              <a:ext cx="121336" cy="89267"/>
            </a:xfrm>
            <a:prstGeom prst="bentConnector2">
              <a:avLst/>
            </a:prstGeom>
            <a:noFill/>
            <a:ln w="9525" cap="flat" cmpd="sng" algn="ctr">
              <a:solidFill>
                <a:srgbClr val="156082"/>
              </a:solidFill>
              <a:prstDash val="solid"/>
              <a:miter lim="800000"/>
              <a:tailEnd type="triangle" w="sm" len="sm"/>
            </a:ln>
            <a:effectLst/>
          </p:spPr>
        </p:cxnSp>
        <p:grpSp>
          <p:nvGrpSpPr>
            <p:cNvPr id="80" name="Group 79">
              <a:extLst>
                <a:ext uri="{FF2B5EF4-FFF2-40B4-BE49-F238E27FC236}">
                  <a16:creationId xmlns:a16="http://schemas.microsoft.com/office/drawing/2014/main" id="{0BEAB679-1145-87D5-392E-FE8F0E99E11E}"/>
                </a:ext>
              </a:extLst>
            </p:cNvPr>
            <p:cNvGrpSpPr/>
            <p:nvPr/>
          </p:nvGrpSpPr>
          <p:grpSpPr>
            <a:xfrm>
              <a:off x="3790064" y="1848971"/>
              <a:ext cx="639155" cy="3589937"/>
              <a:chOff x="3790064" y="1848971"/>
              <a:chExt cx="639155" cy="3589937"/>
            </a:xfrm>
          </p:grpSpPr>
          <p:grpSp>
            <p:nvGrpSpPr>
              <p:cNvPr id="169" name="Group 168">
                <a:extLst>
                  <a:ext uri="{FF2B5EF4-FFF2-40B4-BE49-F238E27FC236}">
                    <a16:creationId xmlns:a16="http://schemas.microsoft.com/office/drawing/2014/main" id="{73FBB056-AA0D-00E1-BC26-5B7F8FB8365B}"/>
                  </a:ext>
                </a:extLst>
              </p:cNvPr>
              <p:cNvGrpSpPr/>
              <p:nvPr/>
            </p:nvGrpSpPr>
            <p:grpSpPr>
              <a:xfrm>
                <a:off x="3790064" y="1848971"/>
                <a:ext cx="632270" cy="3589937"/>
                <a:chOff x="3790064" y="1848971"/>
                <a:chExt cx="632270" cy="3589937"/>
              </a:xfrm>
            </p:grpSpPr>
            <p:cxnSp>
              <p:nvCxnSpPr>
                <p:cNvPr id="173" name="Straight Connector 172">
                  <a:extLst>
                    <a:ext uri="{FF2B5EF4-FFF2-40B4-BE49-F238E27FC236}">
                      <a16:creationId xmlns:a16="http://schemas.microsoft.com/office/drawing/2014/main" id="{F0AF59E5-D42B-677D-5DF6-0A6CB1266D26}"/>
                    </a:ext>
                  </a:extLst>
                </p:cNvPr>
                <p:cNvCxnSpPr>
                  <a:cxnSpLocks/>
                  <a:stCxn id="27" idx="2"/>
                  <a:endCxn id="36" idx="2"/>
                </p:cNvCxnSpPr>
                <p:nvPr/>
              </p:nvCxnSpPr>
              <p:spPr>
                <a:xfrm>
                  <a:off x="3953148" y="5028112"/>
                  <a:ext cx="309133" cy="0"/>
                </a:xfrm>
                <a:prstGeom prst="line">
                  <a:avLst/>
                </a:prstGeom>
                <a:noFill/>
                <a:ln w="19050" cap="flat" cmpd="sng" algn="ctr">
                  <a:solidFill>
                    <a:srgbClr val="EC7B2F">
                      <a:lumMod val="75000"/>
                    </a:srgbClr>
                  </a:solidFill>
                  <a:prstDash val="solid"/>
                  <a:miter lim="800000"/>
                </a:ln>
                <a:effectLst/>
              </p:spPr>
            </p:cxnSp>
            <p:cxnSp>
              <p:nvCxnSpPr>
                <p:cNvPr id="174" name="Straight Connector 173">
                  <a:extLst>
                    <a:ext uri="{FF2B5EF4-FFF2-40B4-BE49-F238E27FC236}">
                      <a16:creationId xmlns:a16="http://schemas.microsoft.com/office/drawing/2014/main" id="{28C154F5-902B-5973-8842-89F24D3CCBAE}"/>
                    </a:ext>
                  </a:extLst>
                </p:cNvPr>
                <p:cNvCxnSpPr>
                  <a:cxnSpLocks/>
                  <a:endCxn id="172" idx="0"/>
                </p:cNvCxnSpPr>
                <p:nvPr/>
              </p:nvCxnSpPr>
              <p:spPr>
                <a:xfrm>
                  <a:off x="4104239" y="1848971"/>
                  <a:ext cx="7390" cy="2871535"/>
                </a:xfrm>
                <a:prstGeom prst="line">
                  <a:avLst/>
                </a:prstGeom>
                <a:noFill/>
                <a:ln w="15875" cap="flat" cmpd="sng" algn="ctr">
                  <a:solidFill>
                    <a:srgbClr val="EC7B2F">
                      <a:lumMod val="75000"/>
                    </a:srgbClr>
                  </a:solidFill>
                  <a:prstDash val="solid"/>
                  <a:miter lim="800000"/>
                  <a:headEnd type="triangle"/>
                  <a:tailEnd type="none"/>
                </a:ln>
                <a:effectLst/>
              </p:spPr>
            </p:cxnSp>
            <p:cxnSp>
              <p:nvCxnSpPr>
                <p:cNvPr id="175" name="Straight Connector 174">
                  <a:extLst>
                    <a:ext uri="{FF2B5EF4-FFF2-40B4-BE49-F238E27FC236}">
                      <a16:creationId xmlns:a16="http://schemas.microsoft.com/office/drawing/2014/main" id="{89C4B25F-79DD-049D-F304-DA400D6AAA70}"/>
                    </a:ext>
                  </a:extLst>
                </p:cNvPr>
                <p:cNvCxnSpPr>
                  <a:cxnSpLocks/>
                  <a:stCxn id="190" idx="2"/>
                </p:cNvCxnSpPr>
                <p:nvPr/>
              </p:nvCxnSpPr>
              <p:spPr>
                <a:xfrm>
                  <a:off x="4415883" y="2577682"/>
                  <a:ext cx="2" cy="2639218"/>
                </a:xfrm>
                <a:prstGeom prst="line">
                  <a:avLst/>
                </a:prstGeom>
                <a:noFill/>
                <a:ln w="15875" cap="flat" cmpd="sng" algn="ctr">
                  <a:solidFill>
                    <a:srgbClr val="EC7B2F">
                      <a:lumMod val="75000"/>
                    </a:srgbClr>
                  </a:solidFill>
                  <a:prstDash val="solid"/>
                  <a:miter lim="800000"/>
                </a:ln>
                <a:effectLst/>
              </p:spPr>
            </p:cxnSp>
            <p:cxnSp>
              <p:nvCxnSpPr>
                <p:cNvPr id="176" name="Straight Connector 175">
                  <a:extLst>
                    <a:ext uri="{FF2B5EF4-FFF2-40B4-BE49-F238E27FC236}">
                      <a16:creationId xmlns:a16="http://schemas.microsoft.com/office/drawing/2014/main" id="{4D7EE88D-5962-1643-69CD-92EFD9F76093}"/>
                    </a:ext>
                  </a:extLst>
                </p:cNvPr>
                <p:cNvCxnSpPr>
                  <a:cxnSpLocks/>
                  <a:stCxn id="191" idx="2"/>
                </p:cNvCxnSpPr>
                <p:nvPr/>
              </p:nvCxnSpPr>
              <p:spPr>
                <a:xfrm>
                  <a:off x="3791168" y="2577681"/>
                  <a:ext cx="2503" cy="2639219"/>
                </a:xfrm>
                <a:prstGeom prst="line">
                  <a:avLst/>
                </a:prstGeom>
                <a:noFill/>
                <a:ln w="15875" cap="flat" cmpd="sng" algn="ctr">
                  <a:solidFill>
                    <a:srgbClr val="EC7B2F">
                      <a:lumMod val="75000"/>
                    </a:srgbClr>
                  </a:solidFill>
                  <a:prstDash val="solid"/>
                  <a:miter lim="800000"/>
                </a:ln>
                <a:effectLst/>
              </p:spPr>
            </p:cxnSp>
            <p:cxnSp>
              <p:nvCxnSpPr>
                <p:cNvPr id="177" name="Straight Arrow Connector 176">
                  <a:extLst>
                    <a:ext uri="{FF2B5EF4-FFF2-40B4-BE49-F238E27FC236}">
                      <a16:creationId xmlns:a16="http://schemas.microsoft.com/office/drawing/2014/main" id="{08D8077A-8529-DE11-346F-0A3FABED8105}"/>
                    </a:ext>
                  </a:extLst>
                </p:cNvPr>
                <p:cNvCxnSpPr>
                  <a:cxnSpLocks/>
                </p:cNvCxnSpPr>
                <p:nvPr/>
              </p:nvCxnSpPr>
              <p:spPr>
                <a:xfrm flipV="1">
                  <a:off x="3797613" y="5216900"/>
                  <a:ext cx="0" cy="222008"/>
                </a:xfrm>
                <a:prstGeom prst="straightConnector1">
                  <a:avLst/>
                </a:prstGeom>
                <a:noFill/>
                <a:ln w="15875" cap="flat" cmpd="sng" algn="ctr">
                  <a:solidFill>
                    <a:srgbClr val="EC7B2F">
                      <a:lumMod val="75000"/>
                    </a:srgbClr>
                  </a:solidFill>
                  <a:prstDash val="solid"/>
                  <a:miter lim="800000"/>
                  <a:tailEnd type="triangle"/>
                </a:ln>
                <a:effectLst/>
              </p:spPr>
            </p:cxnSp>
            <p:cxnSp>
              <p:nvCxnSpPr>
                <p:cNvPr id="178" name="Straight Arrow Connector 177">
                  <a:extLst>
                    <a:ext uri="{FF2B5EF4-FFF2-40B4-BE49-F238E27FC236}">
                      <a16:creationId xmlns:a16="http://schemas.microsoft.com/office/drawing/2014/main" id="{62BEF2B4-2BDD-AC91-1B6F-B15191B1F78A}"/>
                    </a:ext>
                  </a:extLst>
                </p:cNvPr>
                <p:cNvCxnSpPr>
                  <a:cxnSpLocks/>
                </p:cNvCxnSpPr>
                <p:nvPr/>
              </p:nvCxnSpPr>
              <p:spPr>
                <a:xfrm flipV="1">
                  <a:off x="4411869" y="5216900"/>
                  <a:ext cx="0" cy="222008"/>
                </a:xfrm>
                <a:prstGeom prst="straightConnector1">
                  <a:avLst/>
                </a:prstGeom>
                <a:noFill/>
                <a:ln w="15875" cap="flat" cmpd="sng" algn="ctr">
                  <a:solidFill>
                    <a:srgbClr val="EC7B2F">
                      <a:lumMod val="75000"/>
                    </a:srgbClr>
                  </a:solidFill>
                  <a:prstDash val="solid"/>
                  <a:miter lim="800000"/>
                  <a:tailEnd type="triangle"/>
                </a:ln>
                <a:effectLst/>
              </p:spPr>
            </p:cxnSp>
            <p:grpSp>
              <p:nvGrpSpPr>
                <p:cNvPr id="179" name="Group 178">
                  <a:extLst>
                    <a:ext uri="{FF2B5EF4-FFF2-40B4-BE49-F238E27FC236}">
                      <a16:creationId xmlns:a16="http://schemas.microsoft.com/office/drawing/2014/main" id="{B61C4E94-AE07-9FD5-86E2-577DC9395E3A}"/>
                    </a:ext>
                  </a:extLst>
                </p:cNvPr>
                <p:cNvGrpSpPr/>
                <p:nvPr/>
              </p:nvGrpSpPr>
              <p:grpSpPr>
                <a:xfrm>
                  <a:off x="3791168" y="2259765"/>
                  <a:ext cx="624715" cy="635832"/>
                  <a:chOff x="3791168" y="2259765"/>
                  <a:chExt cx="624715" cy="635832"/>
                </a:xfrm>
              </p:grpSpPr>
              <p:sp>
                <p:nvSpPr>
                  <p:cNvPr id="190" name="Arc 189">
                    <a:extLst>
                      <a:ext uri="{FF2B5EF4-FFF2-40B4-BE49-F238E27FC236}">
                        <a16:creationId xmlns:a16="http://schemas.microsoft.com/office/drawing/2014/main" id="{5D6D68B4-4F65-3B0A-EF83-9659865D6A8E}"/>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91" name="Arc 190">
                    <a:extLst>
                      <a:ext uri="{FF2B5EF4-FFF2-40B4-BE49-F238E27FC236}">
                        <a16:creationId xmlns:a16="http://schemas.microsoft.com/office/drawing/2014/main" id="{12170D0A-8C25-F4AF-56E7-40FEA72AA470}"/>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sp>
              <p:nvSpPr>
                <p:cNvPr id="180" name="Arc 179">
                  <a:extLst>
                    <a:ext uri="{FF2B5EF4-FFF2-40B4-BE49-F238E27FC236}">
                      <a16:creationId xmlns:a16="http://schemas.microsoft.com/office/drawing/2014/main" id="{8703C485-37DD-98C1-D5E6-B93C488E8AEC}"/>
                    </a:ext>
                  </a:extLst>
                </p:cNvPr>
                <p:cNvSpPr/>
                <p:nvPr/>
              </p:nvSpPr>
              <p:spPr>
                <a:xfrm>
                  <a:off x="3808084" y="3277128"/>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1" name="Arc 180">
                  <a:extLst>
                    <a:ext uri="{FF2B5EF4-FFF2-40B4-BE49-F238E27FC236}">
                      <a16:creationId xmlns:a16="http://schemas.microsoft.com/office/drawing/2014/main" id="{1864EC3D-47C1-EA2C-7DC0-64699374EF82}"/>
                    </a:ext>
                  </a:extLst>
                </p:cNvPr>
                <p:cNvSpPr/>
                <p:nvPr/>
              </p:nvSpPr>
              <p:spPr>
                <a:xfrm flipH="1">
                  <a:off x="3797619" y="3277127"/>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2" name="Arc 181">
                  <a:extLst>
                    <a:ext uri="{FF2B5EF4-FFF2-40B4-BE49-F238E27FC236}">
                      <a16:creationId xmlns:a16="http://schemas.microsoft.com/office/drawing/2014/main" id="{86A68876-AA7D-F8C9-F83A-9C375ADCA302}"/>
                    </a:ext>
                  </a:extLst>
                </p:cNvPr>
                <p:cNvSpPr/>
                <p:nvPr/>
              </p:nvSpPr>
              <p:spPr>
                <a:xfrm>
                  <a:off x="3806233" y="423087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3" name="Arc 182">
                  <a:extLst>
                    <a:ext uri="{FF2B5EF4-FFF2-40B4-BE49-F238E27FC236}">
                      <a16:creationId xmlns:a16="http://schemas.microsoft.com/office/drawing/2014/main" id="{934A2D07-B56E-3E9E-BD48-0CC80E7054C2}"/>
                    </a:ext>
                  </a:extLst>
                </p:cNvPr>
                <p:cNvSpPr/>
                <p:nvPr/>
              </p:nvSpPr>
              <p:spPr>
                <a:xfrm flipH="1">
                  <a:off x="3795768" y="4230874"/>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nvGrpSpPr>
                <p:cNvPr id="184" name="Group 183">
                  <a:extLst>
                    <a:ext uri="{FF2B5EF4-FFF2-40B4-BE49-F238E27FC236}">
                      <a16:creationId xmlns:a16="http://schemas.microsoft.com/office/drawing/2014/main" id="{280ECA2D-70FB-6E14-CF47-8719148D1B4A}"/>
                    </a:ext>
                  </a:extLst>
                </p:cNvPr>
                <p:cNvGrpSpPr/>
                <p:nvPr/>
              </p:nvGrpSpPr>
              <p:grpSpPr>
                <a:xfrm>
                  <a:off x="3790064" y="2762520"/>
                  <a:ext cx="624715" cy="635832"/>
                  <a:chOff x="3791168" y="2259765"/>
                  <a:chExt cx="624715" cy="635832"/>
                </a:xfrm>
              </p:grpSpPr>
              <p:sp>
                <p:nvSpPr>
                  <p:cNvPr id="188" name="Arc 187">
                    <a:extLst>
                      <a:ext uri="{FF2B5EF4-FFF2-40B4-BE49-F238E27FC236}">
                        <a16:creationId xmlns:a16="http://schemas.microsoft.com/office/drawing/2014/main" id="{7B03BC01-88BD-0666-9393-6330BCE5C6B0}"/>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9" name="Arc 188">
                    <a:extLst>
                      <a:ext uri="{FF2B5EF4-FFF2-40B4-BE49-F238E27FC236}">
                        <a16:creationId xmlns:a16="http://schemas.microsoft.com/office/drawing/2014/main" id="{510056AC-5041-B3F0-E780-3198485A6C4B}"/>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85" name="Group 184">
                  <a:extLst>
                    <a:ext uri="{FF2B5EF4-FFF2-40B4-BE49-F238E27FC236}">
                      <a16:creationId xmlns:a16="http://schemas.microsoft.com/office/drawing/2014/main" id="{A758BC10-ADA6-F7CE-EDD3-A3055F22776E}"/>
                    </a:ext>
                  </a:extLst>
                </p:cNvPr>
                <p:cNvGrpSpPr/>
                <p:nvPr/>
              </p:nvGrpSpPr>
              <p:grpSpPr>
                <a:xfrm>
                  <a:off x="3797284" y="3741513"/>
                  <a:ext cx="624715" cy="635832"/>
                  <a:chOff x="3791168" y="2259765"/>
                  <a:chExt cx="624715" cy="635832"/>
                </a:xfrm>
              </p:grpSpPr>
              <p:sp>
                <p:nvSpPr>
                  <p:cNvPr id="186" name="Arc 185">
                    <a:extLst>
                      <a:ext uri="{FF2B5EF4-FFF2-40B4-BE49-F238E27FC236}">
                        <a16:creationId xmlns:a16="http://schemas.microsoft.com/office/drawing/2014/main" id="{123E5DCE-D774-C84B-50EB-DC30A5F7BC1C}"/>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87" name="Arc 186">
                    <a:extLst>
                      <a:ext uri="{FF2B5EF4-FFF2-40B4-BE49-F238E27FC236}">
                        <a16:creationId xmlns:a16="http://schemas.microsoft.com/office/drawing/2014/main" id="{D302B735-EAD0-3A3A-5835-D684828FAA2D}"/>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grpSp>
            <p:nvGrpSpPr>
              <p:cNvPr id="170" name="Group 169">
                <a:extLst>
                  <a:ext uri="{FF2B5EF4-FFF2-40B4-BE49-F238E27FC236}">
                    <a16:creationId xmlns:a16="http://schemas.microsoft.com/office/drawing/2014/main" id="{B69132CD-264B-5052-ADD0-3CCB545B3AF8}"/>
                  </a:ext>
                </a:extLst>
              </p:cNvPr>
              <p:cNvGrpSpPr/>
              <p:nvPr/>
            </p:nvGrpSpPr>
            <p:grpSpPr>
              <a:xfrm>
                <a:off x="3804504" y="4720506"/>
                <a:ext cx="624715" cy="635832"/>
                <a:chOff x="3791168" y="2259765"/>
                <a:chExt cx="624715" cy="635832"/>
              </a:xfrm>
            </p:grpSpPr>
            <p:sp>
              <p:nvSpPr>
                <p:cNvPr id="171" name="Arc 170">
                  <a:extLst>
                    <a:ext uri="{FF2B5EF4-FFF2-40B4-BE49-F238E27FC236}">
                      <a16:creationId xmlns:a16="http://schemas.microsoft.com/office/drawing/2014/main" id="{354FCB58-742B-C1B2-3767-EAD9F8BF4609}"/>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2" name="Arc 171">
                  <a:extLst>
                    <a:ext uri="{FF2B5EF4-FFF2-40B4-BE49-F238E27FC236}">
                      <a16:creationId xmlns:a16="http://schemas.microsoft.com/office/drawing/2014/main" id="{DF8DF80B-B693-A1A8-2B97-4E521060695F}"/>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grpSp>
          <p:nvGrpSpPr>
            <p:cNvPr id="81" name="Group 80">
              <a:extLst>
                <a:ext uri="{FF2B5EF4-FFF2-40B4-BE49-F238E27FC236}">
                  <a16:creationId xmlns:a16="http://schemas.microsoft.com/office/drawing/2014/main" id="{15413629-6DC4-AA34-76C4-21C21856BC92}"/>
                </a:ext>
              </a:extLst>
            </p:cNvPr>
            <p:cNvGrpSpPr/>
            <p:nvPr/>
          </p:nvGrpSpPr>
          <p:grpSpPr>
            <a:xfrm>
              <a:off x="4417528" y="1848971"/>
              <a:ext cx="639155" cy="3589937"/>
              <a:chOff x="3790064" y="1848971"/>
              <a:chExt cx="639155" cy="3589937"/>
            </a:xfrm>
          </p:grpSpPr>
          <p:grpSp>
            <p:nvGrpSpPr>
              <p:cNvPr id="149" name="Group 148">
                <a:extLst>
                  <a:ext uri="{FF2B5EF4-FFF2-40B4-BE49-F238E27FC236}">
                    <a16:creationId xmlns:a16="http://schemas.microsoft.com/office/drawing/2014/main" id="{DF929BF7-C8BF-BF5E-37A7-C74ADA5908D8}"/>
                  </a:ext>
                </a:extLst>
              </p:cNvPr>
              <p:cNvGrpSpPr/>
              <p:nvPr/>
            </p:nvGrpSpPr>
            <p:grpSpPr>
              <a:xfrm>
                <a:off x="3790064" y="1848971"/>
                <a:ext cx="632270" cy="3589937"/>
                <a:chOff x="3790064" y="1848971"/>
                <a:chExt cx="632270" cy="3589937"/>
              </a:xfrm>
            </p:grpSpPr>
            <p:cxnSp>
              <p:nvCxnSpPr>
                <p:cNvPr id="153" name="Straight Connector 152">
                  <a:extLst>
                    <a:ext uri="{FF2B5EF4-FFF2-40B4-BE49-F238E27FC236}">
                      <a16:creationId xmlns:a16="http://schemas.microsoft.com/office/drawing/2014/main" id="{607A6966-3AF4-9A09-14DE-4FD52FAFFBAF}"/>
                    </a:ext>
                  </a:extLst>
                </p:cNvPr>
                <p:cNvCxnSpPr>
                  <a:cxnSpLocks/>
                  <a:endCxn id="152" idx="0"/>
                </p:cNvCxnSpPr>
                <p:nvPr/>
              </p:nvCxnSpPr>
              <p:spPr>
                <a:xfrm>
                  <a:off x="4104239" y="1848971"/>
                  <a:ext cx="7390" cy="2871535"/>
                </a:xfrm>
                <a:prstGeom prst="line">
                  <a:avLst/>
                </a:prstGeom>
                <a:noFill/>
                <a:ln w="15875" cap="flat" cmpd="sng" algn="ctr">
                  <a:solidFill>
                    <a:srgbClr val="EC7B2F">
                      <a:lumMod val="75000"/>
                    </a:srgbClr>
                  </a:solidFill>
                  <a:prstDash val="solid"/>
                  <a:miter lim="800000"/>
                  <a:headEnd type="triangle"/>
                  <a:tailEnd type="none"/>
                </a:ln>
                <a:effectLst/>
              </p:spPr>
            </p:cxnSp>
            <p:cxnSp>
              <p:nvCxnSpPr>
                <p:cNvPr id="154" name="Straight Connector 153">
                  <a:extLst>
                    <a:ext uri="{FF2B5EF4-FFF2-40B4-BE49-F238E27FC236}">
                      <a16:creationId xmlns:a16="http://schemas.microsoft.com/office/drawing/2014/main" id="{65C12556-B08F-3CA5-F029-EA8CC2883F0D}"/>
                    </a:ext>
                  </a:extLst>
                </p:cNvPr>
                <p:cNvCxnSpPr>
                  <a:cxnSpLocks/>
                  <a:stCxn id="167" idx="2"/>
                </p:cNvCxnSpPr>
                <p:nvPr/>
              </p:nvCxnSpPr>
              <p:spPr>
                <a:xfrm>
                  <a:off x="4415883" y="2577682"/>
                  <a:ext cx="2" cy="2639218"/>
                </a:xfrm>
                <a:prstGeom prst="line">
                  <a:avLst/>
                </a:prstGeom>
                <a:noFill/>
                <a:ln w="15875" cap="flat" cmpd="sng" algn="ctr">
                  <a:solidFill>
                    <a:srgbClr val="EC7B2F">
                      <a:lumMod val="75000"/>
                    </a:srgbClr>
                  </a:solidFill>
                  <a:prstDash val="solid"/>
                  <a:miter lim="800000"/>
                </a:ln>
                <a:effectLst/>
              </p:spPr>
            </p:cxnSp>
            <p:cxnSp>
              <p:nvCxnSpPr>
                <p:cNvPr id="155" name="Straight Arrow Connector 154">
                  <a:extLst>
                    <a:ext uri="{FF2B5EF4-FFF2-40B4-BE49-F238E27FC236}">
                      <a16:creationId xmlns:a16="http://schemas.microsoft.com/office/drawing/2014/main" id="{71DD4558-1FAE-5E5A-9EF4-B40DE5658955}"/>
                    </a:ext>
                  </a:extLst>
                </p:cNvPr>
                <p:cNvCxnSpPr>
                  <a:cxnSpLocks/>
                </p:cNvCxnSpPr>
                <p:nvPr/>
              </p:nvCxnSpPr>
              <p:spPr>
                <a:xfrm flipV="1">
                  <a:off x="4411869" y="5216900"/>
                  <a:ext cx="0" cy="222008"/>
                </a:xfrm>
                <a:prstGeom prst="straightConnector1">
                  <a:avLst/>
                </a:prstGeom>
                <a:noFill/>
                <a:ln w="15875" cap="flat" cmpd="sng" algn="ctr">
                  <a:solidFill>
                    <a:srgbClr val="EC7B2F">
                      <a:lumMod val="75000"/>
                    </a:srgbClr>
                  </a:solidFill>
                  <a:prstDash val="solid"/>
                  <a:miter lim="800000"/>
                  <a:tailEnd type="triangle"/>
                </a:ln>
                <a:effectLst/>
              </p:spPr>
            </p:cxnSp>
            <p:grpSp>
              <p:nvGrpSpPr>
                <p:cNvPr id="156" name="Group 155">
                  <a:extLst>
                    <a:ext uri="{FF2B5EF4-FFF2-40B4-BE49-F238E27FC236}">
                      <a16:creationId xmlns:a16="http://schemas.microsoft.com/office/drawing/2014/main" id="{482C6CB8-9783-41B5-E038-B647E37A7D08}"/>
                    </a:ext>
                  </a:extLst>
                </p:cNvPr>
                <p:cNvGrpSpPr/>
                <p:nvPr/>
              </p:nvGrpSpPr>
              <p:grpSpPr>
                <a:xfrm>
                  <a:off x="3791168" y="2259765"/>
                  <a:ext cx="624715" cy="635832"/>
                  <a:chOff x="3791168" y="2259765"/>
                  <a:chExt cx="624715" cy="635832"/>
                </a:xfrm>
              </p:grpSpPr>
              <p:sp>
                <p:nvSpPr>
                  <p:cNvPr id="167" name="Arc 166">
                    <a:extLst>
                      <a:ext uri="{FF2B5EF4-FFF2-40B4-BE49-F238E27FC236}">
                        <a16:creationId xmlns:a16="http://schemas.microsoft.com/office/drawing/2014/main" id="{65090FA2-EDBA-988B-A348-E71242062635}"/>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8" name="Arc 167">
                    <a:extLst>
                      <a:ext uri="{FF2B5EF4-FFF2-40B4-BE49-F238E27FC236}">
                        <a16:creationId xmlns:a16="http://schemas.microsoft.com/office/drawing/2014/main" id="{6883CC35-7D3A-D12A-BEBC-34F79845111C}"/>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sp>
              <p:nvSpPr>
                <p:cNvPr id="157" name="Arc 156">
                  <a:extLst>
                    <a:ext uri="{FF2B5EF4-FFF2-40B4-BE49-F238E27FC236}">
                      <a16:creationId xmlns:a16="http://schemas.microsoft.com/office/drawing/2014/main" id="{B1AC36AA-20C9-BCFC-B170-35FC91447B3D}"/>
                    </a:ext>
                  </a:extLst>
                </p:cNvPr>
                <p:cNvSpPr/>
                <p:nvPr/>
              </p:nvSpPr>
              <p:spPr>
                <a:xfrm>
                  <a:off x="3808084" y="3277128"/>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58" name="Arc 157">
                  <a:extLst>
                    <a:ext uri="{FF2B5EF4-FFF2-40B4-BE49-F238E27FC236}">
                      <a16:creationId xmlns:a16="http://schemas.microsoft.com/office/drawing/2014/main" id="{4E78B760-CD05-E0FA-771D-E554ED091421}"/>
                    </a:ext>
                  </a:extLst>
                </p:cNvPr>
                <p:cNvSpPr/>
                <p:nvPr/>
              </p:nvSpPr>
              <p:spPr>
                <a:xfrm flipH="1">
                  <a:off x="3797619" y="3277127"/>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59" name="Arc 158">
                  <a:extLst>
                    <a:ext uri="{FF2B5EF4-FFF2-40B4-BE49-F238E27FC236}">
                      <a16:creationId xmlns:a16="http://schemas.microsoft.com/office/drawing/2014/main" id="{46810283-3CB9-3D5B-A1B0-401C3AE7495D}"/>
                    </a:ext>
                  </a:extLst>
                </p:cNvPr>
                <p:cNvSpPr/>
                <p:nvPr/>
              </p:nvSpPr>
              <p:spPr>
                <a:xfrm>
                  <a:off x="3806233" y="423087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0" name="Arc 159">
                  <a:extLst>
                    <a:ext uri="{FF2B5EF4-FFF2-40B4-BE49-F238E27FC236}">
                      <a16:creationId xmlns:a16="http://schemas.microsoft.com/office/drawing/2014/main" id="{146D5583-5A29-0A97-5027-D1E4378375A2}"/>
                    </a:ext>
                  </a:extLst>
                </p:cNvPr>
                <p:cNvSpPr/>
                <p:nvPr/>
              </p:nvSpPr>
              <p:spPr>
                <a:xfrm flipH="1">
                  <a:off x="3795768" y="4230874"/>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nvGrpSpPr>
                <p:cNvPr id="161" name="Group 160">
                  <a:extLst>
                    <a:ext uri="{FF2B5EF4-FFF2-40B4-BE49-F238E27FC236}">
                      <a16:creationId xmlns:a16="http://schemas.microsoft.com/office/drawing/2014/main" id="{A996E10B-C699-60A7-1FE5-4AFF22B50962}"/>
                    </a:ext>
                  </a:extLst>
                </p:cNvPr>
                <p:cNvGrpSpPr/>
                <p:nvPr/>
              </p:nvGrpSpPr>
              <p:grpSpPr>
                <a:xfrm>
                  <a:off x="3790064" y="2762520"/>
                  <a:ext cx="624715" cy="635832"/>
                  <a:chOff x="3791168" y="2259765"/>
                  <a:chExt cx="624715" cy="635832"/>
                </a:xfrm>
              </p:grpSpPr>
              <p:sp>
                <p:nvSpPr>
                  <p:cNvPr id="165" name="Arc 164">
                    <a:extLst>
                      <a:ext uri="{FF2B5EF4-FFF2-40B4-BE49-F238E27FC236}">
                        <a16:creationId xmlns:a16="http://schemas.microsoft.com/office/drawing/2014/main" id="{3F82C361-E98D-76B7-6453-314C02F47DFB}"/>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6" name="Arc 165">
                    <a:extLst>
                      <a:ext uri="{FF2B5EF4-FFF2-40B4-BE49-F238E27FC236}">
                        <a16:creationId xmlns:a16="http://schemas.microsoft.com/office/drawing/2014/main" id="{5AF8A93F-1F56-3DB4-3B33-73EE6AB444E7}"/>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62" name="Group 161">
                  <a:extLst>
                    <a:ext uri="{FF2B5EF4-FFF2-40B4-BE49-F238E27FC236}">
                      <a16:creationId xmlns:a16="http://schemas.microsoft.com/office/drawing/2014/main" id="{1B89C29F-2DA5-B85F-7C1C-145DCE882367}"/>
                    </a:ext>
                  </a:extLst>
                </p:cNvPr>
                <p:cNvGrpSpPr/>
                <p:nvPr/>
              </p:nvGrpSpPr>
              <p:grpSpPr>
                <a:xfrm>
                  <a:off x="3797284" y="3741513"/>
                  <a:ext cx="624715" cy="635832"/>
                  <a:chOff x="3791168" y="2259765"/>
                  <a:chExt cx="624715" cy="635832"/>
                </a:xfrm>
              </p:grpSpPr>
              <p:sp>
                <p:nvSpPr>
                  <p:cNvPr id="163" name="Arc 162">
                    <a:extLst>
                      <a:ext uri="{FF2B5EF4-FFF2-40B4-BE49-F238E27FC236}">
                        <a16:creationId xmlns:a16="http://schemas.microsoft.com/office/drawing/2014/main" id="{822A1C9A-1173-436B-768E-B3720E3A5A60}"/>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64" name="Arc 163">
                    <a:extLst>
                      <a:ext uri="{FF2B5EF4-FFF2-40B4-BE49-F238E27FC236}">
                        <a16:creationId xmlns:a16="http://schemas.microsoft.com/office/drawing/2014/main" id="{C225A199-C137-4A51-AEA0-1DE56A4BC2B5}"/>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grpSp>
            <p:nvGrpSpPr>
              <p:cNvPr id="150" name="Group 149">
                <a:extLst>
                  <a:ext uri="{FF2B5EF4-FFF2-40B4-BE49-F238E27FC236}">
                    <a16:creationId xmlns:a16="http://schemas.microsoft.com/office/drawing/2014/main" id="{88BBCD08-8AF6-2555-5C5B-D2CE655D8BA3}"/>
                  </a:ext>
                </a:extLst>
              </p:cNvPr>
              <p:cNvGrpSpPr/>
              <p:nvPr/>
            </p:nvGrpSpPr>
            <p:grpSpPr>
              <a:xfrm>
                <a:off x="3804504" y="4720506"/>
                <a:ext cx="624715" cy="635832"/>
                <a:chOff x="3791168" y="2259765"/>
                <a:chExt cx="624715" cy="635832"/>
              </a:xfrm>
            </p:grpSpPr>
            <p:sp>
              <p:nvSpPr>
                <p:cNvPr id="151" name="Arc 150">
                  <a:extLst>
                    <a:ext uri="{FF2B5EF4-FFF2-40B4-BE49-F238E27FC236}">
                      <a16:creationId xmlns:a16="http://schemas.microsoft.com/office/drawing/2014/main" id="{3FE86B03-9523-CE57-5220-13F799B368EC}"/>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52" name="Arc 151">
                  <a:extLst>
                    <a:ext uri="{FF2B5EF4-FFF2-40B4-BE49-F238E27FC236}">
                      <a16:creationId xmlns:a16="http://schemas.microsoft.com/office/drawing/2014/main" id="{1F80215B-7DCC-9CA5-EB82-B04E42163361}"/>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grpSp>
          <p:nvGrpSpPr>
            <p:cNvPr id="82" name="Group 81">
              <a:extLst>
                <a:ext uri="{FF2B5EF4-FFF2-40B4-BE49-F238E27FC236}">
                  <a16:creationId xmlns:a16="http://schemas.microsoft.com/office/drawing/2014/main" id="{F5236B2D-7761-77DA-2433-61481C0CC9F1}"/>
                </a:ext>
              </a:extLst>
            </p:cNvPr>
            <p:cNvGrpSpPr/>
            <p:nvPr/>
          </p:nvGrpSpPr>
          <p:grpSpPr>
            <a:xfrm>
              <a:off x="5037851" y="1848971"/>
              <a:ext cx="639155" cy="3589937"/>
              <a:chOff x="3790064" y="1848971"/>
              <a:chExt cx="639155" cy="3589937"/>
            </a:xfrm>
          </p:grpSpPr>
          <p:grpSp>
            <p:nvGrpSpPr>
              <p:cNvPr id="129" name="Group 128">
                <a:extLst>
                  <a:ext uri="{FF2B5EF4-FFF2-40B4-BE49-F238E27FC236}">
                    <a16:creationId xmlns:a16="http://schemas.microsoft.com/office/drawing/2014/main" id="{7137D8FE-B8CF-018C-16C9-822AC718BB88}"/>
                  </a:ext>
                </a:extLst>
              </p:cNvPr>
              <p:cNvGrpSpPr/>
              <p:nvPr/>
            </p:nvGrpSpPr>
            <p:grpSpPr>
              <a:xfrm>
                <a:off x="3790064" y="1848971"/>
                <a:ext cx="632270" cy="3589937"/>
                <a:chOff x="3790064" y="1848971"/>
                <a:chExt cx="632270" cy="3589937"/>
              </a:xfrm>
            </p:grpSpPr>
            <p:cxnSp>
              <p:nvCxnSpPr>
                <p:cNvPr id="133" name="Straight Connector 132">
                  <a:extLst>
                    <a:ext uri="{FF2B5EF4-FFF2-40B4-BE49-F238E27FC236}">
                      <a16:creationId xmlns:a16="http://schemas.microsoft.com/office/drawing/2014/main" id="{D12DC81D-57AA-0D5B-FFB0-E026BFF4B23F}"/>
                    </a:ext>
                  </a:extLst>
                </p:cNvPr>
                <p:cNvCxnSpPr>
                  <a:cxnSpLocks/>
                  <a:endCxn id="132" idx="0"/>
                </p:cNvCxnSpPr>
                <p:nvPr/>
              </p:nvCxnSpPr>
              <p:spPr>
                <a:xfrm>
                  <a:off x="4104239" y="1848971"/>
                  <a:ext cx="7390" cy="2871535"/>
                </a:xfrm>
                <a:prstGeom prst="line">
                  <a:avLst/>
                </a:prstGeom>
                <a:noFill/>
                <a:ln w="15875" cap="flat" cmpd="sng" algn="ctr">
                  <a:solidFill>
                    <a:srgbClr val="EC7B2F">
                      <a:lumMod val="75000"/>
                    </a:srgbClr>
                  </a:solidFill>
                  <a:prstDash val="solid"/>
                  <a:miter lim="800000"/>
                  <a:headEnd type="triangle"/>
                  <a:tailEnd type="none"/>
                </a:ln>
                <a:effectLst/>
              </p:spPr>
            </p:cxnSp>
            <p:cxnSp>
              <p:nvCxnSpPr>
                <p:cNvPr id="134" name="Straight Connector 133">
                  <a:extLst>
                    <a:ext uri="{FF2B5EF4-FFF2-40B4-BE49-F238E27FC236}">
                      <a16:creationId xmlns:a16="http://schemas.microsoft.com/office/drawing/2014/main" id="{097F7052-3160-8873-C306-0445ED87E264}"/>
                    </a:ext>
                  </a:extLst>
                </p:cNvPr>
                <p:cNvCxnSpPr>
                  <a:cxnSpLocks/>
                  <a:stCxn id="147" idx="2"/>
                </p:cNvCxnSpPr>
                <p:nvPr/>
              </p:nvCxnSpPr>
              <p:spPr>
                <a:xfrm>
                  <a:off x="4415883" y="2577682"/>
                  <a:ext cx="2" cy="2639218"/>
                </a:xfrm>
                <a:prstGeom prst="line">
                  <a:avLst/>
                </a:prstGeom>
                <a:noFill/>
                <a:ln w="15875" cap="flat" cmpd="sng" algn="ctr">
                  <a:solidFill>
                    <a:srgbClr val="EC7B2F">
                      <a:lumMod val="75000"/>
                    </a:srgbClr>
                  </a:solidFill>
                  <a:prstDash val="solid"/>
                  <a:miter lim="800000"/>
                </a:ln>
                <a:effectLst/>
              </p:spPr>
            </p:cxnSp>
            <p:cxnSp>
              <p:nvCxnSpPr>
                <p:cNvPr id="135" name="Straight Arrow Connector 134">
                  <a:extLst>
                    <a:ext uri="{FF2B5EF4-FFF2-40B4-BE49-F238E27FC236}">
                      <a16:creationId xmlns:a16="http://schemas.microsoft.com/office/drawing/2014/main" id="{7CDDD096-CA01-0D5A-6192-BB750CE758A3}"/>
                    </a:ext>
                  </a:extLst>
                </p:cNvPr>
                <p:cNvCxnSpPr>
                  <a:cxnSpLocks/>
                </p:cNvCxnSpPr>
                <p:nvPr/>
              </p:nvCxnSpPr>
              <p:spPr>
                <a:xfrm flipV="1">
                  <a:off x="4411869" y="5216900"/>
                  <a:ext cx="0" cy="222008"/>
                </a:xfrm>
                <a:prstGeom prst="straightConnector1">
                  <a:avLst/>
                </a:prstGeom>
                <a:noFill/>
                <a:ln w="15875" cap="flat" cmpd="sng" algn="ctr">
                  <a:solidFill>
                    <a:srgbClr val="EC7B2F">
                      <a:lumMod val="75000"/>
                    </a:srgbClr>
                  </a:solidFill>
                  <a:prstDash val="solid"/>
                  <a:miter lim="800000"/>
                  <a:tailEnd type="triangle"/>
                </a:ln>
                <a:effectLst/>
              </p:spPr>
            </p:cxnSp>
            <p:grpSp>
              <p:nvGrpSpPr>
                <p:cNvPr id="136" name="Group 135">
                  <a:extLst>
                    <a:ext uri="{FF2B5EF4-FFF2-40B4-BE49-F238E27FC236}">
                      <a16:creationId xmlns:a16="http://schemas.microsoft.com/office/drawing/2014/main" id="{EE1D0057-E08B-A8B6-AE4D-BE68EB6170E6}"/>
                    </a:ext>
                  </a:extLst>
                </p:cNvPr>
                <p:cNvGrpSpPr/>
                <p:nvPr/>
              </p:nvGrpSpPr>
              <p:grpSpPr>
                <a:xfrm>
                  <a:off x="3791168" y="2259765"/>
                  <a:ext cx="624715" cy="635832"/>
                  <a:chOff x="3791168" y="2259765"/>
                  <a:chExt cx="624715" cy="635832"/>
                </a:xfrm>
              </p:grpSpPr>
              <p:sp>
                <p:nvSpPr>
                  <p:cNvPr id="147" name="Arc 146">
                    <a:extLst>
                      <a:ext uri="{FF2B5EF4-FFF2-40B4-BE49-F238E27FC236}">
                        <a16:creationId xmlns:a16="http://schemas.microsoft.com/office/drawing/2014/main" id="{ED5E00F3-E4A1-AA6C-A34D-DE773493F7D1}"/>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8" name="Arc 147">
                    <a:extLst>
                      <a:ext uri="{FF2B5EF4-FFF2-40B4-BE49-F238E27FC236}">
                        <a16:creationId xmlns:a16="http://schemas.microsoft.com/office/drawing/2014/main" id="{A9A8A91C-27F4-9BB1-4836-5830F0723E43}"/>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sp>
              <p:nvSpPr>
                <p:cNvPr id="137" name="Arc 136">
                  <a:extLst>
                    <a:ext uri="{FF2B5EF4-FFF2-40B4-BE49-F238E27FC236}">
                      <a16:creationId xmlns:a16="http://schemas.microsoft.com/office/drawing/2014/main" id="{FA6F9298-7A3C-FB6F-847B-293AC764FD20}"/>
                    </a:ext>
                  </a:extLst>
                </p:cNvPr>
                <p:cNvSpPr/>
                <p:nvPr/>
              </p:nvSpPr>
              <p:spPr>
                <a:xfrm>
                  <a:off x="3808084" y="3277128"/>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8" name="Arc 137">
                  <a:extLst>
                    <a:ext uri="{FF2B5EF4-FFF2-40B4-BE49-F238E27FC236}">
                      <a16:creationId xmlns:a16="http://schemas.microsoft.com/office/drawing/2014/main" id="{41359050-9538-BB18-219F-A358647669E3}"/>
                    </a:ext>
                  </a:extLst>
                </p:cNvPr>
                <p:cNvSpPr/>
                <p:nvPr/>
              </p:nvSpPr>
              <p:spPr>
                <a:xfrm flipH="1">
                  <a:off x="3797619" y="3277127"/>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9" name="Arc 138">
                  <a:extLst>
                    <a:ext uri="{FF2B5EF4-FFF2-40B4-BE49-F238E27FC236}">
                      <a16:creationId xmlns:a16="http://schemas.microsoft.com/office/drawing/2014/main" id="{E64A99DC-1C05-DA0B-3F2D-2BFE63151D08}"/>
                    </a:ext>
                  </a:extLst>
                </p:cNvPr>
                <p:cNvSpPr/>
                <p:nvPr/>
              </p:nvSpPr>
              <p:spPr>
                <a:xfrm>
                  <a:off x="3806233" y="423087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0" name="Arc 139">
                  <a:extLst>
                    <a:ext uri="{FF2B5EF4-FFF2-40B4-BE49-F238E27FC236}">
                      <a16:creationId xmlns:a16="http://schemas.microsoft.com/office/drawing/2014/main" id="{20F6965E-46CD-6714-FB19-2D3148789FC5}"/>
                    </a:ext>
                  </a:extLst>
                </p:cNvPr>
                <p:cNvSpPr/>
                <p:nvPr/>
              </p:nvSpPr>
              <p:spPr>
                <a:xfrm flipH="1">
                  <a:off x="3795768" y="4230874"/>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nvGrpSpPr>
                <p:cNvPr id="141" name="Group 140">
                  <a:extLst>
                    <a:ext uri="{FF2B5EF4-FFF2-40B4-BE49-F238E27FC236}">
                      <a16:creationId xmlns:a16="http://schemas.microsoft.com/office/drawing/2014/main" id="{84719F66-B081-9056-C21E-D74FAC0C1469}"/>
                    </a:ext>
                  </a:extLst>
                </p:cNvPr>
                <p:cNvGrpSpPr/>
                <p:nvPr/>
              </p:nvGrpSpPr>
              <p:grpSpPr>
                <a:xfrm>
                  <a:off x="3790064" y="2762520"/>
                  <a:ext cx="624715" cy="635832"/>
                  <a:chOff x="3791168" y="2259765"/>
                  <a:chExt cx="624715" cy="635832"/>
                </a:xfrm>
              </p:grpSpPr>
              <p:sp>
                <p:nvSpPr>
                  <p:cNvPr id="145" name="Arc 144">
                    <a:extLst>
                      <a:ext uri="{FF2B5EF4-FFF2-40B4-BE49-F238E27FC236}">
                        <a16:creationId xmlns:a16="http://schemas.microsoft.com/office/drawing/2014/main" id="{E25DB5D7-4A71-2D3B-1C31-05AD43224CA3}"/>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6" name="Arc 145">
                    <a:extLst>
                      <a:ext uri="{FF2B5EF4-FFF2-40B4-BE49-F238E27FC236}">
                        <a16:creationId xmlns:a16="http://schemas.microsoft.com/office/drawing/2014/main" id="{F361763F-A628-6B8B-4A00-19DBCA00123A}"/>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42" name="Group 141">
                  <a:extLst>
                    <a:ext uri="{FF2B5EF4-FFF2-40B4-BE49-F238E27FC236}">
                      <a16:creationId xmlns:a16="http://schemas.microsoft.com/office/drawing/2014/main" id="{92B4E73E-2A93-27A3-C7B4-964377A86E50}"/>
                    </a:ext>
                  </a:extLst>
                </p:cNvPr>
                <p:cNvGrpSpPr/>
                <p:nvPr/>
              </p:nvGrpSpPr>
              <p:grpSpPr>
                <a:xfrm>
                  <a:off x="3797284" y="3741513"/>
                  <a:ext cx="624715" cy="635832"/>
                  <a:chOff x="3791168" y="2259765"/>
                  <a:chExt cx="624715" cy="635832"/>
                </a:xfrm>
              </p:grpSpPr>
              <p:sp>
                <p:nvSpPr>
                  <p:cNvPr id="143" name="Arc 142">
                    <a:extLst>
                      <a:ext uri="{FF2B5EF4-FFF2-40B4-BE49-F238E27FC236}">
                        <a16:creationId xmlns:a16="http://schemas.microsoft.com/office/drawing/2014/main" id="{D4038345-3618-E955-683C-83CDC5423D98}"/>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4" name="Arc 143">
                    <a:extLst>
                      <a:ext uri="{FF2B5EF4-FFF2-40B4-BE49-F238E27FC236}">
                        <a16:creationId xmlns:a16="http://schemas.microsoft.com/office/drawing/2014/main" id="{9AC6162E-4117-AFC0-300F-9EBC50FB4C4C}"/>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grpSp>
            <p:nvGrpSpPr>
              <p:cNvPr id="130" name="Group 129">
                <a:extLst>
                  <a:ext uri="{FF2B5EF4-FFF2-40B4-BE49-F238E27FC236}">
                    <a16:creationId xmlns:a16="http://schemas.microsoft.com/office/drawing/2014/main" id="{22CE6EC6-BBED-256D-3EFE-E487CD79FFA6}"/>
                  </a:ext>
                </a:extLst>
              </p:cNvPr>
              <p:cNvGrpSpPr/>
              <p:nvPr/>
            </p:nvGrpSpPr>
            <p:grpSpPr>
              <a:xfrm>
                <a:off x="3804504" y="4720506"/>
                <a:ext cx="624715" cy="635832"/>
                <a:chOff x="3791168" y="2259765"/>
                <a:chExt cx="624715" cy="635832"/>
              </a:xfrm>
            </p:grpSpPr>
            <p:sp>
              <p:nvSpPr>
                <p:cNvPr id="131" name="Arc 130">
                  <a:extLst>
                    <a:ext uri="{FF2B5EF4-FFF2-40B4-BE49-F238E27FC236}">
                      <a16:creationId xmlns:a16="http://schemas.microsoft.com/office/drawing/2014/main" id="{D660004B-9ADF-3D67-FCDA-CD77F5DAD2DB}"/>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2" name="Arc 131">
                  <a:extLst>
                    <a:ext uri="{FF2B5EF4-FFF2-40B4-BE49-F238E27FC236}">
                      <a16:creationId xmlns:a16="http://schemas.microsoft.com/office/drawing/2014/main" id="{35F6E9B5-587C-1C4A-B0A2-0D9C2607263A}"/>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grpSp>
          <p:nvGrpSpPr>
            <p:cNvPr id="83" name="Group 82">
              <a:extLst>
                <a:ext uri="{FF2B5EF4-FFF2-40B4-BE49-F238E27FC236}">
                  <a16:creationId xmlns:a16="http://schemas.microsoft.com/office/drawing/2014/main" id="{6C17DDDD-4F94-43AE-A776-3FC7F811B274}"/>
                </a:ext>
              </a:extLst>
            </p:cNvPr>
            <p:cNvGrpSpPr/>
            <p:nvPr/>
          </p:nvGrpSpPr>
          <p:grpSpPr>
            <a:xfrm>
              <a:off x="5658174" y="1848971"/>
              <a:ext cx="639155" cy="3589937"/>
              <a:chOff x="3790064" y="1848971"/>
              <a:chExt cx="639155" cy="3589937"/>
            </a:xfrm>
          </p:grpSpPr>
          <p:grpSp>
            <p:nvGrpSpPr>
              <p:cNvPr id="109" name="Group 108">
                <a:extLst>
                  <a:ext uri="{FF2B5EF4-FFF2-40B4-BE49-F238E27FC236}">
                    <a16:creationId xmlns:a16="http://schemas.microsoft.com/office/drawing/2014/main" id="{994C4269-8605-24CA-D9D8-38B0060D067D}"/>
                  </a:ext>
                </a:extLst>
              </p:cNvPr>
              <p:cNvGrpSpPr/>
              <p:nvPr/>
            </p:nvGrpSpPr>
            <p:grpSpPr>
              <a:xfrm>
                <a:off x="3790064" y="1848971"/>
                <a:ext cx="632270" cy="3589937"/>
                <a:chOff x="3790064" y="1848971"/>
                <a:chExt cx="632270" cy="3589937"/>
              </a:xfrm>
            </p:grpSpPr>
            <p:cxnSp>
              <p:nvCxnSpPr>
                <p:cNvPr id="113" name="Straight Connector 112">
                  <a:extLst>
                    <a:ext uri="{FF2B5EF4-FFF2-40B4-BE49-F238E27FC236}">
                      <a16:creationId xmlns:a16="http://schemas.microsoft.com/office/drawing/2014/main" id="{08CB127B-D206-CEC0-CACC-F2505874C6BA}"/>
                    </a:ext>
                  </a:extLst>
                </p:cNvPr>
                <p:cNvCxnSpPr>
                  <a:cxnSpLocks/>
                  <a:endCxn id="112" idx="0"/>
                </p:cNvCxnSpPr>
                <p:nvPr/>
              </p:nvCxnSpPr>
              <p:spPr>
                <a:xfrm>
                  <a:off x="4104239" y="1848971"/>
                  <a:ext cx="7390" cy="2871535"/>
                </a:xfrm>
                <a:prstGeom prst="line">
                  <a:avLst/>
                </a:prstGeom>
                <a:noFill/>
                <a:ln w="15875" cap="flat" cmpd="sng" algn="ctr">
                  <a:solidFill>
                    <a:srgbClr val="EC7B2F">
                      <a:lumMod val="75000"/>
                    </a:srgbClr>
                  </a:solidFill>
                  <a:prstDash val="solid"/>
                  <a:miter lim="800000"/>
                  <a:headEnd type="triangle"/>
                  <a:tailEnd type="none"/>
                </a:ln>
                <a:effectLst/>
              </p:spPr>
            </p:cxnSp>
            <p:cxnSp>
              <p:nvCxnSpPr>
                <p:cNvPr id="114" name="Straight Connector 113">
                  <a:extLst>
                    <a:ext uri="{FF2B5EF4-FFF2-40B4-BE49-F238E27FC236}">
                      <a16:creationId xmlns:a16="http://schemas.microsoft.com/office/drawing/2014/main" id="{E4CFBA87-6F3E-7C94-000E-932501BF0AE5}"/>
                    </a:ext>
                  </a:extLst>
                </p:cNvPr>
                <p:cNvCxnSpPr>
                  <a:cxnSpLocks/>
                  <a:stCxn id="127" idx="2"/>
                </p:cNvCxnSpPr>
                <p:nvPr/>
              </p:nvCxnSpPr>
              <p:spPr>
                <a:xfrm>
                  <a:off x="4415883" y="2577682"/>
                  <a:ext cx="2" cy="2639218"/>
                </a:xfrm>
                <a:prstGeom prst="line">
                  <a:avLst/>
                </a:prstGeom>
                <a:noFill/>
                <a:ln w="15875" cap="flat" cmpd="sng" algn="ctr">
                  <a:solidFill>
                    <a:srgbClr val="EC7B2F">
                      <a:lumMod val="75000"/>
                    </a:srgbClr>
                  </a:solidFill>
                  <a:prstDash val="solid"/>
                  <a:miter lim="800000"/>
                </a:ln>
                <a:effectLst/>
              </p:spPr>
            </p:cxnSp>
            <p:cxnSp>
              <p:nvCxnSpPr>
                <p:cNvPr id="115" name="Straight Arrow Connector 114">
                  <a:extLst>
                    <a:ext uri="{FF2B5EF4-FFF2-40B4-BE49-F238E27FC236}">
                      <a16:creationId xmlns:a16="http://schemas.microsoft.com/office/drawing/2014/main" id="{3D83F869-1522-49B5-5F24-FF260A09E67A}"/>
                    </a:ext>
                  </a:extLst>
                </p:cNvPr>
                <p:cNvCxnSpPr>
                  <a:cxnSpLocks/>
                </p:cNvCxnSpPr>
                <p:nvPr/>
              </p:nvCxnSpPr>
              <p:spPr>
                <a:xfrm flipV="1">
                  <a:off x="4411869" y="5216900"/>
                  <a:ext cx="0" cy="222008"/>
                </a:xfrm>
                <a:prstGeom prst="straightConnector1">
                  <a:avLst/>
                </a:prstGeom>
                <a:noFill/>
                <a:ln w="15875" cap="flat" cmpd="sng" algn="ctr">
                  <a:solidFill>
                    <a:srgbClr val="EC7B2F">
                      <a:lumMod val="75000"/>
                    </a:srgbClr>
                  </a:solidFill>
                  <a:prstDash val="solid"/>
                  <a:miter lim="800000"/>
                  <a:tailEnd type="triangle"/>
                </a:ln>
                <a:effectLst/>
              </p:spPr>
            </p:cxnSp>
            <p:grpSp>
              <p:nvGrpSpPr>
                <p:cNvPr id="116" name="Group 115">
                  <a:extLst>
                    <a:ext uri="{FF2B5EF4-FFF2-40B4-BE49-F238E27FC236}">
                      <a16:creationId xmlns:a16="http://schemas.microsoft.com/office/drawing/2014/main" id="{7AE785D5-9E29-3B2C-629E-C593927169CC}"/>
                    </a:ext>
                  </a:extLst>
                </p:cNvPr>
                <p:cNvGrpSpPr/>
                <p:nvPr/>
              </p:nvGrpSpPr>
              <p:grpSpPr>
                <a:xfrm>
                  <a:off x="3791168" y="2259765"/>
                  <a:ext cx="624715" cy="635832"/>
                  <a:chOff x="3791168" y="2259765"/>
                  <a:chExt cx="624715" cy="635832"/>
                </a:xfrm>
              </p:grpSpPr>
              <p:sp>
                <p:nvSpPr>
                  <p:cNvPr id="127" name="Arc 126">
                    <a:extLst>
                      <a:ext uri="{FF2B5EF4-FFF2-40B4-BE49-F238E27FC236}">
                        <a16:creationId xmlns:a16="http://schemas.microsoft.com/office/drawing/2014/main" id="{F22C32BB-EA3C-E87E-9DFE-9CCFCA1AB1A3}"/>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28" name="Arc 127">
                    <a:extLst>
                      <a:ext uri="{FF2B5EF4-FFF2-40B4-BE49-F238E27FC236}">
                        <a16:creationId xmlns:a16="http://schemas.microsoft.com/office/drawing/2014/main" id="{B371B44B-FA94-1A8A-237A-D53CF15ADBAE}"/>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sp>
              <p:nvSpPr>
                <p:cNvPr id="117" name="Arc 116">
                  <a:extLst>
                    <a:ext uri="{FF2B5EF4-FFF2-40B4-BE49-F238E27FC236}">
                      <a16:creationId xmlns:a16="http://schemas.microsoft.com/office/drawing/2014/main" id="{EC116F29-9239-EE6C-490E-38D9C6C09127}"/>
                    </a:ext>
                  </a:extLst>
                </p:cNvPr>
                <p:cNvSpPr/>
                <p:nvPr/>
              </p:nvSpPr>
              <p:spPr>
                <a:xfrm>
                  <a:off x="3808084" y="3277128"/>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8" name="Arc 117">
                  <a:extLst>
                    <a:ext uri="{FF2B5EF4-FFF2-40B4-BE49-F238E27FC236}">
                      <a16:creationId xmlns:a16="http://schemas.microsoft.com/office/drawing/2014/main" id="{F27E969A-23D4-C564-7252-8D1528BA27A3}"/>
                    </a:ext>
                  </a:extLst>
                </p:cNvPr>
                <p:cNvSpPr/>
                <p:nvPr/>
              </p:nvSpPr>
              <p:spPr>
                <a:xfrm flipH="1">
                  <a:off x="3797619" y="3277127"/>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9" name="Arc 118">
                  <a:extLst>
                    <a:ext uri="{FF2B5EF4-FFF2-40B4-BE49-F238E27FC236}">
                      <a16:creationId xmlns:a16="http://schemas.microsoft.com/office/drawing/2014/main" id="{E88A5598-3214-F0EE-ECB3-D125E9C6C389}"/>
                    </a:ext>
                  </a:extLst>
                </p:cNvPr>
                <p:cNvSpPr/>
                <p:nvPr/>
              </p:nvSpPr>
              <p:spPr>
                <a:xfrm>
                  <a:off x="3806233" y="423087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20" name="Arc 119">
                  <a:extLst>
                    <a:ext uri="{FF2B5EF4-FFF2-40B4-BE49-F238E27FC236}">
                      <a16:creationId xmlns:a16="http://schemas.microsoft.com/office/drawing/2014/main" id="{105A3854-1728-C98F-7D62-2962785DE348}"/>
                    </a:ext>
                  </a:extLst>
                </p:cNvPr>
                <p:cNvSpPr/>
                <p:nvPr/>
              </p:nvSpPr>
              <p:spPr>
                <a:xfrm flipH="1">
                  <a:off x="3795768" y="4230874"/>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nvGrpSpPr>
                <p:cNvPr id="121" name="Group 120">
                  <a:extLst>
                    <a:ext uri="{FF2B5EF4-FFF2-40B4-BE49-F238E27FC236}">
                      <a16:creationId xmlns:a16="http://schemas.microsoft.com/office/drawing/2014/main" id="{9B143CEB-6D94-CC47-533A-91276A20DE96}"/>
                    </a:ext>
                  </a:extLst>
                </p:cNvPr>
                <p:cNvGrpSpPr/>
                <p:nvPr/>
              </p:nvGrpSpPr>
              <p:grpSpPr>
                <a:xfrm>
                  <a:off x="3790064" y="2762520"/>
                  <a:ext cx="624715" cy="635832"/>
                  <a:chOff x="3791168" y="2259765"/>
                  <a:chExt cx="624715" cy="635832"/>
                </a:xfrm>
              </p:grpSpPr>
              <p:sp>
                <p:nvSpPr>
                  <p:cNvPr id="125" name="Arc 124">
                    <a:extLst>
                      <a:ext uri="{FF2B5EF4-FFF2-40B4-BE49-F238E27FC236}">
                        <a16:creationId xmlns:a16="http://schemas.microsoft.com/office/drawing/2014/main" id="{FDE5384C-B433-6AAC-182D-1EB5E5E9346E}"/>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26" name="Arc 125">
                    <a:extLst>
                      <a:ext uri="{FF2B5EF4-FFF2-40B4-BE49-F238E27FC236}">
                        <a16:creationId xmlns:a16="http://schemas.microsoft.com/office/drawing/2014/main" id="{D72B15CD-A303-0215-C894-CB363C6A0F57}"/>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22" name="Group 121">
                  <a:extLst>
                    <a:ext uri="{FF2B5EF4-FFF2-40B4-BE49-F238E27FC236}">
                      <a16:creationId xmlns:a16="http://schemas.microsoft.com/office/drawing/2014/main" id="{B1EFA0EE-235B-533F-489D-10DA338BA500}"/>
                    </a:ext>
                  </a:extLst>
                </p:cNvPr>
                <p:cNvGrpSpPr/>
                <p:nvPr/>
              </p:nvGrpSpPr>
              <p:grpSpPr>
                <a:xfrm>
                  <a:off x="3797284" y="3741513"/>
                  <a:ext cx="624715" cy="635832"/>
                  <a:chOff x="3791168" y="2259765"/>
                  <a:chExt cx="624715" cy="635832"/>
                </a:xfrm>
              </p:grpSpPr>
              <p:sp>
                <p:nvSpPr>
                  <p:cNvPr id="123" name="Arc 122">
                    <a:extLst>
                      <a:ext uri="{FF2B5EF4-FFF2-40B4-BE49-F238E27FC236}">
                        <a16:creationId xmlns:a16="http://schemas.microsoft.com/office/drawing/2014/main" id="{EA22426D-DC8A-BB32-4A86-B7DC88176E60}"/>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24" name="Arc 123">
                    <a:extLst>
                      <a:ext uri="{FF2B5EF4-FFF2-40B4-BE49-F238E27FC236}">
                        <a16:creationId xmlns:a16="http://schemas.microsoft.com/office/drawing/2014/main" id="{9C14D790-9A24-27EC-F3B6-EE7E228776E7}"/>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grpSp>
            <p:nvGrpSpPr>
              <p:cNvPr id="110" name="Group 109">
                <a:extLst>
                  <a:ext uri="{FF2B5EF4-FFF2-40B4-BE49-F238E27FC236}">
                    <a16:creationId xmlns:a16="http://schemas.microsoft.com/office/drawing/2014/main" id="{C8867CC1-D309-0CC9-1622-1A829334AC23}"/>
                  </a:ext>
                </a:extLst>
              </p:cNvPr>
              <p:cNvGrpSpPr/>
              <p:nvPr/>
            </p:nvGrpSpPr>
            <p:grpSpPr>
              <a:xfrm>
                <a:off x="3804504" y="4720506"/>
                <a:ext cx="624715" cy="635832"/>
                <a:chOff x="3791168" y="2259765"/>
                <a:chExt cx="624715" cy="635832"/>
              </a:xfrm>
            </p:grpSpPr>
            <p:sp>
              <p:nvSpPr>
                <p:cNvPr id="111" name="Arc 110">
                  <a:extLst>
                    <a:ext uri="{FF2B5EF4-FFF2-40B4-BE49-F238E27FC236}">
                      <a16:creationId xmlns:a16="http://schemas.microsoft.com/office/drawing/2014/main" id="{C6FF6046-3A23-BEC8-DC9A-C82AF967FE80}"/>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2" name="Arc 111">
                  <a:extLst>
                    <a:ext uri="{FF2B5EF4-FFF2-40B4-BE49-F238E27FC236}">
                      <a16:creationId xmlns:a16="http://schemas.microsoft.com/office/drawing/2014/main" id="{51A33569-24B6-AFAF-5CB1-5AF87EAF101B}"/>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grpSp>
          <p:nvGrpSpPr>
            <p:cNvPr id="84" name="Group 83">
              <a:extLst>
                <a:ext uri="{FF2B5EF4-FFF2-40B4-BE49-F238E27FC236}">
                  <a16:creationId xmlns:a16="http://schemas.microsoft.com/office/drawing/2014/main" id="{5F4A55E2-F2CA-D00B-3C39-66FD9F52DB33}"/>
                </a:ext>
              </a:extLst>
            </p:cNvPr>
            <p:cNvGrpSpPr/>
            <p:nvPr/>
          </p:nvGrpSpPr>
          <p:grpSpPr>
            <a:xfrm>
              <a:off x="6278497" y="1848971"/>
              <a:ext cx="639155" cy="3589937"/>
              <a:chOff x="3790064" y="1848971"/>
              <a:chExt cx="639155" cy="3589937"/>
            </a:xfrm>
          </p:grpSpPr>
          <p:grpSp>
            <p:nvGrpSpPr>
              <p:cNvPr id="89" name="Group 88">
                <a:extLst>
                  <a:ext uri="{FF2B5EF4-FFF2-40B4-BE49-F238E27FC236}">
                    <a16:creationId xmlns:a16="http://schemas.microsoft.com/office/drawing/2014/main" id="{1E5A45F9-D377-4A18-7FBE-9DA82E0FC919}"/>
                  </a:ext>
                </a:extLst>
              </p:cNvPr>
              <p:cNvGrpSpPr/>
              <p:nvPr/>
            </p:nvGrpSpPr>
            <p:grpSpPr>
              <a:xfrm>
                <a:off x="3790064" y="1848971"/>
                <a:ext cx="632270" cy="3589937"/>
                <a:chOff x="3790064" y="1848971"/>
                <a:chExt cx="632270" cy="3589937"/>
              </a:xfrm>
            </p:grpSpPr>
            <p:cxnSp>
              <p:nvCxnSpPr>
                <p:cNvPr id="93" name="Straight Connector 92">
                  <a:extLst>
                    <a:ext uri="{FF2B5EF4-FFF2-40B4-BE49-F238E27FC236}">
                      <a16:creationId xmlns:a16="http://schemas.microsoft.com/office/drawing/2014/main" id="{F75DF492-F6A7-CFCA-5D77-665DECE2EE4B}"/>
                    </a:ext>
                  </a:extLst>
                </p:cNvPr>
                <p:cNvCxnSpPr>
                  <a:cxnSpLocks/>
                  <a:endCxn id="92" idx="0"/>
                </p:cNvCxnSpPr>
                <p:nvPr/>
              </p:nvCxnSpPr>
              <p:spPr>
                <a:xfrm>
                  <a:off x="4104239" y="1848971"/>
                  <a:ext cx="7390" cy="2871535"/>
                </a:xfrm>
                <a:prstGeom prst="line">
                  <a:avLst/>
                </a:prstGeom>
                <a:noFill/>
                <a:ln w="15875" cap="flat" cmpd="sng" algn="ctr">
                  <a:solidFill>
                    <a:srgbClr val="EC7B2F">
                      <a:lumMod val="75000"/>
                    </a:srgbClr>
                  </a:solidFill>
                  <a:prstDash val="solid"/>
                  <a:miter lim="800000"/>
                  <a:headEnd type="triangle"/>
                  <a:tailEnd type="none"/>
                </a:ln>
                <a:effectLst/>
              </p:spPr>
            </p:cxnSp>
            <p:cxnSp>
              <p:nvCxnSpPr>
                <p:cNvPr id="94" name="Straight Connector 93">
                  <a:extLst>
                    <a:ext uri="{FF2B5EF4-FFF2-40B4-BE49-F238E27FC236}">
                      <a16:creationId xmlns:a16="http://schemas.microsoft.com/office/drawing/2014/main" id="{5B19E9DE-484A-756F-E1A9-84739AD40C20}"/>
                    </a:ext>
                  </a:extLst>
                </p:cNvPr>
                <p:cNvCxnSpPr>
                  <a:cxnSpLocks/>
                  <a:stCxn id="107" idx="2"/>
                </p:cNvCxnSpPr>
                <p:nvPr/>
              </p:nvCxnSpPr>
              <p:spPr>
                <a:xfrm>
                  <a:off x="4415883" y="2577682"/>
                  <a:ext cx="2" cy="2639218"/>
                </a:xfrm>
                <a:prstGeom prst="line">
                  <a:avLst/>
                </a:prstGeom>
                <a:noFill/>
                <a:ln w="15875" cap="flat" cmpd="sng" algn="ctr">
                  <a:solidFill>
                    <a:srgbClr val="EC7B2F">
                      <a:lumMod val="75000"/>
                    </a:srgbClr>
                  </a:solidFill>
                  <a:prstDash val="solid"/>
                  <a:miter lim="800000"/>
                </a:ln>
                <a:effectLst/>
              </p:spPr>
            </p:cxnSp>
            <p:cxnSp>
              <p:nvCxnSpPr>
                <p:cNvPr id="95" name="Straight Arrow Connector 94">
                  <a:extLst>
                    <a:ext uri="{FF2B5EF4-FFF2-40B4-BE49-F238E27FC236}">
                      <a16:creationId xmlns:a16="http://schemas.microsoft.com/office/drawing/2014/main" id="{9ED49C9A-3E8E-FFEA-7065-B49CC2C151BF}"/>
                    </a:ext>
                  </a:extLst>
                </p:cNvPr>
                <p:cNvCxnSpPr>
                  <a:cxnSpLocks/>
                </p:cNvCxnSpPr>
                <p:nvPr/>
              </p:nvCxnSpPr>
              <p:spPr>
                <a:xfrm flipV="1">
                  <a:off x="4411869" y="5216900"/>
                  <a:ext cx="0" cy="222008"/>
                </a:xfrm>
                <a:prstGeom prst="straightConnector1">
                  <a:avLst/>
                </a:prstGeom>
                <a:noFill/>
                <a:ln w="15875" cap="flat" cmpd="sng" algn="ctr">
                  <a:solidFill>
                    <a:srgbClr val="EC7B2F">
                      <a:lumMod val="75000"/>
                    </a:srgbClr>
                  </a:solidFill>
                  <a:prstDash val="solid"/>
                  <a:miter lim="800000"/>
                  <a:tailEnd type="triangle"/>
                </a:ln>
                <a:effectLst/>
              </p:spPr>
            </p:cxnSp>
            <p:grpSp>
              <p:nvGrpSpPr>
                <p:cNvPr id="96" name="Group 95">
                  <a:extLst>
                    <a:ext uri="{FF2B5EF4-FFF2-40B4-BE49-F238E27FC236}">
                      <a16:creationId xmlns:a16="http://schemas.microsoft.com/office/drawing/2014/main" id="{CEB3DF4B-3965-C1ED-4684-CCDEE7CE9E23}"/>
                    </a:ext>
                  </a:extLst>
                </p:cNvPr>
                <p:cNvGrpSpPr/>
                <p:nvPr/>
              </p:nvGrpSpPr>
              <p:grpSpPr>
                <a:xfrm>
                  <a:off x="3791168" y="2259765"/>
                  <a:ext cx="624715" cy="635832"/>
                  <a:chOff x="3791168" y="2259765"/>
                  <a:chExt cx="624715" cy="635832"/>
                </a:xfrm>
              </p:grpSpPr>
              <p:sp>
                <p:nvSpPr>
                  <p:cNvPr id="107" name="Arc 106">
                    <a:extLst>
                      <a:ext uri="{FF2B5EF4-FFF2-40B4-BE49-F238E27FC236}">
                        <a16:creationId xmlns:a16="http://schemas.microsoft.com/office/drawing/2014/main" id="{272089DB-458D-728D-1EB3-5DB4AED4D149}"/>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8" name="Arc 107">
                    <a:extLst>
                      <a:ext uri="{FF2B5EF4-FFF2-40B4-BE49-F238E27FC236}">
                        <a16:creationId xmlns:a16="http://schemas.microsoft.com/office/drawing/2014/main" id="{2C527D7A-4B4B-D362-4B17-17EE264FF80E}"/>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sp>
              <p:nvSpPr>
                <p:cNvPr id="97" name="Arc 96">
                  <a:extLst>
                    <a:ext uri="{FF2B5EF4-FFF2-40B4-BE49-F238E27FC236}">
                      <a16:creationId xmlns:a16="http://schemas.microsoft.com/office/drawing/2014/main" id="{C5BB7224-1C76-8D9E-2913-825DE04C1FC0}"/>
                    </a:ext>
                  </a:extLst>
                </p:cNvPr>
                <p:cNvSpPr/>
                <p:nvPr/>
              </p:nvSpPr>
              <p:spPr>
                <a:xfrm>
                  <a:off x="3808084" y="3277128"/>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8" name="Arc 97">
                  <a:extLst>
                    <a:ext uri="{FF2B5EF4-FFF2-40B4-BE49-F238E27FC236}">
                      <a16:creationId xmlns:a16="http://schemas.microsoft.com/office/drawing/2014/main" id="{DA86F9E5-40C0-A32A-B986-9E8ECE24B448}"/>
                    </a:ext>
                  </a:extLst>
                </p:cNvPr>
                <p:cNvSpPr/>
                <p:nvPr/>
              </p:nvSpPr>
              <p:spPr>
                <a:xfrm flipH="1">
                  <a:off x="3797619" y="3277127"/>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9" name="Arc 98">
                  <a:extLst>
                    <a:ext uri="{FF2B5EF4-FFF2-40B4-BE49-F238E27FC236}">
                      <a16:creationId xmlns:a16="http://schemas.microsoft.com/office/drawing/2014/main" id="{B30DB00A-68BF-DC37-8B33-86EB984E1182}"/>
                    </a:ext>
                  </a:extLst>
                </p:cNvPr>
                <p:cNvSpPr/>
                <p:nvPr/>
              </p:nvSpPr>
              <p:spPr>
                <a:xfrm>
                  <a:off x="3806233" y="423087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0" name="Arc 99">
                  <a:extLst>
                    <a:ext uri="{FF2B5EF4-FFF2-40B4-BE49-F238E27FC236}">
                      <a16:creationId xmlns:a16="http://schemas.microsoft.com/office/drawing/2014/main" id="{25908F6D-73C5-11DF-EE4C-F0BDC99F570F}"/>
                    </a:ext>
                  </a:extLst>
                </p:cNvPr>
                <p:cNvSpPr/>
                <p:nvPr/>
              </p:nvSpPr>
              <p:spPr>
                <a:xfrm flipH="1">
                  <a:off x="3795768" y="4230874"/>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nvGrpSpPr>
                <p:cNvPr id="101" name="Group 100">
                  <a:extLst>
                    <a:ext uri="{FF2B5EF4-FFF2-40B4-BE49-F238E27FC236}">
                      <a16:creationId xmlns:a16="http://schemas.microsoft.com/office/drawing/2014/main" id="{AA8A2D42-528D-6A3E-8D66-930A979246F4}"/>
                    </a:ext>
                  </a:extLst>
                </p:cNvPr>
                <p:cNvGrpSpPr/>
                <p:nvPr/>
              </p:nvGrpSpPr>
              <p:grpSpPr>
                <a:xfrm>
                  <a:off x="3790064" y="2762520"/>
                  <a:ext cx="624715" cy="635832"/>
                  <a:chOff x="3791168" y="2259765"/>
                  <a:chExt cx="624715" cy="635832"/>
                </a:xfrm>
              </p:grpSpPr>
              <p:sp>
                <p:nvSpPr>
                  <p:cNvPr id="105" name="Arc 104">
                    <a:extLst>
                      <a:ext uri="{FF2B5EF4-FFF2-40B4-BE49-F238E27FC236}">
                        <a16:creationId xmlns:a16="http://schemas.microsoft.com/office/drawing/2014/main" id="{52E8EA94-74F6-B797-0A87-D600C90A7E09}"/>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6" name="Arc 105">
                    <a:extLst>
                      <a:ext uri="{FF2B5EF4-FFF2-40B4-BE49-F238E27FC236}">
                        <a16:creationId xmlns:a16="http://schemas.microsoft.com/office/drawing/2014/main" id="{CB39625F-E6CB-5C15-B7B6-7E2B80717F18}"/>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02" name="Group 101">
                  <a:extLst>
                    <a:ext uri="{FF2B5EF4-FFF2-40B4-BE49-F238E27FC236}">
                      <a16:creationId xmlns:a16="http://schemas.microsoft.com/office/drawing/2014/main" id="{461916C8-84BE-282C-B882-116635C386CD}"/>
                    </a:ext>
                  </a:extLst>
                </p:cNvPr>
                <p:cNvGrpSpPr/>
                <p:nvPr/>
              </p:nvGrpSpPr>
              <p:grpSpPr>
                <a:xfrm>
                  <a:off x="3797284" y="3741513"/>
                  <a:ext cx="624715" cy="635832"/>
                  <a:chOff x="3791168" y="2259765"/>
                  <a:chExt cx="624715" cy="635832"/>
                </a:xfrm>
              </p:grpSpPr>
              <p:sp>
                <p:nvSpPr>
                  <p:cNvPr id="103" name="Arc 102">
                    <a:extLst>
                      <a:ext uri="{FF2B5EF4-FFF2-40B4-BE49-F238E27FC236}">
                        <a16:creationId xmlns:a16="http://schemas.microsoft.com/office/drawing/2014/main" id="{E25E4E15-4D9E-CAAE-9BD7-02850F4C38F2}"/>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04" name="Arc 103">
                    <a:extLst>
                      <a:ext uri="{FF2B5EF4-FFF2-40B4-BE49-F238E27FC236}">
                        <a16:creationId xmlns:a16="http://schemas.microsoft.com/office/drawing/2014/main" id="{02F7C468-9FF4-DD82-2783-1425912B0675}"/>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grpSp>
            <p:nvGrpSpPr>
              <p:cNvPr id="90" name="Group 89">
                <a:extLst>
                  <a:ext uri="{FF2B5EF4-FFF2-40B4-BE49-F238E27FC236}">
                    <a16:creationId xmlns:a16="http://schemas.microsoft.com/office/drawing/2014/main" id="{6C680887-630D-AE6E-76C1-D4D47E22B6B1}"/>
                  </a:ext>
                </a:extLst>
              </p:cNvPr>
              <p:cNvGrpSpPr/>
              <p:nvPr/>
            </p:nvGrpSpPr>
            <p:grpSpPr>
              <a:xfrm>
                <a:off x="3804504" y="4720506"/>
                <a:ext cx="624715" cy="635832"/>
                <a:chOff x="3791168" y="2259765"/>
                <a:chExt cx="624715" cy="635832"/>
              </a:xfrm>
            </p:grpSpPr>
            <p:sp>
              <p:nvSpPr>
                <p:cNvPr id="91" name="Arc 90">
                  <a:extLst>
                    <a:ext uri="{FF2B5EF4-FFF2-40B4-BE49-F238E27FC236}">
                      <a16:creationId xmlns:a16="http://schemas.microsoft.com/office/drawing/2014/main" id="{FC687A46-4CA6-A5DB-57A0-CE40788B1FCE}"/>
                    </a:ext>
                  </a:extLst>
                </p:cNvPr>
                <p:cNvSpPr/>
                <p:nvPr/>
              </p:nvSpPr>
              <p:spPr>
                <a:xfrm>
                  <a:off x="3801633" y="2259766"/>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92" name="Arc 91">
                  <a:extLst>
                    <a:ext uri="{FF2B5EF4-FFF2-40B4-BE49-F238E27FC236}">
                      <a16:creationId xmlns:a16="http://schemas.microsoft.com/office/drawing/2014/main" id="{50070C58-01D9-D24A-7A2D-8FE101A3C662}"/>
                    </a:ext>
                  </a:extLst>
                </p:cNvPr>
                <p:cNvSpPr/>
                <p:nvPr/>
              </p:nvSpPr>
              <p:spPr>
                <a:xfrm flipH="1">
                  <a:off x="3791168" y="2259765"/>
                  <a:ext cx="614250" cy="635831"/>
                </a:xfrm>
                <a:prstGeom prst="arc">
                  <a:avLst/>
                </a:prstGeom>
                <a:noFill/>
                <a:ln w="19050" cap="flat" cmpd="sng" algn="ctr">
                  <a:solidFill>
                    <a:srgbClr val="EC7B2F">
                      <a:lumMod val="75000"/>
                    </a:srgbClr>
                  </a:solidFill>
                  <a:prstDash val="solid"/>
                  <a:miter lim="800000"/>
                  <a:headEnd type="triangle"/>
                  <a:tailEnd type="none"/>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cxnSp>
          <p:nvCxnSpPr>
            <p:cNvPr id="85" name="Straight Connector 84">
              <a:extLst>
                <a:ext uri="{FF2B5EF4-FFF2-40B4-BE49-F238E27FC236}">
                  <a16:creationId xmlns:a16="http://schemas.microsoft.com/office/drawing/2014/main" id="{7E341636-B079-8A91-426E-74EBADAA1511}"/>
                </a:ext>
              </a:extLst>
            </p:cNvPr>
            <p:cNvCxnSpPr>
              <a:cxnSpLocks/>
            </p:cNvCxnSpPr>
            <p:nvPr/>
          </p:nvCxnSpPr>
          <p:spPr>
            <a:xfrm>
              <a:off x="3454060" y="2093258"/>
              <a:ext cx="239070" cy="1153"/>
            </a:xfrm>
            <a:prstGeom prst="line">
              <a:avLst/>
            </a:prstGeom>
            <a:noFill/>
            <a:ln w="19050" cap="flat" cmpd="sng" algn="ctr">
              <a:solidFill>
                <a:srgbClr val="156082"/>
              </a:solidFill>
              <a:prstDash val="solid"/>
              <a:miter lim="800000"/>
            </a:ln>
            <a:effectLst/>
          </p:spPr>
        </p:cxnSp>
        <p:cxnSp>
          <p:nvCxnSpPr>
            <p:cNvPr id="86" name="Straight Connector 85">
              <a:extLst>
                <a:ext uri="{FF2B5EF4-FFF2-40B4-BE49-F238E27FC236}">
                  <a16:creationId xmlns:a16="http://schemas.microsoft.com/office/drawing/2014/main" id="{4F4D84F2-8B81-D420-7C53-EBF449CF0339}"/>
                </a:ext>
              </a:extLst>
            </p:cNvPr>
            <p:cNvCxnSpPr>
              <a:cxnSpLocks/>
            </p:cNvCxnSpPr>
            <p:nvPr/>
          </p:nvCxnSpPr>
          <p:spPr>
            <a:xfrm>
              <a:off x="6989629" y="2092104"/>
              <a:ext cx="239070" cy="1153"/>
            </a:xfrm>
            <a:prstGeom prst="line">
              <a:avLst/>
            </a:prstGeom>
            <a:noFill/>
            <a:ln w="19050" cap="flat" cmpd="sng" algn="ctr">
              <a:solidFill>
                <a:srgbClr val="156082"/>
              </a:solidFill>
              <a:prstDash val="solid"/>
              <a:miter lim="800000"/>
            </a:ln>
            <a:effectLst/>
          </p:spPr>
        </p:cxnSp>
        <p:cxnSp>
          <p:nvCxnSpPr>
            <p:cNvPr id="87" name="Straight Connector 86">
              <a:extLst>
                <a:ext uri="{FF2B5EF4-FFF2-40B4-BE49-F238E27FC236}">
                  <a16:creationId xmlns:a16="http://schemas.microsoft.com/office/drawing/2014/main" id="{E115583F-883C-1E73-3B7A-C3F557C5DF88}"/>
                </a:ext>
              </a:extLst>
            </p:cNvPr>
            <p:cNvCxnSpPr>
              <a:cxnSpLocks/>
            </p:cNvCxnSpPr>
            <p:nvPr/>
          </p:nvCxnSpPr>
          <p:spPr>
            <a:xfrm flipV="1">
              <a:off x="3454060" y="1842671"/>
              <a:ext cx="0" cy="249433"/>
            </a:xfrm>
            <a:prstGeom prst="line">
              <a:avLst/>
            </a:prstGeom>
            <a:noFill/>
            <a:ln w="22225" cap="flat" cmpd="sng" algn="ctr">
              <a:solidFill>
                <a:srgbClr val="156082"/>
              </a:solidFill>
              <a:prstDash val="solid"/>
              <a:miter lim="800000"/>
            </a:ln>
            <a:effectLst/>
          </p:spPr>
        </p:cxnSp>
        <p:cxnSp>
          <p:nvCxnSpPr>
            <p:cNvPr id="88" name="Straight Connector 87">
              <a:extLst>
                <a:ext uri="{FF2B5EF4-FFF2-40B4-BE49-F238E27FC236}">
                  <a16:creationId xmlns:a16="http://schemas.microsoft.com/office/drawing/2014/main" id="{9060BE18-27E8-7CFD-AA38-D21A126A0FF9}"/>
                </a:ext>
              </a:extLst>
            </p:cNvPr>
            <p:cNvCxnSpPr>
              <a:cxnSpLocks/>
            </p:cNvCxnSpPr>
            <p:nvPr/>
          </p:nvCxnSpPr>
          <p:spPr>
            <a:xfrm flipV="1">
              <a:off x="7248570" y="1842175"/>
              <a:ext cx="0" cy="249433"/>
            </a:xfrm>
            <a:prstGeom prst="line">
              <a:avLst/>
            </a:prstGeom>
            <a:noFill/>
            <a:ln w="22225" cap="flat" cmpd="sng" algn="ctr">
              <a:solidFill>
                <a:srgbClr val="156082"/>
              </a:solidFill>
              <a:prstDash val="solid"/>
              <a:miter lim="800000"/>
            </a:ln>
            <a:effectLst/>
          </p:spPr>
        </p:cxnSp>
      </p:grpSp>
      <p:sp>
        <p:nvSpPr>
          <p:cNvPr id="192" name="Rectangle 191">
            <a:extLst>
              <a:ext uri="{FF2B5EF4-FFF2-40B4-BE49-F238E27FC236}">
                <a16:creationId xmlns:a16="http://schemas.microsoft.com/office/drawing/2014/main" id="{7AB7A32E-E512-41D7-A299-2E7DAC98AEAC}"/>
              </a:ext>
            </a:extLst>
          </p:cNvPr>
          <p:cNvSpPr/>
          <p:nvPr/>
        </p:nvSpPr>
        <p:spPr>
          <a:xfrm>
            <a:off x="10721621" y="2579220"/>
            <a:ext cx="246331" cy="3091682"/>
          </a:xfrm>
          <a:prstGeom prst="rect">
            <a:avLst/>
          </a:prstGeom>
          <a:pattFill prst="wdDnDiag">
            <a:fgClr>
              <a:srgbClr val="70AC46"/>
            </a:fgClr>
            <a:bgClr>
              <a:srgbClr val="FFFFFF"/>
            </a:bgClr>
          </a:pattFill>
          <a:ln w="12700" cap="flat" cmpd="sng" algn="ctr">
            <a:solidFill>
              <a:srgbClr val="F4C400">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93" name="Rectangle 192">
            <a:extLst>
              <a:ext uri="{FF2B5EF4-FFF2-40B4-BE49-F238E27FC236}">
                <a16:creationId xmlns:a16="http://schemas.microsoft.com/office/drawing/2014/main" id="{3E908900-293F-1FFB-33F0-DCEF7E04D52F}"/>
              </a:ext>
            </a:extLst>
          </p:cNvPr>
          <p:cNvSpPr/>
          <p:nvPr/>
        </p:nvSpPr>
        <p:spPr>
          <a:xfrm>
            <a:off x="7176313" y="2578643"/>
            <a:ext cx="246331" cy="3091105"/>
          </a:xfrm>
          <a:prstGeom prst="rect">
            <a:avLst/>
          </a:prstGeom>
          <a:pattFill prst="wdDnDiag">
            <a:fgClr>
              <a:srgbClr val="70AC46"/>
            </a:fgClr>
            <a:bgClr>
              <a:srgbClr val="FFFFFF"/>
            </a:bgClr>
          </a:pattFill>
          <a:ln w="12700" cap="flat" cmpd="sng" algn="ctr">
            <a:solidFill>
              <a:srgbClr val="F4C400">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94" name="Rectangle 193">
            <a:extLst>
              <a:ext uri="{FF2B5EF4-FFF2-40B4-BE49-F238E27FC236}">
                <a16:creationId xmlns:a16="http://schemas.microsoft.com/office/drawing/2014/main" id="{BEDD692F-F812-609E-61C6-B7817B6054D1}"/>
              </a:ext>
            </a:extLst>
          </p:cNvPr>
          <p:cNvSpPr/>
          <p:nvPr/>
        </p:nvSpPr>
        <p:spPr>
          <a:xfrm>
            <a:off x="7377302" y="5669748"/>
            <a:ext cx="3344318" cy="47318"/>
          </a:xfrm>
          <a:prstGeom prst="rect">
            <a:avLst/>
          </a:prstGeom>
          <a:pattFill prst="wdDnDiag">
            <a:fgClr>
              <a:srgbClr val="000000"/>
            </a:fgClr>
            <a:bgClr>
              <a:srgbClr val="FFFFFF"/>
            </a:bgClr>
          </a:pattFill>
          <a:ln w="12700" cap="flat" cmpd="sng" algn="ctr">
            <a:solidFill>
              <a:srgbClr val="F4C400">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95" name="TextBox 194">
            <a:extLst>
              <a:ext uri="{FF2B5EF4-FFF2-40B4-BE49-F238E27FC236}">
                <a16:creationId xmlns:a16="http://schemas.microsoft.com/office/drawing/2014/main" id="{0927DF20-DA6D-A6D4-9C2E-A7B46802D174}"/>
              </a:ext>
            </a:extLst>
          </p:cNvPr>
          <p:cNvSpPr txBox="1"/>
          <p:nvPr/>
        </p:nvSpPr>
        <p:spPr>
          <a:xfrm>
            <a:off x="11193331" y="3393745"/>
            <a:ext cx="797013" cy="276999"/>
          </a:xfrm>
          <a:prstGeom prst="rect">
            <a:avLst/>
          </a:prstGeom>
          <a:solidFill>
            <a:srgbClr val="FFFFFF"/>
          </a:solidFill>
        </p:spPr>
        <p:txBody>
          <a:bodyPr wrap="non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srgbClr val="000000"/>
                </a:solidFill>
                <a:effectLst/>
                <a:uLnTx/>
                <a:uFillTx/>
                <a:latin typeface="Calibri" panose="020F0502020204030204"/>
                <a:ea typeface="+mn-ea"/>
              </a:rPr>
              <a:t>Insulation</a:t>
            </a:r>
          </a:p>
        </p:txBody>
      </p:sp>
      <p:sp>
        <p:nvSpPr>
          <p:cNvPr id="196" name="TextBox 195">
            <a:extLst>
              <a:ext uri="{FF2B5EF4-FFF2-40B4-BE49-F238E27FC236}">
                <a16:creationId xmlns:a16="http://schemas.microsoft.com/office/drawing/2014/main" id="{AA8AE1FC-8E35-48AE-9ACA-7C42F4574123}"/>
              </a:ext>
            </a:extLst>
          </p:cNvPr>
          <p:cNvSpPr txBox="1"/>
          <p:nvPr/>
        </p:nvSpPr>
        <p:spPr>
          <a:xfrm>
            <a:off x="8363755" y="5993528"/>
            <a:ext cx="1268039" cy="276999"/>
          </a:xfrm>
          <a:prstGeom prst="rect">
            <a:avLst/>
          </a:prstGeom>
          <a:solidFill>
            <a:srgbClr val="FFFFFF"/>
          </a:solidFill>
        </p:spPr>
        <p:txBody>
          <a:bodyPr wrap="non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srgbClr val="000000"/>
                </a:solidFill>
                <a:effectLst/>
                <a:uLnTx/>
                <a:uFillTx/>
                <a:latin typeface="Calibri" panose="020F0502020204030204"/>
                <a:ea typeface="+mn-ea"/>
              </a:rPr>
              <a:t>Atmosphere Flow</a:t>
            </a:r>
          </a:p>
        </p:txBody>
      </p:sp>
      <p:sp>
        <p:nvSpPr>
          <p:cNvPr id="197" name="TextBox 196">
            <a:extLst>
              <a:ext uri="{FF2B5EF4-FFF2-40B4-BE49-F238E27FC236}">
                <a16:creationId xmlns:a16="http://schemas.microsoft.com/office/drawing/2014/main" id="{D3D60813-4C2C-CE35-AB2E-12FF0C74A3FE}"/>
              </a:ext>
            </a:extLst>
          </p:cNvPr>
          <p:cNvSpPr txBox="1"/>
          <p:nvPr/>
        </p:nvSpPr>
        <p:spPr>
          <a:xfrm>
            <a:off x="10473102" y="1669936"/>
            <a:ext cx="1578829" cy="646331"/>
          </a:xfrm>
          <a:prstGeom prst="rect">
            <a:avLst/>
          </a:prstGeom>
          <a:solidFill>
            <a:srgbClr val="FFFFFF"/>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srgbClr val="000000"/>
                </a:solidFill>
                <a:effectLst/>
                <a:uLnTx/>
                <a:uFillTx/>
                <a:latin typeface="Calibri" panose="020F0502020204030204"/>
                <a:ea typeface="+mn-ea"/>
              </a:rPr>
              <a:t>Expanded Metal Foam</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srgbClr val="000000"/>
                </a:solidFill>
                <a:effectLst/>
                <a:uLnTx/>
                <a:uFillTx/>
                <a:latin typeface="Calibri" panose="020F0502020204030204"/>
                <a:ea typeface="+mn-ea"/>
              </a:rPr>
              <a:t>(with embedded</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srgbClr val="000000"/>
                </a:solidFill>
                <a:effectLst/>
                <a:uLnTx/>
                <a:uFillTx/>
                <a:latin typeface="Calibri" panose="020F0502020204030204"/>
                <a:ea typeface="+mn-ea"/>
              </a:rPr>
              <a:t>cooling tubes)</a:t>
            </a:r>
          </a:p>
        </p:txBody>
      </p:sp>
      <p:sp>
        <p:nvSpPr>
          <p:cNvPr id="198" name="TextBox 197">
            <a:extLst>
              <a:ext uri="{FF2B5EF4-FFF2-40B4-BE49-F238E27FC236}">
                <a16:creationId xmlns:a16="http://schemas.microsoft.com/office/drawing/2014/main" id="{2D2D8F8E-0DBE-BC61-6FF4-BF62F32CBA0C}"/>
              </a:ext>
            </a:extLst>
          </p:cNvPr>
          <p:cNvSpPr txBox="1"/>
          <p:nvPr/>
        </p:nvSpPr>
        <p:spPr>
          <a:xfrm>
            <a:off x="6210300" y="1699223"/>
            <a:ext cx="1582292" cy="461665"/>
          </a:xfrm>
          <a:prstGeom prst="rect">
            <a:avLst/>
          </a:prstGeom>
          <a:solidFill>
            <a:srgbClr val="FFFFFF"/>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srgbClr val="000000"/>
                </a:solidFill>
                <a:effectLst/>
                <a:uLnTx/>
                <a:uFillTx/>
                <a:latin typeface="Calibri" panose="020F0502020204030204"/>
                <a:ea typeface="+mn-ea"/>
              </a:rPr>
              <a:t>Coolant Supply/Return</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srgbClr val="000000"/>
                </a:solidFill>
                <a:effectLst/>
                <a:uLnTx/>
                <a:uFillTx/>
                <a:latin typeface="Calibri" panose="020F0502020204030204"/>
                <a:ea typeface="+mn-ea"/>
              </a:rPr>
              <a:t>Manifold</a:t>
            </a:r>
          </a:p>
        </p:txBody>
      </p:sp>
      <p:sp>
        <p:nvSpPr>
          <p:cNvPr id="199" name="TextBox 198">
            <a:extLst>
              <a:ext uri="{FF2B5EF4-FFF2-40B4-BE49-F238E27FC236}">
                <a16:creationId xmlns:a16="http://schemas.microsoft.com/office/drawing/2014/main" id="{F4A423B3-59FD-3B79-9D93-5B847B564B8D}"/>
              </a:ext>
            </a:extLst>
          </p:cNvPr>
          <p:cNvSpPr txBox="1"/>
          <p:nvPr/>
        </p:nvSpPr>
        <p:spPr>
          <a:xfrm>
            <a:off x="10841156" y="5980932"/>
            <a:ext cx="973280" cy="276999"/>
          </a:xfrm>
          <a:prstGeom prst="rect">
            <a:avLst/>
          </a:prstGeom>
          <a:solidFill>
            <a:srgbClr val="FFFFFF"/>
          </a:solidFill>
        </p:spPr>
        <p:txBody>
          <a:bodyPr wrap="non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srgbClr val="000000"/>
                </a:solidFill>
                <a:effectLst/>
                <a:uLnTx/>
                <a:uFillTx/>
                <a:latin typeface="Calibri" panose="020F0502020204030204"/>
                <a:ea typeface="+mn-ea"/>
              </a:rPr>
              <a:t>Screen/Filter</a:t>
            </a:r>
          </a:p>
        </p:txBody>
      </p:sp>
      <p:cxnSp>
        <p:nvCxnSpPr>
          <p:cNvPr id="200" name="Straight Connector 199">
            <a:extLst>
              <a:ext uri="{FF2B5EF4-FFF2-40B4-BE49-F238E27FC236}">
                <a16:creationId xmlns:a16="http://schemas.microsoft.com/office/drawing/2014/main" id="{86D46932-08F9-184B-4283-FC18D4625894}"/>
              </a:ext>
            </a:extLst>
          </p:cNvPr>
          <p:cNvCxnSpPr>
            <a:cxnSpLocks/>
            <a:stCxn id="198" idx="2"/>
            <a:endCxn id="54" idx="1"/>
          </p:cNvCxnSpPr>
          <p:nvPr/>
        </p:nvCxnSpPr>
        <p:spPr>
          <a:xfrm>
            <a:off x="7001446" y="2160888"/>
            <a:ext cx="490055" cy="300342"/>
          </a:xfrm>
          <a:prstGeom prst="line">
            <a:avLst/>
          </a:prstGeom>
          <a:noFill/>
          <a:ln w="6350" cap="flat" cmpd="sng" algn="ctr">
            <a:solidFill>
              <a:srgbClr val="000000"/>
            </a:solidFill>
            <a:prstDash val="solid"/>
            <a:miter lim="800000"/>
          </a:ln>
          <a:effectLst/>
        </p:spPr>
      </p:cxnSp>
      <p:cxnSp>
        <p:nvCxnSpPr>
          <p:cNvPr id="201" name="Straight Connector 200">
            <a:extLst>
              <a:ext uri="{FF2B5EF4-FFF2-40B4-BE49-F238E27FC236}">
                <a16:creationId xmlns:a16="http://schemas.microsoft.com/office/drawing/2014/main" id="{4FBA6F01-FC6A-0584-EC54-EC3EEBD5F549}"/>
              </a:ext>
            </a:extLst>
          </p:cNvPr>
          <p:cNvCxnSpPr>
            <a:cxnSpLocks/>
            <a:stCxn id="195" idx="2"/>
          </p:cNvCxnSpPr>
          <p:nvPr/>
        </p:nvCxnSpPr>
        <p:spPr>
          <a:xfrm flipH="1">
            <a:off x="10909535" y="3670744"/>
            <a:ext cx="682303" cy="735200"/>
          </a:xfrm>
          <a:prstGeom prst="line">
            <a:avLst/>
          </a:prstGeom>
          <a:noFill/>
          <a:ln w="6350" cap="flat" cmpd="sng" algn="ctr">
            <a:solidFill>
              <a:srgbClr val="000000"/>
            </a:solidFill>
            <a:prstDash val="solid"/>
            <a:miter lim="800000"/>
          </a:ln>
          <a:effectLst/>
        </p:spPr>
      </p:cxnSp>
      <p:cxnSp>
        <p:nvCxnSpPr>
          <p:cNvPr id="202" name="Straight Connector 201">
            <a:extLst>
              <a:ext uri="{FF2B5EF4-FFF2-40B4-BE49-F238E27FC236}">
                <a16:creationId xmlns:a16="http://schemas.microsoft.com/office/drawing/2014/main" id="{86DFF79A-A02A-5200-3C83-4C41A0F3003D}"/>
              </a:ext>
            </a:extLst>
          </p:cNvPr>
          <p:cNvCxnSpPr>
            <a:cxnSpLocks/>
            <a:stCxn id="197" idx="2"/>
          </p:cNvCxnSpPr>
          <p:nvPr/>
        </p:nvCxnSpPr>
        <p:spPr>
          <a:xfrm flipH="1">
            <a:off x="10487811" y="2316267"/>
            <a:ext cx="774706" cy="884398"/>
          </a:xfrm>
          <a:prstGeom prst="line">
            <a:avLst/>
          </a:prstGeom>
          <a:noFill/>
          <a:ln w="6350" cap="flat" cmpd="sng" algn="ctr">
            <a:solidFill>
              <a:srgbClr val="000000"/>
            </a:solidFill>
            <a:prstDash val="solid"/>
            <a:miter lim="800000"/>
          </a:ln>
          <a:effectLst/>
        </p:spPr>
      </p:cxnSp>
      <p:cxnSp>
        <p:nvCxnSpPr>
          <p:cNvPr id="203" name="Straight Connector 202">
            <a:extLst>
              <a:ext uri="{FF2B5EF4-FFF2-40B4-BE49-F238E27FC236}">
                <a16:creationId xmlns:a16="http://schemas.microsoft.com/office/drawing/2014/main" id="{FE8D94FB-06BC-5EE2-40D1-BD2B65189268}"/>
              </a:ext>
            </a:extLst>
          </p:cNvPr>
          <p:cNvCxnSpPr>
            <a:cxnSpLocks/>
            <a:stCxn id="199" idx="1"/>
          </p:cNvCxnSpPr>
          <p:nvPr/>
        </p:nvCxnSpPr>
        <p:spPr>
          <a:xfrm flipH="1" flipV="1">
            <a:off x="10232447" y="5717066"/>
            <a:ext cx="608709" cy="402366"/>
          </a:xfrm>
          <a:prstGeom prst="line">
            <a:avLst/>
          </a:prstGeom>
          <a:noFill/>
          <a:ln w="6350" cap="flat" cmpd="sng" algn="ctr">
            <a:solidFill>
              <a:srgbClr val="000000"/>
            </a:solidFill>
            <a:prstDash val="solid"/>
            <a:miter lim="800000"/>
          </a:ln>
          <a:effectLst/>
        </p:spPr>
      </p:cxnSp>
      <p:cxnSp>
        <p:nvCxnSpPr>
          <p:cNvPr id="204" name="Straight Connector 203">
            <a:extLst>
              <a:ext uri="{FF2B5EF4-FFF2-40B4-BE49-F238E27FC236}">
                <a16:creationId xmlns:a16="http://schemas.microsoft.com/office/drawing/2014/main" id="{37DDD6E9-5FB7-58A3-97FE-FC63384484C9}"/>
              </a:ext>
            </a:extLst>
          </p:cNvPr>
          <p:cNvCxnSpPr/>
          <p:nvPr/>
        </p:nvCxnSpPr>
        <p:spPr>
          <a:xfrm>
            <a:off x="7176313" y="2293765"/>
            <a:ext cx="3791639" cy="0"/>
          </a:xfrm>
          <a:prstGeom prst="line">
            <a:avLst/>
          </a:prstGeom>
          <a:noFill/>
          <a:ln w="6350" cap="flat" cmpd="sng" algn="ctr">
            <a:solidFill>
              <a:srgbClr val="006CD6"/>
            </a:solidFill>
            <a:prstDash val="lgDash"/>
            <a:miter lim="800000"/>
          </a:ln>
          <a:effectLst/>
        </p:spPr>
      </p:cxnSp>
      <p:sp>
        <p:nvSpPr>
          <p:cNvPr id="205" name="TextBox 204">
            <a:extLst>
              <a:ext uri="{FF2B5EF4-FFF2-40B4-BE49-F238E27FC236}">
                <a16:creationId xmlns:a16="http://schemas.microsoft.com/office/drawing/2014/main" id="{D8B334CE-1077-CAAE-C7A1-8AA6D4E19AD2}"/>
              </a:ext>
            </a:extLst>
          </p:cNvPr>
          <p:cNvSpPr txBox="1"/>
          <p:nvPr/>
        </p:nvSpPr>
        <p:spPr>
          <a:xfrm>
            <a:off x="7887447" y="1626343"/>
            <a:ext cx="2324034" cy="276999"/>
          </a:xfrm>
          <a:prstGeom prst="rect">
            <a:avLst/>
          </a:prstGeom>
          <a:solidFill>
            <a:srgbClr val="FFFFFF"/>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srgbClr val="000000"/>
                </a:solidFill>
                <a:effectLst/>
                <a:uLnTx/>
                <a:uFillTx/>
                <a:latin typeface="Calibri" panose="020F0502020204030204"/>
                <a:ea typeface="+mn-ea"/>
              </a:rPr>
              <a:t>Cover (Possibly Pressure Actuated)</a:t>
            </a:r>
          </a:p>
        </p:txBody>
      </p:sp>
      <p:cxnSp>
        <p:nvCxnSpPr>
          <p:cNvPr id="206" name="Straight Connector 205">
            <a:extLst>
              <a:ext uri="{FF2B5EF4-FFF2-40B4-BE49-F238E27FC236}">
                <a16:creationId xmlns:a16="http://schemas.microsoft.com/office/drawing/2014/main" id="{E84338F9-298D-D92A-9ABA-5C1A9B34083D}"/>
              </a:ext>
            </a:extLst>
          </p:cNvPr>
          <p:cNvCxnSpPr>
            <a:cxnSpLocks/>
          </p:cNvCxnSpPr>
          <p:nvPr/>
        </p:nvCxnSpPr>
        <p:spPr>
          <a:xfrm flipH="1">
            <a:off x="8896039" y="1837876"/>
            <a:ext cx="387353" cy="455889"/>
          </a:xfrm>
          <a:prstGeom prst="line">
            <a:avLst/>
          </a:prstGeom>
          <a:noFill/>
          <a:ln w="6350" cap="flat" cmpd="sng" algn="ctr">
            <a:solidFill>
              <a:srgbClr val="000000"/>
            </a:solidFill>
            <a:prstDash val="solid"/>
            <a:miter lim="800000"/>
          </a:ln>
          <a:effectLst/>
        </p:spPr>
      </p:cxnSp>
      <p:sp>
        <p:nvSpPr>
          <p:cNvPr id="207" name="Title 1">
            <a:extLst>
              <a:ext uri="{FF2B5EF4-FFF2-40B4-BE49-F238E27FC236}">
                <a16:creationId xmlns:a16="http://schemas.microsoft.com/office/drawing/2014/main" id="{7EEF8DA1-5202-D5BD-4D2A-A1D61E580ACF}"/>
              </a:ext>
            </a:extLst>
          </p:cNvPr>
          <p:cNvSpPr txBox="1">
            <a:spLocks/>
          </p:cNvSpPr>
          <p:nvPr/>
        </p:nvSpPr>
        <p:spPr>
          <a:xfrm>
            <a:off x="838200" y="38629"/>
            <a:ext cx="10515600" cy="64240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defRPr/>
            </a:pPr>
            <a:r>
              <a:rPr lang="en-US" sz="2800" b="0" dirty="0">
                <a:solidFill>
                  <a:srgbClr val="333399"/>
                </a:solidFill>
                <a:latin typeface="Calibri" panose="020F0502020204030204"/>
                <a:cs typeface="Arial" panose="020B0604020202020204" pitchFamily="34" charset="0"/>
              </a:rPr>
              <a:t>High Capacity Forced Convection Heat Rejection Concept</a:t>
            </a:r>
          </a:p>
        </p:txBody>
      </p:sp>
    </p:spTree>
    <p:extLst>
      <p:ext uri="{BB962C8B-B14F-4D97-AF65-F5344CB8AC3E}">
        <p14:creationId xmlns:p14="http://schemas.microsoft.com/office/powerpoint/2010/main" val="1934214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2461B-C73E-1418-3C59-A2E6CE60D1FE}"/>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676676DF-1C19-44DA-10B3-DFC8B6C7136B}"/>
              </a:ext>
            </a:extLst>
          </p:cNvPr>
          <p:cNvPicPr>
            <a:picLocks noChangeAspect="1"/>
          </p:cNvPicPr>
          <p:nvPr/>
        </p:nvPicPr>
        <p:blipFill>
          <a:blip r:embed="rId2"/>
          <a:stretch>
            <a:fillRect/>
          </a:stretch>
        </p:blipFill>
        <p:spPr>
          <a:xfrm>
            <a:off x="7212643" y="1025203"/>
            <a:ext cx="4413887" cy="4767485"/>
          </a:xfrm>
          <a:prstGeom prst="rect">
            <a:avLst/>
          </a:prstGeom>
        </p:spPr>
      </p:pic>
      <p:sp>
        <p:nvSpPr>
          <p:cNvPr id="72" name="Title 1">
            <a:extLst>
              <a:ext uri="{FF2B5EF4-FFF2-40B4-BE49-F238E27FC236}">
                <a16:creationId xmlns:a16="http://schemas.microsoft.com/office/drawing/2014/main" id="{E6A64A5F-31B0-40FC-A93F-7E5E77B81E7A}"/>
              </a:ext>
            </a:extLst>
          </p:cNvPr>
          <p:cNvSpPr txBox="1">
            <a:spLocks/>
          </p:cNvSpPr>
          <p:nvPr/>
        </p:nvSpPr>
        <p:spPr>
          <a:xfrm>
            <a:off x="838200" y="38629"/>
            <a:ext cx="10515600" cy="64240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defRPr/>
            </a:pPr>
            <a:r>
              <a:rPr lang="en-US" sz="2800" b="0" dirty="0">
                <a:solidFill>
                  <a:srgbClr val="333399"/>
                </a:solidFill>
                <a:latin typeface="Calibri" panose="020F0502020204030204"/>
                <a:cs typeface="Arial" panose="020B0604020202020204" pitchFamily="34" charset="0"/>
              </a:rPr>
              <a:t>Expanded Metal Foam Heat Exchanger Energy Balance</a:t>
            </a:r>
          </a:p>
        </p:txBody>
      </p:sp>
      <p:sp>
        <p:nvSpPr>
          <p:cNvPr id="78" name="Rectangle 77">
            <a:extLst>
              <a:ext uri="{FF2B5EF4-FFF2-40B4-BE49-F238E27FC236}">
                <a16:creationId xmlns:a16="http://schemas.microsoft.com/office/drawing/2014/main" id="{B3F4B1DC-DDC7-430D-8323-DA6483F2AD30}"/>
              </a:ext>
            </a:extLst>
          </p:cNvPr>
          <p:cNvSpPr/>
          <p:nvPr/>
        </p:nvSpPr>
        <p:spPr>
          <a:xfrm>
            <a:off x="5077032" y="3643142"/>
            <a:ext cx="457200" cy="457200"/>
          </a:xfrm>
          <a:prstGeom prst="rect">
            <a:avLst/>
          </a:prstGeom>
          <a:pattFill prst="ltUpDiag">
            <a:fgClr>
              <a:srgbClr val="F4C400"/>
            </a:fgClr>
            <a:bgClr>
              <a:srgbClr val="FFFFFF"/>
            </a:bgClr>
          </a:pattFill>
          <a:ln w="12700" cap="flat" cmpd="sng" algn="ctr">
            <a:solidFill>
              <a:srgbClr val="F4C400">
                <a:shade val="50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79" name="Rectangle 78">
            <a:extLst>
              <a:ext uri="{FF2B5EF4-FFF2-40B4-BE49-F238E27FC236}">
                <a16:creationId xmlns:a16="http://schemas.microsoft.com/office/drawing/2014/main" id="{4B18AC1F-DDDD-7F84-686E-08DBE08C02AC}"/>
              </a:ext>
            </a:extLst>
          </p:cNvPr>
          <p:cNvSpPr/>
          <p:nvPr/>
        </p:nvSpPr>
        <p:spPr>
          <a:xfrm>
            <a:off x="1228932" y="3643142"/>
            <a:ext cx="304800" cy="457200"/>
          </a:xfrm>
          <a:prstGeom prst="rect">
            <a:avLst/>
          </a:prstGeom>
          <a:pattFill prst="ltUpDiag">
            <a:fgClr>
              <a:srgbClr val="F4C400"/>
            </a:fgClr>
            <a:bgClr>
              <a:srgbClr val="FFFFFF"/>
            </a:bgClr>
          </a:pattFill>
          <a:ln w="12700" cap="flat" cmpd="sng" algn="ctr">
            <a:solidFill>
              <a:srgbClr val="F4C400">
                <a:shade val="50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80" name="Rectangle 79">
            <a:extLst>
              <a:ext uri="{FF2B5EF4-FFF2-40B4-BE49-F238E27FC236}">
                <a16:creationId xmlns:a16="http://schemas.microsoft.com/office/drawing/2014/main" id="{AFD2A67B-D003-463E-0130-AEE56E4052BC}"/>
              </a:ext>
            </a:extLst>
          </p:cNvPr>
          <p:cNvSpPr/>
          <p:nvPr/>
        </p:nvSpPr>
        <p:spPr>
          <a:xfrm>
            <a:off x="1228931" y="3643142"/>
            <a:ext cx="4305300" cy="457200"/>
          </a:xfrm>
          <a:prstGeom prst="rect">
            <a:avLst/>
          </a:prstGeom>
          <a:pattFill prst="ltUpDiag">
            <a:fgClr>
              <a:srgbClr val="F4C400"/>
            </a:fgClr>
            <a:bgClr>
              <a:srgbClr val="FFFFFF"/>
            </a:bgClr>
          </a:pattFill>
          <a:ln w="12700" cap="flat" cmpd="sng" algn="ctr">
            <a:solidFill>
              <a:srgbClr val="F4C400">
                <a:shade val="50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81" name="Oval 80">
            <a:extLst>
              <a:ext uri="{FF2B5EF4-FFF2-40B4-BE49-F238E27FC236}">
                <a16:creationId xmlns:a16="http://schemas.microsoft.com/office/drawing/2014/main" id="{A9492C9A-7F63-CBFE-2447-CA82FD8B35AB}"/>
              </a:ext>
            </a:extLst>
          </p:cNvPr>
          <p:cNvSpPr/>
          <p:nvPr/>
        </p:nvSpPr>
        <p:spPr>
          <a:xfrm>
            <a:off x="1688268" y="3760094"/>
            <a:ext cx="216477" cy="200435"/>
          </a:xfrm>
          <a:prstGeom prst="ellipse">
            <a:avLst/>
          </a:prstGeom>
          <a:solidFill>
            <a:srgbClr val="FFFFFF"/>
          </a:solidFill>
          <a:ln w="38100" cap="flat" cmpd="sng" algn="ctr">
            <a:solidFill>
              <a:srgbClr val="006CD6"/>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ndParaRPr>
          </a:p>
        </p:txBody>
      </p:sp>
      <p:cxnSp>
        <p:nvCxnSpPr>
          <p:cNvPr id="82" name="Straight Connector 81">
            <a:extLst>
              <a:ext uri="{FF2B5EF4-FFF2-40B4-BE49-F238E27FC236}">
                <a16:creationId xmlns:a16="http://schemas.microsoft.com/office/drawing/2014/main" id="{BD814C21-B1C1-44C1-4091-FB4CB0E193E4}"/>
              </a:ext>
            </a:extLst>
          </p:cNvPr>
          <p:cNvCxnSpPr/>
          <p:nvPr/>
        </p:nvCxnSpPr>
        <p:spPr>
          <a:xfrm>
            <a:off x="1800432" y="3528842"/>
            <a:ext cx="0" cy="1028700"/>
          </a:xfrm>
          <a:prstGeom prst="line">
            <a:avLst/>
          </a:prstGeom>
          <a:noFill/>
          <a:ln w="6350" cap="flat" cmpd="sng" algn="ctr">
            <a:solidFill>
              <a:srgbClr val="5B9BD5"/>
            </a:solidFill>
            <a:prstDash val="dash"/>
            <a:miter lim="800000"/>
          </a:ln>
          <a:effectLst/>
        </p:spPr>
      </p:cxnSp>
      <p:cxnSp>
        <p:nvCxnSpPr>
          <p:cNvPr id="83" name="Straight Arrow Connector 82">
            <a:extLst>
              <a:ext uri="{FF2B5EF4-FFF2-40B4-BE49-F238E27FC236}">
                <a16:creationId xmlns:a16="http://schemas.microsoft.com/office/drawing/2014/main" id="{D95BEAD6-8F4C-B40E-8CC1-AC56B590619C}"/>
              </a:ext>
            </a:extLst>
          </p:cNvPr>
          <p:cNvCxnSpPr/>
          <p:nvPr/>
        </p:nvCxnSpPr>
        <p:spPr>
          <a:xfrm>
            <a:off x="1800432" y="4367042"/>
            <a:ext cx="2971800" cy="0"/>
          </a:xfrm>
          <a:prstGeom prst="straightConnector1">
            <a:avLst/>
          </a:prstGeom>
          <a:noFill/>
          <a:ln w="6350" cap="flat" cmpd="sng" algn="ctr">
            <a:solidFill>
              <a:srgbClr val="70AD47"/>
            </a:solidFill>
            <a:prstDash val="solid"/>
            <a:miter lim="800000"/>
            <a:headEnd type="triangle"/>
            <a:tailEnd type="triangle"/>
          </a:ln>
          <a:effectLst/>
        </p:spPr>
      </p:cxnSp>
      <p:sp>
        <p:nvSpPr>
          <p:cNvPr id="84" name="TextBox 83">
            <a:extLst>
              <a:ext uri="{FF2B5EF4-FFF2-40B4-BE49-F238E27FC236}">
                <a16:creationId xmlns:a16="http://schemas.microsoft.com/office/drawing/2014/main" id="{CD329919-2CCA-3409-CF47-50794E9928AF}"/>
              </a:ext>
            </a:extLst>
          </p:cNvPr>
          <p:cNvSpPr txBox="1"/>
          <p:nvPr/>
        </p:nvSpPr>
        <p:spPr>
          <a:xfrm>
            <a:off x="3095832" y="4214642"/>
            <a:ext cx="266420" cy="307777"/>
          </a:xfrm>
          <a:prstGeom prst="rect">
            <a:avLst/>
          </a:prstGeom>
          <a:solidFill>
            <a:srgbClr val="FFFFFF"/>
          </a:solidFill>
        </p:spPr>
        <p:txBody>
          <a:bodyPr wrap="non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prstClr val="black"/>
                </a:solidFill>
                <a:effectLst/>
                <a:uLnTx/>
                <a:uFillTx/>
                <a:latin typeface="Calibri" panose="020F0502020204030204"/>
              </a:rPr>
              <a:t>S</a:t>
            </a:r>
          </a:p>
        </p:txBody>
      </p:sp>
      <p:cxnSp>
        <p:nvCxnSpPr>
          <p:cNvPr id="85" name="Straight Arrow Connector 84">
            <a:extLst>
              <a:ext uri="{FF2B5EF4-FFF2-40B4-BE49-F238E27FC236}">
                <a16:creationId xmlns:a16="http://schemas.microsoft.com/office/drawing/2014/main" id="{4617CF6F-52C2-0A97-3754-0B65CE1D0AC9}"/>
              </a:ext>
            </a:extLst>
          </p:cNvPr>
          <p:cNvCxnSpPr/>
          <p:nvPr/>
        </p:nvCxnSpPr>
        <p:spPr>
          <a:xfrm flipV="1">
            <a:off x="5839032" y="3643142"/>
            <a:ext cx="0" cy="190500"/>
          </a:xfrm>
          <a:prstGeom prst="straightConnector1">
            <a:avLst/>
          </a:prstGeom>
          <a:noFill/>
          <a:ln w="6350" cap="flat" cmpd="sng" algn="ctr">
            <a:solidFill>
              <a:srgbClr val="70AD47"/>
            </a:solidFill>
            <a:prstDash val="solid"/>
            <a:miter lim="800000"/>
            <a:tailEnd type="triangle"/>
          </a:ln>
          <a:effectLst/>
        </p:spPr>
      </p:cxnSp>
      <p:cxnSp>
        <p:nvCxnSpPr>
          <p:cNvPr id="86" name="Straight Connector 85">
            <a:extLst>
              <a:ext uri="{FF2B5EF4-FFF2-40B4-BE49-F238E27FC236}">
                <a16:creationId xmlns:a16="http://schemas.microsoft.com/office/drawing/2014/main" id="{60D5272E-0274-C636-C920-BAF3413B69A4}"/>
              </a:ext>
            </a:extLst>
          </p:cNvPr>
          <p:cNvCxnSpPr/>
          <p:nvPr/>
        </p:nvCxnSpPr>
        <p:spPr>
          <a:xfrm>
            <a:off x="5534232" y="3631712"/>
            <a:ext cx="647700" cy="0"/>
          </a:xfrm>
          <a:prstGeom prst="line">
            <a:avLst/>
          </a:prstGeom>
          <a:noFill/>
          <a:ln w="6350" cap="flat" cmpd="sng" algn="ctr">
            <a:solidFill>
              <a:srgbClr val="006CD6"/>
            </a:solidFill>
            <a:prstDash val="solid"/>
            <a:miter lim="800000"/>
          </a:ln>
          <a:effectLst/>
        </p:spPr>
      </p:cxnSp>
      <p:sp>
        <p:nvSpPr>
          <p:cNvPr id="87" name="TextBox 86">
            <a:extLst>
              <a:ext uri="{FF2B5EF4-FFF2-40B4-BE49-F238E27FC236}">
                <a16:creationId xmlns:a16="http://schemas.microsoft.com/office/drawing/2014/main" id="{3366BF90-B608-70F4-25B7-63BDA3FA06F8}"/>
              </a:ext>
            </a:extLst>
          </p:cNvPr>
          <p:cNvSpPr txBox="1"/>
          <p:nvPr/>
        </p:nvSpPr>
        <p:spPr>
          <a:xfrm>
            <a:off x="5674913" y="3744524"/>
            <a:ext cx="272633" cy="307777"/>
          </a:xfrm>
          <a:prstGeom prst="rect">
            <a:avLst/>
          </a:prstGeom>
          <a:noFill/>
        </p:spPr>
        <p:txBody>
          <a:bodyPr wrap="square" rtlCol="0">
            <a:spAutoFit/>
          </a:bodyPr>
          <a:lstStyle/>
          <a:p>
            <a:pPr algn="l" eaLnBrk="1" fontAlgn="auto" hangingPunct="1">
              <a:spcBef>
                <a:spcPts val="0"/>
              </a:spcBef>
              <a:spcAft>
                <a:spcPts val="0"/>
              </a:spcAft>
              <a:defRPr/>
            </a:pPr>
            <a:r>
              <a:rPr lang="en-US" sz="1400" b="0" i="1" dirty="0">
                <a:solidFill>
                  <a:srgbClr val="000000"/>
                </a:solidFill>
                <a:latin typeface="Calibri" panose="020F0502020204030204"/>
              </a:rPr>
              <a:t>w</a:t>
            </a:r>
          </a:p>
        </p:txBody>
      </p:sp>
      <p:cxnSp>
        <p:nvCxnSpPr>
          <p:cNvPr id="88" name="Straight Arrow Connector 87">
            <a:extLst>
              <a:ext uri="{FF2B5EF4-FFF2-40B4-BE49-F238E27FC236}">
                <a16:creationId xmlns:a16="http://schemas.microsoft.com/office/drawing/2014/main" id="{53CCEF38-318E-0082-DD47-B4C8D0FA649D}"/>
              </a:ext>
            </a:extLst>
          </p:cNvPr>
          <p:cNvCxnSpPr/>
          <p:nvPr/>
        </p:nvCxnSpPr>
        <p:spPr>
          <a:xfrm>
            <a:off x="5839032" y="3947942"/>
            <a:ext cx="0" cy="152400"/>
          </a:xfrm>
          <a:prstGeom prst="straightConnector1">
            <a:avLst/>
          </a:prstGeom>
          <a:noFill/>
          <a:ln w="6350" cap="flat" cmpd="sng" algn="ctr">
            <a:solidFill>
              <a:srgbClr val="70AD47"/>
            </a:solidFill>
            <a:prstDash val="solid"/>
            <a:miter lim="800000"/>
            <a:tailEnd type="triangle"/>
          </a:ln>
          <a:effectLst/>
        </p:spPr>
      </p:cxnSp>
      <p:cxnSp>
        <p:nvCxnSpPr>
          <p:cNvPr id="89" name="Straight Connector 88">
            <a:extLst>
              <a:ext uri="{FF2B5EF4-FFF2-40B4-BE49-F238E27FC236}">
                <a16:creationId xmlns:a16="http://schemas.microsoft.com/office/drawing/2014/main" id="{944CB5EA-50E0-3AAC-1686-E7ECE448C2F6}"/>
              </a:ext>
            </a:extLst>
          </p:cNvPr>
          <p:cNvCxnSpPr/>
          <p:nvPr/>
        </p:nvCxnSpPr>
        <p:spPr>
          <a:xfrm>
            <a:off x="5534232" y="4100342"/>
            <a:ext cx="647700" cy="0"/>
          </a:xfrm>
          <a:prstGeom prst="line">
            <a:avLst/>
          </a:prstGeom>
          <a:noFill/>
          <a:ln w="6350" cap="flat" cmpd="sng" algn="ctr">
            <a:solidFill>
              <a:srgbClr val="006CD6"/>
            </a:solidFill>
            <a:prstDash val="solid"/>
            <a:miter lim="800000"/>
          </a:ln>
          <a:effectLst/>
        </p:spPr>
      </p:cxnSp>
      <p:sp>
        <p:nvSpPr>
          <p:cNvPr id="90" name="Rectangle 89">
            <a:extLst>
              <a:ext uri="{FF2B5EF4-FFF2-40B4-BE49-F238E27FC236}">
                <a16:creationId xmlns:a16="http://schemas.microsoft.com/office/drawing/2014/main" id="{86E653C5-5ABB-716B-C5C8-352367708C3E}"/>
              </a:ext>
            </a:extLst>
          </p:cNvPr>
          <p:cNvSpPr/>
          <p:nvPr/>
        </p:nvSpPr>
        <p:spPr>
          <a:xfrm>
            <a:off x="2524334" y="3631712"/>
            <a:ext cx="495297" cy="457201"/>
          </a:xfrm>
          <a:prstGeom prst="rect">
            <a:avLst/>
          </a:prstGeom>
          <a:solidFill>
            <a:srgbClr val="AB3B00">
              <a:lumMod val="60000"/>
              <a:lumOff val="40000"/>
              <a:alpha val="22000"/>
            </a:srgbClr>
          </a:solidFill>
          <a:ln w="12700" cap="flat" cmpd="sng" algn="ctr">
            <a:solidFill>
              <a:srgbClr val="F4C400">
                <a:shade val="15000"/>
              </a:srgbClr>
            </a:solidFill>
            <a:prstDash val="dash"/>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cxnSp>
        <p:nvCxnSpPr>
          <p:cNvPr id="91" name="Straight Arrow Connector 90">
            <a:extLst>
              <a:ext uri="{FF2B5EF4-FFF2-40B4-BE49-F238E27FC236}">
                <a16:creationId xmlns:a16="http://schemas.microsoft.com/office/drawing/2014/main" id="{A4C54B29-8CD0-DAE2-4DA9-D367C88E8D3B}"/>
              </a:ext>
            </a:extLst>
          </p:cNvPr>
          <p:cNvCxnSpPr>
            <a:cxnSpLocks/>
          </p:cNvCxnSpPr>
          <p:nvPr/>
        </p:nvCxnSpPr>
        <p:spPr>
          <a:xfrm>
            <a:off x="2524334" y="3917522"/>
            <a:ext cx="495297" cy="0"/>
          </a:xfrm>
          <a:prstGeom prst="straightConnector1">
            <a:avLst/>
          </a:prstGeom>
          <a:noFill/>
          <a:ln w="6350" cap="flat" cmpd="sng" algn="ctr">
            <a:solidFill>
              <a:srgbClr val="70AD47"/>
            </a:solidFill>
            <a:prstDash val="solid"/>
            <a:miter lim="800000"/>
            <a:headEnd type="triangle"/>
            <a:tailEnd type="triangle"/>
          </a:ln>
          <a:effectLst/>
        </p:spPr>
      </p:cxnSp>
      <p:sp>
        <p:nvSpPr>
          <p:cNvPr id="92" name="TextBox 91">
            <a:extLst>
              <a:ext uri="{FF2B5EF4-FFF2-40B4-BE49-F238E27FC236}">
                <a16:creationId xmlns:a16="http://schemas.microsoft.com/office/drawing/2014/main" id="{FDD105E9-E9A3-647A-9DF2-429F055C465E}"/>
              </a:ext>
            </a:extLst>
          </p:cNvPr>
          <p:cNvSpPr txBox="1"/>
          <p:nvPr/>
        </p:nvSpPr>
        <p:spPr>
          <a:xfrm>
            <a:off x="2596608" y="3679902"/>
            <a:ext cx="330540" cy="276999"/>
          </a:xfrm>
          <a:prstGeom prst="rect">
            <a:avLst/>
          </a:prstGeom>
          <a:noFill/>
        </p:spPr>
        <p:txBody>
          <a:bodyPr wrap="none" rtlCol="0">
            <a:spAutoFit/>
          </a:bodyPr>
          <a:lstStyle/>
          <a:p>
            <a:pPr algn="l" eaLnBrk="1" fontAlgn="auto" hangingPunct="1">
              <a:spcBef>
                <a:spcPts val="0"/>
              </a:spcBef>
              <a:spcAft>
                <a:spcPts val="0"/>
              </a:spcAft>
            </a:pPr>
            <a:r>
              <a:rPr lang="en-US" sz="1200" b="0" i="1" dirty="0">
                <a:solidFill>
                  <a:srgbClr val="000000"/>
                </a:solidFill>
                <a:latin typeface="Calibri" panose="020F0502020204030204"/>
              </a:rPr>
              <a:t>dx</a:t>
            </a:r>
          </a:p>
        </p:txBody>
      </p:sp>
      <mc:AlternateContent xmlns:mc="http://schemas.openxmlformats.org/markup-compatibility/2006" xmlns:a14="http://schemas.microsoft.com/office/drawing/2010/main">
        <mc:Choice Requires="a14">
          <p:sp>
            <p:nvSpPr>
              <p:cNvPr id="93" name="TextBox 92">
                <a:extLst>
                  <a:ext uri="{FF2B5EF4-FFF2-40B4-BE49-F238E27FC236}">
                    <a16:creationId xmlns:a16="http://schemas.microsoft.com/office/drawing/2014/main" id="{C8F32E0C-A836-8F33-3E35-8502C3ABD008}"/>
                  </a:ext>
                </a:extLst>
              </p:cNvPr>
              <p:cNvSpPr txBox="1"/>
              <p:nvPr/>
            </p:nvSpPr>
            <p:spPr>
              <a:xfrm>
                <a:off x="645140" y="3137492"/>
                <a:ext cx="1402941" cy="362856"/>
              </a:xfrm>
              <a:prstGeom prst="rect">
                <a:avLst/>
              </a:prstGeom>
              <a:noFill/>
            </p:spPr>
            <p:txBody>
              <a:bodyPr wrap="square" lIns="0" tIns="0" rIns="0" bIns="0" rtlCol="0">
                <a:spAutoFit/>
              </a:bodyPr>
              <a:lstStyle/>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200" b="0" i="1" smtClean="0">
                              <a:solidFill>
                                <a:srgbClr val="000000"/>
                              </a:solidFill>
                              <a:latin typeface="Cambria Math" panose="02040503050406030204" pitchFamily="18" charset="0"/>
                              <a:ea typeface="+mn-ea"/>
                            </a:rPr>
                          </m:ctrlPr>
                        </m:sSubPr>
                        <m:e>
                          <m:r>
                            <a:rPr lang="en-US" sz="1200" b="0" i="1" smtClean="0">
                              <a:solidFill>
                                <a:srgbClr val="000000"/>
                              </a:solidFill>
                              <a:latin typeface="Cambria Math" panose="02040503050406030204" pitchFamily="18" charset="0"/>
                              <a:ea typeface="+mn-ea"/>
                            </a:rPr>
                            <m:t>𝑄</m:t>
                          </m:r>
                        </m:e>
                        <m:sub>
                          <m:r>
                            <a:rPr lang="en-US" sz="1200" b="0" i="1" smtClean="0">
                              <a:solidFill>
                                <a:srgbClr val="000000"/>
                              </a:solidFill>
                              <a:latin typeface="Cambria Math" panose="02040503050406030204" pitchFamily="18" charset="0"/>
                              <a:ea typeface="+mn-ea"/>
                            </a:rPr>
                            <m:t>𝑥</m:t>
                          </m:r>
                        </m:sub>
                      </m:sSub>
                      <m:r>
                        <a:rPr lang="en-US" sz="1200" b="0" i="1">
                          <a:solidFill>
                            <a:srgbClr val="000000"/>
                          </a:solidFill>
                          <a:latin typeface="Cambria Math" panose="02040503050406030204" pitchFamily="18" charset="0"/>
                          <a:ea typeface="+mn-ea"/>
                        </a:rPr>
                        <m:t>=−</m:t>
                      </m:r>
                      <m:r>
                        <a:rPr lang="en-US" sz="1200" b="0" i="1">
                          <a:solidFill>
                            <a:srgbClr val="000000"/>
                          </a:solidFill>
                          <a:latin typeface="Cambria Math" panose="02040503050406030204" pitchFamily="18" charset="0"/>
                          <a:ea typeface="+mn-ea"/>
                        </a:rPr>
                        <m:t>𝑘𝑤𝐻</m:t>
                      </m:r>
                      <m:f>
                        <m:fPr>
                          <m:ctrlPr>
                            <a:rPr lang="en-US" sz="1200" b="0" i="1">
                              <a:solidFill>
                                <a:srgbClr val="000000"/>
                              </a:solidFill>
                              <a:latin typeface="Cambria Math" panose="02040503050406030204" pitchFamily="18" charset="0"/>
                              <a:ea typeface="+mn-ea"/>
                            </a:rPr>
                          </m:ctrlPr>
                        </m:fPr>
                        <m:num>
                          <m:r>
                            <a:rPr lang="en-US" sz="1200" b="0" i="1">
                              <a:solidFill>
                                <a:srgbClr val="000000"/>
                              </a:solidFill>
                              <a:latin typeface="Cambria Math" panose="02040503050406030204" pitchFamily="18" charset="0"/>
                              <a:ea typeface="+mn-ea"/>
                            </a:rPr>
                            <m:t>𝑑</m:t>
                          </m:r>
                          <m:sSub>
                            <m:sSubPr>
                              <m:ctrlPr>
                                <a:rPr lang="en-US" sz="1200" b="0" i="1" smtClean="0">
                                  <a:solidFill>
                                    <a:srgbClr val="000000"/>
                                  </a:solidFill>
                                  <a:latin typeface="Cambria Math" panose="02040503050406030204" pitchFamily="18" charset="0"/>
                                  <a:ea typeface="+mn-ea"/>
                                </a:rPr>
                              </m:ctrlPr>
                            </m:sSubPr>
                            <m:e>
                              <m:r>
                                <a:rPr lang="en-US" sz="1200" b="0" i="1" smtClean="0">
                                  <a:solidFill>
                                    <a:srgbClr val="000000"/>
                                  </a:solidFill>
                                  <a:latin typeface="Cambria Math" panose="02040503050406030204" pitchFamily="18" charset="0"/>
                                  <a:ea typeface="+mn-ea"/>
                                </a:rPr>
                                <m:t>𝑇</m:t>
                              </m:r>
                            </m:e>
                            <m:sub>
                              <m:r>
                                <a:rPr lang="en-US" sz="1200" b="0" i="1" smtClean="0">
                                  <a:solidFill>
                                    <a:srgbClr val="000000"/>
                                  </a:solidFill>
                                  <a:latin typeface="Cambria Math" panose="02040503050406030204" pitchFamily="18" charset="0"/>
                                  <a:ea typeface="+mn-ea"/>
                                </a:rPr>
                                <m:t>𝑥</m:t>
                              </m:r>
                            </m:sub>
                          </m:sSub>
                        </m:num>
                        <m:den>
                          <m:r>
                            <a:rPr lang="en-US" sz="1200" b="0" i="1">
                              <a:solidFill>
                                <a:srgbClr val="000000"/>
                              </a:solidFill>
                              <a:latin typeface="Cambria Math" panose="02040503050406030204" pitchFamily="18" charset="0"/>
                              <a:ea typeface="+mn-ea"/>
                            </a:rPr>
                            <m:t>𝑑𝑥</m:t>
                          </m:r>
                        </m:den>
                      </m:f>
                    </m:oMath>
                  </m:oMathPara>
                </a14:m>
                <a:endParaRPr lang="en-US" sz="1200" b="0" dirty="0">
                  <a:solidFill>
                    <a:srgbClr val="000000"/>
                  </a:solidFill>
                  <a:latin typeface="Calibri" panose="020F0502020204030204"/>
                </a:endParaRPr>
              </a:p>
            </p:txBody>
          </p:sp>
        </mc:Choice>
        <mc:Fallback xmlns="">
          <p:sp>
            <p:nvSpPr>
              <p:cNvPr id="93" name="TextBox 92">
                <a:extLst>
                  <a:ext uri="{FF2B5EF4-FFF2-40B4-BE49-F238E27FC236}">
                    <a16:creationId xmlns:a16="http://schemas.microsoft.com/office/drawing/2014/main" id="{C8F32E0C-A836-8F33-3E35-8502C3ABD008}"/>
                  </a:ext>
                </a:extLst>
              </p:cNvPr>
              <p:cNvSpPr txBox="1">
                <a:spLocks noRot="1" noChangeAspect="1" noMove="1" noResize="1" noEditPoints="1" noAdjustHandles="1" noChangeArrowheads="1" noChangeShapeType="1" noTextEdit="1"/>
              </p:cNvSpPr>
              <p:nvPr/>
            </p:nvSpPr>
            <p:spPr>
              <a:xfrm>
                <a:off x="645140" y="3137492"/>
                <a:ext cx="1402941" cy="362856"/>
              </a:xfrm>
              <a:prstGeom prst="rect">
                <a:avLst/>
              </a:prstGeom>
              <a:blipFill>
                <a:blip r:embed="rId3"/>
                <a:stretch>
                  <a:fillRect t="-3390" b="-1186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4" name="TextBox 93">
                <a:extLst>
                  <a:ext uri="{FF2B5EF4-FFF2-40B4-BE49-F238E27FC236}">
                    <a16:creationId xmlns:a16="http://schemas.microsoft.com/office/drawing/2014/main" id="{9ECB5550-D8B5-41FA-D8A0-221C12D494C0}"/>
                  </a:ext>
                </a:extLst>
              </p:cNvPr>
              <p:cNvSpPr txBox="1"/>
              <p:nvPr/>
            </p:nvSpPr>
            <p:spPr>
              <a:xfrm>
                <a:off x="3423309" y="3153769"/>
                <a:ext cx="1683247" cy="350609"/>
              </a:xfrm>
              <a:prstGeom prst="rect">
                <a:avLst/>
              </a:prstGeom>
              <a:noFill/>
            </p:spPr>
            <p:txBody>
              <a:bodyPr wrap="square" lIns="0" tIns="0" rIns="0" bIns="0" rtlCol="0">
                <a:spAutoFit/>
              </a:bodyPr>
              <a:lstStyle/>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200" b="0" i="1" smtClean="0">
                              <a:solidFill>
                                <a:srgbClr val="000000"/>
                              </a:solidFill>
                              <a:latin typeface="Cambria Math" panose="02040503050406030204" pitchFamily="18" charset="0"/>
                              <a:ea typeface="+mn-ea"/>
                            </a:rPr>
                          </m:ctrlPr>
                        </m:sSubPr>
                        <m:e>
                          <m:r>
                            <a:rPr lang="en-US" sz="1200" b="0" i="1" smtClean="0">
                              <a:solidFill>
                                <a:srgbClr val="000000"/>
                              </a:solidFill>
                              <a:latin typeface="Cambria Math" panose="02040503050406030204" pitchFamily="18" charset="0"/>
                              <a:ea typeface="+mn-ea"/>
                            </a:rPr>
                            <m:t>𝑄</m:t>
                          </m:r>
                        </m:e>
                        <m:sub>
                          <m:r>
                            <a:rPr lang="en-US" sz="1200" b="0" i="1" smtClean="0">
                              <a:solidFill>
                                <a:srgbClr val="000000"/>
                              </a:solidFill>
                              <a:latin typeface="Cambria Math" panose="02040503050406030204" pitchFamily="18" charset="0"/>
                              <a:ea typeface="+mn-ea"/>
                            </a:rPr>
                            <m:t>𝑥</m:t>
                          </m:r>
                          <m:r>
                            <a:rPr lang="en-US" sz="1200" b="0" i="1" smtClean="0">
                              <a:solidFill>
                                <a:srgbClr val="000000"/>
                              </a:solidFill>
                              <a:latin typeface="Cambria Math" panose="02040503050406030204" pitchFamily="18" charset="0"/>
                              <a:ea typeface="+mn-ea"/>
                            </a:rPr>
                            <m:t>+∆</m:t>
                          </m:r>
                          <m:r>
                            <a:rPr lang="en-US" sz="1200" b="0" i="1" smtClean="0">
                              <a:solidFill>
                                <a:srgbClr val="000000"/>
                              </a:solidFill>
                              <a:latin typeface="Cambria Math" panose="02040503050406030204" pitchFamily="18" charset="0"/>
                              <a:ea typeface="Cambria Math" panose="02040503050406030204" pitchFamily="18" charset="0"/>
                            </a:rPr>
                            <m:t>𝑥</m:t>
                          </m:r>
                        </m:sub>
                      </m:sSub>
                      <m:r>
                        <a:rPr lang="en-US" sz="1200" b="0" i="1">
                          <a:solidFill>
                            <a:srgbClr val="000000"/>
                          </a:solidFill>
                          <a:latin typeface="Cambria Math" panose="02040503050406030204" pitchFamily="18" charset="0"/>
                          <a:ea typeface="+mn-ea"/>
                        </a:rPr>
                        <m:t>=−</m:t>
                      </m:r>
                      <m:r>
                        <a:rPr lang="en-US" sz="1200" b="0" i="1">
                          <a:solidFill>
                            <a:srgbClr val="000000"/>
                          </a:solidFill>
                          <a:latin typeface="Cambria Math" panose="02040503050406030204" pitchFamily="18" charset="0"/>
                          <a:ea typeface="+mn-ea"/>
                        </a:rPr>
                        <m:t>𝑘𝑤𝐻</m:t>
                      </m:r>
                      <m:f>
                        <m:fPr>
                          <m:ctrlPr>
                            <a:rPr lang="en-US" sz="1200" b="0" i="1">
                              <a:solidFill>
                                <a:srgbClr val="000000"/>
                              </a:solidFill>
                              <a:latin typeface="Cambria Math" panose="02040503050406030204" pitchFamily="18" charset="0"/>
                              <a:ea typeface="+mn-ea"/>
                            </a:rPr>
                          </m:ctrlPr>
                        </m:fPr>
                        <m:num>
                          <m:r>
                            <a:rPr lang="en-US" sz="1200" b="0" i="1">
                              <a:solidFill>
                                <a:srgbClr val="000000"/>
                              </a:solidFill>
                              <a:latin typeface="Cambria Math" panose="02040503050406030204" pitchFamily="18" charset="0"/>
                              <a:ea typeface="+mn-ea"/>
                            </a:rPr>
                            <m:t>𝑑</m:t>
                          </m:r>
                          <m:sSub>
                            <m:sSubPr>
                              <m:ctrlPr>
                                <a:rPr lang="en-US" sz="1200" b="0" i="1" smtClean="0">
                                  <a:solidFill>
                                    <a:srgbClr val="000000"/>
                                  </a:solidFill>
                                  <a:latin typeface="Cambria Math" panose="02040503050406030204" pitchFamily="18" charset="0"/>
                                  <a:ea typeface="+mn-ea"/>
                                </a:rPr>
                              </m:ctrlPr>
                            </m:sSubPr>
                            <m:e>
                              <m:r>
                                <a:rPr lang="en-US" sz="1200" b="0" i="1" smtClean="0">
                                  <a:solidFill>
                                    <a:srgbClr val="000000"/>
                                  </a:solidFill>
                                  <a:latin typeface="Cambria Math" panose="02040503050406030204" pitchFamily="18" charset="0"/>
                                  <a:ea typeface="+mn-ea"/>
                                </a:rPr>
                                <m:t>𝑇</m:t>
                              </m:r>
                            </m:e>
                            <m:sub>
                              <m:r>
                                <a:rPr lang="en-US" sz="1200" b="0" i="1" smtClean="0">
                                  <a:solidFill>
                                    <a:srgbClr val="000000"/>
                                  </a:solidFill>
                                  <a:latin typeface="Cambria Math" panose="02040503050406030204" pitchFamily="18" charset="0"/>
                                  <a:ea typeface="+mn-ea"/>
                                </a:rPr>
                                <m:t>𝑥</m:t>
                              </m:r>
                              <m:r>
                                <a:rPr lang="en-US" sz="1200" b="0" i="1" smtClean="0">
                                  <a:solidFill>
                                    <a:srgbClr val="000000"/>
                                  </a:solidFill>
                                  <a:latin typeface="Cambria Math" panose="02040503050406030204" pitchFamily="18" charset="0"/>
                                  <a:ea typeface="+mn-ea"/>
                                </a:rPr>
                                <m:t>+∆</m:t>
                              </m:r>
                              <m:r>
                                <a:rPr lang="en-US" sz="1200" b="0" i="1" smtClean="0">
                                  <a:solidFill>
                                    <a:srgbClr val="000000"/>
                                  </a:solidFill>
                                  <a:latin typeface="Cambria Math" panose="02040503050406030204" pitchFamily="18" charset="0"/>
                                  <a:ea typeface="Cambria Math" panose="02040503050406030204" pitchFamily="18" charset="0"/>
                                </a:rPr>
                                <m:t>𝑥</m:t>
                              </m:r>
                            </m:sub>
                          </m:sSub>
                        </m:num>
                        <m:den>
                          <m:r>
                            <a:rPr lang="en-US" sz="1200" b="0" i="1">
                              <a:solidFill>
                                <a:srgbClr val="000000"/>
                              </a:solidFill>
                              <a:latin typeface="Cambria Math" panose="02040503050406030204" pitchFamily="18" charset="0"/>
                              <a:ea typeface="+mn-ea"/>
                            </a:rPr>
                            <m:t>𝑑𝑥</m:t>
                          </m:r>
                        </m:den>
                      </m:f>
                    </m:oMath>
                  </m:oMathPara>
                </a14:m>
                <a:endParaRPr lang="en-US" sz="1200" b="0" dirty="0">
                  <a:solidFill>
                    <a:srgbClr val="000000"/>
                  </a:solidFill>
                  <a:latin typeface="Calibri" panose="020F0502020204030204"/>
                </a:endParaRPr>
              </a:p>
            </p:txBody>
          </p:sp>
        </mc:Choice>
        <mc:Fallback xmlns="">
          <p:sp>
            <p:nvSpPr>
              <p:cNvPr id="94" name="TextBox 93">
                <a:extLst>
                  <a:ext uri="{FF2B5EF4-FFF2-40B4-BE49-F238E27FC236}">
                    <a16:creationId xmlns:a16="http://schemas.microsoft.com/office/drawing/2014/main" id="{9ECB5550-D8B5-41FA-D8A0-221C12D494C0}"/>
                  </a:ext>
                </a:extLst>
              </p:cNvPr>
              <p:cNvSpPr txBox="1">
                <a:spLocks noRot="1" noChangeAspect="1" noMove="1" noResize="1" noEditPoints="1" noAdjustHandles="1" noChangeArrowheads="1" noChangeShapeType="1" noTextEdit="1"/>
              </p:cNvSpPr>
              <p:nvPr/>
            </p:nvSpPr>
            <p:spPr>
              <a:xfrm>
                <a:off x="3423309" y="3153769"/>
                <a:ext cx="1683247" cy="350609"/>
              </a:xfrm>
              <a:prstGeom prst="rect">
                <a:avLst/>
              </a:prstGeom>
              <a:blipFill>
                <a:blip r:embed="rId4"/>
                <a:stretch>
                  <a:fillRect t="-3448" b="-15517"/>
                </a:stretch>
              </a:blipFill>
            </p:spPr>
            <p:txBody>
              <a:bodyPr/>
              <a:lstStyle/>
              <a:p>
                <a:r>
                  <a:rPr lang="en-US">
                    <a:noFill/>
                  </a:rPr>
                  <a:t> </a:t>
                </a:r>
              </a:p>
            </p:txBody>
          </p:sp>
        </mc:Fallback>
      </mc:AlternateContent>
      <p:sp>
        <p:nvSpPr>
          <p:cNvPr id="95" name="Oval 94">
            <a:extLst>
              <a:ext uri="{FF2B5EF4-FFF2-40B4-BE49-F238E27FC236}">
                <a16:creationId xmlns:a16="http://schemas.microsoft.com/office/drawing/2014/main" id="{4CE7A79E-9168-A471-CBEA-892F0B0A7662}"/>
              </a:ext>
            </a:extLst>
          </p:cNvPr>
          <p:cNvSpPr/>
          <p:nvPr/>
        </p:nvSpPr>
        <p:spPr>
          <a:xfrm>
            <a:off x="4663992" y="3760219"/>
            <a:ext cx="216477" cy="200435"/>
          </a:xfrm>
          <a:prstGeom prst="ellipse">
            <a:avLst/>
          </a:prstGeom>
          <a:solidFill>
            <a:srgbClr val="FFFFFF"/>
          </a:solidFill>
          <a:ln w="38100" cap="flat" cmpd="sng" algn="ctr">
            <a:solidFill>
              <a:srgbClr val="006CD6"/>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ndParaRPr>
          </a:p>
        </p:txBody>
      </p:sp>
      <p:cxnSp>
        <p:nvCxnSpPr>
          <p:cNvPr id="96" name="Straight Connector 95">
            <a:extLst>
              <a:ext uri="{FF2B5EF4-FFF2-40B4-BE49-F238E27FC236}">
                <a16:creationId xmlns:a16="http://schemas.microsoft.com/office/drawing/2014/main" id="{8602C8FD-FB65-F166-84BD-9C98A5585A40}"/>
              </a:ext>
            </a:extLst>
          </p:cNvPr>
          <p:cNvCxnSpPr/>
          <p:nvPr/>
        </p:nvCxnSpPr>
        <p:spPr>
          <a:xfrm flipH="1" flipV="1">
            <a:off x="4772232" y="3871742"/>
            <a:ext cx="533400" cy="641866"/>
          </a:xfrm>
          <a:prstGeom prst="line">
            <a:avLst/>
          </a:prstGeom>
          <a:noFill/>
          <a:ln w="6350" cap="flat" cmpd="sng" algn="ctr">
            <a:solidFill>
              <a:srgbClr val="70AD47"/>
            </a:solidFill>
            <a:prstDash val="solid"/>
            <a:miter lim="800000"/>
          </a:ln>
          <a:effectLst/>
        </p:spPr>
      </p:cxnSp>
      <p:cxnSp>
        <p:nvCxnSpPr>
          <p:cNvPr id="97" name="Straight Connector 96">
            <a:extLst>
              <a:ext uri="{FF2B5EF4-FFF2-40B4-BE49-F238E27FC236}">
                <a16:creationId xmlns:a16="http://schemas.microsoft.com/office/drawing/2014/main" id="{BFAF97F9-B1A0-6F88-AC15-985C69CD8E53}"/>
              </a:ext>
            </a:extLst>
          </p:cNvPr>
          <p:cNvCxnSpPr/>
          <p:nvPr/>
        </p:nvCxnSpPr>
        <p:spPr>
          <a:xfrm>
            <a:off x="4772232" y="3566942"/>
            <a:ext cx="0" cy="914400"/>
          </a:xfrm>
          <a:prstGeom prst="line">
            <a:avLst/>
          </a:prstGeom>
          <a:noFill/>
          <a:ln w="6350" cap="flat" cmpd="sng" algn="ctr">
            <a:solidFill>
              <a:srgbClr val="5B9BD5"/>
            </a:solidFill>
            <a:prstDash val="dash"/>
            <a:miter lim="800000"/>
          </a:ln>
          <a:effectLst/>
        </p:spPr>
      </p:cxnSp>
      <p:sp>
        <p:nvSpPr>
          <p:cNvPr id="98" name="Arrow: Right 97">
            <a:extLst>
              <a:ext uri="{FF2B5EF4-FFF2-40B4-BE49-F238E27FC236}">
                <a16:creationId xmlns:a16="http://schemas.microsoft.com/office/drawing/2014/main" id="{85728AF5-A4BB-6C33-9643-78C46CF4BEF3}"/>
              </a:ext>
            </a:extLst>
          </p:cNvPr>
          <p:cNvSpPr/>
          <p:nvPr/>
        </p:nvSpPr>
        <p:spPr>
          <a:xfrm>
            <a:off x="2163474" y="3751207"/>
            <a:ext cx="304453" cy="241069"/>
          </a:xfrm>
          <a:prstGeom prst="rightArrow">
            <a:avLst/>
          </a:prstGeom>
          <a:solidFill>
            <a:srgbClr val="AB3B00">
              <a:lumMod val="60000"/>
              <a:lumOff val="40000"/>
            </a:srgbClr>
          </a:solidFill>
          <a:ln w="0" cap="flat" cmpd="sng" algn="ctr">
            <a:solidFill>
              <a:srgbClr val="F4C400">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99" name="Arrow: Right 98">
            <a:extLst>
              <a:ext uri="{FF2B5EF4-FFF2-40B4-BE49-F238E27FC236}">
                <a16:creationId xmlns:a16="http://schemas.microsoft.com/office/drawing/2014/main" id="{1B2CA0C0-FADF-353B-A2BB-16E61A956840}"/>
              </a:ext>
            </a:extLst>
          </p:cNvPr>
          <p:cNvSpPr/>
          <p:nvPr/>
        </p:nvSpPr>
        <p:spPr>
          <a:xfrm>
            <a:off x="3077128" y="3764310"/>
            <a:ext cx="304453" cy="241069"/>
          </a:xfrm>
          <a:prstGeom prst="rightArrow">
            <a:avLst/>
          </a:prstGeom>
          <a:solidFill>
            <a:srgbClr val="AB3B00">
              <a:lumMod val="60000"/>
              <a:lumOff val="40000"/>
            </a:srgbClr>
          </a:solidFill>
          <a:ln w="0" cap="flat" cmpd="sng" algn="ctr">
            <a:solidFill>
              <a:srgbClr val="F4C400">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00" name="TextBox 99">
            <a:extLst>
              <a:ext uri="{FF2B5EF4-FFF2-40B4-BE49-F238E27FC236}">
                <a16:creationId xmlns:a16="http://schemas.microsoft.com/office/drawing/2014/main" id="{0E59EBC7-D688-1A6A-7FB2-C6BD212B474F}"/>
              </a:ext>
            </a:extLst>
          </p:cNvPr>
          <p:cNvSpPr txBox="1"/>
          <p:nvPr/>
        </p:nvSpPr>
        <p:spPr>
          <a:xfrm>
            <a:off x="5269263" y="4481342"/>
            <a:ext cx="681597" cy="369332"/>
          </a:xfrm>
          <a:prstGeom prst="rect">
            <a:avLst/>
          </a:prstGeom>
          <a:noFill/>
        </p:spPr>
        <p:txBody>
          <a:bodyPr wrap="none" rtlCol="0">
            <a:spAutoFit/>
          </a:bodyPr>
          <a:lstStyle/>
          <a:p>
            <a:pPr algn="l" eaLnBrk="1" fontAlgn="auto" hangingPunct="1">
              <a:spcBef>
                <a:spcPts val="0"/>
              </a:spcBef>
              <a:spcAft>
                <a:spcPts val="0"/>
              </a:spcAft>
              <a:defRPr/>
            </a:pPr>
            <a:r>
              <a:rPr lang="en-US" sz="1800" b="0" i="1" dirty="0">
                <a:solidFill>
                  <a:srgbClr val="000000"/>
                </a:solidFill>
                <a:latin typeface="Calibri" panose="020F0502020204030204"/>
              </a:rPr>
              <a:t>T</a:t>
            </a:r>
            <a:r>
              <a:rPr lang="en-US" sz="1800" b="0" i="1" baseline="-25000" dirty="0">
                <a:solidFill>
                  <a:srgbClr val="000000"/>
                </a:solidFill>
                <a:latin typeface="Calibri" panose="020F0502020204030204"/>
              </a:rPr>
              <a:t>0 , </a:t>
            </a:r>
            <a:r>
              <a:rPr lang="en-US" sz="1800" b="0" i="1" dirty="0">
                <a:solidFill>
                  <a:srgbClr val="000000"/>
                </a:solidFill>
                <a:latin typeface="Symbol" panose="05050102010706020507" pitchFamily="18" charset="2"/>
              </a:rPr>
              <a:t>q</a:t>
            </a:r>
            <a:r>
              <a:rPr lang="en-US" sz="1800" b="0" i="1" baseline="-25000" dirty="0">
                <a:solidFill>
                  <a:srgbClr val="000000"/>
                </a:solidFill>
                <a:latin typeface="Symbol" panose="05050102010706020507" pitchFamily="18" charset="2"/>
              </a:rPr>
              <a:t>0</a:t>
            </a:r>
            <a:endParaRPr lang="en-US" sz="1800" b="0" i="1" dirty="0">
              <a:solidFill>
                <a:srgbClr val="000000"/>
              </a:solidFill>
              <a:latin typeface="Symbol" panose="05050102010706020507" pitchFamily="18" charset="2"/>
            </a:endParaRPr>
          </a:p>
        </p:txBody>
      </p:sp>
      <p:sp>
        <p:nvSpPr>
          <p:cNvPr id="101" name="Arrow: Up 100">
            <a:extLst>
              <a:ext uri="{FF2B5EF4-FFF2-40B4-BE49-F238E27FC236}">
                <a16:creationId xmlns:a16="http://schemas.microsoft.com/office/drawing/2014/main" id="{7AF2B11C-FC96-464E-B385-D7D03FF396A4}"/>
              </a:ext>
            </a:extLst>
          </p:cNvPr>
          <p:cNvSpPr/>
          <p:nvPr/>
        </p:nvSpPr>
        <p:spPr>
          <a:xfrm>
            <a:off x="2624718" y="4127700"/>
            <a:ext cx="274320" cy="369332"/>
          </a:xfrm>
          <a:prstGeom prst="upArrow">
            <a:avLst/>
          </a:prstGeom>
          <a:solidFill>
            <a:srgbClr val="006CD6">
              <a:lumMod val="20000"/>
              <a:lumOff val="80000"/>
            </a:srgbClr>
          </a:solidFill>
          <a:ln w="3175" cap="flat" cmpd="sng" algn="ctr">
            <a:solidFill>
              <a:srgbClr val="F4C400">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02" name="Arrow: Up 101">
            <a:extLst>
              <a:ext uri="{FF2B5EF4-FFF2-40B4-BE49-F238E27FC236}">
                <a16:creationId xmlns:a16="http://schemas.microsoft.com/office/drawing/2014/main" id="{DAB9284E-665C-6C70-02AD-EEF3745C2545}"/>
              </a:ext>
            </a:extLst>
          </p:cNvPr>
          <p:cNvSpPr/>
          <p:nvPr/>
        </p:nvSpPr>
        <p:spPr>
          <a:xfrm>
            <a:off x="2652828" y="3224280"/>
            <a:ext cx="274320" cy="369332"/>
          </a:xfrm>
          <a:prstGeom prst="upArrow">
            <a:avLst/>
          </a:prstGeom>
          <a:solidFill>
            <a:srgbClr val="EC7B2F">
              <a:lumMod val="40000"/>
              <a:lumOff val="60000"/>
            </a:srgbClr>
          </a:solidFill>
          <a:ln w="3175" cap="flat" cmpd="sng" algn="ctr">
            <a:solidFill>
              <a:srgbClr val="F4C400">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nvGrpSpPr>
          <p:cNvPr id="103" name="Group 102">
            <a:extLst>
              <a:ext uri="{FF2B5EF4-FFF2-40B4-BE49-F238E27FC236}">
                <a16:creationId xmlns:a16="http://schemas.microsoft.com/office/drawing/2014/main" id="{47E83B21-DEB3-3392-7031-F9EEA05DB4BE}"/>
              </a:ext>
            </a:extLst>
          </p:cNvPr>
          <p:cNvGrpSpPr/>
          <p:nvPr/>
        </p:nvGrpSpPr>
        <p:grpSpPr>
          <a:xfrm>
            <a:off x="2692394" y="1061858"/>
            <a:ext cx="1219200" cy="1219200"/>
            <a:chOff x="1447800" y="2514600"/>
            <a:chExt cx="1219200" cy="1219200"/>
          </a:xfrm>
          <a:solidFill>
            <a:schemeClr val="accent1">
              <a:lumMod val="20000"/>
              <a:lumOff val="80000"/>
            </a:schemeClr>
          </a:solidFill>
        </p:grpSpPr>
        <p:sp>
          <p:nvSpPr>
            <p:cNvPr id="104" name="Rectangle 103">
              <a:extLst>
                <a:ext uri="{FF2B5EF4-FFF2-40B4-BE49-F238E27FC236}">
                  <a16:creationId xmlns:a16="http://schemas.microsoft.com/office/drawing/2014/main" id="{2322AB2C-5CA5-BDF3-542E-75D4CC811D34}"/>
                </a:ext>
              </a:extLst>
            </p:cNvPr>
            <p:cNvSpPr/>
            <p:nvPr/>
          </p:nvSpPr>
          <p:spPr>
            <a:xfrm>
              <a:off x="1447800" y="2590800"/>
              <a:ext cx="1219200" cy="1066800"/>
            </a:xfrm>
            <a:prstGeom prst="rect">
              <a:avLst/>
            </a:prstGeom>
            <a:grpFill/>
            <a:ln w="19050" cap="flat" cmpd="sng" algn="ctr">
              <a:solidFill>
                <a:srgbClr val="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cxnSp>
          <p:nvCxnSpPr>
            <p:cNvPr id="105" name="Straight Arrow Connector 104">
              <a:extLst>
                <a:ext uri="{FF2B5EF4-FFF2-40B4-BE49-F238E27FC236}">
                  <a16:creationId xmlns:a16="http://schemas.microsoft.com/office/drawing/2014/main" id="{6246F350-A360-8F47-A80D-8807EC5D0214}"/>
                </a:ext>
              </a:extLst>
            </p:cNvPr>
            <p:cNvCxnSpPr/>
            <p:nvPr/>
          </p:nvCxnSpPr>
          <p:spPr>
            <a:xfrm>
              <a:off x="1600200" y="2514600"/>
              <a:ext cx="0" cy="1219200"/>
            </a:xfrm>
            <a:prstGeom prst="straightConnector1">
              <a:avLst/>
            </a:prstGeom>
            <a:grpFill/>
            <a:ln w="12700" cap="flat" cmpd="sng" algn="ctr">
              <a:solidFill>
                <a:srgbClr val="006CD6"/>
              </a:solidFill>
              <a:prstDash val="solid"/>
              <a:miter lim="800000"/>
              <a:tailEnd type="triangle" w="med" len="lg"/>
            </a:ln>
            <a:effectLst/>
          </p:spPr>
        </p:cxnSp>
        <p:cxnSp>
          <p:nvCxnSpPr>
            <p:cNvPr id="106" name="Straight Arrow Connector 105">
              <a:extLst>
                <a:ext uri="{FF2B5EF4-FFF2-40B4-BE49-F238E27FC236}">
                  <a16:creationId xmlns:a16="http://schemas.microsoft.com/office/drawing/2014/main" id="{B3A52890-7E96-21E9-077D-E1F33E57A8A8}"/>
                </a:ext>
              </a:extLst>
            </p:cNvPr>
            <p:cNvCxnSpPr/>
            <p:nvPr/>
          </p:nvCxnSpPr>
          <p:spPr>
            <a:xfrm>
              <a:off x="1828800" y="2514600"/>
              <a:ext cx="0" cy="1219200"/>
            </a:xfrm>
            <a:prstGeom prst="straightConnector1">
              <a:avLst/>
            </a:prstGeom>
            <a:grpFill/>
            <a:ln w="12700" cap="flat" cmpd="sng" algn="ctr">
              <a:solidFill>
                <a:srgbClr val="006CD6"/>
              </a:solidFill>
              <a:prstDash val="solid"/>
              <a:miter lim="800000"/>
              <a:tailEnd type="triangle" w="med" len="lg"/>
            </a:ln>
            <a:effectLst/>
          </p:spPr>
        </p:cxnSp>
        <p:cxnSp>
          <p:nvCxnSpPr>
            <p:cNvPr id="107" name="Straight Arrow Connector 106">
              <a:extLst>
                <a:ext uri="{FF2B5EF4-FFF2-40B4-BE49-F238E27FC236}">
                  <a16:creationId xmlns:a16="http://schemas.microsoft.com/office/drawing/2014/main" id="{EF76D85A-0FCE-EA41-F97A-4A16047A4063}"/>
                </a:ext>
              </a:extLst>
            </p:cNvPr>
            <p:cNvCxnSpPr/>
            <p:nvPr/>
          </p:nvCxnSpPr>
          <p:spPr>
            <a:xfrm>
              <a:off x="2057400" y="2514600"/>
              <a:ext cx="0" cy="1219200"/>
            </a:xfrm>
            <a:prstGeom prst="straightConnector1">
              <a:avLst/>
            </a:prstGeom>
            <a:grpFill/>
            <a:ln w="12700" cap="flat" cmpd="sng" algn="ctr">
              <a:solidFill>
                <a:srgbClr val="006CD6"/>
              </a:solidFill>
              <a:prstDash val="solid"/>
              <a:miter lim="800000"/>
              <a:tailEnd type="triangle" w="med" len="lg"/>
            </a:ln>
            <a:effectLst/>
          </p:spPr>
        </p:cxnSp>
        <p:cxnSp>
          <p:nvCxnSpPr>
            <p:cNvPr id="108" name="Straight Arrow Connector 107">
              <a:extLst>
                <a:ext uri="{FF2B5EF4-FFF2-40B4-BE49-F238E27FC236}">
                  <a16:creationId xmlns:a16="http://schemas.microsoft.com/office/drawing/2014/main" id="{C0716B37-8BD5-C8C8-2455-B719E57CF1CF}"/>
                </a:ext>
              </a:extLst>
            </p:cNvPr>
            <p:cNvCxnSpPr/>
            <p:nvPr/>
          </p:nvCxnSpPr>
          <p:spPr>
            <a:xfrm>
              <a:off x="2286000" y="2514600"/>
              <a:ext cx="0" cy="1219200"/>
            </a:xfrm>
            <a:prstGeom prst="straightConnector1">
              <a:avLst/>
            </a:prstGeom>
            <a:grpFill/>
            <a:ln w="12700" cap="flat" cmpd="sng" algn="ctr">
              <a:solidFill>
                <a:srgbClr val="006CD6"/>
              </a:solidFill>
              <a:prstDash val="solid"/>
              <a:miter lim="800000"/>
              <a:tailEnd type="triangle" w="med" len="lg"/>
            </a:ln>
            <a:effectLst/>
          </p:spPr>
        </p:cxnSp>
        <p:cxnSp>
          <p:nvCxnSpPr>
            <p:cNvPr id="109" name="Straight Arrow Connector 108">
              <a:extLst>
                <a:ext uri="{FF2B5EF4-FFF2-40B4-BE49-F238E27FC236}">
                  <a16:creationId xmlns:a16="http://schemas.microsoft.com/office/drawing/2014/main" id="{16CED11B-B83E-EDF1-5B22-F17DFABAD87F}"/>
                </a:ext>
              </a:extLst>
            </p:cNvPr>
            <p:cNvCxnSpPr/>
            <p:nvPr/>
          </p:nvCxnSpPr>
          <p:spPr>
            <a:xfrm>
              <a:off x="2514600" y="2514600"/>
              <a:ext cx="0" cy="1219200"/>
            </a:xfrm>
            <a:prstGeom prst="straightConnector1">
              <a:avLst/>
            </a:prstGeom>
            <a:grpFill/>
            <a:ln w="12700" cap="flat" cmpd="sng" algn="ctr">
              <a:solidFill>
                <a:srgbClr val="006CD6"/>
              </a:solidFill>
              <a:prstDash val="solid"/>
              <a:miter lim="800000"/>
              <a:tailEnd type="triangle" w="med" len="lg"/>
            </a:ln>
            <a:effectLst/>
          </p:spPr>
        </p:cxnSp>
      </p:grpSp>
      <p:cxnSp>
        <p:nvCxnSpPr>
          <p:cNvPr id="110" name="Straight Arrow Connector 109">
            <a:extLst>
              <a:ext uri="{FF2B5EF4-FFF2-40B4-BE49-F238E27FC236}">
                <a16:creationId xmlns:a16="http://schemas.microsoft.com/office/drawing/2014/main" id="{6ABE7003-1F9A-05C7-EE7B-40051CB3539B}"/>
              </a:ext>
            </a:extLst>
          </p:cNvPr>
          <p:cNvCxnSpPr>
            <a:cxnSpLocks/>
          </p:cNvCxnSpPr>
          <p:nvPr/>
        </p:nvCxnSpPr>
        <p:spPr>
          <a:xfrm flipH="1">
            <a:off x="2844794" y="1061858"/>
            <a:ext cx="1200209" cy="0"/>
          </a:xfrm>
          <a:prstGeom prst="straightConnector1">
            <a:avLst/>
          </a:prstGeom>
          <a:noFill/>
          <a:ln w="19050" cap="flat" cmpd="sng" algn="ctr">
            <a:solidFill>
              <a:srgbClr val="006CD6"/>
            </a:solidFill>
            <a:prstDash val="solid"/>
            <a:miter lim="800000"/>
            <a:tailEnd type="triangle"/>
          </a:ln>
          <a:effectLst/>
        </p:spPr>
      </p:cxnSp>
      <p:sp>
        <p:nvSpPr>
          <p:cNvPr id="111" name="TextBox 110">
            <a:extLst>
              <a:ext uri="{FF2B5EF4-FFF2-40B4-BE49-F238E27FC236}">
                <a16:creationId xmlns:a16="http://schemas.microsoft.com/office/drawing/2014/main" id="{A0E4B7B7-19D6-83D8-518E-63E791107DD9}"/>
              </a:ext>
            </a:extLst>
          </p:cNvPr>
          <p:cNvSpPr txBox="1"/>
          <p:nvPr/>
        </p:nvSpPr>
        <p:spPr>
          <a:xfrm>
            <a:off x="3957855" y="926971"/>
            <a:ext cx="667170" cy="307777"/>
          </a:xfrm>
          <a:prstGeom prst="rect">
            <a:avLst/>
          </a:prstGeom>
          <a:solidFill>
            <a:srgbClr val="FFFFFF"/>
          </a:solidFill>
        </p:spPr>
        <p:txBody>
          <a:bodyPr wrap="non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srgbClr val="000000"/>
                </a:solidFill>
                <a:effectLst/>
                <a:uLnTx/>
                <a:uFillTx/>
                <a:latin typeface="Calibri" panose="020F0502020204030204"/>
              </a:rPr>
              <a:t>Supply</a:t>
            </a:r>
          </a:p>
        </p:txBody>
      </p:sp>
      <p:sp>
        <p:nvSpPr>
          <p:cNvPr id="112" name="TextBox 111">
            <a:extLst>
              <a:ext uri="{FF2B5EF4-FFF2-40B4-BE49-F238E27FC236}">
                <a16:creationId xmlns:a16="http://schemas.microsoft.com/office/drawing/2014/main" id="{E706F718-775A-EB00-6AE2-57CCB284F697}"/>
              </a:ext>
            </a:extLst>
          </p:cNvPr>
          <p:cNvSpPr txBox="1"/>
          <p:nvPr/>
        </p:nvSpPr>
        <p:spPr>
          <a:xfrm>
            <a:off x="2021313" y="2261080"/>
            <a:ext cx="671081" cy="307777"/>
          </a:xfrm>
          <a:prstGeom prst="rect">
            <a:avLst/>
          </a:prstGeom>
          <a:solidFill>
            <a:srgbClr val="FFFFFF"/>
          </a:solidFill>
        </p:spPr>
        <p:txBody>
          <a:bodyPr wrap="non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srgbClr val="000000"/>
                </a:solidFill>
                <a:effectLst/>
                <a:uLnTx/>
                <a:uFillTx/>
                <a:latin typeface="Calibri" panose="020F0502020204030204"/>
              </a:rPr>
              <a:t>Return</a:t>
            </a:r>
          </a:p>
        </p:txBody>
      </p:sp>
      <p:cxnSp>
        <p:nvCxnSpPr>
          <p:cNvPr id="113" name="Straight Arrow Connector 112">
            <a:extLst>
              <a:ext uri="{FF2B5EF4-FFF2-40B4-BE49-F238E27FC236}">
                <a16:creationId xmlns:a16="http://schemas.microsoft.com/office/drawing/2014/main" id="{82F52469-F16D-8764-ADE1-3F3F6B43A9FC}"/>
              </a:ext>
            </a:extLst>
          </p:cNvPr>
          <p:cNvCxnSpPr>
            <a:cxnSpLocks/>
          </p:cNvCxnSpPr>
          <p:nvPr/>
        </p:nvCxnSpPr>
        <p:spPr>
          <a:xfrm flipH="1">
            <a:off x="2566430" y="2290108"/>
            <a:ext cx="1199803" cy="0"/>
          </a:xfrm>
          <a:prstGeom prst="straightConnector1">
            <a:avLst/>
          </a:prstGeom>
          <a:noFill/>
          <a:ln w="19050" cap="flat" cmpd="sng" algn="ctr">
            <a:solidFill>
              <a:srgbClr val="006CD6"/>
            </a:solidFill>
            <a:prstDash val="solid"/>
            <a:miter lim="800000"/>
            <a:tailEnd type="triangle"/>
          </a:ln>
          <a:effectLst/>
        </p:spPr>
      </p:cxnSp>
      <mc:AlternateContent xmlns:mc="http://schemas.openxmlformats.org/markup-compatibility/2006" xmlns:a14="http://schemas.microsoft.com/office/drawing/2010/main">
        <mc:Choice Requires="a14">
          <p:sp>
            <p:nvSpPr>
              <p:cNvPr id="114" name="TextBox 113">
                <a:extLst>
                  <a:ext uri="{FF2B5EF4-FFF2-40B4-BE49-F238E27FC236}">
                    <a16:creationId xmlns:a16="http://schemas.microsoft.com/office/drawing/2014/main" id="{F3A91707-BD94-FE56-9304-07396E3E7315}"/>
                  </a:ext>
                </a:extLst>
              </p:cNvPr>
              <p:cNvSpPr txBox="1"/>
              <p:nvPr/>
            </p:nvSpPr>
            <p:spPr>
              <a:xfrm>
                <a:off x="2266105" y="2962751"/>
                <a:ext cx="1234377" cy="198965"/>
              </a:xfrm>
              <a:prstGeom prst="rect">
                <a:avLst/>
              </a:prstGeom>
              <a:noFill/>
            </p:spPr>
            <p:txBody>
              <a:bodyPr wrap="none" lIns="0" tIns="0" rIns="0" bIns="0" rtlCol="0">
                <a:spAutoFit/>
              </a:bodyPr>
              <a:lstStyle/>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r>
                        <a:rPr lang="en-US" sz="1200" b="0" i="1" smtClean="0">
                          <a:solidFill>
                            <a:srgbClr val="000000"/>
                          </a:solidFill>
                          <a:latin typeface="Cambria Math" panose="02040503050406030204" pitchFamily="18" charset="0"/>
                          <a:ea typeface="Cambria Math" panose="02040503050406030204" pitchFamily="18" charset="0"/>
                        </a:rPr>
                        <m:t>𝜌</m:t>
                      </m:r>
                      <m:r>
                        <a:rPr lang="en-US" sz="1200" b="0" i="1" smtClean="0">
                          <a:solidFill>
                            <a:srgbClr val="000000"/>
                          </a:solidFill>
                          <a:latin typeface="Cambria Math" panose="02040503050406030204" pitchFamily="18" charset="0"/>
                          <a:ea typeface="Cambria Math" panose="02040503050406030204" pitchFamily="18" charset="0"/>
                        </a:rPr>
                        <m:t>𝑢</m:t>
                      </m:r>
                      <m:sSub>
                        <m:sSubPr>
                          <m:ctrlPr>
                            <a:rPr lang="en-US" sz="1200" b="0" i="1" smtClean="0">
                              <a:solidFill>
                                <a:srgbClr val="000000"/>
                              </a:solidFill>
                              <a:latin typeface="Cambria Math" panose="02040503050406030204" pitchFamily="18" charset="0"/>
                              <a:ea typeface="Cambria Math" panose="02040503050406030204" pitchFamily="18" charset="0"/>
                            </a:rPr>
                          </m:ctrlPr>
                        </m:sSubPr>
                        <m:e>
                          <m:r>
                            <a:rPr lang="en-US" sz="1200" b="0" i="1" smtClean="0">
                              <a:solidFill>
                                <a:srgbClr val="000000"/>
                              </a:solidFill>
                              <a:latin typeface="Cambria Math" panose="02040503050406030204" pitchFamily="18" charset="0"/>
                              <a:ea typeface="Cambria Math" panose="02040503050406030204" pitchFamily="18" charset="0"/>
                            </a:rPr>
                            <m:t>𝑐</m:t>
                          </m:r>
                        </m:e>
                        <m:sub>
                          <m:r>
                            <a:rPr lang="en-US" sz="1200" b="0" i="1" smtClean="0">
                              <a:solidFill>
                                <a:srgbClr val="000000"/>
                              </a:solidFill>
                              <a:latin typeface="Cambria Math" panose="02040503050406030204" pitchFamily="18" charset="0"/>
                              <a:ea typeface="Cambria Math" panose="02040503050406030204" pitchFamily="18" charset="0"/>
                            </a:rPr>
                            <m:t>𝑝</m:t>
                          </m:r>
                        </m:sub>
                      </m:sSub>
                      <m:r>
                        <a:rPr lang="en-US" sz="1200" b="0" i="1" smtClean="0">
                          <a:solidFill>
                            <a:srgbClr val="000000"/>
                          </a:solidFill>
                          <a:latin typeface="Cambria Math" panose="02040503050406030204" pitchFamily="18" charset="0"/>
                          <a:ea typeface="Cambria Math" panose="02040503050406030204" pitchFamily="18" charset="0"/>
                        </a:rPr>
                        <m:t>𝑑𝑥𝐻</m:t>
                      </m:r>
                      <m:d>
                        <m:dPr>
                          <m:ctrlPr>
                            <a:rPr lang="en-US" sz="1200" b="0" i="1" smtClean="0">
                              <a:solidFill>
                                <a:srgbClr val="000000"/>
                              </a:solidFill>
                              <a:latin typeface="Cambria Math" panose="02040503050406030204" pitchFamily="18" charset="0"/>
                              <a:ea typeface="Cambria Math" panose="02040503050406030204" pitchFamily="18" charset="0"/>
                            </a:rPr>
                          </m:ctrlPr>
                        </m:dPr>
                        <m:e>
                          <m:sSub>
                            <m:sSubPr>
                              <m:ctrlPr>
                                <a:rPr lang="en-US" sz="1200" b="0" i="1" smtClean="0">
                                  <a:solidFill>
                                    <a:srgbClr val="000000"/>
                                  </a:solidFill>
                                  <a:latin typeface="Cambria Math" panose="02040503050406030204" pitchFamily="18" charset="0"/>
                                  <a:ea typeface="Cambria Math" panose="02040503050406030204" pitchFamily="18" charset="0"/>
                                </a:rPr>
                              </m:ctrlPr>
                            </m:sSubPr>
                            <m:e>
                              <m:r>
                                <a:rPr lang="en-US" sz="1200" b="0" i="1" smtClean="0">
                                  <a:solidFill>
                                    <a:srgbClr val="000000"/>
                                  </a:solidFill>
                                  <a:latin typeface="Cambria Math" panose="02040503050406030204" pitchFamily="18" charset="0"/>
                                  <a:ea typeface="Cambria Math" panose="02040503050406030204" pitchFamily="18" charset="0"/>
                                </a:rPr>
                                <m:t>𝑇</m:t>
                              </m:r>
                            </m:e>
                            <m:sub>
                              <m:r>
                                <a:rPr lang="en-US" sz="1200" b="0" i="1" smtClean="0">
                                  <a:solidFill>
                                    <a:srgbClr val="000000"/>
                                  </a:solidFill>
                                  <a:latin typeface="Cambria Math" panose="02040503050406030204" pitchFamily="18" charset="0"/>
                                  <a:ea typeface="Cambria Math" panose="02040503050406030204" pitchFamily="18" charset="0"/>
                                </a:rPr>
                                <m:t>∞</m:t>
                              </m:r>
                            </m:sub>
                          </m:sSub>
                          <m:r>
                            <a:rPr lang="en-US" sz="1200" b="0" i="1" smtClean="0">
                              <a:solidFill>
                                <a:srgbClr val="000000"/>
                              </a:solidFill>
                              <a:latin typeface="Cambria Math" panose="02040503050406030204" pitchFamily="18" charset="0"/>
                              <a:ea typeface="Cambria Math" panose="02040503050406030204" pitchFamily="18" charset="0"/>
                            </a:rPr>
                            <m:t>−</m:t>
                          </m:r>
                          <m:r>
                            <a:rPr lang="en-US" sz="1200" b="0" i="1" smtClean="0">
                              <a:solidFill>
                                <a:srgbClr val="000000"/>
                              </a:solidFill>
                              <a:latin typeface="Cambria Math" panose="02040503050406030204" pitchFamily="18" charset="0"/>
                              <a:ea typeface="Cambria Math" panose="02040503050406030204" pitchFamily="18" charset="0"/>
                            </a:rPr>
                            <m:t>𝑇</m:t>
                          </m:r>
                        </m:e>
                      </m:d>
                    </m:oMath>
                  </m:oMathPara>
                </a14:m>
                <a:endParaRPr lang="en-US" sz="1200" b="0" dirty="0">
                  <a:solidFill>
                    <a:srgbClr val="000000"/>
                  </a:solidFill>
                  <a:latin typeface="Calibri" panose="020F0502020204030204"/>
                </a:endParaRPr>
              </a:p>
            </p:txBody>
          </p:sp>
        </mc:Choice>
        <mc:Fallback xmlns="">
          <p:sp>
            <p:nvSpPr>
              <p:cNvPr id="114" name="TextBox 113">
                <a:extLst>
                  <a:ext uri="{FF2B5EF4-FFF2-40B4-BE49-F238E27FC236}">
                    <a16:creationId xmlns:a16="http://schemas.microsoft.com/office/drawing/2014/main" id="{F3A91707-BD94-FE56-9304-07396E3E7315}"/>
                  </a:ext>
                </a:extLst>
              </p:cNvPr>
              <p:cNvSpPr txBox="1">
                <a:spLocks noRot="1" noChangeAspect="1" noMove="1" noResize="1" noEditPoints="1" noAdjustHandles="1" noChangeArrowheads="1" noChangeShapeType="1" noTextEdit="1"/>
              </p:cNvSpPr>
              <p:nvPr/>
            </p:nvSpPr>
            <p:spPr>
              <a:xfrm>
                <a:off x="2266105" y="2962751"/>
                <a:ext cx="1234377" cy="198965"/>
              </a:xfrm>
              <a:prstGeom prst="rect">
                <a:avLst/>
              </a:prstGeom>
              <a:blipFill>
                <a:blip r:embed="rId5"/>
                <a:stretch>
                  <a:fillRect l="-2475" b="-18182"/>
                </a:stretch>
              </a:blipFill>
            </p:spPr>
            <p:txBody>
              <a:bodyPr/>
              <a:lstStyle/>
              <a:p>
                <a:r>
                  <a:rPr lang="en-US">
                    <a:noFill/>
                  </a:rPr>
                  <a:t> </a:t>
                </a:r>
              </a:p>
            </p:txBody>
          </p:sp>
        </mc:Fallback>
      </mc:AlternateContent>
      <p:sp>
        <p:nvSpPr>
          <p:cNvPr id="115" name="TextBox 114">
            <a:extLst>
              <a:ext uri="{FF2B5EF4-FFF2-40B4-BE49-F238E27FC236}">
                <a16:creationId xmlns:a16="http://schemas.microsoft.com/office/drawing/2014/main" id="{387AA4BA-22F1-DC90-9DCC-9BE81AFBDCE0}"/>
              </a:ext>
            </a:extLst>
          </p:cNvPr>
          <p:cNvSpPr txBox="1"/>
          <p:nvPr/>
        </p:nvSpPr>
        <p:spPr>
          <a:xfrm>
            <a:off x="2297463" y="4558286"/>
            <a:ext cx="938590" cy="461665"/>
          </a:xfrm>
          <a:prstGeom prst="rect">
            <a:avLst/>
          </a:prstGeom>
          <a:solidFill>
            <a:srgbClr val="FFFFFF"/>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srgbClr val="000000"/>
                </a:solidFill>
                <a:effectLst/>
                <a:uLnTx/>
                <a:uFillTx/>
                <a:latin typeface="Calibri" panose="020F0502020204030204"/>
              </a:rPr>
              <a:t>Mars</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srgbClr val="000000"/>
                </a:solidFill>
                <a:effectLst/>
                <a:uLnTx/>
                <a:uFillTx/>
                <a:latin typeface="Calibri" panose="020F0502020204030204"/>
              </a:rPr>
              <a:t>Atmosphere</a:t>
            </a:r>
          </a:p>
        </p:txBody>
      </p:sp>
      <p:cxnSp>
        <p:nvCxnSpPr>
          <p:cNvPr id="116" name="Straight Connector 115">
            <a:extLst>
              <a:ext uri="{FF2B5EF4-FFF2-40B4-BE49-F238E27FC236}">
                <a16:creationId xmlns:a16="http://schemas.microsoft.com/office/drawing/2014/main" id="{FE10CB4C-6744-1B57-9E63-BD1DE6357F41}"/>
              </a:ext>
            </a:extLst>
          </p:cNvPr>
          <p:cNvCxnSpPr>
            <a:stCxn id="93" idx="2"/>
            <a:endCxn id="98" idx="1"/>
          </p:cNvCxnSpPr>
          <p:nvPr/>
        </p:nvCxnSpPr>
        <p:spPr>
          <a:xfrm>
            <a:off x="1346611" y="3500348"/>
            <a:ext cx="816863" cy="371394"/>
          </a:xfrm>
          <a:prstGeom prst="line">
            <a:avLst/>
          </a:prstGeom>
          <a:noFill/>
          <a:ln w="6350" cap="flat" cmpd="sng" algn="ctr">
            <a:solidFill>
              <a:srgbClr val="000000"/>
            </a:solidFill>
            <a:prstDash val="solid"/>
            <a:miter lim="800000"/>
          </a:ln>
          <a:effectLst/>
        </p:spPr>
      </p:cxnSp>
      <p:cxnSp>
        <p:nvCxnSpPr>
          <p:cNvPr id="117" name="Straight Connector 116">
            <a:extLst>
              <a:ext uri="{FF2B5EF4-FFF2-40B4-BE49-F238E27FC236}">
                <a16:creationId xmlns:a16="http://schemas.microsoft.com/office/drawing/2014/main" id="{B536BDAE-A561-5318-A21C-073FEE20A47C}"/>
              </a:ext>
            </a:extLst>
          </p:cNvPr>
          <p:cNvCxnSpPr>
            <a:cxnSpLocks/>
            <a:endCxn id="94" idx="2"/>
          </p:cNvCxnSpPr>
          <p:nvPr/>
        </p:nvCxnSpPr>
        <p:spPr>
          <a:xfrm flipV="1">
            <a:off x="3406926" y="3504378"/>
            <a:ext cx="858007" cy="367363"/>
          </a:xfrm>
          <a:prstGeom prst="line">
            <a:avLst/>
          </a:prstGeom>
          <a:noFill/>
          <a:ln w="6350" cap="flat" cmpd="sng" algn="ctr">
            <a:solidFill>
              <a:srgbClr val="000000"/>
            </a:solidFill>
            <a:prstDash val="solid"/>
            <a:miter lim="800000"/>
          </a:ln>
          <a:effectLst/>
        </p:spPr>
      </p:cxnSp>
      <p:sp>
        <p:nvSpPr>
          <p:cNvPr id="118" name="TextBox 117">
            <a:extLst>
              <a:ext uri="{FF2B5EF4-FFF2-40B4-BE49-F238E27FC236}">
                <a16:creationId xmlns:a16="http://schemas.microsoft.com/office/drawing/2014/main" id="{3A9EE612-2D25-F788-3298-62A7B7FE4F88}"/>
              </a:ext>
            </a:extLst>
          </p:cNvPr>
          <p:cNvSpPr txBox="1"/>
          <p:nvPr/>
        </p:nvSpPr>
        <p:spPr>
          <a:xfrm>
            <a:off x="875820" y="2904648"/>
            <a:ext cx="886781" cy="276999"/>
          </a:xfrm>
          <a:prstGeom prst="rect">
            <a:avLst/>
          </a:prstGeom>
          <a:noFill/>
        </p:spPr>
        <p:txBody>
          <a:bodyPr wrap="none" rtlCol="0">
            <a:spAutoFit/>
          </a:bodyPr>
          <a:lstStyle/>
          <a:p>
            <a:pPr algn="l" eaLnBrk="1" fontAlgn="auto" hangingPunct="1">
              <a:spcBef>
                <a:spcPts val="0"/>
              </a:spcBef>
              <a:spcAft>
                <a:spcPts val="0"/>
              </a:spcAft>
            </a:pPr>
            <a:r>
              <a:rPr lang="en-US" sz="1200" b="0" i="1" dirty="0">
                <a:solidFill>
                  <a:srgbClr val="000000"/>
                </a:solidFill>
                <a:latin typeface="Calibri" panose="020F0502020204030204"/>
              </a:rPr>
              <a:t>Conduction</a:t>
            </a:r>
          </a:p>
        </p:txBody>
      </p:sp>
      <p:sp>
        <p:nvSpPr>
          <p:cNvPr id="119" name="TextBox 118">
            <a:extLst>
              <a:ext uri="{FF2B5EF4-FFF2-40B4-BE49-F238E27FC236}">
                <a16:creationId xmlns:a16="http://schemas.microsoft.com/office/drawing/2014/main" id="{575AB51D-32A4-F376-C556-A8582C29BFAD}"/>
              </a:ext>
            </a:extLst>
          </p:cNvPr>
          <p:cNvSpPr txBox="1"/>
          <p:nvPr/>
        </p:nvSpPr>
        <p:spPr>
          <a:xfrm>
            <a:off x="3835929" y="2958168"/>
            <a:ext cx="886781" cy="276999"/>
          </a:xfrm>
          <a:prstGeom prst="rect">
            <a:avLst/>
          </a:prstGeom>
          <a:noFill/>
        </p:spPr>
        <p:txBody>
          <a:bodyPr wrap="none" rtlCol="0">
            <a:spAutoFit/>
          </a:bodyPr>
          <a:lstStyle/>
          <a:p>
            <a:pPr algn="l" eaLnBrk="1" fontAlgn="auto" hangingPunct="1">
              <a:spcBef>
                <a:spcPts val="0"/>
              </a:spcBef>
              <a:spcAft>
                <a:spcPts val="0"/>
              </a:spcAft>
            </a:pPr>
            <a:r>
              <a:rPr lang="en-US" sz="1200" b="0" i="1" dirty="0">
                <a:solidFill>
                  <a:srgbClr val="000000"/>
                </a:solidFill>
                <a:latin typeface="Calibri" panose="020F0502020204030204"/>
              </a:rPr>
              <a:t>Conduction</a:t>
            </a:r>
          </a:p>
        </p:txBody>
      </p:sp>
      <p:cxnSp>
        <p:nvCxnSpPr>
          <p:cNvPr id="120" name="Straight Arrow Connector 119">
            <a:extLst>
              <a:ext uri="{FF2B5EF4-FFF2-40B4-BE49-F238E27FC236}">
                <a16:creationId xmlns:a16="http://schemas.microsoft.com/office/drawing/2014/main" id="{1D06DDE4-AA2A-3E87-0297-F618F2F8F49C}"/>
              </a:ext>
            </a:extLst>
          </p:cNvPr>
          <p:cNvCxnSpPr/>
          <p:nvPr/>
        </p:nvCxnSpPr>
        <p:spPr>
          <a:xfrm>
            <a:off x="2189241" y="1123492"/>
            <a:ext cx="0" cy="1066800"/>
          </a:xfrm>
          <a:prstGeom prst="straightConnector1">
            <a:avLst/>
          </a:prstGeom>
          <a:noFill/>
          <a:ln w="6350" cap="flat" cmpd="sng" algn="ctr">
            <a:solidFill>
              <a:srgbClr val="006CD6"/>
            </a:solidFill>
            <a:prstDash val="solid"/>
            <a:miter lim="800000"/>
            <a:headEnd type="triangle"/>
            <a:tailEnd type="triangle"/>
          </a:ln>
          <a:effectLst/>
        </p:spPr>
      </p:cxnSp>
      <p:cxnSp>
        <p:nvCxnSpPr>
          <p:cNvPr id="121" name="Straight Connector 120">
            <a:extLst>
              <a:ext uri="{FF2B5EF4-FFF2-40B4-BE49-F238E27FC236}">
                <a16:creationId xmlns:a16="http://schemas.microsoft.com/office/drawing/2014/main" id="{A2643D3B-145D-75E1-8AC5-C5DB6BFE04DB}"/>
              </a:ext>
            </a:extLst>
          </p:cNvPr>
          <p:cNvCxnSpPr/>
          <p:nvPr/>
        </p:nvCxnSpPr>
        <p:spPr>
          <a:xfrm>
            <a:off x="2036841" y="1123492"/>
            <a:ext cx="609600" cy="0"/>
          </a:xfrm>
          <a:prstGeom prst="line">
            <a:avLst/>
          </a:prstGeom>
          <a:noFill/>
          <a:ln w="6350" cap="flat" cmpd="sng" algn="ctr">
            <a:solidFill>
              <a:srgbClr val="70AD47"/>
            </a:solidFill>
            <a:prstDash val="solid"/>
            <a:miter lim="800000"/>
          </a:ln>
          <a:effectLst/>
        </p:spPr>
      </p:cxnSp>
      <p:cxnSp>
        <p:nvCxnSpPr>
          <p:cNvPr id="122" name="Straight Connector 121">
            <a:extLst>
              <a:ext uri="{FF2B5EF4-FFF2-40B4-BE49-F238E27FC236}">
                <a16:creationId xmlns:a16="http://schemas.microsoft.com/office/drawing/2014/main" id="{4B8095A8-8B41-9CD7-CFF7-80F952E844A6}"/>
              </a:ext>
            </a:extLst>
          </p:cNvPr>
          <p:cNvCxnSpPr/>
          <p:nvPr/>
        </p:nvCxnSpPr>
        <p:spPr>
          <a:xfrm>
            <a:off x="2036841" y="2190292"/>
            <a:ext cx="609600" cy="0"/>
          </a:xfrm>
          <a:prstGeom prst="line">
            <a:avLst/>
          </a:prstGeom>
          <a:noFill/>
          <a:ln w="6350" cap="flat" cmpd="sng" algn="ctr">
            <a:solidFill>
              <a:srgbClr val="70AD47"/>
            </a:solidFill>
            <a:prstDash val="solid"/>
            <a:miter lim="800000"/>
          </a:ln>
          <a:effectLst/>
        </p:spPr>
      </p:cxnSp>
      <p:sp>
        <p:nvSpPr>
          <p:cNvPr id="123" name="TextBox 122">
            <a:extLst>
              <a:ext uri="{FF2B5EF4-FFF2-40B4-BE49-F238E27FC236}">
                <a16:creationId xmlns:a16="http://schemas.microsoft.com/office/drawing/2014/main" id="{B6DF6B75-B9E9-482A-0BBE-A127DB30422B}"/>
              </a:ext>
            </a:extLst>
          </p:cNvPr>
          <p:cNvSpPr txBox="1"/>
          <p:nvPr/>
        </p:nvSpPr>
        <p:spPr>
          <a:xfrm>
            <a:off x="2036841" y="1466392"/>
            <a:ext cx="296876" cy="307777"/>
          </a:xfrm>
          <a:prstGeom prst="rect">
            <a:avLst/>
          </a:prstGeom>
          <a:solidFill>
            <a:srgbClr val="FFFFFF"/>
          </a:solidFill>
        </p:spPr>
        <p:txBody>
          <a:bodyPr wrap="non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srgbClr val="000000"/>
                </a:solidFill>
                <a:effectLst/>
                <a:uLnTx/>
                <a:uFillTx/>
                <a:latin typeface="Calibri" panose="020F0502020204030204"/>
              </a:rPr>
              <a:t>H</a:t>
            </a:r>
          </a:p>
        </p:txBody>
      </p:sp>
      <p:cxnSp>
        <p:nvCxnSpPr>
          <p:cNvPr id="124" name="Straight Connector 123">
            <a:extLst>
              <a:ext uri="{FF2B5EF4-FFF2-40B4-BE49-F238E27FC236}">
                <a16:creationId xmlns:a16="http://schemas.microsoft.com/office/drawing/2014/main" id="{2A9CBACB-53A7-0420-7237-246B0A43577C}"/>
              </a:ext>
            </a:extLst>
          </p:cNvPr>
          <p:cNvCxnSpPr>
            <a:cxnSpLocks/>
          </p:cNvCxnSpPr>
          <p:nvPr/>
        </p:nvCxnSpPr>
        <p:spPr>
          <a:xfrm>
            <a:off x="2833301" y="2314686"/>
            <a:ext cx="0" cy="500743"/>
          </a:xfrm>
          <a:prstGeom prst="line">
            <a:avLst/>
          </a:prstGeom>
          <a:noFill/>
          <a:ln w="6350" cap="flat" cmpd="sng" algn="ctr">
            <a:solidFill>
              <a:srgbClr val="70AD47"/>
            </a:solidFill>
            <a:prstDash val="solid"/>
            <a:miter lim="800000"/>
          </a:ln>
          <a:effectLst/>
        </p:spPr>
      </p:cxnSp>
      <p:cxnSp>
        <p:nvCxnSpPr>
          <p:cNvPr id="125" name="Straight Connector 124">
            <a:extLst>
              <a:ext uri="{FF2B5EF4-FFF2-40B4-BE49-F238E27FC236}">
                <a16:creationId xmlns:a16="http://schemas.microsoft.com/office/drawing/2014/main" id="{29F631F8-4135-C2AD-DD88-4141585ECBCF}"/>
              </a:ext>
            </a:extLst>
          </p:cNvPr>
          <p:cNvCxnSpPr>
            <a:cxnSpLocks/>
          </p:cNvCxnSpPr>
          <p:nvPr/>
        </p:nvCxnSpPr>
        <p:spPr>
          <a:xfrm>
            <a:off x="3061901" y="2314686"/>
            <a:ext cx="0" cy="500743"/>
          </a:xfrm>
          <a:prstGeom prst="line">
            <a:avLst/>
          </a:prstGeom>
          <a:noFill/>
          <a:ln w="6350" cap="flat" cmpd="sng" algn="ctr">
            <a:solidFill>
              <a:srgbClr val="70AD47"/>
            </a:solidFill>
            <a:prstDash val="solid"/>
            <a:miter lim="800000"/>
          </a:ln>
          <a:effectLst/>
        </p:spPr>
      </p:cxnSp>
      <p:cxnSp>
        <p:nvCxnSpPr>
          <p:cNvPr id="126" name="Straight Arrow Connector 125">
            <a:extLst>
              <a:ext uri="{FF2B5EF4-FFF2-40B4-BE49-F238E27FC236}">
                <a16:creationId xmlns:a16="http://schemas.microsoft.com/office/drawing/2014/main" id="{0B71C6D5-5D2C-9986-1A1B-7028646151E6}"/>
              </a:ext>
            </a:extLst>
          </p:cNvPr>
          <p:cNvCxnSpPr/>
          <p:nvPr/>
        </p:nvCxnSpPr>
        <p:spPr>
          <a:xfrm>
            <a:off x="2528501" y="2652141"/>
            <a:ext cx="304800" cy="0"/>
          </a:xfrm>
          <a:prstGeom prst="straightConnector1">
            <a:avLst/>
          </a:prstGeom>
          <a:noFill/>
          <a:ln w="6350" cap="flat" cmpd="sng" algn="ctr">
            <a:solidFill>
              <a:srgbClr val="006CD6"/>
            </a:solidFill>
            <a:prstDash val="solid"/>
            <a:miter lim="800000"/>
            <a:tailEnd type="triangle"/>
          </a:ln>
          <a:effectLst/>
        </p:spPr>
      </p:cxnSp>
      <p:cxnSp>
        <p:nvCxnSpPr>
          <p:cNvPr id="127" name="Straight Arrow Connector 126">
            <a:extLst>
              <a:ext uri="{FF2B5EF4-FFF2-40B4-BE49-F238E27FC236}">
                <a16:creationId xmlns:a16="http://schemas.microsoft.com/office/drawing/2014/main" id="{A09656AF-BD95-A353-23FB-C7E9D3CD1E29}"/>
              </a:ext>
            </a:extLst>
          </p:cNvPr>
          <p:cNvCxnSpPr/>
          <p:nvPr/>
        </p:nvCxnSpPr>
        <p:spPr>
          <a:xfrm flipH="1">
            <a:off x="3061901" y="2652141"/>
            <a:ext cx="304800" cy="0"/>
          </a:xfrm>
          <a:prstGeom prst="straightConnector1">
            <a:avLst/>
          </a:prstGeom>
          <a:noFill/>
          <a:ln w="6350" cap="flat" cmpd="sng" algn="ctr">
            <a:solidFill>
              <a:srgbClr val="006CD6"/>
            </a:solidFill>
            <a:prstDash val="solid"/>
            <a:miter lim="800000"/>
            <a:tailEnd type="triangle"/>
          </a:ln>
          <a:effectLst/>
        </p:spPr>
      </p:cxnSp>
      <p:sp>
        <p:nvSpPr>
          <p:cNvPr id="128" name="TextBox 127">
            <a:extLst>
              <a:ext uri="{FF2B5EF4-FFF2-40B4-BE49-F238E27FC236}">
                <a16:creationId xmlns:a16="http://schemas.microsoft.com/office/drawing/2014/main" id="{2DF535B8-7CED-E0C7-5CC0-9EC217AA3FB5}"/>
              </a:ext>
            </a:extLst>
          </p:cNvPr>
          <p:cNvSpPr txBox="1"/>
          <p:nvPr/>
        </p:nvSpPr>
        <p:spPr>
          <a:xfrm>
            <a:off x="2817894" y="2462935"/>
            <a:ext cx="266420" cy="307777"/>
          </a:xfrm>
          <a:prstGeom prst="rect">
            <a:avLst/>
          </a:prstGeom>
          <a:noFill/>
        </p:spPr>
        <p:txBody>
          <a:bodyPr wrap="none" rtlCol="0">
            <a:spAutoFit/>
          </a:bodyPr>
          <a:lstStyle/>
          <a:p>
            <a:pPr algn="l" eaLnBrk="1" fontAlgn="auto" hangingPunct="1">
              <a:spcBef>
                <a:spcPts val="0"/>
              </a:spcBef>
              <a:spcAft>
                <a:spcPts val="0"/>
              </a:spcAft>
              <a:defRPr/>
            </a:pPr>
            <a:r>
              <a:rPr lang="en-US" sz="1400" b="0" i="1" dirty="0">
                <a:solidFill>
                  <a:srgbClr val="000000"/>
                </a:solidFill>
                <a:latin typeface="Calibri" panose="020F0502020204030204"/>
              </a:rPr>
              <a:t>S</a:t>
            </a:r>
          </a:p>
        </p:txBody>
      </p:sp>
      <p:cxnSp>
        <p:nvCxnSpPr>
          <p:cNvPr id="129" name="Straight Arrow Connector 128">
            <a:extLst>
              <a:ext uri="{FF2B5EF4-FFF2-40B4-BE49-F238E27FC236}">
                <a16:creationId xmlns:a16="http://schemas.microsoft.com/office/drawing/2014/main" id="{D71595B6-D4C4-0748-DF86-C2B51FB0BDFB}"/>
              </a:ext>
            </a:extLst>
          </p:cNvPr>
          <p:cNvCxnSpPr>
            <a:cxnSpLocks/>
          </p:cNvCxnSpPr>
          <p:nvPr/>
        </p:nvCxnSpPr>
        <p:spPr>
          <a:xfrm>
            <a:off x="757735" y="4367042"/>
            <a:ext cx="561475" cy="0"/>
          </a:xfrm>
          <a:prstGeom prst="straightConnector1">
            <a:avLst/>
          </a:prstGeom>
          <a:noFill/>
          <a:ln w="6350" cap="flat" cmpd="sng" algn="ctr">
            <a:solidFill>
              <a:srgbClr val="006CD6"/>
            </a:solidFill>
            <a:prstDash val="solid"/>
            <a:miter lim="800000"/>
            <a:tailEnd type="triangle"/>
          </a:ln>
          <a:effectLst/>
        </p:spPr>
      </p:cxnSp>
      <p:sp>
        <p:nvSpPr>
          <p:cNvPr id="130" name="TextBox 129">
            <a:extLst>
              <a:ext uri="{FF2B5EF4-FFF2-40B4-BE49-F238E27FC236}">
                <a16:creationId xmlns:a16="http://schemas.microsoft.com/office/drawing/2014/main" id="{83672FA5-91F7-3032-133A-3A4162335FC7}"/>
              </a:ext>
            </a:extLst>
          </p:cNvPr>
          <p:cNvSpPr txBox="1"/>
          <p:nvPr/>
        </p:nvSpPr>
        <p:spPr>
          <a:xfrm>
            <a:off x="1090111" y="4376668"/>
            <a:ext cx="263214" cy="307777"/>
          </a:xfrm>
          <a:prstGeom prst="rect">
            <a:avLst/>
          </a:prstGeom>
          <a:noFill/>
        </p:spPr>
        <p:txBody>
          <a:bodyPr wrap="none" rtlCol="0">
            <a:spAutoFit/>
          </a:bodyPr>
          <a:lstStyle/>
          <a:p>
            <a:pPr algn="l" eaLnBrk="1" fontAlgn="auto" hangingPunct="1">
              <a:spcBef>
                <a:spcPts val="0"/>
              </a:spcBef>
              <a:spcAft>
                <a:spcPts val="0"/>
              </a:spcAft>
              <a:defRPr/>
            </a:pPr>
            <a:r>
              <a:rPr lang="en-US" sz="1400" b="0" i="1" dirty="0">
                <a:solidFill>
                  <a:srgbClr val="000000"/>
                </a:solidFill>
                <a:latin typeface="Calibri" panose="020F0502020204030204"/>
              </a:rPr>
              <a:t>x</a:t>
            </a:r>
          </a:p>
        </p:txBody>
      </p:sp>
      <p:sp>
        <p:nvSpPr>
          <p:cNvPr id="131" name="TextBox 130">
            <a:extLst>
              <a:ext uri="{FF2B5EF4-FFF2-40B4-BE49-F238E27FC236}">
                <a16:creationId xmlns:a16="http://schemas.microsoft.com/office/drawing/2014/main" id="{E63E3D2D-1B19-D981-EC21-1BB7B277F913}"/>
              </a:ext>
            </a:extLst>
          </p:cNvPr>
          <p:cNvSpPr txBox="1"/>
          <p:nvPr/>
        </p:nvSpPr>
        <p:spPr>
          <a:xfrm>
            <a:off x="728342" y="3640165"/>
            <a:ext cx="255198" cy="307777"/>
          </a:xfrm>
          <a:prstGeom prst="rect">
            <a:avLst/>
          </a:prstGeom>
          <a:noFill/>
        </p:spPr>
        <p:txBody>
          <a:bodyPr wrap="none" rtlCol="0">
            <a:spAutoFit/>
          </a:bodyPr>
          <a:lstStyle/>
          <a:p>
            <a:pPr algn="l" eaLnBrk="1" fontAlgn="auto" hangingPunct="1">
              <a:spcBef>
                <a:spcPts val="0"/>
              </a:spcBef>
              <a:spcAft>
                <a:spcPts val="0"/>
              </a:spcAft>
              <a:defRPr/>
            </a:pPr>
            <a:r>
              <a:rPr lang="en-US" sz="1400" b="0" i="1" dirty="0">
                <a:solidFill>
                  <a:srgbClr val="000000"/>
                </a:solidFill>
                <a:latin typeface="Calibri" panose="020F0502020204030204"/>
              </a:rPr>
              <a:t>z</a:t>
            </a:r>
          </a:p>
        </p:txBody>
      </p:sp>
      <p:cxnSp>
        <p:nvCxnSpPr>
          <p:cNvPr id="132" name="Straight Arrow Connector 131">
            <a:extLst>
              <a:ext uri="{FF2B5EF4-FFF2-40B4-BE49-F238E27FC236}">
                <a16:creationId xmlns:a16="http://schemas.microsoft.com/office/drawing/2014/main" id="{07D790BF-11F8-4A4D-11CF-8B8683EC5547}"/>
              </a:ext>
            </a:extLst>
          </p:cNvPr>
          <p:cNvCxnSpPr>
            <a:cxnSpLocks/>
          </p:cNvCxnSpPr>
          <p:nvPr/>
        </p:nvCxnSpPr>
        <p:spPr>
          <a:xfrm flipV="1">
            <a:off x="783527" y="3860311"/>
            <a:ext cx="0" cy="514063"/>
          </a:xfrm>
          <a:prstGeom prst="straightConnector1">
            <a:avLst/>
          </a:prstGeom>
          <a:noFill/>
          <a:ln w="6350" cap="flat" cmpd="sng" algn="ctr">
            <a:solidFill>
              <a:srgbClr val="006CD6"/>
            </a:solidFill>
            <a:prstDash val="solid"/>
            <a:miter lim="800000"/>
            <a:tailEnd type="triangle"/>
          </a:ln>
          <a:effectLst/>
        </p:spPr>
      </p:cxnSp>
      <p:sp>
        <p:nvSpPr>
          <p:cNvPr id="133" name="Oval 132">
            <a:extLst>
              <a:ext uri="{FF2B5EF4-FFF2-40B4-BE49-F238E27FC236}">
                <a16:creationId xmlns:a16="http://schemas.microsoft.com/office/drawing/2014/main" id="{974AB414-B9BE-E20B-8022-6006AB865C8B}"/>
              </a:ext>
            </a:extLst>
          </p:cNvPr>
          <p:cNvSpPr/>
          <p:nvPr/>
        </p:nvSpPr>
        <p:spPr>
          <a:xfrm>
            <a:off x="724486" y="4312366"/>
            <a:ext cx="118083" cy="114300"/>
          </a:xfrm>
          <a:prstGeom prst="ellipse">
            <a:avLst/>
          </a:prstGeom>
          <a:solidFill>
            <a:srgbClr val="70AD47">
              <a:lumMod val="20000"/>
              <a:lumOff val="80000"/>
            </a:srgbClr>
          </a:solidFill>
          <a:ln w="12700" cap="flat" cmpd="sng" algn="ctr">
            <a:solidFill>
              <a:srgbClr val="F4C400">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37" name="TextBox 136">
                <a:extLst>
                  <a:ext uri="{FF2B5EF4-FFF2-40B4-BE49-F238E27FC236}">
                    <a16:creationId xmlns:a16="http://schemas.microsoft.com/office/drawing/2014/main" id="{BB893331-B78A-A7F3-A125-F64DEFB8C71A}"/>
                  </a:ext>
                </a:extLst>
              </p:cNvPr>
              <p:cNvSpPr txBox="1"/>
              <p:nvPr/>
            </p:nvSpPr>
            <p:spPr>
              <a:xfrm>
                <a:off x="1623478" y="5067884"/>
                <a:ext cx="3927742" cy="745204"/>
              </a:xfrm>
              <a:prstGeom prst="rect">
                <a:avLst/>
              </a:prstGeom>
              <a:solidFill>
                <a:srgbClr val="EC7B2F">
                  <a:lumMod val="20000"/>
                  <a:lumOff val="80000"/>
                </a:srgbClr>
              </a:solidFill>
              <a:ln>
                <a:solidFill>
                  <a:srgbClr val="006CD6"/>
                </a:solidFill>
              </a:ln>
            </p:spPr>
            <p:txBody>
              <a:bodyPr wrap="none" lIns="0" tIns="0" rIns="0" bIns="0"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6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rPr>
                        <m:t>𝜃</m:t>
                      </m:r>
                      <m:r>
                        <a:rPr kumimoji="0" lang="en-US" sz="16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rPr>
                        <m:t>(</m:t>
                      </m:r>
                      <m:r>
                        <a:rPr kumimoji="0" lang="en-US" sz="16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rPr>
                        <m:t>𝑥</m:t>
                      </m:r>
                      <m:r>
                        <a:rPr kumimoji="0" lang="en-US" sz="16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rPr>
                        <m:t>)=</m:t>
                      </m:r>
                      <m:f>
                        <m:fPr>
                          <m:ctrlPr>
                            <a:rPr lang="en-US" sz="1600" b="0" i="1">
                              <a:solidFill>
                                <a:srgbClr val="000000"/>
                              </a:solidFill>
                              <a:latin typeface="Cambria Math" panose="02040503050406030204" pitchFamily="18" charset="0"/>
                              <a:ea typeface="Cambria Math" panose="02040503050406030204" pitchFamily="18" charset="0"/>
                            </a:rPr>
                          </m:ctrlPr>
                        </m:fPr>
                        <m:num>
                          <m:sSub>
                            <m:sSubPr>
                              <m:ctrlPr>
                                <a:rPr lang="en-US" sz="1600" b="0" i="1">
                                  <a:solidFill>
                                    <a:srgbClr val="000000"/>
                                  </a:solidFill>
                                  <a:latin typeface="Cambria Math" panose="02040503050406030204" pitchFamily="18" charset="0"/>
                                  <a:ea typeface="Cambria Math" panose="02040503050406030204" pitchFamily="18" charset="0"/>
                                </a:rPr>
                              </m:ctrlPr>
                            </m:sSubPr>
                            <m:e>
                              <m:r>
                                <a:rPr lang="en-US" sz="1600" b="0" i="1">
                                  <a:solidFill>
                                    <a:srgbClr val="000000"/>
                                  </a:solidFill>
                                  <a:latin typeface="Cambria Math" panose="02040503050406030204" pitchFamily="18" charset="0"/>
                                  <a:ea typeface="Cambria Math" panose="02040503050406030204" pitchFamily="18" charset="0"/>
                                </a:rPr>
                                <m:t>𝜃</m:t>
                              </m:r>
                            </m:e>
                            <m:sub>
                              <m:r>
                                <a:rPr lang="en-US" sz="1600" b="0" i="1">
                                  <a:solidFill>
                                    <a:srgbClr val="000000"/>
                                  </a:solidFill>
                                  <a:latin typeface="Cambria Math" panose="02040503050406030204" pitchFamily="18" charset="0"/>
                                  <a:ea typeface="Cambria Math" panose="02040503050406030204" pitchFamily="18" charset="0"/>
                                </a:rPr>
                                <m:t>0</m:t>
                              </m:r>
                            </m:sub>
                          </m:sSub>
                        </m:num>
                        <m:den>
                          <m:r>
                            <a:rPr lang="en-US" sz="1600" b="0" i="1">
                              <a:solidFill>
                                <a:srgbClr val="000000"/>
                              </a:solidFill>
                              <a:latin typeface="Cambria Math" panose="02040503050406030204" pitchFamily="18" charset="0"/>
                            </a:rPr>
                            <m:t>1+</m:t>
                          </m:r>
                          <m:sSup>
                            <m:sSupPr>
                              <m:ctrlPr>
                                <a:rPr lang="en-US" sz="1600" b="0" i="1">
                                  <a:solidFill>
                                    <a:srgbClr val="000000"/>
                                  </a:solidFill>
                                  <a:latin typeface="Cambria Math" panose="02040503050406030204" pitchFamily="18" charset="0"/>
                                </a:rPr>
                              </m:ctrlPr>
                            </m:sSupPr>
                            <m:e>
                              <m:r>
                                <a:rPr lang="en-US" sz="1600" b="0" i="1">
                                  <a:solidFill>
                                    <a:srgbClr val="000000"/>
                                  </a:solidFill>
                                  <a:latin typeface="Cambria Math" panose="02040503050406030204" pitchFamily="18" charset="0"/>
                                </a:rPr>
                                <m:t>𝑒</m:t>
                              </m:r>
                            </m:e>
                            <m:sup>
                              <m:rad>
                                <m:radPr>
                                  <m:degHide m:val="on"/>
                                  <m:ctrlPr>
                                    <a:rPr lang="en-US" sz="1600" b="0" i="1">
                                      <a:solidFill>
                                        <a:srgbClr val="000000"/>
                                      </a:solidFill>
                                      <a:latin typeface="Cambria Math" panose="02040503050406030204" pitchFamily="18" charset="0"/>
                                    </a:rPr>
                                  </m:ctrlPr>
                                </m:radPr>
                                <m:deg/>
                                <m:e>
                                  <m:f>
                                    <m:fPr>
                                      <m:ctrlPr>
                                        <a:rPr lang="en-US" sz="1600" b="0" i="1">
                                          <a:solidFill>
                                            <a:srgbClr val="000000"/>
                                          </a:solidFill>
                                          <a:latin typeface="Cambria Math" panose="02040503050406030204" pitchFamily="18" charset="0"/>
                                          <a:ea typeface="Cambria Math" panose="02040503050406030204" pitchFamily="18" charset="0"/>
                                        </a:rPr>
                                      </m:ctrlPr>
                                    </m:fPr>
                                    <m:num>
                                      <m:r>
                                        <a:rPr lang="en-US" sz="1600" b="0" i="1">
                                          <a:solidFill>
                                            <a:srgbClr val="000000"/>
                                          </a:solidFill>
                                          <a:latin typeface="Cambria Math" panose="02040503050406030204" pitchFamily="18" charset="0"/>
                                          <a:ea typeface="Cambria Math" panose="02040503050406030204" pitchFamily="18" charset="0"/>
                                        </a:rPr>
                                        <m:t>𝜌</m:t>
                                      </m:r>
                                      <m:r>
                                        <a:rPr lang="en-US" sz="1600" b="0" i="1">
                                          <a:solidFill>
                                            <a:srgbClr val="000000"/>
                                          </a:solidFill>
                                          <a:latin typeface="Cambria Math" panose="02040503050406030204" pitchFamily="18" charset="0"/>
                                          <a:ea typeface="Cambria Math" panose="02040503050406030204" pitchFamily="18" charset="0"/>
                                        </a:rPr>
                                        <m:t>𝑢</m:t>
                                      </m:r>
                                      <m:sSub>
                                        <m:sSubPr>
                                          <m:ctrlPr>
                                            <a:rPr lang="en-US" sz="1600" b="0" i="1">
                                              <a:solidFill>
                                                <a:srgbClr val="000000"/>
                                              </a:solidFill>
                                              <a:latin typeface="Cambria Math" panose="02040503050406030204" pitchFamily="18" charset="0"/>
                                              <a:ea typeface="Cambria Math" panose="02040503050406030204" pitchFamily="18" charset="0"/>
                                            </a:rPr>
                                          </m:ctrlPr>
                                        </m:sSubPr>
                                        <m:e>
                                          <m:r>
                                            <a:rPr lang="en-US" sz="1600" b="0" i="1">
                                              <a:solidFill>
                                                <a:srgbClr val="000000"/>
                                              </a:solidFill>
                                              <a:latin typeface="Cambria Math" panose="02040503050406030204" pitchFamily="18" charset="0"/>
                                              <a:ea typeface="Cambria Math" panose="02040503050406030204" pitchFamily="18" charset="0"/>
                                            </a:rPr>
                                            <m:t>𝑐</m:t>
                                          </m:r>
                                        </m:e>
                                        <m:sub>
                                          <m:r>
                                            <a:rPr lang="en-US" sz="1600" b="0" i="1">
                                              <a:solidFill>
                                                <a:srgbClr val="000000"/>
                                              </a:solidFill>
                                              <a:latin typeface="Cambria Math" panose="02040503050406030204" pitchFamily="18" charset="0"/>
                                              <a:ea typeface="Cambria Math" panose="02040503050406030204" pitchFamily="18" charset="0"/>
                                            </a:rPr>
                                            <m:t>𝑝</m:t>
                                          </m:r>
                                        </m:sub>
                                      </m:sSub>
                                    </m:num>
                                    <m:den>
                                      <m:r>
                                        <a:rPr lang="en-US" sz="1600" b="0" i="1">
                                          <a:solidFill>
                                            <a:srgbClr val="000000"/>
                                          </a:solidFill>
                                          <a:latin typeface="Cambria Math" panose="02040503050406030204" pitchFamily="18" charset="0"/>
                                          <a:ea typeface="Cambria Math" panose="02040503050406030204" pitchFamily="18" charset="0"/>
                                        </a:rPr>
                                        <m:t>𝑤𝑘</m:t>
                                      </m:r>
                                    </m:den>
                                  </m:f>
                                </m:e>
                              </m:rad>
                              <m:r>
                                <a:rPr lang="en-US" sz="1600" b="0" i="1">
                                  <a:solidFill>
                                    <a:srgbClr val="000000"/>
                                  </a:solidFill>
                                  <a:latin typeface="Cambria Math" panose="02040503050406030204" pitchFamily="18" charset="0"/>
                                  <a:ea typeface="Cambria Math" panose="02040503050406030204" pitchFamily="18" charset="0"/>
                                </a:rPr>
                                <m:t>𝑆</m:t>
                              </m:r>
                            </m:sup>
                          </m:sSup>
                        </m:den>
                      </m:f>
                      <m:d>
                        <m:dPr>
                          <m:ctrlPr>
                            <a:rPr lang="en-US" sz="1600" b="0" i="1" kern="0">
                              <a:solidFill>
                                <a:srgbClr val="000000"/>
                              </a:solidFill>
                              <a:latin typeface="Cambria Math" panose="02040503050406030204" pitchFamily="18" charset="0"/>
                            </a:rPr>
                          </m:ctrlPr>
                        </m:dPr>
                        <m:e>
                          <m:sSup>
                            <m:sSupPr>
                              <m:ctrlPr>
                                <a:rPr lang="en-US" sz="1600" b="0" i="1" kern="0">
                                  <a:solidFill>
                                    <a:srgbClr val="000000"/>
                                  </a:solidFill>
                                  <a:latin typeface="Cambria Math" panose="02040503050406030204" pitchFamily="18" charset="0"/>
                                </a:rPr>
                              </m:ctrlPr>
                            </m:sSupPr>
                            <m:e>
                              <m:r>
                                <a:rPr lang="en-US" sz="1600" b="0" i="1" kern="0">
                                  <a:solidFill>
                                    <a:srgbClr val="000000"/>
                                  </a:solidFill>
                                  <a:latin typeface="Cambria Math" panose="02040503050406030204" pitchFamily="18" charset="0"/>
                                </a:rPr>
                                <m:t>𝑒</m:t>
                              </m:r>
                            </m:e>
                            <m:sup>
                              <m:rad>
                                <m:radPr>
                                  <m:degHide m:val="on"/>
                                  <m:ctrlPr>
                                    <a:rPr lang="en-US" sz="1600" b="0" i="1" kern="0">
                                      <a:solidFill>
                                        <a:srgbClr val="000000"/>
                                      </a:solidFill>
                                      <a:latin typeface="Cambria Math" panose="02040503050406030204" pitchFamily="18" charset="0"/>
                                    </a:rPr>
                                  </m:ctrlPr>
                                </m:radPr>
                                <m:deg/>
                                <m:e>
                                  <m:f>
                                    <m:fPr>
                                      <m:ctrlPr>
                                        <a:rPr lang="en-US" sz="1600" b="0" i="1" kern="0">
                                          <a:solidFill>
                                            <a:srgbClr val="000000"/>
                                          </a:solidFill>
                                          <a:latin typeface="Cambria Math" panose="02040503050406030204" pitchFamily="18" charset="0"/>
                                          <a:ea typeface="Cambria Math" panose="02040503050406030204" pitchFamily="18" charset="0"/>
                                        </a:rPr>
                                      </m:ctrlPr>
                                    </m:fPr>
                                    <m:num>
                                      <m:r>
                                        <a:rPr lang="en-US" sz="1600" b="0" i="1" kern="0">
                                          <a:solidFill>
                                            <a:srgbClr val="000000"/>
                                          </a:solidFill>
                                          <a:latin typeface="Cambria Math" panose="02040503050406030204" pitchFamily="18" charset="0"/>
                                          <a:ea typeface="Cambria Math" panose="02040503050406030204" pitchFamily="18" charset="0"/>
                                        </a:rPr>
                                        <m:t>𝜌</m:t>
                                      </m:r>
                                      <m:r>
                                        <a:rPr lang="en-US" sz="1600" b="0" i="1" kern="0">
                                          <a:solidFill>
                                            <a:srgbClr val="000000"/>
                                          </a:solidFill>
                                          <a:latin typeface="Cambria Math" panose="02040503050406030204" pitchFamily="18" charset="0"/>
                                          <a:ea typeface="Cambria Math" panose="02040503050406030204" pitchFamily="18" charset="0"/>
                                        </a:rPr>
                                        <m:t>𝑢</m:t>
                                      </m:r>
                                      <m:sSub>
                                        <m:sSubPr>
                                          <m:ctrlPr>
                                            <a:rPr lang="en-US" sz="1600" b="0" i="1" kern="0">
                                              <a:solidFill>
                                                <a:srgbClr val="000000"/>
                                              </a:solidFill>
                                              <a:latin typeface="Cambria Math" panose="02040503050406030204" pitchFamily="18" charset="0"/>
                                              <a:ea typeface="Cambria Math" panose="02040503050406030204" pitchFamily="18" charset="0"/>
                                            </a:rPr>
                                          </m:ctrlPr>
                                        </m:sSubPr>
                                        <m:e>
                                          <m:r>
                                            <a:rPr lang="en-US" sz="1600" b="0" i="1" kern="0">
                                              <a:solidFill>
                                                <a:srgbClr val="000000"/>
                                              </a:solidFill>
                                              <a:latin typeface="Cambria Math" panose="02040503050406030204" pitchFamily="18" charset="0"/>
                                              <a:ea typeface="Cambria Math" panose="02040503050406030204" pitchFamily="18" charset="0"/>
                                            </a:rPr>
                                            <m:t>𝑐</m:t>
                                          </m:r>
                                        </m:e>
                                        <m:sub>
                                          <m:r>
                                            <a:rPr lang="en-US" sz="1600" b="0" i="1" kern="0">
                                              <a:solidFill>
                                                <a:srgbClr val="000000"/>
                                              </a:solidFill>
                                              <a:latin typeface="Cambria Math" panose="02040503050406030204" pitchFamily="18" charset="0"/>
                                              <a:ea typeface="Cambria Math" panose="02040503050406030204" pitchFamily="18" charset="0"/>
                                            </a:rPr>
                                            <m:t>𝑝</m:t>
                                          </m:r>
                                        </m:sub>
                                      </m:sSub>
                                    </m:num>
                                    <m:den>
                                      <m:r>
                                        <a:rPr lang="en-US" sz="1600" b="0" i="1" kern="0">
                                          <a:solidFill>
                                            <a:srgbClr val="000000"/>
                                          </a:solidFill>
                                          <a:latin typeface="Cambria Math" panose="02040503050406030204" pitchFamily="18" charset="0"/>
                                          <a:ea typeface="Cambria Math" panose="02040503050406030204" pitchFamily="18" charset="0"/>
                                        </a:rPr>
                                        <m:t>𝑤𝑘</m:t>
                                      </m:r>
                                    </m:den>
                                  </m:f>
                                </m:e>
                              </m:rad>
                              <m:r>
                                <a:rPr lang="en-US" sz="1600" b="0" i="1" kern="0">
                                  <a:solidFill>
                                    <a:srgbClr val="000000"/>
                                  </a:solidFill>
                                  <a:latin typeface="Cambria Math" panose="02040503050406030204" pitchFamily="18" charset="0"/>
                                </a:rPr>
                                <m:t>𝑥</m:t>
                              </m:r>
                            </m:sup>
                          </m:sSup>
                          <m:r>
                            <a:rPr lang="en-US" sz="1600" b="0" i="1" kern="0">
                              <a:solidFill>
                                <a:srgbClr val="000000"/>
                              </a:solidFill>
                              <a:latin typeface="Cambria Math" panose="02040503050406030204" pitchFamily="18" charset="0"/>
                            </a:rPr>
                            <m:t>+</m:t>
                          </m:r>
                          <m:sSup>
                            <m:sSupPr>
                              <m:ctrlPr>
                                <a:rPr lang="en-US" sz="1600" b="0" i="1" kern="0">
                                  <a:solidFill>
                                    <a:srgbClr val="000000"/>
                                  </a:solidFill>
                                  <a:latin typeface="Cambria Math" panose="02040503050406030204" pitchFamily="18" charset="0"/>
                                </a:rPr>
                              </m:ctrlPr>
                            </m:sSupPr>
                            <m:e>
                              <m:r>
                                <a:rPr lang="en-US" sz="1600" b="0" i="1" kern="0">
                                  <a:solidFill>
                                    <a:srgbClr val="000000"/>
                                  </a:solidFill>
                                  <a:latin typeface="Cambria Math" panose="02040503050406030204" pitchFamily="18" charset="0"/>
                                </a:rPr>
                                <m:t>𝑒</m:t>
                              </m:r>
                            </m:e>
                            <m:sup>
                              <m:rad>
                                <m:radPr>
                                  <m:degHide m:val="on"/>
                                  <m:ctrlPr>
                                    <a:rPr lang="en-US" sz="1600" b="0" i="1" kern="0">
                                      <a:solidFill>
                                        <a:srgbClr val="000000"/>
                                      </a:solidFill>
                                      <a:latin typeface="Cambria Math" panose="02040503050406030204" pitchFamily="18" charset="0"/>
                                    </a:rPr>
                                  </m:ctrlPr>
                                </m:radPr>
                                <m:deg/>
                                <m:e>
                                  <m:f>
                                    <m:fPr>
                                      <m:ctrlPr>
                                        <a:rPr lang="en-US" sz="1600" b="0" i="1" kern="0">
                                          <a:solidFill>
                                            <a:srgbClr val="000000"/>
                                          </a:solidFill>
                                          <a:latin typeface="Cambria Math" panose="02040503050406030204" pitchFamily="18" charset="0"/>
                                          <a:ea typeface="Cambria Math" panose="02040503050406030204" pitchFamily="18" charset="0"/>
                                        </a:rPr>
                                      </m:ctrlPr>
                                    </m:fPr>
                                    <m:num>
                                      <m:r>
                                        <a:rPr lang="en-US" sz="1600" b="0" i="1" kern="0">
                                          <a:solidFill>
                                            <a:srgbClr val="000000"/>
                                          </a:solidFill>
                                          <a:latin typeface="Cambria Math" panose="02040503050406030204" pitchFamily="18" charset="0"/>
                                          <a:ea typeface="Cambria Math" panose="02040503050406030204" pitchFamily="18" charset="0"/>
                                        </a:rPr>
                                        <m:t>𝜌</m:t>
                                      </m:r>
                                      <m:r>
                                        <a:rPr lang="en-US" sz="1600" b="0" i="1" kern="0">
                                          <a:solidFill>
                                            <a:srgbClr val="000000"/>
                                          </a:solidFill>
                                          <a:latin typeface="Cambria Math" panose="02040503050406030204" pitchFamily="18" charset="0"/>
                                          <a:ea typeface="Cambria Math" panose="02040503050406030204" pitchFamily="18" charset="0"/>
                                        </a:rPr>
                                        <m:t>𝑢</m:t>
                                      </m:r>
                                      <m:sSub>
                                        <m:sSubPr>
                                          <m:ctrlPr>
                                            <a:rPr lang="en-US" sz="1600" b="0" i="1" kern="0">
                                              <a:solidFill>
                                                <a:srgbClr val="000000"/>
                                              </a:solidFill>
                                              <a:latin typeface="Cambria Math" panose="02040503050406030204" pitchFamily="18" charset="0"/>
                                              <a:ea typeface="Cambria Math" panose="02040503050406030204" pitchFamily="18" charset="0"/>
                                            </a:rPr>
                                          </m:ctrlPr>
                                        </m:sSubPr>
                                        <m:e>
                                          <m:r>
                                            <a:rPr lang="en-US" sz="1600" b="0" i="1" kern="0">
                                              <a:solidFill>
                                                <a:srgbClr val="000000"/>
                                              </a:solidFill>
                                              <a:latin typeface="Cambria Math" panose="02040503050406030204" pitchFamily="18" charset="0"/>
                                              <a:ea typeface="Cambria Math" panose="02040503050406030204" pitchFamily="18" charset="0"/>
                                            </a:rPr>
                                            <m:t>𝑐</m:t>
                                          </m:r>
                                        </m:e>
                                        <m:sub>
                                          <m:r>
                                            <a:rPr lang="en-US" sz="1600" b="0" i="1" kern="0">
                                              <a:solidFill>
                                                <a:srgbClr val="000000"/>
                                              </a:solidFill>
                                              <a:latin typeface="Cambria Math" panose="02040503050406030204" pitchFamily="18" charset="0"/>
                                              <a:ea typeface="Cambria Math" panose="02040503050406030204" pitchFamily="18" charset="0"/>
                                            </a:rPr>
                                            <m:t>𝑝</m:t>
                                          </m:r>
                                        </m:sub>
                                      </m:sSub>
                                    </m:num>
                                    <m:den>
                                      <m:r>
                                        <a:rPr lang="en-US" sz="1600" b="0" i="1" kern="0">
                                          <a:solidFill>
                                            <a:srgbClr val="000000"/>
                                          </a:solidFill>
                                          <a:latin typeface="Cambria Math" panose="02040503050406030204" pitchFamily="18" charset="0"/>
                                          <a:ea typeface="Cambria Math" panose="02040503050406030204" pitchFamily="18" charset="0"/>
                                        </a:rPr>
                                        <m:t>𝑤𝑘</m:t>
                                      </m:r>
                                    </m:den>
                                  </m:f>
                                </m:e>
                              </m:rad>
                              <m:d>
                                <m:dPr>
                                  <m:ctrlPr>
                                    <a:rPr lang="en-US" sz="1600" b="0" i="1" kern="0" smtClean="0">
                                      <a:solidFill>
                                        <a:srgbClr val="000000"/>
                                      </a:solidFill>
                                      <a:latin typeface="Cambria Math" panose="02040503050406030204" pitchFamily="18" charset="0"/>
                                      <a:ea typeface="Cambria Math" panose="02040503050406030204" pitchFamily="18" charset="0"/>
                                    </a:rPr>
                                  </m:ctrlPr>
                                </m:dPr>
                                <m:e>
                                  <m:r>
                                    <a:rPr lang="en-US" sz="1600" b="0" i="1" kern="0" smtClean="0">
                                      <a:solidFill>
                                        <a:srgbClr val="000000"/>
                                      </a:solidFill>
                                      <a:latin typeface="Cambria Math" panose="02040503050406030204" pitchFamily="18" charset="0"/>
                                      <a:ea typeface="Cambria Math" panose="02040503050406030204" pitchFamily="18" charset="0"/>
                                    </a:rPr>
                                    <m:t>𝑆</m:t>
                                  </m:r>
                                  <m:r>
                                    <a:rPr lang="en-US" sz="1600" b="0" i="1" kern="0" smtClean="0">
                                      <a:solidFill>
                                        <a:srgbClr val="000000"/>
                                      </a:solidFill>
                                      <a:latin typeface="Cambria Math" panose="02040503050406030204" pitchFamily="18" charset="0"/>
                                      <a:ea typeface="Cambria Math" panose="02040503050406030204" pitchFamily="18" charset="0"/>
                                    </a:rPr>
                                    <m:t>−</m:t>
                                  </m:r>
                                  <m:r>
                                    <a:rPr lang="en-US" sz="1600" b="0" i="1" kern="0" smtClean="0">
                                      <a:solidFill>
                                        <a:srgbClr val="000000"/>
                                      </a:solidFill>
                                      <a:latin typeface="Cambria Math" panose="02040503050406030204" pitchFamily="18" charset="0"/>
                                      <a:ea typeface="Cambria Math" panose="02040503050406030204" pitchFamily="18" charset="0"/>
                                    </a:rPr>
                                    <m:t>𝑥</m:t>
                                  </m:r>
                                </m:e>
                              </m:d>
                            </m:sup>
                          </m:sSup>
                        </m:e>
                      </m:d>
                    </m:oMath>
                  </m:oMathPara>
                </a14:m>
                <a:endParaRPr kumimoji="0" lang="en-US" sz="1600" b="0" i="0" u="none" strike="noStrike" kern="0" cap="none" spc="0" normalizeH="0" baseline="0" noProof="0" dirty="0">
                  <a:ln>
                    <a:noFill/>
                  </a:ln>
                  <a:solidFill>
                    <a:srgbClr val="000000"/>
                  </a:solidFill>
                  <a:effectLst/>
                  <a:uLnTx/>
                  <a:uFillTx/>
                  <a:latin typeface="Calibri" panose="020F0502020204030204"/>
                </a:endParaRPr>
              </a:p>
            </p:txBody>
          </p:sp>
        </mc:Choice>
        <mc:Fallback xmlns="">
          <p:sp>
            <p:nvSpPr>
              <p:cNvPr id="137" name="TextBox 136">
                <a:extLst>
                  <a:ext uri="{FF2B5EF4-FFF2-40B4-BE49-F238E27FC236}">
                    <a16:creationId xmlns:a16="http://schemas.microsoft.com/office/drawing/2014/main" id="{BB893331-B78A-A7F3-A125-F64DEFB8C71A}"/>
                  </a:ext>
                </a:extLst>
              </p:cNvPr>
              <p:cNvSpPr txBox="1">
                <a:spLocks noRot="1" noChangeAspect="1" noMove="1" noResize="1" noEditPoints="1" noAdjustHandles="1" noChangeArrowheads="1" noChangeShapeType="1" noTextEdit="1"/>
              </p:cNvSpPr>
              <p:nvPr/>
            </p:nvSpPr>
            <p:spPr>
              <a:xfrm>
                <a:off x="1623478" y="5067884"/>
                <a:ext cx="3927742" cy="745204"/>
              </a:xfrm>
              <a:prstGeom prst="rect">
                <a:avLst/>
              </a:prstGeom>
              <a:blipFill>
                <a:blip r:embed="rId6"/>
                <a:stretch>
                  <a:fillRect/>
                </a:stretch>
              </a:blipFill>
              <a:ln>
                <a:solidFill>
                  <a:srgbClr val="006CD6"/>
                </a:solidFill>
              </a:ln>
            </p:spPr>
            <p:txBody>
              <a:bodyPr/>
              <a:lstStyle/>
              <a:p>
                <a:r>
                  <a:rPr lang="en-US">
                    <a:noFill/>
                  </a:rPr>
                  <a:t> </a:t>
                </a:r>
              </a:p>
            </p:txBody>
          </p:sp>
        </mc:Fallback>
      </mc:AlternateContent>
      <p:sp>
        <p:nvSpPr>
          <p:cNvPr id="146" name="TextBox 145">
            <a:extLst>
              <a:ext uri="{FF2B5EF4-FFF2-40B4-BE49-F238E27FC236}">
                <a16:creationId xmlns:a16="http://schemas.microsoft.com/office/drawing/2014/main" id="{C07C0F53-6EF4-19D2-820E-7AB2C22D6768}"/>
              </a:ext>
            </a:extLst>
          </p:cNvPr>
          <p:cNvSpPr txBox="1"/>
          <p:nvPr/>
        </p:nvSpPr>
        <p:spPr>
          <a:xfrm>
            <a:off x="0" y="5916111"/>
            <a:ext cx="12272696" cy="830997"/>
          </a:xfrm>
          <a:prstGeom prst="rect">
            <a:avLst/>
          </a:prstGeom>
          <a:noFill/>
        </p:spPr>
        <p:txBody>
          <a:bodyPr wrap="square" rtlCol="0">
            <a:spAutoFit/>
          </a:bodyPr>
          <a:lstStyle/>
          <a:p>
            <a:pPr marL="285750" indent="-285750" algn="l" eaLnBrk="1" fontAlgn="auto" hangingPunct="1">
              <a:spcBef>
                <a:spcPts val="0"/>
              </a:spcBef>
              <a:spcAft>
                <a:spcPts val="0"/>
              </a:spcAft>
              <a:buFont typeface="Arial" panose="020B0604020202020204" pitchFamily="34" charset="0"/>
              <a:buChar char="•"/>
            </a:pPr>
            <a:r>
              <a:rPr lang="en-US" sz="1600" b="0" dirty="0">
                <a:solidFill>
                  <a:srgbClr val="333399"/>
                </a:solidFill>
                <a:latin typeface="Calibri" panose="020F0502020204030204"/>
              </a:rPr>
              <a:t>For an incremental slice in the y direction, the metal foam temperature is a function of x (</a:t>
            </a:r>
            <a:r>
              <a:rPr lang="en-US" sz="1600" b="0" i="1" dirty="0">
                <a:solidFill>
                  <a:srgbClr val="333399"/>
                </a:solidFill>
                <a:latin typeface="Calibri" panose="020F0502020204030204"/>
              </a:rPr>
              <a:t>T=T(x)</a:t>
            </a:r>
            <a:r>
              <a:rPr lang="en-US" sz="1600" b="0" dirty="0">
                <a:solidFill>
                  <a:srgbClr val="333399"/>
                </a:solidFill>
                <a:latin typeface="Calibri" panose="020F0502020204030204"/>
              </a:rPr>
              <a:t>) and assumed isothermal in the z direction due to the reduced thickness and thermal conductivity of the foam. Derivation for the temperature profile solution is included in the backup slides. </a:t>
            </a:r>
          </a:p>
          <a:p>
            <a:pPr marL="285750" indent="-285750" algn="l" eaLnBrk="1" fontAlgn="auto" hangingPunct="1">
              <a:spcBef>
                <a:spcPts val="0"/>
              </a:spcBef>
              <a:spcAft>
                <a:spcPts val="0"/>
              </a:spcAft>
              <a:buFont typeface="Arial" panose="020B0604020202020204" pitchFamily="34" charset="0"/>
              <a:buChar char="•"/>
            </a:pPr>
            <a:r>
              <a:rPr lang="en-US" sz="1600" b="0" dirty="0">
                <a:solidFill>
                  <a:srgbClr val="333399"/>
                </a:solidFill>
                <a:latin typeface="Calibri" panose="020F0502020204030204"/>
              </a:rPr>
              <a:t>The foam is sized thick enough for the thin Martian atmosphere to reach the equilibrium temperature at or before exit.</a:t>
            </a:r>
          </a:p>
        </p:txBody>
      </p:sp>
      <mc:AlternateContent xmlns:mc="http://schemas.openxmlformats.org/markup-compatibility/2006" xmlns:a14="http://schemas.microsoft.com/office/drawing/2010/main">
        <mc:Choice Requires="a14">
          <p:sp>
            <p:nvSpPr>
              <p:cNvPr id="147" name="TextBox 146">
                <a:extLst>
                  <a:ext uri="{FF2B5EF4-FFF2-40B4-BE49-F238E27FC236}">
                    <a16:creationId xmlns:a16="http://schemas.microsoft.com/office/drawing/2014/main" id="{90CA2233-610A-6704-58A5-07715AB3D1FF}"/>
                  </a:ext>
                </a:extLst>
              </p:cNvPr>
              <p:cNvSpPr txBox="1"/>
              <p:nvPr/>
            </p:nvSpPr>
            <p:spPr>
              <a:xfrm>
                <a:off x="3207096" y="4651852"/>
                <a:ext cx="216213" cy="184666"/>
              </a:xfrm>
              <a:prstGeom prst="rect">
                <a:avLst/>
              </a:prstGeom>
              <a:noFill/>
            </p:spPr>
            <p:txBody>
              <a:bodyPr wrap="none" lIns="0" tIns="0" rIns="0" bIns="0" rtlCol="0">
                <a:spAutoFit/>
              </a:bodyPr>
              <a:lstStyle/>
              <a:p>
                <a:pPr algn="l"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200" b="0" i="1">
                              <a:solidFill>
                                <a:srgbClr val="000000"/>
                              </a:solidFill>
                              <a:latin typeface="Cambria Math" panose="02040503050406030204" pitchFamily="18" charset="0"/>
                              <a:ea typeface="Cambria Math" panose="02040503050406030204" pitchFamily="18" charset="0"/>
                            </a:rPr>
                          </m:ctrlPr>
                        </m:sSubPr>
                        <m:e>
                          <m:r>
                            <a:rPr lang="en-US" sz="1200" b="0" i="1">
                              <a:solidFill>
                                <a:srgbClr val="000000"/>
                              </a:solidFill>
                              <a:latin typeface="Cambria Math" panose="02040503050406030204" pitchFamily="18" charset="0"/>
                              <a:ea typeface="Cambria Math" panose="02040503050406030204" pitchFamily="18" charset="0"/>
                            </a:rPr>
                            <m:t>𝑇</m:t>
                          </m:r>
                        </m:e>
                        <m:sub>
                          <m:r>
                            <a:rPr lang="en-US" sz="1200" b="0" i="1">
                              <a:solidFill>
                                <a:srgbClr val="000000"/>
                              </a:solidFill>
                              <a:latin typeface="Cambria Math" panose="02040503050406030204" pitchFamily="18" charset="0"/>
                              <a:ea typeface="Cambria Math" panose="02040503050406030204" pitchFamily="18" charset="0"/>
                            </a:rPr>
                            <m:t>∞</m:t>
                          </m:r>
                        </m:sub>
                      </m:sSub>
                    </m:oMath>
                  </m:oMathPara>
                </a14:m>
                <a:endParaRPr lang="en-US" sz="1200" b="0" dirty="0">
                  <a:solidFill>
                    <a:srgbClr val="000000"/>
                  </a:solidFill>
                  <a:latin typeface="Calibri" panose="020F0502020204030204"/>
                </a:endParaRPr>
              </a:p>
            </p:txBody>
          </p:sp>
        </mc:Choice>
        <mc:Fallback xmlns="">
          <p:sp>
            <p:nvSpPr>
              <p:cNvPr id="147" name="TextBox 146">
                <a:extLst>
                  <a:ext uri="{FF2B5EF4-FFF2-40B4-BE49-F238E27FC236}">
                    <a16:creationId xmlns:a16="http://schemas.microsoft.com/office/drawing/2014/main" id="{90CA2233-610A-6704-58A5-07715AB3D1FF}"/>
                  </a:ext>
                </a:extLst>
              </p:cNvPr>
              <p:cNvSpPr txBox="1">
                <a:spLocks noRot="1" noChangeAspect="1" noMove="1" noResize="1" noEditPoints="1" noAdjustHandles="1" noChangeArrowheads="1" noChangeShapeType="1" noTextEdit="1"/>
              </p:cNvSpPr>
              <p:nvPr/>
            </p:nvSpPr>
            <p:spPr>
              <a:xfrm>
                <a:off x="3207096" y="4651852"/>
                <a:ext cx="216213" cy="184666"/>
              </a:xfrm>
              <a:prstGeom prst="rect">
                <a:avLst/>
              </a:prstGeom>
              <a:blipFill>
                <a:blip r:embed="rId13"/>
                <a:stretch>
                  <a:fillRect l="-16667" r="-2778" b="-10000"/>
                </a:stretch>
              </a:blipFill>
            </p:spPr>
            <p:txBody>
              <a:bodyPr/>
              <a:lstStyle/>
              <a:p>
                <a:r>
                  <a:rPr lang="en-US">
                    <a:noFill/>
                  </a:rPr>
                  <a:t> </a:t>
                </a:r>
              </a:p>
            </p:txBody>
          </p:sp>
        </mc:Fallback>
      </mc:AlternateContent>
      <p:cxnSp>
        <p:nvCxnSpPr>
          <p:cNvPr id="152" name="Straight Connector 151">
            <a:extLst>
              <a:ext uri="{FF2B5EF4-FFF2-40B4-BE49-F238E27FC236}">
                <a16:creationId xmlns:a16="http://schemas.microsoft.com/office/drawing/2014/main" id="{F165E243-6DDD-010C-1AE3-57454CA73273}"/>
              </a:ext>
            </a:extLst>
          </p:cNvPr>
          <p:cNvCxnSpPr>
            <a:cxnSpLocks/>
          </p:cNvCxnSpPr>
          <p:nvPr/>
        </p:nvCxnSpPr>
        <p:spPr>
          <a:xfrm>
            <a:off x="7988544" y="1894358"/>
            <a:ext cx="3439741"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53" name="TextBox 152">
            <a:extLst>
              <a:ext uri="{FF2B5EF4-FFF2-40B4-BE49-F238E27FC236}">
                <a16:creationId xmlns:a16="http://schemas.microsoft.com/office/drawing/2014/main" id="{88C68841-004E-99CD-D615-8A94441F71C7}"/>
              </a:ext>
            </a:extLst>
          </p:cNvPr>
          <p:cNvSpPr txBox="1"/>
          <p:nvPr/>
        </p:nvSpPr>
        <p:spPr>
          <a:xfrm>
            <a:off x="9537939" y="1894358"/>
            <a:ext cx="61722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Calibri" panose="020F0502020204030204"/>
                <a:ea typeface="+mn-ea"/>
                <a:cs typeface="+mn-cs"/>
              </a:rPr>
              <a:t>T</a:t>
            </a:r>
            <a:r>
              <a:rPr kumimoji="0" lang="en-US" sz="1600" b="0" i="1" u="none" strike="noStrike" kern="1200" cap="none" spc="0" normalizeH="0" baseline="-25000" noProof="0" dirty="0">
                <a:ln>
                  <a:noFill/>
                </a:ln>
                <a:solidFill>
                  <a:srgbClr val="000000"/>
                </a:solidFill>
                <a:effectLst/>
                <a:uLnTx/>
                <a:uFillTx/>
                <a:latin typeface="Calibri" panose="020F0502020204030204"/>
                <a:ea typeface="+mn-ea"/>
                <a:cs typeface="+mn-cs"/>
              </a:rPr>
              <a:t>0</a:t>
            </a:r>
          </a:p>
        </p:txBody>
      </p:sp>
      <p:cxnSp>
        <p:nvCxnSpPr>
          <p:cNvPr id="2" name="Straight Arrow Connector 1">
            <a:extLst>
              <a:ext uri="{FF2B5EF4-FFF2-40B4-BE49-F238E27FC236}">
                <a16:creationId xmlns:a16="http://schemas.microsoft.com/office/drawing/2014/main" id="{0DF93D94-CB5B-14EB-7704-52377B630C57}"/>
              </a:ext>
            </a:extLst>
          </p:cNvPr>
          <p:cNvCxnSpPr>
            <a:cxnSpLocks/>
          </p:cNvCxnSpPr>
          <p:nvPr/>
        </p:nvCxnSpPr>
        <p:spPr>
          <a:xfrm>
            <a:off x="875256" y="1138058"/>
            <a:ext cx="561475" cy="0"/>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0EDF5A9E-B9A5-787F-550D-A29EEA3CBD8C}"/>
              </a:ext>
            </a:extLst>
          </p:cNvPr>
          <p:cNvSpPr txBox="1"/>
          <p:nvPr/>
        </p:nvSpPr>
        <p:spPr>
          <a:xfrm>
            <a:off x="1207632" y="1147684"/>
            <a:ext cx="26321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mn-ea"/>
                <a:cs typeface="+mn-cs"/>
              </a:rPr>
              <a:t>x</a:t>
            </a:r>
          </a:p>
        </p:txBody>
      </p:sp>
      <p:sp>
        <p:nvSpPr>
          <p:cNvPr id="4" name="TextBox 3">
            <a:extLst>
              <a:ext uri="{FF2B5EF4-FFF2-40B4-BE49-F238E27FC236}">
                <a16:creationId xmlns:a16="http://schemas.microsoft.com/office/drawing/2014/main" id="{FF463568-DD4A-4DFF-CBDC-99F376D3D223}"/>
              </a:ext>
            </a:extLst>
          </p:cNvPr>
          <p:cNvSpPr txBox="1"/>
          <p:nvPr/>
        </p:nvSpPr>
        <p:spPr>
          <a:xfrm>
            <a:off x="866409" y="1501506"/>
            <a:ext cx="264816"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mn-ea"/>
                <a:cs typeface="+mn-cs"/>
              </a:rPr>
              <a:t>y</a:t>
            </a:r>
          </a:p>
        </p:txBody>
      </p:sp>
      <p:cxnSp>
        <p:nvCxnSpPr>
          <p:cNvPr id="5" name="Straight Arrow Connector 4">
            <a:extLst>
              <a:ext uri="{FF2B5EF4-FFF2-40B4-BE49-F238E27FC236}">
                <a16:creationId xmlns:a16="http://schemas.microsoft.com/office/drawing/2014/main" id="{CE8C9391-5A8C-ACA8-9244-84B77F3DAC92}"/>
              </a:ext>
            </a:extLst>
          </p:cNvPr>
          <p:cNvCxnSpPr>
            <a:cxnSpLocks/>
          </p:cNvCxnSpPr>
          <p:nvPr/>
        </p:nvCxnSpPr>
        <p:spPr>
          <a:xfrm>
            <a:off x="901048" y="1145390"/>
            <a:ext cx="0" cy="557367"/>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0A620947-D66C-188C-389E-6365E9F44C6C}"/>
              </a:ext>
            </a:extLst>
          </p:cNvPr>
          <p:cNvSpPr/>
          <p:nvPr/>
        </p:nvSpPr>
        <p:spPr>
          <a:xfrm>
            <a:off x="842007" y="1083382"/>
            <a:ext cx="118083" cy="114300"/>
          </a:xfrm>
          <a:prstGeom prst="ellips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C26DBD5F-B93D-735C-8AA8-69153EE29794}"/>
                  </a:ext>
                </a:extLst>
              </p:cNvPr>
              <p:cNvSpPr txBox="1"/>
              <p:nvPr/>
            </p:nvSpPr>
            <p:spPr>
              <a:xfrm>
                <a:off x="9425063" y="2797156"/>
                <a:ext cx="787331" cy="1846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𝑇</m:t>
                          </m:r>
                        </m:e>
                        <m:sub>
                          <m:r>
                            <a:rPr lang="en-US" sz="1200" b="0" i="1" smtClean="0">
                              <a:latin typeface="Cambria Math" panose="02040503050406030204" pitchFamily="18" charset="0"/>
                              <a:ea typeface="Cambria Math" panose="02040503050406030204" pitchFamily="18" charset="0"/>
                            </a:rPr>
                            <m:t>∞</m:t>
                          </m:r>
                        </m:sub>
                      </m:sSub>
                      <m:r>
                        <a:rPr lang="en-US" sz="1200" b="0" i="1" smtClean="0">
                          <a:latin typeface="Cambria Math" panose="02040503050406030204" pitchFamily="18" charset="0"/>
                        </a:rPr>
                        <m:t>=253</m:t>
                      </m:r>
                      <m:r>
                        <a:rPr lang="en-US" sz="1200" b="0" i="1" smtClean="0">
                          <a:latin typeface="Cambria Math" panose="02040503050406030204" pitchFamily="18" charset="0"/>
                        </a:rPr>
                        <m:t>𝐾</m:t>
                      </m:r>
                    </m:oMath>
                  </m:oMathPara>
                </a14:m>
                <a:endParaRPr lang="en-US" sz="1200" b="0" dirty="0"/>
              </a:p>
            </p:txBody>
          </p:sp>
        </mc:Choice>
        <mc:Fallback xmlns="">
          <p:sp>
            <p:nvSpPr>
              <p:cNvPr id="9" name="TextBox 8">
                <a:extLst>
                  <a:ext uri="{FF2B5EF4-FFF2-40B4-BE49-F238E27FC236}">
                    <a16:creationId xmlns:a16="http://schemas.microsoft.com/office/drawing/2014/main" id="{C26DBD5F-B93D-735C-8AA8-69153EE29794}"/>
                  </a:ext>
                </a:extLst>
              </p:cNvPr>
              <p:cNvSpPr txBox="1">
                <a:spLocks noRot="1" noChangeAspect="1" noMove="1" noResize="1" noEditPoints="1" noAdjustHandles="1" noChangeArrowheads="1" noChangeShapeType="1" noTextEdit="1"/>
              </p:cNvSpPr>
              <p:nvPr/>
            </p:nvSpPr>
            <p:spPr>
              <a:xfrm>
                <a:off x="9425063" y="2797156"/>
                <a:ext cx="787331" cy="184666"/>
              </a:xfrm>
              <a:prstGeom prst="rect">
                <a:avLst/>
              </a:prstGeom>
              <a:blipFill>
                <a:blip r:embed="rId14"/>
                <a:stretch>
                  <a:fillRect l="-6202" r="-2326"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E3A17428-1ECA-3DC2-1661-F57197F1864A}"/>
                  </a:ext>
                </a:extLst>
              </p:cNvPr>
              <p:cNvSpPr txBox="1"/>
              <p:nvPr/>
            </p:nvSpPr>
            <p:spPr>
              <a:xfrm>
                <a:off x="9399821" y="3712824"/>
                <a:ext cx="787331" cy="1846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𝑇</m:t>
                          </m:r>
                        </m:e>
                        <m:sub>
                          <m:r>
                            <a:rPr lang="en-US" sz="1200" b="0" i="1" smtClean="0">
                              <a:latin typeface="Cambria Math" panose="02040503050406030204" pitchFamily="18" charset="0"/>
                              <a:ea typeface="Cambria Math" panose="02040503050406030204" pitchFamily="18" charset="0"/>
                            </a:rPr>
                            <m:t>∞</m:t>
                          </m:r>
                        </m:sub>
                      </m:sSub>
                      <m:r>
                        <a:rPr lang="en-US" sz="1200" b="0" i="1" smtClean="0">
                          <a:latin typeface="Cambria Math" panose="02040503050406030204" pitchFamily="18" charset="0"/>
                        </a:rPr>
                        <m:t>=223</m:t>
                      </m:r>
                      <m:r>
                        <a:rPr lang="en-US" sz="1200" b="0" i="1" smtClean="0">
                          <a:latin typeface="Cambria Math" panose="02040503050406030204" pitchFamily="18" charset="0"/>
                        </a:rPr>
                        <m:t>𝐾</m:t>
                      </m:r>
                    </m:oMath>
                  </m:oMathPara>
                </a14:m>
                <a:endParaRPr lang="en-US" sz="1200" b="0" dirty="0"/>
              </a:p>
            </p:txBody>
          </p:sp>
        </mc:Choice>
        <mc:Fallback xmlns="">
          <p:sp>
            <p:nvSpPr>
              <p:cNvPr id="10" name="TextBox 9">
                <a:extLst>
                  <a:ext uri="{FF2B5EF4-FFF2-40B4-BE49-F238E27FC236}">
                    <a16:creationId xmlns:a16="http://schemas.microsoft.com/office/drawing/2014/main" id="{E3A17428-1ECA-3DC2-1661-F57197F1864A}"/>
                  </a:ext>
                </a:extLst>
              </p:cNvPr>
              <p:cNvSpPr txBox="1">
                <a:spLocks noRot="1" noChangeAspect="1" noMove="1" noResize="1" noEditPoints="1" noAdjustHandles="1" noChangeArrowheads="1" noChangeShapeType="1" noTextEdit="1"/>
              </p:cNvSpPr>
              <p:nvPr/>
            </p:nvSpPr>
            <p:spPr>
              <a:xfrm>
                <a:off x="9399821" y="3712824"/>
                <a:ext cx="787331" cy="184666"/>
              </a:xfrm>
              <a:prstGeom prst="rect">
                <a:avLst/>
              </a:prstGeom>
              <a:blipFill>
                <a:blip r:embed="rId15"/>
                <a:stretch>
                  <a:fillRect l="-6202" r="-1550"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F601D066-9CCF-F060-4FC5-E7F17CF140BD}"/>
                  </a:ext>
                </a:extLst>
              </p:cNvPr>
              <p:cNvSpPr txBox="1"/>
              <p:nvPr/>
            </p:nvSpPr>
            <p:spPr>
              <a:xfrm>
                <a:off x="9374116" y="4635230"/>
                <a:ext cx="787331" cy="1846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𝑇</m:t>
                          </m:r>
                        </m:e>
                        <m:sub>
                          <m:r>
                            <a:rPr lang="en-US" sz="1200" b="0" i="1" smtClean="0">
                              <a:latin typeface="Cambria Math" panose="02040503050406030204" pitchFamily="18" charset="0"/>
                              <a:ea typeface="Cambria Math" panose="02040503050406030204" pitchFamily="18" charset="0"/>
                            </a:rPr>
                            <m:t>∞</m:t>
                          </m:r>
                        </m:sub>
                      </m:sSub>
                      <m:r>
                        <a:rPr lang="en-US" sz="1200" b="0" i="1" smtClean="0">
                          <a:latin typeface="Cambria Math" panose="02040503050406030204" pitchFamily="18" charset="0"/>
                        </a:rPr>
                        <m:t>=193</m:t>
                      </m:r>
                      <m:r>
                        <a:rPr lang="en-US" sz="1200" b="0" i="1" smtClean="0">
                          <a:latin typeface="Cambria Math" panose="02040503050406030204" pitchFamily="18" charset="0"/>
                        </a:rPr>
                        <m:t>𝐾</m:t>
                      </m:r>
                    </m:oMath>
                  </m:oMathPara>
                </a14:m>
                <a:endParaRPr lang="en-US" sz="1200" b="0" dirty="0"/>
              </a:p>
            </p:txBody>
          </p:sp>
        </mc:Choice>
        <mc:Fallback xmlns="">
          <p:sp>
            <p:nvSpPr>
              <p:cNvPr id="11" name="TextBox 10">
                <a:extLst>
                  <a:ext uri="{FF2B5EF4-FFF2-40B4-BE49-F238E27FC236}">
                    <a16:creationId xmlns:a16="http://schemas.microsoft.com/office/drawing/2014/main" id="{F601D066-9CCF-F060-4FC5-E7F17CF140BD}"/>
                  </a:ext>
                </a:extLst>
              </p:cNvPr>
              <p:cNvSpPr txBox="1">
                <a:spLocks noRot="1" noChangeAspect="1" noMove="1" noResize="1" noEditPoints="1" noAdjustHandles="1" noChangeArrowheads="1" noChangeShapeType="1" noTextEdit="1"/>
              </p:cNvSpPr>
              <p:nvPr/>
            </p:nvSpPr>
            <p:spPr>
              <a:xfrm>
                <a:off x="9374116" y="4635230"/>
                <a:ext cx="787331" cy="184666"/>
              </a:xfrm>
              <a:prstGeom prst="rect">
                <a:avLst/>
              </a:prstGeom>
              <a:blipFill>
                <a:blip r:embed="rId16"/>
                <a:stretch>
                  <a:fillRect l="-6202" r="-1550" b="-9677"/>
                </a:stretch>
              </a:blipFill>
            </p:spPr>
            <p:txBody>
              <a:bodyPr/>
              <a:lstStyle/>
              <a:p>
                <a:r>
                  <a:rPr lang="en-US">
                    <a:noFill/>
                  </a:rPr>
                  <a:t> </a:t>
                </a:r>
              </a:p>
            </p:txBody>
          </p:sp>
        </mc:Fallback>
      </mc:AlternateContent>
      <p:sp>
        <p:nvSpPr>
          <p:cNvPr id="12" name="Rectangle 11">
            <a:extLst>
              <a:ext uri="{FF2B5EF4-FFF2-40B4-BE49-F238E27FC236}">
                <a16:creationId xmlns:a16="http://schemas.microsoft.com/office/drawing/2014/main" id="{AB3BDE68-E717-2A53-83FE-CD94F60ABC3C}"/>
              </a:ext>
            </a:extLst>
          </p:cNvPr>
          <p:cNvSpPr/>
          <p:nvPr/>
        </p:nvSpPr>
        <p:spPr>
          <a:xfrm>
            <a:off x="2692394" y="1540290"/>
            <a:ext cx="1219200" cy="97317"/>
          </a:xfrm>
          <a:prstGeom prst="rect">
            <a:avLst/>
          </a:prstGeom>
          <a:pattFill prst="wdDnDiag">
            <a:fgClr>
              <a:schemeClr val="accent2"/>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17245510-364E-BD77-FA98-AE26A8D01A6E}"/>
              </a:ext>
            </a:extLst>
          </p:cNvPr>
          <p:cNvSpPr txBox="1"/>
          <p:nvPr/>
        </p:nvSpPr>
        <p:spPr>
          <a:xfrm>
            <a:off x="4264400" y="1438042"/>
            <a:ext cx="33214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000000"/>
                </a:solidFill>
                <a:effectLst/>
                <a:uLnTx/>
                <a:uFillTx/>
                <a:latin typeface="Calibri" panose="020F0502020204030204"/>
                <a:ea typeface="+mn-ea"/>
                <a:cs typeface="+mn-cs"/>
              </a:rPr>
              <a:t>dy</a:t>
            </a:r>
          </a:p>
        </p:txBody>
      </p:sp>
      <p:cxnSp>
        <p:nvCxnSpPr>
          <p:cNvPr id="14" name="Straight Arrow Connector 13">
            <a:extLst>
              <a:ext uri="{FF2B5EF4-FFF2-40B4-BE49-F238E27FC236}">
                <a16:creationId xmlns:a16="http://schemas.microsoft.com/office/drawing/2014/main" id="{7AD882B7-7B3A-CFD8-3441-E0630BA5B087}"/>
              </a:ext>
            </a:extLst>
          </p:cNvPr>
          <p:cNvCxnSpPr>
            <a:cxnSpLocks/>
          </p:cNvCxnSpPr>
          <p:nvPr/>
        </p:nvCxnSpPr>
        <p:spPr>
          <a:xfrm>
            <a:off x="4164752" y="1243647"/>
            <a:ext cx="0" cy="29337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C502C2B-AE4C-0499-0A0F-5B95B67DBADE}"/>
              </a:ext>
            </a:extLst>
          </p:cNvPr>
          <p:cNvCxnSpPr>
            <a:cxnSpLocks/>
          </p:cNvCxnSpPr>
          <p:nvPr/>
        </p:nvCxnSpPr>
        <p:spPr>
          <a:xfrm flipV="1">
            <a:off x="3889764" y="1637010"/>
            <a:ext cx="379846" cy="119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20F0364-21B5-A78C-E433-9A56B3AC2F4D}"/>
              </a:ext>
            </a:extLst>
          </p:cNvPr>
          <p:cNvCxnSpPr>
            <a:cxnSpLocks/>
          </p:cNvCxnSpPr>
          <p:nvPr/>
        </p:nvCxnSpPr>
        <p:spPr>
          <a:xfrm flipV="1">
            <a:off x="3889764" y="1537017"/>
            <a:ext cx="379846" cy="119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50BF6A12-2AA7-BFD9-F31B-50EE84AA4D2C}"/>
              </a:ext>
            </a:extLst>
          </p:cNvPr>
          <p:cNvCxnSpPr>
            <a:cxnSpLocks/>
          </p:cNvCxnSpPr>
          <p:nvPr/>
        </p:nvCxnSpPr>
        <p:spPr>
          <a:xfrm flipV="1">
            <a:off x="4164752" y="1627484"/>
            <a:ext cx="0" cy="29337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34210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80A3A-FD20-B545-89C6-E13B52096DF3}"/>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4AAFF3BB-DCE4-9306-CF42-820D385C5119}"/>
              </a:ext>
            </a:extLst>
          </p:cNvPr>
          <p:cNvPicPr>
            <a:picLocks noChangeAspect="1"/>
          </p:cNvPicPr>
          <p:nvPr/>
        </p:nvPicPr>
        <p:blipFill>
          <a:blip r:embed="rId2"/>
          <a:stretch>
            <a:fillRect/>
          </a:stretch>
        </p:blipFill>
        <p:spPr>
          <a:xfrm>
            <a:off x="6472433" y="786350"/>
            <a:ext cx="4572396" cy="4773582"/>
          </a:xfrm>
          <a:prstGeom prst="rect">
            <a:avLst/>
          </a:prstGeom>
        </p:spPr>
      </p:pic>
      <p:sp>
        <p:nvSpPr>
          <p:cNvPr id="32" name="Title 1">
            <a:extLst>
              <a:ext uri="{FF2B5EF4-FFF2-40B4-BE49-F238E27FC236}">
                <a16:creationId xmlns:a16="http://schemas.microsoft.com/office/drawing/2014/main" id="{053C299D-278E-47D4-04F4-3B8A89848D56}"/>
              </a:ext>
            </a:extLst>
          </p:cNvPr>
          <p:cNvSpPr txBox="1">
            <a:spLocks/>
          </p:cNvSpPr>
          <p:nvPr/>
        </p:nvSpPr>
        <p:spPr>
          <a:xfrm>
            <a:off x="838200" y="38629"/>
            <a:ext cx="10515600" cy="64240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defRPr/>
            </a:pPr>
            <a:r>
              <a:rPr lang="en-US" sz="2800" b="0" dirty="0">
                <a:solidFill>
                  <a:srgbClr val="333399"/>
                </a:solidFill>
                <a:latin typeface="Calibri" panose="020F0502020204030204"/>
                <a:cs typeface="Arial" panose="020B0604020202020204" pitchFamily="34" charset="0"/>
              </a:rPr>
              <a:t>Metal Foam Heat Exchanger Performance</a:t>
            </a:r>
          </a:p>
        </p:txBody>
      </p:sp>
      <p:grpSp>
        <p:nvGrpSpPr>
          <p:cNvPr id="48" name="Group 47">
            <a:extLst>
              <a:ext uri="{FF2B5EF4-FFF2-40B4-BE49-F238E27FC236}">
                <a16:creationId xmlns:a16="http://schemas.microsoft.com/office/drawing/2014/main" id="{A8E61EC5-6394-EA18-E011-5916CE05EF44}"/>
              </a:ext>
            </a:extLst>
          </p:cNvPr>
          <p:cNvGrpSpPr/>
          <p:nvPr/>
        </p:nvGrpSpPr>
        <p:grpSpPr>
          <a:xfrm>
            <a:off x="2692394" y="1061858"/>
            <a:ext cx="1219200" cy="1219200"/>
            <a:chOff x="1447800" y="2514600"/>
            <a:chExt cx="1219200" cy="1219200"/>
          </a:xfrm>
          <a:solidFill>
            <a:schemeClr val="accent1">
              <a:lumMod val="20000"/>
              <a:lumOff val="80000"/>
            </a:schemeClr>
          </a:solidFill>
        </p:grpSpPr>
        <p:sp>
          <p:nvSpPr>
            <p:cNvPr id="49" name="Rectangle 48">
              <a:extLst>
                <a:ext uri="{FF2B5EF4-FFF2-40B4-BE49-F238E27FC236}">
                  <a16:creationId xmlns:a16="http://schemas.microsoft.com/office/drawing/2014/main" id="{37C5E756-E45E-D819-2CA9-73A4D1F32672}"/>
                </a:ext>
              </a:extLst>
            </p:cNvPr>
            <p:cNvSpPr/>
            <p:nvPr/>
          </p:nvSpPr>
          <p:spPr>
            <a:xfrm>
              <a:off x="1447800" y="2590800"/>
              <a:ext cx="1219200" cy="1066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50" name="Straight Arrow Connector 49">
              <a:extLst>
                <a:ext uri="{FF2B5EF4-FFF2-40B4-BE49-F238E27FC236}">
                  <a16:creationId xmlns:a16="http://schemas.microsoft.com/office/drawing/2014/main" id="{66F73A9D-ECEC-BE9E-A126-EA27A3472AFA}"/>
                </a:ext>
              </a:extLst>
            </p:cNvPr>
            <p:cNvCxnSpPr/>
            <p:nvPr/>
          </p:nvCxnSpPr>
          <p:spPr>
            <a:xfrm>
              <a:off x="1600200" y="2514600"/>
              <a:ext cx="0" cy="1219200"/>
            </a:xfrm>
            <a:prstGeom prst="straightConnector1">
              <a:avLst/>
            </a:prstGeom>
            <a:grpFill/>
            <a:ln w="12700">
              <a:solidFill>
                <a:schemeClr val="accent2"/>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F059C6F3-42CF-2FF0-0F20-AAADF9646985}"/>
                </a:ext>
              </a:extLst>
            </p:cNvPr>
            <p:cNvCxnSpPr/>
            <p:nvPr/>
          </p:nvCxnSpPr>
          <p:spPr>
            <a:xfrm>
              <a:off x="1828800" y="2514600"/>
              <a:ext cx="0" cy="1219200"/>
            </a:xfrm>
            <a:prstGeom prst="straightConnector1">
              <a:avLst/>
            </a:prstGeom>
            <a:grpFill/>
            <a:ln w="12700">
              <a:solidFill>
                <a:schemeClr val="accent2"/>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A7B428ED-850D-E635-B590-EF726AE8E2DC}"/>
                </a:ext>
              </a:extLst>
            </p:cNvPr>
            <p:cNvCxnSpPr/>
            <p:nvPr/>
          </p:nvCxnSpPr>
          <p:spPr>
            <a:xfrm>
              <a:off x="2057400" y="2514600"/>
              <a:ext cx="0" cy="1219200"/>
            </a:xfrm>
            <a:prstGeom prst="straightConnector1">
              <a:avLst/>
            </a:prstGeom>
            <a:grpFill/>
            <a:ln w="12700">
              <a:solidFill>
                <a:schemeClr val="accent2"/>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D0AE7C52-B3E1-9B25-6AA4-4D40DEB8DC3D}"/>
                </a:ext>
              </a:extLst>
            </p:cNvPr>
            <p:cNvCxnSpPr/>
            <p:nvPr/>
          </p:nvCxnSpPr>
          <p:spPr>
            <a:xfrm>
              <a:off x="2286000" y="2514600"/>
              <a:ext cx="0" cy="1219200"/>
            </a:xfrm>
            <a:prstGeom prst="straightConnector1">
              <a:avLst/>
            </a:prstGeom>
            <a:grpFill/>
            <a:ln w="12700">
              <a:solidFill>
                <a:schemeClr val="accent2"/>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05D17ABA-9805-C846-300F-DEF98E81DBAE}"/>
                </a:ext>
              </a:extLst>
            </p:cNvPr>
            <p:cNvCxnSpPr/>
            <p:nvPr/>
          </p:nvCxnSpPr>
          <p:spPr>
            <a:xfrm>
              <a:off x="2514600" y="2514600"/>
              <a:ext cx="0" cy="1219200"/>
            </a:xfrm>
            <a:prstGeom prst="straightConnector1">
              <a:avLst/>
            </a:prstGeom>
            <a:grpFill/>
            <a:ln w="12700">
              <a:solidFill>
                <a:schemeClr val="accent2"/>
              </a:solidFill>
              <a:tailEnd type="triangle" w="med" len="lg"/>
            </a:ln>
          </p:spPr>
          <p:style>
            <a:lnRef idx="1">
              <a:schemeClr val="accent1"/>
            </a:lnRef>
            <a:fillRef idx="0">
              <a:schemeClr val="accent1"/>
            </a:fillRef>
            <a:effectRef idx="0">
              <a:schemeClr val="accent1"/>
            </a:effectRef>
            <a:fontRef idx="minor">
              <a:schemeClr val="tx1"/>
            </a:fontRef>
          </p:style>
        </p:cxnSp>
      </p:grpSp>
      <p:cxnSp>
        <p:nvCxnSpPr>
          <p:cNvPr id="55" name="Straight Arrow Connector 54">
            <a:extLst>
              <a:ext uri="{FF2B5EF4-FFF2-40B4-BE49-F238E27FC236}">
                <a16:creationId xmlns:a16="http://schemas.microsoft.com/office/drawing/2014/main" id="{49AF8E0E-60FD-8D1F-64C9-64FA9CD6B274}"/>
              </a:ext>
            </a:extLst>
          </p:cNvPr>
          <p:cNvCxnSpPr>
            <a:cxnSpLocks/>
          </p:cNvCxnSpPr>
          <p:nvPr/>
        </p:nvCxnSpPr>
        <p:spPr>
          <a:xfrm flipH="1">
            <a:off x="2844794" y="1061858"/>
            <a:ext cx="1200209"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A71A2F48-ADCD-EEA1-1EDF-C646D28B50B9}"/>
              </a:ext>
            </a:extLst>
          </p:cNvPr>
          <p:cNvSpPr txBox="1"/>
          <p:nvPr/>
        </p:nvSpPr>
        <p:spPr>
          <a:xfrm>
            <a:off x="3957855" y="926971"/>
            <a:ext cx="667170" cy="307777"/>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mn-ea"/>
                <a:cs typeface="+mn-cs"/>
              </a:rPr>
              <a:t>Supply</a:t>
            </a:r>
          </a:p>
        </p:txBody>
      </p:sp>
      <p:sp>
        <p:nvSpPr>
          <p:cNvPr id="57" name="TextBox 56">
            <a:extLst>
              <a:ext uri="{FF2B5EF4-FFF2-40B4-BE49-F238E27FC236}">
                <a16:creationId xmlns:a16="http://schemas.microsoft.com/office/drawing/2014/main" id="{E99F73DD-34AE-556E-71FA-84AA9106A9F0}"/>
              </a:ext>
            </a:extLst>
          </p:cNvPr>
          <p:cNvSpPr txBox="1"/>
          <p:nvPr/>
        </p:nvSpPr>
        <p:spPr>
          <a:xfrm>
            <a:off x="2021313" y="2261080"/>
            <a:ext cx="671081" cy="307777"/>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mn-ea"/>
                <a:cs typeface="+mn-cs"/>
              </a:rPr>
              <a:t>Return</a:t>
            </a:r>
          </a:p>
        </p:txBody>
      </p:sp>
      <p:cxnSp>
        <p:nvCxnSpPr>
          <p:cNvPr id="58" name="Straight Arrow Connector 57">
            <a:extLst>
              <a:ext uri="{FF2B5EF4-FFF2-40B4-BE49-F238E27FC236}">
                <a16:creationId xmlns:a16="http://schemas.microsoft.com/office/drawing/2014/main" id="{5D2DC07E-6FF4-708C-E4FE-AE35E5B24BE0}"/>
              </a:ext>
            </a:extLst>
          </p:cNvPr>
          <p:cNvCxnSpPr>
            <a:cxnSpLocks/>
          </p:cNvCxnSpPr>
          <p:nvPr/>
        </p:nvCxnSpPr>
        <p:spPr>
          <a:xfrm flipH="1">
            <a:off x="2566430" y="2290108"/>
            <a:ext cx="1199803"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6AEA89D7-11CA-EDCA-7A18-8EF3A36B4705}"/>
              </a:ext>
            </a:extLst>
          </p:cNvPr>
          <p:cNvCxnSpPr/>
          <p:nvPr/>
        </p:nvCxnSpPr>
        <p:spPr>
          <a:xfrm>
            <a:off x="2189241" y="1123492"/>
            <a:ext cx="0" cy="1066800"/>
          </a:xfrm>
          <a:prstGeom prst="straightConnector1">
            <a:avLst/>
          </a:prstGeom>
          <a:ln>
            <a:solidFill>
              <a:schemeClr val="accent2"/>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08217323-C82C-8603-0984-3543193A5385}"/>
              </a:ext>
            </a:extLst>
          </p:cNvPr>
          <p:cNvCxnSpPr/>
          <p:nvPr/>
        </p:nvCxnSpPr>
        <p:spPr>
          <a:xfrm>
            <a:off x="2036841" y="1123492"/>
            <a:ext cx="609600"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0A534CFD-89B6-6772-1F3E-85E2C06AD282}"/>
              </a:ext>
            </a:extLst>
          </p:cNvPr>
          <p:cNvCxnSpPr/>
          <p:nvPr/>
        </p:nvCxnSpPr>
        <p:spPr>
          <a:xfrm>
            <a:off x="2036841" y="2190292"/>
            <a:ext cx="609600"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40A16FBC-883F-A0E7-FBB5-25089E22BE32}"/>
              </a:ext>
            </a:extLst>
          </p:cNvPr>
          <p:cNvSpPr txBox="1"/>
          <p:nvPr/>
        </p:nvSpPr>
        <p:spPr>
          <a:xfrm>
            <a:off x="2036841" y="1466392"/>
            <a:ext cx="296876" cy="307777"/>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mn-ea"/>
                <a:cs typeface="+mn-cs"/>
              </a:rPr>
              <a:t>H</a:t>
            </a:r>
          </a:p>
        </p:txBody>
      </p:sp>
      <p:cxnSp>
        <p:nvCxnSpPr>
          <p:cNvPr id="63" name="Straight Connector 62">
            <a:extLst>
              <a:ext uri="{FF2B5EF4-FFF2-40B4-BE49-F238E27FC236}">
                <a16:creationId xmlns:a16="http://schemas.microsoft.com/office/drawing/2014/main" id="{5B4C4A71-E9F7-A9CB-0655-ECF3729DC48B}"/>
              </a:ext>
            </a:extLst>
          </p:cNvPr>
          <p:cNvCxnSpPr>
            <a:cxnSpLocks/>
          </p:cNvCxnSpPr>
          <p:nvPr/>
        </p:nvCxnSpPr>
        <p:spPr>
          <a:xfrm>
            <a:off x="2833301" y="2314686"/>
            <a:ext cx="0" cy="50074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A21947A5-9894-4057-BF63-3846A9C6A18C}"/>
              </a:ext>
            </a:extLst>
          </p:cNvPr>
          <p:cNvCxnSpPr>
            <a:cxnSpLocks/>
          </p:cNvCxnSpPr>
          <p:nvPr/>
        </p:nvCxnSpPr>
        <p:spPr>
          <a:xfrm>
            <a:off x="3061901" y="2314686"/>
            <a:ext cx="0" cy="50074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B0E5AA81-98DE-479E-0554-1176DB6650D3}"/>
              </a:ext>
            </a:extLst>
          </p:cNvPr>
          <p:cNvCxnSpPr/>
          <p:nvPr/>
        </p:nvCxnSpPr>
        <p:spPr>
          <a:xfrm>
            <a:off x="2528501" y="2652141"/>
            <a:ext cx="304800" cy="0"/>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E1E75569-FD2B-04AD-4408-C3B37570F4FF}"/>
              </a:ext>
            </a:extLst>
          </p:cNvPr>
          <p:cNvCxnSpPr/>
          <p:nvPr/>
        </p:nvCxnSpPr>
        <p:spPr>
          <a:xfrm flipH="1">
            <a:off x="3061901" y="2652141"/>
            <a:ext cx="304800" cy="0"/>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870E2FC2-07D4-2C4E-2124-E107DC04455B}"/>
              </a:ext>
            </a:extLst>
          </p:cNvPr>
          <p:cNvSpPr txBox="1"/>
          <p:nvPr/>
        </p:nvSpPr>
        <p:spPr>
          <a:xfrm>
            <a:off x="2817894" y="2462935"/>
            <a:ext cx="2664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mn-ea"/>
                <a:cs typeface="+mn-cs"/>
              </a:rPr>
              <a:t>S</a:t>
            </a:r>
          </a:p>
        </p:txBody>
      </p:sp>
      <mc:AlternateContent xmlns:mc="http://schemas.openxmlformats.org/markup-compatibility/2006" xmlns:a14="http://schemas.microsoft.com/office/drawing/2010/main">
        <mc:Choice Requires="a14">
          <p:sp>
            <p:nvSpPr>
              <p:cNvPr id="78" name="TextBox 77">
                <a:extLst>
                  <a:ext uri="{FF2B5EF4-FFF2-40B4-BE49-F238E27FC236}">
                    <a16:creationId xmlns:a16="http://schemas.microsoft.com/office/drawing/2014/main" id="{8BFAAE82-CC02-EE26-47E3-45D140731511}"/>
                  </a:ext>
                </a:extLst>
              </p:cNvPr>
              <p:cNvSpPr txBox="1"/>
              <p:nvPr/>
            </p:nvSpPr>
            <p:spPr>
              <a:xfrm>
                <a:off x="1794929" y="2959918"/>
                <a:ext cx="1442960" cy="5934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𝑚</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ad>
                        <m:radPr>
                          <m:degHide m:val="on"/>
                          <m:ctrlP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radPr>
                        <m:deg/>
                        <m:e>
                          <m:f>
                            <m:fPr>
                              <m:ctrlP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num>
                            <m:den>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𝑤𝑘</m:t>
                              </m:r>
                            </m:den>
                          </m:f>
                        </m:e>
                      </m:rad>
                    </m:oMath>
                  </m:oMathPara>
                </a14:m>
                <a:endPar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78" name="TextBox 77">
                <a:extLst>
                  <a:ext uri="{FF2B5EF4-FFF2-40B4-BE49-F238E27FC236}">
                    <a16:creationId xmlns:a16="http://schemas.microsoft.com/office/drawing/2014/main" id="{8BFAAE82-CC02-EE26-47E3-45D140731511}"/>
                  </a:ext>
                </a:extLst>
              </p:cNvPr>
              <p:cNvSpPr txBox="1">
                <a:spLocks noRot="1" noChangeAspect="1" noMove="1" noResize="1" noEditPoints="1" noAdjustHandles="1" noChangeArrowheads="1" noChangeShapeType="1" noTextEdit="1"/>
              </p:cNvSpPr>
              <p:nvPr/>
            </p:nvSpPr>
            <p:spPr>
              <a:xfrm>
                <a:off x="1794929" y="2959918"/>
                <a:ext cx="1442960" cy="593432"/>
              </a:xfrm>
              <a:prstGeom prst="rect">
                <a:avLst/>
              </a:prstGeom>
              <a:blipFill>
                <a:blip r:embed="rId3"/>
                <a:stretch>
                  <a:fillRect/>
                </a:stretch>
              </a:blipFill>
            </p:spPr>
            <p:txBody>
              <a:bodyPr/>
              <a:lstStyle/>
              <a:p>
                <a:r>
                  <a:rPr lang="en-US">
                    <a:noFill/>
                  </a:rPr>
                  <a:t> </a:t>
                </a:r>
              </a:p>
            </p:txBody>
          </p:sp>
        </mc:Fallback>
      </mc:AlternateContent>
      <p:sp>
        <p:nvSpPr>
          <p:cNvPr id="79" name="TextBox 78">
            <a:extLst>
              <a:ext uri="{FF2B5EF4-FFF2-40B4-BE49-F238E27FC236}">
                <a16:creationId xmlns:a16="http://schemas.microsoft.com/office/drawing/2014/main" id="{1F8186C4-4D35-8B46-ED94-33C66EF3A8F1}"/>
              </a:ext>
            </a:extLst>
          </p:cNvPr>
          <p:cNvSpPr txBox="1"/>
          <p:nvPr/>
        </p:nvSpPr>
        <p:spPr>
          <a:xfrm>
            <a:off x="537549" y="3070629"/>
            <a:ext cx="775982"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Calibri" panose="020F0502020204030204"/>
                <a:ea typeface="+mn-ea"/>
                <a:cs typeface="+mn-cs"/>
              </a:rPr>
              <a:t>Define:</a:t>
            </a:r>
          </a:p>
        </p:txBody>
      </p:sp>
      <mc:AlternateContent xmlns:mc="http://schemas.openxmlformats.org/markup-compatibility/2006" xmlns:a14="http://schemas.microsoft.com/office/drawing/2010/main">
        <mc:Choice Requires="a14">
          <p:sp>
            <p:nvSpPr>
              <p:cNvPr id="80" name="TextBox 79">
                <a:extLst>
                  <a:ext uri="{FF2B5EF4-FFF2-40B4-BE49-F238E27FC236}">
                    <a16:creationId xmlns:a16="http://schemas.microsoft.com/office/drawing/2014/main" id="{18A76B0D-0C34-8901-7A37-9F6F34BF3584}"/>
                  </a:ext>
                </a:extLst>
              </p:cNvPr>
              <p:cNvSpPr txBox="1"/>
              <p:nvPr/>
            </p:nvSpPr>
            <p:spPr>
              <a:xfrm>
                <a:off x="2196460" y="3626924"/>
                <a:ext cx="2258503" cy="645882"/>
              </a:xfrm>
              <a:prstGeom prst="rect">
                <a:avLst/>
              </a:prstGeom>
              <a:noFill/>
              <a:ln>
                <a:noFill/>
              </a:ln>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pPr>
                        <m:e>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𝑞</m:t>
                          </m:r>
                        </m:e>
                        <m:sup>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sup>
                      </m:sSup>
                      <m:d>
                        <m:dPr>
                          <m:ctrlP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dPr>
                        <m:e>
                          <m:sSub>
                            <m:sSubPr>
                              <m:ctrlP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0</m:t>
                              </m:r>
                            </m:sub>
                          </m:sSub>
                        </m:e>
                      </m:d>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nary>
                        <m:naryPr>
                          <m:limLoc m:val="undOvr"/>
                          <m:subHide m:val="on"/>
                          <m:supHide m:val="on"/>
                          <m:ctrlP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naryPr>
                        <m:sub/>
                        <m:sup/>
                        <m:e>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d>
                            <m:dPr>
                              <m:ctrlP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dPr>
                            <m:e>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𝑥</m:t>
                              </m:r>
                            </m:e>
                          </m:d>
                        </m:e>
                      </m:nary>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𝑑𝑥</m:t>
                      </m:r>
                    </m:oMath>
                  </m:oMathPara>
                </a14:m>
                <a:endParaRPr kumimoji="0" lang="en-US" sz="1600" b="0"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80" name="TextBox 79">
                <a:extLst>
                  <a:ext uri="{FF2B5EF4-FFF2-40B4-BE49-F238E27FC236}">
                    <a16:creationId xmlns:a16="http://schemas.microsoft.com/office/drawing/2014/main" id="{18A76B0D-0C34-8901-7A37-9F6F34BF3584}"/>
                  </a:ext>
                </a:extLst>
              </p:cNvPr>
              <p:cNvSpPr txBox="1">
                <a:spLocks noRot="1" noChangeAspect="1" noMove="1" noResize="1" noEditPoints="1" noAdjustHandles="1" noChangeArrowheads="1" noChangeShapeType="1" noTextEdit="1"/>
              </p:cNvSpPr>
              <p:nvPr/>
            </p:nvSpPr>
            <p:spPr>
              <a:xfrm>
                <a:off x="2196460" y="3626924"/>
                <a:ext cx="2258503" cy="645882"/>
              </a:xfrm>
              <a:prstGeom prst="rect">
                <a:avLst/>
              </a:prstGeom>
              <a:blipFill>
                <a:blip r:embed="rId4"/>
                <a:stretch>
                  <a:fillRect/>
                </a:stretch>
              </a:blipFill>
              <a:ln>
                <a:noFill/>
              </a:ln>
            </p:spPr>
            <p:txBody>
              <a:bodyPr/>
              <a:lstStyle/>
              <a:p>
                <a:r>
                  <a:rPr lang="en-US">
                    <a:noFill/>
                  </a:rPr>
                  <a:t> </a:t>
                </a:r>
              </a:p>
            </p:txBody>
          </p:sp>
        </mc:Fallback>
      </mc:AlternateContent>
      <p:sp>
        <p:nvSpPr>
          <p:cNvPr id="81" name="Rectangle 80">
            <a:extLst>
              <a:ext uri="{FF2B5EF4-FFF2-40B4-BE49-F238E27FC236}">
                <a16:creationId xmlns:a16="http://schemas.microsoft.com/office/drawing/2014/main" id="{F92DEA8B-5BFA-5B73-B00B-B95A6BA3022E}"/>
              </a:ext>
            </a:extLst>
          </p:cNvPr>
          <p:cNvSpPr/>
          <p:nvPr/>
        </p:nvSpPr>
        <p:spPr>
          <a:xfrm>
            <a:off x="2692394" y="1540290"/>
            <a:ext cx="1219200" cy="97317"/>
          </a:xfrm>
          <a:prstGeom prst="rect">
            <a:avLst/>
          </a:prstGeom>
          <a:pattFill prst="wdDnDiag">
            <a:fgClr>
              <a:schemeClr val="accent2"/>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2" name="TextBox 81">
            <a:extLst>
              <a:ext uri="{FF2B5EF4-FFF2-40B4-BE49-F238E27FC236}">
                <a16:creationId xmlns:a16="http://schemas.microsoft.com/office/drawing/2014/main" id="{07D9E117-D0B7-D61A-4C9A-151A55A4FCF8}"/>
              </a:ext>
            </a:extLst>
          </p:cNvPr>
          <p:cNvSpPr txBox="1"/>
          <p:nvPr/>
        </p:nvSpPr>
        <p:spPr>
          <a:xfrm>
            <a:off x="4264400" y="1438042"/>
            <a:ext cx="33214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000000"/>
                </a:solidFill>
                <a:effectLst/>
                <a:uLnTx/>
                <a:uFillTx/>
                <a:latin typeface="Calibri" panose="020F0502020204030204"/>
                <a:ea typeface="+mn-ea"/>
                <a:cs typeface="+mn-cs"/>
              </a:rPr>
              <a:t>dy</a:t>
            </a:r>
          </a:p>
        </p:txBody>
      </p:sp>
      <p:cxnSp>
        <p:nvCxnSpPr>
          <p:cNvPr id="83" name="Straight Arrow Connector 82">
            <a:extLst>
              <a:ext uri="{FF2B5EF4-FFF2-40B4-BE49-F238E27FC236}">
                <a16:creationId xmlns:a16="http://schemas.microsoft.com/office/drawing/2014/main" id="{EDD6D274-0276-5910-0D86-5B6A63F1E8F3}"/>
              </a:ext>
            </a:extLst>
          </p:cNvPr>
          <p:cNvCxnSpPr>
            <a:cxnSpLocks/>
          </p:cNvCxnSpPr>
          <p:nvPr/>
        </p:nvCxnSpPr>
        <p:spPr>
          <a:xfrm>
            <a:off x="4164752" y="1243647"/>
            <a:ext cx="0" cy="29337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84" name="Straight Arrow Connector 83">
            <a:extLst>
              <a:ext uri="{FF2B5EF4-FFF2-40B4-BE49-F238E27FC236}">
                <a16:creationId xmlns:a16="http://schemas.microsoft.com/office/drawing/2014/main" id="{9ADC1317-8A5F-5CA4-5D3A-2B30E9649840}"/>
              </a:ext>
            </a:extLst>
          </p:cNvPr>
          <p:cNvCxnSpPr>
            <a:cxnSpLocks/>
          </p:cNvCxnSpPr>
          <p:nvPr/>
        </p:nvCxnSpPr>
        <p:spPr>
          <a:xfrm flipV="1">
            <a:off x="4164456" y="1656892"/>
            <a:ext cx="0" cy="276641"/>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A56D4EA4-2B99-EB17-D214-3C268155349E}"/>
              </a:ext>
            </a:extLst>
          </p:cNvPr>
          <p:cNvCxnSpPr>
            <a:cxnSpLocks/>
          </p:cNvCxnSpPr>
          <p:nvPr/>
        </p:nvCxnSpPr>
        <p:spPr>
          <a:xfrm flipV="1">
            <a:off x="3889764" y="1637010"/>
            <a:ext cx="379846" cy="119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B01D1A5B-A8E5-0EE5-13AB-140E63E321C0}"/>
              </a:ext>
            </a:extLst>
          </p:cNvPr>
          <p:cNvCxnSpPr>
            <a:cxnSpLocks/>
          </p:cNvCxnSpPr>
          <p:nvPr/>
        </p:nvCxnSpPr>
        <p:spPr>
          <a:xfrm flipV="1">
            <a:off x="3889764" y="1537017"/>
            <a:ext cx="379846" cy="119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0" name="TextBox 89">
                <a:extLst>
                  <a:ext uri="{FF2B5EF4-FFF2-40B4-BE49-F238E27FC236}">
                    <a16:creationId xmlns:a16="http://schemas.microsoft.com/office/drawing/2014/main" id="{E5B942BF-11E8-D539-2E39-D176F1A21AA7}"/>
                  </a:ext>
                </a:extLst>
              </p:cNvPr>
              <p:cNvSpPr txBox="1"/>
              <p:nvPr/>
            </p:nvSpPr>
            <p:spPr>
              <a:xfrm>
                <a:off x="3161097" y="3092256"/>
                <a:ext cx="1812864"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𝑝</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𝑒𝑥𝑝</m:t>
                      </m:r>
                      <m:d>
                        <m:dPr>
                          <m:ctrlP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dPr>
                        <m:e>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𝑚</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𝑆</m:t>
                          </m:r>
                        </m:e>
                      </m:d>
                    </m:oMath>
                  </m:oMathPara>
                </a14:m>
                <a:endPar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90" name="TextBox 89">
                <a:extLst>
                  <a:ext uri="{FF2B5EF4-FFF2-40B4-BE49-F238E27FC236}">
                    <a16:creationId xmlns:a16="http://schemas.microsoft.com/office/drawing/2014/main" id="{E5B942BF-11E8-D539-2E39-D176F1A21AA7}"/>
                  </a:ext>
                </a:extLst>
              </p:cNvPr>
              <p:cNvSpPr txBox="1">
                <a:spLocks noRot="1" noChangeAspect="1" noMove="1" noResize="1" noEditPoints="1" noAdjustHandles="1" noChangeArrowheads="1" noChangeShapeType="1" noTextEdit="1"/>
              </p:cNvSpPr>
              <p:nvPr/>
            </p:nvSpPr>
            <p:spPr>
              <a:xfrm>
                <a:off x="3161097" y="3092256"/>
                <a:ext cx="1812864" cy="338554"/>
              </a:xfrm>
              <a:prstGeom prst="rect">
                <a:avLst/>
              </a:prstGeom>
              <a:blipFill>
                <a:blip r:embed="rId5"/>
                <a:stretch>
                  <a:fillRect b="-3571"/>
                </a:stretch>
              </a:blipFill>
            </p:spPr>
            <p:txBody>
              <a:bodyPr/>
              <a:lstStyle/>
              <a:p>
                <a:r>
                  <a:rPr lang="en-US">
                    <a:noFill/>
                  </a:rPr>
                  <a:t> </a:t>
                </a:r>
              </a:p>
            </p:txBody>
          </p:sp>
        </mc:Fallback>
      </mc:AlternateContent>
      <p:cxnSp>
        <p:nvCxnSpPr>
          <p:cNvPr id="2" name="Straight Arrow Connector 1">
            <a:extLst>
              <a:ext uri="{FF2B5EF4-FFF2-40B4-BE49-F238E27FC236}">
                <a16:creationId xmlns:a16="http://schemas.microsoft.com/office/drawing/2014/main" id="{78941AAF-EF69-B495-9B02-D92A9244DF30}"/>
              </a:ext>
            </a:extLst>
          </p:cNvPr>
          <p:cNvCxnSpPr>
            <a:cxnSpLocks/>
          </p:cNvCxnSpPr>
          <p:nvPr/>
        </p:nvCxnSpPr>
        <p:spPr>
          <a:xfrm>
            <a:off x="875256" y="1138058"/>
            <a:ext cx="561475" cy="0"/>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5E9FFD5B-1BB2-4F4E-B4EF-0E9EDDD7CA9D}"/>
              </a:ext>
            </a:extLst>
          </p:cNvPr>
          <p:cNvSpPr txBox="1"/>
          <p:nvPr/>
        </p:nvSpPr>
        <p:spPr>
          <a:xfrm>
            <a:off x="1207632" y="1147684"/>
            <a:ext cx="26321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mn-ea"/>
                <a:cs typeface="+mn-cs"/>
              </a:rPr>
              <a:t>x</a:t>
            </a:r>
          </a:p>
        </p:txBody>
      </p:sp>
      <p:sp>
        <p:nvSpPr>
          <p:cNvPr id="4" name="TextBox 3">
            <a:extLst>
              <a:ext uri="{FF2B5EF4-FFF2-40B4-BE49-F238E27FC236}">
                <a16:creationId xmlns:a16="http://schemas.microsoft.com/office/drawing/2014/main" id="{02A4E4F0-4CC0-F831-44C9-315577CE38D4}"/>
              </a:ext>
            </a:extLst>
          </p:cNvPr>
          <p:cNvSpPr txBox="1"/>
          <p:nvPr/>
        </p:nvSpPr>
        <p:spPr>
          <a:xfrm>
            <a:off x="866409" y="1501506"/>
            <a:ext cx="264816"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mn-ea"/>
                <a:cs typeface="+mn-cs"/>
              </a:rPr>
              <a:t>y</a:t>
            </a:r>
          </a:p>
        </p:txBody>
      </p:sp>
      <p:cxnSp>
        <p:nvCxnSpPr>
          <p:cNvPr id="5" name="Straight Arrow Connector 4">
            <a:extLst>
              <a:ext uri="{FF2B5EF4-FFF2-40B4-BE49-F238E27FC236}">
                <a16:creationId xmlns:a16="http://schemas.microsoft.com/office/drawing/2014/main" id="{5FFFFF10-7D03-6392-B7E1-A9FCFCF30E37}"/>
              </a:ext>
            </a:extLst>
          </p:cNvPr>
          <p:cNvCxnSpPr>
            <a:cxnSpLocks/>
          </p:cNvCxnSpPr>
          <p:nvPr/>
        </p:nvCxnSpPr>
        <p:spPr>
          <a:xfrm>
            <a:off x="901048" y="1145390"/>
            <a:ext cx="0" cy="557367"/>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47F293C7-E4F5-5DBC-8E1D-99ADFC98E57C}"/>
              </a:ext>
            </a:extLst>
          </p:cNvPr>
          <p:cNvSpPr/>
          <p:nvPr/>
        </p:nvSpPr>
        <p:spPr>
          <a:xfrm>
            <a:off x="842007" y="1083382"/>
            <a:ext cx="118083" cy="114300"/>
          </a:xfrm>
          <a:prstGeom prst="ellips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DC88B0E-621E-8D26-82EB-B6E342F6DA35}"/>
                  </a:ext>
                </a:extLst>
              </p:cNvPr>
              <p:cNvSpPr txBox="1"/>
              <p:nvPr/>
            </p:nvSpPr>
            <p:spPr>
              <a:xfrm>
                <a:off x="1645848" y="4378547"/>
                <a:ext cx="3184082" cy="645561"/>
              </a:xfrm>
              <a:prstGeom prst="rect">
                <a:avLst/>
              </a:prstGeom>
              <a:solidFill>
                <a:schemeClr val="bg2">
                  <a:lumMod val="20000"/>
                  <a:lumOff val="80000"/>
                </a:schemeClr>
              </a:solidFill>
              <a:ln>
                <a:solidFill>
                  <a:schemeClr val="accent2"/>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pPr>
                        <m:e>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𝑞</m:t>
                          </m:r>
                        </m:e>
                        <m:sup>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sup>
                      </m:sSup>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d>
                        <m:dPr>
                          <m:ctrlP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dPr>
                        <m:e>
                          <m:f>
                            <m:fPr>
                              <m:ctrlP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𝑝</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num>
                            <m:den>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 </m:t>
                              </m:r>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𝑝</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den>
                          </m:f>
                        </m:e>
                      </m:d>
                      <m:f>
                        <m:fPr>
                          <m:ctrlP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sSub>
                            <m:sSubPr>
                              <m:ctrlP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𝑜𝑢𝑡</m:t>
                              </m:r>
                            </m:sub>
                          </m:sSub>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sSub>
                            <m:sSubPr>
                              <m:ctrlP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𝑖𝑛</m:t>
                              </m:r>
                            </m:sub>
                          </m:sSub>
                        </m:num>
                        <m:den>
                          <m:r>
                            <m:rPr>
                              <m:sty m:val="p"/>
                            </m:rPr>
                            <a:rPr kumimoji="0" lang="en-US" sz="1600" b="0" i="0"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ln</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𝑝</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den>
                      </m:f>
                    </m:oMath>
                  </m:oMathPara>
                </a14:m>
                <a:endParaRPr kumimoji="0" lang="en-US" sz="1600" b="0"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8" name="TextBox 7">
                <a:extLst>
                  <a:ext uri="{FF2B5EF4-FFF2-40B4-BE49-F238E27FC236}">
                    <a16:creationId xmlns:a16="http://schemas.microsoft.com/office/drawing/2014/main" id="{2DC88B0E-621E-8D26-82EB-B6E342F6DA35}"/>
                  </a:ext>
                </a:extLst>
              </p:cNvPr>
              <p:cNvSpPr txBox="1">
                <a:spLocks noRot="1" noChangeAspect="1" noMove="1" noResize="1" noEditPoints="1" noAdjustHandles="1" noChangeArrowheads="1" noChangeShapeType="1" noTextEdit="1"/>
              </p:cNvSpPr>
              <p:nvPr/>
            </p:nvSpPr>
            <p:spPr>
              <a:xfrm>
                <a:off x="1645848" y="4378547"/>
                <a:ext cx="3184082" cy="645561"/>
              </a:xfrm>
              <a:prstGeom prst="rect">
                <a:avLst/>
              </a:prstGeom>
              <a:blipFill>
                <a:blip r:embed="rId6"/>
                <a:stretch>
                  <a:fillRect/>
                </a:stretch>
              </a:blipFill>
              <a:ln>
                <a:solidFill>
                  <a:schemeClr val="accent2"/>
                </a:solidFill>
              </a:ln>
            </p:spPr>
            <p:txBody>
              <a:bodyPr/>
              <a:lstStyle/>
              <a:p>
                <a:r>
                  <a:rPr lang="en-US">
                    <a:noFill/>
                  </a:rPr>
                  <a:t> </a:t>
                </a:r>
              </a:p>
            </p:txBody>
          </p:sp>
        </mc:Fallback>
      </mc:AlternateContent>
      <p:sp>
        <p:nvSpPr>
          <p:cNvPr id="9" name="TextBox 8">
            <a:extLst>
              <a:ext uri="{FF2B5EF4-FFF2-40B4-BE49-F238E27FC236}">
                <a16:creationId xmlns:a16="http://schemas.microsoft.com/office/drawing/2014/main" id="{5F64BD1F-3042-B7F7-7EE8-E8C01F1C38D0}"/>
              </a:ext>
            </a:extLst>
          </p:cNvPr>
          <p:cNvSpPr txBox="1"/>
          <p:nvPr/>
        </p:nvSpPr>
        <p:spPr>
          <a:xfrm>
            <a:off x="461768" y="5407990"/>
            <a:ext cx="10515600" cy="1477328"/>
          </a:xfrm>
          <a:prstGeom prst="rect">
            <a:avLst/>
          </a:prstGeom>
          <a:noFill/>
        </p:spPr>
        <p:txBody>
          <a:bodyPr wrap="square" rtlCol="0">
            <a:spAutoFit/>
          </a:bodyPr>
          <a:lstStyle/>
          <a:p>
            <a:pPr marL="285750" indent="-285750" algn="l" eaLnBrk="1" fontAlgn="auto" hangingPunct="1">
              <a:spcBef>
                <a:spcPts val="0"/>
              </a:spcBef>
              <a:spcAft>
                <a:spcPts val="0"/>
              </a:spcAft>
              <a:buFont typeface="Arial" panose="020B0604020202020204" pitchFamily="34" charset="0"/>
              <a:buChar char="•"/>
            </a:pPr>
            <a:r>
              <a:rPr lang="en-US" sz="1800" b="0" dirty="0">
                <a:solidFill>
                  <a:srgbClr val="333399"/>
                </a:solidFill>
                <a:latin typeface="Calibri" panose="020F0502020204030204"/>
              </a:rPr>
              <a:t>The overall heat rejection through the heat exchanger panel is obtained by first integrating across the span between tubes (</a:t>
            </a:r>
            <a:r>
              <a:rPr lang="en-US" sz="1800" b="0" i="1" dirty="0">
                <a:solidFill>
                  <a:srgbClr val="333399"/>
                </a:solidFill>
                <a:latin typeface="Calibri" panose="020F0502020204030204"/>
              </a:rPr>
              <a:t>x: 0 to S</a:t>
            </a:r>
            <a:r>
              <a:rPr lang="en-US" sz="1800" b="0" dirty="0">
                <a:solidFill>
                  <a:srgbClr val="333399"/>
                </a:solidFill>
                <a:latin typeface="Calibri" panose="020F0502020204030204"/>
              </a:rPr>
              <a:t>) then along the length of the heat exchanger (y direction). </a:t>
            </a:r>
          </a:p>
          <a:p>
            <a:pPr marL="285750" indent="-285750" algn="l" eaLnBrk="1" fontAlgn="auto" hangingPunct="1">
              <a:spcBef>
                <a:spcPts val="0"/>
              </a:spcBef>
              <a:spcAft>
                <a:spcPts val="0"/>
              </a:spcAft>
              <a:buFont typeface="Arial" panose="020B0604020202020204" pitchFamily="34" charset="0"/>
              <a:buChar char="•"/>
            </a:pPr>
            <a:r>
              <a:rPr lang="en-US" sz="1800" b="0" dirty="0">
                <a:solidFill>
                  <a:srgbClr val="333399"/>
                </a:solidFill>
                <a:latin typeface="Calibri" panose="020F0502020204030204"/>
              </a:rPr>
              <a:t>A simplified expression in terms of the inlet and outlet temperature differences (</a:t>
            </a:r>
            <a:r>
              <a:rPr lang="en-US" sz="1800" b="0" i="1" dirty="0">
                <a:solidFill>
                  <a:srgbClr val="333399"/>
                </a:solidFill>
                <a:latin typeface="Symbol" panose="05050102010706020507" pitchFamily="18" charset="2"/>
              </a:rPr>
              <a:t>q</a:t>
            </a:r>
            <a:r>
              <a:rPr lang="en-US" sz="1800" b="0" i="1" baseline="-25000" dirty="0">
                <a:solidFill>
                  <a:srgbClr val="333399"/>
                </a:solidFill>
                <a:latin typeface="Calibri" panose="020F0502020204030204"/>
              </a:rPr>
              <a:t>in</a:t>
            </a:r>
            <a:r>
              <a:rPr lang="en-US" sz="1800" b="0" dirty="0">
                <a:solidFill>
                  <a:srgbClr val="333399"/>
                </a:solidFill>
                <a:latin typeface="Calibri" panose="020F0502020204030204"/>
              </a:rPr>
              <a:t> and </a:t>
            </a:r>
            <a:r>
              <a:rPr lang="en-US" sz="1800" b="0" i="1" dirty="0">
                <a:solidFill>
                  <a:srgbClr val="333399"/>
                </a:solidFill>
                <a:latin typeface="Symbol" panose="05050102010706020507" pitchFamily="18" charset="2"/>
              </a:rPr>
              <a:t>q</a:t>
            </a:r>
            <a:r>
              <a:rPr lang="en-US" sz="1800" b="0" i="1" baseline="-25000" dirty="0">
                <a:solidFill>
                  <a:srgbClr val="333399"/>
                </a:solidFill>
                <a:latin typeface="Calibri" panose="020F0502020204030204"/>
              </a:rPr>
              <a:t>out</a:t>
            </a:r>
            <a:r>
              <a:rPr lang="en-US" sz="1800" b="0" dirty="0">
                <a:solidFill>
                  <a:srgbClr val="333399"/>
                </a:solidFill>
                <a:latin typeface="Calibri" panose="020F0502020204030204"/>
              </a:rPr>
              <a:t>), a dimensionless parameter (</a:t>
            </a:r>
            <a:r>
              <a:rPr lang="en-US" sz="1800" b="0" i="1" dirty="0">
                <a:solidFill>
                  <a:srgbClr val="333399"/>
                </a:solidFill>
                <a:latin typeface="Calibri" panose="020F0502020204030204"/>
              </a:rPr>
              <a:t>p</a:t>
            </a:r>
            <a:r>
              <a:rPr lang="en-US" sz="1800" b="0" dirty="0">
                <a:solidFill>
                  <a:srgbClr val="333399"/>
                </a:solidFill>
                <a:latin typeface="Calibri" panose="020F0502020204030204"/>
              </a:rPr>
              <a:t>) and the inlet mass flux and specific heat is shown. See the background slides for a derivation.  </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4C8285C0-A8E5-9D88-D357-C6895A1961DC}"/>
                  </a:ext>
                </a:extLst>
              </p:cNvPr>
              <p:cNvSpPr txBox="1"/>
              <p:nvPr/>
            </p:nvSpPr>
            <p:spPr>
              <a:xfrm>
                <a:off x="9777021" y="3080808"/>
                <a:ext cx="787331" cy="1846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𝑇</m:t>
                          </m:r>
                        </m:e>
                        <m:sub>
                          <m:r>
                            <a:rPr lang="en-US" sz="1200" b="0" i="1" smtClean="0">
                              <a:latin typeface="Cambria Math" panose="02040503050406030204" pitchFamily="18" charset="0"/>
                              <a:ea typeface="Cambria Math" panose="02040503050406030204" pitchFamily="18" charset="0"/>
                            </a:rPr>
                            <m:t>∞</m:t>
                          </m:r>
                        </m:sub>
                      </m:sSub>
                      <m:r>
                        <a:rPr lang="en-US" sz="1200" b="0" i="1" smtClean="0">
                          <a:latin typeface="Cambria Math" panose="02040503050406030204" pitchFamily="18" charset="0"/>
                        </a:rPr>
                        <m:t>=253</m:t>
                      </m:r>
                      <m:r>
                        <a:rPr lang="en-US" sz="1200" b="0" i="1" smtClean="0">
                          <a:latin typeface="Cambria Math" panose="02040503050406030204" pitchFamily="18" charset="0"/>
                        </a:rPr>
                        <m:t>𝐾</m:t>
                      </m:r>
                    </m:oMath>
                  </m:oMathPara>
                </a14:m>
                <a:endParaRPr lang="en-US" sz="1200" b="0" dirty="0"/>
              </a:p>
            </p:txBody>
          </p:sp>
        </mc:Choice>
        <mc:Fallback xmlns="">
          <p:sp>
            <p:nvSpPr>
              <p:cNvPr id="14" name="TextBox 13">
                <a:extLst>
                  <a:ext uri="{FF2B5EF4-FFF2-40B4-BE49-F238E27FC236}">
                    <a16:creationId xmlns:a16="http://schemas.microsoft.com/office/drawing/2014/main" id="{4C8285C0-A8E5-9D88-D357-C6895A1961DC}"/>
                  </a:ext>
                </a:extLst>
              </p:cNvPr>
              <p:cNvSpPr txBox="1">
                <a:spLocks noRot="1" noChangeAspect="1" noMove="1" noResize="1" noEditPoints="1" noAdjustHandles="1" noChangeArrowheads="1" noChangeShapeType="1" noTextEdit="1"/>
              </p:cNvSpPr>
              <p:nvPr/>
            </p:nvSpPr>
            <p:spPr>
              <a:xfrm>
                <a:off x="9777021" y="3080808"/>
                <a:ext cx="787331" cy="184666"/>
              </a:xfrm>
              <a:prstGeom prst="rect">
                <a:avLst/>
              </a:prstGeom>
              <a:blipFill>
                <a:blip r:embed="rId7"/>
                <a:stretch>
                  <a:fillRect l="-6202" r="-1550" b="-96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8525A54D-6489-3B3A-8EAA-D79A8BB018A3}"/>
                  </a:ext>
                </a:extLst>
              </p:cNvPr>
              <p:cNvSpPr txBox="1"/>
              <p:nvPr/>
            </p:nvSpPr>
            <p:spPr>
              <a:xfrm>
                <a:off x="9777021" y="2472724"/>
                <a:ext cx="787331" cy="1846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𝑇</m:t>
                          </m:r>
                        </m:e>
                        <m:sub>
                          <m:r>
                            <a:rPr lang="en-US" sz="1200" b="0" i="1" smtClean="0">
                              <a:latin typeface="Cambria Math" panose="02040503050406030204" pitchFamily="18" charset="0"/>
                              <a:ea typeface="Cambria Math" panose="02040503050406030204" pitchFamily="18" charset="0"/>
                            </a:rPr>
                            <m:t>∞</m:t>
                          </m:r>
                        </m:sub>
                      </m:sSub>
                      <m:r>
                        <a:rPr lang="en-US" sz="1200" b="0" i="1" smtClean="0">
                          <a:latin typeface="Cambria Math" panose="02040503050406030204" pitchFamily="18" charset="0"/>
                        </a:rPr>
                        <m:t>=223</m:t>
                      </m:r>
                      <m:r>
                        <a:rPr lang="en-US" sz="1200" b="0" i="1" smtClean="0">
                          <a:latin typeface="Cambria Math" panose="02040503050406030204" pitchFamily="18" charset="0"/>
                        </a:rPr>
                        <m:t>𝐾</m:t>
                      </m:r>
                    </m:oMath>
                  </m:oMathPara>
                </a14:m>
                <a:endParaRPr lang="en-US" sz="1200" b="0" dirty="0"/>
              </a:p>
            </p:txBody>
          </p:sp>
        </mc:Choice>
        <mc:Fallback xmlns="">
          <p:sp>
            <p:nvSpPr>
              <p:cNvPr id="16" name="TextBox 15">
                <a:extLst>
                  <a:ext uri="{FF2B5EF4-FFF2-40B4-BE49-F238E27FC236}">
                    <a16:creationId xmlns:a16="http://schemas.microsoft.com/office/drawing/2014/main" id="{8525A54D-6489-3B3A-8EAA-D79A8BB018A3}"/>
                  </a:ext>
                </a:extLst>
              </p:cNvPr>
              <p:cNvSpPr txBox="1">
                <a:spLocks noRot="1" noChangeAspect="1" noMove="1" noResize="1" noEditPoints="1" noAdjustHandles="1" noChangeArrowheads="1" noChangeShapeType="1" noTextEdit="1"/>
              </p:cNvSpPr>
              <p:nvPr/>
            </p:nvSpPr>
            <p:spPr>
              <a:xfrm>
                <a:off x="9777021" y="2472724"/>
                <a:ext cx="787331" cy="184666"/>
              </a:xfrm>
              <a:prstGeom prst="rect">
                <a:avLst/>
              </a:prstGeom>
              <a:blipFill>
                <a:blip r:embed="rId8"/>
                <a:stretch>
                  <a:fillRect l="-6202" r="-1550"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62BF07E3-E308-AED5-220A-F2588591A48B}"/>
                  </a:ext>
                </a:extLst>
              </p:cNvPr>
              <p:cNvSpPr txBox="1"/>
              <p:nvPr/>
            </p:nvSpPr>
            <p:spPr>
              <a:xfrm>
                <a:off x="9778069" y="1794313"/>
                <a:ext cx="787331" cy="1846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𝑇</m:t>
                          </m:r>
                        </m:e>
                        <m:sub>
                          <m:r>
                            <a:rPr lang="en-US" sz="1200" b="0" i="1" smtClean="0">
                              <a:latin typeface="Cambria Math" panose="02040503050406030204" pitchFamily="18" charset="0"/>
                              <a:ea typeface="Cambria Math" panose="02040503050406030204" pitchFamily="18" charset="0"/>
                            </a:rPr>
                            <m:t>∞</m:t>
                          </m:r>
                        </m:sub>
                      </m:sSub>
                      <m:r>
                        <a:rPr lang="en-US" sz="1200" b="0" i="1" smtClean="0">
                          <a:latin typeface="Cambria Math" panose="02040503050406030204" pitchFamily="18" charset="0"/>
                        </a:rPr>
                        <m:t>=193</m:t>
                      </m:r>
                      <m:r>
                        <a:rPr lang="en-US" sz="1200" b="0" i="1" smtClean="0">
                          <a:latin typeface="Cambria Math" panose="02040503050406030204" pitchFamily="18" charset="0"/>
                        </a:rPr>
                        <m:t>𝐾</m:t>
                      </m:r>
                    </m:oMath>
                  </m:oMathPara>
                </a14:m>
                <a:endParaRPr lang="en-US" sz="1200" b="0" dirty="0"/>
              </a:p>
            </p:txBody>
          </p:sp>
        </mc:Choice>
        <mc:Fallback xmlns="">
          <p:sp>
            <p:nvSpPr>
              <p:cNvPr id="18" name="TextBox 17">
                <a:extLst>
                  <a:ext uri="{FF2B5EF4-FFF2-40B4-BE49-F238E27FC236}">
                    <a16:creationId xmlns:a16="http://schemas.microsoft.com/office/drawing/2014/main" id="{62BF07E3-E308-AED5-220A-F2588591A48B}"/>
                  </a:ext>
                </a:extLst>
              </p:cNvPr>
              <p:cNvSpPr txBox="1">
                <a:spLocks noRot="1" noChangeAspect="1" noMove="1" noResize="1" noEditPoints="1" noAdjustHandles="1" noChangeArrowheads="1" noChangeShapeType="1" noTextEdit="1"/>
              </p:cNvSpPr>
              <p:nvPr/>
            </p:nvSpPr>
            <p:spPr>
              <a:xfrm>
                <a:off x="9778069" y="1794313"/>
                <a:ext cx="787331" cy="184666"/>
              </a:xfrm>
              <a:prstGeom prst="rect">
                <a:avLst/>
              </a:prstGeom>
              <a:blipFill>
                <a:blip r:embed="rId9"/>
                <a:stretch>
                  <a:fillRect l="-6202" r="-1550" b="-9677"/>
                </a:stretch>
              </a:blipFill>
            </p:spPr>
            <p:txBody>
              <a:bodyPr/>
              <a:lstStyle/>
              <a:p>
                <a:r>
                  <a:rPr lang="en-US">
                    <a:noFill/>
                  </a:rPr>
                  <a:t> </a:t>
                </a:r>
              </a:p>
            </p:txBody>
          </p:sp>
        </mc:Fallback>
      </mc:AlternateContent>
    </p:spTree>
    <p:extLst>
      <p:ext uri="{BB962C8B-B14F-4D97-AF65-F5344CB8AC3E}">
        <p14:creationId xmlns:p14="http://schemas.microsoft.com/office/powerpoint/2010/main" val="1534333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A1982-3171-DB1A-A2E8-5CCAB8687CC1}"/>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37A9E4DF-591C-08AF-F8E7-ED5A48802A1A}"/>
              </a:ext>
            </a:extLst>
          </p:cNvPr>
          <p:cNvSpPr/>
          <p:nvPr/>
        </p:nvSpPr>
        <p:spPr>
          <a:xfrm>
            <a:off x="8343900" y="5918407"/>
            <a:ext cx="2170626" cy="558593"/>
          </a:xfrm>
          <a:prstGeom prst="rect">
            <a:avLst/>
          </a:prstGeom>
          <a:no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nvGrpSpPr>
          <p:cNvPr id="53" name="Group 52">
            <a:extLst>
              <a:ext uri="{FF2B5EF4-FFF2-40B4-BE49-F238E27FC236}">
                <a16:creationId xmlns:a16="http://schemas.microsoft.com/office/drawing/2014/main" id="{01080399-6ABF-BAB4-FC11-E16071DAC190}"/>
              </a:ext>
            </a:extLst>
          </p:cNvPr>
          <p:cNvGrpSpPr/>
          <p:nvPr/>
        </p:nvGrpSpPr>
        <p:grpSpPr>
          <a:xfrm>
            <a:off x="2692394" y="1061858"/>
            <a:ext cx="1219200" cy="1219200"/>
            <a:chOff x="1447800" y="2514600"/>
            <a:chExt cx="1219200" cy="1219200"/>
          </a:xfrm>
          <a:solidFill>
            <a:srgbClr val="FFFFCC"/>
          </a:solidFill>
        </p:grpSpPr>
        <p:sp>
          <p:nvSpPr>
            <p:cNvPr id="54" name="Rectangle 53">
              <a:extLst>
                <a:ext uri="{FF2B5EF4-FFF2-40B4-BE49-F238E27FC236}">
                  <a16:creationId xmlns:a16="http://schemas.microsoft.com/office/drawing/2014/main" id="{7A46F848-3860-AF0E-7B5E-0BEDEEC3BBD7}"/>
                </a:ext>
              </a:extLst>
            </p:cNvPr>
            <p:cNvSpPr/>
            <p:nvPr/>
          </p:nvSpPr>
          <p:spPr>
            <a:xfrm>
              <a:off x="1447800" y="2590800"/>
              <a:ext cx="1219200" cy="1066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55" name="Straight Arrow Connector 54">
              <a:extLst>
                <a:ext uri="{FF2B5EF4-FFF2-40B4-BE49-F238E27FC236}">
                  <a16:creationId xmlns:a16="http://schemas.microsoft.com/office/drawing/2014/main" id="{F0921CB5-6AEC-5E43-B887-681D4419D3A7}"/>
                </a:ext>
              </a:extLst>
            </p:cNvPr>
            <p:cNvCxnSpPr/>
            <p:nvPr/>
          </p:nvCxnSpPr>
          <p:spPr>
            <a:xfrm>
              <a:off x="1600200" y="2514600"/>
              <a:ext cx="0" cy="1219200"/>
            </a:xfrm>
            <a:prstGeom prst="straightConnector1">
              <a:avLst/>
            </a:prstGeom>
            <a:grpFill/>
            <a:ln w="12700">
              <a:solidFill>
                <a:schemeClr val="accent2"/>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4EAFE3F4-3427-EE0D-FDE0-0664F883DCA9}"/>
                </a:ext>
              </a:extLst>
            </p:cNvPr>
            <p:cNvCxnSpPr/>
            <p:nvPr/>
          </p:nvCxnSpPr>
          <p:spPr>
            <a:xfrm>
              <a:off x="1828800" y="2514600"/>
              <a:ext cx="0" cy="1219200"/>
            </a:xfrm>
            <a:prstGeom prst="straightConnector1">
              <a:avLst/>
            </a:prstGeom>
            <a:grpFill/>
            <a:ln w="12700">
              <a:solidFill>
                <a:schemeClr val="accent2"/>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0AB113BE-03BC-4D3F-D0D4-1CF74FD35BF5}"/>
                </a:ext>
              </a:extLst>
            </p:cNvPr>
            <p:cNvCxnSpPr/>
            <p:nvPr/>
          </p:nvCxnSpPr>
          <p:spPr>
            <a:xfrm>
              <a:off x="2057400" y="2514600"/>
              <a:ext cx="0" cy="1219200"/>
            </a:xfrm>
            <a:prstGeom prst="straightConnector1">
              <a:avLst/>
            </a:prstGeom>
            <a:grpFill/>
            <a:ln w="12700">
              <a:solidFill>
                <a:schemeClr val="accent2"/>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C15A9BDF-3CB1-FDD3-3FD4-E013370022B9}"/>
                </a:ext>
              </a:extLst>
            </p:cNvPr>
            <p:cNvCxnSpPr/>
            <p:nvPr/>
          </p:nvCxnSpPr>
          <p:spPr>
            <a:xfrm>
              <a:off x="2286000" y="2514600"/>
              <a:ext cx="0" cy="1219200"/>
            </a:xfrm>
            <a:prstGeom prst="straightConnector1">
              <a:avLst/>
            </a:prstGeom>
            <a:grpFill/>
            <a:ln w="12700">
              <a:solidFill>
                <a:schemeClr val="accent2"/>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C6EC1200-4F7C-D59D-DF9F-44A183BF713B}"/>
                </a:ext>
              </a:extLst>
            </p:cNvPr>
            <p:cNvCxnSpPr/>
            <p:nvPr/>
          </p:nvCxnSpPr>
          <p:spPr>
            <a:xfrm>
              <a:off x="2514600" y="2514600"/>
              <a:ext cx="0" cy="1219200"/>
            </a:xfrm>
            <a:prstGeom prst="straightConnector1">
              <a:avLst/>
            </a:prstGeom>
            <a:grpFill/>
            <a:ln w="12700">
              <a:solidFill>
                <a:schemeClr val="accent2"/>
              </a:solidFill>
              <a:tailEnd type="triangle" w="med" len="lg"/>
            </a:ln>
          </p:spPr>
          <p:style>
            <a:lnRef idx="1">
              <a:schemeClr val="accent1"/>
            </a:lnRef>
            <a:fillRef idx="0">
              <a:schemeClr val="accent1"/>
            </a:fillRef>
            <a:effectRef idx="0">
              <a:schemeClr val="accent1"/>
            </a:effectRef>
            <a:fontRef idx="minor">
              <a:schemeClr val="tx1"/>
            </a:fontRef>
          </p:style>
        </p:cxnSp>
      </p:grpSp>
      <p:cxnSp>
        <p:nvCxnSpPr>
          <p:cNvPr id="61" name="Straight Arrow Connector 60">
            <a:extLst>
              <a:ext uri="{FF2B5EF4-FFF2-40B4-BE49-F238E27FC236}">
                <a16:creationId xmlns:a16="http://schemas.microsoft.com/office/drawing/2014/main" id="{1F18EF87-0B0E-0895-61A5-879CE53D84D6}"/>
              </a:ext>
            </a:extLst>
          </p:cNvPr>
          <p:cNvCxnSpPr>
            <a:cxnSpLocks/>
          </p:cNvCxnSpPr>
          <p:nvPr/>
        </p:nvCxnSpPr>
        <p:spPr>
          <a:xfrm flipH="1">
            <a:off x="2844794" y="1061858"/>
            <a:ext cx="1200209"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48BE3A57-5196-9EE6-AB3F-84D05EA56FA1}"/>
              </a:ext>
            </a:extLst>
          </p:cNvPr>
          <p:cNvSpPr txBox="1"/>
          <p:nvPr/>
        </p:nvSpPr>
        <p:spPr>
          <a:xfrm>
            <a:off x="3957855" y="926971"/>
            <a:ext cx="667170" cy="307777"/>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mn-ea"/>
                <a:cs typeface="+mn-cs"/>
              </a:rPr>
              <a:t>Supply</a:t>
            </a:r>
          </a:p>
        </p:txBody>
      </p:sp>
      <p:sp>
        <p:nvSpPr>
          <p:cNvPr id="64" name="TextBox 63">
            <a:extLst>
              <a:ext uri="{FF2B5EF4-FFF2-40B4-BE49-F238E27FC236}">
                <a16:creationId xmlns:a16="http://schemas.microsoft.com/office/drawing/2014/main" id="{99E009DF-6CE3-C7C8-D43D-9E8A8B1FB781}"/>
              </a:ext>
            </a:extLst>
          </p:cNvPr>
          <p:cNvSpPr txBox="1"/>
          <p:nvPr/>
        </p:nvSpPr>
        <p:spPr>
          <a:xfrm>
            <a:off x="2021313" y="2261080"/>
            <a:ext cx="671081" cy="307777"/>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mn-ea"/>
                <a:cs typeface="+mn-cs"/>
              </a:rPr>
              <a:t>Return</a:t>
            </a:r>
          </a:p>
        </p:txBody>
      </p:sp>
      <p:cxnSp>
        <p:nvCxnSpPr>
          <p:cNvPr id="68" name="Straight Arrow Connector 67">
            <a:extLst>
              <a:ext uri="{FF2B5EF4-FFF2-40B4-BE49-F238E27FC236}">
                <a16:creationId xmlns:a16="http://schemas.microsoft.com/office/drawing/2014/main" id="{CDC1F215-1457-C972-B616-0B7C34E08F33}"/>
              </a:ext>
            </a:extLst>
          </p:cNvPr>
          <p:cNvCxnSpPr>
            <a:cxnSpLocks/>
          </p:cNvCxnSpPr>
          <p:nvPr/>
        </p:nvCxnSpPr>
        <p:spPr>
          <a:xfrm flipH="1">
            <a:off x="2566430" y="2290108"/>
            <a:ext cx="1199803"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80CC12D9-93F5-CC91-8DAE-9F10D272CAB0}"/>
              </a:ext>
            </a:extLst>
          </p:cNvPr>
          <p:cNvCxnSpPr/>
          <p:nvPr/>
        </p:nvCxnSpPr>
        <p:spPr>
          <a:xfrm>
            <a:off x="2189241" y="1123492"/>
            <a:ext cx="0" cy="1066800"/>
          </a:xfrm>
          <a:prstGeom prst="straightConnector1">
            <a:avLst/>
          </a:prstGeom>
          <a:ln>
            <a:solidFill>
              <a:schemeClr val="accent2"/>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567BA4BD-F406-6D07-B4FE-548A84A35F84}"/>
              </a:ext>
            </a:extLst>
          </p:cNvPr>
          <p:cNvCxnSpPr/>
          <p:nvPr/>
        </p:nvCxnSpPr>
        <p:spPr>
          <a:xfrm>
            <a:off x="2036841" y="1123492"/>
            <a:ext cx="609600"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469CA9D2-F843-1B39-4379-3BB98185478C}"/>
              </a:ext>
            </a:extLst>
          </p:cNvPr>
          <p:cNvCxnSpPr/>
          <p:nvPr/>
        </p:nvCxnSpPr>
        <p:spPr>
          <a:xfrm>
            <a:off x="2036841" y="2190292"/>
            <a:ext cx="609600"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85" name="TextBox 84">
            <a:extLst>
              <a:ext uri="{FF2B5EF4-FFF2-40B4-BE49-F238E27FC236}">
                <a16:creationId xmlns:a16="http://schemas.microsoft.com/office/drawing/2014/main" id="{06CC8FF3-A1C7-F36E-7C64-494C6EAE6D64}"/>
              </a:ext>
            </a:extLst>
          </p:cNvPr>
          <p:cNvSpPr txBox="1"/>
          <p:nvPr/>
        </p:nvSpPr>
        <p:spPr>
          <a:xfrm>
            <a:off x="2036841" y="1466392"/>
            <a:ext cx="296876" cy="307777"/>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mn-ea"/>
                <a:cs typeface="+mn-cs"/>
              </a:rPr>
              <a:t>H</a:t>
            </a:r>
          </a:p>
        </p:txBody>
      </p:sp>
      <p:cxnSp>
        <p:nvCxnSpPr>
          <p:cNvPr id="86" name="Straight Connector 85">
            <a:extLst>
              <a:ext uri="{FF2B5EF4-FFF2-40B4-BE49-F238E27FC236}">
                <a16:creationId xmlns:a16="http://schemas.microsoft.com/office/drawing/2014/main" id="{01879144-23AA-D0D8-2A02-28B0F6EDB029}"/>
              </a:ext>
            </a:extLst>
          </p:cNvPr>
          <p:cNvCxnSpPr>
            <a:cxnSpLocks/>
          </p:cNvCxnSpPr>
          <p:nvPr/>
        </p:nvCxnSpPr>
        <p:spPr>
          <a:xfrm>
            <a:off x="2833301" y="2314686"/>
            <a:ext cx="0" cy="50074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C3CEB51B-95BC-6FD6-19B9-D75645CFC262}"/>
              </a:ext>
            </a:extLst>
          </p:cNvPr>
          <p:cNvCxnSpPr>
            <a:cxnSpLocks/>
          </p:cNvCxnSpPr>
          <p:nvPr/>
        </p:nvCxnSpPr>
        <p:spPr>
          <a:xfrm>
            <a:off x="3061901" y="2314686"/>
            <a:ext cx="0" cy="50074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8" name="Straight Arrow Connector 87">
            <a:extLst>
              <a:ext uri="{FF2B5EF4-FFF2-40B4-BE49-F238E27FC236}">
                <a16:creationId xmlns:a16="http://schemas.microsoft.com/office/drawing/2014/main" id="{50097C68-2572-B9EB-7933-8F1DF72B69B8}"/>
              </a:ext>
            </a:extLst>
          </p:cNvPr>
          <p:cNvCxnSpPr/>
          <p:nvPr/>
        </p:nvCxnSpPr>
        <p:spPr>
          <a:xfrm>
            <a:off x="2528501" y="2652141"/>
            <a:ext cx="304800" cy="0"/>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89" name="Straight Arrow Connector 88">
            <a:extLst>
              <a:ext uri="{FF2B5EF4-FFF2-40B4-BE49-F238E27FC236}">
                <a16:creationId xmlns:a16="http://schemas.microsoft.com/office/drawing/2014/main" id="{5E12497F-A59F-B223-2C48-49901DE4121C}"/>
              </a:ext>
            </a:extLst>
          </p:cNvPr>
          <p:cNvCxnSpPr/>
          <p:nvPr/>
        </p:nvCxnSpPr>
        <p:spPr>
          <a:xfrm flipH="1">
            <a:off x="3061901" y="2652141"/>
            <a:ext cx="304800" cy="0"/>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0" name="TextBox 89">
            <a:extLst>
              <a:ext uri="{FF2B5EF4-FFF2-40B4-BE49-F238E27FC236}">
                <a16:creationId xmlns:a16="http://schemas.microsoft.com/office/drawing/2014/main" id="{6FB6BC1C-7907-EDFE-BA83-8C86788ED31C}"/>
              </a:ext>
            </a:extLst>
          </p:cNvPr>
          <p:cNvSpPr txBox="1"/>
          <p:nvPr/>
        </p:nvSpPr>
        <p:spPr>
          <a:xfrm>
            <a:off x="2817894" y="2462935"/>
            <a:ext cx="2664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mn-ea"/>
                <a:cs typeface="+mn-cs"/>
              </a:rPr>
              <a:t>S</a:t>
            </a:r>
          </a:p>
        </p:txBody>
      </p:sp>
      <p:cxnSp>
        <p:nvCxnSpPr>
          <p:cNvPr id="92" name="Straight Arrow Connector 91">
            <a:extLst>
              <a:ext uri="{FF2B5EF4-FFF2-40B4-BE49-F238E27FC236}">
                <a16:creationId xmlns:a16="http://schemas.microsoft.com/office/drawing/2014/main" id="{3A680B94-686F-4B7A-8EE9-D197E5336D3D}"/>
              </a:ext>
            </a:extLst>
          </p:cNvPr>
          <p:cNvCxnSpPr>
            <a:cxnSpLocks/>
          </p:cNvCxnSpPr>
          <p:nvPr/>
        </p:nvCxnSpPr>
        <p:spPr>
          <a:xfrm>
            <a:off x="875256" y="1138058"/>
            <a:ext cx="561475" cy="0"/>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5" name="TextBox 94">
            <a:extLst>
              <a:ext uri="{FF2B5EF4-FFF2-40B4-BE49-F238E27FC236}">
                <a16:creationId xmlns:a16="http://schemas.microsoft.com/office/drawing/2014/main" id="{C996775F-084E-0061-580E-6BB0EA1A0441}"/>
              </a:ext>
            </a:extLst>
          </p:cNvPr>
          <p:cNvSpPr txBox="1"/>
          <p:nvPr/>
        </p:nvSpPr>
        <p:spPr>
          <a:xfrm>
            <a:off x="1207632" y="1147684"/>
            <a:ext cx="26321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mn-ea"/>
                <a:cs typeface="+mn-cs"/>
              </a:rPr>
              <a:t>x</a:t>
            </a:r>
          </a:p>
        </p:txBody>
      </p:sp>
      <p:sp>
        <p:nvSpPr>
          <p:cNvPr id="96" name="TextBox 95">
            <a:extLst>
              <a:ext uri="{FF2B5EF4-FFF2-40B4-BE49-F238E27FC236}">
                <a16:creationId xmlns:a16="http://schemas.microsoft.com/office/drawing/2014/main" id="{524FB892-9D24-A496-E876-CD671E023186}"/>
              </a:ext>
            </a:extLst>
          </p:cNvPr>
          <p:cNvSpPr txBox="1"/>
          <p:nvPr/>
        </p:nvSpPr>
        <p:spPr>
          <a:xfrm>
            <a:off x="866409" y="1501506"/>
            <a:ext cx="264816"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mn-ea"/>
                <a:cs typeface="+mn-cs"/>
              </a:rPr>
              <a:t>y</a:t>
            </a:r>
          </a:p>
        </p:txBody>
      </p:sp>
      <p:cxnSp>
        <p:nvCxnSpPr>
          <p:cNvPr id="97" name="Straight Arrow Connector 96">
            <a:extLst>
              <a:ext uri="{FF2B5EF4-FFF2-40B4-BE49-F238E27FC236}">
                <a16:creationId xmlns:a16="http://schemas.microsoft.com/office/drawing/2014/main" id="{25238D08-3835-12F3-247B-6BE08C03F463}"/>
              </a:ext>
            </a:extLst>
          </p:cNvPr>
          <p:cNvCxnSpPr>
            <a:cxnSpLocks/>
          </p:cNvCxnSpPr>
          <p:nvPr/>
        </p:nvCxnSpPr>
        <p:spPr>
          <a:xfrm>
            <a:off x="901048" y="1145390"/>
            <a:ext cx="0" cy="557367"/>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3" name="Oval 92">
            <a:extLst>
              <a:ext uri="{FF2B5EF4-FFF2-40B4-BE49-F238E27FC236}">
                <a16:creationId xmlns:a16="http://schemas.microsoft.com/office/drawing/2014/main" id="{037A04C1-A8B4-E3C1-4180-173CCFF62932}"/>
              </a:ext>
            </a:extLst>
          </p:cNvPr>
          <p:cNvSpPr/>
          <p:nvPr/>
        </p:nvSpPr>
        <p:spPr>
          <a:xfrm>
            <a:off x="842007" y="1083382"/>
            <a:ext cx="118083" cy="114300"/>
          </a:xfrm>
          <a:prstGeom prst="ellips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1" name="Title 1">
            <a:extLst>
              <a:ext uri="{FF2B5EF4-FFF2-40B4-BE49-F238E27FC236}">
                <a16:creationId xmlns:a16="http://schemas.microsoft.com/office/drawing/2014/main" id="{AED253D8-3D59-6B26-18F7-C77DB8C2D144}"/>
              </a:ext>
            </a:extLst>
          </p:cNvPr>
          <p:cNvSpPr txBox="1">
            <a:spLocks/>
          </p:cNvSpPr>
          <p:nvPr/>
        </p:nvSpPr>
        <p:spPr>
          <a:xfrm>
            <a:off x="838200" y="38629"/>
            <a:ext cx="10515600" cy="64240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333399"/>
                </a:solidFill>
                <a:effectLst/>
                <a:uLnTx/>
                <a:uFillTx/>
                <a:latin typeface="Calibri" panose="020F0502020204030204"/>
                <a:ea typeface="+mj-ea"/>
                <a:cs typeface="Arial" panose="020B0604020202020204" pitchFamily="34" charset="0"/>
              </a:rPr>
              <a:t>Metal Foam Heat Exchanger Effectiveness</a:t>
            </a:r>
          </a:p>
        </p:txBody>
      </p:sp>
      <p:sp>
        <p:nvSpPr>
          <p:cNvPr id="11" name="Rectangle 10">
            <a:extLst>
              <a:ext uri="{FF2B5EF4-FFF2-40B4-BE49-F238E27FC236}">
                <a16:creationId xmlns:a16="http://schemas.microsoft.com/office/drawing/2014/main" id="{0FBF4CE2-E13B-27CF-F799-2B49824DEBB1}"/>
              </a:ext>
            </a:extLst>
          </p:cNvPr>
          <p:cNvSpPr/>
          <p:nvPr/>
        </p:nvSpPr>
        <p:spPr>
          <a:xfrm>
            <a:off x="2692394" y="1540290"/>
            <a:ext cx="1219200" cy="97317"/>
          </a:xfrm>
          <a:prstGeom prst="rect">
            <a:avLst/>
          </a:prstGeom>
          <a:pattFill prst="wdDnDiag">
            <a:fgClr>
              <a:schemeClr val="accent2"/>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5EF0F72E-46D7-868E-E8B3-CC1C07ACFC7F}"/>
              </a:ext>
            </a:extLst>
          </p:cNvPr>
          <p:cNvSpPr txBox="1"/>
          <p:nvPr/>
        </p:nvSpPr>
        <p:spPr>
          <a:xfrm>
            <a:off x="4264400" y="1438042"/>
            <a:ext cx="33214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000000"/>
                </a:solidFill>
                <a:effectLst/>
                <a:uLnTx/>
                <a:uFillTx/>
                <a:latin typeface="Calibri" panose="020F0502020204030204"/>
                <a:ea typeface="+mn-ea"/>
                <a:cs typeface="+mn-cs"/>
              </a:rPr>
              <a:t>dy</a:t>
            </a:r>
          </a:p>
        </p:txBody>
      </p:sp>
      <p:cxnSp>
        <p:nvCxnSpPr>
          <p:cNvPr id="13" name="Straight Arrow Connector 12">
            <a:extLst>
              <a:ext uri="{FF2B5EF4-FFF2-40B4-BE49-F238E27FC236}">
                <a16:creationId xmlns:a16="http://schemas.microsoft.com/office/drawing/2014/main" id="{88608FDF-0427-6847-2A72-BA9A99F5FC51}"/>
              </a:ext>
            </a:extLst>
          </p:cNvPr>
          <p:cNvCxnSpPr>
            <a:cxnSpLocks/>
          </p:cNvCxnSpPr>
          <p:nvPr/>
        </p:nvCxnSpPr>
        <p:spPr>
          <a:xfrm>
            <a:off x="4164752" y="1243647"/>
            <a:ext cx="0" cy="29337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BFD1F9F-9F00-5F2D-5FB6-87B846566499}"/>
              </a:ext>
            </a:extLst>
          </p:cNvPr>
          <p:cNvCxnSpPr>
            <a:cxnSpLocks/>
          </p:cNvCxnSpPr>
          <p:nvPr/>
        </p:nvCxnSpPr>
        <p:spPr>
          <a:xfrm flipV="1">
            <a:off x="4164456" y="1656892"/>
            <a:ext cx="0" cy="276641"/>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62E1E3B-8264-CA4C-6429-14B99ABF92C4}"/>
              </a:ext>
            </a:extLst>
          </p:cNvPr>
          <p:cNvCxnSpPr>
            <a:cxnSpLocks/>
          </p:cNvCxnSpPr>
          <p:nvPr/>
        </p:nvCxnSpPr>
        <p:spPr>
          <a:xfrm flipV="1">
            <a:off x="3889764" y="1637010"/>
            <a:ext cx="379846" cy="119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64CC555-AA16-EAD2-FFE7-40FA9E34768F}"/>
              </a:ext>
            </a:extLst>
          </p:cNvPr>
          <p:cNvCxnSpPr>
            <a:cxnSpLocks/>
          </p:cNvCxnSpPr>
          <p:nvPr/>
        </p:nvCxnSpPr>
        <p:spPr>
          <a:xfrm flipV="1">
            <a:off x="3889764" y="1537017"/>
            <a:ext cx="379846" cy="119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9A9F3E98-C8A3-5D4E-95A0-7571144F71DD}"/>
                  </a:ext>
                </a:extLst>
              </p:cNvPr>
              <p:cNvSpPr txBox="1"/>
              <p:nvPr/>
            </p:nvSpPr>
            <p:spPr>
              <a:xfrm>
                <a:off x="637483" y="3396945"/>
                <a:ext cx="5486400" cy="645561"/>
              </a:xfrm>
              <a:prstGeom prst="rect">
                <a:avLst/>
              </a:prstGeom>
              <a:solidFill>
                <a:schemeClr val="bg2">
                  <a:lumMod val="20000"/>
                  <a:lumOff val="80000"/>
                </a:schemeClr>
              </a:solidFill>
              <a:ln>
                <a:solidFill>
                  <a:schemeClr val="accent2"/>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𝐸𝑓𝑓𝑒𝑐𝑡𝑖𝑣𝑒𝑛𝑒𝑠𝑠</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𝛾</m:t>
                      </m:r>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f>
                        <m:fPr>
                          <m:ctrlP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1</m:t>
                          </m:r>
                        </m:num>
                        <m:den>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𝑙𝑛</m:t>
                          </m:r>
                          <m:d>
                            <m:dPr>
                              <m:ctrlP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dPr>
                            <m:e>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𝑝</m:t>
                              </m:r>
                            </m:e>
                          </m:d>
                        </m:den>
                      </m:f>
                      <m:d>
                        <m:dPr>
                          <m:ctrlP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dPr>
                        <m:e>
                          <m:f>
                            <m:fPr>
                              <m:ctrlP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𝑝</m:t>
                              </m:r>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−1)</m:t>
                              </m:r>
                            </m:num>
                            <m:den>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 (</m:t>
                              </m:r>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𝑝</m:t>
                              </m:r>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+1)</m:t>
                              </m:r>
                            </m:den>
                          </m:f>
                        </m:e>
                      </m:d>
                      <m:d>
                        <m:dPr>
                          <m:ctrlP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dPr>
                        <m:e>
                          <m:f>
                            <m:fPr>
                              <m:ctrlP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sSub>
                                <m:sSubPr>
                                  <m:ctrlP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𝑜𝑢𝑡</m:t>
                                  </m:r>
                                </m:sub>
                              </m:sSub>
                            </m:num>
                            <m:den>
                              <m:sSub>
                                <m:sSubPr>
                                  <m:ctrlP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𝑖𝑛</m:t>
                                  </m:r>
                                </m:sub>
                              </m:sSub>
                            </m:den>
                          </m:f>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+1</m:t>
                          </m:r>
                        </m:e>
                      </m:d>
                    </m:oMath>
                  </m:oMathPara>
                </a14:m>
                <a:endParaRPr kumimoji="0" lang="en-US" sz="1600" b="0"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4" name="TextBox 3">
                <a:extLst>
                  <a:ext uri="{FF2B5EF4-FFF2-40B4-BE49-F238E27FC236}">
                    <a16:creationId xmlns:a16="http://schemas.microsoft.com/office/drawing/2014/main" id="{9A9F3E98-C8A3-5D4E-95A0-7571144F71DD}"/>
                  </a:ext>
                </a:extLst>
              </p:cNvPr>
              <p:cNvSpPr txBox="1">
                <a:spLocks noRot="1" noChangeAspect="1" noMove="1" noResize="1" noEditPoints="1" noAdjustHandles="1" noChangeArrowheads="1" noChangeShapeType="1" noTextEdit="1"/>
              </p:cNvSpPr>
              <p:nvPr/>
            </p:nvSpPr>
            <p:spPr>
              <a:xfrm>
                <a:off x="637483" y="3396945"/>
                <a:ext cx="5486400" cy="645561"/>
              </a:xfrm>
              <a:prstGeom prst="rect">
                <a:avLst/>
              </a:prstGeom>
              <a:blipFill>
                <a:blip r:embed="rId3"/>
                <a:stretch>
                  <a:fillRect/>
                </a:stretch>
              </a:blipFill>
              <a:ln>
                <a:solidFill>
                  <a:schemeClr val="accent2"/>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91964BCE-8A91-8D06-D3C0-9C8A9A22EE76}"/>
                  </a:ext>
                </a:extLst>
              </p:cNvPr>
              <p:cNvSpPr txBox="1"/>
              <p:nvPr/>
            </p:nvSpPr>
            <p:spPr>
              <a:xfrm>
                <a:off x="637483" y="2888259"/>
                <a:ext cx="5486400" cy="357534"/>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pPr>
                        <m:e>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𝑞</m:t>
                          </m:r>
                        </m:e>
                        <m:sup>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sup>
                      </m:sSup>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𝛾</m:t>
                      </m:r>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sSub>
                        <m:sSubPr>
                          <m:ctrlP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𝑐</m:t>
                          </m:r>
                        </m:e>
                        <m:sub>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𝑝</m:t>
                          </m:r>
                        </m:sub>
                      </m:sSub>
                      <m:sSub>
                        <m:sSubPr>
                          <m:ctrlP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𝜃</m:t>
                          </m:r>
                        </m:e>
                        <m:sub>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𝑖𝑛</m:t>
                          </m:r>
                        </m:sub>
                      </m:sSub>
                    </m:oMath>
                  </m:oMathPara>
                </a14:m>
                <a:endParaRPr kumimoji="0" lang="en-US" sz="1600" b="0"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8" name="TextBox 7">
                <a:extLst>
                  <a:ext uri="{FF2B5EF4-FFF2-40B4-BE49-F238E27FC236}">
                    <a16:creationId xmlns:a16="http://schemas.microsoft.com/office/drawing/2014/main" id="{91964BCE-8A91-8D06-D3C0-9C8A9A22EE76}"/>
                  </a:ext>
                </a:extLst>
              </p:cNvPr>
              <p:cNvSpPr txBox="1">
                <a:spLocks noRot="1" noChangeAspect="1" noMove="1" noResize="1" noEditPoints="1" noAdjustHandles="1" noChangeArrowheads="1" noChangeShapeType="1" noTextEdit="1"/>
              </p:cNvSpPr>
              <p:nvPr/>
            </p:nvSpPr>
            <p:spPr>
              <a:xfrm>
                <a:off x="637483" y="2888259"/>
                <a:ext cx="5486400" cy="357534"/>
              </a:xfrm>
              <a:prstGeom prst="rect">
                <a:avLst/>
              </a:prstGeom>
              <a:blipFill>
                <a:blip r:embed="rId4"/>
                <a:stretch>
                  <a:fillRect b="-3448"/>
                </a:stretch>
              </a:blipFill>
              <a:ln>
                <a:noFill/>
              </a:ln>
            </p:spPr>
            <p:txBody>
              <a:bodyPr/>
              <a:lstStyle/>
              <a:p>
                <a:r>
                  <a:rPr lang="en-US">
                    <a:noFill/>
                  </a:rPr>
                  <a:t> </a:t>
                </a:r>
              </a:p>
            </p:txBody>
          </p:sp>
        </mc:Fallback>
      </mc:AlternateContent>
      <p:sp>
        <p:nvSpPr>
          <p:cNvPr id="15" name="TextBox 14">
            <a:extLst>
              <a:ext uri="{FF2B5EF4-FFF2-40B4-BE49-F238E27FC236}">
                <a16:creationId xmlns:a16="http://schemas.microsoft.com/office/drawing/2014/main" id="{A85702E6-CA7E-BCC3-268A-3E2EBCC24794}"/>
              </a:ext>
            </a:extLst>
          </p:cNvPr>
          <p:cNvSpPr txBox="1"/>
          <p:nvPr/>
        </p:nvSpPr>
        <p:spPr>
          <a:xfrm>
            <a:off x="8652421" y="5892274"/>
            <a:ext cx="1416863"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rPr>
              <a:t>Foam Thickness (in)</a:t>
            </a:r>
          </a:p>
        </p:txBody>
      </p:sp>
      <p:graphicFrame>
        <p:nvGraphicFramePr>
          <p:cNvPr id="2" name="Chart 1">
            <a:extLst>
              <a:ext uri="{FF2B5EF4-FFF2-40B4-BE49-F238E27FC236}">
                <a16:creationId xmlns:a16="http://schemas.microsoft.com/office/drawing/2014/main" id="{5988D644-624B-EA88-D864-C5DAAD524F3C}"/>
              </a:ext>
            </a:extLst>
          </p:cNvPr>
          <p:cNvGraphicFramePr>
            <a:graphicFrameLocks/>
          </p:cNvGraphicFramePr>
          <p:nvPr>
            <p:extLst>
              <p:ext uri="{D42A27DB-BD31-4B8C-83A1-F6EECF244321}">
                <p14:modId xmlns:p14="http://schemas.microsoft.com/office/powerpoint/2010/main" val="2802734072"/>
              </p:ext>
            </p:extLst>
          </p:nvPr>
        </p:nvGraphicFramePr>
        <p:xfrm>
          <a:off x="6967556" y="858698"/>
          <a:ext cx="4624388" cy="5172076"/>
        </p:xfrm>
        <a:graphic>
          <a:graphicData uri="http://schemas.openxmlformats.org/drawingml/2006/chart">
            <c:chart xmlns:c="http://schemas.openxmlformats.org/drawingml/2006/chart" xmlns:r="http://schemas.openxmlformats.org/officeDocument/2006/relationships" r:id="rId5"/>
          </a:graphicData>
        </a:graphic>
      </p:graphicFrame>
      <p:sp>
        <p:nvSpPr>
          <p:cNvPr id="5" name="TextBox 4">
            <a:extLst>
              <a:ext uri="{FF2B5EF4-FFF2-40B4-BE49-F238E27FC236}">
                <a16:creationId xmlns:a16="http://schemas.microsoft.com/office/drawing/2014/main" id="{4333ED85-D674-A858-686F-A9C5EF087327}"/>
              </a:ext>
            </a:extLst>
          </p:cNvPr>
          <p:cNvSpPr txBox="1"/>
          <p:nvPr/>
        </p:nvSpPr>
        <p:spPr>
          <a:xfrm>
            <a:off x="134376" y="4375945"/>
            <a:ext cx="7132105" cy="2031325"/>
          </a:xfrm>
          <a:prstGeom prst="rect">
            <a:avLst/>
          </a:prstGeom>
          <a:noFill/>
        </p:spPr>
        <p:txBody>
          <a:bodyPr wrap="square" rtlCol="0">
            <a:spAutoFit/>
          </a:bodyPr>
          <a:lstStyle/>
          <a:p>
            <a:pPr marL="285750" indent="-285750" algn="l" eaLnBrk="1" fontAlgn="auto" hangingPunct="1">
              <a:spcBef>
                <a:spcPts val="0"/>
              </a:spcBef>
              <a:spcAft>
                <a:spcPts val="0"/>
              </a:spcAft>
              <a:buFont typeface="Arial" panose="020B0604020202020204" pitchFamily="34" charset="0"/>
              <a:buChar char="•"/>
            </a:pPr>
            <a:r>
              <a:rPr lang="en-US" sz="1800" b="0" dirty="0">
                <a:solidFill>
                  <a:srgbClr val="333399"/>
                </a:solidFill>
                <a:latin typeface="Calibri" panose="020F0502020204030204"/>
              </a:rPr>
              <a:t>The heat flux equation is conveniently rearranged as a function of </a:t>
            </a:r>
            <a:r>
              <a:rPr lang="en-US" sz="1800" b="0" i="1" dirty="0">
                <a:solidFill>
                  <a:srgbClr val="333399"/>
                </a:solidFill>
                <a:latin typeface="Symbol" panose="05050102010706020507" pitchFamily="18" charset="2"/>
              </a:rPr>
              <a:t>q</a:t>
            </a:r>
            <a:r>
              <a:rPr lang="en-US" sz="1800" b="0" i="1" baseline="-25000" dirty="0">
                <a:solidFill>
                  <a:srgbClr val="333399"/>
                </a:solidFill>
                <a:latin typeface="Calibri" panose="020F0502020204030204"/>
              </a:rPr>
              <a:t>in </a:t>
            </a:r>
            <a:r>
              <a:rPr lang="en-US" sz="1800" b="0" dirty="0">
                <a:solidFill>
                  <a:srgbClr val="333399"/>
                </a:solidFill>
                <a:latin typeface="Calibri" panose="020F0502020204030204"/>
              </a:rPr>
              <a:t>and the inlet thermal mass flow (CO</a:t>
            </a:r>
            <a:r>
              <a:rPr lang="en-US" sz="1800" b="0" baseline="-25000" dirty="0">
                <a:solidFill>
                  <a:srgbClr val="333399"/>
                </a:solidFill>
                <a:latin typeface="Calibri" panose="020F0502020204030204"/>
              </a:rPr>
              <a:t>2</a:t>
            </a:r>
            <a:r>
              <a:rPr lang="en-US" sz="1800" b="0" dirty="0">
                <a:solidFill>
                  <a:srgbClr val="333399"/>
                </a:solidFill>
                <a:latin typeface="Calibri" panose="020F0502020204030204"/>
              </a:rPr>
              <a:t>) to derive a heat exchanger effectiveness. </a:t>
            </a:r>
          </a:p>
          <a:p>
            <a:pPr marL="285750" indent="-285750" algn="l" eaLnBrk="1" fontAlgn="auto" hangingPunct="1">
              <a:spcBef>
                <a:spcPts val="0"/>
              </a:spcBef>
              <a:spcAft>
                <a:spcPts val="0"/>
              </a:spcAft>
              <a:buFont typeface="Arial" panose="020B0604020202020204" pitchFamily="34" charset="0"/>
              <a:buChar char="•"/>
            </a:pPr>
            <a:r>
              <a:rPr lang="en-US" sz="1800" b="0" dirty="0">
                <a:solidFill>
                  <a:srgbClr val="333399"/>
                </a:solidFill>
                <a:latin typeface="Calibri" panose="020F0502020204030204"/>
              </a:rPr>
              <a:t>Results are shown in the plot for various panel thicknesses against tube spacing for p=5. </a:t>
            </a:r>
          </a:p>
          <a:p>
            <a:pPr marL="285750" indent="-285750" algn="l" eaLnBrk="1" fontAlgn="auto" hangingPunct="1">
              <a:spcBef>
                <a:spcPts val="0"/>
              </a:spcBef>
              <a:spcAft>
                <a:spcPts val="0"/>
              </a:spcAft>
              <a:buFont typeface="Arial" panose="020B0604020202020204" pitchFamily="34" charset="0"/>
              <a:buChar char="•"/>
            </a:pPr>
            <a:r>
              <a:rPr lang="en-US" sz="1800" b="0" dirty="0">
                <a:solidFill>
                  <a:srgbClr val="333399"/>
                </a:solidFill>
                <a:latin typeface="Calibri" panose="020F0502020204030204"/>
              </a:rPr>
              <a:t>As expected, the heat exchanger effectiveness is greatly influenced by the geometry.</a:t>
            </a:r>
          </a:p>
        </p:txBody>
      </p:sp>
    </p:spTree>
    <p:extLst>
      <p:ext uri="{BB962C8B-B14F-4D97-AF65-F5344CB8AC3E}">
        <p14:creationId xmlns:p14="http://schemas.microsoft.com/office/powerpoint/2010/main" val="2693734627"/>
      </p:ext>
    </p:extLst>
  </p:cSld>
  <p:clrMapOvr>
    <a:masterClrMapping/>
  </p:clrMapOvr>
</p:sld>
</file>

<file path=ppt/theme/theme1.xml><?xml version="1.0" encoding="utf-8"?>
<a:theme xmlns:a="http://schemas.openxmlformats.org/drawingml/2006/main" name="Blank">
  <a:themeElements>
    <a:clrScheme name="Custom 1">
      <a:dk1>
        <a:srgbClr val="000000"/>
      </a:dk1>
      <a:lt1>
        <a:srgbClr val="FFFFFF"/>
      </a:lt1>
      <a:dk2>
        <a:srgbClr val="AB3B00"/>
      </a:dk2>
      <a:lt2>
        <a:srgbClr val="EC7B2F"/>
      </a:lt2>
      <a:accent1>
        <a:srgbClr val="F4C400"/>
      </a:accent1>
      <a:accent2>
        <a:srgbClr val="006CD6"/>
      </a:accent2>
      <a:accent3>
        <a:srgbClr val="70AC46"/>
      </a:accent3>
      <a:accent4>
        <a:srgbClr val="67D6D4"/>
      </a:accent4>
      <a:accent5>
        <a:srgbClr val="818181"/>
      </a:accent5>
      <a:accent6>
        <a:srgbClr val="70AD47"/>
      </a:accent6>
      <a:hlink>
        <a:srgbClr val="006CD6"/>
      </a:hlink>
      <a:folHlink>
        <a:srgbClr val="C95700"/>
      </a:folHlink>
    </a:clrScheme>
    <a:fontScheme name="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Times" pitchFamily="18"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Office Theme">
  <a:themeElements>
    <a:clrScheme name="Custom 1">
      <a:dk1>
        <a:srgbClr val="000000"/>
      </a:dk1>
      <a:lt1>
        <a:srgbClr val="FFFFFF"/>
      </a:lt1>
      <a:dk2>
        <a:srgbClr val="AB3B00"/>
      </a:dk2>
      <a:lt2>
        <a:srgbClr val="EC7B2F"/>
      </a:lt2>
      <a:accent1>
        <a:srgbClr val="F4C400"/>
      </a:accent1>
      <a:accent2>
        <a:srgbClr val="006CD6"/>
      </a:accent2>
      <a:accent3>
        <a:srgbClr val="70AC46"/>
      </a:accent3>
      <a:accent4>
        <a:srgbClr val="67D6D4"/>
      </a:accent4>
      <a:accent5>
        <a:srgbClr val="818181"/>
      </a:accent5>
      <a:accent6>
        <a:srgbClr val="70AD47"/>
      </a:accent6>
      <a:hlink>
        <a:srgbClr val="006CD6"/>
      </a:hlink>
      <a:folHlink>
        <a:srgbClr val="C9570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F46216B-77A9-411A-B9D3-5023FCB70208}"/>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92E100D0229440820E8A7DC866FBEE" ma:contentTypeVersion="10" ma:contentTypeDescription="Create a new document." ma:contentTypeScope="" ma:versionID="f0673692744d741a58be3a3f21315d44">
  <xsd:schema xmlns:xsd="http://www.w3.org/2001/XMLSchema" xmlns:xs="http://www.w3.org/2001/XMLSchema" xmlns:p="http://schemas.microsoft.com/office/2006/metadata/properties" xmlns:ns2="5f97cbdb-3a7a-4cfb-87eb-7542cd24da7e" xmlns:ns3="7b530968-5265-4916-9d1c-18b5bfa4dd42" targetNamespace="http://schemas.microsoft.com/office/2006/metadata/properties" ma:root="true" ma:fieldsID="3b9ef52b6126c84a003300d5b97b75f0" ns2:_="" ns3:_="">
    <xsd:import namespace="5f97cbdb-3a7a-4cfb-87eb-7542cd24da7e"/>
    <xsd:import namespace="7b530968-5265-4916-9d1c-18b5bfa4dd4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97cbdb-3a7a-4cfb-87eb-7542cd24da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fb68aea-d2ee-4a6c-85e6-e4b5686e96e8"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b530968-5265-4916-9d1c-18b5bfa4dd4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8123470-34d1-4ae7-b848-1678c5288ee6}" ma:internalName="TaxCatchAll" ma:showField="CatchAllData" ma:web="7b530968-5265-4916-9d1c-18b5bfa4dd4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f97cbdb-3a7a-4cfb-87eb-7542cd24da7e">
      <Terms xmlns="http://schemas.microsoft.com/office/infopath/2007/PartnerControls"/>
    </lcf76f155ced4ddcb4097134ff3c332f>
    <TaxCatchAll xmlns="7b530968-5265-4916-9d1c-18b5bfa4dd4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ED0443-A8B4-4FD0-B92A-DFF4CC62CD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f97cbdb-3a7a-4cfb-87eb-7542cd24da7e"/>
    <ds:schemaRef ds:uri="7b530968-5265-4916-9d1c-18b5bfa4dd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475F7E1-25EC-49AD-AD10-E5DBBDD78C4A}">
  <ds:schemaRefs>
    <ds:schemaRef ds:uri="http://purl.org/dc/dcmitype/"/>
    <ds:schemaRef ds:uri="http://schemas.microsoft.com/office/2006/documentManagement/types"/>
    <ds:schemaRef ds:uri="http://schemas.openxmlformats.org/package/2006/metadata/core-properties"/>
    <ds:schemaRef ds:uri="http://purl.org/dc/terms/"/>
    <ds:schemaRef ds:uri="7b530968-5265-4916-9d1c-18b5bfa4dd42"/>
    <ds:schemaRef ds:uri="http://www.w3.org/XML/1998/namespace"/>
    <ds:schemaRef ds:uri="http://schemas.microsoft.com/office/2006/metadata/properties"/>
    <ds:schemaRef ds:uri="http://schemas.microsoft.com/office/infopath/2007/PartnerControls"/>
    <ds:schemaRef ds:uri="5f97cbdb-3a7a-4cfb-87eb-7542cd24da7e"/>
    <ds:schemaRef ds:uri="http://purl.org/dc/elements/1.1/"/>
  </ds:schemaRefs>
</ds:datastoreItem>
</file>

<file path=customXml/itemProps3.xml><?xml version="1.0" encoding="utf-8"?>
<ds:datastoreItem xmlns:ds="http://schemas.openxmlformats.org/officeDocument/2006/customXml" ds:itemID="{0A631D46-A88B-44F9-B011-0891D5ECFBA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584</TotalTime>
  <Words>2392</Words>
  <Application>Microsoft Office PowerPoint</Application>
  <PresentationFormat>Widescreen</PresentationFormat>
  <Paragraphs>371</Paragraphs>
  <Slides>19</Slides>
  <Notes>3</Notes>
  <HiddenSlides>0</HiddenSlides>
  <MMClips>0</MMClips>
  <ScaleCrop>false</ScaleCrop>
  <HeadingPairs>
    <vt:vector size="8" baseType="variant">
      <vt:variant>
        <vt:lpstr>Fonts Used</vt:lpstr>
      </vt:variant>
      <vt:variant>
        <vt:i4>9</vt:i4>
      </vt:variant>
      <vt:variant>
        <vt:lpstr>Theme</vt:lpstr>
      </vt:variant>
      <vt:variant>
        <vt:i4>2</vt:i4>
      </vt:variant>
      <vt:variant>
        <vt:lpstr>Embedded OLE Servers</vt:lpstr>
      </vt:variant>
      <vt:variant>
        <vt:i4>1</vt:i4>
      </vt:variant>
      <vt:variant>
        <vt:lpstr>Slide Titles</vt:lpstr>
      </vt:variant>
      <vt:variant>
        <vt:i4>19</vt:i4>
      </vt:variant>
    </vt:vector>
  </HeadingPairs>
  <TitlesOfParts>
    <vt:vector size="31" baseType="lpstr">
      <vt:lpstr>ＭＳ Ｐゴシック</vt:lpstr>
      <vt:lpstr>Aptos</vt:lpstr>
      <vt:lpstr>Aptos Narrow</vt:lpstr>
      <vt:lpstr>Arial</vt:lpstr>
      <vt:lpstr>Calibri</vt:lpstr>
      <vt:lpstr>Cambria Math</vt:lpstr>
      <vt:lpstr>Symbol</vt:lpstr>
      <vt:lpstr>Times</vt:lpstr>
      <vt:lpstr>Wingdings</vt:lpstr>
      <vt:lpstr>Blank</vt:lpstr>
      <vt:lpstr>3_Office Theme</vt:lpstr>
      <vt:lpstr>Equation</vt:lpstr>
      <vt:lpstr>In-Situ Heat Rejection to the Martian Atmosphere R. Gregory Schunk Thermal Analysis and Control Branch NASA/MSFC/Amentum/ESSCA </vt:lpstr>
      <vt:lpstr>Introduction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Chimney Performance</vt:lpstr>
      <vt:lpstr>Chimney Optimization</vt:lpstr>
      <vt:lpstr>Summary and Acknowledgements</vt:lpstr>
      <vt:lpstr>PowerPoint Presentation</vt:lpstr>
      <vt:lpstr>PowerPoint Presentation</vt:lpstr>
      <vt:lpstr>PowerPoint Presentation</vt:lpstr>
      <vt:lpstr>PowerPoint Presentation</vt:lpstr>
      <vt:lpstr>PowerPoint Presentation</vt:lpstr>
    </vt:vector>
  </TitlesOfParts>
  <Company>NASA/Ames Research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TFAWS 2010 Center Presentation</dc:title>
  <dc:creator>Tom Squire</dc:creator>
  <cp:lastModifiedBy>Schunk, Richard G. (MSFC-EV34)[ESSCA]</cp:lastModifiedBy>
  <cp:revision>25</cp:revision>
  <cp:lastPrinted>2001-11-30T21:59:45Z</cp:lastPrinted>
  <dcterms:created xsi:type="dcterms:W3CDTF">2001-11-21T21:59:03Z</dcterms:created>
  <dcterms:modified xsi:type="dcterms:W3CDTF">2026-08-17T21:11:32Z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0x0101009A92E100D0229440820E8A7DC866FBEE</vt:lpwstr>
  </property>
  <property fmtid="{D5CDD505-2E9C-101B-9397-08002B2CF9AE}" pid="3" name="MediaServiceImageTags">
    <vt:lpwstr/>
  </property>
</Properties>
</file>