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handoutMasterIdLst>
    <p:handoutMasterId r:id="rId40"/>
  </p:handoutMasterIdLst>
  <p:sldIdLst>
    <p:sldId id="256" r:id="rId5"/>
    <p:sldId id="257" r:id="rId6"/>
    <p:sldId id="261" r:id="rId7"/>
    <p:sldId id="1714" r:id="rId8"/>
    <p:sldId id="1715" r:id="rId9"/>
    <p:sldId id="264" r:id="rId10"/>
    <p:sldId id="270" r:id="rId11"/>
    <p:sldId id="263" r:id="rId12"/>
    <p:sldId id="269" r:id="rId13"/>
    <p:sldId id="277" r:id="rId14"/>
    <p:sldId id="275" r:id="rId15"/>
    <p:sldId id="278" r:id="rId16"/>
    <p:sldId id="262" r:id="rId17"/>
    <p:sldId id="1722" r:id="rId18"/>
    <p:sldId id="1723" r:id="rId19"/>
    <p:sldId id="276" r:id="rId20"/>
    <p:sldId id="272" r:id="rId21"/>
    <p:sldId id="287" r:id="rId22"/>
    <p:sldId id="1713" r:id="rId23"/>
    <p:sldId id="271" r:id="rId24"/>
    <p:sldId id="283" r:id="rId25"/>
    <p:sldId id="284" r:id="rId26"/>
    <p:sldId id="1719" r:id="rId27"/>
    <p:sldId id="1717" r:id="rId28"/>
    <p:sldId id="285" r:id="rId29"/>
    <p:sldId id="286" r:id="rId30"/>
    <p:sldId id="1716" r:id="rId31"/>
    <p:sldId id="1718" r:id="rId32"/>
    <p:sldId id="1720" r:id="rId33"/>
    <p:sldId id="265" r:id="rId34"/>
    <p:sldId id="1721" r:id="rId35"/>
    <p:sldId id="281" r:id="rId36"/>
    <p:sldId id="282" r:id="rId37"/>
    <p:sldId id="26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69"/>
    <p:restoredTop sz="94658"/>
  </p:normalViewPr>
  <p:slideViewPr>
    <p:cSldViewPr snapToGrid="0">
      <p:cViewPr varScale="1">
        <p:scale>
          <a:sx n="147" d="100"/>
          <a:sy n="147" d="100"/>
        </p:scale>
        <p:origin x="1386" y="11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101" d="100"/>
          <a:sy n="101" d="100"/>
        </p:scale>
        <p:origin x="3824"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DD1FE5-1EEA-6965-1A30-8513E60254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Narrow" panose="020B0604020202020204" pitchFamily="34" charset="0"/>
            </a:endParaRPr>
          </a:p>
        </p:txBody>
      </p:sp>
      <p:sp>
        <p:nvSpPr>
          <p:cNvPr id="3" name="Date Placeholder 2">
            <a:extLst>
              <a:ext uri="{FF2B5EF4-FFF2-40B4-BE49-F238E27FC236}">
                <a16:creationId xmlns:a16="http://schemas.microsoft.com/office/drawing/2014/main" id="{F860E911-0D90-D469-ADF1-3B8D7AFD3E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7F6DB0-8B93-8044-BA31-3123C5BF6D75}" type="datetimeFigureOut">
              <a:rPr lang="en-US" smtClean="0">
                <a:latin typeface="Arial Narrow" panose="020B0604020202020204" pitchFamily="34" charset="0"/>
              </a:rPr>
              <a:t>8/20/2026</a:t>
            </a:fld>
            <a:endParaRPr lang="en-US" dirty="0">
              <a:latin typeface="Arial Narrow" panose="020B0604020202020204" pitchFamily="34" charset="0"/>
            </a:endParaRPr>
          </a:p>
        </p:txBody>
      </p:sp>
      <p:sp>
        <p:nvSpPr>
          <p:cNvPr id="4" name="Footer Placeholder 3">
            <a:extLst>
              <a:ext uri="{FF2B5EF4-FFF2-40B4-BE49-F238E27FC236}">
                <a16:creationId xmlns:a16="http://schemas.microsoft.com/office/drawing/2014/main" id="{74B67B35-4E3A-ECE5-9753-7988A6D877F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Narrow" panose="020B0604020202020204" pitchFamily="34" charset="0"/>
            </a:endParaRPr>
          </a:p>
        </p:txBody>
      </p:sp>
      <p:sp>
        <p:nvSpPr>
          <p:cNvPr id="5" name="Slide Number Placeholder 4">
            <a:extLst>
              <a:ext uri="{FF2B5EF4-FFF2-40B4-BE49-F238E27FC236}">
                <a16:creationId xmlns:a16="http://schemas.microsoft.com/office/drawing/2014/main" id="{E57964D3-4A32-0448-CA54-509F413F0A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13E036-3ADA-4B45-9131-1407AAAB9428}" type="slidenum">
              <a:rPr lang="en-US" smtClean="0">
                <a:latin typeface="Arial Narrow" panose="020B0604020202020204" pitchFamily="34" charset="0"/>
              </a:rPr>
              <a:t>‹#›</a:t>
            </a:fld>
            <a:endParaRPr lang="en-US" dirty="0">
              <a:latin typeface="Arial Narrow" panose="020B0604020202020204" pitchFamily="34" charset="0"/>
            </a:endParaRPr>
          </a:p>
        </p:txBody>
      </p:sp>
    </p:spTree>
    <p:extLst>
      <p:ext uri="{BB962C8B-B14F-4D97-AF65-F5344CB8AC3E}">
        <p14:creationId xmlns:p14="http://schemas.microsoft.com/office/powerpoint/2010/main" val="1793196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6E2D9B-7C57-034E-B56A-53A874B687AA}"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68A093-01DF-3644-811C-EA4B221E1029}" type="slidenum">
              <a:rPr lang="en-US" smtClean="0"/>
              <a:t>‹#›</a:t>
            </a:fld>
            <a:endParaRPr lang="en-US"/>
          </a:p>
        </p:txBody>
      </p:sp>
    </p:spTree>
    <p:extLst>
      <p:ext uri="{BB962C8B-B14F-4D97-AF65-F5344CB8AC3E}">
        <p14:creationId xmlns:p14="http://schemas.microsoft.com/office/powerpoint/2010/main" val="1470912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NEAScout</a:t>
            </a:r>
            <a:r>
              <a:rPr lang="en-US" dirty="0"/>
              <a:t> was 86m2, Solar Cruiser is 1650m2</a:t>
            </a:r>
          </a:p>
        </p:txBody>
      </p:sp>
      <p:sp>
        <p:nvSpPr>
          <p:cNvPr id="4" name="Slide Number Placeholder 3"/>
          <p:cNvSpPr>
            <a:spLocks noGrp="1"/>
          </p:cNvSpPr>
          <p:nvPr>
            <p:ph type="sldNum" sz="quarter" idx="5"/>
          </p:nvPr>
        </p:nvSpPr>
        <p:spPr/>
        <p:txBody>
          <a:bodyPr/>
          <a:lstStyle/>
          <a:p>
            <a:fld id="{0C68A093-01DF-3644-811C-EA4B221E1029}" type="slidenum">
              <a:rPr lang="en-US" smtClean="0"/>
              <a:t>4</a:t>
            </a:fld>
            <a:endParaRPr lang="en-US"/>
          </a:p>
        </p:txBody>
      </p:sp>
    </p:spTree>
    <p:extLst>
      <p:ext uri="{BB962C8B-B14F-4D97-AF65-F5344CB8AC3E}">
        <p14:creationId xmlns:p14="http://schemas.microsoft.com/office/powerpoint/2010/main" val="1517868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CVHM</a:t>
            </a:r>
            <a:r>
              <a:rPr lang="en-US" sz="1200" b="0" i="0" kern="1200" dirty="0">
                <a:solidFill>
                  <a:schemeClr val="tx1"/>
                </a:solidFill>
                <a:effectLst/>
                <a:latin typeface="+mn-lt"/>
                <a:ea typeface="+mn-ea"/>
                <a:cs typeface="+mn-cs"/>
              </a:rPr>
              <a:t> (Compact Vector-Helium Magnetometer). CVHM is a JPL/UCLA instrument of extensive magnetometer </a:t>
            </a:r>
            <a:endParaRPr lang="en-US" dirty="0"/>
          </a:p>
        </p:txBody>
      </p:sp>
      <p:sp>
        <p:nvSpPr>
          <p:cNvPr id="4" name="Slide Number Placeholder 3"/>
          <p:cNvSpPr>
            <a:spLocks noGrp="1"/>
          </p:cNvSpPr>
          <p:nvPr>
            <p:ph type="sldNum" sz="quarter" idx="5"/>
          </p:nvPr>
        </p:nvSpPr>
        <p:spPr/>
        <p:txBody>
          <a:bodyPr/>
          <a:lstStyle/>
          <a:p>
            <a:fld id="{0C68A093-01DF-3644-811C-EA4B221E1029}" type="slidenum">
              <a:rPr lang="en-US" smtClean="0"/>
              <a:t>6</a:t>
            </a:fld>
            <a:endParaRPr lang="en-US"/>
          </a:p>
        </p:txBody>
      </p:sp>
    </p:spTree>
    <p:extLst>
      <p:ext uri="{BB962C8B-B14F-4D97-AF65-F5344CB8AC3E}">
        <p14:creationId xmlns:p14="http://schemas.microsoft.com/office/powerpoint/2010/main" val="2176727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commercial tool </a:t>
            </a:r>
            <a:r>
              <a:rPr lang="en-US" sz="1200" kern="1200" dirty="0" err="1">
                <a:solidFill>
                  <a:schemeClr val="tx1"/>
                </a:solidFill>
                <a:effectLst/>
                <a:latin typeface="+mn-lt"/>
                <a:ea typeface="+mn-ea"/>
                <a:cs typeface="+mn-cs"/>
              </a:rPr>
              <a:t>TruePlanning</a:t>
            </a:r>
            <a:r>
              <a:rPr lang="en-US" sz="1200" kern="1200" dirty="0">
                <a:solidFill>
                  <a:schemeClr val="tx1"/>
                </a:solidFill>
                <a:effectLst/>
                <a:latin typeface="+mn-lt"/>
                <a:ea typeface="+mn-ea"/>
                <a:cs typeface="+mn-cs"/>
              </a:rPr>
              <a:t>, from Unison Global. Mission costs were estimated using in-house developed cost estimating relationships (CERs) based on NASA earth-orbiting and planetary missions. The heritage assumptions for each subsystem are shown in Table 3, with “New” corresponding to TRL 6, where the exact component has not flown before, and “Off the Shelf” corresponding to TRL 9, where the exact component has flown before.</a:t>
            </a:r>
          </a:p>
          <a:p>
            <a:endParaRPr lang="en-US" dirty="0"/>
          </a:p>
        </p:txBody>
      </p:sp>
      <p:sp>
        <p:nvSpPr>
          <p:cNvPr id="4" name="Slide Number Placeholder 3"/>
          <p:cNvSpPr>
            <a:spLocks noGrp="1"/>
          </p:cNvSpPr>
          <p:nvPr>
            <p:ph type="sldNum" sz="quarter" idx="5"/>
          </p:nvPr>
        </p:nvSpPr>
        <p:spPr/>
        <p:txBody>
          <a:bodyPr/>
          <a:lstStyle/>
          <a:p>
            <a:fld id="{0C68A093-01DF-3644-811C-EA4B221E1029}" type="slidenum">
              <a:rPr lang="en-US" smtClean="0"/>
              <a:t>31</a:t>
            </a:fld>
            <a:endParaRPr lang="en-US"/>
          </a:p>
        </p:txBody>
      </p:sp>
    </p:spTree>
    <p:extLst>
      <p:ext uri="{BB962C8B-B14F-4D97-AF65-F5344CB8AC3E}">
        <p14:creationId xmlns:p14="http://schemas.microsoft.com/office/powerpoint/2010/main" val="3095533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CF4B0-623E-0C79-326F-D328822E9748}"/>
              </a:ext>
            </a:extLst>
          </p:cNvPr>
          <p:cNvSpPr>
            <a:spLocks noGrp="1"/>
          </p:cNvSpPr>
          <p:nvPr>
            <p:ph type="ctrTitle" hasCustomPrompt="1"/>
          </p:nvPr>
        </p:nvSpPr>
        <p:spPr>
          <a:xfrm>
            <a:off x="1524000" y="2189313"/>
            <a:ext cx="9144000" cy="878207"/>
          </a:xfrm>
          <a:prstGeom prst="rect">
            <a:avLst/>
          </a:prstGeom>
        </p:spPr>
        <p:txBody>
          <a:bodyPr anchor="b"/>
          <a:lstStyle>
            <a:lvl1pPr algn="ctr">
              <a:defRPr sz="6000"/>
            </a:lvl1pPr>
          </a:lstStyle>
          <a:p>
            <a:r>
              <a:rPr lang="en-US" sz="6000" b="1" dirty="0">
                <a:latin typeface="Arial Narrow" panose="020B0604020202020204" pitchFamily="34" charset="0"/>
                <a:cs typeface="Arial Narrow" panose="020B0604020202020204" pitchFamily="34" charset="0"/>
              </a:rPr>
              <a:t>Talk Title</a:t>
            </a:r>
            <a:endParaRPr lang="en-US" dirty="0"/>
          </a:p>
        </p:txBody>
      </p:sp>
      <p:sp>
        <p:nvSpPr>
          <p:cNvPr id="3" name="Subtitle 2">
            <a:extLst>
              <a:ext uri="{FF2B5EF4-FFF2-40B4-BE49-F238E27FC236}">
                <a16:creationId xmlns:a16="http://schemas.microsoft.com/office/drawing/2014/main" id="{C2FC6920-6AD4-39F8-BE2A-C486CC783290}"/>
              </a:ext>
            </a:extLst>
          </p:cNvPr>
          <p:cNvSpPr>
            <a:spLocks noGrp="1"/>
          </p:cNvSpPr>
          <p:nvPr>
            <p:ph type="subTitle" idx="1" hasCustomPrompt="1"/>
          </p:nvPr>
        </p:nvSpPr>
        <p:spPr>
          <a:xfrm>
            <a:off x="1524000" y="3127154"/>
            <a:ext cx="9144000" cy="3847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latin typeface="Arial Narrow" panose="020B0604020202020204" pitchFamily="34" charset="0"/>
                <a:cs typeface="Arial Narrow" panose="020B0604020202020204" pitchFamily="34" charset="0"/>
              </a:rPr>
              <a:t>Talk Subtitle</a:t>
            </a:r>
          </a:p>
        </p:txBody>
      </p:sp>
      <p:sp>
        <p:nvSpPr>
          <p:cNvPr id="4" name="Date Placeholder 3">
            <a:extLst>
              <a:ext uri="{FF2B5EF4-FFF2-40B4-BE49-F238E27FC236}">
                <a16:creationId xmlns:a16="http://schemas.microsoft.com/office/drawing/2014/main" id="{642DD7A5-DBCC-C869-A312-03DDBEE9EF0B}"/>
              </a:ext>
            </a:extLst>
          </p:cNvPr>
          <p:cNvSpPr>
            <a:spLocks noGrp="1"/>
          </p:cNvSpPr>
          <p:nvPr>
            <p:ph type="dt" sz="half" idx="10"/>
          </p:nvPr>
        </p:nvSpPr>
        <p:spPr>
          <a:xfrm>
            <a:off x="2112136" y="6374020"/>
            <a:ext cx="2150771" cy="365125"/>
          </a:xfrm>
          <a:prstGeom prst="rect">
            <a:avLst/>
          </a:prstGeom>
        </p:spPr>
        <p:txBody>
          <a:bodyPr/>
          <a:lstStyle>
            <a:lvl1pPr>
              <a:defRPr sz="1400">
                <a:solidFill>
                  <a:schemeClr val="bg2">
                    <a:lumMod val="75000"/>
                  </a:schemeClr>
                </a:solidFill>
              </a:defRPr>
            </a:lvl1pPr>
          </a:lstStyle>
          <a:p>
            <a:fld id="{25F7EF2E-7BF9-4748-AA51-1FE2DBC23FA8}" type="datetimeFigureOut">
              <a:rPr lang="en-US" smtClean="0"/>
              <a:pPr/>
              <a:t>8/20/2026</a:t>
            </a:fld>
            <a:endParaRPr lang="en-US" dirty="0"/>
          </a:p>
        </p:txBody>
      </p:sp>
      <p:sp>
        <p:nvSpPr>
          <p:cNvPr id="5" name="Footer Placeholder 4">
            <a:extLst>
              <a:ext uri="{FF2B5EF4-FFF2-40B4-BE49-F238E27FC236}">
                <a16:creationId xmlns:a16="http://schemas.microsoft.com/office/drawing/2014/main" id="{7219ACF3-4D9B-443D-179E-2A74A2C7FBFC}"/>
              </a:ext>
            </a:extLst>
          </p:cNvPr>
          <p:cNvSpPr>
            <a:spLocks noGrp="1"/>
          </p:cNvSpPr>
          <p:nvPr>
            <p:ph type="ftr" sz="quarter" idx="11"/>
          </p:nvPr>
        </p:nvSpPr>
        <p:spPr>
          <a:xfrm>
            <a:off x="4262907" y="6371954"/>
            <a:ext cx="4507606" cy="365125"/>
          </a:xfrm>
          <a:prstGeom prst="rect">
            <a:avLst/>
          </a:prstGeom>
        </p:spPr>
        <p:txBody>
          <a:bodyPr/>
          <a:lstStyle>
            <a:lvl1pPr>
              <a:defRPr sz="1400">
                <a:solidFill>
                  <a:schemeClr val="bg2">
                    <a:lumMod val="75000"/>
                  </a:schemeClr>
                </a:solidFill>
              </a:defRPr>
            </a:lvl1pPr>
          </a:lstStyle>
          <a:p>
            <a:endParaRPr lang="en-US" dirty="0"/>
          </a:p>
        </p:txBody>
      </p:sp>
      <p:sp>
        <p:nvSpPr>
          <p:cNvPr id="6" name="Slide Number Placeholder 5">
            <a:extLst>
              <a:ext uri="{FF2B5EF4-FFF2-40B4-BE49-F238E27FC236}">
                <a16:creationId xmlns:a16="http://schemas.microsoft.com/office/drawing/2014/main" id="{5C0C5876-DDC3-FC8E-C94B-80249B14262F}"/>
              </a:ext>
            </a:extLst>
          </p:cNvPr>
          <p:cNvSpPr>
            <a:spLocks noGrp="1"/>
          </p:cNvSpPr>
          <p:nvPr>
            <p:ph type="sldNum" sz="quarter" idx="12"/>
          </p:nvPr>
        </p:nvSpPr>
        <p:spPr>
          <a:xfrm>
            <a:off x="8770514" y="6375989"/>
            <a:ext cx="1017430" cy="365125"/>
          </a:xfrm>
          <a:prstGeom prst="rect">
            <a:avLst/>
          </a:prstGeom>
        </p:spPr>
        <p:txBody>
          <a:bodyPr/>
          <a:lstStyle>
            <a:lvl1pPr>
              <a:defRPr sz="1400">
                <a:solidFill>
                  <a:schemeClr val="bg2">
                    <a:lumMod val="75000"/>
                  </a:schemeClr>
                </a:solidFill>
              </a:defRPr>
            </a:lvl1pPr>
          </a:lstStyle>
          <a:p>
            <a:fld id="{88E0E29E-E225-F048-A964-380D52CA58AC}" type="slidenum">
              <a:rPr lang="en-US" smtClean="0"/>
              <a:pPr/>
              <a:t>‹#›</a:t>
            </a:fld>
            <a:endParaRPr lang="en-US" dirty="0"/>
          </a:p>
        </p:txBody>
      </p:sp>
      <p:sp>
        <p:nvSpPr>
          <p:cNvPr id="11" name="Text Placeholder 10">
            <a:extLst>
              <a:ext uri="{FF2B5EF4-FFF2-40B4-BE49-F238E27FC236}">
                <a16:creationId xmlns:a16="http://schemas.microsoft.com/office/drawing/2014/main" id="{629824BE-970D-1FA6-73B6-DC31E2106CC8}"/>
              </a:ext>
            </a:extLst>
          </p:cNvPr>
          <p:cNvSpPr>
            <a:spLocks noGrp="1"/>
          </p:cNvSpPr>
          <p:nvPr>
            <p:ph type="body" sz="quarter" idx="13" hasCustomPrompt="1"/>
          </p:nvPr>
        </p:nvSpPr>
        <p:spPr>
          <a:xfrm>
            <a:off x="1524000" y="3607363"/>
            <a:ext cx="9144000" cy="964637"/>
          </a:xfrm>
          <a:prstGeom prst="rect">
            <a:avLst/>
          </a:prstGeom>
        </p:spPr>
        <p:txBody>
          <a:bodyPr/>
          <a:lstStyle>
            <a:lvl1pPr marL="0" indent="0" algn="ctr">
              <a:buFontTx/>
              <a:buNone/>
              <a:defRPr sz="1800" baseline="0">
                <a:latin typeface="+mn-lt"/>
              </a:defRPr>
            </a:lvl1pPr>
          </a:lstStyle>
          <a:p>
            <a:r>
              <a:rPr lang="en-US" sz="2800" dirty="0">
                <a:latin typeface="Arial Narrow" panose="020B0604020202020204" pitchFamily="34" charset="0"/>
                <a:cs typeface="Arial Narrow" panose="020B0604020202020204" pitchFamily="34" charset="0"/>
              </a:rPr>
              <a:t>Your Name</a:t>
            </a:r>
          </a:p>
          <a:p>
            <a:r>
              <a:rPr lang="en-US" sz="2800" dirty="0">
                <a:latin typeface="Arial Narrow" panose="020B0604020202020204" pitchFamily="34" charset="0"/>
                <a:cs typeface="Arial Narrow" panose="020B0604020202020204" pitchFamily="34" charset="0"/>
              </a:rPr>
              <a:t>Your Institution</a:t>
            </a:r>
          </a:p>
        </p:txBody>
      </p:sp>
    </p:spTree>
    <p:extLst>
      <p:ext uri="{BB962C8B-B14F-4D97-AF65-F5344CB8AC3E}">
        <p14:creationId xmlns:p14="http://schemas.microsoft.com/office/powerpoint/2010/main" val="3771243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F43BA-9E1C-EF6A-E83F-9671F693638A}"/>
              </a:ext>
            </a:extLst>
          </p:cNvPr>
          <p:cNvSpPr>
            <a:spLocks noGrp="1"/>
          </p:cNvSpPr>
          <p:nvPr>
            <p:ph type="title"/>
          </p:nvPr>
        </p:nvSpPr>
        <p:spPr>
          <a:xfrm>
            <a:off x="838200" y="-101210"/>
            <a:ext cx="10515600" cy="609178"/>
          </a:xfrm>
          <a:prstGeom prst="rect">
            <a:avLst/>
          </a:prstGeom>
        </p:spPr>
        <p:txBody>
          <a:bodyPr anchor="b">
            <a:normAutofit/>
          </a:bodyPr>
          <a:lstStyle>
            <a:lvl1pPr algn="ctr">
              <a:defRPr sz="300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D0AB011-D974-1E69-EEB4-740B3CAF578E}"/>
              </a:ext>
            </a:extLst>
          </p:cNvPr>
          <p:cNvSpPr>
            <a:spLocks noGrp="1"/>
          </p:cNvSpPr>
          <p:nvPr>
            <p:ph type="body" idx="1"/>
          </p:nvPr>
        </p:nvSpPr>
        <p:spPr>
          <a:xfrm>
            <a:off x="294640" y="609178"/>
            <a:ext cx="11582400" cy="5436022"/>
          </a:xfrm>
          <a:prstGeom prst="rect">
            <a:avLst/>
          </a:prstGeom>
        </p:spPr>
        <p:txBody>
          <a:bodyPr/>
          <a:lstStyle>
            <a:lvl1pPr marL="0" indent="0">
              <a:buNone/>
              <a:defRPr sz="2400" b="0" i="0" baseline="0">
                <a:solidFill>
                  <a:schemeClr val="tx1"/>
                </a:solidFill>
                <a:latin typeface="Arial Narrow"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94C4ADCF-83F2-5487-3ECB-61D226666432}"/>
              </a:ext>
            </a:extLst>
          </p:cNvPr>
          <p:cNvSpPr>
            <a:spLocks noGrp="1"/>
          </p:cNvSpPr>
          <p:nvPr>
            <p:ph type="dt" sz="half" idx="10"/>
          </p:nvPr>
        </p:nvSpPr>
        <p:spPr>
          <a:xfrm>
            <a:off x="116983" y="6123390"/>
            <a:ext cx="2743200" cy="365125"/>
          </a:xfrm>
          <a:prstGeom prst="rect">
            <a:avLst/>
          </a:prstGeom>
        </p:spPr>
        <p:txBody>
          <a:bodyPr/>
          <a:lstStyle>
            <a:lvl1pPr>
              <a:defRPr sz="1400">
                <a:solidFill>
                  <a:schemeClr val="bg2">
                    <a:lumMod val="75000"/>
                  </a:schemeClr>
                </a:solidFill>
              </a:defRPr>
            </a:lvl1pPr>
          </a:lstStyle>
          <a:p>
            <a:fld id="{25F7EF2E-7BF9-4748-AA51-1FE2DBC23FA8}" type="datetimeFigureOut">
              <a:rPr lang="en-US" smtClean="0"/>
              <a:pPr/>
              <a:t>8/20/2026</a:t>
            </a:fld>
            <a:endParaRPr lang="en-US" dirty="0"/>
          </a:p>
        </p:txBody>
      </p:sp>
      <p:sp>
        <p:nvSpPr>
          <p:cNvPr id="9" name="Footer Placeholder 4">
            <a:extLst>
              <a:ext uri="{FF2B5EF4-FFF2-40B4-BE49-F238E27FC236}">
                <a16:creationId xmlns:a16="http://schemas.microsoft.com/office/drawing/2014/main" id="{078421A1-E800-BD12-9C63-C1F660C2EFDD}"/>
              </a:ext>
            </a:extLst>
          </p:cNvPr>
          <p:cNvSpPr>
            <a:spLocks noGrp="1"/>
          </p:cNvSpPr>
          <p:nvPr>
            <p:ph type="ftr" sz="quarter" idx="11"/>
          </p:nvPr>
        </p:nvSpPr>
        <p:spPr>
          <a:xfrm>
            <a:off x="2860183" y="6123390"/>
            <a:ext cx="5601237" cy="365125"/>
          </a:xfrm>
          <a:prstGeom prst="rect">
            <a:avLst/>
          </a:prstGeom>
        </p:spPr>
        <p:txBody>
          <a:bodyPr/>
          <a:lstStyle>
            <a:lvl1pPr>
              <a:defRPr sz="1400">
                <a:solidFill>
                  <a:schemeClr val="bg2">
                    <a:lumMod val="75000"/>
                  </a:schemeClr>
                </a:solidFill>
              </a:defRPr>
            </a:lvl1pPr>
          </a:lstStyle>
          <a:p>
            <a:endParaRPr lang="en-US" dirty="0"/>
          </a:p>
        </p:txBody>
      </p:sp>
      <p:sp>
        <p:nvSpPr>
          <p:cNvPr id="10" name="Slide Number Placeholder 5">
            <a:extLst>
              <a:ext uri="{FF2B5EF4-FFF2-40B4-BE49-F238E27FC236}">
                <a16:creationId xmlns:a16="http://schemas.microsoft.com/office/drawing/2014/main" id="{5FB874EB-6B2A-29EC-1D4A-BCA178E452FD}"/>
              </a:ext>
            </a:extLst>
          </p:cNvPr>
          <p:cNvSpPr>
            <a:spLocks noGrp="1"/>
          </p:cNvSpPr>
          <p:nvPr>
            <p:ph type="sldNum" sz="quarter" idx="12"/>
          </p:nvPr>
        </p:nvSpPr>
        <p:spPr>
          <a:xfrm>
            <a:off x="8461420" y="6123390"/>
            <a:ext cx="1661374" cy="365125"/>
          </a:xfrm>
          <a:prstGeom prst="rect">
            <a:avLst/>
          </a:prstGeom>
        </p:spPr>
        <p:txBody>
          <a:bodyPr/>
          <a:lstStyle>
            <a:lvl1pPr>
              <a:defRPr sz="1400">
                <a:solidFill>
                  <a:schemeClr val="bg2">
                    <a:lumMod val="75000"/>
                  </a:schemeClr>
                </a:solidFill>
              </a:defRPr>
            </a:lvl1pPr>
          </a:lstStyle>
          <a:p>
            <a:fld id="{88E0E29E-E225-F048-A964-380D52CA58AC}" type="slidenum">
              <a:rPr lang="en-US" smtClean="0"/>
              <a:pPr/>
              <a:t>‹#›</a:t>
            </a:fld>
            <a:endParaRPr lang="en-US" dirty="0"/>
          </a:p>
        </p:txBody>
      </p:sp>
    </p:spTree>
    <p:extLst>
      <p:ext uri="{BB962C8B-B14F-4D97-AF65-F5344CB8AC3E}">
        <p14:creationId xmlns:p14="http://schemas.microsoft.com/office/powerpoint/2010/main" val="1512106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Tex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F43BA-9E1C-EF6A-E83F-9671F693638A}"/>
              </a:ext>
            </a:extLst>
          </p:cNvPr>
          <p:cNvSpPr>
            <a:spLocks noGrp="1"/>
          </p:cNvSpPr>
          <p:nvPr>
            <p:ph type="title"/>
          </p:nvPr>
        </p:nvSpPr>
        <p:spPr>
          <a:xfrm>
            <a:off x="838200" y="-101210"/>
            <a:ext cx="10515600" cy="609178"/>
          </a:xfrm>
          <a:prstGeom prst="rect">
            <a:avLst/>
          </a:prstGeom>
        </p:spPr>
        <p:txBody>
          <a:bodyPr anchor="b">
            <a:normAutofit/>
          </a:bodyPr>
          <a:lstStyle>
            <a:lvl1pPr algn="ctr">
              <a:defRPr sz="300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D0AB011-D974-1E69-EEB4-740B3CAF578E}"/>
              </a:ext>
            </a:extLst>
          </p:cNvPr>
          <p:cNvSpPr>
            <a:spLocks noGrp="1"/>
          </p:cNvSpPr>
          <p:nvPr>
            <p:ph type="body" idx="1"/>
          </p:nvPr>
        </p:nvSpPr>
        <p:spPr>
          <a:xfrm>
            <a:off x="294640" y="609178"/>
            <a:ext cx="5730240" cy="5436022"/>
          </a:xfrm>
          <a:prstGeom prst="rect">
            <a:avLst/>
          </a:prstGeom>
        </p:spPr>
        <p:txBody>
          <a:bodyPr/>
          <a:lstStyle>
            <a:lvl1pPr marL="0" indent="0">
              <a:buNone/>
              <a:defRPr sz="2400" b="0" i="0" baseline="0">
                <a:solidFill>
                  <a:schemeClr val="tx1"/>
                </a:solidFill>
                <a:latin typeface="Arial Narrow"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Date Placeholder 3">
            <a:extLst>
              <a:ext uri="{FF2B5EF4-FFF2-40B4-BE49-F238E27FC236}">
                <a16:creationId xmlns:a16="http://schemas.microsoft.com/office/drawing/2014/main" id="{45614D1B-BFBD-556D-1DEA-72DF0E310D75}"/>
              </a:ext>
            </a:extLst>
          </p:cNvPr>
          <p:cNvSpPr>
            <a:spLocks noGrp="1"/>
          </p:cNvSpPr>
          <p:nvPr>
            <p:ph type="dt" sz="half" idx="10"/>
          </p:nvPr>
        </p:nvSpPr>
        <p:spPr>
          <a:xfrm>
            <a:off x="116983" y="6123390"/>
            <a:ext cx="2743200" cy="365125"/>
          </a:xfrm>
          <a:prstGeom prst="rect">
            <a:avLst/>
          </a:prstGeom>
        </p:spPr>
        <p:txBody>
          <a:bodyPr/>
          <a:lstStyle>
            <a:lvl1pPr>
              <a:defRPr sz="1400">
                <a:solidFill>
                  <a:schemeClr val="bg2">
                    <a:lumMod val="75000"/>
                  </a:schemeClr>
                </a:solidFill>
              </a:defRPr>
            </a:lvl1pPr>
          </a:lstStyle>
          <a:p>
            <a:fld id="{25F7EF2E-7BF9-4748-AA51-1FE2DBC23FA8}" type="datetimeFigureOut">
              <a:rPr lang="en-US" smtClean="0"/>
              <a:pPr/>
              <a:t>8/20/2026</a:t>
            </a:fld>
            <a:endParaRPr lang="en-US" dirty="0"/>
          </a:p>
        </p:txBody>
      </p:sp>
      <p:sp>
        <p:nvSpPr>
          <p:cNvPr id="12" name="Footer Placeholder 4">
            <a:extLst>
              <a:ext uri="{FF2B5EF4-FFF2-40B4-BE49-F238E27FC236}">
                <a16:creationId xmlns:a16="http://schemas.microsoft.com/office/drawing/2014/main" id="{3296F7F8-F866-13FD-E5FF-3C63EE11DB13}"/>
              </a:ext>
            </a:extLst>
          </p:cNvPr>
          <p:cNvSpPr>
            <a:spLocks noGrp="1"/>
          </p:cNvSpPr>
          <p:nvPr>
            <p:ph type="ftr" sz="quarter" idx="11"/>
          </p:nvPr>
        </p:nvSpPr>
        <p:spPr>
          <a:xfrm>
            <a:off x="2860183" y="6123390"/>
            <a:ext cx="5601237" cy="365125"/>
          </a:xfrm>
          <a:prstGeom prst="rect">
            <a:avLst/>
          </a:prstGeom>
        </p:spPr>
        <p:txBody>
          <a:bodyPr/>
          <a:lstStyle>
            <a:lvl1pPr>
              <a:defRPr sz="1400">
                <a:solidFill>
                  <a:schemeClr val="bg2">
                    <a:lumMod val="75000"/>
                  </a:schemeClr>
                </a:solidFill>
              </a:defRPr>
            </a:lvl1pPr>
          </a:lstStyle>
          <a:p>
            <a:endParaRPr lang="en-US" dirty="0"/>
          </a:p>
        </p:txBody>
      </p:sp>
      <p:sp>
        <p:nvSpPr>
          <p:cNvPr id="13" name="Slide Number Placeholder 5">
            <a:extLst>
              <a:ext uri="{FF2B5EF4-FFF2-40B4-BE49-F238E27FC236}">
                <a16:creationId xmlns:a16="http://schemas.microsoft.com/office/drawing/2014/main" id="{4EA36A92-E9A0-CCB8-1685-ACB4354E8EAF}"/>
              </a:ext>
            </a:extLst>
          </p:cNvPr>
          <p:cNvSpPr>
            <a:spLocks noGrp="1"/>
          </p:cNvSpPr>
          <p:nvPr>
            <p:ph type="sldNum" sz="quarter" idx="12"/>
          </p:nvPr>
        </p:nvSpPr>
        <p:spPr>
          <a:xfrm>
            <a:off x="8461420" y="6123390"/>
            <a:ext cx="1661374" cy="365125"/>
          </a:xfrm>
          <a:prstGeom prst="rect">
            <a:avLst/>
          </a:prstGeom>
        </p:spPr>
        <p:txBody>
          <a:bodyPr/>
          <a:lstStyle>
            <a:lvl1pPr>
              <a:defRPr sz="1400">
                <a:solidFill>
                  <a:schemeClr val="bg2">
                    <a:lumMod val="75000"/>
                  </a:schemeClr>
                </a:solidFill>
              </a:defRPr>
            </a:lvl1pPr>
          </a:lstStyle>
          <a:p>
            <a:fld id="{88E0E29E-E225-F048-A964-380D52CA58AC}" type="slidenum">
              <a:rPr lang="en-US" smtClean="0"/>
              <a:pPr/>
              <a:t>‹#›</a:t>
            </a:fld>
            <a:endParaRPr lang="en-US" dirty="0"/>
          </a:p>
        </p:txBody>
      </p:sp>
    </p:spTree>
    <p:extLst>
      <p:ext uri="{BB962C8B-B14F-4D97-AF65-F5344CB8AC3E}">
        <p14:creationId xmlns:p14="http://schemas.microsoft.com/office/powerpoint/2010/main" val="2896892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F43BA-9E1C-EF6A-E83F-9671F693638A}"/>
              </a:ext>
            </a:extLst>
          </p:cNvPr>
          <p:cNvSpPr>
            <a:spLocks noGrp="1"/>
          </p:cNvSpPr>
          <p:nvPr>
            <p:ph type="title"/>
          </p:nvPr>
        </p:nvSpPr>
        <p:spPr>
          <a:xfrm>
            <a:off x="838200" y="-101210"/>
            <a:ext cx="10515600" cy="609178"/>
          </a:xfrm>
          <a:prstGeom prst="rect">
            <a:avLst/>
          </a:prstGeom>
        </p:spPr>
        <p:txBody>
          <a:bodyPr anchor="b">
            <a:normAutofit/>
          </a:bodyPr>
          <a:lstStyle>
            <a:lvl1pPr algn="ctr">
              <a:defRPr sz="3000" baseline="0">
                <a:solidFill>
                  <a:schemeClr val="bg1"/>
                </a:solidFill>
              </a:defRPr>
            </a:lvl1pPr>
          </a:lstStyle>
          <a:p>
            <a:r>
              <a:rPr lang="en-US"/>
              <a:t>Click to edit Master title style</a:t>
            </a:r>
            <a:endParaRPr lang="en-US" dirty="0"/>
          </a:p>
        </p:txBody>
      </p:sp>
      <p:sp>
        <p:nvSpPr>
          <p:cNvPr id="10" name="Date Placeholder 3">
            <a:extLst>
              <a:ext uri="{FF2B5EF4-FFF2-40B4-BE49-F238E27FC236}">
                <a16:creationId xmlns:a16="http://schemas.microsoft.com/office/drawing/2014/main" id="{CD392A6F-ADF9-E905-68B3-D69DF8FBD864}"/>
              </a:ext>
            </a:extLst>
          </p:cNvPr>
          <p:cNvSpPr>
            <a:spLocks noGrp="1"/>
          </p:cNvSpPr>
          <p:nvPr>
            <p:ph type="dt" sz="half" idx="10"/>
          </p:nvPr>
        </p:nvSpPr>
        <p:spPr>
          <a:xfrm>
            <a:off x="116983" y="6123390"/>
            <a:ext cx="2743200" cy="365125"/>
          </a:xfrm>
          <a:prstGeom prst="rect">
            <a:avLst/>
          </a:prstGeom>
        </p:spPr>
        <p:txBody>
          <a:bodyPr/>
          <a:lstStyle>
            <a:lvl1pPr>
              <a:defRPr sz="1400">
                <a:solidFill>
                  <a:schemeClr val="bg2">
                    <a:lumMod val="75000"/>
                  </a:schemeClr>
                </a:solidFill>
              </a:defRPr>
            </a:lvl1pPr>
          </a:lstStyle>
          <a:p>
            <a:fld id="{25F7EF2E-7BF9-4748-AA51-1FE2DBC23FA8}" type="datetimeFigureOut">
              <a:rPr lang="en-US" smtClean="0"/>
              <a:pPr/>
              <a:t>8/20/2026</a:t>
            </a:fld>
            <a:endParaRPr lang="en-US" dirty="0"/>
          </a:p>
        </p:txBody>
      </p:sp>
      <p:sp>
        <p:nvSpPr>
          <p:cNvPr id="11" name="Footer Placeholder 4">
            <a:extLst>
              <a:ext uri="{FF2B5EF4-FFF2-40B4-BE49-F238E27FC236}">
                <a16:creationId xmlns:a16="http://schemas.microsoft.com/office/drawing/2014/main" id="{B4CFADB6-6D5A-8A5E-6B31-C8D7B012ACD0}"/>
              </a:ext>
            </a:extLst>
          </p:cNvPr>
          <p:cNvSpPr>
            <a:spLocks noGrp="1"/>
          </p:cNvSpPr>
          <p:nvPr>
            <p:ph type="ftr" sz="quarter" idx="11"/>
          </p:nvPr>
        </p:nvSpPr>
        <p:spPr>
          <a:xfrm>
            <a:off x="2860183" y="6123390"/>
            <a:ext cx="5601237" cy="365125"/>
          </a:xfrm>
          <a:prstGeom prst="rect">
            <a:avLst/>
          </a:prstGeom>
        </p:spPr>
        <p:txBody>
          <a:bodyPr/>
          <a:lstStyle>
            <a:lvl1pPr>
              <a:defRPr sz="1400">
                <a:solidFill>
                  <a:schemeClr val="bg2">
                    <a:lumMod val="75000"/>
                  </a:schemeClr>
                </a:solidFill>
              </a:defRPr>
            </a:lvl1pPr>
          </a:lstStyle>
          <a:p>
            <a:endParaRPr lang="en-US" dirty="0"/>
          </a:p>
        </p:txBody>
      </p:sp>
      <p:sp>
        <p:nvSpPr>
          <p:cNvPr id="12" name="Slide Number Placeholder 5">
            <a:extLst>
              <a:ext uri="{FF2B5EF4-FFF2-40B4-BE49-F238E27FC236}">
                <a16:creationId xmlns:a16="http://schemas.microsoft.com/office/drawing/2014/main" id="{4C090944-29C2-2832-D98F-BF7555BDD7A4}"/>
              </a:ext>
            </a:extLst>
          </p:cNvPr>
          <p:cNvSpPr>
            <a:spLocks noGrp="1"/>
          </p:cNvSpPr>
          <p:nvPr>
            <p:ph type="sldNum" sz="quarter" idx="12"/>
          </p:nvPr>
        </p:nvSpPr>
        <p:spPr>
          <a:xfrm>
            <a:off x="8461420" y="6123390"/>
            <a:ext cx="1661374" cy="365125"/>
          </a:xfrm>
          <a:prstGeom prst="rect">
            <a:avLst/>
          </a:prstGeom>
        </p:spPr>
        <p:txBody>
          <a:bodyPr/>
          <a:lstStyle>
            <a:lvl1pPr>
              <a:defRPr sz="1400">
                <a:solidFill>
                  <a:schemeClr val="bg2">
                    <a:lumMod val="75000"/>
                  </a:schemeClr>
                </a:solidFill>
              </a:defRPr>
            </a:lvl1pPr>
          </a:lstStyle>
          <a:p>
            <a:fld id="{88E0E29E-E225-F048-A964-380D52CA58AC}" type="slidenum">
              <a:rPr lang="en-US" smtClean="0"/>
              <a:pPr/>
              <a:t>‹#›</a:t>
            </a:fld>
            <a:endParaRPr lang="en-US" dirty="0"/>
          </a:p>
        </p:txBody>
      </p:sp>
    </p:spTree>
    <p:extLst>
      <p:ext uri="{BB962C8B-B14F-4D97-AF65-F5344CB8AC3E}">
        <p14:creationId xmlns:p14="http://schemas.microsoft.com/office/powerpoint/2010/main" val="1032036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F5A7C2B-08C1-D707-56FD-9EAC30BA228D}"/>
              </a:ext>
            </a:extLst>
          </p:cNvPr>
          <p:cNvSpPr>
            <a:spLocks noGrp="1"/>
          </p:cNvSpPr>
          <p:nvPr>
            <p:ph type="ctrTitle" hasCustomPrompt="1"/>
          </p:nvPr>
        </p:nvSpPr>
        <p:spPr>
          <a:xfrm>
            <a:off x="1524000" y="2249168"/>
            <a:ext cx="9144000" cy="878207"/>
          </a:xfrm>
          <a:prstGeom prst="rect">
            <a:avLst/>
          </a:prstGeom>
        </p:spPr>
        <p:txBody>
          <a:bodyPr anchor="b"/>
          <a:lstStyle>
            <a:lvl1pPr algn="ctr">
              <a:defRPr sz="6000"/>
            </a:lvl1pPr>
          </a:lstStyle>
          <a:p>
            <a:r>
              <a:rPr lang="en-US" sz="6000" b="1" dirty="0">
                <a:latin typeface="Arial Narrow" panose="020B0604020202020204" pitchFamily="34" charset="0"/>
                <a:cs typeface="Arial Narrow" panose="020B0604020202020204" pitchFamily="34" charset="0"/>
              </a:rPr>
              <a:t>Talk Title</a:t>
            </a:r>
            <a:endParaRPr lang="en-US" dirty="0"/>
          </a:p>
        </p:txBody>
      </p:sp>
      <p:sp>
        <p:nvSpPr>
          <p:cNvPr id="10" name="Subtitle 2">
            <a:extLst>
              <a:ext uri="{FF2B5EF4-FFF2-40B4-BE49-F238E27FC236}">
                <a16:creationId xmlns:a16="http://schemas.microsoft.com/office/drawing/2014/main" id="{D041A0DC-3683-67CB-27BF-4FFAFFCE6FDD}"/>
              </a:ext>
            </a:extLst>
          </p:cNvPr>
          <p:cNvSpPr>
            <a:spLocks noGrp="1"/>
          </p:cNvSpPr>
          <p:nvPr>
            <p:ph type="subTitle" idx="1" hasCustomPrompt="1"/>
          </p:nvPr>
        </p:nvSpPr>
        <p:spPr>
          <a:xfrm>
            <a:off x="1524000" y="3076170"/>
            <a:ext cx="9144000" cy="384764"/>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latin typeface="Arial Narrow" panose="020B0604020202020204" pitchFamily="34" charset="0"/>
                <a:cs typeface="Arial Narrow" panose="020B0604020202020204" pitchFamily="34" charset="0"/>
              </a:rPr>
              <a:t>Talk Subtitle</a:t>
            </a:r>
          </a:p>
        </p:txBody>
      </p:sp>
      <p:sp>
        <p:nvSpPr>
          <p:cNvPr id="20" name="Text Placeholder 19">
            <a:extLst>
              <a:ext uri="{FF2B5EF4-FFF2-40B4-BE49-F238E27FC236}">
                <a16:creationId xmlns:a16="http://schemas.microsoft.com/office/drawing/2014/main" id="{67F5223F-E97B-431C-C9BC-973C0F520489}"/>
              </a:ext>
            </a:extLst>
          </p:cNvPr>
          <p:cNvSpPr>
            <a:spLocks noGrp="1"/>
          </p:cNvSpPr>
          <p:nvPr>
            <p:ph type="body" sz="quarter" idx="13" hasCustomPrompt="1"/>
          </p:nvPr>
        </p:nvSpPr>
        <p:spPr>
          <a:xfrm>
            <a:off x="2043113" y="3893780"/>
            <a:ext cx="8121650" cy="1800225"/>
          </a:xfrm>
          <a:prstGeom prst="rect">
            <a:avLst/>
          </a:prstGeom>
        </p:spPr>
        <p:txBody>
          <a:bodyPr/>
          <a:lstStyle>
            <a:lvl1pPr marL="0" indent="0" algn="ctr">
              <a:buNone/>
              <a:defRPr sz="1800" b="0" i="0">
                <a:latin typeface="Arial Narrow" panose="020B0604020202020204" pitchFamily="34" charset="0"/>
                <a:cs typeface="Arial Narrow" panose="020B0604020202020204" pitchFamily="34" charset="0"/>
              </a:defRPr>
            </a:lvl1pPr>
          </a:lstStyle>
          <a:p>
            <a:pPr lvl="0"/>
            <a:r>
              <a:rPr lang="en-US" b="0" i="0" dirty="0">
                <a:solidFill>
                  <a:srgbClr val="000000"/>
                </a:solidFill>
                <a:effectLst/>
                <a:highlight>
                  <a:srgbClr val="FFFFFF"/>
                </a:highlight>
                <a:latin typeface="Arial Narrow" panose="020B0604020202020204" pitchFamily="34" charset="0"/>
              </a:rPr>
              <a:t>Your Name</a:t>
            </a:r>
            <a:br>
              <a:rPr lang="en-US" dirty="0"/>
            </a:br>
            <a:r>
              <a:rPr lang="en-US" b="0" i="0" dirty="0">
                <a:solidFill>
                  <a:srgbClr val="000000"/>
                </a:solidFill>
                <a:effectLst/>
                <a:highlight>
                  <a:srgbClr val="FFFFFF"/>
                </a:highlight>
                <a:latin typeface="Arial Narrow" panose="020B0604020202020204" pitchFamily="34" charset="0"/>
              </a:rPr>
              <a:t>Your Institution</a:t>
            </a:r>
            <a:br>
              <a:rPr lang="en-US" dirty="0"/>
            </a:br>
            <a:r>
              <a:rPr lang="en-US" b="0" i="0" dirty="0">
                <a:solidFill>
                  <a:srgbClr val="000000"/>
                </a:solidFill>
                <a:effectLst/>
                <a:highlight>
                  <a:srgbClr val="FFFFFF"/>
                </a:highlight>
                <a:latin typeface="Arial Narrow" panose="020B0604020202020204" pitchFamily="34" charset="0"/>
              </a:rPr>
              <a:t>Your Email Address or Other Contact Info (optional)</a:t>
            </a:r>
            <a:endParaRPr lang="en-US" dirty="0"/>
          </a:p>
        </p:txBody>
      </p:sp>
    </p:spTree>
    <p:extLst>
      <p:ext uri="{BB962C8B-B14F-4D97-AF65-F5344CB8AC3E}">
        <p14:creationId xmlns:p14="http://schemas.microsoft.com/office/powerpoint/2010/main" val="11292337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13397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7" r:id="rId3"/>
    <p:sldLayoutId id="2147483656" r:id="rId4"/>
    <p:sldLayoutId id="2147483655" r:id="rId5"/>
  </p:sldLayoutIdLst>
  <p:txStyles>
    <p:titleStyle>
      <a:lvl1pPr algn="ctr" defTabSz="914400" rtl="0" eaLnBrk="1" latinLnBrk="0" hangingPunct="1">
        <a:lnSpc>
          <a:spcPct val="90000"/>
        </a:lnSpc>
        <a:spcBef>
          <a:spcPct val="0"/>
        </a:spcBef>
        <a:buNone/>
        <a:defRPr sz="35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jpe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80.png"/><Relationship Id="rId5" Type="http://schemas.openxmlformats.org/officeDocument/2006/relationships/image" Target="../media/image35.png"/><Relationship Id="rId4" Type="http://schemas.openxmlformats.org/officeDocument/2006/relationships/image" Target="../media/image260.png"/></Relationships>
</file>

<file path=ppt/slides/_rels/slide19.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media" Target="../media/media3.mp4"/><Relationship Id="rId7" Type="http://schemas.openxmlformats.org/officeDocument/2006/relationships/image" Target="../media/image3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5.png"/><Relationship Id="rId5" Type="http://schemas.openxmlformats.org/officeDocument/2006/relationships/slideLayout" Target="../slideLayouts/slideLayout4.xml"/><Relationship Id="rId4" Type="http://schemas.openxmlformats.org/officeDocument/2006/relationships/video" Target="../media/media3.mp4"/></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 Id="rId5" Type="http://schemas.openxmlformats.org/officeDocument/2006/relationships/image" Target="../media/image41.jpe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 Id="rId5" Type="http://schemas.openxmlformats.org/officeDocument/2006/relationships/image" Target="../media/image61.emf"/><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80.png"/><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6C8BF76-ADA9-ED6D-1194-51D59D758A19}"/>
              </a:ext>
            </a:extLst>
          </p:cNvPr>
          <p:cNvSpPr>
            <a:spLocks noGrp="1"/>
          </p:cNvSpPr>
          <p:nvPr>
            <p:ph type="subTitle" idx="1"/>
          </p:nvPr>
        </p:nvSpPr>
        <p:spPr>
          <a:xfrm>
            <a:off x="0" y="2288954"/>
            <a:ext cx="12192000" cy="384764"/>
          </a:xfrm>
        </p:spPr>
        <p:txBody>
          <a:bodyPr/>
          <a:lstStyle/>
          <a:p>
            <a:r>
              <a:rPr lang="en-US" sz="3600" dirty="0" err="1"/>
              <a:t>GeoStorm</a:t>
            </a:r>
            <a:r>
              <a:rPr lang="en-US" sz="3600" dirty="0"/>
              <a:t> Beacon Design Reference Mission (DRM) and Technology Drivers</a:t>
            </a:r>
          </a:p>
        </p:txBody>
      </p:sp>
      <p:sp>
        <p:nvSpPr>
          <p:cNvPr id="4" name="Text Placeholder 3">
            <a:extLst>
              <a:ext uri="{FF2B5EF4-FFF2-40B4-BE49-F238E27FC236}">
                <a16:creationId xmlns:a16="http://schemas.microsoft.com/office/drawing/2014/main" id="{C28E199D-4011-9642-ED44-9A8A99A66E43}"/>
              </a:ext>
            </a:extLst>
          </p:cNvPr>
          <p:cNvSpPr>
            <a:spLocks noGrp="1"/>
          </p:cNvSpPr>
          <p:nvPr>
            <p:ph type="body" sz="quarter" idx="13"/>
          </p:nvPr>
        </p:nvSpPr>
        <p:spPr>
          <a:xfrm>
            <a:off x="1524000" y="3429000"/>
            <a:ext cx="9144000" cy="964637"/>
          </a:xfrm>
        </p:spPr>
        <p:txBody>
          <a:bodyPr/>
          <a:lstStyle/>
          <a:p>
            <a:pPr>
              <a:spcBef>
                <a:spcPts val="0"/>
              </a:spcBef>
              <a:spcAft>
                <a:spcPts val="600"/>
              </a:spcAft>
            </a:pPr>
            <a:r>
              <a:rPr lang="en-US" dirty="0"/>
              <a:t>John W. Dankanich</a:t>
            </a:r>
          </a:p>
          <a:p>
            <a:pPr>
              <a:lnSpc>
                <a:spcPct val="100000"/>
              </a:lnSpc>
              <a:spcBef>
                <a:spcPts val="0"/>
              </a:spcBef>
            </a:pPr>
            <a:r>
              <a:rPr lang="en-US" sz="1400" dirty="0"/>
              <a:t>In-Space Transportation Capability lead</a:t>
            </a:r>
          </a:p>
          <a:p>
            <a:pPr>
              <a:lnSpc>
                <a:spcPct val="100000"/>
              </a:lnSpc>
              <a:spcBef>
                <a:spcPts val="0"/>
              </a:spcBef>
            </a:pPr>
            <a:r>
              <a:rPr lang="en-US" sz="1400" dirty="0"/>
              <a:t>NASA Advanced Research and Technology Division / GO Domain</a:t>
            </a:r>
          </a:p>
          <a:p>
            <a:pPr>
              <a:lnSpc>
                <a:spcPct val="100000"/>
              </a:lnSpc>
              <a:spcBef>
                <a:spcPts val="0"/>
              </a:spcBef>
            </a:pPr>
            <a:r>
              <a:rPr lang="en-US" sz="1400" dirty="0"/>
              <a:t> Research and Technology Mission Directorate (RTMD)</a:t>
            </a:r>
          </a:p>
        </p:txBody>
      </p:sp>
    </p:spTree>
    <p:extLst>
      <p:ext uri="{BB962C8B-B14F-4D97-AF65-F5344CB8AC3E}">
        <p14:creationId xmlns:p14="http://schemas.microsoft.com/office/powerpoint/2010/main" val="3537228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D7D7D-EF24-579D-DA23-E5950B0A0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35563-EAD0-E5A0-7C00-9C71DF869E9A}"/>
              </a:ext>
            </a:extLst>
          </p:cNvPr>
          <p:cNvSpPr>
            <a:spLocks noGrp="1"/>
          </p:cNvSpPr>
          <p:nvPr>
            <p:ph type="title"/>
          </p:nvPr>
        </p:nvSpPr>
        <p:spPr/>
        <p:txBody>
          <a:bodyPr/>
          <a:lstStyle/>
          <a:p>
            <a:r>
              <a:rPr lang="en-US" dirty="0"/>
              <a:t>Trajectory Design</a:t>
            </a:r>
          </a:p>
        </p:txBody>
      </p:sp>
      <p:sp>
        <p:nvSpPr>
          <p:cNvPr id="4" name="TextBox 3">
            <a:extLst>
              <a:ext uri="{FF2B5EF4-FFF2-40B4-BE49-F238E27FC236}">
                <a16:creationId xmlns:a16="http://schemas.microsoft.com/office/drawing/2014/main" id="{7721654A-758B-E051-138E-1882A15C1986}"/>
              </a:ext>
            </a:extLst>
          </p:cNvPr>
          <p:cNvSpPr txBox="1"/>
          <p:nvPr/>
        </p:nvSpPr>
        <p:spPr>
          <a:xfrm>
            <a:off x="670560" y="5889562"/>
            <a:ext cx="8813074" cy="369332"/>
          </a:xfrm>
          <a:prstGeom prst="rect">
            <a:avLst/>
          </a:prstGeom>
          <a:solidFill>
            <a:srgbClr val="FFC000"/>
          </a:solidFill>
          <a:ln>
            <a:solidFill>
              <a:srgbClr val="0070C0"/>
            </a:solidFill>
          </a:ln>
        </p:spPr>
        <p:txBody>
          <a:bodyPr wrap="square">
            <a:spAutoFit/>
          </a:bodyPr>
          <a:lstStyle/>
          <a:p>
            <a:pPr algn="ctr"/>
            <a:r>
              <a:rPr lang="en-US" sz="1800" b="1" dirty="0"/>
              <a:t>Demonstration Mission to Validate </a:t>
            </a:r>
            <a:r>
              <a:rPr lang="en-US" b="1" dirty="0"/>
              <a:t>Navigation and Control Performance</a:t>
            </a:r>
            <a:endParaRPr lang="en-US" sz="1800" b="1" dirty="0"/>
          </a:p>
        </p:txBody>
      </p:sp>
      <p:pic>
        <p:nvPicPr>
          <p:cNvPr id="5" name="Picture 4" descr="Diagram&#10;&#10;Description automatically generated">
            <a:extLst>
              <a:ext uri="{FF2B5EF4-FFF2-40B4-BE49-F238E27FC236}">
                <a16:creationId xmlns:a16="http://schemas.microsoft.com/office/drawing/2014/main" id="{0A59F182-2FC1-FD23-D5CD-34F68E7E12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7362" y="779763"/>
            <a:ext cx="7717275" cy="5040890"/>
          </a:xfrm>
          <a:prstGeom prst="rect">
            <a:avLst/>
          </a:prstGeom>
        </p:spPr>
      </p:pic>
    </p:spTree>
    <p:extLst>
      <p:ext uri="{BB962C8B-B14F-4D97-AF65-F5344CB8AC3E}">
        <p14:creationId xmlns:p14="http://schemas.microsoft.com/office/powerpoint/2010/main" val="1794791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78B1F-6EA1-697E-5FCA-53F81742D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3A6C6-C4A4-1930-5B70-694AA4790AC6}"/>
              </a:ext>
            </a:extLst>
          </p:cNvPr>
          <p:cNvSpPr>
            <a:spLocks noGrp="1"/>
          </p:cNvSpPr>
          <p:nvPr>
            <p:ph type="title"/>
          </p:nvPr>
        </p:nvSpPr>
        <p:spPr/>
        <p:txBody>
          <a:bodyPr/>
          <a:lstStyle/>
          <a:p>
            <a:r>
              <a:rPr lang="en-US" dirty="0"/>
              <a:t>Trajectory Design</a:t>
            </a:r>
          </a:p>
        </p:txBody>
      </p:sp>
      <p:pic>
        <p:nvPicPr>
          <p:cNvPr id="6" name="Picture 5">
            <a:extLst>
              <a:ext uri="{FF2B5EF4-FFF2-40B4-BE49-F238E27FC236}">
                <a16:creationId xmlns:a16="http://schemas.microsoft.com/office/drawing/2014/main" id="{E08980E0-3FFB-E38D-B224-D2E47F11262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628503" y="776062"/>
            <a:ext cx="7663542" cy="5290268"/>
          </a:xfrm>
          <a:prstGeom prst="rect">
            <a:avLst/>
          </a:prstGeom>
        </p:spPr>
      </p:pic>
    </p:spTree>
    <p:extLst>
      <p:ext uri="{BB962C8B-B14F-4D97-AF65-F5344CB8AC3E}">
        <p14:creationId xmlns:p14="http://schemas.microsoft.com/office/powerpoint/2010/main" val="1941257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03938-1492-EF11-BA01-7DE5437B79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313A3-514D-4381-813F-F771D7426A47}"/>
              </a:ext>
            </a:extLst>
          </p:cNvPr>
          <p:cNvSpPr>
            <a:spLocks noGrp="1"/>
          </p:cNvSpPr>
          <p:nvPr>
            <p:ph type="title"/>
          </p:nvPr>
        </p:nvSpPr>
        <p:spPr/>
        <p:txBody>
          <a:bodyPr/>
          <a:lstStyle/>
          <a:p>
            <a:r>
              <a:rPr lang="en-US" dirty="0"/>
              <a:t>Trajectory Design – Reference Orbit Performance</a:t>
            </a:r>
          </a:p>
        </p:txBody>
      </p:sp>
      <p:sp>
        <p:nvSpPr>
          <p:cNvPr id="4" name="TextBox 3">
            <a:extLst>
              <a:ext uri="{FF2B5EF4-FFF2-40B4-BE49-F238E27FC236}">
                <a16:creationId xmlns:a16="http://schemas.microsoft.com/office/drawing/2014/main" id="{A53F0FFD-23F8-4F1E-9F68-2F34922A85C9}"/>
              </a:ext>
            </a:extLst>
          </p:cNvPr>
          <p:cNvSpPr txBox="1"/>
          <p:nvPr/>
        </p:nvSpPr>
        <p:spPr>
          <a:xfrm>
            <a:off x="670560" y="5889562"/>
            <a:ext cx="8813074" cy="369332"/>
          </a:xfrm>
          <a:prstGeom prst="rect">
            <a:avLst/>
          </a:prstGeom>
          <a:solidFill>
            <a:srgbClr val="FFC000"/>
          </a:solidFill>
          <a:ln>
            <a:solidFill>
              <a:srgbClr val="0070C0"/>
            </a:solidFill>
          </a:ln>
        </p:spPr>
        <p:txBody>
          <a:bodyPr wrap="square">
            <a:spAutoFit/>
          </a:bodyPr>
          <a:lstStyle/>
          <a:p>
            <a:pPr algn="ctr"/>
            <a:r>
              <a:rPr lang="en-US" sz="1800" b="1" dirty="0"/>
              <a:t>Sail Performance Requirement: A</a:t>
            </a:r>
            <a:r>
              <a:rPr lang="en-US" sz="1800" b="1" baseline="-25000" dirty="0"/>
              <a:t>c</a:t>
            </a:r>
            <a:r>
              <a:rPr lang="en-US" sz="1800" b="1" dirty="0"/>
              <a:t> ≥ 0.32 mm/s</a:t>
            </a:r>
            <a:r>
              <a:rPr lang="en-US" sz="1800" b="1" baseline="30000" dirty="0"/>
              <a:t>2</a:t>
            </a:r>
            <a:r>
              <a:rPr lang="en-US" sz="1800" b="1" dirty="0"/>
              <a:t> </a:t>
            </a:r>
          </a:p>
        </p:txBody>
      </p:sp>
      <p:pic>
        <p:nvPicPr>
          <p:cNvPr id="5" name="Picture 4" descr="Diagram&#10;&#10;AI-generated content may be incorrect.">
            <a:extLst>
              <a:ext uri="{FF2B5EF4-FFF2-40B4-BE49-F238E27FC236}">
                <a16:creationId xmlns:a16="http://schemas.microsoft.com/office/drawing/2014/main" id="{C4BCCF40-3F0A-F60C-9749-EA92D01E002B}"/>
              </a:ext>
            </a:extLst>
          </p:cNvPr>
          <p:cNvPicPr>
            <a:picLocks noChangeAspect="1"/>
          </p:cNvPicPr>
          <p:nvPr/>
        </p:nvPicPr>
        <p:blipFill rotWithShape="1">
          <a:blip r:embed="rId2">
            <a:extLst>
              <a:ext uri="{28A0092B-C50C-407E-A947-70E740481C1C}">
                <a14:useLocalDpi xmlns:a14="http://schemas.microsoft.com/office/drawing/2010/main" val="0"/>
              </a:ext>
            </a:extLst>
          </a:blip>
          <a:srcRect l="4515" t="9686" r="9234" b="4261"/>
          <a:stretch/>
        </p:blipFill>
        <p:spPr>
          <a:xfrm>
            <a:off x="80246" y="660228"/>
            <a:ext cx="5176906" cy="2622904"/>
          </a:xfrm>
          <a:prstGeom prst="rect">
            <a:avLst/>
          </a:prstGeom>
        </p:spPr>
      </p:pic>
      <p:pic>
        <p:nvPicPr>
          <p:cNvPr id="8" name="Picture 7" descr="Chart&#10;&#10;AI-generated content may be incorrect.">
            <a:extLst>
              <a:ext uri="{FF2B5EF4-FFF2-40B4-BE49-F238E27FC236}">
                <a16:creationId xmlns:a16="http://schemas.microsoft.com/office/drawing/2014/main" id="{D829BF78-7C1D-3977-A4F7-3057034CB87D}"/>
              </a:ext>
            </a:extLst>
          </p:cNvPr>
          <p:cNvPicPr>
            <a:picLocks noChangeAspect="1"/>
          </p:cNvPicPr>
          <p:nvPr/>
        </p:nvPicPr>
        <p:blipFill rotWithShape="1">
          <a:blip r:embed="rId3">
            <a:extLst>
              <a:ext uri="{28A0092B-C50C-407E-A947-70E740481C1C}">
                <a14:useLocalDpi xmlns:a14="http://schemas.microsoft.com/office/drawing/2010/main" val="0"/>
              </a:ext>
            </a:extLst>
          </a:blip>
          <a:srcRect l="5204" t="11043" r="9082" b="4110"/>
          <a:stretch/>
        </p:blipFill>
        <p:spPr>
          <a:xfrm>
            <a:off x="6096000" y="760783"/>
            <a:ext cx="5217855" cy="2622904"/>
          </a:xfrm>
          <a:prstGeom prst="rect">
            <a:avLst/>
          </a:prstGeom>
        </p:spPr>
      </p:pic>
      <p:pic>
        <p:nvPicPr>
          <p:cNvPr id="10" name="Picture 9" descr="Chart, line chart&#10;&#10;AI-generated content may be incorrect.">
            <a:extLst>
              <a:ext uri="{FF2B5EF4-FFF2-40B4-BE49-F238E27FC236}">
                <a16:creationId xmlns:a16="http://schemas.microsoft.com/office/drawing/2014/main" id="{2C3B9CBA-7B06-D3B3-D773-CDC95390CD69}"/>
              </a:ext>
            </a:extLst>
          </p:cNvPr>
          <p:cNvPicPr>
            <a:picLocks noChangeAspect="1"/>
          </p:cNvPicPr>
          <p:nvPr/>
        </p:nvPicPr>
        <p:blipFill rotWithShape="1">
          <a:blip r:embed="rId4">
            <a:extLst>
              <a:ext uri="{28A0092B-C50C-407E-A947-70E740481C1C}">
                <a14:useLocalDpi xmlns:a14="http://schemas.microsoft.com/office/drawing/2010/main" val="0"/>
              </a:ext>
            </a:extLst>
          </a:blip>
          <a:srcRect l="5739" t="10319" r="9234" b="4713"/>
          <a:stretch/>
        </p:blipFill>
        <p:spPr>
          <a:xfrm>
            <a:off x="838200" y="3429000"/>
            <a:ext cx="4588795" cy="2328691"/>
          </a:xfrm>
          <a:prstGeom prst="rect">
            <a:avLst/>
          </a:prstGeom>
        </p:spPr>
      </p:pic>
      <p:pic>
        <p:nvPicPr>
          <p:cNvPr id="12" name="Picture 11" descr="Chart, line chart&#10;&#10;AI-generated content may be incorrect.">
            <a:extLst>
              <a:ext uri="{FF2B5EF4-FFF2-40B4-BE49-F238E27FC236}">
                <a16:creationId xmlns:a16="http://schemas.microsoft.com/office/drawing/2014/main" id="{A7152A1D-AC2B-CB8D-073D-CDC52FE4C571}"/>
              </a:ext>
            </a:extLst>
          </p:cNvPr>
          <p:cNvPicPr>
            <a:picLocks noChangeAspect="1"/>
          </p:cNvPicPr>
          <p:nvPr/>
        </p:nvPicPr>
        <p:blipFill rotWithShape="1">
          <a:blip r:embed="rId5">
            <a:extLst>
              <a:ext uri="{28A0092B-C50C-407E-A947-70E740481C1C}">
                <a14:useLocalDpi xmlns:a14="http://schemas.microsoft.com/office/drawing/2010/main" val="0"/>
              </a:ext>
            </a:extLst>
          </a:blip>
          <a:srcRect l="9261" t="10319" r="8163" b="4713"/>
          <a:stretch/>
        </p:blipFill>
        <p:spPr>
          <a:xfrm>
            <a:off x="6096000" y="3636502"/>
            <a:ext cx="5582194" cy="2206244"/>
          </a:xfrm>
          <a:prstGeom prst="rect">
            <a:avLst/>
          </a:prstGeom>
        </p:spPr>
      </p:pic>
    </p:spTree>
    <p:extLst>
      <p:ext uri="{BB962C8B-B14F-4D97-AF65-F5344CB8AC3E}">
        <p14:creationId xmlns:p14="http://schemas.microsoft.com/office/powerpoint/2010/main" val="2080504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38430-6CE2-03DB-AAFC-BCADBC2CE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6EF595-3155-F4DD-4293-358E8AA1DD39}"/>
              </a:ext>
            </a:extLst>
          </p:cNvPr>
          <p:cNvSpPr>
            <a:spLocks noGrp="1"/>
          </p:cNvSpPr>
          <p:nvPr>
            <p:ph type="title"/>
          </p:nvPr>
        </p:nvSpPr>
        <p:spPr/>
        <p:txBody>
          <a:bodyPr/>
          <a:lstStyle/>
          <a:p>
            <a:r>
              <a:rPr lang="en-US" dirty="0"/>
              <a:t>Concept of Operations (</a:t>
            </a:r>
            <a:r>
              <a:rPr lang="en-US" dirty="0" err="1"/>
              <a:t>ConOps</a:t>
            </a:r>
            <a:r>
              <a:rPr lang="en-US" dirty="0"/>
              <a:t>)</a:t>
            </a:r>
          </a:p>
        </p:txBody>
      </p:sp>
      <p:cxnSp>
        <p:nvCxnSpPr>
          <p:cNvPr id="3" name="Straight Connector 2">
            <a:extLst>
              <a:ext uri="{FF2B5EF4-FFF2-40B4-BE49-F238E27FC236}">
                <a16:creationId xmlns:a16="http://schemas.microsoft.com/office/drawing/2014/main" id="{9D4181F3-6E62-C6DA-06AA-E636A4B39DD0}"/>
              </a:ext>
            </a:extLst>
          </p:cNvPr>
          <p:cNvCxnSpPr>
            <a:cxnSpLocks/>
            <a:endCxn id="17" idx="2"/>
          </p:cNvCxnSpPr>
          <p:nvPr/>
        </p:nvCxnSpPr>
        <p:spPr>
          <a:xfrm>
            <a:off x="8068721" y="2691048"/>
            <a:ext cx="2089743" cy="1374731"/>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le 2">
            <a:extLst>
              <a:ext uri="{FF2B5EF4-FFF2-40B4-BE49-F238E27FC236}">
                <a16:creationId xmlns:a16="http://schemas.microsoft.com/office/drawing/2014/main" id="{5CE55FFD-C1E8-0032-EAD7-0DDD4FD751AF}"/>
              </a:ext>
            </a:extLst>
          </p:cNvPr>
          <p:cNvSpPr txBox="1">
            <a:spLocks/>
          </p:cNvSpPr>
          <p:nvPr/>
        </p:nvSpPr>
        <p:spPr>
          <a:xfrm>
            <a:off x="1415345" y="54695"/>
            <a:ext cx="9326880" cy="1054626"/>
          </a:xfrm>
          <a:prstGeom prst="rect">
            <a:avLst/>
          </a:prstGeom>
        </p:spPr>
        <p:txBody>
          <a:bodyPr anchor="b">
            <a:normAutofit/>
          </a:bodyPr>
          <a:lstStyle>
            <a:lvl1pPr algn="ctr" defTabSz="914400" rtl="0" eaLnBrk="1" latinLnBrk="0" hangingPunct="1">
              <a:lnSpc>
                <a:spcPct val="90000"/>
              </a:lnSpc>
              <a:spcBef>
                <a:spcPct val="0"/>
              </a:spcBef>
              <a:buNone/>
              <a:defRPr sz="3000" kern="1200" baseline="0">
                <a:solidFill>
                  <a:schemeClr val="bg1"/>
                </a:solidFill>
                <a:latin typeface="+mj-lt"/>
                <a:ea typeface="+mj-ea"/>
                <a:cs typeface="+mj-cs"/>
              </a:defRPr>
            </a:lvl1pPr>
          </a:lstStyle>
          <a:p>
            <a:r>
              <a:rPr lang="en-US"/>
              <a:t>DRM Conops</a:t>
            </a:r>
          </a:p>
        </p:txBody>
      </p:sp>
      <p:pic>
        <p:nvPicPr>
          <p:cNvPr id="6" name="Picture 5" descr="A picture containing businesscard, accessory, envelope&#10;&#10;AI-generated content may be incorrect.">
            <a:extLst>
              <a:ext uri="{FF2B5EF4-FFF2-40B4-BE49-F238E27FC236}">
                <a16:creationId xmlns:a16="http://schemas.microsoft.com/office/drawing/2014/main" id="{E1445C1B-864A-518A-F1C8-47BFE039871A}"/>
              </a:ext>
            </a:extLst>
          </p:cNvPr>
          <p:cNvPicPr>
            <a:picLocks noChangeAspect="1"/>
          </p:cNvPicPr>
          <p:nvPr/>
        </p:nvPicPr>
        <p:blipFill>
          <a:blip r:embed="rId2">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a:off x="5113057" y="3850987"/>
            <a:ext cx="2114688" cy="1403384"/>
          </a:xfrm>
          <a:prstGeom prst="rect">
            <a:avLst/>
          </a:prstGeom>
        </p:spPr>
      </p:pic>
      <p:pic>
        <p:nvPicPr>
          <p:cNvPr id="7" name="Picture 6">
            <a:extLst>
              <a:ext uri="{FF2B5EF4-FFF2-40B4-BE49-F238E27FC236}">
                <a16:creationId xmlns:a16="http://schemas.microsoft.com/office/drawing/2014/main" id="{BB341C68-817D-F5C4-F37B-C7AD55CB4F6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58497" y="1792286"/>
            <a:ext cx="567456" cy="567456"/>
          </a:xfrm>
          <a:prstGeom prst="rect">
            <a:avLst/>
          </a:prstGeom>
        </p:spPr>
      </p:pic>
      <p:pic>
        <p:nvPicPr>
          <p:cNvPr id="8" name="Picture 7">
            <a:extLst>
              <a:ext uri="{FF2B5EF4-FFF2-40B4-BE49-F238E27FC236}">
                <a16:creationId xmlns:a16="http://schemas.microsoft.com/office/drawing/2014/main" id="{8C5F0DED-1979-1219-E474-C6AD71FB02A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32000" y="6134082"/>
            <a:ext cx="418690" cy="418690"/>
          </a:xfrm>
          <a:prstGeom prst="rect">
            <a:avLst/>
          </a:prstGeom>
        </p:spPr>
      </p:pic>
      <p:sp>
        <p:nvSpPr>
          <p:cNvPr id="9" name="TextBox 8">
            <a:extLst>
              <a:ext uri="{FF2B5EF4-FFF2-40B4-BE49-F238E27FC236}">
                <a16:creationId xmlns:a16="http://schemas.microsoft.com/office/drawing/2014/main" id="{0957A683-0C20-F8FC-6A36-5D57F8F94D2A}"/>
              </a:ext>
            </a:extLst>
          </p:cNvPr>
          <p:cNvSpPr txBox="1"/>
          <p:nvPr/>
        </p:nvSpPr>
        <p:spPr>
          <a:xfrm>
            <a:off x="4934569" y="5098543"/>
            <a:ext cx="399468" cy="369332"/>
          </a:xfrm>
          <a:prstGeom prst="rect">
            <a:avLst/>
          </a:prstGeom>
          <a:noFill/>
        </p:spPr>
        <p:txBody>
          <a:bodyPr wrap="none" rtlCol="0">
            <a:spAutoFit/>
          </a:bodyPr>
          <a:lstStyle/>
          <a:p>
            <a:r>
              <a:rPr lang="en-US" i="1"/>
              <a:t>L1</a:t>
            </a:r>
          </a:p>
        </p:txBody>
      </p:sp>
      <p:sp>
        <p:nvSpPr>
          <p:cNvPr id="10" name="Oval 9">
            <a:extLst>
              <a:ext uri="{FF2B5EF4-FFF2-40B4-BE49-F238E27FC236}">
                <a16:creationId xmlns:a16="http://schemas.microsoft.com/office/drawing/2014/main" id="{8AC1F6C6-A8E6-64D9-7421-10C055FF2369}"/>
              </a:ext>
            </a:extLst>
          </p:cNvPr>
          <p:cNvSpPr/>
          <p:nvPr/>
        </p:nvSpPr>
        <p:spPr>
          <a:xfrm>
            <a:off x="4934569" y="4901177"/>
            <a:ext cx="140101" cy="184666"/>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i="1"/>
          </a:p>
        </p:txBody>
      </p:sp>
      <p:cxnSp>
        <p:nvCxnSpPr>
          <p:cNvPr id="11" name="Straight Connector 10">
            <a:extLst>
              <a:ext uri="{FF2B5EF4-FFF2-40B4-BE49-F238E27FC236}">
                <a16:creationId xmlns:a16="http://schemas.microsoft.com/office/drawing/2014/main" id="{58209DD7-5219-AF7B-5B6B-0B980F038659}"/>
              </a:ext>
            </a:extLst>
          </p:cNvPr>
          <p:cNvCxnSpPr>
            <a:cxnSpLocks/>
          </p:cNvCxnSpPr>
          <p:nvPr/>
        </p:nvCxnSpPr>
        <p:spPr>
          <a:xfrm flipV="1">
            <a:off x="2129354" y="2313448"/>
            <a:ext cx="8177981" cy="414100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2DDB71F-D328-9D1A-1AD2-603B6B4E7258}"/>
              </a:ext>
            </a:extLst>
          </p:cNvPr>
          <p:cNvSpPr/>
          <p:nvPr/>
        </p:nvSpPr>
        <p:spPr>
          <a:xfrm rot="1169124">
            <a:off x="6966704" y="2481956"/>
            <a:ext cx="923481" cy="253858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i="1"/>
          </a:p>
        </p:txBody>
      </p:sp>
      <p:sp>
        <p:nvSpPr>
          <p:cNvPr id="13" name="TextBox 12">
            <a:extLst>
              <a:ext uri="{FF2B5EF4-FFF2-40B4-BE49-F238E27FC236}">
                <a16:creationId xmlns:a16="http://schemas.microsoft.com/office/drawing/2014/main" id="{66FB526C-C299-BD37-88F1-BCFD2EB2F8E6}"/>
              </a:ext>
            </a:extLst>
          </p:cNvPr>
          <p:cNvSpPr txBox="1"/>
          <p:nvPr/>
        </p:nvSpPr>
        <p:spPr>
          <a:xfrm>
            <a:off x="155187" y="5418170"/>
            <a:ext cx="1621470" cy="738664"/>
          </a:xfrm>
          <a:prstGeom prst="rect">
            <a:avLst/>
          </a:prstGeom>
          <a:noFill/>
        </p:spPr>
        <p:txBody>
          <a:bodyPr wrap="square" rtlCol="0">
            <a:spAutoFit/>
          </a:bodyPr>
          <a:lstStyle/>
          <a:p>
            <a:r>
              <a:rPr lang="en-US" sz="1400" dirty="0"/>
              <a:t>Launch as secondary to L1 on ESPA Grande</a:t>
            </a:r>
          </a:p>
        </p:txBody>
      </p:sp>
      <p:cxnSp>
        <p:nvCxnSpPr>
          <p:cNvPr id="14" name="Curved Connector 14">
            <a:extLst>
              <a:ext uri="{FF2B5EF4-FFF2-40B4-BE49-F238E27FC236}">
                <a16:creationId xmlns:a16="http://schemas.microsoft.com/office/drawing/2014/main" id="{6F4EF039-08FA-5F7C-C119-D59D52844B2E}"/>
              </a:ext>
            </a:extLst>
          </p:cNvPr>
          <p:cNvCxnSpPr>
            <a:cxnSpLocks/>
            <a:stCxn id="8" idx="3"/>
          </p:cNvCxnSpPr>
          <p:nvPr/>
        </p:nvCxnSpPr>
        <p:spPr>
          <a:xfrm flipV="1">
            <a:off x="2450690" y="4441638"/>
            <a:ext cx="3537501" cy="1901789"/>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pic>
        <p:nvPicPr>
          <p:cNvPr id="15" name="Picture 14">
            <a:extLst>
              <a:ext uri="{FF2B5EF4-FFF2-40B4-BE49-F238E27FC236}">
                <a16:creationId xmlns:a16="http://schemas.microsoft.com/office/drawing/2014/main" id="{A8B07917-A2C9-4943-5D4F-4C673B9BD643}"/>
              </a:ext>
            </a:extLst>
          </p:cNvPr>
          <p:cNvPicPr>
            <a:picLocks noChangeAspect="1"/>
          </p:cNvPicPr>
          <p:nvPr/>
        </p:nvPicPr>
        <p:blipFill>
          <a:blip r:embed="rId5">
            <a:clrChange>
              <a:clrFrom>
                <a:srgbClr val="FFFFFF"/>
              </a:clrFrom>
              <a:clrTo>
                <a:srgbClr val="FFFFFF">
                  <a:alpha val="0"/>
                </a:srgbClr>
              </a:clrTo>
            </a:clrChange>
          </a:blip>
          <a:srcRect l="40091" t="12813" r="54174" b="9768"/>
          <a:stretch/>
        </p:blipFill>
        <p:spPr>
          <a:xfrm>
            <a:off x="1564326" y="5108177"/>
            <a:ext cx="216309" cy="1599604"/>
          </a:xfrm>
          <a:prstGeom prst="rect">
            <a:avLst/>
          </a:prstGeom>
        </p:spPr>
      </p:pic>
      <p:pic>
        <p:nvPicPr>
          <p:cNvPr id="16" name="Picture 15">
            <a:extLst>
              <a:ext uri="{FF2B5EF4-FFF2-40B4-BE49-F238E27FC236}">
                <a16:creationId xmlns:a16="http://schemas.microsoft.com/office/drawing/2014/main" id="{A98F20FF-BDDB-B52A-25E1-F82DF55E2B74}"/>
              </a:ext>
            </a:extLst>
          </p:cNvPr>
          <p:cNvPicPr>
            <a:picLocks noChangeAspect="1"/>
          </p:cNvPicPr>
          <p:nvPr/>
        </p:nvPicPr>
        <p:blipFill>
          <a:blip r:embed="rId6">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a:off x="1212290" y="544280"/>
            <a:ext cx="3695864" cy="3041388"/>
          </a:xfrm>
          <a:prstGeom prst="rect">
            <a:avLst/>
          </a:prstGeom>
        </p:spPr>
      </p:pic>
      <p:pic>
        <p:nvPicPr>
          <p:cNvPr id="17" name="Picture 16">
            <a:extLst>
              <a:ext uri="{FF2B5EF4-FFF2-40B4-BE49-F238E27FC236}">
                <a16:creationId xmlns:a16="http://schemas.microsoft.com/office/drawing/2014/main" id="{B26C9340-981A-9197-7E51-D7A9A41737EC}"/>
              </a:ext>
            </a:extLst>
          </p:cNvPr>
          <p:cNvPicPr>
            <a:picLocks noChangeAspect="1"/>
          </p:cNvPicPr>
          <p:nvPr/>
        </p:nvPicPr>
        <p:blipFill>
          <a:blip r:embed="rId7">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rot="5400000">
            <a:off x="9500309" y="3407623"/>
            <a:ext cx="2632621" cy="1316311"/>
          </a:xfrm>
          <a:prstGeom prst="rect">
            <a:avLst/>
          </a:prstGeom>
        </p:spPr>
      </p:pic>
      <p:pic>
        <p:nvPicPr>
          <p:cNvPr id="18" name="Picture 17">
            <a:extLst>
              <a:ext uri="{FF2B5EF4-FFF2-40B4-BE49-F238E27FC236}">
                <a16:creationId xmlns:a16="http://schemas.microsoft.com/office/drawing/2014/main" id="{7D768AD0-488E-47ED-D8A9-000251A6C72A}"/>
              </a:ext>
            </a:extLst>
          </p:cNvPr>
          <p:cNvPicPr>
            <a:picLocks noChangeAspect="1"/>
          </p:cNvPicPr>
          <p:nvPr/>
        </p:nvPicPr>
        <p:blipFill>
          <a:blip r:embed="rId8">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rot="15972547">
            <a:off x="7608502" y="977333"/>
            <a:ext cx="1427962" cy="713981"/>
          </a:xfrm>
          <a:prstGeom prst="rect">
            <a:avLst/>
          </a:prstGeom>
        </p:spPr>
      </p:pic>
      <p:pic>
        <p:nvPicPr>
          <p:cNvPr id="19" name="Picture 18">
            <a:extLst>
              <a:ext uri="{FF2B5EF4-FFF2-40B4-BE49-F238E27FC236}">
                <a16:creationId xmlns:a16="http://schemas.microsoft.com/office/drawing/2014/main" id="{D5ECEB97-BDE6-DAA8-1884-1CE874FB5E03}"/>
              </a:ext>
            </a:extLst>
          </p:cNvPr>
          <p:cNvPicPr>
            <a:picLocks noChangeAspect="1"/>
          </p:cNvPicPr>
          <p:nvPr/>
        </p:nvPicPr>
        <p:blipFill>
          <a:blip r:embed="rId9">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rot="9230341">
            <a:off x="4624124" y="4184839"/>
            <a:ext cx="977865" cy="954503"/>
          </a:xfrm>
          <a:prstGeom prst="rect">
            <a:avLst/>
          </a:prstGeom>
        </p:spPr>
      </p:pic>
      <p:pic>
        <p:nvPicPr>
          <p:cNvPr id="20" name="Picture 19">
            <a:extLst>
              <a:ext uri="{FF2B5EF4-FFF2-40B4-BE49-F238E27FC236}">
                <a16:creationId xmlns:a16="http://schemas.microsoft.com/office/drawing/2014/main" id="{B13A81D3-02AE-3C88-D674-362AD2A9C8E8}"/>
              </a:ext>
            </a:extLst>
          </p:cNvPr>
          <p:cNvPicPr>
            <a:picLocks noChangeAspect="1"/>
          </p:cNvPicPr>
          <p:nvPr/>
        </p:nvPicPr>
        <p:blipFill>
          <a:blip r:embed="rId10">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a:off x="2344345" y="4784268"/>
            <a:ext cx="965272" cy="1214503"/>
          </a:xfrm>
          <a:prstGeom prst="rect">
            <a:avLst/>
          </a:prstGeom>
        </p:spPr>
      </p:pic>
      <p:pic>
        <p:nvPicPr>
          <p:cNvPr id="21" name="Picture 20">
            <a:extLst>
              <a:ext uri="{FF2B5EF4-FFF2-40B4-BE49-F238E27FC236}">
                <a16:creationId xmlns:a16="http://schemas.microsoft.com/office/drawing/2014/main" id="{12AB4CC7-CDB3-059A-F120-9DC7A1242B65}"/>
              </a:ext>
            </a:extLst>
          </p:cNvPr>
          <p:cNvPicPr>
            <a:picLocks noChangeAspect="1"/>
          </p:cNvPicPr>
          <p:nvPr/>
        </p:nvPicPr>
        <p:blipFill>
          <a:blip r:embed="rId11">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a:off x="109152" y="4396918"/>
            <a:ext cx="1571927" cy="1021252"/>
          </a:xfrm>
          <a:prstGeom prst="rect">
            <a:avLst/>
          </a:prstGeom>
        </p:spPr>
      </p:pic>
      <p:sp>
        <p:nvSpPr>
          <p:cNvPr id="22" name="TextBox 21">
            <a:extLst>
              <a:ext uri="{FF2B5EF4-FFF2-40B4-BE49-F238E27FC236}">
                <a16:creationId xmlns:a16="http://schemas.microsoft.com/office/drawing/2014/main" id="{AB5ECF5D-C118-19F6-B6E7-1DCAF75F5886}"/>
              </a:ext>
            </a:extLst>
          </p:cNvPr>
          <p:cNvSpPr txBox="1"/>
          <p:nvPr/>
        </p:nvSpPr>
        <p:spPr>
          <a:xfrm>
            <a:off x="1595948" y="4209777"/>
            <a:ext cx="1924709" cy="646331"/>
          </a:xfrm>
          <a:prstGeom prst="rect">
            <a:avLst/>
          </a:prstGeom>
          <a:noFill/>
        </p:spPr>
        <p:txBody>
          <a:bodyPr wrap="square" rtlCol="0">
            <a:spAutoFit/>
          </a:bodyPr>
          <a:lstStyle/>
          <a:p>
            <a:r>
              <a:rPr lang="en-US" i="1" dirty="0"/>
              <a:t>Deploy and commissioning</a:t>
            </a:r>
          </a:p>
        </p:txBody>
      </p:sp>
      <p:sp>
        <p:nvSpPr>
          <p:cNvPr id="23" name="TextBox 22">
            <a:extLst>
              <a:ext uri="{FF2B5EF4-FFF2-40B4-BE49-F238E27FC236}">
                <a16:creationId xmlns:a16="http://schemas.microsoft.com/office/drawing/2014/main" id="{ED2F8475-A290-ABB0-B3E0-C9CE126412FC}"/>
              </a:ext>
            </a:extLst>
          </p:cNvPr>
          <p:cNvSpPr txBox="1"/>
          <p:nvPr/>
        </p:nvSpPr>
        <p:spPr>
          <a:xfrm>
            <a:off x="3093768" y="3585002"/>
            <a:ext cx="2476574" cy="646331"/>
          </a:xfrm>
          <a:prstGeom prst="rect">
            <a:avLst/>
          </a:prstGeom>
          <a:noFill/>
        </p:spPr>
        <p:txBody>
          <a:bodyPr wrap="square" rtlCol="0">
            <a:spAutoFit/>
          </a:bodyPr>
          <a:lstStyle/>
          <a:p>
            <a:r>
              <a:rPr lang="en-US" i="1" dirty="0"/>
              <a:t>Cruise to Manifold Insertion, 180 days</a:t>
            </a:r>
          </a:p>
        </p:txBody>
      </p:sp>
      <p:sp>
        <p:nvSpPr>
          <p:cNvPr id="24" name="TextBox 23">
            <a:extLst>
              <a:ext uri="{FF2B5EF4-FFF2-40B4-BE49-F238E27FC236}">
                <a16:creationId xmlns:a16="http://schemas.microsoft.com/office/drawing/2014/main" id="{AB3E62B3-8F5F-91E6-3A0A-3EAC64244888}"/>
              </a:ext>
            </a:extLst>
          </p:cNvPr>
          <p:cNvSpPr txBox="1"/>
          <p:nvPr/>
        </p:nvSpPr>
        <p:spPr>
          <a:xfrm>
            <a:off x="5607440" y="5287523"/>
            <a:ext cx="1620305" cy="646331"/>
          </a:xfrm>
          <a:prstGeom prst="rect">
            <a:avLst/>
          </a:prstGeom>
          <a:noFill/>
        </p:spPr>
        <p:txBody>
          <a:bodyPr wrap="square" rtlCol="0">
            <a:spAutoFit/>
          </a:bodyPr>
          <a:lstStyle/>
          <a:p>
            <a:r>
              <a:rPr lang="en-US" i="1"/>
              <a:t>Deploy Solar Sail (~ 5 days)</a:t>
            </a:r>
          </a:p>
        </p:txBody>
      </p:sp>
      <p:pic>
        <p:nvPicPr>
          <p:cNvPr id="25" name="Picture 24" descr="A picture containing businesscard, accessory, envelope&#10;&#10;AI-generated content may be incorrect.">
            <a:extLst>
              <a:ext uri="{FF2B5EF4-FFF2-40B4-BE49-F238E27FC236}">
                <a16:creationId xmlns:a16="http://schemas.microsoft.com/office/drawing/2014/main" id="{0AF35E50-204C-776A-8DC6-9B1643DACF6B}"/>
              </a:ext>
            </a:extLst>
          </p:cNvPr>
          <p:cNvPicPr>
            <a:picLocks noChangeAspect="1"/>
          </p:cNvPicPr>
          <p:nvPr/>
        </p:nvPicPr>
        <p:blipFill>
          <a:blip r:embed="rId2">
            <a:clrChange>
              <a:clrFrom>
                <a:srgbClr val="FDFFFF"/>
              </a:clrFrom>
              <a:clrTo>
                <a:srgbClr val="FDFFFF">
                  <a:alpha val="0"/>
                </a:srgbClr>
              </a:clrTo>
            </a:clrChange>
            <a:extLst>
              <a:ext uri="{28A0092B-C50C-407E-A947-70E740481C1C}">
                <a14:useLocalDpi xmlns:a14="http://schemas.microsoft.com/office/drawing/2010/main" val="0"/>
              </a:ext>
            </a:extLst>
          </a:blip>
          <a:stretch>
            <a:fillRect/>
          </a:stretch>
        </p:blipFill>
        <p:spPr>
          <a:xfrm rot="18365561">
            <a:off x="6894644" y="1829880"/>
            <a:ext cx="2114688" cy="1403384"/>
          </a:xfrm>
          <a:prstGeom prst="rect">
            <a:avLst/>
          </a:prstGeom>
        </p:spPr>
      </p:pic>
      <p:cxnSp>
        <p:nvCxnSpPr>
          <p:cNvPr id="26" name="Curved Connector 31">
            <a:extLst>
              <a:ext uri="{FF2B5EF4-FFF2-40B4-BE49-F238E27FC236}">
                <a16:creationId xmlns:a16="http://schemas.microsoft.com/office/drawing/2014/main" id="{18131FD7-674B-067F-8B5A-1A81F2D34A90}"/>
              </a:ext>
            </a:extLst>
          </p:cNvPr>
          <p:cNvCxnSpPr>
            <a:cxnSpLocks/>
            <a:endCxn id="12" idx="5"/>
          </p:cNvCxnSpPr>
          <p:nvPr/>
        </p:nvCxnSpPr>
        <p:spPr>
          <a:xfrm flipV="1">
            <a:off x="6253536" y="4706275"/>
            <a:ext cx="1183324" cy="345825"/>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CE75AF0F-A4E7-FAE9-0D80-81ED3FA0B96A}"/>
              </a:ext>
            </a:extLst>
          </p:cNvPr>
          <p:cNvSpPr txBox="1"/>
          <p:nvPr/>
        </p:nvSpPr>
        <p:spPr>
          <a:xfrm>
            <a:off x="7501148" y="4770962"/>
            <a:ext cx="2297823" cy="1477328"/>
          </a:xfrm>
          <a:prstGeom prst="rect">
            <a:avLst/>
          </a:prstGeom>
          <a:noFill/>
        </p:spPr>
        <p:txBody>
          <a:bodyPr wrap="square" rtlCol="0">
            <a:spAutoFit/>
          </a:bodyPr>
          <a:lstStyle/>
          <a:p>
            <a:r>
              <a:rPr lang="en-US" i="1" dirty="0"/>
              <a:t>Fly to Lissajous Beacon orbit ~ 3 million km from Earth: average &gt;20min warning time</a:t>
            </a:r>
          </a:p>
        </p:txBody>
      </p:sp>
      <p:cxnSp>
        <p:nvCxnSpPr>
          <p:cNvPr id="28" name="Straight Connector 27">
            <a:extLst>
              <a:ext uri="{FF2B5EF4-FFF2-40B4-BE49-F238E27FC236}">
                <a16:creationId xmlns:a16="http://schemas.microsoft.com/office/drawing/2014/main" id="{D8E0C53B-92E1-0A1E-147F-0B7CC9DA880B}"/>
              </a:ext>
            </a:extLst>
          </p:cNvPr>
          <p:cNvCxnSpPr>
            <a:cxnSpLocks/>
            <a:stCxn id="8" idx="3"/>
          </p:cNvCxnSpPr>
          <p:nvPr/>
        </p:nvCxnSpPr>
        <p:spPr>
          <a:xfrm flipV="1">
            <a:off x="2450690" y="2530355"/>
            <a:ext cx="5042400" cy="3813072"/>
          </a:xfrm>
          <a:prstGeom prst="line">
            <a:avLst/>
          </a:prstGeom>
          <a:ln>
            <a:solidFill>
              <a:schemeClr val="accent6">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82BC35D-BE20-EDE3-8BF8-F101D67EA778}"/>
              </a:ext>
            </a:extLst>
          </p:cNvPr>
          <p:cNvSpPr txBox="1"/>
          <p:nvPr/>
        </p:nvSpPr>
        <p:spPr>
          <a:xfrm>
            <a:off x="5074670" y="1242730"/>
            <a:ext cx="2325288" cy="923330"/>
          </a:xfrm>
          <a:prstGeom prst="rect">
            <a:avLst/>
          </a:prstGeom>
          <a:noFill/>
        </p:spPr>
        <p:txBody>
          <a:bodyPr wrap="square" rtlCol="0">
            <a:spAutoFit/>
          </a:bodyPr>
          <a:lstStyle/>
          <a:p>
            <a:r>
              <a:rPr lang="en-US" i="1" dirty="0"/>
              <a:t>X-band Comms with 16m NOAA antennas, ~ 10 kbps</a:t>
            </a:r>
          </a:p>
        </p:txBody>
      </p:sp>
      <p:cxnSp>
        <p:nvCxnSpPr>
          <p:cNvPr id="30" name="Straight Connector 29">
            <a:extLst>
              <a:ext uri="{FF2B5EF4-FFF2-40B4-BE49-F238E27FC236}">
                <a16:creationId xmlns:a16="http://schemas.microsoft.com/office/drawing/2014/main" id="{DF612E6A-A337-BC4B-1ADF-E5311DDF318B}"/>
              </a:ext>
            </a:extLst>
          </p:cNvPr>
          <p:cNvCxnSpPr>
            <a:cxnSpLocks/>
          </p:cNvCxnSpPr>
          <p:nvPr/>
        </p:nvCxnSpPr>
        <p:spPr>
          <a:xfrm flipV="1">
            <a:off x="7815935" y="1493693"/>
            <a:ext cx="136053" cy="1072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4211498-8C13-54C8-E2FE-28DC09CEFCF0}"/>
              </a:ext>
            </a:extLst>
          </p:cNvPr>
          <p:cNvCxnSpPr>
            <a:cxnSpLocks/>
          </p:cNvCxnSpPr>
          <p:nvPr/>
        </p:nvCxnSpPr>
        <p:spPr>
          <a:xfrm flipV="1">
            <a:off x="7951988" y="1770637"/>
            <a:ext cx="773910" cy="863922"/>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136BCEB-861C-5EDC-62D7-07682F53A0D2}"/>
              </a:ext>
            </a:extLst>
          </p:cNvPr>
          <p:cNvSpPr txBox="1"/>
          <p:nvPr/>
        </p:nvSpPr>
        <p:spPr>
          <a:xfrm>
            <a:off x="10171429" y="5467087"/>
            <a:ext cx="1872235" cy="369332"/>
          </a:xfrm>
          <a:prstGeom prst="rect">
            <a:avLst/>
          </a:prstGeom>
          <a:noFill/>
        </p:spPr>
        <p:txBody>
          <a:bodyPr wrap="square" rtlCol="0">
            <a:spAutoFit/>
          </a:bodyPr>
          <a:lstStyle/>
          <a:p>
            <a:r>
              <a:rPr lang="en-US" i="1" dirty="0"/>
              <a:t>Sun side of bus</a:t>
            </a:r>
          </a:p>
        </p:txBody>
      </p:sp>
      <p:sp>
        <p:nvSpPr>
          <p:cNvPr id="33" name="TextBox 32">
            <a:extLst>
              <a:ext uri="{FF2B5EF4-FFF2-40B4-BE49-F238E27FC236}">
                <a16:creationId xmlns:a16="http://schemas.microsoft.com/office/drawing/2014/main" id="{D7544F40-6AB5-2EF0-25BA-4B94C4977BFB}"/>
              </a:ext>
            </a:extLst>
          </p:cNvPr>
          <p:cNvSpPr txBox="1"/>
          <p:nvPr/>
        </p:nvSpPr>
        <p:spPr>
          <a:xfrm>
            <a:off x="8871217" y="842825"/>
            <a:ext cx="1620305" cy="1200329"/>
          </a:xfrm>
          <a:prstGeom prst="rect">
            <a:avLst/>
          </a:prstGeom>
          <a:noFill/>
        </p:spPr>
        <p:txBody>
          <a:bodyPr wrap="square" rtlCol="0">
            <a:spAutoFit/>
          </a:bodyPr>
          <a:lstStyle/>
          <a:p>
            <a:r>
              <a:rPr lang="en-US" i="1"/>
              <a:t>Phased Array antenna on top of Sail deployer (anti-sun)</a:t>
            </a:r>
          </a:p>
        </p:txBody>
      </p:sp>
      <p:sp>
        <p:nvSpPr>
          <p:cNvPr id="34" name="TextBox 33">
            <a:extLst>
              <a:ext uri="{FF2B5EF4-FFF2-40B4-BE49-F238E27FC236}">
                <a16:creationId xmlns:a16="http://schemas.microsoft.com/office/drawing/2014/main" id="{19CB039F-7474-44CB-6C2D-69F1B00E2AFF}"/>
              </a:ext>
            </a:extLst>
          </p:cNvPr>
          <p:cNvSpPr txBox="1"/>
          <p:nvPr/>
        </p:nvSpPr>
        <p:spPr>
          <a:xfrm>
            <a:off x="26476" y="1351538"/>
            <a:ext cx="1834758" cy="646331"/>
          </a:xfrm>
          <a:prstGeom prst="rect">
            <a:avLst/>
          </a:prstGeom>
          <a:noFill/>
        </p:spPr>
        <p:txBody>
          <a:bodyPr wrap="square" rtlCol="0">
            <a:spAutoFit/>
          </a:bodyPr>
          <a:lstStyle/>
          <a:p>
            <a:r>
              <a:rPr lang="en-US" i="1" dirty="0"/>
              <a:t>5200 m</a:t>
            </a:r>
            <a:r>
              <a:rPr lang="en-US" i="1" baseline="30000" dirty="0"/>
              <a:t>2</a:t>
            </a:r>
            <a:r>
              <a:rPr lang="en-US" i="1" dirty="0"/>
              <a:t> Sail, </a:t>
            </a:r>
          </a:p>
          <a:p>
            <a:r>
              <a:rPr lang="en-US" i="1" dirty="0"/>
              <a:t>four 52m booms</a:t>
            </a:r>
          </a:p>
        </p:txBody>
      </p:sp>
    </p:spTree>
    <p:extLst>
      <p:ext uri="{BB962C8B-B14F-4D97-AF65-F5344CB8AC3E}">
        <p14:creationId xmlns:p14="http://schemas.microsoft.com/office/powerpoint/2010/main" val="768250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16E00-A7B1-D82D-FED5-38526E084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3E9ED-F772-2348-F246-B91F2DAC41BC}"/>
              </a:ext>
            </a:extLst>
          </p:cNvPr>
          <p:cNvSpPr>
            <a:spLocks noGrp="1"/>
          </p:cNvSpPr>
          <p:nvPr>
            <p:ph type="title"/>
          </p:nvPr>
        </p:nvSpPr>
        <p:spPr/>
        <p:txBody>
          <a:bodyPr/>
          <a:lstStyle/>
          <a:p>
            <a:r>
              <a:rPr lang="en-US" dirty="0"/>
              <a:t>Concept of Operations (</a:t>
            </a:r>
            <a:r>
              <a:rPr lang="en-US" dirty="0" err="1"/>
              <a:t>ConOps</a:t>
            </a:r>
            <a:r>
              <a:rPr lang="en-US" dirty="0"/>
              <a:t>) - Pointing</a:t>
            </a:r>
          </a:p>
        </p:txBody>
      </p:sp>
      <p:sp>
        <p:nvSpPr>
          <p:cNvPr id="4" name="Title 2">
            <a:extLst>
              <a:ext uri="{FF2B5EF4-FFF2-40B4-BE49-F238E27FC236}">
                <a16:creationId xmlns:a16="http://schemas.microsoft.com/office/drawing/2014/main" id="{8558BC19-7180-DE1A-5BA0-8DB718E267CF}"/>
              </a:ext>
            </a:extLst>
          </p:cNvPr>
          <p:cNvSpPr txBox="1">
            <a:spLocks/>
          </p:cNvSpPr>
          <p:nvPr/>
        </p:nvSpPr>
        <p:spPr>
          <a:xfrm>
            <a:off x="1415345" y="54695"/>
            <a:ext cx="9326880" cy="1054626"/>
          </a:xfrm>
          <a:prstGeom prst="rect">
            <a:avLst/>
          </a:prstGeom>
        </p:spPr>
        <p:txBody>
          <a:bodyPr anchor="b">
            <a:normAutofit/>
          </a:bodyPr>
          <a:lstStyle>
            <a:lvl1pPr algn="ctr" defTabSz="914400" rtl="0" eaLnBrk="1" latinLnBrk="0" hangingPunct="1">
              <a:lnSpc>
                <a:spcPct val="90000"/>
              </a:lnSpc>
              <a:spcBef>
                <a:spcPct val="0"/>
              </a:spcBef>
              <a:buNone/>
              <a:defRPr sz="3000" kern="1200" baseline="0">
                <a:solidFill>
                  <a:schemeClr val="bg1"/>
                </a:solidFill>
                <a:latin typeface="+mj-lt"/>
                <a:ea typeface="+mj-ea"/>
                <a:cs typeface="+mj-cs"/>
              </a:defRPr>
            </a:lvl1pPr>
          </a:lstStyle>
          <a:p>
            <a:r>
              <a:rPr lang="en-US"/>
              <a:t>DRM Conops</a:t>
            </a:r>
          </a:p>
        </p:txBody>
      </p:sp>
      <p:sp>
        <p:nvSpPr>
          <p:cNvPr id="36" name="TextBox 35">
            <a:extLst>
              <a:ext uri="{FF2B5EF4-FFF2-40B4-BE49-F238E27FC236}">
                <a16:creationId xmlns:a16="http://schemas.microsoft.com/office/drawing/2014/main" id="{C59B31A5-4D42-7D11-290B-34E5826156B0}"/>
              </a:ext>
            </a:extLst>
          </p:cNvPr>
          <p:cNvSpPr txBox="1"/>
          <p:nvPr/>
        </p:nvSpPr>
        <p:spPr>
          <a:xfrm>
            <a:off x="59261" y="575926"/>
            <a:ext cx="9821543" cy="646331"/>
          </a:xfrm>
          <a:prstGeom prst="rect">
            <a:avLst/>
          </a:prstGeom>
          <a:noFill/>
        </p:spPr>
        <p:txBody>
          <a:bodyPr wrap="square" rtlCol="0">
            <a:spAutoFit/>
          </a:bodyPr>
          <a:lstStyle/>
          <a:p>
            <a:r>
              <a:rPr lang="en-US" dirty="0"/>
              <a:t>Craft oscillates between 8.5° and 3.5°from the Earth-Sun line. </a:t>
            </a:r>
            <a:r>
              <a:rPr lang="en-US" dirty="0" err="1"/>
              <a:t>LiDIA</a:t>
            </a:r>
            <a:r>
              <a:rPr lang="en-US" dirty="0"/>
              <a:t> expected to have 10° width. </a:t>
            </a:r>
            <a:r>
              <a:rPr lang="en-US" b="1" dirty="0"/>
              <a:t>We will need to angle </a:t>
            </a:r>
            <a:r>
              <a:rPr lang="en-US" b="1" dirty="0" err="1"/>
              <a:t>LiDIA</a:t>
            </a:r>
            <a:r>
              <a:rPr lang="en-US" b="1" dirty="0"/>
              <a:t> </a:t>
            </a:r>
            <a:r>
              <a:rPr lang="en-US" b="1" i="1" dirty="0"/>
              <a:t>and</a:t>
            </a:r>
            <a:r>
              <a:rPr lang="en-US" b="1" dirty="0"/>
              <a:t> turn SC to get best coverage. </a:t>
            </a:r>
            <a:endParaRPr lang="en-US" b="1" dirty="0">
              <a:highlight>
                <a:srgbClr val="00FF00"/>
              </a:highlight>
            </a:endParaRPr>
          </a:p>
        </p:txBody>
      </p:sp>
      <p:pic>
        <p:nvPicPr>
          <p:cNvPr id="86" name="Picture 85">
            <a:extLst>
              <a:ext uri="{FF2B5EF4-FFF2-40B4-BE49-F238E27FC236}">
                <a16:creationId xmlns:a16="http://schemas.microsoft.com/office/drawing/2014/main" id="{B7EC4F05-A696-A9FE-8557-0A9F6810ED54}"/>
              </a:ext>
            </a:extLst>
          </p:cNvPr>
          <p:cNvPicPr>
            <a:picLocks noChangeAspect="1"/>
          </p:cNvPicPr>
          <p:nvPr/>
        </p:nvPicPr>
        <p:blipFill>
          <a:blip r:embed="rId2"/>
          <a:stretch>
            <a:fillRect/>
          </a:stretch>
        </p:blipFill>
        <p:spPr>
          <a:xfrm>
            <a:off x="617838" y="1265226"/>
            <a:ext cx="11269362" cy="4788402"/>
          </a:xfrm>
          <a:prstGeom prst="rect">
            <a:avLst/>
          </a:prstGeom>
        </p:spPr>
      </p:pic>
    </p:spTree>
    <p:extLst>
      <p:ext uri="{BB962C8B-B14F-4D97-AF65-F5344CB8AC3E}">
        <p14:creationId xmlns:p14="http://schemas.microsoft.com/office/powerpoint/2010/main" val="3830977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CC2B5-01F7-7240-10F1-A8EF5A8A4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9F496-0E25-0516-9D94-091899907688}"/>
              </a:ext>
            </a:extLst>
          </p:cNvPr>
          <p:cNvSpPr>
            <a:spLocks noGrp="1"/>
          </p:cNvSpPr>
          <p:nvPr>
            <p:ph type="title"/>
          </p:nvPr>
        </p:nvSpPr>
        <p:spPr/>
        <p:txBody>
          <a:bodyPr/>
          <a:lstStyle/>
          <a:p>
            <a:r>
              <a:rPr lang="en-US" dirty="0"/>
              <a:t>Communications</a:t>
            </a:r>
          </a:p>
        </p:txBody>
      </p:sp>
      <p:sp>
        <p:nvSpPr>
          <p:cNvPr id="4" name="Title 2">
            <a:extLst>
              <a:ext uri="{FF2B5EF4-FFF2-40B4-BE49-F238E27FC236}">
                <a16:creationId xmlns:a16="http://schemas.microsoft.com/office/drawing/2014/main" id="{F8FA9801-F813-DCBA-622D-7DC0203674C7}"/>
              </a:ext>
            </a:extLst>
          </p:cNvPr>
          <p:cNvSpPr txBox="1">
            <a:spLocks/>
          </p:cNvSpPr>
          <p:nvPr/>
        </p:nvSpPr>
        <p:spPr>
          <a:xfrm>
            <a:off x="1415345" y="54695"/>
            <a:ext cx="9326880" cy="1054626"/>
          </a:xfrm>
          <a:prstGeom prst="rect">
            <a:avLst/>
          </a:prstGeom>
        </p:spPr>
        <p:txBody>
          <a:bodyPr anchor="b">
            <a:normAutofit/>
          </a:bodyPr>
          <a:lstStyle>
            <a:lvl1pPr algn="ctr" defTabSz="914400" rtl="0" eaLnBrk="1" latinLnBrk="0" hangingPunct="1">
              <a:lnSpc>
                <a:spcPct val="90000"/>
              </a:lnSpc>
              <a:spcBef>
                <a:spcPct val="0"/>
              </a:spcBef>
              <a:buNone/>
              <a:defRPr sz="3000" kern="1200" baseline="0">
                <a:solidFill>
                  <a:schemeClr val="bg1"/>
                </a:solidFill>
                <a:latin typeface="+mj-lt"/>
                <a:ea typeface="+mj-ea"/>
                <a:cs typeface="+mj-cs"/>
              </a:defRPr>
            </a:lvl1pPr>
          </a:lstStyle>
          <a:p>
            <a:r>
              <a:rPr lang="en-US"/>
              <a:t>DRM Conops</a:t>
            </a:r>
          </a:p>
        </p:txBody>
      </p:sp>
      <p:sp>
        <p:nvSpPr>
          <p:cNvPr id="5" name="TextBox 4">
            <a:extLst>
              <a:ext uri="{FF2B5EF4-FFF2-40B4-BE49-F238E27FC236}">
                <a16:creationId xmlns:a16="http://schemas.microsoft.com/office/drawing/2014/main" id="{69E57C8C-6F95-F4F1-05D8-4975AC0E1357}"/>
              </a:ext>
            </a:extLst>
          </p:cNvPr>
          <p:cNvSpPr txBox="1"/>
          <p:nvPr/>
        </p:nvSpPr>
        <p:spPr>
          <a:xfrm>
            <a:off x="69922" y="665061"/>
            <a:ext cx="3612392" cy="954107"/>
          </a:xfrm>
          <a:prstGeom prst="rect">
            <a:avLst/>
          </a:prstGeom>
          <a:noFill/>
        </p:spPr>
        <p:txBody>
          <a:bodyPr wrap="square" rtlCol="0">
            <a:spAutoFit/>
          </a:bodyPr>
          <a:lstStyle/>
          <a:p>
            <a:r>
              <a:rPr lang="en-US" sz="1400" dirty="0"/>
              <a:t>Uplink: X-Band, NOAA ground station with 70 </a:t>
            </a:r>
            <a:r>
              <a:rPr lang="en-US" sz="1400" dirty="0" err="1"/>
              <a:t>dBW</a:t>
            </a:r>
            <a:r>
              <a:rPr lang="en-US" sz="1400" dirty="0"/>
              <a:t> EIRP, X-band patch antenna 7 </a:t>
            </a:r>
            <a:r>
              <a:rPr lang="en-US" sz="1400" dirty="0" err="1"/>
              <a:t>dBi</a:t>
            </a:r>
            <a:r>
              <a:rPr lang="en-US" sz="1400" dirty="0"/>
              <a:t> gain.</a:t>
            </a:r>
          </a:p>
          <a:p>
            <a:endParaRPr lang="en-US" sz="1400" dirty="0"/>
          </a:p>
          <a:p>
            <a:r>
              <a:rPr lang="en-US" sz="1400" dirty="0">
                <a:highlight>
                  <a:srgbClr val="00FF00"/>
                </a:highlight>
              </a:rPr>
              <a:t>2 kbps achievable</a:t>
            </a:r>
          </a:p>
        </p:txBody>
      </p:sp>
      <p:sp>
        <p:nvSpPr>
          <p:cNvPr id="7" name="TextBox 6">
            <a:extLst>
              <a:ext uri="{FF2B5EF4-FFF2-40B4-BE49-F238E27FC236}">
                <a16:creationId xmlns:a16="http://schemas.microsoft.com/office/drawing/2014/main" id="{ACC4B4A1-39E9-4C48-8F22-1F252F043FDD}"/>
              </a:ext>
            </a:extLst>
          </p:cNvPr>
          <p:cNvSpPr txBox="1"/>
          <p:nvPr/>
        </p:nvSpPr>
        <p:spPr>
          <a:xfrm>
            <a:off x="3772931" y="1373514"/>
            <a:ext cx="3738940" cy="954107"/>
          </a:xfrm>
          <a:prstGeom prst="rect">
            <a:avLst/>
          </a:prstGeom>
          <a:noFill/>
        </p:spPr>
        <p:txBody>
          <a:bodyPr wrap="square" rtlCol="0">
            <a:spAutoFit/>
          </a:bodyPr>
          <a:lstStyle/>
          <a:p>
            <a:r>
              <a:rPr lang="en-US" sz="1400" dirty="0"/>
              <a:t>Downlink: X-Band, NOAA ground station with 29 </a:t>
            </a:r>
            <a:r>
              <a:rPr lang="en-US" sz="1400" dirty="0" err="1"/>
              <a:t>dBi</a:t>
            </a:r>
            <a:r>
              <a:rPr lang="en-US" sz="1400" dirty="0"/>
              <a:t>/K G/T, X-band Patch antenna 7 </a:t>
            </a:r>
            <a:r>
              <a:rPr lang="en-US" sz="1400" dirty="0" err="1"/>
              <a:t>dBi</a:t>
            </a:r>
            <a:r>
              <a:rPr lang="en-US" sz="1400" dirty="0"/>
              <a:t> gain.</a:t>
            </a:r>
          </a:p>
          <a:p>
            <a:endParaRPr lang="en-US" sz="1400" dirty="0"/>
          </a:p>
          <a:p>
            <a:r>
              <a:rPr lang="en-US" sz="1400" dirty="0">
                <a:highlight>
                  <a:srgbClr val="00FF00"/>
                </a:highlight>
              </a:rPr>
              <a:t>100 bps achievable</a:t>
            </a:r>
          </a:p>
        </p:txBody>
      </p:sp>
      <p:sp>
        <p:nvSpPr>
          <p:cNvPr id="9" name="TextBox 8">
            <a:extLst>
              <a:ext uri="{FF2B5EF4-FFF2-40B4-BE49-F238E27FC236}">
                <a16:creationId xmlns:a16="http://schemas.microsoft.com/office/drawing/2014/main" id="{2054E242-3A5E-E5DC-001F-E7CC9526565B}"/>
              </a:ext>
            </a:extLst>
          </p:cNvPr>
          <p:cNvSpPr txBox="1"/>
          <p:nvPr/>
        </p:nvSpPr>
        <p:spPr>
          <a:xfrm>
            <a:off x="7801233" y="2327621"/>
            <a:ext cx="4127157" cy="954107"/>
          </a:xfrm>
          <a:prstGeom prst="rect">
            <a:avLst/>
          </a:prstGeom>
          <a:noFill/>
        </p:spPr>
        <p:txBody>
          <a:bodyPr wrap="square">
            <a:spAutoFit/>
          </a:bodyPr>
          <a:lstStyle/>
          <a:p>
            <a:r>
              <a:rPr lang="en-US" sz="1400" dirty="0"/>
              <a:t>SC Antenna: </a:t>
            </a:r>
            <a:r>
              <a:rPr lang="en-US" sz="1400" dirty="0" err="1"/>
              <a:t>LiDIA</a:t>
            </a:r>
            <a:r>
              <a:rPr lang="en-US" sz="1400" dirty="0"/>
              <a:t> (X-Band, 27dBi, 10</a:t>
            </a:r>
            <a:r>
              <a:rPr lang="en-US" sz="1400" baseline="30000" dirty="0"/>
              <a:t>o</a:t>
            </a:r>
            <a:r>
              <a:rPr lang="en-US" sz="1400" dirty="0"/>
              <a:t> beamwidth)</a:t>
            </a:r>
          </a:p>
          <a:p>
            <a:r>
              <a:rPr lang="en-US" sz="1400" dirty="0"/>
              <a:t>Ground station: GOES (X-band, 30 dB/K)</a:t>
            </a:r>
          </a:p>
          <a:p>
            <a:endParaRPr lang="en-US" sz="1400" dirty="0"/>
          </a:p>
          <a:p>
            <a:r>
              <a:rPr lang="en-US" sz="1400" dirty="0">
                <a:highlight>
                  <a:srgbClr val="00FF00"/>
                </a:highlight>
              </a:rPr>
              <a:t>9 kbps achievable </a:t>
            </a:r>
          </a:p>
        </p:txBody>
      </p:sp>
      <p:pic>
        <p:nvPicPr>
          <p:cNvPr id="11" name="Picture 10">
            <a:extLst>
              <a:ext uri="{FF2B5EF4-FFF2-40B4-BE49-F238E27FC236}">
                <a16:creationId xmlns:a16="http://schemas.microsoft.com/office/drawing/2014/main" id="{C4BD315C-6DD0-4676-ACC7-E7A2FF7598E6}"/>
              </a:ext>
            </a:extLst>
          </p:cNvPr>
          <p:cNvPicPr>
            <a:picLocks noChangeAspect="1"/>
          </p:cNvPicPr>
          <p:nvPr/>
        </p:nvPicPr>
        <p:blipFill>
          <a:blip r:embed="rId2"/>
          <a:stretch>
            <a:fillRect/>
          </a:stretch>
        </p:blipFill>
        <p:spPr>
          <a:xfrm>
            <a:off x="263610" y="2265658"/>
            <a:ext cx="3192207" cy="2032139"/>
          </a:xfrm>
          <a:prstGeom prst="rect">
            <a:avLst/>
          </a:prstGeom>
        </p:spPr>
      </p:pic>
      <p:pic>
        <p:nvPicPr>
          <p:cNvPr id="13" name="Picture 12">
            <a:extLst>
              <a:ext uri="{FF2B5EF4-FFF2-40B4-BE49-F238E27FC236}">
                <a16:creationId xmlns:a16="http://schemas.microsoft.com/office/drawing/2014/main" id="{04F4A7F5-C1DF-EF1A-4088-B41959C8DA06}"/>
              </a:ext>
            </a:extLst>
          </p:cNvPr>
          <p:cNvPicPr>
            <a:picLocks noChangeAspect="1"/>
          </p:cNvPicPr>
          <p:nvPr/>
        </p:nvPicPr>
        <p:blipFill>
          <a:blip r:embed="rId3"/>
          <a:stretch>
            <a:fillRect/>
          </a:stretch>
        </p:blipFill>
        <p:spPr>
          <a:xfrm>
            <a:off x="3682314" y="2591814"/>
            <a:ext cx="3797243" cy="2416791"/>
          </a:xfrm>
          <a:prstGeom prst="rect">
            <a:avLst/>
          </a:prstGeom>
        </p:spPr>
      </p:pic>
      <p:pic>
        <p:nvPicPr>
          <p:cNvPr id="15" name="Picture 14">
            <a:extLst>
              <a:ext uri="{FF2B5EF4-FFF2-40B4-BE49-F238E27FC236}">
                <a16:creationId xmlns:a16="http://schemas.microsoft.com/office/drawing/2014/main" id="{C44A5FB5-C724-2203-71A4-A9C42913A25E}"/>
              </a:ext>
            </a:extLst>
          </p:cNvPr>
          <p:cNvPicPr>
            <a:picLocks noChangeAspect="1"/>
          </p:cNvPicPr>
          <p:nvPr/>
        </p:nvPicPr>
        <p:blipFill>
          <a:blip r:embed="rId4"/>
          <a:stretch>
            <a:fillRect/>
          </a:stretch>
        </p:blipFill>
        <p:spPr>
          <a:xfrm>
            <a:off x="8001033" y="3429000"/>
            <a:ext cx="3850646" cy="2416791"/>
          </a:xfrm>
          <a:prstGeom prst="rect">
            <a:avLst/>
          </a:prstGeom>
        </p:spPr>
      </p:pic>
      <p:sp>
        <p:nvSpPr>
          <p:cNvPr id="19" name="TextBox 18">
            <a:extLst>
              <a:ext uri="{FF2B5EF4-FFF2-40B4-BE49-F238E27FC236}">
                <a16:creationId xmlns:a16="http://schemas.microsoft.com/office/drawing/2014/main" id="{F39609F6-12C1-1F0E-EEB0-4D4DA79FE7B5}"/>
              </a:ext>
            </a:extLst>
          </p:cNvPr>
          <p:cNvSpPr txBox="1"/>
          <p:nvPr/>
        </p:nvSpPr>
        <p:spPr>
          <a:xfrm>
            <a:off x="340321" y="5796585"/>
            <a:ext cx="6974879" cy="369332"/>
          </a:xfrm>
          <a:prstGeom prst="rect">
            <a:avLst/>
          </a:prstGeom>
          <a:solidFill>
            <a:srgbClr val="FFC000"/>
          </a:solidFill>
          <a:ln>
            <a:solidFill>
              <a:srgbClr val="0070C0"/>
            </a:solidFill>
          </a:ln>
        </p:spPr>
        <p:txBody>
          <a:bodyPr wrap="square">
            <a:spAutoFit/>
          </a:bodyPr>
          <a:lstStyle/>
          <a:p>
            <a:pPr algn="ctr"/>
            <a:r>
              <a:rPr lang="en-US" sz="1800" b="1" dirty="0"/>
              <a:t>Using IRIS (4W TX) and NOAA Ground Stations</a:t>
            </a:r>
          </a:p>
        </p:txBody>
      </p:sp>
    </p:spTree>
    <p:extLst>
      <p:ext uri="{BB962C8B-B14F-4D97-AF65-F5344CB8AC3E}">
        <p14:creationId xmlns:p14="http://schemas.microsoft.com/office/powerpoint/2010/main" val="3346120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27CE1-ECCF-AB86-5EB1-E186494DE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19ADE-E3D3-F595-C26E-5156FB5A2020}"/>
              </a:ext>
            </a:extLst>
          </p:cNvPr>
          <p:cNvSpPr>
            <a:spLocks noGrp="1"/>
          </p:cNvSpPr>
          <p:nvPr>
            <p:ph type="title"/>
          </p:nvPr>
        </p:nvSpPr>
        <p:spPr/>
        <p:txBody>
          <a:bodyPr/>
          <a:lstStyle/>
          <a:p>
            <a:r>
              <a:rPr lang="en-US" dirty="0"/>
              <a:t>Momentum Management</a:t>
            </a:r>
          </a:p>
        </p:txBody>
      </p:sp>
      <p:sp>
        <p:nvSpPr>
          <p:cNvPr id="3" name="Content Placeholder 1">
            <a:extLst>
              <a:ext uri="{FF2B5EF4-FFF2-40B4-BE49-F238E27FC236}">
                <a16:creationId xmlns:a16="http://schemas.microsoft.com/office/drawing/2014/main" id="{7E295934-DE6E-48E2-DC9E-E31B55BDA035}"/>
              </a:ext>
            </a:extLst>
          </p:cNvPr>
          <p:cNvSpPr txBox="1">
            <a:spLocks/>
          </p:cNvSpPr>
          <p:nvPr/>
        </p:nvSpPr>
        <p:spPr>
          <a:xfrm>
            <a:off x="147804" y="587372"/>
            <a:ext cx="11552729" cy="305712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ea typeface="Calibri"/>
                <a:cs typeface="Calibri"/>
              </a:rPr>
              <a:t>Dominant environmental torque encountered in mission is Solar Radiation Pressure (SRP). No appreciable gravity gradient or aero drag torques expected</a:t>
            </a:r>
          </a:p>
          <a:p>
            <a:r>
              <a:rPr lang="en-US" sz="2400" dirty="0">
                <a:ea typeface="Calibri"/>
                <a:cs typeface="Calibri"/>
              </a:rPr>
              <a:t>SRP torque magnitude depends on the offset between the CM and the CP (projected onto a plane perpendicular to the incoming solar photons)</a:t>
            </a:r>
          </a:p>
          <a:p>
            <a:r>
              <a:rPr lang="en-US" sz="2400" dirty="0">
                <a:ea typeface="Calibri"/>
                <a:cs typeface="Calibri"/>
              </a:rPr>
              <a:t>This design utilizes SRP as an attitude control torque via the AMT and the RCD patches</a:t>
            </a:r>
          </a:p>
          <a:p>
            <a:endParaRPr lang="en-US" dirty="0">
              <a:ea typeface="Calibri"/>
              <a:cs typeface="Calibri"/>
            </a:endParaRPr>
          </a:p>
          <a:p>
            <a:endParaRPr lang="en-US" dirty="0">
              <a:ea typeface="Calibri"/>
              <a:cs typeface="Calibri"/>
            </a:endParaRPr>
          </a:p>
        </p:txBody>
      </p:sp>
      <p:sp>
        <p:nvSpPr>
          <p:cNvPr id="4" name="Footer Placeholder 3">
            <a:extLst>
              <a:ext uri="{FF2B5EF4-FFF2-40B4-BE49-F238E27FC236}">
                <a16:creationId xmlns:a16="http://schemas.microsoft.com/office/drawing/2014/main" id="{43D6DE11-6290-5C77-30DA-22894A94928F}"/>
              </a:ext>
            </a:extLst>
          </p:cNvPr>
          <p:cNvSpPr txBox="1">
            <a:spLocks/>
          </p:cNvSpPr>
          <p:nvPr/>
        </p:nvSpPr>
        <p:spPr>
          <a:xfrm>
            <a:off x="1249882" y="5929746"/>
            <a:ext cx="9328267" cy="284619"/>
          </a:xfrm>
          <a:prstGeom prst="rect">
            <a:avLst/>
          </a:prstGeom>
        </p:spPr>
        <p:txBody>
          <a:bodyPr>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DRAFT- Pre-Decisional</a:t>
            </a:r>
          </a:p>
        </p:txBody>
      </p:sp>
      <p:sp>
        <p:nvSpPr>
          <p:cNvPr id="5" name="Rectangle 4">
            <a:extLst>
              <a:ext uri="{FF2B5EF4-FFF2-40B4-BE49-F238E27FC236}">
                <a16:creationId xmlns:a16="http://schemas.microsoft.com/office/drawing/2014/main" id="{E370505D-1E66-C30D-2223-D943D6A63ED9}"/>
              </a:ext>
            </a:extLst>
          </p:cNvPr>
          <p:cNvSpPr>
            <a:spLocks noChangeAspect="1"/>
          </p:cNvSpPr>
          <p:nvPr/>
        </p:nvSpPr>
        <p:spPr>
          <a:xfrm>
            <a:off x="1537975" y="3644502"/>
            <a:ext cx="2101646" cy="21016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D1C0C986-E221-94B6-785E-AF67D003CF01}"/>
              </a:ext>
            </a:extLst>
          </p:cNvPr>
          <p:cNvCxnSpPr/>
          <p:nvPr/>
        </p:nvCxnSpPr>
        <p:spPr>
          <a:xfrm>
            <a:off x="1537975" y="3644502"/>
            <a:ext cx="2101646" cy="210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346CF11-9A1B-3444-2C14-9A124D3ACCC8}"/>
              </a:ext>
            </a:extLst>
          </p:cNvPr>
          <p:cNvCxnSpPr>
            <a:cxnSpLocks/>
          </p:cNvCxnSpPr>
          <p:nvPr/>
        </p:nvCxnSpPr>
        <p:spPr>
          <a:xfrm flipV="1">
            <a:off x="1537975" y="3644502"/>
            <a:ext cx="2101646" cy="210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832B2CA8-3FB3-22F3-9B68-2683C1402ADA}"/>
              </a:ext>
            </a:extLst>
          </p:cNvPr>
          <p:cNvSpPr/>
          <p:nvPr/>
        </p:nvSpPr>
        <p:spPr>
          <a:xfrm>
            <a:off x="2544682" y="4651209"/>
            <a:ext cx="88231" cy="8823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BE41559-A745-A43F-9272-C34B038923ED}"/>
              </a:ext>
            </a:extLst>
          </p:cNvPr>
          <p:cNvSpPr/>
          <p:nvPr/>
        </p:nvSpPr>
        <p:spPr>
          <a:xfrm>
            <a:off x="2825419" y="4651209"/>
            <a:ext cx="88231" cy="88231"/>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FB584C4-507B-F219-05EE-0173924A57B8}"/>
              </a:ext>
            </a:extLst>
          </p:cNvPr>
          <p:cNvSpPr/>
          <p:nvPr/>
        </p:nvSpPr>
        <p:spPr>
          <a:xfrm>
            <a:off x="166751" y="5012267"/>
            <a:ext cx="88231" cy="88231"/>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5124035-4A60-6C33-9FFC-23652CE14AC3}"/>
              </a:ext>
            </a:extLst>
          </p:cNvPr>
          <p:cNvSpPr/>
          <p:nvPr/>
        </p:nvSpPr>
        <p:spPr>
          <a:xfrm>
            <a:off x="166751" y="5392410"/>
            <a:ext cx="88231" cy="8823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1A35E1E-E3CD-CEA2-AE27-540E64DC00C0}"/>
              </a:ext>
            </a:extLst>
          </p:cNvPr>
          <p:cNvSpPr txBox="1"/>
          <p:nvPr/>
        </p:nvSpPr>
        <p:spPr>
          <a:xfrm>
            <a:off x="347946" y="4871716"/>
            <a:ext cx="505267" cy="369332"/>
          </a:xfrm>
          <a:prstGeom prst="rect">
            <a:avLst/>
          </a:prstGeom>
          <a:noFill/>
        </p:spPr>
        <p:txBody>
          <a:bodyPr wrap="none" rtlCol="0">
            <a:spAutoFit/>
          </a:bodyPr>
          <a:lstStyle/>
          <a:p>
            <a:r>
              <a:rPr lang="en-US"/>
              <a:t>CM</a:t>
            </a:r>
          </a:p>
        </p:txBody>
      </p:sp>
      <p:sp>
        <p:nvSpPr>
          <p:cNvPr id="13" name="TextBox 12">
            <a:extLst>
              <a:ext uri="{FF2B5EF4-FFF2-40B4-BE49-F238E27FC236}">
                <a16:creationId xmlns:a16="http://schemas.microsoft.com/office/drawing/2014/main" id="{2F350310-E31D-340D-5705-A38EE22F3803}"/>
              </a:ext>
            </a:extLst>
          </p:cNvPr>
          <p:cNvSpPr txBox="1"/>
          <p:nvPr/>
        </p:nvSpPr>
        <p:spPr>
          <a:xfrm>
            <a:off x="347946" y="5241048"/>
            <a:ext cx="426720" cy="369332"/>
          </a:xfrm>
          <a:prstGeom prst="rect">
            <a:avLst/>
          </a:prstGeom>
          <a:noFill/>
        </p:spPr>
        <p:txBody>
          <a:bodyPr wrap="none" rtlCol="0">
            <a:spAutoFit/>
          </a:bodyPr>
          <a:lstStyle/>
          <a:p>
            <a:r>
              <a:rPr lang="en-US"/>
              <a:t>CP</a:t>
            </a:r>
          </a:p>
        </p:txBody>
      </p:sp>
      <p:sp>
        <p:nvSpPr>
          <p:cNvPr id="14" name="Rectangle 13">
            <a:extLst>
              <a:ext uri="{FF2B5EF4-FFF2-40B4-BE49-F238E27FC236}">
                <a16:creationId xmlns:a16="http://schemas.microsoft.com/office/drawing/2014/main" id="{746AB88C-4FB5-7245-A533-7D4E3CBAB962}"/>
              </a:ext>
            </a:extLst>
          </p:cNvPr>
          <p:cNvSpPr/>
          <p:nvPr/>
        </p:nvSpPr>
        <p:spPr>
          <a:xfrm>
            <a:off x="3056591" y="4608675"/>
            <a:ext cx="196407" cy="19640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C989CDE-705F-E289-748E-CBB284D9653F}"/>
              </a:ext>
            </a:extLst>
          </p:cNvPr>
          <p:cNvSpPr/>
          <p:nvPr/>
        </p:nvSpPr>
        <p:spPr>
          <a:xfrm>
            <a:off x="112662" y="4584722"/>
            <a:ext cx="196407" cy="19640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F33BFCE-2A24-163E-CB06-78CDFA0C710D}"/>
              </a:ext>
            </a:extLst>
          </p:cNvPr>
          <p:cNvSpPr txBox="1"/>
          <p:nvPr/>
        </p:nvSpPr>
        <p:spPr>
          <a:xfrm>
            <a:off x="347946" y="4510658"/>
            <a:ext cx="521297" cy="369332"/>
          </a:xfrm>
          <a:prstGeom prst="rect">
            <a:avLst/>
          </a:prstGeom>
          <a:noFill/>
        </p:spPr>
        <p:txBody>
          <a:bodyPr wrap="none" rtlCol="0">
            <a:spAutoFit/>
          </a:bodyPr>
          <a:lstStyle/>
          <a:p>
            <a:r>
              <a:rPr lang="en-US"/>
              <a:t>Bus</a:t>
            </a:r>
          </a:p>
        </p:txBody>
      </p:sp>
      <p:cxnSp>
        <p:nvCxnSpPr>
          <p:cNvPr id="17" name="Straight Arrow Connector 16">
            <a:extLst>
              <a:ext uri="{FF2B5EF4-FFF2-40B4-BE49-F238E27FC236}">
                <a16:creationId xmlns:a16="http://schemas.microsoft.com/office/drawing/2014/main" id="{3D51FCC4-BD73-540E-611B-C56863EA2AD9}"/>
              </a:ext>
            </a:extLst>
          </p:cNvPr>
          <p:cNvCxnSpPr/>
          <p:nvPr/>
        </p:nvCxnSpPr>
        <p:spPr>
          <a:xfrm flipV="1">
            <a:off x="2588797" y="3470943"/>
            <a:ext cx="0" cy="1235935"/>
          </a:xfrm>
          <a:prstGeom prst="straightConnector1">
            <a:avLst/>
          </a:prstGeom>
          <a:ln w="254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7AAF764-97CB-D860-1D4A-F9C377178A06}"/>
              </a:ext>
            </a:extLst>
          </p:cNvPr>
          <p:cNvCxnSpPr/>
          <p:nvPr/>
        </p:nvCxnSpPr>
        <p:spPr>
          <a:xfrm flipV="1">
            <a:off x="2588797" y="4699336"/>
            <a:ext cx="1234440" cy="0"/>
          </a:xfrm>
          <a:prstGeom prst="straightConnector1">
            <a:avLst/>
          </a:prstGeom>
          <a:ln w="254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2CBD401-E2E9-6E38-1B27-F4CCC4F25FAB}"/>
              </a:ext>
            </a:extLst>
          </p:cNvPr>
          <p:cNvSpPr txBox="1"/>
          <p:nvPr/>
        </p:nvSpPr>
        <p:spPr>
          <a:xfrm>
            <a:off x="2540707" y="3301019"/>
            <a:ext cx="288862" cy="369332"/>
          </a:xfrm>
          <a:prstGeom prst="rect">
            <a:avLst/>
          </a:prstGeom>
          <a:noFill/>
        </p:spPr>
        <p:txBody>
          <a:bodyPr wrap="none" rtlCol="0">
            <a:spAutoFit/>
          </a:bodyPr>
          <a:lstStyle/>
          <a:p>
            <a:r>
              <a:rPr lang="en-US" dirty="0"/>
              <a:t>y</a:t>
            </a:r>
          </a:p>
        </p:txBody>
      </p:sp>
      <p:sp>
        <p:nvSpPr>
          <p:cNvPr id="20" name="TextBox 19">
            <a:extLst>
              <a:ext uri="{FF2B5EF4-FFF2-40B4-BE49-F238E27FC236}">
                <a16:creationId xmlns:a16="http://schemas.microsoft.com/office/drawing/2014/main" id="{42760646-8830-53CB-081D-5DBB38045DFD}"/>
              </a:ext>
            </a:extLst>
          </p:cNvPr>
          <p:cNvSpPr txBox="1"/>
          <p:nvPr/>
        </p:nvSpPr>
        <p:spPr>
          <a:xfrm>
            <a:off x="3604357" y="4651209"/>
            <a:ext cx="288862" cy="369332"/>
          </a:xfrm>
          <a:prstGeom prst="rect">
            <a:avLst/>
          </a:prstGeom>
          <a:noFill/>
        </p:spPr>
        <p:txBody>
          <a:bodyPr wrap="none" rtlCol="0">
            <a:spAutoFit/>
          </a:bodyPr>
          <a:lstStyle/>
          <a:p>
            <a:r>
              <a:rPr lang="en-US"/>
              <a:t>x</a:t>
            </a:r>
          </a:p>
        </p:txBody>
      </p:sp>
      <p:sp>
        <p:nvSpPr>
          <p:cNvPr id="21" name="TextBox 20">
            <a:extLst>
              <a:ext uri="{FF2B5EF4-FFF2-40B4-BE49-F238E27FC236}">
                <a16:creationId xmlns:a16="http://schemas.microsoft.com/office/drawing/2014/main" id="{1BF32205-08B7-CCB5-8FC3-5BF5590B4B5B}"/>
              </a:ext>
            </a:extLst>
          </p:cNvPr>
          <p:cNvSpPr txBox="1"/>
          <p:nvPr/>
        </p:nvSpPr>
        <p:spPr>
          <a:xfrm>
            <a:off x="3667149" y="5121343"/>
            <a:ext cx="2246173" cy="646331"/>
          </a:xfrm>
          <a:prstGeom prst="rect">
            <a:avLst/>
          </a:prstGeom>
          <a:noFill/>
        </p:spPr>
        <p:txBody>
          <a:bodyPr wrap="square" rtlCol="0">
            <a:spAutoFit/>
          </a:bodyPr>
          <a:lstStyle/>
          <a:p>
            <a:r>
              <a:rPr lang="en-US" dirty="0"/>
              <a:t>Results in a torque about y axis</a:t>
            </a:r>
          </a:p>
        </p:txBody>
      </p:sp>
      <p:sp>
        <p:nvSpPr>
          <p:cNvPr id="22" name="Rectangle 21">
            <a:extLst>
              <a:ext uri="{FF2B5EF4-FFF2-40B4-BE49-F238E27FC236}">
                <a16:creationId xmlns:a16="http://schemas.microsoft.com/office/drawing/2014/main" id="{F3D7D69C-DB1B-1D8D-7CEE-77F225149B8D}"/>
              </a:ext>
            </a:extLst>
          </p:cNvPr>
          <p:cNvSpPr>
            <a:spLocks noChangeAspect="1"/>
          </p:cNvSpPr>
          <p:nvPr/>
        </p:nvSpPr>
        <p:spPr>
          <a:xfrm>
            <a:off x="6936616" y="3644502"/>
            <a:ext cx="2101646" cy="21016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B47BB09A-5DDA-6909-35C1-58E3ECF4D09D}"/>
              </a:ext>
            </a:extLst>
          </p:cNvPr>
          <p:cNvCxnSpPr/>
          <p:nvPr/>
        </p:nvCxnSpPr>
        <p:spPr>
          <a:xfrm>
            <a:off x="6936616" y="3644502"/>
            <a:ext cx="2101646" cy="210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E0E079B-8AA3-33E8-9F01-5E8D6A5DB8E2}"/>
              </a:ext>
            </a:extLst>
          </p:cNvPr>
          <p:cNvCxnSpPr>
            <a:cxnSpLocks/>
          </p:cNvCxnSpPr>
          <p:nvPr/>
        </p:nvCxnSpPr>
        <p:spPr>
          <a:xfrm flipV="1">
            <a:off x="6936616" y="3644502"/>
            <a:ext cx="2101646" cy="210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51A97312-33EE-EA6A-AC33-FE8B2137DD0F}"/>
              </a:ext>
            </a:extLst>
          </p:cNvPr>
          <p:cNvSpPr/>
          <p:nvPr/>
        </p:nvSpPr>
        <p:spPr>
          <a:xfrm>
            <a:off x="7943323" y="4651209"/>
            <a:ext cx="88231" cy="88231"/>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859F2833-F8C8-1D53-8FBE-8B9DC89B7C6A}"/>
              </a:ext>
            </a:extLst>
          </p:cNvPr>
          <p:cNvCxnSpPr/>
          <p:nvPr/>
        </p:nvCxnSpPr>
        <p:spPr>
          <a:xfrm flipV="1">
            <a:off x="7987438" y="3470943"/>
            <a:ext cx="0" cy="1235935"/>
          </a:xfrm>
          <a:prstGeom prst="straightConnector1">
            <a:avLst/>
          </a:prstGeom>
          <a:ln w="254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31CEC23-85CD-1A38-20AC-97E09F75ABD9}"/>
              </a:ext>
            </a:extLst>
          </p:cNvPr>
          <p:cNvCxnSpPr/>
          <p:nvPr/>
        </p:nvCxnSpPr>
        <p:spPr>
          <a:xfrm flipV="1">
            <a:off x="7987438" y="4699336"/>
            <a:ext cx="1234440" cy="0"/>
          </a:xfrm>
          <a:prstGeom prst="straightConnector1">
            <a:avLst/>
          </a:prstGeom>
          <a:ln w="254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07386F8-F28B-B70A-C1C7-CBF2F184D113}"/>
              </a:ext>
            </a:extLst>
          </p:cNvPr>
          <p:cNvSpPr txBox="1"/>
          <p:nvPr/>
        </p:nvSpPr>
        <p:spPr>
          <a:xfrm>
            <a:off x="7939348" y="3301019"/>
            <a:ext cx="288862" cy="369332"/>
          </a:xfrm>
          <a:prstGeom prst="rect">
            <a:avLst/>
          </a:prstGeom>
          <a:noFill/>
        </p:spPr>
        <p:txBody>
          <a:bodyPr wrap="none" rtlCol="0">
            <a:spAutoFit/>
          </a:bodyPr>
          <a:lstStyle/>
          <a:p>
            <a:r>
              <a:rPr lang="en-US"/>
              <a:t>y</a:t>
            </a:r>
          </a:p>
        </p:txBody>
      </p:sp>
      <p:sp>
        <p:nvSpPr>
          <p:cNvPr id="29" name="TextBox 28">
            <a:extLst>
              <a:ext uri="{FF2B5EF4-FFF2-40B4-BE49-F238E27FC236}">
                <a16:creationId xmlns:a16="http://schemas.microsoft.com/office/drawing/2014/main" id="{364ABD7C-CC68-32DA-2DCC-4609A3B02BBD}"/>
              </a:ext>
            </a:extLst>
          </p:cNvPr>
          <p:cNvSpPr txBox="1"/>
          <p:nvPr/>
        </p:nvSpPr>
        <p:spPr>
          <a:xfrm>
            <a:off x="9002998" y="4651209"/>
            <a:ext cx="288862" cy="369332"/>
          </a:xfrm>
          <a:prstGeom prst="rect">
            <a:avLst/>
          </a:prstGeom>
          <a:noFill/>
        </p:spPr>
        <p:txBody>
          <a:bodyPr wrap="none" rtlCol="0">
            <a:spAutoFit/>
          </a:bodyPr>
          <a:lstStyle/>
          <a:p>
            <a:r>
              <a:rPr lang="en-US"/>
              <a:t>x</a:t>
            </a:r>
          </a:p>
        </p:txBody>
      </p:sp>
      <p:cxnSp>
        <p:nvCxnSpPr>
          <p:cNvPr id="30" name="Straight Connector 29">
            <a:extLst>
              <a:ext uri="{FF2B5EF4-FFF2-40B4-BE49-F238E27FC236}">
                <a16:creationId xmlns:a16="http://schemas.microsoft.com/office/drawing/2014/main" id="{2996130D-0239-9AC4-0404-48E649C4CDC5}"/>
              </a:ext>
            </a:extLst>
          </p:cNvPr>
          <p:cNvCxnSpPr>
            <a:cxnSpLocks/>
          </p:cNvCxnSpPr>
          <p:nvPr/>
        </p:nvCxnSpPr>
        <p:spPr>
          <a:xfrm>
            <a:off x="6971879" y="3684331"/>
            <a:ext cx="173016" cy="17301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FF1BEF-454F-DB72-C15B-CED4E149133B}"/>
              </a:ext>
            </a:extLst>
          </p:cNvPr>
          <p:cNvCxnSpPr>
            <a:cxnSpLocks/>
          </p:cNvCxnSpPr>
          <p:nvPr/>
        </p:nvCxnSpPr>
        <p:spPr>
          <a:xfrm>
            <a:off x="8809062" y="5522034"/>
            <a:ext cx="173016" cy="17301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5BEF25C-C8A0-13CE-8458-487DED7209B8}"/>
              </a:ext>
            </a:extLst>
          </p:cNvPr>
          <p:cNvCxnSpPr>
            <a:cxnSpLocks/>
          </p:cNvCxnSpPr>
          <p:nvPr/>
        </p:nvCxnSpPr>
        <p:spPr>
          <a:xfrm rot="5400000">
            <a:off x="8830342" y="3681442"/>
            <a:ext cx="173016" cy="17373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367717D-76C8-55BA-F198-17394364A29D}"/>
              </a:ext>
            </a:extLst>
          </p:cNvPr>
          <p:cNvCxnSpPr>
            <a:cxnSpLocks/>
          </p:cNvCxnSpPr>
          <p:nvPr/>
        </p:nvCxnSpPr>
        <p:spPr>
          <a:xfrm rot="5400000">
            <a:off x="6987189" y="5522333"/>
            <a:ext cx="173016" cy="17373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036AF0A-7FB7-FC08-25A1-243854D1DA16}"/>
              </a:ext>
            </a:extLst>
          </p:cNvPr>
          <p:cNvCxnSpPr>
            <a:cxnSpLocks/>
          </p:cNvCxnSpPr>
          <p:nvPr/>
        </p:nvCxnSpPr>
        <p:spPr>
          <a:xfrm flipH="1" flipV="1">
            <a:off x="8604658" y="3470943"/>
            <a:ext cx="312192" cy="29760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5BD04C7-2B62-D3A9-C7C6-8F3AB0A400DC}"/>
              </a:ext>
            </a:extLst>
          </p:cNvPr>
          <p:cNvCxnSpPr>
            <a:cxnSpLocks/>
          </p:cNvCxnSpPr>
          <p:nvPr/>
        </p:nvCxnSpPr>
        <p:spPr>
          <a:xfrm>
            <a:off x="7071564" y="5633436"/>
            <a:ext cx="254636" cy="24587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E15707D-1184-54FB-00C4-BD95BBB05BCA}"/>
              </a:ext>
            </a:extLst>
          </p:cNvPr>
          <p:cNvCxnSpPr>
            <a:cxnSpLocks/>
          </p:cNvCxnSpPr>
          <p:nvPr/>
        </p:nvCxnSpPr>
        <p:spPr>
          <a:xfrm flipV="1">
            <a:off x="8898931" y="5392410"/>
            <a:ext cx="274279" cy="21319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99B54D4A-4512-E014-751C-FA8AF99D4B77}"/>
              </a:ext>
            </a:extLst>
          </p:cNvPr>
          <p:cNvCxnSpPr>
            <a:cxnSpLocks/>
          </p:cNvCxnSpPr>
          <p:nvPr/>
        </p:nvCxnSpPr>
        <p:spPr>
          <a:xfrm flipH="1">
            <a:off x="6836931" y="3776947"/>
            <a:ext cx="201561" cy="23106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961ED569-1877-E01F-A206-A19A0FB50703}"/>
              </a:ext>
            </a:extLst>
          </p:cNvPr>
          <p:cNvSpPr txBox="1"/>
          <p:nvPr/>
        </p:nvSpPr>
        <p:spPr>
          <a:xfrm>
            <a:off x="9244013" y="4955977"/>
            <a:ext cx="2174716" cy="923330"/>
          </a:xfrm>
          <a:prstGeom prst="rect">
            <a:avLst/>
          </a:prstGeom>
          <a:noFill/>
        </p:spPr>
        <p:txBody>
          <a:bodyPr wrap="square" rtlCol="0">
            <a:spAutoFit/>
          </a:bodyPr>
          <a:lstStyle/>
          <a:p>
            <a:r>
              <a:rPr lang="en-US"/>
              <a:t>Results in a torque about z axis (sail normal)</a:t>
            </a:r>
          </a:p>
        </p:txBody>
      </p:sp>
      <p:sp>
        <p:nvSpPr>
          <p:cNvPr id="39" name="TextBox 38">
            <a:extLst>
              <a:ext uri="{FF2B5EF4-FFF2-40B4-BE49-F238E27FC236}">
                <a16:creationId xmlns:a16="http://schemas.microsoft.com/office/drawing/2014/main" id="{3E1A70D1-950C-C2F7-E865-5A89BD75A926}"/>
              </a:ext>
            </a:extLst>
          </p:cNvPr>
          <p:cNvSpPr txBox="1"/>
          <p:nvPr/>
        </p:nvSpPr>
        <p:spPr>
          <a:xfrm>
            <a:off x="3691290" y="3538512"/>
            <a:ext cx="2246173" cy="369332"/>
          </a:xfrm>
          <a:prstGeom prst="rect">
            <a:avLst/>
          </a:prstGeom>
          <a:noFill/>
        </p:spPr>
        <p:txBody>
          <a:bodyPr wrap="square" rtlCol="0">
            <a:spAutoFit/>
          </a:bodyPr>
          <a:lstStyle/>
          <a:p>
            <a:r>
              <a:rPr lang="en-US"/>
              <a:t>AMT Principle</a:t>
            </a:r>
          </a:p>
        </p:txBody>
      </p:sp>
      <p:sp>
        <p:nvSpPr>
          <p:cNvPr id="40" name="TextBox 39">
            <a:extLst>
              <a:ext uri="{FF2B5EF4-FFF2-40B4-BE49-F238E27FC236}">
                <a16:creationId xmlns:a16="http://schemas.microsoft.com/office/drawing/2014/main" id="{2E361C4F-81A9-C68B-12B7-BA70C55DB54A}"/>
              </a:ext>
            </a:extLst>
          </p:cNvPr>
          <p:cNvSpPr txBox="1"/>
          <p:nvPr/>
        </p:nvSpPr>
        <p:spPr>
          <a:xfrm>
            <a:off x="5480752" y="3180721"/>
            <a:ext cx="2246173" cy="369332"/>
          </a:xfrm>
          <a:prstGeom prst="rect">
            <a:avLst/>
          </a:prstGeom>
          <a:noFill/>
        </p:spPr>
        <p:txBody>
          <a:bodyPr wrap="square" rtlCol="0">
            <a:spAutoFit/>
          </a:bodyPr>
          <a:lstStyle/>
          <a:p>
            <a:r>
              <a:rPr lang="en-US" dirty="0"/>
              <a:t>RCD Principle</a:t>
            </a:r>
          </a:p>
        </p:txBody>
      </p:sp>
      <p:cxnSp>
        <p:nvCxnSpPr>
          <p:cNvPr id="41" name="Straight Connector 40">
            <a:extLst>
              <a:ext uri="{FF2B5EF4-FFF2-40B4-BE49-F238E27FC236}">
                <a16:creationId xmlns:a16="http://schemas.microsoft.com/office/drawing/2014/main" id="{6E5A7147-A92A-2F83-EBDB-FD3ABF6CB5C9}"/>
              </a:ext>
            </a:extLst>
          </p:cNvPr>
          <p:cNvCxnSpPr/>
          <p:nvPr/>
        </p:nvCxnSpPr>
        <p:spPr>
          <a:xfrm>
            <a:off x="9704638" y="4377044"/>
            <a:ext cx="134932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F0305E3-12A6-A59E-42C2-5FEF7107EBF7}"/>
              </a:ext>
            </a:extLst>
          </p:cNvPr>
          <p:cNvCxnSpPr>
            <a:cxnSpLocks/>
          </p:cNvCxnSpPr>
          <p:nvPr/>
        </p:nvCxnSpPr>
        <p:spPr>
          <a:xfrm flipH="1">
            <a:off x="9704638" y="3606047"/>
            <a:ext cx="768892" cy="76570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Arc 42">
            <a:extLst>
              <a:ext uri="{FF2B5EF4-FFF2-40B4-BE49-F238E27FC236}">
                <a16:creationId xmlns:a16="http://schemas.microsoft.com/office/drawing/2014/main" id="{B5ACE86B-10EC-1B8D-D40A-AA17409A9F0A}"/>
              </a:ext>
            </a:extLst>
          </p:cNvPr>
          <p:cNvSpPr/>
          <p:nvPr/>
        </p:nvSpPr>
        <p:spPr>
          <a:xfrm>
            <a:off x="9801246" y="4209679"/>
            <a:ext cx="200526" cy="260048"/>
          </a:xfrm>
          <a:prstGeom prst="arc">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4" name="Straight Arrow Connector 43">
            <a:extLst>
              <a:ext uri="{FF2B5EF4-FFF2-40B4-BE49-F238E27FC236}">
                <a16:creationId xmlns:a16="http://schemas.microsoft.com/office/drawing/2014/main" id="{42548652-ED87-B05E-7414-B931687E4A14}"/>
              </a:ext>
            </a:extLst>
          </p:cNvPr>
          <p:cNvCxnSpPr>
            <a:cxnSpLocks/>
          </p:cNvCxnSpPr>
          <p:nvPr/>
        </p:nvCxnSpPr>
        <p:spPr>
          <a:xfrm>
            <a:off x="10065021" y="3341310"/>
            <a:ext cx="30779" cy="615143"/>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9BB47FE7-D6A9-DD65-6D69-331955121671}"/>
              </a:ext>
            </a:extLst>
          </p:cNvPr>
          <p:cNvCxnSpPr>
            <a:cxnSpLocks/>
          </p:cNvCxnSpPr>
          <p:nvPr/>
        </p:nvCxnSpPr>
        <p:spPr>
          <a:xfrm flipH="1" flipV="1">
            <a:off x="9515948" y="3787686"/>
            <a:ext cx="573136" cy="180958"/>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C3F74AB-F5F8-7454-C4FF-466189302005}"/>
              </a:ext>
            </a:extLst>
          </p:cNvPr>
          <p:cNvCxnSpPr>
            <a:cxnSpLocks/>
          </p:cNvCxnSpPr>
          <p:nvPr/>
        </p:nvCxnSpPr>
        <p:spPr>
          <a:xfrm>
            <a:off x="10112520" y="3998281"/>
            <a:ext cx="266782" cy="297232"/>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8440622-B056-E106-CD71-492823B9F9DF}"/>
              </a:ext>
            </a:extLst>
          </p:cNvPr>
          <p:cNvCxnSpPr>
            <a:cxnSpLocks/>
          </p:cNvCxnSpPr>
          <p:nvPr/>
        </p:nvCxnSpPr>
        <p:spPr>
          <a:xfrm>
            <a:off x="10379302" y="3998281"/>
            <a:ext cx="0" cy="28745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4F67414-AA25-B101-528F-A8D4FDDED83C}"/>
              </a:ext>
            </a:extLst>
          </p:cNvPr>
          <p:cNvCxnSpPr>
            <a:cxnSpLocks/>
          </p:cNvCxnSpPr>
          <p:nvPr/>
        </p:nvCxnSpPr>
        <p:spPr>
          <a:xfrm>
            <a:off x="10124968" y="4006436"/>
            <a:ext cx="254334"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D2C68AB-9F42-4029-0ED1-8ACFF8D6D4CA}"/>
              </a:ext>
            </a:extLst>
          </p:cNvPr>
          <p:cNvCxnSpPr>
            <a:cxnSpLocks/>
          </p:cNvCxnSpPr>
          <p:nvPr/>
        </p:nvCxnSpPr>
        <p:spPr>
          <a:xfrm flipH="1">
            <a:off x="10245911" y="3787686"/>
            <a:ext cx="475883" cy="220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2981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703A9-656D-083E-C544-EE920BF2B6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ED51E7-6011-43CD-AD3D-D3A5E4490906}"/>
              </a:ext>
            </a:extLst>
          </p:cNvPr>
          <p:cNvSpPr>
            <a:spLocks noGrp="1"/>
          </p:cNvSpPr>
          <p:nvPr>
            <p:ph type="title"/>
          </p:nvPr>
        </p:nvSpPr>
        <p:spPr/>
        <p:txBody>
          <a:bodyPr/>
          <a:lstStyle/>
          <a:p>
            <a:r>
              <a:rPr lang="en-US" dirty="0"/>
              <a:t>Momentum Management</a:t>
            </a:r>
          </a:p>
        </p:txBody>
      </p:sp>
      <p:sp>
        <p:nvSpPr>
          <p:cNvPr id="3" name="Content Placeholder 2">
            <a:extLst>
              <a:ext uri="{FF2B5EF4-FFF2-40B4-BE49-F238E27FC236}">
                <a16:creationId xmlns:a16="http://schemas.microsoft.com/office/drawing/2014/main" id="{A36D22B6-9021-DB08-231C-00A328DF368A}"/>
              </a:ext>
            </a:extLst>
          </p:cNvPr>
          <p:cNvSpPr txBox="1">
            <a:spLocks/>
          </p:cNvSpPr>
          <p:nvPr/>
        </p:nvSpPr>
        <p:spPr>
          <a:xfrm>
            <a:off x="144600" y="850398"/>
            <a:ext cx="7238665" cy="5157203"/>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Disturbance torques arise from SRP</a:t>
            </a:r>
          </a:p>
          <a:p>
            <a:pPr lvl="1"/>
            <a:r>
              <a:rPr lang="en-US"/>
              <a:t>Pitch &amp; yaw torque come primarily from sail geometric center not aligning with center of mass (COM)</a:t>
            </a:r>
          </a:p>
          <a:p>
            <a:pPr lvl="2"/>
            <a:r>
              <a:rPr lang="en-US"/>
              <a:t>Correctable by moving AMT to realign COM</a:t>
            </a:r>
          </a:p>
          <a:p>
            <a:pPr lvl="1"/>
            <a:r>
              <a:rPr lang="en-US"/>
              <a:t>Roll torque comes primarily from sail non-flatness</a:t>
            </a:r>
          </a:p>
          <a:p>
            <a:pPr lvl="2"/>
            <a:r>
              <a:rPr lang="en-US"/>
              <a:t>AMT trimming tends to reduce this non-flatness torque in asymmetric sail shapes</a:t>
            </a:r>
          </a:p>
          <a:p>
            <a:pPr lvl="1"/>
            <a:r>
              <a:rPr lang="en-US"/>
              <a:t>Roll torque also arises from non-aligned COM at high SIA</a:t>
            </a:r>
          </a:p>
          <a:p>
            <a:pPr lvl="2"/>
            <a:r>
              <a:rPr lang="en-US"/>
              <a:t>AMT trimming reduces roll torque from this source</a:t>
            </a:r>
          </a:p>
          <a:p>
            <a:pPr lvl="1"/>
            <a:r>
              <a:rPr lang="en-US"/>
              <a:t>Even after AMT correction, residual roll torque generally remains, and cannot be managed by AMT use alone</a:t>
            </a:r>
          </a:p>
          <a:p>
            <a:r>
              <a:rPr lang="en-US"/>
              <a:t>Estimating roll torque allows for sizing of RCS</a:t>
            </a:r>
          </a:p>
          <a:p>
            <a:pPr lvl="1"/>
            <a:r>
              <a:rPr lang="en-US"/>
              <a:t>Reaction wheel max speeds &amp; torque outputs</a:t>
            </a:r>
          </a:p>
          <a:p>
            <a:pPr lvl="1"/>
            <a:r>
              <a:rPr lang="en-US"/>
              <a:t>RCS thruster size &amp; propellant loads</a:t>
            </a:r>
          </a:p>
          <a:p>
            <a:pPr lvl="1"/>
            <a:r>
              <a:rPr lang="en-US"/>
              <a:t>Optical patch size</a:t>
            </a:r>
          </a:p>
          <a:p>
            <a:pPr lvl="1"/>
            <a:endParaRPr lang="en-US" dirty="0"/>
          </a:p>
        </p:txBody>
      </p:sp>
      <p:pic>
        <p:nvPicPr>
          <p:cNvPr id="4" name="Video 4">
            <a:hlinkClick r:id="" action="ppaction://media"/>
            <a:extLst>
              <a:ext uri="{FF2B5EF4-FFF2-40B4-BE49-F238E27FC236}">
                <a16:creationId xmlns:a16="http://schemas.microsoft.com/office/drawing/2014/main" id="{CC37DB10-CD6A-763C-F441-2298BB3789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54079" y="1104783"/>
            <a:ext cx="4519919" cy="3396665"/>
          </a:xfrm>
          <a:prstGeom prst="rect">
            <a:avLst/>
          </a:prstGeom>
        </p:spPr>
      </p:pic>
      <p:sp>
        <p:nvSpPr>
          <p:cNvPr id="5" name="TextBox 4">
            <a:extLst>
              <a:ext uri="{FF2B5EF4-FFF2-40B4-BE49-F238E27FC236}">
                <a16:creationId xmlns:a16="http://schemas.microsoft.com/office/drawing/2014/main" id="{03378D0F-699B-5756-C274-5DCD149A0FF5}"/>
              </a:ext>
            </a:extLst>
          </p:cNvPr>
          <p:cNvSpPr txBox="1"/>
          <p:nvPr/>
        </p:nvSpPr>
        <p:spPr>
          <a:xfrm>
            <a:off x="7880597" y="5028594"/>
            <a:ext cx="3666882" cy="523220"/>
          </a:xfrm>
          <a:prstGeom prst="rect">
            <a:avLst/>
          </a:prstGeom>
          <a:noFill/>
        </p:spPr>
        <p:txBody>
          <a:bodyPr wrap="square" rtlCol="0">
            <a:spAutoFit/>
          </a:bodyPr>
          <a:lstStyle/>
          <a:p>
            <a:r>
              <a:rPr lang="en-US" sz="1400" dirty="0"/>
              <a:t>S5 sail mesh generated by FEA at </a:t>
            </a:r>
            <a:r>
              <a:rPr lang="en-US" sz="1400" dirty="0" err="1"/>
              <a:t>Opterus</a:t>
            </a:r>
            <a:r>
              <a:rPr lang="en-US" sz="1400" dirty="0"/>
              <a:t>, scaled to </a:t>
            </a:r>
            <a:r>
              <a:rPr lang="en-US" sz="1400" dirty="0" err="1"/>
              <a:t>GeoStorm</a:t>
            </a:r>
            <a:r>
              <a:rPr lang="en-US" sz="1400" dirty="0"/>
              <a:t> proportions</a:t>
            </a:r>
          </a:p>
        </p:txBody>
      </p:sp>
    </p:spTree>
    <p:extLst>
      <p:ext uri="{BB962C8B-B14F-4D97-AF65-F5344CB8AC3E}">
        <p14:creationId xmlns:p14="http://schemas.microsoft.com/office/powerpoint/2010/main" val="220009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repeatCount="indefinite"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ACFF5-FAA9-F02F-31A5-9083606444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C5469D-93BB-D58F-CD19-7C546C6239C1}"/>
              </a:ext>
            </a:extLst>
          </p:cNvPr>
          <p:cNvSpPr>
            <a:spLocks noGrp="1"/>
          </p:cNvSpPr>
          <p:nvPr>
            <p:ph type="title"/>
          </p:nvPr>
        </p:nvSpPr>
        <p:spPr/>
        <p:txBody>
          <a:bodyPr/>
          <a:lstStyle/>
          <a:p>
            <a:r>
              <a:rPr lang="en-US" dirty="0"/>
              <a:t>Momentum Management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EC55671-69BE-AEE8-218C-87E7B026FF04}"/>
                  </a:ext>
                </a:extLst>
              </p:cNvPr>
              <p:cNvSpPr txBox="1">
                <a:spLocks/>
              </p:cNvSpPr>
              <p:nvPr/>
            </p:nvSpPr>
            <p:spPr>
              <a:xfrm>
                <a:off x="135891" y="769438"/>
                <a:ext cx="7718133" cy="51572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Highest roll torque found in general is 1.08*10^-3 Nm</a:t>
                </a:r>
              </a:p>
              <a:p>
                <a:pPr lvl="1"/>
                <a:r>
                  <a:rPr lang="en-US" dirty="0"/>
                  <a:t>Max reaction wheel torque is 0.1 Nm, max momentum is 1 </a:t>
                </a:r>
                <a:r>
                  <a:rPr lang="en-US" dirty="0" err="1"/>
                  <a:t>Nms</a:t>
                </a:r>
                <a:endParaRPr lang="en-US" dirty="0"/>
              </a:p>
              <a:p>
                <a:pPr lvl="2"/>
                <a:r>
                  <a:rPr lang="en-US" sz="2400" dirty="0"/>
                  <a:t>Saturates in ~900 sec</a:t>
                </a:r>
              </a:p>
              <a:p>
                <a:r>
                  <a:rPr lang="en-US" sz="2400" dirty="0"/>
                  <a:t>Derived linear scaling</a:t>
                </a:r>
              </a:p>
              <a:p>
                <a:pPr lvl="1"/>
                <a:r>
                  <a:rPr lang="en-US" dirty="0"/>
                  <a:t>Useful technique in preliminary sail design</a:t>
                </a:r>
              </a:p>
              <a:p>
                <a:r>
                  <a:rPr lang="en-US" sz="2400" dirty="0"/>
                  <a:t>Comparison of tensor elements and roll torques with S5 showed that moment scaling prediction is valid for linearly scaled sail:</a:t>
                </a:r>
              </a:p>
              <a:p>
                <a:pPr lvl="1"/>
                <a14:m>
                  <m:oMath xmlns:m="http://schemas.openxmlformats.org/officeDocument/2006/math">
                    <m:f>
                      <m:fPr>
                        <m:type m:val="lin"/>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𝑧</m:t>
                            </m:r>
                            <m:r>
                              <a:rPr lang="en-US">
                                <a:latin typeface="Cambria Math" panose="02040503050406030204" pitchFamily="18" charset="0"/>
                              </a:rPr>
                              <m:t>,</m:t>
                            </m:r>
                            <m:r>
                              <a:rPr lang="en-US" i="1">
                                <a:latin typeface="Cambria Math" panose="02040503050406030204" pitchFamily="18" charset="0"/>
                              </a:rPr>
                              <m:t>2</m:t>
                            </m:r>
                          </m:sub>
                        </m:sSub>
                      </m:num>
                      <m:den>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𝑧</m:t>
                            </m:r>
                            <m:r>
                              <a:rPr lang="en-US">
                                <a:latin typeface="Cambria Math" panose="02040503050406030204" pitchFamily="18" charset="0"/>
                              </a:rPr>
                              <m:t>,</m:t>
                            </m:r>
                            <m:r>
                              <a:rPr lang="en-US" i="1">
                                <a:latin typeface="Cambria Math" panose="02040503050406030204" pitchFamily="18" charset="0"/>
                              </a:rPr>
                              <m:t>1</m:t>
                            </m:r>
                          </m:sub>
                        </m:sSub>
                      </m:den>
                    </m:f>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3</m:t>
                        </m:r>
                      </m:sup>
                    </m:sSup>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type m:val="lin"/>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2</m:t>
                                    </m:r>
                                  </m:sub>
                                </m:sSub>
                              </m:num>
                              <m:den>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1</m:t>
                                    </m:r>
                                  </m:sub>
                                </m:sSub>
                              </m:den>
                            </m:f>
                          </m:e>
                        </m:d>
                      </m:e>
                      <m:sup>
                        <m:f>
                          <m:fPr>
                            <m:type m:val="lin"/>
                            <m:ctrlPr>
                              <a:rPr lang="en-US" i="1">
                                <a:latin typeface="Cambria Math" panose="02040503050406030204" pitchFamily="18" charset="0"/>
                              </a:rPr>
                            </m:ctrlPr>
                          </m:fPr>
                          <m:num>
                            <m:r>
                              <a:rPr lang="en-US" i="1">
                                <a:latin typeface="Cambria Math" panose="02040503050406030204" pitchFamily="18" charset="0"/>
                              </a:rPr>
                              <m:t>3</m:t>
                            </m:r>
                          </m:num>
                          <m:den>
                            <m:r>
                              <a:rPr lang="en-US" i="1">
                                <a:latin typeface="Cambria Math" panose="02040503050406030204" pitchFamily="18" charset="0"/>
                              </a:rPr>
                              <m:t>2</m:t>
                            </m:r>
                          </m:den>
                        </m:f>
                      </m:sup>
                    </m:sSup>
                  </m:oMath>
                </a14:m>
                <a:endParaRPr lang="en-US" dirty="0"/>
              </a:p>
            </p:txBody>
          </p:sp>
        </mc:Choice>
        <mc:Fallback xmlns="">
          <p:sp>
            <p:nvSpPr>
              <p:cNvPr id="3" name="Content Placeholder 2">
                <a:extLst>
                  <a:ext uri="{FF2B5EF4-FFF2-40B4-BE49-F238E27FC236}">
                    <a16:creationId xmlns:a16="http://schemas.microsoft.com/office/drawing/2014/main" id="{1EC55671-69BE-AEE8-218C-87E7B026FF04}"/>
                  </a:ext>
                </a:extLst>
              </p:cNvPr>
              <p:cNvSpPr txBox="1">
                <a:spLocks noRot="1" noChangeAspect="1" noMove="1" noResize="1" noEditPoints="1" noAdjustHandles="1" noChangeArrowheads="1" noChangeShapeType="1" noTextEdit="1"/>
              </p:cNvSpPr>
              <p:nvPr/>
            </p:nvSpPr>
            <p:spPr>
              <a:xfrm>
                <a:off x="135891" y="769438"/>
                <a:ext cx="7718133" cy="5157203"/>
              </a:xfrm>
              <a:prstGeom prst="rect">
                <a:avLst/>
              </a:prstGeom>
              <a:blipFill>
                <a:blip r:embed="rId4"/>
                <a:stretch>
                  <a:fillRect l="-1027" t="-1537" r="-1975"/>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F4E64C9E-D457-6C3B-01D1-E2C7E7312083}"/>
              </a:ext>
            </a:extLst>
          </p:cNvPr>
          <p:cNvGraphicFramePr>
            <a:graphicFrameLocks noGrp="1"/>
          </p:cNvGraphicFramePr>
          <p:nvPr>
            <p:extLst>
              <p:ext uri="{D42A27DB-BD31-4B8C-83A1-F6EECF244321}">
                <p14:modId xmlns:p14="http://schemas.microsoft.com/office/powerpoint/2010/main" val="3195221969"/>
              </p:ext>
            </p:extLst>
          </p:nvPr>
        </p:nvGraphicFramePr>
        <p:xfrm>
          <a:off x="7854024" y="3512597"/>
          <a:ext cx="4170945" cy="2501975"/>
        </p:xfrm>
        <a:graphic>
          <a:graphicData uri="http://schemas.openxmlformats.org/drawingml/2006/table">
            <a:tbl>
              <a:tblPr firstRow="1" bandRow="1">
                <a:tableStyleId>{5C22544A-7EE6-4342-B048-85BDC9FD1C3A}</a:tableStyleId>
              </a:tblPr>
              <a:tblGrid>
                <a:gridCol w="741999">
                  <a:extLst>
                    <a:ext uri="{9D8B030D-6E8A-4147-A177-3AD203B41FA5}">
                      <a16:colId xmlns:a16="http://schemas.microsoft.com/office/drawing/2014/main" val="2220174319"/>
                    </a:ext>
                  </a:extLst>
                </a:gridCol>
                <a:gridCol w="1714473">
                  <a:extLst>
                    <a:ext uri="{9D8B030D-6E8A-4147-A177-3AD203B41FA5}">
                      <a16:colId xmlns:a16="http://schemas.microsoft.com/office/drawing/2014/main" val="1980735545"/>
                    </a:ext>
                  </a:extLst>
                </a:gridCol>
                <a:gridCol w="1714473">
                  <a:extLst>
                    <a:ext uri="{9D8B030D-6E8A-4147-A177-3AD203B41FA5}">
                      <a16:colId xmlns:a16="http://schemas.microsoft.com/office/drawing/2014/main" val="602489053"/>
                    </a:ext>
                  </a:extLst>
                </a:gridCol>
              </a:tblGrid>
              <a:tr h="354603">
                <a:tc>
                  <a:txBody>
                    <a:bodyPr/>
                    <a:lstStyle/>
                    <a:p>
                      <a:endParaRPr lang="en-US" sz="1800" b="1" dirty="0">
                        <a:solidFill>
                          <a:schemeClr val="bg1"/>
                        </a:solidFill>
                      </a:endParaRPr>
                    </a:p>
                  </a:txBody>
                  <a:tcP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Largest roll torque by SIA (Nm)</a:t>
                      </a:r>
                    </a:p>
                  </a:txBody>
                  <a:tcPr>
                    <a:solidFill>
                      <a:schemeClr val="accent1"/>
                    </a:solidFill>
                  </a:tcPr>
                </a:tc>
                <a:tc hMerge="1">
                  <a:txBody>
                    <a:bodyPr/>
                    <a:lstStyle/>
                    <a:p>
                      <a:endParaRPr lang="en-US" sz="2000" b="1" dirty="0">
                        <a:solidFill>
                          <a:schemeClr val="bg1"/>
                        </a:solidFill>
                      </a:endParaRPr>
                    </a:p>
                  </a:txBody>
                  <a:tcPr>
                    <a:solidFill>
                      <a:schemeClr val="accent1"/>
                    </a:solidFill>
                  </a:tcPr>
                </a:tc>
                <a:extLst>
                  <a:ext uri="{0D108BD9-81ED-4DB2-BD59-A6C34878D82A}">
                    <a16:rowId xmlns:a16="http://schemas.microsoft.com/office/drawing/2014/main" val="3550779486"/>
                  </a:ext>
                </a:extLst>
              </a:tr>
              <a:tr h="427243">
                <a:tc>
                  <a:txBody>
                    <a:bodyPr/>
                    <a:lstStyle/>
                    <a:p>
                      <a:r>
                        <a:rPr lang="en-US" sz="2000" b="1" dirty="0">
                          <a:solidFill>
                            <a:schemeClr val="bg1"/>
                          </a:solidFill>
                        </a:rPr>
                        <a:t>SIA</a:t>
                      </a:r>
                    </a:p>
                  </a:txBody>
                  <a:tcPr>
                    <a:solidFill>
                      <a:schemeClr val="accent1"/>
                    </a:solidFill>
                  </a:tcPr>
                </a:tc>
                <a:tc>
                  <a:txBody>
                    <a:bodyPr/>
                    <a:lstStyle/>
                    <a:p>
                      <a:r>
                        <a:rPr lang="en-US" sz="2000" b="1" dirty="0">
                          <a:solidFill>
                            <a:schemeClr val="bg1"/>
                          </a:solidFill>
                        </a:rPr>
                        <a:t>AMT off</a:t>
                      </a:r>
                    </a:p>
                  </a:txBody>
                  <a:tcPr>
                    <a:solidFill>
                      <a:schemeClr val="accent1"/>
                    </a:solidFill>
                  </a:tcPr>
                </a:tc>
                <a:tc>
                  <a:txBody>
                    <a:bodyPr/>
                    <a:lstStyle/>
                    <a:p>
                      <a:r>
                        <a:rPr lang="en-US" sz="2000" b="1" dirty="0">
                          <a:solidFill>
                            <a:schemeClr val="bg1"/>
                          </a:solidFill>
                        </a:rPr>
                        <a:t>AMT on</a:t>
                      </a:r>
                    </a:p>
                  </a:txBody>
                  <a:tcPr>
                    <a:solidFill>
                      <a:schemeClr val="accent1"/>
                    </a:solidFill>
                  </a:tcPr>
                </a:tc>
                <a:extLst>
                  <a:ext uri="{0D108BD9-81ED-4DB2-BD59-A6C34878D82A}">
                    <a16:rowId xmlns:a16="http://schemas.microsoft.com/office/drawing/2014/main" val="4091342782"/>
                  </a:ext>
                </a:extLst>
              </a:tr>
              <a:tr h="427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4.8218*10^-5</a:t>
                      </a:r>
                    </a:p>
                  </a:txBody>
                  <a:tcPr/>
                </a:tc>
                <a:tc>
                  <a:txBody>
                    <a:bodyPr/>
                    <a:lstStyle/>
                    <a:p>
                      <a:r>
                        <a:rPr lang="en-US" sz="2000" dirty="0"/>
                        <a:t>6.9629*10^-5</a:t>
                      </a:r>
                    </a:p>
                  </a:txBody>
                  <a:tcPr/>
                </a:tc>
                <a:extLst>
                  <a:ext uri="{0D108BD9-81ED-4DB2-BD59-A6C34878D82A}">
                    <a16:rowId xmlns:a16="http://schemas.microsoft.com/office/drawing/2014/main" val="343823784"/>
                  </a:ext>
                </a:extLst>
              </a:tr>
              <a:tr h="427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3.7717*10^-4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8.2838*10^-5</a:t>
                      </a:r>
                    </a:p>
                  </a:txBody>
                  <a:tcPr/>
                </a:tc>
                <a:extLst>
                  <a:ext uri="{0D108BD9-81ED-4DB2-BD59-A6C34878D82A}">
                    <a16:rowId xmlns:a16="http://schemas.microsoft.com/office/drawing/2014/main" val="3516159264"/>
                  </a:ext>
                </a:extLst>
              </a:tr>
              <a:tr h="427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7.4184*10^-4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1.1347*10^-4</a:t>
                      </a:r>
                    </a:p>
                  </a:txBody>
                  <a:tcPr/>
                </a:tc>
                <a:extLst>
                  <a:ext uri="{0D108BD9-81ED-4DB2-BD59-A6C34878D82A}">
                    <a16:rowId xmlns:a16="http://schemas.microsoft.com/office/drawing/2014/main" val="2116120479"/>
                  </a:ext>
                </a:extLst>
              </a:tr>
              <a:tr h="427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1.0840*10^-3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1.7229*10^-4</a:t>
                      </a:r>
                    </a:p>
                  </a:txBody>
                  <a:tcPr/>
                </a:tc>
                <a:extLst>
                  <a:ext uri="{0D108BD9-81ED-4DB2-BD59-A6C34878D82A}">
                    <a16:rowId xmlns:a16="http://schemas.microsoft.com/office/drawing/2014/main" val="698336934"/>
                  </a:ext>
                </a:extLst>
              </a:tr>
            </a:tbl>
          </a:graphicData>
        </a:graphic>
      </p:graphicFrame>
      <p:pic>
        <p:nvPicPr>
          <p:cNvPr id="5" name="Video 3">
            <a:hlinkClick r:id="" action="ppaction://media"/>
            <a:extLst>
              <a:ext uri="{FF2B5EF4-FFF2-40B4-BE49-F238E27FC236}">
                <a16:creationId xmlns:a16="http://schemas.microsoft.com/office/drawing/2014/main" id="{25074A9A-E565-6EE3-5B1D-1725EB7B725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613792" y="687669"/>
            <a:ext cx="3411177" cy="2563458"/>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D9058AD-58C1-4BC5-A5AD-3C045ED1A991}"/>
                  </a:ext>
                </a:extLst>
              </p:cNvPr>
              <p:cNvSpPr txBox="1"/>
              <p:nvPr/>
            </p:nvSpPr>
            <p:spPr>
              <a:xfrm>
                <a:off x="1018903" y="5346550"/>
                <a:ext cx="6096000" cy="427746"/>
              </a:xfrm>
              <a:prstGeom prst="rect">
                <a:avLst/>
              </a:prstGeom>
              <a:noFill/>
            </p:spPr>
            <p:txBody>
              <a:bodyPr wrap="square">
                <a:spAutoFit/>
              </a:bodyPr>
              <a:lstStyle/>
              <a:p>
                <a:r>
                  <a:rPr lang="en-US" sz="1800" dirty="0"/>
                  <a:t>Linear scaling by </a:t>
                </a:r>
                <a14:m>
                  <m:oMath xmlns:m="http://schemas.openxmlformats.org/officeDocument/2006/math">
                    <m:r>
                      <a:rPr lang="en-US" sz="1800" i="1" dirty="0">
                        <a:latin typeface="Cambria Math" panose="02040503050406030204" pitchFamily="18" charset="0"/>
                      </a:rPr>
                      <m:t>𝐶</m:t>
                    </m:r>
                    <m:r>
                      <a:rPr lang="en-US" sz="1800" i="1" dirty="0">
                        <a:latin typeface="Cambria Math" panose="02040503050406030204" pitchFamily="18" charset="0"/>
                      </a:rPr>
                      <m:t>=</m:t>
                    </m:r>
                    <m:rad>
                      <m:radPr>
                        <m:degHide m:val="on"/>
                        <m:ctrlPr>
                          <a:rPr lang="en-US" sz="1800" i="1">
                            <a:latin typeface="Cambria Math" panose="02040503050406030204" pitchFamily="18" charset="0"/>
                          </a:rPr>
                        </m:ctrlPr>
                      </m:radPr>
                      <m:deg/>
                      <m:e>
                        <m:f>
                          <m:fPr>
                            <m:type m:val="lin"/>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en-US" sz="1800" i="1">
                                    <a:latin typeface="Cambria Math" panose="02040503050406030204" pitchFamily="18" charset="0"/>
                                  </a:rPr>
                                  <m:t>𝐴</m:t>
                                </m:r>
                              </m:e>
                              <m:sub>
                                <m:r>
                                  <a:rPr lang="en-US" sz="1800" i="1">
                                    <a:latin typeface="Cambria Math" panose="02040503050406030204" pitchFamily="18" charset="0"/>
                                  </a:rPr>
                                  <m:t>2</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𝐴</m:t>
                                </m:r>
                              </m:e>
                              <m:sub>
                                <m:r>
                                  <a:rPr lang="en-US" sz="1800" i="1">
                                    <a:latin typeface="Cambria Math" panose="02040503050406030204" pitchFamily="18" charset="0"/>
                                  </a:rPr>
                                  <m:t>1</m:t>
                                </m:r>
                              </m:sub>
                            </m:sSub>
                          </m:den>
                        </m:f>
                      </m:e>
                    </m:rad>
                    <m:r>
                      <a:rPr lang="en-US" sz="1800" i="1">
                        <a:latin typeface="Cambria Math" panose="02040503050406030204" pitchFamily="18" charset="0"/>
                      </a:rPr>
                      <m:t>→</m:t>
                    </m:r>
                    <m:r>
                      <a:rPr lang="en-US" sz="1800" i="1">
                        <a:latin typeface="Cambria Math" panose="02040503050406030204" pitchFamily="18" charset="0"/>
                      </a:rPr>
                      <m:t>𝐶</m:t>
                    </m:r>
                    <m:r>
                      <a:rPr lang="en-US" sz="1800" i="1">
                        <a:latin typeface="Cambria Math" panose="02040503050406030204" pitchFamily="18" charset="0"/>
                      </a:rPr>
                      <m:t>≅1.774</m:t>
                    </m:r>
                  </m:oMath>
                </a14:m>
                <a:r>
                  <a:rPr lang="en-US" sz="1800" dirty="0"/>
                  <a:t> </a:t>
                </a:r>
              </a:p>
            </p:txBody>
          </p:sp>
        </mc:Choice>
        <mc:Fallback xmlns="">
          <p:sp>
            <p:nvSpPr>
              <p:cNvPr id="7" name="TextBox 6">
                <a:extLst>
                  <a:ext uri="{FF2B5EF4-FFF2-40B4-BE49-F238E27FC236}">
                    <a16:creationId xmlns:a16="http://schemas.microsoft.com/office/drawing/2014/main" id="{2D9058AD-58C1-4BC5-A5AD-3C045ED1A991}"/>
                  </a:ext>
                </a:extLst>
              </p:cNvPr>
              <p:cNvSpPr txBox="1">
                <a:spLocks noRot="1" noChangeAspect="1" noMove="1" noResize="1" noEditPoints="1" noAdjustHandles="1" noChangeArrowheads="1" noChangeShapeType="1" noTextEdit="1"/>
              </p:cNvSpPr>
              <p:nvPr/>
            </p:nvSpPr>
            <p:spPr>
              <a:xfrm>
                <a:off x="1018903" y="5346550"/>
                <a:ext cx="6096000" cy="427746"/>
              </a:xfrm>
              <a:prstGeom prst="rect">
                <a:avLst/>
              </a:prstGeom>
              <a:blipFill>
                <a:blip r:embed="rId6"/>
                <a:stretch>
                  <a:fillRect l="-800" t="-88571" b="-152857"/>
                </a:stretch>
              </a:blipFill>
            </p:spPr>
            <p:txBody>
              <a:bodyPr/>
              <a:lstStyle/>
              <a:p>
                <a:r>
                  <a:rPr lang="en-US">
                    <a:noFill/>
                  </a:rPr>
                  <a:t> </a:t>
                </a:r>
              </a:p>
            </p:txBody>
          </p:sp>
        </mc:Fallback>
      </mc:AlternateContent>
    </p:spTree>
    <p:extLst>
      <p:ext uri="{BB962C8B-B14F-4D97-AF65-F5344CB8AC3E}">
        <p14:creationId xmlns:p14="http://schemas.microsoft.com/office/powerpoint/2010/main" val="186301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9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mute="1">
                <p:cTn id="12" repeatCount="indefinite"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9BF97-1A4B-9E62-EB85-DEA7875C34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C6A09-F43D-637E-12BD-0A3DAA7412A4}"/>
              </a:ext>
            </a:extLst>
          </p:cNvPr>
          <p:cNvSpPr>
            <a:spLocks noGrp="1"/>
          </p:cNvSpPr>
          <p:nvPr>
            <p:ph type="title"/>
          </p:nvPr>
        </p:nvSpPr>
        <p:spPr/>
        <p:txBody>
          <a:bodyPr/>
          <a:lstStyle/>
          <a:p>
            <a:r>
              <a:rPr lang="en-US" dirty="0"/>
              <a:t>Reaction Control Propellant w/o Propellant Roll Control</a:t>
            </a:r>
          </a:p>
        </p:txBody>
      </p:sp>
      <p:graphicFrame>
        <p:nvGraphicFramePr>
          <p:cNvPr id="3" name="Table 2">
            <a:extLst>
              <a:ext uri="{FF2B5EF4-FFF2-40B4-BE49-F238E27FC236}">
                <a16:creationId xmlns:a16="http://schemas.microsoft.com/office/drawing/2014/main" id="{CC45AC2C-C96B-F02E-0109-B85A4AC23434}"/>
              </a:ext>
            </a:extLst>
          </p:cNvPr>
          <p:cNvGraphicFramePr>
            <a:graphicFrameLocks noGrp="1"/>
          </p:cNvGraphicFramePr>
          <p:nvPr>
            <p:extLst>
              <p:ext uri="{D42A27DB-BD31-4B8C-83A1-F6EECF244321}">
                <p14:modId xmlns:p14="http://schemas.microsoft.com/office/powerpoint/2010/main" val="1473870048"/>
              </p:ext>
            </p:extLst>
          </p:nvPr>
        </p:nvGraphicFramePr>
        <p:xfrm>
          <a:off x="1095549" y="3745173"/>
          <a:ext cx="7831667" cy="2309352"/>
        </p:xfrm>
        <a:graphic>
          <a:graphicData uri="http://schemas.openxmlformats.org/drawingml/2006/table">
            <a:tbl>
              <a:tblPr firstRow="1" bandRow="1">
                <a:tableStyleId>{5C22544A-7EE6-4342-B048-85BDC9FD1C3A}</a:tableStyleId>
              </a:tblPr>
              <a:tblGrid>
                <a:gridCol w="2226734">
                  <a:extLst>
                    <a:ext uri="{9D8B030D-6E8A-4147-A177-3AD203B41FA5}">
                      <a16:colId xmlns:a16="http://schemas.microsoft.com/office/drawing/2014/main" val="2220174319"/>
                    </a:ext>
                  </a:extLst>
                </a:gridCol>
                <a:gridCol w="866505">
                  <a:extLst>
                    <a:ext uri="{9D8B030D-6E8A-4147-A177-3AD203B41FA5}">
                      <a16:colId xmlns:a16="http://schemas.microsoft.com/office/drawing/2014/main" val="1980735545"/>
                    </a:ext>
                  </a:extLst>
                </a:gridCol>
                <a:gridCol w="1088110">
                  <a:extLst>
                    <a:ext uri="{9D8B030D-6E8A-4147-A177-3AD203B41FA5}">
                      <a16:colId xmlns:a16="http://schemas.microsoft.com/office/drawing/2014/main" val="3363960353"/>
                    </a:ext>
                  </a:extLst>
                </a:gridCol>
                <a:gridCol w="1794933">
                  <a:extLst>
                    <a:ext uri="{9D8B030D-6E8A-4147-A177-3AD203B41FA5}">
                      <a16:colId xmlns:a16="http://schemas.microsoft.com/office/drawing/2014/main" val="602489053"/>
                    </a:ext>
                  </a:extLst>
                </a:gridCol>
                <a:gridCol w="1855385">
                  <a:extLst>
                    <a:ext uri="{9D8B030D-6E8A-4147-A177-3AD203B41FA5}">
                      <a16:colId xmlns:a16="http://schemas.microsoft.com/office/drawing/2014/main" val="2177667664"/>
                    </a:ext>
                  </a:extLst>
                </a:gridCol>
              </a:tblGrid>
              <a:tr h="384892">
                <a:tc gridSpan="5">
                  <a:txBody>
                    <a:bodyPr/>
                    <a:lstStyle/>
                    <a:p>
                      <a:pPr algn="ctr"/>
                      <a:r>
                        <a:rPr lang="en-US" sz="1800" dirty="0"/>
                        <a:t>Thruster type vs propellant mass requirement</a:t>
                      </a:r>
                    </a:p>
                  </a:txBody>
                  <a:tcPr/>
                </a:tc>
                <a:tc hMerge="1">
                  <a:txBody>
                    <a:bodyPr/>
                    <a:lstStyle/>
                    <a:p>
                      <a:endParaRPr/>
                    </a:p>
                  </a:txBody>
                  <a:tcPr/>
                </a:tc>
                <a:tc hMerge="1">
                  <a:txBody>
                    <a:bodyPr/>
                    <a:lstStyle/>
                    <a:p>
                      <a:endParaRPr lang="en-US"/>
                    </a:p>
                  </a:txBody>
                  <a:tcPr/>
                </a:tc>
                <a:tc hMerge="1">
                  <a:txBody>
                    <a:bodyPr/>
                    <a:lstStyle/>
                    <a:p>
                      <a:endParaRPr lang="en-US" sz="1200"/>
                    </a:p>
                  </a:txBody>
                  <a:tcPr/>
                </a:tc>
                <a:tc hMerge="1">
                  <a:txBody>
                    <a:bodyPr/>
                    <a:lstStyle/>
                    <a:p>
                      <a:endParaRPr lang="en-US" sz="1200"/>
                    </a:p>
                  </a:txBody>
                  <a:tcPr/>
                </a:tc>
                <a:extLst>
                  <a:ext uri="{0D108BD9-81ED-4DB2-BD59-A6C34878D82A}">
                    <a16:rowId xmlns:a16="http://schemas.microsoft.com/office/drawing/2014/main" val="604019805"/>
                  </a:ext>
                </a:extLst>
              </a:tr>
              <a:tr h="384892">
                <a:tc>
                  <a:txBody>
                    <a:bodyPr/>
                    <a:lstStyle/>
                    <a:p>
                      <a:r>
                        <a:rPr lang="en-US" sz="1800" b="1" dirty="0">
                          <a:solidFill>
                            <a:schemeClr val="bg1"/>
                          </a:solidFill>
                        </a:rPr>
                        <a:t>Thruster</a:t>
                      </a:r>
                    </a:p>
                  </a:txBody>
                  <a:tcPr>
                    <a:solidFill>
                      <a:schemeClr val="accent1"/>
                    </a:solidFill>
                  </a:tcPr>
                </a:tc>
                <a:tc>
                  <a:txBody>
                    <a:bodyPr/>
                    <a:lstStyle/>
                    <a:p>
                      <a:r>
                        <a:rPr lang="en-US" sz="1800" b="1" dirty="0">
                          <a:solidFill>
                            <a:schemeClr val="bg1"/>
                          </a:solidFill>
                        </a:rPr>
                        <a:t>Isp</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Transfer</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err="1">
                          <a:solidFill>
                            <a:schemeClr val="bg1"/>
                          </a:solidFill>
                        </a:rPr>
                        <a:t>Stationkeeping</a:t>
                      </a:r>
                      <a:endParaRPr lang="en-US" sz="1800" b="1" dirty="0">
                        <a:solidFill>
                          <a:schemeClr val="bg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Total prop mass</a:t>
                      </a:r>
                    </a:p>
                  </a:txBody>
                  <a:tcPr>
                    <a:solidFill>
                      <a:schemeClr val="accent1"/>
                    </a:solidFill>
                  </a:tcPr>
                </a:tc>
                <a:extLst>
                  <a:ext uri="{0D108BD9-81ED-4DB2-BD59-A6C34878D82A}">
                    <a16:rowId xmlns:a16="http://schemas.microsoft.com/office/drawing/2014/main" val="4091342782"/>
                  </a:ext>
                </a:extLst>
              </a:tr>
              <a:tr h="384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Cold gas (Vacco)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40 s</a:t>
                      </a:r>
                    </a:p>
                  </a:txBody>
                  <a:tcPr/>
                </a:tc>
                <a:tc>
                  <a:txBody>
                    <a:bodyPr/>
                    <a:lstStyle/>
                    <a:p>
                      <a:r>
                        <a:rPr lang="en-US" sz="1800" dirty="0"/>
                        <a:t>10.6 kg</a:t>
                      </a:r>
                    </a:p>
                  </a:txBody>
                  <a:tcPr/>
                </a:tc>
                <a:tc>
                  <a:txBody>
                    <a:bodyPr/>
                    <a:lstStyle/>
                    <a:p>
                      <a:r>
                        <a:rPr lang="en-US" sz="1800" dirty="0"/>
                        <a:t>14.6 kg/yr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153 kg</a:t>
                      </a:r>
                    </a:p>
                  </a:txBody>
                  <a:tcPr>
                    <a:solidFill>
                      <a:schemeClr val="accent4">
                        <a:lumMod val="40000"/>
                        <a:lumOff val="60000"/>
                      </a:schemeClr>
                    </a:solidFill>
                  </a:tcPr>
                </a:tc>
                <a:extLst>
                  <a:ext uri="{0D108BD9-81ED-4DB2-BD59-A6C34878D82A}">
                    <a16:rowId xmlns:a16="http://schemas.microsoft.com/office/drawing/2014/main" val="343823784"/>
                  </a:ext>
                </a:extLst>
              </a:tr>
              <a:tr h="384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Cold gas (Moog)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65 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6.54 kg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9.01 kg/yr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94.1 kg</a:t>
                      </a:r>
                    </a:p>
                  </a:txBody>
                  <a:tcPr>
                    <a:solidFill>
                      <a:srgbClr val="F8DB30"/>
                    </a:solidFill>
                  </a:tcPr>
                </a:tc>
                <a:extLst>
                  <a:ext uri="{0D108BD9-81ED-4DB2-BD59-A6C34878D82A}">
                    <a16:rowId xmlns:a16="http://schemas.microsoft.com/office/drawing/2014/main" val="3516159264"/>
                  </a:ext>
                </a:extLst>
              </a:tr>
              <a:tr h="384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t>Monoprop</a:t>
                      </a:r>
                      <a:r>
                        <a:rPr lang="en-US" sz="1800" dirty="0"/>
                        <a:t>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200 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2.13 kg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2.93 kg/yr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30.6 kg</a:t>
                      </a:r>
                    </a:p>
                  </a:txBody>
                  <a:tcPr>
                    <a:solidFill>
                      <a:schemeClr val="accent4">
                        <a:lumMod val="40000"/>
                        <a:lumOff val="60000"/>
                      </a:schemeClr>
                    </a:solidFill>
                  </a:tcPr>
                </a:tc>
                <a:extLst>
                  <a:ext uri="{0D108BD9-81ED-4DB2-BD59-A6C34878D82A}">
                    <a16:rowId xmlns:a16="http://schemas.microsoft.com/office/drawing/2014/main" val="10176309"/>
                  </a:ext>
                </a:extLst>
              </a:tr>
              <a:tr h="384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Electric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1300 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0.327 kg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0.45 kg/yr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4.71 kg</a:t>
                      </a:r>
                    </a:p>
                  </a:txBody>
                  <a:tcPr>
                    <a:solidFill>
                      <a:srgbClr val="F8DB30"/>
                    </a:solidFill>
                  </a:tcPr>
                </a:tc>
                <a:extLst>
                  <a:ext uri="{0D108BD9-81ED-4DB2-BD59-A6C34878D82A}">
                    <a16:rowId xmlns:a16="http://schemas.microsoft.com/office/drawing/2014/main" val="2116120479"/>
                  </a:ext>
                </a:extLst>
              </a:tr>
            </a:tbl>
          </a:graphicData>
        </a:graphic>
      </p:graphicFrame>
      <p:pic>
        <p:nvPicPr>
          <p:cNvPr id="4" name="Video 3">
            <a:hlinkClick r:id="" action="ppaction://media"/>
            <a:extLst>
              <a:ext uri="{FF2B5EF4-FFF2-40B4-BE49-F238E27FC236}">
                <a16:creationId xmlns:a16="http://schemas.microsoft.com/office/drawing/2014/main" id="{DAC173A2-9F45-8F97-5FDA-8F9DD388AF7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648447" y="798898"/>
            <a:ext cx="2366605" cy="1778475"/>
          </a:xfrm>
          <a:prstGeom prst="rect">
            <a:avLst/>
          </a:prstGeom>
        </p:spPr>
      </p:pic>
      <p:sp>
        <p:nvSpPr>
          <p:cNvPr id="5" name="TextBox 4">
            <a:extLst>
              <a:ext uri="{FF2B5EF4-FFF2-40B4-BE49-F238E27FC236}">
                <a16:creationId xmlns:a16="http://schemas.microsoft.com/office/drawing/2014/main" id="{CC586EE4-5B86-3259-BE1C-B89ED01F4119}"/>
              </a:ext>
            </a:extLst>
          </p:cNvPr>
          <p:cNvSpPr txBox="1"/>
          <p:nvPr/>
        </p:nvSpPr>
        <p:spPr>
          <a:xfrm>
            <a:off x="9648447" y="5058371"/>
            <a:ext cx="1903723" cy="307777"/>
          </a:xfrm>
          <a:prstGeom prst="rect">
            <a:avLst/>
          </a:prstGeom>
          <a:noFill/>
        </p:spPr>
        <p:txBody>
          <a:bodyPr wrap="square" rtlCol="0">
            <a:spAutoFit/>
          </a:bodyPr>
          <a:lstStyle/>
          <a:p>
            <a:r>
              <a:rPr lang="en-US" sz="1400" dirty="0" err="1"/>
              <a:t>GeoStorm</a:t>
            </a:r>
            <a:r>
              <a:rPr lang="en-US" sz="1400" dirty="0"/>
              <a:t> Beacon orbit</a:t>
            </a:r>
          </a:p>
        </p:txBody>
      </p:sp>
      <p:pic>
        <p:nvPicPr>
          <p:cNvPr id="6" name="Picture 5">
            <a:extLst>
              <a:ext uri="{FF2B5EF4-FFF2-40B4-BE49-F238E27FC236}">
                <a16:creationId xmlns:a16="http://schemas.microsoft.com/office/drawing/2014/main" id="{253FFFF1-B369-5EFF-390A-7D848733EE3A}"/>
              </a:ext>
            </a:extLst>
          </p:cNvPr>
          <p:cNvPicPr>
            <a:picLocks noChangeAspect="1"/>
          </p:cNvPicPr>
          <p:nvPr/>
        </p:nvPicPr>
        <p:blipFill>
          <a:blip r:embed="rId7"/>
          <a:stretch>
            <a:fillRect/>
          </a:stretch>
        </p:blipFill>
        <p:spPr>
          <a:xfrm>
            <a:off x="9249866" y="3160313"/>
            <a:ext cx="2700886" cy="1845480"/>
          </a:xfrm>
          <a:prstGeom prst="rect">
            <a:avLst/>
          </a:prstGeom>
        </p:spPr>
      </p:pic>
      <p:sp>
        <p:nvSpPr>
          <p:cNvPr id="7" name="Content Placeholder 9">
            <a:extLst>
              <a:ext uri="{FF2B5EF4-FFF2-40B4-BE49-F238E27FC236}">
                <a16:creationId xmlns:a16="http://schemas.microsoft.com/office/drawing/2014/main" id="{E056E124-8C5C-0569-02DD-34529ADD3093}"/>
              </a:ext>
            </a:extLst>
          </p:cNvPr>
          <p:cNvSpPr txBox="1">
            <a:spLocks/>
          </p:cNvSpPr>
          <p:nvPr/>
        </p:nvSpPr>
        <p:spPr>
          <a:xfrm>
            <a:off x="101910" y="798898"/>
            <a:ext cx="7056255" cy="2884367"/>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Total mission length: 10 years @ 0.98 AU from Sun</a:t>
            </a:r>
          </a:p>
          <a:p>
            <a:pPr lvl="1"/>
            <a:r>
              <a:rPr lang="en-US" dirty="0"/>
              <a:t>100-day transfer: assumed average sun incidence angle (SIA) = 17°</a:t>
            </a:r>
          </a:p>
          <a:p>
            <a:pPr lvl="1"/>
            <a:r>
              <a:rPr lang="en-US" dirty="0" err="1"/>
              <a:t>Stationkeeping</a:t>
            </a:r>
            <a:r>
              <a:rPr lang="en-US" dirty="0"/>
              <a:t> at sub-L1: assumed average SIA = 5°</a:t>
            </a:r>
          </a:p>
          <a:p>
            <a:r>
              <a:rPr lang="en-US" dirty="0"/>
              <a:t>Parametric study generated sail shape mesh by permuting </a:t>
            </a:r>
            <a:r>
              <a:rPr lang="en-US" dirty="0" err="1"/>
              <a:t>boomtips</a:t>
            </a:r>
            <a:r>
              <a:rPr lang="en-US" dirty="0"/>
              <a:t> through most extreme deflections in- and out-of-plane, drawing triangular quadrants between [2]</a:t>
            </a:r>
          </a:p>
          <a:p>
            <a:pPr lvl="1"/>
            <a:r>
              <a:rPr lang="en-US" dirty="0" err="1"/>
              <a:t>M</a:t>
            </a:r>
            <a:r>
              <a:rPr lang="en-US" baseline="-25000" dirty="0" err="1"/>
              <a:t>roll</a:t>
            </a:r>
            <a:r>
              <a:rPr lang="en-US" dirty="0"/>
              <a:t> = 8.39*10^-5 Nm, sun incidence angle (SIA) = 5° (sub-L1)</a:t>
            </a:r>
          </a:p>
          <a:p>
            <a:pPr lvl="1"/>
            <a:r>
              <a:rPr lang="en-US" dirty="0" err="1"/>
              <a:t>M</a:t>
            </a:r>
            <a:r>
              <a:rPr lang="en-US" baseline="-25000" dirty="0" err="1"/>
              <a:t>roll</a:t>
            </a:r>
            <a:r>
              <a:rPr lang="en-US" dirty="0"/>
              <a:t> = 2.20*10^-4 Nm, SIA = 17° (100-day transfer)</a:t>
            </a:r>
          </a:p>
          <a:p>
            <a:r>
              <a:rPr lang="en-US" dirty="0"/>
              <a:t>Assume propellant consumption doesn’t affect sail orbit</a:t>
            </a:r>
          </a:p>
          <a:p>
            <a:r>
              <a:rPr lang="en-US" dirty="0"/>
              <a:t>AMT trims out pitch/yaw torque (tends to reduce roll torque)</a:t>
            </a:r>
          </a:p>
          <a:p>
            <a:r>
              <a:rPr lang="en-US" dirty="0"/>
              <a:t>0.461m moment-arm</a:t>
            </a:r>
          </a:p>
          <a:p>
            <a:pPr lvl="1"/>
            <a:r>
              <a:rPr lang="en-US" dirty="0"/>
              <a:t>From bus center to bus corner (roughly where thrusters are mounted)</a:t>
            </a:r>
          </a:p>
        </p:txBody>
      </p:sp>
      <p:pic>
        <p:nvPicPr>
          <p:cNvPr id="8" name="Video 8">
            <a:hlinkClick r:id="" action="ppaction://media"/>
            <a:extLst>
              <a:ext uri="{FF2B5EF4-FFF2-40B4-BE49-F238E27FC236}">
                <a16:creationId xmlns:a16="http://schemas.microsoft.com/office/drawing/2014/main" id="{766B0629-CB6D-58B0-D4AF-54E5A037154C}"/>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7143931" y="798898"/>
            <a:ext cx="2379145" cy="1787899"/>
          </a:xfrm>
          <a:prstGeom prst="rect">
            <a:avLst/>
          </a:prstGeom>
        </p:spPr>
      </p:pic>
      <p:sp>
        <p:nvSpPr>
          <p:cNvPr id="9" name="TextBox 8">
            <a:extLst>
              <a:ext uri="{FF2B5EF4-FFF2-40B4-BE49-F238E27FC236}">
                <a16:creationId xmlns:a16="http://schemas.microsoft.com/office/drawing/2014/main" id="{83841EB0-24F6-CB58-38CE-1129F70B730F}"/>
              </a:ext>
            </a:extLst>
          </p:cNvPr>
          <p:cNvSpPr txBox="1"/>
          <p:nvPr/>
        </p:nvSpPr>
        <p:spPr>
          <a:xfrm>
            <a:off x="7942093" y="2629951"/>
            <a:ext cx="3293532" cy="307777"/>
          </a:xfrm>
          <a:prstGeom prst="rect">
            <a:avLst/>
          </a:prstGeom>
          <a:noFill/>
        </p:spPr>
        <p:txBody>
          <a:bodyPr wrap="square" rtlCol="0">
            <a:spAutoFit/>
          </a:bodyPr>
          <a:lstStyle/>
          <a:p>
            <a:r>
              <a:rPr lang="en-US" sz="1400" dirty="0"/>
              <a:t>Example sail shapes from parametric study</a:t>
            </a:r>
          </a:p>
        </p:txBody>
      </p:sp>
    </p:spTree>
    <p:extLst>
      <p:ext uri="{BB962C8B-B14F-4D97-AF65-F5344CB8AC3E}">
        <p14:creationId xmlns:p14="http://schemas.microsoft.com/office/powerpoint/2010/main" val="331939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999" fill="hold"/>
                                        <p:tgtEl>
                                          <p:spTgt spid="4"/>
                                        </p:tgtEl>
                                      </p:cBhvr>
                                    </p:cmd>
                                  </p:childTnLst>
                                </p:cTn>
                              </p:par>
                              <p:par>
                                <p:cTn id="7" presetID="1" presetClass="mediacall" presetSubtype="0" fill="hold" nodeType="withEffect">
                                  <p:stCondLst>
                                    <p:cond delay="0"/>
                                  </p:stCondLst>
                                  <p:childTnLst>
                                    <p:cmd type="call" cmd="playFrom(0.0)">
                                      <p:cBhvr>
                                        <p:cTn id="8" dur="119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4"/>
                                        </p:tgtEl>
                                      </p:cBhvr>
                                    </p:cmd>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8"/>
                                        </p:tgtEl>
                                      </p:cBhvr>
                                    </p:cmd>
                                  </p:childTnLst>
                                </p:cTn>
                              </p:par>
                            </p:childTnLst>
                          </p:cTn>
                        </p:par>
                      </p:childTnLst>
                    </p:cTn>
                  </p:par>
                </p:childTnLst>
              </p:cTn>
              <p:nextCondLst>
                <p:cond evt="onClick" delay="0">
                  <p:tgtEl>
                    <p:spTgt spid="8"/>
                  </p:tgtEl>
                </p:cond>
              </p:nextCondLst>
            </p:seq>
            <p:video>
              <p:cMediaNode vol="80000" mute="1">
                <p:cTn id="19" repeatCount="indefinite" fill="hold" display="0">
                  <p:stCondLst>
                    <p:cond delay="indefinite"/>
                  </p:stCondLst>
                </p:cTn>
                <p:tgtEl>
                  <p:spTgt spid="4"/>
                </p:tgtEl>
              </p:cMediaNode>
            </p:video>
            <p:video>
              <p:cMediaNode vol="80000" mute="1">
                <p:cTn id="20" repeatCount="indefinite" fill="hold" display="0">
                  <p:stCondLst>
                    <p:cond delay="indefinite"/>
                  </p:stCondLst>
                </p:cTn>
                <p:tgtEl>
                  <p:spTgt spid="8"/>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3E9F2-2645-B270-7F72-D1D24B106A74}"/>
              </a:ext>
            </a:extLst>
          </p:cNvPr>
          <p:cNvSpPr>
            <a:spLocks noGrp="1"/>
          </p:cNvSpPr>
          <p:nvPr>
            <p:ph type="title"/>
          </p:nvPr>
        </p:nvSpPr>
        <p:spPr/>
        <p:txBody>
          <a:bodyPr/>
          <a:lstStyle/>
          <a:p>
            <a:r>
              <a:rPr lang="en-US" dirty="0"/>
              <a:t>The Team</a:t>
            </a:r>
          </a:p>
        </p:txBody>
      </p:sp>
      <p:sp>
        <p:nvSpPr>
          <p:cNvPr id="3" name="Text Placeholder 2">
            <a:extLst>
              <a:ext uri="{FF2B5EF4-FFF2-40B4-BE49-F238E27FC236}">
                <a16:creationId xmlns:a16="http://schemas.microsoft.com/office/drawing/2014/main" id="{19A99F58-DC3D-C3C8-AB91-611C8D4F5EC3}"/>
              </a:ext>
            </a:extLst>
          </p:cNvPr>
          <p:cNvSpPr>
            <a:spLocks noGrp="1"/>
          </p:cNvSpPr>
          <p:nvPr>
            <p:ph type="body" idx="1"/>
          </p:nvPr>
        </p:nvSpPr>
        <p:spPr>
          <a:xfrm>
            <a:off x="129177" y="626595"/>
            <a:ext cx="5435600" cy="5436022"/>
          </a:xfrm>
        </p:spPr>
        <p:txBody>
          <a:bodyPr/>
          <a:lstStyle/>
          <a:p>
            <a:r>
              <a:rPr lang="en-US" dirty="0"/>
              <a:t>COMPASS Team from NASA GRC</a:t>
            </a:r>
          </a:p>
          <a:p>
            <a:r>
              <a:rPr lang="en-US" sz="2200" dirty="0"/>
              <a:t>     - Steve Oleson, COMPASS Team Lead</a:t>
            </a:r>
          </a:p>
          <a:p>
            <a:r>
              <a:rPr lang="en-US" sz="2200" dirty="0"/>
              <a:t>     - Betsy Turnbull, Systems Lead</a:t>
            </a:r>
          </a:p>
          <a:p>
            <a:r>
              <a:rPr lang="en-US" sz="2200" dirty="0"/>
              <a:t>     - Laura Burke, Mission Design</a:t>
            </a:r>
          </a:p>
          <a:p>
            <a:r>
              <a:rPr lang="en-US" sz="2200" dirty="0"/>
              <a:t>     - Brent Faller and Ben Wozniak, ACS</a:t>
            </a:r>
          </a:p>
          <a:p>
            <a:r>
              <a:rPr lang="en-US" sz="2200" dirty="0"/>
              <a:t>     - Lucas </a:t>
            </a:r>
            <a:r>
              <a:rPr lang="en-US" sz="2200" dirty="0" err="1"/>
              <a:t>Shalkhauser</a:t>
            </a:r>
            <a:r>
              <a:rPr lang="en-US" sz="2200" dirty="0"/>
              <a:t>, C&amp;DH</a:t>
            </a:r>
          </a:p>
          <a:p>
            <a:r>
              <a:rPr lang="en-US" sz="2200" dirty="0"/>
              <a:t>     - Matthew Hilts and Prash Choksi, Comms</a:t>
            </a:r>
          </a:p>
          <a:p>
            <a:r>
              <a:rPr lang="en-US" sz="2200" dirty="0"/>
              <a:t>     - Nick </a:t>
            </a:r>
            <a:r>
              <a:rPr lang="en-US" sz="2200" dirty="0" err="1"/>
              <a:t>Uguccini</a:t>
            </a:r>
            <a:r>
              <a:rPr lang="en-US" sz="2200" dirty="0"/>
              <a:t> and Aaron Fernandes, EPS</a:t>
            </a:r>
          </a:p>
          <a:p>
            <a:r>
              <a:rPr lang="en-US" sz="2200" dirty="0"/>
              <a:t>     - Tony Colozza, Thermal</a:t>
            </a:r>
          </a:p>
          <a:p>
            <a:r>
              <a:rPr lang="en-US" sz="2200" dirty="0"/>
              <a:t>     - Jim Fittje, Propulsion</a:t>
            </a:r>
          </a:p>
          <a:p>
            <a:r>
              <a:rPr lang="en-US" sz="2200" dirty="0"/>
              <a:t>     - John </a:t>
            </a:r>
            <a:r>
              <a:rPr lang="en-US" sz="2200" dirty="0" err="1"/>
              <a:t>Gyekenyesi</a:t>
            </a:r>
            <a:r>
              <a:rPr lang="en-US" sz="2200" dirty="0"/>
              <a:t>, Mechanical</a:t>
            </a:r>
          </a:p>
          <a:p>
            <a:r>
              <a:rPr lang="en-US" sz="2200" dirty="0"/>
              <a:t>     - Tom Packard, Configuration</a:t>
            </a:r>
          </a:p>
          <a:p>
            <a:r>
              <a:rPr lang="en-US" sz="2200" dirty="0"/>
              <a:t>     - Cassandra Change and Amelia Marino, Costs </a:t>
            </a:r>
          </a:p>
          <a:p>
            <a:endParaRPr lang="en-US" dirty="0"/>
          </a:p>
          <a:p>
            <a:endParaRPr lang="en-US" dirty="0"/>
          </a:p>
          <a:p>
            <a:endParaRPr lang="en-US" dirty="0"/>
          </a:p>
        </p:txBody>
      </p:sp>
      <p:sp>
        <p:nvSpPr>
          <p:cNvPr id="4" name="Text Placeholder 2">
            <a:extLst>
              <a:ext uri="{FF2B5EF4-FFF2-40B4-BE49-F238E27FC236}">
                <a16:creationId xmlns:a16="http://schemas.microsoft.com/office/drawing/2014/main" id="{0F3B0899-2FB6-17F4-FAC1-5424ECF2CA87}"/>
              </a:ext>
            </a:extLst>
          </p:cNvPr>
          <p:cNvSpPr txBox="1">
            <a:spLocks/>
          </p:cNvSpPr>
          <p:nvPr/>
        </p:nvSpPr>
        <p:spPr>
          <a:xfrm>
            <a:off x="5985691" y="626595"/>
            <a:ext cx="5435600" cy="54360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0" i="0" kern="1200" baseline="0">
                <a:solidFill>
                  <a:schemeClr val="tx1"/>
                </a:solidFill>
                <a:latin typeface="Arial Narrow"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dirty="0"/>
              <a:t>NOAA</a:t>
            </a:r>
          </a:p>
          <a:p>
            <a:r>
              <a:rPr lang="en-US" sz="2200" dirty="0"/>
              <a:t>     - Pat Mulligan, Science Lead</a:t>
            </a:r>
          </a:p>
          <a:p>
            <a:endParaRPr lang="en-US" dirty="0"/>
          </a:p>
          <a:p>
            <a:r>
              <a:rPr lang="en-US" dirty="0"/>
              <a:t>Marshall Space Flight Center</a:t>
            </a:r>
          </a:p>
          <a:p>
            <a:r>
              <a:rPr lang="en-US" sz="2200" dirty="0"/>
              <a:t>     - Darren Boyd, Solar Sail System</a:t>
            </a:r>
          </a:p>
          <a:p>
            <a:r>
              <a:rPr lang="en-US" sz="2200" dirty="0"/>
              <a:t>     - Aaron Houin, Sail Trajectory</a:t>
            </a:r>
          </a:p>
          <a:p>
            <a:r>
              <a:rPr lang="en-US" sz="2200" dirty="0"/>
              <a:t>     - Roman Bassett, Momentum Control</a:t>
            </a:r>
          </a:p>
        </p:txBody>
      </p:sp>
    </p:spTree>
    <p:extLst>
      <p:ext uri="{BB962C8B-B14F-4D97-AF65-F5344CB8AC3E}">
        <p14:creationId xmlns:p14="http://schemas.microsoft.com/office/powerpoint/2010/main" val="234021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6DC90-248C-5B36-33E0-1E2382B4B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979EAE-3499-AF8F-3CBC-5748C27CFEF1}"/>
              </a:ext>
            </a:extLst>
          </p:cNvPr>
          <p:cNvSpPr>
            <a:spLocks noGrp="1"/>
          </p:cNvSpPr>
          <p:nvPr>
            <p:ph type="title"/>
          </p:nvPr>
        </p:nvSpPr>
        <p:spPr/>
        <p:txBody>
          <a:bodyPr/>
          <a:lstStyle/>
          <a:p>
            <a:r>
              <a:rPr lang="en-US" dirty="0"/>
              <a:t>Spacecraft Configuration – ESPA Grande Rideshare</a:t>
            </a:r>
          </a:p>
        </p:txBody>
      </p:sp>
      <p:pic>
        <p:nvPicPr>
          <p:cNvPr id="3" name="Picture 2" descr="Diagram&#10;&#10;AI-generated content may be incorrect.">
            <a:extLst>
              <a:ext uri="{FF2B5EF4-FFF2-40B4-BE49-F238E27FC236}">
                <a16:creationId xmlns:a16="http://schemas.microsoft.com/office/drawing/2014/main" id="{E973DFEC-C9FF-30B1-7065-6C125B7A9603}"/>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1590" b="7363"/>
          <a:stretch/>
        </p:blipFill>
        <p:spPr>
          <a:xfrm>
            <a:off x="6086721" y="3075141"/>
            <a:ext cx="4768786" cy="2581836"/>
          </a:xfrm>
          <a:prstGeom prst="rect">
            <a:avLst/>
          </a:prstGeom>
        </p:spPr>
      </p:pic>
      <p:pic>
        <p:nvPicPr>
          <p:cNvPr id="4" name="Picture 3" descr="Shape, square&#10;&#10;AI-generated content may be incorrect.">
            <a:extLst>
              <a:ext uri="{FF2B5EF4-FFF2-40B4-BE49-F238E27FC236}">
                <a16:creationId xmlns:a16="http://schemas.microsoft.com/office/drawing/2014/main" id="{D669D9C0-A382-BFC7-544C-293DA1937E83}"/>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6000" y="1101832"/>
            <a:ext cx="2492236" cy="1664867"/>
          </a:xfrm>
          <a:prstGeom prst="rect">
            <a:avLst/>
          </a:prstGeom>
        </p:spPr>
      </p:pic>
      <p:pic>
        <p:nvPicPr>
          <p:cNvPr id="5" name="Picture 4" descr="Diagram&#10;&#10;AI-generated content may be incorrect.">
            <a:extLst>
              <a:ext uri="{FF2B5EF4-FFF2-40B4-BE49-F238E27FC236}">
                <a16:creationId xmlns:a16="http://schemas.microsoft.com/office/drawing/2014/main" id="{30CDA744-B5CD-2950-324B-C7856FE82398}"/>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24575" b="21482"/>
          <a:stretch/>
        </p:blipFill>
        <p:spPr>
          <a:xfrm>
            <a:off x="800563" y="1101832"/>
            <a:ext cx="4620095" cy="1664867"/>
          </a:xfrm>
          <a:prstGeom prst="rect">
            <a:avLst/>
          </a:prstGeom>
        </p:spPr>
      </p:pic>
      <p:pic>
        <p:nvPicPr>
          <p:cNvPr id="6" name="Picture 5" descr="Diagram&#10;&#10;AI-generated content may be incorrect.">
            <a:extLst>
              <a:ext uri="{FF2B5EF4-FFF2-40B4-BE49-F238E27FC236}">
                <a16:creationId xmlns:a16="http://schemas.microsoft.com/office/drawing/2014/main" id="{69A4C85F-14EA-9F0B-EE54-C6C8404DF8BC}"/>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11678" b="8496"/>
          <a:stretch/>
        </p:blipFill>
        <p:spPr>
          <a:xfrm>
            <a:off x="800563" y="3134908"/>
            <a:ext cx="4620095" cy="2463680"/>
          </a:xfrm>
          <a:prstGeom prst="rect">
            <a:avLst/>
          </a:prstGeom>
        </p:spPr>
      </p:pic>
      <p:sp>
        <p:nvSpPr>
          <p:cNvPr id="7" name="Text Box 13">
            <a:extLst>
              <a:ext uri="{FF2B5EF4-FFF2-40B4-BE49-F238E27FC236}">
                <a16:creationId xmlns:a16="http://schemas.microsoft.com/office/drawing/2014/main" id="{A4CCB623-7B00-A9EB-D187-48AC2B48CBC6}"/>
              </a:ext>
            </a:extLst>
          </p:cNvPr>
          <p:cNvSpPr txBox="1">
            <a:spLocks noChangeArrowheads="1"/>
          </p:cNvSpPr>
          <p:nvPr/>
        </p:nvSpPr>
        <p:spPr bwMode="auto">
          <a:xfrm>
            <a:off x="9689616" y="3075141"/>
            <a:ext cx="11157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142.24 cm (56 in)</a:t>
            </a:r>
          </a:p>
        </p:txBody>
      </p:sp>
      <p:sp>
        <p:nvSpPr>
          <p:cNvPr id="8" name="Line 15">
            <a:extLst>
              <a:ext uri="{FF2B5EF4-FFF2-40B4-BE49-F238E27FC236}">
                <a16:creationId xmlns:a16="http://schemas.microsoft.com/office/drawing/2014/main" id="{A62422E7-A34D-3C79-9B22-E0303E0B250E}"/>
              </a:ext>
            </a:extLst>
          </p:cNvPr>
          <p:cNvSpPr>
            <a:spLocks noChangeShapeType="1"/>
          </p:cNvSpPr>
          <p:nvPr/>
        </p:nvSpPr>
        <p:spPr bwMode="auto">
          <a:xfrm flipH="1" flipV="1">
            <a:off x="9239461" y="3220273"/>
            <a:ext cx="661131" cy="106953"/>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9" name="Line 15">
            <a:extLst>
              <a:ext uri="{FF2B5EF4-FFF2-40B4-BE49-F238E27FC236}">
                <a16:creationId xmlns:a16="http://schemas.microsoft.com/office/drawing/2014/main" id="{B4958890-7D6A-BD12-17B1-B0EC80AC7CF1}"/>
              </a:ext>
            </a:extLst>
          </p:cNvPr>
          <p:cNvSpPr>
            <a:spLocks noChangeShapeType="1"/>
          </p:cNvSpPr>
          <p:nvPr/>
        </p:nvSpPr>
        <p:spPr bwMode="auto">
          <a:xfrm>
            <a:off x="10570251" y="3441652"/>
            <a:ext cx="512907" cy="82740"/>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cxnSp>
        <p:nvCxnSpPr>
          <p:cNvPr id="10" name="Straight Connector 9">
            <a:extLst>
              <a:ext uri="{FF2B5EF4-FFF2-40B4-BE49-F238E27FC236}">
                <a16:creationId xmlns:a16="http://schemas.microsoft.com/office/drawing/2014/main" id="{2A33A2EC-3D9E-2CA4-A144-9160937C5237}"/>
              </a:ext>
            </a:extLst>
          </p:cNvPr>
          <p:cNvCxnSpPr/>
          <p:nvPr/>
        </p:nvCxnSpPr>
        <p:spPr>
          <a:xfrm flipV="1">
            <a:off x="8043513" y="3173758"/>
            <a:ext cx="1267012" cy="5856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353C549-3FC7-6F92-C1FF-7DDE06ACA19C}"/>
              </a:ext>
            </a:extLst>
          </p:cNvPr>
          <p:cNvCxnSpPr/>
          <p:nvPr/>
        </p:nvCxnSpPr>
        <p:spPr>
          <a:xfrm flipV="1">
            <a:off x="9924699" y="3483022"/>
            <a:ext cx="1267012" cy="5856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CDCFB99-BD3A-40B8-134E-566C47A01D7F}"/>
              </a:ext>
            </a:extLst>
          </p:cNvPr>
          <p:cNvCxnSpPr/>
          <p:nvPr/>
        </p:nvCxnSpPr>
        <p:spPr>
          <a:xfrm flipV="1">
            <a:off x="9924699" y="5053324"/>
            <a:ext cx="1267012" cy="5856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Line 15">
            <a:extLst>
              <a:ext uri="{FF2B5EF4-FFF2-40B4-BE49-F238E27FC236}">
                <a16:creationId xmlns:a16="http://schemas.microsoft.com/office/drawing/2014/main" id="{D623D256-78DD-FEE9-9692-58B69F4A92D4}"/>
              </a:ext>
            </a:extLst>
          </p:cNvPr>
          <p:cNvSpPr>
            <a:spLocks noChangeShapeType="1"/>
          </p:cNvSpPr>
          <p:nvPr/>
        </p:nvSpPr>
        <p:spPr bwMode="auto">
          <a:xfrm flipH="1" flipV="1">
            <a:off x="11135928" y="3506926"/>
            <a:ext cx="0" cy="585694"/>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4" name="Line 15">
            <a:extLst>
              <a:ext uri="{FF2B5EF4-FFF2-40B4-BE49-F238E27FC236}">
                <a16:creationId xmlns:a16="http://schemas.microsoft.com/office/drawing/2014/main" id="{6BB2EAD9-D996-B67B-8090-359404E3F7F1}"/>
              </a:ext>
            </a:extLst>
          </p:cNvPr>
          <p:cNvSpPr>
            <a:spLocks noChangeShapeType="1"/>
          </p:cNvSpPr>
          <p:nvPr/>
        </p:nvSpPr>
        <p:spPr bwMode="auto">
          <a:xfrm flipH="1">
            <a:off x="11138688" y="4506507"/>
            <a:ext cx="0" cy="585693"/>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5" name="Text Box 13">
            <a:extLst>
              <a:ext uri="{FF2B5EF4-FFF2-40B4-BE49-F238E27FC236}">
                <a16:creationId xmlns:a16="http://schemas.microsoft.com/office/drawing/2014/main" id="{330B0A9B-2610-0065-29FB-1E1542663B56}"/>
              </a:ext>
            </a:extLst>
          </p:cNvPr>
          <p:cNvSpPr txBox="1">
            <a:spLocks noChangeArrowheads="1"/>
          </p:cNvSpPr>
          <p:nvPr/>
        </p:nvSpPr>
        <p:spPr bwMode="auto">
          <a:xfrm>
            <a:off x="10685637" y="4076418"/>
            <a:ext cx="11157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106.68 cm (42 in)</a:t>
            </a:r>
          </a:p>
        </p:txBody>
      </p:sp>
      <p:cxnSp>
        <p:nvCxnSpPr>
          <p:cNvPr id="16" name="Straight Connector 15">
            <a:extLst>
              <a:ext uri="{FF2B5EF4-FFF2-40B4-BE49-F238E27FC236}">
                <a16:creationId xmlns:a16="http://schemas.microsoft.com/office/drawing/2014/main" id="{4D576792-2D5B-A6CE-5AAA-D768CEE33952}"/>
              </a:ext>
            </a:extLst>
          </p:cNvPr>
          <p:cNvCxnSpPr>
            <a:cxnSpLocks/>
          </p:cNvCxnSpPr>
          <p:nvPr/>
        </p:nvCxnSpPr>
        <p:spPr>
          <a:xfrm>
            <a:off x="9942424" y="5639018"/>
            <a:ext cx="880538" cy="1147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05B6936-6F14-0377-7396-1836F14A87CB}"/>
              </a:ext>
            </a:extLst>
          </p:cNvPr>
          <p:cNvCxnSpPr>
            <a:cxnSpLocks/>
          </p:cNvCxnSpPr>
          <p:nvPr/>
        </p:nvCxnSpPr>
        <p:spPr>
          <a:xfrm>
            <a:off x="10803227" y="5231393"/>
            <a:ext cx="880538" cy="1147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Box 13">
            <a:extLst>
              <a:ext uri="{FF2B5EF4-FFF2-40B4-BE49-F238E27FC236}">
                <a16:creationId xmlns:a16="http://schemas.microsoft.com/office/drawing/2014/main" id="{DA2728A3-5133-7BDD-1D98-BEDEA2184D4E}"/>
              </a:ext>
            </a:extLst>
          </p:cNvPr>
          <p:cNvSpPr txBox="1">
            <a:spLocks noChangeArrowheads="1"/>
          </p:cNvSpPr>
          <p:nvPr/>
        </p:nvSpPr>
        <p:spPr bwMode="auto">
          <a:xfrm>
            <a:off x="10685637" y="5402255"/>
            <a:ext cx="11157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116.84 cm (46 in)</a:t>
            </a:r>
          </a:p>
        </p:txBody>
      </p:sp>
      <p:sp>
        <p:nvSpPr>
          <p:cNvPr id="19" name="Line 15">
            <a:extLst>
              <a:ext uri="{FF2B5EF4-FFF2-40B4-BE49-F238E27FC236}">
                <a16:creationId xmlns:a16="http://schemas.microsoft.com/office/drawing/2014/main" id="{EB2EA58F-DDEE-AD59-7A64-4820FE1CBFB6}"/>
              </a:ext>
            </a:extLst>
          </p:cNvPr>
          <p:cNvSpPr>
            <a:spLocks noChangeShapeType="1"/>
          </p:cNvSpPr>
          <p:nvPr/>
        </p:nvSpPr>
        <p:spPr bwMode="auto">
          <a:xfrm flipH="1">
            <a:off x="10305192" y="5284431"/>
            <a:ext cx="830735" cy="398336"/>
          </a:xfrm>
          <a:prstGeom prst="line">
            <a:avLst/>
          </a:prstGeom>
          <a:noFill/>
          <a:ln w="19050">
            <a:solidFill>
              <a:schemeClr val="tx1"/>
            </a:solidFill>
            <a:round/>
            <a:headEnd type="triangle" w="lg" len="lg"/>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0" name="Text Box 13">
            <a:extLst>
              <a:ext uri="{FF2B5EF4-FFF2-40B4-BE49-F238E27FC236}">
                <a16:creationId xmlns:a16="http://schemas.microsoft.com/office/drawing/2014/main" id="{31E9CDE9-0069-8C74-16FE-FD7EE046D40D}"/>
              </a:ext>
            </a:extLst>
          </p:cNvPr>
          <p:cNvSpPr txBox="1">
            <a:spLocks noChangeArrowheads="1"/>
          </p:cNvSpPr>
          <p:nvPr/>
        </p:nvSpPr>
        <p:spPr bwMode="auto">
          <a:xfrm>
            <a:off x="5401983" y="5292131"/>
            <a:ext cx="1523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ESPA Grande Payload Envelope</a:t>
            </a:r>
          </a:p>
        </p:txBody>
      </p:sp>
      <p:sp>
        <p:nvSpPr>
          <p:cNvPr id="21" name="Line 15">
            <a:extLst>
              <a:ext uri="{FF2B5EF4-FFF2-40B4-BE49-F238E27FC236}">
                <a16:creationId xmlns:a16="http://schemas.microsoft.com/office/drawing/2014/main" id="{A0633707-48C2-A9CC-44B8-D8EBF0F6175A}"/>
              </a:ext>
            </a:extLst>
          </p:cNvPr>
          <p:cNvSpPr>
            <a:spLocks noChangeShapeType="1"/>
          </p:cNvSpPr>
          <p:nvPr/>
        </p:nvSpPr>
        <p:spPr bwMode="auto">
          <a:xfrm flipH="1" flipV="1">
            <a:off x="5079311" y="5092199"/>
            <a:ext cx="515355" cy="310056"/>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58400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4499F-02C9-BA03-0889-BB7F95B010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48C89-8367-427C-C040-5B3B2473D8E3}"/>
              </a:ext>
            </a:extLst>
          </p:cNvPr>
          <p:cNvSpPr>
            <a:spLocks noGrp="1"/>
          </p:cNvSpPr>
          <p:nvPr>
            <p:ph type="title"/>
          </p:nvPr>
        </p:nvSpPr>
        <p:spPr/>
        <p:txBody>
          <a:bodyPr/>
          <a:lstStyle/>
          <a:p>
            <a:r>
              <a:rPr lang="en-US" dirty="0"/>
              <a:t>Spacecraft Configuration – Launch Configuration</a:t>
            </a:r>
          </a:p>
        </p:txBody>
      </p:sp>
      <p:pic>
        <p:nvPicPr>
          <p:cNvPr id="4" name="Picture 3" descr="A picture containing shape&#10;&#10;AI-generated content may be incorrect.">
            <a:extLst>
              <a:ext uri="{FF2B5EF4-FFF2-40B4-BE49-F238E27FC236}">
                <a16:creationId xmlns:a16="http://schemas.microsoft.com/office/drawing/2014/main" id="{7EF8F5A7-F68C-A59C-1CE0-29BC3D0EF67C}"/>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21177" b="20942"/>
          <a:stretch/>
        </p:blipFill>
        <p:spPr>
          <a:xfrm>
            <a:off x="1235429" y="932276"/>
            <a:ext cx="10266134" cy="3969510"/>
          </a:xfrm>
          <a:prstGeom prst="rect">
            <a:avLst/>
          </a:prstGeom>
        </p:spPr>
      </p:pic>
      <p:sp>
        <p:nvSpPr>
          <p:cNvPr id="6" name="Text Box 13">
            <a:extLst>
              <a:ext uri="{FF2B5EF4-FFF2-40B4-BE49-F238E27FC236}">
                <a16:creationId xmlns:a16="http://schemas.microsoft.com/office/drawing/2014/main" id="{EB6A8D1A-65BC-CFDA-2F5E-70F0F7883AD9}"/>
              </a:ext>
            </a:extLst>
          </p:cNvPr>
          <p:cNvSpPr txBox="1">
            <a:spLocks noChangeArrowheads="1"/>
          </p:cNvSpPr>
          <p:nvPr/>
        </p:nvSpPr>
        <p:spPr bwMode="auto">
          <a:xfrm>
            <a:off x="629887" y="4897160"/>
            <a:ext cx="1523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Bus Antenna and Antenna Mounting Structure</a:t>
            </a:r>
          </a:p>
        </p:txBody>
      </p:sp>
      <p:sp>
        <p:nvSpPr>
          <p:cNvPr id="8" name="Line 15">
            <a:extLst>
              <a:ext uri="{FF2B5EF4-FFF2-40B4-BE49-F238E27FC236}">
                <a16:creationId xmlns:a16="http://schemas.microsoft.com/office/drawing/2014/main" id="{DE55AA97-0FDF-576F-4FE6-247E3284CC4D}"/>
              </a:ext>
            </a:extLst>
          </p:cNvPr>
          <p:cNvSpPr>
            <a:spLocks noChangeShapeType="1"/>
          </p:cNvSpPr>
          <p:nvPr/>
        </p:nvSpPr>
        <p:spPr bwMode="auto">
          <a:xfrm flipH="1" flipV="1">
            <a:off x="1391776" y="3498012"/>
            <a:ext cx="0" cy="1409108"/>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10" name="Line 15">
            <a:extLst>
              <a:ext uri="{FF2B5EF4-FFF2-40B4-BE49-F238E27FC236}">
                <a16:creationId xmlns:a16="http://schemas.microsoft.com/office/drawing/2014/main" id="{CC9C4C33-03A8-E028-3486-64E36B7109D7}"/>
              </a:ext>
            </a:extLst>
          </p:cNvPr>
          <p:cNvSpPr>
            <a:spLocks noChangeShapeType="1"/>
          </p:cNvSpPr>
          <p:nvPr/>
        </p:nvSpPr>
        <p:spPr bwMode="auto">
          <a:xfrm flipV="1">
            <a:off x="1391775" y="3396417"/>
            <a:ext cx="265127" cy="1510703"/>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12" name="Text Box 13">
            <a:extLst>
              <a:ext uri="{FF2B5EF4-FFF2-40B4-BE49-F238E27FC236}">
                <a16:creationId xmlns:a16="http://schemas.microsoft.com/office/drawing/2014/main" id="{DC753930-D6D4-1163-DE59-86FC636EC5DA}"/>
              </a:ext>
            </a:extLst>
          </p:cNvPr>
          <p:cNvSpPr txBox="1">
            <a:spLocks noChangeArrowheads="1"/>
          </p:cNvSpPr>
          <p:nvPr/>
        </p:nvSpPr>
        <p:spPr bwMode="auto">
          <a:xfrm>
            <a:off x="2015674" y="5349514"/>
            <a:ext cx="15699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Solar Sail Deployer (Sail Spool and Boom Spool)</a:t>
            </a:r>
          </a:p>
        </p:txBody>
      </p:sp>
      <p:sp>
        <p:nvSpPr>
          <p:cNvPr id="14" name="Line 15">
            <a:extLst>
              <a:ext uri="{FF2B5EF4-FFF2-40B4-BE49-F238E27FC236}">
                <a16:creationId xmlns:a16="http://schemas.microsoft.com/office/drawing/2014/main" id="{2C5BDF97-8123-48EB-0390-63FB115F0627}"/>
              </a:ext>
            </a:extLst>
          </p:cNvPr>
          <p:cNvSpPr>
            <a:spLocks noChangeShapeType="1"/>
          </p:cNvSpPr>
          <p:nvPr/>
        </p:nvSpPr>
        <p:spPr bwMode="auto">
          <a:xfrm flipH="1" flipV="1">
            <a:off x="2272412" y="3648502"/>
            <a:ext cx="528225" cy="1701012"/>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16" name="Line 15">
            <a:extLst>
              <a:ext uri="{FF2B5EF4-FFF2-40B4-BE49-F238E27FC236}">
                <a16:creationId xmlns:a16="http://schemas.microsoft.com/office/drawing/2014/main" id="{595B8663-157A-E7B9-930D-608258626B6D}"/>
              </a:ext>
            </a:extLst>
          </p:cNvPr>
          <p:cNvSpPr>
            <a:spLocks noChangeShapeType="1"/>
          </p:cNvSpPr>
          <p:nvPr/>
        </p:nvSpPr>
        <p:spPr bwMode="auto">
          <a:xfrm flipV="1">
            <a:off x="2800636" y="3498012"/>
            <a:ext cx="301967" cy="1851502"/>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18" name="Text Box 13">
            <a:extLst>
              <a:ext uri="{FF2B5EF4-FFF2-40B4-BE49-F238E27FC236}">
                <a16:creationId xmlns:a16="http://schemas.microsoft.com/office/drawing/2014/main" id="{66987A37-723C-0C40-477A-76087FBB9BA7}"/>
              </a:ext>
            </a:extLst>
          </p:cNvPr>
          <p:cNvSpPr txBox="1">
            <a:spLocks noChangeArrowheads="1"/>
          </p:cNvSpPr>
          <p:nvPr/>
        </p:nvSpPr>
        <p:spPr bwMode="auto">
          <a:xfrm>
            <a:off x="2860935" y="4695965"/>
            <a:ext cx="1523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Active Mass Translator (AMT)</a:t>
            </a:r>
          </a:p>
        </p:txBody>
      </p:sp>
      <p:sp>
        <p:nvSpPr>
          <p:cNvPr id="20" name="Line 15">
            <a:extLst>
              <a:ext uri="{FF2B5EF4-FFF2-40B4-BE49-F238E27FC236}">
                <a16:creationId xmlns:a16="http://schemas.microsoft.com/office/drawing/2014/main" id="{B87C021F-069E-5780-019A-8E3AE7D605AD}"/>
              </a:ext>
            </a:extLst>
          </p:cNvPr>
          <p:cNvSpPr>
            <a:spLocks noChangeShapeType="1"/>
          </p:cNvSpPr>
          <p:nvPr/>
        </p:nvSpPr>
        <p:spPr bwMode="auto">
          <a:xfrm flipH="1" flipV="1">
            <a:off x="3622823" y="3334953"/>
            <a:ext cx="0" cy="1409108"/>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22" name="Text Box 13">
            <a:extLst>
              <a:ext uri="{FF2B5EF4-FFF2-40B4-BE49-F238E27FC236}">
                <a16:creationId xmlns:a16="http://schemas.microsoft.com/office/drawing/2014/main" id="{754A53DF-D5D7-67BE-4BEA-A1E47BB245C7}"/>
              </a:ext>
            </a:extLst>
          </p:cNvPr>
          <p:cNvSpPr txBox="1">
            <a:spLocks noChangeArrowheads="1"/>
          </p:cNvSpPr>
          <p:nvPr/>
        </p:nvSpPr>
        <p:spPr bwMode="auto">
          <a:xfrm>
            <a:off x="3081201" y="760611"/>
            <a:ext cx="1523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Bus Interface Plate</a:t>
            </a:r>
          </a:p>
        </p:txBody>
      </p:sp>
      <p:sp>
        <p:nvSpPr>
          <p:cNvPr id="24" name="Line 15">
            <a:extLst>
              <a:ext uri="{FF2B5EF4-FFF2-40B4-BE49-F238E27FC236}">
                <a16:creationId xmlns:a16="http://schemas.microsoft.com/office/drawing/2014/main" id="{67E59B6D-283F-69A5-5FC3-8DAAAD075D1F}"/>
              </a:ext>
            </a:extLst>
          </p:cNvPr>
          <p:cNvSpPr>
            <a:spLocks noChangeShapeType="1"/>
          </p:cNvSpPr>
          <p:nvPr/>
        </p:nvSpPr>
        <p:spPr bwMode="auto">
          <a:xfrm flipH="1">
            <a:off x="3843089" y="1222276"/>
            <a:ext cx="0" cy="910165"/>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26" name="Text Box 13">
            <a:extLst>
              <a:ext uri="{FF2B5EF4-FFF2-40B4-BE49-F238E27FC236}">
                <a16:creationId xmlns:a16="http://schemas.microsoft.com/office/drawing/2014/main" id="{07072F4B-F030-D529-A6A7-E6F754C97086}"/>
              </a:ext>
            </a:extLst>
          </p:cNvPr>
          <p:cNvSpPr txBox="1">
            <a:spLocks noChangeArrowheads="1"/>
          </p:cNvSpPr>
          <p:nvPr/>
        </p:nvSpPr>
        <p:spPr bwMode="auto">
          <a:xfrm>
            <a:off x="8462822" y="5619268"/>
            <a:ext cx="15237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ESPA Grande</a:t>
            </a:r>
          </a:p>
        </p:txBody>
      </p:sp>
      <p:sp>
        <p:nvSpPr>
          <p:cNvPr id="28" name="Line 15">
            <a:extLst>
              <a:ext uri="{FF2B5EF4-FFF2-40B4-BE49-F238E27FC236}">
                <a16:creationId xmlns:a16="http://schemas.microsoft.com/office/drawing/2014/main" id="{E797AC73-B4DA-368A-70C2-3C182C406CC1}"/>
              </a:ext>
            </a:extLst>
          </p:cNvPr>
          <p:cNvSpPr>
            <a:spLocks noChangeShapeType="1"/>
          </p:cNvSpPr>
          <p:nvPr/>
        </p:nvSpPr>
        <p:spPr bwMode="auto">
          <a:xfrm flipH="1" flipV="1">
            <a:off x="9224710" y="4258256"/>
            <a:ext cx="0" cy="1409108"/>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30" name="Text Box 13">
            <a:extLst>
              <a:ext uri="{FF2B5EF4-FFF2-40B4-BE49-F238E27FC236}">
                <a16:creationId xmlns:a16="http://schemas.microsoft.com/office/drawing/2014/main" id="{0643475A-D3A2-4E60-EAA7-0126BD7985C1}"/>
              </a:ext>
            </a:extLst>
          </p:cNvPr>
          <p:cNvSpPr txBox="1">
            <a:spLocks noChangeArrowheads="1"/>
          </p:cNvSpPr>
          <p:nvPr/>
        </p:nvSpPr>
        <p:spPr bwMode="auto">
          <a:xfrm>
            <a:off x="4023115" y="5434629"/>
            <a:ext cx="1249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Spacecraft Bus</a:t>
            </a:r>
          </a:p>
        </p:txBody>
      </p:sp>
      <p:sp>
        <p:nvSpPr>
          <p:cNvPr id="32" name="Line 15">
            <a:extLst>
              <a:ext uri="{FF2B5EF4-FFF2-40B4-BE49-F238E27FC236}">
                <a16:creationId xmlns:a16="http://schemas.microsoft.com/office/drawing/2014/main" id="{287E86AE-D82D-322F-74CD-E67E08D14D11}"/>
              </a:ext>
            </a:extLst>
          </p:cNvPr>
          <p:cNvSpPr>
            <a:spLocks noChangeShapeType="1"/>
          </p:cNvSpPr>
          <p:nvPr/>
        </p:nvSpPr>
        <p:spPr bwMode="auto">
          <a:xfrm flipH="1" flipV="1">
            <a:off x="4541056" y="3239530"/>
            <a:ext cx="106731" cy="2243195"/>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34" name="Text Box 13">
            <a:extLst>
              <a:ext uri="{FF2B5EF4-FFF2-40B4-BE49-F238E27FC236}">
                <a16:creationId xmlns:a16="http://schemas.microsoft.com/office/drawing/2014/main" id="{CFC06362-8D40-93B7-697C-3D29AA1C10C3}"/>
              </a:ext>
            </a:extLst>
          </p:cNvPr>
          <p:cNvSpPr txBox="1">
            <a:spLocks noChangeArrowheads="1"/>
          </p:cNvSpPr>
          <p:nvPr/>
        </p:nvSpPr>
        <p:spPr bwMode="auto">
          <a:xfrm>
            <a:off x="5272458" y="5594875"/>
            <a:ext cx="1249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15-inch </a:t>
            </a:r>
            <a:r>
              <a:rPr lang="en-US" altLang="en-US" sz="1200" b="1" err="1"/>
              <a:t>Lightband</a:t>
            </a:r>
            <a:endParaRPr lang="en-US" altLang="en-US" sz="1200" b="1"/>
          </a:p>
        </p:txBody>
      </p:sp>
      <p:sp>
        <p:nvSpPr>
          <p:cNvPr id="36" name="Line 15">
            <a:extLst>
              <a:ext uri="{FF2B5EF4-FFF2-40B4-BE49-F238E27FC236}">
                <a16:creationId xmlns:a16="http://schemas.microsoft.com/office/drawing/2014/main" id="{FBC3EA6A-FFA6-7E1C-9E3A-743DD9B4AC4D}"/>
              </a:ext>
            </a:extLst>
          </p:cNvPr>
          <p:cNvSpPr>
            <a:spLocks noChangeShapeType="1"/>
          </p:cNvSpPr>
          <p:nvPr/>
        </p:nvSpPr>
        <p:spPr bwMode="auto">
          <a:xfrm flipH="1" flipV="1">
            <a:off x="4971382" y="3351680"/>
            <a:ext cx="925748" cy="2243194"/>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
        <p:nvSpPr>
          <p:cNvPr id="38" name="Text Box 13">
            <a:extLst>
              <a:ext uri="{FF2B5EF4-FFF2-40B4-BE49-F238E27FC236}">
                <a16:creationId xmlns:a16="http://schemas.microsoft.com/office/drawing/2014/main" id="{0BD4D863-7E07-9465-C490-373FACCE350C}"/>
              </a:ext>
            </a:extLst>
          </p:cNvPr>
          <p:cNvSpPr txBox="1">
            <a:spLocks noChangeArrowheads="1"/>
          </p:cNvSpPr>
          <p:nvPr/>
        </p:nvSpPr>
        <p:spPr bwMode="auto">
          <a:xfrm>
            <a:off x="6469858" y="5249962"/>
            <a:ext cx="19929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Conical Adaptor Between 15-inch </a:t>
            </a:r>
            <a:r>
              <a:rPr lang="en-US" altLang="en-US" sz="1200" b="1" err="1"/>
              <a:t>Lightband</a:t>
            </a:r>
            <a:r>
              <a:rPr lang="en-US" altLang="en-US" sz="1200" b="1"/>
              <a:t> and 24-inch ESPA Port</a:t>
            </a:r>
          </a:p>
        </p:txBody>
      </p:sp>
      <p:sp>
        <p:nvSpPr>
          <p:cNvPr id="40" name="Line 15">
            <a:extLst>
              <a:ext uri="{FF2B5EF4-FFF2-40B4-BE49-F238E27FC236}">
                <a16:creationId xmlns:a16="http://schemas.microsoft.com/office/drawing/2014/main" id="{07721CFA-CEC9-716C-2714-CADE8AF44973}"/>
              </a:ext>
            </a:extLst>
          </p:cNvPr>
          <p:cNvSpPr>
            <a:spLocks noChangeShapeType="1"/>
          </p:cNvSpPr>
          <p:nvPr/>
        </p:nvSpPr>
        <p:spPr bwMode="auto">
          <a:xfrm flipH="1" flipV="1">
            <a:off x="5302942" y="2984036"/>
            <a:ext cx="1512420" cy="2315952"/>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highlight>
                <a:srgbClr val="FFFF00"/>
              </a:highlight>
            </a:endParaRPr>
          </a:p>
        </p:txBody>
      </p:sp>
    </p:spTree>
    <p:extLst>
      <p:ext uri="{BB962C8B-B14F-4D97-AF65-F5344CB8AC3E}">
        <p14:creationId xmlns:p14="http://schemas.microsoft.com/office/powerpoint/2010/main" val="1533792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7C8D8-510A-5C1A-2FE2-5C145F3E2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F4204-ABA5-367F-AB15-D6ACA5949E20}"/>
              </a:ext>
            </a:extLst>
          </p:cNvPr>
          <p:cNvSpPr>
            <a:spLocks noGrp="1"/>
          </p:cNvSpPr>
          <p:nvPr>
            <p:ph type="title"/>
          </p:nvPr>
        </p:nvSpPr>
        <p:spPr/>
        <p:txBody>
          <a:bodyPr/>
          <a:lstStyle/>
          <a:p>
            <a:r>
              <a:rPr lang="en-US" dirty="0"/>
              <a:t>Spacecraft Configuration – Stowed Dimensions</a:t>
            </a:r>
          </a:p>
        </p:txBody>
      </p:sp>
      <p:pic>
        <p:nvPicPr>
          <p:cNvPr id="4" name="Picture 3" descr="Diagram&#10;&#10;AI-generated content may be incorrect.">
            <a:extLst>
              <a:ext uri="{FF2B5EF4-FFF2-40B4-BE49-F238E27FC236}">
                <a16:creationId xmlns:a16="http://schemas.microsoft.com/office/drawing/2014/main" id="{E2D39EAD-01CF-ABE8-001F-C1494FCDB974}"/>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3178" r="23363"/>
          <a:stretch/>
        </p:blipFill>
        <p:spPr>
          <a:xfrm>
            <a:off x="1689045" y="917792"/>
            <a:ext cx="3445387" cy="4539129"/>
          </a:xfrm>
          <a:prstGeom prst="rect">
            <a:avLst/>
          </a:prstGeom>
        </p:spPr>
      </p:pic>
      <p:pic>
        <p:nvPicPr>
          <p:cNvPr id="6" name="Picture 5" descr="A picture containing text, clock&#10;&#10;AI-generated content may be incorrect.">
            <a:extLst>
              <a:ext uri="{FF2B5EF4-FFF2-40B4-BE49-F238E27FC236}">
                <a16:creationId xmlns:a16="http://schemas.microsoft.com/office/drawing/2014/main" id="{3FD76016-3A57-0720-FBFD-DFECB772472F}"/>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3298" r="13603"/>
          <a:stretch/>
        </p:blipFill>
        <p:spPr>
          <a:xfrm>
            <a:off x="6629694" y="1741989"/>
            <a:ext cx="3439580" cy="3313953"/>
          </a:xfrm>
          <a:prstGeom prst="rect">
            <a:avLst/>
          </a:prstGeom>
        </p:spPr>
      </p:pic>
      <p:sp>
        <p:nvSpPr>
          <p:cNvPr id="8" name="Line 8">
            <a:extLst>
              <a:ext uri="{FF2B5EF4-FFF2-40B4-BE49-F238E27FC236}">
                <a16:creationId xmlns:a16="http://schemas.microsoft.com/office/drawing/2014/main" id="{B19C30C3-25D2-5159-8DE3-DA79CEE3DE78}"/>
              </a:ext>
            </a:extLst>
          </p:cNvPr>
          <p:cNvSpPr>
            <a:spLocks noChangeShapeType="1"/>
          </p:cNvSpPr>
          <p:nvPr/>
        </p:nvSpPr>
        <p:spPr bwMode="auto">
          <a:xfrm flipH="1">
            <a:off x="1219228" y="5447401"/>
            <a:ext cx="81939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Text Box 13">
            <a:extLst>
              <a:ext uri="{FF2B5EF4-FFF2-40B4-BE49-F238E27FC236}">
                <a16:creationId xmlns:a16="http://schemas.microsoft.com/office/drawing/2014/main" id="{92D5045D-E5A3-3A81-160D-B7E8A3F5E77B}"/>
              </a:ext>
            </a:extLst>
          </p:cNvPr>
          <p:cNvSpPr txBox="1">
            <a:spLocks noChangeArrowheads="1"/>
          </p:cNvSpPr>
          <p:nvPr/>
        </p:nvSpPr>
        <p:spPr bwMode="auto">
          <a:xfrm>
            <a:off x="757590" y="3505451"/>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111.74 cm</a:t>
            </a:r>
          </a:p>
        </p:txBody>
      </p:sp>
      <p:sp>
        <p:nvSpPr>
          <p:cNvPr id="12" name="Line 8">
            <a:extLst>
              <a:ext uri="{FF2B5EF4-FFF2-40B4-BE49-F238E27FC236}">
                <a16:creationId xmlns:a16="http://schemas.microsoft.com/office/drawing/2014/main" id="{19F4B8CC-BE77-2BF0-682A-194074186F18}"/>
              </a:ext>
            </a:extLst>
          </p:cNvPr>
          <p:cNvSpPr>
            <a:spLocks noChangeShapeType="1"/>
          </p:cNvSpPr>
          <p:nvPr/>
        </p:nvSpPr>
        <p:spPr bwMode="auto">
          <a:xfrm flipH="1" flipV="1">
            <a:off x="1219228" y="929744"/>
            <a:ext cx="443515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15">
            <a:extLst>
              <a:ext uri="{FF2B5EF4-FFF2-40B4-BE49-F238E27FC236}">
                <a16:creationId xmlns:a16="http://schemas.microsoft.com/office/drawing/2014/main" id="{8D88956F-C870-F2E6-D582-7A730B1D1045}"/>
              </a:ext>
            </a:extLst>
          </p:cNvPr>
          <p:cNvSpPr>
            <a:spLocks noChangeShapeType="1"/>
          </p:cNvSpPr>
          <p:nvPr/>
        </p:nvSpPr>
        <p:spPr bwMode="auto">
          <a:xfrm flipH="1" flipV="1">
            <a:off x="1326709" y="930594"/>
            <a:ext cx="0" cy="2574857"/>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6" name="Line 15">
            <a:extLst>
              <a:ext uri="{FF2B5EF4-FFF2-40B4-BE49-F238E27FC236}">
                <a16:creationId xmlns:a16="http://schemas.microsoft.com/office/drawing/2014/main" id="{AA4CE067-4906-926F-B39C-D8E776C5307B}"/>
              </a:ext>
            </a:extLst>
          </p:cNvPr>
          <p:cNvSpPr>
            <a:spLocks noChangeShapeType="1"/>
          </p:cNvSpPr>
          <p:nvPr/>
        </p:nvSpPr>
        <p:spPr bwMode="auto">
          <a:xfrm>
            <a:off x="1326709" y="3781676"/>
            <a:ext cx="0" cy="1665725"/>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8" name="Line 8">
            <a:extLst>
              <a:ext uri="{FF2B5EF4-FFF2-40B4-BE49-F238E27FC236}">
                <a16:creationId xmlns:a16="http://schemas.microsoft.com/office/drawing/2014/main" id="{C5D859C9-21BC-72D6-96A5-DC0C312E501A}"/>
              </a:ext>
            </a:extLst>
          </p:cNvPr>
          <p:cNvSpPr>
            <a:spLocks noChangeShapeType="1"/>
          </p:cNvSpPr>
          <p:nvPr/>
        </p:nvSpPr>
        <p:spPr bwMode="auto">
          <a:xfrm flipH="1">
            <a:off x="5111679" y="4270592"/>
            <a:ext cx="0" cy="163755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8">
            <a:extLst>
              <a:ext uri="{FF2B5EF4-FFF2-40B4-BE49-F238E27FC236}">
                <a16:creationId xmlns:a16="http://schemas.microsoft.com/office/drawing/2014/main" id="{FDE564D3-6E29-CA2D-3806-A7D6571508B9}"/>
              </a:ext>
            </a:extLst>
          </p:cNvPr>
          <p:cNvSpPr>
            <a:spLocks noChangeShapeType="1"/>
          </p:cNvSpPr>
          <p:nvPr/>
        </p:nvSpPr>
        <p:spPr bwMode="auto">
          <a:xfrm flipH="1">
            <a:off x="1689045" y="4623204"/>
            <a:ext cx="0" cy="128494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Text Box 13">
            <a:extLst>
              <a:ext uri="{FF2B5EF4-FFF2-40B4-BE49-F238E27FC236}">
                <a16:creationId xmlns:a16="http://schemas.microsoft.com/office/drawing/2014/main" id="{49F89C83-5ECF-F42E-69E0-BD36D9148BC1}"/>
              </a:ext>
            </a:extLst>
          </p:cNvPr>
          <p:cNvSpPr txBox="1">
            <a:spLocks noChangeArrowheads="1"/>
          </p:cNvSpPr>
          <p:nvPr/>
        </p:nvSpPr>
        <p:spPr bwMode="auto">
          <a:xfrm>
            <a:off x="2827516" y="5595034"/>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85.02 cm</a:t>
            </a:r>
          </a:p>
        </p:txBody>
      </p:sp>
      <p:sp>
        <p:nvSpPr>
          <p:cNvPr id="24" name="Line 15">
            <a:extLst>
              <a:ext uri="{FF2B5EF4-FFF2-40B4-BE49-F238E27FC236}">
                <a16:creationId xmlns:a16="http://schemas.microsoft.com/office/drawing/2014/main" id="{40763697-1065-CC5C-7940-C27F3F9C34A1}"/>
              </a:ext>
            </a:extLst>
          </p:cNvPr>
          <p:cNvSpPr>
            <a:spLocks noChangeShapeType="1"/>
          </p:cNvSpPr>
          <p:nvPr/>
        </p:nvSpPr>
        <p:spPr bwMode="auto">
          <a:xfrm flipV="1">
            <a:off x="3765822" y="5739499"/>
            <a:ext cx="1345857" cy="0"/>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6" name="Line 15">
            <a:extLst>
              <a:ext uri="{FF2B5EF4-FFF2-40B4-BE49-F238E27FC236}">
                <a16:creationId xmlns:a16="http://schemas.microsoft.com/office/drawing/2014/main" id="{0B5EDFC4-235F-B138-F23E-F6D240809BDD}"/>
              </a:ext>
            </a:extLst>
          </p:cNvPr>
          <p:cNvSpPr>
            <a:spLocks noChangeShapeType="1"/>
          </p:cNvSpPr>
          <p:nvPr/>
        </p:nvSpPr>
        <p:spPr bwMode="auto">
          <a:xfrm flipH="1">
            <a:off x="1689044" y="5739499"/>
            <a:ext cx="1335695" cy="0"/>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8" name="Line 8">
            <a:extLst>
              <a:ext uri="{FF2B5EF4-FFF2-40B4-BE49-F238E27FC236}">
                <a16:creationId xmlns:a16="http://schemas.microsoft.com/office/drawing/2014/main" id="{F39AED18-FA24-C51A-A275-64A9EC5EBE64}"/>
              </a:ext>
            </a:extLst>
          </p:cNvPr>
          <p:cNvSpPr>
            <a:spLocks noChangeShapeType="1"/>
          </p:cNvSpPr>
          <p:nvPr/>
        </p:nvSpPr>
        <p:spPr bwMode="auto">
          <a:xfrm flipH="1">
            <a:off x="7124598" y="5040446"/>
            <a:ext cx="36874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Text Box 13">
            <a:extLst>
              <a:ext uri="{FF2B5EF4-FFF2-40B4-BE49-F238E27FC236}">
                <a16:creationId xmlns:a16="http://schemas.microsoft.com/office/drawing/2014/main" id="{96702E08-FA8E-5F6B-7369-ECB90BC18114}"/>
              </a:ext>
            </a:extLst>
          </p:cNvPr>
          <p:cNvSpPr txBox="1">
            <a:spLocks noChangeArrowheads="1"/>
          </p:cNvSpPr>
          <p:nvPr/>
        </p:nvSpPr>
        <p:spPr bwMode="auto">
          <a:xfrm>
            <a:off x="10069274" y="3133654"/>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81.28 cm</a:t>
            </a:r>
          </a:p>
        </p:txBody>
      </p:sp>
      <p:sp>
        <p:nvSpPr>
          <p:cNvPr id="32" name="Line 8">
            <a:extLst>
              <a:ext uri="{FF2B5EF4-FFF2-40B4-BE49-F238E27FC236}">
                <a16:creationId xmlns:a16="http://schemas.microsoft.com/office/drawing/2014/main" id="{63029B04-959D-BB3C-FE23-A44857747E37}"/>
              </a:ext>
            </a:extLst>
          </p:cNvPr>
          <p:cNvSpPr>
            <a:spLocks noChangeShapeType="1"/>
          </p:cNvSpPr>
          <p:nvPr/>
        </p:nvSpPr>
        <p:spPr bwMode="auto">
          <a:xfrm flipH="1" flipV="1">
            <a:off x="6914165" y="1756930"/>
            <a:ext cx="389791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15">
            <a:extLst>
              <a:ext uri="{FF2B5EF4-FFF2-40B4-BE49-F238E27FC236}">
                <a16:creationId xmlns:a16="http://schemas.microsoft.com/office/drawing/2014/main" id="{2A8EF0E4-92DF-05EF-5394-F42CA8010181}"/>
              </a:ext>
            </a:extLst>
          </p:cNvPr>
          <p:cNvSpPr>
            <a:spLocks noChangeShapeType="1"/>
          </p:cNvSpPr>
          <p:nvPr/>
        </p:nvSpPr>
        <p:spPr bwMode="auto">
          <a:xfrm flipH="1" flipV="1">
            <a:off x="10638393" y="1741989"/>
            <a:ext cx="0" cy="1338030"/>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6" name="Line 15">
            <a:extLst>
              <a:ext uri="{FF2B5EF4-FFF2-40B4-BE49-F238E27FC236}">
                <a16:creationId xmlns:a16="http://schemas.microsoft.com/office/drawing/2014/main" id="{4F3893C4-8B4B-8E74-5877-1D2736E7865A}"/>
              </a:ext>
            </a:extLst>
          </p:cNvPr>
          <p:cNvSpPr>
            <a:spLocks noChangeShapeType="1"/>
          </p:cNvSpPr>
          <p:nvPr/>
        </p:nvSpPr>
        <p:spPr bwMode="auto">
          <a:xfrm>
            <a:off x="10638393" y="3465580"/>
            <a:ext cx="0" cy="1590362"/>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8" name="Line 8">
            <a:extLst>
              <a:ext uri="{FF2B5EF4-FFF2-40B4-BE49-F238E27FC236}">
                <a16:creationId xmlns:a16="http://schemas.microsoft.com/office/drawing/2014/main" id="{81313D5A-E365-2060-A5E5-0FA27CFB2238}"/>
              </a:ext>
            </a:extLst>
          </p:cNvPr>
          <p:cNvSpPr>
            <a:spLocks noChangeShapeType="1"/>
          </p:cNvSpPr>
          <p:nvPr/>
        </p:nvSpPr>
        <p:spPr bwMode="auto">
          <a:xfrm flipH="1" flipV="1">
            <a:off x="2632664" y="3849250"/>
            <a:ext cx="302172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Text Box 13">
            <a:extLst>
              <a:ext uri="{FF2B5EF4-FFF2-40B4-BE49-F238E27FC236}">
                <a16:creationId xmlns:a16="http://schemas.microsoft.com/office/drawing/2014/main" id="{E2715C2F-C234-B42C-629A-C782221C08D4}"/>
              </a:ext>
            </a:extLst>
          </p:cNvPr>
          <p:cNvSpPr txBox="1">
            <a:spLocks noChangeArrowheads="1"/>
          </p:cNvSpPr>
          <p:nvPr/>
        </p:nvSpPr>
        <p:spPr bwMode="auto">
          <a:xfrm>
            <a:off x="4965518" y="2137959"/>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72.06 cm</a:t>
            </a:r>
          </a:p>
        </p:txBody>
      </p:sp>
      <p:sp>
        <p:nvSpPr>
          <p:cNvPr id="42" name="Line 15">
            <a:extLst>
              <a:ext uri="{FF2B5EF4-FFF2-40B4-BE49-F238E27FC236}">
                <a16:creationId xmlns:a16="http://schemas.microsoft.com/office/drawing/2014/main" id="{DB3D87D2-D9F5-6363-17D1-19EC73987471}"/>
              </a:ext>
            </a:extLst>
          </p:cNvPr>
          <p:cNvSpPr>
            <a:spLocks noChangeShapeType="1"/>
          </p:cNvSpPr>
          <p:nvPr/>
        </p:nvSpPr>
        <p:spPr bwMode="auto">
          <a:xfrm flipH="1" flipV="1">
            <a:off x="5534637" y="917792"/>
            <a:ext cx="0" cy="1166532"/>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4" name="Line 15">
            <a:extLst>
              <a:ext uri="{FF2B5EF4-FFF2-40B4-BE49-F238E27FC236}">
                <a16:creationId xmlns:a16="http://schemas.microsoft.com/office/drawing/2014/main" id="{C14865DC-3DC5-0573-59B3-1C47085DFDBC}"/>
              </a:ext>
            </a:extLst>
          </p:cNvPr>
          <p:cNvSpPr>
            <a:spLocks noChangeShapeType="1"/>
          </p:cNvSpPr>
          <p:nvPr/>
        </p:nvSpPr>
        <p:spPr bwMode="auto">
          <a:xfrm>
            <a:off x="5534637" y="2469885"/>
            <a:ext cx="0" cy="1379365"/>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6" name="Text Box 13">
            <a:extLst>
              <a:ext uri="{FF2B5EF4-FFF2-40B4-BE49-F238E27FC236}">
                <a16:creationId xmlns:a16="http://schemas.microsoft.com/office/drawing/2014/main" id="{81F53867-0994-37E2-2F7E-17E304122261}"/>
              </a:ext>
            </a:extLst>
          </p:cNvPr>
          <p:cNvSpPr txBox="1">
            <a:spLocks noChangeArrowheads="1"/>
          </p:cNvSpPr>
          <p:nvPr/>
        </p:nvSpPr>
        <p:spPr bwMode="auto">
          <a:xfrm>
            <a:off x="5852762" y="5466866"/>
            <a:ext cx="19591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Bus Frame Structure is: 70 X 60 X 25 cm</a:t>
            </a:r>
          </a:p>
        </p:txBody>
      </p:sp>
      <p:sp>
        <p:nvSpPr>
          <p:cNvPr id="48" name="Line 15">
            <a:extLst>
              <a:ext uri="{FF2B5EF4-FFF2-40B4-BE49-F238E27FC236}">
                <a16:creationId xmlns:a16="http://schemas.microsoft.com/office/drawing/2014/main" id="{E9CB9851-C635-D090-6322-C308B0038498}"/>
              </a:ext>
            </a:extLst>
          </p:cNvPr>
          <p:cNvSpPr>
            <a:spLocks noChangeShapeType="1"/>
          </p:cNvSpPr>
          <p:nvPr/>
        </p:nvSpPr>
        <p:spPr bwMode="auto">
          <a:xfrm flipV="1">
            <a:off x="7653033" y="4473802"/>
            <a:ext cx="397917" cy="1043199"/>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158756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120DA-F836-A2F1-9F64-A41A5693D2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DD660-AA5F-F043-D451-BA0245F7A818}"/>
              </a:ext>
            </a:extLst>
          </p:cNvPr>
          <p:cNvSpPr>
            <a:spLocks noGrp="1"/>
          </p:cNvSpPr>
          <p:nvPr>
            <p:ph type="title"/>
          </p:nvPr>
        </p:nvSpPr>
        <p:spPr/>
        <p:txBody>
          <a:bodyPr/>
          <a:lstStyle/>
          <a:p>
            <a:r>
              <a:rPr lang="en-US" dirty="0"/>
              <a:t>Spacecraft Configuration -  Internal Components</a:t>
            </a:r>
          </a:p>
        </p:txBody>
      </p:sp>
      <p:sp>
        <p:nvSpPr>
          <p:cNvPr id="4" name="TextBox 3">
            <a:extLst>
              <a:ext uri="{FF2B5EF4-FFF2-40B4-BE49-F238E27FC236}">
                <a16:creationId xmlns:a16="http://schemas.microsoft.com/office/drawing/2014/main" id="{C2A6502F-014F-DB81-B5A9-D3BB6CB5D9F5}"/>
              </a:ext>
            </a:extLst>
          </p:cNvPr>
          <p:cNvSpPr txBox="1"/>
          <p:nvPr/>
        </p:nvSpPr>
        <p:spPr>
          <a:xfrm>
            <a:off x="494233" y="1533087"/>
            <a:ext cx="4196629" cy="3231654"/>
          </a:xfrm>
          <a:prstGeom prst="rect">
            <a:avLst/>
          </a:prstGeom>
          <a:solidFill>
            <a:schemeClr val="bg1"/>
          </a:solidFill>
          <a:ln>
            <a:solidFill>
              <a:schemeClr val="tx1"/>
            </a:solidFill>
          </a:ln>
        </p:spPr>
        <p:txBody>
          <a:bodyPr wrap="square" rtlCol="0">
            <a:spAutoFit/>
          </a:bodyPr>
          <a:lstStyle/>
          <a:p>
            <a:r>
              <a:rPr lang="en-US" sz="1200" b="1">
                <a:latin typeface="Helvetica" panose="020B0604020202020204" pitchFamily="34" charset="0"/>
                <a:cs typeface="Helvetica" panose="020B0604020202020204" pitchFamily="34" charset="0"/>
              </a:rPr>
              <a:t>Subsystems:</a:t>
            </a:r>
          </a:p>
          <a:p>
            <a:endParaRPr lang="en-US" sz="1200" b="1">
              <a:latin typeface="Helvetica" panose="020B0604020202020204" pitchFamily="34" charset="0"/>
              <a:cs typeface="Helvetica" panose="020B0604020202020204" pitchFamily="34" charset="0"/>
            </a:endParaRPr>
          </a:p>
          <a:p>
            <a:r>
              <a:rPr lang="en-US" sz="1200" b="1">
                <a:solidFill>
                  <a:srgbClr val="CC00FF"/>
                </a:solidFill>
                <a:latin typeface="Helvetica" panose="020B0604020202020204" pitchFamily="34" charset="0"/>
                <a:cs typeface="Helvetica" panose="020B0604020202020204" pitchFamily="34" charset="0"/>
              </a:rPr>
              <a:t>Science:  Magnetometer Electronics</a:t>
            </a:r>
          </a:p>
          <a:p>
            <a:endParaRPr lang="en-US" sz="1200" b="1">
              <a:latin typeface="Helvetica" panose="020B0604020202020204" pitchFamily="34" charset="0"/>
              <a:cs typeface="Helvetica" panose="020B0604020202020204" pitchFamily="34" charset="0"/>
            </a:endParaRPr>
          </a:p>
          <a:p>
            <a:r>
              <a:rPr lang="en-US" sz="1200" b="1">
                <a:solidFill>
                  <a:srgbClr val="33CCCC"/>
                </a:solidFill>
                <a:latin typeface="Helvetica" panose="020B0604020202020204" pitchFamily="34" charset="0"/>
                <a:cs typeface="Helvetica" panose="020B0604020202020204" pitchFamily="34" charset="0"/>
              </a:rPr>
              <a:t>Attitude Determination and Control:  4 Reaction Wheels, IMU</a:t>
            </a:r>
          </a:p>
          <a:p>
            <a:endParaRPr lang="en-US" sz="1200" b="1">
              <a:solidFill>
                <a:srgbClr val="33CCCC"/>
              </a:solidFill>
              <a:latin typeface="Helvetica" panose="020B0604020202020204" pitchFamily="34" charset="0"/>
              <a:cs typeface="Helvetica" panose="020B0604020202020204" pitchFamily="34" charset="0"/>
            </a:endParaRPr>
          </a:p>
          <a:p>
            <a:r>
              <a:rPr lang="en-US" sz="1200" b="1">
                <a:solidFill>
                  <a:srgbClr val="0000FF"/>
                </a:solidFill>
                <a:latin typeface="Helvetica" panose="020B0604020202020204" pitchFamily="34" charset="0"/>
                <a:cs typeface="Helvetica" panose="020B0604020202020204" pitchFamily="34" charset="0"/>
              </a:rPr>
              <a:t>Command and Data Handling: </a:t>
            </a:r>
            <a:r>
              <a:rPr lang="en-US" sz="1200" b="1" err="1">
                <a:solidFill>
                  <a:srgbClr val="0000FF"/>
                </a:solidFill>
                <a:latin typeface="Helvetica" panose="020B0604020202020204" pitchFamily="34" charset="0"/>
                <a:cs typeface="Helvetica" panose="020B0604020202020204" pitchFamily="34" charset="0"/>
              </a:rPr>
              <a:t>FleXbus</a:t>
            </a:r>
            <a:r>
              <a:rPr lang="en-US" sz="1200" b="1">
                <a:solidFill>
                  <a:srgbClr val="0000FF"/>
                </a:solidFill>
                <a:latin typeface="Helvetica" panose="020B0604020202020204" pitchFamily="34" charset="0"/>
                <a:cs typeface="Helvetica" panose="020B0604020202020204" pitchFamily="34" charset="0"/>
              </a:rPr>
              <a:t> Avionics Computer and Box</a:t>
            </a:r>
          </a:p>
          <a:p>
            <a:endParaRPr lang="en-US" sz="1200" b="1">
              <a:solidFill>
                <a:srgbClr val="00B050"/>
              </a:solidFill>
              <a:latin typeface="Helvetica" panose="020B0604020202020204" pitchFamily="34" charset="0"/>
              <a:cs typeface="Helvetica" panose="020B0604020202020204" pitchFamily="34" charset="0"/>
            </a:endParaRPr>
          </a:p>
          <a:p>
            <a:r>
              <a:rPr lang="en-US" sz="1200" b="1">
                <a:solidFill>
                  <a:srgbClr val="00B050"/>
                </a:solidFill>
                <a:latin typeface="Helvetica" panose="020B0604020202020204" pitchFamily="34" charset="0"/>
                <a:cs typeface="Helvetica" panose="020B0604020202020204" pitchFamily="34" charset="0"/>
              </a:rPr>
              <a:t>Communications:  Communications Electronics Enclosure</a:t>
            </a:r>
          </a:p>
          <a:p>
            <a:endParaRPr lang="en-US" sz="1200" b="1">
              <a:solidFill>
                <a:srgbClr val="00B050"/>
              </a:solidFill>
              <a:latin typeface="Helvetica" panose="020B0604020202020204" pitchFamily="34" charset="0"/>
              <a:cs typeface="Helvetica" panose="020B0604020202020204" pitchFamily="34" charset="0"/>
            </a:endParaRPr>
          </a:p>
          <a:p>
            <a:r>
              <a:rPr lang="en-US" sz="1200" b="1">
                <a:solidFill>
                  <a:srgbClr val="FF0000"/>
                </a:solidFill>
                <a:latin typeface="Helvetica" panose="020B0604020202020204" pitchFamily="34" charset="0"/>
                <a:cs typeface="Helvetica" panose="020B0604020202020204" pitchFamily="34" charset="0"/>
              </a:rPr>
              <a:t>Electrical Power:  Power Electronics Box, Lithium-Ion Battery  </a:t>
            </a:r>
          </a:p>
          <a:p>
            <a:endParaRPr lang="en-US" sz="1200" b="1">
              <a:solidFill>
                <a:srgbClr val="0000FF"/>
              </a:solidFill>
              <a:latin typeface="Helvetica" panose="020B0604020202020204" pitchFamily="34" charset="0"/>
              <a:cs typeface="Helvetica" panose="020B0604020202020204" pitchFamily="34" charset="0"/>
            </a:endParaRPr>
          </a:p>
          <a:p>
            <a:r>
              <a:rPr lang="en-US" sz="1200" b="1">
                <a:solidFill>
                  <a:schemeClr val="tx1">
                    <a:lumMod val="50000"/>
                    <a:lumOff val="50000"/>
                  </a:schemeClr>
                </a:solidFill>
                <a:latin typeface="Helvetica" panose="020B0604020202020204" pitchFamily="34" charset="0"/>
                <a:cs typeface="Helvetica" panose="020B0604020202020204" pitchFamily="34" charset="0"/>
              </a:rPr>
              <a:t>Structures:  Spacecraft Bus Frame</a:t>
            </a:r>
          </a:p>
        </p:txBody>
      </p:sp>
      <p:pic>
        <p:nvPicPr>
          <p:cNvPr id="6" name="Picture 5" descr="A picture containing LEGO, toy&#10;&#10;AI-generated content may be incorrect.">
            <a:extLst>
              <a:ext uri="{FF2B5EF4-FFF2-40B4-BE49-F238E27FC236}">
                <a16:creationId xmlns:a16="http://schemas.microsoft.com/office/drawing/2014/main" id="{1DFBA182-51F2-1716-C64B-154B9DD81B84}"/>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5827" r="5565"/>
          <a:stretch/>
        </p:blipFill>
        <p:spPr>
          <a:xfrm>
            <a:off x="4905941" y="890208"/>
            <a:ext cx="6791826" cy="5285106"/>
          </a:xfrm>
          <a:prstGeom prst="rect">
            <a:avLst/>
          </a:prstGeom>
        </p:spPr>
      </p:pic>
      <p:sp>
        <p:nvSpPr>
          <p:cNvPr id="8" name="Text Box 13">
            <a:extLst>
              <a:ext uri="{FF2B5EF4-FFF2-40B4-BE49-F238E27FC236}">
                <a16:creationId xmlns:a16="http://schemas.microsoft.com/office/drawing/2014/main" id="{245C0C98-C0A6-A736-7F41-2EF2B0ACAED4}"/>
              </a:ext>
            </a:extLst>
          </p:cNvPr>
          <p:cNvSpPr txBox="1">
            <a:spLocks noChangeArrowheads="1"/>
          </p:cNvSpPr>
          <p:nvPr/>
        </p:nvSpPr>
        <p:spPr bwMode="auto">
          <a:xfrm>
            <a:off x="2008670" y="5151799"/>
            <a:ext cx="2742624" cy="64633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spcBef>
                <a:spcPct val="50000"/>
              </a:spcBef>
            </a:pPr>
            <a:r>
              <a:rPr lang="en-US" altLang="en-US" sz="1200" b="1">
                <a:solidFill>
                  <a:srgbClr val="FF0000"/>
                </a:solidFill>
              </a:rPr>
              <a:t>NOTE: </a:t>
            </a:r>
            <a:r>
              <a:rPr lang="en-US" altLang="en-US" sz="1200" b="1"/>
              <a:t>All internal components are mounted to the bus closeout panels (not shown)</a:t>
            </a:r>
          </a:p>
        </p:txBody>
      </p:sp>
    </p:spTree>
    <p:extLst>
      <p:ext uri="{BB962C8B-B14F-4D97-AF65-F5344CB8AC3E}">
        <p14:creationId xmlns:p14="http://schemas.microsoft.com/office/powerpoint/2010/main" val="1146399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27B34-D057-B14B-9490-FDD8366F7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E4315-63B8-B3AF-1444-1C93A36BE3E9}"/>
              </a:ext>
            </a:extLst>
          </p:cNvPr>
          <p:cNvSpPr>
            <a:spLocks noGrp="1"/>
          </p:cNvSpPr>
          <p:nvPr>
            <p:ph type="title"/>
          </p:nvPr>
        </p:nvSpPr>
        <p:spPr/>
        <p:txBody>
          <a:bodyPr/>
          <a:lstStyle/>
          <a:p>
            <a:r>
              <a:rPr lang="en-US" dirty="0"/>
              <a:t>Spacecraft Configuration – External Components</a:t>
            </a:r>
          </a:p>
        </p:txBody>
      </p:sp>
      <p:pic>
        <p:nvPicPr>
          <p:cNvPr id="4" name="Picture 3">
            <a:extLst>
              <a:ext uri="{FF2B5EF4-FFF2-40B4-BE49-F238E27FC236}">
                <a16:creationId xmlns:a16="http://schemas.microsoft.com/office/drawing/2014/main" id="{648C4EB2-1BFC-28C1-7CC8-8FA4A9715A8C}"/>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9320" r="19197"/>
          <a:stretch/>
        </p:blipFill>
        <p:spPr>
          <a:xfrm>
            <a:off x="1248588" y="931472"/>
            <a:ext cx="5417667" cy="5225825"/>
          </a:xfrm>
          <a:prstGeom prst="rect">
            <a:avLst/>
          </a:prstGeom>
        </p:spPr>
      </p:pic>
      <p:sp>
        <p:nvSpPr>
          <p:cNvPr id="6" name="Text Box 13">
            <a:extLst>
              <a:ext uri="{FF2B5EF4-FFF2-40B4-BE49-F238E27FC236}">
                <a16:creationId xmlns:a16="http://schemas.microsoft.com/office/drawing/2014/main" id="{F711BA2C-1803-7D25-ACF3-4E17B7114AD1}"/>
              </a:ext>
            </a:extLst>
          </p:cNvPr>
          <p:cNvSpPr txBox="1">
            <a:spLocks noChangeArrowheads="1"/>
          </p:cNvSpPr>
          <p:nvPr/>
        </p:nvSpPr>
        <p:spPr bwMode="auto">
          <a:xfrm>
            <a:off x="7045972" y="5424695"/>
            <a:ext cx="14473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Magnetometer</a:t>
            </a:r>
          </a:p>
        </p:txBody>
      </p:sp>
      <p:sp>
        <p:nvSpPr>
          <p:cNvPr id="8" name="Line 15">
            <a:extLst>
              <a:ext uri="{FF2B5EF4-FFF2-40B4-BE49-F238E27FC236}">
                <a16:creationId xmlns:a16="http://schemas.microsoft.com/office/drawing/2014/main" id="{2E29CC8F-F9EC-AE30-8851-AAD8B78D68FE}"/>
              </a:ext>
            </a:extLst>
          </p:cNvPr>
          <p:cNvSpPr>
            <a:spLocks noChangeShapeType="1"/>
          </p:cNvSpPr>
          <p:nvPr/>
        </p:nvSpPr>
        <p:spPr bwMode="auto">
          <a:xfrm flipH="1" flipV="1">
            <a:off x="6316395" y="5412985"/>
            <a:ext cx="857322" cy="143677"/>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0" name="Text Box 13">
            <a:extLst>
              <a:ext uri="{FF2B5EF4-FFF2-40B4-BE49-F238E27FC236}">
                <a16:creationId xmlns:a16="http://schemas.microsoft.com/office/drawing/2014/main" id="{3AA6AF6A-4A7F-2E08-E7EA-10231D89062D}"/>
              </a:ext>
            </a:extLst>
          </p:cNvPr>
          <p:cNvSpPr txBox="1">
            <a:spLocks noChangeArrowheads="1"/>
          </p:cNvSpPr>
          <p:nvPr/>
        </p:nvSpPr>
        <p:spPr bwMode="auto">
          <a:xfrm>
            <a:off x="438994" y="980530"/>
            <a:ext cx="18549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err="1"/>
              <a:t>LiDIA</a:t>
            </a:r>
            <a:r>
              <a:rPr lang="en-US" altLang="en-US" sz="1200" b="1"/>
              <a:t> and X-band Patch Antenna Mounting Structure</a:t>
            </a:r>
          </a:p>
        </p:txBody>
      </p:sp>
      <p:sp>
        <p:nvSpPr>
          <p:cNvPr id="12" name="Line 15">
            <a:extLst>
              <a:ext uri="{FF2B5EF4-FFF2-40B4-BE49-F238E27FC236}">
                <a16:creationId xmlns:a16="http://schemas.microsoft.com/office/drawing/2014/main" id="{3AC4B172-415D-767E-E2E2-ED82D66B304A}"/>
              </a:ext>
            </a:extLst>
          </p:cNvPr>
          <p:cNvSpPr>
            <a:spLocks noChangeShapeType="1"/>
          </p:cNvSpPr>
          <p:nvPr/>
        </p:nvSpPr>
        <p:spPr bwMode="auto">
          <a:xfrm>
            <a:off x="2118057" y="1535048"/>
            <a:ext cx="645024" cy="604074"/>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4" name="Text Box 13">
            <a:extLst>
              <a:ext uri="{FF2B5EF4-FFF2-40B4-BE49-F238E27FC236}">
                <a16:creationId xmlns:a16="http://schemas.microsoft.com/office/drawing/2014/main" id="{D19E6B97-607C-9CFF-64A3-98D6EB8F485A}"/>
              </a:ext>
            </a:extLst>
          </p:cNvPr>
          <p:cNvSpPr txBox="1">
            <a:spLocks noChangeArrowheads="1"/>
          </p:cNvSpPr>
          <p:nvPr/>
        </p:nvSpPr>
        <p:spPr bwMode="auto">
          <a:xfrm>
            <a:off x="606346" y="1823216"/>
            <a:ext cx="14473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Star Tracker</a:t>
            </a:r>
          </a:p>
        </p:txBody>
      </p:sp>
      <p:sp>
        <p:nvSpPr>
          <p:cNvPr id="16" name="Line 15">
            <a:extLst>
              <a:ext uri="{FF2B5EF4-FFF2-40B4-BE49-F238E27FC236}">
                <a16:creationId xmlns:a16="http://schemas.microsoft.com/office/drawing/2014/main" id="{9486816E-E13C-A6B7-211A-466117FC82A5}"/>
              </a:ext>
            </a:extLst>
          </p:cNvPr>
          <p:cNvSpPr>
            <a:spLocks noChangeShapeType="1"/>
          </p:cNvSpPr>
          <p:nvPr/>
        </p:nvSpPr>
        <p:spPr bwMode="auto">
          <a:xfrm>
            <a:off x="1880569" y="2410185"/>
            <a:ext cx="1447352" cy="638804"/>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8" name="Text Box 13">
            <a:extLst>
              <a:ext uri="{FF2B5EF4-FFF2-40B4-BE49-F238E27FC236}">
                <a16:creationId xmlns:a16="http://schemas.microsoft.com/office/drawing/2014/main" id="{179E4E77-E626-B7FE-AF0D-DD4B66BE2B8C}"/>
              </a:ext>
            </a:extLst>
          </p:cNvPr>
          <p:cNvSpPr txBox="1">
            <a:spLocks noChangeArrowheads="1"/>
          </p:cNvSpPr>
          <p:nvPr/>
        </p:nvSpPr>
        <p:spPr bwMode="auto">
          <a:xfrm>
            <a:off x="529232" y="2296570"/>
            <a:ext cx="14473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Plasma Sensor</a:t>
            </a:r>
          </a:p>
        </p:txBody>
      </p:sp>
      <p:sp>
        <p:nvSpPr>
          <p:cNvPr id="20" name="Line 15">
            <a:extLst>
              <a:ext uri="{FF2B5EF4-FFF2-40B4-BE49-F238E27FC236}">
                <a16:creationId xmlns:a16="http://schemas.microsoft.com/office/drawing/2014/main" id="{28926B26-3F3B-440B-CC18-B29E23EBF1B5}"/>
              </a:ext>
            </a:extLst>
          </p:cNvPr>
          <p:cNvSpPr>
            <a:spLocks noChangeShapeType="1"/>
          </p:cNvSpPr>
          <p:nvPr/>
        </p:nvSpPr>
        <p:spPr bwMode="auto">
          <a:xfrm>
            <a:off x="1842706" y="1956139"/>
            <a:ext cx="1057834" cy="708366"/>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2" name="Text Box 13">
            <a:extLst>
              <a:ext uri="{FF2B5EF4-FFF2-40B4-BE49-F238E27FC236}">
                <a16:creationId xmlns:a16="http://schemas.microsoft.com/office/drawing/2014/main" id="{08D4E87D-7E1E-ACD9-D4A0-3887CB964F1E}"/>
              </a:ext>
            </a:extLst>
          </p:cNvPr>
          <p:cNvSpPr txBox="1">
            <a:spLocks noChangeArrowheads="1"/>
          </p:cNvSpPr>
          <p:nvPr/>
        </p:nvSpPr>
        <p:spPr bwMode="auto">
          <a:xfrm>
            <a:off x="5592719" y="5770066"/>
            <a:ext cx="14473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Magnetometer</a:t>
            </a:r>
          </a:p>
        </p:txBody>
      </p:sp>
      <p:sp>
        <p:nvSpPr>
          <p:cNvPr id="24" name="Line 15">
            <a:extLst>
              <a:ext uri="{FF2B5EF4-FFF2-40B4-BE49-F238E27FC236}">
                <a16:creationId xmlns:a16="http://schemas.microsoft.com/office/drawing/2014/main" id="{A970F63F-7BA0-50B2-C750-78A560160E70}"/>
              </a:ext>
            </a:extLst>
          </p:cNvPr>
          <p:cNvSpPr>
            <a:spLocks noChangeShapeType="1"/>
          </p:cNvSpPr>
          <p:nvPr/>
        </p:nvSpPr>
        <p:spPr bwMode="auto">
          <a:xfrm flipH="1" flipV="1">
            <a:off x="5592719" y="5072569"/>
            <a:ext cx="505234" cy="759012"/>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6" name="Text Box 13">
            <a:extLst>
              <a:ext uri="{FF2B5EF4-FFF2-40B4-BE49-F238E27FC236}">
                <a16:creationId xmlns:a16="http://schemas.microsoft.com/office/drawing/2014/main" id="{332036B3-ABF4-A9D9-6262-AFC3F6D99C41}"/>
              </a:ext>
            </a:extLst>
          </p:cNvPr>
          <p:cNvSpPr txBox="1">
            <a:spLocks noChangeArrowheads="1"/>
          </p:cNvSpPr>
          <p:nvPr/>
        </p:nvSpPr>
        <p:spPr bwMode="auto">
          <a:xfrm>
            <a:off x="4517365" y="5332361"/>
            <a:ext cx="12493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Context Camera</a:t>
            </a:r>
          </a:p>
        </p:txBody>
      </p:sp>
      <p:sp>
        <p:nvSpPr>
          <p:cNvPr id="28" name="Line 15">
            <a:extLst>
              <a:ext uri="{FF2B5EF4-FFF2-40B4-BE49-F238E27FC236}">
                <a16:creationId xmlns:a16="http://schemas.microsoft.com/office/drawing/2014/main" id="{3C812D3C-10FB-F715-CA14-6887247D30D5}"/>
              </a:ext>
            </a:extLst>
          </p:cNvPr>
          <p:cNvSpPr>
            <a:spLocks noChangeShapeType="1"/>
          </p:cNvSpPr>
          <p:nvPr/>
        </p:nvSpPr>
        <p:spPr bwMode="auto">
          <a:xfrm flipH="1" flipV="1">
            <a:off x="4549808" y="4370445"/>
            <a:ext cx="591910" cy="1042540"/>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0" name="Text Box 13">
            <a:extLst>
              <a:ext uri="{FF2B5EF4-FFF2-40B4-BE49-F238E27FC236}">
                <a16:creationId xmlns:a16="http://schemas.microsoft.com/office/drawing/2014/main" id="{12B8A4CF-AD6E-6C9C-7CF9-14017168D087}"/>
              </a:ext>
            </a:extLst>
          </p:cNvPr>
          <p:cNvSpPr txBox="1">
            <a:spLocks noChangeArrowheads="1"/>
          </p:cNvSpPr>
          <p:nvPr/>
        </p:nvSpPr>
        <p:spPr bwMode="auto">
          <a:xfrm>
            <a:off x="6188348" y="4458965"/>
            <a:ext cx="14473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Magnetometer Boom</a:t>
            </a:r>
          </a:p>
        </p:txBody>
      </p:sp>
      <p:sp>
        <p:nvSpPr>
          <p:cNvPr id="32" name="Line 15">
            <a:extLst>
              <a:ext uri="{FF2B5EF4-FFF2-40B4-BE49-F238E27FC236}">
                <a16:creationId xmlns:a16="http://schemas.microsoft.com/office/drawing/2014/main" id="{B167D6E4-468A-E3B0-AA55-7BB1F80AA70B}"/>
              </a:ext>
            </a:extLst>
          </p:cNvPr>
          <p:cNvSpPr>
            <a:spLocks noChangeShapeType="1"/>
          </p:cNvSpPr>
          <p:nvPr/>
        </p:nvSpPr>
        <p:spPr bwMode="auto">
          <a:xfrm flipH="1" flipV="1">
            <a:off x="5458771" y="4447255"/>
            <a:ext cx="857322" cy="143677"/>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4" name="Text Box 13">
            <a:extLst>
              <a:ext uri="{FF2B5EF4-FFF2-40B4-BE49-F238E27FC236}">
                <a16:creationId xmlns:a16="http://schemas.microsoft.com/office/drawing/2014/main" id="{8666AFAE-AA9D-51F8-5894-4D7E8BCEDED4}"/>
              </a:ext>
            </a:extLst>
          </p:cNvPr>
          <p:cNvSpPr txBox="1">
            <a:spLocks noChangeArrowheads="1"/>
          </p:cNvSpPr>
          <p:nvPr/>
        </p:nvSpPr>
        <p:spPr bwMode="auto">
          <a:xfrm>
            <a:off x="4736900" y="883384"/>
            <a:ext cx="185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Solar Array Wing</a:t>
            </a:r>
          </a:p>
        </p:txBody>
      </p:sp>
      <p:sp>
        <p:nvSpPr>
          <p:cNvPr id="36" name="Line 15">
            <a:extLst>
              <a:ext uri="{FF2B5EF4-FFF2-40B4-BE49-F238E27FC236}">
                <a16:creationId xmlns:a16="http://schemas.microsoft.com/office/drawing/2014/main" id="{A836D043-DF0C-5CD1-CCE1-129F3B0C9145}"/>
              </a:ext>
            </a:extLst>
          </p:cNvPr>
          <p:cNvSpPr>
            <a:spLocks noChangeShapeType="1"/>
          </p:cNvSpPr>
          <p:nvPr/>
        </p:nvSpPr>
        <p:spPr bwMode="auto">
          <a:xfrm flipH="1">
            <a:off x="4143647" y="1022787"/>
            <a:ext cx="875696" cy="582053"/>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8" name="Text Box 13">
            <a:extLst>
              <a:ext uri="{FF2B5EF4-FFF2-40B4-BE49-F238E27FC236}">
                <a16:creationId xmlns:a16="http://schemas.microsoft.com/office/drawing/2014/main" id="{070AF15C-8003-D8FE-2DAE-90D89A9F9EED}"/>
              </a:ext>
            </a:extLst>
          </p:cNvPr>
          <p:cNvSpPr txBox="1">
            <a:spLocks noChangeArrowheads="1"/>
          </p:cNvSpPr>
          <p:nvPr/>
        </p:nvSpPr>
        <p:spPr bwMode="auto">
          <a:xfrm>
            <a:off x="4581495" y="1408409"/>
            <a:ext cx="14473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Star Tracker</a:t>
            </a:r>
          </a:p>
        </p:txBody>
      </p:sp>
      <p:sp>
        <p:nvSpPr>
          <p:cNvPr id="40" name="Line 15">
            <a:extLst>
              <a:ext uri="{FF2B5EF4-FFF2-40B4-BE49-F238E27FC236}">
                <a16:creationId xmlns:a16="http://schemas.microsoft.com/office/drawing/2014/main" id="{1BA65529-141A-6F9E-B02B-796F358D0176}"/>
              </a:ext>
            </a:extLst>
          </p:cNvPr>
          <p:cNvSpPr>
            <a:spLocks noChangeShapeType="1"/>
          </p:cNvSpPr>
          <p:nvPr/>
        </p:nvSpPr>
        <p:spPr bwMode="auto">
          <a:xfrm flipH="1">
            <a:off x="4807036" y="1652928"/>
            <a:ext cx="460188" cy="850964"/>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2" name="Text Box 13">
            <a:extLst>
              <a:ext uri="{FF2B5EF4-FFF2-40B4-BE49-F238E27FC236}">
                <a16:creationId xmlns:a16="http://schemas.microsoft.com/office/drawing/2014/main" id="{742E1687-D04A-419E-9870-96B3B3E99AEA}"/>
              </a:ext>
            </a:extLst>
          </p:cNvPr>
          <p:cNvSpPr txBox="1">
            <a:spLocks noChangeArrowheads="1"/>
          </p:cNvSpPr>
          <p:nvPr/>
        </p:nvSpPr>
        <p:spPr bwMode="auto">
          <a:xfrm>
            <a:off x="5458771" y="1724967"/>
            <a:ext cx="16543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CHIPS Propulsion Module</a:t>
            </a:r>
          </a:p>
        </p:txBody>
      </p:sp>
      <p:sp>
        <p:nvSpPr>
          <p:cNvPr id="44" name="Line 15">
            <a:extLst>
              <a:ext uri="{FF2B5EF4-FFF2-40B4-BE49-F238E27FC236}">
                <a16:creationId xmlns:a16="http://schemas.microsoft.com/office/drawing/2014/main" id="{08A213A0-4960-8644-9A44-E0ED7FA996E4}"/>
              </a:ext>
            </a:extLst>
          </p:cNvPr>
          <p:cNvSpPr>
            <a:spLocks noChangeShapeType="1"/>
          </p:cNvSpPr>
          <p:nvPr/>
        </p:nvSpPr>
        <p:spPr bwMode="auto">
          <a:xfrm flipH="1">
            <a:off x="4736900" y="1929927"/>
            <a:ext cx="855819" cy="1002626"/>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6" name="Text Box 13">
            <a:extLst>
              <a:ext uri="{FF2B5EF4-FFF2-40B4-BE49-F238E27FC236}">
                <a16:creationId xmlns:a16="http://schemas.microsoft.com/office/drawing/2014/main" id="{DBF51A59-D6DF-44A6-80C8-FBCB6DD7261C}"/>
              </a:ext>
            </a:extLst>
          </p:cNvPr>
          <p:cNvSpPr txBox="1">
            <a:spLocks noChangeArrowheads="1"/>
          </p:cNvSpPr>
          <p:nvPr/>
        </p:nvSpPr>
        <p:spPr bwMode="auto">
          <a:xfrm>
            <a:off x="1714689" y="4883676"/>
            <a:ext cx="16543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CHIPS Propulsion Module</a:t>
            </a:r>
          </a:p>
        </p:txBody>
      </p:sp>
      <p:sp>
        <p:nvSpPr>
          <p:cNvPr id="48" name="Line 15">
            <a:extLst>
              <a:ext uri="{FF2B5EF4-FFF2-40B4-BE49-F238E27FC236}">
                <a16:creationId xmlns:a16="http://schemas.microsoft.com/office/drawing/2014/main" id="{E72A7CD1-B770-F04B-C98E-6A0D19794AA2}"/>
              </a:ext>
            </a:extLst>
          </p:cNvPr>
          <p:cNvSpPr>
            <a:spLocks noChangeShapeType="1"/>
          </p:cNvSpPr>
          <p:nvPr/>
        </p:nvSpPr>
        <p:spPr bwMode="auto">
          <a:xfrm flipV="1">
            <a:off x="2882977" y="4259769"/>
            <a:ext cx="444944" cy="631946"/>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50" name="Text Box 13">
            <a:extLst>
              <a:ext uri="{FF2B5EF4-FFF2-40B4-BE49-F238E27FC236}">
                <a16:creationId xmlns:a16="http://schemas.microsoft.com/office/drawing/2014/main" id="{982B3F10-16C5-52BB-7E4E-D8FF92EC6E8E}"/>
              </a:ext>
            </a:extLst>
          </p:cNvPr>
          <p:cNvSpPr txBox="1">
            <a:spLocks noChangeArrowheads="1"/>
          </p:cNvSpPr>
          <p:nvPr/>
        </p:nvSpPr>
        <p:spPr bwMode="auto">
          <a:xfrm>
            <a:off x="6445710" y="4036934"/>
            <a:ext cx="185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Solar Array Wing</a:t>
            </a:r>
          </a:p>
        </p:txBody>
      </p:sp>
      <p:sp>
        <p:nvSpPr>
          <p:cNvPr id="52" name="Line 15">
            <a:extLst>
              <a:ext uri="{FF2B5EF4-FFF2-40B4-BE49-F238E27FC236}">
                <a16:creationId xmlns:a16="http://schemas.microsoft.com/office/drawing/2014/main" id="{38B2248E-F4EC-5D4E-F8F5-D1FA32B4A9E4}"/>
              </a:ext>
            </a:extLst>
          </p:cNvPr>
          <p:cNvSpPr>
            <a:spLocks noChangeShapeType="1"/>
          </p:cNvSpPr>
          <p:nvPr/>
        </p:nvSpPr>
        <p:spPr bwMode="auto">
          <a:xfrm flipH="1" flipV="1">
            <a:off x="5870831" y="3714672"/>
            <a:ext cx="857322" cy="461665"/>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54" name="Text Box 13">
            <a:extLst>
              <a:ext uri="{FF2B5EF4-FFF2-40B4-BE49-F238E27FC236}">
                <a16:creationId xmlns:a16="http://schemas.microsoft.com/office/drawing/2014/main" id="{317E00CA-422B-B477-E634-35BDD62D62B0}"/>
              </a:ext>
            </a:extLst>
          </p:cNvPr>
          <p:cNvSpPr txBox="1">
            <a:spLocks noChangeArrowheads="1"/>
          </p:cNvSpPr>
          <p:nvPr/>
        </p:nvSpPr>
        <p:spPr bwMode="auto">
          <a:xfrm>
            <a:off x="0" y="2632327"/>
            <a:ext cx="185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Solar Array Wing</a:t>
            </a:r>
          </a:p>
        </p:txBody>
      </p:sp>
      <p:sp>
        <p:nvSpPr>
          <p:cNvPr id="56" name="Line 15">
            <a:extLst>
              <a:ext uri="{FF2B5EF4-FFF2-40B4-BE49-F238E27FC236}">
                <a16:creationId xmlns:a16="http://schemas.microsoft.com/office/drawing/2014/main" id="{463DC227-86D9-E863-77A4-CBB019CC30D4}"/>
              </a:ext>
            </a:extLst>
          </p:cNvPr>
          <p:cNvSpPr>
            <a:spLocks noChangeShapeType="1"/>
          </p:cNvSpPr>
          <p:nvPr/>
        </p:nvSpPr>
        <p:spPr bwMode="auto">
          <a:xfrm>
            <a:off x="911125" y="2932553"/>
            <a:ext cx="1060752" cy="621453"/>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58" name="Text Box 13">
            <a:extLst>
              <a:ext uri="{FF2B5EF4-FFF2-40B4-BE49-F238E27FC236}">
                <a16:creationId xmlns:a16="http://schemas.microsoft.com/office/drawing/2014/main" id="{14D24D08-3B4B-1120-8E3E-A50C7B5B0EB1}"/>
              </a:ext>
            </a:extLst>
          </p:cNvPr>
          <p:cNvSpPr txBox="1">
            <a:spLocks noChangeArrowheads="1"/>
          </p:cNvSpPr>
          <p:nvPr/>
        </p:nvSpPr>
        <p:spPr bwMode="auto">
          <a:xfrm>
            <a:off x="1141234" y="5722168"/>
            <a:ext cx="185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Solar Array Wing</a:t>
            </a:r>
          </a:p>
        </p:txBody>
      </p:sp>
      <p:sp>
        <p:nvSpPr>
          <p:cNvPr id="60" name="Line 15">
            <a:extLst>
              <a:ext uri="{FF2B5EF4-FFF2-40B4-BE49-F238E27FC236}">
                <a16:creationId xmlns:a16="http://schemas.microsoft.com/office/drawing/2014/main" id="{42BB747C-1CCA-506A-94C9-018DBCA5760F}"/>
              </a:ext>
            </a:extLst>
          </p:cNvPr>
          <p:cNvSpPr>
            <a:spLocks noChangeShapeType="1"/>
          </p:cNvSpPr>
          <p:nvPr/>
        </p:nvSpPr>
        <p:spPr bwMode="auto">
          <a:xfrm flipV="1">
            <a:off x="2701194" y="5379372"/>
            <a:ext cx="946405" cy="461665"/>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62" name="Text Box 13">
            <a:extLst>
              <a:ext uri="{FF2B5EF4-FFF2-40B4-BE49-F238E27FC236}">
                <a16:creationId xmlns:a16="http://schemas.microsoft.com/office/drawing/2014/main" id="{63864F62-0D01-CEDD-0A89-E310F391E2B4}"/>
              </a:ext>
            </a:extLst>
          </p:cNvPr>
          <p:cNvSpPr txBox="1">
            <a:spLocks noChangeArrowheads="1"/>
          </p:cNvSpPr>
          <p:nvPr/>
        </p:nvSpPr>
        <p:spPr bwMode="auto">
          <a:xfrm>
            <a:off x="2007737" y="737741"/>
            <a:ext cx="1541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Solar Sail Boom Deployer/Spool</a:t>
            </a:r>
          </a:p>
        </p:txBody>
      </p:sp>
      <p:sp>
        <p:nvSpPr>
          <p:cNvPr id="64" name="Line 15">
            <a:extLst>
              <a:ext uri="{FF2B5EF4-FFF2-40B4-BE49-F238E27FC236}">
                <a16:creationId xmlns:a16="http://schemas.microsoft.com/office/drawing/2014/main" id="{E6FF4A21-66B8-0178-BBF7-94DE12256348}"/>
              </a:ext>
            </a:extLst>
          </p:cNvPr>
          <p:cNvSpPr>
            <a:spLocks noChangeShapeType="1"/>
          </p:cNvSpPr>
          <p:nvPr/>
        </p:nvSpPr>
        <p:spPr bwMode="auto">
          <a:xfrm>
            <a:off x="2757661" y="1161954"/>
            <a:ext cx="537664" cy="1248231"/>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66" name="Line 15">
            <a:extLst>
              <a:ext uri="{FF2B5EF4-FFF2-40B4-BE49-F238E27FC236}">
                <a16:creationId xmlns:a16="http://schemas.microsoft.com/office/drawing/2014/main" id="{4189A462-2B00-D961-16F9-914F1B1782D2}"/>
              </a:ext>
            </a:extLst>
          </p:cNvPr>
          <p:cNvSpPr>
            <a:spLocks noChangeShapeType="1"/>
          </p:cNvSpPr>
          <p:nvPr/>
        </p:nvSpPr>
        <p:spPr bwMode="auto">
          <a:xfrm flipH="1">
            <a:off x="3996220" y="2573569"/>
            <a:ext cx="2101732" cy="980438"/>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68" name="Text Box 13">
            <a:extLst>
              <a:ext uri="{FF2B5EF4-FFF2-40B4-BE49-F238E27FC236}">
                <a16:creationId xmlns:a16="http://schemas.microsoft.com/office/drawing/2014/main" id="{2D345109-70B8-E687-4C16-7E2757F7A11B}"/>
              </a:ext>
            </a:extLst>
          </p:cNvPr>
          <p:cNvSpPr txBox="1">
            <a:spLocks noChangeArrowheads="1"/>
          </p:cNvSpPr>
          <p:nvPr/>
        </p:nvSpPr>
        <p:spPr bwMode="auto">
          <a:xfrm>
            <a:off x="5680184" y="2318693"/>
            <a:ext cx="16543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X-band Patch Antenna</a:t>
            </a:r>
          </a:p>
        </p:txBody>
      </p:sp>
      <p:sp>
        <p:nvSpPr>
          <p:cNvPr id="70" name="Text Box 13">
            <a:extLst>
              <a:ext uri="{FF2B5EF4-FFF2-40B4-BE49-F238E27FC236}">
                <a16:creationId xmlns:a16="http://schemas.microsoft.com/office/drawing/2014/main" id="{8E5EEE81-0D5D-A5AC-9CB8-B3B05FA608F9}"/>
              </a:ext>
            </a:extLst>
          </p:cNvPr>
          <p:cNvSpPr txBox="1">
            <a:spLocks noChangeArrowheads="1"/>
          </p:cNvSpPr>
          <p:nvPr/>
        </p:nvSpPr>
        <p:spPr bwMode="auto">
          <a:xfrm>
            <a:off x="268728" y="4397967"/>
            <a:ext cx="16543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15-inch </a:t>
            </a:r>
            <a:r>
              <a:rPr lang="en-US" altLang="en-US" sz="1200" b="1" err="1"/>
              <a:t>Lightband</a:t>
            </a:r>
            <a:r>
              <a:rPr lang="en-US" altLang="en-US" sz="1200" b="1"/>
              <a:t> (Passive Side)</a:t>
            </a:r>
          </a:p>
        </p:txBody>
      </p:sp>
      <p:sp>
        <p:nvSpPr>
          <p:cNvPr id="72" name="Line 15">
            <a:extLst>
              <a:ext uri="{FF2B5EF4-FFF2-40B4-BE49-F238E27FC236}">
                <a16:creationId xmlns:a16="http://schemas.microsoft.com/office/drawing/2014/main" id="{D35702C1-8BC9-C3EA-F2B4-94D0347B8FDC}"/>
              </a:ext>
            </a:extLst>
          </p:cNvPr>
          <p:cNvSpPr>
            <a:spLocks noChangeShapeType="1"/>
          </p:cNvSpPr>
          <p:nvPr/>
        </p:nvSpPr>
        <p:spPr bwMode="auto">
          <a:xfrm flipV="1">
            <a:off x="1776674" y="3714672"/>
            <a:ext cx="1726503" cy="784520"/>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pic>
        <p:nvPicPr>
          <p:cNvPr id="74" name="Picture 73" descr="Diagram&#10;&#10;AI-generated content may be incorrect.">
            <a:extLst>
              <a:ext uri="{FF2B5EF4-FFF2-40B4-BE49-F238E27FC236}">
                <a16:creationId xmlns:a16="http://schemas.microsoft.com/office/drawing/2014/main" id="{C87C05E5-B817-F9B8-4FFB-D1F8343A1C41}"/>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0579" r="20857"/>
          <a:stretch/>
        </p:blipFill>
        <p:spPr>
          <a:xfrm>
            <a:off x="8300644" y="1455122"/>
            <a:ext cx="3422635" cy="4029701"/>
          </a:xfrm>
          <a:prstGeom prst="rect">
            <a:avLst/>
          </a:prstGeom>
        </p:spPr>
      </p:pic>
      <p:sp>
        <p:nvSpPr>
          <p:cNvPr id="76" name="Text Box 13">
            <a:extLst>
              <a:ext uri="{FF2B5EF4-FFF2-40B4-BE49-F238E27FC236}">
                <a16:creationId xmlns:a16="http://schemas.microsoft.com/office/drawing/2014/main" id="{222D0547-69DD-550E-7E37-E8992A1C3544}"/>
              </a:ext>
            </a:extLst>
          </p:cNvPr>
          <p:cNvSpPr txBox="1">
            <a:spLocks noChangeArrowheads="1"/>
          </p:cNvSpPr>
          <p:nvPr/>
        </p:nvSpPr>
        <p:spPr bwMode="auto">
          <a:xfrm>
            <a:off x="7646115" y="1161954"/>
            <a:ext cx="185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err="1"/>
              <a:t>LiDIA</a:t>
            </a:r>
            <a:r>
              <a:rPr lang="en-US" altLang="en-US" sz="1200" b="1"/>
              <a:t> Antenna</a:t>
            </a:r>
          </a:p>
        </p:txBody>
      </p:sp>
      <p:sp>
        <p:nvSpPr>
          <p:cNvPr id="78" name="Line 15">
            <a:extLst>
              <a:ext uri="{FF2B5EF4-FFF2-40B4-BE49-F238E27FC236}">
                <a16:creationId xmlns:a16="http://schemas.microsoft.com/office/drawing/2014/main" id="{75628845-3667-C19F-411B-77BF3CF88CC1}"/>
              </a:ext>
            </a:extLst>
          </p:cNvPr>
          <p:cNvSpPr>
            <a:spLocks noChangeShapeType="1"/>
          </p:cNvSpPr>
          <p:nvPr/>
        </p:nvSpPr>
        <p:spPr bwMode="auto">
          <a:xfrm>
            <a:off x="9154262" y="1363309"/>
            <a:ext cx="645024" cy="604074"/>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80" name="Text Box 13">
            <a:extLst>
              <a:ext uri="{FF2B5EF4-FFF2-40B4-BE49-F238E27FC236}">
                <a16:creationId xmlns:a16="http://schemas.microsoft.com/office/drawing/2014/main" id="{55230C39-D867-EE2E-65F2-8DEBA352140A}"/>
              </a:ext>
            </a:extLst>
          </p:cNvPr>
          <p:cNvSpPr txBox="1">
            <a:spLocks noChangeArrowheads="1"/>
          </p:cNvSpPr>
          <p:nvPr/>
        </p:nvSpPr>
        <p:spPr bwMode="auto">
          <a:xfrm>
            <a:off x="7514577" y="1593987"/>
            <a:ext cx="16543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X-band Patch Antenna</a:t>
            </a:r>
          </a:p>
        </p:txBody>
      </p:sp>
      <p:sp>
        <p:nvSpPr>
          <p:cNvPr id="82" name="Line 15">
            <a:extLst>
              <a:ext uri="{FF2B5EF4-FFF2-40B4-BE49-F238E27FC236}">
                <a16:creationId xmlns:a16="http://schemas.microsoft.com/office/drawing/2014/main" id="{BA65CFDB-AB86-6C31-CA8C-3C775CA7ECC4}"/>
              </a:ext>
            </a:extLst>
          </p:cNvPr>
          <p:cNvSpPr>
            <a:spLocks noChangeShapeType="1"/>
          </p:cNvSpPr>
          <p:nvPr/>
        </p:nvSpPr>
        <p:spPr bwMode="auto">
          <a:xfrm>
            <a:off x="8711674" y="1855423"/>
            <a:ext cx="1145365" cy="461666"/>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84" name="Text Box 13">
            <a:extLst>
              <a:ext uri="{FF2B5EF4-FFF2-40B4-BE49-F238E27FC236}">
                <a16:creationId xmlns:a16="http://schemas.microsoft.com/office/drawing/2014/main" id="{C5851BBA-7B77-3C58-E3A3-7E659CC15153}"/>
              </a:ext>
            </a:extLst>
          </p:cNvPr>
          <p:cNvSpPr txBox="1">
            <a:spLocks noChangeArrowheads="1"/>
          </p:cNvSpPr>
          <p:nvPr/>
        </p:nvSpPr>
        <p:spPr bwMode="auto">
          <a:xfrm>
            <a:off x="10195240" y="4060184"/>
            <a:ext cx="12968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Solar Sail Spool</a:t>
            </a:r>
          </a:p>
        </p:txBody>
      </p:sp>
      <p:sp>
        <p:nvSpPr>
          <p:cNvPr id="86" name="Line 15">
            <a:extLst>
              <a:ext uri="{FF2B5EF4-FFF2-40B4-BE49-F238E27FC236}">
                <a16:creationId xmlns:a16="http://schemas.microsoft.com/office/drawing/2014/main" id="{4DE85EA2-93E5-D2AD-1182-74A0CDADFB4C}"/>
              </a:ext>
            </a:extLst>
          </p:cNvPr>
          <p:cNvSpPr>
            <a:spLocks noChangeShapeType="1"/>
          </p:cNvSpPr>
          <p:nvPr/>
        </p:nvSpPr>
        <p:spPr bwMode="auto">
          <a:xfrm flipH="1" flipV="1">
            <a:off x="10195240" y="2573569"/>
            <a:ext cx="648435" cy="1509531"/>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112717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05526-9A6D-4D4C-8C66-9B075C8DE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7BB271-ADAC-7528-A351-76234F305794}"/>
              </a:ext>
            </a:extLst>
          </p:cNvPr>
          <p:cNvSpPr>
            <a:spLocks noGrp="1"/>
          </p:cNvSpPr>
          <p:nvPr>
            <p:ph type="title"/>
          </p:nvPr>
        </p:nvSpPr>
        <p:spPr/>
        <p:txBody>
          <a:bodyPr/>
          <a:lstStyle/>
          <a:p>
            <a:r>
              <a:rPr lang="en-US" dirty="0"/>
              <a:t>Spacecraft Configuration – Deployed Configuration</a:t>
            </a:r>
          </a:p>
        </p:txBody>
      </p:sp>
      <p:pic>
        <p:nvPicPr>
          <p:cNvPr id="3" name="Picture 2" descr="A close-up of a book&#10;&#10;AI-generated content may be incorrect.">
            <a:extLst>
              <a:ext uri="{FF2B5EF4-FFF2-40B4-BE49-F238E27FC236}">
                <a16:creationId xmlns:a16="http://schemas.microsoft.com/office/drawing/2014/main" id="{EB5A2BC2-2A1A-8361-3D26-26D9170FC5C9}"/>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2984" b="15468"/>
          <a:stretch/>
        </p:blipFill>
        <p:spPr>
          <a:xfrm>
            <a:off x="145726" y="989348"/>
            <a:ext cx="4885138" cy="2456329"/>
          </a:xfrm>
          <a:prstGeom prst="rect">
            <a:avLst/>
          </a:prstGeom>
        </p:spPr>
      </p:pic>
      <p:pic>
        <p:nvPicPr>
          <p:cNvPr id="4" name="Picture 3" descr="A picture containing windmill&#10;&#10;AI-generated content may be incorrect.">
            <a:extLst>
              <a:ext uri="{FF2B5EF4-FFF2-40B4-BE49-F238E27FC236}">
                <a16:creationId xmlns:a16="http://schemas.microsoft.com/office/drawing/2014/main" id="{DEB8BFE8-08AC-5F0C-2818-2D2EDA96B8D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82328" y="1474643"/>
            <a:ext cx="6150967" cy="4322775"/>
          </a:xfrm>
          <a:prstGeom prst="rect">
            <a:avLst/>
          </a:prstGeom>
        </p:spPr>
      </p:pic>
      <p:sp>
        <p:nvSpPr>
          <p:cNvPr id="5" name="Rectangle 4">
            <a:extLst>
              <a:ext uri="{FF2B5EF4-FFF2-40B4-BE49-F238E27FC236}">
                <a16:creationId xmlns:a16="http://schemas.microsoft.com/office/drawing/2014/main" id="{D0277B35-1B58-77F7-B031-36E6EB14893E}"/>
              </a:ext>
            </a:extLst>
          </p:cNvPr>
          <p:cNvSpPr/>
          <p:nvPr/>
        </p:nvSpPr>
        <p:spPr>
          <a:xfrm>
            <a:off x="2472969" y="2148784"/>
            <a:ext cx="233082" cy="191247"/>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11709578-F2AA-C2A0-5008-EA79C6AB2868}"/>
              </a:ext>
            </a:extLst>
          </p:cNvPr>
          <p:cNvCxnSpPr/>
          <p:nvPr/>
        </p:nvCxnSpPr>
        <p:spPr>
          <a:xfrm flipV="1">
            <a:off x="2472969" y="1455511"/>
            <a:ext cx="2885455" cy="693273"/>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7FCB2F4-8BD3-1FD6-D86F-A29831242AB1}"/>
              </a:ext>
            </a:extLst>
          </p:cNvPr>
          <p:cNvCxnSpPr>
            <a:cxnSpLocks/>
          </p:cNvCxnSpPr>
          <p:nvPr/>
        </p:nvCxnSpPr>
        <p:spPr>
          <a:xfrm>
            <a:off x="2472969" y="2340032"/>
            <a:ext cx="2885455" cy="3469338"/>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4E09E07-C4AC-859B-273D-64F098178F5B}"/>
              </a:ext>
            </a:extLst>
          </p:cNvPr>
          <p:cNvSpPr/>
          <p:nvPr/>
        </p:nvSpPr>
        <p:spPr>
          <a:xfrm>
            <a:off x="5358424" y="1455511"/>
            <a:ext cx="6195197" cy="4353859"/>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13">
            <a:extLst>
              <a:ext uri="{FF2B5EF4-FFF2-40B4-BE49-F238E27FC236}">
                <a16:creationId xmlns:a16="http://schemas.microsoft.com/office/drawing/2014/main" id="{C35296FC-F482-30B0-F0C1-C9D7C421237D}"/>
              </a:ext>
            </a:extLst>
          </p:cNvPr>
          <p:cNvSpPr txBox="1">
            <a:spLocks noChangeArrowheads="1"/>
          </p:cNvSpPr>
          <p:nvPr/>
        </p:nvSpPr>
        <p:spPr bwMode="auto">
          <a:xfrm>
            <a:off x="1006985" y="3777687"/>
            <a:ext cx="1959130"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5200 sq-m Total Sail Area</a:t>
            </a:r>
          </a:p>
        </p:txBody>
      </p:sp>
      <p:sp>
        <p:nvSpPr>
          <p:cNvPr id="10" name="Line 15">
            <a:extLst>
              <a:ext uri="{FF2B5EF4-FFF2-40B4-BE49-F238E27FC236}">
                <a16:creationId xmlns:a16="http://schemas.microsoft.com/office/drawing/2014/main" id="{BF7767C3-F140-7201-204A-4037C4424A05}"/>
              </a:ext>
            </a:extLst>
          </p:cNvPr>
          <p:cNvSpPr>
            <a:spLocks noChangeShapeType="1"/>
          </p:cNvSpPr>
          <p:nvPr/>
        </p:nvSpPr>
        <p:spPr bwMode="auto">
          <a:xfrm flipV="1">
            <a:off x="1986550" y="2734488"/>
            <a:ext cx="397917" cy="1043199"/>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1" name="Text Box 13">
            <a:extLst>
              <a:ext uri="{FF2B5EF4-FFF2-40B4-BE49-F238E27FC236}">
                <a16:creationId xmlns:a16="http://schemas.microsoft.com/office/drawing/2014/main" id="{433B1E24-4A41-A42C-DD01-D16D9CCC6AF5}"/>
              </a:ext>
            </a:extLst>
          </p:cNvPr>
          <p:cNvSpPr txBox="1">
            <a:spLocks noChangeArrowheads="1"/>
          </p:cNvSpPr>
          <p:nvPr/>
        </p:nvSpPr>
        <p:spPr bwMode="auto">
          <a:xfrm>
            <a:off x="8519476" y="829813"/>
            <a:ext cx="195913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2.1-m Diameter </a:t>
            </a:r>
          </a:p>
        </p:txBody>
      </p:sp>
      <p:sp>
        <p:nvSpPr>
          <p:cNvPr id="12" name="Line 15">
            <a:extLst>
              <a:ext uri="{FF2B5EF4-FFF2-40B4-BE49-F238E27FC236}">
                <a16:creationId xmlns:a16="http://schemas.microsoft.com/office/drawing/2014/main" id="{A5D16477-AD60-28C3-1BD7-F20452ED904F}"/>
              </a:ext>
            </a:extLst>
          </p:cNvPr>
          <p:cNvSpPr>
            <a:spLocks noChangeShapeType="1"/>
          </p:cNvSpPr>
          <p:nvPr/>
        </p:nvSpPr>
        <p:spPr bwMode="auto">
          <a:xfrm flipH="1">
            <a:off x="8963303" y="1124739"/>
            <a:ext cx="532016" cy="892215"/>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16899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E4A6-3638-E04D-EBC8-8FB765A04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E0AD2B-DF22-36E1-7196-0E28937FF391}"/>
              </a:ext>
            </a:extLst>
          </p:cNvPr>
          <p:cNvSpPr>
            <a:spLocks noGrp="1"/>
          </p:cNvSpPr>
          <p:nvPr>
            <p:ph type="title"/>
          </p:nvPr>
        </p:nvSpPr>
        <p:spPr/>
        <p:txBody>
          <a:bodyPr/>
          <a:lstStyle/>
          <a:p>
            <a:r>
              <a:rPr lang="en-US" dirty="0"/>
              <a:t>Spacecraft Configuration – Deployed Configuration</a:t>
            </a:r>
          </a:p>
        </p:txBody>
      </p:sp>
      <p:pic>
        <p:nvPicPr>
          <p:cNvPr id="3" name="Picture 2" descr="A picture containing text, businesscard, accessory&#10;&#10;AI-generated content may be incorrect.">
            <a:extLst>
              <a:ext uri="{FF2B5EF4-FFF2-40B4-BE49-F238E27FC236}">
                <a16:creationId xmlns:a16="http://schemas.microsoft.com/office/drawing/2014/main" id="{DD40EEF2-EF43-5775-13BA-BC56116D980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97" y="663010"/>
            <a:ext cx="5513082" cy="3801328"/>
          </a:xfrm>
          <a:prstGeom prst="rect">
            <a:avLst/>
          </a:prstGeom>
        </p:spPr>
      </p:pic>
      <p:sp>
        <p:nvSpPr>
          <p:cNvPr id="4" name="Rectangle 3">
            <a:extLst>
              <a:ext uri="{FF2B5EF4-FFF2-40B4-BE49-F238E27FC236}">
                <a16:creationId xmlns:a16="http://schemas.microsoft.com/office/drawing/2014/main" id="{F92025FF-C78F-E445-0017-DDB0D4B7A888}"/>
              </a:ext>
            </a:extLst>
          </p:cNvPr>
          <p:cNvSpPr/>
          <p:nvPr/>
        </p:nvSpPr>
        <p:spPr>
          <a:xfrm>
            <a:off x="2717199" y="2456170"/>
            <a:ext cx="233082" cy="191247"/>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E27E7AE9-D5AB-0145-D1AB-616BF058C1FD}"/>
              </a:ext>
            </a:extLst>
          </p:cNvPr>
          <p:cNvCxnSpPr>
            <a:cxnSpLocks/>
          </p:cNvCxnSpPr>
          <p:nvPr/>
        </p:nvCxnSpPr>
        <p:spPr>
          <a:xfrm flipV="1">
            <a:off x="2717199" y="1595555"/>
            <a:ext cx="2921311" cy="8371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2B6C1BE-40AA-672C-FD36-19186801AFDF}"/>
              </a:ext>
            </a:extLst>
          </p:cNvPr>
          <p:cNvCxnSpPr>
            <a:cxnSpLocks/>
          </p:cNvCxnSpPr>
          <p:nvPr/>
        </p:nvCxnSpPr>
        <p:spPr>
          <a:xfrm>
            <a:off x="2717199" y="2647417"/>
            <a:ext cx="2921311" cy="3257175"/>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4B10B09-0D11-270B-BF4C-FC70FE09A9AD}"/>
              </a:ext>
            </a:extLst>
          </p:cNvPr>
          <p:cNvSpPr/>
          <p:nvPr/>
        </p:nvSpPr>
        <p:spPr>
          <a:xfrm>
            <a:off x="5638510" y="1595555"/>
            <a:ext cx="6222683" cy="4309037"/>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3">
            <a:extLst>
              <a:ext uri="{FF2B5EF4-FFF2-40B4-BE49-F238E27FC236}">
                <a16:creationId xmlns:a16="http://schemas.microsoft.com/office/drawing/2014/main" id="{16DC9466-D9AB-ECFF-934D-7A66589DB881}"/>
              </a:ext>
            </a:extLst>
          </p:cNvPr>
          <p:cNvSpPr txBox="1">
            <a:spLocks noChangeArrowheads="1"/>
          </p:cNvSpPr>
          <p:nvPr/>
        </p:nvSpPr>
        <p:spPr bwMode="auto">
          <a:xfrm>
            <a:off x="1287071" y="4640877"/>
            <a:ext cx="1959130"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5200 sq-m Total Sail Area</a:t>
            </a:r>
          </a:p>
        </p:txBody>
      </p:sp>
      <p:sp>
        <p:nvSpPr>
          <p:cNvPr id="9" name="Line 15">
            <a:extLst>
              <a:ext uri="{FF2B5EF4-FFF2-40B4-BE49-F238E27FC236}">
                <a16:creationId xmlns:a16="http://schemas.microsoft.com/office/drawing/2014/main" id="{804BA0E9-0BCB-8420-E0BB-B055B4ABE123}"/>
              </a:ext>
            </a:extLst>
          </p:cNvPr>
          <p:cNvSpPr>
            <a:spLocks noChangeShapeType="1"/>
          </p:cNvSpPr>
          <p:nvPr/>
        </p:nvSpPr>
        <p:spPr bwMode="auto">
          <a:xfrm flipV="1">
            <a:off x="2266636" y="3597678"/>
            <a:ext cx="397917" cy="1043199"/>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pic>
        <p:nvPicPr>
          <p:cNvPr id="10" name="Picture 9" descr="Icon&#10;&#10;AI-generated content may be incorrect.">
            <a:extLst>
              <a:ext uri="{FF2B5EF4-FFF2-40B4-BE49-F238E27FC236}">
                <a16:creationId xmlns:a16="http://schemas.microsoft.com/office/drawing/2014/main" id="{DC622646-D8CF-60F2-D3E9-B5D710EB3F0D}"/>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74366" y="1631411"/>
            <a:ext cx="6154074" cy="4243298"/>
          </a:xfrm>
          <a:prstGeom prst="rect">
            <a:avLst/>
          </a:prstGeom>
        </p:spPr>
      </p:pic>
      <p:sp>
        <p:nvSpPr>
          <p:cNvPr id="11" name="Text Box 13">
            <a:extLst>
              <a:ext uri="{FF2B5EF4-FFF2-40B4-BE49-F238E27FC236}">
                <a16:creationId xmlns:a16="http://schemas.microsoft.com/office/drawing/2014/main" id="{6396D30F-BD39-72C9-3F22-7E9EEC9D2558}"/>
              </a:ext>
            </a:extLst>
          </p:cNvPr>
          <p:cNvSpPr txBox="1">
            <a:spLocks noChangeArrowheads="1"/>
          </p:cNvSpPr>
          <p:nvPr/>
        </p:nvSpPr>
        <p:spPr bwMode="auto">
          <a:xfrm>
            <a:off x="8482810" y="953763"/>
            <a:ext cx="195913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2.1-m Diameter</a:t>
            </a:r>
          </a:p>
        </p:txBody>
      </p:sp>
      <p:sp>
        <p:nvSpPr>
          <p:cNvPr id="12" name="Line 15">
            <a:extLst>
              <a:ext uri="{FF2B5EF4-FFF2-40B4-BE49-F238E27FC236}">
                <a16:creationId xmlns:a16="http://schemas.microsoft.com/office/drawing/2014/main" id="{30D18DF2-16D8-730E-E3FC-BB82C1129024}"/>
              </a:ext>
            </a:extLst>
          </p:cNvPr>
          <p:cNvSpPr>
            <a:spLocks noChangeShapeType="1"/>
          </p:cNvSpPr>
          <p:nvPr/>
        </p:nvSpPr>
        <p:spPr bwMode="auto">
          <a:xfrm flipH="1">
            <a:off x="9147767" y="1230763"/>
            <a:ext cx="310885" cy="993528"/>
          </a:xfrm>
          <a:prstGeom prst="line">
            <a:avLst/>
          </a:prstGeom>
          <a:noFill/>
          <a:ln w="19050">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39943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BFBED-9CCD-0EAE-B581-02F13ACA1D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6E8385-A75A-6999-FE31-C48830977A61}"/>
              </a:ext>
            </a:extLst>
          </p:cNvPr>
          <p:cNvSpPr>
            <a:spLocks noGrp="1"/>
          </p:cNvSpPr>
          <p:nvPr>
            <p:ph type="title"/>
          </p:nvPr>
        </p:nvSpPr>
        <p:spPr/>
        <p:txBody>
          <a:bodyPr/>
          <a:lstStyle/>
          <a:p>
            <a:r>
              <a:rPr lang="en-US" dirty="0"/>
              <a:t>Spacecraft Configuration – Deployed Bus</a:t>
            </a:r>
          </a:p>
        </p:txBody>
      </p:sp>
      <p:pic>
        <p:nvPicPr>
          <p:cNvPr id="4" name="Picture 3" descr="A picture containing text&#10;&#10;AI-generated content may be incorrect.">
            <a:extLst>
              <a:ext uri="{FF2B5EF4-FFF2-40B4-BE49-F238E27FC236}">
                <a16:creationId xmlns:a16="http://schemas.microsoft.com/office/drawing/2014/main" id="{000B476A-569C-DF2B-0FF8-2DA299E37F10}"/>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6626" r="22419"/>
          <a:stretch/>
        </p:blipFill>
        <p:spPr>
          <a:xfrm>
            <a:off x="1343252" y="847138"/>
            <a:ext cx="3960918" cy="5359850"/>
          </a:xfrm>
          <a:prstGeom prst="rect">
            <a:avLst/>
          </a:prstGeom>
        </p:spPr>
      </p:pic>
      <p:pic>
        <p:nvPicPr>
          <p:cNvPr id="6" name="Picture 5" descr="Diagram&#10;&#10;AI-generated content may be incorrect.">
            <a:extLst>
              <a:ext uri="{FF2B5EF4-FFF2-40B4-BE49-F238E27FC236}">
                <a16:creationId xmlns:a16="http://schemas.microsoft.com/office/drawing/2014/main" id="{5256C702-8275-163C-D313-A432E9C1DDDC}"/>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7046" r="22961"/>
          <a:stretch/>
        </p:blipFill>
        <p:spPr>
          <a:xfrm>
            <a:off x="6997961" y="847138"/>
            <a:ext cx="3883739" cy="5356478"/>
          </a:xfrm>
          <a:prstGeom prst="rect">
            <a:avLst/>
          </a:prstGeom>
        </p:spPr>
      </p:pic>
      <p:sp>
        <p:nvSpPr>
          <p:cNvPr id="8" name="Text Box 13">
            <a:extLst>
              <a:ext uri="{FF2B5EF4-FFF2-40B4-BE49-F238E27FC236}">
                <a16:creationId xmlns:a16="http://schemas.microsoft.com/office/drawing/2014/main" id="{CEBCA666-B50A-13D9-E587-FE514D96DECC}"/>
              </a:ext>
            </a:extLst>
          </p:cNvPr>
          <p:cNvSpPr txBox="1">
            <a:spLocks noChangeArrowheads="1"/>
          </p:cNvSpPr>
          <p:nvPr/>
        </p:nvSpPr>
        <p:spPr bwMode="auto">
          <a:xfrm>
            <a:off x="5443688" y="4183610"/>
            <a:ext cx="1959130"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spcBef>
                <a:spcPct val="50000"/>
              </a:spcBef>
            </a:pPr>
            <a:r>
              <a:rPr lang="en-US" altLang="en-US" sz="1200" b="1">
                <a:solidFill>
                  <a:srgbClr val="FF0000"/>
                </a:solidFill>
              </a:rPr>
              <a:t>NOTE: </a:t>
            </a:r>
            <a:r>
              <a:rPr lang="en-US" altLang="en-US" sz="1200" b="1"/>
              <a:t>Sail and Sail Booms Not Shown</a:t>
            </a:r>
          </a:p>
        </p:txBody>
      </p:sp>
    </p:spTree>
    <p:extLst>
      <p:ext uri="{BB962C8B-B14F-4D97-AF65-F5344CB8AC3E}">
        <p14:creationId xmlns:p14="http://schemas.microsoft.com/office/powerpoint/2010/main" val="2479955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35E61-24B0-CCA4-EEF6-17AFB651FF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953B88-7D9F-4E30-C26C-0AD088DFBEA9}"/>
              </a:ext>
            </a:extLst>
          </p:cNvPr>
          <p:cNvSpPr>
            <a:spLocks noGrp="1"/>
          </p:cNvSpPr>
          <p:nvPr>
            <p:ph type="title"/>
          </p:nvPr>
        </p:nvSpPr>
        <p:spPr/>
        <p:txBody>
          <a:bodyPr/>
          <a:lstStyle/>
          <a:p>
            <a:r>
              <a:rPr lang="en-US" dirty="0"/>
              <a:t>Spacecraft Configuration – Deployed Bus w/ Dimensions</a:t>
            </a:r>
          </a:p>
        </p:txBody>
      </p:sp>
      <p:pic>
        <p:nvPicPr>
          <p:cNvPr id="5" name="Picture 4" descr="Chart&#10;&#10;AI-generated content may be incorrect.">
            <a:extLst>
              <a:ext uri="{FF2B5EF4-FFF2-40B4-BE49-F238E27FC236}">
                <a16:creationId xmlns:a16="http://schemas.microsoft.com/office/drawing/2014/main" id="{88948426-D8F3-CC31-EDAA-69FA39DDD9D4}"/>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3907" r="13707"/>
          <a:stretch/>
        </p:blipFill>
        <p:spPr>
          <a:xfrm>
            <a:off x="6925060" y="1584008"/>
            <a:ext cx="3601012" cy="3430131"/>
          </a:xfrm>
          <a:prstGeom prst="rect">
            <a:avLst/>
          </a:prstGeom>
        </p:spPr>
      </p:pic>
      <p:pic>
        <p:nvPicPr>
          <p:cNvPr id="9" name="Picture 8" descr="Diagram&#10;&#10;AI-generated content may be incorrect.">
            <a:extLst>
              <a:ext uri="{FF2B5EF4-FFF2-40B4-BE49-F238E27FC236}">
                <a16:creationId xmlns:a16="http://schemas.microsoft.com/office/drawing/2014/main" id="{F87CCAF6-B664-508B-80E2-29DD24422E4B}"/>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7767" r="23141"/>
          <a:stretch/>
        </p:blipFill>
        <p:spPr>
          <a:xfrm>
            <a:off x="1847870" y="905435"/>
            <a:ext cx="3593468" cy="5047129"/>
          </a:xfrm>
          <a:prstGeom prst="rect">
            <a:avLst/>
          </a:prstGeom>
        </p:spPr>
      </p:pic>
      <p:sp>
        <p:nvSpPr>
          <p:cNvPr id="11" name="Line 8">
            <a:extLst>
              <a:ext uri="{FF2B5EF4-FFF2-40B4-BE49-F238E27FC236}">
                <a16:creationId xmlns:a16="http://schemas.microsoft.com/office/drawing/2014/main" id="{292A3658-2D2B-B46E-8E6E-BB34FAD0606B}"/>
              </a:ext>
            </a:extLst>
          </p:cNvPr>
          <p:cNvSpPr>
            <a:spLocks noChangeShapeType="1"/>
          </p:cNvSpPr>
          <p:nvPr/>
        </p:nvSpPr>
        <p:spPr bwMode="auto">
          <a:xfrm flipH="1">
            <a:off x="1299838" y="5934636"/>
            <a:ext cx="173379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Text Box 13">
            <a:extLst>
              <a:ext uri="{FF2B5EF4-FFF2-40B4-BE49-F238E27FC236}">
                <a16:creationId xmlns:a16="http://schemas.microsoft.com/office/drawing/2014/main" id="{8BF12C2E-5F18-136E-D5F1-F3CA6BBEABA0}"/>
              </a:ext>
            </a:extLst>
          </p:cNvPr>
          <p:cNvSpPr txBox="1">
            <a:spLocks noChangeArrowheads="1"/>
          </p:cNvSpPr>
          <p:nvPr/>
        </p:nvSpPr>
        <p:spPr bwMode="auto">
          <a:xfrm>
            <a:off x="838200" y="3445282"/>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299.54 cm</a:t>
            </a:r>
          </a:p>
        </p:txBody>
      </p:sp>
      <p:sp>
        <p:nvSpPr>
          <p:cNvPr id="15" name="Line 8">
            <a:extLst>
              <a:ext uri="{FF2B5EF4-FFF2-40B4-BE49-F238E27FC236}">
                <a16:creationId xmlns:a16="http://schemas.microsoft.com/office/drawing/2014/main" id="{2D19AD08-59BA-E0E2-0CAF-47047A0944D5}"/>
              </a:ext>
            </a:extLst>
          </p:cNvPr>
          <p:cNvSpPr>
            <a:spLocks noChangeShapeType="1"/>
          </p:cNvSpPr>
          <p:nvPr/>
        </p:nvSpPr>
        <p:spPr bwMode="auto">
          <a:xfrm flipH="1" flipV="1">
            <a:off x="1299838" y="911407"/>
            <a:ext cx="443515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15">
            <a:extLst>
              <a:ext uri="{FF2B5EF4-FFF2-40B4-BE49-F238E27FC236}">
                <a16:creationId xmlns:a16="http://schemas.microsoft.com/office/drawing/2014/main" id="{847B7E33-9E3A-A32F-F7FB-E87D4DBE2FEB}"/>
              </a:ext>
            </a:extLst>
          </p:cNvPr>
          <p:cNvSpPr>
            <a:spLocks noChangeShapeType="1"/>
          </p:cNvSpPr>
          <p:nvPr/>
        </p:nvSpPr>
        <p:spPr bwMode="auto">
          <a:xfrm flipH="1" flipV="1">
            <a:off x="1407319" y="912257"/>
            <a:ext cx="0" cy="2574857"/>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9" name="Line 15">
            <a:extLst>
              <a:ext uri="{FF2B5EF4-FFF2-40B4-BE49-F238E27FC236}">
                <a16:creationId xmlns:a16="http://schemas.microsoft.com/office/drawing/2014/main" id="{D7A01D1C-B4D6-C239-9344-DCC3B0777355}"/>
              </a:ext>
            </a:extLst>
          </p:cNvPr>
          <p:cNvSpPr>
            <a:spLocks noChangeShapeType="1"/>
          </p:cNvSpPr>
          <p:nvPr/>
        </p:nvSpPr>
        <p:spPr bwMode="auto">
          <a:xfrm>
            <a:off x="1407319" y="3721507"/>
            <a:ext cx="0" cy="2213129"/>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1" name="Line 8">
            <a:extLst>
              <a:ext uri="{FF2B5EF4-FFF2-40B4-BE49-F238E27FC236}">
                <a16:creationId xmlns:a16="http://schemas.microsoft.com/office/drawing/2014/main" id="{59E419D7-98E2-A557-54BF-0128F7AD2E63}"/>
              </a:ext>
            </a:extLst>
          </p:cNvPr>
          <p:cNvSpPr>
            <a:spLocks noChangeShapeType="1"/>
          </p:cNvSpPr>
          <p:nvPr/>
        </p:nvSpPr>
        <p:spPr bwMode="auto">
          <a:xfrm flipH="1">
            <a:off x="10496512" y="2966739"/>
            <a:ext cx="0" cy="193097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8">
            <a:extLst>
              <a:ext uri="{FF2B5EF4-FFF2-40B4-BE49-F238E27FC236}">
                <a16:creationId xmlns:a16="http://schemas.microsoft.com/office/drawing/2014/main" id="{ED8900C1-3DD1-6D63-B425-0F92B8662EBD}"/>
              </a:ext>
            </a:extLst>
          </p:cNvPr>
          <p:cNvSpPr>
            <a:spLocks noChangeShapeType="1"/>
          </p:cNvSpPr>
          <p:nvPr/>
        </p:nvSpPr>
        <p:spPr bwMode="auto">
          <a:xfrm flipH="1">
            <a:off x="10499546" y="5049995"/>
            <a:ext cx="0" cy="32583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Text Box 13">
            <a:extLst>
              <a:ext uri="{FF2B5EF4-FFF2-40B4-BE49-F238E27FC236}">
                <a16:creationId xmlns:a16="http://schemas.microsoft.com/office/drawing/2014/main" id="{EA959BD3-0D83-CF89-C983-3558EE78B3E1}"/>
              </a:ext>
            </a:extLst>
          </p:cNvPr>
          <p:cNvSpPr txBox="1">
            <a:spLocks noChangeArrowheads="1"/>
          </p:cNvSpPr>
          <p:nvPr/>
        </p:nvSpPr>
        <p:spPr bwMode="auto">
          <a:xfrm>
            <a:off x="8161438" y="5157273"/>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212.48 cm</a:t>
            </a:r>
          </a:p>
        </p:txBody>
      </p:sp>
      <p:sp>
        <p:nvSpPr>
          <p:cNvPr id="27" name="Line 15">
            <a:extLst>
              <a:ext uri="{FF2B5EF4-FFF2-40B4-BE49-F238E27FC236}">
                <a16:creationId xmlns:a16="http://schemas.microsoft.com/office/drawing/2014/main" id="{A4207099-CF46-5943-DE9F-D28911B843D8}"/>
              </a:ext>
            </a:extLst>
          </p:cNvPr>
          <p:cNvSpPr>
            <a:spLocks noChangeShapeType="1"/>
          </p:cNvSpPr>
          <p:nvPr/>
        </p:nvSpPr>
        <p:spPr bwMode="auto">
          <a:xfrm flipV="1">
            <a:off x="9159504" y="5301738"/>
            <a:ext cx="1345857" cy="0"/>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9" name="Line 15">
            <a:extLst>
              <a:ext uri="{FF2B5EF4-FFF2-40B4-BE49-F238E27FC236}">
                <a16:creationId xmlns:a16="http://schemas.microsoft.com/office/drawing/2014/main" id="{43CE86A1-ED95-988D-3CF8-07FF93DD6A83}"/>
              </a:ext>
            </a:extLst>
          </p:cNvPr>
          <p:cNvSpPr>
            <a:spLocks noChangeShapeType="1"/>
          </p:cNvSpPr>
          <p:nvPr/>
        </p:nvSpPr>
        <p:spPr bwMode="auto">
          <a:xfrm flipH="1">
            <a:off x="6945278" y="5301738"/>
            <a:ext cx="1335695" cy="0"/>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1" name="Line 8">
            <a:extLst>
              <a:ext uri="{FF2B5EF4-FFF2-40B4-BE49-F238E27FC236}">
                <a16:creationId xmlns:a16="http://schemas.microsoft.com/office/drawing/2014/main" id="{8AD9A8F2-D137-BA33-E19A-6EA45D637CFC}"/>
              </a:ext>
            </a:extLst>
          </p:cNvPr>
          <p:cNvSpPr>
            <a:spLocks noChangeShapeType="1"/>
          </p:cNvSpPr>
          <p:nvPr/>
        </p:nvSpPr>
        <p:spPr bwMode="auto">
          <a:xfrm flipH="1">
            <a:off x="8382570" y="4980277"/>
            <a:ext cx="274917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Text Box 13">
            <a:extLst>
              <a:ext uri="{FF2B5EF4-FFF2-40B4-BE49-F238E27FC236}">
                <a16:creationId xmlns:a16="http://schemas.microsoft.com/office/drawing/2014/main" id="{72EE8430-A90C-804C-C965-364C29F04FB1}"/>
              </a:ext>
            </a:extLst>
          </p:cNvPr>
          <p:cNvSpPr txBox="1">
            <a:spLocks noChangeArrowheads="1"/>
          </p:cNvSpPr>
          <p:nvPr/>
        </p:nvSpPr>
        <p:spPr bwMode="auto">
          <a:xfrm>
            <a:off x="10502488" y="3139465"/>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202.45 cm</a:t>
            </a:r>
          </a:p>
        </p:txBody>
      </p:sp>
      <p:sp>
        <p:nvSpPr>
          <p:cNvPr id="35" name="Line 8">
            <a:extLst>
              <a:ext uri="{FF2B5EF4-FFF2-40B4-BE49-F238E27FC236}">
                <a16:creationId xmlns:a16="http://schemas.microsoft.com/office/drawing/2014/main" id="{357DECA7-EBE0-E348-56D8-F9A8819D7661}"/>
              </a:ext>
            </a:extLst>
          </p:cNvPr>
          <p:cNvSpPr>
            <a:spLocks noChangeShapeType="1"/>
          </p:cNvSpPr>
          <p:nvPr/>
        </p:nvSpPr>
        <p:spPr bwMode="auto">
          <a:xfrm flipH="1" flipV="1">
            <a:off x="8382571" y="1607119"/>
            <a:ext cx="274917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15">
            <a:extLst>
              <a:ext uri="{FF2B5EF4-FFF2-40B4-BE49-F238E27FC236}">
                <a16:creationId xmlns:a16="http://schemas.microsoft.com/office/drawing/2014/main" id="{B6460157-DD40-14B9-BAD9-0F45702EA573}"/>
              </a:ext>
            </a:extLst>
          </p:cNvPr>
          <p:cNvSpPr>
            <a:spLocks noChangeShapeType="1"/>
          </p:cNvSpPr>
          <p:nvPr/>
        </p:nvSpPr>
        <p:spPr bwMode="auto">
          <a:xfrm flipH="1" flipV="1">
            <a:off x="11071607" y="1593529"/>
            <a:ext cx="0" cy="1545936"/>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9" name="Line 15">
            <a:extLst>
              <a:ext uri="{FF2B5EF4-FFF2-40B4-BE49-F238E27FC236}">
                <a16:creationId xmlns:a16="http://schemas.microsoft.com/office/drawing/2014/main" id="{38EB838C-1692-6C0C-4128-D574E7AB7D87}"/>
              </a:ext>
            </a:extLst>
          </p:cNvPr>
          <p:cNvSpPr>
            <a:spLocks noChangeShapeType="1"/>
          </p:cNvSpPr>
          <p:nvPr/>
        </p:nvSpPr>
        <p:spPr bwMode="auto">
          <a:xfrm>
            <a:off x="11071978" y="3390149"/>
            <a:ext cx="0" cy="1590362"/>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1" name="Line 8">
            <a:extLst>
              <a:ext uri="{FF2B5EF4-FFF2-40B4-BE49-F238E27FC236}">
                <a16:creationId xmlns:a16="http://schemas.microsoft.com/office/drawing/2014/main" id="{2A3FB563-E408-F02F-052B-65AFE81E8E9D}"/>
              </a:ext>
            </a:extLst>
          </p:cNvPr>
          <p:cNvSpPr>
            <a:spLocks noChangeShapeType="1"/>
          </p:cNvSpPr>
          <p:nvPr/>
        </p:nvSpPr>
        <p:spPr bwMode="auto">
          <a:xfrm flipH="1" flipV="1">
            <a:off x="3113698" y="2785036"/>
            <a:ext cx="262129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 name="Text Box 13">
            <a:extLst>
              <a:ext uri="{FF2B5EF4-FFF2-40B4-BE49-F238E27FC236}">
                <a16:creationId xmlns:a16="http://schemas.microsoft.com/office/drawing/2014/main" id="{5F591D02-5D0A-2AFD-823C-7BE0178F06BC}"/>
              </a:ext>
            </a:extLst>
          </p:cNvPr>
          <p:cNvSpPr txBox="1">
            <a:spLocks noChangeArrowheads="1"/>
          </p:cNvSpPr>
          <p:nvPr/>
        </p:nvSpPr>
        <p:spPr bwMode="auto">
          <a:xfrm>
            <a:off x="5051095" y="1593529"/>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111.56 cm</a:t>
            </a:r>
          </a:p>
        </p:txBody>
      </p:sp>
      <p:sp>
        <p:nvSpPr>
          <p:cNvPr id="45" name="Line 15">
            <a:extLst>
              <a:ext uri="{FF2B5EF4-FFF2-40B4-BE49-F238E27FC236}">
                <a16:creationId xmlns:a16="http://schemas.microsoft.com/office/drawing/2014/main" id="{86D8D8B7-CF46-F7DD-A5C9-4173500B5B33}"/>
              </a:ext>
            </a:extLst>
          </p:cNvPr>
          <p:cNvSpPr>
            <a:spLocks noChangeShapeType="1"/>
          </p:cNvSpPr>
          <p:nvPr/>
        </p:nvSpPr>
        <p:spPr bwMode="auto">
          <a:xfrm flipH="1" flipV="1">
            <a:off x="5615247" y="911407"/>
            <a:ext cx="0" cy="682122"/>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7" name="Line 15">
            <a:extLst>
              <a:ext uri="{FF2B5EF4-FFF2-40B4-BE49-F238E27FC236}">
                <a16:creationId xmlns:a16="http://schemas.microsoft.com/office/drawing/2014/main" id="{C3D1C6A1-52B6-8FE4-7348-8D1B336DEEF0}"/>
              </a:ext>
            </a:extLst>
          </p:cNvPr>
          <p:cNvSpPr>
            <a:spLocks noChangeShapeType="1"/>
          </p:cNvSpPr>
          <p:nvPr/>
        </p:nvSpPr>
        <p:spPr bwMode="auto">
          <a:xfrm>
            <a:off x="5621003" y="1869754"/>
            <a:ext cx="0" cy="894363"/>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9" name="Line 15">
            <a:extLst>
              <a:ext uri="{FF2B5EF4-FFF2-40B4-BE49-F238E27FC236}">
                <a16:creationId xmlns:a16="http://schemas.microsoft.com/office/drawing/2014/main" id="{065402CD-EA22-C634-8340-8D6EBF9A81EE}"/>
              </a:ext>
            </a:extLst>
          </p:cNvPr>
          <p:cNvSpPr>
            <a:spLocks noChangeShapeType="1"/>
          </p:cNvSpPr>
          <p:nvPr/>
        </p:nvSpPr>
        <p:spPr bwMode="auto">
          <a:xfrm>
            <a:off x="2408204" y="4591839"/>
            <a:ext cx="0" cy="1342797"/>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51" name="Line 15">
            <a:extLst>
              <a:ext uri="{FF2B5EF4-FFF2-40B4-BE49-F238E27FC236}">
                <a16:creationId xmlns:a16="http://schemas.microsoft.com/office/drawing/2014/main" id="{9E636E49-FBB2-42A4-BBD0-712AC23BE860}"/>
              </a:ext>
            </a:extLst>
          </p:cNvPr>
          <p:cNvSpPr>
            <a:spLocks noChangeShapeType="1"/>
          </p:cNvSpPr>
          <p:nvPr/>
        </p:nvSpPr>
        <p:spPr bwMode="auto">
          <a:xfrm flipH="1" flipV="1">
            <a:off x="2408204" y="2551960"/>
            <a:ext cx="0" cy="1676393"/>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53" name="Text Box 13">
            <a:extLst>
              <a:ext uri="{FF2B5EF4-FFF2-40B4-BE49-F238E27FC236}">
                <a16:creationId xmlns:a16="http://schemas.microsoft.com/office/drawing/2014/main" id="{C987951B-3A83-0657-E9EE-8FC72285776B}"/>
              </a:ext>
            </a:extLst>
          </p:cNvPr>
          <p:cNvSpPr txBox="1">
            <a:spLocks noChangeArrowheads="1"/>
          </p:cNvSpPr>
          <p:nvPr/>
        </p:nvSpPr>
        <p:spPr bwMode="auto">
          <a:xfrm>
            <a:off x="1837652" y="4270148"/>
            <a:ext cx="1138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202.01 cm</a:t>
            </a:r>
          </a:p>
        </p:txBody>
      </p:sp>
      <p:sp>
        <p:nvSpPr>
          <p:cNvPr id="55" name="Line 8">
            <a:extLst>
              <a:ext uri="{FF2B5EF4-FFF2-40B4-BE49-F238E27FC236}">
                <a16:creationId xmlns:a16="http://schemas.microsoft.com/office/drawing/2014/main" id="{3FF24A99-F68A-367E-7962-66607E098D2B}"/>
              </a:ext>
            </a:extLst>
          </p:cNvPr>
          <p:cNvSpPr>
            <a:spLocks noChangeShapeType="1"/>
          </p:cNvSpPr>
          <p:nvPr/>
        </p:nvSpPr>
        <p:spPr bwMode="auto">
          <a:xfrm flipH="1">
            <a:off x="6942988" y="2966738"/>
            <a:ext cx="0" cy="240909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Text Box 13">
            <a:extLst>
              <a:ext uri="{FF2B5EF4-FFF2-40B4-BE49-F238E27FC236}">
                <a16:creationId xmlns:a16="http://schemas.microsoft.com/office/drawing/2014/main" id="{0D95BB61-D596-276E-E0E2-70E2240F8BAF}"/>
              </a:ext>
            </a:extLst>
          </p:cNvPr>
          <p:cNvSpPr txBox="1">
            <a:spLocks noChangeArrowheads="1"/>
          </p:cNvSpPr>
          <p:nvPr/>
        </p:nvSpPr>
        <p:spPr bwMode="auto">
          <a:xfrm>
            <a:off x="6135420" y="1222316"/>
            <a:ext cx="19591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lgn="ctr">
              <a:spcBef>
                <a:spcPct val="50000"/>
              </a:spcBef>
            </a:pPr>
            <a:r>
              <a:rPr lang="en-US" altLang="en-US" sz="1200" b="1"/>
              <a:t>Bus Frame Structure is: 70 X 60 X 25 cm</a:t>
            </a:r>
          </a:p>
        </p:txBody>
      </p:sp>
      <p:sp>
        <p:nvSpPr>
          <p:cNvPr id="59" name="Line 15">
            <a:extLst>
              <a:ext uri="{FF2B5EF4-FFF2-40B4-BE49-F238E27FC236}">
                <a16:creationId xmlns:a16="http://schemas.microsoft.com/office/drawing/2014/main" id="{E8A9F28C-9B21-807B-C883-41AC0232434C}"/>
              </a:ext>
            </a:extLst>
          </p:cNvPr>
          <p:cNvSpPr>
            <a:spLocks noChangeShapeType="1"/>
          </p:cNvSpPr>
          <p:nvPr/>
        </p:nvSpPr>
        <p:spPr bwMode="auto">
          <a:xfrm>
            <a:off x="7095472" y="1711383"/>
            <a:ext cx="1239289" cy="1255354"/>
          </a:xfrm>
          <a:prstGeom prst="line">
            <a:avLst/>
          </a:prstGeom>
          <a:noFill/>
          <a:ln w="1905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96313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8BD7B-5F70-7B43-DB6E-ACF282753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4F5DCA-3BDE-898B-90E1-5F2703B0814A}"/>
              </a:ext>
            </a:extLst>
          </p:cNvPr>
          <p:cNvSpPr>
            <a:spLocks noGrp="1"/>
          </p:cNvSpPr>
          <p:nvPr>
            <p:ph type="title"/>
          </p:nvPr>
        </p:nvSpPr>
        <p:spPr/>
        <p:txBody>
          <a:bodyPr/>
          <a:lstStyle/>
          <a:p>
            <a:r>
              <a:rPr lang="en-US" dirty="0"/>
              <a:t>Spacecraft Configuration – Transparent Views</a:t>
            </a:r>
          </a:p>
        </p:txBody>
      </p:sp>
      <p:pic>
        <p:nvPicPr>
          <p:cNvPr id="4" name="Picture 3" descr="Diagram&#10;&#10;AI-generated content may be incorrect.">
            <a:extLst>
              <a:ext uri="{FF2B5EF4-FFF2-40B4-BE49-F238E27FC236}">
                <a16:creationId xmlns:a16="http://schemas.microsoft.com/office/drawing/2014/main" id="{28530A56-D97C-6B00-A670-38E5E77C0121}"/>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1303" r="13767" b="10202"/>
          <a:stretch/>
        </p:blipFill>
        <p:spPr>
          <a:xfrm>
            <a:off x="100588" y="884573"/>
            <a:ext cx="5838731" cy="4824734"/>
          </a:xfrm>
          <a:prstGeom prst="rect">
            <a:avLst/>
          </a:prstGeom>
        </p:spPr>
      </p:pic>
      <p:sp>
        <p:nvSpPr>
          <p:cNvPr id="6" name="Text Box 13">
            <a:extLst>
              <a:ext uri="{FF2B5EF4-FFF2-40B4-BE49-F238E27FC236}">
                <a16:creationId xmlns:a16="http://schemas.microsoft.com/office/drawing/2014/main" id="{8BD02DD1-C050-B24C-B759-D31E45238540}"/>
              </a:ext>
            </a:extLst>
          </p:cNvPr>
          <p:cNvSpPr txBox="1">
            <a:spLocks noChangeArrowheads="1"/>
          </p:cNvSpPr>
          <p:nvPr/>
        </p:nvSpPr>
        <p:spPr bwMode="auto">
          <a:xfrm>
            <a:off x="4729096" y="5451637"/>
            <a:ext cx="1959130"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000">
                <a:solidFill>
                  <a:schemeClr val="tx1"/>
                </a:solidFill>
                <a:latin typeface="Helvetica" panose="020B0604020202020204" pitchFamily="34" charset="0"/>
              </a:defRPr>
            </a:lvl1pPr>
            <a:lvl2pPr marL="742950" indent="-285750">
              <a:defRPr sz="2000">
                <a:solidFill>
                  <a:schemeClr val="tx1"/>
                </a:solidFill>
                <a:latin typeface="Helvetica" panose="020B0604020202020204" pitchFamily="34" charset="0"/>
              </a:defRPr>
            </a:lvl2pPr>
            <a:lvl3pPr marL="1143000" indent="-228600">
              <a:defRPr sz="2000">
                <a:solidFill>
                  <a:schemeClr val="tx1"/>
                </a:solidFill>
                <a:latin typeface="Helvetica" panose="020B0604020202020204" pitchFamily="34" charset="0"/>
              </a:defRPr>
            </a:lvl3pPr>
            <a:lvl4pPr marL="1600200" indent="-228600">
              <a:defRPr sz="2000">
                <a:solidFill>
                  <a:schemeClr val="tx1"/>
                </a:solidFill>
                <a:latin typeface="Helvetica" panose="020B0604020202020204" pitchFamily="34" charset="0"/>
              </a:defRPr>
            </a:lvl4pPr>
            <a:lvl5pPr marL="2057400" indent="-228600">
              <a:defRPr sz="2000">
                <a:solidFill>
                  <a:schemeClr val="tx1"/>
                </a:solidFill>
                <a:latin typeface="Helvetica" panose="020B0604020202020204" pitchFamily="34" charset="0"/>
              </a:defRPr>
            </a:lvl5pPr>
            <a:lvl6pPr marL="2514600" indent="-228600" eaLnBrk="0" fontAlgn="base" hangingPunct="0">
              <a:spcBef>
                <a:spcPct val="0"/>
              </a:spcBef>
              <a:spcAft>
                <a:spcPct val="0"/>
              </a:spcAft>
              <a:defRPr sz="2000">
                <a:solidFill>
                  <a:schemeClr val="tx1"/>
                </a:solidFill>
                <a:latin typeface="Helvetica" panose="020B0604020202020204" pitchFamily="34" charset="0"/>
              </a:defRPr>
            </a:lvl6pPr>
            <a:lvl7pPr marL="2971800" indent="-228600" eaLnBrk="0" fontAlgn="base" hangingPunct="0">
              <a:spcBef>
                <a:spcPct val="0"/>
              </a:spcBef>
              <a:spcAft>
                <a:spcPct val="0"/>
              </a:spcAft>
              <a:defRPr sz="2000">
                <a:solidFill>
                  <a:schemeClr val="tx1"/>
                </a:solidFill>
                <a:latin typeface="Helvetica" panose="020B0604020202020204" pitchFamily="34" charset="0"/>
              </a:defRPr>
            </a:lvl7pPr>
            <a:lvl8pPr marL="3429000" indent="-228600" eaLnBrk="0" fontAlgn="base" hangingPunct="0">
              <a:spcBef>
                <a:spcPct val="0"/>
              </a:spcBef>
              <a:spcAft>
                <a:spcPct val="0"/>
              </a:spcAft>
              <a:defRPr sz="2000">
                <a:solidFill>
                  <a:schemeClr val="tx1"/>
                </a:solidFill>
                <a:latin typeface="Helvetica" panose="020B0604020202020204" pitchFamily="34" charset="0"/>
              </a:defRPr>
            </a:lvl8pPr>
            <a:lvl9pPr marL="3886200" indent="-228600" eaLnBrk="0" fontAlgn="base" hangingPunct="0">
              <a:spcBef>
                <a:spcPct val="0"/>
              </a:spcBef>
              <a:spcAft>
                <a:spcPct val="0"/>
              </a:spcAft>
              <a:defRPr sz="2000">
                <a:solidFill>
                  <a:schemeClr val="tx1"/>
                </a:solidFill>
                <a:latin typeface="Helvetica" panose="020B0604020202020204" pitchFamily="34" charset="0"/>
              </a:defRPr>
            </a:lvl9pPr>
          </a:lstStyle>
          <a:p>
            <a:pPr>
              <a:spcBef>
                <a:spcPct val="50000"/>
              </a:spcBef>
            </a:pPr>
            <a:r>
              <a:rPr lang="en-US" altLang="en-US" sz="1200" b="1" dirty="0">
                <a:solidFill>
                  <a:srgbClr val="FF0000"/>
                </a:solidFill>
              </a:rPr>
              <a:t>NOTE: </a:t>
            </a:r>
            <a:r>
              <a:rPr lang="en-US" altLang="en-US" sz="1200" b="1" dirty="0"/>
              <a:t>Sail and Sail Booms Not Shown</a:t>
            </a:r>
          </a:p>
        </p:txBody>
      </p:sp>
      <p:pic>
        <p:nvPicPr>
          <p:cNvPr id="8" name="Picture 7" descr="Diagram, engineering drawing&#10;&#10;AI-generated content may be incorrect.">
            <a:extLst>
              <a:ext uri="{FF2B5EF4-FFF2-40B4-BE49-F238E27FC236}">
                <a16:creationId xmlns:a16="http://schemas.microsoft.com/office/drawing/2014/main" id="{4E089C95-050D-D76E-7885-F28B33DAAF8D}"/>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1303" r="13647" b="9020"/>
          <a:stretch/>
        </p:blipFill>
        <p:spPr>
          <a:xfrm>
            <a:off x="6483340" y="1175530"/>
            <a:ext cx="5516283" cy="4610888"/>
          </a:xfrm>
          <a:prstGeom prst="rect">
            <a:avLst/>
          </a:prstGeom>
        </p:spPr>
      </p:pic>
    </p:spTree>
    <p:extLst>
      <p:ext uri="{BB962C8B-B14F-4D97-AF65-F5344CB8AC3E}">
        <p14:creationId xmlns:p14="http://schemas.microsoft.com/office/powerpoint/2010/main" val="150947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F56F-0D2D-19E8-8C82-891CABA1A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B2A523-F104-9023-3B49-BBC4FF5A742D}"/>
              </a:ext>
            </a:extLst>
          </p:cNvPr>
          <p:cNvSpPr>
            <a:spLocks noGrp="1"/>
          </p:cNvSpPr>
          <p:nvPr>
            <p:ph type="title"/>
          </p:nvPr>
        </p:nvSpPr>
        <p:spPr/>
        <p:txBody>
          <a:bodyPr/>
          <a:lstStyle/>
          <a:p>
            <a:r>
              <a:rPr lang="en-US" dirty="0"/>
              <a:t>DRM Objectives, Assumptions and Requirements</a:t>
            </a:r>
          </a:p>
        </p:txBody>
      </p:sp>
      <p:sp>
        <p:nvSpPr>
          <p:cNvPr id="4" name="TextBox 3">
            <a:extLst>
              <a:ext uri="{FF2B5EF4-FFF2-40B4-BE49-F238E27FC236}">
                <a16:creationId xmlns:a16="http://schemas.microsoft.com/office/drawing/2014/main" id="{75E39EF6-17F6-79EA-B096-B3E2F944CB17}"/>
              </a:ext>
            </a:extLst>
          </p:cNvPr>
          <p:cNvSpPr txBox="1"/>
          <p:nvPr/>
        </p:nvSpPr>
        <p:spPr>
          <a:xfrm>
            <a:off x="148046" y="511072"/>
            <a:ext cx="11878491" cy="6170920"/>
          </a:xfrm>
          <a:prstGeom prst="rect">
            <a:avLst/>
          </a:prstGeom>
          <a:noFill/>
        </p:spPr>
        <p:txBody>
          <a:bodyPr wrap="square">
            <a:spAutoFit/>
          </a:bodyPr>
          <a:lstStyle/>
          <a:p>
            <a:pPr algn="ctr"/>
            <a:r>
              <a:rPr lang="en-US" sz="2900" dirty="0"/>
              <a:t>Produce a Design Reference Mission for a NOAA Space Weather monitoring platform that provides warning times</a:t>
            </a:r>
          </a:p>
          <a:p>
            <a:pPr algn="ctr"/>
            <a:r>
              <a:rPr lang="en-US" sz="2900" dirty="0"/>
              <a:t> &gt;20 minutes with a 10-year lifetime.</a:t>
            </a:r>
          </a:p>
          <a:p>
            <a:pPr algn="ctr"/>
            <a:endParaRPr lang="en-US" sz="1200" dirty="0"/>
          </a:p>
          <a:p>
            <a:pPr algn="ctr"/>
            <a:r>
              <a:rPr lang="en-US" sz="2900" dirty="0"/>
              <a:t>Determine technology drivers and capability gaps</a:t>
            </a:r>
          </a:p>
          <a:p>
            <a:pPr algn="ctr"/>
            <a:r>
              <a:rPr lang="en-US" sz="2000" dirty="0"/>
              <a:t>Assess extensibility of subscale demonstration technologies</a:t>
            </a:r>
          </a:p>
          <a:p>
            <a:pPr algn="ctr"/>
            <a:endParaRPr lang="en-US" sz="1200" dirty="0"/>
          </a:p>
          <a:p>
            <a:pPr lvl="1"/>
            <a:r>
              <a:rPr lang="en-US" dirty="0"/>
              <a:t>Determine required A</a:t>
            </a:r>
            <a:r>
              <a:rPr lang="en-US" baseline="-25000" dirty="0"/>
              <a:t>c </a:t>
            </a:r>
            <a:r>
              <a:rPr lang="en-US" dirty="0"/>
              <a:t>for the spacecraft </a:t>
            </a:r>
          </a:p>
          <a:p>
            <a:pPr lvl="1"/>
            <a:r>
              <a:rPr lang="en-US" dirty="0"/>
              <a:t>     Trade the mass of the systems vs the size of the sail to provide the required A</a:t>
            </a:r>
            <a:r>
              <a:rPr lang="en-US" baseline="-25000" dirty="0"/>
              <a:t>c</a:t>
            </a:r>
          </a:p>
          <a:p>
            <a:pPr lvl="2"/>
            <a:r>
              <a:rPr lang="en-US" dirty="0"/>
              <a:t>Which current boom technologies are extensible to that needed for the DRM A</a:t>
            </a:r>
            <a:r>
              <a:rPr lang="en-US" baseline="-25000" dirty="0"/>
              <a:t>c</a:t>
            </a:r>
            <a:r>
              <a:rPr lang="en-US" dirty="0"/>
              <a:t>?</a:t>
            </a:r>
          </a:p>
          <a:p>
            <a:pPr lvl="2"/>
            <a:endParaRPr lang="en-US" sz="1200" dirty="0"/>
          </a:p>
          <a:p>
            <a:pPr lvl="1"/>
            <a:r>
              <a:rPr lang="en-US" dirty="0"/>
              <a:t>Average Distance from the Earth = 0.02AU</a:t>
            </a:r>
          </a:p>
          <a:p>
            <a:pPr lvl="1"/>
            <a:r>
              <a:rPr lang="en-US" dirty="0"/>
              <a:t>Maximum 2600km/s ejecta velocity = 2600 km/s</a:t>
            </a:r>
          </a:p>
          <a:p>
            <a:pPr lvl="1"/>
            <a:r>
              <a:rPr lang="en-US" dirty="0"/>
              <a:t>Maintain an angular distance between 4° to 13° off the earth-sun line</a:t>
            </a:r>
          </a:p>
          <a:p>
            <a:pPr lvl="1"/>
            <a:r>
              <a:rPr lang="en-US" dirty="0"/>
              <a:t>	- 4° to avoid sun interference with communications </a:t>
            </a:r>
          </a:p>
          <a:p>
            <a:pPr lvl="1"/>
            <a:r>
              <a:rPr lang="en-US" dirty="0"/>
              <a:t>	- 13° to capture earth bound plasmas</a:t>
            </a:r>
          </a:p>
          <a:p>
            <a:pPr lvl="1"/>
            <a:r>
              <a:rPr lang="en-US" dirty="0"/>
              <a:t>Host both a magnetometer and a plasma sensor</a:t>
            </a:r>
          </a:p>
          <a:p>
            <a:pPr lvl="1"/>
            <a:r>
              <a:rPr lang="en-US" dirty="0"/>
              <a:t>Class C Mission, though mostly zero fault tolerant</a:t>
            </a:r>
          </a:p>
          <a:p>
            <a:endParaRPr lang="en-US" sz="1200" dirty="0"/>
          </a:p>
          <a:p>
            <a:pPr algn="ctr"/>
            <a:r>
              <a:rPr lang="en-US" dirty="0"/>
              <a:t>FOMs: Mass, warning time, cost</a:t>
            </a:r>
          </a:p>
        </p:txBody>
      </p:sp>
      <p:pic>
        <p:nvPicPr>
          <p:cNvPr id="6" name="Picture 5" descr="Shape, arrow&#10;&#10;AI-generated content may be incorrect.">
            <a:extLst>
              <a:ext uri="{FF2B5EF4-FFF2-40B4-BE49-F238E27FC236}">
                <a16:creationId xmlns:a16="http://schemas.microsoft.com/office/drawing/2014/main" id="{BC9B66BE-E238-5421-AD91-7DCB21014E03}"/>
              </a:ext>
            </a:extLst>
          </p:cNvPr>
          <p:cNvPicPr>
            <a:picLocks noChangeAspect="1"/>
          </p:cNvPicPr>
          <p:nvPr/>
        </p:nvPicPr>
        <p:blipFill>
          <a:blip r:embed="rId2"/>
          <a:stretch>
            <a:fillRect/>
          </a:stretch>
        </p:blipFill>
        <p:spPr>
          <a:xfrm>
            <a:off x="9117875" y="3340503"/>
            <a:ext cx="2624360" cy="2624360"/>
          </a:xfrm>
          <a:prstGeom prst="rect">
            <a:avLst/>
          </a:prstGeom>
        </p:spPr>
      </p:pic>
    </p:spTree>
    <p:extLst>
      <p:ext uri="{BB962C8B-B14F-4D97-AF65-F5344CB8AC3E}">
        <p14:creationId xmlns:p14="http://schemas.microsoft.com/office/powerpoint/2010/main" val="330747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116E0-BA5D-DED8-71E2-05352C9B57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BB88D-F7FA-79FF-FBDA-4EFA0FDEC013}"/>
              </a:ext>
            </a:extLst>
          </p:cNvPr>
          <p:cNvSpPr>
            <a:spLocks noGrp="1"/>
          </p:cNvSpPr>
          <p:nvPr>
            <p:ph type="title"/>
          </p:nvPr>
        </p:nvSpPr>
        <p:spPr/>
        <p:txBody>
          <a:bodyPr/>
          <a:lstStyle/>
          <a:p>
            <a:r>
              <a:rPr lang="en-US" dirty="0"/>
              <a:t>MEL and PEL</a:t>
            </a:r>
          </a:p>
        </p:txBody>
      </p:sp>
      <p:pic>
        <p:nvPicPr>
          <p:cNvPr id="7" name="Picture 6">
            <a:extLst>
              <a:ext uri="{FF2B5EF4-FFF2-40B4-BE49-F238E27FC236}">
                <a16:creationId xmlns:a16="http://schemas.microsoft.com/office/drawing/2014/main" id="{25519DE8-36A2-6CB4-1B9C-AB3DAB5FA4BC}"/>
              </a:ext>
            </a:extLst>
          </p:cNvPr>
          <p:cNvPicPr>
            <a:picLocks noChangeAspect="1"/>
          </p:cNvPicPr>
          <p:nvPr/>
        </p:nvPicPr>
        <p:blipFill>
          <a:blip r:embed="rId2"/>
          <a:stretch>
            <a:fillRect/>
          </a:stretch>
        </p:blipFill>
        <p:spPr>
          <a:xfrm>
            <a:off x="324590" y="719409"/>
            <a:ext cx="4966501" cy="3773431"/>
          </a:xfrm>
          <a:prstGeom prst="rect">
            <a:avLst/>
          </a:prstGeom>
        </p:spPr>
      </p:pic>
      <p:pic>
        <p:nvPicPr>
          <p:cNvPr id="9" name="Picture 8">
            <a:extLst>
              <a:ext uri="{FF2B5EF4-FFF2-40B4-BE49-F238E27FC236}">
                <a16:creationId xmlns:a16="http://schemas.microsoft.com/office/drawing/2014/main" id="{E7EDF28E-5EA6-A368-1F3C-7030485F363B}"/>
              </a:ext>
            </a:extLst>
          </p:cNvPr>
          <p:cNvPicPr>
            <a:picLocks noChangeAspect="1"/>
          </p:cNvPicPr>
          <p:nvPr/>
        </p:nvPicPr>
        <p:blipFill>
          <a:blip r:embed="rId3"/>
          <a:stretch>
            <a:fillRect/>
          </a:stretch>
        </p:blipFill>
        <p:spPr>
          <a:xfrm>
            <a:off x="967719" y="4704281"/>
            <a:ext cx="5415326" cy="1502238"/>
          </a:xfrm>
          <a:prstGeom prst="rect">
            <a:avLst/>
          </a:prstGeom>
        </p:spPr>
      </p:pic>
      <p:pic>
        <p:nvPicPr>
          <p:cNvPr id="10" name="Picture 9">
            <a:extLst>
              <a:ext uri="{FF2B5EF4-FFF2-40B4-BE49-F238E27FC236}">
                <a16:creationId xmlns:a16="http://schemas.microsoft.com/office/drawing/2014/main" id="{97036A8F-CED4-9CB4-7E36-C96E380FDBFF}"/>
              </a:ext>
            </a:extLst>
          </p:cNvPr>
          <p:cNvPicPr>
            <a:picLocks noChangeAspect="1"/>
          </p:cNvPicPr>
          <p:nvPr/>
        </p:nvPicPr>
        <p:blipFill>
          <a:blip r:embed="rId4"/>
          <a:stretch>
            <a:fillRect/>
          </a:stretch>
        </p:blipFill>
        <p:spPr>
          <a:xfrm>
            <a:off x="5826062" y="719409"/>
            <a:ext cx="5785003" cy="3773431"/>
          </a:xfrm>
          <a:prstGeom prst="rect">
            <a:avLst/>
          </a:prstGeom>
        </p:spPr>
      </p:pic>
      <p:pic>
        <p:nvPicPr>
          <p:cNvPr id="12" name="Content Placeholder 5">
            <a:extLst>
              <a:ext uri="{FF2B5EF4-FFF2-40B4-BE49-F238E27FC236}">
                <a16:creationId xmlns:a16="http://schemas.microsoft.com/office/drawing/2014/main" id="{7F937763-4B2B-A8CA-8641-E492103F9290}"/>
              </a:ext>
            </a:extLst>
          </p:cNvPr>
          <p:cNvPicPr>
            <a:picLocks noChangeAspect="1"/>
          </p:cNvPicPr>
          <p:nvPr/>
        </p:nvPicPr>
        <p:blipFill rotWithShape="1">
          <a:blip r:embed="rId5"/>
          <a:srcRect t="15028"/>
          <a:stretch/>
        </p:blipFill>
        <p:spPr>
          <a:xfrm>
            <a:off x="6828531" y="5003312"/>
            <a:ext cx="5083769" cy="731663"/>
          </a:xfrm>
          <a:prstGeom prst="rect">
            <a:avLst/>
          </a:prstGeom>
        </p:spPr>
      </p:pic>
    </p:spTree>
    <p:extLst>
      <p:ext uri="{BB962C8B-B14F-4D97-AF65-F5344CB8AC3E}">
        <p14:creationId xmlns:p14="http://schemas.microsoft.com/office/powerpoint/2010/main" val="1230576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153F4-F362-38F6-E90C-9619EF0176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E0295-98ED-10EA-6C05-F811D9A0C5B4}"/>
              </a:ext>
            </a:extLst>
          </p:cNvPr>
          <p:cNvSpPr>
            <a:spLocks noGrp="1"/>
          </p:cNvSpPr>
          <p:nvPr>
            <p:ph type="title"/>
          </p:nvPr>
        </p:nvSpPr>
        <p:spPr/>
        <p:txBody>
          <a:bodyPr/>
          <a:lstStyle/>
          <a:p>
            <a:r>
              <a:rPr lang="en-US" dirty="0"/>
              <a:t>Cost Estimates</a:t>
            </a:r>
          </a:p>
        </p:txBody>
      </p:sp>
      <p:pic>
        <p:nvPicPr>
          <p:cNvPr id="7" name="Picture 6">
            <a:extLst>
              <a:ext uri="{FF2B5EF4-FFF2-40B4-BE49-F238E27FC236}">
                <a16:creationId xmlns:a16="http://schemas.microsoft.com/office/drawing/2014/main" id="{48EC1271-4EE4-73C4-5847-265A5A3DD0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5594" y="2576742"/>
            <a:ext cx="5199380" cy="3494405"/>
          </a:xfrm>
          <a:prstGeom prst="rect">
            <a:avLst/>
          </a:prstGeom>
        </p:spPr>
      </p:pic>
      <p:pic>
        <p:nvPicPr>
          <p:cNvPr id="5" name="Picture 4">
            <a:extLst>
              <a:ext uri="{FF2B5EF4-FFF2-40B4-BE49-F238E27FC236}">
                <a16:creationId xmlns:a16="http://schemas.microsoft.com/office/drawing/2014/main" id="{F9A6576D-D726-9E3E-5D47-DAB61C8B758C}"/>
              </a:ext>
            </a:extLst>
          </p:cNvPr>
          <p:cNvPicPr>
            <a:picLocks noChangeAspect="1"/>
          </p:cNvPicPr>
          <p:nvPr/>
        </p:nvPicPr>
        <p:blipFill rotWithShape="1">
          <a:blip r:embed="rId4">
            <a:extLst>
              <a:ext uri="{28A0092B-C50C-407E-A947-70E740481C1C}">
                <a14:useLocalDpi xmlns:a14="http://schemas.microsoft.com/office/drawing/2010/main" val="0"/>
              </a:ext>
            </a:extLst>
          </a:blip>
          <a:srcRect r="1693"/>
          <a:stretch/>
        </p:blipFill>
        <p:spPr bwMode="auto">
          <a:xfrm>
            <a:off x="5019541" y="622570"/>
            <a:ext cx="2749550" cy="3027074"/>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88A52A75-1D4B-5963-3A17-225DAE47FF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481" y="683835"/>
            <a:ext cx="2880360" cy="1717040"/>
          </a:xfrm>
          <a:prstGeom prst="rect">
            <a:avLst/>
          </a:prstGeom>
        </p:spPr>
      </p:pic>
      <p:pic>
        <p:nvPicPr>
          <p:cNvPr id="4" name="Picture 3">
            <a:extLst>
              <a:ext uri="{FF2B5EF4-FFF2-40B4-BE49-F238E27FC236}">
                <a16:creationId xmlns:a16="http://schemas.microsoft.com/office/drawing/2014/main" id="{05F712BD-69E1-8122-882C-8EE3E04B313C}"/>
              </a:ext>
            </a:extLst>
          </p:cNvPr>
          <p:cNvPicPr>
            <a:picLocks noChangeAspect="1"/>
          </p:cNvPicPr>
          <p:nvPr/>
        </p:nvPicPr>
        <p:blipFill>
          <a:blip r:embed="rId6"/>
          <a:stretch>
            <a:fillRect/>
          </a:stretch>
        </p:blipFill>
        <p:spPr>
          <a:xfrm>
            <a:off x="1113271" y="2515660"/>
            <a:ext cx="3069623" cy="3719770"/>
          </a:xfrm>
          <a:prstGeom prst="rect">
            <a:avLst/>
          </a:prstGeom>
        </p:spPr>
      </p:pic>
    </p:spTree>
    <p:extLst>
      <p:ext uri="{BB962C8B-B14F-4D97-AF65-F5344CB8AC3E}">
        <p14:creationId xmlns:p14="http://schemas.microsoft.com/office/powerpoint/2010/main" val="194164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18D1F-450A-BEE5-C4BB-B95E26E9E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FF1118-50FC-13F5-00B4-DECE6FDDDDF6}"/>
              </a:ext>
            </a:extLst>
          </p:cNvPr>
          <p:cNvSpPr>
            <a:spLocks noGrp="1"/>
          </p:cNvSpPr>
          <p:nvPr>
            <p:ph type="title"/>
          </p:nvPr>
        </p:nvSpPr>
        <p:spPr/>
        <p:txBody>
          <a:bodyPr/>
          <a:lstStyle/>
          <a:p>
            <a:r>
              <a:rPr lang="en-US" dirty="0"/>
              <a:t>Summary – Design Reference Mission</a:t>
            </a:r>
          </a:p>
        </p:txBody>
      </p:sp>
      <p:sp>
        <p:nvSpPr>
          <p:cNvPr id="3" name="TextBox 2">
            <a:extLst>
              <a:ext uri="{FF2B5EF4-FFF2-40B4-BE49-F238E27FC236}">
                <a16:creationId xmlns:a16="http://schemas.microsoft.com/office/drawing/2014/main" id="{A102D0CF-9A75-D65B-985D-C2FA2E3AB987}"/>
              </a:ext>
            </a:extLst>
          </p:cNvPr>
          <p:cNvSpPr txBox="1"/>
          <p:nvPr/>
        </p:nvSpPr>
        <p:spPr>
          <a:xfrm>
            <a:off x="0" y="708455"/>
            <a:ext cx="12192000" cy="5216813"/>
          </a:xfrm>
          <a:prstGeom prst="rect">
            <a:avLst/>
          </a:prstGeom>
          <a:noFill/>
        </p:spPr>
        <p:txBody>
          <a:bodyPr wrap="square" rtlCol="0">
            <a:spAutoFit/>
          </a:bodyPr>
          <a:lstStyle/>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300" dirty="0">
                <a:latin typeface="Calibri" panose="020F0502020204030204" pitchFamily="34" charset="0"/>
                <a:ea typeface="Calibri" panose="020F0502020204030204" pitchFamily="34" charset="0"/>
                <a:cs typeface="Calibri" panose="020F0502020204030204" pitchFamily="34" charset="0"/>
              </a:rPr>
              <a:t>A design reference mission for a solar storm warning system has a proof-of-concept design</a:t>
            </a:r>
          </a:p>
          <a:p>
            <a:pPr marL="742950" lvl="1" indent="-285750">
              <a:spcAft>
                <a:spcPts val="1200"/>
              </a:spcAft>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Completed a range of trade studies (subsystems during the DRM development)*</a:t>
            </a:r>
          </a:p>
          <a:p>
            <a:pPr lvl="2">
              <a:spcAft>
                <a:spcPts val="1200"/>
              </a:spcAft>
            </a:pPr>
            <a:r>
              <a:rPr lang="en-US" dirty="0">
                <a:latin typeface="Calibri" panose="020F0502020204030204" pitchFamily="34" charset="0"/>
                <a:ea typeface="Calibri" panose="020F0502020204030204" pitchFamily="34" charset="0"/>
                <a:cs typeface="Calibri" panose="020F0502020204030204" pitchFamily="34" charset="0"/>
              </a:rPr>
              <a:t>* Evaluated alternative architectures prior to DRM Development (e.g. EP and Small Sat Constellation).</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300" dirty="0">
                <a:latin typeface="Calibri" panose="020F0502020204030204" pitchFamily="34" charset="0"/>
                <a:ea typeface="Calibri" panose="020F0502020204030204" pitchFamily="34" charset="0"/>
                <a:cs typeface="Calibri" panose="020F0502020204030204" pitchFamily="34" charset="0"/>
              </a:rPr>
              <a:t>20-minute warning times require a sail space spacecraft performance Ac ≥ 0.32 mm/s2 </a:t>
            </a:r>
          </a:p>
          <a:p>
            <a:pPr marL="285750" indent="-285750">
              <a:spcAft>
                <a:spcPts val="1200"/>
              </a:spcAft>
              <a:buFont typeface="Wingdings" panose="05000000000000000000" pitchFamily="2" charset="2"/>
              <a:buChar char="Ø"/>
            </a:pPr>
            <a:r>
              <a:rPr lang="en-US" sz="2300" dirty="0">
                <a:latin typeface="Calibri" panose="020F0502020204030204" pitchFamily="34" charset="0"/>
                <a:ea typeface="Calibri" panose="020F0502020204030204" pitchFamily="34" charset="0"/>
                <a:cs typeface="Calibri" panose="020F0502020204030204" pitchFamily="34" charset="0"/>
              </a:rPr>
              <a:t>Roll control is manageable for short duration missions with propellant based propulsion, but </a:t>
            </a:r>
            <a:r>
              <a:rPr lang="en-US" sz="2300" dirty="0" err="1">
                <a:latin typeface="Calibri" panose="020F0502020204030204" pitchFamily="34" charset="0"/>
                <a:ea typeface="Calibri" panose="020F0502020204030204" pitchFamily="34" charset="0"/>
                <a:cs typeface="Calibri" panose="020F0502020204030204" pitchFamily="34" charset="0"/>
              </a:rPr>
              <a:t>propellentless</a:t>
            </a:r>
            <a:r>
              <a:rPr lang="en-US" sz="2300" dirty="0">
                <a:latin typeface="Calibri" panose="020F0502020204030204" pitchFamily="34" charset="0"/>
                <a:ea typeface="Calibri" panose="020F0502020204030204" pitchFamily="34" charset="0"/>
                <a:cs typeface="Calibri" panose="020F0502020204030204" pitchFamily="34" charset="0"/>
              </a:rPr>
              <a:t> approaches are enhancing and likely enabling for long duration missions</a:t>
            </a:r>
          </a:p>
          <a:p>
            <a:pPr marL="285750" indent="-285750">
              <a:spcAft>
                <a:spcPts val="1200"/>
              </a:spcAft>
              <a:buFont typeface="Wingdings" panose="05000000000000000000" pitchFamily="2" charset="2"/>
              <a:buChar char="Ø"/>
            </a:pPr>
            <a:r>
              <a:rPr lang="en-US" sz="2300" dirty="0">
                <a:latin typeface="Calibri" panose="020F0502020204030204" pitchFamily="34" charset="0"/>
                <a:ea typeface="Calibri" panose="020F0502020204030204" pitchFamily="34" charset="0"/>
                <a:cs typeface="Calibri" panose="020F0502020204030204" pitchFamily="34" charset="0"/>
              </a:rPr>
              <a:t>Developing sizing tools for Solar Sail Systems 100m</a:t>
            </a:r>
            <a:r>
              <a:rPr lang="en-US" sz="2300" baseline="30000" dirty="0">
                <a:latin typeface="Calibri" panose="020F0502020204030204" pitchFamily="34" charset="0"/>
                <a:ea typeface="Calibri" panose="020F0502020204030204" pitchFamily="34" charset="0"/>
                <a:cs typeface="Calibri" panose="020F0502020204030204" pitchFamily="34" charset="0"/>
              </a:rPr>
              <a:t>2</a:t>
            </a:r>
            <a:r>
              <a:rPr lang="en-US" sz="2300" dirty="0">
                <a:latin typeface="Calibri" panose="020F0502020204030204" pitchFamily="34" charset="0"/>
                <a:ea typeface="Calibri" panose="020F0502020204030204" pitchFamily="34" charset="0"/>
                <a:cs typeface="Calibri" panose="020F0502020204030204" pitchFamily="34" charset="0"/>
              </a:rPr>
              <a:t> – 6000m</a:t>
            </a:r>
            <a:r>
              <a:rPr lang="en-US" sz="2300" baseline="30000" dirty="0">
                <a:latin typeface="Calibri" panose="020F0502020204030204" pitchFamily="34" charset="0"/>
                <a:ea typeface="Calibri" panose="020F0502020204030204" pitchFamily="34" charset="0"/>
                <a:cs typeface="Calibri" panose="020F0502020204030204" pitchFamily="34" charset="0"/>
              </a:rPr>
              <a:t>2</a:t>
            </a:r>
            <a:r>
              <a:rPr lang="en-US" sz="2300" dirty="0">
                <a:latin typeface="Calibri" panose="020F0502020204030204" pitchFamily="34" charset="0"/>
                <a:ea typeface="Calibri" panose="020F0502020204030204" pitchFamily="34" charset="0"/>
                <a:cs typeface="Calibri" panose="020F0502020204030204" pitchFamily="34" charset="0"/>
              </a:rPr>
              <a:t> (Validated up to 1600m</a:t>
            </a:r>
            <a:r>
              <a:rPr lang="en-US" sz="2300" baseline="30000" dirty="0">
                <a:latin typeface="Calibri" panose="020F0502020204030204" pitchFamily="34" charset="0"/>
                <a:ea typeface="Calibri" panose="020F0502020204030204" pitchFamily="34" charset="0"/>
                <a:cs typeface="Calibri" panose="020F0502020204030204" pitchFamily="34" charset="0"/>
              </a:rPr>
              <a:t>2</a:t>
            </a:r>
            <a:r>
              <a:rPr lang="en-US" sz="2300" dirty="0">
                <a:latin typeface="Calibri" panose="020F0502020204030204" pitchFamily="34" charset="0"/>
                <a:ea typeface="Calibri" panose="020F0502020204030204" pitchFamily="34" charset="0"/>
                <a:cs typeface="Calibri" panose="020F0502020204030204" pitchFamily="34" charset="0"/>
              </a:rPr>
              <a:t>)</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300" dirty="0">
                <a:latin typeface="Calibri" panose="020F0502020204030204" pitchFamily="34" charset="0"/>
                <a:ea typeface="Calibri" panose="020F0502020204030204" pitchFamily="34" charset="0"/>
                <a:cs typeface="Calibri" panose="020F0502020204030204" pitchFamily="34" charset="0"/>
              </a:rPr>
              <a:t>A generation-2 solar sail spacecraft is cost viable for a NASA Astrophysics MIDEX AO</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300" dirty="0">
                <a:latin typeface="Calibri" panose="020F0502020204030204" pitchFamily="34" charset="0"/>
                <a:ea typeface="Calibri" panose="020F0502020204030204" pitchFamily="34" charset="0"/>
                <a:cs typeface="Calibri" panose="020F0502020204030204" pitchFamily="34" charset="0"/>
              </a:rPr>
              <a:t>The community is lacking a validated sail shape model, drives uncertainty</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300" dirty="0">
                <a:latin typeface="Calibri" panose="020F0502020204030204" pitchFamily="34" charset="0"/>
                <a:ea typeface="Calibri" panose="020F0502020204030204" pitchFamily="34" charset="0"/>
                <a:cs typeface="Calibri" panose="020F0502020204030204" pitchFamily="34" charset="0"/>
              </a:rPr>
              <a:t>The community is lacking a validated model for magnetic cleanliness, drives system viability risk</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300" dirty="0">
                <a:latin typeface="Calibri" panose="020F0502020204030204" pitchFamily="34" charset="0"/>
                <a:ea typeface="Calibri" panose="020F0502020204030204" pitchFamily="34" charset="0"/>
                <a:cs typeface="Calibri" panose="020F0502020204030204" pitchFamily="34" charset="0"/>
              </a:rPr>
              <a:t>The sail system scales by ~40m</a:t>
            </a:r>
            <a:r>
              <a:rPr lang="en-US" sz="2300" baseline="30000" dirty="0">
                <a:latin typeface="Calibri" panose="020F0502020204030204" pitchFamily="34" charset="0"/>
                <a:ea typeface="Calibri" panose="020F0502020204030204" pitchFamily="34" charset="0"/>
                <a:cs typeface="Calibri" panose="020F0502020204030204" pitchFamily="34" charset="0"/>
              </a:rPr>
              <a:t>2</a:t>
            </a:r>
            <a:r>
              <a:rPr lang="en-US" sz="2300" dirty="0">
                <a:latin typeface="Calibri" panose="020F0502020204030204" pitchFamily="34" charset="0"/>
                <a:ea typeface="Calibri" panose="020F0502020204030204" pitchFamily="34" charset="0"/>
                <a:cs typeface="Calibri" panose="020F0502020204030204" pitchFamily="34" charset="0"/>
              </a:rPr>
              <a:t> per kg of vehicle mass </a:t>
            </a:r>
          </a:p>
        </p:txBody>
      </p:sp>
    </p:spTree>
    <p:extLst>
      <p:ext uri="{BB962C8B-B14F-4D97-AF65-F5344CB8AC3E}">
        <p14:creationId xmlns:p14="http://schemas.microsoft.com/office/powerpoint/2010/main" val="2233694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BFD55-FAB6-CB43-9842-5492FEDC0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EFA378-7000-D677-694C-256E7145B85E}"/>
              </a:ext>
            </a:extLst>
          </p:cNvPr>
          <p:cNvSpPr>
            <a:spLocks noGrp="1"/>
          </p:cNvSpPr>
          <p:nvPr>
            <p:ph type="title"/>
          </p:nvPr>
        </p:nvSpPr>
        <p:spPr/>
        <p:txBody>
          <a:bodyPr/>
          <a:lstStyle/>
          <a:p>
            <a:r>
              <a:rPr lang="en-US" dirty="0"/>
              <a:t>Summary – Technology Drivers / Demonstration Mission</a:t>
            </a:r>
          </a:p>
        </p:txBody>
      </p:sp>
      <p:sp>
        <p:nvSpPr>
          <p:cNvPr id="4" name="TextBox 3">
            <a:extLst>
              <a:ext uri="{FF2B5EF4-FFF2-40B4-BE49-F238E27FC236}">
                <a16:creationId xmlns:a16="http://schemas.microsoft.com/office/drawing/2014/main" id="{E9F73C31-6D45-AE76-B1B8-3E49F0DD8454}"/>
              </a:ext>
            </a:extLst>
          </p:cNvPr>
          <p:cNvSpPr txBox="1"/>
          <p:nvPr/>
        </p:nvSpPr>
        <p:spPr>
          <a:xfrm>
            <a:off x="0" y="708455"/>
            <a:ext cx="12031363" cy="4832092"/>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 Generation-1 solar sail can mitigate technology risks for a Generation-2 mission 		</a:t>
            </a:r>
            <a:r>
              <a:rPr lang="en-US" sz="2400" u="sng" dirty="0">
                <a:latin typeface="Calibri" panose="020F0502020204030204" pitchFamily="34" charset="0"/>
                <a:ea typeface="Calibri" panose="020F0502020204030204" pitchFamily="34" charset="0"/>
                <a:cs typeface="Calibri" panose="020F0502020204030204" pitchFamily="34" charset="0"/>
              </a:rPr>
              <a:t>if subsystem technologies are extensible</a:t>
            </a:r>
          </a:p>
          <a:p>
            <a:pPr marL="742950" lvl="1" indent="-285750">
              <a:spcAft>
                <a:spcPts val="12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composite boom technology must be extensible to 50m class booms</a:t>
            </a:r>
          </a:p>
          <a:p>
            <a:pPr marL="742950" lvl="1" indent="-285750">
              <a:spcAft>
                <a:spcPts val="12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The membrane fabrication and folding approach must be extensible to 5,000m</a:t>
            </a:r>
            <a:r>
              <a:rPr lang="en-US" sz="2400" baseline="30000" dirty="0">
                <a:latin typeface="Calibri" panose="020F0502020204030204" pitchFamily="34" charset="0"/>
                <a:ea typeface="Calibri" panose="020F0502020204030204" pitchFamily="34" charset="0"/>
                <a:cs typeface="Calibri" panose="020F0502020204030204" pitchFamily="34" charset="0"/>
              </a:rPr>
              <a:t>2</a:t>
            </a:r>
            <a:r>
              <a:rPr lang="en-US" sz="2400" dirty="0">
                <a:latin typeface="Calibri" panose="020F0502020204030204" pitchFamily="34" charset="0"/>
                <a:ea typeface="Calibri" panose="020F0502020204030204" pitchFamily="34" charset="0"/>
                <a:cs typeface="Calibri" panose="020F0502020204030204" pitchFamily="34" charset="0"/>
              </a:rPr>
              <a:t> class sails</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400" dirty="0">
                <a:latin typeface="Calibri" panose="020F0502020204030204" pitchFamily="34" charset="0"/>
                <a:ea typeface="Calibri" panose="020F0502020204030204" pitchFamily="34" charset="0"/>
                <a:cs typeface="Calibri" panose="020F0502020204030204" pitchFamily="34" charset="0"/>
              </a:rPr>
              <a:t>Mass reduction activities have a very high Return-on-Investment</a:t>
            </a:r>
          </a:p>
          <a:p>
            <a:pPr marR="0" defTabSz="914400" rtl="0" eaLnBrk="1" fontAlgn="auto" latinLnBrk="0" hangingPunct="1">
              <a:spcBef>
                <a:spcPts val="0"/>
              </a:spcBef>
              <a:spcAft>
                <a:spcPts val="1200"/>
              </a:spcAft>
              <a:buClrTx/>
              <a:buSzTx/>
              <a:tabLst/>
            </a:pPr>
            <a:endParaRPr lang="en-US" sz="1200" dirty="0">
              <a:latin typeface="Calibri" panose="020F0502020204030204" pitchFamily="34" charset="0"/>
              <a:ea typeface="Calibri" panose="020F0502020204030204" pitchFamily="34" charset="0"/>
              <a:cs typeface="Calibri" panose="020F0502020204030204" pitchFamily="34" charset="0"/>
            </a:endParaRPr>
          </a:p>
          <a:p>
            <a:pPr marR="0" defTabSz="914400" rtl="0" eaLnBrk="1" fontAlgn="auto" latinLnBrk="0" hangingPunct="1">
              <a:spcBef>
                <a:spcPts val="0"/>
              </a:spcBef>
              <a:spcAft>
                <a:spcPts val="1200"/>
              </a:spcAft>
              <a:buClrTx/>
              <a:buSzTx/>
              <a:tabLst/>
            </a:pPr>
            <a:r>
              <a:rPr lang="en-US" sz="2400" dirty="0">
                <a:latin typeface="Calibri" panose="020F0502020204030204" pitchFamily="34" charset="0"/>
                <a:ea typeface="Calibri" panose="020F0502020204030204" pitchFamily="34" charset="0"/>
                <a:cs typeface="Calibri" panose="020F0502020204030204" pitchFamily="34" charset="0"/>
              </a:rPr>
              <a:t>A flight demonstration mission should prioritize:</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400" dirty="0">
                <a:latin typeface="Calibri" panose="020F0502020204030204" pitchFamily="34" charset="0"/>
                <a:ea typeface="Calibri" panose="020F0502020204030204" pitchFamily="34" charset="0"/>
                <a:cs typeface="Calibri" panose="020F0502020204030204" pitchFamily="34" charset="0"/>
              </a:rPr>
              <a:t>Sail shape model validation</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400" dirty="0">
                <a:latin typeface="Calibri" panose="020F0502020204030204" pitchFamily="34" charset="0"/>
                <a:ea typeface="Calibri" panose="020F0502020204030204" pitchFamily="34" charset="0"/>
                <a:cs typeface="Calibri" panose="020F0502020204030204" pitchFamily="34" charset="0"/>
              </a:rPr>
              <a:t>Characterization of sail induced environmental relative to instrument requirements</a:t>
            </a:r>
          </a:p>
          <a:p>
            <a:pPr marL="285750" marR="0" indent="-285750" defTabSz="914400" rtl="0" eaLnBrk="1" fontAlgn="auto" latinLnBrk="0" hangingPunct="1">
              <a:spcBef>
                <a:spcPts val="0"/>
              </a:spcBef>
              <a:spcAft>
                <a:spcPts val="1200"/>
              </a:spcAft>
              <a:buClrTx/>
              <a:buSzTx/>
              <a:buFont typeface="Wingdings" panose="05000000000000000000" pitchFamily="2" charset="2"/>
              <a:buChar char="Ø"/>
              <a:tabLst/>
            </a:pPr>
            <a:r>
              <a:rPr lang="en-US" sz="2400" dirty="0" err="1">
                <a:latin typeface="Calibri" panose="020F0502020204030204" pitchFamily="34" charset="0"/>
                <a:ea typeface="Calibri" panose="020F0502020204030204" pitchFamily="34" charset="0"/>
                <a:cs typeface="Calibri" panose="020F0502020204030204" pitchFamily="34" charset="0"/>
              </a:rPr>
              <a:t>Propellantless</a:t>
            </a:r>
            <a:r>
              <a:rPr lang="en-US" sz="2400" dirty="0">
                <a:latin typeface="Calibri" panose="020F0502020204030204" pitchFamily="34" charset="0"/>
                <a:ea typeface="Calibri" panose="020F0502020204030204" pitchFamily="34" charset="0"/>
                <a:cs typeface="Calibri" panose="020F0502020204030204" pitchFamily="34" charset="0"/>
              </a:rPr>
              <a:t> roll-control solution</a:t>
            </a:r>
          </a:p>
        </p:txBody>
      </p:sp>
    </p:spTree>
    <p:extLst>
      <p:ext uri="{BB962C8B-B14F-4D97-AF65-F5344CB8AC3E}">
        <p14:creationId xmlns:p14="http://schemas.microsoft.com/office/powerpoint/2010/main" val="705257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9A28F2-3974-C25C-BA4C-B7D143B50E23}"/>
              </a:ext>
            </a:extLst>
          </p:cNvPr>
          <p:cNvSpPr>
            <a:spLocks noGrp="1"/>
          </p:cNvSpPr>
          <p:nvPr>
            <p:ph type="body" sz="quarter" idx="13"/>
          </p:nvPr>
        </p:nvSpPr>
        <p:spPr>
          <a:xfrm>
            <a:off x="2035175" y="3919906"/>
            <a:ext cx="8121650" cy="1244277"/>
          </a:xfrm>
        </p:spPr>
        <p:txBody>
          <a:bodyPr/>
          <a:lstStyle/>
          <a:p>
            <a:r>
              <a:rPr lang="en-US" dirty="0"/>
              <a:t>John W. Dankanich</a:t>
            </a:r>
          </a:p>
          <a:p>
            <a:r>
              <a:rPr lang="en-US" dirty="0"/>
              <a:t>NASA</a:t>
            </a:r>
          </a:p>
          <a:p>
            <a:r>
              <a:rPr lang="en-US" dirty="0"/>
              <a:t>John.Dankanich@nasa.gov</a:t>
            </a:r>
          </a:p>
        </p:txBody>
      </p:sp>
      <p:sp>
        <p:nvSpPr>
          <p:cNvPr id="7" name="Subtitle 2">
            <a:extLst>
              <a:ext uri="{FF2B5EF4-FFF2-40B4-BE49-F238E27FC236}">
                <a16:creationId xmlns:a16="http://schemas.microsoft.com/office/drawing/2014/main" id="{830C9D38-8245-A7A0-5ADD-DD0561E876C0}"/>
              </a:ext>
            </a:extLst>
          </p:cNvPr>
          <p:cNvSpPr>
            <a:spLocks noGrp="1"/>
          </p:cNvSpPr>
          <p:nvPr>
            <p:ph type="subTitle" idx="1"/>
          </p:nvPr>
        </p:nvSpPr>
        <p:spPr>
          <a:xfrm>
            <a:off x="0" y="2288954"/>
            <a:ext cx="12192000" cy="384764"/>
          </a:xfrm>
        </p:spPr>
        <p:txBody>
          <a:bodyPr/>
          <a:lstStyle/>
          <a:p>
            <a:r>
              <a:rPr lang="en-US" sz="3600" dirty="0" err="1"/>
              <a:t>GeoStorm</a:t>
            </a:r>
            <a:r>
              <a:rPr lang="en-US" sz="3600" dirty="0"/>
              <a:t> Beacon Design Reference Mission (DRM) and Technology Drivers</a:t>
            </a:r>
          </a:p>
        </p:txBody>
      </p:sp>
    </p:spTree>
    <p:extLst>
      <p:ext uri="{BB962C8B-B14F-4D97-AF65-F5344CB8AC3E}">
        <p14:creationId xmlns:p14="http://schemas.microsoft.com/office/powerpoint/2010/main" val="253990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867CF-F2D5-F00A-B742-03F09ED04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AE30D-E396-F117-5ECB-8EA6A0CCAF3D}"/>
              </a:ext>
            </a:extLst>
          </p:cNvPr>
          <p:cNvSpPr>
            <a:spLocks noGrp="1"/>
          </p:cNvSpPr>
          <p:nvPr>
            <p:ph type="title"/>
          </p:nvPr>
        </p:nvSpPr>
        <p:spPr/>
        <p:txBody>
          <a:bodyPr/>
          <a:lstStyle/>
          <a:p>
            <a:r>
              <a:rPr lang="en-US" dirty="0"/>
              <a:t>Point of Departure – Leveraged Design Details</a:t>
            </a:r>
          </a:p>
        </p:txBody>
      </p:sp>
      <p:pic>
        <p:nvPicPr>
          <p:cNvPr id="4" name="Picture 3" descr="Graphical user interface, application, table&#10;&#10;AI-generated content may be incorrect.">
            <a:extLst>
              <a:ext uri="{FF2B5EF4-FFF2-40B4-BE49-F238E27FC236}">
                <a16:creationId xmlns:a16="http://schemas.microsoft.com/office/drawing/2014/main" id="{A70386A8-705C-C1CA-4E16-77B305FCE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2483" y="3236294"/>
            <a:ext cx="5104493" cy="2751465"/>
          </a:xfrm>
          <a:prstGeom prst="rect">
            <a:avLst/>
          </a:prstGeom>
        </p:spPr>
      </p:pic>
      <p:pic>
        <p:nvPicPr>
          <p:cNvPr id="6" name="Picture 5">
            <a:extLst>
              <a:ext uri="{FF2B5EF4-FFF2-40B4-BE49-F238E27FC236}">
                <a16:creationId xmlns:a16="http://schemas.microsoft.com/office/drawing/2014/main" id="{00515D02-8C4A-E5B5-482D-30E21B4E6373}"/>
              </a:ext>
            </a:extLst>
          </p:cNvPr>
          <p:cNvPicPr>
            <a:picLocks noChangeAspect="1"/>
          </p:cNvPicPr>
          <p:nvPr/>
        </p:nvPicPr>
        <p:blipFill>
          <a:blip r:embed="rId4"/>
          <a:stretch>
            <a:fillRect/>
          </a:stretch>
        </p:blipFill>
        <p:spPr>
          <a:xfrm>
            <a:off x="6793146" y="781366"/>
            <a:ext cx="4763165" cy="2181529"/>
          </a:xfrm>
          <a:prstGeom prst="rect">
            <a:avLst/>
          </a:prstGeom>
        </p:spPr>
      </p:pic>
      <p:sp>
        <p:nvSpPr>
          <p:cNvPr id="8" name="TextBox 7">
            <a:extLst>
              <a:ext uri="{FF2B5EF4-FFF2-40B4-BE49-F238E27FC236}">
                <a16:creationId xmlns:a16="http://schemas.microsoft.com/office/drawing/2014/main" id="{7ED0F359-DA09-0B7E-919E-68B7F2051189}"/>
              </a:ext>
            </a:extLst>
          </p:cNvPr>
          <p:cNvSpPr txBox="1"/>
          <p:nvPr/>
        </p:nvSpPr>
        <p:spPr>
          <a:xfrm>
            <a:off x="83857" y="781366"/>
            <a:ext cx="6643386" cy="3226524"/>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n-US" sz="2000" b="0" i="0" u="none" strike="noStrike" kern="1200" cap="none" spc="0" normalizeH="0" baseline="0" noProof="0" dirty="0">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The DRM Leverages Previous Design and Scaling Data from Solar Cruiser and </a:t>
            </a:r>
            <a:r>
              <a:rPr kumimoji="0" lang="en-US" sz="2000" b="0" i="0" u="none" strike="noStrike" kern="1200" cap="none" spc="0" normalizeH="0" baseline="0" noProof="0" dirty="0" err="1">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NEAScout</a:t>
            </a:r>
            <a:r>
              <a:rPr kumimoji="0" lang="en-US" sz="2000" b="0" i="0" u="none" strike="noStrike" kern="1200" cap="none" spc="0" normalizeH="0" baseline="0" noProof="0" dirty="0">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Solar Cruiser was a proposed NASA mission to test a large solar sail at an artificial orbit between the Earth and Sun.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Solar Cruiser’s sail would have been the largest ever tested in space, covering an area of more than six tennis courts.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NASA canceled the mission in 2022</a:t>
            </a:r>
          </a:p>
          <a:p>
            <a:pPr marR="0" lvl="0" algn="l" defTabSz="914400" rtl="0" eaLnBrk="1" fontAlgn="auto" latinLnBrk="0" hangingPunct="1">
              <a:lnSpc>
                <a:spcPct val="90000"/>
              </a:lnSpc>
              <a:spcBef>
                <a:spcPts val="1000"/>
              </a:spcBef>
              <a:spcAft>
                <a:spcPts val="0"/>
              </a:spcAft>
              <a:buClrTx/>
              <a:buSzTx/>
              <a:tabLst/>
              <a:defRPr/>
            </a:pPr>
            <a:endParaRPr lang="en-US" sz="2000" noProof="0" dirty="0">
              <a:solidFill>
                <a:srgbClr val="1A1A1A"/>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1" fontAlgn="auto" latinLnBrk="0" hangingPunct="1">
              <a:lnSpc>
                <a:spcPct val="90000"/>
              </a:lnSpc>
              <a:spcBef>
                <a:spcPts val="1000"/>
              </a:spcBef>
              <a:spcAft>
                <a:spcPts val="0"/>
              </a:spcAft>
              <a:buClrTx/>
              <a:buSzTx/>
              <a:tabLst/>
              <a:defRPr/>
            </a:pPr>
            <a:r>
              <a:rPr kumimoji="0" lang="en-US" sz="2000" b="0" i="0" u="none" strike="noStrike" kern="1200" cap="none" spc="0" normalizeH="0" baseline="0" dirty="0" err="1">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NEAScout</a:t>
            </a:r>
            <a:r>
              <a:rPr kumimoji="0" lang="en-US" sz="2000" b="0" i="0" u="none" strike="noStrike" kern="1200" cap="none" spc="0" normalizeH="0" baseline="0" dirty="0">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 was delivered and launched </a:t>
            </a:r>
            <a:r>
              <a:rPr lang="en-US" sz="2000" dirty="0">
                <a:solidFill>
                  <a:srgbClr val="1A1A1A"/>
                </a:solidFill>
                <a:latin typeface="Calibri" panose="020F0502020204030204" pitchFamily="34" charset="0"/>
                <a:ea typeface="Calibri" panose="020F0502020204030204" pitchFamily="34" charset="0"/>
                <a:cs typeface="Calibri" panose="020F0502020204030204" pitchFamily="34" charset="0"/>
              </a:rPr>
              <a:t>as Artemis 1 Rideshare</a:t>
            </a:r>
            <a:r>
              <a:rPr kumimoji="0" lang="en-US" sz="2000" b="0" i="0" u="none" strike="noStrike" kern="1200" cap="none" spc="0" normalizeH="0" baseline="0" noProof="0" dirty="0">
                <a:ln>
                  <a:noFill/>
                </a:ln>
                <a:solidFill>
                  <a:srgbClr val="1A1A1A"/>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pic>
        <p:nvPicPr>
          <p:cNvPr id="9" name="Picture 8" descr="Figure 8: NASA’s NEA Scout spacecraft in Gravity Off-load Fixture, System Test configuration at NASA/MSFC in Huntsville, Alabama (image credit: NASA)">
            <a:extLst>
              <a:ext uri="{FF2B5EF4-FFF2-40B4-BE49-F238E27FC236}">
                <a16:creationId xmlns:a16="http://schemas.microsoft.com/office/drawing/2014/main" id="{04491014-88E2-31DC-805E-CCD170609886}"/>
              </a:ext>
            </a:extLst>
          </p:cNvPr>
          <p:cNvPicPr>
            <a:picLocks noChangeAspect="1"/>
          </p:cNvPicPr>
          <p:nvPr/>
        </p:nvPicPr>
        <p:blipFill>
          <a:blip r:embed="rId5"/>
          <a:stretch>
            <a:fillRect/>
          </a:stretch>
        </p:blipFill>
        <p:spPr>
          <a:xfrm>
            <a:off x="968108" y="4096416"/>
            <a:ext cx="2822658" cy="1980218"/>
          </a:xfrm>
          <a:prstGeom prst="rect">
            <a:avLst/>
          </a:prstGeom>
        </p:spPr>
      </p:pic>
    </p:spTree>
    <p:extLst>
      <p:ext uri="{BB962C8B-B14F-4D97-AF65-F5344CB8AC3E}">
        <p14:creationId xmlns:p14="http://schemas.microsoft.com/office/powerpoint/2010/main" val="460053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78507-5DE9-BB74-BD5F-C14C59CD2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0A6E1-D70B-5805-7599-1992E2C67A9E}"/>
              </a:ext>
            </a:extLst>
          </p:cNvPr>
          <p:cNvSpPr>
            <a:spLocks noGrp="1"/>
          </p:cNvSpPr>
          <p:nvPr>
            <p:ph type="title"/>
          </p:nvPr>
        </p:nvSpPr>
        <p:spPr/>
        <p:txBody>
          <a:bodyPr/>
          <a:lstStyle/>
          <a:p>
            <a:r>
              <a:rPr lang="en-US" dirty="0"/>
              <a:t>Deployment Demonstration</a:t>
            </a:r>
          </a:p>
        </p:txBody>
      </p:sp>
      <p:pic>
        <p:nvPicPr>
          <p:cNvPr id="4" name="Picture 3">
            <a:extLst>
              <a:ext uri="{FF2B5EF4-FFF2-40B4-BE49-F238E27FC236}">
                <a16:creationId xmlns:a16="http://schemas.microsoft.com/office/drawing/2014/main" id="{2D5AA030-43EF-261A-5A0C-9D593DD525A9}"/>
              </a:ext>
            </a:extLst>
          </p:cNvPr>
          <p:cNvPicPr>
            <a:picLocks noChangeAspect="1"/>
          </p:cNvPicPr>
          <p:nvPr/>
        </p:nvPicPr>
        <p:blipFill>
          <a:blip r:embed="rId2"/>
          <a:stretch>
            <a:fillRect/>
          </a:stretch>
        </p:blipFill>
        <p:spPr>
          <a:xfrm>
            <a:off x="1009392" y="703727"/>
            <a:ext cx="9851610" cy="4702774"/>
          </a:xfrm>
          <a:prstGeom prst="rect">
            <a:avLst/>
          </a:prstGeom>
        </p:spPr>
      </p:pic>
      <p:sp>
        <p:nvSpPr>
          <p:cNvPr id="8" name="TextBox 7">
            <a:extLst>
              <a:ext uri="{FF2B5EF4-FFF2-40B4-BE49-F238E27FC236}">
                <a16:creationId xmlns:a16="http://schemas.microsoft.com/office/drawing/2014/main" id="{61F0B32C-B80E-A989-C9CD-6982C1EA2905}"/>
              </a:ext>
            </a:extLst>
          </p:cNvPr>
          <p:cNvSpPr txBox="1"/>
          <p:nvPr/>
        </p:nvSpPr>
        <p:spPr>
          <a:xfrm>
            <a:off x="1469631" y="5602260"/>
            <a:ext cx="8813074" cy="369332"/>
          </a:xfrm>
          <a:prstGeom prst="rect">
            <a:avLst/>
          </a:prstGeom>
          <a:solidFill>
            <a:srgbClr val="FFC000"/>
          </a:solidFill>
          <a:ln>
            <a:solidFill>
              <a:srgbClr val="0070C0"/>
            </a:solidFill>
          </a:ln>
        </p:spPr>
        <p:txBody>
          <a:bodyPr wrap="square">
            <a:spAutoFit/>
          </a:bodyPr>
          <a:lstStyle/>
          <a:p>
            <a:pPr algn="ctr"/>
            <a:r>
              <a:rPr lang="en-US" b="1" dirty="0"/>
              <a:t>Generation-1 full scale quadrant deployment demonstrated in 2022. </a:t>
            </a:r>
            <a:endParaRPr lang="en-US" sz="1800" b="1" dirty="0"/>
          </a:p>
        </p:txBody>
      </p:sp>
    </p:spTree>
    <p:extLst>
      <p:ext uri="{BB962C8B-B14F-4D97-AF65-F5344CB8AC3E}">
        <p14:creationId xmlns:p14="http://schemas.microsoft.com/office/powerpoint/2010/main" val="1419805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0CCF9-71CA-4FE3-3C0A-1CC568D13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6C1D5C-7559-104C-64CB-88038FF37CA8}"/>
              </a:ext>
            </a:extLst>
          </p:cNvPr>
          <p:cNvSpPr>
            <a:spLocks noGrp="1"/>
          </p:cNvSpPr>
          <p:nvPr>
            <p:ph type="title"/>
          </p:nvPr>
        </p:nvSpPr>
        <p:spPr/>
        <p:txBody>
          <a:bodyPr/>
          <a:lstStyle/>
          <a:p>
            <a:r>
              <a:rPr lang="en-US" dirty="0"/>
              <a:t>Science Package</a:t>
            </a:r>
          </a:p>
        </p:txBody>
      </p:sp>
      <p:sp>
        <p:nvSpPr>
          <p:cNvPr id="3" name="Content Placeholder 1">
            <a:extLst>
              <a:ext uri="{FF2B5EF4-FFF2-40B4-BE49-F238E27FC236}">
                <a16:creationId xmlns:a16="http://schemas.microsoft.com/office/drawing/2014/main" id="{5552CDD4-E90D-EC37-AFA3-EB7B9C8B75E3}"/>
              </a:ext>
            </a:extLst>
          </p:cNvPr>
          <p:cNvSpPr txBox="1">
            <a:spLocks/>
          </p:cNvSpPr>
          <p:nvPr/>
        </p:nvSpPr>
        <p:spPr>
          <a:xfrm>
            <a:off x="115560" y="682494"/>
            <a:ext cx="5552073" cy="5493012"/>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Solar Sail Technology &amp; Science Payload</a:t>
            </a:r>
            <a:endParaRPr lang="en-US" dirty="0"/>
          </a:p>
          <a:p>
            <a:pPr marL="742950" lvl="1" indent="-285750"/>
            <a:r>
              <a:rPr lang="en-US" dirty="0"/>
              <a:t>No current on-orbit solar sail missions with a science payload (particle detector &amp; magnetometer).</a:t>
            </a:r>
          </a:p>
          <a:p>
            <a:pPr marL="742950" lvl="1" indent="-285750"/>
            <a:r>
              <a:rPr lang="en-US" dirty="0"/>
              <a:t>Key mission challenge: Potential interaction between sail materials and sensors.</a:t>
            </a:r>
          </a:p>
          <a:p>
            <a:pPr marL="742950" lvl="1" indent="-285750"/>
            <a:r>
              <a:rPr lang="en-US" dirty="0"/>
              <a:t>Mass constraints are critical due to photon pressure-based navigation.</a:t>
            </a:r>
          </a:p>
          <a:p>
            <a:r>
              <a:rPr lang="en-US" b="1" dirty="0"/>
              <a:t>Magnetometer (Reference)</a:t>
            </a:r>
            <a:endParaRPr lang="en-US" dirty="0"/>
          </a:p>
          <a:p>
            <a:pPr marL="742950" lvl="1" indent="-285750"/>
            <a:r>
              <a:rPr lang="en-US" b="1" dirty="0"/>
              <a:t>CVHM Outboard Magnetometer</a:t>
            </a:r>
            <a:endParaRPr lang="en-US" dirty="0"/>
          </a:p>
          <a:p>
            <a:r>
              <a:rPr lang="en-US" b="1" dirty="0"/>
              <a:t>Plasma Sensor (Reference)</a:t>
            </a:r>
          </a:p>
          <a:p>
            <a:pPr lvl="1"/>
            <a:r>
              <a:rPr lang="en-US" b="1" dirty="0" err="1"/>
              <a:t>SWRi</a:t>
            </a:r>
            <a:r>
              <a:rPr lang="en-US" b="1" dirty="0"/>
              <a:t> Plasma Sensor</a:t>
            </a:r>
            <a:endParaRPr lang="en-US" dirty="0"/>
          </a:p>
          <a:p>
            <a:r>
              <a:rPr lang="en-US" dirty="0"/>
              <a:t>Estimated telemetry:</a:t>
            </a:r>
          </a:p>
          <a:p>
            <a:pPr lvl="2"/>
            <a:r>
              <a:rPr lang="en-US" dirty="0"/>
              <a:t>Magnetometer: 3.0 kbps</a:t>
            </a:r>
          </a:p>
          <a:p>
            <a:pPr lvl="2"/>
            <a:r>
              <a:rPr lang="en-US" dirty="0"/>
              <a:t>Plasma sensor: 4.5 kbps nominal (throttled to 3 kbps to meet current comm estimates)</a:t>
            </a:r>
          </a:p>
          <a:p>
            <a:r>
              <a:rPr lang="en-US" dirty="0"/>
              <a:t>Question:  How will the S/C or big metalized sail adversely impact the science (magnetometer) reading</a:t>
            </a:r>
          </a:p>
          <a:p>
            <a:endParaRPr lang="en-US" dirty="0"/>
          </a:p>
        </p:txBody>
      </p:sp>
      <p:pic>
        <p:nvPicPr>
          <p:cNvPr id="5" name="Picture 4" descr="Table&#10;&#10;AI-generated content may be incorrect.">
            <a:extLst>
              <a:ext uri="{FF2B5EF4-FFF2-40B4-BE49-F238E27FC236}">
                <a16:creationId xmlns:a16="http://schemas.microsoft.com/office/drawing/2014/main" id="{0AB1CF02-CF03-5509-F821-7AD4F9B56D1D}"/>
              </a:ext>
            </a:extLst>
          </p:cNvPr>
          <p:cNvPicPr>
            <a:picLocks noChangeAspect="1"/>
          </p:cNvPicPr>
          <p:nvPr/>
        </p:nvPicPr>
        <p:blipFill rotWithShape="1">
          <a:blip r:embed="rId3">
            <a:extLst>
              <a:ext uri="{28A0092B-C50C-407E-A947-70E740481C1C}">
                <a14:useLocalDpi xmlns:a14="http://schemas.microsoft.com/office/drawing/2010/main" val="0"/>
              </a:ext>
            </a:extLst>
          </a:blip>
          <a:srcRect l="16935" r="28985"/>
          <a:stretch/>
        </p:blipFill>
        <p:spPr>
          <a:xfrm>
            <a:off x="6885979" y="4172742"/>
            <a:ext cx="3185962" cy="1556911"/>
          </a:xfrm>
          <a:prstGeom prst="rect">
            <a:avLst/>
          </a:prstGeom>
        </p:spPr>
      </p:pic>
      <p:grpSp>
        <p:nvGrpSpPr>
          <p:cNvPr id="6" name="Group 5">
            <a:extLst>
              <a:ext uri="{FF2B5EF4-FFF2-40B4-BE49-F238E27FC236}">
                <a16:creationId xmlns:a16="http://schemas.microsoft.com/office/drawing/2014/main" id="{F717FEE3-7258-3354-FDD3-7489D679DAB2}"/>
              </a:ext>
            </a:extLst>
          </p:cNvPr>
          <p:cNvGrpSpPr/>
          <p:nvPr/>
        </p:nvGrpSpPr>
        <p:grpSpPr>
          <a:xfrm>
            <a:off x="5807182" y="778255"/>
            <a:ext cx="5765800" cy="3124200"/>
            <a:chOff x="5461192" y="1439952"/>
            <a:chExt cx="5765800" cy="3124200"/>
          </a:xfrm>
        </p:grpSpPr>
        <p:pic>
          <p:nvPicPr>
            <p:cNvPr id="7" name="Picture 6">
              <a:extLst>
                <a:ext uri="{FF2B5EF4-FFF2-40B4-BE49-F238E27FC236}">
                  <a16:creationId xmlns:a16="http://schemas.microsoft.com/office/drawing/2014/main" id="{141BFD74-87F6-CE96-F6AE-3A5156AE21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1192" y="1439952"/>
              <a:ext cx="5765800" cy="3124200"/>
            </a:xfrm>
            <a:prstGeom prst="rect">
              <a:avLst/>
            </a:prstGeom>
          </p:spPr>
        </p:pic>
        <p:sp>
          <p:nvSpPr>
            <p:cNvPr id="8" name="TextBox 7">
              <a:extLst>
                <a:ext uri="{FF2B5EF4-FFF2-40B4-BE49-F238E27FC236}">
                  <a16:creationId xmlns:a16="http://schemas.microsoft.com/office/drawing/2014/main" id="{E5696E23-1ACE-68A5-0943-5A1078318004}"/>
                </a:ext>
              </a:extLst>
            </p:cNvPr>
            <p:cNvSpPr txBox="1"/>
            <p:nvPr/>
          </p:nvSpPr>
          <p:spPr>
            <a:xfrm>
              <a:off x="9607171" y="4228626"/>
              <a:ext cx="1619821" cy="261610"/>
            </a:xfrm>
            <a:prstGeom prst="rect">
              <a:avLst/>
            </a:prstGeom>
            <a:noFill/>
          </p:spPr>
          <p:txBody>
            <a:bodyPr wrap="square" rtlCol="0">
              <a:spAutoFit/>
            </a:bodyPr>
            <a:lstStyle/>
            <a:p>
              <a:r>
                <a:rPr lang="en-US" sz="1100">
                  <a:solidFill>
                    <a:schemeClr val="bg1"/>
                  </a:solidFill>
                </a:rPr>
                <a:t>*Custom boom designed</a:t>
              </a:r>
            </a:p>
          </p:txBody>
        </p:sp>
      </p:grpSp>
      <p:sp>
        <p:nvSpPr>
          <p:cNvPr id="10" name="TextBox 9">
            <a:extLst>
              <a:ext uri="{FF2B5EF4-FFF2-40B4-BE49-F238E27FC236}">
                <a16:creationId xmlns:a16="http://schemas.microsoft.com/office/drawing/2014/main" id="{7F1F918D-D37B-567C-F97E-FC9AA6BA5852}"/>
              </a:ext>
            </a:extLst>
          </p:cNvPr>
          <p:cNvSpPr txBox="1"/>
          <p:nvPr/>
        </p:nvSpPr>
        <p:spPr>
          <a:xfrm>
            <a:off x="719987" y="5980700"/>
            <a:ext cx="8813074" cy="369332"/>
          </a:xfrm>
          <a:prstGeom prst="rect">
            <a:avLst/>
          </a:prstGeom>
          <a:solidFill>
            <a:srgbClr val="FFC000"/>
          </a:solidFill>
          <a:ln>
            <a:solidFill>
              <a:srgbClr val="0070C0"/>
            </a:solidFill>
          </a:ln>
        </p:spPr>
        <p:txBody>
          <a:bodyPr wrap="square">
            <a:spAutoFit/>
          </a:bodyPr>
          <a:lstStyle/>
          <a:p>
            <a:pPr algn="ctr"/>
            <a:r>
              <a:rPr lang="en-US" sz="1800" b="1" dirty="0"/>
              <a:t>Demonstration Mission to Validate Sail Induced Environment on the Magnetometer</a:t>
            </a:r>
          </a:p>
        </p:txBody>
      </p:sp>
      <p:sp>
        <p:nvSpPr>
          <p:cNvPr id="11" name="Rectangle 10">
            <a:extLst>
              <a:ext uri="{FF2B5EF4-FFF2-40B4-BE49-F238E27FC236}">
                <a16:creationId xmlns:a16="http://schemas.microsoft.com/office/drawing/2014/main" id="{0D27B641-3579-118E-449C-843DD5D5C912}"/>
              </a:ext>
            </a:extLst>
          </p:cNvPr>
          <p:cNvSpPr/>
          <p:nvPr/>
        </p:nvSpPr>
        <p:spPr>
          <a:xfrm>
            <a:off x="6466703" y="1029730"/>
            <a:ext cx="593124" cy="18947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B2C37B-DB5C-3A8D-9995-9C3C296141D6}"/>
              </a:ext>
            </a:extLst>
          </p:cNvPr>
          <p:cNvSpPr/>
          <p:nvPr/>
        </p:nvSpPr>
        <p:spPr>
          <a:xfrm>
            <a:off x="7059827" y="4228071"/>
            <a:ext cx="593124" cy="18947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0503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455F6-C195-6A1A-F038-3E8294FC3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E19F9-264D-9743-C6F3-A54DE811D4F0}"/>
              </a:ext>
            </a:extLst>
          </p:cNvPr>
          <p:cNvSpPr>
            <a:spLocks noGrp="1"/>
          </p:cNvSpPr>
          <p:nvPr>
            <p:ph type="title"/>
          </p:nvPr>
        </p:nvSpPr>
        <p:spPr/>
        <p:txBody>
          <a:bodyPr/>
          <a:lstStyle/>
          <a:p>
            <a:r>
              <a:rPr lang="en-US" dirty="0"/>
              <a:t>Instrument Interactions</a:t>
            </a:r>
          </a:p>
        </p:txBody>
      </p:sp>
      <p:sp>
        <p:nvSpPr>
          <p:cNvPr id="4" name="TextBox 3">
            <a:extLst>
              <a:ext uri="{FF2B5EF4-FFF2-40B4-BE49-F238E27FC236}">
                <a16:creationId xmlns:a16="http://schemas.microsoft.com/office/drawing/2014/main" id="{77E53338-9BBA-1A9E-7E4B-94209E083EBC}"/>
              </a:ext>
            </a:extLst>
          </p:cNvPr>
          <p:cNvSpPr txBox="1"/>
          <p:nvPr/>
        </p:nvSpPr>
        <p:spPr>
          <a:xfrm>
            <a:off x="670560" y="5889562"/>
            <a:ext cx="8813074" cy="369332"/>
          </a:xfrm>
          <a:prstGeom prst="rect">
            <a:avLst/>
          </a:prstGeom>
          <a:solidFill>
            <a:srgbClr val="FFC000"/>
          </a:solidFill>
          <a:ln>
            <a:solidFill>
              <a:srgbClr val="0070C0"/>
            </a:solidFill>
          </a:ln>
        </p:spPr>
        <p:txBody>
          <a:bodyPr wrap="square">
            <a:spAutoFit/>
          </a:bodyPr>
          <a:lstStyle/>
          <a:p>
            <a:pPr algn="ctr"/>
            <a:r>
              <a:rPr lang="en-US" sz="1800" b="1" dirty="0"/>
              <a:t>Demonstration Mission to Validate Sail Induced Environment on the Magnetometer</a:t>
            </a:r>
          </a:p>
        </p:txBody>
      </p:sp>
      <p:sp>
        <p:nvSpPr>
          <p:cNvPr id="3" name="Content Placeholder 1">
            <a:extLst>
              <a:ext uri="{FF2B5EF4-FFF2-40B4-BE49-F238E27FC236}">
                <a16:creationId xmlns:a16="http://schemas.microsoft.com/office/drawing/2014/main" id="{DABDF578-E084-6C00-DD06-DB3917031C3A}"/>
              </a:ext>
            </a:extLst>
          </p:cNvPr>
          <p:cNvSpPr txBox="1">
            <a:spLocks/>
          </p:cNvSpPr>
          <p:nvPr/>
        </p:nvSpPr>
        <p:spPr>
          <a:xfrm>
            <a:off x="222652" y="619377"/>
            <a:ext cx="11409176" cy="515877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Solar Sail Interference Considerations</a:t>
            </a:r>
            <a:endParaRPr lang="en-US" dirty="0"/>
          </a:p>
          <a:p>
            <a:pPr marL="742950" lvl="1" indent="-285750"/>
            <a:r>
              <a:rPr lang="en-US" dirty="0"/>
              <a:t>Deployed sail unlikely to significantly disturb solar wind plasma measurements.</a:t>
            </a:r>
          </a:p>
          <a:p>
            <a:pPr marL="742950" lvl="1" indent="-285750"/>
            <a:r>
              <a:rPr lang="en-US" dirty="0"/>
              <a:t>Ion </a:t>
            </a:r>
            <a:r>
              <a:rPr lang="en-US" dirty="0" err="1"/>
              <a:t>gyroradius</a:t>
            </a:r>
            <a:r>
              <a:rPr lang="en-US" dirty="0"/>
              <a:t> at L1 (~100 km) &gt;&gt; sail size (e.g., 40x40m for Solar Cruiser).</a:t>
            </a:r>
          </a:p>
          <a:p>
            <a:pPr marL="742950" lvl="1" indent="-285750"/>
            <a:r>
              <a:rPr lang="en-US" dirty="0"/>
              <a:t>Interplanetary Magnetic Field (IMF) variations unaffected (Alfvén wavelengths ~30–100×10⁶ m).</a:t>
            </a:r>
          </a:p>
          <a:p>
            <a:pPr marL="742950" lvl="1" indent="-285750"/>
            <a:r>
              <a:rPr lang="en-US" dirty="0"/>
              <a:t>Need for further study on:</a:t>
            </a:r>
          </a:p>
          <a:p>
            <a:pPr lvl="2"/>
            <a:r>
              <a:rPr lang="en-US" dirty="0"/>
              <a:t>Magnetic interference from sail boom.</a:t>
            </a:r>
          </a:p>
          <a:p>
            <a:pPr lvl="2"/>
            <a:r>
              <a:rPr lang="en-US" dirty="0"/>
              <a:t>Eddy currents affecting instruments.</a:t>
            </a:r>
          </a:p>
          <a:p>
            <a:r>
              <a:rPr lang="en-US" b="1" dirty="0"/>
              <a:t>Magnetic Cleanliness &amp; Calibration</a:t>
            </a:r>
            <a:endParaRPr lang="en-US" dirty="0"/>
          </a:p>
          <a:p>
            <a:pPr marL="742950" lvl="1" indent="-285750"/>
            <a:r>
              <a:rPr lang="en-US" dirty="0"/>
              <a:t>Robust magnetic cleanliness program planned.</a:t>
            </a:r>
          </a:p>
          <a:p>
            <a:pPr marL="742950" lvl="1" indent="-285750"/>
            <a:r>
              <a:rPr lang="en-US" dirty="0"/>
              <a:t>Experienced personnel from NASA-NOAA GOES-R &amp; SWFO missions for calibration.</a:t>
            </a:r>
          </a:p>
          <a:p>
            <a:pPr marL="742950" lvl="1" indent="-285750"/>
            <a:r>
              <a:rPr lang="en-US" dirty="0"/>
              <a:t>The Magic/SWAN accommodation study on Solar Cruiser estimated  that 5 </a:t>
            </a:r>
            <a:r>
              <a:rPr lang="en-US" dirty="0" err="1"/>
              <a:t>nT</a:t>
            </a:r>
            <a:r>
              <a:rPr lang="en-US" dirty="0"/>
              <a:t> absolute accuracy could be achieved with a 3.5m boom.</a:t>
            </a:r>
          </a:p>
          <a:p>
            <a:endParaRPr lang="en-US" dirty="0"/>
          </a:p>
        </p:txBody>
      </p:sp>
    </p:spTree>
    <p:extLst>
      <p:ext uri="{BB962C8B-B14F-4D97-AF65-F5344CB8AC3E}">
        <p14:creationId xmlns:p14="http://schemas.microsoft.com/office/powerpoint/2010/main" val="1442947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162C8-B0E2-3204-5D60-32814F5BE92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12039F5-071B-61C0-C02F-F70C279394DF}"/>
              </a:ext>
            </a:extLst>
          </p:cNvPr>
          <p:cNvPicPr>
            <a:picLocks noChangeAspect="1"/>
          </p:cNvPicPr>
          <p:nvPr/>
        </p:nvPicPr>
        <p:blipFill>
          <a:blip r:embed="rId2"/>
          <a:stretch>
            <a:fillRect/>
          </a:stretch>
        </p:blipFill>
        <p:spPr>
          <a:xfrm>
            <a:off x="9481233" y="4326488"/>
            <a:ext cx="2398169" cy="1758778"/>
          </a:xfrm>
          <a:prstGeom prst="rect">
            <a:avLst/>
          </a:prstGeom>
        </p:spPr>
      </p:pic>
      <p:sp>
        <p:nvSpPr>
          <p:cNvPr id="2" name="Title 1">
            <a:extLst>
              <a:ext uri="{FF2B5EF4-FFF2-40B4-BE49-F238E27FC236}">
                <a16:creationId xmlns:a16="http://schemas.microsoft.com/office/drawing/2014/main" id="{4CD8C921-E3A2-3435-45DB-48A364CF0BCA}"/>
              </a:ext>
            </a:extLst>
          </p:cNvPr>
          <p:cNvSpPr>
            <a:spLocks noGrp="1"/>
          </p:cNvSpPr>
          <p:nvPr>
            <p:ph type="title"/>
          </p:nvPr>
        </p:nvSpPr>
        <p:spPr/>
        <p:txBody>
          <a:bodyPr/>
          <a:lstStyle/>
          <a:p>
            <a:r>
              <a:rPr lang="en-US" dirty="0"/>
              <a:t>Trade Studies</a:t>
            </a:r>
          </a:p>
        </p:txBody>
      </p:sp>
      <p:sp>
        <p:nvSpPr>
          <p:cNvPr id="3" name="Content Placeholder 1">
            <a:extLst>
              <a:ext uri="{FF2B5EF4-FFF2-40B4-BE49-F238E27FC236}">
                <a16:creationId xmlns:a16="http://schemas.microsoft.com/office/drawing/2014/main" id="{508C1E5D-865F-4243-6019-25141B2B6829}"/>
              </a:ext>
            </a:extLst>
          </p:cNvPr>
          <p:cNvSpPr txBox="1">
            <a:spLocks/>
          </p:cNvSpPr>
          <p:nvPr/>
        </p:nvSpPr>
        <p:spPr>
          <a:xfrm>
            <a:off x="101921" y="638896"/>
            <a:ext cx="5994079" cy="5580207"/>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Growth and Margins: OTS equipment less growth than new equipment</a:t>
            </a:r>
          </a:p>
          <a:p>
            <a:r>
              <a:rPr lang="en-US" strike="sngStrike" dirty="0"/>
              <a:t>Single fault </a:t>
            </a:r>
            <a:r>
              <a:rPr lang="en-US" dirty="0"/>
              <a:t>vs zero fault (option for a second, identical S/C ) </a:t>
            </a:r>
          </a:p>
          <a:p>
            <a:r>
              <a:rPr lang="en-US" dirty="0"/>
              <a:t>Science</a:t>
            </a:r>
          </a:p>
          <a:p>
            <a:pPr lvl="1"/>
            <a:r>
              <a:rPr lang="en-US" dirty="0"/>
              <a:t>magnetometers, plasma detector, and witness camera</a:t>
            </a:r>
          </a:p>
          <a:p>
            <a:r>
              <a:rPr lang="en-US" dirty="0"/>
              <a:t>TRL</a:t>
            </a:r>
          </a:p>
          <a:p>
            <a:pPr lvl="1"/>
            <a:r>
              <a:rPr lang="en-US" dirty="0"/>
              <a:t>Except for solar sail make everything OTS as much as possible  - OR lower TRL to save mass…</a:t>
            </a:r>
          </a:p>
          <a:p>
            <a:r>
              <a:rPr lang="en-US" dirty="0"/>
              <a:t>Comm link</a:t>
            </a:r>
          </a:p>
          <a:p>
            <a:pPr lvl="1"/>
            <a:r>
              <a:rPr lang="en-US" dirty="0"/>
              <a:t>DSN</a:t>
            </a:r>
          </a:p>
          <a:p>
            <a:pPr lvl="1"/>
            <a:r>
              <a:rPr lang="en-US" dirty="0"/>
              <a:t>NOAA antennas</a:t>
            </a:r>
          </a:p>
          <a:p>
            <a:pPr lvl="1"/>
            <a:r>
              <a:rPr lang="en-US" strike="sngStrike" dirty="0"/>
              <a:t>NOAA comm assets could be used</a:t>
            </a:r>
          </a:p>
          <a:p>
            <a:pPr lvl="1"/>
            <a:r>
              <a:rPr lang="en-US" dirty="0"/>
              <a:t>Relay with another L1 Assets</a:t>
            </a:r>
          </a:p>
          <a:p>
            <a:pPr lvl="1"/>
            <a:r>
              <a:rPr lang="en-US" dirty="0" err="1"/>
              <a:t>LiDIA</a:t>
            </a:r>
            <a:r>
              <a:rPr lang="en-US" dirty="0"/>
              <a:t> or equivalent antenna phased array X-Band</a:t>
            </a:r>
          </a:p>
          <a:p>
            <a:pPr lvl="2">
              <a:buFont typeface="Wingdings" pitchFamily="2" charset="2"/>
              <a:buChar char="ü"/>
            </a:pPr>
            <a:r>
              <a:rPr lang="en-US" dirty="0"/>
              <a:t>Fixed</a:t>
            </a:r>
          </a:p>
          <a:p>
            <a:pPr lvl="2"/>
            <a:r>
              <a:rPr lang="en-US" dirty="0"/>
              <a:t>Deployable</a:t>
            </a:r>
          </a:p>
          <a:p>
            <a:pPr lvl="2"/>
            <a:r>
              <a:rPr lang="en-US" dirty="0"/>
              <a:t>Integrate into Solar sail</a:t>
            </a:r>
          </a:p>
          <a:p>
            <a:pPr lvl="2"/>
            <a:r>
              <a:rPr lang="en-US" dirty="0"/>
              <a:t>Could be electronically beamed steered</a:t>
            </a:r>
          </a:p>
          <a:p>
            <a:r>
              <a:rPr lang="en-US" dirty="0"/>
              <a:t>C&amp;DH: </a:t>
            </a:r>
            <a:r>
              <a:rPr lang="en-US" dirty="0" err="1"/>
              <a:t>Cubesat</a:t>
            </a:r>
            <a:r>
              <a:rPr lang="en-US" dirty="0"/>
              <a:t> or </a:t>
            </a:r>
            <a:r>
              <a:rPr lang="en-US" dirty="0" err="1"/>
              <a:t>smallsat</a:t>
            </a:r>
            <a:r>
              <a:rPr lang="en-US" dirty="0"/>
              <a:t>? (&gt;1yr, 3 </a:t>
            </a:r>
            <a:r>
              <a:rPr lang="en-US" dirty="0" err="1"/>
              <a:t>mos</a:t>
            </a:r>
            <a:r>
              <a:rPr lang="en-US" dirty="0"/>
              <a:t> ), do we need separate data storage (no)</a:t>
            </a:r>
          </a:p>
          <a:p>
            <a:r>
              <a:rPr lang="en-US" dirty="0"/>
              <a:t>Spacecraft Bus</a:t>
            </a:r>
          </a:p>
          <a:p>
            <a:pPr lvl="1"/>
            <a:r>
              <a:rPr lang="en-US" dirty="0"/>
              <a:t>OTS	</a:t>
            </a:r>
          </a:p>
          <a:p>
            <a:pPr lvl="1">
              <a:buFont typeface="Wingdings" pitchFamily="2" charset="2"/>
              <a:buChar char="ü"/>
            </a:pPr>
            <a:r>
              <a:rPr lang="en-US" dirty="0"/>
              <a:t>Generic</a:t>
            </a:r>
          </a:p>
          <a:p>
            <a:r>
              <a:rPr lang="en-US" strike="sngStrike" dirty="0"/>
              <a:t>Jettison unused systems once on station?</a:t>
            </a:r>
          </a:p>
          <a:p>
            <a:r>
              <a:rPr lang="en-US" strike="sngStrike" dirty="0"/>
              <a:t>Two spacecraft which separate (Solar sail </a:t>
            </a:r>
            <a:r>
              <a:rPr lang="en-US" strike="sngStrike" dirty="0" err="1"/>
              <a:t>beaconcraft</a:t>
            </a:r>
            <a:r>
              <a:rPr lang="en-US" strike="sngStrike" dirty="0"/>
              <a:t> (1) and deployer (2))</a:t>
            </a:r>
          </a:p>
          <a:p>
            <a:pPr lvl="1"/>
            <a:endParaRPr lang="en-US" dirty="0"/>
          </a:p>
          <a:p>
            <a:pPr lvl="1"/>
            <a:endParaRPr lang="en-US" dirty="0"/>
          </a:p>
        </p:txBody>
      </p:sp>
      <p:sp>
        <p:nvSpPr>
          <p:cNvPr id="4" name="Content Placeholder 1">
            <a:extLst>
              <a:ext uri="{FF2B5EF4-FFF2-40B4-BE49-F238E27FC236}">
                <a16:creationId xmlns:a16="http://schemas.microsoft.com/office/drawing/2014/main" id="{9D259798-9E9E-7C63-A430-2BADBBCECC33}"/>
              </a:ext>
            </a:extLst>
          </p:cNvPr>
          <p:cNvSpPr txBox="1">
            <a:spLocks/>
          </p:cNvSpPr>
          <p:nvPr/>
        </p:nvSpPr>
        <p:spPr>
          <a:xfrm>
            <a:off x="6191553" y="638896"/>
            <a:ext cx="5898526" cy="5158776"/>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Propulsion systems (no translational ∆V – just RCS, tip off with wheels)</a:t>
            </a:r>
          </a:p>
          <a:p>
            <a:pPr lvl="1"/>
            <a:r>
              <a:rPr lang="en-US" b="1" dirty="0"/>
              <a:t>Cold gas </a:t>
            </a:r>
            <a:r>
              <a:rPr lang="en-US" dirty="0"/>
              <a:t>or electric</a:t>
            </a:r>
          </a:p>
          <a:p>
            <a:pPr lvl="1"/>
            <a:r>
              <a:rPr lang="en-US" dirty="0"/>
              <a:t>Can we live w/o propulsion with wheels: </a:t>
            </a:r>
            <a:r>
              <a:rPr lang="en-US" b="1" i="1" dirty="0"/>
              <a:t>not pursued</a:t>
            </a:r>
          </a:p>
          <a:p>
            <a:r>
              <a:rPr lang="en-US" dirty="0"/>
              <a:t>ACS Ideas</a:t>
            </a:r>
          </a:p>
          <a:p>
            <a:pPr lvl="1">
              <a:buFont typeface="Wingdings" pitchFamily="2" charset="2"/>
              <a:buChar char="ü"/>
            </a:pPr>
            <a:r>
              <a:rPr lang="en-US" dirty="0"/>
              <a:t>(sun pointing safe mode), AMT actuator</a:t>
            </a:r>
          </a:p>
          <a:p>
            <a:pPr lvl="1">
              <a:buFont typeface="Wingdings" pitchFamily="2" charset="2"/>
              <a:buChar char="ü"/>
            </a:pPr>
            <a:r>
              <a:rPr lang="en-US" dirty="0"/>
              <a:t>Wheels (impact on magnetometer, life of S/C)</a:t>
            </a:r>
          </a:p>
          <a:p>
            <a:pPr lvl="1">
              <a:buFont typeface="Wingdings" pitchFamily="2" charset="2"/>
              <a:buChar char="ü"/>
            </a:pPr>
            <a:r>
              <a:rPr lang="en-US" dirty="0"/>
              <a:t>Reflective control devices: powered locally, controlled wirelessly (RF or light)</a:t>
            </a:r>
          </a:p>
          <a:p>
            <a:pPr lvl="1"/>
            <a:r>
              <a:rPr lang="en-US" dirty="0"/>
              <a:t>Tip vanes (shape changing alloys?), warp the boom</a:t>
            </a:r>
          </a:p>
          <a:p>
            <a:pPr lvl="1">
              <a:buFont typeface="Wingdings" pitchFamily="2" charset="2"/>
              <a:buChar char="ü"/>
            </a:pPr>
            <a:r>
              <a:rPr lang="en-US" dirty="0"/>
              <a:t>IMUs, Star trackers, sun sensors</a:t>
            </a:r>
          </a:p>
          <a:p>
            <a:pPr lvl="1"/>
            <a:r>
              <a:rPr lang="en-US" b="1" dirty="0"/>
              <a:t>Wheels</a:t>
            </a:r>
            <a:r>
              <a:rPr lang="en-US" dirty="0"/>
              <a:t> vs transit bang-bang</a:t>
            </a:r>
          </a:p>
          <a:p>
            <a:pPr lvl="1"/>
            <a:r>
              <a:rPr lang="en-US" dirty="0"/>
              <a:t>AMT provides yaw/pitch (no wheels?). RCDs provide roll control?  RCS propulsion for backup</a:t>
            </a:r>
          </a:p>
          <a:p>
            <a:r>
              <a:rPr lang="en-US" dirty="0"/>
              <a:t>Power</a:t>
            </a:r>
          </a:p>
          <a:p>
            <a:pPr lvl="1"/>
            <a:r>
              <a:rPr lang="en-US" b="1" dirty="0"/>
              <a:t>Rigid</a:t>
            </a:r>
            <a:r>
              <a:rPr lang="en-US" dirty="0"/>
              <a:t> or flexible solar arrays (LISA-T?), 28VDC, batteries</a:t>
            </a:r>
          </a:p>
          <a:p>
            <a:pPr lvl="2"/>
            <a:r>
              <a:rPr lang="en-US" dirty="0"/>
              <a:t>put PVs on solar sail? (can’t use until sail deployed)</a:t>
            </a:r>
            <a:r>
              <a:rPr lang="en-US" b="1" i="1" dirty="0"/>
              <a:t> Not pursued</a:t>
            </a:r>
          </a:p>
          <a:p>
            <a:pPr lvl="1"/>
            <a:r>
              <a:rPr lang="en-US" strike="sngStrike" dirty="0"/>
              <a:t>Beamed power</a:t>
            </a:r>
          </a:p>
          <a:p>
            <a:r>
              <a:rPr lang="en-US" dirty="0"/>
              <a:t>Comms:  </a:t>
            </a:r>
          </a:p>
          <a:p>
            <a:pPr lvl="1"/>
            <a:r>
              <a:rPr lang="en-US" dirty="0"/>
              <a:t>Put MGA on the back of the solar sail (TT&amp;C through LGA for transit out to station)</a:t>
            </a:r>
            <a:r>
              <a:rPr lang="en-US" b="1" i="1" dirty="0"/>
              <a:t> Not pursued</a:t>
            </a:r>
            <a:endParaRPr lang="en-US" dirty="0"/>
          </a:p>
          <a:p>
            <a:r>
              <a:rPr lang="en-US" dirty="0"/>
              <a:t>Mechanical: </a:t>
            </a:r>
          </a:p>
          <a:p>
            <a:pPr lvl="1">
              <a:buFont typeface="Wingdings" pitchFamily="2" charset="2"/>
              <a:buChar char="ü"/>
            </a:pPr>
            <a:r>
              <a:rPr lang="en-US" dirty="0"/>
              <a:t>Composite bus/parts</a:t>
            </a:r>
          </a:p>
          <a:p>
            <a:pPr lvl="1"/>
            <a:r>
              <a:rPr lang="en-US" dirty="0"/>
              <a:t>Boomless, ‘spun’ solar sail:  </a:t>
            </a:r>
            <a:r>
              <a:rPr lang="en-US" b="1" dirty="0"/>
              <a:t>Post session trade</a:t>
            </a:r>
          </a:p>
          <a:p>
            <a:r>
              <a:rPr lang="en-US" dirty="0"/>
              <a:t>Thermal</a:t>
            </a:r>
          </a:p>
          <a:p>
            <a:pPr lvl="1">
              <a:buFont typeface="Wingdings" pitchFamily="2" charset="2"/>
              <a:buChar char="ü"/>
            </a:pPr>
            <a:r>
              <a:rPr lang="en-US" dirty="0"/>
              <a:t>No body MLI</a:t>
            </a:r>
          </a:p>
        </p:txBody>
      </p:sp>
    </p:spTree>
    <p:extLst>
      <p:ext uri="{BB962C8B-B14F-4D97-AF65-F5344CB8AC3E}">
        <p14:creationId xmlns:p14="http://schemas.microsoft.com/office/powerpoint/2010/main" val="1290080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1A5C7-6F0D-BFC8-F826-62F888CC5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967EE0-F9FD-8905-7AFA-BD6130E29803}"/>
              </a:ext>
            </a:extLst>
          </p:cNvPr>
          <p:cNvSpPr>
            <a:spLocks noGrp="1"/>
          </p:cNvSpPr>
          <p:nvPr>
            <p:ph type="title"/>
          </p:nvPr>
        </p:nvSpPr>
        <p:spPr/>
        <p:txBody>
          <a:bodyPr/>
          <a:lstStyle/>
          <a:p>
            <a:r>
              <a:rPr lang="en-US" dirty="0"/>
              <a:t>Trajectory Design</a:t>
            </a:r>
          </a:p>
        </p:txBody>
      </p:sp>
      <p:sp>
        <p:nvSpPr>
          <p:cNvPr id="6" name="TextBox 5">
            <a:extLst>
              <a:ext uri="{FF2B5EF4-FFF2-40B4-BE49-F238E27FC236}">
                <a16:creationId xmlns:a16="http://schemas.microsoft.com/office/drawing/2014/main" id="{21FC7E18-7633-97AB-6715-472F8CA3A60C}"/>
              </a:ext>
            </a:extLst>
          </p:cNvPr>
          <p:cNvSpPr txBox="1"/>
          <p:nvPr/>
        </p:nvSpPr>
        <p:spPr>
          <a:xfrm>
            <a:off x="182879" y="507968"/>
            <a:ext cx="8247017" cy="769441"/>
          </a:xfrm>
          <a:prstGeom prst="rect">
            <a:avLst/>
          </a:prstGeom>
          <a:noFill/>
        </p:spPr>
        <p:txBody>
          <a:bodyPr wrap="square">
            <a:spAutoFit/>
          </a:bodyPr>
          <a:lstStyle/>
          <a:p>
            <a:r>
              <a:rPr lang="en-US" sz="4400" dirty="0"/>
              <a:t>Solar Sail CR3BP (SSCR3BP)</a:t>
            </a:r>
            <a:endParaRPr lang="en-US" dirty="0"/>
          </a:p>
        </p:txBody>
      </p:sp>
      <p:sp>
        <p:nvSpPr>
          <p:cNvPr id="8" name="TextBox 7">
            <a:extLst>
              <a:ext uri="{FF2B5EF4-FFF2-40B4-BE49-F238E27FC236}">
                <a16:creationId xmlns:a16="http://schemas.microsoft.com/office/drawing/2014/main" id="{5CB75B9A-8683-59E4-3C76-39E3CAFEA59C}"/>
              </a:ext>
            </a:extLst>
          </p:cNvPr>
          <p:cNvSpPr txBox="1"/>
          <p:nvPr/>
        </p:nvSpPr>
        <p:spPr>
          <a:xfrm>
            <a:off x="470263" y="1208056"/>
            <a:ext cx="11913326" cy="523220"/>
          </a:xfrm>
          <a:prstGeom prst="rect">
            <a:avLst/>
          </a:prstGeom>
          <a:noFill/>
        </p:spPr>
        <p:txBody>
          <a:bodyPr wrap="square">
            <a:spAutoFit/>
          </a:bodyPr>
          <a:lstStyle/>
          <a:p>
            <a:r>
              <a:rPr lang="en-US" sz="2800" dirty="0"/>
              <a:t>Introducing a sail makes conventional, semi-analytic methods not possible</a:t>
            </a:r>
          </a:p>
        </p:txBody>
      </p:sp>
      <p:sp>
        <p:nvSpPr>
          <p:cNvPr id="9" name="TextBox 8">
            <a:extLst>
              <a:ext uri="{FF2B5EF4-FFF2-40B4-BE49-F238E27FC236}">
                <a16:creationId xmlns:a16="http://schemas.microsoft.com/office/drawing/2014/main" id="{081305D9-96B8-1B04-45A2-AC48E1C5B1FF}"/>
              </a:ext>
            </a:extLst>
          </p:cNvPr>
          <p:cNvSpPr txBox="1"/>
          <p:nvPr/>
        </p:nvSpPr>
        <p:spPr>
          <a:xfrm>
            <a:off x="5058032" y="2284137"/>
            <a:ext cx="1957037"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Continuous, nonconservative force  </a:t>
            </a:r>
          </a:p>
        </p:txBody>
      </p:sp>
      <p:pic>
        <p:nvPicPr>
          <p:cNvPr id="10" name="Picture 9">
            <a:extLst>
              <a:ext uri="{FF2B5EF4-FFF2-40B4-BE49-F238E27FC236}">
                <a16:creationId xmlns:a16="http://schemas.microsoft.com/office/drawing/2014/main" id="{1D1D840E-FD25-A600-2135-9CD9861BBB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3831" y="1886587"/>
            <a:ext cx="4391578" cy="2212298"/>
          </a:xfrm>
          <a:prstGeom prst="rect">
            <a:avLst/>
          </a:prstGeom>
        </p:spPr>
      </p:pic>
      <p:cxnSp>
        <p:nvCxnSpPr>
          <p:cNvPr id="11" name="Straight Arrow Connector 10">
            <a:extLst>
              <a:ext uri="{FF2B5EF4-FFF2-40B4-BE49-F238E27FC236}">
                <a16:creationId xmlns:a16="http://schemas.microsoft.com/office/drawing/2014/main" id="{53ABA32F-FF60-E7B8-7FBE-212C67EE91D2}"/>
              </a:ext>
            </a:extLst>
          </p:cNvPr>
          <p:cNvCxnSpPr>
            <a:cxnSpLocks/>
          </p:cNvCxnSpPr>
          <p:nvPr/>
        </p:nvCxnSpPr>
        <p:spPr>
          <a:xfrm flipH="1" flipV="1">
            <a:off x="4538443" y="2144920"/>
            <a:ext cx="519589" cy="1955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A439DE6-B500-DF0E-0D0B-2701133AD333}"/>
              </a:ext>
            </a:extLst>
          </p:cNvPr>
          <p:cNvCxnSpPr>
            <a:cxnSpLocks/>
          </p:cNvCxnSpPr>
          <p:nvPr/>
        </p:nvCxnSpPr>
        <p:spPr>
          <a:xfrm flipH="1">
            <a:off x="4115703" y="2780797"/>
            <a:ext cx="83947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174D3E9-8DED-6D8B-5EB4-E939E738BED2}"/>
              </a:ext>
            </a:extLst>
          </p:cNvPr>
          <p:cNvCxnSpPr>
            <a:cxnSpLocks/>
          </p:cNvCxnSpPr>
          <p:nvPr/>
        </p:nvCxnSpPr>
        <p:spPr>
          <a:xfrm flipH="1">
            <a:off x="3588423" y="3234664"/>
            <a:ext cx="1401132" cy="47548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E8A75A3-C9AD-D90B-901C-458C49C7EF08}"/>
                  </a:ext>
                </a:extLst>
              </p:cNvPr>
              <p:cNvSpPr txBox="1"/>
              <p:nvPr/>
            </p:nvSpPr>
            <p:spPr>
              <a:xfrm>
                <a:off x="1046306" y="4604357"/>
                <a:ext cx="5668003" cy="1477328"/>
              </a:xfrm>
              <a:prstGeom prst="rect">
                <a:avLst/>
              </a:prstGeom>
              <a:noFill/>
            </p:spPr>
            <p:txBody>
              <a:bodyPr wrap="square">
                <a:spAutoFit/>
              </a:bodyPr>
              <a:lstStyle/>
              <a:p>
                <a:pPr marL="285750" indent="-285750">
                  <a:buFont typeface="Wingdings" panose="05000000000000000000" pitchFamily="2" charset="2"/>
                  <a:buChar char="Ø"/>
                </a:pPr>
                <a:r>
                  <a:rPr lang="en-US" dirty="0"/>
                  <a:t>Applying a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0</m:t>
                        </m:r>
                      </m:e>
                      <m:sup>
                        <m:r>
                          <a:rPr lang="en-US" i="1">
                            <a:latin typeface="Cambria Math" panose="02040503050406030204" pitchFamily="18" charset="0"/>
                            <a:ea typeface="Cambria Math" panose="02040503050406030204" pitchFamily="18" charset="0"/>
                          </a:rPr>
                          <m:t>∘</m:t>
                        </m:r>
                      </m:sup>
                    </m:sSup>
                  </m:oMath>
                </a14:m>
                <a:r>
                  <a:rPr lang="en-US" dirty="0"/>
                  <a:t> SIA assumption can reduce the SSCR3BP back to conservative form</a:t>
                </a:r>
              </a:p>
              <a:p>
                <a:pPr marL="285750" indent="-285750">
                  <a:buFont typeface="Wingdings" panose="05000000000000000000" pitchFamily="2" charset="2"/>
                  <a:buChar char="Ø"/>
                </a:pPr>
                <a:r>
                  <a:rPr lang="en-US" dirty="0"/>
                  <a:t>Utilizes the sail lightness number, </a:t>
                </a:r>
                <a14:m>
                  <m:oMath xmlns:m="http://schemas.openxmlformats.org/officeDocument/2006/math">
                    <m:r>
                      <a:rPr lang="en-US" i="1" smtClean="0">
                        <a:latin typeface="Cambria Math" panose="02040503050406030204" pitchFamily="18" charset="0"/>
                        <a:ea typeface="Cambria Math" panose="02040503050406030204" pitchFamily="18" charset="0"/>
                      </a:rPr>
                      <m:t>𝛽</m:t>
                    </m:r>
                  </m:oMath>
                </a14:m>
                <a:endParaRPr lang="en-US" dirty="0"/>
              </a:p>
              <a:p>
                <a:pPr marL="285750" indent="-285750">
                  <a:buFont typeface="Wingdings" panose="05000000000000000000" pitchFamily="2" charset="2"/>
                  <a:buChar char="Ø"/>
                </a:pPr>
                <a:endParaRPr lang="en-US" dirty="0"/>
              </a:p>
              <a:p>
                <a:r>
                  <a:rPr lang="en-US" dirty="0">
                    <a:sym typeface="Wingdings" panose="05000000000000000000" pitchFamily="2" charset="2"/>
                  </a:rPr>
                  <a:t>	 </a:t>
                </a:r>
                <a:r>
                  <a:rPr lang="en-US" dirty="0"/>
                  <a:t>CR3BP methods can be used</a:t>
                </a:r>
              </a:p>
            </p:txBody>
          </p:sp>
        </mc:Choice>
        <mc:Fallback xmlns="">
          <p:sp>
            <p:nvSpPr>
              <p:cNvPr id="15" name="TextBox 14">
                <a:extLst>
                  <a:ext uri="{FF2B5EF4-FFF2-40B4-BE49-F238E27FC236}">
                    <a16:creationId xmlns:a16="http://schemas.microsoft.com/office/drawing/2014/main" id="{2E8A75A3-C9AD-D90B-901C-458C49C7EF08}"/>
                  </a:ext>
                </a:extLst>
              </p:cNvPr>
              <p:cNvSpPr txBox="1">
                <a:spLocks noRot="1" noChangeAspect="1" noMove="1" noResize="1" noEditPoints="1" noAdjustHandles="1" noChangeArrowheads="1" noChangeShapeType="1" noTextEdit="1"/>
              </p:cNvSpPr>
              <p:nvPr/>
            </p:nvSpPr>
            <p:spPr>
              <a:xfrm>
                <a:off x="1046306" y="4604357"/>
                <a:ext cx="5668003" cy="1477328"/>
              </a:xfrm>
              <a:prstGeom prst="rect">
                <a:avLst/>
              </a:prstGeom>
              <a:blipFill>
                <a:blip r:embed="rId3"/>
                <a:stretch>
                  <a:fillRect l="-753" t="-1646" b="-5761"/>
                </a:stretch>
              </a:blipFill>
            </p:spPr>
            <p:txBody>
              <a:bodyPr/>
              <a:lstStyle/>
              <a:p>
                <a:r>
                  <a:rPr lang="en-US">
                    <a:noFill/>
                  </a:rPr>
                  <a:t> </a:t>
                </a:r>
              </a:p>
            </p:txBody>
          </p:sp>
        </mc:Fallback>
      </mc:AlternateContent>
      <p:pic>
        <p:nvPicPr>
          <p:cNvPr id="17" name="Picture 16">
            <a:extLst>
              <a:ext uri="{FF2B5EF4-FFF2-40B4-BE49-F238E27FC236}">
                <a16:creationId xmlns:a16="http://schemas.microsoft.com/office/drawing/2014/main" id="{2C646B78-4E51-484C-3908-C660F0C3D6AE}"/>
              </a:ext>
            </a:extLst>
          </p:cNvPr>
          <p:cNvPicPr>
            <a:picLocks noChangeAspect="1"/>
          </p:cNvPicPr>
          <p:nvPr/>
        </p:nvPicPr>
        <p:blipFill>
          <a:blip r:embed="rId4"/>
          <a:stretch>
            <a:fillRect/>
          </a:stretch>
        </p:blipFill>
        <p:spPr>
          <a:xfrm>
            <a:off x="6823480" y="3579139"/>
            <a:ext cx="4797025" cy="2137476"/>
          </a:xfrm>
          <a:prstGeom prst="rect">
            <a:avLst/>
          </a:prstGeom>
          <a:ln>
            <a:solidFill>
              <a:srgbClr val="0070C0"/>
            </a:solidFill>
          </a:ln>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F2D63EF9-AB6D-C2CB-5EA6-A33D3D413817}"/>
                  </a:ext>
                </a:extLst>
              </p:cNvPr>
              <p:cNvSpPr txBox="1"/>
              <p:nvPr/>
            </p:nvSpPr>
            <p:spPr>
              <a:xfrm>
                <a:off x="8798356" y="1866892"/>
                <a:ext cx="1862254" cy="790794"/>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𝛽</m:t>
                      </m:r>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 </m:t>
                      </m:r>
                      <m:f>
                        <m:fPr>
                          <m:ctrlP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ctrlPr>
                        </m:fPr>
                        <m:num>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ctrlPr>
                            </m:sSubPr>
                            <m:e>
                              <m:acc>
                                <m:accPr>
                                  <m:chr m:val="⃗"/>
                                  <m:ctrlP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𝑎</m:t>
                                  </m:r>
                                </m:e>
                              </m:acc>
                            </m:e>
                            <m:sub>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𝑠𝑎𝑖𝑙</m:t>
                              </m:r>
                            </m:sub>
                          </m:sSub>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num>
                        <m:den>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ctrlPr>
                            </m:sSubPr>
                            <m:e>
                              <m:acc>
                                <m:accPr>
                                  <m:chr m:val="⃗"/>
                                  <m:ctrlP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𝑎</m:t>
                                  </m:r>
                                </m:e>
                              </m:acc>
                            </m:e>
                            <m:sub>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𝑆𝑢𝑛</m:t>
                              </m:r>
                            </m:sub>
                          </m:sSub>
                          <m:r>
                            <a:rPr kumimoji="0" lang="en-US" sz="24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den>
                      </m:f>
                    </m:oMath>
                  </m:oMathPara>
                </a14:m>
                <a:endParaRPr kumimoji="0" lang="en-US" sz="24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mc:Choice>
        <mc:Fallback xmlns="">
          <p:sp>
            <p:nvSpPr>
              <p:cNvPr id="22" name="TextBox 21">
                <a:extLst>
                  <a:ext uri="{FF2B5EF4-FFF2-40B4-BE49-F238E27FC236}">
                    <a16:creationId xmlns:a16="http://schemas.microsoft.com/office/drawing/2014/main" id="{F2D63EF9-AB6D-C2CB-5EA6-A33D3D413817}"/>
                  </a:ext>
                </a:extLst>
              </p:cNvPr>
              <p:cNvSpPr txBox="1">
                <a:spLocks noRot="1" noChangeAspect="1" noMove="1" noResize="1" noEditPoints="1" noAdjustHandles="1" noChangeArrowheads="1" noChangeShapeType="1" noTextEdit="1"/>
              </p:cNvSpPr>
              <p:nvPr/>
            </p:nvSpPr>
            <p:spPr>
              <a:xfrm>
                <a:off x="8798356" y="1866892"/>
                <a:ext cx="1862254" cy="790794"/>
              </a:xfrm>
              <a:prstGeom prst="rect">
                <a:avLst/>
              </a:prstGeom>
              <a:blipFill>
                <a:blip r:embed="rId5"/>
                <a:stretch>
                  <a:fillRect/>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FB21D633-A084-A6D4-E449-5A0FD3B0EA10}"/>
              </a:ext>
            </a:extLst>
          </p:cNvPr>
          <p:cNvCxnSpPr>
            <a:cxnSpLocks/>
          </p:cNvCxnSpPr>
          <p:nvPr/>
        </p:nvCxnSpPr>
        <p:spPr>
          <a:xfrm flipV="1">
            <a:off x="5294811" y="4894217"/>
            <a:ext cx="1332412" cy="9666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135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marR="0" indent="0" algn="ctr" defTabSz="914400" rtl="0" eaLnBrk="1" fontAlgn="auto" latinLnBrk="0" hangingPunct="1">
          <a:lnSpc>
            <a:spcPct val="100000"/>
          </a:lnSpc>
          <a:spcBef>
            <a:spcPts val="0"/>
          </a:spcBef>
          <a:spcAft>
            <a:spcPts val="0"/>
          </a:spcAft>
          <a:buClrTx/>
          <a:buSzTx/>
          <a:buFontTx/>
          <a:buNone/>
          <a:tabLst/>
          <a:defRPr dirty="0" smtClean="0">
            <a:latin typeface="Arial Narrow" panose="020B0604020202020204" pitchFamily="34" charset="0"/>
            <a:cs typeface="Arial Narrow" panose="020B0604020202020204" pitchFamily="34" charset="0"/>
          </a:defRPr>
        </a:defPPr>
      </a:lstStyle>
    </a:txDef>
  </a:objectDefaults>
  <a:extraClrSchemeLst/>
  <a:extLst>
    <a:ext uri="{05A4C25C-085E-4340-85A3-A5531E510DB2}">
      <thm15:themeFamily xmlns:thm15="http://schemas.microsoft.com/office/thememl/2012/main" name="HELIOTECH2026SymposiumTalkTemplate" id="{97CD6C07-95FC-B044-9146-5153726682E9}" vid="{3C5C59D8-9AE7-D94C-A3C0-4ECAB6ACE8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beb8b47-2260-467f-803d-120807755a5d">
      <Terms xmlns="http://schemas.microsoft.com/office/infopath/2007/PartnerControls"/>
    </lcf76f155ced4ddcb4097134ff3c332f>
    <TaxCatchAll xmlns="917b779f-439b-4c7b-9738-6550797a27d2" xsi:nil="true"/>
    <Drink xmlns="4beb8b47-2260-467f-803d-120807755a5d" xsi:nil="true"/>
    <Input xmlns="4beb8b47-2260-467f-803d-120807755a5d" xsi:nil="true"/>
    <Test_x0020_Yes_x002f_No xmlns="4beb8b47-2260-467f-803d-120807755a5d" xsi:nil="true"/>
    <Food xmlns="4beb8b47-2260-467f-803d-120807755a5d" xsi:nil="true"/>
    <Test_x0020_window xmlns="4beb8b47-2260-467f-803d-120807755a5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1D2D2C763ED1C4D9E3741CCC8E471C6" ma:contentTypeVersion="20" ma:contentTypeDescription="Create a new document." ma:contentTypeScope="" ma:versionID="9c8ddecd7bee902768476bcc84a752d9">
  <xsd:schema xmlns:xsd="http://www.w3.org/2001/XMLSchema" xmlns:xs="http://www.w3.org/2001/XMLSchema" xmlns:p="http://schemas.microsoft.com/office/2006/metadata/properties" xmlns:ns2="4beb8b47-2260-467f-803d-120807755a5d" xmlns:ns3="917b779f-439b-4c7b-9738-6550797a27d2" targetNamespace="http://schemas.microsoft.com/office/2006/metadata/properties" ma:root="true" ma:fieldsID="b2e74086578452db4fe12c2d9e96e5a8" ns2:_="" ns3:_="">
    <xsd:import namespace="4beb8b47-2260-467f-803d-120807755a5d"/>
    <xsd:import namespace="917b779f-439b-4c7b-9738-6550797a27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2:Food" minOccurs="0"/>
                <xsd:element ref="ns2:Drink" minOccurs="0"/>
                <xsd:element ref="ns2:Input" minOccurs="0"/>
                <xsd:element ref="ns2:Test_x0020_window" minOccurs="0"/>
                <xsd:element ref="ns2:Test_x0020_Yes_x002f_N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eb8b47-2260-467f-803d-120807755a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Food" ma:index="22" nillable="true" ma:displayName="Food" ma:format="Dropdown" ma:internalName="Food">
      <xsd:simpleType>
        <xsd:restriction base="dms:Choice">
          <xsd:enumeration value="Choice 1"/>
          <xsd:enumeration value="Choice 2"/>
          <xsd:enumeration value="Choice 3"/>
        </xsd:restriction>
      </xsd:simpleType>
    </xsd:element>
    <xsd:element name="Drink" ma:index="23" nillable="true" ma:displayName="Drink" ma:internalName="Drink">
      <xsd:simpleType>
        <xsd:restriction base="dms:Choice">
          <xsd:enumeration value="Choice 1"/>
          <xsd:enumeration value="Choice 2"/>
          <xsd:enumeration value="Choice 3"/>
        </xsd:restriction>
      </xsd:simpleType>
    </xsd:element>
    <xsd:element name="Input" ma:index="24" nillable="true" ma:displayName="Input" ma:internalName="Input">
      <xsd:simpleType>
        <xsd:restriction base="dms:Note">
          <xsd:maxLength value="255"/>
        </xsd:restriction>
      </xsd:simpleType>
    </xsd:element>
    <xsd:element name="Test_x0020_window" ma:index="25" nillable="true" ma:displayName="Test window" ma:format="DateOnly" ma:internalName="Test_x0020_window">
      <xsd:simpleType>
        <xsd:restriction base="dms:DateTime"/>
      </xsd:simpleType>
    </xsd:element>
    <xsd:element name="Test_x0020_Yes_x002f_No" ma:index="26" nillable="true" ma:displayName="Test Yes/No" ma:internalName="Test_x0020_Yes_x002f_No">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17b779f-439b-4c7b-9738-6550797a27d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c146044-b207-46d9-b68a-a11ee75bc390}" ma:internalName="TaxCatchAll" ma:showField="CatchAllData" ma:web="917b779f-439b-4c7b-9738-6550797a27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35413D-A4F8-4EB0-BE8A-E011D871AB62}">
  <ds:schemaRefs>
    <ds:schemaRef ds:uri="http://schemas.openxmlformats.org/package/2006/metadata/core-properties"/>
    <ds:schemaRef ds:uri="917b779f-439b-4c7b-9738-6550797a27d2"/>
    <ds:schemaRef ds:uri="http://schemas.microsoft.com/office/2006/metadata/properties"/>
    <ds:schemaRef ds:uri="http://purl.org/dc/elements/1.1/"/>
    <ds:schemaRef ds:uri="http://schemas.microsoft.com/office/2006/documentManagement/types"/>
    <ds:schemaRef ds:uri="http://www.w3.org/XML/1998/namespace"/>
    <ds:schemaRef ds:uri="http://purl.org/dc/terms/"/>
    <ds:schemaRef ds:uri="http://purl.org/dc/dcmitype/"/>
    <ds:schemaRef ds:uri="http://schemas.microsoft.com/office/infopath/2007/PartnerControls"/>
    <ds:schemaRef ds:uri="4beb8b47-2260-467f-803d-120807755a5d"/>
  </ds:schemaRefs>
</ds:datastoreItem>
</file>

<file path=customXml/itemProps2.xml><?xml version="1.0" encoding="utf-8"?>
<ds:datastoreItem xmlns:ds="http://schemas.openxmlformats.org/officeDocument/2006/customXml" ds:itemID="{BD9DBCC7-D2E3-4482-9F45-0CD51C006597}">
  <ds:schemaRefs>
    <ds:schemaRef ds:uri="http://schemas.microsoft.com/sharepoint/v3/contenttype/forms"/>
  </ds:schemaRefs>
</ds:datastoreItem>
</file>

<file path=customXml/itemProps3.xml><?xml version="1.0" encoding="utf-8"?>
<ds:datastoreItem xmlns:ds="http://schemas.openxmlformats.org/officeDocument/2006/customXml" ds:itemID="{65BA7101-EA99-4249-8AA1-28A29A60CD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eb8b47-2260-467f-803d-120807755a5d"/>
    <ds:schemaRef ds:uri="917b779f-439b-4c7b-9738-6550797a27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HELIOTECH2026SymposiumTalkTemplate</Template>
  <TotalTime>1835</TotalTime>
  <Words>2533</Words>
  <Application>Microsoft Office PowerPoint</Application>
  <PresentationFormat>Widescreen</PresentationFormat>
  <Paragraphs>372</Paragraphs>
  <Slides>34</Slides>
  <Notes>3</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Aptos</vt:lpstr>
      <vt:lpstr>Arial</vt:lpstr>
      <vt:lpstr>Arial Narrow</vt:lpstr>
      <vt:lpstr>Calibri</vt:lpstr>
      <vt:lpstr>Cambria Math</vt:lpstr>
      <vt:lpstr>Helvetica</vt:lpstr>
      <vt:lpstr>Wingdings</vt:lpstr>
      <vt:lpstr>Office Theme</vt:lpstr>
      <vt:lpstr>PowerPoint Presentation</vt:lpstr>
      <vt:lpstr>The Team</vt:lpstr>
      <vt:lpstr>DRM Objectives, Assumptions and Requirements</vt:lpstr>
      <vt:lpstr>Point of Departure – Leveraged Design Details</vt:lpstr>
      <vt:lpstr>Deployment Demonstration</vt:lpstr>
      <vt:lpstr>Science Package</vt:lpstr>
      <vt:lpstr>Instrument Interactions</vt:lpstr>
      <vt:lpstr>Trade Studies</vt:lpstr>
      <vt:lpstr>Trajectory Design</vt:lpstr>
      <vt:lpstr>Trajectory Design</vt:lpstr>
      <vt:lpstr>Trajectory Design</vt:lpstr>
      <vt:lpstr>Trajectory Design – Reference Orbit Performance</vt:lpstr>
      <vt:lpstr>Concept of Operations (ConOps)</vt:lpstr>
      <vt:lpstr>Concept of Operations (ConOps) - Pointing</vt:lpstr>
      <vt:lpstr>Communications</vt:lpstr>
      <vt:lpstr>Momentum Management</vt:lpstr>
      <vt:lpstr>Momentum Management</vt:lpstr>
      <vt:lpstr>Momentum Management</vt:lpstr>
      <vt:lpstr>Reaction Control Propellant w/o Propellant Roll Control</vt:lpstr>
      <vt:lpstr>Spacecraft Configuration – ESPA Grande Rideshare</vt:lpstr>
      <vt:lpstr>Spacecraft Configuration – Launch Configuration</vt:lpstr>
      <vt:lpstr>Spacecraft Configuration – Stowed Dimensions</vt:lpstr>
      <vt:lpstr>Spacecraft Configuration -  Internal Components</vt:lpstr>
      <vt:lpstr>Spacecraft Configuration – External Components</vt:lpstr>
      <vt:lpstr>Spacecraft Configuration – Deployed Configuration</vt:lpstr>
      <vt:lpstr>Spacecraft Configuration – Deployed Configuration</vt:lpstr>
      <vt:lpstr>Spacecraft Configuration – Deployed Bus</vt:lpstr>
      <vt:lpstr>Spacecraft Configuration – Deployed Bus w/ Dimensions</vt:lpstr>
      <vt:lpstr>Spacecraft Configuration – Transparent Views</vt:lpstr>
      <vt:lpstr>MEL and PEL</vt:lpstr>
      <vt:lpstr>Cost Estimates</vt:lpstr>
      <vt:lpstr>Summary – Design Reference Mission</vt:lpstr>
      <vt:lpstr>Summary – Technology Drivers / Demonstration Mission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Dankanich, John W. (MSFC-ST01)</dc:creator>
  <cp:lastModifiedBy>Dankanich, John W. (MSFC-ST01)</cp:lastModifiedBy>
  <cp:revision>26</cp:revision>
  <dcterms:created xsi:type="dcterms:W3CDTF">2026-08-14T16:17:36Z</dcterms:created>
  <dcterms:modified xsi:type="dcterms:W3CDTF">2026-08-20T15:07:08Z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0x01010041D2D2C763ED1C4D9E3741CCC8E471C6</vt:lpwstr>
  </property>
  <property fmtid="{D5CDD505-2E9C-101B-9397-08002B2CF9AE}" pid="3" name="MediaServiceImageTags">
    <vt:lpwstr/>
  </property>
</Properties>
</file>