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73" r:id="rId5"/>
    <p:sldId id="278" r:id="rId6"/>
    <p:sldId id="279" r:id="rId7"/>
    <p:sldId id="280" r:id="rId8"/>
    <p:sldId id="282" r:id="rId9"/>
    <p:sldId id="283" r:id="rId10"/>
    <p:sldId id="284" r:id="rId11"/>
    <p:sldId id="285" r:id="rId12"/>
    <p:sldId id="287" r:id="rId13"/>
  </p:sldIdLst>
  <p:sldSz cx="12192000" cy="6858000"/>
  <p:notesSz cx="7302500" cy="95885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0">
          <p15:clr>
            <a:srgbClr val="A4A3A4"/>
          </p15:clr>
        </p15:guide>
        <p15:guide id="2" pos="230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05442B4-804C-ADFD-F768-582B66B435CD}" name="Gilligan, Ryan P. (GRC-LTF0)" initials="G(" userId="S::rgilliga@ndc.nasa.gov::fa511eb3-9f8d-4fa1-b2cd-89a5c1c047f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2B2B82"/>
    <a:srgbClr val="B0B3F6"/>
    <a:srgbClr val="5F5F5F"/>
    <a:srgbClr val="DDDDDD"/>
    <a:srgbClr val="777777"/>
    <a:srgbClr val="CCFFCC"/>
    <a:srgbClr val="FFFF99"/>
    <a:srgbClr val="FFCCCC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8F8AD2-A8EA-4749-928F-8C90D8681C79}" v="8" dt="2026-08-18T21:19:22.9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027" y="302"/>
      </p:cViewPr>
      <p:guideLst>
        <p:guide orient="horz" pos="28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020"/>
        <p:guide pos="23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, Scott W. (MSFC-EV34)" userId="ae1802b8-f606-49d7-a7bd-dfa8359fd09e" providerId="ADAL" clId="{A6F5E3D5-54F5-4B9B-8167-1505F0CEB14B}"/>
    <pc:docChg chg="undo custSel addSld delSld modSld">
      <pc:chgData name="Thomas, Scott W. (MSFC-EV34)" userId="ae1802b8-f606-49d7-a7bd-dfa8359fd09e" providerId="ADAL" clId="{A6F5E3D5-54F5-4B9B-8167-1505F0CEB14B}" dt="2026-08-19T13:18:27.298" v="103" actId="20577"/>
      <pc:docMkLst>
        <pc:docMk/>
      </pc:docMkLst>
      <pc:sldChg chg="modSp mod">
        <pc:chgData name="Thomas, Scott W. (MSFC-EV34)" userId="ae1802b8-f606-49d7-a7bd-dfa8359fd09e" providerId="ADAL" clId="{A6F5E3D5-54F5-4B9B-8167-1505F0CEB14B}" dt="2026-08-19T13:18:27.298" v="103" actId="20577"/>
        <pc:sldMkLst>
          <pc:docMk/>
          <pc:sldMk cId="3176647069" sldId="279"/>
        </pc:sldMkLst>
        <pc:spChg chg="mod">
          <ac:chgData name="Thomas, Scott W. (MSFC-EV34)" userId="ae1802b8-f606-49d7-a7bd-dfa8359fd09e" providerId="ADAL" clId="{A6F5E3D5-54F5-4B9B-8167-1505F0CEB14B}" dt="2026-08-19T13:18:27.298" v="103" actId="20577"/>
          <ac:spMkLst>
            <pc:docMk/>
            <pc:sldMk cId="3176647069" sldId="279"/>
            <ac:spMk id="3" creationId="{1D5B1058-E8C2-D40C-BC6A-26628B133F80}"/>
          </ac:spMkLst>
        </pc:spChg>
      </pc:sldChg>
      <pc:sldChg chg="new del">
        <pc:chgData name="Thomas, Scott W. (MSFC-EV34)" userId="ae1802b8-f606-49d7-a7bd-dfa8359fd09e" providerId="ADAL" clId="{A6F5E3D5-54F5-4B9B-8167-1505F0CEB14B}" dt="2026-08-18T16:29:50.529" v="16" actId="47"/>
        <pc:sldMkLst>
          <pc:docMk/>
          <pc:sldMk cId="1638251929" sldId="286"/>
        </pc:sldMkLst>
      </pc:sldChg>
      <pc:sldChg chg="delSp modSp new mod">
        <pc:chgData name="Thomas, Scott W. (MSFC-EV34)" userId="ae1802b8-f606-49d7-a7bd-dfa8359fd09e" providerId="ADAL" clId="{A6F5E3D5-54F5-4B9B-8167-1505F0CEB14B}" dt="2026-08-18T16:29:47.003" v="15" actId="122"/>
        <pc:sldMkLst>
          <pc:docMk/>
          <pc:sldMk cId="1740142367" sldId="287"/>
        </pc:sldMkLst>
        <pc:spChg chg="mod">
          <ac:chgData name="Thomas, Scott W. (MSFC-EV34)" userId="ae1802b8-f606-49d7-a7bd-dfa8359fd09e" providerId="ADAL" clId="{A6F5E3D5-54F5-4B9B-8167-1505F0CEB14B}" dt="2026-08-18T16:29:47.003" v="15" actId="122"/>
          <ac:spMkLst>
            <pc:docMk/>
            <pc:sldMk cId="1740142367" sldId="287"/>
            <ac:spMk id="2" creationId="{59AE87F9-A7F9-ABD8-7BC8-E84A638A15ED}"/>
          </ac:spMkLst>
        </pc:spChg>
        <pc:spChg chg="del">
          <ac:chgData name="Thomas, Scott W. (MSFC-EV34)" userId="ae1802b8-f606-49d7-a7bd-dfa8359fd09e" providerId="ADAL" clId="{A6F5E3D5-54F5-4B9B-8167-1505F0CEB14B}" dt="2026-08-18T16:29:34.763" v="2" actId="478"/>
          <ac:spMkLst>
            <pc:docMk/>
            <pc:sldMk cId="1740142367" sldId="287"/>
            <ac:spMk id="3" creationId="{E3DBDA5B-0343-B427-A1D6-8D986231D73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>
            <a:lvl1pPr algn="l" defTabSz="955675">
              <a:defRPr sz="1300">
                <a:latin typeface="Times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38613" y="0"/>
            <a:ext cx="31638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>
                <a:latin typeface="Times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09075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b" anchorCtr="0" compatLnSpc="1">
            <a:prstTxWarp prst="textNoShape">
              <a:avLst/>
            </a:prstTxWarp>
          </a:bodyPr>
          <a:lstStyle>
            <a:lvl1pPr algn="l" defTabSz="955675">
              <a:defRPr sz="1300">
                <a:latin typeface="Times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38613" y="9109075"/>
            <a:ext cx="31638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fld id="{3C251C5B-2413-49AF-878E-346224ED81B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876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>
            <a:lvl1pPr algn="l" defTabSz="955675">
              <a:defRPr sz="1300">
                <a:latin typeface="Times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38613" y="0"/>
            <a:ext cx="31638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>
                <a:latin typeface="Times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5613" y="719138"/>
            <a:ext cx="6391275" cy="3595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3138" y="4554538"/>
            <a:ext cx="5356225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09075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b" anchorCtr="0" compatLnSpc="1">
            <a:prstTxWarp prst="textNoShape">
              <a:avLst/>
            </a:prstTxWarp>
          </a:bodyPr>
          <a:lstStyle>
            <a:lvl1pPr algn="l" defTabSz="955675">
              <a:defRPr sz="1300">
                <a:latin typeface="Times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38613" y="9109075"/>
            <a:ext cx="316388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01" tIns="47800" rIns="95601" bIns="47800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/>
            </a:lvl1pPr>
          </a:lstStyle>
          <a:p>
            <a:fld id="{6653CE95-F5CB-483A-9B02-1D2576EA168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0371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13401D-7A41-4710-97B0-05C9D2CF1C69}" type="slidenum">
              <a:rPr lang="en-US"/>
              <a:pPr/>
              <a:t>1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0035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764CC28-7C81-4F68-BC75-A20671960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33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40658E1A-83A6-4D43-8BAC-8CC650DFB1F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2024 – August 26-30, 2024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884" y="110248"/>
            <a:ext cx="10304835" cy="57717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038" y="914400"/>
            <a:ext cx="11789924" cy="5590162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657600" y="6553200"/>
            <a:ext cx="48768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  <a:ea typeface="ＭＳ Ｐゴシック"/>
                <a:cs typeface="Arial"/>
              </a:rPr>
              <a:t>TFAWS 2026 – August 31 – September 4, 2026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962" y="6553200"/>
            <a:ext cx="2540000" cy="304800"/>
          </a:xfrm>
        </p:spPr>
        <p:txBody>
          <a:bodyPr/>
          <a:lstStyle>
            <a:lvl1pPr>
              <a:defRPr/>
            </a:lvl1pPr>
          </a:lstStyle>
          <a:p>
            <a:fld id="{33F42015-0FC7-4B0E-8D2B-76EADF48D9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  <a:ea typeface="ＭＳ Ｐゴシック"/>
                <a:cs typeface="Arial"/>
              </a:rPr>
              <a:t>TFAWS 2026 – August 31 – September 4, 2026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9E8C48-CEA1-40D7-918C-CBF5F81BA8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33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914400"/>
            <a:ext cx="53848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3848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199CED-6919-4E7D-A690-AD3E6D16DAA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956BF8-FFF3-4911-B918-FF080B8BD18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dirty="0">
                <a:latin typeface="Arial"/>
                <a:ea typeface="ＭＳ Ｐゴシック"/>
                <a:cs typeface="Arial"/>
              </a:rPr>
              <a:t>TFAWS 2026 – August 31 – September 4, 2026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1116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58962"/>
            <a:ext cx="5386917" cy="41608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219200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858962"/>
            <a:ext cx="5389033" cy="41608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BF8B5-A29F-4527-8EF2-13DD397BE68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92D923EA-ABD6-D9E1-0232-9D3269B7E9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657600" y="6400800"/>
            <a:ext cx="48768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  <a:ea typeface="ＭＳ Ｐゴシック"/>
                <a:cs typeface="Arial"/>
              </a:rPr>
              <a:t>TFAWS 2026 – August 31 – September 4, 2026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33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0FA3E2-4CB8-43B1-9AF4-23FEB8A0CB9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21A504-53A7-23C9-529A-B3C0862B2F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657600" y="6400800"/>
            <a:ext cx="48768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  <a:ea typeface="ＭＳ Ｐゴシック"/>
                <a:cs typeface="Arial"/>
              </a:rPr>
              <a:t>TFAWS 2026 – August 31 – September 4, 2026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24FCD2-9C05-4241-882C-3D134303B4E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80190D3-EFDF-0F6E-3929-98722B9A9A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657600" y="6400800"/>
            <a:ext cx="48768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  <a:ea typeface="ＭＳ Ｐゴシック"/>
                <a:cs typeface="Arial"/>
              </a:rPr>
              <a:t>TFAWS 2026 – August 31 – September 4, 2026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914400"/>
            <a:ext cx="4011084" cy="5207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914400"/>
            <a:ext cx="6815667" cy="52117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40803C-64EA-4536-A101-47E17B86F67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FB25FD5-3767-7224-BCE7-AD65822549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657600" y="6400800"/>
            <a:ext cx="48768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  <a:ea typeface="ＭＳ Ｐゴシック"/>
                <a:cs typeface="Arial"/>
              </a:rPr>
              <a:t>TFAWS 2026 – August 31 – September 4, 2026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914399"/>
            <a:ext cx="7315200" cy="3813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CA9B2-5165-4ADC-9763-7293ADD3F29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1DE3015-D9A1-BD07-2F15-45C6981979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657600" y="6400800"/>
            <a:ext cx="48768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latin typeface="Arial"/>
                <a:ea typeface="ＭＳ Ｐゴシック"/>
                <a:cs typeface="Arial"/>
              </a:rPr>
              <a:t>TFAWS 2026 – August 31 – September 4, 2026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45396"/>
            <a:ext cx="10324289" cy="635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52" name="Text Box 28"/>
          <p:cNvSpPr txBox="1">
            <a:spLocks noChangeArrowheads="1"/>
          </p:cNvSpPr>
          <p:nvPr userDrawn="1"/>
        </p:nvSpPr>
        <p:spPr bwMode="auto">
          <a:xfrm>
            <a:off x="838200" y="685800"/>
            <a:ext cx="10393680" cy="762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48627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spcBef>
                <a:spcPct val="50000"/>
              </a:spcBef>
              <a:tabLst>
                <a:tab pos="4459288" algn="ctr"/>
              </a:tabLst>
              <a:defRPr/>
            </a:pPr>
            <a:r>
              <a:rPr lang="en-US" sz="2800">
                <a:solidFill>
                  <a:schemeClr val="bg1"/>
                </a:solidFill>
                <a:latin typeface="Arial" charset="0"/>
                <a:ea typeface="+mn-ea"/>
              </a:rPr>
              <a:t>	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5098" y="914399"/>
            <a:ext cx="11841804" cy="5583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553200"/>
            <a:ext cx="4876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rgbClr val="333399"/>
                </a:solidFill>
                <a:latin typeface="Arial" pitchFamily="34" charset="0"/>
              </a:defRPr>
            </a:lvl1pPr>
          </a:lstStyle>
          <a:p>
            <a:r>
              <a:rPr lang="en-US">
                <a:latin typeface="Arial"/>
                <a:ea typeface="ＭＳ Ｐゴシック"/>
                <a:cs typeface="Arial"/>
              </a:rPr>
              <a:t>TFAWS 2024 – August 26-30, 2024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476902" y="6553200"/>
            <a:ext cx="2540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rgbClr val="333399"/>
                </a:solidFill>
                <a:latin typeface="Arial" pitchFamily="34" charset="0"/>
              </a:defRPr>
            </a:lvl1pPr>
          </a:lstStyle>
          <a:p>
            <a:fld id="{A937B6BC-EA0C-470E-B991-7E852790E29C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" y="45720"/>
            <a:ext cx="868680" cy="810267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B6B5A49-D4D6-2B87-693D-2F74F7E52D6C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250930" y="0"/>
            <a:ext cx="914400" cy="914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ts val="1800"/>
        </a:spcBef>
        <a:spcAft>
          <a:spcPct val="0"/>
        </a:spcAft>
        <a:buChar char="•"/>
        <a:defRPr sz="2400">
          <a:solidFill>
            <a:schemeClr val="accent2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ts val="6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ts val="6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ts val="6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ts val="6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5627648" y="3162813"/>
            <a:ext cx="6006790" cy="914400"/>
          </a:xfrm>
        </p:spPr>
        <p:txBody>
          <a:bodyPr>
            <a:normAutofit/>
          </a:bodyPr>
          <a:lstStyle/>
          <a:p>
            <a:pPr algn="l" eaLnBrk="1" hangingPunct="1">
              <a:spcBef>
                <a:spcPts val="600"/>
              </a:spcBef>
            </a:pPr>
            <a:r>
              <a:rPr lang="en-US" sz="2000" b="1" dirty="0">
                <a:solidFill>
                  <a:schemeClr val="tx1"/>
                </a:solidFill>
                <a:ea typeface="ＭＳ Ｐゴシック" charset="-128"/>
              </a:rPr>
              <a:t>Scott Thomas  </a:t>
            </a:r>
            <a:r>
              <a:rPr lang="en-US" sz="2000" dirty="0">
                <a:solidFill>
                  <a:schemeClr val="tx1"/>
                </a:solidFill>
                <a:ea typeface="ＭＳ Ｐゴシック" charset="-128"/>
              </a:rPr>
              <a:t>|  NASA/MSFC</a:t>
            </a:r>
          </a:p>
          <a:p>
            <a:pPr algn="l" eaLnBrk="1" hangingPunct="1">
              <a:spcBef>
                <a:spcPts val="600"/>
              </a:spcBef>
            </a:pPr>
            <a:r>
              <a:rPr lang="en-US" sz="2000" b="1" dirty="0">
                <a:solidFill>
                  <a:schemeClr val="tx1"/>
                </a:solidFill>
                <a:ea typeface="ＭＳ Ｐゴシック" charset="-128"/>
              </a:rPr>
              <a:t>Jared Berg       </a:t>
            </a:r>
            <a:r>
              <a:rPr lang="en-US" sz="2000" dirty="0">
                <a:solidFill>
                  <a:schemeClr val="tx1"/>
                </a:solidFill>
                <a:ea typeface="ＭＳ Ｐゴシック" charset="-128"/>
              </a:rPr>
              <a:t>|  NASA/GRC</a:t>
            </a:r>
          </a:p>
        </p:txBody>
      </p:sp>
      <p:sp>
        <p:nvSpPr>
          <p:cNvPr id="13314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5627648" y="1276814"/>
            <a:ext cx="6006790" cy="1600200"/>
          </a:xfrm>
        </p:spPr>
        <p:txBody>
          <a:bodyPr/>
          <a:lstStyle/>
          <a:p>
            <a:pPr algn="l" eaLnBrk="1" hangingPunct="1"/>
            <a:r>
              <a:rPr lang="en-US" sz="3600" dirty="0">
                <a:ea typeface="ＭＳ Ｐゴシック" charset="-128"/>
              </a:rPr>
              <a:t>SR-1 Freedom Thermal Architecture Challenges</a:t>
            </a:r>
            <a:endParaRPr lang="en-US" sz="3200" b="0" dirty="0">
              <a:ea typeface="ＭＳ Ｐゴシック" charset="-128"/>
            </a:endParaRPr>
          </a:p>
        </p:txBody>
      </p:sp>
      <p:sp>
        <p:nvSpPr>
          <p:cNvPr id="13315" name="Rectangle 11"/>
          <p:cNvSpPr>
            <a:spLocks noChangeArrowheads="1"/>
          </p:cNvSpPr>
          <p:nvPr/>
        </p:nvSpPr>
        <p:spPr bwMode="auto">
          <a:xfrm>
            <a:off x="5627647" y="4800600"/>
            <a:ext cx="6006789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t">
            <a:spAutoFit/>
          </a:bodyPr>
          <a:lstStyle/>
          <a:p>
            <a:pPr algn="l" eaLnBrk="1" hangingPunct="1"/>
            <a:r>
              <a:rPr lang="en-US" sz="1800" b="0" dirty="0">
                <a:solidFill>
                  <a:schemeClr val="accent2"/>
                </a:solidFill>
                <a:latin typeface="Arial"/>
                <a:ea typeface="ＭＳ Ｐゴシック"/>
                <a:cs typeface="Arial"/>
              </a:rPr>
              <a:t>Thermal &amp; Fluids Analysis Workshop</a:t>
            </a:r>
            <a:br>
              <a:rPr lang="en-US" sz="1800" b="0" dirty="0">
                <a:latin typeface="Arial" pitchFamily="34" charset="0"/>
              </a:rPr>
            </a:br>
            <a:r>
              <a:rPr lang="en-US" sz="1800" b="0" dirty="0">
                <a:solidFill>
                  <a:schemeClr val="accent2"/>
                </a:solidFill>
                <a:latin typeface="Arial"/>
                <a:ea typeface="ＭＳ Ｐゴシック"/>
                <a:cs typeface="Arial"/>
              </a:rPr>
              <a:t>TFAWS 2026</a:t>
            </a:r>
            <a:br>
              <a:rPr lang="en-US" sz="1800" b="0" dirty="0">
                <a:latin typeface="Arial" pitchFamily="34" charset="0"/>
              </a:rPr>
            </a:br>
            <a:r>
              <a:rPr lang="en-US" sz="1800" b="0" dirty="0">
                <a:solidFill>
                  <a:schemeClr val="accent2"/>
                </a:solidFill>
                <a:latin typeface="Arial"/>
                <a:ea typeface="ＭＳ Ｐゴシック"/>
                <a:cs typeface="Arial"/>
              </a:rPr>
              <a:t>August 31 – September 4, 2026</a:t>
            </a:r>
          </a:p>
          <a:p>
            <a:pPr algn="l" eaLnBrk="1" hangingPunct="1"/>
            <a:r>
              <a:rPr lang="en-US" sz="1800" b="0" dirty="0">
                <a:solidFill>
                  <a:schemeClr val="accent2"/>
                </a:solidFill>
                <a:latin typeface="Arial"/>
                <a:ea typeface="ＭＳ Ｐゴシック"/>
                <a:cs typeface="Arial"/>
              </a:rPr>
              <a:t>NASA Marshall Space Flight Center</a:t>
            </a:r>
          </a:p>
          <a:p>
            <a:pPr algn="l" eaLnBrk="1" hangingPunct="1"/>
            <a:r>
              <a:rPr lang="en-US" sz="1800" b="0" dirty="0">
                <a:solidFill>
                  <a:schemeClr val="accent2"/>
                </a:solidFill>
                <a:latin typeface="Arial"/>
                <a:ea typeface="ＭＳ Ｐゴシック"/>
                <a:cs typeface="Arial"/>
              </a:rPr>
              <a:t>Huntsville, AL</a:t>
            </a:r>
          </a:p>
        </p:txBody>
      </p:sp>
      <p:sp>
        <p:nvSpPr>
          <p:cNvPr id="6" name="Text Box 36">
            <a:extLst>
              <a:ext uri="{FF2B5EF4-FFF2-40B4-BE49-F238E27FC236}">
                <a16:creationId xmlns:a16="http://schemas.microsoft.com/office/drawing/2014/main" id="{F917E5F1-6E57-4C5E-B693-B8880278A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1"/>
            <a:ext cx="12192000" cy="914399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48627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50000"/>
              </a:spcBef>
              <a:tabLst>
                <a:tab pos="4459288" algn="ctr"/>
              </a:tabLst>
              <a:defRPr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+mn-ea"/>
              </a:rPr>
              <a:t>	TFAWS Passive Thermal Paper Session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A5900BD7-A98A-53B4-DB32-EDBE31DE33B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20272" y="109728"/>
            <a:ext cx="838200" cy="698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4CD07E-EF3A-FA8E-FE4B-714BF38E71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633" y="1741180"/>
            <a:ext cx="4048095" cy="487112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AC26-7B5F-D6D5-D12A-B50489E0A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89A862-0479-1B89-B8F7-7B182F803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034" y="1111643"/>
            <a:ext cx="10957932" cy="5195676"/>
          </a:xfrm>
        </p:spPr>
        <p:txBody>
          <a:bodyPr>
            <a:normAutofit/>
          </a:bodyPr>
          <a:lstStyle/>
          <a:p>
            <a:r>
              <a:rPr lang="en-US" b="1" dirty="0"/>
              <a:t>What is SR-1 Freedom?</a:t>
            </a:r>
          </a:p>
          <a:p>
            <a:r>
              <a:rPr lang="en-US" b="1" dirty="0"/>
              <a:t>Thermal Architecture Overview</a:t>
            </a:r>
          </a:p>
          <a:p>
            <a:r>
              <a:rPr lang="en-US" b="1" dirty="0"/>
              <a:t>Integrated Thermal Analysis Approach</a:t>
            </a:r>
          </a:p>
          <a:p>
            <a:r>
              <a:rPr lang="en-US" b="1" dirty="0"/>
              <a:t>Nuclear Power Module (NPM)</a:t>
            </a:r>
          </a:p>
          <a:p>
            <a:r>
              <a:rPr lang="en-US" b="1" dirty="0"/>
              <a:t>Heat Rejection System (HRS)</a:t>
            </a:r>
          </a:p>
          <a:p>
            <a:r>
              <a:rPr lang="en-US" b="1" dirty="0"/>
              <a:t>Thermal system challenges</a:t>
            </a:r>
          </a:p>
          <a:p>
            <a:endParaRPr lang="en-US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9A38F0-58F5-0CD1-C103-E785CAFCE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2026 – August 31 – September 4, 2026</a:t>
            </a:r>
            <a:endParaRPr lang="en-US" dirty="0">
              <a:latin typeface="Arial"/>
              <a:ea typeface="ＭＳ Ｐゴシック"/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9A2C3F-695F-1130-3FA2-8D89E2971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581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0CF0B-65B8-2FA3-4FAC-1AD31FBA6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SR-1 Freedom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B1058-E8C2-D40C-BC6A-26628B133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576" y="966439"/>
            <a:ext cx="7099609" cy="538975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SR-1 Freedom seeks to advance U.S. space fission system technologies that will enable power generation capabilities in-space, on the Moon and Mars. </a:t>
            </a:r>
          </a:p>
          <a:p>
            <a:pPr marL="0" indent="0">
              <a:buNone/>
            </a:pPr>
            <a:r>
              <a:rPr lang="en-US" b="1" dirty="0"/>
              <a:t>Goals and Objectives:</a:t>
            </a:r>
          </a:p>
          <a:p>
            <a:pPr marL="91440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Operate a nuclear-electric propulsion system in space </a:t>
            </a:r>
          </a:p>
          <a:p>
            <a:pPr marL="91440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Launch on Earth escape trajectory </a:t>
            </a:r>
          </a:p>
          <a:p>
            <a:pPr marL="91440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Utilize the 2028 Mars launch period </a:t>
            </a:r>
          </a:p>
          <a:p>
            <a:pPr marL="91440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Leverage existing technology and flight hardware to the maximum extent possible</a:t>
            </a:r>
          </a:p>
          <a:p>
            <a:pPr marL="91440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Deliver Skyfall to Mars Intercept</a:t>
            </a:r>
          </a:p>
          <a:p>
            <a:pPr marL="91440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Reactor Extended Performance </a:t>
            </a:r>
          </a:p>
          <a:p>
            <a:pPr marL="914400" lvl="1" indent="-457200">
              <a:spcBef>
                <a:spcPts val="600"/>
              </a:spcBef>
              <a:buFont typeface="+mj-lt"/>
              <a:buAutoNum type="arabicPeriod"/>
            </a:pPr>
            <a:r>
              <a:rPr lang="en-US" dirty="0"/>
              <a:t>Fly by Mars with imagery return</a:t>
            </a:r>
          </a:p>
          <a:p>
            <a:pPr>
              <a:spcBef>
                <a:spcPts val="1800"/>
              </a:spcBef>
            </a:pPr>
            <a:endParaRPr lang="en-US" dirty="0"/>
          </a:p>
          <a:p>
            <a:pPr>
              <a:spcBef>
                <a:spcPts val="1800"/>
              </a:spcBef>
            </a:pPr>
            <a:r>
              <a:rPr lang="en-US" dirty="0"/>
              <a:t>Re-purposes the Power and Propulsion Element (PPE), previously developed for Gateway</a:t>
            </a:r>
          </a:p>
          <a:p>
            <a:pPr>
              <a:spcBef>
                <a:spcPts val="1800"/>
              </a:spcBef>
            </a:pPr>
            <a:r>
              <a:rPr lang="en-US" dirty="0"/>
              <a:t>Target Launch Date:  December 2028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D695D3-1958-6894-5F8A-CB1CEF3D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2026 – August 31 – September 4, 2026</a:t>
            </a:r>
            <a:endParaRPr lang="en-US" dirty="0">
              <a:latin typeface="Arial"/>
              <a:ea typeface="ＭＳ Ｐゴシック"/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2FFC6A-6FB3-6D08-3280-9EB07BECE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F741A99-4B6F-4104-2A1B-641A5ED3C85C}"/>
              </a:ext>
            </a:extLst>
          </p:cNvPr>
          <p:cNvGrpSpPr/>
          <p:nvPr/>
        </p:nvGrpSpPr>
        <p:grpSpPr>
          <a:xfrm>
            <a:off x="7768684" y="862764"/>
            <a:ext cx="4141094" cy="2800848"/>
            <a:chOff x="7679474" y="862764"/>
            <a:chExt cx="4141094" cy="280084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BD154B1-D3A9-6C8E-D95E-3B63AE5B3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317"/>
            <a:stretch>
              <a:fillRect/>
            </a:stretch>
          </p:blipFill>
          <p:spPr>
            <a:xfrm>
              <a:off x="7679474" y="862764"/>
              <a:ext cx="4141094" cy="280084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72ACA71-6B01-53B0-D2EC-814E549A513B}"/>
                </a:ext>
              </a:extLst>
            </p:cNvPr>
            <p:cNvSpPr txBox="1"/>
            <p:nvPr/>
          </p:nvSpPr>
          <p:spPr>
            <a:xfrm>
              <a:off x="10943063" y="3525113"/>
              <a:ext cx="877505" cy="138499"/>
            </a:xfrm>
            <a:prstGeom prst="rect">
              <a:avLst/>
            </a:prstGeom>
            <a:noFill/>
          </p:spPr>
          <p:txBody>
            <a:bodyPr wrap="square" lIns="91440" tIns="0" rIns="91440" bIns="0">
              <a:spAutoFit/>
            </a:bodyPr>
            <a:lstStyle/>
            <a:p>
              <a:pPr algn="r"/>
              <a:r>
                <a:rPr lang="en-US" sz="900" b="0" i="1" dirty="0">
                  <a:solidFill>
                    <a:schemeClr val="bg1">
                      <a:lumMod val="85000"/>
                    </a:schemeClr>
                  </a:solidFill>
                  <a:effectLst/>
                  <a:latin typeface="Public Sans Web"/>
                </a:rPr>
                <a:t>Credit: NASA</a:t>
              </a:r>
              <a:endParaRPr lang="en-US" i="1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E09B65C-AA39-1B44-9A7C-042F1CE6276D}"/>
              </a:ext>
            </a:extLst>
          </p:cNvPr>
          <p:cNvGrpSpPr/>
          <p:nvPr/>
        </p:nvGrpSpPr>
        <p:grpSpPr>
          <a:xfrm>
            <a:off x="7768686" y="3776517"/>
            <a:ext cx="4141093" cy="2800848"/>
            <a:chOff x="7679476" y="3776517"/>
            <a:chExt cx="4141093" cy="280084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0D0339-0B25-9678-D845-29580CE58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79476" y="3776517"/>
              <a:ext cx="4141092" cy="280084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5B69499-986F-73A0-3955-94073048F766}"/>
                </a:ext>
              </a:extLst>
            </p:cNvPr>
            <p:cNvSpPr txBox="1"/>
            <p:nvPr/>
          </p:nvSpPr>
          <p:spPr>
            <a:xfrm>
              <a:off x="10348333" y="6438866"/>
              <a:ext cx="1472236" cy="138499"/>
            </a:xfrm>
            <a:prstGeom prst="rect">
              <a:avLst/>
            </a:prstGeom>
            <a:noFill/>
          </p:spPr>
          <p:txBody>
            <a:bodyPr wrap="square" lIns="91440" tIns="0" rIns="91440" bIns="0">
              <a:spAutoFit/>
            </a:bodyPr>
            <a:lstStyle/>
            <a:p>
              <a:pPr algn="r"/>
              <a:r>
                <a:rPr lang="en-US" sz="900" b="0" i="1" dirty="0">
                  <a:solidFill>
                    <a:schemeClr val="bg1">
                      <a:lumMod val="85000"/>
                    </a:schemeClr>
                  </a:solidFill>
                  <a:effectLst/>
                  <a:latin typeface="Public Sans Web"/>
                </a:rPr>
                <a:t>Credit: NASA/JPL-Caltech</a:t>
              </a:r>
              <a:endParaRPr lang="en-US" i="1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6647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1969B-0A8F-AE33-FCF5-9765C6F3F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SR-1 Thermal Architecture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90EEB7-36DF-D998-B1BF-6025D8E8D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2026 – August 31 – September 4, 2026</a:t>
            </a:r>
            <a:endParaRPr lang="en-US" dirty="0">
              <a:latin typeface="Arial"/>
              <a:ea typeface="ＭＳ Ｐゴシック"/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AE8A3-B51B-5352-559C-AABFE1193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BC203CF1-F0CB-D157-A3A7-5485629DEEAE}"/>
              </a:ext>
            </a:extLst>
          </p:cNvPr>
          <p:cNvGrpSpPr/>
          <p:nvPr/>
        </p:nvGrpSpPr>
        <p:grpSpPr>
          <a:xfrm>
            <a:off x="336209" y="857250"/>
            <a:ext cx="11402964" cy="5695950"/>
            <a:chOff x="336209" y="983132"/>
            <a:chExt cx="9882195" cy="4936303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B13DF9C1-948A-7C89-1A1B-90141B75381F}"/>
                </a:ext>
              </a:extLst>
            </p:cNvPr>
            <p:cNvSpPr txBox="1"/>
            <p:nvPr/>
          </p:nvSpPr>
          <p:spPr>
            <a:xfrm>
              <a:off x="6531567" y="1448525"/>
              <a:ext cx="3686837" cy="16803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prstClr val="black"/>
                  </a:solidFill>
                  <a:effectLst>
                    <a:glow rad="101600">
                      <a:prstClr val="white">
                        <a:alpha val="60000"/>
                      </a:prstClr>
                    </a:glow>
                  </a:effectLst>
                  <a:latin typeface="Aptos" panose="02110004020202020204"/>
                  <a:ea typeface="+mn-ea"/>
                </a:rPr>
                <a:t>Primary Heat Rejection to Space</a:t>
              </a:r>
            </a:p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b="0" dirty="0">
                  <a:solidFill>
                    <a:prstClr val="black"/>
                  </a:solidFill>
                  <a:effectLst>
                    <a:glow rad="101600">
                      <a:prstClr val="white">
                        <a:alpha val="60000"/>
                      </a:prstClr>
                    </a:glow>
                  </a:effectLst>
                  <a:latin typeface="Aptos" panose="02110004020202020204"/>
                  <a:ea typeface="+mn-ea"/>
                </a:rPr>
                <a:t>2 Wings of 3 Radiator Panel Arrays</a:t>
              </a:r>
            </a:p>
            <a:p>
              <a:pPr marL="171450" indent="-171450" algn="l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b="0" dirty="0">
                  <a:solidFill>
                    <a:prstClr val="black"/>
                  </a:solidFill>
                  <a:effectLst>
                    <a:glow rad="101600">
                      <a:prstClr val="white">
                        <a:alpha val="60000"/>
                      </a:prstClr>
                    </a:glow>
                  </a:effectLst>
                  <a:latin typeface="Aptos" panose="02110004020202020204"/>
                  <a:ea typeface="+mn-ea"/>
                </a:rPr>
                <a:t>7m</a:t>
              </a:r>
              <a:r>
                <a:rPr lang="en-US" b="0" baseline="30000" dirty="0">
                  <a:solidFill>
                    <a:prstClr val="black"/>
                  </a:solidFill>
                  <a:effectLst>
                    <a:glow rad="101600">
                      <a:prstClr val="white">
                        <a:alpha val="60000"/>
                      </a:prstClr>
                    </a:glow>
                  </a:effectLst>
                  <a:latin typeface="Aptos" panose="02110004020202020204"/>
                  <a:ea typeface="+mn-ea"/>
                </a:rPr>
                <a:t>2</a:t>
              </a:r>
              <a:r>
                <a:rPr lang="en-US" b="0" dirty="0">
                  <a:solidFill>
                    <a:prstClr val="black"/>
                  </a:solidFill>
                  <a:effectLst>
                    <a:glow rad="101600">
                      <a:prstClr val="white">
                        <a:alpha val="60000"/>
                      </a:prstClr>
                    </a:glow>
                  </a:effectLst>
                  <a:latin typeface="Aptos" panose="02110004020202020204"/>
                  <a:ea typeface="+mn-ea"/>
                </a:rPr>
                <a:t> per panel side </a:t>
              </a:r>
              <a:r>
                <a:rPr lang="en-US" b="0" dirty="0">
                  <a:solidFill>
                    <a:prstClr val="black"/>
                  </a:solidFill>
                  <a:effectLst>
                    <a:glow rad="101600">
                      <a:prstClr val="white">
                        <a:alpha val="60000"/>
                      </a:prstClr>
                    </a:glow>
                  </a:effectLst>
                  <a:latin typeface="Aptos" panose="02110004020202020204"/>
                  <a:ea typeface="+mn-ea"/>
                  <a:sym typeface="Wingdings" panose="05000000000000000000" pitchFamily="2" charset="2"/>
                </a:rPr>
                <a:t> </a:t>
              </a:r>
              <a:r>
                <a:rPr lang="en-US" dirty="0">
                  <a:solidFill>
                    <a:prstClr val="black"/>
                  </a:solidFill>
                  <a:effectLst>
                    <a:glow rad="101600">
                      <a:prstClr val="white">
                        <a:alpha val="60000"/>
                      </a:prstClr>
                    </a:glow>
                  </a:effectLst>
                  <a:latin typeface="Aptos" panose="02110004020202020204"/>
                  <a:ea typeface="+mn-ea"/>
                  <a:sym typeface="Wingdings" panose="05000000000000000000" pitchFamily="2" charset="2"/>
                </a:rPr>
                <a:t>84m</a:t>
              </a:r>
              <a:r>
                <a:rPr lang="en-US" baseline="30000" dirty="0">
                  <a:solidFill>
                    <a:prstClr val="black"/>
                  </a:solidFill>
                  <a:effectLst>
                    <a:glow rad="101600">
                      <a:prstClr val="white">
                        <a:alpha val="60000"/>
                      </a:prstClr>
                    </a:glow>
                  </a:effectLst>
                  <a:latin typeface="Aptos" panose="02110004020202020204"/>
                  <a:ea typeface="+mn-ea"/>
                  <a:sym typeface="Wingdings" panose="05000000000000000000" pitchFamily="2" charset="2"/>
                </a:rPr>
                <a:t>2 </a:t>
              </a:r>
              <a:r>
                <a:rPr lang="en-US" dirty="0">
                  <a:solidFill>
                    <a:prstClr val="black"/>
                  </a:solidFill>
                  <a:effectLst>
                    <a:glow rad="101600">
                      <a:prstClr val="white">
                        <a:alpha val="60000"/>
                      </a:prstClr>
                    </a:glow>
                  </a:effectLst>
                  <a:latin typeface="Aptos" panose="02110004020202020204"/>
                  <a:ea typeface="+mn-ea"/>
                  <a:sym typeface="Wingdings" panose="05000000000000000000" pitchFamily="2" charset="2"/>
                </a:rPr>
                <a:t>total area</a:t>
              </a:r>
            </a:p>
            <a:p>
              <a:pPr marL="171450" indent="-171450" algn="l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b="0" dirty="0">
                  <a:solidFill>
                    <a:prstClr val="black"/>
                  </a:solidFill>
                  <a:effectLst>
                    <a:glow rad="101600">
                      <a:prstClr val="white">
                        <a:alpha val="60000"/>
                      </a:prstClr>
                    </a:glow>
                  </a:effectLst>
                  <a:latin typeface="Aptos" panose="02110004020202020204"/>
                  <a:ea typeface="+mn-ea"/>
                  <a:sym typeface="Wingdings" panose="05000000000000000000" pitchFamily="2" charset="2"/>
                </a:rPr>
                <a:t>Average T</a:t>
              </a:r>
              <a:r>
                <a:rPr lang="en-US" b="0" baseline="-25000" dirty="0">
                  <a:solidFill>
                    <a:prstClr val="black"/>
                  </a:solidFill>
                  <a:effectLst>
                    <a:glow rad="101600">
                      <a:prstClr val="white">
                        <a:alpha val="60000"/>
                      </a:prstClr>
                    </a:glow>
                  </a:effectLst>
                  <a:latin typeface="Aptos" panose="02110004020202020204"/>
                  <a:ea typeface="+mn-ea"/>
                  <a:sym typeface="Wingdings" panose="05000000000000000000" pitchFamily="2" charset="2"/>
                </a:rPr>
                <a:t>rad</a:t>
              </a:r>
              <a:r>
                <a:rPr lang="en-US" b="0" dirty="0">
                  <a:solidFill>
                    <a:prstClr val="black"/>
                  </a:solidFill>
                  <a:effectLst>
                    <a:glow rad="101600">
                      <a:prstClr val="white">
                        <a:alpha val="60000"/>
                      </a:prstClr>
                    </a:glow>
                  </a:effectLst>
                  <a:latin typeface="Aptos" panose="02110004020202020204"/>
                  <a:ea typeface="+mn-ea"/>
                  <a:sym typeface="Wingdings" panose="05000000000000000000" pitchFamily="2" charset="2"/>
                </a:rPr>
                <a:t> ≈ 400K (260F)</a:t>
              </a:r>
            </a:p>
            <a:p>
              <a:pPr marL="171450" indent="-171450" algn="l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b="0" dirty="0">
                  <a:solidFill>
                    <a:prstClr val="black"/>
                  </a:solidFill>
                  <a:effectLst>
                    <a:glow rad="101600">
                      <a:prstClr val="white">
                        <a:alpha val="60000"/>
                      </a:prstClr>
                    </a:glow>
                  </a:effectLst>
                  <a:latin typeface="Aptos" panose="02110004020202020204"/>
                  <a:ea typeface="+mn-ea"/>
                  <a:sym typeface="Wingdings" panose="05000000000000000000" pitchFamily="2" charset="2"/>
                </a:rPr>
                <a:t>2 pumped fluid loops – 1 per wing</a:t>
              </a:r>
              <a:endParaRPr lang="en-US" b="0" dirty="0">
                <a:solidFill>
                  <a:prstClr val="black"/>
                </a:solidFill>
                <a:effectLst>
                  <a:glow rad="101600">
                    <a:prstClr val="white">
                      <a:alpha val="60000"/>
                    </a:prstClr>
                  </a:glow>
                </a:effectLst>
                <a:latin typeface="Aptos" panose="02110004020202020204"/>
                <a:ea typeface="+mn-ea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9B7945A-6E37-99F3-FE27-04B681A12325}"/>
                </a:ext>
              </a:extLst>
            </p:cNvPr>
            <p:cNvSpPr txBox="1"/>
            <p:nvPr/>
          </p:nvSpPr>
          <p:spPr>
            <a:xfrm>
              <a:off x="8317449" y="5231284"/>
              <a:ext cx="1599997" cy="461665"/>
            </a:xfrm>
            <a:prstGeom prst="rect">
              <a:avLst/>
            </a:prstGeom>
            <a:solidFill>
              <a:srgbClr val="FFFF99"/>
            </a:solidFill>
            <a:ln>
              <a:solidFill>
                <a:sysClr val="windowText" lastClr="00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</a:rPr>
                <a:t>Heat values shown are notional/approx.</a:t>
              </a:r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CD3F2E62-98A1-B513-4934-DA21262B34D5}"/>
                </a:ext>
              </a:extLst>
            </p:cNvPr>
            <p:cNvGrpSpPr/>
            <p:nvPr/>
          </p:nvGrpSpPr>
          <p:grpSpPr>
            <a:xfrm>
              <a:off x="336209" y="983132"/>
              <a:ext cx="8584287" cy="4936303"/>
              <a:chOff x="1533106" y="975698"/>
              <a:chExt cx="8584287" cy="4936303"/>
            </a:xfrm>
          </p:grpSpPr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972F7FDF-0A31-8B3B-FAD5-6874C0B6D39C}"/>
                  </a:ext>
                </a:extLst>
              </p:cNvPr>
              <p:cNvGrpSpPr/>
              <p:nvPr/>
            </p:nvGrpSpPr>
            <p:grpSpPr>
              <a:xfrm>
                <a:off x="1533106" y="975698"/>
                <a:ext cx="8584287" cy="4936303"/>
                <a:chOff x="1533106" y="975698"/>
                <a:chExt cx="8584287" cy="4936303"/>
              </a:xfrm>
            </p:grpSpPr>
            <p:grpSp>
              <p:nvGrpSpPr>
                <p:cNvPr id="87" name="Group 86">
                  <a:extLst>
                    <a:ext uri="{FF2B5EF4-FFF2-40B4-BE49-F238E27FC236}">
                      <a16:creationId xmlns:a16="http://schemas.microsoft.com/office/drawing/2014/main" id="{7E8FC3AB-A259-1D68-D328-BB56A89D9003}"/>
                    </a:ext>
                  </a:extLst>
                </p:cNvPr>
                <p:cNvGrpSpPr/>
                <p:nvPr/>
              </p:nvGrpSpPr>
              <p:grpSpPr>
                <a:xfrm>
                  <a:off x="1533106" y="975698"/>
                  <a:ext cx="8584287" cy="4936303"/>
                  <a:chOff x="222047" y="1300164"/>
                  <a:chExt cx="8134406" cy="4677604"/>
                </a:xfrm>
              </p:grpSpPr>
              <p:pic>
                <p:nvPicPr>
                  <p:cNvPr id="89" name="Picture 88">
                    <a:extLst>
                      <a:ext uri="{FF2B5EF4-FFF2-40B4-BE49-F238E27FC236}">
                        <a16:creationId xmlns:a16="http://schemas.microsoft.com/office/drawing/2014/main" id="{5E14BDFF-2299-92B4-0D01-FCEDF3653A6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rcRect b="59512"/>
                  <a:stretch>
                    <a:fillRect/>
                  </a:stretch>
                </p:blipFill>
                <p:spPr>
                  <a:xfrm>
                    <a:off x="1421348" y="4797886"/>
                    <a:ext cx="566977" cy="1179882"/>
                  </a:xfrm>
                  <a:prstGeom prst="rect">
                    <a:avLst/>
                  </a:prstGeom>
                </p:spPr>
              </p:pic>
              <p:sp>
                <p:nvSpPr>
                  <p:cNvPr id="90" name="Cube 89">
                    <a:extLst>
                      <a:ext uri="{FF2B5EF4-FFF2-40B4-BE49-F238E27FC236}">
                        <a16:creationId xmlns:a16="http://schemas.microsoft.com/office/drawing/2014/main" id="{C1C51483-C633-2AA5-6243-CA578528EB5A}"/>
                      </a:ext>
                    </a:extLst>
                  </p:cNvPr>
                  <p:cNvSpPr/>
                  <p:nvPr/>
                </p:nvSpPr>
                <p:spPr>
                  <a:xfrm>
                    <a:off x="864394" y="4116038"/>
                    <a:ext cx="1728788" cy="1020318"/>
                  </a:xfrm>
                  <a:prstGeom prst="cube">
                    <a:avLst/>
                  </a:prstGeom>
                  <a:solidFill>
                    <a:srgbClr val="156082"/>
                  </a:solidFill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240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rPr>
                      <a:t>PPE</a:t>
                    </a:r>
                    <a:endParaRPr kumimoji="0" lang="en-US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1" name="Rectangle 90">
                    <a:extLst>
                      <a:ext uri="{FF2B5EF4-FFF2-40B4-BE49-F238E27FC236}">
                        <a16:creationId xmlns:a16="http://schemas.microsoft.com/office/drawing/2014/main" id="{C8341C7A-A1A8-9859-421F-9738189EAA13}"/>
                      </a:ext>
                    </a:extLst>
                  </p:cNvPr>
                  <p:cNvSpPr/>
                  <p:nvPr/>
                </p:nvSpPr>
                <p:spPr>
                  <a:xfrm>
                    <a:off x="2993230" y="4110601"/>
                    <a:ext cx="1035844" cy="961461"/>
                  </a:xfrm>
                  <a:prstGeom prst="rect">
                    <a:avLst/>
                  </a:prstGeom>
                  <a:noFill/>
                  <a:ln w="38100" cap="flat" cmpd="sng" algn="ctr">
                    <a:solidFill>
                      <a:srgbClr val="7F7F7F">
                        <a:alpha val="4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92" name="Group 91">
                    <a:extLst>
                      <a:ext uri="{FF2B5EF4-FFF2-40B4-BE49-F238E27FC236}">
                        <a16:creationId xmlns:a16="http://schemas.microsoft.com/office/drawing/2014/main" id="{7E0264E9-5D82-CB90-A695-63CCECC5559F}"/>
                      </a:ext>
                    </a:extLst>
                  </p:cNvPr>
                  <p:cNvGrpSpPr/>
                  <p:nvPr/>
                </p:nvGrpSpPr>
                <p:grpSpPr>
                  <a:xfrm>
                    <a:off x="4085985" y="4110601"/>
                    <a:ext cx="1960806" cy="961461"/>
                    <a:chOff x="3800474" y="3317645"/>
                    <a:chExt cx="1457325" cy="961461"/>
                  </a:xfrm>
                </p:grpSpPr>
                <p:sp>
                  <p:nvSpPr>
                    <p:cNvPr id="151" name="Rectangle 150">
                      <a:extLst>
                        <a:ext uri="{FF2B5EF4-FFF2-40B4-BE49-F238E27FC236}">
                          <a16:creationId xmlns:a16="http://schemas.microsoft.com/office/drawing/2014/main" id="{35C933D7-D279-CC85-7A34-B44A953027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800474" y="3317645"/>
                      <a:ext cx="1457325" cy="961461"/>
                    </a:xfrm>
                    <a:prstGeom prst="rect">
                      <a:avLst/>
                    </a:prstGeom>
                    <a:noFill/>
                    <a:ln w="38100" cap="flat" cmpd="sng" algn="ctr">
                      <a:solidFill>
                        <a:srgbClr val="7F7F7F">
                          <a:alpha val="4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p:txBody>
                </p:sp>
                <p:cxnSp>
                  <p:nvCxnSpPr>
                    <p:cNvPr id="152" name="Straight Connector 151">
                      <a:extLst>
                        <a:ext uri="{FF2B5EF4-FFF2-40B4-BE49-F238E27FC236}">
                          <a16:creationId xmlns:a16="http://schemas.microsoft.com/office/drawing/2014/main" id="{31D2FF03-BC81-C49B-833D-6B7C50CECAB7}"/>
                        </a:ext>
                      </a:extLst>
                    </p:cNvPr>
                    <p:cNvCxnSpPr>
                      <a:cxnSpLocks/>
                      <a:endCxn id="151" idx="2"/>
                    </p:cNvCxnSpPr>
                    <p:nvPr/>
                  </p:nvCxnSpPr>
                  <p:spPr>
                    <a:xfrm>
                      <a:off x="3800474" y="3317645"/>
                      <a:ext cx="728663" cy="961461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7F7F7F">
                          <a:alpha val="4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53" name="Straight Connector 152">
                      <a:extLst>
                        <a:ext uri="{FF2B5EF4-FFF2-40B4-BE49-F238E27FC236}">
                          <a16:creationId xmlns:a16="http://schemas.microsoft.com/office/drawing/2014/main" id="{E16E08FC-DCDD-A935-1E1D-311DD8E5D400}"/>
                        </a:ext>
                      </a:extLst>
                    </p:cNvPr>
                    <p:cNvCxnSpPr>
                      <a:cxnSpLocks/>
                      <a:endCxn id="151" idx="2"/>
                    </p:cNvCxnSpPr>
                    <p:nvPr/>
                  </p:nvCxnSpPr>
                  <p:spPr>
                    <a:xfrm flipH="1">
                      <a:off x="4529137" y="3317645"/>
                      <a:ext cx="728662" cy="961461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7F7F7F">
                          <a:alpha val="4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54" name="Straight Connector 153">
                      <a:extLst>
                        <a:ext uri="{FF2B5EF4-FFF2-40B4-BE49-F238E27FC236}">
                          <a16:creationId xmlns:a16="http://schemas.microsoft.com/office/drawing/2014/main" id="{93CD5054-7186-E8B8-DF3F-EAABADAB0EF4}"/>
                        </a:ext>
                      </a:extLst>
                    </p:cNvPr>
                    <p:cNvCxnSpPr>
                      <a:cxnSpLocks/>
                      <a:endCxn id="151" idx="0"/>
                    </p:cNvCxnSpPr>
                    <p:nvPr/>
                  </p:nvCxnSpPr>
                  <p:spPr>
                    <a:xfrm flipH="1" flipV="1">
                      <a:off x="4529137" y="3317645"/>
                      <a:ext cx="728662" cy="961461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7F7F7F">
                          <a:alpha val="4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155" name="Straight Connector 154">
                      <a:extLst>
                        <a:ext uri="{FF2B5EF4-FFF2-40B4-BE49-F238E27FC236}">
                          <a16:creationId xmlns:a16="http://schemas.microsoft.com/office/drawing/2014/main" id="{0730193F-1875-C6E5-C88C-0C1F0B857208}"/>
                        </a:ext>
                      </a:extLst>
                    </p:cNvPr>
                    <p:cNvCxnSpPr>
                      <a:cxnSpLocks/>
                      <a:stCxn id="151" idx="0"/>
                    </p:cNvCxnSpPr>
                    <p:nvPr/>
                  </p:nvCxnSpPr>
                  <p:spPr>
                    <a:xfrm flipH="1">
                      <a:off x="3800474" y="3317645"/>
                      <a:ext cx="728663" cy="961461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rgbClr val="7F7F7F">
                          <a:alpha val="40000"/>
                        </a:srgbClr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  <p:sp>
                <p:nvSpPr>
                  <p:cNvPr id="93" name="Rectangle 92">
                    <a:extLst>
                      <a:ext uri="{FF2B5EF4-FFF2-40B4-BE49-F238E27FC236}">
                        <a16:creationId xmlns:a16="http://schemas.microsoft.com/office/drawing/2014/main" id="{991A5F78-7896-15B7-8251-BF3A9DBE93F6}"/>
                      </a:ext>
                    </a:extLst>
                  </p:cNvPr>
                  <p:cNvSpPr/>
                  <p:nvPr/>
                </p:nvSpPr>
                <p:spPr>
                  <a:xfrm>
                    <a:off x="4682219" y="4321969"/>
                    <a:ext cx="1228747" cy="520064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196B24">
                          <a:lumMod val="67000"/>
                        </a:srgbClr>
                      </a:gs>
                      <a:gs pos="48000">
                        <a:srgbClr val="196B24">
                          <a:lumMod val="97000"/>
                          <a:lumOff val="3000"/>
                        </a:srgbClr>
                      </a:gs>
                      <a:gs pos="100000">
                        <a:srgbClr val="196B24">
                          <a:lumMod val="60000"/>
                          <a:lumOff val="40000"/>
                        </a:srgbClr>
                      </a:gs>
                    </a:gsLst>
                    <a:lin ang="16200000" scaled="1"/>
                    <a:tileRect/>
                  </a:gradFill>
                  <a:ln>
                    <a:solidFill>
                      <a:sysClr val="windowText" lastClr="000000"/>
                    </a:solidFill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l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40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rPr>
                      <a:t>Brayton</a:t>
                    </a:r>
                  </a:p>
                </p:txBody>
              </p:sp>
              <p:grpSp>
                <p:nvGrpSpPr>
                  <p:cNvPr id="94" name="Group 93">
                    <a:extLst>
                      <a:ext uri="{FF2B5EF4-FFF2-40B4-BE49-F238E27FC236}">
                        <a16:creationId xmlns:a16="http://schemas.microsoft.com/office/drawing/2014/main" id="{6C951671-F5FE-6C33-CFD4-5A9C32AD44C3}"/>
                      </a:ext>
                    </a:extLst>
                  </p:cNvPr>
                  <p:cNvGrpSpPr/>
                  <p:nvPr/>
                </p:nvGrpSpPr>
                <p:grpSpPr>
                  <a:xfrm>
                    <a:off x="3196256" y="4180184"/>
                    <a:ext cx="619126" cy="814874"/>
                    <a:chOff x="3221822" y="1396648"/>
                    <a:chExt cx="598994" cy="914400"/>
                  </a:xfrm>
                  <a:solidFill>
                    <a:srgbClr val="156082">
                      <a:lumMod val="60000"/>
                      <a:lumOff val="40000"/>
                    </a:srgbClr>
                  </a:solidFill>
                </p:grpSpPr>
                <p:sp>
                  <p:nvSpPr>
                    <p:cNvPr id="148" name="Flowchart: Delay 147">
                      <a:extLst>
                        <a:ext uri="{FF2B5EF4-FFF2-40B4-BE49-F238E27FC236}">
                          <a16:creationId xmlns:a16="http://schemas.microsoft.com/office/drawing/2014/main" id="{988968DA-640A-30B8-BF77-3171CCED184C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3221822" y="1396648"/>
                      <a:ext cx="135630" cy="914400"/>
                    </a:xfrm>
                    <a:prstGeom prst="flowChartDelay">
                      <a:avLst/>
                    </a:prstGeom>
                    <a:grp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49" name="Trapezoid 148">
                      <a:extLst>
                        <a:ext uri="{FF2B5EF4-FFF2-40B4-BE49-F238E27FC236}">
                          <a16:creationId xmlns:a16="http://schemas.microsoft.com/office/drawing/2014/main" id="{D1275C7C-9D20-A8AF-DC11-E79AEA4A13B0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3124184" y="1629918"/>
                      <a:ext cx="914400" cy="447860"/>
                    </a:xfrm>
                    <a:prstGeom prst="trapezoid">
                      <a:avLst>
                        <a:gd name="adj" fmla="val 60368"/>
                      </a:avLst>
                    </a:prstGeom>
                    <a:grp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50" name="Rectangle 149">
                      <a:extLst>
                        <a:ext uri="{FF2B5EF4-FFF2-40B4-BE49-F238E27FC236}">
                          <a16:creationId xmlns:a16="http://schemas.microsoft.com/office/drawing/2014/main" id="{183BEE4A-FDCB-9D60-73E1-94BE8D3738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16676" y="1416616"/>
                      <a:ext cx="104140" cy="874464"/>
                    </a:xfrm>
                    <a:prstGeom prst="rect">
                      <a:avLst/>
                    </a:prstGeom>
                    <a:grp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95" name="Rectangle 94">
                    <a:extLst>
                      <a:ext uri="{FF2B5EF4-FFF2-40B4-BE49-F238E27FC236}">
                        <a16:creationId xmlns:a16="http://schemas.microsoft.com/office/drawing/2014/main" id="{507F066C-E80B-6753-89A5-82B8AA2F5E75}"/>
                      </a:ext>
                    </a:extLst>
                  </p:cNvPr>
                  <p:cNvSpPr/>
                  <p:nvPr/>
                </p:nvSpPr>
                <p:spPr>
                  <a:xfrm>
                    <a:off x="4268151" y="3500436"/>
                    <a:ext cx="1639889" cy="510152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ysClr val="windowText" lastClr="000000">
                          <a:lumMod val="110000"/>
                          <a:satMod val="105000"/>
                          <a:tint val="67000"/>
                        </a:sysClr>
                      </a:gs>
                      <a:gs pos="50000">
                        <a:sysClr val="windowText" lastClr="000000">
                          <a:lumMod val="105000"/>
                          <a:satMod val="103000"/>
                          <a:tint val="73000"/>
                        </a:sysClr>
                      </a:gs>
                      <a:gs pos="100000">
                        <a:sysClr val="windowText" lastClr="000000">
                          <a:lumMod val="105000"/>
                          <a:satMod val="109000"/>
                          <a:tint val="81000"/>
                        </a:sysClr>
                      </a:gs>
                    </a:gsLst>
                    <a:lin ang="5400000" scaled="0"/>
                  </a:gra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6" name="Rectangle 95">
                    <a:extLst>
                      <a:ext uri="{FF2B5EF4-FFF2-40B4-BE49-F238E27FC236}">
                        <a16:creationId xmlns:a16="http://schemas.microsoft.com/office/drawing/2014/main" id="{BC2D94A0-00B3-B5CB-FEB4-BABDFF062F4F}"/>
                      </a:ext>
                    </a:extLst>
                  </p:cNvPr>
                  <p:cNvSpPr/>
                  <p:nvPr/>
                </p:nvSpPr>
                <p:spPr>
                  <a:xfrm>
                    <a:off x="4268151" y="2928936"/>
                    <a:ext cx="1639889" cy="510152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ysClr val="windowText" lastClr="000000">
                          <a:lumMod val="110000"/>
                          <a:satMod val="105000"/>
                          <a:tint val="67000"/>
                        </a:sysClr>
                      </a:gs>
                      <a:gs pos="50000">
                        <a:sysClr val="windowText" lastClr="000000">
                          <a:lumMod val="105000"/>
                          <a:satMod val="103000"/>
                          <a:tint val="73000"/>
                        </a:sysClr>
                      </a:gs>
                      <a:gs pos="100000">
                        <a:sysClr val="windowText" lastClr="000000">
                          <a:lumMod val="105000"/>
                          <a:satMod val="109000"/>
                          <a:tint val="81000"/>
                        </a:sysClr>
                      </a:gs>
                    </a:gsLst>
                    <a:lin ang="5400000" scaled="0"/>
                  </a:gra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rPr>
                      <a:t>HRS</a:t>
                    </a:r>
                    <a:endParaRPr kumimoji="0" lang="en-US" sz="160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rPr>
                      <a:t>2 Wings</a:t>
                    </a:r>
                    <a:endParaRPr kumimoji="0" lang="en-US" b="0" i="1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7" name="Rectangle 96">
                    <a:extLst>
                      <a:ext uri="{FF2B5EF4-FFF2-40B4-BE49-F238E27FC236}">
                        <a16:creationId xmlns:a16="http://schemas.microsoft.com/office/drawing/2014/main" id="{8F29CBDA-C8C5-D3BB-D632-71B9CB09F8B5}"/>
                      </a:ext>
                    </a:extLst>
                  </p:cNvPr>
                  <p:cNvSpPr/>
                  <p:nvPr/>
                </p:nvSpPr>
                <p:spPr>
                  <a:xfrm>
                    <a:off x="4268151" y="2357436"/>
                    <a:ext cx="1639889" cy="510152"/>
                  </a:xfrm>
                  <a:prstGeom prst="rect">
                    <a:avLst/>
                  </a:prstGeom>
                  <a:gradFill rotWithShape="1">
                    <a:gsLst>
                      <a:gs pos="0">
                        <a:sysClr val="windowText" lastClr="000000">
                          <a:lumMod val="110000"/>
                          <a:satMod val="105000"/>
                          <a:tint val="67000"/>
                        </a:sysClr>
                      </a:gs>
                      <a:gs pos="50000">
                        <a:sysClr val="windowText" lastClr="000000">
                          <a:lumMod val="105000"/>
                          <a:satMod val="103000"/>
                          <a:tint val="73000"/>
                        </a:sysClr>
                      </a:gs>
                      <a:gs pos="100000">
                        <a:sysClr val="windowText" lastClr="000000">
                          <a:lumMod val="105000"/>
                          <a:satMod val="109000"/>
                          <a:tint val="81000"/>
                        </a:sysClr>
                      </a:gs>
                    </a:gsLst>
                    <a:lin ang="5400000" scaled="0"/>
                  </a:gra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98" name="Straight Connector 97">
                    <a:extLst>
                      <a:ext uri="{FF2B5EF4-FFF2-40B4-BE49-F238E27FC236}">
                        <a16:creationId xmlns:a16="http://schemas.microsoft.com/office/drawing/2014/main" id="{AE38E658-98AB-5362-5C7D-0F648597F8B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214812" y="3467576"/>
                    <a:ext cx="0" cy="590073"/>
                  </a:xfrm>
                  <a:prstGeom prst="line">
                    <a:avLst/>
                  </a:prstGeom>
                  <a:noFill/>
                  <a:ln w="28575" cap="flat" cmpd="sng" algn="ctr">
                    <a:solidFill>
                      <a:srgbClr val="E97132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99" name="Straight Connector 98">
                    <a:extLst>
                      <a:ext uri="{FF2B5EF4-FFF2-40B4-BE49-F238E27FC236}">
                        <a16:creationId xmlns:a16="http://schemas.microsoft.com/office/drawing/2014/main" id="{A9B79249-333D-D354-D34E-FC969EFA85C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214812" y="3467576"/>
                    <a:ext cx="1713548" cy="0"/>
                  </a:xfrm>
                  <a:prstGeom prst="line">
                    <a:avLst/>
                  </a:prstGeom>
                  <a:noFill/>
                  <a:ln w="28575" cap="flat" cmpd="sng" algn="ctr">
                    <a:solidFill>
                      <a:srgbClr val="E97132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00" name="Straight Connector 99">
                    <a:extLst>
                      <a:ext uri="{FF2B5EF4-FFF2-40B4-BE49-F238E27FC236}">
                        <a16:creationId xmlns:a16="http://schemas.microsoft.com/office/drawing/2014/main" id="{81E73593-2778-4EED-D94D-6DB73C13DB1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135755" y="2899886"/>
                    <a:ext cx="1807527" cy="0"/>
                  </a:xfrm>
                  <a:prstGeom prst="line">
                    <a:avLst/>
                  </a:prstGeom>
                  <a:noFill/>
                  <a:ln w="28575" cap="flat" cmpd="sng" algn="ctr">
                    <a:solidFill>
                      <a:srgbClr val="00B050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01" name="Straight Connector 100">
                    <a:extLst>
                      <a:ext uri="{FF2B5EF4-FFF2-40B4-BE49-F238E27FC236}">
                        <a16:creationId xmlns:a16="http://schemas.microsoft.com/office/drawing/2014/main" id="{68AE729C-EB10-86C3-2E9E-6A785E27807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135183" y="2889885"/>
                    <a:ext cx="0" cy="1494155"/>
                  </a:xfrm>
                  <a:prstGeom prst="line">
                    <a:avLst/>
                  </a:prstGeom>
                  <a:noFill/>
                  <a:ln w="28575" cap="flat" cmpd="sng" algn="ctr">
                    <a:solidFill>
                      <a:srgbClr val="0F9ED5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02" name="Straight Connector 101">
                    <a:extLst>
                      <a:ext uri="{FF2B5EF4-FFF2-40B4-BE49-F238E27FC236}">
                        <a16:creationId xmlns:a16="http://schemas.microsoft.com/office/drawing/2014/main" id="{86EAB4E0-0480-CDFA-3339-034B79AED2E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133850" y="4380452"/>
                    <a:ext cx="560070" cy="0"/>
                  </a:xfrm>
                  <a:prstGeom prst="line">
                    <a:avLst/>
                  </a:prstGeom>
                  <a:noFill/>
                  <a:ln w="28575" cap="flat" cmpd="sng" algn="ctr">
                    <a:solidFill>
                      <a:srgbClr val="0F9ED5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03" name="Straight Connector 102">
                    <a:extLst>
                      <a:ext uri="{FF2B5EF4-FFF2-40B4-BE49-F238E27FC236}">
                        <a16:creationId xmlns:a16="http://schemas.microsoft.com/office/drawing/2014/main" id="{05B10C7D-8577-1941-7A21-A2F99C3AC3E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739481" y="4231640"/>
                    <a:ext cx="0" cy="91916"/>
                  </a:xfrm>
                  <a:prstGeom prst="line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04" name="Straight Connector 103">
                    <a:extLst>
                      <a:ext uri="{FF2B5EF4-FFF2-40B4-BE49-F238E27FC236}">
                        <a16:creationId xmlns:a16="http://schemas.microsoft.com/office/drawing/2014/main" id="{B9F8921D-2630-933D-79B4-1433E26188E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908992" y="4043648"/>
                    <a:ext cx="0" cy="193072"/>
                  </a:xfrm>
                  <a:prstGeom prst="line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05" name="Straight Connector 104">
                    <a:extLst>
                      <a:ext uri="{FF2B5EF4-FFF2-40B4-BE49-F238E27FC236}">
                        <a16:creationId xmlns:a16="http://schemas.microsoft.com/office/drawing/2014/main" id="{1C1ED324-A02B-ED30-2314-5593D19D199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214812" y="4046696"/>
                    <a:ext cx="1698308" cy="0"/>
                  </a:xfrm>
                  <a:prstGeom prst="line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miter lim="800000"/>
                  </a:ln>
                  <a:effectLst/>
                </p:spPr>
              </p:cxnSp>
              <p:sp>
                <p:nvSpPr>
                  <p:cNvPr id="106" name="Flowchart: Data 105">
                    <a:extLst>
                      <a:ext uri="{FF2B5EF4-FFF2-40B4-BE49-F238E27FC236}">
                        <a16:creationId xmlns:a16="http://schemas.microsoft.com/office/drawing/2014/main" id="{C9297192-6AEC-D5B9-8897-52E30090DBB6}"/>
                      </a:ext>
                    </a:extLst>
                  </p:cNvPr>
                  <p:cNvSpPr/>
                  <p:nvPr/>
                </p:nvSpPr>
                <p:spPr>
                  <a:xfrm>
                    <a:off x="3078543" y="3774369"/>
                    <a:ext cx="857124" cy="235708"/>
                  </a:xfrm>
                  <a:prstGeom prst="flowChartInputOutput">
                    <a:avLst/>
                  </a:prstGeom>
                  <a:solidFill>
                    <a:srgbClr val="C00000"/>
                  </a:solidFill>
                  <a:ln>
                    <a:solidFill>
                      <a:sysClr val="windowText" lastClr="000000"/>
                    </a:solidFill>
                  </a:ln>
                  <a:effectLst>
                    <a:outerShdw blurRad="57150" dist="19050" dir="5400000" algn="ctr" rotWithShape="0">
                      <a:srgbClr val="000000">
                        <a:alpha val="63000"/>
                      </a:srgbClr>
                    </a:outerShdw>
                  </a:effectLst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40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rPr>
                      <a:t>PLR</a:t>
                    </a:r>
                  </a:p>
                </p:txBody>
              </p:sp>
              <p:sp>
                <p:nvSpPr>
                  <p:cNvPr id="107" name="Isosceles Triangle 106">
                    <a:extLst>
                      <a:ext uri="{FF2B5EF4-FFF2-40B4-BE49-F238E27FC236}">
                        <a16:creationId xmlns:a16="http://schemas.microsoft.com/office/drawing/2014/main" id="{D3A6BBB7-2C07-477C-B627-B5E1EF955DAC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126549" y="4184569"/>
                    <a:ext cx="112776" cy="116000"/>
                  </a:xfrm>
                  <a:prstGeom prst="triangle">
                    <a:avLst/>
                  </a:prstGeom>
                  <a:solidFill>
                    <a:srgbClr val="FF0000"/>
                  </a:solidFill>
                  <a:ln w="1905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8" name="Isosceles Triangle 107">
                    <a:extLst>
                      <a:ext uri="{FF2B5EF4-FFF2-40B4-BE49-F238E27FC236}">
                        <a16:creationId xmlns:a16="http://schemas.microsoft.com/office/drawing/2014/main" id="{7C03CF89-8764-771A-B0FB-6A79BCE43D94}"/>
                      </a:ext>
                    </a:extLst>
                  </p:cNvPr>
                  <p:cNvSpPr/>
                  <p:nvPr/>
                </p:nvSpPr>
                <p:spPr>
                  <a:xfrm>
                    <a:off x="4157098" y="3668148"/>
                    <a:ext cx="112776" cy="116000"/>
                  </a:xfrm>
                  <a:prstGeom prst="triangle">
                    <a:avLst/>
                  </a:prstGeom>
                  <a:solidFill>
                    <a:srgbClr val="E97132"/>
                  </a:solidFill>
                  <a:ln w="1905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9" name="Isosceles Triangle 108">
                    <a:extLst>
                      <a:ext uri="{FF2B5EF4-FFF2-40B4-BE49-F238E27FC236}">
                        <a16:creationId xmlns:a16="http://schemas.microsoft.com/office/drawing/2014/main" id="{FE44CDFB-15DF-70BE-FE76-C07B91D0DC8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4077469" y="3209932"/>
                    <a:ext cx="112776" cy="116000"/>
                  </a:xfrm>
                  <a:prstGeom prst="triangle">
                    <a:avLst/>
                  </a:prstGeom>
                  <a:solidFill>
                    <a:srgbClr val="00B0F0"/>
                  </a:solidFill>
                  <a:ln w="1905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0" name="Isosceles Triangle 109">
                    <a:extLst>
                      <a:ext uri="{FF2B5EF4-FFF2-40B4-BE49-F238E27FC236}">
                        <a16:creationId xmlns:a16="http://schemas.microsoft.com/office/drawing/2014/main" id="{114AEF8C-B94A-19A2-E5B5-9ACE82FC87D8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343540" y="4328573"/>
                    <a:ext cx="112776" cy="116000"/>
                  </a:xfrm>
                  <a:prstGeom prst="triangle">
                    <a:avLst/>
                  </a:prstGeom>
                  <a:solidFill>
                    <a:srgbClr val="00B0F0"/>
                  </a:solidFill>
                  <a:ln w="1905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111" name="Group 110">
                    <a:extLst>
                      <a:ext uri="{FF2B5EF4-FFF2-40B4-BE49-F238E27FC236}">
                        <a16:creationId xmlns:a16="http://schemas.microsoft.com/office/drawing/2014/main" id="{E7FFDD92-2026-0FE7-5126-6377DB5A0408}"/>
                      </a:ext>
                    </a:extLst>
                  </p:cNvPr>
                  <p:cNvGrpSpPr/>
                  <p:nvPr/>
                </p:nvGrpSpPr>
                <p:grpSpPr>
                  <a:xfrm>
                    <a:off x="5813493" y="4378732"/>
                    <a:ext cx="748273" cy="436156"/>
                    <a:chOff x="10236832" y="3575899"/>
                    <a:chExt cx="1040768" cy="455908"/>
                  </a:xfrm>
                  <a:solidFill>
                    <a:srgbClr val="FF7C80"/>
                  </a:solidFill>
                </p:grpSpPr>
                <p:sp>
                  <p:nvSpPr>
                    <p:cNvPr id="145" name="Rectangle 144">
                      <a:extLst>
                        <a:ext uri="{FF2B5EF4-FFF2-40B4-BE49-F238E27FC236}">
                          <a16:creationId xmlns:a16="http://schemas.microsoft.com/office/drawing/2014/main" id="{6803E954-1AF2-21A9-F092-4F6D7E639E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790636" y="3630949"/>
                      <a:ext cx="486964" cy="345809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E97132">
                            <a:lumMod val="67000"/>
                          </a:srgbClr>
                        </a:gs>
                        <a:gs pos="48000">
                          <a:srgbClr val="E97132">
                            <a:lumMod val="97000"/>
                            <a:lumOff val="3000"/>
                          </a:srgbClr>
                        </a:gs>
                        <a:gs pos="100000">
                          <a:srgbClr val="E97132">
                            <a:lumMod val="60000"/>
                            <a:lumOff val="40000"/>
                          </a:srgbClr>
                        </a:gs>
                      </a:gsLst>
                      <a:lin ang="16200000" scaled="1"/>
                      <a:tileRect/>
                    </a:gradFill>
                    <a:ln>
                      <a:solidFill>
                        <a:sysClr val="windowText" lastClr="000000"/>
                      </a:solidFill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46" name="Rectangle 145">
                      <a:extLst>
                        <a:ext uri="{FF2B5EF4-FFF2-40B4-BE49-F238E27FC236}">
                          <a16:creationId xmlns:a16="http://schemas.microsoft.com/office/drawing/2014/main" id="{162D14C0-D920-A83C-77A3-8C8886F646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561320" y="3575899"/>
                      <a:ext cx="230840" cy="455908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E97132">
                            <a:lumMod val="67000"/>
                          </a:srgbClr>
                        </a:gs>
                        <a:gs pos="48000">
                          <a:srgbClr val="E97132">
                            <a:lumMod val="97000"/>
                            <a:lumOff val="3000"/>
                          </a:srgbClr>
                        </a:gs>
                        <a:gs pos="100000">
                          <a:srgbClr val="E97132">
                            <a:lumMod val="60000"/>
                            <a:lumOff val="40000"/>
                          </a:srgbClr>
                        </a:gs>
                      </a:gsLst>
                      <a:lin ang="16200000" scaled="1"/>
                      <a:tileRect/>
                    </a:gradFill>
                    <a:ln>
                      <a:solidFill>
                        <a:sysClr val="windowText" lastClr="000000"/>
                      </a:solidFill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147" name="Rectangle 146">
                      <a:extLst>
                        <a:ext uri="{FF2B5EF4-FFF2-40B4-BE49-F238E27FC236}">
                          <a16:creationId xmlns:a16="http://schemas.microsoft.com/office/drawing/2014/main" id="{BF0946C1-B6B9-3467-474C-C899C8C2B6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36832" y="3681948"/>
                      <a:ext cx="325722" cy="243810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E97132">
                            <a:lumMod val="67000"/>
                          </a:srgbClr>
                        </a:gs>
                        <a:gs pos="48000">
                          <a:srgbClr val="E97132">
                            <a:lumMod val="97000"/>
                            <a:lumOff val="3000"/>
                          </a:srgbClr>
                        </a:gs>
                        <a:gs pos="100000">
                          <a:srgbClr val="E97132">
                            <a:lumMod val="60000"/>
                            <a:lumOff val="40000"/>
                          </a:srgbClr>
                        </a:gs>
                      </a:gsLst>
                      <a:lin ang="16200000" scaled="1"/>
                      <a:tileRect/>
                    </a:gradFill>
                    <a:ln>
                      <a:solidFill>
                        <a:sysClr val="windowText" lastClr="000000"/>
                      </a:solidFill>
                    </a:ln>
                    <a:effectLst/>
                  </p:spPr>
                  <p:txBody>
                    <a:bodyPr rtlCol="0" anchor="ctr"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112" name="Arrow: Left 111">
                    <a:extLst>
                      <a:ext uri="{FF2B5EF4-FFF2-40B4-BE49-F238E27FC236}">
                        <a16:creationId xmlns:a16="http://schemas.microsoft.com/office/drawing/2014/main" id="{9E1C909B-C31D-840E-A39C-26A30A2933D5}"/>
                      </a:ext>
                    </a:extLst>
                  </p:cNvPr>
                  <p:cNvSpPr/>
                  <p:nvPr/>
                </p:nvSpPr>
                <p:spPr>
                  <a:xfrm>
                    <a:off x="5564393" y="4447036"/>
                    <a:ext cx="442913" cy="294890"/>
                  </a:xfrm>
                  <a:prstGeom prst="leftArrow">
                    <a:avLst/>
                  </a:prstGeom>
                  <a:solidFill>
                    <a:srgbClr val="FFFF00"/>
                  </a:solidFill>
                  <a:ln w="19050" cap="flat" cmpd="sng" algn="ctr">
                    <a:solidFill>
                      <a:srgbClr val="FF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113" name="Picture 112">
                    <a:extLst>
                      <a:ext uri="{FF2B5EF4-FFF2-40B4-BE49-F238E27FC236}">
                        <a16:creationId xmlns:a16="http://schemas.microsoft.com/office/drawing/2014/main" id="{EDB4A7D2-F45E-6112-CB7C-F67618591BA1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6237655" y="4434687"/>
                    <a:ext cx="297760" cy="320888"/>
                  </a:xfrm>
                  <a:prstGeom prst="rect">
                    <a:avLst/>
                  </a:prstGeom>
                </p:spPr>
              </p:pic>
              <p:sp>
                <p:nvSpPr>
                  <p:cNvPr id="114" name="Arrow: Left 113">
                    <a:extLst>
                      <a:ext uri="{FF2B5EF4-FFF2-40B4-BE49-F238E27FC236}">
                        <a16:creationId xmlns:a16="http://schemas.microsoft.com/office/drawing/2014/main" id="{AE0B9E7D-9A31-00E9-3A90-D78CEB21EB92}"/>
                      </a:ext>
                    </a:extLst>
                  </p:cNvPr>
                  <p:cNvSpPr/>
                  <p:nvPr/>
                </p:nvSpPr>
                <p:spPr>
                  <a:xfrm rot="4680994">
                    <a:off x="3121971" y="3331635"/>
                    <a:ext cx="455913" cy="256176"/>
                  </a:xfrm>
                  <a:prstGeom prst="leftArrow">
                    <a:avLst/>
                  </a:prstGeom>
                  <a:solidFill>
                    <a:srgbClr val="FFFF00"/>
                  </a:solidFill>
                  <a:ln w="19050" cap="flat" cmpd="sng" algn="ctr">
                    <a:solidFill>
                      <a:srgbClr val="FF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15" name="Arrow: Left 114">
                    <a:extLst>
                      <a:ext uri="{FF2B5EF4-FFF2-40B4-BE49-F238E27FC236}">
                        <a16:creationId xmlns:a16="http://schemas.microsoft.com/office/drawing/2014/main" id="{9D2B2A51-29ED-E8E9-E8AF-25E7F977DFBF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4680850" y="2104629"/>
                    <a:ext cx="426170" cy="365884"/>
                  </a:xfrm>
                  <a:prstGeom prst="leftArrow">
                    <a:avLst/>
                  </a:prstGeom>
                  <a:solidFill>
                    <a:srgbClr val="FFFF00"/>
                  </a:solidFill>
                  <a:ln w="19050" cap="flat" cmpd="sng" algn="ctr">
                    <a:solidFill>
                      <a:srgbClr val="FF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116" name="Connector: Elbow 115">
                    <a:extLst>
                      <a:ext uri="{FF2B5EF4-FFF2-40B4-BE49-F238E27FC236}">
                        <a16:creationId xmlns:a16="http://schemas.microsoft.com/office/drawing/2014/main" id="{0C801FC4-B911-D4DC-5ABC-DDA4F49B14E0}"/>
                      </a:ext>
                    </a:extLst>
                  </p:cNvPr>
                  <p:cNvCxnSpPr>
                    <a:cxnSpLocks/>
                    <a:stCxn id="93" idx="2"/>
                    <a:endCxn id="90" idx="4"/>
                  </p:cNvCxnSpPr>
                  <p:nvPr/>
                </p:nvCxnSpPr>
                <p:spPr>
                  <a:xfrm rot="5400000" flipH="1">
                    <a:off x="3773199" y="3318640"/>
                    <a:ext cx="88297" cy="2958490"/>
                  </a:xfrm>
                  <a:prstGeom prst="bentConnector4">
                    <a:avLst>
                      <a:gd name="adj1" fmla="val -388442"/>
                      <a:gd name="adj2" fmla="val 86458"/>
                    </a:avLst>
                  </a:pr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dash"/>
                    <a:miter lim="800000"/>
                  </a:ln>
                  <a:effectLst/>
                </p:spPr>
              </p:cxnSp>
              <p:cxnSp>
                <p:nvCxnSpPr>
                  <p:cNvPr id="117" name="Connector: Elbow 116">
                    <a:extLst>
                      <a:ext uri="{FF2B5EF4-FFF2-40B4-BE49-F238E27FC236}">
                        <a16:creationId xmlns:a16="http://schemas.microsoft.com/office/drawing/2014/main" id="{BB8779E0-08F9-2B30-C9B4-9425B6809DA0}"/>
                      </a:ext>
                    </a:extLst>
                  </p:cNvPr>
                  <p:cNvCxnSpPr>
                    <a:cxnSpLocks/>
                    <a:stCxn id="106" idx="2"/>
                    <a:endCxn id="90" idx="5"/>
                  </p:cNvCxnSpPr>
                  <p:nvPr/>
                </p:nvCxnSpPr>
                <p:spPr>
                  <a:xfrm rot="10800000" flipV="1">
                    <a:off x="2593183" y="3892223"/>
                    <a:ext cx="571073" cy="606435"/>
                  </a:xfrm>
                  <a:prstGeom prst="bentConnector3">
                    <a:avLst>
                      <a:gd name="adj1" fmla="val 55690"/>
                    </a:avLst>
                  </a:prstGeom>
                  <a:noFill/>
                  <a:ln w="12700" cap="flat" cmpd="sng" algn="ctr">
                    <a:solidFill>
                      <a:sysClr val="windowText" lastClr="000000"/>
                    </a:solidFill>
                    <a:prstDash val="dash"/>
                    <a:miter lim="800000"/>
                  </a:ln>
                  <a:effectLst/>
                </p:spPr>
              </p:cxnSp>
              <p:sp>
                <p:nvSpPr>
                  <p:cNvPr id="118" name="TextBox 117">
                    <a:extLst>
                      <a:ext uri="{FF2B5EF4-FFF2-40B4-BE49-F238E27FC236}">
                        <a16:creationId xmlns:a16="http://schemas.microsoft.com/office/drawing/2014/main" id="{95DB1B9E-D855-2B1B-CC74-67AA18E5993B}"/>
                      </a:ext>
                    </a:extLst>
                  </p:cNvPr>
                  <p:cNvSpPr txBox="1"/>
                  <p:nvPr/>
                </p:nvSpPr>
                <p:spPr>
                  <a:xfrm>
                    <a:off x="3155265" y="4456502"/>
                    <a:ext cx="738770" cy="25275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40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glow rad="101600">
                            <a:prstClr val="white">
                              <a:alpha val="60000"/>
                            </a:prstClr>
                          </a:glow>
                        </a:effectLst>
                        <a:uLnTx/>
                        <a:uFillTx/>
                        <a:latin typeface="Aptos" panose="02110004020202020204"/>
                        <a:ea typeface="+mn-ea"/>
                      </a:rPr>
                      <a:t>SKYFALL</a:t>
                    </a:r>
                  </a:p>
                </p:txBody>
              </p:sp>
              <p:sp>
                <p:nvSpPr>
                  <p:cNvPr id="119" name="TextBox 118">
                    <a:extLst>
                      <a:ext uri="{FF2B5EF4-FFF2-40B4-BE49-F238E27FC236}">
                        <a16:creationId xmlns:a16="http://schemas.microsoft.com/office/drawing/2014/main" id="{FB99C820-18D5-5C8C-BBFA-8DD9D63699A1}"/>
                      </a:ext>
                    </a:extLst>
                  </p:cNvPr>
                  <p:cNvSpPr txBox="1"/>
                  <p:nvPr/>
                </p:nvSpPr>
                <p:spPr>
                  <a:xfrm>
                    <a:off x="3862068" y="4536632"/>
                    <a:ext cx="765098" cy="3285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glow rad="101600">
                            <a:prstClr val="white">
                              <a:alpha val="60000"/>
                            </a:prstClr>
                          </a:glow>
                        </a:effectLst>
                        <a:uLnTx/>
                        <a:uFillTx/>
                        <a:latin typeface="Aptos" panose="02110004020202020204"/>
                        <a:ea typeface="+mn-ea"/>
                      </a:rPr>
                      <a:t>BOOM</a:t>
                    </a:r>
                  </a:p>
                </p:txBody>
              </p:sp>
              <p:sp>
                <p:nvSpPr>
                  <p:cNvPr id="120" name="TextBox 119">
                    <a:extLst>
                      <a:ext uri="{FF2B5EF4-FFF2-40B4-BE49-F238E27FC236}">
                        <a16:creationId xmlns:a16="http://schemas.microsoft.com/office/drawing/2014/main" id="{AA21BD71-9A79-A53D-B0F2-40D772FD282A}"/>
                      </a:ext>
                    </a:extLst>
                  </p:cNvPr>
                  <p:cNvSpPr txBox="1"/>
                  <p:nvPr/>
                </p:nvSpPr>
                <p:spPr>
                  <a:xfrm>
                    <a:off x="4029075" y="5233604"/>
                    <a:ext cx="1574909" cy="530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glow rad="101600">
                            <a:prstClr val="white">
                              <a:alpha val="60000"/>
                            </a:prstClr>
                          </a:glow>
                        </a:effectLst>
                        <a:uLnTx/>
                        <a:uFillTx/>
                        <a:latin typeface="Aptos" panose="02110004020202020204"/>
                        <a:ea typeface="+mn-ea"/>
                      </a:rPr>
                      <a:t>20kWe</a:t>
                    </a:r>
                    <a:r>
                      <a: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glow rad="101600">
                            <a:prstClr val="white">
                              <a:alpha val="60000"/>
                            </a:prstClr>
                          </a:glow>
                        </a:effectLst>
                        <a:uLnTx/>
                        <a:uFillTx/>
                        <a:latin typeface="Aptos" panose="02110004020202020204"/>
                        <a:ea typeface="+mn-ea"/>
                      </a:rPr>
                      <a:t> Power Delivered to PPE</a:t>
                    </a:r>
                  </a:p>
                </p:txBody>
              </p:sp>
              <p:cxnSp>
                <p:nvCxnSpPr>
                  <p:cNvPr id="121" name="Straight Arrow Connector 120">
                    <a:extLst>
                      <a:ext uri="{FF2B5EF4-FFF2-40B4-BE49-F238E27FC236}">
                        <a16:creationId xmlns:a16="http://schemas.microsoft.com/office/drawing/2014/main" id="{5CDC3DC3-BFEB-57FB-4F3F-6F01CF8DDA6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174255" y="5246819"/>
                    <a:ext cx="285165" cy="0"/>
                  </a:xfrm>
                  <a:prstGeom prst="straightConnector1">
                    <a:avLst/>
                  </a:prstGeom>
                  <a:noFill/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  <a:tailEnd type="triangle"/>
                  </a:ln>
                  <a:effectLst/>
                </p:spPr>
              </p:cxnSp>
              <p:sp>
                <p:nvSpPr>
                  <p:cNvPr id="122" name="TextBox 121">
                    <a:extLst>
                      <a:ext uri="{FF2B5EF4-FFF2-40B4-BE49-F238E27FC236}">
                        <a16:creationId xmlns:a16="http://schemas.microsoft.com/office/drawing/2014/main" id="{49E4269A-B35B-63DE-A813-A5C7E3CE36A5}"/>
                      </a:ext>
                    </a:extLst>
                  </p:cNvPr>
                  <p:cNvSpPr txBox="1"/>
                  <p:nvPr/>
                </p:nvSpPr>
                <p:spPr>
                  <a:xfrm>
                    <a:off x="2319971" y="2411744"/>
                    <a:ext cx="1685596" cy="60660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4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glow rad="101600">
                            <a:prstClr val="white">
                              <a:alpha val="60000"/>
                            </a:prstClr>
                          </a:glow>
                        </a:effectLst>
                        <a:uLnTx/>
                        <a:uFillTx/>
                        <a:latin typeface="Aptos" panose="02110004020202020204"/>
                        <a:ea typeface="+mn-ea"/>
                      </a:rPr>
                      <a:t>Excess Power Converted to Heat and Rejected to Space</a:t>
                    </a:r>
                  </a:p>
                </p:txBody>
              </p:sp>
              <p:sp>
                <p:nvSpPr>
                  <p:cNvPr id="123" name="Arrow: Left 122">
                    <a:extLst>
                      <a:ext uri="{FF2B5EF4-FFF2-40B4-BE49-F238E27FC236}">
                        <a16:creationId xmlns:a16="http://schemas.microsoft.com/office/drawing/2014/main" id="{6E085985-7F1D-A2B1-2AB1-81F3ADB7F1A1}"/>
                      </a:ext>
                    </a:extLst>
                  </p:cNvPr>
                  <p:cNvSpPr/>
                  <p:nvPr/>
                </p:nvSpPr>
                <p:spPr>
                  <a:xfrm rot="4849388">
                    <a:off x="6010747" y="4159902"/>
                    <a:ext cx="232965" cy="160710"/>
                  </a:xfrm>
                  <a:prstGeom prst="leftArrow">
                    <a:avLst/>
                  </a:prstGeom>
                  <a:solidFill>
                    <a:srgbClr val="FFFF00"/>
                  </a:solidFill>
                  <a:ln w="19050" cap="flat" cmpd="sng" algn="ctr">
                    <a:solidFill>
                      <a:srgbClr val="FF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4" name="Arrow: Left 123">
                    <a:extLst>
                      <a:ext uri="{FF2B5EF4-FFF2-40B4-BE49-F238E27FC236}">
                        <a16:creationId xmlns:a16="http://schemas.microsoft.com/office/drawing/2014/main" id="{86422D87-6298-03AD-8C75-12C38FEA314C}"/>
                      </a:ext>
                    </a:extLst>
                  </p:cNvPr>
                  <p:cNvSpPr/>
                  <p:nvPr/>
                </p:nvSpPr>
                <p:spPr>
                  <a:xfrm rot="7792149">
                    <a:off x="6489065" y="4237145"/>
                    <a:ext cx="286806" cy="216724"/>
                  </a:xfrm>
                  <a:prstGeom prst="leftArrow">
                    <a:avLst/>
                  </a:prstGeom>
                  <a:solidFill>
                    <a:srgbClr val="FFFF00"/>
                  </a:solidFill>
                  <a:ln w="19050" cap="flat" cmpd="sng" algn="ctr">
                    <a:solidFill>
                      <a:srgbClr val="FF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25" name="TextBox 124">
                    <a:extLst>
                      <a:ext uri="{FF2B5EF4-FFF2-40B4-BE49-F238E27FC236}">
                        <a16:creationId xmlns:a16="http://schemas.microsoft.com/office/drawing/2014/main" id="{2CB06EE9-2C13-7044-0B5B-17F898CF3096}"/>
                      </a:ext>
                    </a:extLst>
                  </p:cNvPr>
                  <p:cNvSpPr txBox="1"/>
                  <p:nvPr/>
                </p:nvSpPr>
                <p:spPr>
                  <a:xfrm>
                    <a:off x="2949153" y="2971902"/>
                    <a:ext cx="633457" cy="30330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80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</a:rPr>
                      <a:t>20kW</a:t>
                    </a:r>
                  </a:p>
                </p:txBody>
              </p:sp>
              <p:sp>
                <p:nvSpPr>
                  <p:cNvPr id="126" name="TextBox 125">
                    <a:extLst>
                      <a:ext uri="{FF2B5EF4-FFF2-40B4-BE49-F238E27FC236}">
                        <a16:creationId xmlns:a16="http://schemas.microsoft.com/office/drawing/2014/main" id="{5436F8C9-C648-405A-CB8B-5DC3683EEBCE}"/>
                      </a:ext>
                    </a:extLst>
                  </p:cNvPr>
                  <p:cNvSpPr txBox="1"/>
                  <p:nvPr/>
                </p:nvSpPr>
                <p:spPr>
                  <a:xfrm>
                    <a:off x="6922054" y="4426998"/>
                    <a:ext cx="796692" cy="3285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</a:rPr>
                      <a:t>120kW</a:t>
                    </a:r>
                  </a:p>
                </p:txBody>
              </p:sp>
              <p:cxnSp>
                <p:nvCxnSpPr>
                  <p:cNvPr id="127" name="Straight Arrow Connector 126">
                    <a:extLst>
                      <a:ext uri="{FF2B5EF4-FFF2-40B4-BE49-F238E27FC236}">
                        <a16:creationId xmlns:a16="http://schemas.microsoft.com/office/drawing/2014/main" id="{2104BFC9-C976-E015-1F14-2CE84BAC9FE7}"/>
                      </a:ext>
                    </a:extLst>
                  </p:cNvPr>
                  <p:cNvCxnSpPr>
                    <a:cxnSpLocks/>
                    <a:stCxn id="126" idx="1"/>
                    <a:endCxn id="113" idx="3"/>
                  </p:cNvCxnSpPr>
                  <p:nvPr/>
                </p:nvCxnSpPr>
                <p:spPr>
                  <a:xfrm flipH="1">
                    <a:off x="6535415" y="4591286"/>
                    <a:ext cx="386639" cy="3845"/>
                  </a:xfrm>
                  <a:prstGeom prst="straightConnector1">
                    <a:avLst/>
                  </a:prstGeom>
                  <a:noFill/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  <a:tailEnd type="triangle"/>
                  </a:ln>
                  <a:effectLst/>
                </p:spPr>
              </p:cxnSp>
              <p:sp>
                <p:nvSpPr>
                  <p:cNvPr id="128" name="TextBox 127">
                    <a:extLst>
                      <a:ext uri="{FF2B5EF4-FFF2-40B4-BE49-F238E27FC236}">
                        <a16:creationId xmlns:a16="http://schemas.microsoft.com/office/drawing/2014/main" id="{36B38344-06B2-32E5-0658-B8BCDD182DC7}"/>
                      </a:ext>
                    </a:extLst>
                  </p:cNvPr>
                  <p:cNvSpPr txBox="1"/>
                  <p:nvPr/>
                </p:nvSpPr>
                <p:spPr>
                  <a:xfrm>
                    <a:off x="5789612" y="5153822"/>
                    <a:ext cx="796692" cy="3285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</a:rPr>
                      <a:t>100kW</a:t>
                    </a:r>
                  </a:p>
                </p:txBody>
              </p:sp>
              <p:sp>
                <p:nvSpPr>
                  <p:cNvPr id="129" name="TextBox 128">
                    <a:extLst>
                      <a:ext uri="{FF2B5EF4-FFF2-40B4-BE49-F238E27FC236}">
                        <a16:creationId xmlns:a16="http://schemas.microsoft.com/office/drawing/2014/main" id="{D6870AE8-2356-C582-5BB1-359496F84929}"/>
                      </a:ext>
                    </a:extLst>
                  </p:cNvPr>
                  <p:cNvSpPr txBox="1"/>
                  <p:nvPr/>
                </p:nvSpPr>
                <p:spPr>
                  <a:xfrm>
                    <a:off x="222047" y="3462040"/>
                    <a:ext cx="1251644" cy="480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60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</a:rPr>
                      <a:t>PPE Heat Rejection</a:t>
                    </a:r>
                  </a:p>
                </p:txBody>
              </p:sp>
              <p:sp>
                <p:nvSpPr>
                  <p:cNvPr id="130" name="Arrow: Left 129">
                    <a:extLst>
                      <a:ext uri="{FF2B5EF4-FFF2-40B4-BE49-F238E27FC236}">
                        <a16:creationId xmlns:a16="http://schemas.microsoft.com/office/drawing/2014/main" id="{46044D3C-2A16-B629-EC1B-5C6DA641B162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3155682" y="4986518"/>
                    <a:ext cx="729871" cy="256176"/>
                  </a:xfrm>
                  <a:prstGeom prst="leftArrow">
                    <a:avLst/>
                  </a:prstGeom>
                  <a:solidFill>
                    <a:srgbClr val="FFFF00"/>
                  </a:solidFill>
                  <a:ln w="19050" cap="flat" cmpd="sng" algn="ctr">
                    <a:solidFill>
                      <a:srgbClr val="FF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31" name="TextBox 130">
                    <a:extLst>
                      <a:ext uri="{FF2B5EF4-FFF2-40B4-BE49-F238E27FC236}">
                        <a16:creationId xmlns:a16="http://schemas.microsoft.com/office/drawing/2014/main" id="{A37D1AB2-37E8-159E-0CA7-E38450EEE213}"/>
                      </a:ext>
                    </a:extLst>
                  </p:cNvPr>
                  <p:cNvSpPr txBox="1"/>
                  <p:nvPr/>
                </p:nvSpPr>
                <p:spPr>
                  <a:xfrm>
                    <a:off x="2886708" y="5445284"/>
                    <a:ext cx="1412795" cy="480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60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</a:rPr>
                      <a:t>Skyfall Heat Rejection</a:t>
                    </a:r>
                  </a:p>
                </p:txBody>
              </p:sp>
              <p:sp>
                <p:nvSpPr>
                  <p:cNvPr id="132" name="TextBox 131">
                    <a:extLst>
                      <a:ext uri="{FF2B5EF4-FFF2-40B4-BE49-F238E27FC236}">
                        <a16:creationId xmlns:a16="http://schemas.microsoft.com/office/drawing/2014/main" id="{AC65E715-522D-E1FE-9CE7-FAA4E974D49E}"/>
                      </a:ext>
                    </a:extLst>
                  </p:cNvPr>
                  <p:cNvSpPr txBox="1"/>
                  <p:nvPr/>
                </p:nvSpPr>
                <p:spPr>
                  <a:xfrm>
                    <a:off x="4547146" y="1778569"/>
                    <a:ext cx="684798" cy="3285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marL="0" marR="0" lvl="0" indent="0" algn="l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</a:rPr>
                      <a:t>80kW</a:t>
                    </a:r>
                  </a:p>
                </p:txBody>
              </p:sp>
              <p:cxnSp>
                <p:nvCxnSpPr>
                  <p:cNvPr id="135" name="Straight Arrow Connector 134">
                    <a:extLst>
                      <a:ext uri="{FF2B5EF4-FFF2-40B4-BE49-F238E27FC236}">
                        <a16:creationId xmlns:a16="http://schemas.microsoft.com/office/drawing/2014/main" id="{CD007183-F6BF-F4A7-8EB6-21BF67B16189}"/>
                      </a:ext>
                    </a:extLst>
                  </p:cNvPr>
                  <p:cNvCxnSpPr>
                    <a:cxnSpLocks/>
                    <a:stCxn id="128" idx="0"/>
                  </p:cNvCxnSpPr>
                  <p:nvPr/>
                </p:nvCxnSpPr>
                <p:spPr>
                  <a:xfrm flipH="1" flipV="1">
                    <a:off x="5901835" y="4600863"/>
                    <a:ext cx="286123" cy="552958"/>
                  </a:xfrm>
                  <a:prstGeom prst="straightConnector1">
                    <a:avLst/>
                  </a:prstGeom>
                  <a:noFill/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sp>
                <p:nvSpPr>
                  <p:cNvPr id="136" name="TextBox 135">
                    <a:extLst>
                      <a:ext uri="{FF2B5EF4-FFF2-40B4-BE49-F238E27FC236}">
                        <a16:creationId xmlns:a16="http://schemas.microsoft.com/office/drawing/2014/main" id="{37380E61-68B9-91A3-C024-460F4BFD8FB7}"/>
                      </a:ext>
                    </a:extLst>
                  </p:cNvPr>
                  <p:cNvSpPr txBox="1"/>
                  <p:nvPr/>
                </p:nvSpPr>
                <p:spPr>
                  <a:xfrm>
                    <a:off x="6922054" y="4650179"/>
                    <a:ext cx="1434399" cy="480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glow rad="101600">
                            <a:prstClr val="white">
                              <a:alpha val="60000"/>
                            </a:prstClr>
                          </a:glow>
                        </a:effectLst>
                        <a:uLnTx/>
                        <a:uFillTx/>
                        <a:latin typeface="Aptos" panose="02110004020202020204"/>
                        <a:ea typeface="+mn-ea"/>
                      </a:rPr>
                      <a:t>Reactor Total Thermal Load</a:t>
                    </a:r>
                  </a:p>
                </p:txBody>
              </p:sp>
              <p:sp>
                <p:nvSpPr>
                  <p:cNvPr id="137" name="TextBox 136">
                    <a:extLst>
                      <a:ext uri="{FF2B5EF4-FFF2-40B4-BE49-F238E27FC236}">
                        <a16:creationId xmlns:a16="http://schemas.microsoft.com/office/drawing/2014/main" id="{7D7900C9-7708-F091-F98F-C080C234DBE8}"/>
                      </a:ext>
                    </a:extLst>
                  </p:cNvPr>
                  <p:cNvSpPr txBox="1"/>
                  <p:nvPr/>
                </p:nvSpPr>
                <p:spPr>
                  <a:xfrm>
                    <a:off x="5804711" y="5415228"/>
                    <a:ext cx="1779570" cy="480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glow rad="101600">
                            <a:prstClr val="white">
                              <a:alpha val="60000"/>
                            </a:prstClr>
                          </a:glow>
                        </a:effectLst>
                        <a:uLnTx/>
                        <a:uFillTx/>
                        <a:latin typeface="Aptos" panose="02110004020202020204"/>
                        <a:ea typeface="+mn-ea"/>
                      </a:rPr>
                      <a:t>Heat Transferred to Brayton Engine</a:t>
                    </a:r>
                  </a:p>
                </p:txBody>
              </p:sp>
              <p:sp>
                <p:nvSpPr>
                  <p:cNvPr id="138" name="TextBox 137">
                    <a:extLst>
                      <a:ext uri="{FF2B5EF4-FFF2-40B4-BE49-F238E27FC236}">
                        <a16:creationId xmlns:a16="http://schemas.microsoft.com/office/drawing/2014/main" id="{3A56ACF9-8FBD-0536-F3AA-28AEEE31A050}"/>
                      </a:ext>
                    </a:extLst>
                  </p:cNvPr>
                  <p:cNvSpPr txBox="1"/>
                  <p:nvPr/>
                </p:nvSpPr>
                <p:spPr>
                  <a:xfrm>
                    <a:off x="6694496" y="3929099"/>
                    <a:ext cx="739079" cy="37931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glow rad="101600">
                            <a:prstClr val="white">
                              <a:alpha val="60000"/>
                            </a:prstClr>
                          </a:glow>
                        </a:effectLst>
                        <a:uLnTx/>
                        <a:uFillTx/>
                        <a:latin typeface="Aptos" panose="02110004020202020204"/>
                        <a:ea typeface="+mn-ea"/>
                      </a:rPr>
                      <a:t>Heat Loss to Space</a:t>
                    </a:r>
                  </a:p>
                </p:txBody>
              </p:sp>
              <p:sp>
                <p:nvSpPr>
                  <p:cNvPr id="139" name="TextBox 138">
                    <a:extLst>
                      <a:ext uri="{FF2B5EF4-FFF2-40B4-BE49-F238E27FC236}">
                        <a16:creationId xmlns:a16="http://schemas.microsoft.com/office/drawing/2014/main" id="{92E5FBCC-DC3D-7439-D474-0F56A6E9D6AB}"/>
                      </a:ext>
                    </a:extLst>
                  </p:cNvPr>
                  <p:cNvSpPr txBox="1"/>
                  <p:nvPr/>
                </p:nvSpPr>
                <p:spPr>
                  <a:xfrm>
                    <a:off x="6000540" y="3745515"/>
                    <a:ext cx="739079" cy="37931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>
                          <a:glow rad="101600">
                            <a:prstClr val="white">
                              <a:alpha val="60000"/>
                            </a:prstClr>
                          </a:glow>
                        </a:effectLst>
                        <a:uLnTx/>
                        <a:uFillTx/>
                        <a:latin typeface="Aptos" panose="02110004020202020204"/>
                        <a:ea typeface="+mn-ea"/>
                      </a:rPr>
                      <a:t>Heat Loss to BOOM</a:t>
                    </a:r>
                  </a:p>
                </p:txBody>
              </p:sp>
              <p:cxnSp>
                <p:nvCxnSpPr>
                  <p:cNvPr id="140" name="Straight Connector 139">
                    <a:extLst>
                      <a:ext uri="{FF2B5EF4-FFF2-40B4-BE49-F238E27FC236}">
                        <a16:creationId xmlns:a16="http://schemas.microsoft.com/office/drawing/2014/main" id="{5A509C84-61CD-A913-CAB6-385742DEB92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4738524" y="4242910"/>
                    <a:ext cx="1174596" cy="0"/>
                  </a:xfrm>
                  <a:prstGeom prst="line">
                    <a:avLst/>
                  </a:prstGeom>
                  <a:noFill/>
                  <a:ln w="28575" cap="flat" cmpd="sng" algn="ctr">
                    <a:solidFill>
                      <a:srgbClr val="FF0000"/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41" name="Straight Connector 140">
                    <a:extLst>
                      <a:ext uri="{FF2B5EF4-FFF2-40B4-BE49-F238E27FC236}">
                        <a16:creationId xmlns:a16="http://schemas.microsoft.com/office/drawing/2014/main" id="{42A7EDA9-99DB-F814-7BF3-D20A349C52D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5943282" y="2884646"/>
                    <a:ext cx="0" cy="590073"/>
                  </a:xfrm>
                  <a:prstGeom prst="line">
                    <a:avLst/>
                  </a:prstGeom>
                  <a:noFill/>
                  <a:ln w="28575" cap="flat" cmpd="sng" algn="ctr">
                    <a:solidFill>
                      <a:srgbClr val="00B050"/>
                    </a:solidFill>
                    <a:prstDash val="solid"/>
                    <a:miter lim="800000"/>
                  </a:ln>
                  <a:effectLst/>
                </p:spPr>
              </p:cxnSp>
              <p:sp>
                <p:nvSpPr>
                  <p:cNvPr id="142" name="Isosceles Triangle 141">
                    <a:extLst>
                      <a:ext uri="{FF2B5EF4-FFF2-40B4-BE49-F238E27FC236}">
                        <a16:creationId xmlns:a16="http://schemas.microsoft.com/office/drawing/2014/main" id="{B65E004D-6140-81D4-A43B-AB96947D25BC}"/>
                      </a:ext>
                    </a:extLst>
                  </p:cNvPr>
                  <p:cNvSpPr/>
                  <p:nvPr/>
                </p:nvSpPr>
                <p:spPr>
                  <a:xfrm>
                    <a:off x="5886362" y="3124588"/>
                    <a:ext cx="112776" cy="116000"/>
                  </a:xfrm>
                  <a:prstGeom prst="triangle">
                    <a:avLst/>
                  </a:prstGeom>
                  <a:solidFill>
                    <a:srgbClr val="00B050"/>
                  </a:solidFill>
                  <a:ln w="1905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endParaRPr>
                  </a:p>
                </p:txBody>
              </p:sp>
              <p:cxnSp>
                <p:nvCxnSpPr>
                  <p:cNvPr id="143" name="Straight Connector 142">
                    <a:extLst>
                      <a:ext uri="{FF2B5EF4-FFF2-40B4-BE49-F238E27FC236}">
                        <a16:creationId xmlns:a16="http://schemas.microsoft.com/office/drawing/2014/main" id="{09D2F348-5B8A-0C7F-F162-B81F2346CC1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741129" y="3549015"/>
                    <a:ext cx="0" cy="613410"/>
                  </a:xfrm>
                  <a:prstGeom prst="line">
                    <a:avLst/>
                  </a:prstGeom>
                  <a:noFill/>
                  <a:ln w="381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</p:cxnSp>
              <p:sp>
                <p:nvSpPr>
                  <p:cNvPr id="144" name="Flowchart: Data 143">
                    <a:extLst>
                      <a:ext uri="{FF2B5EF4-FFF2-40B4-BE49-F238E27FC236}">
                        <a16:creationId xmlns:a16="http://schemas.microsoft.com/office/drawing/2014/main" id="{ED662621-FC29-C577-0F46-63335E29772E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415103" y="2356678"/>
                    <a:ext cx="2652052" cy="539024"/>
                  </a:xfrm>
                  <a:prstGeom prst="flowChartInputOutput">
                    <a:avLst/>
                  </a:prstGeom>
                  <a:solidFill>
                    <a:srgbClr val="3D75C7"/>
                  </a:solidFill>
                  <a:ln w="254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ptos" panose="02110004020202020204"/>
                        <a:ea typeface="+mn-ea"/>
                        <a:cs typeface="+mn-cs"/>
                      </a:rPr>
                      <a:t>ROSA</a:t>
                    </a:r>
                  </a:p>
                </p:txBody>
              </p:sp>
            </p:grpSp>
            <p:sp>
              <p:nvSpPr>
                <p:cNvPr id="88" name="Flowchart: Data 87">
                  <a:extLst>
                    <a:ext uri="{FF2B5EF4-FFF2-40B4-BE49-F238E27FC236}">
                      <a16:creationId xmlns:a16="http://schemas.microsoft.com/office/drawing/2014/main" id="{697C76AA-03F9-DD86-8336-F72CDB194F22}"/>
                    </a:ext>
                  </a:extLst>
                </p:cNvPr>
                <p:cNvSpPr/>
                <p:nvPr/>
              </p:nvSpPr>
              <p:spPr>
                <a:xfrm>
                  <a:off x="2128436" y="3864533"/>
                  <a:ext cx="2009822" cy="401737"/>
                </a:xfrm>
                <a:prstGeom prst="flowChartInputOutput">
                  <a:avLst/>
                </a:prstGeom>
                <a:gradFill rotWithShape="1"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>
                        <a:lumMod val="50000"/>
                      </a:sysClr>
                    </a:gs>
                  </a:gsLst>
                  <a:lin ang="5400000" scaled="0"/>
                </a:gradFill>
                <a:ln>
                  <a:solidFill>
                    <a:sysClr val="windowText" lastClr="000000">
                      <a:lumMod val="85000"/>
                      <a:lumOff val="15000"/>
                    </a:sysClr>
                  </a:solidFill>
                </a:ln>
                <a:effectLst>
                  <a:outerShdw blurRad="57150" dist="19050" dir="5400000" algn="ctr" rotWithShape="0">
                    <a:srgbClr val="000000">
                      <a:alpha val="63000"/>
                    </a:srgbClr>
                  </a:outerShdw>
                </a:effectLst>
              </p:spPr>
              <p:txBody>
                <a:bodyPr rtlCol="0" anchor="b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>
                        <a:glow rad="101600">
                          <a:prstClr val="white">
                            <a:alpha val="60000"/>
                          </a:prstClr>
                        </a:glow>
                      </a:effectLst>
                      <a:uLnTx/>
                      <a:uFillTx/>
                      <a:latin typeface="Calibri" panose="020F0502020204030204"/>
                      <a:ea typeface="+mn-ea"/>
                    </a:rPr>
                    <a:t>PPE Radiators</a:t>
                  </a:r>
                </a:p>
              </p:txBody>
            </p:sp>
          </p:grpSp>
          <p:sp>
            <p:nvSpPr>
              <p:cNvPr id="86" name="Arrow: Left 85">
                <a:extLst>
                  <a:ext uri="{FF2B5EF4-FFF2-40B4-BE49-F238E27FC236}">
                    <a16:creationId xmlns:a16="http://schemas.microsoft.com/office/drawing/2014/main" id="{4C362D3E-18D6-1A81-5344-D4A6CBB9259A}"/>
                  </a:ext>
                </a:extLst>
              </p:cNvPr>
              <p:cNvSpPr/>
              <p:nvPr/>
            </p:nvSpPr>
            <p:spPr>
              <a:xfrm rot="4680994">
                <a:off x="2345653" y="3624624"/>
                <a:ext cx="481128" cy="270344"/>
              </a:xfrm>
              <a:prstGeom prst="leftArrow">
                <a:avLst/>
              </a:prstGeom>
              <a:solidFill>
                <a:srgbClr val="FFFF00"/>
              </a:solidFill>
              <a:ln w="190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34754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C6F2F-AE35-EBB9-ACB6-CA0D6A9DB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Integrated Thermal Analysis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AB9D9-F7A3-BEFE-8F3C-BE33E285C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038" y="932470"/>
            <a:ext cx="11789924" cy="1648207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1200"/>
              </a:spcBef>
            </a:pPr>
            <a:r>
              <a:rPr lang="en-US" dirty="0"/>
              <a:t>Integrated Thermal Analysis centers around developing and maintaining the SR-1 Integrated Thermal model (ITM), consisting of Reduced Thermal Models (RTMs) for all Spacecraft Elements</a:t>
            </a:r>
          </a:p>
          <a:p>
            <a:pPr lvl="1"/>
            <a:r>
              <a:rPr lang="en-US" dirty="0"/>
              <a:t>The ITM is used by other Spacecraft Elements for their detailed thermal analysis (similar process used for Gateway)</a:t>
            </a:r>
          </a:p>
          <a:p>
            <a:pPr>
              <a:spcBef>
                <a:spcPts val="1200"/>
              </a:spcBef>
            </a:pPr>
            <a:r>
              <a:rPr lang="en-US" dirty="0"/>
              <a:t>Due to project schedule constraints and spacecraft size, only limited integrated TVAC testing is possible</a:t>
            </a:r>
          </a:p>
          <a:p>
            <a:pPr lvl="1"/>
            <a:r>
              <a:rPr lang="en-US" dirty="0"/>
              <a:t>Verification relies heavily on the ITM, coordinated element‑level testing, targeted interface tests, and increased model fidelity and margins where interface testing cannot occur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AB0603-E183-191C-E2DE-B79A079FD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2026 – August 31 – September 4, 2026</a:t>
            </a:r>
            <a:endParaRPr lang="en-US" dirty="0">
              <a:latin typeface="Arial"/>
              <a:ea typeface="ＭＳ Ｐゴシック"/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2F5AA2-7154-2CAD-D709-92AEA5FA7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DBF01F8-A11E-D0AC-72BC-D82A49C9AF60}"/>
              </a:ext>
            </a:extLst>
          </p:cNvPr>
          <p:cNvGrpSpPr/>
          <p:nvPr/>
        </p:nvGrpSpPr>
        <p:grpSpPr>
          <a:xfrm>
            <a:off x="981307" y="2500312"/>
            <a:ext cx="10017456" cy="3965942"/>
            <a:chOff x="228601" y="1193442"/>
            <a:chExt cx="11522867" cy="480574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856ADF5-8551-A43C-B818-5186142F72C2}"/>
                </a:ext>
              </a:extLst>
            </p:cNvPr>
            <p:cNvSpPr/>
            <p:nvPr/>
          </p:nvSpPr>
          <p:spPr>
            <a:xfrm>
              <a:off x="4664868" y="1193442"/>
              <a:ext cx="7086600" cy="1298687"/>
            </a:xfrm>
            <a:prstGeom prst="rect">
              <a:avLst/>
            </a:prstGeom>
            <a:solidFill>
              <a:srgbClr val="156082"/>
            </a:solidFill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Inputs from other Disciplines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B68CEB3-07CD-C85F-F7A1-9CA566BCD94D}"/>
                </a:ext>
              </a:extLst>
            </p:cNvPr>
            <p:cNvSpPr/>
            <p:nvPr/>
          </p:nvSpPr>
          <p:spPr>
            <a:xfrm>
              <a:off x="228601" y="1243013"/>
              <a:ext cx="3842810" cy="4450556"/>
            </a:xfrm>
            <a:prstGeom prst="rect">
              <a:avLst/>
            </a:prstGeom>
            <a:gradFill rotWithShape="1">
              <a:gsLst>
                <a:gs pos="0">
                  <a:srgbClr val="156082">
                    <a:lumMod val="110000"/>
                    <a:satMod val="105000"/>
                    <a:tint val="67000"/>
                  </a:srgbClr>
                </a:gs>
                <a:gs pos="50000">
                  <a:srgbClr val="156082">
                    <a:lumMod val="105000"/>
                    <a:satMod val="103000"/>
                    <a:tint val="73000"/>
                  </a:srgbClr>
                </a:gs>
                <a:gs pos="100000">
                  <a:srgbClr val="156082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Reduced Thermal Models (RTMs)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CD05315-801C-4DA4-B03C-DFCA83DF43BC}"/>
                </a:ext>
              </a:extLst>
            </p:cNvPr>
            <p:cNvSpPr/>
            <p:nvPr/>
          </p:nvSpPr>
          <p:spPr>
            <a:xfrm>
              <a:off x="4814888" y="1509000"/>
              <a:ext cx="2059188" cy="934199"/>
            </a:xfrm>
            <a:prstGeom prst="rect">
              <a:avLst/>
            </a:prstGeom>
            <a:gradFill rotWithShape="1">
              <a:gsLst>
                <a:gs pos="0">
                  <a:srgbClr val="0F9ED5">
                    <a:lumMod val="110000"/>
                    <a:satMod val="105000"/>
                    <a:tint val="67000"/>
                  </a:srgbClr>
                </a:gs>
                <a:gs pos="50000">
                  <a:srgbClr val="0F9ED5">
                    <a:lumMod val="105000"/>
                    <a:satMod val="103000"/>
                    <a:tint val="73000"/>
                  </a:srgbClr>
                </a:gs>
                <a:gs pos="100000">
                  <a:srgbClr val="0F9ED5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Environments</a:t>
              </a:r>
            </a:p>
            <a:p>
              <a:pPr marL="0" marR="0" lvl="0" indent="-18288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DSNE</a:t>
              </a:r>
            </a:p>
            <a:p>
              <a:pPr marL="0" marR="0" lvl="0" indent="-18288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Launch Vehicle</a:t>
              </a:r>
            </a:p>
            <a:p>
              <a:pPr marL="0" marR="0" lvl="0" indent="-18288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Induced (Plume)</a:t>
              </a:r>
            </a:p>
            <a:p>
              <a:pPr marL="0" marR="0" lvl="0" indent="-18288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43FA524-1284-2E45-183A-44CB59EF8AFB}"/>
                </a:ext>
              </a:extLst>
            </p:cNvPr>
            <p:cNvSpPr/>
            <p:nvPr/>
          </p:nvSpPr>
          <p:spPr>
            <a:xfrm>
              <a:off x="7074798" y="1509000"/>
              <a:ext cx="2059188" cy="934199"/>
            </a:xfrm>
            <a:prstGeom prst="rect">
              <a:avLst/>
            </a:prstGeom>
            <a:gradFill rotWithShape="1">
              <a:gsLst>
                <a:gs pos="0">
                  <a:srgbClr val="0F9ED5">
                    <a:lumMod val="110000"/>
                    <a:satMod val="105000"/>
                    <a:tint val="67000"/>
                  </a:srgbClr>
                </a:gs>
                <a:gs pos="50000">
                  <a:srgbClr val="0F9ED5">
                    <a:lumMod val="105000"/>
                    <a:satMod val="103000"/>
                    <a:tint val="73000"/>
                  </a:srgbClr>
                </a:gs>
                <a:gs pos="100000">
                  <a:srgbClr val="0F9ED5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Mission Design</a:t>
              </a:r>
            </a:p>
            <a:p>
              <a:pPr marL="0" marR="0" lvl="0" indent="-18288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DRMs</a:t>
              </a:r>
            </a:p>
            <a:p>
              <a:pPr marL="0" marR="0" lvl="0" indent="-18288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Con-Ops</a:t>
              </a:r>
            </a:p>
            <a:p>
              <a:pPr marL="0" marR="0" lvl="0" indent="-18288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Pointing constraints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D4DB33B-F0E4-A60D-69B9-F6FB3CD78083}"/>
                </a:ext>
              </a:extLst>
            </p:cNvPr>
            <p:cNvSpPr/>
            <p:nvPr/>
          </p:nvSpPr>
          <p:spPr>
            <a:xfrm>
              <a:off x="9334708" y="1509000"/>
              <a:ext cx="2275726" cy="934199"/>
            </a:xfrm>
            <a:prstGeom prst="rect">
              <a:avLst/>
            </a:prstGeom>
            <a:gradFill rotWithShape="1">
              <a:gsLst>
                <a:gs pos="0">
                  <a:srgbClr val="0F9ED5">
                    <a:lumMod val="110000"/>
                    <a:satMod val="105000"/>
                    <a:tint val="67000"/>
                  </a:srgbClr>
                </a:gs>
                <a:gs pos="50000">
                  <a:srgbClr val="0F9ED5">
                    <a:lumMod val="105000"/>
                    <a:satMod val="103000"/>
                    <a:tint val="73000"/>
                  </a:srgbClr>
                </a:gs>
                <a:gs pos="100000">
                  <a:srgbClr val="0F9ED5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Hardware Ops and RQMTs</a:t>
              </a:r>
            </a:p>
            <a:p>
              <a:pPr marL="0" marR="0" lvl="0" indent="-18288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Power &amp; Dissipation</a:t>
              </a:r>
            </a:p>
            <a:p>
              <a:pPr marL="0" marR="0" lvl="0" indent="-18288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Thermal Interface </a:t>
              </a:r>
              <a:r>
                <a:rPr kumimoji="0" lang="en-US" sz="105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Rqmts</a:t>
              </a: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12" name="Connector: Elbow 11">
              <a:extLst>
                <a:ext uri="{FF2B5EF4-FFF2-40B4-BE49-F238E27FC236}">
                  <a16:creationId xmlns:a16="http://schemas.microsoft.com/office/drawing/2014/main" id="{AB77232E-B2F1-0E72-EBEC-E399BF330630}"/>
                </a:ext>
              </a:extLst>
            </p:cNvPr>
            <p:cNvCxnSpPr>
              <a:cxnSpLocks/>
              <a:stCxn id="9" idx="2"/>
              <a:endCxn id="38" idx="0"/>
            </p:cNvCxnSpPr>
            <p:nvPr/>
          </p:nvCxnSpPr>
          <p:spPr>
            <a:xfrm rot="16200000" flipH="1">
              <a:off x="5952803" y="2334877"/>
              <a:ext cx="599466" cy="816110"/>
            </a:xfrm>
            <a:prstGeom prst="bentConnector3">
              <a:avLst>
                <a:gd name="adj1" fmla="val 50000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3" name="Connector: Elbow 12">
              <a:extLst>
                <a:ext uri="{FF2B5EF4-FFF2-40B4-BE49-F238E27FC236}">
                  <a16:creationId xmlns:a16="http://schemas.microsoft.com/office/drawing/2014/main" id="{4FCABB4C-D773-5E7D-F7FE-610B5D4BE19F}"/>
                </a:ext>
              </a:extLst>
            </p:cNvPr>
            <p:cNvCxnSpPr>
              <a:cxnSpLocks/>
              <a:stCxn id="10" idx="2"/>
              <a:endCxn id="38" idx="0"/>
            </p:cNvCxnSpPr>
            <p:nvPr/>
          </p:nvCxnSpPr>
          <p:spPr>
            <a:xfrm rot="5400000">
              <a:off x="7082759" y="2021032"/>
              <a:ext cx="599466" cy="1443800"/>
            </a:xfrm>
            <a:prstGeom prst="bentConnector3">
              <a:avLst>
                <a:gd name="adj1" fmla="val 50000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4" name="Connector: Elbow 13">
              <a:extLst>
                <a:ext uri="{FF2B5EF4-FFF2-40B4-BE49-F238E27FC236}">
                  <a16:creationId xmlns:a16="http://schemas.microsoft.com/office/drawing/2014/main" id="{55A7F293-8EAA-6706-9143-6CCAA315B2A6}"/>
                </a:ext>
              </a:extLst>
            </p:cNvPr>
            <p:cNvCxnSpPr>
              <a:cxnSpLocks/>
              <a:stCxn id="11" idx="2"/>
              <a:endCxn id="38" idx="0"/>
            </p:cNvCxnSpPr>
            <p:nvPr/>
          </p:nvCxnSpPr>
          <p:spPr>
            <a:xfrm rot="5400000">
              <a:off x="8266849" y="836942"/>
              <a:ext cx="599466" cy="3811980"/>
            </a:xfrm>
            <a:prstGeom prst="bentConnector3">
              <a:avLst>
                <a:gd name="adj1" fmla="val 50000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tailEnd type="triangle" w="lg" len="lg"/>
            </a:ln>
            <a:effectLst/>
          </p:spPr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C67C89A-B968-F203-C290-08613CB71196}"/>
                </a:ext>
              </a:extLst>
            </p:cNvPr>
            <p:cNvSpPr/>
            <p:nvPr/>
          </p:nvSpPr>
          <p:spPr>
            <a:xfrm>
              <a:off x="8427452" y="3565178"/>
              <a:ext cx="3157328" cy="1364962"/>
            </a:xfrm>
            <a:prstGeom prst="rect">
              <a:avLst/>
            </a:prstGeom>
            <a:gradFill rotWithShape="1">
              <a:gsLst>
                <a:gs pos="0">
                  <a:srgbClr val="4EA72E">
                    <a:lumMod val="110000"/>
                    <a:satMod val="105000"/>
                    <a:tint val="67000"/>
                  </a:srgbClr>
                </a:gs>
                <a:gs pos="50000">
                  <a:srgbClr val="4EA72E">
                    <a:lumMod val="105000"/>
                    <a:satMod val="103000"/>
                    <a:tint val="73000"/>
                  </a:srgbClr>
                </a:gs>
                <a:gs pos="100000">
                  <a:srgbClr val="4EA72E"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t"/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Definition of Thermal Interfaces and Induced Environments</a:t>
              </a:r>
            </a:p>
            <a:p>
              <a:pPr marL="0" marR="0" lvl="0" indent="-18288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Thermal Data Book</a:t>
              </a:r>
            </a:p>
            <a:p>
              <a:pPr marL="0" marR="0" lvl="0" indent="-18288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ITM for Element’s detailed analysis</a:t>
              </a:r>
            </a:p>
            <a:p>
              <a:pPr marL="0" marR="0" lvl="0" indent="-182880" algn="l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Mission thermal performance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cxnSp>
          <p:nvCxnSpPr>
            <p:cNvPr id="16" name="Connector: Elbow 15">
              <a:extLst>
                <a:ext uri="{FF2B5EF4-FFF2-40B4-BE49-F238E27FC236}">
                  <a16:creationId xmlns:a16="http://schemas.microsoft.com/office/drawing/2014/main" id="{A2411451-5023-56B4-153C-5446A7CFBDA7}"/>
                </a:ext>
              </a:extLst>
            </p:cNvPr>
            <p:cNvCxnSpPr>
              <a:cxnSpLocks/>
              <a:stCxn id="38" idx="3"/>
              <a:endCxn id="15" idx="1"/>
            </p:cNvCxnSpPr>
            <p:nvPr/>
          </p:nvCxnSpPr>
          <p:spPr>
            <a:xfrm flipV="1">
              <a:off x="7642771" y="4247659"/>
              <a:ext cx="784681" cy="273269"/>
            </a:xfrm>
            <a:prstGeom prst="bentConnector3">
              <a:avLst>
                <a:gd name="adj1" fmla="val 50000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tailEnd type="triangle" w="lg" len="lg"/>
            </a:ln>
            <a:effectLst/>
          </p:spPr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BBF9700-3D2B-F5D9-EE6D-D6F01D6BC4D0}"/>
                </a:ext>
              </a:extLst>
            </p:cNvPr>
            <p:cNvGrpSpPr/>
            <p:nvPr/>
          </p:nvGrpSpPr>
          <p:grpSpPr>
            <a:xfrm>
              <a:off x="5678414" y="3042665"/>
              <a:ext cx="1990155" cy="2956523"/>
              <a:chOff x="5277236" y="2702613"/>
              <a:chExt cx="2198084" cy="3265419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1E48FAFE-D8E2-EB59-1337-13A0261ACE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277236" y="2702613"/>
                <a:ext cx="2169593" cy="3265419"/>
              </a:xfrm>
              <a:prstGeom prst="rect">
                <a:avLst/>
              </a:prstGeom>
              <a:ln w="28575" cap="sq">
                <a:solidFill>
                  <a:sysClr val="windowText" lastClr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DB570E5-23A3-27C2-EC9C-625BE3CB343C}"/>
                  </a:ext>
                </a:extLst>
              </p:cNvPr>
              <p:cNvSpPr txBox="1"/>
              <p:nvPr/>
            </p:nvSpPr>
            <p:spPr>
              <a:xfrm>
                <a:off x="6214289" y="2733461"/>
                <a:ext cx="1261031" cy="4815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</a:rPr>
                  <a:t>SR-1 ITM</a:t>
                </a:r>
              </a:p>
            </p:txBody>
          </p:sp>
        </p:grpSp>
        <p:cxnSp>
          <p:nvCxnSpPr>
            <p:cNvPr id="18" name="Connector: Elbow 17">
              <a:extLst>
                <a:ext uri="{FF2B5EF4-FFF2-40B4-BE49-F238E27FC236}">
                  <a16:creationId xmlns:a16="http://schemas.microsoft.com/office/drawing/2014/main" id="{331B40E3-8A0C-4343-DECE-6E14968C4BA2}"/>
                </a:ext>
              </a:extLst>
            </p:cNvPr>
            <p:cNvCxnSpPr>
              <a:cxnSpLocks/>
              <a:stCxn id="8" idx="3"/>
              <a:endCxn id="38" idx="1"/>
            </p:cNvCxnSpPr>
            <p:nvPr/>
          </p:nvCxnSpPr>
          <p:spPr>
            <a:xfrm>
              <a:off x="4071411" y="3468291"/>
              <a:ext cx="1607002" cy="1052636"/>
            </a:xfrm>
            <a:prstGeom prst="bentConnector3">
              <a:avLst>
                <a:gd name="adj1" fmla="val 50000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  <a:tailEnd type="triangle" w="lg" len="lg"/>
            </a:ln>
            <a:effectLst/>
          </p:spPr>
        </p:cxn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524C651-CADE-5074-1A0E-527A09459920}"/>
                </a:ext>
              </a:extLst>
            </p:cNvPr>
            <p:cNvGrpSpPr/>
            <p:nvPr/>
          </p:nvGrpSpPr>
          <p:grpSpPr>
            <a:xfrm>
              <a:off x="1598767" y="1623536"/>
              <a:ext cx="2293144" cy="803782"/>
              <a:chOff x="1573326" y="1548595"/>
              <a:chExt cx="2293144" cy="803782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3B48613A-A663-48F3-F346-F7987D53DD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73326" y="1548595"/>
                <a:ext cx="2293144" cy="803782"/>
              </a:xfrm>
              <a:prstGeom prst="rect">
                <a:avLst/>
              </a:prstGeom>
              <a:ln>
                <a:solidFill>
                  <a:sysClr val="windowText" lastClr="000000"/>
                </a:solidFill>
              </a:ln>
            </p:spPr>
          </p:pic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4C05082-7FE1-747B-90D6-89197A85B2C4}"/>
                  </a:ext>
                </a:extLst>
              </p:cNvPr>
              <p:cNvSpPr txBox="1"/>
              <p:nvPr/>
            </p:nvSpPr>
            <p:spPr>
              <a:xfrm>
                <a:off x="2986089" y="1557337"/>
                <a:ext cx="869242" cy="4139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</a:rPr>
                  <a:t>Boom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8AAC2AB-F2F5-A806-D632-210453F80913}"/>
                </a:ext>
              </a:extLst>
            </p:cNvPr>
            <p:cNvGrpSpPr/>
            <p:nvPr/>
          </p:nvGrpSpPr>
          <p:grpSpPr>
            <a:xfrm>
              <a:off x="1597157" y="2589481"/>
              <a:ext cx="2294754" cy="1679099"/>
              <a:chOff x="1241402" y="2521427"/>
              <a:chExt cx="2294754" cy="1679099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698E2DD9-F45D-71A3-759C-F423FA8C18EB}"/>
                  </a:ext>
                </a:extLst>
              </p:cNvPr>
              <p:cNvGrpSpPr/>
              <p:nvPr/>
            </p:nvGrpSpPr>
            <p:grpSpPr>
              <a:xfrm>
                <a:off x="1243012" y="2521427"/>
                <a:ext cx="2293144" cy="1679099"/>
                <a:chOff x="1243012" y="2621439"/>
                <a:chExt cx="2293144" cy="1679099"/>
              </a:xfrm>
            </p:grpSpPr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FA1CDCA5-5D05-42E5-860F-98F1822CACCD}"/>
                    </a:ext>
                  </a:extLst>
                </p:cNvPr>
                <p:cNvSpPr/>
                <p:nvPr/>
              </p:nvSpPr>
              <p:spPr>
                <a:xfrm>
                  <a:off x="1243012" y="2621439"/>
                  <a:ext cx="2293144" cy="1679099"/>
                </a:xfrm>
                <a:prstGeom prst="rect">
                  <a:avLst/>
                </a:prstGeom>
                <a:solidFill>
                  <a:sysClr val="window" lastClr="FFFFFF">
                    <a:lumMod val="85000"/>
                  </a:sysClr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pic>
              <p:nvPicPr>
                <p:cNvPr id="34" name="Picture 33">
                  <a:extLst>
                    <a:ext uri="{FF2B5EF4-FFF2-40B4-BE49-F238E27FC236}">
                      <a16:creationId xmlns:a16="http://schemas.microsoft.com/office/drawing/2014/main" id="{7357483E-7429-F478-146D-9CDAAEF35A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351920" y="3529012"/>
                  <a:ext cx="2069887" cy="686597"/>
                </a:xfrm>
                <a:prstGeom prst="rect">
                  <a:avLst/>
                </a:prstGeom>
                <a:ln>
                  <a:solidFill>
                    <a:sysClr val="windowText" lastClr="000000"/>
                  </a:solidFill>
                </a:ln>
              </p:spPr>
            </p:pic>
            <p:pic>
              <p:nvPicPr>
                <p:cNvPr id="35" name="Picture 34">
                  <a:extLst>
                    <a:ext uri="{FF2B5EF4-FFF2-40B4-BE49-F238E27FC236}">
                      <a16:creationId xmlns:a16="http://schemas.microsoft.com/office/drawing/2014/main" id="{2B95E106-34F6-EA10-46FB-81F1276128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173402" y="2735340"/>
                  <a:ext cx="1248405" cy="636511"/>
                </a:xfrm>
                <a:prstGeom prst="rect">
                  <a:avLst/>
                </a:prstGeom>
                <a:ln>
                  <a:solidFill>
                    <a:sysClr val="windowText" lastClr="000000"/>
                  </a:solidFill>
                </a:ln>
              </p:spPr>
            </p:pic>
          </p:grp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DE1DA19-BC7D-1A34-3954-59C92402180C}"/>
                  </a:ext>
                </a:extLst>
              </p:cNvPr>
              <p:cNvSpPr txBox="1"/>
              <p:nvPr/>
            </p:nvSpPr>
            <p:spPr>
              <a:xfrm>
                <a:off x="1964923" y="2564605"/>
                <a:ext cx="1440544" cy="3518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</a:rPr>
                  <a:t>Reactor &amp; PCS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A07CAA0-1AE9-2280-BD67-2D1F79F479F3}"/>
                  </a:ext>
                </a:extLst>
              </p:cNvPr>
              <p:cNvSpPr txBox="1"/>
              <p:nvPr/>
            </p:nvSpPr>
            <p:spPr>
              <a:xfrm>
                <a:off x="2776201" y="3414711"/>
                <a:ext cx="636408" cy="3725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</a:rPr>
                  <a:t>HRS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B0785F9-7E29-C00E-6F40-A574A7B461A6}"/>
                  </a:ext>
                </a:extLst>
              </p:cNvPr>
              <p:cNvSpPr txBox="1"/>
              <p:nvPr/>
            </p:nvSpPr>
            <p:spPr>
              <a:xfrm>
                <a:off x="1241402" y="2735341"/>
                <a:ext cx="819657" cy="455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</a:rPr>
                  <a:t>NPM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97A10AF-F881-F5F9-C74D-C7E7EA1EC8BC}"/>
                </a:ext>
              </a:extLst>
            </p:cNvPr>
            <p:cNvGrpSpPr/>
            <p:nvPr/>
          </p:nvGrpSpPr>
          <p:grpSpPr>
            <a:xfrm>
              <a:off x="1720906" y="4375399"/>
              <a:ext cx="1831763" cy="1157683"/>
              <a:chOff x="1782974" y="4267150"/>
              <a:chExt cx="1831763" cy="1157683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C2212347-E202-49F4-96B8-51A1EE11D5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28812" y="4308477"/>
                <a:ext cx="1685925" cy="1116356"/>
              </a:xfrm>
              <a:prstGeom prst="rect">
                <a:avLst/>
              </a:prstGeom>
              <a:ln>
                <a:solidFill>
                  <a:sysClr val="windowText" lastClr="000000"/>
                </a:solidFill>
              </a:ln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6243030-9553-D7E3-82DA-CE6100B8CAFA}"/>
                  </a:ext>
                </a:extLst>
              </p:cNvPr>
              <p:cNvSpPr txBox="1"/>
              <p:nvPr/>
            </p:nvSpPr>
            <p:spPr>
              <a:xfrm>
                <a:off x="1782974" y="4267150"/>
                <a:ext cx="839061" cy="3725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</a:rPr>
                  <a:t>Skyfall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D4D184C-1A83-EE46-E068-FB21A1272B33}"/>
                </a:ext>
              </a:extLst>
            </p:cNvPr>
            <p:cNvGrpSpPr/>
            <p:nvPr/>
          </p:nvGrpSpPr>
          <p:grpSpPr>
            <a:xfrm>
              <a:off x="370607" y="1589732"/>
              <a:ext cx="1048660" cy="3943350"/>
              <a:chOff x="356085" y="1528763"/>
              <a:chExt cx="1048660" cy="3943350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3517D6AD-1CC1-5458-4883-26033DABA0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56085" y="1528763"/>
                <a:ext cx="1048660" cy="3943350"/>
              </a:xfrm>
              <a:prstGeom prst="rect">
                <a:avLst/>
              </a:prstGeom>
              <a:ln>
                <a:solidFill>
                  <a:sysClr val="windowText" lastClr="000000"/>
                </a:solidFill>
              </a:ln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91DC0D5-2EA7-488F-2755-06A177B88F9D}"/>
                  </a:ext>
                </a:extLst>
              </p:cNvPr>
              <p:cNvSpPr txBox="1"/>
              <p:nvPr/>
            </p:nvSpPr>
            <p:spPr>
              <a:xfrm>
                <a:off x="688166" y="1531094"/>
                <a:ext cx="662281" cy="4139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</a:rPr>
                  <a:t>PPE</a:t>
                </a:r>
              </a:p>
            </p:txBody>
          </p:sp>
        </p:grpSp>
        <p:cxnSp>
          <p:nvCxnSpPr>
            <p:cNvPr id="23" name="Connector: Elbow 22">
              <a:extLst>
                <a:ext uri="{FF2B5EF4-FFF2-40B4-BE49-F238E27FC236}">
                  <a16:creationId xmlns:a16="http://schemas.microsoft.com/office/drawing/2014/main" id="{DF29B1DF-D7C1-8255-3286-0BCABA691C39}"/>
                </a:ext>
              </a:extLst>
            </p:cNvPr>
            <p:cNvCxnSpPr>
              <a:cxnSpLocks/>
              <a:stCxn id="15" idx="2"/>
              <a:endCxn id="8" idx="2"/>
            </p:cNvCxnSpPr>
            <p:nvPr/>
          </p:nvCxnSpPr>
          <p:spPr>
            <a:xfrm rot="5400000">
              <a:off x="5696347" y="1383799"/>
              <a:ext cx="763429" cy="7856110"/>
            </a:xfrm>
            <a:prstGeom prst="bentConnector3">
              <a:avLst>
                <a:gd name="adj1" fmla="val 161793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lgDash"/>
              <a:miter lim="800000"/>
              <a:tailEnd type="triangle" w="lg" len="lg"/>
            </a:ln>
            <a:effectLst/>
          </p:spPr>
        </p:cxnSp>
        <p:cxnSp>
          <p:nvCxnSpPr>
            <p:cNvPr id="24" name="Connector: Elbow 23">
              <a:extLst>
                <a:ext uri="{FF2B5EF4-FFF2-40B4-BE49-F238E27FC236}">
                  <a16:creationId xmlns:a16="http://schemas.microsoft.com/office/drawing/2014/main" id="{CD8B3F24-668F-9572-037A-7ACBDDA8394A}"/>
                </a:ext>
              </a:extLst>
            </p:cNvPr>
            <p:cNvCxnSpPr>
              <a:cxnSpLocks/>
              <a:stCxn id="15" idx="3"/>
              <a:endCxn id="7" idx="3"/>
            </p:cNvCxnSpPr>
            <p:nvPr/>
          </p:nvCxnSpPr>
          <p:spPr>
            <a:xfrm flipV="1">
              <a:off x="11584780" y="1842786"/>
              <a:ext cx="166688" cy="2404874"/>
            </a:xfrm>
            <a:prstGeom prst="bentConnector3">
              <a:avLst>
                <a:gd name="adj1" fmla="val 350095"/>
              </a:avLst>
            </a:prstGeom>
            <a:noFill/>
            <a:ln w="19050" cap="flat" cmpd="sng" algn="ctr">
              <a:solidFill>
                <a:sysClr val="windowText" lastClr="000000"/>
              </a:solidFill>
              <a:prstDash val="lgDash"/>
              <a:miter lim="800000"/>
              <a:tailEnd type="triangle" w="lg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419460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D4E9B4A-5F8B-5762-4120-F807FA86AC9F}"/>
              </a:ext>
            </a:extLst>
          </p:cNvPr>
          <p:cNvCxnSpPr>
            <a:cxnSpLocks/>
          </p:cNvCxnSpPr>
          <p:nvPr/>
        </p:nvCxnSpPr>
        <p:spPr bwMode="auto">
          <a:xfrm>
            <a:off x="5390188" y="2343559"/>
            <a:ext cx="0" cy="576802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7F8CAFF-1F19-02DA-1F24-EB063FCB0E89}"/>
              </a:ext>
            </a:extLst>
          </p:cNvPr>
          <p:cNvCxnSpPr>
            <a:stCxn id="13" idx="0"/>
          </p:cNvCxnSpPr>
          <p:nvPr/>
        </p:nvCxnSpPr>
        <p:spPr bwMode="auto">
          <a:xfrm flipV="1">
            <a:off x="9118807" y="2270188"/>
            <a:ext cx="0" cy="667757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F1431B8-01F7-0ABB-B135-D4FCF0A0E5E4}"/>
              </a:ext>
            </a:extLst>
          </p:cNvPr>
          <p:cNvCxnSpPr>
            <a:cxnSpLocks/>
          </p:cNvCxnSpPr>
          <p:nvPr/>
        </p:nvCxnSpPr>
        <p:spPr bwMode="auto">
          <a:xfrm>
            <a:off x="7578401" y="2704847"/>
            <a:ext cx="0" cy="744307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F0AAACC0-BF24-5EEA-7A8E-BF4120A8A6FE}"/>
              </a:ext>
            </a:extLst>
          </p:cNvPr>
          <p:cNvCxnSpPr>
            <a:cxnSpLocks/>
          </p:cNvCxnSpPr>
          <p:nvPr/>
        </p:nvCxnSpPr>
        <p:spPr bwMode="auto">
          <a:xfrm>
            <a:off x="5053133" y="3674924"/>
            <a:ext cx="0" cy="988858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DD8E8A30-C414-D7D8-0FE6-F1010C831233}"/>
              </a:ext>
            </a:extLst>
          </p:cNvPr>
          <p:cNvCxnSpPr>
            <a:cxnSpLocks/>
          </p:cNvCxnSpPr>
          <p:nvPr/>
        </p:nvCxnSpPr>
        <p:spPr bwMode="auto">
          <a:xfrm>
            <a:off x="5077716" y="2475951"/>
            <a:ext cx="0" cy="988858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6AAF7573-9FC0-13F4-BECD-DFE0510F46F3}"/>
              </a:ext>
            </a:extLst>
          </p:cNvPr>
          <p:cNvCxnSpPr>
            <a:cxnSpLocks/>
          </p:cNvCxnSpPr>
          <p:nvPr/>
        </p:nvCxnSpPr>
        <p:spPr bwMode="auto">
          <a:xfrm>
            <a:off x="5395100" y="4194596"/>
            <a:ext cx="0" cy="447369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966CC92-CAD3-8FB1-F1D1-B2CC4A390CF2}"/>
              </a:ext>
            </a:extLst>
          </p:cNvPr>
          <p:cNvCxnSpPr>
            <a:cxnSpLocks/>
          </p:cNvCxnSpPr>
          <p:nvPr/>
        </p:nvCxnSpPr>
        <p:spPr bwMode="auto">
          <a:xfrm flipH="1">
            <a:off x="5344580" y="2321384"/>
            <a:ext cx="137295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93E636BD-F04F-9F5C-9D39-636149352B45}"/>
              </a:ext>
            </a:extLst>
          </p:cNvPr>
          <p:cNvSpPr/>
          <p:nvPr/>
        </p:nvSpPr>
        <p:spPr bwMode="auto">
          <a:xfrm>
            <a:off x="8558368" y="2937945"/>
            <a:ext cx="1120878" cy="134702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85902D-7EBA-29B1-F899-AC5CACF98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Nuclear Power Module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BB7B3-3EE4-1EEA-E2AA-FCAF42325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88" y="914400"/>
            <a:ext cx="3770260" cy="5669955"/>
          </a:xfrm>
        </p:spPr>
        <p:txBody>
          <a:bodyPr>
            <a:normAutofit/>
          </a:bodyPr>
          <a:lstStyle/>
          <a:p>
            <a:r>
              <a:rPr lang="en-US" sz="1600" dirty="0"/>
              <a:t>New (and old) systems that have never operated in space</a:t>
            </a:r>
          </a:p>
          <a:p>
            <a:r>
              <a:rPr lang="en-US" sz="1600" dirty="0"/>
              <a:t>High-Assay Low-Enriched Uranium Fission Reactor</a:t>
            </a:r>
          </a:p>
          <a:p>
            <a:pPr lvl="1"/>
            <a:r>
              <a:rPr lang="en-US" sz="1200" dirty="0"/>
              <a:t>Based on VALKRE design from Idaho National Lab</a:t>
            </a:r>
          </a:p>
          <a:p>
            <a:pPr lvl="1"/>
            <a:r>
              <a:rPr lang="en-US" sz="1200" dirty="0"/>
              <a:t>&lt; 20% enriched UO</a:t>
            </a:r>
            <a:r>
              <a:rPr lang="en-US" sz="1200" baseline="-25000" dirty="0"/>
              <a:t>2</a:t>
            </a:r>
          </a:p>
          <a:p>
            <a:pPr lvl="1"/>
            <a:r>
              <a:rPr lang="en-US" sz="1200" dirty="0"/>
              <a:t>Core cooled by sodium heat pipes</a:t>
            </a:r>
          </a:p>
          <a:p>
            <a:pPr lvl="2"/>
            <a:r>
              <a:rPr lang="en-US" sz="1100" dirty="0"/>
              <a:t>Operates at ~1000 K</a:t>
            </a:r>
          </a:p>
          <a:p>
            <a:r>
              <a:rPr lang="en-US" sz="1600" dirty="0"/>
              <a:t>Closed Cycle Brayton Power Conversion System</a:t>
            </a:r>
          </a:p>
          <a:p>
            <a:pPr lvl="1"/>
            <a:r>
              <a:rPr lang="en-US" sz="1200" dirty="0"/>
              <a:t>He-Xe working fluid turbomachinery</a:t>
            </a:r>
          </a:p>
          <a:p>
            <a:pPr lvl="1"/>
            <a:r>
              <a:rPr lang="en-US" sz="1200" dirty="0"/>
              <a:t>Heat pipe–gas “hot” side heat exchanger</a:t>
            </a:r>
          </a:p>
          <a:p>
            <a:pPr lvl="1"/>
            <a:r>
              <a:rPr lang="en-US" sz="1200" dirty="0"/>
              <a:t>Gas-liquid “cold side” heat exchanger interface to heat rejection system radiators</a:t>
            </a:r>
          </a:p>
          <a:p>
            <a:pPr lvl="1"/>
            <a:r>
              <a:rPr lang="en-US" sz="1200" dirty="0"/>
              <a:t>Parasitic Load Radiator resistors regulate turbine speed (~800 K operating temperature)</a:t>
            </a:r>
          </a:p>
          <a:p>
            <a:pPr lvl="1"/>
            <a:r>
              <a:rPr lang="en-US" sz="1200" dirty="0"/>
              <a:t>~20% thermodynamic efficiency</a:t>
            </a:r>
          </a:p>
          <a:p>
            <a:pPr marL="457200" lvl="1" indent="0">
              <a:buNone/>
            </a:pPr>
            <a:endParaRPr lang="en-US" sz="1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9BD113-7157-936E-D6F7-CB1F96674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2026 – August 31 – September 4, 2026</a:t>
            </a:r>
            <a:endParaRPr lang="en-US" dirty="0">
              <a:latin typeface="Arial"/>
              <a:ea typeface="ＭＳ Ｐゴシック"/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32AE5D-C064-F0A3-2B62-8E59161D9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8F04D10-9B58-A70D-6C1F-75079236E2FC}"/>
              </a:ext>
            </a:extLst>
          </p:cNvPr>
          <p:cNvSpPr/>
          <p:nvPr/>
        </p:nvSpPr>
        <p:spPr bwMode="auto">
          <a:xfrm>
            <a:off x="9799395" y="2937945"/>
            <a:ext cx="2269090" cy="1347020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E08DED2-7DB9-6947-29A1-B881C262A9FE}"/>
              </a:ext>
            </a:extLst>
          </p:cNvPr>
          <p:cNvCxnSpPr/>
          <p:nvPr/>
        </p:nvCxnSpPr>
        <p:spPr bwMode="auto">
          <a:xfrm>
            <a:off x="9371726" y="3302576"/>
            <a:ext cx="2281084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BAFA4C2-AA30-78A8-A344-8AEC94DB051F}"/>
              </a:ext>
            </a:extLst>
          </p:cNvPr>
          <p:cNvCxnSpPr/>
          <p:nvPr/>
        </p:nvCxnSpPr>
        <p:spPr bwMode="auto">
          <a:xfrm>
            <a:off x="9371726" y="3464809"/>
            <a:ext cx="2281084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D01A7B-8B22-71C1-1DF7-3037718AF7D8}"/>
              </a:ext>
            </a:extLst>
          </p:cNvPr>
          <p:cNvCxnSpPr/>
          <p:nvPr/>
        </p:nvCxnSpPr>
        <p:spPr bwMode="auto">
          <a:xfrm>
            <a:off x="9371726" y="3636874"/>
            <a:ext cx="2281084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20CDD4-5128-358C-D842-B569083D57A6}"/>
              </a:ext>
            </a:extLst>
          </p:cNvPr>
          <p:cNvCxnSpPr/>
          <p:nvPr/>
        </p:nvCxnSpPr>
        <p:spPr bwMode="auto">
          <a:xfrm>
            <a:off x="9371726" y="3789274"/>
            <a:ext cx="2281084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6FB4001-DBBC-E3CB-95A8-96542F096E64}"/>
              </a:ext>
            </a:extLst>
          </p:cNvPr>
          <p:cNvCxnSpPr/>
          <p:nvPr/>
        </p:nvCxnSpPr>
        <p:spPr bwMode="auto">
          <a:xfrm>
            <a:off x="9371726" y="3951506"/>
            <a:ext cx="2281084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235E419-2D49-9E35-88D0-371E52920B32}"/>
              </a:ext>
            </a:extLst>
          </p:cNvPr>
          <p:cNvCxnSpPr>
            <a:cxnSpLocks/>
          </p:cNvCxnSpPr>
          <p:nvPr/>
        </p:nvCxnSpPr>
        <p:spPr bwMode="auto">
          <a:xfrm flipV="1">
            <a:off x="10210188" y="3789274"/>
            <a:ext cx="0" cy="94881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8FD0E68-FA89-00F0-0B3B-1659A9908811}"/>
              </a:ext>
            </a:extLst>
          </p:cNvPr>
          <p:cNvSpPr txBox="1"/>
          <p:nvPr/>
        </p:nvSpPr>
        <p:spPr>
          <a:xfrm>
            <a:off x="9606584" y="4733002"/>
            <a:ext cx="26547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Sodium heat pipes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B203C0-84C3-E166-B9B6-6277200792C8}"/>
              </a:ext>
            </a:extLst>
          </p:cNvPr>
          <p:cNvSpPr txBox="1"/>
          <p:nvPr/>
        </p:nvSpPr>
        <p:spPr>
          <a:xfrm>
            <a:off x="8618446" y="3236088"/>
            <a:ext cx="855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Hot</a:t>
            </a:r>
          </a:p>
          <a:p>
            <a:r>
              <a:rPr lang="en-US" dirty="0">
                <a:latin typeface="+mn-lt"/>
              </a:rPr>
              <a:t>HX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2BCB58-D42F-705F-9D77-6A8ED4877047}"/>
              </a:ext>
            </a:extLst>
          </p:cNvPr>
          <p:cNvSpPr txBox="1"/>
          <p:nvPr/>
        </p:nvSpPr>
        <p:spPr>
          <a:xfrm>
            <a:off x="9679246" y="2902466"/>
            <a:ext cx="26547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Reactor Core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3090D8B-5E13-C73B-BBDB-BDF6F73D875D}"/>
              </a:ext>
            </a:extLst>
          </p:cNvPr>
          <p:cNvCxnSpPr>
            <a:cxnSpLocks/>
          </p:cNvCxnSpPr>
          <p:nvPr/>
        </p:nvCxnSpPr>
        <p:spPr bwMode="auto">
          <a:xfrm flipH="1">
            <a:off x="6756866" y="2299684"/>
            <a:ext cx="2391437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FB4F28C-1BE0-F0DC-58F3-7AFC8650C036}"/>
              </a:ext>
            </a:extLst>
          </p:cNvPr>
          <p:cNvCxnSpPr>
            <a:cxnSpLocks/>
          </p:cNvCxnSpPr>
          <p:nvPr/>
        </p:nvCxnSpPr>
        <p:spPr bwMode="auto">
          <a:xfrm flipV="1">
            <a:off x="5390188" y="4595518"/>
            <a:ext cx="3767947" cy="230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F948A43-7978-90E5-ADF1-846074AB659B}"/>
              </a:ext>
            </a:extLst>
          </p:cNvPr>
          <p:cNvCxnSpPr>
            <a:cxnSpLocks/>
          </p:cNvCxnSpPr>
          <p:nvPr/>
        </p:nvCxnSpPr>
        <p:spPr bwMode="auto">
          <a:xfrm>
            <a:off x="9118807" y="4284965"/>
            <a:ext cx="0" cy="320385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rapezoid 30">
            <a:extLst>
              <a:ext uri="{FF2B5EF4-FFF2-40B4-BE49-F238E27FC236}">
                <a16:creationId xmlns:a16="http://schemas.microsoft.com/office/drawing/2014/main" id="{2DF59E1F-1F44-89F9-83F5-22FFBBEF9B71}"/>
              </a:ext>
            </a:extLst>
          </p:cNvPr>
          <p:cNvSpPr/>
          <p:nvPr/>
        </p:nvSpPr>
        <p:spPr bwMode="auto">
          <a:xfrm flipV="1">
            <a:off x="6338999" y="1928092"/>
            <a:ext cx="776747" cy="776755"/>
          </a:xfrm>
          <a:prstGeom prst="trapezoid">
            <a:avLst/>
          </a:prstGeom>
          <a:solidFill>
            <a:schemeClr val="bg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33" name="Trapezoid 32">
            <a:extLst>
              <a:ext uri="{FF2B5EF4-FFF2-40B4-BE49-F238E27FC236}">
                <a16:creationId xmlns:a16="http://schemas.microsoft.com/office/drawing/2014/main" id="{4842A7D5-FB2A-0342-A123-23152A58A682}"/>
              </a:ext>
            </a:extLst>
          </p:cNvPr>
          <p:cNvSpPr/>
          <p:nvPr/>
        </p:nvSpPr>
        <p:spPr bwMode="auto">
          <a:xfrm>
            <a:off x="6339000" y="4156308"/>
            <a:ext cx="776747" cy="776749"/>
          </a:xfrm>
          <a:prstGeom prst="trapezoid">
            <a:avLst/>
          </a:prstGeom>
          <a:solidFill>
            <a:schemeClr val="bg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4BFCADB-5FC6-5A98-84CF-38EA3D4B6474}"/>
              </a:ext>
            </a:extLst>
          </p:cNvPr>
          <p:cNvSpPr txBox="1"/>
          <p:nvPr/>
        </p:nvSpPr>
        <p:spPr>
          <a:xfrm>
            <a:off x="5400017" y="1415845"/>
            <a:ext cx="26547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Turbine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6E76888-CCC4-AD19-E9F0-AA042BA7CE97}"/>
              </a:ext>
            </a:extLst>
          </p:cNvPr>
          <p:cNvSpPr txBox="1"/>
          <p:nvPr/>
        </p:nvSpPr>
        <p:spPr>
          <a:xfrm>
            <a:off x="5508456" y="5056400"/>
            <a:ext cx="26547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Compressor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8C831F0-594D-821E-C6A7-025524C355B5}"/>
              </a:ext>
            </a:extLst>
          </p:cNvPr>
          <p:cNvSpPr/>
          <p:nvPr/>
        </p:nvSpPr>
        <p:spPr bwMode="auto">
          <a:xfrm>
            <a:off x="4829749" y="2937945"/>
            <a:ext cx="1120878" cy="134702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9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2748FEA-6A6E-C9F8-E2AE-9F1338207E38}"/>
              </a:ext>
            </a:extLst>
          </p:cNvPr>
          <p:cNvCxnSpPr>
            <a:cxnSpLocks/>
            <a:endCxn id="33" idx="0"/>
          </p:cNvCxnSpPr>
          <p:nvPr/>
        </p:nvCxnSpPr>
        <p:spPr bwMode="auto">
          <a:xfrm>
            <a:off x="6727370" y="2704847"/>
            <a:ext cx="4" cy="1451461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1197EAF9-EDE1-CECD-F1C5-A1D4A0AC4DEB}"/>
              </a:ext>
            </a:extLst>
          </p:cNvPr>
          <p:cNvSpPr/>
          <p:nvPr/>
        </p:nvSpPr>
        <p:spPr bwMode="auto">
          <a:xfrm>
            <a:off x="6393718" y="3213898"/>
            <a:ext cx="1387894" cy="521943"/>
          </a:xfrm>
          <a:prstGeom prst="rect">
            <a:avLst/>
          </a:prstGeom>
          <a:solidFill>
            <a:srgbClr val="92D05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A831D28-73C9-DF8D-3F31-7F0C39361CA7}"/>
              </a:ext>
            </a:extLst>
          </p:cNvPr>
          <p:cNvSpPr txBox="1"/>
          <p:nvPr/>
        </p:nvSpPr>
        <p:spPr>
          <a:xfrm>
            <a:off x="5757257" y="3274814"/>
            <a:ext cx="26547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Alternator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5AB4035-48C5-DA9B-5A2D-66CDC844E217}"/>
              </a:ext>
            </a:extLst>
          </p:cNvPr>
          <p:cNvSpPr txBox="1"/>
          <p:nvPr/>
        </p:nvSpPr>
        <p:spPr>
          <a:xfrm>
            <a:off x="4964645" y="3257512"/>
            <a:ext cx="7795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Cold</a:t>
            </a:r>
          </a:p>
          <a:p>
            <a:r>
              <a:rPr lang="en-US" dirty="0">
                <a:latin typeface="+mn-lt"/>
              </a:rPr>
              <a:t>HX</a:t>
            </a:r>
          </a:p>
        </p:txBody>
      </p:sp>
      <p:sp>
        <p:nvSpPr>
          <p:cNvPr id="58" name="Arrow: Right 57">
            <a:extLst>
              <a:ext uri="{FF2B5EF4-FFF2-40B4-BE49-F238E27FC236}">
                <a16:creationId xmlns:a16="http://schemas.microsoft.com/office/drawing/2014/main" id="{819720D9-506A-38FE-1C7E-AA7725795E48}"/>
              </a:ext>
            </a:extLst>
          </p:cNvPr>
          <p:cNvSpPr/>
          <p:nvPr/>
        </p:nvSpPr>
        <p:spPr bwMode="auto">
          <a:xfrm>
            <a:off x="7724513" y="4403623"/>
            <a:ext cx="737428" cy="400108"/>
          </a:xfrm>
          <a:prstGeom prst="rightArrow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60" name="Arrow: Right 59">
            <a:extLst>
              <a:ext uri="{FF2B5EF4-FFF2-40B4-BE49-F238E27FC236}">
                <a16:creationId xmlns:a16="http://schemas.microsoft.com/office/drawing/2014/main" id="{D5296034-41C9-67C1-0873-05599D09AA61}"/>
              </a:ext>
            </a:extLst>
          </p:cNvPr>
          <p:cNvSpPr/>
          <p:nvPr/>
        </p:nvSpPr>
        <p:spPr bwMode="auto">
          <a:xfrm flipH="1">
            <a:off x="7578401" y="2093772"/>
            <a:ext cx="748365" cy="400108"/>
          </a:xfrm>
          <a:prstGeom prst="rightArrow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9DE28FA8-FAA0-842C-29C5-91990EC63A6B}"/>
              </a:ext>
            </a:extLst>
          </p:cNvPr>
          <p:cNvCxnSpPr/>
          <p:nvPr/>
        </p:nvCxnSpPr>
        <p:spPr bwMode="auto">
          <a:xfrm>
            <a:off x="2871019" y="2965934"/>
            <a:ext cx="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41438B78-66BB-B1C2-3484-E0212044106A}"/>
              </a:ext>
            </a:extLst>
          </p:cNvPr>
          <p:cNvCxnSpPr/>
          <p:nvPr/>
        </p:nvCxnSpPr>
        <p:spPr bwMode="auto">
          <a:xfrm>
            <a:off x="4481814" y="2518043"/>
            <a:ext cx="571319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3B7395C-F45E-B6B5-8647-84DD14771997}"/>
              </a:ext>
            </a:extLst>
          </p:cNvPr>
          <p:cNvCxnSpPr>
            <a:cxnSpLocks/>
          </p:cNvCxnSpPr>
          <p:nvPr/>
        </p:nvCxnSpPr>
        <p:spPr bwMode="auto">
          <a:xfrm flipH="1">
            <a:off x="4481814" y="4644743"/>
            <a:ext cx="595902" cy="19039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Rectangle 80">
            <a:extLst>
              <a:ext uri="{FF2B5EF4-FFF2-40B4-BE49-F238E27FC236}">
                <a16:creationId xmlns:a16="http://schemas.microsoft.com/office/drawing/2014/main" id="{B7DA5C26-2F4C-4A8A-394E-292F0C564215}"/>
              </a:ext>
            </a:extLst>
          </p:cNvPr>
          <p:cNvSpPr/>
          <p:nvPr/>
        </p:nvSpPr>
        <p:spPr bwMode="auto">
          <a:xfrm>
            <a:off x="3912330" y="2270187"/>
            <a:ext cx="564284" cy="2533537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83" name="Arrow: Right 82">
            <a:extLst>
              <a:ext uri="{FF2B5EF4-FFF2-40B4-BE49-F238E27FC236}">
                <a16:creationId xmlns:a16="http://schemas.microsoft.com/office/drawing/2014/main" id="{F66210AF-66BC-FCBB-193D-BBF483652C14}"/>
              </a:ext>
            </a:extLst>
          </p:cNvPr>
          <p:cNvSpPr/>
          <p:nvPr/>
        </p:nvSpPr>
        <p:spPr bwMode="auto">
          <a:xfrm>
            <a:off x="4613728" y="2314604"/>
            <a:ext cx="372513" cy="400108"/>
          </a:xfrm>
          <a:prstGeom prst="rightArrow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85" name="Arrow: Right 84">
            <a:extLst>
              <a:ext uri="{FF2B5EF4-FFF2-40B4-BE49-F238E27FC236}">
                <a16:creationId xmlns:a16="http://schemas.microsoft.com/office/drawing/2014/main" id="{37634C8D-D98D-060A-E151-72C5E18DB995}"/>
              </a:ext>
            </a:extLst>
          </p:cNvPr>
          <p:cNvSpPr/>
          <p:nvPr/>
        </p:nvSpPr>
        <p:spPr bwMode="auto">
          <a:xfrm flipH="1">
            <a:off x="4621346" y="4461659"/>
            <a:ext cx="333738" cy="400108"/>
          </a:xfrm>
          <a:prstGeom prst="rightArrow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258F7AC-EF08-E5A0-8942-1B5F54D55D2E}"/>
              </a:ext>
            </a:extLst>
          </p:cNvPr>
          <p:cNvSpPr txBox="1"/>
          <p:nvPr/>
        </p:nvSpPr>
        <p:spPr>
          <a:xfrm rot="16200000">
            <a:off x="3279114" y="3326204"/>
            <a:ext cx="1801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Radiator</a:t>
            </a: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B7C2DA6-5106-632C-9793-9895FACD86FC}"/>
              </a:ext>
            </a:extLst>
          </p:cNvPr>
          <p:cNvCxnSpPr>
            <a:cxnSpLocks/>
          </p:cNvCxnSpPr>
          <p:nvPr/>
        </p:nvCxnSpPr>
        <p:spPr bwMode="auto">
          <a:xfrm flipV="1">
            <a:off x="7578401" y="2722041"/>
            <a:ext cx="2523665" cy="12486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876D44CE-EF6C-77F4-290C-C32C206182F8}"/>
              </a:ext>
            </a:extLst>
          </p:cNvPr>
          <p:cNvCxnSpPr>
            <a:cxnSpLocks/>
          </p:cNvCxnSpPr>
          <p:nvPr/>
        </p:nvCxnSpPr>
        <p:spPr bwMode="auto">
          <a:xfrm>
            <a:off x="10070878" y="1990220"/>
            <a:ext cx="0" cy="744307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0" name="Rectangle 99">
            <a:extLst>
              <a:ext uri="{FF2B5EF4-FFF2-40B4-BE49-F238E27FC236}">
                <a16:creationId xmlns:a16="http://schemas.microsoft.com/office/drawing/2014/main" id="{B928C01E-09A4-E0C0-71EB-6ECB16F9017A}"/>
              </a:ext>
            </a:extLst>
          </p:cNvPr>
          <p:cNvSpPr/>
          <p:nvPr/>
        </p:nvSpPr>
        <p:spPr bwMode="auto">
          <a:xfrm>
            <a:off x="9606584" y="1615900"/>
            <a:ext cx="931901" cy="667757"/>
          </a:xfrm>
          <a:prstGeom prst="rect">
            <a:avLst/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07BEC4A2-ECD1-865E-74C2-FB64A0559953}"/>
              </a:ext>
            </a:extLst>
          </p:cNvPr>
          <p:cNvSpPr txBox="1"/>
          <p:nvPr/>
        </p:nvSpPr>
        <p:spPr>
          <a:xfrm>
            <a:off x="9563008" y="1734103"/>
            <a:ext cx="1015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PLR</a:t>
            </a:r>
          </a:p>
        </p:txBody>
      </p:sp>
      <p:cxnSp>
        <p:nvCxnSpPr>
          <p:cNvPr id="104" name="Connector: Curved 103">
            <a:extLst>
              <a:ext uri="{FF2B5EF4-FFF2-40B4-BE49-F238E27FC236}">
                <a16:creationId xmlns:a16="http://schemas.microsoft.com/office/drawing/2014/main" id="{5F961CBC-EC8A-5AFE-E2CC-3149872329A7}"/>
              </a:ext>
            </a:extLst>
          </p:cNvPr>
          <p:cNvCxnSpPr/>
          <p:nvPr/>
        </p:nvCxnSpPr>
        <p:spPr bwMode="auto">
          <a:xfrm rot="16200000" flipH="1">
            <a:off x="4075835" y="4639182"/>
            <a:ext cx="1093567" cy="904568"/>
          </a:xfrm>
          <a:prstGeom prst="curvedConnector3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ysDash"/>
            <a:round/>
            <a:headEnd type="none" w="med" len="med"/>
            <a:tailEnd type="triangle"/>
          </a:ln>
          <a:effectLst/>
        </p:spPr>
      </p:cxnSp>
      <p:cxnSp>
        <p:nvCxnSpPr>
          <p:cNvPr id="105" name="Connector: Curved 104">
            <a:extLst>
              <a:ext uri="{FF2B5EF4-FFF2-40B4-BE49-F238E27FC236}">
                <a16:creationId xmlns:a16="http://schemas.microsoft.com/office/drawing/2014/main" id="{69F28D53-F362-339E-E119-0F9B9D6BC085}"/>
              </a:ext>
            </a:extLst>
          </p:cNvPr>
          <p:cNvCxnSpPr>
            <a:cxnSpLocks/>
          </p:cNvCxnSpPr>
          <p:nvPr/>
        </p:nvCxnSpPr>
        <p:spPr bwMode="auto">
          <a:xfrm>
            <a:off x="10351641" y="1962369"/>
            <a:ext cx="1214429" cy="45339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ysDash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266947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B9276B1-62F5-2460-17CC-14D38278DFD8}"/>
              </a:ext>
            </a:extLst>
          </p:cNvPr>
          <p:cNvCxnSpPr>
            <a:cxnSpLocks/>
          </p:cNvCxnSpPr>
          <p:nvPr/>
        </p:nvCxnSpPr>
        <p:spPr bwMode="auto">
          <a:xfrm>
            <a:off x="11799277" y="1435815"/>
            <a:ext cx="0" cy="1844227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ECF97F4-9249-1831-CECE-D95A73F3F843}"/>
              </a:ext>
            </a:extLst>
          </p:cNvPr>
          <p:cNvCxnSpPr>
            <a:cxnSpLocks/>
          </p:cNvCxnSpPr>
          <p:nvPr/>
        </p:nvCxnSpPr>
        <p:spPr bwMode="auto">
          <a:xfrm>
            <a:off x="11561564" y="4368315"/>
            <a:ext cx="0" cy="988858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0BD2388-AFFC-77B3-788A-99916BE08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Rejection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4891C-59A2-9687-CDD4-CCF79D45A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036" y="914400"/>
            <a:ext cx="6078017" cy="5590162"/>
          </a:xfrm>
        </p:spPr>
        <p:txBody>
          <a:bodyPr>
            <a:normAutofit lnSpcReduction="10000"/>
          </a:bodyPr>
          <a:lstStyle/>
          <a:p>
            <a:r>
              <a:rPr lang="en-US" sz="1800" dirty="0"/>
              <a:t>Radiators are critical to any Nuclear Electric Propulsion architecture</a:t>
            </a:r>
          </a:p>
          <a:p>
            <a:pPr lvl="1"/>
            <a:r>
              <a:rPr lang="en-US" sz="1600" dirty="0"/>
              <a:t>T</a:t>
            </a:r>
            <a:r>
              <a:rPr lang="en-US" sz="1600" baseline="-25000" dirty="0"/>
              <a:t>hot </a:t>
            </a:r>
            <a:r>
              <a:rPr lang="en-US" sz="1600" dirty="0"/>
              <a:t>(reactor) and </a:t>
            </a:r>
            <a:r>
              <a:rPr lang="en-US" sz="1600" dirty="0" err="1"/>
              <a:t>T</a:t>
            </a:r>
            <a:r>
              <a:rPr lang="en-US" sz="1600" baseline="-25000" dirty="0" err="1"/>
              <a:t>cold</a:t>
            </a:r>
            <a:r>
              <a:rPr lang="en-US" sz="1600" dirty="0"/>
              <a:t> (radiators) determine system efficiency </a:t>
            </a:r>
          </a:p>
          <a:p>
            <a:pPr lvl="1"/>
            <a:r>
              <a:rPr lang="en-US" sz="1600" dirty="0"/>
              <a:t>…but T</a:t>
            </a:r>
            <a:r>
              <a:rPr lang="en-US" sz="1600" baseline="30000" dirty="0"/>
              <a:t>4</a:t>
            </a:r>
            <a:r>
              <a:rPr lang="en-US" sz="1600" dirty="0"/>
              <a:t> performance of radiators and mass minimization push you to higher </a:t>
            </a:r>
            <a:r>
              <a:rPr lang="en-US" sz="1600" dirty="0" err="1"/>
              <a:t>T</a:t>
            </a:r>
            <a:r>
              <a:rPr lang="en-US" sz="1600" baseline="-25000" dirty="0" err="1"/>
              <a:t>cold</a:t>
            </a:r>
            <a:endParaRPr lang="en-US" sz="1600" baseline="-25000" dirty="0"/>
          </a:p>
          <a:p>
            <a:pPr lvl="1"/>
            <a:r>
              <a:rPr lang="en-US" sz="1600" dirty="0"/>
              <a:t>Materials limit max temperature</a:t>
            </a:r>
          </a:p>
          <a:p>
            <a:pPr lvl="1"/>
            <a:r>
              <a:rPr lang="en-US" sz="1600" dirty="0"/>
              <a:t>Must consider reactor fluence (neutrons and gamma) on materials</a:t>
            </a:r>
          </a:p>
          <a:p>
            <a:r>
              <a:rPr lang="en-US" sz="1800" dirty="0"/>
              <a:t>Design point ~500 K</a:t>
            </a:r>
          </a:p>
          <a:p>
            <a:pPr lvl="1"/>
            <a:r>
              <a:rPr lang="en-US" sz="1600" dirty="0"/>
              <a:t>Titanium-water heat pipe / polymer matrix composite baseline design</a:t>
            </a:r>
          </a:p>
          <a:p>
            <a:pPr lvl="1"/>
            <a:r>
              <a:rPr lang="en-US" sz="1600" dirty="0"/>
              <a:t>Considerable IR backload on surrounding hardware</a:t>
            </a:r>
          </a:p>
          <a:p>
            <a:pPr lvl="1"/>
            <a:r>
              <a:rPr lang="en-US" sz="1600" dirty="0"/>
              <a:t>Pumped fluid trunkline interfaces with PCS HX</a:t>
            </a:r>
          </a:p>
          <a:p>
            <a:pPr lvl="1"/>
            <a:r>
              <a:rPr lang="en-US" sz="1600" dirty="0"/>
              <a:t>Implies high heater power usage during cold mission phases</a:t>
            </a:r>
          </a:p>
          <a:p>
            <a:r>
              <a:rPr lang="en-US" sz="2000" dirty="0"/>
              <a:t>Two deployed “wings” flown edge-to-sun</a:t>
            </a:r>
          </a:p>
          <a:p>
            <a:pPr lvl="1"/>
            <a:r>
              <a:rPr lang="en-US" sz="1600" dirty="0"/>
              <a:t>Independent flow loops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08A216-A4A2-AEF5-5AB2-E11C62FCF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2026 – August 31 – September 4, 2026</a:t>
            </a:r>
            <a:endParaRPr lang="en-US" dirty="0">
              <a:latin typeface="Arial"/>
              <a:ea typeface="ＭＳ Ｐゴシック"/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D8A057-6C16-FC95-D8E1-2FD0C8B71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7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45B736-E6F3-1BBD-959E-608D2C984F7E}"/>
              </a:ext>
            </a:extLst>
          </p:cNvPr>
          <p:cNvCxnSpPr>
            <a:cxnSpLocks/>
          </p:cNvCxnSpPr>
          <p:nvPr/>
        </p:nvCxnSpPr>
        <p:spPr bwMode="auto">
          <a:xfrm>
            <a:off x="11207768" y="3918019"/>
            <a:ext cx="0" cy="988858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A03C1DE-5B3B-A7DC-AE11-0E576D69A947}"/>
              </a:ext>
            </a:extLst>
          </p:cNvPr>
          <p:cNvCxnSpPr>
            <a:cxnSpLocks/>
          </p:cNvCxnSpPr>
          <p:nvPr/>
        </p:nvCxnSpPr>
        <p:spPr bwMode="auto">
          <a:xfrm>
            <a:off x="11232351" y="2727838"/>
            <a:ext cx="0" cy="988858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AD07B3B4-5ACD-AF85-D181-40E419993A26}"/>
              </a:ext>
            </a:extLst>
          </p:cNvPr>
          <p:cNvSpPr/>
          <p:nvPr/>
        </p:nvSpPr>
        <p:spPr bwMode="auto">
          <a:xfrm>
            <a:off x="10984384" y="3181040"/>
            <a:ext cx="1120878" cy="134702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9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A2D096-9CB0-6FFD-B7BD-33D0CE1680B7}"/>
              </a:ext>
            </a:extLst>
          </p:cNvPr>
          <p:cNvSpPr txBox="1"/>
          <p:nvPr/>
        </p:nvSpPr>
        <p:spPr>
          <a:xfrm>
            <a:off x="11027472" y="3506540"/>
            <a:ext cx="1034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PCS</a:t>
            </a:r>
          </a:p>
          <a:p>
            <a:r>
              <a:rPr lang="en-US" dirty="0">
                <a:latin typeface="+mn-lt"/>
              </a:rPr>
              <a:t>HX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5E818B-5072-038A-5E29-D5D87CE69183}"/>
              </a:ext>
            </a:extLst>
          </p:cNvPr>
          <p:cNvCxnSpPr/>
          <p:nvPr/>
        </p:nvCxnSpPr>
        <p:spPr bwMode="auto">
          <a:xfrm>
            <a:off x="10636449" y="2761138"/>
            <a:ext cx="571319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149FA29-3A0C-C342-4A13-947955CFAB43}"/>
              </a:ext>
            </a:extLst>
          </p:cNvPr>
          <p:cNvCxnSpPr>
            <a:cxnSpLocks/>
          </p:cNvCxnSpPr>
          <p:nvPr/>
        </p:nvCxnSpPr>
        <p:spPr bwMode="auto">
          <a:xfrm flipH="1">
            <a:off x="10524392" y="4887838"/>
            <a:ext cx="707959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C55AFC71-C1CA-8F1A-EE1E-DC4136CE126E}"/>
              </a:ext>
            </a:extLst>
          </p:cNvPr>
          <p:cNvSpPr/>
          <p:nvPr/>
        </p:nvSpPr>
        <p:spPr bwMode="auto">
          <a:xfrm flipH="1">
            <a:off x="10775981" y="4704754"/>
            <a:ext cx="333738" cy="400108"/>
          </a:xfrm>
          <a:prstGeom prst="rightArrow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64F4BC1-D832-062C-AE01-DFD2F54D8494}"/>
              </a:ext>
            </a:extLst>
          </p:cNvPr>
          <p:cNvSpPr/>
          <p:nvPr/>
        </p:nvSpPr>
        <p:spPr bwMode="auto">
          <a:xfrm>
            <a:off x="6862739" y="1084607"/>
            <a:ext cx="2643554" cy="57717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bg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bg2">
                  <a:lumMod val="40000"/>
                  <a:lumOff val="6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1440AA2-8688-B1C4-C1F6-06B1007A9763}"/>
              </a:ext>
            </a:extLst>
          </p:cNvPr>
          <p:cNvSpPr/>
          <p:nvPr/>
        </p:nvSpPr>
        <p:spPr bwMode="auto">
          <a:xfrm>
            <a:off x="6862739" y="1763171"/>
            <a:ext cx="2643554" cy="57717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bg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bg2">
                  <a:lumMod val="40000"/>
                  <a:lumOff val="6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89D705-FFF1-D7B4-98A3-17D2B80D5DEA}"/>
              </a:ext>
            </a:extLst>
          </p:cNvPr>
          <p:cNvSpPr/>
          <p:nvPr/>
        </p:nvSpPr>
        <p:spPr bwMode="auto">
          <a:xfrm>
            <a:off x="6859808" y="2450527"/>
            <a:ext cx="2643554" cy="57717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bg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bg2">
                  <a:lumMod val="40000"/>
                  <a:lumOff val="6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9DBAB43-5BAA-712B-ABE1-187A342BC219}"/>
              </a:ext>
            </a:extLst>
          </p:cNvPr>
          <p:cNvSpPr/>
          <p:nvPr/>
        </p:nvSpPr>
        <p:spPr bwMode="auto">
          <a:xfrm>
            <a:off x="6862739" y="4469518"/>
            <a:ext cx="2643554" cy="57717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bg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bg2">
                  <a:lumMod val="40000"/>
                  <a:lumOff val="6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3591D05-7C5D-329F-039E-0E88D8196CF4}"/>
              </a:ext>
            </a:extLst>
          </p:cNvPr>
          <p:cNvSpPr/>
          <p:nvPr/>
        </p:nvSpPr>
        <p:spPr bwMode="auto">
          <a:xfrm>
            <a:off x="6862739" y="5156874"/>
            <a:ext cx="2643554" cy="57717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bg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bg2">
                  <a:lumMod val="40000"/>
                  <a:lumOff val="6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7BF0C6-7207-A4C3-5BB5-417B889573EA}"/>
              </a:ext>
            </a:extLst>
          </p:cNvPr>
          <p:cNvSpPr/>
          <p:nvPr/>
        </p:nvSpPr>
        <p:spPr bwMode="auto">
          <a:xfrm>
            <a:off x="6859808" y="5844230"/>
            <a:ext cx="2643554" cy="57717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bg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bg2">
                  <a:lumMod val="40000"/>
                  <a:lumOff val="6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1CFA1D6-83C2-F65B-D4B7-EB488CED9166}"/>
              </a:ext>
            </a:extLst>
          </p:cNvPr>
          <p:cNvCxnSpPr>
            <a:cxnSpLocks/>
          </p:cNvCxnSpPr>
          <p:nvPr/>
        </p:nvCxnSpPr>
        <p:spPr bwMode="auto">
          <a:xfrm flipH="1">
            <a:off x="9873762" y="5329342"/>
            <a:ext cx="1721177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F73C2057-3F9D-1DC0-E9DE-58869FBB29CD}"/>
              </a:ext>
            </a:extLst>
          </p:cNvPr>
          <p:cNvSpPr/>
          <p:nvPr/>
        </p:nvSpPr>
        <p:spPr bwMode="auto">
          <a:xfrm flipH="1">
            <a:off x="11129777" y="5155050"/>
            <a:ext cx="333738" cy="400108"/>
          </a:xfrm>
          <a:prstGeom prst="rightArrow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4AF6F7D-F41C-31BC-926A-772E2B666799}"/>
              </a:ext>
            </a:extLst>
          </p:cNvPr>
          <p:cNvCxnSpPr>
            <a:cxnSpLocks/>
          </p:cNvCxnSpPr>
          <p:nvPr/>
        </p:nvCxnSpPr>
        <p:spPr bwMode="auto">
          <a:xfrm>
            <a:off x="9911541" y="4349276"/>
            <a:ext cx="0" cy="988858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7FEB3E7-DDA2-E14F-74C0-BD126418CA3B}"/>
              </a:ext>
            </a:extLst>
          </p:cNvPr>
          <p:cNvCxnSpPr>
            <a:cxnSpLocks/>
          </p:cNvCxnSpPr>
          <p:nvPr/>
        </p:nvCxnSpPr>
        <p:spPr bwMode="auto">
          <a:xfrm>
            <a:off x="10529933" y="3155600"/>
            <a:ext cx="0" cy="1773179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DC4C67D-DC22-3B7D-DACE-3A46F7B7AF8A}"/>
              </a:ext>
            </a:extLst>
          </p:cNvPr>
          <p:cNvCxnSpPr>
            <a:cxnSpLocks/>
          </p:cNvCxnSpPr>
          <p:nvPr/>
        </p:nvCxnSpPr>
        <p:spPr bwMode="auto">
          <a:xfrm flipH="1">
            <a:off x="6770077" y="3155600"/>
            <a:ext cx="3794722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101706A-0558-1F96-4A87-E7BA7D756204}"/>
              </a:ext>
            </a:extLst>
          </p:cNvPr>
          <p:cNvCxnSpPr>
            <a:cxnSpLocks/>
          </p:cNvCxnSpPr>
          <p:nvPr/>
        </p:nvCxnSpPr>
        <p:spPr bwMode="auto">
          <a:xfrm>
            <a:off x="6781164" y="2357929"/>
            <a:ext cx="0" cy="823111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4020BDA0-A135-FCA9-0901-A0C359ABF71C}"/>
              </a:ext>
            </a:extLst>
          </p:cNvPr>
          <p:cNvCxnSpPr>
            <a:cxnSpLocks/>
          </p:cNvCxnSpPr>
          <p:nvPr/>
        </p:nvCxnSpPr>
        <p:spPr bwMode="auto">
          <a:xfrm flipH="1">
            <a:off x="6770077" y="2392415"/>
            <a:ext cx="2795185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9179DD2-9F4B-42F1-8044-F404BD597D7A}"/>
              </a:ext>
            </a:extLst>
          </p:cNvPr>
          <p:cNvCxnSpPr>
            <a:cxnSpLocks/>
          </p:cNvCxnSpPr>
          <p:nvPr/>
        </p:nvCxnSpPr>
        <p:spPr bwMode="auto">
          <a:xfrm flipH="1">
            <a:off x="6699738" y="1701627"/>
            <a:ext cx="2852996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380BEA3-C091-9746-0F0C-3946B72D0C35}"/>
              </a:ext>
            </a:extLst>
          </p:cNvPr>
          <p:cNvCxnSpPr>
            <a:cxnSpLocks/>
          </p:cNvCxnSpPr>
          <p:nvPr/>
        </p:nvCxnSpPr>
        <p:spPr bwMode="auto">
          <a:xfrm>
            <a:off x="9565262" y="1661781"/>
            <a:ext cx="0" cy="771162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DF2D0BC-A292-2F22-D6C3-BFE2BE398A23}"/>
              </a:ext>
            </a:extLst>
          </p:cNvPr>
          <p:cNvCxnSpPr>
            <a:cxnSpLocks/>
          </p:cNvCxnSpPr>
          <p:nvPr/>
        </p:nvCxnSpPr>
        <p:spPr bwMode="auto">
          <a:xfrm>
            <a:off x="6733504" y="968806"/>
            <a:ext cx="0" cy="771162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7EFFD05-0F8E-1F6D-E436-C1729F38506A}"/>
              </a:ext>
            </a:extLst>
          </p:cNvPr>
          <p:cNvCxnSpPr>
            <a:cxnSpLocks/>
          </p:cNvCxnSpPr>
          <p:nvPr/>
        </p:nvCxnSpPr>
        <p:spPr bwMode="auto">
          <a:xfrm flipH="1">
            <a:off x="6752493" y="994032"/>
            <a:ext cx="3883956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F34A0E9-7913-9574-3F9C-54456D9EC726}"/>
              </a:ext>
            </a:extLst>
          </p:cNvPr>
          <p:cNvCxnSpPr>
            <a:cxnSpLocks/>
          </p:cNvCxnSpPr>
          <p:nvPr/>
        </p:nvCxnSpPr>
        <p:spPr bwMode="auto">
          <a:xfrm flipH="1">
            <a:off x="6734906" y="4349276"/>
            <a:ext cx="3211803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63467FF8-EB54-026A-250F-F70FF0F31878}"/>
              </a:ext>
            </a:extLst>
          </p:cNvPr>
          <p:cNvCxnSpPr>
            <a:cxnSpLocks/>
          </p:cNvCxnSpPr>
          <p:nvPr/>
        </p:nvCxnSpPr>
        <p:spPr bwMode="auto">
          <a:xfrm>
            <a:off x="6770077" y="4340484"/>
            <a:ext cx="0" cy="764378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A498D40D-B5EA-A85F-589B-026B40D3F683}"/>
              </a:ext>
            </a:extLst>
          </p:cNvPr>
          <p:cNvCxnSpPr>
            <a:cxnSpLocks/>
          </p:cNvCxnSpPr>
          <p:nvPr/>
        </p:nvCxnSpPr>
        <p:spPr bwMode="auto">
          <a:xfrm flipH="1">
            <a:off x="6734906" y="5099459"/>
            <a:ext cx="2870583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4EB8195F-5C7D-3596-EEB3-92E55CFCA189}"/>
              </a:ext>
            </a:extLst>
          </p:cNvPr>
          <p:cNvCxnSpPr>
            <a:cxnSpLocks/>
          </p:cNvCxnSpPr>
          <p:nvPr/>
        </p:nvCxnSpPr>
        <p:spPr bwMode="auto">
          <a:xfrm>
            <a:off x="9576985" y="5065588"/>
            <a:ext cx="0" cy="723269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02135638-75C5-C9AF-D856-08DAA2D148C7}"/>
              </a:ext>
            </a:extLst>
          </p:cNvPr>
          <p:cNvCxnSpPr>
            <a:cxnSpLocks/>
          </p:cNvCxnSpPr>
          <p:nvPr/>
        </p:nvCxnSpPr>
        <p:spPr bwMode="auto">
          <a:xfrm>
            <a:off x="6766378" y="5748976"/>
            <a:ext cx="0" cy="764378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BFB803A-2572-BA97-3B8F-A2EA5F1A10AD}"/>
              </a:ext>
            </a:extLst>
          </p:cNvPr>
          <p:cNvCxnSpPr>
            <a:cxnSpLocks/>
          </p:cNvCxnSpPr>
          <p:nvPr/>
        </p:nvCxnSpPr>
        <p:spPr bwMode="auto">
          <a:xfrm flipH="1">
            <a:off x="6743701" y="5788857"/>
            <a:ext cx="2870583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D5E2A26-8D53-ABB0-EF8A-FA90075A4FFE}"/>
              </a:ext>
            </a:extLst>
          </p:cNvPr>
          <p:cNvCxnSpPr>
            <a:cxnSpLocks/>
          </p:cNvCxnSpPr>
          <p:nvPr/>
        </p:nvCxnSpPr>
        <p:spPr bwMode="auto">
          <a:xfrm flipH="1">
            <a:off x="6734909" y="6475843"/>
            <a:ext cx="3429687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03C38761-6754-42B7-F115-9BEF05D84CEB}"/>
              </a:ext>
            </a:extLst>
          </p:cNvPr>
          <p:cNvCxnSpPr>
            <a:cxnSpLocks/>
          </p:cNvCxnSpPr>
          <p:nvPr/>
        </p:nvCxnSpPr>
        <p:spPr bwMode="auto">
          <a:xfrm>
            <a:off x="10636449" y="960014"/>
            <a:ext cx="0" cy="1844227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2" name="Flowchart: Sequential Access Storage 71">
            <a:extLst>
              <a:ext uri="{FF2B5EF4-FFF2-40B4-BE49-F238E27FC236}">
                <a16:creationId xmlns:a16="http://schemas.microsoft.com/office/drawing/2014/main" id="{3A37EFED-D7B9-AE07-E1A5-BAB8458CC5F4}"/>
              </a:ext>
            </a:extLst>
          </p:cNvPr>
          <p:cNvSpPr/>
          <p:nvPr/>
        </p:nvSpPr>
        <p:spPr bwMode="auto">
          <a:xfrm>
            <a:off x="10310923" y="2167518"/>
            <a:ext cx="587652" cy="626753"/>
          </a:xfrm>
          <a:prstGeom prst="flowChartMagneticTape">
            <a:avLst/>
          </a:prstGeom>
          <a:solidFill>
            <a:srgbClr val="00B0F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343057EA-A777-9FD9-872E-8DA3E0B4C827}"/>
              </a:ext>
            </a:extLst>
          </p:cNvPr>
          <p:cNvCxnSpPr>
            <a:cxnSpLocks/>
          </p:cNvCxnSpPr>
          <p:nvPr/>
        </p:nvCxnSpPr>
        <p:spPr bwMode="auto">
          <a:xfrm>
            <a:off x="10155804" y="1477107"/>
            <a:ext cx="0" cy="5045039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41B1C9B9-7CA5-D8C0-A11E-18BC81CD44FE}"/>
              </a:ext>
            </a:extLst>
          </p:cNvPr>
          <p:cNvCxnSpPr>
            <a:cxnSpLocks/>
          </p:cNvCxnSpPr>
          <p:nvPr/>
        </p:nvCxnSpPr>
        <p:spPr bwMode="auto">
          <a:xfrm flipH="1">
            <a:off x="10119392" y="1480574"/>
            <a:ext cx="1688677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Flowchart: Sequential Access Storage 80">
            <a:extLst>
              <a:ext uri="{FF2B5EF4-FFF2-40B4-BE49-F238E27FC236}">
                <a16:creationId xmlns:a16="http://schemas.microsoft.com/office/drawing/2014/main" id="{0BDE100D-A58C-B3B4-19CE-85B649546601}"/>
              </a:ext>
            </a:extLst>
          </p:cNvPr>
          <p:cNvSpPr/>
          <p:nvPr/>
        </p:nvSpPr>
        <p:spPr bwMode="auto">
          <a:xfrm>
            <a:off x="10840484" y="901904"/>
            <a:ext cx="587652" cy="626753"/>
          </a:xfrm>
          <a:prstGeom prst="flowChartMagneticTape">
            <a:avLst/>
          </a:prstGeom>
          <a:solidFill>
            <a:srgbClr val="00B0F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87D901F2-3818-8DAB-8A33-73A901F08777}"/>
              </a:ext>
            </a:extLst>
          </p:cNvPr>
          <p:cNvSpPr/>
          <p:nvPr/>
        </p:nvSpPr>
        <p:spPr bwMode="auto">
          <a:xfrm rot="5400000">
            <a:off x="10455767" y="1591936"/>
            <a:ext cx="372513" cy="400108"/>
          </a:xfrm>
          <a:prstGeom prst="rightArrow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84" name="Arrow: Right 83">
            <a:extLst>
              <a:ext uri="{FF2B5EF4-FFF2-40B4-BE49-F238E27FC236}">
                <a16:creationId xmlns:a16="http://schemas.microsoft.com/office/drawing/2014/main" id="{3DF78D01-BEA5-FBE8-FB09-2353F5235C3F}"/>
              </a:ext>
            </a:extLst>
          </p:cNvPr>
          <p:cNvSpPr/>
          <p:nvPr/>
        </p:nvSpPr>
        <p:spPr bwMode="auto">
          <a:xfrm rot="5400000">
            <a:off x="11631942" y="2615037"/>
            <a:ext cx="372513" cy="400108"/>
          </a:xfrm>
          <a:prstGeom prst="rightArrow">
            <a:avLst/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6311917-5317-1498-0E8A-EE0F427B8689}"/>
              </a:ext>
            </a:extLst>
          </p:cNvPr>
          <p:cNvSpPr txBox="1"/>
          <p:nvPr/>
        </p:nvSpPr>
        <p:spPr>
          <a:xfrm>
            <a:off x="10617983" y="1036501"/>
            <a:ext cx="10347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+mn-lt"/>
              </a:rPr>
              <a:t>Pump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B79F1CF-F196-456D-E315-03BFA8CF0F04}"/>
              </a:ext>
            </a:extLst>
          </p:cNvPr>
          <p:cNvSpPr txBox="1"/>
          <p:nvPr/>
        </p:nvSpPr>
        <p:spPr>
          <a:xfrm>
            <a:off x="10095076" y="2323379"/>
            <a:ext cx="10347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+mn-lt"/>
              </a:rPr>
              <a:t>Pump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30FB78B-BDCB-718D-CD21-81416E4B72CA}"/>
              </a:ext>
            </a:extLst>
          </p:cNvPr>
          <p:cNvSpPr txBox="1"/>
          <p:nvPr/>
        </p:nvSpPr>
        <p:spPr>
          <a:xfrm>
            <a:off x="7139227" y="1820948"/>
            <a:ext cx="2113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Wing 1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238F1ED-37AA-E23E-8D07-4C1861EF04A4}"/>
              </a:ext>
            </a:extLst>
          </p:cNvPr>
          <p:cNvSpPr txBox="1"/>
          <p:nvPr/>
        </p:nvSpPr>
        <p:spPr>
          <a:xfrm>
            <a:off x="7129919" y="5243727"/>
            <a:ext cx="2113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Wing 2</a:t>
            </a:r>
          </a:p>
        </p:txBody>
      </p:sp>
    </p:spTree>
    <p:extLst>
      <p:ext uri="{BB962C8B-B14F-4D97-AF65-F5344CB8AC3E}">
        <p14:creationId xmlns:p14="http://schemas.microsoft.com/office/powerpoint/2010/main" val="1023000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8C05C-6F3E-03D9-3D90-5C6293632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SR-1 Thermal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AF5D2-94FD-057A-CB51-1D0A927E7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50" y="1181100"/>
            <a:ext cx="11010900" cy="5056762"/>
          </a:xfrm>
        </p:spPr>
        <p:txBody>
          <a:bodyPr>
            <a:normAutofit/>
          </a:bodyPr>
          <a:lstStyle/>
          <a:p>
            <a:r>
              <a:rPr lang="en-US" dirty="0"/>
              <a:t>Extremely aggressive launch schedule constrained by Mars launch window</a:t>
            </a:r>
          </a:p>
          <a:p>
            <a:pPr lvl="1"/>
            <a:r>
              <a:rPr lang="en-US" dirty="0"/>
              <a:t>Severely limits level of thermal testing we can accomplish</a:t>
            </a:r>
          </a:p>
          <a:p>
            <a:r>
              <a:rPr lang="en-US" dirty="0"/>
              <a:t>Reactor core ~1000 K, must attach to boom structure that can also react launch loads</a:t>
            </a:r>
          </a:p>
          <a:p>
            <a:pPr lvl="1"/>
            <a:r>
              <a:rPr lang="en-US" dirty="0"/>
              <a:t>Significant mass limitations </a:t>
            </a:r>
            <a:r>
              <a:rPr lang="en-US"/>
              <a:t>drove design </a:t>
            </a:r>
            <a:r>
              <a:rPr lang="en-US" dirty="0"/>
              <a:t>to a shorten static Boom, led to reactor being much closer to rest of spacecraft</a:t>
            </a:r>
          </a:p>
          <a:p>
            <a:r>
              <a:rPr lang="en-US" dirty="0"/>
              <a:t>PLR must reject 20 kW at peak, extreme source of IR backload and mounting challenge</a:t>
            </a:r>
          </a:p>
          <a:p>
            <a:r>
              <a:rPr lang="en-US" dirty="0"/>
              <a:t>Skyfall was designed as free-flyer and spin stabilized</a:t>
            </a:r>
          </a:p>
          <a:p>
            <a:pPr lvl="1"/>
            <a:r>
              <a:rPr lang="en-US" dirty="0"/>
              <a:t>SR-1 architecture houses Skyfall within a partial enclosure, yet must allow Skyfall adequate ability to radiate to space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63230-E5CF-9B23-0D34-9B66B2828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2026 – August 31 – September 4, 2026</a:t>
            </a:r>
            <a:endParaRPr lang="en-US" dirty="0">
              <a:latin typeface="Arial"/>
              <a:ea typeface="ＭＳ Ｐゴシック"/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8BA8B3-3447-2B73-77FD-2D530E5E2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2015-0FC7-4B0E-8D2B-76EADF48D95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538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E87F9-A7F9-ABD8-7BC8-E84A638A1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084" y="2617430"/>
            <a:ext cx="10363200" cy="1362075"/>
          </a:xfrm>
        </p:spPr>
        <p:txBody>
          <a:bodyPr anchor="ctr"/>
          <a:lstStyle/>
          <a:p>
            <a:pPr algn="ctr"/>
            <a:r>
              <a:rPr lang="en-US" dirty="0"/>
              <a:t>Questions?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12A5DB-F186-51F4-8B4D-A3A1C963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/>
                <a:ea typeface="ＭＳ Ｐゴシック"/>
                <a:cs typeface="Arial"/>
              </a:rPr>
              <a:t>TFAWS 2026 – August 31 – September 4, 2026</a:t>
            </a:r>
            <a:endParaRPr lang="en-US" dirty="0">
              <a:latin typeface="Arial"/>
              <a:ea typeface="ＭＳ Ｐゴシック"/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B90CEF-90D8-0567-F549-DC28E8E18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E8C48-CEA1-40D7-918C-CBF5F81BA8C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142367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92E100D0229440820E8A7DC866FBEE" ma:contentTypeVersion="10" ma:contentTypeDescription="Create a new document." ma:contentTypeScope="" ma:versionID="f0673692744d741a58be3a3f21315d44">
  <xsd:schema xmlns:xsd="http://www.w3.org/2001/XMLSchema" xmlns:xs="http://www.w3.org/2001/XMLSchema" xmlns:p="http://schemas.microsoft.com/office/2006/metadata/properties" xmlns:ns2="5f97cbdb-3a7a-4cfb-87eb-7542cd24da7e" xmlns:ns3="7b530968-5265-4916-9d1c-18b5bfa4dd42" targetNamespace="http://schemas.microsoft.com/office/2006/metadata/properties" ma:root="true" ma:fieldsID="3b9ef52b6126c84a003300d5b97b75f0" ns2:_="" ns3:_="">
    <xsd:import namespace="5f97cbdb-3a7a-4cfb-87eb-7542cd24da7e"/>
    <xsd:import namespace="7b530968-5265-4916-9d1c-18b5bfa4dd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97cbdb-3a7a-4cfb-87eb-7542cd24da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fb68aea-d2ee-4a6c-85e6-e4b5686e96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530968-5265-4916-9d1c-18b5bfa4dd4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8123470-34d1-4ae7-b848-1678c5288ee6}" ma:internalName="TaxCatchAll" ma:showField="CatchAllData" ma:web="7b530968-5265-4916-9d1c-18b5bfa4dd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97cbdb-3a7a-4cfb-87eb-7542cd24da7e">
      <Terms xmlns="http://schemas.microsoft.com/office/infopath/2007/PartnerControls"/>
    </lcf76f155ced4ddcb4097134ff3c332f>
    <TaxCatchAll xmlns="7b530968-5265-4916-9d1c-18b5bfa4dd42" xsi:nil="true"/>
  </documentManagement>
</p:properties>
</file>

<file path=customXml/itemProps1.xml><?xml version="1.0" encoding="utf-8"?>
<ds:datastoreItem xmlns:ds="http://schemas.openxmlformats.org/officeDocument/2006/customXml" ds:itemID="{96ED0443-A8B4-4FD0-B92A-DFF4CC62CD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97cbdb-3a7a-4cfb-87eb-7542cd24da7e"/>
    <ds:schemaRef ds:uri="7b530968-5265-4916-9d1c-18b5bfa4dd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A631D46-A88B-44F9-B011-0891D5ECFB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75F7E1-25EC-49AD-AD10-E5DBBDD78C4A}">
  <ds:schemaRefs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terms/"/>
    <ds:schemaRef ds:uri="7b530968-5265-4916-9d1c-18b5bfa4dd42"/>
    <ds:schemaRef ds:uri="http://schemas.openxmlformats.org/package/2006/metadata/core-properties"/>
    <ds:schemaRef ds:uri="5f97cbdb-3a7a-4cfb-87eb-7542cd24da7e"/>
    <ds:schemaRef ds:uri="http://schemas.microsoft.com/office/2006/metadata/properties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2345</TotalTime>
  <Words>845</Words>
  <Application>Microsoft Office PowerPoint</Application>
  <PresentationFormat>Widescreen</PresentationFormat>
  <Paragraphs>155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ＭＳ Ｐゴシック</vt:lpstr>
      <vt:lpstr>Aptos</vt:lpstr>
      <vt:lpstr>Arial</vt:lpstr>
      <vt:lpstr>Calibri</vt:lpstr>
      <vt:lpstr>Public Sans Web</vt:lpstr>
      <vt:lpstr>Times</vt:lpstr>
      <vt:lpstr>Blank</vt:lpstr>
      <vt:lpstr>SR-1 Freedom Thermal Architecture Challenges</vt:lpstr>
      <vt:lpstr>Agenda</vt:lpstr>
      <vt:lpstr>What is SR-1 Freedom</vt:lpstr>
      <vt:lpstr>SR-1 Thermal Architecture</vt:lpstr>
      <vt:lpstr>Integrated Thermal Analysis Approach</vt:lpstr>
      <vt:lpstr>Nuclear Power Module</vt:lpstr>
      <vt:lpstr>Heat Rejection System</vt:lpstr>
      <vt:lpstr>SR-1 Thermal Challenges</vt:lpstr>
      <vt:lpstr>Questions?</vt:lpstr>
    </vt:vector>
  </TitlesOfParts>
  <Company>NASA/Ames Research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TFAWS 2010 Center Presentation</dc:title>
  <dc:creator>Tom Squire</dc:creator>
  <cp:lastModifiedBy>Thomas, Scott W. (MSFC-EV34)</cp:lastModifiedBy>
  <cp:revision>7</cp:revision>
  <cp:lastPrinted>2001-11-30T21:59:45Z</cp:lastPrinted>
  <dcterms:created xsi:type="dcterms:W3CDTF">2001-11-21T21:59:03Z</dcterms:created>
  <dcterms:modified xsi:type="dcterms:W3CDTF">2026-08-19T13:18:29Z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0x0101009A92E100D0229440820E8A7DC866FBEE</vt:lpwstr>
  </property>
  <property fmtid="{D5CDD505-2E9C-101B-9397-08002B2CF9AE}" pid="3" name="MediaServiceImageTags">
    <vt:lpwstr/>
  </property>
</Properties>
</file>