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345" r:id="rId2"/>
    <p:sldId id="344" r:id="rId3"/>
    <p:sldId id="265" r:id="rId4"/>
    <p:sldId id="346" r:id="rId5"/>
    <p:sldId id="359" r:id="rId6"/>
    <p:sldId id="349" r:id="rId7"/>
    <p:sldId id="365" r:id="rId8"/>
    <p:sldId id="2147481528" r:id="rId9"/>
    <p:sldId id="2146849305" r:id="rId10"/>
    <p:sldId id="256" r:id="rId11"/>
    <p:sldId id="2147481530" r:id="rId12"/>
    <p:sldId id="2147481519" r:id="rId13"/>
    <p:sldId id="350" r:id="rId14"/>
    <p:sldId id="2147481516" r:id="rId15"/>
    <p:sldId id="214748156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ckie Townsend" initials="JT" lastIdx="7" clrIdx="0"/>
  <p:cmAuthor id="1" name="simpson" initials="HU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588B"/>
    <a:srgbClr val="EC1EF0"/>
    <a:srgbClr val="BD46B4"/>
    <a:srgbClr val="FDF9FC"/>
    <a:srgbClr val="FFF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2850" autoAdjust="0"/>
  </p:normalViewPr>
  <p:slideViewPr>
    <p:cSldViewPr snapToGrid="0">
      <p:cViewPr varScale="1">
        <p:scale>
          <a:sx n="103" d="100"/>
          <a:sy n="103" d="100"/>
        </p:scale>
        <p:origin x="89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, Tomasz M. (MSFC-ES23)" userId="157aad0a-f1c1-43b8-8acc-54d715b44f6b" providerId="ADAL" clId="{65E94C54-3FDF-42C5-80EA-D50B404A78F6}"/>
    <pc:docChg chg="undo custSel modSld sldOrd">
      <pc:chgData name="Lis, Tomasz M. (MSFC-ES23)" userId="157aad0a-f1c1-43b8-8acc-54d715b44f6b" providerId="ADAL" clId="{65E94C54-3FDF-42C5-80EA-D50B404A78F6}" dt="2026-08-21T13:21:26.338" v="185" actId="20577"/>
      <pc:docMkLst>
        <pc:docMk/>
      </pc:docMkLst>
      <pc:sldChg chg="modSp mod">
        <pc:chgData name="Lis, Tomasz M. (MSFC-ES23)" userId="157aad0a-f1c1-43b8-8acc-54d715b44f6b" providerId="ADAL" clId="{65E94C54-3FDF-42C5-80EA-D50B404A78F6}" dt="2026-08-20T16:47:21.867" v="44" actId="1076"/>
        <pc:sldMkLst>
          <pc:docMk/>
          <pc:sldMk cId="3679219202" sldId="265"/>
        </pc:sldMkLst>
        <pc:spChg chg="mod">
          <ac:chgData name="Lis, Tomasz M. (MSFC-ES23)" userId="157aad0a-f1c1-43b8-8acc-54d715b44f6b" providerId="ADAL" clId="{65E94C54-3FDF-42C5-80EA-D50B404A78F6}" dt="2026-08-20T16:47:21.867" v="44" actId="1076"/>
          <ac:spMkLst>
            <pc:docMk/>
            <pc:sldMk cId="3679219202" sldId="265"/>
            <ac:spMk id="3" creationId="{CD93C2F6-29E1-0809-5539-345F7B13588F}"/>
          </ac:spMkLst>
        </pc:spChg>
        <pc:grpChg chg="mod">
          <ac:chgData name="Lis, Tomasz M. (MSFC-ES23)" userId="157aad0a-f1c1-43b8-8acc-54d715b44f6b" providerId="ADAL" clId="{65E94C54-3FDF-42C5-80EA-D50B404A78F6}" dt="2026-08-20T16:47:16.690" v="43" actId="1076"/>
          <ac:grpSpMkLst>
            <pc:docMk/>
            <pc:sldMk cId="3679219202" sldId="265"/>
            <ac:grpSpMk id="8" creationId="{D99336EE-045F-A6FA-9B35-72F1E3AEF13A}"/>
          </ac:grpSpMkLst>
        </pc:grpChg>
      </pc:sldChg>
      <pc:sldChg chg="modSp mod">
        <pc:chgData name="Lis, Tomasz M. (MSFC-ES23)" userId="157aad0a-f1c1-43b8-8acc-54d715b44f6b" providerId="ADAL" clId="{65E94C54-3FDF-42C5-80EA-D50B404A78F6}" dt="2026-08-20T16:46:45.857" v="39" actId="255"/>
        <pc:sldMkLst>
          <pc:docMk/>
          <pc:sldMk cId="3924935929" sldId="344"/>
        </pc:sldMkLst>
        <pc:spChg chg="mod">
          <ac:chgData name="Lis, Tomasz M. (MSFC-ES23)" userId="157aad0a-f1c1-43b8-8acc-54d715b44f6b" providerId="ADAL" clId="{65E94C54-3FDF-42C5-80EA-D50B404A78F6}" dt="2026-08-20T16:46:45.857" v="39" actId="255"/>
          <ac:spMkLst>
            <pc:docMk/>
            <pc:sldMk cId="3924935929" sldId="344"/>
            <ac:spMk id="3" creationId="{C1ADA4B8-21FE-C025-EFFB-65B8C74EC304}"/>
          </ac:spMkLst>
        </pc:spChg>
      </pc:sldChg>
      <pc:sldChg chg="delSp modSp mod">
        <pc:chgData name="Lis, Tomasz M. (MSFC-ES23)" userId="157aad0a-f1c1-43b8-8acc-54d715b44f6b" providerId="ADAL" clId="{65E94C54-3FDF-42C5-80EA-D50B404A78F6}" dt="2026-08-20T16:53:40.560" v="129" actId="478"/>
        <pc:sldMkLst>
          <pc:docMk/>
          <pc:sldMk cId="2266326772" sldId="345"/>
        </pc:sldMkLst>
        <pc:spChg chg="mod">
          <ac:chgData name="Lis, Tomasz M. (MSFC-ES23)" userId="157aad0a-f1c1-43b8-8acc-54d715b44f6b" providerId="ADAL" clId="{65E94C54-3FDF-42C5-80EA-D50B404A78F6}" dt="2026-08-20T16:53:32.598" v="127" actId="1076"/>
          <ac:spMkLst>
            <pc:docMk/>
            <pc:sldMk cId="2266326772" sldId="345"/>
            <ac:spMk id="3" creationId="{3604EF75-E4CA-5E58-9191-F24D6593F520}"/>
          </ac:spMkLst>
        </pc:spChg>
        <pc:spChg chg="mod">
          <ac:chgData name="Lis, Tomasz M. (MSFC-ES23)" userId="157aad0a-f1c1-43b8-8acc-54d715b44f6b" providerId="ADAL" clId="{65E94C54-3FDF-42C5-80EA-D50B404A78F6}" dt="2026-08-20T16:53:38.145" v="128" actId="1076"/>
          <ac:spMkLst>
            <pc:docMk/>
            <pc:sldMk cId="2266326772" sldId="345"/>
            <ac:spMk id="4" creationId="{5304E652-6212-9018-BC0B-D456D1E829FE}"/>
          </ac:spMkLst>
        </pc:spChg>
        <pc:spChg chg="del">
          <ac:chgData name="Lis, Tomasz M. (MSFC-ES23)" userId="157aad0a-f1c1-43b8-8acc-54d715b44f6b" providerId="ADAL" clId="{65E94C54-3FDF-42C5-80EA-D50B404A78F6}" dt="2026-08-20T16:53:40.560" v="129" actId="478"/>
          <ac:spMkLst>
            <pc:docMk/>
            <pc:sldMk cId="2266326772" sldId="345"/>
            <ac:spMk id="7" creationId="{04F885CD-448D-3697-3682-DB827C2B24BD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47:34.852" v="46" actId="255"/>
        <pc:sldMkLst>
          <pc:docMk/>
          <pc:sldMk cId="4091168305" sldId="346"/>
        </pc:sldMkLst>
        <pc:spChg chg="mod">
          <ac:chgData name="Lis, Tomasz M. (MSFC-ES23)" userId="157aad0a-f1c1-43b8-8acc-54d715b44f6b" providerId="ADAL" clId="{65E94C54-3FDF-42C5-80EA-D50B404A78F6}" dt="2026-08-20T16:47:34.852" v="46" actId="255"/>
          <ac:spMkLst>
            <pc:docMk/>
            <pc:sldMk cId="4091168305" sldId="346"/>
            <ac:spMk id="13" creationId="{2106ABF0-EDEB-5BDB-C990-B58055FC7B90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53:05.779" v="124" actId="255"/>
        <pc:sldMkLst>
          <pc:docMk/>
          <pc:sldMk cId="272991216" sldId="349"/>
        </pc:sldMkLst>
        <pc:spChg chg="mod">
          <ac:chgData name="Lis, Tomasz M. (MSFC-ES23)" userId="157aad0a-f1c1-43b8-8acc-54d715b44f6b" providerId="ADAL" clId="{65E94C54-3FDF-42C5-80EA-D50B404A78F6}" dt="2026-08-20T16:53:05.779" v="124" actId="255"/>
          <ac:spMkLst>
            <pc:docMk/>
            <pc:sldMk cId="272991216" sldId="349"/>
            <ac:spMk id="3" creationId="{D8E87151-745D-05FC-669E-84F55879A5DB}"/>
          </ac:spMkLst>
        </pc:spChg>
      </pc:sldChg>
      <pc:sldChg chg="modSp mod">
        <pc:chgData name="Lis, Tomasz M. (MSFC-ES23)" userId="157aad0a-f1c1-43b8-8acc-54d715b44f6b" providerId="ADAL" clId="{65E94C54-3FDF-42C5-80EA-D50B404A78F6}" dt="2026-08-21T13:21:26.338" v="185" actId="20577"/>
        <pc:sldMkLst>
          <pc:docMk/>
          <pc:sldMk cId="2896246506" sldId="350"/>
        </pc:sldMkLst>
        <pc:spChg chg="mod">
          <ac:chgData name="Lis, Tomasz M. (MSFC-ES23)" userId="157aad0a-f1c1-43b8-8acc-54d715b44f6b" providerId="ADAL" clId="{65E94C54-3FDF-42C5-80EA-D50B404A78F6}" dt="2026-08-21T13:21:26.338" v="185" actId="20577"/>
          <ac:spMkLst>
            <pc:docMk/>
            <pc:sldMk cId="2896246506" sldId="350"/>
            <ac:spMk id="3" creationId="{AB9A732D-03CA-9548-8F25-9911F77980EA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48:42.312" v="62" actId="404"/>
        <pc:sldMkLst>
          <pc:docMk/>
          <pc:sldMk cId="2696046954" sldId="359"/>
        </pc:sldMkLst>
        <pc:spChg chg="mod">
          <ac:chgData name="Lis, Tomasz M. (MSFC-ES23)" userId="157aad0a-f1c1-43b8-8acc-54d715b44f6b" providerId="ADAL" clId="{65E94C54-3FDF-42C5-80EA-D50B404A78F6}" dt="2026-08-20T16:48:42.312" v="62" actId="404"/>
          <ac:spMkLst>
            <pc:docMk/>
            <pc:sldMk cId="2696046954" sldId="359"/>
            <ac:spMk id="9" creationId="{074FC79F-4543-2459-2F0D-6472324971D6}"/>
          </ac:spMkLst>
        </pc:spChg>
        <pc:spChg chg="mod">
          <ac:chgData name="Lis, Tomasz M. (MSFC-ES23)" userId="157aad0a-f1c1-43b8-8acc-54d715b44f6b" providerId="ADAL" clId="{65E94C54-3FDF-42C5-80EA-D50B404A78F6}" dt="2026-08-20T16:48:13.019" v="54" actId="1076"/>
          <ac:spMkLst>
            <pc:docMk/>
            <pc:sldMk cId="2696046954" sldId="359"/>
            <ac:spMk id="11" creationId="{954A8B6A-FE08-DDB5-7426-D7C2D9210B40}"/>
          </ac:spMkLst>
        </pc:spChg>
        <pc:spChg chg="mod">
          <ac:chgData name="Lis, Tomasz M. (MSFC-ES23)" userId="157aad0a-f1c1-43b8-8acc-54d715b44f6b" providerId="ADAL" clId="{65E94C54-3FDF-42C5-80EA-D50B404A78F6}" dt="2026-08-20T16:48:24.435" v="58" actId="1076"/>
          <ac:spMkLst>
            <pc:docMk/>
            <pc:sldMk cId="2696046954" sldId="359"/>
            <ac:spMk id="12" creationId="{89C21074-404E-F4AD-3527-4C5BEC18F41F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49:15.087" v="67" actId="255"/>
        <pc:sldMkLst>
          <pc:docMk/>
          <pc:sldMk cId="1354626586" sldId="365"/>
        </pc:sldMkLst>
        <pc:spChg chg="mod">
          <ac:chgData name="Lis, Tomasz M. (MSFC-ES23)" userId="157aad0a-f1c1-43b8-8acc-54d715b44f6b" providerId="ADAL" clId="{65E94C54-3FDF-42C5-80EA-D50B404A78F6}" dt="2026-08-20T16:49:05.301" v="64" actId="255"/>
          <ac:spMkLst>
            <pc:docMk/>
            <pc:sldMk cId="1354626586" sldId="365"/>
            <ac:spMk id="6" creationId="{0CA2D330-3FD6-3FC4-FA89-B756675DD0C6}"/>
          </ac:spMkLst>
        </pc:spChg>
        <pc:spChg chg="mod">
          <ac:chgData name="Lis, Tomasz M. (MSFC-ES23)" userId="157aad0a-f1c1-43b8-8acc-54d715b44f6b" providerId="ADAL" clId="{65E94C54-3FDF-42C5-80EA-D50B404A78F6}" dt="2026-08-20T16:49:10.901" v="66" actId="255"/>
          <ac:spMkLst>
            <pc:docMk/>
            <pc:sldMk cId="1354626586" sldId="365"/>
            <ac:spMk id="9" creationId="{C43440F1-F5D9-2895-DABE-1A81BEFD2D75}"/>
          </ac:spMkLst>
        </pc:spChg>
        <pc:spChg chg="mod">
          <ac:chgData name="Lis, Tomasz M. (MSFC-ES23)" userId="157aad0a-f1c1-43b8-8acc-54d715b44f6b" providerId="ADAL" clId="{65E94C54-3FDF-42C5-80EA-D50B404A78F6}" dt="2026-08-20T16:49:15.087" v="67" actId="255"/>
          <ac:spMkLst>
            <pc:docMk/>
            <pc:sldMk cId="1354626586" sldId="365"/>
            <ac:spMk id="10" creationId="{30EB7484-89BA-9884-B754-479CA1A26939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52:43.904" v="122" actId="1076"/>
        <pc:sldMkLst>
          <pc:docMk/>
          <pc:sldMk cId="1790222843" sldId="2146849305"/>
        </pc:sldMkLst>
        <pc:spChg chg="mod">
          <ac:chgData name="Lis, Tomasz M. (MSFC-ES23)" userId="157aad0a-f1c1-43b8-8acc-54d715b44f6b" providerId="ADAL" clId="{65E94C54-3FDF-42C5-80EA-D50B404A78F6}" dt="2026-08-20T16:50:44.517" v="71" actId="1076"/>
          <ac:spMkLst>
            <pc:docMk/>
            <pc:sldMk cId="1790222843" sldId="2146849305"/>
            <ac:spMk id="3" creationId="{A1A84B0C-F84B-16B9-FAEC-FD8DCA6875B3}"/>
          </ac:spMkLst>
        </pc:spChg>
        <pc:spChg chg="mod">
          <ac:chgData name="Lis, Tomasz M. (MSFC-ES23)" userId="157aad0a-f1c1-43b8-8acc-54d715b44f6b" providerId="ADAL" clId="{65E94C54-3FDF-42C5-80EA-D50B404A78F6}" dt="2026-08-20T16:52:36.632" v="121" actId="1076"/>
          <ac:spMkLst>
            <pc:docMk/>
            <pc:sldMk cId="1790222843" sldId="2146849305"/>
            <ac:spMk id="14" creationId="{7EAA900A-C983-A696-E557-27401167F1C6}"/>
          </ac:spMkLst>
        </pc:spChg>
        <pc:spChg chg="mod">
          <ac:chgData name="Lis, Tomasz M. (MSFC-ES23)" userId="157aad0a-f1c1-43b8-8acc-54d715b44f6b" providerId="ADAL" clId="{65E94C54-3FDF-42C5-80EA-D50B404A78F6}" dt="2026-08-20T16:52:43.904" v="122" actId="1076"/>
          <ac:spMkLst>
            <pc:docMk/>
            <pc:sldMk cId="1790222843" sldId="2146849305"/>
            <ac:spMk id="15" creationId="{DCD59A7F-8A8C-FCAD-9A11-1F7DC5E75B13}"/>
          </ac:spMkLst>
        </pc:spChg>
        <pc:spChg chg="mod">
          <ac:chgData name="Lis, Tomasz M. (MSFC-ES23)" userId="157aad0a-f1c1-43b8-8acc-54d715b44f6b" providerId="ADAL" clId="{65E94C54-3FDF-42C5-80EA-D50B404A78F6}" dt="2026-08-20T16:52:33.099" v="120" actId="1076"/>
          <ac:spMkLst>
            <pc:docMk/>
            <pc:sldMk cId="1790222843" sldId="2146849305"/>
            <ac:spMk id="16" creationId="{87217041-CAE9-E4D2-29B8-024EBDDF7BDB}"/>
          </ac:spMkLst>
        </pc:spChg>
        <pc:picChg chg="mod">
          <ac:chgData name="Lis, Tomasz M. (MSFC-ES23)" userId="157aad0a-f1c1-43b8-8acc-54d715b44f6b" providerId="ADAL" clId="{65E94C54-3FDF-42C5-80EA-D50B404A78F6}" dt="2026-08-20T16:52:07.483" v="116" actId="14100"/>
          <ac:picMkLst>
            <pc:docMk/>
            <pc:sldMk cId="1790222843" sldId="2146849305"/>
            <ac:picMk id="4" creationId="{357E63EA-FF73-7500-1851-6A849BC3BDE9}"/>
          </ac:picMkLst>
        </pc:picChg>
        <pc:picChg chg="mod">
          <ac:chgData name="Lis, Tomasz M. (MSFC-ES23)" userId="157aad0a-f1c1-43b8-8acc-54d715b44f6b" providerId="ADAL" clId="{65E94C54-3FDF-42C5-80EA-D50B404A78F6}" dt="2026-08-20T16:52:10.648" v="117" actId="1076"/>
          <ac:picMkLst>
            <pc:docMk/>
            <pc:sldMk cId="1790222843" sldId="2146849305"/>
            <ac:picMk id="5" creationId="{4E54ABA2-48FC-BC98-8722-7ABBDE082206}"/>
          </ac:picMkLst>
        </pc:picChg>
        <pc:picChg chg="mod">
          <ac:chgData name="Lis, Tomasz M. (MSFC-ES23)" userId="157aad0a-f1c1-43b8-8acc-54d715b44f6b" providerId="ADAL" clId="{65E94C54-3FDF-42C5-80EA-D50B404A78F6}" dt="2026-08-20T16:52:12.432" v="118" actId="1076"/>
          <ac:picMkLst>
            <pc:docMk/>
            <pc:sldMk cId="1790222843" sldId="2146849305"/>
            <ac:picMk id="8" creationId="{A31BE837-1836-3CD2-1E64-FD60CC37244E}"/>
          </ac:picMkLst>
        </pc:picChg>
      </pc:sldChg>
      <pc:sldChg chg="modSp mod">
        <pc:chgData name="Lis, Tomasz M. (MSFC-ES23)" userId="157aad0a-f1c1-43b8-8acc-54d715b44f6b" providerId="ADAL" clId="{65E94C54-3FDF-42C5-80EA-D50B404A78F6}" dt="2026-08-21T13:18:57.153" v="131" actId="255"/>
        <pc:sldMkLst>
          <pc:docMk/>
          <pc:sldMk cId="4229466288" sldId="2147481516"/>
        </pc:sldMkLst>
        <pc:spChg chg="mod">
          <ac:chgData name="Lis, Tomasz M. (MSFC-ES23)" userId="157aad0a-f1c1-43b8-8acc-54d715b44f6b" providerId="ADAL" clId="{65E94C54-3FDF-42C5-80EA-D50B404A78F6}" dt="2026-08-21T13:18:57.153" v="131" actId="255"/>
          <ac:spMkLst>
            <pc:docMk/>
            <pc:sldMk cId="4229466288" sldId="2147481516"/>
            <ac:spMk id="3" creationId="{3CB7BB6C-5683-C9A5-72CE-E6395C097096}"/>
          </ac:spMkLst>
        </pc:spChg>
      </pc:sldChg>
      <pc:sldChg chg="addSp modSp mod">
        <pc:chgData name="Lis, Tomasz M. (MSFC-ES23)" userId="157aad0a-f1c1-43b8-8acc-54d715b44f6b" providerId="ADAL" clId="{65E94C54-3FDF-42C5-80EA-D50B404A78F6}" dt="2026-08-20T16:45:13.404" v="17" actId="20577"/>
        <pc:sldMkLst>
          <pc:docMk/>
          <pc:sldMk cId="3211816339" sldId="2147481519"/>
        </pc:sldMkLst>
        <pc:spChg chg="add mod">
          <ac:chgData name="Lis, Tomasz M. (MSFC-ES23)" userId="157aad0a-f1c1-43b8-8acc-54d715b44f6b" providerId="ADAL" clId="{65E94C54-3FDF-42C5-80EA-D50B404A78F6}" dt="2026-08-20T16:45:13.404" v="17" actId="20577"/>
          <ac:spMkLst>
            <pc:docMk/>
            <pc:sldMk cId="3211816339" sldId="2147481519"/>
            <ac:spMk id="11" creationId="{B1883ECF-B595-7497-964A-7F65CDB9D8C5}"/>
          </ac:spMkLst>
        </pc:spChg>
      </pc:sldChg>
      <pc:sldChg chg="modSp mod">
        <pc:chgData name="Lis, Tomasz M. (MSFC-ES23)" userId="157aad0a-f1c1-43b8-8acc-54d715b44f6b" providerId="ADAL" clId="{65E94C54-3FDF-42C5-80EA-D50B404A78F6}" dt="2026-08-20T16:49:25.335" v="69" actId="255"/>
        <pc:sldMkLst>
          <pc:docMk/>
          <pc:sldMk cId="470543689" sldId="2147481528"/>
        </pc:sldMkLst>
        <pc:spChg chg="mod">
          <ac:chgData name="Lis, Tomasz M. (MSFC-ES23)" userId="157aad0a-f1c1-43b8-8acc-54d715b44f6b" providerId="ADAL" clId="{65E94C54-3FDF-42C5-80EA-D50B404A78F6}" dt="2026-08-20T16:49:25.335" v="69" actId="255"/>
          <ac:spMkLst>
            <pc:docMk/>
            <pc:sldMk cId="470543689" sldId="2147481528"/>
            <ac:spMk id="3" creationId="{6A8C92E2-6EE6-B533-6381-260BADEC9BED}"/>
          </ac:spMkLst>
        </pc:spChg>
      </pc:sldChg>
      <pc:sldChg chg="ord">
        <pc:chgData name="Lis, Tomasz M. (MSFC-ES23)" userId="157aad0a-f1c1-43b8-8acc-54d715b44f6b" providerId="ADAL" clId="{65E94C54-3FDF-42C5-80EA-D50B404A78F6}" dt="2026-08-20T12:49:18.141" v="1"/>
        <pc:sldMkLst>
          <pc:docMk/>
          <pc:sldMk cId="2162720880" sldId="214748153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4d%20data\Hextek_Signal_Lineari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dirty="0"/>
              <a:t>Defocus WFE, Both Test Sets</a:t>
            </a:r>
          </a:p>
        </c:rich>
      </c:tx>
      <c:layout>
        <c:manualLayout>
          <c:xMode val="edge"/>
          <c:yMode val="edge"/>
          <c:x val="0.31939770512157678"/>
          <c:y val="1.92643410789509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Sheet2!$S$1</c:f>
              <c:strCache>
                <c:ptCount val="1"/>
                <c:pt idx="0">
                  <c:v>WFE</c:v>
                </c:pt>
              </c:strCache>
            </c:strRef>
          </c:tx>
          <c:spPr>
            <a:ln w="381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forward val="100"/>
            <c:backward val="2"/>
            <c:intercept val="0"/>
            <c:dispRSqr val="0"/>
            <c:dispEq val="1"/>
            <c:trendlineLbl>
              <c:layout>
                <c:manualLayout>
                  <c:x val="-4.7670724631794739E-2"/>
                  <c:y val="0.29520801411757658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WFE = 317.7 </a:t>
                    </a:r>
                    <a:r>
                      <a:rPr lang="el-GR" dirty="0"/>
                      <a:t>Δ</a:t>
                    </a:r>
                    <a:r>
                      <a:rPr lang="en-US" dirty="0"/>
                      <a:t>T</a:t>
                    </a: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</c:trendlineLbl>
          </c:trendline>
          <c:xVal>
            <c:numRef>
              <c:f>Sheet2!$P$2:$P$9</c:f>
              <c:numCache>
                <c:formatCode>General</c:formatCode>
                <c:ptCount val="8"/>
                <c:pt idx="0">
                  <c:v>165.3</c:v>
                </c:pt>
                <c:pt idx="1">
                  <c:v>34.799999999999997</c:v>
                </c:pt>
                <c:pt idx="2">
                  <c:v>7.8</c:v>
                </c:pt>
                <c:pt idx="4">
                  <c:v>14.4</c:v>
                </c:pt>
                <c:pt idx="5">
                  <c:v>7.2</c:v>
                </c:pt>
                <c:pt idx="6">
                  <c:v>2.9</c:v>
                </c:pt>
              </c:numCache>
            </c:numRef>
          </c:xVal>
          <c:yVal>
            <c:numRef>
              <c:f>Sheet2!$S$2:$S$9</c:f>
              <c:numCache>
                <c:formatCode>General</c:formatCode>
                <c:ptCount val="8"/>
                <c:pt idx="0">
                  <c:v>52600</c:v>
                </c:pt>
                <c:pt idx="1">
                  <c:v>10910</c:v>
                </c:pt>
                <c:pt idx="2">
                  <c:v>2140</c:v>
                </c:pt>
                <c:pt idx="4">
                  <c:v>4262</c:v>
                </c:pt>
                <c:pt idx="5">
                  <c:v>2069</c:v>
                </c:pt>
                <c:pt idx="6">
                  <c:v>782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5B8-4D71-852E-139DBB2AB9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7359392"/>
        <c:axId val="1537365632"/>
      </c:scatterChart>
      <c:valAx>
        <c:axId val="1537359392"/>
        <c:scaling>
          <c:logBase val="10"/>
          <c:orientation val="minMax"/>
          <c:max val="300"/>
          <c:min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dirty="0"/>
                  <a:t>ΔT (</a:t>
                </a:r>
                <a:r>
                  <a:rPr lang="en-US" dirty="0" err="1"/>
                  <a:t>mK</a:t>
                </a:r>
                <a:r>
                  <a:rPr lang="en-US" dirty="0"/>
                  <a:t>)</a:t>
                </a:r>
              </a:p>
            </c:rich>
          </c:tx>
          <c:layout>
            <c:manualLayout>
              <c:xMode val="edge"/>
              <c:yMode val="edge"/>
              <c:x val="0.48785515656603684"/>
              <c:y val="0.892661404745891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37365632"/>
        <c:crosses val="autoZero"/>
        <c:crossBetween val="midCat"/>
      </c:valAx>
      <c:valAx>
        <c:axId val="1537365632"/>
        <c:scaling>
          <c:logBase val="10"/>
          <c:orientation val="minMax"/>
          <c:max val="80000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WFE, RMS DEF (pm)</a:t>
                </a:r>
              </a:p>
            </c:rich>
          </c:tx>
          <c:layout>
            <c:manualLayout>
              <c:xMode val="edge"/>
              <c:yMode val="edge"/>
              <c:x val="2.1557675313711709E-3"/>
              <c:y val="0.2183341919490602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37359392"/>
        <c:crosses val="autoZero"/>
        <c:crossBetween val="midCat"/>
      </c:valAx>
      <c:spPr>
        <a:noFill/>
        <a:ln w="25400">
          <a:solidFill>
            <a:schemeClr val="accent1"/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DE1CEB-0F62-F548-9A84-00F2C4A547E4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12858-648E-1844-925F-22D57B192CB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3295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9E716-D203-0D4B-A352-35E5F930279F}" type="datetimeFigureOut">
              <a:rPr lang="en-US" smtClean="0"/>
              <a:pPr/>
              <a:t>8/20/2026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23646-A600-3D4B-8D32-38DF2729237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67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23646-A600-3D4B-8D32-38DF2729237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94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you go from a bulk to lightweighted geometry (I’m sure this list is not complete):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zero-expansion null temp of the mirror could differ from that of the bulk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coefficients of the nonlinear function that describes the expansion vs temp could be different (slope of CTE near the zero crossing and higher orders too).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Certain regions of the mirror could be weighted more important than others</a:t>
            </a:r>
          </a:p>
          <a:p>
            <a:pPr lvl="0"/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Different spatial modes could have different nulls, dependencies on temp.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23646-A600-3D4B-8D32-38DF2729237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039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5A315-D67D-25C2-AD46-8BEA8CEA0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CA192E-0F62-3ED5-2029-428805C050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33DCA3-C77D-96D8-0BDD-6A672FB809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DAD2DE-95D5-C550-6DAE-9A5996E50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C338FC-DB18-410E-8020-A3DD452328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5278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E1A82-2F64-E0BC-36D7-C16FC723D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6B6913-2746-7A49-C017-A39675C85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C59807-6D34-128D-C885-DB82A5A36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6815F-39B4-CEF5-B87C-14C3B49AB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C338FC-DB18-410E-8020-A3DD452328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90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8048DE-20E0-8669-2855-B3A1960A7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06DB84-DA8D-8926-421F-83B573883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A191EA-5154-04BA-EE54-BC6EAB163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E70B72-B580-21BE-899A-D8485B8967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C338FC-DB18-410E-8020-A3DD452328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069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23646-A600-3D4B-8D32-38DF2729237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663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5B017-C520-17C6-BC95-0654C08DA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AEBD81-6175-8F34-943E-64A655008D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E85AE-BFE6-6950-AF28-DEEBF1DF3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D13212-A64B-BCA3-A9D3-078FB644E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C338FC-DB18-410E-8020-A3DD452328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810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023646-A600-3D4B-8D32-38DF2729237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8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  <a:prstGeom prst="rect">
            <a:avLst/>
          </a:prstGeom>
        </p:spPr>
        <p:txBody>
          <a:bodyPr anchor="t"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04801" y="6356358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ISFM Pitch – FY26 New Starts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1" y="6356358"/>
            <a:ext cx="4724400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74935" y="6356358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B0392C-5BE7-214B-9E5F-CC8853CBAA6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0410092" y="8"/>
            <a:ext cx="1781909" cy="14268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1" y="201501"/>
            <a:ext cx="9143999" cy="866928"/>
          </a:xfrm>
          <a:prstGeom prst="rect">
            <a:avLst/>
          </a:prstGeom>
        </p:spPr>
        <p:txBody>
          <a:bodyPr/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2118"/>
            <a:ext cx="10972800" cy="514423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1DEB25-13FF-E1A4-BCBE-8E8A6E15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1" y="6492875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ISFM Pitch – FY26 New Starts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C1B83-5197-0194-4683-4CE3F93F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3801" y="6492875"/>
            <a:ext cx="4724400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C3E66-11DE-EA16-D282-AD666E98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935" y="6492875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B0392C-5BE7-214B-9E5F-CC8853CBAA6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7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6" indent="0">
              <a:buNone/>
              <a:defRPr sz="900" b="1"/>
            </a:lvl4pPr>
            <a:lvl5pPr marL="1028675" indent="0">
              <a:buNone/>
              <a:defRPr sz="900" b="1"/>
            </a:lvl5pPr>
            <a:lvl6pPr marL="1285843" indent="0">
              <a:buNone/>
              <a:defRPr sz="900" b="1"/>
            </a:lvl6pPr>
            <a:lvl7pPr marL="1543011" indent="0">
              <a:buNone/>
              <a:defRPr sz="900" b="1"/>
            </a:lvl7pPr>
            <a:lvl8pPr marL="1800180" indent="0">
              <a:buNone/>
              <a:defRPr sz="900" b="1"/>
            </a:lvl8pPr>
            <a:lvl9pPr marL="205734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5E88BA9-54D8-559D-D7A4-DDBE61412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201501"/>
            <a:ext cx="9143999" cy="866928"/>
          </a:xfrm>
          <a:prstGeom prst="rect">
            <a:avLst/>
          </a:prstGeom>
        </p:spPr>
        <p:txBody>
          <a:bodyPr/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C8DA19E0-C8F1-0B80-8941-79F0D1DB02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1" y="6492875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ISFM Pitch – FY26 New Starts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94FED778-E8D4-1B4C-1FB0-5684AD08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3801" y="6492875"/>
            <a:ext cx="4724400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ADE7A0E-890D-257A-FDC3-DDB62F6EE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935" y="6492875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B0392C-5BE7-214B-9E5F-CC8853CBAA6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FDAFD19-5AA4-8080-583E-0EC720B93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201501"/>
            <a:ext cx="9143999" cy="866928"/>
          </a:xfrm>
          <a:prstGeom prst="rect">
            <a:avLst/>
          </a:prstGeom>
        </p:spPr>
        <p:txBody>
          <a:bodyPr/>
          <a:lstStyle>
            <a:lvl1pPr algn="ctr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503DFE4-1D63-0217-390D-65F75DC116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4801" y="6492875"/>
            <a:ext cx="3429000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ISFM Pitch – FY26 New Starts</a:t>
            </a:r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396B548A-FA00-63D4-6FAA-F924A60F4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33801" y="6492875"/>
            <a:ext cx="4724400" cy="365125"/>
          </a:xfrm>
          <a:prstGeom prst="rect">
            <a:avLst/>
          </a:prstGeom>
        </p:spPr>
        <p:txBody>
          <a:bodyPr/>
          <a:lstStyle>
            <a:lvl1pPr algn="ctr"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33553E6-F2DC-A6D5-C2F9-81DC87CB0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935" y="6492875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B0392C-5BE7-214B-9E5F-CC8853CBAA6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5" descr="Template_SMD2"/>
          <p:cNvPicPr>
            <a:picLocks noChangeAspect="1" noChangeArrowheads="1"/>
          </p:cNvPicPr>
          <p:nvPr userDrawn="1"/>
        </p:nvPicPr>
        <p:blipFill>
          <a:blip r:embed="rId2" cstate="print"/>
          <a:srcRect l="2292" t="4662" r="11459" b="70082"/>
          <a:stretch>
            <a:fillRect/>
          </a:stretch>
        </p:blipFill>
        <p:spPr bwMode="auto">
          <a:xfrm>
            <a:off x="0" y="0"/>
            <a:ext cx="10515600" cy="1816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82880"/>
            <a:ext cx="10972800" cy="64008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88720"/>
            <a:ext cx="109728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PCOS_Cor 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0431552" y="124071"/>
            <a:ext cx="1624121" cy="1097280"/>
          </a:xfrm>
          <a:prstGeom prst="rect">
            <a:avLst/>
          </a:prstGeom>
        </p:spPr>
      </p:pic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93200" y="6492876"/>
            <a:ext cx="2844800" cy="365125"/>
          </a:xfrm>
        </p:spPr>
        <p:txBody>
          <a:bodyPr/>
          <a:lstStyle>
            <a:lvl1pPr>
              <a:defRPr sz="900" i="1">
                <a:solidFill>
                  <a:srgbClr val="000000"/>
                </a:solidFill>
              </a:defRPr>
            </a:lvl1pPr>
          </a:lstStyle>
          <a:p>
            <a:fld id="{B9B0392C-5BE7-214B-9E5F-CC8853CBAA6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6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6D43161-9213-6D4D-B15E-EE1664C85B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81700"/>
            <a:ext cx="12192000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2086C4-D350-B748-AFED-3D7096C0A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497" y="6105049"/>
            <a:ext cx="813436" cy="6731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92B5AE-31D3-FE40-BBA4-F8911B48EC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36299" y="142875"/>
            <a:ext cx="1074867" cy="885511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525721" y="914400"/>
            <a:ext cx="10633075" cy="52625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376238" y="182880"/>
            <a:ext cx="10555287" cy="64008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659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3048000" y="3429000"/>
            <a:ext cx="6096000" cy="0"/>
          </a:xfrm>
          <a:prstGeom prst="rect">
            <a:avLst/>
          </a:prstGeom>
        </p:spPr>
        <p:txBody>
          <a:bodyPr/>
          <a:lstStyle/>
          <a:p>
            <a:endParaRPr lang="en-US" sz="1013" dirty="0">
              <a:solidFill>
                <a:prstClr val="black"/>
              </a:solidFill>
            </a:endParaRPr>
          </a:p>
        </p:txBody>
      </p:sp>
      <p:pic>
        <p:nvPicPr>
          <p:cNvPr id="2" name="Picture 1" descr="A logo for a science mission director&#10;&#10;Description automatically generated with medium confidence">
            <a:extLst>
              <a:ext uri="{FF2B5EF4-FFF2-40B4-BE49-F238E27FC236}">
                <a16:creationId xmlns:a16="http://schemas.microsoft.com/office/drawing/2014/main" id="{2278A45B-BC2C-8002-2D85-1F4F70FB7CC8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601" y="53179"/>
            <a:ext cx="1130226" cy="869404"/>
          </a:xfrm>
          <a:prstGeom prst="rect">
            <a:avLst/>
          </a:prstGeom>
        </p:spPr>
      </p:pic>
      <p:pic>
        <p:nvPicPr>
          <p:cNvPr id="4" name="Picture 18" descr="meatball best">
            <a:extLst>
              <a:ext uri="{FF2B5EF4-FFF2-40B4-BE49-F238E27FC236}">
                <a16:creationId xmlns:a16="http://schemas.microsoft.com/office/drawing/2014/main" id="{C0D12067-C0BA-2EB4-78CF-D2835F3E0FC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1223154" y="53179"/>
            <a:ext cx="718492" cy="63140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5" r:id="rId3"/>
    <p:sldLayoutId id="2147483666" r:id="rId4"/>
    <p:sldLayoutId id="2147483667" r:id="rId5"/>
    <p:sldLayoutId id="2147483668" r:id="rId6"/>
  </p:sldLayoutIdLst>
  <p:hf hdr="0" ftr="0" dt="0"/>
  <p:txStyles>
    <p:titleStyle>
      <a:lvl1pPr algn="l" defTabSz="257169" rtl="0" eaLnBrk="1" latinLnBrk="0" hangingPunct="1">
        <a:spcBef>
          <a:spcPct val="0"/>
        </a:spcBef>
        <a:buNone/>
        <a:defRPr sz="1800" b="1" kern="1200">
          <a:solidFill>
            <a:srgbClr val="29588B"/>
          </a:solidFill>
          <a:latin typeface="+mj-lt"/>
          <a:ea typeface="+mj-ea"/>
          <a:cs typeface="+mj-cs"/>
        </a:defRPr>
      </a:lvl1pPr>
    </p:titleStyle>
    <p:bodyStyle>
      <a:lvl1pPr marL="192876" indent="-192876" algn="l" defTabSz="257169" rtl="0" eaLnBrk="1" latinLnBrk="0" hangingPunct="1">
        <a:spcBef>
          <a:spcPct val="20000"/>
        </a:spcBef>
        <a:buClr>
          <a:srgbClr val="000090"/>
        </a:buClr>
        <a:buFont typeface="Arial"/>
        <a:buChar char="•"/>
        <a:defRPr sz="135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17899" indent="-160731" algn="l" defTabSz="257169" rtl="0" eaLnBrk="1" latinLnBrk="0" hangingPunct="1">
        <a:spcBef>
          <a:spcPct val="20000"/>
        </a:spcBef>
        <a:buClr>
          <a:srgbClr val="000090"/>
        </a:buClr>
        <a:buFont typeface="Calibri" pitchFamily="34" charset="0"/>
        <a:buChar char="–"/>
        <a:defRPr sz="1238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257169" rtl="0" eaLnBrk="1" latinLnBrk="0" hangingPunct="1">
        <a:spcBef>
          <a:spcPct val="20000"/>
        </a:spcBef>
        <a:buClr>
          <a:srgbClr val="000090"/>
        </a:buClr>
        <a:buFont typeface="Courier New" pitchFamily="49" charset="0"/>
        <a:buChar char="o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257169" rtl="0" eaLnBrk="1" latinLnBrk="0" hangingPunct="1">
        <a:spcBef>
          <a:spcPct val="20000"/>
        </a:spcBef>
        <a:buClr>
          <a:srgbClr val="000090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257169" rtl="0" eaLnBrk="1" latinLnBrk="0" hangingPunct="1">
        <a:spcBef>
          <a:spcPct val="20000"/>
        </a:spcBef>
        <a:buClr>
          <a:srgbClr val="000090"/>
        </a:buClr>
        <a:buFont typeface="Lucida Grande"/>
        <a:buChar char="-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25716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25716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25716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257169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257169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cid:image001.jpg@01DD24EA.A06650B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57E99-75E1-54A8-6A88-A1282CD5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Modulation Test (TMT)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04EF75-E4CA-5E58-9191-F24D6593F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6174" y="2295652"/>
            <a:ext cx="4819651" cy="3251203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Tomasz Lis    | MSFC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David Smith   | MSFC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H. Phil Stahl   | MSFC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Joshua Hopson | MSFC 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Arial"/>
              <a:cs typeface="Arial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304E652-6212-9018-BC0B-D456D1E829FE}"/>
              </a:ext>
            </a:extLst>
          </p:cNvPr>
          <p:cNvSpPr txBox="1">
            <a:spLocks/>
          </p:cNvSpPr>
          <p:nvPr/>
        </p:nvSpPr>
        <p:spPr>
          <a:xfrm>
            <a:off x="0" y="4963084"/>
            <a:ext cx="12192000" cy="18949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257169" rtl="0" eaLnBrk="1" latinLnBrk="0" hangingPunct="1">
              <a:spcBef>
                <a:spcPct val="20000"/>
              </a:spcBef>
              <a:buClr>
                <a:srgbClr val="000090"/>
              </a:buClr>
              <a:buFont typeface="Arial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57169" indent="0" algn="ctr" defTabSz="257169" rtl="0" eaLnBrk="1" latinLnBrk="0" hangingPunct="1">
              <a:spcBef>
                <a:spcPct val="20000"/>
              </a:spcBef>
              <a:buClr>
                <a:srgbClr val="000090"/>
              </a:buClr>
              <a:buFont typeface="Calibri" pitchFamily="34" charset="0"/>
              <a:buNone/>
              <a:defRPr sz="1238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14337" indent="0" algn="ctr" defTabSz="257169" rtl="0" eaLnBrk="1" latinLnBrk="0" hangingPunct="1">
              <a:spcBef>
                <a:spcPct val="20000"/>
              </a:spcBef>
              <a:buClr>
                <a:srgbClr val="000090"/>
              </a:buClr>
              <a:buFont typeface="Courier New" pitchFamily="49" charset="0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1506" indent="0" algn="ctr" defTabSz="257169" rtl="0" eaLnBrk="1" latinLnBrk="0" hangingPunct="1">
              <a:spcBef>
                <a:spcPct val="20000"/>
              </a:spcBef>
              <a:buClr>
                <a:srgbClr val="000090"/>
              </a:buClr>
              <a:buFont typeface="Arial" pitchFamily="34" charset="0"/>
              <a:buNone/>
              <a:defRPr sz="101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28675" indent="0" algn="ctr" defTabSz="257169" rtl="0" eaLnBrk="1" latinLnBrk="0" hangingPunct="1">
              <a:spcBef>
                <a:spcPct val="20000"/>
              </a:spcBef>
              <a:buClr>
                <a:srgbClr val="000090"/>
              </a:buClr>
              <a:buFont typeface="Lucida Grande"/>
              <a:buNone/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85843" indent="0" algn="ctr" defTabSz="257169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543011" indent="0" algn="ctr" defTabSz="257169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00180" indent="0" algn="ctr" defTabSz="257169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349" indent="0" algn="ctr" defTabSz="257169" rtl="0" eaLnBrk="1" latinLnBrk="0" hangingPunct="1">
              <a:spcBef>
                <a:spcPct val="20000"/>
              </a:spcBef>
              <a:buFont typeface="Arial"/>
              <a:buNone/>
              <a:defRPr sz="1125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Thermal modulation test (TMT) and preliminary test results</a:t>
            </a:r>
            <a:endParaRPr lang="en-US" sz="2800" kern="100" dirty="0">
              <a:latin typeface="Inter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267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1B5BDFF-7F89-9267-057C-BD526DE7E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93" y="23114"/>
            <a:ext cx="10515600" cy="986353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Mini-PTC Results: 25-cm BK-7 mirror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B4B331-18E2-883E-F993-A377A9BC70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50" t="7614" r="18533" b="12757"/>
          <a:stretch>
            <a:fillRect/>
          </a:stretch>
        </p:blipFill>
        <p:spPr>
          <a:xfrm>
            <a:off x="1462068" y="1543794"/>
            <a:ext cx="2317898" cy="2286000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E911F4-144C-2073-228D-CC037F43A2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43" t="8215" r="17743" b="10649"/>
          <a:stretch>
            <a:fillRect/>
          </a:stretch>
        </p:blipFill>
        <p:spPr>
          <a:xfrm>
            <a:off x="1483647" y="4114474"/>
            <a:ext cx="2274740" cy="2286000"/>
          </a:xfrm>
          <a:prstGeom prst="ellipse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7EA783-CBED-1227-ED66-042EF4896FA3}"/>
              </a:ext>
            </a:extLst>
          </p:cNvPr>
          <p:cNvSpPr txBox="1"/>
          <p:nvPr/>
        </p:nvSpPr>
        <p:spPr>
          <a:xfrm>
            <a:off x="241293" y="1000809"/>
            <a:ext cx="25957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Heating Patterns: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4532CA-DCFC-F61A-A633-E2AA0A1A75CE}"/>
              </a:ext>
            </a:extLst>
          </p:cNvPr>
          <p:cNvSpPr txBox="1"/>
          <p:nvPr/>
        </p:nvSpPr>
        <p:spPr>
          <a:xfrm>
            <a:off x="284291" y="3784193"/>
            <a:ext cx="1727700" cy="338554"/>
          </a:xfrm>
          <a:prstGeom prst="rect">
            <a:avLst/>
          </a:prstGeom>
          <a:solidFill>
            <a:srgbClr val="FFFF66"/>
          </a:solidFill>
          <a:ln w="254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Modulated 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136CB3B-77DA-04F8-27EB-41F8239848D2}"/>
              </a:ext>
            </a:extLst>
          </p:cNvPr>
          <p:cNvSpPr txBox="1"/>
          <p:nvPr/>
        </p:nvSpPr>
        <p:spPr>
          <a:xfrm>
            <a:off x="703627" y="1703681"/>
            <a:ext cx="1043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TREFOIL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F52A1C-DD26-1853-E5EA-54084BCA0E19}"/>
              </a:ext>
            </a:extLst>
          </p:cNvPr>
          <p:cNvSpPr txBox="1"/>
          <p:nvPr/>
        </p:nvSpPr>
        <p:spPr>
          <a:xfrm>
            <a:off x="19169" y="5904577"/>
            <a:ext cx="17277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ASTIGMATISM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5DB7ECE-8E76-0016-C4E6-A0E75C73D47F}"/>
              </a:ext>
            </a:extLst>
          </p:cNvPr>
          <p:cNvSpPr txBox="1"/>
          <p:nvPr/>
        </p:nvSpPr>
        <p:spPr>
          <a:xfrm>
            <a:off x="5629275" y="1000809"/>
            <a:ext cx="44504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Results:</a:t>
            </a:r>
            <a:endParaRPr lang="en-US" sz="2000" b="1" i="1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E546EF8-4DE9-21D6-DEBE-753F335E2F56}"/>
              </a:ext>
            </a:extLst>
          </p:cNvPr>
          <p:cNvGrpSpPr/>
          <p:nvPr/>
        </p:nvGrpSpPr>
        <p:grpSpPr>
          <a:xfrm>
            <a:off x="6095193" y="1400919"/>
            <a:ext cx="5534534" cy="4335568"/>
            <a:chOff x="6095193" y="1381869"/>
            <a:chExt cx="5534534" cy="4335568"/>
          </a:xfrm>
        </p:grpSpPr>
        <p:pic>
          <p:nvPicPr>
            <p:cNvPr id="6" name="Picture 5" descr="Chart, line chart&#10;&#10;AI-generated content may be incorrect.">
              <a:extLst>
                <a:ext uri="{FF2B5EF4-FFF2-40B4-BE49-F238E27FC236}">
                  <a16:creationId xmlns:a16="http://schemas.microsoft.com/office/drawing/2014/main" id="{B5594424-485B-DFCE-A3CD-7DAC01B19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5193" y="1566535"/>
              <a:ext cx="5534534" cy="415090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CBC0A07-3EDF-4A72-CE2F-F56E5A8A342D}"/>
                </a:ext>
              </a:extLst>
            </p:cNvPr>
            <p:cNvSpPr txBox="1"/>
            <p:nvPr/>
          </p:nvSpPr>
          <p:spPr>
            <a:xfrm>
              <a:off x="6314574" y="1381869"/>
              <a:ext cx="524847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/>
                <a:t>WFE SNR vs. Zernike Mode Index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E0FB822-E6E0-2282-5667-FBCEB552D743}"/>
              </a:ext>
            </a:extLst>
          </p:cNvPr>
          <p:cNvSpPr txBox="1"/>
          <p:nvPr/>
        </p:nvSpPr>
        <p:spPr>
          <a:xfrm>
            <a:off x="4086225" y="5866716"/>
            <a:ext cx="7333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WFE signal improved for excited Zernike modes.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spatial distribution of the thermal excitation is an extrinsic tuning knob for TMT SNR. </a:t>
            </a:r>
            <a:endParaRPr lang="en-US" i="1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56F6ED4-B6A3-9446-0320-3F186901B175}"/>
              </a:ext>
            </a:extLst>
          </p:cNvPr>
          <p:cNvCxnSpPr>
            <a:cxnSpLocks/>
          </p:cNvCxnSpPr>
          <p:nvPr/>
        </p:nvCxnSpPr>
        <p:spPr>
          <a:xfrm flipH="1" flipV="1">
            <a:off x="3317233" y="3426589"/>
            <a:ext cx="329543" cy="3385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3812E3B-847B-6AA1-2048-4F726F59EEE6}"/>
              </a:ext>
            </a:extLst>
          </p:cNvPr>
          <p:cNvCxnSpPr>
            <a:cxnSpLocks/>
          </p:cNvCxnSpPr>
          <p:nvPr/>
        </p:nvCxnSpPr>
        <p:spPr>
          <a:xfrm flipH="1">
            <a:off x="3317234" y="4141471"/>
            <a:ext cx="329543" cy="3385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2B9B61BB-7DC4-3440-ADCC-E664BBFED8C7}"/>
              </a:ext>
            </a:extLst>
          </p:cNvPr>
          <p:cNvSpPr txBox="1"/>
          <p:nvPr/>
        </p:nvSpPr>
        <p:spPr>
          <a:xfrm>
            <a:off x="2873952" y="3765143"/>
            <a:ext cx="1545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Outer Cylinder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2F1C6D-8AD8-A108-F31C-55C0A3960048}"/>
              </a:ext>
            </a:extLst>
          </p:cNvPr>
          <p:cNvSpPr txBox="1"/>
          <p:nvPr/>
        </p:nvSpPr>
        <p:spPr>
          <a:xfrm>
            <a:off x="3779966" y="2271295"/>
            <a:ext cx="2036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 Zones other than outer cylinder are rings in the backplane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30FFE84-A8B8-84D8-2024-C70B2D17FFB5}"/>
              </a:ext>
            </a:extLst>
          </p:cNvPr>
          <p:cNvSpPr txBox="1"/>
          <p:nvPr/>
        </p:nvSpPr>
        <p:spPr>
          <a:xfrm>
            <a:off x="7753201" y="2673081"/>
            <a:ext cx="2579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modulation period = 20 min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200CD5-FE00-C5EE-9B63-FAF9D7DA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1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5885-B24A-4AE1-8393-87D11C27B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993DCD91-45F2-8AFE-30EA-8B255E49A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Linearity</a:t>
            </a:r>
            <a:endParaRPr lang="en-US" alt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07D9A2F-F3C8-B3E2-727C-6243F0D8BD28}"/>
              </a:ext>
            </a:extLst>
          </p:cNvPr>
          <p:cNvGraphicFramePr>
            <a:graphicFrameLocks/>
          </p:cNvGraphicFramePr>
          <p:nvPr/>
        </p:nvGraphicFramePr>
        <p:xfrm>
          <a:off x="2333148" y="1303020"/>
          <a:ext cx="7090746" cy="5273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60DCB-2DCE-364A-54E5-F90E558BB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72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29"/>
    </mc:Choice>
    <mc:Fallback xmlns="">
      <p:transition spd="slow" advTm="3062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C6809-B271-0D54-EBF9-CB309519B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319996E7-F5CD-98E8-6A70-BD3ED8E9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940" y="31962"/>
            <a:ext cx="9853126" cy="866928"/>
          </a:xfrm>
        </p:spPr>
        <p:txBody>
          <a:bodyPr>
            <a:noAutofit/>
          </a:bodyPr>
          <a:lstStyle/>
          <a:p>
            <a:r>
              <a:rPr lang="en-US" altLang="en-US" sz="3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Spatio</a:t>
            </a:r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-Temporal Thermal Transfer Function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3DBFB0-2EFB-615F-3C8D-3976BC14A8E5}"/>
              </a:ext>
            </a:extLst>
          </p:cNvPr>
          <p:cNvSpPr txBox="1"/>
          <p:nvPr/>
        </p:nvSpPr>
        <p:spPr>
          <a:xfrm>
            <a:off x="2989024" y="1261708"/>
            <a:ext cx="7889459" cy="4846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Motivation: coronagraph dark-hole degradation is driven by dynamic speckle, whereas static speckle is correctable via deformable mirrors.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20700" indent="-520700">
              <a:lnSpc>
                <a:spcPts val="24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Physics: </a:t>
            </a:r>
          </a:p>
          <a:p>
            <a:pPr marL="52070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spatial frequencies (Fourier modes) map directly to speckle at known angles (via Rayleigh-Rice theory).</a:t>
            </a:r>
          </a:p>
          <a:p>
            <a:pPr marL="520700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modulation of a spatial mode (as in TMT test) causes corresponding speckle to vary in intensity.</a:t>
            </a:r>
          </a:p>
          <a:p>
            <a:pPr>
              <a:lnSpc>
                <a:spcPts val="24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Idea: decompose surface into spatial Fourier modes rather than Zernikes (which mix spatial frequencies) before temporal PSD.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3550" indent="-285750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Temporal PSD then relates directly to speckle contrast - stability PSD. </a:t>
            </a:r>
          </a:p>
          <a:p>
            <a:pPr marL="463550" indent="-285750">
              <a:lnSpc>
                <a:spcPts val="24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TMT transfer function depends on both temporal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frequencies – informs how stable the environment needs to be at a particular temporal frequency to meet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contrast requirement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a particular spatial frequency.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571B010F-588E-230A-DE5F-BC57A4D32A98}"/>
              </a:ext>
            </a:extLst>
          </p:cNvPr>
          <p:cNvSpPr/>
          <p:nvPr/>
        </p:nvSpPr>
        <p:spPr>
          <a:xfrm>
            <a:off x="741659" y="3992585"/>
            <a:ext cx="1587062" cy="714703"/>
          </a:xfrm>
          <a:prstGeom prst="flowChartProcess">
            <a:avLst/>
          </a:prstGeom>
          <a:solidFill>
            <a:srgbClr val="954F72"/>
          </a:solidFill>
          <a:ln w="12700" cap="flat" cmpd="sng" algn="ctr">
            <a:solidFill>
              <a:srgbClr val="954F7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Bin in k-space</a:t>
            </a: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54D6849E-392F-FE64-CBA8-0CF91531C8BF}"/>
              </a:ext>
            </a:extLst>
          </p:cNvPr>
          <p:cNvSpPr/>
          <p:nvPr/>
        </p:nvSpPr>
        <p:spPr>
          <a:xfrm>
            <a:off x="741659" y="5062593"/>
            <a:ext cx="1587062" cy="714703"/>
          </a:xfrm>
          <a:prstGeom prst="flowChartProcess">
            <a:avLst/>
          </a:prstGeom>
          <a:solidFill>
            <a:srgbClr val="954F72"/>
          </a:solidFill>
          <a:ln w="12700" cap="flat" cmpd="sng" algn="ctr">
            <a:solidFill>
              <a:srgbClr val="954F7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emporal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FFT each binned k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C3BBC8A-38E2-C584-3FC9-B7C1532DDFCF}"/>
              </a:ext>
            </a:extLst>
          </p:cNvPr>
          <p:cNvCxnSpPr>
            <a:cxnSpLocks/>
            <a:stCxn id="2" idx="2"/>
            <a:endCxn id="4" idx="0"/>
          </p:cNvCxnSpPr>
          <p:nvPr/>
        </p:nvCxnSpPr>
        <p:spPr>
          <a:xfrm>
            <a:off x="1535190" y="4707288"/>
            <a:ext cx="0" cy="355305"/>
          </a:xfrm>
          <a:prstGeom prst="straightConnector1">
            <a:avLst/>
          </a:prstGeom>
          <a:noFill/>
          <a:ln w="6350" cap="flat" cmpd="sng" algn="ctr">
            <a:solidFill>
              <a:srgbClr val="954F7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465E35A1-F186-E5DA-FB64-74A8D0B90D10}"/>
              </a:ext>
            </a:extLst>
          </p:cNvPr>
          <p:cNvSpPr/>
          <p:nvPr/>
        </p:nvSpPr>
        <p:spPr>
          <a:xfrm>
            <a:off x="731499" y="2789352"/>
            <a:ext cx="1587062" cy="847928"/>
          </a:xfrm>
          <a:prstGeom prst="flowChartProcess">
            <a:avLst/>
          </a:prstGeom>
          <a:solidFill>
            <a:srgbClr val="954F72"/>
          </a:solidFill>
          <a:ln w="12700" cap="flat" cmpd="sng" algn="ctr">
            <a:solidFill>
              <a:srgbClr val="954F7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2D Spatial FFT (Amp &amp; Phase)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2DBCE6C-A766-0DCE-9904-CBEF9B34876B}"/>
              </a:ext>
            </a:extLst>
          </p:cNvPr>
          <p:cNvCxnSpPr>
            <a:cxnSpLocks/>
            <a:stCxn id="6" idx="2"/>
            <a:endCxn id="2" idx="0"/>
          </p:cNvCxnSpPr>
          <p:nvPr/>
        </p:nvCxnSpPr>
        <p:spPr>
          <a:xfrm>
            <a:off x="1525030" y="3637280"/>
            <a:ext cx="10160" cy="355305"/>
          </a:xfrm>
          <a:prstGeom prst="straightConnector1">
            <a:avLst/>
          </a:prstGeom>
          <a:noFill/>
          <a:ln w="6350" cap="flat" cmpd="sng" algn="ctr">
            <a:solidFill>
              <a:srgbClr val="954F7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69C68D55-F999-E3B8-5F50-335A5828ED1A}"/>
              </a:ext>
            </a:extLst>
          </p:cNvPr>
          <p:cNvSpPr/>
          <p:nvPr/>
        </p:nvSpPr>
        <p:spPr>
          <a:xfrm>
            <a:off x="731499" y="1719344"/>
            <a:ext cx="1587062" cy="714703"/>
          </a:xfrm>
          <a:prstGeom prst="flowChartProcess">
            <a:avLst/>
          </a:prstGeom>
          <a:solidFill>
            <a:srgbClr val="954F72"/>
          </a:solidFill>
          <a:ln w="12700" cap="flat" cmpd="sng" algn="ctr">
            <a:solidFill>
              <a:srgbClr val="954F7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Generate Surface Maps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DF4EF2-B8FF-4699-DF9A-D2DC59ECEA80}"/>
              </a:ext>
            </a:extLst>
          </p:cNvPr>
          <p:cNvSpPr txBox="1"/>
          <p:nvPr/>
        </p:nvSpPr>
        <p:spPr>
          <a:xfrm>
            <a:off x="619697" y="1261708"/>
            <a:ext cx="1790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Flow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6C63AD3-EE29-BA11-E7FE-B831C512083F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1514870" y="2441087"/>
            <a:ext cx="10160" cy="348265"/>
          </a:xfrm>
          <a:prstGeom prst="straightConnector1">
            <a:avLst/>
          </a:prstGeom>
          <a:noFill/>
          <a:ln w="6350" cap="flat" cmpd="sng" algn="ctr">
            <a:solidFill>
              <a:srgbClr val="954F7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A2C90D5-5198-3725-D67A-E581121E2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883ECF-B595-7497-964A-7F65CDB9D8C5}"/>
              </a:ext>
            </a:extLst>
          </p:cNvPr>
          <p:cNvSpPr txBox="1"/>
          <p:nvPr/>
        </p:nvSpPr>
        <p:spPr>
          <a:xfrm>
            <a:off x="3048000" y="821174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(developed by Univ. of Arizona)</a:t>
            </a:r>
          </a:p>
        </p:txBody>
      </p:sp>
    </p:spTree>
    <p:extLst>
      <p:ext uri="{BB962C8B-B14F-4D97-AF65-F5344CB8AC3E}">
        <p14:creationId xmlns:p14="http://schemas.microsoft.com/office/powerpoint/2010/main" val="321181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29"/>
    </mc:Choice>
    <mc:Fallback xmlns="">
      <p:transition spd="slow" advTm="30629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7DA1-BB94-AF5B-B5D7-6EAE2A379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C4658-8931-B09F-62E1-7AFFEE50D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Testing lineup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A732D-03CA-9548-8F25-9911F7798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845" y="1348640"/>
            <a:ext cx="10800650" cy="514423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MSFC will continue developing/refining Thermal Modulation Test Method for future use to evaluate HWO mirror technology and acceptance test HWO flight mirrors.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Additionally, MSFC takes advantage of available schedule time in the XRCF to use the TMT method to test NASA owned, other Agency owned and community provided mirrors.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023" lvl="1" indent="0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				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							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endParaRPr lang="en-US" sz="2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68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				60-cm ULE mirror																FY26</a:t>
            </a:r>
          </a:p>
          <a:p>
            <a:pPr marL="257168" lvl="1" indent="0"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NASA 				AMTD 1.5-m ULE Mirror													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FY27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68" lvl="1" indent="0"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EvolvOptic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SBIR 0.4-m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ClearCeram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Mirror (Open/Closed Back)			FY27 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68" lvl="1" indent="0">
              <a:spcBef>
                <a:spcPts val="0"/>
              </a:spcBef>
              <a:buNone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EvolvOptic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76-cm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ClearCERAM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mirror												FY28 </a:t>
            </a:r>
          </a:p>
          <a:p>
            <a:pPr marL="257168" lvl="1" indent="0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NASA				76-cm D19 ULE mirrors														FY28</a:t>
            </a:r>
          </a:p>
          <a:p>
            <a:pPr marL="257168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Testing these mirrors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nsures that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fully developed and </a:t>
            </a:r>
            <a:r>
              <a:rPr 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characterized before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HWO.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CD76E97-B76F-B3B4-2501-295B5825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246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D7505-85FF-5DC5-C47F-FCB79BBFB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890F868D-659B-0054-9588-FAB7E3FEA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In-Process and Future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B7BB6C-5683-C9A5-72CE-E6395C097096}"/>
              </a:ext>
            </a:extLst>
          </p:cNvPr>
          <p:cNvSpPr txBox="1"/>
          <p:nvPr/>
        </p:nvSpPr>
        <p:spPr>
          <a:xfrm>
            <a:off x="472440" y="1306830"/>
            <a:ext cx="1124712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spcAft>
                <a:spcPts val="1200"/>
              </a:spcAft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Implement active thermal control on small chamber: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Built 80-cm mini-PTC testbed with 25-zones of active thermal control. </a:t>
            </a:r>
          </a:p>
          <a:p>
            <a:pPr marL="742950" lvl="1" indent="-28575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thermal control and monitoring with platinum RTDs instead of diode-based sensors.</a:t>
            </a:r>
          </a:p>
          <a:p>
            <a:pPr fontAlgn="base">
              <a:spcAft>
                <a:spcPts val="1200"/>
              </a:spcAft>
              <a:defRPr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Methodologies:</a:t>
            </a:r>
          </a:p>
          <a:p>
            <a:pPr marL="800100" lvl="1" indent="-34290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Stability PSD: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Decomposition into Fourier modes and plot Instability vs Spatial Frequency.</a:t>
            </a:r>
          </a:p>
          <a:p>
            <a:pPr marL="800100" lvl="1" indent="-34290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Broadband TMT: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Broadband thermal excitation enables measurement of impulse response in a single shot, capturing the full temporal response and all relevant thermal time constants. </a:t>
            </a:r>
          </a:p>
          <a:p>
            <a:pPr fontAlgn="base">
              <a:spcAft>
                <a:spcPts val="12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Noise Floor in XRCF:</a:t>
            </a:r>
          </a:p>
          <a:p>
            <a:pPr marL="742950" lvl="1" indent="-28575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Expect noise reduced to seismic regime.</a:t>
            </a:r>
          </a:p>
          <a:p>
            <a:pPr marL="742950" lvl="1" indent="-285750" fontAlgn="base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Interferometer and optics on common bench inside chamber.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DDDCC-2CC4-42DA-AB28-BACA44ACB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46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29"/>
    </mc:Choice>
    <mc:Fallback xmlns="">
      <p:transition spd="slow" advTm="3062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93264-7263-184C-E89E-C7D97B71C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692DD-F0E6-E9FE-2851-40DBF87B0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en-US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C7B183-5588-A5D1-0DD8-D2151D183B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2118"/>
            <a:ext cx="10972800" cy="5412617"/>
          </a:xfrm>
        </p:spPr>
        <p:txBody>
          <a:bodyPr>
            <a:noAutofit/>
          </a:bodyPr>
          <a:lstStyle/>
          <a:p>
            <a:pPr lvl="0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TMT is Proven, Versatile, and Scalable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nothing magic about the Thermal Modulation Test (TMT)—it is fundamentally based on mathematics and can be applied to any test setup.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tests on a 25-cm mirror successfully demonstrated the process, confirming the assumption of linearity at small temperature changes (ΔT).</a:t>
            </a:r>
          </a:p>
          <a:p>
            <a:pPr lvl="0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Crucial Enabler for HWO Success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HWO models falsely assume uniform CTE; TMT enables accurate thermal model validation and separates mirror substrate CTE effects from mount interface errors.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TMT is essential for the Habitable Worlds Observatory (HWO) to meet ultra-stable wavefront requirements (1.5 pm rms for slow drift, 10 pm rms for fast instability).</a:t>
            </a:r>
          </a:p>
          <a:p>
            <a:pPr lvl="0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Enables Advanced Mirror Characterization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Allows for the calculation of the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Spatio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-Temporal Thermal Transfer Function.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Broadband thermal excitation will enable measuring the full temporal response and thermal time constants in a single shot.</a:t>
            </a:r>
          </a:p>
          <a:p>
            <a:pPr lvl="0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Pathway at MSFC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MSFC will continue refining the TMT method for future HWO mirror technology evaluation and flight acceptance testing.</a:t>
            </a:r>
          </a:p>
        </p:txBody>
      </p:sp>
    </p:spTree>
    <p:extLst>
      <p:ext uri="{BB962C8B-B14F-4D97-AF65-F5344CB8AC3E}">
        <p14:creationId xmlns:p14="http://schemas.microsoft.com/office/powerpoint/2010/main" val="56567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9508-B189-59B6-24DB-5AEB970C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 lIns="91440" tIns="45720" rIns="91440" bIns="45720" anchor="t"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TMT - </a:t>
            </a:r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DA4B8-21FE-C025-EFFB-65B8C74EC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850" y="1068429"/>
            <a:ext cx="10972800" cy="5144235"/>
          </a:xfrm>
        </p:spPr>
        <p:txBody>
          <a:bodyPr lIns="91440" tIns="45720" rIns="91440" bIns="45720" anchor="t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Goal: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Develop/Demonstrate method to measure thermal response of mirrors with picometer sensitivity using existing hardware and facilities.</a:t>
            </a:r>
          </a:p>
          <a:p>
            <a:pPr marL="0" indent="0" algn="just">
              <a:lnSpc>
                <a:spcPct val="200000"/>
              </a:lnSpc>
              <a:spcBef>
                <a:spcPts val="600"/>
              </a:spcBef>
              <a:buNone/>
            </a:pPr>
            <a:r>
              <a:rPr lang="en-US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 Objectives: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 developing/refining Thermal Modulation Test Method for future use to evaluate HWO mirror technology and acceptance test HWO flight mirrors.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TMT method to test community provided and NASA owned mirrors.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large can the TMT thermal modulation be while still providing deterministic extrapolation to the pico-meter level wavefront disturbances relevant to HWO.”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mirror system response parameters needed to enable specification of active thermal control of flight mirror segments.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2AB4A8-1A43-21B8-8607-1180B0FAD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935" y="6492875"/>
            <a:ext cx="2844800" cy="365125"/>
          </a:xfrm>
        </p:spPr>
        <p:txBody>
          <a:bodyPr/>
          <a:lstStyle/>
          <a:p>
            <a:fld id="{B9B0392C-5BE7-214B-9E5F-CC8853CBAA6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93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D9C35-0D04-A2E9-400E-EF0F6D823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616" y="20656"/>
            <a:ext cx="9726803" cy="86692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a mK Thermal Modulation Test (TMT)?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3C2F6-29E1-0809-5539-345F7B135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19" y="1026567"/>
            <a:ext cx="10972800" cy="5144235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Center of curvature mirror test with interferometer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is located inside cold-biased vacuum chamber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is under positive thermal control using a heater behind the mirror. 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Heaters are sinusoidally modulated about a given setpoint temp with a period of 20-40 minutes (&lt;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mHz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Slow thermal modulation causes the mirror figure to change as a function of its CTE and heat transmission.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Wavefronts are measured about one frame per 7 secs for dozens of thermal cycles, 10-20 hours or more. 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wavefronts are decomposed into Zernike functions, which also exhibit sinusoidal variations.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time series are Fourier transformed into frequency space,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equivalent to heterodyne detection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thousands of measurements are processed, we can detect the change in wavefront Zernikes to picometer levels in the frequency domain.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4B3188-4CE8-8B3C-57F7-D10DC9D30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319" y="4377232"/>
            <a:ext cx="3591491" cy="19766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16C298-197A-ADA0-AEB7-11113E87ED84}"/>
              </a:ext>
            </a:extLst>
          </p:cNvPr>
          <p:cNvSpPr txBox="1"/>
          <p:nvPr/>
        </p:nvSpPr>
        <p:spPr>
          <a:xfrm>
            <a:off x="9548770" y="4273724"/>
            <a:ext cx="274803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Frequency Domain Analysis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99336EE-045F-A6FA-9B35-72F1E3AEF13A}"/>
              </a:ext>
            </a:extLst>
          </p:cNvPr>
          <p:cNvGrpSpPr/>
          <p:nvPr/>
        </p:nvGrpSpPr>
        <p:grpSpPr>
          <a:xfrm>
            <a:off x="196658" y="4283091"/>
            <a:ext cx="5569235" cy="2467641"/>
            <a:chOff x="3523965" y="3657600"/>
            <a:chExt cx="5569235" cy="2467641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781E664-F78A-9612-FB01-D0FB0847D4FE}"/>
                </a:ext>
              </a:extLst>
            </p:cNvPr>
            <p:cNvSpPr/>
            <p:nvPr/>
          </p:nvSpPr>
          <p:spPr>
            <a:xfrm>
              <a:off x="5410199" y="3832768"/>
              <a:ext cx="3508983" cy="19050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4A28E6-5BF1-9435-52DF-E4C16A824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51250" y="4057650"/>
              <a:ext cx="4737100" cy="1333500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26537DE-428C-EB7B-A107-C9A62022EC94}"/>
                </a:ext>
              </a:extLst>
            </p:cNvPr>
            <p:cNvSpPr/>
            <p:nvPr/>
          </p:nvSpPr>
          <p:spPr>
            <a:xfrm>
              <a:off x="5257800" y="3657600"/>
              <a:ext cx="3835400" cy="2209800"/>
            </a:xfrm>
            <a:prstGeom prst="round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21BA558-CB88-8FDC-06E3-90737AA16400}"/>
                </a:ext>
              </a:extLst>
            </p:cNvPr>
            <p:cNvSpPr/>
            <p:nvPr/>
          </p:nvSpPr>
          <p:spPr>
            <a:xfrm>
              <a:off x="5181600" y="4572000"/>
              <a:ext cx="76200" cy="381000"/>
            </a:xfrm>
            <a:prstGeom prst="rect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95FA88D-3DFD-DE07-7801-29AC1592F8FA}"/>
                </a:ext>
              </a:extLst>
            </p:cNvPr>
            <p:cNvSpPr/>
            <p:nvPr/>
          </p:nvSpPr>
          <p:spPr>
            <a:xfrm>
              <a:off x="7924800" y="4191000"/>
              <a:ext cx="76200" cy="10668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BB1F65-08E3-0E61-41AB-58FA7AD81657}"/>
                </a:ext>
              </a:extLst>
            </p:cNvPr>
            <p:cNvSpPr txBox="1"/>
            <p:nvPr/>
          </p:nvSpPr>
          <p:spPr>
            <a:xfrm>
              <a:off x="3523965" y="4191000"/>
              <a:ext cx="12144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Phase Cam 6110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Interferometer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F47F01F-E402-B2FC-EB60-43CCF4AC7148}"/>
                </a:ext>
              </a:extLst>
            </p:cNvPr>
            <p:cNvSpPr txBox="1"/>
            <p:nvPr/>
          </p:nvSpPr>
          <p:spPr>
            <a:xfrm>
              <a:off x="6100767" y="5848242"/>
              <a:ext cx="212577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1 m Thermal Vacuum Chamber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72DCA7-203E-7146-3072-98310A216D7E}"/>
                </a:ext>
              </a:extLst>
            </p:cNvPr>
            <p:cNvSpPr txBox="1"/>
            <p:nvPr/>
          </p:nvSpPr>
          <p:spPr>
            <a:xfrm>
              <a:off x="6095999" y="5121832"/>
              <a:ext cx="965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Mirror under test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839AB87-7EB0-DBF5-8E9C-D263901CACC9}"/>
                </a:ext>
              </a:extLst>
            </p:cNvPr>
            <p:cNvSpPr txBox="1"/>
            <p:nvPr/>
          </p:nvSpPr>
          <p:spPr>
            <a:xfrm>
              <a:off x="8248835" y="4306669"/>
              <a:ext cx="708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Mirror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Thermal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Control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5C3BAE7-1400-9BED-4A63-78446BDCE0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58000" y="5048910"/>
              <a:ext cx="914400" cy="264698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B70F12E-FA36-3A72-B130-F483C8EEB0F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001000" y="4495800"/>
              <a:ext cx="349250" cy="74268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A82662-5D52-4435-71FD-3B2B48A4C1DB}"/>
                </a:ext>
              </a:extLst>
            </p:cNvPr>
            <p:cNvSpPr txBox="1"/>
            <p:nvPr/>
          </p:nvSpPr>
          <p:spPr>
            <a:xfrm>
              <a:off x="6026388" y="3775501"/>
              <a:ext cx="22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Chamber Cryogenic Shroud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3143F0-31A9-4370-A8EF-C625F8273D7B}"/>
                </a:ext>
              </a:extLst>
            </p:cNvPr>
            <p:cNvSpPr txBox="1"/>
            <p:nvPr/>
          </p:nvSpPr>
          <p:spPr>
            <a:xfrm>
              <a:off x="3965113" y="5181259"/>
              <a:ext cx="7889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Chamber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rPr>
                <a:t>Window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95E32E8-FC31-0420-64A8-A3541A47BB3B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 flipV="1">
              <a:off x="4686300" y="4953000"/>
              <a:ext cx="533400" cy="36060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" name="d61cb1cf-57b2-4fbb-b883-f178b0dd0b7c">
            <a:extLst>
              <a:ext uri="{FF2B5EF4-FFF2-40B4-BE49-F238E27FC236}">
                <a16:creationId xmlns:a16="http://schemas.microsoft.com/office/drawing/2014/main" id="{2ADF00E2-4B9D-0B1E-8343-EF8D35FBADA8}"/>
              </a:ext>
            </a:extLst>
          </p:cNvPr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9" t="37039" r="36818" b="33686"/>
          <a:stretch/>
        </p:blipFill>
        <p:spPr>
          <a:xfrm>
            <a:off x="9646236" y="4820908"/>
            <a:ext cx="2294042" cy="169034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3D9DC-24B9-B72F-D4EB-DBAD0082F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219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53EBF-D3EF-1F61-ADAD-C030B8419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D4FA-C403-C852-95BC-48613C82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TMT - Significance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D0196-0E6B-800B-9BAE-29C6C5BFC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4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106ABF0-EDEB-5BDB-C990-B58055FC7B90}"/>
                  </a:ext>
                </a:extLst>
              </p:cNvPr>
              <p:cNvSpPr txBox="1"/>
              <p:nvPr/>
            </p:nvSpPr>
            <p:spPr>
              <a:xfrm>
                <a:off x="394866" y="1116521"/>
                <a:ext cx="10982325" cy="449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28600" marR="0" lvl="0" indent="-228600" algn="l" defTabSz="914400" rtl="0" eaLnBrk="1" fontAlgn="auto" latinLnBrk="0" hangingPunct="1"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CTE Characterization Capability </a:t>
                </a:r>
              </a:p>
              <a:p>
                <a:pPr marL="800100" marR="0" lvl="1" indent="-342900" algn="l" defTabSz="914400" rtl="0" eaLnBrk="1" fontAlgn="auto" latinLnBrk="0" hangingPunct="1"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By testing on either side of a mirrors zero CTE point, the technique can measure the ideal operating temperature of an as built mirror, and mirror to mirror variation.</a:t>
                </a:r>
              </a:p>
              <a:p>
                <a:pPr marL="800100" marR="0" lvl="1" indent="-342900" algn="l" defTabSz="914400" rtl="0" eaLnBrk="1" fontAlgn="auto" latinLnBrk="0" hangingPunct="1">
                  <a:buClrTx/>
                  <a:buSzTx/>
                  <a:buFont typeface="Wingdings" panose="05000000000000000000" pitchFamily="2" charset="2"/>
                  <a:buChar char="v"/>
                  <a:tabLst/>
                  <a:defRPr/>
                </a:pPr>
                <a:r>
                  <a:rPr kumimoji="0" lang="en-US" sz="2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Measured spatial variations in WFE is used to characterize CTE non-uniformity.   </a:t>
                </a:r>
                <a:endParaRPr lang="en-US" sz="2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Mirror performance data obtained by the TMT method is required by HWO Prime Contractor Thermal Engineers to design HWO’s Thermal System:</a:t>
                </a:r>
              </a:p>
              <a:p>
                <a:pPr marL="800100" lvl="1" indent="-342900">
                  <a:buFont typeface="Wingdings" panose="05000000000000000000" pitchFamily="2" charset="2"/>
                  <a:buChar char="v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Forward Baffle – Active of Passive</a:t>
                </a:r>
              </a:p>
              <a:p>
                <a:pPr marL="800100" lvl="1" indent="-342900">
                  <a:buFont typeface="Wingdings" panose="05000000000000000000" pitchFamily="2" charset="2"/>
                  <a:buChar char="v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Mirror Segment Heaters</a:t>
                </a:r>
              </a:p>
              <a:p>
                <a:pPr marL="800100" lvl="1" indent="-342900">
                  <a:buFont typeface="Wingdings" panose="05000000000000000000" pitchFamily="2" charset="2"/>
                  <a:buChar char="v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 System Parameters: Resolution, Time Constant, 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Continue developing/refining a Thermal Modulation Test method that can characterize candidate HWO mirror technology and acceptance test HWO flight mirrors.</a:t>
                </a:r>
              </a:p>
              <a:p>
                <a:pPr marL="800100" lvl="1" indent="-342900">
                  <a:buFont typeface="Wingdings" panose="05000000000000000000" pitchFamily="2" charset="2"/>
                  <a:buChar char="v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Current capability </a:t>
                </a:r>
              </a:p>
              <a:p>
                <a:pPr marL="1257300" lvl="2" indent="-342900">
                  <a:buFont typeface="Courier New" panose="02070309020205020404" pitchFamily="49" charset="0"/>
                  <a:buChar char="o"/>
                </a:pP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0.7 pm/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mK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(SNR = 440) for DEF in BK7 (at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165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mK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and 17 </a:t>
                </a:r>
                <a:r>
                  <a:rPr lang="en-US" sz="22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hr</a:t>
                </a:r>
                <a:r>
                  <a:rPr lang="en-US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duration).</a:t>
                </a: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106ABF0-EDEB-5BDB-C990-B58055FC7B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866" y="1116521"/>
                <a:ext cx="10982325" cy="4493538"/>
              </a:xfrm>
              <a:prstGeom prst="rect">
                <a:avLst/>
              </a:prstGeom>
              <a:blipFill>
                <a:blip r:embed="rId3"/>
                <a:stretch>
                  <a:fillRect l="-666" t="-950" b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116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53EBF-D3EF-1F61-ADAD-C030B8419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D4FA-C403-C852-95BC-48613C827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798" y="0"/>
            <a:ext cx="9143999" cy="866928"/>
          </a:xfrm>
        </p:spPr>
        <p:txBody>
          <a:bodyPr/>
          <a:lstStyle/>
          <a:p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Relevance to HWO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D0196-0E6B-800B-9BAE-29C6C5BFC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4935" y="6492875"/>
            <a:ext cx="2844800" cy="365125"/>
          </a:xfrm>
        </p:spPr>
        <p:txBody>
          <a:bodyPr/>
          <a:lstStyle/>
          <a:p>
            <a:fld id="{B9B0392C-5BE7-214B-9E5F-CC8853CBAA6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DCB7848-4AA6-4F14-572B-497B9A479944}"/>
              </a:ext>
            </a:extLst>
          </p:cNvPr>
          <p:cNvSpPr txBox="1">
            <a:spLocks/>
          </p:cNvSpPr>
          <p:nvPr/>
        </p:nvSpPr>
        <p:spPr>
          <a:xfrm>
            <a:off x="9074935" y="6492875"/>
            <a:ext cx="284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9B0392C-5BE7-214B-9E5F-CC8853CBAA6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74FC79F-4543-2459-2F0D-6472324971D6}"/>
              </a:ext>
            </a:extLst>
          </p:cNvPr>
          <p:cNvSpPr txBox="1">
            <a:spLocks/>
          </p:cNvSpPr>
          <p:nvPr/>
        </p:nvSpPr>
        <p:spPr>
          <a:xfrm>
            <a:off x="421640" y="1184987"/>
            <a:ext cx="11247120" cy="549044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Coronagraphic Error Budget Modeling (HWO Straylight Suppression Team) demonstrated that HWO requires ultra-stable  mirrors to the following: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Wavefront stable to ~ 1.5 pm rms for slow temporal instability (&lt;0.001 Hz)</a:t>
            </a: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Wavefront stable to ~ 10 pm rms for fast temporal instability (0.001 Hz to 10+ Hz).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Aft>
                <a:spcPts val="1200"/>
              </a:spcAft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current HWO thermal modeling assumes uniform-CTE substrates, therefore all current HWO thermal modeling is invalid.</a:t>
            </a:r>
          </a:p>
          <a:p>
            <a:pPr>
              <a:spcAft>
                <a:spcPts val="1200"/>
              </a:spcAft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8F7EAE-71F6-FAFB-DEDE-8C628A03D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798" y="2903779"/>
            <a:ext cx="6044274" cy="14630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4A8B6A-FE08-DDB5-7426-D7C2D9210B40}"/>
              </a:ext>
            </a:extLst>
          </p:cNvPr>
          <p:cNvSpPr txBox="1"/>
          <p:nvPr/>
        </p:nvSpPr>
        <p:spPr>
          <a:xfrm>
            <a:off x="480202" y="3043380"/>
            <a:ext cx="55880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(HWO Systems Modeling Team) Modeling of HWO EAC (Exploratory Analytical Concept) shows that thermal instability is the most important performance risk.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1074-404E-F4AD-3527-4C5BEC18F41F}"/>
              </a:ext>
            </a:extLst>
          </p:cNvPr>
          <p:cNvSpPr txBox="1"/>
          <p:nvPr/>
        </p:nvSpPr>
        <p:spPr>
          <a:xfrm>
            <a:off x="421640" y="5456681"/>
            <a:ext cx="60942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Because these models assume uniform CTE, mount interface induced errors are dominating.  Adding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substrate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CTE adds Defocus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1E728AE-6AD5-1D80-F588-D469AD554F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88" b="9524"/>
          <a:stretch/>
        </p:blipFill>
        <p:spPr>
          <a:xfrm>
            <a:off x="6639096" y="4976297"/>
            <a:ext cx="1745454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6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C1FD2-E76E-1710-5687-E5550048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3548D-1186-8FA8-0F9F-6AE8D0E4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/>
          <a:lstStyle/>
          <a:p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Relevance to HWO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87151-745D-05FC-669E-84F55879A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649" y="1348640"/>
            <a:ext cx="10972800" cy="5144235"/>
          </a:xfrm>
        </p:spPr>
        <p:txBody>
          <a:bodyPr lIns="91440" tIns="45720" rIns="91440" bIns="4572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HWO requires MSFC’s Thermal Modulation Test Method to: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Validate Thermal Models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Separate Thermal Performance effects of Mirror Substrate CTE from Mount Interface.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Answer compelling thermal modeling questions such as ‘how large can the TMT thermal modulation be while still providing deterministic extrapolation to the pico-meter level wavefront disturbances relevant to HWO.”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mirror system response parameters needed to enable specification of active thermal control of flight mirror segments. 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HWO mirror technology and acceptance test HWO flight mirrors.</a:t>
            </a:r>
          </a:p>
          <a:p>
            <a:pPr marL="742950" lvl="1" indent="-285750">
              <a:spcBef>
                <a:spcPts val="0"/>
              </a:spcBef>
              <a:buFont typeface="Arial,Sans-Serif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0A32EFA-BB39-13B1-470C-7F07F0E6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9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C1FD2-E76E-1710-5687-E55500485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3548D-1186-8FA8-0F9F-6AE8D0E41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933" y="6832"/>
            <a:ext cx="9143999" cy="866928"/>
          </a:xfrm>
        </p:spPr>
        <p:txBody>
          <a:bodyPr/>
          <a:lstStyle/>
          <a:p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Complementarity</a:t>
            </a:r>
            <a:r>
              <a:rPr 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0A32EFA-BB39-13B1-470C-7F07F0E6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0CA2D330-3FD6-3FC4-FA89-B756675DD0C6}"/>
              </a:ext>
            </a:extLst>
          </p:cNvPr>
          <p:cNvSpPr txBox="1">
            <a:spLocks/>
          </p:cNvSpPr>
          <p:nvPr/>
        </p:nvSpPr>
        <p:spPr>
          <a:xfrm>
            <a:off x="478501" y="873760"/>
            <a:ext cx="11247120" cy="5669280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MSFC’s Thermal Modulation Test Method, the Team that performs the Method and the Facilities that employ the Method do not </a:t>
            </a:r>
            <a:r>
              <a:rPr lang="en-US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duplicate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capability at another Center and synergistically </a:t>
            </a:r>
            <a:r>
              <a:rPr lang="en-US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compliments</a:t>
            </a:r>
            <a:r>
              <a:rPr lang="en-US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GSFC Ultra-Stable Structure Lab (USS).</a:t>
            </a:r>
          </a:p>
        </p:txBody>
      </p:sp>
      <p:sp>
        <p:nvSpPr>
          <p:cNvPr id="9" name="Google Shape;171;p42">
            <a:extLst>
              <a:ext uri="{FF2B5EF4-FFF2-40B4-BE49-F238E27FC236}">
                <a16:creationId xmlns:a16="http://schemas.microsoft.com/office/drawing/2014/main" id="{C43440F1-F5D9-2895-DABE-1A81BEFD2D75}"/>
              </a:ext>
            </a:extLst>
          </p:cNvPr>
          <p:cNvSpPr/>
          <p:nvPr/>
        </p:nvSpPr>
        <p:spPr>
          <a:xfrm>
            <a:off x="457200" y="2050898"/>
            <a:ext cx="5550734" cy="457044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2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GSFC’s USSL is achieving picometer-level measurements on 15 cm mirror when stacking data sets at frequencies &gt; </a:t>
            </a:r>
            <a:r>
              <a:rPr lang="en-US" sz="2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~ 0.1 Hz.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2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Breann Sitarski, Towards picometer-level metrology with the GSFC Ultra-Stable Structures Laboratory (USSL), Mirror Tech Days, 2024</a:t>
            </a:r>
            <a:endParaRPr kumimoji="0" sz="12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Google Shape;171;p42">
            <a:extLst>
              <a:ext uri="{FF2B5EF4-FFF2-40B4-BE49-F238E27FC236}">
                <a16:creationId xmlns:a16="http://schemas.microsoft.com/office/drawing/2014/main" id="{30EB7484-89BA-9884-B754-479CA1A26939}"/>
              </a:ext>
            </a:extLst>
          </p:cNvPr>
          <p:cNvSpPr/>
          <p:nvPr/>
        </p:nvSpPr>
        <p:spPr>
          <a:xfrm>
            <a:off x="6007933" y="2050898"/>
            <a:ext cx="6024282" cy="46627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2200" kern="0" dirty="0"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MSFC’s TMT is achieving picometer-level measurements on 25 cm mirror for temporal frequencies from </a:t>
            </a:r>
            <a:r>
              <a:rPr lang="en-US" sz="22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1E-4 to 0.02 Hz.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24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en-US" sz="1200" kern="0" dirty="0"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404D55-0E27-2FC1-D6E1-A1B2B2130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790" y="3291840"/>
            <a:ext cx="3335553" cy="2743200"/>
          </a:xfrm>
          <a:prstGeom prst="rect">
            <a:avLst/>
          </a:prstGeom>
        </p:spPr>
      </p:pic>
      <p:pic>
        <p:nvPicPr>
          <p:cNvPr id="3" name="Picture 2" descr="Timeline&#10;&#10;AI-generated content may be incorrect.">
            <a:extLst>
              <a:ext uri="{FF2B5EF4-FFF2-40B4-BE49-F238E27FC236}">
                <a16:creationId xmlns:a16="http://schemas.microsoft.com/office/drawing/2014/main" id="{0D43A148-E8BE-B5A6-CC14-A0952668930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068" y="3291840"/>
            <a:ext cx="5305425" cy="289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462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11CA1-C41D-7D2D-52BD-2833C0369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408C0BF3-33D4-547D-80C2-0F47A2D6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0"/>
            <a:ext cx="9143999" cy="866928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Precision Thermal Control (PTC) Test Beds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C92E2-6EE6-B533-6381-260BADEC9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TMT Method can be performed in two Precision Thermal Control Test Beds with 25-zones of active thermal control:  1.5-m PTC and 0.8-m min-PTC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Both Test Beds share the same Sensing and Control Electronics.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Upgraded Electronics improves Performance: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Thermal Sensing = &lt; 0.5 </a:t>
            </a:r>
            <a:r>
              <a:rPr lang="en-US" sz="2200" spc="-1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Thermal Control = &lt; 50 </a:t>
            </a:r>
            <a:r>
              <a:rPr lang="en-US" sz="2200" spc="-1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Thermal Stability = &lt; 2 </a:t>
            </a:r>
            <a:r>
              <a:rPr lang="en-US" sz="2200" spc="-1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rms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endParaRPr lang="en-US" sz="2200" spc="-1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7B3131-B872-AF0F-C816-3053EE122113}"/>
              </a:ext>
            </a:extLst>
          </p:cNvPr>
          <p:cNvGrpSpPr/>
          <p:nvPr/>
        </p:nvGrpSpPr>
        <p:grpSpPr>
          <a:xfrm>
            <a:off x="941909" y="2538098"/>
            <a:ext cx="10308181" cy="2198132"/>
            <a:chOff x="970343" y="2706187"/>
            <a:chExt cx="10308181" cy="219813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A506639-7327-385E-E2CA-7689AD03F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99614" y="2706187"/>
              <a:ext cx="5290958" cy="1828800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27291D7-AB24-622B-0746-6E3676108772}"/>
                </a:ext>
              </a:extLst>
            </p:cNvPr>
            <p:cNvGrpSpPr/>
            <p:nvPr/>
          </p:nvGrpSpPr>
          <p:grpSpPr>
            <a:xfrm>
              <a:off x="8390572" y="2706187"/>
              <a:ext cx="2887952" cy="2198132"/>
              <a:chOff x="8476474" y="2706187"/>
              <a:chExt cx="2887952" cy="2198132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FA2789DC-F86A-D7C6-BE0E-99C871AE1E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26288" y="2706187"/>
                <a:ext cx="2588325" cy="18288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50101EB-108E-74ED-3F17-852AB14A841A}"/>
                  </a:ext>
                </a:extLst>
              </p:cNvPr>
              <p:cNvSpPr txBox="1"/>
              <p:nvPr/>
            </p:nvSpPr>
            <p:spPr>
              <a:xfrm>
                <a:off x="8476474" y="4534987"/>
                <a:ext cx="28879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1.5-m Rear Heater Assembly 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CD0A3E5-B34B-3844-6E7C-E2ADCBDC0D18}"/>
                </a:ext>
              </a:extLst>
            </p:cNvPr>
            <p:cNvGrpSpPr/>
            <p:nvPr/>
          </p:nvGrpSpPr>
          <p:grpSpPr>
            <a:xfrm>
              <a:off x="970343" y="2706187"/>
              <a:ext cx="1979457" cy="2198132"/>
              <a:chOff x="1002299" y="2706187"/>
              <a:chExt cx="1979457" cy="2198132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76EDB6EF-CCC7-1482-B057-0CB3BA0377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02299" y="2706187"/>
                <a:ext cx="1979457" cy="18288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FC59B78-B4D1-AF98-CFDC-D4C0319F5E81}"/>
                  </a:ext>
                </a:extLst>
              </p:cNvPr>
              <p:cNvSpPr txBox="1"/>
              <p:nvPr/>
            </p:nvSpPr>
            <p:spPr>
              <a:xfrm>
                <a:off x="1002299" y="4534987"/>
                <a:ext cx="197945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0.8-m mini-RHA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9EAAAA-8E3A-EB03-664A-A8AC543A269C}"/>
                </a:ext>
              </a:extLst>
            </p:cNvPr>
            <p:cNvSpPr txBox="1"/>
            <p:nvPr/>
          </p:nvSpPr>
          <p:spPr>
            <a:xfrm>
              <a:off x="4628987" y="4534987"/>
              <a:ext cx="22322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Common Electronics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2147134-5E9E-B697-42C6-0E5FB6EBD8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2914" y="4919110"/>
            <a:ext cx="4098448" cy="1645920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11454B-F046-21FA-A008-4331E3595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54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29"/>
    </mc:Choice>
    <mc:Fallback xmlns="">
      <p:transition spd="slow" advTm="3062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683EA-4F8F-675B-90F7-CEBE9AE1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BFCD47B6-20E9-C0E2-812A-B3027605E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36" y="47495"/>
            <a:ext cx="9143999" cy="866928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TMT Demonstration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84B0C-F84B-16B9-FAEC-FD8DCA687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037" y="1131531"/>
            <a:ext cx="7637673" cy="514423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 thermal modulation tests on a 250 mm </a:t>
            </a:r>
            <a:r>
              <a:rPr lang="en-US" sz="2200" spc="-1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Hextek</a:t>
            </a: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Bk7 mirror in our 1-m chamber.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Mirror modulated by heater located behind and </a:t>
            </a:r>
            <a:r>
              <a:rPr lang="en-US" sz="22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the side</a:t>
            </a:r>
            <a:r>
              <a:rPr lang="en-US" sz="22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b="1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Off-axis heating </a:t>
            </a:r>
            <a:r>
              <a:rPr lang="en-US" sz="18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produces modes decoupled from rigid body motions </a:t>
            </a:r>
            <a:endParaRPr lang="en-US" sz="18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Diodes measure temps of shroud, heater plate, mirror back and front.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supported by two beams with Teflon sleeves for thermal isolation. 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Chamber cooled to 270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Heater plate held at 305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Rear of mirror reached 285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K, front settled to 275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endParaRPr lang="en-US" sz="1800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Heater plate P/V modulations between 8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0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mK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1200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mK.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 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Mirror mods between ~10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m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380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m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P/V.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Chamber shroud stability ~10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m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RMS, ~50 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m</a:t>
            </a:r>
            <a:r>
              <a:rPr lang="en-US" sz="18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P/V.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this mirror is NOT ultra-stable or HWO suited, it proved to be good for initial test development.</a:t>
            </a:r>
          </a:p>
          <a:p>
            <a:pPr marL="454025" lvl="1" indent="-341313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enabled us to </a:t>
            </a:r>
            <a:r>
              <a:rPr lang="en-US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the process and develop modeling tools</a:t>
            </a:r>
            <a:r>
              <a:rPr lang="en-US" sz="18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preparation for large mirror </a:t>
            </a:r>
            <a:r>
              <a:rPr lang="en-US" sz="1800" spc="-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testing in XRCF.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7E63EA-FF73-7500-1851-6A849BC3BD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026"/>
          <a:stretch/>
        </p:blipFill>
        <p:spPr>
          <a:xfrm>
            <a:off x="9241118" y="4520178"/>
            <a:ext cx="2318283" cy="19997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E54ABA2-48FC-BC98-8722-7ABBDE082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1118" y="2318067"/>
            <a:ext cx="2103641" cy="21672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EAA900A-C983-A696-E557-27401167F1C6}"/>
              </a:ext>
            </a:extLst>
          </p:cNvPr>
          <p:cNvSpPr txBox="1"/>
          <p:nvPr/>
        </p:nvSpPr>
        <p:spPr>
          <a:xfrm>
            <a:off x="7957314" y="2940015"/>
            <a:ext cx="12192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m chamber test config.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D59A7F-8A8C-FCAD-9A11-1F7DC5E75B13}"/>
              </a:ext>
            </a:extLst>
          </p:cNvPr>
          <p:cNvSpPr txBox="1"/>
          <p:nvPr/>
        </p:nvSpPr>
        <p:spPr>
          <a:xfrm>
            <a:off x="7938827" y="5058389"/>
            <a:ext cx="12192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Measured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Thermal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Signal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217041-CAE9-E4D2-29B8-024EBDDF7BDB}"/>
              </a:ext>
            </a:extLst>
          </p:cNvPr>
          <p:cNvSpPr txBox="1"/>
          <p:nvPr/>
        </p:nvSpPr>
        <p:spPr>
          <a:xfrm>
            <a:off x="7957314" y="1186150"/>
            <a:ext cx="121920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250 mm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Mirror</a:t>
            </a:r>
          </a:p>
        </p:txBody>
      </p:sp>
      <p:pic>
        <p:nvPicPr>
          <p:cNvPr id="8" name="Picture 7" descr="A black square with many wires and a round object with a round center&#10;&#10;Description automatically generated with medium confidence">
            <a:extLst>
              <a:ext uri="{FF2B5EF4-FFF2-40B4-BE49-F238E27FC236}">
                <a16:creationId xmlns:a16="http://schemas.microsoft.com/office/drawing/2014/main" id="{A31BE837-1836-3CD2-1E64-FD60CC3724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296" t="21730" r="17742" b="24390"/>
          <a:stretch/>
        </p:blipFill>
        <p:spPr>
          <a:xfrm>
            <a:off x="9241118" y="651830"/>
            <a:ext cx="2168294" cy="16245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4B6FD8-DA30-2ADB-8AE5-30411743A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0392C-5BE7-214B-9E5F-CC8853CBAA6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22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29"/>
    </mc:Choice>
    <mc:Fallback xmlns="">
      <p:transition spd="slow" advTm="30629"/>
    </mc:Fallback>
  </mc:AlternateContent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6439</TotalTime>
  <Words>1854</Words>
  <Application>Microsoft Office PowerPoint</Application>
  <PresentationFormat>Widescreen</PresentationFormat>
  <Paragraphs>211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Arial,Sans-Serif</vt:lpstr>
      <vt:lpstr>Calibri</vt:lpstr>
      <vt:lpstr>Cambria Math</vt:lpstr>
      <vt:lpstr>Courier New</vt:lpstr>
      <vt:lpstr>Inter</vt:lpstr>
      <vt:lpstr>Lucida Grande</vt:lpstr>
      <vt:lpstr>Times New Roman</vt:lpstr>
      <vt:lpstr>Wingdings</vt:lpstr>
      <vt:lpstr>2_Office Theme</vt:lpstr>
      <vt:lpstr>Thermal Modulation Test (TMT)</vt:lpstr>
      <vt:lpstr>TMT - Goal &amp; Objectives</vt:lpstr>
      <vt:lpstr>What is a mK Thermal Modulation Test (TMT)?</vt:lpstr>
      <vt:lpstr>TMT - Significance</vt:lpstr>
      <vt:lpstr>Relevance to HWO</vt:lpstr>
      <vt:lpstr>Relevance to HWO</vt:lpstr>
      <vt:lpstr>Complementarity  </vt:lpstr>
      <vt:lpstr>Precision Thermal Control (PTC) Test Beds</vt:lpstr>
      <vt:lpstr>TMT Demonstration</vt:lpstr>
      <vt:lpstr>Mini-PTC Results: 25-cm BK-7 mirror</vt:lpstr>
      <vt:lpstr>Linearity</vt:lpstr>
      <vt:lpstr>Spatio-Temporal Thermal Transfer Function</vt:lpstr>
      <vt:lpstr>Mirror Testing lineup</vt:lpstr>
      <vt:lpstr>In-Process and Future</vt:lpstr>
      <vt:lpstr>Conclusion</vt:lpstr>
    </vt:vector>
  </TitlesOfParts>
  <Manager/>
  <Company>NASA Headquarters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ISFM Quad Chart</dc:subject>
  <dc:creator>Mario Perez</dc:creator>
  <cp:keywords/>
  <dc:description/>
  <cp:lastModifiedBy>Lis, Tomasz M. (MSFC-ES23)</cp:lastModifiedBy>
  <cp:revision>14</cp:revision>
  <cp:lastPrinted>2016-10-25T15:01:05Z</cp:lastPrinted>
  <dcterms:created xsi:type="dcterms:W3CDTF">2012-02-01T16:04:44Z</dcterms:created>
  <dcterms:modified xsi:type="dcterms:W3CDTF">2026-08-21T13:21:29Z</dcterms:modified>
  <cp:category/>
</cp:coreProperties>
</file>