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18" r:id="rId4"/>
  </p:sldMasterIdLst>
  <p:notesMasterIdLst>
    <p:notesMasterId r:id="rId27"/>
  </p:notesMasterIdLst>
  <p:handoutMasterIdLst>
    <p:handoutMasterId r:id="rId28"/>
  </p:handoutMasterIdLst>
  <p:sldIdLst>
    <p:sldId id="479" r:id="rId5"/>
    <p:sldId id="2072578608" r:id="rId6"/>
    <p:sldId id="2072578610" r:id="rId7"/>
    <p:sldId id="2072578611" r:id="rId8"/>
    <p:sldId id="2072578645" r:id="rId9"/>
    <p:sldId id="2072578613" r:id="rId10"/>
    <p:sldId id="2072578643" r:id="rId11"/>
    <p:sldId id="2072578650" r:id="rId12"/>
    <p:sldId id="2072578651" r:id="rId13"/>
    <p:sldId id="2072578652" r:id="rId14"/>
    <p:sldId id="2072578648" r:id="rId15"/>
    <p:sldId id="2072578647" r:id="rId16"/>
    <p:sldId id="2072578649" r:id="rId17"/>
    <p:sldId id="2072578604" r:id="rId18"/>
    <p:sldId id="2072578641" r:id="rId19"/>
    <p:sldId id="2072578639" r:id="rId20"/>
    <p:sldId id="2072578640" r:id="rId21"/>
    <p:sldId id="2072578615" r:id="rId22"/>
    <p:sldId id="2072578609" r:id="rId23"/>
    <p:sldId id="2072578653" r:id="rId24"/>
    <p:sldId id="2072578654" r:id="rId25"/>
    <p:sldId id="339" r:id="rId26"/>
  </p:sldIdLst>
  <p:sldSz cx="24384000" cy="13716000"/>
  <p:notesSz cx="6858000" cy="9144000"/>
  <p:defaultTextStyle>
    <a:defPPr>
      <a:defRPr lang="en-US"/>
    </a:defPPr>
    <a:lvl1pPr marL="0" algn="l" defTabSz="1828571" rtl="0" eaLnBrk="1" latinLnBrk="0" hangingPunct="1">
      <a:defRPr sz="3600" kern="1200">
        <a:solidFill>
          <a:schemeClr val="tx1"/>
        </a:solidFill>
        <a:latin typeface="+mn-lt"/>
        <a:ea typeface="+mn-ea"/>
        <a:cs typeface="+mn-cs"/>
      </a:defRPr>
    </a:lvl1pPr>
    <a:lvl2pPr marL="914288" algn="l" defTabSz="1828571" rtl="0" eaLnBrk="1" latinLnBrk="0" hangingPunct="1">
      <a:defRPr sz="3600" kern="1200">
        <a:solidFill>
          <a:schemeClr val="tx1"/>
        </a:solidFill>
        <a:latin typeface="+mn-lt"/>
        <a:ea typeface="+mn-ea"/>
        <a:cs typeface="+mn-cs"/>
      </a:defRPr>
    </a:lvl2pPr>
    <a:lvl3pPr marL="1828571" algn="l" defTabSz="1828571" rtl="0" eaLnBrk="1" latinLnBrk="0" hangingPunct="1">
      <a:defRPr sz="3600" kern="1200">
        <a:solidFill>
          <a:schemeClr val="tx1"/>
        </a:solidFill>
        <a:latin typeface="+mn-lt"/>
        <a:ea typeface="+mn-ea"/>
        <a:cs typeface="+mn-cs"/>
      </a:defRPr>
    </a:lvl3pPr>
    <a:lvl4pPr marL="2742857" algn="l" defTabSz="1828571" rtl="0" eaLnBrk="1" latinLnBrk="0" hangingPunct="1">
      <a:defRPr sz="3600" kern="1200">
        <a:solidFill>
          <a:schemeClr val="tx1"/>
        </a:solidFill>
        <a:latin typeface="+mn-lt"/>
        <a:ea typeface="+mn-ea"/>
        <a:cs typeface="+mn-cs"/>
      </a:defRPr>
    </a:lvl4pPr>
    <a:lvl5pPr marL="3657145" algn="l" defTabSz="1828571" rtl="0" eaLnBrk="1" latinLnBrk="0" hangingPunct="1">
      <a:defRPr sz="3600" kern="1200">
        <a:solidFill>
          <a:schemeClr val="tx1"/>
        </a:solidFill>
        <a:latin typeface="+mn-lt"/>
        <a:ea typeface="+mn-ea"/>
        <a:cs typeface="+mn-cs"/>
      </a:defRPr>
    </a:lvl5pPr>
    <a:lvl6pPr marL="4571429" algn="l" defTabSz="1828571" rtl="0" eaLnBrk="1" latinLnBrk="0" hangingPunct="1">
      <a:defRPr sz="3600" kern="1200">
        <a:solidFill>
          <a:schemeClr val="tx1"/>
        </a:solidFill>
        <a:latin typeface="+mn-lt"/>
        <a:ea typeface="+mn-ea"/>
        <a:cs typeface="+mn-cs"/>
      </a:defRPr>
    </a:lvl6pPr>
    <a:lvl7pPr marL="5485712" algn="l" defTabSz="1828571" rtl="0" eaLnBrk="1" latinLnBrk="0" hangingPunct="1">
      <a:defRPr sz="3600" kern="1200">
        <a:solidFill>
          <a:schemeClr val="tx1"/>
        </a:solidFill>
        <a:latin typeface="+mn-lt"/>
        <a:ea typeface="+mn-ea"/>
        <a:cs typeface="+mn-cs"/>
      </a:defRPr>
    </a:lvl7pPr>
    <a:lvl8pPr marL="6400000" algn="l" defTabSz="1828571" rtl="0" eaLnBrk="1" latinLnBrk="0" hangingPunct="1">
      <a:defRPr sz="3600" kern="1200">
        <a:solidFill>
          <a:schemeClr val="tx1"/>
        </a:solidFill>
        <a:latin typeface="+mn-lt"/>
        <a:ea typeface="+mn-ea"/>
        <a:cs typeface="+mn-cs"/>
      </a:defRPr>
    </a:lvl8pPr>
    <a:lvl9pPr marL="7314284" algn="l" defTabSz="1828571"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0876838-BDB0-5241-9E2C-7AF05B718CD9}" name="Pencil, Eric J. (GRC-MT00)" initials="P(" userId="S::epencil@ndc.nasa.gov::4b394bdd-1395-47d4-a52f-66876cc5facd" providerId="AD"/>
  <p188:author id="{8CE807E7-73D3-C6B8-7BD1-B1F1AC70506A}" name="MacLeod, LINDSAY M. (GRC-MT00)[MANUFACTURING TECHNICAL SOLUTIONS I]" initials="LM" userId="S::lmmacleo@ndc.nasa.gov::858b1ff9-7725-4414-ae97-98f276d04c15"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0EAFC"/>
    <a:srgbClr val="D1E0FA"/>
    <a:srgbClr val="E9F0FD"/>
    <a:srgbClr val="008080"/>
    <a:srgbClr val="E3022B"/>
    <a:srgbClr val="3333FF"/>
    <a:srgbClr val="1A67E2"/>
    <a:srgbClr val="0031A0"/>
    <a:srgbClr val="E4022B"/>
    <a:srgbClr val="F541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01" autoAdjust="0"/>
    <p:restoredTop sz="94915" autoAdjust="0"/>
  </p:normalViewPr>
  <p:slideViewPr>
    <p:cSldViewPr snapToGrid="0">
      <p:cViewPr varScale="1">
        <p:scale>
          <a:sx n="31" d="100"/>
          <a:sy n="31" d="100"/>
        </p:scale>
        <p:origin x="932" y="272"/>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4C158E5-26D6-531B-355E-B73C54B992A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E6C1C1F-76A4-C3BD-A718-837AC9D0CCA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65E20E0-8A34-AF40-9D5F-3EB424FF0FB6}" type="datetimeFigureOut">
              <a:rPr lang="en-US" smtClean="0"/>
              <a:t>8/24/2026</a:t>
            </a:fld>
            <a:endParaRPr lang="en-US"/>
          </a:p>
        </p:txBody>
      </p:sp>
      <p:sp>
        <p:nvSpPr>
          <p:cNvPr id="4" name="Footer Placeholder 3">
            <a:extLst>
              <a:ext uri="{FF2B5EF4-FFF2-40B4-BE49-F238E27FC236}">
                <a16:creationId xmlns:a16="http://schemas.microsoft.com/office/drawing/2014/main" id="{73417E1E-3760-8E86-7678-A7BA751BB3A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BD0DA86-F941-6284-4EEA-CDC9B131C4B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EABF4D1-C2EC-4B47-990D-1E57F32C73FC}" type="slidenum">
              <a:rPr lang="en-US" smtClean="0"/>
              <a:t>‹#›</a:t>
            </a:fld>
            <a:endParaRPr lang="en-US"/>
          </a:p>
        </p:txBody>
      </p:sp>
    </p:spTree>
    <p:extLst>
      <p:ext uri="{BB962C8B-B14F-4D97-AF65-F5344CB8AC3E}">
        <p14:creationId xmlns:p14="http://schemas.microsoft.com/office/powerpoint/2010/main" val="3404700414"/>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BDDE8C-AAA6-4525-AD37-C54EB353EA7A}" type="datetimeFigureOut">
              <a:rPr lang="en-US" smtClean="0"/>
              <a:t>8/24/2026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406AC3-946A-4C5A-995E-4C0AFBC74F1F}" type="slidenum">
              <a:rPr lang="en-US" smtClean="0"/>
              <a:t>‹#›</a:t>
            </a:fld>
            <a:endParaRPr lang="en-US"/>
          </a:p>
        </p:txBody>
      </p:sp>
    </p:spTree>
    <p:extLst>
      <p:ext uri="{BB962C8B-B14F-4D97-AF65-F5344CB8AC3E}">
        <p14:creationId xmlns:p14="http://schemas.microsoft.com/office/powerpoint/2010/main" val="16317965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9406AC3-946A-4C5A-995E-4C0AFBC74F1F}" type="slidenum">
              <a:rPr lang="en-US" smtClean="0"/>
              <a:t>1</a:t>
            </a:fld>
            <a:endParaRPr lang="en-US"/>
          </a:p>
        </p:txBody>
      </p:sp>
    </p:spTree>
    <p:extLst>
      <p:ext uri="{BB962C8B-B14F-4D97-AF65-F5344CB8AC3E}">
        <p14:creationId xmlns:p14="http://schemas.microsoft.com/office/powerpoint/2010/main" val="6675241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Task Plan Overview Details:</a:t>
            </a:r>
          </a:p>
          <a:p>
            <a:pPr marL="365760" indent="-365760">
              <a:spcAft>
                <a:spcPts val="600"/>
              </a:spcAft>
              <a:buAutoNum type="arabicPeriod"/>
            </a:pPr>
            <a:r>
              <a:rPr lang="en-US" sz="2200" b="1" dirty="0">
                <a:ea typeface="+mn-lt"/>
                <a:cs typeface="+mn-lt"/>
              </a:rPr>
              <a:t>Assess</a:t>
            </a:r>
            <a:r>
              <a:rPr lang="en-US" sz="2200" b="1" dirty="0">
                <a:cs typeface="Arial"/>
              </a:rPr>
              <a:t> options for developing or procuring low-cost gimbal suitable for both </a:t>
            </a:r>
            <a:r>
              <a:rPr lang="en-US" sz="2200" b="1" dirty="0" err="1">
                <a:cs typeface="Arial"/>
              </a:rPr>
              <a:t>MaSMi</a:t>
            </a:r>
            <a:r>
              <a:rPr lang="en-US" sz="2200" b="1" dirty="0">
                <a:cs typeface="Arial"/>
              </a:rPr>
              <a:t> and GRC-developed NASA-H71M thruster</a:t>
            </a:r>
            <a:endParaRPr lang="en-US" b="1" dirty="0">
              <a:cs typeface="Arial" panose="020B0604020202020204"/>
            </a:endParaRPr>
          </a:p>
          <a:p>
            <a:pPr marL="822960" lvl="1" indent="-365760">
              <a:spcAft>
                <a:spcPts val="600"/>
              </a:spcAft>
              <a:buFont typeface="Arial"/>
              <a:buChar char="•"/>
            </a:pPr>
            <a:r>
              <a:rPr lang="en-US" sz="1800" dirty="0">
                <a:cs typeface="Arial"/>
              </a:rPr>
              <a:t>Most NASA mission applications of EP require a gimbal for thrust vector control during primary firings and for spacecraft attitude management and momentum unloading.</a:t>
            </a:r>
          </a:p>
          <a:p>
            <a:pPr marL="365760" indent="-365760">
              <a:spcAft>
                <a:spcPts val="600"/>
              </a:spcAft>
              <a:buAutoNum type="arabicPeriod"/>
            </a:pPr>
            <a:r>
              <a:rPr lang="en-US" sz="2200" b="1" dirty="0">
                <a:ea typeface="+mn-lt"/>
                <a:cs typeface="+mn-lt"/>
              </a:rPr>
              <a:t>Assess readiness of </a:t>
            </a:r>
            <a:r>
              <a:rPr lang="en-US" sz="2200" b="1" dirty="0" err="1">
                <a:ea typeface="+mn-lt"/>
                <a:cs typeface="+mn-lt"/>
              </a:rPr>
              <a:t>ExoTerra’s</a:t>
            </a:r>
            <a:r>
              <a:rPr lang="en-US" sz="2200" b="1" dirty="0">
                <a:ea typeface="+mn-lt"/>
                <a:cs typeface="+mn-lt"/>
              </a:rPr>
              <a:t> current PPU design to meet NASA mission requirements</a:t>
            </a:r>
          </a:p>
          <a:p>
            <a:pPr marL="822960" lvl="1" indent="-365760">
              <a:spcAft>
                <a:spcPts val="600"/>
              </a:spcAft>
              <a:buFont typeface="Arial"/>
              <a:buChar char="•"/>
            </a:pPr>
            <a:r>
              <a:rPr lang="en-US" sz="1800" dirty="0">
                <a:cs typeface="Arial"/>
              </a:rPr>
              <a:t>Up-front identification of any changes needed to electronic parts or other design features will significantly reduce cost and schedule risk for future missions proposing to use this PPU.</a:t>
            </a:r>
          </a:p>
          <a:p>
            <a:pPr marL="365760" indent="-365760">
              <a:spcAft>
                <a:spcPts val="600"/>
              </a:spcAft>
              <a:buAutoNum type="arabicPeriod"/>
            </a:pPr>
            <a:r>
              <a:rPr lang="en-US" sz="2200" b="1" dirty="0">
                <a:ea typeface="+mn-lt"/>
                <a:cs typeface="+mn-lt"/>
              </a:rPr>
              <a:t>Test </a:t>
            </a:r>
            <a:r>
              <a:rPr lang="en-US" sz="2200" b="1" dirty="0" err="1">
                <a:ea typeface="+mn-lt"/>
                <a:cs typeface="+mn-lt"/>
              </a:rPr>
              <a:t>MaSMi</a:t>
            </a:r>
            <a:r>
              <a:rPr lang="en-US" sz="2200" b="1" dirty="0">
                <a:ea typeface="+mn-lt"/>
                <a:cs typeface="+mn-lt"/>
              </a:rPr>
              <a:t> thruster with 1 kW PPU developed at NASA GRC</a:t>
            </a:r>
          </a:p>
          <a:p>
            <a:pPr marL="822960" lvl="1" indent="-365760">
              <a:spcAft>
                <a:spcPts val="600"/>
              </a:spcAft>
              <a:buFont typeface="Arial"/>
              <a:buChar char="•"/>
            </a:pPr>
            <a:r>
              <a:rPr lang="en-US" sz="1800" dirty="0">
                <a:cs typeface="Arial"/>
              </a:rPr>
              <a:t>Demonstrating operation of </a:t>
            </a:r>
            <a:r>
              <a:rPr lang="en-US" sz="1800" dirty="0" err="1">
                <a:cs typeface="Arial"/>
              </a:rPr>
              <a:t>MaSMi</a:t>
            </a:r>
            <a:r>
              <a:rPr lang="en-US" sz="1800" dirty="0">
                <a:cs typeface="Arial"/>
              </a:rPr>
              <a:t> with an updated version of NASA GRC's in-house PPU will provide system configuration flexibility for programmatic risk reduction.</a:t>
            </a:r>
          </a:p>
          <a:p>
            <a:pPr marL="365760" indent="-365760">
              <a:spcAft>
                <a:spcPts val="600"/>
              </a:spcAft>
              <a:buAutoNum type="arabicPeriod"/>
            </a:pPr>
            <a:r>
              <a:rPr lang="en-US" sz="2200" b="1" dirty="0">
                <a:ea typeface="+mn-lt"/>
                <a:cs typeface="+mn-lt"/>
              </a:rPr>
              <a:t>Demonstrate operation of </a:t>
            </a:r>
            <a:r>
              <a:rPr lang="en-US" sz="2200" b="1" dirty="0" err="1">
                <a:ea typeface="+mn-lt"/>
                <a:cs typeface="+mn-lt"/>
              </a:rPr>
              <a:t>MaSMi</a:t>
            </a:r>
            <a:r>
              <a:rPr lang="en-US" sz="2200" b="1" dirty="0">
                <a:ea typeface="+mn-lt"/>
                <a:cs typeface="+mn-lt"/>
              </a:rPr>
              <a:t> thruster with a high-reliability XFS developed by CU Aerospace</a:t>
            </a:r>
          </a:p>
          <a:p>
            <a:pPr marL="822960" lvl="1" indent="-365760">
              <a:spcAft>
                <a:spcPts val="600"/>
              </a:spcAft>
              <a:buFont typeface="Arial"/>
              <a:buChar char="•"/>
            </a:pPr>
            <a:r>
              <a:rPr lang="en-US" sz="1800" dirty="0">
                <a:cs typeface="Arial"/>
              </a:rPr>
              <a:t>This XFS was designed for </a:t>
            </a:r>
            <a:r>
              <a:rPr lang="en-US" sz="1800" dirty="0" err="1">
                <a:cs typeface="Arial"/>
              </a:rPr>
              <a:t>MaSMi</a:t>
            </a:r>
            <a:r>
              <a:rPr lang="en-US" sz="1800" dirty="0">
                <a:cs typeface="Arial"/>
              </a:rPr>
              <a:t> and has a redundant valve configuration preferred for NASA missions; this project will test the XFS and thruster together for the first time. </a:t>
            </a:r>
          </a:p>
          <a:p>
            <a:pPr marL="365760" indent="-365760">
              <a:spcAft>
                <a:spcPts val="600"/>
              </a:spcAft>
              <a:buAutoNum type="arabicPeriod"/>
            </a:pPr>
            <a:r>
              <a:rPr lang="en-US" sz="2200" b="1" dirty="0">
                <a:ea typeface="+mn-lt"/>
                <a:cs typeface="+mn-lt"/>
              </a:rPr>
              <a:t>Test gimbal prototype with the </a:t>
            </a:r>
            <a:r>
              <a:rPr lang="en-US" sz="2200" b="1" dirty="0" err="1">
                <a:ea typeface="+mn-lt"/>
                <a:cs typeface="+mn-lt"/>
              </a:rPr>
              <a:t>MaSMi</a:t>
            </a:r>
            <a:r>
              <a:rPr lang="en-US" sz="2200" b="1" dirty="0">
                <a:ea typeface="+mn-lt"/>
                <a:cs typeface="+mn-lt"/>
              </a:rPr>
              <a:t> and NASA-H71M thrusters</a:t>
            </a:r>
          </a:p>
          <a:p>
            <a:pPr marL="822960" lvl="1" indent="-365760">
              <a:spcAft>
                <a:spcPts val="600"/>
              </a:spcAft>
              <a:buFont typeface="Arial"/>
              <a:buChar char="•"/>
            </a:pPr>
            <a:r>
              <a:rPr lang="en-US" sz="1800" dirty="0">
                <a:cs typeface="Arial"/>
              </a:rPr>
              <a:t>Identifying a technically viable gimbal with acceptable size and cost is an important step for mission proposal readiness.</a:t>
            </a:r>
          </a:p>
          <a:p>
            <a:pPr marL="365760" indent="-365760">
              <a:spcAft>
                <a:spcPts val="600"/>
              </a:spcAft>
              <a:buAutoNum type="arabicPeriod"/>
            </a:pPr>
            <a:r>
              <a:rPr lang="en-US" sz="2200" b="1" dirty="0">
                <a:ea typeface="+mn-lt"/>
                <a:cs typeface="+mn-lt"/>
              </a:rPr>
              <a:t>Oversee updates to </a:t>
            </a:r>
            <a:r>
              <a:rPr lang="en-US" sz="2200" b="1" dirty="0" err="1">
                <a:ea typeface="+mn-lt"/>
                <a:cs typeface="+mn-lt"/>
              </a:rPr>
              <a:t>ExoTerra’s</a:t>
            </a:r>
            <a:r>
              <a:rPr lang="en-US" sz="2200" b="1" dirty="0">
                <a:ea typeface="+mn-lt"/>
                <a:cs typeface="+mn-lt"/>
              </a:rPr>
              <a:t> PPU design to allow it to control the CU Aerospace XFS</a:t>
            </a:r>
          </a:p>
          <a:p>
            <a:pPr marL="822960" lvl="1" indent="-365760">
              <a:spcAft>
                <a:spcPts val="600"/>
              </a:spcAft>
              <a:buFont typeface="Arial"/>
              <a:buChar char="•"/>
            </a:pPr>
            <a:r>
              <a:rPr lang="en-US" sz="1800" dirty="0" err="1">
                <a:cs typeface="Arial"/>
              </a:rPr>
              <a:t>ExoTerra's</a:t>
            </a:r>
            <a:r>
              <a:rPr lang="en-US" sz="1800" dirty="0">
                <a:cs typeface="Arial"/>
              </a:rPr>
              <a:t> PPU can be updated to run the CUA XFS without requiring re-qualification of its most complex parts (the anode discharge circuit and keeper ignition circuit).</a:t>
            </a:r>
          </a:p>
          <a:p>
            <a:endParaRPr lang="en-US" dirty="0"/>
          </a:p>
        </p:txBody>
      </p:sp>
      <p:sp>
        <p:nvSpPr>
          <p:cNvPr id="4" name="Slide Number Placeholder 3"/>
          <p:cNvSpPr>
            <a:spLocks noGrp="1"/>
          </p:cNvSpPr>
          <p:nvPr>
            <p:ph type="sldNum" sz="quarter" idx="5"/>
          </p:nvPr>
        </p:nvSpPr>
        <p:spPr/>
        <p:txBody>
          <a:bodyPr/>
          <a:lstStyle/>
          <a:p>
            <a:fld id="{A9406AC3-946A-4C5A-995E-4C0AFBC74F1F}" type="slidenum">
              <a:rPr lang="en-US" smtClean="0"/>
              <a:t>11</a:t>
            </a:fld>
            <a:endParaRPr lang="en-US"/>
          </a:p>
        </p:txBody>
      </p:sp>
    </p:spTree>
    <p:extLst>
      <p:ext uri="{BB962C8B-B14F-4D97-AF65-F5344CB8AC3E}">
        <p14:creationId xmlns:p14="http://schemas.microsoft.com/office/powerpoint/2010/main" val="18043964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9406AC3-946A-4C5A-995E-4C0AFBC74F1F}" type="slidenum">
              <a:rPr lang="en-US" smtClean="0"/>
              <a:t>14</a:t>
            </a:fld>
            <a:endParaRPr lang="en-US"/>
          </a:p>
        </p:txBody>
      </p:sp>
    </p:spTree>
    <p:extLst>
      <p:ext uri="{BB962C8B-B14F-4D97-AF65-F5344CB8AC3E}">
        <p14:creationId xmlns:p14="http://schemas.microsoft.com/office/powerpoint/2010/main" val="33860301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BD652E9-1E5B-9A5B-EB33-4E067086325F}"/>
              </a:ext>
            </a:extLst>
          </p:cNvPr>
          <p:cNvPicPr>
            <a:picLocks noChangeAspect="1"/>
          </p:cNvPicPr>
          <p:nvPr userDrawn="1"/>
        </p:nvPicPr>
        <p:blipFill>
          <a:blip r:embed="rId2"/>
          <a:srcRect b="25005"/>
          <a:stretch>
            <a:fillRect/>
          </a:stretch>
        </p:blipFill>
        <p:spPr>
          <a:xfrm>
            <a:off x="1587" y="0"/>
            <a:ext cx="24382412" cy="13716000"/>
          </a:xfrm>
          <a:prstGeom prst="rect">
            <a:avLst/>
          </a:prstGeom>
        </p:spPr>
      </p:pic>
      <p:sp>
        <p:nvSpPr>
          <p:cNvPr id="2" name="Title 1">
            <a:extLst>
              <a:ext uri="{FF2B5EF4-FFF2-40B4-BE49-F238E27FC236}">
                <a16:creationId xmlns:a16="http://schemas.microsoft.com/office/drawing/2014/main" id="{9024122F-1549-195D-CEFF-83372896EE0D}"/>
              </a:ext>
            </a:extLst>
          </p:cNvPr>
          <p:cNvSpPr>
            <a:spLocks noGrp="1"/>
          </p:cNvSpPr>
          <p:nvPr>
            <p:ph type="title"/>
          </p:nvPr>
        </p:nvSpPr>
        <p:spPr>
          <a:xfrm>
            <a:off x="1663484" y="3419476"/>
            <a:ext cx="21031637" cy="5705475"/>
          </a:xfrm>
        </p:spPr>
        <p:txBody>
          <a:bodyPr anchor="ctr"/>
          <a:lstStyle>
            <a:lvl1pPr algn="ctr">
              <a:defRPr sz="5999">
                <a:solidFill>
                  <a:schemeClr val="bg1"/>
                </a:solidFill>
              </a:defRPr>
            </a:lvl1pPr>
          </a:lstStyle>
          <a:p>
            <a:r>
              <a:rPr lang="en-US"/>
              <a:t>Click to edit Master title style</a:t>
            </a:r>
          </a:p>
        </p:txBody>
      </p:sp>
      <p:sp>
        <p:nvSpPr>
          <p:cNvPr id="10" name="Text Placeholder 8">
            <a:extLst>
              <a:ext uri="{FF2B5EF4-FFF2-40B4-BE49-F238E27FC236}">
                <a16:creationId xmlns:a16="http://schemas.microsoft.com/office/drawing/2014/main" id="{A776DBD5-A7F0-2545-EFF1-1F104CB1FE6E}"/>
              </a:ext>
            </a:extLst>
          </p:cNvPr>
          <p:cNvSpPr txBox="1">
            <a:spLocks/>
          </p:cNvSpPr>
          <p:nvPr userDrawn="1"/>
        </p:nvSpPr>
        <p:spPr>
          <a:xfrm>
            <a:off x="763488" y="12801600"/>
            <a:ext cx="11276132" cy="914400"/>
          </a:xfrm>
          <a:prstGeom prst="rect">
            <a:avLst/>
          </a:prstGeom>
        </p:spPr>
        <p:txBody>
          <a:bodyPr anchor="ctr"/>
          <a:lstStyle>
            <a:lvl1pPr marL="0" indent="0" algn="l" defTabSz="914309" rtl="0" eaLnBrk="1" latinLnBrk="0" hangingPunct="1">
              <a:lnSpc>
                <a:spcPct val="100000"/>
              </a:lnSpc>
              <a:spcBef>
                <a:spcPts val="1000"/>
              </a:spcBef>
              <a:buFont typeface="Arial" panose="020B0604020202020204" pitchFamily="34" charset="0"/>
              <a:buNone/>
              <a:defRPr sz="1400" kern="1200">
                <a:solidFill>
                  <a:schemeClr val="tx1"/>
                </a:solidFill>
                <a:latin typeface="+mn-lt"/>
                <a:ea typeface="+mn-ea"/>
                <a:cs typeface="+mn-cs"/>
              </a:defRPr>
            </a:lvl1pPr>
            <a:lvl2pPr marL="685731" indent="-228577" algn="l" defTabSz="914309"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bg1"/>
                </a:solidFill>
              </a:rPr>
              <a:t>nasa.gov  |  </a:t>
            </a:r>
            <a:r>
              <a:rPr lang="en-US" b="1" dirty="0">
                <a:solidFill>
                  <a:schemeClr val="bg1"/>
                </a:solidFill>
              </a:rPr>
              <a:t>Space Transportation – GO Domain</a:t>
            </a:r>
            <a:endParaRPr lang="en-US" dirty="0">
              <a:solidFill>
                <a:srgbClr val="FF0000"/>
              </a:solidFill>
            </a:endParaRPr>
          </a:p>
        </p:txBody>
      </p:sp>
    </p:spTree>
    <p:extLst>
      <p:ext uri="{BB962C8B-B14F-4D97-AF65-F5344CB8AC3E}">
        <p14:creationId xmlns:p14="http://schemas.microsoft.com/office/powerpoint/2010/main" val="3812617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tats 3">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ACEA5C9-D921-680D-9769-C1C3C0CC8AFE}"/>
              </a:ext>
            </a:extLst>
          </p:cNvPr>
          <p:cNvSpPr>
            <a:spLocks noGrp="1"/>
          </p:cNvSpPr>
          <p:nvPr>
            <p:ph type="pic" sz="quarter" idx="27" hasCustomPrompt="1"/>
          </p:nvPr>
        </p:nvSpPr>
        <p:spPr>
          <a:xfrm>
            <a:off x="12344381" y="5"/>
            <a:ext cx="12131122" cy="13715998"/>
          </a:xfrm>
          <a:prstGeom prst="rect">
            <a:avLst/>
          </a:prstGeom>
          <a:solidFill>
            <a:schemeClr val="tx1">
              <a:lumMod val="75000"/>
              <a:lumOff val="25000"/>
            </a:schemeClr>
          </a:solidFill>
        </p:spPr>
        <p:txBody>
          <a:bodyPr anchor="ctr"/>
          <a:lstStyle>
            <a:lvl1pPr marL="0" indent="0" algn="ctr">
              <a:lnSpc>
                <a:spcPct val="100000"/>
              </a:lnSpc>
              <a:buNone/>
              <a:defRPr sz="3600">
                <a:solidFill>
                  <a:schemeClr val="bg1"/>
                </a:solidFill>
                <a:latin typeface="Arial" panose="020B0604020202020204" pitchFamily="34" charset="0"/>
                <a:cs typeface="Arial" panose="020B0604020202020204" pitchFamily="34" charset="0"/>
              </a:defRPr>
            </a:lvl1pPr>
          </a:lstStyle>
          <a:p>
            <a:r>
              <a:rPr lang="en-US"/>
              <a:t>Photo</a:t>
            </a:r>
          </a:p>
        </p:txBody>
      </p:sp>
      <p:sp>
        <p:nvSpPr>
          <p:cNvPr id="21" name="Text Placeholder 20">
            <a:extLst>
              <a:ext uri="{FF2B5EF4-FFF2-40B4-BE49-F238E27FC236}">
                <a16:creationId xmlns:a16="http://schemas.microsoft.com/office/drawing/2014/main" id="{B17DA386-6CBA-4C3A-C16A-AA85C305A4FE}"/>
              </a:ext>
            </a:extLst>
          </p:cNvPr>
          <p:cNvSpPr>
            <a:spLocks noGrp="1"/>
          </p:cNvSpPr>
          <p:nvPr>
            <p:ph type="body" sz="quarter" idx="28" hasCustomPrompt="1"/>
          </p:nvPr>
        </p:nvSpPr>
        <p:spPr>
          <a:xfrm>
            <a:off x="777853" y="6202133"/>
            <a:ext cx="3430263" cy="1457326"/>
          </a:xfrm>
          <a:prstGeom prst="rect">
            <a:avLst/>
          </a:prstGeom>
        </p:spPr>
        <p:txBody>
          <a:bodyPr anchor="ctr"/>
          <a:lstStyle>
            <a:lvl1pPr marL="0" indent="0" algn="ctr">
              <a:lnSpc>
                <a:spcPct val="100000"/>
              </a:lnSpc>
              <a:buNone/>
              <a:defRPr sz="6999" b="1">
                <a:solidFill>
                  <a:srgbClr val="1C67E3"/>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26" name="Text Placeholder 2">
            <a:extLst>
              <a:ext uri="{FF2B5EF4-FFF2-40B4-BE49-F238E27FC236}">
                <a16:creationId xmlns:a16="http://schemas.microsoft.com/office/drawing/2014/main" id="{2DC45F0D-6C48-C0FB-FDA2-EB5E823025E2}"/>
              </a:ext>
            </a:extLst>
          </p:cNvPr>
          <p:cNvSpPr>
            <a:spLocks noGrp="1"/>
          </p:cNvSpPr>
          <p:nvPr>
            <p:ph type="body" sz="quarter" idx="29" hasCustomPrompt="1"/>
          </p:nvPr>
        </p:nvSpPr>
        <p:spPr>
          <a:xfrm>
            <a:off x="763488" y="7648031"/>
            <a:ext cx="3457894" cy="1567374"/>
          </a:xfrm>
          <a:prstGeom prst="rect">
            <a:avLst/>
          </a:prstGeom>
        </p:spPr>
        <p:txBody>
          <a:bodyPr numCol="1" spcCol="457200">
            <a:noAutofit/>
          </a:bodyPr>
          <a:lstStyle>
            <a:lvl1pPr marL="0" indent="0" algn="ctr">
              <a:lnSpc>
                <a:spcPct val="100000"/>
              </a:lnSpc>
              <a:buNone/>
              <a:defRPr sz="2800" b="0" i="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Body Copy</a:t>
            </a:r>
          </a:p>
        </p:txBody>
      </p:sp>
      <p:sp>
        <p:nvSpPr>
          <p:cNvPr id="40" name="Text Placeholder 20">
            <a:extLst>
              <a:ext uri="{FF2B5EF4-FFF2-40B4-BE49-F238E27FC236}">
                <a16:creationId xmlns:a16="http://schemas.microsoft.com/office/drawing/2014/main" id="{C4C9E73F-1D17-9A2D-6F0C-05D9FD7251CB}"/>
              </a:ext>
            </a:extLst>
          </p:cNvPr>
          <p:cNvSpPr>
            <a:spLocks noGrp="1"/>
          </p:cNvSpPr>
          <p:nvPr>
            <p:ph type="body" sz="quarter" idx="32" hasCustomPrompt="1"/>
          </p:nvPr>
        </p:nvSpPr>
        <p:spPr>
          <a:xfrm>
            <a:off x="777853" y="9527223"/>
            <a:ext cx="3430263" cy="1457326"/>
          </a:xfrm>
          <a:prstGeom prst="rect">
            <a:avLst/>
          </a:prstGeom>
        </p:spPr>
        <p:txBody>
          <a:bodyPr anchor="ctr"/>
          <a:lstStyle>
            <a:lvl1pPr marL="0" indent="0" algn="ctr">
              <a:lnSpc>
                <a:spcPct val="100000"/>
              </a:lnSpc>
              <a:buNone/>
              <a:defRPr sz="6999" b="1">
                <a:solidFill>
                  <a:srgbClr val="1C67E3"/>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42" name="Text Placeholder 2">
            <a:extLst>
              <a:ext uri="{FF2B5EF4-FFF2-40B4-BE49-F238E27FC236}">
                <a16:creationId xmlns:a16="http://schemas.microsoft.com/office/drawing/2014/main" id="{07323328-D133-93CE-2904-86CAE4A5CDB6}"/>
              </a:ext>
            </a:extLst>
          </p:cNvPr>
          <p:cNvSpPr>
            <a:spLocks noGrp="1"/>
          </p:cNvSpPr>
          <p:nvPr>
            <p:ph type="body" sz="quarter" idx="33" hasCustomPrompt="1"/>
          </p:nvPr>
        </p:nvSpPr>
        <p:spPr>
          <a:xfrm>
            <a:off x="763488" y="10973123"/>
            <a:ext cx="3457894" cy="1567374"/>
          </a:xfrm>
          <a:prstGeom prst="rect">
            <a:avLst/>
          </a:prstGeom>
        </p:spPr>
        <p:txBody>
          <a:bodyPr numCol="1" spcCol="457200">
            <a:noAutofit/>
          </a:bodyPr>
          <a:lstStyle>
            <a:lvl1pPr marL="0" indent="0" algn="ctr">
              <a:lnSpc>
                <a:spcPct val="100000"/>
              </a:lnSpc>
              <a:buNone/>
              <a:defRPr sz="2800" b="0" i="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Body Copy</a:t>
            </a:r>
          </a:p>
        </p:txBody>
      </p:sp>
      <p:sp>
        <p:nvSpPr>
          <p:cNvPr id="5" name="Text Placeholder 20">
            <a:extLst>
              <a:ext uri="{FF2B5EF4-FFF2-40B4-BE49-F238E27FC236}">
                <a16:creationId xmlns:a16="http://schemas.microsoft.com/office/drawing/2014/main" id="{60E0FB9F-5957-0319-3F4A-EDA028D75DAB}"/>
              </a:ext>
            </a:extLst>
          </p:cNvPr>
          <p:cNvSpPr>
            <a:spLocks noGrp="1"/>
          </p:cNvSpPr>
          <p:nvPr>
            <p:ph type="body" sz="quarter" idx="52" hasCustomPrompt="1"/>
          </p:nvPr>
        </p:nvSpPr>
        <p:spPr>
          <a:xfrm>
            <a:off x="799343" y="1490869"/>
            <a:ext cx="11240278" cy="1789044"/>
          </a:xfrm>
          <a:prstGeom prst="rect">
            <a:avLst/>
          </a:prstGeom>
        </p:spPr>
        <p:txBody>
          <a:bodyPr lIns="0" tIns="0" rIns="0" bIns="0" anchor="t" anchorCtr="0"/>
          <a:lstStyle>
            <a:lvl1pPr marL="0" indent="0" algn="l">
              <a:lnSpc>
                <a:spcPct val="100000"/>
              </a:lnSpc>
              <a:spcBef>
                <a:spcPts val="0"/>
              </a:spcBef>
              <a:buNone/>
              <a:defRPr sz="6599" b="0">
                <a:solidFill>
                  <a:schemeClr val="bg1"/>
                </a:solidFill>
                <a:latin typeface="+mj-lt"/>
                <a:cs typeface="Arial" panose="020B0604020202020204" pitchFamily="34" charset="0"/>
              </a:defRPr>
            </a:lvl1pPr>
          </a:lstStyle>
          <a:p>
            <a:pPr lvl="0"/>
            <a:r>
              <a:rPr lang="en-US"/>
              <a:t>Slide Title Goes Here</a:t>
            </a:r>
          </a:p>
        </p:txBody>
      </p:sp>
      <p:sp>
        <p:nvSpPr>
          <p:cNvPr id="6" name="Text Placeholder 18">
            <a:extLst>
              <a:ext uri="{FF2B5EF4-FFF2-40B4-BE49-F238E27FC236}">
                <a16:creationId xmlns:a16="http://schemas.microsoft.com/office/drawing/2014/main" id="{FBC3FDE2-C065-B8CA-7CC0-65C92F3E8499}"/>
              </a:ext>
            </a:extLst>
          </p:cNvPr>
          <p:cNvSpPr>
            <a:spLocks noGrp="1"/>
          </p:cNvSpPr>
          <p:nvPr>
            <p:ph type="body" sz="quarter" idx="18" hasCustomPrompt="1"/>
          </p:nvPr>
        </p:nvSpPr>
        <p:spPr>
          <a:xfrm>
            <a:off x="799344" y="914401"/>
            <a:ext cx="11240277" cy="556591"/>
          </a:xfrm>
          <a:prstGeom prst="rect">
            <a:avLst/>
          </a:prstGeom>
        </p:spPr>
        <p:txBody>
          <a:bodyPr lIns="0" tIns="0" rIns="0" bIns="0" anchor="b"/>
          <a:lstStyle>
            <a:lvl1pPr marL="0" indent="0">
              <a:lnSpc>
                <a:spcPct val="100000"/>
              </a:lnSpc>
              <a:buNone/>
              <a:defRPr sz="2000" spc="600">
                <a:solidFill>
                  <a:schemeClr val="bg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
        <p:nvSpPr>
          <p:cNvPr id="11" name="Text Placeholder 2">
            <a:extLst>
              <a:ext uri="{FF2B5EF4-FFF2-40B4-BE49-F238E27FC236}">
                <a16:creationId xmlns:a16="http://schemas.microsoft.com/office/drawing/2014/main" id="{1DA4DF4D-91F3-C5C8-8D29-016760E8FC72}"/>
              </a:ext>
            </a:extLst>
          </p:cNvPr>
          <p:cNvSpPr>
            <a:spLocks noGrp="1"/>
          </p:cNvSpPr>
          <p:nvPr>
            <p:ph type="body" sz="quarter" idx="24" hasCustomPrompt="1"/>
          </p:nvPr>
        </p:nvSpPr>
        <p:spPr>
          <a:xfrm>
            <a:off x="763488" y="3578087"/>
            <a:ext cx="11276132" cy="2126975"/>
          </a:xfrm>
          <a:prstGeom prst="rect">
            <a:avLst/>
          </a:prstGeom>
        </p:spPr>
        <p:txBody>
          <a:bodyPr numCol="1" spcCol="457200">
            <a:noAutofit/>
          </a:bodyPr>
          <a:lstStyle>
            <a:lvl1pPr marL="0" indent="0">
              <a:lnSpc>
                <a:spcPct val="100000"/>
              </a:lnSpc>
              <a:buNone/>
              <a:defRPr sz="2800" b="0" i="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Body Copy</a:t>
            </a:r>
          </a:p>
        </p:txBody>
      </p:sp>
      <p:sp>
        <p:nvSpPr>
          <p:cNvPr id="12" name="Text Placeholder 20">
            <a:extLst>
              <a:ext uri="{FF2B5EF4-FFF2-40B4-BE49-F238E27FC236}">
                <a16:creationId xmlns:a16="http://schemas.microsoft.com/office/drawing/2014/main" id="{46040D7B-0215-A527-00A9-F83024B5FA8D}"/>
              </a:ext>
            </a:extLst>
          </p:cNvPr>
          <p:cNvSpPr>
            <a:spLocks noGrp="1"/>
          </p:cNvSpPr>
          <p:nvPr>
            <p:ph type="body" sz="quarter" idx="53" hasCustomPrompt="1"/>
          </p:nvPr>
        </p:nvSpPr>
        <p:spPr>
          <a:xfrm>
            <a:off x="4838803" y="6202133"/>
            <a:ext cx="3430263" cy="1457326"/>
          </a:xfrm>
          <a:prstGeom prst="rect">
            <a:avLst/>
          </a:prstGeom>
        </p:spPr>
        <p:txBody>
          <a:bodyPr anchor="ctr"/>
          <a:lstStyle>
            <a:lvl1pPr marL="0" indent="0" algn="ctr">
              <a:lnSpc>
                <a:spcPct val="100000"/>
              </a:lnSpc>
              <a:buNone/>
              <a:defRPr sz="6999" b="1">
                <a:solidFill>
                  <a:srgbClr val="1C67E3"/>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13" name="Text Placeholder 2">
            <a:extLst>
              <a:ext uri="{FF2B5EF4-FFF2-40B4-BE49-F238E27FC236}">
                <a16:creationId xmlns:a16="http://schemas.microsoft.com/office/drawing/2014/main" id="{D53099AD-BE22-C20B-6890-54C6D71DFF17}"/>
              </a:ext>
            </a:extLst>
          </p:cNvPr>
          <p:cNvSpPr>
            <a:spLocks noGrp="1"/>
          </p:cNvSpPr>
          <p:nvPr>
            <p:ph type="body" sz="quarter" idx="54" hasCustomPrompt="1"/>
          </p:nvPr>
        </p:nvSpPr>
        <p:spPr>
          <a:xfrm>
            <a:off x="4824439" y="7648031"/>
            <a:ext cx="3457894" cy="1567374"/>
          </a:xfrm>
          <a:prstGeom prst="rect">
            <a:avLst/>
          </a:prstGeom>
        </p:spPr>
        <p:txBody>
          <a:bodyPr numCol="1" spcCol="457200">
            <a:noAutofit/>
          </a:bodyPr>
          <a:lstStyle>
            <a:lvl1pPr marL="0" indent="0" algn="ctr">
              <a:lnSpc>
                <a:spcPct val="100000"/>
              </a:lnSpc>
              <a:buNone/>
              <a:defRPr sz="2800" b="0" i="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Body Copy</a:t>
            </a:r>
          </a:p>
        </p:txBody>
      </p:sp>
      <p:sp>
        <p:nvSpPr>
          <p:cNvPr id="14" name="Text Placeholder 20">
            <a:extLst>
              <a:ext uri="{FF2B5EF4-FFF2-40B4-BE49-F238E27FC236}">
                <a16:creationId xmlns:a16="http://schemas.microsoft.com/office/drawing/2014/main" id="{AA1DD28A-A9AD-BC61-70C9-1B88568B2C74}"/>
              </a:ext>
            </a:extLst>
          </p:cNvPr>
          <p:cNvSpPr>
            <a:spLocks noGrp="1"/>
          </p:cNvSpPr>
          <p:nvPr>
            <p:ph type="body" sz="quarter" idx="55" hasCustomPrompt="1"/>
          </p:nvPr>
        </p:nvSpPr>
        <p:spPr>
          <a:xfrm>
            <a:off x="4838803" y="9527223"/>
            <a:ext cx="3430263" cy="1457326"/>
          </a:xfrm>
          <a:prstGeom prst="rect">
            <a:avLst/>
          </a:prstGeom>
        </p:spPr>
        <p:txBody>
          <a:bodyPr anchor="ctr"/>
          <a:lstStyle>
            <a:lvl1pPr marL="0" indent="0" algn="ctr">
              <a:lnSpc>
                <a:spcPct val="100000"/>
              </a:lnSpc>
              <a:buNone/>
              <a:defRPr sz="6999" b="1">
                <a:solidFill>
                  <a:srgbClr val="1C67E3"/>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15" name="Text Placeholder 2">
            <a:extLst>
              <a:ext uri="{FF2B5EF4-FFF2-40B4-BE49-F238E27FC236}">
                <a16:creationId xmlns:a16="http://schemas.microsoft.com/office/drawing/2014/main" id="{C31F0B8A-AE41-D978-6029-3CDE46763940}"/>
              </a:ext>
            </a:extLst>
          </p:cNvPr>
          <p:cNvSpPr>
            <a:spLocks noGrp="1"/>
          </p:cNvSpPr>
          <p:nvPr>
            <p:ph type="body" sz="quarter" idx="56" hasCustomPrompt="1"/>
          </p:nvPr>
        </p:nvSpPr>
        <p:spPr>
          <a:xfrm>
            <a:off x="4824439" y="10973123"/>
            <a:ext cx="3457894" cy="1567374"/>
          </a:xfrm>
          <a:prstGeom prst="rect">
            <a:avLst/>
          </a:prstGeom>
        </p:spPr>
        <p:txBody>
          <a:bodyPr numCol="1" spcCol="457200">
            <a:noAutofit/>
          </a:bodyPr>
          <a:lstStyle>
            <a:lvl1pPr marL="0" indent="0" algn="ctr">
              <a:lnSpc>
                <a:spcPct val="100000"/>
              </a:lnSpc>
              <a:buNone/>
              <a:defRPr sz="2800" b="0" i="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Body Copy</a:t>
            </a:r>
          </a:p>
        </p:txBody>
      </p:sp>
      <p:sp>
        <p:nvSpPr>
          <p:cNvPr id="16" name="Text Placeholder 20">
            <a:extLst>
              <a:ext uri="{FF2B5EF4-FFF2-40B4-BE49-F238E27FC236}">
                <a16:creationId xmlns:a16="http://schemas.microsoft.com/office/drawing/2014/main" id="{4D8194D0-DC62-283E-F8FC-6AA7CED159A9}"/>
              </a:ext>
            </a:extLst>
          </p:cNvPr>
          <p:cNvSpPr>
            <a:spLocks noGrp="1"/>
          </p:cNvSpPr>
          <p:nvPr>
            <p:ph type="body" sz="quarter" idx="57" hasCustomPrompt="1"/>
          </p:nvPr>
        </p:nvSpPr>
        <p:spPr>
          <a:xfrm>
            <a:off x="8596091" y="6202133"/>
            <a:ext cx="3430263" cy="1457326"/>
          </a:xfrm>
          <a:prstGeom prst="rect">
            <a:avLst/>
          </a:prstGeom>
        </p:spPr>
        <p:txBody>
          <a:bodyPr anchor="ctr"/>
          <a:lstStyle>
            <a:lvl1pPr marL="0" indent="0" algn="ctr">
              <a:lnSpc>
                <a:spcPct val="100000"/>
              </a:lnSpc>
              <a:buNone/>
              <a:defRPr sz="6999" b="1">
                <a:solidFill>
                  <a:srgbClr val="1C67E3"/>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17" name="Text Placeholder 2">
            <a:extLst>
              <a:ext uri="{FF2B5EF4-FFF2-40B4-BE49-F238E27FC236}">
                <a16:creationId xmlns:a16="http://schemas.microsoft.com/office/drawing/2014/main" id="{CA5E5FDD-9B11-D6EB-60B8-2386734EB0D6}"/>
              </a:ext>
            </a:extLst>
          </p:cNvPr>
          <p:cNvSpPr>
            <a:spLocks noGrp="1"/>
          </p:cNvSpPr>
          <p:nvPr>
            <p:ph type="body" sz="quarter" idx="58" hasCustomPrompt="1"/>
          </p:nvPr>
        </p:nvSpPr>
        <p:spPr>
          <a:xfrm>
            <a:off x="8581726" y="7648031"/>
            <a:ext cx="3457894" cy="1567374"/>
          </a:xfrm>
          <a:prstGeom prst="rect">
            <a:avLst/>
          </a:prstGeom>
        </p:spPr>
        <p:txBody>
          <a:bodyPr numCol="1" spcCol="457200">
            <a:noAutofit/>
          </a:bodyPr>
          <a:lstStyle>
            <a:lvl1pPr marL="0" indent="0" algn="ctr">
              <a:lnSpc>
                <a:spcPct val="100000"/>
              </a:lnSpc>
              <a:buNone/>
              <a:defRPr sz="2800" b="0" i="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Body Copy</a:t>
            </a:r>
          </a:p>
        </p:txBody>
      </p:sp>
      <p:sp>
        <p:nvSpPr>
          <p:cNvPr id="19" name="Text Placeholder 20">
            <a:extLst>
              <a:ext uri="{FF2B5EF4-FFF2-40B4-BE49-F238E27FC236}">
                <a16:creationId xmlns:a16="http://schemas.microsoft.com/office/drawing/2014/main" id="{F8FE83D2-6C65-828E-AEB0-AE05149580E2}"/>
              </a:ext>
            </a:extLst>
          </p:cNvPr>
          <p:cNvSpPr>
            <a:spLocks noGrp="1"/>
          </p:cNvSpPr>
          <p:nvPr>
            <p:ph type="body" sz="quarter" idx="59" hasCustomPrompt="1"/>
          </p:nvPr>
        </p:nvSpPr>
        <p:spPr>
          <a:xfrm>
            <a:off x="8596091" y="9527223"/>
            <a:ext cx="3430263" cy="1457326"/>
          </a:xfrm>
          <a:prstGeom prst="rect">
            <a:avLst/>
          </a:prstGeom>
        </p:spPr>
        <p:txBody>
          <a:bodyPr anchor="ctr"/>
          <a:lstStyle>
            <a:lvl1pPr marL="0" indent="0" algn="ctr">
              <a:lnSpc>
                <a:spcPct val="100000"/>
              </a:lnSpc>
              <a:buNone/>
              <a:defRPr sz="6999" b="1">
                <a:solidFill>
                  <a:srgbClr val="1C67E3"/>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20" name="Text Placeholder 2">
            <a:extLst>
              <a:ext uri="{FF2B5EF4-FFF2-40B4-BE49-F238E27FC236}">
                <a16:creationId xmlns:a16="http://schemas.microsoft.com/office/drawing/2014/main" id="{40355BAD-3E2F-BAA1-CC06-CA2897833B94}"/>
              </a:ext>
            </a:extLst>
          </p:cNvPr>
          <p:cNvSpPr>
            <a:spLocks noGrp="1"/>
          </p:cNvSpPr>
          <p:nvPr>
            <p:ph type="body" sz="quarter" idx="60" hasCustomPrompt="1"/>
          </p:nvPr>
        </p:nvSpPr>
        <p:spPr>
          <a:xfrm>
            <a:off x="8581726" y="10973123"/>
            <a:ext cx="3457894" cy="1567374"/>
          </a:xfrm>
          <a:prstGeom prst="rect">
            <a:avLst/>
          </a:prstGeom>
        </p:spPr>
        <p:txBody>
          <a:bodyPr numCol="1" spcCol="457200">
            <a:noAutofit/>
          </a:bodyPr>
          <a:lstStyle>
            <a:lvl1pPr marL="0" indent="0" algn="ctr">
              <a:lnSpc>
                <a:spcPct val="100000"/>
              </a:lnSpc>
              <a:buNone/>
              <a:defRPr sz="2800" b="0" i="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Body Copy</a:t>
            </a:r>
          </a:p>
        </p:txBody>
      </p:sp>
    </p:spTree>
    <p:extLst>
      <p:ext uri="{BB962C8B-B14F-4D97-AF65-F5344CB8AC3E}">
        <p14:creationId xmlns:p14="http://schemas.microsoft.com/office/powerpoint/2010/main" val="2268623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tats 4">
    <p:spTree>
      <p:nvGrpSpPr>
        <p:cNvPr id="1" name=""/>
        <p:cNvGrpSpPr/>
        <p:nvPr/>
      </p:nvGrpSpPr>
      <p:grpSpPr>
        <a:xfrm>
          <a:off x="0" y="0"/>
          <a:ext cx="0" cy="0"/>
          <a:chOff x="0" y="0"/>
          <a:chExt cx="0" cy="0"/>
        </a:xfrm>
      </p:grpSpPr>
      <p:sp>
        <p:nvSpPr>
          <p:cNvPr id="21" name="Text Placeholder 20">
            <a:extLst>
              <a:ext uri="{FF2B5EF4-FFF2-40B4-BE49-F238E27FC236}">
                <a16:creationId xmlns:a16="http://schemas.microsoft.com/office/drawing/2014/main" id="{B17DA386-6CBA-4C3A-C16A-AA85C305A4FE}"/>
              </a:ext>
            </a:extLst>
          </p:cNvPr>
          <p:cNvSpPr>
            <a:spLocks noGrp="1"/>
          </p:cNvSpPr>
          <p:nvPr>
            <p:ph type="body" sz="quarter" idx="28" hasCustomPrompt="1"/>
          </p:nvPr>
        </p:nvSpPr>
        <p:spPr>
          <a:xfrm>
            <a:off x="2067919" y="4551013"/>
            <a:ext cx="3575050" cy="1457326"/>
          </a:xfrm>
          <a:prstGeom prst="rect">
            <a:avLst/>
          </a:prstGeom>
        </p:spPr>
        <p:txBody>
          <a:bodyPr anchor="ctr"/>
          <a:lstStyle>
            <a:lvl1pPr marL="0" indent="0" algn="ctr">
              <a:lnSpc>
                <a:spcPct val="100000"/>
              </a:lnSpc>
              <a:buNone/>
              <a:defRPr sz="6999" b="1">
                <a:solidFill>
                  <a:schemeClr val="accent5"/>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26" name="Text Placeholder 2">
            <a:extLst>
              <a:ext uri="{FF2B5EF4-FFF2-40B4-BE49-F238E27FC236}">
                <a16:creationId xmlns:a16="http://schemas.microsoft.com/office/drawing/2014/main" id="{2DC45F0D-6C48-C0FB-FDA2-EB5E823025E2}"/>
              </a:ext>
            </a:extLst>
          </p:cNvPr>
          <p:cNvSpPr>
            <a:spLocks noGrp="1"/>
          </p:cNvSpPr>
          <p:nvPr>
            <p:ph type="body" sz="quarter" idx="29" hasCustomPrompt="1"/>
          </p:nvPr>
        </p:nvSpPr>
        <p:spPr>
          <a:xfrm>
            <a:off x="2053555" y="5996917"/>
            <a:ext cx="3603848" cy="1457326"/>
          </a:xfrm>
          <a:prstGeom prst="rect">
            <a:avLst/>
          </a:prstGeom>
        </p:spPr>
        <p:txBody>
          <a:bodyPr numCol="1" spcCol="457200">
            <a:noAutofit/>
          </a:bodyPr>
          <a:lstStyle>
            <a:lvl1pPr marL="0" indent="0" algn="ctr">
              <a:lnSpc>
                <a:spcPct val="100000"/>
              </a:lnSpc>
              <a:buNone/>
              <a:defRPr sz="2800" b="0" i="0">
                <a:solidFill>
                  <a:sysClr val="windowText" lastClr="000000"/>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Body Copy</a:t>
            </a:r>
          </a:p>
        </p:txBody>
      </p:sp>
      <p:sp>
        <p:nvSpPr>
          <p:cNvPr id="29" name="Text Placeholder 20">
            <a:extLst>
              <a:ext uri="{FF2B5EF4-FFF2-40B4-BE49-F238E27FC236}">
                <a16:creationId xmlns:a16="http://schemas.microsoft.com/office/drawing/2014/main" id="{53E346AE-76AD-13B1-6B00-18F6CB627AB4}"/>
              </a:ext>
            </a:extLst>
          </p:cNvPr>
          <p:cNvSpPr>
            <a:spLocks noGrp="1"/>
          </p:cNvSpPr>
          <p:nvPr>
            <p:ph type="body" sz="quarter" idx="30" hasCustomPrompt="1"/>
          </p:nvPr>
        </p:nvSpPr>
        <p:spPr>
          <a:xfrm>
            <a:off x="7599255" y="4551013"/>
            <a:ext cx="3575050" cy="1457326"/>
          </a:xfrm>
          <a:prstGeom prst="rect">
            <a:avLst/>
          </a:prstGeom>
        </p:spPr>
        <p:txBody>
          <a:bodyPr anchor="ctr"/>
          <a:lstStyle>
            <a:lvl1pPr marL="0" indent="0" algn="ctr">
              <a:lnSpc>
                <a:spcPct val="100000"/>
              </a:lnSpc>
              <a:buNone/>
              <a:defRPr sz="6999" b="1">
                <a:solidFill>
                  <a:schemeClr val="accent5"/>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30" name="Text Placeholder 2">
            <a:extLst>
              <a:ext uri="{FF2B5EF4-FFF2-40B4-BE49-F238E27FC236}">
                <a16:creationId xmlns:a16="http://schemas.microsoft.com/office/drawing/2014/main" id="{51C58939-B1BD-A716-E27D-3837171141CD}"/>
              </a:ext>
            </a:extLst>
          </p:cNvPr>
          <p:cNvSpPr>
            <a:spLocks noGrp="1"/>
          </p:cNvSpPr>
          <p:nvPr>
            <p:ph type="body" sz="quarter" idx="31" hasCustomPrompt="1"/>
          </p:nvPr>
        </p:nvSpPr>
        <p:spPr>
          <a:xfrm>
            <a:off x="7584891" y="5996917"/>
            <a:ext cx="3603848" cy="1457326"/>
          </a:xfrm>
          <a:prstGeom prst="rect">
            <a:avLst/>
          </a:prstGeom>
        </p:spPr>
        <p:txBody>
          <a:bodyPr numCol="1" spcCol="457200">
            <a:noAutofit/>
          </a:bodyPr>
          <a:lstStyle>
            <a:lvl1pPr marL="0" indent="0" algn="ctr">
              <a:lnSpc>
                <a:spcPct val="100000"/>
              </a:lnSpc>
              <a:buNone/>
              <a:defRPr sz="2800" b="0" i="0">
                <a:solidFill>
                  <a:sysClr val="windowText" lastClr="000000"/>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Body Copy</a:t>
            </a:r>
          </a:p>
        </p:txBody>
      </p:sp>
      <p:sp>
        <p:nvSpPr>
          <p:cNvPr id="40" name="Text Placeholder 20">
            <a:extLst>
              <a:ext uri="{FF2B5EF4-FFF2-40B4-BE49-F238E27FC236}">
                <a16:creationId xmlns:a16="http://schemas.microsoft.com/office/drawing/2014/main" id="{C4C9E73F-1D17-9A2D-6F0C-05D9FD7251CB}"/>
              </a:ext>
            </a:extLst>
          </p:cNvPr>
          <p:cNvSpPr>
            <a:spLocks noGrp="1"/>
          </p:cNvSpPr>
          <p:nvPr>
            <p:ph type="body" sz="quarter" idx="32" hasCustomPrompt="1"/>
          </p:nvPr>
        </p:nvSpPr>
        <p:spPr>
          <a:xfrm>
            <a:off x="13130661" y="4551013"/>
            <a:ext cx="3575050" cy="1457326"/>
          </a:xfrm>
          <a:prstGeom prst="rect">
            <a:avLst/>
          </a:prstGeom>
        </p:spPr>
        <p:txBody>
          <a:bodyPr anchor="ctr"/>
          <a:lstStyle>
            <a:lvl1pPr marL="0" indent="0" algn="ctr">
              <a:lnSpc>
                <a:spcPct val="100000"/>
              </a:lnSpc>
              <a:buNone/>
              <a:defRPr sz="6999" b="1">
                <a:solidFill>
                  <a:schemeClr val="accent5"/>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42" name="Text Placeholder 2">
            <a:extLst>
              <a:ext uri="{FF2B5EF4-FFF2-40B4-BE49-F238E27FC236}">
                <a16:creationId xmlns:a16="http://schemas.microsoft.com/office/drawing/2014/main" id="{07323328-D133-93CE-2904-86CAE4A5CDB6}"/>
              </a:ext>
            </a:extLst>
          </p:cNvPr>
          <p:cNvSpPr>
            <a:spLocks noGrp="1"/>
          </p:cNvSpPr>
          <p:nvPr>
            <p:ph type="body" sz="quarter" idx="33" hasCustomPrompt="1"/>
          </p:nvPr>
        </p:nvSpPr>
        <p:spPr>
          <a:xfrm>
            <a:off x="13116295" y="5996917"/>
            <a:ext cx="3603848" cy="1457326"/>
          </a:xfrm>
          <a:prstGeom prst="rect">
            <a:avLst/>
          </a:prstGeom>
        </p:spPr>
        <p:txBody>
          <a:bodyPr numCol="1" spcCol="457200">
            <a:noAutofit/>
          </a:bodyPr>
          <a:lstStyle>
            <a:lvl1pPr marL="0" indent="0" algn="ctr">
              <a:lnSpc>
                <a:spcPct val="100000"/>
              </a:lnSpc>
              <a:buNone/>
              <a:defRPr sz="2800" b="0" i="0">
                <a:solidFill>
                  <a:sysClr val="windowText" lastClr="000000"/>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Body Copy</a:t>
            </a:r>
          </a:p>
        </p:txBody>
      </p:sp>
      <p:sp>
        <p:nvSpPr>
          <p:cNvPr id="43" name="Text Placeholder 20">
            <a:extLst>
              <a:ext uri="{FF2B5EF4-FFF2-40B4-BE49-F238E27FC236}">
                <a16:creationId xmlns:a16="http://schemas.microsoft.com/office/drawing/2014/main" id="{D63CD411-129A-8716-41AB-F69904EBB069}"/>
              </a:ext>
            </a:extLst>
          </p:cNvPr>
          <p:cNvSpPr>
            <a:spLocks noGrp="1"/>
          </p:cNvSpPr>
          <p:nvPr>
            <p:ph type="body" sz="quarter" idx="34" hasCustomPrompt="1"/>
          </p:nvPr>
        </p:nvSpPr>
        <p:spPr>
          <a:xfrm>
            <a:off x="18647705" y="4551013"/>
            <a:ext cx="3575050" cy="1457326"/>
          </a:xfrm>
          <a:prstGeom prst="rect">
            <a:avLst/>
          </a:prstGeom>
        </p:spPr>
        <p:txBody>
          <a:bodyPr anchor="ctr"/>
          <a:lstStyle>
            <a:lvl1pPr marL="0" indent="0" algn="ctr">
              <a:lnSpc>
                <a:spcPct val="100000"/>
              </a:lnSpc>
              <a:buNone/>
              <a:defRPr sz="6999" b="1">
                <a:solidFill>
                  <a:schemeClr val="accent5"/>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44" name="Text Placeholder 2">
            <a:extLst>
              <a:ext uri="{FF2B5EF4-FFF2-40B4-BE49-F238E27FC236}">
                <a16:creationId xmlns:a16="http://schemas.microsoft.com/office/drawing/2014/main" id="{0190BAF0-BE64-4D46-A677-8CC762C05B26}"/>
              </a:ext>
            </a:extLst>
          </p:cNvPr>
          <p:cNvSpPr>
            <a:spLocks noGrp="1"/>
          </p:cNvSpPr>
          <p:nvPr>
            <p:ph type="body" sz="quarter" idx="35" hasCustomPrompt="1"/>
          </p:nvPr>
        </p:nvSpPr>
        <p:spPr>
          <a:xfrm>
            <a:off x="18633338" y="5996917"/>
            <a:ext cx="3603848" cy="1457326"/>
          </a:xfrm>
          <a:prstGeom prst="rect">
            <a:avLst/>
          </a:prstGeom>
        </p:spPr>
        <p:txBody>
          <a:bodyPr numCol="1" spcCol="457200">
            <a:noAutofit/>
          </a:bodyPr>
          <a:lstStyle>
            <a:lvl1pPr marL="0" indent="0" algn="ctr">
              <a:lnSpc>
                <a:spcPct val="100000"/>
              </a:lnSpc>
              <a:buNone/>
              <a:defRPr sz="2800" b="0" i="0">
                <a:solidFill>
                  <a:sysClr val="windowText" lastClr="000000"/>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Body Copy</a:t>
            </a:r>
          </a:p>
        </p:txBody>
      </p:sp>
      <p:sp>
        <p:nvSpPr>
          <p:cNvPr id="2" name="Text Placeholder 2">
            <a:extLst>
              <a:ext uri="{FF2B5EF4-FFF2-40B4-BE49-F238E27FC236}">
                <a16:creationId xmlns:a16="http://schemas.microsoft.com/office/drawing/2014/main" id="{77937B19-A946-A47E-1A8C-99BBF4215102}"/>
              </a:ext>
            </a:extLst>
          </p:cNvPr>
          <p:cNvSpPr>
            <a:spLocks noGrp="1"/>
          </p:cNvSpPr>
          <p:nvPr>
            <p:ph type="body" sz="quarter" idx="36" hasCustomPrompt="1"/>
          </p:nvPr>
        </p:nvSpPr>
        <p:spPr>
          <a:xfrm>
            <a:off x="2053555" y="8257093"/>
            <a:ext cx="3603848" cy="2895590"/>
          </a:xfrm>
          <a:prstGeom prst="rect">
            <a:avLst/>
          </a:prstGeom>
        </p:spPr>
        <p:txBody>
          <a:bodyPr numCol="1" spcCol="457200">
            <a:noAutofit/>
          </a:bodyPr>
          <a:lstStyle>
            <a:lvl1pPr marL="0" indent="0" algn="ctr">
              <a:lnSpc>
                <a:spcPct val="100000"/>
              </a:lnSpc>
              <a:buNone/>
              <a:defRPr sz="2800" b="0" i="0">
                <a:solidFill>
                  <a:sysClr val="windowText" lastClr="000000"/>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Body Copy</a:t>
            </a:r>
          </a:p>
        </p:txBody>
      </p:sp>
      <p:sp>
        <p:nvSpPr>
          <p:cNvPr id="4" name="Text Placeholder 2">
            <a:extLst>
              <a:ext uri="{FF2B5EF4-FFF2-40B4-BE49-F238E27FC236}">
                <a16:creationId xmlns:a16="http://schemas.microsoft.com/office/drawing/2014/main" id="{F41E781D-8EFC-5616-1F4F-664867644ECD}"/>
              </a:ext>
            </a:extLst>
          </p:cNvPr>
          <p:cNvSpPr>
            <a:spLocks noGrp="1"/>
          </p:cNvSpPr>
          <p:nvPr>
            <p:ph type="body" sz="quarter" idx="37" hasCustomPrompt="1"/>
          </p:nvPr>
        </p:nvSpPr>
        <p:spPr>
          <a:xfrm>
            <a:off x="7584891" y="8257093"/>
            <a:ext cx="3603848" cy="2895590"/>
          </a:xfrm>
          <a:prstGeom prst="rect">
            <a:avLst/>
          </a:prstGeom>
        </p:spPr>
        <p:txBody>
          <a:bodyPr numCol="1" spcCol="457200">
            <a:noAutofit/>
          </a:bodyPr>
          <a:lstStyle>
            <a:lvl1pPr marL="0" indent="0" algn="ctr">
              <a:lnSpc>
                <a:spcPct val="100000"/>
              </a:lnSpc>
              <a:buNone/>
              <a:defRPr sz="2800" b="0" i="0">
                <a:solidFill>
                  <a:sysClr val="windowText" lastClr="000000"/>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Body Copy</a:t>
            </a:r>
          </a:p>
        </p:txBody>
      </p:sp>
      <p:sp>
        <p:nvSpPr>
          <p:cNvPr id="5" name="Text Placeholder 2">
            <a:extLst>
              <a:ext uri="{FF2B5EF4-FFF2-40B4-BE49-F238E27FC236}">
                <a16:creationId xmlns:a16="http://schemas.microsoft.com/office/drawing/2014/main" id="{0285BF2D-CA72-1C73-3394-C762D21A8FC6}"/>
              </a:ext>
            </a:extLst>
          </p:cNvPr>
          <p:cNvSpPr>
            <a:spLocks noGrp="1"/>
          </p:cNvSpPr>
          <p:nvPr>
            <p:ph type="body" sz="quarter" idx="38" hasCustomPrompt="1"/>
          </p:nvPr>
        </p:nvSpPr>
        <p:spPr>
          <a:xfrm>
            <a:off x="13116295" y="8257093"/>
            <a:ext cx="3603848" cy="2895590"/>
          </a:xfrm>
          <a:prstGeom prst="rect">
            <a:avLst/>
          </a:prstGeom>
        </p:spPr>
        <p:txBody>
          <a:bodyPr numCol="1" spcCol="457200">
            <a:noAutofit/>
          </a:bodyPr>
          <a:lstStyle>
            <a:lvl1pPr marL="0" indent="0" algn="ctr">
              <a:lnSpc>
                <a:spcPct val="100000"/>
              </a:lnSpc>
              <a:buNone/>
              <a:defRPr sz="2800" b="0" i="0">
                <a:solidFill>
                  <a:sysClr val="windowText" lastClr="000000"/>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Body Copy</a:t>
            </a:r>
          </a:p>
        </p:txBody>
      </p:sp>
      <p:sp>
        <p:nvSpPr>
          <p:cNvPr id="6" name="Text Placeholder 2">
            <a:extLst>
              <a:ext uri="{FF2B5EF4-FFF2-40B4-BE49-F238E27FC236}">
                <a16:creationId xmlns:a16="http://schemas.microsoft.com/office/drawing/2014/main" id="{647CB950-A6EF-6D05-3FA9-4CBB85210474}"/>
              </a:ext>
            </a:extLst>
          </p:cNvPr>
          <p:cNvSpPr>
            <a:spLocks noGrp="1"/>
          </p:cNvSpPr>
          <p:nvPr>
            <p:ph type="body" sz="quarter" idx="39" hasCustomPrompt="1"/>
          </p:nvPr>
        </p:nvSpPr>
        <p:spPr>
          <a:xfrm>
            <a:off x="18633338" y="8257093"/>
            <a:ext cx="3603848" cy="2895590"/>
          </a:xfrm>
          <a:prstGeom prst="rect">
            <a:avLst/>
          </a:prstGeom>
        </p:spPr>
        <p:txBody>
          <a:bodyPr numCol="1" spcCol="457200">
            <a:noAutofit/>
          </a:bodyPr>
          <a:lstStyle>
            <a:lvl1pPr marL="0" indent="0" algn="ctr">
              <a:lnSpc>
                <a:spcPct val="100000"/>
              </a:lnSpc>
              <a:buNone/>
              <a:defRPr sz="2800" b="0" i="0">
                <a:solidFill>
                  <a:sysClr val="windowText" lastClr="000000"/>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Body Copy</a:t>
            </a:r>
          </a:p>
        </p:txBody>
      </p:sp>
      <p:sp>
        <p:nvSpPr>
          <p:cNvPr id="9" name="Text Placeholder 20">
            <a:extLst>
              <a:ext uri="{FF2B5EF4-FFF2-40B4-BE49-F238E27FC236}">
                <a16:creationId xmlns:a16="http://schemas.microsoft.com/office/drawing/2014/main" id="{80A49A91-96FF-0077-900E-D2E3E6142584}"/>
              </a:ext>
            </a:extLst>
          </p:cNvPr>
          <p:cNvSpPr>
            <a:spLocks noGrp="1"/>
          </p:cNvSpPr>
          <p:nvPr>
            <p:ph type="body" sz="quarter" idx="52" hasCustomPrompt="1"/>
          </p:nvPr>
        </p:nvSpPr>
        <p:spPr>
          <a:xfrm>
            <a:off x="799343" y="1490869"/>
            <a:ext cx="11240278" cy="1789044"/>
          </a:xfrm>
          <a:prstGeom prst="rect">
            <a:avLst/>
          </a:prstGeom>
        </p:spPr>
        <p:txBody>
          <a:bodyPr lIns="0" tIns="0" rIns="0" bIns="0" anchor="t" anchorCtr="0"/>
          <a:lstStyle>
            <a:lvl1pPr marL="0" indent="0" algn="l">
              <a:lnSpc>
                <a:spcPct val="100000"/>
              </a:lnSpc>
              <a:spcBef>
                <a:spcPts val="0"/>
              </a:spcBef>
              <a:buNone/>
              <a:defRPr sz="6599" b="0">
                <a:solidFill>
                  <a:sysClr val="windowText" lastClr="000000"/>
                </a:solidFill>
                <a:latin typeface="+mj-lt"/>
                <a:cs typeface="Arial" panose="020B0604020202020204" pitchFamily="34" charset="0"/>
              </a:defRPr>
            </a:lvl1pPr>
          </a:lstStyle>
          <a:p>
            <a:pPr lvl="0"/>
            <a:r>
              <a:rPr lang="en-US"/>
              <a:t>Slide Title Goes Here</a:t>
            </a:r>
          </a:p>
        </p:txBody>
      </p:sp>
      <p:sp>
        <p:nvSpPr>
          <p:cNvPr id="10" name="Text Placeholder 18">
            <a:extLst>
              <a:ext uri="{FF2B5EF4-FFF2-40B4-BE49-F238E27FC236}">
                <a16:creationId xmlns:a16="http://schemas.microsoft.com/office/drawing/2014/main" id="{43B49ED9-EC4D-87E1-1FA2-510EBE1D92C9}"/>
              </a:ext>
            </a:extLst>
          </p:cNvPr>
          <p:cNvSpPr>
            <a:spLocks noGrp="1"/>
          </p:cNvSpPr>
          <p:nvPr>
            <p:ph type="body" sz="quarter" idx="18" hasCustomPrompt="1"/>
          </p:nvPr>
        </p:nvSpPr>
        <p:spPr>
          <a:xfrm>
            <a:off x="799344" y="914401"/>
            <a:ext cx="11240277" cy="556591"/>
          </a:xfrm>
          <a:prstGeom prst="rect">
            <a:avLst/>
          </a:prstGeom>
        </p:spPr>
        <p:txBody>
          <a:bodyPr lIns="0" tIns="0" rIns="0" bIns="0" anchor="b"/>
          <a:lstStyle>
            <a:lvl1pPr marL="0" indent="0">
              <a:lnSpc>
                <a:spcPct val="100000"/>
              </a:lnSpc>
              <a:buNone/>
              <a:defRPr sz="2000" spc="600">
                <a:solidFill>
                  <a:sysClr val="windowText" lastClr="000000"/>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
        <p:nvSpPr>
          <p:cNvPr id="11" name="Text Placeholder 4">
            <a:extLst>
              <a:ext uri="{FF2B5EF4-FFF2-40B4-BE49-F238E27FC236}">
                <a16:creationId xmlns:a16="http://schemas.microsoft.com/office/drawing/2014/main" id="{EFFAAAF5-7ED9-A249-E1F5-440B32C72291}"/>
              </a:ext>
            </a:extLst>
          </p:cNvPr>
          <p:cNvSpPr txBox="1">
            <a:spLocks/>
          </p:cNvSpPr>
          <p:nvPr userDrawn="1"/>
        </p:nvSpPr>
        <p:spPr>
          <a:xfrm>
            <a:off x="12344380" y="12801600"/>
            <a:ext cx="11276132" cy="914402"/>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1828571" rtl="0" eaLnBrk="1" fontAlgn="auto" latinLnBrk="0" hangingPunct="1">
              <a:lnSpc>
                <a:spcPct val="100000"/>
              </a:lnSpc>
              <a:spcBef>
                <a:spcPts val="0"/>
              </a:spcBef>
              <a:spcAft>
                <a:spcPts val="0"/>
              </a:spcAft>
              <a:buClrTx/>
              <a:buSzTx/>
              <a:buFontTx/>
              <a:buNone/>
              <a:tabLst/>
              <a:defRPr/>
            </a:pPr>
            <a:fld id="{29691552-3224-4B49-8468-AEF6176B9523}" type="slidenum">
              <a:rPr lang="en-US" sz="1400" kern="1200" smtClean="0">
                <a:solidFill>
                  <a:sysClr val="windowText" lastClr="000000"/>
                </a:solidFill>
                <a:effectLst/>
                <a:latin typeface="+mn-lt"/>
                <a:ea typeface="+mn-ea"/>
                <a:cs typeface="+mn-cs"/>
              </a:rPr>
              <a:pPr marL="0" marR="0" lvl="0" indent="0" algn="r" defTabSz="1828571" rtl="0" eaLnBrk="1" fontAlgn="auto" latinLnBrk="0" hangingPunct="1">
                <a:lnSpc>
                  <a:spcPct val="100000"/>
                </a:lnSpc>
                <a:spcBef>
                  <a:spcPts val="0"/>
                </a:spcBef>
                <a:spcAft>
                  <a:spcPts val="0"/>
                </a:spcAft>
                <a:buClrTx/>
                <a:buSzTx/>
                <a:buFontTx/>
                <a:buNone/>
                <a:tabLst/>
                <a:defRPr/>
              </a:pPr>
              <a:t>‹#›</a:t>
            </a:fld>
            <a:endParaRPr lang="en-US" sz="1400" kern="1200">
              <a:solidFill>
                <a:sysClr val="windowText" lastClr="000000"/>
              </a:solidFill>
              <a:effectLst/>
              <a:latin typeface="+mn-lt"/>
              <a:ea typeface="+mn-ea"/>
              <a:cs typeface="+mn-cs"/>
            </a:endParaRPr>
          </a:p>
        </p:txBody>
      </p:sp>
    </p:spTree>
    <p:extLst>
      <p:ext uri="{BB962C8B-B14F-4D97-AF65-F5344CB8AC3E}">
        <p14:creationId xmlns:p14="http://schemas.microsoft.com/office/powerpoint/2010/main" val="34591658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1">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3159097-C7C2-63EF-CAC5-3397D9E28573}"/>
              </a:ext>
            </a:extLst>
          </p:cNvPr>
          <p:cNvSpPr/>
          <p:nvPr userDrawn="1"/>
        </p:nvSpPr>
        <p:spPr>
          <a:xfrm>
            <a:off x="0" y="-7259"/>
            <a:ext cx="24384000" cy="260251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7199"/>
          </a:p>
        </p:txBody>
      </p:sp>
      <p:sp>
        <p:nvSpPr>
          <p:cNvPr id="6" name="TextBox 5">
            <a:extLst>
              <a:ext uri="{FF2B5EF4-FFF2-40B4-BE49-F238E27FC236}">
                <a16:creationId xmlns:a16="http://schemas.microsoft.com/office/drawing/2014/main" id="{FA240BF5-BC14-3225-FE7A-B6BD934F9A87}"/>
              </a:ext>
            </a:extLst>
          </p:cNvPr>
          <p:cNvSpPr txBox="1"/>
          <p:nvPr userDrawn="1"/>
        </p:nvSpPr>
        <p:spPr>
          <a:xfrm>
            <a:off x="331126" y="2676867"/>
            <a:ext cx="1063480" cy="3046988"/>
          </a:xfrm>
          <a:prstGeom prst="rect">
            <a:avLst/>
          </a:prstGeom>
          <a:noFill/>
        </p:spPr>
        <p:txBody>
          <a:bodyPr wrap="square" rtlCol="0">
            <a:spAutoFit/>
          </a:bodyPr>
          <a:lstStyle/>
          <a:p>
            <a:pPr>
              <a:lnSpc>
                <a:spcPct val="100000"/>
              </a:lnSpc>
            </a:pPr>
            <a:r>
              <a:rPr lang="en-US" sz="19198">
                <a:solidFill>
                  <a:srgbClr val="1C67E3"/>
                </a:solidFill>
                <a:latin typeface="Arial" panose="020B0604020202020204" pitchFamily="34" charset="0"/>
                <a:cs typeface="Arial" panose="020B0604020202020204" pitchFamily="34" charset="0"/>
              </a:rPr>
              <a:t>“</a:t>
            </a:r>
          </a:p>
        </p:txBody>
      </p:sp>
      <p:sp>
        <p:nvSpPr>
          <p:cNvPr id="8" name="Text Placeholder 2">
            <a:extLst>
              <a:ext uri="{FF2B5EF4-FFF2-40B4-BE49-F238E27FC236}">
                <a16:creationId xmlns:a16="http://schemas.microsoft.com/office/drawing/2014/main" id="{F299B6DE-3176-3FCE-3460-6DDC435B1E3B}"/>
              </a:ext>
            </a:extLst>
          </p:cNvPr>
          <p:cNvSpPr>
            <a:spLocks noGrp="1"/>
          </p:cNvSpPr>
          <p:nvPr>
            <p:ph type="body" sz="quarter" idx="27" hasCustomPrompt="1"/>
          </p:nvPr>
        </p:nvSpPr>
        <p:spPr>
          <a:xfrm>
            <a:off x="6553935" y="7699358"/>
            <a:ext cx="5485686" cy="679584"/>
          </a:xfrm>
          <a:prstGeom prst="rect">
            <a:avLst/>
          </a:prstGeom>
        </p:spPr>
        <p:txBody>
          <a:bodyPr>
            <a:noAutofit/>
          </a:bodyPr>
          <a:lstStyle>
            <a:lvl1pPr marL="0" indent="0" algn="r">
              <a:lnSpc>
                <a:spcPct val="100000"/>
              </a:lnSpc>
              <a:buNone/>
              <a:defRPr sz="2400" b="1" i="0" spc="1200">
                <a:solidFill>
                  <a:srgbClr val="1C67E3"/>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marL="0" marR="0" lvl="0" indent="0" algn="l" defTabSz="1828571" rtl="0" eaLnBrk="1" fontAlgn="auto" latinLnBrk="0" hangingPunct="1">
              <a:lnSpc>
                <a:spcPct val="100000"/>
              </a:lnSpc>
              <a:spcBef>
                <a:spcPts val="2000"/>
              </a:spcBef>
              <a:spcAft>
                <a:spcPts val="0"/>
              </a:spcAft>
              <a:buClrTx/>
              <a:buSzTx/>
              <a:buFont typeface="Arial" panose="020B0604020202020204" pitchFamily="34" charset="0"/>
              <a:buNone/>
              <a:tabLst/>
              <a:defRPr/>
            </a:pPr>
            <a:r>
              <a:rPr lang="en-US"/>
              <a:t>SALLY RIDE</a:t>
            </a:r>
          </a:p>
          <a:p>
            <a:pPr lvl="0"/>
            <a:endParaRPr lang="en-US"/>
          </a:p>
        </p:txBody>
      </p:sp>
      <p:sp>
        <p:nvSpPr>
          <p:cNvPr id="5" name="Text Placeholder 20">
            <a:extLst>
              <a:ext uri="{FF2B5EF4-FFF2-40B4-BE49-F238E27FC236}">
                <a16:creationId xmlns:a16="http://schemas.microsoft.com/office/drawing/2014/main" id="{01513802-F1BB-7E04-FB30-2033975411A5}"/>
              </a:ext>
            </a:extLst>
          </p:cNvPr>
          <p:cNvSpPr>
            <a:spLocks noGrp="1"/>
          </p:cNvSpPr>
          <p:nvPr>
            <p:ph type="body" sz="quarter" idx="52" hasCustomPrompt="1"/>
          </p:nvPr>
        </p:nvSpPr>
        <p:spPr>
          <a:xfrm>
            <a:off x="799343" y="1490869"/>
            <a:ext cx="11240278" cy="1073427"/>
          </a:xfrm>
          <a:prstGeom prst="rect">
            <a:avLst/>
          </a:prstGeom>
        </p:spPr>
        <p:txBody>
          <a:bodyPr lIns="0" tIns="0" rIns="0" bIns="0" anchor="ctr" anchorCtr="0"/>
          <a:lstStyle>
            <a:lvl1pPr marL="0" indent="0" algn="l">
              <a:lnSpc>
                <a:spcPct val="100000"/>
              </a:lnSpc>
              <a:spcBef>
                <a:spcPts val="0"/>
              </a:spcBef>
              <a:buNone/>
              <a:defRPr sz="4800" b="0">
                <a:solidFill>
                  <a:schemeClr val="bg1"/>
                </a:solidFill>
                <a:latin typeface="+mj-lt"/>
                <a:cs typeface="Arial" panose="020B0604020202020204" pitchFamily="34" charset="0"/>
              </a:defRPr>
            </a:lvl1pPr>
          </a:lstStyle>
          <a:p>
            <a:pPr lvl="0"/>
            <a:r>
              <a:rPr lang="en-US"/>
              <a:t>Slide Title Goes Here</a:t>
            </a:r>
          </a:p>
        </p:txBody>
      </p:sp>
      <p:sp>
        <p:nvSpPr>
          <p:cNvPr id="9" name="Text Placeholder 18">
            <a:extLst>
              <a:ext uri="{FF2B5EF4-FFF2-40B4-BE49-F238E27FC236}">
                <a16:creationId xmlns:a16="http://schemas.microsoft.com/office/drawing/2014/main" id="{60A621D4-4566-A01F-ED0C-5C327D606546}"/>
              </a:ext>
            </a:extLst>
          </p:cNvPr>
          <p:cNvSpPr>
            <a:spLocks noGrp="1"/>
          </p:cNvSpPr>
          <p:nvPr>
            <p:ph type="body" sz="quarter" idx="18" hasCustomPrompt="1"/>
          </p:nvPr>
        </p:nvSpPr>
        <p:spPr>
          <a:xfrm>
            <a:off x="799344" y="914401"/>
            <a:ext cx="11240277" cy="556591"/>
          </a:xfrm>
          <a:prstGeom prst="rect">
            <a:avLst/>
          </a:prstGeom>
        </p:spPr>
        <p:txBody>
          <a:bodyPr lIns="0" tIns="0" rIns="0" bIns="0" anchor="b"/>
          <a:lstStyle>
            <a:lvl1pPr marL="0" indent="0">
              <a:lnSpc>
                <a:spcPct val="100000"/>
              </a:lnSpc>
              <a:buNone/>
              <a:defRPr sz="2000" spc="600">
                <a:solidFill>
                  <a:schemeClr val="bg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
        <p:nvSpPr>
          <p:cNvPr id="18" name="Text Placeholder 20">
            <a:extLst>
              <a:ext uri="{FF2B5EF4-FFF2-40B4-BE49-F238E27FC236}">
                <a16:creationId xmlns:a16="http://schemas.microsoft.com/office/drawing/2014/main" id="{2FA21C95-95E2-878B-064E-8DCAF98CFABB}"/>
              </a:ext>
            </a:extLst>
          </p:cNvPr>
          <p:cNvSpPr>
            <a:spLocks noGrp="1"/>
          </p:cNvSpPr>
          <p:nvPr>
            <p:ph type="body" sz="quarter" idx="19" hasCustomPrompt="1"/>
          </p:nvPr>
        </p:nvSpPr>
        <p:spPr>
          <a:xfrm>
            <a:off x="763488" y="3971496"/>
            <a:ext cx="11276132" cy="3641878"/>
          </a:xfrm>
          <a:prstGeom prst="rect">
            <a:avLst/>
          </a:prstGeom>
        </p:spPr>
        <p:txBody>
          <a:bodyPr lIns="0" tIns="0" rIns="0" bIns="0"/>
          <a:lstStyle>
            <a:lvl1pPr marL="0" indent="0" algn="l">
              <a:lnSpc>
                <a:spcPct val="100000"/>
              </a:lnSpc>
              <a:spcBef>
                <a:spcPts val="0"/>
              </a:spcBef>
              <a:buNone/>
              <a:defRPr sz="8999" b="0">
                <a:solidFill>
                  <a:schemeClr val="tx1"/>
                </a:solidFill>
                <a:latin typeface="+mj-lt"/>
                <a:cs typeface="Arial" panose="020B0604020202020204" pitchFamily="34" charset="0"/>
              </a:defRPr>
            </a:lvl1pPr>
          </a:lstStyle>
          <a:p>
            <a:pPr lvl="0"/>
            <a:r>
              <a:rPr lang="en-US"/>
              <a:t>The stars don’t look bigger, but they do look brighter.”</a:t>
            </a:r>
          </a:p>
        </p:txBody>
      </p:sp>
      <p:sp>
        <p:nvSpPr>
          <p:cNvPr id="21" name="Text Placeholder 18">
            <a:extLst>
              <a:ext uri="{FF2B5EF4-FFF2-40B4-BE49-F238E27FC236}">
                <a16:creationId xmlns:a16="http://schemas.microsoft.com/office/drawing/2014/main" id="{092584A7-CBF7-19FD-F184-4A4DD23CF547}"/>
              </a:ext>
            </a:extLst>
          </p:cNvPr>
          <p:cNvSpPr>
            <a:spLocks noGrp="1"/>
          </p:cNvSpPr>
          <p:nvPr>
            <p:ph type="body" sz="quarter" idx="20" hasCustomPrompt="1"/>
          </p:nvPr>
        </p:nvSpPr>
        <p:spPr>
          <a:xfrm>
            <a:off x="13832195" y="3084022"/>
            <a:ext cx="8345054" cy="545004"/>
          </a:xfrm>
          <a:prstGeom prst="rect">
            <a:avLst/>
          </a:prstGeom>
        </p:spPr>
        <p:txBody>
          <a:bodyPr lIns="0" tIns="0" rIns="0" bIns="0" anchor="b"/>
          <a:lstStyle>
            <a:lvl1pPr marL="0" indent="0">
              <a:lnSpc>
                <a:spcPct val="100000"/>
              </a:lnSpc>
              <a:buNone/>
              <a:defRPr sz="2000" b="1" spc="600">
                <a:solidFill>
                  <a:schemeClr val="accent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STATEMENT</a:t>
            </a:r>
          </a:p>
        </p:txBody>
      </p:sp>
      <p:sp>
        <p:nvSpPr>
          <p:cNvPr id="22" name="Text Placeholder 20">
            <a:extLst>
              <a:ext uri="{FF2B5EF4-FFF2-40B4-BE49-F238E27FC236}">
                <a16:creationId xmlns:a16="http://schemas.microsoft.com/office/drawing/2014/main" id="{CA0F7416-F01A-3DBF-DD17-202C2DE315D9}"/>
              </a:ext>
            </a:extLst>
          </p:cNvPr>
          <p:cNvSpPr>
            <a:spLocks noGrp="1"/>
          </p:cNvSpPr>
          <p:nvPr>
            <p:ph type="body" sz="quarter" idx="21" hasCustomPrompt="1"/>
          </p:nvPr>
        </p:nvSpPr>
        <p:spPr>
          <a:xfrm>
            <a:off x="13814145" y="4114800"/>
            <a:ext cx="8363104" cy="5486400"/>
          </a:xfrm>
          <a:prstGeom prst="rect">
            <a:avLst/>
          </a:prstGeom>
        </p:spPr>
        <p:txBody>
          <a:bodyPr lIns="0" tIns="0" rIns="0" bIns="0"/>
          <a:lstStyle>
            <a:lvl1pPr marL="0" indent="0" algn="l">
              <a:lnSpc>
                <a:spcPct val="100000"/>
              </a:lnSpc>
              <a:spcBef>
                <a:spcPts val="0"/>
              </a:spcBef>
              <a:buNone/>
              <a:defRPr sz="2800" b="0">
                <a:solidFill>
                  <a:schemeClr val="tx1"/>
                </a:solidFill>
                <a:latin typeface="+mj-lt"/>
                <a:cs typeface="Arial" panose="020B0604020202020204" pitchFamily="34" charset="0"/>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In </a:t>
            </a:r>
            <a:r>
              <a:rPr lang="en-US" err="1"/>
              <a:t>turpis</a:t>
            </a:r>
            <a:r>
              <a:rPr lang="en-US"/>
              <a:t> </a:t>
            </a:r>
            <a:r>
              <a:rPr lang="en-US" err="1"/>
              <a:t>turpis</a:t>
            </a:r>
            <a:r>
              <a:rPr lang="en-US"/>
              <a:t>, </a:t>
            </a:r>
            <a:r>
              <a:rPr lang="en-US" err="1"/>
              <a:t>lobortis</a:t>
            </a:r>
            <a:r>
              <a:rPr lang="en-US"/>
              <a:t> in </a:t>
            </a:r>
            <a:r>
              <a:rPr lang="en-US" err="1"/>
              <a:t>odio</a:t>
            </a:r>
            <a:r>
              <a:rPr lang="en-US"/>
              <a:t> </a:t>
            </a:r>
            <a:r>
              <a:rPr lang="en-US" err="1"/>
              <a:t>nec</a:t>
            </a:r>
            <a:r>
              <a:rPr lang="en-US"/>
              <a:t>, </a:t>
            </a:r>
            <a:r>
              <a:rPr lang="en-US" err="1"/>
              <a:t>faucibus</a:t>
            </a:r>
            <a:r>
              <a:rPr lang="en-US"/>
              <a:t> cursus ipsum. Duis libero </a:t>
            </a:r>
            <a:r>
              <a:rPr lang="en-US" err="1"/>
              <a:t>leo</a:t>
            </a:r>
            <a:r>
              <a:rPr lang="en-US"/>
              <a:t>, tempus at </a:t>
            </a:r>
            <a:r>
              <a:rPr lang="en-US" err="1"/>
              <a:t>sem</a:t>
            </a:r>
            <a:r>
              <a:rPr lang="en-US"/>
              <a:t> </a:t>
            </a:r>
            <a:r>
              <a:rPr lang="en-US" err="1"/>
              <a:t>eu</a:t>
            </a:r>
            <a:r>
              <a:rPr lang="en-US"/>
              <a:t>, tempus gravida sem. </a:t>
            </a:r>
            <a:r>
              <a:rPr lang="en-US" err="1"/>
              <a:t>Aliquam</a:t>
            </a:r>
            <a:r>
              <a:rPr lang="en-US"/>
              <a:t> </a:t>
            </a:r>
            <a:r>
              <a:rPr lang="en-US" err="1"/>
              <a:t>elementum</a:t>
            </a:r>
            <a:r>
              <a:rPr lang="en-US"/>
              <a:t> </a:t>
            </a:r>
            <a:r>
              <a:rPr lang="en-US" err="1"/>
              <a:t>urna</a:t>
            </a:r>
            <a:r>
              <a:rPr lang="en-US"/>
              <a:t> </a:t>
            </a:r>
            <a:r>
              <a:rPr lang="en-US" err="1"/>
              <a:t>nec</a:t>
            </a:r>
            <a:r>
              <a:rPr lang="en-US"/>
              <a:t> </a:t>
            </a:r>
            <a:r>
              <a:rPr lang="en-US" err="1"/>
              <a:t>erat</a:t>
            </a:r>
            <a:r>
              <a:rPr lang="en-US"/>
              <a:t> dictum, </a:t>
            </a:r>
            <a:r>
              <a:rPr lang="en-US" err="1"/>
              <a:t>quis</a:t>
            </a:r>
            <a:r>
              <a:rPr lang="en-US"/>
              <a:t> dictum eros </a:t>
            </a:r>
            <a:r>
              <a:rPr lang="en-US" err="1"/>
              <a:t>tempor</a:t>
            </a:r>
            <a:r>
              <a:rPr lang="en-US"/>
              <a:t>. </a:t>
            </a:r>
            <a:r>
              <a:rPr lang="en-US" err="1"/>
              <a:t>Mauris</a:t>
            </a:r>
            <a:r>
              <a:rPr lang="en-US"/>
              <a:t> semper </a:t>
            </a:r>
            <a:r>
              <a:rPr lang="en-US" err="1"/>
              <a:t>sem</a:t>
            </a:r>
            <a:r>
              <a:rPr lang="en-US"/>
              <a:t> </a:t>
            </a:r>
            <a:r>
              <a:rPr lang="en-US" err="1"/>
              <a:t>ut</a:t>
            </a:r>
            <a:r>
              <a:rPr lang="en-US"/>
              <a:t> </a:t>
            </a:r>
            <a:r>
              <a:rPr lang="en-US" err="1"/>
              <a:t>turpis</a:t>
            </a:r>
            <a:r>
              <a:rPr lang="en-US"/>
              <a:t> </a:t>
            </a:r>
            <a:r>
              <a:rPr lang="en-US" err="1"/>
              <a:t>rutrum</a:t>
            </a:r>
            <a:r>
              <a:rPr lang="en-US"/>
              <a:t> </a:t>
            </a:r>
            <a:r>
              <a:rPr lang="en-US" err="1"/>
              <a:t>tincidunt</a:t>
            </a:r>
            <a:r>
              <a:rPr lang="en-US"/>
              <a:t>. </a:t>
            </a:r>
            <a:r>
              <a:rPr lang="en-US" err="1"/>
              <a:t>Mauris</a:t>
            </a:r>
            <a:r>
              <a:rPr lang="en-US"/>
              <a:t> ipsum nisi, </a:t>
            </a:r>
            <a:r>
              <a:rPr lang="en-US" err="1"/>
              <a:t>condimentum</a:t>
            </a:r>
            <a:r>
              <a:rPr lang="en-US"/>
              <a:t> </a:t>
            </a:r>
            <a:r>
              <a:rPr lang="en-US" err="1"/>
              <a:t>quis</a:t>
            </a:r>
            <a:r>
              <a:rPr lang="en-US"/>
              <a:t> </a:t>
            </a:r>
            <a:r>
              <a:rPr lang="en-US" err="1"/>
              <a:t>nisl</a:t>
            </a:r>
            <a:r>
              <a:rPr lang="en-US"/>
              <a:t> sit </a:t>
            </a:r>
            <a:r>
              <a:rPr lang="en-US" err="1"/>
              <a:t>amet</a:t>
            </a:r>
            <a:r>
              <a:rPr lang="en-US"/>
              <a:t>, </a:t>
            </a:r>
            <a:r>
              <a:rPr lang="en-US" err="1"/>
              <a:t>aliquam</a:t>
            </a:r>
            <a:r>
              <a:rPr lang="en-US"/>
              <a:t> </a:t>
            </a:r>
            <a:r>
              <a:rPr lang="en-US" err="1"/>
              <a:t>dapibus</a:t>
            </a:r>
            <a:r>
              <a:rPr lang="en-US"/>
              <a:t> </a:t>
            </a:r>
            <a:r>
              <a:rPr lang="en-US" err="1"/>
              <a:t>metus</a:t>
            </a:r>
            <a:r>
              <a:rPr lang="en-US"/>
              <a:t>. Donec lacinia </a:t>
            </a:r>
            <a:r>
              <a:rPr lang="en-US" err="1"/>
              <a:t>bibendum</a:t>
            </a:r>
            <a:r>
              <a:rPr lang="en-US"/>
              <a:t> </a:t>
            </a:r>
            <a:r>
              <a:rPr lang="en-US" err="1"/>
              <a:t>urna</a:t>
            </a:r>
            <a:r>
              <a:rPr lang="en-US"/>
              <a:t>, </a:t>
            </a:r>
            <a:r>
              <a:rPr lang="en-US" err="1"/>
              <a:t>rutrum</a:t>
            </a:r>
            <a:r>
              <a:rPr lang="en-US"/>
              <a:t> </a:t>
            </a:r>
            <a:r>
              <a:rPr lang="en-US" err="1"/>
              <a:t>bibendum</a:t>
            </a:r>
            <a:r>
              <a:rPr lang="en-US"/>
              <a:t> </a:t>
            </a:r>
            <a:r>
              <a:rPr lang="en-US" err="1"/>
              <a:t>metus</a:t>
            </a:r>
            <a:r>
              <a:rPr lang="en-US"/>
              <a:t>. Integer  non mi </a:t>
            </a:r>
            <a:r>
              <a:rPr lang="en-US" err="1"/>
              <a:t>tincidunt</a:t>
            </a:r>
            <a:r>
              <a:rPr lang="en-US"/>
              <a:t>, </a:t>
            </a:r>
            <a:r>
              <a:rPr lang="en-US" err="1"/>
              <a:t>efficitur</a:t>
            </a:r>
            <a:r>
              <a:rPr lang="en-US"/>
              <a:t> diam </a:t>
            </a:r>
            <a:r>
              <a:rPr lang="en-US" err="1"/>
              <a:t>nec</a:t>
            </a:r>
            <a:r>
              <a:rPr lang="en-US"/>
              <a:t>, </a:t>
            </a:r>
            <a:r>
              <a:rPr lang="en-US" err="1"/>
              <a:t>consequat</a:t>
            </a:r>
            <a:r>
              <a:rPr lang="en-US"/>
              <a:t> ipsum. </a:t>
            </a:r>
          </a:p>
        </p:txBody>
      </p:sp>
      <p:sp>
        <p:nvSpPr>
          <p:cNvPr id="23" name="Text Placeholder 4">
            <a:extLst>
              <a:ext uri="{FF2B5EF4-FFF2-40B4-BE49-F238E27FC236}">
                <a16:creationId xmlns:a16="http://schemas.microsoft.com/office/drawing/2014/main" id="{903C078D-AC6E-BC32-AD13-15F2F207BBBF}"/>
              </a:ext>
            </a:extLst>
          </p:cNvPr>
          <p:cNvSpPr txBox="1">
            <a:spLocks/>
          </p:cNvSpPr>
          <p:nvPr userDrawn="1"/>
        </p:nvSpPr>
        <p:spPr>
          <a:xfrm>
            <a:off x="12344380" y="12801600"/>
            <a:ext cx="11276132" cy="914402"/>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1828571" rtl="0" eaLnBrk="1" fontAlgn="auto" latinLnBrk="0" hangingPunct="1">
              <a:lnSpc>
                <a:spcPct val="100000"/>
              </a:lnSpc>
              <a:spcBef>
                <a:spcPts val="0"/>
              </a:spcBef>
              <a:spcAft>
                <a:spcPts val="0"/>
              </a:spcAft>
              <a:buClrTx/>
              <a:buSzTx/>
              <a:buFontTx/>
              <a:buNone/>
              <a:tabLst/>
              <a:defRPr/>
            </a:pPr>
            <a:fld id="{29691552-3224-4B49-8468-AEF6176B9523}" type="slidenum">
              <a:rPr lang="en-US" sz="1400" kern="1200" smtClean="0">
                <a:solidFill>
                  <a:schemeClr val="tx1"/>
                </a:solidFill>
                <a:effectLst/>
                <a:latin typeface="+mn-lt"/>
                <a:ea typeface="+mn-ea"/>
                <a:cs typeface="+mn-cs"/>
              </a:rPr>
              <a:pPr marL="0" marR="0" lvl="0" indent="0" algn="r" defTabSz="1828571" rtl="0" eaLnBrk="1" fontAlgn="auto" latinLnBrk="0" hangingPunct="1">
                <a:lnSpc>
                  <a:spcPct val="100000"/>
                </a:lnSpc>
                <a:spcBef>
                  <a:spcPts val="0"/>
                </a:spcBef>
                <a:spcAft>
                  <a:spcPts val="0"/>
                </a:spcAft>
                <a:buClrTx/>
                <a:buSzTx/>
                <a:buFontTx/>
                <a:buNone/>
                <a:tabLst/>
                <a:defRPr/>
              </a:pPr>
              <a:t>‹#›</a:t>
            </a:fld>
            <a:endParaRPr lang="en-US" sz="14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0112880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ASA 1">
    <p:bg>
      <p:bgPr>
        <a:solidFill>
          <a:schemeClr val="bg1"/>
        </a:solidFill>
        <a:effectLst/>
      </p:bgPr>
    </p:bg>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C90C82E1-924F-03A4-BF4F-FEB0E1F90CCB}"/>
              </a:ext>
            </a:extLst>
          </p:cNvPr>
          <p:cNvSpPr txBox="1">
            <a:spLocks/>
          </p:cNvSpPr>
          <p:nvPr userDrawn="1"/>
        </p:nvSpPr>
        <p:spPr>
          <a:xfrm>
            <a:off x="12344380" y="12801600"/>
            <a:ext cx="11276132" cy="914402"/>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1828571" rtl="0" eaLnBrk="1" fontAlgn="auto" latinLnBrk="0" hangingPunct="1">
              <a:lnSpc>
                <a:spcPct val="100000"/>
              </a:lnSpc>
              <a:spcBef>
                <a:spcPts val="0"/>
              </a:spcBef>
              <a:spcAft>
                <a:spcPts val="0"/>
              </a:spcAft>
              <a:buClrTx/>
              <a:buSzTx/>
              <a:buFontTx/>
              <a:buNone/>
              <a:tabLst/>
              <a:defRPr/>
            </a:pPr>
            <a:fld id="{29691552-3224-4B49-8468-AEF6176B9523}" type="slidenum">
              <a:rPr lang="en-US" sz="1400" kern="1200" smtClean="0">
                <a:solidFill>
                  <a:schemeClr val="tx1"/>
                </a:solidFill>
                <a:effectLst/>
                <a:latin typeface="+mn-lt"/>
                <a:ea typeface="+mn-ea"/>
                <a:cs typeface="+mn-cs"/>
              </a:rPr>
              <a:pPr marL="0" marR="0" lvl="0" indent="0" algn="r" defTabSz="1828571" rtl="0" eaLnBrk="1" fontAlgn="auto" latinLnBrk="0" hangingPunct="1">
                <a:lnSpc>
                  <a:spcPct val="100000"/>
                </a:lnSpc>
                <a:spcBef>
                  <a:spcPts val="0"/>
                </a:spcBef>
                <a:spcAft>
                  <a:spcPts val="0"/>
                </a:spcAft>
                <a:buClrTx/>
                <a:buSzTx/>
                <a:buFontTx/>
                <a:buNone/>
                <a:tabLst/>
                <a:defRPr/>
              </a:pPr>
              <a:t>‹#›</a:t>
            </a:fld>
            <a:endParaRPr lang="en-US" sz="1400" kern="1200">
              <a:solidFill>
                <a:schemeClr val="tx1"/>
              </a:solidFill>
              <a:effectLst/>
              <a:latin typeface="+mn-lt"/>
              <a:ea typeface="+mn-ea"/>
              <a:cs typeface="+mn-cs"/>
            </a:endParaRPr>
          </a:p>
        </p:txBody>
      </p:sp>
    </p:spTree>
    <p:extLst>
      <p:ext uri="{BB962C8B-B14F-4D97-AF65-F5344CB8AC3E}">
        <p14:creationId xmlns:p14="http://schemas.microsoft.com/office/powerpoint/2010/main" val="2192583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NASA 6">
    <p:bg>
      <p:bgPr>
        <a:solidFill>
          <a:schemeClr val="tx1"/>
        </a:solidFill>
        <a:effectLst/>
      </p:bgPr>
    </p:bg>
    <p:spTree>
      <p:nvGrpSpPr>
        <p:cNvPr id="1" name=""/>
        <p:cNvGrpSpPr/>
        <p:nvPr/>
      </p:nvGrpSpPr>
      <p:grpSpPr>
        <a:xfrm>
          <a:off x="0" y="0"/>
          <a:ext cx="0" cy="0"/>
          <a:chOff x="0" y="0"/>
          <a:chExt cx="0" cy="0"/>
        </a:xfrm>
      </p:grpSpPr>
      <p:sp>
        <p:nvSpPr>
          <p:cNvPr id="13" name="Text Placeholder 2">
            <a:extLst>
              <a:ext uri="{FF2B5EF4-FFF2-40B4-BE49-F238E27FC236}">
                <a16:creationId xmlns:a16="http://schemas.microsoft.com/office/drawing/2014/main" id="{660D990B-9CC8-826C-CD4D-374E39353EDE}"/>
              </a:ext>
            </a:extLst>
          </p:cNvPr>
          <p:cNvSpPr>
            <a:spLocks noGrp="1"/>
          </p:cNvSpPr>
          <p:nvPr>
            <p:ph type="body" sz="quarter" idx="33" hasCustomPrompt="1"/>
          </p:nvPr>
        </p:nvSpPr>
        <p:spPr>
          <a:xfrm>
            <a:off x="4887707" y="4055451"/>
            <a:ext cx="3728754" cy="654482"/>
          </a:xfrm>
          <a:prstGeom prst="rect">
            <a:avLst/>
          </a:prstGeom>
        </p:spPr>
        <p:txBody>
          <a:bodyPr anchor="t">
            <a:noAutofit/>
          </a:bodyPr>
          <a:lstStyle>
            <a:lvl1pPr marL="0" indent="0">
              <a:lnSpc>
                <a:spcPct val="100000"/>
              </a:lnSpc>
              <a:buNone/>
              <a:defRPr sz="2800" b="1" i="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Chart Subhead</a:t>
            </a:r>
          </a:p>
        </p:txBody>
      </p:sp>
      <p:sp>
        <p:nvSpPr>
          <p:cNvPr id="14" name="Text Placeholder 2">
            <a:extLst>
              <a:ext uri="{FF2B5EF4-FFF2-40B4-BE49-F238E27FC236}">
                <a16:creationId xmlns:a16="http://schemas.microsoft.com/office/drawing/2014/main" id="{6B213155-73CF-1D67-BBFB-33D360863339}"/>
              </a:ext>
            </a:extLst>
          </p:cNvPr>
          <p:cNvSpPr>
            <a:spLocks noGrp="1"/>
          </p:cNvSpPr>
          <p:nvPr>
            <p:ph type="body" sz="quarter" idx="34" hasCustomPrompt="1"/>
          </p:nvPr>
        </p:nvSpPr>
        <p:spPr>
          <a:xfrm>
            <a:off x="4887709" y="4751270"/>
            <a:ext cx="3728782" cy="2113856"/>
          </a:xfrm>
          <a:prstGeom prst="rect">
            <a:avLst/>
          </a:prstGeom>
        </p:spPr>
        <p:txBody>
          <a:bodyPr>
            <a:noAutofit/>
          </a:bodyPr>
          <a:lstStyle>
            <a:lvl1pPr marL="0" indent="0">
              <a:lnSpc>
                <a:spcPct val="100000"/>
              </a:lnSpc>
              <a:buNone/>
              <a:defRPr sz="2800" b="0" i="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marL="0" marR="0" lvl="0" indent="0" algn="l" defTabSz="1828571" rtl="0" eaLnBrk="1" fontAlgn="auto" latinLnBrk="0" hangingPunct="1">
              <a:lnSpc>
                <a:spcPct val="100000"/>
              </a:lnSpc>
              <a:spcBef>
                <a:spcPts val="2000"/>
              </a:spcBef>
              <a:spcAft>
                <a:spcPts val="0"/>
              </a:spcAft>
              <a:buClrTx/>
              <a:buSzTx/>
              <a:buFont typeface="Arial" panose="020B0604020202020204" pitchFamily="34" charset="0"/>
              <a:buNone/>
              <a:tabLst/>
              <a:defRPr/>
            </a:pPr>
            <a:r>
              <a:rPr lang="en-US"/>
              <a:t>Body Copy</a:t>
            </a:r>
          </a:p>
          <a:p>
            <a:pPr lvl="0"/>
            <a:endParaRPr lang="en-US"/>
          </a:p>
        </p:txBody>
      </p:sp>
      <p:sp>
        <p:nvSpPr>
          <p:cNvPr id="15" name="Text Placeholder 2">
            <a:extLst>
              <a:ext uri="{FF2B5EF4-FFF2-40B4-BE49-F238E27FC236}">
                <a16:creationId xmlns:a16="http://schemas.microsoft.com/office/drawing/2014/main" id="{2E6C9484-CE48-44CE-CE6A-BB79FF2BB3E0}"/>
              </a:ext>
            </a:extLst>
          </p:cNvPr>
          <p:cNvSpPr>
            <a:spLocks noGrp="1"/>
          </p:cNvSpPr>
          <p:nvPr>
            <p:ph type="body" sz="quarter" idx="35" hasCustomPrompt="1"/>
          </p:nvPr>
        </p:nvSpPr>
        <p:spPr>
          <a:xfrm>
            <a:off x="4887715" y="3445147"/>
            <a:ext cx="3728754" cy="654482"/>
          </a:xfrm>
          <a:prstGeom prst="rect">
            <a:avLst/>
          </a:prstGeom>
        </p:spPr>
        <p:txBody>
          <a:bodyPr anchor="b">
            <a:noAutofit/>
          </a:bodyPr>
          <a:lstStyle>
            <a:lvl1pPr marL="0" indent="0">
              <a:lnSpc>
                <a:spcPct val="100000"/>
              </a:lnSpc>
              <a:buNone/>
              <a:defRPr sz="2000" b="0" i="0" spc="120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DATE</a:t>
            </a:r>
          </a:p>
        </p:txBody>
      </p:sp>
      <p:sp>
        <p:nvSpPr>
          <p:cNvPr id="53" name="Text Placeholder 2">
            <a:extLst>
              <a:ext uri="{FF2B5EF4-FFF2-40B4-BE49-F238E27FC236}">
                <a16:creationId xmlns:a16="http://schemas.microsoft.com/office/drawing/2014/main" id="{B28AB96C-3678-3D2F-FB5B-13DF5092E549}"/>
              </a:ext>
            </a:extLst>
          </p:cNvPr>
          <p:cNvSpPr>
            <a:spLocks noGrp="1"/>
          </p:cNvSpPr>
          <p:nvPr>
            <p:ph type="body" sz="quarter" idx="48" hasCustomPrompt="1"/>
          </p:nvPr>
        </p:nvSpPr>
        <p:spPr>
          <a:xfrm>
            <a:off x="10678907" y="4055451"/>
            <a:ext cx="3728754" cy="654482"/>
          </a:xfrm>
          <a:prstGeom prst="rect">
            <a:avLst/>
          </a:prstGeom>
        </p:spPr>
        <p:txBody>
          <a:bodyPr anchor="t">
            <a:noAutofit/>
          </a:bodyPr>
          <a:lstStyle>
            <a:lvl1pPr marL="0" indent="0">
              <a:lnSpc>
                <a:spcPct val="100000"/>
              </a:lnSpc>
              <a:buNone/>
              <a:defRPr sz="2800" b="1" i="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Chart Subhead</a:t>
            </a:r>
          </a:p>
        </p:txBody>
      </p:sp>
      <p:sp>
        <p:nvSpPr>
          <p:cNvPr id="54" name="Text Placeholder 2">
            <a:extLst>
              <a:ext uri="{FF2B5EF4-FFF2-40B4-BE49-F238E27FC236}">
                <a16:creationId xmlns:a16="http://schemas.microsoft.com/office/drawing/2014/main" id="{E4FA538D-C74B-314E-5516-DF016E318D5C}"/>
              </a:ext>
            </a:extLst>
          </p:cNvPr>
          <p:cNvSpPr>
            <a:spLocks noGrp="1"/>
          </p:cNvSpPr>
          <p:nvPr>
            <p:ph type="body" sz="quarter" idx="49" hasCustomPrompt="1"/>
          </p:nvPr>
        </p:nvSpPr>
        <p:spPr>
          <a:xfrm>
            <a:off x="10678905" y="4751270"/>
            <a:ext cx="3728782" cy="2113856"/>
          </a:xfrm>
          <a:prstGeom prst="rect">
            <a:avLst/>
          </a:prstGeom>
        </p:spPr>
        <p:txBody>
          <a:bodyPr>
            <a:noAutofit/>
          </a:bodyPr>
          <a:lstStyle>
            <a:lvl1pPr marL="0" indent="0">
              <a:lnSpc>
                <a:spcPct val="100000"/>
              </a:lnSpc>
              <a:buNone/>
              <a:defRPr sz="2800" b="0" i="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marL="0" marR="0" lvl="0" indent="0" algn="l" defTabSz="1828571" rtl="0" eaLnBrk="1" fontAlgn="auto" latinLnBrk="0" hangingPunct="1">
              <a:lnSpc>
                <a:spcPct val="100000"/>
              </a:lnSpc>
              <a:spcBef>
                <a:spcPts val="2000"/>
              </a:spcBef>
              <a:spcAft>
                <a:spcPts val="0"/>
              </a:spcAft>
              <a:buClrTx/>
              <a:buSzTx/>
              <a:buFont typeface="Arial" panose="020B0604020202020204" pitchFamily="34" charset="0"/>
              <a:buNone/>
              <a:tabLst/>
              <a:defRPr/>
            </a:pPr>
            <a:r>
              <a:rPr lang="en-US"/>
              <a:t>Body Copy</a:t>
            </a:r>
          </a:p>
          <a:p>
            <a:pPr lvl="0"/>
            <a:endParaRPr lang="en-US"/>
          </a:p>
        </p:txBody>
      </p:sp>
      <p:sp>
        <p:nvSpPr>
          <p:cNvPr id="55" name="Text Placeholder 2">
            <a:extLst>
              <a:ext uri="{FF2B5EF4-FFF2-40B4-BE49-F238E27FC236}">
                <a16:creationId xmlns:a16="http://schemas.microsoft.com/office/drawing/2014/main" id="{61C68ED3-76DA-A142-3640-15C0C61596D5}"/>
              </a:ext>
            </a:extLst>
          </p:cNvPr>
          <p:cNvSpPr>
            <a:spLocks noGrp="1"/>
          </p:cNvSpPr>
          <p:nvPr>
            <p:ph type="body" sz="quarter" idx="50" hasCustomPrompt="1"/>
          </p:nvPr>
        </p:nvSpPr>
        <p:spPr>
          <a:xfrm>
            <a:off x="10678915" y="3445147"/>
            <a:ext cx="3728754" cy="654482"/>
          </a:xfrm>
          <a:prstGeom prst="rect">
            <a:avLst/>
          </a:prstGeom>
        </p:spPr>
        <p:txBody>
          <a:bodyPr anchor="b">
            <a:noAutofit/>
          </a:bodyPr>
          <a:lstStyle>
            <a:lvl1pPr marL="0" indent="0">
              <a:lnSpc>
                <a:spcPct val="100000"/>
              </a:lnSpc>
              <a:buNone/>
              <a:defRPr sz="2000" b="0" i="0" spc="120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DATE</a:t>
            </a:r>
          </a:p>
        </p:txBody>
      </p:sp>
      <p:sp>
        <p:nvSpPr>
          <p:cNvPr id="56" name="Text Placeholder 2">
            <a:extLst>
              <a:ext uri="{FF2B5EF4-FFF2-40B4-BE49-F238E27FC236}">
                <a16:creationId xmlns:a16="http://schemas.microsoft.com/office/drawing/2014/main" id="{D3032DDE-EB21-F873-0F70-8305A28A3326}"/>
              </a:ext>
            </a:extLst>
          </p:cNvPr>
          <p:cNvSpPr>
            <a:spLocks noGrp="1"/>
          </p:cNvSpPr>
          <p:nvPr>
            <p:ph type="body" sz="quarter" idx="51" hasCustomPrompt="1"/>
          </p:nvPr>
        </p:nvSpPr>
        <p:spPr>
          <a:xfrm>
            <a:off x="1966709" y="8373453"/>
            <a:ext cx="3728754" cy="654482"/>
          </a:xfrm>
          <a:prstGeom prst="rect">
            <a:avLst/>
          </a:prstGeom>
        </p:spPr>
        <p:txBody>
          <a:bodyPr anchor="t">
            <a:noAutofit/>
          </a:bodyPr>
          <a:lstStyle>
            <a:lvl1pPr marL="0" indent="0">
              <a:lnSpc>
                <a:spcPct val="100000"/>
              </a:lnSpc>
              <a:buNone/>
              <a:defRPr sz="2800" b="1" i="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Chart Subhead</a:t>
            </a:r>
          </a:p>
        </p:txBody>
      </p:sp>
      <p:sp>
        <p:nvSpPr>
          <p:cNvPr id="57" name="Text Placeholder 2">
            <a:extLst>
              <a:ext uri="{FF2B5EF4-FFF2-40B4-BE49-F238E27FC236}">
                <a16:creationId xmlns:a16="http://schemas.microsoft.com/office/drawing/2014/main" id="{F5598CE2-BCB3-10B5-34A1-77DC5AC4C705}"/>
              </a:ext>
            </a:extLst>
          </p:cNvPr>
          <p:cNvSpPr>
            <a:spLocks noGrp="1"/>
          </p:cNvSpPr>
          <p:nvPr>
            <p:ph type="body" sz="quarter" idx="52" hasCustomPrompt="1"/>
          </p:nvPr>
        </p:nvSpPr>
        <p:spPr>
          <a:xfrm>
            <a:off x="1966709" y="9069270"/>
            <a:ext cx="3728782" cy="2113856"/>
          </a:xfrm>
          <a:prstGeom prst="rect">
            <a:avLst/>
          </a:prstGeom>
        </p:spPr>
        <p:txBody>
          <a:bodyPr>
            <a:noAutofit/>
          </a:bodyPr>
          <a:lstStyle>
            <a:lvl1pPr marL="0" indent="0">
              <a:lnSpc>
                <a:spcPct val="100000"/>
              </a:lnSpc>
              <a:buNone/>
              <a:defRPr sz="2800" b="0" i="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marL="0" marR="0" lvl="0" indent="0" algn="l" defTabSz="1828571" rtl="0" eaLnBrk="1" fontAlgn="auto" latinLnBrk="0" hangingPunct="1">
              <a:lnSpc>
                <a:spcPct val="100000"/>
              </a:lnSpc>
              <a:spcBef>
                <a:spcPts val="2000"/>
              </a:spcBef>
              <a:spcAft>
                <a:spcPts val="0"/>
              </a:spcAft>
              <a:buClrTx/>
              <a:buSzTx/>
              <a:buFont typeface="Arial" panose="020B0604020202020204" pitchFamily="34" charset="0"/>
              <a:buNone/>
              <a:tabLst/>
              <a:defRPr/>
            </a:pPr>
            <a:r>
              <a:rPr lang="en-US"/>
              <a:t>Body Copy</a:t>
            </a:r>
          </a:p>
          <a:p>
            <a:pPr lvl="0"/>
            <a:endParaRPr lang="en-US"/>
          </a:p>
        </p:txBody>
      </p:sp>
      <p:sp>
        <p:nvSpPr>
          <p:cNvPr id="58" name="Text Placeholder 2">
            <a:extLst>
              <a:ext uri="{FF2B5EF4-FFF2-40B4-BE49-F238E27FC236}">
                <a16:creationId xmlns:a16="http://schemas.microsoft.com/office/drawing/2014/main" id="{DB8A49A5-306A-1ACD-D1F1-F0A737493757}"/>
              </a:ext>
            </a:extLst>
          </p:cNvPr>
          <p:cNvSpPr>
            <a:spLocks noGrp="1"/>
          </p:cNvSpPr>
          <p:nvPr>
            <p:ph type="body" sz="quarter" idx="53" hasCustomPrompt="1"/>
          </p:nvPr>
        </p:nvSpPr>
        <p:spPr>
          <a:xfrm>
            <a:off x="1966715" y="7763147"/>
            <a:ext cx="3728754" cy="654482"/>
          </a:xfrm>
          <a:prstGeom prst="rect">
            <a:avLst/>
          </a:prstGeom>
        </p:spPr>
        <p:txBody>
          <a:bodyPr anchor="b">
            <a:noAutofit/>
          </a:bodyPr>
          <a:lstStyle>
            <a:lvl1pPr marL="0" indent="0">
              <a:lnSpc>
                <a:spcPct val="100000"/>
              </a:lnSpc>
              <a:buNone/>
              <a:defRPr sz="2000" b="0" i="0" spc="120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DATE</a:t>
            </a:r>
          </a:p>
        </p:txBody>
      </p:sp>
      <p:sp>
        <p:nvSpPr>
          <p:cNvPr id="59" name="Text Placeholder 2">
            <a:extLst>
              <a:ext uri="{FF2B5EF4-FFF2-40B4-BE49-F238E27FC236}">
                <a16:creationId xmlns:a16="http://schemas.microsoft.com/office/drawing/2014/main" id="{CF1D6DF8-470E-49C9-D674-4C8B6C266518}"/>
              </a:ext>
            </a:extLst>
          </p:cNvPr>
          <p:cNvSpPr>
            <a:spLocks noGrp="1"/>
          </p:cNvSpPr>
          <p:nvPr>
            <p:ph type="body" sz="quarter" idx="54" hasCustomPrompt="1"/>
          </p:nvPr>
        </p:nvSpPr>
        <p:spPr>
          <a:xfrm>
            <a:off x="7605507" y="8373453"/>
            <a:ext cx="3728754" cy="654482"/>
          </a:xfrm>
          <a:prstGeom prst="rect">
            <a:avLst/>
          </a:prstGeom>
        </p:spPr>
        <p:txBody>
          <a:bodyPr anchor="t">
            <a:noAutofit/>
          </a:bodyPr>
          <a:lstStyle>
            <a:lvl1pPr marL="0" indent="0">
              <a:lnSpc>
                <a:spcPct val="100000"/>
              </a:lnSpc>
              <a:buNone/>
              <a:defRPr sz="2800" b="1" i="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Chart Subhead</a:t>
            </a:r>
          </a:p>
        </p:txBody>
      </p:sp>
      <p:sp>
        <p:nvSpPr>
          <p:cNvPr id="60" name="Text Placeholder 2">
            <a:extLst>
              <a:ext uri="{FF2B5EF4-FFF2-40B4-BE49-F238E27FC236}">
                <a16:creationId xmlns:a16="http://schemas.microsoft.com/office/drawing/2014/main" id="{E5ABDEC9-461C-36FB-80CF-3CDCE267C3D1}"/>
              </a:ext>
            </a:extLst>
          </p:cNvPr>
          <p:cNvSpPr>
            <a:spLocks noGrp="1"/>
          </p:cNvSpPr>
          <p:nvPr>
            <p:ph type="body" sz="quarter" idx="55" hasCustomPrompt="1"/>
          </p:nvPr>
        </p:nvSpPr>
        <p:spPr>
          <a:xfrm>
            <a:off x="7605509" y="9069270"/>
            <a:ext cx="3728782" cy="2113856"/>
          </a:xfrm>
          <a:prstGeom prst="rect">
            <a:avLst/>
          </a:prstGeom>
        </p:spPr>
        <p:txBody>
          <a:bodyPr>
            <a:noAutofit/>
          </a:bodyPr>
          <a:lstStyle>
            <a:lvl1pPr marL="0" indent="0">
              <a:lnSpc>
                <a:spcPct val="100000"/>
              </a:lnSpc>
              <a:buNone/>
              <a:defRPr sz="2800" b="0" i="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marL="0" marR="0" lvl="0" indent="0" algn="l" defTabSz="1828571" rtl="0" eaLnBrk="1" fontAlgn="auto" latinLnBrk="0" hangingPunct="1">
              <a:lnSpc>
                <a:spcPct val="100000"/>
              </a:lnSpc>
              <a:spcBef>
                <a:spcPts val="2000"/>
              </a:spcBef>
              <a:spcAft>
                <a:spcPts val="0"/>
              </a:spcAft>
              <a:buClrTx/>
              <a:buSzTx/>
              <a:buFont typeface="Arial" panose="020B0604020202020204" pitchFamily="34" charset="0"/>
              <a:buNone/>
              <a:tabLst/>
              <a:defRPr/>
            </a:pPr>
            <a:r>
              <a:rPr lang="en-US"/>
              <a:t>Body Copy</a:t>
            </a:r>
          </a:p>
          <a:p>
            <a:pPr lvl="0"/>
            <a:endParaRPr lang="en-US"/>
          </a:p>
        </p:txBody>
      </p:sp>
      <p:sp>
        <p:nvSpPr>
          <p:cNvPr id="61" name="Text Placeholder 2">
            <a:extLst>
              <a:ext uri="{FF2B5EF4-FFF2-40B4-BE49-F238E27FC236}">
                <a16:creationId xmlns:a16="http://schemas.microsoft.com/office/drawing/2014/main" id="{2F88A340-B9C7-F329-009F-5F8C4DD425FD}"/>
              </a:ext>
            </a:extLst>
          </p:cNvPr>
          <p:cNvSpPr>
            <a:spLocks noGrp="1"/>
          </p:cNvSpPr>
          <p:nvPr>
            <p:ph type="body" sz="quarter" idx="56" hasCustomPrompt="1"/>
          </p:nvPr>
        </p:nvSpPr>
        <p:spPr>
          <a:xfrm>
            <a:off x="7605515" y="7763147"/>
            <a:ext cx="3728754" cy="654482"/>
          </a:xfrm>
          <a:prstGeom prst="rect">
            <a:avLst/>
          </a:prstGeom>
        </p:spPr>
        <p:txBody>
          <a:bodyPr anchor="b">
            <a:noAutofit/>
          </a:bodyPr>
          <a:lstStyle>
            <a:lvl1pPr marL="0" indent="0">
              <a:lnSpc>
                <a:spcPct val="100000"/>
              </a:lnSpc>
              <a:buNone/>
              <a:defRPr sz="2000" b="0" i="0" spc="120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DATE</a:t>
            </a:r>
          </a:p>
        </p:txBody>
      </p:sp>
      <p:sp>
        <p:nvSpPr>
          <p:cNvPr id="62" name="Text Placeholder 2">
            <a:extLst>
              <a:ext uri="{FF2B5EF4-FFF2-40B4-BE49-F238E27FC236}">
                <a16:creationId xmlns:a16="http://schemas.microsoft.com/office/drawing/2014/main" id="{D7C06995-CDBE-B7EB-2D9D-5092FE3A5446}"/>
              </a:ext>
            </a:extLst>
          </p:cNvPr>
          <p:cNvSpPr>
            <a:spLocks noGrp="1"/>
          </p:cNvSpPr>
          <p:nvPr>
            <p:ph type="body" sz="quarter" idx="57" hasCustomPrompt="1"/>
          </p:nvPr>
        </p:nvSpPr>
        <p:spPr>
          <a:xfrm>
            <a:off x="13549109" y="8373453"/>
            <a:ext cx="3728754" cy="654482"/>
          </a:xfrm>
          <a:prstGeom prst="rect">
            <a:avLst/>
          </a:prstGeom>
        </p:spPr>
        <p:txBody>
          <a:bodyPr anchor="t">
            <a:noAutofit/>
          </a:bodyPr>
          <a:lstStyle>
            <a:lvl1pPr marL="0" indent="0">
              <a:lnSpc>
                <a:spcPct val="100000"/>
              </a:lnSpc>
              <a:buNone/>
              <a:defRPr sz="2800" b="1" i="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Chart Subhead</a:t>
            </a:r>
          </a:p>
        </p:txBody>
      </p:sp>
      <p:sp>
        <p:nvSpPr>
          <p:cNvPr id="63" name="Text Placeholder 2">
            <a:extLst>
              <a:ext uri="{FF2B5EF4-FFF2-40B4-BE49-F238E27FC236}">
                <a16:creationId xmlns:a16="http://schemas.microsoft.com/office/drawing/2014/main" id="{8B09D828-9095-898F-B8BE-BE9171B441BD}"/>
              </a:ext>
            </a:extLst>
          </p:cNvPr>
          <p:cNvSpPr>
            <a:spLocks noGrp="1"/>
          </p:cNvSpPr>
          <p:nvPr>
            <p:ph type="body" sz="quarter" idx="58" hasCustomPrompt="1"/>
          </p:nvPr>
        </p:nvSpPr>
        <p:spPr>
          <a:xfrm>
            <a:off x="13549109" y="9069270"/>
            <a:ext cx="3728782" cy="2113856"/>
          </a:xfrm>
          <a:prstGeom prst="rect">
            <a:avLst/>
          </a:prstGeom>
        </p:spPr>
        <p:txBody>
          <a:bodyPr>
            <a:noAutofit/>
          </a:bodyPr>
          <a:lstStyle>
            <a:lvl1pPr marL="0" indent="0">
              <a:lnSpc>
                <a:spcPct val="100000"/>
              </a:lnSpc>
              <a:buNone/>
              <a:defRPr sz="2800" b="0" i="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marL="0" marR="0" lvl="0" indent="0" algn="l" defTabSz="1828571" rtl="0" eaLnBrk="1" fontAlgn="auto" latinLnBrk="0" hangingPunct="1">
              <a:lnSpc>
                <a:spcPct val="100000"/>
              </a:lnSpc>
              <a:spcBef>
                <a:spcPts val="2000"/>
              </a:spcBef>
              <a:spcAft>
                <a:spcPts val="0"/>
              </a:spcAft>
              <a:buClrTx/>
              <a:buSzTx/>
              <a:buFont typeface="Arial" panose="020B0604020202020204" pitchFamily="34" charset="0"/>
              <a:buNone/>
              <a:tabLst/>
              <a:defRPr/>
            </a:pPr>
            <a:r>
              <a:rPr lang="en-US"/>
              <a:t>Body Copy</a:t>
            </a:r>
          </a:p>
          <a:p>
            <a:pPr lvl="0"/>
            <a:endParaRPr lang="en-US"/>
          </a:p>
        </p:txBody>
      </p:sp>
      <p:sp>
        <p:nvSpPr>
          <p:cNvPr id="64" name="Text Placeholder 2">
            <a:extLst>
              <a:ext uri="{FF2B5EF4-FFF2-40B4-BE49-F238E27FC236}">
                <a16:creationId xmlns:a16="http://schemas.microsoft.com/office/drawing/2014/main" id="{F7606B96-A826-501B-19C1-9066D76D2988}"/>
              </a:ext>
            </a:extLst>
          </p:cNvPr>
          <p:cNvSpPr>
            <a:spLocks noGrp="1"/>
          </p:cNvSpPr>
          <p:nvPr>
            <p:ph type="body" sz="quarter" idx="59" hasCustomPrompt="1"/>
          </p:nvPr>
        </p:nvSpPr>
        <p:spPr>
          <a:xfrm>
            <a:off x="13549115" y="7763147"/>
            <a:ext cx="3728754" cy="654482"/>
          </a:xfrm>
          <a:prstGeom prst="rect">
            <a:avLst/>
          </a:prstGeom>
        </p:spPr>
        <p:txBody>
          <a:bodyPr anchor="b">
            <a:noAutofit/>
          </a:bodyPr>
          <a:lstStyle>
            <a:lvl1pPr marL="0" indent="0">
              <a:lnSpc>
                <a:spcPct val="100000"/>
              </a:lnSpc>
              <a:buNone/>
              <a:defRPr sz="2000" b="0" i="0" spc="120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DATE</a:t>
            </a:r>
          </a:p>
        </p:txBody>
      </p:sp>
      <p:sp>
        <p:nvSpPr>
          <p:cNvPr id="65" name="TextBox 64">
            <a:extLst>
              <a:ext uri="{FF2B5EF4-FFF2-40B4-BE49-F238E27FC236}">
                <a16:creationId xmlns:a16="http://schemas.microsoft.com/office/drawing/2014/main" id="{76C110F0-CA54-56C5-9735-2B84A136063F}"/>
              </a:ext>
            </a:extLst>
          </p:cNvPr>
          <p:cNvSpPr txBox="1"/>
          <p:nvPr userDrawn="1"/>
        </p:nvSpPr>
        <p:spPr>
          <a:xfrm>
            <a:off x="17134401" y="12777664"/>
            <a:ext cx="7014258" cy="461665"/>
          </a:xfrm>
          <a:prstGeom prst="rect">
            <a:avLst/>
          </a:prstGeom>
          <a:noFill/>
        </p:spPr>
        <p:txBody>
          <a:bodyPr wrap="square" rtlCol="0">
            <a:spAutoFit/>
          </a:bodyPr>
          <a:lstStyle/>
          <a:p>
            <a:pPr marL="0" marR="0" lvl="0" indent="0" algn="r" defTabSz="1828571" rtl="0" eaLnBrk="1" fontAlgn="auto" latinLnBrk="0" hangingPunct="1">
              <a:lnSpc>
                <a:spcPct val="100000"/>
              </a:lnSpc>
              <a:spcBef>
                <a:spcPts val="0"/>
              </a:spcBef>
              <a:spcAft>
                <a:spcPts val="0"/>
              </a:spcAft>
              <a:buClrTx/>
              <a:buSzTx/>
              <a:buFontTx/>
              <a:buNone/>
              <a:tabLst/>
              <a:defRPr/>
            </a:pPr>
            <a:fld id="{29691552-3224-4B49-8468-AEF6176B9523}" type="slidenum">
              <a:rPr lang="en-US" sz="2400" kern="1200" smtClean="0">
                <a:solidFill>
                  <a:schemeClr val="bg1"/>
                </a:solidFill>
                <a:effectLst/>
                <a:latin typeface="+mn-lt"/>
                <a:ea typeface="+mn-ea"/>
                <a:cs typeface="+mn-cs"/>
              </a:rPr>
              <a:pPr marL="0" marR="0" lvl="0" indent="0" algn="r" defTabSz="1828571" rtl="0" eaLnBrk="1" fontAlgn="auto" latinLnBrk="0" hangingPunct="1">
                <a:lnSpc>
                  <a:spcPct val="100000"/>
                </a:lnSpc>
                <a:spcBef>
                  <a:spcPts val="0"/>
                </a:spcBef>
                <a:spcAft>
                  <a:spcPts val="0"/>
                </a:spcAft>
                <a:buClrTx/>
                <a:buSzTx/>
                <a:buFontTx/>
                <a:buNone/>
                <a:tabLst/>
                <a:defRPr/>
              </a:pPr>
              <a:t>‹#›</a:t>
            </a:fld>
            <a:endParaRPr lang="en-US" sz="2400" kern="1200">
              <a:solidFill>
                <a:schemeClr val="bg1"/>
              </a:solidFill>
              <a:effectLst/>
              <a:latin typeface="+mn-lt"/>
              <a:ea typeface="+mn-ea"/>
              <a:cs typeface="+mn-cs"/>
            </a:endParaRPr>
          </a:p>
        </p:txBody>
      </p:sp>
      <p:sp>
        <p:nvSpPr>
          <p:cNvPr id="2" name="Text Placeholder 20">
            <a:extLst>
              <a:ext uri="{FF2B5EF4-FFF2-40B4-BE49-F238E27FC236}">
                <a16:creationId xmlns:a16="http://schemas.microsoft.com/office/drawing/2014/main" id="{325E97D1-7F10-956F-9404-FB168BA0C0C6}"/>
              </a:ext>
            </a:extLst>
          </p:cNvPr>
          <p:cNvSpPr>
            <a:spLocks noGrp="1"/>
          </p:cNvSpPr>
          <p:nvPr>
            <p:ph type="body" sz="quarter" idx="60" hasCustomPrompt="1"/>
          </p:nvPr>
        </p:nvSpPr>
        <p:spPr>
          <a:xfrm>
            <a:off x="763490" y="1490869"/>
            <a:ext cx="8341492" cy="1789044"/>
          </a:xfrm>
          <a:prstGeom prst="rect">
            <a:avLst/>
          </a:prstGeom>
        </p:spPr>
        <p:txBody>
          <a:bodyPr lIns="0" tIns="0" rIns="0" bIns="0" anchor="t" anchorCtr="0"/>
          <a:lstStyle>
            <a:lvl1pPr marL="0" indent="0" algn="l">
              <a:lnSpc>
                <a:spcPct val="100000"/>
              </a:lnSpc>
              <a:spcBef>
                <a:spcPts val="0"/>
              </a:spcBef>
              <a:buNone/>
              <a:defRPr sz="6599" b="0">
                <a:solidFill>
                  <a:schemeClr val="bg1"/>
                </a:solidFill>
                <a:latin typeface="+mj-lt"/>
                <a:cs typeface="Arial" panose="020B0604020202020204" pitchFamily="34" charset="0"/>
              </a:defRPr>
            </a:lvl1pPr>
          </a:lstStyle>
          <a:p>
            <a:pPr lvl="0"/>
            <a:r>
              <a:rPr lang="en-US"/>
              <a:t>Slide Title Goes Here</a:t>
            </a:r>
          </a:p>
        </p:txBody>
      </p:sp>
      <p:sp>
        <p:nvSpPr>
          <p:cNvPr id="3" name="Text Placeholder 18">
            <a:extLst>
              <a:ext uri="{FF2B5EF4-FFF2-40B4-BE49-F238E27FC236}">
                <a16:creationId xmlns:a16="http://schemas.microsoft.com/office/drawing/2014/main" id="{406EE204-6567-EDF3-5119-E04E62279038}"/>
              </a:ext>
            </a:extLst>
          </p:cNvPr>
          <p:cNvSpPr>
            <a:spLocks noGrp="1"/>
          </p:cNvSpPr>
          <p:nvPr>
            <p:ph type="body" sz="quarter" idx="18" hasCustomPrompt="1"/>
          </p:nvPr>
        </p:nvSpPr>
        <p:spPr>
          <a:xfrm>
            <a:off x="763489" y="914401"/>
            <a:ext cx="8345054" cy="556591"/>
          </a:xfrm>
          <a:prstGeom prst="rect">
            <a:avLst/>
          </a:prstGeom>
        </p:spPr>
        <p:txBody>
          <a:bodyPr lIns="0" tIns="0" rIns="0" bIns="0" anchor="b"/>
          <a:lstStyle>
            <a:lvl1pPr marL="0" indent="0">
              <a:lnSpc>
                <a:spcPct val="100000"/>
              </a:lnSpc>
              <a:buNone/>
              <a:defRPr sz="2000" spc="600">
                <a:solidFill>
                  <a:srgbClr val="1A67E2"/>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
        <p:nvSpPr>
          <p:cNvPr id="4" name="Text Placeholder 4">
            <a:extLst>
              <a:ext uri="{FF2B5EF4-FFF2-40B4-BE49-F238E27FC236}">
                <a16:creationId xmlns:a16="http://schemas.microsoft.com/office/drawing/2014/main" id="{FB84BDE2-566E-7C72-7542-3D14210E7B29}"/>
              </a:ext>
            </a:extLst>
          </p:cNvPr>
          <p:cNvSpPr txBox="1">
            <a:spLocks/>
          </p:cNvSpPr>
          <p:nvPr userDrawn="1"/>
        </p:nvSpPr>
        <p:spPr>
          <a:xfrm>
            <a:off x="12344380" y="12801600"/>
            <a:ext cx="11276132" cy="914402"/>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1828571" rtl="0" eaLnBrk="1" fontAlgn="auto" latinLnBrk="0" hangingPunct="1">
              <a:lnSpc>
                <a:spcPct val="100000"/>
              </a:lnSpc>
              <a:spcBef>
                <a:spcPts val="0"/>
              </a:spcBef>
              <a:spcAft>
                <a:spcPts val="0"/>
              </a:spcAft>
              <a:buClrTx/>
              <a:buSzTx/>
              <a:buFontTx/>
              <a:buNone/>
              <a:tabLst/>
              <a:defRPr/>
            </a:pPr>
            <a:fld id="{29691552-3224-4B49-8468-AEF6176B9523}" type="slidenum">
              <a:rPr lang="en-US" sz="1400" kern="1200" smtClean="0">
                <a:solidFill>
                  <a:schemeClr val="bg1"/>
                </a:solidFill>
                <a:effectLst/>
                <a:latin typeface="+mn-lt"/>
                <a:ea typeface="+mn-ea"/>
                <a:cs typeface="+mn-cs"/>
              </a:rPr>
              <a:pPr marL="0" marR="0" lvl="0" indent="0" algn="r" defTabSz="1828571" rtl="0" eaLnBrk="1" fontAlgn="auto" latinLnBrk="0" hangingPunct="1">
                <a:lnSpc>
                  <a:spcPct val="100000"/>
                </a:lnSpc>
                <a:spcBef>
                  <a:spcPts val="0"/>
                </a:spcBef>
                <a:spcAft>
                  <a:spcPts val="0"/>
                </a:spcAft>
                <a:buClrTx/>
                <a:buSzTx/>
                <a:buFontTx/>
                <a:buNone/>
                <a:tabLst/>
                <a:defRPr/>
              </a:pPr>
              <a:t>‹#›</a:t>
            </a:fld>
            <a:endParaRPr lang="en-US" sz="1400" kern="1200">
              <a:solidFill>
                <a:schemeClr val="bg1"/>
              </a:solidFill>
              <a:effectLst/>
              <a:latin typeface="+mn-lt"/>
              <a:ea typeface="+mn-ea"/>
              <a:cs typeface="+mn-cs"/>
            </a:endParaRPr>
          </a:p>
        </p:txBody>
      </p:sp>
      <p:sp>
        <p:nvSpPr>
          <p:cNvPr id="9" name="Text Placeholder 8">
            <a:extLst>
              <a:ext uri="{FF2B5EF4-FFF2-40B4-BE49-F238E27FC236}">
                <a16:creationId xmlns:a16="http://schemas.microsoft.com/office/drawing/2014/main" id="{D5A05125-0719-9380-17CC-1FCE37D02576}"/>
              </a:ext>
            </a:extLst>
          </p:cNvPr>
          <p:cNvSpPr txBox="1">
            <a:spLocks/>
          </p:cNvSpPr>
          <p:nvPr userDrawn="1"/>
        </p:nvSpPr>
        <p:spPr>
          <a:xfrm>
            <a:off x="763488" y="12801600"/>
            <a:ext cx="11276132" cy="914400"/>
          </a:xfrm>
          <a:prstGeom prst="rect">
            <a:avLst/>
          </a:prstGeom>
        </p:spPr>
        <p:txBody>
          <a:bodyPr anchor="ctr"/>
          <a:lstStyle>
            <a:lvl1pPr marL="0" indent="0" algn="l" defTabSz="914309" rtl="0" eaLnBrk="1" latinLnBrk="0" hangingPunct="1">
              <a:lnSpc>
                <a:spcPct val="100000"/>
              </a:lnSpc>
              <a:spcBef>
                <a:spcPts val="1000"/>
              </a:spcBef>
              <a:buFont typeface="Arial" panose="020B0604020202020204" pitchFamily="34" charset="0"/>
              <a:buNone/>
              <a:defRPr sz="1400" kern="1200">
                <a:solidFill>
                  <a:schemeClr val="tx1"/>
                </a:solidFill>
                <a:latin typeface="+mn-lt"/>
                <a:ea typeface="+mn-ea"/>
                <a:cs typeface="+mn-cs"/>
              </a:defRPr>
            </a:lvl1pPr>
            <a:lvl2pPr marL="685731" indent="-228577" algn="l" defTabSz="914309"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bg1"/>
                </a:solidFill>
              </a:rPr>
              <a:t>nasa.gov  |  </a:t>
            </a:r>
            <a:r>
              <a:rPr lang="en-US" b="1" dirty="0">
                <a:solidFill>
                  <a:schemeClr val="bg1"/>
                </a:solidFill>
              </a:rPr>
              <a:t>Space Transportation – GO Domain</a:t>
            </a:r>
            <a:endParaRPr lang="en-US" dirty="0">
              <a:solidFill>
                <a:srgbClr val="FF0000"/>
              </a:solidFill>
            </a:endParaRPr>
          </a:p>
        </p:txBody>
      </p:sp>
    </p:spTree>
    <p:extLst>
      <p:ext uri="{BB962C8B-B14F-4D97-AF65-F5344CB8AC3E}">
        <p14:creationId xmlns:p14="http://schemas.microsoft.com/office/powerpoint/2010/main" val="23410682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quential 5">
    <p:bg>
      <p:bgPr>
        <a:solidFill>
          <a:schemeClr val="tx1"/>
        </a:solidFill>
        <a:effectLst/>
      </p:bgPr>
    </p:bg>
    <p:spTree>
      <p:nvGrpSpPr>
        <p:cNvPr id="1" name=""/>
        <p:cNvGrpSpPr/>
        <p:nvPr/>
      </p:nvGrpSpPr>
      <p:grpSpPr>
        <a:xfrm>
          <a:off x="0" y="0"/>
          <a:ext cx="0" cy="0"/>
          <a:chOff x="0" y="0"/>
          <a:chExt cx="0" cy="0"/>
        </a:xfrm>
      </p:grpSpPr>
      <p:cxnSp>
        <p:nvCxnSpPr>
          <p:cNvPr id="32" name="Straight Connector 31">
            <a:extLst>
              <a:ext uri="{FF2B5EF4-FFF2-40B4-BE49-F238E27FC236}">
                <a16:creationId xmlns:a16="http://schemas.microsoft.com/office/drawing/2014/main" id="{CFEFE162-9431-BAED-9186-35428399F51B}"/>
              </a:ext>
            </a:extLst>
          </p:cNvPr>
          <p:cNvCxnSpPr>
            <a:cxnSpLocks/>
          </p:cNvCxnSpPr>
          <p:nvPr userDrawn="1"/>
        </p:nvCxnSpPr>
        <p:spPr>
          <a:xfrm>
            <a:off x="3505200" y="7685522"/>
            <a:ext cx="17373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CBDF725A-9E65-0E3D-C01A-8B0089DDD0CA}"/>
              </a:ext>
            </a:extLst>
          </p:cNvPr>
          <p:cNvSpPr/>
          <p:nvPr userDrawn="1"/>
        </p:nvSpPr>
        <p:spPr>
          <a:xfrm>
            <a:off x="3385022" y="7565345"/>
            <a:ext cx="240358" cy="240358"/>
          </a:xfrm>
          <a:prstGeom prst="ellipse">
            <a:avLst/>
          </a:prstGeom>
          <a:solidFill>
            <a:schemeClr val="accent3"/>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7199">
              <a:solidFill>
                <a:schemeClr val="bg1"/>
              </a:solidFill>
            </a:endParaRPr>
          </a:p>
        </p:txBody>
      </p:sp>
      <p:sp>
        <p:nvSpPr>
          <p:cNvPr id="34" name="Oval 33">
            <a:extLst>
              <a:ext uri="{FF2B5EF4-FFF2-40B4-BE49-F238E27FC236}">
                <a16:creationId xmlns:a16="http://schemas.microsoft.com/office/drawing/2014/main" id="{90EEAF0E-D281-50F1-ED30-C1657BFA7B64}"/>
              </a:ext>
            </a:extLst>
          </p:cNvPr>
          <p:cNvSpPr/>
          <p:nvPr userDrawn="1"/>
        </p:nvSpPr>
        <p:spPr>
          <a:xfrm>
            <a:off x="9176224" y="7565345"/>
            <a:ext cx="240358" cy="240358"/>
          </a:xfrm>
          <a:prstGeom prst="ellipse">
            <a:avLst/>
          </a:prstGeom>
          <a:solidFill>
            <a:schemeClr val="accent3"/>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7199">
              <a:solidFill>
                <a:schemeClr val="bg1"/>
              </a:solidFill>
            </a:endParaRPr>
          </a:p>
        </p:txBody>
      </p:sp>
      <p:sp>
        <p:nvSpPr>
          <p:cNvPr id="35" name="Oval 34">
            <a:extLst>
              <a:ext uri="{FF2B5EF4-FFF2-40B4-BE49-F238E27FC236}">
                <a16:creationId xmlns:a16="http://schemas.microsoft.com/office/drawing/2014/main" id="{2CB11DDA-C5E0-04B1-A4B2-AF2CC6AEF3BC}"/>
              </a:ext>
            </a:extLst>
          </p:cNvPr>
          <p:cNvSpPr/>
          <p:nvPr userDrawn="1"/>
        </p:nvSpPr>
        <p:spPr>
          <a:xfrm>
            <a:off x="14967423" y="7565345"/>
            <a:ext cx="240358" cy="240358"/>
          </a:xfrm>
          <a:prstGeom prst="ellipse">
            <a:avLst/>
          </a:prstGeom>
          <a:solidFill>
            <a:schemeClr val="accent3"/>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7199">
              <a:solidFill>
                <a:schemeClr val="bg1"/>
              </a:solidFill>
            </a:endParaRPr>
          </a:p>
        </p:txBody>
      </p:sp>
      <p:sp>
        <p:nvSpPr>
          <p:cNvPr id="36" name="Oval 35">
            <a:extLst>
              <a:ext uri="{FF2B5EF4-FFF2-40B4-BE49-F238E27FC236}">
                <a16:creationId xmlns:a16="http://schemas.microsoft.com/office/drawing/2014/main" id="{73601AD9-66FE-84A2-0F9B-0E3BBF77A229}"/>
              </a:ext>
            </a:extLst>
          </p:cNvPr>
          <p:cNvSpPr/>
          <p:nvPr userDrawn="1"/>
        </p:nvSpPr>
        <p:spPr>
          <a:xfrm>
            <a:off x="20758623" y="7565345"/>
            <a:ext cx="240358" cy="240358"/>
          </a:xfrm>
          <a:prstGeom prst="ellipse">
            <a:avLst/>
          </a:prstGeom>
          <a:solidFill>
            <a:schemeClr val="accent3"/>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7199">
              <a:solidFill>
                <a:schemeClr val="bg1"/>
              </a:solidFill>
            </a:endParaRPr>
          </a:p>
        </p:txBody>
      </p:sp>
      <p:sp>
        <p:nvSpPr>
          <p:cNvPr id="37" name="Text Placeholder 2">
            <a:extLst>
              <a:ext uri="{FF2B5EF4-FFF2-40B4-BE49-F238E27FC236}">
                <a16:creationId xmlns:a16="http://schemas.microsoft.com/office/drawing/2014/main" id="{4EAC302E-C010-D9DD-9EE2-C0FD8362FF31}"/>
              </a:ext>
            </a:extLst>
          </p:cNvPr>
          <p:cNvSpPr>
            <a:spLocks noGrp="1"/>
          </p:cNvSpPr>
          <p:nvPr>
            <p:ph type="body" sz="quarter" idx="23" hasCustomPrompt="1"/>
          </p:nvPr>
        </p:nvSpPr>
        <p:spPr>
          <a:xfrm>
            <a:off x="763488" y="8232193"/>
            <a:ext cx="5485686" cy="730654"/>
          </a:xfrm>
          <a:prstGeom prst="rect">
            <a:avLst/>
          </a:prstGeom>
          <a:ln>
            <a:noFill/>
          </a:ln>
        </p:spPr>
        <p:txBody>
          <a:bodyPr anchor="b">
            <a:noAutofit/>
          </a:bodyPr>
          <a:lstStyle>
            <a:lvl1pPr marL="0" indent="0" algn="ctr">
              <a:lnSpc>
                <a:spcPct val="100000"/>
              </a:lnSpc>
              <a:buNone/>
              <a:defRPr sz="2000" b="0" i="0" spc="60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THEME, </a:t>
            </a:r>
            <a:br>
              <a:rPr lang="en-US"/>
            </a:br>
            <a:r>
              <a:rPr lang="en-US"/>
              <a:t>PROJECT, MISSION</a:t>
            </a:r>
          </a:p>
        </p:txBody>
      </p:sp>
      <p:sp>
        <p:nvSpPr>
          <p:cNvPr id="38" name="Text Placeholder 2">
            <a:extLst>
              <a:ext uri="{FF2B5EF4-FFF2-40B4-BE49-F238E27FC236}">
                <a16:creationId xmlns:a16="http://schemas.microsoft.com/office/drawing/2014/main" id="{65F54CB1-5779-FFB1-AB89-807D8E65422E}"/>
              </a:ext>
            </a:extLst>
          </p:cNvPr>
          <p:cNvSpPr>
            <a:spLocks noGrp="1"/>
          </p:cNvSpPr>
          <p:nvPr>
            <p:ph type="body" sz="quarter" idx="24" hasCustomPrompt="1"/>
          </p:nvPr>
        </p:nvSpPr>
        <p:spPr>
          <a:xfrm>
            <a:off x="763488" y="8983997"/>
            <a:ext cx="5485686" cy="543998"/>
          </a:xfrm>
          <a:prstGeom prst="rect">
            <a:avLst/>
          </a:prstGeom>
          <a:ln>
            <a:noFill/>
          </a:ln>
        </p:spPr>
        <p:txBody>
          <a:bodyPr>
            <a:noAutofit/>
          </a:bodyPr>
          <a:lstStyle>
            <a:lvl1pPr marL="0" indent="0" algn="ctr">
              <a:lnSpc>
                <a:spcPct val="100000"/>
              </a:lnSpc>
              <a:buNone/>
              <a:defRPr sz="3600" b="1" i="0" spc="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Subhead</a:t>
            </a:r>
          </a:p>
        </p:txBody>
      </p:sp>
      <p:sp>
        <p:nvSpPr>
          <p:cNvPr id="39" name="Text Placeholder 2">
            <a:extLst>
              <a:ext uri="{FF2B5EF4-FFF2-40B4-BE49-F238E27FC236}">
                <a16:creationId xmlns:a16="http://schemas.microsoft.com/office/drawing/2014/main" id="{64478DFC-6BE2-BBE2-E581-D1B2AA26B133}"/>
              </a:ext>
            </a:extLst>
          </p:cNvPr>
          <p:cNvSpPr>
            <a:spLocks noGrp="1"/>
          </p:cNvSpPr>
          <p:nvPr>
            <p:ph type="body" sz="quarter" idx="25" hasCustomPrompt="1"/>
          </p:nvPr>
        </p:nvSpPr>
        <p:spPr>
          <a:xfrm>
            <a:off x="763488" y="9776681"/>
            <a:ext cx="5485686" cy="2111434"/>
          </a:xfrm>
          <a:prstGeom prst="rect">
            <a:avLst/>
          </a:prstGeom>
          <a:ln>
            <a:noFill/>
          </a:ln>
        </p:spPr>
        <p:txBody>
          <a:bodyPr>
            <a:noAutofit/>
          </a:bodyPr>
          <a:lstStyle>
            <a:lvl1pPr marL="0" indent="0" algn="ctr">
              <a:lnSpc>
                <a:spcPct val="100000"/>
              </a:lnSpc>
              <a:buNone/>
              <a:defRPr sz="2800" b="0" i="0" spc="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marL="0" marR="0" lvl="0" indent="0" algn="l" defTabSz="1828571" rtl="0" eaLnBrk="1" fontAlgn="auto" latinLnBrk="0" hangingPunct="1">
              <a:lnSpc>
                <a:spcPct val="100000"/>
              </a:lnSpc>
              <a:spcBef>
                <a:spcPts val="2000"/>
              </a:spcBef>
              <a:spcAft>
                <a:spcPts val="0"/>
              </a:spcAft>
              <a:buClrTx/>
              <a:buSzTx/>
              <a:buFont typeface="Arial" panose="020B0604020202020204" pitchFamily="34" charset="0"/>
              <a:buNone/>
              <a:tabLst/>
              <a:defRPr/>
            </a:pPr>
            <a:r>
              <a:rPr lang="en-US"/>
              <a:t>Body Copy</a:t>
            </a:r>
          </a:p>
        </p:txBody>
      </p:sp>
      <p:sp>
        <p:nvSpPr>
          <p:cNvPr id="49" name="Text Placeholder 2">
            <a:extLst>
              <a:ext uri="{FF2B5EF4-FFF2-40B4-BE49-F238E27FC236}">
                <a16:creationId xmlns:a16="http://schemas.microsoft.com/office/drawing/2014/main" id="{791ACDE9-2698-BD7D-9883-B20674C52103}"/>
              </a:ext>
            </a:extLst>
          </p:cNvPr>
          <p:cNvSpPr>
            <a:spLocks noGrp="1"/>
          </p:cNvSpPr>
          <p:nvPr>
            <p:ph type="body" sz="quarter" idx="26" hasCustomPrompt="1"/>
          </p:nvPr>
        </p:nvSpPr>
        <p:spPr>
          <a:xfrm>
            <a:off x="6553934" y="8232193"/>
            <a:ext cx="5485686" cy="730654"/>
          </a:xfrm>
          <a:prstGeom prst="rect">
            <a:avLst/>
          </a:prstGeom>
          <a:ln>
            <a:noFill/>
          </a:ln>
        </p:spPr>
        <p:txBody>
          <a:bodyPr anchor="b">
            <a:noAutofit/>
          </a:bodyPr>
          <a:lstStyle>
            <a:lvl1pPr marL="0" indent="0" algn="ctr">
              <a:lnSpc>
                <a:spcPct val="100000"/>
              </a:lnSpc>
              <a:buNone/>
              <a:defRPr sz="2000" b="0" i="0" spc="60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THEME, </a:t>
            </a:r>
            <a:br>
              <a:rPr lang="en-US"/>
            </a:br>
            <a:r>
              <a:rPr lang="en-US"/>
              <a:t>PROJECT, MISSION</a:t>
            </a:r>
          </a:p>
        </p:txBody>
      </p:sp>
      <p:sp>
        <p:nvSpPr>
          <p:cNvPr id="50" name="Text Placeholder 2">
            <a:extLst>
              <a:ext uri="{FF2B5EF4-FFF2-40B4-BE49-F238E27FC236}">
                <a16:creationId xmlns:a16="http://schemas.microsoft.com/office/drawing/2014/main" id="{7FEFE99E-C903-4AA2-2B4B-CA9A61330877}"/>
              </a:ext>
            </a:extLst>
          </p:cNvPr>
          <p:cNvSpPr>
            <a:spLocks noGrp="1"/>
          </p:cNvSpPr>
          <p:nvPr>
            <p:ph type="body" sz="quarter" idx="27" hasCustomPrompt="1"/>
          </p:nvPr>
        </p:nvSpPr>
        <p:spPr>
          <a:xfrm>
            <a:off x="6553934" y="8983997"/>
            <a:ext cx="5485686" cy="543998"/>
          </a:xfrm>
          <a:prstGeom prst="rect">
            <a:avLst/>
          </a:prstGeom>
          <a:ln>
            <a:noFill/>
          </a:ln>
        </p:spPr>
        <p:txBody>
          <a:bodyPr>
            <a:noAutofit/>
          </a:bodyPr>
          <a:lstStyle>
            <a:lvl1pPr marL="0" indent="0" algn="ctr">
              <a:lnSpc>
                <a:spcPct val="100000"/>
              </a:lnSpc>
              <a:buNone/>
              <a:defRPr sz="3600" b="1" i="0" spc="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Subhead</a:t>
            </a:r>
          </a:p>
        </p:txBody>
      </p:sp>
      <p:sp>
        <p:nvSpPr>
          <p:cNvPr id="51" name="Text Placeholder 2">
            <a:extLst>
              <a:ext uri="{FF2B5EF4-FFF2-40B4-BE49-F238E27FC236}">
                <a16:creationId xmlns:a16="http://schemas.microsoft.com/office/drawing/2014/main" id="{61165F72-A30A-6CBF-EC08-F653167549FB}"/>
              </a:ext>
            </a:extLst>
          </p:cNvPr>
          <p:cNvSpPr>
            <a:spLocks noGrp="1"/>
          </p:cNvSpPr>
          <p:nvPr>
            <p:ph type="body" sz="quarter" idx="28" hasCustomPrompt="1"/>
          </p:nvPr>
        </p:nvSpPr>
        <p:spPr>
          <a:xfrm>
            <a:off x="6553934" y="9776681"/>
            <a:ext cx="5485686" cy="2111434"/>
          </a:xfrm>
          <a:prstGeom prst="rect">
            <a:avLst/>
          </a:prstGeom>
          <a:ln>
            <a:noFill/>
          </a:ln>
        </p:spPr>
        <p:txBody>
          <a:bodyPr>
            <a:noAutofit/>
          </a:bodyPr>
          <a:lstStyle>
            <a:lvl1pPr marL="0" indent="0" algn="ctr">
              <a:lnSpc>
                <a:spcPct val="100000"/>
              </a:lnSpc>
              <a:buNone/>
              <a:defRPr sz="2800" b="0" i="0" spc="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marL="0" marR="0" lvl="0" indent="0" algn="l" defTabSz="1828571" rtl="0" eaLnBrk="1" fontAlgn="auto" latinLnBrk="0" hangingPunct="1">
              <a:lnSpc>
                <a:spcPct val="100000"/>
              </a:lnSpc>
              <a:spcBef>
                <a:spcPts val="2000"/>
              </a:spcBef>
              <a:spcAft>
                <a:spcPts val="0"/>
              </a:spcAft>
              <a:buClrTx/>
              <a:buSzTx/>
              <a:buFont typeface="Arial" panose="020B0604020202020204" pitchFamily="34" charset="0"/>
              <a:buNone/>
              <a:tabLst/>
              <a:defRPr/>
            </a:pPr>
            <a:r>
              <a:rPr lang="en-US"/>
              <a:t>Body Copy</a:t>
            </a:r>
          </a:p>
          <a:p>
            <a:pPr lvl="0"/>
            <a:endParaRPr lang="en-US"/>
          </a:p>
        </p:txBody>
      </p:sp>
      <p:sp>
        <p:nvSpPr>
          <p:cNvPr id="52" name="Text Placeholder 2">
            <a:extLst>
              <a:ext uri="{FF2B5EF4-FFF2-40B4-BE49-F238E27FC236}">
                <a16:creationId xmlns:a16="http://schemas.microsoft.com/office/drawing/2014/main" id="{737E75BB-AB37-B6B8-670A-48511F9CEF21}"/>
              </a:ext>
            </a:extLst>
          </p:cNvPr>
          <p:cNvSpPr>
            <a:spLocks noGrp="1"/>
          </p:cNvSpPr>
          <p:nvPr>
            <p:ph type="body" sz="quarter" idx="29" hasCustomPrompt="1"/>
          </p:nvPr>
        </p:nvSpPr>
        <p:spPr>
          <a:xfrm>
            <a:off x="12344381" y="8232193"/>
            <a:ext cx="5485686" cy="730654"/>
          </a:xfrm>
          <a:prstGeom prst="rect">
            <a:avLst/>
          </a:prstGeom>
          <a:ln>
            <a:noFill/>
          </a:ln>
        </p:spPr>
        <p:txBody>
          <a:bodyPr anchor="b">
            <a:noAutofit/>
          </a:bodyPr>
          <a:lstStyle>
            <a:lvl1pPr marL="0" indent="0" algn="ctr">
              <a:lnSpc>
                <a:spcPct val="100000"/>
              </a:lnSpc>
              <a:buNone/>
              <a:defRPr sz="2000" b="0" i="0" spc="60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THEME, </a:t>
            </a:r>
            <a:br>
              <a:rPr lang="en-US"/>
            </a:br>
            <a:r>
              <a:rPr lang="en-US"/>
              <a:t>PROJECT, MISSION</a:t>
            </a:r>
          </a:p>
        </p:txBody>
      </p:sp>
      <p:sp>
        <p:nvSpPr>
          <p:cNvPr id="53" name="Text Placeholder 2">
            <a:extLst>
              <a:ext uri="{FF2B5EF4-FFF2-40B4-BE49-F238E27FC236}">
                <a16:creationId xmlns:a16="http://schemas.microsoft.com/office/drawing/2014/main" id="{7AF14D03-1266-2098-C8B3-5AD12CF1289A}"/>
              </a:ext>
            </a:extLst>
          </p:cNvPr>
          <p:cNvSpPr>
            <a:spLocks noGrp="1"/>
          </p:cNvSpPr>
          <p:nvPr>
            <p:ph type="body" sz="quarter" idx="30" hasCustomPrompt="1"/>
          </p:nvPr>
        </p:nvSpPr>
        <p:spPr>
          <a:xfrm>
            <a:off x="12344381" y="8983997"/>
            <a:ext cx="5485686" cy="543998"/>
          </a:xfrm>
          <a:prstGeom prst="rect">
            <a:avLst/>
          </a:prstGeom>
          <a:ln>
            <a:noFill/>
          </a:ln>
        </p:spPr>
        <p:txBody>
          <a:bodyPr>
            <a:noAutofit/>
          </a:bodyPr>
          <a:lstStyle>
            <a:lvl1pPr marL="0" indent="0" algn="ctr">
              <a:lnSpc>
                <a:spcPct val="100000"/>
              </a:lnSpc>
              <a:buNone/>
              <a:defRPr sz="3600" b="1" i="0" spc="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Subhead</a:t>
            </a:r>
          </a:p>
        </p:txBody>
      </p:sp>
      <p:sp>
        <p:nvSpPr>
          <p:cNvPr id="54" name="Text Placeholder 2">
            <a:extLst>
              <a:ext uri="{FF2B5EF4-FFF2-40B4-BE49-F238E27FC236}">
                <a16:creationId xmlns:a16="http://schemas.microsoft.com/office/drawing/2014/main" id="{466D8297-1F69-BD38-C084-4FEACDA182BF}"/>
              </a:ext>
            </a:extLst>
          </p:cNvPr>
          <p:cNvSpPr>
            <a:spLocks noGrp="1"/>
          </p:cNvSpPr>
          <p:nvPr>
            <p:ph type="body" sz="quarter" idx="31" hasCustomPrompt="1"/>
          </p:nvPr>
        </p:nvSpPr>
        <p:spPr>
          <a:xfrm>
            <a:off x="12344381" y="9776681"/>
            <a:ext cx="5485686" cy="2111434"/>
          </a:xfrm>
          <a:prstGeom prst="rect">
            <a:avLst/>
          </a:prstGeom>
          <a:ln>
            <a:noFill/>
          </a:ln>
        </p:spPr>
        <p:txBody>
          <a:bodyPr>
            <a:noAutofit/>
          </a:bodyPr>
          <a:lstStyle>
            <a:lvl1pPr marL="0" indent="0" algn="ctr">
              <a:lnSpc>
                <a:spcPct val="100000"/>
              </a:lnSpc>
              <a:buNone/>
              <a:defRPr sz="2800" b="0" i="0" spc="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marL="0" marR="0" lvl="0" indent="0" algn="l" defTabSz="1828571" rtl="0" eaLnBrk="1" fontAlgn="auto" latinLnBrk="0" hangingPunct="1">
              <a:lnSpc>
                <a:spcPct val="100000"/>
              </a:lnSpc>
              <a:spcBef>
                <a:spcPts val="2000"/>
              </a:spcBef>
              <a:spcAft>
                <a:spcPts val="0"/>
              </a:spcAft>
              <a:buClrTx/>
              <a:buSzTx/>
              <a:buFont typeface="Arial" panose="020B0604020202020204" pitchFamily="34" charset="0"/>
              <a:buNone/>
              <a:tabLst/>
              <a:defRPr/>
            </a:pPr>
            <a:r>
              <a:rPr lang="en-US"/>
              <a:t>Body Copy</a:t>
            </a:r>
          </a:p>
          <a:p>
            <a:pPr lvl="0"/>
            <a:endParaRPr lang="en-US"/>
          </a:p>
        </p:txBody>
      </p:sp>
      <p:sp>
        <p:nvSpPr>
          <p:cNvPr id="55" name="Text Placeholder 2">
            <a:extLst>
              <a:ext uri="{FF2B5EF4-FFF2-40B4-BE49-F238E27FC236}">
                <a16:creationId xmlns:a16="http://schemas.microsoft.com/office/drawing/2014/main" id="{351AC3FB-D5C7-ECAC-E5C2-756ED91268C7}"/>
              </a:ext>
            </a:extLst>
          </p:cNvPr>
          <p:cNvSpPr>
            <a:spLocks noGrp="1"/>
          </p:cNvSpPr>
          <p:nvPr>
            <p:ph type="body" sz="quarter" idx="32" hasCustomPrompt="1"/>
          </p:nvPr>
        </p:nvSpPr>
        <p:spPr>
          <a:xfrm>
            <a:off x="18134827" y="8232193"/>
            <a:ext cx="5485686" cy="730654"/>
          </a:xfrm>
          <a:prstGeom prst="rect">
            <a:avLst/>
          </a:prstGeom>
          <a:ln>
            <a:noFill/>
          </a:ln>
        </p:spPr>
        <p:txBody>
          <a:bodyPr anchor="b">
            <a:noAutofit/>
          </a:bodyPr>
          <a:lstStyle>
            <a:lvl1pPr marL="0" indent="0" algn="ctr">
              <a:lnSpc>
                <a:spcPct val="100000"/>
              </a:lnSpc>
              <a:buNone/>
              <a:defRPr sz="2000" b="0" i="0" spc="60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THEME, </a:t>
            </a:r>
            <a:br>
              <a:rPr lang="en-US"/>
            </a:br>
            <a:r>
              <a:rPr lang="en-US"/>
              <a:t>PROJECT, MISSION</a:t>
            </a:r>
          </a:p>
        </p:txBody>
      </p:sp>
      <p:sp>
        <p:nvSpPr>
          <p:cNvPr id="56" name="Text Placeholder 2">
            <a:extLst>
              <a:ext uri="{FF2B5EF4-FFF2-40B4-BE49-F238E27FC236}">
                <a16:creationId xmlns:a16="http://schemas.microsoft.com/office/drawing/2014/main" id="{F244D697-6151-A3D5-94EE-CFD94B77ABB6}"/>
              </a:ext>
            </a:extLst>
          </p:cNvPr>
          <p:cNvSpPr>
            <a:spLocks noGrp="1"/>
          </p:cNvSpPr>
          <p:nvPr>
            <p:ph type="body" sz="quarter" idx="33" hasCustomPrompt="1"/>
          </p:nvPr>
        </p:nvSpPr>
        <p:spPr>
          <a:xfrm>
            <a:off x="18134827" y="8983997"/>
            <a:ext cx="5485686" cy="543998"/>
          </a:xfrm>
          <a:prstGeom prst="rect">
            <a:avLst/>
          </a:prstGeom>
          <a:ln>
            <a:noFill/>
          </a:ln>
        </p:spPr>
        <p:txBody>
          <a:bodyPr>
            <a:noAutofit/>
          </a:bodyPr>
          <a:lstStyle>
            <a:lvl1pPr marL="0" indent="0" algn="ctr">
              <a:lnSpc>
                <a:spcPct val="100000"/>
              </a:lnSpc>
              <a:buNone/>
              <a:defRPr sz="3600" b="1" i="0" spc="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Subhead</a:t>
            </a:r>
          </a:p>
        </p:txBody>
      </p:sp>
      <p:sp>
        <p:nvSpPr>
          <p:cNvPr id="57" name="Text Placeholder 2">
            <a:extLst>
              <a:ext uri="{FF2B5EF4-FFF2-40B4-BE49-F238E27FC236}">
                <a16:creationId xmlns:a16="http://schemas.microsoft.com/office/drawing/2014/main" id="{C960E32B-F4EA-041C-19BC-BBA22D2628AD}"/>
              </a:ext>
            </a:extLst>
          </p:cNvPr>
          <p:cNvSpPr>
            <a:spLocks noGrp="1"/>
          </p:cNvSpPr>
          <p:nvPr>
            <p:ph type="body" sz="quarter" idx="34" hasCustomPrompt="1"/>
          </p:nvPr>
        </p:nvSpPr>
        <p:spPr>
          <a:xfrm>
            <a:off x="18134827" y="9776681"/>
            <a:ext cx="5485686" cy="2111434"/>
          </a:xfrm>
          <a:prstGeom prst="rect">
            <a:avLst/>
          </a:prstGeom>
          <a:ln>
            <a:noFill/>
          </a:ln>
        </p:spPr>
        <p:txBody>
          <a:bodyPr>
            <a:noAutofit/>
          </a:bodyPr>
          <a:lstStyle>
            <a:lvl1pPr marL="0" indent="0" algn="ctr">
              <a:lnSpc>
                <a:spcPct val="100000"/>
              </a:lnSpc>
              <a:buNone/>
              <a:defRPr sz="2800" b="0" i="0" spc="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marL="0" marR="0" lvl="0" indent="0" algn="l" defTabSz="1828571" rtl="0" eaLnBrk="1" fontAlgn="auto" latinLnBrk="0" hangingPunct="1">
              <a:lnSpc>
                <a:spcPct val="100000"/>
              </a:lnSpc>
              <a:spcBef>
                <a:spcPts val="2000"/>
              </a:spcBef>
              <a:spcAft>
                <a:spcPts val="0"/>
              </a:spcAft>
              <a:buClrTx/>
              <a:buSzTx/>
              <a:buFont typeface="Arial" panose="020B0604020202020204" pitchFamily="34" charset="0"/>
              <a:buNone/>
              <a:tabLst/>
              <a:defRPr/>
            </a:pPr>
            <a:r>
              <a:rPr lang="en-US"/>
              <a:t>Body Copy</a:t>
            </a:r>
          </a:p>
          <a:p>
            <a:pPr lvl="0"/>
            <a:endParaRPr lang="en-US"/>
          </a:p>
        </p:txBody>
      </p:sp>
      <p:sp>
        <p:nvSpPr>
          <p:cNvPr id="62" name="TextBox 61">
            <a:extLst>
              <a:ext uri="{FF2B5EF4-FFF2-40B4-BE49-F238E27FC236}">
                <a16:creationId xmlns:a16="http://schemas.microsoft.com/office/drawing/2014/main" id="{4E6ED1F1-AA90-2178-66A8-C866C550F23E}"/>
              </a:ext>
            </a:extLst>
          </p:cNvPr>
          <p:cNvSpPr txBox="1"/>
          <p:nvPr userDrawn="1"/>
        </p:nvSpPr>
        <p:spPr>
          <a:xfrm>
            <a:off x="17134401" y="12777664"/>
            <a:ext cx="7014258" cy="461665"/>
          </a:xfrm>
          <a:prstGeom prst="rect">
            <a:avLst/>
          </a:prstGeom>
          <a:noFill/>
        </p:spPr>
        <p:txBody>
          <a:bodyPr wrap="square" rtlCol="0">
            <a:spAutoFit/>
          </a:bodyPr>
          <a:lstStyle/>
          <a:p>
            <a:pPr marL="0" marR="0" lvl="0" indent="0" algn="r" defTabSz="1828571" rtl="0" eaLnBrk="1" fontAlgn="auto" latinLnBrk="0" hangingPunct="1">
              <a:lnSpc>
                <a:spcPct val="100000"/>
              </a:lnSpc>
              <a:spcBef>
                <a:spcPts val="0"/>
              </a:spcBef>
              <a:spcAft>
                <a:spcPts val="0"/>
              </a:spcAft>
              <a:buClrTx/>
              <a:buSzTx/>
              <a:buFontTx/>
              <a:buNone/>
              <a:tabLst/>
              <a:defRPr/>
            </a:pPr>
            <a:fld id="{29691552-3224-4B49-8468-AEF6176B9523}" type="slidenum">
              <a:rPr lang="en-US" sz="2400" kern="1200" smtClean="0">
                <a:solidFill>
                  <a:schemeClr val="bg1"/>
                </a:solidFill>
                <a:effectLst/>
                <a:latin typeface="+mn-lt"/>
                <a:ea typeface="+mn-ea"/>
                <a:cs typeface="+mn-cs"/>
              </a:rPr>
              <a:pPr marL="0" marR="0" lvl="0" indent="0" algn="r" defTabSz="1828571" rtl="0" eaLnBrk="1" fontAlgn="auto" latinLnBrk="0" hangingPunct="1">
                <a:lnSpc>
                  <a:spcPct val="100000"/>
                </a:lnSpc>
                <a:spcBef>
                  <a:spcPts val="0"/>
                </a:spcBef>
                <a:spcAft>
                  <a:spcPts val="0"/>
                </a:spcAft>
                <a:buClrTx/>
                <a:buSzTx/>
                <a:buFontTx/>
                <a:buNone/>
                <a:tabLst/>
                <a:defRPr/>
              </a:pPr>
              <a:t>‹#›</a:t>
            </a:fld>
            <a:endParaRPr lang="en-US" sz="2400" kern="1200">
              <a:solidFill>
                <a:schemeClr val="bg1"/>
              </a:solidFill>
              <a:effectLst/>
              <a:latin typeface="+mn-lt"/>
              <a:ea typeface="+mn-ea"/>
              <a:cs typeface="+mn-cs"/>
            </a:endParaRPr>
          </a:p>
        </p:txBody>
      </p:sp>
      <p:sp>
        <p:nvSpPr>
          <p:cNvPr id="2" name="Text Placeholder 20">
            <a:extLst>
              <a:ext uri="{FF2B5EF4-FFF2-40B4-BE49-F238E27FC236}">
                <a16:creationId xmlns:a16="http://schemas.microsoft.com/office/drawing/2014/main" id="{D4B4A50F-77C1-C621-E71A-65F90EE2DF3E}"/>
              </a:ext>
            </a:extLst>
          </p:cNvPr>
          <p:cNvSpPr>
            <a:spLocks noGrp="1"/>
          </p:cNvSpPr>
          <p:nvPr>
            <p:ph type="body" sz="quarter" idx="52" hasCustomPrompt="1"/>
          </p:nvPr>
        </p:nvSpPr>
        <p:spPr>
          <a:xfrm>
            <a:off x="763490" y="1490869"/>
            <a:ext cx="8341492" cy="1789044"/>
          </a:xfrm>
          <a:prstGeom prst="rect">
            <a:avLst/>
          </a:prstGeom>
        </p:spPr>
        <p:txBody>
          <a:bodyPr lIns="0" tIns="0" rIns="0" bIns="0" anchor="t" anchorCtr="0"/>
          <a:lstStyle>
            <a:lvl1pPr marL="0" indent="0" algn="l">
              <a:lnSpc>
                <a:spcPct val="100000"/>
              </a:lnSpc>
              <a:spcBef>
                <a:spcPts val="0"/>
              </a:spcBef>
              <a:buNone/>
              <a:defRPr sz="6599" b="0">
                <a:solidFill>
                  <a:schemeClr val="bg1"/>
                </a:solidFill>
                <a:latin typeface="+mj-lt"/>
                <a:cs typeface="Arial" panose="020B0604020202020204" pitchFamily="34" charset="0"/>
              </a:defRPr>
            </a:lvl1pPr>
          </a:lstStyle>
          <a:p>
            <a:pPr lvl="0"/>
            <a:r>
              <a:rPr lang="en-US"/>
              <a:t>Slide Title Goes Here</a:t>
            </a:r>
          </a:p>
        </p:txBody>
      </p:sp>
      <p:sp>
        <p:nvSpPr>
          <p:cNvPr id="3" name="Text Placeholder 18">
            <a:extLst>
              <a:ext uri="{FF2B5EF4-FFF2-40B4-BE49-F238E27FC236}">
                <a16:creationId xmlns:a16="http://schemas.microsoft.com/office/drawing/2014/main" id="{137B4BF2-05E8-6649-1AF0-0FFD2F161642}"/>
              </a:ext>
            </a:extLst>
          </p:cNvPr>
          <p:cNvSpPr>
            <a:spLocks noGrp="1"/>
          </p:cNvSpPr>
          <p:nvPr>
            <p:ph type="body" sz="quarter" idx="18" hasCustomPrompt="1"/>
          </p:nvPr>
        </p:nvSpPr>
        <p:spPr>
          <a:xfrm>
            <a:off x="763489" y="914401"/>
            <a:ext cx="8345054" cy="556591"/>
          </a:xfrm>
          <a:prstGeom prst="rect">
            <a:avLst/>
          </a:prstGeom>
        </p:spPr>
        <p:txBody>
          <a:bodyPr lIns="0" tIns="0" rIns="0" bIns="0" anchor="b"/>
          <a:lstStyle>
            <a:lvl1pPr marL="0" indent="0">
              <a:lnSpc>
                <a:spcPct val="100000"/>
              </a:lnSpc>
              <a:buNone/>
              <a:defRPr sz="2000" spc="600">
                <a:solidFill>
                  <a:schemeClr val="bg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
        <p:nvSpPr>
          <p:cNvPr id="5" name="Picture Placeholder 4">
            <a:extLst>
              <a:ext uri="{FF2B5EF4-FFF2-40B4-BE49-F238E27FC236}">
                <a16:creationId xmlns:a16="http://schemas.microsoft.com/office/drawing/2014/main" id="{5C68F94D-4C4B-2034-D392-72CBA7434914}"/>
              </a:ext>
            </a:extLst>
          </p:cNvPr>
          <p:cNvSpPr>
            <a:spLocks noGrp="1"/>
          </p:cNvSpPr>
          <p:nvPr>
            <p:ph type="pic" sz="quarter" idx="53"/>
          </p:nvPr>
        </p:nvSpPr>
        <p:spPr>
          <a:xfrm>
            <a:off x="763488" y="4114800"/>
            <a:ext cx="5485686" cy="2743200"/>
          </a:xfrm>
          <a:prstGeom prst="rect">
            <a:avLst/>
          </a:prstGeom>
          <a:solidFill>
            <a:schemeClr val="tx2"/>
          </a:solidFill>
        </p:spPr>
        <p:txBody>
          <a:bodyPr anchor="ctr"/>
          <a:lstStyle>
            <a:lvl1pPr marL="0" indent="0" algn="ctr">
              <a:lnSpc>
                <a:spcPct val="100000"/>
              </a:lnSpc>
              <a:buNone/>
              <a:defRPr>
                <a:solidFill>
                  <a:schemeClr val="bg1"/>
                </a:solidFill>
              </a:defRPr>
            </a:lvl1pPr>
          </a:lstStyle>
          <a:p>
            <a:endParaRPr lang="en-US"/>
          </a:p>
        </p:txBody>
      </p:sp>
      <p:sp>
        <p:nvSpPr>
          <p:cNvPr id="8" name="Picture Placeholder 4">
            <a:extLst>
              <a:ext uri="{FF2B5EF4-FFF2-40B4-BE49-F238E27FC236}">
                <a16:creationId xmlns:a16="http://schemas.microsoft.com/office/drawing/2014/main" id="{4EA1F97B-72AE-B862-33F7-7644D8624FD6}"/>
              </a:ext>
            </a:extLst>
          </p:cNvPr>
          <p:cNvSpPr>
            <a:spLocks noGrp="1"/>
          </p:cNvSpPr>
          <p:nvPr>
            <p:ph type="pic" sz="quarter" idx="54"/>
          </p:nvPr>
        </p:nvSpPr>
        <p:spPr>
          <a:xfrm>
            <a:off x="6553933" y="4114800"/>
            <a:ext cx="5485686" cy="2743200"/>
          </a:xfrm>
          <a:prstGeom prst="rect">
            <a:avLst/>
          </a:prstGeom>
          <a:solidFill>
            <a:schemeClr val="tx2"/>
          </a:solidFill>
        </p:spPr>
        <p:txBody>
          <a:bodyPr anchor="ctr"/>
          <a:lstStyle>
            <a:lvl1pPr marL="0" indent="0" algn="ctr">
              <a:lnSpc>
                <a:spcPct val="100000"/>
              </a:lnSpc>
              <a:buNone/>
              <a:defRPr>
                <a:solidFill>
                  <a:schemeClr val="bg1"/>
                </a:solidFill>
              </a:defRPr>
            </a:lvl1pPr>
          </a:lstStyle>
          <a:p>
            <a:endParaRPr lang="en-US"/>
          </a:p>
        </p:txBody>
      </p:sp>
      <p:sp>
        <p:nvSpPr>
          <p:cNvPr id="9" name="Picture Placeholder 4">
            <a:extLst>
              <a:ext uri="{FF2B5EF4-FFF2-40B4-BE49-F238E27FC236}">
                <a16:creationId xmlns:a16="http://schemas.microsoft.com/office/drawing/2014/main" id="{0F3DB52B-2957-CD65-A0CC-AAD756087AF5}"/>
              </a:ext>
            </a:extLst>
          </p:cNvPr>
          <p:cNvSpPr>
            <a:spLocks noGrp="1"/>
          </p:cNvSpPr>
          <p:nvPr>
            <p:ph type="pic" sz="quarter" idx="55"/>
          </p:nvPr>
        </p:nvSpPr>
        <p:spPr>
          <a:xfrm>
            <a:off x="12344380" y="4114800"/>
            <a:ext cx="5485686" cy="2743200"/>
          </a:xfrm>
          <a:prstGeom prst="rect">
            <a:avLst/>
          </a:prstGeom>
          <a:solidFill>
            <a:schemeClr val="tx2"/>
          </a:solidFill>
        </p:spPr>
        <p:txBody>
          <a:bodyPr anchor="ctr"/>
          <a:lstStyle>
            <a:lvl1pPr marL="0" indent="0" algn="ctr">
              <a:lnSpc>
                <a:spcPct val="100000"/>
              </a:lnSpc>
              <a:buNone/>
              <a:defRPr>
                <a:solidFill>
                  <a:schemeClr val="bg1"/>
                </a:solidFill>
              </a:defRPr>
            </a:lvl1pPr>
          </a:lstStyle>
          <a:p>
            <a:endParaRPr lang="en-US"/>
          </a:p>
        </p:txBody>
      </p:sp>
      <p:sp>
        <p:nvSpPr>
          <p:cNvPr id="10" name="Picture Placeholder 4">
            <a:extLst>
              <a:ext uri="{FF2B5EF4-FFF2-40B4-BE49-F238E27FC236}">
                <a16:creationId xmlns:a16="http://schemas.microsoft.com/office/drawing/2014/main" id="{AC18A47E-DA96-22B1-D803-8E0068438027}"/>
              </a:ext>
            </a:extLst>
          </p:cNvPr>
          <p:cNvSpPr>
            <a:spLocks noGrp="1"/>
          </p:cNvSpPr>
          <p:nvPr>
            <p:ph type="pic" sz="quarter" idx="56"/>
          </p:nvPr>
        </p:nvSpPr>
        <p:spPr>
          <a:xfrm>
            <a:off x="18134826" y="4114800"/>
            <a:ext cx="5485686" cy="2743200"/>
          </a:xfrm>
          <a:prstGeom prst="rect">
            <a:avLst/>
          </a:prstGeom>
          <a:solidFill>
            <a:schemeClr val="tx2"/>
          </a:solidFill>
        </p:spPr>
        <p:txBody>
          <a:bodyPr anchor="ctr"/>
          <a:lstStyle>
            <a:lvl1pPr marL="0" indent="0" algn="ctr">
              <a:lnSpc>
                <a:spcPct val="100000"/>
              </a:lnSpc>
              <a:buNone/>
              <a:defRPr>
                <a:solidFill>
                  <a:schemeClr val="bg1"/>
                </a:solidFill>
              </a:defRPr>
            </a:lvl1pPr>
          </a:lstStyle>
          <a:p>
            <a:endParaRPr lang="en-US"/>
          </a:p>
        </p:txBody>
      </p:sp>
      <p:sp>
        <p:nvSpPr>
          <p:cNvPr id="4" name="Text Placeholder 4">
            <a:extLst>
              <a:ext uri="{FF2B5EF4-FFF2-40B4-BE49-F238E27FC236}">
                <a16:creationId xmlns:a16="http://schemas.microsoft.com/office/drawing/2014/main" id="{1FE560B7-2937-6879-E767-DB22F8DF0D8C}"/>
              </a:ext>
            </a:extLst>
          </p:cNvPr>
          <p:cNvSpPr txBox="1">
            <a:spLocks/>
          </p:cNvSpPr>
          <p:nvPr userDrawn="1"/>
        </p:nvSpPr>
        <p:spPr>
          <a:xfrm>
            <a:off x="12344380" y="12741966"/>
            <a:ext cx="11276132" cy="914402"/>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1828571" rtl="0" eaLnBrk="1" fontAlgn="auto" latinLnBrk="0" hangingPunct="1">
              <a:lnSpc>
                <a:spcPct val="100000"/>
              </a:lnSpc>
              <a:spcBef>
                <a:spcPts val="0"/>
              </a:spcBef>
              <a:spcAft>
                <a:spcPts val="0"/>
              </a:spcAft>
              <a:buClrTx/>
              <a:buSzTx/>
              <a:buFontTx/>
              <a:buNone/>
              <a:tabLst/>
              <a:defRPr/>
            </a:pPr>
            <a:fld id="{29691552-3224-4B49-8468-AEF6176B9523}" type="slidenum">
              <a:rPr lang="en-US" sz="1400" kern="1200" smtClean="0">
                <a:solidFill>
                  <a:schemeClr val="bg1"/>
                </a:solidFill>
                <a:effectLst/>
                <a:latin typeface="+mn-lt"/>
                <a:ea typeface="+mn-ea"/>
                <a:cs typeface="+mn-cs"/>
              </a:rPr>
              <a:pPr marL="0" marR="0" lvl="0" indent="0" algn="r" defTabSz="1828571" rtl="0" eaLnBrk="1" fontAlgn="auto" latinLnBrk="0" hangingPunct="1">
                <a:lnSpc>
                  <a:spcPct val="100000"/>
                </a:lnSpc>
                <a:spcBef>
                  <a:spcPts val="0"/>
                </a:spcBef>
                <a:spcAft>
                  <a:spcPts val="0"/>
                </a:spcAft>
                <a:buClrTx/>
                <a:buSzTx/>
                <a:buFontTx/>
                <a:buNone/>
                <a:tabLst/>
                <a:defRPr/>
              </a:pPr>
              <a:t>‹#›</a:t>
            </a:fld>
            <a:endParaRPr lang="en-US" sz="1400" kern="1200">
              <a:solidFill>
                <a:schemeClr val="bg1"/>
              </a:solidFill>
              <a:effectLst/>
              <a:latin typeface="+mn-lt"/>
              <a:ea typeface="+mn-ea"/>
              <a:cs typeface="+mn-cs"/>
            </a:endParaRPr>
          </a:p>
        </p:txBody>
      </p:sp>
      <p:sp>
        <p:nvSpPr>
          <p:cNvPr id="13" name="Text Placeholder 8">
            <a:extLst>
              <a:ext uri="{FF2B5EF4-FFF2-40B4-BE49-F238E27FC236}">
                <a16:creationId xmlns:a16="http://schemas.microsoft.com/office/drawing/2014/main" id="{8A0BA816-B5F3-B0EC-D5CC-46EF36FB510E}"/>
              </a:ext>
            </a:extLst>
          </p:cNvPr>
          <p:cNvSpPr txBox="1">
            <a:spLocks/>
          </p:cNvSpPr>
          <p:nvPr userDrawn="1"/>
        </p:nvSpPr>
        <p:spPr>
          <a:xfrm>
            <a:off x="763488" y="12801600"/>
            <a:ext cx="11276132" cy="914400"/>
          </a:xfrm>
          <a:prstGeom prst="rect">
            <a:avLst/>
          </a:prstGeom>
        </p:spPr>
        <p:txBody>
          <a:bodyPr anchor="ctr"/>
          <a:lstStyle>
            <a:lvl1pPr marL="0" indent="0" algn="l" defTabSz="914309" rtl="0" eaLnBrk="1" latinLnBrk="0" hangingPunct="1">
              <a:lnSpc>
                <a:spcPct val="100000"/>
              </a:lnSpc>
              <a:spcBef>
                <a:spcPts val="1000"/>
              </a:spcBef>
              <a:buFont typeface="Arial" panose="020B0604020202020204" pitchFamily="34" charset="0"/>
              <a:buNone/>
              <a:defRPr sz="1400" kern="1200">
                <a:solidFill>
                  <a:schemeClr val="tx1"/>
                </a:solidFill>
                <a:latin typeface="+mn-lt"/>
                <a:ea typeface="+mn-ea"/>
                <a:cs typeface="+mn-cs"/>
              </a:defRPr>
            </a:lvl1pPr>
            <a:lvl2pPr marL="685731" indent="-228577" algn="l" defTabSz="914309"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bg1"/>
                </a:solidFill>
              </a:rPr>
              <a:t>nasa.gov  |  </a:t>
            </a:r>
            <a:r>
              <a:rPr lang="en-US" b="1" dirty="0">
                <a:solidFill>
                  <a:schemeClr val="bg1"/>
                </a:solidFill>
              </a:rPr>
              <a:t>Space Transportation – GO Domain</a:t>
            </a:r>
            <a:endParaRPr lang="en-US" dirty="0">
              <a:solidFill>
                <a:srgbClr val="FF0000"/>
              </a:solidFill>
            </a:endParaRPr>
          </a:p>
        </p:txBody>
      </p:sp>
    </p:spTree>
    <p:extLst>
      <p:ext uri="{BB962C8B-B14F-4D97-AF65-F5344CB8AC3E}">
        <p14:creationId xmlns:p14="http://schemas.microsoft.com/office/powerpoint/2010/main" val="39078316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Sequential 7">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916DD17-5F08-8EDA-8E51-E497F39117CB}"/>
              </a:ext>
            </a:extLst>
          </p:cNvPr>
          <p:cNvSpPr/>
          <p:nvPr userDrawn="1"/>
        </p:nvSpPr>
        <p:spPr>
          <a:xfrm>
            <a:off x="6553934" y="3062659"/>
            <a:ext cx="5485686" cy="9494198"/>
          </a:xfrm>
          <a:prstGeom prst="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7199"/>
          </a:p>
        </p:txBody>
      </p:sp>
      <p:sp>
        <p:nvSpPr>
          <p:cNvPr id="5" name="Rectangle 4">
            <a:extLst>
              <a:ext uri="{FF2B5EF4-FFF2-40B4-BE49-F238E27FC236}">
                <a16:creationId xmlns:a16="http://schemas.microsoft.com/office/drawing/2014/main" id="{E560A961-AFE2-51E6-869F-20136AE13EC3}"/>
              </a:ext>
            </a:extLst>
          </p:cNvPr>
          <p:cNvSpPr/>
          <p:nvPr userDrawn="1"/>
        </p:nvSpPr>
        <p:spPr>
          <a:xfrm>
            <a:off x="18134827" y="3062659"/>
            <a:ext cx="5485686" cy="949419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7199"/>
          </a:p>
        </p:txBody>
      </p:sp>
      <p:sp>
        <p:nvSpPr>
          <p:cNvPr id="8" name="Rectangle 7">
            <a:extLst>
              <a:ext uri="{FF2B5EF4-FFF2-40B4-BE49-F238E27FC236}">
                <a16:creationId xmlns:a16="http://schemas.microsoft.com/office/drawing/2014/main" id="{402E8A5E-9C21-E3E2-F493-DACDB41D5549}"/>
              </a:ext>
            </a:extLst>
          </p:cNvPr>
          <p:cNvSpPr/>
          <p:nvPr userDrawn="1"/>
        </p:nvSpPr>
        <p:spPr>
          <a:xfrm>
            <a:off x="763489" y="3062659"/>
            <a:ext cx="5496312" cy="949419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7199"/>
          </a:p>
        </p:txBody>
      </p:sp>
      <p:sp>
        <p:nvSpPr>
          <p:cNvPr id="11" name="Text Placeholder 2">
            <a:extLst>
              <a:ext uri="{FF2B5EF4-FFF2-40B4-BE49-F238E27FC236}">
                <a16:creationId xmlns:a16="http://schemas.microsoft.com/office/drawing/2014/main" id="{D0FA970C-40E4-496D-9270-530FB4C6834A}"/>
              </a:ext>
            </a:extLst>
          </p:cNvPr>
          <p:cNvSpPr>
            <a:spLocks noGrp="1"/>
          </p:cNvSpPr>
          <p:nvPr>
            <p:ph type="body" sz="quarter" idx="23" hasCustomPrompt="1"/>
          </p:nvPr>
        </p:nvSpPr>
        <p:spPr>
          <a:xfrm>
            <a:off x="1135052" y="4565181"/>
            <a:ext cx="4784835" cy="1139678"/>
          </a:xfrm>
          <a:prstGeom prst="rect">
            <a:avLst/>
          </a:prstGeom>
          <a:ln>
            <a:noFill/>
          </a:ln>
        </p:spPr>
        <p:txBody>
          <a:bodyPr anchor="b">
            <a:noAutofit/>
          </a:bodyPr>
          <a:lstStyle>
            <a:lvl1pPr marL="0" indent="0" algn="l">
              <a:lnSpc>
                <a:spcPct val="100000"/>
              </a:lnSpc>
              <a:buNone/>
              <a:defRPr sz="2000" b="0" i="0" spc="600">
                <a:solidFill>
                  <a:schemeClr val="tx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THEME, </a:t>
            </a:r>
            <a:br>
              <a:rPr lang="en-US"/>
            </a:br>
            <a:r>
              <a:rPr lang="en-US"/>
              <a:t>PROJECT, MISSION</a:t>
            </a:r>
          </a:p>
        </p:txBody>
      </p:sp>
      <p:sp>
        <p:nvSpPr>
          <p:cNvPr id="12" name="Text Placeholder 2">
            <a:extLst>
              <a:ext uri="{FF2B5EF4-FFF2-40B4-BE49-F238E27FC236}">
                <a16:creationId xmlns:a16="http://schemas.microsoft.com/office/drawing/2014/main" id="{D29E6B4B-3588-6D61-D7F9-6918427EFE92}"/>
              </a:ext>
            </a:extLst>
          </p:cNvPr>
          <p:cNvSpPr>
            <a:spLocks noGrp="1"/>
          </p:cNvSpPr>
          <p:nvPr>
            <p:ph type="body" sz="quarter" idx="24" hasCustomPrompt="1"/>
          </p:nvPr>
        </p:nvSpPr>
        <p:spPr>
          <a:xfrm>
            <a:off x="1135052" y="5797906"/>
            <a:ext cx="4784835" cy="732008"/>
          </a:xfrm>
          <a:prstGeom prst="rect">
            <a:avLst/>
          </a:prstGeom>
          <a:ln>
            <a:noFill/>
          </a:ln>
        </p:spPr>
        <p:txBody>
          <a:bodyPr anchor="t">
            <a:noAutofit/>
          </a:bodyPr>
          <a:lstStyle>
            <a:lvl1pPr marL="0" indent="0" algn="l">
              <a:lnSpc>
                <a:spcPct val="100000"/>
              </a:lnSpc>
              <a:buNone/>
              <a:defRPr sz="3600" b="1" i="0" spc="0">
                <a:solidFill>
                  <a:schemeClr val="tx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Subhead</a:t>
            </a:r>
          </a:p>
        </p:txBody>
      </p:sp>
      <p:sp>
        <p:nvSpPr>
          <p:cNvPr id="13" name="Text Placeholder 2">
            <a:extLst>
              <a:ext uri="{FF2B5EF4-FFF2-40B4-BE49-F238E27FC236}">
                <a16:creationId xmlns:a16="http://schemas.microsoft.com/office/drawing/2014/main" id="{B2EE0D8C-6CF7-1820-2D7C-874099B275D5}"/>
              </a:ext>
            </a:extLst>
          </p:cNvPr>
          <p:cNvSpPr>
            <a:spLocks noGrp="1"/>
          </p:cNvSpPr>
          <p:nvPr>
            <p:ph type="body" sz="quarter" idx="25" hasCustomPrompt="1"/>
          </p:nvPr>
        </p:nvSpPr>
        <p:spPr>
          <a:xfrm>
            <a:off x="1135052" y="6750714"/>
            <a:ext cx="4784835" cy="5415888"/>
          </a:xfrm>
          <a:prstGeom prst="rect">
            <a:avLst/>
          </a:prstGeom>
          <a:ln>
            <a:noFill/>
          </a:ln>
        </p:spPr>
        <p:txBody>
          <a:bodyPr>
            <a:noAutofit/>
          </a:bodyPr>
          <a:lstStyle>
            <a:lvl1pPr marL="342858" indent="-342858" algn="ctr">
              <a:lnSpc>
                <a:spcPct val="100000"/>
              </a:lnSpc>
              <a:buFont typeface="Arial" panose="020B0604020202020204" pitchFamily="34" charset="0"/>
              <a:buChar char="•"/>
              <a:defRPr sz="2800" b="0" i="0" spc="0">
                <a:solidFill>
                  <a:schemeClr val="tx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marL="0" marR="0" lvl="0" indent="0" algn="l" defTabSz="1828571" rtl="0" eaLnBrk="1" fontAlgn="auto" latinLnBrk="0" hangingPunct="1">
              <a:lnSpc>
                <a:spcPct val="100000"/>
              </a:lnSpc>
              <a:spcBef>
                <a:spcPts val="2000"/>
              </a:spcBef>
              <a:spcAft>
                <a:spcPts val="0"/>
              </a:spcAft>
              <a:buClrTx/>
              <a:buSzTx/>
              <a:buFont typeface="Arial" panose="020B0604020202020204" pitchFamily="34" charset="0"/>
              <a:buNone/>
              <a:tabLst/>
              <a:defRPr/>
            </a:pPr>
            <a:r>
              <a:rPr lang="en-US"/>
              <a:t>Body Copy</a:t>
            </a:r>
          </a:p>
          <a:p>
            <a:pPr marL="342858" marR="0" lvl="0" indent="-342858" algn="l" defTabSz="1828571" rtl="0" eaLnBrk="1" fontAlgn="auto" latinLnBrk="0" hangingPunct="1">
              <a:lnSpc>
                <a:spcPct val="100000"/>
              </a:lnSpc>
              <a:spcBef>
                <a:spcPts val="2000"/>
              </a:spcBef>
              <a:spcAft>
                <a:spcPts val="0"/>
              </a:spcAft>
              <a:buClrTx/>
              <a:buSzTx/>
              <a:tabLst/>
              <a:defRPr/>
            </a:pPr>
            <a:endParaRPr lang="en-US"/>
          </a:p>
          <a:p>
            <a:pPr lvl="0"/>
            <a:endParaRPr lang="en-US"/>
          </a:p>
        </p:txBody>
      </p:sp>
      <p:sp>
        <p:nvSpPr>
          <p:cNvPr id="22" name="Text Placeholder 2">
            <a:extLst>
              <a:ext uri="{FF2B5EF4-FFF2-40B4-BE49-F238E27FC236}">
                <a16:creationId xmlns:a16="http://schemas.microsoft.com/office/drawing/2014/main" id="{67493C6A-8509-C83D-43BF-C4F67E67FCDC}"/>
              </a:ext>
            </a:extLst>
          </p:cNvPr>
          <p:cNvSpPr>
            <a:spLocks noGrp="1"/>
          </p:cNvSpPr>
          <p:nvPr>
            <p:ph type="body" sz="quarter" idx="35" hasCustomPrompt="1"/>
          </p:nvPr>
        </p:nvSpPr>
        <p:spPr>
          <a:xfrm>
            <a:off x="1135052" y="3833654"/>
            <a:ext cx="4784835" cy="731520"/>
          </a:xfrm>
          <a:prstGeom prst="rect">
            <a:avLst/>
          </a:prstGeom>
          <a:ln>
            <a:noFill/>
          </a:ln>
        </p:spPr>
        <p:txBody>
          <a:bodyPr>
            <a:noAutofit/>
          </a:bodyPr>
          <a:lstStyle>
            <a:lvl1pPr marL="0" indent="0" algn="l">
              <a:lnSpc>
                <a:spcPct val="100000"/>
              </a:lnSpc>
              <a:buNone/>
              <a:defRPr sz="4000" b="1" i="0" spc="0">
                <a:solidFill>
                  <a:schemeClr val="tx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01</a:t>
            </a:r>
          </a:p>
        </p:txBody>
      </p:sp>
      <p:sp>
        <p:nvSpPr>
          <p:cNvPr id="25" name="Rectangle 24">
            <a:extLst>
              <a:ext uri="{FF2B5EF4-FFF2-40B4-BE49-F238E27FC236}">
                <a16:creationId xmlns:a16="http://schemas.microsoft.com/office/drawing/2014/main" id="{01DC978F-8A1B-9526-F5AB-A7736927AA78}"/>
              </a:ext>
            </a:extLst>
          </p:cNvPr>
          <p:cNvSpPr/>
          <p:nvPr userDrawn="1"/>
        </p:nvSpPr>
        <p:spPr>
          <a:xfrm>
            <a:off x="12344380" y="3062659"/>
            <a:ext cx="5485687" cy="949419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7199"/>
          </a:p>
        </p:txBody>
      </p:sp>
      <p:sp>
        <p:nvSpPr>
          <p:cNvPr id="73" name="Text Placeholder 2">
            <a:extLst>
              <a:ext uri="{FF2B5EF4-FFF2-40B4-BE49-F238E27FC236}">
                <a16:creationId xmlns:a16="http://schemas.microsoft.com/office/drawing/2014/main" id="{5471EC52-0736-80F8-59C9-29B2A8211D15}"/>
              </a:ext>
            </a:extLst>
          </p:cNvPr>
          <p:cNvSpPr>
            <a:spLocks noGrp="1"/>
          </p:cNvSpPr>
          <p:nvPr>
            <p:ph type="body" sz="quarter" idx="36" hasCustomPrompt="1"/>
          </p:nvPr>
        </p:nvSpPr>
        <p:spPr>
          <a:xfrm>
            <a:off x="6875452" y="4565181"/>
            <a:ext cx="4784835" cy="1139678"/>
          </a:xfrm>
          <a:prstGeom prst="rect">
            <a:avLst/>
          </a:prstGeom>
          <a:ln>
            <a:noFill/>
          </a:ln>
        </p:spPr>
        <p:txBody>
          <a:bodyPr anchor="b">
            <a:noAutofit/>
          </a:bodyPr>
          <a:lstStyle>
            <a:lvl1pPr marL="0" indent="0" algn="l">
              <a:lnSpc>
                <a:spcPct val="100000"/>
              </a:lnSpc>
              <a:buNone/>
              <a:defRPr sz="2000" b="0" i="0" spc="60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THEME, </a:t>
            </a:r>
            <a:br>
              <a:rPr lang="en-US"/>
            </a:br>
            <a:r>
              <a:rPr lang="en-US"/>
              <a:t>PROJECT, MISSION</a:t>
            </a:r>
          </a:p>
        </p:txBody>
      </p:sp>
      <p:sp>
        <p:nvSpPr>
          <p:cNvPr id="74" name="Text Placeholder 2">
            <a:extLst>
              <a:ext uri="{FF2B5EF4-FFF2-40B4-BE49-F238E27FC236}">
                <a16:creationId xmlns:a16="http://schemas.microsoft.com/office/drawing/2014/main" id="{82D1C81C-AAC8-3ECE-3242-934B87CE32AC}"/>
              </a:ext>
            </a:extLst>
          </p:cNvPr>
          <p:cNvSpPr>
            <a:spLocks noGrp="1"/>
          </p:cNvSpPr>
          <p:nvPr>
            <p:ph type="body" sz="quarter" idx="37" hasCustomPrompt="1"/>
          </p:nvPr>
        </p:nvSpPr>
        <p:spPr>
          <a:xfrm>
            <a:off x="6875452" y="5797906"/>
            <a:ext cx="4784835" cy="732008"/>
          </a:xfrm>
          <a:prstGeom prst="rect">
            <a:avLst/>
          </a:prstGeom>
          <a:ln>
            <a:noFill/>
          </a:ln>
        </p:spPr>
        <p:txBody>
          <a:bodyPr anchor="t">
            <a:noAutofit/>
          </a:bodyPr>
          <a:lstStyle>
            <a:lvl1pPr marL="0" indent="0" algn="l">
              <a:lnSpc>
                <a:spcPct val="100000"/>
              </a:lnSpc>
              <a:buNone/>
              <a:defRPr sz="3600" b="1" i="0" spc="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Subhead</a:t>
            </a:r>
          </a:p>
        </p:txBody>
      </p:sp>
      <p:sp>
        <p:nvSpPr>
          <p:cNvPr id="75" name="Text Placeholder 2">
            <a:extLst>
              <a:ext uri="{FF2B5EF4-FFF2-40B4-BE49-F238E27FC236}">
                <a16:creationId xmlns:a16="http://schemas.microsoft.com/office/drawing/2014/main" id="{6387CFAC-9DB1-444D-1558-ADBB95B40EA6}"/>
              </a:ext>
            </a:extLst>
          </p:cNvPr>
          <p:cNvSpPr>
            <a:spLocks noGrp="1"/>
          </p:cNvSpPr>
          <p:nvPr>
            <p:ph type="body" sz="quarter" idx="38" hasCustomPrompt="1"/>
          </p:nvPr>
        </p:nvSpPr>
        <p:spPr>
          <a:xfrm>
            <a:off x="6875452" y="6750714"/>
            <a:ext cx="4784835" cy="5415888"/>
          </a:xfrm>
          <a:prstGeom prst="rect">
            <a:avLst/>
          </a:prstGeom>
          <a:ln>
            <a:noFill/>
          </a:ln>
        </p:spPr>
        <p:txBody>
          <a:bodyPr>
            <a:noAutofit/>
          </a:bodyPr>
          <a:lstStyle>
            <a:lvl1pPr marL="342858" indent="-342858" algn="ctr">
              <a:lnSpc>
                <a:spcPct val="100000"/>
              </a:lnSpc>
              <a:buFont typeface="Arial" panose="020B0604020202020204" pitchFamily="34" charset="0"/>
              <a:buChar char="•"/>
              <a:defRPr sz="2800" b="0" i="0" spc="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marL="0" marR="0" lvl="0" indent="0" algn="l" defTabSz="1828571" rtl="0" eaLnBrk="1" fontAlgn="auto" latinLnBrk="0" hangingPunct="1">
              <a:lnSpc>
                <a:spcPct val="100000"/>
              </a:lnSpc>
              <a:spcBef>
                <a:spcPts val="2000"/>
              </a:spcBef>
              <a:spcAft>
                <a:spcPts val="0"/>
              </a:spcAft>
              <a:buClrTx/>
              <a:buSzTx/>
              <a:buFont typeface="Arial" panose="020B0604020202020204" pitchFamily="34" charset="0"/>
              <a:buNone/>
              <a:tabLst/>
              <a:defRPr/>
            </a:pPr>
            <a:r>
              <a:rPr lang="en-US"/>
              <a:t>Body Copy</a:t>
            </a:r>
          </a:p>
          <a:p>
            <a:pPr marL="342858" marR="0" lvl="0" indent="-342858" algn="l" defTabSz="1828571" rtl="0" eaLnBrk="1" fontAlgn="auto" latinLnBrk="0" hangingPunct="1">
              <a:lnSpc>
                <a:spcPct val="100000"/>
              </a:lnSpc>
              <a:spcBef>
                <a:spcPts val="2000"/>
              </a:spcBef>
              <a:spcAft>
                <a:spcPts val="0"/>
              </a:spcAft>
              <a:buClrTx/>
              <a:buSzTx/>
              <a:tabLst/>
              <a:defRPr/>
            </a:pPr>
            <a:endParaRPr lang="en-US"/>
          </a:p>
          <a:p>
            <a:pPr lvl="0"/>
            <a:endParaRPr lang="en-US"/>
          </a:p>
        </p:txBody>
      </p:sp>
      <p:sp>
        <p:nvSpPr>
          <p:cNvPr id="76" name="Text Placeholder 2">
            <a:extLst>
              <a:ext uri="{FF2B5EF4-FFF2-40B4-BE49-F238E27FC236}">
                <a16:creationId xmlns:a16="http://schemas.microsoft.com/office/drawing/2014/main" id="{369822DB-0E39-5A7C-F90D-C8CEB5453412}"/>
              </a:ext>
            </a:extLst>
          </p:cNvPr>
          <p:cNvSpPr>
            <a:spLocks noGrp="1"/>
          </p:cNvSpPr>
          <p:nvPr>
            <p:ph type="body" sz="quarter" idx="39" hasCustomPrompt="1"/>
          </p:nvPr>
        </p:nvSpPr>
        <p:spPr>
          <a:xfrm>
            <a:off x="6875452" y="3833654"/>
            <a:ext cx="4784835" cy="731520"/>
          </a:xfrm>
          <a:prstGeom prst="rect">
            <a:avLst/>
          </a:prstGeom>
          <a:ln>
            <a:noFill/>
          </a:ln>
        </p:spPr>
        <p:txBody>
          <a:bodyPr>
            <a:noAutofit/>
          </a:bodyPr>
          <a:lstStyle>
            <a:lvl1pPr marL="0" indent="0" algn="l">
              <a:lnSpc>
                <a:spcPct val="100000"/>
              </a:lnSpc>
              <a:buNone/>
              <a:defRPr sz="4000" b="1" i="0" spc="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02</a:t>
            </a:r>
          </a:p>
        </p:txBody>
      </p:sp>
      <p:sp>
        <p:nvSpPr>
          <p:cNvPr id="77" name="Text Placeholder 2">
            <a:extLst>
              <a:ext uri="{FF2B5EF4-FFF2-40B4-BE49-F238E27FC236}">
                <a16:creationId xmlns:a16="http://schemas.microsoft.com/office/drawing/2014/main" id="{5998FC89-3B48-B3CE-1C45-CF4ED78174EF}"/>
              </a:ext>
            </a:extLst>
          </p:cNvPr>
          <p:cNvSpPr>
            <a:spLocks noGrp="1"/>
          </p:cNvSpPr>
          <p:nvPr>
            <p:ph type="body" sz="quarter" idx="40" hasCustomPrompt="1"/>
          </p:nvPr>
        </p:nvSpPr>
        <p:spPr>
          <a:xfrm>
            <a:off x="12641252" y="4565181"/>
            <a:ext cx="4784835" cy="1139678"/>
          </a:xfrm>
          <a:prstGeom prst="rect">
            <a:avLst/>
          </a:prstGeom>
          <a:ln>
            <a:noFill/>
          </a:ln>
        </p:spPr>
        <p:txBody>
          <a:bodyPr anchor="b">
            <a:noAutofit/>
          </a:bodyPr>
          <a:lstStyle>
            <a:lvl1pPr marL="0" indent="0" algn="l">
              <a:lnSpc>
                <a:spcPct val="100000"/>
              </a:lnSpc>
              <a:buNone/>
              <a:defRPr sz="2000" b="0" i="0" spc="600">
                <a:solidFill>
                  <a:schemeClr val="tx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THEME, </a:t>
            </a:r>
            <a:br>
              <a:rPr lang="en-US"/>
            </a:br>
            <a:r>
              <a:rPr lang="en-US"/>
              <a:t>PROJECT, MISSION</a:t>
            </a:r>
          </a:p>
        </p:txBody>
      </p:sp>
      <p:sp>
        <p:nvSpPr>
          <p:cNvPr id="78" name="Text Placeholder 2">
            <a:extLst>
              <a:ext uri="{FF2B5EF4-FFF2-40B4-BE49-F238E27FC236}">
                <a16:creationId xmlns:a16="http://schemas.microsoft.com/office/drawing/2014/main" id="{DB59013A-5DE2-D920-4FF0-3AC07BF77085}"/>
              </a:ext>
            </a:extLst>
          </p:cNvPr>
          <p:cNvSpPr>
            <a:spLocks noGrp="1"/>
          </p:cNvSpPr>
          <p:nvPr>
            <p:ph type="body" sz="quarter" idx="41" hasCustomPrompt="1"/>
          </p:nvPr>
        </p:nvSpPr>
        <p:spPr>
          <a:xfrm>
            <a:off x="12641252" y="5797906"/>
            <a:ext cx="4784835" cy="732008"/>
          </a:xfrm>
          <a:prstGeom prst="rect">
            <a:avLst/>
          </a:prstGeom>
          <a:ln>
            <a:noFill/>
          </a:ln>
        </p:spPr>
        <p:txBody>
          <a:bodyPr anchor="t">
            <a:noAutofit/>
          </a:bodyPr>
          <a:lstStyle>
            <a:lvl1pPr marL="0" indent="0" algn="l">
              <a:lnSpc>
                <a:spcPct val="100000"/>
              </a:lnSpc>
              <a:buNone/>
              <a:defRPr sz="3600" b="1" i="0" spc="0">
                <a:solidFill>
                  <a:schemeClr val="tx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Subhead</a:t>
            </a:r>
          </a:p>
        </p:txBody>
      </p:sp>
      <p:sp>
        <p:nvSpPr>
          <p:cNvPr id="79" name="Text Placeholder 2">
            <a:extLst>
              <a:ext uri="{FF2B5EF4-FFF2-40B4-BE49-F238E27FC236}">
                <a16:creationId xmlns:a16="http://schemas.microsoft.com/office/drawing/2014/main" id="{B59CA697-A3D7-ED24-9FF0-75E0DE35A384}"/>
              </a:ext>
            </a:extLst>
          </p:cNvPr>
          <p:cNvSpPr>
            <a:spLocks noGrp="1"/>
          </p:cNvSpPr>
          <p:nvPr>
            <p:ph type="body" sz="quarter" idx="42" hasCustomPrompt="1"/>
          </p:nvPr>
        </p:nvSpPr>
        <p:spPr>
          <a:xfrm>
            <a:off x="12641252" y="6750714"/>
            <a:ext cx="4784835" cy="5415888"/>
          </a:xfrm>
          <a:prstGeom prst="rect">
            <a:avLst/>
          </a:prstGeom>
          <a:ln>
            <a:noFill/>
          </a:ln>
        </p:spPr>
        <p:txBody>
          <a:bodyPr>
            <a:noAutofit/>
          </a:bodyPr>
          <a:lstStyle>
            <a:lvl1pPr marL="342858" indent="-342858" algn="ctr">
              <a:lnSpc>
                <a:spcPct val="100000"/>
              </a:lnSpc>
              <a:buFont typeface="Arial" panose="020B0604020202020204" pitchFamily="34" charset="0"/>
              <a:buChar char="•"/>
              <a:defRPr sz="2800" b="0" i="0" spc="0">
                <a:solidFill>
                  <a:schemeClr val="tx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marL="0" marR="0" lvl="0" indent="0" algn="l" defTabSz="1828571" rtl="0" eaLnBrk="1" fontAlgn="auto" latinLnBrk="0" hangingPunct="1">
              <a:lnSpc>
                <a:spcPct val="100000"/>
              </a:lnSpc>
              <a:spcBef>
                <a:spcPts val="2000"/>
              </a:spcBef>
              <a:spcAft>
                <a:spcPts val="0"/>
              </a:spcAft>
              <a:buClrTx/>
              <a:buSzTx/>
              <a:buFont typeface="Arial" panose="020B0604020202020204" pitchFamily="34" charset="0"/>
              <a:buNone/>
              <a:tabLst/>
              <a:defRPr/>
            </a:pPr>
            <a:r>
              <a:rPr lang="en-US"/>
              <a:t>Body Copy</a:t>
            </a:r>
          </a:p>
          <a:p>
            <a:pPr marL="342858" marR="0" lvl="0" indent="-342858" algn="l" defTabSz="1828571" rtl="0" eaLnBrk="1" fontAlgn="auto" latinLnBrk="0" hangingPunct="1">
              <a:lnSpc>
                <a:spcPct val="100000"/>
              </a:lnSpc>
              <a:spcBef>
                <a:spcPts val="2000"/>
              </a:spcBef>
              <a:spcAft>
                <a:spcPts val="0"/>
              </a:spcAft>
              <a:buClrTx/>
              <a:buSzTx/>
              <a:tabLst/>
              <a:defRPr/>
            </a:pPr>
            <a:endParaRPr lang="en-US"/>
          </a:p>
          <a:p>
            <a:pPr lvl="0"/>
            <a:endParaRPr lang="en-US"/>
          </a:p>
        </p:txBody>
      </p:sp>
      <p:sp>
        <p:nvSpPr>
          <p:cNvPr id="80" name="Text Placeholder 2">
            <a:extLst>
              <a:ext uri="{FF2B5EF4-FFF2-40B4-BE49-F238E27FC236}">
                <a16:creationId xmlns:a16="http://schemas.microsoft.com/office/drawing/2014/main" id="{D29AB10A-4652-B217-C152-0444A2FE47EE}"/>
              </a:ext>
            </a:extLst>
          </p:cNvPr>
          <p:cNvSpPr>
            <a:spLocks noGrp="1"/>
          </p:cNvSpPr>
          <p:nvPr>
            <p:ph type="body" sz="quarter" idx="43" hasCustomPrompt="1"/>
          </p:nvPr>
        </p:nvSpPr>
        <p:spPr>
          <a:xfrm>
            <a:off x="12641252" y="3833654"/>
            <a:ext cx="4784835" cy="731520"/>
          </a:xfrm>
          <a:prstGeom prst="rect">
            <a:avLst/>
          </a:prstGeom>
          <a:ln>
            <a:noFill/>
          </a:ln>
        </p:spPr>
        <p:txBody>
          <a:bodyPr>
            <a:noAutofit/>
          </a:bodyPr>
          <a:lstStyle>
            <a:lvl1pPr marL="0" indent="0" algn="l">
              <a:lnSpc>
                <a:spcPct val="100000"/>
              </a:lnSpc>
              <a:buNone/>
              <a:defRPr sz="4000" b="1" i="0" spc="0">
                <a:solidFill>
                  <a:schemeClr val="tx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03</a:t>
            </a:r>
          </a:p>
        </p:txBody>
      </p:sp>
      <p:sp>
        <p:nvSpPr>
          <p:cNvPr id="81" name="Text Placeholder 2">
            <a:extLst>
              <a:ext uri="{FF2B5EF4-FFF2-40B4-BE49-F238E27FC236}">
                <a16:creationId xmlns:a16="http://schemas.microsoft.com/office/drawing/2014/main" id="{BD1952E2-F9AA-9586-BDE3-4434DFBE8048}"/>
              </a:ext>
            </a:extLst>
          </p:cNvPr>
          <p:cNvSpPr>
            <a:spLocks noGrp="1"/>
          </p:cNvSpPr>
          <p:nvPr>
            <p:ph type="body" sz="quarter" idx="44" hasCustomPrompt="1"/>
          </p:nvPr>
        </p:nvSpPr>
        <p:spPr>
          <a:xfrm>
            <a:off x="18457852" y="4565181"/>
            <a:ext cx="4784835" cy="1139678"/>
          </a:xfrm>
          <a:prstGeom prst="rect">
            <a:avLst/>
          </a:prstGeom>
          <a:ln>
            <a:noFill/>
          </a:ln>
        </p:spPr>
        <p:txBody>
          <a:bodyPr anchor="b">
            <a:noAutofit/>
          </a:bodyPr>
          <a:lstStyle>
            <a:lvl1pPr marL="0" indent="0" algn="l">
              <a:lnSpc>
                <a:spcPct val="100000"/>
              </a:lnSpc>
              <a:buNone/>
              <a:defRPr sz="2000" b="0" i="0" spc="600">
                <a:solidFill>
                  <a:schemeClr val="tx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THEME, </a:t>
            </a:r>
            <a:br>
              <a:rPr lang="en-US"/>
            </a:br>
            <a:r>
              <a:rPr lang="en-US"/>
              <a:t>PROJECT, MISSION</a:t>
            </a:r>
          </a:p>
        </p:txBody>
      </p:sp>
      <p:sp>
        <p:nvSpPr>
          <p:cNvPr id="82" name="Text Placeholder 2">
            <a:extLst>
              <a:ext uri="{FF2B5EF4-FFF2-40B4-BE49-F238E27FC236}">
                <a16:creationId xmlns:a16="http://schemas.microsoft.com/office/drawing/2014/main" id="{D697D1B5-7758-FF4D-52C9-DDAC9DB6AD39}"/>
              </a:ext>
            </a:extLst>
          </p:cNvPr>
          <p:cNvSpPr>
            <a:spLocks noGrp="1"/>
          </p:cNvSpPr>
          <p:nvPr>
            <p:ph type="body" sz="quarter" idx="45" hasCustomPrompt="1"/>
          </p:nvPr>
        </p:nvSpPr>
        <p:spPr>
          <a:xfrm>
            <a:off x="18457852" y="5797906"/>
            <a:ext cx="4784835" cy="732008"/>
          </a:xfrm>
          <a:prstGeom prst="rect">
            <a:avLst/>
          </a:prstGeom>
          <a:ln>
            <a:noFill/>
          </a:ln>
        </p:spPr>
        <p:txBody>
          <a:bodyPr anchor="t">
            <a:noAutofit/>
          </a:bodyPr>
          <a:lstStyle>
            <a:lvl1pPr marL="0" indent="0" algn="l">
              <a:lnSpc>
                <a:spcPct val="100000"/>
              </a:lnSpc>
              <a:buNone/>
              <a:defRPr sz="3600" b="1" i="0" spc="0">
                <a:solidFill>
                  <a:schemeClr val="tx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Subhead</a:t>
            </a:r>
          </a:p>
        </p:txBody>
      </p:sp>
      <p:sp>
        <p:nvSpPr>
          <p:cNvPr id="83" name="Text Placeholder 2">
            <a:extLst>
              <a:ext uri="{FF2B5EF4-FFF2-40B4-BE49-F238E27FC236}">
                <a16:creationId xmlns:a16="http://schemas.microsoft.com/office/drawing/2014/main" id="{2AC79FFE-AD98-9CC7-25E3-D935ABA9C906}"/>
              </a:ext>
            </a:extLst>
          </p:cNvPr>
          <p:cNvSpPr>
            <a:spLocks noGrp="1"/>
          </p:cNvSpPr>
          <p:nvPr>
            <p:ph type="body" sz="quarter" idx="46" hasCustomPrompt="1"/>
          </p:nvPr>
        </p:nvSpPr>
        <p:spPr>
          <a:xfrm>
            <a:off x="18457852" y="6750714"/>
            <a:ext cx="4784835" cy="5415888"/>
          </a:xfrm>
          <a:prstGeom prst="rect">
            <a:avLst/>
          </a:prstGeom>
          <a:ln>
            <a:noFill/>
          </a:ln>
        </p:spPr>
        <p:txBody>
          <a:bodyPr>
            <a:noAutofit/>
          </a:bodyPr>
          <a:lstStyle>
            <a:lvl1pPr marL="342858" indent="-342858" algn="ctr">
              <a:lnSpc>
                <a:spcPct val="100000"/>
              </a:lnSpc>
              <a:buFont typeface="Arial" panose="020B0604020202020204" pitchFamily="34" charset="0"/>
              <a:buChar char="•"/>
              <a:defRPr sz="2800" b="0" i="0" spc="0">
                <a:solidFill>
                  <a:schemeClr val="tx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marL="0" marR="0" lvl="0" indent="0" algn="l" defTabSz="1828571" rtl="0" eaLnBrk="1" fontAlgn="auto" latinLnBrk="0" hangingPunct="1">
              <a:lnSpc>
                <a:spcPct val="100000"/>
              </a:lnSpc>
              <a:spcBef>
                <a:spcPts val="2000"/>
              </a:spcBef>
              <a:spcAft>
                <a:spcPts val="0"/>
              </a:spcAft>
              <a:buClrTx/>
              <a:buSzTx/>
              <a:buFont typeface="Arial" panose="020B0604020202020204" pitchFamily="34" charset="0"/>
              <a:buNone/>
              <a:tabLst/>
              <a:defRPr/>
            </a:pPr>
            <a:r>
              <a:rPr lang="en-US"/>
              <a:t>Body Copy</a:t>
            </a:r>
          </a:p>
          <a:p>
            <a:pPr marL="342858" marR="0" lvl="0" indent="-342858" algn="l" defTabSz="1828571" rtl="0" eaLnBrk="1" fontAlgn="auto" latinLnBrk="0" hangingPunct="1">
              <a:lnSpc>
                <a:spcPct val="100000"/>
              </a:lnSpc>
              <a:spcBef>
                <a:spcPts val="2000"/>
              </a:spcBef>
              <a:spcAft>
                <a:spcPts val="0"/>
              </a:spcAft>
              <a:buClrTx/>
              <a:buSzTx/>
              <a:tabLst/>
              <a:defRPr/>
            </a:pPr>
            <a:endParaRPr lang="en-US"/>
          </a:p>
          <a:p>
            <a:pPr lvl="0"/>
            <a:endParaRPr lang="en-US"/>
          </a:p>
        </p:txBody>
      </p:sp>
      <p:sp>
        <p:nvSpPr>
          <p:cNvPr id="84" name="Text Placeholder 2">
            <a:extLst>
              <a:ext uri="{FF2B5EF4-FFF2-40B4-BE49-F238E27FC236}">
                <a16:creationId xmlns:a16="http://schemas.microsoft.com/office/drawing/2014/main" id="{547A685F-E47C-CF53-559A-962BCF2370BF}"/>
              </a:ext>
            </a:extLst>
          </p:cNvPr>
          <p:cNvSpPr>
            <a:spLocks noGrp="1"/>
          </p:cNvSpPr>
          <p:nvPr>
            <p:ph type="body" sz="quarter" idx="47" hasCustomPrompt="1"/>
          </p:nvPr>
        </p:nvSpPr>
        <p:spPr>
          <a:xfrm>
            <a:off x="18457852" y="3833654"/>
            <a:ext cx="4784835" cy="731520"/>
          </a:xfrm>
          <a:prstGeom prst="rect">
            <a:avLst/>
          </a:prstGeom>
          <a:ln>
            <a:noFill/>
          </a:ln>
        </p:spPr>
        <p:txBody>
          <a:bodyPr>
            <a:noAutofit/>
          </a:bodyPr>
          <a:lstStyle>
            <a:lvl1pPr marL="0" indent="0" algn="l">
              <a:lnSpc>
                <a:spcPct val="100000"/>
              </a:lnSpc>
              <a:buNone/>
              <a:defRPr sz="4000" b="1" i="0" spc="0">
                <a:solidFill>
                  <a:schemeClr val="tx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04</a:t>
            </a:r>
          </a:p>
        </p:txBody>
      </p:sp>
      <p:sp>
        <p:nvSpPr>
          <p:cNvPr id="2" name="Text Placeholder 20">
            <a:extLst>
              <a:ext uri="{FF2B5EF4-FFF2-40B4-BE49-F238E27FC236}">
                <a16:creationId xmlns:a16="http://schemas.microsoft.com/office/drawing/2014/main" id="{65054C6E-2DE3-1F95-7204-170B35D8D29A}"/>
              </a:ext>
            </a:extLst>
          </p:cNvPr>
          <p:cNvSpPr>
            <a:spLocks noGrp="1"/>
          </p:cNvSpPr>
          <p:nvPr>
            <p:ph type="body" sz="quarter" idx="52" hasCustomPrompt="1"/>
          </p:nvPr>
        </p:nvSpPr>
        <p:spPr>
          <a:xfrm>
            <a:off x="799342" y="1490869"/>
            <a:ext cx="14683807" cy="1789044"/>
          </a:xfrm>
          <a:prstGeom prst="rect">
            <a:avLst/>
          </a:prstGeom>
        </p:spPr>
        <p:txBody>
          <a:bodyPr lIns="0" tIns="0" rIns="0" bIns="0" anchor="t" anchorCtr="0"/>
          <a:lstStyle>
            <a:lvl1pPr marL="0" indent="0" algn="l">
              <a:lnSpc>
                <a:spcPct val="100000"/>
              </a:lnSpc>
              <a:spcBef>
                <a:spcPts val="0"/>
              </a:spcBef>
              <a:buNone/>
              <a:defRPr sz="6599" b="0">
                <a:solidFill>
                  <a:schemeClr val="tx1"/>
                </a:solidFill>
                <a:latin typeface="+mj-lt"/>
                <a:cs typeface="Arial" panose="020B0604020202020204" pitchFamily="34" charset="0"/>
              </a:defRPr>
            </a:lvl1pPr>
          </a:lstStyle>
          <a:p>
            <a:pPr lvl="0"/>
            <a:r>
              <a:rPr lang="en-US"/>
              <a:t>Slide Title Goes Here</a:t>
            </a:r>
          </a:p>
        </p:txBody>
      </p:sp>
      <p:sp>
        <p:nvSpPr>
          <p:cNvPr id="3" name="Text Placeholder 18">
            <a:extLst>
              <a:ext uri="{FF2B5EF4-FFF2-40B4-BE49-F238E27FC236}">
                <a16:creationId xmlns:a16="http://schemas.microsoft.com/office/drawing/2014/main" id="{147206E6-4524-E56D-2083-64F7B77C520D}"/>
              </a:ext>
            </a:extLst>
          </p:cNvPr>
          <p:cNvSpPr>
            <a:spLocks noGrp="1"/>
          </p:cNvSpPr>
          <p:nvPr>
            <p:ph type="body" sz="quarter" idx="18" hasCustomPrompt="1"/>
          </p:nvPr>
        </p:nvSpPr>
        <p:spPr>
          <a:xfrm>
            <a:off x="799344" y="914401"/>
            <a:ext cx="8345054" cy="556591"/>
          </a:xfrm>
          <a:prstGeom prst="rect">
            <a:avLst/>
          </a:prstGeom>
        </p:spPr>
        <p:txBody>
          <a:bodyPr lIns="0" tIns="0" rIns="0" bIns="0" anchor="b"/>
          <a:lstStyle>
            <a:lvl1pPr marL="0" indent="0">
              <a:lnSpc>
                <a:spcPct val="100000"/>
              </a:lnSpc>
              <a:buNone/>
              <a:defRPr sz="2000" spc="600">
                <a:solidFill>
                  <a:schemeClr val="tx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Tree>
    <p:extLst>
      <p:ext uri="{BB962C8B-B14F-4D97-AF65-F5344CB8AC3E}">
        <p14:creationId xmlns:p14="http://schemas.microsoft.com/office/powerpoint/2010/main" val="18447205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Sequential 7">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916DD17-5F08-8EDA-8E51-E497F39117CB}"/>
              </a:ext>
            </a:extLst>
          </p:cNvPr>
          <p:cNvSpPr/>
          <p:nvPr userDrawn="1"/>
        </p:nvSpPr>
        <p:spPr>
          <a:xfrm>
            <a:off x="6553934" y="3062659"/>
            <a:ext cx="5485686" cy="949419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7199"/>
          </a:p>
        </p:txBody>
      </p:sp>
      <p:sp>
        <p:nvSpPr>
          <p:cNvPr id="5" name="Rectangle 4">
            <a:extLst>
              <a:ext uri="{FF2B5EF4-FFF2-40B4-BE49-F238E27FC236}">
                <a16:creationId xmlns:a16="http://schemas.microsoft.com/office/drawing/2014/main" id="{E560A961-AFE2-51E6-869F-20136AE13EC3}"/>
              </a:ext>
            </a:extLst>
          </p:cNvPr>
          <p:cNvSpPr/>
          <p:nvPr userDrawn="1"/>
        </p:nvSpPr>
        <p:spPr>
          <a:xfrm>
            <a:off x="18134827" y="3062659"/>
            <a:ext cx="5485686" cy="949419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7199"/>
          </a:p>
        </p:txBody>
      </p:sp>
      <p:sp>
        <p:nvSpPr>
          <p:cNvPr id="8" name="Rectangle 7">
            <a:extLst>
              <a:ext uri="{FF2B5EF4-FFF2-40B4-BE49-F238E27FC236}">
                <a16:creationId xmlns:a16="http://schemas.microsoft.com/office/drawing/2014/main" id="{402E8A5E-9C21-E3E2-F493-DACDB41D5549}"/>
              </a:ext>
            </a:extLst>
          </p:cNvPr>
          <p:cNvSpPr/>
          <p:nvPr userDrawn="1"/>
        </p:nvSpPr>
        <p:spPr>
          <a:xfrm>
            <a:off x="763489" y="3062659"/>
            <a:ext cx="5496312" cy="949419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7199"/>
          </a:p>
        </p:txBody>
      </p:sp>
      <p:sp>
        <p:nvSpPr>
          <p:cNvPr id="11" name="Text Placeholder 2">
            <a:extLst>
              <a:ext uri="{FF2B5EF4-FFF2-40B4-BE49-F238E27FC236}">
                <a16:creationId xmlns:a16="http://schemas.microsoft.com/office/drawing/2014/main" id="{D0FA970C-40E4-496D-9270-530FB4C6834A}"/>
              </a:ext>
            </a:extLst>
          </p:cNvPr>
          <p:cNvSpPr>
            <a:spLocks noGrp="1"/>
          </p:cNvSpPr>
          <p:nvPr>
            <p:ph type="body" sz="quarter" idx="23" hasCustomPrompt="1"/>
          </p:nvPr>
        </p:nvSpPr>
        <p:spPr>
          <a:xfrm>
            <a:off x="1135052" y="4565181"/>
            <a:ext cx="4784835" cy="1139678"/>
          </a:xfrm>
          <a:prstGeom prst="rect">
            <a:avLst/>
          </a:prstGeom>
          <a:ln>
            <a:noFill/>
          </a:ln>
        </p:spPr>
        <p:txBody>
          <a:bodyPr anchor="b">
            <a:noAutofit/>
          </a:bodyPr>
          <a:lstStyle>
            <a:lvl1pPr marL="0" indent="0" algn="l">
              <a:lnSpc>
                <a:spcPct val="100000"/>
              </a:lnSpc>
              <a:buNone/>
              <a:defRPr sz="2000" b="0" i="0" spc="600">
                <a:solidFill>
                  <a:schemeClr val="tx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THEME, </a:t>
            </a:r>
            <a:br>
              <a:rPr lang="en-US"/>
            </a:br>
            <a:r>
              <a:rPr lang="en-US"/>
              <a:t>PROJECT, MISSION</a:t>
            </a:r>
          </a:p>
        </p:txBody>
      </p:sp>
      <p:sp>
        <p:nvSpPr>
          <p:cNvPr id="12" name="Text Placeholder 2">
            <a:extLst>
              <a:ext uri="{FF2B5EF4-FFF2-40B4-BE49-F238E27FC236}">
                <a16:creationId xmlns:a16="http://schemas.microsoft.com/office/drawing/2014/main" id="{D29E6B4B-3588-6D61-D7F9-6918427EFE92}"/>
              </a:ext>
            </a:extLst>
          </p:cNvPr>
          <p:cNvSpPr>
            <a:spLocks noGrp="1"/>
          </p:cNvSpPr>
          <p:nvPr>
            <p:ph type="body" sz="quarter" idx="24" hasCustomPrompt="1"/>
          </p:nvPr>
        </p:nvSpPr>
        <p:spPr>
          <a:xfrm>
            <a:off x="1135052" y="5797906"/>
            <a:ext cx="4784835" cy="732008"/>
          </a:xfrm>
          <a:prstGeom prst="rect">
            <a:avLst/>
          </a:prstGeom>
          <a:ln>
            <a:noFill/>
          </a:ln>
        </p:spPr>
        <p:txBody>
          <a:bodyPr anchor="t">
            <a:noAutofit/>
          </a:bodyPr>
          <a:lstStyle>
            <a:lvl1pPr marL="0" indent="0" algn="l">
              <a:lnSpc>
                <a:spcPct val="100000"/>
              </a:lnSpc>
              <a:buNone/>
              <a:defRPr sz="3600" b="1" i="0" spc="0">
                <a:solidFill>
                  <a:schemeClr val="tx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Subhead</a:t>
            </a:r>
          </a:p>
        </p:txBody>
      </p:sp>
      <p:sp>
        <p:nvSpPr>
          <p:cNvPr id="13" name="Text Placeholder 2">
            <a:extLst>
              <a:ext uri="{FF2B5EF4-FFF2-40B4-BE49-F238E27FC236}">
                <a16:creationId xmlns:a16="http://schemas.microsoft.com/office/drawing/2014/main" id="{B2EE0D8C-6CF7-1820-2D7C-874099B275D5}"/>
              </a:ext>
            </a:extLst>
          </p:cNvPr>
          <p:cNvSpPr>
            <a:spLocks noGrp="1"/>
          </p:cNvSpPr>
          <p:nvPr>
            <p:ph type="body" sz="quarter" idx="25" hasCustomPrompt="1"/>
          </p:nvPr>
        </p:nvSpPr>
        <p:spPr>
          <a:xfrm>
            <a:off x="1135052" y="6750714"/>
            <a:ext cx="4784835" cy="5415888"/>
          </a:xfrm>
          <a:prstGeom prst="rect">
            <a:avLst/>
          </a:prstGeom>
          <a:ln>
            <a:noFill/>
          </a:ln>
        </p:spPr>
        <p:txBody>
          <a:bodyPr>
            <a:noAutofit/>
          </a:bodyPr>
          <a:lstStyle>
            <a:lvl1pPr marL="342858" indent="-342858" algn="ctr">
              <a:lnSpc>
                <a:spcPct val="100000"/>
              </a:lnSpc>
              <a:buFont typeface="Arial" panose="020B0604020202020204" pitchFamily="34" charset="0"/>
              <a:buChar char="•"/>
              <a:defRPr sz="2800" b="0" i="0" spc="0">
                <a:solidFill>
                  <a:schemeClr val="tx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marL="0" marR="0" lvl="0" indent="0" algn="l" defTabSz="1828571" rtl="0" eaLnBrk="1" fontAlgn="auto" latinLnBrk="0" hangingPunct="1">
              <a:lnSpc>
                <a:spcPct val="100000"/>
              </a:lnSpc>
              <a:spcBef>
                <a:spcPts val="2000"/>
              </a:spcBef>
              <a:spcAft>
                <a:spcPts val="0"/>
              </a:spcAft>
              <a:buClrTx/>
              <a:buSzTx/>
              <a:buFont typeface="Arial" panose="020B0604020202020204" pitchFamily="34" charset="0"/>
              <a:buNone/>
              <a:tabLst/>
              <a:defRPr/>
            </a:pPr>
            <a:r>
              <a:rPr lang="en-US"/>
              <a:t>Body Copy</a:t>
            </a:r>
          </a:p>
          <a:p>
            <a:pPr marL="342858" marR="0" lvl="0" indent="-342858" algn="l" defTabSz="1828571" rtl="0" eaLnBrk="1" fontAlgn="auto" latinLnBrk="0" hangingPunct="1">
              <a:lnSpc>
                <a:spcPct val="100000"/>
              </a:lnSpc>
              <a:spcBef>
                <a:spcPts val="2000"/>
              </a:spcBef>
              <a:spcAft>
                <a:spcPts val="0"/>
              </a:spcAft>
              <a:buClrTx/>
              <a:buSzTx/>
              <a:tabLst/>
              <a:defRPr/>
            </a:pPr>
            <a:endParaRPr lang="en-US"/>
          </a:p>
          <a:p>
            <a:pPr lvl="0"/>
            <a:endParaRPr lang="en-US"/>
          </a:p>
        </p:txBody>
      </p:sp>
      <p:sp>
        <p:nvSpPr>
          <p:cNvPr id="22" name="Text Placeholder 2">
            <a:extLst>
              <a:ext uri="{FF2B5EF4-FFF2-40B4-BE49-F238E27FC236}">
                <a16:creationId xmlns:a16="http://schemas.microsoft.com/office/drawing/2014/main" id="{67493C6A-8509-C83D-43BF-C4F67E67FCDC}"/>
              </a:ext>
            </a:extLst>
          </p:cNvPr>
          <p:cNvSpPr>
            <a:spLocks noGrp="1"/>
          </p:cNvSpPr>
          <p:nvPr>
            <p:ph type="body" sz="quarter" idx="35" hasCustomPrompt="1"/>
          </p:nvPr>
        </p:nvSpPr>
        <p:spPr>
          <a:xfrm>
            <a:off x="1135052" y="3833654"/>
            <a:ext cx="4784835" cy="731520"/>
          </a:xfrm>
          <a:prstGeom prst="rect">
            <a:avLst/>
          </a:prstGeom>
          <a:ln>
            <a:noFill/>
          </a:ln>
        </p:spPr>
        <p:txBody>
          <a:bodyPr>
            <a:noAutofit/>
          </a:bodyPr>
          <a:lstStyle>
            <a:lvl1pPr marL="0" indent="0" algn="l">
              <a:lnSpc>
                <a:spcPct val="100000"/>
              </a:lnSpc>
              <a:buNone/>
              <a:defRPr sz="4000" b="1" i="0" spc="0">
                <a:solidFill>
                  <a:schemeClr val="tx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01</a:t>
            </a:r>
          </a:p>
        </p:txBody>
      </p:sp>
      <p:sp>
        <p:nvSpPr>
          <p:cNvPr id="25" name="Rectangle 24">
            <a:extLst>
              <a:ext uri="{FF2B5EF4-FFF2-40B4-BE49-F238E27FC236}">
                <a16:creationId xmlns:a16="http://schemas.microsoft.com/office/drawing/2014/main" id="{01DC978F-8A1B-9526-F5AB-A7736927AA78}"/>
              </a:ext>
            </a:extLst>
          </p:cNvPr>
          <p:cNvSpPr/>
          <p:nvPr userDrawn="1"/>
        </p:nvSpPr>
        <p:spPr>
          <a:xfrm>
            <a:off x="12344380" y="3062659"/>
            <a:ext cx="5485687" cy="949419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7199"/>
          </a:p>
        </p:txBody>
      </p:sp>
      <p:sp>
        <p:nvSpPr>
          <p:cNvPr id="73" name="Text Placeholder 2">
            <a:extLst>
              <a:ext uri="{FF2B5EF4-FFF2-40B4-BE49-F238E27FC236}">
                <a16:creationId xmlns:a16="http://schemas.microsoft.com/office/drawing/2014/main" id="{5471EC52-0736-80F8-59C9-29B2A8211D15}"/>
              </a:ext>
            </a:extLst>
          </p:cNvPr>
          <p:cNvSpPr>
            <a:spLocks noGrp="1"/>
          </p:cNvSpPr>
          <p:nvPr>
            <p:ph type="body" sz="quarter" idx="36" hasCustomPrompt="1"/>
          </p:nvPr>
        </p:nvSpPr>
        <p:spPr>
          <a:xfrm>
            <a:off x="6875452" y="4565181"/>
            <a:ext cx="4784835" cy="1139678"/>
          </a:xfrm>
          <a:prstGeom prst="rect">
            <a:avLst/>
          </a:prstGeom>
          <a:ln>
            <a:noFill/>
          </a:ln>
        </p:spPr>
        <p:txBody>
          <a:bodyPr anchor="b">
            <a:noAutofit/>
          </a:bodyPr>
          <a:lstStyle>
            <a:lvl1pPr marL="0" indent="0" algn="l">
              <a:lnSpc>
                <a:spcPct val="100000"/>
              </a:lnSpc>
              <a:buNone/>
              <a:defRPr sz="2000" b="0" i="0" spc="600">
                <a:solidFill>
                  <a:schemeClr val="tx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THEME, </a:t>
            </a:r>
            <a:br>
              <a:rPr lang="en-US"/>
            </a:br>
            <a:r>
              <a:rPr lang="en-US"/>
              <a:t>PROJECT, MISSION</a:t>
            </a:r>
          </a:p>
        </p:txBody>
      </p:sp>
      <p:sp>
        <p:nvSpPr>
          <p:cNvPr id="74" name="Text Placeholder 2">
            <a:extLst>
              <a:ext uri="{FF2B5EF4-FFF2-40B4-BE49-F238E27FC236}">
                <a16:creationId xmlns:a16="http://schemas.microsoft.com/office/drawing/2014/main" id="{82D1C81C-AAC8-3ECE-3242-934B87CE32AC}"/>
              </a:ext>
            </a:extLst>
          </p:cNvPr>
          <p:cNvSpPr>
            <a:spLocks noGrp="1"/>
          </p:cNvSpPr>
          <p:nvPr>
            <p:ph type="body" sz="quarter" idx="37" hasCustomPrompt="1"/>
          </p:nvPr>
        </p:nvSpPr>
        <p:spPr>
          <a:xfrm>
            <a:off x="6875452" y="5797906"/>
            <a:ext cx="4784835" cy="732008"/>
          </a:xfrm>
          <a:prstGeom prst="rect">
            <a:avLst/>
          </a:prstGeom>
          <a:ln>
            <a:noFill/>
          </a:ln>
        </p:spPr>
        <p:txBody>
          <a:bodyPr anchor="t">
            <a:noAutofit/>
          </a:bodyPr>
          <a:lstStyle>
            <a:lvl1pPr marL="0" indent="0" algn="l">
              <a:lnSpc>
                <a:spcPct val="100000"/>
              </a:lnSpc>
              <a:buNone/>
              <a:defRPr sz="3600" b="1" i="0" spc="0">
                <a:solidFill>
                  <a:schemeClr val="tx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Subhead</a:t>
            </a:r>
          </a:p>
        </p:txBody>
      </p:sp>
      <p:sp>
        <p:nvSpPr>
          <p:cNvPr id="75" name="Text Placeholder 2">
            <a:extLst>
              <a:ext uri="{FF2B5EF4-FFF2-40B4-BE49-F238E27FC236}">
                <a16:creationId xmlns:a16="http://schemas.microsoft.com/office/drawing/2014/main" id="{6387CFAC-9DB1-444D-1558-ADBB95B40EA6}"/>
              </a:ext>
            </a:extLst>
          </p:cNvPr>
          <p:cNvSpPr>
            <a:spLocks noGrp="1"/>
          </p:cNvSpPr>
          <p:nvPr>
            <p:ph type="body" sz="quarter" idx="38" hasCustomPrompt="1"/>
          </p:nvPr>
        </p:nvSpPr>
        <p:spPr>
          <a:xfrm>
            <a:off x="6875452" y="6750714"/>
            <a:ext cx="4784835" cy="5415888"/>
          </a:xfrm>
          <a:prstGeom prst="rect">
            <a:avLst/>
          </a:prstGeom>
          <a:ln>
            <a:noFill/>
          </a:ln>
        </p:spPr>
        <p:txBody>
          <a:bodyPr>
            <a:noAutofit/>
          </a:bodyPr>
          <a:lstStyle>
            <a:lvl1pPr marL="342858" indent="-342858" algn="ctr">
              <a:lnSpc>
                <a:spcPct val="100000"/>
              </a:lnSpc>
              <a:buFont typeface="Arial" panose="020B0604020202020204" pitchFamily="34" charset="0"/>
              <a:buChar char="•"/>
              <a:defRPr sz="2800" b="0" i="0" spc="0">
                <a:solidFill>
                  <a:schemeClr val="tx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marL="0" marR="0" lvl="0" indent="0" algn="l" defTabSz="1828571" rtl="0" eaLnBrk="1" fontAlgn="auto" latinLnBrk="0" hangingPunct="1">
              <a:lnSpc>
                <a:spcPct val="100000"/>
              </a:lnSpc>
              <a:spcBef>
                <a:spcPts val="2000"/>
              </a:spcBef>
              <a:spcAft>
                <a:spcPts val="0"/>
              </a:spcAft>
              <a:buClrTx/>
              <a:buSzTx/>
              <a:buFont typeface="Arial" panose="020B0604020202020204" pitchFamily="34" charset="0"/>
              <a:buNone/>
              <a:tabLst/>
              <a:defRPr/>
            </a:pPr>
            <a:r>
              <a:rPr lang="en-US"/>
              <a:t>Body Copy</a:t>
            </a:r>
          </a:p>
          <a:p>
            <a:pPr marL="342858" marR="0" lvl="0" indent="-342858" algn="l" defTabSz="1828571" rtl="0" eaLnBrk="1" fontAlgn="auto" latinLnBrk="0" hangingPunct="1">
              <a:lnSpc>
                <a:spcPct val="100000"/>
              </a:lnSpc>
              <a:spcBef>
                <a:spcPts val="2000"/>
              </a:spcBef>
              <a:spcAft>
                <a:spcPts val="0"/>
              </a:spcAft>
              <a:buClrTx/>
              <a:buSzTx/>
              <a:tabLst/>
              <a:defRPr/>
            </a:pPr>
            <a:endParaRPr lang="en-US"/>
          </a:p>
          <a:p>
            <a:pPr lvl="0"/>
            <a:endParaRPr lang="en-US"/>
          </a:p>
        </p:txBody>
      </p:sp>
      <p:sp>
        <p:nvSpPr>
          <p:cNvPr id="76" name="Text Placeholder 2">
            <a:extLst>
              <a:ext uri="{FF2B5EF4-FFF2-40B4-BE49-F238E27FC236}">
                <a16:creationId xmlns:a16="http://schemas.microsoft.com/office/drawing/2014/main" id="{369822DB-0E39-5A7C-F90D-C8CEB5453412}"/>
              </a:ext>
            </a:extLst>
          </p:cNvPr>
          <p:cNvSpPr>
            <a:spLocks noGrp="1"/>
          </p:cNvSpPr>
          <p:nvPr>
            <p:ph type="body" sz="quarter" idx="39" hasCustomPrompt="1"/>
          </p:nvPr>
        </p:nvSpPr>
        <p:spPr>
          <a:xfrm>
            <a:off x="6875452" y="3833654"/>
            <a:ext cx="4784835" cy="731520"/>
          </a:xfrm>
          <a:prstGeom prst="rect">
            <a:avLst/>
          </a:prstGeom>
          <a:ln>
            <a:noFill/>
          </a:ln>
        </p:spPr>
        <p:txBody>
          <a:bodyPr>
            <a:noAutofit/>
          </a:bodyPr>
          <a:lstStyle>
            <a:lvl1pPr marL="0" indent="0" algn="l">
              <a:lnSpc>
                <a:spcPct val="100000"/>
              </a:lnSpc>
              <a:buNone/>
              <a:defRPr sz="4000" b="1" i="0" spc="0">
                <a:solidFill>
                  <a:schemeClr val="tx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02</a:t>
            </a:r>
          </a:p>
        </p:txBody>
      </p:sp>
      <p:sp>
        <p:nvSpPr>
          <p:cNvPr id="77" name="Text Placeholder 2">
            <a:extLst>
              <a:ext uri="{FF2B5EF4-FFF2-40B4-BE49-F238E27FC236}">
                <a16:creationId xmlns:a16="http://schemas.microsoft.com/office/drawing/2014/main" id="{5998FC89-3B48-B3CE-1C45-CF4ED78174EF}"/>
              </a:ext>
            </a:extLst>
          </p:cNvPr>
          <p:cNvSpPr>
            <a:spLocks noGrp="1"/>
          </p:cNvSpPr>
          <p:nvPr>
            <p:ph type="body" sz="quarter" idx="40" hasCustomPrompt="1"/>
          </p:nvPr>
        </p:nvSpPr>
        <p:spPr>
          <a:xfrm>
            <a:off x="12641252" y="4565181"/>
            <a:ext cx="4784835" cy="1139678"/>
          </a:xfrm>
          <a:prstGeom prst="rect">
            <a:avLst/>
          </a:prstGeom>
          <a:ln>
            <a:noFill/>
          </a:ln>
        </p:spPr>
        <p:txBody>
          <a:bodyPr anchor="b">
            <a:noAutofit/>
          </a:bodyPr>
          <a:lstStyle>
            <a:lvl1pPr marL="0" indent="0" algn="l">
              <a:lnSpc>
                <a:spcPct val="100000"/>
              </a:lnSpc>
              <a:buNone/>
              <a:defRPr sz="2000" b="0" i="0" spc="600">
                <a:solidFill>
                  <a:schemeClr val="tx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THEME, </a:t>
            </a:r>
            <a:br>
              <a:rPr lang="en-US"/>
            </a:br>
            <a:r>
              <a:rPr lang="en-US"/>
              <a:t>PROJECT, MISSION</a:t>
            </a:r>
          </a:p>
        </p:txBody>
      </p:sp>
      <p:sp>
        <p:nvSpPr>
          <p:cNvPr id="78" name="Text Placeholder 2">
            <a:extLst>
              <a:ext uri="{FF2B5EF4-FFF2-40B4-BE49-F238E27FC236}">
                <a16:creationId xmlns:a16="http://schemas.microsoft.com/office/drawing/2014/main" id="{DB59013A-5DE2-D920-4FF0-3AC07BF77085}"/>
              </a:ext>
            </a:extLst>
          </p:cNvPr>
          <p:cNvSpPr>
            <a:spLocks noGrp="1"/>
          </p:cNvSpPr>
          <p:nvPr>
            <p:ph type="body" sz="quarter" idx="41" hasCustomPrompt="1"/>
          </p:nvPr>
        </p:nvSpPr>
        <p:spPr>
          <a:xfrm>
            <a:off x="12641252" y="5797906"/>
            <a:ext cx="4784835" cy="732008"/>
          </a:xfrm>
          <a:prstGeom prst="rect">
            <a:avLst/>
          </a:prstGeom>
          <a:ln>
            <a:noFill/>
          </a:ln>
        </p:spPr>
        <p:txBody>
          <a:bodyPr anchor="t">
            <a:noAutofit/>
          </a:bodyPr>
          <a:lstStyle>
            <a:lvl1pPr marL="0" indent="0" algn="l">
              <a:lnSpc>
                <a:spcPct val="100000"/>
              </a:lnSpc>
              <a:buNone/>
              <a:defRPr sz="3600" b="1" i="0" spc="0">
                <a:solidFill>
                  <a:schemeClr val="tx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Subhead</a:t>
            </a:r>
          </a:p>
        </p:txBody>
      </p:sp>
      <p:sp>
        <p:nvSpPr>
          <p:cNvPr id="79" name="Text Placeholder 2">
            <a:extLst>
              <a:ext uri="{FF2B5EF4-FFF2-40B4-BE49-F238E27FC236}">
                <a16:creationId xmlns:a16="http://schemas.microsoft.com/office/drawing/2014/main" id="{B59CA697-A3D7-ED24-9FF0-75E0DE35A384}"/>
              </a:ext>
            </a:extLst>
          </p:cNvPr>
          <p:cNvSpPr>
            <a:spLocks noGrp="1"/>
          </p:cNvSpPr>
          <p:nvPr>
            <p:ph type="body" sz="quarter" idx="42" hasCustomPrompt="1"/>
          </p:nvPr>
        </p:nvSpPr>
        <p:spPr>
          <a:xfrm>
            <a:off x="12641252" y="6750714"/>
            <a:ext cx="4784835" cy="5415888"/>
          </a:xfrm>
          <a:prstGeom prst="rect">
            <a:avLst/>
          </a:prstGeom>
          <a:ln>
            <a:noFill/>
          </a:ln>
        </p:spPr>
        <p:txBody>
          <a:bodyPr>
            <a:noAutofit/>
          </a:bodyPr>
          <a:lstStyle>
            <a:lvl1pPr marL="342858" indent="-342858" algn="ctr">
              <a:lnSpc>
                <a:spcPct val="100000"/>
              </a:lnSpc>
              <a:buFont typeface="Arial" panose="020B0604020202020204" pitchFamily="34" charset="0"/>
              <a:buChar char="•"/>
              <a:defRPr sz="2800" b="0" i="0" spc="0">
                <a:solidFill>
                  <a:schemeClr val="tx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marL="0" marR="0" lvl="0" indent="0" algn="l" defTabSz="1828571" rtl="0" eaLnBrk="1" fontAlgn="auto" latinLnBrk="0" hangingPunct="1">
              <a:lnSpc>
                <a:spcPct val="100000"/>
              </a:lnSpc>
              <a:spcBef>
                <a:spcPts val="2000"/>
              </a:spcBef>
              <a:spcAft>
                <a:spcPts val="0"/>
              </a:spcAft>
              <a:buClrTx/>
              <a:buSzTx/>
              <a:buFont typeface="Arial" panose="020B0604020202020204" pitchFamily="34" charset="0"/>
              <a:buNone/>
              <a:tabLst/>
              <a:defRPr/>
            </a:pPr>
            <a:r>
              <a:rPr lang="en-US"/>
              <a:t>Body Copy</a:t>
            </a:r>
          </a:p>
          <a:p>
            <a:pPr marL="342858" marR="0" lvl="0" indent="-342858" algn="l" defTabSz="1828571" rtl="0" eaLnBrk="1" fontAlgn="auto" latinLnBrk="0" hangingPunct="1">
              <a:lnSpc>
                <a:spcPct val="100000"/>
              </a:lnSpc>
              <a:spcBef>
                <a:spcPts val="2000"/>
              </a:spcBef>
              <a:spcAft>
                <a:spcPts val="0"/>
              </a:spcAft>
              <a:buClrTx/>
              <a:buSzTx/>
              <a:tabLst/>
              <a:defRPr/>
            </a:pPr>
            <a:endParaRPr lang="en-US"/>
          </a:p>
          <a:p>
            <a:pPr lvl="0"/>
            <a:endParaRPr lang="en-US"/>
          </a:p>
        </p:txBody>
      </p:sp>
      <p:sp>
        <p:nvSpPr>
          <p:cNvPr id="80" name="Text Placeholder 2">
            <a:extLst>
              <a:ext uri="{FF2B5EF4-FFF2-40B4-BE49-F238E27FC236}">
                <a16:creationId xmlns:a16="http://schemas.microsoft.com/office/drawing/2014/main" id="{D29AB10A-4652-B217-C152-0444A2FE47EE}"/>
              </a:ext>
            </a:extLst>
          </p:cNvPr>
          <p:cNvSpPr>
            <a:spLocks noGrp="1"/>
          </p:cNvSpPr>
          <p:nvPr>
            <p:ph type="body" sz="quarter" idx="43" hasCustomPrompt="1"/>
          </p:nvPr>
        </p:nvSpPr>
        <p:spPr>
          <a:xfrm>
            <a:off x="12641252" y="3833654"/>
            <a:ext cx="4784835" cy="731520"/>
          </a:xfrm>
          <a:prstGeom prst="rect">
            <a:avLst/>
          </a:prstGeom>
          <a:ln>
            <a:noFill/>
          </a:ln>
        </p:spPr>
        <p:txBody>
          <a:bodyPr>
            <a:noAutofit/>
          </a:bodyPr>
          <a:lstStyle>
            <a:lvl1pPr marL="0" indent="0" algn="l">
              <a:lnSpc>
                <a:spcPct val="100000"/>
              </a:lnSpc>
              <a:buNone/>
              <a:defRPr sz="4000" b="1" i="0" spc="0">
                <a:solidFill>
                  <a:schemeClr val="tx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03</a:t>
            </a:r>
          </a:p>
        </p:txBody>
      </p:sp>
      <p:sp>
        <p:nvSpPr>
          <p:cNvPr id="81" name="Text Placeholder 2">
            <a:extLst>
              <a:ext uri="{FF2B5EF4-FFF2-40B4-BE49-F238E27FC236}">
                <a16:creationId xmlns:a16="http://schemas.microsoft.com/office/drawing/2014/main" id="{BD1952E2-F9AA-9586-BDE3-4434DFBE8048}"/>
              </a:ext>
            </a:extLst>
          </p:cNvPr>
          <p:cNvSpPr>
            <a:spLocks noGrp="1"/>
          </p:cNvSpPr>
          <p:nvPr>
            <p:ph type="body" sz="quarter" idx="44" hasCustomPrompt="1"/>
          </p:nvPr>
        </p:nvSpPr>
        <p:spPr>
          <a:xfrm>
            <a:off x="18457852" y="4565181"/>
            <a:ext cx="4784835" cy="1139678"/>
          </a:xfrm>
          <a:prstGeom prst="rect">
            <a:avLst/>
          </a:prstGeom>
          <a:ln>
            <a:noFill/>
          </a:ln>
        </p:spPr>
        <p:txBody>
          <a:bodyPr anchor="b">
            <a:noAutofit/>
          </a:bodyPr>
          <a:lstStyle>
            <a:lvl1pPr marL="0" indent="0" algn="l">
              <a:lnSpc>
                <a:spcPct val="100000"/>
              </a:lnSpc>
              <a:buNone/>
              <a:defRPr sz="2000" b="0" i="0" spc="60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THEME, </a:t>
            </a:r>
            <a:br>
              <a:rPr lang="en-US"/>
            </a:br>
            <a:r>
              <a:rPr lang="en-US"/>
              <a:t>PROJECT, MISSION</a:t>
            </a:r>
          </a:p>
        </p:txBody>
      </p:sp>
      <p:sp>
        <p:nvSpPr>
          <p:cNvPr id="82" name="Text Placeholder 2">
            <a:extLst>
              <a:ext uri="{FF2B5EF4-FFF2-40B4-BE49-F238E27FC236}">
                <a16:creationId xmlns:a16="http://schemas.microsoft.com/office/drawing/2014/main" id="{D697D1B5-7758-FF4D-52C9-DDAC9DB6AD39}"/>
              </a:ext>
            </a:extLst>
          </p:cNvPr>
          <p:cNvSpPr>
            <a:spLocks noGrp="1"/>
          </p:cNvSpPr>
          <p:nvPr>
            <p:ph type="body" sz="quarter" idx="45" hasCustomPrompt="1"/>
          </p:nvPr>
        </p:nvSpPr>
        <p:spPr>
          <a:xfrm>
            <a:off x="18457852" y="5797906"/>
            <a:ext cx="4784835" cy="732008"/>
          </a:xfrm>
          <a:prstGeom prst="rect">
            <a:avLst/>
          </a:prstGeom>
          <a:ln>
            <a:noFill/>
          </a:ln>
        </p:spPr>
        <p:txBody>
          <a:bodyPr anchor="t">
            <a:noAutofit/>
          </a:bodyPr>
          <a:lstStyle>
            <a:lvl1pPr marL="0" indent="0" algn="l">
              <a:lnSpc>
                <a:spcPct val="100000"/>
              </a:lnSpc>
              <a:buNone/>
              <a:defRPr sz="3600" b="1" i="0" spc="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Subhead</a:t>
            </a:r>
          </a:p>
        </p:txBody>
      </p:sp>
      <p:sp>
        <p:nvSpPr>
          <p:cNvPr id="83" name="Text Placeholder 2">
            <a:extLst>
              <a:ext uri="{FF2B5EF4-FFF2-40B4-BE49-F238E27FC236}">
                <a16:creationId xmlns:a16="http://schemas.microsoft.com/office/drawing/2014/main" id="{2AC79FFE-AD98-9CC7-25E3-D935ABA9C906}"/>
              </a:ext>
            </a:extLst>
          </p:cNvPr>
          <p:cNvSpPr>
            <a:spLocks noGrp="1"/>
          </p:cNvSpPr>
          <p:nvPr>
            <p:ph type="body" sz="quarter" idx="46" hasCustomPrompt="1"/>
          </p:nvPr>
        </p:nvSpPr>
        <p:spPr>
          <a:xfrm>
            <a:off x="18457852" y="6750714"/>
            <a:ext cx="4784835" cy="5415888"/>
          </a:xfrm>
          <a:prstGeom prst="rect">
            <a:avLst/>
          </a:prstGeom>
          <a:ln>
            <a:noFill/>
          </a:ln>
        </p:spPr>
        <p:txBody>
          <a:bodyPr>
            <a:noAutofit/>
          </a:bodyPr>
          <a:lstStyle>
            <a:lvl1pPr marL="342858" indent="-342858" algn="ctr">
              <a:lnSpc>
                <a:spcPct val="100000"/>
              </a:lnSpc>
              <a:buFont typeface="Arial" panose="020B0604020202020204" pitchFamily="34" charset="0"/>
              <a:buChar char="•"/>
              <a:defRPr sz="2800" b="0" i="0" spc="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marL="0" marR="0" lvl="0" indent="0" algn="l" defTabSz="1828571" rtl="0" eaLnBrk="1" fontAlgn="auto" latinLnBrk="0" hangingPunct="1">
              <a:lnSpc>
                <a:spcPct val="100000"/>
              </a:lnSpc>
              <a:spcBef>
                <a:spcPts val="2000"/>
              </a:spcBef>
              <a:spcAft>
                <a:spcPts val="0"/>
              </a:spcAft>
              <a:buClrTx/>
              <a:buSzTx/>
              <a:buFont typeface="Arial" panose="020B0604020202020204" pitchFamily="34" charset="0"/>
              <a:buNone/>
              <a:tabLst/>
              <a:defRPr/>
            </a:pPr>
            <a:r>
              <a:rPr lang="en-US"/>
              <a:t>Body Copy</a:t>
            </a:r>
          </a:p>
          <a:p>
            <a:pPr marL="342858" marR="0" lvl="0" indent="-342858" algn="l" defTabSz="1828571" rtl="0" eaLnBrk="1" fontAlgn="auto" latinLnBrk="0" hangingPunct="1">
              <a:lnSpc>
                <a:spcPct val="100000"/>
              </a:lnSpc>
              <a:spcBef>
                <a:spcPts val="2000"/>
              </a:spcBef>
              <a:spcAft>
                <a:spcPts val="0"/>
              </a:spcAft>
              <a:buClrTx/>
              <a:buSzTx/>
              <a:tabLst/>
              <a:defRPr/>
            </a:pPr>
            <a:endParaRPr lang="en-US"/>
          </a:p>
          <a:p>
            <a:pPr lvl="0"/>
            <a:endParaRPr lang="en-US"/>
          </a:p>
        </p:txBody>
      </p:sp>
      <p:sp>
        <p:nvSpPr>
          <p:cNvPr id="84" name="Text Placeholder 2">
            <a:extLst>
              <a:ext uri="{FF2B5EF4-FFF2-40B4-BE49-F238E27FC236}">
                <a16:creationId xmlns:a16="http://schemas.microsoft.com/office/drawing/2014/main" id="{547A685F-E47C-CF53-559A-962BCF2370BF}"/>
              </a:ext>
            </a:extLst>
          </p:cNvPr>
          <p:cNvSpPr>
            <a:spLocks noGrp="1"/>
          </p:cNvSpPr>
          <p:nvPr>
            <p:ph type="body" sz="quarter" idx="47" hasCustomPrompt="1"/>
          </p:nvPr>
        </p:nvSpPr>
        <p:spPr>
          <a:xfrm>
            <a:off x="18457852" y="3833654"/>
            <a:ext cx="4784835" cy="731520"/>
          </a:xfrm>
          <a:prstGeom prst="rect">
            <a:avLst/>
          </a:prstGeom>
          <a:ln>
            <a:noFill/>
          </a:ln>
        </p:spPr>
        <p:txBody>
          <a:bodyPr>
            <a:noAutofit/>
          </a:bodyPr>
          <a:lstStyle>
            <a:lvl1pPr marL="0" indent="0" algn="l">
              <a:lnSpc>
                <a:spcPct val="100000"/>
              </a:lnSpc>
              <a:buNone/>
              <a:defRPr sz="4000" b="1" i="0" spc="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04</a:t>
            </a:r>
          </a:p>
        </p:txBody>
      </p:sp>
      <p:sp>
        <p:nvSpPr>
          <p:cNvPr id="2" name="Text Placeholder 20">
            <a:extLst>
              <a:ext uri="{FF2B5EF4-FFF2-40B4-BE49-F238E27FC236}">
                <a16:creationId xmlns:a16="http://schemas.microsoft.com/office/drawing/2014/main" id="{65054C6E-2DE3-1F95-7204-170B35D8D29A}"/>
              </a:ext>
            </a:extLst>
          </p:cNvPr>
          <p:cNvSpPr>
            <a:spLocks noGrp="1"/>
          </p:cNvSpPr>
          <p:nvPr>
            <p:ph type="body" sz="quarter" idx="52" hasCustomPrompt="1"/>
          </p:nvPr>
        </p:nvSpPr>
        <p:spPr>
          <a:xfrm>
            <a:off x="799342" y="1490869"/>
            <a:ext cx="14683807" cy="1033670"/>
          </a:xfrm>
          <a:prstGeom prst="rect">
            <a:avLst/>
          </a:prstGeom>
        </p:spPr>
        <p:txBody>
          <a:bodyPr lIns="0" tIns="0" rIns="0" bIns="0" anchor="t" anchorCtr="0"/>
          <a:lstStyle>
            <a:lvl1pPr marL="0" indent="0" algn="l">
              <a:lnSpc>
                <a:spcPct val="100000"/>
              </a:lnSpc>
              <a:spcBef>
                <a:spcPts val="0"/>
              </a:spcBef>
              <a:buNone/>
              <a:defRPr sz="6599" b="0">
                <a:solidFill>
                  <a:schemeClr val="tx1"/>
                </a:solidFill>
                <a:latin typeface="+mj-lt"/>
                <a:cs typeface="Arial" panose="020B0604020202020204" pitchFamily="34" charset="0"/>
              </a:defRPr>
            </a:lvl1pPr>
          </a:lstStyle>
          <a:p>
            <a:pPr lvl="0"/>
            <a:r>
              <a:rPr lang="en-US"/>
              <a:t>Slide Title Goes Here</a:t>
            </a:r>
          </a:p>
        </p:txBody>
      </p:sp>
      <p:sp>
        <p:nvSpPr>
          <p:cNvPr id="3" name="Text Placeholder 18">
            <a:extLst>
              <a:ext uri="{FF2B5EF4-FFF2-40B4-BE49-F238E27FC236}">
                <a16:creationId xmlns:a16="http://schemas.microsoft.com/office/drawing/2014/main" id="{147206E6-4524-E56D-2083-64F7B77C520D}"/>
              </a:ext>
            </a:extLst>
          </p:cNvPr>
          <p:cNvSpPr>
            <a:spLocks noGrp="1"/>
          </p:cNvSpPr>
          <p:nvPr>
            <p:ph type="body" sz="quarter" idx="18" hasCustomPrompt="1"/>
          </p:nvPr>
        </p:nvSpPr>
        <p:spPr>
          <a:xfrm>
            <a:off x="799344" y="914401"/>
            <a:ext cx="8345054" cy="556591"/>
          </a:xfrm>
          <a:prstGeom prst="rect">
            <a:avLst/>
          </a:prstGeom>
        </p:spPr>
        <p:txBody>
          <a:bodyPr lIns="0" tIns="0" rIns="0" bIns="0" anchor="b"/>
          <a:lstStyle>
            <a:lvl1pPr marL="0" indent="0">
              <a:lnSpc>
                <a:spcPct val="100000"/>
              </a:lnSpc>
              <a:buNone/>
              <a:defRPr sz="2000" spc="600">
                <a:solidFill>
                  <a:schemeClr val="tx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Tree>
    <p:extLst>
      <p:ext uri="{BB962C8B-B14F-4D97-AF65-F5344CB8AC3E}">
        <p14:creationId xmlns:p14="http://schemas.microsoft.com/office/powerpoint/2010/main" val="10218596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 7">
    <p:bg>
      <p:bgPr>
        <a:solidFill>
          <a:schemeClr val="bg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9AB2819-9F24-F6AC-8AF3-6BFFD50E2D6E}"/>
              </a:ext>
            </a:extLst>
          </p:cNvPr>
          <p:cNvSpPr>
            <a:spLocks noGrp="1"/>
          </p:cNvSpPr>
          <p:nvPr>
            <p:ph type="pic" sz="quarter" idx="25"/>
          </p:nvPr>
        </p:nvSpPr>
        <p:spPr>
          <a:xfrm>
            <a:off x="0" y="0"/>
            <a:ext cx="24384000" cy="13716000"/>
          </a:xfrm>
          <a:prstGeom prst="rect">
            <a:avLst/>
          </a:prstGeom>
          <a:solidFill>
            <a:schemeClr val="tx1">
              <a:lumMod val="65000"/>
              <a:lumOff val="35000"/>
            </a:schemeClr>
          </a:solidFill>
          <a:ln>
            <a:noFill/>
          </a:ln>
        </p:spPr>
        <p:txBody>
          <a:bodyPr anchor="ctr"/>
          <a:lstStyle>
            <a:lvl1pPr marL="0" indent="0" algn="ctr">
              <a:lnSpc>
                <a:spcPct val="100000"/>
              </a:lnSpc>
              <a:buNone/>
              <a:defRPr/>
            </a:lvl1pPr>
          </a:lstStyle>
          <a:p>
            <a:endParaRPr lang="en-US"/>
          </a:p>
        </p:txBody>
      </p:sp>
      <p:sp>
        <p:nvSpPr>
          <p:cNvPr id="2" name="Rectangle 1">
            <a:extLst>
              <a:ext uri="{FF2B5EF4-FFF2-40B4-BE49-F238E27FC236}">
                <a16:creationId xmlns:a16="http://schemas.microsoft.com/office/drawing/2014/main" id="{ACAEC7C4-5DBC-7482-DEF3-707B3C8E091A}"/>
              </a:ext>
            </a:extLst>
          </p:cNvPr>
          <p:cNvSpPr/>
          <p:nvPr userDrawn="1"/>
        </p:nvSpPr>
        <p:spPr>
          <a:xfrm>
            <a:off x="0" y="0"/>
            <a:ext cx="24384000" cy="13716000"/>
          </a:xfrm>
          <a:prstGeom prst="rect">
            <a:avLst/>
          </a:prstGeom>
          <a:gradFill>
            <a:gsLst>
              <a:gs pos="23000">
                <a:schemeClr val="bg1"/>
              </a:gs>
              <a:gs pos="100000">
                <a:schemeClr val="bg1">
                  <a:alpha val="0"/>
                </a:schemeClr>
              </a:gs>
            </a:gsLst>
            <a:lin ang="16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7199"/>
          </a:p>
        </p:txBody>
      </p:sp>
      <p:sp>
        <p:nvSpPr>
          <p:cNvPr id="5" name="Text Placeholder 4">
            <a:extLst>
              <a:ext uri="{FF2B5EF4-FFF2-40B4-BE49-F238E27FC236}">
                <a16:creationId xmlns:a16="http://schemas.microsoft.com/office/drawing/2014/main" id="{2ED52DC4-5906-5B99-10AF-B3281E362BDE}"/>
              </a:ext>
            </a:extLst>
          </p:cNvPr>
          <p:cNvSpPr txBox="1">
            <a:spLocks/>
          </p:cNvSpPr>
          <p:nvPr userDrawn="1"/>
        </p:nvSpPr>
        <p:spPr>
          <a:xfrm>
            <a:off x="12344380" y="12801600"/>
            <a:ext cx="11276132" cy="914402"/>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1828571" rtl="0" eaLnBrk="1" fontAlgn="auto" latinLnBrk="0" hangingPunct="1">
              <a:lnSpc>
                <a:spcPct val="100000"/>
              </a:lnSpc>
              <a:spcBef>
                <a:spcPts val="0"/>
              </a:spcBef>
              <a:spcAft>
                <a:spcPts val="0"/>
              </a:spcAft>
              <a:buClrTx/>
              <a:buSzTx/>
              <a:buFontTx/>
              <a:buNone/>
              <a:tabLst/>
              <a:defRPr/>
            </a:pPr>
            <a:fld id="{29691552-3224-4B49-8468-AEF6176B9523}" type="slidenum">
              <a:rPr lang="en-US" sz="1400" kern="1200" smtClean="0">
                <a:solidFill>
                  <a:schemeClr val="tx1"/>
                </a:solidFill>
                <a:effectLst/>
                <a:latin typeface="+mn-lt"/>
                <a:ea typeface="+mn-ea"/>
                <a:cs typeface="+mn-cs"/>
              </a:rPr>
              <a:pPr marL="0" marR="0" lvl="0" indent="0" algn="r" defTabSz="1828571" rtl="0" eaLnBrk="1" fontAlgn="auto" latinLnBrk="0" hangingPunct="1">
                <a:lnSpc>
                  <a:spcPct val="100000"/>
                </a:lnSpc>
                <a:spcBef>
                  <a:spcPts val="0"/>
                </a:spcBef>
                <a:spcAft>
                  <a:spcPts val="0"/>
                </a:spcAft>
                <a:buClrTx/>
                <a:buSzTx/>
                <a:buFontTx/>
                <a:buNone/>
                <a:tabLst/>
                <a:defRPr/>
              </a:pPr>
              <a:t>‹#›</a:t>
            </a:fld>
            <a:endParaRPr lang="en-US" sz="1400" kern="1200">
              <a:solidFill>
                <a:schemeClr val="tx1"/>
              </a:solidFill>
              <a:effectLst/>
              <a:latin typeface="+mn-lt"/>
              <a:ea typeface="+mn-ea"/>
              <a:cs typeface="+mn-cs"/>
            </a:endParaRPr>
          </a:p>
        </p:txBody>
      </p:sp>
      <p:sp>
        <p:nvSpPr>
          <p:cNvPr id="7" name="Text Placeholder 8">
            <a:extLst>
              <a:ext uri="{FF2B5EF4-FFF2-40B4-BE49-F238E27FC236}">
                <a16:creationId xmlns:a16="http://schemas.microsoft.com/office/drawing/2014/main" id="{70B3CAA6-5671-0218-CCFE-5CE0D8A99903}"/>
              </a:ext>
            </a:extLst>
          </p:cNvPr>
          <p:cNvSpPr>
            <a:spLocks noGrp="1"/>
          </p:cNvSpPr>
          <p:nvPr>
            <p:ph type="body" sz="quarter" idx="24" hasCustomPrompt="1"/>
          </p:nvPr>
        </p:nvSpPr>
        <p:spPr>
          <a:xfrm>
            <a:off x="763488" y="12801600"/>
            <a:ext cx="11276132" cy="914400"/>
          </a:xfrm>
          <a:prstGeom prst="rect">
            <a:avLst/>
          </a:prstGeom>
        </p:spPr>
        <p:txBody>
          <a:bodyPr anchor="ctr"/>
          <a:lstStyle>
            <a:lvl1pPr marL="0" indent="0">
              <a:lnSpc>
                <a:spcPct val="100000"/>
              </a:lnSpc>
              <a:buNone/>
              <a:defRPr sz="1400">
                <a:solidFill>
                  <a:schemeClr val="tx1"/>
                </a:solidFill>
              </a:defRPr>
            </a:lvl1pPr>
            <a:lvl2pPr>
              <a:defRPr sz="1400"/>
            </a:lvl2pPr>
            <a:lvl3pPr>
              <a:defRPr sz="1400"/>
            </a:lvl3pPr>
            <a:lvl4pPr>
              <a:defRPr sz="1400"/>
            </a:lvl4pPr>
            <a:lvl5pPr>
              <a:defRPr sz="1400"/>
            </a:lvl5pPr>
          </a:lstStyle>
          <a:p>
            <a:pPr lvl="0"/>
            <a:r>
              <a:rPr lang="en-US" err="1"/>
              <a:t>nasa.gov</a:t>
            </a:r>
            <a:r>
              <a:rPr lang="en-US"/>
              <a:t>  |  Required document markings go here.</a:t>
            </a:r>
          </a:p>
        </p:txBody>
      </p:sp>
      <p:sp>
        <p:nvSpPr>
          <p:cNvPr id="8" name="Text Placeholder 18">
            <a:extLst>
              <a:ext uri="{FF2B5EF4-FFF2-40B4-BE49-F238E27FC236}">
                <a16:creationId xmlns:a16="http://schemas.microsoft.com/office/drawing/2014/main" id="{D42F6F48-BDCE-8509-6C86-048841C4250B}"/>
              </a:ext>
            </a:extLst>
          </p:cNvPr>
          <p:cNvSpPr>
            <a:spLocks noGrp="1"/>
          </p:cNvSpPr>
          <p:nvPr>
            <p:ph type="body" sz="quarter" idx="18" hasCustomPrompt="1"/>
          </p:nvPr>
        </p:nvSpPr>
        <p:spPr>
          <a:xfrm>
            <a:off x="799344" y="10296940"/>
            <a:ext cx="8345054" cy="556591"/>
          </a:xfrm>
          <a:prstGeom prst="rect">
            <a:avLst/>
          </a:prstGeom>
        </p:spPr>
        <p:txBody>
          <a:bodyPr lIns="0" tIns="0" rIns="0" bIns="0" anchor="b"/>
          <a:lstStyle>
            <a:lvl1pPr marL="0" indent="0">
              <a:lnSpc>
                <a:spcPct val="100000"/>
              </a:lnSpc>
              <a:buNone/>
              <a:defRPr sz="2000" spc="600">
                <a:solidFill>
                  <a:srgbClr val="0031A0"/>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
        <p:nvSpPr>
          <p:cNvPr id="9" name="Text Placeholder 20">
            <a:extLst>
              <a:ext uri="{FF2B5EF4-FFF2-40B4-BE49-F238E27FC236}">
                <a16:creationId xmlns:a16="http://schemas.microsoft.com/office/drawing/2014/main" id="{A4EA8ED5-2039-7F20-F2DE-9874DC97EDCA}"/>
              </a:ext>
            </a:extLst>
          </p:cNvPr>
          <p:cNvSpPr>
            <a:spLocks noGrp="1"/>
          </p:cNvSpPr>
          <p:nvPr>
            <p:ph type="body" sz="quarter" idx="19" hasCustomPrompt="1"/>
          </p:nvPr>
        </p:nvSpPr>
        <p:spPr>
          <a:xfrm>
            <a:off x="763488" y="11087914"/>
            <a:ext cx="20503481" cy="1693809"/>
          </a:xfrm>
          <a:prstGeom prst="rect">
            <a:avLst/>
          </a:prstGeom>
        </p:spPr>
        <p:txBody>
          <a:bodyPr lIns="0" tIns="0" rIns="0" bIns="0"/>
          <a:lstStyle>
            <a:lvl1pPr marL="0" indent="0" algn="l">
              <a:lnSpc>
                <a:spcPct val="100000"/>
              </a:lnSpc>
              <a:spcBef>
                <a:spcPts val="0"/>
              </a:spcBef>
              <a:buNone/>
              <a:defRPr sz="8999" b="0">
                <a:solidFill>
                  <a:schemeClr val="tx1"/>
                </a:solidFill>
                <a:latin typeface="+mj-lt"/>
                <a:cs typeface="Arial" panose="020B0604020202020204" pitchFamily="34" charset="0"/>
              </a:defRPr>
            </a:lvl1pPr>
          </a:lstStyle>
          <a:p>
            <a:pPr lvl="0"/>
            <a:r>
              <a:rPr lang="en-US"/>
              <a:t>Chapter Title Goes Here</a:t>
            </a:r>
          </a:p>
        </p:txBody>
      </p:sp>
    </p:spTree>
    <p:extLst>
      <p:ext uri="{BB962C8B-B14F-4D97-AF65-F5344CB8AC3E}">
        <p14:creationId xmlns:p14="http://schemas.microsoft.com/office/powerpoint/2010/main" val="17677278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ext  10">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2C33EE6-3AC5-1747-C5B3-3DE798E5FB99}"/>
              </a:ext>
            </a:extLst>
          </p:cNvPr>
          <p:cNvSpPr/>
          <p:nvPr userDrawn="1"/>
        </p:nvSpPr>
        <p:spPr>
          <a:xfrm>
            <a:off x="0" y="1"/>
            <a:ext cx="24384000" cy="1769165"/>
          </a:xfrm>
          <a:prstGeom prst="rect">
            <a:avLst/>
          </a:prstGeom>
          <a:solidFill>
            <a:srgbClr val="0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3600"/>
          </a:p>
        </p:txBody>
      </p:sp>
      <p:sp>
        <p:nvSpPr>
          <p:cNvPr id="4" name="Text Placeholder 20">
            <a:extLst>
              <a:ext uri="{FF2B5EF4-FFF2-40B4-BE49-F238E27FC236}">
                <a16:creationId xmlns:a16="http://schemas.microsoft.com/office/drawing/2014/main" id="{CE124AB8-A479-2EB8-EFBC-D478DCC26536}"/>
              </a:ext>
            </a:extLst>
          </p:cNvPr>
          <p:cNvSpPr>
            <a:spLocks noGrp="1"/>
          </p:cNvSpPr>
          <p:nvPr>
            <p:ph type="body" sz="quarter" idx="19" hasCustomPrompt="1"/>
          </p:nvPr>
        </p:nvSpPr>
        <p:spPr>
          <a:xfrm>
            <a:off x="763488" y="491069"/>
            <a:ext cx="8380909" cy="728132"/>
          </a:xfrm>
          <a:prstGeom prst="rect">
            <a:avLst/>
          </a:prstGeom>
        </p:spPr>
        <p:txBody>
          <a:bodyPr lIns="0" tIns="0" rIns="0" bIns="0" anchor="ctr" anchorCtr="0">
            <a:normAutofit/>
          </a:bodyPr>
          <a:lstStyle>
            <a:lvl1pPr marL="0" indent="0" algn="l">
              <a:lnSpc>
                <a:spcPct val="100000"/>
              </a:lnSpc>
              <a:spcBef>
                <a:spcPts val="0"/>
              </a:spcBef>
              <a:buNone/>
              <a:defRPr sz="4000" b="0">
                <a:solidFill>
                  <a:schemeClr val="bg1"/>
                </a:solidFill>
                <a:latin typeface="+mj-lt"/>
                <a:cs typeface="Arial" panose="020B0604020202020204" pitchFamily="34" charset="0"/>
              </a:defRPr>
            </a:lvl1pPr>
          </a:lstStyle>
          <a:p>
            <a:pPr lvl="0"/>
            <a:r>
              <a:rPr lang="en-US" dirty="0"/>
              <a:t>SLIDE TITLE GOES HERE</a:t>
            </a:r>
          </a:p>
        </p:txBody>
      </p:sp>
      <p:sp>
        <p:nvSpPr>
          <p:cNvPr id="9" name="Text Placeholder 20">
            <a:extLst>
              <a:ext uri="{FF2B5EF4-FFF2-40B4-BE49-F238E27FC236}">
                <a16:creationId xmlns:a16="http://schemas.microsoft.com/office/drawing/2014/main" id="{77A714F9-AC86-653F-01F2-5313228A5AEF}"/>
              </a:ext>
            </a:extLst>
          </p:cNvPr>
          <p:cNvSpPr>
            <a:spLocks noGrp="1"/>
          </p:cNvSpPr>
          <p:nvPr>
            <p:ph type="body" sz="quarter" idx="20" hasCustomPrompt="1"/>
          </p:nvPr>
        </p:nvSpPr>
        <p:spPr>
          <a:xfrm>
            <a:off x="776739" y="2624448"/>
            <a:ext cx="22843774" cy="10177153"/>
          </a:xfrm>
          <a:prstGeom prst="rect">
            <a:avLst/>
          </a:prstGeom>
        </p:spPr>
        <p:txBody>
          <a:bodyPr wrap="square" lIns="0" tIns="0" rIns="0" bIns="0" numCol="2" spcCol="274320" anchor="t">
            <a:noAutofit/>
          </a:bodyPr>
          <a:lstStyle>
            <a:lvl1pPr marL="0" indent="0">
              <a:lnSpc>
                <a:spcPct val="100000"/>
              </a:lnSpc>
              <a:buNone/>
              <a:defRPr sz="2800" b="0">
                <a:solidFill>
                  <a:schemeClr val="tx1"/>
                </a:solidFill>
                <a:latin typeface="+mn-lt"/>
                <a:cs typeface="Arial" panose="020B0604020202020204" pitchFamily="34" charset="0"/>
              </a:defRPr>
            </a:lvl1pPr>
          </a:lstStyle>
          <a:p>
            <a:pPr lvl="0"/>
            <a:r>
              <a:rPr lang="en-US" dirty="0"/>
              <a:t>Supporting text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In </a:t>
            </a:r>
            <a:r>
              <a:rPr lang="en-US" dirty="0" err="1"/>
              <a:t>turpis</a:t>
            </a:r>
            <a:r>
              <a:rPr lang="en-US" dirty="0"/>
              <a:t> </a:t>
            </a:r>
            <a:r>
              <a:rPr lang="en-US" dirty="0" err="1"/>
              <a:t>turpis</a:t>
            </a:r>
            <a:r>
              <a:rPr lang="en-US" dirty="0"/>
              <a:t>, </a:t>
            </a:r>
            <a:r>
              <a:rPr lang="en-US" dirty="0" err="1"/>
              <a:t>lobortis</a:t>
            </a:r>
            <a:r>
              <a:rPr lang="en-US" dirty="0"/>
              <a:t> in </a:t>
            </a:r>
            <a:r>
              <a:rPr lang="en-US" dirty="0" err="1"/>
              <a:t>odio</a:t>
            </a:r>
            <a:r>
              <a:rPr lang="en-US" dirty="0"/>
              <a:t> nec, </a:t>
            </a:r>
            <a:r>
              <a:rPr lang="en-US" dirty="0" err="1"/>
              <a:t>faucibus</a:t>
            </a:r>
            <a:r>
              <a:rPr lang="en-US" dirty="0"/>
              <a:t> cursus ipsum. Duis libero </a:t>
            </a:r>
            <a:r>
              <a:rPr lang="en-US" dirty="0" err="1"/>
              <a:t>leo</a:t>
            </a:r>
            <a:r>
              <a:rPr lang="en-US" dirty="0"/>
              <a:t>, tempus at </a:t>
            </a:r>
            <a:r>
              <a:rPr lang="en-US" dirty="0" err="1"/>
              <a:t>sem</a:t>
            </a:r>
            <a:r>
              <a:rPr lang="en-US" dirty="0"/>
              <a:t> </a:t>
            </a:r>
            <a:r>
              <a:rPr lang="en-US" dirty="0" err="1"/>
              <a:t>eu</a:t>
            </a:r>
            <a:r>
              <a:rPr lang="en-US" dirty="0"/>
              <a:t>, tempus gravida sem. </a:t>
            </a:r>
            <a:r>
              <a:rPr lang="en-US" dirty="0" err="1"/>
              <a:t>Aliquam</a:t>
            </a:r>
            <a:r>
              <a:rPr lang="en-US" dirty="0"/>
              <a:t> </a:t>
            </a:r>
            <a:r>
              <a:rPr lang="en-US" dirty="0" err="1"/>
              <a:t>elementum</a:t>
            </a:r>
            <a:r>
              <a:rPr lang="en-US" dirty="0"/>
              <a:t> </a:t>
            </a:r>
            <a:r>
              <a:rPr lang="en-US" dirty="0" err="1"/>
              <a:t>urna</a:t>
            </a:r>
            <a:r>
              <a:rPr lang="en-US" dirty="0"/>
              <a:t> nec </a:t>
            </a:r>
            <a:r>
              <a:rPr lang="en-US" dirty="0" err="1"/>
              <a:t>erat</a:t>
            </a:r>
            <a:r>
              <a:rPr lang="en-US" dirty="0"/>
              <a:t> dictum, quis dictum eros </a:t>
            </a:r>
            <a:r>
              <a:rPr lang="en-US" dirty="0" err="1"/>
              <a:t>tempor</a:t>
            </a:r>
            <a:r>
              <a:rPr lang="en-US" dirty="0"/>
              <a:t>. Mauris semper </a:t>
            </a:r>
            <a:r>
              <a:rPr lang="en-US" dirty="0" err="1"/>
              <a:t>sem</a:t>
            </a:r>
            <a:r>
              <a:rPr lang="en-US" dirty="0"/>
              <a:t> </a:t>
            </a:r>
            <a:r>
              <a:rPr lang="en-US" dirty="0" err="1"/>
              <a:t>ut</a:t>
            </a:r>
            <a:r>
              <a:rPr lang="en-US" dirty="0"/>
              <a:t> </a:t>
            </a:r>
            <a:r>
              <a:rPr lang="en-US" dirty="0" err="1"/>
              <a:t>turpis</a:t>
            </a:r>
            <a:r>
              <a:rPr lang="en-US" dirty="0"/>
              <a:t> </a:t>
            </a:r>
            <a:r>
              <a:rPr lang="en-US" dirty="0" err="1"/>
              <a:t>rutrum</a:t>
            </a:r>
            <a:r>
              <a:rPr lang="en-US" dirty="0"/>
              <a:t> </a:t>
            </a:r>
            <a:r>
              <a:rPr lang="en-US" dirty="0" err="1"/>
              <a:t>tincidunt</a:t>
            </a:r>
            <a:r>
              <a:rPr lang="en-US" dirty="0"/>
              <a:t>. Mauris ipsum nisi, </a:t>
            </a:r>
            <a:r>
              <a:rPr lang="en-US" dirty="0" err="1"/>
              <a:t>condimentum</a:t>
            </a:r>
            <a:r>
              <a:rPr lang="en-US" dirty="0"/>
              <a:t> quis </a:t>
            </a:r>
            <a:r>
              <a:rPr lang="en-US" dirty="0" err="1"/>
              <a:t>nisl</a:t>
            </a:r>
            <a:r>
              <a:rPr lang="en-US" dirty="0"/>
              <a:t> sit </a:t>
            </a:r>
            <a:r>
              <a:rPr lang="en-US" dirty="0" err="1"/>
              <a:t>amet</a:t>
            </a:r>
            <a:r>
              <a:rPr lang="en-US" dirty="0"/>
              <a:t>, </a:t>
            </a:r>
            <a:r>
              <a:rPr lang="en-US" dirty="0" err="1"/>
              <a:t>aliquam</a:t>
            </a:r>
            <a:r>
              <a:rPr lang="en-US" dirty="0"/>
              <a:t> </a:t>
            </a:r>
            <a:r>
              <a:rPr lang="en-US" dirty="0" err="1"/>
              <a:t>dapibus</a:t>
            </a:r>
            <a:r>
              <a:rPr lang="en-US" dirty="0"/>
              <a:t> </a:t>
            </a:r>
            <a:r>
              <a:rPr lang="en-US" dirty="0" err="1"/>
              <a:t>metus</a:t>
            </a:r>
            <a:r>
              <a:rPr lang="en-US" dirty="0"/>
              <a:t>..</a:t>
            </a:r>
          </a:p>
          <a:p>
            <a:pPr lvl="0"/>
            <a:r>
              <a:rPr lang="en-US" dirty="0" err="1"/>
              <a:t>Aliquam</a:t>
            </a:r>
            <a:r>
              <a:rPr lang="en-US" dirty="0"/>
              <a:t> vestibulum </a:t>
            </a:r>
            <a:r>
              <a:rPr lang="en-US" dirty="0" err="1"/>
              <a:t>elit</a:t>
            </a:r>
            <a:r>
              <a:rPr lang="en-US" dirty="0"/>
              <a:t> </a:t>
            </a:r>
            <a:r>
              <a:rPr lang="en-US" dirty="0" err="1"/>
              <a:t>ut</a:t>
            </a:r>
            <a:r>
              <a:rPr lang="en-US" dirty="0"/>
              <a:t> </a:t>
            </a:r>
            <a:r>
              <a:rPr lang="en-US" dirty="0" err="1"/>
              <a:t>odio</a:t>
            </a:r>
            <a:r>
              <a:rPr lang="en-US" dirty="0"/>
              <a:t> </a:t>
            </a:r>
            <a:r>
              <a:rPr lang="en-US" dirty="0" err="1"/>
              <a:t>pretium</a:t>
            </a:r>
            <a:r>
              <a:rPr lang="en-US" dirty="0"/>
              <a:t> </a:t>
            </a:r>
            <a:r>
              <a:rPr lang="en-US" dirty="0" err="1"/>
              <a:t>ornare</a:t>
            </a:r>
            <a:r>
              <a:rPr lang="en-US" dirty="0"/>
              <a:t>. Maecenas </a:t>
            </a:r>
            <a:r>
              <a:rPr lang="en-US" dirty="0" err="1"/>
              <a:t>suscipit</a:t>
            </a:r>
            <a:r>
              <a:rPr lang="en-US" dirty="0"/>
              <a:t> ac diam a </a:t>
            </a:r>
            <a:r>
              <a:rPr lang="en-US" dirty="0" err="1"/>
              <a:t>ornare</a:t>
            </a:r>
            <a:r>
              <a:rPr lang="en-US" dirty="0"/>
              <a:t>. Donec </a:t>
            </a:r>
            <a:r>
              <a:rPr lang="en-US" dirty="0" err="1"/>
              <a:t>sapien</a:t>
            </a:r>
            <a:r>
              <a:rPr lang="en-US" dirty="0"/>
              <a:t> </a:t>
            </a:r>
            <a:r>
              <a:rPr lang="en-US" dirty="0" err="1"/>
              <a:t>purus</a:t>
            </a:r>
            <a:r>
              <a:rPr lang="en-US" dirty="0"/>
              <a:t>, </a:t>
            </a:r>
            <a:r>
              <a:rPr lang="en-US" dirty="0" err="1"/>
              <a:t>pretium</a:t>
            </a:r>
            <a:r>
              <a:rPr lang="en-US" dirty="0"/>
              <a:t> </a:t>
            </a:r>
            <a:r>
              <a:rPr lang="en-US" dirty="0" err="1"/>
              <a:t>eget</a:t>
            </a:r>
            <a:r>
              <a:rPr lang="en-US" dirty="0"/>
              <a:t> </a:t>
            </a:r>
            <a:r>
              <a:rPr lang="en-US" dirty="0" err="1"/>
              <a:t>mattis</a:t>
            </a:r>
            <a:r>
              <a:rPr lang="en-US" dirty="0"/>
              <a:t> vel, </a:t>
            </a:r>
            <a:r>
              <a:rPr lang="en-US" dirty="0" err="1"/>
              <a:t>facilisis</a:t>
            </a:r>
            <a:r>
              <a:rPr lang="en-US" dirty="0"/>
              <a:t> </a:t>
            </a:r>
            <a:r>
              <a:rPr lang="en-US" dirty="0" err="1"/>
              <a:t>ut</a:t>
            </a:r>
            <a:r>
              <a:rPr lang="en-US" dirty="0"/>
              <a:t> sem. Proin </a:t>
            </a:r>
            <a:r>
              <a:rPr lang="en-US" dirty="0" err="1"/>
              <a:t>eget</a:t>
            </a:r>
            <a:r>
              <a:rPr lang="en-US" dirty="0"/>
              <a:t> </a:t>
            </a:r>
            <a:r>
              <a:rPr lang="en-US" dirty="0" err="1"/>
              <a:t>rhoncus</a:t>
            </a:r>
            <a:r>
              <a:rPr lang="en-US" dirty="0"/>
              <a:t> </a:t>
            </a:r>
            <a:r>
              <a:rPr lang="en-US" dirty="0" err="1"/>
              <a:t>nibh</a:t>
            </a:r>
            <a:r>
              <a:rPr lang="en-US" dirty="0"/>
              <a:t>, nec </a:t>
            </a:r>
            <a:r>
              <a:rPr lang="en-US" dirty="0" err="1"/>
              <a:t>facilisis</a:t>
            </a:r>
            <a:r>
              <a:rPr lang="en-US" dirty="0"/>
              <a:t> </a:t>
            </a:r>
            <a:r>
              <a:rPr lang="en-US" dirty="0" err="1"/>
              <a:t>justo</a:t>
            </a:r>
            <a:r>
              <a:rPr lang="en-US" dirty="0"/>
              <a:t>. </a:t>
            </a:r>
            <a:r>
              <a:rPr lang="en-US" dirty="0" err="1"/>
              <a:t>Suspendisse</a:t>
            </a:r>
            <a:r>
              <a:rPr lang="en-US" dirty="0"/>
              <a:t> </a:t>
            </a:r>
            <a:r>
              <a:rPr lang="en-US" dirty="0" err="1"/>
              <a:t>urna</a:t>
            </a:r>
            <a:r>
              <a:rPr lang="en-US" dirty="0"/>
              <a:t> </a:t>
            </a:r>
            <a:r>
              <a:rPr lang="en-US" dirty="0" err="1"/>
              <a:t>neque</a:t>
            </a:r>
            <a:r>
              <a:rPr lang="en-US" dirty="0"/>
              <a:t>, </a:t>
            </a:r>
            <a:r>
              <a:rPr lang="en-US" dirty="0" err="1"/>
              <a:t>malesuada</a:t>
            </a:r>
            <a:r>
              <a:rPr lang="en-US" dirty="0"/>
              <a:t> in </a:t>
            </a:r>
            <a:r>
              <a:rPr lang="en-US" dirty="0" err="1"/>
              <a:t>tristique</a:t>
            </a:r>
            <a:r>
              <a:rPr lang="en-US" dirty="0"/>
              <a:t> at, gravida sed </a:t>
            </a:r>
            <a:r>
              <a:rPr lang="en-US" dirty="0" err="1"/>
              <a:t>urna</a:t>
            </a:r>
            <a:r>
              <a:rPr lang="en-US" dirty="0"/>
              <a:t>. Morbi </a:t>
            </a:r>
            <a:r>
              <a:rPr lang="en-US" dirty="0" err="1"/>
              <a:t>elementum</a:t>
            </a:r>
            <a:r>
              <a:rPr lang="en-US" dirty="0"/>
              <a:t>, dolor sed </a:t>
            </a:r>
            <a:r>
              <a:rPr lang="en-US" dirty="0" err="1"/>
              <a:t>ullamcorper</a:t>
            </a:r>
            <a:r>
              <a:rPr lang="en-US" dirty="0"/>
              <a:t> </a:t>
            </a:r>
            <a:r>
              <a:rPr lang="en-US" dirty="0" err="1"/>
              <a:t>sollicitudin</a:t>
            </a:r>
            <a:r>
              <a:rPr lang="en-US" dirty="0"/>
              <a:t>, </a:t>
            </a:r>
            <a:r>
              <a:rPr lang="en-US" dirty="0" err="1"/>
              <a:t>justo</a:t>
            </a:r>
            <a:r>
              <a:rPr lang="en-US" dirty="0"/>
              <a:t> </a:t>
            </a:r>
            <a:r>
              <a:rPr lang="en-US" dirty="0" err="1"/>
              <a:t>nulla</a:t>
            </a:r>
            <a:r>
              <a:rPr lang="en-US" dirty="0"/>
              <a:t> </a:t>
            </a:r>
            <a:r>
              <a:rPr lang="en-US" dirty="0" err="1"/>
              <a:t>posuere</a:t>
            </a:r>
            <a:r>
              <a:rPr lang="en-US" dirty="0"/>
              <a:t> </a:t>
            </a:r>
            <a:r>
              <a:rPr lang="en-US" dirty="0" err="1"/>
              <a:t>quam</a:t>
            </a:r>
            <a:r>
              <a:rPr lang="en-US" dirty="0"/>
              <a:t>, et cursus est </a:t>
            </a:r>
            <a:r>
              <a:rPr lang="en-US" dirty="0" err="1"/>
              <a:t>velit</a:t>
            </a:r>
            <a:r>
              <a:rPr lang="en-US" dirty="0"/>
              <a:t> </a:t>
            </a:r>
            <a:r>
              <a:rPr lang="en-US" dirty="0" err="1"/>
              <a:t>elementum</a:t>
            </a:r>
            <a:r>
              <a:rPr lang="en-US" dirty="0"/>
              <a:t> </a:t>
            </a:r>
            <a:r>
              <a:rPr lang="en-US" dirty="0" err="1"/>
              <a:t>enim</a:t>
            </a:r>
            <a:r>
              <a:rPr lang="en-US" dirty="0"/>
              <a:t>. </a:t>
            </a:r>
          </a:p>
          <a:p>
            <a:pPr lvl="0"/>
            <a:r>
              <a:rPr lang="en-US" dirty="0" err="1"/>
              <a:t>Aliquam</a:t>
            </a:r>
            <a:r>
              <a:rPr lang="en-US" dirty="0"/>
              <a:t> vestibulum </a:t>
            </a:r>
            <a:r>
              <a:rPr lang="en-US" dirty="0" err="1"/>
              <a:t>elit</a:t>
            </a:r>
            <a:r>
              <a:rPr lang="en-US" dirty="0"/>
              <a:t> </a:t>
            </a:r>
            <a:r>
              <a:rPr lang="en-US" dirty="0" err="1"/>
              <a:t>ut</a:t>
            </a:r>
            <a:r>
              <a:rPr lang="en-US" dirty="0"/>
              <a:t> </a:t>
            </a:r>
            <a:r>
              <a:rPr lang="en-US" dirty="0" err="1"/>
              <a:t>odio</a:t>
            </a:r>
            <a:r>
              <a:rPr lang="en-US" dirty="0"/>
              <a:t> </a:t>
            </a:r>
            <a:r>
              <a:rPr lang="en-US" dirty="0" err="1"/>
              <a:t>pretium</a:t>
            </a:r>
            <a:r>
              <a:rPr lang="en-US" dirty="0"/>
              <a:t> </a:t>
            </a:r>
            <a:r>
              <a:rPr lang="en-US" dirty="0" err="1"/>
              <a:t>ornare</a:t>
            </a:r>
            <a:r>
              <a:rPr lang="en-US" dirty="0"/>
              <a:t>. Maecenas </a:t>
            </a:r>
            <a:r>
              <a:rPr lang="en-US" dirty="0" err="1"/>
              <a:t>suscipit</a:t>
            </a:r>
            <a:r>
              <a:rPr lang="en-US" dirty="0"/>
              <a:t> ac diam a </a:t>
            </a:r>
            <a:r>
              <a:rPr lang="en-US" dirty="0" err="1"/>
              <a:t>ornare</a:t>
            </a:r>
            <a:r>
              <a:rPr lang="en-US" dirty="0"/>
              <a:t>. Donec </a:t>
            </a:r>
            <a:r>
              <a:rPr lang="en-US" dirty="0" err="1"/>
              <a:t>sapien</a:t>
            </a:r>
            <a:r>
              <a:rPr lang="en-US" dirty="0"/>
              <a:t> </a:t>
            </a:r>
            <a:r>
              <a:rPr lang="en-US" dirty="0" err="1"/>
              <a:t>purus</a:t>
            </a:r>
            <a:r>
              <a:rPr lang="en-US" dirty="0"/>
              <a:t>, </a:t>
            </a:r>
            <a:r>
              <a:rPr lang="en-US" dirty="0" err="1"/>
              <a:t>pretium</a:t>
            </a:r>
            <a:r>
              <a:rPr lang="en-US" dirty="0"/>
              <a:t> </a:t>
            </a:r>
            <a:r>
              <a:rPr lang="en-US" dirty="0" err="1"/>
              <a:t>eget</a:t>
            </a:r>
            <a:r>
              <a:rPr lang="en-US" dirty="0"/>
              <a:t> </a:t>
            </a:r>
            <a:r>
              <a:rPr lang="en-US" dirty="0" err="1"/>
              <a:t>mattis</a:t>
            </a:r>
            <a:r>
              <a:rPr lang="en-US" dirty="0"/>
              <a:t> vel, </a:t>
            </a:r>
            <a:r>
              <a:rPr lang="en-US" dirty="0" err="1"/>
              <a:t>facilisis</a:t>
            </a:r>
            <a:r>
              <a:rPr lang="en-US" dirty="0"/>
              <a:t> </a:t>
            </a:r>
            <a:r>
              <a:rPr lang="en-US" dirty="0" err="1"/>
              <a:t>ut</a:t>
            </a:r>
            <a:r>
              <a:rPr lang="en-US" dirty="0"/>
              <a:t> sem. Proin </a:t>
            </a:r>
            <a:r>
              <a:rPr lang="en-US" dirty="0" err="1"/>
              <a:t>eget</a:t>
            </a:r>
            <a:r>
              <a:rPr lang="en-US" dirty="0"/>
              <a:t> </a:t>
            </a:r>
            <a:r>
              <a:rPr lang="en-US" dirty="0" err="1"/>
              <a:t>rhoncus</a:t>
            </a:r>
            <a:r>
              <a:rPr lang="en-US" dirty="0"/>
              <a:t> </a:t>
            </a:r>
            <a:r>
              <a:rPr lang="en-US" dirty="0" err="1"/>
              <a:t>nibh</a:t>
            </a:r>
            <a:r>
              <a:rPr lang="en-US" dirty="0"/>
              <a:t>, nec </a:t>
            </a:r>
            <a:r>
              <a:rPr lang="en-US" dirty="0" err="1"/>
              <a:t>facilisis</a:t>
            </a:r>
            <a:r>
              <a:rPr lang="en-US" dirty="0"/>
              <a:t> </a:t>
            </a:r>
            <a:r>
              <a:rPr lang="en-US" dirty="0" err="1"/>
              <a:t>justo</a:t>
            </a:r>
            <a:r>
              <a:rPr lang="en-US" dirty="0"/>
              <a:t>. </a:t>
            </a:r>
            <a:r>
              <a:rPr lang="en-US" dirty="0" err="1"/>
              <a:t>Suspendisse</a:t>
            </a:r>
            <a:r>
              <a:rPr lang="en-US" dirty="0"/>
              <a:t> </a:t>
            </a:r>
            <a:r>
              <a:rPr lang="en-US" dirty="0" err="1"/>
              <a:t>urna</a:t>
            </a:r>
            <a:r>
              <a:rPr lang="en-US" dirty="0"/>
              <a:t> </a:t>
            </a:r>
            <a:r>
              <a:rPr lang="en-US" dirty="0" err="1"/>
              <a:t>neque</a:t>
            </a:r>
            <a:r>
              <a:rPr lang="en-US" dirty="0"/>
              <a:t>, </a:t>
            </a:r>
            <a:r>
              <a:rPr lang="en-US" dirty="0" err="1"/>
              <a:t>malesuada</a:t>
            </a:r>
            <a:r>
              <a:rPr lang="en-US" dirty="0"/>
              <a:t> in </a:t>
            </a:r>
            <a:r>
              <a:rPr lang="en-US" dirty="0" err="1"/>
              <a:t>tristique</a:t>
            </a:r>
            <a:r>
              <a:rPr lang="en-US" dirty="0"/>
              <a:t> at, gravida sed </a:t>
            </a:r>
            <a:r>
              <a:rPr lang="en-US" dirty="0" err="1"/>
              <a:t>urna</a:t>
            </a:r>
            <a:r>
              <a:rPr lang="en-US" dirty="0"/>
              <a:t>. Morbi </a:t>
            </a:r>
            <a:r>
              <a:rPr lang="en-US" dirty="0" err="1"/>
              <a:t>elementum</a:t>
            </a:r>
            <a:r>
              <a:rPr lang="en-US" dirty="0"/>
              <a:t>, dolor sed </a:t>
            </a:r>
            <a:r>
              <a:rPr lang="en-US" dirty="0" err="1"/>
              <a:t>ullamcorper</a:t>
            </a:r>
            <a:r>
              <a:rPr lang="en-US" dirty="0"/>
              <a:t> </a:t>
            </a:r>
            <a:r>
              <a:rPr lang="en-US" dirty="0" err="1"/>
              <a:t>sollicitudin</a:t>
            </a:r>
            <a:r>
              <a:rPr lang="en-US" dirty="0"/>
              <a:t>, </a:t>
            </a:r>
            <a:r>
              <a:rPr lang="en-US" dirty="0" err="1"/>
              <a:t>justo</a:t>
            </a:r>
            <a:r>
              <a:rPr lang="en-US" dirty="0"/>
              <a:t> </a:t>
            </a:r>
            <a:r>
              <a:rPr lang="en-US" dirty="0" err="1"/>
              <a:t>nulla</a:t>
            </a:r>
            <a:r>
              <a:rPr lang="en-US" dirty="0"/>
              <a:t> </a:t>
            </a:r>
            <a:r>
              <a:rPr lang="en-US" dirty="0" err="1"/>
              <a:t>posuere</a:t>
            </a:r>
            <a:r>
              <a:rPr lang="en-US" dirty="0"/>
              <a:t> </a:t>
            </a:r>
            <a:r>
              <a:rPr lang="en-US" dirty="0" err="1"/>
              <a:t>quam</a:t>
            </a:r>
            <a:r>
              <a:rPr lang="en-US" dirty="0"/>
              <a:t>, et cursus est </a:t>
            </a:r>
            <a:r>
              <a:rPr lang="en-US" dirty="0" err="1"/>
              <a:t>velit</a:t>
            </a:r>
            <a:r>
              <a:rPr lang="en-US" dirty="0"/>
              <a:t> </a:t>
            </a:r>
            <a:r>
              <a:rPr lang="en-US" dirty="0" err="1"/>
              <a:t>elementum</a:t>
            </a:r>
            <a:r>
              <a:rPr lang="en-US" dirty="0"/>
              <a:t> </a:t>
            </a:r>
            <a:r>
              <a:rPr lang="en-US" dirty="0" err="1"/>
              <a:t>enim</a:t>
            </a:r>
            <a:r>
              <a:rPr lang="en-US" dirty="0"/>
              <a:t>. </a:t>
            </a:r>
          </a:p>
          <a:p>
            <a:pPr lvl="0"/>
            <a:endParaRPr lang="en-US" dirty="0"/>
          </a:p>
          <a:p>
            <a:pPr lvl="0"/>
            <a:r>
              <a:rPr lang="en-US" dirty="0"/>
              <a:t>Supporting text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In </a:t>
            </a:r>
            <a:r>
              <a:rPr lang="en-US" dirty="0" err="1"/>
              <a:t>turpis</a:t>
            </a:r>
            <a:r>
              <a:rPr lang="en-US" dirty="0"/>
              <a:t> </a:t>
            </a:r>
            <a:r>
              <a:rPr lang="en-US" dirty="0" err="1"/>
              <a:t>turpis</a:t>
            </a:r>
            <a:r>
              <a:rPr lang="en-US" dirty="0"/>
              <a:t>, </a:t>
            </a:r>
            <a:r>
              <a:rPr lang="en-US" dirty="0" err="1"/>
              <a:t>lobortis</a:t>
            </a:r>
            <a:r>
              <a:rPr lang="en-US" dirty="0"/>
              <a:t> in </a:t>
            </a:r>
            <a:r>
              <a:rPr lang="en-US" dirty="0" err="1"/>
              <a:t>odio</a:t>
            </a:r>
            <a:r>
              <a:rPr lang="en-US" dirty="0"/>
              <a:t> nec, </a:t>
            </a:r>
            <a:r>
              <a:rPr lang="en-US" dirty="0" err="1"/>
              <a:t>faucibus</a:t>
            </a:r>
            <a:r>
              <a:rPr lang="en-US" dirty="0"/>
              <a:t> cursus ipsum. Duis libero </a:t>
            </a:r>
            <a:r>
              <a:rPr lang="en-US" dirty="0" err="1"/>
              <a:t>leo</a:t>
            </a:r>
            <a:r>
              <a:rPr lang="en-US" dirty="0"/>
              <a:t>, tempus at </a:t>
            </a:r>
            <a:r>
              <a:rPr lang="en-US" dirty="0" err="1"/>
              <a:t>sem</a:t>
            </a:r>
            <a:r>
              <a:rPr lang="en-US" dirty="0"/>
              <a:t> </a:t>
            </a:r>
            <a:r>
              <a:rPr lang="en-US" dirty="0" err="1"/>
              <a:t>eu</a:t>
            </a:r>
            <a:r>
              <a:rPr lang="en-US" dirty="0"/>
              <a:t>, tempus gravida sem. </a:t>
            </a:r>
            <a:r>
              <a:rPr lang="en-US" dirty="0" err="1"/>
              <a:t>Aliquam</a:t>
            </a:r>
            <a:r>
              <a:rPr lang="en-US" dirty="0"/>
              <a:t> </a:t>
            </a:r>
            <a:r>
              <a:rPr lang="en-US" dirty="0" err="1"/>
              <a:t>elementum</a:t>
            </a:r>
            <a:r>
              <a:rPr lang="en-US" dirty="0"/>
              <a:t> </a:t>
            </a:r>
            <a:r>
              <a:rPr lang="en-US" dirty="0" err="1"/>
              <a:t>urna</a:t>
            </a:r>
            <a:r>
              <a:rPr lang="en-US" dirty="0"/>
              <a:t> nec </a:t>
            </a:r>
            <a:r>
              <a:rPr lang="en-US" dirty="0" err="1"/>
              <a:t>erat</a:t>
            </a:r>
            <a:r>
              <a:rPr lang="en-US" dirty="0"/>
              <a:t> dictum, quis dictum eros </a:t>
            </a:r>
            <a:r>
              <a:rPr lang="en-US" dirty="0" err="1"/>
              <a:t>tempor</a:t>
            </a:r>
            <a:r>
              <a:rPr lang="en-US" dirty="0"/>
              <a:t>. Mauris semper </a:t>
            </a:r>
            <a:r>
              <a:rPr lang="en-US" dirty="0" err="1"/>
              <a:t>sem</a:t>
            </a:r>
            <a:r>
              <a:rPr lang="en-US" dirty="0"/>
              <a:t> </a:t>
            </a:r>
            <a:r>
              <a:rPr lang="en-US" dirty="0" err="1"/>
              <a:t>ut</a:t>
            </a:r>
            <a:r>
              <a:rPr lang="en-US" dirty="0"/>
              <a:t> </a:t>
            </a:r>
            <a:r>
              <a:rPr lang="en-US" dirty="0" err="1"/>
              <a:t>turpis</a:t>
            </a:r>
            <a:r>
              <a:rPr lang="en-US" dirty="0"/>
              <a:t> </a:t>
            </a:r>
            <a:r>
              <a:rPr lang="en-US" dirty="0" err="1"/>
              <a:t>rutrum</a:t>
            </a:r>
            <a:r>
              <a:rPr lang="en-US" dirty="0"/>
              <a:t> </a:t>
            </a:r>
            <a:r>
              <a:rPr lang="en-US" dirty="0" err="1"/>
              <a:t>tincidunt</a:t>
            </a:r>
            <a:r>
              <a:rPr lang="en-US" dirty="0"/>
              <a:t>. Mauris ipsum nisi, </a:t>
            </a:r>
            <a:r>
              <a:rPr lang="en-US" dirty="0" err="1"/>
              <a:t>condimentum</a:t>
            </a:r>
            <a:r>
              <a:rPr lang="en-US" dirty="0"/>
              <a:t> quis </a:t>
            </a:r>
            <a:r>
              <a:rPr lang="en-US" dirty="0" err="1"/>
              <a:t>nisl</a:t>
            </a:r>
            <a:r>
              <a:rPr lang="en-US" dirty="0"/>
              <a:t> sit </a:t>
            </a:r>
            <a:r>
              <a:rPr lang="en-US" dirty="0" err="1"/>
              <a:t>amet</a:t>
            </a:r>
            <a:r>
              <a:rPr lang="en-US" dirty="0"/>
              <a:t>, </a:t>
            </a:r>
            <a:r>
              <a:rPr lang="en-US" dirty="0" err="1"/>
              <a:t>aliquam</a:t>
            </a:r>
            <a:r>
              <a:rPr lang="en-US" dirty="0"/>
              <a:t> </a:t>
            </a:r>
            <a:r>
              <a:rPr lang="en-US" dirty="0" err="1"/>
              <a:t>dapibus</a:t>
            </a:r>
            <a:r>
              <a:rPr lang="en-US" dirty="0"/>
              <a:t> </a:t>
            </a:r>
            <a:r>
              <a:rPr lang="en-US" dirty="0" err="1"/>
              <a:t>metus</a:t>
            </a:r>
            <a:r>
              <a:rPr lang="en-US" dirty="0"/>
              <a:t>..</a:t>
            </a:r>
          </a:p>
          <a:p>
            <a:pPr lvl="0"/>
            <a:r>
              <a:rPr lang="en-US" dirty="0" err="1"/>
              <a:t>Aliquam</a:t>
            </a:r>
            <a:r>
              <a:rPr lang="en-US" dirty="0"/>
              <a:t> vestibulum </a:t>
            </a:r>
            <a:r>
              <a:rPr lang="en-US" dirty="0" err="1"/>
              <a:t>elit</a:t>
            </a:r>
            <a:r>
              <a:rPr lang="en-US" dirty="0"/>
              <a:t> </a:t>
            </a:r>
            <a:r>
              <a:rPr lang="en-US" dirty="0" err="1"/>
              <a:t>ut</a:t>
            </a:r>
            <a:r>
              <a:rPr lang="en-US" dirty="0"/>
              <a:t> </a:t>
            </a:r>
            <a:r>
              <a:rPr lang="en-US" dirty="0" err="1"/>
              <a:t>odio</a:t>
            </a:r>
            <a:r>
              <a:rPr lang="en-US" dirty="0"/>
              <a:t> </a:t>
            </a:r>
            <a:r>
              <a:rPr lang="en-US" dirty="0" err="1"/>
              <a:t>pretium</a:t>
            </a:r>
            <a:r>
              <a:rPr lang="en-US" dirty="0"/>
              <a:t> </a:t>
            </a:r>
            <a:r>
              <a:rPr lang="en-US" dirty="0" err="1"/>
              <a:t>ornare</a:t>
            </a:r>
            <a:r>
              <a:rPr lang="en-US" dirty="0"/>
              <a:t>. Maecenas </a:t>
            </a:r>
            <a:r>
              <a:rPr lang="en-US" dirty="0" err="1"/>
              <a:t>suscipit</a:t>
            </a:r>
            <a:r>
              <a:rPr lang="en-US" dirty="0"/>
              <a:t> ac diam a </a:t>
            </a:r>
            <a:r>
              <a:rPr lang="en-US" dirty="0" err="1"/>
              <a:t>ornare</a:t>
            </a:r>
            <a:r>
              <a:rPr lang="en-US" dirty="0"/>
              <a:t>. Donec </a:t>
            </a:r>
            <a:r>
              <a:rPr lang="en-US" dirty="0" err="1"/>
              <a:t>sapien</a:t>
            </a:r>
            <a:r>
              <a:rPr lang="en-US" dirty="0"/>
              <a:t> </a:t>
            </a:r>
            <a:r>
              <a:rPr lang="en-US" dirty="0" err="1"/>
              <a:t>purus</a:t>
            </a:r>
            <a:r>
              <a:rPr lang="en-US" dirty="0"/>
              <a:t>, </a:t>
            </a:r>
            <a:r>
              <a:rPr lang="en-US" dirty="0" err="1"/>
              <a:t>pretium</a:t>
            </a:r>
            <a:r>
              <a:rPr lang="en-US" dirty="0"/>
              <a:t> </a:t>
            </a:r>
            <a:r>
              <a:rPr lang="en-US" dirty="0" err="1"/>
              <a:t>eget</a:t>
            </a:r>
            <a:r>
              <a:rPr lang="en-US" dirty="0"/>
              <a:t> </a:t>
            </a:r>
            <a:r>
              <a:rPr lang="en-US" dirty="0" err="1"/>
              <a:t>mattis</a:t>
            </a:r>
            <a:r>
              <a:rPr lang="en-US" dirty="0"/>
              <a:t> vel, </a:t>
            </a:r>
            <a:r>
              <a:rPr lang="en-US" dirty="0" err="1"/>
              <a:t>facilisis</a:t>
            </a:r>
            <a:r>
              <a:rPr lang="en-US" dirty="0"/>
              <a:t> </a:t>
            </a:r>
            <a:r>
              <a:rPr lang="en-US" dirty="0" err="1"/>
              <a:t>ut</a:t>
            </a:r>
            <a:r>
              <a:rPr lang="en-US" dirty="0"/>
              <a:t> sem. Proin </a:t>
            </a:r>
            <a:r>
              <a:rPr lang="en-US" dirty="0" err="1"/>
              <a:t>eget</a:t>
            </a:r>
            <a:r>
              <a:rPr lang="en-US" dirty="0"/>
              <a:t> </a:t>
            </a:r>
            <a:r>
              <a:rPr lang="en-US" dirty="0" err="1"/>
              <a:t>rhoncus</a:t>
            </a:r>
            <a:r>
              <a:rPr lang="en-US" dirty="0"/>
              <a:t> </a:t>
            </a:r>
            <a:r>
              <a:rPr lang="en-US" dirty="0" err="1"/>
              <a:t>nibh</a:t>
            </a:r>
            <a:r>
              <a:rPr lang="en-US" dirty="0"/>
              <a:t>, nec </a:t>
            </a:r>
            <a:r>
              <a:rPr lang="en-US" dirty="0" err="1"/>
              <a:t>facilisis</a:t>
            </a:r>
            <a:r>
              <a:rPr lang="en-US" dirty="0"/>
              <a:t> </a:t>
            </a:r>
            <a:r>
              <a:rPr lang="en-US" dirty="0" err="1"/>
              <a:t>justo</a:t>
            </a:r>
            <a:r>
              <a:rPr lang="en-US" dirty="0"/>
              <a:t>. </a:t>
            </a:r>
            <a:r>
              <a:rPr lang="en-US" dirty="0" err="1"/>
              <a:t>Suspendisse</a:t>
            </a:r>
            <a:r>
              <a:rPr lang="en-US" dirty="0"/>
              <a:t> </a:t>
            </a:r>
            <a:r>
              <a:rPr lang="en-US" dirty="0" err="1"/>
              <a:t>urna</a:t>
            </a:r>
            <a:r>
              <a:rPr lang="en-US" dirty="0"/>
              <a:t> </a:t>
            </a:r>
            <a:r>
              <a:rPr lang="en-US" dirty="0" err="1"/>
              <a:t>neque</a:t>
            </a:r>
            <a:r>
              <a:rPr lang="en-US" dirty="0"/>
              <a:t>, </a:t>
            </a:r>
            <a:r>
              <a:rPr lang="en-US" dirty="0" err="1"/>
              <a:t>malesuada</a:t>
            </a:r>
            <a:r>
              <a:rPr lang="en-US" dirty="0"/>
              <a:t> in </a:t>
            </a:r>
            <a:r>
              <a:rPr lang="en-US" dirty="0" err="1"/>
              <a:t>tristique</a:t>
            </a:r>
            <a:r>
              <a:rPr lang="en-US" dirty="0"/>
              <a:t> at, gravida sed </a:t>
            </a:r>
            <a:r>
              <a:rPr lang="en-US" dirty="0" err="1"/>
              <a:t>urna</a:t>
            </a:r>
            <a:r>
              <a:rPr lang="en-US" dirty="0"/>
              <a:t>. Morbi </a:t>
            </a:r>
            <a:r>
              <a:rPr lang="en-US" dirty="0" err="1"/>
              <a:t>elementum</a:t>
            </a:r>
            <a:r>
              <a:rPr lang="en-US" dirty="0"/>
              <a:t>, dolor sed </a:t>
            </a:r>
            <a:r>
              <a:rPr lang="en-US" dirty="0" err="1"/>
              <a:t>ullamcorper</a:t>
            </a:r>
            <a:r>
              <a:rPr lang="en-US" dirty="0"/>
              <a:t> </a:t>
            </a:r>
            <a:r>
              <a:rPr lang="en-US" dirty="0" err="1"/>
              <a:t>sollicitudin</a:t>
            </a:r>
            <a:r>
              <a:rPr lang="en-US" dirty="0"/>
              <a:t>, </a:t>
            </a:r>
            <a:r>
              <a:rPr lang="en-US" dirty="0" err="1"/>
              <a:t>justo</a:t>
            </a:r>
            <a:r>
              <a:rPr lang="en-US" dirty="0"/>
              <a:t> </a:t>
            </a:r>
            <a:r>
              <a:rPr lang="en-US" dirty="0" err="1"/>
              <a:t>nulla</a:t>
            </a:r>
            <a:r>
              <a:rPr lang="en-US" dirty="0"/>
              <a:t> </a:t>
            </a:r>
            <a:r>
              <a:rPr lang="en-US" dirty="0" err="1"/>
              <a:t>posuere</a:t>
            </a:r>
            <a:r>
              <a:rPr lang="en-US" dirty="0"/>
              <a:t> </a:t>
            </a:r>
            <a:r>
              <a:rPr lang="en-US" dirty="0" err="1"/>
              <a:t>quam</a:t>
            </a:r>
            <a:r>
              <a:rPr lang="en-US" dirty="0"/>
              <a:t>, et cursus est </a:t>
            </a:r>
            <a:r>
              <a:rPr lang="en-US" dirty="0" err="1"/>
              <a:t>velit</a:t>
            </a:r>
            <a:r>
              <a:rPr lang="en-US" dirty="0"/>
              <a:t> </a:t>
            </a:r>
            <a:r>
              <a:rPr lang="en-US" dirty="0" err="1"/>
              <a:t>elementum</a:t>
            </a:r>
            <a:r>
              <a:rPr lang="en-US" dirty="0"/>
              <a:t> </a:t>
            </a:r>
            <a:r>
              <a:rPr lang="en-US" dirty="0" err="1"/>
              <a:t>enim</a:t>
            </a:r>
            <a:r>
              <a:rPr lang="en-US" dirty="0"/>
              <a:t>. </a:t>
            </a:r>
          </a:p>
          <a:p>
            <a:pPr marL="0" marR="0" lvl="0" indent="0" algn="l" defTabSz="1828571" rtl="0" eaLnBrk="1" fontAlgn="auto" latinLnBrk="0" hangingPunct="1">
              <a:lnSpc>
                <a:spcPct val="100000"/>
              </a:lnSpc>
              <a:spcBef>
                <a:spcPts val="2000"/>
              </a:spcBef>
              <a:spcAft>
                <a:spcPts val="0"/>
              </a:spcAft>
              <a:buClrTx/>
              <a:buSzTx/>
              <a:buFont typeface="Arial" panose="020B0604020202020204" pitchFamily="34" charset="0"/>
              <a:buNone/>
              <a:tabLst/>
              <a:defRPr/>
            </a:pPr>
            <a:r>
              <a:rPr lang="en-US" dirty="0" err="1"/>
              <a:t>Aliquam</a:t>
            </a:r>
            <a:r>
              <a:rPr lang="en-US" dirty="0"/>
              <a:t> vestibulum </a:t>
            </a:r>
            <a:r>
              <a:rPr lang="en-US" dirty="0" err="1"/>
              <a:t>elit</a:t>
            </a:r>
            <a:r>
              <a:rPr lang="en-US" dirty="0"/>
              <a:t> </a:t>
            </a:r>
            <a:r>
              <a:rPr lang="en-US" dirty="0" err="1"/>
              <a:t>ut</a:t>
            </a:r>
            <a:r>
              <a:rPr lang="en-US" dirty="0"/>
              <a:t> </a:t>
            </a:r>
            <a:r>
              <a:rPr lang="en-US" dirty="0" err="1"/>
              <a:t>odio</a:t>
            </a:r>
            <a:r>
              <a:rPr lang="en-US" dirty="0"/>
              <a:t> </a:t>
            </a:r>
            <a:r>
              <a:rPr lang="en-US" dirty="0" err="1"/>
              <a:t>pretium</a:t>
            </a:r>
            <a:r>
              <a:rPr lang="en-US" dirty="0"/>
              <a:t> </a:t>
            </a:r>
            <a:r>
              <a:rPr lang="en-US" dirty="0" err="1"/>
              <a:t>ornare</a:t>
            </a:r>
            <a:r>
              <a:rPr lang="en-US" dirty="0"/>
              <a:t>. Maecenas </a:t>
            </a:r>
            <a:r>
              <a:rPr lang="en-US" dirty="0" err="1"/>
              <a:t>suscipit</a:t>
            </a:r>
            <a:r>
              <a:rPr lang="en-US" dirty="0"/>
              <a:t> ac diam a </a:t>
            </a:r>
            <a:r>
              <a:rPr lang="en-US" dirty="0" err="1"/>
              <a:t>ornare</a:t>
            </a:r>
            <a:r>
              <a:rPr lang="en-US" dirty="0"/>
              <a:t>. Donec </a:t>
            </a:r>
            <a:r>
              <a:rPr lang="en-US" dirty="0" err="1"/>
              <a:t>sapien</a:t>
            </a:r>
            <a:r>
              <a:rPr lang="en-US" dirty="0"/>
              <a:t> </a:t>
            </a:r>
            <a:r>
              <a:rPr lang="en-US" dirty="0" err="1"/>
              <a:t>purus</a:t>
            </a:r>
            <a:r>
              <a:rPr lang="en-US" dirty="0"/>
              <a:t>, </a:t>
            </a:r>
            <a:r>
              <a:rPr lang="en-US" dirty="0" err="1"/>
              <a:t>pretium</a:t>
            </a:r>
            <a:r>
              <a:rPr lang="en-US" dirty="0"/>
              <a:t> </a:t>
            </a:r>
            <a:r>
              <a:rPr lang="en-US" dirty="0" err="1"/>
              <a:t>eget</a:t>
            </a:r>
            <a:r>
              <a:rPr lang="en-US" dirty="0"/>
              <a:t> </a:t>
            </a:r>
            <a:r>
              <a:rPr lang="en-US" dirty="0" err="1"/>
              <a:t>mattis</a:t>
            </a:r>
            <a:r>
              <a:rPr lang="en-US" dirty="0"/>
              <a:t> vel, </a:t>
            </a:r>
            <a:r>
              <a:rPr lang="en-US" dirty="0" err="1"/>
              <a:t>facilisis</a:t>
            </a:r>
            <a:r>
              <a:rPr lang="en-US" dirty="0"/>
              <a:t> </a:t>
            </a:r>
            <a:r>
              <a:rPr lang="en-US" dirty="0" err="1"/>
              <a:t>ut</a:t>
            </a:r>
            <a:r>
              <a:rPr lang="en-US" dirty="0"/>
              <a:t> sem. Proin </a:t>
            </a:r>
            <a:r>
              <a:rPr lang="en-US" dirty="0" err="1"/>
              <a:t>eget</a:t>
            </a:r>
            <a:r>
              <a:rPr lang="en-US" dirty="0"/>
              <a:t> </a:t>
            </a:r>
            <a:r>
              <a:rPr lang="en-US" dirty="0" err="1"/>
              <a:t>rhoncus</a:t>
            </a:r>
            <a:r>
              <a:rPr lang="en-US" dirty="0"/>
              <a:t> </a:t>
            </a:r>
            <a:r>
              <a:rPr lang="en-US" dirty="0" err="1"/>
              <a:t>nibh</a:t>
            </a:r>
            <a:r>
              <a:rPr lang="en-US" dirty="0"/>
              <a:t>, nec </a:t>
            </a:r>
            <a:r>
              <a:rPr lang="en-US" dirty="0" err="1"/>
              <a:t>facilisis</a:t>
            </a:r>
            <a:r>
              <a:rPr lang="en-US" dirty="0"/>
              <a:t> </a:t>
            </a:r>
            <a:r>
              <a:rPr lang="en-US" dirty="0" err="1"/>
              <a:t>justo</a:t>
            </a:r>
            <a:r>
              <a:rPr lang="en-US" dirty="0"/>
              <a:t>. </a:t>
            </a:r>
            <a:r>
              <a:rPr lang="en-US" dirty="0" err="1"/>
              <a:t>Suspendisse</a:t>
            </a:r>
            <a:r>
              <a:rPr lang="en-US" dirty="0"/>
              <a:t> </a:t>
            </a:r>
            <a:r>
              <a:rPr lang="en-US" dirty="0" err="1"/>
              <a:t>urna</a:t>
            </a:r>
            <a:r>
              <a:rPr lang="en-US" dirty="0"/>
              <a:t> </a:t>
            </a:r>
            <a:r>
              <a:rPr lang="en-US" dirty="0" err="1"/>
              <a:t>neque</a:t>
            </a:r>
            <a:r>
              <a:rPr lang="en-US" dirty="0"/>
              <a:t>, </a:t>
            </a:r>
            <a:r>
              <a:rPr lang="en-US" dirty="0" err="1"/>
              <a:t>malesuada</a:t>
            </a:r>
            <a:r>
              <a:rPr lang="en-US" dirty="0"/>
              <a:t> in </a:t>
            </a:r>
            <a:r>
              <a:rPr lang="en-US" dirty="0" err="1"/>
              <a:t>tristique</a:t>
            </a:r>
            <a:r>
              <a:rPr lang="en-US" dirty="0"/>
              <a:t> at, gravida sed </a:t>
            </a:r>
            <a:r>
              <a:rPr lang="en-US" dirty="0" err="1"/>
              <a:t>urna</a:t>
            </a:r>
            <a:r>
              <a:rPr lang="en-US" dirty="0"/>
              <a:t>. Proin </a:t>
            </a:r>
            <a:r>
              <a:rPr lang="en-US" dirty="0" err="1"/>
              <a:t>eget</a:t>
            </a:r>
            <a:r>
              <a:rPr lang="en-US" dirty="0"/>
              <a:t> </a:t>
            </a:r>
            <a:r>
              <a:rPr lang="en-US" dirty="0" err="1"/>
              <a:t>rhoncus</a:t>
            </a:r>
            <a:r>
              <a:rPr lang="en-US" dirty="0"/>
              <a:t> </a:t>
            </a:r>
            <a:r>
              <a:rPr lang="en-US" dirty="0" err="1"/>
              <a:t>nibh</a:t>
            </a:r>
            <a:r>
              <a:rPr lang="en-US" dirty="0"/>
              <a:t>, nec </a:t>
            </a:r>
            <a:r>
              <a:rPr lang="en-US" dirty="0" err="1"/>
              <a:t>facilisis</a:t>
            </a:r>
            <a:r>
              <a:rPr lang="en-US" dirty="0"/>
              <a:t> </a:t>
            </a:r>
            <a:r>
              <a:rPr lang="en-US" dirty="0" err="1"/>
              <a:t>justo</a:t>
            </a:r>
            <a:r>
              <a:rPr lang="en-US" dirty="0"/>
              <a:t>. </a:t>
            </a:r>
            <a:r>
              <a:rPr lang="en-US" dirty="0" err="1"/>
              <a:t>Suspendisse</a:t>
            </a:r>
            <a:r>
              <a:rPr lang="en-US" dirty="0"/>
              <a:t> </a:t>
            </a:r>
            <a:r>
              <a:rPr lang="en-US" dirty="0" err="1"/>
              <a:t>urna</a:t>
            </a:r>
            <a:r>
              <a:rPr lang="en-US" dirty="0"/>
              <a:t> </a:t>
            </a:r>
            <a:r>
              <a:rPr lang="en-US" dirty="0" err="1"/>
              <a:t>neque</a:t>
            </a:r>
            <a:r>
              <a:rPr lang="en-US" dirty="0"/>
              <a:t>, </a:t>
            </a:r>
            <a:r>
              <a:rPr lang="en-US" dirty="0" err="1"/>
              <a:t>malesuada</a:t>
            </a:r>
            <a:r>
              <a:rPr lang="en-US" dirty="0"/>
              <a:t> in </a:t>
            </a:r>
            <a:r>
              <a:rPr lang="en-US" dirty="0" err="1"/>
              <a:t>tristique</a:t>
            </a:r>
            <a:r>
              <a:rPr lang="en-US" dirty="0"/>
              <a:t> at, gravida sed </a:t>
            </a:r>
            <a:r>
              <a:rPr lang="en-US" dirty="0" err="1"/>
              <a:t>urna</a:t>
            </a:r>
            <a:r>
              <a:rPr lang="en-US" dirty="0"/>
              <a:t>. Morbi </a:t>
            </a:r>
            <a:r>
              <a:rPr lang="en-US" dirty="0" err="1"/>
              <a:t>elementum</a:t>
            </a:r>
            <a:r>
              <a:rPr lang="en-US" dirty="0"/>
              <a:t> </a:t>
            </a:r>
          </a:p>
        </p:txBody>
      </p:sp>
      <p:sp>
        <p:nvSpPr>
          <p:cNvPr id="2" name="Text Placeholder 4">
            <a:extLst>
              <a:ext uri="{FF2B5EF4-FFF2-40B4-BE49-F238E27FC236}">
                <a16:creationId xmlns:a16="http://schemas.microsoft.com/office/drawing/2014/main" id="{52FBC480-F092-77A6-3B1B-427C0D647845}"/>
              </a:ext>
            </a:extLst>
          </p:cNvPr>
          <p:cNvSpPr txBox="1">
            <a:spLocks/>
          </p:cNvSpPr>
          <p:nvPr userDrawn="1"/>
        </p:nvSpPr>
        <p:spPr>
          <a:xfrm>
            <a:off x="12344380" y="12801600"/>
            <a:ext cx="11276132" cy="914402"/>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1828571" rtl="0" eaLnBrk="1" fontAlgn="auto" latinLnBrk="0" hangingPunct="1">
              <a:lnSpc>
                <a:spcPct val="100000"/>
              </a:lnSpc>
              <a:spcBef>
                <a:spcPts val="0"/>
              </a:spcBef>
              <a:spcAft>
                <a:spcPts val="0"/>
              </a:spcAft>
              <a:buClrTx/>
              <a:buSzTx/>
              <a:buFontTx/>
              <a:buNone/>
              <a:tabLst/>
              <a:defRPr/>
            </a:pPr>
            <a:fld id="{29691552-3224-4B49-8468-AEF6176B9523}" type="slidenum">
              <a:rPr lang="en-US" sz="1400" kern="1200" smtClean="0">
                <a:solidFill>
                  <a:schemeClr val="tx1"/>
                </a:solidFill>
                <a:effectLst/>
                <a:latin typeface="+mn-lt"/>
                <a:ea typeface="+mn-ea"/>
                <a:cs typeface="+mn-cs"/>
              </a:rPr>
              <a:pPr marL="0" marR="0" lvl="0" indent="0" algn="r" defTabSz="1828571" rtl="0" eaLnBrk="1" fontAlgn="auto" latinLnBrk="0" hangingPunct="1">
                <a:lnSpc>
                  <a:spcPct val="100000"/>
                </a:lnSpc>
                <a:spcBef>
                  <a:spcPts val="0"/>
                </a:spcBef>
                <a:spcAft>
                  <a:spcPts val="0"/>
                </a:spcAft>
                <a:buClrTx/>
                <a:buSzTx/>
                <a:buFontTx/>
                <a:buNone/>
                <a:tabLst/>
                <a:defRPr/>
              </a:pPr>
              <a:t>‹#›</a:t>
            </a:fld>
            <a:endParaRPr lang="en-US" sz="1400" kern="1200" dirty="0">
              <a:solidFill>
                <a:schemeClr val="tx1"/>
              </a:solidFill>
              <a:effectLst/>
              <a:latin typeface="+mn-lt"/>
              <a:ea typeface="+mn-ea"/>
              <a:cs typeface="+mn-cs"/>
            </a:endParaRPr>
          </a:p>
        </p:txBody>
      </p:sp>
      <p:pic>
        <p:nvPicPr>
          <p:cNvPr id="10" name="NASA_Insignia-RGB.svg" descr="NASA_Insignia-RGB.svg">
            <a:extLst>
              <a:ext uri="{FF2B5EF4-FFF2-40B4-BE49-F238E27FC236}">
                <a16:creationId xmlns:a16="http://schemas.microsoft.com/office/drawing/2014/main" id="{696AD724-3BEC-FCA4-CFD7-9798A21C4744}"/>
              </a:ext>
            </a:extLst>
          </p:cNvPr>
          <p:cNvPicPr>
            <a:picLocks noChangeAspect="1"/>
          </p:cNvPicPr>
          <p:nvPr userDrawn="1"/>
        </p:nvPicPr>
        <p:blipFill>
          <a:blip r:embed="rId2"/>
          <a:stretch>
            <a:fillRect/>
          </a:stretch>
        </p:blipFill>
        <p:spPr>
          <a:xfrm>
            <a:off x="22600809" y="227177"/>
            <a:ext cx="1238066" cy="1238228"/>
          </a:xfrm>
          <a:prstGeom prst="rect">
            <a:avLst/>
          </a:prstGeom>
          <a:ln w="12700">
            <a:miter lim="400000"/>
          </a:ln>
        </p:spPr>
      </p:pic>
      <p:sp>
        <p:nvSpPr>
          <p:cNvPr id="7" name="Text Placeholder 8">
            <a:extLst>
              <a:ext uri="{FF2B5EF4-FFF2-40B4-BE49-F238E27FC236}">
                <a16:creationId xmlns:a16="http://schemas.microsoft.com/office/drawing/2014/main" id="{9D8E2439-7DA5-EB50-4320-F9A1DC30F146}"/>
              </a:ext>
            </a:extLst>
          </p:cNvPr>
          <p:cNvSpPr>
            <a:spLocks noGrp="1"/>
          </p:cNvSpPr>
          <p:nvPr>
            <p:ph type="body" sz="quarter" idx="31" hasCustomPrompt="1"/>
          </p:nvPr>
        </p:nvSpPr>
        <p:spPr>
          <a:xfrm>
            <a:off x="17777361" y="520565"/>
            <a:ext cx="4823447" cy="728037"/>
          </a:xfrm>
        </p:spPr>
        <p:txBody>
          <a:bodyPr anchor="ctr">
            <a:normAutofit lnSpcReduction="10000"/>
          </a:bodyPr>
          <a:lstStyle>
            <a:lvl1pPr>
              <a:buNone/>
              <a:defRPr/>
            </a:lvl1pPr>
          </a:lstStyle>
          <a:p>
            <a:pPr algn="r"/>
            <a:r>
              <a:rPr lang="en-US" sz="2400" b="1" dirty="0">
                <a:solidFill>
                  <a:schemeClr val="accent5">
                    <a:lumMod val="40000"/>
                    <a:lumOff val="60000"/>
                  </a:schemeClr>
                </a:solidFill>
                <a:latin typeface="Arial" panose="020B0604020202020204" pitchFamily="34" charset="0"/>
              </a:rPr>
              <a:t>GO / Space Transportation </a:t>
            </a:r>
            <a:r>
              <a:rPr lang="en-US" sz="2400" i="1" dirty="0">
                <a:solidFill>
                  <a:schemeClr val="accent5">
                    <a:lumMod val="40000"/>
                    <a:lumOff val="60000"/>
                  </a:schemeClr>
                </a:solidFill>
                <a:latin typeface="Arial" panose="020B0604020202020204" pitchFamily="34" charset="0"/>
              </a:rPr>
              <a:t>Annual Review</a:t>
            </a:r>
          </a:p>
        </p:txBody>
      </p:sp>
    </p:spTree>
    <p:extLst>
      <p:ext uri="{BB962C8B-B14F-4D97-AF65-F5344CB8AC3E}">
        <p14:creationId xmlns:p14="http://schemas.microsoft.com/office/powerpoint/2010/main" val="2365494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Card Medium 13">
    <p:bg>
      <p:bgPr>
        <a:solidFill>
          <a:schemeClr val="bg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606A6BC9-EF2A-1A8B-7A9B-24B35A634573}"/>
              </a:ext>
            </a:extLst>
          </p:cNvPr>
          <p:cNvPicPr>
            <a:picLocks noChangeAspect="1"/>
          </p:cNvPicPr>
          <p:nvPr userDrawn="1"/>
        </p:nvPicPr>
        <p:blipFill>
          <a:blip r:embed="rId2"/>
          <a:srcRect b="25005"/>
          <a:stretch>
            <a:fillRect/>
          </a:stretch>
        </p:blipFill>
        <p:spPr>
          <a:xfrm>
            <a:off x="1587" y="0"/>
            <a:ext cx="24382412" cy="13716000"/>
          </a:xfrm>
          <a:prstGeom prst="rect">
            <a:avLst/>
          </a:prstGeom>
        </p:spPr>
      </p:pic>
      <p:pic>
        <p:nvPicPr>
          <p:cNvPr id="17" name="NASA_Insignia-RGB.svg" descr="NASA_Insignia-RGB.svg">
            <a:extLst>
              <a:ext uri="{FF2B5EF4-FFF2-40B4-BE49-F238E27FC236}">
                <a16:creationId xmlns:a16="http://schemas.microsoft.com/office/drawing/2014/main" id="{DBF2FEB0-FB46-27F7-BBB9-4809131F8489}"/>
              </a:ext>
            </a:extLst>
          </p:cNvPr>
          <p:cNvPicPr>
            <a:picLocks noChangeAspect="1"/>
          </p:cNvPicPr>
          <p:nvPr userDrawn="1"/>
        </p:nvPicPr>
        <p:blipFill>
          <a:blip r:embed="rId3"/>
          <a:stretch>
            <a:fillRect/>
          </a:stretch>
        </p:blipFill>
        <p:spPr>
          <a:xfrm>
            <a:off x="22600809" y="227177"/>
            <a:ext cx="1238066" cy="1238228"/>
          </a:xfrm>
          <a:prstGeom prst="rect">
            <a:avLst/>
          </a:prstGeom>
          <a:ln w="12700">
            <a:miter lim="400000"/>
          </a:ln>
        </p:spPr>
      </p:pic>
      <p:sp>
        <p:nvSpPr>
          <p:cNvPr id="18" name="TextBox 17">
            <a:extLst>
              <a:ext uri="{FF2B5EF4-FFF2-40B4-BE49-F238E27FC236}">
                <a16:creationId xmlns:a16="http://schemas.microsoft.com/office/drawing/2014/main" id="{B18B6F63-338D-6C39-A217-2681026D66DE}"/>
              </a:ext>
            </a:extLst>
          </p:cNvPr>
          <p:cNvSpPr txBox="1"/>
          <p:nvPr userDrawn="1"/>
        </p:nvSpPr>
        <p:spPr>
          <a:xfrm>
            <a:off x="17285950" y="646705"/>
            <a:ext cx="4834607" cy="430887"/>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spAutoFit/>
          </a:bodyPr>
          <a:lstStyle>
            <a:lvl1pPr defTabSz="914400">
              <a:lnSpc>
                <a:spcPct val="100000"/>
              </a:lnSpc>
              <a:spcBef>
                <a:spcPts val="0"/>
              </a:spcBef>
              <a:defRPr sz="1600">
                <a:solidFill>
                  <a:srgbClr val="222222"/>
                </a:solidFill>
                <a:latin typeface="Helvetica Now Var Text Medium"/>
                <a:ea typeface="Helvetica Now Var Text Medium"/>
                <a:cs typeface="Helvetica Now Var Text Medium"/>
                <a:sym typeface="Helvetica Now Var Text Medium"/>
              </a:defRPr>
            </a:lvl1pPr>
          </a:lstStyle>
          <a:p>
            <a:pPr algn="r"/>
            <a:r>
              <a:rPr sz="1400" b="1">
                <a:solidFill>
                  <a:schemeClr val="tx1"/>
                </a:solidFill>
                <a:latin typeface="+mn-lt"/>
                <a:cs typeface="Arial" panose="020B0604020202020204" pitchFamily="34" charset="0"/>
              </a:rPr>
              <a:t>National Aeronautics a</a:t>
            </a:r>
            <a:r>
              <a:rPr lang="en-US" sz="1400" b="1">
                <a:solidFill>
                  <a:schemeClr val="tx1"/>
                </a:solidFill>
                <a:latin typeface="+mn-lt"/>
                <a:cs typeface="Arial" panose="020B0604020202020204" pitchFamily="34" charset="0"/>
              </a:rPr>
              <a:t>n</a:t>
            </a:r>
            <a:r>
              <a:rPr sz="1400" b="1">
                <a:solidFill>
                  <a:schemeClr val="tx1"/>
                </a:solidFill>
                <a:latin typeface="+mn-lt"/>
                <a:cs typeface="Arial" panose="020B0604020202020204" pitchFamily="34" charset="0"/>
              </a:rPr>
              <a:t>d</a:t>
            </a:r>
            <a:endParaRPr lang="en-US" sz="1400" b="1">
              <a:solidFill>
                <a:schemeClr val="tx1"/>
              </a:solidFill>
              <a:latin typeface="+mn-lt"/>
              <a:cs typeface="Arial" panose="020B0604020202020204" pitchFamily="34" charset="0"/>
            </a:endParaRPr>
          </a:p>
          <a:p>
            <a:pPr algn="r"/>
            <a:r>
              <a:rPr sz="1400" b="1">
                <a:solidFill>
                  <a:schemeClr val="tx1"/>
                </a:solidFill>
                <a:latin typeface="+mn-lt"/>
                <a:cs typeface="Arial" panose="020B0604020202020204" pitchFamily="34" charset="0"/>
              </a:rPr>
              <a:t>Space Administration</a:t>
            </a:r>
          </a:p>
        </p:txBody>
      </p:sp>
      <p:cxnSp>
        <p:nvCxnSpPr>
          <p:cNvPr id="27" name="Straight Connector 26">
            <a:extLst>
              <a:ext uri="{FF2B5EF4-FFF2-40B4-BE49-F238E27FC236}">
                <a16:creationId xmlns:a16="http://schemas.microsoft.com/office/drawing/2014/main" id="{2FBFFC8A-774B-C0A5-00EA-5FD54A9F1329}"/>
              </a:ext>
            </a:extLst>
          </p:cNvPr>
          <p:cNvCxnSpPr/>
          <p:nvPr userDrawn="1"/>
        </p:nvCxnSpPr>
        <p:spPr>
          <a:xfrm>
            <a:off x="22491311" y="444138"/>
            <a:ext cx="0" cy="83602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4" name="Text Placeholder 18">
            <a:extLst>
              <a:ext uri="{FF2B5EF4-FFF2-40B4-BE49-F238E27FC236}">
                <a16:creationId xmlns:a16="http://schemas.microsoft.com/office/drawing/2014/main" id="{F89609EC-803F-45A9-F12F-E0BBE9E45648}"/>
              </a:ext>
            </a:extLst>
          </p:cNvPr>
          <p:cNvSpPr>
            <a:spLocks noGrp="1"/>
          </p:cNvSpPr>
          <p:nvPr>
            <p:ph type="body" sz="quarter" idx="18" hasCustomPrompt="1"/>
          </p:nvPr>
        </p:nvSpPr>
        <p:spPr>
          <a:xfrm>
            <a:off x="15275459" y="1983371"/>
            <a:ext cx="8345054" cy="733426"/>
          </a:xfrm>
          <a:prstGeom prst="rect">
            <a:avLst/>
          </a:prstGeom>
        </p:spPr>
        <p:txBody>
          <a:bodyPr lIns="0" tIns="0" rIns="0" bIns="0" anchor="b"/>
          <a:lstStyle>
            <a:lvl1pPr marL="0" indent="0">
              <a:lnSpc>
                <a:spcPct val="100000"/>
              </a:lnSpc>
              <a:buNone/>
              <a:defRPr sz="2000" spc="600">
                <a:solidFill>
                  <a:schemeClr val="bg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THEME, PROJECT, MISSION</a:t>
            </a:r>
          </a:p>
        </p:txBody>
      </p:sp>
      <p:sp>
        <p:nvSpPr>
          <p:cNvPr id="65" name="Text Placeholder 20">
            <a:extLst>
              <a:ext uri="{FF2B5EF4-FFF2-40B4-BE49-F238E27FC236}">
                <a16:creationId xmlns:a16="http://schemas.microsoft.com/office/drawing/2014/main" id="{158A5470-D61D-2538-0083-FC9ECB776EE7}"/>
              </a:ext>
            </a:extLst>
          </p:cNvPr>
          <p:cNvSpPr>
            <a:spLocks noGrp="1"/>
          </p:cNvSpPr>
          <p:nvPr>
            <p:ph type="body" sz="quarter" idx="20" hasCustomPrompt="1"/>
          </p:nvPr>
        </p:nvSpPr>
        <p:spPr>
          <a:xfrm>
            <a:off x="15275459" y="7130046"/>
            <a:ext cx="8345054" cy="413384"/>
          </a:xfrm>
          <a:prstGeom prst="rect">
            <a:avLst/>
          </a:prstGeom>
        </p:spPr>
        <p:txBody>
          <a:bodyPr lIns="0" tIns="0" rIns="0" bIns="0"/>
          <a:lstStyle>
            <a:lvl1pPr marL="0" indent="0">
              <a:lnSpc>
                <a:spcPct val="100000"/>
              </a:lnSpc>
              <a:buNone/>
              <a:defRPr sz="2800" b="0">
                <a:solidFill>
                  <a:schemeClr val="bg1"/>
                </a:solidFill>
                <a:latin typeface="Arial" panose="020B0604020202020204" pitchFamily="34" charset="0"/>
                <a:cs typeface="Arial" panose="020B0604020202020204" pitchFamily="34" charset="0"/>
              </a:defRPr>
            </a:lvl1pPr>
          </a:lstStyle>
          <a:p>
            <a:pPr lvl="0"/>
            <a:r>
              <a:rPr lang="en-US"/>
              <a:t>Presenter Name</a:t>
            </a:r>
          </a:p>
          <a:p>
            <a:pPr lvl="0"/>
            <a:endParaRPr lang="en-US"/>
          </a:p>
        </p:txBody>
      </p:sp>
      <p:sp>
        <p:nvSpPr>
          <p:cNvPr id="66" name="Text Placeholder 20">
            <a:extLst>
              <a:ext uri="{FF2B5EF4-FFF2-40B4-BE49-F238E27FC236}">
                <a16:creationId xmlns:a16="http://schemas.microsoft.com/office/drawing/2014/main" id="{6769A8DC-1ABD-6FA0-85D8-37B9BD598631}"/>
              </a:ext>
            </a:extLst>
          </p:cNvPr>
          <p:cNvSpPr>
            <a:spLocks noGrp="1"/>
          </p:cNvSpPr>
          <p:nvPr>
            <p:ph type="body" sz="quarter" idx="21" hasCustomPrompt="1"/>
          </p:nvPr>
        </p:nvSpPr>
        <p:spPr>
          <a:xfrm>
            <a:off x="15275459" y="7753028"/>
            <a:ext cx="8345054" cy="413384"/>
          </a:xfrm>
          <a:prstGeom prst="rect">
            <a:avLst/>
          </a:prstGeom>
        </p:spPr>
        <p:txBody>
          <a:bodyPr lIns="0" tIns="0" rIns="0" bIns="0"/>
          <a:lstStyle>
            <a:lvl1pPr marL="0" indent="0">
              <a:lnSpc>
                <a:spcPct val="100000"/>
              </a:lnSpc>
              <a:buNone/>
              <a:defRPr sz="1800" b="0">
                <a:solidFill>
                  <a:schemeClr val="bg1"/>
                </a:solidFill>
                <a:latin typeface="Arial" panose="020B0604020202020204" pitchFamily="34" charset="0"/>
                <a:cs typeface="Arial" panose="020B0604020202020204" pitchFamily="34" charset="0"/>
              </a:defRPr>
            </a:lvl1pPr>
          </a:lstStyle>
          <a:p>
            <a:pPr lvl="0"/>
            <a:r>
              <a:rPr lang="en-US"/>
              <a:t>PRESENTER TITLE</a:t>
            </a:r>
          </a:p>
          <a:p>
            <a:pPr lvl="0"/>
            <a:endParaRPr lang="en-US"/>
          </a:p>
        </p:txBody>
      </p:sp>
      <p:sp>
        <p:nvSpPr>
          <p:cNvPr id="67" name="Text Placeholder 20">
            <a:extLst>
              <a:ext uri="{FF2B5EF4-FFF2-40B4-BE49-F238E27FC236}">
                <a16:creationId xmlns:a16="http://schemas.microsoft.com/office/drawing/2014/main" id="{DF91CFD5-D055-0323-F6C0-8700889F5B1B}"/>
              </a:ext>
            </a:extLst>
          </p:cNvPr>
          <p:cNvSpPr>
            <a:spLocks noGrp="1"/>
          </p:cNvSpPr>
          <p:nvPr>
            <p:ph type="body" sz="quarter" idx="22" hasCustomPrompt="1"/>
          </p:nvPr>
        </p:nvSpPr>
        <p:spPr>
          <a:xfrm>
            <a:off x="15275459" y="10537902"/>
            <a:ext cx="8345054" cy="413384"/>
          </a:xfrm>
          <a:prstGeom prst="rect">
            <a:avLst/>
          </a:prstGeom>
        </p:spPr>
        <p:txBody>
          <a:bodyPr lIns="0" tIns="0" rIns="0" bIns="0"/>
          <a:lstStyle>
            <a:lvl1pPr marL="0" indent="0">
              <a:lnSpc>
                <a:spcPct val="100000"/>
              </a:lnSpc>
              <a:buNone/>
              <a:defRPr sz="1800" b="0">
                <a:solidFill>
                  <a:schemeClr val="bg1"/>
                </a:solidFill>
                <a:latin typeface="Arial" panose="020B0604020202020204" pitchFamily="34" charset="0"/>
                <a:cs typeface="Arial" panose="020B0604020202020204" pitchFamily="34" charset="0"/>
              </a:defRPr>
            </a:lvl1pPr>
          </a:lstStyle>
          <a:p>
            <a:pPr lvl="0"/>
            <a:r>
              <a:rPr lang="en-US"/>
              <a:t>DATE</a:t>
            </a:r>
          </a:p>
          <a:p>
            <a:pPr lvl="0"/>
            <a:endParaRPr lang="en-US"/>
          </a:p>
        </p:txBody>
      </p:sp>
      <p:sp>
        <p:nvSpPr>
          <p:cNvPr id="68" name="Text Placeholder 20">
            <a:extLst>
              <a:ext uri="{FF2B5EF4-FFF2-40B4-BE49-F238E27FC236}">
                <a16:creationId xmlns:a16="http://schemas.microsoft.com/office/drawing/2014/main" id="{9CB57FBC-09F3-5A61-2E95-157154BF4DE0}"/>
              </a:ext>
            </a:extLst>
          </p:cNvPr>
          <p:cNvSpPr>
            <a:spLocks noGrp="1"/>
          </p:cNvSpPr>
          <p:nvPr>
            <p:ph type="body" sz="quarter" idx="23" hasCustomPrompt="1"/>
          </p:nvPr>
        </p:nvSpPr>
        <p:spPr>
          <a:xfrm>
            <a:off x="15275459" y="8534402"/>
            <a:ext cx="8345054" cy="413384"/>
          </a:xfrm>
          <a:prstGeom prst="rect">
            <a:avLst/>
          </a:prstGeom>
        </p:spPr>
        <p:txBody>
          <a:bodyPr lIns="0" tIns="0" rIns="0" bIns="0"/>
          <a:lstStyle>
            <a:lvl1pPr marL="0" indent="0">
              <a:lnSpc>
                <a:spcPct val="100000"/>
              </a:lnSpc>
              <a:buNone/>
              <a:defRPr sz="2800" b="0">
                <a:solidFill>
                  <a:schemeClr val="bg1"/>
                </a:solidFill>
                <a:latin typeface="Arial" panose="020B0604020202020204" pitchFamily="34" charset="0"/>
                <a:cs typeface="Arial" panose="020B0604020202020204" pitchFamily="34" charset="0"/>
              </a:defRPr>
            </a:lvl1pPr>
          </a:lstStyle>
          <a:p>
            <a:pPr lvl="0"/>
            <a:r>
              <a:rPr lang="en-US"/>
              <a:t>Presenter Name</a:t>
            </a:r>
          </a:p>
          <a:p>
            <a:pPr lvl="0"/>
            <a:endParaRPr lang="en-US"/>
          </a:p>
        </p:txBody>
      </p:sp>
      <p:sp>
        <p:nvSpPr>
          <p:cNvPr id="69" name="Text Placeholder 20">
            <a:extLst>
              <a:ext uri="{FF2B5EF4-FFF2-40B4-BE49-F238E27FC236}">
                <a16:creationId xmlns:a16="http://schemas.microsoft.com/office/drawing/2014/main" id="{A4FB657C-7896-79F6-1A4B-F9A9C3FA1E52}"/>
              </a:ext>
            </a:extLst>
          </p:cNvPr>
          <p:cNvSpPr>
            <a:spLocks noGrp="1"/>
          </p:cNvSpPr>
          <p:nvPr>
            <p:ph type="body" sz="quarter" idx="24" hasCustomPrompt="1"/>
          </p:nvPr>
        </p:nvSpPr>
        <p:spPr>
          <a:xfrm>
            <a:off x="15275459" y="9157382"/>
            <a:ext cx="8345054" cy="413384"/>
          </a:xfrm>
          <a:prstGeom prst="rect">
            <a:avLst/>
          </a:prstGeom>
        </p:spPr>
        <p:txBody>
          <a:bodyPr lIns="0" tIns="0" rIns="0" bIns="0"/>
          <a:lstStyle>
            <a:lvl1pPr marL="0" indent="0">
              <a:lnSpc>
                <a:spcPct val="100000"/>
              </a:lnSpc>
              <a:buNone/>
              <a:defRPr sz="1800" b="0">
                <a:solidFill>
                  <a:schemeClr val="bg1"/>
                </a:solidFill>
                <a:latin typeface="Arial" panose="020B0604020202020204" pitchFamily="34" charset="0"/>
                <a:cs typeface="Arial" panose="020B0604020202020204" pitchFamily="34" charset="0"/>
              </a:defRPr>
            </a:lvl1pPr>
          </a:lstStyle>
          <a:p>
            <a:pPr lvl="0"/>
            <a:r>
              <a:rPr lang="en-US"/>
              <a:t>PRESENTER TITLE</a:t>
            </a:r>
          </a:p>
          <a:p>
            <a:pPr lvl="0"/>
            <a:endParaRPr lang="en-US"/>
          </a:p>
        </p:txBody>
      </p:sp>
      <p:sp>
        <p:nvSpPr>
          <p:cNvPr id="70" name="Text Placeholder 20">
            <a:extLst>
              <a:ext uri="{FF2B5EF4-FFF2-40B4-BE49-F238E27FC236}">
                <a16:creationId xmlns:a16="http://schemas.microsoft.com/office/drawing/2014/main" id="{438C6E60-BBCF-894D-78D1-3863C8F342A0}"/>
              </a:ext>
            </a:extLst>
          </p:cNvPr>
          <p:cNvSpPr>
            <a:spLocks noGrp="1"/>
          </p:cNvSpPr>
          <p:nvPr>
            <p:ph type="body" sz="quarter" idx="19" hasCustomPrompt="1"/>
          </p:nvPr>
        </p:nvSpPr>
        <p:spPr>
          <a:xfrm>
            <a:off x="15239604" y="3012884"/>
            <a:ext cx="8396949" cy="3845116"/>
          </a:xfrm>
          <a:prstGeom prst="rect">
            <a:avLst/>
          </a:prstGeom>
        </p:spPr>
        <p:txBody>
          <a:bodyPr lIns="0" tIns="0" rIns="0" bIns="0"/>
          <a:lstStyle>
            <a:lvl1pPr marL="0" indent="0" algn="l">
              <a:lnSpc>
                <a:spcPct val="100000"/>
              </a:lnSpc>
              <a:spcBef>
                <a:spcPts val="0"/>
              </a:spcBef>
              <a:buNone/>
              <a:defRPr sz="8999" b="0">
                <a:solidFill>
                  <a:schemeClr val="bg1"/>
                </a:solidFill>
                <a:latin typeface="+mj-lt"/>
                <a:cs typeface="Arial" panose="020B0604020202020204" pitchFamily="34" charset="0"/>
              </a:defRPr>
            </a:lvl1pPr>
          </a:lstStyle>
          <a:p>
            <a:pPr lvl="0"/>
            <a:r>
              <a:rPr lang="en-US"/>
              <a:t>Presentation</a:t>
            </a:r>
            <a:br>
              <a:rPr lang="en-US"/>
            </a:br>
            <a:r>
              <a:rPr lang="en-US"/>
              <a:t>Title Goes Here</a:t>
            </a:r>
          </a:p>
        </p:txBody>
      </p:sp>
      <p:sp>
        <p:nvSpPr>
          <p:cNvPr id="4" name="Text Placeholder 4">
            <a:extLst>
              <a:ext uri="{FF2B5EF4-FFF2-40B4-BE49-F238E27FC236}">
                <a16:creationId xmlns:a16="http://schemas.microsoft.com/office/drawing/2014/main" id="{B09A878E-3BF4-27E3-18F8-37F7C2DFA707}"/>
              </a:ext>
            </a:extLst>
          </p:cNvPr>
          <p:cNvSpPr txBox="1">
            <a:spLocks/>
          </p:cNvSpPr>
          <p:nvPr userDrawn="1"/>
        </p:nvSpPr>
        <p:spPr>
          <a:xfrm>
            <a:off x="21030049" y="12801600"/>
            <a:ext cx="2590462" cy="914402"/>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1828571" rtl="0" eaLnBrk="1" fontAlgn="auto" latinLnBrk="0" hangingPunct="1">
              <a:lnSpc>
                <a:spcPct val="100000"/>
              </a:lnSpc>
              <a:spcBef>
                <a:spcPts val="0"/>
              </a:spcBef>
              <a:spcAft>
                <a:spcPts val="0"/>
              </a:spcAft>
              <a:buClrTx/>
              <a:buSzTx/>
              <a:buFontTx/>
              <a:buNone/>
              <a:tabLst/>
              <a:defRPr/>
            </a:pPr>
            <a:fld id="{29691552-3224-4B49-8468-AEF6176B9523}" type="slidenum">
              <a:rPr lang="en-US" sz="1400" kern="1200" smtClean="0">
                <a:solidFill>
                  <a:schemeClr val="bg1"/>
                </a:solidFill>
                <a:effectLst/>
                <a:latin typeface="+mn-lt"/>
                <a:ea typeface="+mn-ea"/>
                <a:cs typeface="+mn-cs"/>
              </a:rPr>
              <a:pPr marL="0" marR="0" lvl="0" indent="0" algn="r" defTabSz="1828571" rtl="0" eaLnBrk="1" fontAlgn="auto" latinLnBrk="0" hangingPunct="1">
                <a:lnSpc>
                  <a:spcPct val="100000"/>
                </a:lnSpc>
                <a:spcBef>
                  <a:spcPts val="0"/>
                </a:spcBef>
                <a:spcAft>
                  <a:spcPts val="0"/>
                </a:spcAft>
                <a:buClrTx/>
                <a:buSzTx/>
                <a:buFontTx/>
                <a:buNone/>
                <a:tabLst/>
                <a:defRPr/>
              </a:pPr>
              <a:t>‹#›</a:t>
            </a:fld>
            <a:endParaRPr lang="en-US" sz="1400" kern="1200">
              <a:solidFill>
                <a:schemeClr val="bg1"/>
              </a:solidFill>
              <a:effectLst/>
              <a:latin typeface="+mn-lt"/>
              <a:ea typeface="+mn-ea"/>
              <a:cs typeface="+mn-cs"/>
            </a:endParaRPr>
          </a:p>
        </p:txBody>
      </p:sp>
      <p:sp>
        <p:nvSpPr>
          <p:cNvPr id="3" name="Text Placeholder 8">
            <a:extLst>
              <a:ext uri="{FF2B5EF4-FFF2-40B4-BE49-F238E27FC236}">
                <a16:creationId xmlns:a16="http://schemas.microsoft.com/office/drawing/2014/main" id="{E61EA3B2-0BF5-7BFE-544A-F96F228B495D}"/>
              </a:ext>
            </a:extLst>
          </p:cNvPr>
          <p:cNvSpPr txBox="1">
            <a:spLocks/>
          </p:cNvSpPr>
          <p:nvPr userDrawn="1"/>
        </p:nvSpPr>
        <p:spPr>
          <a:xfrm>
            <a:off x="15275456" y="12801600"/>
            <a:ext cx="8345054" cy="914400"/>
          </a:xfrm>
          <a:prstGeom prst="rect">
            <a:avLst/>
          </a:prstGeom>
        </p:spPr>
        <p:txBody>
          <a:bodyPr anchor="ctr"/>
          <a:lstStyle>
            <a:lvl1pPr marL="0" indent="0" algn="l" defTabSz="914309" rtl="0" eaLnBrk="1" latinLnBrk="0" hangingPunct="1">
              <a:lnSpc>
                <a:spcPct val="100000"/>
              </a:lnSpc>
              <a:spcBef>
                <a:spcPts val="1000"/>
              </a:spcBef>
              <a:buFont typeface="Arial" panose="020B0604020202020204" pitchFamily="34" charset="0"/>
              <a:buNone/>
              <a:defRPr sz="1400" kern="1200">
                <a:solidFill>
                  <a:schemeClr val="tx1"/>
                </a:solidFill>
                <a:latin typeface="+mn-lt"/>
                <a:ea typeface="+mn-ea"/>
                <a:cs typeface="+mn-cs"/>
              </a:defRPr>
            </a:lvl1pPr>
            <a:lvl2pPr marL="685731" indent="-228577" algn="l" defTabSz="914309"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bg1"/>
                </a:solidFill>
              </a:rPr>
              <a:t>nasa.gov  |  </a:t>
            </a:r>
            <a:r>
              <a:rPr lang="en-US" b="1">
                <a:solidFill>
                  <a:schemeClr val="bg1"/>
                </a:solidFill>
              </a:rPr>
              <a:t>Space Transportation – GO Domain</a:t>
            </a:r>
            <a:endParaRPr lang="en-US">
              <a:solidFill>
                <a:srgbClr val="FF0000"/>
              </a:solidFill>
            </a:endParaRPr>
          </a:p>
        </p:txBody>
      </p:sp>
    </p:spTree>
    <p:extLst>
      <p:ext uri="{BB962C8B-B14F-4D97-AF65-F5344CB8AC3E}">
        <p14:creationId xmlns:p14="http://schemas.microsoft.com/office/powerpoint/2010/main" val="12133940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Header Only">
    <p:spTree>
      <p:nvGrpSpPr>
        <p:cNvPr id="1" name=""/>
        <p:cNvGrpSpPr/>
        <p:nvPr/>
      </p:nvGrpSpPr>
      <p:grpSpPr>
        <a:xfrm>
          <a:off x="0" y="0"/>
          <a:ext cx="0" cy="0"/>
          <a:chOff x="0" y="0"/>
          <a:chExt cx="0" cy="0"/>
        </a:xfrm>
      </p:grpSpPr>
      <p:sp>
        <p:nvSpPr>
          <p:cNvPr id="7" name="Text Placeholder 10"/>
          <p:cNvSpPr>
            <a:spLocks noGrp="1"/>
          </p:cNvSpPr>
          <p:nvPr>
            <p:ph type="body" sz="quarter" idx="10" hasCustomPrompt="1"/>
          </p:nvPr>
        </p:nvSpPr>
        <p:spPr>
          <a:xfrm>
            <a:off x="1744185" y="252412"/>
            <a:ext cx="13236338" cy="738664"/>
          </a:xfrm>
          <a:prstGeom prst="rect">
            <a:avLst/>
          </a:prstGeom>
        </p:spPr>
        <p:txBody>
          <a:bodyPr/>
          <a:lstStyle>
            <a:lvl1pPr marL="0" indent="0" algn="l" defTabSz="1330987" rtl="0" eaLnBrk="1" fontAlgn="base" hangingPunct="1">
              <a:lnSpc>
                <a:spcPct val="100000"/>
              </a:lnSpc>
              <a:spcBef>
                <a:spcPct val="0"/>
              </a:spcBef>
              <a:spcAft>
                <a:spcPct val="0"/>
              </a:spcAft>
              <a:buNone/>
              <a:defRPr lang="en-US" sz="4800" b="1" cap="none" baseline="0" dirty="0">
                <a:solidFill>
                  <a:srgbClr val="1A5DAD"/>
                </a:solidFill>
                <a:effectLst/>
                <a:latin typeface="Bahnschrift" panose="020B0502040204020203" pitchFamily="34" charset="0"/>
                <a:ea typeface="ＭＳ Ｐゴシック" pitchFamily="-112" charset="-128"/>
                <a:cs typeface="Calibri"/>
              </a:defRPr>
            </a:lvl1pPr>
          </a:lstStyle>
          <a:p>
            <a:pPr lvl="0"/>
            <a:r>
              <a:rPr lang="en-US"/>
              <a:t>Click to enter Header</a:t>
            </a:r>
          </a:p>
        </p:txBody>
      </p:sp>
    </p:spTree>
    <p:extLst>
      <p:ext uri="{BB962C8B-B14F-4D97-AF65-F5344CB8AC3E}">
        <p14:creationId xmlns:p14="http://schemas.microsoft.com/office/powerpoint/2010/main" val="9460772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itle Blank">
    <p:spTree>
      <p:nvGrpSpPr>
        <p:cNvPr id="1" name=""/>
        <p:cNvGrpSpPr/>
        <p:nvPr/>
      </p:nvGrpSpPr>
      <p:grpSpPr>
        <a:xfrm>
          <a:off x="0" y="0"/>
          <a:ext cx="0" cy="0"/>
          <a:chOff x="0" y="0"/>
          <a:chExt cx="0" cy="0"/>
        </a:xfrm>
      </p:grpSpPr>
      <p:sp>
        <p:nvSpPr>
          <p:cNvPr id="7" name="Rectangle 4"/>
          <p:cNvSpPr>
            <a:spLocks noGrp="1" noChangeArrowheads="1"/>
          </p:cNvSpPr>
          <p:nvPr>
            <p:ph type="title"/>
          </p:nvPr>
        </p:nvSpPr>
        <p:spPr bwMode="auto">
          <a:xfrm>
            <a:off x="1641535" y="24548"/>
            <a:ext cx="17139682" cy="1476376"/>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defRPr sz="4800"/>
            </a:lvl1pPr>
          </a:lstStyle>
          <a:p>
            <a:pPr lvl="0"/>
            <a:r>
              <a:rPr lang="en-US"/>
              <a:t>Click to edit Master title style</a:t>
            </a:r>
          </a:p>
        </p:txBody>
      </p:sp>
    </p:spTree>
    <p:extLst>
      <p:ext uri="{BB962C8B-B14F-4D97-AF65-F5344CB8AC3E}">
        <p14:creationId xmlns:p14="http://schemas.microsoft.com/office/powerpoint/2010/main" val="15737623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00015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3_Title and Content">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CD959407-2682-BFB5-F7BF-6CC4B3B53D0B}"/>
              </a:ext>
            </a:extLst>
          </p:cNvPr>
          <p:cNvSpPr txBox="1">
            <a:spLocks/>
          </p:cNvSpPr>
          <p:nvPr userDrawn="1"/>
        </p:nvSpPr>
        <p:spPr>
          <a:xfrm>
            <a:off x="16540334" y="12947439"/>
            <a:ext cx="6926096" cy="1142998"/>
          </a:xfrm>
          <a:prstGeom prst="rect">
            <a:avLst/>
          </a:prstGeom>
        </p:spPr>
        <p:txBody>
          <a:bodyPr anchor="ctr"/>
          <a:lstStyle>
            <a:lvl1pPr marL="0" indent="0" algn="l" defTabSz="914400" rtl="0" eaLnBrk="1" latinLnBrk="0" hangingPunct="1">
              <a:lnSpc>
                <a:spcPct val="90000"/>
              </a:lnSpc>
              <a:spcBef>
                <a:spcPts val="1000"/>
              </a:spcBef>
              <a:buFontTx/>
              <a:buNone/>
              <a:defRPr sz="900" kern="1200" baseline="0">
                <a:solidFill>
                  <a:schemeClr val="accent1"/>
                </a:solidFill>
                <a:latin typeface="+mn-lt"/>
                <a:ea typeface="+mn-ea"/>
                <a:cs typeface="+mn-cs"/>
              </a:defRPr>
            </a:lvl1pPr>
            <a:lvl2pPr marL="457200" indent="0" algn="l" defTabSz="914400" rtl="0" eaLnBrk="1" latinLnBrk="0" hangingPunct="1">
              <a:lnSpc>
                <a:spcPct val="90000"/>
              </a:lnSpc>
              <a:spcBef>
                <a:spcPts val="500"/>
              </a:spcBef>
              <a:buFontTx/>
              <a:buNone/>
              <a:defRPr sz="11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Tx/>
              <a:buNone/>
              <a:defRPr sz="105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Tx/>
              <a:buNone/>
              <a:defRPr sz="10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Tx/>
              <a:buNone/>
              <a:defRPr sz="10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800"/>
              </a:spcBef>
            </a:pPr>
            <a:r>
              <a:rPr lang="en-US" sz="2800" b="1" i="0" cap="small" baseline="0">
                <a:solidFill>
                  <a:schemeClr val="bg1"/>
                </a:solidFill>
                <a:latin typeface="Agency FB" panose="020B0503020202020204" pitchFamily="34" charset="0"/>
              </a:rPr>
              <a:t>Space Transportation – Go Domain</a:t>
            </a:r>
          </a:p>
        </p:txBody>
      </p:sp>
      <p:sp>
        <p:nvSpPr>
          <p:cNvPr id="6" name="TextBox 5">
            <a:extLst>
              <a:ext uri="{FF2B5EF4-FFF2-40B4-BE49-F238E27FC236}">
                <a16:creationId xmlns:a16="http://schemas.microsoft.com/office/drawing/2014/main" id="{4CDB756E-D5EA-63E3-96A0-C191C81E8627}"/>
              </a:ext>
            </a:extLst>
          </p:cNvPr>
          <p:cNvSpPr txBox="1"/>
          <p:nvPr userDrawn="1"/>
        </p:nvSpPr>
        <p:spPr>
          <a:xfrm>
            <a:off x="23349156" y="13212071"/>
            <a:ext cx="1219200" cy="523220"/>
          </a:xfrm>
          <a:prstGeom prst="rect">
            <a:avLst/>
          </a:prstGeom>
          <a:noFill/>
        </p:spPr>
        <p:txBody>
          <a:bodyPr wrap="square" rtlCol="0">
            <a:spAutoFit/>
          </a:bodyPr>
          <a:lstStyle/>
          <a:p>
            <a:pPr algn="ctr"/>
            <a:fld id="{E5264778-C0F2-4A1D-870D-8751F1230773}" type="slidenum">
              <a:rPr lang="en-US" sz="2800" smtClean="0">
                <a:solidFill>
                  <a:schemeClr val="bg1"/>
                </a:solidFill>
                <a:latin typeface="Arial" panose="020B0604020202020204" pitchFamily="34" charset="0"/>
                <a:cs typeface="Arial" panose="020B0604020202020204" pitchFamily="34" charset="0"/>
              </a:rPr>
              <a:pPr algn="ctr"/>
              <a:t>‹#›</a:t>
            </a:fld>
            <a:endParaRPr lang="en-US" sz="28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71414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Back Cover 3">
    <p:bg>
      <p:bgPr>
        <a:solidFill>
          <a:schemeClr val="tx1"/>
        </a:solidFill>
        <a:effectLst/>
      </p:bgPr>
    </p:bg>
    <p:spTree>
      <p:nvGrpSpPr>
        <p:cNvPr id="1" name=""/>
        <p:cNvGrpSpPr/>
        <p:nvPr/>
      </p:nvGrpSpPr>
      <p:grpSpPr>
        <a:xfrm>
          <a:off x="0" y="0"/>
          <a:ext cx="0" cy="0"/>
          <a:chOff x="0" y="0"/>
          <a:chExt cx="0" cy="0"/>
        </a:xfrm>
      </p:grpSpPr>
      <p:pic>
        <p:nvPicPr>
          <p:cNvPr id="8" name="Picture 7" descr="A group of astronauts in space suits&#10;&#10;Description automatically generated">
            <a:extLst>
              <a:ext uri="{FF2B5EF4-FFF2-40B4-BE49-F238E27FC236}">
                <a16:creationId xmlns:a16="http://schemas.microsoft.com/office/drawing/2014/main" id="{A04704B0-ECCC-FB69-B5C8-A48B286AC8D4}"/>
              </a:ext>
            </a:extLst>
          </p:cNvPr>
          <p:cNvPicPr>
            <a:picLocks noChangeAspect="1"/>
          </p:cNvPicPr>
          <p:nvPr userDrawn="1"/>
        </p:nvPicPr>
        <p:blipFill rotWithShape="1">
          <a:blip r:embed="rId2"/>
          <a:srcRect t="16698" b="18363"/>
          <a:stretch/>
        </p:blipFill>
        <p:spPr>
          <a:xfrm>
            <a:off x="5" y="-1"/>
            <a:ext cx="24383998" cy="13716002"/>
          </a:xfrm>
          <a:prstGeom prst="rect">
            <a:avLst/>
          </a:prstGeom>
        </p:spPr>
      </p:pic>
      <p:sp>
        <p:nvSpPr>
          <p:cNvPr id="6" name="Rectangle 5">
            <a:extLst>
              <a:ext uri="{FF2B5EF4-FFF2-40B4-BE49-F238E27FC236}">
                <a16:creationId xmlns:a16="http://schemas.microsoft.com/office/drawing/2014/main" id="{3FF1A665-0B1B-FB03-682B-E1C50DF44C88}"/>
              </a:ext>
            </a:extLst>
          </p:cNvPr>
          <p:cNvSpPr/>
          <p:nvPr userDrawn="1"/>
        </p:nvSpPr>
        <p:spPr>
          <a:xfrm rot="10800000">
            <a:off x="5" y="0"/>
            <a:ext cx="24383998" cy="13716000"/>
          </a:xfrm>
          <a:prstGeom prst="rect">
            <a:avLst/>
          </a:prstGeom>
          <a:gradFill>
            <a:gsLst>
              <a:gs pos="3000">
                <a:srgbClr val="000000"/>
              </a:gs>
              <a:gs pos="51000">
                <a:schemeClr val="tx1">
                  <a:alpha val="86957"/>
                </a:schemeClr>
              </a:gs>
              <a:gs pos="100000">
                <a:schemeClr val="tx1">
                  <a:alpha val="38529"/>
                </a:schemeClr>
              </a:gs>
            </a:gsLst>
            <a:lin ang="17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7199"/>
          </a:p>
        </p:txBody>
      </p:sp>
      <p:grpSp>
        <p:nvGrpSpPr>
          <p:cNvPr id="5" name="Group 4">
            <a:extLst>
              <a:ext uri="{FF2B5EF4-FFF2-40B4-BE49-F238E27FC236}">
                <a16:creationId xmlns:a16="http://schemas.microsoft.com/office/drawing/2014/main" id="{49289523-020B-44FF-B95B-2F8103BE6844}"/>
              </a:ext>
            </a:extLst>
          </p:cNvPr>
          <p:cNvGrpSpPr/>
          <p:nvPr userDrawn="1"/>
        </p:nvGrpSpPr>
        <p:grpSpPr>
          <a:xfrm>
            <a:off x="6170497" y="4879009"/>
            <a:ext cx="12484446" cy="4309730"/>
            <a:chOff x="3221266" y="2439503"/>
            <a:chExt cx="6242223" cy="2154865"/>
          </a:xfrm>
        </p:grpSpPr>
        <p:pic>
          <p:nvPicPr>
            <p:cNvPr id="7" name="Picture 6">
              <a:extLst>
                <a:ext uri="{FF2B5EF4-FFF2-40B4-BE49-F238E27FC236}">
                  <a16:creationId xmlns:a16="http://schemas.microsoft.com/office/drawing/2014/main" id="{336D69E2-7BC4-A041-B473-FA4B1D8139CA}"/>
                </a:ext>
              </a:extLst>
            </p:cNvPr>
            <p:cNvPicPr>
              <a:picLocks noChangeAspect="1"/>
            </p:cNvPicPr>
            <p:nvPr userDrawn="1"/>
          </p:nvPicPr>
          <p:blipFill>
            <a:blip r:embed="rId3"/>
            <a:srcRect/>
            <a:stretch/>
          </p:blipFill>
          <p:spPr>
            <a:xfrm>
              <a:off x="3221266" y="2439503"/>
              <a:ext cx="2154584" cy="2154865"/>
            </a:xfrm>
            <a:prstGeom prst="rect">
              <a:avLst/>
            </a:prstGeom>
          </p:spPr>
        </p:pic>
        <p:sp>
          <p:nvSpPr>
            <p:cNvPr id="9" name="TextBox 8">
              <a:extLst>
                <a:ext uri="{FF2B5EF4-FFF2-40B4-BE49-F238E27FC236}">
                  <a16:creationId xmlns:a16="http://schemas.microsoft.com/office/drawing/2014/main" id="{DAB4DAEC-AE57-277E-1106-D631819D565C}"/>
                </a:ext>
              </a:extLst>
            </p:cNvPr>
            <p:cNvSpPr txBox="1"/>
            <p:nvPr userDrawn="1"/>
          </p:nvSpPr>
          <p:spPr>
            <a:xfrm>
              <a:off x="5690329" y="4225036"/>
              <a:ext cx="1028353" cy="323166"/>
            </a:xfrm>
            <a:prstGeom prst="rect">
              <a:avLst/>
            </a:prstGeom>
            <a:noFill/>
          </p:spPr>
          <p:txBody>
            <a:bodyPr wrap="none" rtlCol="0">
              <a:spAutoFit/>
            </a:bodyPr>
            <a:lstStyle/>
            <a:p>
              <a:r>
                <a:rPr lang="en-US" sz="3600" b="0" i="0" err="1">
                  <a:solidFill>
                    <a:schemeClr val="bg1"/>
                  </a:solidFill>
                  <a:latin typeface="Helvetica" pitchFamily="2" charset="0"/>
                </a:rPr>
                <a:t>nasa.gov</a:t>
              </a:r>
              <a:endParaRPr lang="en-US" sz="3600" b="0" i="0">
                <a:solidFill>
                  <a:schemeClr val="bg1"/>
                </a:solidFill>
                <a:latin typeface="Helvetica" pitchFamily="2" charset="0"/>
              </a:endParaRPr>
            </a:p>
          </p:txBody>
        </p:sp>
        <p:sp>
          <p:nvSpPr>
            <p:cNvPr id="10" name="TextBox 9">
              <a:extLst>
                <a:ext uri="{FF2B5EF4-FFF2-40B4-BE49-F238E27FC236}">
                  <a16:creationId xmlns:a16="http://schemas.microsoft.com/office/drawing/2014/main" id="{80C54DF8-A814-FEFD-EB75-D24717922407}"/>
                </a:ext>
              </a:extLst>
            </p:cNvPr>
            <p:cNvSpPr txBox="1"/>
            <p:nvPr userDrawn="1"/>
          </p:nvSpPr>
          <p:spPr>
            <a:xfrm>
              <a:off x="5690329" y="2568452"/>
              <a:ext cx="3773160" cy="1431161"/>
            </a:xfrm>
            <a:prstGeom prst="rect">
              <a:avLst/>
            </a:prstGeom>
            <a:noFill/>
          </p:spPr>
          <p:txBody>
            <a:bodyPr wrap="square" rtlCol="0">
              <a:spAutoFit/>
            </a:bodyPr>
            <a:lstStyle/>
            <a:p>
              <a:pPr>
                <a:lnSpc>
                  <a:spcPct val="100000"/>
                </a:lnSpc>
              </a:pPr>
              <a:r>
                <a:rPr lang="en-US" sz="5999">
                  <a:solidFill>
                    <a:schemeClr val="bg1"/>
                  </a:solidFill>
                  <a:latin typeface="Arial" panose="020B0604020202020204" pitchFamily="34" charset="0"/>
                  <a:cs typeface="Arial" panose="020B0604020202020204" pitchFamily="34" charset="0"/>
                </a:rPr>
                <a:t>Exploring the secrets of the universe for the benefit of all.</a:t>
              </a:r>
            </a:p>
          </p:txBody>
        </p:sp>
      </p:grpSp>
    </p:spTree>
    <p:extLst>
      <p:ext uri="{BB962C8B-B14F-4D97-AF65-F5344CB8AC3E}">
        <p14:creationId xmlns:p14="http://schemas.microsoft.com/office/powerpoint/2010/main" val="819898570"/>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Text  10">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2C33EE6-3AC5-1747-C5B3-3DE798E5FB99}"/>
              </a:ext>
            </a:extLst>
          </p:cNvPr>
          <p:cNvSpPr/>
          <p:nvPr userDrawn="1"/>
        </p:nvSpPr>
        <p:spPr>
          <a:xfrm>
            <a:off x="0" y="1"/>
            <a:ext cx="24384000" cy="1769165"/>
          </a:xfrm>
          <a:prstGeom prst="rect">
            <a:avLst/>
          </a:prstGeom>
          <a:solidFill>
            <a:srgbClr val="0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3600"/>
          </a:p>
        </p:txBody>
      </p:sp>
      <p:sp>
        <p:nvSpPr>
          <p:cNvPr id="4" name="Text Placeholder 20">
            <a:extLst>
              <a:ext uri="{FF2B5EF4-FFF2-40B4-BE49-F238E27FC236}">
                <a16:creationId xmlns:a16="http://schemas.microsoft.com/office/drawing/2014/main" id="{CE124AB8-A479-2EB8-EFBC-D478DCC26536}"/>
              </a:ext>
            </a:extLst>
          </p:cNvPr>
          <p:cNvSpPr>
            <a:spLocks noGrp="1"/>
          </p:cNvSpPr>
          <p:nvPr>
            <p:ph type="body" sz="quarter" idx="19" hasCustomPrompt="1"/>
          </p:nvPr>
        </p:nvSpPr>
        <p:spPr>
          <a:xfrm>
            <a:off x="763488" y="491069"/>
            <a:ext cx="8380909" cy="728132"/>
          </a:xfrm>
          <a:prstGeom prst="rect">
            <a:avLst/>
          </a:prstGeom>
        </p:spPr>
        <p:txBody>
          <a:bodyPr lIns="0" tIns="0" rIns="0" bIns="0" anchor="ctr" anchorCtr="0">
            <a:normAutofit/>
          </a:bodyPr>
          <a:lstStyle>
            <a:lvl1pPr marL="0" indent="0" algn="l">
              <a:lnSpc>
                <a:spcPct val="100000"/>
              </a:lnSpc>
              <a:spcBef>
                <a:spcPts val="0"/>
              </a:spcBef>
              <a:buNone/>
              <a:defRPr sz="4000" b="0">
                <a:solidFill>
                  <a:schemeClr val="bg1"/>
                </a:solidFill>
                <a:latin typeface="+mj-lt"/>
                <a:cs typeface="Arial" panose="020B0604020202020204" pitchFamily="34" charset="0"/>
              </a:defRPr>
            </a:lvl1pPr>
          </a:lstStyle>
          <a:p>
            <a:pPr lvl="0"/>
            <a:r>
              <a:rPr lang="en-US"/>
              <a:t>SLIDE TITLE GOES HERE</a:t>
            </a:r>
          </a:p>
        </p:txBody>
      </p:sp>
      <p:sp>
        <p:nvSpPr>
          <p:cNvPr id="6" name="Text Placeholder 20">
            <a:extLst>
              <a:ext uri="{FF2B5EF4-FFF2-40B4-BE49-F238E27FC236}">
                <a16:creationId xmlns:a16="http://schemas.microsoft.com/office/drawing/2014/main" id="{F98AAF2B-C44D-0DCE-19D9-EE7A6A4DDF88}"/>
              </a:ext>
            </a:extLst>
          </p:cNvPr>
          <p:cNvSpPr>
            <a:spLocks noGrp="1"/>
          </p:cNvSpPr>
          <p:nvPr>
            <p:ph type="body" sz="quarter" idx="31" hasCustomPrompt="1"/>
          </p:nvPr>
        </p:nvSpPr>
        <p:spPr>
          <a:xfrm>
            <a:off x="15239603" y="491069"/>
            <a:ext cx="7361204" cy="728132"/>
          </a:xfrm>
          <a:prstGeom prst="rect">
            <a:avLst/>
          </a:prstGeom>
        </p:spPr>
        <p:txBody>
          <a:bodyPr lIns="0" tIns="0" rIns="0" bIns="0" anchor="ctr" anchorCtr="0"/>
          <a:lstStyle>
            <a:lvl1pPr marL="0" indent="0" algn="r">
              <a:lnSpc>
                <a:spcPct val="100000"/>
              </a:lnSpc>
              <a:spcBef>
                <a:spcPts val="0"/>
              </a:spcBef>
              <a:buNone/>
              <a:defRPr sz="2800" b="0">
                <a:solidFill>
                  <a:srgbClr val="FF0000"/>
                </a:solidFill>
                <a:latin typeface="+mj-lt"/>
                <a:cs typeface="Arial" panose="020B0604020202020204" pitchFamily="34" charset="0"/>
              </a:defRPr>
            </a:lvl1pPr>
          </a:lstStyle>
          <a:p>
            <a:pPr lvl="0"/>
            <a:r>
              <a:rPr lang="en-US"/>
              <a:t>Presentation Tile Goes Here</a:t>
            </a:r>
          </a:p>
        </p:txBody>
      </p:sp>
      <p:sp>
        <p:nvSpPr>
          <p:cNvPr id="9" name="Text Placeholder 20">
            <a:extLst>
              <a:ext uri="{FF2B5EF4-FFF2-40B4-BE49-F238E27FC236}">
                <a16:creationId xmlns:a16="http://schemas.microsoft.com/office/drawing/2014/main" id="{77A714F9-AC86-653F-01F2-5313228A5AEF}"/>
              </a:ext>
            </a:extLst>
          </p:cNvPr>
          <p:cNvSpPr>
            <a:spLocks noGrp="1"/>
          </p:cNvSpPr>
          <p:nvPr>
            <p:ph type="body" sz="quarter" idx="20" hasCustomPrompt="1"/>
          </p:nvPr>
        </p:nvSpPr>
        <p:spPr>
          <a:xfrm>
            <a:off x="776739" y="2624448"/>
            <a:ext cx="22843774" cy="10177153"/>
          </a:xfrm>
          <a:prstGeom prst="rect">
            <a:avLst/>
          </a:prstGeom>
        </p:spPr>
        <p:txBody>
          <a:bodyPr wrap="square" lIns="0" tIns="0" rIns="0" bIns="0" numCol="2" spcCol="274320" anchor="t">
            <a:noAutofit/>
          </a:bodyPr>
          <a:lstStyle>
            <a:lvl1pPr marL="0" indent="0">
              <a:lnSpc>
                <a:spcPct val="100000"/>
              </a:lnSpc>
              <a:buNone/>
              <a:defRPr sz="2800" b="0">
                <a:solidFill>
                  <a:schemeClr val="tx1"/>
                </a:solidFill>
                <a:latin typeface="+mn-lt"/>
                <a:cs typeface="Arial" panose="020B0604020202020204" pitchFamily="34" charset="0"/>
              </a:defRPr>
            </a:lvl1pPr>
          </a:lstStyle>
          <a:p>
            <a:pPr lvl="0"/>
            <a:r>
              <a:rPr lang="en-US"/>
              <a:t>Supporting text goes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In </a:t>
            </a:r>
            <a:r>
              <a:rPr lang="en-US" err="1"/>
              <a:t>turpis</a:t>
            </a:r>
            <a:r>
              <a:rPr lang="en-US"/>
              <a:t> </a:t>
            </a:r>
            <a:r>
              <a:rPr lang="en-US" err="1"/>
              <a:t>turpis</a:t>
            </a:r>
            <a:r>
              <a:rPr lang="en-US"/>
              <a:t>, </a:t>
            </a:r>
            <a:r>
              <a:rPr lang="en-US" err="1"/>
              <a:t>lobortis</a:t>
            </a:r>
            <a:r>
              <a:rPr lang="en-US"/>
              <a:t> in </a:t>
            </a:r>
            <a:r>
              <a:rPr lang="en-US" err="1"/>
              <a:t>odio</a:t>
            </a:r>
            <a:r>
              <a:rPr lang="en-US"/>
              <a:t> nec, </a:t>
            </a:r>
            <a:r>
              <a:rPr lang="en-US" err="1"/>
              <a:t>faucibus</a:t>
            </a:r>
            <a:r>
              <a:rPr lang="en-US"/>
              <a:t> cursus ipsum. Duis libero </a:t>
            </a:r>
            <a:r>
              <a:rPr lang="en-US" err="1"/>
              <a:t>leo</a:t>
            </a:r>
            <a:r>
              <a:rPr lang="en-US"/>
              <a:t>, tempus at </a:t>
            </a:r>
            <a:r>
              <a:rPr lang="en-US" err="1"/>
              <a:t>sem</a:t>
            </a:r>
            <a:r>
              <a:rPr lang="en-US"/>
              <a:t> </a:t>
            </a:r>
            <a:r>
              <a:rPr lang="en-US" err="1"/>
              <a:t>eu</a:t>
            </a:r>
            <a:r>
              <a:rPr lang="en-US"/>
              <a:t>, tempus gravida sem. </a:t>
            </a:r>
            <a:r>
              <a:rPr lang="en-US" err="1"/>
              <a:t>Aliquam</a:t>
            </a:r>
            <a:r>
              <a:rPr lang="en-US"/>
              <a:t> </a:t>
            </a:r>
            <a:r>
              <a:rPr lang="en-US" err="1"/>
              <a:t>elementum</a:t>
            </a:r>
            <a:r>
              <a:rPr lang="en-US"/>
              <a:t> </a:t>
            </a:r>
            <a:r>
              <a:rPr lang="en-US" err="1"/>
              <a:t>urna</a:t>
            </a:r>
            <a:r>
              <a:rPr lang="en-US"/>
              <a:t> nec </a:t>
            </a:r>
            <a:r>
              <a:rPr lang="en-US" err="1"/>
              <a:t>erat</a:t>
            </a:r>
            <a:r>
              <a:rPr lang="en-US"/>
              <a:t> dictum, quis dictum eros </a:t>
            </a:r>
            <a:r>
              <a:rPr lang="en-US" err="1"/>
              <a:t>tempor</a:t>
            </a:r>
            <a:r>
              <a:rPr lang="en-US"/>
              <a:t>. Mauris semper </a:t>
            </a:r>
            <a:r>
              <a:rPr lang="en-US" err="1"/>
              <a:t>sem</a:t>
            </a:r>
            <a:r>
              <a:rPr lang="en-US"/>
              <a:t> </a:t>
            </a:r>
            <a:r>
              <a:rPr lang="en-US" err="1"/>
              <a:t>ut</a:t>
            </a:r>
            <a:r>
              <a:rPr lang="en-US"/>
              <a:t> </a:t>
            </a:r>
            <a:r>
              <a:rPr lang="en-US" err="1"/>
              <a:t>turpis</a:t>
            </a:r>
            <a:r>
              <a:rPr lang="en-US"/>
              <a:t> </a:t>
            </a:r>
            <a:r>
              <a:rPr lang="en-US" err="1"/>
              <a:t>rutrum</a:t>
            </a:r>
            <a:r>
              <a:rPr lang="en-US"/>
              <a:t> </a:t>
            </a:r>
            <a:r>
              <a:rPr lang="en-US" err="1"/>
              <a:t>tincidunt</a:t>
            </a:r>
            <a:r>
              <a:rPr lang="en-US"/>
              <a:t>. Mauris ipsum nisi, </a:t>
            </a:r>
            <a:r>
              <a:rPr lang="en-US" err="1"/>
              <a:t>condimentum</a:t>
            </a:r>
            <a:r>
              <a:rPr lang="en-US"/>
              <a:t> quis </a:t>
            </a:r>
            <a:r>
              <a:rPr lang="en-US" err="1"/>
              <a:t>nisl</a:t>
            </a:r>
            <a:r>
              <a:rPr lang="en-US"/>
              <a:t> sit </a:t>
            </a:r>
            <a:r>
              <a:rPr lang="en-US" err="1"/>
              <a:t>amet</a:t>
            </a:r>
            <a:r>
              <a:rPr lang="en-US"/>
              <a:t>, </a:t>
            </a:r>
            <a:r>
              <a:rPr lang="en-US" err="1"/>
              <a:t>aliquam</a:t>
            </a:r>
            <a:r>
              <a:rPr lang="en-US"/>
              <a:t> </a:t>
            </a:r>
            <a:r>
              <a:rPr lang="en-US" err="1"/>
              <a:t>dapibus</a:t>
            </a:r>
            <a:r>
              <a:rPr lang="en-US"/>
              <a:t> </a:t>
            </a:r>
            <a:r>
              <a:rPr lang="en-US" err="1"/>
              <a:t>metus</a:t>
            </a:r>
            <a:r>
              <a:rPr lang="en-US"/>
              <a:t>..</a:t>
            </a:r>
          </a:p>
          <a:p>
            <a:pPr lvl="0"/>
            <a:r>
              <a:rPr lang="en-US" err="1"/>
              <a:t>Aliquam</a:t>
            </a:r>
            <a:r>
              <a:rPr lang="en-US"/>
              <a:t> vestibulum </a:t>
            </a:r>
            <a:r>
              <a:rPr lang="en-US" err="1"/>
              <a:t>elit</a:t>
            </a:r>
            <a:r>
              <a:rPr lang="en-US"/>
              <a:t> </a:t>
            </a:r>
            <a:r>
              <a:rPr lang="en-US" err="1"/>
              <a:t>ut</a:t>
            </a:r>
            <a:r>
              <a:rPr lang="en-US"/>
              <a:t> </a:t>
            </a:r>
            <a:r>
              <a:rPr lang="en-US" err="1"/>
              <a:t>odio</a:t>
            </a:r>
            <a:r>
              <a:rPr lang="en-US"/>
              <a:t> </a:t>
            </a:r>
            <a:r>
              <a:rPr lang="en-US" err="1"/>
              <a:t>pretium</a:t>
            </a:r>
            <a:r>
              <a:rPr lang="en-US"/>
              <a:t> </a:t>
            </a:r>
            <a:r>
              <a:rPr lang="en-US" err="1"/>
              <a:t>ornare</a:t>
            </a:r>
            <a:r>
              <a:rPr lang="en-US"/>
              <a:t>. Maecenas </a:t>
            </a:r>
            <a:r>
              <a:rPr lang="en-US" err="1"/>
              <a:t>suscipit</a:t>
            </a:r>
            <a:r>
              <a:rPr lang="en-US"/>
              <a:t> ac diam a </a:t>
            </a:r>
            <a:r>
              <a:rPr lang="en-US" err="1"/>
              <a:t>ornare</a:t>
            </a:r>
            <a:r>
              <a:rPr lang="en-US"/>
              <a:t>. Donec </a:t>
            </a:r>
            <a:r>
              <a:rPr lang="en-US" err="1"/>
              <a:t>sapien</a:t>
            </a:r>
            <a:r>
              <a:rPr lang="en-US"/>
              <a:t> </a:t>
            </a:r>
            <a:r>
              <a:rPr lang="en-US" err="1"/>
              <a:t>purus</a:t>
            </a:r>
            <a:r>
              <a:rPr lang="en-US"/>
              <a:t>, </a:t>
            </a:r>
            <a:r>
              <a:rPr lang="en-US" err="1"/>
              <a:t>pretium</a:t>
            </a:r>
            <a:r>
              <a:rPr lang="en-US"/>
              <a:t> </a:t>
            </a:r>
            <a:r>
              <a:rPr lang="en-US" err="1"/>
              <a:t>eget</a:t>
            </a:r>
            <a:r>
              <a:rPr lang="en-US"/>
              <a:t> </a:t>
            </a:r>
            <a:r>
              <a:rPr lang="en-US" err="1"/>
              <a:t>mattis</a:t>
            </a:r>
            <a:r>
              <a:rPr lang="en-US"/>
              <a:t> vel, </a:t>
            </a:r>
            <a:r>
              <a:rPr lang="en-US" err="1"/>
              <a:t>facilisis</a:t>
            </a:r>
            <a:r>
              <a:rPr lang="en-US"/>
              <a:t> </a:t>
            </a:r>
            <a:r>
              <a:rPr lang="en-US" err="1"/>
              <a:t>ut</a:t>
            </a:r>
            <a:r>
              <a:rPr lang="en-US"/>
              <a:t> sem. Proin </a:t>
            </a:r>
            <a:r>
              <a:rPr lang="en-US" err="1"/>
              <a:t>eget</a:t>
            </a:r>
            <a:r>
              <a:rPr lang="en-US"/>
              <a:t> </a:t>
            </a:r>
            <a:r>
              <a:rPr lang="en-US" err="1"/>
              <a:t>rhoncus</a:t>
            </a:r>
            <a:r>
              <a:rPr lang="en-US"/>
              <a:t> </a:t>
            </a:r>
            <a:r>
              <a:rPr lang="en-US" err="1"/>
              <a:t>nibh</a:t>
            </a:r>
            <a:r>
              <a:rPr lang="en-US"/>
              <a:t>, nec </a:t>
            </a:r>
            <a:r>
              <a:rPr lang="en-US" err="1"/>
              <a:t>facilisis</a:t>
            </a:r>
            <a:r>
              <a:rPr lang="en-US"/>
              <a:t> </a:t>
            </a:r>
            <a:r>
              <a:rPr lang="en-US" err="1"/>
              <a:t>justo</a:t>
            </a:r>
            <a:r>
              <a:rPr lang="en-US"/>
              <a:t>. </a:t>
            </a:r>
            <a:r>
              <a:rPr lang="en-US" err="1"/>
              <a:t>Suspendisse</a:t>
            </a:r>
            <a:r>
              <a:rPr lang="en-US"/>
              <a:t> </a:t>
            </a:r>
            <a:r>
              <a:rPr lang="en-US" err="1"/>
              <a:t>urna</a:t>
            </a:r>
            <a:r>
              <a:rPr lang="en-US"/>
              <a:t> </a:t>
            </a:r>
            <a:r>
              <a:rPr lang="en-US" err="1"/>
              <a:t>neque</a:t>
            </a:r>
            <a:r>
              <a:rPr lang="en-US"/>
              <a:t>, </a:t>
            </a:r>
            <a:r>
              <a:rPr lang="en-US" err="1"/>
              <a:t>malesuada</a:t>
            </a:r>
            <a:r>
              <a:rPr lang="en-US"/>
              <a:t> in </a:t>
            </a:r>
            <a:r>
              <a:rPr lang="en-US" err="1"/>
              <a:t>tristique</a:t>
            </a:r>
            <a:r>
              <a:rPr lang="en-US"/>
              <a:t> at, gravida sed </a:t>
            </a:r>
            <a:r>
              <a:rPr lang="en-US" err="1"/>
              <a:t>urna</a:t>
            </a:r>
            <a:r>
              <a:rPr lang="en-US"/>
              <a:t>. Morbi </a:t>
            </a:r>
            <a:r>
              <a:rPr lang="en-US" err="1"/>
              <a:t>elementum</a:t>
            </a:r>
            <a:r>
              <a:rPr lang="en-US"/>
              <a:t>, dolor sed </a:t>
            </a:r>
            <a:r>
              <a:rPr lang="en-US" err="1"/>
              <a:t>ullamcorper</a:t>
            </a:r>
            <a:r>
              <a:rPr lang="en-US"/>
              <a:t> </a:t>
            </a:r>
            <a:r>
              <a:rPr lang="en-US" err="1"/>
              <a:t>sollicitudin</a:t>
            </a:r>
            <a:r>
              <a:rPr lang="en-US"/>
              <a:t>, </a:t>
            </a:r>
            <a:r>
              <a:rPr lang="en-US" err="1"/>
              <a:t>justo</a:t>
            </a:r>
            <a:r>
              <a:rPr lang="en-US"/>
              <a:t> </a:t>
            </a:r>
            <a:r>
              <a:rPr lang="en-US" err="1"/>
              <a:t>nulla</a:t>
            </a:r>
            <a:r>
              <a:rPr lang="en-US"/>
              <a:t> </a:t>
            </a:r>
            <a:r>
              <a:rPr lang="en-US" err="1"/>
              <a:t>posuere</a:t>
            </a:r>
            <a:r>
              <a:rPr lang="en-US"/>
              <a:t> </a:t>
            </a:r>
            <a:r>
              <a:rPr lang="en-US" err="1"/>
              <a:t>quam</a:t>
            </a:r>
            <a:r>
              <a:rPr lang="en-US"/>
              <a:t>, et cursus est </a:t>
            </a:r>
            <a:r>
              <a:rPr lang="en-US" err="1"/>
              <a:t>velit</a:t>
            </a:r>
            <a:r>
              <a:rPr lang="en-US"/>
              <a:t> </a:t>
            </a:r>
            <a:r>
              <a:rPr lang="en-US" err="1"/>
              <a:t>elementum</a:t>
            </a:r>
            <a:r>
              <a:rPr lang="en-US"/>
              <a:t> </a:t>
            </a:r>
            <a:r>
              <a:rPr lang="en-US" err="1"/>
              <a:t>enim</a:t>
            </a:r>
            <a:r>
              <a:rPr lang="en-US"/>
              <a:t>. </a:t>
            </a:r>
          </a:p>
          <a:p>
            <a:pPr lvl="0"/>
            <a:r>
              <a:rPr lang="en-US" err="1"/>
              <a:t>Aliquam</a:t>
            </a:r>
            <a:r>
              <a:rPr lang="en-US"/>
              <a:t> vestibulum </a:t>
            </a:r>
            <a:r>
              <a:rPr lang="en-US" err="1"/>
              <a:t>elit</a:t>
            </a:r>
            <a:r>
              <a:rPr lang="en-US"/>
              <a:t> </a:t>
            </a:r>
            <a:r>
              <a:rPr lang="en-US" err="1"/>
              <a:t>ut</a:t>
            </a:r>
            <a:r>
              <a:rPr lang="en-US"/>
              <a:t> </a:t>
            </a:r>
            <a:r>
              <a:rPr lang="en-US" err="1"/>
              <a:t>odio</a:t>
            </a:r>
            <a:r>
              <a:rPr lang="en-US"/>
              <a:t> </a:t>
            </a:r>
            <a:r>
              <a:rPr lang="en-US" err="1"/>
              <a:t>pretium</a:t>
            </a:r>
            <a:r>
              <a:rPr lang="en-US"/>
              <a:t> </a:t>
            </a:r>
            <a:r>
              <a:rPr lang="en-US" err="1"/>
              <a:t>ornare</a:t>
            </a:r>
            <a:r>
              <a:rPr lang="en-US"/>
              <a:t>. Maecenas </a:t>
            </a:r>
            <a:r>
              <a:rPr lang="en-US" err="1"/>
              <a:t>suscipit</a:t>
            </a:r>
            <a:r>
              <a:rPr lang="en-US"/>
              <a:t> ac diam a </a:t>
            </a:r>
            <a:r>
              <a:rPr lang="en-US" err="1"/>
              <a:t>ornare</a:t>
            </a:r>
            <a:r>
              <a:rPr lang="en-US"/>
              <a:t>. Donec </a:t>
            </a:r>
            <a:r>
              <a:rPr lang="en-US" err="1"/>
              <a:t>sapien</a:t>
            </a:r>
            <a:r>
              <a:rPr lang="en-US"/>
              <a:t> </a:t>
            </a:r>
            <a:r>
              <a:rPr lang="en-US" err="1"/>
              <a:t>purus</a:t>
            </a:r>
            <a:r>
              <a:rPr lang="en-US"/>
              <a:t>, </a:t>
            </a:r>
            <a:r>
              <a:rPr lang="en-US" err="1"/>
              <a:t>pretium</a:t>
            </a:r>
            <a:r>
              <a:rPr lang="en-US"/>
              <a:t> </a:t>
            </a:r>
            <a:r>
              <a:rPr lang="en-US" err="1"/>
              <a:t>eget</a:t>
            </a:r>
            <a:r>
              <a:rPr lang="en-US"/>
              <a:t> </a:t>
            </a:r>
            <a:r>
              <a:rPr lang="en-US" err="1"/>
              <a:t>mattis</a:t>
            </a:r>
            <a:r>
              <a:rPr lang="en-US"/>
              <a:t> vel, </a:t>
            </a:r>
            <a:r>
              <a:rPr lang="en-US" err="1"/>
              <a:t>facilisis</a:t>
            </a:r>
            <a:r>
              <a:rPr lang="en-US"/>
              <a:t> </a:t>
            </a:r>
            <a:r>
              <a:rPr lang="en-US" err="1"/>
              <a:t>ut</a:t>
            </a:r>
            <a:r>
              <a:rPr lang="en-US"/>
              <a:t> sem. Proin </a:t>
            </a:r>
            <a:r>
              <a:rPr lang="en-US" err="1"/>
              <a:t>eget</a:t>
            </a:r>
            <a:r>
              <a:rPr lang="en-US"/>
              <a:t> </a:t>
            </a:r>
            <a:r>
              <a:rPr lang="en-US" err="1"/>
              <a:t>rhoncus</a:t>
            </a:r>
            <a:r>
              <a:rPr lang="en-US"/>
              <a:t> </a:t>
            </a:r>
            <a:r>
              <a:rPr lang="en-US" err="1"/>
              <a:t>nibh</a:t>
            </a:r>
            <a:r>
              <a:rPr lang="en-US"/>
              <a:t>, nec </a:t>
            </a:r>
            <a:r>
              <a:rPr lang="en-US" err="1"/>
              <a:t>facilisis</a:t>
            </a:r>
            <a:r>
              <a:rPr lang="en-US"/>
              <a:t> </a:t>
            </a:r>
            <a:r>
              <a:rPr lang="en-US" err="1"/>
              <a:t>justo</a:t>
            </a:r>
            <a:r>
              <a:rPr lang="en-US"/>
              <a:t>. </a:t>
            </a:r>
            <a:r>
              <a:rPr lang="en-US" err="1"/>
              <a:t>Suspendisse</a:t>
            </a:r>
            <a:r>
              <a:rPr lang="en-US"/>
              <a:t> </a:t>
            </a:r>
            <a:r>
              <a:rPr lang="en-US" err="1"/>
              <a:t>urna</a:t>
            </a:r>
            <a:r>
              <a:rPr lang="en-US"/>
              <a:t> </a:t>
            </a:r>
            <a:r>
              <a:rPr lang="en-US" err="1"/>
              <a:t>neque</a:t>
            </a:r>
            <a:r>
              <a:rPr lang="en-US"/>
              <a:t>, </a:t>
            </a:r>
            <a:r>
              <a:rPr lang="en-US" err="1"/>
              <a:t>malesuada</a:t>
            </a:r>
            <a:r>
              <a:rPr lang="en-US"/>
              <a:t> in </a:t>
            </a:r>
            <a:r>
              <a:rPr lang="en-US" err="1"/>
              <a:t>tristique</a:t>
            </a:r>
            <a:r>
              <a:rPr lang="en-US"/>
              <a:t> at, gravida sed </a:t>
            </a:r>
            <a:r>
              <a:rPr lang="en-US" err="1"/>
              <a:t>urna</a:t>
            </a:r>
            <a:r>
              <a:rPr lang="en-US"/>
              <a:t>. Morbi </a:t>
            </a:r>
            <a:r>
              <a:rPr lang="en-US" err="1"/>
              <a:t>elementum</a:t>
            </a:r>
            <a:r>
              <a:rPr lang="en-US"/>
              <a:t>, dolor sed </a:t>
            </a:r>
            <a:r>
              <a:rPr lang="en-US" err="1"/>
              <a:t>ullamcorper</a:t>
            </a:r>
            <a:r>
              <a:rPr lang="en-US"/>
              <a:t> </a:t>
            </a:r>
            <a:r>
              <a:rPr lang="en-US" err="1"/>
              <a:t>sollicitudin</a:t>
            </a:r>
            <a:r>
              <a:rPr lang="en-US"/>
              <a:t>, </a:t>
            </a:r>
            <a:r>
              <a:rPr lang="en-US" err="1"/>
              <a:t>justo</a:t>
            </a:r>
            <a:r>
              <a:rPr lang="en-US"/>
              <a:t> </a:t>
            </a:r>
            <a:r>
              <a:rPr lang="en-US" err="1"/>
              <a:t>nulla</a:t>
            </a:r>
            <a:r>
              <a:rPr lang="en-US"/>
              <a:t> </a:t>
            </a:r>
            <a:r>
              <a:rPr lang="en-US" err="1"/>
              <a:t>posuere</a:t>
            </a:r>
            <a:r>
              <a:rPr lang="en-US"/>
              <a:t> </a:t>
            </a:r>
            <a:r>
              <a:rPr lang="en-US" err="1"/>
              <a:t>quam</a:t>
            </a:r>
            <a:r>
              <a:rPr lang="en-US"/>
              <a:t>, et cursus est </a:t>
            </a:r>
            <a:r>
              <a:rPr lang="en-US" err="1"/>
              <a:t>velit</a:t>
            </a:r>
            <a:r>
              <a:rPr lang="en-US"/>
              <a:t> </a:t>
            </a:r>
            <a:r>
              <a:rPr lang="en-US" err="1"/>
              <a:t>elementum</a:t>
            </a:r>
            <a:r>
              <a:rPr lang="en-US"/>
              <a:t> </a:t>
            </a:r>
            <a:r>
              <a:rPr lang="en-US" err="1"/>
              <a:t>enim</a:t>
            </a:r>
            <a:r>
              <a:rPr lang="en-US"/>
              <a:t>. </a:t>
            </a:r>
          </a:p>
          <a:p>
            <a:pPr lvl="0"/>
            <a:endParaRPr lang="en-US"/>
          </a:p>
          <a:p>
            <a:pPr lvl="0"/>
            <a:r>
              <a:rPr lang="en-US"/>
              <a:t>Supporting text goes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In </a:t>
            </a:r>
            <a:r>
              <a:rPr lang="en-US" err="1"/>
              <a:t>turpis</a:t>
            </a:r>
            <a:r>
              <a:rPr lang="en-US"/>
              <a:t> </a:t>
            </a:r>
            <a:r>
              <a:rPr lang="en-US" err="1"/>
              <a:t>turpis</a:t>
            </a:r>
            <a:r>
              <a:rPr lang="en-US"/>
              <a:t>, </a:t>
            </a:r>
            <a:r>
              <a:rPr lang="en-US" err="1"/>
              <a:t>lobortis</a:t>
            </a:r>
            <a:r>
              <a:rPr lang="en-US"/>
              <a:t> in </a:t>
            </a:r>
            <a:r>
              <a:rPr lang="en-US" err="1"/>
              <a:t>odio</a:t>
            </a:r>
            <a:r>
              <a:rPr lang="en-US"/>
              <a:t> nec, </a:t>
            </a:r>
            <a:r>
              <a:rPr lang="en-US" err="1"/>
              <a:t>faucibus</a:t>
            </a:r>
            <a:r>
              <a:rPr lang="en-US"/>
              <a:t> cursus ipsum. Duis libero </a:t>
            </a:r>
            <a:r>
              <a:rPr lang="en-US" err="1"/>
              <a:t>leo</a:t>
            </a:r>
            <a:r>
              <a:rPr lang="en-US"/>
              <a:t>, tempus at </a:t>
            </a:r>
            <a:r>
              <a:rPr lang="en-US" err="1"/>
              <a:t>sem</a:t>
            </a:r>
            <a:r>
              <a:rPr lang="en-US"/>
              <a:t> </a:t>
            </a:r>
            <a:r>
              <a:rPr lang="en-US" err="1"/>
              <a:t>eu</a:t>
            </a:r>
            <a:r>
              <a:rPr lang="en-US"/>
              <a:t>, tempus gravida sem. </a:t>
            </a:r>
            <a:r>
              <a:rPr lang="en-US" err="1"/>
              <a:t>Aliquam</a:t>
            </a:r>
            <a:r>
              <a:rPr lang="en-US"/>
              <a:t> </a:t>
            </a:r>
            <a:r>
              <a:rPr lang="en-US" err="1"/>
              <a:t>elementum</a:t>
            </a:r>
            <a:r>
              <a:rPr lang="en-US"/>
              <a:t> </a:t>
            </a:r>
            <a:r>
              <a:rPr lang="en-US" err="1"/>
              <a:t>urna</a:t>
            </a:r>
            <a:r>
              <a:rPr lang="en-US"/>
              <a:t> nec </a:t>
            </a:r>
            <a:r>
              <a:rPr lang="en-US" err="1"/>
              <a:t>erat</a:t>
            </a:r>
            <a:r>
              <a:rPr lang="en-US"/>
              <a:t> dictum, quis dictum eros </a:t>
            </a:r>
            <a:r>
              <a:rPr lang="en-US" err="1"/>
              <a:t>tempor</a:t>
            </a:r>
            <a:r>
              <a:rPr lang="en-US"/>
              <a:t>. Mauris semper </a:t>
            </a:r>
            <a:r>
              <a:rPr lang="en-US" err="1"/>
              <a:t>sem</a:t>
            </a:r>
            <a:r>
              <a:rPr lang="en-US"/>
              <a:t> </a:t>
            </a:r>
            <a:r>
              <a:rPr lang="en-US" err="1"/>
              <a:t>ut</a:t>
            </a:r>
            <a:r>
              <a:rPr lang="en-US"/>
              <a:t> </a:t>
            </a:r>
            <a:r>
              <a:rPr lang="en-US" err="1"/>
              <a:t>turpis</a:t>
            </a:r>
            <a:r>
              <a:rPr lang="en-US"/>
              <a:t> </a:t>
            </a:r>
            <a:r>
              <a:rPr lang="en-US" err="1"/>
              <a:t>rutrum</a:t>
            </a:r>
            <a:r>
              <a:rPr lang="en-US"/>
              <a:t> </a:t>
            </a:r>
            <a:r>
              <a:rPr lang="en-US" err="1"/>
              <a:t>tincidunt</a:t>
            </a:r>
            <a:r>
              <a:rPr lang="en-US"/>
              <a:t>. Mauris ipsum nisi, </a:t>
            </a:r>
            <a:r>
              <a:rPr lang="en-US" err="1"/>
              <a:t>condimentum</a:t>
            </a:r>
            <a:r>
              <a:rPr lang="en-US"/>
              <a:t> quis </a:t>
            </a:r>
            <a:r>
              <a:rPr lang="en-US" err="1"/>
              <a:t>nisl</a:t>
            </a:r>
            <a:r>
              <a:rPr lang="en-US"/>
              <a:t> sit </a:t>
            </a:r>
            <a:r>
              <a:rPr lang="en-US" err="1"/>
              <a:t>amet</a:t>
            </a:r>
            <a:r>
              <a:rPr lang="en-US"/>
              <a:t>, </a:t>
            </a:r>
            <a:r>
              <a:rPr lang="en-US" err="1"/>
              <a:t>aliquam</a:t>
            </a:r>
            <a:r>
              <a:rPr lang="en-US"/>
              <a:t> </a:t>
            </a:r>
            <a:r>
              <a:rPr lang="en-US" err="1"/>
              <a:t>dapibus</a:t>
            </a:r>
            <a:r>
              <a:rPr lang="en-US"/>
              <a:t> </a:t>
            </a:r>
            <a:r>
              <a:rPr lang="en-US" err="1"/>
              <a:t>metus</a:t>
            </a:r>
            <a:r>
              <a:rPr lang="en-US"/>
              <a:t>..</a:t>
            </a:r>
          </a:p>
          <a:p>
            <a:pPr lvl="0"/>
            <a:r>
              <a:rPr lang="en-US" err="1"/>
              <a:t>Aliquam</a:t>
            </a:r>
            <a:r>
              <a:rPr lang="en-US"/>
              <a:t> vestibulum </a:t>
            </a:r>
            <a:r>
              <a:rPr lang="en-US" err="1"/>
              <a:t>elit</a:t>
            </a:r>
            <a:r>
              <a:rPr lang="en-US"/>
              <a:t> </a:t>
            </a:r>
            <a:r>
              <a:rPr lang="en-US" err="1"/>
              <a:t>ut</a:t>
            </a:r>
            <a:r>
              <a:rPr lang="en-US"/>
              <a:t> </a:t>
            </a:r>
            <a:r>
              <a:rPr lang="en-US" err="1"/>
              <a:t>odio</a:t>
            </a:r>
            <a:r>
              <a:rPr lang="en-US"/>
              <a:t> </a:t>
            </a:r>
            <a:r>
              <a:rPr lang="en-US" err="1"/>
              <a:t>pretium</a:t>
            </a:r>
            <a:r>
              <a:rPr lang="en-US"/>
              <a:t> </a:t>
            </a:r>
            <a:r>
              <a:rPr lang="en-US" err="1"/>
              <a:t>ornare</a:t>
            </a:r>
            <a:r>
              <a:rPr lang="en-US"/>
              <a:t>. Maecenas </a:t>
            </a:r>
            <a:r>
              <a:rPr lang="en-US" err="1"/>
              <a:t>suscipit</a:t>
            </a:r>
            <a:r>
              <a:rPr lang="en-US"/>
              <a:t> ac diam a </a:t>
            </a:r>
            <a:r>
              <a:rPr lang="en-US" err="1"/>
              <a:t>ornare</a:t>
            </a:r>
            <a:r>
              <a:rPr lang="en-US"/>
              <a:t>. Donec </a:t>
            </a:r>
            <a:r>
              <a:rPr lang="en-US" err="1"/>
              <a:t>sapien</a:t>
            </a:r>
            <a:r>
              <a:rPr lang="en-US"/>
              <a:t> </a:t>
            </a:r>
            <a:r>
              <a:rPr lang="en-US" err="1"/>
              <a:t>purus</a:t>
            </a:r>
            <a:r>
              <a:rPr lang="en-US"/>
              <a:t>, </a:t>
            </a:r>
            <a:r>
              <a:rPr lang="en-US" err="1"/>
              <a:t>pretium</a:t>
            </a:r>
            <a:r>
              <a:rPr lang="en-US"/>
              <a:t> </a:t>
            </a:r>
            <a:r>
              <a:rPr lang="en-US" err="1"/>
              <a:t>eget</a:t>
            </a:r>
            <a:r>
              <a:rPr lang="en-US"/>
              <a:t> </a:t>
            </a:r>
            <a:r>
              <a:rPr lang="en-US" err="1"/>
              <a:t>mattis</a:t>
            </a:r>
            <a:r>
              <a:rPr lang="en-US"/>
              <a:t> vel, </a:t>
            </a:r>
            <a:r>
              <a:rPr lang="en-US" err="1"/>
              <a:t>facilisis</a:t>
            </a:r>
            <a:r>
              <a:rPr lang="en-US"/>
              <a:t> </a:t>
            </a:r>
            <a:r>
              <a:rPr lang="en-US" err="1"/>
              <a:t>ut</a:t>
            </a:r>
            <a:r>
              <a:rPr lang="en-US"/>
              <a:t> sem. Proin </a:t>
            </a:r>
            <a:r>
              <a:rPr lang="en-US" err="1"/>
              <a:t>eget</a:t>
            </a:r>
            <a:r>
              <a:rPr lang="en-US"/>
              <a:t> </a:t>
            </a:r>
            <a:r>
              <a:rPr lang="en-US" err="1"/>
              <a:t>rhoncus</a:t>
            </a:r>
            <a:r>
              <a:rPr lang="en-US"/>
              <a:t> </a:t>
            </a:r>
            <a:r>
              <a:rPr lang="en-US" err="1"/>
              <a:t>nibh</a:t>
            </a:r>
            <a:r>
              <a:rPr lang="en-US"/>
              <a:t>, nec </a:t>
            </a:r>
            <a:r>
              <a:rPr lang="en-US" err="1"/>
              <a:t>facilisis</a:t>
            </a:r>
            <a:r>
              <a:rPr lang="en-US"/>
              <a:t> </a:t>
            </a:r>
            <a:r>
              <a:rPr lang="en-US" err="1"/>
              <a:t>justo</a:t>
            </a:r>
            <a:r>
              <a:rPr lang="en-US"/>
              <a:t>. </a:t>
            </a:r>
            <a:r>
              <a:rPr lang="en-US" err="1"/>
              <a:t>Suspendisse</a:t>
            </a:r>
            <a:r>
              <a:rPr lang="en-US"/>
              <a:t> </a:t>
            </a:r>
            <a:r>
              <a:rPr lang="en-US" err="1"/>
              <a:t>urna</a:t>
            </a:r>
            <a:r>
              <a:rPr lang="en-US"/>
              <a:t> </a:t>
            </a:r>
            <a:r>
              <a:rPr lang="en-US" err="1"/>
              <a:t>neque</a:t>
            </a:r>
            <a:r>
              <a:rPr lang="en-US"/>
              <a:t>, </a:t>
            </a:r>
            <a:r>
              <a:rPr lang="en-US" err="1"/>
              <a:t>malesuada</a:t>
            </a:r>
            <a:r>
              <a:rPr lang="en-US"/>
              <a:t> in </a:t>
            </a:r>
            <a:r>
              <a:rPr lang="en-US" err="1"/>
              <a:t>tristique</a:t>
            </a:r>
            <a:r>
              <a:rPr lang="en-US"/>
              <a:t> at, gravida sed </a:t>
            </a:r>
            <a:r>
              <a:rPr lang="en-US" err="1"/>
              <a:t>urna</a:t>
            </a:r>
            <a:r>
              <a:rPr lang="en-US"/>
              <a:t>. Morbi </a:t>
            </a:r>
            <a:r>
              <a:rPr lang="en-US" err="1"/>
              <a:t>elementum</a:t>
            </a:r>
            <a:r>
              <a:rPr lang="en-US"/>
              <a:t>, dolor sed </a:t>
            </a:r>
            <a:r>
              <a:rPr lang="en-US" err="1"/>
              <a:t>ullamcorper</a:t>
            </a:r>
            <a:r>
              <a:rPr lang="en-US"/>
              <a:t> </a:t>
            </a:r>
            <a:r>
              <a:rPr lang="en-US" err="1"/>
              <a:t>sollicitudin</a:t>
            </a:r>
            <a:r>
              <a:rPr lang="en-US"/>
              <a:t>, </a:t>
            </a:r>
            <a:r>
              <a:rPr lang="en-US" err="1"/>
              <a:t>justo</a:t>
            </a:r>
            <a:r>
              <a:rPr lang="en-US"/>
              <a:t> </a:t>
            </a:r>
            <a:r>
              <a:rPr lang="en-US" err="1"/>
              <a:t>nulla</a:t>
            </a:r>
            <a:r>
              <a:rPr lang="en-US"/>
              <a:t> </a:t>
            </a:r>
            <a:r>
              <a:rPr lang="en-US" err="1"/>
              <a:t>posuere</a:t>
            </a:r>
            <a:r>
              <a:rPr lang="en-US"/>
              <a:t> </a:t>
            </a:r>
            <a:r>
              <a:rPr lang="en-US" err="1"/>
              <a:t>quam</a:t>
            </a:r>
            <a:r>
              <a:rPr lang="en-US"/>
              <a:t>, et cursus est </a:t>
            </a:r>
            <a:r>
              <a:rPr lang="en-US" err="1"/>
              <a:t>velit</a:t>
            </a:r>
            <a:r>
              <a:rPr lang="en-US"/>
              <a:t> </a:t>
            </a:r>
            <a:r>
              <a:rPr lang="en-US" err="1"/>
              <a:t>elementum</a:t>
            </a:r>
            <a:r>
              <a:rPr lang="en-US"/>
              <a:t> </a:t>
            </a:r>
            <a:r>
              <a:rPr lang="en-US" err="1"/>
              <a:t>enim</a:t>
            </a:r>
            <a:r>
              <a:rPr lang="en-US"/>
              <a:t>. </a:t>
            </a:r>
          </a:p>
          <a:p>
            <a:pPr marL="0" marR="0" lvl="0" indent="0" algn="l" defTabSz="1828571" rtl="0" eaLnBrk="1" fontAlgn="auto" latinLnBrk="0" hangingPunct="1">
              <a:lnSpc>
                <a:spcPct val="100000"/>
              </a:lnSpc>
              <a:spcBef>
                <a:spcPts val="2000"/>
              </a:spcBef>
              <a:spcAft>
                <a:spcPts val="0"/>
              </a:spcAft>
              <a:buClrTx/>
              <a:buSzTx/>
              <a:buFont typeface="Arial" panose="020B0604020202020204" pitchFamily="34" charset="0"/>
              <a:buNone/>
              <a:tabLst/>
              <a:defRPr/>
            </a:pPr>
            <a:r>
              <a:rPr lang="en-US" err="1"/>
              <a:t>Aliquam</a:t>
            </a:r>
            <a:r>
              <a:rPr lang="en-US"/>
              <a:t> vestibulum </a:t>
            </a:r>
            <a:r>
              <a:rPr lang="en-US" err="1"/>
              <a:t>elit</a:t>
            </a:r>
            <a:r>
              <a:rPr lang="en-US"/>
              <a:t> </a:t>
            </a:r>
            <a:r>
              <a:rPr lang="en-US" err="1"/>
              <a:t>ut</a:t>
            </a:r>
            <a:r>
              <a:rPr lang="en-US"/>
              <a:t> </a:t>
            </a:r>
            <a:r>
              <a:rPr lang="en-US" err="1"/>
              <a:t>odio</a:t>
            </a:r>
            <a:r>
              <a:rPr lang="en-US"/>
              <a:t> </a:t>
            </a:r>
            <a:r>
              <a:rPr lang="en-US" err="1"/>
              <a:t>pretium</a:t>
            </a:r>
            <a:r>
              <a:rPr lang="en-US"/>
              <a:t> </a:t>
            </a:r>
            <a:r>
              <a:rPr lang="en-US" err="1"/>
              <a:t>ornare</a:t>
            </a:r>
            <a:r>
              <a:rPr lang="en-US"/>
              <a:t>. Maecenas </a:t>
            </a:r>
            <a:r>
              <a:rPr lang="en-US" err="1"/>
              <a:t>suscipit</a:t>
            </a:r>
            <a:r>
              <a:rPr lang="en-US"/>
              <a:t> ac diam a </a:t>
            </a:r>
            <a:r>
              <a:rPr lang="en-US" err="1"/>
              <a:t>ornare</a:t>
            </a:r>
            <a:r>
              <a:rPr lang="en-US"/>
              <a:t>. Donec </a:t>
            </a:r>
            <a:r>
              <a:rPr lang="en-US" err="1"/>
              <a:t>sapien</a:t>
            </a:r>
            <a:r>
              <a:rPr lang="en-US"/>
              <a:t> </a:t>
            </a:r>
            <a:r>
              <a:rPr lang="en-US" err="1"/>
              <a:t>purus</a:t>
            </a:r>
            <a:r>
              <a:rPr lang="en-US"/>
              <a:t>, </a:t>
            </a:r>
            <a:r>
              <a:rPr lang="en-US" err="1"/>
              <a:t>pretium</a:t>
            </a:r>
            <a:r>
              <a:rPr lang="en-US"/>
              <a:t> </a:t>
            </a:r>
            <a:r>
              <a:rPr lang="en-US" err="1"/>
              <a:t>eget</a:t>
            </a:r>
            <a:r>
              <a:rPr lang="en-US"/>
              <a:t> </a:t>
            </a:r>
            <a:r>
              <a:rPr lang="en-US" err="1"/>
              <a:t>mattis</a:t>
            </a:r>
            <a:r>
              <a:rPr lang="en-US"/>
              <a:t> vel, </a:t>
            </a:r>
            <a:r>
              <a:rPr lang="en-US" err="1"/>
              <a:t>facilisis</a:t>
            </a:r>
            <a:r>
              <a:rPr lang="en-US"/>
              <a:t> </a:t>
            </a:r>
            <a:r>
              <a:rPr lang="en-US" err="1"/>
              <a:t>ut</a:t>
            </a:r>
            <a:r>
              <a:rPr lang="en-US"/>
              <a:t> sem. Proin </a:t>
            </a:r>
            <a:r>
              <a:rPr lang="en-US" err="1"/>
              <a:t>eget</a:t>
            </a:r>
            <a:r>
              <a:rPr lang="en-US"/>
              <a:t> </a:t>
            </a:r>
            <a:r>
              <a:rPr lang="en-US" err="1"/>
              <a:t>rhoncus</a:t>
            </a:r>
            <a:r>
              <a:rPr lang="en-US"/>
              <a:t> </a:t>
            </a:r>
            <a:r>
              <a:rPr lang="en-US" err="1"/>
              <a:t>nibh</a:t>
            </a:r>
            <a:r>
              <a:rPr lang="en-US"/>
              <a:t>, nec </a:t>
            </a:r>
            <a:r>
              <a:rPr lang="en-US" err="1"/>
              <a:t>facilisis</a:t>
            </a:r>
            <a:r>
              <a:rPr lang="en-US"/>
              <a:t> </a:t>
            </a:r>
            <a:r>
              <a:rPr lang="en-US" err="1"/>
              <a:t>justo</a:t>
            </a:r>
            <a:r>
              <a:rPr lang="en-US"/>
              <a:t>. </a:t>
            </a:r>
            <a:r>
              <a:rPr lang="en-US" err="1"/>
              <a:t>Suspendisse</a:t>
            </a:r>
            <a:r>
              <a:rPr lang="en-US"/>
              <a:t> </a:t>
            </a:r>
            <a:r>
              <a:rPr lang="en-US" err="1"/>
              <a:t>urna</a:t>
            </a:r>
            <a:r>
              <a:rPr lang="en-US"/>
              <a:t> </a:t>
            </a:r>
            <a:r>
              <a:rPr lang="en-US" err="1"/>
              <a:t>neque</a:t>
            </a:r>
            <a:r>
              <a:rPr lang="en-US"/>
              <a:t>, </a:t>
            </a:r>
            <a:r>
              <a:rPr lang="en-US" err="1"/>
              <a:t>malesuada</a:t>
            </a:r>
            <a:r>
              <a:rPr lang="en-US"/>
              <a:t> in </a:t>
            </a:r>
            <a:r>
              <a:rPr lang="en-US" err="1"/>
              <a:t>tristique</a:t>
            </a:r>
            <a:r>
              <a:rPr lang="en-US"/>
              <a:t> at, gravida sed </a:t>
            </a:r>
            <a:r>
              <a:rPr lang="en-US" err="1"/>
              <a:t>urna</a:t>
            </a:r>
            <a:r>
              <a:rPr lang="en-US"/>
              <a:t>. Proin </a:t>
            </a:r>
            <a:r>
              <a:rPr lang="en-US" err="1"/>
              <a:t>eget</a:t>
            </a:r>
            <a:r>
              <a:rPr lang="en-US"/>
              <a:t> </a:t>
            </a:r>
            <a:r>
              <a:rPr lang="en-US" err="1"/>
              <a:t>rhoncus</a:t>
            </a:r>
            <a:r>
              <a:rPr lang="en-US"/>
              <a:t> </a:t>
            </a:r>
            <a:r>
              <a:rPr lang="en-US" err="1"/>
              <a:t>nibh</a:t>
            </a:r>
            <a:r>
              <a:rPr lang="en-US"/>
              <a:t>, nec </a:t>
            </a:r>
            <a:r>
              <a:rPr lang="en-US" err="1"/>
              <a:t>facilisis</a:t>
            </a:r>
            <a:r>
              <a:rPr lang="en-US"/>
              <a:t> </a:t>
            </a:r>
            <a:r>
              <a:rPr lang="en-US" err="1"/>
              <a:t>justo</a:t>
            </a:r>
            <a:r>
              <a:rPr lang="en-US"/>
              <a:t>. </a:t>
            </a:r>
            <a:r>
              <a:rPr lang="en-US" err="1"/>
              <a:t>Suspendisse</a:t>
            </a:r>
            <a:r>
              <a:rPr lang="en-US"/>
              <a:t> </a:t>
            </a:r>
            <a:r>
              <a:rPr lang="en-US" err="1"/>
              <a:t>urna</a:t>
            </a:r>
            <a:r>
              <a:rPr lang="en-US"/>
              <a:t> </a:t>
            </a:r>
            <a:r>
              <a:rPr lang="en-US" err="1"/>
              <a:t>neque</a:t>
            </a:r>
            <a:r>
              <a:rPr lang="en-US"/>
              <a:t>, </a:t>
            </a:r>
            <a:r>
              <a:rPr lang="en-US" err="1"/>
              <a:t>malesuada</a:t>
            </a:r>
            <a:r>
              <a:rPr lang="en-US"/>
              <a:t> in </a:t>
            </a:r>
            <a:r>
              <a:rPr lang="en-US" err="1"/>
              <a:t>tristique</a:t>
            </a:r>
            <a:r>
              <a:rPr lang="en-US"/>
              <a:t> at, gravida sed </a:t>
            </a:r>
            <a:r>
              <a:rPr lang="en-US" err="1"/>
              <a:t>urna</a:t>
            </a:r>
            <a:r>
              <a:rPr lang="en-US"/>
              <a:t>. Morbi </a:t>
            </a:r>
            <a:r>
              <a:rPr lang="en-US" err="1"/>
              <a:t>elementum</a:t>
            </a:r>
            <a:r>
              <a:rPr lang="en-US"/>
              <a:t> </a:t>
            </a:r>
          </a:p>
        </p:txBody>
      </p:sp>
      <p:sp>
        <p:nvSpPr>
          <p:cNvPr id="2" name="Text Placeholder 4">
            <a:extLst>
              <a:ext uri="{FF2B5EF4-FFF2-40B4-BE49-F238E27FC236}">
                <a16:creationId xmlns:a16="http://schemas.microsoft.com/office/drawing/2014/main" id="{52FBC480-F092-77A6-3B1B-427C0D647845}"/>
              </a:ext>
            </a:extLst>
          </p:cNvPr>
          <p:cNvSpPr txBox="1">
            <a:spLocks/>
          </p:cNvSpPr>
          <p:nvPr userDrawn="1"/>
        </p:nvSpPr>
        <p:spPr>
          <a:xfrm>
            <a:off x="12344380" y="12801600"/>
            <a:ext cx="11276132" cy="914402"/>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1828571" rtl="0" eaLnBrk="1" fontAlgn="auto" latinLnBrk="0" hangingPunct="1">
              <a:lnSpc>
                <a:spcPct val="100000"/>
              </a:lnSpc>
              <a:spcBef>
                <a:spcPts val="0"/>
              </a:spcBef>
              <a:spcAft>
                <a:spcPts val="0"/>
              </a:spcAft>
              <a:buClrTx/>
              <a:buSzTx/>
              <a:buFontTx/>
              <a:buNone/>
              <a:tabLst/>
              <a:defRPr/>
            </a:pPr>
            <a:fld id="{29691552-3224-4B49-8468-AEF6176B9523}" type="slidenum">
              <a:rPr lang="en-US" sz="1400" kern="1200" smtClean="0">
                <a:solidFill>
                  <a:schemeClr val="tx1"/>
                </a:solidFill>
                <a:effectLst/>
                <a:latin typeface="+mn-lt"/>
                <a:ea typeface="+mn-ea"/>
                <a:cs typeface="+mn-cs"/>
              </a:rPr>
              <a:pPr marL="0" marR="0" lvl="0" indent="0" algn="r" defTabSz="1828571" rtl="0" eaLnBrk="1" fontAlgn="auto" latinLnBrk="0" hangingPunct="1">
                <a:lnSpc>
                  <a:spcPct val="100000"/>
                </a:lnSpc>
                <a:spcBef>
                  <a:spcPts val="0"/>
                </a:spcBef>
                <a:spcAft>
                  <a:spcPts val="0"/>
                </a:spcAft>
                <a:buClrTx/>
                <a:buSzTx/>
                <a:buFontTx/>
                <a:buNone/>
                <a:tabLst/>
                <a:defRPr/>
              </a:pPr>
              <a:t>‹#›</a:t>
            </a:fld>
            <a:endParaRPr lang="en-US" sz="1400" kern="1200">
              <a:solidFill>
                <a:schemeClr val="tx1"/>
              </a:solidFill>
              <a:effectLst/>
              <a:latin typeface="+mn-lt"/>
              <a:ea typeface="+mn-ea"/>
              <a:cs typeface="+mn-cs"/>
            </a:endParaRPr>
          </a:p>
        </p:txBody>
      </p:sp>
      <p:pic>
        <p:nvPicPr>
          <p:cNvPr id="10" name="NASA_Insignia-RGB.svg" descr="NASA_Insignia-RGB.svg">
            <a:extLst>
              <a:ext uri="{FF2B5EF4-FFF2-40B4-BE49-F238E27FC236}">
                <a16:creationId xmlns:a16="http://schemas.microsoft.com/office/drawing/2014/main" id="{696AD724-3BEC-FCA4-CFD7-9798A21C4744}"/>
              </a:ext>
            </a:extLst>
          </p:cNvPr>
          <p:cNvPicPr>
            <a:picLocks noChangeAspect="1"/>
          </p:cNvPicPr>
          <p:nvPr userDrawn="1"/>
        </p:nvPicPr>
        <p:blipFill>
          <a:blip r:embed="rId2"/>
          <a:stretch>
            <a:fillRect/>
          </a:stretch>
        </p:blipFill>
        <p:spPr>
          <a:xfrm>
            <a:off x="22600809" y="227177"/>
            <a:ext cx="1238066" cy="1238228"/>
          </a:xfrm>
          <a:prstGeom prst="rect">
            <a:avLst/>
          </a:prstGeom>
          <a:ln w="12700">
            <a:miter lim="400000"/>
          </a:ln>
        </p:spPr>
      </p:pic>
    </p:spTree>
    <p:extLst>
      <p:ext uri="{BB962C8B-B14F-4D97-AF65-F5344CB8AC3E}">
        <p14:creationId xmlns:p14="http://schemas.microsoft.com/office/powerpoint/2010/main" val="1054070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ext  10">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2C33EE6-3AC5-1747-C5B3-3DE798E5FB99}"/>
              </a:ext>
            </a:extLst>
          </p:cNvPr>
          <p:cNvSpPr/>
          <p:nvPr userDrawn="1"/>
        </p:nvSpPr>
        <p:spPr>
          <a:xfrm>
            <a:off x="0" y="1"/>
            <a:ext cx="24384000" cy="1769165"/>
          </a:xfrm>
          <a:prstGeom prst="rect">
            <a:avLst/>
          </a:prstGeom>
          <a:solidFill>
            <a:srgbClr val="0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3600"/>
          </a:p>
        </p:txBody>
      </p:sp>
      <p:sp>
        <p:nvSpPr>
          <p:cNvPr id="4" name="Text Placeholder 20">
            <a:extLst>
              <a:ext uri="{FF2B5EF4-FFF2-40B4-BE49-F238E27FC236}">
                <a16:creationId xmlns:a16="http://schemas.microsoft.com/office/drawing/2014/main" id="{CE124AB8-A479-2EB8-EFBC-D478DCC26536}"/>
              </a:ext>
            </a:extLst>
          </p:cNvPr>
          <p:cNvSpPr>
            <a:spLocks noGrp="1"/>
          </p:cNvSpPr>
          <p:nvPr>
            <p:ph type="body" sz="quarter" idx="19" hasCustomPrompt="1"/>
          </p:nvPr>
        </p:nvSpPr>
        <p:spPr>
          <a:xfrm>
            <a:off x="763488" y="491069"/>
            <a:ext cx="8380909" cy="728132"/>
          </a:xfrm>
          <a:prstGeom prst="rect">
            <a:avLst/>
          </a:prstGeom>
        </p:spPr>
        <p:txBody>
          <a:bodyPr lIns="0" tIns="0" rIns="0" bIns="0" anchor="ctr" anchorCtr="0">
            <a:normAutofit/>
          </a:bodyPr>
          <a:lstStyle>
            <a:lvl1pPr marL="0" indent="0" algn="l">
              <a:lnSpc>
                <a:spcPct val="100000"/>
              </a:lnSpc>
              <a:spcBef>
                <a:spcPts val="0"/>
              </a:spcBef>
              <a:buNone/>
              <a:defRPr sz="4000" b="0">
                <a:solidFill>
                  <a:schemeClr val="bg1"/>
                </a:solidFill>
                <a:latin typeface="+mj-lt"/>
                <a:cs typeface="Arial" panose="020B0604020202020204" pitchFamily="34" charset="0"/>
              </a:defRPr>
            </a:lvl1pPr>
          </a:lstStyle>
          <a:p>
            <a:pPr lvl="0"/>
            <a:r>
              <a:rPr lang="en-US" dirty="0"/>
              <a:t>SLIDE TITLE GOES HERE</a:t>
            </a:r>
          </a:p>
        </p:txBody>
      </p:sp>
      <p:sp>
        <p:nvSpPr>
          <p:cNvPr id="6" name="Text Placeholder 20">
            <a:extLst>
              <a:ext uri="{FF2B5EF4-FFF2-40B4-BE49-F238E27FC236}">
                <a16:creationId xmlns:a16="http://schemas.microsoft.com/office/drawing/2014/main" id="{F98AAF2B-C44D-0DCE-19D9-EE7A6A4DDF88}"/>
              </a:ext>
            </a:extLst>
          </p:cNvPr>
          <p:cNvSpPr>
            <a:spLocks noGrp="1"/>
          </p:cNvSpPr>
          <p:nvPr>
            <p:ph type="body" sz="quarter" idx="31" hasCustomPrompt="1"/>
          </p:nvPr>
        </p:nvSpPr>
        <p:spPr>
          <a:xfrm>
            <a:off x="15239603" y="491069"/>
            <a:ext cx="7361204" cy="728132"/>
          </a:xfrm>
          <a:prstGeom prst="rect">
            <a:avLst/>
          </a:prstGeom>
        </p:spPr>
        <p:txBody>
          <a:bodyPr lIns="0" tIns="0" rIns="0" bIns="0" anchor="ctr" anchorCtr="0"/>
          <a:lstStyle>
            <a:lvl1pPr marL="0" indent="0" algn="r">
              <a:lnSpc>
                <a:spcPct val="100000"/>
              </a:lnSpc>
              <a:spcBef>
                <a:spcPts val="0"/>
              </a:spcBef>
              <a:buNone/>
              <a:defRPr sz="2800" b="0">
                <a:solidFill>
                  <a:srgbClr val="FF0000"/>
                </a:solidFill>
                <a:latin typeface="+mj-lt"/>
                <a:cs typeface="Arial" panose="020B0604020202020204" pitchFamily="34" charset="0"/>
              </a:defRPr>
            </a:lvl1pPr>
          </a:lstStyle>
          <a:p>
            <a:pPr lvl="0"/>
            <a:r>
              <a:rPr lang="en-US" dirty="0"/>
              <a:t>Presentation Tile Goes Here</a:t>
            </a:r>
          </a:p>
        </p:txBody>
      </p:sp>
      <p:sp>
        <p:nvSpPr>
          <p:cNvPr id="9" name="Text Placeholder 20">
            <a:extLst>
              <a:ext uri="{FF2B5EF4-FFF2-40B4-BE49-F238E27FC236}">
                <a16:creationId xmlns:a16="http://schemas.microsoft.com/office/drawing/2014/main" id="{77A714F9-AC86-653F-01F2-5313228A5AEF}"/>
              </a:ext>
            </a:extLst>
          </p:cNvPr>
          <p:cNvSpPr>
            <a:spLocks noGrp="1"/>
          </p:cNvSpPr>
          <p:nvPr>
            <p:ph type="body" sz="quarter" idx="20" hasCustomPrompt="1"/>
          </p:nvPr>
        </p:nvSpPr>
        <p:spPr>
          <a:xfrm>
            <a:off x="776739" y="2624448"/>
            <a:ext cx="22843774" cy="10177153"/>
          </a:xfrm>
          <a:prstGeom prst="rect">
            <a:avLst/>
          </a:prstGeom>
        </p:spPr>
        <p:txBody>
          <a:bodyPr wrap="square" lIns="0" tIns="0" rIns="0" bIns="0" numCol="2" spcCol="274320" anchor="t">
            <a:noAutofit/>
          </a:bodyPr>
          <a:lstStyle>
            <a:lvl1pPr marL="0" indent="0">
              <a:lnSpc>
                <a:spcPct val="100000"/>
              </a:lnSpc>
              <a:buNone/>
              <a:defRPr sz="2800" b="0">
                <a:solidFill>
                  <a:schemeClr val="tx1"/>
                </a:solidFill>
                <a:latin typeface="+mn-lt"/>
                <a:cs typeface="Arial" panose="020B0604020202020204" pitchFamily="34" charset="0"/>
              </a:defRPr>
            </a:lvl1pPr>
          </a:lstStyle>
          <a:p>
            <a:pPr lvl="0"/>
            <a:r>
              <a:rPr lang="en-US" dirty="0"/>
              <a:t>Supporting text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In </a:t>
            </a:r>
            <a:r>
              <a:rPr lang="en-US" dirty="0" err="1"/>
              <a:t>turpis</a:t>
            </a:r>
            <a:r>
              <a:rPr lang="en-US" dirty="0"/>
              <a:t> </a:t>
            </a:r>
            <a:r>
              <a:rPr lang="en-US" dirty="0" err="1"/>
              <a:t>turpis</a:t>
            </a:r>
            <a:r>
              <a:rPr lang="en-US" dirty="0"/>
              <a:t>, </a:t>
            </a:r>
            <a:r>
              <a:rPr lang="en-US" dirty="0" err="1"/>
              <a:t>lobortis</a:t>
            </a:r>
            <a:r>
              <a:rPr lang="en-US" dirty="0"/>
              <a:t> in </a:t>
            </a:r>
            <a:r>
              <a:rPr lang="en-US" dirty="0" err="1"/>
              <a:t>odio</a:t>
            </a:r>
            <a:r>
              <a:rPr lang="en-US" dirty="0"/>
              <a:t> nec, </a:t>
            </a:r>
            <a:r>
              <a:rPr lang="en-US" dirty="0" err="1"/>
              <a:t>faucibus</a:t>
            </a:r>
            <a:r>
              <a:rPr lang="en-US" dirty="0"/>
              <a:t> cursus ipsum. Duis libero </a:t>
            </a:r>
            <a:r>
              <a:rPr lang="en-US" dirty="0" err="1"/>
              <a:t>leo</a:t>
            </a:r>
            <a:r>
              <a:rPr lang="en-US" dirty="0"/>
              <a:t>, tempus at </a:t>
            </a:r>
            <a:r>
              <a:rPr lang="en-US" dirty="0" err="1"/>
              <a:t>sem</a:t>
            </a:r>
            <a:r>
              <a:rPr lang="en-US" dirty="0"/>
              <a:t> </a:t>
            </a:r>
            <a:r>
              <a:rPr lang="en-US" dirty="0" err="1"/>
              <a:t>eu</a:t>
            </a:r>
            <a:r>
              <a:rPr lang="en-US" dirty="0"/>
              <a:t>, tempus gravida sem. </a:t>
            </a:r>
            <a:r>
              <a:rPr lang="en-US" dirty="0" err="1"/>
              <a:t>Aliquam</a:t>
            </a:r>
            <a:r>
              <a:rPr lang="en-US" dirty="0"/>
              <a:t> </a:t>
            </a:r>
            <a:r>
              <a:rPr lang="en-US" dirty="0" err="1"/>
              <a:t>elementum</a:t>
            </a:r>
            <a:r>
              <a:rPr lang="en-US" dirty="0"/>
              <a:t> </a:t>
            </a:r>
            <a:r>
              <a:rPr lang="en-US" dirty="0" err="1"/>
              <a:t>urna</a:t>
            </a:r>
            <a:r>
              <a:rPr lang="en-US" dirty="0"/>
              <a:t> nec </a:t>
            </a:r>
            <a:r>
              <a:rPr lang="en-US" dirty="0" err="1"/>
              <a:t>erat</a:t>
            </a:r>
            <a:r>
              <a:rPr lang="en-US" dirty="0"/>
              <a:t> dictum, quis dictum eros </a:t>
            </a:r>
            <a:r>
              <a:rPr lang="en-US" dirty="0" err="1"/>
              <a:t>tempor</a:t>
            </a:r>
            <a:r>
              <a:rPr lang="en-US" dirty="0"/>
              <a:t>. Mauris semper </a:t>
            </a:r>
            <a:r>
              <a:rPr lang="en-US" dirty="0" err="1"/>
              <a:t>sem</a:t>
            </a:r>
            <a:r>
              <a:rPr lang="en-US" dirty="0"/>
              <a:t> </a:t>
            </a:r>
            <a:r>
              <a:rPr lang="en-US" dirty="0" err="1"/>
              <a:t>ut</a:t>
            </a:r>
            <a:r>
              <a:rPr lang="en-US" dirty="0"/>
              <a:t> </a:t>
            </a:r>
            <a:r>
              <a:rPr lang="en-US" dirty="0" err="1"/>
              <a:t>turpis</a:t>
            </a:r>
            <a:r>
              <a:rPr lang="en-US" dirty="0"/>
              <a:t> </a:t>
            </a:r>
            <a:r>
              <a:rPr lang="en-US" dirty="0" err="1"/>
              <a:t>rutrum</a:t>
            </a:r>
            <a:r>
              <a:rPr lang="en-US" dirty="0"/>
              <a:t> </a:t>
            </a:r>
            <a:r>
              <a:rPr lang="en-US" dirty="0" err="1"/>
              <a:t>tincidunt</a:t>
            </a:r>
            <a:r>
              <a:rPr lang="en-US" dirty="0"/>
              <a:t>. Mauris ipsum nisi, </a:t>
            </a:r>
            <a:r>
              <a:rPr lang="en-US" dirty="0" err="1"/>
              <a:t>condimentum</a:t>
            </a:r>
            <a:r>
              <a:rPr lang="en-US" dirty="0"/>
              <a:t> quis </a:t>
            </a:r>
            <a:r>
              <a:rPr lang="en-US" dirty="0" err="1"/>
              <a:t>nisl</a:t>
            </a:r>
            <a:r>
              <a:rPr lang="en-US" dirty="0"/>
              <a:t> sit </a:t>
            </a:r>
            <a:r>
              <a:rPr lang="en-US" dirty="0" err="1"/>
              <a:t>amet</a:t>
            </a:r>
            <a:r>
              <a:rPr lang="en-US" dirty="0"/>
              <a:t>, </a:t>
            </a:r>
            <a:r>
              <a:rPr lang="en-US" dirty="0" err="1"/>
              <a:t>aliquam</a:t>
            </a:r>
            <a:r>
              <a:rPr lang="en-US" dirty="0"/>
              <a:t> </a:t>
            </a:r>
            <a:r>
              <a:rPr lang="en-US" dirty="0" err="1"/>
              <a:t>dapibus</a:t>
            </a:r>
            <a:r>
              <a:rPr lang="en-US" dirty="0"/>
              <a:t> </a:t>
            </a:r>
            <a:r>
              <a:rPr lang="en-US" dirty="0" err="1"/>
              <a:t>metus</a:t>
            </a:r>
            <a:r>
              <a:rPr lang="en-US" dirty="0"/>
              <a:t>..</a:t>
            </a:r>
          </a:p>
          <a:p>
            <a:pPr lvl="0"/>
            <a:r>
              <a:rPr lang="en-US" dirty="0" err="1"/>
              <a:t>Aliquam</a:t>
            </a:r>
            <a:r>
              <a:rPr lang="en-US" dirty="0"/>
              <a:t> vestibulum </a:t>
            </a:r>
            <a:r>
              <a:rPr lang="en-US" dirty="0" err="1"/>
              <a:t>elit</a:t>
            </a:r>
            <a:r>
              <a:rPr lang="en-US" dirty="0"/>
              <a:t> </a:t>
            </a:r>
            <a:r>
              <a:rPr lang="en-US" dirty="0" err="1"/>
              <a:t>ut</a:t>
            </a:r>
            <a:r>
              <a:rPr lang="en-US" dirty="0"/>
              <a:t> </a:t>
            </a:r>
            <a:r>
              <a:rPr lang="en-US" dirty="0" err="1"/>
              <a:t>odio</a:t>
            </a:r>
            <a:r>
              <a:rPr lang="en-US" dirty="0"/>
              <a:t> </a:t>
            </a:r>
            <a:r>
              <a:rPr lang="en-US" dirty="0" err="1"/>
              <a:t>pretium</a:t>
            </a:r>
            <a:r>
              <a:rPr lang="en-US" dirty="0"/>
              <a:t> </a:t>
            </a:r>
            <a:r>
              <a:rPr lang="en-US" dirty="0" err="1"/>
              <a:t>ornare</a:t>
            </a:r>
            <a:r>
              <a:rPr lang="en-US" dirty="0"/>
              <a:t>. Maecenas </a:t>
            </a:r>
            <a:r>
              <a:rPr lang="en-US" dirty="0" err="1"/>
              <a:t>suscipit</a:t>
            </a:r>
            <a:r>
              <a:rPr lang="en-US" dirty="0"/>
              <a:t> ac diam a </a:t>
            </a:r>
            <a:r>
              <a:rPr lang="en-US" dirty="0" err="1"/>
              <a:t>ornare</a:t>
            </a:r>
            <a:r>
              <a:rPr lang="en-US" dirty="0"/>
              <a:t>. Donec </a:t>
            </a:r>
            <a:r>
              <a:rPr lang="en-US" dirty="0" err="1"/>
              <a:t>sapien</a:t>
            </a:r>
            <a:r>
              <a:rPr lang="en-US" dirty="0"/>
              <a:t> </a:t>
            </a:r>
            <a:r>
              <a:rPr lang="en-US" dirty="0" err="1"/>
              <a:t>purus</a:t>
            </a:r>
            <a:r>
              <a:rPr lang="en-US" dirty="0"/>
              <a:t>, </a:t>
            </a:r>
            <a:r>
              <a:rPr lang="en-US" dirty="0" err="1"/>
              <a:t>pretium</a:t>
            </a:r>
            <a:r>
              <a:rPr lang="en-US" dirty="0"/>
              <a:t> </a:t>
            </a:r>
            <a:r>
              <a:rPr lang="en-US" dirty="0" err="1"/>
              <a:t>eget</a:t>
            </a:r>
            <a:r>
              <a:rPr lang="en-US" dirty="0"/>
              <a:t> </a:t>
            </a:r>
            <a:r>
              <a:rPr lang="en-US" dirty="0" err="1"/>
              <a:t>mattis</a:t>
            </a:r>
            <a:r>
              <a:rPr lang="en-US" dirty="0"/>
              <a:t> vel, </a:t>
            </a:r>
            <a:r>
              <a:rPr lang="en-US" dirty="0" err="1"/>
              <a:t>facilisis</a:t>
            </a:r>
            <a:r>
              <a:rPr lang="en-US" dirty="0"/>
              <a:t> </a:t>
            </a:r>
            <a:r>
              <a:rPr lang="en-US" dirty="0" err="1"/>
              <a:t>ut</a:t>
            </a:r>
            <a:r>
              <a:rPr lang="en-US" dirty="0"/>
              <a:t> sem. Proin </a:t>
            </a:r>
            <a:r>
              <a:rPr lang="en-US" dirty="0" err="1"/>
              <a:t>eget</a:t>
            </a:r>
            <a:r>
              <a:rPr lang="en-US" dirty="0"/>
              <a:t> </a:t>
            </a:r>
            <a:r>
              <a:rPr lang="en-US" dirty="0" err="1"/>
              <a:t>rhoncus</a:t>
            </a:r>
            <a:r>
              <a:rPr lang="en-US" dirty="0"/>
              <a:t> </a:t>
            </a:r>
            <a:r>
              <a:rPr lang="en-US" dirty="0" err="1"/>
              <a:t>nibh</a:t>
            </a:r>
            <a:r>
              <a:rPr lang="en-US" dirty="0"/>
              <a:t>, nec </a:t>
            </a:r>
            <a:r>
              <a:rPr lang="en-US" dirty="0" err="1"/>
              <a:t>facilisis</a:t>
            </a:r>
            <a:r>
              <a:rPr lang="en-US" dirty="0"/>
              <a:t> </a:t>
            </a:r>
            <a:r>
              <a:rPr lang="en-US" dirty="0" err="1"/>
              <a:t>justo</a:t>
            </a:r>
            <a:r>
              <a:rPr lang="en-US" dirty="0"/>
              <a:t>. </a:t>
            </a:r>
            <a:r>
              <a:rPr lang="en-US" dirty="0" err="1"/>
              <a:t>Suspendisse</a:t>
            </a:r>
            <a:r>
              <a:rPr lang="en-US" dirty="0"/>
              <a:t> </a:t>
            </a:r>
            <a:r>
              <a:rPr lang="en-US" dirty="0" err="1"/>
              <a:t>urna</a:t>
            </a:r>
            <a:r>
              <a:rPr lang="en-US" dirty="0"/>
              <a:t> </a:t>
            </a:r>
            <a:r>
              <a:rPr lang="en-US" dirty="0" err="1"/>
              <a:t>neque</a:t>
            </a:r>
            <a:r>
              <a:rPr lang="en-US" dirty="0"/>
              <a:t>, </a:t>
            </a:r>
            <a:r>
              <a:rPr lang="en-US" dirty="0" err="1"/>
              <a:t>malesuada</a:t>
            </a:r>
            <a:r>
              <a:rPr lang="en-US" dirty="0"/>
              <a:t> in </a:t>
            </a:r>
            <a:r>
              <a:rPr lang="en-US" dirty="0" err="1"/>
              <a:t>tristique</a:t>
            </a:r>
            <a:r>
              <a:rPr lang="en-US" dirty="0"/>
              <a:t> at, gravida sed </a:t>
            </a:r>
            <a:r>
              <a:rPr lang="en-US" dirty="0" err="1"/>
              <a:t>urna</a:t>
            </a:r>
            <a:r>
              <a:rPr lang="en-US" dirty="0"/>
              <a:t>. Morbi </a:t>
            </a:r>
            <a:r>
              <a:rPr lang="en-US" dirty="0" err="1"/>
              <a:t>elementum</a:t>
            </a:r>
            <a:r>
              <a:rPr lang="en-US" dirty="0"/>
              <a:t>, dolor sed </a:t>
            </a:r>
            <a:r>
              <a:rPr lang="en-US" dirty="0" err="1"/>
              <a:t>ullamcorper</a:t>
            </a:r>
            <a:r>
              <a:rPr lang="en-US" dirty="0"/>
              <a:t> </a:t>
            </a:r>
            <a:r>
              <a:rPr lang="en-US" dirty="0" err="1"/>
              <a:t>sollicitudin</a:t>
            </a:r>
            <a:r>
              <a:rPr lang="en-US" dirty="0"/>
              <a:t>, </a:t>
            </a:r>
            <a:r>
              <a:rPr lang="en-US" dirty="0" err="1"/>
              <a:t>justo</a:t>
            </a:r>
            <a:r>
              <a:rPr lang="en-US" dirty="0"/>
              <a:t> </a:t>
            </a:r>
            <a:r>
              <a:rPr lang="en-US" dirty="0" err="1"/>
              <a:t>nulla</a:t>
            </a:r>
            <a:r>
              <a:rPr lang="en-US" dirty="0"/>
              <a:t> </a:t>
            </a:r>
            <a:r>
              <a:rPr lang="en-US" dirty="0" err="1"/>
              <a:t>posuere</a:t>
            </a:r>
            <a:r>
              <a:rPr lang="en-US" dirty="0"/>
              <a:t> </a:t>
            </a:r>
            <a:r>
              <a:rPr lang="en-US" dirty="0" err="1"/>
              <a:t>quam</a:t>
            </a:r>
            <a:r>
              <a:rPr lang="en-US" dirty="0"/>
              <a:t>, et cursus est </a:t>
            </a:r>
            <a:r>
              <a:rPr lang="en-US" dirty="0" err="1"/>
              <a:t>velit</a:t>
            </a:r>
            <a:r>
              <a:rPr lang="en-US" dirty="0"/>
              <a:t> </a:t>
            </a:r>
            <a:r>
              <a:rPr lang="en-US" dirty="0" err="1"/>
              <a:t>elementum</a:t>
            </a:r>
            <a:r>
              <a:rPr lang="en-US" dirty="0"/>
              <a:t> </a:t>
            </a:r>
            <a:r>
              <a:rPr lang="en-US" dirty="0" err="1"/>
              <a:t>enim</a:t>
            </a:r>
            <a:r>
              <a:rPr lang="en-US" dirty="0"/>
              <a:t>. </a:t>
            </a:r>
          </a:p>
          <a:p>
            <a:pPr lvl="0"/>
            <a:r>
              <a:rPr lang="en-US" dirty="0" err="1"/>
              <a:t>Aliquam</a:t>
            </a:r>
            <a:r>
              <a:rPr lang="en-US" dirty="0"/>
              <a:t> vestibulum </a:t>
            </a:r>
            <a:r>
              <a:rPr lang="en-US" dirty="0" err="1"/>
              <a:t>elit</a:t>
            </a:r>
            <a:r>
              <a:rPr lang="en-US" dirty="0"/>
              <a:t> </a:t>
            </a:r>
            <a:r>
              <a:rPr lang="en-US" dirty="0" err="1"/>
              <a:t>ut</a:t>
            </a:r>
            <a:r>
              <a:rPr lang="en-US" dirty="0"/>
              <a:t> </a:t>
            </a:r>
            <a:r>
              <a:rPr lang="en-US" dirty="0" err="1"/>
              <a:t>odio</a:t>
            </a:r>
            <a:r>
              <a:rPr lang="en-US" dirty="0"/>
              <a:t> </a:t>
            </a:r>
            <a:r>
              <a:rPr lang="en-US" dirty="0" err="1"/>
              <a:t>pretium</a:t>
            </a:r>
            <a:r>
              <a:rPr lang="en-US" dirty="0"/>
              <a:t> </a:t>
            </a:r>
            <a:r>
              <a:rPr lang="en-US" dirty="0" err="1"/>
              <a:t>ornare</a:t>
            </a:r>
            <a:r>
              <a:rPr lang="en-US" dirty="0"/>
              <a:t>. Maecenas </a:t>
            </a:r>
            <a:r>
              <a:rPr lang="en-US" dirty="0" err="1"/>
              <a:t>suscipit</a:t>
            </a:r>
            <a:r>
              <a:rPr lang="en-US" dirty="0"/>
              <a:t> ac diam a </a:t>
            </a:r>
            <a:r>
              <a:rPr lang="en-US" dirty="0" err="1"/>
              <a:t>ornare</a:t>
            </a:r>
            <a:r>
              <a:rPr lang="en-US" dirty="0"/>
              <a:t>. Donec </a:t>
            </a:r>
            <a:r>
              <a:rPr lang="en-US" dirty="0" err="1"/>
              <a:t>sapien</a:t>
            </a:r>
            <a:r>
              <a:rPr lang="en-US" dirty="0"/>
              <a:t> </a:t>
            </a:r>
            <a:r>
              <a:rPr lang="en-US" dirty="0" err="1"/>
              <a:t>purus</a:t>
            </a:r>
            <a:r>
              <a:rPr lang="en-US" dirty="0"/>
              <a:t>, </a:t>
            </a:r>
            <a:r>
              <a:rPr lang="en-US" dirty="0" err="1"/>
              <a:t>pretium</a:t>
            </a:r>
            <a:r>
              <a:rPr lang="en-US" dirty="0"/>
              <a:t> </a:t>
            </a:r>
            <a:r>
              <a:rPr lang="en-US" dirty="0" err="1"/>
              <a:t>eget</a:t>
            </a:r>
            <a:r>
              <a:rPr lang="en-US" dirty="0"/>
              <a:t> </a:t>
            </a:r>
            <a:r>
              <a:rPr lang="en-US" dirty="0" err="1"/>
              <a:t>mattis</a:t>
            </a:r>
            <a:r>
              <a:rPr lang="en-US" dirty="0"/>
              <a:t> vel, </a:t>
            </a:r>
            <a:r>
              <a:rPr lang="en-US" dirty="0" err="1"/>
              <a:t>facilisis</a:t>
            </a:r>
            <a:r>
              <a:rPr lang="en-US" dirty="0"/>
              <a:t> </a:t>
            </a:r>
            <a:r>
              <a:rPr lang="en-US" dirty="0" err="1"/>
              <a:t>ut</a:t>
            </a:r>
            <a:r>
              <a:rPr lang="en-US" dirty="0"/>
              <a:t> sem. Proin </a:t>
            </a:r>
            <a:r>
              <a:rPr lang="en-US" dirty="0" err="1"/>
              <a:t>eget</a:t>
            </a:r>
            <a:r>
              <a:rPr lang="en-US" dirty="0"/>
              <a:t> </a:t>
            </a:r>
            <a:r>
              <a:rPr lang="en-US" dirty="0" err="1"/>
              <a:t>rhoncus</a:t>
            </a:r>
            <a:r>
              <a:rPr lang="en-US" dirty="0"/>
              <a:t> </a:t>
            </a:r>
            <a:r>
              <a:rPr lang="en-US" dirty="0" err="1"/>
              <a:t>nibh</a:t>
            </a:r>
            <a:r>
              <a:rPr lang="en-US" dirty="0"/>
              <a:t>, nec </a:t>
            </a:r>
            <a:r>
              <a:rPr lang="en-US" dirty="0" err="1"/>
              <a:t>facilisis</a:t>
            </a:r>
            <a:r>
              <a:rPr lang="en-US" dirty="0"/>
              <a:t> </a:t>
            </a:r>
            <a:r>
              <a:rPr lang="en-US" dirty="0" err="1"/>
              <a:t>justo</a:t>
            </a:r>
            <a:r>
              <a:rPr lang="en-US" dirty="0"/>
              <a:t>. </a:t>
            </a:r>
            <a:r>
              <a:rPr lang="en-US" dirty="0" err="1"/>
              <a:t>Suspendisse</a:t>
            </a:r>
            <a:r>
              <a:rPr lang="en-US" dirty="0"/>
              <a:t> </a:t>
            </a:r>
            <a:r>
              <a:rPr lang="en-US" dirty="0" err="1"/>
              <a:t>urna</a:t>
            </a:r>
            <a:r>
              <a:rPr lang="en-US" dirty="0"/>
              <a:t> </a:t>
            </a:r>
            <a:r>
              <a:rPr lang="en-US" dirty="0" err="1"/>
              <a:t>neque</a:t>
            </a:r>
            <a:r>
              <a:rPr lang="en-US" dirty="0"/>
              <a:t>, </a:t>
            </a:r>
            <a:r>
              <a:rPr lang="en-US" dirty="0" err="1"/>
              <a:t>malesuada</a:t>
            </a:r>
            <a:r>
              <a:rPr lang="en-US" dirty="0"/>
              <a:t> in </a:t>
            </a:r>
            <a:r>
              <a:rPr lang="en-US" dirty="0" err="1"/>
              <a:t>tristique</a:t>
            </a:r>
            <a:r>
              <a:rPr lang="en-US" dirty="0"/>
              <a:t> at, gravida sed </a:t>
            </a:r>
            <a:r>
              <a:rPr lang="en-US" dirty="0" err="1"/>
              <a:t>urna</a:t>
            </a:r>
            <a:r>
              <a:rPr lang="en-US" dirty="0"/>
              <a:t>. Morbi </a:t>
            </a:r>
            <a:r>
              <a:rPr lang="en-US" dirty="0" err="1"/>
              <a:t>elementum</a:t>
            </a:r>
            <a:r>
              <a:rPr lang="en-US" dirty="0"/>
              <a:t>, dolor sed </a:t>
            </a:r>
            <a:r>
              <a:rPr lang="en-US" dirty="0" err="1"/>
              <a:t>ullamcorper</a:t>
            </a:r>
            <a:r>
              <a:rPr lang="en-US" dirty="0"/>
              <a:t> </a:t>
            </a:r>
            <a:r>
              <a:rPr lang="en-US" dirty="0" err="1"/>
              <a:t>sollicitudin</a:t>
            </a:r>
            <a:r>
              <a:rPr lang="en-US" dirty="0"/>
              <a:t>, </a:t>
            </a:r>
            <a:r>
              <a:rPr lang="en-US" dirty="0" err="1"/>
              <a:t>justo</a:t>
            </a:r>
            <a:r>
              <a:rPr lang="en-US" dirty="0"/>
              <a:t> </a:t>
            </a:r>
            <a:r>
              <a:rPr lang="en-US" dirty="0" err="1"/>
              <a:t>nulla</a:t>
            </a:r>
            <a:r>
              <a:rPr lang="en-US" dirty="0"/>
              <a:t> </a:t>
            </a:r>
            <a:r>
              <a:rPr lang="en-US" dirty="0" err="1"/>
              <a:t>posuere</a:t>
            </a:r>
            <a:r>
              <a:rPr lang="en-US" dirty="0"/>
              <a:t> </a:t>
            </a:r>
            <a:r>
              <a:rPr lang="en-US" dirty="0" err="1"/>
              <a:t>quam</a:t>
            </a:r>
            <a:r>
              <a:rPr lang="en-US" dirty="0"/>
              <a:t>, et cursus est </a:t>
            </a:r>
            <a:r>
              <a:rPr lang="en-US" dirty="0" err="1"/>
              <a:t>velit</a:t>
            </a:r>
            <a:r>
              <a:rPr lang="en-US" dirty="0"/>
              <a:t> </a:t>
            </a:r>
            <a:r>
              <a:rPr lang="en-US" dirty="0" err="1"/>
              <a:t>elementum</a:t>
            </a:r>
            <a:r>
              <a:rPr lang="en-US" dirty="0"/>
              <a:t> </a:t>
            </a:r>
            <a:r>
              <a:rPr lang="en-US" dirty="0" err="1"/>
              <a:t>enim</a:t>
            </a:r>
            <a:r>
              <a:rPr lang="en-US" dirty="0"/>
              <a:t>. </a:t>
            </a:r>
          </a:p>
          <a:p>
            <a:pPr lvl="0"/>
            <a:endParaRPr lang="en-US" dirty="0"/>
          </a:p>
          <a:p>
            <a:pPr lvl="0"/>
            <a:r>
              <a:rPr lang="en-US" dirty="0"/>
              <a:t>Supporting text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In </a:t>
            </a:r>
            <a:r>
              <a:rPr lang="en-US" dirty="0" err="1"/>
              <a:t>turpis</a:t>
            </a:r>
            <a:r>
              <a:rPr lang="en-US" dirty="0"/>
              <a:t> </a:t>
            </a:r>
            <a:r>
              <a:rPr lang="en-US" dirty="0" err="1"/>
              <a:t>turpis</a:t>
            </a:r>
            <a:r>
              <a:rPr lang="en-US" dirty="0"/>
              <a:t>, </a:t>
            </a:r>
            <a:r>
              <a:rPr lang="en-US" dirty="0" err="1"/>
              <a:t>lobortis</a:t>
            </a:r>
            <a:r>
              <a:rPr lang="en-US" dirty="0"/>
              <a:t> in </a:t>
            </a:r>
            <a:r>
              <a:rPr lang="en-US" dirty="0" err="1"/>
              <a:t>odio</a:t>
            </a:r>
            <a:r>
              <a:rPr lang="en-US" dirty="0"/>
              <a:t> nec, </a:t>
            </a:r>
            <a:r>
              <a:rPr lang="en-US" dirty="0" err="1"/>
              <a:t>faucibus</a:t>
            </a:r>
            <a:r>
              <a:rPr lang="en-US" dirty="0"/>
              <a:t> cursus ipsum. Duis libero </a:t>
            </a:r>
            <a:r>
              <a:rPr lang="en-US" dirty="0" err="1"/>
              <a:t>leo</a:t>
            </a:r>
            <a:r>
              <a:rPr lang="en-US" dirty="0"/>
              <a:t>, tempus at </a:t>
            </a:r>
            <a:r>
              <a:rPr lang="en-US" dirty="0" err="1"/>
              <a:t>sem</a:t>
            </a:r>
            <a:r>
              <a:rPr lang="en-US" dirty="0"/>
              <a:t> </a:t>
            </a:r>
            <a:r>
              <a:rPr lang="en-US" dirty="0" err="1"/>
              <a:t>eu</a:t>
            </a:r>
            <a:r>
              <a:rPr lang="en-US" dirty="0"/>
              <a:t>, tempus gravida sem. </a:t>
            </a:r>
            <a:r>
              <a:rPr lang="en-US" dirty="0" err="1"/>
              <a:t>Aliquam</a:t>
            </a:r>
            <a:r>
              <a:rPr lang="en-US" dirty="0"/>
              <a:t> </a:t>
            </a:r>
            <a:r>
              <a:rPr lang="en-US" dirty="0" err="1"/>
              <a:t>elementum</a:t>
            </a:r>
            <a:r>
              <a:rPr lang="en-US" dirty="0"/>
              <a:t> </a:t>
            </a:r>
            <a:r>
              <a:rPr lang="en-US" dirty="0" err="1"/>
              <a:t>urna</a:t>
            </a:r>
            <a:r>
              <a:rPr lang="en-US" dirty="0"/>
              <a:t> nec </a:t>
            </a:r>
            <a:r>
              <a:rPr lang="en-US" dirty="0" err="1"/>
              <a:t>erat</a:t>
            </a:r>
            <a:r>
              <a:rPr lang="en-US" dirty="0"/>
              <a:t> dictum, quis dictum eros </a:t>
            </a:r>
            <a:r>
              <a:rPr lang="en-US" dirty="0" err="1"/>
              <a:t>tempor</a:t>
            </a:r>
            <a:r>
              <a:rPr lang="en-US" dirty="0"/>
              <a:t>. Mauris semper </a:t>
            </a:r>
            <a:r>
              <a:rPr lang="en-US" dirty="0" err="1"/>
              <a:t>sem</a:t>
            </a:r>
            <a:r>
              <a:rPr lang="en-US" dirty="0"/>
              <a:t> </a:t>
            </a:r>
            <a:r>
              <a:rPr lang="en-US" dirty="0" err="1"/>
              <a:t>ut</a:t>
            </a:r>
            <a:r>
              <a:rPr lang="en-US" dirty="0"/>
              <a:t> </a:t>
            </a:r>
            <a:r>
              <a:rPr lang="en-US" dirty="0" err="1"/>
              <a:t>turpis</a:t>
            </a:r>
            <a:r>
              <a:rPr lang="en-US" dirty="0"/>
              <a:t> </a:t>
            </a:r>
            <a:r>
              <a:rPr lang="en-US" dirty="0" err="1"/>
              <a:t>rutrum</a:t>
            </a:r>
            <a:r>
              <a:rPr lang="en-US" dirty="0"/>
              <a:t> </a:t>
            </a:r>
            <a:r>
              <a:rPr lang="en-US" dirty="0" err="1"/>
              <a:t>tincidunt</a:t>
            </a:r>
            <a:r>
              <a:rPr lang="en-US" dirty="0"/>
              <a:t>. Mauris ipsum nisi, </a:t>
            </a:r>
            <a:r>
              <a:rPr lang="en-US" dirty="0" err="1"/>
              <a:t>condimentum</a:t>
            </a:r>
            <a:r>
              <a:rPr lang="en-US" dirty="0"/>
              <a:t> quis </a:t>
            </a:r>
            <a:r>
              <a:rPr lang="en-US" dirty="0" err="1"/>
              <a:t>nisl</a:t>
            </a:r>
            <a:r>
              <a:rPr lang="en-US" dirty="0"/>
              <a:t> sit </a:t>
            </a:r>
            <a:r>
              <a:rPr lang="en-US" dirty="0" err="1"/>
              <a:t>amet</a:t>
            </a:r>
            <a:r>
              <a:rPr lang="en-US" dirty="0"/>
              <a:t>, </a:t>
            </a:r>
            <a:r>
              <a:rPr lang="en-US" dirty="0" err="1"/>
              <a:t>aliquam</a:t>
            </a:r>
            <a:r>
              <a:rPr lang="en-US" dirty="0"/>
              <a:t> </a:t>
            </a:r>
            <a:r>
              <a:rPr lang="en-US" dirty="0" err="1"/>
              <a:t>dapibus</a:t>
            </a:r>
            <a:r>
              <a:rPr lang="en-US" dirty="0"/>
              <a:t> </a:t>
            </a:r>
            <a:r>
              <a:rPr lang="en-US" dirty="0" err="1"/>
              <a:t>metus</a:t>
            </a:r>
            <a:r>
              <a:rPr lang="en-US" dirty="0"/>
              <a:t>..</a:t>
            </a:r>
          </a:p>
          <a:p>
            <a:pPr lvl="0"/>
            <a:r>
              <a:rPr lang="en-US" dirty="0" err="1"/>
              <a:t>Aliquam</a:t>
            </a:r>
            <a:r>
              <a:rPr lang="en-US" dirty="0"/>
              <a:t> vestibulum </a:t>
            </a:r>
            <a:r>
              <a:rPr lang="en-US" dirty="0" err="1"/>
              <a:t>elit</a:t>
            </a:r>
            <a:r>
              <a:rPr lang="en-US" dirty="0"/>
              <a:t> </a:t>
            </a:r>
            <a:r>
              <a:rPr lang="en-US" dirty="0" err="1"/>
              <a:t>ut</a:t>
            </a:r>
            <a:r>
              <a:rPr lang="en-US" dirty="0"/>
              <a:t> </a:t>
            </a:r>
            <a:r>
              <a:rPr lang="en-US" dirty="0" err="1"/>
              <a:t>odio</a:t>
            </a:r>
            <a:r>
              <a:rPr lang="en-US" dirty="0"/>
              <a:t> </a:t>
            </a:r>
            <a:r>
              <a:rPr lang="en-US" dirty="0" err="1"/>
              <a:t>pretium</a:t>
            </a:r>
            <a:r>
              <a:rPr lang="en-US" dirty="0"/>
              <a:t> </a:t>
            </a:r>
            <a:r>
              <a:rPr lang="en-US" dirty="0" err="1"/>
              <a:t>ornare</a:t>
            </a:r>
            <a:r>
              <a:rPr lang="en-US" dirty="0"/>
              <a:t>. Maecenas </a:t>
            </a:r>
            <a:r>
              <a:rPr lang="en-US" dirty="0" err="1"/>
              <a:t>suscipit</a:t>
            </a:r>
            <a:r>
              <a:rPr lang="en-US" dirty="0"/>
              <a:t> ac diam a </a:t>
            </a:r>
            <a:r>
              <a:rPr lang="en-US" dirty="0" err="1"/>
              <a:t>ornare</a:t>
            </a:r>
            <a:r>
              <a:rPr lang="en-US" dirty="0"/>
              <a:t>. Donec </a:t>
            </a:r>
            <a:r>
              <a:rPr lang="en-US" dirty="0" err="1"/>
              <a:t>sapien</a:t>
            </a:r>
            <a:r>
              <a:rPr lang="en-US" dirty="0"/>
              <a:t> </a:t>
            </a:r>
            <a:r>
              <a:rPr lang="en-US" dirty="0" err="1"/>
              <a:t>purus</a:t>
            </a:r>
            <a:r>
              <a:rPr lang="en-US" dirty="0"/>
              <a:t>, </a:t>
            </a:r>
            <a:r>
              <a:rPr lang="en-US" dirty="0" err="1"/>
              <a:t>pretium</a:t>
            </a:r>
            <a:r>
              <a:rPr lang="en-US" dirty="0"/>
              <a:t> </a:t>
            </a:r>
            <a:r>
              <a:rPr lang="en-US" dirty="0" err="1"/>
              <a:t>eget</a:t>
            </a:r>
            <a:r>
              <a:rPr lang="en-US" dirty="0"/>
              <a:t> </a:t>
            </a:r>
            <a:r>
              <a:rPr lang="en-US" dirty="0" err="1"/>
              <a:t>mattis</a:t>
            </a:r>
            <a:r>
              <a:rPr lang="en-US" dirty="0"/>
              <a:t> vel, </a:t>
            </a:r>
            <a:r>
              <a:rPr lang="en-US" dirty="0" err="1"/>
              <a:t>facilisis</a:t>
            </a:r>
            <a:r>
              <a:rPr lang="en-US" dirty="0"/>
              <a:t> </a:t>
            </a:r>
            <a:r>
              <a:rPr lang="en-US" dirty="0" err="1"/>
              <a:t>ut</a:t>
            </a:r>
            <a:r>
              <a:rPr lang="en-US" dirty="0"/>
              <a:t> sem. Proin </a:t>
            </a:r>
            <a:r>
              <a:rPr lang="en-US" dirty="0" err="1"/>
              <a:t>eget</a:t>
            </a:r>
            <a:r>
              <a:rPr lang="en-US" dirty="0"/>
              <a:t> </a:t>
            </a:r>
            <a:r>
              <a:rPr lang="en-US" dirty="0" err="1"/>
              <a:t>rhoncus</a:t>
            </a:r>
            <a:r>
              <a:rPr lang="en-US" dirty="0"/>
              <a:t> </a:t>
            </a:r>
            <a:r>
              <a:rPr lang="en-US" dirty="0" err="1"/>
              <a:t>nibh</a:t>
            </a:r>
            <a:r>
              <a:rPr lang="en-US" dirty="0"/>
              <a:t>, nec </a:t>
            </a:r>
            <a:r>
              <a:rPr lang="en-US" dirty="0" err="1"/>
              <a:t>facilisis</a:t>
            </a:r>
            <a:r>
              <a:rPr lang="en-US" dirty="0"/>
              <a:t> </a:t>
            </a:r>
            <a:r>
              <a:rPr lang="en-US" dirty="0" err="1"/>
              <a:t>justo</a:t>
            </a:r>
            <a:r>
              <a:rPr lang="en-US" dirty="0"/>
              <a:t>. </a:t>
            </a:r>
            <a:r>
              <a:rPr lang="en-US" dirty="0" err="1"/>
              <a:t>Suspendisse</a:t>
            </a:r>
            <a:r>
              <a:rPr lang="en-US" dirty="0"/>
              <a:t> </a:t>
            </a:r>
            <a:r>
              <a:rPr lang="en-US" dirty="0" err="1"/>
              <a:t>urna</a:t>
            </a:r>
            <a:r>
              <a:rPr lang="en-US" dirty="0"/>
              <a:t> </a:t>
            </a:r>
            <a:r>
              <a:rPr lang="en-US" dirty="0" err="1"/>
              <a:t>neque</a:t>
            </a:r>
            <a:r>
              <a:rPr lang="en-US" dirty="0"/>
              <a:t>, </a:t>
            </a:r>
            <a:r>
              <a:rPr lang="en-US" dirty="0" err="1"/>
              <a:t>malesuada</a:t>
            </a:r>
            <a:r>
              <a:rPr lang="en-US" dirty="0"/>
              <a:t> in </a:t>
            </a:r>
            <a:r>
              <a:rPr lang="en-US" dirty="0" err="1"/>
              <a:t>tristique</a:t>
            </a:r>
            <a:r>
              <a:rPr lang="en-US" dirty="0"/>
              <a:t> at, gravida sed </a:t>
            </a:r>
            <a:r>
              <a:rPr lang="en-US" dirty="0" err="1"/>
              <a:t>urna</a:t>
            </a:r>
            <a:r>
              <a:rPr lang="en-US" dirty="0"/>
              <a:t>. Morbi </a:t>
            </a:r>
            <a:r>
              <a:rPr lang="en-US" dirty="0" err="1"/>
              <a:t>elementum</a:t>
            </a:r>
            <a:r>
              <a:rPr lang="en-US" dirty="0"/>
              <a:t>, dolor sed </a:t>
            </a:r>
            <a:r>
              <a:rPr lang="en-US" dirty="0" err="1"/>
              <a:t>ullamcorper</a:t>
            </a:r>
            <a:r>
              <a:rPr lang="en-US" dirty="0"/>
              <a:t> </a:t>
            </a:r>
            <a:r>
              <a:rPr lang="en-US" dirty="0" err="1"/>
              <a:t>sollicitudin</a:t>
            </a:r>
            <a:r>
              <a:rPr lang="en-US" dirty="0"/>
              <a:t>, </a:t>
            </a:r>
            <a:r>
              <a:rPr lang="en-US" dirty="0" err="1"/>
              <a:t>justo</a:t>
            </a:r>
            <a:r>
              <a:rPr lang="en-US" dirty="0"/>
              <a:t> </a:t>
            </a:r>
            <a:r>
              <a:rPr lang="en-US" dirty="0" err="1"/>
              <a:t>nulla</a:t>
            </a:r>
            <a:r>
              <a:rPr lang="en-US" dirty="0"/>
              <a:t> </a:t>
            </a:r>
            <a:r>
              <a:rPr lang="en-US" dirty="0" err="1"/>
              <a:t>posuere</a:t>
            </a:r>
            <a:r>
              <a:rPr lang="en-US" dirty="0"/>
              <a:t> </a:t>
            </a:r>
            <a:r>
              <a:rPr lang="en-US" dirty="0" err="1"/>
              <a:t>quam</a:t>
            </a:r>
            <a:r>
              <a:rPr lang="en-US" dirty="0"/>
              <a:t>, et cursus est </a:t>
            </a:r>
            <a:r>
              <a:rPr lang="en-US" dirty="0" err="1"/>
              <a:t>velit</a:t>
            </a:r>
            <a:r>
              <a:rPr lang="en-US" dirty="0"/>
              <a:t> </a:t>
            </a:r>
            <a:r>
              <a:rPr lang="en-US" dirty="0" err="1"/>
              <a:t>elementum</a:t>
            </a:r>
            <a:r>
              <a:rPr lang="en-US" dirty="0"/>
              <a:t> </a:t>
            </a:r>
            <a:r>
              <a:rPr lang="en-US" dirty="0" err="1"/>
              <a:t>enim</a:t>
            </a:r>
            <a:r>
              <a:rPr lang="en-US" dirty="0"/>
              <a:t>. </a:t>
            </a:r>
          </a:p>
          <a:p>
            <a:pPr marL="0" marR="0" lvl="0" indent="0" algn="l" defTabSz="1828571" rtl="0" eaLnBrk="1" fontAlgn="auto" latinLnBrk="0" hangingPunct="1">
              <a:lnSpc>
                <a:spcPct val="100000"/>
              </a:lnSpc>
              <a:spcBef>
                <a:spcPts val="2000"/>
              </a:spcBef>
              <a:spcAft>
                <a:spcPts val="0"/>
              </a:spcAft>
              <a:buClrTx/>
              <a:buSzTx/>
              <a:buFont typeface="Arial" panose="020B0604020202020204" pitchFamily="34" charset="0"/>
              <a:buNone/>
              <a:tabLst/>
              <a:defRPr/>
            </a:pPr>
            <a:r>
              <a:rPr lang="en-US" dirty="0" err="1"/>
              <a:t>Aliquam</a:t>
            </a:r>
            <a:r>
              <a:rPr lang="en-US" dirty="0"/>
              <a:t> vestibulum </a:t>
            </a:r>
            <a:r>
              <a:rPr lang="en-US" dirty="0" err="1"/>
              <a:t>elit</a:t>
            </a:r>
            <a:r>
              <a:rPr lang="en-US" dirty="0"/>
              <a:t> </a:t>
            </a:r>
            <a:r>
              <a:rPr lang="en-US" dirty="0" err="1"/>
              <a:t>ut</a:t>
            </a:r>
            <a:r>
              <a:rPr lang="en-US" dirty="0"/>
              <a:t> </a:t>
            </a:r>
            <a:r>
              <a:rPr lang="en-US" dirty="0" err="1"/>
              <a:t>odio</a:t>
            </a:r>
            <a:r>
              <a:rPr lang="en-US" dirty="0"/>
              <a:t> </a:t>
            </a:r>
            <a:r>
              <a:rPr lang="en-US" dirty="0" err="1"/>
              <a:t>pretium</a:t>
            </a:r>
            <a:r>
              <a:rPr lang="en-US" dirty="0"/>
              <a:t> </a:t>
            </a:r>
            <a:r>
              <a:rPr lang="en-US" dirty="0" err="1"/>
              <a:t>ornare</a:t>
            </a:r>
            <a:r>
              <a:rPr lang="en-US" dirty="0"/>
              <a:t>. Maecenas </a:t>
            </a:r>
            <a:r>
              <a:rPr lang="en-US" dirty="0" err="1"/>
              <a:t>suscipit</a:t>
            </a:r>
            <a:r>
              <a:rPr lang="en-US" dirty="0"/>
              <a:t> ac diam a </a:t>
            </a:r>
            <a:r>
              <a:rPr lang="en-US" dirty="0" err="1"/>
              <a:t>ornare</a:t>
            </a:r>
            <a:r>
              <a:rPr lang="en-US" dirty="0"/>
              <a:t>. Donec </a:t>
            </a:r>
            <a:r>
              <a:rPr lang="en-US" dirty="0" err="1"/>
              <a:t>sapien</a:t>
            </a:r>
            <a:r>
              <a:rPr lang="en-US" dirty="0"/>
              <a:t> </a:t>
            </a:r>
            <a:r>
              <a:rPr lang="en-US" dirty="0" err="1"/>
              <a:t>purus</a:t>
            </a:r>
            <a:r>
              <a:rPr lang="en-US" dirty="0"/>
              <a:t>, </a:t>
            </a:r>
            <a:r>
              <a:rPr lang="en-US" dirty="0" err="1"/>
              <a:t>pretium</a:t>
            </a:r>
            <a:r>
              <a:rPr lang="en-US" dirty="0"/>
              <a:t> </a:t>
            </a:r>
            <a:r>
              <a:rPr lang="en-US" dirty="0" err="1"/>
              <a:t>eget</a:t>
            </a:r>
            <a:r>
              <a:rPr lang="en-US" dirty="0"/>
              <a:t> </a:t>
            </a:r>
            <a:r>
              <a:rPr lang="en-US" dirty="0" err="1"/>
              <a:t>mattis</a:t>
            </a:r>
            <a:r>
              <a:rPr lang="en-US" dirty="0"/>
              <a:t> vel, </a:t>
            </a:r>
            <a:r>
              <a:rPr lang="en-US" dirty="0" err="1"/>
              <a:t>facilisis</a:t>
            </a:r>
            <a:r>
              <a:rPr lang="en-US" dirty="0"/>
              <a:t> </a:t>
            </a:r>
            <a:r>
              <a:rPr lang="en-US" dirty="0" err="1"/>
              <a:t>ut</a:t>
            </a:r>
            <a:r>
              <a:rPr lang="en-US" dirty="0"/>
              <a:t> sem. Proin </a:t>
            </a:r>
            <a:r>
              <a:rPr lang="en-US" dirty="0" err="1"/>
              <a:t>eget</a:t>
            </a:r>
            <a:r>
              <a:rPr lang="en-US" dirty="0"/>
              <a:t> </a:t>
            </a:r>
            <a:r>
              <a:rPr lang="en-US" dirty="0" err="1"/>
              <a:t>rhoncus</a:t>
            </a:r>
            <a:r>
              <a:rPr lang="en-US" dirty="0"/>
              <a:t> </a:t>
            </a:r>
            <a:r>
              <a:rPr lang="en-US" dirty="0" err="1"/>
              <a:t>nibh</a:t>
            </a:r>
            <a:r>
              <a:rPr lang="en-US" dirty="0"/>
              <a:t>, nec </a:t>
            </a:r>
            <a:r>
              <a:rPr lang="en-US" dirty="0" err="1"/>
              <a:t>facilisis</a:t>
            </a:r>
            <a:r>
              <a:rPr lang="en-US" dirty="0"/>
              <a:t> </a:t>
            </a:r>
            <a:r>
              <a:rPr lang="en-US" dirty="0" err="1"/>
              <a:t>justo</a:t>
            </a:r>
            <a:r>
              <a:rPr lang="en-US" dirty="0"/>
              <a:t>. </a:t>
            </a:r>
            <a:r>
              <a:rPr lang="en-US" dirty="0" err="1"/>
              <a:t>Suspendisse</a:t>
            </a:r>
            <a:r>
              <a:rPr lang="en-US" dirty="0"/>
              <a:t> </a:t>
            </a:r>
            <a:r>
              <a:rPr lang="en-US" dirty="0" err="1"/>
              <a:t>urna</a:t>
            </a:r>
            <a:r>
              <a:rPr lang="en-US" dirty="0"/>
              <a:t> </a:t>
            </a:r>
            <a:r>
              <a:rPr lang="en-US" dirty="0" err="1"/>
              <a:t>neque</a:t>
            </a:r>
            <a:r>
              <a:rPr lang="en-US" dirty="0"/>
              <a:t>, </a:t>
            </a:r>
            <a:r>
              <a:rPr lang="en-US" dirty="0" err="1"/>
              <a:t>malesuada</a:t>
            </a:r>
            <a:r>
              <a:rPr lang="en-US" dirty="0"/>
              <a:t> in </a:t>
            </a:r>
            <a:r>
              <a:rPr lang="en-US" dirty="0" err="1"/>
              <a:t>tristique</a:t>
            </a:r>
            <a:r>
              <a:rPr lang="en-US" dirty="0"/>
              <a:t> at, gravida sed </a:t>
            </a:r>
            <a:r>
              <a:rPr lang="en-US" dirty="0" err="1"/>
              <a:t>urna</a:t>
            </a:r>
            <a:r>
              <a:rPr lang="en-US" dirty="0"/>
              <a:t>. Proin </a:t>
            </a:r>
            <a:r>
              <a:rPr lang="en-US" dirty="0" err="1"/>
              <a:t>eget</a:t>
            </a:r>
            <a:r>
              <a:rPr lang="en-US" dirty="0"/>
              <a:t> </a:t>
            </a:r>
            <a:r>
              <a:rPr lang="en-US" dirty="0" err="1"/>
              <a:t>rhoncus</a:t>
            </a:r>
            <a:r>
              <a:rPr lang="en-US" dirty="0"/>
              <a:t> </a:t>
            </a:r>
            <a:r>
              <a:rPr lang="en-US" dirty="0" err="1"/>
              <a:t>nibh</a:t>
            </a:r>
            <a:r>
              <a:rPr lang="en-US" dirty="0"/>
              <a:t>, nec </a:t>
            </a:r>
            <a:r>
              <a:rPr lang="en-US" dirty="0" err="1"/>
              <a:t>facilisis</a:t>
            </a:r>
            <a:r>
              <a:rPr lang="en-US" dirty="0"/>
              <a:t> </a:t>
            </a:r>
            <a:r>
              <a:rPr lang="en-US" dirty="0" err="1"/>
              <a:t>justo</a:t>
            </a:r>
            <a:r>
              <a:rPr lang="en-US" dirty="0"/>
              <a:t>. </a:t>
            </a:r>
            <a:r>
              <a:rPr lang="en-US" dirty="0" err="1"/>
              <a:t>Suspendisse</a:t>
            </a:r>
            <a:r>
              <a:rPr lang="en-US" dirty="0"/>
              <a:t> </a:t>
            </a:r>
            <a:r>
              <a:rPr lang="en-US" dirty="0" err="1"/>
              <a:t>urna</a:t>
            </a:r>
            <a:r>
              <a:rPr lang="en-US" dirty="0"/>
              <a:t> </a:t>
            </a:r>
            <a:r>
              <a:rPr lang="en-US" dirty="0" err="1"/>
              <a:t>neque</a:t>
            </a:r>
            <a:r>
              <a:rPr lang="en-US" dirty="0"/>
              <a:t>, </a:t>
            </a:r>
            <a:r>
              <a:rPr lang="en-US" dirty="0" err="1"/>
              <a:t>malesuada</a:t>
            </a:r>
            <a:r>
              <a:rPr lang="en-US" dirty="0"/>
              <a:t> in </a:t>
            </a:r>
            <a:r>
              <a:rPr lang="en-US" dirty="0" err="1"/>
              <a:t>tristique</a:t>
            </a:r>
            <a:r>
              <a:rPr lang="en-US" dirty="0"/>
              <a:t> at, gravida sed </a:t>
            </a:r>
            <a:r>
              <a:rPr lang="en-US" dirty="0" err="1"/>
              <a:t>urna</a:t>
            </a:r>
            <a:r>
              <a:rPr lang="en-US" dirty="0"/>
              <a:t>. Morbi </a:t>
            </a:r>
            <a:r>
              <a:rPr lang="en-US" dirty="0" err="1"/>
              <a:t>elementum</a:t>
            </a:r>
            <a:r>
              <a:rPr lang="en-US" dirty="0"/>
              <a:t> </a:t>
            </a:r>
          </a:p>
        </p:txBody>
      </p:sp>
      <p:sp>
        <p:nvSpPr>
          <p:cNvPr id="2" name="Text Placeholder 4">
            <a:extLst>
              <a:ext uri="{FF2B5EF4-FFF2-40B4-BE49-F238E27FC236}">
                <a16:creationId xmlns:a16="http://schemas.microsoft.com/office/drawing/2014/main" id="{52FBC480-F092-77A6-3B1B-427C0D647845}"/>
              </a:ext>
            </a:extLst>
          </p:cNvPr>
          <p:cNvSpPr txBox="1">
            <a:spLocks/>
          </p:cNvSpPr>
          <p:nvPr userDrawn="1"/>
        </p:nvSpPr>
        <p:spPr>
          <a:xfrm>
            <a:off x="12344380" y="12801600"/>
            <a:ext cx="11276132" cy="914402"/>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1828571" rtl="0" eaLnBrk="1" fontAlgn="auto" latinLnBrk="0" hangingPunct="1">
              <a:lnSpc>
                <a:spcPct val="100000"/>
              </a:lnSpc>
              <a:spcBef>
                <a:spcPts val="0"/>
              </a:spcBef>
              <a:spcAft>
                <a:spcPts val="0"/>
              </a:spcAft>
              <a:buClrTx/>
              <a:buSzTx/>
              <a:buFontTx/>
              <a:buNone/>
              <a:tabLst/>
              <a:defRPr/>
            </a:pPr>
            <a:fld id="{29691552-3224-4B49-8468-AEF6176B9523}" type="slidenum">
              <a:rPr lang="en-US" sz="1400" kern="1200" smtClean="0">
                <a:solidFill>
                  <a:schemeClr val="tx1"/>
                </a:solidFill>
                <a:effectLst/>
                <a:latin typeface="+mn-lt"/>
                <a:ea typeface="+mn-ea"/>
                <a:cs typeface="+mn-cs"/>
              </a:rPr>
              <a:pPr marL="0" marR="0" lvl="0" indent="0" algn="r" defTabSz="1828571" rtl="0" eaLnBrk="1" fontAlgn="auto" latinLnBrk="0" hangingPunct="1">
                <a:lnSpc>
                  <a:spcPct val="100000"/>
                </a:lnSpc>
                <a:spcBef>
                  <a:spcPts val="0"/>
                </a:spcBef>
                <a:spcAft>
                  <a:spcPts val="0"/>
                </a:spcAft>
                <a:buClrTx/>
                <a:buSzTx/>
                <a:buFontTx/>
                <a:buNone/>
                <a:tabLst/>
                <a:defRPr/>
              </a:pPr>
              <a:t>‹#›</a:t>
            </a:fld>
            <a:endParaRPr lang="en-US" sz="1400" kern="1200" dirty="0">
              <a:solidFill>
                <a:schemeClr val="tx1"/>
              </a:solidFill>
              <a:effectLst/>
              <a:latin typeface="+mn-lt"/>
              <a:ea typeface="+mn-ea"/>
              <a:cs typeface="+mn-cs"/>
            </a:endParaRPr>
          </a:p>
        </p:txBody>
      </p:sp>
      <p:pic>
        <p:nvPicPr>
          <p:cNvPr id="10" name="NASA_Insignia-RGB.svg" descr="NASA_Insignia-RGB.svg">
            <a:extLst>
              <a:ext uri="{FF2B5EF4-FFF2-40B4-BE49-F238E27FC236}">
                <a16:creationId xmlns:a16="http://schemas.microsoft.com/office/drawing/2014/main" id="{696AD724-3BEC-FCA4-CFD7-9798A21C4744}"/>
              </a:ext>
            </a:extLst>
          </p:cNvPr>
          <p:cNvPicPr>
            <a:picLocks noChangeAspect="1"/>
          </p:cNvPicPr>
          <p:nvPr userDrawn="1"/>
        </p:nvPicPr>
        <p:blipFill>
          <a:blip r:embed="rId2"/>
          <a:stretch>
            <a:fillRect/>
          </a:stretch>
        </p:blipFill>
        <p:spPr>
          <a:xfrm>
            <a:off x="22600809" y="227177"/>
            <a:ext cx="1238066" cy="1238228"/>
          </a:xfrm>
          <a:prstGeom prst="rect">
            <a:avLst/>
          </a:prstGeom>
          <a:ln w="12700">
            <a:miter lim="400000"/>
          </a:ln>
        </p:spPr>
      </p:pic>
    </p:spTree>
    <p:extLst>
      <p:ext uri="{BB962C8B-B14F-4D97-AF65-F5344CB8AC3E}">
        <p14:creationId xmlns:p14="http://schemas.microsoft.com/office/powerpoint/2010/main" val="31608828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Back Cover 3">
    <p:bg>
      <p:bgPr>
        <a:solidFill>
          <a:schemeClr val="tx1"/>
        </a:solidFill>
        <a:effectLst/>
      </p:bgPr>
    </p:bg>
    <p:spTree>
      <p:nvGrpSpPr>
        <p:cNvPr id="1" name=""/>
        <p:cNvGrpSpPr/>
        <p:nvPr/>
      </p:nvGrpSpPr>
      <p:grpSpPr>
        <a:xfrm>
          <a:off x="0" y="0"/>
          <a:ext cx="0" cy="0"/>
          <a:chOff x="0" y="0"/>
          <a:chExt cx="0" cy="0"/>
        </a:xfrm>
      </p:grpSpPr>
      <p:pic>
        <p:nvPicPr>
          <p:cNvPr id="8" name="Picture 7" descr="A group of astronauts in space suits&#10;&#10;Description automatically generated">
            <a:extLst>
              <a:ext uri="{FF2B5EF4-FFF2-40B4-BE49-F238E27FC236}">
                <a16:creationId xmlns:a16="http://schemas.microsoft.com/office/drawing/2014/main" id="{A04704B0-ECCC-FB69-B5C8-A48B286AC8D4}"/>
              </a:ext>
            </a:extLst>
          </p:cNvPr>
          <p:cNvPicPr>
            <a:picLocks noChangeAspect="1"/>
          </p:cNvPicPr>
          <p:nvPr userDrawn="1"/>
        </p:nvPicPr>
        <p:blipFill rotWithShape="1">
          <a:blip r:embed="rId2"/>
          <a:srcRect t="16698" b="18363"/>
          <a:stretch/>
        </p:blipFill>
        <p:spPr>
          <a:xfrm>
            <a:off x="5" y="-1"/>
            <a:ext cx="24383998" cy="13716002"/>
          </a:xfrm>
          <a:prstGeom prst="rect">
            <a:avLst/>
          </a:prstGeom>
        </p:spPr>
      </p:pic>
      <p:sp>
        <p:nvSpPr>
          <p:cNvPr id="6" name="Rectangle 5">
            <a:extLst>
              <a:ext uri="{FF2B5EF4-FFF2-40B4-BE49-F238E27FC236}">
                <a16:creationId xmlns:a16="http://schemas.microsoft.com/office/drawing/2014/main" id="{3FF1A665-0B1B-FB03-682B-E1C50DF44C88}"/>
              </a:ext>
            </a:extLst>
          </p:cNvPr>
          <p:cNvSpPr/>
          <p:nvPr userDrawn="1"/>
        </p:nvSpPr>
        <p:spPr>
          <a:xfrm rot="10800000">
            <a:off x="5" y="0"/>
            <a:ext cx="24383998" cy="13716000"/>
          </a:xfrm>
          <a:prstGeom prst="rect">
            <a:avLst/>
          </a:prstGeom>
          <a:gradFill>
            <a:gsLst>
              <a:gs pos="3000">
                <a:srgbClr val="000000"/>
              </a:gs>
              <a:gs pos="51000">
                <a:schemeClr val="tx1">
                  <a:alpha val="86957"/>
                </a:schemeClr>
              </a:gs>
              <a:gs pos="100000">
                <a:schemeClr val="tx1">
                  <a:alpha val="38529"/>
                </a:schemeClr>
              </a:gs>
            </a:gsLst>
            <a:lin ang="17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7199"/>
          </a:p>
        </p:txBody>
      </p:sp>
      <p:grpSp>
        <p:nvGrpSpPr>
          <p:cNvPr id="5" name="Group 4">
            <a:extLst>
              <a:ext uri="{FF2B5EF4-FFF2-40B4-BE49-F238E27FC236}">
                <a16:creationId xmlns:a16="http://schemas.microsoft.com/office/drawing/2014/main" id="{49289523-020B-44FF-B95B-2F8103BE6844}"/>
              </a:ext>
            </a:extLst>
          </p:cNvPr>
          <p:cNvGrpSpPr/>
          <p:nvPr userDrawn="1"/>
        </p:nvGrpSpPr>
        <p:grpSpPr>
          <a:xfrm>
            <a:off x="6170497" y="4879009"/>
            <a:ext cx="12484446" cy="4309730"/>
            <a:chOff x="3221266" y="2439503"/>
            <a:chExt cx="6242223" cy="2154865"/>
          </a:xfrm>
        </p:grpSpPr>
        <p:pic>
          <p:nvPicPr>
            <p:cNvPr id="7" name="Picture 6">
              <a:extLst>
                <a:ext uri="{FF2B5EF4-FFF2-40B4-BE49-F238E27FC236}">
                  <a16:creationId xmlns:a16="http://schemas.microsoft.com/office/drawing/2014/main" id="{336D69E2-7BC4-A041-B473-FA4B1D8139CA}"/>
                </a:ext>
              </a:extLst>
            </p:cNvPr>
            <p:cNvPicPr>
              <a:picLocks noChangeAspect="1"/>
            </p:cNvPicPr>
            <p:nvPr userDrawn="1"/>
          </p:nvPicPr>
          <p:blipFill>
            <a:blip r:embed="rId3"/>
            <a:srcRect/>
            <a:stretch/>
          </p:blipFill>
          <p:spPr>
            <a:xfrm>
              <a:off x="3221266" y="2439503"/>
              <a:ext cx="2154584" cy="2154865"/>
            </a:xfrm>
            <a:prstGeom prst="rect">
              <a:avLst/>
            </a:prstGeom>
          </p:spPr>
        </p:pic>
        <p:sp>
          <p:nvSpPr>
            <p:cNvPr id="9" name="TextBox 8">
              <a:extLst>
                <a:ext uri="{FF2B5EF4-FFF2-40B4-BE49-F238E27FC236}">
                  <a16:creationId xmlns:a16="http://schemas.microsoft.com/office/drawing/2014/main" id="{DAB4DAEC-AE57-277E-1106-D631819D565C}"/>
                </a:ext>
              </a:extLst>
            </p:cNvPr>
            <p:cNvSpPr txBox="1"/>
            <p:nvPr userDrawn="1"/>
          </p:nvSpPr>
          <p:spPr>
            <a:xfrm>
              <a:off x="5690329" y="4225036"/>
              <a:ext cx="1028353" cy="323166"/>
            </a:xfrm>
            <a:prstGeom prst="rect">
              <a:avLst/>
            </a:prstGeom>
            <a:noFill/>
          </p:spPr>
          <p:txBody>
            <a:bodyPr wrap="none" rtlCol="0">
              <a:spAutoFit/>
            </a:bodyPr>
            <a:lstStyle/>
            <a:p>
              <a:r>
                <a:rPr lang="en-US" sz="3600" b="0" i="0" err="1">
                  <a:solidFill>
                    <a:schemeClr val="bg1"/>
                  </a:solidFill>
                  <a:latin typeface="Helvetica" pitchFamily="2" charset="0"/>
                </a:rPr>
                <a:t>nasa.gov</a:t>
              </a:r>
              <a:endParaRPr lang="en-US" sz="3600" b="0" i="0">
                <a:solidFill>
                  <a:schemeClr val="bg1"/>
                </a:solidFill>
                <a:latin typeface="Helvetica" pitchFamily="2" charset="0"/>
              </a:endParaRPr>
            </a:p>
          </p:txBody>
        </p:sp>
        <p:sp>
          <p:nvSpPr>
            <p:cNvPr id="10" name="TextBox 9">
              <a:extLst>
                <a:ext uri="{FF2B5EF4-FFF2-40B4-BE49-F238E27FC236}">
                  <a16:creationId xmlns:a16="http://schemas.microsoft.com/office/drawing/2014/main" id="{80C54DF8-A814-FEFD-EB75-D24717922407}"/>
                </a:ext>
              </a:extLst>
            </p:cNvPr>
            <p:cNvSpPr txBox="1"/>
            <p:nvPr userDrawn="1"/>
          </p:nvSpPr>
          <p:spPr>
            <a:xfrm>
              <a:off x="5690329" y="2568452"/>
              <a:ext cx="3773160" cy="1431161"/>
            </a:xfrm>
            <a:prstGeom prst="rect">
              <a:avLst/>
            </a:prstGeom>
            <a:noFill/>
          </p:spPr>
          <p:txBody>
            <a:bodyPr wrap="square" rtlCol="0">
              <a:spAutoFit/>
            </a:bodyPr>
            <a:lstStyle/>
            <a:p>
              <a:pPr>
                <a:lnSpc>
                  <a:spcPct val="100000"/>
                </a:lnSpc>
              </a:pPr>
              <a:r>
                <a:rPr lang="en-US" sz="5999">
                  <a:solidFill>
                    <a:schemeClr val="bg1"/>
                  </a:solidFill>
                  <a:latin typeface="Arial" panose="020B0604020202020204" pitchFamily="34" charset="0"/>
                  <a:cs typeface="Arial" panose="020B0604020202020204" pitchFamily="34" charset="0"/>
                </a:rPr>
                <a:t>Exploring the secrets of the universe for the benefit of all.</a:t>
              </a:r>
            </a:p>
          </p:txBody>
        </p:sp>
      </p:grpSp>
    </p:spTree>
    <p:extLst>
      <p:ext uri="{BB962C8B-B14F-4D97-AF65-F5344CB8AC3E}">
        <p14:creationId xmlns:p14="http://schemas.microsoft.com/office/powerpoint/2010/main" val="1561716949"/>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Card Medium 6">
    <p:bg>
      <p:bgPr>
        <a:solidFill>
          <a:schemeClr val="tx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24297E0-B98A-E3EC-F001-B6D806EF6393}"/>
              </a:ext>
            </a:extLst>
          </p:cNvPr>
          <p:cNvSpPr/>
          <p:nvPr userDrawn="1"/>
        </p:nvSpPr>
        <p:spPr>
          <a:xfrm>
            <a:off x="0" y="3233059"/>
            <a:ext cx="24384000" cy="1054995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7199"/>
          </a:p>
        </p:txBody>
      </p:sp>
      <p:pic>
        <p:nvPicPr>
          <p:cNvPr id="9" name="Picture 8" descr="A planet in space&#10;&#10;Description automatically generated with medium confidence">
            <a:extLst>
              <a:ext uri="{FF2B5EF4-FFF2-40B4-BE49-F238E27FC236}">
                <a16:creationId xmlns:a16="http://schemas.microsoft.com/office/drawing/2014/main" id="{BA33E1D0-EDBC-6916-6EC1-B297D041ABD2}"/>
              </a:ext>
            </a:extLst>
          </p:cNvPr>
          <p:cNvPicPr>
            <a:picLocks noChangeAspect="1"/>
          </p:cNvPicPr>
          <p:nvPr userDrawn="1"/>
        </p:nvPicPr>
        <p:blipFill rotWithShape="1">
          <a:blip r:embed="rId2"/>
          <a:srcRect l="40868" t="7910" r="15992" b="42153"/>
          <a:stretch/>
        </p:blipFill>
        <p:spPr>
          <a:xfrm>
            <a:off x="3" y="2887500"/>
            <a:ext cx="16630086" cy="10828504"/>
          </a:xfrm>
          <a:prstGeom prst="rect">
            <a:avLst/>
          </a:prstGeom>
        </p:spPr>
      </p:pic>
      <p:pic>
        <p:nvPicPr>
          <p:cNvPr id="18" name="Picture 17">
            <a:extLst>
              <a:ext uri="{FF2B5EF4-FFF2-40B4-BE49-F238E27FC236}">
                <a16:creationId xmlns:a16="http://schemas.microsoft.com/office/drawing/2014/main" id="{B99B7FDA-4D05-7680-8389-75F8CA0C10B0}"/>
              </a:ext>
            </a:extLst>
          </p:cNvPr>
          <p:cNvPicPr>
            <a:picLocks noChangeAspect="1"/>
          </p:cNvPicPr>
          <p:nvPr userDrawn="1"/>
        </p:nvPicPr>
        <p:blipFill rotWithShape="1">
          <a:blip r:embed="rId3"/>
          <a:srcRect l="27770" b="40483"/>
          <a:stretch/>
        </p:blipFill>
        <p:spPr>
          <a:xfrm>
            <a:off x="2" y="4538621"/>
            <a:ext cx="12002158" cy="9177382"/>
          </a:xfrm>
          <a:prstGeom prst="rect">
            <a:avLst/>
          </a:prstGeom>
          <a:effectLst/>
        </p:spPr>
      </p:pic>
      <p:sp>
        <p:nvSpPr>
          <p:cNvPr id="10" name="Rectangle 9">
            <a:extLst>
              <a:ext uri="{FF2B5EF4-FFF2-40B4-BE49-F238E27FC236}">
                <a16:creationId xmlns:a16="http://schemas.microsoft.com/office/drawing/2014/main" id="{928312C1-9BCA-6371-A37A-9BC5142C43A9}"/>
              </a:ext>
            </a:extLst>
          </p:cNvPr>
          <p:cNvSpPr/>
          <p:nvPr userDrawn="1"/>
        </p:nvSpPr>
        <p:spPr>
          <a:xfrm>
            <a:off x="0" y="3853094"/>
            <a:ext cx="24384000" cy="9923816"/>
          </a:xfrm>
          <a:prstGeom prst="rect">
            <a:avLst/>
          </a:prstGeom>
          <a:gradFill>
            <a:gsLst>
              <a:gs pos="25000">
                <a:srgbClr val="000000">
                  <a:alpha val="84785"/>
                </a:srgbClr>
              </a:gs>
              <a:gs pos="65000">
                <a:schemeClr val="accent1">
                  <a:alpha val="0"/>
                  <a:lumMod val="0"/>
                  <a:lumOff val="100000"/>
                </a:schemeClr>
              </a:gs>
            </a:gsLst>
            <a:lin ang="16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7199"/>
          </a:p>
        </p:txBody>
      </p:sp>
      <p:pic>
        <p:nvPicPr>
          <p:cNvPr id="41" name="NASA_Insignia-RGB.svg" descr="NASA_Insignia-RGB.svg">
            <a:extLst>
              <a:ext uri="{FF2B5EF4-FFF2-40B4-BE49-F238E27FC236}">
                <a16:creationId xmlns:a16="http://schemas.microsoft.com/office/drawing/2014/main" id="{4A43D292-8F94-77E0-B3CA-D512B72094E7}"/>
              </a:ext>
            </a:extLst>
          </p:cNvPr>
          <p:cNvPicPr>
            <a:picLocks noChangeAspect="1"/>
          </p:cNvPicPr>
          <p:nvPr userDrawn="1"/>
        </p:nvPicPr>
        <p:blipFill>
          <a:blip r:embed="rId4"/>
          <a:stretch>
            <a:fillRect/>
          </a:stretch>
        </p:blipFill>
        <p:spPr>
          <a:xfrm>
            <a:off x="22600809" y="227177"/>
            <a:ext cx="1238066" cy="1238228"/>
          </a:xfrm>
          <a:prstGeom prst="rect">
            <a:avLst/>
          </a:prstGeom>
          <a:ln w="12700">
            <a:miter lim="400000"/>
          </a:ln>
        </p:spPr>
      </p:pic>
      <p:sp>
        <p:nvSpPr>
          <p:cNvPr id="42" name="TextBox 41">
            <a:extLst>
              <a:ext uri="{FF2B5EF4-FFF2-40B4-BE49-F238E27FC236}">
                <a16:creationId xmlns:a16="http://schemas.microsoft.com/office/drawing/2014/main" id="{7A14278C-5220-E932-53D7-42820B423D8B}"/>
              </a:ext>
            </a:extLst>
          </p:cNvPr>
          <p:cNvSpPr txBox="1"/>
          <p:nvPr userDrawn="1"/>
        </p:nvSpPr>
        <p:spPr>
          <a:xfrm>
            <a:off x="763489" y="698956"/>
            <a:ext cx="5318069" cy="21544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spAutoFit/>
          </a:bodyPr>
          <a:lstStyle>
            <a:lvl1pPr defTabSz="914400">
              <a:lnSpc>
                <a:spcPct val="100000"/>
              </a:lnSpc>
              <a:spcBef>
                <a:spcPts val="0"/>
              </a:spcBef>
              <a:defRPr sz="1600">
                <a:solidFill>
                  <a:srgbClr val="222222"/>
                </a:solidFill>
                <a:latin typeface="Helvetica Now Var Text Medium"/>
                <a:ea typeface="Helvetica Now Var Text Medium"/>
                <a:cs typeface="Helvetica Now Var Text Medium"/>
                <a:sym typeface="Helvetica Now Var Text Medium"/>
              </a:defRPr>
            </a:lvl1pPr>
          </a:lstStyle>
          <a:p>
            <a:r>
              <a:rPr sz="1400" b="1">
                <a:solidFill>
                  <a:schemeClr val="bg1"/>
                </a:solidFill>
                <a:latin typeface="+mn-lt"/>
                <a:cs typeface="Arial" panose="020B0604020202020204" pitchFamily="34" charset="0"/>
              </a:rPr>
              <a:t>National Aeronautics </a:t>
            </a:r>
            <a:r>
              <a:rPr lang="en-US" sz="1400" b="1">
                <a:solidFill>
                  <a:schemeClr val="bg1"/>
                </a:solidFill>
                <a:latin typeface="+mn-lt"/>
                <a:cs typeface="Arial" panose="020B0604020202020204" pitchFamily="34" charset="0"/>
              </a:rPr>
              <a:t>and</a:t>
            </a:r>
            <a:r>
              <a:rPr sz="1400" b="1">
                <a:solidFill>
                  <a:schemeClr val="bg1"/>
                </a:solidFill>
                <a:latin typeface="+mn-lt"/>
                <a:cs typeface="Arial" panose="020B0604020202020204" pitchFamily="34" charset="0"/>
              </a:rPr>
              <a:t> Space Administration</a:t>
            </a:r>
          </a:p>
        </p:txBody>
      </p:sp>
      <p:sp>
        <p:nvSpPr>
          <p:cNvPr id="45" name="Text Placeholder 18">
            <a:extLst>
              <a:ext uri="{FF2B5EF4-FFF2-40B4-BE49-F238E27FC236}">
                <a16:creationId xmlns:a16="http://schemas.microsoft.com/office/drawing/2014/main" id="{D04670B1-BF4A-1327-E165-C38B651CC748}"/>
              </a:ext>
            </a:extLst>
          </p:cNvPr>
          <p:cNvSpPr>
            <a:spLocks noGrp="1"/>
          </p:cNvSpPr>
          <p:nvPr>
            <p:ph type="body" sz="quarter" idx="18" hasCustomPrompt="1"/>
          </p:nvPr>
        </p:nvSpPr>
        <p:spPr>
          <a:xfrm>
            <a:off x="15289525" y="1983371"/>
            <a:ext cx="8345054" cy="733426"/>
          </a:xfrm>
          <a:prstGeom prst="rect">
            <a:avLst/>
          </a:prstGeom>
        </p:spPr>
        <p:txBody>
          <a:bodyPr lIns="0" tIns="0" rIns="0" bIns="0" anchor="b"/>
          <a:lstStyle>
            <a:lvl1pPr marL="0" indent="0">
              <a:lnSpc>
                <a:spcPct val="100000"/>
              </a:lnSpc>
              <a:buNone/>
              <a:defRPr sz="2000" spc="600">
                <a:solidFill>
                  <a:schemeClr val="bg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THEME, PROJECT, MISSION</a:t>
            </a:r>
          </a:p>
        </p:txBody>
      </p:sp>
      <p:sp>
        <p:nvSpPr>
          <p:cNvPr id="46" name="Text Placeholder 20">
            <a:extLst>
              <a:ext uri="{FF2B5EF4-FFF2-40B4-BE49-F238E27FC236}">
                <a16:creationId xmlns:a16="http://schemas.microsoft.com/office/drawing/2014/main" id="{B60F9324-8558-D42A-5B82-9BBD6692E9A7}"/>
              </a:ext>
            </a:extLst>
          </p:cNvPr>
          <p:cNvSpPr>
            <a:spLocks noGrp="1"/>
          </p:cNvSpPr>
          <p:nvPr>
            <p:ph type="body" sz="quarter" idx="20" hasCustomPrompt="1"/>
          </p:nvPr>
        </p:nvSpPr>
        <p:spPr>
          <a:xfrm>
            <a:off x="15289525" y="7130046"/>
            <a:ext cx="8345054" cy="413384"/>
          </a:xfrm>
          <a:prstGeom prst="rect">
            <a:avLst/>
          </a:prstGeom>
        </p:spPr>
        <p:txBody>
          <a:bodyPr lIns="0" tIns="0" rIns="0" bIns="0"/>
          <a:lstStyle>
            <a:lvl1pPr marL="0" indent="0">
              <a:lnSpc>
                <a:spcPct val="100000"/>
              </a:lnSpc>
              <a:buNone/>
              <a:defRPr sz="2800" b="0">
                <a:solidFill>
                  <a:schemeClr val="bg1"/>
                </a:solidFill>
                <a:latin typeface="Arial" panose="020B0604020202020204" pitchFamily="34" charset="0"/>
                <a:cs typeface="Arial" panose="020B0604020202020204" pitchFamily="34" charset="0"/>
              </a:defRPr>
            </a:lvl1pPr>
          </a:lstStyle>
          <a:p>
            <a:pPr lvl="0"/>
            <a:r>
              <a:rPr lang="en-US"/>
              <a:t>Presenter Name</a:t>
            </a:r>
          </a:p>
          <a:p>
            <a:pPr lvl="0"/>
            <a:endParaRPr lang="en-US"/>
          </a:p>
        </p:txBody>
      </p:sp>
      <p:sp>
        <p:nvSpPr>
          <p:cNvPr id="47" name="Text Placeholder 20">
            <a:extLst>
              <a:ext uri="{FF2B5EF4-FFF2-40B4-BE49-F238E27FC236}">
                <a16:creationId xmlns:a16="http://schemas.microsoft.com/office/drawing/2014/main" id="{76BB2D57-F2C1-DCA4-272B-C0B54480F324}"/>
              </a:ext>
            </a:extLst>
          </p:cNvPr>
          <p:cNvSpPr>
            <a:spLocks noGrp="1"/>
          </p:cNvSpPr>
          <p:nvPr>
            <p:ph type="body" sz="quarter" idx="21" hasCustomPrompt="1"/>
          </p:nvPr>
        </p:nvSpPr>
        <p:spPr>
          <a:xfrm>
            <a:off x="15289525" y="7753028"/>
            <a:ext cx="8345054" cy="413384"/>
          </a:xfrm>
          <a:prstGeom prst="rect">
            <a:avLst/>
          </a:prstGeom>
        </p:spPr>
        <p:txBody>
          <a:bodyPr lIns="0" tIns="0" rIns="0" bIns="0"/>
          <a:lstStyle>
            <a:lvl1pPr marL="0" indent="0">
              <a:lnSpc>
                <a:spcPct val="100000"/>
              </a:lnSpc>
              <a:buNone/>
              <a:defRPr sz="1800" b="0">
                <a:solidFill>
                  <a:schemeClr val="bg1"/>
                </a:solidFill>
                <a:latin typeface="Arial" panose="020B0604020202020204" pitchFamily="34" charset="0"/>
                <a:cs typeface="Arial" panose="020B0604020202020204" pitchFamily="34" charset="0"/>
              </a:defRPr>
            </a:lvl1pPr>
          </a:lstStyle>
          <a:p>
            <a:pPr lvl="0"/>
            <a:r>
              <a:rPr lang="en-US"/>
              <a:t>PRESENTER TITLE</a:t>
            </a:r>
          </a:p>
          <a:p>
            <a:pPr lvl="0"/>
            <a:endParaRPr lang="en-US"/>
          </a:p>
        </p:txBody>
      </p:sp>
      <p:sp>
        <p:nvSpPr>
          <p:cNvPr id="48" name="Text Placeholder 20">
            <a:extLst>
              <a:ext uri="{FF2B5EF4-FFF2-40B4-BE49-F238E27FC236}">
                <a16:creationId xmlns:a16="http://schemas.microsoft.com/office/drawing/2014/main" id="{AFF7A107-06AB-5D8E-13C3-3BC0C4E118D9}"/>
              </a:ext>
            </a:extLst>
          </p:cNvPr>
          <p:cNvSpPr>
            <a:spLocks noGrp="1"/>
          </p:cNvSpPr>
          <p:nvPr>
            <p:ph type="body" sz="quarter" idx="22" hasCustomPrompt="1"/>
          </p:nvPr>
        </p:nvSpPr>
        <p:spPr>
          <a:xfrm>
            <a:off x="15289525" y="10537902"/>
            <a:ext cx="8345054" cy="413384"/>
          </a:xfrm>
          <a:prstGeom prst="rect">
            <a:avLst/>
          </a:prstGeom>
        </p:spPr>
        <p:txBody>
          <a:bodyPr lIns="0" tIns="0" rIns="0" bIns="0"/>
          <a:lstStyle>
            <a:lvl1pPr marL="0" indent="0">
              <a:lnSpc>
                <a:spcPct val="100000"/>
              </a:lnSpc>
              <a:buNone/>
              <a:defRPr sz="1800" b="0">
                <a:solidFill>
                  <a:schemeClr val="bg1"/>
                </a:solidFill>
                <a:latin typeface="Arial" panose="020B0604020202020204" pitchFamily="34" charset="0"/>
                <a:cs typeface="Arial" panose="020B0604020202020204" pitchFamily="34" charset="0"/>
              </a:defRPr>
            </a:lvl1pPr>
          </a:lstStyle>
          <a:p>
            <a:pPr lvl="0"/>
            <a:r>
              <a:rPr lang="en-US"/>
              <a:t>DATE</a:t>
            </a:r>
          </a:p>
          <a:p>
            <a:pPr lvl="0"/>
            <a:endParaRPr lang="en-US"/>
          </a:p>
        </p:txBody>
      </p:sp>
      <p:sp>
        <p:nvSpPr>
          <p:cNvPr id="49" name="Text Placeholder 20">
            <a:extLst>
              <a:ext uri="{FF2B5EF4-FFF2-40B4-BE49-F238E27FC236}">
                <a16:creationId xmlns:a16="http://schemas.microsoft.com/office/drawing/2014/main" id="{7C9C374D-94ED-70B7-EB70-E01AADF03E7D}"/>
              </a:ext>
            </a:extLst>
          </p:cNvPr>
          <p:cNvSpPr>
            <a:spLocks noGrp="1"/>
          </p:cNvSpPr>
          <p:nvPr>
            <p:ph type="body" sz="quarter" idx="23" hasCustomPrompt="1"/>
          </p:nvPr>
        </p:nvSpPr>
        <p:spPr>
          <a:xfrm>
            <a:off x="15289525" y="8534402"/>
            <a:ext cx="8345054" cy="413384"/>
          </a:xfrm>
          <a:prstGeom prst="rect">
            <a:avLst/>
          </a:prstGeom>
        </p:spPr>
        <p:txBody>
          <a:bodyPr lIns="0" tIns="0" rIns="0" bIns="0"/>
          <a:lstStyle>
            <a:lvl1pPr marL="0" indent="0">
              <a:lnSpc>
                <a:spcPct val="100000"/>
              </a:lnSpc>
              <a:buNone/>
              <a:defRPr sz="2800" b="0">
                <a:solidFill>
                  <a:schemeClr val="bg1"/>
                </a:solidFill>
                <a:latin typeface="Arial" panose="020B0604020202020204" pitchFamily="34" charset="0"/>
                <a:cs typeface="Arial" panose="020B0604020202020204" pitchFamily="34" charset="0"/>
              </a:defRPr>
            </a:lvl1pPr>
          </a:lstStyle>
          <a:p>
            <a:pPr lvl="0"/>
            <a:r>
              <a:rPr lang="en-US"/>
              <a:t>Presenter Name</a:t>
            </a:r>
          </a:p>
          <a:p>
            <a:pPr lvl="0"/>
            <a:endParaRPr lang="en-US"/>
          </a:p>
        </p:txBody>
      </p:sp>
      <p:sp>
        <p:nvSpPr>
          <p:cNvPr id="50" name="Text Placeholder 20">
            <a:extLst>
              <a:ext uri="{FF2B5EF4-FFF2-40B4-BE49-F238E27FC236}">
                <a16:creationId xmlns:a16="http://schemas.microsoft.com/office/drawing/2014/main" id="{5782BBC1-28DE-E2A3-9E97-AC18790A684E}"/>
              </a:ext>
            </a:extLst>
          </p:cNvPr>
          <p:cNvSpPr>
            <a:spLocks noGrp="1"/>
          </p:cNvSpPr>
          <p:nvPr>
            <p:ph type="body" sz="quarter" idx="24" hasCustomPrompt="1"/>
          </p:nvPr>
        </p:nvSpPr>
        <p:spPr>
          <a:xfrm>
            <a:off x="15289525" y="9157382"/>
            <a:ext cx="8345054" cy="413384"/>
          </a:xfrm>
          <a:prstGeom prst="rect">
            <a:avLst/>
          </a:prstGeom>
        </p:spPr>
        <p:txBody>
          <a:bodyPr lIns="0" tIns="0" rIns="0" bIns="0"/>
          <a:lstStyle>
            <a:lvl1pPr marL="0" indent="0">
              <a:lnSpc>
                <a:spcPct val="100000"/>
              </a:lnSpc>
              <a:buNone/>
              <a:defRPr sz="1800" b="0">
                <a:solidFill>
                  <a:schemeClr val="bg1"/>
                </a:solidFill>
                <a:latin typeface="Arial" panose="020B0604020202020204" pitchFamily="34" charset="0"/>
                <a:cs typeface="Arial" panose="020B0604020202020204" pitchFamily="34" charset="0"/>
              </a:defRPr>
            </a:lvl1pPr>
          </a:lstStyle>
          <a:p>
            <a:pPr lvl="0"/>
            <a:r>
              <a:rPr lang="en-US"/>
              <a:t>PRESENTER TITLE</a:t>
            </a:r>
          </a:p>
          <a:p>
            <a:pPr lvl="0"/>
            <a:endParaRPr lang="en-US"/>
          </a:p>
        </p:txBody>
      </p:sp>
      <p:sp>
        <p:nvSpPr>
          <p:cNvPr id="51" name="Text Placeholder 20">
            <a:extLst>
              <a:ext uri="{FF2B5EF4-FFF2-40B4-BE49-F238E27FC236}">
                <a16:creationId xmlns:a16="http://schemas.microsoft.com/office/drawing/2014/main" id="{A9EF1621-44C4-FA0C-1EDB-637D7FF5E092}"/>
              </a:ext>
            </a:extLst>
          </p:cNvPr>
          <p:cNvSpPr>
            <a:spLocks noGrp="1"/>
          </p:cNvSpPr>
          <p:nvPr>
            <p:ph type="body" sz="quarter" idx="19" hasCustomPrompt="1"/>
          </p:nvPr>
        </p:nvSpPr>
        <p:spPr>
          <a:xfrm>
            <a:off x="15253670" y="3012884"/>
            <a:ext cx="8396949" cy="3845116"/>
          </a:xfrm>
          <a:prstGeom prst="rect">
            <a:avLst/>
          </a:prstGeom>
        </p:spPr>
        <p:txBody>
          <a:bodyPr lIns="0" tIns="0" rIns="0" bIns="0"/>
          <a:lstStyle>
            <a:lvl1pPr marL="0" indent="0" algn="l">
              <a:lnSpc>
                <a:spcPct val="100000"/>
              </a:lnSpc>
              <a:spcBef>
                <a:spcPts val="0"/>
              </a:spcBef>
              <a:buNone/>
              <a:defRPr sz="8999" b="0">
                <a:solidFill>
                  <a:schemeClr val="bg1"/>
                </a:solidFill>
                <a:latin typeface="+mj-lt"/>
                <a:cs typeface="Arial" panose="020B0604020202020204" pitchFamily="34" charset="0"/>
              </a:defRPr>
            </a:lvl1pPr>
          </a:lstStyle>
          <a:p>
            <a:pPr lvl="0"/>
            <a:r>
              <a:rPr lang="en-US"/>
              <a:t>Presentation</a:t>
            </a:r>
            <a:br>
              <a:rPr lang="en-US"/>
            </a:br>
            <a:r>
              <a:rPr lang="en-US"/>
              <a:t>Title Goes Here</a:t>
            </a:r>
          </a:p>
        </p:txBody>
      </p:sp>
      <p:sp>
        <p:nvSpPr>
          <p:cNvPr id="3" name="Text Placeholder 4">
            <a:extLst>
              <a:ext uri="{FF2B5EF4-FFF2-40B4-BE49-F238E27FC236}">
                <a16:creationId xmlns:a16="http://schemas.microsoft.com/office/drawing/2014/main" id="{BF3A12F0-358B-0162-DCBE-FA71888E7B2C}"/>
              </a:ext>
            </a:extLst>
          </p:cNvPr>
          <p:cNvSpPr txBox="1">
            <a:spLocks/>
          </p:cNvSpPr>
          <p:nvPr userDrawn="1"/>
        </p:nvSpPr>
        <p:spPr>
          <a:xfrm>
            <a:off x="21030049" y="12801600"/>
            <a:ext cx="2590462" cy="914402"/>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1828571" rtl="0" eaLnBrk="1" fontAlgn="auto" latinLnBrk="0" hangingPunct="1">
              <a:lnSpc>
                <a:spcPct val="100000"/>
              </a:lnSpc>
              <a:spcBef>
                <a:spcPts val="0"/>
              </a:spcBef>
              <a:spcAft>
                <a:spcPts val="0"/>
              </a:spcAft>
              <a:buClrTx/>
              <a:buSzTx/>
              <a:buFontTx/>
              <a:buNone/>
              <a:tabLst/>
              <a:defRPr/>
            </a:pPr>
            <a:fld id="{29691552-3224-4B49-8468-AEF6176B9523}" type="slidenum">
              <a:rPr lang="en-US" sz="1400" kern="1200" smtClean="0">
                <a:solidFill>
                  <a:schemeClr val="bg1"/>
                </a:solidFill>
                <a:effectLst/>
                <a:latin typeface="+mn-lt"/>
                <a:ea typeface="+mn-ea"/>
                <a:cs typeface="+mn-cs"/>
              </a:rPr>
              <a:pPr marL="0" marR="0" lvl="0" indent="0" algn="r" defTabSz="1828571" rtl="0" eaLnBrk="1" fontAlgn="auto" latinLnBrk="0" hangingPunct="1">
                <a:lnSpc>
                  <a:spcPct val="100000"/>
                </a:lnSpc>
                <a:spcBef>
                  <a:spcPts val="0"/>
                </a:spcBef>
                <a:spcAft>
                  <a:spcPts val="0"/>
                </a:spcAft>
                <a:buClrTx/>
                <a:buSzTx/>
                <a:buFontTx/>
                <a:buNone/>
                <a:tabLst/>
                <a:defRPr/>
              </a:pPr>
              <a:t>‹#›</a:t>
            </a:fld>
            <a:endParaRPr lang="en-US" sz="1400" kern="1200">
              <a:solidFill>
                <a:schemeClr val="bg1"/>
              </a:solidFill>
              <a:effectLst/>
              <a:latin typeface="+mn-lt"/>
              <a:ea typeface="+mn-ea"/>
              <a:cs typeface="+mn-cs"/>
            </a:endParaRPr>
          </a:p>
        </p:txBody>
      </p:sp>
      <p:sp>
        <p:nvSpPr>
          <p:cNvPr id="4" name="Text Placeholder 8">
            <a:extLst>
              <a:ext uri="{FF2B5EF4-FFF2-40B4-BE49-F238E27FC236}">
                <a16:creationId xmlns:a16="http://schemas.microsoft.com/office/drawing/2014/main" id="{FC453E12-EDC9-3EED-B359-6EE3AC3E30AD}"/>
              </a:ext>
            </a:extLst>
          </p:cNvPr>
          <p:cNvSpPr>
            <a:spLocks noGrp="1"/>
          </p:cNvSpPr>
          <p:nvPr>
            <p:ph type="body" sz="quarter" idx="11" hasCustomPrompt="1"/>
          </p:nvPr>
        </p:nvSpPr>
        <p:spPr>
          <a:xfrm>
            <a:off x="15239604" y="12801600"/>
            <a:ext cx="5485686" cy="914400"/>
          </a:xfrm>
          <a:prstGeom prst="rect">
            <a:avLst/>
          </a:prstGeom>
        </p:spPr>
        <p:txBody>
          <a:bodyPr anchor="ctr"/>
          <a:lstStyle>
            <a:lvl1pPr marL="0" indent="0">
              <a:buNone/>
              <a:defRPr sz="1400">
                <a:solidFill>
                  <a:schemeClr val="bg1"/>
                </a:solidFill>
              </a:defRPr>
            </a:lvl1pPr>
            <a:lvl2pPr>
              <a:defRPr sz="1400"/>
            </a:lvl2pPr>
            <a:lvl3pPr>
              <a:defRPr sz="1400"/>
            </a:lvl3pPr>
            <a:lvl4pPr>
              <a:defRPr sz="1400"/>
            </a:lvl4pPr>
            <a:lvl5pPr>
              <a:defRPr sz="1400"/>
            </a:lvl5pPr>
          </a:lstStyle>
          <a:p>
            <a:pPr lvl="0"/>
            <a:r>
              <a:rPr lang="en-US" err="1"/>
              <a:t>nasa.gov</a:t>
            </a:r>
            <a:r>
              <a:rPr lang="en-US"/>
              <a:t>  |  Required document markings go here.</a:t>
            </a:r>
          </a:p>
        </p:txBody>
      </p:sp>
    </p:spTree>
    <p:extLst>
      <p:ext uri="{BB962C8B-B14F-4D97-AF65-F5344CB8AC3E}">
        <p14:creationId xmlns:p14="http://schemas.microsoft.com/office/powerpoint/2010/main" val="3531162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Card Medium 13">
    <p:bg>
      <p:bgPr>
        <a:solidFill>
          <a:schemeClr val="bg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606A6BC9-EF2A-1A8B-7A9B-24B35A634573}"/>
              </a:ext>
            </a:extLst>
          </p:cNvPr>
          <p:cNvPicPr>
            <a:picLocks noChangeAspect="1"/>
          </p:cNvPicPr>
          <p:nvPr userDrawn="1"/>
        </p:nvPicPr>
        <p:blipFill>
          <a:blip r:embed="rId2"/>
          <a:srcRect b="25005"/>
          <a:stretch>
            <a:fillRect/>
          </a:stretch>
        </p:blipFill>
        <p:spPr>
          <a:xfrm>
            <a:off x="1587" y="0"/>
            <a:ext cx="24382412" cy="13716000"/>
          </a:xfrm>
          <a:prstGeom prst="rect">
            <a:avLst/>
          </a:prstGeom>
        </p:spPr>
      </p:pic>
      <p:pic>
        <p:nvPicPr>
          <p:cNvPr id="17" name="NASA_Insignia-RGB.svg" descr="NASA_Insignia-RGB.svg">
            <a:extLst>
              <a:ext uri="{FF2B5EF4-FFF2-40B4-BE49-F238E27FC236}">
                <a16:creationId xmlns:a16="http://schemas.microsoft.com/office/drawing/2014/main" id="{DBF2FEB0-FB46-27F7-BBB9-4809131F8489}"/>
              </a:ext>
            </a:extLst>
          </p:cNvPr>
          <p:cNvPicPr>
            <a:picLocks noChangeAspect="1"/>
          </p:cNvPicPr>
          <p:nvPr userDrawn="1"/>
        </p:nvPicPr>
        <p:blipFill>
          <a:blip r:embed="rId3"/>
          <a:stretch>
            <a:fillRect/>
          </a:stretch>
        </p:blipFill>
        <p:spPr>
          <a:xfrm>
            <a:off x="22600809" y="227177"/>
            <a:ext cx="1238066" cy="1238228"/>
          </a:xfrm>
          <a:prstGeom prst="rect">
            <a:avLst/>
          </a:prstGeom>
          <a:ln w="12700">
            <a:miter lim="400000"/>
          </a:ln>
        </p:spPr>
      </p:pic>
      <p:sp>
        <p:nvSpPr>
          <p:cNvPr id="18" name="TextBox 17">
            <a:extLst>
              <a:ext uri="{FF2B5EF4-FFF2-40B4-BE49-F238E27FC236}">
                <a16:creationId xmlns:a16="http://schemas.microsoft.com/office/drawing/2014/main" id="{B18B6F63-338D-6C39-A217-2681026D66DE}"/>
              </a:ext>
            </a:extLst>
          </p:cNvPr>
          <p:cNvSpPr txBox="1"/>
          <p:nvPr userDrawn="1"/>
        </p:nvSpPr>
        <p:spPr>
          <a:xfrm>
            <a:off x="17285950" y="646705"/>
            <a:ext cx="4834607" cy="430887"/>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spAutoFit/>
          </a:bodyPr>
          <a:lstStyle>
            <a:lvl1pPr defTabSz="914400">
              <a:lnSpc>
                <a:spcPct val="100000"/>
              </a:lnSpc>
              <a:spcBef>
                <a:spcPts val="0"/>
              </a:spcBef>
              <a:defRPr sz="1600">
                <a:solidFill>
                  <a:srgbClr val="222222"/>
                </a:solidFill>
                <a:latin typeface="Helvetica Now Var Text Medium"/>
                <a:ea typeface="Helvetica Now Var Text Medium"/>
                <a:cs typeface="Helvetica Now Var Text Medium"/>
                <a:sym typeface="Helvetica Now Var Text Medium"/>
              </a:defRPr>
            </a:lvl1pPr>
          </a:lstStyle>
          <a:p>
            <a:pPr algn="r"/>
            <a:r>
              <a:rPr sz="1400" b="1">
                <a:solidFill>
                  <a:schemeClr val="tx1"/>
                </a:solidFill>
                <a:latin typeface="+mn-lt"/>
                <a:cs typeface="Arial" panose="020B0604020202020204" pitchFamily="34" charset="0"/>
              </a:rPr>
              <a:t>National Aeronautics a</a:t>
            </a:r>
            <a:r>
              <a:rPr lang="en-US" sz="1400" b="1">
                <a:solidFill>
                  <a:schemeClr val="tx1"/>
                </a:solidFill>
                <a:latin typeface="+mn-lt"/>
                <a:cs typeface="Arial" panose="020B0604020202020204" pitchFamily="34" charset="0"/>
              </a:rPr>
              <a:t>n</a:t>
            </a:r>
            <a:r>
              <a:rPr sz="1400" b="1">
                <a:solidFill>
                  <a:schemeClr val="tx1"/>
                </a:solidFill>
                <a:latin typeface="+mn-lt"/>
                <a:cs typeface="Arial" panose="020B0604020202020204" pitchFamily="34" charset="0"/>
              </a:rPr>
              <a:t>d</a:t>
            </a:r>
            <a:endParaRPr lang="en-US" sz="1400" b="1">
              <a:solidFill>
                <a:schemeClr val="tx1"/>
              </a:solidFill>
              <a:latin typeface="+mn-lt"/>
              <a:cs typeface="Arial" panose="020B0604020202020204" pitchFamily="34" charset="0"/>
            </a:endParaRPr>
          </a:p>
          <a:p>
            <a:pPr algn="r"/>
            <a:r>
              <a:rPr sz="1400" b="1">
                <a:solidFill>
                  <a:schemeClr val="tx1"/>
                </a:solidFill>
                <a:latin typeface="+mn-lt"/>
                <a:cs typeface="Arial" panose="020B0604020202020204" pitchFamily="34" charset="0"/>
              </a:rPr>
              <a:t>Space Administration</a:t>
            </a:r>
          </a:p>
        </p:txBody>
      </p:sp>
      <p:cxnSp>
        <p:nvCxnSpPr>
          <p:cNvPr id="27" name="Straight Connector 26">
            <a:extLst>
              <a:ext uri="{FF2B5EF4-FFF2-40B4-BE49-F238E27FC236}">
                <a16:creationId xmlns:a16="http://schemas.microsoft.com/office/drawing/2014/main" id="{2FBFFC8A-774B-C0A5-00EA-5FD54A9F1329}"/>
              </a:ext>
            </a:extLst>
          </p:cNvPr>
          <p:cNvCxnSpPr/>
          <p:nvPr userDrawn="1"/>
        </p:nvCxnSpPr>
        <p:spPr>
          <a:xfrm>
            <a:off x="22491311" y="444138"/>
            <a:ext cx="0" cy="83602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4" name="Text Placeholder 18">
            <a:extLst>
              <a:ext uri="{FF2B5EF4-FFF2-40B4-BE49-F238E27FC236}">
                <a16:creationId xmlns:a16="http://schemas.microsoft.com/office/drawing/2014/main" id="{F89609EC-803F-45A9-F12F-E0BBE9E45648}"/>
              </a:ext>
            </a:extLst>
          </p:cNvPr>
          <p:cNvSpPr>
            <a:spLocks noGrp="1"/>
          </p:cNvSpPr>
          <p:nvPr>
            <p:ph type="body" sz="quarter" idx="18" hasCustomPrompt="1"/>
          </p:nvPr>
        </p:nvSpPr>
        <p:spPr>
          <a:xfrm>
            <a:off x="15275459" y="1983371"/>
            <a:ext cx="8345054" cy="733426"/>
          </a:xfrm>
          <a:prstGeom prst="rect">
            <a:avLst/>
          </a:prstGeom>
        </p:spPr>
        <p:txBody>
          <a:bodyPr lIns="0" tIns="0" rIns="0" bIns="0" anchor="b"/>
          <a:lstStyle>
            <a:lvl1pPr marL="0" indent="0">
              <a:lnSpc>
                <a:spcPct val="100000"/>
              </a:lnSpc>
              <a:buNone/>
              <a:defRPr sz="2000" spc="600">
                <a:solidFill>
                  <a:schemeClr val="bg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THEME, PROJECT, MISSION</a:t>
            </a:r>
          </a:p>
        </p:txBody>
      </p:sp>
      <p:sp>
        <p:nvSpPr>
          <p:cNvPr id="65" name="Text Placeholder 20">
            <a:extLst>
              <a:ext uri="{FF2B5EF4-FFF2-40B4-BE49-F238E27FC236}">
                <a16:creationId xmlns:a16="http://schemas.microsoft.com/office/drawing/2014/main" id="{158A5470-D61D-2538-0083-FC9ECB776EE7}"/>
              </a:ext>
            </a:extLst>
          </p:cNvPr>
          <p:cNvSpPr>
            <a:spLocks noGrp="1"/>
          </p:cNvSpPr>
          <p:nvPr>
            <p:ph type="body" sz="quarter" idx="20" hasCustomPrompt="1"/>
          </p:nvPr>
        </p:nvSpPr>
        <p:spPr>
          <a:xfrm>
            <a:off x="15275459" y="7130046"/>
            <a:ext cx="8345054" cy="413384"/>
          </a:xfrm>
          <a:prstGeom prst="rect">
            <a:avLst/>
          </a:prstGeom>
        </p:spPr>
        <p:txBody>
          <a:bodyPr lIns="0" tIns="0" rIns="0" bIns="0"/>
          <a:lstStyle>
            <a:lvl1pPr marL="0" indent="0">
              <a:lnSpc>
                <a:spcPct val="100000"/>
              </a:lnSpc>
              <a:buNone/>
              <a:defRPr sz="2800" b="0">
                <a:solidFill>
                  <a:schemeClr val="bg1"/>
                </a:solidFill>
                <a:latin typeface="Arial" panose="020B0604020202020204" pitchFamily="34" charset="0"/>
                <a:cs typeface="Arial" panose="020B0604020202020204" pitchFamily="34" charset="0"/>
              </a:defRPr>
            </a:lvl1pPr>
          </a:lstStyle>
          <a:p>
            <a:pPr lvl="0"/>
            <a:r>
              <a:rPr lang="en-US"/>
              <a:t>Presenter Name</a:t>
            </a:r>
          </a:p>
          <a:p>
            <a:pPr lvl="0"/>
            <a:endParaRPr lang="en-US"/>
          </a:p>
        </p:txBody>
      </p:sp>
      <p:sp>
        <p:nvSpPr>
          <p:cNvPr id="66" name="Text Placeholder 20">
            <a:extLst>
              <a:ext uri="{FF2B5EF4-FFF2-40B4-BE49-F238E27FC236}">
                <a16:creationId xmlns:a16="http://schemas.microsoft.com/office/drawing/2014/main" id="{6769A8DC-1ABD-6FA0-85D8-37B9BD598631}"/>
              </a:ext>
            </a:extLst>
          </p:cNvPr>
          <p:cNvSpPr>
            <a:spLocks noGrp="1"/>
          </p:cNvSpPr>
          <p:nvPr>
            <p:ph type="body" sz="quarter" idx="21" hasCustomPrompt="1"/>
          </p:nvPr>
        </p:nvSpPr>
        <p:spPr>
          <a:xfrm>
            <a:off x="15275459" y="7753028"/>
            <a:ext cx="8345054" cy="413384"/>
          </a:xfrm>
          <a:prstGeom prst="rect">
            <a:avLst/>
          </a:prstGeom>
        </p:spPr>
        <p:txBody>
          <a:bodyPr lIns="0" tIns="0" rIns="0" bIns="0"/>
          <a:lstStyle>
            <a:lvl1pPr marL="0" indent="0">
              <a:lnSpc>
                <a:spcPct val="100000"/>
              </a:lnSpc>
              <a:buNone/>
              <a:defRPr sz="1800" b="0">
                <a:solidFill>
                  <a:schemeClr val="bg1"/>
                </a:solidFill>
                <a:latin typeface="Arial" panose="020B0604020202020204" pitchFamily="34" charset="0"/>
                <a:cs typeface="Arial" panose="020B0604020202020204" pitchFamily="34" charset="0"/>
              </a:defRPr>
            </a:lvl1pPr>
          </a:lstStyle>
          <a:p>
            <a:pPr lvl="0"/>
            <a:r>
              <a:rPr lang="en-US"/>
              <a:t>PRESENTER TITLE</a:t>
            </a:r>
          </a:p>
          <a:p>
            <a:pPr lvl="0"/>
            <a:endParaRPr lang="en-US"/>
          </a:p>
        </p:txBody>
      </p:sp>
      <p:sp>
        <p:nvSpPr>
          <p:cNvPr id="67" name="Text Placeholder 20">
            <a:extLst>
              <a:ext uri="{FF2B5EF4-FFF2-40B4-BE49-F238E27FC236}">
                <a16:creationId xmlns:a16="http://schemas.microsoft.com/office/drawing/2014/main" id="{DF91CFD5-D055-0323-F6C0-8700889F5B1B}"/>
              </a:ext>
            </a:extLst>
          </p:cNvPr>
          <p:cNvSpPr>
            <a:spLocks noGrp="1"/>
          </p:cNvSpPr>
          <p:nvPr>
            <p:ph type="body" sz="quarter" idx="22" hasCustomPrompt="1"/>
          </p:nvPr>
        </p:nvSpPr>
        <p:spPr>
          <a:xfrm>
            <a:off x="15275459" y="10537902"/>
            <a:ext cx="8345054" cy="413384"/>
          </a:xfrm>
          <a:prstGeom prst="rect">
            <a:avLst/>
          </a:prstGeom>
        </p:spPr>
        <p:txBody>
          <a:bodyPr lIns="0" tIns="0" rIns="0" bIns="0"/>
          <a:lstStyle>
            <a:lvl1pPr marL="0" indent="0">
              <a:lnSpc>
                <a:spcPct val="100000"/>
              </a:lnSpc>
              <a:buNone/>
              <a:defRPr sz="1800" b="0">
                <a:solidFill>
                  <a:schemeClr val="bg1"/>
                </a:solidFill>
                <a:latin typeface="Arial" panose="020B0604020202020204" pitchFamily="34" charset="0"/>
                <a:cs typeface="Arial" panose="020B0604020202020204" pitchFamily="34" charset="0"/>
              </a:defRPr>
            </a:lvl1pPr>
          </a:lstStyle>
          <a:p>
            <a:pPr lvl="0"/>
            <a:r>
              <a:rPr lang="en-US"/>
              <a:t>DATE</a:t>
            </a:r>
          </a:p>
          <a:p>
            <a:pPr lvl="0"/>
            <a:endParaRPr lang="en-US"/>
          </a:p>
        </p:txBody>
      </p:sp>
      <p:sp>
        <p:nvSpPr>
          <p:cNvPr id="68" name="Text Placeholder 20">
            <a:extLst>
              <a:ext uri="{FF2B5EF4-FFF2-40B4-BE49-F238E27FC236}">
                <a16:creationId xmlns:a16="http://schemas.microsoft.com/office/drawing/2014/main" id="{9CB57FBC-09F3-5A61-2E95-157154BF4DE0}"/>
              </a:ext>
            </a:extLst>
          </p:cNvPr>
          <p:cNvSpPr>
            <a:spLocks noGrp="1"/>
          </p:cNvSpPr>
          <p:nvPr>
            <p:ph type="body" sz="quarter" idx="23" hasCustomPrompt="1"/>
          </p:nvPr>
        </p:nvSpPr>
        <p:spPr>
          <a:xfrm>
            <a:off x="15275459" y="8534402"/>
            <a:ext cx="8345054" cy="413384"/>
          </a:xfrm>
          <a:prstGeom prst="rect">
            <a:avLst/>
          </a:prstGeom>
        </p:spPr>
        <p:txBody>
          <a:bodyPr lIns="0" tIns="0" rIns="0" bIns="0"/>
          <a:lstStyle>
            <a:lvl1pPr marL="0" indent="0">
              <a:lnSpc>
                <a:spcPct val="100000"/>
              </a:lnSpc>
              <a:buNone/>
              <a:defRPr sz="2800" b="0">
                <a:solidFill>
                  <a:schemeClr val="bg1"/>
                </a:solidFill>
                <a:latin typeface="Arial" panose="020B0604020202020204" pitchFamily="34" charset="0"/>
                <a:cs typeface="Arial" panose="020B0604020202020204" pitchFamily="34" charset="0"/>
              </a:defRPr>
            </a:lvl1pPr>
          </a:lstStyle>
          <a:p>
            <a:pPr lvl="0"/>
            <a:r>
              <a:rPr lang="en-US"/>
              <a:t>Presenter Name</a:t>
            </a:r>
          </a:p>
          <a:p>
            <a:pPr lvl="0"/>
            <a:endParaRPr lang="en-US"/>
          </a:p>
        </p:txBody>
      </p:sp>
      <p:sp>
        <p:nvSpPr>
          <p:cNvPr id="69" name="Text Placeholder 20">
            <a:extLst>
              <a:ext uri="{FF2B5EF4-FFF2-40B4-BE49-F238E27FC236}">
                <a16:creationId xmlns:a16="http://schemas.microsoft.com/office/drawing/2014/main" id="{A4FB657C-7896-79F6-1A4B-F9A9C3FA1E52}"/>
              </a:ext>
            </a:extLst>
          </p:cNvPr>
          <p:cNvSpPr>
            <a:spLocks noGrp="1"/>
          </p:cNvSpPr>
          <p:nvPr>
            <p:ph type="body" sz="quarter" idx="24" hasCustomPrompt="1"/>
          </p:nvPr>
        </p:nvSpPr>
        <p:spPr>
          <a:xfrm>
            <a:off x="15275459" y="9157382"/>
            <a:ext cx="8345054" cy="413384"/>
          </a:xfrm>
          <a:prstGeom prst="rect">
            <a:avLst/>
          </a:prstGeom>
        </p:spPr>
        <p:txBody>
          <a:bodyPr lIns="0" tIns="0" rIns="0" bIns="0"/>
          <a:lstStyle>
            <a:lvl1pPr marL="0" indent="0">
              <a:lnSpc>
                <a:spcPct val="100000"/>
              </a:lnSpc>
              <a:buNone/>
              <a:defRPr sz="1800" b="0">
                <a:solidFill>
                  <a:schemeClr val="bg1"/>
                </a:solidFill>
                <a:latin typeface="Arial" panose="020B0604020202020204" pitchFamily="34" charset="0"/>
                <a:cs typeface="Arial" panose="020B0604020202020204" pitchFamily="34" charset="0"/>
              </a:defRPr>
            </a:lvl1pPr>
          </a:lstStyle>
          <a:p>
            <a:pPr lvl="0"/>
            <a:r>
              <a:rPr lang="en-US"/>
              <a:t>PRESENTER TITLE</a:t>
            </a:r>
          </a:p>
          <a:p>
            <a:pPr lvl="0"/>
            <a:endParaRPr lang="en-US"/>
          </a:p>
        </p:txBody>
      </p:sp>
      <p:sp>
        <p:nvSpPr>
          <p:cNvPr id="70" name="Text Placeholder 20">
            <a:extLst>
              <a:ext uri="{FF2B5EF4-FFF2-40B4-BE49-F238E27FC236}">
                <a16:creationId xmlns:a16="http://schemas.microsoft.com/office/drawing/2014/main" id="{438C6E60-BBCF-894D-78D1-3863C8F342A0}"/>
              </a:ext>
            </a:extLst>
          </p:cNvPr>
          <p:cNvSpPr>
            <a:spLocks noGrp="1"/>
          </p:cNvSpPr>
          <p:nvPr>
            <p:ph type="body" sz="quarter" idx="19" hasCustomPrompt="1"/>
          </p:nvPr>
        </p:nvSpPr>
        <p:spPr>
          <a:xfrm>
            <a:off x="15239604" y="3012884"/>
            <a:ext cx="8396949" cy="3845116"/>
          </a:xfrm>
          <a:prstGeom prst="rect">
            <a:avLst/>
          </a:prstGeom>
        </p:spPr>
        <p:txBody>
          <a:bodyPr lIns="0" tIns="0" rIns="0" bIns="0"/>
          <a:lstStyle>
            <a:lvl1pPr marL="0" indent="0" algn="l">
              <a:lnSpc>
                <a:spcPct val="100000"/>
              </a:lnSpc>
              <a:spcBef>
                <a:spcPts val="0"/>
              </a:spcBef>
              <a:buNone/>
              <a:defRPr sz="8999" b="0">
                <a:solidFill>
                  <a:schemeClr val="bg1"/>
                </a:solidFill>
                <a:latin typeface="+mj-lt"/>
                <a:cs typeface="Arial" panose="020B0604020202020204" pitchFamily="34" charset="0"/>
              </a:defRPr>
            </a:lvl1pPr>
          </a:lstStyle>
          <a:p>
            <a:pPr lvl="0"/>
            <a:r>
              <a:rPr lang="en-US"/>
              <a:t>Presentation</a:t>
            </a:r>
            <a:br>
              <a:rPr lang="en-US"/>
            </a:br>
            <a:r>
              <a:rPr lang="en-US"/>
              <a:t>Title Goes Here</a:t>
            </a:r>
          </a:p>
        </p:txBody>
      </p:sp>
      <p:sp>
        <p:nvSpPr>
          <p:cNvPr id="4" name="Text Placeholder 4">
            <a:extLst>
              <a:ext uri="{FF2B5EF4-FFF2-40B4-BE49-F238E27FC236}">
                <a16:creationId xmlns:a16="http://schemas.microsoft.com/office/drawing/2014/main" id="{B09A878E-3BF4-27E3-18F8-37F7C2DFA707}"/>
              </a:ext>
            </a:extLst>
          </p:cNvPr>
          <p:cNvSpPr txBox="1">
            <a:spLocks/>
          </p:cNvSpPr>
          <p:nvPr userDrawn="1"/>
        </p:nvSpPr>
        <p:spPr>
          <a:xfrm>
            <a:off x="21030049" y="12801600"/>
            <a:ext cx="2590462" cy="914402"/>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1828571" rtl="0" eaLnBrk="1" fontAlgn="auto" latinLnBrk="0" hangingPunct="1">
              <a:lnSpc>
                <a:spcPct val="100000"/>
              </a:lnSpc>
              <a:spcBef>
                <a:spcPts val="0"/>
              </a:spcBef>
              <a:spcAft>
                <a:spcPts val="0"/>
              </a:spcAft>
              <a:buClrTx/>
              <a:buSzTx/>
              <a:buFontTx/>
              <a:buNone/>
              <a:tabLst/>
              <a:defRPr/>
            </a:pPr>
            <a:fld id="{29691552-3224-4B49-8468-AEF6176B9523}" type="slidenum">
              <a:rPr lang="en-US" sz="1400" kern="1200" smtClean="0">
                <a:solidFill>
                  <a:schemeClr val="bg1"/>
                </a:solidFill>
                <a:effectLst/>
                <a:latin typeface="+mn-lt"/>
                <a:ea typeface="+mn-ea"/>
                <a:cs typeface="+mn-cs"/>
              </a:rPr>
              <a:pPr marL="0" marR="0" lvl="0" indent="0" algn="r" defTabSz="1828571" rtl="0" eaLnBrk="1" fontAlgn="auto" latinLnBrk="0" hangingPunct="1">
                <a:lnSpc>
                  <a:spcPct val="100000"/>
                </a:lnSpc>
                <a:spcBef>
                  <a:spcPts val="0"/>
                </a:spcBef>
                <a:spcAft>
                  <a:spcPts val="0"/>
                </a:spcAft>
                <a:buClrTx/>
                <a:buSzTx/>
                <a:buFontTx/>
                <a:buNone/>
                <a:tabLst/>
                <a:defRPr/>
              </a:pPr>
              <a:t>‹#›</a:t>
            </a:fld>
            <a:endParaRPr lang="en-US" sz="1400" kern="1200">
              <a:solidFill>
                <a:schemeClr val="bg1"/>
              </a:solidFill>
              <a:effectLst/>
              <a:latin typeface="+mn-lt"/>
              <a:ea typeface="+mn-ea"/>
              <a:cs typeface="+mn-cs"/>
            </a:endParaRPr>
          </a:p>
        </p:txBody>
      </p:sp>
      <p:sp>
        <p:nvSpPr>
          <p:cNvPr id="6" name="Text Placeholder 8">
            <a:extLst>
              <a:ext uri="{FF2B5EF4-FFF2-40B4-BE49-F238E27FC236}">
                <a16:creationId xmlns:a16="http://schemas.microsoft.com/office/drawing/2014/main" id="{7ABE6241-8864-383F-F8A0-0E0780E1C157}"/>
              </a:ext>
            </a:extLst>
          </p:cNvPr>
          <p:cNvSpPr>
            <a:spLocks noGrp="1"/>
          </p:cNvSpPr>
          <p:nvPr>
            <p:ph type="body" sz="quarter" idx="11" hasCustomPrompt="1"/>
          </p:nvPr>
        </p:nvSpPr>
        <p:spPr>
          <a:xfrm>
            <a:off x="15239604" y="12801600"/>
            <a:ext cx="5485686" cy="914400"/>
          </a:xfrm>
          <a:prstGeom prst="rect">
            <a:avLst/>
          </a:prstGeom>
        </p:spPr>
        <p:txBody>
          <a:bodyPr anchor="ctr"/>
          <a:lstStyle>
            <a:lvl1pPr marL="0" indent="0">
              <a:buNone/>
              <a:defRPr sz="1400">
                <a:solidFill>
                  <a:schemeClr val="bg1"/>
                </a:solidFill>
              </a:defRPr>
            </a:lvl1pPr>
            <a:lvl2pPr>
              <a:defRPr sz="1400"/>
            </a:lvl2pPr>
            <a:lvl3pPr>
              <a:defRPr sz="1400"/>
            </a:lvl3pPr>
            <a:lvl4pPr>
              <a:defRPr sz="1400"/>
            </a:lvl4pPr>
            <a:lvl5pPr>
              <a:defRPr sz="1400"/>
            </a:lvl5pPr>
          </a:lstStyle>
          <a:p>
            <a:pPr lvl="0"/>
            <a:r>
              <a:rPr lang="en-US" err="1"/>
              <a:t>nasa.gov</a:t>
            </a:r>
            <a:r>
              <a:rPr lang="en-US"/>
              <a:t>  |  Required document markings go here.</a:t>
            </a:r>
          </a:p>
        </p:txBody>
      </p:sp>
    </p:spTree>
    <p:extLst>
      <p:ext uri="{BB962C8B-B14F-4D97-AF65-F5344CB8AC3E}">
        <p14:creationId xmlns:p14="http://schemas.microsoft.com/office/powerpoint/2010/main" val="134781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Card Medium 4">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043AFA3-C2E6-2079-7D0D-2F0CE699F916}"/>
              </a:ext>
            </a:extLst>
          </p:cNvPr>
          <p:cNvPicPr>
            <a:picLocks noChangeAspect="1"/>
          </p:cNvPicPr>
          <p:nvPr userDrawn="1"/>
        </p:nvPicPr>
        <p:blipFill>
          <a:blip r:embed="rId2"/>
          <a:stretch>
            <a:fillRect/>
          </a:stretch>
        </p:blipFill>
        <p:spPr>
          <a:xfrm>
            <a:off x="3809010" y="0"/>
            <a:ext cx="20574990" cy="13716660"/>
          </a:xfrm>
          <a:prstGeom prst="rect">
            <a:avLst/>
          </a:prstGeom>
        </p:spPr>
      </p:pic>
      <p:sp>
        <p:nvSpPr>
          <p:cNvPr id="6" name="Rectangle 5">
            <a:extLst>
              <a:ext uri="{FF2B5EF4-FFF2-40B4-BE49-F238E27FC236}">
                <a16:creationId xmlns:a16="http://schemas.microsoft.com/office/drawing/2014/main" id="{18696782-C4AB-7084-511C-A9A4CC5E797C}"/>
              </a:ext>
            </a:extLst>
          </p:cNvPr>
          <p:cNvSpPr/>
          <p:nvPr userDrawn="1"/>
        </p:nvSpPr>
        <p:spPr>
          <a:xfrm>
            <a:off x="-1" y="-660"/>
            <a:ext cx="24384001" cy="13716660"/>
          </a:xfrm>
          <a:prstGeom prst="rect">
            <a:avLst/>
          </a:prstGeom>
          <a:gradFill flip="none" rotWithShape="1">
            <a:gsLst>
              <a:gs pos="0">
                <a:schemeClr val="tx1"/>
              </a:gs>
              <a:gs pos="18000">
                <a:schemeClr val="tx1"/>
              </a:gs>
              <a:gs pos="100000">
                <a:schemeClr val="bg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 Placeholder 18">
            <a:extLst>
              <a:ext uri="{FF2B5EF4-FFF2-40B4-BE49-F238E27FC236}">
                <a16:creationId xmlns:a16="http://schemas.microsoft.com/office/drawing/2014/main" id="{7A6F6CBE-5EB2-8990-AB05-77107FAFD3BE}"/>
              </a:ext>
            </a:extLst>
          </p:cNvPr>
          <p:cNvSpPr>
            <a:spLocks noGrp="1"/>
          </p:cNvSpPr>
          <p:nvPr>
            <p:ph type="body" sz="quarter" idx="18" hasCustomPrompt="1"/>
          </p:nvPr>
        </p:nvSpPr>
        <p:spPr>
          <a:xfrm>
            <a:off x="799344" y="1983371"/>
            <a:ext cx="8345054" cy="733426"/>
          </a:xfrm>
          <a:prstGeom prst="rect">
            <a:avLst/>
          </a:prstGeom>
        </p:spPr>
        <p:txBody>
          <a:bodyPr lIns="0" tIns="0" rIns="0" bIns="0" anchor="b"/>
          <a:lstStyle>
            <a:lvl1pPr marL="0" indent="0">
              <a:lnSpc>
                <a:spcPct val="100000"/>
              </a:lnSpc>
              <a:buNone/>
              <a:defRPr sz="2000" spc="600">
                <a:solidFill>
                  <a:schemeClr val="bg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THEME, PROJECT, MISSION</a:t>
            </a:r>
          </a:p>
        </p:txBody>
      </p:sp>
      <p:sp>
        <p:nvSpPr>
          <p:cNvPr id="46" name="Text Placeholder 20">
            <a:extLst>
              <a:ext uri="{FF2B5EF4-FFF2-40B4-BE49-F238E27FC236}">
                <a16:creationId xmlns:a16="http://schemas.microsoft.com/office/drawing/2014/main" id="{F66856DE-A2C3-16B4-386F-29ABE8DDFE66}"/>
              </a:ext>
            </a:extLst>
          </p:cNvPr>
          <p:cNvSpPr>
            <a:spLocks noGrp="1"/>
          </p:cNvSpPr>
          <p:nvPr>
            <p:ph type="body" sz="quarter" idx="20" hasCustomPrompt="1"/>
          </p:nvPr>
        </p:nvSpPr>
        <p:spPr>
          <a:xfrm>
            <a:off x="799344" y="7130046"/>
            <a:ext cx="8345054" cy="413384"/>
          </a:xfrm>
          <a:prstGeom prst="rect">
            <a:avLst/>
          </a:prstGeom>
        </p:spPr>
        <p:txBody>
          <a:bodyPr lIns="0" tIns="0" rIns="0" bIns="0"/>
          <a:lstStyle>
            <a:lvl1pPr marL="0" indent="0">
              <a:lnSpc>
                <a:spcPct val="100000"/>
              </a:lnSpc>
              <a:buNone/>
              <a:defRPr sz="2800" b="0">
                <a:solidFill>
                  <a:schemeClr val="bg1"/>
                </a:solidFill>
                <a:latin typeface="Arial" panose="020B0604020202020204" pitchFamily="34" charset="0"/>
                <a:cs typeface="Arial" panose="020B0604020202020204" pitchFamily="34" charset="0"/>
              </a:defRPr>
            </a:lvl1pPr>
          </a:lstStyle>
          <a:p>
            <a:pPr lvl="0"/>
            <a:r>
              <a:rPr lang="en-US"/>
              <a:t>Presenter Name</a:t>
            </a:r>
          </a:p>
          <a:p>
            <a:pPr lvl="0"/>
            <a:endParaRPr lang="en-US"/>
          </a:p>
        </p:txBody>
      </p:sp>
      <p:sp>
        <p:nvSpPr>
          <p:cNvPr id="47" name="Text Placeholder 20">
            <a:extLst>
              <a:ext uri="{FF2B5EF4-FFF2-40B4-BE49-F238E27FC236}">
                <a16:creationId xmlns:a16="http://schemas.microsoft.com/office/drawing/2014/main" id="{A1A3533A-4E04-ECB6-CD98-ED1F02FEAC9A}"/>
              </a:ext>
            </a:extLst>
          </p:cNvPr>
          <p:cNvSpPr>
            <a:spLocks noGrp="1"/>
          </p:cNvSpPr>
          <p:nvPr>
            <p:ph type="body" sz="quarter" idx="21" hasCustomPrompt="1"/>
          </p:nvPr>
        </p:nvSpPr>
        <p:spPr>
          <a:xfrm>
            <a:off x="799344" y="7753028"/>
            <a:ext cx="8345054" cy="413384"/>
          </a:xfrm>
          <a:prstGeom prst="rect">
            <a:avLst/>
          </a:prstGeom>
        </p:spPr>
        <p:txBody>
          <a:bodyPr lIns="0" tIns="0" rIns="0" bIns="0"/>
          <a:lstStyle>
            <a:lvl1pPr marL="0" indent="0">
              <a:lnSpc>
                <a:spcPct val="100000"/>
              </a:lnSpc>
              <a:buNone/>
              <a:defRPr sz="1800" b="0">
                <a:solidFill>
                  <a:schemeClr val="bg1"/>
                </a:solidFill>
                <a:latin typeface="Arial" panose="020B0604020202020204" pitchFamily="34" charset="0"/>
                <a:cs typeface="Arial" panose="020B0604020202020204" pitchFamily="34" charset="0"/>
              </a:defRPr>
            </a:lvl1pPr>
          </a:lstStyle>
          <a:p>
            <a:pPr lvl="0"/>
            <a:r>
              <a:rPr lang="en-US"/>
              <a:t>PRESENTER TITLE</a:t>
            </a:r>
          </a:p>
          <a:p>
            <a:pPr lvl="0"/>
            <a:endParaRPr lang="en-US"/>
          </a:p>
        </p:txBody>
      </p:sp>
      <p:sp>
        <p:nvSpPr>
          <p:cNvPr id="49" name="Text Placeholder 20">
            <a:extLst>
              <a:ext uri="{FF2B5EF4-FFF2-40B4-BE49-F238E27FC236}">
                <a16:creationId xmlns:a16="http://schemas.microsoft.com/office/drawing/2014/main" id="{181BF706-2DEA-C483-3D60-8B7243796D2C}"/>
              </a:ext>
            </a:extLst>
          </p:cNvPr>
          <p:cNvSpPr>
            <a:spLocks noGrp="1"/>
          </p:cNvSpPr>
          <p:nvPr>
            <p:ph type="body" sz="quarter" idx="22" hasCustomPrompt="1"/>
          </p:nvPr>
        </p:nvSpPr>
        <p:spPr>
          <a:xfrm>
            <a:off x="799344" y="10537902"/>
            <a:ext cx="8345054" cy="413384"/>
          </a:xfrm>
          <a:prstGeom prst="rect">
            <a:avLst/>
          </a:prstGeom>
        </p:spPr>
        <p:txBody>
          <a:bodyPr lIns="0" tIns="0" rIns="0" bIns="0"/>
          <a:lstStyle>
            <a:lvl1pPr marL="0" indent="0">
              <a:lnSpc>
                <a:spcPct val="100000"/>
              </a:lnSpc>
              <a:buNone/>
              <a:defRPr sz="1800" b="0">
                <a:solidFill>
                  <a:schemeClr val="bg1"/>
                </a:solidFill>
                <a:latin typeface="Arial" panose="020B0604020202020204" pitchFamily="34" charset="0"/>
                <a:cs typeface="Arial" panose="020B0604020202020204" pitchFamily="34" charset="0"/>
              </a:defRPr>
            </a:lvl1pPr>
          </a:lstStyle>
          <a:p>
            <a:pPr lvl="0"/>
            <a:r>
              <a:rPr lang="en-US"/>
              <a:t>DATE</a:t>
            </a:r>
          </a:p>
          <a:p>
            <a:pPr lvl="0"/>
            <a:endParaRPr lang="en-US"/>
          </a:p>
        </p:txBody>
      </p:sp>
      <p:sp>
        <p:nvSpPr>
          <p:cNvPr id="50" name="Text Placeholder 20">
            <a:extLst>
              <a:ext uri="{FF2B5EF4-FFF2-40B4-BE49-F238E27FC236}">
                <a16:creationId xmlns:a16="http://schemas.microsoft.com/office/drawing/2014/main" id="{E0930265-8AE4-B927-8473-A5D934019FEF}"/>
              </a:ext>
            </a:extLst>
          </p:cNvPr>
          <p:cNvSpPr>
            <a:spLocks noGrp="1"/>
          </p:cNvSpPr>
          <p:nvPr>
            <p:ph type="body" sz="quarter" idx="23" hasCustomPrompt="1"/>
          </p:nvPr>
        </p:nvSpPr>
        <p:spPr>
          <a:xfrm>
            <a:off x="799344" y="8534402"/>
            <a:ext cx="8345054" cy="413384"/>
          </a:xfrm>
          <a:prstGeom prst="rect">
            <a:avLst/>
          </a:prstGeom>
        </p:spPr>
        <p:txBody>
          <a:bodyPr lIns="0" tIns="0" rIns="0" bIns="0"/>
          <a:lstStyle>
            <a:lvl1pPr marL="0" indent="0">
              <a:lnSpc>
                <a:spcPct val="100000"/>
              </a:lnSpc>
              <a:buNone/>
              <a:defRPr sz="2800" b="0">
                <a:solidFill>
                  <a:schemeClr val="bg1"/>
                </a:solidFill>
                <a:latin typeface="Arial" panose="020B0604020202020204" pitchFamily="34" charset="0"/>
                <a:cs typeface="Arial" panose="020B0604020202020204" pitchFamily="34" charset="0"/>
              </a:defRPr>
            </a:lvl1pPr>
          </a:lstStyle>
          <a:p>
            <a:pPr lvl="0"/>
            <a:r>
              <a:rPr lang="en-US"/>
              <a:t>Presenter Name</a:t>
            </a:r>
          </a:p>
          <a:p>
            <a:pPr lvl="0"/>
            <a:endParaRPr lang="en-US"/>
          </a:p>
        </p:txBody>
      </p:sp>
      <p:sp>
        <p:nvSpPr>
          <p:cNvPr id="51" name="Text Placeholder 20">
            <a:extLst>
              <a:ext uri="{FF2B5EF4-FFF2-40B4-BE49-F238E27FC236}">
                <a16:creationId xmlns:a16="http://schemas.microsoft.com/office/drawing/2014/main" id="{C60B9159-B64D-CF27-79A7-3DAD79BDF17B}"/>
              </a:ext>
            </a:extLst>
          </p:cNvPr>
          <p:cNvSpPr>
            <a:spLocks noGrp="1"/>
          </p:cNvSpPr>
          <p:nvPr>
            <p:ph type="body" sz="quarter" idx="24" hasCustomPrompt="1"/>
          </p:nvPr>
        </p:nvSpPr>
        <p:spPr>
          <a:xfrm>
            <a:off x="799344" y="9157382"/>
            <a:ext cx="8345054" cy="413384"/>
          </a:xfrm>
          <a:prstGeom prst="rect">
            <a:avLst/>
          </a:prstGeom>
        </p:spPr>
        <p:txBody>
          <a:bodyPr lIns="0" tIns="0" rIns="0" bIns="0"/>
          <a:lstStyle>
            <a:lvl1pPr marL="0" indent="0">
              <a:lnSpc>
                <a:spcPct val="100000"/>
              </a:lnSpc>
              <a:buNone/>
              <a:defRPr sz="1800" b="0">
                <a:solidFill>
                  <a:schemeClr val="bg1"/>
                </a:solidFill>
                <a:latin typeface="Arial" panose="020B0604020202020204" pitchFamily="34" charset="0"/>
                <a:cs typeface="Arial" panose="020B0604020202020204" pitchFamily="34" charset="0"/>
              </a:defRPr>
            </a:lvl1pPr>
          </a:lstStyle>
          <a:p>
            <a:pPr lvl="0"/>
            <a:r>
              <a:rPr lang="en-US"/>
              <a:t>PRESENTER TITLE</a:t>
            </a:r>
          </a:p>
          <a:p>
            <a:pPr lvl="0"/>
            <a:endParaRPr lang="en-US"/>
          </a:p>
        </p:txBody>
      </p:sp>
      <p:pic>
        <p:nvPicPr>
          <p:cNvPr id="52" name="NASA_Insignia-RGB.svg" descr="NASA_Insignia-RGB.svg">
            <a:extLst>
              <a:ext uri="{FF2B5EF4-FFF2-40B4-BE49-F238E27FC236}">
                <a16:creationId xmlns:a16="http://schemas.microsoft.com/office/drawing/2014/main" id="{F8930A60-4164-174C-778D-318F159F17D7}"/>
              </a:ext>
            </a:extLst>
          </p:cNvPr>
          <p:cNvPicPr>
            <a:picLocks noChangeAspect="1"/>
          </p:cNvPicPr>
          <p:nvPr userDrawn="1"/>
        </p:nvPicPr>
        <p:blipFill>
          <a:blip r:embed="rId3"/>
          <a:stretch>
            <a:fillRect/>
          </a:stretch>
        </p:blipFill>
        <p:spPr>
          <a:xfrm>
            <a:off x="22600809" y="227177"/>
            <a:ext cx="1238066" cy="1238228"/>
          </a:xfrm>
          <a:prstGeom prst="rect">
            <a:avLst/>
          </a:prstGeom>
          <a:ln w="12700">
            <a:miter lim="400000"/>
          </a:ln>
        </p:spPr>
      </p:pic>
      <p:sp>
        <p:nvSpPr>
          <p:cNvPr id="53" name="TextBox 52">
            <a:extLst>
              <a:ext uri="{FF2B5EF4-FFF2-40B4-BE49-F238E27FC236}">
                <a16:creationId xmlns:a16="http://schemas.microsoft.com/office/drawing/2014/main" id="{6699BDC8-23EE-AF66-A1AA-F75DC50EEE14}"/>
              </a:ext>
            </a:extLst>
          </p:cNvPr>
          <p:cNvSpPr txBox="1"/>
          <p:nvPr userDrawn="1"/>
        </p:nvSpPr>
        <p:spPr>
          <a:xfrm>
            <a:off x="763489" y="698956"/>
            <a:ext cx="5318069" cy="21544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spAutoFit/>
          </a:bodyPr>
          <a:lstStyle>
            <a:lvl1pPr defTabSz="914400">
              <a:lnSpc>
                <a:spcPct val="100000"/>
              </a:lnSpc>
              <a:spcBef>
                <a:spcPts val="0"/>
              </a:spcBef>
              <a:defRPr sz="1600">
                <a:solidFill>
                  <a:srgbClr val="222222"/>
                </a:solidFill>
                <a:latin typeface="Helvetica Now Var Text Medium"/>
                <a:ea typeface="Helvetica Now Var Text Medium"/>
                <a:cs typeface="Helvetica Now Var Text Medium"/>
                <a:sym typeface="Helvetica Now Var Text Medium"/>
              </a:defRPr>
            </a:lvl1pPr>
          </a:lstStyle>
          <a:p>
            <a:r>
              <a:rPr sz="1400" b="1">
                <a:solidFill>
                  <a:schemeClr val="bg1"/>
                </a:solidFill>
                <a:latin typeface="+mn-lt"/>
                <a:cs typeface="Arial" panose="020B0604020202020204" pitchFamily="34" charset="0"/>
              </a:rPr>
              <a:t>National Aeronautics a</a:t>
            </a:r>
            <a:r>
              <a:rPr lang="en-US" sz="1400" b="1">
                <a:solidFill>
                  <a:schemeClr val="bg1"/>
                </a:solidFill>
                <a:latin typeface="+mn-lt"/>
                <a:cs typeface="Arial" panose="020B0604020202020204" pitchFamily="34" charset="0"/>
              </a:rPr>
              <a:t>n</a:t>
            </a:r>
            <a:r>
              <a:rPr sz="1400" b="1">
                <a:solidFill>
                  <a:schemeClr val="bg1"/>
                </a:solidFill>
                <a:latin typeface="+mn-lt"/>
                <a:cs typeface="Arial" panose="020B0604020202020204" pitchFamily="34" charset="0"/>
              </a:rPr>
              <a:t>d Space Administration</a:t>
            </a:r>
          </a:p>
        </p:txBody>
      </p:sp>
      <p:sp>
        <p:nvSpPr>
          <p:cNvPr id="55" name="Text Placeholder 20">
            <a:extLst>
              <a:ext uri="{FF2B5EF4-FFF2-40B4-BE49-F238E27FC236}">
                <a16:creationId xmlns:a16="http://schemas.microsoft.com/office/drawing/2014/main" id="{8E90BA8A-0F3A-640E-79CD-D15DC4DEB080}"/>
              </a:ext>
            </a:extLst>
          </p:cNvPr>
          <p:cNvSpPr>
            <a:spLocks noGrp="1"/>
          </p:cNvSpPr>
          <p:nvPr>
            <p:ph type="body" sz="quarter" idx="19" hasCustomPrompt="1"/>
          </p:nvPr>
        </p:nvSpPr>
        <p:spPr>
          <a:xfrm>
            <a:off x="763488" y="3012884"/>
            <a:ext cx="8396949" cy="3845116"/>
          </a:xfrm>
          <a:prstGeom prst="rect">
            <a:avLst/>
          </a:prstGeom>
        </p:spPr>
        <p:txBody>
          <a:bodyPr lIns="0" tIns="0" rIns="0" bIns="0"/>
          <a:lstStyle>
            <a:lvl1pPr marL="0" indent="0" algn="l">
              <a:lnSpc>
                <a:spcPct val="100000"/>
              </a:lnSpc>
              <a:spcBef>
                <a:spcPts val="0"/>
              </a:spcBef>
              <a:buNone/>
              <a:defRPr sz="8999" b="0">
                <a:solidFill>
                  <a:schemeClr val="bg1"/>
                </a:solidFill>
                <a:latin typeface="+mj-lt"/>
                <a:cs typeface="Arial" panose="020B0604020202020204" pitchFamily="34" charset="0"/>
              </a:defRPr>
            </a:lvl1pPr>
          </a:lstStyle>
          <a:p>
            <a:pPr lvl="0"/>
            <a:r>
              <a:rPr lang="en-US"/>
              <a:t>Presentation</a:t>
            </a:r>
            <a:br>
              <a:rPr lang="en-US"/>
            </a:br>
            <a:r>
              <a:rPr lang="en-US"/>
              <a:t>Title Goes Here</a:t>
            </a:r>
          </a:p>
        </p:txBody>
      </p:sp>
      <p:sp>
        <p:nvSpPr>
          <p:cNvPr id="2" name="Text Placeholder 4">
            <a:extLst>
              <a:ext uri="{FF2B5EF4-FFF2-40B4-BE49-F238E27FC236}">
                <a16:creationId xmlns:a16="http://schemas.microsoft.com/office/drawing/2014/main" id="{96C90D98-EF27-9103-9857-9617734DA456}"/>
              </a:ext>
            </a:extLst>
          </p:cNvPr>
          <p:cNvSpPr txBox="1">
            <a:spLocks/>
          </p:cNvSpPr>
          <p:nvPr userDrawn="1"/>
        </p:nvSpPr>
        <p:spPr>
          <a:xfrm>
            <a:off x="12344380" y="12801600"/>
            <a:ext cx="11276132" cy="914402"/>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1828571" rtl="0" eaLnBrk="1" fontAlgn="auto" latinLnBrk="0" hangingPunct="1">
              <a:lnSpc>
                <a:spcPct val="100000"/>
              </a:lnSpc>
              <a:spcBef>
                <a:spcPts val="0"/>
              </a:spcBef>
              <a:spcAft>
                <a:spcPts val="0"/>
              </a:spcAft>
              <a:buClrTx/>
              <a:buSzTx/>
              <a:buFontTx/>
              <a:buNone/>
              <a:tabLst/>
              <a:defRPr/>
            </a:pPr>
            <a:fld id="{29691552-3224-4B49-8468-AEF6176B9523}" type="slidenum">
              <a:rPr lang="en-US" sz="1400" kern="1200" smtClean="0">
                <a:solidFill>
                  <a:schemeClr val="bg1"/>
                </a:solidFill>
                <a:effectLst/>
                <a:latin typeface="+mn-lt"/>
                <a:ea typeface="+mn-ea"/>
                <a:cs typeface="+mn-cs"/>
              </a:rPr>
              <a:pPr marL="0" marR="0" lvl="0" indent="0" algn="r" defTabSz="1828571" rtl="0" eaLnBrk="1" fontAlgn="auto" latinLnBrk="0" hangingPunct="1">
                <a:lnSpc>
                  <a:spcPct val="100000"/>
                </a:lnSpc>
                <a:spcBef>
                  <a:spcPts val="0"/>
                </a:spcBef>
                <a:spcAft>
                  <a:spcPts val="0"/>
                </a:spcAft>
                <a:buClrTx/>
                <a:buSzTx/>
                <a:buFontTx/>
                <a:buNone/>
                <a:tabLst/>
                <a:defRPr/>
              </a:pPr>
              <a:t>‹#›</a:t>
            </a:fld>
            <a:endParaRPr lang="en-US" sz="1400" kern="1200">
              <a:solidFill>
                <a:schemeClr val="bg1"/>
              </a:solidFill>
              <a:effectLst/>
              <a:latin typeface="+mn-lt"/>
              <a:ea typeface="+mn-ea"/>
              <a:cs typeface="+mn-cs"/>
            </a:endParaRPr>
          </a:p>
        </p:txBody>
      </p:sp>
      <p:sp>
        <p:nvSpPr>
          <p:cNvPr id="3" name="Text Placeholder 8">
            <a:extLst>
              <a:ext uri="{FF2B5EF4-FFF2-40B4-BE49-F238E27FC236}">
                <a16:creationId xmlns:a16="http://schemas.microsoft.com/office/drawing/2014/main" id="{93917488-8C82-2DC6-78D8-4C81786CAE31}"/>
              </a:ext>
            </a:extLst>
          </p:cNvPr>
          <p:cNvSpPr>
            <a:spLocks noGrp="1"/>
          </p:cNvSpPr>
          <p:nvPr>
            <p:ph type="body" sz="quarter" idx="11" hasCustomPrompt="1"/>
          </p:nvPr>
        </p:nvSpPr>
        <p:spPr>
          <a:xfrm>
            <a:off x="763488" y="12801600"/>
            <a:ext cx="11276132" cy="914400"/>
          </a:xfrm>
          <a:prstGeom prst="rect">
            <a:avLst/>
          </a:prstGeom>
        </p:spPr>
        <p:txBody>
          <a:bodyPr anchor="ctr"/>
          <a:lstStyle>
            <a:lvl1pPr marL="0" indent="0">
              <a:buNone/>
              <a:defRPr sz="1400">
                <a:solidFill>
                  <a:schemeClr val="bg1"/>
                </a:solidFill>
              </a:defRPr>
            </a:lvl1pPr>
            <a:lvl2pPr>
              <a:defRPr sz="1400"/>
            </a:lvl2pPr>
            <a:lvl3pPr>
              <a:defRPr sz="1400"/>
            </a:lvl3pPr>
            <a:lvl4pPr>
              <a:defRPr sz="1400"/>
            </a:lvl4pPr>
            <a:lvl5pPr>
              <a:defRPr sz="1400"/>
            </a:lvl5pPr>
          </a:lstStyle>
          <a:p>
            <a:pPr lvl="0"/>
            <a:r>
              <a:rPr lang="en-US" err="1"/>
              <a:t>nasa.gov</a:t>
            </a:r>
            <a:r>
              <a:rPr lang="en-US"/>
              <a:t>  |  Required document markings go here.</a:t>
            </a:r>
          </a:p>
        </p:txBody>
      </p:sp>
    </p:spTree>
    <p:extLst>
      <p:ext uri="{BB962C8B-B14F-4D97-AF65-F5344CB8AC3E}">
        <p14:creationId xmlns:p14="http://schemas.microsoft.com/office/powerpoint/2010/main" val="13803498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Card Medium 4">
    <p:spTree>
      <p:nvGrpSpPr>
        <p:cNvPr id="1" name=""/>
        <p:cNvGrpSpPr/>
        <p:nvPr/>
      </p:nvGrpSpPr>
      <p:grpSpPr>
        <a:xfrm>
          <a:off x="0" y="0"/>
          <a:ext cx="0" cy="0"/>
          <a:chOff x="0" y="0"/>
          <a:chExt cx="0" cy="0"/>
        </a:xfrm>
      </p:grpSpPr>
      <p:pic>
        <p:nvPicPr>
          <p:cNvPr id="11" name="Picture 10" descr="Stars in the sky with a black background&#10;&#10;Description automatically generated">
            <a:extLst>
              <a:ext uri="{FF2B5EF4-FFF2-40B4-BE49-F238E27FC236}">
                <a16:creationId xmlns:a16="http://schemas.microsoft.com/office/drawing/2014/main" id="{54755938-A938-1FC1-CE99-7AA0C3CC77FF}"/>
              </a:ext>
            </a:extLst>
          </p:cNvPr>
          <p:cNvPicPr>
            <a:picLocks noChangeAspect="1"/>
          </p:cNvPicPr>
          <p:nvPr userDrawn="1"/>
        </p:nvPicPr>
        <p:blipFill rotWithShape="1">
          <a:blip r:embed="rId2"/>
          <a:srcRect b="7981"/>
          <a:stretch/>
        </p:blipFill>
        <p:spPr>
          <a:xfrm>
            <a:off x="0" y="27152"/>
            <a:ext cx="24387175" cy="13661696"/>
          </a:xfrm>
          <a:prstGeom prst="rect">
            <a:avLst/>
          </a:prstGeom>
        </p:spPr>
      </p:pic>
      <p:pic>
        <p:nvPicPr>
          <p:cNvPr id="9" name="Picture 8" descr="A picture containing ceramic ware, glass, porcelain&#10;&#10;Description automatically generated">
            <a:extLst>
              <a:ext uri="{FF2B5EF4-FFF2-40B4-BE49-F238E27FC236}">
                <a16:creationId xmlns:a16="http://schemas.microsoft.com/office/drawing/2014/main" id="{4D2DEC3F-90A8-7E29-49AC-FBF7981C2CD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6423" t="19332" b="27426"/>
          <a:stretch/>
        </p:blipFill>
        <p:spPr>
          <a:xfrm>
            <a:off x="5" y="27154"/>
            <a:ext cx="8616832" cy="13661696"/>
          </a:xfrm>
          <a:prstGeom prst="rect">
            <a:avLst/>
          </a:prstGeom>
        </p:spPr>
      </p:pic>
      <p:sp>
        <p:nvSpPr>
          <p:cNvPr id="7" name="Rectangle 6">
            <a:extLst>
              <a:ext uri="{FF2B5EF4-FFF2-40B4-BE49-F238E27FC236}">
                <a16:creationId xmlns:a16="http://schemas.microsoft.com/office/drawing/2014/main" id="{1FDFAA38-5855-0980-BB35-AB7607EF7D4D}"/>
              </a:ext>
            </a:extLst>
          </p:cNvPr>
          <p:cNvSpPr/>
          <p:nvPr userDrawn="1"/>
        </p:nvSpPr>
        <p:spPr>
          <a:xfrm>
            <a:off x="0" y="27155"/>
            <a:ext cx="24387175" cy="13688850"/>
          </a:xfrm>
          <a:prstGeom prst="rect">
            <a:avLst/>
          </a:prstGeom>
          <a:gradFill>
            <a:gsLst>
              <a:gs pos="9000">
                <a:srgbClr val="000000"/>
              </a:gs>
              <a:gs pos="99000">
                <a:schemeClr val="tx1">
                  <a:alpha val="95860"/>
                </a:schemeClr>
              </a:gs>
              <a:gs pos="59000">
                <a:schemeClr val="tx1">
                  <a:alpha val="2304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7200"/>
          </a:p>
        </p:txBody>
      </p:sp>
      <p:sp>
        <p:nvSpPr>
          <p:cNvPr id="45" name="Text Placeholder 18">
            <a:extLst>
              <a:ext uri="{FF2B5EF4-FFF2-40B4-BE49-F238E27FC236}">
                <a16:creationId xmlns:a16="http://schemas.microsoft.com/office/drawing/2014/main" id="{7A6F6CBE-5EB2-8990-AB05-77107FAFD3BE}"/>
              </a:ext>
            </a:extLst>
          </p:cNvPr>
          <p:cNvSpPr>
            <a:spLocks noGrp="1"/>
          </p:cNvSpPr>
          <p:nvPr>
            <p:ph type="body" sz="quarter" idx="18" hasCustomPrompt="1"/>
          </p:nvPr>
        </p:nvSpPr>
        <p:spPr>
          <a:xfrm>
            <a:off x="799344" y="1983371"/>
            <a:ext cx="8345054" cy="733426"/>
          </a:xfrm>
          <a:prstGeom prst="rect">
            <a:avLst/>
          </a:prstGeom>
        </p:spPr>
        <p:txBody>
          <a:bodyPr lIns="0" tIns="0" rIns="0" bIns="0" anchor="b"/>
          <a:lstStyle>
            <a:lvl1pPr marL="0" indent="0">
              <a:lnSpc>
                <a:spcPct val="100000"/>
              </a:lnSpc>
              <a:buNone/>
              <a:defRPr sz="2000" spc="600">
                <a:solidFill>
                  <a:schemeClr val="bg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THEME, PROJECT, MISSION</a:t>
            </a:r>
          </a:p>
        </p:txBody>
      </p:sp>
      <p:sp>
        <p:nvSpPr>
          <p:cNvPr id="46" name="Text Placeholder 20">
            <a:extLst>
              <a:ext uri="{FF2B5EF4-FFF2-40B4-BE49-F238E27FC236}">
                <a16:creationId xmlns:a16="http://schemas.microsoft.com/office/drawing/2014/main" id="{F66856DE-A2C3-16B4-386F-29ABE8DDFE66}"/>
              </a:ext>
            </a:extLst>
          </p:cNvPr>
          <p:cNvSpPr>
            <a:spLocks noGrp="1"/>
          </p:cNvSpPr>
          <p:nvPr>
            <p:ph type="body" sz="quarter" idx="20" hasCustomPrompt="1"/>
          </p:nvPr>
        </p:nvSpPr>
        <p:spPr>
          <a:xfrm>
            <a:off x="799344" y="7130046"/>
            <a:ext cx="8345054" cy="413384"/>
          </a:xfrm>
          <a:prstGeom prst="rect">
            <a:avLst/>
          </a:prstGeom>
        </p:spPr>
        <p:txBody>
          <a:bodyPr lIns="0" tIns="0" rIns="0" bIns="0"/>
          <a:lstStyle>
            <a:lvl1pPr marL="0" indent="0">
              <a:lnSpc>
                <a:spcPct val="100000"/>
              </a:lnSpc>
              <a:buNone/>
              <a:defRPr sz="2800" b="0">
                <a:solidFill>
                  <a:schemeClr val="bg1"/>
                </a:solidFill>
                <a:latin typeface="Arial" panose="020B0604020202020204" pitchFamily="34" charset="0"/>
                <a:cs typeface="Arial" panose="020B0604020202020204" pitchFamily="34" charset="0"/>
              </a:defRPr>
            </a:lvl1pPr>
          </a:lstStyle>
          <a:p>
            <a:pPr lvl="0"/>
            <a:r>
              <a:rPr lang="en-US"/>
              <a:t>Presenter Name</a:t>
            </a:r>
          </a:p>
          <a:p>
            <a:pPr lvl="0"/>
            <a:endParaRPr lang="en-US"/>
          </a:p>
        </p:txBody>
      </p:sp>
      <p:sp>
        <p:nvSpPr>
          <p:cNvPr id="47" name="Text Placeholder 20">
            <a:extLst>
              <a:ext uri="{FF2B5EF4-FFF2-40B4-BE49-F238E27FC236}">
                <a16:creationId xmlns:a16="http://schemas.microsoft.com/office/drawing/2014/main" id="{A1A3533A-4E04-ECB6-CD98-ED1F02FEAC9A}"/>
              </a:ext>
            </a:extLst>
          </p:cNvPr>
          <p:cNvSpPr>
            <a:spLocks noGrp="1"/>
          </p:cNvSpPr>
          <p:nvPr>
            <p:ph type="body" sz="quarter" idx="21" hasCustomPrompt="1"/>
          </p:nvPr>
        </p:nvSpPr>
        <p:spPr>
          <a:xfrm>
            <a:off x="799344" y="7753028"/>
            <a:ext cx="8345054" cy="413384"/>
          </a:xfrm>
          <a:prstGeom prst="rect">
            <a:avLst/>
          </a:prstGeom>
        </p:spPr>
        <p:txBody>
          <a:bodyPr lIns="0" tIns="0" rIns="0" bIns="0"/>
          <a:lstStyle>
            <a:lvl1pPr marL="0" indent="0">
              <a:lnSpc>
                <a:spcPct val="100000"/>
              </a:lnSpc>
              <a:buNone/>
              <a:defRPr sz="1800" b="0">
                <a:solidFill>
                  <a:schemeClr val="bg1"/>
                </a:solidFill>
                <a:latin typeface="Arial" panose="020B0604020202020204" pitchFamily="34" charset="0"/>
                <a:cs typeface="Arial" panose="020B0604020202020204" pitchFamily="34" charset="0"/>
              </a:defRPr>
            </a:lvl1pPr>
          </a:lstStyle>
          <a:p>
            <a:pPr lvl="0"/>
            <a:r>
              <a:rPr lang="en-US"/>
              <a:t>PRESENTER TITLE</a:t>
            </a:r>
          </a:p>
          <a:p>
            <a:pPr lvl="0"/>
            <a:endParaRPr lang="en-US"/>
          </a:p>
        </p:txBody>
      </p:sp>
      <p:sp>
        <p:nvSpPr>
          <p:cNvPr id="49" name="Text Placeholder 20">
            <a:extLst>
              <a:ext uri="{FF2B5EF4-FFF2-40B4-BE49-F238E27FC236}">
                <a16:creationId xmlns:a16="http://schemas.microsoft.com/office/drawing/2014/main" id="{181BF706-2DEA-C483-3D60-8B7243796D2C}"/>
              </a:ext>
            </a:extLst>
          </p:cNvPr>
          <p:cNvSpPr>
            <a:spLocks noGrp="1"/>
          </p:cNvSpPr>
          <p:nvPr>
            <p:ph type="body" sz="quarter" idx="22" hasCustomPrompt="1"/>
          </p:nvPr>
        </p:nvSpPr>
        <p:spPr>
          <a:xfrm>
            <a:off x="799344" y="10537902"/>
            <a:ext cx="8345054" cy="413384"/>
          </a:xfrm>
          <a:prstGeom prst="rect">
            <a:avLst/>
          </a:prstGeom>
        </p:spPr>
        <p:txBody>
          <a:bodyPr lIns="0" tIns="0" rIns="0" bIns="0"/>
          <a:lstStyle>
            <a:lvl1pPr marL="0" indent="0">
              <a:lnSpc>
                <a:spcPct val="100000"/>
              </a:lnSpc>
              <a:buNone/>
              <a:defRPr sz="1800" b="0">
                <a:solidFill>
                  <a:schemeClr val="bg1"/>
                </a:solidFill>
                <a:latin typeface="Arial" panose="020B0604020202020204" pitchFamily="34" charset="0"/>
                <a:cs typeface="Arial" panose="020B0604020202020204" pitchFamily="34" charset="0"/>
              </a:defRPr>
            </a:lvl1pPr>
          </a:lstStyle>
          <a:p>
            <a:pPr lvl="0"/>
            <a:r>
              <a:rPr lang="en-US"/>
              <a:t>DATE</a:t>
            </a:r>
          </a:p>
          <a:p>
            <a:pPr lvl="0"/>
            <a:endParaRPr lang="en-US"/>
          </a:p>
        </p:txBody>
      </p:sp>
      <p:sp>
        <p:nvSpPr>
          <p:cNvPr id="50" name="Text Placeholder 20">
            <a:extLst>
              <a:ext uri="{FF2B5EF4-FFF2-40B4-BE49-F238E27FC236}">
                <a16:creationId xmlns:a16="http://schemas.microsoft.com/office/drawing/2014/main" id="{E0930265-8AE4-B927-8473-A5D934019FEF}"/>
              </a:ext>
            </a:extLst>
          </p:cNvPr>
          <p:cNvSpPr>
            <a:spLocks noGrp="1"/>
          </p:cNvSpPr>
          <p:nvPr>
            <p:ph type="body" sz="quarter" idx="23" hasCustomPrompt="1"/>
          </p:nvPr>
        </p:nvSpPr>
        <p:spPr>
          <a:xfrm>
            <a:off x="799344" y="8534402"/>
            <a:ext cx="8345054" cy="413384"/>
          </a:xfrm>
          <a:prstGeom prst="rect">
            <a:avLst/>
          </a:prstGeom>
        </p:spPr>
        <p:txBody>
          <a:bodyPr lIns="0" tIns="0" rIns="0" bIns="0"/>
          <a:lstStyle>
            <a:lvl1pPr marL="0" indent="0">
              <a:lnSpc>
                <a:spcPct val="100000"/>
              </a:lnSpc>
              <a:buNone/>
              <a:defRPr sz="2800" b="0">
                <a:solidFill>
                  <a:schemeClr val="bg1"/>
                </a:solidFill>
                <a:latin typeface="Arial" panose="020B0604020202020204" pitchFamily="34" charset="0"/>
                <a:cs typeface="Arial" panose="020B0604020202020204" pitchFamily="34" charset="0"/>
              </a:defRPr>
            </a:lvl1pPr>
          </a:lstStyle>
          <a:p>
            <a:pPr lvl="0"/>
            <a:r>
              <a:rPr lang="en-US"/>
              <a:t>Presenter Name</a:t>
            </a:r>
          </a:p>
          <a:p>
            <a:pPr lvl="0"/>
            <a:endParaRPr lang="en-US"/>
          </a:p>
        </p:txBody>
      </p:sp>
      <p:sp>
        <p:nvSpPr>
          <p:cNvPr id="51" name="Text Placeholder 20">
            <a:extLst>
              <a:ext uri="{FF2B5EF4-FFF2-40B4-BE49-F238E27FC236}">
                <a16:creationId xmlns:a16="http://schemas.microsoft.com/office/drawing/2014/main" id="{C60B9159-B64D-CF27-79A7-3DAD79BDF17B}"/>
              </a:ext>
            </a:extLst>
          </p:cNvPr>
          <p:cNvSpPr>
            <a:spLocks noGrp="1"/>
          </p:cNvSpPr>
          <p:nvPr>
            <p:ph type="body" sz="quarter" idx="24" hasCustomPrompt="1"/>
          </p:nvPr>
        </p:nvSpPr>
        <p:spPr>
          <a:xfrm>
            <a:off x="799344" y="9157382"/>
            <a:ext cx="8345054" cy="413384"/>
          </a:xfrm>
          <a:prstGeom prst="rect">
            <a:avLst/>
          </a:prstGeom>
        </p:spPr>
        <p:txBody>
          <a:bodyPr lIns="0" tIns="0" rIns="0" bIns="0"/>
          <a:lstStyle>
            <a:lvl1pPr marL="0" indent="0">
              <a:lnSpc>
                <a:spcPct val="100000"/>
              </a:lnSpc>
              <a:buNone/>
              <a:defRPr sz="1800" b="0">
                <a:solidFill>
                  <a:schemeClr val="bg1"/>
                </a:solidFill>
                <a:latin typeface="Arial" panose="020B0604020202020204" pitchFamily="34" charset="0"/>
                <a:cs typeface="Arial" panose="020B0604020202020204" pitchFamily="34" charset="0"/>
              </a:defRPr>
            </a:lvl1pPr>
          </a:lstStyle>
          <a:p>
            <a:pPr lvl="0"/>
            <a:r>
              <a:rPr lang="en-US"/>
              <a:t>PRESENTER TITLE</a:t>
            </a:r>
          </a:p>
          <a:p>
            <a:pPr lvl="0"/>
            <a:endParaRPr lang="en-US"/>
          </a:p>
        </p:txBody>
      </p:sp>
      <p:pic>
        <p:nvPicPr>
          <p:cNvPr id="52" name="NASA_Insignia-RGB.svg" descr="NASA_Insignia-RGB.svg">
            <a:extLst>
              <a:ext uri="{FF2B5EF4-FFF2-40B4-BE49-F238E27FC236}">
                <a16:creationId xmlns:a16="http://schemas.microsoft.com/office/drawing/2014/main" id="{F8930A60-4164-174C-778D-318F159F17D7}"/>
              </a:ext>
            </a:extLst>
          </p:cNvPr>
          <p:cNvPicPr>
            <a:picLocks noChangeAspect="1"/>
          </p:cNvPicPr>
          <p:nvPr userDrawn="1"/>
        </p:nvPicPr>
        <p:blipFill>
          <a:blip r:embed="rId4"/>
          <a:stretch>
            <a:fillRect/>
          </a:stretch>
        </p:blipFill>
        <p:spPr>
          <a:xfrm>
            <a:off x="22600809" y="227177"/>
            <a:ext cx="1238066" cy="1238228"/>
          </a:xfrm>
          <a:prstGeom prst="rect">
            <a:avLst/>
          </a:prstGeom>
          <a:ln w="12700">
            <a:miter lim="400000"/>
          </a:ln>
        </p:spPr>
      </p:pic>
      <p:sp>
        <p:nvSpPr>
          <p:cNvPr id="53" name="TextBox 52">
            <a:extLst>
              <a:ext uri="{FF2B5EF4-FFF2-40B4-BE49-F238E27FC236}">
                <a16:creationId xmlns:a16="http://schemas.microsoft.com/office/drawing/2014/main" id="{6699BDC8-23EE-AF66-A1AA-F75DC50EEE14}"/>
              </a:ext>
            </a:extLst>
          </p:cNvPr>
          <p:cNvSpPr txBox="1"/>
          <p:nvPr userDrawn="1"/>
        </p:nvSpPr>
        <p:spPr>
          <a:xfrm>
            <a:off x="763489" y="698956"/>
            <a:ext cx="5318069" cy="21544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914400">
              <a:lnSpc>
                <a:spcPct val="100000"/>
              </a:lnSpc>
              <a:spcBef>
                <a:spcPts val="0"/>
              </a:spcBef>
              <a:defRPr sz="1600">
                <a:solidFill>
                  <a:srgbClr val="222222"/>
                </a:solidFill>
                <a:latin typeface="Helvetica Now Var Text Medium"/>
                <a:ea typeface="Helvetica Now Var Text Medium"/>
                <a:cs typeface="Helvetica Now Var Text Medium"/>
                <a:sym typeface="Helvetica Now Var Text Medium"/>
              </a:defRPr>
            </a:lvl1pPr>
          </a:lstStyle>
          <a:p>
            <a:r>
              <a:rPr sz="1400" b="1">
                <a:solidFill>
                  <a:schemeClr val="bg1"/>
                </a:solidFill>
                <a:latin typeface="+mn-lt"/>
                <a:cs typeface="Arial" panose="020B0604020202020204" pitchFamily="34" charset="0"/>
              </a:rPr>
              <a:t>National Aeronautics a</a:t>
            </a:r>
            <a:r>
              <a:rPr lang="en-US" sz="1400" b="1">
                <a:solidFill>
                  <a:schemeClr val="bg1"/>
                </a:solidFill>
                <a:latin typeface="+mn-lt"/>
                <a:cs typeface="Arial" panose="020B0604020202020204" pitchFamily="34" charset="0"/>
              </a:rPr>
              <a:t>n</a:t>
            </a:r>
            <a:r>
              <a:rPr sz="1400" b="1">
                <a:solidFill>
                  <a:schemeClr val="bg1"/>
                </a:solidFill>
                <a:latin typeface="+mn-lt"/>
                <a:cs typeface="Arial" panose="020B0604020202020204" pitchFamily="34" charset="0"/>
              </a:rPr>
              <a:t>d Space Administration</a:t>
            </a:r>
          </a:p>
        </p:txBody>
      </p:sp>
      <p:sp>
        <p:nvSpPr>
          <p:cNvPr id="55" name="Text Placeholder 20">
            <a:extLst>
              <a:ext uri="{FF2B5EF4-FFF2-40B4-BE49-F238E27FC236}">
                <a16:creationId xmlns:a16="http://schemas.microsoft.com/office/drawing/2014/main" id="{8E90BA8A-0F3A-640E-79CD-D15DC4DEB080}"/>
              </a:ext>
            </a:extLst>
          </p:cNvPr>
          <p:cNvSpPr>
            <a:spLocks noGrp="1"/>
          </p:cNvSpPr>
          <p:nvPr>
            <p:ph type="body" sz="quarter" idx="19" hasCustomPrompt="1"/>
          </p:nvPr>
        </p:nvSpPr>
        <p:spPr>
          <a:xfrm>
            <a:off x="763488" y="3012884"/>
            <a:ext cx="8396949" cy="3845116"/>
          </a:xfrm>
          <a:prstGeom prst="rect">
            <a:avLst/>
          </a:prstGeom>
        </p:spPr>
        <p:txBody>
          <a:bodyPr lIns="0" tIns="0" rIns="0" bIns="0"/>
          <a:lstStyle>
            <a:lvl1pPr marL="0" indent="0" algn="l">
              <a:lnSpc>
                <a:spcPct val="100000"/>
              </a:lnSpc>
              <a:spcBef>
                <a:spcPts val="0"/>
              </a:spcBef>
              <a:buNone/>
              <a:defRPr sz="8999" b="0">
                <a:solidFill>
                  <a:schemeClr val="bg1"/>
                </a:solidFill>
                <a:latin typeface="+mj-lt"/>
                <a:cs typeface="Arial" panose="020B0604020202020204" pitchFamily="34" charset="0"/>
              </a:defRPr>
            </a:lvl1pPr>
          </a:lstStyle>
          <a:p>
            <a:pPr lvl="0"/>
            <a:r>
              <a:rPr lang="en-US"/>
              <a:t>Presentation</a:t>
            </a:r>
            <a:br>
              <a:rPr lang="en-US"/>
            </a:br>
            <a:r>
              <a:rPr lang="en-US"/>
              <a:t>Title Goes Here</a:t>
            </a:r>
          </a:p>
        </p:txBody>
      </p:sp>
      <p:sp>
        <p:nvSpPr>
          <p:cNvPr id="2" name="Text Placeholder 4">
            <a:extLst>
              <a:ext uri="{FF2B5EF4-FFF2-40B4-BE49-F238E27FC236}">
                <a16:creationId xmlns:a16="http://schemas.microsoft.com/office/drawing/2014/main" id="{96C90D98-EF27-9103-9857-9617734DA456}"/>
              </a:ext>
            </a:extLst>
          </p:cNvPr>
          <p:cNvSpPr txBox="1">
            <a:spLocks/>
          </p:cNvSpPr>
          <p:nvPr userDrawn="1"/>
        </p:nvSpPr>
        <p:spPr>
          <a:xfrm>
            <a:off x="12344380" y="12801600"/>
            <a:ext cx="11276132" cy="914402"/>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1828571" rtl="0" eaLnBrk="1" fontAlgn="auto" latinLnBrk="0" hangingPunct="1">
              <a:lnSpc>
                <a:spcPct val="100000"/>
              </a:lnSpc>
              <a:spcBef>
                <a:spcPts val="0"/>
              </a:spcBef>
              <a:spcAft>
                <a:spcPts val="0"/>
              </a:spcAft>
              <a:buClrTx/>
              <a:buSzTx/>
              <a:buFontTx/>
              <a:buNone/>
              <a:tabLst/>
              <a:defRPr/>
            </a:pPr>
            <a:fld id="{29691552-3224-4B49-8468-AEF6176B9523}" type="slidenum">
              <a:rPr lang="en-US" sz="1400" kern="1200" smtClean="0">
                <a:solidFill>
                  <a:schemeClr val="bg1"/>
                </a:solidFill>
                <a:effectLst/>
                <a:latin typeface="+mn-lt"/>
                <a:ea typeface="+mn-ea"/>
                <a:cs typeface="+mn-cs"/>
              </a:rPr>
              <a:pPr marL="0" marR="0" lvl="0" indent="0" algn="r" defTabSz="1828571" rtl="0" eaLnBrk="1" fontAlgn="auto" latinLnBrk="0" hangingPunct="1">
                <a:lnSpc>
                  <a:spcPct val="100000"/>
                </a:lnSpc>
                <a:spcBef>
                  <a:spcPts val="0"/>
                </a:spcBef>
                <a:spcAft>
                  <a:spcPts val="0"/>
                </a:spcAft>
                <a:buClrTx/>
                <a:buSzTx/>
                <a:buFontTx/>
                <a:buNone/>
                <a:tabLst/>
                <a:defRPr/>
              </a:pPr>
              <a:t>‹#›</a:t>
            </a:fld>
            <a:endParaRPr lang="en-US" sz="1400" kern="1200">
              <a:solidFill>
                <a:schemeClr val="bg1"/>
              </a:solidFill>
              <a:effectLst/>
              <a:latin typeface="+mn-lt"/>
              <a:ea typeface="+mn-ea"/>
              <a:cs typeface="+mn-cs"/>
            </a:endParaRPr>
          </a:p>
        </p:txBody>
      </p:sp>
      <p:sp>
        <p:nvSpPr>
          <p:cNvPr id="3" name="Text Placeholder 8">
            <a:extLst>
              <a:ext uri="{FF2B5EF4-FFF2-40B4-BE49-F238E27FC236}">
                <a16:creationId xmlns:a16="http://schemas.microsoft.com/office/drawing/2014/main" id="{93917488-8C82-2DC6-78D8-4C81786CAE31}"/>
              </a:ext>
            </a:extLst>
          </p:cNvPr>
          <p:cNvSpPr>
            <a:spLocks noGrp="1"/>
          </p:cNvSpPr>
          <p:nvPr>
            <p:ph type="body" sz="quarter" idx="11" hasCustomPrompt="1"/>
          </p:nvPr>
        </p:nvSpPr>
        <p:spPr>
          <a:xfrm>
            <a:off x="763488" y="12801600"/>
            <a:ext cx="11276132" cy="914400"/>
          </a:xfrm>
          <a:prstGeom prst="rect">
            <a:avLst/>
          </a:prstGeom>
        </p:spPr>
        <p:txBody>
          <a:bodyPr anchor="ctr"/>
          <a:lstStyle>
            <a:lvl1pPr marL="0" indent="0">
              <a:buNone/>
              <a:defRPr sz="1400">
                <a:solidFill>
                  <a:schemeClr val="bg1"/>
                </a:solidFill>
              </a:defRPr>
            </a:lvl1pPr>
            <a:lvl2pPr>
              <a:defRPr sz="1400"/>
            </a:lvl2pPr>
            <a:lvl3pPr>
              <a:defRPr sz="1400"/>
            </a:lvl3pPr>
            <a:lvl4pPr>
              <a:defRPr sz="1400"/>
            </a:lvl4pPr>
            <a:lvl5pPr>
              <a:defRPr sz="1400"/>
            </a:lvl5pPr>
          </a:lstStyle>
          <a:p>
            <a:pPr lvl="0"/>
            <a:r>
              <a:rPr lang="en-US" err="1"/>
              <a:t>nasa.gov</a:t>
            </a:r>
            <a:r>
              <a:rPr lang="en-US"/>
              <a:t>  |  Required document markings go here.</a:t>
            </a:r>
          </a:p>
        </p:txBody>
      </p:sp>
    </p:spTree>
    <p:extLst>
      <p:ext uri="{BB962C8B-B14F-4D97-AF65-F5344CB8AC3E}">
        <p14:creationId xmlns:p14="http://schemas.microsoft.com/office/powerpoint/2010/main" val="1934568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tats 1">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B7B5E5A2-CB7C-D009-E678-9121555AFC59}"/>
              </a:ext>
            </a:extLst>
          </p:cNvPr>
          <p:cNvSpPr/>
          <p:nvPr userDrawn="1"/>
        </p:nvSpPr>
        <p:spPr>
          <a:xfrm>
            <a:off x="0" y="0"/>
            <a:ext cx="24384000" cy="13716000"/>
          </a:xfrm>
          <a:prstGeom prst="rect">
            <a:avLst/>
          </a:prstGeom>
          <a:blipFill>
            <a:blip r:embed="rId2"/>
            <a:srcRect/>
            <a:stretch>
              <a:fillRect t="-23" b="-23"/>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7199"/>
          </a:p>
        </p:txBody>
      </p:sp>
      <p:sp>
        <p:nvSpPr>
          <p:cNvPr id="23" name="Rectangle 22">
            <a:extLst>
              <a:ext uri="{FF2B5EF4-FFF2-40B4-BE49-F238E27FC236}">
                <a16:creationId xmlns:a16="http://schemas.microsoft.com/office/drawing/2014/main" id="{731EABA4-5C52-9B28-E61E-783EEA2BD7A7}"/>
              </a:ext>
            </a:extLst>
          </p:cNvPr>
          <p:cNvSpPr/>
          <p:nvPr userDrawn="1"/>
        </p:nvSpPr>
        <p:spPr>
          <a:xfrm>
            <a:off x="0" y="-12594"/>
            <a:ext cx="24384000" cy="13716000"/>
          </a:xfrm>
          <a:prstGeom prst="rect">
            <a:avLst/>
          </a:prstGeom>
          <a:gradFill>
            <a:gsLst>
              <a:gs pos="11000">
                <a:srgbClr val="000000"/>
              </a:gs>
              <a:gs pos="66000">
                <a:schemeClr val="tx1">
                  <a:alpha val="95860"/>
                </a:schemeClr>
              </a:gs>
              <a:gs pos="35000">
                <a:schemeClr val="tx1">
                  <a:alpha val="52144"/>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7199"/>
          </a:p>
        </p:txBody>
      </p:sp>
      <p:sp>
        <p:nvSpPr>
          <p:cNvPr id="41" name="Text Placeholder 2">
            <a:extLst>
              <a:ext uri="{FF2B5EF4-FFF2-40B4-BE49-F238E27FC236}">
                <a16:creationId xmlns:a16="http://schemas.microsoft.com/office/drawing/2014/main" id="{31ACE61E-8C01-688F-8A51-B78FF5B4061B}"/>
              </a:ext>
            </a:extLst>
          </p:cNvPr>
          <p:cNvSpPr>
            <a:spLocks noGrp="1"/>
          </p:cNvSpPr>
          <p:nvPr>
            <p:ph type="body" sz="quarter" idx="24" hasCustomPrompt="1"/>
          </p:nvPr>
        </p:nvSpPr>
        <p:spPr>
          <a:xfrm>
            <a:off x="763488" y="3578086"/>
            <a:ext cx="11276132" cy="9223514"/>
          </a:xfrm>
          <a:prstGeom prst="rect">
            <a:avLst/>
          </a:prstGeom>
        </p:spPr>
        <p:txBody>
          <a:bodyPr numCol="1" spcCol="457200">
            <a:noAutofit/>
          </a:bodyPr>
          <a:lstStyle>
            <a:lvl1pPr marL="0" indent="0">
              <a:lnSpc>
                <a:spcPct val="100000"/>
              </a:lnSpc>
              <a:buNone/>
              <a:defRPr sz="2800" b="0" i="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Body Copy</a:t>
            </a:r>
          </a:p>
        </p:txBody>
      </p:sp>
      <p:sp>
        <p:nvSpPr>
          <p:cNvPr id="45" name="Text Placeholder 20">
            <a:extLst>
              <a:ext uri="{FF2B5EF4-FFF2-40B4-BE49-F238E27FC236}">
                <a16:creationId xmlns:a16="http://schemas.microsoft.com/office/drawing/2014/main" id="{43D4F412-F240-C7BD-8F43-FF39B8AFC160}"/>
              </a:ext>
            </a:extLst>
          </p:cNvPr>
          <p:cNvSpPr>
            <a:spLocks noGrp="1"/>
          </p:cNvSpPr>
          <p:nvPr>
            <p:ph type="body" sz="quarter" idx="28" hasCustomPrompt="1"/>
          </p:nvPr>
        </p:nvSpPr>
        <p:spPr>
          <a:xfrm>
            <a:off x="12384132" y="1724808"/>
            <a:ext cx="5445935" cy="1476352"/>
          </a:xfrm>
          <a:prstGeom prst="rect">
            <a:avLst/>
          </a:prstGeom>
        </p:spPr>
        <p:txBody>
          <a:bodyPr anchor="ctr"/>
          <a:lstStyle>
            <a:lvl1pPr marL="0" indent="0" algn="ctr">
              <a:lnSpc>
                <a:spcPct val="100000"/>
              </a:lnSpc>
              <a:buNone/>
              <a:defRPr sz="6999" b="1">
                <a:solidFill>
                  <a:schemeClr val="bg1"/>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46" name="Text Placeholder 2">
            <a:extLst>
              <a:ext uri="{FF2B5EF4-FFF2-40B4-BE49-F238E27FC236}">
                <a16:creationId xmlns:a16="http://schemas.microsoft.com/office/drawing/2014/main" id="{8A0F1A18-C197-2BEF-AEDE-1DBD885225D5}"/>
              </a:ext>
            </a:extLst>
          </p:cNvPr>
          <p:cNvSpPr>
            <a:spLocks noGrp="1"/>
          </p:cNvSpPr>
          <p:nvPr>
            <p:ph type="body" sz="quarter" idx="29" hasCustomPrompt="1"/>
          </p:nvPr>
        </p:nvSpPr>
        <p:spPr>
          <a:xfrm>
            <a:off x="12384131" y="3174975"/>
            <a:ext cx="5445937" cy="643094"/>
          </a:xfrm>
          <a:prstGeom prst="rect">
            <a:avLst/>
          </a:prstGeom>
        </p:spPr>
        <p:txBody>
          <a:bodyPr numCol="1" spcCol="457200">
            <a:noAutofit/>
          </a:bodyPr>
          <a:lstStyle>
            <a:lvl1pPr marL="0" indent="0" algn="ctr">
              <a:lnSpc>
                <a:spcPct val="100000"/>
              </a:lnSpc>
              <a:buNone/>
              <a:defRPr sz="2800" b="0" i="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Body Copy</a:t>
            </a:r>
          </a:p>
        </p:txBody>
      </p:sp>
      <p:sp>
        <p:nvSpPr>
          <p:cNvPr id="59" name="Text Placeholder 20">
            <a:extLst>
              <a:ext uri="{FF2B5EF4-FFF2-40B4-BE49-F238E27FC236}">
                <a16:creationId xmlns:a16="http://schemas.microsoft.com/office/drawing/2014/main" id="{A83C26E9-E0AE-D116-EF2F-41412EC9C6A1}"/>
              </a:ext>
            </a:extLst>
          </p:cNvPr>
          <p:cNvSpPr>
            <a:spLocks noGrp="1"/>
          </p:cNvSpPr>
          <p:nvPr>
            <p:ph type="body" sz="quarter" idx="30" hasCustomPrompt="1"/>
          </p:nvPr>
        </p:nvSpPr>
        <p:spPr>
          <a:xfrm>
            <a:off x="12384132" y="4618734"/>
            <a:ext cx="5445935" cy="1476352"/>
          </a:xfrm>
          <a:prstGeom prst="rect">
            <a:avLst/>
          </a:prstGeom>
        </p:spPr>
        <p:txBody>
          <a:bodyPr anchor="ctr"/>
          <a:lstStyle>
            <a:lvl1pPr marL="0" indent="0" algn="ctr">
              <a:lnSpc>
                <a:spcPct val="100000"/>
              </a:lnSpc>
              <a:buNone/>
              <a:defRPr sz="6999" b="1">
                <a:solidFill>
                  <a:schemeClr val="bg1"/>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60" name="Text Placeholder 2">
            <a:extLst>
              <a:ext uri="{FF2B5EF4-FFF2-40B4-BE49-F238E27FC236}">
                <a16:creationId xmlns:a16="http://schemas.microsoft.com/office/drawing/2014/main" id="{73D56F45-93AE-3C12-DCBE-581A31B1E2A3}"/>
              </a:ext>
            </a:extLst>
          </p:cNvPr>
          <p:cNvSpPr>
            <a:spLocks noGrp="1"/>
          </p:cNvSpPr>
          <p:nvPr>
            <p:ph type="body" sz="quarter" idx="31" hasCustomPrompt="1"/>
          </p:nvPr>
        </p:nvSpPr>
        <p:spPr>
          <a:xfrm>
            <a:off x="12384131" y="6068899"/>
            <a:ext cx="5445937" cy="643094"/>
          </a:xfrm>
          <a:prstGeom prst="rect">
            <a:avLst/>
          </a:prstGeom>
        </p:spPr>
        <p:txBody>
          <a:bodyPr numCol="1" spcCol="457200">
            <a:noAutofit/>
          </a:bodyPr>
          <a:lstStyle>
            <a:lvl1pPr marL="0" indent="0" algn="ctr">
              <a:lnSpc>
                <a:spcPct val="100000"/>
              </a:lnSpc>
              <a:buNone/>
              <a:defRPr sz="2800" b="0" i="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Body Copy</a:t>
            </a:r>
          </a:p>
        </p:txBody>
      </p:sp>
      <p:sp>
        <p:nvSpPr>
          <p:cNvPr id="63" name="Text Placeholder 20">
            <a:extLst>
              <a:ext uri="{FF2B5EF4-FFF2-40B4-BE49-F238E27FC236}">
                <a16:creationId xmlns:a16="http://schemas.microsoft.com/office/drawing/2014/main" id="{BCA61283-5810-179C-75A8-47316FA97FC0}"/>
              </a:ext>
            </a:extLst>
          </p:cNvPr>
          <p:cNvSpPr>
            <a:spLocks noGrp="1"/>
          </p:cNvSpPr>
          <p:nvPr>
            <p:ph type="body" sz="quarter" idx="32" hasCustomPrompt="1"/>
          </p:nvPr>
        </p:nvSpPr>
        <p:spPr>
          <a:xfrm>
            <a:off x="12384132" y="7512656"/>
            <a:ext cx="5445935" cy="1476352"/>
          </a:xfrm>
          <a:prstGeom prst="rect">
            <a:avLst/>
          </a:prstGeom>
        </p:spPr>
        <p:txBody>
          <a:bodyPr anchor="ctr"/>
          <a:lstStyle>
            <a:lvl1pPr marL="0" indent="0" algn="ctr">
              <a:lnSpc>
                <a:spcPct val="100000"/>
              </a:lnSpc>
              <a:buNone/>
              <a:defRPr sz="6999" b="1">
                <a:solidFill>
                  <a:schemeClr val="bg1"/>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64" name="Text Placeholder 2">
            <a:extLst>
              <a:ext uri="{FF2B5EF4-FFF2-40B4-BE49-F238E27FC236}">
                <a16:creationId xmlns:a16="http://schemas.microsoft.com/office/drawing/2014/main" id="{5E166343-86B8-EA24-A789-7FACE17F454B}"/>
              </a:ext>
            </a:extLst>
          </p:cNvPr>
          <p:cNvSpPr>
            <a:spLocks noGrp="1"/>
          </p:cNvSpPr>
          <p:nvPr>
            <p:ph type="body" sz="quarter" idx="33" hasCustomPrompt="1"/>
          </p:nvPr>
        </p:nvSpPr>
        <p:spPr>
          <a:xfrm>
            <a:off x="12344381" y="8962823"/>
            <a:ext cx="5445937" cy="643094"/>
          </a:xfrm>
          <a:prstGeom prst="rect">
            <a:avLst/>
          </a:prstGeom>
        </p:spPr>
        <p:txBody>
          <a:bodyPr numCol="1" spcCol="457200">
            <a:noAutofit/>
          </a:bodyPr>
          <a:lstStyle>
            <a:lvl1pPr marL="0" indent="0" algn="ctr">
              <a:lnSpc>
                <a:spcPct val="100000"/>
              </a:lnSpc>
              <a:buNone/>
              <a:defRPr sz="2800" b="0" i="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Body Copy</a:t>
            </a:r>
          </a:p>
        </p:txBody>
      </p:sp>
      <p:sp>
        <p:nvSpPr>
          <p:cNvPr id="67" name="Text Placeholder 20">
            <a:extLst>
              <a:ext uri="{FF2B5EF4-FFF2-40B4-BE49-F238E27FC236}">
                <a16:creationId xmlns:a16="http://schemas.microsoft.com/office/drawing/2014/main" id="{C5998F3C-CAC3-6CC4-1B7F-E594EF417BFB}"/>
              </a:ext>
            </a:extLst>
          </p:cNvPr>
          <p:cNvSpPr>
            <a:spLocks noGrp="1"/>
          </p:cNvSpPr>
          <p:nvPr>
            <p:ph type="body" sz="quarter" idx="34" hasCustomPrompt="1"/>
          </p:nvPr>
        </p:nvSpPr>
        <p:spPr>
          <a:xfrm>
            <a:off x="12384132" y="10406582"/>
            <a:ext cx="5445935" cy="1476352"/>
          </a:xfrm>
          <a:prstGeom prst="rect">
            <a:avLst/>
          </a:prstGeom>
        </p:spPr>
        <p:txBody>
          <a:bodyPr anchor="ctr"/>
          <a:lstStyle>
            <a:lvl1pPr marL="0" indent="0" algn="ctr">
              <a:lnSpc>
                <a:spcPct val="100000"/>
              </a:lnSpc>
              <a:buNone/>
              <a:defRPr sz="6999" b="1">
                <a:solidFill>
                  <a:schemeClr val="bg1"/>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68" name="Text Placeholder 2">
            <a:extLst>
              <a:ext uri="{FF2B5EF4-FFF2-40B4-BE49-F238E27FC236}">
                <a16:creationId xmlns:a16="http://schemas.microsoft.com/office/drawing/2014/main" id="{E1F423AB-99C1-C1C6-BFCB-09FD36097BBE}"/>
              </a:ext>
            </a:extLst>
          </p:cNvPr>
          <p:cNvSpPr>
            <a:spLocks noGrp="1"/>
          </p:cNvSpPr>
          <p:nvPr>
            <p:ph type="body" sz="quarter" idx="35" hasCustomPrompt="1"/>
          </p:nvPr>
        </p:nvSpPr>
        <p:spPr>
          <a:xfrm>
            <a:off x="12384131" y="11856747"/>
            <a:ext cx="5445937" cy="643094"/>
          </a:xfrm>
          <a:prstGeom prst="rect">
            <a:avLst/>
          </a:prstGeom>
        </p:spPr>
        <p:txBody>
          <a:bodyPr numCol="1" spcCol="457200">
            <a:noAutofit/>
          </a:bodyPr>
          <a:lstStyle>
            <a:lvl1pPr marL="0" indent="0" algn="ctr">
              <a:lnSpc>
                <a:spcPct val="100000"/>
              </a:lnSpc>
              <a:buNone/>
              <a:defRPr sz="2800" b="0" i="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Body Copy</a:t>
            </a:r>
          </a:p>
        </p:txBody>
      </p:sp>
      <p:sp>
        <p:nvSpPr>
          <p:cNvPr id="2" name="Text Placeholder 20">
            <a:extLst>
              <a:ext uri="{FF2B5EF4-FFF2-40B4-BE49-F238E27FC236}">
                <a16:creationId xmlns:a16="http://schemas.microsoft.com/office/drawing/2014/main" id="{BCB41875-411A-7FBA-1290-50D29019C1C9}"/>
              </a:ext>
            </a:extLst>
          </p:cNvPr>
          <p:cNvSpPr>
            <a:spLocks noGrp="1"/>
          </p:cNvSpPr>
          <p:nvPr>
            <p:ph type="body" sz="quarter" idx="52" hasCustomPrompt="1"/>
          </p:nvPr>
        </p:nvSpPr>
        <p:spPr>
          <a:xfrm>
            <a:off x="799343" y="1490869"/>
            <a:ext cx="11240278" cy="1789044"/>
          </a:xfrm>
          <a:prstGeom prst="rect">
            <a:avLst/>
          </a:prstGeom>
        </p:spPr>
        <p:txBody>
          <a:bodyPr lIns="0" tIns="0" rIns="0" bIns="0" anchor="t" anchorCtr="0"/>
          <a:lstStyle>
            <a:lvl1pPr marL="0" indent="0" algn="l">
              <a:lnSpc>
                <a:spcPct val="100000"/>
              </a:lnSpc>
              <a:spcBef>
                <a:spcPts val="0"/>
              </a:spcBef>
              <a:buNone/>
              <a:defRPr sz="6599" b="0">
                <a:solidFill>
                  <a:schemeClr val="bg1"/>
                </a:solidFill>
                <a:latin typeface="+mj-lt"/>
                <a:cs typeface="Arial" panose="020B0604020202020204" pitchFamily="34" charset="0"/>
              </a:defRPr>
            </a:lvl1pPr>
          </a:lstStyle>
          <a:p>
            <a:pPr lvl="0"/>
            <a:r>
              <a:rPr lang="en-US"/>
              <a:t>Slide Title Goes Here</a:t>
            </a:r>
          </a:p>
        </p:txBody>
      </p:sp>
      <p:sp>
        <p:nvSpPr>
          <p:cNvPr id="6" name="Text Placeholder 18">
            <a:extLst>
              <a:ext uri="{FF2B5EF4-FFF2-40B4-BE49-F238E27FC236}">
                <a16:creationId xmlns:a16="http://schemas.microsoft.com/office/drawing/2014/main" id="{52901BEF-3408-5A5D-6CD2-77587EC507D1}"/>
              </a:ext>
            </a:extLst>
          </p:cNvPr>
          <p:cNvSpPr>
            <a:spLocks noGrp="1"/>
          </p:cNvSpPr>
          <p:nvPr>
            <p:ph type="body" sz="quarter" idx="18" hasCustomPrompt="1"/>
          </p:nvPr>
        </p:nvSpPr>
        <p:spPr>
          <a:xfrm>
            <a:off x="799344" y="914401"/>
            <a:ext cx="11240277" cy="556591"/>
          </a:xfrm>
          <a:prstGeom prst="rect">
            <a:avLst/>
          </a:prstGeom>
        </p:spPr>
        <p:txBody>
          <a:bodyPr lIns="0" tIns="0" rIns="0" bIns="0" anchor="b"/>
          <a:lstStyle>
            <a:lvl1pPr marL="0" indent="0">
              <a:lnSpc>
                <a:spcPct val="100000"/>
              </a:lnSpc>
              <a:buNone/>
              <a:defRPr sz="2000" spc="600">
                <a:solidFill>
                  <a:schemeClr val="bg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
        <p:nvSpPr>
          <p:cNvPr id="7" name="Text Placeholder 20">
            <a:extLst>
              <a:ext uri="{FF2B5EF4-FFF2-40B4-BE49-F238E27FC236}">
                <a16:creationId xmlns:a16="http://schemas.microsoft.com/office/drawing/2014/main" id="{E707DF7F-5B54-8FE0-2E82-ED136B348BA4}"/>
              </a:ext>
            </a:extLst>
          </p:cNvPr>
          <p:cNvSpPr>
            <a:spLocks noGrp="1"/>
          </p:cNvSpPr>
          <p:nvPr>
            <p:ph type="body" sz="quarter" idx="53" hasCustomPrompt="1"/>
          </p:nvPr>
        </p:nvSpPr>
        <p:spPr>
          <a:xfrm>
            <a:off x="18211016" y="1724808"/>
            <a:ext cx="5445935" cy="1476352"/>
          </a:xfrm>
          <a:prstGeom prst="rect">
            <a:avLst/>
          </a:prstGeom>
        </p:spPr>
        <p:txBody>
          <a:bodyPr anchor="ctr"/>
          <a:lstStyle>
            <a:lvl1pPr marL="0" indent="0" algn="ctr">
              <a:lnSpc>
                <a:spcPct val="100000"/>
              </a:lnSpc>
              <a:buNone/>
              <a:defRPr sz="6999" b="1">
                <a:solidFill>
                  <a:schemeClr val="bg1"/>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8" name="Text Placeholder 2">
            <a:extLst>
              <a:ext uri="{FF2B5EF4-FFF2-40B4-BE49-F238E27FC236}">
                <a16:creationId xmlns:a16="http://schemas.microsoft.com/office/drawing/2014/main" id="{78FC2510-6922-EE61-AD5D-96D722448B39}"/>
              </a:ext>
            </a:extLst>
          </p:cNvPr>
          <p:cNvSpPr>
            <a:spLocks noGrp="1"/>
          </p:cNvSpPr>
          <p:nvPr>
            <p:ph type="body" sz="quarter" idx="54" hasCustomPrompt="1"/>
          </p:nvPr>
        </p:nvSpPr>
        <p:spPr>
          <a:xfrm>
            <a:off x="18211015" y="3174975"/>
            <a:ext cx="5445937" cy="643094"/>
          </a:xfrm>
          <a:prstGeom prst="rect">
            <a:avLst/>
          </a:prstGeom>
        </p:spPr>
        <p:txBody>
          <a:bodyPr numCol="1" spcCol="457200">
            <a:noAutofit/>
          </a:bodyPr>
          <a:lstStyle>
            <a:lvl1pPr marL="0" indent="0" algn="ctr">
              <a:lnSpc>
                <a:spcPct val="100000"/>
              </a:lnSpc>
              <a:buNone/>
              <a:defRPr sz="2800" b="0" i="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Body Copy</a:t>
            </a:r>
          </a:p>
        </p:txBody>
      </p:sp>
      <p:sp>
        <p:nvSpPr>
          <p:cNvPr id="9" name="Text Placeholder 20">
            <a:extLst>
              <a:ext uri="{FF2B5EF4-FFF2-40B4-BE49-F238E27FC236}">
                <a16:creationId xmlns:a16="http://schemas.microsoft.com/office/drawing/2014/main" id="{67CDF7B9-8BCC-29FC-B53A-1B1002B61C76}"/>
              </a:ext>
            </a:extLst>
          </p:cNvPr>
          <p:cNvSpPr>
            <a:spLocks noGrp="1"/>
          </p:cNvSpPr>
          <p:nvPr>
            <p:ph type="body" sz="quarter" idx="55" hasCustomPrompt="1"/>
          </p:nvPr>
        </p:nvSpPr>
        <p:spPr>
          <a:xfrm>
            <a:off x="18211016" y="4618734"/>
            <a:ext cx="5445935" cy="1476352"/>
          </a:xfrm>
          <a:prstGeom prst="rect">
            <a:avLst/>
          </a:prstGeom>
        </p:spPr>
        <p:txBody>
          <a:bodyPr anchor="ctr"/>
          <a:lstStyle>
            <a:lvl1pPr marL="0" indent="0" algn="ctr">
              <a:lnSpc>
                <a:spcPct val="100000"/>
              </a:lnSpc>
              <a:buNone/>
              <a:defRPr sz="6999" b="1">
                <a:solidFill>
                  <a:schemeClr val="bg1"/>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10" name="Text Placeholder 2">
            <a:extLst>
              <a:ext uri="{FF2B5EF4-FFF2-40B4-BE49-F238E27FC236}">
                <a16:creationId xmlns:a16="http://schemas.microsoft.com/office/drawing/2014/main" id="{8FDC3862-95F8-CB19-BDA9-0CA26873120E}"/>
              </a:ext>
            </a:extLst>
          </p:cNvPr>
          <p:cNvSpPr>
            <a:spLocks noGrp="1"/>
          </p:cNvSpPr>
          <p:nvPr>
            <p:ph type="body" sz="quarter" idx="56" hasCustomPrompt="1"/>
          </p:nvPr>
        </p:nvSpPr>
        <p:spPr>
          <a:xfrm>
            <a:off x="18211015" y="6068899"/>
            <a:ext cx="5445937" cy="643094"/>
          </a:xfrm>
          <a:prstGeom prst="rect">
            <a:avLst/>
          </a:prstGeom>
        </p:spPr>
        <p:txBody>
          <a:bodyPr numCol="1" spcCol="457200">
            <a:noAutofit/>
          </a:bodyPr>
          <a:lstStyle>
            <a:lvl1pPr marL="0" indent="0" algn="ctr">
              <a:lnSpc>
                <a:spcPct val="100000"/>
              </a:lnSpc>
              <a:buNone/>
              <a:defRPr sz="2800" b="0" i="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Body Copy</a:t>
            </a:r>
          </a:p>
        </p:txBody>
      </p:sp>
      <p:sp>
        <p:nvSpPr>
          <p:cNvPr id="11" name="Text Placeholder 20">
            <a:extLst>
              <a:ext uri="{FF2B5EF4-FFF2-40B4-BE49-F238E27FC236}">
                <a16:creationId xmlns:a16="http://schemas.microsoft.com/office/drawing/2014/main" id="{DD944073-DA7E-A034-4F05-FDB8ACF749A0}"/>
              </a:ext>
            </a:extLst>
          </p:cNvPr>
          <p:cNvSpPr>
            <a:spLocks noGrp="1"/>
          </p:cNvSpPr>
          <p:nvPr>
            <p:ph type="body" sz="quarter" idx="57" hasCustomPrompt="1"/>
          </p:nvPr>
        </p:nvSpPr>
        <p:spPr>
          <a:xfrm>
            <a:off x="18211016" y="7512656"/>
            <a:ext cx="5445935" cy="1476352"/>
          </a:xfrm>
          <a:prstGeom prst="rect">
            <a:avLst/>
          </a:prstGeom>
        </p:spPr>
        <p:txBody>
          <a:bodyPr anchor="ctr"/>
          <a:lstStyle>
            <a:lvl1pPr marL="0" indent="0" algn="ctr">
              <a:lnSpc>
                <a:spcPct val="100000"/>
              </a:lnSpc>
              <a:buNone/>
              <a:defRPr sz="6999" b="1">
                <a:solidFill>
                  <a:schemeClr val="bg1"/>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12" name="Text Placeholder 2">
            <a:extLst>
              <a:ext uri="{FF2B5EF4-FFF2-40B4-BE49-F238E27FC236}">
                <a16:creationId xmlns:a16="http://schemas.microsoft.com/office/drawing/2014/main" id="{6975A98E-235B-C2BC-75A2-9EAB32BA500B}"/>
              </a:ext>
            </a:extLst>
          </p:cNvPr>
          <p:cNvSpPr>
            <a:spLocks noGrp="1"/>
          </p:cNvSpPr>
          <p:nvPr>
            <p:ph type="body" sz="quarter" idx="58" hasCustomPrompt="1"/>
          </p:nvPr>
        </p:nvSpPr>
        <p:spPr>
          <a:xfrm>
            <a:off x="18171264" y="8962823"/>
            <a:ext cx="5445937" cy="643094"/>
          </a:xfrm>
          <a:prstGeom prst="rect">
            <a:avLst/>
          </a:prstGeom>
        </p:spPr>
        <p:txBody>
          <a:bodyPr numCol="1" spcCol="457200">
            <a:noAutofit/>
          </a:bodyPr>
          <a:lstStyle>
            <a:lvl1pPr marL="0" indent="0" algn="ctr">
              <a:lnSpc>
                <a:spcPct val="100000"/>
              </a:lnSpc>
              <a:buNone/>
              <a:defRPr sz="2800" b="0" i="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Body Copy</a:t>
            </a:r>
          </a:p>
        </p:txBody>
      </p:sp>
      <p:sp>
        <p:nvSpPr>
          <p:cNvPr id="13" name="Text Placeholder 20">
            <a:extLst>
              <a:ext uri="{FF2B5EF4-FFF2-40B4-BE49-F238E27FC236}">
                <a16:creationId xmlns:a16="http://schemas.microsoft.com/office/drawing/2014/main" id="{5D529E96-E184-522D-B980-4A51297A82C2}"/>
              </a:ext>
            </a:extLst>
          </p:cNvPr>
          <p:cNvSpPr>
            <a:spLocks noGrp="1"/>
          </p:cNvSpPr>
          <p:nvPr>
            <p:ph type="body" sz="quarter" idx="59" hasCustomPrompt="1"/>
          </p:nvPr>
        </p:nvSpPr>
        <p:spPr>
          <a:xfrm>
            <a:off x="18211016" y="10406582"/>
            <a:ext cx="5445935" cy="1476352"/>
          </a:xfrm>
          <a:prstGeom prst="rect">
            <a:avLst/>
          </a:prstGeom>
        </p:spPr>
        <p:txBody>
          <a:bodyPr anchor="ctr"/>
          <a:lstStyle>
            <a:lvl1pPr marL="0" indent="0" algn="ctr">
              <a:lnSpc>
                <a:spcPct val="100000"/>
              </a:lnSpc>
              <a:buNone/>
              <a:defRPr sz="6999" b="1">
                <a:solidFill>
                  <a:schemeClr val="bg1"/>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14" name="Text Placeholder 2">
            <a:extLst>
              <a:ext uri="{FF2B5EF4-FFF2-40B4-BE49-F238E27FC236}">
                <a16:creationId xmlns:a16="http://schemas.microsoft.com/office/drawing/2014/main" id="{075B9FEC-5821-A6E0-3F03-00CB0BF5F011}"/>
              </a:ext>
            </a:extLst>
          </p:cNvPr>
          <p:cNvSpPr>
            <a:spLocks noGrp="1"/>
          </p:cNvSpPr>
          <p:nvPr>
            <p:ph type="body" sz="quarter" idx="60" hasCustomPrompt="1"/>
          </p:nvPr>
        </p:nvSpPr>
        <p:spPr>
          <a:xfrm>
            <a:off x="18211015" y="11856747"/>
            <a:ext cx="5445937" cy="643094"/>
          </a:xfrm>
          <a:prstGeom prst="rect">
            <a:avLst/>
          </a:prstGeom>
        </p:spPr>
        <p:txBody>
          <a:bodyPr numCol="1" spcCol="457200">
            <a:noAutofit/>
          </a:bodyPr>
          <a:lstStyle>
            <a:lvl1pPr marL="0" indent="0" algn="ctr">
              <a:lnSpc>
                <a:spcPct val="100000"/>
              </a:lnSpc>
              <a:buNone/>
              <a:defRPr sz="2800" b="0" i="0">
                <a:solidFill>
                  <a:schemeClr val="bg1"/>
                </a:solidFill>
                <a:latin typeface="Arial" panose="020B0604020202020204" pitchFamily="34" charset="0"/>
                <a:cs typeface="Arial" panose="020B0604020202020204" pitchFamily="34" charset="0"/>
              </a:defRPr>
            </a:lvl1pPr>
            <a:lvl2pPr marL="914287" indent="0">
              <a:buNone/>
              <a:defRPr>
                <a:solidFill>
                  <a:schemeClr val="bg1"/>
                </a:solidFill>
              </a:defRPr>
            </a:lvl2pPr>
            <a:lvl3pPr marL="1828571" indent="0">
              <a:buNone/>
              <a:defRPr>
                <a:solidFill>
                  <a:schemeClr val="bg1"/>
                </a:solidFill>
              </a:defRPr>
            </a:lvl3pPr>
            <a:lvl4pPr marL="2742858" indent="0">
              <a:buNone/>
              <a:defRPr>
                <a:solidFill>
                  <a:schemeClr val="bg1"/>
                </a:solidFill>
              </a:defRPr>
            </a:lvl4pPr>
            <a:lvl5pPr marL="3657142" indent="0">
              <a:buNone/>
              <a:defRPr>
                <a:solidFill>
                  <a:schemeClr val="bg1"/>
                </a:solidFill>
              </a:defRPr>
            </a:lvl5pPr>
          </a:lstStyle>
          <a:p>
            <a:pPr lvl="0"/>
            <a:r>
              <a:rPr lang="en-US"/>
              <a:t>Body Copy</a:t>
            </a:r>
          </a:p>
        </p:txBody>
      </p:sp>
      <p:sp>
        <p:nvSpPr>
          <p:cNvPr id="15" name="Text Placeholder 4">
            <a:extLst>
              <a:ext uri="{FF2B5EF4-FFF2-40B4-BE49-F238E27FC236}">
                <a16:creationId xmlns:a16="http://schemas.microsoft.com/office/drawing/2014/main" id="{035F7B1D-C476-6CBB-B66B-E9312090032D}"/>
              </a:ext>
            </a:extLst>
          </p:cNvPr>
          <p:cNvSpPr txBox="1">
            <a:spLocks/>
          </p:cNvSpPr>
          <p:nvPr userDrawn="1"/>
        </p:nvSpPr>
        <p:spPr>
          <a:xfrm>
            <a:off x="12344380" y="12801600"/>
            <a:ext cx="11276132" cy="914402"/>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1828571" rtl="0" eaLnBrk="1" fontAlgn="auto" latinLnBrk="0" hangingPunct="1">
              <a:lnSpc>
                <a:spcPct val="100000"/>
              </a:lnSpc>
              <a:spcBef>
                <a:spcPts val="0"/>
              </a:spcBef>
              <a:spcAft>
                <a:spcPts val="0"/>
              </a:spcAft>
              <a:buClrTx/>
              <a:buSzTx/>
              <a:buFontTx/>
              <a:buNone/>
              <a:tabLst/>
              <a:defRPr/>
            </a:pPr>
            <a:fld id="{29691552-3224-4B49-8468-AEF6176B9523}" type="slidenum">
              <a:rPr lang="en-US" sz="1400" kern="1200" smtClean="0">
                <a:solidFill>
                  <a:schemeClr val="bg1"/>
                </a:solidFill>
                <a:effectLst/>
                <a:latin typeface="+mn-lt"/>
                <a:ea typeface="+mn-ea"/>
                <a:cs typeface="+mn-cs"/>
              </a:rPr>
              <a:pPr marL="0" marR="0" lvl="0" indent="0" algn="r" defTabSz="1828571" rtl="0" eaLnBrk="1" fontAlgn="auto" latinLnBrk="0" hangingPunct="1">
                <a:lnSpc>
                  <a:spcPct val="100000"/>
                </a:lnSpc>
                <a:spcBef>
                  <a:spcPts val="0"/>
                </a:spcBef>
                <a:spcAft>
                  <a:spcPts val="0"/>
                </a:spcAft>
                <a:buClrTx/>
                <a:buSzTx/>
                <a:buFontTx/>
                <a:buNone/>
                <a:tabLst/>
                <a:defRPr/>
              </a:pPr>
              <a:t>‹#›</a:t>
            </a:fld>
            <a:endParaRPr lang="en-US" sz="1400" kern="1200">
              <a:solidFill>
                <a:schemeClr val="bg1"/>
              </a:solidFill>
              <a:effectLst/>
              <a:latin typeface="+mn-lt"/>
              <a:ea typeface="+mn-ea"/>
              <a:cs typeface="+mn-cs"/>
            </a:endParaRPr>
          </a:p>
        </p:txBody>
      </p:sp>
      <p:sp>
        <p:nvSpPr>
          <p:cNvPr id="17" name="Text Placeholder 8">
            <a:extLst>
              <a:ext uri="{FF2B5EF4-FFF2-40B4-BE49-F238E27FC236}">
                <a16:creationId xmlns:a16="http://schemas.microsoft.com/office/drawing/2014/main" id="{D4189786-580F-BEB7-E3BF-9974D87B80B5}"/>
              </a:ext>
            </a:extLst>
          </p:cNvPr>
          <p:cNvSpPr txBox="1">
            <a:spLocks/>
          </p:cNvSpPr>
          <p:nvPr userDrawn="1"/>
        </p:nvSpPr>
        <p:spPr>
          <a:xfrm>
            <a:off x="763488" y="12801600"/>
            <a:ext cx="11276132" cy="914400"/>
          </a:xfrm>
          <a:prstGeom prst="rect">
            <a:avLst/>
          </a:prstGeom>
        </p:spPr>
        <p:txBody>
          <a:bodyPr anchor="ctr"/>
          <a:lstStyle>
            <a:lvl1pPr marL="0" indent="0" algn="l" defTabSz="914309" rtl="0" eaLnBrk="1" latinLnBrk="0" hangingPunct="1">
              <a:lnSpc>
                <a:spcPct val="100000"/>
              </a:lnSpc>
              <a:spcBef>
                <a:spcPts val="1000"/>
              </a:spcBef>
              <a:buFont typeface="Arial" panose="020B0604020202020204" pitchFamily="34" charset="0"/>
              <a:buNone/>
              <a:defRPr sz="1400" kern="1200">
                <a:solidFill>
                  <a:schemeClr val="tx1"/>
                </a:solidFill>
                <a:latin typeface="+mn-lt"/>
                <a:ea typeface="+mn-ea"/>
                <a:cs typeface="+mn-cs"/>
              </a:defRPr>
            </a:lvl1pPr>
            <a:lvl2pPr marL="685731" indent="-228577" algn="l" defTabSz="914309"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bg1"/>
                </a:solidFill>
              </a:rPr>
              <a:t>nasa.gov  |  </a:t>
            </a:r>
            <a:r>
              <a:rPr lang="en-US" b="1" dirty="0">
                <a:solidFill>
                  <a:schemeClr val="bg1"/>
                </a:solidFill>
              </a:rPr>
              <a:t>Space Transportation – GO Domain</a:t>
            </a:r>
            <a:endParaRPr lang="en-US" dirty="0">
              <a:solidFill>
                <a:srgbClr val="FF0000"/>
              </a:solidFill>
            </a:endParaRPr>
          </a:p>
        </p:txBody>
      </p:sp>
    </p:spTree>
    <p:extLst>
      <p:ext uri="{BB962C8B-B14F-4D97-AF65-F5344CB8AC3E}">
        <p14:creationId xmlns:p14="http://schemas.microsoft.com/office/powerpoint/2010/main" val="1449492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4A8D85-B59F-B914-7F08-DCAB6186B555}"/>
              </a:ext>
            </a:extLst>
          </p:cNvPr>
          <p:cNvSpPr>
            <a:spLocks noGrp="1"/>
          </p:cNvSpPr>
          <p:nvPr>
            <p:ph type="title"/>
          </p:nvPr>
        </p:nvSpPr>
        <p:spPr>
          <a:xfrm>
            <a:off x="1676182" y="730251"/>
            <a:ext cx="21031637" cy="265112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8D6545D-B89F-FAA9-F311-F07454DBC379}"/>
              </a:ext>
            </a:extLst>
          </p:cNvPr>
          <p:cNvSpPr>
            <a:spLocks noGrp="1"/>
          </p:cNvSpPr>
          <p:nvPr>
            <p:ph type="body" idx="1"/>
          </p:nvPr>
        </p:nvSpPr>
        <p:spPr>
          <a:xfrm>
            <a:off x="1676182" y="3651250"/>
            <a:ext cx="21031637" cy="87026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8">
            <a:extLst>
              <a:ext uri="{FF2B5EF4-FFF2-40B4-BE49-F238E27FC236}">
                <a16:creationId xmlns:a16="http://schemas.microsoft.com/office/drawing/2014/main" id="{03C46EFF-E6CD-74EE-5C49-FCD5D583ECF3}"/>
              </a:ext>
            </a:extLst>
          </p:cNvPr>
          <p:cNvSpPr txBox="1">
            <a:spLocks/>
          </p:cNvSpPr>
          <p:nvPr userDrawn="1"/>
        </p:nvSpPr>
        <p:spPr>
          <a:xfrm>
            <a:off x="763488" y="12801600"/>
            <a:ext cx="11276132" cy="914400"/>
          </a:xfrm>
          <a:prstGeom prst="rect">
            <a:avLst/>
          </a:prstGeom>
        </p:spPr>
        <p:txBody>
          <a:bodyPr anchor="ctr"/>
          <a:lstStyle>
            <a:lvl1pPr marL="0" indent="0" algn="l" defTabSz="914309" rtl="0" eaLnBrk="1" latinLnBrk="0" hangingPunct="1">
              <a:lnSpc>
                <a:spcPct val="100000"/>
              </a:lnSpc>
              <a:spcBef>
                <a:spcPts val="1000"/>
              </a:spcBef>
              <a:buFont typeface="Arial" panose="020B0604020202020204" pitchFamily="34" charset="0"/>
              <a:buNone/>
              <a:defRPr sz="1400" kern="1200">
                <a:solidFill>
                  <a:schemeClr val="tx1"/>
                </a:solidFill>
                <a:latin typeface="+mn-lt"/>
                <a:ea typeface="+mn-ea"/>
                <a:cs typeface="+mn-cs"/>
              </a:defRPr>
            </a:lvl1pPr>
            <a:lvl2pPr marL="685731" indent="-228577" algn="l" defTabSz="914309"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nasa.gov  |  </a:t>
            </a:r>
            <a:r>
              <a:rPr lang="en-US" b="1" dirty="0"/>
              <a:t>Space Transportation – GO Domain</a:t>
            </a:r>
            <a:endParaRPr lang="en-US" dirty="0">
              <a:solidFill>
                <a:srgbClr val="FF0000"/>
              </a:solidFill>
            </a:endParaRPr>
          </a:p>
        </p:txBody>
      </p:sp>
      <p:sp>
        <p:nvSpPr>
          <p:cNvPr id="10" name="Text Placeholder 4">
            <a:extLst>
              <a:ext uri="{FF2B5EF4-FFF2-40B4-BE49-F238E27FC236}">
                <a16:creationId xmlns:a16="http://schemas.microsoft.com/office/drawing/2014/main" id="{27BFFFEC-4E8A-621C-71C0-D27DBEA845B3}"/>
              </a:ext>
            </a:extLst>
          </p:cNvPr>
          <p:cNvSpPr txBox="1">
            <a:spLocks/>
          </p:cNvSpPr>
          <p:nvPr userDrawn="1"/>
        </p:nvSpPr>
        <p:spPr>
          <a:xfrm>
            <a:off x="12344380" y="12801600"/>
            <a:ext cx="11276132" cy="914402"/>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1828571" rtl="0" eaLnBrk="1" fontAlgn="auto" latinLnBrk="0" hangingPunct="1">
              <a:lnSpc>
                <a:spcPct val="100000"/>
              </a:lnSpc>
              <a:spcBef>
                <a:spcPts val="0"/>
              </a:spcBef>
              <a:spcAft>
                <a:spcPts val="0"/>
              </a:spcAft>
              <a:buClrTx/>
              <a:buSzTx/>
              <a:buFontTx/>
              <a:buNone/>
              <a:tabLst/>
              <a:defRPr/>
            </a:pPr>
            <a:fld id="{29691552-3224-4B49-8468-AEF6176B9523}" type="slidenum">
              <a:rPr lang="en-US" sz="1400" kern="1200" smtClean="0">
                <a:solidFill>
                  <a:schemeClr val="tx1"/>
                </a:solidFill>
                <a:effectLst/>
                <a:latin typeface="+mn-lt"/>
                <a:ea typeface="+mn-ea"/>
                <a:cs typeface="+mn-cs"/>
              </a:rPr>
              <a:pPr marL="0" marR="0" lvl="0" indent="0" algn="r" defTabSz="1828571" rtl="0" eaLnBrk="1" fontAlgn="auto" latinLnBrk="0" hangingPunct="1">
                <a:lnSpc>
                  <a:spcPct val="100000"/>
                </a:lnSpc>
                <a:spcBef>
                  <a:spcPts val="0"/>
                </a:spcBef>
                <a:spcAft>
                  <a:spcPts val="0"/>
                </a:spcAft>
                <a:buClrTx/>
                <a:buSzTx/>
                <a:buFontTx/>
                <a:buNone/>
                <a:tabLst/>
                <a:defRPr/>
              </a:pPr>
              <a:t>‹#›</a:t>
            </a:fld>
            <a:endParaRPr lang="en-US" sz="14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515995048"/>
      </p:ext>
    </p:extLst>
  </p:cSld>
  <p:clrMap bg1="lt1" tx1="dk1" bg2="lt2" tx2="dk2" accent1="accent1" accent2="accent2" accent3="accent3" accent4="accent4" accent5="accent5" accent6="accent6" hlink="hlink" folHlink="folHlink"/>
  <p:sldLayoutIdLst>
    <p:sldLayoutId id="2147483821" r:id="rId1"/>
    <p:sldLayoutId id="2147483846" r:id="rId2"/>
    <p:sldLayoutId id="2147483877" r:id="rId3"/>
    <p:sldLayoutId id="2147483934" r:id="rId4"/>
    <p:sldLayoutId id="2147483656" r:id="rId5"/>
    <p:sldLayoutId id="2147483960" r:id="rId6"/>
    <p:sldLayoutId id="2147483967" r:id="rId7"/>
    <p:sldLayoutId id="2147483969" r:id="rId8"/>
    <p:sldLayoutId id="2147483694" r:id="rId9"/>
    <p:sldLayoutId id="2147483695" r:id="rId10"/>
    <p:sldLayoutId id="2147483697" r:id="rId11"/>
    <p:sldLayoutId id="2147483698" r:id="rId12"/>
    <p:sldLayoutId id="2147483709" r:id="rId13"/>
    <p:sldLayoutId id="2147483817" r:id="rId14"/>
    <p:sldLayoutId id="2147483816" r:id="rId15"/>
    <p:sldLayoutId id="2147483806" r:id="rId16"/>
    <p:sldLayoutId id="2147483808" r:id="rId17"/>
    <p:sldLayoutId id="2147483789" r:id="rId18"/>
    <p:sldLayoutId id="2147483961" r:id="rId19"/>
    <p:sldLayoutId id="2147483962" r:id="rId20"/>
    <p:sldLayoutId id="2147483963" r:id="rId21"/>
    <p:sldLayoutId id="2147483964" r:id="rId22"/>
    <p:sldLayoutId id="2147483965" r:id="rId23"/>
    <p:sldLayoutId id="2147483966" r:id="rId24"/>
    <p:sldLayoutId id="2147483968" r:id="rId25"/>
  </p:sldLayoutIdLst>
  <p:txStyles>
    <p:titleStyle>
      <a:lvl1pPr algn="l" defTabSz="914309"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77" indent="-228577" algn="l" defTabSz="914309"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09" rtl="0" eaLnBrk="1" latinLnBrk="0" hangingPunct="1">
        <a:defRPr sz="1800" kern="1200">
          <a:solidFill>
            <a:schemeClr val="tx1"/>
          </a:solidFill>
          <a:latin typeface="+mn-lt"/>
          <a:ea typeface="+mn-ea"/>
          <a:cs typeface="+mn-cs"/>
        </a:defRPr>
      </a:lvl1pPr>
      <a:lvl2pPr marL="457154" algn="l" defTabSz="914309" rtl="0" eaLnBrk="1" latinLnBrk="0" hangingPunct="1">
        <a:defRPr sz="1800" kern="1200">
          <a:solidFill>
            <a:schemeClr val="tx1"/>
          </a:solidFill>
          <a:latin typeface="+mn-lt"/>
          <a:ea typeface="+mn-ea"/>
          <a:cs typeface="+mn-cs"/>
        </a:defRPr>
      </a:lvl2pPr>
      <a:lvl3pPr marL="914309" algn="l" defTabSz="914309" rtl="0" eaLnBrk="1" latinLnBrk="0" hangingPunct="1">
        <a:defRPr sz="1800" kern="1200">
          <a:solidFill>
            <a:schemeClr val="tx1"/>
          </a:solidFill>
          <a:latin typeface="+mn-lt"/>
          <a:ea typeface="+mn-ea"/>
          <a:cs typeface="+mn-cs"/>
        </a:defRPr>
      </a:lvl3pPr>
      <a:lvl4pPr marL="1371463" algn="l" defTabSz="914309" rtl="0" eaLnBrk="1" latinLnBrk="0" hangingPunct="1">
        <a:defRPr sz="1800" kern="1200">
          <a:solidFill>
            <a:schemeClr val="tx1"/>
          </a:solidFill>
          <a:latin typeface="+mn-lt"/>
          <a:ea typeface="+mn-ea"/>
          <a:cs typeface="+mn-cs"/>
        </a:defRPr>
      </a:lvl4pPr>
      <a:lvl5pPr marL="1828617" algn="l" defTabSz="914309" rtl="0" eaLnBrk="1" latinLnBrk="0" hangingPunct="1">
        <a:defRPr sz="1800" kern="1200">
          <a:solidFill>
            <a:schemeClr val="tx1"/>
          </a:solidFill>
          <a:latin typeface="+mn-lt"/>
          <a:ea typeface="+mn-ea"/>
          <a:cs typeface="+mn-cs"/>
        </a:defRPr>
      </a:lvl5pPr>
      <a:lvl6pPr marL="2285771" algn="l" defTabSz="914309" rtl="0" eaLnBrk="1" latinLnBrk="0" hangingPunct="1">
        <a:defRPr sz="1800" kern="1200">
          <a:solidFill>
            <a:schemeClr val="tx1"/>
          </a:solidFill>
          <a:latin typeface="+mn-lt"/>
          <a:ea typeface="+mn-ea"/>
          <a:cs typeface="+mn-cs"/>
        </a:defRPr>
      </a:lvl6pPr>
      <a:lvl7pPr marL="2742926" algn="l" defTabSz="914309" rtl="0" eaLnBrk="1" latinLnBrk="0" hangingPunct="1">
        <a:defRPr sz="1800" kern="1200">
          <a:solidFill>
            <a:schemeClr val="tx1"/>
          </a:solidFill>
          <a:latin typeface="+mn-lt"/>
          <a:ea typeface="+mn-ea"/>
          <a:cs typeface="+mn-cs"/>
        </a:defRPr>
      </a:lvl7pPr>
      <a:lvl8pPr marL="3200080" algn="l" defTabSz="914309" rtl="0" eaLnBrk="1" latinLnBrk="0" hangingPunct="1">
        <a:defRPr sz="1800" kern="1200">
          <a:solidFill>
            <a:schemeClr val="tx1"/>
          </a:solidFill>
          <a:latin typeface="+mn-lt"/>
          <a:ea typeface="+mn-ea"/>
          <a:cs typeface="+mn-cs"/>
        </a:defRPr>
      </a:lvl8pPr>
      <a:lvl9pPr marL="3657234" algn="l" defTabSz="91430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png"/><Relationship Id="rId1" Type="http://schemas.openxmlformats.org/officeDocument/2006/relationships/slideLayout" Target="../slideLayouts/slideLayout3.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3.xml"/><Relationship Id="rId4" Type="http://schemas.openxmlformats.org/officeDocument/2006/relationships/image" Target="../media/image45.png"/></Relationships>
</file>

<file path=ppt/slides/_rels/slide17.xml.rels><?xml version="1.0" encoding="UTF-8" standalone="yes"?>
<Relationships xmlns="http://schemas.openxmlformats.org/package/2006/relationships"><Relationship Id="rId8" Type="http://schemas.openxmlformats.org/officeDocument/2006/relationships/image" Target="../media/image52.emf"/><Relationship Id="rId3" Type="http://schemas.openxmlformats.org/officeDocument/2006/relationships/image" Target="../media/image47.emf"/><Relationship Id="rId7" Type="http://schemas.openxmlformats.org/officeDocument/2006/relationships/image" Target="../media/image51.jpeg"/><Relationship Id="rId2" Type="http://schemas.openxmlformats.org/officeDocument/2006/relationships/image" Target="../media/image46.emf"/><Relationship Id="rId1" Type="http://schemas.openxmlformats.org/officeDocument/2006/relationships/slideLayout" Target="../slideLayouts/slideLayout3.xml"/><Relationship Id="rId6" Type="http://schemas.openxmlformats.org/officeDocument/2006/relationships/image" Target="../media/image50.emf"/><Relationship Id="rId5" Type="http://schemas.openxmlformats.org/officeDocument/2006/relationships/image" Target="../media/image49.emf"/><Relationship Id="rId4" Type="http://schemas.openxmlformats.org/officeDocument/2006/relationships/image" Target="../media/image48.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emf"/><Relationship Id="rId2" Type="http://schemas.openxmlformats.org/officeDocument/2006/relationships/image" Target="../media/image11.png"/><Relationship Id="rId1" Type="http://schemas.openxmlformats.org/officeDocument/2006/relationships/slideLayout" Target="../slideLayouts/slideLayout25.xml"/><Relationship Id="rId6" Type="http://schemas.openxmlformats.org/officeDocument/2006/relationships/image" Target="../media/image15.emf"/><Relationship Id="rId5" Type="http://schemas.openxmlformats.org/officeDocument/2006/relationships/image" Target="../media/image14.sv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25.xml"/><Relationship Id="rId5" Type="http://schemas.openxmlformats.org/officeDocument/2006/relationships/image" Target="../media/image20.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svg"/><Relationship Id="rId1" Type="http://schemas.openxmlformats.org/officeDocument/2006/relationships/slideLayout" Target="../slideLayouts/slideLayout25.xml"/><Relationship Id="rId5" Type="http://schemas.openxmlformats.org/officeDocument/2006/relationships/image" Target="../media/image24.sv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6.png"/><Relationship Id="rId1" Type="http://schemas.openxmlformats.org/officeDocument/2006/relationships/slideLayout" Target="../slideLayouts/slideLayout25.xml"/><Relationship Id="rId5" Type="http://schemas.openxmlformats.org/officeDocument/2006/relationships/image" Target="../media/image28.jpeg"/><Relationship Id="rId4" Type="http://schemas.openxmlformats.org/officeDocument/2006/relationships/image" Target="../media/image2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D4AFD2A5-1A56-AA64-49FF-FE7DF9BCD49F}"/>
              </a:ext>
            </a:extLst>
          </p:cNvPr>
          <p:cNvSpPr>
            <a:spLocks noGrp="1"/>
          </p:cNvSpPr>
          <p:nvPr>
            <p:ph type="body" sz="quarter" idx="18"/>
          </p:nvPr>
        </p:nvSpPr>
        <p:spPr>
          <a:xfrm>
            <a:off x="799343" y="1594576"/>
            <a:ext cx="9092801" cy="991159"/>
          </a:xfrm>
        </p:spPr>
        <p:txBody>
          <a:bodyPr>
            <a:normAutofit fontScale="92500" lnSpcReduction="10000"/>
          </a:bodyPr>
          <a:lstStyle/>
          <a:p>
            <a:r>
              <a:rPr lang="en-US" sz="3200" b="1" dirty="0">
                <a:solidFill>
                  <a:schemeClr val="accent5">
                    <a:lumMod val="40000"/>
                    <a:lumOff val="60000"/>
                  </a:schemeClr>
                </a:solidFill>
              </a:rPr>
              <a:t>GO / SPACE TRANSPORTATION</a:t>
            </a:r>
          </a:p>
          <a:p>
            <a:r>
              <a:rPr lang="en-US" sz="3200" dirty="0">
                <a:solidFill>
                  <a:schemeClr val="accent5">
                    <a:lumMod val="40000"/>
                    <a:lumOff val="60000"/>
                  </a:schemeClr>
                </a:solidFill>
              </a:rPr>
              <a:t>ANNUAL REVIEW</a:t>
            </a:r>
          </a:p>
        </p:txBody>
      </p:sp>
      <p:sp>
        <p:nvSpPr>
          <p:cNvPr id="4" name="Text Placeholder 3">
            <a:extLst>
              <a:ext uri="{FF2B5EF4-FFF2-40B4-BE49-F238E27FC236}">
                <a16:creationId xmlns:a16="http://schemas.microsoft.com/office/drawing/2014/main" id="{2C148D9D-C5FD-2DA8-37F3-68A2927898B0}"/>
              </a:ext>
            </a:extLst>
          </p:cNvPr>
          <p:cNvSpPr>
            <a:spLocks noGrp="1"/>
          </p:cNvSpPr>
          <p:nvPr>
            <p:ph type="body" sz="quarter" idx="20"/>
          </p:nvPr>
        </p:nvSpPr>
        <p:spPr>
          <a:xfrm>
            <a:off x="799344" y="5737665"/>
            <a:ext cx="5954747" cy="965392"/>
          </a:xfrm>
        </p:spPr>
        <p:txBody>
          <a:bodyPr wrap="square">
            <a:spAutoFit/>
          </a:bodyPr>
          <a:lstStyle/>
          <a:p>
            <a:pPr>
              <a:lnSpc>
                <a:spcPct val="80000"/>
              </a:lnSpc>
            </a:pPr>
            <a:r>
              <a:rPr lang="en-US" sz="4000" dirty="0">
                <a:solidFill>
                  <a:schemeClr val="accent5"/>
                </a:solidFill>
                <a:latin typeface="+mn-lt"/>
              </a:rPr>
              <a:t>Eric Pencil, GRC</a:t>
            </a:r>
          </a:p>
          <a:p>
            <a:pPr>
              <a:lnSpc>
                <a:spcPct val="80000"/>
              </a:lnSpc>
            </a:pPr>
            <a:r>
              <a:rPr lang="en-US" dirty="0">
                <a:latin typeface="+mn-lt"/>
              </a:rPr>
              <a:t>EP PORTFOLIO MANAGER</a:t>
            </a:r>
          </a:p>
        </p:txBody>
      </p:sp>
      <p:sp>
        <p:nvSpPr>
          <p:cNvPr id="6" name="Text Placeholder 5">
            <a:extLst>
              <a:ext uri="{FF2B5EF4-FFF2-40B4-BE49-F238E27FC236}">
                <a16:creationId xmlns:a16="http://schemas.microsoft.com/office/drawing/2014/main" id="{FA37A05B-993A-3466-FCB2-7766918F87ED}"/>
              </a:ext>
            </a:extLst>
          </p:cNvPr>
          <p:cNvSpPr>
            <a:spLocks noGrp="1"/>
          </p:cNvSpPr>
          <p:nvPr>
            <p:ph type="body" sz="quarter" idx="22"/>
          </p:nvPr>
        </p:nvSpPr>
        <p:spPr>
          <a:xfrm>
            <a:off x="799344" y="12096539"/>
            <a:ext cx="8345054" cy="413384"/>
          </a:xfrm>
        </p:spPr>
        <p:txBody>
          <a:bodyPr>
            <a:noAutofit/>
          </a:bodyPr>
          <a:lstStyle/>
          <a:p>
            <a:r>
              <a:rPr lang="en-US" sz="2800" dirty="0">
                <a:latin typeface="+mn-lt"/>
              </a:rPr>
              <a:t>AUGUST 26, 2026</a:t>
            </a:r>
          </a:p>
        </p:txBody>
      </p:sp>
      <p:sp>
        <p:nvSpPr>
          <p:cNvPr id="3" name="Text Placeholder 2">
            <a:extLst>
              <a:ext uri="{FF2B5EF4-FFF2-40B4-BE49-F238E27FC236}">
                <a16:creationId xmlns:a16="http://schemas.microsoft.com/office/drawing/2014/main" id="{E2D1B481-3C2B-55C9-5B2A-5B1222A04175}"/>
              </a:ext>
            </a:extLst>
          </p:cNvPr>
          <p:cNvSpPr>
            <a:spLocks noGrp="1"/>
          </p:cNvSpPr>
          <p:nvPr>
            <p:ph type="body" sz="quarter" idx="19"/>
          </p:nvPr>
        </p:nvSpPr>
        <p:spPr>
          <a:xfrm>
            <a:off x="763488" y="3012884"/>
            <a:ext cx="8396949" cy="1996407"/>
          </a:xfrm>
        </p:spPr>
        <p:txBody>
          <a:bodyPr>
            <a:normAutofit/>
          </a:bodyPr>
          <a:lstStyle/>
          <a:p>
            <a:r>
              <a:rPr lang="en-US" sz="6000" dirty="0"/>
              <a:t>Advanced Electric Propulsion (EP) Portfolio</a:t>
            </a:r>
          </a:p>
        </p:txBody>
      </p:sp>
      <p:sp>
        <p:nvSpPr>
          <p:cNvPr id="2" name="Text Placeholder 1">
            <a:extLst>
              <a:ext uri="{FF2B5EF4-FFF2-40B4-BE49-F238E27FC236}">
                <a16:creationId xmlns:a16="http://schemas.microsoft.com/office/drawing/2014/main" id="{B71A611A-5E75-67DC-138B-D2C6464C0A20}"/>
              </a:ext>
            </a:extLst>
          </p:cNvPr>
          <p:cNvSpPr>
            <a:spLocks noGrp="1"/>
          </p:cNvSpPr>
          <p:nvPr>
            <p:ph type="body" sz="quarter" idx="11"/>
          </p:nvPr>
        </p:nvSpPr>
        <p:spPr/>
        <p:txBody>
          <a:bodyPr>
            <a:normAutofit/>
          </a:bodyPr>
          <a:lstStyle/>
          <a:p>
            <a:r>
              <a:rPr lang="en-US" sz="2000" dirty="0"/>
              <a:t>nasa.gov  |  </a:t>
            </a:r>
            <a:r>
              <a:rPr lang="en-US" sz="2000" b="1" dirty="0"/>
              <a:t>Space Transportation – GO Domain</a:t>
            </a:r>
            <a:endParaRPr lang="en-US" sz="2000" dirty="0">
              <a:solidFill>
                <a:srgbClr val="FF0000"/>
              </a:solidFill>
            </a:endParaRPr>
          </a:p>
        </p:txBody>
      </p:sp>
      <p:sp>
        <p:nvSpPr>
          <p:cNvPr id="18" name="Text Placeholder 3">
            <a:extLst>
              <a:ext uri="{FF2B5EF4-FFF2-40B4-BE49-F238E27FC236}">
                <a16:creationId xmlns:a16="http://schemas.microsoft.com/office/drawing/2014/main" id="{95D3CD02-2B7E-CA32-5991-C1097AC0D1DA}"/>
              </a:ext>
            </a:extLst>
          </p:cNvPr>
          <p:cNvSpPr txBox="1">
            <a:spLocks/>
          </p:cNvSpPr>
          <p:nvPr/>
        </p:nvSpPr>
        <p:spPr>
          <a:xfrm>
            <a:off x="815383" y="7232015"/>
            <a:ext cx="5938708" cy="965392"/>
          </a:xfrm>
          <a:prstGeom prst="rect">
            <a:avLst/>
          </a:prstGeom>
        </p:spPr>
        <p:txBody>
          <a:bodyPr vert="horz" wrap="square" lIns="0" tIns="0" rIns="0" bIns="0" rtlCol="0">
            <a:spAutoFit/>
          </a:bodyPr>
          <a:lstStyle>
            <a:lvl1pPr marL="0" indent="0" algn="l" defTabSz="914309" rtl="0" eaLnBrk="1" latinLnBrk="0" hangingPunct="1">
              <a:lnSpc>
                <a:spcPct val="100000"/>
              </a:lnSpc>
              <a:spcBef>
                <a:spcPts val="1000"/>
              </a:spcBef>
              <a:buFont typeface="Arial" panose="020B0604020202020204" pitchFamily="34" charset="0"/>
              <a:buNone/>
              <a:defRPr sz="2800" b="0" kern="1200">
                <a:solidFill>
                  <a:schemeClr val="bg1"/>
                </a:solidFill>
                <a:latin typeface="Arial" panose="020B0604020202020204" pitchFamily="34" charset="0"/>
                <a:ea typeface="+mn-ea"/>
                <a:cs typeface="Arial" panose="020B0604020202020204" pitchFamily="34" charset="0"/>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pPr>
            <a:r>
              <a:rPr lang="en-US" sz="4000" dirty="0">
                <a:solidFill>
                  <a:schemeClr val="accent5"/>
                </a:solidFill>
                <a:latin typeface="+mn-lt"/>
              </a:rPr>
              <a:t>Tom Liu, GRC</a:t>
            </a:r>
          </a:p>
          <a:p>
            <a:pPr>
              <a:lnSpc>
                <a:spcPct val="80000"/>
              </a:lnSpc>
            </a:pPr>
            <a:r>
              <a:rPr lang="en-US" dirty="0">
                <a:latin typeface="+mn-lt"/>
              </a:rPr>
              <a:t>AMPERE TECHNICAL LEAD</a:t>
            </a:r>
          </a:p>
        </p:txBody>
      </p:sp>
      <p:sp>
        <p:nvSpPr>
          <p:cNvPr id="20" name="Text Placeholder 3">
            <a:extLst>
              <a:ext uri="{FF2B5EF4-FFF2-40B4-BE49-F238E27FC236}">
                <a16:creationId xmlns:a16="http://schemas.microsoft.com/office/drawing/2014/main" id="{FA8D431D-046C-693B-8687-A06F9C36DABC}"/>
              </a:ext>
            </a:extLst>
          </p:cNvPr>
          <p:cNvSpPr txBox="1">
            <a:spLocks/>
          </p:cNvSpPr>
          <p:nvPr/>
        </p:nvSpPr>
        <p:spPr>
          <a:xfrm>
            <a:off x="763488" y="8726365"/>
            <a:ext cx="5938708" cy="965392"/>
          </a:xfrm>
          <a:prstGeom prst="rect">
            <a:avLst/>
          </a:prstGeom>
        </p:spPr>
        <p:txBody>
          <a:bodyPr vert="horz" wrap="square" lIns="0" tIns="0" rIns="0" bIns="0" rtlCol="0">
            <a:spAutoFit/>
          </a:bodyPr>
          <a:lstStyle>
            <a:lvl1pPr marL="0" indent="0" algn="l" defTabSz="914309" rtl="0" eaLnBrk="1" latinLnBrk="0" hangingPunct="1">
              <a:lnSpc>
                <a:spcPct val="100000"/>
              </a:lnSpc>
              <a:spcBef>
                <a:spcPts val="1000"/>
              </a:spcBef>
              <a:buFont typeface="Arial" panose="020B0604020202020204" pitchFamily="34" charset="0"/>
              <a:buNone/>
              <a:defRPr sz="2800" b="0" kern="1200">
                <a:solidFill>
                  <a:schemeClr val="bg1"/>
                </a:solidFill>
                <a:latin typeface="Arial" panose="020B0604020202020204" pitchFamily="34" charset="0"/>
                <a:ea typeface="+mn-ea"/>
                <a:cs typeface="Arial" panose="020B0604020202020204" pitchFamily="34" charset="0"/>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pPr>
            <a:r>
              <a:rPr lang="en-US" sz="4000" dirty="0">
                <a:solidFill>
                  <a:schemeClr val="accent5"/>
                </a:solidFill>
                <a:latin typeface="+mn-lt"/>
              </a:rPr>
              <a:t>Jason Frieman, GRC</a:t>
            </a:r>
          </a:p>
          <a:p>
            <a:pPr>
              <a:lnSpc>
                <a:spcPct val="80000"/>
              </a:lnSpc>
            </a:pPr>
            <a:r>
              <a:rPr lang="en-US" dirty="0">
                <a:latin typeface="+mn-lt"/>
              </a:rPr>
              <a:t>AMPERE TECHNICAL LEAD</a:t>
            </a:r>
          </a:p>
        </p:txBody>
      </p:sp>
      <p:sp>
        <p:nvSpPr>
          <p:cNvPr id="22" name="Text Placeholder 3">
            <a:extLst>
              <a:ext uri="{FF2B5EF4-FFF2-40B4-BE49-F238E27FC236}">
                <a16:creationId xmlns:a16="http://schemas.microsoft.com/office/drawing/2014/main" id="{E77D76B9-74E6-E41C-AC65-1F47AB82B6A6}"/>
              </a:ext>
            </a:extLst>
          </p:cNvPr>
          <p:cNvSpPr txBox="1">
            <a:spLocks/>
          </p:cNvSpPr>
          <p:nvPr/>
        </p:nvSpPr>
        <p:spPr>
          <a:xfrm>
            <a:off x="815383" y="10220714"/>
            <a:ext cx="5886813" cy="965392"/>
          </a:xfrm>
          <a:prstGeom prst="rect">
            <a:avLst/>
          </a:prstGeom>
        </p:spPr>
        <p:txBody>
          <a:bodyPr vert="horz" wrap="square" lIns="0" tIns="0" rIns="0" bIns="0" rtlCol="0">
            <a:spAutoFit/>
          </a:bodyPr>
          <a:lstStyle>
            <a:lvl1pPr marL="0" indent="0" algn="l" defTabSz="914309" rtl="0" eaLnBrk="1" latinLnBrk="0" hangingPunct="1">
              <a:lnSpc>
                <a:spcPct val="100000"/>
              </a:lnSpc>
              <a:spcBef>
                <a:spcPts val="1000"/>
              </a:spcBef>
              <a:buFont typeface="Arial" panose="020B0604020202020204" pitchFamily="34" charset="0"/>
              <a:buNone/>
              <a:defRPr sz="2800" b="0" kern="1200">
                <a:solidFill>
                  <a:schemeClr val="bg1"/>
                </a:solidFill>
                <a:latin typeface="Arial" panose="020B0604020202020204" pitchFamily="34" charset="0"/>
                <a:ea typeface="+mn-ea"/>
                <a:cs typeface="Arial" panose="020B0604020202020204" pitchFamily="34" charset="0"/>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pPr>
            <a:r>
              <a:rPr lang="en-US" sz="4000" dirty="0">
                <a:solidFill>
                  <a:schemeClr val="accent5"/>
                </a:solidFill>
                <a:latin typeface="+mn-lt"/>
              </a:rPr>
              <a:t>Gabriel Benavides, GRC</a:t>
            </a:r>
          </a:p>
          <a:p>
            <a:pPr>
              <a:lnSpc>
                <a:spcPct val="80000"/>
              </a:lnSpc>
            </a:pPr>
            <a:r>
              <a:rPr lang="en-US" dirty="0">
                <a:latin typeface="+mn-lt"/>
              </a:rPr>
              <a:t>SSEP TECHNICAL LEAD</a:t>
            </a:r>
          </a:p>
        </p:txBody>
      </p:sp>
      <p:sp>
        <p:nvSpPr>
          <p:cNvPr id="24" name="Text Placeholder 3">
            <a:extLst>
              <a:ext uri="{FF2B5EF4-FFF2-40B4-BE49-F238E27FC236}">
                <a16:creationId xmlns:a16="http://schemas.microsoft.com/office/drawing/2014/main" id="{CC327032-686F-CA16-79F0-EB208CE85257}"/>
              </a:ext>
            </a:extLst>
          </p:cNvPr>
          <p:cNvSpPr txBox="1">
            <a:spLocks/>
          </p:cNvSpPr>
          <p:nvPr/>
        </p:nvSpPr>
        <p:spPr>
          <a:xfrm>
            <a:off x="6853781" y="5737665"/>
            <a:ext cx="5954747" cy="965392"/>
          </a:xfrm>
          <a:prstGeom prst="rect">
            <a:avLst/>
          </a:prstGeom>
        </p:spPr>
        <p:txBody>
          <a:bodyPr vert="horz" wrap="square" lIns="0" tIns="0" rIns="0" bIns="0" rtlCol="0">
            <a:spAutoFit/>
          </a:bodyPr>
          <a:lstStyle>
            <a:lvl1pPr marL="0" indent="0" algn="l" defTabSz="914309" rtl="0" eaLnBrk="1" latinLnBrk="0" hangingPunct="1">
              <a:lnSpc>
                <a:spcPct val="100000"/>
              </a:lnSpc>
              <a:spcBef>
                <a:spcPts val="1000"/>
              </a:spcBef>
              <a:buFont typeface="Arial" panose="020B0604020202020204" pitchFamily="34" charset="0"/>
              <a:buNone/>
              <a:defRPr sz="2800" b="0" kern="1200">
                <a:solidFill>
                  <a:schemeClr val="bg1"/>
                </a:solidFill>
                <a:latin typeface="Arial" panose="020B0604020202020204" pitchFamily="34" charset="0"/>
                <a:ea typeface="+mn-ea"/>
                <a:cs typeface="Arial" panose="020B0604020202020204" pitchFamily="34" charset="0"/>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pPr>
            <a:r>
              <a:rPr lang="en-US" sz="4000" dirty="0">
                <a:solidFill>
                  <a:schemeClr val="accent5"/>
                </a:solidFill>
                <a:latin typeface="+mn-lt"/>
              </a:rPr>
              <a:t>Vernon Chaplin, JPL</a:t>
            </a:r>
          </a:p>
          <a:p>
            <a:pPr>
              <a:lnSpc>
                <a:spcPct val="80000"/>
              </a:lnSpc>
            </a:pPr>
            <a:r>
              <a:rPr lang="en-US" dirty="0">
                <a:latin typeface="+mn-lt"/>
              </a:rPr>
              <a:t>DEEP SPACE TASK MASTER</a:t>
            </a:r>
          </a:p>
        </p:txBody>
      </p:sp>
      <p:sp>
        <p:nvSpPr>
          <p:cNvPr id="30" name="Text Placeholder 3">
            <a:extLst>
              <a:ext uri="{FF2B5EF4-FFF2-40B4-BE49-F238E27FC236}">
                <a16:creationId xmlns:a16="http://schemas.microsoft.com/office/drawing/2014/main" id="{EF277D22-675C-ABAD-5AF0-5A45AA342EAF}"/>
              </a:ext>
            </a:extLst>
          </p:cNvPr>
          <p:cNvSpPr txBox="1">
            <a:spLocks/>
          </p:cNvSpPr>
          <p:nvPr/>
        </p:nvSpPr>
        <p:spPr>
          <a:xfrm>
            <a:off x="6853781" y="10220714"/>
            <a:ext cx="5954747" cy="965392"/>
          </a:xfrm>
          <a:prstGeom prst="rect">
            <a:avLst/>
          </a:prstGeom>
        </p:spPr>
        <p:txBody>
          <a:bodyPr vert="horz" wrap="square" lIns="0" tIns="0" rIns="0" bIns="0" rtlCol="0">
            <a:spAutoFit/>
          </a:bodyPr>
          <a:lstStyle>
            <a:lvl1pPr marL="0" indent="0" algn="l" defTabSz="914309" rtl="0" eaLnBrk="1" latinLnBrk="0" hangingPunct="1">
              <a:lnSpc>
                <a:spcPct val="100000"/>
              </a:lnSpc>
              <a:spcBef>
                <a:spcPts val="1000"/>
              </a:spcBef>
              <a:buFont typeface="Arial" panose="020B0604020202020204" pitchFamily="34" charset="0"/>
              <a:buNone/>
              <a:defRPr sz="2800" b="0" kern="1200">
                <a:solidFill>
                  <a:schemeClr val="bg1"/>
                </a:solidFill>
                <a:latin typeface="Arial" panose="020B0604020202020204" pitchFamily="34" charset="0"/>
                <a:ea typeface="+mn-ea"/>
                <a:cs typeface="Arial" panose="020B0604020202020204" pitchFamily="34" charset="0"/>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pPr>
            <a:r>
              <a:rPr lang="en-US" sz="4000" dirty="0">
                <a:solidFill>
                  <a:schemeClr val="accent5"/>
                </a:solidFill>
                <a:latin typeface="+mn-lt"/>
              </a:rPr>
              <a:t>John Yim, GRC</a:t>
            </a:r>
          </a:p>
          <a:p>
            <a:pPr>
              <a:lnSpc>
                <a:spcPct val="80000"/>
              </a:lnSpc>
            </a:pPr>
            <a:r>
              <a:rPr lang="en-US" dirty="0">
                <a:latin typeface="+mn-lt"/>
              </a:rPr>
              <a:t>JANUS TECHNICAL LEAD</a:t>
            </a:r>
          </a:p>
        </p:txBody>
      </p:sp>
      <p:sp>
        <p:nvSpPr>
          <p:cNvPr id="32" name="Text Placeholder 3">
            <a:extLst>
              <a:ext uri="{FF2B5EF4-FFF2-40B4-BE49-F238E27FC236}">
                <a16:creationId xmlns:a16="http://schemas.microsoft.com/office/drawing/2014/main" id="{4CE883C2-717C-2A61-0288-7914E9785802}"/>
              </a:ext>
            </a:extLst>
          </p:cNvPr>
          <p:cNvSpPr txBox="1">
            <a:spLocks/>
          </p:cNvSpPr>
          <p:nvPr/>
        </p:nvSpPr>
        <p:spPr>
          <a:xfrm>
            <a:off x="6853781" y="7232015"/>
            <a:ext cx="5954747" cy="965392"/>
          </a:xfrm>
          <a:prstGeom prst="rect">
            <a:avLst/>
          </a:prstGeom>
        </p:spPr>
        <p:txBody>
          <a:bodyPr vert="horz" wrap="square" lIns="0" tIns="0" rIns="0" bIns="0" rtlCol="0">
            <a:spAutoFit/>
          </a:bodyPr>
          <a:lstStyle>
            <a:lvl1pPr marL="0" indent="0" algn="l" defTabSz="914309" rtl="0" eaLnBrk="1" latinLnBrk="0" hangingPunct="1">
              <a:lnSpc>
                <a:spcPct val="100000"/>
              </a:lnSpc>
              <a:spcBef>
                <a:spcPts val="1000"/>
              </a:spcBef>
              <a:buFont typeface="Arial" panose="020B0604020202020204" pitchFamily="34" charset="0"/>
              <a:buNone/>
              <a:defRPr sz="2800" b="0" kern="1200">
                <a:solidFill>
                  <a:schemeClr val="bg1"/>
                </a:solidFill>
                <a:latin typeface="Arial" panose="020B0604020202020204" pitchFamily="34" charset="0"/>
                <a:ea typeface="+mn-ea"/>
                <a:cs typeface="Arial" panose="020B0604020202020204" pitchFamily="34" charset="0"/>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pPr>
            <a:r>
              <a:rPr lang="en-US" sz="4000" dirty="0">
                <a:solidFill>
                  <a:schemeClr val="accent5"/>
                </a:solidFill>
                <a:latin typeface="+mn-lt"/>
              </a:rPr>
              <a:t>George Williams, GRC</a:t>
            </a:r>
          </a:p>
          <a:p>
            <a:pPr>
              <a:lnSpc>
                <a:spcPct val="80000"/>
              </a:lnSpc>
            </a:pPr>
            <a:r>
              <a:rPr lang="en-US" dirty="0">
                <a:latin typeface="+mn-lt"/>
              </a:rPr>
              <a:t>SONET PROJECT MANAGER</a:t>
            </a:r>
          </a:p>
        </p:txBody>
      </p:sp>
      <p:sp>
        <p:nvSpPr>
          <p:cNvPr id="34" name="Text Placeholder 3">
            <a:extLst>
              <a:ext uri="{FF2B5EF4-FFF2-40B4-BE49-F238E27FC236}">
                <a16:creationId xmlns:a16="http://schemas.microsoft.com/office/drawing/2014/main" id="{306B9870-B861-384E-8135-91A62AA6F8A3}"/>
              </a:ext>
            </a:extLst>
          </p:cNvPr>
          <p:cNvSpPr txBox="1">
            <a:spLocks/>
          </p:cNvSpPr>
          <p:nvPr/>
        </p:nvSpPr>
        <p:spPr>
          <a:xfrm>
            <a:off x="6853781" y="8726365"/>
            <a:ext cx="5954747" cy="965392"/>
          </a:xfrm>
          <a:prstGeom prst="rect">
            <a:avLst/>
          </a:prstGeom>
        </p:spPr>
        <p:txBody>
          <a:bodyPr vert="horz" wrap="square" lIns="0" tIns="0" rIns="0" bIns="0" rtlCol="0">
            <a:spAutoFit/>
          </a:bodyPr>
          <a:lstStyle>
            <a:lvl1pPr marL="0" indent="0" algn="l" defTabSz="914309" rtl="0" eaLnBrk="1" latinLnBrk="0" hangingPunct="1">
              <a:lnSpc>
                <a:spcPct val="100000"/>
              </a:lnSpc>
              <a:spcBef>
                <a:spcPts val="1000"/>
              </a:spcBef>
              <a:buFont typeface="Arial" panose="020B0604020202020204" pitchFamily="34" charset="0"/>
              <a:buNone/>
              <a:defRPr sz="2800" b="0" kern="1200">
                <a:solidFill>
                  <a:schemeClr val="bg1"/>
                </a:solidFill>
                <a:latin typeface="Arial" panose="020B0604020202020204" pitchFamily="34" charset="0"/>
                <a:ea typeface="+mn-ea"/>
                <a:cs typeface="Arial" panose="020B0604020202020204" pitchFamily="34" charset="0"/>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pPr>
            <a:r>
              <a:rPr lang="en-US" sz="4000" dirty="0">
                <a:solidFill>
                  <a:schemeClr val="accent5"/>
                </a:solidFill>
                <a:latin typeface="+mn-lt"/>
              </a:rPr>
              <a:t>Rob Thomas, GRC</a:t>
            </a:r>
          </a:p>
          <a:p>
            <a:pPr>
              <a:lnSpc>
                <a:spcPct val="80000"/>
              </a:lnSpc>
            </a:pPr>
            <a:r>
              <a:rPr lang="en-US" dirty="0">
                <a:latin typeface="+mn-lt"/>
              </a:rPr>
              <a:t>ADVNEXT TECHNICAL LEAD</a:t>
            </a:r>
          </a:p>
        </p:txBody>
      </p:sp>
      <p:sp>
        <p:nvSpPr>
          <p:cNvPr id="7" name="Text Placeholder 3">
            <a:extLst>
              <a:ext uri="{FF2B5EF4-FFF2-40B4-BE49-F238E27FC236}">
                <a16:creationId xmlns:a16="http://schemas.microsoft.com/office/drawing/2014/main" id="{AE3D7625-B0FB-5186-F6B4-325344CB40FB}"/>
              </a:ext>
            </a:extLst>
          </p:cNvPr>
          <p:cNvSpPr txBox="1">
            <a:spLocks/>
          </p:cNvSpPr>
          <p:nvPr/>
        </p:nvSpPr>
        <p:spPr>
          <a:xfrm>
            <a:off x="6853781" y="11715063"/>
            <a:ext cx="6878782" cy="965392"/>
          </a:xfrm>
          <a:prstGeom prst="rect">
            <a:avLst/>
          </a:prstGeom>
        </p:spPr>
        <p:txBody>
          <a:bodyPr vert="horz" wrap="square" lIns="0" tIns="0" rIns="0" bIns="0" rtlCol="0">
            <a:spAutoFit/>
          </a:bodyPr>
          <a:lstStyle>
            <a:lvl1pPr marL="0" indent="0" algn="l" defTabSz="914309" rtl="0" eaLnBrk="1" latinLnBrk="0" hangingPunct="1">
              <a:lnSpc>
                <a:spcPct val="100000"/>
              </a:lnSpc>
              <a:spcBef>
                <a:spcPts val="1000"/>
              </a:spcBef>
              <a:buFont typeface="Arial" panose="020B0604020202020204" pitchFamily="34" charset="0"/>
              <a:buNone/>
              <a:defRPr sz="2800" b="0" kern="1200">
                <a:solidFill>
                  <a:schemeClr val="bg1"/>
                </a:solidFill>
                <a:latin typeface="Arial" panose="020B0604020202020204" pitchFamily="34" charset="0"/>
                <a:ea typeface="+mn-ea"/>
                <a:cs typeface="Arial" panose="020B0604020202020204" pitchFamily="34" charset="0"/>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pPr>
            <a:r>
              <a:rPr lang="en-US" sz="4000" dirty="0">
                <a:solidFill>
                  <a:schemeClr val="accent5"/>
                </a:solidFill>
                <a:latin typeface="+mn-lt"/>
              </a:rPr>
              <a:t>Lindsay MacLeod, GRC/CGI</a:t>
            </a:r>
          </a:p>
          <a:p>
            <a:pPr>
              <a:lnSpc>
                <a:spcPct val="80000"/>
              </a:lnSpc>
            </a:pPr>
            <a:r>
              <a:rPr lang="en-US" dirty="0">
                <a:latin typeface="+mn-lt"/>
              </a:rPr>
              <a:t>EP PROJECT INTEGRATION LEAD</a:t>
            </a:r>
          </a:p>
        </p:txBody>
      </p:sp>
    </p:spTree>
    <p:extLst>
      <p:ext uri="{BB962C8B-B14F-4D97-AF65-F5344CB8AC3E}">
        <p14:creationId xmlns:p14="http://schemas.microsoft.com/office/powerpoint/2010/main" val="15506560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60EC0-1E13-1B9C-5C2D-524A01C7DC8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33DB294-1A50-03FE-1F71-6A8658B87BFC}"/>
              </a:ext>
            </a:extLst>
          </p:cNvPr>
          <p:cNvSpPr>
            <a:spLocks noGrp="1"/>
          </p:cNvSpPr>
          <p:nvPr>
            <p:ph type="body" sz="quarter" idx="19"/>
          </p:nvPr>
        </p:nvSpPr>
        <p:spPr>
          <a:xfrm>
            <a:off x="763489" y="491898"/>
            <a:ext cx="17151789" cy="728037"/>
          </a:xfrm>
        </p:spPr>
        <p:txBody>
          <a:bodyPr>
            <a:normAutofit/>
          </a:bodyPr>
          <a:lstStyle/>
          <a:p>
            <a:r>
              <a:rPr lang="en-US" dirty="0">
                <a:latin typeface="Arial" panose="020B0604020202020204" pitchFamily="34" charset="0"/>
              </a:rPr>
              <a:t>SSEP | </a:t>
            </a:r>
            <a:r>
              <a:rPr lang="en-US" b="1" dirty="0">
                <a:latin typeface="Arial" panose="020B0604020202020204" pitchFamily="34" charset="0"/>
              </a:rPr>
              <a:t>FY26 Issues / Risks</a:t>
            </a:r>
          </a:p>
        </p:txBody>
      </p:sp>
      <p:sp>
        <p:nvSpPr>
          <p:cNvPr id="8" name="Text Placeholder 7">
            <a:extLst>
              <a:ext uri="{FF2B5EF4-FFF2-40B4-BE49-F238E27FC236}">
                <a16:creationId xmlns:a16="http://schemas.microsoft.com/office/drawing/2014/main" id="{202551CD-50B3-F4FA-3F1E-234DA65FD1DD}"/>
              </a:ext>
            </a:extLst>
          </p:cNvPr>
          <p:cNvSpPr>
            <a:spLocks noGrp="1"/>
          </p:cNvSpPr>
          <p:nvPr>
            <p:ph type="body" sz="quarter" idx="20"/>
          </p:nvPr>
        </p:nvSpPr>
        <p:spPr>
          <a:xfrm>
            <a:off x="764040" y="2523399"/>
            <a:ext cx="19047960" cy="1733808"/>
          </a:xfrm>
          <a:noFill/>
          <a:ln w="19050">
            <a:noFill/>
            <a:prstDash val="lgDash"/>
          </a:ln>
        </p:spPr>
        <p:txBody>
          <a:bodyPr wrap="square" lIns="0" tIns="0" rIns="0" bIns="0" numCol="1">
            <a:spAutoFit/>
          </a:bodyPr>
          <a:lstStyle/>
          <a:p>
            <a:pPr marL="456565" indent="-365760">
              <a:buFont typeface="Arial" panose="020B0604020202020204" pitchFamily="34" charset="0"/>
              <a:buChar char="•"/>
            </a:pPr>
            <a:r>
              <a:rPr lang="en-US" sz="3200" u="sng" dirty="0">
                <a:ea typeface="+mn-lt"/>
                <a:cs typeface="+mn-lt"/>
              </a:rPr>
              <a:t>No current technical issues</a:t>
            </a:r>
            <a:r>
              <a:rPr lang="en-US" sz="3200" dirty="0">
                <a:ea typeface="+mn-lt"/>
                <a:cs typeface="+mn-lt"/>
              </a:rPr>
              <a:t> identified</a:t>
            </a:r>
          </a:p>
          <a:p>
            <a:pPr marL="456565" indent="-365760">
              <a:buFont typeface="Arial" panose="020B0604020202020204" pitchFamily="34" charset="0"/>
              <a:buChar char="•"/>
            </a:pPr>
            <a:r>
              <a:rPr lang="en-US" sz="3200" dirty="0">
                <a:ea typeface="+mn-lt"/>
                <a:cs typeface="+mn-lt"/>
              </a:rPr>
              <a:t>Technology development is currently on track to meet all project goals / design requirements</a:t>
            </a:r>
          </a:p>
          <a:p>
            <a:pPr marL="456565" indent="-365760">
              <a:buFont typeface="Arial" panose="020B0604020202020204" pitchFamily="34" charset="0"/>
              <a:buChar char="•"/>
            </a:pPr>
            <a:r>
              <a:rPr lang="en-US" sz="3200" b="1" i="1" dirty="0">
                <a:ea typeface="+mn-lt"/>
                <a:cs typeface="+mn-lt"/>
              </a:rPr>
              <a:t>Most FY26 execution challenges were driven by outside forces:</a:t>
            </a:r>
          </a:p>
        </p:txBody>
      </p:sp>
      <p:sp>
        <p:nvSpPr>
          <p:cNvPr id="4" name="TextBox 3">
            <a:extLst>
              <a:ext uri="{FF2B5EF4-FFF2-40B4-BE49-F238E27FC236}">
                <a16:creationId xmlns:a16="http://schemas.microsoft.com/office/drawing/2014/main" id="{21083032-72BC-8707-1853-27230A3D29F1}"/>
              </a:ext>
            </a:extLst>
          </p:cNvPr>
          <p:cNvSpPr txBox="1"/>
          <p:nvPr/>
        </p:nvSpPr>
        <p:spPr>
          <a:xfrm>
            <a:off x="763490" y="1190508"/>
            <a:ext cx="19284438" cy="523152"/>
          </a:xfrm>
          <a:prstGeom prst="rect">
            <a:avLst/>
          </a:prstGeom>
        </p:spPr>
        <p:txBody>
          <a:bodyPr vert="horz" lIns="0" tIns="0" rIns="0" bIns="0" rtlCol="0" anchor="ctr" anchorCtr="0">
            <a:noAutofit/>
          </a:bodyPr>
          <a:lstStyle>
            <a:lvl1pPr indent="0" defTabSz="914400">
              <a:lnSpc>
                <a:spcPct val="100000"/>
              </a:lnSpc>
              <a:spcBef>
                <a:spcPts val="0"/>
              </a:spcBef>
              <a:buFont typeface="Arial" panose="020B0604020202020204" pitchFamily="34" charset="0"/>
              <a:buNone/>
              <a:defRPr b="0">
                <a:solidFill>
                  <a:schemeClr val="bg1"/>
                </a:solidFill>
                <a:latin typeface="Arial" panose="020B0604020202020204" pitchFamily="34" charset="0"/>
                <a:cs typeface="Arial" panose="020B0604020202020204" pitchFamily="34" charset="0"/>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defRPr sz="1800"/>
            </a:lvl4pPr>
            <a:lvl5pPr marL="2057400" indent="-228600" defTabSz="914400">
              <a:lnSpc>
                <a:spcPct val="90000"/>
              </a:lnSpc>
              <a:spcBef>
                <a:spcPts val="500"/>
              </a:spcBef>
              <a:buFont typeface="Arial" panose="020B0604020202020204" pitchFamily="34" charset="0"/>
              <a:buChar char="•"/>
              <a:defRPr sz="1800"/>
            </a:lvl5pPr>
            <a:lvl6pPr marL="2514600" indent="-228600" defTabSz="914400">
              <a:lnSpc>
                <a:spcPct val="90000"/>
              </a:lnSpc>
              <a:spcBef>
                <a:spcPts val="500"/>
              </a:spcBef>
              <a:buFont typeface="Arial" panose="020B0604020202020204" pitchFamily="34" charset="0"/>
              <a:buChar char="•"/>
              <a:defRPr sz="1800"/>
            </a:lvl6pPr>
            <a:lvl7pPr marL="2971800" indent="-228600" defTabSz="914400">
              <a:lnSpc>
                <a:spcPct val="90000"/>
              </a:lnSpc>
              <a:spcBef>
                <a:spcPts val="500"/>
              </a:spcBef>
              <a:buFont typeface="Arial" panose="020B0604020202020204" pitchFamily="34" charset="0"/>
              <a:buChar char="•"/>
              <a:defRPr sz="1800"/>
            </a:lvl7pPr>
            <a:lvl8pPr marL="3429000" indent="-228600" defTabSz="914400">
              <a:lnSpc>
                <a:spcPct val="90000"/>
              </a:lnSpc>
              <a:spcBef>
                <a:spcPts val="500"/>
              </a:spcBef>
              <a:buFont typeface="Arial" panose="020B0604020202020204" pitchFamily="34" charset="0"/>
              <a:buChar char="•"/>
              <a:defRPr sz="1800"/>
            </a:lvl8pPr>
            <a:lvl9pPr marL="3886200" indent="-228600" defTabSz="914400">
              <a:lnSpc>
                <a:spcPct val="90000"/>
              </a:lnSpc>
              <a:spcBef>
                <a:spcPts val="500"/>
              </a:spcBef>
              <a:buFont typeface="Arial" panose="020B0604020202020204" pitchFamily="34" charset="0"/>
              <a:buChar char="•"/>
              <a:defRPr sz="1800"/>
            </a:lvl9pPr>
          </a:lstStyle>
          <a:p>
            <a:r>
              <a:rPr lang="en-US" sz="2000"/>
              <a:t>Small Spacecraft Electric Propulsion (SSEP)</a:t>
            </a:r>
          </a:p>
        </p:txBody>
      </p:sp>
      <p:sp>
        <p:nvSpPr>
          <p:cNvPr id="11" name="Text Placeholder 8">
            <a:extLst>
              <a:ext uri="{FF2B5EF4-FFF2-40B4-BE49-F238E27FC236}">
                <a16:creationId xmlns:a16="http://schemas.microsoft.com/office/drawing/2014/main" id="{77357124-7EA1-B73F-D18B-BE2F1EA4C98D}"/>
              </a:ext>
            </a:extLst>
          </p:cNvPr>
          <p:cNvSpPr txBox="1">
            <a:spLocks/>
          </p:cNvSpPr>
          <p:nvPr/>
        </p:nvSpPr>
        <p:spPr>
          <a:xfrm>
            <a:off x="18457875" y="491898"/>
            <a:ext cx="4142933" cy="728037"/>
          </a:xfrm>
          <a:prstGeom prst="rect">
            <a:avLst/>
          </a:prstGeom>
        </p:spPr>
        <p:txBody>
          <a:bodyPr vert="horz" lIns="0" tIns="0" rIns="0" bIns="0" rtlCol="0" anchor="ctr" anchorCtr="0">
            <a:normAutofit lnSpcReduction="10000"/>
          </a:bodyPr>
          <a:lstStyle>
            <a:lvl1pPr marL="0" indent="0" algn="r" defTabSz="914309" rtl="0" eaLnBrk="1" latinLnBrk="0" hangingPunct="1">
              <a:lnSpc>
                <a:spcPct val="100000"/>
              </a:lnSpc>
              <a:spcBef>
                <a:spcPts val="0"/>
              </a:spcBef>
              <a:buFont typeface="Arial" panose="020B0604020202020204" pitchFamily="34" charset="0"/>
              <a:buNone/>
              <a:defRPr sz="2800" b="0" kern="1200">
                <a:solidFill>
                  <a:srgbClr val="FF0000"/>
                </a:solidFill>
                <a:latin typeface="+mj-lt"/>
                <a:ea typeface="+mn-ea"/>
                <a:cs typeface="Arial" panose="020B0604020202020204" pitchFamily="34" charset="0"/>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a:solidFill>
                  <a:srgbClr val="B9CEFF"/>
                </a:solidFill>
                <a:latin typeface="Arial" panose="020B0604020202020204" pitchFamily="34" charset="0"/>
              </a:rPr>
              <a:t>GO / Space Transportation </a:t>
            </a:r>
            <a:r>
              <a:rPr lang="en-US" sz="2400" i="1">
                <a:solidFill>
                  <a:srgbClr val="B9CEFF"/>
                </a:solidFill>
                <a:latin typeface="Arial" panose="020B0604020202020204" pitchFamily="34" charset="0"/>
              </a:rPr>
              <a:t>Annual Review</a:t>
            </a:r>
          </a:p>
        </p:txBody>
      </p:sp>
      <p:sp>
        <p:nvSpPr>
          <p:cNvPr id="9" name="Rectangle 8">
            <a:extLst>
              <a:ext uri="{FF2B5EF4-FFF2-40B4-BE49-F238E27FC236}">
                <a16:creationId xmlns:a16="http://schemas.microsoft.com/office/drawing/2014/main" id="{803726BF-48F8-CB26-267A-0F6F59FF08E2}"/>
              </a:ext>
            </a:extLst>
          </p:cNvPr>
          <p:cNvSpPr/>
          <p:nvPr/>
        </p:nvSpPr>
        <p:spPr>
          <a:xfrm>
            <a:off x="896755" y="5577397"/>
            <a:ext cx="6550967" cy="7048083"/>
          </a:xfrm>
          <a:prstGeom prst="rect">
            <a:avLst/>
          </a:prstGeom>
          <a:solidFill>
            <a:schemeClr val="accent5">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wrap="square" lIns="274320" tIns="274320" rIns="274320" bIns="182880" rtlCol="0" anchor="t">
            <a:noAutofit/>
          </a:bodyPr>
          <a:lstStyle/>
          <a:p>
            <a:pPr marL="342900" lvl="1" indent="-342900">
              <a:spcAft>
                <a:spcPts val="600"/>
              </a:spcAft>
              <a:buFont typeface="Arial" panose="020B0604020202020204" pitchFamily="34" charset="0"/>
              <a:buChar char="•"/>
            </a:pPr>
            <a:r>
              <a:rPr lang="en-US" sz="2400" b="1" dirty="0">
                <a:solidFill>
                  <a:schemeClr val="tx1"/>
                </a:solidFill>
              </a:rPr>
              <a:t>Issue: </a:t>
            </a:r>
            <a:r>
              <a:rPr lang="en-US" sz="2400" dirty="0">
                <a:solidFill>
                  <a:schemeClr val="tx1"/>
                </a:solidFill>
              </a:rPr>
              <a:t>Significant changes to P-card procurement process at GRC has created bottleneck for routine procurements</a:t>
            </a:r>
          </a:p>
          <a:p>
            <a:pPr marL="731520" lvl="2" indent="-365760">
              <a:spcAft>
                <a:spcPts val="600"/>
              </a:spcAft>
              <a:buFont typeface="Arial" panose="020B0604020202020204" pitchFamily="34" charset="0"/>
              <a:buChar char="−"/>
            </a:pPr>
            <a:r>
              <a:rPr lang="en-US" sz="2400" dirty="0">
                <a:solidFill>
                  <a:schemeClr val="tx1"/>
                </a:solidFill>
              </a:rPr>
              <a:t>P-card group has reported backlog of hundreds of orders from across the Center</a:t>
            </a:r>
          </a:p>
          <a:p>
            <a:pPr marL="731520" lvl="2" indent="-365760">
              <a:spcAft>
                <a:spcPts val="600"/>
              </a:spcAft>
              <a:buFont typeface="Arial" panose="020B0604020202020204" pitchFamily="34" charset="0"/>
              <a:buChar char="−"/>
            </a:pPr>
            <a:r>
              <a:rPr lang="en-US" sz="2400" dirty="0">
                <a:solidFill>
                  <a:schemeClr val="tx1"/>
                </a:solidFill>
              </a:rPr>
              <a:t>Procurements that historically took a few days to process are now taking weeks (in some cases, months)</a:t>
            </a:r>
          </a:p>
          <a:p>
            <a:pPr marL="342900" lvl="1" indent="-342900">
              <a:spcAft>
                <a:spcPts val="600"/>
              </a:spcAft>
              <a:buFont typeface="Arial" panose="020B0604020202020204" pitchFamily="34" charset="0"/>
              <a:buChar char="•"/>
            </a:pPr>
            <a:r>
              <a:rPr lang="en-US" sz="2400" b="1" dirty="0">
                <a:solidFill>
                  <a:schemeClr val="tx1"/>
                </a:solidFill>
              </a:rPr>
              <a:t>Impact:</a:t>
            </a:r>
            <a:r>
              <a:rPr lang="en-US" sz="2400" dirty="0">
                <a:solidFill>
                  <a:schemeClr val="tx1"/>
                </a:solidFill>
              </a:rPr>
              <a:t> Procurement process has resulted in periodic schedule slips</a:t>
            </a:r>
          </a:p>
          <a:p>
            <a:pPr marL="342900" lvl="1" indent="-342900">
              <a:spcAft>
                <a:spcPts val="600"/>
              </a:spcAft>
              <a:buFont typeface="Arial" panose="020B0604020202020204" pitchFamily="34" charset="0"/>
              <a:buChar char="•"/>
            </a:pPr>
            <a:r>
              <a:rPr lang="en-US" sz="2400" b="1" dirty="0">
                <a:solidFill>
                  <a:schemeClr val="tx1"/>
                </a:solidFill>
              </a:rPr>
              <a:t>Mitigation / Risk: </a:t>
            </a:r>
            <a:r>
              <a:rPr lang="en-US" sz="2400" dirty="0">
                <a:solidFill>
                  <a:schemeClr val="tx1"/>
                </a:solidFill>
              </a:rPr>
              <a:t>While we work to limit impact by planning well in advance, unless P-card procurement process efficiency improves, risk remains that further procurement-related schedule slip can occur</a:t>
            </a:r>
          </a:p>
        </p:txBody>
      </p:sp>
      <p:sp>
        <p:nvSpPr>
          <p:cNvPr id="16" name="Rectangle 15">
            <a:extLst>
              <a:ext uri="{FF2B5EF4-FFF2-40B4-BE49-F238E27FC236}">
                <a16:creationId xmlns:a16="http://schemas.microsoft.com/office/drawing/2014/main" id="{D2AEC595-D32F-7689-8AA0-8BAEB3E6CF2A}"/>
              </a:ext>
            </a:extLst>
          </p:cNvPr>
          <p:cNvSpPr/>
          <p:nvPr/>
        </p:nvSpPr>
        <p:spPr>
          <a:xfrm>
            <a:off x="7768171" y="5577397"/>
            <a:ext cx="4768386" cy="7048083"/>
          </a:xfrm>
          <a:prstGeom prst="rect">
            <a:avLst/>
          </a:prstGeom>
          <a:solidFill>
            <a:schemeClr val="accent5">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wrap="square" lIns="274320" tIns="274320" rIns="274320" bIns="182880" rtlCol="0" anchor="t">
            <a:noAutofit/>
          </a:bodyPr>
          <a:lstStyle/>
          <a:p>
            <a:pPr marL="342900" lvl="1" indent="-342900">
              <a:spcAft>
                <a:spcPts val="600"/>
              </a:spcAft>
              <a:buFont typeface="Arial" panose="020B0604020202020204" pitchFamily="34" charset="0"/>
              <a:buChar char="•"/>
            </a:pPr>
            <a:r>
              <a:rPr lang="en-US" sz="2400" b="1" dirty="0">
                <a:solidFill>
                  <a:schemeClr val="tx1"/>
                </a:solidFill>
              </a:rPr>
              <a:t>Issue: </a:t>
            </a:r>
            <a:r>
              <a:rPr lang="en-US" sz="2400" dirty="0">
                <a:solidFill>
                  <a:schemeClr val="tx1"/>
                </a:solidFill>
              </a:rPr>
              <a:t>SSEP project draws on key subject matter experts at GRC who also have duties on conflicting higher priority / visibility projects</a:t>
            </a:r>
          </a:p>
          <a:p>
            <a:pPr marL="342900" lvl="1" indent="-342900">
              <a:spcAft>
                <a:spcPts val="600"/>
              </a:spcAft>
              <a:buFont typeface="Arial" panose="020B0604020202020204" pitchFamily="34" charset="0"/>
              <a:buChar char="•"/>
            </a:pPr>
            <a:r>
              <a:rPr lang="en-US" sz="2400" b="1" dirty="0">
                <a:solidFill>
                  <a:schemeClr val="tx1"/>
                </a:solidFill>
              </a:rPr>
              <a:t>Impact:</a:t>
            </a:r>
            <a:r>
              <a:rPr lang="en-US" sz="2400" dirty="0">
                <a:solidFill>
                  <a:schemeClr val="tx1"/>
                </a:solidFill>
              </a:rPr>
              <a:t> This results in recurring limitations on availability of key research and facility personnel</a:t>
            </a:r>
          </a:p>
          <a:p>
            <a:pPr marL="342900" lvl="1" indent="-342900">
              <a:spcAft>
                <a:spcPts val="600"/>
              </a:spcAft>
              <a:buFont typeface="Arial" panose="020B0604020202020204" pitchFamily="34" charset="0"/>
              <a:buChar char="•"/>
            </a:pPr>
            <a:r>
              <a:rPr lang="en-US" sz="2400" b="1" dirty="0">
                <a:solidFill>
                  <a:schemeClr val="tx1"/>
                </a:solidFill>
              </a:rPr>
              <a:t>Mitigation / Risk:</a:t>
            </a:r>
            <a:r>
              <a:rPr lang="en-US" sz="2400" dirty="0">
                <a:solidFill>
                  <a:schemeClr val="tx1"/>
                </a:solidFill>
              </a:rPr>
              <a:t> While we coordinate needs carefully with other projects, the critical need of other projects has and will continue to periodically result in SSEP schedule slip</a:t>
            </a:r>
          </a:p>
        </p:txBody>
      </p:sp>
      <p:sp>
        <p:nvSpPr>
          <p:cNvPr id="18" name="Rectangle 17">
            <a:extLst>
              <a:ext uri="{FF2B5EF4-FFF2-40B4-BE49-F238E27FC236}">
                <a16:creationId xmlns:a16="http://schemas.microsoft.com/office/drawing/2014/main" id="{72BB359A-6C17-6480-132F-4ADF847D1E85}"/>
              </a:ext>
            </a:extLst>
          </p:cNvPr>
          <p:cNvSpPr/>
          <p:nvPr/>
        </p:nvSpPr>
        <p:spPr>
          <a:xfrm>
            <a:off x="12881110" y="4597811"/>
            <a:ext cx="4598507" cy="984885"/>
          </a:xfrm>
          <a:prstGeom prst="rect">
            <a:avLst/>
          </a:prstGeom>
          <a:solidFill>
            <a:schemeClr val="accent5"/>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wrap="square" lIns="274320" tIns="274320" rIns="274320" bIns="274320" rtlCol="0" anchor="t">
            <a:spAutoFit/>
          </a:bodyPr>
          <a:lstStyle/>
          <a:p>
            <a:pPr marL="0" lvl="1" algn="ctr">
              <a:spcBef>
                <a:spcPts val="1200"/>
              </a:spcBef>
              <a:spcAft>
                <a:spcPts val="1200"/>
              </a:spcAft>
            </a:pPr>
            <a:r>
              <a:rPr lang="en-US" sz="2800" b="1" dirty="0">
                <a:solidFill>
                  <a:schemeClr val="bg1"/>
                </a:solidFill>
              </a:rPr>
              <a:t>Government Shutdown</a:t>
            </a:r>
          </a:p>
        </p:txBody>
      </p:sp>
      <p:sp>
        <p:nvSpPr>
          <p:cNvPr id="20" name="Rectangle 19">
            <a:extLst>
              <a:ext uri="{FF2B5EF4-FFF2-40B4-BE49-F238E27FC236}">
                <a16:creationId xmlns:a16="http://schemas.microsoft.com/office/drawing/2014/main" id="{884F5EB3-51CE-10F4-8933-8F1CF08DAC92}"/>
              </a:ext>
            </a:extLst>
          </p:cNvPr>
          <p:cNvSpPr/>
          <p:nvPr/>
        </p:nvSpPr>
        <p:spPr>
          <a:xfrm>
            <a:off x="17824171" y="5577397"/>
            <a:ext cx="5663074" cy="7058681"/>
          </a:xfrm>
          <a:prstGeom prst="rect">
            <a:avLst/>
          </a:prstGeom>
          <a:solidFill>
            <a:schemeClr val="accent5">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wrap="square" lIns="274320" tIns="274320" rIns="274320" bIns="182880" rtlCol="0" anchor="t">
            <a:noAutofit/>
          </a:bodyPr>
          <a:lstStyle/>
          <a:p>
            <a:pPr marL="342900" lvl="1" indent="-342900">
              <a:spcAft>
                <a:spcPts val="600"/>
              </a:spcAft>
              <a:buFont typeface="Arial" panose="020B0604020202020204" pitchFamily="34" charset="0"/>
              <a:buChar char="•"/>
            </a:pPr>
            <a:r>
              <a:rPr lang="en-US" sz="2400" b="1" dirty="0">
                <a:solidFill>
                  <a:schemeClr val="tx1"/>
                </a:solidFill>
              </a:rPr>
              <a:t>Issue: </a:t>
            </a:r>
            <a:r>
              <a:rPr lang="en-US" sz="2400" dirty="0">
                <a:solidFill>
                  <a:schemeClr val="tx1"/>
                </a:solidFill>
              </a:rPr>
              <a:t>GRC’s B301 liquid nitrogen system upgrade is preventing our ability to use the facility for testing</a:t>
            </a:r>
          </a:p>
          <a:p>
            <a:pPr marL="342900" lvl="1" indent="-342900">
              <a:spcAft>
                <a:spcPts val="600"/>
              </a:spcAft>
              <a:buFont typeface="Arial" panose="020B0604020202020204" pitchFamily="34" charset="0"/>
              <a:buChar char="•"/>
            </a:pPr>
            <a:r>
              <a:rPr lang="en-US" sz="2400" b="1" dirty="0">
                <a:solidFill>
                  <a:schemeClr val="tx1"/>
                </a:solidFill>
              </a:rPr>
              <a:t>Impact: </a:t>
            </a:r>
            <a:r>
              <a:rPr lang="en-US" sz="2400" dirty="0">
                <a:solidFill>
                  <a:schemeClr val="tx1"/>
                </a:solidFill>
              </a:rPr>
              <a:t>This is delaying our integrated thruster test</a:t>
            </a:r>
          </a:p>
          <a:p>
            <a:pPr marL="731520" lvl="2" indent="-365760">
              <a:spcAft>
                <a:spcPts val="600"/>
              </a:spcAft>
              <a:buFont typeface="Arial" panose="020B0604020202020204" pitchFamily="34" charset="0"/>
              <a:buChar char="−"/>
            </a:pPr>
            <a:r>
              <a:rPr lang="en-US" sz="2400" dirty="0">
                <a:solidFill>
                  <a:schemeClr val="tx1"/>
                </a:solidFill>
              </a:rPr>
              <a:t>Current estimate for test facility readiness is now 10/13/26</a:t>
            </a:r>
          </a:p>
          <a:p>
            <a:pPr marL="731520" lvl="2" indent="-365760">
              <a:spcAft>
                <a:spcPts val="600"/>
              </a:spcAft>
              <a:buFont typeface="Arial" panose="020B0604020202020204" pitchFamily="34" charset="0"/>
              <a:buChar char="−"/>
            </a:pPr>
            <a:r>
              <a:rPr lang="en-US" sz="2400" dirty="0">
                <a:solidFill>
                  <a:schemeClr val="tx1"/>
                </a:solidFill>
              </a:rPr>
              <a:t>Now anticipating execution of integrated system test in November, rather than September</a:t>
            </a:r>
          </a:p>
          <a:p>
            <a:pPr marL="342900" lvl="1" indent="-342900">
              <a:spcAft>
                <a:spcPts val="600"/>
              </a:spcAft>
              <a:buFont typeface="Arial" panose="020B0604020202020204" pitchFamily="34" charset="0"/>
              <a:buChar char="•"/>
            </a:pPr>
            <a:r>
              <a:rPr lang="en-US" sz="2400" b="1" dirty="0">
                <a:solidFill>
                  <a:schemeClr val="tx1"/>
                </a:solidFill>
              </a:rPr>
              <a:t>Mitigation / Risk:</a:t>
            </a:r>
            <a:r>
              <a:rPr lang="en-US" sz="2400" dirty="0">
                <a:solidFill>
                  <a:schemeClr val="tx1"/>
                </a:solidFill>
              </a:rPr>
              <a:t> We will merge the integrated system test with more extensive performance testing that was planned for Q1 FY27 to pull back much of the schedule slip</a:t>
            </a:r>
          </a:p>
        </p:txBody>
      </p:sp>
      <p:sp>
        <p:nvSpPr>
          <p:cNvPr id="22" name="Rectangle 21">
            <a:extLst>
              <a:ext uri="{FF2B5EF4-FFF2-40B4-BE49-F238E27FC236}">
                <a16:creationId xmlns:a16="http://schemas.microsoft.com/office/drawing/2014/main" id="{354FA0DE-3F6A-718D-0EE1-BF2509BBE4D7}"/>
              </a:ext>
            </a:extLst>
          </p:cNvPr>
          <p:cNvSpPr/>
          <p:nvPr/>
        </p:nvSpPr>
        <p:spPr>
          <a:xfrm>
            <a:off x="896755" y="4597811"/>
            <a:ext cx="6550967" cy="984885"/>
          </a:xfrm>
          <a:prstGeom prst="rect">
            <a:avLst/>
          </a:prstGeom>
          <a:solidFill>
            <a:schemeClr val="accent5"/>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wrap="square" lIns="274320" tIns="274320" rIns="274320" bIns="274320" rtlCol="0" anchor="t">
            <a:spAutoFit/>
          </a:bodyPr>
          <a:lstStyle/>
          <a:p>
            <a:pPr marL="0" lvl="1" algn="ctr">
              <a:spcBef>
                <a:spcPts val="1200"/>
              </a:spcBef>
              <a:spcAft>
                <a:spcPts val="1200"/>
              </a:spcAft>
            </a:pPr>
            <a:r>
              <a:rPr lang="en-US" sz="2800" b="1" dirty="0">
                <a:solidFill>
                  <a:schemeClr val="bg1"/>
                </a:solidFill>
              </a:rPr>
              <a:t>P-Card Procurement Process</a:t>
            </a:r>
          </a:p>
        </p:txBody>
      </p:sp>
      <p:sp>
        <p:nvSpPr>
          <p:cNvPr id="24" name="Rectangle 23">
            <a:extLst>
              <a:ext uri="{FF2B5EF4-FFF2-40B4-BE49-F238E27FC236}">
                <a16:creationId xmlns:a16="http://schemas.microsoft.com/office/drawing/2014/main" id="{39EDA667-9507-D1B7-39B5-E097ABFE9C9A}"/>
              </a:ext>
            </a:extLst>
          </p:cNvPr>
          <p:cNvSpPr/>
          <p:nvPr/>
        </p:nvSpPr>
        <p:spPr>
          <a:xfrm>
            <a:off x="7768171" y="4597811"/>
            <a:ext cx="4768386" cy="984885"/>
          </a:xfrm>
          <a:prstGeom prst="rect">
            <a:avLst/>
          </a:prstGeom>
          <a:solidFill>
            <a:schemeClr val="accent5"/>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wrap="square" lIns="274320" tIns="274320" rIns="274320" bIns="274320" rtlCol="0" anchor="t">
            <a:spAutoFit/>
          </a:bodyPr>
          <a:lstStyle/>
          <a:p>
            <a:pPr marL="0" lvl="1" algn="ctr">
              <a:spcBef>
                <a:spcPts val="1200"/>
              </a:spcBef>
              <a:spcAft>
                <a:spcPts val="1200"/>
              </a:spcAft>
            </a:pPr>
            <a:r>
              <a:rPr lang="en-US" sz="2800" b="1" dirty="0">
                <a:solidFill>
                  <a:schemeClr val="bg1"/>
                </a:solidFill>
              </a:rPr>
              <a:t>Personnel Limitations</a:t>
            </a:r>
          </a:p>
        </p:txBody>
      </p:sp>
      <p:sp>
        <p:nvSpPr>
          <p:cNvPr id="26" name="Rectangle 25">
            <a:extLst>
              <a:ext uri="{FF2B5EF4-FFF2-40B4-BE49-F238E27FC236}">
                <a16:creationId xmlns:a16="http://schemas.microsoft.com/office/drawing/2014/main" id="{95749303-663C-08A9-AE54-3254AB4E2F19}"/>
              </a:ext>
            </a:extLst>
          </p:cNvPr>
          <p:cNvSpPr/>
          <p:nvPr/>
        </p:nvSpPr>
        <p:spPr>
          <a:xfrm>
            <a:off x="12881110" y="5577397"/>
            <a:ext cx="4598507" cy="7058681"/>
          </a:xfrm>
          <a:prstGeom prst="rect">
            <a:avLst/>
          </a:prstGeom>
          <a:solidFill>
            <a:schemeClr val="accent5">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wrap="square" lIns="274320" tIns="274320" rIns="274320" bIns="182880" rtlCol="0" anchor="t">
            <a:noAutofit/>
          </a:bodyPr>
          <a:lstStyle/>
          <a:p>
            <a:pPr marL="342900" lvl="1" indent="-342900">
              <a:spcAft>
                <a:spcPts val="600"/>
              </a:spcAft>
              <a:buFont typeface="Arial" panose="020B0604020202020204" pitchFamily="34" charset="0"/>
              <a:buChar char="•"/>
            </a:pPr>
            <a:r>
              <a:rPr lang="en-US" sz="2400" b="1" dirty="0">
                <a:solidFill>
                  <a:schemeClr val="tx1"/>
                </a:solidFill>
              </a:rPr>
              <a:t>Issue: </a:t>
            </a:r>
            <a:r>
              <a:rPr lang="en-US" sz="2400" dirty="0">
                <a:solidFill>
                  <a:schemeClr val="tx1"/>
                </a:solidFill>
              </a:rPr>
              <a:t>October-November 2025 government shutdown halted work needed to meet critical project deadlines</a:t>
            </a:r>
          </a:p>
          <a:p>
            <a:pPr marL="342900" lvl="1" indent="-342900">
              <a:spcAft>
                <a:spcPts val="600"/>
              </a:spcAft>
              <a:buFont typeface="Arial" panose="020B0604020202020204" pitchFamily="34" charset="0"/>
              <a:buChar char="•"/>
            </a:pPr>
            <a:r>
              <a:rPr lang="en-US" sz="2400" b="1" dirty="0">
                <a:solidFill>
                  <a:schemeClr val="tx1"/>
                </a:solidFill>
              </a:rPr>
              <a:t>Impact:</a:t>
            </a:r>
            <a:r>
              <a:rPr lang="en-US" sz="2400" dirty="0">
                <a:solidFill>
                  <a:schemeClr val="tx1"/>
                </a:solidFill>
              </a:rPr>
              <a:t> This created a significant operational backlog and schedule slippage</a:t>
            </a:r>
          </a:p>
          <a:p>
            <a:pPr marL="342900" lvl="1" indent="-342900">
              <a:spcAft>
                <a:spcPts val="600"/>
              </a:spcAft>
              <a:buFont typeface="Arial" panose="020B0604020202020204" pitchFamily="34" charset="0"/>
              <a:buChar char="•"/>
            </a:pPr>
            <a:r>
              <a:rPr lang="en-US" sz="2400" b="1" dirty="0">
                <a:solidFill>
                  <a:schemeClr val="tx1"/>
                </a:solidFill>
              </a:rPr>
              <a:t>Mitigation / Risk:</a:t>
            </a:r>
            <a:r>
              <a:rPr lang="en-US" sz="2400" dirty="0">
                <a:solidFill>
                  <a:schemeClr val="tx1"/>
                </a:solidFill>
              </a:rPr>
              <a:t> While we plan and prepare for the possibility of another government shutdown in CY26, the risk remains that another schedule slip will occur in that event</a:t>
            </a:r>
          </a:p>
        </p:txBody>
      </p:sp>
      <p:sp>
        <p:nvSpPr>
          <p:cNvPr id="28" name="Rectangle 27">
            <a:extLst>
              <a:ext uri="{FF2B5EF4-FFF2-40B4-BE49-F238E27FC236}">
                <a16:creationId xmlns:a16="http://schemas.microsoft.com/office/drawing/2014/main" id="{EEB42A07-E6CB-459D-E41B-6090FB2663C4}"/>
              </a:ext>
            </a:extLst>
          </p:cNvPr>
          <p:cNvSpPr/>
          <p:nvPr/>
        </p:nvSpPr>
        <p:spPr>
          <a:xfrm>
            <a:off x="17824171" y="4592512"/>
            <a:ext cx="5663074" cy="984885"/>
          </a:xfrm>
          <a:prstGeom prst="rect">
            <a:avLst/>
          </a:prstGeom>
          <a:solidFill>
            <a:schemeClr val="accent5"/>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wrap="square" lIns="274320" tIns="274320" rIns="274320" bIns="274320" rtlCol="0" anchor="t">
            <a:spAutoFit/>
          </a:bodyPr>
          <a:lstStyle/>
          <a:p>
            <a:pPr marL="0" lvl="1" algn="ctr">
              <a:spcBef>
                <a:spcPts val="1200"/>
              </a:spcBef>
              <a:spcAft>
                <a:spcPts val="1200"/>
              </a:spcAft>
            </a:pPr>
            <a:r>
              <a:rPr lang="en-US" sz="2800" b="1" dirty="0">
                <a:solidFill>
                  <a:schemeClr val="bg1"/>
                </a:solidFill>
              </a:rPr>
              <a:t>Facility Upgrades</a:t>
            </a:r>
          </a:p>
        </p:txBody>
      </p:sp>
    </p:spTree>
    <p:extLst>
      <p:ext uri="{BB962C8B-B14F-4D97-AF65-F5344CB8AC3E}">
        <p14:creationId xmlns:p14="http://schemas.microsoft.com/office/powerpoint/2010/main" val="28765400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5C304-1D74-4791-8A51-90A72E1DB56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21DFC0D-0D91-5B21-AFBB-EC971EB36045}"/>
              </a:ext>
            </a:extLst>
          </p:cNvPr>
          <p:cNvSpPr txBox="1"/>
          <p:nvPr/>
        </p:nvSpPr>
        <p:spPr>
          <a:xfrm>
            <a:off x="15585130" y="2437507"/>
            <a:ext cx="8077303" cy="6420922"/>
          </a:xfrm>
          <a:prstGeom prst="roundRect">
            <a:avLst>
              <a:gd name="adj" fmla="val 8764"/>
            </a:avLst>
          </a:prstGeom>
          <a:solidFill>
            <a:schemeClr val="bg2"/>
          </a:solidFill>
          <a:effectLst/>
        </p:spPr>
        <p:txBody>
          <a:bodyPr wrap="square" lIns="182880" tIns="365760" rIns="137160" bIns="182880" anchor="t">
            <a:spAutoFit/>
          </a:bodyPr>
          <a:lstStyle/>
          <a:p>
            <a:pPr marL="457200" indent="-457200">
              <a:spcAft>
                <a:spcPts val="1200"/>
              </a:spcAft>
              <a:buAutoNum type="arabicPeriod"/>
            </a:pPr>
            <a:r>
              <a:rPr lang="en-US" sz="2400" b="1" dirty="0">
                <a:ea typeface="+mn-lt"/>
                <a:cs typeface="+mn-lt"/>
              </a:rPr>
              <a:t>Assess</a:t>
            </a:r>
            <a:r>
              <a:rPr lang="en-US" sz="2400" b="1" dirty="0">
                <a:cs typeface="Arial"/>
              </a:rPr>
              <a:t> options </a:t>
            </a:r>
            <a:r>
              <a:rPr lang="en-US" sz="2400" dirty="0">
                <a:cs typeface="Arial"/>
              </a:rPr>
              <a:t>for developing or procuring low-cost gimbal suitable for both </a:t>
            </a:r>
            <a:r>
              <a:rPr lang="en-US" sz="2400" dirty="0" err="1">
                <a:cs typeface="Arial"/>
              </a:rPr>
              <a:t>MaSMi</a:t>
            </a:r>
            <a:r>
              <a:rPr lang="en-US" sz="2400" dirty="0">
                <a:cs typeface="Arial"/>
              </a:rPr>
              <a:t> and GRC-developed NASA-H71M thruster</a:t>
            </a:r>
          </a:p>
          <a:p>
            <a:pPr marL="457200" indent="-457200">
              <a:spcAft>
                <a:spcPts val="1200"/>
              </a:spcAft>
              <a:buAutoNum type="arabicPeriod"/>
            </a:pPr>
            <a:r>
              <a:rPr lang="en-US" sz="2400" b="1" dirty="0">
                <a:ea typeface="+mn-lt"/>
                <a:cs typeface="+mn-lt"/>
              </a:rPr>
              <a:t>Assess readiness </a:t>
            </a:r>
            <a:r>
              <a:rPr lang="en-US" sz="2400" dirty="0">
                <a:ea typeface="+mn-lt"/>
                <a:cs typeface="+mn-lt"/>
              </a:rPr>
              <a:t>of </a:t>
            </a:r>
            <a:r>
              <a:rPr lang="en-US" sz="2400" dirty="0" err="1">
                <a:ea typeface="+mn-lt"/>
                <a:cs typeface="+mn-lt"/>
              </a:rPr>
              <a:t>ExoTerra’s</a:t>
            </a:r>
            <a:r>
              <a:rPr lang="en-US" sz="2400" dirty="0">
                <a:ea typeface="+mn-lt"/>
                <a:cs typeface="+mn-lt"/>
              </a:rPr>
              <a:t> current PPU design to meet NASA mission requirements</a:t>
            </a:r>
          </a:p>
          <a:p>
            <a:pPr marL="457200" indent="-457200">
              <a:spcAft>
                <a:spcPts val="1200"/>
              </a:spcAft>
              <a:buAutoNum type="arabicPeriod"/>
            </a:pPr>
            <a:r>
              <a:rPr lang="en-US" sz="2400" b="1" dirty="0">
                <a:ea typeface="+mn-lt"/>
                <a:cs typeface="+mn-lt"/>
              </a:rPr>
              <a:t>Test </a:t>
            </a:r>
            <a:r>
              <a:rPr lang="en-US" sz="2400" b="1" dirty="0" err="1">
                <a:ea typeface="+mn-lt"/>
                <a:cs typeface="+mn-lt"/>
              </a:rPr>
              <a:t>MaSMi</a:t>
            </a:r>
            <a:r>
              <a:rPr lang="en-US" sz="2400" b="1" dirty="0">
                <a:ea typeface="+mn-lt"/>
                <a:cs typeface="+mn-lt"/>
              </a:rPr>
              <a:t> thruster </a:t>
            </a:r>
            <a:r>
              <a:rPr lang="en-US" sz="2400" dirty="0">
                <a:ea typeface="+mn-lt"/>
                <a:cs typeface="+mn-lt"/>
              </a:rPr>
              <a:t>with 1 kW PPU developed at NASA GRC</a:t>
            </a:r>
          </a:p>
          <a:p>
            <a:pPr marL="457200" indent="-457200">
              <a:spcAft>
                <a:spcPts val="1200"/>
              </a:spcAft>
              <a:buAutoNum type="arabicPeriod"/>
            </a:pPr>
            <a:r>
              <a:rPr lang="en-US" sz="2400" b="1" dirty="0">
                <a:ea typeface="+mn-lt"/>
                <a:cs typeface="+mn-lt"/>
              </a:rPr>
              <a:t>Demonstrate operation </a:t>
            </a:r>
            <a:r>
              <a:rPr lang="en-US" sz="2400" dirty="0">
                <a:ea typeface="+mn-lt"/>
                <a:cs typeface="+mn-lt"/>
              </a:rPr>
              <a:t>of </a:t>
            </a:r>
            <a:r>
              <a:rPr lang="en-US" sz="2400" dirty="0" err="1">
                <a:ea typeface="+mn-lt"/>
                <a:cs typeface="+mn-lt"/>
              </a:rPr>
              <a:t>MaSMi</a:t>
            </a:r>
            <a:r>
              <a:rPr lang="en-US" sz="2400" dirty="0">
                <a:ea typeface="+mn-lt"/>
                <a:cs typeface="+mn-lt"/>
              </a:rPr>
              <a:t> thruster with a high-reliability XFS developed by CU Aerospace</a:t>
            </a:r>
          </a:p>
          <a:p>
            <a:pPr marL="457200" indent="-457200">
              <a:spcAft>
                <a:spcPts val="1200"/>
              </a:spcAft>
              <a:buAutoNum type="arabicPeriod"/>
            </a:pPr>
            <a:r>
              <a:rPr lang="en-US" sz="2400" b="1" dirty="0">
                <a:ea typeface="+mn-lt"/>
                <a:cs typeface="+mn-lt"/>
              </a:rPr>
              <a:t>Test gimbal prototype </a:t>
            </a:r>
            <a:r>
              <a:rPr lang="en-US" sz="2400" dirty="0">
                <a:ea typeface="+mn-lt"/>
                <a:cs typeface="+mn-lt"/>
              </a:rPr>
              <a:t>with the </a:t>
            </a:r>
            <a:r>
              <a:rPr lang="en-US" sz="2400" dirty="0" err="1">
                <a:ea typeface="+mn-lt"/>
                <a:cs typeface="+mn-lt"/>
              </a:rPr>
              <a:t>MaSMi</a:t>
            </a:r>
            <a:r>
              <a:rPr lang="en-US" sz="2400" dirty="0">
                <a:ea typeface="+mn-lt"/>
                <a:cs typeface="+mn-lt"/>
              </a:rPr>
              <a:t> and NASA-H71M thrusters</a:t>
            </a:r>
          </a:p>
          <a:p>
            <a:pPr marL="457200" indent="-457200">
              <a:spcAft>
                <a:spcPts val="1200"/>
              </a:spcAft>
              <a:buAutoNum type="arabicPeriod"/>
            </a:pPr>
            <a:r>
              <a:rPr lang="en-US" sz="2400" b="1" dirty="0">
                <a:ea typeface="+mn-lt"/>
                <a:cs typeface="+mn-lt"/>
              </a:rPr>
              <a:t>Oversee updates to ExoTerra’s PPU design </a:t>
            </a:r>
            <a:r>
              <a:rPr lang="en-US" sz="2400" dirty="0">
                <a:ea typeface="+mn-lt"/>
                <a:cs typeface="+mn-lt"/>
              </a:rPr>
              <a:t>to allow it to control the CU Aerospace XFS</a:t>
            </a:r>
          </a:p>
        </p:txBody>
      </p:sp>
      <p:sp>
        <p:nvSpPr>
          <p:cNvPr id="23" name="TextBox 22">
            <a:extLst>
              <a:ext uri="{FF2B5EF4-FFF2-40B4-BE49-F238E27FC236}">
                <a16:creationId xmlns:a16="http://schemas.microsoft.com/office/drawing/2014/main" id="{FF0FC5DC-1C26-DFAD-900F-39571A60894B}"/>
              </a:ext>
            </a:extLst>
          </p:cNvPr>
          <p:cNvSpPr txBox="1"/>
          <p:nvPr/>
        </p:nvSpPr>
        <p:spPr>
          <a:xfrm>
            <a:off x="0" y="1783794"/>
            <a:ext cx="7047011" cy="11170206"/>
          </a:xfrm>
          <a:prstGeom prst="rect">
            <a:avLst/>
          </a:prstGeom>
          <a:solidFill>
            <a:schemeClr val="accent5">
              <a:lumMod val="20000"/>
              <a:lumOff val="80000"/>
            </a:schemeClr>
          </a:solidFill>
          <a:effectLst/>
        </p:spPr>
        <p:txBody>
          <a:bodyPr wrap="square" lIns="274320" tIns="320040" rIns="274320" bIns="182880" anchor="t">
            <a:noAutofit/>
          </a:bodyPr>
          <a:lstStyle/>
          <a:p>
            <a:pPr algn="ctr">
              <a:lnSpc>
                <a:spcPct val="90000"/>
              </a:lnSpc>
              <a:spcAft>
                <a:spcPts val="600"/>
              </a:spcAft>
            </a:pPr>
            <a:r>
              <a:rPr lang="en-US" sz="2400" b="1" i="1" dirty="0"/>
              <a:t>Initiating the development and qualification of a full EP system built around the Magnetically Shielded Miniature (</a:t>
            </a:r>
            <a:r>
              <a:rPr lang="en-US" sz="2400" b="1" i="1" dirty="0" err="1"/>
              <a:t>MaSMi</a:t>
            </a:r>
            <a:r>
              <a:rPr lang="en-US" sz="2400" b="1" i="1" dirty="0"/>
              <a:t>) Hall thruster to enable small satellite missions to diverse planetary targets</a:t>
            </a:r>
          </a:p>
        </p:txBody>
      </p:sp>
      <p:graphicFrame>
        <p:nvGraphicFramePr>
          <p:cNvPr id="51" name="Table 50">
            <a:extLst>
              <a:ext uri="{FF2B5EF4-FFF2-40B4-BE49-F238E27FC236}">
                <a16:creationId xmlns:a16="http://schemas.microsoft.com/office/drawing/2014/main" id="{24A63FD5-7DA3-7EF2-16C3-A4444B5BE4AB}"/>
              </a:ext>
            </a:extLst>
          </p:cNvPr>
          <p:cNvGraphicFramePr>
            <a:graphicFrameLocks noGrp="1"/>
          </p:cNvGraphicFramePr>
          <p:nvPr>
            <p:extLst>
              <p:ext uri="{D42A27DB-BD31-4B8C-83A1-F6EECF244321}">
                <p14:modId xmlns:p14="http://schemas.microsoft.com/office/powerpoint/2010/main" val="2164939767"/>
              </p:ext>
            </p:extLst>
          </p:nvPr>
        </p:nvGraphicFramePr>
        <p:xfrm>
          <a:off x="472169" y="9378432"/>
          <a:ext cx="6102672" cy="3147060"/>
        </p:xfrm>
        <a:graphic>
          <a:graphicData uri="http://schemas.openxmlformats.org/drawingml/2006/table">
            <a:tbl>
              <a:tblPr firstRow="1" bandRow="1">
                <a:effectLst>
                  <a:outerShdw blurRad="50800" dist="38100" dir="5400000" algn="t" rotWithShape="0">
                    <a:prstClr val="black">
                      <a:alpha val="40000"/>
                    </a:prstClr>
                  </a:outerShdw>
                </a:effectLst>
                <a:tableStyleId>{2D5ABB26-0587-4C30-8999-92F81FD0307C}</a:tableStyleId>
              </a:tblPr>
              <a:tblGrid>
                <a:gridCol w="2580214">
                  <a:extLst>
                    <a:ext uri="{9D8B030D-6E8A-4147-A177-3AD203B41FA5}">
                      <a16:colId xmlns:a16="http://schemas.microsoft.com/office/drawing/2014/main" val="2628366085"/>
                    </a:ext>
                  </a:extLst>
                </a:gridCol>
                <a:gridCol w="3522458">
                  <a:extLst>
                    <a:ext uri="{9D8B030D-6E8A-4147-A177-3AD203B41FA5}">
                      <a16:colId xmlns:a16="http://schemas.microsoft.com/office/drawing/2014/main" val="1184015759"/>
                    </a:ext>
                  </a:extLst>
                </a:gridCol>
              </a:tblGrid>
              <a:tr h="0">
                <a:tc>
                  <a:txBody>
                    <a:bodyPr/>
                    <a:lstStyle/>
                    <a:p>
                      <a:pPr algn="l">
                        <a:spcAft>
                          <a:spcPts val="600"/>
                        </a:spcAft>
                      </a:pPr>
                      <a:r>
                        <a:rPr lang="en-US" sz="2000" b="1" dirty="0">
                          <a:solidFill>
                            <a:schemeClr val="tx1"/>
                          </a:solidFill>
                        </a:rPr>
                        <a:t>Project Sponsor</a:t>
                      </a:r>
                    </a:p>
                  </a:txBody>
                  <a:tcPr anchor="ctr">
                    <a:solidFill>
                      <a:schemeClr val="accent5">
                        <a:lumMod val="40000"/>
                        <a:lumOff val="60000"/>
                      </a:schemeClr>
                    </a:solidFill>
                  </a:tcPr>
                </a:tc>
                <a:tc>
                  <a:txBody>
                    <a:bodyPr/>
                    <a:lstStyle/>
                    <a:p>
                      <a:r>
                        <a:rPr lang="en-US" sz="2000" b="0">
                          <a:solidFill>
                            <a:schemeClr val="tx1"/>
                          </a:solidFill>
                        </a:rPr>
                        <a:t>GO / Space Transportation</a:t>
                      </a:r>
                      <a:endParaRPr lang="en-US" sz="2000" b="0" dirty="0">
                        <a:solidFill>
                          <a:schemeClr val="tx1"/>
                        </a:solidFill>
                      </a:endParaRPr>
                    </a:p>
                  </a:txBody>
                  <a:tcPr anchor="ctr">
                    <a:solidFill>
                      <a:schemeClr val="accent5">
                        <a:lumMod val="40000"/>
                        <a:lumOff val="60000"/>
                      </a:schemeClr>
                    </a:solidFill>
                  </a:tcPr>
                </a:tc>
                <a:extLst>
                  <a:ext uri="{0D108BD9-81ED-4DB2-BD59-A6C34878D82A}">
                    <a16:rowId xmlns:a16="http://schemas.microsoft.com/office/drawing/2014/main" val="3738939880"/>
                  </a:ext>
                </a:extLst>
              </a:tr>
              <a:tr h="0">
                <a:tc>
                  <a:txBody>
                    <a:bodyPr/>
                    <a:lstStyle/>
                    <a:p>
                      <a:pPr algn="l">
                        <a:spcAft>
                          <a:spcPts val="600"/>
                        </a:spcAft>
                      </a:pPr>
                      <a:r>
                        <a:rPr lang="en-US" sz="2000" b="1" dirty="0">
                          <a:solidFill>
                            <a:schemeClr val="tx1"/>
                          </a:solidFill>
                        </a:rPr>
                        <a:t>Pre-Formulation Lead</a:t>
                      </a:r>
                      <a:endParaRPr lang="en-US" sz="2000" dirty="0">
                        <a:solidFill>
                          <a:schemeClr val="tx1"/>
                        </a:solidFill>
                      </a:endParaRPr>
                    </a:p>
                  </a:txBody>
                  <a:tcPr anchor="ctr">
                    <a:solidFill>
                      <a:schemeClr val="accent5">
                        <a:lumMod val="40000"/>
                        <a:lumOff val="60000"/>
                      </a:schemeClr>
                    </a:solidFill>
                  </a:tcPr>
                </a:tc>
                <a:tc>
                  <a:txBody>
                    <a:bodyPr/>
                    <a:lstStyle/>
                    <a:p>
                      <a:r>
                        <a:rPr lang="en-US" sz="2000" dirty="0">
                          <a:solidFill>
                            <a:schemeClr val="tx1"/>
                          </a:solidFill>
                        </a:rPr>
                        <a:t>Eric Pencil, GRC</a:t>
                      </a:r>
                    </a:p>
                  </a:txBody>
                  <a:tcPr anchor="ctr">
                    <a:solidFill>
                      <a:schemeClr val="accent5">
                        <a:lumMod val="40000"/>
                        <a:lumOff val="60000"/>
                      </a:schemeClr>
                    </a:solidFill>
                  </a:tcPr>
                </a:tc>
                <a:extLst>
                  <a:ext uri="{0D108BD9-81ED-4DB2-BD59-A6C34878D82A}">
                    <a16:rowId xmlns:a16="http://schemas.microsoft.com/office/drawing/2014/main" val="1701404148"/>
                  </a:ext>
                </a:extLst>
              </a:tr>
              <a:tr h="0">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sz="2000" b="1" dirty="0">
                          <a:solidFill>
                            <a:schemeClr val="tx1"/>
                          </a:solidFill>
                        </a:rPr>
                        <a:t>Budget Analyst</a:t>
                      </a:r>
                      <a:endParaRPr lang="en-US" sz="2000" dirty="0">
                        <a:solidFill>
                          <a:schemeClr val="tx1"/>
                        </a:solidFill>
                      </a:endParaRPr>
                    </a:p>
                  </a:txBody>
                  <a:tcPr anchor="ctr">
                    <a:solidFill>
                      <a:schemeClr val="accent5">
                        <a:lumMod val="40000"/>
                        <a:lumOff val="60000"/>
                      </a:schemeClr>
                    </a:solidFill>
                  </a:tcPr>
                </a:tc>
                <a:tc>
                  <a:txBody>
                    <a:bodyPr/>
                    <a:lstStyle/>
                    <a:p>
                      <a:r>
                        <a:rPr lang="en-US" sz="2000" dirty="0">
                          <a:solidFill>
                            <a:schemeClr val="tx1"/>
                          </a:solidFill>
                        </a:rPr>
                        <a:t>Larissa Fisher, GRC</a:t>
                      </a:r>
                    </a:p>
                  </a:txBody>
                  <a:tcPr anchor="ctr">
                    <a:solidFill>
                      <a:schemeClr val="accent5">
                        <a:lumMod val="40000"/>
                        <a:lumOff val="60000"/>
                      </a:schemeClr>
                    </a:solidFill>
                  </a:tcPr>
                </a:tc>
                <a:extLst>
                  <a:ext uri="{0D108BD9-81ED-4DB2-BD59-A6C34878D82A}">
                    <a16:rowId xmlns:a16="http://schemas.microsoft.com/office/drawing/2014/main" val="3614281728"/>
                  </a:ext>
                </a:extLst>
              </a:tr>
              <a:tr h="370840">
                <a:tc gridSpan="2">
                  <a:txBody>
                    <a:bodyPr/>
                    <a:lstStyle/>
                    <a:p>
                      <a:pPr algn="l">
                        <a:spcAft>
                          <a:spcPts val="300"/>
                        </a:spcAft>
                      </a:pPr>
                      <a:r>
                        <a:rPr lang="en-US" sz="2000" b="1" u="sng" dirty="0">
                          <a:solidFill>
                            <a:schemeClr val="tx1"/>
                          </a:solidFill>
                        </a:rPr>
                        <a:t>Technical Team</a:t>
                      </a:r>
                    </a:p>
                    <a:p>
                      <a:pPr algn="l">
                        <a:spcAft>
                          <a:spcPts val="600"/>
                        </a:spcAft>
                      </a:pPr>
                      <a:r>
                        <a:rPr lang="en-US" sz="2000" dirty="0">
                          <a:solidFill>
                            <a:schemeClr val="tx1"/>
                          </a:solidFill>
                        </a:rPr>
                        <a:t>Vernon Chaplin (JPL, task manager), Rich Hofer (JPL, thruster), Brandon Wang (JPL, PPU), Mike Johnson (JPL, gimbal), Gabriel Benavides (GRC, thruster), Corey Rhodes (GRC, PPU)</a:t>
                      </a:r>
                    </a:p>
                  </a:txBody>
                  <a:tcPr anchor="ctr">
                    <a:solidFill>
                      <a:schemeClr val="accent5">
                        <a:lumMod val="40000"/>
                        <a:lumOff val="60000"/>
                      </a:schemeClr>
                    </a:solidFill>
                  </a:tcPr>
                </a:tc>
                <a:tc hMerge="1">
                  <a:txBody>
                    <a:bodyPr/>
                    <a:lstStyle/>
                    <a:p>
                      <a:endParaRPr lang="en-US" sz="2000" dirty="0">
                        <a:solidFill>
                          <a:schemeClr val="tx1"/>
                        </a:solidFill>
                      </a:endParaRPr>
                    </a:p>
                  </a:txBody>
                  <a:tcPr/>
                </a:tc>
                <a:extLst>
                  <a:ext uri="{0D108BD9-81ED-4DB2-BD59-A6C34878D82A}">
                    <a16:rowId xmlns:a16="http://schemas.microsoft.com/office/drawing/2014/main" val="1204832014"/>
                  </a:ext>
                </a:extLst>
              </a:tr>
            </a:tbl>
          </a:graphicData>
        </a:graphic>
      </p:graphicFrame>
      <p:sp>
        <p:nvSpPr>
          <p:cNvPr id="24" name="Text Placeholder 8">
            <a:extLst>
              <a:ext uri="{FF2B5EF4-FFF2-40B4-BE49-F238E27FC236}">
                <a16:creationId xmlns:a16="http://schemas.microsoft.com/office/drawing/2014/main" id="{CF3E6A17-B59C-D893-E7DB-BEB18F37CC90}"/>
              </a:ext>
            </a:extLst>
          </p:cNvPr>
          <p:cNvSpPr>
            <a:spLocks noGrp="1"/>
          </p:cNvSpPr>
          <p:nvPr>
            <p:ph type="body" sz="quarter" idx="31"/>
          </p:nvPr>
        </p:nvSpPr>
        <p:spPr>
          <a:xfrm>
            <a:off x="18457875" y="491898"/>
            <a:ext cx="4142933" cy="728037"/>
          </a:xfrm>
        </p:spPr>
        <p:txBody>
          <a:bodyPr>
            <a:normAutofit lnSpcReduction="10000"/>
          </a:bodyPr>
          <a:lstStyle/>
          <a:p>
            <a:pPr algn="r"/>
            <a:r>
              <a:rPr lang="en-US" sz="2400" b="1" dirty="0">
                <a:solidFill>
                  <a:srgbClr val="B9CEFF"/>
                </a:solidFill>
                <a:latin typeface="Arial" panose="020B0604020202020204" pitchFamily="34" charset="0"/>
              </a:rPr>
              <a:t>GO / Space Transportation </a:t>
            </a:r>
            <a:r>
              <a:rPr lang="en-US" sz="2400" i="1" dirty="0">
                <a:solidFill>
                  <a:srgbClr val="B9CEFF"/>
                </a:solidFill>
                <a:latin typeface="Arial" panose="020B0604020202020204" pitchFamily="34" charset="0"/>
              </a:rPr>
              <a:t>Annual Review</a:t>
            </a:r>
          </a:p>
        </p:txBody>
      </p:sp>
      <p:sp>
        <p:nvSpPr>
          <p:cNvPr id="36" name="TextBox 35">
            <a:extLst>
              <a:ext uri="{FF2B5EF4-FFF2-40B4-BE49-F238E27FC236}">
                <a16:creationId xmlns:a16="http://schemas.microsoft.com/office/drawing/2014/main" id="{E1C1D662-6180-BE28-94D6-FC160A10DC1B}"/>
              </a:ext>
            </a:extLst>
          </p:cNvPr>
          <p:cNvSpPr txBox="1"/>
          <p:nvPr/>
        </p:nvSpPr>
        <p:spPr>
          <a:xfrm>
            <a:off x="445451" y="4346363"/>
            <a:ext cx="6156109" cy="4672108"/>
          </a:xfrm>
          <a:prstGeom prst="roundRect">
            <a:avLst>
              <a:gd name="adj" fmla="val 8487"/>
            </a:avLst>
          </a:prstGeom>
          <a:solidFill>
            <a:schemeClr val="bg1"/>
          </a:solidFill>
          <a:effectLst/>
        </p:spPr>
        <p:txBody>
          <a:bodyPr wrap="square" lIns="182880" tIns="457200" rIns="182880" bIns="182880" anchor="t">
            <a:spAutoFit/>
          </a:bodyPr>
          <a:lstStyle/>
          <a:p>
            <a:pPr marL="342900" indent="-342900">
              <a:lnSpc>
                <a:spcPct val="90000"/>
              </a:lnSpc>
              <a:spcAft>
                <a:spcPts val="1200"/>
              </a:spcAft>
              <a:buFont typeface="Arial" panose="020B0604020202020204" pitchFamily="34" charset="0"/>
              <a:buChar char="•"/>
            </a:pPr>
            <a:r>
              <a:rPr lang="en-US" sz="2200" dirty="0"/>
              <a:t>NASA-funded work in FY26-FY27 to initiate development and qualification of a full EP system built around </a:t>
            </a:r>
            <a:r>
              <a:rPr lang="en-US" sz="2200" dirty="0" err="1"/>
              <a:t>MaSMi</a:t>
            </a:r>
            <a:r>
              <a:rPr lang="en-US" sz="2200" dirty="0"/>
              <a:t> with a system cost and risk posture appropriate for </a:t>
            </a:r>
            <a:r>
              <a:rPr lang="en-US" sz="2200" dirty="0" err="1"/>
              <a:t>SIMPLEx</a:t>
            </a:r>
            <a:r>
              <a:rPr lang="en-US" sz="2200" dirty="0"/>
              <a:t> missions (Class D)</a:t>
            </a:r>
          </a:p>
          <a:p>
            <a:pPr marL="342900" indent="-342900">
              <a:lnSpc>
                <a:spcPct val="90000"/>
              </a:lnSpc>
              <a:spcAft>
                <a:spcPts val="1200"/>
              </a:spcAft>
              <a:buFont typeface="Arial,Sans-Serif" panose="020B0604020202020204" pitchFamily="34" charset="0"/>
              <a:buChar char="•"/>
            </a:pPr>
            <a:r>
              <a:rPr lang="en-US" sz="2200" dirty="0">
                <a:cs typeface="Arial"/>
              </a:rPr>
              <a:t>Available power processing units (PPU), xenon feed systems (XFS), and gimbals are currently less mature than the thruster itself; goal is to finalize system design choices and complete necessary NRE to prepare the EP system for inclusion on high cost-constrained mission proposals.</a:t>
            </a:r>
          </a:p>
        </p:txBody>
      </p:sp>
      <p:sp>
        <p:nvSpPr>
          <p:cNvPr id="39" name="TextBox 38">
            <a:extLst>
              <a:ext uri="{FF2B5EF4-FFF2-40B4-BE49-F238E27FC236}">
                <a16:creationId xmlns:a16="http://schemas.microsoft.com/office/drawing/2014/main" id="{970DDD52-7A9D-B360-29C4-70FF464E85E0}"/>
              </a:ext>
            </a:extLst>
          </p:cNvPr>
          <p:cNvSpPr txBox="1"/>
          <p:nvPr/>
        </p:nvSpPr>
        <p:spPr>
          <a:xfrm>
            <a:off x="7469499" y="2437506"/>
            <a:ext cx="7693143" cy="10516494"/>
          </a:xfrm>
          <a:prstGeom prst="roundRect">
            <a:avLst>
              <a:gd name="adj" fmla="val 7959"/>
            </a:avLst>
          </a:prstGeom>
          <a:solidFill>
            <a:schemeClr val="bg2"/>
          </a:solidFill>
          <a:effectLst/>
        </p:spPr>
        <p:txBody>
          <a:bodyPr wrap="square" lIns="182880" tIns="365760" rIns="137160" bIns="182880" anchor="t">
            <a:noAutofit/>
          </a:bodyPr>
          <a:lstStyle/>
          <a:p>
            <a:pPr marL="342900" indent="-342900">
              <a:spcAft>
                <a:spcPts val="1200"/>
              </a:spcAft>
              <a:buFont typeface="Arial,Sans-Serif" panose="020B0604020202020204" pitchFamily="34" charset="0"/>
              <a:buChar char="•"/>
            </a:pPr>
            <a:r>
              <a:rPr lang="en-US" sz="2400" dirty="0" err="1">
                <a:cs typeface="Arial"/>
              </a:rPr>
              <a:t>Smallsat</a:t>
            </a:r>
            <a:r>
              <a:rPr lang="en-US" sz="2400" dirty="0">
                <a:cs typeface="Arial"/>
              </a:rPr>
              <a:t> (&lt;300 kg) missions to Venus, Earth’s moon, asteroids, gas giants, and outer planets can be enabled by high-performing, high-throughput kW-class Hall thruster</a:t>
            </a:r>
          </a:p>
          <a:p>
            <a:pPr marL="342900" indent="-342900">
              <a:spcAft>
                <a:spcPts val="1200"/>
              </a:spcAft>
              <a:buFont typeface="Arial" panose="020B0604020202020204" pitchFamily="34" charset="0"/>
              <a:buChar char="•"/>
            </a:pPr>
            <a:r>
              <a:rPr lang="en-US" sz="2400" dirty="0" err="1"/>
              <a:t>MaSMi</a:t>
            </a:r>
            <a:r>
              <a:rPr lang="en-US" sz="2400" dirty="0"/>
              <a:t> Hall thruster design was based on technical breakthroughs from development of higher power Hall thrusters such as </a:t>
            </a:r>
            <a:r>
              <a:rPr lang="en-US" sz="2400" dirty="0" err="1"/>
              <a:t>HERMeS</a:t>
            </a:r>
            <a:r>
              <a:rPr lang="en-US" sz="2400" dirty="0"/>
              <a:t>/AEPS and guided by high-fidelity plasma modeling with the Hall2De code</a:t>
            </a:r>
            <a:endParaRPr lang="en-US" sz="2400" dirty="0">
              <a:cs typeface="Arial"/>
            </a:endParaRPr>
          </a:p>
          <a:p>
            <a:pPr marL="342900" indent="-342900">
              <a:spcAft>
                <a:spcPts val="1200"/>
              </a:spcAft>
              <a:buFont typeface="Arial" panose="020B0604020202020204" pitchFamily="34" charset="0"/>
              <a:buChar char="•"/>
            </a:pPr>
            <a:r>
              <a:rPr lang="en-US" sz="2400" dirty="0"/>
              <a:t>Following qualification at JPL, thruster design was licensed to </a:t>
            </a:r>
            <a:r>
              <a:rPr lang="en-US" sz="2400" dirty="0" err="1"/>
              <a:t>ExoTerra</a:t>
            </a:r>
            <a:r>
              <a:rPr lang="en-US" sz="2400" dirty="0"/>
              <a:t> and Apex for commercial production; </a:t>
            </a:r>
            <a:r>
              <a:rPr lang="en-US" sz="2400" dirty="0" err="1"/>
              <a:t>ExoTerra</a:t>
            </a:r>
            <a:r>
              <a:rPr lang="en-US" sz="2400" dirty="0"/>
              <a:t> is delivering kW-class electric propulsion flight systems, and Apex is using vertical integration to manufacture satellite buses at high volume and speed.</a:t>
            </a:r>
            <a:endParaRPr lang="en-US" sz="2400" dirty="0">
              <a:cs typeface="Arial"/>
            </a:endParaRPr>
          </a:p>
        </p:txBody>
      </p:sp>
      <p:sp>
        <p:nvSpPr>
          <p:cNvPr id="57" name="Text Placeholder 1">
            <a:extLst>
              <a:ext uri="{FF2B5EF4-FFF2-40B4-BE49-F238E27FC236}">
                <a16:creationId xmlns:a16="http://schemas.microsoft.com/office/drawing/2014/main" id="{B9E7B05F-9ECC-17D7-9D48-14E09908FC63}"/>
              </a:ext>
            </a:extLst>
          </p:cNvPr>
          <p:cNvSpPr>
            <a:spLocks noGrp="1"/>
          </p:cNvSpPr>
          <p:nvPr>
            <p:ph type="body" sz="quarter" idx="19"/>
          </p:nvPr>
        </p:nvSpPr>
        <p:spPr>
          <a:xfrm>
            <a:off x="763489" y="491898"/>
            <a:ext cx="14965235" cy="728037"/>
          </a:xfrm>
        </p:spPr>
        <p:txBody>
          <a:bodyPr>
            <a:normAutofit/>
          </a:bodyPr>
          <a:lstStyle/>
          <a:p>
            <a:r>
              <a:rPr lang="en-US" dirty="0">
                <a:latin typeface="Arial" panose="020B0604020202020204" pitchFamily="34" charset="0"/>
              </a:rPr>
              <a:t>Deep Space Study | </a:t>
            </a:r>
            <a:r>
              <a:rPr lang="en-US" b="1" dirty="0">
                <a:latin typeface="Arial" panose="020B0604020202020204" pitchFamily="34" charset="0"/>
              </a:rPr>
              <a:t>Project Snapshot</a:t>
            </a:r>
          </a:p>
        </p:txBody>
      </p:sp>
      <p:sp>
        <p:nvSpPr>
          <p:cNvPr id="3" name="Rectangle 2">
            <a:extLst>
              <a:ext uri="{FF2B5EF4-FFF2-40B4-BE49-F238E27FC236}">
                <a16:creationId xmlns:a16="http://schemas.microsoft.com/office/drawing/2014/main" id="{101CBDE9-AF90-DCA7-A2E0-057E3B08952D}"/>
              </a:ext>
            </a:extLst>
          </p:cNvPr>
          <p:cNvSpPr/>
          <p:nvPr/>
        </p:nvSpPr>
        <p:spPr>
          <a:xfrm>
            <a:off x="1087173" y="4084787"/>
            <a:ext cx="4872664" cy="523152"/>
          </a:xfrm>
          <a:prstGeom prst="rect">
            <a:avLst/>
          </a:prstGeom>
          <a:solidFill>
            <a:schemeClr val="accent2"/>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bg1"/>
                </a:solidFill>
              </a:rPr>
              <a:t>Project Objectives</a:t>
            </a:r>
          </a:p>
        </p:txBody>
      </p:sp>
      <p:sp>
        <p:nvSpPr>
          <p:cNvPr id="14" name="Rectangle 13">
            <a:extLst>
              <a:ext uri="{FF2B5EF4-FFF2-40B4-BE49-F238E27FC236}">
                <a16:creationId xmlns:a16="http://schemas.microsoft.com/office/drawing/2014/main" id="{42A7AC4B-7618-80EC-7661-3DE9A103A84E}"/>
              </a:ext>
            </a:extLst>
          </p:cNvPr>
          <p:cNvSpPr/>
          <p:nvPr/>
        </p:nvSpPr>
        <p:spPr>
          <a:xfrm>
            <a:off x="8879738" y="2184469"/>
            <a:ext cx="4872664" cy="523152"/>
          </a:xfrm>
          <a:prstGeom prst="rect">
            <a:avLst/>
          </a:prstGeom>
          <a:solidFill>
            <a:schemeClr val="accent2"/>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rPr>
              <a:t>Technology Description</a:t>
            </a:r>
          </a:p>
        </p:txBody>
      </p:sp>
      <p:sp>
        <p:nvSpPr>
          <p:cNvPr id="30" name="Rectangle 29">
            <a:extLst>
              <a:ext uri="{FF2B5EF4-FFF2-40B4-BE49-F238E27FC236}">
                <a16:creationId xmlns:a16="http://schemas.microsoft.com/office/drawing/2014/main" id="{10229B75-B403-6FF5-5A2E-F960F25F584B}"/>
              </a:ext>
            </a:extLst>
          </p:cNvPr>
          <p:cNvSpPr/>
          <p:nvPr/>
        </p:nvSpPr>
        <p:spPr>
          <a:xfrm>
            <a:off x="17051966" y="2184469"/>
            <a:ext cx="5143630" cy="523152"/>
          </a:xfrm>
          <a:prstGeom prst="rect">
            <a:avLst/>
          </a:prstGeom>
          <a:solidFill>
            <a:schemeClr val="accent2"/>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b="1" dirty="0">
                <a:solidFill>
                  <a:schemeClr val="bg1"/>
                </a:solidFill>
                <a:cs typeface="Arial"/>
              </a:rPr>
              <a:t>Task Plan Overview</a:t>
            </a:r>
          </a:p>
        </p:txBody>
      </p:sp>
      <p:sp>
        <p:nvSpPr>
          <p:cNvPr id="9" name="TextBox 8">
            <a:extLst>
              <a:ext uri="{FF2B5EF4-FFF2-40B4-BE49-F238E27FC236}">
                <a16:creationId xmlns:a16="http://schemas.microsoft.com/office/drawing/2014/main" id="{5EC31F4F-DC19-8936-943F-A55C3CF82976}"/>
              </a:ext>
            </a:extLst>
          </p:cNvPr>
          <p:cNvSpPr txBox="1"/>
          <p:nvPr/>
        </p:nvSpPr>
        <p:spPr>
          <a:xfrm>
            <a:off x="763490" y="1190508"/>
            <a:ext cx="19284438" cy="523152"/>
          </a:xfrm>
          <a:prstGeom prst="rect">
            <a:avLst/>
          </a:prstGeom>
        </p:spPr>
        <p:txBody>
          <a:bodyPr vert="horz" lIns="0" tIns="0" rIns="0" bIns="0" rtlCol="0" anchor="ctr" anchorCtr="0">
            <a:noAutofit/>
          </a:bodyPr>
          <a:lstStyle>
            <a:lvl1pPr indent="0" defTabSz="914400">
              <a:lnSpc>
                <a:spcPct val="100000"/>
              </a:lnSpc>
              <a:spcBef>
                <a:spcPts val="0"/>
              </a:spcBef>
              <a:buFont typeface="Arial" panose="020B0604020202020204" pitchFamily="34" charset="0"/>
              <a:buNone/>
              <a:defRPr b="0">
                <a:solidFill>
                  <a:schemeClr val="bg1"/>
                </a:solidFill>
                <a:latin typeface="Arial" panose="020B0604020202020204" pitchFamily="34" charset="0"/>
                <a:cs typeface="Arial" panose="020B0604020202020204" pitchFamily="34" charset="0"/>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defRPr sz="1800"/>
            </a:lvl4pPr>
            <a:lvl5pPr marL="2057400" indent="-228600" defTabSz="914400">
              <a:lnSpc>
                <a:spcPct val="90000"/>
              </a:lnSpc>
              <a:spcBef>
                <a:spcPts val="500"/>
              </a:spcBef>
              <a:buFont typeface="Arial" panose="020B0604020202020204" pitchFamily="34" charset="0"/>
              <a:buChar char="•"/>
              <a:defRPr sz="1800"/>
            </a:lvl5pPr>
            <a:lvl6pPr marL="2514600" indent="-228600" defTabSz="914400">
              <a:lnSpc>
                <a:spcPct val="90000"/>
              </a:lnSpc>
              <a:spcBef>
                <a:spcPts val="500"/>
              </a:spcBef>
              <a:buFont typeface="Arial" panose="020B0604020202020204" pitchFamily="34" charset="0"/>
              <a:buChar char="•"/>
              <a:defRPr sz="1800"/>
            </a:lvl6pPr>
            <a:lvl7pPr marL="2971800" indent="-228600" defTabSz="914400">
              <a:lnSpc>
                <a:spcPct val="90000"/>
              </a:lnSpc>
              <a:spcBef>
                <a:spcPts val="500"/>
              </a:spcBef>
              <a:buFont typeface="Arial" panose="020B0604020202020204" pitchFamily="34" charset="0"/>
              <a:buChar char="•"/>
              <a:defRPr sz="1800"/>
            </a:lvl7pPr>
            <a:lvl8pPr marL="3429000" indent="-228600" defTabSz="914400">
              <a:lnSpc>
                <a:spcPct val="90000"/>
              </a:lnSpc>
              <a:spcBef>
                <a:spcPts val="500"/>
              </a:spcBef>
              <a:buFont typeface="Arial" panose="020B0604020202020204" pitchFamily="34" charset="0"/>
              <a:buChar char="•"/>
              <a:defRPr sz="1800"/>
            </a:lvl8pPr>
            <a:lvl9pPr marL="3886200" indent="-228600" defTabSz="914400">
              <a:lnSpc>
                <a:spcPct val="90000"/>
              </a:lnSpc>
              <a:spcBef>
                <a:spcPts val="500"/>
              </a:spcBef>
              <a:buFont typeface="Arial" panose="020B0604020202020204" pitchFamily="34" charset="0"/>
              <a:buChar char="•"/>
              <a:defRPr sz="1800"/>
            </a:lvl9pPr>
          </a:lstStyle>
          <a:p>
            <a:r>
              <a:rPr lang="en-US" sz="2000" dirty="0"/>
              <a:t>Deep Space Electric Propulsion Study: Low Power Electric Propulsion System Using </a:t>
            </a:r>
            <a:r>
              <a:rPr lang="en-US" sz="2000" dirty="0" err="1"/>
              <a:t>MaSMi</a:t>
            </a:r>
            <a:r>
              <a:rPr lang="en-US" sz="2000" dirty="0"/>
              <a:t> Hall Thruster</a:t>
            </a:r>
          </a:p>
        </p:txBody>
      </p:sp>
      <p:pic>
        <p:nvPicPr>
          <p:cNvPr id="2" name="Picture 1">
            <a:extLst>
              <a:ext uri="{FF2B5EF4-FFF2-40B4-BE49-F238E27FC236}">
                <a16:creationId xmlns:a16="http://schemas.microsoft.com/office/drawing/2014/main" id="{30CBA0A2-FB70-C908-116F-449862224C26}"/>
              </a:ext>
            </a:extLst>
          </p:cNvPr>
          <p:cNvPicPr>
            <a:picLocks noChangeAspect="1"/>
          </p:cNvPicPr>
          <p:nvPr/>
        </p:nvPicPr>
        <p:blipFill>
          <a:blip r:embed="rId3"/>
          <a:stretch>
            <a:fillRect/>
          </a:stretch>
        </p:blipFill>
        <p:spPr>
          <a:xfrm>
            <a:off x="8515161" y="9083431"/>
            <a:ext cx="5601819" cy="3530082"/>
          </a:xfrm>
          <a:prstGeom prst="rect">
            <a:avLst/>
          </a:prstGeom>
        </p:spPr>
      </p:pic>
      <p:sp>
        <p:nvSpPr>
          <p:cNvPr id="6" name="TextBox 5">
            <a:extLst>
              <a:ext uri="{FF2B5EF4-FFF2-40B4-BE49-F238E27FC236}">
                <a16:creationId xmlns:a16="http://schemas.microsoft.com/office/drawing/2014/main" id="{7E8ACA26-F9E0-F891-E509-17BCD07C1852}"/>
              </a:ext>
            </a:extLst>
          </p:cNvPr>
          <p:cNvSpPr txBox="1"/>
          <p:nvPr/>
        </p:nvSpPr>
        <p:spPr>
          <a:xfrm>
            <a:off x="15585130" y="9423918"/>
            <a:ext cx="8077303" cy="3530082"/>
          </a:xfrm>
          <a:prstGeom prst="roundRect">
            <a:avLst>
              <a:gd name="adj" fmla="val 10636"/>
            </a:avLst>
          </a:prstGeom>
          <a:solidFill>
            <a:schemeClr val="accent5">
              <a:lumMod val="20000"/>
              <a:lumOff val="80000"/>
            </a:schemeClr>
          </a:solidFill>
          <a:effectLst/>
        </p:spPr>
        <p:txBody>
          <a:bodyPr wrap="square" lIns="182880" tIns="822960" rIns="182880" bIns="182880" numCol="1" spcCol="0">
            <a:noAutofit/>
          </a:bodyPr>
          <a:lstStyle/>
          <a:p>
            <a:pPr>
              <a:spcAft>
                <a:spcPts val="600"/>
              </a:spcAft>
            </a:pPr>
            <a:endParaRPr lang="en-US" sz="2000"/>
          </a:p>
        </p:txBody>
      </p:sp>
      <p:graphicFrame>
        <p:nvGraphicFramePr>
          <p:cNvPr id="8" name="Table 7">
            <a:extLst>
              <a:ext uri="{FF2B5EF4-FFF2-40B4-BE49-F238E27FC236}">
                <a16:creationId xmlns:a16="http://schemas.microsoft.com/office/drawing/2014/main" id="{65D2032B-D915-0B3F-FD18-21605FC8A247}"/>
              </a:ext>
            </a:extLst>
          </p:cNvPr>
          <p:cNvGraphicFramePr>
            <a:graphicFrameLocks noGrp="1"/>
          </p:cNvGraphicFramePr>
          <p:nvPr>
            <p:extLst>
              <p:ext uri="{D42A27DB-BD31-4B8C-83A1-F6EECF244321}">
                <p14:modId xmlns:p14="http://schemas.microsoft.com/office/powerpoint/2010/main" val="2128921426"/>
              </p:ext>
            </p:extLst>
          </p:nvPr>
        </p:nvGraphicFramePr>
        <p:xfrm>
          <a:off x="15987379" y="10154217"/>
          <a:ext cx="7272804" cy="2560320"/>
        </p:xfrm>
        <a:graphic>
          <a:graphicData uri="http://schemas.openxmlformats.org/drawingml/2006/table">
            <a:tbl>
              <a:tblPr firstRow="1" bandRow="1">
                <a:tableStyleId>{2D5ABB26-0587-4C30-8999-92F81FD0307C}</a:tableStyleId>
              </a:tblPr>
              <a:tblGrid>
                <a:gridCol w="5873213">
                  <a:extLst>
                    <a:ext uri="{9D8B030D-6E8A-4147-A177-3AD203B41FA5}">
                      <a16:colId xmlns:a16="http://schemas.microsoft.com/office/drawing/2014/main" val="1677549863"/>
                    </a:ext>
                  </a:extLst>
                </a:gridCol>
                <a:gridCol w="1399591">
                  <a:extLst>
                    <a:ext uri="{9D8B030D-6E8A-4147-A177-3AD203B41FA5}">
                      <a16:colId xmlns:a16="http://schemas.microsoft.com/office/drawing/2014/main" val="770904037"/>
                    </a:ext>
                  </a:extLst>
                </a:gridCol>
              </a:tblGrid>
              <a:tr h="370839">
                <a:tc>
                  <a:txBody>
                    <a:bodyPr/>
                    <a:lstStyle/>
                    <a:p>
                      <a:pPr lvl="0" algn="l">
                        <a:buNone/>
                      </a:pPr>
                      <a:r>
                        <a:rPr lang="en-US" sz="2400" dirty="0" err="1">
                          <a:latin typeface="+mn-lt"/>
                        </a:rPr>
                        <a:t>ExoTerra</a:t>
                      </a:r>
                      <a:r>
                        <a:rPr lang="en-US" sz="2400" dirty="0">
                          <a:latin typeface="+mn-lt"/>
                        </a:rPr>
                        <a:t> on contract for PPU study</a:t>
                      </a:r>
                    </a:p>
                  </a:txBody>
                  <a:tcPr marR="27432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lgn="l">
                        <a:lnSpc>
                          <a:spcPct val="100000"/>
                        </a:lnSpc>
                        <a:spcBef>
                          <a:spcPts val="0"/>
                        </a:spcBef>
                        <a:spcAft>
                          <a:spcPts val="0"/>
                        </a:spcAft>
                        <a:buNone/>
                      </a:pPr>
                      <a:r>
                        <a:rPr lang="en-US" sz="2400" b="1" i="0" u="none" strike="noStrike" noProof="0" dirty="0">
                          <a:solidFill>
                            <a:srgbClr val="000000"/>
                          </a:solidFill>
                          <a:latin typeface="+mn-lt"/>
                          <a:cs typeface="Arial"/>
                        </a:rPr>
                        <a:t>9/15/26</a:t>
                      </a:r>
                      <a:endParaRPr lang="en-US" sz="2400" b="0" i="0" u="none" strike="noStrike" noProof="0" dirty="0">
                        <a:solidFill>
                          <a:srgbClr val="000000"/>
                        </a:solidFill>
                        <a:latin typeface="+mn-lt"/>
                        <a:cs typeface="Arial"/>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5579243"/>
                  </a:ext>
                </a:extLst>
              </a:tr>
              <a:tr h="370840">
                <a:tc>
                  <a:txBody>
                    <a:bodyPr/>
                    <a:lstStyle/>
                    <a:p>
                      <a:pPr algn="l"/>
                      <a:r>
                        <a:rPr lang="en-US" sz="2400" dirty="0">
                          <a:latin typeface="+mn-lt"/>
                        </a:rPr>
                        <a:t>Test GRC keeper PS with MaSMi cathode</a:t>
                      </a:r>
                    </a:p>
                  </a:txBody>
                  <a:tcPr marR="27432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00000"/>
                        </a:lnSpc>
                        <a:spcAft>
                          <a:spcPts val="600"/>
                        </a:spcAft>
                      </a:pPr>
                      <a:r>
                        <a:rPr lang="en-US" sz="2400" b="1" i="0" dirty="0">
                          <a:latin typeface="+mn-lt"/>
                        </a:rPr>
                        <a:t>10/15/26</a:t>
                      </a:r>
                      <a:endParaRPr lang="en-US" sz="2400" b="1" dirty="0">
                        <a:latin typeface="+mn-lt"/>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01629972"/>
                  </a:ext>
                </a:extLst>
              </a:tr>
              <a:tr h="370839">
                <a:tc>
                  <a:txBody>
                    <a:bodyPr/>
                    <a:lstStyle/>
                    <a:p>
                      <a:pPr lvl="0" algn="l">
                        <a:buNone/>
                      </a:pPr>
                      <a:r>
                        <a:rPr lang="en-US" sz="2400" dirty="0">
                          <a:latin typeface="+mn-lt"/>
                        </a:rPr>
                        <a:t>Test full </a:t>
                      </a:r>
                      <a:r>
                        <a:rPr lang="en-US" sz="2400" dirty="0" err="1">
                          <a:latin typeface="+mn-lt"/>
                        </a:rPr>
                        <a:t>MaSMi</a:t>
                      </a:r>
                      <a:r>
                        <a:rPr lang="en-US" sz="2400" dirty="0">
                          <a:latin typeface="+mn-lt"/>
                        </a:rPr>
                        <a:t> thruster with GRC PPU</a:t>
                      </a:r>
                    </a:p>
                  </a:txBody>
                  <a:tcPr marR="27432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lgn="l">
                        <a:lnSpc>
                          <a:spcPct val="100000"/>
                        </a:lnSpc>
                        <a:spcAft>
                          <a:spcPts val="600"/>
                        </a:spcAft>
                        <a:buNone/>
                      </a:pPr>
                      <a:r>
                        <a:rPr lang="en-US" sz="2400" b="1" i="0" dirty="0">
                          <a:latin typeface="+mn-lt"/>
                        </a:rPr>
                        <a:t>11/15/26</a:t>
                      </a:r>
                      <a:endParaRPr lang="en-US" sz="2400" b="1" dirty="0">
                        <a:latin typeface="+mn-lt"/>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95596025"/>
                  </a:ext>
                </a:extLst>
              </a:tr>
              <a:tr h="370840">
                <a:tc>
                  <a:txBody>
                    <a:bodyPr/>
                    <a:lstStyle/>
                    <a:p>
                      <a:pPr algn="l"/>
                      <a:r>
                        <a:rPr lang="en-US" sz="2400" dirty="0">
                          <a:latin typeface="+mn-lt"/>
                        </a:rPr>
                        <a:t>Test CU Aerospace XFS with </a:t>
                      </a:r>
                      <a:r>
                        <a:rPr lang="en-US" sz="2400" dirty="0" err="1">
                          <a:latin typeface="+mn-lt"/>
                        </a:rPr>
                        <a:t>MaSMi</a:t>
                      </a:r>
                    </a:p>
                  </a:txBody>
                  <a:tcPr marR="27432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00000"/>
                        </a:lnSpc>
                        <a:spcAft>
                          <a:spcPts val="600"/>
                        </a:spcAft>
                      </a:pPr>
                      <a:r>
                        <a:rPr lang="en-US" sz="2400" b="1" dirty="0">
                          <a:latin typeface="+mn-lt"/>
                        </a:rPr>
                        <a:t>12/15/26</a:t>
                      </a:r>
                      <a:endParaRPr lang="en-US" sz="2400" dirty="0">
                        <a:latin typeface="+mn-lt"/>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01404148"/>
                  </a:ext>
                </a:extLst>
              </a:tr>
            </a:tbl>
          </a:graphicData>
        </a:graphic>
      </p:graphicFrame>
      <p:sp>
        <p:nvSpPr>
          <p:cNvPr id="11" name="Rectangle 10">
            <a:extLst>
              <a:ext uri="{FF2B5EF4-FFF2-40B4-BE49-F238E27FC236}">
                <a16:creationId xmlns:a16="http://schemas.microsoft.com/office/drawing/2014/main" id="{4DD8DD28-B067-9FAE-FCED-BBEA6C8C2C02}"/>
              </a:ext>
            </a:extLst>
          </p:cNvPr>
          <p:cNvSpPr/>
          <p:nvPr/>
        </p:nvSpPr>
        <p:spPr>
          <a:xfrm>
            <a:off x="17173392" y="9176736"/>
            <a:ext cx="4900779" cy="523152"/>
          </a:xfrm>
          <a:prstGeom prst="rect">
            <a:avLst/>
          </a:prstGeom>
          <a:solidFill>
            <a:schemeClr val="accent2"/>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rPr>
              <a:t>Upcoming Milestones</a:t>
            </a:r>
          </a:p>
        </p:txBody>
      </p:sp>
    </p:spTree>
    <p:extLst>
      <p:ext uri="{BB962C8B-B14F-4D97-AF65-F5344CB8AC3E}">
        <p14:creationId xmlns:p14="http://schemas.microsoft.com/office/powerpoint/2010/main" val="2753944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B23FD-B6A3-2345-2AA1-7EF7D9E46DB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D1B480F-D086-C773-CB1D-445BD0480690}"/>
              </a:ext>
            </a:extLst>
          </p:cNvPr>
          <p:cNvSpPr>
            <a:spLocks noGrp="1"/>
          </p:cNvSpPr>
          <p:nvPr>
            <p:ph type="body" sz="quarter" idx="19"/>
          </p:nvPr>
        </p:nvSpPr>
        <p:spPr>
          <a:xfrm>
            <a:off x="763489" y="491898"/>
            <a:ext cx="17151789" cy="728037"/>
          </a:xfrm>
        </p:spPr>
        <p:txBody>
          <a:bodyPr>
            <a:normAutofit/>
          </a:bodyPr>
          <a:lstStyle/>
          <a:p>
            <a:r>
              <a:rPr lang="en-US" dirty="0">
                <a:latin typeface="Arial" panose="020B0604020202020204" pitchFamily="34" charset="0"/>
              </a:rPr>
              <a:t>Deep Space Study | </a:t>
            </a:r>
            <a:r>
              <a:rPr lang="en-US" b="1" dirty="0">
                <a:latin typeface="Arial" panose="020B0604020202020204" pitchFamily="34" charset="0"/>
              </a:rPr>
              <a:t>FY26 Review</a:t>
            </a:r>
          </a:p>
        </p:txBody>
      </p:sp>
      <p:sp>
        <p:nvSpPr>
          <p:cNvPr id="8" name="Text Placeholder 7">
            <a:extLst>
              <a:ext uri="{FF2B5EF4-FFF2-40B4-BE49-F238E27FC236}">
                <a16:creationId xmlns:a16="http://schemas.microsoft.com/office/drawing/2014/main" id="{3B89EA92-7B9E-74BF-DE14-8F04BCF97E6C}"/>
              </a:ext>
            </a:extLst>
          </p:cNvPr>
          <p:cNvSpPr>
            <a:spLocks noGrp="1"/>
          </p:cNvSpPr>
          <p:nvPr>
            <p:ph type="body" sz="quarter" idx="20"/>
          </p:nvPr>
        </p:nvSpPr>
        <p:spPr>
          <a:xfrm>
            <a:off x="624357" y="2580660"/>
            <a:ext cx="9291311" cy="10125849"/>
          </a:xfrm>
          <a:solidFill>
            <a:schemeClr val="bg2"/>
          </a:solidFill>
          <a:ln w="19050">
            <a:solidFill>
              <a:schemeClr val="tx2"/>
            </a:solidFill>
            <a:prstDash val="lgDash"/>
          </a:ln>
        </p:spPr>
        <p:txBody>
          <a:bodyPr wrap="square" lIns="274320" tIns="548640" rIns="274320" bIns="274320" numCol="1">
            <a:spAutoFit/>
          </a:bodyPr>
          <a:lstStyle/>
          <a:p>
            <a:pPr marL="90805">
              <a:spcBef>
                <a:spcPts val="0"/>
              </a:spcBef>
              <a:spcAft>
                <a:spcPts val="1200"/>
              </a:spcAft>
            </a:pPr>
            <a:r>
              <a:rPr lang="en-US" b="1" dirty="0">
                <a:cs typeface="Arial"/>
              </a:rPr>
              <a:t>Reviewed available gimbals and identified several viable options for MaSMi and the NASA-H71M Hall thruster</a:t>
            </a:r>
            <a:endParaRPr lang="en-US" b="1" dirty="0"/>
          </a:p>
          <a:p>
            <a:pPr marL="548640" indent="-457200">
              <a:spcBef>
                <a:spcPts val="0"/>
              </a:spcBef>
              <a:spcAft>
                <a:spcPts val="1200"/>
              </a:spcAft>
              <a:buFont typeface="Arial" panose="020B0604020202020204" pitchFamily="34" charset="0"/>
              <a:buChar char="•"/>
            </a:pPr>
            <a:r>
              <a:rPr lang="en-US" sz="2400" dirty="0">
                <a:ea typeface="+mn-lt"/>
                <a:cs typeface="+mn-lt"/>
              </a:rPr>
              <a:t>NASA-H71M is a 1 kW-class thruster developed at NASA GRC. </a:t>
            </a:r>
            <a:r>
              <a:rPr lang="en-US" sz="2400" b="1" i="1" dirty="0">
                <a:solidFill>
                  <a:schemeClr val="accent2">
                    <a:lumMod val="60000"/>
                    <a:lumOff val="40000"/>
                  </a:schemeClr>
                </a:solidFill>
                <a:ea typeface="+mn-lt"/>
                <a:cs typeface="+mn-lt"/>
              </a:rPr>
              <a:t>Ensuring cross-compatibility </a:t>
            </a:r>
            <a:r>
              <a:rPr lang="en-US" sz="2400" dirty="0">
                <a:ea typeface="+mn-lt"/>
                <a:cs typeface="+mn-lt"/>
              </a:rPr>
              <a:t>of the selected gimbal with both Hall thrusters </a:t>
            </a:r>
            <a:r>
              <a:rPr lang="en-US" sz="2400" b="1" i="1" dirty="0">
                <a:solidFill>
                  <a:schemeClr val="accent2">
                    <a:lumMod val="60000"/>
                    <a:lumOff val="40000"/>
                  </a:schemeClr>
                </a:solidFill>
                <a:ea typeface="+mn-lt"/>
                <a:cs typeface="+mn-lt"/>
              </a:rPr>
              <a:t>maximizes the benefits </a:t>
            </a:r>
            <a:r>
              <a:rPr lang="en-US" sz="2400" dirty="0">
                <a:ea typeface="+mn-lt"/>
                <a:cs typeface="+mn-lt"/>
              </a:rPr>
              <a:t>of this development work for NASA and retains flexibility for future mission proposals led by JPL and other NASA centers.</a:t>
            </a:r>
          </a:p>
          <a:p>
            <a:pPr marL="548640" indent="-457200">
              <a:spcBef>
                <a:spcPts val="0"/>
              </a:spcBef>
              <a:spcAft>
                <a:spcPts val="1200"/>
              </a:spcAft>
              <a:buFont typeface="Arial" panose="020B0604020202020204" pitchFamily="34" charset="0"/>
              <a:buChar char="•"/>
            </a:pPr>
            <a:r>
              <a:rPr lang="en-US" sz="2400" dirty="0">
                <a:ea typeface="+mn-lt"/>
                <a:cs typeface="+mn-lt"/>
              </a:rPr>
              <a:t>A </a:t>
            </a:r>
            <a:r>
              <a:rPr lang="en-US" sz="2400" b="1" i="1" dirty="0">
                <a:solidFill>
                  <a:schemeClr val="accent2">
                    <a:lumMod val="60000"/>
                    <a:lumOff val="40000"/>
                  </a:schemeClr>
                </a:solidFill>
                <a:ea typeface="+mn-lt"/>
                <a:cs typeface="+mn-lt"/>
              </a:rPr>
              <a:t>JPL-developed gimbal design was reviewed in detail</a:t>
            </a:r>
            <a:r>
              <a:rPr lang="en-US" sz="2400" dirty="0">
                <a:ea typeface="+mn-lt"/>
                <a:cs typeface="+mn-lt"/>
              </a:rPr>
              <a:t>, identifying some minor gaps to close in the structural analysis and part selections that may need to be revised.</a:t>
            </a:r>
          </a:p>
          <a:p>
            <a:pPr marL="548640" indent="-457200">
              <a:spcBef>
                <a:spcPts val="0"/>
              </a:spcBef>
              <a:spcAft>
                <a:spcPts val="1200"/>
              </a:spcAft>
              <a:buFont typeface="Arial" panose="020B0604020202020204" pitchFamily="34" charset="0"/>
              <a:buChar char="•"/>
            </a:pPr>
            <a:r>
              <a:rPr lang="en-US" sz="2400" dirty="0">
                <a:ea typeface="+mn-lt"/>
                <a:cs typeface="+mn-lt"/>
              </a:rPr>
              <a:t>A </a:t>
            </a:r>
            <a:r>
              <a:rPr lang="en-US" sz="2400" b="1" i="1" dirty="0">
                <a:solidFill>
                  <a:schemeClr val="accent2">
                    <a:lumMod val="60000"/>
                    <a:lumOff val="40000"/>
                  </a:schemeClr>
                </a:solidFill>
                <a:ea typeface="+mn-lt"/>
                <a:cs typeface="+mn-lt"/>
              </a:rPr>
              <a:t>Request for Information (RFI) for commercial gimbals was released in May 2026 </a:t>
            </a:r>
            <a:r>
              <a:rPr lang="en-US" sz="2400" dirty="0">
                <a:ea typeface="+mn-lt"/>
                <a:cs typeface="+mn-lt"/>
              </a:rPr>
              <a:t>through direct communication with identified vendor candidates and public posting on SAM.gov, specifying preliminary quantity requirements, technical specifications, design details, qualification test history, interface requirements, and delivery cost/schedule estimates for gimbal options.</a:t>
            </a:r>
          </a:p>
          <a:p>
            <a:pPr marL="548640" indent="-457200">
              <a:spcBef>
                <a:spcPts val="0"/>
              </a:spcBef>
              <a:spcAft>
                <a:spcPts val="1200"/>
              </a:spcAft>
              <a:buFont typeface="Arial" panose="020B0604020202020204" pitchFamily="34" charset="0"/>
              <a:buChar char="•"/>
            </a:pPr>
            <a:r>
              <a:rPr lang="en-US" sz="2400" dirty="0">
                <a:ea typeface="+mn-lt"/>
                <a:cs typeface="+mn-lt"/>
              </a:rPr>
              <a:t>The </a:t>
            </a:r>
            <a:r>
              <a:rPr lang="en-US" sz="2400" b="1" i="1" dirty="0">
                <a:solidFill>
                  <a:schemeClr val="accent2">
                    <a:lumMod val="60000"/>
                    <a:lumOff val="40000"/>
                  </a:schemeClr>
                </a:solidFill>
                <a:ea typeface="+mn-lt"/>
                <a:cs typeface="+mn-lt"/>
              </a:rPr>
              <a:t>industry response to the gimbal RFI was excellent</a:t>
            </a:r>
            <a:r>
              <a:rPr lang="en-US" sz="2400" dirty="0">
                <a:ea typeface="+mn-lt"/>
                <a:cs typeface="+mn-lt"/>
              </a:rPr>
              <a:t>, with 11 vendors submitting detailed responses. More than half of these respondents were previously not known by the NASA propulsion team as candidate Hall thruster gimbal vendors.</a:t>
            </a:r>
          </a:p>
        </p:txBody>
      </p:sp>
      <p:sp>
        <p:nvSpPr>
          <p:cNvPr id="4" name="TextBox 3">
            <a:extLst>
              <a:ext uri="{FF2B5EF4-FFF2-40B4-BE49-F238E27FC236}">
                <a16:creationId xmlns:a16="http://schemas.microsoft.com/office/drawing/2014/main" id="{E6909BF2-B735-7020-6568-7EFD303EDC69}"/>
              </a:ext>
            </a:extLst>
          </p:cNvPr>
          <p:cNvSpPr txBox="1"/>
          <p:nvPr/>
        </p:nvSpPr>
        <p:spPr>
          <a:xfrm>
            <a:off x="763490" y="1190508"/>
            <a:ext cx="19284438" cy="523152"/>
          </a:xfrm>
          <a:prstGeom prst="rect">
            <a:avLst/>
          </a:prstGeom>
        </p:spPr>
        <p:txBody>
          <a:bodyPr vert="horz" lIns="0" tIns="0" rIns="0" bIns="0" rtlCol="0" anchor="ctr" anchorCtr="0">
            <a:noAutofit/>
          </a:bodyPr>
          <a:lstStyle>
            <a:lvl1pPr indent="0" defTabSz="914400">
              <a:lnSpc>
                <a:spcPct val="100000"/>
              </a:lnSpc>
              <a:spcBef>
                <a:spcPts val="0"/>
              </a:spcBef>
              <a:buFont typeface="Arial" panose="020B0604020202020204" pitchFamily="34" charset="0"/>
              <a:buNone/>
              <a:defRPr b="0">
                <a:solidFill>
                  <a:schemeClr val="bg1"/>
                </a:solidFill>
                <a:latin typeface="Arial" panose="020B0604020202020204" pitchFamily="34" charset="0"/>
                <a:cs typeface="Arial" panose="020B0604020202020204" pitchFamily="34" charset="0"/>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defRPr sz="1800"/>
            </a:lvl4pPr>
            <a:lvl5pPr marL="2057400" indent="-228600" defTabSz="914400">
              <a:lnSpc>
                <a:spcPct val="90000"/>
              </a:lnSpc>
              <a:spcBef>
                <a:spcPts val="500"/>
              </a:spcBef>
              <a:buFont typeface="Arial" panose="020B0604020202020204" pitchFamily="34" charset="0"/>
              <a:buChar char="•"/>
              <a:defRPr sz="1800"/>
            </a:lvl5pPr>
            <a:lvl6pPr marL="2514600" indent="-228600" defTabSz="914400">
              <a:lnSpc>
                <a:spcPct val="90000"/>
              </a:lnSpc>
              <a:spcBef>
                <a:spcPts val="500"/>
              </a:spcBef>
              <a:buFont typeface="Arial" panose="020B0604020202020204" pitchFamily="34" charset="0"/>
              <a:buChar char="•"/>
              <a:defRPr sz="1800"/>
            </a:lvl6pPr>
            <a:lvl7pPr marL="2971800" indent="-228600" defTabSz="914400">
              <a:lnSpc>
                <a:spcPct val="90000"/>
              </a:lnSpc>
              <a:spcBef>
                <a:spcPts val="500"/>
              </a:spcBef>
              <a:buFont typeface="Arial" panose="020B0604020202020204" pitchFamily="34" charset="0"/>
              <a:buChar char="•"/>
              <a:defRPr sz="1800"/>
            </a:lvl7pPr>
            <a:lvl8pPr marL="3429000" indent="-228600" defTabSz="914400">
              <a:lnSpc>
                <a:spcPct val="90000"/>
              </a:lnSpc>
              <a:spcBef>
                <a:spcPts val="500"/>
              </a:spcBef>
              <a:buFont typeface="Arial" panose="020B0604020202020204" pitchFamily="34" charset="0"/>
              <a:buChar char="•"/>
              <a:defRPr sz="1800"/>
            </a:lvl8pPr>
            <a:lvl9pPr marL="3886200" indent="-228600" defTabSz="914400">
              <a:lnSpc>
                <a:spcPct val="90000"/>
              </a:lnSpc>
              <a:spcBef>
                <a:spcPts val="500"/>
              </a:spcBef>
              <a:buFont typeface="Arial" panose="020B0604020202020204" pitchFamily="34" charset="0"/>
              <a:buChar char="•"/>
              <a:defRPr sz="1800"/>
            </a:lvl9pPr>
          </a:lstStyle>
          <a:p>
            <a:r>
              <a:rPr lang="en-US" sz="2000" dirty="0"/>
              <a:t>Deep Space Electric Propulsion Study: Low Power Electric Propulsion System Using </a:t>
            </a:r>
            <a:r>
              <a:rPr lang="en-US" sz="2000" dirty="0" err="1"/>
              <a:t>MaSMi</a:t>
            </a:r>
            <a:r>
              <a:rPr lang="en-US" sz="2000" dirty="0"/>
              <a:t> Hall Thruster</a:t>
            </a:r>
          </a:p>
        </p:txBody>
      </p:sp>
      <p:sp>
        <p:nvSpPr>
          <p:cNvPr id="11" name="Text Placeholder 8">
            <a:extLst>
              <a:ext uri="{FF2B5EF4-FFF2-40B4-BE49-F238E27FC236}">
                <a16:creationId xmlns:a16="http://schemas.microsoft.com/office/drawing/2014/main" id="{3193379B-EB27-C1F6-BA4D-14AF5D78E573}"/>
              </a:ext>
            </a:extLst>
          </p:cNvPr>
          <p:cNvSpPr txBox="1">
            <a:spLocks/>
          </p:cNvSpPr>
          <p:nvPr/>
        </p:nvSpPr>
        <p:spPr>
          <a:xfrm>
            <a:off x="18457875" y="491898"/>
            <a:ext cx="4142933" cy="728037"/>
          </a:xfrm>
          <a:prstGeom prst="rect">
            <a:avLst/>
          </a:prstGeom>
        </p:spPr>
        <p:txBody>
          <a:bodyPr vert="horz" lIns="0" tIns="0" rIns="0" bIns="0" rtlCol="0" anchor="ctr" anchorCtr="0">
            <a:normAutofit lnSpcReduction="10000"/>
          </a:bodyPr>
          <a:lstStyle>
            <a:lvl1pPr marL="0" indent="0" algn="r" defTabSz="914309" rtl="0" eaLnBrk="1" latinLnBrk="0" hangingPunct="1">
              <a:lnSpc>
                <a:spcPct val="100000"/>
              </a:lnSpc>
              <a:spcBef>
                <a:spcPts val="0"/>
              </a:spcBef>
              <a:buFont typeface="Arial" panose="020B0604020202020204" pitchFamily="34" charset="0"/>
              <a:buNone/>
              <a:defRPr sz="2800" b="0" kern="1200">
                <a:solidFill>
                  <a:srgbClr val="FF0000"/>
                </a:solidFill>
                <a:latin typeface="+mj-lt"/>
                <a:ea typeface="+mn-ea"/>
                <a:cs typeface="Arial" panose="020B0604020202020204" pitchFamily="34" charset="0"/>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solidFill>
                  <a:srgbClr val="B9CEFF"/>
                </a:solidFill>
                <a:latin typeface="Arial" panose="020B0604020202020204" pitchFamily="34" charset="0"/>
              </a:rPr>
              <a:t>GO / Space Transportation </a:t>
            </a:r>
            <a:r>
              <a:rPr lang="en-US" sz="2400" i="1" dirty="0">
                <a:solidFill>
                  <a:srgbClr val="B9CEFF"/>
                </a:solidFill>
                <a:latin typeface="Arial" panose="020B0604020202020204" pitchFamily="34" charset="0"/>
              </a:rPr>
              <a:t>Annual Review</a:t>
            </a:r>
          </a:p>
        </p:txBody>
      </p:sp>
      <p:pic>
        <p:nvPicPr>
          <p:cNvPr id="3" name="Picture 2" descr="A picture containing indoor, stapler&#10;&#10;AI-generated content may be incorrect.">
            <a:extLst>
              <a:ext uri="{FF2B5EF4-FFF2-40B4-BE49-F238E27FC236}">
                <a16:creationId xmlns:a16="http://schemas.microsoft.com/office/drawing/2014/main" id="{2D8999B9-952F-4BD1-FD77-9C93FE809445}"/>
              </a:ext>
            </a:extLst>
          </p:cNvPr>
          <p:cNvPicPr>
            <a:picLocks noChangeAspect="1"/>
          </p:cNvPicPr>
          <p:nvPr/>
        </p:nvPicPr>
        <p:blipFill>
          <a:blip r:embed="rId2"/>
          <a:stretch>
            <a:fillRect/>
          </a:stretch>
        </p:blipFill>
        <p:spPr>
          <a:xfrm>
            <a:off x="17379181" y="2786109"/>
            <a:ext cx="6204453" cy="3722672"/>
          </a:xfrm>
          <a:prstGeom prst="rect">
            <a:avLst/>
          </a:prstGeom>
        </p:spPr>
      </p:pic>
      <p:sp>
        <p:nvSpPr>
          <p:cNvPr id="5" name="TextBox 4">
            <a:extLst>
              <a:ext uri="{FF2B5EF4-FFF2-40B4-BE49-F238E27FC236}">
                <a16:creationId xmlns:a16="http://schemas.microsoft.com/office/drawing/2014/main" id="{2ADA31AF-9557-C61B-CBF8-00817E9B868D}"/>
              </a:ext>
            </a:extLst>
          </p:cNvPr>
          <p:cNvSpPr txBox="1"/>
          <p:nvPr/>
        </p:nvSpPr>
        <p:spPr>
          <a:xfrm>
            <a:off x="17664445" y="1984258"/>
            <a:ext cx="5626379"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u="sng" dirty="0">
                <a:cs typeface="Arial" panose="020B0604020202020204"/>
              </a:rPr>
              <a:t>Examples of Commercial Gimbal Options for 1 kW Hall Thrusters</a:t>
            </a:r>
          </a:p>
        </p:txBody>
      </p:sp>
      <p:sp>
        <p:nvSpPr>
          <p:cNvPr id="6" name="TextBox 5">
            <a:extLst>
              <a:ext uri="{FF2B5EF4-FFF2-40B4-BE49-F238E27FC236}">
                <a16:creationId xmlns:a16="http://schemas.microsoft.com/office/drawing/2014/main" id="{37EA7B6B-7880-AEC1-D4D6-D7626260772D}"/>
              </a:ext>
            </a:extLst>
          </p:cNvPr>
          <p:cNvSpPr txBox="1"/>
          <p:nvPr/>
        </p:nvSpPr>
        <p:spPr>
          <a:xfrm>
            <a:off x="17379181" y="6508781"/>
            <a:ext cx="6200682"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i="1" dirty="0">
                <a:cs typeface="Arial" panose="020B0604020202020204"/>
              </a:rPr>
              <a:t>Propel Space EP2M-5</a:t>
            </a:r>
          </a:p>
          <a:p>
            <a:pPr algn="ctr"/>
            <a:r>
              <a:rPr lang="en-US" sz="2000" dirty="0">
                <a:cs typeface="Arial" panose="020B0604020202020204"/>
              </a:rPr>
              <a:t>(image from propelspace.com)</a:t>
            </a:r>
            <a:r>
              <a:rPr lang="en-US" sz="2000" i="1" dirty="0">
                <a:cs typeface="Arial" panose="020B0604020202020204"/>
              </a:rPr>
              <a:t> </a:t>
            </a:r>
            <a:endParaRPr lang="en-US" i="1" dirty="0">
              <a:cs typeface="Arial"/>
            </a:endParaRPr>
          </a:p>
        </p:txBody>
      </p:sp>
      <p:pic>
        <p:nvPicPr>
          <p:cNvPr id="9" name="Picture 8" descr="A picture containing indoor&#10;&#10;AI-generated content may be incorrect.">
            <a:extLst>
              <a:ext uri="{FF2B5EF4-FFF2-40B4-BE49-F238E27FC236}">
                <a16:creationId xmlns:a16="http://schemas.microsoft.com/office/drawing/2014/main" id="{B4A382A7-C2E0-8649-790E-B68ECBC8C47C}"/>
              </a:ext>
            </a:extLst>
          </p:cNvPr>
          <p:cNvPicPr>
            <a:picLocks noChangeAspect="1"/>
          </p:cNvPicPr>
          <p:nvPr/>
        </p:nvPicPr>
        <p:blipFill>
          <a:blip r:embed="rId3"/>
          <a:stretch>
            <a:fillRect/>
          </a:stretch>
        </p:blipFill>
        <p:spPr>
          <a:xfrm>
            <a:off x="17379181" y="7393574"/>
            <a:ext cx="6200681" cy="5223567"/>
          </a:xfrm>
          <a:prstGeom prst="rect">
            <a:avLst/>
          </a:prstGeom>
        </p:spPr>
      </p:pic>
      <p:sp>
        <p:nvSpPr>
          <p:cNvPr id="10" name="TextBox 9">
            <a:extLst>
              <a:ext uri="{FF2B5EF4-FFF2-40B4-BE49-F238E27FC236}">
                <a16:creationId xmlns:a16="http://schemas.microsoft.com/office/drawing/2014/main" id="{485E88EB-B4C4-EEDA-9C63-AD2528E72A64}"/>
              </a:ext>
            </a:extLst>
          </p:cNvPr>
          <p:cNvSpPr txBox="1"/>
          <p:nvPr/>
        </p:nvSpPr>
        <p:spPr>
          <a:xfrm>
            <a:off x="17375409" y="12728632"/>
            <a:ext cx="620445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i="1" dirty="0">
                <a:cs typeface="Arial" panose="020B0604020202020204"/>
              </a:rPr>
              <a:t>Beyond Gravity APPMAX2-XS</a:t>
            </a:r>
          </a:p>
          <a:p>
            <a:pPr algn="ctr"/>
            <a:r>
              <a:rPr lang="en-US" sz="2000" dirty="0">
                <a:cs typeface="Arial" panose="020B0604020202020204"/>
              </a:rPr>
              <a:t>(image from beyondgravity.com)</a:t>
            </a:r>
            <a:endParaRPr lang="en-US" dirty="0"/>
          </a:p>
        </p:txBody>
      </p:sp>
      <p:sp>
        <p:nvSpPr>
          <p:cNvPr id="12" name="Text Placeholder 7">
            <a:extLst>
              <a:ext uri="{FF2B5EF4-FFF2-40B4-BE49-F238E27FC236}">
                <a16:creationId xmlns:a16="http://schemas.microsoft.com/office/drawing/2014/main" id="{35CD42EF-655D-9754-3E3D-6F5BF72C072D}"/>
              </a:ext>
            </a:extLst>
          </p:cNvPr>
          <p:cNvSpPr txBox="1">
            <a:spLocks/>
          </p:cNvSpPr>
          <p:nvPr/>
        </p:nvSpPr>
        <p:spPr>
          <a:xfrm>
            <a:off x="10133044" y="2580660"/>
            <a:ext cx="6680719" cy="5509200"/>
          </a:xfrm>
          <a:prstGeom prst="rect">
            <a:avLst/>
          </a:prstGeom>
          <a:solidFill>
            <a:schemeClr val="bg2"/>
          </a:solidFill>
          <a:ln w="19050">
            <a:solidFill>
              <a:schemeClr val="tx2"/>
            </a:solidFill>
            <a:prstDash val="lgDash"/>
          </a:ln>
        </p:spPr>
        <p:txBody>
          <a:bodyPr vert="horz" wrap="square" lIns="274320" tIns="548640" rIns="274320" bIns="274320" numCol="1" spcCol="274320" rtlCol="0" anchor="t">
            <a:spAutoFit/>
          </a:bodyPr>
          <a:lstStyle>
            <a:lvl1pPr marL="0" indent="0" algn="l" defTabSz="914309" rtl="0" eaLnBrk="1" latinLnBrk="0" hangingPunct="1">
              <a:lnSpc>
                <a:spcPct val="100000"/>
              </a:lnSpc>
              <a:spcBef>
                <a:spcPts val="1000"/>
              </a:spcBef>
              <a:buFont typeface="Arial" panose="020B0604020202020204" pitchFamily="34" charset="0"/>
              <a:buNone/>
              <a:defRPr sz="2800" b="0" kern="1200">
                <a:solidFill>
                  <a:schemeClr val="tx1"/>
                </a:solidFill>
                <a:latin typeface="+mn-lt"/>
                <a:ea typeface="+mn-ea"/>
                <a:cs typeface="Arial" panose="020B0604020202020204" pitchFamily="34" charset="0"/>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1200"/>
              </a:spcAft>
            </a:pPr>
            <a:r>
              <a:rPr lang="en-US" b="1" dirty="0">
                <a:ea typeface="+mn-lt"/>
                <a:cs typeface="+mn-lt"/>
              </a:rPr>
              <a:t>Worked toward an SBIR contract with </a:t>
            </a:r>
            <a:r>
              <a:rPr lang="en-US" b="1" dirty="0" err="1">
                <a:ea typeface="+mn-lt"/>
                <a:cs typeface="+mn-lt"/>
              </a:rPr>
              <a:t>ExoTerra</a:t>
            </a:r>
            <a:r>
              <a:rPr lang="en-US" b="1" dirty="0">
                <a:ea typeface="+mn-lt"/>
                <a:cs typeface="+mn-lt"/>
              </a:rPr>
              <a:t> to enable PPU design review by JPL and design updates for compatibility with the CU Aerospace XFC</a:t>
            </a:r>
          </a:p>
          <a:p>
            <a:pPr marL="548640" indent="-457200">
              <a:spcBef>
                <a:spcPts val="0"/>
              </a:spcBef>
              <a:spcAft>
                <a:spcPts val="1200"/>
              </a:spcAft>
              <a:buFont typeface="Arial" panose="020B0604020202020204" pitchFamily="34" charset="0"/>
              <a:buChar char="•"/>
            </a:pPr>
            <a:r>
              <a:rPr lang="en-US" sz="2400" b="1" i="1" dirty="0">
                <a:solidFill>
                  <a:schemeClr val="accent2">
                    <a:lumMod val="60000"/>
                    <a:lumOff val="40000"/>
                  </a:schemeClr>
                </a:solidFill>
                <a:ea typeface="+mn-lt"/>
                <a:cs typeface="+mn-lt"/>
              </a:rPr>
              <a:t>Drafted Scope of Work and Justification for Phase III documents</a:t>
            </a:r>
            <a:r>
              <a:rPr lang="en-US" sz="2400" b="1" i="1" dirty="0">
                <a:solidFill>
                  <a:schemeClr val="accent4">
                    <a:lumMod val="75000"/>
                  </a:schemeClr>
                </a:solidFill>
                <a:ea typeface="+mn-lt"/>
                <a:cs typeface="+mn-lt"/>
              </a:rPr>
              <a:t> </a:t>
            </a:r>
            <a:r>
              <a:rPr lang="en-US" sz="2400" dirty="0">
                <a:ea typeface="+mn-lt"/>
                <a:cs typeface="+mn-lt"/>
              </a:rPr>
              <a:t>to support the contract</a:t>
            </a:r>
          </a:p>
          <a:p>
            <a:pPr marL="548640" indent="-457200">
              <a:spcBef>
                <a:spcPts val="0"/>
              </a:spcBef>
              <a:spcAft>
                <a:spcPts val="1200"/>
              </a:spcAft>
              <a:buFont typeface="Arial" panose="020B0604020202020204" pitchFamily="34" charset="0"/>
              <a:buChar char="•"/>
            </a:pPr>
            <a:r>
              <a:rPr lang="en-US" sz="2400" dirty="0" err="1">
                <a:ea typeface="+mn-lt"/>
                <a:cs typeface="+mn-lt"/>
              </a:rPr>
              <a:t>ExoTerra</a:t>
            </a:r>
            <a:r>
              <a:rPr lang="en-US" sz="2400" dirty="0">
                <a:ea typeface="+mn-lt"/>
                <a:cs typeface="+mn-lt"/>
              </a:rPr>
              <a:t> submitted proposal; NASA SBIR </a:t>
            </a:r>
            <a:r>
              <a:rPr lang="en-US" sz="2400" b="1" i="1" dirty="0">
                <a:solidFill>
                  <a:schemeClr val="accent2">
                    <a:lumMod val="60000"/>
                    <a:lumOff val="40000"/>
                  </a:schemeClr>
                </a:solidFill>
                <a:ea typeface="+mn-lt"/>
                <a:cs typeface="+mn-lt"/>
              </a:rPr>
              <a:t>contracting paperwork is in progress</a:t>
            </a:r>
            <a:r>
              <a:rPr lang="en-US" sz="2400" dirty="0">
                <a:solidFill>
                  <a:schemeClr val="accent2">
                    <a:lumMod val="60000"/>
                    <a:lumOff val="40000"/>
                  </a:schemeClr>
                </a:solidFill>
                <a:ea typeface="+mn-lt"/>
                <a:cs typeface="+mn-lt"/>
              </a:rPr>
              <a:t> </a:t>
            </a:r>
            <a:r>
              <a:rPr lang="en-US" sz="2400" dirty="0">
                <a:ea typeface="+mn-lt"/>
                <a:cs typeface="+mn-lt"/>
              </a:rPr>
              <a:t>as of August 2026</a:t>
            </a:r>
          </a:p>
        </p:txBody>
      </p:sp>
      <p:sp>
        <p:nvSpPr>
          <p:cNvPr id="13" name="Text Placeholder 7">
            <a:extLst>
              <a:ext uri="{FF2B5EF4-FFF2-40B4-BE49-F238E27FC236}">
                <a16:creationId xmlns:a16="http://schemas.microsoft.com/office/drawing/2014/main" id="{15050D25-BA3F-0C4D-0437-8C50DBAB5982}"/>
              </a:ext>
            </a:extLst>
          </p:cNvPr>
          <p:cNvSpPr txBox="1">
            <a:spLocks/>
          </p:cNvSpPr>
          <p:nvPr/>
        </p:nvSpPr>
        <p:spPr>
          <a:xfrm>
            <a:off x="10133045" y="8336082"/>
            <a:ext cx="6680718" cy="4370427"/>
          </a:xfrm>
          <a:prstGeom prst="rect">
            <a:avLst/>
          </a:prstGeom>
          <a:solidFill>
            <a:schemeClr val="bg2"/>
          </a:solidFill>
          <a:ln w="19050">
            <a:solidFill>
              <a:schemeClr val="tx2"/>
            </a:solidFill>
            <a:prstDash val="lgDash"/>
          </a:ln>
        </p:spPr>
        <p:txBody>
          <a:bodyPr vert="horz" wrap="square" lIns="274320" tIns="274320" rIns="274320" bIns="274320" numCol="1" spcCol="274320" rtlCol="0" anchor="t">
            <a:spAutoFit/>
          </a:bodyPr>
          <a:lstStyle>
            <a:lvl1pPr marL="0" indent="0" algn="l" defTabSz="914309" rtl="0" eaLnBrk="1" latinLnBrk="0" hangingPunct="1">
              <a:lnSpc>
                <a:spcPct val="100000"/>
              </a:lnSpc>
              <a:spcBef>
                <a:spcPts val="1000"/>
              </a:spcBef>
              <a:buFont typeface="Arial" panose="020B0604020202020204" pitchFamily="34" charset="0"/>
              <a:buNone/>
              <a:defRPr sz="2800" b="0" kern="1200">
                <a:solidFill>
                  <a:schemeClr val="tx1"/>
                </a:solidFill>
                <a:latin typeface="+mn-lt"/>
                <a:ea typeface="+mn-ea"/>
                <a:cs typeface="Arial" panose="020B0604020202020204" pitchFamily="34" charset="0"/>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1200"/>
              </a:spcAft>
            </a:pPr>
            <a:r>
              <a:rPr lang="en-US" b="1" dirty="0">
                <a:solidFill>
                  <a:srgbClr val="000000"/>
                </a:solidFill>
                <a:ea typeface="+mn-lt"/>
                <a:cs typeface="+mn-lt"/>
              </a:rPr>
              <a:t>Supported design updates to GRC's PPU and prepared for test with </a:t>
            </a:r>
            <a:r>
              <a:rPr lang="en-US" b="1" dirty="0" err="1">
                <a:solidFill>
                  <a:srgbClr val="000000"/>
                </a:solidFill>
                <a:ea typeface="+mn-lt"/>
                <a:cs typeface="+mn-lt"/>
              </a:rPr>
              <a:t>MaSMi</a:t>
            </a:r>
            <a:endParaRPr lang="en-US" b="1" dirty="0">
              <a:solidFill>
                <a:srgbClr val="000000"/>
              </a:solidFill>
              <a:ea typeface="+mn-lt"/>
              <a:cs typeface="+mn-lt"/>
            </a:endParaRPr>
          </a:p>
          <a:p>
            <a:pPr marL="548640" indent="-457200">
              <a:spcBef>
                <a:spcPts val="0"/>
              </a:spcBef>
              <a:spcAft>
                <a:spcPts val="1200"/>
              </a:spcAft>
              <a:buFont typeface="Arial" panose="020B0604020202020204" pitchFamily="34" charset="0"/>
              <a:buChar char="•"/>
            </a:pPr>
            <a:r>
              <a:rPr lang="en-US" sz="2400" dirty="0">
                <a:ea typeface="+mn-lt"/>
                <a:cs typeface="+mn-lt"/>
              </a:rPr>
              <a:t>JPL shared </a:t>
            </a:r>
            <a:r>
              <a:rPr lang="en-US" sz="2400" b="1" i="1" dirty="0" err="1">
                <a:solidFill>
                  <a:schemeClr val="accent2">
                    <a:lumMod val="60000"/>
                    <a:lumOff val="40000"/>
                  </a:schemeClr>
                </a:solidFill>
                <a:ea typeface="+mn-lt"/>
                <a:cs typeface="+mn-lt"/>
              </a:rPr>
              <a:t>MaSMi</a:t>
            </a:r>
            <a:r>
              <a:rPr lang="en-US" sz="2400" b="1" i="1" dirty="0">
                <a:solidFill>
                  <a:schemeClr val="accent2">
                    <a:lumMod val="60000"/>
                    <a:lumOff val="40000"/>
                  </a:schemeClr>
                </a:solidFill>
                <a:ea typeface="+mn-lt"/>
                <a:cs typeface="+mn-lt"/>
              </a:rPr>
              <a:t> electrical interface requirements and startup and oscillation data</a:t>
            </a:r>
            <a:r>
              <a:rPr lang="en-US" sz="2400" b="1" i="1" dirty="0">
                <a:solidFill>
                  <a:schemeClr val="accent4">
                    <a:lumMod val="75000"/>
                  </a:schemeClr>
                </a:solidFill>
                <a:ea typeface="+mn-lt"/>
                <a:cs typeface="+mn-lt"/>
              </a:rPr>
              <a:t> </a:t>
            </a:r>
            <a:r>
              <a:rPr lang="en-US" sz="2400" dirty="0">
                <a:ea typeface="+mn-lt"/>
                <a:cs typeface="+mn-lt"/>
              </a:rPr>
              <a:t>with GRC</a:t>
            </a:r>
          </a:p>
          <a:p>
            <a:pPr marL="548640" indent="-457200">
              <a:spcBef>
                <a:spcPts val="0"/>
              </a:spcBef>
              <a:spcAft>
                <a:spcPts val="1200"/>
              </a:spcAft>
              <a:buFont typeface="Arial" panose="020B0604020202020204" pitchFamily="34" charset="0"/>
              <a:buChar char="•"/>
            </a:pPr>
            <a:r>
              <a:rPr lang="en-US" sz="2400" dirty="0">
                <a:ea typeface="+mn-lt"/>
                <a:cs typeface="+mn-lt"/>
              </a:rPr>
              <a:t>GRC's </a:t>
            </a:r>
            <a:r>
              <a:rPr lang="en-US" sz="2400" b="1" i="1" dirty="0">
                <a:solidFill>
                  <a:schemeClr val="accent2">
                    <a:lumMod val="60000"/>
                    <a:lumOff val="40000"/>
                  </a:schemeClr>
                </a:solidFill>
                <a:ea typeface="+mn-lt"/>
                <a:cs typeface="+mn-lt"/>
              </a:rPr>
              <a:t>updated engineering model PPU design was sent out for fabrication</a:t>
            </a:r>
            <a:r>
              <a:rPr lang="en-US" sz="2400" dirty="0">
                <a:solidFill>
                  <a:schemeClr val="accent2">
                    <a:lumMod val="60000"/>
                    <a:lumOff val="40000"/>
                  </a:schemeClr>
                </a:solidFill>
                <a:ea typeface="+mn-lt"/>
                <a:cs typeface="+mn-lt"/>
              </a:rPr>
              <a:t> </a:t>
            </a:r>
            <a:r>
              <a:rPr lang="en-US" sz="2400" dirty="0">
                <a:ea typeface="+mn-lt"/>
                <a:cs typeface="+mn-lt"/>
              </a:rPr>
              <a:t>in July 2026</a:t>
            </a:r>
          </a:p>
        </p:txBody>
      </p:sp>
      <p:sp>
        <p:nvSpPr>
          <p:cNvPr id="16" name="Rectangle 15">
            <a:extLst>
              <a:ext uri="{FF2B5EF4-FFF2-40B4-BE49-F238E27FC236}">
                <a16:creationId xmlns:a16="http://schemas.microsoft.com/office/drawing/2014/main" id="{6627762B-47B1-ABC2-AA82-55E2295662CA}"/>
              </a:ext>
            </a:extLst>
          </p:cNvPr>
          <p:cNvSpPr/>
          <p:nvPr/>
        </p:nvSpPr>
        <p:spPr>
          <a:xfrm>
            <a:off x="4941321" y="2260620"/>
            <a:ext cx="7250679" cy="640080"/>
          </a:xfrm>
          <a:prstGeom prst="rect">
            <a:avLst/>
          </a:prstGeom>
          <a:solidFill>
            <a:schemeClr val="accent2"/>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rPr>
              <a:t>FY26 Accomplishments</a:t>
            </a:r>
          </a:p>
        </p:txBody>
      </p:sp>
    </p:spTree>
    <p:extLst>
      <p:ext uri="{BB962C8B-B14F-4D97-AF65-F5344CB8AC3E}">
        <p14:creationId xmlns:p14="http://schemas.microsoft.com/office/powerpoint/2010/main" val="37582220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6736B1-55D2-7E95-C292-9AADF7D05B6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8E7D994-C7AD-183F-DB4F-385E8141A254}"/>
              </a:ext>
            </a:extLst>
          </p:cNvPr>
          <p:cNvSpPr>
            <a:spLocks noGrp="1"/>
          </p:cNvSpPr>
          <p:nvPr>
            <p:ph type="body" sz="quarter" idx="19"/>
          </p:nvPr>
        </p:nvSpPr>
        <p:spPr>
          <a:xfrm>
            <a:off x="763489" y="491898"/>
            <a:ext cx="17151789" cy="728037"/>
          </a:xfrm>
        </p:spPr>
        <p:txBody>
          <a:bodyPr>
            <a:normAutofit/>
          </a:bodyPr>
          <a:lstStyle/>
          <a:p>
            <a:r>
              <a:rPr lang="en-US" dirty="0">
                <a:latin typeface="Arial" panose="020B0604020202020204" pitchFamily="34" charset="0"/>
              </a:rPr>
              <a:t>Deep Space Study | </a:t>
            </a:r>
            <a:r>
              <a:rPr lang="en-US" b="1" dirty="0">
                <a:latin typeface="Arial" panose="020B0604020202020204" pitchFamily="34" charset="0"/>
              </a:rPr>
              <a:t>FY26 Review</a:t>
            </a:r>
          </a:p>
        </p:txBody>
      </p:sp>
      <p:sp>
        <p:nvSpPr>
          <p:cNvPr id="4" name="TextBox 3">
            <a:extLst>
              <a:ext uri="{FF2B5EF4-FFF2-40B4-BE49-F238E27FC236}">
                <a16:creationId xmlns:a16="http://schemas.microsoft.com/office/drawing/2014/main" id="{F396B8AE-5A27-4BC0-CBCF-19CF4F2C8226}"/>
              </a:ext>
            </a:extLst>
          </p:cNvPr>
          <p:cNvSpPr txBox="1"/>
          <p:nvPr/>
        </p:nvSpPr>
        <p:spPr>
          <a:xfrm>
            <a:off x="763490" y="1190508"/>
            <a:ext cx="19284438" cy="523152"/>
          </a:xfrm>
          <a:prstGeom prst="rect">
            <a:avLst/>
          </a:prstGeom>
        </p:spPr>
        <p:txBody>
          <a:bodyPr vert="horz" lIns="0" tIns="0" rIns="0" bIns="0" rtlCol="0" anchor="ctr" anchorCtr="0">
            <a:noAutofit/>
          </a:bodyPr>
          <a:lstStyle>
            <a:lvl1pPr indent="0" defTabSz="914400">
              <a:lnSpc>
                <a:spcPct val="100000"/>
              </a:lnSpc>
              <a:spcBef>
                <a:spcPts val="0"/>
              </a:spcBef>
              <a:buFont typeface="Arial" panose="020B0604020202020204" pitchFamily="34" charset="0"/>
              <a:buNone/>
              <a:defRPr b="0">
                <a:solidFill>
                  <a:schemeClr val="bg1"/>
                </a:solidFill>
                <a:latin typeface="Arial" panose="020B0604020202020204" pitchFamily="34" charset="0"/>
                <a:cs typeface="Arial" panose="020B0604020202020204" pitchFamily="34" charset="0"/>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defRPr sz="1800"/>
            </a:lvl4pPr>
            <a:lvl5pPr marL="2057400" indent="-228600" defTabSz="914400">
              <a:lnSpc>
                <a:spcPct val="90000"/>
              </a:lnSpc>
              <a:spcBef>
                <a:spcPts val="500"/>
              </a:spcBef>
              <a:buFont typeface="Arial" panose="020B0604020202020204" pitchFamily="34" charset="0"/>
              <a:buChar char="•"/>
              <a:defRPr sz="1800"/>
            </a:lvl5pPr>
            <a:lvl6pPr marL="2514600" indent="-228600" defTabSz="914400">
              <a:lnSpc>
                <a:spcPct val="90000"/>
              </a:lnSpc>
              <a:spcBef>
                <a:spcPts val="500"/>
              </a:spcBef>
              <a:buFont typeface="Arial" panose="020B0604020202020204" pitchFamily="34" charset="0"/>
              <a:buChar char="•"/>
              <a:defRPr sz="1800"/>
            </a:lvl6pPr>
            <a:lvl7pPr marL="2971800" indent="-228600" defTabSz="914400">
              <a:lnSpc>
                <a:spcPct val="90000"/>
              </a:lnSpc>
              <a:spcBef>
                <a:spcPts val="500"/>
              </a:spcBef>
              <a:buFont typeface="Arial" panose="020B0604020202020204" pitchFamily="34" charset="0"/>
              <a:buChar char="•"/>
              <a:defRPr sz="1800"/>
            </a:lvl7pPr>
            <a:lvl8pPr marL="3429000" indent="-228600" defTabSz="914400">
              <a:lnSpc>
                <a:spcPct val="90000"/>
              </a:lnSpc>
              <a:spcBef>
                <a:spcPts val="500"/>
              </a:spcBef>
              <a:buFont typeface="Arial" panose="020B0604020202020204" pitchFamily="34" charset="0"/>
              <a:buChar char="•"/>
              <a:defRPr sz="1800"/>
            </a:lvl8pPr>
            <a:lvl9pPr marL="3886200" indent="-228600" defTabSz="914400">
              <a:lnSpc>
                <a:spcPct val="90000"/>
              </a:lnSpc>
              <a:spcBef>
                <a:spcPts val="500"/>
              </a:spcBef>
              <a:buFont typeface="Arial" panose="020B0604020202020204" pitchFamily="34" charset="0"/>
              <a:buChar char="•"/>
              <a:defRPr sz="1800"/>
            </a:lvl9pPr>
          </a:lstStyle>
          <a:p>
            <a:r>
              <a:rPr lang="en-US" sz="2000" dirty="0"/>
              <a:t>Deep Space Electric Propulsion Study: Low Power Electric Propulsion System Using </a:t>
            </a:r>
            <a:r>
              <a:rPr lang="en-US" sz="2000" dirty="0" err="1"/>
              <a:t>MaSMi</a:t>
            </a:r>
            <a:r>
              <a:rPr lang="en-US" sz="2000" dirty="0"/>
              <a:t> Hall Thruster</a:t>
            </a:r>
          </a:p>
        </p:txBody>
      </p:sp>
      <p:sp>
        <p:nvSpPr>
          <p:cNvPr id="11" name="Text Placeholder 8">
            <a:extLst>
              <a:ext uri="{FF2B5EF4-FFF2-40B4-BE49-F238E27FC236}">
                <a16:creationId xmlns:a16="http://schemas.microsoft.com/office/drawing/2014/main" id="{50F855A7-F0B2-B9D5-2868-AFE8112DB638}"/>
              </a:ext>
            </a:extLst>
          </p:cNvPr>
          <p:cNvSpPr txBox="1">
            <a:spLocks/>
          </p:cNvSpPr>
          <p:nvPr/>
        </p:nvSpPr>
        <p:spPr>
          <a:xfrm>
            <a:off x="18457875" y="491898"/>
            <a:ext cx="4142933" cy="728037"/>
          </a:xfrm>
          <a:prstGeom prst="rect">
            <a:avLst/>
          </a:prstGeom>
        </p:spPr>
        <p:txBody>
          <a:bodyPr vert="horz" lIns="0" tIns="0" rIns="0" bIns="0" rtlCol="0" anchor="ctr" anchorCtr="0">
            <a:normAutofit lnSpcReduction="10000"/>
          </a:bodyPr>
          <a:lstStyle>
            <a:lvl1pPr marL="0" indent="0" algn="r" defTabSz="914309" rtl="0" eaLnBrk="1" latinLnBrk="0" hangingPunct="1">
              <a:lnSpc>
                <a:spcPct val="100000"/>
              </a:lnSpc>
              <a:spcBef>
                <a:spcPts val="0"/>
              </a:spcBef>
              <a:buFont typeface="Arial" panose="020B0604020202020204" pitchFamily="34" charset="0"/>
              <a:buNone/>
              <a:defRPr sz="2800" b="0" kern="1200">
                <a:solidFill>
                  <a:srgbClr val="FF0000"/>
                </a:solidFill>
                <a:latin typeface="+mj-lt"/>
                <a:ea typeface="+mn-ea"/>
                <a:cs typeface="Arial" panose="020B0604020202020204" pitchFamily="34" charset="0"/>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solidFill>
                  <a:srgbClr val="B9CEFF"/>
                </a:solidFill>
                <a:latin typeface="Arial" panose="020B0604020202020204" pitchFamily="34" charset="0"/>
              </a:rPr>
              <a:t>GO / Space Transportation </a:t>
            </a:r>
            <a:r>
              <a:rPr lang="en-US" sz="2400" i="1" dirty="0">
                <a:solidFill>
                  <a:srgbClr val="B9CEFF"/>
                </a:solidFill>
                <a:latin typeface="Arial" panose="020B0604020202020204" pitchFamily="34" charset="0"/>
              </a:rPr>
              <a:t>Annual Review</a:t>
            </a:r>
          </a:p>
        </p:txBody>
      </p:sp>
      <p:sp>
        <p:nvSpPr>
          <p:cNvPr id="6" name="TextBox 5">
            <a:extLst>
              <a:ext uri="{FF2B5EF4-FFF2-40B4-BE49-F238E27FC236}">
                <a16:creationId xmlns:a16="http://schemas.microsoft.com/office/drawing/2014/main" id="{E5F1E66D-C6EF-F5E8-58BF-C37E3F65FCA2}"/>
              </a:ext>
            </a:extLst>
          </p:cNvPr>
          <p:cNvSpPr txBox="1"/>
          <p:nvPr/>
        </p:nvSpPr>
        <p:spPr>
          <a:xfrm>
            <a:off x="8284923" y="2587714"/>
            <a:ext cx="8458129" cy="4443591"/>
          </a:xfrm>
          <a:prstGeom prst="roundRect">
            <a:avLst>
              <a:gd name="adj" fmla="val 7289"/>
            </a:avLst>
          </a:prstGeom>
          <a:solidFill>
            <a:schemeClr val="accent5">
              <a:lumMod val="20000"/>
              <a:lumOff val="80000"/>
            </a:schemeClr>
          </a:solidFill>
          <a:effectLst/>
        </p:spPr>
        <p:txBody>
          <a:bodyPr wrap="square" lIns="182880" tIns="457200" rIns="182880" bIns="182880" anchor="t">
            <a:spAutoFit/>
          </a:bodyPr>
          <a:lstStyle/>
          <a:p>
            <a:pPr marL="342900" indent="-342900">
              <a:spcAft>
                <a:spcPts val="1200"/>
              </a:spcAft>
              <a:buFont typeface="Arial" panose="020B0604020202020204" pitchFamily="34" charset="0"/>
              <a:buChar char="•"/>
            </a:pPr>
            <a:r>
              <a:rPr lang="en-US" sz="2400" b="1" dirty="0"/>
              <a:t>Potential Users: </a:t>
            </a:r>
            <a:r>
              <a:rPr lang="en-US" sz="2400" dirty="0"/>
              <a:t>NASA, DoW, commercial satellite bus vendors</a:t>
            </a:r>
          </a:p>
          <a:p>
            <a:pPr marL="342900" indent="-342900">
              <a:spcAft>
                <a:spcPts val="1200"/>
              </a:spcAft>
              <a:buFont typeface="Arial" panose="020B0604020202020204" pitchFamily="34" charset="0"/>
              <a:buChar char="•"/>
            </a:pPr>
            <a:r>
              <a:rPr lang="en-US" sz="2400" b="1" dirty="0"/>
              <a:t>Potential Missions:</a:t>
            </a:r>
            <a:r>
              <a:rPr lang="en-US" sz="2400" dirty="0"/>
              <a:t> JPL/NASA, </a:t>
            </a:r>
            <a:r>
              <a:rPr lang="en-US" sz="2400" dirty="0" err="1"/>
              <a:t>DoW</a:t>
            </a:r>
            <a:r>
              <a:rPr lang="en-US" sz="2400" dirty="0"/>
              <a:t>, and commercial </a:t>
            </a:r>
            <a:r>
              <a:rPr lang="en-US" sz="2400" dirty="0" err="1"/>
              <a:t>smallsat</a:t>
            </a:r>
            <a:r>
              <a:rPr lang="en-US" sz="2400" dirty="0"/>
              <a:t> missions requiring high spacecraft Δv</a:t>
            </a:r>
          </a:p>
          <a:p>
            <a:pPr marL="342900" indent="-342900">
              <a:spcAft>
                <a:spcPts val="1200"/>
              </a:spcAft>
              <a:buFont typeface="Arial" panose="020B0604020202020204" pitchFamily="34" charset="0"/>
              <a:buChar char="•"/>
            </a:pPr>
            <a:r>
              <a:rPr lang="en-US" sz="2400" b="1" dirty="0"/>
              <a:t>Potential Applications: </a:t>
            </a:r>
            <a:r>
              <a:rPr lang="en-US" sz="2400" dirty="0"/>
              <a:t>Primary propulsion for </a:t>
            </a:r>
            <a:r>
              <a:rPr lang="en-US" sz="2400" dirty="0" err="1"/>
              <a:t>smallsat</a:t>
            </a:r>
            <a:r>
              <a:rPr lang="en-US" sz="2400" dirty="0"/>
              <a:t> missions enabling higher delivered mass, launch window </a:t>
            </a:r>
            <a:r>
              <a:rPr lang="en-US" sz="2400" dirty="0" err="1"/>
              <a:t>flexibilty</a:t>
            </a:r>
            <a:r>
              <a:rPr lang="en-US" sz="2400" dirty="0"/>
              <a:t>, elimination of critical events such as orbit insertion, and complex trajectories such as multi-body rendezvous</a:t>
            </a:r>
            <a:endParaRPr lang="en-US" sz="2400" dirty="0" err="1">
              <a:solidFill>
                <a:srgbClr val="000000"/>
              </a:solidFill>
              <a:cs typeface="Arial"/>
            </a:endParaRPr>
          </a:p>
        </p:txBody>
      </p:sp>
      <p:sp>
        <p:nvSpPr>
          <p:cNvPr id="13" name="Rectangle 12">
            <a:extLst>
              <a:ext uri="{FF2B5EF4-FFF2-40B4-BE49-F238E27FC236}">
                <a16:creationId xmlns:a16="http://schemas.microsoft.com/office/drawing/2014/main" id="{EA95AC73-B02E-17B0-0FE3-7CEA0886781A}"/>
              </a:ext>
            </a:extLst>
          </p:cNvPr>
          <p:cNvSpPr/>
          <p:nvPr/>
        </p:nvSpPr>
        <p:spPr>
          <a:xfrm>
            <a:off x="9862227" y="2325789"/>
            <a:ext cx="5303520" cy="523152"/>
          </a:xfrm>
          <a:prstGeom prst="rect">
            <a:avLst/>
          </a:prstGeom>
          <a:solidFill>
            <a:schemeClr val="accent2"/>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rPr>
              <a:t>Transition / Infusion Plans</a:t>
            </a:r>
          </a:p>
        </p:txBody>
      </p:sp>
      <p:sp>
        <p:nvSpPr>
          <p:cNvPr id="18" name="TextBox 17">
            <a:extLst>
              <a:ext uri="{FF2B5EF4-FFF2-40B4-BE49-F238E27FC236}">
                <a16:creationId xmlns:a16="http://schemas.microsoft.com/office/drawing/2014/main" id="{DFEB0503-D32F-87DB-40C4-06484A827486}"/>
              </a:ext>
            </a:extLst>
          </p:cNvPr>
          <p:cNvSpPr txBox="1"/>
          <p:nvPr/>
        </p:nvSpPr>
        <p:spPr>
          <a:xfrm>
            <a:off x="17237875" y="2587365"/>
            <a:ext cx="6456691" cy="7385612"/>
          </a:xfrm>
          <a:prstGeom prst="rect">
            <a:avLst/>
          </a:prstGeom>
          <a:solidFill>
            <a:schemeClr val="bg1"/>
          </a:solidFill>
          <a:ln w="19050">
            <a:solidFill>
              <a:schemeClr val="tx2"/>
            </a:solidFill>
            <a:prstDash val="lgDash"/>
          </a:ln>
        </p:spPr>
        <p:txBody>
          <a:bodyPr vert="horz" wrap="square" lIns="274320" tIns="548640" rIns="365760" bIns="365760" numCol="1" spcCol="274320" rtlCol="0" anchor="t">
            <a:spAutoFit/>
          </a:bodyPr>
          <a:lstStyle>
            <a:lvl1pPr marL="90805" indent="0" defTabSz="914309">
              <a:lnSpc>
                <a:spcPct val="100000"/>
              </a:lnSpc>
              <a:spcBef>
                <a:spcPts val="0"/>
              </a:spcBef>
              <a:spcAft>
                <a:spcPts val="1200"/>
              </a:spcAft>
              <a:buFont typeface="Arial" panose="020B0604020202020204" pitchFamily="34" charset="0"/>
              <a:buNone/>
              <a:defRPr sz="2800" b="1">
                <a:cs typeface="Arial"/>
              </a:defRPr>
            </a:lvl1pPr>
            <a:lvl2pPr marL="685731" indent="-228577" defTabSz="914309">
              <a:lnSpc>
                <a:spcPct val="90000"/>
              </a:lnSpc>
              <a:spcBef>
                <a:spcPts val="500"/>
              </a:spcBef>
              <a:buFont typeface="Arial" panose="020B0604020202020204" pitchFamily="34" charset="0"/>
              <a:buChar char="•"/>
              <a:defRPr sz="2400"/>
            </a:lvl2pPr>
            <a:lvl3pPr marL="1142886" indent="-228577" defTabSz="914309">
              <a:lnSpc>
                <a:spcPct val="90000"/>
              </a:lnSpc>
              <a:spcBef>
                <a:spcPts val="500"/>
              </a:spcBef>
              <a:buFont typeface="Arial" panose="020B0604020202020204" pitchFamily="34" charset="0"/>
              <a:buChar char="•"/>
              <a:defRPr sz="2000"/>
            </a:lvl3pPr>
            <a:lvl4pPr marL="1600040" indent="-228577" defTabSz="914309">
              <a:lnSpc>
                <a:spcPct val="90000"/>
              </a:lnSpc>
              <a:spcBef>
                <a:spcPts val="500"/>
              </a:spcBef>
              <a:buFont typeface="Arial" panose="020B0604020202020204" pitchFamily="34" charset="0"/>
              <a:buChar char="•"/>
              <a:defRPr sz="1800"/>
            </a:lvl4pPr>
            <a:lvl5pPr marL="2057194" indent="-228577" defTabSz="914309">
              <a:lnSpc>
                <a:spcPct val="90000"/>
              </a:lnSpc>
              <a:spcBef>
                <a:spcPts val="500"/>
              </a:spcBef>
              <a:buFont typeface="Arial" panose="020B0604020202020204" pitchFamily="34" charset="0"/>
              <a:buChar char="•"/>
              <a:defRPr sz="1800"/>
            </a:lvl5pPr>
            <a:lvl6pPr marL="2514349" indent="-228577" defTabSz="914309">
              <a:lnSpc>
                <a:spcPct val="90000"/>
              </a:lnSpc>
              <a:spcBef>
                <a:spcPts val="500"/>
              </a:spcBef>
              <a:buFont typeface="Arial" panose="020B0604020202020204" pitchFamily="34" charset="0"/>
              <a:buChar char="•"/>
              <a:defRPr sz="1800"/>
            </a:lvl6pPr>
            <a:lvl7pPr marL="2971503" indent="-228577" defTabSz="914309">
              <a:lnSpc>
                <a:spcPct val="90000"/>
              </a:lnSpc>
              <a:spcBef>
                <a:spcPts val="500"/>
              </a:spcBef>
              <a:buFont typeface="Arial" panose="020B0604020202020204" pitchFamily="34" charset="0"/>
              <a:buChar char="•"/>
              <a:defRPr sz="1800"/>
            </a:lvl7pPr>
            <a:lvl8pPr marL="3428657" indent="-228577" defTabSz="914309">
              <a:lnSpc>
                <a:spcPct val="90000"/>
              </a:lnSpc>
              <a:spcBef>
                <a:spcPts val="500"/>
              </a:spcBef>
              <a:buFont typeface="Arial" panose="020B0604020202020204" pitchFamily="34" charset="0"/>
              <a:buChar char="•"/>
              <a:defRPr sz="1800"/>
            </a:lvl8pPr>
            <a:lvl9pPr marL="3885811" indent="-228577" defTabSz="914309">
              <a:lnSpc>
                <a:spcPct val="90000"/>
              </a:lnSpc>
              <a:spcBef>
                <a:spcPts val="500"/>
              </a:spcBef>
              <a:buFont typeface="Arial" panose="020B0604020202020204" pitchFamily="34" charset="0"/>
              <a:buChar char="•"/>
              <a:defRPr sz="1800"/>
            </a:lvl9pPr>
          </a:lstStyle>
          <a:p>
            <a:pPr marL="548005" indent="-457200">
              <a:buFont typeface="Arial" panose="020B0604020202020204" pitchFamily="34" charset="0"/>
              <a:buChar char="•"/>
            </a:pPr>
            <a:r>
              <a:rPr lang="en-US" sz="2400" b="0" dirty="0"/>
              <a:t>Schedule slips in FY26 caused by:</a:t>
            </a:r>
          </a:p>
          <a:p>
            <a:pPr marL="822960" lvl="1" indent="-365760" defTabSz="1828571">
              <a:spcAft>
                <a:spcPts val="1200"/>
              </a:spcAft>
              <a:buFont typeface="Arial" panose="020B0604020202020204" pitchFamily="34" charset="0"/>
              <a:buChar char="−"/>
            </a:pPr>
            <a:r>
              <a:rPr lang="en-US" sz="2300" dirty="0">
                <a:cs typeface="Arial"/>
              </a:rPr>
              <a:t>Congress did not reauthorize SBIR program until halfway through FY26, delaying start of PPU work with </a:t>
            </a:r>
            <a:r>
              <a:rPr lang="en-US" sz="2300" dirty="0" err="1">
                <a:cs typeface="Arial"/>
              </a:rPr>
              <a:t>ExoTerra</a:t>
            </a:r>
            <a:endParaRPr lang="en-US" sz="2300" dirty="0">
              <a:cs typeface="Arial"/>
            </a:endParaRPr>
          </a:p>
          <a:p>
            <a:pPr marL="822960" lvl="1" indent="-365760" defTabSz="1828571">
              <a:spcAft>
                <a:spcPts val="1200"/>
              </a:spcAft>
              <a:buFont typeface="Arial" panose="020B0604020202020204" pitchFamily="34" charset="0"/>
              <a:buChar char="−"/>
            </a:pPr>
            <a:r>
              <a:rPr lang="en-US" sz="2300" dirty="0">
                <a:cs typeface="Arial"/>
              </a:rPr>
              <a:t>Limited personnel availability due to other NASA project commitments caused some testing tasks to be pushed from FY26 to early FY27</a:t>
            </a:r>
          </a:p>
          <a:p>
            <a:pPr marL="548005" indent="-457200">
              <a:buFont typeface="Arial" panose="020B0604020202020204" pitchFamily="34" charset="0"/>
              <a:buChar char="•"/>
            </a:pPr>
            <a:r>
              <a:rPr lang="en-US" sz="2400" b="0" dirty="0"/>
              <a:t>Currently available funding for </a:t>
            </a:r>
            <a:r>
              <a:rPr lang="en-US" sz="2400" b="0" dirty="0" err="1"/>
              <a:t>ExoTerra</a:t>
            </a:r>
            <a:r>
              <a:rPr lang="en-US" sz="2400" b="0" dirty="0"/>
              <a:t> Phase III SBIR contract will be sufficient for them to complete design updates but not deliver hardware; additional Year 3 funding of ~$500k is needed for engineering model PPU build at </a:t>
            </a:r>
            <a:r>
              <a:rPr lang="en-US" sz="2400" b="0" dirty="0" err="1"/>
              <a:t>ExoTerra</a:t>
            </a:r>
            <a:r>
              <a:rPr lang="en-US" sz="2400" b="0" dirty="0"/>
              <a:t> and testing with </a:t>
            </a:r>
            <a:r>
              <a:rPr lang="en-US" sz="2400" b="0" dirty="0" err="1"/>
              <a:t>MaSMi</a:t>
            </a:r>
            <a:r>
              <a:rPr lang="en-US" sz="2400" b="0" dirty="0"/>
              <a:t> thruster at JPL</a:t>
            </a:r>
          </a:p>
        </p:txBody>
      </p:sp>
      <p:sp>
        <p:nvSpPr>
          <p:cNvPr id="19" name="Rectangle 18">
            <a:extLst>
              <a:ext uri="{FF2B5EF4-FFF2-40B4-BE49-F238E27FC236}">
                <a16:creationId xmlns:a16="http://schemas.microsoft.com/office/drawing/2014/main" id="{A59037AE-5922-AF8D-9505-65DCA6F8DC29}"/>
              </a:ext>
            </a:extLst>
          </p:cNvPr>
          <p:cNvSpPr/>
          <p:nvPr/>
        </p:nvSpPr>
        <p:spPr>
          <a:xfrm>
            <a:off x="18238088" y="2325789"/>
            <a:ext cx="4456264" cy="523152"/>
          </a:xfrm>
          <a:prstGeom prst="rect">
            <a:avLst/>
          </a:prstGeom>
          <a:solidFill>
            <a:schemeClr val="accent2"/>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b="1" dirty="0">
                <a:solidFill>
                  <a:schemeClr val="bg1"/>
                </a:solidFill>
              </a:rPr>
              <a:t>FY26 Issues/Risks</a:t>
            </a:r>
            <a:endParaRPr lang="en-US" sz="4000" dirty="0"/>
          </a:p>
        </p:txBody>
      </p:sp>
      <p:sp>
        <p:nvSpPr>
          <p:cNvPr id="22" name="TextBox 21">
            <a:extLst>
              <a:ext uri="{FF2B5EF4-FFF2-40B4-BE49-F238E27FC236}">
                <a16:creationId xmlns:a16="http://schemas.microsoft.com/office/drawing/2014/main" id="{863CC422-6643-13BC-AA02-B479BCE28A2B}"/>
              </a:ext>
            </a:extLst>
          </p:cNvPr>
          <p:cNvSpPr txBox="1"/>
          <p:nvPr/>
        </p:nvSpPr>
        <p:spPr>
          <a:xfrm>
            <a:off x="763490" y="2587365"/>
            <a:ext cx="7026611" cy="9881949"/>
          </a:xfrm>
          <a:prstGeom prst="roundRect">
            <a:avLst>
              <a:gd name="adj" fmla="val 4388"/>
            </a:avLst>
          </a:prstGeom>
          <a:solidFill>
            <a:schemeClr val="accent5">
              <a:lumMod val="20000"/>
              <a:lumOff val="80000"/>
            </a:schemeClr>
          </a:solidFill>
          <a:effectLst/>
        </p:spPr>
        <p:txBody>
          <a:bodyPr wrap="square" lIns="182880" tIns="457200" rIns="274320" bIns="365760" anchor="t">
            <a:spAutoFit/>
          </a:bodyPr>
          <a:lstStyle/>
          <a:p>
            <a:pPr marL="342900" indent="-342900">
              <a:spcAft>
                <a:spcPts val="1200"/>
              </a:spcAft>
              <a:buFont typeface="Arial" panose="020B0604020202020204" pitchFamily="34" charset="0"/>
              <a:buChar char="•"/>
            </a:pPr>
            <a:r>
              <a:rPr lang="en-US" sz="2400" dirty="0">
                <a:cs typeface="Arial"/>
              </a:rPr>
              <a:t>The </a:t>
            </a:r>
            <a:r>
              <a:rPr lang="en-US" sz="2400" dirty="0" err="1">
                <a:cs typeface="Arial"/>
              </a:rPr>
              <a:t>MaSMi</a:t>
            </a:r>
            <a:r>
              <a:rPr lang="en-US" sz="2400" dirty="0">
                <a:cs typeface="Arial"/>
              </a:rPr>
              <a:t> thruster was originally developed with JPL internal R&amp;TD funding, while NASA-H71M and the NASA 1 kW PPU were developed independently at NASA GRC. This project represents a new level of collaboration between GRC and JPL on electric propulsion for </a:t>
            </a:r>
            <a:r>
              <a:rPr lang="en-US" sz="2400" dirty="0" err="1">
                <a:cs typeface="Arial"/>
              </a:rPr>
              <a:t>smallsats</a:t>
            </a:r>
            <a:r>
              <a:rPr lang="en-US" sz="2400" dirty="0">
                <a:cs typeface="Arial"/>
              </a:rPr>
              <a:t>, supported by NASA STMD.</a:t>
            </a:r>
          </a:p>
          <a:p>
            <a:pPr marL="822960" lvl="1" indent="-365760">
              <a:spcAft>
                <a:spcPts val="1200"/>
              </a:spcAft>
              <a:buFont typeface="Arial" panose="020B0604020202020204" pitchFamily="34" charset="0"/>
              <a:buChar char="−"/>
            </a:pPr>
            <a:r>
              <a:rPr lang="en-US" sz="2300" dirty="0">
                <a:cs typeface="Arial"/>
              </a:rPr>
              <a:t>Expected outcome of this work will be multiple EP system configuration options that reduce cost and risk for upcoming NASA mission proposals</a:t>
            </a:r>
          </a:p>
          <a:p>
            <a:pPr marL="342900" indent="-342900">
              <a:spcAft>
                <a:spcPts val="1200"/>
              </a:spcAft>
              <a:buFont typeface="Arial" panose="020B0604020202020204" pitchFamily="34" charset="0"/>
              <a:buChar char="•"/>
            </a:pPr>
            <a:r>
              <a:rPr lang="en-US" sz="2400" dirty="0">
                <a:cs typeface="Arial"/>
              </a:rPr>
              <a:t>The SBIR contract to further prepare ExoTerra's PPU for use with MaSMi on NASA mission applications will extend a collaboration between JPL and ExoTerra that began with:</a:t>
            </a:r>
            <a:endParaRPr lang="en-US" sz="2400" dirty="0"/>
          </a:p>
          <a:p>
            <a:pPr marL="822960" lvl="1" indent="-365760">
              <a:spcAft>
                <a:spcPts val="1200"/>
              </a:spcAft>
              <a:buFont typeface="Arial" panose="020B0604020202020204" pitchFamily="34" charset="0"/>
              <a:buChar char="−"/>
            </a:pPr>
            <a:r>
              <a:rPr lang="en-US" sz="2300" dirty="0">
                <a:cs typeface="Arial"/>
              </a:rPr>
              <a:t>ExoTerra's licensing of the thruster design from JPL in 2020</a:t>
            </a:r>
          </a:p>
          <a:p>
            <a:pPr marL="822960" lvl="1" indent="-365760">
              <a:spcAft>
                <a:spcPts val="1200"/>
              </a:spcAft>
              <a:buFont typeface="Arial" panose="020B0604020202020204" pitchFamily="34" charset="0"/>
              <a:buChar char="−"/>
            </a:pPr>
            <a:r>
              <a:rPr lang="en-US" sz="2300" dirty="0">
                <a:cs typeface="Arial"/>
              </a:rPr>
              <a:t>JPL's support of ExoTerra's thruster qualification and initial flight unit builds through a NASA Space Act Agreement in 2022 – present</a:t>
            </a:r>
          </a:p>
        </p:txBody>
      </p:sp>
      <p:sp>
        <p:nvSpPr>
          <p:cNvPr id="23" name="Rectangle 22">
            <a:extLst>
              <a:ext uri="{FF2B5EF4-FFF2-40B4-BE49-F238E27FC236}">
                <a16:creationId xmlns:a16="http://schemas.microsoft.com/office/drawing/2014/main" id="{81ADCA6F-ACB1-A7A5-9CC0-83E274A3FA36}"/>
              </a:ext>
            </a:extLst>
          </p:cNvPr>
          <p:cNvSpPr/>
          <p:nvPr/>
        </p:nvSpPr>
        <p:spPr>
          <a:xfrm>
            <a:off x="1625035" y="2343730"/>
            <a:ext cx="5303520" cy="523152"/>
          </a:xfrm>
          <a:prstGeom prst="rect">
            <a:avLst/>
          </a:prstGeom>
          <a:solidFill>
            <a:schemeClr val="accent2"/>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b="1" dirty="0">
                <a:solidFill>
                  <a:schemeClr val="bg1"/>
                </a:solidFill>
              </a:rPr>
              <a:t>Partnerships/Collaborations</a:t>
            </a:r>
            <a:endParaRPr lang="en-US" sz="2800" b="1" dirty="0">
              <a:solidFill>
                <a:schemeClr val="bg1"/>
              </a:solidFill>
              <a:cs typeface="Arial"/>
            </a:endParaRPr>
          </a:p>
        </p:txBody>
      </p:sp>
      <p:grpSp>
        <p:nvGrpSpPr>
          <p:cNvPr id="7" name="Group 6">
            <a:extLst>
              <a:ext uri="{FF2B5EF4-FFF2-40B4-BE49-F238E27FC236}">
                <a16:creationId xmlns:a16="http://schemas.microsoft.com/office/drawing/2014/main" id="{A812DB61-4946-51E2-4E50-D4720F9A3E44}"/>
              </a:ext>
            </a:extLst>
          </p:cNvPr>
          <p:cNvGrpSpPr>
            <a:grpSpLocks noChangeAspect="1"/>
          </p:cNvGrpSpPr>
          <p:nvPr/>
        </p:nvGrpSpPr>
        <p:grpSpPr>
          <a:xfrm>
            <a:off x="8284923" y="7502237"/>
            <a:ext cx="8458129" cy="5143651"/>
            <a:chOff x="8110330" y="7058013"/>
            <a:chExt cx="8812696" cy="5359274"/>
          </a:xfrm>
        </p:grpSpPr>
        <p:sp>
          <p:nvSpPr>
            <p:cNvPr id="5" name="Rectangle 4">
              <a:extLst>
                <a:ext uri="{FF2B5EF4-FFF2-40B4-BE49-F238E27FC236}">
                  <a16:creationId xmlns:a16="http://schemas.microsoft.com/office/drawing/2014/main" id="{4C23676D-1BFC-DABC-1DB0-AC03AC57ED82}"/>
                </a:ext>
              </a:extLst>
            </p:cNvPr>
            <p:cNvSpPr/>
            <p:nvPr/>
          </p:nvSpPr>
          <p:spPr>
            <a:xfrm>
              <a:off x="8110330" y="7058013"/>
              <a:ext cx="8812696" cy="53592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nvGrpSpPr>
            <p:cNvPr id="3" name="Group 2">
              <a:extLst>
                <a:ext uri="{FF2B5EF4-FFF2-40B4-BE49-F238E27FC236}">
                  <a16:creationId xmlns:a16="http://schemas.microsoft.com/office/drawing/2014/main" id="{46A2289D-5FB0-7CC0-FA8D-82E497301F7F}"/>
                </a:ext>
              </a:extLst>
            </p:cNvPr>
            <p:cNvGrpSpPr/>
            <p:nvPr/>
          </p:nvGrpSpPr>
          <p:grpSpPr>
            <a:xfrm>
              <a:off x="8214774" y="7189926"/>
              <a:ext cx="8598428" cy="5140778"/>
              <a:chOff x="8214774" y="7189926"/>
              <a:chExt cx="8598428" cy="5140778"/>
            </a:xfrm>
          </p:grpSpPr>
          <p:pic>
            <p:nvPicPr>
              <p:cNvPr id="24" name="Picture 23" descr="Diagram&#10;&#10;AI-generated content may be incorrect.">
                <a:extLst>
                  <a:ext uri="{FF2B5EF4-FFF2-40B4-BE49-F238E27FC236}">
                    <a16:creationId xmlns:a16="http://schemas.microsoft.com/office/drawing/2014/main" id="{308540C2-3C98-95C5-DB84-7F01544D94A0}"/>
                  </a:ext>
                </a:extLst>
              </p:cNvPr>
              <p:cNvPicPr>
                <a:picLocks noChangeAspect="1"/>
              </p:cNvPicPr>
              <p:nvPr/>
            </p:nvPicPr>
            <p:blipFill>
              <a:blip r:embed="rId2"/>
              <a:stretch>
                <a:fillRect/>
              </a:stretch>
            </p:blipFill>
            <p:spPr>
              <a:xfrm>
                <a:off x="8324543" y="7189926"/>
                <a:ext cx="8378890" cy="4561032"/>
              </a:xfrm>
              <a:prstGeom prst="rect">
                <a:avLst/>
              </a:prstGeom>
            </p:spPr>
          </p:pic>
          <p:sp>
            <p:nvSpPr>
              <p:cNvPr id="25" name="TextBox 24">
                <a:extLst>
                  <a:ext uri="{FF2B5EF4-FFF2-40B4-BE49-F238E27FC236}">
                    <a16:creationId xmlns:a16="http://schemas.microsoft.com/office/drawing/2014/main" id="{0036D581-477B-9A31-4DC4-9D87F952B686}"/>
                  </a:ext>
                </a:extLst>
              </p:cNvPr>
              <p:cNvSpPr txBox="1"/>
              <p:nvPr/>
            </p:nvSpPr>
            <p:spPr>
              <a:xfrm>
                <a:off x="8214774" y="11930594"/>
                <a:ext cx="859842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dirty="0">
                    <a:cs typeface="Arial"/>
                  </a:rPr>
                  <a:t>Schematic of CU Aerospace's CAMFLOW XFS, from </a:t>
                </a:r>
                <a:r>
                  <a:rPr lang="en-US" sz="2000" b="1" i="1" dirty="0">
                    <a:cs typeface="Arial"/>
                  </a:rPr>
                  <a:t>IEPC-2022-590</a:t>
                </a:r>
                <a:endParaRPr lang="en-US" sz="2000" b="1" dirty="0">
                  <a:cs typeface="Arial"/>
                </a:endParaRPr>
              </a:p>
            </p:txBody>
          </p:sp>
        </p:grpSp>
      </p:grpSp>
    </p:spTree>
    <p:extLst>
      <p:ext uri="{BB962C8B-B14F-4D97-AF65-F5344CB8AC3E}">
        <p14:creationId xmlns:p14="http://schemas.microsoft.com/office/powerpoint/2010/main" val="19082843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EE8E2-7F23-93E9-CEC5-11C37E01D200}"/>
            </a:ext>
          </a:extLst>
        </p:cNvPr>
        <p:cNvGrpSpPr/>
        <p:nvPr/>
      </p:nvGrpSpPr>
      <p:grpSpPr>
        <a:xfrm>
          <a:off x="0" y="0"/>
          <a:ext cx="0" cy="0"/>
          <a:chOff x="0" y="0"/>
          <a:chExt cx="0" cy="0"/>
        </a:xfrm>
      </p:grpSpPr>
      <p:sp>
        <p:nvSpPr>
          <p:cNvPr id="33" name="TextBox 32">
            <a:extLst>
              <a:ext uri="{FF2B5EF4-FFF2-40B4-BE49-F238E27FC236}">
                <a16:creationId xmlns:a16="http://schemas.microsoft.com/office/drawing/2014/main" id="{96B98688-DA7B-EAF3-104E-62E56F332278}"/>
              </a:ext>
            </a:extLst>
          </p:cNvPr>
          <p:cNvSpPr txBox="1"/>
          <p:nvPr/>
        </p:nvSpPr>
        <p:spPr>
          <a:xfrm>
            <a:off x="6186585" y="11513225"/>
            <a:ext cx="13082327" cy="1932611"/>
          </a:xfrm>
          <a:prstGeom prst="roundRect">
            <a:avLst>
              <a:gd name="adj" fmla="val 12674"/>
            </a:avLst>
          </a:prstGeom>
          <a:solidFill>
            <a:schemeClr val="accent5"/>
          </a:solidFill>
        </p:spPr>
        <p:style>
          <a:lnRef idx="1">
            <a:schemeClr val="accent5"/>
          </a:lnRef>
          <a:fillRef idx="3">
            <a:schemeClr val="accent5"/>
          </a:fillRef>
          <a:effectRef idx="2">
            <a:schemeClr val="accent5"/>
          </a:effectRef>
          <a:fontRef idx="minor">
            <a:schemeClr val="lt1"/>
          </a:fontRef>
        </p:style>
        <p:txBody>
          <a:bodyPr wrap="square" lIns="182880" tIns="182880" rIns="182880" bIns="182880" anchor="ctr" anchorCtr="0">
            <a:noAutofit/>
          </a:bodyPr>
          <a:lstStyle/>
          <a:p>
            <a:pPr algn="ctr">
              <a:spcAft>
                <a:spcPts val="1200"/>
              </a:spcAft>
            </a:pPr>
            <a:r>
              <a:rPr lang="en-US" sz="2000" dirty="0"/>
              <a:t>This FY26 Review reflects NASA’s support of the SONET team, and in no way reflects​ the status of SONET’s activities in themselves​ or the status of NASA involvement in these activities funded through other means​.</a:t>
            </a:r>
          </a:p>
          <a:p>
            <a:pPr algn="ctr">
              <a:spcAft>
                <a:spcPts val="1200"/>
              </a:spcAft>
            </a:pPr>
            <a:r>
              <a:rPr lang="en-US" sz="2000" dirty="0"/>
              <a:t>There are </a:t>
            </a:r>
            <a:r>
              <a:rPr lang="en-US" sz="2000" b="1" i="1" u="sng" dirty="0"/>
              <a:t>no notable FY26 issues or risks</a:t>
            </a:r>
            <a:r>
              <a:rPr lang="en-US" sz="2000" b="1" i="1" dirty="0"/>
              <a:t> </a:t>
            </a:r>
            <a:r>
              <a:rPr lang="en-US" sz="2000" dirty="0"/>
              <a:t>to report related to NASA’s support for the SONET project.</a:t>
            </a:r>
          </a:p>
          <a:p>
            <a:pPr algn="ctr">
              <a:spcAft>
                <a:spcPts val="1200"/>
              </a:spcAft>
            </a:pPr>
            <a:r>
              <a:rPr lang="en-US" sz="2000" dirty="0"/>
              <a:t>There are no non-CUI SONET milestones to report</a:t>
            </a:r>
          </a:p>
        </p:txBody>
      </p:sp>
      <p:sp>
        <p:nvSpPr>
          <p:cNvPr id="31" name="TextBox 30">
            <a:extLst>
              <a:ext uri="{FF2B5EF4-FFF2-40B4-BE49-F238E27FC236}">
                <a16:creationId xmlns:a16="http://schemas.microsoft.com/office/drawing/2014/main" id="{AA87397C-610F-E9F5-9B45-3458C85AF05B}"/>
              </a:ext>
            </a:extLst>
          </p:cNvPr>
          <p:cNvSpPr txBox="1"/>
          <p:nvPr/>
        </p:nvSpPr>
        <p:spPr>
          <a:xfrm>
            <a:off x="6186585" y="5752791"/>
            <a:ext cx="6340723" cy="5539978"/>
          </a:xfrm>
          <a:prstGeom prst="roundRect">
            <a:avLst>
              <a:gd name="adj" fmla="val 7852"/>
            </a:avLst>
          </a:prstGeom>
          <a:solidFill>
            <a:schemeClr val="bg1">
              <a:lumMod val="95000"/>
            </a:schemeClr>
          </a:solidFill>
          <a:effectLst/>
        </p:spPr>
        <p:txBody>
          <a:bodyPr wrap="square" lIns="182880" tIns="365760" rIns="182880" bIns="182880" anchor="t">
            <a:noAutofit/>
          </a:bodyPr>
          <a:lstStyle/>
          <a:p>
            <a:pPr marL="342900" lvl="1" indent="-342900">
              <a:lnSpc>
                <a:spcPct val="100000"/>
              </a:lnSpc>
              <a:spcBef>
                <a:spcPts val="0"/>
              </a:spcBef>
              <a:spcAft>
                <a:spcPts val="1200"/>
              </a:spcAft>
              <a:buFont typeface="Arial" panose="020B0604020202020204" pitchFamily="34" charset="0"/>
              <a:buChar char="•"/>
            </a:pPr>
            <a:r>
              <a:rPr lang="en-US" sz="2400" b="1" dirty="0"/>
              <a:t>Supporting the NASA SR-1 mission </a:t>
            </a:r>
            <a:r>
              <a:rPr lang="en-US" sz="2400" dirty="0"/>
              <a:t>sending a nuclear electric power mission to Mars</a:t>
            </a:r>
          </a:p>
          <a:p>
            <a:pPr marL="342900" lvl="1" indent="-342900">
              <a:lnSpc>
                <a:spcPct val="100000"/>
              </a:lnSpc>
              <a:spcBef>
                <a:spcPts val="0"/>
              </a:spcBef>
              <a:spcAft>
                <a:spcPts val="1200"/>
              </a:spcAft>
              <a:buFont typeface="Arial" panose="020B0604020202020204" pitchFamily="34" charset="0"/>
              <a:buChar char="•"/>
            </a:pPr>
            <a:r>
              <a:rPr lang="en-US" sz="2400" dirty="0"/>
              <a:t>SONET </a:t>
            </a:r>
            <a:r>
              <a:rPr lang="en-US" sz="2400" b="1" dirty="0"/>
              <a:t>funds/manages ~14 projects</a:t>
            </a:r>
            <a:r>
              <a:rPr lang="en-US" sz="2400" dirty="0"/>
              <a:t>, including two RPS-simulated sub-kW Stirling demonstration missions, NEP flight demo of 1 kW HEU reactor (partially funded), and tech maturation supporting 100 kW class fission-powered spacecraft systems</a:t>
            </a:r>
          </a:p>
          <a:p>
            <a:pPr marL="342900" lvl="1" indent="-342900">
              <a:spcAft>
                <a:spcPts val="1200"/>
              </a:spcAft>
              <a:buFont typeface="Arial" panose="020B0604020202020204" pitchFamily="34" charset="0"/>
              <a:buChar char="•"/>
            </a:pPr>
            <a:r>
              <a:rPr lang="en-US" sz="2400" dirty="0">
                <a:cs typeface="Arial"/>
              </a:rPr>
              <a:t>NASA </a:t>
            </a:r>
            <a:r>
              <a:rPr lang="en-US" sz="2400" b="1" dirty="0">
                <a:cs typeface="Arial"/>
              </a:rPr>
              <a:t>invited to participate </a:t>
            </a:r>
            <a:r>
              <a:rPr lang="en-US" sz="2400" dirty="0">
                <a:cs typeface="Arial"/>
              </a:rPr>
              <a:t>in weekly SONET and bi-weekly START meetings </a:t>
            </a:r>
          </a:p>
        </p:txBody>
      </p:sp>
      <p:sp>
        <p:nvSpPr>
          <p:cNvPr id="29" name="TextBox 28">
            <a:extLst>
              <a:ext uri="{FF2B5EF4-FFF2-40B4-BE49-F238E27FC236}">
                <a16:creationId xmlns:a16="http://schemas.microsoft.com/office/drawing/2014/main" id="{7F5502AD-F60C-1D15-1E99-0C6181EDC26D}"/>
              </a:ext>
            </a:extLst>
          </p:cNvPr>
          <p:cNvSpPr txBox="1"/>
          <p:nvPr/>
        </p:nvSpPr>
        <p:spPr>
          <a:xfrm>
            <a:off x="12744944" y="5752791"/>
            <a:ext cx="6523968" cy="5539978"/>
          </a:xfrm>
          <a:prstGeom prst="rect">
            <a:avLst/>
          </a:prstGeom>
          <a:solidFill>
            <a:schemeClr val="bg1"/>
          </a:solidFill>
          <a:ln w="19050">
            <a:solidFill>
              <a:schemeClr val="tx2"/>
            </a:solidFill>
            <a:prstDash val="lgDash"/>
          </a:ln>
        </p:spPr>
        <p:txBody>
          <a:bodyPr vert="horz" wrap="square" lIns="182880" tIns="457200" rIns="182880" bIns="182880" numCol="1" spcCol="274320" rtlCol="0" anchor="t">
            <a:spAutoFit/>
          </a:bodyPr>
          <a:lstStyle>
            <a:defPPr>
              <a:defRPr lang="en-US"/>
            </a:defPPr>
            <a:lvl1pPr marL="548005" indent="-457200" defTabSz="914309">
              <a:lnSpc>
                <a:spcPct val="100000"/>
              </a:lnSpc>
              <a:spcBef>
                <a:spcPts val="0"/>
              </a:spcBef>
              <a:spcAft>
                <a:spcPts val="1200"/>
              </a:spcAft>
              <a:buFont typeface="Arial" panose="020B0604020202020204" pitchFamily="34" charset="0"/>
              <a:buChar char="•"/>
              <a:defRPr sz="2400" b="0">
                <a:cs typeface="Arial"/>
              </a:defRPr>
            </a:lvl1pPr>
            <a:lvl2pPr marL="822960" lvl="1" indent="-365760">
              <a:lnSpc>
                <a:spcPct val="90000"/>
              </a:lnSpc>
              <a:spcBef>
                <a:spcPts val="500"/>
              </a:spcBef>
              <a:spcAft>
                <a:spcPts val="1200"/>
              </a:spcAft>
              <a:buFont typeface="Arial" panose="020B0604020202020204" pitchFamily="34" charset="0"/>
              <a:buChar char="−"/>
              <a:defRPr sz="2300">
                <a:cs typeface="Arial"/>
              </a:defRPr>
            </a:lvl2pPr>
            <a:lvl3pPr marL="1142886" indent="-228577" defTabSz="914309">
              <a:lnSpc>
                <a:spcPct val="90000"/>
              </a:lnSpc>
              <a:spcBef>
                <a:spcPts val="500"/>
              </a:spcBef>
              <a:buFont typeface="Arial" panose="020B0604020202020204" pitchFamily="34" charset="0"/>
              <a:buChar char="•"/>
              <a:defRPr sz="2000"/>
            </a:lvl3pPr>
            <a:lvl4pPr marL="1600040" indent="-228577" defTabSz="914309">
              <a:lnSpc>
                <a:spcPct val="90000"/>
              </a:lnSpc>
              <a:spcBef>
                <a:spcPts val="500"/>
              </a:spcBef>
              <a:buFont typeface="Arial" panose="020B0604020202020204" pitchFamily="34" charset="0"/>
              <a:buChar char="•"/>
              <a:defRPr sz="1800"/>
            </a:lvl4pPr>
            <a:lvl5pPr marL="2057194" indent="-228577" defTabSz="914309">
              <a:lnSpc>
                <a:spcPct val="90000"/>
              </a:lnSpc>
              <a:spcBef>
                <a:spcPts val="500"/>
              </a:spcBef>
              <a:buFont typeface="Arial" panose="020B0604020202020204" pitchFamily="34" charset="0"/>
              <a:buChar char="•"/>
              <a:defRPr sz="1800"/>
            </a:lvl5pPr>
            <a:lvl6pPr marL="2514349" indent="-228577" defTabSz="914309">
              <a:lnSpc>
                <a:spcPct val="90000"/>
              </a:lnSpc>
              <a:spcBef>
                <a:spcPts val="500"/>
              </a:spcBef>
              <a:buFont typeface="Arial" panose="020B0604020202020204" pitchFamily="34" charset="0"/>
              <a:buChar char="•"/>
              <a:defRPr sz="1800"/>
            </a:lvl6pPr>
            <a:lvl7pPr marL="2971503" indent="-228577" defTabSz="914309">
              <a:lnSpc>
                <a:spcPct val="90000"/>
              </a:lnSpc>
              <a:spcBef>
                <a:spcPts val="500"/>
              </a:spcBef>
              <a:buFont typeface="Arial" panose="020B0604020202020204" pitchFamily="34" charset="0"/>
              <a:buChar char="•"/>
              <a:defRPr sz="1800"/>
            </a:lvl7pPr>
            <a:lvl8pPr marL="3428657" indent="-228577" defTabSz="914309">
              <a:lnSpc>
                <a:spcPct val="90000"/>
              </a:lnSpc>
              <a:spcBef>
                <a:spcPts val="500"/>
              </a:spcBef>
              <a:buFont typeface="Arial" panose="020B0604020202020204" pitchFamily="34" charset="0"/>
              <a:buChar char="•"/>
              <a:defRPr sz="1800"/>
            </a:lvl8pPr>
            <a:lvl9pPr marL="3885811" indent="-228577" defTabSz="914309">
              <a:lnSpc>
                <a:spcPct val="90000"/>
              </a:lnSpc>
              <a:spcBef>
                <a:spcPts val="500"/>
              </a:spcBef>
              <a:buFont typeface="Arial" panose="020B0604020202020204" pitchFamily="34" charset="0"/>
              <a:buChar char="•"/>
              <a:defRPr sz="1800"/>
            </a:lvl9pPr>
          </a:lstStyle>
          <a:p>
            <a:r>
              <a:rPr lang="en-US" dirty="0"/>
              <a:t>Supported PDR for HEU 1 </a:t>
            </a:r>
            <a:r>
              <a:rPr lang="en-US" dirty="0" err="1"/>
              <a:t>kWe</a:t>
            </a:r>
            <a:r>
              <a:rPr lang="en-US" dirty="0"/>
              <a:t> reactor (KRUSTY-derivative) integrated on a </a:t>
            </a:r>
            <a:r>
              <a:rPr lang="en-US" dirty="0" err="1"/>
              <a:t>ESPAStar</a:t>
            </a:r>
            <a:r>
              <a:rPr lang="en-US" dirty="0"/>
              <a:t> spacecraft (Colossus)</a:t>
            </a:r>
          </a:p>
          <a:p>
            <a:r>
              <a:rPr lang="en-US" dirty="0"/>
              <a:t>Supported PDR for the Stirling Technology </a:t>
            </a:r>
            <a:r>
              <a:rPr lang="en-US" dirty="0" err="1"/>
              <a:t>spAce</a:t>
            </a:r>
            <a:r>
              <a:rPr lang="en-US" dirty="0"/>
              <a:t> Research </a:t>
            </a:r>
            <a:r>
              <a:rPr lang="en-US" dirty="0" err="1"/>
              <a:t>experimenT</a:t>
            </a:r>
            <a:r>
              <a:rPr lang="en-US" dirty="0"/>
              <a:t> (START) project</a:t>
            </a:r>
            <a:endParaRPr lang="en-US" dirty="0" err="1"/>
          </a:p>
          <a:p>
            <a:r>
              <a:rPr lang="en-US" dirty="0"/>
              <a:t>Ensured AFRL JETSON/SONET team was invited to NASA FSP and RPS reviews as appropriate.</a:t>
            </a:r>
          </a:p>
          <a:p>
            <a:r>
              <a:rPr lang="en-US" dirty="0"/>
              <a:t>Maintained a collaborative relationship as both NASA and AFRL pursue technology maturation for space nuclear </a:t>
            </a:r>
            <a:r>
              <a:rPr lang="en-US"/>
              <a:t>power</a:t>
            </a:r>
            <a:r>
              <a:rPr lang="en-US" dirty="0"/>
              <a:t>.</a:t>
            </a:r>
          </a:p>
        </p:txBody>
      </p:sp>
      <p:sp>
        <p:nvSpPr>
          <p:cNvPr id="23" name="TextBox 22">
            <a:extLst>
              <a:ext uri="{FF2B5EF4-FFF2-40B4-BE49-F238E27FC236}">
                <a16:creationId xmlns:a16="http://schemas.microsoft.com/office/drawing/2014/main" id="{8FEC171F-AFF8-8C9A-F303-1E35DF0CCF90}"/>
              </a:ext>
            </a:extLst>
          </p:cNvPr>
          <p:cNvSpPr txBox="1"/>
          <p:nvPr/>
        </p:nvSpPr>
        <p:spPr>
          <a:xfrm>
            <a:off x="0" y="1783793"/>
            <a:ext cx="5943600" cy="11170203"/>
          </a:xfrm>
          <a:prstGeom prst="rect">
            <a:avLst/>
          </a:prstGeom>
          <a:solidFill>
            <a:schemeClr val="accent5">
              <a:lumMod val="20000"/>
              <a:lumOff val="80000"/>
            </a:schemeClr>
          </a:solidFill>
          <a:effectLst/>
        </p:spPr>
        <p:txBody>
          <a:bodyPr wrap="square" lIns="274320" tIns="274320" rIns="274320" bIns="182880">
            <a:noAutofit/>
          </a:bodyPr>
          <a:lstStyle/>
          <a:p>
            <a:pPr algn="ctr">
              <a:lnSpc>
                <a:spcPct val="90000"/>
              </a:lnSpc>
              <a:spcAft>
                <a:spcPts val="800"/>
              </a:spcAft>
            </a:pPr>
            <a:r>
              <a:rPr lang="en-US" sz="2400" b="1" i="1" dirty="0"/>
              <a:t>SONET is a nuclear-technology portfolio at the Air Force Research Laboratory (AFRL) to dramatically expand on-orbit power for USSF operations.</a:t>
            </a:r>
          </a:p>
          <a:p>
            <a:pPr algn="ctr">
              <a:lnSpc>
                <a:spcPct val="90000"/>
              </a:lnSpc>
              <a:spcAft>
                <a:spcPts val="800"/>
              </a:spcAft>
            </a:pPr>
            <a:r>
              <a:rPr lang="en-US" sz="2200" i="1" dirty="0"/>
              <a:t>It is a $65M congressional initiative that launched in Q1 of FY26, building on the foundation of a $70M FY22 congressional initiative for the JETSON program.</a:t>
            </a:r>
          </a:p>
        </p:txBody>
      </p:sp>
      <p:sp>
        <p:nvSpPr>
          <p:cNvPr id="36" name="TextBox 35">
            <a:extLst>
              <a:ext uri="{FF2B5EF4-FFF2-40B4-BE49-F238E27FC236}">
                <a16:creationId xmlns:a16="http://schemas.microsoft.com/office/drawing/2014/main" id="{70E1EDDB-F77B-699F-8B15-6A33387ADA94}"/>
              </a:ext>
            </a:extLst>
          </p:cNvPr>
          <p:cNvSpPr txBox="1"/>
          <p:nvPr/>
        </p:nvSpPr>
        <p:spPr>
          <a:xfrm>
            <a:off x="267598" y="5587273"/>
            <a:ext cx="5408404" cy="5132022"/>
          </a:xfrm>
          <a:prstGeom prst="roundRect">
            <a:avLst>
              <a:gd name="adj" fmla="val 9701"/>
            </a:avLst>
          </a:prstGeom>
          <a:solidFill>
            <a:schemeClr val="bg1"/>
          </a:solidFill>
          <a:effectLst/>
        </p:spPr>
        <p:txBody>
          <a:bodyPr wrap="square" lIns="182880" tIns="365760" rIns="182880" bIns="182880">
            <a:spAutoFit/>
          </a:bodyPr>
          <a:lstStyle/>
          <a:p>
            <a:pPr marL="342900" indent="-342900">
              <a:lnSpc>
                <a:spcPct val="90000"/>
              </a:lnSpc>
              <a:spcAft>
                <a:spcPts val="1200"/>
              </a:spcAft>
              <a:buFont typeface="Arial" panose="020B0604020202020204" pitchFamily="34" charset="0"/>
              <a:buChar char="•"/>
            </a:pPr>
            <a:r>
              <a:rPr lang="en-US" sz="2400" dirty="0"/>
              <a:t>Developing enabling technologies for integrated functional nuclear-powered spacecrafts</a:t>
            </a:r>
          </a:p>
          <a:p>
            <a:pPr marL="342900" indent="-342900">
              <a:lnSpc>
                <a:spcPct val="90000"/>
              </a:lnSpc>
              <a:spcAft>
                <a:spcPts val="1200"/>
              </a:spcAft>
              <a:buFont typeface="Arial" panose="020B0604020202020204" pitchFamily="34" charset="0"/>
              <a:buChar char="•"/>
            </a:pPr>
            <a:r>
              <a:rPr lang="en-US" sz="2400" dirty="0"/>
              <a:t>Integrating and demonstrating prototypes to validate models, confirm capabilities, and provide accurate cost estimates for future systems</a:t>
            </a:r>
          </a:p>
          <a:p>
            <a:pPr marL="342900" indent="-342900">
              <a:lnSpc>
                <a:spcPct val="90000"/>
              </a:lnSpc>
              <a:spcAft>
                <a:spcPts val="1200"/>
              </a:spcAft>
              <a:buFont typeface="Arial" panose="020B0604020202020204" pitchFamily="34" charset="0"/>
              <a:buChar char="•"/>
            </a:pPr>
            <a:r>
              <a:rPr lang="en-US" sz="2400" dirty="0"/>
              <a:t>Catalyzing the commercial industry to foster competition and grow the industrial base</a:t>
            </a:r>
          </a:p>
        </p:txBody>
      </p:sp>
      <p:sp>
        <p:nvSpPr>
          <p:cNvPr id="57" name="Text Placeholder 1">
            <a:extLst>
              <a:ext uri="{FF2B5EF4-FFF2-40B4-BE49-F238E27FC236}">
                <a16:creationId xmlns:a16="http://schemas.microsoft.com/office/drawing/2014/main" id="{C4E32530-2D37-801A-3929-F61AB3E5D4A8}"/>
              </a:ext>
            </a:extLst>
          </p:cNvPr>
          <p:cNvSpPr>
            <a:spLocks noGrp="1"/>
          </p:cNvSpPr>
          <p:nvPr>
            <p:ph type="body" sz="quarter" idx="19"/>
          </p:nvPr>
        </p:nvSpPr>
        <p:spPr>
          <a:xfrm>
            <a:off x="763489" y="491898"/>
            <a:ext cx="17206113" cy="728037"/>
          </a:xfrm>
        </p:spPr>
        <p:txBody>
          <a:bodyPr>
            <a:normAutofit/>
          </a:bodyPr>
          <a:lstStyle/>
          <a:p>
            <a:r>
              <a:rPr lang="en-US" dirty="0">
                <a:latin typeface="Arial" panose="020B0604020202020204" pitchFamily="34" charset="0"/>
              </a:rPr>
              <a:t>JETSON / SONET | </a:t>
            </a:r>
            <a:r>
              <a:rPr lang="en-US" b="1" dirty="0">
                <a:latin typeface="Arial" panose="020B0604020202020204" pitchFamily="34" charset="0"/>
              </a:rPr>
              <a:t>FY26 Review</a:t>
            </a:r>
          </a:p>
        </p:txBody>
      </p:sp>
      <p:sp>
        <p:nvSpPr>
          <p:cNvPr id="58" name="TextBox 57">
            <a:extLst>
              <a:ext uri="{FF2B5EF4-FFF2-40B4-BE49-F238E27FC236}">
                <a16:creationId xmlns:a16="http://schemas.microsoft.com/office/drawing/2014/main" id="{A151F328-FC11-BB2E-2439-60A072E87886}"/>
              </a:ext>
            </a:extLst>
          </p:cNvPr>
          <p:cNvSpPr txBox="1"/>
          <p:nvPr/>
        </p:nvSpPr>
        <p:spPr>
          <a:xfrm>
            <a:off x="637951" y="2185690"/>
            <a:ext cx="5771105" cy="523152"/>
          </a:xfrm>
          <a:prstGeom prst="rect">
            <a:avLst/>
          </a:prstGeom>
        </p:spPr>
        <p:txBody>
          <a:bodyPr vert="horz" lIns="0" tIns="0" rIns="0" bIns="0" rtlCol="0" anchor="ctr" anchorCtr="0">
            <a:noAutofit/>
          </a:bodyPr>
          <a:lstStyle>
            <a:lvl1pPr indent="0" defTabSz="914400">
              <a:lnSpc>
                <a:spcPct val="100000"/>
              </a:lnSpc>
              <a:spcBef>
                <a:spcPts val="0"/>
              </a:spcBef>
              <a:buFont typeface="Arial" panose="020B0604020202020204" pitchFamily="34" charset="0"/>
              <a:buNone/>
              <a:defRPr b="0">
                <a:solidFill>
                  <a:schemeClr val="bg1"/>
                </a:solidFill>
                <a:latin typeface="Arial" panose="020B0604020202020204" pitchFamily="34" charset="0"/>
                <a:cs typeface="Arial" panose="020B0604020202020204" pitchFamily="34" charset="0"/>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defRPr sz="1800"/>
            </a:lvl4pPr>
            <a:lvl5pPr marL="2057400" indent="-228600" defTabSz="914400">
              <a:lnSpc>
                <a:spcPct val="90000"/>
              </a:lnSpc>
              <a:spcBef>
                <a:spcPts val="500"/>
              </a:spcBef>
              <a:buFont typeface="Arial" panose="020B0604020202020204" pitchFamily="34" charset="0"/>
              <a:buChar char="•"/>
              <a:defRPr sz="1800"/>
            </a:lvl5pPr>
            <a:lvl6pPr marL="2514600" indent="-228600" defTabSz="914400">
              <a:lnSpc>
                <a:spcPct val="90000"/>
              </a:lnSpc>
              <a:spcBef>
                <a:spcPts val="500"/>
              </a:spcBef>
              <a:buFont typeface="Arial" panose="020B0604020202020204" pitchFamily="34" charset="0"/>
              <a:buChar char="•"/>
              <a:defRPr sz="1800"/>
            </a:lvl6pPr>
            <a:lvl7pPr marL="2971800" indent="-228600" defTabSz="914400">
              <a:lnSpc>
                <a:spcPct val="90000"/>
              </a:lnSpc>
              <a:spcBef>
                <a:spcPts val="500"/>
              </a:spcBef>
              <a:buFont typeface="Arial" panose="020B0604020202020204" pitchFamily="34" charset="0"/>
              <a:buChar char="•"/>
              <a:defRPr sz="1800"/>
            </a:lvl7pPr>
            <a:lvl8pPr marL="3429000" indent="-228600" defTabSz="914400">
              <a:lnSpc>
                <a:spcPct val="90000"/>
              </a:lnSpc>
              <a:spcBef>
                <a:spcPts val="500"/>
              </a:spcBef>
              <a:buFont typeface="Arial" panose="020B0604020202020204" pitchFamily="34" charset="0"/>
              <a:buChar char="•"/>
              <a:defRPr sz="1800"/>
            </a:lvl8pPr>
            <a:lvl9pPr marL="3886200" indent="-228600" defTabSz="914400">
              <a:lnSpc>
                <a:spcPct val="90000"/>
              </a:lnSpc>
              <a:spcBef>
                <a:spcPts val="500"/>
              </a:spcBef>
              <a:buFont typeface="Arial" panose="020B0604020202020204" pitchFamily="34" charset="0"/>
              <a:buChar char="•"/>
              <a:defRPr sz="1800"/>
            </a:lvl9pPr>
          </a:lstStyle>
          <a:p>
            <a:endParaRPr lang="en-US" sz="2400" b="1" dirty="0"/>
          </a:p>
        </p:txBody>
      </p:sp>
      <p:sp>
        <p:nvSpPr>
          <p:cNvPr id="7" name="Text Placeholder 8">
            <a:extLst>
              <a:ext uri="{FF2B5EF4-FFF2-40B4-BE49-F238E27FC236}">
                <a16:creationId xmlns:a16="http://schemas.microsoft.com/office/drawing/2014/main" id="{8F67AC65-02BA-FB04-8BE7-11F96D95F5D7}"/>
              </a:ext>
            </a:extLst>
          </p:cNvPr>
          <p:cNvSpPr txBox="1">
            <a:spLocks/>
          </p:cNvSpPr>
          <p:nvPr/>
        </p:nvSpPr>
        <p:spPr>
          <a:xfrm>
            <a:off x="18457875" y="491898"/>
            <a:ext cx="4142933" cy="728037"/>
          </a:xfrm>
          <a:prstGeom prst="rect">
            <a:avLst/>
          </a:prstGeom>
        </p:spPr>
        <p:txBody>
          <a:bodyPr vert="horz" lIns="0" tIns="0" rIns="0" bIns="0" rtlCol="0" anchor="ctr" anchorCtr="0">
            <a:normAutofit lnSpcReduction="10000"/>
          </a:bodyPr>
          <a:lstStyle>
            <a:lvl1pPr marL="0" indent="0" algn="r" defTabSz="914309" rtl="0" eaLnBrk="1" latinLnBrk="0" hangingPunct="1">
              <a:lnSpc>
                <a:spcPct val="100000"/>
              </a:lnSpc>
              <a:spcBef>
                <a:spcPts val="0"/>
              </a:spcBef>
              <a:buFont typeface="Arial" panose="020B0604020202020204" pitchFamily="34" charset="0"/>
              <a:buNone/>
              <a:defRPr sz="2800" b="0" kern="1200">
                <a:solidFill>
                  <a:srgbClr val="FF0000"/>
                </a:solidFill>
                <a:latin typeface="+mj-lt"/>
                <a:ea typeface="+mn-ea"/>
                <a:cs typeface="Arial" panose="020B0604020202020204" pitchFamily="34" charset="0"/>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solidFill>
                  <a:schemeClr val="accent5">
                    <a:lumMod val="40000"/>
                    <a:lumOff val="60000"/>
                  </a:schemeClr>
                </a:solidFill>
                <a:latin typeface="Arial" panose="020B0604020202020204" pitchFamily="34" charset="0"/>
              </a:rPr>
              <a:t>GO / Space Transportation </a:t>
            </a:r>
            <a:r>
              <a:rPr lang="en-US" sz="2400" i="1" dirty="0">
                <a:solidFill>
                  <a:schemeClr val="accent5">
                    <a:lumMod val="40000"/>
                    <a:lumOff val="60000"/>
                  </a:schemeClr>
                </a:solidFill>
                <a:latin typeface="Arial" panose="020B0604020202020204" pitchFamily="34" charset="0"/>
              </a:rPr>
              <a:t>Annual Review</a:t>
            </a:r>
          </a:p>
        </p:txBody>
      </p:sp>
      <p:graphicFrame>
        <p:nvGraphicFramePr>
          <p:cNvPr id="18" name="Table 17">
            <a:extLst>
              <a:ext uri="{FF2B5EF4-FFF2-40B4-BE49-F238E27FC236}">
                <a16:creationId xmlns:a16="http://schemas.microsoft.com/office/drawing/2014/main" id="{DD9D5D83-F52C-BA87-FBFB-9C3FE95F5465}"/>
              </a:ext>
            </a:extLst>
          </p:cNvPr>
          <p:cNvGraphicFramePr>
            <a:graphicFrameLocks noGrp="1"/>
          </p:cNvGraphicFramePr>
          <p:nvPr>
            <p:extLst>
              <p:ext uri="{D42A27DB-BD31-4B8C-83A1-F6EECF244321}">
                <p14:modId xmlns:p14="http://schemas.microsoft.com/office/powerpoint/2010/main" val="2430188881"/>
              </p:ext>
            </p:extLst>
          </p:nvPr>
        </p:nvGraphicFramePr>
        <p:xfrm>
          <a:off x="344421" y="11030954"/>
          <a:ext cx="5305926" cy="1584960"/>
        </p:xfrm>
        <a:graphic>
          <a:graphicData uri="http://schemas.openxmlformats.org/drawingml/2006/table">
            <a:tbl>
              <a:tblPr firstRow="1" bandRow="1">
                <a:effectLst>
                  <a:outerShdw blurRad="50800" dist="38100" dir="5400000" algn="t" rotWithShape="0">
                    <a:prstClr val="black">
                      <a:alpha val="40000"/>
                    </a:prstClr>
                  </a:outerShdw>
                </a:effectLst>
                <a:tableStyleId>{2D5ABB26-0587-4C30-8999-92F81FD0307C}</a:tableStyleId>
              </a:tblPr>
              <a:tblGrid>
                <a:gridCol w="2544252">
                  <a:extLst>
                    <a:ext uri="{9D8B030D-6E8A-4147-A177-3AD203B41FA5}">
                      <a16:colId xmlns:a16="http://schemas.microsoft.com/office/drawing/2014/main" val="2628366085"/>
                    </a:ext>
                  </a:extLst>
                </a:gridCol>
                <a:gridCol w="2761674">
                  <a:extLst>
                    <a:ext uri="{9D8B030D-6E8A-4147-A177-3AD203B41FA5}">
                      <a16:colId xmlns:a16="http://schemas.microsoft.com/office/drawing/2014/main" val="1677549863"/>
                    </a:ext>
                  </a:extLst>
                </a:gridCol>
              </a:tblGrid>
              <a:tr h="370840">
                <a:tc>
                  <a:txBody>
                    <a:bodyPr/>
                    <a:lstStyle/>
                    <a:p>
                      <a:pPr algn="l">
                        <a:spcAft>
                          <a:spcPts val="600"/>
                        </a:spcAft>
                      </a:pPr>
                      <a:r>
                        <a:rPr lang="en-US" sz="2000" b="1">
                          <a:solidFill>
                            <a:schemeClr val="tx1"/>
                          </a:solidFill>
                        </a:rPr>
                        <a:t>Project Sponsor</a:t>
                      </a:r>
                    </a:p>
                  </a:txBody>
                  <a:tcPr>
                    <a:solidFill>
                      <a:schemeClr val="accent5">
                        <a:lumMod val="40000"/>
                        <a:lumOff val="60000"/>
                      </a:schemeClr>
                    </a:solidFill>
                  </a:tcPr>
                </a:tc>
                <a:tc>
                  <a:txBody>
                    <a:bodyPr/>
                    <a:lstStyle/>
                    <a:p>
                      <a:r>
                        <a:rPr lang="en-US" sz="2000" b="0">
                          <a:solidFill>
                            <a:schemeClr val="tx1"/>
                          </a:solidFill>
                        </a:rPr>
                        <a:t>RTMD</a:t>
                      </a:r>
                      <a:endParaRPr lang="en-US" sz="2000" b="0" dirty="0">
                        <a:solidFill>
                          <a:schemeClr val="tx1"/>
                        </a:solidFill>
                      </a:endParaRPr>
                    </a:p>
                  </a:txBody>
                  <a:tcPr>
                    <a:solidFill>
                      <a:schemeClr val="accent5">
                        <a:lumMod val="40000"/>
                        <a:lumOff val="60000"/>
                      </a:schemeClr>
                    </a:solidFill>
                  </a:tcPr>
                </a:tc>
                <a:extLst>
                  <a:ext uri="{0D108BD9-81ED-4DB2-BD59-A6C34878D82A}">
                    <a16:rowId xmlns:a16="http://schemas.microsoft.com/office/drawing/2014/main" val="3738939880"/>
                  </a:ext>
                </a:extLst>
              </a:tr>
              <a:tr h="370840">
                <a:tc>
                  <a:txBody>
                    <a:bodyPr/>
                    <a:lstStyle/>
                    <a:p>
                      <a:pPr algn="l">
                        <a:spcAft>
                          <a:spcPts val="600"/>
                        </a:spcAft>
                      </a:pPr>
                      <a:r>
                        <a:rPr lang="en-US" sz="2000" b="1" dirty="0">
                          <a:solidFill>
                            <a:schemeClr val="tx1"/>
                          </a:solidFill>
                        </a:rPr>
                        <a:t>Project Manager</a:t>
                      </a:r>
                      <a:endParaRPr lang="en-US" sz="2000" dirty="0">
                        <a:solidFill>
                          <a:schemeClr val="tx1"/>
                        </a:solidFill>
                      </a:endParaRPr>
                    </a:p>
                  </a:txBody>
                  <a:tcPr>
                    <a:solidFill>
                      <a:schemeClr val="accent5">
                        <a:lumMod val="40000"/>
                        <a:lumOff val="60000"/>
                      </a:schemeClr>
                    </a:solidFill>
                  </a:tcPr>
                </a:tc>
                <a:tc>
                  <a:txBody>
                    <a:bodyPr/>
                    <a:lstStyle/>
                    <a:p>
                      <a:r>
                        <a:rPr lang="en-US" sz="2000" dirty="0">
                          <a:solidFill>
                            <a:schemeClr val="tx1"/>
                          </a:solidFill>
                        </a:rPr>
                        <a:t>George Williams, GRC</a:t>
                      </a:r>
                    </a:p>
                  </a:txBody>
                  <a:tcPr>
                    <a:solidFill>
                      <a:schemeClr val="accent5">
                        <a:lumMod val="40000"/>
                        <a:lumOff val="60000"/>
                      </a:schemeClr>
                    </a:solidFill>
                  </a:tcPr>
                </a:tc>
                <a:extLst>
                  <a:ext uri="{0D108BD9-81ED-4DB2-BD59-A6C34878D82A}">
                    <a16:rowId xmlns:a16="http://schemas.microsoft.com/office/drawing/2014/main" val="1701404148"/>
                  </a:ext>
                </a:extLst>
              </a:tr>
              <a:tr h="370840">
                <a:tc>
                  <a:txBody>
                    <a:bodyPr/>
                    <a:lstStyle/>
                    <a:p>
                      <a:pPr algn="l">
                        <a:spcAft>
                          <a:spcPts val="600"/>
                        </a:spcAft>
                      </a:pPr>
                      <a:r>
                        <a:rPr lang="en-US" sz="2000" b="1" dirty="0">
                          <a:solidFill>
                            <a:schemeClr val="tx1"/>
                          </a:solidFill>
                        </a:rPr>
                        <a:t>Technical Lead</a:t>
                      </a:r>
                    </a:p>
                  </a:txBody>
                  <a:tcPr>
                    <a:solidFill>
                      <a:schemeClr val="accent5">
                        <a:lumMod val="40000"/>
                        <a:lumOff val="60000"/>
                      </a:schemeClr>
                    </a:solidFill>
                  </a:tcPr>
                </a:tc>
                <a:tc>
                  <a:txBody>
                    <a:bodyPr/>
                    <a:lstStyle/>
                    <a:p>
                      <a:r>
                        <a:rPr lang="en-US" sz="2000" dirty="0">
                          <a:solidFill>
                            <a:schemeClr val="tx1"/>
                          </a:solidFill>
                        </a:rPr>
                        <a:t>Lee Mason, GRC</a:t>
                      </a:r>
                    </a:p>
                  </a:txBody>
                  <a:tcPr>
                    <a:solidFill>
                      <a:schemeClr val="accent5">
                        <a:lumMod val="40000"/>
                        <a:lumOff val="60000"/>
                      </a:schemeClr>
                    </a:solidFill>
                  </a:tcPr>
                </a:tc>
                <a:extLst>
                  <a:ext uri="{0D108BD9-81ED-4DB2-BD59-A6C34878D82A}">
                    <a16:rowId xmlns:a16="http://schemas.microsoft.com/office/drawing/2014/main" val="1321099210"/>
                  </a:ext>
                </a:extLst>
              </a:tr>
              <a:tr h="370840">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sz="2000" b="1" dirty="0">
                          <a:solidFill>
                            <a:schemeClr val="tx1"/>
                          </a:solidFill>
                        </a:rPr>
                        <a:t>Budget Analyst</a:t>
                      </a:r>
                      <a:endParaRPr lang="en-US" sz="2000" dirty="0">
                        <a:solidFill>
                          <a:schemeClr val="tx1"/>
                        </a:solidFill>
                      </a:endParaRPr>
                    </a:p>
                  </a:txBody>
                  <a:tcPr>
                    <a:solidFill>
                      <a:schemeClr val="accent5">
                        <a:lumMod val="40000"/>
                        <a:lumOff val="60000"/>
                      </a:schemeClr>
                    </a:solidFill>
                  </a:tcPr>
                </a:tc>
                <a:tc>
                  <a:txBody>
                    <a:bodyPr/>
                    <a:lstStyle/>
                    <a:p>
                      <a:r>
                        <a:rPr lang="en-US" sz="2000" dirty="0">
                          <a:solidFill>
                            <a:schemeClr val="tx1"/>
                          </a:solidFill>
                        </a:rPr>
                        <a:t>Larissa Fisher, GRC</a:t>
                      </a:r>
                    </a:p>
                  </a:txBody>
                  <a:tcPr>
                    <a:solidFill>
                      <a:schemeClr val="accent5">
                        <a:lumMod val="40000"/>
                        <a:lumOff val="60000"/>
                      </a:schemeClr>
                    </a:solidFill>
                  </a:tcPr>
                </a:tc>
                <a:extLst>
                  <a:ext uri="{0D108BD9-81ED-4DB2-BD59-A6C34878D82A}">
                    <a16:rowId xmlns:a16="http://schemas.microsoft.com/office/drawing/2014/main" val="2561956427"/>
                  </a:ext>
                </a:extLst>
              </a:tr>
            </a:tbl>
          </a:graphicData>
        </a:graphic>
      </p:graphicFrame>
      <p:sp>
        <p:nvSpPr>
          <p:cNvPr id="20" name="Rectangle 19">
            <a:extLst>
              <a:ext uri="{FF2B5EF4-FFF2-40B4-BE49-F238E27FC236}">
                <a16:creationId xmlns:a16="http://schemas.microsoft.com/office/drawing/2014/main" id="{C78FF0B5-7641-F0A7-CA0A-EC9D7D60198F}"/>
              </a:ext>
            </a:extLst>
          </p:cNvPr>
          <p:cNvSpPr/>
          <p:nvPr/>
        </p:nvSpPr>
        <p:spPr>
          <a:xfrm>
            <a:off x="13949709" y="5490901"/>
            <a:ext cx="4297680" cy="523152"/>
          </a:xfrm>
          <a:prstGeom prst="rect">
            <a:avLst/>
          </a:prstGeom>
          <a:solidFill>
            <a:schemeClr val="accent2"/>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rPr>
              <a:t>FY26 Accomplishments</a:t>
            </a:r>
          </a:p>
        </p:txBody>
      </p:sp>
      <p:sp>
        <p:nvSpPr>
          <p:cNvPr id="74" name="Rectangle 73">
            <a:extLst>
              <a:ext uri="{FF2B5EF4-FFF2-40B4-BE49-F238E27FC236}">
                <a16:creationId xmlns:a16="http://schemas.microsoft.com/office/drawing/2014/main" id="{429DA313-7F9F-C967-283F-8F858EA77582}"/>
              </a:ext>
            </a:extLst>
          </p:cNvPr>
          <p:cNvSpPr/>
          <p:nvPr/>
        </p:nvSpPr>
        <p:spPr>
          <a:xfrm>
            <a:off x="1097280" y="5325189"/>
            <a:ext cx="3749040" cy="523152"/>
          </a:xfrm>
          <a:prstGeom prst="rect">
            <a:avLst/>
          </a:prstGeom>
          <a:solidFill>
            <a:schemeClr val="accent2"/>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rPr>
              <a:t>Project Objectives</a:t>
            </a:r>
          </a:p>
        </p:txBody>
      </p:sp>
      <p:pic>
        <p:nvPicPr>
          <p:cNvPr id="6" name="Picture 5">
            <a:extLst>
              <a:ext uri="{FF2B5EF4-FFF2-40B4-BE49-F238E27FC236}">
                <a16:creationId xmlns:a16="http://schemas.microsoft.com/office/drawing/2014/main" id="{E7535D4B-B178-53EA-215B-F5CE74DE4931}"/>
              </a:ext>
            </a:extLst>
          </p:cNvPr>
          <p:cNvPicPr>
            <a:picLocks noChangeAspect="1"/>
          </p:cNvPicPr>
          <p:nvPr/>
        </p:nvPicPr>
        <p:blipFill>
          <a:blip r:embed="rId3"/>
          <a:srcRect l="-554" t="1364" r="2384" b="18578"/>
          <a:stretch>
            <a:fillRect/>
          </a:stretch>
        </p:blipFill>
        <p:spPr>
          <a:xfrm>
            <a:off x="19460719" y="6018718"/>
            <a:ext cx="4337014" cy="2671727"/>
          </a:xfrm>
          <a:prstGeom prst="rect">
            <a:avLst/>
          </a:prstGeom>
        </p:spPr>
      </p:pic>
      <p:pic>
        <p:nvPicPr>
          <p:cNvPr id="11" name="Picture 10">
            <a:extLst>
              <a:ext uri="{FF2B5EF4-FFF2-40B4-BE49-F238E27FC236}">
                <a16:creationId xmlns:a16="http://schemas.microsoft.com/office/drawing/2014/main" id="{0863F024-64EB-1581-DFF3-4EE0A72CF2E1}"/>
              </a:ext>
            </a:extLst>
          </p:cNvPr>
          <p:cNvPicPr>
            <a:picLocks noChangeAspect="1"/>
          </p:cNvPicPr>
          <p:nvPr/>
        </p:nvPicPr>
        <p:blipFill>
          <a:blip r:embed="rId4"/>
          <a:srcRect l="9974" r="7500" b="18614"/>
          <a:stretch>
            <a:fillRect/>
          </a:stretch>
        </p:blipFill>
        <p:spPr>
          <a:xfrm>
            <a:off x="19821059" y="9874086"/>
            <a:ext cx="3874189" cy="2483455"/>
          </a:xfrm>
          <a:prstGeom prst="rect">
            <a:avLst/>
          </a:prstGeom>
        </p:spPr>
      </p:pic>
      <p:pic>
        <p:nvPicPr>
          <p:cNvPr id="13" name="Picture 12">
            <a:extLst>
              <a:ext uri="{FF2B5EF4-FFF2-40B4-BE49-F238E27FC236}">
                <a16:creationId xmlns:a16="http://schemas.microsoft.com/office/drawing/2014/main" id="{1BA7CF6B-1786-D92C-6846-1D61641FED0B}"/>
              </a:ext>
            </a:extLst>
          </p:cNvPr>
          <p:cNvPicPr>
            <a:picLocks noChangeAspect="1"/>
          </p:cNvPicPr>
          <p:nvPr/>
        </p:nvPicPr>
        <p:blipFill>
          <a:blip r:embed="rId5"/>
          <a:srcRect l="2675" t="3560" b="16426"/>
          <a:stretch>
            <a:fillRect/>
          </a:stretch>
        </p:blipFill>
        <p:spPr>
          <a:xfrm>
            <a:off x="19552315" y="2306058"/>
            <a:ext cx="4142933" cy="2649096"/>
          </a:xfrm>
          <a:prstGeom prst="rect">
            <a:avLst/>
          </a:prstGeom>
        </p:spPr>
      </p:pic>
      <p:sp>
        <p:nvSpPr>
          <p:cNvPr id="17" name="TextBox 16">
            <a:extLst>
              <a:ext uri="{FF2B5EF4-FFF2-40B4-BE49-F238E27FC236}">
                <a16:creationId xmlns:a16="http://schemas.microsoft.com/office/drawing/2014/main" id="{AF141765-A85D-F9ED-0034-54C08E878091}"/>
              </a:ext>
            </a:extLst>
          </p:cNvPr>
          <p:cNvSpPr txBox="1"/>
          <p:nvPr/>
        </p:nvSpPr>
        <p:spPr>
          <a:xfrm>
            <a:off x="763490" y="1190508"/>
            <a:ext cx="19284438" cy="523152"/>
          </a:xfrm>
          <a:prstGeom prst="rect">
            <a:avLst/>
          </a:prstGeom>
        </p:spPr>
        <p:txBody>
          <a:bodyPr vert="horz" lIns="0" tIns="0" rIns="0" bIns="0" rtlCol="0" anchor="ctr" anchorCtr="0">
            <a:noAutofit/>
          </a:bodyPr>
          <a:lstStyle>
            <a:lvl1pPr indent="0" defTabSz="914400">
              <a:lnSpc>
                <a:spcPct val="100000"/>
              </a:lnSpc>
              <a:spcBef>
                <a:spcPts val="0"/>
              </a:spcBef>
              <a:buFont typeface="Arial" panose="020B0604020202020204" pitchFamily="34" charset="0"/>
              <a:buNone/>
              <a:defRPr b="0">
                <a:solidFill>
                  <a:schemeClr val="bg1"/>
                </a:solidFill>
                <a:latin typeface="Arial" panose="020B0604020202020204" pitchFamily="34" charset="0"/>
                <a:cs typeface="Arial" panose="020B0604020202020204" pitchFamily="34" charset="0"/>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defRPr sz="1800"/>
            </a:lvl4pPr>
            <a:lvl5pPr marL="2057400" indent="-228600" defTabSz="914400">
              <a:lnSpc>
                <a:spcPct val="90000"/>
              </a:lnSpc>
              <a:spcBef>
                <a:spcPts val="500"/>
              </a:spcBef>
              <a:buFont typeface="Arial" panose="020B0604020202020204" pitchFamily="34" charset="0"/>
              <a:buChar char="•"/>
              <a:defRPr sz="1800"/>
            </a:lvl5pPr>
            <a:lvl6pPr marL="2514600" indent="-228600" defTabSz="914400">
              <a:lnSpc>
                <a:spcPct val="90000"/>
              </a:lnSpc>
              <a:spcBef>
                <a:spcPts val="500"/>
              </a:spcBef>
              <a:buFont typeface="Arial" panose="020B0604020202020204" pitchFamily="34" charset="0"/>
              <a:buChar char="•"/>
              <a:defRPr sz="1800"/>
            </a:lvl6pPr>
            <a:lvl7pPr marL="2971800" indent="-228600" defTabSz="914400">
              <a:lnSpc>
                <a:spcPct val="90000"/>
              </a:lnSpc>
              <a:spcBef>
                <a:spcPts val="500"/>
              </a:spcBef>
              <a:buFont typeface="Arial" panose="020B0604020202020204" pitchFamily="34" charset="0"/>
              <a:buChar char="•"/>
              <a:defRPr sz="1800"/>
            </a:lvl7pPr>
            <a:lvl8pPr marL="3429000" indent="-228600" defTabSz="914400">
              <a:lnSpc>
                <a:spcPct val="90000"/>
              </a:lnSpc>
              <a:spcBef>
                <a:spcPts val="500"/>
              </a:spcBef>
              <a:buFont typeface="Arial" panose="020B0604020202020204" pitchFamily="34" charset="0"/>
              <a:buChar char="•"/>
              <a:defRPr sz="1800"/>
            </a:lvl8pPr>
            <a:lvl9pPr marL="3886200" indent="-228600" defTabSz="914400">
              <a:lnSpc>
                <a:spcPct val="90000"/>
              </a:lnSpc>
              <a:spcBef>
                <a:spcPts val="500"/>
              </a:spcBef>
              <a:buFont typeface="Arial" panose="020B0604020202020204" pitchFamily="34" charset="0"/>
              <a:buChar char="•"/>
              <a:defRPr sz="1800"/>
            </a:lvl9pPr>
          </a:lstStyle>
          <a:p>
            <a:r>
              <a:rPr lang="en-US" sz="2000" dirty="0"/>
              <a:t>U.S. Space Force (USSF) Joint Emergent Technology Supplying On-Orbit Nuclear Power (JETSON) / Space Operations via Nuclear Enhanced Technologies (SONET)</a:t>
            </a:r>
          </a:p>
        </p:txBody>
      </p:sp>
      <p:sp>
        <p:nvSpPr>
          <p:cNvPr id="25" name="Rectangle 24">
            <a:extLst>
              <a:ext uri="{FF2B5EF4-FFF2-40B4-BE49-F238E27FC236}">
                <a16:creationId xmlns:a16="http://schemas.microsoft.com/office/drawing/2014/main" id="{98B3CCC4-C8E6-7BBA-929D-3C56D6DB1ECB}"/>
              </a:ext>
            </a:extLst>
          </p:cNvPr>
          <p:cNvSpPr/>
          <p:nvPr/>
        </p:nvSpPr>
        <p:spPr>
          <a:xfrm>
            <a:off x="6563871" y="5490901"/>
            <a:ext cx="5669280" cy="483621"/>
          </a:xfrm>
          <a:prstGeom prst="rect">
            <a:avLst/>
          </a:prstGeom>
          <a:solidFill>
            <a:schemeClr val="accent2"/>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rPr>
              <a:t>Partnerships / Collaborations</a:t>
            </a:r>
          </a:p>
        </p:txBody>
      </p:sp>
      <p:pic>
        <p:nvPicPr>
          <p:cNvPr id="4" name="Picture 3">
            <a:extLst>
              <a:ext uri="{FF2B5EF4-FFF2-40B4-BE49-F238E27FC236}">
                <a16:creationId xmlns:a16="http://schemas.microsoft.com/office/drawing/2014/main" id="{38DCFA6D-CEF0-FEC6-6D4E-7C0B0D6E1D7E}"/>
              </a:ext>
            </a:extLst>
          </p:cNvPr>
          <p:cNvPicPr>
            <a:picLocks noChangeAspect="1"/>
          </p:cNvPicPr>
          <p:nvPr/>
        </p:nvPicPr>
        <p:blipFill>
          <a:blip r:embed="rId6"/>
          <a:stretch>
            <a:fillRect/>
          </a:stretch>
        </p:blipFill>
        <p:spPr>
          <a:xfrm>
            <a:off x="6518051" y="1980215"/>
            <a:ext cx="11993376" cy="3288732"/>
          </a:xfrm>
          <a:prstGeom prst="rect">
            <a:avLst/>
          </a:prstGeom>
        </p:spPr>
      </p:pic>
      <p:sp>
        <p:nvSpPr>
          <p:cNvPr id="15" name="TextBox 14">
            <a:extLst>
              <a:ext uri="{FF2B5EF4-FFF2-40B4-BE49-F238E27FC236}">
                <a16:creationId xmlns:a16="http://schemas.microsoft.com/office/drawing/2014/main" id="{287C0A1E-4B11-0E73-7DB2-695C941CED2B}"/>
              </a:ext>
            </a:extLst>
          </p:cNvPr>
          <p:cNvSpPr txBox="1"/>
          <p:nvPr/>
        </p:nvSpPr>
        <p:spPr>
          <a:xfrm>
            <a:off x="19774623" y="12281326"/>
            <a:ext cx="3920625" cy="307777"/>
          </a:xfrm>
          <a:prstGeom prst="rect">
            <a:avLst/>
          </a:prstGeom>
          <a:noFill/>
        </p:spPr>
        <p:txBody>
          <a:bodyPr wrap="none" rtlCol="0">
            <a:spAutoFit/>
          </a:bodyPr>
          <a:lstStyle/>
          <a:p>
            <a:r>
              <a:rPr lang="en-US" sz="1400" b="1" i="1" dirty="0"/>
              <a:t>CAD depiction of the 1kWe AFRL Trailblazer</a:t>
            </a:r>
          </a:p>
        </p:txBody>
      </p:sp>
      <p:sp>
        <p:nvSpPr>
          <p:cNvPr id="19" name="TextBox 18">
            <a:extLst>
              <a:ext uri="{FF2B5EF4-FFF2-40B4-BE49-F238E27FC236}">
                <a16:creationId xmlns:a16="http://schemas.microsoft.com/office/drawing/2014/main" id="{41B2B0C5-FA82-820A-C5DD-9ECAF48EECDE}"/>
              </a:ext>
            </a:extLst>
          </p:cNvPr>
          <p:cNvSpPr txBox="1"/>
          <p:nvPr/>
        </p:nvSpPr>
        <p:spPr>
          <a:xfrm>
            <a:off x="19663469" y="8744400"/>
            <a:ext cx="4031780" cy="738664"/>
          </a:xfrm>
          <a:prstGeom prst="rect">
            <a:avLst/>
          </a:prstGeom>
          <a:noFill/>
        </p:spPr>
        <p:txBody>
          <a:bodyPr wrap="square" rtlCol="0">
            <a:spAutoFit/>
          </a:bodyPr>
          <a:lstStyle/>
          <a:p>
            <a:pPr algn="ctr"/>
            <a:r>
              <a:rPr lang="en-US" sz="1400" b="1" i="1" dirty="0"/>
              <a:t>Early lab-level prototype of Stirling Technology </a:t>
            </a:r>
            <a:r>
              <a:rPr lang="en-US" sz="1400" b="1" i="1" dirty="0" err="1"/>
              <a:t>spAce</a:t>
            </a:r>
            <a:r>
              <a:rPr lang="en-US" sz="1400" b="1" i="1" dirty="0"/>
              <a:t> Research </a:t>
            </a:r>
            <a:r>
              <a:rPr lang="en-US" sz="1400" b="1" i="1" dirty="0" err="1"/>
              <a:t>experimenT</a:t>
            </a:r>
            <a:r>
              <a:rPr lang="en-US" sz="1400" b="1" i="1" dirty="0"/>
              <a:t> (START) by Intuitive Machines (IM)</a:t>
            </a:r>
          </a:p>
        </p:txBody>
      </p:sp>
      <p:sp>
        <p:nvSpPr>
          <p:cNvPr id="26" name="TextBox 25">
            <a:extLst>
              <a:ext uri="{FF2B5EF4-FFF2-40B4-BE49-F238E27FC236}">
                <a16:creationId xmlns:a16="http://schemas.microsoft.com/office/drawing/2014/main" id="{8B9F3A6A-7640-5B6E-3BBA-3FD07782CFA6}"/>
              </a:ext>
            </a:extLst>
          </p:cNvPr>
          <p:cNvSpPr txBox="1"/>
          <p:nvPr/>
        </p:nvSpPr>
        <p:spPr>
          <a:xfrm>
            <a:off x="19552315" y="4983563"/>
            <a:ext cx="4031780" cy="523220"/>
          </a:xfrm>
          <a:prstGeom prst="rect">
            <a:avLst/>
          </a:prstGeom>
          <a:noFill/>
        </p:spPr>
        <p:txBody>
          <a:bodyPr wrap="square" rtlCol="0">
            <a:spAutoFit/>
          </a:bodyPr>
          <a:lstStyle/>
          <a:p>
            <a:pPr algn="ctr"/>
            <a:r>
              <a:rPr lang="en-US" sz="1400" b="1" i="1" dirty="0"/>
              <a:t>Artist depiction by Westinghouse ASTRO team for a 20 </a:t>
            </a:r>
            <a:r>
              <a:rPr lang="en-US" sz="1400" b="1" i="1" dirty="0" err="1"/>
              <a:t>kWe</a:t>
            </a:r>
            <a:r>
              <a:rPr lang="en-US" sz="1400" b="1" i="1" dirty="0"/>
              <a:t> Fission Spacecraft</a:t>
            </a:r>
          </a:p>
        </p:txBody>
      </p:sp>
    </p:spTree>
    <p:extLst>
      <p:ext uri="{BB962C8B-B14F-4D97-AF65-F5344CB8AC3E}">
        <p14:creationId xmlns:p14="http://schemas.microsoft.com/office/powerpoint/2010/main" val="7035814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7767F-ABF0-3EFF-A54A-A280424DE0AD}"/>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711B588D-ABB3-03FB-D6A1-EBB001F2CA9A}"/>
              </a:ext>
            </a:extLst>
          </p:cNvPr>
          <p:cNvSpPr txBox="1"/>
          <p:nvPr/>
        </p:nvSpPr>
        <p:spPr>
          <a:xfrm>
            <a:off x="6394815" y="2410188"/>
            <a:ext cx="8213577" cy="2507516"/>
          </a:xfrm>
          <a:prstGeom prst="roundRect">
            <a:avLst>
              <a:gd name="adj" fmla="val 18458"/>
            </a:avLst>
          </a:prstGeom>
          <a:solidFill>
            <a:schemeClr val="bg2"/>
          </a:solidFill>
          <a:effectLst/>
        </p:spPr>
        <p:txBody>
          <a:bodyPr wrap="square" lIns="182880" tIns="365760" rIns="182880" bIns="365760">
            <a:spAutoFit/>
          </a:bodyPr>
          <a:lstStyle/>
          <a:p>
            <a:pPr marL="342900" lvl="1" indent="-342900">
              <a:lnSpc>
                <a:spcPct val="100000"/>
              </a:lnSpc>
              <a:spcBef>
                <a:spcPts val="0"/>
              </a:spcBef>
              <a:spcAft>
                <a:spcPts val="1200"/>
              </a:spcAft>
              <a:buFont typeface="Arial" panose="020B0604020202020204" pitchFamily="34" charset="0"/>
              <a:buChar char="•"/>
            </a:pPr>
            <a:r>
              <a:rPr lang="en-US" sz="2200" dirty="0"/>
              <a:t>Prime advisors: Lockheed Martin, Northrop Grumman, Raytheon, BEXT, and Westinghouse</a:t>
            </a:r>
          </a:p>
          <a:p>
            <a:pPr marL="342900" lvl="1" indent="-342900">
              <a:spcAft>
                <a:spcPts val="1200"/>
              </a:spcAft>
              <a:buFont typeface="Arial" panose="020B0604020202020204" pitchFamily="34" charset="0"/>
              <a:buChar char="•"/>
            </a:pPr>
            <a:r>
              <a:rPr lang="en-US" sz="2200" dirty="0"/>
              <a:t>Partnering with 7 U.S. universities and 10 small businesses</a:t>
            </a:r>
          </a:p>
        </p:txBody>
      </p:sp>
      <p:sp>
        <p:nvSpPr>
          <p:cNvPr id="23" name="TextBox 22">
            <a:extLst>
              <a:ext uri="{FF2B5EF4-FFF2-40B4-BE49-F238E27FC236}">
                <a16:creationId xmlns:a16="http://schemas.microsoft.com/office/drawing/2014/main" id="{2B354372-DA53-DC47-B4B1-4D55253D5412}"/>
              </a:ext>
            </a:extLst>
          </p:cNvPr>
          <p:cNvSpPr txBox="1"/>
          <p:nvPr/>
        </p:nvSpPr>
        <p:spPr>
          <a:xfrm>
            <a:off x="0" y="1789575"/>
            <a:ext cx="5943600" cy="11183082"/>
          </a:xfrm>
          <a:prstGeom prst="rect">
            <a:avLst/>
          </a:prstGeom>
          <a:solidFill>
            <a:schemeClr val="accent5">
              <a:lumMod val="20000"/>
              <a:lumOff val="80000"/>
            </a:schemeClr>
          </a:solidFill>
          <a:effectLst/>
        </p:spPr>
        <p:txBody>
          <a:bodyPr wrap="square" lIns="365760" tIns="365760" rIns="365760" bIns="182880">
            <a:noAutofit/>
          </a:bodyPr>
          <a:lstStyle/>
          <a:p>
            <a:pPr algn="ctr">
              <a:spcAft>
                <a:spcPts val="2400"/>
              </a:spcAft>
            </a:pPr>
            <a:r>
              <a:rPr lang="en-US" sz="2400" b="1" i="1" dirty="0"/>
              <a:t>Creating a rich ecosystem of university partners, other world-class research institutions, and small businesses through SSTIs, with a goal of developing revolutionary technologies and transition to employment in operations or industry.</a:t>
            </a:r>
          </a:p>
          <a:p>
            <a:pPr algn="ctr">
              <a:spcAft>
                <a:spcPts val="1800"/>
              </a:spcAft>
            </a:pPr>
            <a:r>
              <a:rPr lang="en-US" sz="2400" i="1" dirty="0"/>
              <a:t>NASA’s primary role in this project is to provide subject matter experts for reviews of various SSTIs, with a current focus on SSTI 3 (of 5), “Advanced Space Power and Propulsion,” which focuses on developing components for a 100-kw nuclear electric propulsion system.</a:t>
            </a:r>
          </a:p>
        </p:txBody>
      </p:sp>
      <p:sp>
        <p:nvSpPr>
          <p:cNvPr id="35" name="TextBox 34">
            <a:extLst>
              <a:ext uri="{FF2B5EF4-FFF2-40B4-BE49-F238E27FC236}">
                <a16:creationId xmlns:a16="http://schemas.microsoft.com/office/drawing/2014/main" id="{6694DFD0-93BC-CF0F-1916-7489C68A0D46}"/>
              </a:ext>
            </a:extLst>
          </p:cNvPr>
          <p:cNvSpPr txBox="1"/>
          <p:nvPr/>
        </p:nvSpPr>
        <p:spPr>
          <a:xfrm>
            <a:off x="265341" y="8941422"/>
            <a:ext cx="5412919" cy="1256261"/>
          </a:xfrm>
          <a:prstGeom prst="roundRect">
            <a:avLst>
              <a:gd name="adj" fmla="val 27733"/>
            </a:avLst>
          </a:prstGeom>
          <a:solidFill>
            <a:schemeClr val="bg1"/>
          </a:solidFill>
          <a:effectLst/>
        </p:spPr>
        <p:txBody>
          <a:bodyPr wrap="square" lIns="182880" tIns="365760" rIns="182880" bIns="182880">
            <a:noAutofit/>
          </a:bodyPr>
          <a:lstStyle/>
          <a:p>
            <a:pPr>
              <a:spcAft>
                <a:spcPts val="1200"/>
              </a:spcAft>
            </a:pPr>
            <a:endParaRPr lang="en-US" sz="2200" dirty="0"/>
          </a:p>
        </p:txBody>
      </p:sp>
      <p:sp>
        <p:nvSpPr>
          <p:cNvPr id="57" name="Text Placeholder 1">
            <a:extLst>
              <a:ext uri="{FF2B5EF4-FFF2-40B4-BE49-F238E27FC236}">
                <a16:creationId xmlns:a16="http://schemas.microsoft.com/office/drawing/2014/main" id="{7DB91A29-D450-305B-9B15-9AC063234262}"/>
              </a:ext>
            </a:extLst>
          </p:cNvPr>
          <p:cNvSpPr>
            <a:spLocks noGrp="1"/>
          </p:cNvSpPr>
          <p:nvPr>
            <p:ph type="body" sz="quarter" idx="19"/>
          </p:nvPr>
        </p:nvSpPr>
        <p:spPr>
          <a:xfrm>
            <a:off x="763489" y="491898"/>
            <a:ext cx="17206113" cy="728037"/>
          </a:xfrm>
        </p:spPr>
        <p:txBody>
          <a:bodyPr>
            <a:normAutofit/>
          </a:bodyPr>
          <a:lstStyle/>
          <a:p>
            <a:r>
              <a:rPr lang="en-US" dirty="0">
                <a:latin typeface="Arial" panose="020B0604020202020204" pitchFamily="34" charset="0"/>
              </a:rPr>
              <a:t>USSF SSTI SPAR | </a:t>
            </a:r>
            <a:r>
              <a:rPr lang="en-US" b="1" dirty="0">
                <a:latin typeface="Arial" panose="020B0604020202020204" pitchFamily="34" charset="0"/>
              </a:rPr>
              <a:t>FY26 Review</a:t>
            </a:r>
          </a:p>
        </p:txBody>
      </p:sp>
      <p:sp>
        <p:nvSpPr>
          <p:cNvPr id="58" name="TextBox 57">
            <a:extLst>
              <a:ext uri="{FF2B5EF4-FFF2-40B4-BE49-F238E27FC236}">
                <a16:creationId xmlns:a16="http://schemas.microsoft.com/office/drawing/2014/main" id="{F495A7E9-945C-46C7-BE6F-9D89D22DB82D}"/>
              </a:ext>
            </a:extLst>
          </p:cNvPr>
          <p:cNvSpPr txBox="1"/>
          <p:nvPr/>
        </p:nvSpPr>
        <p:spPr>
          <a:xfrm>
            <a:off x="637951" y="2185690"/>
            <a:ext cx="5771105" cy="523152"/>
          </a:xfrm>
          <a:prstGeom prst="rect">
            <a:avLst/>
          </a:prstGeom>
        </p:spPr>
        <p:txBody>
          <a:bodyPr vert="horz" lIns="0" tIns="0" rIns="0" bIns="0" rtlCol="0" anchor="ctr" anchorCtr="0">
            <a:noAutofit/>
          </a:bodyPr>
          <a:lstStyle>
            <a:lvl1pPr indent="0" defTabSz="914400">
              <a:lnSpc>
                <a:spcPct val="100000"/>
              </a:lnSpc>
              <a:spcBef>
                <a:spcPts val="0"/>
              </a:spcBef>
              <a:buFont typeface="Arial" panose="020B0604020202020204" pitchFamily="34" charset="0"/>
              <a:buNone/>
              <a:defRPr b="0">
                <a:solidFill>
                  <a:schemeClr val="bg1"/>
                </a:solidFill>
                <a:latin typeface="Arial" panose="020B0604020202020204" pitchFamily="34" charset="0"/>
                <a:cs typeface="Arial" panose="020B0604020202020204" pitchFamily="34" charset="0"/>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defRPr sz="1800"/>
            </a:lvl4pPr>
            <a:lvl5pPr marL="2057400" indent="-228600" defTabSz="914400">
              <a:lnSpc>
                <a:spcPct val="90000"/>
              </a:lnSpc>
              <a:spcBef>
                <a:spcPts val="500"/>
              </a:spcBef>
              <a:buFont typeface="Arial" panose="020B0604020202020204" pitchFamily="34" charset="0"/>
              <a:buChar char="•"/>
              <a:defRPr sz="1800"/>
            </a:lvl5pPr>
            <a:lvl6pPr marL="2514600" indent="-228600" defTabSz="914400">
              <a:lnSpc>
                <a:spcPct val="90000"/>
              </a:lnSpc>
              <a:spcBef>
                <a:spcPts val="500"/>
              </a:spcBef>
              <a:buFont typeface="Arial" panose="020B0604020202020204" pitchFamily="34" charset="0"/>
              <a:buChar char="•"/>
              <a:defRPr sz="1800"/>
            </a:lvl6pPr>
            <a:lvl7pPr marL="2971800" indent="-228600" defTabSz="914400">
              <a:lnSpc>
                <a:spcPct val="90000"/>
              </a:lnSpc>
              <a:spcBef>
                <a:spcPts val="500"/>
              </a:spcBef>
              <a:buFont typeface="Arial" panose="020B0604020202020204" pitchFamily="34" charset="0"/>
              <a:buChar char="•"/>
              <a:defRPr sz="1800"/>
            </a:lvl7pPr>
            <a:lvl8pPr marL="3429000" indent="-228600" defTabSz="914400">
              <a:lnSpc>
                <a:spcPct val="90000"/>
              </a:lnSpc>
              <a:spcBef>
                <a:spcPts val="500"/>
              </a:spcBef>
              <a:buFont typeface="Arial" panose="020B0604020202020204" pitchFamily="34" charset="0"/>
              <a:buChar char="•"/>
              <a:defRPr sz="1800"/>
            </a:lvl8pPr>
            <a:lvl9pPr marL="3886200" indent="-228600" defTabSz="914400">
              <a:lnSpc>
                <a:spcPct val="90000"/>
              </a:lnSpc>
              <a:spcBef>
                <a:spcPts val="500"/>
              </a:spcBef>
              <a:buFont typeface="Arial" panose="020B0604020202020204" pitchFamily="34" charset="0"/>
              <a:buChar char="•"/>
              <a:defRPr sz="1800"/>
            </a:lvl9pPr>
          </a:lstStyle>
          <a:p>
            <a:endParaRPr lang="en-US" sz="2400" b="1" dirty="0"/>
          </a:p>
        </p:txBody>
      </p:sp>
      <p:sp>
        <p:nvSpPr>
          <p:cNvPr id="7" name="Text Placeholder 8">
            <a:extLst>
              <a:ext uri="{FF2B5EF4-FFF2-40B4-BE49-F238E27FC236}">
                <a16:creationId xmlns:a16="http://schemas.microsoft.com/office/drawing/2014/main" id="{83BD5256-D2D0-F397-A666-1BE29A580559}"/>
              </a:ext>
            </a:extLst>
          </p:cNvPr>
          <p:cNvSpPr txBox="1">
            <a:spLocks/>
          </p:cNvSpPr>
          <p:nvPr/>
        </p:nvSpPr>
        <p:spPr>
          <a:xfrm>
            <a:off x="18457875" y="491898"/>
            <a:ext cx="4142933" cy="728037"/>
          </a:xfrm>
          <a:prstGeom prst="rect">
            <a:avLst/>
          </a:prstGeom>
        </p:spPr>
        <p:txBody>
          <a:bodyPr vert="horz" lIns="0" tIns="0" rIns="0" bIns="0" rtlCol="0" anchor="ctr" anchorCtr="0">
            <a:normAutofit lnSpcReduction="10000"/>
          </a:bodyPr>
          <a:lstStyle>
            <a:lvl1pPr marL="0" indent="0" algn="r" defTabSz="914309" rtl="0" eaLnBrk="1" latinLnBrk="0" hangingPunct="1">
              <a:lnSpc>
                <a:spcPct val="100000"/>
              </a:lnSpc>
              <a:spcBef>
                <a:spcPts val="0"/>
              </a:spcBef>
              <a:buFont typeface="Arial" panose="020B0604020202020204" pitchFamily="34" charset="0"/>
              <a:buNone/>
              <a:defRPr sz="2800" b="0" kern="1200">
                <a:solidFill>
                  <a:srgbClr val="FF0000"/>
                </a:solidFill>
                <a:latin typeface="+mj-lt"/>
                <a:ea typeface="+mn-ea"/>
                <a:cs typeface="Arial" panose="020B0604020202020204" pitchFamily="34" charset="0"/>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solidFill>
                  <a:schemeClr val="accent5">
                    <a:lumMod val="40000"/>
                    <a:lumOff val="60000"/>
                  </a:schemeClr>
                </a:solidFill>
                <a:latin typeface="Arial" panose="020B0604020202020204" pitchFamily="34" charset="0"/>
              </a:rPr>
              <a:t>GO / Space Transportation </a:t>
            </a:r>
            <a:r>
              <a:rPr lang="en-US" sz="2400" i="1" dirty="0">
                <a:solidFill>
                  <a:schemeClr val="accent5">
                    <a:lumMod val="40000"/>
                    <a:lumOff val="60000"/>
                  </a:schemeClr>
                </a:solidFill>
                <a:latin typeface="Arial" panose="020B0604020202020204" pitchFamily="34" charset="0"/>
              </a:rPr>
              <a:t>Annual Review</a:t>
            </a:r>
          </a:p>
        </p:txBody>
      </p:sp>
      <p:graphicFrame>
        <p:nvGraphicFramePr>
          <p:cNvPr id="18" name="Table 17">
            <a:extLst>
              <a:ext uri="{FF2B5EF4-FFF2-40B4-BE49-F238E27FC236}">
                <a16:creationId xmlns:a16="http://schemas.microsoft.com/office/drawing/2014/main" id="{EE68722D-57BB-8B6C-2EF5-9BE4ED8AA5E3}"/>
              </a:ext>
            </a:extLst>
          </p:cNvPr>
          <p:cNvGraphicFramePr>
            <a:graphicFrameLocks noGrp="1"/>
          </p:cNvGraphicFramePr>
          <p:nvPr>
            <p:extLst>
              <p:ext uri="{D42A27DB-BD31-4B8C-83A1-F6EECF244321}">
                <p14:modId xmlns:p14="http://schemas.microsoft.com/office/powerpoint/2010/main" val="4035594280"/>
              </p:ext>
            </p:extLst>
          </p:nvPr>
        </p:nvGraphicFramePr>
        <p:xfrm>
          <a:off x="344734" y="10682298"/>
          <a:ext cx="5254131" cy="1706880"/>
        </p:xfrm>
        <a:graphic>
          <a:graphicData uri="http://schemas.openxmlformats.org/drawingml/2006/table">
            <a:tbl>
              <a:tblPr firstRow="1" bandRow="1">
                <a:effectLst>
                  <a:outerShdw blurRad="50800" dist="38100" dir="5400000" algn="t" rotWithShape="0">
                    <a:prstClr val="black">
                      <a:alpha val="40000"/>
                    </a:prstClr>
                  </a:outerShdw>
                </a:effectLst>
                <a:tableStyleId>{2D5ABB26-0587-4C30-8999-92F81FD0307C}</a:tableStyleId>
              </a:tblPr>
              <a:tblGrid>
                <a:gridCol w="2421875">
                  <a:extLst>
                    <a:ext uri="{9D8B030D-6E8A-4147-A177-3AD203B41FA5}">
                      <a16:colId xmlns:a16="http://schemas.microsoft.com/office/drawing/2014/main" val="2628366085"/>
                    </a:ext>
                  </a:extLst>
                </a:gridCol>
                <a:gridCol w="2832256">
                  <a:extLst>
                    <a:ext uri="{9D8B030D-6E8A-4147-A177-3AD203B41FA5}">
                      <a16:colId xmlns:a16="http://schemas.microsoft.com/office/drawing/2014/main" val="1677549863"/>
                    </a:ext>
                  </a:extLst>
                </a:gridCol>
              </a:tblGrid>
              <a:tr h="370840">
                <a:tc>
                  <a:txBody>
                    <a:bodyPr/>
                    <a:lstStyle/>
                    <a:p>
                      <a:pPr algn="l">
                        <a:spcAft>
                          <a:spcPts val="600"/>
                        </a:spcAft>
                      </a:pPr>
                      <a:r>
                        <a:rPr lang="en-US" sz="2200" b="1">
                          <a:solidFill>
                            <a:schemeClr val="tx1"/>
                          </a:solidFill>
                        </a:rPr>
                        <a:t>Project Sponsor</a:t>
                      </a:r>
                    </a:p>
                  </a:txBody>
                  <a:tcPr>
                    <a:solidFill>
                      <a:schemeClr val="accent5">
                        <a:lumMod val="40000"/>
                        <a:lumOff val="60000"/>
                      </a:schemeClr>
                    </a:solidFill>
                  </a:tcPr>
                </a:tc>
                <a:tc>
                  <a:txBody>
                    <a:bodyPr/>
                    <a:lstStyle/>
                    <a:p>
                      <a:r>
                        <a:rPr lang="en-US" sz="2200" b="0" dirty="0">
                          <a:solidFill>
                            <a:schemeClr val="tx1"/>
                          </a:solidFill>
                        </a:rPr>
                        <a:t>USSF</a:t>
                      </a:r>
                    </a:p>
                  </a:txBody>
                  <a:tcPr>
                    <a:solidFill>
                      <a:schemeClr val="accent5">
                        <a:lumMod val="40000"/>
                        <a:lumOff val="60000"/>
                      </a:schemeClr>
                    </a:solidFill>
                  </a:tcPr>
                </a:tc>
                <a:extLst>
                  <a:ext uri="{0D108BD9-81ED-4DB2-BD59-A6C34878D82A}">
                    <a16:rowId xmlns:a16="http://schemas.microsoft.com/office/drawing/2014/main" val="3738939880"/>
                  </a:ext>
                </a:extLst>
              </a:tr>
              <a:tr h="370840">
                <a:tc>
                  <a:txBody>
                    <a:bodyPr/>
                    <a:lstStyle/>
                    <a:p>
                      <a:pPr algn="l">
                        <a:spcAft>
                          <a:spcPts val="600"/>
                        </a:spcAft>
                      </a:pPr>
                      <a:r>
                        <a:rPr lang="en-US" sz="2200" b="1" dirty="0">
                          <a:solidFill>
                            <a:schemeClr val="tx1"/>
                          </a:solidFill>
                        </a:rPr>
                        <a:t>Project Manager</a:t>
                      </a:r>
                      <a:endParaRPr lang="en-US" sz="2200" dirty="0">
                        <a:solidFill>
                          <a:schemeClr val="tx1"/>
                        </a:solidFill>
                      </a:endParaRPr>
                    </a:p>
                  </a:txBody>
                  <a:tcPr>
                    <a:solidFill>
                      <a:schemeClr val="accent5">
                        <a:lumMod val="40000"/>
                        <a:lumOff val="60000"/>
                      </a:schemeClr>
                    </a:solidFill>
                  </a:tcPr>
                </a:tc>
                <a:tc>
                  <a:txBody>
                    <a:bodyPr/>
                    <a:lstStyle/>
                    <a:p>
                      <a:r>
                        <a:rPr lang="en-US" sz="2200" dirty="0">
                          <a:solidFill>
                            <a:schemeClr val="tx1"/>
                          </a:solidFill>
                        </a:rPr>
                        <a:t>Eric Pencil, GRC</a:t>
                      </a:r>
                    </a:p>
                  </a:txBody>
                  <a:tcPr>
                    <a:solidFill>
                      <a:schemeClr val="accent5">
                        <a:lumMod val="40000"/>
                        <a:lumOff val="60000"/>
                      </a:schemeClr>
                    </a:solidFill>
                  </a:tcPr>
                </a:tc>
                <a:extLst>
                  <a:ext uri="{0D108BD9-81ED-4DB2-BD59-A6C34878D82A}">
                    <a16:rowId xmlns:a16="http://schemas.microsoft.com/office/drawing/2014/main" val="1701404148"/>
                  </a:ext>
                </a:extLst>
              </a:tr>
              <a:tr h="370840">
                <a:tc>
                  <a:txBody>
                    <a:bodyPr/>
                    <a:lstStyle/>
                    <a:p>
                      <a:pPr algn="l">
                        <a:spcAft>
                          <a:spcPts val="600"/>
                        </a:spcAft>
                      </a:pPr>
                      <a:r>
                        <a:rPr lang="en-US" sz="2200" b="1" dirty="0">
                          <a:solidFill>
                            <a:schemeClr val="tx1"/>
                          </a:solidFill>
                        </a:rPr>
                        <a:t>Technical Lead</a:t>
                      </a:r>
                    </a:p>
                  </a:txBody>
                  <a:tcPr>
                    <a:solidFill>
                      <a:schemeClr val="accent5">
                        <a:lumMod val="40000"/>
                        <a:lumOff val="60000"/>
                      </a:schemeClr>
                    </a:solidFill>
                  </a:tcPr>
                </a:tc>
                <a:tc>
                  <a:txBody>
                    <a:bodyPr/>
                    <a:lstStyle/>
                    <a:p>
                      <a:r>
                        <a:rPr lang="en-US" sz="2200" dirty="0">
                          <a:solidFill>
                            <a:schemeClr val="tx1"/>
                          </a:solidFill>
                        </a:rPr>
                        <a:t>Andy Presby, GRC</a:t>
                      </a:r>
                    </a:p>
                  </a:txBody>
                  <a:tcPr>
                    <a:solidFill>
                      <a:schemeClr val="accent5">
                        <a:lumMod val="40000"/>
                        <a:lumOff val="60000"/>
                      </a:schemeClr>
                    </a:solidFill>
                  </a:tcPr>
                </a:tc>
                <a:extLst>
                  <a:ext uri="{0D108BD9-81ED-4DB2-BD59-A6C34878D82A}">
                    <a16:rowId xmlns:a16="http://schemas.microsoft.com/office/drawing/2014/main" val="1321099210"/>
                  </a:ext>
                </a:extLst>
              </a:tr>
              <a:tr h="370840">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sz="2200" b="1" dirty="0">
                          <a:solidFill>
                            <a:schemeClr val="tx1"/>
                          </a:solidFill>
                        </a:rPr>
                        <a:t>Budget Analyst</a:t>
                      </a:r>
                      <a:endParaRPr lang="en-US" sz="2200" dirty="0">
                        <a:solidFill>
                          <a:schemeClr val="tx1"/>
                        </a:solidFill>
                      </a:endParaRPr>
                    </a:p>
                  </a:txBody>
                  <a:tcPr>
                    <a:solidFill>
                      <a:schemeClr val="accent5">
                        <a:lumMod val="40000"/>
                        <a:lumOff val="60000"/>
                      </a:schemeClr>
                    </a:solidFill>
                  </a:tcPr>
                </a:tc>
                <a:tc>
                  <a:txBody>
                    <a:bodyPr/>
                    <a:lstStyle/>
                    <a:p>
                      <a:r>
                        <a:rPr lang="en-US" sz="2200" dirty="0">
                          <a:solidFill>
                            <a:schemeClr val="tx1"/>
                          </a:solidFill>
                        </a:rPr>
                        <a:t>Larissa Fisher, GRC</a:t>
                      </a:r>
                    </a:p>
                  </a:txBody>
                  <a:tcPr>
                    <a:solidFill>
                      <a:schemeClr val="accent5">
                        <a:lumMod val="40000"/>
                        <a:lumOff val="60000"/>
                      </a:schemeClr>
                    </a:solidFill>
                  </a:tcPr>
                </a:tc>
                <a:extLst>
                  <a:ext uri="{0D108BD9-81ED-4DB2-BD59-A6C34878D82A}">
                    <a16:rowId xmlns:a16="http://schemas.microsoft.com/office/drawing/2014/main" val="2561956427"/>
                  </a:ext>
                </a:extLst>
              </a:tr>
            </a:tbl>
          </a:graphicData>
        </a:graphic>
      </p:graphicFrame>
      <p:sp>
        <p:nvSpPr>
          <p:cNvPr id="17" name="TextBox 16">
            <a:extLst>
              <a:ext uri="{FF2B5EF4-FFF2-40B4-BE49-F238E27FC236}">
                <a16:creationId xmlns:a16="http://schemas.microsoft.com/office/drawing/2014/main" id="{E48B8C80-C961-4D97-0D08-D8D675DFF6D1}"/>
              </a:ext>
            </a:extLst>
          </p:cNvPr>
          <p:cNvSpPr txBox="1"/>
          <p:nvPr/>
        </p:nvSpPr>
        <p:spPr>
          <a:xfrm>
            <a:off x="763490" y="1190508"/>
            <a:ext cx="19284438" cy="523152"/>
          </a:xfrm>
          <a:prstGeom prst="rect">
            <a:avLst/>
          </a:prstGeom>
        </p:spPr>
        <p:txBody>
          <a:bodyPr vert="horz" lIns="0" tIns="0" rIns="0" bIns="0" rtlCol="0" anchor="ctr" anchorCtr="0">
            <a:noAutofit/>
          </a:bodyPr>
          <a:lstStyle>
            <a:lvl1pPr indent="0" defTabSz="914400">
              <a:lnSpc>
                <a:spcPct val="100000"/>
              </a:lnSpc>
              <a:spcBef>
                <a:spcPts val="0"/>
              </a:spcBef>
              <a:buFont typeface="Arial" panose="020B0604020202020204" pitchFamily="34" charset="0"/>
              <a:buNone/>
              <a:defRPr b="0">
                <a:solidFill>
                  <a:schemeClr val="bg1"/>
                </a:solidFill>
                <a:latin typeface="Arial" panose="020B0604020202020204" pitchFamily="34" charset="0"/>
                <a:cs typeface="Arial" panose="020B0604020202020204" pitchFamily="34" charset="0"/>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defRPr sz="1800"/>
            </a:lvl4pPr>
            <a:lvl5pPr marL="2057400" indent="-228600" defTabSz="914400">
              <a:lnSpc>
                <a:spcPct val="90000"/>
              </a:lnSpc>
              <a:spcBef>
                <a:spcPts val="500"/>
              </a:spcBef>
              <a:buFont typeface="Arial" panose="020B0604020202020204" pitchFamily="34" charset="0"/>
              <a:buChar char="•"/>
              <a:defRPr sz="1800"/>
            </a:lvl5pPr>
            <a:lvl6pPr marL="2514600" indent="-228600" defTabSz="914400">
              <a:lnSpc>
                <a:spcPct val="90000"/>
              </a:lnSpc>
              <a:spcBef>
                <a:spcPts val="500"/>
              </a:spcBef>
              <a:buFont typeface="Arial" panose="020B0604020202020204" pitchFamily="34" charset="0"/>
              <a:buChar char="•"/>
              <a:defRPr sz="1800"/>
            </a:lvl6pPr>
            <a:lvl7pPr marL="2971800" indent="-228600" defTabSz="914400">
              <a:lnSpc>
                <a:spcPct val="90000"/>
              </a:lnSpc>
              <a:spcBef>
                <a:spcPts val="500"/>
              </a:spcBef>
              <a:buFont typeface="Arial" panose="020B0604020202020204" pitchFamily="34" charset="0"/>
              <a:buChar char="•"/>
              <a:defRPr sz="1800"/>
            </a:lvl7pPr>
            <a:lvl8pPr marL="3429000" indent="-228600" defTabSz="914400">
              <a:lnSpc>
                <a:spcPct val="90000"/>
              </a:lnSpc>
              <a:spcBef>
                <a:spcPts val="500"/>
              </a:spcBef>
              <a:buFont typeface="Arial" panose="020B0604020202020204" pitchFamily="34" charset="0"/>
              <a:buChar char="•"/>
              <a:defRPr sz="1800"/>
            </a:lvl8pPr>
            <a:lvl9pPr marL="3886200" indent="-228600" defTabSz="914400">
              <a:lnSpc>
                <a:spcPct val="90000"/>
              </a:lnSpc>
              <a:spcBef>
                <a:spcPts val="500"/>
              </a:spcBef>
              <a:buFont typeface="Arial" panose="020B0604020202020204" pitchFamily="34" charset="0"/>
              <a:buChar char="•"/>
              <a:defRPr sz="1800"/>
            </a:lvl9pPr>
          </a:lstStyle>
          <a:p>
            <a:r>
              <a:rPr lang="en-US" sz="2000" dirty="0"/>
              <a:t>U.S. Space Force (USSF) Small Spacecraft Technology Initiative (SSTI) Space Power and Propulsion for Agility, Responsiveness, and Resilience (SPAR)</a:t>
            </a:r>
          </a:p>
        </p:txBody>
      </p:sp>
      <p:sp>
        <p:nvSpPr>
          <p:cNvPr id="25" name="Rectangle 24">
            <a:extLst>
              <a:ext uri="{FF2B5EF4-FFF2-40B4-BE49-F238E27FC236}">
                <a16:creationId xmlns:a16="http://schemas.microsoft.com/office/drawing/2014/main" id="{0204192A-BB76-F7C9-542C-56586820480B}"/>
              </a:ext>
            </a:extLst>
          </p:cNvPr>
          <p:cNvSpPr/>
          <p:nvPr/>
        </p:nvSpPr>
        <p:spPr>
          <a:xfrm>
            <a:off x="8169883" y="2164496"/>
            <a:ext cx="4663440" cy="483621"/>
          </a:xfrm>
          <a:prstGeom prst="rect">
            <a:avLst/>
          </a:prstGeom>
          <a:solidFill>
            <a:schemeClr val="accent2"/>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rPr>
              <a:t>Partnerships / Collaborations</a:t>
            </a:r>
          </a:p>
        </p:txBody>
      </p:sp>
      <p:graphicFrame>
        <p:nvGraphicFramePr>
          <p:cNvPr id="28" name="Table 27">
            <a:extLst>
              <a:ext uri="{FF2B5EF4-FFF2-40B4-BE49-F238E27FC236}">
                <a16:creationId xmlns:a16="http://schemas.microsoft.com/office/drawing/2014/main" id="{48A2585B-B532-32E4-26AA-83F450085205}"/>
              </a:ext>
            </a:extLst>
          </p:cNvPr>
          <p:cNvGraphicFramePr>
            <a:graphicFrameLocks noGrp="1"/>
          </p:cNvGraphicFramePr>
          <p:nvPr>
            <p:extLst>
              <p:ext uri="{D42A27DB-BD31-4B8C-83A1-F6EECF244321}">
                <p14:modId xmlns:p14="http://schemas.microsoft.com/office/powerpoint/2010/main" val="726359701"/>
              </p:ext>
            </p:extLst>
          </p:nvPr>
        </p:nvGraphicFramePr>
        <p:xfrm>
          <a:off x="784021" y="9464264"/>
          <a:ext cx="4375559" cy="518160"/>
        </p:xfrm>
        <a:graphic>
          <a:graphicData uri="http://schemas.openxmlformats.org/drawingml/2006/table">
            <a:tbl>
              <a:tblPr firstRow="1" bandRow="1">
                <a:tableStyleId>{2D5ABB26-0587-4C30-8999-92F81FD0307C}</a:tableStyleId>
              </a:tblPr>
              <a:tblGrid>
                <a:gridCol w="2565420">
                  <a:extLst>
                    <a:ext uri="{9D8B030D-6E8A-4147-A177-3AD203B41FA5}">
                      <a16:colId xmlns:a16="http://schemas.microsoft.com/office/drawing/2014/main" val="1677549863"/>
                    </a:ext>
                  </a:extLst>
                </a:gridCol>
                <a:gridCol w="1810139">
                  <a:extLst>
                    <a:ext uri="{9D8B030D-6E8A-4147-A177-3AD203B41FA5}">
                      <a16:colId xmlns:a16="http://schemas.microsoft.com/office/drawing/2014/main" val="770904037"/>
                    </a:ext>
                  </a:extLst>
                </a:gridCol>
              </a:tblGrid>
              <a:tr h="479311">
                <a:tc>
                  <a:txBody>
                    <a:bodyPr/>
                    <a:lstStyle/>
                    <a:p>
                      <a:pPr algn="l"/>
                      <a:r>
                        <a:rPr lang="en-US" sz="2200" dirty="0"/>
                        <a:t>Annual Review</a:t>
                      </a:r>
                    </a:p>
                  </a:txBody>
                  <a:tcPr marR="27432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00000"/>
                        </a:lnSpc>
                        <a:spcAft>
                          <a:spcPts val="600"/>
                        </a:spcAft>
                      </a:pPr>
                      <a:r>
                        <a:rPr lang="en-US" sz="2200" b="1" i="1" dirty="0"/>
                        <a:t>12/02/26</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01629972"/>
                  </a:ext>
                </a:extLst>
              </a:tr>
            </a:tbl>
          </a:graphicData>
        </a:graphic>
      </p:graphicFrame>
      <p:sp>
        <p:nvSpPr>
          <p:cNvPr id="12" name="Rectangle 11">
            <a:extLst>
              <a:ext uri="{FF2B5EF4-FFF2-40B4-BE49-F238E27FC236}">
                <a16:creationId xmlns:a16="http://schemas.microsoft.com/office/drawing/2014/main" id="{0A20BFB6-2533-351E-0DCF-2B576017E52D}"/>
              </a:ext>
            </a:extLst>
          </p:cNvPr>
          <p:cNvSpPr/>
          <p:nvPr/>
        </p:nvSpPr>
        <p:spPr>
          <a:xfrm>
            <a:off x="1000079" y="8729961"/>
            <a:ext cx="3943442" cy="523152"/>
          </a:xfrm>
          <a:prstGeom prst="rect">
            <a:avLst/>
          </a:prstGeom>
          <a:solidFill>
            <a:schemeClr val="accent2"/>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rPr>
              <a:t>Upcoming Milestones</a:t>
            </a:r>
          </a:p>
        </p:txBody>
      </p:sp>
      <p:grpSp>
        <p:nvGrpSpPr>
          <p:cNvPr id="4" name="Group 3">
            <a:extLst>
              <a:ext uri="{FF2B5EF4-FFF2-40B4-BE49-F238E27FC236}">
                <a16:creationId xmlns:a16="http://schemas.microsoft.com/office/drawing/2014/main" id="{06D31E22-46C6-1BB8-F218-24BEFC92A591}"/>
              </a:ext>
            </a:extLst>
          </p:cNvPr>
          <p:cNvGrpSpPr>
            <a:grpSpLocks noChangeAspect="1"/>
          </p:cNvGrpSpPr>
          <p:nvPr/>
        </p:nvGrpSpPr>
        <p:grpSpPr>
          <a:xfrm>
            <a:off x="7251952" y="4638023"/>
            <a:ext cx="6499303" cy="3108408"/>
            <a:chOff x="0" y="1268282"/>
            <a:chExt cx="7818039" cy="3791878"/>
          </a:xfrm>
        </p:grpSpPr>
        <p:pic>
          <p:nvPicPr>
            <p:cNvPr id="5" name="Picture 4">
              <a:extLst>
                <a:ext uri="{FF2B5EF4-FFF2-40B4-BE49-F238E27FC236}">
                  <a16:creationId xmlns:a16="http://schemas.microsoft.com/office/drawing/2014/main" id="{13BED7A4-F415-7A79-9417-9C2055E72157}"/>
                </a:ext>
              </a:extLst>
            </p:cNvPr>
            <p:cNvPicPr>
              <a:picLocks noChangeAspect="1"/>
            </p:cNvPicPr>
            <p:nvPr/>
          </p:nvPicPr>
          <p:blipFill>
            <a:blip r:embed="rId2"/>
            <a:srcRect/>
            <a:stretch/>
          </p:blipFill>
          <p:spPr>
            <a:xfrm>
              <a:off x="0" y="1268282"/>
              <a:ext cx="7818039" cy="3791878"/>
            </a:xfrm>
            <a:prstGeom prst="rect">
              <a:avLst/>
            </a:prstGeom>
          </p:spPr>
        </p:pic>
        <p:pic>
          <p:nvPicPr>
            <p:cNvPr id="6" name="Picture 5">
              <a:extLst>
                <a:ext uri="{FF2B5EF4-FFF2-40B4-BE49-F238E27FC236}">
                  <a16:creationId xmlns:a16="http://schemas.microsoft.com/office/drawing/2014/main" id="{E63EEE0F-1DD4-17EC-8613-6C76C9316D24}"/>
                </a:ext>
              </a:extLst>
            </p:cNvPr>
            <p:cNvPicPr>
              <a:picLocks noChangeAspect="1"/>
            </p:cNvPicPr>
            <p:nvPr/>
          </p:nvPicPr>
          <p:blipFill>
            <a:blip r:embed="rId3">
              <a:extLst>
                <a:ext uri="{28A0092B-C50C-407E-A947-70E740481C1C}">
                  <a14:useLocalDpi xmlns:a14="http://schemas.microsoft.com/office/drawing/2010/main" val="0"/>
                </a:ext>
              </a:extLst>
            </a:blip>
            <a:srcRect l="-2491" b="3273"/>
            <a:stretch/>
          </p:blipFill>
          <p:spPr>
            <a:xfrm>
              <a:off x="4160044" y="1694663"/>
              <a:ext cx="573881" cy="543713"/>
            </a:xfrm>
            <a:prstGeom prst="rect">
              <a:avLst/>
            </a:prstGeom>
            <a:solidFill>
              <a:schemeClr val="tx1"/>
            </a:solidFill>
          </p:spPr>
        </p:pic>
      </p:grpSp>
      <p:sp>
        <p:nvSpPr>
          <p:cNvPr id="10" name="TextBox 9">
            <a:extLst>
              <a:ext uri="{FF2B5EF4-FFF2-40B4-BE49-F238E27FC236}">
                <a16:creationId xmlns:a16="http://schemas.microsoft.com/office/drawing/2014/main" id="{2235B13C-ABB6-8E4F-0DA3-57A0AE84D9D8}"/>
              </a:ext>
            </a:extLst>
          </p:cNvPr>
          <p:cNvSpPr txBox="1"/>
          <p:nvPr/>
        </p:nvSpPr>
        <p:spPr>
          <a:xfrm>
            <a:off x="15059607" y="2410188"/>
            <a:ext cx="8540371" cy="10562469"/>
          </a:xfrm>
          <a:prstGeom prst="rect">
            <a:avLst/>
          </a:prstGeom>
          <a:noFill/>
          <a:ln w="19050">
            <a:solidFill>
              <a:schemeClr val="tx1"/>
            </a:solidFill>
            <a:prstDash val="lgDash"/>
          </a:ln>
          <a:effectLst/>
        </p:spPr>
        <p:txBody>
          <a:bodyPr wrap="square" lIns="274320" tIns="457200" rIns="274320" bIns="274320">
            <a:noAutofit/>
          </a:bodyPr>
          <a:lstStyle/>
          <a:p>
            <a:pPr marL="342900" indent="-342900">
              <a:spcAft>
                <a:spcPts val="1200"/>
              </a:spcAft>
              <a:buFont typeface="Arial" panose="020B0604020202020204" pitchFamily="34" charset="0"/>
              <a:buChar char="•"/>
            </a:pPr>
            <a:r>
              <a:rPr lang="en-US" sz="2200" b="1" dirty="0"/>
              <a:t>PPU: </a:t>
            </a:r>
            <a:r>
              <a:rPr lang="en-US" sz="2200" dirty="0"/>
              <a:t>Completed closed loop testing of Dual Active Bridge at scaled voltage and power level.</a:t>
            </a:r>
          </a:p>
          <a:p>
            <a:pPr marL="342900" indent="-342900">
              <a:spcAft>
                <a:spcPts val="1200"/>
              </a:spcAft>
              <a:buFont typeface="Arial" panose="020B0604020202020204" pitchFamily="34" charset="0"/>
              <a:buChar char="•"/>
            </a:pPr>
            <a:r>
              <a:rPr lang="en-US" sz="2200" b="1" dirty="0"/>
              <a:t>MPD: </a:t>
            </a:r>
            <a:r>
              <a:rPr lang="en-US" sz="2200" dirty="0"/>
              <a:t>Reached record thruster efficiency and exhaust velocity with new MPD thruster head with a low molecular weight gas mixture having wet ASCENT-like atomic composition.</a:t>
            </a:r>
          </a:p>
          <a:p>
            <a:pPr marL="342900" indent="-342900">
              <a:spcAft>
                <a:spcPts val="1200"/>
              </a:spcAft>
              <a:buFont typeface="Arial" panose="020B0604020202020204" pitchFamily="34" charset="0"/>
              <a:buChar char="•"/>
            </a:pPr>
            <a:r>
              <a:rPr lang="en-US" sz="2200" b="1" dirty="0"/>
              <a:t>Hall Thruster: </a:t>
            </a:r>
            <a:r>
              <a:rPr lang="en-US" sz="2200" dirty="0"/>
              <a:t>Successfully worked with Colorado State University to demonstrate N2 LIF on 8 kW class thruster; performed LIF krypton on thruster up to 50 kW; demonstrated 50 kW thermal steady-state test</a:t>
            </a:r>
          </a:p>
          <a:p>
            <a:pPr marL="342900" indent="-342900">
              <a:spcAft>
                <a:spcPts val="1200"/>
              </a:spcAft>
              <a:buFont typeface="Arial" panose="020B0604020202020204" pitchFamily="34" charset="0"/>
              <a:buChar char="•"/>
            </a:pPr>
            <a:r>
              <a:rPr lang="en-US" sz="2200" b="1" dirty="0"/>
              <a:t>Flow System Development: </a:t>
            </a:r>
            <a:r>
              <a:rPr lang="en-US" sz="2200" dirty="0"/>
              <a:t>Upgraded low-temperature and high-throughput ASCENT decomposition system implemented and tested.</a:t>
            </a:r>
          </a:p>
          <a:p>
            <a:pPr marL="342900" lvl="0" indent="-342900" defTabSz="914309">
              <a:spcAft>
                <a:spcPts val="1200"/>
              </a:spcAft>
              <a:buFont typeface="Arial" panose="020B0604020202020204" pitchFamily="34" charset="0"/>
              <a:buChar char="•"/>
              <a:defRPr/>
            </a:pPr>
            <a:r>
              <a:rPr lang="en-US" sz="2200" b="1" dirty="0"/>
              <a:t>Chemical Thruster: </a:t>
            </a:r>
            <a:r>
              <a:rPr lang="en-US" sz="2200" dirty="0"/>
              <a:t>Design of Gen 1 heterogenous PDT completed</a:t>
            </a:r>
          </a:p>
          <a:p>
            <a:pPr marL="342900" lvl="1" indent="-342900" defTabSz="914309">
              <a:spcAft>
                <a:spcPts val="1200"/>
              </a:spcAft>
              <a:buFont typeface="Arial" panose="020B0604020202020204" pitchFamily="34" charset="0"/>
              <a:buChar char="•"/>
              <a:defRPr/>
            </a:pPr>
            <a:r>
              <a:rPr lang="en-US" sz="2200" b="1" dirty="0"/>
              <a:t>Small Business SBIR/STTRs in 2025:</a:t>
            </a:r>
          </a:p>
          <a:p>
            <a:pPr marL="800055" lvl="2" indent="-342900" defTabSz="914309">
              <a:spcAft>
                <a:spcPts val="1200"/>
              </a:spcAft>
              <a:buFont typeface="Arial" panose="020B0604020202020204" pitchFamily="34" charset="0"/>
              <a:buChar char="−"/>
              <a:defRPr/>
            </a:pPr>
            <a:r>
              <a:rPr lang="en-US" sz="2200" dirty="0"/>
              <a:t>Institute member </a:t>
            </a:r>
            <a:r>
              <a:rPr lang="en-US" sz="2200" dirty="0" err="1"/>
              <a:t>CisLunar</a:t>
            </a:r>
            <a:r>
              <a:rPr lang="en-US" sz="2200" dirty="0"/>
              <a:t> won a Direct-to-Phase II “Interoperable Modular Power Unit for Lightweight and Scalable Electric Propulsion” for $1.9M; effort leverages concepts being developed under SPAR</a:t>
            </a:r>
          </a:p>
          <a:p>
            <a:pPr marL="800055" lvl="2" indent="-342900" defTabSz="914309">
              <a:spcAft>
                <a:spcPts val="1200"/>
              </a:spcAft>
              <a:buFont typeface="Arial" panose="020B0604020202020204" pitchFamily="34" charset="0"/>
              <a:buChar char="−"/>
              <a:defRPr/>
            </a:pPr>
            <a:r>
              <a:rPr lang="en-US" sz="2200" dirty="0"/>
              <a:t>Plasma Controls won a Direct-to-Phase II for $1.9M with work related to cathode development under SPAR</a:t>
            </a:r>
          </a:p>
          <a:p>
            <a:pPr marL="342900" lvl="2" indent="-342900" defTabSz="914309">
              <a:spcAft>
                <a:spcPts val="1200"/>
              </a:spcAft>
              <a:buFont typeface="Arial" panose="020B0604020202020204" pitchFamily="34" charset="0"/>
              <a:buChar char="•"/>
              <a:defRPr/>
            </a:pPr>
            <a:r>
              <a:rPr lang="en-US" sz="2200" b="1" dirty="0"/>
              <a:t>Workforce development: </a:t>
            </a:r>
            <a:r>
              <a:rPr lang="en-US" sz="2200" dirty="0"/>
              <a:t>40+ doctoral and masters students being trained in advanced propulsion, space nuclear systems, power conversion, and advanced orbital dynamics</a:t>
            </a:r>
          </a:p>
        </p:txBody>
      </p:sp>
      <p:sp>
        <p:nvSpPr>
          <p:cNvPr id="20" name="Rectangle 19">
            <a:extLst>
              <a:ext uri="{FF2B5EF4-FFF2-40B4-BE49-F238E27FC236}">
                <a16:creationId xmlns:a16="http://schemas.microsoft.com/office/drawing/2014/main" id="{E6984DFA-2768-0E72-7702-D936E113902C}"/>
              </a:ext>
            </a:extLst>
          </p:cNvPr>
          <p:cNvSpPr/>
          <p:nvPr/>
        </p:nvSpPr>
        <p:spPr>
          <a:xfrm>
            <a:off x="16998072" y="2187634"/>
            <a:ext cx="4663440" cy="521208"/>
          </a:xfrm>
          <a:prstGeom prst="rect">
            <a:avLst/>
          </a:prstGeom>
          <a:solidFill>
            <a:schemeClr val="accent2"/>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rPr>
              <a:t>FY26 Accomplishments</a:t>
            </a:r>
          </a:p>
        </p:txBody>
      </p:sp>
      <p:pic>
        <p:nvPicPr>
          <p:cNvPr id="24" name="Picture 23">
            <a:extLst>
              <a:ext uri="{FF2B5EF4-FFF2-40B4-BE49-F238E27FC236}">
                <a16:creationId xmlns:a16="http://schemas.microsoft.com/office/drawing/2014/main" id="{2EBEFD50-8F6A-0A7D-BCA1-87E38B4670FA}"/>
              </a:ext>
            </a:extLst>
          </p:cNvPr>
          <p:cNvPicPr>
            <a:picLocks noChangeAspect="1"/>
          </p:cNvPicPr>
          <p:nvPr/>
        </p:nvPicPr>
        <p:blipFill>
          <a:blip r:embed="rId4"/>
          <a:stretch>
            <a:fillRect/>
          </a:stretch>
        </p:blipFill>
        <p:spPr>
          <a:xfrm>
            <a:off x="6319943" y="8010249"/>
            <a:ext cx="4255712" cy="2507515"/>
          </a:xfrm>
          <a:prstGeom prst="rect">
            <a:avLst/>
          </a:prstGeom>
        </p:spPr>
      </p:pic>
      <p:pic>
        <p:nvPicPr>
          <p:cNvPr id="26" name="Picture 25">
            <a:extLst>
              <a:ext uri="{FF2B5EF4-FFF2-40B4-BE49-F238E27FC236}">
                <a16:creationId xmlns:a16="http://schemas.microsoft.com/office/drawing/2014/main" id="{77FC2D7C-8F98-7301-26AE-50C9B62489A2}"/>
              </a:ext>
            </a:extLst>
          </p:cNvPr>
          <p:cNvPicPr>
            <a:picLocks noChangeAspect="1"/>
          </p:cNvPicPr>
          <p:nvPr/>
        </p:nvPicPr>
        <p:blipFill>
          <a:blip r:embed="rId5"/>
          <a:stretch>
            <a:fillRect/>
          </a:stretch>
        </p:blipFill>
        <p:spPr>
          <a:xfrm>
            <a:off x="9227813" y="8702891"/>
            <a:ext cx="5487059" cy="2098700"/>
          </a:xfrm>
          <a:prstGeom prst="rect">
            <a:avLst/>
          </a:prstGeom>
        </p:spPr>
      </p:pic>
      <p:pic>
        <p:nvPicPr>
          <p:cNvPr id="27" name="Picture 26">
            <a:extLst>
              <a:ext uri="{FF2B5EF4-FFF2-40B4-BE49-F238E27FC236}">
                <a16:creationId xmlns:a16="http://schemas.microsoft.com/office/drawing/2014/main" id="{7636A9B6-5AB4-9A4C-A7C5-7E91EBBE1DED}"/>
              </a:ext>
            </a:extLst>
          </p:cNvPr>
          <p:cNvPicPr>
            <a:picLocks noChangeAspect="1"/>
          </p:cNvPicPr>
          <p:nvPr/>
        </p:nvPicPr>
        <p:blipFill>
          <a:blip r:embed="rId6"/>
          <a:stretch>
            <a:fillRect/>
          </a:stretch>
        </p:blipFill>
        <p:spPr>
          <a:xfrm>
            <a:off x="6662612" y="10480434"/>
            <a:ext cx="3897170" cy="2853001"/>
          </a:xfrm>
          <a:prstGeom prst="rect">
            <a:avLst/>
          </a:prstGeom>
        </p:spPr>
      </p:pic>
      <p:pic>
        <p:nvPicPr>
          <p:cNvPr id="30" name="Picture 29">
            <a:extLst>
              <a:ext uri="{FF2B5EF4-FFF2-40B4-BE49-F238E27FC236}">
                <a16:creationId xmlns:a16="http://schemas.microsoft.com/office/drawing/2014/main" id="{CF85F3A0-9217-0DF2-48C6-FA597CE3AD90}"/>
              </a:ext>
            </a:extLst>
          </p:cNvPr>
          <p:cNvPicPr>
            <a:picLocks noChangeAspect="1"/>
          </p:cNvPicPr>
          <p:nvPr/>
        </p:nvPicPr>
        <p:blipFill>
          <a:blip r:embed="rId7"/>
          <a:stretch>
            <a:fillRect/>
          </a:stretch>
        </p:blipFill>
        <p:spPr>
          <a:xfrm>
            <a:off x="10920390" y="10517764"/>
            <a:ext cx="3180717" cy="2831658"/>
          </a:xfrm>
          <a:prstGeom prst="rect">
            <a:avLst/>
          </a:prstGeom>
        </p:spPr>
      </p:pic>
    </p:spTree>
    <p:extLst>
      <p:ext uri="{BB962C8B-B14F-4D97-AF65-F5344CB8AC3E}">
        <p14:creationId xmlns:p14="http://schemas.microsoft.com/office/powerpoint/2010/main" val="953792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776FB-F066-9A33-7D8D-99F5B1A0F1F4}"/>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671E7419-DD30-7996-A76A-3AD85A227B0B}"/>
              </a:ext>
            </a:extLst>
          </p:cNvPr>
          <p:cNvGraphicFramePr>
            <a:graphicFrameLocks noGrp="1"/>
          </p:cNvGraphicFramePr>
          <p:nvPr>
            <p:extLst>
              <p:ext uri="{D42A27DB-BD31-4B8C-83A1-F6EECF244321}">
                <p14:modId xmlns:p14="http://schemas.microsoft.com/office/powerpoint/2010/main" val="4037779554"/>
              </p:ext>
            </p:extLst>
          </p:nvPr>
        </p:nvGraphicFramePr>
        <p:xfrm>
          <a:off x="12630384" y="2354723"/>
          <a:ext cx="11002408" cy="6675120"/>
        </p:xfrm>
        <a:graphic>
          <a:graphicData uri="http://schemas.openxmlformats.org/drawingml/2006/table">
            <a:tbl>
              <a:tblPr firstRow="1" bandRow="1">
                <a:tableStyleId>{5C22544A-7EE6-4342-B048-85BDC9FD1C3A}</a:tableStyleId>
              </a:tblPr>
              <a:tblGrid>
                <a:gridCol w="6217455">
                  <a:extLst>
                    <a:ext uri="{9D8B030D-6E8A-4147-A177-3AD203B41FA5}">
                      <a16:colId xmlns:a16="http://schemas.microsoft.com/office/drawing/2014/main" val="2603276369"/>
                    </a:ext>
                  </a:extLst>
                </a:gridCol>
                <a:gridCol w="4784953">
                  <a:extLst>
                    <a:ext uri="{9D8B030D-6E8A-4147-A177-3AD203B41FA5}">
                      <a16:colId xmlns:a16="http://schemas.microsoft.com/office/drawing/2014/main" val="2366295249"/>
                    </a:ext>
                  </a:extLst>
                </a:gridCol>
              </a:tblGrid>
              <a:tr h="4195499">
                <a:tc>
                  <a:txBody>
                    <a:bodyPr/>
                    <a:lstStyle/>
                    <a:p>
                      <a:pPr algn="ctr">
                        <a:spcAft>
                          <a:spcPts val="1200"/>
                        </a:spcAft>
                      </a:pPr>
                      <a:r>
                        <a:rPr lang="en-US" sz="2000" b="1" dirty="0">
                          <a:solidFill>
                            <a:schemeClr val="tx1"/>
                          </a:solidFill>
                          <a:ea typeface="+mn-lt"/>
                          <a:cs typeface="+mn-lt"/>
                        </a:rPr>
                        <a:t>THRUSTER</a:t>
                      </a:r>
                    </a:p>
                    <a:p>
                      <a:pPr marL="342900" indent="-342900">
                        <a:spcAft>
                          <a:spcPts val="1200"/>
                        </a:spcAft>
                        <a:buFont typeface="Arial" panose="020B0604020202020204" pitchFamily="34" charset="0"/>
                        <a:buChar char="•"/>
                      </a:pPr>
                      <a:r>
                        <a:rPr lang="en-US" sz="2000" b="0" i="0" dirty="0">
                          <a:solidFill>
                            <a:schemeClr val="tx1"/>
                          </a:solidFill>
                          <a:ea typeface="+mn-lt"/>
                          <a:cs typeface="+mn-lt"/>
                        </a:rPr>
                        <a:t>Demonstrated stable thruster </a:t>
                      </a:r>
                      <a:r>
                        <a:rPr lang="en-US" sz="2000" b="0" dirty="0">
                          <a:solidFill>
                            <a:schemeClr val="tx1"/>
                          </a:solidFill>
                          <a:ea typeface="+mn-lt"/>
                          <a:cs typeface="+mn-lt"/>
                        </a:rPr>
                        <a:t>operation with </a:t>
                      </a:r>
                      <a:r>
                        <a:rPr lang="en-US" sz="2000" b="1" i="1" dirty="0">
                          <a:solidFill>
                            <a:schemeClr val="accent3"/>
                          </a:solidFill>
                          <a:ea typeface="+mn-lt"/>
                          <a:cs typeface="+mn-lt"/>
                        </a:rPr>
                        <a:t>40% increase in thrust-to-power ratio</a:t>
                      </a:r>
                    </a:p>
                    <a:p>
                      <a:pPr marL="342900" indent="-342900">
                        <a:spcAft>
                          <a:spcPts val="1200"/>
                        </a:spcAft>
                        <a:buFont typeface="Arial" panose="020B0604020202020204" pitchFamily="34" charset="0"/>
                        <a:buChar char="•"/>
                      </a:pPr>
                      <a:r>
                        <a:rPr lang="en-US" sz="2000" b="1" i="1" dirty="0">
                          <a:solidFill>
                            <a:schemeClr val="accent3"/>
                          </a:solidFill>
                          <a:ea typeface="+mn-lt"/>
                          <a:cs typeface="+mn-lt"/>
                        </a:rPr>
                        <a:t>Manufactured and tested high-throughput carbon ion optics</a:t>
                      </a:r>
                      <a:r>
                        <a:rPr lang="en-US" sz="2000" b="0" dirty="0">
                          <a:solidFill>
                            <a:schemeClr val="tx1"/>
                          </a:solidFill>
                          <a:ea typeface="+mn-lt"/>
                          <a:cs typeface="+mn-lt"/>
                        </a:rPr>
                        <a:t>, establishing key performance parameters to support modeling and future flight designs</a:t>
                      </a:r>
                    </a:p>
                    <a:p>
                      <a:pPr marL="342900" indent="-342900">
                        <a:spcAft>
                          <a:spcPts val="1200"/>
                        </a:spcAft>
                        <a:buFont typeface="Arial" panose="020B0604020202020204" pitchFamily="34" charset="0"/>
                        <a:buChar char="•"/>
                      </a:pPr>
                      <a:r>
                        <a:rPr lang="en-US" sz="2000" b="1" i="1" dirty="0">
                          <a:solidFill>
                            <a:schemeClr val="accent3"/>
                          </a:solidFill>
                          <a:ea typeface="+mn-lt"/>
                          <a:cs typeface="+mn-lt"/>
                        </a:rPr>
                        <a:t>Completed thermal analysis and ion optics lifetime modeling</a:t>
                      </a:r>
                      <a:r>
                        <a:rPr lang="en-US" sz="2000" b="0" dirty="0">
                          <a:solidFill>
                            <a:schemeClr val="tx1"/>
                          </a:solidFill>
                          <a:ea typeface="+mn-lt"/>
                          <a:cs typeface="+mn-lt"/>
                        </a:rPr>
                        <a:t>, demonstrating that higher-thrust operation can meet project lifetime goals</a:t>
                      </a:r>
                    </a:p>
                    <a:p>
                      <a:pPr marL="342900" indent="-342900">
                        <a:spcAft>
                          <a:spcPts val="1200"/>
                        </a:spcAft>
                        <a:buFont typeface="Arial" panose="020B0604020202020204" pitchFamily="34" charset="0"/>
                        <a:buChar char="•"/>
                      </a:pPr>
                      <a:r>
                        <a:rPr lang="en-US" sz="2000" b="1" i="1" dirty="0">
                          <a:solidFill>
                            <a:schemeClr val="accent3"/>
                          </a:solidFill>
                          <a:ea typeface="+mn-lt"/>
                          <a:cs typeface="+mn-lt"/>
                        </a:rPr>
                        <a:t>Manufactured a high-current discharge hollow cathode </a:t>
                      </a:r>
                      <a:r>
                        <a:rPr lang="en-US" sz="2000" b="0" i="0" dirty="0">
                          <a:solidFill>
                            <a:schemeClr val="tx1"/>
                          </a:solidFill>
                          <a:ea typeface="+mn-lt"/>
                          <a:cs typeface="+mn-lt"/>
                        </a:rPr>
                        <a:t>and</a:t>
                      </a:r>
                      <a:r>
                        <a:rPr lang="en-US" sz="2000" b="1" i="1" dirty="0">
                          <a:solidFill>
                            <a:schemeClr val="accent3"/>
                          </a:solidFill>
                          <a:ea typeface="+mn-lt"/>
                          <a:cs typeface="+mn-lt"/>
                        </a:rPr>
                        <a:t> initiated a 2,000-hour wear test </a:t>
                      </a:r>
                      <a:r>
                        <a:rPr lang="en-US" sz="2000" b="0" dirty="0">
                          <a:solidFill>
                            <a:schemeClr val="tx1"/>
                          </a:solidFill>
                          <a:ea typeface="+mn-lt"/>
                          <a:cs typeface="+mn-lt"/>
                        </a:rPr>
                        <a:t>to demonstrate lifetime capability (test to conclude Oct. 2026)</a:t>
                      </a:r>
                    </a:p>
                    <a:p>
                      <a:pPr marL="342900" indent="-342900">
                        <a:spcAft>
                          <a:spcPts val="1200"/>
                        </a:spcAft>
                        <a:buFont typeface="Arial" panose="020B0604020202020204" pitchFamily="34" charset="0"/>
                        <a:buChar char="•"/>
                      </a:pPr>
                      <a:r>
                        <a:rPr lang="en-US" sz="2000" b="1" i="1" dirty="0">
                          <a:solidFill>
                            <a:schemeClr val="accent3"/>
                          </a:solidFill>
                          <a:ea typeface="+mn-lt"/>
                          <a:cs typeface="+mn-lt"/>
                        </a:rPr>
                        <a:t>Completed cathode cyclic risk-reduction testing </a:t>
                      </a:r>
                      <a:r>
                        <a:rPr lang="en-US" sz="2000" b="0" dirty="0">
                          <a:solidFill>
                            <a:schemeClr val="tx1"/>
                          </a:solidFill>
                          <a:ea typeface="+mn-lt"/>
                          <a:cs typeface="+mn-lt"/>
                        </a:rPr>
                        <a:t>supporting NEXT-C and reducing technical risk for future mission users</a:t>
                      </a:r>
                      <a:endParaRPr lang="en-US" sz="2000" b="0" dirty="0">
                        <a:solidFill>
                          <a:schemeClr val="tx1"/>
                        </a:solidFill>
                      </a:endParaRPr>
                    </a:p>
                  </a:txBody>
                  <a:tcPr marL="274320" marR="182880" marT="457200" marB="274320">
                    <a:lnL w="19050" cap="flat" cmpd="sng" algn="ctr">
                      <a:solidFill>
                        <a:schemeClr val="tx1"/>
                      </a:solidFill>
                      <a:prstDash val="dash"/>
                      <a:round/>
                      <a:headEnd type="none" w="med" len="med"/>
                      <a:tailEnd type="none" w="med" len="med"/>
                    </a:lnL>
                    <a:lnR w="12700" cmpd="sng">
                      <a:noFill/>
                    </a:lnR>
                    <a:lnT w="19050" cap="flat" cmpd="sng" algn="ctr">
                      <a:solidFill>
                        <a:schemeClr val="tx1"/>
                      </a:solidFill>
                      <a:prstDash val="dash"/>
                      <a:round/>
                      <a:headEnd type="none" w="med" len="med"/>
                      <a:tailEnd type="none" w="med" len="med"/>
                    </a:lnT>
                    <a:lnB w="1905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noFill/>
                  </a:tcPr>
                </a:tc>
                <a:tc>
                  <a:txBody>
                    <a:bodyPr/>
                    <a:lstStyle/>
                    <a:p>
                      <a:pPr marL="0" algn="ctr" defTabSz="914309" rtl="0" eaLnBrk="1" latinLnBrk="0" hangingPunct="1">
                        <a:spcAft>
                          <a:spcPts val="1200"/>
                        </a:spcAft>
                      </a:pPr>
                      <a:r>
                        <a:rPr lang="en-US" sz="2000" b="1" kern="1200" dirty="0">
                          <a:solidFill>
                            <a:schemeClr val="tx1"/>
                          </a:solidFill>
                          <a:latin typeface="+mn-lt"/>
                          <a:ea typeface="+mn-lt"/>
                          <a:cs typeface="+mn-lt"/>
                        </a:rPr>
                        <a:t>POWER PROCESSING UNIT (PPU)</a:t>
                      </a:r>
                    </a:p>
                    <a:p>
                      <a:pPr marL="342900" indent="-342900" algn="l" defTabSz="914309" rtl="0" eaLnBrk="1" latinLnBrk="0" hangingPunct="1">
                        <a:spcAft>
                          <a:spcPts val="1200"/>
                        </a:spcAft>
                        <a:buFont typeface="Arial" panose="020B0604020202020204" pitchFamily="34" charset="0"/>
                        <a:buChar char="•"/>
                      </a:pPr>
                      <a:r>
                        <a:rPr lang="en-US" sz="2000" b="1" i="1" kern="1200" dirty="0">
                          <a:solidFill>
                            <a:schemeClr val="accent3"/>
                          </a:solidFill>
                          <a:latin typeface="+mn-lt"/>
                          <a:ea typeface="+mn-lt"/>
                          <a:cs typeface="+mn-lt"/>
                        </a:rPr>
                        <a:t>Completed fabrication and functional testing of AdvNEXT prototype PPU</a:t>
                      </a:r>
                      <a:r>
                        <a:rPr lang="en-US" sz="2000" b="0" kern="1200" dirty="0">
                          <a:solidFill>
                            <a:schemeClr val="tx1"/>
                          </a:solidFill>
                          <a:latin typeface="+mn-lt"/>
                          <a:ea typeface="+mn-lt"/>
                          <a:cs typeface="+mn-lt"/>
                        </a:rPr>
                        <a:t>, incorporating targeted design improvements to reduce system complexity</a:t>
                      </a:r>
                    </a:p>
                    <a:p>
                      <a:pPr marL="342900" indent="-342900" algn="l" defTabSz="914309" rtl="0" eaLnBrk="1" latinLnBrk="0" hangingPunct="1">
                        <a:spcAft>
                          <a:spcPts val="1200"/>
                        </a:spcAft>
                        <a:buFont typeface="Arial" panose="020B0604020202020204" pitchFamily="34" charset="0"/>
                        <a:buChar char="•"/>
                      </a:pPr>
                      <a:r>
                        <a:rPr lang="en-US" sz="2000" b="1" i="1" kern="1200" dirty="0">
                          <a:solidFill>
                            <a:schemeClr val="accent3"/>
                          </a:solidFill>
                          <a:latin typeface="+mn-lt"/>
                          <a:ea typeface="+mn-lt"/>
                          <a:cs typeface="+mn-lt"/>
                        </a:rPr>
                        <a:t>Completed comprehensive PPU environmental testing</a:t>
                      </a:r>
                    </a:p>
                    <a:p>
                      <a:pPr marL="342900" indent="-342900" algn="l" defTabSz="914309" rtl="0" eaLnBrk="1" latinLnBrk="0" hangingPunct="1">
                        <a:spcAft>
                          <a:spcPts val="1200"/>
                        </a:spcAft>
                        <a:buFont typeface="Arial" panose="020B0604020202020204" pitchFamily="34" charset="0"/>
                        <a:buChar char="•"/>
                      </a:pPr>
                      <a:r>
                        <a:rPr lang="en-US" sz="2000" b="0" kern="1200" dirty="0">
                          <a:solidFill>
                            <a:schemeClr val="tx1"/>
                          </a:solidFill>
                          <a:latin typeface="+mn-lt"/>
                          <a:ea typeface="+mn-lt"/>
                          <a:cs typeface="+mn-lt"/>
                        </a:rPr>
                        <a:t>Successfully </a:t>
                      </a:r>
                      <a:r>
                        <a:rPr lang="en-US" sz="2000" b="1" i="1" kern="1200" dirty="0">
                          <a:solidFill>
                            <a:schemeClr val="accent3"/>
                          </a:solidFill>
                          <a:latin typeface="+mn-lt"/>
                          <a:ea typeface="+mn-lt"/>
                          <a:cs typeface="+mn-lt"/>
                        </a:rPr>
                        <a:t>completed PPU system integration testing</a:t>
                      </a:r>
                      <a:r>
                        <a:rPr lang="en-US" sz="2000" b="0" kern="1200" dirty="0">
                          <a:solidFill>
                            <a:schemeClr val="tx1"/>
                          </a:solidFill>
                          <a:latin typeface="+mn-lt"/>
                          <a:ea typeface="+mn-lt"/>
                          <a:cs typeface="+mn-lt"/>
                        </a:rPr>
                        <a:t>, demonstrating fault-tolerant operation, 92–95% efficiency, and stable performance across all ten operating conditions</a:t>
                      </a:r>
                    </a:p>
                    <a:p>
                      <a:pPr marL="342900" indent="-342900" algn="l" defTabSz="914309" rtl="0" eaLnBrk="1" latinLnBrk="0" hangingPunct="1">
                        <a:spcAft>
                          <a:spcPts val="1200"/>
                        </a:spcAft>
                        <a:buFont typeface="Arial" panose="020B0604020202020204" pitchFamily="34" charset="0"/>
                        <a:buChar char="•"/>
                      </a:pPr>
                      <a:r>
                        <a:rPr lang="en-US" sz="2000" b="1" i="1" kern="1200" dirty="0">
                          <a:solidFill>
                            <a:schemeClr val="accent3"/>
                          </a:solidFill>
                          <a:latin typeface="+mn-lt"/>
                          <a:ea typeface="+mn-lt"/>
                          <a:cs typeface="+mn-lt"/>
                        </a:rPr>
                        <a:t>Completed comprehensive project documentation packages</a:t>
                      </a:r>
                    </a:p>
                  </a:txBody>
                  <a:tcPr marL="274320" marT="457200" marB="274320">
                    <a:lnL w="12700" cmpd="sng">
                      <a:noFill/>
                    </a:lnL>
                    <a:lnR w="19050" cap="flat" cmpd="sng" algn="ctr">
                      <a:solidFill>
                        <a:schemeClr val="tx1"/>
                      </a:solidFill>
                      <a:prstDash val="dash"/>
                      <a:round/>
                      <a:headEnd type="none" w="med" len="med"/>
                      <a:tailEnd type="none" w="med" len="med"/>
                    </a:lnR>
                    <a:lnT w="19050" cap="flat" cmpd="sng" algn="ctr">
                      <a:solidFill>
                        <a:schemeClr val="tx1"/>
                      </a:solidFill>
                      <a:prstDash val="dash"/>
                      <a:round/>
                      <a:headEnd type="none" w="med" len="med"/>
                      <a:tailEnd type="none" w="med" len="med"/>
                    </a:lnT>
                    <a:lnB w="1905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29320560"/>
                  </a:ext>
                </a:extLst>
              </a:tr>
            </a:tbl>
          </a:graphicData>
        </a:graphic>
      </p:graphicFrame>
      <p:sp>
        <p:nvSpPr>
          <p:cNvPr id="57" name="Text Placeholder 1">
            <a:extLst>
              <a:ext uri="{FF2B5EF4-FFF2-40B4-BE49-F238E27FC236}">
                <a16:creationId xmlns:a16="http://schemas.microsoft.com/office/drawing/2014/main" id="{1CDE8406-47FA-83AC-21E5-BB94CFEAD87E}"/>
              </a:ext>
            </a:extLst>
          </p:cNvPr>
          <p:cNvSpPr>
            <a:spLocks noGrp="1"/>
          </p:cNvSpPr>
          <p:nvPr>
            <p:ph type="body" sz="quarter" idx="19"/>
          </p:nvPr>
        </p:nvSpPr>
        <p:spPr>
          <a:xfrm>
            <a:off x="763489" y="491898"/>
            <a:ext cx="14965235" cy="728037"/>
          </a:xfrm>
        </p:spPr>
        <p:txBody>
          <a:bodyPr>
            <a:normAutofit/>
          </a:bodyPr>
          <a:lstStyle/>
          <a:p>
            <a:r>
              <a:rPr lang="en-US" dirty="0">
                <a:latin typeface="Arial" panose="020B0604020202020204" pitchFamily="34" charset="0"/>
              </a:rPr>
              <a:t>AdvNEXT | </a:t>
            </a:r>
            <a:r>
              <a:rPr lang="en-US" b="1" dirty="0">
                <a:latin typeface="Arial" panose="020B0604020202020204" pitchFamily="34" charset="0"/>
              </a:rPr>
              <a:t>FY26 Review</a:t>
            </a:r>
          </a:p>
        </p:txBody>
      </p:sp>
      <p:sp>
        <p:nvSpPr>
          <p:cNvPr id="8" name="TextBox 7">
            <a:extLst>
              <a:ext uri="{FF2B5EF4-FFF2-40B4-BE49-F238E27FC236}">
                <a16:creationId xmlns:a16="http://schemas.microsoft.com/office/drawing/2014/main" id="{94253607-B003-4DC7-5C2E-4A11FE05F024}"/>
              </a:ext>
            </a:extLst>
          </p:cNvPr>
          <p:cNvSpPr txBox="1"/>
          <p:nvPr/>
        </p:nvSpPr>
        <p:spPr>
          <a:xfrm>
            <a:off x="0" y="1783793"/>
            <a:ext cx="5943600" cy="11170204"/>
          </a:xfrm>
          <a:prstGeom prst="rect">
            <a:avLst/>
          </a:prstGeom>
          <a:solidFill>
            <a:schemeClr val="accent3">
              <a:lumMod val="20000"/>
              <a:lumOff val="80000"/>
            </a:schemeClr>
          </a:solidFill>
          <a:effectLst/>
        </p:spPr>
        <p:txBody>
          <a:bodyPr wrap="square" lIns="274320" tIns="274320" rIns="274320" bIns="182880" anchor="t">
            <a:noAutofit/>
          </a:bodyPr>
          <a:lstStyle/>
          <a:p>
            <a:pPr algn="ctr">
              <a:spcAft>
                <a:spcPts val="1200"/>
              </a:spcAft>
            </a:pPr>
            <a:r>
              <a:rPr lang="en-US" sz="2200" b="1" i="1" dirty="0"/>
              <a:t>The AdvNEXT project is a program between NASA, the commercial industry, and USSF to optimize NASA’s Evolutionary Xenon Thruster (NEXT) ion propulsion system for operation at increased thrust-to-power levels. </a:t>
            </a:r>
          </a:p>
          <a:p>
            <a:pPr algn="ctr">
              <a:spcBef>
                <a:spcPts val="0"/>
              </a:spcBef>
              <a:spcAft>
                <a:spcPts val="1200"/>
              </a:spcAft>
            </a:pPr>
            <a:r>
              <a:rPr lang="en-US" sz="2200" i="1" dirty="0"/>
              <a:t>NEXT was originally developed by NASA’s In-Space Propulsion Technology Program and led by NASA GRC. The NEXT-Commercial (NEXT-C) project was later initiated by NASA in 2015 and led to the development of flight hardware than was demonstrated on the DART mission.</a:t>
            </a:r>
          </a:p>
        </p:txBody>
      </p:sp>
      <p:sp>
        <p:nvSpPr>
          <p:cNvPr id="7" name="Text Placeholder 8">
            <a:extLst>
              <a:ext uri="{FF2B5EF4-FFF2-40B4-BE49-F238E27FC236}">
                <a16:creationId xmlns:a16="http://schemas.microsoft.com/office/drawing/2014/main" id="{0C9CD66F-BF3D-0777-BCFF-EF6439FB770F}"/>
              </a:ext>
            </a:extLst>
          </p:cNvPr>
          <p:cNvSpPr txBox="1">
            <a:spLocks/>
          </p:cNvSpPr>
          <p:nvPr/>
        </p:nvSpPr>
        <p:spPr>
          <a:xfrm>
            <a:off x="18457875" y="491898"/>
            <a:ext cx="4142933" cy="728037"/>
          </a:xfrm>
          <a:prstGeom prst="rect">
            <a:avLst/>
          </a:prstGeom>
        </p:spPr>
        <p:txBody>
          <a:bodyPr vert="horz" lIns="0" tIns="0" rIns="0" bIns="0" rtlCol="0" anchor="ctr" anchorCtr="0">
            <a:normAutofit lnSpcReduction="10000"/>
          </a:bodyPr>
          <a:lstStyle>
            <a:lvl1pPr marL="0" indent="0" algn="r" defTabSz="914309" rtl="0" eaLnBrk="1" latinLnBrk="0" hangingPunct="1">
              <a:lnSpc>
                <a:spcPct val="100000"/>
              </a:lnSpc>
              <a:spcBef>
                <a:spcPts val="0"/>
              </a:spcBef>
              <a:buFont typeface="Arial" panose="020B0604020202020204" pitchFamily="34" charset="0"/>
              <a:buNone/>
              <a:defRPr sz="2800" b="0" kern="1200">
                <a:solidFill>
                  <a:srgbClr val="FF0000"/>
                </a:solidFill>
                <a:latin typeface="+mj-lt"/>
                <a:ea typeface="+mn-ea"/>
                <a:cs typeface="Arial" panose="020B0604020202020204" pitchFamily="34" charset="0"/>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solidFill>
                  <a:schemeClr val="accent5">
                    <a:lumMod val="40000"/>
                    <a:lumOff val="60000"/>
                  </a:schemeClr>
                </a:solidFill>
                <a:latin typeface="Arial" panose="020B0604020202020204" pitchFamily="34" charset="0"/>
              </a:rPr>
              <a:t>GO / Space Transportation </a:t>
            </a:r>
            <a:r>
              <a:rPr lang="en-US" sz="2400" i="1" dirty="0">
                <a:solidFill>
                  <a:schemeClr val="accent5">
                    <a:lumMod val="40000"/>
                    <a:lumOff val="60000"/>
                  </a:schemeClr>
                </a:solidFill>
                <a:latin typeface="Arial" panose="020B0604020202020204" pitchFamily="34" charset="0"/>
              </a:rPr>
              <a:t>Annual Review</a:t>
            </a:r>
          </a:p>
        </p:txBody>
      </p:sp>
      <p:graphicFrame>
        <p:nvGraphicFramePr>
          <p:cNvPr id="30" name="Table 29">
            <a:extLst>
              <a:ext uri="{FF2B5EF4-FFF2-40B4-BE49-F238E27FC236}">
                <a16:creationId xmlns:a16="http://schemas.microsoft.com/office/drawing/2014/main" id="{92A68211-39D2-EE02-6C45-836D563BA2BB}"/>
              </a:ext>
            </a:extLst>
          </p:cNvPr>
          <p:cNvGraphicFramePr>
            <a:graphicFrameLocks noGrp="1"/>
          </p:cNvGraphicFramePr>
          <p:nvPr>
            <p:extLst>
              <p:ext uri="{D42A27DB-BD31-4B8C-83A1-F6EECF244321}">
                <p14:modId xmlns:p14="http://schemas.microsoft.com/office/powerpoint/2010/main" val="699911628"/>
              </p:ext>
            </p:extLst>
          </p:nvPr>
        </p:nvGraphicFramePr>
        <p:xfrm>
          <a:off x="327349" y="10889412"/>
          <a:ext cx="5288902" cy="1676400"/>
        </p:xfrm>
        <a:graphic>
          <a:graphicData uri="http://schemas.openxmlformats.org/drawingml/2006/table">
            <a:tbl>
              <a:tblPr firstRow="1" bandRow="1">
                <a:effectLst>
                  <a:outerShdw blurRad="50800" dist="38100" dir="5400000" algn="t" rotWithShape="0">
                    <a:prstClr val="black">
                      <a:alpha val="40000"/>
                    </a:prstClr>
                  </a:outerShdw>
                </a:effectLst>
                <a:tableStyleId>{2D5ABB26-0587-4C30-8999-92F81FD0307C}</a:tableStyleId>
              </a:tblPr>
              <a:tblGrid>
                <a:gridCol w="2378529">
                  <a:extLst>
                    <a:ext uri="{9D8B030D-6E8A-4147-A177-3AD203B41FA5}">
                      <a16:colId xmlns:a16="http://schemas.microsoft.com/office/drawing/2014/main" val="2628366085"/>
                    </a:ext>
                  </a:extLst>
                </a:gridCol>
                <a:gridCol w="2910373">
                  <a:extLst>
                    <a:ext uri="{9D8B030D-6E8A-4147-A177-3AD203B41FA5}">
                      <a16:colId xmlns:a16="http://schemas.microsoft.com/office/drawing/2014/main" val="1677549863"/>
                    </a:ext>
                  </a:extLst>
                </a:gridCol>
              </a:tblGrid>
              <a:tr h="370840">
                <a:tc>
                  <a:txBody>
                    <a:bodyPr/>
                    <a:lstStyle/>
                    <a:p>
                      <a:pPr algn="l">
                        <a:spcAft>
                          <a:spcPts val="600"/>
                        </a:spcAft>
                      </a:pPr>
                      <a:r>
                        <a:rPr lang="en-US" sz="2000" b="1" dirty="0">
                          <a:solidFill>
                            <a:schemeClr val="tx1"/>
                          </a:solidFill>
                        </a:rPr>
                        <a:t>Project Sponsor</a:t>
                      </a:r>
                    </a:p>
                  </a:txBody>
                  <a:tcPr marT="91440">
                    <a:solidFill>
                      <a:schemeClr val="accent3">
                        <a:lumMod val="60000"/>
                        <a:lumOff val="40000"/>
                      </a:schemeClr>
                    </a:solidFill>
                  </a:tcPr>
                </a:tc>
                <a:tc>
                  <a:txBody>
                    <a:bodyPr/>
                    <a:lstStyle/>
                    <a:p>
                      <a:r>
                        <a:rPr lang="en-US" sz="2000" b="0" dirty="0">
                          <a:solidFill>
                            <a:schemeClr val="tx1"/>
                          </a:solidFill>
                        </a:rPr>
                        <a:t>USSF</a:t>
                      </a:r>
                    </a:p>
                  </a:txBody>
                  <a:tcPr marT="91440">
                    <a:solidFill>
                      <a:schemeClr val="accent3">
                        <a:lumMod val="60000"/>
                        <a:lumOff val="40000"/>
                      </a:schemeClr>
                    </a:solidFill>
                  </a:tcPr>
                </a:tc>
                <a:extLst>
                  <a:ext uri="{0D108BD9-81ED-4DB2-BD59-A6C34878D82A}">
                    <a16:rowId xmlns:a16="http://schemas.microsoft.com/office/drawing/2014/main" val="3738939880"/>
                  </a:ext>
                </a:extLst>
              </a:tr>
              <a:tr h="370840">
                <a:tc>
                  <a:txBody>
                    <a:bodyPr/>
                    <a:lstStyle/>
                    <a:p>
                      <a:pPr algn="l">
                        <a:spcAft>
                          <a:spcPts val="600"/>
                        </a:spcAft>
                      </a:pPr>
                      <a:r>
                        <a:rPr lang="en-US" sz="2000" b="1" dirty="0">
                          <a:solidFill>
                            <a:schemeClr val="tx1"/>
                          </a:solidFill>
                        </a:rPr>
                        <a:t>Project Manager</a:t>
                      </a:r>
                      <a:endParaRPr lang="en-US" sz="2000" dirty="0">
                        <a:solidFill>
                          <a:schemeClr val="tx1"/>
                        </a:solidFill>
                      </a:endParaRPr>
                    </a:p>
                  </a:txBody>
                  <a:tcPr>
                    <a:solidFill>
                      <a:schemeClr val="accent3">
                        <a:lumMod val="60000"/>
                        <a:lumOff val="40000"/>
                      </a:schemeClr>
                    </a:solidFill>
                  </a:tcPr>
                </a:tc>
                <a:tc>
                  <a:txBody>
                    <a:bodyPr/>
                    <a:lstStyle/>
                    <a:p>
                      <a:r>
                        <a:rPr lang="en-US" sz="2000" dirty="0">
                          <a:solidFill>
                            <a:schemeClr val="tx1"/>
                          </a:solidFill>
                        </a:rPr>
                        <a:t>Eric Pencil, GRC</a:t>
                      </a:r>
                    </a:p>
                  </a:txBody>
                  <a:tcPr>
                    <a:solidFill>
                      <a:schemeClr val="accent3">
                        <a:lumMod val="60000"/>
                        <a:lumOff val="40000"/>
                      </a:schemeClr>
                    </a:solidFill>
                  </a:tcPr>
                </a:tc>
                <a:extLst>
                  <a:ext uri="{0D108BD9-81ED-4DB2-BD59-A6C34878D82A}">
                    <a16:rowId xmlns:a16="http://schemas.microsoft.com/office/drawing/2014/main" val="1701404148"/>
                  </a:ext>
                </a:extLst>
              </a:tr>
              <a:tr h="370840">
                <a:tc>
                  <a:txBody>
                    <a:bodyPr/>
                    <a:lstStyle/>
                    <a:p>
                      <a:pPr algn="l">
                        <a:spcAft>
                          <a:spcPts val="600"/>
                        </a:spcAft>
                      </a:pPr>
                      <a:r>
                        <a:rPr lang="en-US" sz="2000" b="1" dirty="0">
                          <a:solidFill>
                            <a:schemeClr val="tx1"/>
                          </a:solidFill>
                        </a:rPr>
                        <a:t>Technical Lead</a:t>
                      </a:r>
                    </a:p>
                  </a:txBody>
                  <a:tcPr>
                    <a:solidFill>
                      <a:schemeClr val="accent3">
                        <a:lumMod val="60000"/>
                        <a:lumOff val="40000"/>
                      </a:schemeClr>
                    </a:solidFill>
                  </a:tcPr>
                </a:tc>
                <a:tc>
                  <a:txBody>
                    <a:bodyPr/>
                    <a:lstStyle/>
                    <a:p>
                      <a:r>
                        <a:rPr lang="en-US" sz="2000" dirty="0">
                          <a:solidFill>
                            <a:schemeClr val="tx1"/>
                          </a:solidFill>
                        </a:rPr>
                        <a:t>Rob Thomas, GRC</a:t>
                      </a:r>
                    </a:p>
                  </a:txBody>
                  <a:tcPr>
                    <a:solidFill>
                      <a:schemeClr val="accent3">
                        <a:lumMod val="60000"/>
                        <a:lumOff val="40000"/>
                      </a:schemeClr>
                    </a:solidFill>
                  </a:tcPr>
                </a:tc>
                <a:extLst>
                  <a:ext uri="{0D108BD9-81ED-4DB2-BD59-A6C34878D82A}">
                    <a16:rowId xmlns:a16="http://schemas.microsoft.com/office/drawing/2014/main" val="1321099210"/>
                  </a:ext>
                </a:extLst>
              </a:tr>
              <a:tr h="370840">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sz="2000" b="1" dirty="0">
                          <a:solidFill>
                            <a:schemeClr val="tx1"/>
                          </a:solidFill>
                        </a:rPr>
                        <a:t>Budget Analyst</a:t>
                      </a:r>
                      <a:endParaRPr lang="en-US" sz="2000" dirty="0">
                        <a:solidFill>
                          <a:schemeClr val="tx1"/>
                        </a:solidFill>
                      </a:endParaRPr>
                    </a:p>
                  </a:txBody>
                  <a:tcPr marB="91440">
                    <a:solidFill>
                      <a:schemeClr val="accent3">
                        <a:lumMod val="60000"/>
                        <a:lumOff val="40000"/>
                      </a:schemeClr>
                    </a:solidFill>
                  </a:tcPr>
                </a:tc>
                <a:tc>
                  <a:txBody>
                    <a:bodyPr/>
                    <a:lstStyle/>
                    <a:p>
                      <a:r>
                        <a:rPr lang="en-US" sz="2000" dirty="0">
                          <a:solidFill>
                            <a:schemeClr val="tx1"/>
                          </a:solidFill>
                        </a:rPr>
                        <a:t>Ben Bauman, GRC</a:t>
                      </a:r>
                    </a:p>
                  </a:txBody>
                  <a:tcPr marB="91440">
                    <a:solidFill>
                      <a:schemeClr val="accent3">
                        <a:lumMod val="60000"/>
                        <a:lumOff val="40000"/>
                      </a:schemeClr>
                    </a:solidFill>
                  </a:tcPr>
                </a:tc>
                <a:extLst>
                  <a:ext uri="{0D108BD9-81ED-4DB2-BD59-A6C34878D82A}">
                    <a16:rowId xmlns:a16="http://schemas.microsoft.com/office/drawing/2014/main" val="2561956427"/>
                  </a:ext>
                </a:extLst>
              </a:tr>
            </a:tbl>
          </a:graphicData>
        </a:graphic>
      </p:graphicFrame>
      <p:sp>
        <p:nvSpPr>
          <p:cNvPr id="11" name="TextBox 10">
            <a:extLst>
              <a:ext uri="{FF2B5EF4-FFF2-40B4-BE49-F238E27FC236}">
                <a16:creationId xmlns:a16="http://schemas.microsoft.com/office/drawing/2014/main" id="{11649D13-5342-9034-DD17-5500AFC86CC4}"/>
              </a:ext>
            </a:extLst>
          </p:cNvPr>
          <p:cNvSpPr txBox="1"/>
          <p:nvPr/>
        </p:nvSpPr>
        <p:spPr>
          <a:xfrm>
            <a:off x="763490" y="1190508"/>
            <a:ext cx="23468110" cy="523152"/>
          </a:xfrm>
          <a:prstGeom prst="rect">
            <a:avLst/>
          </a:prstGeom>
        </p:spPr>
        <p:txBody>
          <a:bodyPr vert="horz" lIns="0" tIns="0" rIns="0" bIns="0" rtlCol="0" anchor="ctr" anchorCtr="0">
            <a:noAutofit/>
          </a:bodyPr>
          <a:lstStyle>
            <a:lvl1pPr indent="0" defTabSz="914400">
              <a:lnSpc>
                <a:spcPct val="100000"/>
              </a:lnSpc>
              <a:spcBef>
                <a:spcPts val="0"/>
              </a:spcBef>
              <a:buFont typeface="Arial" panose="020B0604020202020204" pitchFamily="34" charset="0"/>
              <a:buNone/>
              <a:defRPr b="0">
                <a:solidFill>
                  <a:schemeClr val="bg1"/>
                </a:solidFill>
                <a:latin typeface="Arial" panose="020B0604020202020204" pitchFamily="34" charset="0"/>
                <a:cs typeface="Arial" panose="020B0604020202020204" pitchFamily="34" charset="0"/>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defRPr sz="1800"/>
            </a:lvl4pPr>
            <a:lvl5pPr marL="2057400" indent="-228600" defTabSz="914400">
              <a:lnSpc>
                <a:spcPct val="90000"/>
              </a:lnSpc>
              <a:spcBef>
                <a:spcPts val="500"/>
              </a:spcBef>
              <a:buFont typeface="Arial" panose="020B0604020202020204" pitchFamily="34" charset="0"/>
              <a:buChar char="•"/>
              <a:defRPr sz="1800"/>
            </a:lvl5pPr>
            <a:lvl6pPr marL="2514600" indent="-228600" defTabSz="914400">
              <a:lnSpc>
                <a:spcPct val="90000"/>
              </a:lnSpc>
              <a:spcBef>
                <a:spcPts val="500"/>
              </a:spcBef>
              <a:buFont typeface="Arial" panose="020B0604020202020204" pitchFamily="34" charset="0"/>
              <a:buChar char="•"/>
              <a:defRPr sz="1800"/>
            </a:lvl6pPr>
            <a:lvl7pPr marL="2971800" indent="-228600" defTabSz="914400">
              <a:lnSpc>
                <a:spcPct val="90000"/>
              </a:lnSpc>
              <a:spcBef>
                <a:spcPts val="500"/>
              </a:spcBef>
              <a:buFont typeface="Arial" panose="020B0604020202020204" pitchFamily="34" charset="0"/>
              <a:buChar char="•"/>
              <a:defRPr sz="1800"/>
            </a:lvl7pPr>
            <a:lvl8pPr marL="3429000" indent="-228600" defTabSz="914400">
              <a:lnSpc>
                <a:spcPct val="90000"/>
              </a:lnSpc>
              <a:spcBef>
                <a:spcPts val="500"/>
              </a:spcBef>
              <a:buFont typeface="Arial" panose="020B0604020202020204" pitchFamily="34" charset="0"/>
              <a:buChar char="•"/>
              <a:defRPr sz="1800"/>
            </a:lvl8pPr>
            <a:lvl9pPr marL="3886200" indent="-228600" defTabSz="914400">
              <a:lnSpc>
                <a:spcPct val="90000"/>
              </a:lnSpc>
              <a:spcBef>
                <a:spcPts val="500"/>
              </a:spcBef>
              <a:buFont typeface="Arial" panose="020B0604020202020204" pitchFamily="34" charset="0"/>
              <a:buChar char="•"/>
              <a:defRPr sz="1800"/>
            </a:lvl9pPr>
          </a:lstStyle>
          <a:p>
            <a:r>
              <a:rPr lang="en-US" sz="2800" dirty="0"/>
              <a:t>U.S. Space Force (USSF) Interagency Agreement Advanced NEXT (AdvNEXT) Gridded Ion Propulsion</a:t>
            </a:r>
          </a:p>
        </p:txBody>
      </p:sp>
      <p:sp>
        <p:nvSpPr>
          <p:cNvPr id="18" name="TextBox 17">
            <a:extLst>
              <a:ext uri="{FF2B5EF4-FFF2-40B4-BE49-F238E27FC236}">
                <a16:creationId xmlns:a16="http://schemas.microsoft.com/office/drawing/2014/main" id="{24687D83-481B-B053-E7E3-3C9C23BB5C50}"/>
              </a:ext>
            </a:extLst>
          </p:cNvPr>
          <p:cNvSpPr txBox="1"/>
          <p:nvPr/>
        </p:nvSpPr>
        <p:spPr>
          <a:xfrm>
            <a:off x="6271517" y="2352242"/>
            <a:ext cx="6075744" cy="5466576"/>
          </a:xfrm>
          <a:prstGeom prst="roundRect">
            <a:avLst>
              <a:gd name="adj" fmla="val 7883"/>
            </a:avLst>
          </a:prstGeom>
          <a:solidFill>
            <a:schemeClr val="bg2"/>
          </a:solidFill>
          <a:effectLst/>
        </p:spPr>
        <p:txBody>
          <a:bodyPr wrap="square" lIns="182880" tIns="365760" rIns="182880" bIns="182880" anchor="t">
            <a:spAutoFit/>
          </a:bodyPr>
          <a:lstStyle/>
          <a:p>
            <a:pPr marL="342900" indent="-342900">
              <a:spcAft>
                <a:spcPts val="1200"/>
              </a:spcAft>
              <a:buFont typeface="Arial" panose="020B0604020202020204" pitchFamily="34" charset="0"/>
              <a:buChar char="•"/>
            </a:pPr>
            <a:r>
              <a:rPr lang="en-US" sz="2200" dirty="0">
                <a:latin typeface="Arial"/>
                <a:cs typeface="Arial"/>
              </a:rPr>
              <a:t>The AdvNEXT system builds upon the NEXT-C architecture, while seeking to reduce parts count, cost, and complexity</a:t>
            </a:r>
            <a:endParaRPr lang="en-US" sz="2200" dirty="0">
              <a:cs typeface="Arial"/>
            </a:endParaRPr>
          </a:p>
          <a:p>
            <a:pPr marL="342900" indent="-342900">
              <a:spcAft>
                <a:spcPts val="1200"/>
              </a:spcAft>
              <a:buFont typeface="Arial" panose="020B0604020202020204" pitchFamily="34" charset="0"/>
              <a:buChar char="•"/>
            </a:pPr>
            <a:r>
              <a:rPr lang="en-US" sz="2200" dirty="0"/>
              <a:t>Design philosophy is to utilize heritage components wherever practical, to reduce future maturation and qualification costs</a:t>
            </a:r>
          </a:p>
          <a:p>
            <a:pPr marL="342900" indent="-342900">
              <a:spcAft>
                <a:spcPts val="1200"/>
              </a:spcAft>
              <a:buFont typeface="Arial" panose="020B0604020202020204" pitchFamily="34" charset="0"/>
              <a:buChar char="•"/>
            </a:pPr>
            <a:r>
              <a:rPr lang="en-US" sz="2200" dirty="0">
                <a:ea typeface="+mn-lt"/>
                <a:cs typeface="+mn-lt"/>
              </a:rPr>
              <a:t>AdvNEXT technology is expected to transition to future NASA and partner missions through continued maturation, flight infusion opportunities, &amp; engagement with potential mission and industry users</a:t>
            </a:r>
            <a:endParaRPr lang="en-US" sz="2400" dirty="0">
              <a:cs typeface="Arial"/>
            </a:endParaRPr>
          </a:p>
        </p:txBody>
      </p:sp>
      <p:sp>
        <p:nvSpPr>
          <p:cNvPr id="21" name="Rectangle 20">
            <a:extLst>
              <a:ext uri="{FF2B5EF4-FFF2-40B4-BE49-F238E27FC236}">
                <a16:creationId xmlns:a16="http://schemas.microsoft.com/office/drawing/2014/main" id="{42D5F464-9ABC-B797-E129-92DB5CD9354B}"/>
              </a:ext>
            </a:extLst>
          </p:cNvPr>
          <p:cNvSpPr/>
          <p:nvPr/>
        </p:nvSpPr>
        <p:spPr>
          <a:xfrm>
            <a:off x="7023389" y="2090411"/>
            <a:ext cx="4572000" cy="523152"/>
          </a:xfrm>
          <a:prstGeom prst="rect">
            <a:avLst/>
          </a:prstGeom>
          <a:solidFill>
            <a:schemeClr val="accent3"/>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rPr>
              <a:t>Technology Description</a:t>
            </a:r>
          </a:p>
        </p:txBody>
      </p:sp>
      <p:pic>
        <p:nvPicPr>
          <p:cNvPr id="3" name="Picture 2" descr="A graph showing a line of different colored circles and lines&#10;&#10;AI-generated content may be incorrect.">
            <a:extLst>
              <a:ext uri="{FF2B5EF4-FFF2-40B4-BE49-F238E27FC236}">
                <a16:creationId xmlns:a16="http://schemas.microsoft.com/office/drawing/2014/main" id="{8BC29091-DE26-8231-9BF8-CDC01CF388A1}"/>
              </a:ext>
            </a:extLst>
          </p:cNvPr>
          <p:cNvPicPr>
            <a:picLocks noChangeAspect="1"/>
          </p:cNvPicPr>
          <p:nvPr/>
        </p:nvPicPr>
        <p:blipFill>
          <a:blip r:embed="rId2"/>
          <a:stretch>
            <a:fillRect/>
          </a:stretch>
        </p:blipFill>
        <p:spPr>
          <a:xfrm>
            <a:off x="17538080" y="9333276"/>
            <a:ext cx="5443218" cy="3112271"/>
          </a:xfrm>
          <a:prstGeom prst="rect">
            <a:avLst/>
          </a:prstGeom>
        </p:spPr>
      </p:pic>
      <p:sp>
        <p:nvSpPr>
          <p:cNvPr id="10" name="TextBox 9">
            <a:extLst>
              <a:ext uri="{FF2B5EF4-FFF2-40B4-BE49-F238E27FC236}">
                <a16:creationId xmlns:a16="http://schemas.microsoft.com/office/drawing/2014/main" id="{5A8139BD-238A-1C20-194F-19363BD1E0D1}"/>
              </a:ext>
            </a:extLst>
          </p:cNvPr>
          <p:cNvSpPr txBox="1"/>
          <p:nvPr/>
        </p:nvSpPr>
        <p:spPr>
          <a:xfrm>
            <a:off x="13422109" y="13063848"/>
            <a:ext cx="3649378" cy="486287"/>
          </a:xfrm>
          <a:prstGeom prst="rect">
            <a:avLst/>
          </a:prstGeom>
          <a:noFill/>
        </p:spPr>
        <p:txBody>
          <a:bodyPr wrap="square" lIns="91440" tIns="45720" rIns="91440" bIns="45720" rtlCol="0" anchor="t">
            <a:spAutoFit/>
          </a:bodyPr>
          <a:lstStyle/>
          <a:p>
            <a:pPr algn="ctr">
              <a:lnSpc>
                <a:spcPct val="80000"/>
              </a:lnSpc>
            </a:pPr>
            <a:r>
              <a:rPr lang="en-US" sz="1600" b="1" i="1" dirty="0"/>
              <a:t>AdvNEXT PPU during system integration testing</a:t>
            </a:r>
            <a:endParaRPr lang="en-US" sz="4000" dirty="0"/>
          </a:p>
        </p:txBody>
      </p:sp>
      <p:sp>
        <p:nvSpPr>
          <p:cNvPr id="13" name="TextBox 12">
            <a:extLst>
              <a:ext uri="{FF2B5EF4-FFF2-40B4-BE49-F238E27FC236}">
                <a16:creationId xmlns:a16="http://schemas.microsoft.com/office/drawing/2014/main" id="{97B82657-A13E-A1A7-E1C9-0F4A016172A6}"/>
              </a:ext>
            </a:extLst>
          </p:cNvPr>
          <p:cNvSpPr txBox="1"/>
          <p:nvPr/>
        </p:nvSpPr>
        <p:spPr>
          <a:xfrm>
            <a:off x="17538081" y="12495508"/>
            <a:ext cx="5443218" cy="486287"/>
          </a:xfrm>
          <a:prstGeom prst="rect">
            <a:avLst/>
          </a:prstGeom>
          <a:noFill/>
        </p:spPr>
        <p:txBody>
          <a:bodyPr wrap="square" lIns="91440" tIns="45720" rIns="91440" bIns="45720" rtlCol="0" anchor="t">
            <a:spAutoFit/>
          </a:bodyPr>
          <a:lstStyle/>
          <a:p>
            <a:pPr algn="ctr">
              <a:lnSpc>
                <a:spcPct val="80000"/>
              </a:lnSpc>
            </a:pPr>
            <a:r>
              <a:rPr lang="en-US" sz="1600" b="1" i="1" dirty="0"/>
              <a:t>AdvNEXT Throttle Levels: Levels chosen to deliver performance consistent with near-earth applications</a:t>
            </a:r>
          </a:p>
        </p:txBody>
      </p:sp>
      <p:sp>
        <p:nvSpPr>
          <p:cNvPr id="22" name="TextBox 21">
            <a:extLst>
              <a:ext uri="{FF2B5EF4-FFF2-40B4-BE49-F238E27FC236}">
                <a16:creationId xmlns:a16="http://schemas.microsoft.com/office/drawing/2014/main" id="{B862BDBD-7130-9670-CC66-0029C7265FE6}"/>
              </a:ext>
            </a:extLst>
          </p:cNvPr>
          <p:cNvSpPr txBox="1"/>
          <p:nvPr/>
        </p:nvSpPr>
        <p:spPr>
          <a:xfrm>
            <a:off x="6265575" y="8232872"/>
            <a:ext cx="6087628" cy="4710827"/>
          </a:xfrm>
          <a:prstGeom prst="roundRect">
            <a:avLst>
              <a:gd name="adj" fmla="val 8764"/>
            </a:avLst>
          </a:prstGeom>
          <a:solidFill>
            <a:schemeClr val="bg2"/>
          </a:solidFill>
          <a:effectLst/>
        </p:spPr>
        <p:txBody>
          <a:bodyPr wrap="square" lIns="182880" tIns="457200" rIns="182880" bIns="182880" anchor="t">
            <a:spAutoFit/>
          </a:bodyPr>
          <a:lstStyle/>
          <a:p>
            <a:pPr marL="342900" indent="-342900">
              <a:spcAft>
                <a:spcPts val="1200"/>
              </a:spcAft>
              <a:buFont typeface="Arial" panose="020B0604020202020204" pitchFamily="34" charset="0"/>
              <a:buChar char="•"/>
            </a:pPr>
            <a:r>
              <a:rPr lang="en-US" sz="2200" b="1" dirty="0">
                <a:ea typeface="+mn-lt"/>
                <a:cs typeface="+mn-lt"/>
              </a:rPr>
              <a:t>End to gridded ion thruster investment: </a:t>
            </a:r>
            <a:r>
              <a:rPr lang="en-US" sz="2200" dirty="0">
                <a:ea typeface="+mn-lt"/>
                <a:cs typeface="+mn-lt"/>
              </a:rPr>
              <a:t>This risks forfeiting a flight-proven NASA propulsion capability, which could:</a:t>
            </a:r>
          </a:p>
          <a:p>
            <a:pPr marL="822960" lvl="1" indent="-365760">
              <a:spcAft>
                <a:spcPts val="1200"/>
              </a:spcAft>
              <a:buFont typeface="Arial" panose="020B0604020202020204" pitchFamily="34" charset="0"/>
              <a:buChar char="−"/>
            </a:pPr>
            <a:r>
              <a:rPr lang="en-US" sz="2200" dirty="0">
                <a:ea typeface="+mn-lt"/>
                <a:cs typeface="+mn-lt"/>
              </a:rPr>
              <a:t>Lead to atrophy of workforce, supply-chain, and technical expertise</a:t>
            </a:r>
          </a:p>
          <a:p>
            <a:pPr marL="822960" lvl="1" indent="-365760">
              <a:spcAft>
                <a:spcPts val="1200"/>
              </a:spcAft>
              <a:buFont typeface="Arial" panose="020B0604020202020204" pitchFamily="34" charset="0"/>
              <a:buChar char="−"/>
            </a:pPr>
            <a:r>
              <a:rPr lang="en-US" sz="2200" dirty="0">
                <a:ea typeface="+mn-lt"/>
                <a:cs typeface="+mn-lt"/>
              </a:rPr>
              <a:t>Reduce mission design flexibility</a:t>
            </a:r>
          </a:p>
          <a:p>
            <a:pPr marL="822960" lvl="1" indent="-365760">
              <a:spcAft>
                <a:spcPts val="1200"/>
              </a:spcAft>
              <a:buFont typeface="Arial" panose="020B0604020202020204" pitchFamily="34" charset="0"/>
              <a:buChar char="−"/>
            </a:pPr>
            <a:r>
              <a:rPr lang="en-US" sz="2200" dirty="0">
                <a:ea typeface="+mn-lt"/>
                <a:cs typeface="+mn-lt"/>
              </a:rPr>
              <a:t>Significantly increase cost and schedule required to reconstitute the technology for future NASA missions</a:t>
            </a:r>
            <a:endParaRPr lang="en-US" sz="2200" dirty="0">
              <a:cs typeface="Arial"/>
            </a:endParaRPr>
          </a:p>
        </p:txBody>
      </p:sp>
      <p:sp>
        <p:nvSpPr>
          <p:cNvPr id="24" name="Rectangle 23">
            <a:extLst>
              <a:ext uri="{FF2B5EF4-FFF2-40B4-BE49-F238E27FC236}">
                <a16:creationId xmlns:a16="http://schemas.microsoft.com/office/drawing/2014/main" id="{0EF7B60A-3B41-28B1-4718-C99985C10963}"/>
              </a:ext>
            </a:extLst>
          </p:cNvPr>
          <p:cNvSpPr/>
          <p:nvPr/>
        </p:nvSpPr>
        <p:spPr>
          <a:xfrm>
            <a:off x="7266619" y="8043559"/>
            <a:ext cx="4085541" cy="578278"/>
          </a:xfrm>
          <a:prstGeom prst="rect">
            <a:avLst/>
          </a:prstGeom>
          <a:solidFill>
            <a:schemeClr val="accent3"/>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rPr>
              <a:t>FY26 Issues / Risks</a:t>
            </a:r>
          </a:p>
        </p:txBody>
      </p:sp>
      <p:pic>
        <p:nvPicPr>
          <p:cNvPr id="2" name="Picture 1" descr="A picture containing indoor, light&#10;&#10;AI-generated content may be incorrect.">
            <a:extLst>
              <a:ext uri="{FF2B5EF4-FFF2-40B4-BE49-F238E27FC236}">
                <a16:creationId xmlns:a16="http://schemas.microsoft.com/office/drawing/2014/main" id="{8611891E-B635-C7FE-39BE-96508D1A3CC3}"/>
              </a:ext>
            </a:extLst>
          </p:cNvPr>
          <p:cNvPicPr>
            <a:picLocks noChangeAspect="1"/>
          </p:cNvPicPr>
          <p:nvPr/>
        </p:nvPicPr>
        <p:blipFill>
          <a:blip r:embed="rId3"/>
          <a:stretch>
            <a:fillRect/>
          </a:stretch>
        </p:blipFill>
        <p:spPr>
          <a:xfrm>
            <a:off x="440553" y="6890975"/>
            <a:ext cx="5062495" cy="3300370"/>
          </a:xfrm>
          <a:prstGeom prst="rect">
            <a:avLst/>
          </a:prstGeom>
        </p:spPr>
      </p:pic>
      <p:pic>
        <p:nvPicPr>
          <p:cNvPr id="4" name="Picture 3">
            <a:extLst>
              <a:ext uri="{FF2B5EF4-FFF2-40B4-BE49-F238E27FC236}">
                <a16:creationId xmlns:a16="http://schemas.microsoft.com/office/drawing/2014/main" id="{D393E10E-346B-3DEE-4D89-B7248668B414}"/>
              </a:ext>
            </a:extLst>
          </p:cNvPr>
          <p:cNvPicPr>
            <a:picLocks noChangeAspect="1"/>
          </p:cNvPicPr>
          <p:nvPr/>
        </p:nvPicPr>
        <p:blipFill>
          <a:blip r:embed="rId4"/>
          <a:stretch>
            <a:fillRect/>
          </a:stretch>
        </p:blipFill>
        <p:spPr>
          <a:xfrm>
            <a:off x="13422109" y="9317082"/>
            <a:ext cx="3649378" cy="3746766"/>
          </a:xfrm>
          <a:prstGeom prst="rect">
            <a:avLst/>
          </a:prstGeom>
        </p:spPr>
      </p:pic>
      <p:sp>
        <p:nvSpPr>
          <p:cNvPr id="5" name="TextBox 4">
            <a:extLst>
              <a:ext uri="{FF2B5EF4-FFF2-40B4-BE49-F238E27FC236}">
                <a16:creationId xmlns:a16="http://schemas.microsoft.com/office/drawing/2014/main" id="{22B7C2FD-584C-5AD0-855E-F9C386D015AD}"/>
              </a:ext>
            </a:extLst>
          </p:cNvPr>
          <p:cNvSpPr txBox="1"/>
          <p:nvPr/>
        </p:nvSpPr>
        <p:spPr>
          <a:xfrm>
            <a:off x="652106" y="10227648"/>
            <a:ext cx="4639389" cy="486287"/>
          </a:xfrm>
          <a:prstGeom prst="rect">
            <a:avLst/>
          </a:prstGeom>
          <a:noFill/>
        </p:spPr>
        <p:txBody>
          <a:bodyPr wrap="square" lIns="91440" tIns="45720" rIns="91440" bIns="45720" rtlCol="0" anchor="t">
            <a:spAutoFit/>
          </a:bodyPr>
          <a:lstStyle/>
          <a:p>
            <a:pPr algn="ctr">
              <a:lnSpc>
                <a:spcPct val="80000"/>
              </a:lnSpc>
            </a:pPr>
            <a:r>
              <a:rPr lang="en-US" sz="1600" b="1" i="1" dirty="0"/>
              <a:t>AdvNEXT thruster operation during performance testing</a:t>
            </a:r>
            <a:endParaRPr lang="en-US" sz="4000" i="1" dirty="0"/>
          </a:p>
        </p:txBody>
      </p:sp>
      <p:sp>
        <p:nvSpPr>
          <p:cNvPr id="16" name="Rectangle 15">
            <a:extLst>
              <a:ext uri="{FF2B5EF4-FFF2-40B4-BE49-F238E27FC236}">
                <a16:creationId xmlns:a16="http://schemas.microsoft.com/office/drawing/2014/main" id="{85997F44-6BFB-816D-4FCD-32992A388FA6}"/>
              </a:ext>
            </a:extLst>
          </p:cNvPr>
          <p:cNvSpPr/>
          <p:nvPr/>
        </p:nvSpPr>
        <p:spPr>
          <a:xfrm>
            <a:off x="14511310" y="2067484"/>
            <a:ext cx="7240556" cy="523152"/>
          </a:xfrm>
          <a:prstGeom prst="rect">
            <a:avLst/>
          </a:prstGeom>
          <a:solidFill>
            <a:schemeClr val="accent3"/>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rPr>
              <a:t>FY26 Accomplishments</a:t>
            </a:r>
          </a:p>
        </p:txBody>
      </p:sp>
    </p:spTree>
    <p:extLst>
      <p:ext uri="{BB962C8B-B14F-4D97-AF65-F5344CB8AC3E}">
        <p14:creationId xmlns:p14="http://schemas.microsoft.com/office/powerpoint/2010/main" val="35740841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D8779-F00D-7A96-1AEE-52D7A3C482C0}"/>
            </a:ext>
          </a:extLst>
        </p:cNvPr>
        <p:cNvGrpSpPr/>
        <p:nvPr/>
      </p:nvGrpSpPr>
      <p:grpSpPr>
        <a:xfrm>
          <a:off x="0" y="0"/>
          <a:ext cx="0" cy="0"/>
          <a:chOff x="0" y="0"/>
          <a:chExt cx="0" cy="0"/>
        </a:xfrm>
      </p:grpSpPr>
      <p:sp>
        <p:nvSpPr>
          <p:cNvPr id="36" name="TextBox 35">
            <a:extLst>
              <a:ext uri="{FF2B5EF4-FFF2-40B4-BE49-F238E27FC236}">
                <a16:creationId xmlns:a16="http://schemas.microsoft.com/office/drawing/2014/main" id="{CD4818F7-9B8A-F836-3985-5E652B915E8B}"/>
              </a:ext>
            </a:extLst>
          </p:cNvPr>
          <p:cNvSpPr txBox="1"/>
          <p:nvPr/>
        </p:nvSpPr>
        <p:spPr>
          <a:xfrm>
            <a:off x="6229577" y="8700629"/>
            <a:ext cx="6630001" cy="4150690"/>
          </a:xfrm>
          <a:prstGeom prst="roundRect">
            <a:avLst>
              <a:gd name="adj" fmla="val 10843"/>
            </a:avLst>
          </a:prstGeom>
          <a:solidFill>
            <a:schemeClr val="bg2"/>
          </a:solidFill>
          <a:effectLst/>
        </p:spPr>
        <p:txBody>
          <a:bodyPr wrap="square" lIns="182880" tIns="1645920" rIns="182880" bIns="182880" numCol="2" spcCol="274320" anchor="t">
            <a:noAutofit/>
          </a:bodyPr>
          <a:lstStyle/>
          <a:p>
            <a:pPr marL="342900" indent="-342900">
              <a:spcAft>
                <a:spcPts val="600"/>
              </a:spcAft>
              <a:buFont typeface="Arial" panose="020B0604020202020204" pitchFamily="34" charset="0"/>
              <a:buChar char="•"/>
            </a:pPr>
            <a:r>
              <a:rPr lang="en-US" sz="2200" dirty="0">
                <a:cs typeface="Arial" panose="020B0604020202020204"/>
              </a:rPr>
              <a:t>Aerojet Rocketdyne</a:t>
            </a:r>
          </a:p>
          <a:p>
            <a:pPr marL="342900" indent="-342900">
              <a:spcAft>
                <a:spcPts val="600"/>
              </a:spcAft>
              <a:buFont typeface="Arial" panose="020B0604020202020204" pitchFamily="34" charset="0"/>
              <a:buChar char="•"/>
            </a:pPr>
            <a:r>
              <a:rPr lang="en-US" sz="2200" dirty="0">
                <a:cs typeface="Arial" panose="020B0604020202020204"/>
              </a:rPr>
              <a:t>Busek</a:t>
            </a:r>
          </a:p>
          <a:p>
            <a:pPr marL="342900" indent="-342900">
              <a:spcAft>
                <a:spcPts val="600"/>
              </a:spcAft>
              <a:buFont typeface="Arial" panose="020B0604020202020204" pitchFamily="34" charset="0"/>
              <a:buChar char="•"/>
            </a:pPr>
            <a:r>
              <a:rPr lang="en-US" sz="2200" dirty="0" err="1">
                <a:cs typeface="Arial" panose="020B0604020202020204"/>
              </a:rPr>
              <a:t>Orbion</a:t>
            </a:r>
            <a:endParaRPr lang="en-US" sz="2200" dirty="0">
              <a:cs typeface="Arial" panose="020B0604020202020204"/>
            </a:endParaRPr>
          </a:p>
          <a:p>
            <a:pPr marL="342900" indent="-342900">
              <a:spcAft>
                <a:spcPts val="600"/>
              </a:spcAft>
              <a:buFont typeface="Arial" panose="020B0604020202020204" pitchFamily="34" charset="0"/>
              <a:buChar char="•"/>
            </a:pPr>
            <a:r>
              <a:rPr lang="en-US" sz="2200" dirty="0">
                <a:cs typeface="Arial" panose="020B0604020202020204"/>
              </a:rPr>
              <a:t>Lockheed Martin</a:t>
            </a:r>
          </a:p>
          <a:p>
            <a:pPr marL="342900" indent="-342900">
              <a:spcAft>
                <a:spcPts val="600"/>
              </a:spcAft>
              <a:buFont typeface="Arial" panose="020B0604020202020204" pitchFamily="34" charset="0"/>
              <a:buChar char="•"/>
            </a:pPr>
            <a:r>
              <a:rPr lang="en-US" sz="2200" dirty="0" err="1">
                <a:cs typeface="Arial" panose="020B0604020202020204"/>
              </a:rPr>
              <a:t>Vaxon</a:t>
            </a:r>
            <a:endParaRPr lang="en-US" sz="2200" dirty="0">
              <a:cs typeface="Arial" panose="020B0604020202020204"/>
            </a:endParaRPr>
          </a:p>
          <a:p>
            <a:pPr marL="342900" indent="-342900">
              <a:spcAft>
                <a:spcPts val="600"/>
              </a:spcAft>
              <a:buFont typeface="Arial" panose="020B0604020202020204" pitchFamily="34" charset="0"/>
              <a:buChar char="•"/>
            </a:pPr>
            <a:r>
              <a:rPr lang="en-US" sz="2200" dirty="0">
                <a:cs typeface="Arial" panose="020B0604020202020204"/>
              </a:rPr>
              <a:t>Aerospace Corporation</a:t>
            </a:r>
          </a:p>
          <a:p>
            <a:pPr marL="342900" indent="-342900">
              <a:spcAft>
                <a:spcPts val="600"/>
              </a:spcAft>
              <a:buFont typeface="Arial" panose="020B0604020202020204" pitchFamily="34" charset="0"/>
              <a:buChar char="•"/>
            </a:pPr>
            <a:r>
              <a:rPr lang="en-US" sz="2200" dirty="0">
                <a:cs typeface="Arial" panose="020B0604020202020204"/>
              </a:rPr>
              <a:t>AFRL, NRL, AFOSR were also invited as courtesy reviewers</a:t>
            </a:r>
          </a:p>
        </p:txBody>
      </p:sp>
      <p:sp>
        <p:nvSpPr>
          <p:cNvPr id="28" name="TextBox 27">
            <a:extLst>
              <a:ext uri="{FF2B5EF4-FFF2-40B4-BE49-F238E27FC236}">
                <a16:creationId xmlns:a16="http://schemas.microsoft.com/office/drawing/2014/main" id="{45D78A9F-A576-C8C5-EEE9-3D7AF8F57643}"/>
              </a:ext>
            </a:extLst>
          </p:cNvPr>
          <p:cNvSpPr txBox="1"/>
          <p:nvPr/>
        </p:nvSpPr>
        <p:spPr>
          <a:xfrm>
            <a:off x="6239304" y="2382023"/>
            <a:ext cx="6610546" cy="5690354"/>
          </a:xfrm>
          <a:prstGeom prst="rect">
            <a:avLst/>
          </a:prstGeom>
          <a:noFill/>
          <a:ln w="19050">
            <a:solidFill>
              <a:schemeClr val="tx1"/>
            </a:solidFill>
            <a:prstDash val="lgDash"/>
          </a:ln>
          <a:effectLst/>
        </p:spPr>
        <p:txBody>
          <a:bodyPr wrap="square" lIns="274320" tIns="457200" rIns="274320" bIns="274320" anchor="t">
            <a:spAutoFit/>
          </a:bodyPr>
          <a:lstStyle/>
          <a:p>
            <a:pPr algn="ctr">
              <a:spcAft>
                <a:spcPts val="1200"/>
              </a:spcAft>
            </a:pPr>
            <a:r>
              <a:rPr lang="en-US" sz="2200" b="1" i="1" dirty="0"/>
              <a:t>Held final (</a:t>
            </a:r>
            <a:r>
              <a:rPr lang="en-US" sz="2200" b="1" i="1"/>
              <a:t>Year</a:t>
            </a:r>
            <a:r>
              <a:rPr lang="en-US" sz="2200" b="1" i="1" dirty="0"/>
              <a:t> 5) annual review</a:t>
            </a:r>
          </a:p>
          <a:p>
            <a:pPr marL="342900" indent="-342900">
              <a:spcAft>
                <a:spcPts val="1200"/>
              </a:spcAft>
              <a:buFont typeface="Arial" panose="020B0604020202020204" pitchFamily="34" charset="0"/>
              <a:buChar char="•"/>
            </a:pPr>
            <a:r>
              <a:rPr lang="en-US" sz="2200" dirty="0"/>
              <a:t>Application of predictive engineering models (PEMs) to NASA thrusters (NEXT, AEPS)</a:t>
            </a:r>
          </a:p>
          <a:p>
            <a:pPr marL="342900" indent="-342900">
              <a:spcAft>
                <a:spcPts val="1200"/>
              </a:spcAft>
              <a:buFont typeface="Arial" panose="020B0604020202020204" pitchFamily="34" charset="0"/>
              <a:buChar char="•"/>
            </a:pPr>
            <a:r>
              <a:rPr lang="en-US" sz="2200" dirty="0"/>
              <a:t>Over 10 new guidebooks and recommended practices in work for the EP community</a:t>
            </a:r>
          </a:p>
          <a:p>
            <a:pPr marL="342900" indent="-342900">
              <a:spcAft>
                <a:spcPts val="1200"/>
              </a:spcAft>
              <a:buFont typeface="Arial" panose="020B0604020202020204" pitchFamily="34" charset="0"/>
              <a:buChar char="•"/>
            </a:pPr>
            <a:r>
              <a:rPr lang="en-US" sz="2200" dirty="0"/>
              <a:t>Demonstration of the efficacy of novel </a:t>
            </a:r>
            <a:r>
              <a:rPr lang="en-US" sz="2200" dirty="0" err="1"/>
              <a:t>backsputter</a:t>
            </a:r>
            <a:r>
              <a:rPr lang="en-US" sz="2200" dirty="0"/>
              <a:t> reduction devices and materials</a:t>
            </a:r>
          </a:p>
          <a:p>
            <a:pPr marL="342900" indent="-342900">
              <a:spcAft>
                <a:spcPts val="1200"/>
              </a:spcAft>
              <a:buFont typeface="Arial" panose="020B0604020202020204" pitchFamily="34" charset="0"/>
              <a:buChar char="•"/>
            </a:pPr>
            <a:r>
              <a:rPr lang="en-US" sz="2200" dirty="0"/>
              <a:t>Demonstration of new innovative diagnostics to better characterize pressure (neutrals), </a:t>
            </a:r>
            <a:r>
              <a:rPr lang="en-US" sz="2200" dirty="0" err="1"/>
              <a:t>backsputter</a:t>
            </a:r>
            <a:r>
              <a:rPr lang="en-US" sz="2200" dirty="0"/>
              <a:t> transport, and thruster behavior</a:t>
            </a:r>
          </a:p>
          <a:p>
            <a:pPr marL="342900" indent="-342900">
              <a:spcAft>
                <a:spcPts val="1200"/>
              </a:spcAft>
              <a:buFont typeface="Arial" panose="020B0604020202020204" pitchFamily="34" charset="0"/>
              <a:buChar char="•"/>
            </a:pPr>
            <a:r>
              <a:rPr lang="en-US" sz="2200" dirty="0"/>
              <a:t>Application of developed facility models and tools to evaluate new facility design concepts</a:t>
            </a:r>
          </a:p>
        </p:txBody>
      </p:sp>
      <p:sp>
        <p:nvSpPr>
          <p:cNvPr id="57" name="Text Placeholder 1">
            <a:extLst>
              <a:ext uri="{FF2B5EF4-FFF2-40B4-BE49-F238E27FC236}">
                <a16:creationId xmlns:a16="http://schemas.microsoft.com/office/drawing/2014/main" id="{B45F5EA3-47FD-888C-6E3E-533C4DFEA3AD}"/>
              </a:ext>
            </a:extLst>
          </p:cNvPr>
          <p:cNvSpPr>
            <a:spLocks noGrp="1"/>
          </p:cNvSpPr>
          <p:nvPr>
            <p:ph type="body" sz="quarter" idx="19"/>
          </p:nvPr>
        </p:nvSpPr>
        <p:spPr>
          <a:xfrm>
            <a:off x="763489" y="491898"/>
            <a:ext cx="14965235" cy="728037"/>
          </a:xfrm>
        </p:spPr>
        <p:txBody>
          <a:bodyPr>
            <a:normAutofit/>
          </a:bodyPr>
          <a:lstStyle/>
          <a:p>
            <a:r>
              <a:rPr lang="en-US" dirty="0">
                <a:latin typeface="Arial" panose="020B0604020202020204" pitchFamily="34" charset="0"/>
              </a:rPr>
              <a:t>JANUS Study | </a:t>
            </a:r>
            <a:r>
              <a:rPr lang="en-US" b="1" dirty="0">
                <a:latin typeface="Arial" panose="020B0604020202020204" pitchFamily="34" charset="0"/>
              </a:rPr>
              <a:t>FY26 Review</a:t>
            </a:r>
          </a:p>
        </p:txBody>
      </p:sp>
      <p:sp>
        <p:nvSpPr>
          <p:cNvPr id="8" name="TextBox 7">
            <a:extLst>
              <a:ext uri="{FF2B5EF4-FFF2-40B4-BE49-F238E27FC236}">
                <a16:creationId xmlns:a16="http://schemas.microsoft.com/office/drawing/2014/main" id="{0248E236-B819-CB18-19BC-B9CE9741EB6A}"/>
              </a:ext>
            </a:extLst>
          </p:cNvPr>
          <p:cNvSpPr txBox="1"/>
          <p:nvPr/>
        </p:nvSpPr>
        <p:spPr>
          <a:xfrm>
            <a:off x="-1076" y="1782717"/>
            <a:ext cx="5943600" cy="11170204"/>
          </a:xfrm>
          <a:prstGeom prst="rect">
            <a:avLst/>
          </a:prstGeom>
          <a:solidFill>
            <a:schemeClr val="accent3">
              <a:lumMod val="20000"/>
              <a:lumOff val="80000"/>
            </a:schemeClr>
          </a:solidFill>
          <a:effectLst/>
        </p:spPr>
        <p:txBody>
          <a:bodyPr wrap="square" lIns="274320" tIns="274320" rIns="182880" bIns="182880">
            <a:noAutofit/>
          </a:bodyPr>
          <a:lstStyle/>
          <a:p>
            <a:pPr algn="ctr">
              <a:lnSpc>
                <a:spcPct val="90000"/>
              </a:lnSpc>
              <a:spcBef>
                <a:spcPts val="0"/>
              </a:spcBef>
              <a:spcAft>
                <a:spcPts val="1200"/>
              </a:spcAft>
            </a:pPr>
            <a:r>
              <a:rPr lang="en-US" sz="2200" b="1" i="1" dirty="0"/>
              <a:t>Enabling the flight of high-power electric propulsion (EP) by creating physics-based limits, mitigation techniques, and extrapolation procedures to predict the in-space performance, operation, and lifetime of high-power EP devices from ground tests</a:t>
            </a:r>
          </a:p>
          <a:p>
            <a:pPr marL="457200" indent="-457200">
              <a:spcBef>
                <a:spcPts val="0"/>
              </a:spcBef>
              <a:spcAft>
                <a:spcPts val="600"/>
              </a:spcAft>
              <a:buFont typeface="+mj-lt"/>
              <a:buAutoNum type="arabicPeriod"/>
            </a:pPr>
            <a:r>
              <a:rPr lang="en-US" sz="2000" i="1" dirty="0"/>
              <a:t>Define new standards and requirements for when a test environment is sufficiently “space-like” for high-power EP testing</a:t>
            </a:r>
          </a:p>
          <a:p>
            <a:pPr marL="457200" indent="-457200">
              <a:spcBef>
                <a:spcPts val="0"/>
              </a:spcBef>
              <a:spcAft>
                <a:spcPts val="600"/>
              </a:spcAft>
              <a:buFont typeface="+mj-lt"/>
              <a:buAutoNum type="arabicPeriod"/>
            </a:pPr>
            <a:r>
              <a:rPr lang="en-US" sz="2000" i="1" dirty="0"/>
              <a:t>Develop procedures and techniques for facility design, upgrades, and thruster operation to meet testing requirements</a:t>
            </a:r>
          </a:p>
          <a:p>
            <a:pPr marL="457200" indent="-457200">
              <a:spcBef>
                <a:spcPts val="0"/>
              </a:spcBef>
              <a:spcAft>
                <a:spcPts val="600"/>
              </a:spcAft>
              <a:buFont typeface="+mj-lt"/>
              <a:buAutoNum type="arabicPeriod"/>
            </a:pPr>
            <a:r>
              <a:rPr lang="en-US" sz="2000" i="1" dirty="0"/>
              <a:t>Demonstrate tools and methodologies built on physics-based models to make probabilistic assessments of in-space performance and lifetime based on non-optimal ground tests</a:t>
            </a:r>
          </a:p>
          <a:p>
            <a:pPr marL="457200" indent="-457200">
              <a:spcBef>
                <a:spcPts val="0"/>
              </a:spcBef>
              <a:spcAft>
                <a:spcPts val="600"/>
              </a:spcAft>
              <a:buFont typeface="+mj-lt"/>
              <a:buAutoNum type="arabicPeriod"/>
            </a:pPr>
            <a:r>
              <a:rPr lang="en-US" sz="2000" i="1" dirty="0"/>
              <a:t>Educate the next generation of engineers and scientists in high-power EP</a:t>
            </a:r>
            <a:endParaRPr lang="en-US" sz="2200" i="1" dirty="0"/>
          </a:p>
        </p:txBody>
      </p:sp>
      <p:sp>
        <p:nvSpPr>
          <p:cNvPr id="7" name="Text Placeholder 8">
            <a:extLst>
              <a:ext uri="{FF2B5EF4-FFF2-40B4-BE49-F238E27FC236}">
                <a16:creationId xmlns:a16="http://schemas.microsoft.com/office/drawing/2014/main" id="{EE2B0404-6937-D9DD-650D-27B6BC57F07C}"/>
              </a:ext>
            </a:extLst>
          </p:cNvPr>
          <p:cNvSpPr txBox="1">
            <a:spLocks/>
          </p:cNvSpPr>
          <p:nvPr/>
        </p:nvSpPr>
        <p:spPr>
          <a:xfrm>
            <a:off x="18457875" y="491898"/>
            <a:ext cx="4142933" cy="728037"/>
          </a:xfrm>
          <a:prstGeom prst="rect">
            <a:avLst/>
          </a:prstGeom>
        </p:spPr>
        <p:txBody>
          <a:bodyPr vert="horz" lIns="0" tIns="0" rIns="0" bIns="0" rtlCol="0" anchor="ctr" anchorCtr="0">
            <a:normAutofit lnSpcReduction="10000"/>
          </a:bodyPr>
          <a:lstStyle>
            <a:lvl1pPr marL="0" indent="0" algn="r" defTabSz="914309" rtl="0" eaLnBrk="1" latinLnBrk="0" hangingPunct="1">
              <a:lnSpc>
                <a:spcPct val="100000"/>
              </a:lnSpc>
              <a:spcBef>
                <a:spcPts val="0"/>
              </a:spcBef>
              <a:buFont typeface="Arial" panose="020B0604020202020204" pitchFamily="34" charset="0"/>
              <a:buNone/>
              <a:defRPr sz="2800" b="0" kern="1200">
                <a:solidFill>
                  <a:srgbClr val="FF0000"/>
                </a:solidFill>
                <a:latin typeface="+mj-lt"/>
                <a:ea typeface="+mn-ea"/>
                <a:cs typeface="Arial" panose="020B0604020202020204" pitchFamily="34" charset="0"/>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a:solidFill>
                  <a:schemeClr val="accent5">
                    <a:lumMod val="40000"/>
                    <a:lumOff val="60000"/>
                  </a:schemeClr>
                </a:solidFill>
                <a:latin typeface="Arial" panose="020B0604020202020204" pitchFamily="34" charset="0"/>
              </a:rPr>
              <a:t>GO / Space Transportation </a:t>
            </a:r>
            <a:r>
              <a:rPr lang="en-US" sz="2400" i="1">
                <a:solidFill>
                  <a:schemeClr val="accent5">
                    <a:lumMod val="40000"/>
                    <a:lumOff val="60000"/>
                  </a:schemeClr>
                </a:solidFill>
                <a:latin typeface="Arial" panose="020B0604020202020204" pitchFamily="34" charset="0"/>
              </a:rPr>
              <a:t>Annual Review</a:t>
            </a:r>
          </a:p>
        </p:txBody>
      </p:sp>
      <p:sp>
        <p:nvSpPr>
          <p:cNvPr id="16" name="Rectangle 15">
            <a:extLst>
              <a:ext uri="{FF2B5EF4-FFF2-40B4-BE49-F238E27FC236}">
                <a16:creationId xmlns:a16="http://schemas.microsoft.com/office/drawing/2014/main" id="{0A19273E-4FC6-292D-01FB-0256ACD49C69}"/>
              </a:ext>
            </a:extLst>
          </p:cNvPr>
          <p:cNvSpPr/>
          <p:nvPr/>
        </p:nvSpPr>
        <p:spPr>
          <a:xfrm>
            <a:off x="6976003" y="2155444"/>
            <a:ext cx="5137148" cy="523152"/>
          </a:xfrm>
          <a:prstGeom prst="rect">
            <a:avLst/>
          </a:prstGeom>
          <a:solidFill>
            <a:schemeClr val="accent3"/>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rPr>
              <a:t>FY26 Accomplishments</a:t>
            </a:r>
          </a:p>
        </p:txBody>
      </p:sp>
      <p:graphicFrame>
        <p:nvGraphicFramePr>
          <p:cNvPr id="30" name="Table 29">
            <a:extLst>
              <a:ext uri="{FF2B5EF4-FFF2-40B4-BE49-F238E27FC236}">
                <a16:creationId xmlns:a16="http://schemas.microsoft.com/office/drawing/2014/main" id="{1E918332-7359-E649-2C04-2C4959A54012}"/>
              </a:ext>
            </a:extLst>
          </p:cNvPr>
          <p:cNvGraphicFramePr>
            <a:graphicFrameLocks noGrp="1"/>
          </p:cNvGraphicFramePr>
          <p:nvPr>
            <p:extLst>
              <p:ext uri="{D42A27DB-BD31-4B8C-83A1-F6EECF244321}">
                <p14:modId xmlns:p14="http://schemas.microsoft.com/office/powerpoint/2010/main" val="4054461160"/>
              </p:ext>
            </p:extLst>
          </p:nvPr>
        </p:nvGraphicFramePr>
        <p:xfrm>
          <a:off x="664448" y="8755218"/>
          <a:ext cx="4612552" cy="975360"/>
        </p:xfrm>
        <a:graphic>
          <a:graphicData uri="http://schemas.openxmlformats.org/drawingml/2006/table">
            <a:tbl>
              <a:tblPr firstRow="1" bandRow="1">
                <a:effectLst>
                  <a:outerShdw blurRad="50800" dist="38100" dir="5400000" algn="t" rotWithShape="0">
                    <a:prstClr val="black">
                      <a:alpha val="40000"/>
                    </a:prstClr>
                  </a:outerShdw>
                </a:effectLst>
                <a:tableStyleId>{2D5ABB26-0587-4C30-8999-92F81FD0307C}</a:tableStyleId>
              </a:tblPr>
              <a:tblGrid>
                <a:gridCol w="2455424">
                  <a:extLst>
                    <a:ext uri="{9D8B030D-6E8A-4147-A177-3AD203B41FA5}">
                      <a16:colId xmlns:a16="http://schemas.microsoft.com/office/drawing/2014/main" val="2628366085"/>
                    </a:ext>
                  </a:extLst>
                </a:gridCol>
                <a:gridCol w="2157128">
                  <a:extLst>
                    <a:ext uri="{9D8B030D-6E8A-4147-A177-3AD203B41FA5}">
                      <a16:colId xmlns:a16="http://schemas.microsoft.com/office/drawing/2014/main" val="1677549863"/>
                    </a:ext>
                  </a:extLst>
                </a:gridCol>
              </a:tblGrid>
              <a:tr h="370840">
                <a:tc>
                  <a:txBody>
                    <a:bodyPr/>
                    <a:lstStyle/>
                    <a:p>
                      <a:pPr algn="l">
                        <a:spcAft>
                          <a:spcPts val="600"/>
                        </a:spcAft>
                      </a:pPr>
                      <a:r>
                        <a:rPr lang="en-US" sz="2000" b="1">
                          <a:solidFill>
                            <a:schemeClr val="tx1"/>
                          </a:solidFill>
                        </a:rPr>
                        <a:t>Project Sponsor</a:t>
                      </a:r>
                    </a:p>
                  </a:txBody>
                  <a:tcPr marT="91440" marB="91440">
                    <a:solidFill>
                      <a:schemeClr val="accent3">
                        <a:lumMod val="60000"/>
                        <a:lumOff val="40000"/>
                      </a:schemeClr>
                    </a:solidFill>
                  </a:tcPr>
                </a:tc>
                <a:tc>
                  <a:txBody>
                    <a:bodyPr/>
                    <a:lstStyle/>
                    <a:p>
                      <a:r>
                        <a:rPr lang="en-US" sz="2000" b="0" dirty="0">
                          <a:solidFill>
                            <a:schemeClr val="tx1"/>
                          </a:solidFill>
                        </a:rPr>
                        <a:t>Catalyst / STRG</a:t>
                      </a:r>
                    </a:p>
                  </a:txBody>
                  <a:tcPr marT="91440" marB="91440">
                    <a:solidFill>
                      <a:schemeClr val="accent3">
                        <a:lumMod val="60000"/>
                        <a:lumOff val="40000"/>
                      </a:schemeClr>
                    </a:solidFill>
                  </a:tcPr>
                </a:tc>
                <a:extLst>
                  <a:ext uri="{0D108BD9-81ED-4DB2-BD59-A6C34878D82A}">
                    <a16:rowId xmlns:a16="http://schemas.microsoft.com/office/drawing/2014/main" val="3738939880"/>
                  </a:ext>
                </a:extLst>
              </a:tr>
              <a:tr h="370840">
                <a:tc>
                  <a:txBody>
                    <a:bodyPr/>
                    <a:lstStyle/>
                    <a:p>
                      <a:pPr algn="l">
                        <a:spcAft>
                          <a:spcPts val="600"/>
                        </a:spcAft>
                      </a:pPr>
                      <a:r>
                        <a:rPr lang="en-US" sz="2000" b="1">
                          <a:solidFill>
                            <a:schemeClr val="tx1"/>
                          </a:solidFill>
                        </a:rPr>
                        <a:t>Technical Officer</a:t>
                      </a:r>
                    </a:p>
                  </a:txBody>
                  <a:tcPr marT="91440" marB="91440">
                    <a:solidFill>
                      <a:schemeClr val="accent3">
                        <a:lumMod val="60000"/>
                        <a:lumOff val="40000"/>
                      </a:schemeClr>
                    </a:solidFill>
                  </a:tcPr>
                </a:tc>
                <a:tc>
                  <a:txBody>
                    <a:bodyPr/>
                    <a:lstStyle/>
                    <a:p>
                      <a:r>
                        <a:rPr lang="en-US" sz="2000" dirty="0">
                          <a:solidFill>
                            <a:schemeClr val="tx1"/>
                          </a:solidFill>
                        </a:rPr>
                        <a:t>John Yim, GRC</a:t>
                      </a:r>
                    </a:p>
                  </a:txBody>
                  <a:tcPr marT="91440" marB="91440">
                    <a:solidFill>
                      <a:schemeClr val="accent3">
                        <a:lumMod val="60000"/>
                        <a:lumOff val="40000"/>
                      </a:schemeClr>
                    </a:solidFill>
                  </a:tcPr>
                </a:tc>
                <a:extLst>
                  <a:ext uri="{0D108BD9-81ED-4DB2-BD59-A6C34878D82A}">
                    <a16:rowId xmlns:a16="http://schemas.microsoft.com/office/drawing/2014/main" val="1321099210"/>
                  </a:ext>
                </a:extLst>
              </a:tr>
            </a:tbl>
          </a:graphicData>
        </a:graphic>
      </p:graphicFrame>
      <p:sp>
        <p:nvSpPr>
          <p:cNvPr id="20" name="Rectangle 19">
            <a:extLst>
              <a:ext uri="{FF2B5EF4-FFF2-40B4-BE49-F238E27FC236}">
                <a16:creationId xmlns:a16="http://schemas.microsoft.com/office/drawing/2014/main" id="{3DAF0EFC-9311-293B-066D-AB06A52EBE77}"/>
              </a:ext>
            </a:extLst>
          </p:cNvPr>
          <p:cNvSpPr/>
          <p:nvPr/>
        </p:nvSpPr>
        <p:spPr>
          <a:xfrm>
            <a:off x="6919592" y="8459647"/>
            <a:ext cx="5249970" cy="523152"/>
          </a:xfrm>
          <a:prstGeom prst="rect">
            <a:avLst/>
          </a:prstGeom>
          <a:solidFill>
            <a:schemeClr val="accent3"/>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rPr>
              <a:t>Partnerships / Integrations</a:t>
            </a:r>
          </a:p>
        </p:txBody>
      </p:sp>
      <p:sp>
        <p:nvSpPr>
          <p:cNvPr id="11" name="TextBox 10">
            <a:extLst>
              <a:ext uri="{FF2B5EF4-FFF2-40B4-BE49-F238E27FC236}">
                <a16:creationId xmlns:a16="http://schemas.microsoft.com/office/drawing/2014/main" id="{C8FF96C5-9BF0-018F-1CFF-1F5F7BA73D4F}"/>
              </a:ext>
            </a:extLst>
          </p:cNvPr>
          <p:cNvSpPr txBox="1"/>
          <p:nvPr/>
        </p:nvSpPr>
        <p:spPr>
          <a:xfrm>
            <a:off x="763490" y="1190508"/>
            <a:ext cx="23468110" cy="523152"/>
          </a:xfrm>
          <a:prstGeom prst="rect">
            <a:avLst/>
          </a:prstGeom>
        </p:spPr>
        <p:txBody>
          <a:bodyPr vert="horz" lIns="0" tIns="0" rIns="0" bIns="0" rtlCol="0" anchor="ctr" anchorCtr="0">
            <a:noAutofit/>
          </a:bodyPr>
          <a:lstStyle>
            <a:lvl1pPr indent="0" defTabSz="914400">
              <a:lnSpc>
                <a:spcPct val="100000"/>
              </a:lnSpc>
              <a:spcBef>
                <a:spcPts val="0"/>
              </a:spcBef>
              <a:buFont typeface="Arial" panose="020B0604020202020204" pitchFamily="34" charset="0"/>
              <a:buNone/>
              <a:defRPr b="0">
                <a:solidFill>
                  <a:schemeClr val="bg1"/>
                </a:solidFill>
                <a:latin typeface="Arial" panose="020B0604020202020204" pitchFamily="34" charset="0"/>
                <a:cs typeface="Arial" panose="020B0604020202020204" pitchFamily="34" charset="0"/>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defRPr sz="1800"/>
            </a:lvl4pPr>
            <a:lvl5pPr marL="2057400" indent="-228600" defTabSz="914400">
              <a:lnSpc>
                <a:spcPct val="90000"/>
              </a:lnSpc>
              <a:spcBef>
                <a:spcPts val="500"/>
              </a:spcBef>
              <a:buFont typeface="Arial" panose="020B0604020202020204" pitchFamily="34" charset="0"/>
              <a:buChar char="•"/>
              <a:defRPr sz="1800"/>
            </a:lvl5pPr>
            <a:lvl6pPr marL="2514600" indent="-228600" defTabSz="914400">
              <a:lnSpc>
                <a:spcPct val="90000"/>
              </a:lnSpc>
              <a:spcBef>
                <a:spcPts val="500"/>
              </a:spcBef>
              <a:buFont typeface="Arial" panose="020B0604020202020204" pitchFamily="34" charset="0"/>
              <a:buChar char="•"/>
              <a:defRPr sz="1800"/>
            </a:lvl6pPr>
            <a:lvl7pPr marL="2971800" indent="-228600" defTabSz="914400">
              <a:lnSpc>
                <a:spcPct val="90000"/>
              </a:lnSpc>
              <a:spcBef>
                <a:spcPts val="500"/>
              </a:spcBef>
              <a:buFont typeface="Arial" panose="020B0604020202020204" pitchFamily="34" charset="0"/>
              <a:buChar char="•"/>
              <a:defRPr sz="1800"/>
            </a:lvl7pPr>
            <a:lvl8pPr marL="3429000" indent="-228600" defTabSz="914400">
              <a:lnSpc>
                <a:spcPct val="90000"/>
              </a:lnSpc>
              <a:spcBef>
                <a:spcPts val="500"/>
              </a:spcBef>
              <a:buFont typeface="Arial" panose="020B0604020202020204" pitchFamily="34" charset="0"/>
              <a:buChar char="•"/>
              <a:defRPr sz="1800"/>
            </a:lvl8pPr>
            <a:lvl9pPr marL="3886200" indent="-228600" defTabSz="914400">
              <a:lnSpc>
                <a:spcPct val="90000"/>
              </a:lnSpc>
              <a:spcBef>
                <a:spcPts val="500"/>
              </a:spcBef>
              <a:buFont typeface="Arial" panose="020B0604020202020204" pitchFamily="34" charset="0"/>
              <a:buChar char="•"/>
              <a:defRPr sz="1800"/>
            </a:lvl9pPr>
          </a:lstStyle>
          <a:p>
            <a:r>
              <a:rPr lang="en-US" sz="2800" dirty="0">
                <a:latin typeface="Arial"/>
                <a:cs typeface="Arial"/>
              </a:rPr>
              <a:t>Joint Advanced Propulsion Institute (JANUS) Space Technology Research Institute (STRI)</a:t>
            </a:r>
          </a:p>
        </p:txBody>
      </p:sp>
      <p:sp>
        <p:nvSpPr>
          <p:cNvPr id="18" name="TextBox 17">
            <a:extLst>
              <a:ext uri="{FF2B5EF4-FFF2-40B4-BE49-F238E27FC236}">
                <a16:creationId xmlns:a16="http://schemas.microsoft.com/office/drawing/2014/main" id="{EC522067-F01A-CD8A-B5C7-B6D2D76C1404}"/>
              </a:ext>
            </a:extLst>
          </p:cNvPr>
          <p:cNvSpPr txBox="1"/>
          <p:nvPr/>
        </p:nvSpPr>
        <p:spPr>
          <a:xfrm>
            <a:off x="316098" y="10226239"/>
            <a:ext cx="5309253" cy="2454919"/>
          </a:xfrm>
          <a:prstGeom prst="roundRect">
            <a:avLst>
              <a:gd name="adj" fmla="val 11480"/>
            </a:avLst>
          </a:prstGeom>
          <a:solidFill>
            <a:schemeClr val="bg1"/>
          </a:solidFill>
          <a:effectLst/>
        </p:spPr>
        <p:txBody>
          <a:bodyPr wrap="square" lIns="182880" tIns="365760" rIns="182880" bIns="182880">
            <a:noAutofit/>
          </a:bodyPr>
          <a:lstStyle/>
          <a:p>
            <a:pPr>
              <a:spcAft>
                <a:spcPts val="1200"/>
              </a:spcAft>
            </a:pPr>
            <a:endParaRPr lang="en-US" sz="2200"/>
          </a:p>
        </p:txBody>
      </p:sp>
      <p:sp>
        <p:nvSpPr>
          <p:cNvPr id="21" name="Rectangle 20">
            <a:extLst>
              <a:ext uri="{FF2B5EF4-FFF2-40B4-BE49-F238E27FC236}">
                <a16:creationId xmlns:a16="http://schemas.microsoft.com/office/drawing/2014/main" id="{4F3E4804-C3BD-4F2E-E25C-74F2D1F295D8}"/>
              </a:ext>
            </a:extLst>
          </p:cNvPr>
          <p:cNvSpPr/>
          <p:nvPr/>
        </p:nvSpPr>
        <p:spPr>
          <a:xfrm>
            <a:off x="831726" y="9999729"/>
            <a:ext cx="4277997" cy="488085"/>
          </a:xfrm>
          <a:prstGeom prst="rect">
            <a:avLst/>
          </a:prstGeom>
          <a:solidFill>
            <a:schemeClr val="accent3"/>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rPr>
              <a:t>Upcoming Milestones</a:t>
            </a:r>
          </a:p>
        </p:txBody>
      </p:sp>
      <p:graphicFrame>
        <p:nvGraphicFramePr>
          <p:cNvPr id="38" name="Table 37">
            <a:extLst>
              <a:ext uri="{FF2B5EF4-FFF2-40B4-BE49-F238E27FC236}">
                <a16:creationId xmlns:a16="http://schemas.microsoft.com/office/drawing/2014/main" id="{9C72862B-0D45-9C34-BB6A-1BD03DA20200}"/>
              </a:ext>
            </a:extLst>
          </p:cNvPr>
          <p:cNvGraphicFramePr>
            <a:graphicFrameLocks noGrp="1"/>
          </p:cNvGraphicFramePr>
          <p:nvPr>
            <p:extLst>
              <p:ext uri="{D42A27DB-BD31-4B8C-83A1-F6EECF244321}">
                <p14:modId xmlns:p14="http://schemas.microsoft.com/office/powerpoint/2010/main" val="4174493734"/>
              </p:ext>
            </p:extLst>
          </p:nvPr>
        </p:nvGraphicFramePr>
        <p:xfrm>
          <a:off x="537547" y="10639606"/>
          <a:ext cx="4903677" cy="1889760"/>
        </p:xfrm>
        <a:graphic>
          <a:graphicData uri="http://schemas.openxmlformats.org/drawingml/2006/table">
            <a:tbl>
              <a:tblPr firstRow="1" bandRow="1">
                <a:tableStyleId>{2D5ABB26-0587-4C30-8999-92F81FD0307C}</a:tableStyleId>
              </a:tblPr>
              <a:tblGrid>
                <a:gridCol w="3482642">
                  <a:extLst>
                    <a:ext uri="{9D8B030D-6E8A-4147-A177-3AD203B41FA5}">
                      <a16:colId xmlns:a16="http://schemas.microsoft.com/office/drawing/2014/main" val="1677549863"/>
                    </a:ext>
                  </a:extLst>
                </a:gridCol>
                <a:gridCol w="1421035">
                  <a:extLst>
                    <a:ext uri="{9D8B030D-6E8A-4147-A177-3AD203B41FA5}">
                      <a16:colId xmlns:a16="http://schemas.microsoft.com/office/drawing/2014/main" val="770904037"/>
                    </a:ext>
                  </a:extLst>
                </a:gridCol>
              </a:tblGrid>
              <a:tr h="479311">
                <a:tc>
                  <a:txBody>
                    <a:bodyPr/>
                    <a:lstStyle/>
                    <a:p>
                      <a:pPr algn="l"/>
                      <a:r>
                        <a:rPr lang="en-US" sz="2200" err="1"/>
                        <a:t>Outbrief</a:t>
                      </a:r>
                      <a:r>
                        <a:rPr lang="en-US" sz="2200"/>
                        <a:t> vacuum facility design study</a:t>
                      </a:r>
                    </a:p>
                  </a:txBody>
                  <a:tcPr marR="27432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chemeClr val="accent3">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00000"/>
                        </a:lnSpc>
                        <a:spcAft>
                          <a:spcPts val="600"/>
                        </a:spcAft>
                      </a:pPr>
                      <a:r>
                        <a:rPr lang="en-US" sz="2200" b="1" i="1"/>
                        <a:t>09/09/26 (TBR)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chemeClr val="accent3">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01629972"/>
                  </a:ext>
                </a:extLst>
              </a:tr>
              <a:tr h="479311">
                <a:tc>
                  <a:txBody>
                    <a:bodyPr/>
                    <a:lstStyle/>
                    <a:p>
                      <a:pPr algn="l"/>
                      <a:r>
                        <a:rPr lang="en-US" sz="2200"/>
                        <a:t>Delivery of final report</a:t>
                      </a:r>
                    </a:p>
                  </a:txBody>
                  <a:tcPr marR="27432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accent3">
                          <a:lumMod val="60000"/>
                          <a:lumOff val="40000"/>
                        </a:schemeClr>
                      </a:solidFill>
                      <a:prstDash val="solid"/>
                      <a:round/>
                      <a:headEnd type="none" w="med" len="med"/>
                      <a:tailEnd type="none" w="med" len="med"/>
                    </a:lnT>
                    <a:lnB w="19050" cap="flat" cmpd="sng" algn="ctr">
                      <a:solidFill>
                        <a:schemeClr val="accent3">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309" rtl="0" eaLnBrk="1" fontAlgn="auto" latinLnBrk="0" hangingPunct="1">
                        <a:lnSpc>
                          <a:spcPct val="100000"/>
                        </a:lnSpc>
                        <a:spcBef>
                          <a:spcPts val="0"/>
                        </a:spcBef>
                        <a:spcAft>
                          <a:spcPts val="600"/>
                        </a:spcAft>
                        <a:buClrTx/>
                        <a:buSzTx/>
                        <a:buFontTx/>
                        <a:buNone/>
                        <a:tabLst/>
                        <a:defRPr/>
                      </a:pPr>
                      <a:r>
                        <a:rPr lang="en-US" sz="2200" b="1" i="1"/>
                        <a:t>03/31/27</a:t>
                      </a:r>
                      <a:endParaRPr lang="en-US" sz="2200" i="1"/>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accent3">
                          <a:lumMod val="60000"/>
                          <a:lumOff val="40000"/>
                        </a:schemeClr>
                      </a:solidFill>
                      <a:prstDash val="solid"/>
                      <a:round/>
                      <a:headEnd type="none" w="med" len="med"/>
                      <a:tailEnd type="none" w="med" len="med"/>
                    </a:lnT>
                    <a:lnB w="19050" cap="flat" cmpd="sng" algn="ctr">
                      <a:solidFill>
                        <a:schemeClr val="accent3">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91954393"/>
                  </a:ext>
                </a:extLst>
              </a:tr>
              <a:tr h="479311">
                <a:tc>
                  <a:txBody>
                    <a:bodyPr/>
                    <a:lstStyle/>
                    <a:p>
                      <a:pPr algn="l"/>
                      <a:r>
                        <a:rPr lang="en-US" sz="2200"/>
                        <a:t>JANUS grant completion</a:t>
                      </a:r>
                    </a:p>
                  </a:txBody>
                  <a:tcPr marR="27432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accent3">
                          <a:lumMod val="60000"/>
                          <a:lumOff val="40000"/>
                        </a:schemeClr>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00000"/>
                        </a:lnSpc>
                        <a:spcAft>
                          <a:spcPts val="600"/>
                        </a:spcAft>
                      </a:pPr>
                      <a:r>
                        <a:rPr lang="en-US" sz="2200" b="1" i="1" dirty="0"/>
                        <a:t>03/31/27</a:t>
                      </a:r>
                      <a:endParaRPr lang="en-US" sz="2200" i="1" dirty="0"/>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accent3">
                          <a:lumMod val="60000"/>
                          <a:lumOff val="40000"/>
                        </a:schemeClr>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01404148"/>
                  </a:ext>
                </a:extLst>
              </a:tr>
            </a:tbl>
          </a:graphicData>
        </a:graphic>
      </p:graphicFrame>
      <p:sp>
        <p:nvSpPr>
          <p:cNvPr id="41" name="TextBox 40">
            <a:extLst>
              <a:ext uri="{FF2B5EF4-FFF2-40B4-BE49-F238E27FC236}">
                <a16:creationId xmlns:a16="http://schemas.microsoft.com/office/drawing/2014/main" id="{0DB0A7FA-48CC-81BA-7800-495D246BDECE}"/>
              </a:ext>
            </a:extLst>
          </p:cNvPr>
          <p:cNvSpPr txBox="1"/>
          <p:nvPr/>
        </p:nvSpPr>
        <p:spPr>
          <a:xfrm>
            <a:off x="18768775" y="2185691"/>
            <a:ext cx="5150850" cy="1703729"/>
          </a:xfrm>
          <a:prstGeom prst="roundRect">
            <a:avLst>
              <a:gd name="adj" fmla="val 9983"/>
            </a:avLst>
          </a:prstGeom>
          <a:solidFill>
            <a:schemeClr val="accent3">
              <a:lumMod val="40000"/>
              <a:lumOff val="60000"/>
            </a:schemeClr>
          </a:solidFill>
          <a:ln>
            <a:noFill/>
          </a:ln>
        </p:spPr>
        <p:style>
          <a:lnRef idx="1">
            <a:schemeClr val="accent5"/>
          </a:lnRef>
          <a:fillRef idx="3">
            <a:schemeClr val="accent5"/>
          </a:fillRef>
          <a:effectRef idx="2">
            <a:schemeClr val="accent5"/>
          </a:effectRef>
          <a:fontRef idx="minor">
            <a:schemeClr val="lt1"/>
          </a:fontRef>
        </p:style>
        <p:txBody>
          <a:bodyPr wrap="square" lIns="182880" tIns="182880" rIns="182880" bIns="182880" anchor="ctr" anchorCtr="0">
            <a:noAutofit/>
          </a:bodyPr>
          <a:lstStyle/>
          <a:p>
            <a:pPr algn="ctr"/>
            <a:r>
              <a:rPr lang="en-US" sz="2000" dirty="0">
                <a:solidFill>
                  <a:schemeClr val="tx1"/>
                </a:solidFill>
              </a:rPr>
              <a:t>NASA’s contribution to this project is through the provision of SME reviewers, and as such, we are </a:t>
            </a:r>
            <a:r>
              <a:rPr lang="en-US" sz="2000" b="1" u="sng" dirty="0">
                <a:solidFill>
                  <a:schemeClr val="tx1"/>
                </a:solidFill>
              </a:rPr>
              <a:t>not tracking any issues or risks in FY26</a:t>
            </a:r>
            <a:r>
              <a:rPr lang="en-US" sz="2000" dirty="0">
                <a:solidFill>
                  <a:schemeClr val="tx1"/>
                </a:solidFill>
              </a:rPr>
              <a:t>.</a:t>
            </a:r>
          </a:p>
        </p:txBody>
      </p:sp>
      <p:sp>
        <p:nvSpPr>
          <p:cNvPr id="50" name="TextBox 49">
            <a:extLst>
              <a:ext uri="{FF2B5EF4-FFF2-40B4-BE49-F238E27FC236}">
                <a16:creationId xmlns:a16="http://schemas.microsoft.com/office/drawing/2014/main" id="{4BEF3639-C973-49FF-03E6-2CC0256E1AF0}"/>
              </a:ext>
            </a:extLst>
          </p:cNvPr>
          <p:cNvSpPr txBox="1"/>
          <p:nvPr/>
        </p:nvSpPr>
        <p:spPr>
          <a:xfrm>
            <a:off x="13174437" y="2378455"/>
            <a:ext cx="5249970" cy="7352705"/>
          </a:xfrm>
          <a:prstGeom prst="roundRect">
            <a:avLst>
              <a:gd name="adj" fmla="val 8860"/>
            </a:avLst>
          </a:prstGeom>
          <a:solidFill>
            <a:schemeClr val="bg2"/>
          </a:solidFill>
          <a:effectLst/>
        </p:spPr>
        <p:txBody>
          <a:bodyPr wrap="square" lIns="182880" tIns="365760" rIns="182880" bIns="182880">
            <a:spAutoFit/>
          </a:bodyPr>
          <a:lstStyle/>
          <a:p>
            <a:pPr algn="ctr">
              <a:spcAft>
                <a:spcPts val="1200"/>
              </a:spcAft>
            </a:pPr>
            <a:r>
              <a:rPr lang="en-US" sz="2200" b="1" i="1" dirty="0"/>
              <a:t>Direct and indirect infusion</a:t>
            </a:r>
          </a:p>
          <a:p>
            <a:pPr marL="342900" indent="-342900">
              <a:spcAft>
                <a:spcPts val="1200"/>
              </a:spcAft>
              <a:buFont typeface="Arial" panose="020B0604020202020204" pitchFamily="34" charset="0"/>
              <a:buChar char="•"/>
            </a:pPr>
            <a:r>
              <a:rPr lang="en-US" sz="2200" dirty="0"/>
              <a:t>Wide dissemination of published work to NASA and EP community</a:t>
            </a:r>
          </a:p>
          <a:p>
            <a:pPr marL="342900" indent="-342900">
              <a:spcAft>
                <a:spcPts val="1200"/>
              </a:spcAft>
              <a:buFont typeface="Arial" panose="020B0604020202020204" pitchFamily="34" charset="0"/>
              <a:buChar char="•"/>
            </a:pPr>
            <a:r>
              <a:rPr lang="en-US" sz="2200" dirty="0"/>
              <a:t>20 PhDs graduated (and 32 more in progress) supported by JANUS who are now at NASA, OGA, industry, and academia</a:t>
            </a:r>
          </a:p>
          <a:p>
            <a:pPr marL="342900" indent="-342900">
              <a:spcAft>
                <a:spcPts val="1200"/>
              </a:spcAft>
              <a:buFont typeface="Arial" panose="020B0604020202020204" pitchFamily="34" charset="0"/>
              <a:buChar char="•"/>
            </a:pPr>
            <a:r>
              <a:rPr lang="en-US" sz="2200" dirty="0"/>
              <a:t>Application of C13 sputter tracking applied to AEPS thruster</a:t>
            </a:r>
          </a:p>
          <a:p>
            <a:pPr marL="342900" indent="-342900">
              <a:spcAft>
                <a:spcPts val="1200"/>
              </a:spcAft>
              <a:buFont typeface="Arial" panose="020B0604020202020204" pitchFamily="34" charset="0"/>
              <a:buChar char="•"/>
            </a:pPr>
            <a:r>
              <a:rPr lang="en-US" sz="2200" dirty="0"/>
              <a:t>Ion thruster PEM applied to evaluate advanced NEXT discharge chamber modifications</a:t>
            </a:r>
          </a:p>
          <a:p>
            <a:pPr marL="342900" indent="-342900">
              <a:spcAft>
                <a:spcPts val="1200"/>
              </a:spcAft>
              <a:buFont typeface="Arial" panose="020B0604020202020204" pitchFamily="34" charset="0"/>
              <a:buChar char="•"/>
            </a:pPr>
            <a:r>
              <a:rPr lang="en-US" sz="2200" dirty="0"/>
              <a:t>Pursuing possible ESI, SBIR, etc. to advance research for direct application for NASA projects (e.g. AMPERE) including future nuclear electric propulsion applications</a:t>
            </a:r>
          </a:p>
        </p:txBody>
      </p:sp>
      <p:sp>
        <p:nvSpPr>
          <p:cNvPr id="52" name="Rectangle 51">
            <a:extLst>
              <a:ext uri="{FF2B5EF4-FFF2-40B4-BE49-F238E27FC236}">
                <a16:creationId xmlns:a16="http://schemas.microsoft.com/office/drawing/2014/main" id="{3C7BDB1B-E609-465C-7E58-6009C944BF42}"/>
              </a:ext>
            </a:extLst>
          </p:cNvPr>
          <p:cNvSpPr/>
          <p:nvPr/>
        </p:nvSpPr>
        <p:spPr>
          <a:xfrm>
            <a:off x="13434223" y="2185691"/>
            <a:ext cx="4730399" cy="523152"/>
          </a:xfrm>
          <a:prstGeom prst="rect">
            <a:avLst/>
          </a:prstGeom>
          <a:solidFill>
            <a:schemeClr val="accent3"/>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rPr>
              <a:t>Transition / Infusion Plans</a:t>
            </a:r>
          </a:p>
        </p:txBody>
      </p:sp>
      <p:pic>
        <p:nvPicPr>
          <p:cNvPr id="5" name="Picture 4">
            <a:extLst>
              <a:ext uri="{FF2B5EF4-FFF2-40B4-BE49-F238E27FC236}">
                <a16:creationId xmlns:a16="http://schemas.microsoft.com/office/drawing/2014/main" id="{ADFF2B88-F9E2-53C0-E3F4-5E2C1D35E11D}"/>
              </a:ext>
            </a:extLst>
          </p:cNvPr>
          <p:cNvPicPr>
            <a:picLocks noChangeAspect="1"/>
          </p:cNvPicPr>
          <p:nvPr/>
        </p:nvPicPr>
        <p:blipFill>
          <a:blip r:embed="rId2"/>
          <a:srcRect r="16381"/>
          <a:stretch>
            <a:fillRect/>
          </a:stretch>
        </p:blipFill>
        <p:spPr>
          <a:xfrm>
            <a:off x="21344200" y="7028002"/>
            <a:ext cx="2832536" cy="3040380"/>
          </a:xfrm>
          <a:prstGeom prst="rect">
            <a:avLst/>
          </a:prstGeom>
        </p:spPr>
      </p:pic>
      <p:pic>
        <p:nvPicPr>
          <p:cNvPr id="9" name="Picture 8">
            <a:extLst>
              <a:ext uri="{FF2B5EF4-FFF2-40B4-BE49-F238E27FC236}">
                <a16:creationId xmlns:a16="http://schemas.microsoft.com/office/drawing/2014/main" id="{58337B5A-C256-D8E0-B8F9-C128C988B802}"/>
              </a:ext>
            </a:extLst>
          </p:cNvPr>
          <p:cNvPicPr>
            <a:picLocks/>
          </p:cNvPicPr>
          <p:nvPr/>
        </p:nvPicPr>
        <p:blipFill>
          <a:blip r:embed="rId3"/>
          <a:stretch>
            <a:fillRect/>
          </a:stretch>
        </p:blipFill>
        <p:spPr>
          <a:xfrm>
            <a:off x="19670487" y="4246861"/>
            <a:ext cx="4249138" cy="2669485"/>
          </a:xfrm>
          <a:prstGeom prst="rect">
            <a:avLst/>
          </a:prstGeom>
        </p:spPr>
      </p:pic>
      <p:pic>
        <p:nvPicPr>
          <p:cNvPr id="3" name="Picture 2">
            <a:extLst>
              <a:ext uri="{FF2B5EF4-FFF2-40B4-BE49-F238E27FC236}">
                <a16:creationId xmlns:a16="http://schemas.microsoft.com/office/drawing/2014/main" id="{33FCBB11-2FA8-8663-019E-29C7AF90F9D5}"/>
              </a:ext>
            </a:extLst>
          </p:cNvPr>
          <p:cNvPicPr>
            <a:picLocks noChangeAspect="1"/>
          </p:cNvPicPr>
          <p:nvPr/>
        </p:nvPicPr>
        <p:blipFill>
          <a:blip r:embed="rId4"/>
          <a:stretch>
            <a:fillRect/>
          </a:stretch>
        </p:blipFill>
        <p:spPr>
          <a:xfrm>
            <a:off x="18750732" y="6889523"/>
            <a:ext cx="3101851" cy="2998240"/>
          </a:xfrm>
          <a:prstGeom prst="rect">
            <a:avLst/>
          </a:prstGeom>
        </p:spPr>
      </p:pic>
      <p:pic>
        <p:nvPicPr>
          <p:cNvPr id="14" name="Picture 13">
            <a:extLst>
              <a:ext uri="{FF2B5EF4-FFF2-40B4-BE49-F238E27FC236}">
                <a16:creationId xmlns:a16="http://schemas.microsoft.com/office/drawing/2014/main" id="{45F48231-F8AB-26A8-B778-CC7EE0AD10A1}"/>
              </a:ext>
            </a:extLst>
          </p:cNvPr>
          <p:cNvPicPr>
            <a:picLocks noChangeAspect="1"/>
          </p:cNvPicPr>
          <p:nvPr/>
        </p:nvPicPr>
        <p:blipFill>
          <a:blip r:embed="rId5"/>
          <a:srcRect l="11855"/>
          <a:stretch>
            <a:fillRect/>
          </a:stretch>
        </p:blipFill>
        <p:spPr>
          <a:xfrm>
            <a:off x="13531738" y="10114273"/>
            <a:ext cx="3658421" cy="2737045"/>
          </a:xfrm>
          <a:prstGeom prst="rect">
            <a:avLst/>
          </a:prstGeom>
        </p:spPr>
      </p:pic>
      <p:pic>
        <p:nvPicPr>
          <p:cNvPr id="12" name="Picture 11">
            <a:extLst>
              <a:ext uri="{FF2B5EF4-FFF2-40B4-BE49-F238E27FC236}">
                <a16:creationId xmlns:a16="http://schemas.microsoft.com/office/drawing/2014/main" id="{CB285554-AE50-8EB8-34A3-F9B6AD1A2BA0}"/>
              </a:ext>
            </a:extLst>
          </p:cNvPr>
          <p:cNvPicPr>
            <a:picLocks noChangeAspect="1"/>
          </p:cNvPicPr>
          <p:nvPr/>
        </p:nvPicPr>
        <p:blipFill>
          <a:blip r:embed="rId6"/>
          <a:srcRect l="16941" t="2256" b="-2256"/>
          <a:stretch>
            <a:fillRect/>
          </a:stretch>
        </p:blipFill>
        <p:spPr>
          <a:xfrm>
            <a:off x="15752775" y="10586372"/>
            <a:ext cx="3658420" cy="2905328"/>
          </a:xfrm>
          <a:prstGeom prst="rect">
            <a:avLst/>
          </a:prstGeom>
        </p:spPr>
      </p:pic>
      <p:pic>
        <p:nvPicPr>
          <p:cNvPr id="22" name="Picture 21">
            <a:extLst>
              <a:ext uri="{FF2B5EF4-FFF2-40B4-BE49-F238E27FC236}">
                <a16:creationId xmlns:a16="http://schemas.microsoft.com/office/drawing/2014/main" id="{8B0879AA-FD93-1525-D11D-B8616D6EED48}"/>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8358485" y="10148939"/>
            <a:ext cx="3101340" cy="3040380"/>
          </a:xfrm>
          <a:prstGeom prst="rect">
            <a:avLst/>
          </a:prstGeom>
        </p:spPr>
      </p:pic>
      <p:pic>
        <p:nvPicPr>
          <p:cNvPr id="24" name="Picture 23">
            <a:extLst>
              <a:ext uri="{FF2B5EF4-FFF2-40B4-BE49-F238E27FC236}">
                <a16:creationId xmlns:a16="http://schemas.microsoft.com/office/drawing/2014/main" id="{CE02CF27-BAED-9B80-74F2-4259B86C200C}"/>
              </a:ext>
            </a:extLst>
          </p:cNvPr>
          <p:cNvPicPr>
            <a:picLocks noChangeAspect="1"/>
          </p:cNvPicPr>
          <p:nvPr/>
        </p:nvPicPr>
        <p:blipFill>
          <a:blip r:embed="rId8"/>
          <a:stretch>
            <a:fillRect/>
          </a:stretch>
        </p:blipFill>
        <p:spPr>
          <a:xfrm>
            <a:off x="20953891" y="10320654"/>
            <a:ext cx="3127060" cy="2714017"/>
          </a:xfrm>
          <a:prstGeom prst="rect">
            <a:avLst/>
          </a:prstGeom>
        </p:spPr>
      </p:pic>
      <p:sp>
        <p:nvSpPr>
          <p:cNvPr id="4" name="TextBox 3">
            <a:extLst>
              <a:ext uri="{FF2B5EF4-FFF2-40B4-BE49-F238E27FC236}">
                <a16:creationId xmlns:a16="http://schemas.microsoft.com/office/drawing/2014/main" id="{7354CD0F-72AA-E553-F78A-112CA14B3383}"/>
              </a:ext>
            </a:extLst>
          </p:cNvPr>
          <p:cNvSpPr txBox="1"/>
          <p:nvPr/>
        </p:nvSpPr>
        <p:spPr>
          <a:xfrm>
            <a:off x="6341369" y="9236022"/>
            <a:ext cx="6406416" cy="1006429"/>
          </a:xfrm>
          <a:prstGeom prst="rect">
            <a:avLst/>
          </a:prstGeom>
          <a:noFill/>
        </p:spPr>
        <p:txBody>
          <a:bodyPr wrap="square">
            <a:spAutoFit/>
          </a:bodyPr>
          <a:lstStyle/>
          <a:p>
            <a:pPr algn="ctr">
              <a:lnSpc>
                <a:spcPct val="90000"/>
              </a:lnSpc>
              <a:spcAft>
                <a:spcPts val="600"/>
              </a:spcAft>
            </a:pPr>
            <a:r>
              <a:rPr lang="en-US" sz="2200" b="1" i="1" dirty="0"/>
              <a:t>The JANUS STRI is a collaboration of nine universities, and their industrial advisory board includes representatives from:</a:t>
            </a:r>
          </a:p>
        </p:txBody>
      </p:sp>
    </p:spTree>
    <p:extLst>
      <p:ext uri="{BB962C8B-B14F-4D97-AF65-F5344CB8AC3E}">
        <p14:creationId xmlns:p14="http://schemas.microsoft.com/office/powerpoint/2010/main" val="40187333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9A15E81-A997-278C-33D2-D6CEF20F720D}"/>
              </a:ext>
            </a:extLst>
          </p:cNvPr>
          <p:cNvSpPr txBox="1"/>
          <p:nvPr/>
        </p:nvSpPr>
        <p:spPr>
          <a:xfrm>
            <a:off x="0" y="1783799"/>
            <a:ext cx="7863840" cy="7955277"/>
          </a:xfrm>
          <a:prstGeom prst="rect">
            <a:avLst/>
          </a:prstGeom>
          <a:solidFill>
            <a:schemeClr val="accent4">
              <a:lumMod val="20000"/>
              <a:lumOff val="80000"/>
            </a:schemeClr>
          </a:solidFill>
          <a:effectLst/>
        </p:spPr>
        <p:txBody>
          <a:bodyPr wrap="square" lIns="274320" tIns="914400" rIns="274320" bIns="182880">
            <a:noAutofit/>
          </a:bodyPr>
          <a:lstStyle/>
          <a:p>
            <a:pPr algn="ctr">
              <a:spcBef>
                <a:spcPts val="0"/>
              </a:spcBef>
              <a:spcAft>
                <a:spcPts val="600"/>
              </a:spcAft>
            </a:pPr>
            <a:r>
              <a:rPr lang="en-US" sz="2400" b="1" i="1" dirty="0"/>
              <a:t>NASA GRC will provide technical consultation and facility usage for the development of the Hyperion low-power electromagnetic AF-MPD thruster.</a:t>
            </a:r>
          </a:p>
        </p:txBody>
      </p:sp>
      <p:sp>
        <p:nvSpPr>
          <p:cNvPr id="10" name="TextBox 9">
            <a:extLst>
              <a:ext uri="{FF2B5EF4-FFF2-40B4-BE49-F238E27FC236}">
                <a16:creationId xmlns:a16="http://schemas.microsoft.com/office/drawing/2014/main" id="{A8A73167-0640-5377-4A1E-543DE7286757}"/>
              </a:ext>
            </a:extLst>
          </p:cNvPr>
          <p:cNvSpPr txBox="1"/>
          <p:nvPr/>
        </p:nvSpPr>
        <p:spPr>
          <a:xfrm>
            <a:off x="379476" y="6258559"/>
            <a:ext cx="7104888" cy="3191232"/>
          </a:xfrm>
          <a:prstGeom prst="roundRect">
            <a:avLst>
              <a:gd name="adj" fmla="val 10768"/>
            </a:avLst>
          </a:prstGeom>
          <a:solidFill>
            <a:schemeClr val="bg1"/>
          </a:solidFill>
          <a:effectLst/>
        </p:spPr>
        <p:txBody>
          <a:bodyPr wrap="square" lIns="182880" tIns="457200" rIns="182880" bIns="182880">
            <a:spAutoFit/>
          </a:bodyPr>
          <a:lstStyle>
            <a:defPPr>
              <a:defRPr lang="en-US"/>
            </a:defPPr>
            <a:lvl1pPr marL="342900" indent="-342900">
              <a:spcAft>
                <a:spcPts val="1200"/>
              </a:spcAft>
              <a:buFont typeface="Arial" panose="020B0604020202020204" pitchFamily="34" charset="0"/>
              <a:buChar char="•"/>
              <a:defRPr sz="2400"/>
            </a:lvl1pPr>
          </a:lstStyle>
          <a:p>
            <a:r>
              <a:rPr lang="en-US" dirty="0"/>
              <a:t>Hyperion to build a low-power AF-MPD thruster by adapting ideas from SF-MPDs to low-power devices that can efficiently serve next-generation missions and compete with existing HET architectures</a:t>
            </a:r>
          </a:p>
          <a:p>
            <a:r>
              <a:rPr lang="en-US" dirty="0"/>
              <a:t>AF-MPD is not yet a proven technology</a:t>
            </a:r>
          </a:p>
        </p:txBody>
      </p:sp>
      <p:sp>
        <p:nvSpPr>
          <p:cNvPr id="12" name="TextBox 11">
            <a:extLst>
              <a:ext uri="{FF2B5EF4-FFF2-40B4-BE49-F238E27FC236}">
                <a16:creationId xmlns:a16="http://schemas.microsoft.com/office/drawing/2014/main" id="{F5AD6FFA-4FDD-234A-2078-D7D73E40F6E5}"/>
              </a:ext>
            </a:extLst>
          </p:cNvPr>
          <p:cNvSpPr txBox="1"/>
          <p:nvPr/>
        </p:nvSpPr>
        <p:spPr>
          <a:xfrm>
            <a:off x="637951" y="2185695"/>
            <a:ext cx="5771105" cy="523152"/>
          </a:xfrm>
          <a:prstGeom prst="rect">
            <a:avLst/>
          </a:prstGeom>
        </p:spPr>
        <p:txBody>
          <a:bodyPr vert="horz" lIns="0" tIns="0" rIns="0" bIns="0" rtlCol="0" anchor="ctr" anchorCtr="0">
            <a:noAutofit/>
          </a:bodyPr>
          <a:lstStyle>
            <a:lvl1pPr indent="0" defTabSz="914400">
              <a:lnSpc>
                <a:spcPct val="100000"/>
              </a:lnSpc>
              <a:spcBef>
                <a:spcPts val="0"/>
              </a:spcBef>
              <a:buFont typeface="Arial" panose="020B0604020202020204" pitchFamily="34" charset="0"/>
              <a:buNone/>
              <a:defRPr b="0">
                <a:solidFill>
                  <a:schemeClr val="bg1"/>
                </a:solidFill>
                <a:latin typeface="Arial" panose="020B0604020202020204" pitchFamily="34" charset="0"/>
                <a:cs typeface="Arial" panose="020B0604020202020204" pitchFamily="34" charset="0"/>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defRPr sz="1800"/>
            </a:lvl4pPr>
            <a:lvl5pPr marL="2057400" indent="-228600" defTabSz="914400">
              <a:lnSpc>
                <a:spcPct val="90000"/>
              </a:lnSpc>
              <a:spcBef>
                <a:spcPts val="500"/>
              </a:spcBef>
              <a:buFont typeface="Arial" panose="020B0604020202020204" pitchFamily="34" charset="0"/>
              <a:buChar char="•"/>
              <a:defRPr sz="1800"/>
            </a:lvl5pPr>
            <a:lvl6pPr marL="2514600" indent="-228600" defTabSz="914400">
              <a:lnSpc>
                <a:spcPct val="90000"/>
              </a:lnSpc>
              <a:spcBef>
                <a:spcPts val="500"/>
              </a:spcBef>
              <a:buFont typeface="Arial" panose="020B0604020202020204" pitchFamily="34" charset="0"/>
              <a:buChar char="•"/>
              <a:defRPr sz="1800"/>
            </a:lvl6pPr>
            <a:lvl7pPr marL="2971800" indent="-228600" defTabSz="914400">
              <a:lnSpc>
                <a:spcPct val="90000"/>
              </a:lnSpc>
              <a:spcBef>
                <a:spcPts val="500"/>
              </a:spcBef>
              <a:buFont typeface="Arial" panose="020B0604020202020204" pitchFamily="34" charset="0"/>
              <a:buChar char="•"/>
              <a:defRPr sz="1800"/>
            </a:lvl7pPr>
            <a:lvl8pPr marL="3429000" indent="-228600" defTabSz="914400">
              <a:lnSpc>
                <a:spcPct val="90000"/>
              </a:lnSpc>
              <a:spcBef>
                <a:spcPts val="500"/>
              </a:spcBef>
              <a:buFont typeface="Arial" panose="020B0604020202020204" pitchFamily="34" charset="0"/>
              <a:buChar char="•"/>
              <a:defRPr sz="1800"/>
            </a:lvl8pPr>
            <a:lvl9pPr marL="3886200" indent="-228600" defTabSz="914400">
              <a:lnSpc>
                <a:spcPct val="90000"/>
              </a:lnSpc>
              <a:spcBef>
                <a:spcPts val="500"/>
              </a:spcBef>
              <a:buFont typeface="Arial" panose="020B0604020202020204" pitchFamily="34" charset="0"/>
              <a:buChar char="•"/>
              <a:defRPr sz="1800"/>
            </a:lvl9pPr>
          </a:lstStyle>
          <a:p>
            <a:endParaRPr lang="en-US" sz="2400" b="1" dirty="0"/>
          </a:p>
        </p:txBody>
      </p:sp>
      <p:sp>
        <p:nvSpPr>
          <p:cNvPr id="14" name="Rectangle 13">
            <a:extLst>
              <a:ext uri="{FF2B5EF4-FFF2-40B4-BE49-F238E27FC236}">
                <a16:creationId xmlns:a16="http://schemas.microsoft.com/office/drawing/2014/main" id="{9DA744CE-2B4B-468F-37C9-2AD1D35DA936}"/>
              </a:ext>
            </a:extLst>
          </p:cNvPr>
          <p:cNvSpPr/>
          <p:nvPr/>
        </p:nvSpPr>
        <p:spPr>
          <a:xfrm>
            <a:off x="1188719" y="5984813"/>
            <a:ext cx="5486400" cy="523152"/>
          </a:xfrm>
          <a:prstGeom prst="rect">
            <a:avLst/>
          </a:prstGeom>
          <a:solidFill>
            <a:schemeClr val="accent4">
              <a:lumMod val="60000"/>
              <a:lumOff val="40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Technology Description</a:t>
            </a:r>
          </a:p>
        </p:txBody>
      </p:sp>
      <p:sp>
        <p:nvSpPr>
          <p:cNvPr id="16" name="Rectangle 15">
            <a:extLst>
              <a:ext uri="{FF2B5EF4-FFF2-40B4-BE49-F238E27FC236}">
                <a16:creationId xmlns:a16="http://schemas.microsoft.com/office/drawing/2014/main" id="{8C451C30-E43D-8DB8-4A34-9DF030E86690}"/>
              </a:ext>
            </a:extLst>
          </p:cNvPr>
          <p:cNvSpPr/>
          <p:nvPr/>
        </p:nvSpPr>
        <p:spPr>
          <a:xfrm>
            <a:off x="-2" y="1783798"/>
            <a:ext cx="7863839" cy="722376"/>
          </a:xfrm>
          <a:prstGeom prst="rect">
            <a:avLst/>
          </a:prstGeom>
          <a:solidFill>
            <a:schemeClr val="accent4">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t>Hyperion</a:t>
            </a:r>
          </a:p>
        </p:txBody>
      </p:sp>
      <p:sp>
        <p:nvSpPr>
          <p:cNvPr id="20" name="TextBox 19">
            <a:extLst>
              <a:ext uri="{FF2B5EF4-FFF2-40B4-BE49-F238E27FC236}">
                <a16:creationId xmlns:a16="http://schemas.microsoft.com/office/drawing/2014/main" id="{D8886C6C-10E6-CE03-BD0A-A6E9891658E8}"/>
              </a:ext>
            </a:extLst>
          </p:cNvPr>
          <p:cNvSpPr txBox="1"/>
          <p:nvPr/>
        </p:nvSpPr>
        <p:spPr>
          <a:xfrm>
            <a:off x="8260080" y="1783796"/>
            <a:ext cx="7863840" cy="7955280"/>
          </a:xfrm>
          <a:prstGeom prst="rect">
            <a:avLst/>
          </a:prstGeom>
          <a:solidFill>
            <a:schemeClr val="accent4">
              <a:lumMod val="20000"/>
              <a:lumOff val="80000"/>
            </a:schemeClr>
          </a:solidFill>
          <a:effectLst/>
        </p:spPr>
        <p:txBody>
          <a:bodyPr wrap="square" lIns="274320" tIns="914400" rIns="274320" bIns="182880">
            <a:noAutofit/>
          </a:bodyPr>
          <a:lstStyle/>
          <a:p>
            <a:pPr algn="ctr">
              <a:spcBef>
                <a:spcPts val="0"/>
              </a:spcBef>
              <a:spcAft>
                <a:spcPts val="600"/>
              </a:spcAft>
            </a:pPr>
            <a:r>
              <a:rPr lang="en-US" sz="2400" b="1" i="1" dirty="0"/>
              <a:t>Busek will ship engineering model (EM) or EQM-level thruster to NASA GRC, and NASA will test with Krypton for approximately 4000 hrs.</a:t>
            </a:r>
          </a:p>
        </p:txBody>
      </p:sp>
      <p:sp>
        <p:nvSpPr>
          <p:cNvPr id="22" name="TextBox 21">
            <a:extLst>
              <a:ext uri="{FF2B5EF4-FFF2-40B4-BE49-F238E27FC236}">
                <a16:creationId xmlns:a16="http://schemas.microsoft.com/office/drawing/2014/main" id="{3E968B53-FC81-F08D-2E6E-5496595B99DD}"/>
              </a:ext>
            </a:extLst>
          </p:cNvPr>
          <p:cNvSpPr txBox="1"/>
          <p:nvPr/>
        </p:nvSpPr>
        <p:spPr>
          <a:xfrm>
            <a:off x="16520160" y="1783798"/>
            <a:ext cx="7863840" cy="7955278"/>
          </a:xfrm>
          <a:prstGeom prst="rect">
            <a:avLst/>
          </a:prstGeom>
          <a:solidFill>
            <a:schemeClr val="accent4">
              <a:lumMod val="20000"/>
              <a:lumOff val="80000"/>
            </a:schemeClr>
          </a:solidFill>
          <a:effectLst/>
        </p:spPr>
        <p:txBody>
          <a:bodyPr wrap="square" lIns="274320" tIns="914400" rIns="274320" bIns="182880" anchor="t">
            <a:noAutofit/>
          </a:bodyPr>
          <a:lstStyle>
            <a:defPPr>
              <a:defRPr lang="en-US"/>
            </a:defPPr>
            <a:lvl1pPr>
              <a:spcBef>
                <a:spcPts val="0"/>
              </a:spcBef>
              <a:spcAft>
                <a:spcPts val="600"/>
              </a:spcAft>
              <a:defRPr sz="2200"/>
            </a:lvl1pPr>
          </a:lstStyle>
          <a:p>
            <a:pPr algn="ctr"/>
            <a:r>
              <a:rPr lang="en-US" sz="2400" b="1" i="1" dirty="0"/>
              <a:t>Team to redesign critical components of AEPS 12 kW HET to increase robustness and reduce cost, part-to-part variability, and duration of fabrication</a:t>
            </a:r>
          </a:p>
        </p:txBody>
      </p:sp>
      <p:sp>
        <p:nvSpPr>
          <p:cNvPr id="24" name="Rectangle 23">
            <a:extLst>
              <a:ext uri="{FF2B5EF4-FFF2-40B4-BE49-F238E27FC236}">
                <a16:creationId xmlns:a16="http://schemas.microsoft.com/office/drawing/2014/main" id="{CD26BDA2-70D6-E633-D2F9-90AB30A87749}"/>
              </a:ext>
            </a:extLst>
          </p:cNvPr>
          <p:cNvSpPr/>
          <p:nvPr/>
        </p:nvSpPr>
        <p:spPr>
          <a:xfrm>
            <a:off x="16520160" y="1783797"/>
            <a:ext cx="7863840" cy="722376"/>
          </a:xfrm>
          <a:prstGeom prst="rect">
            <a:avLst/>
          </a:prstGeom>
          <a:solidFill>
            <a:schemeClr val="accent4">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t>Rocketdyne</a:t>
            </a:r>
          </a:p>
        </p:txBody>
      </p:sp>
      <p:sp>
        <p:nvSpPr>
          <p:cNvPr id="26" name="Rectangle 25">
            <a:extLst>
              <a:ext uri="{FF2B5EF4-FFF2-40B4-BE49-F238E27FC236}">
                <a16:creationId xmlns:a16="http://schemas.microsoft.com/office/drawing/2014/main" id="{DFD8814F-7446-1215-751F-6623010FFB72}"/>
              </a:ext>
            </a:extLst>
          </p:cNvPr>
          <p:cNvSpPr/>
          <p:nvPr/>
        </p:nvSpPr>
        <p:spPr>
          <a:xfrm>
            <a:off x="8260080" y="1783798"/>
            <a:ext cx="7863840" cy="722376"/>
          </a:xfrm>
          <a:prstGeom prst="rect">
            <a:avLst/>
          </a:prstGeom>
          <a:solidFill>
            <a:schemeClr val="accent4">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t>Busek</a:t>
            </a:r>
          </a:p>
        </p:txBody>
      </p:sp>
      <p:sp>
        <p:nvSpPr>
          <p:cNvPr id="28" name="TextBox 27">
            <a:extLst>
              <a:ext uri="{FF2B5EF4-FFF2-40B4-BE49-F238E27FC236}">
                <a16:creationId xmlns:a16="http://schemas.microsoft.com/office/drawing/2014/main" id="{6FCD03E1-859D-C68E-21F1-5CDF6C5CB5F3}"/>
              </a:ext>
            </a:extLst>
          </p:cNvPr>
          <p:cNvSpPr txBox="1"/>
          <p:nvPr/>
        </p:nvSpPr>
        <p:spPr>
          <a:xfrm>
            <a:off x="16898015" y="6258559"/>
            <a:ext cx="7108131" cy="3220403"/>
          </a:xfrm>
          <a:prstGeom prst="roundRect">
            <a:avLst>
              <a:gd name="adj" fmla="val 11489"/>
            </a:avLst>
          </a:prstGeom>
          <a:solidFill>
            <a:schemeClr val="bg1"/>
          </a:solidFill>
          <a:effectLst/>
        </p:spPr>
        <p:txBody>
          <a:bodyPr wrap="square" lIns="182880" tIns="457200" rIns="182880" bIns="182880">
            <a:noAutofit/>
          </a:bodyPr>
          <a:lstStyle>
            <a:defPPr>
              <a:defRPr lang="en-US"/>
            </a:defPPr>
            <a:lvl1pPr marL="342900" indent="-342900">
              <a:spcAft>
                <a:spcPts val="1200"/>
              </a:spcAft>
              <a:buFont typeface="Arial" panose="020B0604020202020204" pitchFamily="34" charset="0"/>
              <a:buChar char="•"/>
              <a:defRPr sz="2400"/>
            </a:lvl1pPr>
          </a:lstStyle>
          <a:p>
            <a:r>
              <a:rPr lang="en-US" dirty="0"/>
              <a:t>The 12 kW AEPS thruster provides primary propulsion for PPE/SR-1 Freedom spacecraft</a:t>
            </a:r>
          </a:p>
          <a:p>
            <a:r>
              <a:rPr lang="en-US" dirty="0"/>
              <a:t>Increasing efficiency of fabrication and robustness of AEPS design has potential to significantly reduce cost of future NASA missions</a:t>
            </a:r>
          </a:p>
        </p:txBody>
      </p:sp>
      <p:sp>
        <p:nvSpPr>
          <p:cNvPr id="30" name="Rectangle 29">
            <a:extLst>
              <a:ext uri="{FF2B5EF4-FFF2-40B4-BE49-F238E27FC236}">
                <a16:creationId xmlns:a16="http://schemas.microsoft.com/office/drawing/2014/main" id="{A1D11BA3-700D-A42E-86CE-997FA76D3B86}"/>
              </a:ext>
            </a:extLst>
          </p:cNvPr>
          <p:cNvSpPr/>
          <p:nvPr/>
        </p:nvSpPr>
        <p:spPr>
          <a:xfrm>
            <a:off x="17708880" y="5984813"/>
            <a:ext cx="5486400" cy="523152"/>
          </a:xfrm>
          <a:prstGeom prst="rect">
            <a:avLst/>
          </a:prstGeom>
          <a:solidFill>
            <a:schemeClr val="accent4">
              <a:lumMod val="60000"/>
              <a:lumOff val="40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Technology Description</a:t>
            </a:r>
          </a:p>
        </p:txBody>
      </p:sp>
      <p:sp>
        <p:nvSpPr>
          <p:cNvPr id="34" name="TextBox 33">
            <a:extLst>
              <a:ext uri="{FF2B5EF4-FFF2-40B4-BE49-F238E27FC236}">
                <a16:creationId xmlns:a16="http://schemas.microsoft.com/office/drawing/2014/main" id="{11B01CAA-3A31-F5BD-3594-50B5D5B325F1}"/>
              </a:ext>
            </a:extLst>
          </p:cNvPr>
          <p:cNvSpPr txBox="1"/>
          <p:nvPr/>
        </p:nvSpPr>
        <p:spPr>
          <a:xfrm>
            <a:off x="8639556" y="6258559"/>
            <a:ext cx="7104888" cy="3220403"/>
          </a:xfrm>
          <a:prstGeom prst="roundRect">
            <a:avLst>
              <a:gd name="adj" fmla="val 11765"/>
            </a:avLst>
          </a:prstGeom>
          <a:solidFill>
            <a:schemeClr val="bg1"/>
          </a:solidFill>
          <a:effectLst/>
        </p:spPr>
        <p:txBody>
          <a:bodyPr wrap="square" lIns="182880" tIns="457200" rIns="182880" bIns="182880">
            <a:spAutoFit/>
          </a:bodyPr>
          <a:lstStyle>
            <a:defPPr>
              <a:defRPr lang="en-US"/>
            </a:defPPr>
            <a:lvl1pPr marL="342900" indent="-342900">
              <a:spcAft>
                <a:spcPts val="600"/>
              </a:spcAft>
              <a:buFont typeface="Arial" panose="020B0604020202020204" pitchFamily="34" charset="0"/>
              <a:buChar char="•"/>
              <a:defRPr sz="2200"/>
            </a:lvl1pPr>
          </a:lstStyle>
          <a:p>
            <a:pPr>
              <a:spcAft>
                <a:spcPts val="1200"/>
              </a:spcAft>
            </a:pPr>
            <a:r>
              <a:rPr lang="en-US" sz="2400" dirty="0"/>
              <a:t>BHT-600-XL is an extended lifetime version of Busek’s commercial BHT-600 Hall thruster</a:t>
            </a:r>
          </a:p>
          <a:p>
            <a:pPr>
              <a:spcAft>
                <a:spcPts val="1200"/>
              </a:spcAft>
            </a:pPr>
            <a:r>
              <a:rPr lang="en-US" sz="2400" dirty="0"/>
              <a:t>Duration testing is required to prove the reliability with krypton and reduce risk for Commercial and NASA science mission applications</a:t>
            </a:r>
          </a:p>
        </p:txBody>
      </p:sp>
      <p:sp>
        <p:nvSpPr>
          <p:cNvPr id="36" name="Rectangle 35">
            <a:extLst>
              <a:ext uri="{FF2B5EF4-FFF2-40B4-BE49-F238E27FC236}">
                <a16:creationId xmlns:a16="http://schemas.microsoft.com/office/drawing/2014/main" id="{BE0BCBD7-DCED-340D-D605-7320740FCC2A}"/>
              </a:ext>
            </a:extLst>
          </p:cNvPr>
          <p:cNvSpPr/>
          <p:nvPr/>
        </p:nvSpPr>
        <p:spPr>
          <a:xfrm>
            <a:off x="9448800" y="5984813"/>
            <a:ext cx="5486400" cy="523152"/>
          </a:xfrm>
          <a:prstGeom prst="rect">
            <a:avLst/>
          </a:prstGeom>
          <a:solidFill>
            <a:schemeClr val="accent4">
              <a:lumMod val="60000"/>
              <a:lumOff val="40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Technology Description</a:t>
            </a:r>
          </a:p>
        </p:txBody>
      </p:sp>
      <p:sp>
        <p:nvSpPr>
          <p:cNvPr id="54" name="Text Placeholder 1">
            <a:extLst>
              <a:ext uri="{FF2B5EF4-FFF2-40B4-BE49-F238E27FC236}">
                <a16:creationId xmlns:a16="http://schemas.microsoft.com/office/drawing/2014/main" id="{800D7EF4-7AC9-2BC7-8300-298DD27161D8}"/>
              </a:ext>
            </a:extLst>
          </p:cNvPr>
          <p:cNvSpPr>
            <a:spLocks noGrp="1"/>
          </p:cNvSpPr>
          <p:nvPr>
            <p:ph type="body" sz="quarter" idx="19"/>
          </p:nvPr>
        </p:nvSpPr>
        <p:spPr>
          <a:xfrm>
            <a:off x="763489" y="491898"/>
            <a:ext cx="14965235" cy="728037"/>
          </a:xfrm>
        </p:spPr>
        <p:txBody>
          <a:bodyPr>
            <a:normAutofit/>
          </a:bodyPr>
          <a:lstStyle/>
          <a:p>
            <a:r>
              <a:rPr lang="en-US" dirty="0">
                <a:latin typeface="Arial" panose="020B0604020202020204" pitchFamily="34" charset="0"/>
              </a:rPr>
              <a:t>New ACOs | </a:t>
            </a:r>
            <a:r>
              <a:rPr lang="en-US" b="1" dirty="0">
                <a:latin typeface="Arial" panose="020B0604020202020204" pitchFamily="34" charset="0"/>
              </a:rPr>
              <a:t>Project Snapshots</a:t>
            </a:r>
          </a:p>
        </p:txBody>
      </p:sp>
      <p:sp>
        <p:nvSpPr>
          <p:cNvPr id="56" name="Text Placeholder 8">
            <a:extLst>
              <a:ext uri="{FF2B5EF4-FFF2-40B4-BE49-F238E27FC236}">
                <a16:creationId xmlns:a16="http://schemas.microsoft.com/office/drawing/2014/main" id="{F04D9F67-41BC-435F-4390-348A80395B0A}"/>
              </a:ext>
            </a:extLst>
          </p:cNvPr>
          <p:cNvSpPr txBox="1">
            <a:spLocks/>
          </p:cNvSpPr>
          <p:nvPr/>
        </p:nvSpPr>
        <p:spPr>
          <a:xfrm>
            <a:off x="18457875" y="491898"/>
            <a:ext cx="4142933" cy="728037"/>
          </a:xfrm>
          <a:prstGeom prst="rect">
            <a:avLst/>
          </a:prstGeom>
        </p:spPr>
        <p:txBody>
          <a:bodyPr vert="horz" lIns="0" tIns="0" rIns="0" bIns="0" rtlCol="0" anchor="ctr" anchorCtr="0">
            <a:normAutofit lnSpcReduction="10000"/>
          </a:bodyPr>
          <a:lstStyle>
            <a:lvl1pPr marL="0" indent="0" algn="r" defTabSz="914309" rtl="0" eaLnBrk="1" latinLnBrk="0" hangingPunct="1">
              <a:lnSpc>
                <a:spcPct val="100000"/>
              </a:lnSpc>
              <a:spcBef>
                <a:spcPts val="0"/>
              </a:spcBef>
              <a:buFont typeface="Arial" panose="020B0604020202020204" pitchFamily="34" charset="0"/>
              <a:buNone/>
              <a:defRPr sz="2800" b="0" kern="1200">
                <a:solidFill>
                  <a:srgbClr val="FF0000"/>
                </a:solidFill>
                <a:latin typeface="+mj-lt"/>
                <a:ea typeface="+mn-ea"/>
                <a:cs typeface="Arial" panose="020B0604020202020204" pitchFamily="34" charset="0"/>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solidFill>
                  <a:schemeClr val="accent5">
                    <a:lumMod val="40000"/>
                    <a:lumOff val="60000"/>
                  </a:schemeClr>
                </a:solidFill>
                <a:latin typeface="Arial" panose="020B0604020202020204" pitchFamily="34" charset="0"/>
              </a:rPr>
              <a:t>GO / Space Transportation </a:t>
            </a:r>
            <a:r>
              <a:rPr lang="en-US" sz="2400" i="1" dirty="0">
                <a:solidFill>
                  <a:schemeClr val="accent5">
                    <a:lumMod val="40000"/>
                    <a:lumOff val="60000"/>
                  </a:schemeClr>
                </a:solidFill>
                <a:latin typeface="Arial" panose="020B0604020202020204" pitchFamily="34" charset="0"/>
              </a:rPr>
              <a:t>Annual Review</a:t>
            </a:r>
          </a:p>
        </p:txBody>
      </p:sp>
      <p:sp>
        <p:nvSpPr>
          <p:cNvPr id="58" name="Text Placeholder 7">
            <a:extLst>
              <a:ext uri="{FF2B5EF4-FFF2-40B4-BE49-F238E27FC236}">
                <a16:creationId xmlns:a16="http://schemas.microsoft.com/office/drawing/2014/main" id="{0CFFB068-DA32-E0E4-AD33-8E008D988C2F}"/>
              </a:ext>
            </a:extLst>
          </p:cNvPr>
          <p:cNvSpPr txBox="1">
            <a:spLocks/>
          </p:cNvSpPr>
          <p:nvPr/>
        </p:nvSpPr>
        <p:spPr>
          <a:xfrm>
            <a:off x="379475" y="10347480"/>
            <a:ext cx="7104889" cy="2441420"/>
          </a:xfrm>
          <a:prstGeom prst="rect">
            <a:avLst/>
          </a:prstGeom>
          <a:noFill/>
          <a:ln w="19050">
            <a:solidFill>
              <a:schemeClr val="tx2"/>
            </a:solidFill>
            <a:prstDash val="lgDash"/>
          </a:ln>
        </p:spPr>
        <p:txBody>
          <a:bodyPr vert="horz" wrap="square" lIns="182880" tIns="457200" rIns="91440" bIns="182880" numCol="1" spcCol="274320" rtlCol="0" anchor="t">
            <a:noAutofit/>
          </a:bodyPr>
          <a:lstStyle>
            <a:defPPr>
              <a:defRPr lang="en-US"/>
            </a:defPPr>
            <a:lvl1pPr marL="456565" indent="-456565" defTabSz="914309">
              <a:lnSpc>
                <a:spcPct val="100000"/>
              </a:lnSpc>
              <a:spcBef>
                <a:spcPts val="1000"/>
              </a:spcBef>
              <a:buFont typeface="Arial" panose="020B0604020202020204" pitchFamily="34" charset="0"/>
              <a:buChar char="•"/>
              <a:defRPr sz="2800" b="0" i="1">
                <a:ea typeface="+mn-lt"/>
                <a:cs typeface="+mn-lt"/>
              </a:defRPr>
            </a:lvl1pPr>
            <a:lvl2pPr marL="365760" lvl="1" indent="-274320">
              <a:lnSpc>
                <a:spcPct val="100000"/>
              </a:lnSpc>
              <a:spcBef>
                <a:spcPts val="0"/>
              </a:spcBef>
              <a:spcAft>
                <a:spcPts val="1200"/>
              </a:spcAft>
              <a:buFont typeface="Arial" panose="020B0604020202020204" pitchFamily="34" charset="0"/>
              <a:buChar char="•"/>
              <a:defRPr sz="2400" b="0"/>
            </a:lvl2pPr>
            <a:lvl3pPr marL="1142886" indent="-228577" defTabSz="914309">
              <a:lnSpc>
                <a:spcPct val="90000"/>
              </a:lnSpc>
              <a:spcBef>
                <a:spcPts val="500"/>
              </a:spcBef>
              <a:buFont typeface="Arial" panose="020B0604020202020204" pitchFamily="34" charset="0"/>
              <a:buChar char="•"/>
              <a:defRPr sz="2000"/>
            </a:lvl3pPr>
            <a:lvl4pPr marL="1600040" indent="-228577" defTabSz="914309">
              <a:lnSpc>
                <a:spcPct val="90000"/>
              </a:lnSpc>
              <a:spcBef>
                <a:spcPts val="500"/>
              </a:spcBef>
              <a:buFont typeface="Arial" panose="020B0604020202020204" pitchFamily="34" charset="0"/>
              <a:buChar char="•"/>
              <a:defRPr sz="1800"/>
            </a:lvl4pPr>
            <a:lvl5pPr marL="2057194" indent="-228577" defTabSz="914309">
              <a:lnSpc>
                <a:spcPct val="90000"/>
              </a:lnSpc>
              <a:spcBef>
                <a:spcPts val="500"/>
              </a:spcBef>
              <a:buFont typeface="Arial" panose="020B0604020202020204" pitchFamily="34" charset="0"/>
              <a:buChar char="•"/>
              <a:defRPr sz="1800"/>
            </a:lvl5pPr>
            <a:lvl6pPr marL="2514349" indent="-228577" defTabSz="914309">
              <a:lnSpc>
                <a:spcPct val="90000"/>
              </a:lnSpc>
              <a:spcBef>
                <a:spcPts val="500"/>
              </a:spcBef>
              <a:buFont typeface="Arial" panose="020B0604020202020204" pitchFamily="34" charset="0"/>
              <a:buChar char="•"/>
              <a:defRPr sz="1800"/>
            </a:lvl6pPr>
            <a:lvl7pPr marL="2971503" indent="-228577" defTabSz="914309">
              <a:lnSpc>
                <a:spcPct val="90000"/>
              </a:lnSpc>
              <a:spcBef>
                <a:spcPts val="500"/>
              </a:spcBef>
              <a:buFont typeface="Arial" panose="020B0604020202020204" pitchFamily="34" charset="0"/>
              <a:buChar char="•"/>
              <a:defRPr sz="1800"/>
            </a:lvl7pPr>
            <a:lvl8pPr marL="3428657" indent="-228577" defTabSz="914309">
              <a:lnSpc>
                <a:spcPct val="90000"/>
              </a:lnSpc>
              <a:spcBef>
                <a:spcPts val="500"/>
              </a:spcBef>
              <a:buFont typeface="Arial" panose="020B0604020202020204" pitchFamily="34" charset="0"/>
              <a:buChar char="•"/>
              <a:defRPr sz="1800"/>
            </a:lvl8pPr>
            <a:lvl9pPr marL="3885811" indent="-228577" defTabSz="914309">
              <a:lnSpc>
                <a:spcPct val="90000"/>
              </a:lnSpc>
              <a:spcBef>
                <a:spcPts val="500"/>
              </a:spcBef>
              <a:buFont typeface="Arial" panose="020B0604020202020204" pitchFamily="34" charset="0"/>
              <a:buChar char="•"/>
              <a:defRPr sz="1800"/>
            </a:lvl9pPr>
          </a:lstStyle>
          <a:p>
            <a:pPr marL="91440" lvl="1" indent="0">
              <a:spcAft>
                <a:spcPts val="1000"/>
              </a:spcAft>
              <a:buNone/>
            </a:pPr>
            <a:r>
              <a:rPr lang="en-US" i="1" dirty="0"/>
              <a:t>Primary goals of first integrated device:</a:t>
            </a:r>
          </a:p>
          <a:p>
            <a:pPr lvl="1">
              <a:spcAft>
                <a:spcPts val="800"/>
              </a:spcAft>
            </a:pPr>
            <a:r>
              <a:rPr lang="en-US" dirty="0"/>
              <a:t>Gain operational experience testing AF-MPDs</a:t>
            </a:r>
          </a:p>
          <a:p>
            <a:pPr lvl="1">
              <a:spcAft>
                <a:spcPts val="800"/>
              </a:spcAft>
            </a:pPr>
            <a:r>
              <a:rPr lang="en-US" dirty="0"/>
              <a:t>Validate performance and thermal models</a:t>
            </a:r>
          </a:p>
          <a:p>
            <a:pPr lvl="1"/>
            <a:r>
              <a:rPr lang="en-US" dirty="0"/>
              <a:t>Explore performance at high B fields (&gt;1.0T)</a:t>
            </a:r>
          </a:p>
        </p:txBody>
      </p:sp>
      <p:sp>
        <p:nvSpPr>
          <p:cNvPr id="60" name="Text Placeholder 7">
            <a:extLst>
              <a:ext uri="{FF2B5EF4-FFF2-40B4-BE49-F238E27FC236}">
                <a16:creationId xmlns:a16="http://schemas.microsoft.com/office/drawing/2014/main" id="{2F612261-F19E-9712-6563-CCBCF8B8172A}"/>
              </a:ext>
            </a:extLst>
          </p:cNvPr>
          <p:cNvSpPr txBox="1">
            <a:spLocks/>
          </p:cNvSpPr>
          <p:nvPr/>
        </p:nvSpPr>
        <p:spPr>
          <a:xfrm>
            <a:off x="8639555" y="10347479"/>
            <a:ext cx="7089169" cy="2441420"/>
          </a:xfrm>
          <a:prstGeom prst="rect">
            <a:avLst/>
          </a:prstGeom>
          <a:noFill/>
          <a:ln w="19050">
            <a:solidFill>
              <a:schemeClr val="tx2"/>
            </a:solidFill>
            <a:prstDash val="lgDash"/>
          </a:ln>
        </p:spPr>
        <p:txBody>
          <a:bodyPr vert="horz" wrap="square" lIns="182880" tIns="457200" rIns="182880" bIns="182880" numCol="1" spcCol="274320" rtlCol="0" anchor="t">
            <a:noAutofit/>
          </a:bodyPr>
          <a:lstStyle>
            <a:defPPr>
              <a:defRPr lang="en-US"/>
            </a:defPPr>
            <a:lvl1pPr marL="456565" indent="-456565" defTabSz="914309">
              <a:lnSpc>
                <a:spcPct val="100000"/>
              </a:lnSpc>
              <a:spcBef>
                <a:spcPts val="1000"/>
              </a:spcBef>
              <a:buFont typeface="Arial" panose="020B0604020202020204" pitchFamily="34" charset="0"/>
              <a:buChar char="•"/>
              <a:defRPr sz="2800" b="0" i="1">
                <a:ea typeface="+mn-lt"/>
                <a:cs typeface="+mn-lt"/>
              </a:defRPr>
            </a:lvl1pPr>
            <a:lvl2pPr marL="342900" lvl="1" indent="-342900">
              <a:lnSpc>
                <a:spcPct val="90000"/>
              </a:lnSpc>
              <a:spcBef>
                <a:spcPts val="500"/>
              </a:spcBef>
              <a:spcAft>
                <a:spcPts val="600"/>
              </a:spcAft>
              <a:buFont typeface="Arial" panose="020B0604020202020204" pitchFamily="34" charset="0"/>
              <a:buChar char="•"/>
              <a:defRPr sz="2200" b="1"/>
            </a:lvl2pPr>
            <a:lvl3pPr marL="1142886" indent="-228577" defTabSz="914309">
              <a:lnSpc>
                <a:spcPct val="90000"/>
              </a:lnSpc>
              <a:spcBef>
                <a:spcPts val="500"/>
              </a:spcBef>
              <a:buFont typeface="Arial" panose="020B0604020202020204" pitchFamily="34" charset="0"/>
              <a:buChar char="•"/>
              <a:defRPr sz="2000"/>
            </a:lvl3pPr>
            <a:lvl4pPr marL="1600040" indent="-228577" defTabSz="914309">
              <a:lnSpc>
                <a:spcPct val="90000"/>
              </a:lnSpc>
              <a:spcBef>
                <a:spcPts val="500"/>
              </a:spcBef>
              <a:buFont typeface="Arial" panose="020B0604020202020204" pitchFamily="34" charset="0"/>
              <a:buChar char="•"/>
              <a:defRPr sz="1800"/>
            </a:lvl4pPr>
            <a:lvl5pPr marL="2057194" indent="-228577" defTabSz="914309">
              <a:lnSpc>
                <a:spcPct val="90000"/>
              </a:lnSpc>
              <a:spcBef>
                <a:spcPts val="500"/>
              </a:spcBef>
              <a:buFont typeface="Arial" panose="020B0604020202020204" pitchFamily="34" charset="0"/>
              <a:buChar char="•"/>
              <a:defRPr sz="1800"/>
            </a:lvl5pPr>
            <a:lvl6pPr marL="2514349" indent="-228577" defTabSz="914309">
              <a:lnSpc>
                <a:spcPct val="90000"/>
              </a:lnSpc>
              <a:spcBef>
                <a:spcPts val="500"/>
              </a:spcBef>
              <a:buFont typeface="Arial" panose="020B0604020202020204" pitchFamily="34" charset="0"/>
              <a:buChar char="•"/>
              <a:defRPr sz="1800"/>
            </a:lvl6pPr>
            <a:lvl7pPr marL="2971503" indent="-228577" defTabSz="914309">
              <a:lnSpc>
                <a:spcPct val="90000"/>
              </a:lnSpc>
              <a:spcBef>
                <a:spcPts val="500"/>
              </a:spcBef>
              <a:buFont typeface="Arial" panose="020B0604020202020204" pitchFamily="34" charset="0"/>
              <a:buChar char="•"/>
              <a:defRPr sz="1800"/>
            </a:lvl7pPr>
            <a:lvl8pPr marL="3428657" indent="-228577" defTabSz="914309">
              <a:lnSpc>
                <a:spcPct val="90000"/>
              </a:lnSpc>
              <a:spcBef>
                <a:spcPts val="500"/>
              </a:spcBef>
              <a:buFont typeface="Arial" panose="020B0604020202020204" pitchFamily="34" charset="0"/>
              <a:buChar char="•"/>
              <a:defRPr sz="1800"/>
            </a:lvl8pPr>
            <a:lvl9pPr marL="3885811" indent="-228577" defTabSz="914309">
              <a:lnSpc>
                <a:spcPct val="90000"/>
              </a:lnSpc>
              <a:spcBef>
                <a:spcPts val="500"/>
              </a:spcBef>
              <a:buFont typeface="Arial" panose="020B0604020202020204" pitchFamily="34" charset="0"/>
              <a:buChar char="•"/>
              <a:defRPr sz="1800"/>
            </a:lvl9pPr>
          </a:lstStyle>
          <a:p>
            <a:pPr marL="365760" lvl="1" indent="-274320">
              <a:lnSpc>
                <a:spcPct val="100000"/>
              </a:lnSpc>
              <a:spcBef>
                <a:spcPts val="0"/>
              </a:spcBef>
              <a:spcAft>
                <a:spcPts val="1200"/>
              </a:spcAft>
            </a:pPr>
            <a:r>
              <a:rPr lang="en-US" sz="2400" b="0" dirty="0"/>
              <a:t>Busek will deliver thruster, write test plan, analyze data, write report.</a:t>
            </a:r>
          </a:p>
          <a:p>
            <a:pPr marL="365760" lvl="1" indent="-274320">
              <a:lnSpc>
                <a:spcPct val="100000"/>
              </a:lnSpc>
              <a:spcBef>
                <a:spcPts val="0"/>
              </a:spcBef>
              <a:spcAft>
                <a:spcPts val="1200"/>
              </a:spcAft>
            </a:pPr>
            <a:r>
              <a:rPr lang="en-US" sz="2400" b="0" dirty="0"/>
              <a:t>NASA will develop procedures, install thruster, carry out testing, and deliver test reports/data.</a:t>
            </a:r>
          </a:p>
        </p:txBody>
      </p:sp>
      <p:sp>
        <p:nvSpPr>
          <p:cNvPr id="64" name="Rectangle 63">
            <a:extLst>
              <a:ext uri="{FF2B5EF4-FFF2-40B4-BE49-F238E27FC236}">
                <a16:creationId xmlns:a16="http://schemas.microsoft.com/office/drawing/2014/main" id="{992775CA-8CEC-C138-3899-700B13D8F961}"/>
              </a:ext>
            </a:extLst>
          </p:cNvPr>
          <p:cNvSpPr/>
          <p:nvPr/>
        </p:nvSpPr>
        <p:spPr>
          <a:xfrm>
            <a:off x="1188719" y="10060781"/>
            <a:ext cx="5486400" cy="523152"/>
          </a:xfrm>
          <a:prstGeom prst="rect">
            <a:avLst/>
          </a:prstGeom>
          <a:solidFill>
            <a:schemeClr val="accent4">
              <a:lumMod val="60000"/>
              <a:lumOff val="40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Project Objectives</a:t>
            </a:r>
          </a:p>
        </p:txBody>
      </p:sp>
      <p:sp>
        <p:nvSpPr>
          <p:cNvPr id="68" name="Rectangle 67">
            <a:extLst>
              <a:ext uri="{FF2B5EF4-FFF2-40B4-BE49-F238E27FC236}">
                <a16:creationId xmlns:a16="http://schemas.microsoft.com/office/drawing/2014/main" id="{55F00304-7CD5-979B-5F75-CFF5494F676E}"/>
              </a:ext>
            </a:extLst>
          </p:cNvPr>
          <p:cNvSpPr/>
          <p:nvPr/>
        </p:nvSpPr>
        <p:spPr>
          <a:xfrm>
            <a:off x="9440939" y="10060781"/>
            <a:ext cx="5486400" cy="523152"/>
          </a:xfrm>
          <a:prstGeom prst="rect">
            <a:avLst/>
          </a:prstGeom>
          <a:solidFill>
            <a:schemeClr val="accent4">
              <a:lumMod val="60000"/>
              <a:lumOff val="40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Project Objectives</a:t>
            </a:r>
          </a:p>
        </p:txBody>
      </p:sp>
      <p:sp>
        <p:nvSpPr>
          <p:cNvPr id="70" name="Text Placeholder 7">
            <a:extLst>
              <a:ext uri="{FF2B5EF4-FFF2-40B4-BE49-F238E27FC236}">
                <a16:creationId xmlns:a16="http://schemas.microsoft.com/office/drawing/2014/main" id="{D00D5D78-5B14-1FBA-A4E5-109B892F7D8B}"/>
              </a:ext>
            </a:extLst>
          </p:cNvPr>
          <p:cNvSpPr txBox="1">
            <a:spLocks/>
          </p:cNvSpPr>
          <p:nvPr/>
        </p:nvSpPr>
        <p:spPr>
          <a:xfrm>
            <a:off x="16899636" y="10313985"/>
            <a:ext cx="7054648" cy="2876848"/>
          </a:xfrm>
          <a:prstGeom prst="rect">
            <a:avLst/>
          </a:prstGeom>
          <a:noFill/>
          <a:ln w="19050">
            <a:solidFill>
              <a:schemeClr val="tx2"/>
            </a:solidFill>
            <a:prstDash val="lgDash"/>
          </a:ln>
        </p:spPr>
        <p:txBody>
          <a:bodyPr vert="horz" wrap="square" lIns="182880" tIns="457200" rIns="182880" bIns="182880" numCol="1" spcCol="274320" rtlCol="0" anchor="t">
            <a:noAutofit/>
          </a:bodyPr>
          <a:lstStyle>
            <a:defPPr>
              <a:defRPr lang="en-US"/>
            </a:defPPr>
            <a:lvl1pPr marL="456565" indent="-456565" defTabSz="914309">
              <a:lnSpc>
                <a:spcPct val="100000"/>
              </a:lnSpc>
              <a:spcBef>
                <a:spcPts val="1000"/>
              </a:spcBef>
              <a:buFont typeface="Arial" panose="020B0604020202020204" pitchFamily="34" charset="0"/>
              <a:buChar char="•"/>
              <a:defRPr sz="2800" b="0" i="1">
                <a:ea typeface="+mn-lt"/>
                <a:cs typeface="+mn-lt"/>
              </a:defRPr>
            </a:lvl1pPr>
            <a:lvl2pPr marL="365760" lvl="1" indent="-274320">
              <a:lnSpc>
                <a:spcPct val="100000"/>
              </a:lnSpc>
              <a:spcBef>
                <a:spcPts val="0"/>
              </a:spcBef>
              <a:spcAft>
                <a:spcPts val="1200"/>
              </a:spcAft>
              <a:buFont typeface="Arial" panose="020B0604020202020204" pitchFamily="34" charset="0"/>
              <a:buChar char="•"/>
              <a:defRPr sz="2400" b="0"/>
            </a:lvl2pPr>
            <a:lvl3pPr marL="1142886" indent="-228577" defTabSz="914309">
              <a:lnSpc>
                <a:spcPct val="90000"/>
              </a:lnSpc>
              <a:spcBef>
                <a:spcPts val="500"/>
              </a:spcBef>
              <a:buFont typeface="Arial" panose="020B0604020202020204" pitchFamily="34" charset="0"/>
              <a:buChar char="•"/>
              <a:defRPr sz="2000"/>
            </a:lvl3pPr>
            <a:lvl4pPr marL="1600040" indent="-228577" defTabSz="914309">
              <a:lnSpc>
                <a:spcPct val="90000"/>
              </a:lnSpc>
              <a:spcBef>
                <a:spcPts val="500"/>
              </a:spcBef>
              <a:buFont typeface="Arial" panose="020B0604020202020204" pitchFamily="34" charset="0"/>
              <a:buChar char="•"/>
              <a:defRPr sz="1800"/>
            </a:lvl4pPr>
            <a:lvl5pPr marL="2057194" indent="-228577" defTabSz="914309">
              <a:lnSpc>
                <a:spcPct val="90000"/>
              </a:lnSpc>
              <a:spcBef>
                <a:spcPts val="500"/>
              </a:spcBef>
              <a:buFont typeface="Arial" panose="020B0604020202020204" pitchFamily="34" charset="0"/>
              <a:buChar char="•"/>
              <a:defRPr sz="1800"/>
            </a:lvl5pPr>
            <a:lvl6pPr marL="2514349" indent="-228577" defTabSz="914309">
              <a:lnSpc>
                <a:spcPct val="90000"/>
              </a:lnSpc>
              <a:spcBef>
                <a:spcPts val="500"/>
              </a:spcBef>
              <a:buFont typeface="Arial" panose="020B0604020202020204" pitchFamily="34" charset="0"/>
              <a:buChar char="•"/>
              <a:defRPr sz="1800"/>
            </a:lvl6pPr>
            <a:lvl7pPr marL="2971503" indent="-228577" defTabSz="914309">
              <a:lnSpc>
                <a:spcPct val="90000"/>
              </a:lnSpc>
              <a:spcBef>
                <a:spcPts val="500"/>
              </a:spcBef>
              <a:buFont typeface="Arial" panose="020B0604020202020204" pitchFamily="34" charset="0"/>
              <a:buChar char="•"/>
              <a:defRPr sz="1800"/>
            </a:lvl7pPr>
            <a:lvl8pPr marL="3428657" indent="-228577" defTabSz="914309">
              <a:lnSpc>
                <a:spcPct val="90000"/>
              </a:lnSpc>
              <a:spcBef>
                <a:spcPts val="500"/>
              </a:spcBef>
              <a:buFont typeface="Arial" panose="020B0604020202020204" pitchFamily="34" charset="0"/>
              <a:buChar char="•"/>
              <a:defRPr sz="1800"/>
            </a:lvl8pPr>
            <a:lvl9pPr marL="3885811" indent="-228577" defTabSz="914309">
              <a:lnSpc>
                <a:spcPct val="90000"/>
              </a:lnSpc>
              <a:spcBef>
                <a:spcPts val="500"/>
              </a:spcBef>
              <a:buFont typeface="Arial" panose="020B0604020202020204" pitchFamily="34" charset="0"/>
              <a:buChar char="•"/>
              <a:defRPr sz="1800"/>
            </a:lvl9pPr>
          </a:lstStyle>
          <a:p>
            <a:pPr lvl="1"/>
            <a:r>
              <a:rPr lang="en-US" dirty="0"/>
              <a:t>Demonstrate additive manufacturing techniques for critical components including the anode and magnetic circuit components</a:t>
            </a:r>
          </a:p>
          <a:p>
            <a:pPr lvl="1"/>
            <a:r>
              <a:rPr lang="en-US" dirty="0"/>
              <a:t>Conduct tests of improved hollow cathode assembly and assess ability to operate with lower-purity xenon propellant</a:t>
            </a:r>
            <a:endParaRPr lang="en-US" dirty="0">
              <a:cs typeface="Arial"/>
            </a:endParaRPr>
          </a:p>
        </p:txBody>
      </p:sp>
      <p:sp>
        <p:nvSpPr>
          <p:cNvPr id="72" name="Rectangle 71">
            <a:extLst>
              <a:ext uri="{FF2B5EF4-FFF2-40B4-BE49-F238E27FC236}">
                <a16:creationId xmlns:a16="http://schemas.microsoft.com/office/drawing/2014/main" id="{C2EEF248-AA60-63F4-169B-62572D0C6515}"/>
              </a:ext>
            </a:extLst>
          </p:cNvPr>
          <p:cNvSpPr/>
          <p:nvPr/>
        </p:nvSpPr>
        <p:spPr>
          <a:xfrm>
            <a:off x="17708880" y="10060781"/>
            <a:ext cx="5486400" cy="523152"/>
          </a:xfrm>
          <a:prstGeom prst="rect">
            <a:avLst/>
          </a:prstGeom>
          <a:solidFill>
            <a:schemeClr val="accent4">
              <a:lumMod val="60000"/>
              <a:lumOff val="40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Project Objectives</a:t>
            </a:r>
          </a:p>
        </p:txBody>
      </p:sp>
      <p:graphicFrame>
        <p:nvGraphicFramePr>
          <p:cNvPr id="74" name="Table 73">
            <a:extLst>
              <a:ext uri="{FF2B5EF4-FFF2-40B4-BE49-F238E27FC236}">
                <a16:creationId xmlns:a16="http://schemas.microsoft.com/office/drawing/2014/main" id="{2F85DBDB-23FC-966D-54E9-8B9E47B49A9C}"/>
              </a:ext>
            </a:extLst>
          </p:cNvPr>
          <p:cNvGraphicFramePr>
            <a:graphicFrameLocks noGrp="1"/>
          </p:cNvGraphicFramePr>
          <p:nvPr>
            <p:extLst>
              <p:ext uri="{D42A27DB-BD31-4B8C-83A1-F6EECF244321}">
                <p14:modId xmlns:p14="http://schemas.microsoft.com/office/powerpoint/2010/main" val="3259801952"/>
              </p:ext>
            </p:extLst>
          </p:nvPr>
        </p:nvGraphicFramePr>
        <p:xfrm>
          <a:off x="856653" y="3997610"/>
          <a:ext cx="6150534" cy="1706880"/>
        </p:xfrm>
        <a:graphic>
          <a:graphicData uri="http://schemas.openxmlformats.org/drawingml/2006/table">
            <a:tbl>
              <a:tblPr firstRow="1" bandRow="1">
                <a:effectLst>
                  <a:outerShdw blurRad="50800" dist="38100" dir="5400000" algn="t" rotWithShape="0">
                    <a:prstClr val="black">
                      <a:alpha val="40000"/>
                    </a:prstClr>
                  </a:outerShdw>
                </a:effectLst>
                <a:tableStyleId>{2D5ABB26-0587-4C30-8999-92F81FD0307C}</a:tableStyleId>
              </a:tblPr>
              <a:tblGrid>
                <a:gridCol w="2623569">
                  <a:extLst>
                    <a:ext uri="{9D8B030D-6E8A-4147-A177-3AD203B41FA5}">
                      <a16:colId xmlns:a16="http://schemas.microsoft.com/office/drawing/2014/main" val="2628366085"/>
                    </a:ext>
                  </a:extLst>
                </a:gridCol>
                <a:gridCol w="3526965">
                  <a:extLst>
                    <a:ext uri="{9D8B030D-6E8A-4147-A177-3AD203B41FA5}">
                      <a16:colId xmlns:a16="http://schemas.microsoft.com/office/drawing/2014/main" val="1677549863"/>
                    </a:ext>
                  </a:extLst>
                </a:gridCol>
              </a:tblGrid>
              <a:tr h="370840">
                <a:tc>
                  <a:txBody>
                    <a:bodyPr/>
                    <a:lstStyle/>
                    <a:p>
                      <a:pPr algn="l">
                        <a:spcAft>
                          <a:spcPts val="600"/>
                        </a:spcAft>
                      </a:pPr>
                      <a:r>
                        <a:rPr lang="en-US" sz="2200" b="1">
                          <a:solidFill>
                            <a:schemeClr val="tx1"/>
                          </a:solidFill>
                        </a:rPr>
                        <a:t>Project Sponsor</a:t>
                      </a:r>
                    </a:p>
                  </a:txBody>
                  <a:tcPr>
                    <a:solidFill>
                      <a:schemeClr val="accent4">
                        <a:lumMod val="40000"/>
                        <a:lumOff val="60000"/>
                      </a:schemeClr>
                    </a:solidFill>
                  </a:tcPr>
                </a:tc>
                <a:tc>
                  <a:txBody>
                    <a:bodyPr/>
                    <a:lstStyle/>
                    <a:p>
                      <a:r>
                        <a:rPr lang="en-US" sz="2200" b="0" dirty="0">
                          <a:solidFill>
                            <a:schemeClr val="tx1"/>
                          </a:solidFill>
                        </a:rPr>
                        <a:t>GO / Space Transportation</a:t>
                      </a:r>
                    </a:p>
                  </a:txBody>
                  <a:tcPr>
                    <a:solidFill>
                      <a:schemeClr val="accent4">
                        <a:lumMod val="40000"/>
                        <a:lumOff val="60000"/>
                      </a:schemeClr>
                    </a:solidFill>
                  </a:tcPr>
                </a:tc>
                <a:extLst>
                  <a:ext uri="{0D108BD9-81ED-4DB2-BD59-A6C34878D82A}">
                    <a16:rowId xmlns:a16="http://schemas.microsoft.com/office/drawing/2014/main" val="3738939880"/>
                  </a:ext>
                </a:extLst>
              </a:tr>
              <a:tr h="370840">
                <a:tc>
                  <a:txBody>
                    <a:bodyPr/>
                    <a:lstStyle/>
                    <a:p>
                      <a:pPr algn="l">
                        <a:spcAft>
                          <a:spcPts val="600"/>
                        </a:spcAft>
                      </a:pPr>
                      <a:r>
                        <a:rPr lang="en-US" sz="2200" b="1" dirty="0">
                          <a:solidFill>
                            <a:schemeClr val="tx1"/>
                          </a:solidFill>
                        </a:rPr>
                        <a:t>Project Manager</a:t>
                      </a:r>
                      <a:endParaRPr lang="en-US" sz="2200" dirty="0">
                        <a:solidFill>
                          <a:schemeClr val="tx1"/>
                        </a:solidFill>
                      </a:endParaRPr>
                    </a:p>
                  </a:txBody>
                  <a:tcPr>
                    <a:solidFill>
                      <a:schemeClr val="accent4">
                        <a:lumMod val="40000"/>
                        <a:lumOff val="60000"/>
                      </a:schemeClr>
                    </a:solidFill>
                  </a:tcPr>
                </a:tc>
                <a:tc>
                  <a:txBody>
                    <a:bodyPr/>
                    <a:lstStyle/>
                    <a:p>
                      <a:r>
                        <a:rPr lang="en-US" sz="2200" dirty="0">
                          <a:solidFill>
                            <a:schemeClr val="tx1"/>
                          </a:solidFill>
                        </a:rPr>
                        <a:t>Eric Pencil, GRC</a:t>
                      </a:r>
                    </a:p>
                  </a:txBody>
                  <a:tcPr>
                    <a:solidFill>
                      <a:schemeClr val="accent4">
                        <a:lumMod val="40000"/>
                        <a:lumOff val="60000"/>
                      </a:schemeClr>
                    </a:solidFill>
                  </a:tcPr>
                </a:tc>
                <a:extLst>
                  <a:ext uri="{0D108BD9-81ED-4DB2-BD59-A6C34878D82A}">
                    <a16:rowId xmlns:a16="http://schemas.microsoft.com/office/drawing/2014/main" val="1701404148"/>
                  </a:ext>
                </a:extLst>
              </a:tr>
              <a:tr h="370840">
                <a:tc>
                  <a:txBody>
                    <a:bodyPr/>
                    <a:lstStyle/>
                    <a:p>
                      <a:pPr algn="l">
                        <a:spcAft>
                          <a:spcPts val="600"/>
                        </a:spcAft>
                      </a:pPr>
                      <a:r>
                        <a:rPr lang="en-US" sz="2200" b="1" dirty="0">
                          <a:solidFill>
                            <a:schemeClr val="tx1"/>
                          </a:solidFill>
                        </a:rPr>
                        <a:t>Technical Lead</a:t>
                      </a:r>
                    </a:p>
                  </a:txBody>
                  <a:tcPr>
                    <a:solidFill>
                      <a:schemeClr val="accent4">
                        <a:lumMod val="40000"/>
                        <a:lumOff val="60000"/>
                      </a:schemeClr>
                    </a:solidFill>
                  </a:tcPr>
                </a:tc>
                <a:tc>
                  <a:txBody>
                    <a:bodyPr/>
                    <a:lstStyle/>
                    <a:p>
                      <a:r>
                        <a:rPr lang="en-US" sz="2200" dirty="0">
                          <a:solidFill>
                            <a:schemeClr val="tx1"/>
                          </a:solidFill>
                        </a:rPr>
                        <a:t>Rob Thomas, GRC</a:t>
                      </a:r>
                    </a:p>
                  </a:txBody>
                  <a:tcPr>
                    <a:solidFill>
                      <a:schemeClr val="accent4">
                        <a:lumMod val="40000"/>
                        <a:lumOff val="60000"/>
                      </a:schemeClr>
                    </a:solidFill>
                  </a:tcPr>
                </a:tc>
                <a:extLst>
                  <a:ext uri="{0D108BD9-81ED-4DB2-BD59-A6C34878D82A}">
                    <a16:rowId xmlns:a16="http://schemas.microsoft.com/office/drawing/2014/main" val="1321099210"/>
                  </a:ext>
                </a:extLst>
              </a:tr>
              <a:tr h="370840">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sz="2200" b="1" dirty="0">
                          <a:solidFill>
                            <a:schemeClr val="tx1"/>
                          </a:solidFill>
                        </a:rPr>
                        <a:t>Budget Analyst</a:t>
                      </a:r>
                      <a:endParaRPr lang="en-US" sz="2200" dirty="0">
                        <a:solidFill>
                          <a:schemeClr val="tx1"/>
                        </a:solidFill>
                      </a:endParaRPr>
                    </a:p>
                  </a:txBody>
                  <a:tcPr>
                    <a:solidFill>
                      <a:schemeClr val="accent4">
                        <a:lumMod val="40000"/>
                        <a:lumOff val="60000"/>
                      </a:schemeClr>
                    </a:solidFill>
                  </a:tcPr>
                </a:tc>
                <a:tc>
                  <a:txBody>
                    <a:bodyPr/>
                    <a:lstStyle/>
                    <a:p>
                      <a:r>
                        <a:rPr lang="en-US" sz="2200" dirty="0">
                          <a:solidFill>
                            <a:schemeClr val="tx1"/>
                          </a:solidFill>
                        </a:rPr>
                        <a:t>Larissa Fisher, GRC</a:t>
                      </a:r>
                    </a:p>
                  </a:txBody>
                  <a:tcPr>
                    <a:solidFill>
                      <a:schemeClr val="accent4">
                        <a:lumMod val="40000"/>
                        <a:lumOff val="60000"/>
                      </a:schemeClr>
                    </a:solidFill>
                  </a:tcPr>
                </a:tc>
                <a:extLst>
                  <a:ext uri="{0D108BD9-81ED-4DB2-BD59-A6C34878D82A}">
                    <a16:rowId xmlns:a16="http://schemas.microsoft.com/office/drawing/2014/main" val="2561956427"/>
                  </a:ext>
                </a:extLst>
              </a:tr>
            </a:tbl>
          </a:graphicData>
        </a:graphic>
      </p:graphicFrame>
      <p:graphicFrame>
        <p:nvGraphicFramePr>
          <p:cNvPr id="78" name="Table 77">
            <a:extLst>
              <a:ext uri="{FF2B5EF4-FFF2-40B4-BE49-F238E27FC236}">
                <a16:creationId xmlns:a16="http://schemas.microsoft.com/office/drawing/2014/main" id="{02331DD2-87E3-99C9-29FA-6902511C69EB}"/>
              </a:ext>
            </a:extLst>
          </p:cNvPr>
          <p:cNvGraphicFramePr>
            <a:graphicFrameLocks noGrp="1"/>
          </p:cNvGraphicFramePr>
          <p:nvPr>
            <p:extLst>
              <p:ext uri="{D42A27DB-BD31-4B8C-83A1-F6EECF244321}">
                <p14:modId xmlns:p14="http://schemas.microsoft.com/office/powerpoint/2010/main" val="3968807610"/>
              </p:ext>
            </p:extLst>
          </p:nvPr>
        </p:nvGraphicFramePr>
        <p:xfrm>
          <a:off x="8986721" y="3997610"/>
          <a:ext cx="6410559" cy="1706880"/>
        </p:xfrm>
        <a:graphic>
          <a:graphicData uri="http://schemas.openxmlformats.org/drawingml/2006/table">
            <a:tbl>
              <a:tblPr firstRow="1" bandRow="1">
                <a:effectLst>
                  <a:outerShdw blurRad="50800" dist="38100" dir="5400000" algn="t" rotWithShape="0">
                    <a:prstClr val="black">
                      <a:alpha val="40000"/>
                    </a:prstClr>
                  </a:outerShdw>
                </a:effectLst>
                <a:tableStyleId>{2D5ABB26-0587-4C30-8999-92F81FD0307C}</a:tableStyleId>
              </a:tblPr>
              <a:tblGrid>
                <a:gridCol w="2664592">
                  <a:extLst>
                    <a:ext uri="{9D8B030D-6E8A-4147-A177-3AD203B41FA5}">
                      <a16:colId xmlns:a16="http://schemas.microsoft.com/office/drawing/2014/main" val="2628366085"/>
                    </a:ext>
                  </a:extLst>
                </a:gridCol>
                <a:gridCol w="3745967">
                  <a:extLst>
                    <a:ext uri="{9D8B030D-6E8A-4147-A177-3AD203B41FA5}">
                      <a16:colId xmlns:a16="http://schemas.microsoft.com/office/drawing/2014/main" val="1677549863"/>
                    </a:ext>
                  </a:extLst>
                </a:gridCol>
              </a:tblGrid>
              <a:tr h="370840">
                <a:tc>
                  <a:txBody>
                    <a:bodyPr/>
                    <a:lstStyle/>
                    <a:p>
                      <a:pPr algn="l">
                        <a:spcAft>
                          <a:spcPts val="600"/>
                        </a:spcAft>
                      </a:pPr>
                      <a:r>
                        <a:rPr lang="en-US" sz="2200" b="1" dirty="0">
                          <a:solidFill>
                            <a:schemeClr val="tx1"/>
                          </a:solidFill>
                        </a:rPr>
                        <a:t>Project Sponsor</a:t>
                      </a:r>
                    </a:p>
                  </a:txBody>
                  <a:tcPr>
                    <a:solidFill>
                      <a:schemeClr val="accent4">
                        <a:lumMod val="40000"/>
                        <a:lumOff val="60000"/>
                      </a:schemeClr>
                    </a:solidFill>
                  </a:tcPr>
                </a:tc>
                <a:tc>
                  <a:txBody>
                    <a:bodyPr/>
                    <a:lstStyle/>
                    <a:p>
                      <a:r>
                        <a:rPr lang="en-US" sz="2200" b="0" dirty="0">
                          <a:solidFill>
                            <a:schemeClr val="tx1"/>
                          </a:solidFill>
                        </a:rPr>
                        <a:t>GO / Space Transportation</a:t>
                      </a:r>
                    </a:p>
                  </a:txBody>
                  <a:tcPr>
                    <a:solidFill>
                      <a:schemeClr val="accent4">
                        <a:lumMod val="40000"/>
                        <a:lumOff val="60000"/>
                      </a:schemeClr>
                    </a:solidFill>
                  </a:tcPr>
                </a:tc>
                <a:extLst>
                  <a:ext uri="{0D108BD9-81ED-4DB2-BD59-A6C34878D82A}">
                    <a16:rowId xmlns:a16="http://schemas.microsoft.com/office/drawing/2014/main" val="3738939880"/>
                  </a:ext>
                </a:extLst>
              </a:tr>
              <a:tr h="370840">
                <a:tc>
                  <a:txBody>
                    <a:bodyPr/>
                    <a:lstStyle/>
                    <a:p>
                      <a:pPr algn="l">
                        <a:spcAft>
                          <a:spcPts val="600"/>
                        </a:spcAft>
                      </a:pPr>
                      <a:r>
                        <a:rPr lang="en-US" sz="2200" b="1">
                          <a:solidFill>
                            <a:schemeClr val="tx1"/>
                          </a:solidFill>
                        </a:rPr>
                        <a:t>Project Manager</a:t>
                      </a:r>
                      <a:endParaRPr lang="en-US" sz="2200">
                        <a:solidFill>
                          <a:schemeClr val="tx1"/>
                        </a:solidFill>
                      </a:endParaRPr>
                    </a:p>
                  </a:txBody>
                  <a:tcPr>
                    <a:solidFill>
                      <a:schemeClr val="accent4">
                        <a:lumMod val="40000"/>
                        <a:lumOff val="60000"/>
                      </a:schemeClr>
                    </a:solidFill>
                  </a:tcPr>
                </a:tc>
                <a:tc>
                  <a:txBody>
                    <a:bodyPr/>
                    <a:lstStyle/>
                    <a:p>
                      <a:r>
                        <a:rPr lang="en-US" sz="2200" dirty="0">
                          <a:solidFill>
                            <a:schemeClr val="tx1"/>
                          </a:solidFill>
                        </a:rPr>
                        <a:t>Eric Pencil, GRC</a:t>
                      </a:r>
                    </a:p>
                  </a:txBody>
                  <a:tcPr>
                    <a:solidFill>
                      <a:schemeClr val="accent4">
                        <a:lumMod val="40000"/>
                        <a:lumOff val="60000"/>
                      </a:schemeClr>
                    </a:solidFill>
                  </a:tcPr>
                </a:tc>
                <a:extLst>
                  <a:ext uri="{0D108BD9-81ED-4DB2-BD59-A6C34878D82A}">
                    <a16:rowId xmlns:a16="http://schemas.microsoft.com/office/drawing/2014/main" val="1701404148"/>
                  </a:ext>
                </a:extLst>
              </a:tr>
              <a:tr h="370840">
                <a:tc>
                  <a:txBody>
                    <a:bodyPr/>
                    <a:lstStyle/>
                    <a:p>
                      <a:pPr algn="l">
                        <a:spcAft>
                          <a:spcPts val="600"/>
                        </a:spcAft>
                      </a:pPr>
                      <a:r>
                        <a:rPr lang="en-US" sz="2200" b="1" dirty="0">
                          <a:solidFill>
                            <a:schemeClr val="tx1"/>
                          </a:solidFill>
                        </a:rPr>
                        <a:t>Technical Lead</a:t>
                      </a:r>
                    </a:p>
                  </a:txBody>
                  <a:tcPr>
                    <a:solidFill>
                      <a:schemeClr val="accent4">
                        <a:lumMod val="40000"/>
                        <a:lumOff val="60000"/>
                      </a:schemeClr>
                    </a:solidFill>
                  </a:tcPr>
                </a:tc>
                <a:tc>
                  <a:txBody>
                    <a:bodyPr/>
                    <a:lstStyle/>
                    <a:p>
                      <a:r>
                        <a:rPr lang="en-US" sz="2200" dirty="0">
                          <a:solidFill>
                            <a:schemeClr val="tx1"/>
                          </a:solidFill>
                        </a:rPr>
                        <a:t>Drew Ahern, GRC</a:t>
                      </a:r>
                    </a:p>
                  </a:txBody>
                  <a:tcPr>
                    <a:solidFill>
                      <a:schemeClr val="accent4">
                        <a:lumMod val="40000"/>
                        <a:lumOff val="60000"/>
                      </a:schemeClr>
                    </a:solidFill>
                  </a:tcPr>
                </a:tc>
                <a:extLst>
                  <a:ext uri="{0D108BD9-81ED-4DB2-BD59-A6C34878D82A}">
                    <a16:rowId xmlns:a16="http://schemas.microsoft.com/office/drawing/2014/main" val="1321099210"/>
                  </a:ext>
                </a:extLst>
              </a:tr>
              <a:tr h="370840">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sz="2200" b="1" dirty="0">
                          <a:solidFill>
                            <a:schemeClr val="tx1"/>
                          </a:solidFill>
                        </a:rPr>
                        <a:t>Budget Analyst</a:t>
                      </a:r>
                      <a:endParaRPr lang="en-US" sz="2200" dirty="0">
                        <a:solidFill>
                          <a:schemeClr val="tx1"/>
                        </a:solidFill>
                      </a:endParaRPr>
                    </a:p>
                  </a:txBody>
                  <a:tcPr>
                    <a:solidFill>
                      <a:schemeClr val="accent4">
                        <a:lumMod val="40000"/>
                        <a:lumOff val="60000"/>
                      </a:schemeClr>
                    </a:solidFill>
                  </a:tcPr>
                </a:tc>
                <a:tc>
                  <a:txBody>
                    <a:bodyPr/>
                    <a:lstStyle/>
                    <a:p>
                      <a:r>
                        <a:rPr lang="en-US" sz="2200" dirty="0">
                          <a:solidFill>
                            <a:schemeClr val="tx1"/>
                          </a:solidFill>
                        </a:rPr>
                        <a:t>Larissa Fisher, GRC</a:t>
                      </a:r>
                    </a:p>
                  </a:txBody>
                  <a:tcPr>
                    <a:solidFill>
                      <a:schemeClr val="accent4">
                        <a:lumMod val="40000"/>
                        <a:lumOff val="60000"/>
                      </a:schemeClr>
                    </a:solidFill>
                  </a:tcPr>
                </a:tc>
                <a:extLst>
                  <a:ext uri="{0D108BD9-81ED-4DB2-BD59-A6C34878D82A}">
                    <a16:rowId xmlns:a16="http://schemas.microsoft.com/office/drawing/2014/main" val="2561956427"/>
                  </a:ext>
                </a:extLst>
              </a:tr>
            </a:tbl>
          </a:graphicData>
        </a:graphic>
      </p:graphicFrame>
      <p:graphicFrame>
        <p:nvGraphicFramePr>
          <p:cNvPr id="80" name="Table 79">
            <a:extLst>
              <a:ext uri="{FF2B5EF4-FFF2-40B4-BE49-F238E27FC236}">
                <a16:creationId xmlns:a16="http://schemas.microsoft.com/office/drawing/2014/main" id="{4D8FC9BD-D4C2-C32F-AD95-B5DD6A2E2E0F}"/>
              </a:ext>
            </a:extLst>
          </p:cNvPr>
          <p:cNvGraphicFramePr>
            <a:graphicFrameLocks noGrp="1"/>
          </p:cNvGraphicFramePr>
          <p:nvPr>
            <p:extLst>
              <p:ext uri="{D42A27DB-BD31-4B8C-83A1-F6EECF244321}">
                <p14:modId xmlns:p14="http://schemas.microsoft.com/office/powerpoint/2010/main" val="3780674526"/>
              </p:ext>
            </p:extLst>
          </p:nvPr>
        </p:nvGraphicFramePr>
        <p:xfrm>
          <a:off x="17350689" y="3997610"/>
          <a:ext cx="6202783" cy="1706880"/>
        </p:xfrm>
        <a:graphic>
          <a:graphicData uri="http://schemas.openxmlformats.org/drawingml/2006/table">
            <a:tbl>
              <a:tblPr firstRow="1" bandRow="1">
                <a:effectLst>
                  <a:outerShdw blurRad="50800" dist="38100" dir="5400000" algn="t" rotWithShape="0">
                    <a:prstClr val="black">
                      <a:alpha val="40000"/>
                    </a:prstClr>
                  </a:outerShdw>
                </a:effectLst>
                <a:tableStyleId>{2D5ABB26-0587-4C30-8999-92F81FD0307C}</a:tableStyleId>
              </a:tblPr>
              <a:tblGrid>
                <a:gridCol w="2582506">
                  <a:extLst>
                    <a:ext uri="{9D8B030D-6E8A-4147-A177-3AD203B41FA5}">
                      <a16:colId xmlns:a16="http://schemas.microsoft.com/office/drawing/2014/main" val="2628366085"/>
                    </a:ext>
                  </a:extLst>
                </a:gridCol>
                <a:gridCol w="3620277">
                  <a:extLst>
                    <a:ext uri="{9D8B030D-6E8A-4147-A177-3AD203B41FA5}">
                      <a16:colId xmlns:a16="http://schemas.microsoft.com/office/drawing/2014/main" val="1677549863"/>
                    </a:ext>
                  </a:extLst>
                </a:gridCol>
              </a:tblGrid>
              <a:tr h="370840">
                <a:tc>
                  <a:txBody>
                    <a:bodyPr/>
                    <a:lstStyle/>
                    <a:p>
                      <a:pPr algn="l">
                        <a:spcAft>
                          <a:spcPts val="600"/>
                        </a:spcAft>
                      </a:pPr>
                      <a:r>
                        <a:rPr lang="en-US" sz="2200" b="1">
                          <a:solidFill>
                            <a:schemeClr val="tx1"/>
                          </a:solidFill>
                        </a:rPr>
                        <a:t>Project Sponsor</a:t>
                      </a:r>
                    </a:p>
                  </a:txBody>
                  <a:tcPr>
                    <a:solidFill>
                      <a:schemeClr val="accent4">
                        <a:lumMod val="40000"/>
                        <a:lumOff val="60000"/>
                      </a:schemeClr>
                    </a:solidFill>
                  </a:tcPr>
                </a:tc>
                <a:tc>
                  <a:txBody>
                    <a:bodyPr/>
                    <a:lstStyle/>
                    <a:p>
                      <a:r>
                        <a:rPr lang="en-US" sz="2200" b="0" dirty="0">
                          <a:solidFill>
                            <a:schemeClr val="tx1"/>
                          </a:solidFill>
                        </a:rPr>
                        <a:t>GO / Space Transportation</a:t>
                      </a:r>
                    </a:p>
                  </a:txBody>
                  <a:tcPr>
                    <a:solidFill>
                      <a:schemeClr val="accent4">
                        <a:lumMod val="40000"/>
                        <a:lumOff val="60000"/>
                      </a:schemeClr>
                    </a:solidFill>
                  </a:tcPr>
                </a:tc>
                <a:extLst>
                  <a:ext uri="{0D108BD9-81ED-4DB2-BD59-A6C34878D82A}">
                    <a16:rowId xmlns:a16="http://schemas.microsoft.com/office/drawing/2014/main" val="3738939880"/>
                  </a:ext>
                </a:extLst>
              </a:tr>
              <a:tr h="370840">
                <a:tc>
                  <a:txBody>
                    <a:bodyPr/>
                    <a:lstStyle/>
                    <a:p>
                      <a:pPr algn="l">
                        <a:spcAft>
                          <a:spcPts val="600"/>
                        </a:spcAft>
                      </a:pPr>
                      <a:r>
                        <a:rPr lang="en-US" sz="2200" b="1">
                          <a:solidFill>
                            <a:schemeClr val="tx1"/>
                          </a:solidFill>
                        </a:rPr>
                        <a:t>Project Manager</a:t>
                      </a:r>
                      <a:endParaRPr lang="en-US" sz="2200">
                        <a:solidFill>
                          <a:schemeClr val="tx1"/>
                        </a:solidFill>
                      </a:endParaRPr>
                    </a:p>
                  </a:txBody>
                  <a:tcPr>
                    <a:solidFill>
                      <a:schemeClr val="accent4">
                        <a:lumMod val="40000"/>
                        <a:lumOff val="60000"/>
                      </a:schemeClr>
                    </a:solidFill>
                  </a:tcPr>
                </a:tc>
                <a:tc>
                  <a:txBody>
                    <a:bodyPr/>
                    <a:lstStyle/>
                    <a:p>
                      <a:r>
                        <a:rPr lang="en-US" sz="2200" dirty="0">
                          <a:solidFill>
                            <a:schemeClr val="tx1"/>
                          </a:solidFill>
                        </a:rPr>
                        <a:t>George Williams, GRC</a:t>
                      </a:r>
                    </a:p>
                  </a:txBody>
                  <a:tcPr>
                    <a:solidFill>
                      <a:schemeClr val="accent4">
                        <a:lumMod val="40000"/>
                        <a:lumOff val="60000"/>
                      </a:schemeClr>
                    </a:solidFill>
                  </a:tcPr>
                </a:tc>
                <a:extLst>
                  <a:ext uri="{0D108BD9-81ED-4DB2-BD59-A6C34878D82A}">
                    <a16:rowId xmlns:a16="http://schemas.microsoft.com/office/drawing/2014/main" val="1701404148"/>
                  </a:ext>
                </a:extLst>
              </a:tr>
              <a:tr h="370840">
                <a:tc>
                  <a:txBody>
                    <a:bodyPr/>
                    <a:lstStyle/>
                    <a:p>
                      <a:pPr algn="l">
                        <a:spcAft>
                          <a:spcPts val="600"/>
                        </a:spcAft>
                      </a:pPr>
                      <a:r>
                        <a:rPr lang="en-US" sz="2200" b="1" dirty="0">
                          <a:solidFill>
                            <a:schemeClr val="tx1"/>
                          </a:solidFill>
                        </a:rPr>
                        <a:t>Technical Lead</a:t>
                      </a:r>
                    </a:p>
                  </a:txBody>
                  <a:tcPr>
                    <a:solidFill>
                      <a:schemeClr val="accent4">
                        <a:lumMod val="40000"/>
                        <a:lumOff val="60000"/>
                      </a:schemeClr>
                    </a:solidFill>
                  </a:tcPr>
                </a:tc>
                <a:tc>
                  <a:txBody>
                    <a:bodyPr/>
                    <a:lstStyle/>
                    <a:p>
                      <a:r>
                        <a:rPr lang="en-US" sz="2200" dirty="0">
                          <a:solidFill>
                            <a:schemeClr val="tx1"/>
                          </a:solidFill>
                        </a:rPr>
                        <a:t>Hani Kamhawi, GRC</a:t>
                      </a:r>
                    </a:p>
                  </a:txBody>
                  <a:tcPr>
                    <a:solidFill>
                      <a:schemeClr val="accent4">
                        <a:lumMod val="40000"/>
                        <a:lumOff val="60000"/>
                      </a:schemeClr>
                    </a:solidFill>
                  </a:tcPr>
                </a:tc>
                <a:extLst>
                  <a:ext uri="{0D108BD9-81ED-4DB2-BD59-A6C34878D82A}">
                    <a16:rowId xmlns:a16="http://schemas.microsoft.com/office/drawing/2014/main" val="1321099210"/>
                  </a:ext>
                </a:extLst>
              </a:tr>
              <a:tr h="370840">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sz="2200" b="1" dirty="0">
                          <a:solidFill>
                            <a:schemeClr val="tx1"/>
                          </a:solidFill>
                        </a:rPr>
                        <a:t>Budget Analyst</a:t>
                      </a:r>
                      <a:endParaRPr lang="en-US" sz="2200" dirty="0">
                        <a:solidFill>
                          <a:schemeClr val="tx1"/>
                        </a:solidFill>
                      </a:endParaRPr>
                    </a:p>
                  </a:txBody>
                  <a:tcPr>
                    <a:solidFill>
                      <a:schemeClr val="accent4">
                        <a:lumMod val="40000"/>
                        <a:lumOff val="60000"/>
                      </a:schemeClr>
                    </a:solidFill>
                  </a:tcPr>
                </a:tc>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sz="2200" dirty="0">
                          <a:solidFill>
                            <a:schemeClr val="tx1"/>
                          </a:solidFill>
                        </a:rPr>
                        <a:t>Larissa Fisher, GRC</a:t>
                      </a:r>
                    </a:p>
                  </a:txBody>
                  <a:tcPr>
                    <a:solidFill>
                      <a:schemeClr val="accent4">
                        <a:lumMod val="40000"/>
                        <a:lumOff val="60000"/>
                      </a:schemeClr>
                    </a:solidFill>
                  </a:tcPr>
                </a:tc>
                <a:extLst>
                  <a:ext uri="{0D108BD9-81ED-4DB2-BD59-A6C34878D82A}">
                    <a16:rowId xmlns:a16="http://schemas.microsoft.com/office/drawing/2014/main" val="2561956427"/>
                  </a:ext>
                </a:extLst>
              </a:tr>
            </a:tbl>
          </a:graphicData>
        </a:graphic>
      </p:graphicFrame>
      <p:sp>
        <p:nvSpPr>
          <p:cNvPr id="3" name="TextBox 2">
            <a:extLst>
              <a:ext uri="{FF2B5EF4-FFF2-40B4-BE49-F238E27FC236}">
                <a16:creationId xmlns:a16="http://schemas.microsoft.com/office/drawing/2014/main" id="{5A548161-058D-B024-F878-8B5819115415}"/>
              </a:ext>
            </a:extLst>
          </p:cNvPr>
          <p:cNvSpPr txBox="1"/>
          <p:nvPr/>
        </p:nvSpPr>
        <p:spPr>
          <a:xfrm>
            <a:off x="763490" y="1190508"/>
            <a:ext cx="23468110" cy="523152"/>
          </a:xfrm>
          <a:prstGeom prst="rect">
            <a:avLst/>
          </a:prstGeom>
        </p:spPr>
        <p:txBody>
          <a:bodyPr vert="horz" lIns="0" tIns="0" rIns="0" bIns="0" rtlCol="0" anchor="ctr" anchorCtr="0">
            <a:noAutofit/>
          </a:bodyPr>
          <a:lstStyle>
            <a:lvl1pPr indent="0" defTabSz="914400">
              <a:lnSpc>
                <a:spcPct val="100000"/>
              </a:lnSpc>
              <a:spcBef>
                <a:spcPts val="0"/>
              </a:spcBef>
              <a:buFont typeface="Arial" panose="020B0604020202020204" pitchFamily="34" charset="0"/>
              <a:buNone/>
              <a:defRPr b="0">
                <a:solidFill>
                  <a:schemeClr val="bg1"/>
                </a:solidFill>
                <a:latin typeface="Arial" panose="020B0604020202020204" pitchFamily="34" charset="0"/>
                <a:cs typeface="Arial" panose="020B0604020202020204" pitchFamily="34" charset="0"/>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defRPr sz="1800"/>
            </a:lvl4pPr>
            <a:lvl5pPr marL="2057400" indent="-228600" defTabSz="914400">
              <a:lnSpc>
                <a:spcPct val="90000"/>
              </a:lnSpc>
              <a:spcBef>
                <a:spcPts val="500"/>
              </a:spcBef>
              <a:buFont typeface="Arial" panose="020B0604020202020204" pitchFamily="34" charset="0"/>
              <a:buChar char="•"/>
              <a:defRPr sz="1800"/>
            </a:lvl5pPr>
            <a:lvl6pPr marL="2514600" indent="-228600" defTabSz="914400">
              <a:lnSpc>
                <a:spcPct val="90000"/>
              </a:lnSpc>
              <a:spcBef>
                <a:spcPts val="500"/>
              </a:spcBef>
              <a:buFont typeface="Arial" panose="020B0604020202020204" pitchFamily="34" charset="0"/>
              <a:buChar char="•"/>
              <a:defRPr sz="1800"/>
            </a:lvl6pPr>
            <a:lvl7pPr marL="2971800" indent="-228600" defTabSz="914400">
              <a:lnSpc>
                <a:spcPct val="90000"/>
              </a:lnSpc>
              <a:spcBef>
                <a:spcPts val="500"/>
              </a:spcBef>
              <a:buFont typeface="Arial" panose="020B0604020202020204" pitchFamily="34" charset="0"/>
              <a:buChar char="•"/>
              <a:defRPr sz="1800"/>
            </a:lvl7pPr>
            <a:lvl8pPr marL="3429000" indent="-228600" defTabSz="914400">
              <a:lnSpc>
                <a:spcPct val="90000"/>
              </a:lnSpc>
              <a:spcBef>
                <a:spcPts val="500"/>
              </a:spcBef>
              <a:buFont typeface="Arial" panose="020B0604020202020204" pitchFamily="34" charset="0"/>
              <a:buChar char="•"/>
              <a:defRPr sz="1800"/>
            </a:lvl8pPr>
            <a:lvl9pPr marL="3886200" indent="-228600" defTabSz="914400">
              <a:lnSpc>
                <a:spcPct val="90000"/>
              </a:lnSpc>
              <a:spcBef>
                <a:spcPts val="500"/>
              </a:spcBef>
              <a:buFont typeface="Arial" panose="020B0604020202020204" pitchFamily="34" charset="0"/>
              <a:buChar char="•"/>
              <a:defRPr sz="1800"/>
            </a:lvl9pPr>
          </a:lstStyle>
          <a:p>
            <a:r>
              <a:rPr lang="en-US" sz="2800" dirty="0">
                <a:latin typeface="Arial"/>
                <a:cs typeface="Arial"/>
              </a:rPr>
              <a:t>Announcements of Collaboration Opportunities (ACOs)</a:t>
            </a:r>
          </a:p>
        </p:txBody>
      </p:sp>
    </p:spTree>
    <p:extLst>
      <p:ext uri="{BB962C8B-B14F-4D97-AF65-F5344CB8AC3E}">
        <p14:creationId xmlns:p14="http://schemas.microsoft.com/office/powerpoint/2010/main" val="42572952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F4C726B-AC18-CB4E-37AE-310C15059363}"/>
              </a:ext>
            </a:extLst>
          </p:cNvPr>
          <p:cNvSpPr>
            <a:spLocks noGrp="1"/>
          </p:cNvSpPr>
          <p:nvPr>
            <p:ph type="title"/>
          </p:nvPr>
        </p:nvSpPr>
        <p:spPr/>
        <p:txBody>
          <a:bodyPr anchor="ctr"/>
          <a:lstStyle/>
          <a:p>
            <a:pPr algn="ctr"/>
            <a:r>
              <a:rPr lang="en-US" dirty="0"/>
              <a:t>Backups</a:t>
            </a:r>
          </a:p>
        </p:txBody>
      </p:sp>
    </p:spTree>
    <p:extLst>
      <p:ext uri="{BB962C8B-B14F-4D97-AF65-F5344CB8AC3E}">
        <p14:creationId xmlns:p14="http://schemas.microsoft.com/office/powerpoint/2010/main" val="1470151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8138A-2F7A-5C57-67C9-F5826FC62715}"/>
            </a:ext>
          </a:extLst>
        </p:cNvPr>
        <p:cNvGrpSpPr/>
        <p:nvPr/>
      </p:nvGrpSpPr>
      <p:grpSpPr>
        <a:xfrm>
          <a:off x="0" y="0"/>
          <a:ext cx="0" cy="0"/>
          <a:chOff x="0" y="0"/>
          <a:chExt cx="0" cy="0"/>
        </a:xfrm>
      </p:grpSpPr>
      <p:sp>
        <p:nvSpPr>
          <p:cNvPr id="19" name="Text Placeholder 7">
            <a:extLst>
              <a:ext uri="{FF2B5EF4-FFF2-40B4-BE49-F238E27FC236}">
                <a16:creationId xmlns:a16="http://schemas.microsoft.com/office/drawing/2014/main" id="{E1D3E1C6-21B8-E70B-F797-1060CE1F16B4}"/>
              </a:ext>
            </a:extLst>
          </p:cNvPr>
          <p:cNvSpPr>
            <a:spLocks noGrp="1"/>
          </p:cNvSpPr>
          <p:nvPr>
            <p:ph type="body" sz="quarter" idx="20"/>
          </p:nvPr>
        </p:nvSpPr>
        <p:spPr>
          <a:xfrm>
            <a:off x="7314900" y="2044700"/>
            <a:ext cx="6477300" cy="10909300"/>
          </a:xfrm>
          <a:noFill/>
          <a:ln w="19050">
            <a:solidFill>
              <a:schemeClr val="tx2"/>
            </a:solidFill>
            <a:prstDash val="lgDash"/>
          </a:ln>
        </p:spPr>
        <p:txBody>
          <a:bodyPr wrap="square" lIns="182880" tIns="182880" rIns="182880" bIns="182880" numCol="1"/>
          <a:lstStyle/>
          <a:p>
            <a:pPr algn="ctr"/>
            <a:r>
              <a:rPr lang="en-US" b="1" dirty="0"/>
              <a:t>Flagship Advanced EP Projects</a:t>
            </a:r>
          </a:p>
          <a:p>
            <a:pPr algn="ctr"/>
            <a:endParaRPr lang="en-US" dirty="0"/>
          </a:p>
        </p:txBody>
      </p:sp>
      <p:sp>
        <p:nvSpPr>
          <p:cNvPr id="26" name="Text Placeholder 7">
            <a:extLst>
              <a:ext uri="{FF2B5EF4-FFF2-40B4-BE49-F238E27FC236}">
                <a16:creationId xmlns:a16="http://schemas.microsoft.com/office/drawing/2014/main" id="{17A47284-A08B-5D88-8678-EF165522EB76}"/>
              </a:ext>
            </a:extLst>
          </p:cNvPr>
          <p:cNvSpPr txBox="1">
            <a:spLocks/>
          </p:cNvSpPr>
          <p:nvPr/>
        </p:nvSpPr>
        <p:spPr>
          <a:xfrm>
            <a:off x="14036724" y="2044701"/>
            <a:ext cx="10067876" cy="7886700"/>
          </a:xfrm>
          <a:prstGeom prst="rect">
            <a:avLst/>
          </a:prstGeom>
          <a:noFill/>
          <a:ln w="19050">
            <a:solidFill>
              <a:schemeClr val="tx2"/>
            </a:solidFill>
            <a:prstDash val="lgDash"/>
          </a:ln>
        </p:spPr>
        <p:txBody>
          <a:bodyPr vert="horz" wrap="square" lIns="182880" tIns="182880" rIns="182880" bIns="182880" numCol="1" spcCol="274320" rtlCol="0" anchor="t">
            <a:noAutofit/>
          </a:bodyPr>
          <a:lstStyle>
            <a:lvl1pPr marL="0" indent="0" algn="l" defTabSz="914309" rtl="0" eaLnBrk="1" latinLnBrk="0" hangingPunct="1">
              <a:lnSpc>
                <a:spcPct val="100000"/>
              </a:lnSpc>
              <a:spcBef>
                <a:spcPts val="1000"/>
              </a:spcBef>
              <a:buFont typeface="Arial" panose="020B0604020202020204" pitchFamily="34" charset="0"/>
              <a:buNone/>
              <a:defRPr sz="2800" b="0" kern="1200">
                <a:solidFill>
                  <a:schemeClr val="tx1"/>
                </a:solidFill>
                <a:latin typeface="+mn-lt"/>
                <a:ea typeface="+mn-ea"/>
                <a:cs typeface="Arial" panose="020B0604020202020204" pitchFamily="34" charset="0"/>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b="1">
                <a:cs typeface="Arial"/>
              </a:rPr>
              <a:t>Other Advanced EP Projects/Activities </a:t>
            </a:r>
            <a:endParaRPr lang="en-US" dirty="0"/>
          </a:p>
        </p:txBody>
      </p:sp>
      <p:sp>
        <p:nvSpPr>
          <p:cNvPr id="24" name="Text Placeholder 8">
            <a:extLst>
              <a:ext uri="{FF2B5EF4-FFF2-40B4-BE49-F238E27FC236}">
                <a16:creationId xmlns:a16="http://schemas.microsoft.com/office/drawing/2014/main" id="{0B6A2A8D-F36E-20E9-4ADA-B5184A5BE021}"/>
              </a:ext>
            </a:extLst>
          </p:cNvPr>
          <p:cNvSpPr>
            <a:spLocks noGrp="1"/>
          </p:cNvSpPr>
          <p:nvPr>
            <p:ph type="body" sz="quarter" idx="31"/>
          </p:nvPr>
        </p:nvSpPr>
        <p:spPr>
          <a:xfrm>
            <a:off x="18457875" y="491898"/>
            <a:ext cx="4142933" cy="728037"/>
          </a:xfrm>
        </p:spPr>
        <p:txBody>
          <a:bodyPr>
            <a:normAutofit lnSpcReduction="10000"/>
          </a:bodyPr>
          <a:lstStyle/>
          <a:p>
            <a:pPr algn="r"/>
            <a:r>
              <a:rPr lang="en-US" sz="2400" b="1" dirty="0">
                <a:solidFill>
                  <a:schemeClr val="accent5">
                    <a:lumMod val="40000"/>
                    <a:lumOff val="60000"/>
                  </a:schemeClr>
                </a:solidFill>
                <a:latin typeface="Arial" panose="020B0604020202020204" pitchFamily="34" charset="0"/>
              </a:rPr>
              <a:t>GO / Space Transportation </a:t>
            </a:r>
            <a:r>
              <a:rPr lang="en-US" sz="2400" i="1" dirty="0">
                <a:solidFill>
                  <a:schemeClr val="accent5">
                    <a:lumMod val="40000"/>
                    <a:lumOff val="60000"/>
                  </a:schemeClr>
                </a:solidFill>
                <a:latin typeface="Arial" panose="020B0604020202020204" pitchFamily="34" charset="0"/>
              </a:rPr>
              <a:t>Annual Review</a:t>
            </a:r>
          </a:p>
        </p:txBody>
      </p:sp>
      <p:sp>
        <p:nvSpPr>
          <p:cNvPr id="23" name="TextBox 22">
            <a:extLst>
              <a:ext uri="{FF2B5EF4-FFF2-40B4-BE49-F238E27FC236}">
                <a16:creationId xmlns:a16="http://schemas.microsoft.com/office/drawing/2014/main" id="{9AFFCD5A-1E3B-77DF-292A-E7C571104703}"/>
              </a:ext>
            </a:extLst>
          </p:cNvPr>
          <p:cNvSpPr txBox="1"/>
          <p:nvPr/>
        </p:nvSpPr>
        <p:spPr>
          <a:xfrm>
            <a:off x="0" y="1783794"/>
            <a:ext cx="7047011" cy="11170206"/>
          </a:xfrm>
          <a:prstGeom prst="rect">
            <a:avLst/>
          </a:prstGeom>
          <a:solidFill>
            <a:schemeClr val="tx2">
              <a:lumMod val="10000"/>
              <a:lumOff val="90000"/>
            </a:schemeClr>
          </a:solidFill>
          <a:effectLst/>
        </p:spPr>
        <p:txBody>
          <a:bodyPr wrap="square" lIns="274320" tIns="457200" rIns="274320" bIns="182880" anchor="t">
            <a:noAutofit/>
          </a:bodyPr>
          <a:lstStyle/>
          <a:p>
            <a:pPr algn="ctr">
              <a:lnSpc>
                <a:spcPct val="90000"/>
              </a:lnSpc>
              <a:spcAft>
                <a:spcPts val="1200"/>
              </a:spcAft>
            </a:pPr>
            <a:r>
              <a:rPr lang="en-US" sz="3200" b="1" i="1" dirty="0"/>
              <a:t>Advancing electric propulsion system technologies for low-power and mid-power NASA applications</a:t>
            </a:r>
            <a:endParaRPr lang="en-US" sz="3200" b="1" i="1" dirty="0">
              <a:cs typeface="Arial"/>
            </a:endParaRPr>
          </a:p>
        </p:txBody>
      </p:sp>
      <p:sp>
        <p:nvSpPr>
          <p:cNvPr id="36" name="TextBox 35">
            <a:extLst>
              <a:ext uri="{FF2B5EF4-FFF2-40B4-BE49-F238E27FC236}">
                <a16:creationId xmlns:a16="http://schemas.microsoft.com/office/drawing/2014/main" id="{76C8B451-A173-4275-8906-E4EFEE21D6F6}"/>
              </a:ext>
            </a:extLst>
          </p:cNvPr>
          <p:cNvSpPr txBox="1"/>
          <p:nvPr/>
        </p:nvSpPr>
        <p:spPr>
          <a:xfrm>
            <a:off x="445451" y="4815331"/>
            <a:ext cx="6156109" cy="4347084"/>
          </a:xfrm>
          <a:prstGeom prst="roundRect">
            <a:avLst>
              <a:gd name="adj" fmla="val 7984"/>
            </a:avLst>
          </a:prstGeom>
          <a:solidFill>
            <a:schemeClr val="bg1"/>
          </a:solidFill>
          <a:effectLst/>
        </p:spPr>
        <p:txBody>
          <a:bodyPr wrap="square" lIns="182880" tIns="457200" rIns="182880" bIns="182880">
            <a:noAutofit/>
          </a:bodyPr>
          <a:lstStyle/>
          <a:p>
            <a:pPr marL="342900" indent="-342900">
              <a:spcAft>
                <a:spcPts val="1200"/>
              </a:spcAft>
              <a:buFont typeface="Arial" panose="020B0604020202020204" pitchFamily="34" charset="0"/>
              <a:buChar char="•"/>
            </a:pPr>
            <a:r>
              <a:rPr lang="en-US" sz="2400" dirty="0"/>
              <a:t>Technologies include </a:t>
            </a:r>
            <a:r>
              <a:rPr lang="en-US" sz="2400" b="1" dirty="0"/>
              <a:t>low-power and mid-power hall effect thrusters (HETs), power processing units (PPUs), and feed systems</a:t>
            </a:r>
            <a:r>
              <a:rPr lang="en-US" sz="2400" dirty="0"/>
              <a:t>.</a:t>
            </a:r>
          </a:p>
          <a:p>
            <a:pPr marL="342900" indent="-342900">
              <a:spcAft>
                <a:spcPts val="1200"/>
              </a:spcAft>
              <a:buFont typeface="Arial" panose="020B0604020202020204" pitchFamily="34" charset="0"/>
              <a:buChar char="•"/>
            </a:pPr>
            <a:r>
              <a:rPr lang="en-US" sz="2400" b="1" dirty="0"/>
              <a:t>Collaborations designed to develop </a:t>
            </a:r>
            <a:r>
              <a:rPr lang="en-US" sz="2400" dirty="0"/>
              <a:t>low-to-mid-power applied field MPD thrusters, low-power krypton hall thruster, and advanced manufacturing techniques for the 12kW design.</a:t>
            </a:r>
          </a:p>
        </p:txBody>
      </p:sp>
      <p:graphicFrame>
        <p:nvGraphicFramePr>
          <p:cNvPr id="51" name="Table 50">
            <a:extLst>
              <a:ext uri="{FF2B5EF4-FFF2-40B4-BE49-F238E27FC236}">
                <a16:creationId xmlns:a16="http://schemas.microsoft.com/office/drawing/2014/main" id="{6CCE2390-D0AD-CEF0-CAE2-5E12DD48C1B1}"/>
              </a:ext>
            </a:extLst>
          </p:cNvPr>
          <p:cNvGraphicFramePr>
            <a:graphicFrameLocks noGrp="1"/>
          </p:cNvGraphicFramePr>
          <p:nvPr>
            <p:extLst>
              <p:ext uri="{D42A27DB-BD31-4B8C-83A1-F6EECF244321}">
                <p14:modId xmlns:p14="http://schemas.microsoft.com/office/powerpoint/2010/main" val="758412358"/>
              </p:ext>
            </p:extLst>
          </p:nvPr>
        </p:nvGraphicFramePr>
        <p:xfrm>
          <a:off x="437067" y="9850868"/>
          <a:ext cx="6172877" cy="2484120"/>
        </p:xfrm>
        <a:graphic>
          <a:graphicData uri="http://schemas.openxmlformats.org/drawingml/2006/table">
            <a:tbl>
              <a:tblPr firstRow="1" bandRow="1">
                <a:effectLst>
                  <a:outerShdw blurRad="50800" dist="38100" dir="5400000" algn="t" rotWithShape="0">
                    <a:prstClr val="black">
                      <a:alpha val="40000"/>
                    </a:prstClr>
                  </a:outerShdw>
                </a:effectLst>
                <a:tableStyleId>{2D5ABB26-0587-4C30-8999-92F81FD0307C}</a:tableStyleId>
              </a:tblPr>
              <a:tblGrid>
                <a:gridCol w="2846582">
                  <a:extLst>
                    <a:ext uri="{9D8B030D-6E8A-4147-A177-3AD203B41FA5}">
                      <a16:colId xmlns:a16="http://schemas.microsoft.com/office/drawing/2014/main" val="2628366085"/>
                    </a:ext>
                  </a:extLst>
                </a:gridCol>
                <a:gridCol w="3326295">
                  <a:extLst>
                    <a:ext uri="{9D8B030D-6E8A-4147-A177-3AD203B41FA5}">
                      <a16:colId xmlns:a16="http://schemas.microsoft.com/office/drawing/2014/main" val="1677549863"/>
                    </a:ext>
                  </a:extLst>
                </a:gridCol>
              </a:tblGrid>
              <a:tr h="370840">
                <a:tc>
                  <a:txBody>
                    <a:bodyPr/>
                    <a:lstStyle/>
                    <a:p>
                      <a:pPr algn="l">
                        <a:spcAft>
                          <a:spcPts val="600"/>
                        </a:spcAft>
                      </a:pPr>
                      <a:r>
                        <a:rPr lang="en-US" sz="2300" b="1" dirty="0">
                          <a:solidFill>
                            <a:schemeClr val="tx1"/>
                          </a:solidFill>
                        </a:rPr>
                        <a:t>Portfolio Manager</a:t>
                      </a:r>
                      <a:endParaRPr lang="en-US" sz="2300" dirty="0">
                        <a:solidFill>
                          <a:schemeClr val="tx1"/>
                        </a:solidFill>
                      </a:endParaRPr>
                    </a:p>
                  </a:txBody>
                  <a:tcPr marT="91440" marB="9144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5000"/>
                        <a:lumOff val="75000"/>
                      </a:schemeClr>
                    </a:solidFill>
                  </a:tcPr>
                </a:tc>
                <a:tc>
                  <a:txBody>
                    <a:bodyPr/>
                    <a:lstStyle/>
                    <a:p>
                      <a:r>
                        <a:rPr lang="en-US" sz="2300" dirty="0">
                          <a:solidFill>
                            <a:schemeClr val="tx1"/>
                          </a:solidFill>
                        </a:rPr>
                        <a:t>Eric Pencil, GRC</a:t>
                      </a:r>
                    </a:p>
                  </a:txBody>
                  <a:tcPr marT="91440" marB="9144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5000"/>
                        <a:lumOff val="75000"/>
                      </a:schemeClr>
                    </a:solidFill>
                  </a:tcPr>
                </a:tc>
                <a:extLst>
                  <a:ext uri="{0D108BD9-81ED-4DB2-BD59-A6C34878D82A}">
                    <a16:rowId xmlns:a16="http://schemas.microsoft.com/office/drawing/2014/main" val="1701404148"/>
                  </a:ext>
                </a:extLst>
              </a:tr>
              <a:tr h="370840">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sz="2300" b="1" dirty="0">
                          <a:solidFill>
                            <a:schemeClr val="tx1"/>
                          </a:solidFill>
                        </a:rPr>
                        <a:t>Budget Analysts</a:t>
                      </a:r>
                      <a:endParaRPr lang="en-US" sz="2300" dirty="0">
                        <a:solidFill>
                          <a:schemeClr val="tx1"/>
                        </a:solidFill>
                      </a:endParaRPr>
                    </a:p>
                  </a:txBody>
                  <a:tcPr marT="91440" marB="9144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5000"/>
                        <a:lumOff val="75000"/>
                      </a:schemeClr>
                    </a:solidFill>
                  </a:tcPr>
                </a:tc>
                <a:tc>
                  <a:txBody>
                    <a:bodyPr/>
                    <a:lstStyle/>
                    <a:p>
                      <a:r>
                        <a:rPr lang="en-US" sz="2300" dirty="0">
                          <a:solidFill>
                            <a:schemeClr val="tx1"/>
                          </a:solidFill>
                        </a:rPr>
                        <a:t>Larissa Fisher, GRC / </a:t>
                      </a:r>
                    </a:p>
                    <a:p>
                      <a:r>
                        <a:rPr lang="en-US" sz="2300" dirty="0">
                          <a:solidFill>
                            <a:schemeClr val="tx1"/>
                          </a:solidFill>
                        </a:rPr>
                        <a:t>Ben Bauman, GRC</a:t>
                      </a:r>
                    </a:p>
                  </a:txBody>
                  <a:tcPr marT="91440" marB="9144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5000"/>
                        <a:lumOff val="75000"/>
                      </a:schemeClr>
                    </a:solidFill>
                  </a:tcPr>
                </a:tc>
                <a:extLst>
                  <a:ext uri="{0D108BD9-81ED-4DB2-BD59-A6C34878D82A}">
                    <a16:rowId xmlns:a16="http://schemas.microsoft.com/office/drawing/2014/main" val="2561956427"/>
                  </a:ext>
                </a:extLst>
              </a:tr>
              <a:tr h="370840">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sz="2300" b="1" dirty="0">
                          <a:solidFill>
                            <a:schemeClr val="tx1"/>
                          </a:solidFill>
                        </a:rPr>
                        <a:t>Scheduler</a:t>
                      </a:r>
                    </a:p>
                  </a:txBody>
                  <a:tcPr marT="91440" marB="9144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5000"/>
                        <a:lumOff val="75000"/>
                      </a:schemeClr>
                    </a:solidFill>
                  </a:tcPr>
                </a:tc>
                <a:tc>
                  <a:txBody>
                    <a:bodyPr/>
                    <a:lstStyle/>
                    <a:p>
                      <a:r>
                        <a:rPr lang="en-US" sz="2300" dirty="0">
                          <a:solidFill>
                            <a:schemeClr val="tx1"/>
                          </a:solidFill>
                        </a:rPr>
                        <a:t>Mike Erlenbach, GRC</a:t>
                      </a:r>
                    </a:p>
                  </a:txBody>
                  <a:tcPr marT="91440" marB="9144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5000"/>
                        <a:lumOff val="75000"/>
                      </a:schemeClr>
                    </a:solidFill>
                  </a:tcPr>
                </a:tc>
                <a:extLst>
                  <a:ext uri="{0D108BD9-81ED-4DB2-BD59-A6C34878D82A}">
                    <a16:rowId xmlns:a16="http://schemas.microsoft.com/office/drawing/2014/main" val="3540151697"/>
                  </a:ext>
                </a:extLst>
              </a:tr>
              <a:tr h="370840">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sz="2300" b="1" dirty="0">
                          <a:solidFill>
                            <a:schemeClr val="tx1"/>
                          </a:solidFill>
                        </a:rPr>
                        <a:t>Project Integration</a:t>
                      </a:r>
                    </a:p>
                  </a:txBody>
                  <a:tcPr marT="91440" marB="9144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5000"/>
                        <a:lumOff val="75000"/>
                      </a:schemeClr>
                    </a:solidFill>
                  </a:tcPr>
                </a:tc>
                <a:tc>
                  <a:txBody>
                    <a:bodyPr/>
                    <a:lstStyle/>
                    <a:p>
                      <a:r>
                        <a:rPr lang="en-US" sz="2300" dirty="0">
                          <a:solidFill>
                            <a:schemeClr val="tx1"/>
                          </a:solidFill>
                        </a:rPr>
                        <a:t>Lindsay MacLeod, GRC</a:t>
                      </a:r>
                    </a:p>
                  </a:txBody>
                  <a:tcPr marT="91440" marB="9144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5000"/>
                        <a:lumOff val="75000"/>
                      </a:schemeClr>
                    </a:solidFill>
                  </a:tcPr>
                </a:tc>
                <a:extLst>
                  <a:ext uri="{0D108BD9-81ED-4DB2-BD59-A6C34878D82A}">
                    <a16:rowId xmlns:a16="http://schemas.microsoft.com/office/drawing/2014/main" val="1214810844"/>
                  </a:ext>
                </a:extLst>
              </a:tr>
            </a:tbl>
          </a:graphicData>
        </a:graphic>
      </p:graphicFrame>
      <p:sp>
        <p:nvSpPr>
          <p:cNvPr id="57" name="Text Placeholder 1">
            <a:extLst>
              <a:ext uri="{FF2B5EF4-FFF2-40B4-BE49-F238E27FC236}">
                <a16:creationId xmlns:a16="http://schemas.microsoft.com/office/drawing/2014/main" id="{622CF5F4-D368-847D-8FD4-68DDBEEFD38D}"/>
              </a:ext>
            </a:extLst>
          </p:cNvPr>
          <p:cNvSpPr>
            <a:spLocks noGrp="1"/>
          </p:cNvSpPr>
          <p:nvPr>
            <p:ph type="body" sz="quarter" idx="19"/>
          </p:nvPr>
        </p:nvSpPr>
        <p:spPr>
          <a:xfrm>
            <a:off x="763489" y="491898"/>
            <a:ext cx="14965235" cy="728037"/>
          </a:xfrm>
        </p:spPr>
        <p:txBody>
          <a:bodyPr>
            <a:normAutofit/>
          </a:bodyPr>
          <a:lstStyle/>
          <a:p>
            <a:r>
              <a:rPr lang="en-US" dirty="0">
                <a:latin typeface="Arial" panose="020B0604020202020204" pitchFamily="34" charset="0"/>
              </a:rPr>
              <a:t>Advanced Electric Propulsion (EP) | </a:t>
            </a:r>
            <a:r>
              <a:rPr lang="en-US" b="1" dirty="0">
                <a:latin typeface="Arial" panose="020B0604020202020204" pitchFamily="34" charset="0"/>
              </a:rPr>
              <a:t>FY26 Portfolio Snapshot</a:t>
            </a:r>
          </a:p>
        </p:txBody>
      </p:sp>
      <p:sp>
        <p:nvSpPr>
          <p:cNvPr id="58" name="TextBox 57">
            <a:extLst>
              <a:ext uri="{FF2B5EF4-FFF2-40B4-BE49-F238E27FC236}">
                <a16:creationId xmlns:a16="http://schemas.microsoft.com/office/drawing/2014/main" id="{4D461DD4-E300-7728-D77F-4D03F0FE21A2}"/>
              </a:ext>
            </a:extLst>
          </p:cNvPr>
          <p:cNvSpPr txBox="1"/>
          <p:nvPr/>
        </p:nvSpPr>
        <p:spPr>
          <a:xfrm>
            <a:off x="637951" y="2185690"/>
            <a:ext cx="5771105" cy="523152"/>
          </a:xfrm>
          <a:prstGeom prst="rect">
            <a:avLst/>
          </a:prstGeom>
        </p:spPr>
        <p:txBody>
          <a:bodyPr vert="horz" lIns="0" tIns="0" rIns="0" bIns="0" rtlCol="0" anchor="ctr" anchorCtr="0">
            <a:noAutofit/>
          </a:bodyPr>
          <a:lstStyle>
            <a:lvl1pPr indent="0" defTabSz="914400">
              <a:lnSpc>
                <a:spcPct val="100000"/>
              </a:lnSpc>
              <a:spcBef>
                <a:spcPts val="0"/>
              </a:spcBef>
              <a:buFont typeface="Arial" panose="020B0604020202020204" pitchFamily="34" charset="0"/>
              <a:buNone/>
              <a:defRPr b="0">
                <a:solidFill>
                  <a:schemeClr val="bg1"/>
                </a:solidFill>
                <a:latin typeface="Arial" panose="020B0604020202020204" pitchFamily="34" charset="0"/>
                <a:cs typeface="Arial" panose="020B0604020202020204" pitchFamily="34" charset="0"/>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defRPr sz="1800"/>
            </a:lvl4pPr>
            <a:lvl5pPr marL="2057400" indent="-228600" defTabSz="914400">
              <a:lnSpc>
                <a:spcPct val="90000"/>
              </a:lnSpc>
              <a:spcBef>
                <a:spcPts val="500"/>
              </a:spcBef>
              <a:buFont typeface="Arial" panose="020B0604020202020204" pitchFamily="34" charset="0"/>
              <a:buChar char="•"/>
              <a:defRPr sz="1800"/>
            </a:lvl5pPr>
            <a:lvl6pPr marL="2514600" indent="-228600" defTabSz="914400">
              <a:lnSpc>
                <a:spcPct val="90000"/>
              </a:lnSpc>
              <a:spcBef>
                <a:spcPts val="500"/>
              </a:spcBef>
              <a:buFont typeface="Arial" panose="020B0604020202020204" pitchFamily="34" charset="0"/>
              <a:buChar char="•"/>
              <a:defRPr sz="1800"/>
            </a:lvl6pPr>
            <a:lvl7pPr marL="2971800" indent="-228600" defTabSz="914400">
              <a:lnSpc>
                <a:spcPct val="90000"/>
              </a:lnSpc>
              <a:spcBef>
                <a:spcPts val="500"/>
              </a:spcBef>
              <a:buFont typeface="Arial" panose="020B0604020202020204" pitchFamily="34" charset="0"/>
              <a:buChar char="•"/>
              <a:defRPr sz="1800"/>
            </a:lvl7pPr>
            <a:lvl8pPr marL="3429000" indent="-228600" defTabSz="914400">
              <a:lnSpc>
                <a:spcPct val="90000"/>
              </a:lnSpc>
              <a:spcBef>
                <a:spcPts val="500"/>
              </a:spcBef>
              <a:buFont typeface="Arial" panose="020B0604020202020204" pitchFamily="34" charset="0"/>
              <a:buChar char="•"/>
              <a:defRPr sz="1800"/>
            </a:lvl8pPr>
            <a:lvl9pPr marL="3886200" indent="-228600" defTabSz="914400">
              <a:lnSpc>
                <a:spcPct val="90000"/>
              </a:lnSpc>
              <a:spcBef>
                <a:spcPts val="500"/>
              </a:spcBef>
              <a:buFont typeface="Arial" panose="020B0604020202020204" pitchFamily="34" charset="0"/>
              <a:buChar char="•"/>
              <a:defRPr sz="1800"/>
            </a:lvl9pPr>
          </a:lstStyle>
          <a:p>
            <a:endParaRPr lang="en-US" sz="2400" b="1" dirty="0"/>
          </a:p>
        </p:txBody>
      </p:sp>
      <p:sp>
        <p:nvSpPr>
          <p:cNvPr id="3" name="Rectangle 2">
            <a:extLst>
              <a:ext uri="{FF2B5EF4-FFF2-40B4-BE49-F238E27FC236}">
                <a16:creationId xmlns:a16="http://schemas.microsoft.com/office/drawing/2014/main" id="{CAF7F741-C810-303B-B4BC-6E6CD98D1365}"/>
              </a:ext>
            </a:extLst>
          </p:cNvPr>
          <p:cNvSpPr/>
          <p:nvPr/>
        </p:nvSpPr>
        <p:spPr>
          <a:xfrm>
            <a:off x="1087173" y="4523197"/>
            <a:ext cx="4872664" cy="601536"/>
          </a:xfrm>
          <a:prstGeom prst="rect">
            <a:avLst/>
          </a:prstGeom>
          <a:solidFill>
            <a:schemeClr val="tx2">
              <a:lumMod val="75000"/>
              <a:lumOff val="25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Advanced EP Objectives</a:t>
            </a:r>
          </a:p>
        </p:txBody>
      </p:sp>
      <p:grpSp>
        <p:nvGrpSpPr>
          <p:cNvPr id="80" name="Group 79">
            <a:extLst>
              <a:ext uri="{FF2B5EF4-FFF2-40B4-BE49-F238E27FC236}">
                <a16:creationId xmlns:a16="http://schemas.microsoft.com/office/drawing/2014/main" id="{1FE38EC5-7A75-B6DB-4558-05C2ADC18B4D}"/>
              </a:ext>
            </a:extLst>
          </p:cNvPr>
          <p:cNvGrpSpPr/>
          <p:nvPr/>
        </p:nvGrpSpPr>
        <p:grpSpPr>
          <a:xfrm>
            <a:off x="7569050" y="2833390"/>
            <a:ext cx="5969000" cy="9872908"/>
            <a:chOff x="7559424" y="2833390"/>
            <a:chExt cx="5969000" cy="9872908"/>
          </a:xfrm>
        </p:grpSpPr>
        <p:sp>
          <p:nvSpPr>
            <p:cNvPr id="7" name="TextBox 6">
              <a:extLst>
                <a:ext uri="{FF2B5EF4-FFF2-40B4-BE49-F238E27FC236}">
                  <a16:creationId xmlns:a16="http://schemas.microsoft.com/office/drawing/2014/main" id="{83DFF107-15A4-0607-AD24-D5CBBFE5DD6C}"/>
                </a:ext>
              </a:extLst>
            </p:cNvPr>
            <p:cNvSpPr txBox="1"/>
            <p:nvPr/>
          </p:nvSpPr>
          <p:spPr>
            <a:xfrm>
              <a:off x="7559424" y="3094966"/>
              <a:ext cx="5969000" cy="3021584"/>
            </a:xfrm>
            <a:prstGeom prst="roundRect">
              <a:avLst>
                <a:gd name="adj" fmla="val 5417"/>
              </a:avLst>
            </a:prstGeom>
            <a:solidFill>
              <a:schemeClr val="accent5">
                <a:lumMod val="20000"/>
                <a:lumOff val="80000"/>
              </a:schemeClr>
            </a:solidFill>
            <a:effectLst/>
          </p:spPr>
          <p:txBody>
            <a:bodyPr wrap="square" lIns="182880" tIns="365760" rIns="182880" bIns="182880" anchor="ctr">
              <a:noAutofit/>
            </a:bodyPr>
            <a:lstStyle>
              <a:defPPr>
                <a:defRPr lang="en-US"/>
              </a:defPPr>
              <a:lvl1pPr>
                <a:spcAft>
                  <a:spcPts val="600"/>
                </a:spcAft>
                <a:defRPr sz="2200" b="1"/>
              </a:lvl1pPr>
            </a:lstStyle>
            <a:p>
              <a:pPr algn="ctr">
                <a:lnSpc>
                  <a:spcPct val="90000"/>
                </a:lnSpc>
              </a:pPr>
              <a:r>
                <a:rPr lang="en-US" sz="2400"/>
                <a:t>Executing Phase 1 formulation </a:t>
              </a:r>
              <a:r>
                <a:rPr lang="en-US" sz="2400" dirty="0"/>
                <a:t>activities on schedule and on budget </a:t>
              </a:r>
              <a:r>
                <a:rPr lang="en-US" sz="2400" b="0" dirty="0"/>
                <a:t>to successfully position the project for execution across its three strategic pillars: Krypton Pathfinder, Industry Challenge, &amp; Stakeholder Consortium</a:t>
              </a:r>
            </a:p>
          </p:txBody>
        </p:sp>
        <p:sp>
          <p:nvSpPr>
            <p:cNvPr id="9" name="Rectangle 8">
              <a:extLst>
                <a:ext uri="{FF2B5EF4-FFF2-40B4-BE49-F238E27FC236}">
                  <a16:creationId xmlns:a16="http://schemas.microsoft.com/office/drawing/2014/main" id="{CC8914EF-1758-1559-0CC0-800E88C41928}"/>
                </a:ext>
              </a:extLst>
            </p:cNvPr>
            <p:cNvSpPr/>
            <p:nvPr/>
          </p:nvSpPr>
          <p:spPr>
            <a:xfrm>
              <a:off x="7995481" y="2833390"/>
              <a:ext cx="5096886" cy="523152"/>
            </a:xfrm>
            <a:prstGeom prst="rect">
              <a:avLst/>
            </a:prstGeom>
            <a:solidFill>
              <a:schemeClr val="accent2"/>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AMPERE</a:t>
              </a:r>
            </a:p>
          </p:txBody>
        </p:sp>
        <p:sp>
          <p:nvSpPr>
            <p:cNvPr id="12" name="TextBox 11">
              <a:extLst>
                <a:ext uri="{FF2B5EF4-FFF2-40B4-BE49-F238E27FC236}">
                  <a16:creationId xmlns:a16="http://schemas.microsoft.com/office/drawing/2014/main" id="{604BE888-16DA-35CB-D229-F3371F7BFDB9}"/>
                </a:ext>
              </a:extLst>
            </p:cNvPr>
            <p:cNvSpPr txBox="1"/>
            <p:nvPr/>
          </p:nvSpPr>
          <p:spPr>
            <a:xfrm>
              <a:off x="7559424" y="6613196"/>
              <a:ext cx="5969000" cy="2893546"/>
            </a:xfrm>
            <a:prstGeom prst="roundRect">
              <a:avLst>
                <a:gd name="adj" fmla="val 5417"/>
              </a:avLst>
            </a:prstGeom>
            <a:solidFill>
              <a:schemeClr val="accent5">
                <a:lumMod val="20000"/>
                <a:lumOff val="80000"/>
              </a:schemeClr>
            </a:solidFill>
            <a:effectLst/>
          </p:spPr>
          <p:txBody>
            <a:bodyPr wrap="square" lIns="182880" tIns="274320" rIns="182880" bIns="182880" anchor="ctr">
              <a:noAutofit/>
            </a:bodyPr>
            <a:lstStyle>
              <a:defPPr>
                <a:defRPr lang="en-US"/>
              </a:defPPr>
              <a:lvl1pPr>
                <a:spcAft>
                  <a:spcPts val="600"/>
                </a:spcAft>
                <a:defRPr sz="2200" b="1"/>
              </a:lvl1pPr>
            </a:lstStyle>
            <a:p>
              <a:pPr algn="ctr">
                <a:lnSpc>
                  <a:spcPct val="90000"/>
                </a:lnSpc>
              </a:pPr>
              <a:r>
                <a:rPr lang="en-US" sz="2400" b="0" dirty="0"/>
                <a:t>SpaceX rocket successfully </a:t>
              </a:r>
              <a:r>
                <a:rPr lang="en-US" sz="2400" dirty="0"/>
                <a:t>carried Northrop Grumman’s MRV MEP mission to space</a:t>
              </a:r>
              <a:r>
                <a:rPr lang="en-US" sz="2400" b="0" dirty="0"/>
                <a:t>, which</a:t>
              </a:r>
              <a:r>
                <a:rPr lang="en-US" sz="2400" dirty="0"/>
                <a:t> </a:t>
              </a:r>
              <a:r>
                <a:rPr lang="en-US" sz="2400" b="0" dirty="0"/>
                <a:t>uses NASA Glenn’s electric propulsion technology to extend commercial satellite lifetimes</a:t>
              </a:r>
            </a:p>
          </p:txBody>
        </p:sp>
        <p:sp>
          <p:nvSpPr>
            <p:cNvPr id="14" name="Rectangle 13">
              <a:extLst>
                <a:ext uri="{FF2B5EF4-FFF2-40B4-BE49-F238E27FC236}">
                  <a16:creationId xmlns:a16="http://schemas.microsoft.com/office/drawing/2014/main" id="{870979A1-51AD-1600-1684-396DD17E411E}"/>
                </a:ext>
              </a:extLst>
            </p:cNvPr>
            <p:cNvSpPr/>
            <p:nvPr/>
          </p:nvSpPr>
          <p:spPr>
            <a:xfrm>
              <a:off x="7995481" y="6351620"/>
              <a:ext cx="5096886" cy="523152"/>
            </a:xfrm>
            <a:prstGeom prst="rect">
              <a:avLst/>
            </a:prstGeom>
            <a:solidFill>
              <a:schemeClr val="accent2"/>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SSEP</a:t>
              </a:r>
            </a:p>
          </p:txBody>
        </p:sp>
        <p:sp>
          <p:nvSpPr>
            <p:cNvPr id="16" name="TextBox 15">
              <a:extLst>
                <a:ext uri="{FF2B5EF4-FFF2-40B4-BE49-F238E27FC236}">
                  <a16:creationId xmlns:a16="http://schemas.microsoft.com/office/drawing/2014/main" id="{B7E67530-46FE-C88A-B2F2-52F89F51421B}"/>
                </a:ext>
              </a:extLst>
            </p:cNvPr>
            <p:cNvSpPr txBox="1"/>
            <p:nvPr/>
          </p:nvSpPr>
          <p:spPr>
            <a:xfrm>
              <a:off x="7559424" y="10016020"/>
              <a:ext cx="5969000" cy="2690278"/>
            </a:xfrm>
            <a:prstGeom prst="roundRect">
              <a:avLst>
                <a:gd name="adj" fmla="val 5417"/>
              </a:avLst>
            </a:prstGeom>
            <a:solidFill>
              <a:schemeClr val="accent5">
                <a:lumMod val="20000"/>
                <a:lumOff val="80000"/>
              </a:schemeClr>
            </a:solidFill>
            <a:effectLst/>
          </p:spPr>
          <p:txBody>
            <a:bodyPr wrap="square" lIns="182880" tIns="365760" rIns="182880" bIns="182880" anchor="ctr">
              <a:noAutofit/>
            </a:bodyPr>
            <a:lstStyle>
              <a:defPPr>
                <a:defRPr lang="en-US"/>
              </a:defPPr>
              <a:lvl1pPr>
                <a:spcAft>
                  <a:spcPts val="600"/>
                </a:spcAft>
                <a:defRPr sz="2200" b="1"/>
              </a:lvl1pPr>
            </a:lstStyle>
            <a:p>
              <a:pPr algn="ctr">
                <a:lnSpc>
                  <a:spcPct val="90000"/>
                </a:lnSpc>
              </a:pPr>
              <a:r>
                <a:rPr lang="en-US" sz="2400" dirty="0"/>
                <a:t>RFI for commercial gimbals closed in July </a:t>
              </a:r>
              <a:r>
                <a:rPr lang="en-US" sz="2400" b="0" dirty="0"/>
                <a:t>with excellent industry response; more than half of the 11 vendors that responded were previously unknown to the NASA propulsion team</a:t>
              </a:r>
            </a:p>
          </p:txBody>
        </p:sp>
        <p:sp>
          <p:nvSpPr>
            <p:cNvPr id="18" name="Rectangle 17">
              <a:extLst>
                <a:ext uri="{FF2B5EF4-FFF2-40B4-BE49-F238E27FC236}">
                  <a16:creationId xmlns:a16="http://schemas.microsoft.com/office/drawing/2014/main" id="{24E234C6-106A-AA22-7D21-AE760E4051F3}"/>
                </a:ext>
              </a:extLst>
            </p:cNvPr>
            <p:cNvSpPr/>
            <p:nvPr/>
          </p:nvSpPr>
          <p:spPr>
            <a:xfrm>
              <a:off x="7995481" y="9754444"/>
              <a:ext cx="5096886" cy="523152"/>
            </a:xfrm>
            <a:prstGeom prst="rect">
              <a:avLst/>
            </a:prstGeom>
            <a:solidFill>
              <a:schemeClr val="accent2"/>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Deep Space</a:t>
              </a:r>
            </a:p>
          </p:txBody>
        </p:sp>
      </p:grpSp>
      <p:grpSp>
        <p:nvGrpSpPr>
          <p:cNvPr id="78" name="Group 77">
            <a:extLst>
              <a:ext uri="{FF2B5EF4-FFF2-40B4-BE49-F238E27FC236}">
                <a16:creationId xmlns:a16="http://schemas.microsoft.com/office/drawing/2014/main" id="{96783670-9D3E-3BBB-F715-1808883BDFC1}"/>
              </a:ext>
            </a:extLst>
          </p:cNvPr>
          <p:cNvGrpSpPr/>
          <p:nvPr/>
        </p:nvGrpSpPr>
        <p:grpSpPr>
          <a:xfrm>
            <a:off x="14293948" y="2833390"/>
            <a:ext cx="9553428" cy="6827896"/>
            <a:chOff x="14281248" y="2833390"/>
            <a:chExt cx="9553428" cy="6827896"/>
          </a:xfrm>
        </p:grpSpPr>
        <p:sp>
          <p:nvSpPr>
            <p:cNvPr id="20" name="TextBox 19">
              <a:extLst>
                <a:ext uri="{FF2B5EF4-FFF2-40B4-BE49-F238E27FC236}">
                  <a16:creationId xmlns:a16="http://schemas.microsoft.com/office/drawing/2014/main" id="{757B5F00-650F-4F6B-A39A-FA46B9C93FCB}"/>
                </a:ext>
              </a:extLst>
            </p:cNvPr>
            <p:cNvSpPr txBox="1"/>
            <p:nvPr/>
          </p:nvSpPr>
          <p:spPr>
            <a:xfrm>
              <a:off x="14281248" y="3094966"/>
              <a:ext cx="4654452" cy="3021584"/>
            </a:xfrm>
            <a:prstGeom prst="roundRect">
              <a:avLst>
                <a:gd name="adj" fmla="val 5417"/>
              </a:avLst>
            </a:prstGeom>
            <a:solidFill>
              <a:schemeClr val="accent5">
                <a:lumMod val="20000"/>
                <a:lumOff val="80000"/>
              </a:schemeClr>
            </a:solidFill>
            <a:effectLst/>
          </p:spPr>
          <p:txBody>
            <a:bodyPr wrap="square" lIns="182880" tIns="457200" rIns="182880" bIns="182880" anchor="ctr">
              <a:noAutofit/>
            </a:bodyPr>
            <a:lstStyle>
              <a:defPPr>
                <a:defRPr lang="en-US"/>
              </a:defPPr>
              <a:lvl1pPr>
                <a:spcAft>
                  <a:spcPts val="600"/>
                </a:spcAft>
                <a:defRPr sz="2200" b="1"/>
              </a:lvl1pPr>
            </a:lstStyle>
            <a:p>
              <a:pPr algn="ctr">
                <a:lnSpc>
                  <a:spcPct val="90000"/>
                </a:lnSpc>
              </a:pPr>
              <a:r>
                <a:rPr lang="en-US" sz="2400" b="0" dirty="0"/>
                <a:t>Supported PDR for HEU 1 </a:t>
              </a:r>
              <a:r>
                <a:rPr lang="en-US" sz="2400" b="0" dirty="0" err="1"/>
                <a:t>kWe</a:t>
              </a:r>
              <a:r>
                <a:rPr lang="en-US" sz="2400" b="0" dirty="0"/>
                <a:t> reactor (KRUSTY-derivative) </a:t>
              </a:r>
              <a:r>
                <a:rPr lang="en-US" sz="2400" dirty="0"/>
                <a:t>integrated on a </a:t>
              </a:r>
              <a:r>
                <a:rPr lang="en-US" sz="2400" dirty="0" err="1"/>
                <a:t>ESPAStar</a:t>
              </a:r>
              <a:r>
                <a:rPr lang="en-US" sz="2400" dirty="0"/>
                <a:t> spacecraft (Colossus)</a:t>
              </a:r>
            </a:p>
          </p:txBody>
        </p:sp>
        <p:sp>
          <p:nvSpPr>
            <p:cNvPr id="21" name="Rectangle 20">
              <a:extLst>
                <a:ext uri="{FF2B5EF4-FFF2-40B4-BE49-F238E27FC236}">
                  <a16:creationId xmlns:a16="http://schemas.microsoft.com/office/drawing/2014/main" id="{D78BE3AD-B72F-D6D7-356B-6E416004532C}"/>
                </a:ext>
              </a:extLst>
            </p:cNvPr>
            <p:cNvSpPr/>
            <p:nvPr/>
          </p:nvSpPr>
          <p:spPr>
            <a:xfrm>
              <a:off x="14871114" y="2833390"/>
              <a:ext cx="3474720" cy="523152"/>
            </a:xfrm>
            <a:prstGeom prst="rect">
              <a:avLst/>
            </a:prstGeom>
            <a:solidFill>
              <a:schemeClr val="accent2"/>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JETSON / SONET</a:t>
              </a:r>
            </a:p>
          </p:txBody>
        </p:sp>
        <p:sp>
          <p:nvSpPr>
            <p:cNvPr id="28" name="TextBox 27">
              <a:extLst>
                <a:ext uri="{FF2B5EF4-FFF2-40B4-BE49-F238E27FC236}">
                  <a16:creationId xmlns:a16="http://schemas.microsoft.com/office/drawing/2014/main" id="{F8C2A52C-A3EE-42BC-7D71-2B6C666EB9F9}"/>
                </a:ext>
              </a:extLst>
            </p:cNvPr>
            <p:cNvSpPr txBox="1"/>
            <p:nvPr/>
          </p:nvSpPr>
          <p:spPr>
            <a:xfrm>
              <a:off x="19180224" y="3094966"/>
              <a:ext cx="4654452" cy="3021584"/>
            </a:xfrm>
            <a:prstGeom prst="roundRect">
              <a:avLst>
                <a:gd name="adj" fmla="val 5417"/>
              </a:avLst>
            </a:prstGeom>
            <a:solidFill>
              <a:schemeClr val="accent5">
                <a:lumMod val="20000"/>
                <a:lumOff val="80000"/>
              </a:schemeClr>
            </a:solidFill>
            <a:effectLst/>
          </p:spPr>
          <p:txBody>
            <a:bodyPr wrap="square" lIns="182880" tIns="457200" rIns="182880" bIns="182880" anchor="ctr">
              <a:noAutofit/>
            </a:bodyPr>
            <a:lstStyle>
              <a:defPPr>
                <a:defRPr lang="en-US"/>
              </a:defPPr>
              <a:lvl1pPr>
                <a:spcAft>
                  <a:spcPts val="600"/>
                </a:spcAft>
                <a:defRPr sz="2200" b="1"/>
              </a:lvl1pPr>
            </a:lstStyle>
            <a:p>
              <a:pPr algn="ctr">
                <a:lnSpc>
                  <a:spcPct val="80000"/>
                </a:lnSpc>
                <a:spcAft>
                  <a:spcPts val="1200"/>
                </a:spcAft>
              </a:pPr>
              <a:r>
                <a:rPr lang="en-US" sz="2400" b="0" dirty="0"/>
                <a:t>Successfully worked with Colorado State University to </a:t>
              </a:r>
              <a:r>
                <a:rPr lang="en-US" sz="2400" dirty="0"/>
                <a:t>demonstrate N2 LIF on 8 kW class thruster</a:t>
              </a:r>
            </a:p>
            <a:p>
              <a:pPr algn="ctr">
                <a:lnSpc>
                  <a:spcPct val="80000"/>
                </a:lnSpc>
                <a:spcAft>
                  <a:spcPts val="1200"/>
                </a:spcAft>
              </a:pPr>
              <a:r>
                <a:rPr lang="en-US" sz="2400" dirty="0"/>
                <a:t>40+ doctoral and masters students being trained </a:t>
              </a:r>
              <a:r>
                <a:rPr lang="en-US" sz="2400" b="0" dirty="0"/>
                <a:t>in advanced space power and propulsion</a:t>
              </a:r>
            </a:p>
          </p:txBody>
        </p:sp>
        <p:sp>
          <p:nvSpPr>
            <p:cNvPr id="30" name="Rectangle 29">
              <a:extLst>
                <a:ext uri="{FF2B5EF4-FFF2-40B4-BE49-F238E27FC236}">
                  <a16:creationId xmlns:a16="http://schemas.microsoft.com/office/drawing/2014/main" id="{31F9C70D-E09A-BAF5-5FD1-3F5B0A4E08CE}"/>
                </a:ext>
              </a:extLst>
            </p:cNvPr>
            <p:cNvSpPr/>
            <p:nvPr/>
          </p:nvSpPr>
          <p:spPr>
            <a:xfrm>
              <a:off x="19770090" y="2833390"/>
              <a:ext cx="3474720" cy="523152"/>
            </a:xfrm>
            <a:prstGeom prst="rect">
              <a:avLst/>
            </a:prstGeom>
            <a:solidFill>
              <a:schemeClr val="accent2"/>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USSF SSTI SPAR</a:t>
              </a:r>
            </a:p>
          </p:txBody>
        </p:sp>
        <p:sp>
          <p:nvSpPr>
            <p:cNvPr id="34" name="TextBox 33">
              <a:extLst>
                <a:ext uri="{FF2B5EF4-FFF2-40B4-BE49-F238E27FC236}">
                  <a16:creationId xmlns:a16="http://schemas.microsoft.com/office/drawing/2014/main" id="{826506E4-55DB-7CBA-6707-47153914D1E6}"/>
                </a:ext>
              </a:extLst>
            </p:cNvPr>
            <p:cNvSpPr txBox="1"/>
            <p:nvPr/>
          </p:nvSpPr>
          <p:spPr>
            <a:xfrm>
              <a:off x="14281248" y="6639702"/>
              <a:ext cx="4654452" cy="3021584"/>
            </a:xfrm>
            <a:prstGeom prst="roundRect">
              <a:avLst>
                <a:gd name="adj" fmla="val 5417"/>
              </a:avLst>
            </a:prstGeom>
            <a:solidFill>
              <a:schemeClr val="accent3">
                <a:lumMod val="20000"/>
                <a:lumOff val="80000"/>
              </a:schemeClr>
            </a:solidFill>
            <a:effectLst/>
          </p:spPr>
          <p:txBody>
            <a:bodyPr wrap="square" lIns="182880" tIns="365760" rIns="182880" bIns="182880" anchor="ctr">
              <a:noAutofit/>
            </a:bodyPr>
            <a:lstStyle>
              <a:defPPr>
                <a:defRPr lang="en-US"/>
              </a:defPPr>
              <a:lvl1pPr>
                <a:spcAft>
                  <a:spcPts val="600"/>
                </a:spcAft>
                <a:defRPr sz="2200" b="1"/>
              </a:lvl1pPr>
            </a:lstStyle>
            <a:p>
              <a:pPr algn="ctr">
                <a:lnSpc>
                  <a:spcPct val="90000"/>
                </a:lnSpc>
                <a:spcAft>
                  <a:spcPts val="1200"/>
                </a:spcAft>
              </a:pPr>
              <a:r>
                <a:rPr lang="en-US" sz="2400" b="0" dirty="0">
                  <a:ea typeface="+mn-lt"/>
                  <a:cs typeface="+mn-lt"/>
                </a:rPr>
                <a:t>Demonstrated stable thruster operation with </a:t>
              </a:r>
              <a:r>
                <a:rPr lang="en-US" sz="2400" dirty="0">
                  <a:ea typeface="+mn-lt"/>
                  <a:cs typeface="+mn-lt"/>
                </a:rPr>
                <a:t>40% increase in thrust-to-power ratio</a:t>
              </a:r>
            </a:p>
            <a:p>
              <a:pPr algn="ctr">
                <a:lnSpc>
                  <a:spcPct val="90000"/>
                </a:lnSpc>
                <a:spcAft>
                  <a:spcPts val="1200"/>
                </a:spcAft>
              </a:pPr>
              <a:r>
                <a:rPr lang="en-US" sz="2400" dirty="0">
                  <a:ea typeface="+mn-lt"/>
                  <a:cs typeface="+mn-lt"/>
                </a:rPr>
                <a:t>Completed fabrication and functional testing </a:t>
              </a:r>
              <a:r>
                <a:rPr lang="en-US" sz="2400" b="0" dirty="0">
                  <a:ea typeface="+mn-lt"/>
                  <a:cs typeface="+mn-lt"/>
                </a:rPr>
                <a:t>of AdvNEXT prototype PPU</a:t>
              </a:r>
            </a:p>
          </p:txBody>
        </p:sp>
        <p:sp>
          <p:nvSpPr>
            <p:cNvPr id="37" name="Rectangle 36">
              <a:extLst>
                <a:ext uri="{FF2B5EF4-FFF2-40B4-BE49-F238E27FC236}">
                  <a16:creationId xmlns:a16="http://schemas.microsoft.com/office/drawing/2014/main" id="{0D881DAB-139D-4D5C-24E3-8BA8B4C6B90A}"/>
                </a:ext>
              </a:extLst>
            </p:cNvPr>
            <p:cNvSpPr/>
            <p:nvPr/>
          </p:nvSpPr>
          <p:spPr>
            <a:xfrm>
              <a:off x="14916834" y="6378126"/>
              <a:ext cx="3383280" cy="523152"/>
            </a:xfrm>
            <a:prstGeom prst="rect">
              <a:avLst/>
            </a:prstGeom>
            <a:solidFill>
              <a:schemeClr val="accent3"/>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USSF AdvNEXT</a:t>
              </a:r>
            </a:p>
          </p:txBody>
        </p:sp>
        <p:sp>
          <p:nvSpPr>
            <p:cNvPr id="39" name="TextBox 38">
              <a:extLst>
                <a:ext uri="{FF2B5EF4-FFF2-40B4-BE49-F238E27FC236}">
                  <a16:creationId xmlns:a16="http://schemas.microsoft.com/office/drawing/2014/main" id="{05E377AA-247D-7E35-DAA3-3BAD0BCD5379}"/>
                </a:ext>
              </a:extLst>
            </p:cNvPr>
            <p:cNvSpPr txBox="1"/>
            <p:nvPr/>
          </p:nvSpPr>
          <p:spPr>
            <a:xfrm>
              <a:off x="19180224" y="6639702"/>
              <a:ext cx="4654452" cy="3021584"/>
            </a:xfrm>
            <a:prstGeom prst="roundRect">
              <a:avLst>
                <a:gd name="adj" fmla="val 5417"/>
              </a:avLst>
            </a:prstGeom>
            <a:solidFill>
              <a:schemeClr val="accent3">
                <a:lumMod val="20000"/>
                <a:lumOff val="80000"/>
              </a:schemeClr>
            </a:solidFill>
            <a:effectLst/>
          </p:spPr>
          <p:txBody>
            <a:bodyPr wrap="square" lIns="91440" tIns="365760" rIns="91440" bIns="182880" anchor="ctr">
              <a:noAutofit/>
            </a:bodyPr>
            <a:lstStyle>
              <a:defPPr>
                <a:defRPr lang="en-US"/>
              </a:defPPr>
              <a:lvl1pPr>
                <a:spcAft>
                  <a:spcPts val="600"/>
                </a:spcAft>
                <a:defRPr sz="2200" b="1"/>
              </a:lvl1pPr>
            </a:lstStyle>
            <a:p>
              <a:pPr algn="ctr">
                <a:lnSpc>
                  <a:spcPct val="90000"/>
                </a:lnSpc>
              </a:pPr>
              <a:r>
                <a:rPr lang="en-US" sz="2400" dirty="0"/>
                <a:t>Completed Large Vacuum facility design study</a:t>
              </a:r>
              <a:r>
                <a:rPr lang="en-US" sz="2400" b="0" dirty="0"/>
                <a:t>, a conceptual design of a "Benchmark Reference Vacuum Facility” that meets all JANUS requirements while operating minimum EP system subset</a:t>
              </a:r>
            </a:p>
          </p:txBody>
        </p:sp>
        <p:sp>
          <p:nvSpPr>
            <p:cNvPr id="41" name="Rectangle 40">
              <a:extLst>
                <a:ext uri="{FF2B5EF4-FFF2-40B4-BE49-F238E27FC236}">
                  <a16:creationId xmlns:a16="http://schemas.microsoft.com/office/drawing/2014/main" id="{517A7C2F-3B0B-0FD9-EB1B-60328049E6A7}"/>
                </a:ext>
              </a:extLst>
            </p:cNvPr>
            <p:cNvSpPr/>
            <p:nvPr/>
          </p:nvSpPr>
          <p:spPr>
            <a:xfrm>
              <a:off x="19893553" y="6378126"/>
              <a:ext cx="3227795" cy="523152"/>
            </a:xfrm>
            <a:prstGeom prst="rect">
              <a:avLst/>
            </a:prstGeom>
            <a:solidFill>
              <a:schemeClr val="accent3"/>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JANUS Study</a:t>
              </a:r>
            </a:p>
          </p:txBody>
        </p:sp>
      </p:grpSp>
      <p:sp>
        <p:nvSpPr>
          <p:cNvPr id="43" name="Text Placeholder 7">
            <a:extLst>
              <a:ext uri="{FF2B5EF4-FFF2-40B4-BE49-F238E27FC236}">
                <a16:creationId xmlns:a16="http://schemas.microsoft.com/office/drawing/2014/main" id="{129CAD44-96E7-D548-15D6-199C7D55E3B8}"/>
              </a:ext>
            </a:extLst>
          </p:cNvPr>
          <p:cNvSpPr txBox="1">
            <a:spLocks/>
          </p:cNvSpPr>
          <p:nvPr/>
        </p:nvSpPr>
        <p:spPr>
          <a:xfrm>
            <a:off x="14036724" y="10192977"/>
            <a:ext cx="10067876" cy="2761023"/>
          </a:xfrm>
          <a:prstGeom prst="rect">
            <a:avLst/>
          </a:prstGeom>
          <a:noFill/>
          <a:ln w="19050">
            <a:solidFill>
              <a:schemeClr val="tx2"/>
            </a:solidFill>
            <a:prstDash val="lgDash"/>
          </a:ln>
        </p:spPr>
        <p:txBody>
          <a:bodyPr vert="horz" wrap="square" lIns="182880" tIns="182880" rIns="182880" bIns="182880" numCol="1" spcCol="274320" rtlCol="0" anchor="t">
            <a:noAutofit/>
          </a:bodyPr>
          <a:lstStyle>
            <a:lvl1pPr marL="0" indent="0" algn="l" defTabSz="914309" rtl="0" eaLnBrk="1" latinLnBrk="0" hangingPunct="1">
              <a:lnSpc>
                <a:spcPct val="100000"/>
              </a:lnSpc>
              <a:spcBef>
                <a:spcPts val="1000"/>
              </a:spcBef>
              <a:buFont typeface="Arial" panose="020B0604020202020204" pitchFamily="34" charset="0"/>
              <a:buNone/>
              <a:defRPr sz="2800" b="0" kern="1200">
                <a:solidFill>
                  <a:schemeClr val="tx1"/>
                </a:solidFill>
                <a:latin typeface="+mn-lt"/>
                <a:ea typeface="+mn-ea"/>
                <a:cs typeface="Arial" panose="020B0604020202020204" pitchFamily="34" charset="0"/>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b="1" dirty="0"/>
              <a:t>Announcements of Collaboration Opportunities (ACOs)</a:t>
            </a:r>
            <a:endParaRPr lang="en-US" dirty="0"/>
          </a:p>
        </p:txBody>
      </p:sp>
      <p:grpSp>
        <p:nvGrpSpPr>
          <p:cNvPr id="79" name="Group 78">
            <a:extLst>
              <a:ext uri="{FF2B5EF4-FFF2-40B4-BE49-F238E27FC236}">
                <a16:creationId xmlns:a16="http://schemas.microsoft.com/office/drawing/2014/main" id="{232B1F35-1B9B-D48A-E231-602C61507FCE}"/>
              </a:ext>
            </a:extLst>
          </p:cNvPr>
          <p:cNvGrpSpPr/>
          <p:nvPr/>
        </p:nvGrpSpPr>
        <p:grpSpPr>
          <a:xfrm>
            <a:off x="14293948" y="10981666"/>
            <a:ext cx="9553428" cy="1724632"/>
            <a:chOff x="14281248" y="10981666"/>
            <a:chExt cx="9553428" cy="1724632"/>
          </a:xfrm>
        </p:grpSpPr>
        <p:sp>
          <p:nvSpPr>
            <p:cNvPr id="48" name="TextBox 47">
              <a:extLst>
                <a:ext uri="{FF2B5EF4-FFF2-40B4-BE49-F238E27FC236}">
                  <a16:creationId xmlns:a16="http://schemas.microsoft.com/office/drawing/2014/main" id="{74EF7313-86C8-CAAA-4728-E5B7CEC17C9E}"/>
                </a:ext>
              </a:extLst>
            </p:cNvPr>
            <p:cNvSpPr txBox="1"/>
            <p:nvPr/>
          </p:nvSpPr>
          <p:spPr>
            <a:xfrm>
              <a:off x="14281248" y="11243242"/>
              <a:ext cx="3017520" cy="1463056"/>
            </a:xfrm>
            <a:prstGeom prst="roundRect">
              <a:avLst>
                <a:gd name="adj" fmla="val 19306"/>
              </a:avLst>
            </a:prstGeom>
            <a:solidFill>
              <a:schemeClr val="accent4">
                <a:lumMod val="20000"/>
                <a:lumOff val="80000"/>
              </a:schemeClr>
            </a:solidFill>
            <a:effectLst/>
          </p:spPr>
          <p:txBody>
            <a:bodyPr wrap="square" lIns="182880" tIns="457200" rIns="182880" bIns="182880">
              <a:noAutofit/>
            </a:bodyPr>
            <a:lstStyle>
              <a:defPPr>
                <a:defRPr lang="en-US"/>
              </a:defPPr>
              <a:lvl1pPr>
                <a:spcAft>
                  <a:spcPts val="600"/>
                </a:spcAft>
                <a:defRPr sz="2200" b="1"/>
              </a:lvl1pPr>
            </a:lstStyle>
            <a:p>
              <a:endParaRPr lang="en-US" sz="2400" b="0" dirty="0"/>
            </a:p>
          </p:txBody>
        </p:sp>
        <p:sp>
          <p:nvSpPr>
            <p:cNvPr id="50" name="Rectangle 49">
              <a:extLst>
                <a:ext uri="{FF2B5EF4-FFF2-40B4-BE49-F238E27FC236}">
                  <a16:creationId xmlns:a16="http://schemas.microsoft.com/office/drawing/2014/main" id="{CCD77B6F-2358-1BBA-9712-921874880D42}"/>
                </a:ext>
              </a:extLst>
            </p:cNvPr>
            <p:cNvSpPr/>
            <p:nvPr/>
          </p:nvSpPr>
          <p:spPr>
            <a:xfrm>
              <a:off x="14657647" y="10981666"/>
              <a:ext cx="2264723" cy="523152"/>
            </a:xfrm>
            <a:prstGeom prst="rect">
              <a:avLst/>
            </a:prstGeom>
            <a:solidFill>
              <a:schemeClr val="accent4">
                <a:lumMod val="75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Hyperion</a:t>
              </a:r>
            </a:p>
          </p:txBody>
        </p:sp>
        <p:sp>
          <p:nvSpPr>
            <p:cNvPr id="59" name="TextBox 58">
              <a:extLst>
                <a:ext uri="{FF2B5EF4-FFF2-40B4-BE49-F238E27FC236}">
                  <a16:creationId xmlns:a16="http://schemas.microsoft.com/office/drawing/2014/main" id="{E4070ED2-D799-F62B-D7CD-B87C06596CF7}"/>
                </a:ext>
              </a:extLst>
            </p:cNvPr>
            <p:cNvSpPr txBox="1"/>
            <p:nvPr/>
          </p:nvSpPr>
          <p:spPr>
            <a:xfrm>
              <a:off x="17549202" y="11243242"/>
              <a:ext cx="3017520" cy="1463056"/>
            </a:xfrm>
            <a:prstGeom prst="roundRect">
              <a:avLst>
                <a:gd name="adj" fmla="val 19306"/>
              </a:avLst>
            </a:prstGeom>
            <a:solidFill>
              <a:schemeClr val="accent4">
                <a:lumMod val="20000"/>
                <a:lumOff val="80000"/>
              </a:schemeClr>
            </a:solidFill>
            <a:effectLst/>
          </p:spPr>
          <p:txBody>
            <a:bodyPr wrap="square" lIns="182880" tIns="457200" rIns="182880" bIns="182880">
              <a:noAutofit/>
            </a:bodyPr>
            <a:lstStyle>
              <a:defPPr>
                <a:defRPr lang="en-US"/>
              </a:defPPr>
              <a:lvl1pPr>
                <a:spcAft>
                  <a:spcPts val="600"/>
                </a:spcAft>
                <a:defRPr sz="2200" b="1"/>
              </a:lvl1pPr>
            </a:lstStyle>
            <a:p>
              <a:endParaRPr lang="en-US" sz="2400" b="0" dirty="0"/>
            </a:p>
          </p:txBody>
        </p:sp>
        <p:sp>
          <p:nvSpPr>
            <p:cNvPr id="61" name="Rectangle 60">
              <a:extLst>
                <a:ext uri="{FF2B5EF4-FFF2-40B4-BE49-F238E27FC236}">
                  <a16:creationId xmlns:a16="http://schemas.microsoft.com/office/drawing/2014/main" id="{AF70769F-2A10-F7C8-6733-8C938A112B20}"/>
                </a:ext>
              </a:extLst>
            </p:cNvPr>
            <p:cNvSpPr/>
            <p:nvPr/>
          </p:nvSpPr>
          <p:spPr>
            <a:xfrm>
              <a:off x="17925601" y="10981666"/>
              <a:ext cx="2264723" cy="523152"/>
            </a:xfrm>
            <a:prstGeom prst="rect">
              <a:avLst/>
            </a:prstGeom>
            <a:solidFill>
              <a:schemeClr val="accent4">
                <a:lumMod val="75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Busek</a:t>
              </a:r>
            </a:p>
          </p:txBody>
        </p:sp>
        <p:sp>
          <p:nvSpPr>
            <p:cNvPr id="63" name="TextBox 62">
              <a:extLst>
                <a:ext uri="{FF2B5EF4-FFF2-40B4-BE49-F238E27FC236}">
                  <a16:creationId xmlns:a16="http://schemas.microsoft.com/office/drawing/2014/main" id="{61D69FA1-BD0C-D42A-FC93-3F1EDBB8C71A}"/>
                </a:ext>
              </a:extLst>
            </p:cNvPr>
            <p:cNvSpPr txBox="1"/>
            <p:nvPr/>
          </p:nvSpPr>
          <p:spPr>
            <a:xfrm>
              <a:off x="20817156" y="11243242"/>
              <a:ext cx="3017520" cy="1463056"/>
            </a:xfrm>
            <a:prstGeom prst="roundRect">
              <a:avLst>
                <a:gd name="adj" fmla="val 19306"/>
              </a:avLst>
            </a:prstGeom>
            <a:solidFill>
              <a:schemeClr val="accent4">
                <a:lumMod val="20000"/>
                <a:lumOff val="80000"/>
              </a:schemeClr>
            </a:solidFill>
            <a:effectLst/>
          </p:spPr>
          <p:txBody>
            <a:bodyPr wrap="square" lIns="182880" tIns="457200" rIns="182880" bIns="182880">
              <a:noAutofit/>
            </a:bodyPr>
            <a:lstStyle>
              <a:defPPr>
                <a:defRPr lang="en-US"/>
              </a:defPPr>
              <a:lvl1pPr>
                <a:spcAft>
                  <a:spcPts val="600"/>
                </a:spcAft>
                <a:defRPr sz="2200" b="1"/>
              </a:lvl1pPr>
            </a:lstStyle>
            <a:p>
              <a:endParaRPr lang="en-US" sz="2400" b="0" dirty="0"/>
            </a:p>
          </p:txBody>
        </p:sp>
        <p:sp>
          <p:nvSpPr>
            <p:cNvPr id="65" name="Rectangle 64">
              <a:extLst>
                <a:ext uri="{FF2B5EF4-FFF2-40B4-BE49-F238E27FC236}">
                  <a16:creationId xmlns:a16="http://schemas.microsoft.com/office/drawing/2014/main" id="{02181F66-A1F8-8C9B-8585-AAE63F106C8F}"/>
                </a:ext>
              </a:extLst>
            </p:cNvPr>
            <p:cNvSpPr/>
            <p:nvPr/>
          </p:nvSpPr>
          <p:spPr>
            <a:xfrm>
              <a:off x="21137196" y="10981666"/>
              <a:ext cx="2377440" cy="523152"/>
            </a:xfrm>
            <a:prstGeom prst="rect">
              <a:avLst/>
            </a:prstGeom>
            <a:solidFill>
              <a:schemeClr val="accent4">
                <a:lumMod val="75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Rocketdyne</a:t>
              </a:r>
            </a:p>
          </p:txBody>
        </p:sp>
      </p:grpSp>
      <p:grpSp>
        <p:nvGrpSpPr>
          <p:cNvPr id="81" name="Group 80">
            <a:extLst>
              <a:ext uri="{FF2B5EF4-FFF2-40B4-BE49-F238E27FC236}">
                <a16:creationId xmlns:a16="http://schemas.microsoft.com/office/drawing/2014/main" id="{6CC5BC13-F8DD-77AA-98F2-7AA352311D2D}"/>
              </a:ext>
            </a:extLst>
          </p:cNvPr>
          <p:cNvGrpSpPr/>
          <p:nvPr/>
        </p:nvGrpSpPr>
        <p:grpSpPr>
          <a:xfrm>
            <a:off x="8823178" y="13203931"/>
            <a:ext cx="12330763" cy="312600"/>
            <a:chOff x="8823178" y="13203931"/>
            <a:chExt cx="12330763" cy="312600"/>
          </a:xfrm>
        </p:grpSpPr>
        <p:sp>
          <p:nvSpPr>
            <p:cNvPr id="67" name="Rectangle 66">
              <a:extLst>
                <a:ext uri="{FF2B5EF4-FFF2-40B4-BE49-F238E27FC236}">
                  <a16:creationId xmlns:a16="http://schemas.microsoft.com/office/drawing/2014/main" id="{4CCB363B-62C9-02C1-7369-B1F3F3067AC1}"/>
                </a:ext>
              </a:extLst>
            </p:cNvPr>
            <p:cNvSpPr/>
            <p:nvPr/>
          </p:nvSpPr>
          <p:spPr>
            <a:xfrm>
              <a:off x="14358678" y="13203931"/>
              <a:ext cx="630645" cy="312600"/>
            </a:xfrm>
            <a:prstGeom prst="rect">
              <a:avLst/>
            </a:prstGeom>
            <a:solidFill>
              <a:schemeClr val="accent3"/>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1" dirty="0"/>
            </a:p>
          </p:txBody>
        </p:sp>
        <p:sp>
          <p:nvSpPr>
            <p:cNvPr id="69" name="TextBox 68">
              <a:extLst>
                <a:ext uri="{FF2B5EF4-FFF2-40B4-BE49-F238E27FC236}">
                  <a16:creationId xmlns:a16="http://schemas.microsoft.com/office/drawing/2014/main" id="{EA9D6B48-A2C5-3845-3212-3D99F9D38F96}"/>
                </a:ext>
              </a:extLst>
            </p:cNvPr>
            <p:cNvSpPr txBox="1"/>
            <p:nvPr/>
          </p:nvSpPr>
          <p:spPr>
            <a:xfrm>
              <a:off x="14989323" y="13215576"/>
              <a:ext cx="3840480" cy="289310"/>
            </a:xfrm>
            <a:prstGeom prst="rect">
              <a:avLst/>
            </a:prstGeom>
            <a:noFill/>
          </p:spPr>
          <p:txBody>
            <a:bodyPr wrap="square" anchor="ctr">
              <a:spAutoFit/>
            </a:bodyPr>
            <a:lstStyle/>
            <a:p>
              <a:pPr>
                <a:lnSpc>
                  <a:spcPct val="80000"/>
                </a:lnSpc>
              </a:pPr>
              <a:r>
                <a:rPr lang="en-US" sz="1600" i="1" dirty="0">
                  <a:sym typeface="Wingdings" panose="05000000000000000000" pitchFamily="2" charset="2"/>
                </a:rPr>
                <a:t>Entered Project Closure Phase in FY26</a:t>
              </a:r>
              <a:endParaRPr lang="en-US" sz="1800" i="1" dirty="0">
                <a:sym typeface="Wingdings" panose="05000000000000000000" pitchFamily="2" charset="2"/>
              </a:endParaRPr>
            </a:p>
          </p:txBody>
        </p:sp>
        <p:sp>
          <p:nvSpPr>
            <p:cNvPr id="71" name="Rectangle 70">
              <a:extLst>
                <a:ext uri="{FF2B5EF4-FFF2-40B4-BE49-F238E27FC236}">
                  <a16:creationId xmlns:a16="http://schemas.microsoft.com/office/drawing/2014/main" id="{9933F386-CE30-3C71-44F9-35D8EBE3AE88}"/>
                </a:ext>
              </a:extLst>
            </p:cNvPr>
            <p:cNvSpPr/>
            <p:nvPr/>
          </p:nvSpPr>
          <p:spPr>
            <a:xfrm>
              <a:off x="19060256" y="13203931"/>
              <a:ext cx="630645" cy="312600"/>
            </a:xfrm>
            <a:prstGeom prst="rect">
              <a:avLst/>
            </a:prstGeom>
            <a:solidFill>
              <a:schemeClr val="accent4">
                <a:lumMod val="75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1" dirty="0"/>
            </a:p>
          </p:txBody>
        </p:sp>
        <p:sp>
          <p:nvSpPr>
            <p:cNvPr id="73" name="TextBox 72">
              <a:extLst>
                <a:ext uri="{FF2B5EF4-FFF2-40B4-BE49-F238E27FC236}">
                  <a16:creationId xmlns:a16="http://schemas.microsoft.com/office/drawing/2014/main" id="{6D5B92DB-07B3-545C-1EF6-80C3EE3FE8EC}"/>
                </a:ext>
              </a:extLst>
            </p:cNvPr>
            <p:cNvSpPr txBox="1"/>
            <p:nvPr/>
          </p:nvSpPr>
          <p:spPr>
            <a:xfrm>
              <a:off x="19690901" y="13223071"/>
              <a:ext cx="1463040" cy="289310"/>
            </a:xfrm>
            <a:prstGeom prst="rect">
              <a:avLst/>
            </a:prstGeom>
            <a:noFill/>
          </p:spPr>
          <p:txBody>
            <a:bodyPr wrap="square" anchor="ctr">
              <a:spAutoFit/>
            </a:bodyPr>
            <a:lstStyle/>
            <a:p>
              <a:pPr>
                <a:lnSpc>
                  <a:spcPct val="80000"/>
                </a:lnSpc>
              </a:pPr>
              <a:r>
                <a:rPr lang="en-US" sz="1600" i="1" dirty="0">
                  <a:sym typeface="Wingdings" panose="05000000000000000000" pitchFamily="2" charset="2"/>
                </a:rPr>
                <a:t>New in FY26</a:t>
              </a:r>
            </a:p>
          </p:txBody>
        </p:sp>
        <p:sp>
          <p:nvSpPr>
            <p:cNvPr id="75" name="Rectangle 74">
              <a:extLst>
                <a:ext uri="{FF2B5EF4-FFF2-40B4-BE49-F238E27FC236}">
                  <a16:creationId xmlns:a16="http://schemas.microsoft.com/office/drawing/2014/main" id="{A89B84E9-8991-C245-B88C-BF2B49C2F746}"/>
                </a:ext>
              </a:extLst>
            </p:cNvPr>
            <p:cNvSpPr/>
            <p:nvPr/>
          </p:nvSpPr>
          <p:spPr>
            <a:xfrm>
              <a:off x="8823178" y="13203931"/>
              <a:ext cx="630645" cy="312600"/>
            </a:xfrm>
            <a:prstGeom prst="rect">
              <a:avLst/>
            </a:prstGeom>
            <a:solidFill>
              <a:schemeClr val="accent2"/>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1" dirty="0"/>
            </a:p>
          </p:txBody>
        </p:sp>
        <p:sp>
          <p:nvSpPr>
            <p:cNvPr id="77" name="TextBox 76">
              <a:extLst>
                <a:ext uri="{FF2B5EF4-FFF2-40B4-BE49-F238E27FC236}">
                  <a16:creationId xmlns:a16="http://schemas.microsoft.com/office/drawing/2014/main" id="{C613B286-DE59-29B0-34BF-6A9A7DFBE5A3}"/>
                </a:ext>
              </a:extLst>
            </p:cNvPr>
            <p:cNvSpPr txBox="1"/>
            <p:nvPr/>
          </p:nvSpPr>
          <p:spPr>
            <a:xfrm>
              <a:off x="9453822" y="13215576"/>
              <a:ext cx="4822825" cy="289310"/>
            </a:xfrm>
            <a:prstGeom prst="rect">
              <a:avLst/>
            </a:prstGeom>
            <a:noFill/>
          </p:spPr>
          <p:txBody>
            <a:bodyPr wrap="square" anchor="ctr">
              <a:spAutoFit/>
            </a:bodyPr>
            <a:lstStyle/>
            <a:p>
              <a:pPr>
                <a:lnSpc>
                  <a:spcPct val="80000"/>
                </a:lnSpc>
              </a:pPr>
              <a:r>
                <a:rPr lang="en-US" sz="1600" i="1" dirty="0">
                  <a:sym typeface="Wingdings" panose="05000000000000000000" pitchFamily="2" charset="2"/>
                </a:rPr>
                <a:t>Commenced pre-FY26, continuing through FY27</a:t>
              </a:r>
              <a:endParaRPr lang="en-US" sz="1800" i="1" dirty="0">
                <a:sym typeface="Wingdings" panose="05000000000000000000" pitchFamily="2" charset="2"/>
              </a:endParaRPr>
            </a:p>
          </p:txBody>
        </p:sp>
      </p:grpSp>
      <p:sp>
        <p:nvSpPr>
          <p:cNvPr id="2" name="Rectangle 1">
            <a:extLst>
              <a:ext uri="{FF2B5EF4-FFF2-40B4-BE49-F238E27FC236}">
                <a16:creationId xmlns:a16="http://schemas.microsoft.com/office/drawing/2014/main" id="{FA42D965-AA9B-1390-A67F-0F181BA98138}"/>
              </a:ext>
            </a:extLst>
          </p:cNvPr>
          <p:cNvSpPr/>
          <p:nvPr/>
        </p:nvSpPr>
        <p:spPr>
          <a:xfrm>
            <a:off x="14738495" y="11828558"/>
            <a:ext cx="8643522" cy="553998"/>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91440" bIns="91440" rtlCol="0" anchor="ctr">
            <a:spAutoFit/>
          </a:bodyPr>
          <a:lstStyle/>
          <a:p>
            <a:pPr algn="ctr"/>
            <a:r>
              <a:rPr lang="en-US" sz="2400" i="1" dirty="0">
                <a:solidFill>
                  <a:schemeClr val="tx1"/>
                </a:solidFill>
              </a:rPr>
              <a:t>Kicked off three new ACOs in late FY26</a:t>
            </a:r>
          </a:p>
        </p:txBody>
      </p:sp>
    </p:spTree>
    <p:extLst>
      <p:ext uri="{BB962C8B-B14F-4D97-AF65-F5344CB8AC3E}">
        <p14:creationId xmlns:p14="http://schemas.microsoft.com/office/powerpoint/2010/main" val="34774951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69AA3-1B73-E4A2-5214-F189DFB682D0}"/>
            </a:ext>
          </a:extLst>
        </p:cNvPr>
        <p:cNvGrpSpPr/>
        <p:nvPr/>
      </p:nvGrpSpPr>
      <p:grpSpPr>
        <a:xfrm>
          <a:off x="0" y="0"/>
          <a:ext cx="0" cy="0"/>
          <a:chOff x="0" y="0"/>
          <a:chExt cx="0" cy="0"/>
        </a:xfrm>
      </p:grpSpPr>
      <p:sp>
        <p:nvSpPr>
          <p:cNvPr id="54" name="Text Placeholder 1">
            <a:extLst>
              <a:ext uri="{FF2B5EF4-FFF2-40B4-BE49-F238E27FC236}">
                <a16:creationId xmlns:a16="http://schemas.microsoft.com/office/drawing/2014/main" id="{F889347A-563C-5AE2-9322-1FF0A55DACAA}"/>
              </a:ext>
            </a:extLst>
          </p:cNvPr>
          <p:cNvSpPr>
            <a:spLocks noGrp="1"/>
          </p:cNvSpPr>
          <p:nvPr>
            <p:ph type="body" sz="quarter" idx="19"/>
          </p:nvPr>
        </p:nvSpPr>
        <p:spPr>
          <a:xfrm>
            <a:off x="763489" y="491898"/>
            <a:ext cx="14965235" cy="728037"/>
          </a:xfrm>
        </p:spPr>
        <p:txBody>
          <a:bodyPr>
            <a:normAutofit/>
          </a:bodyPr>
          <a:lstStyle/>
          <a:p>
            <a:r>
              <a:rPr lang="en-US" dirty="0">
                <a:latin typeface="Arial" panose="020B0604020202020204" pitchFamily="34" charset="0"/>
              </a:rPr>
              <a:t>Advanced Electric Propulsion (EP) Portfolio | </a:t>
            </a:r>
            <a:r>
              <a:rPr lang="en-US" b="1" dirty="0">
                <a:latin typeface="Arial" panose="020B0604020202020204" pitchFamily="34" charset="0"/>
              </a:rPr>
              <a:t>Project Milestones</a:t>
            </a:r>
          </a:p>
        </p:txBody>
      </p:sp>
      <p:sp>
        <p:nvSpPr>
          <p:cNvPr id="56" name="Text Placeholder 8">
            <a:extLst>
              <a:ext uri="{FF2B5EF4-FFF2-40B4-BE49-F238E27FC236}">
                <a16:creationId xmlns:a16="http://schemas.microsoft.com/office/drawing/2014/main" id="{9F48B0D2-1F69-BD9C-7428-FC7C60CEF8D6}"/>
              </a:ext>
            </a:extLst>
          </p:cNvPr>
          <p:cNvSpPr txBox="1">
            <a:spLocks/>
          </p:cNvSpPr>
          <p:nvPr/>
        </p:nvSpPr>
        <p:spPr>
          <a:xfrm>
            <a:off x="18457875" y="491898"/>
            <a:ext cx="4142933" cy="728037"/>
          </a:xfrm>
          <a:prstGeom prst="rect">
            <a:avLst/>
          </a:prstGeom>
        </p:spPr>
        <p:txBody>
          <a:bodyPr vert="horz" lIns="0" tIns="0" rIns="0" bIns="0" rtlCol="0" anchor="ctr" anchorCtr="0">
            <a:normAutofit lnSpcReduction="10000"/>
          </a:bodyPr>
          <a:lstStyle>
            <a:lvl1pPr marL="0" indent="0" algn="r" defTabSz="914309" rtl="0" eaLnBrk="1" latinLnBrk="0" hangingPunct="1">
              <a:lnSpc>
                <a:spcPct val="100000"/>
              </a:lnSpc>
              <a:spcBef>
                <a:spcPts val="0"/>
              </a:spcBef>
              <a:buFont typeface="Arial" panose="020B0604020202020204" pitchFamily="34" charset="0"/>
              <a:buNone/>
              <a:defRPr sz="2800" b="0" kern="1200">
                <a:solidFill>
                  <a:srgbClr val="FF0000"/>
                </a:solidFill>
                <a:latin typeface="+mj-lt"/>
                <a:ea typeface="+mn-ea"/>
                <a:cs typeface="Arial" panose="020B0604020202020204" pitchFamily="34" charset="0"/>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solidFill>
                  <a:schemeClr val="accent5">
                    <a:lumMod val="40000"/>
                    <a:lumOff val="60000"/>
                  </a:schemeClr>
                </a:solidFill>
                <a:latin typeface="Arial" panose="020B0604020202020204" pitchFamily="34" charset="0"/>
              </a:rPr>
              <a:t>GO / Space Transportation </a:t>
            </a:r>
            <a:r>
              <a:rPr lang="en-US" sz="2400" i="1" dirty="0">
                <a:solidFill>
                  <a:schemeClr val="accent5">
                    <a:lumMod val="40000"/>
                    <a:lumOff val="60000"/>
                  </a:schemeClr>
                </a:solidFill>
                <a:latin typeface="Arial" panose="020B0604020202020204" pitchFamily="34" charset="0"/>
              </a:rPr>
              <a:t>Annual Review</a:t>
            </a:r>
          </a:p>
        </p:txBody>
      </p:sp>
      <p:pic>
        <p:nvPicPr>
          <p:cNvPr id="464" name="Picture 463">
            <a:extLst>
              <a:ext uri="{FF2B5EF4-FFF2-40B4-BE49-F238E27FC236}">
                <a16:creationId xmlns:a16="http://schemas.microsoft.com/office/drawing/2014/main" id="{0058D20D-DCDD-880A-E0B7-A101D918E242}"/>
              </a:ext>
            </a:extLst>
          </p:cNvPr>
          <p:cNvPicPr>
            <a:picLocks noChangeAspect="1"/>
          </p:cNvPicPr>
          <p:nvPr/>
        </p:nvPicPr>
        <p:blipFill>
          <a:blip r:embed="rId2"/>
          <a:srcRect t="412"/>
          <a:stretch>
            <a:fillRect/>
          </a:stretch>
        </p:blipFill>
        <p:spPr>
          <a:xfrm>
            <a:off x="1267071" y="1918545"/>
            <a:ext cx="21115850" cy="10819429"/>
          </a:xfrm>
          <a:prstGeom prst="rect">
            <a:avLst/>
          </a:prstGeom>
        </p:spPr>
      </p:pic>
    </p:spTree>
    <p:extLst>
      <p:ext uri="{BB962C8B-B14F-4D97-AF65-F5344CB8AC3E}">
        <p14:creationId xmlns:p14="http://schemas.microsoft.com/office/powerpoint/2010/main" val="4744012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630E1-5470-05EC-F844-DAEB5A88D506}"/>
            </a:ext>
          </a:extLst>
        </p:cNvPr>
        <p:cNvGrpSpPr/>
        <p:nvPr/>
      </p:nvGrpSpPr>
      <p:grpSpPr>
        <a:xfrm>
          <a:off x="0" y="0"/>
          <a:ext cx="0" cy="0"/>
          <a:chOff x="0" y="0"/>
          <a:chExt cx="0" cy="0"/>
        </a:xfrm>
      </p:grpSpPr>
      <p:sp>
        <p:nvSpPr>
          <p:cNvPr id="54" name="Text Placeholder 1">
            <a:extLst>
              <a:ext uri="{FF2B5EF4-FFF2-40B4-BE49-F238E27FC236}">
                <a16:creationId xmlns:a16="http://schemas.microsoft.com/office/drawing/2014/main" id="{C4DDAAF2-84F7-BB04-4A07-895B33CD31DE}"/>
              </a:ext>
            </a:extLst>
          </p:cNvPr>
          <p:cNvSpPr>
            <a:spLocks noGrp="1"/>
          </p:cNvSpPr>
          <p:nvPr>
            <p:ph type="body" sz="quarter" idx="19"/>
          </p:nvPr>
        </p:nvSpPr>
        <p:spPr>
          <a:xfrm>
            <a:off x="763489" y="491898"/>
            <a:ext cx="14965235" cy="728037"/>
          </a:xfrm>
        </p:spPr>
        <p:txBody>
          <a:bodyPr>
            <a:normAutofit/>
          </a:bodyPr>
          <a:lstStyle/>
          <a:p>
            <a:r>
              <a:rPr lang="en-US" dirty="0">
                <a:latin typeface="Arial" panose="020B0604020202020204" pitchFamily="34" charset="0"/>
              </a:rPr>
              <a:t>Advanced Electric Propulsion (EP) Portfolio | </a:t>
            </a:r>
            <a:r>
              <a:rPr lang="en-US" b="1" dirty="0">
                <a:latin typeface="Arial" panose="020B0604020202020204" pitchFamily="34" charset="0"/>
              </a:rPr>
              <a:t>Project Milestones</a:t>
            </a:r>
          </a:p>
        </p:txBody>
      </p:sp>
      <p:sp>
        <p:nvSpPr>
          <p:cNvPr id="56" name="Text Placeholder 8">
            <a:extLst>
              <a:ext uri="{FF2B5EF4-FFF2-40B4-BE49-F238E27FC236}">
                <a16:creationId xmlns:a16="http://schemas.microsoft.com/office/drawing/2014/main" id="{36996FAB-B466-0660-0271-CE89A1BB9B92}"/>
              </a:ext>
            </a:extLst>
          </p:cNvPr>
          <p:cNvSpPr txBox="1">
            <a:spLocks/>
          </p:cNvSpPr>
          <p:nvPr/>
        </p:nvSpPr>
        <p:spPr>
          <a:xfrm>
            <a:off x="18457875" y="491898"/>
            <a:ext cx="4142933" cy="728037"/>
          </a:xfrm>
          <a:prstGeom prst="rect">
            <a:avLst/>
          </a:prstGeom>
        </p:spPr>
        <p:txBody>
          <a:bodyPr vert="horz" lIns="0" tIns="0" rIns="0" bIns="0" rtlCol="0" anchor="ctr" anchorCtr="0">
            <a:normAutofit lnSpcReduction="10000"/>
          </a:bodyPr>
          <a:lstStyle>
            <a:lvl1pPr marL="0" indent="0" algn="r" defTabSz="914309" rtl="0" eaLnBrk="1" latinLnBrk="0" hangingPunct="1">
              <a:lnSpc>
                <a:spcPct val="100000"/>
              </a:lnSpc>
              <a:spcBef>
                <a:spcPts val="0"/>
              </a:spcBef>
              <a:buFont typeface="Arial" panose="020B0604020202020204" pitchFamily="34" charset="0"/>
              <a:buNone/>
              <a:defRPr sz="2800" b="0" kern="1200">
                <a:solidFill>
                  <a:srgbClr val="FF0000"/>
                </a:solidFill>
                <a:latin typeface="+mj-lt"/>
                <a:ea typeface="+mn-ea"/>
                <a:cs typeface="Arial" panose="020B0604020202020204" pitchFamily="34" charset="0"/>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solidFill>
                  <a:schemeClr val="accent5">
                    <a:lumMod val="40000"/>
                    <a:lumOff val="60000"/>
                  </a:schemeClr>
                </a:solidFill>
                <a:latin typeface="Arial" panose="020B0604020202020204" pitchFamily="34" charset="0"/>
              </a:rPr>
              <a:t>GO / Space Transportation </a:t>
            </a:r>
            <a:r>
              <a:rPr lang="en-US" sz="2400" i="1" dirty="0">
                <a:solidFill>
                  <a:schemeClr val="accent5">
                    <a:lumMod val="40000"/>
                    <a:lumOff val="60000"/>
                  </a:schemeClr>
                </a:solidFill>
                <a:latin typeface="Arial" panose="020B0604020202020204" pitchFamily="34" charset="0"/>
              </a:rPr>
              <a:t>Annual Review</a:t>
            </a:r>
          </a:p>
        </p:txBody>
      </p:sp>
      <p:pic>
        <p:nvPicPr>
          <p:cNvPr id="4" name="Picture 3">
            <a:extLst>
              <a:ext uri="{FF2B5EF4-FFF2-40B4-BE49-F238E27FC236}">
                <a16:creationId xmlns:a16="http://schemas.microsoft.com/office/drawing/2014/main" id="{98219DDA-0EAC-01AF-EE24-1F1B7AE575C5}"/>
              </a:ext>
            </a:extLst>
          </p:cNvPr>
          <p:cNvPicPr>
            <a:picLocks noChangeAspect="1"/>
          </p:cNvPicPr>
          <p:nvPr/>
        </p:nvPicPr>
        <p:blipFill>
          <a:blip r:embed="rId2"/>
          <a:stretch>
            <a:fillRect/>
          </a:stretch>
        </p:blipFill>
        <p:spPr>
          <a:xfrm>
            <a:off x="1322730" y="1918544"/>
            <a:ext cx="21550521" cy="9977093"/>
          </a:xfrm>
          <a:prstGeom prst="rect">
            <a:avLst/>
          </a:prstGeom>
        </p:spPr>
      </p:pic>
    </p:spTree>
    <p:extLst>
      <p:ext uri="{BB962C8B-B14F-4D97-AF65-F5344CB8AC3E}">
        <p14:creationId xmlns:p14="http://schemas.microsoft.com/office/powerpoint/2010/main" val="38658422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64164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82A7F-A209-DEE2-F780-901DAF8D9288}"/>
            </a:ext>
          </a:extLst>
        </p:cNvPr>
        <p:cNvGrpSpPr/>
        <p:nvPr/>
      </p:nvGrpSpPr>
      <p:grpSpPr>
        <a:xfrm>
          <a:off x="0" y="0"/>
          <a:ext cx="0" cy="0"/>
          <a:chOff x="0" y="0"/>
          <a:chExt cx="0" cy="0"/>
        </a:xfrm>
      </p:grpSpPr>
      <p:sp>
        <p:nvSpPr>
          <p:cNvPr id="24" name="Text Placeholder 8">
            <a:extLst>
              <a:ext uri="{FF2B5EF4-FFF2-40B4-BE49-F238E27FC236}">
                <a16:creationId xmlns:a16="http://schemas.microsoft.com/office/drawing/2014/main" id="{43134448-5C12-B9AA-9512-D7AE7A8C0279}"/>
              </a:ext>
            </a:extLst>
          </p:cNvPr>
          <p:cNvSpPr>
            <a:spLocks noGrp="1"/>
          </p:cNvSpPr>
          <p:nvPr>
            <p:ph type="body" sz="quarter" idx="31"/>
          </p:nvPr>
        </p:nvSpPr>
        <p:spPr>
          <a:xfrm>
            <a:off x="18457875" y="491898"/>
            <a:ext cx="4142933" cy="728037"/>
          </a:xfrm>
        </p:spPr>
        <p:txBody>
          <a:bodyPr>
            <a:normAutofit lnSpcReduction="10000"/>
          </a:bodyPr>
          <a:lstStyle/>
          <a:p>
            <a:pPr algn="r"/>
            <a:r>
              <a:rPr lang="en-US" sz="2400">
                <a:solidFill>
                  <a:srgbClr val="B9CEFF"/>
                </a:solidFill>
                <a:latin typeface="Arial" panose="020B0604020202020204" pitchFamily="34" charset="0"/>
              </a:rPr>
              <a:t>GO / Space Transportation Annual Review</a:t>
            </a:r>
          </a:p>
        </p:txBody>
      </p:sp>
      <p:sp>
        <p:nvSpPr>
          <p:cNvPr id="7" name="TextBox 6">
            <a:extLst>
              <a:ext uri="{FF2B5EF4-FFF2-40B4-BE49-F238E27FC236}">
                <a16:creationId xmlns:a16="http://schemas.microsoft.com/office/drawing/2014/main" id="{F9AFA5CF-10FF-7A9F-AC7B-35D7DE8E51AB}"/>
              </a:ext>
            </a:extLst>
          </p:cNvPr>
          <p:cNvSpPr txBox="1"/>
          <p:nvPr/>
        </p:nvSpPr>
        <p:spPr>
          <a:xfrm>
            <a:off x="16798234" y="2297870"/>
            <a:ext cx="7047010" cy="5479018"/>
          </a:xfrm>
          <a:prstGeom prst="roundRect">
            <a:avLst>
              <a:gd name="adj" fmla="val 6404"/>
            </a:avLst>
          </a:prstGeom>
          <a:solidFill>
            <a:schemeClr val="bg2"/>
          </a:solidFill>
          <a:effectLst/>
        </p:spPr>
        <p:txBody>
          <a:bodyPr wrap="square" lIns="182880" tIns="365760" rIns="182880" bIns="182880">
            <a:spAutoFit/>
          </a:bodyPr>
          <a:lstStyle/>
          <a:p>
            <a:pPr algn="ctr">
              <a:spcAft>
                <a:spcPts val="1200"/>
              </a:spcAft>
            </a:pPr>
            <a:r>
              <a:rPr lang="en-US" sz="2400" b="1" i="1" dirty="0"/>
              <a:t>Collaborative NASA-industry development of domestic commercial capability to meet end-user needs, including:</a:t>
            </a:r>
          </a:p>
          <a:p>
            <a:pPr marL="342900" indent="-342900">
              <a:spcAft>
                <a:spcPts val="1200"/>
              </a:spcAft>
              <a:buFont typeface="Arial" panose="020B0604020202020204" pitchFamily="34" charset="0"/>
              <a:buChar char="•"/>
            </a:pPr>
            <a:r>
              <a:rPr lang="en-US" sz="2200" b="1" dirty="0"/>
              <a:t>Commercial:</a:t>
            </a:r>
            <a:r>
              <a:rPr lang="en-US" sz="2200" dirty="0"/>
              <a:t> GEO communications, LEO/MEO constellations</a:t>
            </a:r>
            <a:r>
              <a:rPr lang="en-US" sz="2200" b="1" dirty="0"/>
              <a:t>, </a:t>
            </a:r>
            <a:r>
              <a:rPr lang="en-US" sz="2200" dirty="0"/>
              <a:t>satellite deployment and servicing, large orbital platforms</a:t>
            </a:r>
          </a:p>
          <a:p>
            <a:pPr marL="342900" indent="-342900">
              <a:spcAft>
                <a:spcPts val="1200"/>
              </a:spcAft>
              <a:buFont typeface="Arial" panose="020B0604020202020204" pitchFamily="34" charset="0"/>
              <a:buChar char="•"/>
            </a:pPr>
            <a:r>
              <a:rPr lang="en-US" sz="2200" b="1" dirty="0"/>
              <a:t>Military: </a:t>
            </a:r>
            <a:r>
              <a:rPr lang="en-US" sz="2200" dirty="0"/>
              <a:t>Dynamic maneuvering in contested environments, Golden Dome</a:t>
            </a:r>
            <a:endParaRPr lang="en-US" sz="2200" b="1" dirty="0"/>
          </a:p>
          <a:p>
            <a:pPr marL="342900" indent="-342900">
              <a:spcAft>
                <a:spcPts val="1200"/>
              </a:spcAft>
              <a:buFont typeface="Arial" panose="020B0604020202020204" pitchFamily="34" charset="0"/>
              <a:buChar char="•"/>
            </a:pPr>
            <a:r>
              <a:rPr lang="en-US" sz="2200" b="1" dirty="0"/>
              <a:t>NASA: </a:t>
            </a:r>
            <a:r>
              <a:rPr lang="en-US" sz="2200" dirty="0"/>
              <a:t>Deep space exploration and science, cis-lunar / cis-Martian logistics, nuclear electric propulsion </a:t>
            </a:r>
          </a:p>
          <a:p>
            <a:pPr algn="ctr">
              <a:spcAft>
                <a:spcPts val="1200"/>
              </a:spcAft>
            </a:pPr>
            <a:r>
              <a:rPr lang="en-US" sz="2200" i="1" dirty="0"/>
              <a:t>Right solution. Right market. Right now.</a:t>
            </a:r>
          </a:p>
        </p:txBody>
      </p:sp>
      <p:sp>
        <p:nvSpPr>
          <p:cNvPr id="23" name="TextBox 22">
            <a:extLst>
              <a:ext uri="{FF2B5EF4-FFF2-40B4-BE49-F238E27FC236}">
                <a16:creationId xmlns:a16="http://schemas.microsoft.com/office/drawing/2014/main" id="{5B88C28C-6CC4-01F4-E4FF-FB812B207975}"/>
              </a:ext>
            </a:extLst>
          </p:cNvPr>
          <p:cNvSpPr txBox="1"/>
          <p:nvPr/>
        </p:nvSpPr>
        <p:spPr>
          <a:xfrm>
            <a:off x="0" y="1799875"/>
            <a:ext cx="7047011" cy="11170206"/>
          </a:xfrm>
          <a:prstGeom prst="rect">
            <a:avLst/>
          </a:prstGeom>
          <a:solidFill>
            <a:schemeClr val="accent5">
              <a:lumMod val="20000"/>
              <a:lumOff val="80000"/>
            </a:schemeClr>
          </a:solidFill>
          <a:effectLst/>
        </p:spPr>
        <p:txBody>
          <a:bodyPr wrap="square" lIns="274320" tIns="182880" rIns="274320" bIns="182880">
            <a:noAutofit/>
          </a:bodyPr>
          <a:lstStyle/>
          <a:p>
            <a:pPr algn="ctr">
              <a:spcBef>
                <a:spcPts val="0"/>
              </a:spcBef>
              <a:spcAft>
                <a:spcPts val="600"/>
              </a:spcAft>
            </a:pPr>
            <a:r>
              <a:rPr lang="en-US" sz="2400" b="1" i="1" dirty="0"/>
              <a:t>Leveraging past R&amp;D and commercialization lessons to catalyze domestic and cost-effective mid-power Hall Effect Thruster (HET) development</a:t>
            </a:r>
          </a:p>
        </p:txBody>
      </p:sp>
      <p:sp>
        <p:nvSpPr>
          <p:cNvPr id="36" name="TextBox 35">
            <a:extLst>
              <a:ext uri="{FF2B5EF4-FFF2-40B4-BE49-F238E27FC236}">
                <a16:creationId xmlns:a16="http://schemas.microsoft.com/office/drawing/2014/main" id="{0466D663-BF71-4900-8E35-F9D747C26767}"/>
              </a:ext>
            </a:extLst>
          </p:cNvPr>
          <p:cNvSpPr txBox="1"/>
          <p:nvPr/>
        </p:nvSpPr>
        <p:spPr>
          <a:xfrm>
            <a:off x="445451" y="6543012"/>
            <a:ext cx="6156109" cy="5270659"/>
          </a:xfrm>
          <a:prstGeom prst="roundRect">
            <a:avLst>
              <a:gd name="adj" fmla="val 4704"/>
            </a:avLst>
          </a:prstGeom>
          <a:solidFill>
            <a:schemeClr val="bg1"/>
          </a:solidFill>
          <a:effectLst/>
        </p:spPr>
        <p:txBody>
          <a:bodyPr wrap="square" lIns="182880" tIns="365760" rIns="182880" bIns="182880">
            <a:spAutoFit/>
          </a:bodyPr>
          <a:lstStyle/>
          <a:p>
            <a:pPr marL="342900" indent="-342900">
              <a:spcAft>
                <a:spcPts val="1000"/>
              </a:spcAft>
              <a:buFont typeface="Arial" panose="020B0604020202020204" pitchFamily="34" charset="0"/>
              <a:buChar char="•"/>
            </a:pPr>
            <a:r>
              <a:rPr lang="en-US" sz="2200" dirty="0"/>
              <a:t>Develop a mid-power HET design to enable a domestic commercial product that is cost-effective for industry and capable enough for NASA</a:t>
            </a:r>
          </a:p>
          <a:p>
            <a:pPr marL="342900" indent="-342900">
              <a:spcAft>
                <a:spcPts val="1000"/>
              </a:spcAft>
              <a:buFont typeface="Arial" panose="020B0604020202020204" pitchFamily="34" charset="0"/>
              <a:buChar char="•"/>
            </a:pPr>
            <a:r>
              <a:rPr lang="en-US" sz="2200" dirty="0"/>
              <a:t>Target an individual thruster recurring expense (inclusive of manufacturing and acceptance) of &lt;$500k</a:t>
            </a:r>
          </a:p>
          <a:p>
            <a:pPr marL="342900" indent="-342900">
              <a:spcAft>
                <a:spcPts val="1000"/>
              </a:spcAft>
              <a:buFont typeface="Arial" panose="020B0604020202020204" pitchFamily="34" charset="0"/>
              <a:buChar char="•"/>
            </a:pPr>
            <a:r>
              <a:rPr lang="en-US" sz="2200" dirty="0"/>
              <a:t>Target thruster qualification in ≤5 years to enter mid-power HET market</a:t>
            </a:r>
          </a:p>
          <a:p>
            <a:pPr marL="342900" indent="-342900">
              <a:spcAft>
                <a:spcPts val="1200"/>
              </a:spcAft>
              <a:buFont typeface="Arial" panose="020B0604020202020204" pitchFamily="34" charset="0"/>
              <a:buChar char="•"/>
            </a:pPr>
            <a:r>
              <a:rPr lang="en-US" sz="2200" dirty="0"/>
              <a:t>Identify risks and plan mitigations addressing other elements of a complete mid-power HET propulsion system</a:t>
            </a:r>
          </a:p>
        </p:txBody>
      </p:sp>
      <p:sp>
        <p:nvSpPr>
          <p:cNvPr id="39" name="TextBox 38">
            <a:extLst>
              <a:ext uri="{FF2B5EF4-FFF2-40B4-BE49-F238E27FC236}">
                <a16:creationId xmlns:a16="http://schemas.microsoft.com/office/drawing/2014/main" id="{7877DED3-CE79-082E-1894-77FE7AEB0E3E}"/>
              </a:ext>
            </a:extLst>
          </p:cNvPr>
          <p:cNvSpPr txBox="1"/>
          <p:nvPr/>
        </p:nvSpPr>
        <p:spPr>
          <a:xfrm>
            <a:off x="7376194" y="2279313"/>
            <a:ext cx="9120329" cy="4402217"/>
          </a:xfrm>
          <a:prstGeom prst="roundRect">
            <a:avLst>
              <a:gd name="adj" fmla="val 6302"/>
            </a:avLst>
          </a:prstGeom>
          <a:solidFill>
            <a:schemeClr val="bg2"/>
          </a:solidFill>
          <a:effectLst/>
        </p:spPr>
        <p:txBody>
          <a:bodyPr wrap="square" lIns="182880" tIns="365760" rIns="182880" bIns="182880" anchor="t">
            <a:spAutoFit/>
          </a:bodyPr>
          <a:lstStyle/>
          <a:p>
            <a:pPr algn="ctr">
              <a:spcAft>
                <a:spcPts val="1200"/>
              </a:spcAft>
            </a:pPr>
            <a:r>
              <a:rPr lang="en-US" sz="2400" b="1" i="1" dirty="0"/>
              <a:t>Domestic 5-kW-class HET for commercial and deep space missions, leveraging:</a:t>
            </a:r>
          </a:p>
          <a:p>
            <a:pPr marL="342900" indent="-342900">
              <a:spcAft>
                <a:spcPts val="1200"/>
              </a:spcAft>
              <a:buFont typeface="Arial" panose="020B0604020202020204" pitchFamily="34" charset="0"/>
              <a:buChar char="•"/>
            </a:pPr>
            <a:r>
              <a:rPr lang="en-US" sz="2200"/>
              <a:t>Leveraging</a:t>
            </a:r>
            <a:r>
              <a:rPr lang="en-US" sz="2200" dirty="0"/>
              <a:t> NASA technologies to deliver the performance and life with the robustness and reliability demanded by end-users</a:t>
            </a:r>
          </a:p>
          <a:p>
            <a:pPr marL="342900" indent="-342900">
              <a:spcAft>
                <a:spcPts val="1200"/>
              </a:spcAft>
              <a:buFont typeface="Arial" panose="020B0604020202020204" pitchFamily="34" charset="0"/>
              <a:buChar char="•"/>
            </a:pPr>
            <a:r>
              <a:rPr lang="en-US" sz="2200" dirty="0"/>
              <a:t>Commercial production expertise to drive down unit costs with repeatable and manufacturable designs</a:t>
            </a:r>
          </a:p>
          <a:p>
            <a:pPr marL="342900" indent="-342900">
              <a:spcAft>
                <a:spcPts val="1200"/>
              </a:spcAft>
              <a:buFont typeface="Arial" panose="020B0604020202020204" pitchFamily="34" charset="0"/>
              <a:buChar char="•"/>
            </a:pPr>
            <a:r>
              <a:rPr lang="en-US" sz="2200" dirty="0"/>
              <a:t>Krypton optimization to enable 20-30x propellant cost reductions without sacrificing performance, life, or xenon compatibility</a:t>
            </a:r>
          </a:p>
          <a:p>
            <a:pPr algn="ctr">
              <a:spcAft>
                <a:spcPts val="1200"/>
              </a:spcAft>
            </a:pPr>
            <a:r>
              <a:rPr lang="en-US" sz="2200" i="1" dirty="0"/>
              <a:t>Reliable. Affordable. Capable.</a:t>
            </a:r>
          </a:p>
        </p:txBody>
      </p:sp>
      <p:sp>
        <p:nvSpPr>
          <p:cNvPr id="42" name="TextBox 41">
            <a:extLst>
              <a:ext uri="{FF2B5EF4-FFF2-40B4-BE49-F238E27FC236}">
                <a16:creationId xmlns:a16="http://schemas.microsoft.com/office/drawing/2014/main" id="{FFEA89CA-A58A-5420-F630-AE433C6C126F}"/>
              </a:ext>
            </a:extLst>
          </p:cNvPr>
          <p:cNvSpPr txBox="1"/>
          <p:nvPr/>
        </p:nvSpPr>
        <p:spPr>
          <a:xfrm>
            <a:off x="16798234" y="8286453"/>
            <a:ext cx="7028351" cy="4683628"/>
          </a:xfrm>
          <a:prstGeom prst="roundRect">
            <a:avLst>
              <a:gd name="adj" fmla="val 6353"/>
            </a:avLst>
          </a:prstGeom>
          <a:solidFill>
            <a:schemeClr val="accent5">
              <a:lumMod val="20000"/>
              <a:lumOff val="80000"/>
            </a:schemeClr>
          </a:solidFill>
          <a:effectLst/>
        </p:spPr>
        <p:txBody>
          <a:bodyPr wrap="square" lIns="182880" tIns="822960" rIns="182880" bIns="182880" numCol="1" spcCol="0">
            <a:noAutofit/>
          </a:bodyPr>
          <a:lstStyle/>
          <a:p>
            <a:pPr>
              <a:spcAft>
                <a:spcPts val="600"/>
              </a:spcAft>
            </a:pPr>
            <a:endParaRPr lang="en-US" sz="2000"/>
          </a:p>
        </p:txBody>
      </p:sp>
      <p:graphicFrame>
        <p:nvGraphicFramePr>
          <p:cNvPr id="49" name="Table 48">
            <a:extLst>
              <a:ext uri="{FF2B5EF4-FFF2-40B4-BE49-F238E27FC236}">
                <a16:creationId xmlns:a16="http://schemas.microsoft.com/office/drawing/2014/main" id="{D14F48DC-6CEF-7DF9-AF39-A65DED7B9DAE}"/>
              </a:ext>
            </a:extLst>
          </p:cNvPr>
          <p:cNvGraphicFramePr>
            <a:graphicFrameLocks noGrp="1"/>
          </p:cNvGraphicFramePr>
          <p:nvPr>
            <p:extLst>
              <p:ext uri="{D42A27DB-BD31-4B8C-83A1-F6EECF244321}">
                <p14:modId xmlns:p14="http://schemas.microsoft.com/office/powerpoint/2010/main" val="1316020910"/>
              </p:ext>
            </p:extLst>
          </p:nvPr>
        </p:nvGraphicFramePr>
        <p:xfrm>
          <a:off x="17102679" y="8878464"/>
          <a:ext cx="6419461" cy="3779520"/>
        </p:xfrm>
        <a:graphic>
          <a:graphicData uri="http://schemas.openxmlformats.org/drawingml/2006/table">
            <a:tbl>
              <a:tblPr firstRow="1" bandRow="1">
                <a:tableStyleId>{2D5ABB26-0587-4C30-8999-92F81FD0307C}</a:tableStyleId>
              </a:tblPr>
              <a:tblGrid>
                <a:gridCol w="4388584">
                  <a:extLst>
                    <a:ext uri="{9D8B030D-6E8A-4147-A177-3AD203B41FA5}">
                      <a16:colId xmlns:a16="http://schemas.microsoft.com/office/drawing/2014/main" val="1677549863"/>
                    </a:ext>
                  </a:extLst>
                </a:gridCol>
                <a:gridCol w="2030877">
                  <a:extLst>
                    <a:ext uri="{9D8B030D-6E8A-4147-A177-3AD203B41FA5}">
                      <a16:colId xmlns:a16="http://schemas.microsoft.com/office/drawing/2014/main" val="770904037"/>
                    </a:ext>
                  </a:extLst>
                </a:gridCol>
              </a:tblGrid>
              <a:tr h="370840">
                <a:tc>
                  <a:txBody>
                    <a:bodyPr/>
                    <a:lstStyle/>
                    <a:p>
                      <a:pPr algn="l"/>
                      <a:r>
                        <a:rPr lang="en-US" sz="2200" dirty="0"/>
                        <a:t>Kr Pathfinder Conceptual </a:t>
                      </a:r>
                    </a:p>
                    <a:p>
                      <a:pPr algn="l"/>
                      <a:r>
                        <a:rPr lang="en-US" sz="2200" dirty="0"/>
                        <a:t>Design Review</a:t>
                      </a:r>
                    </a:p>
                  </a:txBody>
                  <a:tcPr marR="27432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00000"/>
                        </a:lnSpc>
                        <a:spcAft>
                          <a:spcPts val="600"/>
                        </a:spcAft>
                      </a:pPr>
                      <a:r>
                        <a:rPr lang="en-US" sz="2200" b="1" i="0" dirty="0"/>
                        <a:t>Week of </a:t>
                      </a:r>
                      <a:r>
                        <a:rPr lang="en-US" sz="2200" b="1" dirty="0"/>
                        <a:t>09/22/26</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01629972"/>
                  </a:ext>
                </a:extLst>
              </a:tr>
              <a:tr h="370840">
                <a:tc>
                  <a:txBody>
                    <a:bodyPr/>
                    <a:lstStyle/>
                    <a:p>
                      <a:pPr algn="l"/>
                      <a:r>
                        <a:rPr lang="en-US" sz="2200" dirty="0"/>
                        <a:t>Phase 1 Final Report</a:t>
                      </a:r>
                    </a:p>
                  </a:txBody>
                  <a:tcPr marR="27432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00000"/>
                        </a:lnSpc>
                        <a:spcAft>
                          <a:spcPts val="600"/>
                        </a:spcAft>
                      </a:pPr>
                      <a:r>
                        <a:rPr lang="en-US" sz="2200" b="1" dirty="0"/>
                        <a:t>09/30/26</a:t>
                      </a:r>
                      <a:endParaRPr lang="en-US" sz="2200" dirty="0"/>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01404148"/>
                  </a:ext>
                </a:extLst>
              </a:tr>
              <a:tr h="370840">
                <a:tc>
                  <a:txBody>
                    <a:bodyPr/>
                    <a:lstStyle/>
                    <a:p>
                      <a:pPr algn="l"/>
                      <a:r>
                        <a:rPr lang="en-US" sz="2200" dirty="0"/>
                        <a:t>AMPERE Phase 2 Industry Day</a:t>
                      </a:r>
                    </a:p>
                  </a:txBody>
                  <a:tcPr marR="27432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00000"/>
                        </a:lnSpc>
                        <a:spcAft>
                          <a:spcPts val="600"/>
                        </a:spcAft>
                      </a:pPr>
                      <a:r>
                        <a:rPr lang="en-US" sz="2200" b="1" dirty="0"/>
                        <a:t>10/20/26</a:t>
                      </a:r>
                      <a:endParaRPr lang="en-US" sz="2200" dirty="0"/>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04832014"/>
                  </a:ext>
                </a:extLst>
              </a:tr>
              <a:tr h="370840">
                <a:tc>
                  <a:txBody>
                    <a:bodyPr/>
                    <a:lstStyle/>
                    <a:p>
                      <a:pPr algn="l"/>
                      <a:r>
                        <a:rPr lang="en-US" sz="2200" dirty="0"/>
                        <a:t>Thruster Challenge Released</a:t>
                      </a:r>
                    </a:p>
                  </a:txBody>
                  <a:tcPr marR="27432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00000"/>
                        </a:lnSpc>
                        <a:spcAft>
                          <a:spcPts val="600"/>
                        </a:spcAft>
                      </a:pPr>
                      <a:r>
                        <a:rPr lang="en-US" sz="2200" b="1" i="0" dirty="0"/>
                        <a:t>Late</a:t>
                      </a:r>
                      <a:r>
                        <a:rPr lang="en-US" sz="2200" b="1" dirty="0"/>
                        <a:t> 10/2026</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15754970"/>
                  </a:ext>
                </a:extLst>
              </a:tr>
              <a:tr h="370840">
                <a:tc>
                  <a:txBody>
                    <a:bodyPr/>
                    <a:lstStyle/>
                    <a:p>
                      <a:pPr algn="l"/>
                      <a:r>
                        <a:rPr lang="en-US" sz="2200" dirty="0"/>
                        <a:t>Inaugural Consortium Meeting</a:t>
                      </a:r>
                    </a:p>
                  </a:txBody>
                  <a:tcPr marR="27432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00000"/>
                        </a:lnSpc>
                        <a:spcAft>
                          <a:spcPts val="600"/>
                        </a:spcAft>
                      </a:pPr>
                      <a:r>
                        <a:rPr lang="en-US" sz="2200" b="1" dirty="0"/>
                        <a:t>12/2026</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46625082"/>
                  </a:ext>
                </a:extLst>
              </a:tr>
              <a:tr h="370840">
                <a:tc>
                  <a:txBody>
                    <a:bodyPr/>
                    <a:lstStyle/>
                    <a:p>
                      <a:pPr algn="l"/>
                      <a:r>
                        <a:rPr lang="en-US" sz="2200" dirty="0"/>
                        <a:t>Krypton Pathfinder Test Readiness Review</a:t>
                      </a:r>
                    </a:p>
                  </a:txBody>
                  <a:tcPr marR="27432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00000"/>
                        </a:lnSpc>
                        <a:spcAft>
                          <a:spcPts val="600"/>
                        </a:spcAft>
                      </a:pPr>
                      <a:r>
                        <a:rPr lang="en-US" sz="2200" b="1" dirty="0"/>
                        <a:t>02/2027</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64780668"/>
                  </a:ext>
                </a:extLst>
              </a:tr>
            </a:tbl>
          </a:graphicData>
        </a:graphic>
      </p:graphicFrame>
      <p:graphicFrame>
        <p:nvGraphicFramePr>
          <p:cNvPr id="51" name="Table 50">
            <a:extLst>
              <a:ext uri="{FF2B5EF4-FFF2-40B4-BE49-F238E27FC236}">
                <a16:creationId xmlns:a16="http://schemas.microsoft.com/office/drawing/2014/main" id="{FE1CBA24-E7F6-F90B-56F3-28585B272755}"/>
              </a:ext>
            </a:extLst>
          </p:cNvPr>
          <p:cNvGraphicFramePr>
            <a:graphicFrameLocks noGrp="1"/>
          </p:cNvGraphicFramePr>
          <p:nvPr>
            <p:extLst>
              <p:ext uri="{D42A27DB-BD31-4B8C-83A1-F6EECF244321}">
                <p14:modId xmlns:p14="http://schemas.microsoft.com/office/powerpoint/2010/main" val="4211259212"/>
              </p:ext>
            </p:extLst>
          </p:nvPr>
        </p:nvGraphicFramePr>
        <p:xfrm>
          <a:off x="445451" y="3663983"/>
          <a:ext cx="6156108" cy="2286000"/>
        </p:xfrm>
        <a:graphic>
          <a:graphicData uri="http://schemas.openxmlformats.org/drawingml/2006/table">
            <a:tbl>
              <a:tblPr firstRow="1" bandRow="1">
                <a:effectLst>
                  <a:outerShdw blurRad="50800" dist="38100" dir="5400000" algn="t" rotWithShape="0">
                    <a:prstClr val="black">
                      <a:alpha val="40000"/>
                    </a:prstClr>
                  </a:outerShdw>
                </a:effectLst>
                <a:tableStyleId>{2D5ABB26-0587-4C30-8999-92F81FD0307C}</a:tableStyleId>
              </a:tblPr>
              <a:tblGrid>
                <a:gridCol w="2465700">
                  <a:extLst>
                    <a:ext uri="{9D8B030D-6E8A-4147-A177-3AD203B41FA5}">
                      <a16:colId xmlns:a16="http://schemas.microsoft.com/office/drawing/2014/main" val="2628366085"/>
                    </a:ext>
                  </a:extLst>
                </a:gridCol>
                <a:gridCol w="3690408">
                  <a:extLst>
                    <a:ext uri="{9D8B030D-6E8A-4147-A177-3AD203B41FA5}">
                      <a16:colId xmlns:a16="http://schemas.microsoft.com/office/drawing/2014/main" val="1677549863"/>
                    </a:ext>
                  </a:extLst>
                </a:gridCol>
              </a:tblGrid>
              <a:tr h="370840">
                <a:tc>
                  <a:txBody>
                    <a:bodyPr/>
                    <a:lstStyle/>
                    <a:p>
                      <a:pPr algn="l">
                        <a:spcAft>
                          <a:spcPts val="600"/>
                        </a:spcAft>
                      </a:pPr>
                      <a:r>
                        <a:rPr lang="en-US" sz="2000" b="1" dirty="0">
                          <a:solidFill>
                            <a:schemeClr val="tx1"/>
                          </a:solidFill>
                        </a:rPr>
                        <a:t>Project Sponsor</a:t>
                      </a:r>
                    </a:p>
                  </a:txBody>
                  <a:tcPr>
                    <a:solidFill>
                      <a:schemeClr val="accent5">
                        <a:lumMod val="40000"/>
                        <a:lumOff val="60000"/>
                      </a:schemeClr>
                    </a:solidFill>
                  </a:tcPr>
                </a:tc>
                <a:tc>
                  <a:txBody>
                    <a:bodyPr/>
                    <a:lstStyle/>
                    <a:p>
                      <a:r>
                        <a:rPr lang="en-US" sz="2000" b="0" dirty="0">
                          <a:solidFill>
                            <a:schemeClr val="tx1"/>
                          </a:solidFill>
                        </a:rPr>
                        <a:t>GO / Space Transportation</a:t>
                      </a:r>
                    </a:p>
                  </a:txBody>
                  <a:tcPr>
                    <a:solidFill>
                      <a:schemeClr val="accent5">
                        <a:lumMod val="40000"/>
                        <a:lumOff val="60000"/>
                      </a:schemeClr>
                    </a:solidFill>
                  </a:tcPr>
                </a:tc>
                <a:extLst>
                  <a:ext uri="{0D108BD9-81ED-4DB2-BD59-A6C34878D82A}">
                    <a16:rowId xmlns:a16="http://schemas.microsoft.com/office/drawing/2014/main" val="3738939880"/>
                  </a:ext>
                </a:extLst>
              </a:tr>
              <a:tr h="370840">
                <a:tc>
                  <a:txBody>
                    <a:bodyPr/>
                    <a:lstStyle/>
                    <a:p>
                      <a:pPr algn="l">
                        <a:spcAft>
                          <a:spcPts val="600"/>
                        </a:spcAft>
                      </a:pPr>
                      <a:r>
                        <a:rPr lang="en-US" sz="2000" b="1">
                          <a:solidFill>
                            <a:schemeClr val="tx1"/>
                          </a:solidFill>
                        </a:rPr>
                        <a:t>Project Manager</a:t>
                      </a:r>
                      <a:endParaRPr lang="en-US" sz="2000">
                        <a:solidFill>
                          <a:schemeClr val="tx1"/>
                        </a:solidFill>
                      </a:endParaRPr>
                    </a:p>
                  </a:txBody>
                  <a:tcPr>
                    <a:solidFill>
                      <a:schemeClr val="accent5">
                        <a:lumMod val="40000"/>
                        <a:lumOff val="60000"/>
                      </a:schemeClr>
                    </a:solidFill>
                  </a:tcPr>
                </a:tc>
                <a:tc>
                  <a:txBody>
                    <a:bodyPr/>
                    <a:lstStyle/>
                    <a:p>
                      <a:r>
                        <a:rPr lang="en-US" sz="2000" dirty="0">
                          <a:solidFill>
                            <a:schemeClr val="tx1"/>
                          </a:solidFill>
                        </a:rPr>
                        <a:t>Eric Pencil, GRC</a:t>
                      </a:r>
                    </a:p>
                  </a:txBody>
                  <a:tcPr>
                    <a:solidFill>
                      <a:schemeClr val="accent5">
                        <a:lumMod val="40000"/>
                        <a:lumOff val="60000"/>
                      </a:schemeClr>
                    </a:solidFill>
                  </a:tcPr>
                </a:tc>
                <a:extLst>
                  <a:ext uri="{0D108BD9-81ED-4DB2-BD59-A6C34878D82A}">
                    <a16:rowId xmlns:a16="http://schemas.microsoft.com/office/drawing/2014/main" val="1701404148"/>
                  </a:ext>
                </a:extLst>
              </a:tr>
              <a:tr h="370840">
                <a:tc>
                  <a:txBody>
                    <a:bodyPr/>
                    <a:lstStyle/>
                    <a:p>
                      <a:pPr algn="l">
                        <a:spcAft>
                          <a:spcPts val="600"/>
                        </a:spcAft>
                      </a:pPr>
                      <a:r>
                        <a:rPr lang="en-US" sz="2000" b="1">
                          <a:solidFill>
                            <a:schemeClr val="tx1"/>
                          </a:solidFill>
                        </a:rPr>
                        <a:t>Lead Engineers</a:t>
                      </a:r>
                      <a:endParaRPr lang="en-US" sz="2000">
                        <a:solidFill>
                          <a:schemeClr val="tx1"/>
                        </a:solidFill>
                      </a:endParaRPr>
                    </a:p>
                  </a:txBody>
                  <a:tcPr>
                    <a:solidFill>
                      <a:schemeClr val="accent5">
                        <a:lumMod val="40000"/>
                        <a:lumOff val="60000"/>
                      </a:schemeClr>
                    </a:solidFill>
                  </a:tcPr>
                </a:tc>
                <a:tc>
                  <a:txBody>
                    <a:bodyPr/>
                    <a:lstStyle/>
                    <a:p>
                      <a:r>
                        <a:rPr lang="en-US" sz="2000" dirty="0">
                          <a:solidFill>
                            <a:schemeClr val="tx1"/>
                          </a:solidFill>
                        </a:rPr>
                        <a:t>Thomas Liu, GRC / </a:t>
                      </a:r>
                    </a:p>
                    <a:p>
                      <a:r>
                        <a:rPr lang="en-US" sz="2000" dirty="0">
                          <a:solidFill>
                            <a:schemeClr val="tx1"/>
                          </a:solidFill>
                        </a:rPr>
                        <a:t>Jason Frieman, GRC</a:t>
                      </a:r>
                    </a:p>
                  </a:txBody>
                  <a:tcPr>
                    <a:solidFill>
                      <a:schemeClr val="accent5">
                        <a:lumMod val="40000"/>
                        <a:lumOff val="60000"/>
                      </a:schemeClr>
                    </a:solidFill>
                  </a:tcPr>
                </a:tc>
                <a:extLst>
                  <a:ext uri="{0D108BD9-81ED-4DB2-BD59-A6C34878D82A}">
                    <a16:rowId xmlns:a16="http://schemas.microsoft.com/office/drawing/2014/main" val="1204832014"/>
                  </a:ext>
                </a:extLst>
              </a:tr>
              <a:tr h="370840">
                <a:tc>
                  <a:txBody>
                    <a:bodyPr/>
                    <a:lstStyle/>
                    <a:p>
                      <a:pPr algn="l">
                        <a:spcAft>
                          <a:spcPts val="600"/>
                        </a:spcAft>
                      </a:pPr>
                      <a:r>
                        <a:rPr lang="en-US" sz="2000" b="1">
                          <a:solidFill>
                            <a:schemeClr val="tx1"/>
                          </a:solidFill>
                        </a:rPr>
                        <a:t>JPL Lead</a:t>
                      </a:r>
                      <a:endParaRPr lang="en-US" sz="2000">
                        <a:solidFill>
                          <a:schemeClr val="tx1"/>
                        </a:solidFill>
                      </a:endParaRPr>
                    </a:p>
                  </a:txBody>
                  <a:tcPr>
                    <a:solidFill>
                      <a:schemeClr val="accent5">
                        <a:lumMod val="40000"/>
                        <a:lumOff val="60000"/>
                      </a:schemeClr>
                    </a:solidFill>
                  </a:tcPr>
                </a:tc>
                <a:tc>
                  <a:txBody>
                    <a:bodyPr/>
                    <a:lstStyle/>
                    <a:p>
                      <a:r>
                        <a:rPr lang="en-US" sz="2000" dirty="0">
                          <a:solidFill>
                            <a:schemeClr val="tx1"/>
                          </a:solidFill>
                        </a:rPr>
                        <a:t>Lee Johnson, JPL</a:t>
                      </a:r>
                    </a:p>
                  </a:txBody>
                  <a:tcPr>
                    <a:solidFill>
                      <a:schemeClr val="accent5">
                        <a:lumMod val="40000"/>
                        <a:lumOff val="60000"/>
                      </a:schemeClr>
                    </a:solidFill>
                  </a:tcPr>
                </a:tc>
                <a:extLst>
                  <a:ext uri="{0D108BD9-81ED-4DB2-BD59-A6C34878D82A}">
                    <a16:rowId xmlns:a16="http://schemas.microsoft.com/office/drawing/2014/main" val="905270900"/>
                  </a:ext>
                </a:extLst>
              </a:tr>
              <a:tr h="370840">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sz="2000" b="1">
                          <a:solidFill>
                            <a:schemeClr val="tx1"/>
                          </a:solidFill>
                        </a:rPr>
                        <a:t>Budget Analyst</a:t>
                      </a:r>
                      <a:endParaRPr lang="en-US" sz="2000">
                        <a:solidFill>
                          <a:schemeClr val="tx1"/>
                        </a:solidFill>
                      </a:endParaRPr>
                    </a:p>
                  </a:txBody>
                  <a:tcPr>
                    <a:solidFill>
                      <a:schemeClr val="accent5">
                        <a:lumMod val="40000"/>
                        <a:lumOff val="60000"/>
                      </a:schemeClr>
                    </a:solidFill>
                  </a:tcPr>
                </a:tc>
                <a:tc>
                  <a:txBody>
                    <a:bodyPr/>
                    <a:lstStyle/>
                    <a:p>
                      <a:r>
                        <a:rPr lang="en-US" sz="2000" dirty="0">
                          <a:solidFill>
                            <a:schemeClr val="tx1"/>
                          </a:solidFill>
                        </a:rPr>
                        <a:t>Larissa Fisher, GRC</a:t>
                      </a:r>
                    </a:p>
                  </a:txBody>
                  <a:tcPr>
                    <a:solidFill>
                      <a:schemeClr val="accent5">
                        <a:lumMod val="40000"/>
                        <a:lumOff val="60000"/>
                      </a:schemeClr>
                    </a:solidFill>
                  </a:tcPr>
                </a:tc>
                <a:extLst>
                  <a:ext uri="{0D108BD9-81ED-4DB2-BD59-A6C34878D82A}">
                    <a16:rowId xmlns:a16="http://schemas.microsoft.com/office/drawing/2014/main" val="2561956427"/>
                  </a:ext>
                </a:extLst>
              </a:tr>
            </a:tbl>
          </a:graphicData>
        </a:graphic>
      </p:graphicFrame>
      <p:sp>
        <p:nvSpPr>
          <p:cNvPr id="57" name="Text Placeholder 1">
            <a:extLst>
              <a:ext uri="{FF2B5EF4-FFF2-40B4-BE49-F238E27FC236}">
                <a16:creationId xmlns:a16="http://schemas.microsoft.com/office/drawing/2014/main" id="{45E99635-E36A-AB77-7917-672185CE6176}"/>
              </a:ext>
            </a:extLst>
          </p:cNvPr>
          <p:cNvSpPr>
            <a:spLocks noGrp="1"/>
          </p:cNvSpPr>
          <p:nvPr>
            <p:ph type="body" sz="quarter" idx="19"/>
          </p:nvPr>
        </p:nvSpPr>
        <p:spPr>
          <a:xfrm>
            <a:off x="763489" y="491898"/>
            <a:ext cx="14965235" cy="728037"/>
          </a:xfrm>
        </p:spPr>
        <p:txBody>
          <a:bodyPr>
            <a:normAutofit/>
          </a:bodyPr>
          <a:lstStyle/>
          <a:p>
            <a:r>
              <a:rPr lang="en-US">
                <a:latin typeface="Arial" panose="020B0604020202020204" pitchFamily="34" charset="0"/>
              </a:rPr>
              <a:t>AMPERE | </a:t>
            </a:r>
            <a:r>
              <a:rPr lang="en-US" b="1">
                <a:latin typeface="Arial" panose="020B0604020202020204" pitchFamily="34" charset="0"/>
              </a:rPr>
              <a:t>Project Snapshot</a:t>
            </a:r>
          </a:p>
        </p:txBody>
      </p:sp>
      <p:sp>
        <p:nvSpPr>
          <p:cNvPr id="58" name="TextBox 57">
            <a:extLst>
              <a:ext uri="{FF2B5EF4-FFF2-40B4-BE49-F238E27FC236}">
                <a16:creationId xmlns:a16="http://schemas.microsoft.com/office/drawing/2014/main" id="{F139E277-529F-1975-17DB-884F14F843BE}"/>
              </a:ext>
            </a:extLst>
          </p:cNvPr>
          <p:cNvSpPr txBox="1"/>
          <p:nvPr/>
        </p:nvSpPr>
        <p:spPr>
          <a:xfrm>
            <a:off x="637951" y="2185690"/>
            <a:ext cx="5771105" cy="523152"/>
          </a:xfrm>
          <a:prstGeom prst="rect">
            <a:avLst/>
          </a:prstGeom>
        </p:spPr>
        <p:txBody>
          <a:bodyPr vert="horz" lIns="0" tIns="0" rIns="0" bIns="0" rtlCol="0" anchor="ctr" anchorCtr="0">
            <a:noAutofit/>
          </a:bodyPr>
          <a:lstStyle>
            <a:lvl1pPr indent="0" defTabSz="914400">
              <a:lnSpc>
                <a:spcPct val="100000"/>
              </a:lnSpc>
              <a:spcBef>
                <a:spcPts val="0"/>
              </a:spcBef>
              <a:buFont typeface="Arial" panose="020B0604020202020204" pitchFamily="34" charset="0"/>
              <a:buNone/>
              <a:defRPr b="0">
                <a:solidFill>
                  <a:schemeClr val="bg1"/>
                </a:solidFill>
                <a:latin typeface="Arial" panose="020B0604020202020204" pitchFamily="34" charset="0"/>
                <a:cs typeface="Arial" panose="020B0604020202020204" pitchFamily="34" charset="0"/>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defRPr sz="1800"/>
            </a:lvl4pPr>
            <a:lvl5pPr marL="2057400" indent="-228600" defTabSz="914400">
              <a:lnSpc>
                <a:spcPct val="90000"/>
              </a:lnSpc>
              <a:spcBef>
                <a:spcPts val="500"/>
              </a:spcBef>
              <a:buFont typeface="Arial" panose="020B0604020202020204" pitchFamily="34" charset="0"/>
              <a:buChar char="•"/>
              <a:defRPr sz="1800"/>
            </a:lvl5pPr>
            <a:lvl6pPr marL="2514600" indent="-228600" defTabSz="914400">
              <a:lnSpc>
                <a:spcPct val="90000"/>
              </a:lnSpc>
              <a:spcBef>
                <a:spcPts val="500"/>
              </a:spcBef>
              <a:buFont typeface="Arial" panose="020B0604020202020204" pitchFamily="34" charset="0"/>
              <a:buChar char="•"/>
              <a:defRPr sz="1800"/>
            </a:lvl6pPr>
            <a:lvl7pPr marL="2971800" indent="-228600" defTabSz="914400">
              <a:lnSpc>
                <a:spcPct val="90000"/>
              </a:lnSpc>
              <a:spcBef>
                <a:spcPts val="500"/>
              </a:spcBef>
              <a:buFont typeface="Arial" panose="020B0604020202020204" pitchFamily="34" charset="0"/>
              <a:buChar char="•"/>
              <a:defRPr sz="1800"/>
            </a:lvl7pPr>
            <a:lvl8pPr marL="3429000" indent="-228600" defTabSz="914400">
              <a:lnSpc>
                <a:spcPct val="90000"/>
              </a:lnSpc>
              <a:spcBef>
                <a:spcPts val="500"/>
              </a:spcBef>
              <a:buFont typeface="Arial" panose="020B0604020202020204" pitchFamily="34" charset="0"/>
              <a:buChar char="•"/>
              <a:defRPr sz="1800"/>
            </a:lvl8pPr>
            <a:lvl9pPr marL="3886200" indent="-228600" defTabSz="914400">
              <a:lnSpc>
                <a:spcPct val="90000"/>
              </a:lnSpc>
              <a:spcBef>
                <a:spcPts val="500"/>
              </a:spcBef>
              <a:buFont typeface="Arial" panose="020B0604020202020204" pitchFamily="34" charset="0"/>
              <a:buChar char="•"/>
              <a:defRPr sz="1800"/>
            </a:lvl9pPr>
          </a:lstStyle>
          <a:p>
            <a:endParaRPr lang="en-US" sz="2400" b="1"/>
          </a:p>
        </p:txBody>
      </p:sp>
      <p:sp>
        <p:nvSpPr>
          <p:cNvPr id="3" name="Rectangle 2">
            <a:extLst>
              <a:ext uri="{FF2B5EF4-FFF2-40B4-BE49-F238E27FC236}">
                <a16:creationId xmlns:a16="http://schemas.microsoft.com/office/drawing/2014/main" id="{179568A9-FFE5-8E1C-1638-AAD2179256A2}"/>
              </a:ext>
            </a:extLst>
          </p:cNvPr>
          <p:cNvSpPr/>
          <p:nvPr/>
        </p:nvSpPr>
        <p:spPr>
          <a:xfrm>
            <a:off x="1087173" y="6281436"/>
            <a:ext cx="4872664" cy="523152"/>
          </a:xfrm>
          <a:prstGeom prst="rect">
            <a:avLst/>
          </a:prstGeom>
          <a:solidFill>
            <a:schemeClr val="accent2"/>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Project Objectives</a:t>
            </a:r>
          </a:p>
        </p:txBody>
      </p:sp>
      <p:sp>
        <p:nvSpPr>
          <p:cNvPr id="14" name="Rectangle 13">
            <a:extLst>
              <a:ext uri="{FF2B5EF4-FFF2-40B4-BE49-F238E27FC236}">
                <a16:creationId xmlns:a16="http://schemas.microsoft.com/office/drawing/2014/main" id="{3861A6C1-EE62-B0F3-5F58-5921E923895F}"/>
              </a:ext>
            </a:extLst>
          </p:cNvPr>
          <p:cNvSpPr/>
          <p:nvPr/>
        </p:nvSpPr>
        <p:spPr>
          <a:xfrm>
            <a:off x="9500026" y="2017737"/>
            <a:ext cx="4872664" cy="523152"/>
          </a:xfrm>
          <a:prstGeom prst="rect">
            <a:avLst/>
          </a:prstGeom>
          <a:solidFill>
            <a:schemeClr val="accent2"/>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Technology Description</a:t>
            </a:r>
          </a:p>
        </p:txBody>
      </p:sp>
      <p:sp>
        <p:nvSpPr>
          <p:cNvPr id="16" name="Rectangle 15">
            <a:extLst>
              <a:ext uri="{FF2B5EF4-FFF2-40B4-BE49-F238E27FC236}">
                <a16:creationId xmlns:a16="http://schemas.microsoft.com/office/drawing/2014/main" id="{5C5A6933-2F16-9687-B571-DBAB21F040BA}"/>
              </a:ext>
            </a:extLst>
          </p:cNvPr>
          <p:cNvSpPr/>
          <p:nvPr/>
        </p:nvSpPr>
        <p:spPr>
          <a:xfrm>
            <a:off x="17981657" y="2036294"/>
            <a:ext cx="4680165" cy="523152"/>
          </a:xfrm>
          <a:prstGeom prst="rect">
            <a:avLst/>
          </a:prstGeom>
          <a:solidFill>
            <a:schemeClr val="accent2"/>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Transition / Infusion Plans</a:t>
            </a:r>
          </a:p>
        </p:txBody>
      </p:sp>
      <p:sp>
        <p:nvSpPr>
          <p:cNvPr id="18" name="Rectangle 17">
            <a:extLst>
              <a:ext uri="{FF2B5EF4-FFF2-40B4-BE49-F238E27FC236}">
                <a16:creationId xmlns:a16="http://schemas.microsoft.com/office/drawing/2014/main" id="{A7445540-F602-927E-A35D-2B8222EF2CCD}"/>
              </a:ext>
            </a:extLst>
          </p:cNvPr>
          <p:cNvSpPr/>
          <p:nvPr/>
        </p:nvSpPr>
        <p:spPr>
          <a:xfrm>
            <a:off x="17995676" y="8024877"/>
            <a:ext cx="4633467" cy="523152"/>
          </a:xfrm>
          <a:prstGeom prst="rect">
            <a:avLst/>
          </a:prstGeom>
          <a:solidFill>
            <a:schemeClr val="accent2"/>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Upcoming Milestones</a:t>
            </a:r>
          </a:p>
        </p:txBody>
      </p:sp>
      <p:sp>
        <p:nvSpPr>
          <p:cNvPr id="34" name="TextBox 33">
            <a:extLst>
              <a:ext uri="{FF2B5EF4-FFF2-40B4-BE49-F238E27FC236}">
                <a16:creationId xmlns:a16="http://schemas.microsoft.com/office/drawing/2014/main" id="{AF467256-894C-01B6-B2AE-EB29FAFEF62F}"/>
              </a:ext>
            </a:extLst>
          </p:cNvPr>
          <p:cNvSpPr txBox="1"/>
          <p:nvPr/>
        </p:nvSpPr>
        <p:spPr>
          <a:xfrm>
            <a:off x="461502" y="11526926"/>
            <a:ext cx="1931608" cy="904135"/>
          </a:xfrm>
          <a:prstGeom prst="roundRect">
            <a:avLst>
              <a:gd name="adj" fmla="val 27980"/>
            </a:avLst>
          </a:prstGeom>
          <a:solidFill>
            <a:schemeClr val="accent2">
              <a:lumMod val="20000"/>
              <a:lumOff val="80000"/>
            </a:schemeClr>
          </a:solidFill>
          <a:effectLst>
            <a:outerShdw blurRad="50800" dist="38100" dir="5400000" algn="t" rotWithShape="0">
              <a:prstClr val="black">
                <a:alpha val="40000"/>
              </a:prstClr>
            </a:outerShdw>
          </a:effectLst>
        </p:spPr>
        <p:txBody>
          <a:bodyPr wrap="square" lIns="0" tIns="0" rIns="0" bIns="0" anchor="ctr">
            <a:noAutofit/>
          </a:bodyPr>
          <a:lstStyle/>
          <a:p>
            <a:pPr algn="ctr">
              <a:spcAft>
                <a:spcPts val="1200"/>
              </a:spcAft>
            </a:pPr>
            <a:r>
              <a:rPr lang="en-US" sz="2000" b="1"/>
              <a:t>Krypton (Kr) Pathfinder</a:t>
            </a:r>
          </a:p>
        </p:txBody>
      </p:sp>
      <p:sp>
        <p:nvSpPr>
          <p:cNvPr id="43" name="TextBox 42">
            <a:extLst>
              <a:ext uri="{FF2B5EF4-FFF2-40B4-BE49-F238E27FC236}">
                <a16:creationId xmlns:a16="http://schemas.microsoft.com/office/drawing/2014/main" id="{F8863DC5-841F-1677-DCB0-2333A32AD334}"/>
              </a:ext>
            </a:extLst>
          </p:cNvPr>
          <p:cNvSpPr txBox="1"/>
          <p:nvPr/>
        </p:nvSpPr>
        <p:spPr>
          <a:xfrm>
            <a:off x="2557701" y="11526926"/>
            <a:ext cx="1931608" cy="904135"/>
          </a:xfrm>
          <a:prstGeom prst="roundRect">
            <a:avLst>
              <a:gd name="adj" fmla="val 27980"/>
            </a:avLst>
          </a:prstGeom>
          <a:solidFill>
            <a:schemeClr val="accent2">
              <a:lumMod val="20000"/>
              <a:lumOff val="80000"/>
            </a:schemeClr>
          </a:solidFill>
          <a:effectLst>
            <a:outerShdw blurRad="50800" dist="38100" dir="5400000" algn="t" rotWithShape="0">
              <a:prstClr val="black">
                <a:alpha val="40000"/>
              </a:prstClr>
            </a:outerShdw>
          </a:effectLst>
        </p:spPr>
        <p:txBody>
          <a:bodyPr wrap="square" lIns="0" tIns="0" rIns="0" bIns="0" anchor="ctr">
            <a:noAutofit/>
          </a:bodyPr>
          <a:lstStyle/>
          <a:p>
            <a:pPr algn="ctr">
              <a:spcBef>
                <a:spcPts val="0"/>
              </a:spcBef>
              <a:spcAft>
                <a:spcPts val="1200"/>
              </a:spcAft>
            </a:pPr>
            <a:r>
              <a:rPr lang="en-US" sz="2000" b="1" dirty="0">
                <a:solidFill>
                  <a:srgbClr val="000000"/>
                </a:solidFill>
              </a:rPr>
              <a:t>Industry Partnership</a:t>
            </a:r>
          </a:p>
        </p:txBody>
      </p:sp>
      <p:sp>
        <p:nvSpPr>
          <p:cNvPr id="45" name="TextBox 44">
            <a:extLst>
              <a:ext uri="{FF2B5EF4-FFF2-40B4-BE49-F238E27FC236}">
                <a16:creationId xmlns:a16="http://schemas.microsoft.com/office/drawing/2014/main" id="{C55CFAAC-886C-A761-67FD-A17033CA2509}"/>
              </a:ext>
            </a:extLst>
          </p:cNvPr>
          <p:cNvSpPr txBox="1"/>
          <p:nvPr/>
        </p:nvSpPr>
        <p:spPr>
          <a:xfrm>
            <a:off x="4669952" y="11526926"/>
            <a:ext cx="1931608" cy="904135"/>
          </a:xfrm>
          <a:prstGeom prst="roundRect">
            <a:avLst>
              <a:gd name="adj" fmla="val 27980"/>
            </a:avLst>
          </a:prstGeom>
          <a:solidFill>
            <a:schemeClr val="accent2">
              <a:lumMod val="20000"/>
              <a:lumOff val="80000"/>
            </a:schemeClr>
          </a:solidFill>
          <a:effectLst>
            <a:outerShdw blurRad="50800" dist="38100" dir="5400000" algn="t" rotWithShape="0">
              <a:prstClr val="black">
                <a:alpha val="40000"/>
              </a:prstClr>
            </a:outerShdw>
          </a:effectLst>
        </p:spPr>
        <p:txBody>
          <a:bodyPr wrap="square" lIns="0" tIns="0" rIns="0" bIns="0" anchor="ctr">
            <a:noAutofit/>
          </a:bodyPr>
          <a:lstStyle/>
          <a:p>
            <a:pPr algn="ctr">
              <a:spcBef>
                <a:spcPts val="0"/>
              </a:spcBef>
              <a:spcAft>
                <a:spcPts val="1200"/>
              </a:spcAft>
            </a:pPr>
            <a:r>
              <a:rPr lang="en-US" sz="2000" b="1" dirty="0">
                <a:solidFill>
                  <a:srgbClr val="000000"/>
                </a:solidFill>
              </a:rPr>
              <a:t>Stakeholder Consortium</a:t>
            </a:r>
          </a:p>
        </p:txBody>
      </p:sp>
      <p:sp>
        <p:nvSpPr>
          <p:cNvPr id="4" name="Rectangle 3">
            <a:extLst>
              <a:ext uri="{FF2B5EF4-FFF2-40B4-BE49-F238E27FC236}">
                <a16:creationId xmlns:a16="http://schemas.microsoft.com/office/drawing/2014/main" id="{F07AD35F-1FC1-C923-6533-9584A239532C}"/>
              </a:ext>
            </a:extLst>
          </p:cNvPr>
          <p:cNvSpPr/>
          <p:nvPr/>
        </p:nvSpPr>
        <p:spPr>
          <a:xfrm>
            <a:off x="1087173" y="12353138"/>
            <a:ext cx="4872664" cy="358519"/>
          </a:xfrm>
          <a:prstGeom prst="rect">
            <a:avLst/>
          </a:prstGeom>
          <a:solidFill>
            <a:schemeClr val="accent2"/>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i="1" dirty="0"/>
              <a:t>Project Elements</a:t>
            </a:r>
          </a:p>
        </p:txBody>
      </p:sp>
      <p:sp>
        <p:nvSpPr>
          <p:cNvPr id="5" name="TextBox 4">
            <a:extLst>
              <a:ext uri="{FF2B5EF4-FFF2-40B4-BE49-F238E27FC236}">
                <a16:creationId xmlns:a16="http://schemas.microsoft.com/office/drawing/2014/main" id="{79AA742B-5E96-A6A0-D4EC-23B460FC10C9}"/>
              </a:ext>
            </a:extLst>
          </p:cNvPr>
          <p:cNvSpPr txBox="1"/>
          <p:nvPr/>
        </p:nvSpPr>
        <p:spPr>
          <a:xfrm>
            <a:off x="763490" y="1190508"/>
            <a:ext cx="19284438" cy="523152"/>
          </a:xfrm>
          <a:prstGeom prst="rect">
            <a:avLst/>
          </a:prstGeom>
        </p:spPr>
        <p:txBody>
          <a:bodyPr vert="horz" lIns="0" tIns="0" rIns="0" bIns="0" rtlCol="0" anchor="ctr" anchorCtr="0">
            <a:noAutofit/>
          </a:bodyPr>
          <a:lstStyle>
            <a:lvl1pPr indent="0" defTabSz="914400">
              <a:lnSpc>
                <a:spcPct val="100000"/>
              </a:lnSpc>
              <a:spcBef>
                <a:spcPts val="0"/>
              </a:spcBef>
              <a:buFont typeface="Arial" panose="020B0604020202020204" pitchFamily="34" charset="0"/>
              <a:buNone/>
              <a:defRPr b="0">
                <a:solidFill>
                  <a:schemeClr val="bg1"/>
                </a:solidFill>
                <a:latin typeface="Arial" panose="020B0604020202020204" pitchFamily="34" charset="0"/>
                <a:cs typeface="Arial" panose="020B0604020202020204" pitchFamily="34" charset="0"/>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defRPr sz="1800"/>
            </a:lvl4pPr>
            <a:lvl5pPr marL="2057400" indent="-228600" defTabSz="914400">
              <a:lnSpc>
                <a:spcPct val="90000"/>
              </a:lnSpc>
              <a:spcBef>
                <a:spcPts val="500"/>
              </a:spcBef>
              <a:buFont typeface="Arial" panose="020B0604020202020204" pitchFamily="34" charset="0"/>
              <a:buChar char="•"/>
              <a:defRPr sz="1800"/>
            </a:lvl5pPr>
            <a:lvl6pPr marL="2514600" indent="-228600" defTabSz="914400">
              <a:lnSpc>
                <a:spcPct val="90000"/>
              </a:lnSpc>
              <a:spcBef>
                <a:spcPts val="500"/>
              </a:spcBef>
              <a:buFont typeface="Arial" panose="020B0604020202020204" pitchFamily="34" charset="0"/>
              <a:buChar char="•"/>
              <a:defRPr sz="1800"/>
            </a:lvl6pPr>
            <a:lvl7pPr marL="2971800" indent="-228600" defTabSz="914400">
              <a:lnSpc>
                <a:spcPct val="90000"/>
              </a:lnSpc>
              <a:spcBef>
                <a:spcPts val="500"/>
              </a:spcBef>
              <a:buFont typeface="Arial" panose="020B0604020202020204" pitchFamily="34" charset="0"/>
              <a:buChar char="•"/>
              <a:defRPr sz="1800"/>
            </a:lvl7pPr>
            <a:lvl8pPr marL="3429000" indent="-228600" defTabSz="914400">
              <a:lnSpc>
                <a:spcPct val="90000"/>
              </a:lnSpc>
              <a:spcBef>
                <a:spcPts val="500"/>
              </a:spcBef>
              <a:buFont typeface="Arial" panose="020B0604020202020204" pitchFamily="34" charset="0"/>
              <a:buChar char="•"/>
              <a:defRPr sz="1800"/>
            </a:lvl8pPr>
            <a:lvl9pPr marL="3886200" indent="-228600" defTabSz="914400">
              <a:lnSpc>
                <a:spcPct val="90000"/>
              </a:lnSpc>
              <a:spcBef>
                <a:spcPts val="500"/>
              </a:spcBef>
              <a:buFont typeface="Arial" panose="020B0604020202020204" pitchFamily="34" charset="0"/>
              <a:buChar char="•"/>
              <a:defRPr sz="1800"/>
            </a:lvl9pPr>
          </a:lstStyle>
          <a:p>
            <a:r>
              <a:rPr lang="en-US" sz="2800" dirty="0"/>
              <a:t>Advanced Mid-Power Electric Rocket (AMPERE) </a:t>
            </a:r>
          </a:p>
        </p:txBody>
      </p:sp>
      <p:sp>
        <p:nvSpPr>
          <p:cNvPr id="6" name="TextBox 5">
            <a:extLst>
              <a:ext uri="{FF2B5EF4-FFF2-40B4-BE49-F238E27FC236}">
                <a16:creationId xmlns:a16="http://schemas.microsoft.com/office/drawing/2014/main" id="{7511E453-F81F-6563-2ACC-72EFFB3197EF}"/>
              </a:ext>
            </a:extLst>
          </p:cNvPr>
          <p:cNvSpPr txBox="1"/>
          <p:nvPr/>
        </p:nvSpPr>
        <p:spPr>
          <a:xfrm>
            <a:off x="7376194" y="7174357"/>
            <a:ext cx="9120328" cy="5795724"/>
          </a:xfrm>
          <a:prstGeom prst="roundRect">
            <a:avLst>
              <a:gd name="adj" fmla="val 6404"/>
            </a:avLst>
          </a:prstGeom>
          <a:solidFill>
            <a:schemeClr val="bg2"/>
          </a:solidFill>
          <a:effectLst/>
        </p:spPr>
        <p:txBody>
          <a:bodyPr wrap="square" lIns="182880" tIns="365760" rIns="182880" bIns="182880" numCol="1" spcCol="0">
            <a:spAutoFit/>
          </a:bodyPr>
          <a:lstStyle/>
          <a:p>
            <a:pPr algn="ctr">
              <a:spcAft>
                <a:spcPts val="1200"/>
              </a:spcAft>
            </a:pPr>
            <a:r>
              <a:rPr lang="en-US" sz="2400" b="1" i="1" dirty="0"/>
              <a:t>Significant FY26 collaborative investments demonstrate AMPERE’s broad appeal to stakeholders</a:t>
            </a:r>
          </a:p>
          <a:p>
            <a:pPr marL="342900" indent="-342900">
              <a:spcAft>
                <a:spcPts val="1200"/>
              </a:spcAft>
              <a:buFont typeface="Arial" panose="020B0604020202020204" pitchFamily="34" charset="0"/>
              <a:buChar char="•"/>
            </a:pPr>
            <a:r>
              <a:rPr lang="en-US" sz="2200" b="1" dirty="0" err="1"/>
              <a:t>CoECI</a:t>
            </a:r>
            <a:r>
              <a:rPr lang="en-US" sz="2200" b="1" dirty="0"/>
              <a:t>:</a:t>
            </a:r>
            <a:r>
              <a:rPr lang="en-US" sz="2200" dirty="0"/>
              <a:t> Secured cost-share to execute both the subsystem market analysis and thruster prototyping challenges</a:t>
            </a:r>
          </a:p>
          <a:p>
            <a:pPr marL="342900" indent="-342900">
              <a:spcAft>
                <a:spcPts val="1200"/>
              </a:spcAft>
              <a:buFont typeface="Arial" panose="020B0604020202020204" pitchFamily="34" charset="0"/>
              <a:buChar char="•"/>
            </a:pPr>
            <a:r>
              <a:rPr lang="en-US" sz="2200" b="1" dirty="0"/>
              <a:t>STRG ESI:</a:t>
            </a:r>
            <a:r>
              <a:rPr lang="en-US" sz="2200" dirty="0"/>
              <a:t> Proposed STMD GO Domain’s top-rated Catalyst solicitation topic for a university partnership to conduct critical research into krypton life-limiting mechanisms</a:t>
            </a:r>
          </a:p>
          <a:p>
            <a:pPr marL="342900" indent="-342900">
              <a:spcAft>
                <a:spcPts val="1200"/>
              </a:spcAft>
              <a:buFont typeface="Arial" panose="020B0604020202020204" pitchFamily="34" charset="0"/>
              <a:buChar char="•"/>
            </a:pPr>
            <a:r>
              <a:rPr lang="en-US" sz="2200" b="1" dirty="0"/>
              <a:t>NASA GRC:</a:t>
            </a:r>
            <a:r>
              <a:rPr lang="en-US" sz="2200" dirty="0"/>
              <a:t> Selected for a GRC High-Priority Investment grant to procure advanced optical diagnostics (Laser Induced Fluorescence) essential for mitigating thruster lifetime risks</a:t>
            </a:r>
          </a:p>
          <a:p>
            <a:pPr marL="342900" indent="-342900">
              <a:spcAft>
                <a:spcPts val="1200"/>
              </a:spcAft>
              <a:buFont typeface="Arial" panose="020B0604020202020204" pitchFamily="34" charset="0"/>
              <a:buChar char="•"/>
            </a:pPr>
            <a:r>
              <a:rPr lang="en-US" sz="2200" b="1" dirty="0"/>
              <a:t>Department of War (</a:t>
            </a:r>
            <a:r>
              <a:rPr lang="en-US" sz="2200" b="1" dirty="0" err="1"/>
              <a:t>DoW</a:t>
            </a:r>
            <a:r>
              <a:rPr lang="en-US" sz="2200" b="1" dirty="0"/>
              <a:t>): </a:t>
            </a:r>
            <a:r>
              <a:rPr lang="en-US" sz="2200" dirty="0"/>
              <a:t>Initiated cost-sharing and value-added discussions with </a:t>
            </a:r>
            <a:r>
              <a:rPr lang="en-US" sz="2200" dirty="0" err="1"/>
              <a:t>DoW</a:t>
            </a:r>
            <a:r>
              <a:rPr lang="en-US" sz="2200" dirty="0"/>
              <a:t> for the stakeholder consortium and post-FY27 roadmap activities (e.g., FSAA and ACO)</a:t>
            </a:r>
          </a:p>
        </p:txBody>
      </p:sp>
      <p:sp>
        <p:nvSpPr>
          <p:cNvPr id="9" name="Rectangle 8">
            <a:extLst>
              <a:ext uri="{FF2B5EF4-FFF2-40B4-BE49-F238E27FC236}">
                <a16:creationId xmlns:a16="http://schemas.microsoft.com/office/drawing/2014/main" id="{6FA9C743-BF7B-3EDC-8A33-9FE7C7707D64}"/>
              </a:ext>
            </a:extLst>
          </p:cNvPr>
          <p:cNvSpPr/>
          <p:nvPr/>
        </p:nvSpPr>
        <p:spPr>
          <a:xfrm>
            <a:off x="9070975" y="6899600"/>
            <a:ext cx="5730766" cy="523152"/>
          </a:xfrm>
          <a:prstGeom prst="rect">
            <a:avLst/>
          </a:prstGeom>
          <a:solidFill>
            <a:schemeClr val="accent2"/>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Partnerships / Collaborations</a:t>
            </a:r>
          </a:p>
        </p:txBody>
      </p:sp>
    </p:spTree>
    <p:extLst>
      <p:ext uri="{BB962C8B-B14F-4D97-AF65-F5344CB8AC3E}">
        <p14:creationId xmlns:p14="http://schemas.microsoft.com/office/powerpoint/2010/main" val="35077372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70E69-F2AF-4971-7AC8-C5654BC3389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6314558-76C5-E298-AAE4-EB1CF12A8F09}"/>
              </a:ext>
            </a:extLst>
          </p:cNvPr>
          <p:cNvSpPr>
            <a:spLocks noGrp="1"/>
          </p:cNvSpPr>
          <p:nvPr>
            <p:ph type="body" sz="quarter" idx="19"/>
          </p:nvPr>
        </p:nvSpPr>
        <p:spPr>
          <a:xfrm>
            <a:off x="763489" y="491898"/>
            <a:ext cx="17151789" cy="728037"/>
          </a:xfrm>
        </p:spPr>
        <p:txBody>
          <a:bodyPr>
            <a:normAutofit/>
          </a:bodyPr>
          <a:lstStyle/>
          <a:p>
            <a:r>
              <a:rPr lang="en-US">
                <a:latin typeface="Arial" panose="020B0604020202020204" pitchFamily="34" charset="0"/>
              </a:rPr>
              <a:t>AMPERE | </a:t>
            </a:r>
            <a:r>
              <a:rPr lang="en-US" b="1">
                <a:latin typeface="Arial" panose="020B0604020202020204" pitchFamily="34" charset="0"/>
              </a:rPr>
              <a:t>Project Elements (FY26-27)</a:t>
            </a:r>
          </a:p>
        </p:txBody>
      </p:sp>
      <p:sp>
        <p:nvSpPr>
          <p:cNvPr id="4" name="TextBox 3">
            <a:extLst>
              <a:ext uri="{FF2B5EF4-FFF2-40B4-BE49-F238E27FC236}">
                <a16:creationId xmlns:a16="http://schemas.microsoft.com/office/drawing/2014/main" id="{145D9605-F9A7-3A56-5849-8F739682A57B}"/>
              </a:ext>
            </a:extLst>
          </p:cNvPr>
          <p:cNvSpPr txBox="1"/>
          <p:nvPr/>
        </p:nvSpPr>
        <p:spPr>
          <a:xfrm>
            <a:off x="763490" y="1190508"/>
            <a:ext cx="19284438" cy="523152"/>
          </a:xfrm>
          <a:prstGeom prst="rect">
            <a:avLst/>
          </a:prstGeom>
        </p:spPr>
        <p:txBody>
          <a:bodyPr vert="horz" lIns="0" tIns="0" rIns="0" bIns="0" rtlCol="0" anchor="ctr" anchorCtr="0">
            <a:noAutofit/>
          </a:bodyPr>
          <a:lstStyle>
            <a:lvl1pPr indent="0" defTabSz="914400">
              <a:lnSpc>
                <a:spcPct val="100000"/>
              </a:lnSpc>
              <a:spcBef>
                <a:spcPts val="0"/>
              </a:spcBef>
              <a:buFont typeface="Arial" panose="020B0604020202020204" pitchFamily="34" charset="0"/>
              <a:buNone/>
              <a:defRPr b="0">
                <a:solidFill>
                  <a:schemeClr val="bg1"/>
                </a:solidFill>
                <a:latin typeface="Arial" panose="020B0604020202020204" pitchFamily="34" charset="0"/>
                <a:cs typeface="Arial" panose="020B0604020202020204" pitchFamily="34" charset="0"/>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defRPr sz="1800"/>
            </a:lvl4pPr>
            <a:lvl5pPr marL="2057400" indent="-228600" defTabSz="914400">
              <a:lnSpc>
                <a:spcPct val="90000"/>
              </a:lnSpc>
              <a:spcBef>
                <a:spcPts val="500"/>
              </a:spcBef>
              <a:buFont typeface="Arial" panose="020B0604020202020204" pitchFamily="34" charset="0"/>
              <a:buChar char="•"/>
              <a:defRPr sz="1800"/>
            </a:lvl5pPr>
            <a:lvl6pPr marL="2514600" indent="-228600" defTabSz="914400">
              <a:lnSpc>
                <a:spcPct val="90000"/>
              </a:lnSpc>
              <a:spcBef>
                <a:spcPts val="500"/>
              </a:spcBef>
              <a:buFont typeface="Arial" panose="020B0604020202020204" pitchFamily="34" charset="0"/>
              <a:buChar char="•"/>
              <a:defRPr sz="1800"/>
            </a:lvl6pPr>
            <a:lvl7pPr marL="2971800" indent="-228600" defTabSz="914400">
              <a:lnSpc>
                <a:spcPct val="90000"/>
              </a:lnSpc>
              <a:spcBef>
                <a:spcPts val="500"/>
              </a:spcBef>
              <a:buFont typeface="Arial" panose="020B0604020202020204" pitchFamily="34" charset="0"/>
              <a:buChar char="•"/>
              <a:defRPr sz="1800"/>
            </a:lvl7pPr>
            <a:lvl8pPr marL="3429000" indent="-228600" defTabSz="914400">
              <a:lnSpc>
                <a:spcPct val="90000"/>
              </a:lnSpc>
              <a:spcBef>
                <a:spcPts val="500"/>
              </a:spcBef>
              <a:buFont typeface="Arial" panose="020B0604020202020204" pitchFamily="34" charset="0"/>
              <a:buChar char="•"/>
              <a:defRPr sz="1800"/>
            </a:lvl8pPr>
            <a:lvl9pPr marL="3886200" indent="-228600" defTabSz="914400">
              <a:lnSpc>
                <a:spcPct val="90000"/>
              </a:lnSpc>
              <a:spcBef>
                <a:spcPts val="500"/>
              </a:spcBef>
              <a:buFont typeface="Arial" panose="020B0604020202020204" pitchFamily="34" charset="0"/>
              <a:buChar char="•"/>
              <a:defRPr sz="1800"/>
            </a:lvl9pPr>
          </a:lstStyle>
          <a:p>
            <a:r>
              <a:rPr lang="en-US" sz="2800"/>
              <a:t>Advanced Mid-Power Electric Rocket (AMPERE) </a:t>
            </a:r>
          </a:p>
        </p:txBody>
      </p:sp>
      <p:sp>
        <p:nvSpPr>
          <p:cNvPr id="11" name="Text Placeholder 8">
            <a:extLst>
              <a:ext uri="{FF2B5EF4-FFF2-40B4-BE49-F238E27FC236}">
                <a16:creationId xmlns:a16="http://schemas.microsoft.com/office/drawing/2014/main" id="{A5D7489D-2D4A-2EFA-D24E-E58C75D8FB0E}"/>
              </a:ext>
            </a:extLst>
          </p:cNvPr>
          <p:cNvSpPr txBox="1">
            <a:spLocks/>
          </p:cNvSpPr>
          <p:nvPr/>
        </p:nvSpPr>
        <p:spPr>
          <a:xfrm>
            <a:off x="18457875" y="491898"/>
            <a:ext cx="4142933" cy="728037"/>
          </a:xfrm>
          <a:prstGeom prst="rect">
            <a:avLst/>
          </a:prstGeom>
        </p:spPr>
        <p:txBody>
          <a:bodyPr vert="horz" lIns="0" tIns="0" rIns="0" bIns="0" rtlCol="0" anchor="ctr" anchorCtr="0">
            <a:normAutofit lnSpcReduction="10000"/>
          </a:bodyPr>
          <a:lstStyle>
            <a:lvl1pPr marL="0" indent="0" algn="r" defTabSz="914309" rtl="0" eaLnBrk="1" latinLnBrk="0" hangingPunct="1">
              <a:lnSpc>
                <a:spcPct val="100000"/>
              </a:lnSpc>
              <a:spcBef>
                <a:spcPts val="0"/>
              </a:spcBef>
              <a:buFont typeface="Arial" panose="020B0604020202020204" pitchFamily="34" charset="0"/>
              <a:buNone/>
              <a:defRPr sz="2800" b="0" kern="1200">
                <a:solidFill>
                  <a:srgbClr val="FF0000"/>
                </a:solidFill>
                <a:latin typeface="+mj-lt"/>
                <a:ea typeface="+mn-ea"/>
                <a:cs typeface="Arial" panose="020B0604020202020204" pitchFamily="34" charset="0"/>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solidFill>
                  <a:srgbClr val="B9CEFF"/>
                </a:solidFill>
                <a:latin typeface="Arial" panose="020B0604020202020204" pitchFamily="34" charset="0"/>
              </a:rPr>
              <a:t>GO / Space Transportation Annual Review</a:t>
            </a:r>
          </a:p>
        </p:txBody>
      </p:sp>
      <p:cxnSp>
        <p:nvCxnSpPr>
          <p:cNvPr id="10" name="Straight Connector 9">
            <a:extLst>
              <a:ext uri="{FF2B5EF4-FFF2-40B4-BE49-F238E27FC236}">
                <a16:creationId xmlns:a16="http://schemas.microsoft.com/office/drawing/2014/main" id="{032EB012-C6E3-8090-2D34-0E40DF9C4097}"/>
              </a:ext>
            </a:extLst>
          </p:cNvPr>
          <p:cNvCxnSpPr>
            <a:cxnSpLocks/>
          </p:cNvCxnSpPr>
          <p:nvPr/>
        </p:nvCxnSpPr>
        <p:spPr>
          <a:xfrm>
            <a:off x="12192000" y="1713660"/>
            <a:ext cx="0" cy="11087940"/>
          </a:xfrm>
          <a:prstGeom prst="line">
            <a:avLst/>
          </a:prstGeom>
          <a:ln w="57150"/>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285ABB83-5658-D3CC-5F90-C58C8598E813}"/>
              </a:ext>
            </a:extLst>
          </p:cNvPr>
          <p:cNvCxnSpPr>
            <a:cxnSpLocks/>
          </p:cNvCxnSpPr>
          <p:nvPr/>
        </p:nvCxnSpPr>
        <p:spPr>
          <a:xfrm>
            <a:off x="0" y="6822833"/>
            <a:ext cx="24384000" cy="0"/>
          </a:xfrm>
          <a:prstGeom prst="line">
            <a:avLst/>
          </a:prstGeom>
          <a:ln w="57150"/>
        </p:spPr>
        <p:style>
          <a:lnRef idx="1">
            <a:schemeClr val="dk1"/>
          </a:lnRef>
          <a:fillRef idx="0">
            <a:schemeClr val="dk1"/>
          </a:fillRef>
          <a:effectRef idx="0">
            <a:schemeClr val="dk1"/>
          </a:effectRef>
          <a:fontRef idx="minor">
            <a:schemeClr val="tx1"/>
          </a:fontRef>
        </p:style>
      </p:cxnSp>
      <p:grpSp>
        <p:nvGrpSpPr>
          <p:cNvPr id="47" name="Group 46">
            <a:extLst>
              <a:ext uri="{FF2B5EF4-FFF2-40B4-BE49-F238E27FC236}">
                <a16:creationId xmlns:a16="http://schemas.microsoft.com/office/drawing/2014/main" id="{49BD9532-F40B-10A3-0AA7-A14934C1202C}"/>
              </a:ext>
            </a:extLst>
          </p:cNvPr>
          <p:cNvGrpSpPr/>
          <p:nvPr/>
        </p:nvGrpSpPr>
        <p:grpSpPr>
          <a:xfrm>
            <a:off x="1280810" y="2294769"/>
            <a:ext cx="5450927" cy="3633951"/>
            <a:chOff x="6456327" y="1612025"/>
            <a:chExt cx="5450927" cy="3633951"/>
          </a:xfrm>
        </p:grpSpPr>
        <p:pic>
          <p:nvPicPr>
            <p:cNvPr id="48" name="Picture 47">
              <a:extLst>
                <a:ext uri="{FF2B5EF4-FFF2-40B4-BE49-F238E27FC236}">
                  <a16:creationId xmlns:a16="http://schemas.microsoft.com/office/drawing/2014/main" id="{A7525E17-BF72-7597-8122-F9ACFCF6785D}"/>
                </a:ext>
              </a:extLst>
            </p:cNvPr>
            <p:cNvPicPr>
              <a:picLocks noChangeAspect="1"/>
            </p:cNvPicPr>
            <p:nvPr/>
          </p:nvPicPr>
          <p:blipFill>
            <a:blip r:embed="rId2"/>
            <a:stretch>
              <a:fillRect/>
            </a:stretch>
          </p:blipFill>
          <p:spPr>
            <a:xfrm>
              <a:off x="6456327" y="1612025"/>
              <a:ext cx="5450927" cy="3633951"/>
            </a:xfrm>
            <a:prstGeom prst="rect">
              <a:avLst/>
            </a:prstGeom>
          </p:spPr>
        </p:pic>
        <p:grpSp>
          <p:nvGrpSpPr>
            <p:cNvPr id="49" name="Group 48">
              <a:extLst>
                <a:ext uri="{FF2B5EF4-FFF2-40B4-BE49-F238E27FC236}">
                  <a16:creationId xmlns:a16="http://schemas.microsoft.com/office/drawing/2014/main" id="{7C7D5CDA-C2E6-74BD-348F-1B86ACFAD351}"/>
                </a:ext>
              </a:extLst>
            </p:cNvPr>
            <p:cNvGrpSpPr/>
            <p:nvPr/>
          </p:nvGrpSpPr>
          <p:grpSpPr>
            <a:xfrm>
              <a:off x="7336647" y="1672959"/>
              <a:ext cx="3703141" cy="3309033"/>
              <a:chOff x="7336647" y="1672959"/>
              <a:chExt cx="3703141" cy="3309033"/>
            </a:xfrm>
          </p:grpSpPr>
          <p:grpSp>
            <p:nvGrpSpPr>
              <p:cNvPr id="50" name="Group 49">
                <a:extLst>
                  <a:ext uri="{FF2B5EF4-FFF2-40B4-BE49-F238E27FC236}">
                    <a16:creationId xmlns:a16="http://schemas.microsoft.com/office/drawing/2014/main" id="{1C65D463-295E-7BAB-C419-D0270B599A65}"/>
                  </a:ext>
                </a:extLst>
              </p:cNvPr>
              <p:cNvGrpSpPr/>
              <p:nvPr/>
            </p:nvGrpSpPr>
            <p:grpSpPr>
              <a:xfrm rot="10800000">
                <a:off x="7620085" y="4184578"/>
                <a:ext cx="605850" cy="425200"/>
                <a:chOff x="7620085" y="4184578"/>
                <a:chExt cx="605850" cy="425200"/>
              </a:xfrm>
            </p:grpSpPr>
            <p:sp>
              <p:nvSpPr>
                <p:cNvPr id="68" name="Block Arc 67">
                  <a:extLst>
                    <a:ext uri="{FF2B5EF4-FFF2-40B4-BE49-F238E27FC236}">
                      <a16:creationId xmlns:a16="http://schemas.microsoft.com/office/drawing/2014/main" id="{65CBD70F-F2E4-84A3-36D4-5747638F1793}"/>
                    </a:ext>
                  </a:extLst>
                </p:cNvPr>
                <p:cNvSpPr/>
                <p:nvPr/>
              </p:nvSpPr>
              <p:spPr>
                <a:xfrm rot="19300213">
                  <a:off x="7873923" y="4273062"/>
                  <a:ext cx="157025" cy="257197"/>
                </a:xfrm>
                <a:prstGeom prst="blockArc">
                  <a:avLst>
                    <a:gd name="adj1" fmla="val 10770112"/>
                    <a:gd name="adj2" fmla="val 0"/>
                    <a:gd name="adj3" fmla="val 5142"/>
                  </a:avLst>
                </a:prstGeom>
                <a:solidFill>
                  <a:sysClr val="windowText" lastClr="000000"/>
                </a:solidFill>
                <a:ln w="25400" cap="flat" cmpd="sng" algn="ctr">
                  <a:solidFill>
                    <a:sysClr val="windowText" lastClr="000000"/>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cxnSp>
              <p:nvCxnSpPr>
                <p:cNvPr id="69" name="Straight Connector 68">
                  <a:extLst>
                    <a:ext uri="{FF2B5EF4-FFF2-40B4-BE49-F238E27FC236}">
                      <a16:creationId xmlns:a16="http://schemas.microsoft.com/office/drawing/2014/main" id="{CAC4FF6C-0E7C-3375-CF67-6F277C6BC4C1}"/>
                    </a:ext>
                  </a:extLst>
                </p:cNvPr>
                <p:cNvCxnSpPr>
                  <a:cxnSpLocks/>
                </p:cNvCxnSpPr>
                <p:nvPr/>
              </p:nvCxnSpPr>
              <p:spPr>
                <a:xfrm flipV="1">
                  <a:off x="8001057" y="4184578"/>
                  <a:ext cx="224878" cy="173096"/>
                </a:xfrm>
                <a:prstGeom prst="line">
                  <a:avLst/>
                </a:prstGeom>
                <a:noFill/>
                <a:ln w="28575" cap="flat" cmpd="sng" algn="ctr">
                  <a:solidFill>
                    <a:sysClr val="windowText" lastClr="000000"/>
                  </a:solidFill>
                  <a:prstDash val="solid"/>
                </a:ln>
                <a:effectLst/>
              </p:spPr>
            </p:cxnSp>
            <p:cxnSp>
              <p:nvCxnSpPr>
                <p:cNvPr id="70" name="Straight Connector 69">
                  <a:extLst>
                    <a:ext uri="{FF2B5EF4-FFF2-40B4-BE49-F238E27FC236}">
                      <a16:creationId xmlns:a16="http://schemas.microsoft.com/office/drawing/2014/main" id="{C2A98445-4B11-3A15-FD2B-BF7E1B73440F}"/>
                    </a:ext>
                  </a:extLst>
                </p:cNvPr>
                <p:cNvCxnSpPr>
                  <a:cxnSpLocks/>
                  <a:endCxn id="68" idx="0"/>
                </p:cNvCxnSpPr>
                <p:nvPr/>
              </p:nvCxnSpPr>
              <p:spPr>
                <a:xfrm flipV="1">
                  <a:off x="7620085" y="4448357"/>
                  <a:ext cx="274330" cy="161421"/>
                </a:xfrm>
                <a:prstGeom prst="line">
                  <a:avLst/>
                </a:prstGeom>
                <a:noFill/>
                <a:ln w="28575" cap="flat" cmpd="sng" algn="ctr">
                  <a:solidFill>
                    <a:sysClr val="windowText" lastClr="000000"/>
                  </a:solidFill>
                  <a:prstDash val="solid"/>
                </a:ln>
                <a:effectLst/>
              </p:spPr>
            </p:cxnSp>
          </p:grpSp>
          <p:sp>
            <p:nvSpPr>
              <p:cNvPr id="51" name="Rectangle 50">
                <a:extLst>
                  <a:ext uri="{FF2B5EF4-FFF2-40B4-BE49-F238E27FC236}">
                    <a16:creationId xmlns:a16="http://schemas.microsoft.com/office/drawing/2014/main" id="{CBBED5B4-A2D7-D4B9-1C26-4B669AAD5595}"/>
                  </a:ext>
                </a:extLst>
              </p:cNvPr>
              <p:cNvSpPr/>
              <p:nvPr/>
            </p:nvSpPr>
            <p:spPr>
              <a:xfrm rot="1804993">
                <a:off x="8541460" y="2674437"/>
                <a:ext cx="334584" cy="373819"/>
              </a:xfrm>
              <a:prstGeom prst="rect">
                <a:avLst/>
              </a:prstGeom>
              <a:solidFill>
                <a:srgbClr val="1167AF"/>
              </a:solidFill>
              <a:ln w="25400"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2" name="TextBox 51">
                <a:extLst>
                  <a:ext uri="{FF2B5EF4-FFF2-40B4-BE49-F238E27FC236}">
                    <a16:creationId xmlns:a16="http://schemas.microsoft.com/office/drawing/2014/main" id="{D3FF2E85-B24C-9B28-33C1-AF5FECC1BEEC}"/>
                  </a:ext>
                </a:extLst>
              </p:cNvPr>
              <p:cNvSpPr txBox="1"/>
              <p:nvPr/>
            </p:nvSpPr>
            <p:spPr>
              <a:xfrm rot="18000000">
                <a:off x="7562716" y="3073012"/>
                <a:ext cx="1815177" cy="369332"/>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prstClr val="white"/>
                    </a:solidFill>
                    <a:effectLst/>
                    <a:uLnTx/>
                    <a:uFillTx/>
                    <a:latin typeface="Calibri"/>
                  </a:rPr>
                  <a:t>NASA Technology</a:t>
                </a:r>
              </a:p>
            </p:txBody>
          </p:sp>
          <p:sp>
            <p:nvSpPr>
              <p:cNvPr id="53" name="TextBox 52">
                <a:extLst>
                  <a:ext uri="{FF2B5EF4-FFF2-40B4-BE49-F238E27FC236}">
                    <a16:creationId xmlns:a16="http://schemas.microsoft.com/office/drawing/2014/main" id="{4C48A042-2204-666D-0665-433B50B50D04}"/>
                  </a:ext>
                </a:extLst>
              </p:cNvPr>
              <p:cNvSpPr txBox="1"/>
              <p:nvPr/>
            </p:nvSpPr>
            <p:spPr>
              <a:xfrm rot="3600000" flipH="1">
                <a:off x="8910745" y="3123329"/>
                <a:ext cx="2056653" cy="369332"/>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prstClr val="white"/>
                    </a:solidFill>
                    <a:effectLst/>
                    <a:uLnTx/>
                    <a:uFillTx/>
                    <a:latin typeface="Calibri"/>
                  </a:rPr>
                  <a:t>Commercial Partner</a:t>
                </a:r>
              </a:p>
            </p:txBody>
          </p:sp>
          <p:sp>
            <p:nvSpPr>
              <p:cNvPr id="54" name="Rectangle 53">
                <a:extLst>
                  <a:ext uri="{FF2B5EF4-FFF2-40B4-BE49-F238E27FC236}">
                    <a16:creationId xmlns:a16="http://schemas.microsoft.com/office/drawing/2014/main" id="{9F1F0FE7-4371-9247-EE42-D25343CA73B0}"/>
                  </a:ext>
                </a:extLst>
              </p:cNvPr>
              <p:cNvSpPr/>
              <p:nvPr/>
            </p:nvSpPr>
            <p:spPr>
              <a:xfrm>
                <a:off x="9006224" y="4249725"/>
                <a:ext cx="334584" cy="365760"/>
              </a:xfrm>
              <a:prstGeom prst="rect">
                <a:avLst/>
              </a:prstGeom>
              <a:solidFill>
                <a:srgbClr val="1167AF"/>
              </a:solidFill>
              <a:ln w="25400"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grpSp>
            <p:nvGrpSpPr>
              <p:cNvPr id="55" name="Group 54">
                <a:extLst>
                  <a:ext uri="{FF2B5EF4-FFF2-40B4-BE49-F238E27FC236}">
                    <a16:creationId xmlns:a16="http://schemas.microsoft.com/office/drawing/2014/main" id="{6A018257-E596-EDD2-8E0B-83859F8145B7}"/>
                  </a:ext>
                </a:extLst>
              </p:cNvPr>
              <p:cNvGrpSpPr/>
              <p:nvPr/>
            </p:nvGrpSpPr>
            <p:grpSpPr>
              <a:xfrm rot="3986638">
                <a:off x="10137980" y="4139220"/>
                <a:ext cx="612263" cy="437799"/>
                <a:chOff x="8073598" y="4202054"/>
                <a:chExt cx="605850" cy="425200"/>
              </a:xfrm>
            </p:grpSpPr>
            <p:sp>
              <p:nvSpPr>
                <p:cNvPr id="65" name="Block Arc 64">
                  <a:extLst>
                    <a:ext uri="{FF2B5EF4-FFF2-40B4-BE49-F238E27FC236}">
                      <a16:creationId xmlns:a16="http://schemas.microsoft.com/office/drawing/2014/main" id="{3A03B28F-8105-8B4A-BCBA-510B42875DEF}"/>
                    </a:ext>
                  </a:extLst>
                </p:cNvPr>
                <p:cNvSpPr/>
                <p:nvPr/>
              </p:nvSpPr>
              <p:spPr>
                <a:xfrm rot="19300213">
                  <a:off x="8327436" y="4290538"/>
                  <a:ext cx="157025" cy="257197"/>
                </a:xfrm>
                <a:prstGeom prst="blockArc">
                  <a:avLst>
                    <a:gd name="adj1" fmla="val 10770112"/>
                    <a:gd name="adj2" fmla="val 0"/>
                    <a:gd name="adj3" fmla="val 5142"/>
                  </a:avLst>
                </a:prstGeom>
                <a:solidFill>
                  <a:sysClr val="windowText" lastClr="000000"/>
                </a:solidFill>
                <a:ln w="25400" cap="flat" cmpd="sng" algn="ctr">
                  <a:solidFill>
                    <a:sysClr val="windowText" lastClr="000000"/>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cxnSp>
              <p:nvCxnSpPr>
                <p:cNvPr id="66" name="Straight Connector 65">
                  <a:extLst>
                    <a:ext uri="{FF2B5EF4-FFF2-40B4-BE49-F238E27FC236}">
                      <a16:creationId xmlns:a16="http://schemas.microsoft.com/office/drawing/2014/main" id="{AA8A4ACE-AC19-E8D5-620F-B6691964791A}"/>
                    </a:ext>
                  </a:extLst>
                </p:cNvPr>
                <p:cNvCxnSpPr>
                  <a:cxnSpLocks/>
                </p:cNvCxnSpPr>
                <p:nvPr/>
              </p:nvCxnSpPr>
              <p:spPr>
                <a:xfrm flipV="1">
                  <a:off x="8454570" y="4202054"/>
                  <a:ext cx="224878" cy="173096"/>
                </a:xfrm>
                <a:prstGeom prst="line">
                  <a:avLst/>
                </a:prstGeom>
                <a:noFill/>
                <a:ln w="28575" cap="flat" cmpd="sng" algn="ctr">
                  <a:solidFill>
                    <a:sysClr val="windowText" lastClr="000000"/>
                  </a:solidFill>
                  <a:prstDash val="solid"/>
                </a:ln>
                <a:effectLst/>
              </p:spPr>
            </p:cxnSp>
            <p:cxnSp>
              <p:nvCxnSpPr>
                <p:cNvPr id="67" name="Straight Connector 66">
                  <a:extLst>
                    <a:ext uri="{FF2B5EF4-FFF2-40B4-BE49-F238E27FC236}">
                      <a16:creationId xmlns:a16="http://schemas.microsoft.com/office/drawing/2014/main" id="{CB273692-3298-9E70-F448-F0B81D107385}"/>
                    </a:ext>
                  </a:extLst>
                </p:cNvPr>
                <p:cNvCxnSpPr>
                  <a:cxnSpLocks/>
                  <a:endCxn id="65" idx="0"/>
                </p:cNvCxnSpPr>
                <p:nvPr/>
              </p:nvCxnSpPr>
              <p:spPr>
                <a:xfrm flipV="1">
                  <a:off x="8073598" y="4465833"/>
                  <a:ext cx="274330" cy="161421"/>
                </a:xfrm>
                <a:prstGeom prst="line">
                  <a:avLst/>
                </a:prstGeom>
                <a:noFill/>
                <a:ln w="28575" cap="flat" cmpd="sng" algn="ctr">
                  <a:solidFill>
                    <a:sysClr val="windowText" lastClr="000000"/>
                  </a:solidFill>
                  <a:prstDash val="solid"/>
                </a:ln>
                <a:effectLst/>
              </p:spPr>
            </p:cxnSp>
          </p:grpSp>
          <p:grpSp>
            <p:nvGrpSpPr>
              <p:cNvPr id="56" name="Group 55">
                <a:extLst>
                  <a:ext uri="{FF2B5EF4-FFF2-40B4-BE49-F238E27FC236}">
                    <a16:creationId xmlns:a16="http://schemas.microsoft.com/office/drawing/2014/main" id="{342053BF-BEF0-63A4-F09C-6C57A1FE8057}"/>
                  </a:ext>
                </a:extLst>
              </p:cNvPr>
              <p:cNvGrpSpPr/>
              <p:nvPr/>
            </p:nvGrpSpPr>
            <p:grpSpPr>
              <a:xfrm rot="18206190">
                <a:off x="8875248" y="1947848"/>
                <a:ext cx="616545" cy="456278"/>
                <a:chOff x="8073598" y="4202054"/>
                <a:chExt cx="605850" cy="425200"/>
              </a:xfrm>
            </p:grpSpPr>
            <p:sp>
              <p:nvSpPr>
                <p:cNvPr id="62" name="Block Arc 61">
                  <a:extLst>
                    <a:ext uri="{FF2B5EF4-FFF2-40B4-BE49-F238E27FC236}">
                      <a16:creationId xmlns:a16="http://schemas.microsoft.com/office/drawing/2014/main" id="{872D8F04-5B67-061B-B645-27452DB6CE02}"/>
                    </a:ext>
                  </a:extLst>
                </p:cNvPr>
                <p:cNvSpPr/>
                <p:nvPr/>
              </p:nvSpPr>
              <p:spPr>
                <a:xfrm rot="19300213">
                  <a:off x="8327436" y="4290538"/>
                  <a:ext cx="157025" cy="257197"/>
                </a:xfrm>
                <a:prstGeom prst="blockArc">
                  <a:avLst>
                    <a:gd name="adj1" fmla="val 10770112"/>
                    <a:gd name="adj2" fmla="val 0"/>
                    <a:gd name="adj3" fmla="val 5142"/>
                  </a:avLst>
                </a:prstGeom>
                <a:solidFill>
                  <a:sysClr val="windowText" lastClr="000000"/>
                </a:solidFill>
                <a:ln w="25400" cap="flat" cmpd="sng" algn="ctr">
                  <a:solidFill>
                    <a:sysClr val="windowText" lastClr="000000"/>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cxnSp>
              <p:nvCxnSpPr>
                <p:cNvPr id="63" name="Straight Connector 62">
                  <a:extLst>
                    <a:ext uri="{FF2B5EF4-FFF2-40B4-BE49-F238E27FC236}">
                      <a16:creationId xmlns:a16="http://schemas.microsoft.com/office/drawing/2014/main" id="{2CFC93D9-C7C7-9AE9-EC7E-AB6E5AC6FF08}"/>
                    </a:ext>
                  </a:extLst>
                </p:cNvPr>
                <p:cNvCxnSpPr>
                  <a:cxnSpLocks/>
                </p:cNvCxnSpPr>
                <p:nvPr/>
              </p:nvCxnSpPr>
              <p:spPr>
                <a:xfrm flipV="1">
                  <a:off x="8454570" y="4202054"/>
                  <a:ext cx="224878" cy="173096"/>
                </a:xfrm>
                <a:prstGeom prst="line">
                  <a:avLst/>
                </a:prstGeom>
                <a:noFill/>
                <a:ln w="28575" cap="flat" cmpd="sng" algn="ctr">
                  <a:solidFill>
                    <a:sysClr val="windowText" lastClr="000000"/>
                  </a:solidFill>
                  <a:prstDash val="solid"/>
                </a:ln>
                <a:effectLst/>
              </p:spPr>
            </p:cxnSp>
            <p:cxnSp>
              <p:nvCxnSpPr>
                <p:cNvPr id="64" name="Straight Connector 63">
                  <a:extLst>
                    <a:ext uri="{FF2B5EF4-FFF2-40B4-BE49-F238E27FC236}">
                      <a16:creationId xmlns:a16="http://schemas.microsoft.com/office/drawing/2014/main" id="{A0134623-1C46-C38B-1732-F9A840CBB89B}"/>
                    </a:ext>
                  </a:extLst>
                </p:cNvPr>
                <p:cNvCxnSpPr>
                  <a:cxnSpLocks/>
                  <a:endCxn id="62" idx="0"/>
                </p:cNvCxnSpPr>
                <p:nvPr/>
              </p:nvCxnSpPr>
              <p:spPr>
                <a:xfrm flipV="1">
                  <a:off x="8073598" y="4465833"/>
                  <a:ext cx="274330" cy="161421"/>
                </a:xfrm>
                <a:prstGeom prst="line">
                  <a:avLst/>
                </a:prstGeom>
                <a:noFill/>
                <a:ln w="28575" cap="flat" cmpd="sng" algn="ctr">
                  <a:solidFill>
                    <a:sysClr val="windowText" lastClr="000000"/>
                  </a:solidFill>
                  <a:prstDash val="solid"/>
                </a:ln>
                <a:effectLst/>
              </p:spPr>
            </p:cxnSp>
          </p:grpSp>
          <p:sp>
            <p:nvSpPr>
              <p:cNvPr id="57" name="TextBox 56">
                <a:extLst>
                  <a:ext uri="{FF2B5EF4-FFF2-40B4-BE49-F238E27FC236}">
                    <a16:creationId xmlns:a16="http://schemas.microsoft.com/office/drawing/2014/main" id="{4BFEB785-B064-D4CF-83BA-F355DD0A5261}"/>
                  </a:ext>
                </a:extLst>
              </p:cNvPr>
              <p:cNvSpPr txBox="1"/>
              <p:nvPr/>
            </p:nvSpPr>
            <p:spPr>
              <a:xfrm>
                <a:off x="8718811" y="4247939"/>
                <a:ext cx="925959" cy="369332"/>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prstClr val="white"/>
                    </a:solidFill>
                    <a:effectLst/>
                    <a:uLnTx/>
                    <a:uFillTx/>
                    <a:latin typeface="Calibri"/>
                  </a:rPr>
                  <a:t>Krypton</a:t>
                </a:r>
              </a:p>
            </p:txBody>
          </p:sp>
          <p:sp>
            <p:nvSpPr>
              <p:cNvPr id="58" name="TextBox 57">
                <a:extLst>
                  <a:ext uri="{FF2B5EF4-FFF2-40B4-BE49-F238E27FC236}">
                    <a16:creationId xmlns:a16="http://schemas.microsoft.com/office/drawing/2014/main" id="{C0323805-0DC5-C7A1-13C4-0EE54530E47D}"/>
                  </a:ext>
                </a:extLst>
              </p:cNvPr>
              <p:cNvSpPr txBox="1"/>
              <p:nvPr/>
            </p:nvSpPr>
            <p:spPr>
              <a:xfrm rot="18120818">
                <a:off x="10023870" y="3966075"/>
                <a:ext cx="1099147" cy="932688"/>
              </a:xfrm>
              <a:prstGeom prst="rect">
                <a:avLst/>
              </a:prstGeom>
              <a:noFill/>
            </p:spPr>
            <p:txBody>
              <a:bodyPr wrap="none" rtlCol="0">
                <a:prstTxWarp prst="textArchDown">
                  <a:avLst>
                    <a:gd name="adj" fmla="val 21528186"/>
                  </a:avLst>
                </a:prstTxWarp>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prstClr val="black"/>
                    </a:solidFill>
                    <a:effectLst/>
                    <a:uLnTx/>
                    <a:uFillTx/>
                    <a:latin typeface="Calibri"/>
                  </a:rPr>
                  <a:t>Total Cost</a:t>
                </a:r>
              </a:p>
            </p:txBody>
          </p:sp>
          <p:sp>
            <p:nvSpPr>
              <p:cNvPr id="59" name="TextBox 58">
                <a:extLst>
                  <a:ext uri="{FF2B5EF4-FFF2-40B4-BE49-F238E27FC236}">
                    <a16:creationId xmlns:a16="http://schemas.microsoft.com/office/drawing/2014/main" id="{15DE075A-B37D-3505-2081-ABAE786FCA3C}"/>
                  </a:ext>
                </a:extLst>
              </p:cNvPr>
              <p:cNvSpPr txBox="1"/>
              <p:nvPr/>
            </p:nvSpPr>
            <p:spPr>
              <a:xfrm>
                <a:off x="8654475" y="1672959"/>
                <a:ext cx="1099147" cy="927921"/>
              </a:xfrm>
              <a:prstGeom prst="rect">
                <a:avLst/>
              </a:prstGeom>
              <a:noFill/>
            </p:spPr>
            <p:txBody>
              <a:bodyPr wrap="none" rtlCol="0">
                <a:prstTxWarp prst="textArchUp">
                  <a:avLst>
                    <a:gd name="adj" fmla="val 8244105"/>
                  </a:avLst>
                </a:prstTxWarp>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prstClr val="black"/>
                    </a:solidFill>
                    <a:effectLst/>
                    <a:uLnTx/>
                    <a:uFillTx/>
                    <a:latin typeface="Calibri"/>
                  </a:rPr>
                  <a:t>Reliability</a:t>
                </a:r>
              </a:p>
            </p:txBody>
          </p:sp>
          <p:pic>
            <p:nvPicPr>
              <p:cNvPr id="60" name="Picture 59">
                <a:extLst>
                  <a:ext uri="{FF2B5EF4-FFF2-40B4-BE49-F238E27FC236}">
                    <a16:creationId xmlns:a16="http://schemas.microsoft.com/office/drawing/2014/main" id="{5557C7D8-CB86-1403-DC50-5ED855FF8BEE}"/>
                  </a:ext>
                </a:extLst>
              </p:cNvPr>
              <p:cNvPicPr>
                <a:picLocks noChangeAspect="1"/>
              </p:cNvPicPr>
              <p:nvPr/>
            </p:nvPicPr>
            <p:blipFill>
              <a:blip r:embed="rId3"/>
              <a:srcRect l="-37698" t="-74064" r="-33503" b="2561"/>
              <a:stretch>
                <a:fillRect/>
              </a:stretch>
            </p:blipFill>
            <p:spPr>
              <a:xfrm>
                <a:off x="8401780" y="2641590"/>
                <a:ext cx="1558254" cy="1226504"/>
              </a:xfrm>
              <a:prstGeom prst="flowChartExtract">
                <a:avLst/>
              </a:prstGeom>
            </p:spPr>
          </p:pic>
          <p:sp>
            <p:nvSpPr>
              <p:cNvPr id="61" name="TextBox 60">
                <a:extLst>
                  <a:ext uri="{FF2B5EF4-FFF2-40B4-BE49-F238E27FC236}">
                    <a16:creationId xmlns:a16="http://schemas.microsoft.com/office/drawing/2014/main" id="{4FC3C750-0D83-6F3B-1C60-5BDCA9AB435D}"/>
                  </a:ext>
                </a:extLst>
              </p:cNvPr>
              <p:cNvSpPr txBox="1"/>
              <p:nvPr/>
            </p:nvSpPr>
            <p:spPr>
              <a:xfrm rot="3010381">
                <a:off x="7253417" y="3958547"/>
                <a:ext cx="1099147" cy="932688"/>
              </a:xfrm>
              <a:prstGeom prst="rect">
                <a:avLst/>
              </a:prstGeom>
              <a:noFill/>
            </p:spPr>
            <p:txBody>
              <a:bodyPr wrap="none" rtlCol="0">
                <a:prstTxWarp prst="textArchDown">
                  <a:avLst>
                    <a:gd name="adj" fmla="val 21528186"/>
                  </a:avLst>
                </a:prstTxWarp>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prstClr val="black"/>
                    </a:solidFill>
                    <a:effectLst/>
                    <a:uLnTx/>
                    <a:uFillTx/>
                    <a:latin typeface="Calibri"/>
                  </a:rPr>
                  <a:t>Performance</a:t>
                </a:r>
              </a:p>
            </p:txBody>
          </p:sp>
        </p:grpSp>
      </p:grpSp>
      <p:sp>
        <p:nvSpPr>
          <p:cNvPr id="71" name="Oval 70">
            <a:extLst>
              <a:ext uri="{FF2B5EF4-FFF2-40B4-BE49-F238E27FC236}">
                <a16:creationId xmlns:a16="http://schemas.microsoft.com/office/drawing/2014/main" id="{73931811-B44A-8635-F639-DA7CB5A86574}"/>
              </a:ext>
            </a:extLst>
          </p:cNvPr>
          <p:cNvSpPr/>
          <p:nvPr/>
        </p:nvSpPr>
        <p:spPr>
          <a:xfrm>
            <a:off x="1663216" y="1945129"/>
            <a:ext cx="4648299" cy="4648299"/>
          </a:xfrm>
          <a:prstGeom prst="ellipse">
            <a:avLst/>
          </a:prstGeom>
          <a:noFill/>
          <a:ln w="31750" cap="flat" cmpd="sng" algn="ctr">
            <a:solidFill>
              <a:srgbClr val="4F81BD">
                <a:shade val="95000"/>
                <a:satMod val="105000"/>
              </a:srgbClr>
            </a:solidFill>
            <a:prstDash val="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72" name="TextBox 71">
            <a:extLst>
              <a:ext uri="{FF2B5EF4-FFF2-40B4-BE49-F238E27FC236}">
                <a16:creationId xmlns:a16="http://schemas.microsoft.com/office/drawing/2014/main" id="{A4D8DFA7-CB3A-430D-C411-79677418CF34}"/>
              </a:ext>
            </a:extLst>
          </p:cNvPr>
          <p:cNvSpPr txBox="1"/>
          <p:nvPr/>
        </p:nvSpPr>
        <p:spPr>
          <a:xfrm>
            <a:off x="6731737" y="2847676"/>
            <a:ext cx="5260971" cy="2893100"/>
          </a:xfrm>
          <a:prstGeom prst="rect">
            <a:avLst/>
          </a:prstGeom>
          <a:noFill/>
        </p:spPr>
        <p:txBody>
          <a:bodyPr wrap="square" rtlCol="0">
            <a:spAutoFit/>
          </a:bodyPr>
          <a:lstStyle/>
          <a:p>
            <a:r>
              <a:rPr lang="en-US" sz="2800" i="1" dirty="0">
                <a:cs typeface="Arial"/>
              </a:rPr>
              <a:t>What Stakeholders Require:</a:t>
            </a:r>
          </a:p>
          <a:p>
            <a:endParaRPr lang="en-US" sz="1400" dirty="0">
              <a:cs typeface="Arial"/>
            </a:endParaRPr>
          </a:p>
          <a:p>
            <a:pPr marL="457200" indent="-457200">
              <a:buFont typeface="Wingdings" panose="05000000000000000000" pitchFamily="2" charset="2"/>
              <a:buChar char="v"/>
            </a:pPr>
            <a:r>
              <a:rPr lang="en-US" sz="2800" dirty="0">
                <a:solidFill>
                  <a:schemeClr val="accent5"/>
                </a:solidFill>
                <a:cs typeface="Arial"/>
              </a:rPr>
              <a:t>High reliability and robustness</a:t>
            </a:r>
          </a:p>
          <a:p>
            <a:pPr marL="457200" indent="-457200">
              <a:buFont typeface="Wingdings" panose="05000000000000000000" pitchFamily="2" charset="2"/>
              <a:buChar char="v"/>
            </a:pPr>
            <a:r>
              <a:rPr lang="en-US" sz="2800" dirty="0">
                <a:solidFill>
                  <a:schemeClr val="accent5"/>
                </a:solidFill>
                <a:cs typeface="Arial"/>
              </a:rPr>
              <a:t>Low total cost burden</a:t>
            </a:r>
          </a:p>
          <a:p>
            <a:pPr marL="457200" indent="-457200">
              <a:buFont typeface="Wingdings" panose="05000000000000000000" pitchFamily="2" charset="2"/>
              <a:buChar char="v"/>
            </a:pPr>
            <a:r>
              <a:rPr lang="en-US" sz="2800" dirty="0">
                <a:solidFill>
                  <a:schemeClr val="accent5"/>
                </a:solidFill>
                <a:cs typeface="Arial"/>
              </a:rPr>
              <a:t>Sufficient performance for mission capture</a:t>
            </a:r>
          </a:p>
        </p:txBody>
      </p:sp>
      <p:sp>
        <p:nvSpPr>
          <p:cNvPr id="73" name="TextBox 72">
            <a:extLst>
              <a:ext uri="{FF2B5EF4-FFF2-40B4-BE49-F238E27FC236}">
                <a16:creationId xmlns:a16="http://schemas.microsoft.com/office/drawing/2014/main" id="{8A406CD5-7019-D9E8-836D-129C9BF1EC32}"/>
              </a:ext>
            </a:extLst>
          </p:cNvPr>
          <p:cNvSpPr txBox="1"/>
          <p:nvPr/>
        </p:nvSpPr>
        <p:spPr>
          <a:xfrm>
            <a:off x="89721" y="2864689"/>
            <a:ext cx="738664" cy="2580194"/>
          </a:xfrm>
          <a:prstGeom prst="rect">
            <a:avLst/>
          </a:prstGeom>
          <a:noFill/>
        </p:spPr>
        <p:txBody>
          <a:bodyPr vert="vert270" wrap="square" rtlCol="0">
            <a:spAutoFit/>
          </a:bodyPr>
          <a:lstStyle/>
          <a:p>
            <a:pPr algn="ctr"/>
            <a:r>
              <a:rPr lang="en-US" b="1"/>
              <a:t>Philosophy</a:t>
            </a:r>
          </a:p>
        </p:txBody>
      </p:sp>
      <p:sp>
        <p:nvSpPr>
          <p:cNvPr id="74" name="TextBox 73">
            <a:extLst>
              <a:ext uri="{FF2B5EF4-FFF2-40B4-BE49-F238E27FC236}">
                <a16:creationId xmlns:a16="http://schemas.microsoft.com/office/drawing/2014/main" id="{4DA7B914-0780-D4DF-DBD5-7F415D866257}"/>
              </a:ext>
            </a:extLst>
          </p:cNvPr>
          <p:cNvSpPr txBox="1"/>
          <p:nvPr/>
        </p:nvSpPr>
        <p:spPr>
          <a:xfrm>
            <a:off x="89721" y="7127437"/>
            <a:ext cx="738664" cy="5038834"/>
          </a:xfrm>
          <a:prstGeom prst="rect">
            <a:avLst/>
          </a:prstGeom>
          <a:noFill/>
        </p:spPr>
        <p:txBody>
          <a:bodyPr vert="vert270" wrap="square" rtlCol="0">
            <a:spAutoFit/>
          </a:bodyPr>
          <a:lstStyle/>
          <a:p>
            <a:pPr algn="ctr"/>
            <a:r>
              <a:rPr lang="en-US" b="1"/>
              <a:t>Industry Challenge</a:t>
            </a:r>
          </a:p>
        </p:txBody>
      </p:sp>
      <p:sp>
        <p:nvSpPr>
          <p:cNvPr id="75" name="TextBox 74">
            <a:extLst>
              <a:ext uri="{FF2B5EF4-FFF2-40B4-BE49-F238E27FC236}">
                <a16:creationId xmlns:a16="http://schemas.microsoft.com/office/drawing/2014/main" id="{D5C06004-7BFA-1ED0-EA63-C9B77501B3BA}"/>
              </a:ext>
            </a:extLst>
          </p:cNvPr>
          <p:cNvSpPr txBox="1"/>
          <p:nvPr/>
        </p:nvSpPr>
        <p:spPr>
          <a:xfrm>
            <a:off x="23523895" y="6894400"/>
            <a:ext cx="738664" cy="5504909"/>
          </a:xfrm>
          <a:prstGeom prst="rect">
            <a:avLst/>
          </a:prstGeom>
          <a:noFill/>
        </p:spPr>
        <p:txBody>
          <a:bodyPr vert="vert270" wrap="square" rtlCol="0">
            <a:spAutoFit/>
          </a:bodyPr>
          <a:lstStyle/>
          <a:p>
            <a:pPr algn="ctr"/>
            <a:r>
              <a:rPr lang="en-US" b="1"/>
              <a:t>Stakeholder Consortium</a:t>
            </a:r>
          </a:p>
        </p:txBody>
      </p:sp>
      <p:sp>
        <p:nvSpPr>
          <p:cNvPr id="76" name="TextBox 75">
            <a:extLst>
              <a:ext uri="{FF2B5EF4-FFF2-40B4-BE49-F238E27FC236}">
                <a16:creationId xmlns:a16="http://schemas.microsoft.com/office/drawing/2014/main" id="{E0B03497-1EFF-3066-DC14-CF9B598B2F25}"/>
              </a:ext>
            </a:extLst>
          </p:cNvPr>
          <p:cNvSpPr txBox="1"/>
          <p:nvPr/>
        </p:nvSpPr>
        <p:spPr>
          <a:xfrm>
            <a:off x="23523895" y="2583525"/>
            <a:ext cx="738664" cy="3062494"/>
          </a:xfrm>
          <a:prstGeom prst="rect">
            <a:avLst/>
          </a:prstGeom>
          <a:noFill/>
        </p:spPr>
        <p:txBody>
          <a:bodyPr vert="vert270" wrap="square" rtlCol="0">
            <a:spAutoFit/>
          </a:bodyPr>
          <a:lstStyle/>
          <a:p>
            <a:pPr algn="ctr"/>
            <a:r>
              <a:rPr lang="en-US" b="1"/>
              <a:t>Kr Pathfinder</a:t>
            </a:r>
          </a:p>
        </p:txBody>
      </p:sp>
      <p:pic>
        <p:nvPicPr>
          <p:cNvPr id="77" name="Picture 76">
            <a:extLst>
              <a:ext uri="{FF2B5EF4-FFF2-40B4-BE49-F238E27FC236}">
                <a16:creationId xmlns:a16="http://schemas.microsoft.com/office/drawing/2014/main" id="{D38D5B81-8E47-CFDC-94A2-78ECF5B4D71E}"/>
              </a:ext>
            </a:extLst>
          </p:cNvPr>
          <p:cNvPicPr>
            <a:picLocks noChangeAspect="1"/>
          </p:cNvPicPr>
          <p:nvPr/>
        </p:nvPicPr>
        <p:blipFill>
          <a:blip r:embed="rId4"/>
          <a:srcRect t="10285"/>
          <a:stretch>
            <a:fillRect/>
          </a:stretch>
        </p:blipFill>
        <p:spPr>
          <a:xfrm>
            <a:off x="13148664" y="1917399"/>
            <a:ext cx="2530738" cy="3749077"/>
          </a:xfrm>
          <a:prstGeom prst="rect">
            <a:avLst/>
          </a:prstGeom>
        </p:spPr>
      </p:pic>
      <p:pic>
        <p:nvPicPr>
          <p:cNvPr id="78" name="Picture 77">
            <a:extLst>
              <a:ext uri="{FF2B5EF4-FFF2-40B4-BE49-F238E27FC236}">
                <a16:creationId xmlns:a16="http://schemas.microsoft.com/office/drawing/2014/main" id="{67708F91-A153-4CCB-5DD2-03BBB2658D65}"/>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16280573" y="1960482"/>
            <a:ext cx="6440211" cy="3458631"/>
          </a:xfrm>
          <a:prstGeom prst="rect">
            <a:avLst/>
          </a:prstGeom>
        </p:spPr>
      </p:pic>
      <p:pic>
        <p:nvPicPr>
          <p:cNvPr id="80" name="Picture 79">
            <a:extLst>
              <a:ext uri="{FF2B5EF4-FFF2-40B4-BE49-F238E27FC236}">
                <a16:creationId xmlns:a16="http://schemas.microsoft.com/office/drawing/2014/main" id="{C22DF18A-D3F1-844B-695C-F298738C46C1}"/>
              </a:ext>
            </a:extLst>
          </p:cNvPr>
          <p:cNvPicPr>
            <a:picLocks noChangeAspect="1"/>
          </p:cNvPicPr>
          <p:nvPr/>
        </p:nvPicPr>
        <p:blipFill>
          <a:blip r:embed="rId6"/>
          <a:srcRect b="5048"/>
          <a:stretch>
            <a:fillRect/>
          </a:stretch>
        </p:blipFill>
        <p:spPr>
          <a:xfrm>
            <a:off x="12722718" y="6918408"/>
            <a:ext cx="10603958" cy="4710905"/>
          </a:xfrm>
          <a:prstGeom prst="rect">
            <a:avLst/>
          </a:prstGeom>
        </p:spPr>
      </p:pic>
      <p:pic>
        <p:nvPicPr>
          <p:cNvPr id="3" name="Picture 2">
            <a:extLst>
              <a:ext uri="{FF2B5EF4-FFF2-40B4-BE49-F238E27FC236}">
                <a16:creationId xmlns:a16="http://schemas.microsoft.com/office/drawing/2014/main" id="{ADF7176F-A57D-9263-741C-E5791162F22C}"/>
              </a:ext>
            </a:extLst>
          </p:cNvPr>
          <p:cNvPicPr>
            <a:picLocks noChangeAspect="1"/>
          </p:cNvPicPr>
          <p:nvPr/>
        </p:nvPicPr>
        <p:blipFill>
          <a:blip r:embed="rId7"/>
          <a:stretch>
            <a:fillRect/>
          </a:stretch>
        </p:blipFill>
        <p:spPr>
          <a:xfrm>
            <a:off x="853134" y="7087962"/>
            <a:ext cx="10692436" cy="4460730"/>
          </a:xfrm>
          <a:prstGeom prst="rect">
            <a:avLst/>
          </a:prstGeom>
        </p:spPr>
      </p:pic>
      <p:sp>
        <p:nvSpPr>
          <p:cNvPr id="5" name="TextBox 4">
            <a:extLst>
              <a:ext uri="{FF2B5EF4-FFF2-40B4-BE49-F238E27FC236}">
                <a16:creationId xmlns:a16="http://schemas.microsoft.com/office/drawing/2014/main" id="{8931B12E-E099-84B1-F986-AE8B19E78F65}"/>
              </a:ext>
            </a:extLst>
          </p:cNvPr>
          <p:cNvSpPr txBox="1"/>
          <p:nvPr/>
        </p:nvSpPr>
        <p:spPr>
          <a:xfrm>
            <a:off x="13344030" y="4821285"/>
            <a:ext cx="2102120" cy="923330"/>
          </a:xfrm>
          <a:prstGeom prst="rect">
            <a:avLst/>
          </a:prstGeom>
          <a:noFill/>
        </p:spPr>
        <p:txBody>
          <a:bodyPr wrap="square" rtlCol="0">
            <a:spAutoFit/>
          </a:bodyPr>
          <a:lstStyle/>
          <a:p>
            <a:pPr algn="ctr"/>
            <a:r>
              <a:rPr lang="en-US" sz="1800">
                <a:solidFill>
                  <a:schemeClr val="bg1"/>
                </a:solidFill>
              </a:rPr>
              <a:t>Opportunistic Kr risk-reduction testing at GRC</a:t>
            </a:r>
          </a:p>
        </p:txBody>
      </p:sp>
      <p:sp>
        <p:nvSpPr>
          <p:cNvPr id="7" name="TextBox 6">
            <a:extLst>
              <a:ext uri="{FF2B5EF4-FFF2-40B4-BE49-F238E27FC236}">
                <a16:creationId xmlns:a16="http://schemas.microsoft.com/office/drawing/2014/main" id="{1E9D53A6-F18A-D1D4-7DC2-619790BEC866}"/>
              </a:ext>
            </a:extLst>
          </p:cNvPr>
          <p:cNvSpPr txBox="1"/>
          <p:nvPr/>
        </p:nvSpPr>
        <p:spPr>
          <a:xfrm>
            <a:off x="17358695" y="2829042"/>
            <a:ext cx="4957011" cy="646331"/>
          </a:xfrm>
          <a:prstGeom prst="rect">
            <a:avLst/>
          </a:prstGeom>
          <a:noFill/>
        </p:spPr>
        <p:txBody>
          <a:bodyPr wrap="square" rtlCol="0">
            <a:spAutoFit/>
          </a:bodyPr>
          <a:lstStyle/>
          <a:p>
            <a:pPr algn="ctr"/>
            <a:r>
              <a:rPr lang="en-US" sz="1800" dirty="0">
                <a:solidFill>
                  <a:srgbClr val="E3022B"/>
                </a:solidFill>
              </a:rPr>
              <a:t>NASA technology improved Kr lifetime by 5x relative to </a:t>
            </a:r>
            <a:r>
              <a:rPr lang="en-US" sz="1800" dirty="0" err="1">
                <a:solidFill>
                  <a:srgbClr val="E3022B"/>
                </a:solidFill>
              </a:rPr>
              <a:t>SoA</a:t>
            </a:r>
            <a:endParaRPr lang="en-US" sz="1800" dirty="0">
              <a:solidFill>
                <a:srgbClr val="E3022B"/>
              </a:solidFill>
            </a:endParaRPr>
          </a:p>
        </p:txBody>
      </p:sp>
      <p:sp>
        <p:nvSpPr>
          <p:cNvPr id="9" name="Rectangle 8">
            <a:extLst>
              <a:ext uri="{FF2B5EF4-FFF2-40B4-BE49-F238E27FC236}">
                <a16:creationId xmlns:a16="http://schemas.microsoft.com/office/drawing/2014/main" id="{11B98FF9-791E-875C-F1B3-75C8AB796ECE}"/>
              </a:ext>
            </a:extLst>
          </p:cNvPr>
          <p:cNvSpPr/>
          <p:nvPr/>
        </p:nvSpPr>
        <p:spPr>
          <a:xfrm>
            <a:off x="2468065" y="11773892"/>
            <a:ext cx="7233252" cy="932324"/>
          </a:xfrm>
          <a:prstGeom prst="rect">
            <a:avLst/>
          </a:prstGeom>
          <a:solidFill>
            <a:schemeClr val="accent2"/>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t>Provides existence proof that domestic industry can produce a mid-power HET for &lt;$500k</a:t>
            </a:r>
          </a:p>
        </p:txBody>
      </p:sp>
      <p:sp>
        <p:nvSpPr>
          <p:cNvPr id="16" name="Rectangle 15">
            <a:extLst>
              <a:ext uri="{FF2B5EF4-FFF2-40B4-BE49-F238E27FC236}">
                <a16:creationId xmlns:a16="http://schemas.microsoft.com/office/drawing/2014/main" id="{D562500A-9D04-EC23-FA8C-D5B9BB9219BC}"/>
              </a:ext>
            </a:extLst>
          </p:cNvPr>
          <p:cNvSpPr/>
          <p:nvPr/>
        </p:nvSpPr>
        <p:spPr>
          <a:xfrm>
            <a:off x="14298652" y="11773892"/>
            <a:ext cx="7772400" cy="932324"/>
          </a:xfrm>
          <a:prstGeom prst="rect">
            <a:avLst/>
          </a:prstGeom>
          <a:solidFill>
            <a:schemeClr val="accent2"/>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t>Provides existence proof that a domestic mid-power electric propulsion ecosystem can be sustained</a:t>
            </a:r>
          </a:p>
        </p:txBody>
      </p:sp>
      <p:sp>
        <p:nvSpPr>
          <p:cNvPr id="18" name="Rectangle 17">
            <a:extLst>
              <a:ext uri="{FF2B5EF4-FFF2-40B4-BE49-F238E27FC236}">
                <a16:creationId xmlns:a16="http://schemas.microsoft.com/office/drawing/2014/main" id="{69B8EAE7-588B-12F2-87BD-5E41571D0246}"/>
              </a:ext>
            </a:extLst>
          </p:cNvPr>
          <p:cNvSpPr/>
          <p:nvPr/>
        </p:nvSpPr>
        <p:spPr>
          <a:xfrm>
            <a:off x="13302658" y="5783285"/>
            <a:ext cx="9225239" cy="932688"/>
          </a:xfrm>
          <a:prstGeom prst="rect">
            <a:avLst/>
          </a:prstGeom>
          <a:solidFill>
            <a:schemeClr val="accent2"/>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t>Provides existence proof that NASA technology can result in mid-power Kr HET with comparable capability as SOA Xe HET</a:t>
            </a:r>
          </a:p>
        </p:txBody>
      </p:sp>
    </p:spTree>
    <p:extLst>
      <p:ext uri="{BB962C8B-B14F-4D97-AF65-F5344CB8AC3E}">
        <p14:creationId xmlns:p14="http://schemas.microsoft.com/office/powerpoint/2010/main" val="151154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592F51-E04F-5580-A3AB-22FE7783156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D3C58FF-F3B5-EF8C-C8BB-7C9DCA1BCD5F}"/>
              </a:ext>
            </a:extLst>
          </p:cNvPr>
          <p:cNvSpPr>
            <a:spLocks noGrp="1"/>
          </p:cNvSpPr>
          <p:nvPr>
            <p:ph type="body" sz="quarter" idx="19"/>
          </p:nvPr>
        </p:nvSpPr>
        <p:spPr>
          <a:xfrm>
            <a:off x="763489" y="491898"/>
            <a:ext cx="17151789" cy="728037"/>
          </a:xfrm>
        </p:spPr>
        <p:txBody>
          <a:bodyPr>
            <a:normAutofit/>
          </a:bodyPr>
          <a:lstStyle/>
          <a:p>
            <a:r>
              <a:rPr lang="en-US" dirty="0">
                <a:latin typeface="Arial" panose="020B0604020202020204" pitchFamily="34" charset="0"/>
              </a:rPr>
              <a:t>AMPERE | </a:t>
            </a:r>
            <a:r>
              <a:rPr lang="en-US" b="1" dirty="0">
                <a:latin typeface="Arial" panose="020B0604020202020204" pitchFamily="34" charset="0"/>
              </a:rPr>
              <a:t>FY26 Accomplishments</a:t>
            </a:r>
          </a:p>
        </p:txBody>
      </p:sp>
      <p:sp>
        <p:nvSpPr>
          <p:cNvPr id="4" name="TextBox 3">
            <a:extLst>
              <a:ext uri="{FF2B5EF4-FFF2-40B4-BE49-F238E27FC236}">
                <a16:creationId xmlns:a16="http://schemas.microsoft.com/office/drawing/2014/main" id="{7731A4A8-863F-7730-8DE6-7F51D97A4EAF}"/>
              </a:ext>
            </a:extLst>
          </p:cNvPr>
          <p:cNvSpPr txBox="1"/>
          <p:nvPr/>
        </p:nvSpPr>
        <p:spPr>
          <a:xfrm>
            <a:off x="763490" y="1190508"/>
            <a:ext cx="19284438" cy="523152"/>
          </a:xfrm>
          <a:prstGeom prst="rect">
            <a:avLst/>
          </a:prstGeom>
        </p:spPr>
        <p:txBody>
          <a:bodyPr vert="horz" lIns="0" tIns="0" rIns="0" bIns="0" rtlCol="0" anchor="ctr" anchorCtr="0">
            <a:noAutofit/>
          </a:bodyPr>
          <a:lstStyle>
            <a:lvl1pPr indent="0" defTabSz="914400">
              <a:lnSpc>
                <a:spcPct val="100000"/>
              </a:lnSpc>
              <a:spcBef>
                <a:spcPts val="0"/>
              </a:spcBef>
              <a:buFont typeface="Arial" panose="020B0604020202020204" pitchFamily="34" charset="0"/>
              <a:buNone/>
              <a:defRPr b="0">
                <a:solidFill>
                  <a:schemeClr val="bg1"/>
                </a:solidFill>
                <a:latin typeface="Arial" panose="020B0604020202020204" pitchFamily="34" charset="0"/>
                <a:cs typeface="Arial" panose="020B0604020202020204" pitchFamily="34" charset="0"/>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defRPr sz="1800"/>
            </a:lvl4pPr>
            <a:lvl5pPr marL="2057400" indent="-228600" defTabSz="914400">
              <a:lnSpc>
                <a:spcPct val="90000"/>
              </a:lnSpc>
              <a:spcBef>
                <a:spcPts val="500"/>
              </a:spcBef>
              <a:buFont typeface="Arial" panose="020B0604020202020204" pitchFamily="34" charset="0"/>
              <a:buChar char="•"/>
              <a:defRPr sz="1800"/>
            </a:lvl5pPr>
            <a:lvl6pPr marL="2514600" indent="-228600" defTabSz="914400">
              <a:lnSpc>
                <a:spcPct val="90000"/>
              </a:lnSpc>
              <a:spcBef>
                <a:spcPts val="500"/>
              </a:spcBef>
              <a:buFont typeface="Arial" panose="020B0604020202020204" pitchFamily="34" charset="0"/>
              <a:buChar char="•"/>
              <a:defRPr sz="1800"/>
            </a:lvl6pPr>
            <a:lvl7pPr marL="2971800" indent="-228600" defTabSz="914400">
              <a:lnSpc>
                <a:spcPct val="90000"/>
              </a:lnSpc>
              <a:spcBef>
                <a:spcPts val="500"/>
              </a:spcBef>
              <a:buFont typeface="Arial" panose="020B0604020202020204" pitchFamily="34" charset="0"/>
              <a:buChar char="•"/>
              <a:defRPr sz="1800"/>
            </a:lvl7pPr>
            <a:lvl8pPr marL="3429000" indent="-228600" defTabSz="914400">
              <a:lnSpc>
                <a:spcPct val="90000"/>
              </a:lnSpc>
              <a:spcBef>
                <a:spcPts val="500"/>
              </a:spcBef>
              <a:buFont typeface="Arial" panose="020B0604020202020204" pitchFamily="34" charset="0"/>
              <a:buChar char="•"/>
              <a:defRPr sz="1800"/>
            </a:lvl8pPr>
            <a:lvl9pPr marL="3886200" indent="-228600" defTabSz="914400">
              <a:lnSpc>
                <a:spcPct val="90000"/>
              </a:lnSpc>
              <a:spcBef>
                <a:spcPts val="500"/>
              </a:spcBef>
              <a:buFont typeface="Arial" panose="020B0604020202020204" pitchFamily="34" charset="0"/>
              <a:buChar char="•"/>
              <a:defRPr sz="1800"/>
            </a:lvl9pPr>
          </a:lstStyle>
          <a:p>
            <a:r>
              <a:rPr lang="en-US" sz="2800" dirty="0"/>
              <a:t>Advanced Mid-Power Electric Rocket (AMPERE) </a:t>
            </a:r>
          </a:p>
        </p:txBody>
      </p:sp>
      <p:sp>
        <p:nvSpPr>
          <p:cNvPr id="11" name="Text Placeholder 8">
            <a:extLst>
              <a:ext uri="{FF2B5EF4-FFF2-40B4-BE49-F238E27FC236}">
                <a16:creationId xmlns:a16="http://schemas.microsoft.com/office/drawing/2014/main" id="{E2973E34-BADE-2D0D-B5E9-8B69EC293FB8}"/>
              </a:ext>
            </a:extLst>
          </p:cNvPr>
          <p:cNvSpPr txBox="1">
            <a:spLocks/>
          </p:cNvSpPr>
          <p:nvPr/>
        </p:nvSpPr>
        <p:spPr>
          <a:xfrm>
            <a:off x="18457875" y="491898"/>
            <a:ext cx="4142933" cy="728037"/>
          </a:xfrm>
          <a:prstGeom prst="rect">
            <a:avLst/>
          </a:prstGeom>
        </p:spPr>
        <p:txBody>
          <a:bodyPr vert="horz" lIns="0" tIns="0" rIns="0" bIns="0" rtlCol="0" anchor="ctr" anchorCtr="0">
            <a:normAutofit lnSpcReduction="10000"/>
          </a:bodyPr>
          <a:lstStyle>
            <a:lvl1pPr marL="0" indent="0" algn="r" defTabSz="914309" rtl="0" eaLnBrk="1" latinLnBrk="0" hangingPunct="1">
              <a:lnSpc>
                <a:spcPct val="100000"/>
              </a:lnSpc>
              <a:spcBef>
                <a:spcPts val="0"/>
              </a:spcBef>
              <a:buFont typeface="Arial" panose="020B0604020202020204" pitchFamily="34" charset="0"/>
              <a:buNone/>
              <a:defRPr sz="2800" b="0" kern="1200">
                <a:solidFill>
                  <a:srgbClr val="FF0000"/>
                </a:solidFill>
                <a:latin typeface="+mj-lt"/>
                <a:ea typeface="+mn-ea"/>
                <a:cs typeface="Arial" panose="020B0604020202020204" pitchFamily="34" charset="0"/>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solidFill>
                  <a:srgbClr val="B9CEFF"/>
                </a:solidFill>
                <a:latin typeface="Arial" panose="020B0604020202020204" pitchFamily="34" charset="0"/>
              </a:rPr>
              <a:t>GO / Space Transportation Annual Review</a:t>
            </a:r>
          </a:p>
        </p:txBody>
      </p:sp>
      <p:sp>
        <p:nvSpPr>
          <p:cNvPr id="5" name="TextBox 4">
            <a:extLst>
              <a:ext uri="{FF2B5EF4-FFF2-40B4-BE49-F238E27FC236}">
                <a16:creationId xmlns:a16="http://schemas.microsoft.com/office/drawing/2014/main" id="{7C233544-661A-4D00-280F-3D8D5E79945B}"/>
              </a:ext>
            </a:extLst>
          </p:cNvPr>
          <p:cNvSpPr txBox="1"/>
          <p:nvPr/>
        </p:nvSpPr>
        <p:spPr bwMode="auto">
          <a:xfrm>
            <a:off x="10393025" y="12420356"/>
            <a:ext cx="3002432" cy="307777"/>
          </a:xfrm>
          <a:prstGeom prst="rect">
            <a:avLst/>
          </a:prstGeom>
          <a:noFill/>
          <a:ln w="9525">
            <a:noFill/>
            <a:miter lim="800000"/>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fontAlgn="base">
              <a:spcAft>
                <a:spcPct val="0"/>
              </a:spcAft>
            </a:pPr>
            <a:r>
              <a:rPr lang="en-US" sz="1400" b="1" i="1" dirty="0">
                <a:latin typeface="Arial" panose="020B0604020202020204" pitchFamily="34" charset="0"/>
                <a:ea typeface="Calibri"/>
                <a:cs typeface="Arial" panose="020B0604020202020204" pitchFamily="34" charset="0"/>
              </a:rPr>
              <a:t>Trade Study Process</a:t>
            </a:r>
          </a:p>
        </p:txBody>
      </p:sp>
      <p:sp>
        <p:nvSpPr>
          <p:cNvPr id="19" name="TextBox 18">
            <a:extLst>
              <a:ext uri="{FF2B5EF4-FFF2-40B4-BE49-F238E27FC236}">
                <a16:creationId xmlns:a16="http://schemas.microsoft.com/office/drawing/2014/main" id="{47736139-2422-4A28-95FD-4C8DF0A89A57}"/>
              </a:ext>
            </a:extLst>
          </p:cNvPr>
          <p:cNvSpPr txBox="1"/>
          <p:nvPr/>
        </p:nvSpPr>
        <p:spPr>
          <a:xfrm>
            <a:off x="1631539" y="12420356"/>
            <a:ext cx="5205509" cy="307777"/>
          </a:xfrm>
          <a:prstGeom prst="rect">
            <a:avLst/>
          </a:prstGeom>
          <a:noFill/>
        </p:spPr>
        <p:txBody>
          <a:bodyPr wrap="square" lIns="91440" tIns="45720" rIns="91440" bIns="45720" rtlCol="0" anchor="t">
            <a:spAutoFit/>
          </a:bodyPr>
          <a:lstStyle/>
          <a:p>
            <a:pPr algn="ctr"/>
            <a:r>
              <a:rPr lang="en-US" sz="1400" b="1" i="1" dirty="0">
                <a:latin typeface="Arial"/>
                <a:cs typeface="Arial"/>
              </a:rPr>
              <a:t>Market Survey Participants</a:t>
            </a:r>
          </a:p>
        </p:txBody>
      </p:sp>
      <p:pic>
        <p:nvPicPr>
          <p:cNvPr id="6" name="Picture 5">
            <a:extLst>
              <a:ext uri="{FF2B5EF4-FFF2-40B4-BE49-F238E27FC236}">
                <a16:creationId xmlns:a16="http://schemas.microsoft.com/office/drawing/2014/main" id="{211502E8-45B5-E1DF-3D2F-94235233D788}"/>
              </a:ext>
            </a:extLst>
          </p:cNvPr>
          <p:cNvPicPr>
            <a:picLocks noChangeAspect="1"/>
          </p:cNvPicPr>
          <p:nvPr/>
        </p:nvPicPr>
        <p:blipFill rotWithShape="1">
          <a:blip r:embed="rId2"/>
          <a:srcRect t="2471"/>
          <a:stretch>
            <a:fillRect/>
          </a:stretch>
        </p:blipFill>
        <p:spPr bwMode="auto">
          <a:xfrm>
            <a:off x="732133" y="9255967"/>
            <a:ext cx="7004321" cy="3150448"/>
          </a:xfrm>
          <a:prstGeom prst="rect">
            <a:avLst/>
          </a:prstGeom>
          <a:ln>
            <a:noFill/>
          </a:ln>
          <a:extLst>
            <a:ext uri="{53640926-AAD7-44D8-BBD7-CCE9431645EC}">
              <a14:shadowObscured xmlns:a14="http://schemas.microsoft.com/office/drawing/2010/main"/>
            </a:ext>
          </a:extLst>
        </p:spPr>
      </p:pic>
      <p:pic>
        <p:nvPicPr>
          <p:cNvPr id="9" name="Picture 8">
            <a:extLst>
              <a:ext uri="{FF2B5EF4-FFF2-40B4-BE49-F238E27FC236}">
                <a16:creationId xmlns:a16="http://schemas.microsoft.com/office/drawing/2014/main" id="{2BD2CD5C-F61F-91E8-D635-95C6673E5B33}"/>
              </a:ext>
            </a:extLst>
          </p:cNvPr>
          <p:cNvPicPr>
            <a:picLocks noChangeAspect="1"/>
          </p:cNvPicPr>
          <p:nvPr/>
        </p:nvPicPr>
        <p:blipFill>
          <a:blip r:embed="rId3"/>
          <a:srcRect l="5050" t="3049" r="7159" b="3862"/>
          <a:stretch>
            <a:fillRect/>
          </a:stretch>
        </p:blipFill>
        <p:spPr>
          <a:xfrm>
            <a:off x="15952075" y="9088088"/>
            <a:ext cx="3220959" cy="3759197"/>
          </a:xfrm>
          <a:prstGeom prst="rect">
            <a:avLst/>
          </a:prstGeom>
        </p:spPr>
      </p:pic>
      <p:pic>
        <p:nvPicPr>
          <p:cNvPr id="10" name="Picture 9">
            <a:extLst>
              <a:ext uri="{FF2B5EF4-FFF2-40B4-BE49-F238E27FC236}">
                <a16:creationId xmlns:a16="http://schemas.microsoft.com/office/drawing/2014/main" id="{0B63E7B2-6F58-BC97-5C7B-85FBA0C2F59E}"/>
              </a:ext>
            </a:extLst>
          </p:cNvPr>
          <p:cNvPicPr>
            <a:picLocks noChangeAspect="1"/>
          </p:cNvPicPr>
          <p:nvPr/>
        </p:nvPicPr>
        <p:blipFill>
          <a:blip r:embed="rId4"/>
          <a:stretch>
            <a:fillRect/>
          </a:stretch>
        </p:blipFill>
        <p:spPr>
          <a:xfrm>
            <a:off x="19303160" y="9697344"/>
            <a:ext cx="4348707" cy="2889151"/>
          </a:xfrm>
          <a:prstGeom prst="rect">
            <a:avLst/>
          </a:prstGeom>
        </p:spPr>
      </p:pic>
      <p:pic>
        <p:nvPicPr>
          <p:cNvPr id="13" name="Picture 12">
            <a:extLst>
              <a:ext uri="{FF2B5EF4-FFF2-40B4-BE49-F238E27FC236}">
                <a16:creationId xmlns:a16="http://schemas.microsoft.com/office/drawing/2014/main" id="{CA0A16BD-0627-6591-FACF-AF592C941855}"/>
              </a:ext>
            </a:extLst>
          </p:cNvPr>
          <p:cNvPicPr>
            <a:picLocks noChangeAspect="1"/>
          </p:cNvPicPr>
          <p:nvPr/>
        </p:nvPicPr>
        <p:blipFill>
          <a:blip r:embed="rId5"/>
          <a:stretch>
            <a:fillRect/>
          </a:stretch>
        </p:blipFill>
        <p:spPr>
          <a:xfrm>
            <a:off x="8131715" y="9330611"/>
            <a:ext cx="7525053" cy="2995550"/>
          </a:xfrm>
          <a:prstGeom prst="rect">
            <a:avLst/>
          </a:prstGeom>
        </p:spPr>
      </p:pic>
      <p:sp>
        <p:nvSpPr>
          <p:cNvPr id="14" name="TextBox 13">
            <a:extLst>
              <a:ext uri="{FF2B5EF4-FFF2-40B4-BE49-F238E27FC236}">
                <a16:creationId xmlns:a16="http://schemas.microsoft.com/office/drawing/2014/main" id="{3E2AEF02-B1D3-0195-D5D5-37825B70E5E4}"/>
              </a:ext>
            </a:extLst>
          </p:cNvPr>
          <p:cNvSpPr txBox="1"/>
          <p:nvPr/>
        </p:nvSpPr>
        <p:spPr bwMode="auto">
          <a:xfrm>
            <a:off x="16346788" y="12949387"/>
            <a:ext cx="6740636" cy="307777"/>
          </a:xfrm>
          <a:prstGeom prst="rect">
            <a:avLst/>
          </a:prstGeom>
          <a:noFill/>
          <a:ln w="9525">
            <a:noFill/>
            <a:miter lim="800000"/>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fontAlgn="base">
              <a:spcAft>
                <a:spcPct val="0"/>
              </a:spcAft>
            </a:pPr>
            <a:r>
              <a:rPr lang="en-US" sz="1400" b="1" i="1" dirty="0">
                <a:latin typeface="Arial" panose="020B0604020202020204" pitchFamily="34" charset="0"/>
                <a:ea typeface="Calibri"/>
                <a:cs typeface="Arial" panose="020B0604020202020204" pitchFamily="34" charset="0"/>
              </a:rPr>
              <a:t>Krypton Pathfinder Thruster Assembly Model (left) and Flow Analysis (right)</a:t>
            </a:r>
          </a:p>
        </p:txBody>
      </p:sp>
      <p:sp>
        <p:nvSpPr>
          <p:cNvPr id="16" name="Rectangle 15">
            <a:extLst>
              <a:ext uri="{FF2B5EF4-FFF2-40B4-BE49-F238E27FC236}">
                <a16:creationId xmlns:a16="http://schemas.microsoft.com/office/drawing/2014/main" id="{F76A63C6-3BC4-5141-CAF3-BC721CD54F29}"/>
              </a:ext>
            </a:extLst>
          </p:cNvPr>
          <p:cNvSpPr/>
          <p:nvPr/>
        </p:nvSpPr>
        <p:spPr>
          <a:xfrm>
            <a:off x="763485" y="2260677"/>
            <a:ext cx="1158619" cy="3383280"/>
          </a:xfrm>
          <a:prstGeom prst="rect">
            <a:avLst/>
          </a:prstGeom>
          <a:solidFill>
            <a:schemeClr val="accent2"/>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274320" rIns="0" bIns="274320" rtlCol="0" anchor="ctr">
            <a:noAutofit/>
          </a:bodyPr>
          <a:lstStyle/>
          <a:p>
            <a:pPr algn="ctr">
              <a:spcAft>
                <a:spcPts val="1200"/>
              </a:spcAft>
            </a:pPr>
            <a:r>
              <a:rPr lang="en-US" sz="2400" b="1" dirty="0">
                <a:solidFill>
                  <a:schemeClr val="bg1"/>
                </a:solidFill>
              </a:rPr>
              <a:t>DEFINING THE NEED</a:t>
            </a:r>
          </a:p>
        </p:txBody>
      </p:sp>
      <p:grpSp>
        <p:nvGrpSpPr>
          <p:cNvPr id="38" name="Group 37">
            <a:extLst>
              <a:ext uri="{FF2B5EF4-FFF2-40B4-BE49-F238E27FC236}">
                <a16:creationId xmlns:a16="http://schemas.microsoft.com/office/drawing/2014/main" id="{CD6CE723-3CEE-9F04-A3CB-D41018E73C12}"/>
              </a:ext>
            </a:extLst>
          </p:cNvPr>
          <p:cNvGrpSpPr/>
          <p:nvPr/>
        </p:nvGrpSpPr>
        <p:grpSpPr>
          <a:xfrm>
            <a:off x="12474965" y="2260677"/>
            <a:ext cx="10961672" cy="3383280"/>
            <a:chOff x="12474965" y="2260677"/>
            <a:chExt cx="10961672" cy="3383280"/>
          </a:xfrm>
          <a:effectLst>
            <a:outerShdw blurRad="50800" dist="38100" dir="5400000" algn="t" rotWithShape="0">
              <a:prstClr val="black">
                <a:alpha val="40000"/>
              </a:prstClr>
            </a:outerShdw>
          </a:effectLst>
        </p:grpSpPr>
        <p:sp>
          <p:nvSpPr>
            <p:cNvPr id="28" name="Rectangle 27">
              <a:extLst>
                <a:ext uri="{FF2B5EF4-FFF2-40B4-BE49-F238E27FC236}">
                  <a16:creationId xmlns:a16="http://schemas.microsoft.com/office/drawing/2014/main" id="{621FCEEA-5394-4B97-DC7C-C54AA0EE7F8B}"/>
                </a:ext>
              </a:extLst>
            </p:cNvPr>
            <p:cNvSpPr/>
            <p:nvPr/>
          </p:nvSpPr>
          <p:spPr>
            <a:xfrm>
              <a:off x="13633584" y="2260677"/>
              <a:ext cx="9803053" cy="3383280"/>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lIns="274320" tIns="182880" rIns="182880" bIns="182880" rtlCol="0" anchor="ctr">
              <a:spAutoFit/>
            </a:bodyPr>
            <a:lstStyle/>
            <a:p>
              <a:pPr>
                <a:spcAft>
                  <a:spcPts val="1200"/>
                </a:spcAft>
              </a:pPr>
              <a:r>
                <a:rPr lang="en-US" sz="2400" b="1" i="1" dirty="0">
                  <a:solidFill>
                    <a:schemeClr val="tx1"/>
                  </a:solidFill>
                </a:rPr>
                <a:t>Krypton Pathfinder</a:t>
              </a:r>
            </a:p>
            <a:p>
              <a:pPr marL="456565" indent="-365760">
                <a:spcAft>
                  <a:spcPts val="1200"/>
                </a:spcAft>
                <a:buFont typeface="Arial" panose="020B0604020202020204" pitchFamily="34" charset="0"/>
                <a:buChar char="•"/>
              </a:pPr>
              <a:r>
                <a:rPr lang="en-US" sz="2000" b="1" dirty="0">
                  <a:solidFill>
                    <a:schemeClr val="tx1"/>
                  </a:solidFill>
                  <a:ea typeface="+mn-lt"/>
                  <a:cs typeface="+mn-lt"/>
                </a:rPr>
                <a:t>Proven Breakthroughs</a:t>
              </a:r>
              <a:r>
                <a:rPr lang="en-US" sz="2000" dirty="0">
                  <a:solidFill>
                    <a:schemeClr val="tx1"/>
                  </a:solidFill>
                  <a:ea typeface="+mn-lt"/>
                  <a:cs typeface="+mn-lt"/>
                </a:rPr>
                <a:t>: Conducted opportunistic risk-reduction testing, demonstrating breakthrough krypton performance and life using proven NASA technologies</a:t>
              </a:r>
            </a:p>
            <a:p>
              <a:pPr marL="456565" indent="-365760">
                <a:spcAft>
                  <a:spcPts val="1200"/>
                </a:spcAft>
                <a:buFont typeface="Arial" panose="020B0604020202020204" pitchFamily="34" charset="0"/>
                <a:buChar char="•"/>
              </a:pPr>
              <a:r>
                <a:rPr lang="en-US" sz="2000" b="1" dirty="0">
                  <a:solidFill>
                    <a:schemeClr val="tx1"/>
                  </a:solidFill>
                  <a:ea typeface="+mn-lt"/>
                  <a:cs typeface="+mn-lt"/>
                </a:rPr>
                <a:t>Rapid Maturation</a:t>
              </a:r>
              <a:r>
                <a:rPr lang="en-US" sz="2000" dirty="0">
                  <a:solidFill>
                    <a:schemeClr val="tx1"/>
                  </a:solidFill>
                  <a:ea typeface="+mn-lt"/>
                  <a:cs typeface="+mn-lt"/>
                </a:rPr>
                <a:t>: Advanced pathfinder thruster from concept to detailed design in ~6 months, backed by high-fidelity modeling &amp; simulations</a:t>
              </a:r>
            </a:p>
            <a:p>
              <a:pPr marL="456565" indent="-365760">
                <a:spcAft>
                  <a:spcPts val="1200"/>
                </a:spcAft>
                <a:buFont typeface="Arial" panose="020B0604020202020204" pitchFamily="34" charset="0"/>
                <a:buChar char="•"/>
              </a:pPr>
              <a:r>
                <a:rPr lang="en-US" sz="2000" b="1" dirty="0">
                  <a:solidFill>
                    <a:schemeClr val="tx1"/>
                  </a:solidFill>
                  <a:ea typeface="+mn-lt"/>
                  <a:cs typeface="+mn-lt"/>
                </a:rPr>
                <a:t>Forward Momentum</a:t>
              </a:r>
              <a:r>
                <a:rPr lang="en-US" sz="2000" dirty="0">
                  <a:solidFill>
                    <a:schemeClr val="tx1"/>
                  </a:solidFill>
                  <a:ea typeface="+mn-lt"/>
                  <a:cs typeface="+mn-lt"/>
                </a:rPr>
                <a:t>: Initiated long-lead procurement and fabrication to enable February 2027 test readiness</a:t>
              </a:r>
            </a:p>
          </p:txBody>
        </p:sp>
        <p:sp>
          <p:nvSpPr>
            <p:cNvPr id="18" name="Rectangle 17">
              <a:extLst>
                <a:ext uri="{FF2B5EF4-FFF2-40B4-BE49-F238E27FC236}">
                  <a16:creationId xmlns:a16="http://schemas.microsoft.com/office/drawing/2014/main" id="{13A7FAC0-2BDA-938B-8AE1-6A5D6661BD2F}"/>
                </a:ext>
              </a:extLst>
            </p:cNvPr>
            <p:cNvSpPr/>
            <p:nvPr/>
          </p:nvSpPr>
          <p:spPr>
            <a:xfrm>
              <a:off x="12474965" y="2260677"/>
              <a:ext cx="1158619" cy="3383280"/>
            </a:xfrm>
            <a:prstGeom prst="rect">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182880" rIns="0" bIns="182880" rtlCol="0" anchor="ctr">
              <a:noAutofit/>
            </a:bodyPr>
            <a:lstStyle/>
            <a:p>
              <a:pPr algn="ctr"/>
              <a:r>
                <a:rPr lang="en-US" sz="2400" b="1" dirty="0">
                  <a:solidFill>
                    <a:schemeClr val="bg1"/>
                  </a:solidFill>
                </a:rPr>
                <a:t>PROVING</a:t>
              </a:r>
            </a:p>
            <a:p>
              <a:pPr algn="ctr"/>
              <a:r>
                <a:rPr lang="en-US" sz="2400" b="1" dirty="0">
                  <a:solidFill>
                    <a:schemeClr val="bg1"/>
                  </a:solidFill>
                </a:rPr>
                <a:t>THE TECHNOLOGY</a:t>
              </a:r>
            </a:p>
          </p:txBody>
        </p:sp>
      </p:grpSp>
      <p:sp>
        <p:nvSpPr>
          <p:cNvPr id="21" name="Rectangle 20">
            <a:extLst>
              <a:ext uri="{FF2B5EF4-FFF2-40B4-BE49-F238E27FC236}">
                <a16:creationId xmlns:a16="http://schemas.microsoft.com/office/drawing/2014/main" id="{F894AF68-7632-E05F-E7DB-030577A430E2}"/>
              </a:ext>
            </a:extLst>
          </p:cNvPr>
          <p:cNvSpPr/>
          <p:nvPr/>
        </p:nvSpPr>
        <p:spPr>
          <a:xfrm>
            <a:off x="763485" y="5940283"/>
            <a:ext cx="1158619" cy="2651760"/>
          </a:xfrm>
          <a:prstGeom prst="rect">
            <a:avLst/>
          </a:prstGeom>
          <a:solidFill>
            <a:schemeClr val="accent2"/>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274320" rIns="0" bIns="274320" rtlCol="0" anchor="ctr">
            <a:noAutofit/>
          </a:bodyPr>
          <a:lstStyle/>
          <a:p>
            <a:pPr algn="ctr">
              <a:spcAft>
                <a:spcPts val="1200"/>
              </a:spcAft>
            </a:pPr>
            <a:r>
              <a:rPr lang="en-US" sz="2400" b="1" dirty="0">
                <a:solidFill>
                  <a:schemeClr val="bg1"/>
                </a:solidFill>
              </a:rPr>
              <a:t>PROVING THE PARTNER</a:t>
            </a:r>
          </a:p>
        </p:txBody>
      </p:sp>
      <p:sp>
        <p:nvSpPr>
          <p:cNvPr id="23" name="Rectangle 22">
            <a:extLst>
              <a:ext uri="{FF2B5EF4-FFF2-40B4-BE49-F238E27FC236}">
                <a16:creationId xmlns:a16="http://schemas.microsoft.com/office/drawing/2014/main" id="{6BDAA5A4-44EC-FAC1-E8F2-CE6ABAC1D285}"/>
              </a:ext>
            </a:extLst>
          </p:cNvPr>
          <p:cNvSpPr/>
          <p:nvPr/>
        </p:nvSpPr>
        <p:spPr>
          <a:xfrm>
            <a:off x="12475466" y="5940283"/>
            <a:ext cx="1158619" cy="2651760"/>
          </a:xfrm>
          <a:prstGeom prst="rect">
            <a:avLst/>
          </a:prstGeom>
          <a:solidFill>
            <a:schemeClr val="accent2"/>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274320" rIns="0" bIns="274320" rtlCol="0" anchor="ctr">
            <a:noAutofit/>
          </a:bodyPr>
          <a:lstStyle/>
          <a:p>
            <a:pPr algn="ctr">
              <a:spcAft>
                <a:spcPts val="1200"/>
              </a:spcAft>
            </a:pPr>
            <a:r>
              <a:rPr lang="en-US" sz="2400" b="1" dirty="0">
                <a:solidFill>
                  <a:schemeClr val="bg1"/>
                </a:solidFill>
              </a:rPr>
              <a:t>PROVING THE MARKET</a:t>
            </a:r>
          </a:p>
        </p:txBody>
      </p:sp>
      <p:grpSp>
        <p:nvGrpSpPr>
          <p:cNvPr id="36" name="Group 35">
            <a:extLst>
              <a:ext uri="{FF2B5EF4-FFF2-40B4-BE49-F238E27FC236}">
                <a16:creationId xmlns:a16="http://schemas.microsoft.com/office/drawing/2014/main" id="{C1B11F2D-33B4-3E6C-2043-70F3FE25324D}"/>
              </a:ext>
            </a:extLst>
          </p:cNvPr>
          <p:cNvGrpSpPr/>
          <p:nvPr/>
        </p:nvGrpSpPr>
        <p:grpSpPr>
          <a:xfrm>
            <a:off x="763489" y="2260677"/>
            <a:ext cx="11428511" cy="3383280"/>
            <a:chOff x="763489" y="2260677"/>
            <a:chExt cx="11428511" cy="3383280"/>
          </a:xfrm>
          <a:effectLst>
            <a:outerShdw blurRad="50800" dist="38100" dir="5400000" algn="t" rotWithShape="0">
              <a:prstClr val="black">
                <a:alpha val="40000"/>
              </a:prstClr>
            </a:outerShdw>
          </a:effectLst>
        </p:grpSpPr>
        <p:sp>
          <p:nvSpPr>
            <p:cNvPr id="26" name="Rectangle 25">
              <a:extLst>
                <a:ext uri="{FF2B5EF4-FFF2-40B4-BE49-F238E27FC236}">
                  <a16:creationId xmlns:a16="http://schemas.microsoft.com/office/drawing/2014/main" id="{DC2691B5-0C91-4D7F-FE24-A935FEAFC1DB}"/>
                </a:ext>
              </a:extLst>
            </p:cNvPr>
            <p:cNvSpPr/>
            <p:nvPr/>
          </p:nvSpPr>
          <p:spPr>
            <a:xfrm>
              <a:off x="1922104" y="2260677"/>
              <a:ext cx="10269896" cy="3383280"/>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lIns="274320" tIns="182880" rIns="182880" bIns="182880" rtlCol="0" anchor="ctr">
              <a:spAutoFit/>
            </a:bodyPr>
            <a:lstStyle/>
            <a:p>
              <a:pPr>
                <a:spcAft>
                  <a:spcPts val="1200"/>
                </a:spcAft>
              </a:pPr>
              <a:r>
                <a:rPr lang="en-US" sz="2400" b="1" i="1" dirty="0">
                  <a:solidFill>
                    <a:schemeClr val="tx1"/>
                  </a:solidFill>
                </a:rPr>
                <a:t>Project Formulation</a:t>
              </a:r>
            </a:p>
            <a:p>
              <a:pPr marL="456565" indent="-365760">
                <a:spcAft>
                  <a:spcPts val="1200"/>
                </a:spcAft>
                <a:buFont typeface="Arial" panose="020B0604020202020204" pitchFamily="34" charset="0"/>
                <a:buChar char="•"/>
              </a:pPr>
              <a:r>
                <a:rPr lang="en-US" sz="2000" b="1" dirty="0">
                  <a:solidFill>
                    <a:schemeClr val="tx1"/>
                  </a:solidFill>
                  <a:ea typeface="+mn-lt"/>
                  <a:cs typeface="+mn-lt"/>
                </a:rPr>
                <a:t>Market-Aligned Strategy</a:t>
              </a:r>
              <a:r>
                <a:rPr lang="en-US" sz="2000" dirty="0">
                  <a:solidFill>
                    <a:schemeClr val="tx1"/>
                  </a:solidFill>
                  <a:ea typeface="+mn-lt"/>
                  <a:cs typeface="+mn-lt"/>
                </a:rPr>
                <a:t>: </a:t>
              </a:r>
              <a:r>
                <a:rPr lang="en-US" sz="2000" i="1" dirty="0">
                  <a:solidFill>
                    <a:schemeClr val="tx1"/>
                  </a:solidFill>
                  <a:ea typeface="+mn-lt"/>
                  <a:cs typeface="+mn-lt"/>
                </a:rPr>
                <a:t>Surveyed 20+ stakeholders </a:t>
              </a:r>
              <a:r>
                <a:rPr lang="en-US" sz="2000" dirty="0">
                  <a:solidFill>
                    <a:schemeClr val="tx1"/>
                  </a:solidFill>
                  <a:ea typeface="+mn-lt"/>
                  <a:cs typeface="+mn-lt"/>
                </a:rPr>
                <a:t>(end-users, providers, government) to pinpoint user needs and industrial base gaps</a:t>
              </a:r>
            </a:p>
            <a:p>
              <a:pPr marL="456565" indent="-365760">
                <a:spcAft>
                  <a:spcPts val="1200"/>
                </a:spcAft>
                <a:buFont typeface="Arial" panose="020B0604020202020204" pitchFamily="34" charset="0"/>
                <a:buChar char="•"/>
              </a:pPr>
              <a:r>
                <a:rPr lang="en-US" sz="2000" b="1" dirty="0">
                  <a:solidFill>
                    <a:schemeClr val="tx1"/>
                  </a:solidFill>
                  <a:ea typeface="+mn-lt"/>
                  <a:cs typeface="+mn-lt"/>
                </a:rPr>
                <a:t>Requirement Derivation</a:t>
              </a:r>
              <a:r>
                <a:rPr lang="en-US" sz="2000" dirty="0">
                  <a:solidFill>
                    <a:schemeClr val="tx1"/>
                  </a:solidFill>
                  <a:ea typeface="+mn-lt"/>
                  <a:cs typeface="+mn-lt"/>
                </a:rPr>
                <a:t>: Translated end-user needs into specifications that</a:t>
              </a:r>
              <a:r>
                <a:rPr lang="en-US" sz="2000" i="1" dirty="0">
                  <a:solidFill>
                    <a:schemeClr val="tx1"/>
                  </a:solidFill>
                  <a:ea typeface="+mn-lt"/>
                  <a:cs typeface="+mn-lt"/>
                </a:rPr>
                <a:t> balance reliability, robustness, and cost </a:t>
              </a:r>
              <a:r>
                <a:rPr lang="en-US" sz="2000" dirty="0">
                  <a:solidFill>
                    <a:schemeClr val="tx1"/>
                  </a:solidFill>
                  <a:ea typeface="+mn-lt"/>
                  <a:cs typeface="+mn-lt"/>
                </a:rPr>
                <a:t>via NASA heritage technology, commercial manufacturing expertise, and krypton optimization</a:t>
              </a:r>
            </a:p>
            <a:p>
              <a:pPr marL="456565" indent="-365760">
                <a:spcAft>
                  <a:spcPts val="1200"/>
                </a:spcAft>
                <a:buFont typeface="Arial" panose="020B0604020202020204" pitchFamily="34" charset="0"/>
                <a:buChar char="•"/>
              </a:pPr>
              <a:r>
                <a:rPr lang="en-US" sz="2000" b="1" dirty="0">
                  <a:solidFill>
                    <a:schemeClr val="tx1"/>
                  </a:solidFill>
                  <a:ea typeface="+mn-lt"/>
                  <a:cs typeface="+mn-lt"/>
                </a:rPr>
                <a:t>Stakeholder-Driven Design</a:t>
              </a:r>
              <a:r>
                <a:rPr lang="en-US" sz="2000" dirty="0">
                  <a:solidFill>
                    <a:schemeClr val="tx1"/>
                  </a:solidFill>
                  <a:ea typeface="+mn-lt"/>
                  <a:cs typeface="+mn-lt"/>
                </a:rPr>
                <a:t>: Executed </a:t>
              </a:r>
              <a:r>
                <a:rPr lang="en-US" sz="2000" i="1" dirty="0">
                  <a:solidFill>
                    <a:schemeClr val="tx1"/>
                  </a:solidFill>
                  <a:ea typeface="+mn-lt"/>
                  <a:cs typeface="+mn-lt"/>
                </a:rPr>
                <a:t>rigorous trade studies </a:t>
              </a:r>
              <a:r>
                <a:rPr lang="en-US" sz="2000" dirty="0">
                  <a:solidFill>
                    <a:schemeClr val="tx1"/>
                  </a:solidFill>
                  <a:ea typeface="+mn-lt"/>
                  <a:cs typeface="+mn-lt"/>
                </a:rPr>
                <a:t>to define key thruster attributes needed to meet end-user needs</a:t>
              </a:r>
              <a:endParaRPr lang="en-US" sz="2400" i="1" dirty="0">
                <a:solidFill>
                  <a:schemeClr val="tx1"/>
                </a:solidFill>
              </a:endParaRPr>
            </a:p>
          </p:txBody>
        </p:sp>
        <p:sp>
          <p:nvSpPr>
            <p:cNvPr id="33" name="Rectangle 32">
              <a:extLst>
                <a:ext uri="{FF2B5EF4-FFF2-40B4-BE49-F238E27FC236}">
                  <a16:creationId xmlns:a16="http://schemas.microsoft.com/office/drawing/2014/main" id="{D2BD34EC-4B8F-341C-95C2-F9E18F48EBF6}"/>
                </a:ext>
              </a:extLst>
            </p:cNvPr>
            <p:cNvSpPr/>
            <p:nvPr/>
          </p:nvSpPr>
          <p:spPr>
            <a:xfrm>
              <a:off x="763489" y="2260677"/>
              <a:ext cx="1158619" cy="3383280"/>
            </a:xfrm>
            <a:prstGeom prst="rect">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274320" rIns="0" bIns="274320" rtlCol="0" anchor="ctr">
              <a:noAutofit/>
            </a:bodyPr>
            <a:lstStyle/>
            <a:p>
              <a:pPr algn="ctr"/>
              <a:r>
                <a:rPr lang="en-US" sz="2400" b="1" dirty="0">
                  <a:solidFill>
                    <a:schemeClr val="bg1"/>
                  </a:solidFill>
                </a:rPr>
                <a:t>DEFINING</a:t>
              </a:r>
            </a:p>
            <a:p>
              <a:pPr algn="ctr"/>
              <a:r>
                <a:rPr lang="en-US" sz="2400" b="1" dirty="0">
                  <a:solidFill>
                    <a:schemeClr val="bg1"/>
                  </a:solidFill>
                </a:rPr>
                <a:t>THE NEED</a:t>
              </a:r>
            </a:p>
          </p:txBody>
        </p:sp>
      </p:grpSp>
      <p:grpSp>
        <p:nvGrpSpPr>
          <p:cNvPr id="37" name="Group 36">
            <a:extLst>
              <a:ext uri="{FF2B5EF4-FFF2-40B4-BE49-F238E27FC236}">
                <a16:creationId xmlns:a16="http://schemas.microsoft.com/office/drawing/2014/main" id="{DA3FBD54-8ED7-C14D-4F5F-9D56900671A2}"/>
              </a:ext>
            </a:extLst>
          </p:cNvPr>
          <p:cNvGrpSpPr/>
          <p:nvPr/>
        </p:nvGrpSpPr>
        <p:grpSpPr>
          <a:xfrm>
            <a:off x="763489" y="5940283"/>
            <a:ext cx="11428511" cy="2651760"/>
            <a:chOff x="763489" y="5940283"/>
            <a:chExt cx="11428511" cy="2651760"/>
          </a:xfrm>
          <a:effectLst>
            <a:outerShdw blurRad="50800" dist="38100" dir="5400000" algn="t" rotWithShape="0">
              <a:prstClr val="black">
                <a:alpha val="40000"/>
              </a:prstClr>
            </a:outerShdw>
          </a:effectLst>
        </p:grpSpPr>
        <p:sp>
          <p:nvSpPr>
            <p:cNvPr id="30" name="Rectangle 29">
              <a:extLst>
                <a:ext uri="{FF2B5EF4-FFF2-40B4-BE49-F238E27FC236}">
                  <a16:creationId xmlns:a16="http://schemas.microsoft.com/office/drawing/2014/main" id="{115DFF73-13F8-E0DA-0DAA-E761BC6AC19A}"/>
                </a:ext>
              </a:extLst>
            </p:cNvPr>
            <p:cNvSpPr/>
            <p:nvPr/>
          </p:nvSpPr>
          <p:spPr>
            <a:xfrm>
              <a:off x="1922104" y="5940283"/>
              <a:ext cx="10269896" cy="2651760"/>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lIns="274320" tIns="182880" rIns="182880" bIns="182880" rtlCol="0" anchor="ctr">
              <a:noAutofit/>
            </a:bodyPr>
            <a:lstStyle/>
            <a:p>
              <a:pPr>
                <a:spcAft>
                  <a:spcPts val="1200"/>
                </a:spcAft>
              </a:pPr>
              <a:r>
                <a:rPr lang="en-US" sz="2400" b="1" i="1" dirty="0">
                  <a:solidFill>
                    <a:schemeClr val="tx1"/>
                  </a:solidFill>
                </a:rPr>
                <a:t>Industry Challenge</a:t>
              </a:r>
            </a:p>
            <a:p>
              <a:pPr marL="456565" indent="-365760">
                <a:spcAft>
                  <a:spcPts val="1200"/>
                </a:spcAft>
                <a:buFont typeface="Arial" panose="020B0604020202020204" pitchFamily="34" charset="0"/>
                <a:buChar char="•"/>
              </a:pPr>
              <a:r>
                <a:rPr lang="en-US" sz="2000" b="1" dirty="0">
                  <a:solidFill>
                    <a:schemeClr val="tx1"/>
                  </a:solidFill>
                  <a:ea typeface="+mn-lt"/>
                  <a:cs typeface="+mn-lt"/>
                </a:rPr>
                <a:t>Innovative Approach</a:t>
              </a:r>
              <a:r>
                <a:rPr lang="en-US" sz="2000" dirty="0">
                  <a:solidFill>
                    <a:schemeClr val="tx1"/>
                  </a:solidFill>
                  <a:ea typeface="+mn-lt"/>
                  <a:cs typeface="+mn-lt"/>
                </a:rPr>
                <a:t>: Secured FY26 STMD </a:t>
              </a:r>
              <a:r>
                <a:rPr lang="en-US" sz="2000" dirty="0" err="1">
                  <a:solidFill>
                    <a:schemeClr val="tx1"/>
                  </a:solidFill>
                  <a:ea typeface="+mn-lt"/>
                  <a:cs typeface="+mn-lt"/>
                </a:rPr>
                <a:t>CoECI</a:t>
              </a:r>
              <a:r>
                <a:rPr lang="en-US" sz="2000" dirty="0">
                  <a:solidFill>
                    <a:schemeClr val="tx1"/>
                  </a:solidFill>
                  <a:ea typeface="+mn-lt"/>
                  <a:cs typeface="+mn-lt"/>
                </a:rPr>
                <a:t> funding as NASA’s inaugural Technology Maturation Prize, expected to be launched in October 2026</a:t>
              </a:r>
            </a:p>
            <a:p>
              <a:pPr marL="456565" indent="-365760">
                <a:spcAft>
                  <a:spcPts val="1200"/>
                </a:spcAft>
                <a:buFont typeface="Arial" panose="020B0604020202020204" pitchFamily="34" charset="0"/>
                <a:buChar char="•"/>
              </a:pPr>
              <a:r>
                <a:rPr lang="en-US" sz="2000" b="1" dirty="0">
                  <a:solidFill>
                    <a:schemeClr val="tx1"/>
                  </a:solidFill>
                  <a:ea typeface="+mn-lt"/>
                  <a:cs typeface="+mn-lt"/>
                </a:rPr>
                <a:t>Industry Activation</a:t>
              </a:r>
              <a:r>
                <a:rPr lang="en-US" sz="2000" dirty="0">
                  <a:solidFill>
                    <a:schemeClr val="tx1"/>
                  </a:solidFill>
                  <a:ea typeface="+mn-lt"/>
                  <a:cs typeface="+mn-lt"/>
                </a:rPr>
                <a:t>: Initiated competitive challenges designed to accelerate mid-power thruster hardware development and define the supporting subsystem market</a:t>
              </a:r>
            </a:p>
          </p:txBody>
        </p:sp>
        <p:sp>
          <p:nvSpPr>
            <p:cNvPr id="34" name="Rectangle 33">
              <a:extLst>
                <a:ext uri="{FF2B5EF4-FFF2-40B4-BE49-F238E27FC236}">
                  <a16:creationId xmlns:a16="http://schemas.microsoft.com/office/drawing/2014/main" id="{0E322751-FE11-3EF6-E4ED-98FE0979CBEA}"/>
                </a:ext>
              </a:extLst>
            </p:cNvPr>
            <p:cNvSpPr/>
            <p:nvPr/>
          </p:nvSpPr>
          <p:spPr>
            <a:xfrm>
              <a:off x="763489" y="5940283"/>
              <a:ext cx="1158619" cy="2651760"/>
            </a:xfrm>
            <a:prstGeom prst="rect">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182880" rIns="0" bIns="182880" rtlCol="0" anchor="ctr">
              <a:noAutofit/>
            </a:bodyPr>
            <a:lstStyle/>
            <a:p>
              <a:pPr algn="ctr"/>
              <a:r>
                <a:rPr lang="en-US" sz="2400" b="1" dirty="0">
                  <a:solidFill>
                    <a:schemeClr val="bg1"/>
                  </a:solidFill>
                </a:rPr>
                <a:t>PROVING</a:t>
              </a:r>
            </a:p>
            <a:p>
              <a:pPr algn="ctr"/>
              <a:r>
                <a:rPr lang="en-US" sz="2400" b="1" dirty="0">
                  <a:solidFill>
                    <a:schemeClr val="bg1"/>
                  </a:solidFill>
                </a:rPr>
                <a:t>THE PARTNER</a:t>
              </a:r>
            </a:p>
          </p:txBody>
        </p:sp>
      </p:grpSp>
      <p:grpSp>
        <p:nvGrpSpPr>
          <p:cNvPr id="39" name="Group 38">
            <a:extLst>
              <a:ext uri="{FF2B5EF4-FFF2-40B4-BE49-F238E27FC236}">
                <a16:creationId xmlns:a16="http://schemas.microsoft.com/office/drawing/2014/main" id="{E3AE9E51-9494-7BF1-FF93-21AED5603004}"/>
              </a:ext>
            </a:extLst>
          </p:cNvPr>
          <p:cNvGrpSpPr/>
          <p:nvPr/>
        </p:nvGrpSpPr>
        <p:grpSpPr>
          <a:xfrm>
            <a:off x="12475470" y="5940283"/>
            <a:ext cx="10961167" cy="2651760"/>
            <a:chOff x="12475470" y="5940283"/>
            <a:chExt cx="10961167" cy="2651760"/>
          </a:xfrm>
          <a:effectLst>
            <a:outerShdw blurRad="50800" dist="38100" dir="5400000" algn="t" rotWithShape="0">
              <a:prstClr val="black">
                <a:alpha val="40000"/>
              </a:prstClr>
            </a:outerShdw>
          </a:effectLst>
        </p:grpSpPr>
        <p:sp>
          <p:nvSpPr>
            <p:cNvPr id="32" name="Rectangle 31">
              <a:extLst>
                <a:ext uri="{FF2B5EF4-FFF2-40B4-BE49-F238E27FC236}">
                  <a16:creationId xmlns:a16="http://schemas.microsoft.com/office/drawing/2014/main" id="{AD1EC3FE-5417-40B1-FBF0-96D2A086DA87}"/>
                </a:ext>
              </a:extLst>
            </p:cNvPr>
            <p:cNvSpPr/>
            <p:nvPr/>
          </p:nvSpPr>
          <p:spPr>
            <a:xfrm>
              <a:off x="13633584" y="5940283"/>
              <a:ext cx="9803053" cy="2651760"/>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lIns="274320" tIns="182880" rIns="182880" bIns="182880" rtlCol="0" anchor="ctr">
              <a:noAutofit/>
            </a:bodyPr>
            <a:lstStyle/>
            <a:p>
              <a:pPr>
                <a:spcAft>
                  <a:spcPts val="1200"/>
                </a:spcAft>
              </a:pPr>
              <a:r>
                <a:rPr lang="en-US" sz="2400" b="1" i="1" dirty="0">
                  <a:solidFill>
                    <a:schemeClr val="tx1"/>
                  </a:solidFill>
                </a:rPr>
                <a:t>Stakeholder Consortium</a:t>
              </a:r>
            </a:p>
            <a:p>
              <a:pPr marL="456565" indent="-365760">
                <a:spcAft>
                  <a:spcPts val="1200"/>
                </a:spcAft>
                <a:buFont typeface="Arial" panose="020B0604020202020204" pitchFamily="34" charset="0"/>
                <a:buChar char="•"/>
              </a:pPr>
              <a:r>
                <a:rPr lang="en-US" sz="2000" b="1" dirty="0">
                  <a:solidFill>
                    <a:schemeClr val="tx1"/>
                  </a:solidFill>
                  <a:ea typeface="+mn-lt"/>
                  <a:cs typeface="+mn-lt"/>
                </a:rPr>
                <a:t>Strategic Alignment</a:t>
              </a:r>
              <a:r>
                <a:rPr lang="en-US" sz="2000" dirty="0">
                  <a:solidFill>
                    <a:schemeClr val="tx1"/>
                  </a:solidFill>
                  <a:ea typeface="+mn-lt"/>
                  <a:cs typeface="+mn-lt"/>
                </a:rPr>
                <a:t>: Architected and initiated a collaborative consortium model to stimulate the market and ensure continuous stakeholder alignment with member onboarding expected in October 2026</a:t>
              </a:r>
            </a:p>
          </p:txBody>
        </p:sp>
        <p:sp>
          <p:nvSpPr>
            <p:cNvPr id="35" name="Rectangle 34">
              <a:extLst>
                <a:ext uri="{FF2B5EF4-FFF2-40B4-BE49-F238E27FC236}">
                  <a16:creationId xmlns:a16="http://schemas.microsoft.com/office/drawing/2014/main" id="{3FE54308-04AD-56CA-A3BC-0AA153E0CBD1}"/>
                </a:ext>
              </a:extLst>
            </p:cNvPr>
            <p:cNvSpPr/>
            <p:nvPr/>
          </p:nvSpPr>
          <p:spPr>
            <a:xfrm>
              <a:off x="12475470" y="5940283"/>
              <a:ext cx="1158619" cy="2651760"/>
            </a:xfrm>
            <a:prstGeom prst="rect">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274320" rIns="0" bIns="274320" rtlCol="0" anchor="ctr">
              <a:noAutofit/>
            </a:bodyPr>
            <a:lstStyle/>
            <a:p>
              <a:pPr algn="ctr"/>
              <a:r>
                <a:rPr lang="en-US" sz="2400" b="1" dirty="0">
                  <a:solidFill>
                    <a:schemeClr val="bg1"/>
                  </a:solidFill>
                </a:rPr>
                <a:t>PROVING</a:t>
              </a:r>
            </a:p>
            <a:p>
              <a:pPr algn="ctr"/>
              <a:r>
                <a:rPr lang="en-US" sz="2400" b="1" dirty="0">
                  <a:solidFill>
                    <a:schemeClr val="bg1"/>
                  </a:solidFill>
                </a:rPr>
                <a:t>THE MARKET</a:t>
              </a:r>
            </a:p>
          </p:txBody>
        </p:sp>
      </p:grpSp>
    </p:spTree>
    <p:extLst>
      <p:ext uri="{BB962C8B-B14F-4D97-AF65-F5344CB8AC3E}">
        <p14:creationId xmlns:p14="http://schemas.microsoft.com/office/powerpoint/2010/main" val="30918710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56997-3BD9-1665-C4C7-981DA385999B}"/>
            </a:ext>
          </a:extLst>
        </p:cNvPr>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C471EE7B-7BF2-24EF-10D6-1007343754DC}"/>
              </a:ext>
            </a:extLst>
          </p:cNvPr>
          <p:cNvGraphicFramePr>
            <a:graphicFrameLocks noGrp="1"/>
          </p:cNvGraphicFramePr>
          <p:nvPr>
            <p:extLst>
              <p:ext uri="{D42A27DB-BD31-4B8C-83A1-F6EECF244321}">
                <p14:modId xmlns:p14="http://schemas.microsoft.com/office/powerpoint/2010/main" val="3488621203"/>
              </p:ext>
            </p:extLst>
          </p:nvPr>
        </p:nvGraphicFramePr>
        <p:xfrm>
          <a:off x="1272210" y="2180480"/>
          <a:ext cx="21766695" cy="10424160"/>
        </p:xfrm>
        <a:graphic>
          <a:graphicData uri="http://schemas.openxmlformats.org/drawingml/2006/table">
            <a:tbl>
              <a:tblPr firstRow="1">
                <a:tableStyleId>{9DCAF9ED-07DC-4A11-8D7F-57B35C25682E}</a:tableStyleId>
              </a:tblPr>
              <a:tblGrid>
                <a:gridCol w="7116415">
                  <a:extLst>
                    <a:ext uri="{9D8B030D-6E8A-4147-A177-3AD203B41FA5}">
                      <a16:colId xmlns:a16="http://schemas.microsoft.com/office/drawing/2014/main" val="3065393448"/>
                    </a:ext>
                  </a:extLst>
                </a:gridCol>
                <a:gridCol w="10459212">
                  <a:extLst>
                    <a:ext uri="{9D8B030D-6E8A-4147-A177-3AD203B41FA5}">
                      <a16:colId xmlns:a16="http://schemas.microsoft.com/office/drawing/2014/main" val="1473145313"/>
                    </a:ext>
                  </a:extLst>
                </a:gridCol>
                <a:gridCol w="4191068">
                  <a:extLst>
                    <a:ext uri="{9D8B030D-6E8A-4147-A177-3AD203B41FA5}">
                      <a16:colId xmlns:a16="http://schemas.microsoft.com/office/drawing/2014/main" val="2089972345"/>
                    </a:ext>
                  </a:extLst>
                </a:gridCol>
              </a:tblGrid>
              <a:tr h="437667">
                <a:tc>
                  <a:txBody>
                    <a:bodyPr/>
                    <a:lstStyle/>
                    <a:p>
                      <a:pPr algn="ctr"/>
                      <a:r>
                        <a:rPr lang="en-US" sz="2800" b="1" dirty="0">
                          <a:solidFill>
                            <a:schemeClr val="bg1"/>
                          </a:solidFill>
                        </a:rPr>
                        <a:t>Risk / Issue</a:t>
                      </a:r>
                    </a:p>
                  </a:txBody>
                  <a:tcPr marL="182880" marR="182880" marT="182880" marB="182880">
                    <a:solidFill>
                      <a:schemeClr val="accent2"/>
                    </a:solidFill>
                  </a:tcPr>
                </a:tc>
                <a:tc>
                  <a:txBody>
                    <a:bodyPr/>
                    <a:lstStyle/>
                    <a:p>
                      <a:pPr algn="ctr"/>
                      <a:r>
                        <a:rPr lang="en-US" sz="2800" b="1" dirty="0">
                          <a:solidFill>
                            <a:schemeClr val="bg1"/>
                          </a:solidFill>
                        </a:rPr>
                        <a:t>Mitigation Approach</a:t>
                      </a:r>
                    </a:p>
                  </a:txBody>
                  <a:tcPr marL="182880" marR="182880" marT="182880" marB="182880">
                    <a:solidFill>
                      <a:schemeClr val="accent2"/>
                    </a:solidFill>
                  </a:tcPr>
                </a:tc>
                <a:tc>
                  <a:txBody>
                    <a:bodyPr/>
                    <a:lstStyle/>
                    <a:p>
                      <a:pPr algn="ctr"/>
                      <a:r>
                        <a:rPr lang="en-US" sz="2800" b="1" dirty="0">
                          <a:solidFill>
                            <a:schemeClr val="bg1"/>
                          </a:solidFill>
                        </a:rPr>
                        <a:t>Impact</a:t>
                      </a:r>
                    </a:p>
                  </a:txBody>
                  <a:tcPr marL="182880" marR="182880" marT="182880" marB="182880">
                    <a:solidFill>
                      <a:schemeClr val="accent2"/>
                    </a:solidFill>
                  </a:tcPr>
                </a:tc>
                <a:extLst>
                  <a:ext uri="{0D108BD9-81ED-4DB2-BD59-A6C34878D82A}">
                    <a16:rowId xmlns:a16="http://schemas.microsoft.com/office/drawing/2014/main" val="3298687431"/>
                  </a:ext>
                </a:extLst>
              </a:tr>
              <a:tr h="1784334">
                <a:tc>
                  <a:txBody>
                    <a:bodyPr/>
                    <a:lstStyle/>
                    <a:p>
                      <a:pPr algn="ctr"/>
                      <a:r>
                        <a:rPr lang="en-US" sz="2400" b="1" dirty="0"/>
                        <a:t>FY26 Government Shutdown</a:t>
                      </a:r>
                      <a:endParaRPr lang="en-US" sz="2400" b="0" dirty="0"/>
                    </a:p>
                    <a:p>
                      <a:pPr algn="ctr"/>
                      <a:endParaRPr lang="en-US" sz="2200" b="0" dirty="0"/>
                    </a:p>
                    <a:p>
                      <a:pPr algn="ctr"/>
                      <a:endParaRPr lang="en-US" sz="2200" b="0" dirty="0"/>
                    </a:p>
                    <a:p>
                      <a:pPr algn="ctr"/>
                      <a:endParaRPr lang="en-US" sz="2200" b="0" dirty="0"/>
                    </a:p>
                    <a:p>
                      <a:pPr algn="ctr"/>
                      <a:r>
                        <a:rPr lang="en-US" sz="2200" b="0" dirty="0"/>
                        <a:t>43-day impact to project schedule baseline due to lapse of government funding at the start of FY26</a:t>
                      </a:r>
                    </a:p>
                  </a:txBody>
                  <a:tcPr marL="182880" marR="182880" marT="182880" marB="182880" anchor="ctr"/>
                </a:tc>
                <a:tc>
                  <a:txBody>
                    <a:bodyPr/>
                    <a:lstStyle/>
                    <a:p>
                      <a:pPr marL="457200" indent="-457200" algn="l">
                        <a:buFont typeface="Wingdings" pitchFamily="2" charset="2"/>
                        <a:buChar char="v"/>
                      </a:pPr>
                      <a:r>
                        <a:rPr lang="en-US" sz="2400" dirty="0"/>
                        <a:t>Replanned project formulation activities</a:t>
                      </a:r>
                    </a:p>
                    <a:p>
                      <a:pPr marL="457200" marR="0" lvl="0" indent="-457200" algn="l" defTabSz="914309" rtl="0" eaLnBrk="1" fontAlgn="auto" latinLnBrk="0" hangingPunct="1">
                        <a:lnSpc>
                          <a:spcPct val="100000"/>
                        </a:lnSpc>
                        <a:spcBef>
                          <a:spcPts val="0"/>
                        </a:spcBef>
                        <a:spcAft>
                          <a:spcPts val="0"/>
                        </a:spcAft>
                        <a:buClrTx/>
                        <a:buSzTx/>
                        <a:buFont typeface="Wingdings" pitchFamily="2" charset="2"/>
                        <a:buChar char="v"/>
                        <a:tabLst/>
                        <a:defRPr/>
                      </a:pPr>
                      <a:r>
                        <a:rPr lang="en-US" sz="2400" dirty="0"/>
                        <a:t>Transitioned from a waterfall to spiral development model</a:t>
                      </a:r>
                    </a:p>
                    <a:p>
                      <a:pPr marL="457200" indent="-457200" algn="l">
                        <a:buFont typeface="Wingdings" pitchFamily="2" charset="2"/>
                        <a:buChar char="v"/>
                      </a:pPr>
                      <a:r>
                        <a:rPr lang="en-US" sz="2400" dirty="0"/>
                        <a:t>Parallelized stakeholder discussions with technical trade studies / design</a:t>
                      </a:r>
                    </a:p>
                  </a:txBody>
                  <a:tcPr marL="182880" marR="182880" marT="182880" marB="182880" anchor="ctr"/>
                </a:tc>
                <a:tc>
                  <a:txBody>
                    <a:bodyPr/>
                    <a:lstStyle/>
                    <a:p>
                      <a:pPr algn="ctr"/>
                      <a:r>
                        <a:rPr lang="en-US" sz="2400" b="1" i="1" dirty="0"/>
                        <a:t>Completed all formulation activities per original budget and schedule</a:t>
                      </a:r>
                    </a:p>
                  </a:txBody>
                  <a:tcPr marL="182880" marR="182880" marT="182880" marB="182880" anchor="ctr"/>
                </a:tc>
                <a:extLst>
                  <a:ext uri="{0D108BD9-81ED-4DB2-BD59-A6C34878D82A}">
                    <a16:rowId xmlns:a16="http://schemas.microsoft.com/office/drawing/2014/main" val="472889781"/>
                  </a:ext>
                </a:extLst>
              </a:tr>
              <a:tr h="0">
                <a:tc>
                  <a:txBody>
                    <a:bodyPr/>
                    <a:lstStyle/>
                    <a:p>
                      <a:pPr algn="ctr"/>
                      <a:r>
                        <a:rPr lang="en-US" sz="2400" b="1" dirty="0"/>
                        <a:t>Phase 2 Commercial Partnership Approach</a:t>
                      </a:r>
                    </a:p>
                    <a:p>
                      <a:pPr algn="ctr"/>
                      <a:endParaRPr lang="en-US" sz="2200" b="1" dirty="0"/>
                    </a:p>
                    <a:p>
                      <a:pPr algn="ctr"/>
                      <a:endParaRPr lang="en-US" sz="2200" b="1" dirty="0"/>
                    </a:p>
                    <a:p>
                      <a:pPr algn="ctr"/>
                      <a:endParaRPr lang="en-US" sz="2200" b="1" dirty="0"/>
                    </a:p>
                    <a:p>
                      <a:pPr algn="ctr"/>
                      <a:r>
                        <a:rPr lang="en-US" sz="2200" b="0" dirty="0"/>
                        <a:t>Industry concerns about impacts of past NASA EP partnership approaches on competitive landscape</a:t>
                      </a:r>
                    </a:p>
                  </a:txBody>
                  <a:tcPr marL="182880" marR="182880" marT="182880" marB="182880" anchor="ctr"/>
                </a:tc>
                <a:tc>
                  <a:txBody>
                    <a:bodyPr/>
                    <a:lstStyle/>
                    <a:p>
                      <a:pPr marL="457200" indent="-457200" algn="l">
                        <a:buFont typeface="Wingdings" pitchFamily="2" charset="2"/>
                        <a:buChar char="v"/>
                      </a:pPr>
                      <a:r>
                        <a:rPr lang="en-US" sz="2400" dirty="0"/>
                        <a:t>Engaged EP providers in open dialogue regarding past NASA partnerships</a:t>
                      </a:r>
                    </a:p>
                    <a:p>
                      <a:pPr marL="457200" marR="0" lvl="0" indent="-457200" algn="l" defTabSz="914309" rtl="0" eaLnBrk="1" fontAlgn="auto" latinLnBrk="0" hangingPunct="1">
                        <a:lnSpc>
                          <a:spcPct val="100000"/>
                        </a:lnSpc>
                        <a:spcBef>
                          <a:spcPts val="0"/>
                        </a:spcBef>
                        <a:spcAft>
                          <a:spcPts val="0"/>
                        </a:spcAft>
                        <a:buClrTx/>
                        <a:buSzTx/>
                        <a:buFont typeface="Wingdings" pitchFamily="2" charset="2"/>
                        <a:buChar char="v"/>
                        <a:tabLst/>
                        <a:defRPr/>
                      </a:pPr>
                      <a:r>
                        <a:rPr lang="en-US" sz="2400" dirty="0"/>
                        <a:t>Assessed innovative procurement / collaborative approaches to address industry concerns</a:t>
                      </a:r>
                    </a:p>
                    <a:p>
                      <a:pPr marL="457200" indent="-457200" algn="l">
                        <a:buFont typeface="Wingdings" pitchFamily="2" charset="2"/>
                        <a:buChar char="v"/>
                      </a:pPr>
                      <a:r>
                        <a:rPr lang="en-US" sz="2400" dirty="0"/>
                        <a:t>Iterated upon AMPERE partnership approach per stakeholder feedback</a:t>
                      </a:r>
                    </a:p>
                  </a:txBody>
                  <a:tcPr marL="182880" marR="182880" marT="182880" marB="182880" anchor="ctr"/>
                </a:tc>
                <a:tc>
                  <a:txBody>
                    <a:bodyPr/>
                    <a:lstStyle/>
                    <a:p>
                      <a:pPr algn="ctr"/>
                      <a:r>
                        <a:rPr lang="en-US" sz="2400" b="1" i="1" dirty="0"/>
                        <a:t>Formulated innovative commercial partnership approach with stakeholder buy-in</a:t>
                      </a:r>
                    </a:p>
                  </a:txBody>
                  <a:tcPr marL="182880" marR="182880" marT="182880" marB="182880" anchor="ctr"/>
                </a:tc>
                <a:extLst>
                  <a:ext uri="{0D108BD9-81ED-4DB2-BD59-A6C34878D82A}">
                    <a16:rowId xmlns:a16="http://schemas.microsoft.com/office/drawing/2014/main" val="3492729581"/>
                  </a:ext>
                </a:extLst>
              </a:tr>
              <a:tr h="1784334">
                <a:tc>
                  <a:txBody>
                    <a:bodyPr/>
                    <a:lstStyle/>
                    <a:p>
                      <a:pPr algn="ctr"/>
                      <a:r>
                        <a:rPr lang="en-US" sz="2400" b="1" dirty="0"/>
                        <a:t>Project Thruster Focus</a:t>
                      </a:r>
                    </a:p>
                    <a:p>
                      <a:pPr algn="ctr"/>
                      <a:endParaRPr lang="en-US" sz="2200" b="1" dirty="0"/>
                    </a:p>
                    <a:p>
                      <a:pPr algn="ctr"/>
                      <a:endParaRPr lang="en-US" sz="2200" b="1" dirty="0"/>
                    </a:p>
                    <a:p>
                      <a:pPr algn="ctr"/>
                      <a:endParaRPr lang="en-US" sz="2200" b="1" dirty="0"/>
                    </a:p>
                    <a:p>
                      <a:pPr algn="ctr"/>
                      <a:r>
                        <a:rPr lang="en-US" sz="2200" b="0" dirty="0"/>
                        <a:t>Directed project scope was primarily limited to the thruster rather than the entire propulsion system</a:t>
                      </a:r>
                    </a:p>
                  </a:txBody>
                  <a:tcPr marL="182880" marR="182880" marT="182880" marB="182880" anchor="ctr"/>
                </a:tc>
                <a:tc>
                  <a:txBody>
                    <a:bodyPr/>
                    <a:lstStyle/>
                    <a:p>
                      <a:pPr marL="457200" indent="-457200" algn="l">
                        <a:buFont typeface="Wingdings" pitchFamily="2" charset="2"/>
                        <a:buChar char="v"/>
                      </a:pPr>
                      <a:r>
                        <a:rPr lang="en-US" sz="2400" dirty="0"/>
                        <a:t>Assessed initial gaps via direct stakeholder dialogue</a:t>
                      </a:r>
                    </a:p>
                    <a:p>
                      <a:pPr marL="457200" indent="-457200" algn="l">
                        <a:buFont typeface="Wingdings" pitchFamily="2" charset="2"/>
                        <a:buChar char="v"/>
                      </a:pPr>
                      <a:r>
                        <a:rPr lang="en-US" sz="2400" dirty="0"/>
                        <a:t>Initiated CoECI-funded system market landscape survey</a:t>
                      </a:r>
                    </a:p>
                    <a:p>
                      <a:pPr marL="457200" indent="-457200" algn="l">
                        <a:buFont typeface="Wingdings" pitchFamily="2" charset="2"/>
                        <a:buChar char="v"/>
                      </a:pPr>
                      <a:r>
                        <a:rPr lang="en-US" sz="2400" dirty="0"/>
                        <a:t>Conducted environmental qualification risk-reduction activities on candidate PPU hardware</a:t>
                      </a:r>
                    </a:p>
                  </a:txBody>
                  <a:tcPr marL="182880" marR="182880" marT="182880" marB="182880" anchor="ctr"/>
                </a:tc>
                <a:tc>
                  <a:txBody>
                    <a:bodyPr/>
                    <a:lstStyle/>
                    <a:p>
                      <a:pPr algn="ctr"/>
                      <a:r>
                        <a:rPr lang="en-US" sz="2400" b="1" i="1" dirty="0"/>
                        <a:t>Developed means to evaluate system gaps and recommendations for future investment</a:t>
                      </a:r>
                    </a:p>
                  </a:txBody>
                  <a:tcPr marL="182880" marR="182880" marT="182880" marB="182880" anchor="ctr"/>
                </a:tc>
                <a:extLst>
                  <a:ext uri="{0D108BD9-81ED-4DB2-BD59-A6C34878D82A}">
                    <a16:rowId xmlns:a16="http://schemas.microsoft.com/office/drawing/2014/main" val="1573210559"/>
                  </a:ext>
                </a:extLst>
              </a:tr>
              <a:tr h="1447667">
                <a:tc>
                  <a:txBody>
                    <a:bodyPr/>
                    <a:lstStyle/>
                    <a:p>
                      <a:pPr algn="ctr"/>
                      <a:r>
                        <a:rPr lang="en-US" sz="2400" b="1" dirty="0"/>
                        <a:t>Krypton Performance and Lifetime</a:t>
                      </a:r>
                    </a:p>
                    <a:p>
                      <a:pPr algn="ctr"/>
                      <a:endParaRPr lang="en-US" sz="2200" b="1" dirty="0"/>
                    </a:p>
                    <a:p>
                      <a:pPr algn="ctr"/>
                      <a:endParaRPr lang="en-US" sz="2200" b="1" dirty="0"/>
                    </a:p>
                    <a:p>
                      <a:pPr algn="ctr"/>
                      <a:endParaRPr lang="en-US" sz="2200" b="1" dirty="0"/>
                    </a:p>
                    <a:p>
                      <a:pPr algn="ctr"/>
                      <a:r>
                        <a:rPr lang="en-US" sz="2200" b="0" dirty="0" err="1"/>
                        <a:t>SoA</a:t>
                      </a:r>
                      <a:r>
                        <a:rPr lang="en-US" sz="2200" b="0" dirty="0"/>
                        <a:t> thrusters have demonstrated undesirable performance and life with krypton propellant</a:t>
                      </a:r>
                    </a:p>
                  </a:txBody>
                  <a:tcPr marL="182880" marR="182880" marT="182880" marB="182880" anchor="ctr"/>
                </a:tc>
                <a:tc>
                  <a:txBody>
                    <a:bodyPr/>
                    <a:lstStyle/>
                    <a:p>
                      <a:pPr marL="457200" indent="-457200" algn="l">
                        <a:buFont typeface="Wingdings" pitchFamily="2" charset="2"/>
                        <a:buChar char="v"/>
                      </a:pPr>
                      <a:r>
                        <a:rPr lang="en-US" sz="2400" dirty="0"/>
                        <a:t>Supported krypton risk-reduction testing of key NASA technologies</a:t>
                      </a:r>
                    </a:p>
                    <a:p>
                      <a:pPr marL="457200" indent="-457200" algn="l">
                        <a:buFont typeface="Wingdings" pitchFamily="2" charset="2"/>
                        <a:buChar char="v"/>
                      </a:pPr>
                      <a:r>
                        <a:rPr lang="en-US" sz="2400" dirty="0"/>
                        <a:t>Anchored initial krypton propellant modeling and simulations against acquired data</a:t>
                      </a:r>
                    </a:p>
                    <a:p>
                      <a:pPr marL="457200" indent="-457200" algn="l">
                        <a:buFont typeface="Wingdings" pitchFamily="2" charset="2"/>
                        <a:buChar char="v"/>
                      </a:pPr>
                      <a:r>
                        <a:rPr lang="en-US" sz="2400" dirty="0"/>
                        <a:t>Infused key findings into AMPERE pathfinder design</a:t>
                      </a:r>
                    </a:p>
                  </a:txBody>
                  <a:tcPr marL="182880" marR="182880" marT="182880" marB="182880" anchor="ctr"/>
                </a:tc>
                <a:tc>
                  <a:txBody>
                    <a:bodyPr/>
                    <a:lstStyle/>
                    <a:p>
                      <a:pPr algn="ctr"/>
                      <a:r>
                        <a:rPr lang="en-US" sz="2400" b="1" i="1" dirty="0"/>
                        <a:t>Reduced technical risk associated with krypton performance and life</a:t>
                      </a:r>
                    </a:p>
                  </a:txBody>
                  <a:tcPr marL="182880" marR="182880" marT="182880" marB="182880" anchor="ctr"/>
                </a:tc>
                <a:extLst>
                  <a:ext uri="{0D108BD9-81ED-4DB2-BD59-A6C34878D82A}">
                    <a16:rowId xmlns:a16="http://schemas.microsoft.com/office/drawing/2014/main" val="3911077248"/>
                  </a:ext>
                </a:extLst>
              </a:tr>
            </a:tbl>
          </a:graphicData>
        </a:graphic>
      </p:graphicFrame>
      <p:sp>
        <p:nvSpPr>
          <p:cNvPr id="2" name="Text Placeholder 1">
            <a:extLst>
              <a:ext uri="{FF2B5EF4-FFF2-40B4-BE49-F238E27FC236}">
                <a16:creationId xmlns:a16="http://schemas.microsoft.com/office/drawing/2014/main" id="{0989A539-DA3E-7F80-A593-5C591DE62EDB}"/>
              </a:ext>
            </a:extLst>
          </p:cNvPr>
          <p:cNvSpPr>
            <a:spLocks noGrp="1"/>
          </p:cNvSpPr>
          <p:nvPr>
            <p:ph type="body" sz="quarter" idx="19"/>
          </p:nvPr>
        </p:nvSpPr>
        <p:spPr>
          <a:xfrm>
            <a:off x="763489" y="491898"/>
            <a:ext cx="17151789" cy="728037"/>
          </a:xfrm>
        </p:spPr>
        <p:txBody>
          <a:bodyPr>
            <a:normAutofit/>
          </a:bodyPr>
          <a:lstStyle/>
          <a:p>
            <a:r>
              <a:rPr lang="en-US" dirty="0">
                <a:latin typeface="Arial" panose="020B0604020202020204" pitchFamily="34" charset="0"/>
              </a:rPr>
              <a:t>AMPERE | </a:t>
            </a:r>
            <a:r>
              <a:rPr lang="en-US" b="1" dirty="0">
                <a:latin typeface="Arial" panose="020B0604020202020204" pitchFamily="34" charset="0"/>
              </a:rPr>
              <a:t>FY26 Issues / Risks</a:t>
            </a:r>
          </a:p>
        </p:txBody>
      </p:sp>
      <p:sp>
        <p:nvSpPr>
          <p:cNvPr id="4" name="TextBox 3">
            <a:extLst>
              <a:ext uri="{FF2B5EF4-FFF2-40B4-BE49-F238E27FC236}">
                <a16:creationId xmlns:a16="http://schemas.microsoft.com/office/drawing/2014/main" id="{41450471-8CBA-A9E5-6CD0-D05558A8594F}"/>
              </a:ext>
            </a:extLst>
          </p:cNvPr>
          <p:cNvSpPr txBox="1"/>
          <p:nvPr/>
        </p:nvSpPr>
        <p:spPr>
          <a:xfrm>
            <a:off x="763490" y="1190508"/>
            <a:ext cx="19284438" cy="523152"/>
          </a:xfrm>
          <a:prstGeom prst="rect">
            <a:avLst/>
          </a:prstGeom>
        </p:spPr>
        <p:txBody>
          <a:bodyPr vert="horz" lIns="0" tIns="0" rIns="0" bIns="0" rtlCol="0" anchor="ctr" anchorCtr="0">
            <a:noAutofit/>
          </a:bodyPr>
          <a:lstStyle>
            <a:lvl1pPr indent="0" defTabSz="914400">
              <a:lnSpc>
                <a:spcPct val="100000"/>
              </a:lnSpc>
              <a:spcBef>
                <a:spcPts val="0"/>
              </a:spcBef>
              <a:buFont typeface="Arial" panose="020B0604020202020204" pitchFamily="34" charset="0"/>
              <a:buNone/>
              <a:defRPr b="0">
                <a:solidFill>
                  <a:schemeClr val="bg1"/>
                </a:solidFill>
                <a:latin typeface="Arial" panose="020B0604020202020204" pitchFamily="34" charset="0"/>
                <a:cs typeface="Arial" panose="020B0604020202020204" pitchFamily="34" charset="0"/>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defRPr sz="1800"/>
            </a:lvl4pPr>
            <a:lvl5pPr marL="2057400" indent="-228600" defTabSz="914400">
              <a:lnSpc>
                <a:spcPct val="90000"/>
              </a:lnSpc>
              <a:spcBef>
                <a:spcPts val="500"/>
              </a:spcBef>
              <a:buFont typeface="Arial" panose="020B0604020202020204" pitchFamily="34" charset="0"/>
              <a:buChar char="•"/>
              <a:defRPr sz="1800"/>
            </a:lvl5pPr>
            <a:lvl6pPr marL="2514600" indent="-228600" defTabSz="914400">
              <a:lnSpc>
                <a:spcPct val="90000"/>
              </a:lnSpc>
              <a:spcBef>
                <a:spcPts val="500"/>
              </a:spcBef>
              <a:buFont typeface="Arial" panose="020B0604020202020204" pitchFamily="34" charset="0"/>
              <a:buChar char="•"/>
              <a:defRPr sz="1800"/>
            </a:lvl6pPr>
            <a:lvl7pPr marL="2971800" indent="-228600" defTabSz="914400">
              <a:lnSpc>
                <a:spcPct val="90000"/>
              </a:lnSpc>
              <a:spcBef>
                <a:spcPts val="500"/>
              </a:spcBef>
              <a:buFont typeface="Arial" panose="020B0604020202020204" pitchFamily="34" charset="0"/>
              <a:buChar char="•"/>
              <a:defRPr sz="1800"/>
            </a:lvl7pPr>
            <a:lvl8pPr marL="3429000" indent="-228600" defTabSz="914400">
              <a:lnSpc>
                <a:spcPct val="90000"/>
              </a:lnSpc>
              <a:spcBef>
                <a:spcPts val="500"/>
              </a:spcBef>
              <a:buFont typeface="Arial" panose="020B0604020202020204" pitchFamily="34" charset="0"/>
              <a:buChar char="•"/>
              <a:defRPr sz="1800"/>
            </a:lvl8pPr>
            <a:lvl9pPr marL="3886200" indent="-228600" defTabSz="914400">
              <a:lnSpc>
                <a:spcPct val="90000"/>
              </a:lnSpc>
              <a:spcBef>
                <a:spcPts val="500"/>
              </a:spcBef>
              <a:buFont typeface="Arial" panose="020B0604020202020204" pitchFamily="34" charset="0"/>
              <a:buChar char="•"/>
              <a:defRPr sz="1800"/>
            </a:lvl9pPr>
          </a:lstStyle>
          <a:p>
            <a:r>
              <a:rPr lang="en-US" sz="2800"/>
              <a:t>Advanced Mid-Power Electric Rocket (AMPERE) </a:t>
            </a:r>
          </a:p>
        </p:txBody>
      </p:sp>
      <p:sp>
        <p:nvSpPr>
          <p:cNvPr id="11" name="Text Placeholder 8">
            <a:extLst>
              <a:ext uri="{FF2B5EF4-FFF2-40B4-BE49-F238E27FC236}">
                <a16:creationId xmlns:a16="http://schemas.microsoft.com/office/drawing/2014/main" id="{7C2B2121-614A-CBAF-2E0E-7804805EB9F0}"/>
              </a:ext>
            </a:extLst>
          </p:cNvPr>
          <p:cNvSpPr txBox="1">
            <a:spLocks/>
          </p:cNvSpPr>
          <p:nvPr/>
        </p:nvSpPr>
        <p:spPr>
          <a:xfrm>
            <a:off x="18457875" y="491898"/>
            <a:ext cx="4142933" cy="728037"/>
          </a:xfrm>
          <a:prstGeom prst="rect">
            <a:avLst/>
          </a:prstGeom>
        </p:spPr>
        <p:txBody>
          <a:bodyPr vert="horz" lIns="0" tIns="0" rIns="0" bIns="0" rtlCol="0" anchor="ctr" anchorCtr="0">
            <a:normAutofit lnSpcReduction="10000"/>
          </a:bodyPr>
          <a:lstStyle>
            <a:lvl1pPr marL="0" indent="0" algn="r" defTabSz="914309" rtl="0" eaLnBrk="1" latinLnBrk="0" hangingPunct="1">
              <a:lnSpc>
                <a:spcPct val="100000"/>
              </a:lnSpc>
              <a:spcBef>
                <a:spcPts val="0"/>
              </a:spcBef>
              <a:buFont typeface="Arial" panose="020B0604020202020204" pitchFamily="34" charset="0"/>
              <a:buNone/>
              <a:defRPr sz="2800" b="0" kern="1200">
                <a:solidFill>
                  <a:srgbClr val="FF0000"/>
                </a:solidFill>
                <a:latin typeface="+mj-lt"/>
                <a:ea typeface="+mn-ea"/>
                <a:cs typeface="Arial" panose="020B0604020202020204" pitchFamily="34" charset="0"/>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solidFill>
                  <a:srgbClr val="B9CEFF"/>
                </a:solidFill>
                <a:latin typeface="Arial"/>
                <a:cs typeface="Arial"/>
              </a:rPr>
              <a:t>GO / Space Transportation Annual Review</a:t>
            </a:r>
          </a:p>
        </p:txBody>
      </p:sp>
      <p:pic>
        <p:nvPicPr>
          <p:cNvPr id="10" name="Graphic 9" descr="Greek Temple outline">
            <a:extLst>
              <a:ext uri="{FF2B5EF4-FFF2-40B4-BE49-F238E27FC236}">
                <a16:creationId xmlns:a16="http://schemas.microsoft.com/office/drawing/2014/main" id="{7D44511F-5538-5473-13C9-BB262A29B51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95705" y="3543300"/>
            <a:ext cx="914400" cy="914400"/>
          </a:xfrm>
          <a:prstGeom prst="rect">
            <a:avLst/>
          </a:prstGeom>
        </p:spPr>
      </p:pic>
      <p:pic>
        <p:nvPicPr>
          <p:cNvPr id="15" name="Graphic 14" descr="Handshake outline">
            <a:extLst>
              <a:ext uri="{FF2B5EF4-FFF2-40B4-BE49-F238E27FC236}">
                <a16:creationId xmlns:a16="http://schemas.microsoft.com/office/drawing/2014/main" id="{8E1A0C3C-1E2C-40F2-4EA9-B4F584219A2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195705" y="5949189"/>
            <a:ext cx="914400" cy="914400"/>
          </a:xfrm>
          <a:prstGeom prst="rect">
            <a:avLst/>
          </a:prstGeom>
        </p:spPr>
      </p:pic>
      <p:pic>
        <p:nvPicPr>
          <p:cNvPr id="17" name="Graphic 16" descr="Magnifying glass outline">
            <a:extLst>
              <a:ext uri="{FF2B5EF4-FFF2-40B4-BE49-F238E27FC236}">
                <a16:creationId xmlns:a16="http://schemas.microsoft.com/office/drawing/2014/main" id="{7B809F8E-6808-1AB7-3D9C-70472937BA3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195705" y="8343570"/>
            <a:ext cx="914400" cy="914400"/>
          </a:xfrm>
          <a:prstGeom prst="rect">
            <a:avLst/>
          </a:prstGeom>
        </p:spPr>
      </p:pic>
      <p:pic>
        <p:nvPicPr>
          <p:cNvPr id="19" name="Graphic 18" descr="Rocket outline">
            <a:extLst>
              <a:ext uri="{FF2B5EF4-FFF2-40B4-BE49-F238E27FC236}">
                <a16:creationId xmlns:a16="http://schemas.microsoft.com/office/drawing/2014/main" id="{FB5493EB-6C5B-80BE-91B2-F941177B5AE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195705" y="10780746"/>
            <a:ext cx="914400" cy="914400"/>
          </a:xfrm>
          <a:prstGeom prst="rect">
            <a:avLst/>
          </a:prstGeom>
        </p:spPr>
      </p:pic>
    </p:spTree>
    <p:extLst>
      <p:ext uri="{BB962C8B-B14F-4D97-AF65-F5344CB8AC3E}">
        <p14:creationId xmlns:p14="http://schemas.microsoft.com/office/powerpoint/2010/main" val="31323783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A7AFE-4347-FF32-A035-3A6A396EBA0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5112B2E-284B-F470-A863-FBB0FA62FE02}"/>
              </a:ext>
            </a:extLst>
          </p:cNvPr>
          <p:cNvSpPr>
            <a:spLocks noGrp="1"/>
          </p:cNvSpPr>
          <p:nvPr>
            <p:ph type="body" sz="quarter" idx="19"/>
          </p:nvPr>
        </p:nvSpPr>
        <p:spPr>
          <a:xfrm>
            <a:off x="763489" y="491898"/>
            <a:ext cx="17151789" cy="728037"/>
          </a:xfrm>
        </p:spPr>
        <p:txBody>
          <a:bodyPr>
            <a:normAutofit/>
          </a:bodyPr>
          <a:lstStyle/>
          <a:p>
            <a:r>
              <a:rPr lang="en-US" dirty="0">
                <a:latin typeface="Arial" panose="020B0604020202020204" pitchFamily="34" charset="0"/>
              </a:rPr>
              <a:t>AMPERE | </a:t>
            </a:r>
            <a:r>
              <a:rPr lang="en-US" b="1" dirty="0">
                <a:latin typeface="Arial" panose="020B0604020202020204" pitchFamily="34" charset="0"/>
              </a:rPr>
              <a:t>FY26 Conclusion</a:t>
            </a:r>
          </a:p>
        </p:txBody>
      </p:sp>
      <p:sp>
        <p:nvSpPr>
          <p:cNvPr id="4" name="TextBox 3">
            <a:extLst>
              <a:ext uri="{FF2B5EF4-FFF2-40B4-BE49-F238E27FC236}">
                <a16:creationId xmlns:a16="http://schemas.microsoft.com/office/drawing/2014/main" id="{337265C0-95F2-3C68-88D2-AA37EA6ABE54}"/>
              </a:ext>
            </a:extLst>
          </p:cNvPr>
          <p:cNvSpPr txBox="1"/>
          <p:nvPr/>
        </p:nvSpPr>
        <p:spPr>
          <a:xfrm>
            <a:off x="763490" y="1190508"/>
            <a:ext cx="19284438" cy="523152"/>
          </a:xfrm>
          <a:prstGeom prst="rect">
            <a:avLst/>
          </a:prstGeom>
        </p:spPr>
        <p:txBody>
          <a:bodyPr vert="horz" lIns="0" tIns="0" rIns="0" bIns="0" rtlCol="0" anchor="ctr" anchorCtr="0">
            <a:noAutofit/>
          </a:bodyPr>
          <a:lstStyle>
            <a:lvl1pPr indent="0" defTabSz="914400">
              <a:lnSpc>
                <a:spcPct val="100000"/>
              </a:lnSpc>
              <a:spcBef>
                <a:spcPts val="0"/>
              </a:spcBef>
              <a:buFont typeface="Arial" panose="020B0604020202020204" pitchFamily="34" charset="0"/>
              <a:buNone/>
              <a:defRPr b="0">
                <a:solidFill>
                  <a:schemeClr val="bg1"/>
                </a:solidFill>
                <a:latin typeface="Arial" panose="020B0604020202020204" pitchFamily="34" charset="0"/>
                <a:cs typeface="Arial" panose="020B0604020202020204" pitchFamily="34" charset="0"/>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defRPr sz="1800"/>
            </a:lvl4pPr>
            <a:lvl5pPr marL="2057400" indent="-228600" defTabSz="914400">
              <a:lnSpc>
                <a:spcPct val="90000"/>
              </a:lnSpc>
              <a:spcBef>
                <a:spcPts val="500"/>
              </a:spcBef>
              <a:buFont typeface="Arial" panose="020B0604020202020204" pitchFamily="34" charset="0"/>
              <a:buChar char="•"/>
              <a:defRPr sz="1800"/>
            </a:lvl5pPr>
            <a:lvl6pPr marL="2514600" indent="-228600" defTabSz="914400">
              <a:lnSpc>
                <a:spcPct val="90000"/>
              </a:lnSpc>
              <a:spcBef>
                <a:spcPts val="500"/>
              </a:spcBef>
              <a:buFont typeface="Arial" panose="020B0604020202020204" pitchFamily="34" charset="0"/>
              <a:buChar char="•"/>
              <a:defRPr sz="1800"/>
            </a:lvl6pPr>
            <a:lvl7pPr marL="2971800" indent="-228600" defTabSz="914400">
              <a:lnSpc>
                <a:spcPct val="90000"/>
              </a:lnSpc>
              <a:spcBef>
                <a:spcPts val="500"/>
              </a:spcBef>
              <a:buFont typeface="Arial" panose="020B0604020202020204" pitchFamily="34" charset="0"/>
              <a:buChar char="•"/>
              <a:defRPr sz="1800"/>
            </a:lvl7pPr>
            <a:lvl8pPr marL="3429000" indent="-228600" defTabSz="914400">
              <a:lnSpc>
                <a:spcPct val="90000"/>
              </a:lnSpc>
              <a:spcBef>
                <a:spcPts val="500"/>
              </a:spcBef>
              <a:buFont typeface="Arial" panose="020B0604020202020204" pitchFamily="34" charset="0"/>
              <a:buChar char="•"/>
              <a:defRPr sz="1800"/>
            </a:lvl8pPr>
            <a:lvl9pPr marL="3886200" indent="-228600" defTabSz="914400">
              <a:lnSpc>
                <a:spcPct val="90000"/>
              </a:lnSpc>
              <a:spcBef>
                <a:spcPts val="500"/>
              </a:spcBef>
              <a:buFont typeface="Arial" panose="020B0604020202020204" pitchFamily="34" charset="0"/>
              <a:buChar char="•"/>
              <a:defRPr sz="1800"/>
            </a:lvl9pPr>
          </a:lstStyle>
          <a:p>
            <a:r>
              <a:rPr lang="en-US" sz="2800" dirty="0"/>
              <a:t>Advanced Mid-Power Electric Rocket (AMPERE) </a:t>
            </a:r>
          </a:p>
        </p:txBody>
      </p:sp>
      <p:sp>
        <p:nvSpPr>
          <p:cNvPr id="11" name="Text Placeholder 8">
            <a:extLst>
              <a:ext uri="{FF2B5EF4-FFF2-40B4-BE49-F238E27FC236}">
                <a16:creationId xmlns:a16="http://schemas.microsoft.com/office/drawing/2014/main" id="{696F6C55-54A9-EF2D-BAD2-ADBFFF80CA66}"/>
              </a:ext>
            </a:extLst>
          </p:cNvPr>
          <p:cNvSpPr txBox="1">
            <a:spLocks/>
          </p:cNvSpPr>
          <p:nvPr/>
        </p:nvSpPr>
        <p:spPr>
          <a:xfrm>
            <a:off x="18457875" y="491898"/>
            <a:ext cx="4142933" cy="728037"/>
          </a:xfrm>
          <a:prstGeom prst="rect">
            <a:avLst/>
          </a:prstGeom>
        </p:spPr>
        <p:txBody>
          <a:bodyPr vert="horz" lIns="0" tIns="0" rIns="0" bIns="0" rtlCol="0" anchor="ctr" anchorCtr="0">
            <a:normAutofit lnSpcReduction="10000"/>
          </a:bodyPr>
          <a:lstStyle>
            <a:lvl1pPr marL="0" indent="0" algn="r" defTabSz="914309" rtl="0" eaLnBrk="1" latinLnBrk="0" hangingPunct="1">
              <a:lnSpc>
                <a:spcPct val="100000"/>
              </a:lnSpc>
              <a:spcBef>
                <a:spcPts val="0"/>
              </a:spcBef>
              <a:buFont typeface="Arial" panose="020B0604020202020204" pitchFamily="34" charset="0"/>
              <a:buNone/>
              <a:defRPr sz="2800" b="0" kern="1200">
                <a:solidFill>
                  <a:srgbClr val="FF0000"/>
                </a:solidFill>
                <a:latin typeface="+mj-lt"/>
                <a:ea typeface="+mn-ea"/>
                <a:cs typeface="Arial" panose="020B0604020202020204" pitchFamily="34" charset="0"/>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solidFill>
                  <a:srgbClr val="B9CEFF"/>
                </a:solidFill>
                <a:latin typeface="Arial" panose="020B0604020202020204" pitchFamily="34" charset="0"/>
              </a:rPr>
              <a:t>GO / Space Transportation Annual Review</a:t>
            </a:r>
          </a:p>
        </p:txBody>
      </p:sp>
      <p:sp>
        <p:nvSpPr>
          <p:cNvPr id="9" name="Rectangle 8">
            <a:extLst>
              <a:ext uri="{FF2B5EF4-FFF2-40B4-BE49-F238E27FC236}">
                <a16:creationId xmlns:a16="http://schemas.microsoft.com/office/drawing/2014/main" id="{BBFAF734-CA4E-DA54-B7C4-4701AEB396CF}"/>
              </a:ext>
            </a:extLst>
          </p:cNvPr>
          <p:cNvSpPr/>
          <p:nvPr/>
        </p:nvSpPr>
        <p:spPr>
          <a:xfrm>
            <a:off x="3963244" y="10716516"/>
            <a:ext cx="16457513" cy="1041840"/>
          </a:xfrm>
          <a:prstGeom prst="rect">
            <a:avLst/>
          </a:prstGeom>
          <a:solidFill>
            <a:schemeClr val="accent2"/>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b="1" dirty="0"/>
              <a:t>AMPERE: Reliable, Affordable, Capable. Ready to Proceed.</a:t>
            </a:r>
          </a:p>
        </p:txBody>
      </p:sp>
      <p:sp>
        <p:nvSpPr>
          <p:cNvPr id="3" name="TextBox 2">
            <a:extLst>
              <a:ext uri="{FF2B5EF4-FFF2-40B4-BE49-F238E27FC236}">
                <a16:creationId xmlns:a16="http://schemas.microsoft.com/office/drawing/2014/main" id="{08ABA6D7-96BA-1F1A-D3A4-13DC1A3563DC}"/>
              </a:ext>
            </a:extLst>
          </p:cNvPr>
          <p:cNvSpPr txBox="1"/>
          <p:nvPr/>
        </p:nvSpPr>
        <p:spPr>
          <a:xfrm>
            <a:off x="1321837" y="2967137"/>
            <a:ext cx="21740326" cy="7140416"/>
          </a:xfrm>
          <a:prstGeom prst="rect">
            <a:avLst/>
          </a:prstGeom>
          <a:noFill/>
        </p:spPr>
        <p:txBody>
          <a:bodyPr wrap="square" lIns="91440" tIns="45720" rIns="91440" bIns="45720" rtlCol="0" anchor="t">
            <a:spAutoFit/>
          </a:bodyPr>
          <a:lstStyle/>
          <a:p>
            <a:pPr>
              <a:spcAft>
                <a:spcPts val="1800"/>
              </a:spcAft>
            </a:pPr>
            <a:r>
              <a:rPr lang="en-US" b="1"/>
              <a:t>Executing</a:t>
            </a:r>
            <a:r>
              <a:rPr lang="en-US" b="1" dirty="0"/>
              <a:t> Phase 1 formulation activities </a:t>
            </a:r>
            <a:r>
              <a:rPr lang="en-US" b="1" dirty="0">
                <a:solidFill>
                  <a:schemeClr val="accent5"/>
                </a:solidFill>
              </a:rPr>
              <a:t>on schedule and on budget </a:t>
            </a:r>
            <a:r>
              <a:rPr lang="en-US" b="1" dirty="0"/>
              <a:t>to successfully position the project for execution across its three strategic pillars:</a:t>
            </a:r>
          </a:p>
          <a:p>
            <a:pPr>
              <a:spcAft>
                <a:spcPts val="1800"/>
              </a:spcAft>
            </a:pPr>
            <a:endParaRPr lang="en-US" dirty="0"/>
          </a:p>
          <a:p>
            <a:pPr marL="571500" indent="-571500">
              <a:spcBef>
                <a:spcPts val="2400"/>
              </a:spcBef>
              <a:spcAft>
                <a:spcPts val="1200"/>
              </a:spcAft>
              <a:buFont typeface="Arial" panose="020B0604020202020204" pitchFamily="34" charset="0"/>
              <a:buChar char="•"/>
            </a:pPr>
            <a:endParaRPr lang="en-US" dirty="0"/>
          </a:p>
          <a:p>
            <a:pPr marL="571500" indent="-571500">
              <a:spcBef>
                <a:spcPts val="2400"/>
              </a:spcBef>
              <a:spcAft>
                <a:spcPts val="1200"/>
              </a:spcAft>
              <a:buFont typeface="Arial" panose="020B0604020202020204" pitchFamily="34" charset="0"/>
              <a:buChar char="•"/>
            </a:pPr>
            <a:endParaRPr lang="en-US" dirty="0"/>
          </a:p>
          <a:p>
            <a:pPr marL="571500" indent="-571500">
              <a:spcBef>
                <a:spcPts val="2400"/>
              </a:spcBef>
              <a:spcAft>
                <a:spcPts val="1200"/>
              </a:spcAft>
              <a:buFont typeface="Arial" panose="020B0604020202020204" pitchFamily="34" charset="0"/>
              <a:buChar char="•"/>
            </a:pPr>
            <a:endParaRPr lang="en-US" dirty="0"/>
          </a:p>
          <a:p>
            <a:pPr marL="571500" indent="-571500">
              <a:spcBef>
                <a:spcPts val="2400"/>
              </a:spcBef>
              <a:spcAft>
                <a:spcPts val="1200"/>
              </a:spcAft>
              <a:buFont typeface="Arial" panose="020B0604020202020204" pitchFamily="34" charset="0"/>
              <a:buChar char="•"/>
            </a:pPr>
            <a:endParaRPr lang="en-US" dirty="0"/>
          </a:p>
          <a:p>
            <a:pPr>
              <a:spcBef>
                <a:spcPts val="2400"/>
              </a:spcBef>
              <a:spcAft>
                <a:spcPts val="1200"/>
              </a:spcAft>
            </a:pPr>
            <a:r>
              <a:rPr lang="en-US" dirty="0"/>
              <a:t>Poised to demonstrate existence proofs for the AMPERE technology, industry partner, and market in FY27</a:t>
            </a:r>
          </a:p>
        </p:txBody>
      </p:sp>
      <p:grpSp>
        <p:nvGrpSpPr>
          <p:cNvPr id="12" name="Group 11">
            <a:extLst>
              <a:ext uri="{FF2B5EF4-FFF2-40B4-BE49-F238E27FC236}">
                <a16:creationId xmlns:a16="http://schemas.microsoft.com/office/drawing/2014/main" id="{F47E2525-5476-38AB-157F-A6EAE4DD691E}"/>
              </a:ext>
            </a:extLst>
          </p:cNvPr>
          <p:cNvGrpSpPr/>
          <p:nvPr/>
        </p:nvGrpSpPr>
        <p:grpSpPr>
          <a:xfrm>
            <a:off x="2239384" y="4431650"/>
            <a:ext cx="19905232" cy="4647426"/>
            <a:chOff x="3867056" y="4655583"/>
            <a:chExt cx="19508914" cy="4647426"/>
          </a:xfrm>
          <a:solidFill>
            <a:schemeClr val="accent5">
              <a:lumMod val="20000"/>
              <a:lumOff val="80000"/>
            </a:schemeClr>
          </a:solidFill>
          <a:effectLst>
            <a:outerShdw blurRad="50800" dist="38100" dir="5400000" algn="t" rotWithShape="0">
              <a:prstClr val="black">
                <a:alpha val="40000"/>
              </a:prstClr>
            </a:outerShdw>
          </a:effectLst>
        </p:grpSpPr>
        <p:sp>
          <p:nvSpPr>
            <p:cNvPr id="5" name="Rectangle 4">
              <a:extLst>
                <a:ext uri="{FF2B5EF4-FFF2-40B4-BE49-F238E27FC236}">
                  <a16:creationId xmlns:a16="http://schemas.microsoft.com/office/drawing/2014/main" id="{20539854-CD16-60A3-B8FB-6197059B91A3}"/>
                </a:ext>
              </a:extLst>
            </p:cNvPr>
            <p:cNvSpPr/>
            <p:nvPr/>
          </p:nvSpPr>
          <p:spPr>
            <a:xfrm>
              <a:off x="3867056" y="4655583"/>
              <a:ext cx="4849811" cy="4647426"/>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lIns="274320" tIns="274320" rIns="274320" bIns="274320" rtlCol="0" anchor="ctr">
              <a:spAutoFit/>
            </a:bodyPr>
            <a:lstStyle/>
            <a:p>
              <a:pPr marL="0" lvl="1" algn="ctr">
                <a:spcAft>
                  <a:spcPts val="1200"/>
                </a:spcAft>
              </a:pPr>
              <a:r>
                <a:rPr lang="en-US" sz="3200" b="1" dirty="0">
                  <a:solidFill>
                    <a:schemeClr val="tx1"/>
                  </a:solidFill>
                </a:rPr>
                <a:t>Krypton Pathfinder (</a:t>
              </a:r>
              <a:r>
                <a:rPr lang="en-US" sz="3200" b="1" i="1" dirty="0">
                  <a:solidFill>
                    <a:schemeClr val="tx1"/>
                  </a:solidFill>
                </a:rPr>
                <a:t>Technical Readiness</a:t>
              </a:r>
              <a:r>
                <a:rPr lang="en-US" sz="3200" b="1" dirty="0">
                  <a:solidFill>
                    <a:schemeClr val="tx1"/>
                  </a:solidFill>
                </a:rPr>
                <a:t>)</a:t>
              </a:r>
            </a:p>
            <a:p>
              <a:pPr marL="0" lvl="1">
                <a:spcAft>
                  <a:spcPts val="1200"/>
                </a:spcAft>
              </a:pPr>
              <a:r>
                <a:rPr lang="en-US" sz="3200" dirty="0">
                  <a:solidFill>
                    <a:schemeClr val="tx1"/>
                  </a:solidFill>
                </a:rPr>
                <a:t>Reduced technical risks by demonstrating breakthrough krypton performance and life while rapidly maturing a detailed thruster design</a:t>
              </a:r>
            </a:p>
          </p:txBody>
        </p:sp>
        <p:sp>
          <p:nvSpPr>
            <p:cNvPr id="7" name="Rectangle 6">
              <a:extLst>
                <a:ext uri="{FF2B5EF4-FFF2-40B4-BE49-F238E27FC236}">
                  <a16:creationId xmlns:a16="http://schemas.microsoft.com/office/drawing/2014/main" id="{05307A47-06CE-5354-70B7-76A23F0673C7}"/>
                </a:ext>
              </a:extLst>
            </p:cNvPr>
            <p:cNvSpPr/>
            <p:nvPr/>
          </p:nvSpPr>
          <p:spPr>
            <a:xfrm>
              <a:off x="9117416" y="4655583"/>
              <a:ext cx="5715982" cy="4647426"/>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lIns="274320" tIns="274320" rIns="274320" bIns="274320" rtlCol="0" anchor="ctr">
              <a:spAutoFit/>
            </a:bodyPr>
            <a:lstStyle/>
            <a:p>
              <a:pPr marL="0" lvl="1" algn="ctr"/>
              <a:r>
                <a:rPr lang="en-US" sz="3200" b="1" dirty="0">
                  <a:solidFill>
                    <a:schemeClr val="tx1"/>
                  </a:solidFill>
                </a:rPr>
                <a:t>Industry Challenge</a:t>
              </a:r>
            </a:p>
            <a:p>
              <a:pPr marL="0" lvl="1" algn="ctr">
                <a:spcAft>
                  <a:spcPts val="1200"/>
                </a:spcAft>
              </a:pPr>
              <a:r>
                <a:rPr lang="en-US" sz="3200" b="1" dirty="0">
                  <a:solidFill>
                    <a:schemeClr val="tx1"/>
                  </a:solidFill>
                </a:rPr>
                <a:t>(</a:t>
              </a:r>
              <a:r>
                <a:rPr lang="en-US" sz="3200" b="1" i="1" dirty="0">
                  <a:solidFill>
                    <a:schemeClr val="tx1"/>
                  </a:solidFill>
                </a:rPr>
                <a:t>Agile Acquisition</a:t>
              </a:r>
              <a:r>
                <a:rPr lang="en-US" sz="3200" b="1" dirty="0">
                  <a:solidFill>
                    <a:schemeClr val="tx1"/>
                  </a:solidFill>
                </a:rPr>
                <a:t>)</a:t>
              </a:r>
            </a:p>
            <a:p>
              <a:pPr marL="0" lvl="1">
                <a:spcAft>
                  <a:spcPts val="1200"/>
                </a:spcAft>
              </a:pPr>
              <a:r>
                <a:rPr lang="en-US" sz="3200" dirty="0">
                  <a:solidFill>
                    <a:schemeClr val="tx1"/>
                  </a:solidFill>
                </a:rPr>
                <a:t>Secured investments to pursue innovative procurement models, including industry competitions to accelerate domestic thruster prototyping</a:t>
              </a:r>
            </a:p>
          </p:txBody>
        </p:sp>
        <p:sp>
          <p:nvSpPr>
            <p:cNvPr id="10" name="Rectangle 9">
              <a:extLst>
                <a:ext uri="{FF2B5EF4-FFF2-40B4-BE49-F238E27FC236}">
                  <a16:creationId xmlns:a16="http://schemas.microsoft.com/office/drawing/2014/main" id="{036D6727-6CEE-E1C7-15C0-AC259AB08FD2}"/>
                </a:ext>
              </a:extLst>
            </p:cNvPr>
            <p:cNvSpPr/>
            <p:nvPr/>
          </p:nvSpPr>
          <p:spPr>
            <a:xfrm>
              <a:off x="15233946" y="4655583"/>
              <a:ext cx="8142024" cy="4647426"/>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lIns="274320" tIns="274320" rIns="274320" bIns="274320" rtlCol="0" anchor="ctr">
              <a:spAutoFit/>
            </a:bodyPr>
            <a:lstStyle/>
            <a:p>
              <a:pPr marL="0" lvl="1" algn="ctr"/>
              <a:r>
                <a:rPr lang="en-US" sz="3200" b="1" dirty="0">
                  <a:solidFill>
                    <a:schemeClr val="tx1"/>
                  </a:solidFill>
                </a:rPr>
                <a:t>Stakeholder Consortium</a:t>
              </a:r>
            </a:p>
            <a:p>
              <a:pPr marL="0" lvl="1" algn="ctr">
                <a:spcAft>
                  <a:spcPts val="1200"/>
                </a:spcAft>
              </a:pPr>
              <a:r>
                <a:rPr lang="en-US" sz="3200" b="1" dirty="0">
                  <a:solidFill>
                    <a:schemeClr val="tx1"/>
                  </a:solidFill>
                </a:rPr>
                <a:t>(</a:t>
              </a:r>
              <a:r>
                <a:rPr lang="en-US" sz="3200" b="1" i="1" dirty="0">
                  <a:solidFill>
                    <a:schemeClr val="tx1"/>
                  </a:solidFill>
                </a:rPr>
                <a:t>Market Alignment</a:t>
              </a:r>
              <a:r>
                <a:rPr lang="en-US" sz="3200" b="1" dirty="0">
                  <a:solidFill>
                    <a:schemeClr val="tx1"/>
                  </a:solidFill>
                </a:rPr>
                <a:t>)</a:t>
              </a:r>
            </a:p>
            <a:p>
              <a:pPr marL="0" lvl="1">
                <a:spcAft>
                  <a:spcPts val="1200"/>
                </a:spcAft>
              </a:pPr>
              <a:r>
                <a:rPr lang="en-US" sz="3200" dirty="0">
                  <a:solidFill>
                    <a:schemeClr val="tx1"/>
                  </a:solidFill>
                </a:rPr>
                <a:t>Completed a thruster-centric market survey to identify end-user needs, initiated a CoECI-funded system-centric market landscape analysis, and architected a collaborative framework to stimulate and sustain the mid-power EP ecosystem</a:t>
              </a:r>
            </a:p>
          </p:txBody>
        </p:sp>
      </p:grpSp>
    </p:spTree>
    <p:extLst>
      <p:ext uri="{BB962C8B-B14F-4D97-AF65-F5344CB8AC3E}">
        <p14:creationId xmlns:p14="http://schemas.microsoft.com/office/powerpoint/2010/main" val="25226707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2C1991-A12A-B37C-14B9-1135E1FF9FD5}"/>
            </a:ext>
          </a:extLst>
        </p:cNvPr>
        <p:cNvGrpSpPr/>
        <p:nvPr/>
      </p:nvGrpSpPr>
      <p:grpSpPr>
        <a:xfrm>
          <a:off x="0" y="0"/>
          <a:ext cx="0" cy="0"/>
          <a:chOff x="0" y="0"/>
          <a:chExt cx="0" cy="0"/>
        </a:xfrm>
      </p:grpSpPr>
      <p:sp>
        <p:nvSpPr>
          <p:cNvPr id="24" name="Text Placeholder 8">
            <a:extLst>
              <a:ext uri="{FF2B5EF4-FFF2-40B4-BE49-F238E27FC236}">
                <a16:creationId xmlns:a16="http://schemas.microsoft.com/office/drawing/2014/main" id="{FE2D04A6-47F5-5D60-98F4-A2148036B85E}"/>
              </a:ext>
            </a:extLst>
          </p:cNvPr>
          <p:cNvSpPr>
            <a:spLocks noGrp="1"/>
          </p:cNvSpPr>
          <p:nvPr>
            <p:ph type="body" sz="quarter" idx="31"/>
          </p:nvPr>
        </p:nvSpPr>
        <p:spPr>
          <a:xfrm>
            <a:off x="18457875" y="491898"/>
            <a:ext cx="4142933" cy="728037"/>
          </a:xfrm>
        </p:spPr>
        <p:txBody>
          <a:bodyPr>
            <a:normAutofit lnSpcReduction="10000"/>
          </a:bodyPr>
          <a:lstStyle/>
          <a:p>
            <a:pPr algn="r"/>
            <a:r>
              <a:rPr lang="en-US" sz="2400" b="1">
                <a:solidFill>
                  <a:srgbClr val="B9CEFF"/>
                </a:solidFill>
                <a:latin typeface="Arial" panose="020B0604020202020204" pitchFamily="34" charset="0"/>
              </a:rPr>
              <a:t>GO / Space Transportation </a:t>
            </a:r>
            <a:r>
              <a:rPr lang="en-US" sz="2400" i="1">
                <a:solidFill>
                  <a:srgbClr val="B9CEFF"/>
                </a:solidFill>
                <a:latin typeface="Arial" panose="020B0604020202020204" pitchFamily="34" charset="0"/>
              </a:rPr>
              <a:t>Annual Review</a:t>
            </a:r>
          </a:p>
        </p:txBody>
      </p:sp>
      <p:sp>
        <p:nvSpPr>
          <p:cNvPr id="7" name="TextBox 6">
            <a:extLst>
              <a:ext uri="{FF2B5EF4-FFF2-40B4-BE49-F238E27FC236}">
                <a16:creationId xmlns:a16="http://schemas.microsoft.com/office/drawing/2014/main" id="{188C4224-3C4B-D00A-AAA9-C5435C389358}"/>
              </a:ext>
            </a:extLst>
          </p:cNvPr>
          <p:cNvSpPr txBox="1"/>
          <p:nvPr/>
        </p:nvSpPr>
        <p:spPr>
          <a:xfrm>
            <a:off x="15624314" y="2525557"/>
            <a:ext cx="8121737" cy="5882164"/>
          </a:xfrm>
          <a:prstGeom prst="roundRect">
            <a:avLst>
              <a:gd name="adj" fmla="val 6404"/>
            </a:avLst>
          </a:prstGeom>
          <a:solidFill>
            <a:schemeClr val="bg1">
              <a:lumMod val="95000"/>
            </a:schemeClr>
          </a:solidFill>
          <a:effectLst/>
        </p:spPr>
        <p:txBody>
          <a:bodyPr wrap="square" lIns="182880" tIns="457200" rIns="182880" bIns="182880" anchor="t">
            <a:noAutofit/>
          </a:bodyPr>
          <a:lstStyle/>
          <a:p>
            <a:pPr marL="342900" indent="-342900">
              <a:spcAft>
                <a:spcPts val="1200"/>
              </a:spcAft>
              <a:buFont typeface="Arial" panose="020B0604020202020204" pitchFamily="34" charset="0"/>
              <a:buChar char="•"/>
            </a:pPr>
            <a:r>
              <a:rPr lang="en-US" sz="2400" b="1" dirty="0"/>
              <a:t>Potential Users: </a:t>
            </a:r>
            <a:r>
              <a:rPr lang="en-US" sz="2400" dirty="0"/>
              <a:t>U.S. commercial Hall Effect Thruster (HET) providers and end-users</a:t>
            </a:r>
          </a:p>
          <a:p>
            <a:pPr marL="342900" indent="-342900">
              <a:spcAft>
                <a:spcPts val="1200"/>
              </a:spcAft>
              <a:buFont typeface="Arial" panose="020B0604020202020204" pitchFamily="34" charset="0"/>
              <a:buChar char="•"/>
            </a:pPr>
            <a:r>
              <a:rPr lang="en-US" sz="2400" b="1" dirty="0"/>
              <a:t>Potential Missions: </a:t>
            </a:r>
            <a:r>
              <a:rPr lang="en-US" sz="2400" dirty="0"/>
              <a:t>NASA missions</a:t>
            </a:r>
          </a:p>
          <a:p>
            <a:pPr marL="342900" indent="-342900">
              <a:spcAft>
                <a:spcPts val="1200"/>
              </a:spcAft>
              <a:buFont typeface="Arial" panose="020B0604020202020204" pitchFamily="34" charset="0"/>
              <a:buChar char="•"/>
            </a:pPr>
            <a:r>
              <a:rPr lang="en-US" sz="2400" b="1" dirty="0"/>
              <a:t>Potential Applications: </a:t>
            </a:r>
            <a:r>
              <a:rPr lang="en-US" sz="2400" dirty="0"/>
              <a:t>Spacecraft maneuvering</a:t>
            </a:r>
          </a:p>
          <a:p>
            <a:pPr marL="342900" indent="-342900">
              <a:spcAft>
                <a:spcPts val="1200"/>
              </a:spcAft>
              <a:buFont typeface="Arial" panose="020B0604020202020204" pitchFamily="34" charset="0"/>
              <a:buChar char="•"/>
            </a:pPr>
            <a:r>
              <a:rPr lang="en-US" sz="2400" b="1" dirty="0"/>
              <a:t>Product Service Lines:</a:t>
            </a:r>
            <a:r>
              <a:rPr lang="en-US" sz="2400" dirty="0"/>
              <a:t> First mission—Northrop Grumman MEP (launched July 2026)</a:t>
            </a:r>
            <a:endParaRPr lang="en-US" sz="2400" dirty="0">
              <a:cs typeface="Arial"/>
            </a:endParaRPr>
          </a:p>
          <a:p>
            <a:pPr marL="342900" indent="-342900">
              <a:spcAft>
                <a:spcPts val="1200"/>
              </a:spcAft>
              <a:buFont typeface="Arial"/>
              <a:buChar char="•"/>
            </a:pPr>
            <a:r>
              <a:rPr lang="en-US" sz="2400" b="1" dirty="0">
                <a:ea typeface="+mn-lt"/>
                <a:cs typeface="+mn-lt"/>
              </a:rPr>
              <a:t>Patent / Licensing status: </a:t>
            </a:r>
            <a:r>
              <a:rPr lang="en-US" sz="2400" dirty="0">
                <a:ea typeface="+mn-lt"/>
                <a:cs typeface="+mn-lt"/>
              </a:rPr>
              <a:t>14 evaluation licenses executed; 4 transitioned to commercial licenses; 3 awarded patents, 1 provisional patent</a:t>
            </a:r>
          </a:p>
          <a:p>
            <a:pPr marL="822960" lvl="1" indent="-365760">
              <a:spcAft>
                <a:spcPts val="1200"/>
              </a:spcAft>
              <a:buFont typeface="Arial" panose="020B0604020202020204" pitchFamily="34" charset="0"/>
              <a:buChar char="−"/>
            </a:pPr>
            <a:r>
              <a:rPr lang="en-US" sz="2400" dirty="0">
                <a:ea typeface="+mn-lt"/>
                <a:cs typeface="+mn-lt"/>
              </a:rPr>
              <a:t>Over 400 GB of data generated (e.g., test data, CAD models, drawings, procedures, etc.)</a:t>
            </a:r>
            <a:endParaRPr lang="en-US" sz="2400" dirty="0">
              <a:cs typeface="Arial" panose="020B0604020202020204"/>
            </a:endParaRPr>
          </a:p>
        </p:txBody>
      </p:sp>
      <p:sp>
        <p:nvSpPr>
          <p:cNvPr id="23" name="TextBox 22">
            <a:extLst>
              <a:ext uri="{FF2B5EF4-FFF2-40B4-BE49-F238E27FC236}">
                <a16:creationId xmlns:a16="http://schemas.microsoft.com/office/drawing/2014/main" id="{0F9B2B2B-C190-3127-4651-4AA9A7A27FF8}"/>
              </a:ext>
            </a:extLst>
          </p:cNvPr>
          <p:cNvSpPr txBox="1"/>
          <p:nvPr/>
        </p:nvSpPr>
        <p:spPr>
          <a:xfrm>
            <a:off x="0" y="1783794"/>
            <a:ext cx="7047011" cy="11170206"/>
          </a:xfrm>
          <a:prstGeom prst="rect">
            <a:avLst/>
          </a:prstGeom>
          <a:solidFill>
            <a:schemeClr val="accent5">
              <a:lumMod val="20000"/>
              <a:lumOff val="80000"/>
            </a:schemeClr>
          </a:solidFill>
          <a:effectLst/>
        </p:spPr>
        <p:txBody>
          <a:bodyPr wrap="square" lIns="182880" tIns="274320" rIns="182880" bIns="182880">
            <a:noAutofit/>
          </a:bodyPr>
          <a:lstStyle/>
          <a:p>
            <a:pPr algn="ctr">
              <a:spcBef>
                <a:spcPts val="0"/>
              </a:spcBef>
              <a:spcAft>
                <a:spcPts val="600"/>
              </a:spcAft>
            </a:pPr>
            <a:r>
              <a:rPr lang="en-US" sz="2300" b="1" i="1" dirty="0"/>
              <a:t>Advancing sub-kilowatt EP technologies for small spacecraft, licensing them to U.S. industry, and demonstrating their reliability through integrated engineering models suitable for lunar, Martian, and deep space missions.</a:t>
            </a:r>
          </a:p>
        </p:txBody>
      </p:sp>
      <p:sp>
        <p:nvSpPr>
          <p:cNvPr id="36" name="TextBox 35">
            <a:extLst>
              <a:ext uri="{FF2B5EF4-FFF2-40B4-BE49-F238E27FC236}">
                <a16:creationId xmlns:a16="http://schemas.microsoft.com/office/drawing/2014/main" id="{7D006373-68C5-EBEB-1648-E80FC4241F77}"/>
              </a:ext>
            </a:extLst>
          </p:cNvPr>
          <p:cNvSpPr txBox="1"/>
          <p:nvPr/>
        </p:nvSpPr>
        <p:spPr>
          <a:xfrm>
            <a:off x="386404" y="4349614"/>
            <a:ext cx="6274202" cy="6384399"/>
          </a:xfrm>
          <a:prstGeom prst="roundRect">
            <a:avLst>
              <a:gd name="adj" fmla="val 4704"/>
            </a:avLst>
          </a:prstGeom>
          <a:solidFill>
            <a:schemeClr val="bg1"/>
          </a:solidFill>
          <a:effectLst/>
        </p:spPr>
        <p:txBody>
          <a:bodyPr wrap="square" lIns="91440" tIns="457200" rIns="91440" bIns="182880">
            <a:spAutoFit/>
          </a:bodyPr>
          <a:lstStyle/>
          <a:p>
            <a:pPr marL="342900" indent="-342900">
              <a:spcAft>
                <a:spcPts val="1200"/>
              </a:spcAft>
              <a:buFont typeface="Arial" panose="020B0604020202020204" pitchFamily="34" charset="0"/>
              <a:buChar char="•"/>
            </a:pPr>
            <a:r>
              <a:rPr lang="en-US" sz="2100" dirty="0"/>
              <a:t>Strengthen the domestic small spacecraft EP industrial base and lower cost of EP</a:t>
            </a:r>
          </a:p>
          <a:p>
            <a:pPr marL="342900" indent="-342900">
              <a:spcAft>
                <a:spcPts val="1200"/>
              </a:spcAft>
              <a:buFont typeface="Arial" panose="020B0604020202020204" pitchFamily="34" charset="0"/>
              <a:buChar char="•"/>
            </a:pPr>
            <a:r>
              <a:rPr lang="en-US" sz="2100" dirty="0"/>
              <a:t>Disseminate knowledge using one embodiment of the SSEP technology (H71M) while supporting industry’s own embodiments to address a spectrum of needs</a:t>
            </a:r>
          </a:p>
          <a:p>
            <a:pPr marL="342900" indent="-342900">
              <a:spcAft>
                <a:spcPts val="1200"/>
              </a:spcAft>
              <a:buFont typeface="Arial" panose="020B0604020202020204" pitchFamily="34" charset="0"/>
              <a:buChar char="•"/>
            </a:pPr>
            <a:r>
              <a:rPr lang="en-US" sz="2100" dirty="0"/>
              <a:t>Partner with US industry to identify and solve the most widespread sub-kW EP design, test, and manufacturing challenges</a:t>
            </a:r>
          </a:p>
          <a:p>
            <a:pPr marL="342900" indent="-342900">
              <a:spcAft>
                <a:spcPts val="1200"/>
              </a:spcAft>
              <a:buFont typeface="Arial" panose="020B0604020202020204" pitchFamily="34" charset="0"/>
              <a:buChar char="•"/>
            </a:pPr>
            <a:r>
              <a:rPr lang="en-US" sz="2100" dirty="0"/>
              <a:t>Patent new technologies and processes to ensure availability to the US industrial base</a:t>
            </a:r>
          </a:p>
          <a:p>
            <a:pPr marL="342900" indent="-342900">
              <a:spcAft>
                <a:spcPts val="1200"/>
              </a:spcAft>
              <a:buFont typeface="Arial" panose="020B0604020202020204" pitchFamily="34" charset="0"/>
              <a:buChar char="•"/>
            </a:pPr>
            <a:r>
              <a:rPr lang="en-US" sz="2100" dirty="0"/>
              <a:t>Disseminate knowledge through licensing, SAAs, data agreements, and open literature</a:t>
            </a:r>
          </a:p>
          <a:p>
            <a:pPr marL="342900" indent="-342900">
              <a:buFont typeface="Arial" panose="020B0604020202020204" pitchFamily="34" charset="0"/>
              <a:buChar char="•"/>
            </a:pPr>
            <a:r>
              <a:rPr lang="en-US" sz="2100" dirty="0"/>
              <a:t>Provide training to industry partners on design and processes</a:t>
            </a:r>
          </a:p>
        </p:txBody>
      </p:sp>
      <p:sp>
        <p:nvSpPr>
          <p:cNvPr id="39" name="TextBox 38">
            <a:extLst>
              <a:ext uri="{FF2B5EF4-FFF2-40B4-BE49-F238E27FC236}">
                <a16:creationId xmlns:a16="http://schemas.microsoft.com/office/drawing/2014/main" id="{8D1F6386-F694-BA77-D5C8-6294050B7C6C}"/>
              </a:ext>
            </a:extLst>
          </p:cNvPr>
          <p:cNvSpPr txBox="1"/>
          <p:nvPr/>
        </p:nvSpPr>
        <p:spPr>
          <a:xfrm>
            <a:off x="7469499" y="2525557"/>
            <a:ext cx="7592037" cy="5882164"/>
          </a:xfrm>
          <a:prstGeom prst="roundRect">
            <a:avLst>
              <a:gd name="adj" fmla="val 7663"/>
            </a:avLst>
          </a:prstGeom>
          <a:solidFill>
            <a:schemeClr val="bg1">
              <a:lumMod val="95000"/>
            </a:schemeClr>
          </a:solidFill>
          <a:effectLst/>
        </p:spPr>
        <p:txBody>
          <a:bodyPr wrap="square" lIns="182880" tIns="365760" rIns="182880" bIns="182880">
            <a:spAutoFit/>
          </a:bodyPr>
          <a:lstStyle/>
          <a:p>
            <a:pPr marL="342900" indent="-342900">
              <a:spcAft>
                <a:spcPts val="1200"/>
              </a:spcAft>
              <a:buFont typeface="Arial" panose="020B0604020202020204" pitchFamily="34" charset="0"/>
              <a:buChar char="•"/>
            </a:pPr>
            <a:r>
              <a:rPr lang="en-US" sz="2400" dirty="0"/>
              <a:t>NASA is developing a suite of sub-kW electric propulsion (EP) technologies, which are being successfully licensed to U.S. industry through non-exclusive, no-cost agreements.</a:t>
            </a:r>
          </a:p>
          <a:p>
            <a:pPr marL="342900" indent="-342900">
              <a:spcAft>
                <a:spcPts val="1200"/>
              </a:spcAft>
              <a:buFont typeface="Arial" panose="020B0604020202020204" pitchFamily="34" charset="0"/>
              <a:buChar char="•"/>
            </a:pPr>
            <a:r>
              <a:rPr lang="en-US" sz="2400" dirty="0"/>
              <a:t>The technologies are being demonstrated with the fabrication of an engineering model integrated system (thruster, PPU, and flow controller), which provides our commercial partners with the documentation necessary to reliably produce an initial embodiment.</a:t>
            </a:r>
          </a:p>
          <a:p>
            <a:pPr marL="342900" indent="-342900">
              <a:spcAft>
                <a:spcPts val="1200"/>
              </a:spcAft>
              <a:buFont typeface="Arial" panose="020B0604020202020204" pitchFamily="34" charset="0"/>
              <a:buChar char="•"/>
            </a:pPr>
            <a:r>
              <a:rPr lang="en-US" sz="2400" dirty="0"/>
              <a:t>This embodiment is appropriate for small spacecraft (200-500 kg s/c) missions to the moon, Mars, or beyond.</a:t>
            </a:r>
          </a:p>
        </p:txBody>
      </p:sp>
      <p:sp>
        <p:nvSpPr>
          <p:cNvPr id="42" name="TextBox 41">
            <a:extLst>
              <a:ext uri="{FF2B5EF4-FFF2-40B4-BE49-F238E27FC236}">
                <a16:creationId xmlns:a16="http://schemas.microsoft.com/office/drawing/2014/main" id="{AE383FE7-B1AC-D968-2AAF-ED2CD3E1FB42}"/>
              </a:ext>
            </a:extLst>
          </p:cNvPr>
          <p:cNvSpPr txBox="1"/>
          <p:nvPr/>
        </p:nvSpPr>
        <p:spPr>
          <a:xfrm>
            <a:off x="15676519" y="8915665"/>
            <a:ext cx="8017326" cy="4038335"/>
          </a:xfrm>
          <a:prstGeom prst="roundRect">
            <a:avLst>
              <a:gd name="adj" fmla="val 9963"/>
            </a:avLst>
          </a:prstGeom>
          <a:solidFill>
            <a:schemeClr val="accent5">
              <a:lumMod val="20000"/>
              <a:lumOff val="80000"/>
            </a:schemeClr>
          </a:solidFill>
          <a:effectLst/>
        </p:spPr>
        <p:txBody>
          <a:bodyPr wrap="square" lIns="182880" tIns="822960" rIns="182880" bIns="182880" numCol="1" spcCol="0">
            <a:noAutofit/>
          </a:bodyPr>
          <a:lstStyle/>
          <a:p>
            <a:pPr>
              <a:spcAft>
                <a:spcPts val="600"/>
              </a:spcAft>
            </a:pPr>
            <a:endParaRPr lang="en-US" sz="2000"/>
          </a:p>
        </p:txBody>
      </p:sp>
      <p:graphicFrame>
        <p:nvGraphicFramePr>
          <p:cNvPr id="49" name="Table 48">
            <a:extLst>
              <a:ext uri="{FF2B5EF4-FFF2-40B4-BE49-F238E27FC236}">
                <a16:creationId xmlns:a16="http://schemas.microsoft.com/office/drawing/2014/main" id="{BB84D10F-7FC5-1F0F-26AA-30CF0EAE12CB}"/>
              </a:ext>
            </a:extLst>
          </p:cNvPr>
          <p:cNvGraphicFramePr>
            <a:graphicFrameLocks noGrp="1"/>
          </p:cNvGraphicFramePr>
          <p:nvPr>
            <p:extLst>
              <p:ext uri="{D42A27DB-BD31-4B8C-83A1-F6EECF244321}">
                <p14:modId xmlns:p14="http://schemas.microsoft.com/office/powerpoint/2010/main" val="1307205466"/>
              </p:ext>
            </p:extLst>
          </p:nvPr>
        </p:nvGraphicFramePr>
        <p:xfrm>
          <a:off x="16305022" y="9538052"/>
          <a:ext cx="6760320" cy="2926080"/>
        </p:xfrm>
        <a:graphic>
          <a:graphicData uri="http://schemas.openxmlformats.org/drawingml/2006/table">
            <a:tbl>
              <a:tblPr firstRow="1" bandRow="1">
                <a:tableStyleId>{2D5ABB26-0587-4C30-8999-92F81FD0307C}</a:tableStyleId>
              </a:tblPr>
              <a:tblGrid>
                <a:gridCol w="5285168">
                  <a:extLst>
                    <a:ext uri="{9D8B030D-6E8A-4147-A177-3AD203B41FA5}">
                      <a16:colId xmlns:a16="http://schemas.microsoft.com/office/drawing/2014/main" val="1677549863"/>
                    </a:ext>
                  </a:extLst>
                </a:gridCol>
                <a:gridCol w="1475152">
                  <a:extLst>
                    <a:ext uri="{9D8B030D-6E8A-4147-A177-3AD203B41FA5}">
                      <a16:colId xmlns:a16="http://schemas.microsoft.com/office/drawing/2014/main" val="770904037"/>
                    </a:ext>
                  </a:extLst>
                </a:gridCol>
              </a:tblGrid>
              <a:tr h="370840">
                <a:tc>
                  <a:txBody>
                    <a:bodyPr/>
                    <a:lstStyle/>
                    <a:p>
                      <a:pPr algn="l"/>
                      <a:r>
                        <a:rPr lang="en-US" sz="2400" dirty="0"/>
                        <a:t>Complete Integrated System Test Campaign and Data Analysis</a:t>
                      </a:r>
                    </a:p>
                  </a:txBody>
                  <a:tcPr marR="27432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00000"/>
                        </a:lnSpc>
                        <a:spcAft>
                          <a:spcPts val="600"/>
                        </a:spcAft>
                      </a:pPr>
                      <a:r>
                        <a:rPr lang="en-US" sz="2400" b="1" i="0"/>
                        <a:t>11/20/26</a:t>
                      </a:r>
                      <a:endParaRPr lang="en-US" sz="2400" b="1"/>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01629972"/>
                  </a:ext>
                </a:extLst>
              </a:tr>
              <a:tr h="370840">
                <a:tc>
                  <a:txBody>
                    <a:bodyPr/>
                    <a:lstStyle/>
                    <a:p>
                      <a:pPr algn="l"/>
                      <a:r>
                        <a:rPr lang="en-US" sz="2400"/>
                        <a:t>Completion of EM/flight-like thruster</a:t>
                      </a:r>
                    </a:p>
                  </a:txBody>
                  <a:tcPr marR="27432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00000"/>
                        </a:lnSpc>
                        <a:spcAft>
                          <a:spcPts val="600"/>
                        </a:spcAft>
                      </a:pPr>
                      <a:r>
                        <a:rPr lang="en-US" sz="2400" b="1"/>
                        <a:t>11/20/26</a:t>
                      </a:r>
                      <a:endParaRPr lang="en-US" sz="2400"/>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01404148"/>
                  </a:ext>
                </a:extLst>
              </a:tr>
              <a:tr h="370840">
                <a:tc>
                  <a:txBody>
                    <a:bodyPr/>
                    <a:lstStyle/>
                    <a:p>
                      <a:pPr algn="l"/>
                      <a:r>
                        <a:rPr lang="en-US" sz="2400" dirty="0"/>
                        <a:t>Complete combined test of thermal, wear, and plume characterization</a:t>
                      </a:r>
                    </a:p>
                  </a:txBody>
                  <a:tcPr marR="27432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00000"/>
                        </a:lnSpc>
                        <a:spcAft>
                          <a:spcPts val="600"/>
                        </a:spcAft>
                      </a:pPr>
                      <a:r>
                        <a:rPr lang="en-US" sz="2400" b="1"/>
                        <a:t>01/31/27</a:t>
                      </a:r>
                      <a:endParaRPr lang="en-US" sz="2400"/>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04832014"/>
                  </a:ext>
                </a:extLst>
              </a:tr>
              <a:tr h="370840">
                <a:tc>
                  <a:txBody>
                    <a:bodyPr/>
                    <a:lstStyle/>
                    <a:p>
                      <a:pPr algn="l"/>
                      <a:r>
                        <a:rPr lang="en-US" sz="2400" dirty="0"/>
                        <a:t>Complete PPU TVAC Testing</a:t>
                      </a:r>
                    </a:p>
                  </a:txBody>
                  <a:tcPr marR="27432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00000"/>
                        </a:lnSpc>
                        <a:spcAft>
                          <a:spcPts val="600"/>
                        </a:spcAft>
                      </a:pPr>
                      <a:r>
                        <a:rPr lang="en-US" sz="2400" b="1" i="0" dirty="0"/>
                        <a:t>05/21/27</a:t>
                      </a:r>
                      <a:endParaRPr lang="en-US" sz="2400" b="1" dirty="0"/>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15754970"/>
                  </a:ext>
                </a:extLst>
              </a:tr>
            </a:tbl>
          </a:graphicData>
        </a:graphic>
      </p:graphicFrame>
      <p:graphicFrame>
        <p:nvGraphicFramePr>
          <p:cNvPr id="51" name="Table 50">
            <a:extLst>
              <a:ext uri="{FF2B5EF4-FFF2-40B4-BE49-F238E27FC236}">
                <a16:creationId xmlns:a16="http://schemas.microsoft.com/office/drawing/2014/main" id="{13F59B8F-72CC-FE02-EF46-39B9126E3D21}"/>
              </a:ext>
            </a:extLst>
          </p:cNvPr>
          <p:cNvGraphicFramePr>
            <a:graphicFrameLocks noGrp="1"/>
          </p:cNvGraphicFramePr>
          <p:nvPr>
            <p:extLst>
              <p:ext uri="{D42A27DB-BD31-4B8C-83A1-F6EECF244321}">
                <p14:modId xmlns:p14="http://schemas.microsoft.com/office/powerpoint/2010/main" val="1139573689"/>
              </p:ext>
            </p:extLst>
          </p:nvPr>
        </p:nvGraphicFramePr>
        <p:xfrm>
          <a:off x="535458" y="11046548"/>
          <a:ext cx="5976095" cy="1584960"/>
        </p:xfrm>
        <a:graphic>
          <a:graphicData uri="http://schemas.openxmlformats.org/drawingml/2006/table">
            <a:tbl>
              <a:tblPr firstRow="1" bandRow="1">
                <a:effectLst>
                  <a:outerShdw blurRad="50800" dist="38100" dir="5400000" algn="t" rotWithShape="0">
                    <a:prstClr val="black">
                      <a:alpha val="40000"/>
                    </a:prstClr>
                  </a:outerShdw>
                </a:effectLst>
                <a:tableStyleId>{2D5ABB26-0587-4C30-8999-92F81FD0307C}</a:tableStyleId>
              </a:tblPr>
              <a:tblGrid>
                <a:gridCol w="2305795">
                  <a:extLst>
                    <a:ext uri="{9D8B030D-6E8A-4147-A177-3AD203B41FA5}">
                      <a16:colId xmlns:a16="http://schemas.microsoft.com/office/drawing/2014/main" val="2628366085"/>
                    </a:ext>
                  </a:extLst>
                </a:gridCol>
                <a:gridCol w="3670300">
                  <a:extLst>
                    <a:ext uri="{9D8B030D-6E8A-4147-A177-3AD203B41FA5}">
                      <a16:colId xmlns:a16="http://schemas.microsoft.com/office/drawing/2014/main" val="1677549863"/>
                    </a:ext>
                  </a:extLst>
                </a:gridCol>
              </a:tblGrid>
              <a:tr h="370840">
                <a:tc>
                  <a:txBody>
                    <a:bodyPr/>
                    <a:lstStyle/>
                    <a:p>
                      <a:pPr algn="l">
                        <a:spcAft>
                          <a:spcPts val="600"/>
                        </a:spcAft>
                      </a:pPr>
                      <a:r>
                        <a:rPr lang="en-US" sz="2000" b="1">
                          <a:solidFill>
                            <a:schemeClr val="tx1"/>
                          </a:solidFill>
                        </a:rPr>
                        <a:t>Project Sponsor</a:t>
                      </a:r>
                    </a:p>
                  </a:txBody>
                  <a:tcPr>
                    <a:solidFill>
                      <a:schemeClr val="accent5">
                        <a:lumMod val="40000"/>
                        <a:lumOff val="60000"/>
                      </a:schemeClr>
                    </a:solidFill>
                  </a:tcPr>
                </a:tc>
                <a:tc>
                  <a:txBody>
                    <a:bodyPr/>
                    <a:lstStyle/>
                    <a:p>
                      <a:r>
                        <a:rPr lang="en-US" sz="2000" b="0">
                          <a:solidFill>
                            <a:schemeClr val="tx1"/>
                          </a:solidFill>
                        </a:rPr>
                        <a:t>GO / Space Transportation</a:t>
                      </a:r>
                    </a:p>
                  </a:txBody>
                  <a:tcPr>
                    <a:solidFill>
                      <a:schemeClr val="accent5">
                        <a:lumMod val="40000"/>
                        <a:lumOff val="60000"/>
                      </a:schemeClr>
                    </a:solidFill>
                  </a:tcPr>
                </a:tc>
                <a:extLst>
                  <a:ext uri="{0D108BD9-81ED-4DB2-BD59-A6C34878D82A}">
                    <a16:rowId xmlns:a16="http://schemas.microsoft.com/office/drawing/2014/main" val="3738939880"/>
                  </a:ext>
                </a:extLst>
              </a:tr>
              <a:tr h="370840">
                <a:tc>
                  <a:txBody>
                    <a:bodyPr/>
                    <a:lstStyle/>
                    <a:p>
                      <a:pPr algn="l">
                        <a:spcAft>
                          <a:spcPts val="600"/>
                        </a:spcAft>
                      </a:pPr>
                      <a:r>
                        <a:rPr lang="en-US" sz="2000" b="1">
                          <a:solidFill>
                            <a:schemeClr val="tx1"/>
                          </a:solidFill>
                        </a:rPr>
                        <a:t>Project Manager</a:t>
                      </a:r>
                      <a:endParaRPr lang="en-US" sz="2000">
                        <a:solidFill>
                          <a:schemeClr val="tx1"/>
                        </a:solidFill>
                      </a:endParaRPr>
                    </a:p>
                  </a:txBody>
                  <a:tcPr>
                    <a:solidFill>
                      <a:schemeClr val="accent5">
                        <a:lumMod val="40000"/>
                        <a:lumOff val="60000"/>
                      </a:schemeClr>
                    </a:solidFill>
                  </a:tcPr>
                </a:tc>
                <a:tc>
                  <a:txBody>
                    <a:bodyPr/>
                    <a:lstStyle/>
                    <a:p>
                      <a:r>
                        <a:rPr lang="en-US" sz="2000">
                          <a:solidFill>
                            <a:schemeClr val="tx1"/>
                          </a:solidFill>
                        </a:rPr>
                        <a:t>Eric Pencil (GRC-MT)</a:t>
                      </a:r>
                    </a:p>
                  </a:txBody>
                  <a:tcPr>
                    <a:solidFill>
                      <a:schemeClr val="accent5">
                        <a:lumMod val="40000"/>
                        <a:lumOff val="60000"/>
                      </a:schemeClr>
                    </a:solidFill>
                  </a:tcPr>
                </a:tc>
                <a:extLst>
                  <a:ext uri="{0D108BD9-81ED-4DB2-BD59-A6C34878D82A}">
                    <a16:rowId xmlns:a16="http://schemas.microsoft.com/office/drawing/2014/main" val="1701404148"/>
                  </a:ext>
                </a:extLst>
              </a:tr>
              <a:tr h="370840">
                <a:tc>
                  <a:txBody>
                    <a:bodyPr/>
                    <a:lstStyle/>
                    <a:p>
                      <a:pPr algn="l">
                        <a:spcAft>
                          <a:spcPts val="600"/>
                        </a:spcAft>
                      </a:pPr>
                      <a:r>
                        <a:rPr lang="en-US" sz="2000" b="1">
                          <a:solidFill>
                            <a:schemeClr val="tx1"/>
                          </a:solidFill>
                        </a:rPr>
                        <a:t>Lead Engineer</a:t>
                      </a:r>
                      <a:endParaRPr lang="en-US" sz="2000">
                        <a:solidFill>
                          <a:schemeClr val="tx1"/>
                        </a:solidFill>
                      </a:endParaRPr>
                    </a:p>
                  </a:txBody>
                  <a:tcPr>
                    <a:solidFill>
                      <a:schemeClr val="accent5">
                        <a:lumMod val="40000"/>
                        <a:lumOff val="60000"/>
                      </a:schemeClr>
                    </a:solidFill>
                  </a:tcPr>
                </a:tc>
                <a:tc>
                  <a:txBody>
                    <a:bodyPr/>
                    <a:lstStyle/>
                    <a:p>
                      <a:r>
                        <a:rPr lang="en-US" sz="2000">
                          <a:solidFill>
                            <a:schemeClr val="tx1"/>
                          </a:solidFill>
                        </a:rPr>
                        <a:t>Gabriel Benavides (GRC-LTS)</a:t>
                      </a:r>
                    </a:p>
                  </a:txBody>
                  <a:tcPr>
                    <a:solidFill>
                      <a:schemeClr val="accent5">
                        <a:lumMod val="40000"/>
                        <a:lumOff val="60000"/>
                      </a:schemeClr>
                    </a:solidFill>
                  </a:tcPr>
                </a:tc>
                <a:extLst>
                  <a:ext uri="{0D108BD9-81ED-4DB2-BD59-A6C34878D82A}">
                    <a16:rowId xmlns:a16="http://schemas.microsoft.com/office/drawing/2014/main" val="1204832014"/>
                  </a:ext>
                </a:extLst>
              </a:tr>
              <a:tr h="370840">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sz="2000" b="1">
                          <a:solidFill>
                            <a:schemeClr val="tx1"/>
                          </a:solidFill>
                        </a:rPr>
                        <a:t>Budget Analyst</a:t>
                      </a:r>
                      <a:endParaRPr lang="en-US" sz="2000">
                        <a:solidFill>
                          <a:schemeClr val="tx1"/>
                        </a:solidFill>
                      </a:endParaRPr>
                    </a:p>
                  </a:txBody>
                  <a:tcPr>
                    <a:solidFill>
                      <a:schemeClr val="accent5">
                        <a:lumMod val="40000"/>
                        <a:lumOff val="60000"/>
                      </a:schemeClr>
                    </a:solidFill>
                  </a:tcPr>
                </a:tc>
                <a:tc>
                  <a:txBody>
                    <a:bodyPr/>
                    <a:lstStyle/>
                    <a:p>
                      <a:r>
                        <a:rPr lang="en-US" sz="2000" dirty="0">
                          <a:solidFill>
                            <a:schemeClr val="tx1"/>
                          </a:solidFill>
                        </a:rPr>
                        <a:t>Larissa Fisher (GRC-BRP)</a:t>
                      </a:r>
                    </a:p>
                  </a:txBody>
                  <a:tcPr>
                    <a:solidFill>
                      <a:schemeClr val="accent5">
                        <a:lumMod val="40000"/>
                        <a:lumOff val="60000"/>
                      </a:schemeClr>
                    </a:solidFill>
                  </a:tcPr>
                </a:tc>
                <a:extLst>
                  <a:ext uri="{0D108BD9-81ED-4DB2-BD59-A6C34878D82A}">
                    <a16:rowId xmlns:a16="http://schemas.microsoft.com/office/drawing/2014/main" val="2561956427"/>
                  </a:ext>
                </a:extLst>
              </a:tr>
            </a:tbl>
          </a:graphicData>
        </a:graphic>
      </p:graphicFrame>
      <p:sp>
        <p:nvSpPr>
          <p:cNvPr id="57" name="Text Placeholder 1">
            <a:extLst>
              <a:ext uri="{FF2B5EF4-FFF2-40B4-BE49-F238E27FC236}">
                <a16:creationId xmlns:a16="http://schemas.microsoft.com/office/drawing/2014/main" id="{74C7266C-FC3E-3ACF-8053-AFDA3C9B4766}"/>
              </a:ext>
            </a:extLst>
          </p:cNvPr>
          <p:cNvSpPr>
            <a:spLocks noGrp="1"/>
          </p:cNvSpPr>
          <p:nvPr>
            <p:ph type="body" sz="quarter" idx="19"/>
          </p:nvPr>
        </p:nvSpPr>
        <p:spPr>
          <a:xfrm>
            <a:off x="763489" y="491898"/>
            <a:ext cx="14965235" cy="728037"/>
          </a:xfrm>
        </p:spPr>
        <p:txBody>
          <a:bodyPr>
            <a:normAutofit/>
          </a:bodyPr>
          <a:lstStyle/>
          <a:p>
            <a:r>
              <a:rPr lang="en-US">
                <a:latin typeface="Arial" panose="020B0604020202020204" pitchFamily="34" charset="0"/>
              </a:rPr>
              <a:t>SSEP | </a:t>
            </a:r>
            <a:r>
              <a:rPr lang="en-US" b="1">
                <a:latin typeface="Arial" panose="020B0604020202020204" pitchFamily="34" charset="0"/>
              </a:rPr>
              <a:t>Project Snapshot</a:t>
            </a:r>
          </a:p>
        </p:txBody>
      </p:sp>
      <p:sp>
        <p:nvSpPr>
          <p:cNvPr id="58" name="TextBox 57">
            <a:extLst>
              <a:ext uri="{FF2B5EF4-FFF2-40B4-BE49-F238E27FC236}">
                <a16:creationId xmlns:a16="http://schemas.microsoft.com/office/drawing/2014/main" id="{C4F85D8D-E43B-C720-A8CB-4B2126FF9E91}"/>
              </a:ext>
            </a:extLst>
          </p:cNvPr>
          <p:cNvSpPr txBox="1"/>
          <p:nvPr/>
        </p:nvSpPr>
        <p:spPr>
          <a:xfrm>
            <a:off x="637951" y="2185690"/>
            <a:ext cx="5771105" cy="523152"/>
          </a:xfrm>
          <a:prstGeom prst="rect">
            <a:avLst/>
          </a:prstGeom>
        </p:spPr>
        <p:txBody>
          <a:bodyPr vert="horz" lIns="0" tIns="0" rIns="0" bIns="0" rtlCol="0" anchor="ctr" anchorCtr="0">
            <a:noAutofit/>
          </a:bodyPr>
          <a:lstStyle>
            <a:lvl1pPr indent="0" defTabSz="914400">
              <a:lnSpc>
                <a:spcPct val="100000"/>
              </a:lnSpc>
              <a:spcBef>
                <a:spcPts val="0"/>
              </a:spcBef>
              <a:buFont typeface="Arial" panose="020B0604020202020204" pitchFamily="34" charset="0"/>
              <a:buNone/>
              <a:defRPr b="0">
                <a:solidFill>
                  <a:schemeClr val="bg1"/>
                </a:solidFill>
                <a:latin typeface="Arial" panose="020B0604020202020204" pitchFamily="34" charset="0"/>
                <a:cs typeface="Arial" panose="020B0604020202020204" pitchFamily="34" charset="0"/>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defRPr sz="1800"/>
            </a:lvl4pPr>
            <a:lvl5pPr marL="2057400" indent="-228600" defTabSz="914400">
              <a:lnSpc>
                <a:spcPct val="90000"/>
              </a:lnSpc>
              <a:spcBef>
                <a:spcPts val="500"/>
              </a:spcBef>
              <a:buFont typeface="Arial" panose="020B0604020202020204" pitchFamily="34" charset="0"/>
              <a:buChar char="•"/>
              <a:defRPr sz="1800"/>
            </a:lvl5pPr>
            <a:lvl6pPr marL="2514600" indent="-228600" defTabSz="914400">
              <a:lnSpc>
                <a:spcPct val="90000"/>
              </a:lnSpc>
              <a:spcBef>
                <a:spcPts val="500"/>
              </a:spcBef>
              <a:buFont typeface="Arial" panose="020B0604020202020204" pitchFamily="34" charset="0"/>
              <a:buChar char="•"/>
              <a:defRPr sz="1800"/>
            </a:lvl6pPr>
            <a:lvl7pPr marL="2971800" indent="-228600" defTabSz="914400">
              <a:lnSpc>
                <a:spcPct val="90000"/>
              </a:lnSpc>
              <a:spcBef>
                <a:spcPts val="500"/>
              </a:spcBef>
              <a:buFont typeface="Arial" panose="020B0604020202020204" pitchFamily="34" charset="0"/>
              <a:buChar char="•"/>
              <a:defRPr sz="1800"/>
            </a:lvl7pPr>
            <a:lvl8pPr marL="3429000" indent="-228600" defTabSz="914400">
              <a:lnSpc>
                <a:spcPct val="90000"/>
              </a:lnSpc>
              <a:spcBef>
                <a:spcPts val="500"/>
              </a:spcBef>
              <a:buFont typeface="Arial" panose="020B0604020202020204" pitchFamily="34" charset="0"/>
              <a:buChar char="•"/>
              <a:defRPr sz="1800"/>
            </a:lvl8pPr>
            <a:lvl9pPr marL="3886200" indent="-228600" defTabSz="914400">
              <a:lnSpc>
                <a:spcPct val="90000"/>
              </a:lnSpc>
              <a:spcBef>
                <a:spcPts val="500"/>
              </a:spcBef>
              <a:buFont typeface="Arial" panose="020B0604020202020204" pitchFamily="34" charset="0"/>
              <a:buChar char="•"/>
              <a:defRPr sz="1800"/>
            </a:lvl9pPr>
          </a:lstStyle>
          <a:p>
            <a:endParaRPr lang="en-US" sz="2400" b="1"/>
          </a:p>
        </p:txBody>
      </p:sp>
      <p:sp>
        <p:nvSpPr>
          <p:cNvPr id="3" name="Rectangle 2">
            <a:extLst>
              <a:ext uri="{FF2B5EF4-FFF2-40B4-BE49-F238E27FC236}">
                <a16:creationId xmlns:a16="http://schemas.microsoft.com/office/drawing/2014/main" id="{94BEDE0F-03B0-CBFA-19C9-66BB7FD6ECE8}"/>
              </a:ext>
            </a:extLst>
          </p:cNvPr>
          <p:cNvSpPr/>
          <p:nvPr/>
        </p:nvSpPr>
        <p:spPr>
          <a:xfrm>
            <a:off x="1087173" y="4088038"/>
            <a:ext cx="4872664" cy="523152"/>
          </a:xfrm>
          <a:prstGeom prst="rect">
            <a:avLst/>
          </a:prstGeom>
          <a:solidFill>
            <a:schemeClr val="accent2"/>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rPr>
              <a:t>Project Objectives</a:t>
            </a:r>
          </a:p>
        </p:txBody>
      </p:sp>
      <p:sp>
        <p:nvSpPr>
          <p:cNvPr id="14" name="Rectangle 13">
            <a:extLst>
              <a:ext uri="{FF2B5EF4-FFF2-40B4-BE49-F238E27FC236}">
                <a16:creationId xmlns:a16="http://schemas.microsoft.com/office/drawing/2014/main" id="{94F3F729-74E8-B286-5210-9D901D7E2151}"/>
              </a:ext>
            </a:extLst>
          </p:cNvPr>
          <p:cNvSpPr/>
          <p:nvPr/>
        </p:nvSpPr>
        <p:spPr>
          <a:xfrm>
            <a:off x="8829185" y="2263981"/>
            <a:ext cx="4872664" cy="523152"/>
          </a:xfrm>
          <a:prstGeom prst="rect">
            <a:avLst/>
          </a:prstGeom>
          <a:solidFill>
            <a:schemeClr val="accent2"/>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bg1"/>
                </a:solidFill>
              </a:rPr>
              <a:t>Technology Description</a:t>
            </a:r>
          </a:p>
        </p:txBody>
      </p:sp>
      <p:sp>
        <p:nvSpPr>
          <p:cNvPr id="16" name="Rectangle 15">
            <a:extLst>
              <a:ext uri="{FF2B5EF4-FFF2-40B4-BE49-F238E27FC236}">
                <a16:creationId xmlns:a16="http://schemas.microsoft.com/office/drawing/2014/main" id="{4E80E8D6-4C52-599D-C897-CBB6C1658370}"/>
              </a:ext>
            </a:extLst>
          </p:cNvPr>
          <p:cNvSpPr/>
          <p:nvPr/>
        </p:nvSpPr>
        <p:spPr>
          <a:xfrm>
            <a:off x="17033422" y="2263981"/>
            <a:ext cx="5303520" cy="523152"/>
          </a:xfrm>
          <a:prstGeom prst="rect">
            <a:avLst/>
          </a:prstGeom>
          <a:solidFill>
            <a:schemeClr val="accent2"/>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bg1"/>
                </a:solidFill>
              </a:rPr>
              <a:t>Transition / Infusion Plans</a:t>
            </a:r>
          </a:p>
        </p:txBody>
      </p:sp>
      <p:sp>
        <p:nvSpPr>
          <p:cNvPr id="18" name="Rectangle 17">
            <a:extLst>
              <a:ext uri="{FF2B5EF4-FFF2-40B4-BE49-F238E27FC236}">
                <a16:creationId xmlns:a16="http://schemas.microsoft.com/office/drawing/2014/main" id="{B685BB0F-9745-B22E-52A8-437E04915E5F}"/>
              </a:ext>
            </a:extLst>
          </p:cNvPr>
          <p:cNvSpPr/>
          <p:nvPr/>
        </p:nvSpPr>
        <p:spPr>
          <a:xfrm>
            <a:off x="16850542" y="8690455"/>
            <a:ext cx="5669280" cy="523152"/>
          </a:xfrm>
          <a:prstGeom prst="rect">
            <a:avLst/>
          </a:prstGeom>
          <a:solidFill>
            <a:schemeClr val="accent2"/>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bg1"/>
                </a:solidFill>
              </a:rPr>
              <a:t>Upcoming Project Milestones</a:t>
            </a:r>
          </a:p>
        </p:txBody>
      </p:sp>
      <p:sp>
        <p:nvSpPr>
          <p:cNvPr id="9" name="TextBox 8">
            <a:extLst>
              <a:ext uri="{FF2B5EF4-FFF2-40B4-BE49-F238E27FC236}">
                <a16:creationId xmlns:a16="http://schemas.microsoft.com/office/drawing/2014/main" id="{36DDB3A5-87AB-49D4-37C8-2B07C50CEB50}"/>
              </a:ext>
            </a:extLst>
          </p:cNvPr>
          <p:cNvSpPr txBox="1"/>
          <p:nvPr/>
        </p:nvSpPr>
        <p:spPr>
          <a:xfrm>
            <a:off x="763490" y="1190508"/>
            <a:ext cx="19284438" cy="523152"/>
          </a:xfrm>
          <a:prstGeom prst="rect">
            <a:avLst/>
          </a:prstGeom>
        </p:spPr>
        <p:txBody>
          <a:bodyPr vert="horz" lIns="0" tIns="0" rIns="0" bIns="0" rtlCol="0" anchor="ctr" anchorCtr="0">
            <a:noAutofit/>
          </a:bodyPr>
          <a:lstStyle>
            <a:lvl1pPr indent="0" defTabSz="914400">
              <a:lnSpc>
                <a:spcPct val="100000"/>
              </a:lnSpc>
              <a:spcBef>
                <a:spcPts val="0"/>
              </a:spcBef>
              <a:buFont typeface="Arial" panose="020B0604020202020204" pitchFamily="34" charset="0"/>
              <a:buNone/>
              <a:defRPr b="0">
                <a:solidFill>
                  <a:schemeClr val="bg1"/>
                </a:solidFill>
                <a:latin typeface="Arial" panose="020B0604020202020204" pitchFamily="34" charset="0"/>
                <a:cs typeface="Arial" panose="020B0604020202020204" pitchFamily="34" charset="0"/>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defRPr sz="1800"/>
            </a:lvl4pPr>
            <a:lvl5pPr marL="2057400" indent="-228600" defTabSz="914400">
              <a:lnSpc>
                <a:spcPct val="90000"/>
              </a:lnSpc>
              <a:spcBef>
                <a:spcPts val="500"/>
              </a:spcBef>
              <a:buFont typeface="Arial" panose="020B0604020202020204" pitchFamily="34" charset="0"/>
              <a:buChar char="•"/>
              <a:defRPr sz="1800"/>
            </a:lvl5pPr>
            <a:lvl6pPr marL="2514600" indent="-228600" defTabSz="914400">
              <a:lnSpc>
                <a:spcPct val="90000"/>
              </a:lnSpc>
              <a:spcBef>
                <a:spcPts val="500"/>
              </a:spcBef>
              <a:buFont typeface="Arial" panose="020B0604020202020204" pitchFamily="34" charset="0"/>
              <a:buChar char="•"/>
              <a:defRPr sz="1800"/>
            </a:lvl6pPr>
            <a:lvl7pPr marL="2971800" indent="-228600" defTabSz="914400">
              <a:lnSpc>
                <a:spcPct val="90000"/>
              </a:lnSpc>
              <a:spcBef>
                <a:spcPts val="500"/>
              </a:spcBef>
              <a:buFont typeface="Arial" panose="020B0604020202020204" pitchFamily="34" charset="0"/>
              <a:buChar char="•"/>
              <a:defRPr sz="1800"/>
            </a:lvl7pPr>
            <a:lvl8pPr marL="3429000" indent="-228600" defTabSz="914400">
              <a:lnSpc>
                <a:spcPct val="90000"/>
              </a:lnSpc>
              <a:spcBef>
                <a:spcPts val="500"/>
              </a:spcBef>
              <a:buFont typeface="Arial" panose="020B0604020202020204" pitchFamily="34" charset="0"/>
              <a:buChar char="•"/>
              <a:defRPr sz="1800"/>
            </a:lvl8pPr>
            <a:lvl9pPr marL="3886200" indent="-228600" defTabSz="914400">
              <a:lnSpc>
                <a:spcPct val="90000"/>
              </a:lnSpc>
              <a:spcBef>
                <a:spcPts val="500"/>
              </a:spcBef>
              <a:buFont typeface="Arial" panose="020B0604020202020204" pitchFamily="34" charset="0"/>
              <a:buChar char="•"/>
              <a:defRPr sz="1800"/>
            </a:lvl9pPr>
          </a:lstStyle>
          <a:p>
            <a:r>
              <a:rPr lang="en-US" sz="2000"/>
              <a:t>Small Spacecraft Electric Propulsion (SSEP)</a:t>
            </a:r>
          </a:p>
        </p:txBody>
      </p:sp>
      <p:pic>
        <p:nvPicPr>
          <p:cNvPr id="5" name="Picture 4">
            <a:extLst>
              <a:ext uri="{FF2B5EF4-FFF2-40B4-BE49-F238E27FC236}">
                <a16:creationId xmlns:a16="http://schemas.microsoft.com/office/drawing/2014/main" id="{5272E265-D4C0-9AA5-4D26-06D1C9C679FA}"/>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8204961" y="8690455"/>
            <a:ext cx="6517564" cy="4350821"/>
          </a:xfrm>
          <a:prstGeom prst="rect">
            <a:avLst/>
          </a:prstGeom>
        </p:spPr>
      </p:pic>
    </p:spTree>
    <p:extLst>
      <p:ext uri="{BB962C8B-B14F-4D97-AF65-F5344CB8AC3E}">
        <p14:creationId xmlns:p14="http://schemas.microsoft.com/office/powerpoint/2010/main" val="2455804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C42AC-5D97-0D3C-79EF-084A6977B7C5}"/>
            </a:ext>
          </a:extLst>
        </p:cNvPr>
        <p:cNvGrpSpPr/>
        <p:nvPr/>
      </p:nvGrpSpPr>
      <p:grpSpPr>
        <a:xfrm>
          <a:off x="0" y="0"/>
          <a:ext cx="0" cy="0"/>
          <a:chOff x="0" y="0"/>
          <a:chExt cx="0" cy="0"/>
        </a:xfrm>
      </p:grpSpPr>
      <p:sp>
        <p:nvSpPr>
          <p:cNvPr id="15" name="TextBox 14">
            <a:extLst>
              <a:ext uri="{FF2B5EF4-FFF2-40B4-BE49-F238E27FC236}">
                <a16:creationId xmlns:a16="http://schemas.microsoft.com/office/drawing/2014/main" id="{BD7BF4F1-64BE-0CD7-E4D8-AA4A1F4D1AD4}"/>
              </a:ext>
            </a:extLst>
          </p:cNvPr>
          <p:cNvSpPr txBox="1"/>
          <p:nvPr/>
        </p:nvSpPr>
        <p:spPr>
          <a:xfrm>
            <a:off x="20389279" y="6686866"/>
            <a:ext cx="1909754" cy="400110"/>
          </a:xfrm>
          <a:prstGeom prst="rect">
            <a:avLst/>
          </a:prstGeom>
          <a:noFill/>
        </p:spPr>
        <p:txBody>
          <a:bodyPr wrap="none" rtlCol="0">
            <a:spAutoFit/>
          </a:bodyPr>
          <a:lstStyle/>
          <a:p>
            <a:r>
              <a:rPr lang="en-US" sz="2000" i="1" dirty="0"/>
              <a:t>EM AUX Board</a:t>
            </a:r>
          </a:p>
        </p:txBody>
      </p:sp>
      <p:sp>
        <p:nvSpPr>
          <p:cNvPr id="2" name="Text Placeholder 1">
            <a:extLst>
              <a:ext uri="{FF2B5EF4-FFF2-40B4-BE49-F238E27FC236}">
                <a16:creationId xmlns:a16="http://schemas.microsoft.com/office/drawing/2014/main" id="{109EF8FF-7E2A-2D3F-B6E5-9CC52E37BD31}"/>
              </a:ext>
            </a:extLst>
          </p:cNvPr>
          <p:cNvSpPr>
            <a:spLocks noGrp="1"/>
          </p:cNvSpPr>
          <p:nvPr>
            <p:ph type="body" sz="quarter" idx="19"/>
          </p:nvPr>
        </p:nvSpPr>
        <p:spPr>
          <a:xfrm>
            <a:off x="763489" y="491898"/>
            <a:ext cx="17151789" cy="728037"/>
          </a:xfrm>
        </p:spPr>
        <p:txBody>
          <a:bodyPr>
            <a:normAutofit/>
          </a:bodyPr>
          <a:lstStyle/>
          <a:p>
            <a:r>
              <a:rPr lang="en-US" dirty="0">
                <a:latin typeface="Arial" panose="020B0604020202020204" pitchFamily="34" charset="0"/>
              </a:rPr>
              <a:t>SSEP | </a:t>
            </a:r>
            <a:r>
              <a:rPr lang="en-US" b="1" dirty="0">
                <a:latin typeface="Arial" panose="020B0604020202020204" pitchFamily="34" charset="0"/>
              </a:rPr>
              <a:t>FY26 Highlights / Accomplishments</a:t>
            </a:r>
          </a:p>
        </p:txBody>
      </p:sp>
      <p:sp>
        <p:nvSpPr>
          <p:cNvPr id="4" name="TextBox 3">
            <a:extLst>
              <a:ext uri="{FF2B5EF4-FFF2-40B4-BE49-F238E27FC236}">
                <a16:creationId xmlns:a16="http://schemas.microsoft.com/office/drawing/2014/main" id="{A7AEED0F-3358-BAC7-85AE-7051612E564E}"/>
              </a:ext>
            </a:extLst>
          </p:cNvPr>
          <p:cNvSpPr txBox="1"/>
          <p:nvPr/>
        </p:nvSpPr>
        <p:spPr>
          <a:xfrm>
            <a:off x="763490" y="1190508"/>
            <a:ext cx="19284438" cy="523152"/>
          </a:xfrm>
          <a:prstGeom prst="rect">
            <a:avLst/>
          </a:prstGeom>
        </p:spPr>
        <p:txBody>
          <a:bodyPr vert="horz" lIns="0" tIns="0" rIns="0" bIns="0" rtlCol="0" anchor="ctr" anchorCtr="0">
            <a:noAutofit/>
          </a:bodyPr>
          <a:lstStyle>
            <a:lvl1pPr indent="0" defTabSz="914400">
              <a:lnSpc>
                <a:spcPct val="100000"/>
              </a:lnSpc>
              <a:spcBef>
                <a:spcPts val="0"/>
              </a:spcBef>
              <a:buFont typeface="Arial" panose="020B0604020202020204" pitchFamily="34" charset="0"/>
              <a:buNone/>
              <a:defRPr b="0">
                <a:solidFill>
                  <a:schemeClr val="bg1"/>
                </a:solidFill>
                <a:latin typeface="Arial" panose="020B0604020202020204" pitchFamily="34" charset="0"/>
                <a:cs typeface="Arial" panose="020B0604020202020204" pitchFamily="34" charset="0"/>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defRPr sz="1800"/>
            </a:lvl4pPr>
            <a:lvl5pPr marL="2057400" indent="-228600" defTabSz="914400">
              <a:lnSpc>
                <a:spcPct val="90000"/>
              </a:lnSpc>
              <a:spcBef>
                <a:spcPts val="500"/>
              </a:spcBef>
              <a:buFont typeface="Arial" panose="020B0604020202020204" pitchFamily="34" charset="0"/>
              <a:buChar char="•"/>
              <a:defRPr sz="1800"/>
            </a:lvl5pPr>
            <a:lvl6pPr marL="2514600" indent="-228600" defTabSz="914400">
              <a:lnSpc>
                <a:spcPct val="90000"/>
              </a:lnSpc>
              <a:spcBef>
                <a:spcPts val="500"/>
              </a:spcBef>
              <a:buFont typeface="Arial" panose="020B0604020202020204" pitchFamily="34" charset="0"/>
              <a:buChar char="•"/>
              <a:defRPr sz="1800"/>
            </a:lvl6pPr>
            <a:lvl7pPr marL="2971800" indent="-228600" defTabSz="914400">
              <a:lnSpc>
                <a:spcPct val="90000"/>
              </a:lnSpc>
              <a:spcBef>
                <a:spcPts val="500"/>
              </a:spcBef>
              <a:buFont typeface="Arial" panose="020B0604020202020204" pitchFamily="34" charset="0"/>
              <a:buChar char="•"/>
              <a:defRPr sz="1800"/>
            </a:lvl7pPr>
            <a:lvl8pPr marL="3429000" indent="-228600" defTabSz="914400">
              <a:lnSpc>
                <a:spcPct val="90000"/>
              </a:lnSpc>
              <a:spcBef>
                <a:spcPts val="500"/>
              </a:spcBef>
              <a:buFont typeface="Arial" panose="020B0604020202020204" pitchFamily="34" charset="0"/>
              <a:buChar char="•"/>
              <a:defRPr sz="1800"/>
            </a:lvl8pPr>
            <a:lvl9pPr marL="3886200" indent="-228600" defTabSz="914400">
              <a:lnSpc>
                <a:spcPct val="90000"/>
              </a:lnSpc>
              <a:spcBef>
                <a:spcPts val="500"/>
              </a:spcBef>
              <a:buFont typeface="Arial" panose="020B0604020202020204" pitchFamily="34" charset="0"/>
              <a:buChar char="•"/>
              <a:defRPr sz="1800"/>
            </a:lvl9pPr>
          </a:lstStyle>
          <a:p>
            <a:r>
              <a:rPr lang="en-US" sz="2000"/>
              <a:t>Small Spacecraft Electric Propulsion (SSEP)</a:t>
            </a:r>
          </a:p>
        </p:txBody>
      </p:sp>
      <p:sp>
        <p:nvSpPr>
          <p:cNvPr id="11" name="Text Placeholder 8">
            <a:extLst>
              <a:ext uri="{FF2B5EF4-FFF2-40B4-BE49-F238E27FC236}">
                <a16:creationId xmlns:a16="http://schemas.microsoft.com/office/drawing/2014/main" id="{7E972554-9D2B-3B76-055C-0B681CE2D778}"/>
              </a:ext>
            </a:extLst>
          </p:cNvPr>
          <p:cNvSpPr txBox="1">
            <a:spLocks/>
          </p:cNvSpPr>
          <p:nvPr/>
        </p:nvSpPr>
        <p:spPr>
          <a:xfrm>
            <a:off x="18457875" y="491898"/>
            <a:ext cx="4142933" cy="728037"/>
          </a:xfrm>
          <a:prstGeom prst="rect">
            <a:avLst/>
          </a:prstGeom>
        </p:spPr>
        <p:txBody>
          <a:bodyPr vert="horz" lIns="0" tIns="0" rIns="0" bIns="0" rtlCol="0" anchor="ctr" anchorCtr="0">
            <a:normAutofit lnSpcReduction="10000"/>
          </a:bodyPr>
          <a:lstStyle>
            <a:lvl1pPr marL="0" indent="0" algn="r" defTabSz="914309" rtl="0" eaLnBrk="1" latinLnBrk="0" hangingPunct="1">
              <a:lnSpc>
                <a:spcPct val="100000"/>
              </a:lnSpc>
              <a:spcBef>
                <a:spcPts val="0"/>
              </a:spcBef>
              <a:buFont typeface="Arial" panose="020B0604020202020204" pitchFamily="34" charset="0"/>
              <a:buNone/>
              <a:defRPr sz="2800" b="0" kern="1200">
                <a:solidFill>
                  <a:srgbClr val="FF0000"/>
                </a:solidFill>
                <a:latin typeface="+mj-lt"/>
                <a:ea typeface="+mn-ea"/>
                <a:cs typeface="Arial" panose="020B0604020202020204" pitchFamily="34" charset="0"/>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a:solidFill>
                  <a:srgbClr val="B9CEFF"/>
                </a:solidFill>
                <a:latin typeface="Arial" panose="020B0604020202020204" pitchFamily="34" charset="0"/>
              </a:rPr>
              <a:t>GO / Space Transportation </a:t>
            </a:r>
            <a:r>
              <a:rPr lang="en-US" sz="2400" i="1">
                <a:solidFill>
                  <a:srgbClr val="B9CEFF"/>
                </a:solidFill>
                <a:latin typeface="Arial" panose="020B0604020202020204" pitchFamily="34" charset="0"/>
              </a:rPr>
              <a:t>Annual Review</a:t>
            </a:r>
          </a:p>
        </p:txBody>
      </p:sp>
      <p:pic>
        <p:nvPicPr>
          <p:cNvPr id="6" name="Picture 5">
            <a:extLst>
              <a:ext uri="{FF2B5EF4-FFF2-40B4-BE49-F238E27FC236}">
                <a16:creationId xmlns:a16="http://schemas.microsoft.com/office/drawing/2014/main" id="{0991D781-6C5D-FBF4-CDE2-497B2B575BD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4500"/>
                    </a14:imgEffect>
                  </a14:imgLayer>
                </a14:imgProps>
              </a:ext>
            </a:extLst>
          </a:blip>
          <a:stretch>
            <a:fillRect/>
          </a:stretch>
        </p:blipFill>
        <p:spPr>
          <a:xfrm>
            <a:off x="15364222" y="7157742"/>
            <a:ext cx="7924437" cy="5289983"/>
          </a:xfrm>
          <a:prstGeom prst="rect">
            <a:avLst/>
          </a:prstGeom>
        </p:spPr>
      </p:pic>
      <p:pic>
        <p:nvPicPr>
          <p:cNvPr id="9" name="Picture 8">
            <a:extLst>
              <a:ext uri="{FF2B5EF4-FFF2-40B4-BE49-F238E27FC236}">
                <a16:creationId xmlns:a16="http://schemas.microsoft.com/office/drawing/2014/main" id="{95334311-17C4-7DEB-1F42-C5ADBFB00B7B}"/>
              </a:ext>
            </a:extLst>
          </p:cNvPr>
          <p:cNvPicPr>
            <a:picLocks noChangeAspect="1"/>
          </p:cNvPicPr>
          <p:nvPr/>
        </p:nvPicPr>
        <p:blipFill>
          <a:blip r:embed="rId4"/>
          <a:stretch>
            <a:fillRect/>
          </a:stretch>
        </p:blipFill>
        <p:spPr>
          <a:xfrm>
            <a:off x="15186864" y="2215514"/>
            <a:ext cx="4794225" cy="3200400"/>
          </a:xfrm>
          <a:prstGeom prst="rect">
            <a:avLst/>
          </a:prstGeom>
        </p:spPr>
      </p:pic>
      <p:sp>
        <p:nvSpPr>
          <p:cNvPr id="13" name="TextBox 12">
            <a:extLst>
              <a:ext uri="{FF2B5EF4-FFF2-40B4-BE49-F238E27FC236}">
                <a16:creationId xmlns:a16="http://schemas.microsoft.com/office/drawing/2014/main" id="{9E196C94-88E2-C736-6AFD-8B8576D48BD2}"/>
              </a:ext>
            </a:extLst>
          </p:cNvPr>
          <p:cNvSpPr txBox="1"/>
          <p:nvPr/>
        </p:nvSpPr>
        <p:spPr>
          <a:xfrm>
            <a:off x="16230881" y="5495467"/>
            <a:ext cx="2023311" cy="400110"/>
          </a:xfrm>
          <a:prstGeom prst="rect">
            <a:avLst/>
          </a:prstGeom>
          <a:noFill/>
        </p:spPr>
        <p:txBody>
          <a:bodyPr wrap="none" rtlCol="0">
            <a:spAutoFit/>
          </a:bodyPr>
          <a:lstStyle/>
          <a:p>
            <a:r>
              <a:rPr lang="en-US" sz="2000" i="1" dirty="0"/>
              <a:t>EM DCIU Board</a:t>
            </a:r>
          </a:p>
        </p:txBody>
      </p:sp>
      <p:sp>
        <p:nvSpPr>
          <p:cNvPr id="17" name="TextBox 16">
            <a:extLst>
              <a:ext uri="{FF2B5EF4-FFF2-40B4-BE49-F238E27FC236}">
                <a16:creationId xmlns:a16="http://schemas.microsoft.com/office/drawing/2014/main" id="{3216D6CE-A5EF-D115-8543-423837200CF6}"/>
              </a:ext>
            </a:extLst>
          </p:cNvPr>
          <p:cNvSpPr txBox="1"/>
          <p:nvPr/>
        </p:nvSpPr>
        <p:spPr>
          <a:xfrm>
            <a:off x="15085311" y="12518491"/>
            <a:ext cx="8482258" cy="400110"/>
          </a:xfrm>
          <a:prstGeom prst="rect">
            <a:avLst/>
          </a:prstGeom>
          <a:noFill/>
        </p:spPr>
        <p:txBody>
          <a:bodyPr wrap="none" rtlCol="0">
            <a:spAutoFit/>
          </a:bodyPr>
          <a:lstStyle/>
          <a:p>
            <a:r>
              <a:rPr lang="en-US" sz="2000" i="1" dirty="0"/>
              <a:t>NASA and NG Team Photo After Completion of Flight Acceptance Testing</a:t>
            </a:r>
          </a:p>
        </p:txBody>
      </p:sp>
      <p:sp>
        <p:nvSpPr>
          <p:cNvPr id="20" name="Rectangle 19">
            <a:extLst>
              <a:ext uri="{FF2B5EF4-FFF2-40B4-BE49-F238E27FC236}">
                <a16:creationId xmlns:a16="http://schemas.microsoft.com/office/drawing/2014/main" id="{941CFD88-A70B-7590-BFBD-089B6D0C7245}"/>
              </a:ext>
            </a:extLst>
          </p:cNvPr>
          <p:cNvSpPr/>
          <p:nvPr/>
        </p:nvSpPr>
        <p:spPr>
          <a:xfrm>
            <a:off x="760308" y="11993116"/>
            <a:ext cx="13737570" cy="923330"/>
          </a:xfrm>
          <a:prstGeom prst="rect">
            <a:avLst/>
          </a:prstGeom>
          <a:solidFill>
            <a:schemeClr val="accent5">
              <a:lumMod val="20000"/>
              <a:lumOff val="80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274320" tIns="274320" rIns="274320" bIns="274320" rtlCol="0" anchor="t">
            <a:spAutoFit/>
          </a:bodyPr>
          <a:lstStyle/>
          <a:p>
            <a:pPr marL="0" lvl="1">
              <a:spcBef>
                <a:spcPts val="1200"/>
              </a:spcBef>
              <a:spcAft>
                <a:spcPts val="1200"/>
              </a:spcAft>
            </a:pPr>
            <a:r>
              <a:rPr lang="en-US" sz="2400" b="1" dirty="0">
                <a:solidFill>
                  <a:schemeClr val="tx1"/>
                </a:solidFill>
              </a:rPr>
              <a:t>Fabrication &amp; Testing of EM Propellant Flow Control Panel – Complete</a:t>
            </a:r>
            <a:endParaRPr lang="en-US" sz="2400" b="1" i="1" dirty="0">
              <a:solidFill>
                <a:schemeClr val="tx1"/>
              </a:solidFill>
            </a:endParaRPr>
          </a:p>
        </p:txBody>
      </p:sp>
      <p:grpSp>
        <p:nvGrpSpPr>
          <p:cNvPr id="27" name="Group 26">
            <a:extLst>
              <a:ext uri="{FF2B5EF4-FFF2-40B4-BE49-F238E27FC236}">
                <a16:creationId xmlns:a16="http://schemas.microsoft.com/office/drawing/2014/main" id="{15DC0B5A-32D0-630B-400B-6CFB77B44C78}"/>
              </a:ext>
            </a:extLst>
          </p:cNvPr>
          <p:cNvGrpSpPr/>
          <p:nvPr/>
        </p:nvGrpSpPr>
        <p:grpSpPr>
          <a:xfrm>
            <a:off x="760302" y="8521332"/>
            <a:ext cx="13737576" cy="3170099"/>
            <a:chOff x="760302" y="8476437"/>
            <a:chExt cx="13737576" cy="3170099"/>
          </a:xfrm>
        </p:grpSpPr>
        <p:sp>
          <p:nvSpPr>
            <p:cNvPr id="18" name="Rectangle 17">
              <a:extLst>
                <a:ext uri="{FF2B5EF4-FFF2-40B4-BE49-F238E27FC236}">
                  <a16:creationId xmlns:a16="http://schemas.microsoft.com/office/drawing/2014/main" id="{D0CF21A5-D7A4-2DA2-545B-668E8BC1FA57}"/>
                </a:ext>
              </a:extLst>
            </p:cNvPr>
            <p:cNvSpPr/>
            <p:nvPr/>
          </p:nvSpPr>
          <p:spPr>
            <a:xfrm>
              <a:off x="760302" y="9399767"/>
              <a:ext cx="13737576" cy="224676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274320" tIns="91440" rIns="91440" bIns="0" rtlCol="0" anchor="t">
              <a:spAutoFit/>
            </a:bodyPr>
            <a:lstStyle/>
            <a:p>
              <a:pPr marL="285750" indent="-285750">
                <a:spcAft>
                  <a:spcPts val="600"/>
                </a:spcAft>
                <a:buFont typeface="Arial" panose="020B0604020202020204" pitchFamily="34" charset="0"/>
                <a:buChar char="•"/>
              </a:pPr>
              <a:r>
                <a:rPr lang="en-US" sz="2000" dirty="0">
                  <a:solidFill>
                    <a:schemeClr val="tx1"/>
                  </a:solidFill>
                </a:rPr>
                <a:t>The EM thruster design is ~95% complete and fabrication ~50% complete</a:t>
              </a:r>
            </a:p>
            <a:p>
              <a:pPr marL="285750" indent="-285750">
                <a:spcAft>
                  <a:spcPts val="600"/>
                </a:spcAft>
                <a:buFont typeface="Arial" panose="020B0604020202020204" pitchFamily="34" charset="0"/>
                <a:buChar char="•"/>
              </a:pPr>
              <a:r>
                <a:rPr lang="en-US" sz="2000" dirty="0">
                  <a:solidFill>
                    <a:schemeClr val="tx1"/>
                  </a:solidFill>
                </a:rPr>
                <a:t>Finalization of the design pending completion of a couple remaining structural modeling investigations to ensure key structural components meet launch environment requirements before cutting metal on the remaining assemblies</a:t>
              </a:r>
            </a:p>
            <a:p>
              <a:pPr marL="285750" indent="-285750">
                <a:spcAft>
                  <a:spcPts val="600"/>
                </a:spcAft>
                <a:buFont typeface="Arial" panose="020B0604020202020204" pitchFamily="34" charset="0"/>
                <a:buChar char="•"/>
              </a:pPr>
              <a:r>
                <a:rPr lang="en-US" sz="2000" dirty="0">
                  <a:solidFill>
                    <a:schemeClr val="tx1"/>
                  </a:solidFill>
                </a:rPr>
                <a:t>Most components have rough drawings prepared pending any final minor design modifications</a:t>
              </a:r>
            </a:p>
            <a:p>
              <a:pPr marL="285750" indent="-285750">
                <a:spcAft>
                  <a:spcPts val="600"/>
                </a:spcAft>
                <a:buFont typeface="Arial" panose="020B0604020202020204" pitchFamily="34" charset="0"/>
                <a:buChar char="•"/>
              </a:pPr>
              <a:r>
                <a:rPr lang="en-US" sz="2000" dirty="0">
                  <a:solidFill>
                    <a:schemeClr val="tx1"/>
                  </a:solidFill>
                </a:rPr>
                <a:t>Thruster fabrication on track to meet FY27 test schedule.</a:t>
              </a:r>
            </a:p>
            <a:p>
              <a:pPr marL="285750" indent="-285750">
                <a:spcAft>
                  <a:spcPts val="600"/>
                </a:spcAft>
                <a:buFont typeface="Arial" panose="020B0604020202020204" pitchFamily="34" charset="0"/>
                <a:buChar char="•"/>
              </a:pPr>
              <a:r>
                <a:rPr lang="en-US" sz="2000" dirty="0">
                  <a:solidFill>
                    <a:schemeClr val="tx1"/>
                  </a:solidFill>
                </a:rPr>
                <a:t>Transferred magnetic circuit design data to licensee </a:t>
              </a:r>
              <a:r>
                <a:rPr lang="en-US" sz="2000" dirty="0" err="1">
                  <a:solidFill>
                    <a:schemeClr val="tx1"/>
                  </a:solidFill>
                </a:rPr>
                <a:t>HiFunda</a:t>
              </a:r>
              <a:r>
                <a:rPr lang="en-US" sz="2000" dirty="0">
                  <a:solidFill>
                    <a:schemeClr val="tx1"/>
                  </a:solidFill>
                </a:rPr>
                <a:t>, LLC, which seeks to be a component supplier</a:t>
              </a:r>
            </a:p>
          </p:txBody>
        </p:sp>
        <p:sp>
          <p:nvSpPr>
            <p:cNvPr id="22" name="Rectangle 21">
              <a:extLst>
                <a:ext uri="{FF2B5EF4-FFF2-40B4-BE49-F238E27FC236}">
                  <a16:creationId xmlns:a16="http://schemas.microsoft.com/office/drawing/2014/main" id="{765529D7-37E4-81E5-6648-9C90CAE62583}"/>
                </a:ext>
              </a:extLst>
            </p:cNvPr>
            <p:cNvSpPr/>
            <p:nvPr/>
          </p:nvSpPr>
          <p:spPr>
            <a:xfrm>
              <a:off x="760303" y="8476437"/>
              <a:ext cx="13737574" cy="923330"/>
            </a:xfrm>
            <a:prstGeom prst="rect">
              <a:avLst/>
            </a:prstGeom>
            <a:solidFill>
              <a:schemeClr val="accent5">
                <a:lumMod val="40000"/>
                <a:lumOff val="60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274320" tIns="274320" rIns="274320" bIns="274320" rtlCol="0" anchor="t">
              <a:spAutoFit/>
            </a:bodyPr>
            <a:lstStyle/>
            <a:p>
              <a:pPr marL="0" lvl="1">
                <a:spcBef>
                  <a:spcPts val="1200"/>
                </a:spcBef>
                <a:spcAft>
                  <a:spcPts val="1200"/>
                </a:spcAft>
              </a:pPr>
              <a:r>
                <a:rPr lang="en-US" sz="2400" b="1" dirty="0">
                  <a:solidFill>
                    <a:schemeClr val="tx1"/>
                  </a:solidFill>
                </a:rPr>
                <a:t>Design &amp; Fabrication of EM Thruster – Nearly Complete</a:t>
              </a:r>
            </a:p>
          </p:txBody>
        </p:sp>
      </p:grpSp>
      <p:grpSp>
        <p:nvGrpSpPr>
          <p:cNvPr id="28" name="Group 27">
            <a:extLst>
              <a:ext uri="{FF2B5EF4-FFF2-40B4-BE49-F238E27FC236}">
                <a16:creationId xmlns:a16="http://schemas.microsoft.com/office/drawing/2014/main" id="{68F37858-9D1C-E2B6-3462-1F3E60A7689B}"/>
              </a:ext>
            </a:extLst>
          </p:cNvPr>
          <p:cNvGrpSpPr/>
          <p:nvPr/>
        </p:nvGrpSpPr>
        <p:grpSpPr>
          <a:xfrm>
            <a:off x="807552" y="5126493"/>
            <a:ext cx="13690326" cy="3093155"/>
            <a:chOff x="807552" y="5124126"/>
            <a:chExt cx="13690326" cy="3093155"/>
          </a:xfrm>
        </p:grpSpPr>
        <p:sp>
          <p:nvSpPr>
            <p:cNvPr id="14" name="Rectangle 13">
              <a:extLst>
                <a:ext uri="{FF2B5EF4-FFF2-40B4-BE49-F238E27FC236}">
                  <a16:creationId xmlns:a16="http://schemas.microsoft.com/office/drawing/2014/main" id="{9E24AFD1-D41D-5659-4C06-1000F64FB9DA}"/>
                </a:ext>
              </a:extLst>
            </p:cNvPr>
            <p:cNvSpPr/>
            <p:nvPr/>
          </p:nvSpPr>
          <p:spPr>
            <a:xfrm>
              <a:off x="807552" y="6047456"/>
              <a:ext cx="13690326" cy="21698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274320" tIns="91440" rIns="91440" bIns="0" rtlCol="0" anchor="t">
              <a:spAutoFit/>
            </a:bodyPr>
            <a:lstStyle/>
            <a:p>
              <a:pPr marL="285750" indent="-285750">
                <a:spcAft>
                  <a:spcPts val="600"/>
                </a:spcAft>
                <a:buFont typeface="Arial" panose="020B0604020202020204" pitchFamily="34" charset="0"/>
                <a:buChar char="•"/>
              </a:pPr>
              <a:r>
                <a:rPr lang="en-US" sz="2000" dirty="0">
                  <a:solidFill>
                    <a:schemeClr val="tx1"/>
                  </a:solidFill>
                </a:rPr>
                <a:t>Completed design and fabrication of all engineering model (EM) power processing unit (PPU) board assemblies, custom magnetics, enclosure hardware, and harnessing</a:t>
              </a:r>
            </a:p>
            <a:p>
              <a:pPr marL="285750" indent="-285750">
                <a:spcAft>
                  <a:spcPts val="600"/>
                </a:spcAft>
                <a:buFont typeface="Arial" panose="020B0604020202020204" pitchFamily="34" charset="0"/>
                <a:buChar char="•"/>
              </a:pPr>
              <a:r>
                <a:rPr lang="en-US" sz="2000" dirty="0">
                  <a:solidFill>
                    <a:schemeClr val="tx1"/>
                  </a:solidFill>
                </a:rPr>
                <a:t>Functional and performance verifications were successfully completed on each PPU board (i.e., Discharge Supply, Auxiliary Supply, and Digital Control and Interface Unit)</a:t>
              </a:r>
            </a:p>
            <a:p>
              <a:pPr marL="285750" indent="-285750">
                <a:spcAft>
                  <a:spcPts val="600"/>
                </a:spcAft>
                <a:buFont typeface="Arial" panose="020B0604020202020204" pitchFamily="34" charset="0"/>
                <a:buChar char="•"/>
              </a:pPr>
              <a:r>
                <a:rPr lang="en-US" sz="2000" dirty="0">
                  <a:solidFill>
                    <a:schemeClr val="tx1"/>
                  </a:solidFill>
                </a:rPr>
                <a:t>Now performing preparing for integrated system testing with EM thruster and EM propellant flow controller</a:t>
              </a:r>
            </a:p>
            <a:p>
              <a:pPr marL="285750" lvl="1" indent="-285750">
                <a:spcAft>
                  <a:spcPts val="600"/>
                </a:spcAft>
                <a:buFont typeface="Arial" panose="020B0604020202020204" pitchFamily="34" charset="0"/>
                <a:buChar char="•"/>
              </a:pPr>
              <a:r>
                <a:rPr lang="en-US" sz="2000" dirty="0">
                  <a:solidFill>
                    <a:schemeClr val="tx1"/>
                  </a:solidFill>
                </a:rPr>
                <a:t>Significant progress transferring the PPU design to licensee Frontier Electronic Systems</a:t>
              </a:r>
            </a:p>
          </p:txBody>
        </p:sp>
        <p:sp>
          <p:nvSpPr>
            <p:cNvPr id="24" name="Rectangle 23">
              <a:extLst>
                <a:ext uri="{FF2B5EF4-FFF2-40B4-BE49-F238E27FC236}">
                  <a16:creationId xmlns:a16="http://schemas.microsoft.com/office/drawing/2014/main" id="{22157AED-D414-9D4A-BB46-84944C502352}"/>
                </a:ext>
              </a:extLst>
            </p:cNvPr>
            <p:cNvSpPr/>
            <p:nvPr/>
          </p:nvSpPr>
          <p:spPr>
            <a:xfrm>
              <a:off x="807552" y="5124126"/>
              <a:ext cx="13690326" cy="923330"/>
            </a:xfrm>
            <a:prstGeom prst="rect">
              <a:avLst/>
            </a:prstGeom>
            <a:solidFill>
              <a:schemeClr val="accent5">
                <a:lumMod val="60000"/>
                <a:lumOff val="40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274320" tIns="274320" rIns="274320" bIns="274320" rtlCol="0" anchor="t">
              <a:spAutoFit/>
            </a:bodyPr>
            <a:lstStyle/>
            <a:p>
              <a:pPr marL="0" lvl="1">
                <a:spcBef>
                  <a:spcPts val="1200"/>
                </a:spcBef>
                <a:spcAft>
                  <a:spcPts val="1200"/>
                </a:spcAft>
              </a:pPr>
              <a:r>
                <a:rPr lang="en-US" sz="2400" b="1" dirty="0">
                  <a:solidFill>
                    <a:schemeClr val="bg1"/>
                  </a:solidFill>
                </a:rPr>
                <a:t>Design &amp; Fabrication of EM PPU – Complete</a:t>
              </a:r>
            </a:p>
          </p:txBody>
        </p:sp>
      </p:grpSp>
      <p:grpSp>
        <p:nvGrpSpPr>
          <p:cNvPr id="29" name="Group 28">
            <a:extLst>
              <a:ext uri="{FF2B5EF4-FFF2-40B4-BE49-F238E27FC236}">
                <a16:creationId xmlns:a16="http://schemas.microsoft.com/office/drawing/2014/main" id="{BCD52314-F700-1C2D-F2EF-B80EC5F0AFCC}"/>
              </a:ext>
            </a:extLst>
          </p:cNvPr>
          <p:cNvGrpSpPr/>
          <p:nvPr/>
        </p:nvGrpSpPr>
        <p:grpSpPr>
          <a:xfrm>
            <a:off x="760304" y="2116375"/>
            <a:ext cx="13737574" cy="2708434"/>
            <a:chOff x="760304" y="2169383"/>
            <a:chExt cx="13737574" cy="2708434"/>
          </a:xfrm>
        </p:grpSpPr>
        <p:sp>
          <p:nvSpPr>
            <p:cNvPr id="3" name="Rectangle 2">
              <a:extLst>
                <a:ext uri="{FF2B5EF4-FFF2-40B4-BE49-F238E27FC236}">
                  <a16:creationId xmlns:a16="http://schemas.microsoft.com/office/drawing/2014/main" id="{D0FA73E7-B5C9-66A3-35FD-35978CB32BD2}"/>
                </a:ext>
              </a:extLst>
            </p:cNvPr>
            <p:cNvSpPr/>
            <p:nvPr/>
          </p:nvSpPr>
          <p:spPr>
            <a:xfrm>
              <a:off x="760304" y="3092713"/>
              <a:ext cx="13737574" cy="17851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274320" tIns="91440" rIns="91440" bIns="0" rtlCol="0" anchor="t">
              <a:spAutoFit/>
            </a:bodyPr>
            <a:lstStyle/>
            <a:p>
              <a:pPr marL="285750" indent="-285750">
                <a:spcAft>
                  <a:spcPts val="600"/>
                </a:spcAft>
                <a:buFont typeface="Arial" panose="020B0604020202020204" pitchFamily="34" charset="0"/>
                <a:buChar char="•"/>
              </a:pPr>
              <a:r>
                <a:rPr lang="en-US" sz="2000" dirty="0">
                  <a:solidFill>
                    <a:schemeClr val="tx1"/>
                  </a:solidFill>
                </a:rPr>
                <a:t>SpaceX rocket launched three Northrop Grumman Mission Extension Pods (MEPs), each equipped with NASA’s SSEP electric propulsion technology to extend the lifetimes of commercial satellites in geosynchronous orbit</a:t>
              </a:r>
            </a:p>
            <a:p>
              <a:pPr marL="285750" indent="-285750">
                <a:spcAft>
                  <a:spcPts val="600"/>
                </a:spcAft>
                <a:buFont typeface="Arial" panose="020B0604020202020204" pitchFamily="34" charset="0"/>
                <a:buChar char="•"/>
              </a:pPr>
              <a:r>
                <a:rPr lang="en-US" sz="2000" dirty="0">
                  <a:solidFill>
                    <a:schemeClr val="tx1"/>
                  </a:solidFill>
                </a:rPr>
                <a:t>Each MEP attaches to a satellite running low on propellant and, using a pair of NASA‑licensed miniaturized thrusters, takes over responsibility for maintaining the spacecrafts station and attitude control</a:t>
              </a:r>
            </a:p>
            <a:p>
              <a:pPr marL="285750" indent="-285750">
                <a:buFont typeface="Arial" panose="020B0604020202020204" pitchFamily="34" charset="0"/>
                <a:buChar char="•"/>
              </a:pPr>
              <a:r>
                <a:rPr lang="en-US" sz="2000" dirty="0">
                  <a:solidFill>
                    <a:schemeClr val="tx1"/>
                  </a:solidFill>
                </a:rPr>
                <a:t>This added propulsion allows the aging satellites to operate for at least six additional years instead of being retired</a:t>
              </a:r>
              <a:endParaRPr lang="en-US" sz="2400" dirty="0">
                <a:solidFill>
                  <a:schemeClr val="tx1"/>
                </a:solidFill>
              </a:endParaRPr>
            </a:p>
          </p:txBody>
        </p:sp>
        <p:sp>
          <p:nvSpPr>
            <p:cNvPr id="26" name="Rectangle 25">
              <a:extLst>
                <a:ext uri="{FF2B5EF4-FFF2-40B4-BE49-F238E27FC236}">
                  <a16:creationId xmlns:a16="http://schemas.microsoft.com/office/drawing/2014/main" id="{5CC27AFE-9924-2F0D-7092-B4B70AFF0568}"/>
                </a:ext>
              </a:extLst>
            </p:cNvPr>
            <p:cNvSpPr/>
            <p:nvPr/>
          </p:nvSpPr>
          <p:spPr>
            <a:xfrm>
              <a:off x="760304" y="2169383"/>
              <a:ext cx="13737574" cy="923330"/>
            </a:xfrm>
            <a:prstGeom prst="rect">
              <a:avLst/>
            </a:prstGeom>
            <a:solidFill>
              <a:schemeClr val="accent5"/>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274320" tIns="274320" rIns="274320" bIns="274320" rtlCol="0" anchor="t">
              <a:spAutoFit/>
            </a:bodyPr>
            <a:lstStyle/>
            <a:p>
              <a:pPr marL="0" lvl="1">
                <a:spcBef>
                  <a:spcPts val="1200"/>
                </a:spcBef>
                <a:spcAft>
                  <a:spcPts val="1200"/>
                </a:spcAft>
              </a:pPr>
              <a:r>
                <a:rPr lang="en-US" sz="2400" b="1" dirty="0">
                  <a:solidFill>
                    <a:schemeClr val="bg1"/>
                  </a:solidFill>
                </a:rPr>
                <a:t>July 2026 SpaceX Rocket Launch</a:t>
              </a:r>
            </a:p>
          </p:txBody>
        </p:sp>
      </p:grpSp>
      <p:pic>
        <p:nvPicPr>
          <p:cNvPr id="12" name="Picture 11">
            <a:extLst>
              <a:ext uri="{FF2B5EF4-FFF2-40B4-BE49-F238E27FC236}">
                <a16:creationId xmlns:a16="http://schemas.microsoft.com/office/drawing/2014/main" id="{9242D14A-EC86-C714-6095-0A23E0DB2AB4}"/>
              </a:ext>
            </a:extLst>
          </p:cNvPr>
          <p:cNvPicPr>
            <a:picLocks noChangeAspect="1"/>
          </p:cNvPicPr>
          <p:nvPr/>
        </p:nvPicPr>
        <p:blipFill>
          <a:blip r:embed="rId5"/>
          <a:stretch>
            <a:fillRect/>
          </a:stretch>
        </p:blipFill>
        <p:spPr>
          <a:xfrm>
            <a:off x="18918188" y="3455488"/>
            <a:ext cx="4794225" cy="3200400"/>
          </a:xfrm>
          <a:prstGeom prst="rect">
            <a:avLst/>
          </a:prstGeom>
        </p:spPr>
      </p:pic>
    </p:spTree>
    <p:extLst>
      <p:ext uri="{BB962C8B-B14F-4D97-AF65-F5344CB8AC3E}">
        <p14:creationId xmlns:p14="http://schemas.microsoft.com/office/powerpoint/2010/main" val="2164230383"/>
      </p:ext>
    </p:extLst>
  </p:cSld>
  <p:clrMapOvr>
    <a:masterClrMapping/>
  </p:clrMapOvr>
</p:sld>
</file>

<file path=ppt/theme/theme1.xml><?xml version="1.0" encoding="utf-8"?>
<a:theme xmlns:a="http://schemas.openxmlformats.org/drawingml/2006/main" name="Custom Design">
  <a:themeElements>
    <a:clrScheme name="NASA">
      <a:dk1>
        <a:sysClr val="windowText" lastClr="000000"/>
      </a:dk1>
      <a:lt1>
        <a:sysClr val="window" lastClr="FFFFFF"/>
      </a:lt1>
      <a:dk2>
        <a:srgbClr val="17171B"/>
      </a:dk2>
      <a:lt2>
        <a:srgbClr val="F6F6F6"/>
      </a:lt2>
      <a:accent1>
        <a:srgbClr val="E3022B"/>
      </a:accent1>
      <a:accent2>
        <a:srgbClr val="0031A0"/>
      </a:accent2>
      <a:accent3>
        <a:srgbClr val="EA6F24"/>
      </a:accent3>
      <a:accent4>
        <a:srgbClr val="47DA84"/>
      </a:accent4>
      <a:accent5>
        <a:srgbClr val="1A67E2"/>
      </a:accent5>
      <a:accent6>
        <a:srgbClr val="F5413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BF93B92567369428B0AD9C9CC3C296D" ma:contentTypeVersion="3" ma:contentTypeDescription="Create a new document." ma:contentTypeScope="" ma:versionID="766aee57822cae6693aee4b889828556">
  <xsd:schema xmlns:xsd="http://www.w3.org/2001/XMLSchema" xmlns:xs="http://www.w3.org/2001/XMLSchema" xmlns:p="http://schemas.microsoft.com/office/2006/metadata/properties" xmlns:ns2="63f8bf1b-6f32-4b5b-a6a4-7d05061a2c59" targetNamespace="http://schemas.microsoft.com/office/2006/metadata/properties" ma:root="true" ma:fieldsID="7dcc7f42bca60b61952295a44277738c" ns2:_="">
    <xsd:import namespace="63f8bf1b-6f32-4b5b-a6a4-7d05061a2c59"/>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3f8bf1b-6f32-4b5b-a6a4-7d05061a2c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992D541-CBB3-4EDE-BB07-B039EEE6216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3f8bf1b-6f32-4b5b-a6a4-7d05061a2c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B2EF79E-5AA4-44DC-BCC7-E9C79D6F8478}">
  <ds:schemaRefs>
    <ds:schemaRef ds:uri="http://schemas.microsoft.com/sharepoint/v3/contenttype/forms"/>
  </ds:schemaRefs>
</ds:datastoreItem>
</file>

<file path=customXml/itemProps3.xml><?xml version="1.0" encoding="utf-8"?>
<ds:datastoreItem xmlns:ds="http://schemas.openxmlformats.org/officeDocument/2006/customXml" ds:itemID="{362167B4-51AB-4A97-86B0-C15B3E951855}">
  <ds:schemaRefs>
    <ds:schemaRef ds:uri="63f8bf1b-6f32-4b5b-a6a4-7d05061a2c59"/>
    <ds:schemaRef ds:uri="http://purl.org/dc/terms/"/>
    <ds:schemaRef ds:uri="http://schemas.microsoft.com/office/2006/metadata/properties"/>
    <ds:schemaRef ds:uri="http://www.w3.org/XML/1998/namespace"/>
    <ds:schemaRef ds:uri="http://purl.org/dc/dcmitype/"/>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s>
</ds:datastoreItem>
</file>

<file path=docMetadata/LabelInfo.xml><?xml version="1.0" encoding="utf-8"?>
<clbl:labelList xmlns:clbl="http://schemas.microsoft.com/office/2020/mipLabelMetadata">
  <clbl:label id="{7005d458-45be-48ae-8140-d43da96dd17b}" enabled="0" method="" siteId="{7005d458-45be-48ae-8140-d43da96dd17b}" removed="1"/>
</clbl:labelList>
</file>

<file path=docProps/app.xml><?xml version="1.0" encoding="utf-8"?>
<Properties xmlns="http://schemas.openxmlformats.org/officeDocument/2006/extended-properties" xmlns:vt="http://schemas.openxmlformats.org/officeDocument/2006/docPropsVTypes">
  <Template/>
  <TotalTime>14208</TotalTime>
  <Words>5992</Words>
  <Application>Microsoft Office PowerPoint</Application>
  <PresentationFormat>Custom</PresentationFormat>
  <Paragraphs>610</Paragraphs>
  <Slides>22</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Agency FB</vt:lpstr>
      <vt:lpstr>Aptos</vt:lpstr>
      <vt:lpstr>Arial</vt:lpstr>
      <vt:lpstr>Arial,Sans-Serif</vt:lpstr>
      <vt:lpstr>Bahnschrift</vt:lpstr>
      <vt:lpstr>Calibri</vt:lpstr>
      <vt:lpstr>Helvetica</vt:lpstr>
      <vt:lpstr>Wingdings</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Backups</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Rager, David (HQ-NA030)</dc:creator>
  <cp:lastModifiedBy>MacLeod, LINDSAY M. (GRC-MT00)[MANUFACTURING TECHNICAL SOLUTIONS I]</cp:lastModifiedBy>
  <cp:revision>12</cp:revision>
  <dcterms:created xsi:type="dcterms:W3CDTF">2024-03-05T16:10:16Z</dcterms:created>
  <dcterms:modified xsi:type="dcterms:W3CDTF">2026-08-24T19:36:14Z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0x010100DBF93B92567369428B0AD9C9CC3C296D</vt:lpwstr>
  </property>
  <property fmtid="{D5CDD505-2E9C-101B-9397-08002B2CF9AE}" pid="3" name="MediaServiceImageTags">
    <vt:lpwstr/>
  </property>
</Properties>
</file>